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15"/>
  </p:notesMasterIdLst>
  <p:sldIdLst>
    <p:sldId id="257" r:id="rId6"/>
    <p:sldId id="2736" r:id="rId7"/>
    <p:sldId id="2764" r:id="rId8"/>
    <p:sldId id="5533" r:id="rId9"/>
    <p:sldId id="5528" r:id="rId10"/>
    <p:sldId id="5542" r:id="rId11"/>
    <p:sldId id="5540" r:id="rId12"/>
    <p:sldId id="5551" r:id="rId13"/>
    <p:sldId id="2785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6iB6QuOBX0fMdR/2s+VeWA==" hashData="hpcOz4n1tbM246sBJbs37VvHLzuGigo6/YexmEQ6Nak0noVXcBDrSGdP/8geiQZazXuccHAeCVn36Ad8hq9Xf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7" dt="2026-10-13T14:31:10.398"/>
    <p1510:client id="{92A0B231-2C68-30E8-FBB8-70C8D39D8188}" v="286" dt="2026-10-13T14:28:50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6376"/>
  </p:normalViewPr>
  <p:slideViewPr>
    <p:cSldViewPr snapToGrid="0">
      <p:cViewPr varScale="1">
        <p:scale>
          <a:sx n="108" d="100"/>
          <a:sy n="108" d="100"/>
        </p:scale>
        <p:origin x="272" y="184"/>
      </p:cViewPr>
      <p:guideLst/>
    </p:cSldViewPr>
  </p:slideViewPr>
  <p:outlineViewPr>
    <p:cViewPr>
      <p:scale>
        <a:sx n="33" d="100"/>
        <a:sy n="33" d="100"/>
      </p:scale>
      <p:origin x="0" y="-9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670259-E4D6-4003-A7DA-EDCDCDCF199A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C9FDBC-06F6-48B4-8660-1A84B4BAC730}">
      <dgm:prSet/>
      <dgm:spPr/>
      <dgm:t>
        <a:bodyPr/>
        <a:lstStyle/>
        <a:p>
          <a:r>
            <a:rPr lang="en-US">
              <a:latin typeface="Fira Sans" panose="020B0503050000020004" pitchFamily="34" charset="0"/>
            </a:rPr>
            <a:t>SDI Postcard </a:t>
          </a:r>
        </a:p>
      </dgm:t>
    </dgm:pt>
    <dgm:pt modelId="{CC1366E4-9F63-470E-9315-DB298D785FD2}" type="parTrans" cxnId="{3E1D31C6-26E5-44B0-A954-1A938C56C79C}">
      <dgm:prSet/>
      <dgm:spPr/>
      <dgm:t>
        <a:bodyPr/>
        <a:lstStyle/>
        <a:p>
          <a:endParaRPr lang="en-US"/>
        </a:p>
      </dgm:t>
    </dgm:pt>
    <dgm:pt modelId="{337CD671-5E50-4033-A71A-B92DA699C781}" type="sibTrans" cxnId="{3E1D31C6-26E5-44B0-A954-1A938C56C79C}">
      <dgm:prSet/>
      <dgm:spPr/>
      <dgm:t>
        <a:bodyPr/>
        <a:lstStyle/>
        <a:p>
          <a:endParaRPr lang="en-US"/>
        </a:p>
      </dgm:t>
    </dgm:pt>
    <dgm:pt modelId="{DBFF3A3C-BAAD-49C3-9FD5-BD15825CC785}">
      <dgm:prSet/>
      <dgm:spPr/>
      <dgm:t>
        <a:bodyPr/>
        <a:lstStyle/>
        <a:p>
          <a:r>
            <a:rPr lang="en-US">
              <a:latin typeface="Fira Sans" panose="020B0503050000020004" pitchFamily="34" charset="0"/>
            </a:rPr>
            <a:t>SDI Guidance Document </a:t>
          </a:r>
        </a:p>
      </dgm:t>
    </dgm:pt>
    <dgm:pt modelId="{EAA37FFC-D4B3-450C-B781-25468F45F430}" type="parTrans" cxnId="{ED931073-EFAA-4B4A-9207-5CEA645380A1}">
      <dgm:prSet/>
      <dgm:spPr/>
      <dgm:t>
        <a:bodyPr/>
        <a:lstStyle/>
        <a:p>
          <a:endParaRPr lang="en-US"/>
        </a:p>
      </dgm:t>
    </dgm:pt>
    <dgm:pt modelId="{5E87F153-0B72-4B73-A2B1-8173CADB5913}" type="sibTrans" cxnId="{ED931073-EFAA-4B4A-9207-5CEA645380A1}">
      <dgm:prSet/>
      <dgm:spPr/>
      <dgm:t>
        <a:bodyPr/>
        <a:lstStyle/>
        <a:p>
          <a:endParaRPr lang="en-US"/>
        </a:p>
      </dgm:t>
    </dgm:pt>
    <dgm:pt modelId="{F4F6FFDB-DC25-42A1-A26A-48A48FA824FC}">
      <dgm:prSet/>
      <dgm:spPr/>
      <dgm:t>
        <a:bodyPr/>
        <a:lstStyle/>
        <a:p>
          <a:r>
            <a:rPr lang="en-US">
              <a:latin typeface="Fira Sans" panose="020B0503050000020004" pitchFamily="34" charset="0"/>
            </a:rPr>
            <a:t>Matching Disability Categories, Learning Challenges and SDI Strategies </a:t>
          </a:r>
        </a:p>
      </dgm:t>
    </dgm:pt>
    <dgm:pt modelId="{13A5A146-0B56-45FF-A11F-3698E221DB76}" type="parTrans" cxnId="{BC8E25AA-F264-417C-A8D4-D86F3CCD6FF7}">
      <dgm:prSet/>
      <dgm:spPr/>
      <dgm:t>
        <a:bodyPr/>
        <a:lstStyle/>
        <a:p>
          <a:endParaRPr lang="en-US"/>
        </a:p>
      </dgm:t>
    </dgm:pt>
    <dgm:pt modelId="{C9B8A026-69B3-41CC-AFDD-4CC25F62C843}" type="sibTrans" cxnId="{BC8E25AA-F264-417C-A8D4-D86F3CCD6FF7}">
      <dgm:prSet/>
      <dgm:spPr/>
      <dgm:t>
        <a:bodyPr/>
        <a:lstStyle/>
        <a:p>
          <a:endParaRPr lang="en-US"/>
        </a:p>
      </dgm:t>
    </dgm:pt>
    <dgm:pt modelId="{0B389FA8-AA05-470E-B1FD-A21A1DD32F7C}">
      <dgm:prSet/>
      <dgm:spPr/>
      <dgm:t>
        <a:bodyPr/>
        <a:lstStyle/>
        <a:p>
          <a:r>
            <a:rPr lang="en-US">
              <a:latin typeface="Fira Sans" panose="020B0503050000020004" pitchFamily="34" charset="0"/>
            </a:rPr>
            <a:t>Specially Designed Instruction Planning Template </a:t>
          </a:r>
        </a:p>
      </dgm:t>
    </dgm:pt>
    <dgm:pt modelId="{0363B041-0850-4345-AF5D-F96116246B4C}" type="parTrans" cxnId="{99C91E86-CDBD-4FB2-BBE0-B2A471272332}">
      <dgm:prSet/>
      <dgm:spPr/>
      <dgm:t>
        <a:bodyPr/>
        <a:lstStyle/>
        <a:p>
          <a:endParaRPr lang="en-US"/>
        </a:p>
      </dgm:t>
    </dgm:pt>
    <dgm:pt modelId="{7A04FC0C-F3AC-41CD-B849-208011944A76}" type="sibTrans" cxnId="{99C91E86-CDBD-4FB2-BBE0-B2A471272332}">
      <dgm:prSet/>
      <dgm:spPr/>
      <dgm:t>
        <a:bodyPr/>
        <a:lstStyle/>
        <a:p>
          <a:endParaRPr lang="en-US"/>
        </a:p>
      </dgm:t>
    </dgm:pt>
    <dgm:pt modelId="{FC47A1B7-9B43-4E9D-B9D1-2C59AF496AA6}">
      <dgm:prSet/>
      <dgm:spPr/>
      <dgm:t>
        <a:bodyPr/>
        <a:lstStyle/>
        <a:p>
          <a:r>
            <a:rPr lang="en-US">
              <a:latin typeface="Fira Sans" panose="020B0503050000020004" pitchFamily="34" charset="0"/>
            </a:rPr>
            <a:t>SDI Resource Bank </a:t>
          </a:r>
        </a:p>
      </dgm:t>
    </dgm:pt>
    <dgm:pt modelId="{B0EEC626-EC6A-47E0-B887-B621068D10FE}" type="parTrans" cxnId="{CF30E642-91A9-48D3-B7D5-ECAA9AC19A40}">
      <dgm:prSet/>
      <dgm:spPr/>
      <dgm:t>
        <a:bodyPr/>
        <a:lstStyle/>
        <a:p>
          <a:endParaRPr lang="en-US"/>
        </a:p>
      </dgm:t>
    </dgm:pt>
    <dgm:pt modelId="{EE9E77A7-1BC9-4564-B575-9800344A09D7}" type="sibTrans" cxnId="{CF30E642-91A9-48D3-B7D5-ECAA9AC19A40}">
      <dgm:prSet/>
      <dgm:spPr/>
      <dgm:t>
        <a:bodyPr/>
        <a:lstStyle/>
        <a:p>
          <a:endParaRPr lang="en-US"/>
        </a:p>
      </dgm:t>
    </dgm:pt>
    <dgm:pt modelId="{F69E229B-12D7-429E-8013-F7D6AA984CBA}">
      <dgm:prSet phldr="0"/>
      <dgm:spPr/>
      <dgm:t>
        <a:bodyPr/>
        <a:lstStyle/>
        <a:p>
          <a:pPr rtl="0"/>
          <a:r>
            <a:rPr lang="en-US">
              <a:latin typeface="Fira Sans"/>
            </a:rPr>
            <a:t>High Quality Literacy Instructional Practices for Students with IEPs</a:t>
          </a:r>
        </a:p>
      </dgm:t>
    </dgm:pt>
    <dgm:pt modelId="{420072C3-634F-43BB-A0DD-2E1D6D32022A}" type="parTrans" cxnId="{B6925604-34E4-4268-A5E9-CD749AC2320E}">
      <dgm:prSet/>
      <dgm:spPr/>
      <dgm:t>
        <a:bodyPr/>
        <a:lstStyle/>
        <a:p>
          <a:endParaRPr lang="en-US"/>
        </a:p>
      </dgm:t>
    </dgm:pt>
    <dgm:pt modelId="{845C3FEE-CDA4-42AA-904C-675376F83D44}" type="sibTrans" cxnId="{B6925604-34E4-4268-A5E9-CD749AC2320E}">
      <dgm:prSet/>
      <dgm:spPr/>
      <dgm:t>
        <a:bodyPr/>
        <a:lstStyle/>
        <a:p>
          <a:endParaRPr lang="en-US"/>
        </a:p>
      </dgm:t>
    </dgm:pt>
    <dgm:pt modelId="{9328474C-5208-48CF-87A8-E35C36137462}">
      <dgm:prSet phldr="0"/>
      <dgm:spPr/>
      <dgm:t>
        <a:bodyPr/>
        <a:lstStyle/>
        <a:p>
          <a:pPr rtl="0"/>
          <a:r>
            <a:rPr lang="en-US">
              <a:latin typeface="Fira Sans" panose="020B0503050000020004" pitchFamily="34" charset="0"/>
            </a:rPr>
            <a:t>SDI Sticker</a:t>
          </a:r>
        </a:p>
      </dgm:t>
    </dgm:pt>
    <dgm:pt modelId="{2F849428-E307-4FF3-9B1E-0B5F14918728}" type="parTrans" cxnId="{12122E2A-9F7B-4D6B-8352-128BCCE1D344}">
      <dgm:prSet/>
      <dgm:spPr/>
      <dgm:t>
        <a:bodyPr/>
        <a:lstStyle/>
        <a:p>
          <a:endParaRPr lang="en-US"/>
        </a:p>
      </dgm:t>
    </dgm:pt>
    <dgm:pt modelId="{0E404D5C-F0F6-4E5C-BEA1-FE435821D9D9}" type="sibTrans" cxnId="{12122E2A-9F7B-4D6B-8352-128BCCE1D344}">
      <dgm:prSet/>
      <dgm:spPr/>
      <dgm:t>
        <a:bodyPr/>
        <a:lstStyle/>
        <a:p>
          <a:endParaRPr lang="en-US"/>
        </a:p>
      </dgm:t>
    </dgm:pt>
    <dgm:pt modelId="{CCC82F35-E2F7-451A-B0F4-591A88507AF8}">
      <dgm:prSet phldr="0"/>
      <dgm:spPr/>
      <dgm:t>
        <a:bodyPr/>
        <a:lstStyle/>
        <a:p>
          <a:pPr rtl="0"/>
          <a:r>
            <a:rPr lang="en-US">
              <a:latin typeface="Fira Sans"/>
            </a:rPr>
            <a:t>High Quality Mathematical Instructional Practices</a:t>
          </a:r>
        </a:p>
      </dgm:t>
    </dgm:pt>
    <dgm:pt modelId="{6879A80A-D853-4EF9-9F96-6B572B60E5CB}" type="parTrans" cxnId="{EB29778A-D0F6-481F-9208-7B6C2ACC7F52}">
      <dgm:prSet/>
      <dgm:spPr/>
      <dgm:t>
        <a:bodyPr/>
        <a:lstStyle/>
        <a:p>
          <a:endParaRPr lang="en-US"/>
        </a:p>
      </dgm:t>
    </dgm:pt>
    <dgm:pt modelId="{5151171F-3099-464A-AA21-045BF4BD1618}" type="sibTrans" cxnId="{EB29778A-D0F6-481F-9208-7B6C2ACC7F52}">
      <dgm:prSet/>
      <dgm:spPr/>
      <dgm:t>
        <a:bodyPr/>
        <a:lstStyle/>
        <a:p>
          <a:endParaRPr lang="en-US"/>
        </a:p>
      </dgm:t>
    </dgm:pt>
    <dgm:pt modelId="{E9D2F835-90E9-437C-86CC-9C56AC4DDB06}">
      <dgm:prSet phldr="0"/>
      <dgm:spPr/>
      <dgm:t>
        <a:bodyPr/>
        <a:lstStyle/>
        <a:p>
          <a:pPr rtl="0"/>
          <a:r>
            <a:rPr lang="en-US" b="0">
              <a:latin typeface="Fira Sans" panose="020B0503050000020004" pitchFamily="34" charset="0"/>
            </a:rPr>
            <a:t>SDI Scavenger Hunt</a:t>
          </a:r>
        </a:p>
      </dgm:t>
    </dgm:pt>
    <dgm:pt modelId="{0B76507A-CCDB-4954-A103-63F154AA6650}" type="parTrans" cxnId="{29CB01F2-E568-4BFD-A505-305EF2C42D83}">
      <dgm:prSet/>
      <dgm:spPr/>
      <dgm:t>
        <a:bodyPr/>
        <a:lstStyle/>
        <a:p>
          <a:endParaRPr lang="en-US"/>
        </a:p>
      </dgm:t>
    </dgm:pt>
    <dgm:pt modelId="{AC66BAE5-0760-4B38-BD2D-CDC4D20D9D12}" type="sibTrans" cxnId="{29CB01F2-E568-4BFD-A505-305EF2C42D83}">
      <dgm:prSet/>
      <dgm:spPr/>
      <dgm:t>
        <a:bodyPr/>
        <a:lstStyle/>
        <a:p>
          <a:endParaRPr lang="en-US"/>
        </a:p>
      </dgm:t>
    </dgm:pt>
    <dgm:pt modelId="{08BD3C1E-5A2C-4A8A-973E-DC9C143B41F0}">
      <dgm:prSet phldr="0"/>
      <dgm:spPr/>
      <dgm:t>
        <a:bodyPr/>
        <a:lstStyle/>
        <a:p>
          <a:pPr rtl="0"/>
          <a:r>
            <a:rPr lang="en-US">
              <a:latin typeface="Fira Sans" panose="020B0503050000020004" pitchFamily="34" charset="0"/>
            </a:rPr>
            <a:t>EBP Spotlight: Explicit Instruction</a:t>
          </a:r>
        </a:p>
      </dgm:t>
    </dgm:pt>
    <dgm:pt modelId="{BABA5B2F-CA89-4B06-9841-3916F461449A}" type="parTrans" cxnId="{1034938F-2A0E-4C4D-AA57-183AC5A8ACAA}">
      <dgm:prSet/>
      <dgm:spPr/>
      <dgm:t>
        <a:bodyPr/>
        <a:lstStyle/>
        <a:p>
          <a:endParaRPr lang="en-US"/>
        </a:p>
      </dgm:t>
    </dgm:pt>
    <dgm:pt modelId="{B8F00CC5-C14B-49EC-A9A2-ED17D595BC34}" type="sibTrans" cxnId="{1034938F-2A0E-4C4D-AA57-183AC5A8ACAA}">
      <dgm:prSet/>
      <dgm:spPr/>
      <dgm:t>
        <a:bodyPr/>
        <a:lstStyle/>
        <a:p>
          <a:endParaRPr lang="en-US"/>
        </a:p>
      </dgm:t>
    </dgm:pt>
    <dgm:pt modelId="{E7C7C8F8-37D9-4F83-A76A-0B4E36A2D2D5}">
      <dgm:prSet phldr="0"/>
      <dgm:spPr/>
      <dgm:t>
        <a:bodyPr/>
        <a:lstStyle/>
        <a:p>
          <a:pPr rtl="0"/>
          <a:r>
            <a:rPr lang="en-US">
              <a:latin typeface="Fira Sans" panose="020B0503050000020004" pitchFamily="34" charset="0"/>
            </a:rPr>
            <a:t>EBP Spotlight: Corrective Feedback</a:t>
          </a:r>
        </a:p>
      </dgm:t>
    </dgm:pt>
    <dgm:pt modelId="{3CC1865D-F21F-4664-9C52-34F0EF92AD31}" type="parTrans" cxnId="{4937F3A7-DBDE-42B7-B2DF-391691A0C5F1}">
      <dgm:prSet/>
      <dgm:spPr/>
      <dgm:t>
        <a:bodyPr/>
        <a:lstStyle/>
        <a:p>
          <a:endParaRPr lang="en-US"/>
        </a:p>
      </dgm:t>
    </dgm:pt>
    <dgm:pt modelId="{34B38879-ADE3-44E9-90E4-C532A8D0F9E9}" type="sibTrans" cxnId="{4937F3A7-DBDE-42B7-B2DF-391691A0C5F1}">
      <dgm:prSet/>
      <dgm:spPr/>
      <dgm:t>
        <a:bodyPr/>
        <a:lstStyle/>
        <a:p>
          <a:endParaRPr lang="en-US"/>
        </a:p>
      </dgm:t>
    </dgm:pt>
    <dgm:pt modelId="{7EE38A24-3DD0-4BE0-99FA-DF5A5991F4F6}">
      <dgm:prSet phldr="0"/>
      <dgm:spPr/>
      <dgm:t>
        <a:bodyPr/>
        <a:lstStyle/>
        <a:p>
          <a:pPr rtl="0"/>
          <a:r>
            <a:rPr lang="en-US">
              <a:latin typeface="Fira Sans" panose="020B0503050000020004" pitchFamily="34" charset="0"/>
            </a:rPr>
            <a:t>EBP Spotlight: Scaffolding SDI</a:t>
          </a:r>
        </a:p>
      </dgm:t>
    </dgm:pt>
    <dgm:pt modelId="{DD83F00B-EAE9-430D-919F-49A334173AA0}" type="parTrans" cxnId="{AAF6385F-F57B-4685-AFCE-1F8D6B30F24E}">
      <dgm:prSet/>
      <dgm:spPr/>
      <dgm:t>
        <a:bodyPr/>
        <a:lstStyle/>
        <a:p>
          <a:endParaRPr lang="en-US"/>
        </a:p>
      </dgm:t>
    </dgm:pt>
    <dgm:pt modelId="{6459568D-ED74-49AC-8884-5A75F89A2603}" type="sibTrans" cxnId="{AAF6385F-F57B-4685-AFCE-1F8D6B30F24E}">
      <dgm:prSet/>
      <dgm:spPr/>
      <dgm:t>
        <a:bodyPr/>
        <a:lstStyle/>
        <a:p>
          <a:endParaRPr lang="en-US"/>
        </a:p>
      </dgm:t>
    </dgm:pt>
    <dgm:pt modelId="{8510E2C3-814C-40EF-BE7B-B4D921010873}">
      <dgm:prSet phldr="0"/>
      <dgm:spPr/>
      <dgm:t>
        <a:bodyPr/>
        <a:lstStyle/>
        <a:p>
          <a:pPr rtl="0"/>
          <a:r>
            <a:rPr lang="en-US">
              <a:latin typeface="Fira Sans" panose="020B0503050000020004" pitchFamily="34" charset="0"/>
            </a:rPr>
            <a:t>Comparison of SDI, DI, UDL</a:t>
          </a:r>
        </a:p>
      </dgm:t>
    </dgm:pt>
    <dgm:pt modelId="{63A77C64-B1F6-4C01-8D79-3A4A4EBFC0F7}" type="parTrans" cxnId="{0500FF76-27F6-43E2-B4BB-3BE5ABF2CC1F}">
      <dgm:prSet/>
      <dgm:spPr/>
      <dgm:t>
        <a:bodyPr/>
        <a:lstStyle/>
        <a:p>
          <a:endParaRPr lang="en-US"/>
        </a:p>
      </dgm:t>
    </dgm:pt>
    <dgm:pt modelId="{098A605A-1F09-4DBE-AF45-0C3321C3D171}" type="sibTrans" cxnId="{0500FF76-27F6-43E2-B4BB-3BE5ABF2CC1F}">
      <dgm:prSet/>
      <dgm:spPr/>
      <dgm:t>
        <a:bodyPr/>
        <a:lstStyle/>
        <a:p>
          <a:endParaRPr lang="en-US"/>
        </a:p>
      </dgm:t>
    </dgm:pt>
    <dgm:pt modelId="{F8950598-2D70-42BF-AD45-7DA50401A1F1}">
      <dgm:prSet phldrT="[Text]" phldr="0"/>
      <dgm:spPr/>
      <dgm:t>
        <a:bodyPr/>
        <a:lstStyle/>
        <a:p>
          <a:pPr rtl="0"/>
          <a:r>
            <a:rPr lang="en-US">
              <a:latin typeface="Fira Sans"/>
            </a:rPr>
            <a:t>SDI Behavior</a:t>
          </a:r>
        </a:p>
      </dgm:t>
    </dgm:pt>
    <dgm:pt modelId="{684CE859-9946-4242-B442-1487D6602A43}" type="parTrans" cxnId="{46A80153-48EA-497D-849D-DBC96944AF43}">
      <dgm:prSet/>
      <dgm:spPr/>
      <dgm:t>
        <a:bodyPr/>
        <a:lstStyle/>
        <a:p>
          <a:endParaRPr lang="en-US"/>
        </a:p>
      </dgm:t>
    </dgm:pt>
    <dgm:pt modelId="{F59E70F8-C948-476C-A165-AF832A763CC0}" type="sibTrans" cxnId="{46A80153-48EA-497D-849D-DBC96944AF43}">
      <dgm:prSet/>
      <dgm:spPr/>
      <dgm:t>
        <a:bodyPr/>
        <a:lstStyle/>
        <a:p>
          <a:endParaRPr lang="en-US"/>
        </a:p>
      </dgm:t>
    </dgm:pt>
    <dgm:pt modelId="{56469E0E-481E-4E57-B666-9804452FBCE3}">
      <dgm:prSet phldrT="[Text]" phldr="0"/>
      <dgm:spPr/>
      <dgm:t>
        <a:bodyPr/>
        <a:lstStyle/>
        <a:p>
          <a:pPr rtl="0"/>
          <a:r>
            <a:rPr lang="en-US">
              <a:latin typeface="Fira Sans"/>
            </a:rPr>
            <a:t>SDI IEP Goals</a:t>
          </a:r>
        </a:p>
      </dgm:t>
    </dgm:pt>
    <dgm:pt modelId="{7BC14466-AEB3-40E3-84CF-4913DF0FDE5E}" type="parTrans" cxnId="{9EAE0C0F-74DE-4308-A5AA-FCA919CDAF4E}">
      <dgm:prSet/>
      <dgm:spPr/>
      <dgm:t>
        <a:bodyPr/>
        <a:lstStyle/>
        <a:p>
          <a:endParaRPr lang="en-US"/>
        </a:p>
      </dgm:t>
    </dgm:pt>
    <dgm:pt modelId="{6D50FECD-446B-4762-B59A-DD38E441CFAF}" type="sibTrans" cxnId="{9EAE0C0F-74DE-4308-A5AA-FCA919CDAF4E}">
      <dgm:prSet/>
      <dgm:spPr/>
      <dgm:t>
        <a:bodyPr/>
        <a:lstStyle/>
        <a:p>
          <a:endParaRPr lang="en-US"/>
        </a:p>
      </dgm:t>
    </dgm:pt>
    <dgm:pt modelId="{D9A0CB9C-5D00-449C-A8CE-02DE14C39B38}">
      <dgm:prSet phldrT="[Text]" phldr="0"/>
      <dgm:spPr/>
      <dgm:t>
        <a:bodyPr/>
        <a:lstStyle/>
        <a:p>
          <a:pPr rtl="0"/>
          <a:r>
            <a:rPr lang="en-US">
              <a:latin typeface="Fira Sans"/>
            </a:rPr>
            <a:t>SDI CANVAS Training</a:t>
          </a:r>
        </a:p>
      </dgm:t>
    </dgm:pt>
    <dgm:pt modelId="{AEA98AE2-8D2F-42C5-B08A-536C3CE52619}" type="parTrans" cxnId="{1ADFC2C9-27F2-40A5-8EAA-C618F0CF28CD}">
      <dgm:prSet/>
      <dgm:spPr/>
      <dgm:t>
        <a:bodyPr/>
        <a:lstStyle/>
        <a:p>
          <a:endParaRPr lang="en-US"/>
        </a:p>
      </dgm:t>
    </dgm:pt>
    <dgm:pt modelId="{A83BEE74-1875-4F43-A188-C31BD00ED640}" type="sibTrans" cxnId="{1ADFC2C9-27F2-40A5-8EAA-C618F0CF28CD}">
      <dgm:prSet/>
      <dgm:spPr/>
      <dgm:t>
        <a:bodyPr/>
        <a:lstStyle/>
        <a:p>
          <a:endParaRPr lang="en-US"/>
        </a:p>
      </dgm:t>
    </dgm:pt>
    <dgm:pt modelId="{0DC0CBBB-2CDE-4B96-92F7-908167B9C6D3}">
      <dgm:prSet phldrT="[Text]" phldr="0"/>
      <dgm:spPr/>
      <dgm:t>
        <a:bodyPr/>
        <a:lstStyle/>
        <a:p>
          <a:pPr rtl="0"/>
          <a:r>
            <a:rPr lang="en-US">
              <a:latin typeface="Fira Sans"/>
            </a:rPr>
            <a:t>SDI CANVAS Training Co-teaching and SDI</a:t>
          </a:r>
        </a:p>
      </dgm:t>
    </dgm:pt>
    <dgm:pt modelId="{00F7D5D0-2D44-4F08-B49F-3A9BFF6C2E66}" type="parTrans" cxnId="{6D16CDF3-A225-4649-A1CB-044D7E8EC05A}">
      <dgm:prSet/>
      <dgm:spPr/>
      <dgm:t>
        <a:bodyPr/>
        <a:lstStyle/>
        <a:p>
          <a:endParaRPr lang="en-US"/>
        </a:p>
      </dgm:t>
    </dgm:pt>
    <dgm:pt modelId="{CDEDF5E8-AE0F-4AA3-B48C-3D748F5E8CDD}" type="sibTrans" cxnId="{6D16CDF3-A225-4649-A1CB-044D7E8EC05A}">
      <dgm:prSet/>
      <dgm:spPr/>
      <dgm:t>
        <a:bodyPr/>
        <a:lstStyle/>
        <a:p>
          <a:endParaRPr lang="en-US"/>
        </a:p>
      </dgm:t>
    </dgm:pt>
    <dgm:pt modelId="{73A0112A-1B84-4C87-B3C0-BD6834DCC5B5}" type="pres">
      <dgm:prSet presAssocID="{40670259-E4D6-4003-A7DA-EDCDCDCF199A}" presName="diagram" presStyleCnt="0">
        <dgm:presLayoutVars>
          <dgm:dir/>
          <dgm:resizeHandles val="exact"/>
        </dgm:presLayoutVars>
      </dgm:prSet>
      <dgm:spPr/>
    </dgm:pt>
    <dgm:pt modelId="{8AA6184C-CF12-4F31-97FC-0F6DA26C34D9}" type="pres">
      <dgm:prSet presAssocID="{9328474C-5208-48CF-87A8-E35C36137462}" presName="node" presStyleLbl="node1" presStyleIdx="0" presStyleCnt="17">
        <dgm:presLayoutVars>
          <dgm:bulletEnabled val="1"/>
        </dgm:presLayoutVars>
      </dgm:prSet>
      <dgm:spPr/>
    </dgm:pt>
    <dgm:pt modelId="{8C13CA4B-B240-4A3B-9BC0-DA309D715A06}" type="pres">
      <dgm:prSet presAssocID="{0E404D5C-F0F6-4E5C-BEA1-FE435821D9D9}" presName="sibTrans" presStyleCnt="0"/>
      <dgm:spPr/>
    </dgm:pt>
    <dgm:pt modelId="{F7583B1D-E22A-41F4-A896-8B5172B26FB3}" type="pres">
      <dgm:prSet presAssocID="{0BC9FDBC-06F6-48B4-8660-1A84B4BAC730}" presName="node" presStyleLbl="node1" presStyleIdx="1" presStyleCnt="17">
        <dgm:presLayoutVars>
          <dgm:bulletEnabled val="1"/>
        </dgm:presLayoutVars>
      </dgm:prSet>
      <dgm:spPr/>
    </dgm:pt>
    <dgm:pt modelId="{1C0F6CF7-FC27-45C7-92CB-72925BF5AB7E}" type="pres">
      <dgm:prSet presAssocID="{337CD671-5E50-4033-A71A-B92DA699C781}" presName="sibTrans" presStyleCnt="0"/>
      <dgm:spPr/>
    </dgm:pt>
    <dgm:pt modelId="{10A5C725-E026-4190-934A-F90122846101}" type="pres">
      <dgm:prSet presAssocID="{DBFF3A3C-BAAD-49C3-9FD5-BD15825CC785}" presName="node" presStyleLbl="node1" presStyleIdx="2" presStyleCnt="17">
        <dgm:presLayoutVars>
          <dgm:bulletEnabled val="1"/>
        </dgm:presLayoutVars>
      </dgm:prSet>
      <dgm:spPr/>
    </dgm:pt>
    <dgm:pt modelId="{5DDEABEE-0C08-4AC2-98CE-A72D8E7D4DA7}" type="pres">
      <dgm:prSet presAssocID="{5E87F153-0B72-4B73-A2B1-8173CADB5913}" presName="sibTrans" presStyleCnt="0"/>
      <dgm:spPr/>
    </dgm:pt>
    <dgm:pt modelId="{5B81CA32-1113-4C63-BC4C-FA6AADCA2164}" type="pres">
      <dgm:prSet presAssocID="{E9D2F835-90E9-437C-86CC-9C56AC4DDB06}" presName="node" presStyleLbl="node1" presStyleIdx="3" presStyleCnt="17">
        <dgm:presLayoutVars>
          <dgm:bulletEnabled val="1"/>
        </dgm:presLayoutVars>
      </dgm:prSet>
      <dgm:spPr/>
    </dgm:pt>
    <dgm:pt modelId="{0D649DAC-D296-416D-B232-E488860CC2A2}" type="pres">
      <dgm:prSet presAssocID="{AC66BAE5-0760-4B38-BD2D-CDC4D20D9D12}" presName="sibTrans" presStyleCnt="0"/>
      <dgm:spPr/>
    </dgm:pt>
    <dgm:pt modelId="{CEB797A3-A415-4BE8-9DE5-CB94BF0F9B06}" type="pres">
      <dgm:prSet presAssocID="{F4F6FFDB-DC25-42A1-A26A-48A48FA824FC}" presName="node" presStyleLbl="node1" presStyleIdx="4" presStyleCnt="17">
        <dgm:presLayoutVars>
          <dgm:bulletEnabled val="1"/>
        </dgm:presLayoutVars>
      </dgm:prSet>
      <dgm:spPr/>
    </dgm:pt>
    <dgm:pt modelId="{94C117B3-BCCC-4348-BC6F-896362298849}" type="pres">
      <dgm:prSet presAssocID="{C9B8A026-69B3-41CC-AFDD-4CC25F62C843}" presName="sibTrans" presStyleCnt="0"/>
      <dgm:spPr/>
    </dgm:pt>
    <dgm:pt modelId="{9829BFC5-7D99-40CE-8EA4-E43F000089BB}" type="pres">
      <dgm:prSet presAssocID="{0B389FA8-AA05-470E-B1FD-A21A1DD32F7C}" presName="node" presStyleLbl="node1" presStyleIdx="5" presStyleCnt="17">
        <dgm:presLayoutVars>
          <dgm:bulletEnabled val="1"/>
        </dgm:presLayoutVars>
      </dgm:prSet>
      <dgm:spPr/>
    </dgm:pt>
    <dgm:pt modelId="{D2D55413-FCEB-47E7-A014-8946B434ED17}" type="pres">
      <dgm:prSet presAssocID="{7A04FC0C-F3AC-41CD-B849-208011944A76}" presName="sibTrans" presStyleCnt="0"/>
      <dgm:spPr/>
    </dgm:pt>
    <dgm:pt modelId="{9773280C-2E49-4C72-A8C5-42ACAE63166C}" type="pres">
      <dgm:prSet presAssocID="{FC47A1B7-9B43-4E9D-B9D1-2C59AF496AA6}" presName="node" presStyleLbl="node1" presStyleIdx="6" presStyleCnt="17">
        <dgm:presLayoutVars>
          <dgm:bulletEnabled val="1"/>
        </dgm:presLayoutVars>
      </dgm:prSet>
      <dgm:spPr/>
    </dgm:pt>
    <dgm:pt modelId="{B04875BA-EEAA-4130-A897-1170B597FA57}" type="pres">
      <dgm:prSet presAssocID="{EE9E77A7-1BC9-4564-B575-9800344A09D7}" presName="sibTrans" presStyleCnt="0"/>
      <dgm:spPr/>
    </dgm:pt>
    <dgm:pt modelId="{4FA73D8D-8B01-42FB-9E6A-615A34056357}" type="pres">
      <dgm:prSet presAssocID="{F69E229B-12D7-429E-8013-F7D6AA984CBA}" presName="node" presStyleLbl="node1" presStyleIdx="7" presStyleCnt="17">
        <dgm:presLayoutVars>
          <dgm:bulletEnabled val="1"/>
        </dgm:presLayoutVars>
      </dgm:prSet>
      <dgm:spPr/>
    </dgm:pt>
    <dgm:pt modelId="{B7E63B91-7110-437E-B6D5-A6C3DE93FBEC}" type="pres">
      <dgm:prSet presAssocID="{845C3FEE-CDA4-42AA-904C-675376F83D44}" presName="sibTrans" presStyleCnt="0"/>
      <dgm:spPr/>
    </dgm:pt>
    <dgm:pt modelId="{0CCFB306-3A0D-4F09-BB26-1B59AEA16EDF}" type="pres">
      <dgm:prSet presAssocID="{CCC82F35-E2F7-451A-B0F4-591A88507AF8}" presName="node" presStyleLbl="node1" presStyleIdx="8" presStyleCnt="17">
        <dgm:presLayoutVars>
          <dgm:bulletEnabled val="1"/>
        </dgm:presLayoutVars>
      </dgm:prSet>
      <dgm:spPr/>
    </dgm:pt>
    <dgm:pt modelId="{DA2C5DBA-6ECC-4EDE-A156-3BBC7CED0FA4}" type="pres">
      <dgm:prSet presAssocID="{5151171F-3099-464A-AA21-045BF4BD1618}" presName="sibTrans" presStyleCnt="0"/>
      <dgm:spPr/>
    </dgm:pt>
    <dgm:pt modelId="{1FAF49ED-EC98-4510-A74B-CE8393CC54AC}" type="pres">
      <dgm:prSet presAssocID="{08BD3C1E-5A2C-4A8A-973E-DC9C143B41F0}" presName="node" presStyleLbl="node1" presStyleIdx="9" presStyleCnt="17">
        <dgm:presLayoutVars>
          <dgm:bulletEnabled val="1"/>
        </dgm:presLayoutVars>
      </dgm:prSet>
      <dgm:spPr/>
    </dgm:pt>
    <dgm:pt modelId="{896297B5-95AA-432F-832C-2733082529AB}" type="pres">
      <dgm:prSet presAssocID="{B8F00CC5-C14B-49EC-A9A2-ED17D595BC34}" presName="sibTrans" presStyleCnt="0"/>
      <dgm:spPr/>
    </dgm:pt>
    <dgm:pt modelId="{5D17DDDF-8EF1-4294-B887-2F4E197D9430}" type="pres">
      <dgm:prSet presAssocID="{E7C7C8F8-37D9-4F83-A76A-0B4E36A2D2D5}" presName="node" presStyleLbl="node1" presStyleIdx="10" presStyleCnt="17">
        <dgm:presLayoutVars>
          <dgm:bulletEnabled val="1"/>
        </dgm:presLayoutVars>
      </dgm:prSet>
      <dgm:spPr/>
    </dgm:pt>
    <dgm:pt modelId="{8E7284F7-27EA-4B46-8A40-80D1225FA1D5}" type="pres">
      <dgm:prSet presAssocID="{34B38879-ADE3-44E9-90E4-C532A8D0F9E9}" presName="sibTrans" presStyleCnt="0"/>
      <dgm:spPr/>
    </dgm:pt>
    <dgm:pt modelId="{D2EDDE46-B6D8-4FD1-9C07-B21153D0B39E}" type="pres">
      <dgm:prSet presAssocID="{7EE38A24-3DD0-4BE0-99FA-DF5A5991F4F6}" presName="node" presStyleLbl="node1" presStyleIdx="11" presStyleCnt="17">
        <dgm:presLayoutVars>
          <dgm:bulletEnabled val="1"/>
        </dgm:presLayoutVars>
      </dgm:prSet>
      <dgm:spPr/>
    </dgm:pt>
    <dgm:pt modelId="{A086E984-410D-48ED-A79E-F8928EC10973}" type="pres">
      <dgm:prSet presAssocID="{6459568D-ED74-49AC-8884-5A75F89A2603}" presName="sibTrans" presStyleCnt="0"/>
      <dgm:spPr/>
    </dgm:pt>
    <dgm:pt modelId="{507669EE-A356-4C57-8398-6EC51C32DBB9}" type="pres">
      <dgm:prSet presAssocID="{8510E2C3-814C-40EF-BE7B-B4D921010873}" presName="node" presStyleLbl="node1" presStyleIdx="12" presStyleCnt="17">
        <dgm:presLayoutVars>
          <dgm:bulletEnabled val="1"/>
        </dgm:presLayoutVars>
      </dgm:prSet>
      <dgm:spPr/>
    </dgm:pt>
    <dgm:pt modelId="{BFFE8F45-F06C-446E-9C6B-46FE77C629BD}" type="pres">
      <dgm:prSet presAssocID="{098A605A-1F09-4DBE-AF45-0C3321C3D171}" presName="sibTrans" presStyleCnt="0"/>
      <dgm:spPr/>
    </dgm:pt>
    <dgm:pt modelId="{FDB6CF46-43EA-45FE-B57C-B1DE92FFE58D}" type="pres">
      <dgm:prSet presAssocID="{F8950598-2D70-42BF-AD45-7DA50401A1F1}" presName="node" presStyleLbl="node1" presStyleIdx="13" presStyleCnt="17">
        <dgm:presLayoutVars>
          <dgm:bulletEnabled val="1"/>
        </dgm:presLayoutVars>
      </dgm:prSet>
      <dgm:spPr/>
    </dgm:pt>
    <dgm:pt modelId="{F4AE92E5-CB7D-4CED-B41B-FA6BB4E7FD21}" type="pres">
      <dgm:prSet presAssocID="{F59E70F8-C948-476C-A165-AF832A763CC0}" presName="sibTrans" presStyleCnt="0"/>
      <dgm:spPr/>
    </dgm:pt>
    <dgm:pt modelId="{0E85AF61-0C85-40E4-9EB1-052A03409552}" type="pres">
      <dgm:prSet presAssocID="{56469E0E-481E-4E57-B666-9804452FBCE3}" presName="node" presStyleLbl="node1" presStyleIdx="14" presStyleCnt="17">
        <dgm:presLayoutVars>
          <dgm:bulletEnabled val="1"/>
        </dgm:presLayoutVars>
      </dgm:prSet>
      <dgm:spPr/>
    </dgm:pt>
    <dgm:pt modelId="{257DB246-AFE0-4BA6-93C5-D4633E54FAD8}" type="pres">
      <dgm:prSet presAssocID="{6D50FECD-446B-4762-B59A-DD38E441CFAF}" presName="sibTrans" presStyleCnt="0"/>
      <dgm:spPr/>
    </dgm:pt>
    <dgm:pt modelId="{62C1DBCB-2B5B-457E-BF0D-A8ED819F19B6}" type="pres">
      <dgm:prSet presAssocID="{D9A0CB9C-5D00-449C-A8CE-02DE14C39B38}" presName="node" presStyleLbl="node1" presStyleIdx="15" presStyleCnt="17">
        <dgm:presLayoutVars>
          <dgm:bulletEnabled val="1"/>
        </dgm:presLayoutVars>
      </dgm:prSet>
      <dgm:spPr/>
    </dgm:pt>
    <dgm:pt modelId="{EF1B1831-4C6F-41B2-AC7A-1D17612A12C6}" type="pres">
      <dgm:prSet presAssocID="{A83BEE74-1875-4F43-A188-C31BD00ED640}" presName="sibTrans" presStyleCnt="0"/>
      <dgm:spPr/>
    </dgm:pt>
    <dgm:pt modelId="{790AA131-D11D-445B-B75E-276FF2FBBF44}" type="pres">
      <dgm:prSet presAssocID="{0DC0CBBB-2CDE-4B96-92F7-908167B9C6D3}" presName="node" presStyleLbl="node1" presStyleIdx="16" presStyleCnt="17">
        <dgm:presLayoutVars>
          <dgm:bulletEnabled val="1"/>
        </dgm:presLayoutVars>
      </dgm:prSet>
      <dgm:spPr/>
    </dgm:pt>
  </dgm:ptLst>
  <dgm:cxnLst>
    <dgm:cxn modelId="{83A2E502-C81C-4656-8180-905ECF591DA2}" type="presOf" srcId="{F69E229B-12D7-429E-8013-F7D6AA984CBA}" destId="{4FA73D8D-8B01-42FB-9E6A-615A34056357}" srcOrd="0" destOrd="0" presId="urn:microsoft.com/office/officeart/2005/8/layout/default"/>
    <dgm:cxn modelId="{DAE4DC03-622D-4C93-999E-D949A92ED232}" type="presOf" srcId="{0DC0CBBB-2CDE-4B96-92F7-908167B9C6D3}" destId="{790AA131-D11D-445B-B75E-276FF2FBBF44}" srcOrd="0" destOrd="0" presId="urn:microsoft.com/office/officeart/2005/8/layout/default"/>
    <dgm:cxn modelId="{B6925604-34E4-4268-A5E9-CD749AC2320E}" srcId="{40670259-E4D6-4003-A7DA-EDCDCDCF199A}" destId="{F69E229B-12D7-429E-8013-F7D6AA984CBA}" srcOrd="7" destOrd="0" parTransId="{420072C3-634F-43BB-A0DD-2E1D6D32022A}" sibTransId="{845C3FEE-CDA4-42AA-904C-675376F83D44}"/>
    <dgm:cxn modelId="{9EAE0C0F-74DE-4308-A5AA-FCA919CDAF4E}" srcId="{40670259-E4D6-4003-A7DA-EDCDCDCF199A}" destId="{56469E0E-481E-4E57-B666-9804452FBCE3}" srcOrd="14" destOrd="0" parTransId="{7BC14466-AEB3-40E3-84CF-4913DF0FDE5E}" sibTransId="{6D50FECD-446B-4762-B59A-DD38E441CFAF}"/>
    <dgm:cxn modelId="{625BB812-A704-47C2-B1EE-972072C4260C}" type="presOf" srcId="{9328474C-5208-48CF-87A8-E35C36137462}" destId="{8AA6184C-CF12-4F31-97FC-0F6DA26C34D9}" srcOrd="0" destOrd="0" presId="urn:microsoft.com/office/officeart/2005/8/layout/default"/>
    <dgm:cxn modelId="{0C3ED012-4E3C-4F92-B488-152D9DE41262}" type="presOf" srcId="{E9D2F835-90E9-437C-86CC-9C56AC4DDB06}" destId="{5B81CA32-1113-4C63-BC4C-FA6AADCA2164}" srcOrd="0" destOrd="0" presId="urn:microsoft.com/office/officeart/2005/8/layout/default"/>
    <dgm:cxn modelId="{B86BF41E-2636-4D10-94EF-177B800DED0F}" type="presOf" srcId="{DBFF3A3C-BAAD-49C3-9FD5-BD15825CC785}" destId="{10A5C725-E026-4190-934A-F90122846101}" srcOrd="0" destOrd="0" presId="urn:microsoft.com/office/officeart/2005/8/layout/default"/>
    <dgm:cxn modelId="{95311720-7B34-44BD-964C-39B7A18C0C87}" type="presOf" srcId="{40670259-E4D6-4003-A7DA-EDCDCDCF199A}" destId="{73A0112A-1B84-4C87-B3C0-BD6834DCC5B5}" srcOrd="0" destOrd="0" presId="urn:microsoft.com/office/officeart/2005/8/layout/default"/>
    <dgm:cxn modelId="{DD454C23-42B2-446E-9EE3-C39FC0C764FB}" type="presOf" srcId="{7EE38A24-3DD0-4BE0-99FA-DF5A5991F4F6}" destId="{D2EDDE46-B6D8-4FD1-9C07-B21153D0B39E}" srcOrd="0" destOrd="0" presId="urn:microsoft.com/office/officeart/2005/8/layout/default"/>
    <dgm:cxn modelId="{12122E2A-9F7B-4D6B-8352-128BCCE1D344}" srcId="{40670259-E4D6-4003-A7DA-EDCDCDCF199A}" destId="{9328474C-5208-48CF-87A8-E35C36137462}" srcOrd="0" destOrd="0" parTransId="{2F849428-E307-4FF3-9B1E-0B5F14918728}" sibTransId="{0E404D5C-F0F6-4E5C-BEA1-FE435821D9D9}"/>
    <dgm:cxn modelId="{3C11C62E-1EB8-42A6-B482-A91ABED5DE61}" type="presOf" srcId="{56469E0E-481E-4E57-B666-9804452FBCE3}" destId="{0E85AF61-0C85-40E4-9EB1-052A03409552}" srcOrd="0" destOrd="0" presId="urn:microsoft.com/office/officeart/2005/8/layout/default"/>
    <dgm:cxn modelId="{CF30E642-91A9-48D3-B7D5-ECAA9AC19A40}" srcId="{40670259-E4D6-4003-A7DA-EDCDCDCF199A}" destId="{FC47A1B7-9B43-4E9D-B9D1-2C59AF496AA6}" srcOrd="6" destOrd="0" parTransId="{B0EEC626-EC6A-47E0-B887-B621068D10FE}" sibTransId="{EE9E77A7-1BC9-4564-B575-9800344A09D7}"/>
    <dgm:cxn modelId="{46A80153-48EA-497D-849D-DBC96944AF43}" srcId="{40670259-E4D6-4003-A7DA-EDCDCDCF199A}" destId="{F8950598-2D70-42BF-AD45-7DA50401A1F1}" srcOrd="13" destOrd="0" parTransId="{684CE859-9946-4242-B442-1487D6602A43}" sibTransId="{F59E70F8-C948-476C-A165-AF832A763CC0}"/>
    <dgm:cxn modelId="{357EE658-1671-444F-8962-7378234D2D84}" type="presOf" srcId="{E7C7C8F8-37D9-4F83-A76A-0B4E36A2D2D5}" destId="{5D17DDDF-8EF1-4294-B887-2F4E197D9430}" srcOrd="0" destOrd="0" presId="urn:microsoft.com/office/officeart/2005/8/layout/default"/>
    <dgm:cxn modelId="{AAF6385F-F57B-4685-AFCE-1F8D6B30F24E}" srcId="{40670259-E4D6-4003-A7DA-EDCDCDCF199A}" destId="{7EE38A24-3DD0-4BE0-99FA-DF5A5991F4F6}" srcOrd="11" destOrd="0" parTransId="{DD83F00B-EAE9-430D-919F-49A334173AA0}" sibTransId="{6459568D-ED74-49AC-8884-5A75F89A2603}"/>
    <dgm:cxn modelId="{3D54E66A-D73D-45E9-BC62-C5D6D74D4DFA}" type="presOf" srcId="{D9A0CB9C-5D00-449C-A8CE-02DE14C39B38}" destId="{62C1DBCB-2B5B-457E-BF0D-A8ED819F19B6}" srcOrd="0" destOrd="0" presId="urn:microsoft.com/office/officeart/2005/8/layout/default"/>
    <dgm:cxn modelId="{ED931073-EFAA-4B4A-9207-5CEA645380A1}" srcId="{40670259-E4D6-4003-A7DA-EDCDCDCF199A}" destId="{DBFF3A3C-BAAD-49C3-9FD5-BD15825CC785}" srcOrd="2" destOrd="0" parTransId="{EAA37FFC-D4B3-450C-B781-25468F45F430}" sibTransId="{5E87F153-0B72-4B73-A2B1-8173CADB5913}"/>
    <dgm:cxn modelId="{B22E5876-DE14-44DE-BFF8-4003975B5448}" type="presOf" srcId="{CCC82F35-E2F7-451A-B0F4-591A88507AF8}" destId="{0CCFB306-3A0D-4F09-BB26-1B59AEA16EDF}" srcOrd="0" destOrd="0" presId="urn:microsoft.com/office/officeart/2005/8/layout/default"/>
    <dgm:cxn modelId="{0500FF76-27F6-43E2-B4BB-3BE5ABF2CC1F}" srcId="{40670259-E4D6-4003-A7DA-EDCDCDCF199A}" destId="{8510E2C3-814C-40EF-BE7B-B4D921010873}" srcOrd="12" destOrd="0" parTransId="{63A77C64-B1F6-4C01-8D79-3A4A4EBFC0F7}" sibTransId="{098A605A-1F09-4DBE-AF45-0C3321C3D171}"/>
    <dgm:cxn modelId="{1BB1767B-85F1-478B-B6D3-D42291C8AD06}" type="presOf" srcId="{F8950598-2D70-42BF-AD45-7DA50401A1F1}" destId="{FDB6CF46-43EA-45FE-B57C-B1DE92FFE58D}" srcOrd="0" destOrd="0" presId="urn:microsoft.com/office/officeart/2005/8/layout/default"/>
    <dgm:cxn modelId="{99C91E86-CDBD-4FB2-BBE0-B2A471272332}" srcId="{40670259-E4D6-4003-A7DA-EDCDCDCF199A}" destId="{0B389FA8-AA05-470E-B1FD-A21A1DD32F7C}" srcOrd="5" destOrd="0" parTransId="{0363B041-0850-4345-AF5D-F96116246B4C}" sibTransId="{7A04FC0C-F3AC-41CD-B849-208011944A76}"/>
    <dgm:cxn modelId="{EB29778A-D0F6-481F-9208-7B6C2ACC7F52}" srcId="{40670259-E4D6-4003-A7DA-EDCDCDCF199A}" destId="{CCC82F35-E2F7-451A-B0F4-591A88507AF8}" srcOrd="8" destOrd="0" parTransId="{6879A80A-D853-4EF9-9F96-6B572B60E5CB}" sibTransId="{5151171F-3099-464A-AA21-045BF4BD1618}"/>
    <dgm:cxn modelId="{B6D7C38B-5654-40F9-8FB7-5495853E912D}" type="presOf" srcId="{FC47A1B7-9B43-4E9D-B9D1-2C59AF496AA6}" destId="{9773280C-2E49-4C72-A8C5-42ACAE63166C}" srcOrd="0" destOrd="0" presId="urn:microsoft.com/office/officeart/2005/8/layout/default"/>
    <dgm:cxn modelId="{1034938F-2A0E-4C4D-AA57-183AC5A8ACAA}" srcId="{40670259-E4D6-4003-A7DA-EDCDCDCF199A}" destId="{08BD3C1E-5A2C-4A8A-973E-DC9C143B41F0}" srcOrd="9" destOrd="0" parTransId="{BABA5B2F-CA89-4B06-9841-3916F461449A}" sibTransId="{B8F00CC5-C14B-49EC-A9A2-ED17D595BC34}"/>
    <dgm:cxn modelId="{056E2992-2209-4247-BB14-EA1633E640BF}" type="presOf" srcId="{F4F6FFDB-DC25-42A1-A26A-48A48FA824FC}" destId="{CEB797A3-A415-4BE8-9DE5-CB94BF0F9B06}" srcOrd="0" destOrd="0" presId="urn:microsoft.com/office/officeart/2005/8/layout/default"/>
    <dgm:cxn modelId="{4937F3A7-DBDE-42B7-B2DF-391691A0C5F1}" srcId="{40670259-E4D6-4003-A7DA-EDCDCDCF199A}" destId="{E7C7C8F8-37D9-4F83-A76A-0B4E36A2D2D5}" srcOrd="10" destOrd="0" parTransId="{3CC1865D-F21F-4664-9C52-34F0EF92AD31}" sibTransId="{34B38879-ADE3-44E9-90E4-C532A8D0F9E9}"/>
    <dgm:cxn modelId="{BC8E25AA-F264-417C-A8D4-D86F3CCD6FF7}" srcId="{40670259-E4D6-4003-A7DA-EDCDCDCF199A}" destId="{F4F6FFDB-DC25-42A1-A26A-48A48FA824FC}" srcOrd="4" destOrd="0" parTransId="{13A5A146-0B56-45FF-A11F-3698E221DB76}" sibTransId="{C9B8A026-69B3-41CC-AFDD-4CC25F62C843}"/>
    <dgm:cxn modelId="{8FD9EFAB-B38F-455E-B985-FEA419550B2A}" type="presOf" srcId="{0BC9FDBC-06F6-48B4-8660-1A84B4BAC730}" destId="{F7583B1D-E22A-41F4-A896-8B5172B26FB3}" srcOrd="0" destOrd="0" presId="urn:microsoft.com/office/officeart/2005/8/layout/default"/>
    <dgm:cxn modelId="{3EE206B1-EBFA-4784-B50E-394A2F9BA75C}" type="presOf" srcId="{08BD3C1E-5A2C-4A8A-973E-DC9C143B41F0}" destId="{1FAF49ED-EC98-4510-A74B-CE8393CC54AC}" srcOrd="0" destOrd="0" presId="urn:microsoft.com/office/officeart/2005/8/layout/default"/>
    <dgm:cxn modelId="{FD1F15B6-3580-45D2-902C-606ADFE67CED}" type="presOf" srcId="{8510E2C3-814C-40EF-BE7B-B4D921010873}" destId="{507669EE-A356-4C57-8398-6EC51C32DBB9}" srcOrd="0" destOrd="0" presId="urn:microsoft.com/office/officeart/2005/8/layout/default"/>
    <dgm:cxn modelId="{3E1D31C6-26E5-44B0-A954-1A938C56C79C}" srcId="{40670259-E4D6-4003-A7DA-EDCDCDCF199A}" destId="{0BC9FDBC-06F6-48B4-8660-1A84B4BAC730}" srcOrd="1" destOrd="0" parTransId="{CC1366E4-9F63-470E-9315-DB298D785FD2}" sibTransId="{337CD671-5E50-4033-A71A-B92DA699C781}"/>
    <dgm:cxn modelId="{1ADFC2C9-27F2-40A5-8EAA-C618F0CF28CD}" srcId="{40670259-E4D6-4003-A7DA-EDCDCDCF199A}" destId="{D9A0CB9C-5D00-449C-A8CE-02DE14C39B38}" srcOrd="15" destOrd="0" parTransId="{AEA98AE2-8D2F-42C5-B08A-536C3CE52619}" sibTransId="{A83BEE74-1875-4F43-A188-C31BD00ED640}"/>
    <dgm:cxn modelId="{29CB01F2-E568-4BFD-A505-305EF2C42D83}" srcId="{40670259-E4D6-4003-A7DA-EDCDCDCF199A}" destId="{E9D2F835-90E9-437C-86CC-9C56AC4DDB06}" srcOrd="3" destOrd="0" parTransId="{0B76507A-CCDB-4954-A103-63F154AA6650}" sibTransId="{AC66BAE5-0760-4B38-BD2D-CDC4D20D9D12}"/>
    <dgm:cxn modelId="{6D16CDF3-A225-4649-A1CB-044D7E8EC05A}" srcId="{40670259-E4D6-4003-A7DA-EDCDCDCF199A}" destId="{0DC0CBBB-2CDE-4B96-92F7-908167B9C6D3}" srcOrd="16" destOrd="0" parTransId="{00F7D5D0-2D44-4F08-B49F-3A9BFF6C2E66}" sibTransId="{CDEDF5E8-AE0F-4AA3-B48C-3D748F5E8CDD}"/>
    <dgm:cxn modelId="{69CF89F8-7A33-44D7-80E5-164F0A9430D9}" type="presOf" srcId="{0B389FA8-AA05-470E-B1FD-A21A1DD32F7C}" destId="{9829BFC5-7D99-40CE-8EA4-E43F000089BB}" srcOrd="0" destOrd="0" presId="urn:microsoft.com/office/officeart/2005/8/layout/default"/>
    <dgm:cxn modelId="{6AA3BF20-3C94-4A71-80F4-9C464E0F0B5C}" type="presParOf" srcId="{73A0112A-1B84-4C87-B3C0-BD6834DCC5B5}" destId="{8AA6184C-CF12-4F31-97FC-0F6DA26C34D9}" srcOrd="0" destOrd="0" presId="urn:microsoft.com/office/officeart/2005/8/layout/default"/>
    <dgm:cxn modelId="{3F53639B-AAD0-42E1-A941-9B1AE1C1985A}" type="presParOf" srcId="{73A0112A-1B84-4C87-B3C0-BD6834DCC5B5}" destId="{8C13CA4B-B240-4A3B-9BC0-DA309D715A06}" srcOrd="1" destOrd="0" presId="urn:microsoft.com/office/officeart/2005/8/layout/default"/>
    <dgm:cxn modelId="{A3CE14E7-158D-4A3C-BE75-0B4432E3C5AB}" type="presParOf" srcId="{73A0112A-1B84-4C87-B3C0-BD6834DCC5B5}" destId="{F7583B1D-E22A-41F4-A896-8B5172B26FB3}" srcOrd="2" destOrd="0" presId="urn:microsoft.com/office/officeart/2005/8/layout/default"/>
    <dgm:cxn modelId="{C7F1903F-CC6F-4818-A38A-AD12F3146FBD}" type="presParOf" srcId="{73A0112A-1B84-4C87-B3C0-BD6834DCC5B5}" destId="{1C0F6CF7-FC27-45C7-92CB-72925BF5AB7E}" srcOrd="3" destOrd="0" presId="urn:microsoft.com/office/officeart/2005/8/layout/default"/>
    <dgm:cxn modelId="{5575836F-58C4-47D3-A22F-76B9A74B64F0}" type="presParOf" srcId="{73A0112A-1B84-4C87-B3C0-BD6834DCC5B5}" destId="{10A5C725-E026-4190-934A-F90122846101}" srcOrd="4" destOrd="0" presId="urn:microsoft.com/office/officeart/2005/8/layout/default"/>
    <dgm:cxn modelId="{7FC2C956-E189-459D-8AEE-F6F987A3CFE6}" type="presParOf" srcId="{73A0112A-1B84-4C87-B3C0-BD6834DCC5B5}" destId="{5DDEABEE-0C08-4AC2-98CE-A72D8E7D4DA7}" srcOrd="5" destOrd="0" presId="urn:microsoft.com/office/officeart/2005/8/layout/default"/>
    <dgm:cxn modelId="{9F503806-532A-4414-B650-FE5CC32FD897}" type="presParOf" srcId="{73A0112A-1B84-4C87-B3C0-BD6834DCC5B5}" destId="{5B81CA32-1113-4C63-BC4C-FA6AADCA2164}" srcOrd="6" destOrd="0" presId="urn:microsoft.com/office/officeart/2005/8/layout/default"/>
    <dgm:cxn modelId="{F929B49B-5746-4B54-89FC-7E664C57C2A8}" type="presParOf" srcId="{73A0112A-1B84-4C87-B3C0-BD6834DCC5B5}" destId="{0D649DAC-D296-416D-B232-E488860CC2A2}" srcOrd="7" destOrd="0" presId="urn:microsoft.com/office/officeart/2005/8/layout/default"/>
    <dgm:cxn modelId="{D9FC1644-CFFC-48C8-B286-C5DB4AC07662}" type="presParOf" srcId="{73A0112A-1B84-4C87-B3C0-BD6834DCC5B5}" destId="{CEB797A3-A415-4BE8-9DE5-CB94BF0F9B06}" srcOrd="8" destOrd="0" presId="urn:microsoft.com/office/officeart/2005/8/layout/default"/>
    <dgm:cxn modelId="{1F88AF2B-CE4C-45C7-B1BA-4DA894E2A8EA}" type="presParOf" srcId="{73A0112A-1B84-4C87-B3C0-BD6834DCC5B5}" destId="{94C117B3-BCCC-4348-BC6F-896362298849}" srcOrd="9" destOrd="0" presId="urn:microsoft.com/office/officeart/2005/8/layout/default"/>
    <dgm:cxn modelId="{048B4F13-7275-4CB3-A832-E32EC164EBFD}" type="presParOf" srcId="{73A0112A-1B84-4C87-B3C0-BD6834DCC5B5}" destId="{9829BFC5-7D99-40CE-8EA4-E43F000089BB}" srcOrd="10" destOrd="0" presId="urn:microsoft.com/office/officeart/2005/8/layout/default"/>
    <dgm:cxn modelId="{9C9D696D-B313-4C73-B46A-9D03B3475C95}" type="presParOf" srcId="{73A0112A-1B84-4C87-B3C0-BD6834DCC5B5}" destId="{D2D55413-FCEB-47E7-A014-8946B434ED17}" srcOrd="11" destOrd="0" presId="urn:microsoft.com/office/officeart/2005/8/layout/default"/>
    <dgm:cxn modelId="{00F6A2B3-06D6-49F1-A826-7E2E695464CA}" type="presParOf" srcId="{73A0112A-1B84-4C87-B3C0-BD6834DCC5B5}" destId="{9773280C-2E49-4C72-A8C5-42ACAE63166C}" srcOrd="12" destOrd="0" presId="urn:microsoft.com/office/officeart/2005/8/layout/default"/>
    <dgm:cxn modelId="{24CECB79-72A8-4B9E-9342-EE1973770EE0}" type="presParOf" srcId="{73A0112A-1B84-4C87-B3C0-BD6834DCC5B5}" destId="{B04875BA-EEAA-4130-A897-1170B597FA57}" srcOrd="13" destOrd="0" presId="urn:microsoft.com/office/officeart/2005/8/layout/default"/>
    <dgm:cxn modelId="{553C09CA-4848-4702-9EE4-C9974D308F45}" type="presParOf" srcId="{73A0112A-1B84-4C87-B3C0-BD6834DCC5B5}" destId="{4FA73D8D-8B01-42FB-9E6A-615A34056357}" srcOrd="14" destOrd="0" presId="urn:microsoft.com/office/officeart/2005/8/layout/default"/>
    <dgm:cxn modelId="{6894A858-F2C0-4732-B8B4-D20640DAD2BD}" type="presParOf" srcId="{73A0112A-1B84-4C87-B3C0-BD6834DCC5B5}" destId="{B7E63B91-7110-437E-B6D5-A6C3DE93FBEC}" srcOrd="15" destOrd="0" presId="urn:microsoft.com/office/officeart/2005/8/layout/default"/>
    <dgm:cxn modelId="{B846D634-EA69-4A32-AE02-10CEDAF034A5}" type="presParOf" srcId="{73A0112A-1B84-4C87-B3C0-BD6834DCC5B5}" destId="{0CCFB306-3A0D-4F09-BB26-1B59AEA16EDF}" srcOrd="16" destOrd="0" presId="urn:microsoft.com/office/officeart/2005/8/layout/default"/>
    <dgm:cxn modelId="{BC25FCDE-7BB7-425E-AA8A-84EF0E45156A}" type="presParOf" srcId="{73A0112A-1B84-4C87-B3C0-BD6834DCC5B5}" destId="{DA2C5DBA-6ECC-4EDE-A156-3BBC7CED0FA4}" srcOrd="17" destOrd="0" presId="urn:microsoft.com/office/officeart/2005/8/layout/default"/>
    <dgm:cxn modelId="{1CD86150-C3B3-484C-A088-BF727E42421B}" type="presParOf" srcId="{73A0112A-1B84-4C87-B3C0-BD6834DCC5B5}" destId="{1FAF49ED-EC98-4510-A74B-CE8393CC54AC}" srcOrd="18" destOrd="0" presId="urn:microsoft.com/office/officeart/2005/8/layout/default"/>
    <dgm:cxn modelId="{427BA2B1-889F-40E4-9DAE-55DA91B0FDA6}" type="presParOf" srcId="{73A0112A-1B84-4C87-B3C0-BD6834DCC5B5}" destId="{896297B5-95AA-432F-832C-2733082529AB}" srcOrd="19" destOrd="0" presId="urn:microsoft.com/office/officeart/2005/8/layout/default"/>
    <dgm:cxn modelId="{342DA781-A49E-43B0-9484-D4A8E5B0669C}" type="presParOf" srcId="{73A0112A-1B84-4C87-B3C0-BD6834DCC5B5}" destId="{5D17DDDF-8EF1-4294-B887-2F4E197D9430}" srcOrd="20" destOrd="0" presId="urn:microsoft.com/office/officeart/2005/8/layout/default"/>
    <dgm:cxn modelId="{34FB0B3A-A87E-426E-ACAE-43AB56205D29}" type="presParOf" srcId="{73A0112A-1B84-4C87-B3C0-BD6834DCC5B5}" destId="{8E7284F7-27EA-4B46-8A40-80D1225FA1D5}" srcOrd="21" destOrd="0" presId="urn:microsoft.com/office/officeart/2005/8/layout/default"/>
    <dgm:cxn modelId="{A25435A3-79BA-4317-8FB4-75C8E2E22053}" type="presParOf" srcId="{73A0112A-1B84-4C87-B3C0-BD6834DCC5B5}" destId="{D2EDDE46-B6D8-4FD1-9C07-B21153D0B39E}" srcOrd="22" destOrd="0" presId="urn:microsoft.com/office/officeart/2005/8/layout/default"/>
    <dgm:cxn modelId="{F4D32E93-6AA3-4DD7-AF41-66F46ED52158}" type="presParOf" srcId="{73A0112A-1B84-4C87-B3C0-BD6834DCC5B5}" destId="{A086E984-410D-48ED-A79E-F8928EC10973}" srcOrd="23" destOrd="0" presId="urn:microsoft.com/office/officeart/2005/8/layout/default"/>
    <dgm:cxn modelId="{9E051611-D773-4348-AB3B-0B58432631F9}" type="presParOf" srcId="{73A0112A-1B84-4C87-B3C0-BD6834DCC5B5}" destId="{507669EE-A356-4C57-8398-6EC51C32DBB9}" srcOrd="24" destOrd="0" presId="urn:microsoft.com/office/officeart/2005/8/layout/default"/>
    <dgm:cxn modelId="{04031431-EC50-48B5-AFC2-6B0CFC22BEE5}" type="presParOf" srcId="{73A0112A-1B84-4C87-B3C0-BD6834DCC5B5}" destId="{BFFE8F45-F06C-446E-9C6B-46FE77C629BD}" srcOrd="25" destOrd="0" presId="urn:microsoft.com/office/officeart/2005/8/layout/default"/>
    <dgm:cxn modelId="{6270F1C3-08FD-418D-92D7-1BAE73568366}" type="presParOf" srcId="{73A0112A-1B84-4C87-B3C0-BD6834DCC5B5}" destId="{FDB6CF46-43EA-45FE-B57C-B1DE92FFE58D}" srcOrd="26" destOrd="0" presId="urn:microsoft.com/office/officeart/2005/8/layout/default"/>
    <dgm:cxn modelId="{7FA0F670-D71F-42B6-B053-E90804A49452}" type="presParOf" srcId="{73A0112A-1B84-4C87-B3C0-BD6834DCC5B5}" destId="{F4AE92E5-CB7D-4CED-B41B-FA6BB4E7FD21}" srcOrd="27" destOrd="0" presId="urn:microsoft.com/office/officeart/2005/8/layout/default"/>
    <dgm:cxn modelId="{1ADC28FA-C2DF-49BD-9C24-0E057D75CE8A}" type="presParOf" srcId="{73A0112A-1B84-4C87-B3C0-BD6834DCC5B5}" destId="{0E85AF61-0C85-40E4-9EB1-052A03409552}" srcOrd="28" destOrd="0" presId="urn:microsoft.com/office/officeart/2005/8/layout/default"/>
    <dgm:cxn modelId="{5C9D73F3-5051-48A6-860C-36E9F2D3EED8}" type="presParOf" srcId="{73A0112A-1B84-4C87-B3C0-BD6834DCC5B5}" destId="{257DB246-AFE0-4BA6-93C5-D4633E54FAD8}" srcOrd="29" destOrd="0" presId="urn:microsoft.com/office/officeart/2005/8/layout/default"/>
    <dgm:cxn modelId="{AAF120BF-E48D-4D94-A0A7-C609F29A14A8}" type="presParOf" srcId="{73A0112A-1B84-4C87-B3C0-BD6834DCC5B5}" destId="{62C1DBCB-2B5B-457E-BF0D-A8ED819F19B6}" srcOrd="30" destOrd="0" presId="urn:microsoft.com/office/officeart/2005/8/layout/default"/>
    <dgm:cxn modelId="{2EF53CA4-8C06-4E22-AC3B-CB9B880605B0}" type="presParOf" srcId="{73A0112A-1B84-4C87-B3C0-BD6834DCC5B5}" destId="{EF1B1831-4C6F-41B2-AC7A-1D17612A12C6}" srcOrd="31" destOrd="0" presId="urn:microsoft.com/office/officeart/2005/8/layout/default"/>
    <dgm:cxn modelId="{A3E738A1-5A19-4D1F-B2DD-2AC31F949610}" type="presParOf" srcId="{73A0112A-1B84-4C87-B3C0-BD6834DCC5B5}" destId="{790AA131-D11D-445B-B75E-276FF2FBBF44}" srcOrd="3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6184C-CF12-4F31-97FC-0F6DA26C34D9}">
      <dsp:nvSpPr>
        <dsp:cNvPr id="0" name=""/>
        <dsp:cNvSpPr/>
      </dsp:nvSpPr>
      <dsp:spPr>
        <a:xfrm>
          <a:off x="97530" y="1372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SDI Sticker</a:t>
          </a:r>
        </a:p>
      </dsp:txBody>
      <dsp:txXfrm>
        <a:off x="97530" y="1372"/>
        <a:ext cx="1645333" cy="987200"/>
      </dsp:txXfrm>
    </dsp:sp>
    <dsp:sp modelId="{F7583B1D-E22A-41F4-A896-8B5172B26FB3}">
      <dsp:nvSpPr>
        <dsp:cNvPr id="0" name=""/>
        <dsp:cNvSpPr/>
      </dsp:nvSpPr>
      <dsp:spPr>
        <a:xfrm>
          <a:off x="1907397" y="1372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SDI Postcard </a:t>
          </a:r>
        </a:p>
      </dsp:txBody>
      <dsp:txXfrm>
        <a:off x="1907397" y="1372"/>
        <a:ext cx="1645333" cy="987200"/>
      </dsp:txXfrm>
    </dsp:sp>
    <dsp:sp modelId="{10A5C725-E026-4190-934A-F90122846101}">
      <dsp:nvSpPr>
        <dsp:cNvPr id="0" name=""/>
        <dsp:cNvSpPr/>
      </dsp:nvSpPr>
      <dsp:spPr>
        <a:xfrm>
          <a:off x="3717264" y="1372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SDI Guidance Document </a:t>
          </a:r>
        </a:p>
      </dsp:txBody>
      <dsp:txXfrm>
        <a:off x="3717264" y="1372"/>
        <a:ext cx="1645333" cy="987200"/>
      </dsp:txXfrm>
    </dsp:sp>
    <dsp:sp modelId="{5B81CA32-1113-4C63-BC4C-FA6AADCA2164}">
      <dsp:nvSpPr>
        <dsp:cNvPr id="0" name=""/>
        <dsp:cNvSpPr/>
      </dsp:nvSpPr>
      <dsp:spPr>
        <a:xfrm>
          <a:off x="5527131" y="1372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latin typeface="Fira Sans" panose="020B0503050000020004" pitchFamily="34" charset="0"/>
            </a:rPr>
            <a:t>SDI Scavenger Hunt</a:t>
          </a:r>
        </a:p>
      </dsp:txBody>
      <dsp:txXfrm>
        <a:off x="5527131" y="1372"/>
        <a:ext cx="1645333" cy="987200"/>
      </dsp:txXfrm>
    </dsp:sp>
    <dsp:sp modelId="{CEB797A3-A415-4BE8-9DE5-CB94BF0F9B06}">
      <dsp:nvSpPr>
        <dsp:cNvPr id="0" name=""/>
        <dsp:cNvSpPr/>
      </dsp:nvSpPr>
      <dsp:spPr>
        <a:xfrm>
          <a:off x="97530" y="1153105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Matching Disability Categories, Learning Challenges and SDI Strategies </a:t>
          </a:r>
        </a:p>
      </dsp:txBody>
      <dsp:txXfrm>
        <a:off x="97530" y="1153105"/>
        <a:ext cx="1645333" cy="987200"/>
      </dsp:txXfrm>
    </dsp:sp>
    <dsp:sp modelId="{9829BFC5-7D99-40CE-8EA4-E43F000089BB}">
      <dsp:nvSpPr>
        <dsp:cNvPr id="0" name=""/>
        <dsp:cNvSpPr/>
      </dsp:nvSpPr>
      <dsp:spPr>
        <a:xfrm>
          <a:off x="1907397" y="1153105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Specially Designed Instruction Planning Template </a:t>
          </a:r>
        </a:p>
      </dsp:txBody>
      <dsp:txXfrm>
        <a:off x="1907397" y="1153105"/>
        <a:ext cx="1645333" cy="987200"/>
      </dsp:txXfrm>
    </dsp:sp>
    <dsp:sp modelId="{9773280C-2E49-4C72-A8C5-42ACAE63166C}">
      <dsp:nvSpPr>
        <dsp:cNvPr id="0" name=""/>
        <dsp:cNvSpPr/>
      </dsp:nvSpPr>
      <dsp:spPr>
        <a:xfrm>
          <a:off x="3717264" y="1153105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SDI Resource Bank </a:t>
          </a:r>
        </a:p>
      </dsp:txBody>
      <dsp:txXfrm>
        <a:off x="3717264" y="1153105"/>
        <a:ext cx="1645333" cy="987200"/>
      </dsp:txXfrm>
    </dsp:sp>
    <dsp:sp modelId="{4FA73D8D-8B01-42FB-9E6A-615A34056357}">
      <dsp:nvSpPr>
        <dsp:cNvPr id="0" name=""/>
        <dsp:cNvSpPr/>
      </dsp:nvSpPr>
      <dsp:spPr>
        <a:xfrm>
          <a:off x="5527131" y="1153105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/>
            </a:rPr>
            <a:t>High Quality Literacy Instructional Practices for Students with IEPs</a:t>
          </a:r>
        </a:p>
      </dsp:txBody>
      <dsp:txXfrm>
        <a:off x="5527131" y="1153105"/>
        <a:ext cx="1645333" cy="987200"/>
      </dsp:txXfrm>
    </dsp:sp>
    <dsp:sp modelId="{0CCFB306-3A0D-4F09-BB26-1B59AEA16EDF}">
      <dsp:nvSpPr>
        <dsp:cNvPr id="0" name=""/>
        <dsp:cNvSpPr/>
      </dsp:nvSpPr>
      <dsp:spPr>
        <a:xfrm>
          <a:off x="97530" y="2304839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/>
            </a:rPr>
            <a:t>High Quality Mathematical Instructional Practices</a:t>
          </a:r>
        </a:p>
      </dsp:txBody>
      <dsp:txXfrm>
        <a:off x="97530" y="2304839"/>
        <a:ext cx="1645333" cy="987200"/>
      </dsp:txXfrm>
    </dsp:sp>
    <dsp:sp modelId="{1FAF49ED-EC98-4510-A74B-CE8393CC54AC}">
      <dsp:nvSpPr>
        <dsp:cNvPr id="0" name=""/>
        <dsp:cNvSpPr/>
      </dsp:nvSpPr>
      <dsp:spPr>
        <a:xfrm>
          <a:off x="1907397" y="2304839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EBP Spotlight: Explicit Instruction</a:t>
          </a:r>
        </a:p>
      </dsp:txBody>
      <dsp:txXfrm>
        <a:off x="1907397" y="2304839"/>
        <a:ext cx="1645333" cy="987200"/>
      </dsp:txXfrm>
    </dsp:sp>
    <dsp:sp modelId="{5D17DDDF-8EF1-4294-B887-2F4E197D9430}">
      <dsp:nvSpPr>
        <dsp:cNvPr id="0" name=""/>
        <dsp:cNvSpPr/>
      </dsp:nvSpPr>
      <dsp:spPr>
        <a:xfrm>
          <a:off x="3717264" y="2304839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EBP Spotlight: Corrective Feedback</a:t>
          </a:r>
        </a:p>
      </dsp:txBody>
      <dsp:txXfrm>
        <a:off x="3717264" y="2304839"/>
        <a:ext cx="1645333" cy="987200"/>
      </dsp:txXfrm>
    </dsp:sp>
    <dsp:sp modelId="{D2EDDE46-B6D8-4FD1-9C07-B21153D0B39E}">
      <dsp:nvSpPr>
        <dsp:cNvPr id="0" name=""/>
        <dsp:cNvSpPr/>
      </dsp:nvSpPr>
      <dsp:spPr>
        <a:xfrm>
          <a:off x="5527131" y="2304839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EBP Spotlight: Scaffolding SDI</a:t>
          </a:r>
        </a:p>
      </dsp:txBody>
      <dsp:txXfrm>
        <a:off x="5527131" y="2304839"/>
        <a:ext cx="1645333" cy="987200"/>
      </dsp:txXfrm>
    </dsp:sp>
    <dsp:sp modelId="{507669EE-A356-4C57-8398-6EC51C32DBB9}">
      <dsp:nvSpPr>
        <dsp:cNvPr id="0" name=""/>
        <dsp:cNvSpPr/>
      </dsp:nvSpPr>
      <dsp:spPr>
        <a:xfrm>
          <a:off x="97530" y="3456572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 panose="020B0503050000020004" pitchFamily="34" charset="0"/>
            </a:rPr>
            <a:t>Comparison of SDI, DI, UDL</a:t>
          </a:r>
        </a:p>
      </dsp:txBody>
      <dsp:txXfrm>
        <a:off x="97530" y="3456572"/>
        <a:ext cx="1645333" cy="987200"/>
      </dsp:txXfrm>
    </dsp:sp>
    <dsp:sp modelId="{FDB6CF46-43EA-45FE-B57C-B1DE92FFE58D}">
      <dsp:nvSpPr>
        <dsp:cNvPr id="0" name=""/>
        <dsp:cNvSpPr/>
      </dsp:nvSpPr>
      <dsp:spPr>
        <a:xfrm>
          <a:off x="1907397" y="3456572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/>
            </a:rPr>
            <a:t>SDI Behavior</a:t>
          </a:r>
        </a:p>
      </dsp:txBody>
      <dsp:txXfrm>
        <a:off x="1907397" y="3456572"/>
        <a:ext cx="1645333" cy="987200"/>
      </dsp:txXfrm>
    </dsp:sp>
    <dsp:sp modelId="{0E85AF61-0C85-40E4-9EB1-052A03409552}">
      <dsp:nvSpPr>
        <dsp:cNvPr id="0" name=""/>
        <dsp:cNvSpPr/>
      </dsp:nvSpPr>
      <dsp:spPr>
        <a:xfrm>
          <a:off x="3717264" y="3456572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/>
            </a:rPr>
            <a:t>SDI IEP Goals</a:t>
          </a:r>
        </a:p>
      </dsp:txBody>
      <dsp:txXfrm>
        <a:off x="3717264" y="3456572"/>
        <a:ext cx="1645333" cy="987200"/>
      </dsp:txXfrm>
    </dsp:sp>
    <dsp:sp modelId="{62C1DBCB-2B5B-457E-BF0D-A8ED819F19B6}">
      <dsp:nvSpPr>
        <dsp:cNvPr id="0" name=""/>
        <dsp:cNvSpPr/>
      </dsp:nvSpPr>
      <dsp:spPr>
        <a:xfrm>
          <a:off x="5527131" y="3456572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/>
            </a:rPr>
            <a:t>SDI CANVAS Training</a:t>
          </a:r>
        </a:p>
      </dsp:txBody>
      <dsp:txXfrm>
        <a:off x="5527131" y="3456572"/>
        <a:ext cx="1645333" cy="987200"/>
      </dsp:txXfrm>
    </dsp:sp>
    <dsp:sp modelId="{790AA131-D11D-445B-B75E-276FF2FBBF44}">
      <dsp:nvSpPr>
        <dsp:cNvPr id="0" name=""/>
        <dsp:cNvSpPr/>
      </dsp:nvSpPr>
      <dsp:spPr>
        <a:xfrm>
          <a:off x="2812331" y="4608306"/>
          <a:ext cx="1645333" cy="98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Fira Sans"/>
            </a:rPr>
            <a:t>SDI CANVAS Training Co-teaching and SDI</a:t>
          </a:r>
        </a:p>
      </dsp:txBody>
      <dsp:txXfrm>
        <a:off x="2812331" y="4608306"/>
        <a:ext cx="1645333" cy="987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23E9A76-A1A3-498C-9368-EDE400D2F8F4}" type="datetimeFigureOut">
              <a:t>10/14/26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819451E-FE89-4E12-AFA8-806C062AC9F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2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931774">
              <a:defRPr/>
            </a:pPr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 defTabSz="931774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61687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D15ED-E18A-435B-9C1C-C62BC33788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92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err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38DC7B-67DF-4BBA-A7C7-1DAE81EA06DB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97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9E51D-9A11-1329-4099-87306E884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00B7F5-706D-384A-3544-EBF4A72191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C1656D-BA51-0EE5-DCF0-729DF08C4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38A878-2BCF-2D6C-4988-4BCC255613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931774">
              <a:defRPr/>
            </a:pPr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 defTabSz="931774">
                <a:defRPr/>
              </a:pPr>
              <a:t>7</a:t>
            </a:fld>
            <a:endParaRPr lang="en-US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3571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9451E-FE89-4E12-AFA8-806C062AC9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8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19451E-FE89-4E12-AFA8-806C062AC9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134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E777-70B5-2A42-87B4-5AEF232B7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0513" y="1470453"/>
            <a:ext cx="7080422" cy="2273644"/>
          </a:xfrm>
        </p:spPr>
        <p:txBody>
          <a:bodyPr anchor="b">
            <a:noAutofit/>
          </a:bodyPr>
          <a:lstStyle>
            <a:lvl1pPr algn="l">
              <a:defRPr sz="5400" b="1" i="0">
                <a:solidFill>
                  <a:schemeClr val="bg1"/>
                </a:solidFill>
                <a:latin typeface="Fira Sans" panose="020B0604020202020204" pitchFamily="34" charset="0"/>
                <a:cs typeface="Arial Black" panose="020B0604020202020204" pitchFamily="34" charset="0"/>
              </a:defRPr>
            </a:lvl1pPr>
          </a:lstStyle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899074-DC17-8344-BD8F-B2D8614DF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0513" y="3843432"/>
            <a:ext cx="7080422" cy="141436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Fira Sans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AF0834-C12C-7647-A5D2-63EA1C240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0354E-8E94-E645-89E3-3242F1F50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62571-6E6E-E545-9BE3-677344872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57D654-5388-1048-878A-F140319F59D5}"/>
              </a:ext>
            </a:extLst>
          </p:cNvPr>
          <p:cNvGrpSpPr/>
          <p:nvPr/>
        </p:nvGrpSpPr>
        <p:grpSpPr>
          <a:xfrm>
            <a:off x="882048" y="2079324"/>
            <a:ext cx="2699352" cy="2699352"/>
            <a:chOff x="838200" y="1470453"/>
            <a:chExt cx="3787346" cy="378734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DCA8C48-9379-6449-8D77-445801FD27DA}"/>
                </a:ext>
              </a:extLst>
            </p:cNvPr>
            <p:cNvSpPr/>
            <p:nvPr/>
          </p:nvSpPr>
          <p:spPr>
            <a:xfrm>
              <a:off x="838200" y="1470453"/>
              <a:ext cx="3787346" cy="37873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b="0">
                  <a:latin typeface="Fira Sans"/>
                </a:defRPr>
              </a:pPr>
              <a:endParaRPr lang="en-US"/>
            </a:p>
          </p:txBody>
        </p:sp>
        <p:pic>
          <p:nvPicPr>
            <p:cNvPr id="9" name="Picture 8" descr="Logo, calendar&#10;&#10;Description automatically generated">
              <a:extLst>
                <a:ext uri="{FF2B5EF4-FFF2-40B4-BE49-F238E27FC236}">
                  <a16:creationId xmlns:a16="http://schemas.microsoft.com/office/drawing/2014/main" id="{FB8116F7-404F-874C-B1DC-F15BECC54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742" y="1546995"/>
              <a:ext cx="3634260" cy="3634260"/>
            </a:xfrm>
            <a:prstGeom prst="rect">
              <a:avLst/>
            </a:prstGeom>
          </p:spPr>
        </p:pic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18A434-8F9C-EA40-80DC-F2A775338B29}"/>
              </a:ext>
            </a:extLst>
          </p:cNvPr>
          <p:cNvCxnSpPr/>
          <p:nvPr/>
        </p:nvCxnSpPr>
        <p:spPr>
          <a:xfrm>
            <a:off x="4050956" y="1149178"/>
            <a:ext cx="0" cy="4374292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20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3C4C2-E181-EB44-8AE8-5EE516DAC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C4C06-BEC1-AA4E-A7ED-2220DDAFB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63C9E-F3BD-CB49-9798-7FF8060C0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Fira Sans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pPr>
                <a:defRPr b="0">
                  <a:latin typeface="Fira Sans"/>
                </a:defRPr>
              </a:pPr>
              <a:t>10/14/26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A09E2-5817-7844-ABC2-E4CCDE21A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ira Sans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3B76A-0F0C-AD48-B1D6-E7A921D47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Fira Sans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pPr>
                <a:defRPr b="0">
                  <a:latin typeface="Fira Sans"/>
                </a:defRPr>
              </a:pPr>
              <a:t>‹#›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38EF13-0F1B-AB4D-9A23-35A902F06BB1}"/>
              </a:ext>
            </a:extLst>
          </p:cNvPr>
          <p:cNvCxnSpPr/>
          <p:nvPr/>
        </p:nvCxnSpPr>
        <p:spPr>
          <a:xfrm>
            <a:off x="374821" y="6224975"/>
            <a:ext cx="11442357" cy="0"/>
          </a:xfrm>
          <a:prstGeom prst="line">
            <a:avLst/>
          </a:prstGeom>
          <a:ln w="12700">
            <a:solidFill>
              <a:srgbClr val="CAA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9E9874D4-46EF-DA40-BEDC-5CF0719B1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654" y="411598"/>
            <a:ext cx="2951205" cy="72140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A707177-89D9-7248-A985-6627FCACAF02}"/>
              </a:ext>
            </a:extLst>
          </p:cNvPr>
          <p:cNvSpPr/>
          <p:nvPr/>
        </p:nvSpPr>
        <p:spPr>
          <a:xfrm>
            <a:off x="705678" y="1550504"/>
            <a:ext cx="132522" cy="765313"/>
          </a:xfrm>
          <a:prstGeom prst="rect">
            <a:avLst/>
          </a:prstGeom>
          <a:solidFill>
            <a:srgbClr val="0071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>
                <a:latin typeface="Fira Sans"/>
              </a:defRPr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1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E9687-F994-A54B-8FC9-2E9A35AC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25533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9DEC3-1622-034E-ADD8-766E419EE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305258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2A0BE-7B18-E544-8806-2E3C5CDC3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pPr>
                <a:defRPr b="0">
                  <a:latin typeface="Fira Sans"/>
                </a:defRPr>
              </a:pPr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58238-7E67-7949-9069-FCBDF6A5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b="0">
                <a:latin typeface="Fira Sans"/>
              </a:defRPr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D84EF-9C1C-D347-B2FE-A10B4F888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pPr>
                <a:defRPr b="0">
                  <a:latin typeface="Fira Sans"/>
                </a:defRPr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6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23E98-C479-3840-9389-CDB1F4429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2A987-5867-FC48-9E9F-938C3C026A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817341"/>
            <a:ext cx="5181600" cy="3359622"/>
          </a:xfrm>
        </p:spPr>
        <p:txBody>
          <a:bodyPr/>
          <a:lstStyle/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9DF315-CA36-024E-A9F4-F1BC44DD6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17341"/>
            <a:ext cx="5181600" cy="3359622"/>
          </a:xfrm>
        </p:spPr>
        <p:txBody>
          <a:bodyPr/>
          <a:lstStyle/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525946-C5EB-CC46-9FE0-1278F520E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Fira Sans" panose="020B04030500000200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pPr>
                <a:defRPr b="0">
                  <a:latin typeface="Fira Sans"/>
                </a:defRPr>
              </a:pPr>
              <a:t>10/14/26</a:t>
            </a:fld>
            <a:endParaRPr lang="en-US">
              <a:latin typeface="Fira Sans Light" panose="020B04030500000200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610FB0-CD8F-4344-A4A0-909DEE5BF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Fira Sans" panose="020B04030500000200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endParaRPr lang="en-US">
              <a:latin typeface="Fira Sans Light" panose="020B04030500000200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E69954-390F-E549-BB2F-C8983D901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Fira Sans" panose="020B04030500000200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pPr>
                <a:defRPr b="0">
                  <a:latin typeface="Fira Sans"/>
                </a:defRPr>
              </a:pPr>
              <a:t>‹#›</a:t>
            </a:fld>
            <a:endParaRPr lang="en-US">
              <a:latin typeface="Fira Sans Light" panose="020B0403050000020004" pitchFamily="34" charset="0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6401A6BE-69DE-874B-893E-279CFCCD5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654" y="411598"/>
            <a:ext cx="2951205" cy="72140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1BB91D9-84E8-224A-B518-555F1A72EAC6}"/>
              </a:ext>
            </a:extLst>
          </p:cNvPr>
          <p:cNvSpPr/>
          <p:nvPr/>
        </p:nvSpPr>
        <p:spPr>
          <a:xfrm>
            <a:off x="705678" y="1550504"/>
            <a:ext cx="132522" cy="765313"/>
          </a:xfrm>
          <a:prstGeom prst="rect">
            <a:avLst/>
          </a:prstGeom>
          <a:solidFill>
            <a:srgbClr val="0071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>
                <a:latin typeface="Fira Sans"/>
              </a:defRPr>
            </a:pP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E1DAA-08CA-7744-A381-9C9EC705064C}"/>
              </a:ext>
            </a:extLst>
          </p:cNvPr>
          <p:cNvCxnSpPr/>
          <p:nvPr/>
        </p:nvCxnSpPr>
        <p:spPr>
          <a:xfrm>
            <a:off x="374821" y="6224975"/>
            <a:ext cx="11442357" cy="0"/>
          </a:xfrm>
          <a:prstGeom prst="line">
            <a:avLst/>
          </a:prstGeom>
          <a:ln w="12700">
            <a:solidFill>
              <a:srgbClr val="CAA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4116A-4ACC-5D49-984F-CA0B3B104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11026"/>
            <a:ext cx="10515600" cy="1325563"/>
          </a:xfrm>
        </p:spPr>
        <p:txBody>
          <a:bodyPr/>
          <a:lstStyle/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4AF64-8F69-6048-AA5F-036ED28BB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27064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AAB5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557D31-2C5C-8F4F-A824-BD20E5F12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28999"/>
            <a:ext cx="5156207" cy="2760663"/>
          </a:xfrm>
        </p:spPr>
        <p:txBody>
          <a:bodyPr/>
          <a:lstStyle/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4BC5FA-48CF-CF43-B793-342EC0A7E8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527064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CAAB5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C1B261-D040-7B49-8B7A-7D5B01C6BD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28999"/>
            <a:ext cx="5181600" cy="2760663"/>
          </a:xfrm>
        </p:spPr>
        <p:txBody>
          <a:bodyPr/>
          <a:lstStyle/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F9A6F2-B127-F44C-9137-B3E30C64E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560F59-BE71-154F-ADEA-9AC0F7D01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9011E3-FE64-7B45-A238-C52A342DF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A2F86409-3FDC-424F-B831-DFE579801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654" y="411598"/>
            <a:ext cx="2951205" cy="72140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8FFCFDD-6548-A64E-A8FE-35F4A8318FCB}"/>
              </a:ext>
            </a:extLst>
          </p:cNvPr>
          <p:cNvSpPr/>
          <p:nvPr/>
        </p:nvSpPr>
        <p:spPr>
          <a:xfrm>
            <a:off x="705678" y="1471964"/>
            <a:ext cx="132522" cy="765313"/>
          </a:xfrm>
          <a:prstGeom prst="rect">
            <a:avLst/>
          </a:prstGeom>
          <a:solidFill>
            <a:srgbClr val="0071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>
                <a:latin typeface="Fira Sans"/>
              </a:defRPr>
            </a:pP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A2BCC8-5A51-3848-A2AE-CAF51DCBE4F2}"/>
              </a:ext>
            </a:extLst>
          </p:cNvPr>
          <p:cNvCxnSpPr/>
          <p:nvPr/>
        </p:nvCxnSpPr>
        <p:spPr>
          <a:xfrm>
            <a:off x="374821" y="6224975"/>
            <a:ext cx="11442357" cy="0"/>
          </a:xfrm>
          <a:prstGeom prst="line">
            <a:avLst/>
          </a:prstGeom>
          <a:ln w="12700">
            <a:solidFill>
              <a:srgbClr val="CAA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704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C638D-6157-F04F-AA32-6E1C09715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F58D2-7ADD-254C-9705-561005B71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186352-3A2E-5044-9A5A-026C4CF0C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7B8CE-F588-9648-9A3E-72D6D0597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1FDFFB1F-6963-D947-B719-EA449B1BA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654" y="411598"/>
            <a:ext cx="2951205" cy="7214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AA6B900-743D-354F-84F9-576F06B3636E}"/>
              </a:ext>
            </a:extLst>
          </p:cNvPr>
          <p:cNvSpPr/>
          <p:nvPr/>
        </p:nvSpPr>
        <p:spPr>
          <a:xfrm>
            <a:off x="705678" y="1550504"/>
            <a:ext cx="132522" cy="765313"/>
          </a:xfrm>
          <a:prstGeom prst="rect">
            <a:avLst/>
          </a:prstGeom>
          <a:solidFill>
            <a:srgbClr val="0071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0">
                <a:latin typeface="Fira Sans"/>
              </a:defRPr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D90F0A-4BAE-0E4A-A23F-8382FC160A1C}"/>
              </a:ext>
            </a:extLst>
          </p:cNvPr>
          <p:cNvCxnSpPr/>
          <p:nvPr/>
        </p:nvCxnSpPr>
        <p:spPr>
          <a:xfrm>
            <a:off x="374821" y="6224975"/>
            <a:ext cx="11442357" cy="0"/>
          </a:xfrm>
          <a:prstGeom prst="line">
            <a:avLst/>
          </a:prstGeom>
          <a:ln w="12700">
            <a:solidFill>
              <a:srgbClr val="CAA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246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4F1DB0-C48D-0B4B-A949-BFCDE25A8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84799A-35EA-BD44-8A54-06357860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EC214-9B86-4243-81B7-ACC4CAD98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7E6386B-617C-9743-9750-086BCBD05E07}"/>
              </a:ext>
            </a:extLst>
          </p:cNvPr>
          <p:cNvCxnSpPr/>
          <p:nvPr/>
        </p:nvCxnSpPr>
        <p:spPr>
          <a:xfrm>
            <a:off x="374821" y="6224975"/>
            <a:ext cx="11442357" cy="0"/>
          </a:xfrm>
          <a:prstGeom prst="line">
            <a:avLst/>
          </a:prstGeom>
          <a:ln w="12700">
            <a:solidFill>
              <a:srgbClr val="CAA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AEC7FDD-8C83-8F48-B59F-49D7B4D25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654" y="411598"/>
            <a:ext cx="2951205" cy="72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1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80268-9068-F54F-90AD-682E3C2E1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9B8FA-70C1-BA46-A252-A373DE773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189C6-3AFE-374B-AA16-AC1A5DD120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719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B9B27-FD6B-3245-8363-CC84A55D2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EB64A0-EB4B-3A49-B9C0-26120194C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720C9-6C09-344F-93F1-6372F9B04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0F2D01-F66A-CD43-86F1-B88AFCC36ECC}"/>
              </a:ext>
            </a:extLst>
          </p:cNvPr>
          <p:cNvCxnSpPr/>
          <p:nvPr/>
        </p:nvCxnSpPr>
        <p:spPr>
          <a:xfrm>
            <a:off x="374821" y="6224975"/>
            <a:ext cx="11442357" cy="0"/>
          </a:xfrm>
          <a:prstGeom prst="line">
            <a:avLst/>
          </a:prstGeom>
          <a:ln w="12700">
            <a:solidFill>
              <a:srgbClr val="CAA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52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BB471-4DCB-8C40-80FF-F6A72B466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8D7E73-DAA7-0E4F-B97F-F4B52E84C6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3D177-3B10-164F-A7DA-84EBEF218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719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6728FF-CE0D-6445-8E93-F5D20C8FC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C28A8-0910-2F44-AE48-FDE547BC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28F93-6114-1F45-8CE6-FB7126256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29D43D-5E70-E84F-9662-D5527C921575}"/>
              </a:ext>
            </a:extLst>
          </p:cNvPr>
          <p:cNvCxnSpPr/>
          <p:nvPr/>
        </p:nvCxnSpPr>
        <p:spPr>
          <a:xfrm>
            <a:off x="374821" y="6224975"/>
            <a:ext cx="11442357" cy="0"/>
          </a:xfrm>
          <a:prstGeom prst="line">
            <a:avLst/>
          </a:prstGeom>
          <a:ln w="12700">
            <a:solidFill>
              <a:srgbClr val="CAA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633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23779-CB40-F149-A598-33EBF0F8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E61631-B467-894E-8540-2FDAEF667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16203-83BF-D641-A03C-6903364C1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41290-E99D-DC4F-BE81-33414C72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9F596-23C4-5142-8717-49D364DB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1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10C5AD-5D6B-E24B-A94E-9BD0ABC84D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ECDB63-67D9-344C-8CE2-3AC100B29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BEBED-B5FC-DB42-9997-89B4DF1F3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95A80-CCFA-3A4E-8E95-F97E2C240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6E4F2-C37C-A647-B64F-6C9DE0AC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9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98586" y="1681163"/>
            <a:ext cx="548603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98586" y="2505075"/>
            <a:ext cx="5486033" cy="3321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6283569" y="1681163"/>
            <a:ext cx="548640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4"/>
          </p:nvPr>
        </p:nvSpPr>
        <p:spPr>
          <a:xfrm>
            <a:off x="6283569" y="2505075"/>
            <a:ext cx="5486403" cy="3321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98586" y="143748"/>
            <a:ext cx="11369903" cy="140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6078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81707" y="3446399"/>
            <a:ext cx="11834447" cy="171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Vollkorn"/>
              <a:buNone/>
              <a:defRPr sz="4500">
                <a:solidFill>
                  <a:schemeClr val="lt1"/>
                </a:solidFill>
                <a:latin typeface="Fira Sans"/>
                <a:ea typeface="Vollkorn"/>
                <a:cs typeface="Vollkorn"/>
                <a:sym typeface="Vollkor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661137" y="5292663"/>
            <a:ext cx="6875585" cy="416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4727328" y="584162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1" u="none" strike="noStrike" cap="none">
                <a:solidFill>
                  <a:schemeClr val="lt1"/>
                </a:solidFill>
                <a:latin typeface="Fira Sans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987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98586" y="143748"/>
            <a:ext cx="11369903" cy="140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98586" y="1723293"/>
            <a:ext cx="11369903" cy="414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8576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75138" y="1709742"/>
            <a:ext cx="11393351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4500"/>
              <a:buFont typeface="Vollkorn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75139" y="4589466"/>
            <a:ext cx="11393351" cy="932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1469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98586" y="143748"/>
            <a:ext cx="11369903" cy="140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398585" y="1778735"/>
            <a:ext cx="5486400" cy="396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6283570" y="1778735"/>
            <a:ext cx="5484919" cy="3965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9272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398586" y="1681163"/>
            <a:ext cx="548603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98586" y="2505075"/>
            <a:ext cx="5486033" cy="3321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6283569" y="1681163"/>
            <a:ext cx="5486403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4"/>
          </p:nvPr>
        </p:nvSpPr>
        <p:spPr>
          <a:xfrm>
            <a:off x="6283569" y="2505075"/>
            <a:ext cx="5486403" cy="3321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98586" y="143748"/>
            <a:ext cx="11369903" cy="140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3658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398586" y="143748"/>
            <a:ext cx="11369903" cy="140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67414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6590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title"/>
          </p:nvPr>
        </p:nvSpPr>
        <p:spPr>
          <a:xfrm>
            <a:off x="445478" y="457200"/>
            <a:ext cx="457273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2400"/>
              <a:buFont typeface="Vollkorn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5334000" y="987429"/>
            <a:ext cx="6434488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2"/>
          </p:nvPr>
        </p:nvSpPr>
        <p:spPr>
          <a:xfrm>
            <a:off x="445478" y="2057400"/>
            <a:ext cx="457273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3466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>
            <a:spLocks noGrp="1"/>
          </p:cNvSpPr>
          <p:nvPr>
            <p:ph type="pic" idx="2"/>
          </p:nvPr>
        </p:nvSpPr>
        <p:spPr>
          <a:xfrm>
            <a:off x="5334000" y="987431"/>
            <a:ext cx="6434488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45478" y="457200"/>
            <a:ext cx="457273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2400"/>
              <a:buFont typeface="Vollkorn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445478" y="2057400"/>
            <a:ext cx="457273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5860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398586" y="143748"/>
            <a:ext cx="11369903" cy="140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body" idx="1"/>
          </p:nvPr>
        </p:nvSpPr>
        <p:spPr>
          <a:xfrm rot="5400000">
            <a:off x="4008553" y="-1886674"/>
            <a:ext cx="4149969" cy="11369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9664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 rot="5400000">
            <a:off x="7717557" y="1787160"/>
            <a:ext cx="5472967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 rot="5400000">
            <a:off x="1985713" y="-1163385"/>
            <a:ext cx="5472967" cy="852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358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34000" y="987429"/>
            <a:ext cx="643448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</a:rPr>
              <a:t>Drag picture to placeholder or click icon to add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b="0">
                <a:latin typeface="Fira Sans"/>
              </a:defRPr>
            </a:pPr>
            <a:fld id="{16630861-4318-414B-8E21-CA5F03E7BD4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45477" y="457200"/>
            <a:ext cx="4572733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445477" y="2057400"/>
            <a:ext cx="457273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423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3CA8FC-ACBF-C547-843A-97A2ACAA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239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 b="1">
                <a:latin typeface="Fira Sans"/>
              </a:defRPr>
            </a:pPr>
            <a:r>
              <a:rPr lang="en-US" b="1">
                <a:latin typeface="Fira Sans"/>
              </a:rP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47E41-FB99-A241-8D52-A6F989A5E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817341"/>
            <a:ext cx="10515600" cy="3359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 b="0">
                <a:latin typeface="Fira Sans"/>
              </a:defRPr>
            </a:pPr>
            <a:r>
              <a:rPr lang="en-US" b="0">
                <a:latin typeface="Fira Sans"/>
              </a:rPr>
              <a:t>Click to edit Master text styles</a:t>
            </a:r>
          </a:p>
          <a:p>
            <a:pPr lvl="1">
              <a:defRPr b="0">
                <a:latin typeface="Fira Sans"/>
              </a:defRPr>
            </a:pPr>
            <a:r>
              <a:rPr lang="en-US" b="0">
                <a:latin typeface="Fira Sans"/>
              </a:rPr>
              <a:t>Second level</a:t>
            </a:r>
          </a:p>
          <a:p>
            <a:pPr lvl="2">
              <a:defRPr b="0">
                <a:latin typeface="Fira Sans"/>
              </a:defRPr>
            </a:pPr>
            <a:r>
              <a:rPr lang="en-US" b="0">
                <a:latin typeface="Fira Sans"/>
              </a:rPr>
              <a:t>Third level</a:t>
            </a:r>
          </a:p>
          <a:p>
            <a:pPr lvl="3">
              <a:defRPr b="0">
                <a:latin typeface="Fira Sans"/>
              </a:defRPr>
            </a:pPr>
            <a:r>
              <a:rPr lang="en-US" b="0">
                <a:latin typeface="Fira Sans"/>
              </a:rPr>
              <a:t>Fourth level</a:t>
            </a:r>
          </a:p>
          <a:p>
            <a:pPr lvl="4">
              <a:defRPr b="0">
                <a:latin typeface="Fira Sans"/>
              </a:defRPr>
            </a:pPr>
            <a:r>
              <a:rPr lang="en-US" b="0">
                <a:latin typeface="Fira Sans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9F2B1-1166-CB4F-B325-7D015BBEF0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Fira Sans" panose="020B04030500000200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fld id="{5642892C-19F8-9A40-9900-2F95FBD0DDBA}" type="datetimeFigureOut">
              <a:rPr lang="en-US" smtClean="0"/>
              <a:pPr>
                <a:defRPr b="0">
                  <a:latin typeface="Fira Sans"/>
                </a:defRPr>
              </a:pPr>
              <a:t>10/14/26</a:t>
            </a:fld>
            <a:endParaRPr lang="en-US">
              <a:latin typeface="Fira Sans Light" panose="020B04030500000200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3C4AF-EA4F-E249-8513-770A0BA66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Fira Sans" panose="020B04030500000200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endParaRPr lang="en-US">
              <a:latin typeface="Fira Sans Light" panose="020B04030500000200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80846-47B5-2640-B92B-9A79ECC4A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Fira Sans" panose="020B0403050000020004" pitchFamily="34" charset="0"/>
              </a:defRPr>
            </a:lvl1pPr>
          </a:lstStyle>
          <a:p>
            <a:pPr>
              <a:defRPr b="0">
                <a:latin typeface="Fira Sans"/>
              </a:defRPr>
            </a:pPr>
            <a:fld id="{44B89860-678D-ED40-B51F-C358D6E1CC92}" type="slidenum">
              <a:rPr lang="en-US" smtClean="0"/>
              <a:pPr>
                <a:defRPr b="0">
                  <a:latin typeface="Fira Sans"/>
                </a:defRPr>
              </a:pPr>
              <a:t>‹#›</a:t>
            </a:fld>
            <a:endParaRPr lang="en-US">
              <a:latin typeface="Fira Sans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202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365A"/>
          </a:solidFill>
          <a:latin typeface="Fira Sans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55595D"/>
          </a:solidFill>
          <a:latin typeface="Fira Sans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55595D"/>
          </a:solidFill>
          <a:latin typeface="Fira Sans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55595D"/>
          </a:solidFill>
          <a:latin typeface="Fira Sans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55595D"/>
          </a:solidFill>
          <a:latin typeface="Fira Sans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55595D"/>
          </a:solidFill>
          <a:latin typeface="Fira Sans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9pPr>
    </p:bodyStyle>
    <p:otherStyle>
      <a:defPPr>
        <a:defRPr lang="en-US" b="0">
          <a:latin typeface="Fira Sans"/>
        </a:defRPr>
      </a:defPPr>
      <a:lvl1pPr marL="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1pPr>
      <a:lvl2pPr marL="45720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2pPr>
      <a:lvl3pPr marL="91440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3pPr>
      <a:lvl4pPr marL="137160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4pPr>
      <a:lvl5pPr marL="182880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5pPr>
      <a:lvl6pPr marL="228600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6pPr>
      <a:lvl7pPr marL="274320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7pPr>
      <a:lvl8pPr marL="320040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8pPr>
      <a:lvl9pPr marL="3657600" algn="l" defTabSz="914400" rtl="0" eaLnBrk="1" latinLnBrk="0" hangingPunct="1">
        <a:defRPr sz="1800" b="0" kern="1200">
          <a:solidFill>
            <a:schemeClr val="tx1"/>
          </a:solidFill>
          <a:latin typeface="Fira Sans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98586" y="143748"/>
            <a:ext cx="11369903" cy="140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071"/>
              </a:buClr>
              <a:buSzPts val="3300"/>
              <a:buFont typeface="Vollkorn"/>
              <a:buNone/>
              <a:defRPr sz="3300" b="0" i="0" u="none" strike="noStrike" cap="none">
                <a:solidFill>
                  <a:srgbClr val="004071"/>
                </a:solidFill>
                <a:latin typeface="Fira Sans"/>
                <a:ea typeface="Vollkorn"/>
                <a:cs typeface="Vollkorn"/>
                <a:sym typeface="Vollkor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 b="1">
                <a:latin typeface="Fira Sans"/>
              </a:defRPr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398586" y="1723293"/>
            <a:ext cx="11369903" cy="414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60636B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60636B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60636B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60636B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60636B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60636B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60636B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Fira Sans"/>
                <a:ea typeface="Calibri"/>
                <a:cs typeface="Calibri"/>
                <a:sym typeface="Calibri"/>
              </a:defRPr>
            </a:lvl9pPr>
          </a:lstStyle>
          <a:p>
            <a:pPr>
              <a:defRPr b="0">
                <a:latin typeface="Fira Sans"/>
              </a:defRPr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0596181" y="6356354"/>
            <a:ext cx="117230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0" marR="0" lvl="1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0" marR="0" lvl="2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0" marR="0" lvl="3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0" marR="0" lvl="4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0" marR="0" lvl="5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0" marR="0" lvl="6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0" marR="0" lvl="7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0" marR="0" lvl="8" indent="0" algn="ctr" rtl="0">
              <a:spcBef>
                <a:spcPts val="0"/>
              </a:spcBef>
              <a:buNone/>
              <a:defRPr sz="1050" b="1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  <a:defRPr b="0">
                <a:latin typeface="Fira Sans"/>
              </a:defRPr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  <a:defRPr b="0">
                  <a:latin typeface="Fira Sans"/>
                </a:defRPr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854664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1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Fira Sans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vde.us/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whitney.white@k12.wv.u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A658-3C1C-EC43-287F-1D99D5B8DC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1219" y="2868947"/>
            <a:ext cx="7672092" cy="2273644"/>
          </a:xfrm>
        </p:spPr>
        <p:txBody>
          <a:bodyPr/>
          <a:lstStyle/>
          <a:p>
            <a:pPr algn="ctr">
              <a:defRPr b="1">
                <a:latin typeface="Fira Sans"/>
              </a:defRPr>
            </a:pPr>
            <a:r>
              <a:rPr lang="en-US" b="1" dirty="0">
                <a:latin typeface="Fira Sans"/>
              </a:rPr>
              <a:t>Specially Designed Instruction: </a:t>
            </a:r>
            <a:br>
              <a:rPr lang="en-US" dirty="0">
                <a:latin typeface="Arial Black"/>
              </a:rPr>
            </a:br>
            <a:r>
              <a:rPr lang="en-US" b="1" dirty="0">
                <a:latin typeface="Fira Sans"/>
              </a:rPr>
              <a:t>The Heart of Special Education 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3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F52E5-006D-BD35-DFA1-2617BAE6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1600200"/>
            <a:ext cx="3932237" cy="16002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/>
              <a:t>Specially Designed Instruction – The heart of Special Education</a:t>
            </a:r>
          </a:p>
        </p:txBody>
      </p:sp>
      <p:pic>
        <p:nvPicPr>
          <p:cNvPr id="8" name="Content Placeholder 7" descr="SDI Logo">
            <a:extLst>
              <a:ext uri="{FF2B5EF4-FFF2-40B4-BE49-F238E27FC236}">
                <a16:creationId xmlns:a16="http://schemas.microsoft.com/office/drawing/2014/main" id="{C085B786-D82C-2BAF-D606-C3BCD5E938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1663" y="1434296"/>
            <a:ext cx="11085614" cy="3355996"/>
          </a:xfrm>
          <a:noFill/>
        </p:spPr>
      </p:pic>
    </p:spTree>
    <p:extLst>
      <p:ext uri="{BB962C8B-B14F-4D97-AF65-F5344CB8AC3E}">
        <p14:creationId xmlns:p14="http://schemas.microsoft.com/office/powerpoint/2010/main" val="3055173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D36EA-088B-0741-3EF5-1FDEB5EDE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2391"/>
            <a:ext cx="10515600" cy="1325563"/>
          </a:xfrm>
        </p:spPr>
        <p:txBody>
          <a:bodyPr anchor="ctr">
            <a:normAutofit/>
          </a:bodyPr>
          <a:lstStyle/>
          <a:p>
            <a:pPr>
              <a:defRPr b="1">
                <a:latin typeface="Fira Sans"/>
              </a:defRPr>
            </a:pPr>
            <a:r>
              <a:rPr lang="en-US" sz="3200" b="1" dirty="0">
                <a:latin typeface="Fira Sans"/>
              </a:rPr>
              <a:t>Specially Designed Instruction (SDI)</a:t>
            </a:r>
            <a:br>
              <a:rPr lang="en-US" sz="2800" dirty="0">
                <a:latin typeface="Arial Black"/>
              </a:rPr>
            </a:br>
            <a:r>
              <a:rPr lang="en-US" sz="2400" b="0" dirty="0">
                <a:latin typeface="Fira Sans SemiBold"/>
              </a:rPr>
              <a:t>“special education” means specially designed instruction</a:t>
            </a:r>
            <a:endParaRPr lang="en-US" dirty="0">
              <a:latin typeface="Arial Blac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31D02-724F-6036-7F2B-B3496B24FFB9}"/>
              </a:ext>
            </a:extLst>
          </p:cNvPr>
          <p:cNvSpPr txBox="1"/>
          <p:nvPr/>
        </p:nvSpPr>
        <p:spPr>
          <a:xfrm>
            <a:off x="1190625" y="2902519"/>
            <a:ext cx="3228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5595C"/>
                </a:solidFill>
                <a:effectLst/>
                <a:uLnTx/>
                <a:uFillTx/>
                <a:latin typeface="Fira Sans" panose="020B0604020202020204"/>
                <a:ea typeface="Fira Sans"/>
                <a:cs typeface="Fira Sans"/>
              </a:rPr>
              <a:t>Individuals with Disabilities Act (IDEA)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55595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5595C"/>
                </a:solidFill>
                <a:effectLst/>
                <a:uLnTx/>
                <a:uFillTx/>
                <a:latin typeface="Fira Sans" panose="020B0604020202020204"/>
                <a:ea typeface="Fira Sans"/>
                <a:cs typeface="Fira Sans"/>
              </a:rPr>
              <a:t>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55595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55595C"/>
                </a:solidFill>
                <a:effectLst/>
                <a:uLnTx/>
                <a:uFillTx/>
                <a:latin typeface="Fira Sans" panose="020B0604020202020204"/>
                <a:ea typeface="Fira Sans"/>
                <a:cs typeface="Fira Sans"/>
              </a:rPr>
              <a:t>WVBE Policy 2419</a:t>
            </a:r>
          </a:p>
        </p:txBody>
      </p:sp>
      <p:pic>
        <p:nvPicPr>
          <p:cNvPr id="4" name="Content Placeholder 3" descr="What- Adapting content, methodology, and/or delivery of instruction.&#10;Why- To address the unique needs of an eligible student that results from the student's exceptionality; and to ensure access of the student to the general curriculum, so that he or she can meet the educational standards that apply ot all students.">
            <a:extLst>
              <a:ext uri="{FF2B5EF4-FFF2-40B4-BE49-F238E27FC236}">
                <a16:creationId xmlns:a16="http://schemas.microsoft.com/office/drawing/2014/main" id="{CF699D70-90B8-B9B1-5495-3C5B352A1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37302" y="2623612"/>
            <a:ext cx="3916717" cy="3359622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EC580C-B74A-35B6-DD1B-12A4377B2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9990" y="4070885"/>
            <a:ext cx="242969" cy="17771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544DFF-515C-36F4-9233-C5216CCFC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5029" y="4789461"/>
            <a:ext cx="820281" cy="5595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77275C-196C-850D-C0CE-78DC261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3720" y="2626478"/>
            <a:ext cx="1416965" cy="68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48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anual Operation 2">
            <a:extLst>
              <a:ext uri="{FF2B5EF4-FFF2-40B4-BE49-F238E27FC236}">
                <a16:creationId xmlns:a16="http://schemas.microsoft.com/office/drawing/2014/main" id="{06D232F8-6348-DDBD-E3DF-AD5794622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2970" y="1756967"/>
            <a:ext cx="4571999" cy="2132697"/>
          </a:xfrm>
          <a:prstGeom prst="flowChartManualOperation">
            <a:avLst/>
          </a:prstGeom>
          <a:solidFill>
            <a:srgbClr val="17833A"/>
          </a:solidFill>
          <a:ln w="38100"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6D247CB-5EFE-A494-0463-D448D6984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2970" y="522991"/>
            <a:ext cx="4571999" cy="2129996"/>
          </a:xfrm>
          <a:prstGeom prst="ellipse">
            <a:avLst/>
          </a:prstGeom>
          <a:solidFill>
            <a:srgbClr val="0D4F9E"/>
          </a:solidFill>
          <a:ln w="38100">
            <a:solidFill>
              <a:srgbClr val="FFFFFF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Flowchart: Manual Operation 3">
            <a:extLst>
              <a:ext uri="{FF2B5EF4-FFF2-40B4-BE49-F238E27FC236}">
                <a16:creationId xmlns:a16="http://schemas.microsoft.com/office/drawing/2014/main" id="{B6B6BD81-A107-6E3B-DB18-EEA290D2B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7371" y="3889664"/>
            <a:ext cx="2743199" cy="1279618"/>
          </a:xfrm>
          <a:prstGeom prst="flowChartManualOperation">
            <a:avLst/>
          </a:prstGeom>
          <a:solidFill>
            <a:srgbClr val="CB6FB5"/>
          </a:solidFill>
          <a:ln w="38100">
            <a:solidFill>
              <a:srgbClr val="FFFFFF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             </a:t>
            </a:r>
          </a:p>
        </p:txBody>
      </p:sp>
      <p:sp>
        <p:nvSpPr>
          <p:cNvPr id="5" name="Flowchart: Manual Operation 4">
            <a:extLst>
              <a:ext uri="{FF2B5EF4-FFF2-40B4-BE49-F238E27FC236}">
                <a16:creationId xmlns:a16="http://schemas.microsoft.com/office/drawing/2014/main" id="{0F9EC19E-A562-B980-895C-C5F788C8B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86011" y="5169282"/>
            <a:ext cx="1645919" cy="767771"/>
          </a:xfrm>
          <a:prstGeom prst="flowChartManualOperation">
            <a:avLst/>
          </a:prstGeom>
          <a:solidFill>
            <a:srgbClr val="F6B26B"/>
          </a:solidFill>
          <a:ln w="38100">
            <a:solidFill>
              <a:srgbClr val="FFFFF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99064B32-B06E-96A7-34E6-79F1459B4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54112" y="5660508"/>
            <a:ext cx="1109716" cy="773091"/>
          </a:xfrm>
          <a:prstGeom prst="star5">
            <a:avLst/>
          </a:prstGeom>
          <a:solidFill>
            <a:srgbClr val="FFCC00"/>
          </a:solidFill>
          <a:ln w="38100">
            <a:solidFill>
              <a:srgbClr val="FFFF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6317432B-1FFB-F0B0-15C0-260AFA23394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7574" y="2560819"/>
            <a:ext cx="3270573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SemiBold" panose="020B0604020202020204" pitchFamily="34" charset="0"/>
                <a:ea typeface="+mn-ea"/>
                <a:cs typeface="Fira Sans SemiBold" panose="020B0604020202020204" pitchFamily="34" charset="0"/>
              </a:rPr>
              <a:t>How does instruction become intentionally designed?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5CC4A5-DB95-DDC8-2836-3DFC64D16467}"/>
              </a:ext>
            </a:extLst>
          </p:cNvPr>
          <p:cNvSpPr txBox="1"/>
          <p:nvPr/>
        </p:nvSpPr>
        <p:spPr>
          <a:xfrm>
            <a:off x="4732649" y="676045"/>
            <a:ext cx="284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 panose="020B0604020202020204" pitchFamily="34" charset="0"/>
                <a:ea typeface="Fira Sans SemiBold"/>
                <a:cs typeface="Fira Sans SemiBold" panose="020B0604020202020204" pitchFamily="34" charset="0"/>
              </a:rPr>
              <a:t>Evidence Based Practices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4E538C-85A2-4721-98EE-6FCE8F6F8145}"/>
              </a:ext>
            </a:extLst>
          </p:cNvPr>
          <p:cNvSpPr txBox="1"/>
          <p:nvPr/>
        </p:nvSpPr>
        <p:spPr>
          <a:xfrm>
            <a:off x="5408969" y="1043000"/>
            <a:ext cx="140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Modeling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51F056-788B-19E8-A212-EC807B2DD491}"/>
              </a:ext>
            </a:extLst>
          </p:cNvPr>
          <p:cNvSpPr txBox="1"/>
          <p:nvPr/>
        </p:nvSpPr>
        <p:spPr>
          <a:xfrm>
            <a:off x="4858968" y="1328000"/>
            <a:ext cx="2721037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Explicit Instruction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51A124-EB26-CCED-51DE-DDB9EF332624}"/>
              </a:ext>
            </a:extLst>
          </p:cNvPr>
          <p:cNvSpPr txBox="1"/>
          <p:nvPr/>
        </p:nvSpPr>
        <p:spPr>
          <a:xfrm>
            <a:off x="5429135" y="1593796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Scaffolding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751CDA-4C9C-BBF6-C534-6514BA98BA76}"/>
              </a:ext>
            </a:extLst>
          </p:cNvPr>
          <p:cNvSpPr txBox="1"/>
          <p:nvPr/>
        </p:nvSpPr>
        <p:spPr>
          <a:xfrm>
            <a:off x="4983334" y="1933182"/>
            <a:ext cx="2313454" cy="31256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Corrective Feedback</a:t>
            </a: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444146-281A-0D60-D784-11107D20DCD3}"/>
              </a:ext>
            </a:extLst>
          </p:cNvPr>
          <p:cNvSpPr txBox="1"/>
          <p:nvPr/>
        </p:nvSpPr>
        <p:spPr>
          <a:xfrm>
            <a:off x="5016362" y="2183000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Graphic Organizers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B2AD4B-7235-BD76-2518-7874BBAE1423}"/>
              </a:ext>
            </a:extLst>
          </p:cNvPr>
          <p:cNvSpPr txBox="1"/>
          <p:nvPr/>
        </p:nvSpPr>
        <p:spPr>
          <a:xfrm>
            <a:off x="5352437" y="2642858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SemiBold" panose="020B0604020202020204" pitchFamily="34" charset="0"/>
                <a:ea typeface="Fira Sans SemiBold"/>
                <a:cs typeface="Fira Sans SemiBold" panose="020B0604020202020204" pitchFamily="34" charset="0"/>
              </a:rPr>
              <a:t>Student Data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ADF19B-CF34-6221-7AE6-2C0F312DDEDB}"/>
              </a:ext>
            </a:extLst>
          </p:cNvPr>
          <p:cNvSpPr txBox="1"/>
          <p:nvPr/>
        </p:nvSpPr>
        <p:spPr>
          <a:xfrm>
            <a:off x="4583242" y="3007095"/>
            <a:ext cx="20794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Progress monitoring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C02A7D-59EE-FDCA-7673-DD4FFFABF1FF}"/>
              </a:ext>
            </a:extLst>
          </p:cNvPr>
          <p:cNvSpPr txBox="1"/>
          <p:nvPr/>
        </p:nvSpPr>
        <p:spPr>
          <a:xfrm>
            <a:off x="5327242" y="3303669"/>
            <a:ext cx="1768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Work samples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66784A-A270-9F20-F824-B5DBE0E62CE8}"/>
              </a:ext>
            </a:extLst>
          </p:cNvPr>
          <p:cNvSpPr txBox="1"/>
          <p:nvPr/>
        </p:nvSpPr>
        <p:spPr>
          <a:xfrm>
            <a:off x="5917618" y="3590582"/>
            <a:ext cx="1417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Observations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B426E8-2831-3C5C-34B1-26F99928577B}"/>
              </a:ext>
            </a:extLst>
          </p:cNvPr>
          <p:cNvSpPr txBox="1"/>
          <p:nvPr/>
        </p:nvSpPr>
        <p:spPr>
          <a:xfrm>
            <a:off x="4843359" y="3873561"/>
            <a:ext cx="273664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7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SemiBold" panose="020B0604020202020204" pitchFamily="34" charset="0"/>
                <a:ea typeface="Fira Sans SemiBold"/>
                <a:cs typeface="Fira Sans SemiBold" panose="020B0604020202020204" pitchFamily="34" charset="0"/>
              </a:rPr>
              <a:t>Disability Related Need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91ED5E-164A-2818-20A3-2A879C41A23A}"/>
              </a:ext>
            </a:extLst>
          </p:cNvPr>
          <p:cNvSpPr txBox="1"/>
          <p:nvPr/>
        </p:nvSpPr>
        <p:spPr>
          <a:xfrm>
            <a:off x="4855093" y="4098065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Organization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4DF534-7A49-F62D-9E00-653847848FBC}"/>
              </a:ext>
            </a:extLst>
          </p:cNvPr>
          <p:cNvSpPr txBox="1"/>
          <p:nvPr/>
        </p:nvSpPr>
        <p:spPr>
          <a:xfrm>
            <a:off x="5753168" y="4314419"/>
            <a:ext cx="16385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Self-regulation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C67403-9A7F-ED1C-5092-AE05C2DF0DC3}"/>
              </a:ext>
            </a:extLst>
          </p:cNvPr>
          <p:cNvSpPr txBox="1"/>
          <p:nvPr/>
        </p:nvSpPr>
        <p:spPr>
          <a:xfrm>
            <a:off x="5286011" y="4499580"/>
            <a:ext cx="676530" cy="338554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Memory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73FB65-3337-F5C4-C65D-CFCDFAED47DA}"/>
              </a:ext>
            </a:extLst>
          </p:cNvPr>
          <p:cNvSpPr txBox="1"/>
          <p:nvPr/>
        </p:nvSpPr>
        <p:spPr>
          <a:xfrm>
            <a:off x="5877394" y="4659001"/>
            <a:ext cx="128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Fine-motor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7D4946-1312-76BC-6681-96B9BF8FE420}"/>
              </a:ext>
            </a:extLst>
          </p:cNvPr>
          <p:cNvSpPr txBox="1"/>
          <p:nvPr/>
        </p:nvSpPr>
        <p:spPr>
          <a:xfrm>
            <a:off x="5266281" y="4849183"/>
            <a:ext cx="10550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110004020202020204"/>
                <a:ea typeface="Fira Sans"/>
                <a:cs typeface="Fira Sans"/>
              </a:rPr>
              <a:t>Decoding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0E39BA-D15F-3656-E6ED-F22B76DCD073}"/>
              </a:ext>
            </a:extLst>
          </p:cNvPr>
          <p:cNvSpPr txBox="1"/>
          <p:nvPr/>
        </p:nvSpPr>
        <p:spPr>
          <a:xfrm>
            <a:off x="5466827" y="5174019"/>
            <a:ext cx="1379352" cy="488523"/>
          </a:xfrm>
          <a:prstGeom prst="rect">
            <a:avLst/>
          </a:prstGeom>
          <a:noFill/>
        </p:spPr>
        <p:txBody>
          <a:bodyPr wrap="none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SemiBold" panose="02110004020202020204"/>
                <a:ea typeface="Fira Sans SemiBold"/>
                <a:cs typeface="Fira Sans SemiBold"/>
              </a:rPr>
              <a:t>Intentional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SemiBold" panose="02110004020202020204"/>
                <a:ea typeface="Fira Sans SemiBold"/>
                <a:cs typeface="Fira Sans SemiBold"/>
              </a:rPr>
              <a:t>Design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AA816AF-7255-B380-D8D0-9A64BEE81873}"/>
              </a:ext>
            </a:extLst>
          </p:cNvPr>
          <p:cNvSpPr txBox="1">
            <a:spLocks/>
          </p:cNvSpPr>
          <p:nvPr/>
        </p:nvSpPr>
        <p:spPr>
          <a:xfrm>
            <a:off x="5645999" y="5820000"/>
            <a:ext cx="9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 SemiBold" panose="02110004020202020204"/>
                <a:ea typeface="Fira Sans SemiBold"/>
                <a:cs typeface="Fira Sans SemiBold"/>
              </a:rPr>
              <a:t>SDI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9F5EBB-41F7-45FA-2FD8-72A4BD3D7068}"/>
              </a:ext>
            </a:extLst>
          </p:cNvPr>
          <p:cNvSpPr txBox="1"/>
          <p:nvPr/>
        </p:nvSpPr>
        <p:spPr>
          <a:xfrm>
            <a:off x="3038477" y="6525660"/>
            <a:ext cx="7623238" cy="3116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     The </a:t>
            </a:r>
            <a:r>
              <a:rPr kumimoji="0" lang="en-US" sz="2200" b="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SemiBold" panose="020B0604020202020204" pitchFamily="34" charset="0"/>
                <a:ea typeface="Fira Sans SemiBold"/>
                <a:cs typeface="Fira Sans SemiBold" panose="020B0604020202020204" pitchFamily="34" charset="0"/>
              </a:rPr>
              <a:t>special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is in the intentional </a:t>
            </a:r>
            <a:r>
              <a:rPr kumimoji="0" lang="en-US" sz="2200" b="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SemiBold" panose="020B0604020202020204" pitchFamily="34" charset="0"/>
                <a:ea typeface="Fira Sans SemiBold"/>
                <a:cs typeface="Fira Sans SemiBold" panose="020B0604020202020204" pitchFamily="34" charset="0"/>
              </a:rPr>
              <a:t>design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 of </a:t>
            </a:r>
            <a:r>
              <a:rPr kumimoji="0" lang="en-US" sz="2200" b="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SemiBold" panose="020B0604020202020204" pitchFamily="34" charset="0"/>
                <a:ea typeface="Fira Sans SemiBold"/>
                <a:cs typeface="Fira Sans SemiBold" panose="020B0604020202020204" pitchFamily="34" charset="0"/>
              </a:rPr>
              <a:t>instruction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" panose="020B0604020202020204" pitchFamily="34" charset="0"/>
                <a:ea typeface="Fira Sans"/>
                <a:cs typeface="Fira Sans" panose="020B0604020202020204" pitchFamily="34" charset="0"/>
              </a:rPr>
              <a:t>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55595C"/>
              </a:solidFill>
              <a:effectLst/>
              <a:uLnTx/>
              <a:uFillTx/>
              <a:latin typeface="Aptos" panose="02110004020202020204"/>
              <a:ea typeface="+mn-ea"/>
              <a:cs typeface="Arial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79B84E5-E089-62B1-8206-ED5499037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3229" y="2759971"/>
            <a:ext cx="1643020" cy="155444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486711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3" grpId="0" animBg="1"/>
      <p:bldP spid="11" grpId="0" animBg="1"/>
      <p:bldP spid="17" grpId="0" animBg="1"/>
      <p:bldP spid="19" grpId="0" animBg="1"/>
      <p:bldP spid="22" grpId="0" animBg="1"/>
      <p:bldP spid="20" grpId="0" animBg="1"/>
      <p:bldP spid="24" grpId="0" animBg="1"/>
      <p:bldP spid="25" grpId="0" animBg="1"/>
      <p:bldP spid="30" grpId="0" animBg="1"/>
      <p:bldP spid="34" grpId="0" animBg="1"/>
      <p:bldP spid="28" grpId="0" animBg="1"/>
      <p:bldP spid="32" grpId="0" animBg="1"/>
      <p:bldP spid="26" grpId="0" animBg="1"/>
      <p:bldP spid="35" grpId="0" animBg="1"/>
      <p:bldP spid="36" grpId="0" animBg="1"/>
      <p:bldP spid="10" grpId="0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03E00-BE28-E1B7-2E8A-35DCB4749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7877"/>
            <a:ext cx="10515600" cy="1325563"/>
          </a:xfrm>
        </p:spPr>
        <p:txBody>
          <a:bodyPr/>
          <a:lstStyle/>
          <a:p>
            <a:pPr>
              <a:defRPr b="1">
                <a:latin typeface="Fira Sans"/>
              </a:defRPr>
            </a:pPr>
            <a:r>
              <a:rPr lang="en-US" b="1" dirty="0">
                <a:latin typeface="Fira Sans"/>
              </a:rPr>
              <a:t>Incidental Benefits of SDI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63F70-CAE7-0D76-6F68-4D8532EA4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8999"/>
            <a:ext cx="10515600" cy="3802307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  <a:defRPr b="0">
                <a:latin typeface="Fira Sans"/>
              </a:defRPr>
            </a:pPr>
            <a:r>
              <a:rPr lang="en-US" b="0">
                <a:latin typeface="Fira Sans"/>
                <a:cs typeface="Fira Sans"/>
              </a:rPr>
              <a:t>When we design instruction for students who receive special education services…</a:t>
            </a:r>
          </a:p>
          <a:p>
            <a:pPr marL="0" indent="0">
              <a:buNone/>
              <a:defRPr b="0">
                <a:latin typeface="Fira Sans"/>
              </a:defRPr>
            </a:pPr>
            <a:endParaRPr lang="en-US">
              <a:latin typeface="Arial"/>
              <a:cs typeface="Arial"/>
            </a:endParaRPr>
          </a:p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  <a:cs typeface="Fira Sans"/>
              </a:rPr>
              <a:t>We clarify</a:t>
            </a:r>
            <a:r>
              <a:rPr lang="en-US">
                <a:latin typeface="Fira Sans"/>
                <a:cs typeface="Fira Sans"/>
              </a:rPr>
              <a:t> academic</a:t>
            </a:r>
            <a:r>
              <a:rPr lang="en-US" b="0">
                <a:latin typeface="Fira Sans"/>
                <a:cs typeface="Fira Sans"/>
              </a:rPr>
              <a:t> language</a:t>
            </a:r>
          </a:p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  <a:cs typeface="Fira Sans"/>
              </a:rPr>
              <a:t>We use multiple ways to represent ideas</a:t>
            </a:r>
            <a:endParaRPr lang="en-US"/>
          </a:p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</a:rPr>
              <a:t>We provide structured, explicit instruction</a:t>
            </a:r>
          </a:p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</a:rPr>
              <a:t>We increase opportunities to respond and get feedback</a:t>
            </a:r>
          </a:p>
          <a:p>
            <a:pPr marL="0" indent="0">
              <a:buNone/>
              <a:defRPr b="0">
                <a:latin typeface="Fira Sans"/>
              </a:defRPr>
            </a:pPr>
            <a:endParaRPr lang="en-US"/>
          </a:p>
          <a:p>
            <a:pPr marL="0" indent="0">
              <a:buNone/>
              <a:defRPr b="0">
                <a:latin typeface="Fira Sans"/>
              </a:defRPr>
            </a:pPr>
            <a:r>
              <a:rPr lang="en-US" b="0" dirty="0">
                <a:latin typeface="Fira Sans"/>
                <a:cs typeface="Fira Sans"/>
              </a:rPr>
              <a:t>These practices </a:t>
            </a:r>
            <a:r>
              <a:rPr lang="en-US" dirty="0">
                <a:latin typeface="Fira Sans"/>
                <a:cs typeface="Fira Sans"/>
              </a:rPr>
              <a:t>may </a:t>
            </a:r>
            <a:r>
              <a:rPr lang="en-US" b="0" dirty="0">
                <a:latin typeface="Fira Sans"/>
                <a:cs typeface="Fira Sans"/>
              </a:rPr>
              <a:t>benefit </a:t>
            </a:r>
            <a:r>
              <a:rPr lang="en-US" b="0" dirty="0">
                <a:latin typeface="Fira Sans SemiBold"/>
                <a:cs typeface="Fira Sans SemiBold"/>
              </a:rPr>
              <a:t>all learners</a:t>
            </a:r>
            <a:r>
              <a:rPr lang="en-US" b="0" dirty="0">
                <a:latin typeface="Fira Sans"/>
                <a:cs typeface="Fira Sans"/>
              </a:rPr>
              <a:t>, not just students who receive special education services</a:t>
            </a:r>
            <a:r>
              <a:rPr lang="en-US" dirty="0">
                <a:latin typeface="Fira Sans"/>
                <a:cs typeface="Fira Sans"/>
              </a:rPr>
              <a:t> but they are required by law for students with disabilities</a:t>
            </a:r>
            <a:r>
              <a:rPr lang="en-US" b="0" dirty="0">
                <a:latin typeface="Fira Sans"/>
                <a:cs typeface="Fira Sans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112479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A740B-975A-258F-AA29-FC6903AE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b="1">
                <a:latin typeface="Fira Sans"/>
              </a:defRPr>
            </a:pPr>
            <a:r>
              <a:rPr lang="en-US" b="1" dirty="0">
                <a:latin typeface="Fira Sans"/>
              </a:rPr>
              <a:t>Advancing SDI Through Cross-Office Collaboration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61361-DF82-4416-5BDE-4DE456186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</a:rPr>
              <a:t>Partnering across WVDE offices to ensure students with disabilities are intentionally included in statewide initiatives.</a:t>
            </a:r>
          </a:p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</a:rPr>
              <a:t>Co-developing aligned resources and professional learning that connect special education expertise with content-area priorities.</a:t>
            </a:r>
          </a:p>
          <a:p>
            <a:pPr>
              <a:defRPr b="0">
                <a:latin typeface="Fira Sans"/>
              </a:defRPr>
            </a:pPr>
            <a:r>
              <a:rPr lang="en-US" b="0">
                <a:latin typeface="Fira Sans"/>
              </a:rPr>
              <a:t>Creating a more consistent system of support for educators, schools, and LEAs across West Virginia.</a:t>
            </a:r>
          </a:p>
          <a:p>
            <a:pPr>
              <a:defRPr b="0">
                <a:latin typeface="Fira Sans"/>
              </a:defRPr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00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62B79-AD28-9D20-BC8F-4A407B45D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429D-D3B8-A7A5-C0F6-870FF77B4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 b="1">
                <a:latin typeface="Fira Sans"/>
              </a:defRPr>
            </a:pPr>
            <a:r>
              <a:rPr lang="en-US" b="1" i="0" kern="1200" dirty="0">
                <a:latin typeface="Fira Sans"/>
              </a:rPr>
              <a:t>WVDE SDI Resources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08953F6-437E-DB5A-4885-8B7458FA19F5}"/>
              </a:ext>
            </a:extLst>
          </p:cNvPr>
          <p:cNvSpPr txBox="1"/>
          <p:nvPr/>
        </p:nvSpPr>
        <p:spPr>
          <a:xfrm>
            <a:off x="839788" y="2057400"/>
            <a:ext cx="3811725" cy="381158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19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19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19C"/>
                </a:solidFill>
                <a:effectLst/>
                <a:uLnTx/>
                <a:uFillTx/>
                <a:latin typeface="Fira Sans" panose="020B0503050000020004" pitchFamily="34" charset="0"/>
                <a:cs typeface="Fira Sans"/>
              </a:rPr>
              <a:t>All SDI Resources are located on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719C"/>
                </a:solidFill>
                <a:effectLst/>
                <a:uLnTx/>
                <a:uFillTx/>
                <a:latin typeface="Fira Sans SemiBold" panose="020B0503050000020004" pitchFamily="34" charset="0"/>
                <a:cs typeface="Fira Sans SemiBold"/>
              </a:rPr>
              <a:t>WVDE website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19C"/>
                </a:solidFill>
                <a:effectLst/>
                <a:uLnTx/>
                <a:uFillTx/>
                <a:latin typeface="Fira Sans" panose="020B0503050000020004" pitchFamily="34" charset="0"/>
                <a:cs typeface="Fira Sans"/>
              </a:rPr>
              <a:t>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19C"/>
              </a:solidFill>
              <a:effectLst/>
              <a:uLnTx/>
              <a:uFillTx/>
              <a:latin typeface="Fira Sans" panose="020B05030500000200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19C"/>
                </a:solidFill>
                <a:effectLst/>
                <a:uLnTx/>
                <a:uFillTx/>
                <a:latin typeface="Fira Sans" panose="020B0503050000020004" pitchFamily="34" charset="0"/>
                <a:cs typeface="Fira Sans"/>
                <a:hlinkClick r:id="rId3"/>
              </a:rPr>
              <a:t>https://wvde.us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19C"/>
              </a:solidFill>
              <a:effectLst/>
              <a:uLnTx/>
              <a:uFillTx/>
              <a:latin typeface="Fira Sans" panose="020B0503050000020004" pitchFamily="34" charset="0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>
                <a:latin typeface="Fira Sans"/>
              </a:defRPr>
            </a:pPr>
            <a:r>
              <a:rPr lang="en-US" sz="2000" b="0" dirty="0">
                <a:solidFill>
                  <a:srgbClr val="00719C"/>
                </a:solidFill>
                <a:latin typeface="Fira Sans" panose="020B0503050000020004" pitchFamily="34" charset="0"/>
                <a:cs typeface="Fira Sans"/>
              </a:rPr>
              <a:t>Academics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>
                <a:latin typeface="Fira Sans"/>
              </a:defRP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19C"/>
                </a:solidFill>
                <a:effectLst/>
                <a:uLnTx/>
                <a:uFillTx/>
                <a:latin typeface="Fira Sans" panose="020B0503050000020004" pitchFamily="34" charset="0"/>
                <a:cs typeface="Fira Sans"/>
              </a:rPr>
              <a:t>Special Education</a:t>
            </a:r>
            <a:endParaRPr lang="en-US" sz="2000" b="0" i="0" u="none" strike="noStrike" kern="1200" cap="none" spc="0" normalizeH="0" baseline="0" noProof="0" dirty="0">
              <a:ln>
                <a:noFill/>
              </a:ln>
              <a:solidFill>
                <a:srgbClr val="00719C"/>
              </a:solidFill>
              <a:effectLst/>
              <a:uLnTx/>
              <a:uFillTx/>
              <a:latin typeface="Fira Sans" panose="020B0503050000020004" pitchFamily="34" charset="0"/>
              <a:cs typeface="Arial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>
                <a:latin typeface="Fira Sans"/>
              </a:defRPr>
            </a:pPr>
            <a:r>
              <a:rPr lang="en-US" sz="2000" b="0" dirty="0">
                <a:solidFill>
                  <a:srgbClr val="00719C"/>
                </a:solidFill>
                <a:latin typeface="Fira Sans" panose="020B0503050000020004" pitchFamily="34" charset="0"/>
                <a:cs typeface="Fira Sans"/>
              </a:rPr>
              <a:t>Learn More About SDI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b="0">
                <a:latin typeface="Fira Sans"/>
              </a:defRPr>
            </a:pPr>
            <a:r>
              <a:rPr lang="en-US" sz="2000" b="0" dirty="0">
                <a:solidFill>
                  <a:srgbClr val="00719C"/>
                </a:solidFill>
                <a:latin typeface="Fira Sans"/>
                <a:cs typeface="Fira Sans"/>
              </a:rPr>
              <a:t>Additional SDI Resources (right side)</a:t>
            </a:r>
            <a:endParaRPr lang="en-US" sz="2000" dirty="0">
              <a:solidFill>
                <a:srgbClr val="00719C"/>
              </a:solidFill>
              <a:latin typeface="Fira Sans" panose="020B0503050000020004" pitchFamily="34" charset="0"/>
              <a:cs typeface="Arial"/>
            </a:endParaRP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28873B3E-9815-095D-B91C-F4F24404AE5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471136" y="6356354"/>
            <a:ext cx="879230" cy="365125"/>
          </a:xfrm>
        </p:spPr>
        <p:txBody>
          <a:bodyPr wrap="square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5595C">
                    <a:tint val="75000"/>
                  </a:srgbClr>
                </a:solidFill>
                <a:effectLst/>
                <a:uLnTx/>
                <a:uFillTx/>
                <a:latin typeface="Fira Sans Light" panose="020B04030500000200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 b="0">
                  <a:latin typeface="Fira Sans"/>
                </a:defRPr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5595C">
                  <a:tint val="75000"/>
                </a:srgbClr>
              </a:solidFill>
              <a:effectLst/>
              <a:uLnTx/>
              <a:uFillTx/>
              <a:latin typeface="Fira Sans Light" panose="020B0403050000020004" pitchFamily="34" charset="0"/>
              <a:ea typeface="+mn-ea"/>
              <a:cs typeface="+mn-cs"/>
            </a:endParaRPr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id="{A040B8A1-026F-A6F2-7B6E-BE9513959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/>
        </p:nvGraphicFramePr>
        <p:xfrm>
          <a:off x="4769900" y="535392"/>
          <a:ext cx="7269996" cy="5596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4" name="Picture 2">
            <a:extLst>
              <a:ext uri="{FF2B5EF4-FFF2-40B4-BE49-F238E27FC236}">
                <a16:creationId xmlns:a16="http://schemas.microsoft.com/office/drawing/2014/main" id="{1A6C8619-E952-6332-19B3-DA15C1D1B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43" y="6226721"/>
            <a:ext cx="669919" cy="6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942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03CA6AC-DF4D-669B-862C-6179D8F8C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652673" cy="1614054"/>
          </a:xfrm>
        </p:spPr>
        <p:txBody>
          <a:bodyPr>
            <a:normAutofit/>
          </a:bodyPr>
          <a:lstStyle/>
          <a:p>
            <a:pPr>
              <a:defRPr b="1">
                <a:latin typeface="Fira Sans"/>
              </a:defRPr>
            </a:pPr>
            <a:r>
              <a:rPr lang="en-US" b="1" dirty="0">
                <a:latin typeface="Fira Sans"/>
              </a:rPr>
              <a:t>SDI: Advancing WVDE's Strategic Goals  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55DFADA-F321-8B2F-1AE1-F92DC9708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3403" y="987425"/>
            <a:ext cx="3691770" cy="4873625"/>
          </a:xfrm>
          <a:prstGeom prst="rect">
            <a:avLst/>
          </a:prstGeom>
          <a:noFill/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A3E7184-26B9-64DF-0678-3F320BFCA6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71180"/>
            <a:ext cx="3932237" cy="38115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Char char="•"/>
              <a:defRPr b="0">
                <a:latin typeface="Fira Sans"/>
              </a:defRPr>
            </a:pPr>
            <a:r>
              <a:rPr lang="en-US" sz="2000" b="0">
                <a:latin typeface="Fira Sans"/>
                <a:cs typeface="Fira Sans"/>
              </a:rPr>
              <a:t>Improves student achievement by connecting individualized, high-quality instruction to grade-level learning.</a:t>
            </a:r>
          </a:p>
          <a:p>
            <a:pPr marL="285750" indent="-285750">
              <a:buChar char="•"/>
              <a:defRPr b="0">
                <a:latin typeface="Fira Sans"/>
              </a:defRPr>
            </a:pPr>
            <a:r>
              <a:rPr lang="en-US" sz="2000" b="0">
                <a:latin typeface="Fira Sans"/>
                <a:cs typeface="Fira Sans"/>
              </a:rPr>
              <a:t>Builds educator capacity </a:t>
            </a:r>
            <a:r>
              <a:rPr lang="en-US" sz="2000">
                <a:latin typeface="Fira Sans"/>
                <a:cs typeface="Fira Sans"/>
              </a:rPr>
              <a:t>through professional</a:t>
            </a:r>
            <a:r>
              <a:rPr lang="en-US" sz="2000" b="0">
                <a:latin typeface="Fira Sans"/>
                <a:cs typeface="Fira Sans"/>
              </a:rPr>
              <a:t> learning and collaborative planning. </a:t>
            </a:r>
          </a:p>
          <a:p>
            <a:pPr marL="285750" indent="-285750">
              <a:buChar char="•"/>
              <a:defRPr b="0">
                <a:latin typeface="Fira Sans"/>
              </a:defRPr>
            </a:pPr>
            <a:r>
              <a:rPr lang="en-US" sz="2000" b="0">
                <a:latin typeface="Fira Sans"/>
                <a:cs typeface="Fira Sans"/>
              </a:rPr>
              <a:t>Promotes shared responsibility for ensuring students with disabilities are included in WVDE's vision for student success. 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310399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B92C9CE-9472-36E6-BFC3-E3C7957BF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00" y="316105"/>
            <a:ext cx="11369903" cy="1400159"/>
          </a:xfrm>
        </p:spPr>
        <p:txBody>
          <a:bodyPr>
            <a:normAutofit/>
          </a:bodyPr>
          <a:lstStyle/>
          <a:p>
            <a:pPr algn="ctr">
              <a:defRPr b="1">
                <a:latin typeface="Fira Sans"/>
              </a:defRPr>
            </a:pPr>
            <a:r>
              <a:rPr lang="en-US" sz="3600" b="1" i="1" dirty="0">
                <a:latin typeface="Fira Sans"/>
              </a:rPr>
              <a:t>Positive Expectations.  Intentional Instruction.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DC2D8-7042-5DB2-096F-67A1FDA5679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783034" y="2691957"/>
            <a:ext cx="7137146" cy="1079519"/>
          </a:xfrm>
        </p:spPr>
        <p:txBody>
          <a:bodyPr>
            <a:normAutofit/>
          </a:bodyPr>
          <a:lstStyle/>
          <a:p>
            <a:pPr marL="114300" indent="0">
              <a:buNone/>
              <a:defRPr b="0">
                <a:latin typeface="Fira Sans"/>
              </a:defRPr>
            </a:pPr>
            <a:r>
              <a:rPr lang="en-US" b="0" dirty="0">
                <a:latin typeface="Fira Sans"/>
                <a:cs typeface="Fira Sans"/>
              </a:rPr>
              <a:t>Whitney White- </a:t>
            </a:r>
            <a:r>
              <a:rPr lang="en-US" b="0" dirty="0">
                <a:latin typeface="Fira Sans"/>
                <a:cs typeface="Fira Sans"/>
                <a:hlinkClick r:id="rId3" tooltip="Email Whitney White"/>
              </a:rPr>
              <a:t>whitney.white@k12.wv.us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BA9C1BDF-40A0-4941-20A1-1773D3723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5390" y="4077042"/>
            <a:ext cx="5450312" cy="16501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D7157-C9DB-79EB-FEDA-A26C319666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latin typeface="Fira Sans"/>
              </a:defRPr>
            </a:pPr>
            <a:fld id="{00000000-1234-1234-1234-123412341234}" type="slidenum"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sym typeface="Fira San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latin typeface="Fira Sans"/>
                </a:defRPr>
              </a:pPr>
              <a:t>9</a:t>
            </a:fld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sym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152467481"/>
      </p:ext>
    </p:extLst>
  </p:cSld>
  <p:clrMapOvr>
    <a:masterClrMapping/>
  </p:clrMapOvr>
</p:sld>
</file>

<file path=ppt/theme/theme1.xml><?xml version="1.0" encoding="utf-8"?>
<a:theme xmlns:a="http://schemas.openxmlformats.org/drawingml/2006/main" name="WVDE-Gold-Theme">
  <a:themeElements>
    <a:clrScheme name="WVDE Colors">
      <a:dk1>
        <a:srgbClr val="55595C"/>
      </a:dk1>
      <a:lt1>
        <a:srgbClr val="FFFFFF"/>
      </a:lt1>
      <a:dk2>
        <a:srgbClr val="444951"/>
      </a:dk2>
      <a:lt2>
        <a:srgbClr val="E7E6E6"/>
      </a:lt2>
      <a:accent1>
        <a:srgbClr val="00709B"/>
      </a:accent1>
      <a:accent2>
        <a:srgbClr val="C9AB57"/>
      </a:accent2>
      <a:accent3>
        <a:srgbClr val="824C3C"/>
      </a:accent3>
      <a:accent4>
        <a:srgbClr val="E7AF2B"/>
      </a:accent4>
      <a:accent5>
        <a:srgbClr val="5B9BD5"/>
      </a:accent5>
      <a:accent6>
        <a:srgbClr val="35AA4E"/>
      </a:accent6>
      <a:hlink>
        <a:srgbClr val="00709B"/>
      </a:hlink>
      <a:folHlink>
        <a:srgbClr val="00709B"/>
      </a:folHlink>
    </a:clrScheme>
    <a:fontScheme name="Arial Black-Arial">
      <a:majorFont>
        <a:latin typeface="Fira Sans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Fira Sans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VDE-Gold-Theme" id="{5EED2C20-FBF0-0C42-911E-FE75B46BF109}" vid="{3628D944-DF70-D043-9FB7-0242690C05F5}"/>
    </a:ext>
  </a:extLst>
</a:theme>
</file>

<file path=ppt/theme/theme2.xml><?xml version="1.0" encoding="utf-8"?>
<a:theme xmlns:a="http://schemas.openxmlformats.org/drawingml/2006/main" name="WVDE_2017Theme2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ira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ira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ira Sans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ra Sans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d5da00-bad7-46c6-8023-5e6db9de6c4a" xsi:nil="true"/>
    <lcf76f155ced4ddcb4097134ff3c332f xmlns="7c1e733c-84e5-4b97-9fc9-2c71e2aa02c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CF836866F5E84CB43DDB679D2220FB" ma:contentTypeVersion="15" ma:contentTypeDescription="Create a new document." ma:contentTypeScope="" ma:versionID="9906420e2aaa4a3a79003dd481d01271">
  <xsd:schema xmlns:xsd="http://www.w3.org/2001/XMLSchema" xmlns:xs="http://www.w3.org/2001/XMLSchema" xmlns:p="http://schemas.microsoft.com/office/2006/metadata/properties" xmlns:ns2="7c1e733c-84e5-4b97-9fc9-2c71e2aa02ce" xmlns:ns3="e3d5da00-bad7-46c6-8023-5e6db9de6c4a" targetNamespace="http://schemas.microsoft.com/office/2006/metadata/properties" ma:root="true" ma:fieldsID="01b82b3ceda42bbab73ba822192517e7" ns2:_="" ns3:_="">
    <xsd:import namespace="7c1e733c-84e5-4b97-9fc9-2c71e2aa02ce"/>
    <xsd:import namespace="e3d5da00-bad7-46c6-8023-5e6db9de6c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1e733c-84e5-4b97-9fc9-2c71e2aa02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f1c258c-cfe4-4d0a-8fd9-d7c5ce6612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d5da00-bad7-46c6-8023-5e6db9de6c4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66a1be2-bb64-4483-bed0-a1fb5676a86e}" ma:internalName="TaxCatchAll" ma:showField="CatchAllData" ma:web="e3d5da00-bad7-46c6-8023-5e6db9de6c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2FC0F6-AF5D-410D-83C8-2DCBCBB9399E}">
  <ds:schemaRefs>
    <ds:schemaRef ds:uri="http://schemas.microsoft.com/office/2006/metadata/properties"/>
    <ds:schemaRef ds:uri="http://schemas.microsoft.com/office/infopath/2007/PartnerControls"/>
    <ds:schemaRef ds:uri="e3d5da00-bad7-46c6-8023-5e6db9de6c4a"/>
    <ds:schemaRef ds:uri="7c1e733c-84e5-4b97-9fc9-2c71e2aa02ce"/>
  </ds:schemaRefs>
</ds:datastoreItem>
</file>

<file path=customXml/itemProps2.xml><?xml version="1.0" encoding="utf-8"?>
<ds:datastoreItem xmlns:ds="http://schemas.openxmlformats.org/officeDocument/2006/customXml" ds:itemID="{A017EAA3-CD03-404A-969E-D671BA354B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AE248D-5E9E-4CC6-BA4D-63632FF5CB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1e733c-84e5-4b97-9fc9-2c71e2aa02ce"/>
    <ds:schemaRef ds:uri="e3d5da00-bad7-46c6-8023-5e6db9de6c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394</Words>
  <Application>Microsoft Macintosh PowerPoint</Application>
  <PresentationFormat>Widescreen</PresentationFormat>
  <Paragraphs>85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Arial</vt:lpstr>
      <vt:lpstr>Arial Black</vt:lpstr>
      <vt:lpstr>Calibri</vt:lpstr>
      <vt:lpstr>Fira Sans</vt:lpstr>
      <vt:lpstr>Fira Sans Light</vt:lpstr>
      <vt:lpstr>Fira Sans SemiBold</vt:lpstr>
      <vt:lpstr>Vollkorn</vt:lpstr>
      <vt:lpstr>WVDE-Gold-Theme</vt:lpstr>
      <vt:lpstr>WVDE_2017Theme2</vt:lpstr>
      <vt:lpstr>Specially Designed Instruction:  The Heart of Special Education </vt:lpstr>
      <vt:lpstr>Specially Designed Instruction – The heart of Special Education</vt:lpstr>
      <vt:lpstr>Specially Designed Instruction (SDI) “special education” means specially designed instruction</vt:lpstr>
      <vt:lpstr>How does instruction become intentionally designed?</vt:lpstr>
      <vt:lpstr>Incidental Benefits of SDI</vt:lpstr>
      <vt:lpstr>Advancing SDI Through Cross-Office Collaboration</vt:lpstr>
      <vt:lpstr>WVDE SDI Resources </vt:lpstr>
      <vt:lpstr>SDI: Advancing WVDE's Strategic Goals  </vt:lpstr>
      <vt:lpstr>Positive Expectations.  Intentional Instruction.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Whitney White</dc:creator>
  <cp:lastModifiedBy>Shaun Dover</cp:lastModifiedBy>
  <cp:revision>121</cp:revision>
  <cp:lastPrinted>2026-08-04T14:37:11Z</cp:lastPrinted>
  <dcterms:created xsi:type="dcterms:W3CDTF">2026-07-17T12:41:52Z</dcterms:created>
  <dcterms:modified xsi:type="dcterms:W3CDTF">2026-10-14T13:54:35Z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60f4a70-4b6c-4bd4-a002-31edb9c00abe_Enabled">
    <vt:lpwstr>true</vt:lpwstr>
  </property>
  <property fmtid="{D5CDD505-2E9C-101B-9397-08002B2CF9AE}" pid="3" name="MSIP_Label_460f4a70-4b6c-4bd4-a002-31edb9c00abe_SetDate">
    <vt:lpwstr>2026-07-17T12:42:08Z</vt:lpwstr>
  </property>
  <property fmtid="{D5CDD505-2E9C-101B-9397-08002B2CF9AE}" pid="4" name="MSIP_Label_460f4a70-4b6c-4bd4-a002-31edb9c00abe_Method">
    <vt:lpwstr>Standard</vt:lpwstr>
  </property>
  <property fmtid="{D5CDD505-2E9C-101B-9397-08002B2CF9AE}" pid="5" name="MSIP_Label_460f4a70-4b6c-4bd4-a002-31edb9c00abe_Name">
    <vt:lpwstr>General</vt:lpwstr>
  </property>
  <property fmtid="{D5CDD505-2E9C-101B-9397-08002B2CF9AE}" pid="6" name="MSIP_Label_460f4a70-4b6c-4bd4-a002-31edb9c00abe_SiteId">
    <vt:lpwstr>e019b04b-330c-467a-8bae-09fb17374d6a</vt:lpwstr>
  </property>
  <property fmtid="{D5CDD505-2E9C-101B-9397-08002B2CF9AE}" pid="7" name="MSIP_Label_460f4a70-4b6c-4bd4-a002-31edb9c00abe_ActionId">
    <vt:lpwstr>4ccda98d-e68b-4889-be9a-2d8e35d135bb</vt:lpwstr>
  </property>
  <property fmtid="{D5CDD505-2E9C-101B-9397-08002B2CF9AE}" pid="8" name="MSIP_Label_460f4a70-4b6c-4bd4-a002-31edb9c00abe_ContentBits">
    <vt:lpwstr>0</vt:lpwstr>
  </property>
  <property fmtid="{D5CDD505-2E9C-101B-9397-08002B2CF9AE}" pid="9" name="MSIP_Label_460f4a70-4b6c-4bd4-a002-31edb9c00abe_Tag">
    <vt:lpwstr>10, 3, 0, 2</vt:lpwstr>
  </property>
  <property fmtid="{D5CDD505-2E9C-101B-9397-08002B2CF9AE}" pid="10" name="ContentTypeId">
    <vt:lpwstr>0x0101001FCF836866F5E84CB43DDB679D2220FB</vt:lpwstr>
  </property>
</Properties>
</file>