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6"/>
  </p:notesMasterIdLst>
  <p:sldIdLst>
    <p:sldId id="256" r:id="rId2"/>
    <p:sldId id="282" r:id="rId3"/>
    <p:sldId id="293" r:id="rId4"/>
    <p:sldId id="287" r:id="rId5"/>
    <p:sldId id="455" r:id="rId6"/>
    <p:sldId id="288" r:id="rId7"/>
    <p:sldId id="456" r:id="rId8"/>
    <p:sldId id="369" r:id="rId9"/>
    <p:sldId id="291" r:id="rId10"/>
    <p:sldId id="458" r:id="rId11"/>
    <p:sldId id="289" r:id="rId12"/>
    <p:sldId id="464" r:id="rId13"/>
    <p:sldId id="290" r:id="rId14"/>
    <p:sldId id="465" r:id="rId15"/>
    <p:sldId id="460" r:id="rId16"/>
    <p:sldId id="466" r:id="rId17"/>
    <p:sldId id="462" r:id="rId18"/>
    <p:sldId id="461" r:id="rId19"/>
    <p:sldId id="454" r:id="rId20"/>
    <p:sldId id="366" r:id="rId21"/>
    <p:sldId id="453" r:id="rId22"/>
    <p:sldId id="260" r:id="rId23"/>
    <p:sldId id="286" r:id="rId24"/>
    <p:sldId id="463"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58637" autoAdjust="0"/>
  </p:normalViewPr>
  <p:slideViewPr>
    <p:cSldViewPr snapToGrid="0" snapToObjects="1">
      <p:cViewPr varScale="1">
        <p:scale>
          <a:sx n="50" d="100"/>
          <a:sy n="50" d="100"/>
        </p:scale>
        <p:origin x="1906" y="43"/>
      </p:cViewPr>
      <p:guideLst/>
    </p:cSldViewPr>
  </p:slideViewPr>
  <p:outlineViewPr>
    <p:cViewPr>
      <p:scale>
        <a:sx n="33" d="100"/>
        <a:sy n="33" d="100"/>
      </p:scale>
      <p:origin x="0" y="-11394"/>
    </p:cViewPr>
  </p:outlineViewPr>
  <p:notesTextViewPr>
    <p:cViewPr>
      <p:scale>
        <a:sx n="1" d="1"/>
        <a:sy n="1" d="1"/>
      </p:scale>
      <p:origin x="0" y="0"/>
    </p:cViewPr>
  </p:notesTextViewPr>
  <p:notesViewPr>
    <p:cSldViewPr snapToGrid="0" snapToObjects="1">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1890988-CF9C-4EEF-903E-CEB5D52D6847}" type="datetimeFigureOut">
              <a:rPr lang="en-US" smtClean="0"/>
              <a:t>9/5/2023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A97AD72-FC61-44CB-9DFD-9AE126C5D8CE}" type="slidenum">
              <a:rPr lang="en-US" smtClean="0"/>
              <a:t>‹#›</a:t>
            </a:fld>
            <a:endParaRPr lang="en-US"/>
          </a:p>
        </p:txBody>
      </p:sp>
    </p:spTree>
    <p:extLst>
      <p:ext uri="{BB962C8B-B14F-4D97-AF65-F5344CB8AC3E}">
        <p14:creationId xmlns:p14="http://schemas.microsoft.com/office/powerpoint/2010/main" val="3190128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7AD72-FC61-44CB-9DFD-9AE126C5D8CE}" type="slidenum">
              <a:rPr lang="en-US" smtClean="0"/>
              <a:t>1</a:t>
            </a:fld>
            <a:endParaRPr lang="en-US"/>
          </a:p>
        </p:txBody>
      </p:sp>
    </p:spTree>
    <p:extLst>
      <p:ext uri="{BB962C8B-B14F-4D97-AF65-F5344CB8AC3E}">
        <p14:creationId xmlns:p14="http://schemas.microsoft.com/office/powerpoint/2010/main" val="507800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7AD72-FC61-44CB-9DFD-9AE126C5D8CE}" type="slidenum">
              <a:rPr lang="en-US" smtClean="0"/>
              <a:t>10</a:t>
            </a:fld>
            <a:endParaRPr lang="en-US"/>
          </a:p>
        </p:txBody>
      </p:sp>
    </p:spTree>
    <p:extLst>
      <p:ext uri="{BB962C8B-B14F-4D97-AF65-F5344CB8AC3E}">
        <p14:creationId xmlns:p14="http://schemas.microsoft.com/office/powerpoint/2010/main" val="2314562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7AD72-FC61-44CB-9DFD-9AE126C5D8CE}" type="slidenum">
              <a:rPr lang="en-US" smtClean="0"/>
              <a:t>11</a:t>
            </a:fld>
            <a:endParaRPr lang="en-US"/>
          </a:p>
        </p:txBody>
      </p:sp>
    </p:spTree>
    <p:extLst>
      <p:ext uri="{BB962C8B-B14F-4D97-AF65-F5344CB8AC3E}">
        <p14:creationId xmlns:p14="http://schemas.microsoft.com/office/powerpoint/2010/main" val="41154472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7AD72-FC61-44CB-9DFD-9AE126C5D8CE}" type="slidenum">
              <a:rPr lang="en-US" smtClean="0"/>
              <a:t>12</a:t>
            </a:fld>
            <a:endParaRPr lang="en-US"/>
          </a:p>
        </p:txBody>
      </p:sp>
    </p:spTree>
    <p:extLst>
      <p:ext uri="{BB962C8B-B14F-4D97-AF65-F5344CB8AC3E}">
        <p14:creationId xmlns:p14="http://schemas.microsoft.com/office/powerpoint/2010/main" val="2877303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7AD72-FC61-44CB-9DFD-9AE126C5D8CE}" type="slidenum">
              <a:rPr lang="en-US" smtClean="0"/>
              <a:t>13</a:t>
            </a:fld>
            <a:endParaRPr lang="en-US"/>
          </a:p>
        </p:txBody>
      </p:sp>
    </p:spTree>
    <p:extLst>
      <p:ext uri="{BB962C8B-B14F-4D97-AF65-F5344CB8AC3E}">
        <p14:creationId xmlns:p14="http://schemas.microsoft.com/office/powerpoint/2010/main" val="177964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7AD72-FC61-44CB-9DFD-9AE126C5D8CE}" type="slidenum">
              <a:rPr lang="en-US" smtClean="0"/>
              <a:t>14</a:t>
            </a:fld>
            <a:endParaRPr lang="en-US"/>
          </a:p>
        </p:txBody>
      </p:sp>
    </p:spTree>
    <p:extLst>
      <p:ext uri="{BB962C8B-B14F-4D97-AF65-F5344CB8AC3E}">
        <p14:creationId xmlns:p14="http://schemas.microsoft.com/office/powerpoint/2010/main" val="2186482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7AD72-FC61-44CB-9DFD-9AE126C5D8CE}" type="slidenum">
              <a:rPr lang="en-US" smtClean="0"/>
              <a:t>15</a:t>
            </a:fld>
            <a:endParaRPr lang="en-US"/>
          </a:p>
        </p:txBody>
      </p:sp>
    </p:spTree>
    <p:extLst>
      <p:ext uri="{BB962C8B-B14F-4D97-AF65-F5344CB8AC3E}">
        <p14:creationId xmlns:p14="http://schemas.microsoft.com/office/powerpoint/2010/main" val="2871949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7AD72-FC61-44CB-9DFD-9AE126C5D8CE}" type="slidenum">
              <a:rPr lang="en-US" smtClean="0"/>
              <a:t>16</a:t>
            </a:fld>
            <a:endParaRPr lang="en-US"/>
          </a:p>
        </p:txBody>
      </p:sp>
    </p:spTree>
    <p:extLst>
      <p:ext uri="{BB962C8B-B14F-4D97-AF65-F5344CB8AC3E}">
        <p14:creationId xmlns:p14="http://schemas.microsoft.com/office/powerpoint/2010/main" val="3813864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7AD72-FC61-44CB-9DFD-9AE126C5D8CE}" type="slidenum">
              <a:rPr lang="en-US" smtClean="0"/>
              <a:t>17</a:t>
            </a:fld>
            <a:endParaRPr lang="en-US"/>
          </a:p>
        </p:txBody>
      </p:sp>
    </p:spTree>
    <p:extLst>
      <p:ext uri="{BB962C8B-B14F-4D97-AF65-F5344CB8AC3E}">
        <p14:creationId xmlns:p14="http://schemas.microsoft.com/office/powerpoint/2010/main" val="83916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7AD72-FC61-44CB-9DFD-9AE126C5D8CE}" type="slidenum">
              <a:rPr lang="en-US" smtClean="0"/>
              <a:t>18</a:t>
            </a:fld>
            <a:endParaRPr lang="en-US"/>
          </a:p>
        </p:txBody>
      </p:sp>
    </p:spTree>
    <p:extLst>
      <p:ext uri="{BB962C8B-B14F-4D97-AF65-F5344CB8AC3E}">
        <p14:creationId xmlns:p14="http://schemas.microsoft.com/office/powerpoint/2010/main" val="565919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7AD72-FC61-44CB-9DFD-9AE126C5D8CE}" type="slidenum">
              <a:rPr lang="en-US" smtClean="0"/>
              <a:t>19</a:t>
            </a:fld>
            <a:endParaRPr lang="en-US"/>
          </a:p>
        </p:txBody>
      </p:sp>
    </p:spTree>
    <p:extLst>
      <p:ext uri="{BB962C8B-B14F-4D97-AF65-F5344CB8AC3E}">
        <p14:creationId xmlns:p14="http://schemas.microsoft.com/office/powerpoint/2010/main" val="282494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7AD72-FC61-44CB-9DFD-9AE126C5D8CE}" type="slidenum">
              <a:rPr lang="en-US" smtClean="0"/>
              <a:t>2</a:t>
            </a:fld>
            <a:endParaRPr lang="en-US"/>
          </a:p>
        </p:txBody>
      </p:sp>
    </p:spTree>
    <p:extLst>
      <p:ext uri="{BB962C8B-B14F-4D97-AF65-F5344CB8AC3E}">
        <p14:creationId xmlns:p14="http://schemas.microsoft.com/office/powerpoint/2010/main" val="3595815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7AD72-FC61-44CB-9DFD-9AE126C5D8CE}" type="slidenum">
              <a:rPr lang="en-US" smtClean="0"/>
              <a:t>20</a:t>
            </a:fld>
            <a:endParaRPr lang="en-US"/>
          </a:p>
        </p:txBody>
      </p:sp>
    </p:spTree>
    <p:extLst>
      <p:ext uri="{BB962C8B-B14F-4D97-AF65-F5344CB8AC3E}">
        <p14:creationId xmlns:p14="http://schemas.microsoft.com/office/powerpoint/2010/main" val="29335538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7AD72-FC61-44CB-9DFD-9AE126C5D8CE}" type="slidenum">
              <a:rPr lang="en-US" smtClean="0"/>
              <a:t>21</a:t>
            </a:fld>
            <a:endParaRPr lang="en-US"/>
          </a:p>
        </p:txBody>
      </p:sp>
    </p:spTree>
    <p:extLst>
      <p:ext uri="{BB962C8B-B14F-4D97-AF65-F5344CB8AC3E}">
        <p14:creationId xmlns:p14="http://schemas.microsoft.com/office/powerpoint/2010/main" val="838855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7AD72-FC61-44CB-9DFD-9AE126C5D8CE}" type="slidenum">
              <a:rPr lang="en-US" smtClean="0"/>
              <a:t>22</a:t>
            </a:fld>
            <a:endParaRPr lang="en-US"/>
          </a:p>
        </p:txBody>
      </p:sp>
    </p:spTree>
    <p:extLst>
      <p:ext uri="{BB962C8B-B14F-4D97-AF65-F5344CB8AC3E}">
        <p14:creationId xmlns:p14="http://schemas.microsoft.com/office/powerpoint/2010/main" val="9646503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7AD72-FC61-44CB-9DFD-9AE126C5D8CE}" type="slidenum">
              <a:rPr lang="en-US" smtClean="0"/>
              <a:t>23</a:t>
            </a:fld>
            <a:endParaRPr lang="en-US"/>
          </a:p>
        </p:txBody>
      </p:sp>
    </p:spTree>
    <p:extLst>
      <p:ext uri="{BB962C8B-B14F-4D97-AF65-F5344CB8AC3E}">
        <p14:creationId xmlns:p14="http://schemas.microsoft.com/office/powerpoint/2010/main" val="26194570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7AD72-FC61-44CB-9DFD-9AE126C5D8CE}" type="slidenum">
              <a:rPr lang="en-US" smtClean="0"/>
              <a:t>24</a:t>
            </a:fld>
            <a:endParaRPr lang="en-US"/>
          </a:p>
        </p:txBody>
      </p:sp>
    </p:spTree>
    <p:extLst>
      <p:ext uri="{BB962C8B-B14F-4D97-AF65-F5344CB8AC3E}">
        <p14:creationId xmlns:p14="http://schemas.microsoft.com/office/powerpoint/2010/main" val="2441048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6-9-2  - </a:t>
            </a:r>
            <a:r>
              <a:rPr lang="en-US" sz="1800" b="1" dirty="0">
                <a:latin typeface="Calibri" panose="020F0502020204030204" pitchFamily="34" charset="0"/>
                <a:ea typeface="Calibri" panose="020F0502020204030204" pitchFamily="34" charset="0"/>
                <a:cs typeface="Times New Roman" panose="02020603050405020304" pitchFamily="18" charset="0"/>
              </a:rPr>
              <a:t>establish WVSAO purview regarding audits and the PIFU performing Fraud Investigations</a:t>
            </a:r>
            <a:endParaRPr lang="en-US" dirty="0"/>
          </a:p>
          <a:p>
            <a:pPr defTabSz="931774"/>
            <a:r>
              <a:rPr lang="en-US" dirty="0"/>
              <a:t>6-9-7 - </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Authorizes the chief inspector to examine into the financial affairs of any local government or political subdivision and to issue subpoenas to facilitate that process.  </a:t>
            </a:r>
          </a:p>
          <a:p>
            <a:pPr defTabSz="931774"/>
            <a:r>
              <a:rPr lang="en-US" sz="1800" b="1" dirty="0">
                <a:latin typeface="Times New Roman" panose="02020603050405020304" pitchFamily="18" charset="0"/>
                <a:ea typeface="Times New Roman" panose="02020603050405020304" pitchFamily="18" charset="0"/>
                <a:cs typeface="Times New Roman" panose="02020603050405020304" pitchFamily="18" charset="0"/>
              </a:rPr>
              <a:t>(j)</a:t>
            </a:r>
          </a:p>
          <a:p>
            <a:pPr defTabSz="931774"/>
            <a:r>
              <a:rPr lang="en-US" sz="1800" b="1" dirty="0">
                <a:latin typeface="Times New Roman" panose="02020603050405020304" pitchFamily="18" charset="0"/>
                <a:ea typeface="Times New Roman" panose="02020603050405020304" pitchFamily="18" charset="0"/>
                <a:cs typeface="Times New Roman" panose="02020603050405020304" pitchFamily="18" charset="0"/>
              </a:rPr>
              <a:t>(k)</a:t>
            </a:r>
          </a:p>
          <a:p>
            <a:pPr defTabSz="931774"/>
            <a:r>
              <a:rPr lang="en-US" sz="1800" b="1" dirty="0">
                <a:latin typeface="Times New Roman" panose="02020603050405020304" pitchFamily="18" charset="0"/>
                <a:ea typeface="Times New Roman" panose="02020603050405020304" pitchFamily="18" charset="0"/>
                <a:cs typeface="Times New Roman" panose="02020603050405020304" pitchFamily="18" charset="0"/>
              </a:rPr>
              <a:t>(l)</a:t>
            </a:r>
          </a:p>
          <a:p>
            <a:pPr defTabSz="931774"/>
            <a:r>
              <a:rPr lang="en-US" sz="1800" b="1" dirty="0">
                <a:latin typeface="Times New Roman" panose="02020603050405020304" pitchFamily="18" charset="0"/>
                <a:ea typeface="Times New Roman" panose="02020603050405020304" pitchFamily="18" charset="0"/>
                <a:cs typeface="Times New Roman" panose="02020603050405020304" pitchFamily="18" charset="0"/>
              </a:rPr>
              <a:t>(o)</a:t>
            </a:r>
          </a:p>
          <a:p>
            <a:pPr defTabSz="931774"/>
            <a:r>
              <a:rPr lang="en-US" sz="1800" dirty="0">
                <a:latin typeface="Times New Roman" panose="02020603050405020304" pitchFamily="18" charset="0"/>
                <a:ea typeface="Times New Roman" panose="02020603050405020304" pitchFamily="18" charset="0"/>
                <a:cs typeface="Times New Roman" panose="02020603050405020304" pitchFamily="18" charset="0"/>
              </a:rPr>
              <a:t>6-9-8 (c) - </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b="1" dirty="0">
                <a:latin typeface="Calibri" panose="020F0502020204030204" pitchFamily="34" charset="0"/>
                <a:ea typeface="Calibri" panose="020F0502020204030204" pitchFamily="34" charset="0"/>
                <a:cs typeface="Times New Roman" panose="02020603050405020304" pitchFamily="18" charset="0"/>
              </a:rPr>
              <a:t>Notwithstanding §61-11A-4 of this code, a court may, in its discretion, when sentencing a defendant convicted of a felony or misdemeanor based upon any audit, examination, or investigation by the State Auditor, which discloses misfeasance, malfeasance, or nonfeasance in the office on the part of any public officer or employee, order reimbursement to the State Auditor for the actual costs of auditing, investigating, or prosecuting a violation.</a:t>
            </a:r>
          </a:p>
          <a:p>
            <a:pPr defTabSz="931774"/>
            <a:r>
              <a:rPr lang="en-US" sz="1800" dirty="0">
                <a:latin typeface="Times New Roman" panose="02020603050405020304" pitchFamily="18" charset="0"/>
                <a:ea typeface="Times New Roman" panose="02020603050405020304" pitchFamily="18" charset="0"/>
                <a:cs typeface="Times New Roman" panose="02020603050405020304" pitchFamily="18" charset="0"/>
              </a:rPr>
              <a:t>6-9-9 - </a:t>
            </a:r>
            <a:r>
              <a:rPr lang="en-US" sz="1800" b="1" dirty="0">
                <a:latin typeface="Times New Roman" panose="02020603050405020304" pitchFamily="18" charset="0"/>
                <a:ea typeface="Times New Roman" panose="02020603050405020304" pitchFamily="18" charset="0"/>
                <a:cs typeface="Times New Roman" panose="02020603050405020304" pitchFamily="18" charset="0"/>
              </a:rPr>
              <a:t>Working papers of chief inspector are confidential and not subject to the Freedom of Information Act.  Reports are public in nature. In situations which malfeasance, nonfeasance, misfeasance occurs, the chief inspector may direct the report to remain confidential until the proper legal authority has completed its investigation and/or adjudication of the matter</a:t>
            </a:r>
            <a:r>
              <a:rPr lang="en-US" sz="18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defTabSz="931774"/>
            <a:r>
              <a:rPr lang="en-US" sz="1800" dirty="0">
                <a:latin typeface="Calibri" panose="020F0502020204030204" pitchFamily="34" charset="0"/>
                <a:ea typeface="Calibri" panose="020F0502020204030204" pitchFamily="34" charset="0"/>
                <a:cs typeface="Times New Roman" panose="02020603050405020304" pitchFamily="18" charset="0"/>
              </a:rPr>
              <a:t>6-9-11 </a:t>
            </a:r>
            <a:r>
              <a:rPr lang="en-US" sz="1800" b="1" dirty="0">
                <a:latin typeface="Calibri" panose="020F0502020204030204" pitchFamily="34" charset="0"/>
                <a:ea typeface="Calibri" panose="020F0502020204030204" pitchFamily="34" charset="0"/>
                <a:cs typeface="Times New Roman" panose="02020603050405020304" pitchFamily="18" charset="0"/>
              </a:rPr>
              <a:t>- State Auditor shall be the chief inspector and supervisor of local government offices which includes perform special financial and compliance examinations or audits, provide training, reviewing and approving budgets and any changes during the fiscal year (and approve proposed levy rates)</a:t>
            </a:r>
          </a:p>
          <a:p>
            <a:pPr defTabSz="931774"/>
            <a:r>
              <a:rPr lang="en-US" sz="1800" b="1" dirty="0">
                <a:latin typeface="Calibri" panose="020F0502020204030204" pitchFamily="34" charset="0"/>
                <a:ea typeface="Calibri" panose="020F0502020204030204" pitchFamily="34" charset="0"/>
                <a:cs typeface="Times New Roman" panose="02020603050405020304" pitchFamily="18" charset="0"/>
              </a:rPr>
              <a:t>7-1-16 – if county commission (or other entities) </a:t>
            </a:r>
            <a:r>
              <a:rPr lang="en-US" sz="1800" b="1" u="sng" dirty="0">
                <a:latin typeface="Calibri" panose="020F0502020204030204" pitchFamily="34" charset="0"/>
                <a:ea typeface="Calibri" panose="020F0502020204030204" pitchFamily="34" charset="0"/>
                <a:cs typeface="Times New Roman" panose="02020603050405020304" pitchFamily="18" charset="0"/>
              </a:rPr>
              <a:t>obtains info </a:t>
            </a:r>
            <a:r>
              <a:rPr lang="en-US" sz="1800" b="1" dirty="0">
                <a:latin typeface="Calibri" panose="020F0502020204030204" pitchFamily="34" charset="0"/>
                <a:ea typeface="Calibri" panose="020F0502020204030204" pitchFamily="34" charset="0"/>
                <a:cs typeface="Times New Roman" panose="02020603050405020304" pitchFamily="18" charset="0"/>
              </a:rPr>
              <a:t>that an employee, officer or member of any county commission </a:t>
            </a:r>
            <a:r>
              <a:rPr lang="en-US" sz="1800" b="1" i="1" u="sng" dirty="0">
                <a:latin typeface="Calibri" panose="020F0502020204030204" pitchFamily="34" charset="0"/>
                <a:ea typeface="Calibri" panose="020F0502020204030204" pitchFamily="34" charset="0"/>
                <a:cs typeface="Times New Roman" panose="02020603050405020304" pitchFamily="18" charset="0"/>
              </a:rPr>
              <a:t>may </a:t>
            </a:r>
            <a:r>
              <a:rPr lang="en-US" sz="1800" b="1" dirty="0">
                <a:latin typeface="Calibri" panose="020F0502020204030204" pitchFamily="34" charset="0"/>
                <a:ea typeface="Calibri" panose="020F0502020204030204" pitchFamily="34" charset="0"/>
                <a:cs typeface="Times New Roman" panose="02020603050405020304" pitchFamily="18" charset="0"/>
              </a:rPr>
              <a:t>have misappropriated funds, engaged in fraud or otherwise violated a law relating to the public trust </a:t>
            </a:r>
            <a:r>
              <a:rPr lang="en-US" sz="1800" b="1" i="1" u="sng" dirty="0">
                <a:latin typeface="Calibri" panose="020F0502020204030204" pitchFamily="34" charset="0"/>
                <a:ea typeface="Calibri" panose="020F0502020204030204" pitchFamily="34" charset="0"/>
                <a:cs typeface="Times New Roman" panose="02020603050405020304" pitchFamily="18" charset="0"/>
              </a:rPr>
              <a:t>shall</a:t>
            </a:r>
            <a:r>
              <a:rPr lang="en-US" sz="1800" b="1" i="1" u="none" dirty="0">
                <a:latin typeface="Calibri" panose="020F0502020204030204" pitchFamily="34" charset="0"/>
                <a:ea typeface="Calibri" panose="020F0502020204030204" pitchFamily="34" charset="0"/>
                <a:cs typeface="Times New Roman" panose="02020603050405020304" pitchFamily="18" charset="0"/>
              </a:rPr>
              <a:t> timely </a:t>
            </a:r>
            <a:r>
              <a:rPr lang="en-US" sz="1800" b="1" i="0" u="none" dirty="0">
                <a:latin typeface="Calibri" panose="020F0502020204030204" pitchFamily="34" charset="0"/>
                <a:ea typeface="Calibri" panose="020F0502020204030204" pitchFamily="34" charset="0"/>
                <a:cs typeface="Times New Roman" panose="02020603050405020304" pitchFamily="18" charset="0"/>
              </a:rPr>
              <a:t>report that info or allegation </a:t>
            </a:r>
            <a:r>
              <a:rPr lang="en-US" sz="1800" b="1" i="1" u="sng" dirty="0">
                <a:latin typeface="Calibri" panose="020F0502020204030204" pitchFamily="34" charset="0"/>
                <a:ea typeface="Calibri" panose="020F0502020204030204" pitchFamily="34" charset="0"/>
                <a:cs typeface="Times New Roman" panose="02020603050405020304" pitchFamily="18" charset="0"/>
              </a:rPr>
              <a:t>in writing</a:t>
            </a:r>
            <a:r>
              <a:rPr lang="en-US" sz="1800" b="1" i="0" u="none" dirty="0">
                <a:latin typeface="Calibri" panose="020F0502020204030204" pitchFamily="34" charset="0"/>
                <a:ea typeface="Calibri" panose="020F0502020204030204" pitchFamily="34" charset="0"/>
                <a:cs typeface="Times New Roman" panose="02020603050405020304" pitchFamily="18" charset="0"/>
              </a:rPr>
              <a:t> to (1) county pros. Office (2) Legislature’s Committee on Special Investigations AND (3) State Auditor</a:t>
            </a:r>
            <a:endParaRPr lang="en-US" sz="1800" b="1" i="1" u="sng"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A97AD72-FC61-44CB-9DFD-9AE126C5D8CE}" type="slidenum">
              <a:rPr lang="en-US" smtClean="0"/>
              <a:t>3</a:t>
            </a:fld>
            <a:endParaRPr lang="en-US"/>
          </a:p>
        </p:txBody>
      </p:sp>
    </p:spTree>
    <p:extLst>
      <p:ext uri="{BB962C8B-B14F-4D97-AF65-F5344CB8AC3E}">
        <p14:creationId xmlns:p14="http://schemas.microsoft.com/office/powerpoint/2010/main" val="2435936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97AD72-FC61-44CB-9DFD-9AE126C5D8CE}" type="slidenum">
              <a:rPr lang="en-US" smtClean="0"/>
              <a:t>4</a:t>
            </a:fld>
            <a:endParaRPr lang="en-US"/>
          </a:p>
        </p:txBody>
      </p:sp>
    </p:spTree>
    <p:extLst>
      <p:ext uri="{BB962C8B-B14F-4D97-AF65-F5344CB8AC3E}">
        <p14:creationId xmlns:p14="http://schemas.microsoft.com/office/powerpoint/2010/main" val="1353636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7AD72-FC61-44CB-9DFD-9AE126C5D8CE}" type="slidenum">
              <a:rPr lang="en-US" smtClean="0"/>
              <a:t>5</a:t>
            </a:fld>
            <a:endParaRPr lang="en-US"/>
          </a:p>
        </p:txBody>
      </p:sp>
    </p:spTree>
    <p:extLst>
      <p:ext uri="{BB962C8B-B14F-4D97-AF65-F5344CB8AC3E}">
        <p14:creationId xmlns:p14="http://schemas.microsoft.com/office/powerpoint/2010/main" val="1844925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7AD72-FC61-44CB-9DFD-9AE126C5D8CE}" type="slidenum">
              <a:rPr lang="en-US" smtClean="0"/>
              <a:t>6</a:t>
            </a:fld>
            <a:endParaRPr lang="en-US"/>
          </a:p>
        </p:txBody>
      </p:sp>
    </p:spTree>
    <p:extLst>
      <p:ext uri="{BB962C8B-B14F-4D97-AF65-F5344CB8AC3E}">
        <p14:creationId xmlns:p14="http://schemas.microsoft.com/office/powerpoint/2010/main" val="296795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7AD72-FC61-44CB-9DFD-9AE126C5D8CE}" type="slidenum">
              <a:rPr lang="en-US" smtClean="0"/>
              <a:t>7</a:t>
            </a:fld>
            <a:endParaRPr lang="en-US"/>
          </a:p>
        </p:txBody>
      </p:sp>
    </p:spTree>
    <p:extLst>
      <p:ext uri="{BB962C8B-B14F-4D97-AF65-F5344CB8AC3E}">
        <p14:creationId xmlns:p14="http://schemas.microsoft.com/office/powerpoint/2010/main" val="659848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WHAT Influences Fraud?  </a:t>
            </a:r>
          </a:p>
          <a:p>
            <a:r>
              <a:rPr lang="en-US" b="1" dirty="0">
                <a:solidFill>
                  <a:srgbClr val="FF0000"/>
                </a:solidFill>
              </a:rPr>
              <a:t>Pressures</a:t>
            </a:r>
            <a:r>
              <a:rPr lang="en-US" dirty="0"/>
              <a:t> such as medical bills, expensive taxes, living beyond means, educational expenses, gambling, drug addiction problems can contribute to fraud.</a:t>
            </a:r>
          </a:p>
          <a:p>
            <a:r>
              <a:rPr lang="en-US" dirty="0"/>
              <a:t>The “everyone does it” or “being owed / entitled” </a:t>
            </a:r>
            <a:r>
              <a:rPr lang="en-US" b="1" dirty="0">
                <a:solidFill>
                  <a:srgbClr val="FF0000"/>
                </a:solidFill>
              </a:rPr>
              <a:t>rationalization</a:t>
            </a:r>
            <a:r>
              <a:rPr lang="en-US" dirty="0"/>
              <a:t>.</a:t>
            </a:r>
          </a:p>
          <a:p>
            <a:r>
              <a:rPr lang="en-US" dirty="0"/>
              <a:t>The </a:t>
            </a:r>
            <a:r>
              <a:rPr lang="en-US" b="1" dirty="0">
                <a:solidFill>
                  <a:srgbClr val="FF0000"/>
                </a:solidFill>
              </a:rPr>
              <a:t>opportunity</a:t>
            </a:r>
            <a:r>
              <a:rPr lang="en-US" dirty="0"/>
              <a:t> presented itself through weak controls and override policies.  Individuals charged with implementing &amp; enforcing internal controls can be potential targets. </a:t>
            </a:r>
          </a:p>
          <a:p>
            <a:endParaRPr lang="en-US" dirty="0"/>
          </a:p>
        </p:txBody>
      </p:sp>
      <p:sp>
        <p:nvSpPr>
          <p:cNvPr id="4" name="Slide Number Placeholder 3"/>
          <p:cNvSpPr>
            <a:spLocks noGrp="1"/>
          </p:cNvSpPr>
          <p:nvPr>
            <p:ph type="sldNum" sz="quarter" idx="5"/>
          </p:nvPr>
        </p:nvSpPr>
        <p:spPr/>
        <p:txBody>
          <a:bodyPr/>
          <a:lstStyle/>
          <a:p>
            <a:fld id="{EA97AD72-FC61-44CB-9DFD-9AE126C5D8CE}" type="slidenum">
              <a:rPr lang="en-US" smtClean="0"/>
              <a:t>8</a:t>
            </a:fld>
            <a:endParaRPr lang="en-US"/>
          </a:p>
        </p:txBody>
      </p:sp>
    </p:spTree>
    <p:extLst>
      <p:ext uri="{BB962C8B-B14F-4D97-AF65-F5344CB8AC3E}">
        <p14:creationId xmlns:p14="http://schemas.microsoft.com/office/powerpoint/2010/main" val="1479140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A97AD72-FC61-44CB-9DFD-9AE126C5D8CE}" type="slidenum">
              <a:rPr lang="en-US" smtClean="0"/>
              <a:t>9</a:t>
            </a:fld>
            <a:endParaRPr lang="en-US"/>
          </a:p>
        </p:txBody>
      </p:sp>
    </p:spTree>
    <p:extLst>
      <p:ext uri="{BB962C8B-B14F-4D97-AF65-F5344CB8AC3E}">
        <p14:creationId xmlns:p14="http://schemas.microsoft.com/office/powerpoint/2010/main" val="2009734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0478D17E-D564-A44F-BA62-F47332F17D5B}" type="datetimeFigureOut">
              <a:rPr lang="en-US" smtClean="0"/>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8DD586-8A59-6040-81B1-9D5B24B43523}" type="slidenum">
              <a:rPr lang="en-US" smtClean="0"/>
              <a:t>‹#›</a:t>
            </a:fld>
            <a:endParaRPr lang="en-US" dirty="0"/>
          </a:p>
        </p:txBody>
      </p:sp>
    </p:spTree>
    <p:extLst>
      <p:ext uri="{BB962C8B-B14F-4D97-AF65-F5344CB8AC3E}">
        <p14:creationId xmlns:p14="http://schemas.microsoft.com/office/powerpoint/2010/main" val="1488179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78D17E-D564-A44F-BA62-F47332F17D5B}" type="datetimeFigureOut">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8DD586-8A59-6040-81B1-9D5B24B43523}" type="slidenum">
              <a:rPr lang="en-US" smtClean="0"/>
              <a:t>‹#›</a:t>
            </a:fld>
            <a:endParaRPr lang="en-US" dirty="0"/>
          </a:p>
        </p:txBody>
      </p:sp>
    </p:spTree>
    <p:extLst>
      <p:ext uri="{BB962C8B-B14F-4D97-AF65-F5344CB8AC3E}">
        <p14:creationId xmlns:p14="http://schemas.microsoft.com/office/powerpoint/2010/main" val="1850849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78D17E-D564-A44F-BA62-F47332F17D5B}" type="datetimeFigureOut">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8DD586-8A59-6040-81B1-9D5B24B43523}" type="slidenum">
              <a:rPr lang="en-US" smtClean="0"/>
              <a:t>‹#›</a:t>
            </a:fld>
            <a:endParaRPr lang="en-US" dirty="0"/>
          </a:p>
        </p:txBody>
      </p:sp>
    </p:spTree>
    <p:extLst>
      <p:ext uri="{BB962C8B-B14F-4D97-AF65-F5344CB8AC3E}">
        <p14:creationId xmlns:p14="http://schemas.microsoft.com/office/powerpoint/2010/main" val="576017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78D17E-D564-A44F-BA62-F47332F17D5B}" type="datetimeFigureOut">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8DD586-8A59-6040-81B1-9D5B24B43523}" type="slidenum">
              <a:rPr lang="en-US" smtClean="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126969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78D17E-D564-A44F-BA62-F47332F17D5B}" type="datetimeFigureOut">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8DD586-8A59-6040-81B1-9D5B24B43523}" type="slidenum">
              <a:rPr lang="en-US" smtClean="0"/>
              <a:t>‹#›</a:t>
            </a:fld>
            <a:endParaRPr lang="en-US" dirty="0"/>
          </a:p>
        </p:txBody>
      </p:sp>
    </p:spTree>
    <p:extLst>
      <p:ext uri="{BB962C8B-B14F-4D97-AF65-F5344CB8AC3E}">
        <p14:creationId xmlns:p14="http://schemas.microsoft.com/office/powerpoint/2010/main" val="701478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478D17E-D564-A44F-BA62-F47332F17D5B}" type="datetimeFigureOut">
              <a:rPr lang="en-US" smtClean="0"/>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8DD586-8A59-6040-81B1-9D5B24B43523}" type="slidenum">
              <a:rPr lang="en-US" smtClean="0"/>
              <a:t>‹#›</a:t>
            </a:fld>
            <a:endParaRPr lang="en-US" dirty="0"/>
          </a:p>
        </p:txBody>
      </p:sp>
    </p:spTree>
    <p:extLst>
      <p:ext uri="{BB962C8B-B14F-4D97-AF65-F5344CB8AC3E}">
        <p14:creationId xmlns:p14="http://schemas.microsoft.com/office/powerpoint/2010/main" val="35428246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478D17E-D564-A44F-BA62-F47332F17D5B}" type="datetimeFigureOut">
              <a:rPr lang="en-US" smtClean="0"/>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8DD586-8A59-6040-81B1-9D5B24B43523}" type="slidenum">
              <a:rPr lang="en-US" smtClean="0"/>
              <a:t>‹#›</a:t>
            </a:fld>
            <a:endParaRPr lang="en-US" dirty="0"/>
          </a:p>
        </p:txBody>
      </p:sp>
    </p:spTree>
    <p:extLst>
      <p:ext uri="{BB962C8B-B14F-4D97-AF65-F5344CB8AC3E}">
        <p14:creationId xmlns:p14="http://schemas.microsoft.com/office/powerpoint/2010/main" val="2500413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78D17E-D564-A44F-BA62-F47332F17D5B}"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8DD586-8A59-6040-81B1-9D5B24B43523}" type="slidenum">
              <a:rPr lang="en-US" smtClean="0"/>
              <a:t>‹#›</a:t>
            </a:fld>
            <a:endParaRPr lang="en-US" dirty="0"/>
          </a:p>
        </p:txBody>
      </p:sp>
    </p:spTree>
    <p:extLst>
      <p:ext uri="{BB962C8B-B14F-4D97-AF65-F5344CB8AC3E}">
        <p14:creationId xmlns:p14="http://schemas.microsoft.com/office/powerpoint/2010/main" val="897725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78D17E-D564-A44F-BA62-F47332F17D5B}"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8DD586-8A59-6040-81B1-9D5B24B43523}" type="slidenum">
              <a:rPr lang="en-US" smtClean="0"/>
              <a:t>‹#›</a:t>
            </a:fld>
            <a:endParaRPr lang="en-US" dirty="0"/>
          </a:p>
        </p:txBody>
      </p:sp>
    </p:spTree>
    <p:extLst>
      <p:ext uri="{BB962C8B-B14F-4D97-AF65-F5344CB8AC3E}">
        <p14:creationId xmlns:p14="http://schemas.microsoft.com/office/powerpoint/2010/main" val="2530565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78D17E-D564-A44F-BA62-F47332F17D5B}"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8DD586-8A59-6040-81B1-9D5B24B43523}" type="slidenum">
              <a:rPr lang="en-US" smtClean="0"/>
              <a:t>‹#›</a:t>
            </a:fld>
            <a:endParaRPr lang="en-US" dirty="0"/>
          </a:p>
        </p:txBody>
      </p:sp>
    </p:spTree>
    <p:extLst>
      <p:ext uri="{BB962C8B-B14F-4D97-AF65-F5344CB8AC3E}">
        <p14:creationId xmlns:p14="http://schemas.microsoft.com/office/powerpoint/2010/main" val="3518281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78D17E-D564-A44F-BA62-F47332F17D5B}" type="datetimeFigureOut">
              <a:rPr lang="en-US" smtClean="0"/>
              <a:t>9/5/2023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8DD586-8A59-6040-81B1-9D5B24B43523}" type="slidenum">
              <a:rPr lang="en-US" smtClean="0"/>
              <a:t>‹#›</a:t>
            </a:fld>
            <a:endParaRPr lang="en-US" dirty="0"/>
          </a:p>
        </p:txBody>
      </p:sp>
    </p:spTree>
    <p:extLst>
      <p:ext uri="{BB962C8B-B14F-4D97-AF65-F5344CB8AC3E}">
        <p14:creationId xmlns:p14="http://schemas.microsoft.com/office/powerpoint/2010/main" val="265606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78D17E-D564-A44F-BA62-F47332F17D5B}" type="datetimeFigureOut">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8DD586-8A59-6040-81B1-9D5B24B43523}" type="slidenum">
              <a:rPr lang="en-US" smtClean="0"/>
              <a:t>‹#›</a:t>
            </a:fld>
            <a:endParaRPr lang="en-US" dirty="0"/>
          </a:p>
        </p:txBody>
      </p:sp>
    </p:spTree>
    <p:extLst>
      <p:ext uri="{BB962C8B-B14F-4D97-AF65-F5344CB8AC3E}">
        <p14:creationId xmlns:p14="http://schemas.microsoft.com/office/powerpoint/2010/main" val="119246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78D17E-D564-A44F-BA62-F47332F17D5B}" type="datetimeFigureOut">
              <a:rPr lang="en-US" smtClean="0"/>
              <a:t>9/5/2023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8DD586-8A59-6040-81B1-9D5B24B43523}" type="slidenum">
              <a:rPr lang="en-US" smtClean="0"/>
              <a:t>‹#›</a:t>
            </a:fld>
            <a:endParaRPr lang="en-US" dirty="0"/>
          </a:p>
        </p:txBody>
      </p:sp>
    </p:spTree>
    <p:extLst>
      <p:ext uri="{BB962C8B-B14F-4D97-AF65-F5344CB8AC3E}">
        <p14:creationId xmlns:p14="http://schemas.microsoft.com/office/powerpoint/2010/main" val="252250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78D17E-D564-A44F-BA62-F47332F17D5B}" type="datetimeFigureOut">
              <a:rPr lang="en-US" smtClean="0"/>
              <a:t>9/5/2023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8DD586-8A59-6040-81B1-9D5B24B43523}" type="slidenum">
              <a:rPr lang="en-US" smtClean="0"/>
              <a:t>‹#›</a:t>
            </a:fld>
            <a:endParaRPr lang="en-US" dirty="0"/>
          </a:p>
        </p:txBody>
      </p:sp>
    </p:spTree>
    <p:extLst>
      <p:ext uri="{BB962C8B-B14F-4D97-AF65-F5344CB8AC3E}">
        <p14:creationId xmlns:p14="http://schemas.microsoft.com/office/powerpoint/2010/main" val="1309355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78D17E-D564-A44F-BA62-F47332F17D5B}" type="datetimeFigureOut">
              <a:rPr lang="en-US" smtClean="0"/>
              <a:t>9/5/2023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8DD586-8A59-6040-81B1-9D5B24B43523}" type="slidenum">
              <a:rPr lang="en-US" smtClean="0"/>
              <a:t>‹#›</a:t>
            </a:fld>
            <a:endParaRPr lang="en-US" dirty="0"/>
          </a:p>
        </p:txBody>
      </p:sp>
    </p:spTree>
    <p:extLst>
      <p:ext uri="{BB962C8B-B14F-4D97-AF65-F5344CB8AC3E}">
        <p14:creationId xmlns:p14="http://schemas.microsoft.com/office/powerpoint/2010/main" val="1289589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78D17E-D564-A44F-BA62-F47332F17D5B}" type="datetimeFigureOut">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8DD586-8A59-6040-81B1-9D5B24B43523}" type="slidenum">
              <a:rPr lang="en-US" smtClean="0"/>
              <a:t>‹#›</a:t>
            </a:fld>
            <a:endParaRPr lang="en-US" dirty="0"/>
          </a:p>
        </p:txBody>
      </p:sp>
    </p:spTree>
    <p:extLst>
      <p:ext uri="{BB962C8B-B14F-4D97-AF65-F5344CB8AC3E}">
        <p14:creationId xmlns:p14="http://schemas.microsoft.com/office/powerpoint/2010/main" val="1710101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78D17E-D564-A44F-BA62-F47332F17D5B}" type="datetimeFigureOut">
              <a:rPr lang="en-US" smtClean="0"/>
              <a:t>9/5/2023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8DD586-8A59-6040-81B1-9D5B24B43523}" type="slidenum">
              <a:rPr lang="en-US" smtClean="0"/>
              <a:t>‹#›</a:t>
            </a:fld>
            <a:endParaRPr lang="en-US" dirty="0"/>
          </a:p>
        </p:txBody>
      </p:sp>
    </p:spTree>
    <p:extLst>
      <p:ext uri="{BB962C8B-B14F-4D97-AF65-F5344CB8AC3E}">
        <p14:creationId xmlns:p14="http://schemas.microsoft.com/office/powerpoint/2010/main" val="4140504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0478D17E-D564-A44F-BA62-F47332F17D5B}" type="datetimeFigureOut">
              <a:rPr lang="en-US" smtClean="0"/>
              <a:t>9/5/2023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48DD586-8A59-6040-81B1-9D5B24B43523}" type="slidenum">
              <a:rPr lang="en-US" smtClean="0"/>
              <a:t>‹#›</a:t>
            </a:fld>
            <a:endParaRPr lang="en-US" dirty="0"/>
          </a:p>
        </p:txBody>
      </p:sp>
    </p:spTree>
    <p:extLst>
      <p:ext uri="{BB962C8B-B14F-4D97-AF65-F5344CB8AC3E}">
        <p14:creationId xmlns:p14="http://schemas.microsoft.com/office/powerpoint/2010/main" val="253729348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hyperlink" Target="https://www.wvsao.gov/PublicIntegrityFraudUnit/Default"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5.tmp"/></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2BE57-C9AB-854F-A534-DE22135E45F6}"/>
              </a:ext>
            </a:extLst>
          </p:cNvPr>
          <p:cNvSpPr>
            <a:spLocks noGrp="1"/>
          </p:cNvSpPr>
          <p:nvPr>
            <p:ph type="ctrTitle"/>
          </p:nvPr>
        </p:nvSpPr>
        <p:spPr>
          <a:xfrm>
            <a:off x="747203" y="549508"/>
            <a:ext cx="10697592" cy="2479013"/>
          </a:xfrm>
        </p:spPr>
        <p:txBody>
          <a:bodyPr>
            <a:normAutofit/>
          </a:bodyPr>
          <a:lstStyle/>
          <a:p>
            <a:pPr algn="ctr"/>
            <a:r>
              <a:rPr lang="en-US" sz="5400" dirty="0">
                <a:latin typeface="Copperplate Gothic Bold" panose="020E0705020206020404" pitchFamily="34" charset="0"/>
              </a:rPr>
              <a:t>Public Integrity &amp; Fraud Unit </a:t>
            </a:r>
            <a:br>
              <a:rPr lang="en-US" sz="5400" dirty="0">
                <a:latin typeface="Copperplate Gothic Bold" panose="020E0705020206020404" pitchFamily="34" charset="0"/>
              </a:rPr>
            </a:br>
            <a:r>
              <a:rPr lang="en-US" sz="5400" dirty="0">
                <a:latin typeface="Copperplate Gothic Bold" panose="020E0705020206020404" pitchFamily="34" charset="0"/>
              </a:rPr>
              <a:t>(PIFU)</a:t>
            </a:r>
          </a:p>
        </p:txBody>
      </p:sp>
      <p:sp>
        <p:nvSpPr>
          <p:cNvPr id="3" name="Subtitle 2">
            <a:extLst>
              <a:ext uri="{FF2B5EF4-FFF2-40B4-BE49-F238E27FC236}">
                <a16:creationId xmlns:a16="http://schemas.microsoft.com/office/drawing/2014/main" id="{5C6210E9-4118-0F48-87CE-8BA9D9460E1F}"/>
              </a:ext>
            </a:extLst>
          </p:cNvPr>
          <p:cNvSpPr>
            <a:spLocks noGrp="1"/>
          </p:cNvSpPr>
          <p:nvPr>
            <p:ph type="subTitle" idx="1"/>
          </p:nvPr>
        </p:nvSpPr>
        <p:spPr>
          <a:xfrm>
            <a:off x="0" y="5086055"/>
            <a:ext cx="12277817" cy="754025"/>
          </a:xfrm>
        </p:spPr>
        <p:txBody>
          <a:bodyPr>
            <a:normAutofit/>
          </a:bodyPr>
          <a:lstStyle/>
          <a:p>
            <a:pPr algn="ctr"/>
            <a:r>
              <a:rPr lang="en-US" sz="4000" dirty="0">
                <a:latin typeface="Copperplate Gothic Bold" panose="020E0705020206020404" pitchFamily="34" charset="0"/>
              </a:rPr>
              <a:t>West Virginia State Auditor’s Office</a:t>
            </a:r>
          </a:p>
        </p:txBody>
      </p:sp>
      <p:pic>
        <p:nvPicPr>
          <p:cNvPr id="7" name="Picture 6"/>
          <p:cNvPicPr>
            <a:picLocks noChangeAspect="1"/>
          </p:cNvPicPr>
          <p:nvPr/>
        </p:nvPicPr>
        <p:blipFill>
          <a:blip r:embed="rId3"/>
          <a:stretch>
            <a:fillRect/>
          </a:stretch>
        </p:blipFill>
        <p:spPr>
          <a:xfrm>
            <a:off x="4572240" y="2248347"/>
            <a:ext cx="3047517" cy="2824528"/>
          </a:xfrm>
          <a:prstGeom prst="rect">
            <a:avLst/>
          </a:prstGeom>
        </p:spPr>
      </p:pic>
    </p:spTree>
    <p:extLst>
      <p:ext uri="{BB962C8B-B14F-4D97-AF65-F5344CB8AC3E}">
        <p14:creationId xmlns:p14="http://schemas.microsoft.com/office/powerpoint/2010/main" val="1203842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8150" y="365125"/>
            <a:ext cx="10915650" cy="1325563"/>
          </a:xfrm>
        </p:spPr>
        <p:txBody>
          <a:bodyPr vert="horz" lIns="91440" tIns="45720" rIns="91440" bIns="45720" rtlCol="0" anchor="ctr">
            <a:normAutofit/>
          </a:bodyPr>
          <a:lstStyle/>
          <a:p>
            <a:r>
              <a:rPr lang="en-US" sz="4200" b="1" dirty="0">
                <a:latin typeface="Century Schoolbook" panose="02040604050505020304" pitchFamily="18" charset="0"/>
              </a:rPr>
              <a:t>P-Card Fraud</a:t>
            </a:r>
          </a:p>
        </p:txBody>
      </p:sp>
      <p:sp>
        <p:nvSpPr>
          <p:cNvPr id="8" name="Content Placeholder 7">
            <a:extLst>
              <a:ext uri="{FF2B5EF4-FFF2-40B4-BE49-F238E27FC236}">
                <a16:creationId xmlns:a16="http://schemas.microsoft.com/office/drawing/2014/main" id="{411F7D68-7BF1-9013-FF60-3D54A5463667}"/>
              </a:ext>
            </a:extLst>
          </p:cNvPr>
          <p:cNvSpPr>
            <a:spLocks noGrp="1"/>
          </p:cNvSpPr>
          <p:nvPr>
            <p:ph sz="half" idx="1"/>
          </p:nvPr>
        </p:nvSpPr>
        <p:spPr>
          <a:xfrm>
            <a:off x="615175" y="1958975"/>
            <a:ext cx="6358486" cy="4351338"/>
          </a:xfrm>
        </p:spPr>
        <p:txBody>
          <a:bodyPr vert="horz" lIns="91440" tIns="45720" rIns="91440" bIns="45720" rtlCol="0">
            <a:normAutofit fontScale="92500" lnSpcReduction="20000"/>
          </a:bodyPr>
          <a:lstStyle/>
          <a:p>
            <a:pPr marL="0"/>
            <a:r>
              <a:rPr lang="en-US" sz="3200" dirty="0">
                <a:gradFill>
                  <a:gsLst>
                    <a:gs pos="34000">
                      <a:schemeClr val="tx1">
                        <a:lumMod val="93000"/>
                      </a:schemeClr>
                    </a:gs>
                    <a:gs pos="0">
                      <a:schemeClr val="bg1">
                        <a:lumMod val="25000"/>
                        <a:lumOff val="75000"/>
                      </a:schemeClr>
                    </a:gs>
                    <a:gs pos="100000">
                      <a:schemeClr val="tx1"/>
                    </a:gs>
                  </a:gsLst>
                  <a:lin ang="4800000" scaled="0"/>
                </a:gradFill>
                <a:latin typeface="Century Schoolbook" panose="02040604050505020304" pitchFamily="18" charset="0"/>
              </a:rPr>
              <a:t>Purchasing Card</a:t>
            </a:r>
          </a:p>
          <a:p>
            <a:pPr lvl="1"/>
            <a:r>
              <a:rPr lang="en-US" sz="2800" dirty="0">
                <a:gradFill>
                  <a:gsLst>
                    <a:gs pos="34000">
                      <a:schemeClr val="tx1">
                        <a:lumMod val="93000"/>
                      </a:schemeClr>
                    </a:gs>
                    <a:gs pos="0">
                      <a:schemeClr val="bg1">
                        <a:lumMod val="25000"/>
                        <a:lumOff val="75000"/>
                      </a:schemeClr>
                    </a:gs>
                    <a:gs pos="100000">
                      <a:schemeClr val="tx1"/>
                    </a:gs>
                  </a:gsLst>
                  <a:lin ang="4800000" scaled="0"/>
                </a:gradFill>
                <a:latin typeface="Century Schoolbook" panose="02040604050505020304" pitchFamily="18" charset="0"/>
              </a:rPr>
              <a:t>P-Card Program Coordinator (first line defense for P-Card fraud)</a:t>
            </a:r>
          </a:p>
          <a:p>
            <a:pPr lvl="1"/>
            <a:r>
              <a:rPr lang="en-US" sz="2800" dirty="0">
                <a:gradFill>
                  <a:gsLst>
                    <a:gs pos="34000">
                      <a:schemeClr val="tx1">
                        <a:lumMod val="93000"/>
                      </a:schemeClr>
                    </a:gs>
                    <a:gs pos="0">
                      <a:schemeClr val="bg1">
                        <a:lumMod val="25000"/>
                        <a:lumOff val="75000"/>
                      </a:schemeClr>
                    </a:gs>
                    <a:gs pos="100000">
                      <a:schemeClr val="tx1"/>
                    </a:gs>
                  </a:gsLst>
                  <a:lin ang="4800000" scaled="0"/>
                </a:gradFill>
                <a:latin typeface="Century Schoolbook" panose="02040604050505020304" pitchFamily="18" charset="0"/>
              </a:rPr>
              <a:t>Provide oversight to ensure ALL expenditures are properly reviewed and approved prior to invoice payment </a:t>
            </a:r>
          </a:p>
          <a:p>
            <a:pPr lvl="1"/>
            <a:r>
              <a:rPr lang="en-US" sz="2800" dirty="0">
                <a:gradFill>
                  <a:gsLst>
                    <a:gs pos="34000">
                      <a:schemeClr val="tx1">
                        <a:lumMod val="93000"/>
                      </a:schemeClr>
                    </a:gs>
                    <a:gs pos="0">
                      <a:schemeClr val="bg1">
                        <a:lumMod val="25000"/>
                        <a:lumOff val="75000"/>
                      </a:schemeClr>
                    </a:gs>
                    <a:gs pos="100000">
                      <a:schemeClr val="tx1"/>
                    </a:gs>
                  </a:gsLst>
                  <a:lin ang="4800000" scaled="0"/>
                </a:gradFill>
                <a:latin typeface="Century Schoolbook" panose="02040604050505020304" pitchFamily="18" charset="0"/>
              </a:rPr>
              <a:t>ALL expenditures MUST be for official business purposes</a:t>
            </a:r>
          </a:p>
          <a:p>
            <a:pPr lvl="1"/>
            <a:r>
              <a:rPr lang="en-US" sz="2800" dirty="0">
                <a:gradFill>
                  <a:gsLst>
                    <a:gs pos="34000">
                      <a:schemeClr val="tx1">
                        <a:lumMod val="93000"/>
                      </a:schemeClr>
                    </a:gs>
                    <a:gs pos="0">
                      <a:schemeClr val="bg1">
                        <a:lumMod val="25000"/>
                        <a:lumOff val="75000"/>
                      </a:schemeClr>
                    </a:gs>
                    <a:gs pos="100000">
                      <a:schemeClr val="tx1"/>
                    </a:gs>
                  </a:gsLst>
                  <a:lin ang="4800000" scaled="0"/>
                </a:gradFill>
                <a:latin typeface="Century Schoolbook" panose="02040604050505020304" pitchFamily="18" charset="0"/>
              </a:rPr>
              <a:t>Most common types of P-Card fraud:</a:t>
            </a:r>
          </a:p>
          <a:p>
            <a:pPr lvl="2"/>
            <a:r>
              <a:rPr lang="en-US" sz="2400" dirty="0">
                <a:gradFill>
                  <a:gsLst>
                    <a:gs pos="34000">
                      <a:schemeClr val="tx1">
                        <a:lumMod val="93000"/>
                      </a:schemeClr>
                    </a:gs>
                    <a:gs pos="0">
                      <a:schemeClr val="bg1">
                        <a:lumMod val="25000"/>
                        <a:lumOff val="75000"/>
                      </a:schemeClr>
                    </a:gs>
                    <a:gs pos="100000">
                      <a:schemeClr val="tx1"/>
                    </a:gs>
                  </a:gsLst>
                  <a:lin ang="4800000" scaled="0"/>
                </a:gradFill>
                <a:latin typeface="Century Schoolbook" panose="02040604050505020304" pitchFamily="18" charset="0"/>
              </a:rPr>
              <a:t>Personal expenditures</a:t>
            </a:r>
          </a:p>
          <a:p>
            <a:pPr lvl="2"/>
            <a:r>
              <a:rPr lang="en-US" sz="2400" dirty="0">
                <a:gradFill>
                  <a:gsLst>
                    <a:gs pos="34000">
                      <a:schemeClr val="tx1">
                        <a:lumMod val="93000"/>
                      </a:schemeClr>
                    </a:gs>
                    <a:gs pos="0">
                      <a:schemeClr val="bg1">
                        <a:lumMod val="25000"/>
                        <a:lumOff val="75000"/>
                      </a:schemeClr>
                    </a:gs>
                    <a:gs pos="100000">
                      <a:schemeClr val="tx1"/>
                    </a:gs>
                  </a:gsLst>
                  <a:lin ang="4800000" scaled="0"/>
                </a:gradFill>
                <a:latin typeface="Century Schoolbook" panose="02040604050505020304" pitchFamily="18" charset="0"/>
              </a:rPr>
              <a:t>Compromised cardholder identity</a:t>
            </a:r>
          </a:p>
          <a:p>
            <a:endParaRPr lang="en-US" dirty="0">
              <a:gradFill>
                <a:gsLst>
                  <a:gs pos="34000">
                    <a:schemeClr val="tx1">
                      <a:lumMod val="93000"/>
                    </a:schemeClr>
                  </a:gs>
                  <a:gs pos="0">
                    <a:schemeClr val="bg1">
                      <a:lumMod val="25000"/>
                      <a:lumOff val="75000"/>
                    </a:schemeClr>
                  </a:gs>
                  <a:gs pos="100000">
                    <a:schemeClr val="tx1"/>
                  </a:gs>
                </a:gsLst>
                <a:lin ang="4800000" scaled="0"/>
              </a:gradFill>
            </a:endParaRPr>
          </a:p>
        </p:txBody>
      </p:sp>
      <p:pic>
        <p:nvPicPr>
          <p:cNvPr id="3" name="Picture 2">
            <a:extLst>
              <a:ext uri="{FF2B5EF4-FFF2-40B4-BE49-F238E27FC236}">
                <a16:creationId xmlns:a16="http://schemas.microsoft.com/office/drawing/2014/main" id="{07FB2D84-9160-7B34-0B34-8D628459C046}"/>
              </a:ext>
            </a:extLst>
          </p:cNvPr>
          <p:cNvPicPr>
            <a:picLocks noChangeAspect="1"/>
          </p:cNvPicPr>
          <p:nvPr/>
        </p:nvPicPr>
        <p:blipFill>
          <a:blip r:embed="rId4"/>
          <a:stretch>
            <a:fillRect/>
          </a:stretch>
        </p:blipFill>
        <p:spPr>
          <a:xfrm>
            <a:off x="6973662" y="2680118"/>
            <a:ext cx="4603164" cy="2980320"/>
          </a:xfrm>
          <a:prstGeom prst="rect">
            <a:avLst/>
          </a:prstGeom>
        </p:spPr>
      </p:pic>
      <p:pic>
        <p:nvPicPr>
          <p:cNvPr id="6" name="Picture Placeholder 5">
            <a:extLst>
              <a:ext uri="{FF2B5EF4-FFF2-40B4-BE49-F238E27FC236}">
                <a16:creationId xmlns:a16="http://schemas.microsoft.com/office/drawing/2014/main" id="{68204E14-9296-1CB7-A23E-CBDB9BBEAD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52170" y="0"/>
            <a:ext cx="1615980" cy="2130201"/>
          </a:xfrm>
          <a:prstGeom prst="rect">
            <a:avLst/>
          </a:prstGeom>
        </p:spPr>
      </p:pic>
    </p:spTree>
    <p:extLst>
      <p:ext uri="{BB962C8B-B14F-4D97-AF65-F5344CB8AC3E}">
        <p14:creationId xmlns:p14="http://schemas.microsoft.com/office/powerpoint/2010/main" val="32837284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825" y="162180"/>
            <a:ext cx="7724775" cy="1039373"/>
          </a:xfrm>
        </p:spPr>
        <p:txBody>
          <a:bodyPr vert="horz" lIns="91440" tIns="45720" rIns="91440" bIns="45720" rtlCol="0" anchor="ctr">
            <a:normAutofit/>
          </a:bodyPr>
          <a:lstStyle/>
          <a:p>
            <a:r>
              <a:rPr lang="en-US" sz="3800" b="1" dirty="0">
                <a:latin typeface="Century Schoolbook" panose="02040604050505020304" pitchFamily="18" charset="0"/>
              </a:rPr>
              <a:t>PIFU – Selected Case Updates</a:t>
            </a:r>
          </a:p>
        </p:txBody>
      </p:sp>
      <p:sp>
        <p:nvSpPr>
          <p:cNvPr id="4" name="Text Placeholder 3"/>
          <p:cNvSpPr>
            <a:spLocks noGrp="1"/>
          </p:cNvSpPr>
          <p:nvPr>
            <p:ph type="body" sz="half" idx="2"/>
          </p:nvPr>
        </p:nvSpPr>
        <p:spPr>
          <a:xfrm>
            <a:off x="404597" y="2304448"/>
            <a:ext cx="4428087" cy="4475747"/>
          </a:xfrm>
        </p:spPr>
        <p:txBody>
          <a:bodyPr vert="horz" lIns="91440" tIns="45720" rIns="91440" bIns="45720" rtlCol="0">
            <a:normAutofit fontScale="92500" lnSpcReduction="20000"/>
          </a:bodyPr>
          <a:lstStyle/>
          <a:p>
            <a:r>
              <a:rPr lang="en-US" sz="2800" b="1" i="1" dirty="0">
                <a:solidFill>
                  <a:schemeClr val="tx1"/>
                </a:solidFill>
                <a:latin typeface="Century Schoolbook" panose="02040604050505020304" pitchFamily="18" charset="0"/>
              </a:rPr>
              <a:t>Thomas Perry</a:t>
            </a:r>
          </a:p>
          <a:p>
            <a:pPr lvl="1" indent="-228600">
              <a:buFont typeface="Arial" panose="020B0604020202020204" pitchFamily="34" charset="0"/>
              <a:buChar char="•"/>
            </a:pPr>
            <a:r>
              <a:rPr lang="en-US" sz="2400" i="1" dirty="0">
                <a:solidFill>
                  <a:schemeClr val="tx1"/>
                </a:solidFill>
                <a:latin typeface="Century Schoolbook" panose="02040604050505020304" pitchFamily="18" charset="0"/>
              </a:rPr>
              <a:t> </a:t>
            </a:r>
            <a:r>
              <a:rPr lang="en-US" sz="2400" dirty="0">
                <a:solidFill>
                  <a:schemeClr val="tx1"/>
                </a:solidFill>
                <a:latin typeface="Century Schoolbook" panose="02040604050505020304" pitchFamily="18" charset="0"/>
              </a:rPr>
              <a:t>Plead guilty to Conspiracy to Commit Embezzlement and Fraudulent Schemes</a:t>
            </a:r>
          </a:p>
          <a:p>
            <a:pPr lvl="2" indent="-228600">
              <a:buFont typeface="Arial" panose="020B0604020202020204" pitchFamily="34" charset="0"/>
              <a:buChar char="•"/>
            </a:pPr>
            <a:r>
              <a:rPr lang="en-US" sz="2000" dirty="0">
                <a:solidFill>
                  <a:schemeClr val="tx1"/>
                </a:solidFill>
                <a:latin typeface="Century Schoolbook" panose="02040604050505020304" pitchFamily="18" charset="0"/>
              </a:rPr>
              <a:t>CVFD Fire Chief derived a personal benefit of $38,987.83</a:t>
            </a:r>
          </a:p>
          <a:p>
            <a:pPr lvl="2" indent="-228600">
              <a:buFont typeface="Arial" panose="020B0604020202020204" pitchFamily="34" charset="0"/>
              <a:buChar char="•"/>
            </a:pPr>
            <a:r>
              <a:rPr lang="en-US" sz="2000" dirty="0">
                <a:solidFill>
                  <a:schemeClr val="tx1"/>
                </a:solidFill>
                <a:latin typeface="Century Schoolbook" panose="02040604050505020304" pitchFamily="18" charset="0"/>
              </a:rPr>
              <a:t>Mailbox and Water Heater installed in his home</a:t>
            </a:r>
          </a:p>
          <a:p>
            <a:pPr lvl="2" indent="-228600">
              <a:buFont typeface="Arial" panose="020B0604020202020204" pitchFamily="34" charset="0"/>
              <a:buChar char="•"/>
            </a:pPr>
            <a:r>
              <a:rPr lang="en-US" sz="2000" dirty="0">
                <a:solidFill>
                  <a:schemeClr val="tx1"/>
                </a:solidFill>
                <a:latin typeface="Century Schoolbook" panose="02040604050505020304" pitchFamily="18" charset="0"/>
              </a:rPr>
              <a:t>Expansive Home office</a:t>
            </a:r>
          </a:p>
          <a:p>
            <a:pPr lvl="2" indent="-228600">
              <a:buFont typeface="Arial" panose="020B0604020202020204" pitchFamily="34" charset="0"/>
              <a:buChar char="•"/>
            </a:pPr>
            <a:r>
              <a:rPr lang="en-US" sz="2000" dirty="0">
                <a:solidFill>
                  <a:schemeClr val="tx1"/>
                </a:solidFill>
                <a:latin typeface="Century Schoolbook" panose="02040604050505020304" pitchFamily="18" charset="0"/>
              </a:rPr>
              <a:t>Mother’s Day Gift</a:t>
            </a:r>
          </a:p>
          <a:p>
            <a:pPr lvl="1" indent="-228600">
              <a:buFont typeface="Arial" panose="020B0604020202020204" pitchFamily="34" charset="0"/>
              <a:buChar char="•"/>
            </a:pPr>
            <a:r>
              <a:rPr lang="en-US" sz="2600" dirty="0">
                <a:solidFill>
                  <a:schemeClr val="tx1"/>
                </a:solidFill>
                <a:latin typeface="Century Schoolbook" panose="02040604050505020304" pitchFamily="18" charset="0"/>
              </a:rPr>
              <a:t>Sentencing</a:t>
            </a:r>
          </a:p>
          <a:p>
            <a:pPr lvl="2" indent="-228600">
              <a:buFont typeface="Arial" panose="020B0604020202020204" pitchFamily="34" charset="0"/>
              <a:buChar char="•"/>
            </a:pPr>
            <a:r>
              <a:rPr lang="en-US" sz="2000" dirty="0">
                <a:solidFill>
                  <a:schemeClr val="tx1"/>
                </a:solidFill>
                <a:latin typeface="Century Schoolbook" panose="02040604050505020304" pitchFamily="18" charset="0"/>
              </a:rPr>
              <a:t>1-5 </a:t>
            </a:r>
            <a:r>
              <a:rPr lang="en-US" sz="2000" dirty="0" err="1">
                <a:solidFill>
                  <a:schemeClr val="tx1"/>
                </a:solidFill>
                <a:latin typeface="Century Schoolbook" panose="02040604050505020304" pitchFamily="18" charset="0"/>
              </a:rPr>
              <a:t>yrs</a:t>
            </a:r>
            <a:r>
              <a:rPr lang="en-US" sz="2000" dirty="0">
                <a:solidFill>
                  <a:schemeClr val="tx1"/>
                </a:solidFill>
                <a:latin typeface="Century Schoolbook" panose="02040604050505020304" pitchFamily="18" charset="0"/>
              </a:rPr>
              <a:t> and $10,000 fine </a:t>
            </a:r>
          </a:p>
          <a:p>
            <a:pPr lvl="2" indent="-228600">
              <a:buFont typeface="Arial" panose="020B0604020202020204" pitchFamily="34" charset="0"/>
              <a:buChar char="•"/>
            </a:pPr>
            <a:r>
              <a:rPr lang="en-US" sz="2000" dirty="0">
                <a:solidFill>
                  <a:schemeClr val="tx1"/>
                </a:solidFill>
                <a:latin typeface="Century Schoolbook" panose="02040604050505020304" pitchFamily="18" charset="0"/>
              </a:rPr>
              <a:t>5 </a:t>
            </a:r>
            <a:r>
              <a:rPr lang="en-US" sz="2000" dirty="0" err="1">
                <a:solidFill>
                  <a:schemeClr val="tx1"/>
                </a:solidFill>
                <a:latin typeface="Century Schoolbook" panose="02040604050505020304" pitchFamily="18" charset="0"/>
              </a:rPr>
              <a:t>yrs</a:t>
            </a:r>
            <a:r>
              <a:rPr lang="en-US" sz="2000" dirty="0">
                <a:solidFill>
                  <a:schemeClr val="tx1"/>
                </a:solidFill>
                <a:latin typeface="Century Schoolbook" panose="02040604050505020304" pitchFamily="18" charset="0"/>
              </a:rPr>
              <a:t> probation</a:t>
            </a:r>
          </a:p>
          <a:p>
            <a:pPr lvl="2" indent="-228600">
              <a:buFont typeface="Arial" panose="020B0604020202020204" pitchFamily="34" charset="0"/>
              <a:buChar char="•"/>
            </a:pPr>
            <a:r>
              <a:rPr lang="en-US" sz="2000" dirty="0">
                <a:solidFill>
                  <a:schemeClr val="tx1"/>
                </a:solidFill>
                <a:latin typeface="Century Schoolbook" panose="02040604050505020304" pitchFamily="18" charset="0"/>
              </a:rPr>
              <a:t>Ordered restitution of $16,210.63.</a:t>
            </a:r>
            <a:endParaRPr lang="en-US" sz="2800" b="1" i="1" dirty="0">
              <a:solidFill>
                <a:schemeClr val="tx1"/>
              </a:solidFill>
              <a:latin typeface="Century Schoolbook" panose="02040604050505020304" pitchFamily="18" charset="0"/>
            </a:endParaRPr>
          </a:p>
          <a:p>
            <a:pPr marL="685800" lvl="2"/>
            <a:endParaRPr lang="en-US" dirty="0"/>
          </a:p>
          <a:p>
            <a:pPr marL="285750" indent="-228600">
              <a:buFont typeface="Arial" panose="020B0604020202020204" pitchFamily="34" charset="0"/>
              <a:buChar char="•"/>
            </a:pP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pic>
        <p:nvPicPr>
          <p:cNvPr id="6" name="Picture Placeholder 5"/>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l="8070" r="3352"/>
          <a:stretch/>
        </p:blipFill>
        <p:spPr>
          <a:xfrm>
            <a:off x="9367514" y="10"/>
            <a:ext cx="2824485" cy="4459706"/>
          </a:xfrm>
          <a:prstGeom prst="rect">
            <a:avLst/>
          </a:prstGeom>
        </p:spPr>
      </p:pic>
      <p:sp>
        <p:nvSpPr>
          <p:cNvPr id="8" name="Text Placeholder 3">
            <a:extLst>
              <a:ext uri="{FF2B5EF4-FFF2-40B4-BE49-F238E27FC236}">
                <a16:creationId xmlns:a16="http://schemas.microsoft.com/office/drawing/2014/main" id="{7A17ECCC-DF32-E8FC-5949-C8D5D36E9613}"/>
              </a:ext>
            </a:extLst>
          </p:cNvPr>
          <p:cNvSpPr txBox="1">
            <a:spLocks/>
          </p:cNvSpPr>
          <p:nvPr/>
        </p:nvSpPr>
        <p:spPr>
          <a:xfrm>
            <a:off x="5005137" y="2192326"/>
            <a:ext cx="4267165" cy="45821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600" b="1" i="1" dirty="0">
                <a:solidFill>
                  <a:schemeClr val="tx1"/>
                </a:solidFill>
                <a:latin typeface="Century Schoolbook" panose="02040604050505020304" pitchFamily="18" charset="0"/>
              </a:rPr>
              <a:t>Cody Perry</a:t>
            </a:r>
          </a:p>
          <a:p>
            <a:pPr lvl="1" indent="-228600">
              <a:buFont typeface="Arial" panose="020B0604020202020204" pitchFamily="34" charset="0"/>
              <a:buChar char="•"/>
            </a:pPr>
            <a:r>
              <a:rPr lang="en-US" sz="2400" dirty="0">
                <a:solidFill>
                  <a:schemeClr val="tx1"/>
                </a:solidFill>
                <a:latin typeface="Century Schoolbook" panose="02040604050505020304" pitchFamily="18" charset="0"/>
              </a:rPr>
              <a:t>Plead guilty to Embezzlement  </a:t>
            </a:r>
            <a:endParaRPr lang="en-US" sz="2400" i="1" dirty="0">
              <a:solidFill>
                <a:schemeClr val="tx1"/>
              </a:solidFill>
              <a:latin typeface="Century Schoolbook" panose="02040604050505020304" pitchFamily="18" charset="0"/>
            </a:endParaRPr>
          </a:p>
          <a:p>
            <a:pPr lvl="2" indent="-228600">
              <a:buFont typeface="Arial" panose="020B0604020202020204" pitchFamily="34" charset="0"/>
              <a:buChar char="•"/>
            </a:pPr>
            <a:r>
              <a:rPr lang="en-US" sz="2000" dirty="0">
                <a:solidFill>
                  <a:schemeClr val="tx1"/>
                </a:solidFill>
                <a:latin typeface="Century Schoolbook" panose="02040604050505020304" pitchFamily="18" charset="0"/>
              </a:rPr>
              <a:t>CVFD Assistant Fire Chief used the Auxiliary account funds for a personal benefit of $38,739.15 </a:t>
            </a:r>
          </a:p>
          <a:p>
            <a:pPr lvl="2" indent="-228600">
              <a:buFont typeface="Arial" panose="020B0604020202020204" pitchFamily="34" charset="0"/>
              <a:buChar char="•"/>
            </a:pPr>
            <a:endParaRPr lang="en-US" sz="2000" dirty="0">
              <a:solidFill>
                <a:schemeClr val="tx1"/>
              </a:solidFill>
              <a:latin typeface="Century Schoolbook" panose="02040604050505020304" pitchFamily="18" charset="0"/>
            </a:endParaRPr>
          </a:p>
          <a:p>
            <a:pPr lvl="1" indent="-228600">
              <a:buFont typeface="Arial" panose="020B0604020202020204" pitchFamily="34" charset="0"/>
              <a:buChar char="•"/>
            </a:pPr>
            <a:r>
              <a:rPr lang="en-US" sz="2400" dirty="0">
                <a:solidFill>
                  <a:schemeClr val="tx1"/>
                </a:solidFill>
                <a:latin typeface="Century Schoolbook" panose="02040604050505020304" pitchFamily="18" charset="0"/>
              </a:rPr>
              <a:t>Sentencing</a:t>
            </a:r>
          </a:p>
          <a:p>
            <a:pPr lvl="2" indent="-228600">
              <a:buFont typeface="Arial" panose="020B0604020202020204" pitchFamily="34" charset="0"/>
              <a:buChar char="•"/>
            </a:pPr>
            <a:r>
              <a:rPr lang="en-US" sz="1800" dirty="0">
                <a:solidFill>
                  <a:schemeClr val="tx1"/>
                </a:solidFill>
                <a:latin typeface="Century Schoolbook" panose="02040604050505020304" pitchFamily="18" charset="0"/>
              </a:rPr>
              <a:t>1-10 </a:t>
            </a:r>
            <a:r>
              <a:rPr lang="en-US" sz="1800" dirty="0" err="1">
                <a:solidFill>
                  <a:schemeClr val="tx1"/>
                </a:solidFill>
                <a:latin typeface="Century Schoolbook" panose="02040604050505020304" pitchFamily="18" charset="0"/>
              </a:rPr>
              <a:t>yrs</a:t>
            </a:r>
            <a:r>
              <a:rPr lang="en-US" sz="1800" dirty="0">
                <a:solidFill>
                  <a:schemeClr val="tx1"/>
                </a:solidFill>
                <a:latin typeface="Century Schoolbook" panose="02040604050505020304" pitchFamily="18" charset="0"/>
              </a:rPr>
              <a:t> suspended for 5 </a:t>
            </a:r>
            <a:r>
              <a:rPr lang="en-US" sz="1800" dirty="0" err="1">
                <a:solidFill>
                  <a:schemeClr val="tx1"/>
                </a:solidFill>
                <a:latin typeface="Century Schoolbook" panose="02040604050505020304" pitchFamily="18" charset="0"/>
              </a:rPr>
              <a:t>yrs</a:t>
            </a:r>
            <a:r>
              <a:rPr lang="en-US" sz="1800" dirty="0">
                <a:solidFill>
                  <a:schemeClr val="tx1"/>
                </a:solidFill>
                <a:latin typeface="Century Schoolbook" panose="02040604050505020304" pitchFamily="18" charset="0"/>
              </a:rPr>
              <a:t> probation </a:t>
            </a:r>
          </a:p>
          <a:p>
            <a:pPr lvl="2" indent="-228600">
              <a:buFont typeface="Arial" panose="020B0604020202020204" pitchFamily="34" charset="0"/>
              <a:buChar char="•"/>
            </a:pPr>
            <a:r>
              <a:rPr lang="en-US" sz="1800" dirty="0">
                <a:solidFill>
                  <a:schemeClr val="tx1"/>
                </a:solidFill>
                <a:latin typeface="Century Schoolbook" panose="02040604050505020304" pitchFamily="18" charset="0"/>
              </a:rPr>
              <a:t>Restitution ordered</a:t>
            </a:r>
          </a:p>
          <a:p>
            <a:pPr lvl="2" indent="-228600">
              <a:buFont typeface="Arial" panose="020B0604020202020204" pitchFamily="34" charset="0"/>
              <a:buChar char="•"/>
            </a:pP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sp>
        <p:nvSpPr>
          <p:cNvPr id="9" name="Title 1">
            <a:extLst>
              <a:ext uri="{FF2B5EF4-FFF2-40B4-BE49-F238E27FC236}">
                <a16:creationId xmlns:a16="http://schemas.microsoft.com/office/drawing/2014/main" id="{A335E77E-3FBE-2ED4-FDC9-70872ED23798}"/>
              </a:ext>
            </a:extLst>
          </p:cNvPr>
          <p:cNvSpPr txBox="1">
            <a:spLocks/>
          </p:cNvSpPr>
          <p:nvPr/>
        </p:nvSpPr>
        <p:spPr>
          <a:xfrm>
            <a:off x="292266" y="968467"/>
            <a:ext cx="952550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1" i="1" u="none" strike="noStrike" kern="1200" cap="none" spc="0" normalizeH="0" baseline="0" noProof="0" dirty="0">
                <a:ln>
                  <a:noFill/>
                </a:ln>
                <a:solidFill>
                  <a:prstClr val="white"/>
                </a:solidFill>
                <a:effectLst/>
                <a:uLnTx/>
                <a:uFillTx/>
                <a:latin typeface="Century Schoolbook" panose="02040604050505020304" pitchFamily="18" charset="0"/>
                <a:ea typeface="+mn-ea"/>
                <a:cs typeface="+mn-cs"/>
              </a:rPr>
              <a:t>State vs. Thomas and Cody Perry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1" u="none" strike="noStrike" kern="1200" cap="none" spc="0" normalizeH="0" baseline="0" noProof="0" dirty="0">
                <a:ln>
                  <a:noFill/>
                </a:ln>
                <a:solidFill>
                  <a:prstClr val="white"/>
                </a:solidFill>
                <a:effectLst/>
                <a:uLnTx/>
                <a:uFillTx/>
                <a:latin typeface="Century Schoolbook" panose="02040604050505020304" pitchFamily="18" charset="0"/>
                <a:ea typeface="+mn-ea"/>
                <a:cs typeface="+mn-cs"/>
              </a:rPr>
              <a:t>(Lincoln County)</a:t>
            </a:r>
          </a:p>
        </p:txBody>
      </p:sp>
    </p:spTree>
    <p:extLst>
      <p:ext uri="{BB962C8B-B14F-4D97-AF65-F5344CB8AC3E}">
        <p14:creationId xmlns:p14="http://schemas.microsoft.com/office/powerpoint/2010/main" val="613515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3825" y="187848"/>
            <a:ext cx="7724775" cy="1325563"/>
          </a:xfrm>
        </p:spPr>
        <p:txBody>
          <a:bodyPr vert="horz" lIns="91440" tIns="45720" rIns="91440" bIns="45720" rtlCol="0" anchor="ctr">
            <a:normAutofit/>
          </a:bodyPr>
          <a:lstStyle/>
          <a:p>
            <a:r>
              <a:rPr lang="en-US" sz="3800" b="1" dirty="0">
                <a:latin typeface="Century Schoolbook" panose="02040604050505020304" pitchFamily="18" charset="0"/>
              </a:rPr>
              <a:t>PIFU – Selected Case Updates</a:t>
            </a:r>
          </a:p>
        </p:txBody>
      </p:sp>
      <p:sp>
        <p:nvSpPr>
          <p:cNvPr id="4" name="Text Placeholder 3"/>
          <p:cNvSpPr>
            <a:spLocks noGrp="1"/>
          </p:cNvSpPr>
          <p:nvPr>
            <p:ph type="body" sz="half" idx="2"/>
          </p:nvPr>
        </p:nvSpPr>
        <p:spPr>
          <a:xfrm>
            <a:off x="577049" y="1380931"/>
            <a:ext cx="6727265" cy="4755173"/>
          </a:xfrm>
        </p:spPr>
        <p:txBody>
          <a:bodyPr vert="horz" lIns="91440" tIns="45720" rIns="91440" bIns="45720" rtlCol="0">
            <a:normAutofit lnSpcReduction="10000"/>
          </a:bodyPr>
          <a:lstStyle/>
          <a:p>
            <a:r>
              <a:rPr lang="en-US" sz="3200" b="1" i="1" dirty="0">
                <a:solidFill>
                  <a:schemeClr val="tx1"/>
                </a:solidFill>
                <a:latin typeface="Century Schoolbook" panose="02040604050505020304" pitchFamily="18" charset="0"/>
              </a:rPr>
              <a:t>State vs. Gary Feaster </a:t>
            </a:r>
          </a:p>
          <a:p>
            <a:r>
              <a:rPr lang="en-US" sz="3000" b="1" i="1" dirty="0">
                <a:solidFill>
                  <a:schemeClr val="tx1"/>
                </a:solidFill>
                <a:latin typeface="Century Schoolbook" panose="02040604050505020304" pitchFamily="18" charset="0"/>
              </a:rPr>
              <a:t>(Mineral County)</a:t>
            </a:r>
          </a:p>
          <a:p>
            <a:pPr lvl="1" indent="-228600">
              <a:buFont typeface="Arial" panose="020B0604020202020204" pitchFamily="34" charset="0"/>
              <a:buChar char="•"/>
            </a:pPr>
            <a:r>
              <a:rPr lang="en-US" sz="2800" i="1" dirty="0">
                <a:solidFill>
                  <a:schemeClr val="tx1"/>
                </a:solidFill>
                <a:latin typeface="Century Schoolbook" panose="02040604050505020304" pitchFamily="18" charset="0"/>
              </a:rPr>
              <a:t> </a:t>
            </a:r>
            <a:r>
              <a:rPr lang="en-US" sz="2800" dirty="0">
                <a:solidFill>
                  <a:schemeClr val="tx1"/>
                </a:solidFill>
                <a:latin typeface="Century Schoolbook" panose="02040604050505020304" pitchFamily="18" charset="0"/>
              </a:rPr>
              <a:t>Plead guilty to Embezzlement and Fraudulent Schemes</a:t>
            </a:r>
          </a:p>
          <a:p>
            <a:pPr lvl="2" indent="-228600">
              <a:buFont typeface="Arial" panose="020B0604020202020204" pitchFamily="34" charset="0"/>
              <a:buChar char="•"/>
            </a:pPr>
            <a:r>
              <a:rPr lang="en-US" sz="2400" dirty="0">
                <a:solidFill>
                  <a:schemeClr val="tx1"/>
                </a:solidFill>
                <a:latin typeface="Century Schoolbook" panose="02040604050505020304" pitchFamily="18" charset="0"/>
              </a:rPr>
              <a:t>Deputy Circuit Clerk embezzled in excess of $65,000 to support his alcohol and gambling addiction </a:t>
            </a:r>
          </a:p>
          <a:p>
            <a:pPr lvl="1" indent="-228600">
              <a:buFont typeface="Arial" panose="020B0604020202020204" pitchFamily="34" charset="0"/>
              <a:buChar char="•"/>
            </a:pPr>
            <a:r>
              <a:rPr lang="en-US" sz="2800" dirty="0">
                <a:solidFill>
                  <a:schemeClr val="tx1"/>
                </a:solidFill>
                <a:latin typeface="Century Schoolbook" panose="02040604050505020304" pitchFamily="18" charset="0"/>
              </a:rPr>
              <a:t>Sentencing</a:t>
            </a:r>
          </a:p>
          <a:p>
            <a:pPr lvl="2" indent="-228600">
              <a:buFont typeface="Arial" panose="020B0604020202020204" pitchFamily="34" charset="0"/>
              <a:buChar char="•"/>
            </a:pPr>
            <a:r>
              <a:rPr lang="en-US" sz="2400" dirty="0">
                <a:solidFill>
                  <a:schemeClr val="tx1"/>
                </a:solidFill>
                <a:latin typeface="Century Schoolbook" panose="02040604050505020304" pitchFamily="18" charset="0"/>
              </a:rPr>
              <a:t>2-20 years in prison</a:t>
            </a:r>
          </a:p>
          <a:p>
            <a:pPr lvl="2" indent="-228600">
              <a:buFont typeface="Arial" panose="020B0604020202020204" pitchFamily="34" charset="0"/>
              <a:buChar char="•"/>
            </a:pPr>
            <a:r>
              <a:rPr lang="en-US" sz="2400" dirty="0">
                <a:solidFill>
                  <a:schemeClr val="tx1"/>
                </a:solidFill>
                <a:latin typeface="Century Schoolbook" panose="02040604050505020304" pitchFamily="18" charset="0"/>
              </a:rPr>
              <a:t>Ordered restitution of $75,000 </a:t>
            </a:r>
          </a:p>
          <a:p>
            <a:pPr lvl="2" indent="-228600">
              <a:buFont typeface="Arial" panose="020B0604020202020204" pitchFamily="34" charset="0"/>
              <a:buChar char="•"/>
            </a:pPr>
            <a:r>
              <a:rPr lang="en-US" sz="2400" dirty="0">
                <a:solidFill>
                  <a:schemeClr val="tx1"/>
                </a:solidFill>
                <a:latin typeface="Century Schoolbook" panose="02040604050505020304" pitchFamily="18" charset="0"/>
              </a:rPr>
              <a:t>$41,666.59 restitution as cost of WVSAO investigation </a:t>
            </a:r>
          </a:p>
          <a:p>
            <a:pPr lvl="2" indent="-228600">
              <a:buFont typeface="Arial" panose="020B0604020202020204" pitchFamily="34" charset="0"/>
              <a:buChar char="•"/>
            </a:pPr>
            <a:endParaRPr lang="en-US" sz="1600" dirty="0">
              <a:solidFill>
                <a:schemeClr val="tx1"/>
              </a:solidFill>
              <a:latin typeface="Century Schoolbook" panose="02040604050505020304" pitchFamily="18" charset="0"/>
            </a:endParaRPr>
          </a:p>
          <a:p>
            <a:pPr marL="685800" lvl="2"/>
            <a:endParaRPr lang="en-US" dirty="0"/>
          </a:p>
          <a:p>
            <a:pPr marL="285750" indent="-228600">
              <a:buFont typeface="Arial" panose="020B0604020202020204" pitchFamily="34" charset="0"/>
              <a:buChar char="•"/>
            </a:pP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pic>
        <p:nvPicPr>
          <p:cNvPr id="6" name="Picture Placeholder 5"/>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l="8070" r="3352"/>
          <a:stretch/>
        </p:blipFill>
        <p:spPr>
          <a:xfrm>
            <a:off x="7848600" y="10"/>
            <a:ext cx="4343400" cy="6857990"/>
          </a:xfrm>
          <a:prstGeom prst="rect">
            <a:avLst/>
          </a:prstGeom>
        </p:spPr>
      </p:pic>
    </p:spTree>
    <p:extLst>
      <p:ext uri="{BB962C8B-B14F-4D97-AF65-F5344CB8AC3E}">
        <p14:creationId xmlns:p14="http://schemas.microsoft.com/office/powerpoint/2010/main" val="252193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38539" y="1371602"/>
            <a:ext cx="6951306" cy="4908000"/>
          </a:xfrm>
        </p:spPr>
        <p:txBody>
          <a:bodyPr vert="horz" lIns="91440" tIns="45720" rIns="91440" bIns="45720" rtlCol="0">
            <a:normAutofit lnSpcReduction="10000"/>
          </a:bodyPr>
          <a:lstStyle/>
          <a:p>
            <a:r>
              <a:rPr lang="en-US" sz="3200" b="1" i="1" dirty="0">
                <a:solidFill>
                  <a:schemeClr val="tx1"/>
                </a:solidFill>
                <a:latin typeface="Century Schoolbook" panose="02040604050505020304" pitchFamily="18" charset="0"/>
              </a:rPr>
              <a:t>State v. Suzette Wagner (Harrison County)</a:t>
            </a:r>
          </a:p>
          <a:p>
            <a:pPr marL="342900" indent="-342900">
              <a:buFont typeface="Arial" panose="020B0604020202020204" pitchFamily="34" charset="0"/>
              <a:buChar char="•"/>
            </a:pPr>
            <a:r>
              <a:rPr lang="en-US" sz="2800" dirty="0">
                <a:solidFill>
                  <a:schemeClr val="tx1"/>
                </a:solidFill>
                <a:latin typeface="Century Schoolbook" panose="02040604050505020304" pitchFamily="18" charset="0"/>
              </a:rPr>
              <a:t>Plead guilty to Embezzlement</a:t>
            </a:r>
          </a:p>
          <a:p>
            <a:pPr marL="800100" lvl="1" indent="-342900">
              <a:buFont typeface="Arial" panose="020B0604020202020204" pitchFamily="34" charset="0"/>
              <a:buChar char="•"/>
            </a:pPr>
            <a:r>
              <a:rPr lang="en-US" sz="2400" dirty="0">
                <a:solidFill>
                  <a:schemeClr val="tx1"/>
                </a:solidFill>
                <a:effectLst/>
                <a:latin typeface="Century Schoolbook" panose="02040604050505020304" pitchFamily="18" charset="0"/>
              </a:rPr>
              <a:t>City of Clarksburg Chief Tax and Fee Collector used a check substitution scheme to embezzle funds in the amount </a:t>
            </a:r>
            <a:r>
              <a:rPr lang="en-US" sz="2400" dirty="0">
                <a:solidFill>
                  <a:schemeClr val="tx1"/>
                </a:solidFill>
                <a:latin typeface="Century Schoolbook" panose="02040604050505020304" pitchFamily="18" charset="0"/>
              </a:rPr>
              <a:t>of $85,348.30 from December 2017 to the end of 2019</a:t>
            </a:r>
          </a:p>
          <a:p>
            <a:pPr marL="342900" indent="-342900">
              <a:buFont typeface="Arial" panose="020B0604020202020204" pitchFamily="34" charset="0"/>
              <a:buChar char="•"/>
            </a:pPr>
            <a:r>
              <a:rPr lang="en-US" sz="2800" dirty="0">
                <a:solidFill>
                  <a:schemeClr val="tx1"/>
                </a:solidFill>
                <a:latin typeface="Century Schoolbook" panose="02040604050505020304" pitchFamily="18" charset="0"/>
              </a:rPr>
              <a:t>Sentencing</a:t>
            </a:r>
          </a:p>
          <a:p>
            <a:pPr marL="800100" lvl="1" indent="-342900">
              <a:buFont typeface="Arial" panose="020B0604020202020204" pitchFamily="34" charset="0"/>
              <a:buChar char="•"/>
            </a:pPr>
            <a:r>
              <a:rPr lang="en-US" sz="2400" dirty="0">
                <a:solidFill>
                  <a:schemeClr val="tx1"/>
                </a:solidFill>
                <a:latin typeface="Century Schoolbook" panose="02040604050505020304" pitchFamily="18" charset="0"/>
              </a:rPr>
              <a:t>1-10 year sentence on Home Confinement</a:t>
            </a:r>
          </a:p>
          <a:p>
            <a:pPr marL="800100" lvl="1" indent="-342900">
              <a:buFont typeface="Arial" panose="020B0604020202020204" pitchFamily="34" charset="0"/>
              <a:buChar char="•"/>
            </a:pPr>
            <a:r>
              <a:rPr lang="en-US" sz="2400" dirty="0">
                <a:solidFill>
                  <a:schemeClr val="tx1"/>
                </a:solidFill>
                <a:latin typeface="Century Schoolbook" panose="02040604050505020304" pitchFamily="18" charset="0"/>
              </a:rPr>
              <a:t>Ordered full restitution within five days </a:t>
            </a:r>
          </a:p>
          <a:p>
            <a:pPr marL="800100" lvl="1" indent="-342900">
              <a:buFont typeface="Arial" panose="020B0604020202020204" pitchFamily="34" charset="0"/>
              <a:buChar char="•"/>
            </a:pPr>
            <a:r>
              <a:rPr lang="en-US" sz="2400" dirty="0">
                <a:solidFill>
                  <a:schemeClr val="tx1"/>
                </a:solidFill>
                <a:latin typeface="Century Schoolbook" panose="02040604050505020304" pitchFamily="18" charset="0"/>
              </a:rPr>
              <a:t>Ordered PIFU investigation costs of $39,607.86</a:t>
            </a:r>
          </a:p>
          <a:p>
            <a:endParaRPr lang="en-US" sz="2000" i="1" dirty="0">
              <a:solidFill>
                <a:schemeClr val="tx1"/>
              </a:solidFill>
              <a:latin typeface="Century Schoolbook" panose="02040604050505020304" pitchFamily="18" charset="0"/>
            </a:endParaRPr>
          </a:p>
          <a:p>
            <a:pPr marL="285750" indent="-228600">
              <a:buFont typeface="Arial" panose="020B0604020202020204" pitchFamily="34" charset="0"/>
              <a:buChar char="•"/>
            </a:pP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pic>
        <p:nvPicPr>
          <p:cNvPr id="6" name="Picture Placeholder 5"/>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l="8070" r="3352"/>
          <a:stretch/>
        </p:blipFill>
        <p:spPr>
          <a:xfrm>
            <a:off x="7848600" y="10"/>
            <a:ext cx="4343400" cy="6857990"/>
          </a:xfrm>
          <a:prstGeom prst="rect">
            <a:avLst/>
          </a:prstGeom>
        </p:spPr>
      </p:pic>
      <p:sp>
        <p:nvSpPr>
          <p:cNvPr id="7" name="Title 1">
            <a:extLst>
              <a:ext uri="{FF2B5EF4-FFF2-40B4-BE49-F238E27FC236}">
                <a16:creationId xmlns:a16="http://schemas.microsoft.com/office/drawing/2014/main" id="{F8BDE210-370F-B431-3EBF-B361313344E0}"/>
              </a:ext>
            </a:extLst>
          </p:cNvPr>
          <p:cNvSpPr>
            <a:spLocks noGrp="1"/>
          </p:cNvSpPr>
          <p:nvPr>
            <p:ph type="title"/>
          </p:nvPr>
        </p:nvSpPr>
        <p:spPr>
          <a:xfrm>
            <a:off x="123825" y="187848"/>
            <a:ext cx="7724775" cy="1325563"/>
          </a:xfrm>
        </p:spPr>
        <p:txBody>
          <a:bodyPr vert="horz" lIns="91440" tIns="45720" rIns="91440" bIns="45720" rtlCol="0" anchor="ctr">
            <a:normAutofit/>
          </a:bodyPr>
          <a:lstStyle/>
          <a:p>
            <a:r>
              <a:rPr lang="en-US" sz="3800" b="1" dirty="0">
                <a:latin typeface="Century Schoolbook" panose="02040604050505020304" pitchFamily="18" charset="0"/>
              </a:rPr>
              <a:t>PIFU – Selected Case Updates</a:t>
            </a:r>
          </a:p>
        </p:txBody>
      </p:sp>
    </p:spTree>
    <p:extLst>
      <p:ext uri="{BB962C8B-B14F-4D97-AF65-F5344CB8AC3E}">
        <p14:creationId xmlns:p14="http://schemas.microsoft.com/office/powerpoint/2010/main" val="2225360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38539" y="1371602"/>
            <a:ext cx="6951306" cy="4908000"/>
          </a:xfrm>
        </p:spPr>
        <p:txBody>
          <a:bodyPr vert="horz" lIns="91440" tIns="45720" rIns="91440" bIns="45720" rtlCol="0">
            <a:normAutofit lnSpcReduction="10000"/>
          </a:bodyPr>
          <a:lstStyle/>
          <a:p>
            <a:r>
              <a:rPr lang="en-US" sz="3200" b="1" i="1" dirty="0">
                <a:solidFill>
                  <a:schemeClr val="tx1"/>
                </a:solidFill>
                <a:latin typeface="Century Schoolbook" panose="02040604050505020304" pitchFamily="18" charset="0"/>
              </a:rPr>
              <a:t>State v. </a:t>
            </a:r>
            <a:r>
              <a:rPr lang="en-US" sz="3200" b="1" i="1" dirty="0" err="1">
                <a:solidFill>
                  <a:schemeClr val="tx1"/>
                </a:solidFill>
                <a:latin typeface="Century Schoolbook" panose="02040604050505020304" pitchFamily="18" charset="0"/>
              </a:rPr>
              <a:t>Reneda</a:t>
            </a:r>
            <a:r>
              <a:rPr lang="en-US" sz="3200" b="1" i="1" dirty="0">
                <a:solidFill>
                  <a:schemeClr val="tx1"/>
                </a:solidFill>
                <a:latin typeface="Century Schoolbook" panose="02040604050505020304" pitchFamily="18" charset="0"/>
              </a:rPr>
              <a:t> Welch </a:t>
            </a:r>
            <a:r>
              <a:rPr lang="en-US" sz="3000" b="1" i="1" dirty="0">
                <a:solidFill>
                  <a:schemeClr val="tx1"/>
                </a:solidFill>
                <a:latin typeface="Century Schoolbook" panose="02040604050505020304" pitchFamily="18" charset="0"/>
              </a:rPr>
              <a:t>(Kanawha County)</a:t>
            </a:r>
          </a:p>
          <a:p>
            <a:pPr lvl="1" indent="-228600">
              <a:buFont typeface="Arial" panose="020B0604020202020204" pitchFamily="34" charset="0"/>
              <a:buChar char="•"/>
            </a:pPr>
            <a:r>
              <a:rPr lang="en-US" sz="2800" dirty="0">
                <a:solidFill>
                  <a:schemeClr val="tx1"/>
                </a:solidFill>
                <a:latin typeface="Century Schoolbook" panose="02040604050505020304" pitchFamily="18" charset="0"/>
              </a:rPr>
              <a:t>Plead guilty to two (2) felony counts of embezzlement. </a:t>
            </a:r>
          </a:p>
          <a:p>
            <a:pPr lvl="2" indent="-228600">
              <a:buFont typeface="Arial" panose="020B0604020202020204" pitchFamily="34" charset="0"/>
              <a:buChar char="•"/>
            </a:pPr>
            <a:r>
              <a:rPr lang="en-US" sz="2400" dirty="0">
                <a:solidFill>
                  <a:schemeClr val="tx1"/>
                </a:solidFill>
                <a:latin typeface="Century Schoolbook" panose="02040604050505020304" pitchFamily="18" charset="0"/>
              </a:rPr>
              <a:t>City Accountant (CPA / MBA) embezzled cash collections from Municipal Court and established ghost employee from July 2012 to June 2016.</a:t>
            </a:r>
          </a:p>
          <a:p>
            <a:pPr lvl="2" indent="-228600">
              <a:buFont typeface="Arial" panose="020B0604020202020204" pitchFamily="34" charset="0"/>
              <a:buChar char="•"/>
            </a:pPr>
            <a:r>
              <a:rPr lang="en-US" sz="2400" dirty="0">
                <a:solidFill>
                  <a:schemeClr val="tx1"/>
                </a:solidFill>
                <a:latin typeface="Century Schoolbook" panose="02040604050505020304" pitchFamily="18" charset="0"/>
              </a:rPr>
              <a:t>Stole $202,804.05 for personal use</a:t>
            </a:r>
          </a:p>
          <a:p>
            <a:pPr lvl="1" indent="-228600">
              <a:buFont typeface="Arial" panose="020B0604020202020204" pitchFamily="34" charset="0"/>
              <a:buChar char="•"/>
            </a:pPr>
            <a:r>
              <a:rPr lang="en-US" sz="2800" dirty="0">
                <a:solidFill>
                  <a:schemeClr val="tx1"/>
                </a:solidFill>
                <a:latin typeface="Century Schoolbook" panose="02040604050505020304" pitchFamily="18" charset="0"/>
              </a:rPr>
              <a:t>Sentencing</a:t>
            </a:r>
          </a:p>
          <a:p>
            <a:pPr lvl="2" indent="-228600">
              <a:buFont typeface="Arial" panose="020B0604020202020204" pitchFamily="34" charset="0"/>
              <a:buChar char="•"/>
            </a:pPr>
            <a:r>
              <a:rPr lang="en-US" sz="2400" dirty="0">
                <a:solidFill>
                  <a:schemeClr val="tx1"/>
                </a:solidFill>
                <a:latin typeface="Century Schoolbook" panose="02040604050505020304" pitchFamily="18" charset="0"/>
              </a:rPr>
              <a:t>1 year in jail, full restitution to begin at conclusion of jail-time</a:t>
            </a:r>
          </a:p>
          <a:p>
            <a:pPr lvl="2" indent="-228600">
              <a:buFont typeface="Arial" panose="020B0604020202020204" pitchFamily="34" charset="0"/>
              <a:buChar char="•"/>
            </a:pPr>
            <a:r>
              <a:rPr lang="en-US" sz="2400" dirty="0">
                <a:solidFill>
                  <a:schemeClr val="tx1"/>
                </a:solidFill>
                <a:latin typeface="Century Schoolbook" panose="02040604050505020304" pitchFamily="18" charset="0"/>
              </a:rPr>
              <a:t>5 years supervised probation</a:t>
            </a:r>
          </a:p>
          <a:p>
            <a:pPr marL="285750" indent="-228600">
              <a:buFont typeface="Arial" panose="020B0604020202020204" pitchFamily="34" charset="0"/>
              <a:buChar char="•"/>
            </a:pP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pic>
        <p:nvPicPr>
          <p:cNvPr id="6" name="Picture Placeholder 5"/>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l="8070" r="3352"/>
          <a:stretch/>
        </p:blipFill>
        <p:spPr>
          <a:xfrm>
            <a:off x="7848600" y="10"/>
            <a:ext cx="4343400" cy="6857990"/>
          </a:xfrm>
          <a:prstGeom prst="rect">
            <a:avLst/>
          </a:prstGeom>
        </p:spPr>
      </p:pic>
      <p:sp>
        <p:nvSpPr>
          <p:cNvPr id="7" name="Title 1">
            <a:extLst>
              <a:ext uri="{FF2B5EF4-FFF2-40B4-BE49-F238E27FC236}">
                <a16:creationId xmlns:a16="http://schemas.microsoft.com/office/drawing/2014/main" id="{F8BDE210-370F-B431-3EBF-B361313344E0}"/>
              </a:ext>
            </a:extLst>
          </p:cNvPr>
          <p:cNvSpPr>
            <a:spLocks noGrp="1"/>
          </p:cNvSpPr>
          <p:nvPr>
            <p:ph type="title"/>
          </p:nvPr>
        </p:nvSpPr>
        <p:spPr>
          <a:xfrm>
            <a:off x="123825" y="187848"/>
            <a:ext cx="7724775" cy="1325563"/>
          </a:xfrm>
        </p:spPr>
        <p:txBody>
          <a:bodyPr vert="horz" lIns="91440" tIns="45720" rIns="91440" bIns="45720" rtlCol="0" anchor="ctr">
            <a:normAutofit/>
          </a:bodyPr>
          <a:lstStyle/>
          <a:p>
            <a:r>
              <a:rPr lang="en-US" sz="3800" b="1" dirty="0">
                <a:latin typeface="Century Schoolbook" panose="02040604050505020304" pitchFamily="18" charset="0"/>
              </a:rPr>
              <a:t>PIFU – Selected Case Updates</a:t>
            </a:r>
          </a:p>
        </p:txBody>
      </p:sp>
    </p:spTree>
    <p:extLst>
      <p:ext uri="{BB962C8B-B14F-4D97-AF65-F5344CB8AC3E}">
        <p14:creationId xmlns:p14="http://schemas.microsoft.com/office/powerpoint/2010/main" val="19498538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2762" y="1145222"/>
            <a:ext cx="7244178" cy="5524930"/>
          </a:xfrm>
        </p:spPr>
        <p:txBody>
          <a:bodyPr vert="horz" lIns="91440" tIns="45720" rIns="91440" bIns="45720" rtlCol="0">
            <a:normAutofit fontScale="92500" lnSpcReduction="20000"/>
          </a:bodyPr>
          <a:lstStyle/>
          <a:p>
            <a:r>
              <a:rPr lang="en-US" sz="3500" b="1" i="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entury Schoolbook" panose="02040604050505020304" pitchFamily="18" charset="0"/>
              </a:rPr>
              <a:t>State v. Michael Cheney </a:t>
            </a:r>
          </a:p>
          <a:p>
            <a:r>
              <a:rPr lang="en-US" sz="3200" b="1" i="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entury Schoolbook" panose="02040604050505020304" pitchFamily="18" charset="0"/>
              </a:rPr>
              <a:t>(Tucker County)</a:t>
            </a:r>
          </a:p>
          <a:p>
            <a:pPr marL="285750" indent="-285750">
              <a:buFont typeface="Arial" panose="020B0604020202020204" pitchFamily="34" charset="0"/>
              <a:buChar char="•"/>
            </a:pPr>
            <a:r>
              <a:rPr lang="en-US" sz="2800" dirty="0">
                <a:solidFill>
                  <a:schemeClr val="tx1"/>
                </a:solidFill>
                <a:latin typeface="Century Schoolbook" panose="02040604050505020304" pitchFamily="18" charset="0"/>
              </a:rPr>
              <a:t>Plead guilty to five (5) counts of Embezzlement</a:t>
            </a:r>
          </a:p>
          <a:p>
            <a:pPr lvl="2" indent="-228600">
              <a:buFont typeface="Arial" panose="020B0604020202020204" pitchFamily="34" charset="0"/>
              <a:buChar char="•"/>
            </a:pPr>
            <a:r>
              <a:rPr lang="en-US" sz="2400" dirty="0">
                <a:solidFill>
                  <a:schemeClr val="tx1"/>
                </a:solidFill>
                <a:effectLst/>
                <a:latin typeface="Century Schoolbook" panose="02040604050505020304" pitchFamily="18" charset="0"/>
              </a:rPr>
              <a:t>Canaan Resort Parks D</a:t>
            </a:r>
            <a:r>
              <a:rPr lang="en-US" sz="2400" dirty="0">
                <a:solidFill>
                  <a:schemeClr val="tx1"/>
                </a:solidFill>
                <a:latin typeface="Century Schoolbook" panose="02040604050505020304" pitchFamily="18" charset="0"/>
              </a:rPr>
              <a:t>irector of Operations purchased   personal items by altering and falsifying invoices including an ATV, ten firearms and approximately $20,000.00 for Christmas lights for a total of $178,426.36</a:t>
            </a:r>
          </a:p>
          <a:p>
            <a:pPr lvl="1" indent="-228600">
              <a:buFont typeface="Arial" panose="020B0604020202020204" pitchFamily="34" charset="0"/>
              <a:buChar char="•"/>
            </a:pPr>
            <a:r>
              <a:rPr lang="en-US" sz="2800" dirty="0">
                <a:solidFill>
                  <a:schemeClr val="tx1"/>
                </a:solidFill>
                <a:latin typeface="Century Schoolbook" panose="02040604050505020304" pitchFamily="18" charset="0"/>
              </a:rPr>
              <a:t>Sentencing</a:t>
            </a:r>
            <a:r>
              <a:rPr lang="en-US" sz="1800" dirty="0">
                <a:solidFill>
                  <a:schemeClr val="tx1"/>
                </a:solidFill>
                <a:latin typeface="Century Schoolbook" panose="02040604050505020304" pitchFamily="18" charset="0"/>
              </a:rPr>
              <a:t>	</a:t>
            </a:r>
          </a:p>
          <a:p>
            <a:pPr lvl="2" indent="-228600">
              <a:buFont typeface="Arial" panose="020B0604020202020204" pitchFamily="34" charset="0"/>
              <a:buChar char="•"/>
            </a:pPr>
            <a:r>
              <a:rPr lang="en-US" sz="2400" dirty="0">
                <a:solidFill>
                  <a:schemeClr val="tx1"/>
                </a:solidFill>
                <a:latin typeface="Century Schoolbook" panose="02040604050505020304" pitchFamily="18" charset="0"/>
              </a:rPr>
              <a:t>1-10 year sentence on each count ran concurrently	</a:t>
            </a:r>
          </a:p>
          <a:p>
            <a:pPr lvl="2" indent="-228600">
              <a:buFont typeface="Arial" panose="020B0604020202020204" pitchFamily="34" charset="0"/>
              <a:buChar char="•"/>
            </a:pPr>
            <a:r>
              <a:rPr lang="en-US" sz="2400" dirty="0">
                <a:solidFill>
                  <a:schemeClr val="tx1"/>
                </a:solidFill>
                <a:latin typeface="Century Schoolbook" panose="02040604050505020304" pitchFamily="18" charset="0"/>
              </a:rPr>
              <a:t>Ordered restitution of $197,808.21 </a:t>
            </a:r>
          </a:p>
          <a:p>
            <a:pPr lvl="3" indent="-228600">
              <a:buFont typeface="Arial" panose="020B0604020202020204" pitchFamily="34" charset="0"/>
              <a:buChar char="•"/>
            </a:pPr>
            <a:r>
              <a:rPr lang="en-US" sz="2000" dirty="0">
                <a:solidFill>
                  <a:schemeClr val="tx1"/>
                </a:solidFill>
                <a:latin typeface="Century Schoolbook" panose="02040604050505020304" pitchFamily="18" charset="0"/>
              </a:rPr>
              <a:t>audit fee and travel expenses for the audit performed by Arnett Carbis </a:t>
            </a:r>
            <a:r>
              <a:rPr lang="en-US" sz="2000" dirty="0" err="1">
                <a:solidFill>
                  <a:schemeClr val="tx1"/>
                </a:solidFill>
                <a:latin typeface="Century Schoolbook" panose="02040604050505020304" pitchFamily="18" charset="0"/>
              </a:rPr>
              <a:t>Toothman</a:t>
            </a:r>
            <a:r>
              <a:rPr lang="en-US" sz="2000" dirty="0">
                <a:solidFill>
                  <a:schemeClr val="tx1"/>
                </a:solidFill>
                <a:latin typeface="Century Schoolbook" panose="02040604050505020304" pitchFamily="18" charset="0"/>
              </a:rPr>
              <a:t> LLP, CPAs totaling $23,000.00</a:t>
            </a:r>
          </a:p>
          <a:p>
            <a:pPr lvl="3" indent="-228600">
              <a:buFont typeface="Arial" panose="020B0604020202020204" pitchFamily="34" charset="0"/>
              <a:buChar char="•"/>
            </a:pPr>
            <a:r>
              <a:rPr lang="en-US" sz="2000" dirty="0">
                <a:solidFill>
                  <a:schemeClr val="tx1"/>
                </a:solidFill>
                <a:latin typeface="Century Schoolbook" panose="02040604050505020304" pitchFamily="18" charset="0"/>
              </a:rPr>
              <a:t>PIFU investigation costs of $11,305.00 </a:t>
            </a:r>
          </a:p>
          <a:p>
            <a:pPr lvl="3" indent="-228600">
              <a:buFont typeface="Arial" panose="020B0604020202020204" pitchFamily="34" charset="0"/>
              <a:buChar char="•"/>
            </a:pPr>
            <a:r>
              <a:rPr lang="en-US" sz="2000" dirty="0">
                <a:solidFill>
                  <a:schemeClr val="tx1"/>
                </a:solidFill>
                <a:latin typeface="Century Schoolbook" panose="02040604050505020304" pitchFamily="18" charset="0"/>
              </a:rPr>
              <a:t>returned amount of $14,923.15</a:t>
            </a:r>
          </a:p>
          <a:p>
            <a:endParaRPr lang="en-US" sz="900" i="1" dirty="0">
              <a:solidFill>
                <a:schemeClr val="tx1"/>
              </a:solidFill>
              <a:latin typeface="Century Schoolbook" panose="02040604050505020304" pitchFamily="18" charset="0"/>
            </a:endParaRPr>
          </a:p>
        </p:txBody>
      </p:sp>
      <p:pic>
        <p:nvPicPr>
          <p:cNvPr id="6" name="Picture Placeholder 5"/>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l="8070" r="3352"/>
          <a:stretch/>
        </p:blipFill>
        <p:spPr>
          <a:xfrm>
            <a:off x="7848600" y="10"/>
            <a:ext cx="4343400" cy="6857990"/>
          </a:xfrm>
          <a:prstGeom prst="rect">
            <a:avLst/>
          </a:prstGeom>
        </p:spPr>
      </p:pic>
      <p:sp>
        <p:nvSpPr>
          <p:cNvPr id="7" name="Title 1">
            <a:extLst>
              <a:ext uri="{FF2B5EF4-FFF2-40B4-BE49-F238E27FC236}">
                <a16:creationId xmlns:a16="http://schemas.microsoft.com/office/drawing/2014/main" id="{35CFB92E-063C-A743-7EDE-651F5D1C6854}"/>
              </a:ext>
            </a:extLst>
          </p:cNvPr>
          <p:cNvSpPr>
            <a:spLocks noGrp="1"/>
          </p:cNvSpPr>
          <p:nvPr>
            <p:ph type="title"/>
          </p:nvPr>
        </p:nvSpPr>
        <p:spPr>
          <a:xfrm>
            <a:off x="123825" y="187848"/>
            <a:ext cx="7724775" cy="859717"/>
          </a:xfrm>
        </p:spPr>
        <p:txBody>
          <a:bodyPr vert="horz" lIns="91440" tIns="45720" rIns="91440" bIns="45720" rtlCol="0" anchor="ctr">
            <a:normAutofit/>
          </a:bodyPr>
          <a:lstStyle/>
          <a:p>
            <a:r>
              <a:rPr lang="en-US" sz="3800" b="1" dirty="0">
                <a:latin typeface="Century Schoolbook" panose="02040604050505020304" pitchFamily="18" charset="0"/>
              </a:rPr>
              <a:t>PIFU – Selected Case Updates</a:t>
            </a:r>
          </a:p>
        </p:txBody>
      </p:sp>
    </p:spTree>
    <p:extLst>
      <p:ext uri="{BB962C8B-B14F-4D97-AF65-F5344CB8AC3E}">
        <p14:creationId xmlns:p14="http://schemas.microsoft.com/office/powerpoint/2010/main" val="380912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2762" y="1145222"/>
            <a:ext cx="7244178" cy="5524930"/>
          </a:xfrm>
        </p:spPr>
        <p:txBody>
          <a:bodyPr vert="horz" lIns="91440" tIns="45720" rIns="91440" bIns="45720" rtlCol="0">
            <a:normAutofit lnSpcReduction="10000"/>
          </a:bodyPr>
          <a:lstStyle/>
          <a:p>
            <a:r>
              <a:rPr lang="en-US" sz="3200" b="1" i="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entury Schoolbook" panose="02040604050505020304" pitchFamily="18" charset="0"/>
              </a:rPr>
              <a:t>State v. Christian Elliot </a:t>
            </a:r>
          </a:p>
          <a:p>
            <a:r>
              <a:rPr lang="en-US" sz="3000" b="1" i="1"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entury Schoolbook" panose="02040604050505020304" pitchFamily="18" charset="0"/>
              </a:rPr>
              <a:t>(Clay County)</a:t>
            </a:r>
          </a:p>
          <a:p>
            <a:pPr marL="285750" indent="-285750">
              <a:buFont typeface="Arial" panose="020B0604020202020204" pitchFamily="34" charset="0"/>
              <a:buChar char="•"/>
            </a:pPr>
            <a:r>
              <a:rPr lang="en-US" sz="2800" dirty="0">
                <a:solidFill>
                  <a:schemeClr val="tx1"/>
                </a:solidFill>
                <a:latin typeface="Century Schoolbook" panose="02040604050505020304" pitchFamily="18" charset="0"/>
              </a:rPr>
              <a:t>Plead guilty to Forgery and Falsifying Accounts</a:t>
            </a:r>
          </a:p>
          <a:p>
            <a:pPr lvl="2" indent="-228600">
              <a:buFont typeface="Arial" panose="020B0604020202020204" pitchFamily="34" charset="0"/>
              <a:buChar char="•"/>
            </a:pPr>
            <a:r>
              <a:rPr lang="en-US" sz="2400" dirty="0">
                <a:solidFill>
                  <a:schemeClr val="tx1"/>
                </a:solidFill>
                <a:effectLst/>
                <a:latin typeface="Century Schoolbook" panose="02040604050505020304" pitchFamily="18" charset="0"/>
              </a:rPr>
              <a:t>Bookkeeper for </a:t>
            </a:r>
            <a:r>
              <a:rPr lang="en-US" sz="2400" dirty="0" err="1">
                <a:solidFill>
                  <a:schemeClr val="tx1"/>
                </a:solidFill>
                <a:effectLst/>
                <a:latin typeface="Century Schoolbook" panose="02040604050505020304" pitchFamily="18" charset="0"/>
              </a:rPr>
              <a:t>Lizemore</a:t>
            </a:r>
            <a:r>
              <a:rPr lang="en-US" sz="2400" dirty="0">
                <a:solidFill>
                  <a:schemeClr val="tx1"/>
                </a:solidFill>
                <a:effectLst/>
                <a:latin typeface="Century Schoolbook" panose="02040604050505020304" pitchFamily="18" charset="0"/>
              </a:rPr>
              <a:t> VFD embezzled funds from the Apple Festival and paid personal bills</a:t>
            </a:r>
            <a:endParaRPr lang="en-US" sz="2400" dirty="0">
              <a:solidFill>
                <a:schemeClr val="tx1"/>
              </a:solidFill>
              <a:latin typeface="Century Schoolbook" panose="02040604050505020304" pitchFamily="18" charset="0"/>
            </a:endParaRPr>
          </a:p>
          <a:p>
            <a:pPr lvl="1" indent="-228600">
              <a:buFont typeface="Arial" panose="020B0604020202020204" pitchFamily="34" charset="0"/>
              <a:buChar char="•"/>
            </a:pPr>
            <a:r>
              <a:rPr lang="en-US" sz="2800" dirty="0">
                <a:solidFill>
                  <a:schemeClr val="tx1"/>
                </a:solidFill>
                <a:latin typeface="Century Schoolbook" panose="02040604050505020304" pitchFamily="18" charset="0"/>
              </a:rPr>
              <a:t>Sentencing</a:t>
            </a:r>
            <a:r>
              <a:rPr lang="en-US" sz="1800" dirty="0">
                <a:solidFill>
                  <a:schemeClr val="tx1"/>
                </a:solidFill>
                <a:latin typeface="Century Schoolbook" panose="02040604050505020304" pitchFamily="18" charset="0"/>
              </a:rPr>
              <a:t>	</a:t>
            </a:r>
          </a:p>
          <a:p>
            <a:pPr lvl="2" indent="-228600">
              <a:buFont typeface="Arial" panose="020B0604020202020204" pitchFamily="34" charset="0"/>
              <a:buChar char="•"/>
            </a:pPr>
            <a:r>
              <a:rPr lang="en-US" sz="2400" dirty="0">
                <a:solidFill>
                  <a:schemeClr val="tx1"/>
                </a:solidFill>
                <a:latin typeface="Century Schoolbook" panose="02040604050505020304" pitchFamily="18" charset="0"/>
              </a:rPr>
              <a:t>Forgery - 1-10 years and $500 fine on Forgery</a:t>
            </a:r>
          </a:p>
          <a:p>
            <a:pPr lvl="2" indent="-228600">
              <a:buFont typeface="Arial" panose="020B0604020202020204" pitchFamily="34" charset="0"/>
              <a:buChar char="•"/>
            </a:pPr>
            <a:r>
              <a:rPr lang="en-US" sz="2400" dirty="0">
                <a:solidFill>
                  <a:schemeClr val="tx1"/>
                </a:solidFill>
                <a:latin typeface="Century Schoolbook" panose="02040604050505020304" pitchFamily="18" charset="0"/>
              </a:rPr>
              <a:t>Falsifying Accounts -1-10 years, ran consecutively to Forgery, second sentence suspended for </a:t>
            </a:r>
            <a:r>
              <a:rPr lang="en-US" sz="2000" dirty="0">
                <a:solidFill>
                  <a:schemeClr val="tx1"/>
                </a:solidFill>
                <a:latin typeface="Century Schoolbook" panose="02040604050505020304" pitchFamily="18" charset="0"/>
              </a:rPr>
              <a:t>6 years of probation 	</a:t>
            </a:r>
          </a:p>
          <a:p>
            <a:pPr lvl="2" indent="-228600">
              <a:buFont typeface="Arial" panose="020B0604020202020204" pitchFamily="34" charset="0"/>
              <a:buChar char="•"/>
            </a:pPr>
            <a:r>
              <a:rPr lang="en-US" sz="2000" dirty="0">
                <a:solidFill>
                  <a:schemeClr val="tx1"/>
                </a:solidFill>
                <a:latin typeface="Century Schoolbook" panose="02040604050505020304" pitchFamily="18" charset="0"/>
              </a:rPr>
              <a:t>She agreed to pay the state $8,896.34 and $2,782.37 to the fire department in restitution. </a:t>
            </a:r>
          </a:p>
        </p:txBody>
      </p:sp>
      <p:pic>
        <p:nvPicPr>
          <p:cNvPr id="6" name="Picture Placeholder 5"/>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l="8070" r="3352"/>
          <a:stretch/>
        </p:blipFill>
        <p:spPr>
          <a:xfrm>
            <a:off x="7848600" y="10"/>
            <a:ext cx="4343400" cy="6857990"/>
          </a:xfrm>
          <a:prstGeom prst="rect">
            <a:avLst/>
          </a:prstGeom>
        </p:spPr>
      </p:pic>
      <p:sp>
        <p:nvSpPr>
          <p:cNvPr id="7" name="Title 1">
            <a:extLst>
              <a:ext uri="{FF2B5EF4-FFF2-40B4-BE49-F238E27FC236}">
                <a16:creationId xmlns:a16="http://schemas.microsoft.com/office/drawing/2014/main" id="{35CFB92E-063C-A743-7EDE-651F5D1C6854}"/>
              </a:ext>
            </a:extLst>
          </p:cNvPr>
          <p:cNvSpPr>
            <a:spLocks noGrp="1"/>
          </p:cNvSpPr>
          <p:nvPr>
            <p:ph type="title"/>
          </p:nvPr>
        </p:nvSpPr>
        <p:spPr>
          <a:xfrm>
            <a:off x="123825" y="187848"/>
            <a:ext cx="7724775" cy="859717"/>
          </a:xfrm>
        </p:spPr>
        <p:txBody>
          <a:bodyPr vert="horz" lIns="91440" tIns="45720" rIns="91440" bIns="45720" rtlCol="0" anchor="ctr">
            <a:normAutofit/>
          </a:bodyPr>
          <a:lstStyle/>
          <a:p>
            <a:r>
              <a:rPr lang="en-US" sz="3800" b="1" dirty="0">
                <a:latin typeface="Century Schoolbook" panose="02040604050505020304" pitchFamily="18" charset="0"/>
              </a:rPr>
              <a:t>PIFU – Selected Case Updates</a:t>
            </a:r>
          </a:p>
        </p:txBody>
      </p:sp>
    </p:spTree>
    <p:extLst>
      <p:ext uri="{BB962C8B-B14F-4D97-AF65-F5344CB8AC3E}">
        <p14:creationId xmlns:p14="http://schemas.microsoft.com/office/powerpoint/2010/main" val="3579502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814638" y="68886"/>
            <a:ext cx="6629994" cy="6789114"/>
          </a:xfrm>
          <a:prstGeom prst="rect">
            <a:avLst/>
          </a:prstGeom>
        </p:spPr>
      </p:pic>
      <p:sp>
        <p:nvSpPr>
          <p:cNvPr id="6" name="Rectangle 5">
            <a:extLst>
              <a:ext uri="{FF2B5EF4-FFF2-40B4-BE49-F238E27FC236}">
                <a16:creationId xmlns:a16="http://schemas.microsoft.com/office/drawing/2014/main" id="{B4230E71-B314-4D85-DD32-1C6FAC6DC999}"/>
              </a:ext>
            </a:extLst>
          </p:cNvPr>
          <p:cNvSpPr/>
          <p:nvPr/>
        </p:nvSpPr>
        <p:spPr>
          <a:xfrm rot="312573">
            <a:off x="3208076" y="452326"/>
            <a:ext cx="2444444" cy="4438835"/>
          </a:xfrm>
          <a:prstGeom prst="rect">
            <a:avLst/>
          </a:prstGeom>
          <a:solidFill>
            <a:schemeClr val="accent5">
              <a:alpha val="24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0E5FFB-0F50-E1EF-8397-A961B5C00733}"/>
              </a:ext>
            </a:extLst>
          </p:cNvPr>
          <p:cNvSpPr/>
          <p:nvPr/>
        </p:nvSpPr>
        <p:spPr>
          <a:xfrm>
            <a:off x="2857434" y="4830617"/>
            <a:ext cx="2427762" cy="1935497"/>
          </a:xfrm>
          <a:prstGeom prst="rect">
            <a:avLst/>
          </a:prstGeom>
          <a:solidFill>
            <a:srgbClr val="FF0000">
              <a:alpha val="2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8EED241-F6CD-E03A-B775-2E025BEEA09E}"/>
              </a:ext>
            </a:extLst>
          </p:cNvPr>
          <p:cNvSpPr/>
          <p:nvPr/>
        </p:nvSpPr>
        <p:spPr>
          <a:xfrm rot="312573">
            <a:off x="6646920" y="972607"/>
            <a:ext cx="2638229" cy="1588829"/>
          </a:xfrm>
          <a:prstGeom prst="rect">
            <a:avLst/>
          </a:prstGeom>
          <a:solidFill>
            <a:schemeClr val="accent6">
              <a:alpha val="28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4055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186238" y="58413"/>
            <a:ext cx="3755478" cy="6628138"/>
          </a:xfrm>
          <a:prstGeom prst="rect">
            <a:avLst/>
          </a:prstGeom>
        </p:spPr>
      </p:pic>
      <p:sp>
        <p:nvSpPr>
          <p:cNvPr id="3" name="Arrow: Left 2">
            <a:extLst>
              <a:ext uri="{FF2B5EF4-FFF2-40B4-BE49-F238E27FC236}">
                <a16:creationId xmlns:a16="http://schemas.microsoft.com/office/drawing/2014/main" id="{3588115E-93D7-43CD-8065-C053761663CB}"/>
              </a:ext>
            </a:extLst>
          </p:cNvPr>
          <p:cNvSpPr/>
          <p:nvPr/>
        </p:nvSpPr>
        <p:spPr>
          <a:xfrm rot="10800000">
            <a:off x="3107267" y="2091268"/>
            <a:ext cx="1456266" cy="533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16BCBF30-E621-4A27-8AC2-7676BA4D7190}"/>
              </a:ext>
            </a:extLst>
          </p:cNvPr>
          <p:cNvPicPr>
            <a:picLocks noChangeAspect="1"/>
          </p:cNvPicPr>
          <p:nvPr/>
        </p:nvPicPr>
        <p:blipFill>
          <a:blip r:embed="rId4"/>
          <a:stretch>
            <a:fillRect/>
          </a:stretch>
        </p:blipFill>
        <p:spPr>
          <a:xfrm>
            <a:off x="3088173" y="2711341"/>
            <a:ext cx="1475360" cy="554784"/>
          </a:xfrm>
          <a:prstGeom prst="rect">
            <a:avLst/>
          </a:prstGeom>
        </p:spPr>
      </p:pic>
      <p:pic>
        <p:nvPicPr>
          <p:cNvPr id="5" name="Picture 4">
            <a:extLst>
              <a:ext uri="{FF2B5EF4-FFF2-40B4-BE49-F238E27FC236}">
                <a16:creationId xmlns:a16="http://schemas.microsoft.com/office/drawing/2014/main" id="{8C6D13D2-E7F1-4315-9710-31242C6D52B1}"/>
              </a:ext>
            </a:extLst>
          </p:cNvPr>
          <p:cNvPicPr>
            <a:picLocks noChangeAspect="1"/>
          </p:cNvPicPr>
          <p:nvPr/>
        </p:nvPicPr>
        <p:blipFill>
          <a:blip r:embed="rId4"/>
          <a:stretch>
            <a:fillRect/>
          </a:stretch>
        </p:blipFill>
        <p:spPr>
          <a:xfrm>
            <a:off x="3088173" y="3780098"/>
            <a:ext cx="1475360" cy="554784"/>
          </a:xfrm>
          <a:prstGeom prst="rect">
            <a:avLst/>
          </a:prstGeom>
        </p:spPr>
      </p:pic>
    </p:spTree>
    <p:extLst>
      <p:ext uri="{BB962C8B-B14F-4D97-AF65-F5344CB8AC3E}">
        <p14:creationId xmlns:p14="http://schemas.microsoft.com/office/powerpoint/2010/main" val="10565057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571750" y="8659"/>
            <a:ext cx="7046040" cy="6777903"/>
          </a:xfrm>
          <a:prstGeom prst="rect">
            <a:avLst/>
          </a:prstGeom>
        </p:spPr>
      </p:pic>
      <p:sp>
        <p:nvSpPr>
          <p:cNvPr id="3" name="Arrow: Left 2">
            <a:extLst>
              <a:ext uri="{FF2B5EF4-FFF2-40B4-BE49-F238E27FC236}">
                <a16:creationId xmlns:a16="http://schemas.microsoft.com/office/drawing/2014/main" id="{A14C9A98-A81E-40E9-A3E4-9CF4C3859C22}"/>
              </a:ext>
            </a:extLst>
          </p:cNvPr>
          <p:cNvSpPr/>
          <p:nvPr/>
        </p:nvSpPr>
        <p:spPr>
          <a:xfrm>
            <a:off x="9203267" y="3598333"/>
            <a:ext cx="1591733" cy="406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A06F651-2EAA-4454-BF60-D993ADE5731B}"/>
              </a:ext>
            </a:extLst>
          </p:cNvPr>
          <p:cNvPicPr>
            <a:picLocks noChangeAspect="1"/>
          </p:cNvPicPr>
          <p:nvPr/>
        </p:nvPicPr>
        <p:blipFill>
          <a:blip r:embed="rId4"/>
          <a:stretch>
            <a:fillRect/>
          </a:stretch>
        </p:blipFill>
        <p:spPr>
          <a:xfrm>
            <a:off x="7593784" y="4587221"/>
            <a:ext cx="1609483" cy="426757"/>
          </a:xfrm>
          <a:prstGeom prst="rect">
            <a:avLst/>
          </a:prstGeom>
        </p:spPr>
      </p:pic>
    </p:spTree>
    <p:extLst>
      <p:ext uri="{BB962C8B-B14F-4D97-AF65-F5344CB8AC3E}">
        <p14:creationId xmlns:p14="http://schemas.microsoft.com/office/powerpoint/2010/main" val="7589496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02628" y="365125"/>
            <a:ext cx="6651171" cy="1325563"/>
          </a:xfrm>
        </p:spPr>
        <p:txBody>
          <a:bodyPr vert="horz" lIns="91440" tIns="45720" rIns="91440" bIns="45720" rtlCol="0" anchor="ctr">
            <a:normAutofit/>
          </a:bodyPr>
          <a:lstStyle/>
          <a:p>
            <a:r>
              <a:rPr lang="en-US" sz="4800" b="1" dirty="0">
                <a:latin typeface="Century Schoolbook" panose="02040604050505020304" pitchFamily="18" charset="0"/>
              </a:rPr>
              <a:t>PIFU – Outline</a:t>
            </a:r>
          </a:p>
        </p:txBody>
      </p:sp>
      <p:sp>
        <p:nvSpPr>
          <p:cNvPr id="4" name="Text Placeholder 3"/>
          <p:cNvSpPr>
            <a:spLocks noGrp="1"/>
          </p:cNvSpPr>
          <p:nvPr>
            <p:ph type="body" sz="half" idx="2"/>
          </p:nvPr>
        </p:nvSpPr>
        <p:spPr>
          <a:xfrm>
            <a:off x="4983480" y="1526959"/>
            <a:ext cx="6487886" cy="4830979"/>
          </a:xfrm>
        </p:spPr>
        <p:txBody>
          <a:bodyPr vert="horz" lIns="91440" tIns="45720" rIns="91440" bIns="45720" rtlCol="0">
            <a:normAutofit/>
          </a:bodyPr>
          <a:lstStyle/>
          <a:p>
            <a:pPr marL="285750" indent="-228600">
              <a:buFont typeface="Arial" panose="020B0604020202020204" pitchFamily="34" charset="0"/>
              <a:buChar char="•"/>
            </a:pPr>
            <a:r>
              <a:rPr lang="en-US"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entury Schoolbook" panose="02040604050505020304" pitchFamily="18" charset="0"/>
              </a:rPr>
              <a:t>WV Code </a:t>
            </a:r>
          </a:p>
          <a:p>
            <a:pPr marL="285750" indent="-228600">
              <a:buFont typeface="Arial" panose="020B0604020202020204" pitchFamily="34" charset="0"/>
              <a:buChar char="•"/>
            </a:pPr>
            <a:r>
              <a:rPr lang="en-US"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entury Schoolbook" panose="02040604050505020304" pitchFamily="18" charset="0"/>
              </a:rPr>
              <a:t>Current Structure</a:t>
            </a:r>
          </a:p>
          <a:p>
            <a:pPr marL="285750" indent="-228600">
              <a:buFont typeface="Arial" panose="020B0604020202020204" pitchFamily="34" charset="0"/>
              <a:buChar char="•"/>
            </a:pPr>
            <a:r>
              <a:rPr lang="en-US"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entury Schoolbook" panose="02040604050505020304" pitchFamily="18" charset="0"/>
              </a:rPr>
              <a:t>Investigative Process</a:t>
            </a:r>
          </a:p>
          <a:p>
            <a:pPr marL="285750" indent="-228600">
              <a:buFont typeface="Arial" panose="020B0604020202020204" pitchFamily="34" charset="0"/>
              <a:buChar char="•"/>
            </a:pPr>
            <a:r>
              <a:rPr lang="en-US"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entury Schoolbook" panose="02040604050505020304" pitchFamily="18" charset="0"/>
              </a:rPr>
              <a:t>Current Cases</a:t>
            </a:r>
          </a:p>
          <a:p>
            <a:pPr marL="285750" indent="-228600">
              <a:buFont typeface="Arial" panose="020B0604020202020204" pitchFamily="34" charset="0"/>
              <a:buChar char="•"/>
            </a:pPr>
            <a:r>
              <a:rPr lang="en-US"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entury Schoolbook" panose="02040604050505020304" pitchFamily="18" charset="0"/>
              </a:rPr>
              <a:t>Common Crimes</a:t>
            </a:r>
          </a:p>
          <a:p>
            <a:pPr marL="285750" indent="-228600">
              <a:buFont typeface="Arial" panose="020B0604020202020204" pitchFamily="34" charset="0"/>
              <a:buChar char="•"/>
            </a:pPr>
            <a:r>
              <a:rPr lang="en-US"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entury Schoolbook" panose="02040604050505020304" pitchFamily="18" charset="0"/>
              </a:rPr>
              <a:t>What Influences Fraud</a:t>
            </a:r>
          </a:p>
          <a:p>
            <a:pPr marL="285750" indent="-228600">
              <a:buFont typeface="Arial" panose="020B0604020202020204" pitchFamily="34" charset="0"/>
              <a:buChar char="•"/>
            </a:pPr>
            <a:r>
              <a:rPr lang="en-US"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entury Schoolbook" panose="02040604050505020304" pitchFamily="18" charset="0"/>
              </a:rPr>
              <a:t>Common Fraud Schemes</a:t>
            </a:r>
          </a:p>
          <a:p>
            <a:pPr marL="285750" indent="-228600">
              <a:buFont typeface="Arial" panose="020B0604020202020204" pitchFamily="34" charset="0"/>
              <a:buChar char="•"/>
            </a:pPr>
            <a:r>
              <a:rPr lang="en-US"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entury Schoolbook" panose="02040604050505020304" pitchFamily="18" charset="0"/>
              </a:rPr>
              <a:t>Selected Case Updates</a:t>
            </a:r>
          </a:p>
          <a:p>
            <a:pPr marL="285750" indent="-228600">
              <a:buFont typeface="Arial" panose="020B0604020202020204" pitchFamily="34" charset="0"/>
              <a:buChar char="•"/>
            </a:pPr>
            <a:r>
              <a:rPr lang="en-US" sz="2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Century Schoolbook" panose="02040604050505020304" pitchFamily="18" charset="0"/>
              </a:rPr>
              <a:t>Questions</a:t>
            </a:r>
          </a:p>
        </p:txBody>
      </p:sp>
      <p:pic>
        <p:nvPicPr>
          <p:cNvPr id="6" name="Picture Placeholder 5"/>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l="8070" r="3352"/>
          <a:stretch/>
        </p:blipFill>
        <p:spPr>
          <a:xfrm>
            <a:off x="20" y="10"/>
            <a:ext cx="4343380" cy="6857990"/>
          </a:xfrm>
          <a:prstGeom prst="rect">
            <a:avLst/>
          </a:prstGeom>
        </p:spPr>
      </p:pic>
    </p:spTree>
    <p:extLst>
      <p:ext uri="{BB962C8B-B14F-4D97-AF65-F5344CB8AC3E}">
        <p14:creationId xmlns:p14="http://schemas.microsoft.com/office/powerpoint/2010/main" val="2576882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57625" y="42291"/>
            <a:ext cx="4500563" cy="6809446"/>
          </a:xfrm>
          <a:prstGeom prst="rect">
            <a:avLst/>
          </a:prstGeom>
        </p:spPr>
      </p:pic>
      <p:pic>
        <p:nvPicPr>
          <p:cNvPr id="3" name="Picture 2">
            <a:extLst>
              <a:ext uri="{FF2B5EF4-FFF2-40B4-BE49-F238E27FC236}">
                <a16:creationId xmlns:a16="http://schemas.microsoft.com/office/drawing/2014/main" id="{608E8757-3527-66CB-C66A-5635AB453936}"/>
              </a:ext>
            </a:extLst>
          </p:cNvPr>
          <p:cNvPicPr>
            <a:picLocks noChangeAspect="1"/>
          </p:cNvPicPr>
          <p:nvPr/>
        </p:nvPicPr>
        <p:blipFill>
          <a:blip r:embed="rId4"/>
          <a:stretch>
            <a:fillRect/>
          </a:stretch>
        </p:blipFill>
        <p:spPr>
          <a:xfrm>
            <a:off x="3857625" y="42291"/>
            <a:ext cx="4500563" cy="6815708"/>
          </a:xfrm>
          <a:prstGeom prst="rect">
            <a:avLst/>
          </a:prstGeom>
        </p:spPr>
      </p:pic>
    </p:spTree>
    <p:extLst>
      <p:ext uri="{BB962C8B-B14F-4D97-AF65-F5344CB8AC3E}">
        <p14:creationId xmlns:p14="http://schemas.microsoft.com/office/powerpoint/2010/main" val="27289536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US" b="1" dirty="0">
                <a:latin typeface="Century Schoolbook" panose="02040604050505020304" pitchFamily="18" charset="0"/>
              </a:rPr>
              <a:t>CONTACT US</a:t>
            </a:r>
          </a:p>
        </p:txBody>
      </p:sp>
      <p:sp>
        <p:nvSpPr>
          <p:cNvPr id="4" name="Content Placeholder 3"/>
          <p:cNvSpPr>
            <a:spLocks noGrp="1"/>
          </p:cNvSpPr>
          <p:nvPr>
            <p:ph idx="1"/>
          </p:nvPr>
        </p:nvSpPr>
        <p:spPr>
          <a:xfrm>
            <a:off x="1120000" y="1825624"/>
            <a:ext cx="10233800" cy="4418157"/>
          </a:xfrm>
        </p:spPr>
        <p:txBody>
          <a:bodyPr>
            <a:normAutofit/>
          </a:bodyPr>
          <a:lstStyle/>
          <a:p>
            <a:r>
              <a:rPr lang="en-US" dirty="0">
                <a:latin typeface="Century Schoolbook" panose="02040604050505020304" pitchFamily="18" charset="0"/>
                <a:hlinkClick r:id="rId3"/>
              </a:rPr>
              <a:t>https://www.wvsao.gov/PublicIntegrityFraudUnit/Default</a:t>
            </a:r>
          </a:p>
          <a:p>
            <a:pPr marL="0" indent="0">
              <a:buNone/>
            </a:pPr>
            <a:endParaRPr lang="en-US" dirty="0">
              <a:latin typeface="Century Schoolbook" panose="02040604050505020304" pitchFamily="18" charset="0"/>
            </a:endParaRPr>
          </a:p>
          <a:p>
            <a:pPr marL="0" indent="0">
              <a:buNone/>
            </a:pPr>
            <a:r>
              <a:rPr lang="en-US" dirty="0">
                <a:latin typeface="Century Schoolbook" panose="02040604050505020304" pitchFamily="18" charset="0"/>
              </a:rPr>
              <a:t>833-WV-FRAUD</a:t>
            </a:r>
          </a:p>
          <a:p>
            <a:pPr marL="0" indent="0">
              <a:buNone/>
            </a:pPr>
            <a:endParaRPr lang="en-US" dirty="0">
              <a:latin typeface="Century Schoolbook" panose="02040604050505020304" pitchFamily="18" charset="0"/>
            </a:endParaRPr>
          </a:p>
          <a:p>
            <a:pPr marL="0" indent="0">
              <a:buNone/>
            </a:pPr>
            <a:r>
              <a:rPr lang="en-US" dirty="0">
                <a:latin typeface="Century Schoolbook" panose="02040604050505020304" pitchFamily="18" charset="0"/>
              </a:rPr>
              <a:t>wvfraud@wvsao.gov</a:t>
            </a:r>
          </a:p>
        </p:txBody>
      </p:sp>
      <p:pic>
        <p:nvPicPr>
          <p:cNvPr id="5" name="Picture 4"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5873" y="2389699"/>
            <a:ext cx="5032127" cy="4204992"/>
          </a:xfrm>
          <a:prstGeom prst="rect">
            <a:avLst/>
          </a:prstGeom>
        </p:spPr>
      </p:pic>
    </p:spTree>
    <p:extLst>
      <p:ext uri="{BB962C8B-B14F-4D97-AF65-F5344CB8AC3E}">
        <p14:creationId xmlns:p14="http://schemas.microsoft.com/office/powerpoint/2010/main" val="4125474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682" y="106786"/>
            <a:ext cx="1751876" cy="1623266"/>
          </a:xfrm>
          <a:prstGeom prst="rect">
            <a:avLst/>
          </a:prstGeom>
        </p:spPr>
      </p:pic>
      <p:pic>
        <p:nvPicPr>
          <p:cNvPr id="3" name="Picture 2"/>
          <p:cNvPicPr>
            <a:picLocks noChangeAspect="1"/>
          </p:cNvPicPr>
          <p:nvPr/>
        </p:nvPicPr>
        <p:blipFill>
          <a:blip r:embed="rId4"/>
          <a:stretch>
            <a:fillRect/>
          </a:stretch>
        </p:blipFill>
        <p:spPr>
          <a:xfrm>
            <a:off x="1900237" y="638175"/>
            <a:ext cx="8077200" cy="5381625"/>
          </a:xfrm>
          <a:prstGeom prst="rect">
            <a:avLst/>
          </a:prstGeom>
        </p:spPr>
      </p:pic>
    </p:spTree>
    <p:extLst>
      <p:ext uri="{BB962C8B-B14F-4D97-AF65-F5344CB8AC3E}">
        <p14:creationId xmlns:p14="http://schemas.microsoft.com/office/powerpoint/2010/main" val="39166020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35682" y="106786"/>
            <a:ext cx="1751876" cy="1623266"/>
          </a:xfrm>
          <a:prstGeom prst="rect">
            <a:avLst/>
          </a:prstGeom>
        </p:spPr>
      </p:pic>
      <p:sp>
        <p:nvSpPr>
          <p:cNvPr id="3" name="Title 2">
            <a:extLst>
              <a:ext uri="{FF2B5EF4-FFF2-40B4-BE49-F238E27FC236}">
                <a16:creationId xmlns:a16="http://schemas.microsoft.com/office/drawing/2014/main" id="{8D931B23-7FB4-BE39-1BBA-C3FD16DCD34E}"/>
              </a:ext>
            </a:extLst>
          </p:cNvPr>
          <p:cNvSpPr>
            <a:spLocks noGrp="1"/>
          </p:cNvSpPr>
          <p:nvPr>
            <p:ph type="title"/>
          </p:nvPr>
        </p:nvSpPr>
        <p:spPr>
          <a:xfrm>
            <a:off x="838200" y="365125"/>
            <a:ext cx="9495408" cy="1325563"/>
          </a:xfrm>
        </p:spPr>
        <p:txBody>
          <a:bodyPr/>
          <a:lstStyle/>
          <a:p>
            <a:pPr algn="ctr"/>
            <a:r>
              <a:rPr lang="en-US" b="1" dirty="0">
                <a:latin typeface="Century Schoolbook" panose="02040604050505020304" pitchFamily="18" charset="0"/>
              </a:rPr>
              <a:t>Contact Information</a:t>
            </a:r>
          </a:p>
        </p:txBody>
      </p:sp>
      <p:sp>
        <p:nvSpPr>
          <p:cNvPr id="6" name="Content Placeholder 5">
            <a:extLst>
              <a:ext uri="{FF2B5EF4-FFF2-40B4-BE49-F238E27FC236}">
                <a16:creationId xmlns:a16="http://schemas.microsoft.com/office/drawing/2014/main" id="{0DF5537A-52F7-E3C7-DE0C-87D8987ABD3C}"/>
              </a:ext>
            </a:extLst>
          </p:cNvPr>
          <p:cNvSpPr>
            <a:spLocks noGrp="1"/>
          </p:cNvSpPr>
          <p:nvPr>
            <p:ph sz="half" idx="1"/>
          </p:nvPr>
        </p:nvSpPr>
        <p:spPr/>
        <p:txBody>
          <a:bodyPr>
            <a:normAutofit fontScale="77500" lnSpcReduction="20000"/>
          </a:bodyPr>
          <a:lstStyle/>
          <a:p>
            <a:pPr marL="0" indent="0">
              <a:buNone/>
            </a:pPr>
            <a:r>
              <a:rPr lang="en-US" b="1" dirty="0">
                <a:latin typeface="Century Schoolbook" panose="02040604050505020304" pitchFamily="18" charset="0"/>
              </a:rPr>
              <a:t>Lauren Plymale, Esquire</a:t>
            </a:r>
          </a:p>
          <a:p>
            <a:pPr marL="0" indent="0">
              <a:buNone/>
            </a:pPr>
            <a:r>
              <a:rPr lang="en-US" sz="2800" dirty="0">
                <a:latin typeface="Century Schoolbook" panose="02040604050505020304" pitchFamily="18" charset="0"/>
              </a:rPr>
              <a:t>General Counsel/ Director- PIFU</a:t>
            </a:r>
          </a:p>
          <a:p>
            <a:pPr marL="0" indent="0">
              <a:buNone/>
            </a:pPr>
            <a:r>
              <a:rPr lang="en-US" sz="2800" dirty="0">
                <a:latin typeface="Century Schoolbook" panose="02040604050505020304" pitchFamily="18" charset="0"/>
              </a:rPr>
              <a:t>WV State Auditor's Office</a:t>
            </a:r>
          </a:p>
          <a:p>
            <a:pPr marL="0" indent="0">
              <a:buNone/>
            </a:pPr>
            <a:r>
              <a:rPr lang="en-US" sz="2800" dirty="0">
                <a:latin typeface="Century Schoolbook" panose="02040604050505020304" pitchFamily="18" charset="0"/>
              </a:rPr>
              <a:t>State Capitol</a:t>
            </a:r>
          </a:p>
          <a:p>
            <a:pPr marL="0" indent="0">
              <a:buNone/>
            </a:pPr>
            <a:r>
              <a:rPr lang="en-US" sz="2800" dirty="0">
                <a:latin typeface="Century Schoolbook" panose="02040604050505020304" pitchFamily="18" charset="0"/>
              </a:rPr>
              <a:t>Building 1, Suite W-100</a:t>
            </a:r>
          </a:p>
          <a:p>
            <a:pPr marL="0" indent="0">
              <a:buNone/>
            </a:pPr>
            <a:r>
              <a:rPr lang="en-US" sz="2800" dirty="0">
                <a:latin typeface="Century Schoolbook" panose="02040604050505020304" pitchFamily="18" charset="0"/>
              </a:rPr>
              <a:t>1900 Kanawha Blvd. </a:t>
            </a:r>
          </a:p>
          <a:p>
            <a:pPr marL="0" indent="0">
              <a:buNone/>
            </a:pPr>
            <a:r>
              <a:rPr lang="en-US" sz="2800" dirty="0">
                <a:latin typeface="Century Schoolbook" panose="02040604050505020304" pitchFamily="18" charset="0"/>
              </a:rPr>
              <a:t>Charleston, WV  25305</a:t>
            </a:r>
          </a:p>
          <a:p>
            <a:endParaRPr lang="en-US" sz="2800" dirty="0">
              <a:latin typeface="Century Schoolbook" panose="02040604050505020304" pitchFamily="18" charset="0"/>
            </a:endParaRPr>
          </a:p>
          <a:p>
            <a:pPr marL="0" indent="0">
              <a:buNone/>
            </a:pPr>
            <a:r>
              <a:rPr lang="en-US" sz="2800" dirty="0">
                <a:latin typeface="Century Schoolbook" panose="02040604050505020304" pitchFamily="18" charset="0"/>
              </a:rPr>
              <a:t>Phone 304-558-2251</a:t>
            </a:r>
          </a:p>
          <a:p>
            <a:endParaRPr lang="en-US" sz="2800" dirty="0">
              <a:latin typeface="Century Schoolbook" panose="02040604050505020304" pitchFamily="18" charset="0"/>
            </a:endParaRPr>
          </a:p>
          <a:p>
            <a:endParaRPr lang="en-US" sz="2800" dirty="0">
              <a:latin typeface="Century Schoolbook" panose="02040604050505020304" pitchFamily="18" charset="0"/>
            </a:endParaRPr>
          </a:p>
          <a:p>
            <a:pPr marL="0" indent="0">
              <a:buNone/>
            </a:pPr>
            <a:r>
              <a:rPr lang="en-US" sz="2800" dirty="0">
                <a:latin typeface="Century Schoolbook" panose="02040604050505020304" pitchFamily="18" charset="0"/>
              </a:rPr>
              <a:t>Lauren.Plymale@wvsao.gov</a:t>
            </a:r>
          </a:p>
          <a:p>
            <a:endParaRPr lang="en-US" dirty="0"/>
          </a:p>
        </p:txBody>
      </p:sp>
      <p:sp>
        <p:nvSpPr>
          <p:cNvPr id="7" name="Content Placeholder 6">
            <a:extLst>
              <a:ext uri="{FF2B5EF4-FFF2-40B4-BE49-F238E27FC236}">
                <a16:creationId xmlns:a16="http://schemas.microsoft.com/office/drawing/2014/main" id="{8A6D5FB1-66AC-B4BE-DEA3-5142C3BD3856}"/>
              </a:ext>
            </a:extLst>
          </p:cNvPr>
          <p:cNvSpPr>
            <a:spLocks noGrp="1"/>
          </p:cNvSpPr>
          <p:nvPr>
            <p:ph sz="half" idx="2"/>
          </p:nvPr>
        </p:nvSpPr>
        <p:spPr/>
        <p:txBody>
          <a:bodyPr>
            <a:normAutofit fontScale="77500" lnSpcReduction="20000"/>
          </a:bodyPr>
          <a:lstStyle/>
          <a:p>
            <a:pPr marL="0" indent="0">
              <a:buNone/>
            </a:pPr>
            <a:r>
              <a:rPr lang="en-US" b="1" dirty="0">
                <a:latin typeface="Century Schoolbook" panose="02040604050505020304" pitchFamily="18" charset="0"/>
              </a:rPr>
              <a:t>John Jones, CFE</a:t>
            </a:r>
            <a:endParaRPr lang="en-US" sz="2800" b="1" dirty="0">
              <a:latin typeface="Century Schoolbook" panose="02040604050505020304" pitchFamily="18" charset="0"/>
            </a:endParaRPr>
          </a:p>
          <a:p>
            <a:pPr marL="0" indent="0">
              <a:buNone/>
            </a:pPr>
            <a:r>
              <a:rPr lang="en-US" sz="2800" dirty="0">
                <a:latin typeface="Century Schoolbook" panose="02040604050505020304" pitchFamily="18" charset="0"/>
              </a:rPr>
              <a:t>Assistant Director - PIFU</a:t>
            </a:r>
          </a:p>
          <a:p>
            <a:pPr marL="0" indent="0">
              <a:buNone/>
            </a:pPr>
            <a:r>
              <a:rPr lang="en-US" sz="2800" dirty="0">
                <a:latin typeface="Century Schoolbook" panose="02040604050505020304" pitchFamily="18" charset="0"/>
              </a:rPr>
              <a:t>WV State Auditor's Office</a:t>
            </a:r>
          </a:p>
          <a:p>
            <a:pPr marL="0" indent="0">
              <a:buNone/>
            </a:pPr>
            <a:r>
              <a:rPr lang="en-US" sz="2800" dirty="0">
                <a:latin typeface="Century Schoolbook" panose="02040604050505020304" pitchFamily="18" charset="0"/>
              </a:rPr>
              <a:t>State Capitol</a:t>
            </a:r>
          </a:p>
          <a:p>
            <a:pPr marL="0" indent="0">
              <a:buNone/>
            </a:pPr>
            <a:r>
              <a:rPr lang="en-US" sz="2800" dirty="0">
                <a:latin typeface="Century Schoolbook" panose="02040604050505020304" pitchFamily="18" charset="0"/>
              </a:rPr>
              <a:t>Building 1, Suite W-100</a:t>
            </a:r>
          </a:p>
          <a:p>
            <a:pPr marL="0" indent="0">
              <a:buNone/>
            </a:pPr>
            <a:r>
              <a:rPr lang="en-US" sz="2800" dirty="0">
                <a:latin typeface="Century Schoolbook" panose="02040604050505020304" pitchFamily="18" charset="0"/>
              </a:rPr>
              <a:t>1900 Kanawha Blvd. </a:t>
            </a:r>
          </a:p>
          <a:p>
            <a:pPr marL="0" indent="0">
              <a:buNone/>
            </a:pPr>
            <a:r>
              <a:rPr lang="en-US" sz="2800" dirty="0">
                <a:latin typeface="Century Schoolbook" panose="02040604050505020304" pitchFamily="18" charset="0"/>
              </a:rPr>
              <a:t>Charleston, WV  25305</a:t>
            </a:r>
          </a:p>
          <a:p>
            <a:endParaRPr lang="en-US" sz="2800" dirty="0">
              <a:latin typeface="Century Schoolbook" panose="02040604050505020304" pitchFamily="18" charset="0"/>
            </a:endParaRPr>
          </a:p>
          <a:p>
            <a:pPr marL="0" indent="0">
              <a:buNone/>
            </a:pPr>
            <a:r>
              <a:rPr lang="en-US" sz="2800" dirty="0">
                <a:latin typeface="Century Schoolbook" panose="02040604050505020304" pitchFamily="18" charset="0"/>
              </a:rPr>
              <a:t>Phone 304-558-2251</a:t>
            </a:r>
          </a:p>
          <a:p>
            <a:endParaRPr lang="en-US" sz="2800" dirty="0">
              <a:latin typeface="Century Schoolbook" panose="02040604050505020304" pitchFamily="18" charset="0"/>
            </a:endParaRPr>
          </a:p>
          <a:p>
            <a:endParaRPr lang="en-US" sz="2800" dirty="0">
              <a:latin typeface="Century Schoolbook" panose="02040604050505020304" pitchFamily="18" charset="0"/>
            </a:endParaRPr>
          </a:p>
          <a:p>
            <a:pPr marL="0" indent="0">
              <a:buNone/>
            </a:pPr>
            <a:r>
              <a:rPr lang="en-US" sz="2800" dirty="0">
                <a:latin typeface="Century Schoolbook" panose="02040604050505020304" pitchFamily="18" charset="0"/>
              </a:rPr>
              <a:t>John.Jones@wvsao.gov</a:t>
            </a:r>
          </a:p>
          <a:p>
            <a:endParaRPr lang="en-US" dirty="0"/>
          </a:p>
        </p:txBody>
      </p:sp>
    </p:spTree>
    <p:extLst>
      <p:ext uri="{BB962C8B-B14F-4D97-AF65-F5344CB8AC3E}">
        <p14:creationId xmlns:p14="http://schemas.microsoft.com/office/powerpoint/2010/main" val="6574003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1207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662057" cy="1325563"/>
          </a:xfrm>
        </p:spPr>
        <p:txBody>
          <a:bodyPr vert="horz" lIns="91440" tIns="45720" rIns="91440" bIns="45720" rtlCol="0" anchor="ctr">
            <a:normAutofit/>
          </a:bodyPr>
          <a:lstStyle/>
          <a:p>
            <a:r>
              <a:rPr lang="en-US" sz="5400" b="1" dirty="0">
                <a:latin typeface="Century Schoolbook" panose="02040604050505020304" pitchFamily="18" charset="0"/>
              </a:rPr>
              <a:t>PIFU – WV Code</a:t>
            </a:r>
          </a:p>
        </p:txBody>
      </p:sp>
      <p:sp>
        <p:nvSpPr>
          <p:cNvPr id="4" name="Text Placeholder 3"/>
          <p:cNvSpPr>
            <a:spLocks noGrp="1"/>
          </p:cNvSpPr>
          <p:nvPr>
            <p:ph type="body" sz="half" idx="2"/>
          </p:nvPr>
        </p:nvSpPr>
        <p:spPr>
          <a:xfrm>
            <a:off x="642257" y="1690688"/>
            <a:ext cx="6948151" cy="4486275"/>
          </a:xfrm>
        </p:spPr>
        <p:txBody>
          <a:bodyPr vert="horz" lIns="91440" tIns="45720" rIns="91440" bIns="45720" rtlCol="0">
            <a:normAutofit/>
          </a:bodyPr>
          <a:lstStyle/>
          <a:p>
            <a:pPr marL="514350" lvl="1"/>
            <a:r>
              <a:rPr lang="en-US" sz="2800" dirty="0">
                <a:latin typeface="Bookman Old Style" panose="02050604050505020204" pitchFamily="18" charset="0"/>
              </a:rPr>
              <a:t>Applicable WV State Code sections</a:t>
            </a:r>
          </a:p>
          <a:p>
            <a:pPr marL="1200150" lvl="2" indent="-228600">
              <a:buFont typeface="Arial" panose="020B0604020202020204" pitchFamily="34" charset="0"/>
              <a:buChar char="•"/>
            </a:pPr>
            <a:r>
              <a:rPr lang="en-US" sz="2600" dirty="0">
                <a:latin typeface="Bookman Old Style" panose="02050604050505020204" pitchFamily="18" charset="0"/>
              </a:rPr>
              <a:t>§ 6-9-2 </a:t>
            </a:r>
          </a:p>
          <a:p>
            <a:pPr marL="1200150" lvl="2" indent="-228600">
              <a:buFont typeface="Arial" panose="020B0604020202020204" pitchFamily="34" charset="0"/>
              <a:buChar char="•"/>
            </a:pPr>
            <a:r>
              <a:rPr lang="en-US" sz="2600" dirty="0">
                <a:latin typeface="Bookman Old Style" panose="02050604050505020204" pitchFamily="18" charset="0"/>
              </a:rPr>
              <a:t>§ 6-9-7 </a:t>
            </a:r>
          </a:p>
          <a:p>
            <a:pPr marL="1657350" lvl="3" indent="-228600">
              <a:buFont typeface="Arial" panose="020B0604020202020204" pitchFamily="34" charset="0"/>
              <a:buChar char="•"/>
            </a:pPr>
            <a:r>
              <a:rPr lang="en-US" sz="2200" dirty="0">
                <a:latin typeface="Bookman Old Style" panose="02050604050505020204" pitchFamily="18" charset="0"/>
              </a:rPr>
              <a:t>(j)</a:t>
            </a:r>
          </a:p>
          <a:p>
            <a:pPr marL="1657350" lvl="3" indent="-228600">
              <a:buFont typeface="Arial" panose="020B0604020202020204" pitchFamily="34" charset="0"/>
              <a:buChar char="•"/>
            </a:pPr>
            <a:r>
              <a:rPr lang="en-US" sz="2200" dirty="0">
                <a:latin typeface="Bookman Old Style" panose="02050604050505020204" pitchFamily="18" charset="0"/>
              </a:rPr>
              <a:t>(k)</a:t>
            </a:r>
          </a:p>
          <a:p>
            <a:pPr marL="1657350" lvl="3" indent="-228600">
              <a:buFont typeface="Arial" panose="020B0604020202020204" pitchFamily="34" charset="0"/>
              <a:buChar char="•"/>
            </a:pPr>
            <a:r>
              <a:rPr lang="en-US" sz="2200" dirty="0">
                <a:latin typeface="Bookman Old Style" panose="02050604050505020204" pitchFamily="18" charset="0"/>
              </a:rPr>
              <a:t>(l)</a:t>
            </a:r>
          </a:p>
          <a:p>
            <a:pPr marL="1657350" lvl="3" indent="-228600">
              <a:buFont typeface="Arial" panose="020B0604020202020204" pitchFamily="34" charset="0"/>
              <a:buChar char="•"/>
            </a:pPr>
            <a:r>
              <a:rPr lang="en-US" sz="2200" dirty="0">
                <a:latin typeface="Bookman Old Style" panose="02050604050505020204" pitchFamily="18" charset="0"/>
              </a:rPr>
              <a:t>(o)</a:t>
            </a:r>
          </a:p>
          <a:p>
            <a:pPr marL="1200150" lvl="2" indent="-228600">
              <a:buFont typeface="Arial" panose="020B0604020202020204" pitchFamily="34" charset="0"/>
              <a:buChar char="•"/>
            </a:pPr>
            <a:r>
              <a:rPr lang="en-US" sz="2600" dirty="0">
                <a:latin typeface="Bookman Old Style" panose="02050604050505020204" pitchFamily="18" charset="0"/>
              </a:rPr>
              <a:t>§ 6-9-8(c)</a:t>
            </a:r>
          </a:p>
          <a:p>
            <a:pPr marL="1200150" lvl="2" indent="-228600">
              <a:buFont typeface="Arial" panose="020B0604020202020204" pitchFamily="34" charset="0"/>
              <a:buChar char="•"/>
            </a:pPr>
            <a:r>
              <a:rPr lang="en-US" sz="2600" dirty="0">
                <a:latin typeface="Bookman Old Style" panose="02050604050505020204" pitchFamily="18" charset="0"/>
              </a:rPr>
              <a:t>§ 6-9-9</a:t>
            </a:r>
          </a:p>
          <a:p>
            <a:pPr marL="1200150" lvl="2" indent="-228600">
              <a:buFont typeface="Arial" panose="020B0604020202020204" pitchFamily="34" charset="0"/>
              <a:buChar char="•"/>
            </a:pPr>
            <a:r>
              <a:rPr lang="en-US" sz="2600" dirty="0">
                <a:latin typeface="Bookman Old Style" panose="02050604050505020204" pitchFamily="18" charset="0"/>
              </a:rPr>
              <a:t>§ 6-9-11</a:t>
            </a:r>
          </a:p>
          <a:p>
            <a:pPr marL="1200150" lvl="2" indent="-228600">
              <a:buFont typeface="Arial" panose="020B0604020202020204" pitchFamily="34" charset="0"/>
              <a:buChar char="•"/>
            </a:pPr>
            <a:r>
              <a:rPr lang="en-US" sz="2600" dirty="0">
                <a:latin typeface="Bookman Old Style" panose="02050604050505020204" pitchFamily="18" charset="0"/>
              </a:rPr>
              <a:t>§ 7-1-16</a:t>
            </a:r>
          </a:p>
          <a:p>
            <a:pPr marL="285750" indent="-228600">
              <a:buFont typeface="Arial" panose="020B0604020202020204" pitchFamily="34" charset="0"/>
              <a:buChar char="•"/>
            </a:pP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pic>
        <p:nvPicPr>
          <p:cNvPr id="6" name="Picture Placeholder 5"/>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l="8070" r="3352"/>
          <a:stretch/>
        </p:blipFill>
        <p:spPr>
          <a:xfrm>
            <a:off x="7848600" y="10"/>
            <a:ext cx="4343400" cy="6857990"/>
          </a:xfrm>
          <a:prstGeom prst="rect">
            <a:avLst/>
          </a:prstGeom>
        </p:spPr>
      </p:pic>
    </p:spTree>
    <p:extLst>
      <p:ext uri="{BB962C8B-B14F-4D97-AF65-F5344CB8AC3E}">
        <p14:creationId xmlns:p14="http://schemas.microsoft.com/office/powerpoint/2010/main" val="2406311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14021"/>
            <a:ext cx="10001250" cy="676656"/>
          </a:xfrm>
        </p:spPr>
        <p:txBody>
          <a:bodyPr>
            <a:noAutofit/>
          </a:bodyPr>
          <a:lstStyle/>
          <a:p>
            <a:pPr algn="ctr"/>
            <a:r>
              <a:rPr lang="en-US" sz="5400" b="1" dirty="0">
                <a:latin typeface="Century Schoolbook" panose="02040604050505020304" pitchFamily="18" charset="0"/>
              </a:rPr>
              <a:t>PIFU - Current Structure</a:t>
            </a:r>
          </a:p>
        </p:txBody>
      </p:sp>
      <p:sp>
        <p:nvSpPr>
          <p:cNvPr id="4" name="Text Placeholder 3"/>
          <p:cNvSpPr>
            <a:spLocks noGrp="1"/>
          </p:cNvSpPr>
          <p:nvPr>
            <p:ph type="body" sz="half" idx="2"/>
          </p:nvPr>
        </p:nvSpPr>
        <p:spPr>
          <a:xfrm>
            <a:off x="568170" y="1097209"/>
            <a:ext cx="10795247" cy="5000563"/>
          </a:xfrm>
        </p:spPr>
        <p:txBody>
          <a:bodyPr>
            <a:normAutofit lnSpcReduction="10000"/>
          </a:bodyPr>
          <a:lstStyle/>
          <a:p>
            <a:pPr marL="285750" indent="-285750">
              <a:buFont typeface="Arial" panose="020B0604020202020204" pitchFamily="34" charset="0"/>
              <a:buChar char="•"/>
            </a:pPr>
            <a:r>
              <a:rPr lang="en-US" sz="2400" dirty="0">
                <a:latin typeface="Century Schoolbook" panose="02040604050505020304" pitchFamily="18" charset="0"/>
              </a:rPr>
              <a:t>Evolved from Fraud Section to the PIFU in Aug 2018.</a:t>
            </a:r>
          </a:p>
          <a:p>
            <a:pPr marL="742950" lvl="1" indent="-285750">
              <a:buFont typeface="Arial" panose="020B0604020202020204" pitchFamily="34" charset="0"/>
              <a:buChar char="•"/>
            </a:pPr>
            <a:r>
              <a:rPr lang="en-US" sz="2400" dirty="0">
                <a:latin typeface="Century Schoolbook" panose="02040604050505020304" pitchFamily="18" charset="0"/>
              </a:rPr>
              <a:t>Director / General Counsel to the WV State Auditor</a:t>
            </a:r>
          </a:p>
          <a:p>
            <a:pPr marL="742950" lvl="1" indent="-285750">
              <a:buFont typeface="Arial" panose="020B0604020202020204" pitchFamily="34" charset="0"/>
              <a:buChar char="•"/>
            </a:pPr>
            <a:r>
              <a:rPr lang="en-US" sz="2400" dirty="0">
                <a:latin typeface="Century Schoolbook" panose="02040604050505020304" pitchFamily="18" charset="0"/>
              </a:rPr>
              <a:t>Assistant Director</a:t>
            </a:r>
          </a:p>
          <a:p>
            <a:pPr marL="742950" lvl="1" indent="-285750">
              <a:buFont typeface="Arial" panose="020B0604020202020204" pitchFamily="34" charset="0"/>
              <a:buChar char="•"/>
            </a:pPr>
            <a:r>
              <a:rPr lang="en-US" sz="2400" dirty="0">
                <a:latin typeface="Century Schoolbook" panose="02040604050505020304" pitchFamily="18" charset="0"/>
              </a:rPr>
              <a:t>Financial Forensic Examiners FFE </a:t>
            </a:r>
            <a:r>
              <a:rPr lang="en-US" sz="2400" dirty="0">
                <a:solidFill>
                  <a:schemeClr val="tx1"/>
                </a:solidFill>
                <a:latin typeface="Century Schoolbook" panose="02040604050505020304" pitchFamily="18" charset="0"/>
              </a:rPr>
              <a:t>(6)</a:t>
            </a:r>
          </a:p>
          <a:p>
            <a:pPr marL="742950" lvl="1" indent="-285750">
              <a:buFont typeface="Arial" panose="020B0604020202020204" pitchFamily="34" charset="0"/>
              <a:buChar char="•"/>
            </a:pPr>
            <a:r>
              <a:rPr lang="en-US" sz="2400" dirty="0">
                <a:latin typeface="Century Schoolbook" panose="02040604050505020304" pitchFamily="18" charset="0"/>
              </a:rPr>
              <a:t>Criminal Investigators (3)</a:t>
            </a:r>
          </a:p>
          <a:p>
            <a:pPr marL="742950" lvl="1" indent="-285750">
              <a:buFont typeface="Arial" panose="020B0604020202020204" pitchFamily="34" charset="0"/>
              <a:buChar char="•"/>
            </a:pPr>
            <a:r>
              <a:rPr lang="en-US" sz="2400" dirty="0">
                <a:latin typeface="Century Schoolbook" panose="02040604050505020304" pitchFamily="18" charset="0"/>
              </a:rPr>
              <a:t>Case Manager </a:t>
            </a:r>
          </a:p>
          <a:p>
            <a:pPr marL="742950" lvl="1" indent="-285750">
              <a:buFont typeface="Arial" panose="020B0604020202020204" pitchFamily="34" charset="0"/>
              <a:buChar char="•"/>
            </a:pPr>
            <a:r>
              <a:rPr lang="en-US" sz="2400" dirty="0">
                <a:latin typeface="Century Schoolbook" panose="02040604050505020304" pitchFamily="18" charset="0"/>
              </a:rPr>
              <a:t>Certified Cyber Crime Examiner  </a:t>
            </a:r>
          </a:p>
          <a:p>
            <a:pPr marL="742950" lvl="1" indent="-285750">
              <a:buFont typeface="Arial" panose="020B0604020202020204" pitchFamily="34" charset="0"/>
              <a:buChar char="•"/>
            </a:pPr>
            <a:r>
              <a:rPr lang="en-US" sz="2400" dirty="0">
                <a:latin typeface="Century Schoolbook" panose="02040604050505020304" pitchFamily="18" charset="0"/>
              </a:rPr>
              <a:t>State Fleet Compliance Auditor</a:t>
            </a:r>
          </a:p>
          <a:p>
            <a:pPr marL="742950" lvl="1" indent="-285750">
              <a:buFont typeface="Arial" panose="020B0604020202020204" pitchFamily="34" charset="0"/>
              <a:buChar char="•"/>
            </a:pPr>
            <a:r>
              <a:rPr lang="en-US" sz="2400" dirty="0">
                <a:latin typeface="Century Schoolbook" panose="02040604050505020304" pitchFamily="18" charset="0"/>
              </a:rPr>
              <a:t>Purchasing Card Monitors (2) </a:t>
            </a:r>
          </a:p>
          <a:p>
            <a:pPr marL="742950" lvl="1" indent="-285750">
              <a:buFont typeface="Arial" panose="020B0604020202020204" pitchFamily="34" charset="0"/>
              <a:buChar char="•"/>
            </a:pPr>
            <a:r>
              <a:rPr lang="en-US" sz="2400" dirty="0">
                <a:latin typeface="Century Schoolbook" panose="02040604050505020304" pitchFamily="18" charset="0"/>
              </a:rPr>
              <a:t>PIFU footprint located in Charleston, Morgantown, Elkins, Beckley, Fairmont &amp; Clarksburg, WV </a:t>
            </a:r>
          </a:p>
          <a:p>
            <a:pPr marL="742950" lvl="1" indent="-285750">
              <a:buFont typeface="Arial" panose="020B0604020202020204" pitchFamily="34" charset="0"/>
              <a:buChar char="•"/>
            </a:pPr>
            <a:r>
              <a:rPr lang="en-US" sz="2400" dirty="0">
                <a:latin typeface="Century Schoolbook" panose="02040604050505020304" pitchFamily="18" charset="0"/>
              </a:rPr>
              <a:t>PIFU members maintain the CFE Credential</a:t>
            </a:r>
          </a:p>
          <a:p>
            <a:pPr marL="285750" indent="-285750">
              <a:buFont typeface="Arial" panose="020B0604020202020204" pitchFamily="34" charset="0"/>
              <a:buChar char="•"/>
            </a:pPr>
            <a:r>
              <a:rPr lang="en-US" sz="2400" dirty="0">
                <a:latin typeface="Century Schoolbook" panose="02040604050505020304" pitchFamily="18" charset="0"/>
              </a:rPr>
              <a:t>We work closely with federal and county prosecutors, the Commission on Special Investigations (CSI), and law enforcement agencies.</a:t>
            </a:r>
          </a:p>
          <a:p>
            <a:pPr marL="285750" indent="-285750">
              <a:buFont typeface="Arial" panose="020B0604020202020204" pitchFamily="34" charset="0"/>
              <a:buChar char="•"/>
            </a:pPr>
            <a:endParaRPr lang="en-US" dirty="0"/>
          </a:p>
        </p:txBody>
      </p:sp>
      <p:pic>
        <p:nvPicPr>
          <p:cNvPr id="3" name="Picture Placeholder 5">
            <a:extLst>
              <a:ext uri="{FF2B5EF4-FFF2-40B4-BE49-F238E27FC236}">
                <a16:creationId xmlns:a16="http://schemas.microsoft.com/office/drawing/2014/main" id="{609502B4-649C-7A87-C133-AD5419927B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2170" y="0"/>
            <a:ext cx="1615980" cy="2130201"/>
          </a:xfrm>
          <a:prstGeom prst="rect">
            <a:avLst/>
          </a:prstGeom>
        </p:spPr>
      </p:pic>
    </p:spTree>
    <p:extLst>
      <p:ext uri="{BB962C8B-B14F-4D97-AF65-F5344CB8AC3E}">
        <p14:creationId xmlns:p14="http://schemas.microsoft.com/office/powerpoint/2010/main" val="89260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65AA217-8643-4EF0-A2C8-3FCEC63308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3400" y="0"/>
            <a:ext cx="4038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EADE6E-5A4D-4199-8CEF-F0461F081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153400" cy="6858000"/>
          </a:xfrm>
          <a:prstGeom prst="rect">
            <a:avLst/>
          </a:prstGeom>
          <a:blipFill>
            <a:blip r:embed="rId3"/>
            <a:stretch>
              <a:fillRect l="-1" r="-49533"/>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66331" y="-110331"/>
            <a:ext cx="9753970" cy="1325563"/>
          </a:xfrm>
        </p:spPr>
        <p:txBody>
          <a:bodyPr vert="horz" lIns="91440" tIns="45720" rIns="91440" bIns="45720" rtlCol="0" anchor="ctr">
            <a:normAutofit fontScale="90000"/>
          </a:bodyPr>
          <a:lstStyle/>
          <a:p>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4400" b="1" dirty="0">
                <a:solidFill>
                  <a:schemeClr val="bg1"/>
                </a:solidFill>
                <a:latin typeface="Century Schoolbook" panose="02040604050505020304" pitchFamily="18" charset="0"/>
              </a:rPr>
            </a:br>
            <a:r>
              <a:rPr lang="en-US" sz="6000" b="1" dirty="0">
                <a:solidFill>
                  <a:schemeClr val="bg1"/>
                </a:solidFill>
                <a:latin typeface="Century Schoolbook" panose="02040604050505020304" pitchFamily="18" charset="0"/>
              </a:rPr>
              <a:t>Investigative Process</a:t>
            </a: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br>
              <a:rPr lang="en-US" sz="1400" dirty="0">
                <a:gradFill flip="none" rotWithShape="1">
                  <a:gsLst>
                    <a:gs pos="28000">
                      <a:srgbClr val="EDEDED"/>
                    </a:gs>
                    <a:gs pos="0">
                      <a:srgbClr val="BFBFBF"/>
                    </a:gs>
                    <a:gs pos="100000">
                      <a:srgbClr val="FFFFFF"/>
                    </a:gs>
                  </a:gsLst>
                  <a:lin ang="4800000" scaled="0"/>
                  <a:tileRect/>
                </a:gradFill>
              </a:rPr>
            </a:br>
            <a:endParaRPr lang="en-US" sz="1400" dirty="0">
              <a:gradFill flip="none" rotWithShape="1">
                <a:gsLst>
                  <a:gs pos="28000">
                    <a:srgbClr val="EDEDED"/>
                  </a:gs>
                  <a:gs pos="0">
                    <a:srgbClr val="BFBFBF"/>
                  </a:gs>
                  <a:gs pos="100000">
                    <a:srgbClr val="FFFFFF"/>
                  </a:gs>
                </a:gsLst>
                <a:lin ang="4800000" scaled="0"/>
                <a:tileRect/>
              </a:gradFill>
            </a:endParaRPr>
          </a:p>
        </p:txBody>
      </p:sp>
      <p:sp>
        <p:nvSpPr>
          <p:cNvPr id="4" name="Text Placeholder 3"/>
          <p:cNvSpPr>
            <a:spLocks noGrp="1"/>
          </p:cNvSpPr>
          <p:nvPr>
            <p:ph type="body" sz="half" idx="2"/>
          </p:nvPr>
        </p:nvSpPr>
        <p:spPr>
          <a:xfrm>
            <a:off x="600075" y="1411174"/>
            <a:ext cx="6704239" cy="4614863"/>
          </a:xfrm>
        </p:spPr>
        <p:txBody>
          <a:bodyPr vert="horz" lIns="91440" tIns="45720" rIns="91440" bIns="45720" rtlCol="0">
            <a:normAutofit fontScale="92500" lnSpcReduction="10000"/>
          </a:bodyPr>
          <a:lstStyle/>
          <a:p>
            <a:pPr marL="400050" indent="-342900">
              <a:buFont typeface="+mj-lt"/>
              <a:buAutoNum type="arabicPeriod"/>
            </a:pPr>
            <a:r>
              <a:rPr lang="en-US" sz="2000" dirty="0">
                <a:gradFill>
                  <a:gsLst>
                    <a:gs pos="34000">
                      <a:srgbClr val="EDEDED"/>
                    </a:gs>
                    <a:gs pos="0">
                      <a:srgbClr val="BFBFBF"/>
                    </a:gs>
                    <a:gs pos="100000">
                      <a:srgbClr val="FFFFFF"/>
                    </a:gs>
                  </a:gsLst>
                  <a:lin ang="4800000" scaled="0"/>
                </a:gradFill>
                <a:latin typeface="Century Schoolbook" panose="02040604050505020304" pitchFamily="18" charset="0"/>
              </a:rPr>
              <a:t>Fraud intake </a:t>
            </a:r>
          </a:p>
          <a:p>
            <a:pPr marL="857250" lvl="1" indent="-342900">
              <a:buFont typeface="+mj-lt"/>
              <a:buAutoNum type="arabicPeriod"/>
            </a:pPr>
            <a:r>
              <a:rPr lang="en-US" sz="1800" dirty="0">
                <a:gradFill>
                  <a:gsLst>
                    <a:gs pos="34000">
                      <a:srgbClr val="EDEDED"/>
                    </a:gs>
                    <a:gs pos="0">
                      <a:srgbClr val="BFBFBF"/>
                    </a:gs>
                    <a:gs pos="100000">
                      <a:srgbClr val="FFFFFF"/>
                    </a:gs>
                  </a:gsLst>
                  <a:lin ang="4800000" scaled="0"/>
                </a:gradFill>
                <a:latin typeface="Century Schoolbook" panose="02040604050505020304" pitchFamily="18" charset="0"/>
              </a:rPr>
              <a:t>Multiple ways </a:t>
            </a:r>
          </a:p>
          <a:p>
            <a:pPr marL="400050" indent="-342900">
              <a:buFont typeface="+mj-lt"/>
              <a:buAutoNum type="arabicPeriod"/>
            </a:pPr>
            <a:r>
              <a:rPr lang="en-US" sz="2000" dirty="0">
                <a:gradFill>
                  <a:gsLst>
                    <a:gs pos="34000">
                      <a:srgbClr val="EDEDED"/>
                    </a:gs>
                    <a:gs pos="0">
                      <a:srgbClr val="BFBFBF"/>
                    </a:gs>
                    <a:gs pos="100000">
                      <a:srgbClr val="FFFFFF"/>
                    </a:gs>
                  </a:gsLst>
                  <a:lin ang="4800000" scaled="0"/>
                </a:gradFill>
                <a:latin typeface="Century Schoolbook" panose="02040604050505020304" pitchFamily="18" charset="0"/>
              </a:rPr>
              <a:t>Establish approach </a:t>
            </a:r>
          </a:p>
          <a:p>
            <a:pPr marL="857250" lvl="1" indent="-342900">
              <a:buFont typeface="+mj-lt"/>
              <a:buAutoNum type="arabicPeriod"/>
            </a:pPr>
            <a:r>
              <a:rPr lang="en-US" sz="1800" dirty="0">
                <a:gradFill>
                  <a:gsLst>
                    <a:gs pos="34000">
                      <a:srgbClr val="EDEDED"/>
                    </a:gs>
                    <a:gs pos="0">
                      <a:srgbClr val="BFBFBF"/>
                    </a:gs>
                    <a:gs pos="100000">
                      <a:srgbClr val="FFFFFF"/>
                    </a:gs>
                  </a:gsLst>
                  <a:lin ang="4800000" scaled="0"/>
                </a:gradFill>
                <a:latin typeface="Century Schoolbook" panose="02040604050505020304" pitchFamily="18" charset="0"/>
              </a:rPr>
              <a:t>Assign FFE/Investigator by location</a:t>
            </a:r>
          </a:p>
          <a:p>
            <a:pPr marL="857250" lvl="1" indent="-342900">
              <a:buFont typeface="+mj-lt"/>
              <a:buAutoNum type="arabicPeriod"/>
            </a:pPr>
            <a:r>
              <a:rPr lang="en-US" sz="1800" dirty="0">
                <a:gradFill>
                  <a:gsLst>
                    <a:gs pos="34000">
                      <a:srgbClr val="EDEDED"/>
                    </a:gs>
                    <a:gs pos="0">
                      <a:srgbClr val="BFBFBF"/>
                    </a:gs>
                    <a:gs pos="100000">
                      <a:srgbClr val="FFFFFF"/>
                    </a:gs>
                  </a:gsLst>
                  <a:lin ang="4800000" scaled="0"/>
                </a:gradFill>
                <a:latin typeface="Century Schoolbook" panose="02040604050505020304" pitchFamily="18" charset="0"/>
              </a:rPr>
              <a:t>Site assessment performed</a:t>
            </a:r>
          </a:p>
          <a:p>
            <a:pPr marL="857250" lvl="1" indent="-342900">
              <a:buFont typeface="+mj-lt"/>
              <a:buAutoNum type="arabicPeriod"/>
            </a:pPr>
            <a:r>
              <a:rPr lang="en-US" sz="1800" dirty="0">
                <a:gradFill>
                  <a:gsLst>
                    <a:gs pos="34000">
                      <a:srgbClr val="EDEDED"/>
                    </a:gs>
                    <a:gs pos="0">
                      <a:srgbClr val="BFBFBF"/>
                    </a:gs>
                    <a:gs pos="100000">
                      <a:srgbClr val="FFFFFF"/>
                    </a:gs>
                  </a:gsLst>
                  <a:lin ang="4800000" scaled="0"/>
                </a:gradFill>
                <a:latin typeface="Century Schoolbook" panose="02040604050505020304" pitchFamily="18" charset="0"/>
              </a:rPr>
              <a:t>Collect documents from Entity</a:t>
            </a:r>
          </a:p>
          <a:p>
            <a:pPr marL="857250" lvl="1" indent="-342900">
              <a:buFont typeface="+mj-lt"/>
              <a:buAutoNum type="arabicPeriod"/>
            </a:pPr>
            <a:r>
              <a:rPr lang="en-US" sz="1800" dirty="0">
                <a:gradFill>
                  <a:gsLst>
                    <a:gs pos="34000">
                      <a:srgbClr val="EDEDED"/>
                    </a:gs>
                    <a:gs pos="0">
                      <a:srgbClr val="BFBFBF"/>
                    </a:gs>
                    <a:gs pos="100000">
                      <a:srgbClr val="FFFFFF"/>
                    </a:gs>
                  </a:gsLst>
                  <a:lin ang="4800000" scaled="0"/>
                </a:gradFill>
                <a:latin typeface="Century Schoolbook" panose="02040604050505020304" pitchFamily="18" charset="0"/>
              </a:rPr>
              <a:t>Seize any computers or electronic data</a:t>
            </a:r>
          </a:p>
          <a:p>
            <a:pPr marL="857250" lvl="1" indent="-342900">
              <a:buFont typeface="+mj-lt"/>
              <a:buAutoNum type="arabicPeriod"/>
            </a:pPr>
            <a:r>
              <a:rPr lang="en-US" sz="1800" dirty="0">
                <a:gradFill>
                  <a:gsLst>
                    <a:gs pos="34000">
                      <a:srgbClr val="EDEDED"/>
                    </a:gs>
                    <a:gs pos="0">
                      <a:srgbClr val="BFBFBF"/>
                    </a:gs>
                    <a:gs pos="100000">
                      <a:srgbClr val="FFFFFF"/>
                    </a:gs>
                  </a:gsLst>
                  <a:lin ang="4800000" scaled="0"/>
                </a:gradFill>
                <a:latin typeface="Century Schoolbook" panose="02040604050505020304" pitchFamily="18" charset="0"/>
              </a:rPr>
              <a:t>Request documents from other Entities</a:t>
            </a:r>
          </a:p>
          <a:p>
            <a:pPr marL="857250" lvl="1" indent="-342900">
              <a:buFont typeface="+mj-lt"/>
              <a:buAutoNum type="arabicPeriod"/>
            </a:pPr>
            <a:r>
              <a:rPr lang="en-US" sz="1800" dirty="0">
                <a:gradFill>
                  <a:gsLst>
                    <a:gs pos="34000">
                      <a:srgbClr val="EDEDED"/>
                    </a:gs>
                    <a:gs pos="0">
                      <a:srgbClr val="BFBFBF"/>
                    </a:gs>
                    <a:gs pos="100000">
                      <a:srgbClr val="FFFFFF"/>
                    </a:gs>
                  </a:gsLst>
                  <a:lin ang="4800000" scaled="0"/>
                </a:gradFill>
                <a:latin typeface="Century Schoolbook" panose="02040604050505020304" pitchFamily="18" charset="0"/>
              </a:rPr>
              <a:t>Develop predication / Fraud Theory</a:t>
            </a:r>
          </a:p>
          <a:p>
            <a:pPr marL="400050" indent="-342900">
              <a:buFont typeface="+mj-lt"/>
              <a:buAutoNum type="arabicPeriod"/>
            </a:pPr>
            <a:r>
              <a:rPr lang="en-US" sz="2000" dirty="0">
                <a:gradFill>
                  <a:gsLst>
                    <a:gs pos="34000">
                      <a:srgbClr val="EDEDED"/>
                    </a:gs>
                    <a:gs pos="0">
                      <a:srgbClr val="BFBFBF"/>
                    </a:gs>
                    <a:gs pos="100000">
                      <a:srgbClr val="FFFFFF"/>
                    </a:gs>
                  </a:gsLst>
                  <a:lin ang="4800000" scaled="0"/>
                </a:gradFill>
                <a:latin typeface="Century Schoolbook" panose="02040604050505020304" pitchFamily="18" charset="0"/>
              </a:rPr>
              <a:t>Conduct Interviews</a:t>
            </a:r>
          </a:p>
          <a:p>
            <a:pPr marL="400050" indent="-342900">
              <a:buFont typeface="+mj-lt"/>
              <a:buAutoNum type="arabicPeriod"/>
            </a:pPr>
            <a:r>
              <a:rPr lang="en-US" sz="2000" dirty="0">
                <a:gradFill>
                  <a:gsLst>
                    <a:gs pos="34000">
                      <a:srgbClr val="EDEDED"/>
                    </a:gs>
                    <a:gs pos="0">
                      <a:srgbClr val="BFBFBF"/>
                    </a:gs>
                    <a:gs pos="100000">
                      <a:srgbClr val="FFFFFF"/>
                    </a:gs>
                  </a:gsLst>
                  <a:lin ang="4800000" scaled="0"/>
                </a:gradFill>
                <a:latin typeface="Century Schoolbook" panose="02040604050505020304" pitchFamily="18" charset="0"/>
              </a:rPr>
              <a:t>FFEs complete fraud examination field work</a:t>
            </a:r>
          </a:p>
          <a:p>
            <a:pPr marL="400050" indent="-342900">
              <a:buFont typeface="+mj-lt"/>
              <a:buAutoNum type="arabicPeriod"/>
            </a:pPr>
            <a:r>
              <a:rPr lang="en-US" sz="2000" dirty="0">
                <a:gradFill>
                  <a:gsLst>
                    <a:gs pos="34000">
                      <a:srgbClr val="EDEDED"/>
                    </a:gs>
                    <a:gs pos="0">
                      <a:srgbClr val="BFBFBF"/>
                    </a:gs>
                    <a:gs pos="100000">
                      <a:srgbClr val="FFFFFF"/>
                    </a:gs>
                  </a:gsLst>
                  <a:lin ang="4800000" scaled="0"/>
                </a:gradFill>
                <a:latin typeface="Century Schoolbook" panose="02040604050505020304" pitchFamily="18" charset="0"/>
              </a:rPr>
              <a:t>Complete Criminal Report of Investigation (FFE report is addendum to CI)</a:t>
            </a:r>
          </a:p>
          <a:p>
            <a:pPr marL="400050" indent="-342900">
              <a:buFont typeface="+mj-lt"/>
              <a:buAutoNum type="arabicPeriod"/>
            </a:pPr>
            <a:r>
              <a:rPr lang="en-US" sz="2000" dirty="0">
                <a:gradFill>
                  <a:gsLst>
                    <a:gs pos="34000">
                      <a:srgbClr val="EDEDED"/>
                    </a:gs>
                    <a:gs pos="0">
                      <a:srgbClr val="BFBFBF"/>
                    </a:gs>
                    <a:gs pos="100000">
                      <a:srgbClr val="FFFFFF"/>
                    </a:gs>
                  </a:gsLst>
                  <a:lin ang="4800000" scaled="0"/>
                </a:gradFill>
                <a:latin typeface="Century Schoolbook" panose="02040604050505020304" pitchFamily="18" charset="0"/>
              </a:rPr>
              <a:t>Submit for Prosecution</a:t>
            </a:r>
          </a:p>
          <a:p>
            <a:pPr marL="400050" indent="-342900">
              <a:buFont typeface="+mj-lt"/>
              <a:buAutoNum type="arabicPeriod"/>
            </a:pPr>
            <a:r>
              <a:rPr lang="en-US" sz="2000" dirty="0">
                <a:gradFill>
                  <a:gsLst>
                    <a:gs pos="34000">
                      <a:srgbClr val="EDEDED"/>
                    </a:gs>
                    <a:gs pos="0">
                      <a:srgbClr val="BFBFBF"/>
                    </a:gs>
                    <a:gs pos="100000">
                      <a:srgbClr val="FFFFFF"/>
                    </a:gs>
                  </a:gsLst>
                  <a:lin ang="4800000" scaled="0"/>
                </a:gradFill>
                <a:latin typeface="Century Schoolbook" panose="02040604050505020304" pitchFamily="18" charset="0"/>
              </a:rPr>
              <a:t>Indictment/Information</a:t>
            </a:r>
          </a:p>
          <a:p>
            <a:pPr marL="57150"/>
            <a:endParaRPr lang="en-US" dirty="0">
              <a:gradFill>
                <a:gsLst>
                  <a:gs pos="34000">
                    <a:srgbClr val="EDEDED"/>
                  </a:gs>
                  <a:gs pos="0">
                    <a:srgbClr val="BFBFBF"/>
                  </a:gs>
                  <a:gs pos="100000">
                    <a:srgbClr val="FFFFFF"/>
                  </a:gs>
                </a:gsLst>
                <a:lin ang="4800000" scaled="0"/>
              </a:gradFill>
              <a:latin typeface="Bookman Old Style" panose="02050604050505020204" pitchFamily="18" charset="0"/>
            </a:endParaRPr>
          </a:p>
          <a:p>
            <a:pPr marL="285750" indent="-228600">
              <a:buFont typeface="Arial" panose="020B0604020202020204" pitchFamily="34" charset="0"/>
              <a:buChar char="•"/>
            </a:pPr>
            <a:endParaRPr lang="en-US" sz="1400" dirty="0">
              <a:gradFill>
                <a:gsLst>
                  <a:gs pos="34000">
                    <a:srgbClr val="EDEDED"/>
                  </a:gs>
                  <a:gs pos="0">
                    <a:srgbClr val="BFBFBF"/>
                  </a:gs>
                  <a:gs pos="100000">
                    <a:srgbClr val="FFFFFF"/>
                  </a:gs>
                </a:gsLst>
                <a:lin ang="4800000" scaled="0"/>
              </a:gradFill>
              <a:latin typeface="Bookman Old Style" panose="02050604050505020204" pitchFamily="18" charset="0"/>
            </a:endParaRPr>
          </a:p>
          <a:p>
            <a:pPr indent="-228600">
              <a:buFont typeface="Arial" panose="020B0604020202020204" pitchFamily="34" charset="0"/>
              <a:buChar char="•"/>
            </a:pPr>
            <a:endParaRPr lang="en-US" sz="1400" dirty="0">
              <a:gradFill>
                <a:gsLst>
                  <a:gs pos="34000">
                    <a:srgbClr val="EDEDED"/>
                  </a:gs>
                  <a:gs pos="0">
                    <a:srgbClr val="BFBFBF"/>
                  </a:gs>
                  <a:gs pos="100000">
                    <a:srgbClr val="FFFFFF"/>
                  </a:gs>
                </a:gsLst>
                <a:lin ang="4800000" scaled="0"/>
              </a:gradFill>
            </a:endParaRPr>
          </a:p>
          <a:p>
            <a:pPr marL="285750" indent="-228600">
              <a:buFont typeface="Arial" panose="020B0604020202020204" pitchFamily="34" charset="0"/>
              <a:buChar char="•"/>
            </a:pPr>
            <a:endParaRPr lang="en-US" sz="1400" dirty="0">
              <a:gradFill>
                <a:gsLst>
                  <a:gs pos="34000">
                    <a:srgbClr val="EDEDED"/>
                  </a:gs>
                  <a:gs pos="0">
                    <a:srgbClr val="BFBFBF"/>
                  </a:gs>
                  <a:gs pos="100000">
                    <a:srgbClr val="FFFFFF"/>
                  </a:gs>
                </a:gsLst>
                <a:lin ang="4800000" scaled="0"/>
              </a:gradFill>
            </a:endParaRPr>
          </a:p>
        </p:txBody>
      </p:sp>
      <p:pic>
        <p:nvPicPr>
          <p:cNvPr id="6" name="Picture Placeholder 5" descr="A close-up of a hat&#10;&#10;Description automatically generated with low confidence"/>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3429" r="3429"/>
          <a:stretch>
            <a:fillRect/>
          </a:stretch>
        </p:blipFill>
        <p:spPr>
          <a:xfrm>
            <a:off x="8788526" y="1326412"/>
            <a:ext cx="2800500" cy="4205175"/>
          </a:xfrm>
          <a:prstGeom prst="rect">
            <a:avLst/>
          </a:prstGeom>
        </p:spPr>
      </p:pic>
    </p:spTree>
    <p:extLst>
      <p:ext uri="{BB962C8B-B14F-4D97-AF65-F5344CB8AC3E}">
        <p14:creationId xmlns:p14="http://schemas.microsoft.com/office/powerpoint/2010/main" val="354135247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671" y="420553"/>
            <a:ext cx="9178554" cy="676656"/>
          </a:xfrm>
        </p:spPr>
        <p:txBody>
          <a:bodyPr>
            <a:noAutofit/>
          </a:bodyPr>
          <a:lstStyle/>
          <a:p>
            <a:r>
              <a:rPr lang="en-US" sz="5400" b="1" dirty="0">
                <a:latin typeface="Century Schoolbook" panose="02040604050505020304" pitchFamily="18" charset="0"/>
              </a:rPr>
              <a:t>PIFU – Current Cases </a:t>
            </a:r>
          </a:p>
        </p:txBody>
      </p:sp>
      <p:pic>
        <p:nvPicPr>
          <p:cNvPr id="6" name="Picture Placeholder 5"/>
          <p:cNvPicPr>
            <a:picLocks noGrp="1" noChangeAspect="1"/>
          </p:cNvPicPr>
          <p:nvPr>
            <p:ph type="pic" idx="1"/>
          </p:nvPr>
        </p:nvPicPr>
        <p:blipFill>
          <a:blip r:embed="rId3" cstate="print">
            <a:extLst>
              <a:ext uri="{28A0092B-C50C-407E-A947-70E740481C1C}">
                <a14:useLocalDpi xmlns:a14="http://schemas.microsoft.com/office/drawing/2010/main" val="0"/>
              </a:ext>
            </a:extLst>
          </a:blip>
          <a:srcRect l="3429" r="3429"/>
          <a:stretch>
            <a:fillRect/>
          </a:stretch>
        </p:blipFill>
        <p:spPr>
          <a:xfrm>
            <a:off x="7744303" y="1228299"/>
            <a:ext cx="3351844" cy="3923749"/>
          </a:xfrm>
        </p:spPr>
      </p:pic>
      <p:sp>
        <p:nvSpPr>
          <p:cNvPr id="4" name="Text Placeholder 3"/>
          <p:cNvSpPr>
            <a:spLocks noGrp="1"/>
          </p:cNvSpPr>
          <p:nvPr>
            <p:ph type="body" sz="half" idx="2"/>
          </p:nvPr>
        </p:nvSpPr>
        <p:spPr>
          <a:xfrm>
            <a:off x="241671" y="1228299"/>
            <a:ext cx="7185496" cy="5000563"/>
          </a:xfrm>
        </p:spPr>
        <p:txBody>
          <a:bodyPr>
            <a:normAutofit/>
          </a:bodyPr>
          <a:lstStyle/>
          <a:p>
            <a:pPr marL="285750" indent="-285750">
              <a:buFont typeface="Arial" panose="020B0604020202020204" pitchFamily="34" charset="0"/>
              <a:buChar char="•"/>
            </a:pPr>
            <a:r>
              <a:rPr lang="en-US" sz="2400" dirty="0">
                <a:latin typeface="Century Schoolbook" panose="02040604050505020304" pitchFamily="18" charset="0"/>
              </a:rPr>
              <a:t>Forty-three (43) active fraud cases</a:t>
            </a:r>
          </a:p>
          <a:p>
            <a:pPr marL="742950" lvl="1" indent="-285750">
              <a:buFont typeface="Arial" panose="020B0604020202020204" pitchFamily="34" charset="0"/>
              <a:buChar char="•"/>
            </a:pPr>
            <a:r>
              <a:rPr lang="en-US" sz="2400" dirty="0">
                <a:latin typeface="Century Schoolbook" panose="02040604050505020304" pitchFamily="18" charset="0"/>
              </a:rPr>
              <a:t>3 state agency level matters</a:t>
            </a:r>
          </a:p>
          <a:p>
            <a:pPr marL="742950" lvl="1" indent="-285750">
              <a:buFont typeface="Arial" panose="020B0604020202020204" pitchFamily="34" charset="0"/>
              <a:buChar char="•"/>
            </a:pPr>
            <a:r>
              <a:rPr lang="en-US" sz="2400" dirty="0">
                <a:latin typeface="Century Schoolbook" panose="02040604050505020304" pitchFamily="18" charset="0"/>
              </a:rPr>
              <a:t>9 county or county subdivision investigations</a:t>
            </a:r>
          </a:p>
          <a:p>
            <a:pPr marL="742950" lvl="1" indent="-285750">
              <a:buFont typeface="Arial" panose="020B0604020202020204" pitchFamily="34" charset="0"/>
              <a:buChar char="•"/>
            </a:pPr>
            <a:r>
              <a:rPr lang="en-US" sz="2400" dirty="0">
                <a:latin typeface="Century Schoolbook" panose="02040604050505020304" pitchFamily="18" charset="0"/>
              </a:rPr>
              <a:t>11 municipalities or municipal subdivision cases</a:t>
            </a:r>
          </a:p>
          <a:p>
            <a:pPr marL="742950" lvl="1" indent="-285750">
              <a:buFont typeface="Arial" panose="020B0604020202020204" pitchFamily="34" charset="0"/>
              <a:buChar char="•"/>
            </a:pPr>
            <a:r>
              <a:rPr lang="en-US" sz="2400" dirty="0">
                <a:latin typeface="Century Schoolbook" panose="02040604050505020304" pitchFamily="18" charset="0"/>
              </a:rPr>
              <a:t>14 volunteer fire departments</a:t>
            </a:r>
          </a:p>
          <a:p>
            <a:pPr marL="742950" lvl="1" indent="-285750">
              <a:buFont typeface="Arial" panose="020B0604020202020204" pitchFamily="34" charset="0"/>
              <a:buChar char="•"/>
            </a:pPr>
            <a:r>
              <a:rPr lang="en-US" sz="2400" dirty="0">
                <a:latin typeface="Century Schoolbook" panose="02040604050505020304" pitchFamily="18" charset="0"/>
              </a:rPr>
              <a:t>6 other entities</a:t>
            </a:r>
          </a:p>
          <a:p>
            <a:pPr marL="285750" indent="-285750">
              <a:buFont typeface="Arial" panose="020B0604020202020204" pitchFamily="34" charset="0"/>
              <a:buChar char="•"/>
            </a:pPr>
            <a:r>
              <a:rPr lang="en-US" sz="2400" dirty="0">
                <a:latin typeface="Century Schoolbook" panose="02040604050505020304" pitchFamily="18" charset="0"/>
              </a:rPr>
              <a:t>In various stages of review, investigation and prosecution</a:t>
            </a:r>
          </a:p>
          <a:p>
            <a:pPr marL="742950" lvl="1" indent="-285750">
              <a:buFont typeface="Arial" panose="020B0604020202020204" pitchFamily="34" charset="0"/>
              <a:buChar char="•"/>
            </a:pPr>
            <a:r>
              <a:rPr lang="en-US" sz="2400" dirty="0">
                <a:latin typeface="Century Schoolbook" panose="02040604050505020304" pitchFamily="18" charset="0"/>
              </a:rPr>
              <a:t>PIFU Director appointed as special prosecuting attorney in some instances </a:t>
            </a:r>
          </a:p>
          <a:p>
            <a:endParaRPr lang="en-US" sz="2000" dirty="0"/>
          </a:p>
          <a:p>
            <a:pPr marL="285750" indent="-285750" algn="l">
              <a:buFont typeface="Arial" panose="020B0604020202020204" pitchFamily="34" charset="0"/>
              <a:buChar char="•"/>
            </a:pPr>
            <a:endParaRPr lang="en-US" dirty="0"/>
          </a:p>
        </p:txBody>
      </p:sp>
    </p:spTree>
    <p:extLst>
      <p:ext uri="{BB962C8B-B14F-4D97-AF65-F5344CB8AC3E}">
        <p14:creationId xmlns:p14="http://schemas.microsoft.com/office/powerpoint/2010/main" val="966937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728" y="515218"/>
            <a:ext cx="9284321" cy="676656"/>
          </a:xfrm>
        </p:spPr>
        <p:txBody>
          <a:bodyPr>
            <a:noAutofit/>
          </a:bodyPr>
          <a:lstStyle/>
          <a:p>
            <a:pPr algn="ctr"/>
            <a:r>
              <a:rPr lang="en-US" sz="4800" b="1" dirty="0">
                <a:latin typeface="Century Schoolbook" panose="02040604050505020304" pitchFamily="18" charset="0"/>
              </a:rPr>
              <a:t>PIFU – Common Crimes</a:t>
            </a:r>
          </a:p>
        </p:txBody>
      </p:sp>
      <p:graphicFrame>
        <p:nvGraphicFramePr>
          <p:cNvPr id="5" name="Table 6">
            <a:extLst>
              <a:ext uri="{FF2B5EF4-FFF2-40B4-BE49-F238E27FC236}">
                <a16:creationId xmlns:a16="http://schemas.microsoft.com/office/drawing/2014/main" id="{78FD1F17-03F0-1E3F-208D-B6B62FF992AB}"/>
              </a:ext>
            </a:extLst>
          </p:cNvPr>
          <p:cNvGraphicFramePr>
            <a:graphicFrameLocks noGrp="1"/>
          </p:cNvGraphicFramePr>
          <p:nvPr>
            <p:extLst>
              <p:ext uri="{D42A27DB-BD31-4B8C-83A1-F6EECF244321}">
                <p14:modId xmlns:p14="http://schemas.microsoft.com/office/powerpoint/2010/main" val="926660193"/>
              </p:ext>
            </p:extLst>
          </p:nvPr>
        </p:nvGraphicFramePr>
        <p:xfrm>
          <a:off x="344838" y="1219187"/>
          <a:ext cx="9665937" cy="5256464"/>
        </p:xfrm>
        <a:graphic>
          <a:graphicData uri="http://schemas.openxmlformats.org/drawingml/2006/table">
            <a:tbl>
              <a:tblPr firstRow="1" bandRow="1">
                <a:tableStyleId>{5C22544A-7EE6-4342-B048-85BDC9FD1C3A}</a:tableStyleId>
              </a:tblPr>
              <a:tblGrid>
                <a:gridCol w="3861760">
                  <a:extLst>
                    <a:ext uri="{9D8B030D-6E8A-4147-A177-3AD203B41FA5}">
                      <a16:colId xmlns:a16="http://schemas.microsoft.com/office/drawing/2014/main" val="3047362776"/>
                    </a:ext>
                  </a:extLst>
                </a:gridCol>
                <a:gridCol w="5804177">
                  <a:extLst>
                    <a:ext uri="{9D8B030D-6E8A-4147-A177-3AD203B41FA5}">
                      <a16:colId xmlns:a16="http://schemas.microsoft.com/office/drawing/2014/main" val="207933037"/>
                    </a:ext>
                  </a:extLst>
                </a:gridCol>
              </a:tblGrid>
              <a:tr h="403660">
                <a:tc gridSpan="2">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105734514"/>
                  </a:ext>
                </a:extLst>
              </a:tr>
              <a:tr h="441164">
                <a:tc>
                  <a:txBody>
                    <a:bodyPr/>
                    <a:lstStyle/>
                    <a:p>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WV Code §61-3-20 </a:t>
                      </a:r>
                      <a:r>
                        <a:rPr lang="en-US" sz="1400" i="1" dirty="0">
                          <a:effectLst/>
                          <a:latin typeface="Century Schoolbook" panose="02040604050505020304" pitchFamily="18" charset="0"/>
                          <a:ea typeface="Calibri" panose="020F0502020204030204" pitchFamily="34" charset="0"/>
                          <a:cs typeface="Times New Roman" panose="02020603050405020304" pitchFamily="18" charset="0"/>
                        </a:rPr>
                        <a:t>(WV Code 62-2-5)</a:t>
                      </a:r>
                      <a:endParaRPr lang="en-US" i="1" dirty="0">
                        <a:latin typeface="Century Schoolbook" panose="02040604050505020304" pitchFamily="18" charset="0"/>
                      </a:endParaRPr>
                    </a:p>
                  </a:txBody>
                  <a:tcPr/>
                </a:tc>
                <a:tc>
                  <a:txBody>
                    <a:bodyPr/>
                    <a:lstStyle/>
                    <a:p>
                      <a:r>
                        <a:rPr lang="en-US" dirty="0">
                          <a:latin typeface="Century Schoolbook" panose="02040604050505020304" pitchFamily="18" charset="0"/>
                        </a:rPr>
                        <a:t>Embezzlement</a:t>
                      </a:r>
                    </a:p>
                  </a:txBody>
                  <a:tcPr/>
                </a:tc>
                <a:extLst>
                  <a:ext uri="{0D108BD9-81ED-4DB2-BD59-A6C34878D82A}">
                    <a16:rowId xmlns:a16="http://schemas.microsoft.com/office/drawing/2014/main" val="379427504"/>
                  </a:ext>
                </a:extLst>
              </a:tr>
              <a:tr h="441164">
                <a:tc>
                  <a:txBody>
                    <a:bodyPr/>
                    <a:lstStyle/>
                    <a:p>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WV Code §61-3-14&amp;15</a:t>
                      </a:r>
                      <a:endParaRPr lang="en-US" dirty="0">
                        <a:latin typeface="Century Schoolbook" panose="02040604050505020304" pitchFamily="18" charset="0"/>
                      </a:endParaRPr>
                    </a:p>
                  </a:txBody>
                  <a:tcPr/>
                </a:tc>
                <a:tc>
                  <a:txBody>
                    <a:bodyPr/>
                    <a:lstStyle/>
                    <a:p>
                      <a:r>
                        <a:rPr lang="en-US" dirty="0">
                          <a:latin typeface="Century Schoolbook" panose="02040604050505020304" pitchFamily="18" charset="0"/>
                        </a:rPr>
                        <a:t>Larceny</a:t>
                      </a:r>
                    </a:p>
                  </a:txBody>
                  <a:tcPr/>
                </a:tc>
                <a:extLst>
                  <a:ext uri="{0D108BD9-81ED-4DB2-BD59-A6C34878D82A}">
                    <a16:rowId xmlns:a16="http://schemas.microsoft.com/office/drawing/2014/main" val="163388472"/>
                  </a:ext>
                </a:extLst>
              </a:tr>
              <a:tr h="441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WV Code §61-3-22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Falsifying Accounts</a:t>
                      </a:r>
                    </a:p>
                  </a:txBody>
                  <a:tcPr/>
                </a:tc>
                <a:extLst>
                  <a:ext uri="{0D108BD9-81ED-4DB2-BD59-A6C34878D82A}">
                    <a16:rowId xmlns:a16="http://schemas.microsoft.com/office/drawing/2014/main" val="4032220188"/>
                  </a:ext>
                </a:extLst>
              </a:tr>
              <a:tr h="441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WV Code §61-3-24d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Fraudulent Scheme</a:t>
                      </a:r>
                    </a:p>
                  </a:txBody>
                  <a:tcPr/>
                </a:tc>
                <a:extLst>
                  <a:ext uri="{0D108BD9-81ED-4DB2-BD59-A6C34878D82A}">
                    <a16:rowId xmlns:a16="http://schemas.microsoft.com/office/drawing/2014/main" val="3064201911"/>
                  </a:ext>
                </a:extLst>
              </a:tr>
              <a:tr h="441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WV Code §61-3-37</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False Statement as to Financial Condition</a:t>
                      </a:r>
                    </a:p>
                  </a:txBody>
                  <a:tcPr/>
                </a:tc>
                <a:extLst>
                  <a:ext uri="{0D108BD9-81ED-4DB2-BD59-A6C34878D82A}">
                    <a16:rowId xmlns:a16="http://schemas.microsoft.com/office/drawing/2014/main" val="3679528122"/>
                  </a:ext>
                </a:extLst>
              </a:tr>
              <a:tr h="441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WV Code §61-3C-13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Fraud and Related Activity with Access Device</a:t>
                      </a:r>
                    </a:p>
                  </a:txBody>
                  <a:tcPr/>
                </a:tc>
                <a:extLst>
                  <a:ext uri="{0D108BD9-81ED-4DB2-BD59-A6C34878D82A}">
                    <a16:rowId xmlns:a16="http://schemas.microsoft.com/office/drawing/2014/main" val="237145116"/>
                  </a:ext>
                </a:extLst>
              </a:tr>
              <a:tr h="441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WV Code §61-4-5</a:t>
                      </a:r>
                    </a:p>
                  </a:txBody>
                  <a:tcPr/>
                </a:tc>
                <a:tc>
                  <a:txBody>
                    <a:bodyPr/>
                    <a:lstStyle/>
                    <a:p>
                      <a:r>
                        <a:rPr lang="en-US" dirty="0">
                          <a:latin typeface="Century Schoolbook" panose="02040604050505020304" pitchFamily="18" charset="0"/>
                        </a:rPr>
                        <a:t>Forgery / Uttering</a:t>
                      </a:r>
                    </a:p>
                  </a:txBody>
                  <a:tcPr/>
                </a:tc>
                <a:extLst>
                  <a:ext uri="{0D108BD9-81ED-4DB2-BD59-A6C34878D82A}">
                    <a16:rowId xmlns:a16="http://schemas.microsoft.com/office/drawing/2014/main" val="2729010351"/>
                  </a:ext>
                </a:extLst>
              </a:tr>
              <a:tr h="441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WV Code §61-4-9	</a:t>
                      </a:r>
                    </a:p>
                  </a:txBody>
                  <a:tcPr/>
                </a:tc>
                <a:tc>
                  <a:txBody>
                    <a:bodyPr/>
                    <a:lstStyle/>
                    <a:p>
                      <a:r>
                        <a:rPr lang="en-US" dirty="0">
                          <a:latin typeface="Century Schoolbook" panose="02040604050505020304" pitchFamily="18" charset="0"/>
                        </a:rPr>
                        <a:t>Improper Public Benefit</a:t>
                      </a:r>
                    </a:p>
                  </a:txBody>
                  <a:tcPr/>
                </a:tc>
                <a:extLst>
                  <a:ext uri="{0D108BD9-81ED-4DB2-BD59-A6C34878D82A}">
                    <a16:rowId xmlns:a16="http://schemas.microsoft.com/office/drawing/2014/main" val="1087508381"/>
                  </a:ext>
                </a:extLst>
              </a:tr>
              <a:tr h="441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WV Code §61-5-4	</a:t>
                      </a:r>
                    </a:p>
                  </a:txBody>
                  <a:tcPr/>
                </a:tc>
                <a:tc>
                  <a:txBody>
                    <a:bodyPr/>
                    <a:lstStyle/>
                    <a:p>
                      <a:r>
                        <a:rPr lang="en-US" dirty="0">
                          <a:latin typeface="Century Schoolbook" panose="02040604050505020304" pitchFamily="18" charset="0"/>
                        </a:rPr>
                        <a:t>Bribery</a:t>
                      </a:r>
                    </a:p>
                  </a:txBody>
                  <a:tcPr/>
                </a:tc>
                <a:extLst>
                  <a:ext uri="{0D108BD9-81ED-4DB2-BD59-A6C34878D82A}">
                    <a16:rowId xmlns:a16="http://schemas.microsoft.com/office/drawing/2014/main" val="3368495560"/>
                  </a:ext>
                </a:extLst>
              </a:tr>
              <a:tr h="441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WV Code §6-9-2c / §12-3-10b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Fraudulent or Unauthorized use of Purchasing Card</a:t>
                      </a:r>
                    </a:p>
                  </a:txBody>
                  <a:tcPr/>
                </a:tc>
                <a:extLst>
                  <a:ext uri="{0D108BD9-81ED-4DB2-BD59-A6C34878D82A}">
                    <a16:rowId xmlns:a16="http://schemas.microsoft.com/office/drawing/2014/main" val="3395896163"/>
                  </a:ext>
                </a:extLst>
              </a:tr>
              <a:tr h="441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WV Code §6-3-1 to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entury Schoolbook" panose="02040604050505020304" pitchFamily="18" charset="0"/>
                          <a:ea typeface="Calibri" panose="020F0502020204030204" pitchFamily="34" charset="0"/>
                          <a:cs typeface="Times New Roman" panose="02020603050405020304" pitchFamily="18" charset="0"/>
                        </a:rPr>
                        <a:t>Arson </a:t>
                      </a:r>
                    </a:p>
                  </a:txBody>
                  <a:tcPr/>
                </a:tc>
                <a:extLst>
                  <a:ext uri="{0D108BD9-81ED-4DB2-BD59-A6C34878D82A}">
                    <a16:rowId xmlns:a16="http://schemas.microsoft.com/office/drawing/2014/main" val="1303796137"/>
                  </a:ext>
                </a:extLst>
              </a:tr>
            </a:tbl>
          </a:graphicData>
        </a:graphic>
      </p:graphicFrame>
      <p:pic>
        <p:nvPicPr>
          <p:cNvPr id="11" name="Picture Placeholder 5">
            <a:extLst>
              <a:ext uri="{FF2B5EF4-FFF2-40B4-BE49-F238E27FC236}">
                <a16:creationId xmlns:a16="http://schemas.microsoft.com/office/drawing/2014/main" id="{6023122D-CEAB-5B61-A763-EDF717FE7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52170" y="0"/>
            <a:ext cx="1615980" cy="2130201"/>
          </a:xfrm>
          <a:prstGeom prst="rect">
            <a:avLst/>
          </a:prstGeom>
        </p:spPr>
      </p:pic>
    </p:spTree>
    <p:extLst>
      <p:ext uri="{BB962C8B-B14F-4D97-AF65-F5344CB8AC3E}">
        <p14:creationId xmlns:p14="http://schemas.microsoft.com/office/powerpoint/2010/main" val="3427320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543050" y="455719"/>
            <a:ext cx="4114800" cy="4154621"/>
          </a:xfrm>
          <a:prstGeom prst="rect">
            <a:avLst/>
          </a:prstGeom>
        </p:spPr>
      </p:pic>
      <p:pic>
        <p:nvPicPr>
          <p:cNvPr id="4" name="Picture 3"/>
          <p:cNvPicPr>
            <a:picLocks noChangeAspect="1"/>
          </p:cNvPicPr>
          <p:nvPr/>
        </p:nvPicPr>
        <p:blipFill>
          <a:blip r:embed="rId4"/>
          <a:stretch>
            <a:fillRect/>
          </a:stretch>
        </p:blipFill>
        <p:spPr>
          <a:xfrm>
            <a:off x="1543050" y="4638475"/>
            <a:ext cx="8229599" cy="1519438"/>
          </a:xfrm>
          <a:prstGeom prst="rect">
            <a:avLst/>
          </a:prstGeom>
        </p:spPr>
      </p:pic>
      <p:pic>
        <p:nvPicPr>
          <p:cNvPr id="5" name="Picture 4"/>
          <p:cNvPicPr>
            <a:picLocks noChangeAspect="1"/>
          </p:cNvPicPr>
          <p:nvPr/>
        </p:nvPicPr>
        <p:blipFill>
          <a:blip r:embed="rId5"/>
          <a:stretch>
            <a:fillRect/>
          </a:stretch>
        </p:blipFill>
        <p:spPr>
          <a:xfrm>
            <a:off x="5657850" y="455719"/>
            <a:ext cx="4114800" cy="4154621"/>
          </a:xfrm>
          <a:prstGeom prst="rect">
            <a:avLst/>
          </a:prstGeom>
        </p:spPr>
      </p:pic>
      <p:sp>
        <p:nvSpPr>
          <p:cNvPr id="6" name="TextBox 5"/>
          <p:cNvSpPr txBox="1"/>
          <p:nvPr/>
        </p:nvSpPr>
        <p:spPr>
          <a:xfrm>
            <a:off x="6543675" y="6315075"/>
            <a:ext cx="5648326" cy="369332"/>
          </a:xfrm>
          <a:prstGeom prst="rect">
            <a:avLst/>
          </a:prstGeom>
          <a:noFill/>
        </p:spPr>
        <p:txBody>
          <a:bodyPr wrap="square" rtlCol="0">
            <a:spAutoFit/>
          </a:bodyPr>
          <a:lstStyle/>
          <a:p>
            <a:r>
              <a:rPr lang="en-US" dirty="0"/>
              <a:t>Source: Association of Government Accountants</a:t>
            </a:r>
          </a:p>
        </p:txBody>
      </p:sp>
    </p:spTree>
    <p:extLst>
      <p:ext uri="{BB962C8B-B14F-4D97-AF65-F5344CB8AC3E}">
        <p14:creationId xmlns:p14="http://schemas.microsoft.com/office/powerpoint/2010/main" val="3805953641"/>
      </p:ext>
    </p:extLst>
  </p:cSld>
  <p:clrMapOvr>
    <a:masterClrMapping/>
  </p:clrMapOvr>
  <p:transition spd="slow">
    <p:push dir="d"/>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05326" y="365125"/>
            <a:ext cx="7505700" cy="1325563"/>
          </a:xfrm>
        </p:spPr>
        <p:txBody>
          <a:bodyPr vert="horz" lIns="91440" tIns="45720" rIns="91440" bIns="45720" rtlCol="0" anchor="ctr">
            <a:noAutofit/>
          </a:bodyPr>
          <a:lstStyle/>
          <a:p>
            <a:r>
              <a:rPr lang="en-US" sz="4800" b="1" dirty="0">
                <a:latin typeface="Century Schoolbook" panose="02040604050505020304" pitchFamily="18" charset="0"/>
              </a:rPr>
              <a:t>PIFU – Common Fraud Schemes</a:t>
            </a:r>
          </a:p>
        </p:txBody>
      </p:sp>
      <p:sp>
        <p:nvSpPr>
          <p:cNvPr id="4" name="Text Placeholder 3"/>
          <p:cNvSpPr>
            <a:spLocks noGrp="1"/>
          </p:cNvSpPr>
          <p:nvPr>
            <p:ph type="body" sz="half" idx="2"/>
          </p:nvPr>
        </p:nvSpPr>
        <p:spPr>
          <a:xfrm>
            <a:off x="4983480" y="1825625"/>
            <a:ext cx="6487886" cy="4832350"/>
          </a:xfrm>
        </p:spPr>
        <p:txBody>
          <a:bodyPr vert="horz" lIns="91440" tIns="45720" rIns="91440" bIns="45720" rtlCol="0">
            <a:normAutofit/>
          </a:bodyPr>
          <a:lstStyle/>
          <a:p>
            <a:pPr marL="285750" indent="-228600">
              <a:buFont typeface="Arial" panose="020B0604020202020204" pitchFamily="34" charset="0"/>
              <a:buChar char="•"/>
            </a:pP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ookman Old Style" panose="02050604050505020204" pitchFamily="18" charset="0"/>
              </a:rPr>
              <a:t>Asset Misappropriation more common than Corruption and Financial Statement Fraud</a:t>
            </a:r>
          </a:p>
          <a:p>
            <a:pPr marL="285750" indent="-228600">
              <a:buFont typeface="Arial" panose="020B0604020202020204" pitchFamily="34" charset="0"/>
              <a:buChar char="•"/>
            </a:pP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ookman Old Style" panose="02050604050505020204" pitchFamily="18" charset="0"/>
              </a:rPr>
              <a:t>Cash Skimming / Off-Book</a:t>
            </a:r>
          </a:p>
          <a:p>
            <a:pPr marL="285750" indent="-228600">
              <a:buFont typeface="Arial" panose="020B0604020202020204" pitchFamily="34" charset="0"/>
              <a:buChar char="•"/>
            </a:pP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ookman Old Style" panose="02050604050505020204" pitchFamily="18" charset="0"/>
              </a:rPr>
              <a:t>Cash Larceny / On-Book</a:t>
            </a:r>
          </a:p>
          <a:p>
            <a:pPr marL="285750" indent="-228600">
              <a:buFont typeface="Arial" panose="020B0604020202020204" pitchFamily="34" charset="0"/>
              <a:buChar char="•"/>
            </a:pP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ookman Old Style" panose="02050604050505020204" pitchFamily="18" charset="0"/>
              </a:rPr>
              <a:t>Check / Cash Substitution</a:t>
            </a:r>
          </a:p>
          <a:p>
            <a:pPr marL="285750" indent="-228600">
              <a:buFont typeface="Arial" panose="020B0604020202020204" pitchFamily="34" charset="0"/>
              <a:buChar char="•"/>
            </a:pP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ookman Old Style" panose="02050604050505020204" pitchFamily="18" charset="0"/>
              </a:rPr>
              <a:t>Ghost Employees</a:t>
            </a:r>
          </a:p>
          <a:p>
            <a:pPr marL="285750" indent="-228600">
              <a:buFont typeface="Arial" panose="020B0604020202020204" pitchFamily="34" charset="0"/>
              <a:buChar char="•"/>
            </a:pP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ookman Old Style" panose="02050604050505020204" pitchFamily="18" charset="0"/>
              </a:rPr>
              <a:t>Falsified Timecards / Timesheets</a:t>
            </a:r>
          </a:p>
          <a:p>
            <a:pPr marL="285750" indent="-228600">
              <a:buFont typeface="Arial" panose="020B0604020202020204" pitchFamily="34" charset="0"/>
              <a:buChar char="•"/>
            </a:pP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ookman Old Style" panose="02050604050505020204" pitchFamily="18" charset="0"/>
              </a:rPr>
              <a:t>Additional Paychecks</a:t>
            </a:r>
          </a:p>
          <a:p>
            <a:pPr marL="285750" indent="-228600">
              <a:buFont typeface="Arial" panose="020B0604020202020204" pitchFamily="34" charset="0"/>
              <a:buChar char="•"/>
            </a:pP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ookman Old Style" panose="02050604050505020204" pitchFamily="18" charset="0"/>
              </a:rPr>
              <a:t>Expense Reimbursements (Overstated, Mischaracterized, Multiple)</a:t>
            </a:r>
          </a:p>
          <a:p>
            <a:pPr marL="285750" indent="-228600">
              <a:buFont typeface="Arial" panose="020B0604020202020204" pitchFamily="34" charset="0"/>
              <a:buChar char="•"/>
            </a:pP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ookman Old Style" panose="02050604050505020204" pitchFamily="18" charset="0"/>
              </a:rPr>
              <a:t>Check Forgeries / Uttering</a:t>
            </a:r>
          </a:p>
          <a:p>
            <a:pPr marL="285750" indent="-228600">
              <a:buFont typeface="Arial" panose="020B0604020202020204" pitchFamily="34" charset="0"/>
              <a:buChar char="•"/>
            </a:pP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ookman Old Style" panose="02050604050505020204" pitchFamily="18" charset="0"/>
              </a:rPr>
              <a:t>Purchasing Card Fraud (Personal)</a:t>
            </a:r>
          </a:p>
          <a:p>
            <a:pPr marL="285750" indent="-228600">
              <a:buFont typeface="Arial" panose="020B0604020202020204" pitchFamily="34" charset="0"/>
              <a:buChar char="•"/>
            </a:pPr>
            <a:r>
              <a:rPr lang="en-US" sz="1800"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Bookman Old Style" panose="02050604050505020204" pitchFamily="18" charset="0"/>
              </a:rPr>
              <a:t>Falsified / Altered Invoices</a:t>
            </a:r>
          </a:p>
          <a:p>
            <a:pPr marL="285750" indent="-228600">
              <a:buFont typeface="Arial" panose="020B0604020202020204" pitchFamily="34" charset="0"/>
              <a:buChar char="•"/>
            </a:pP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a:p>
            <a:pPr marL="285750" indent="-228600">
              <a:buFont typeface="Arial" panose="020B0604020202020204" pitchFamily="34" charset="0"/>
              <a:buChar char="•"/>
            </a:pPr>
            <a:endParaRPr lang="en-US" dirty="0">
              <a:gradFill>
                <a:gsLst>
                  <a:gs pos="34000">
                    <a:schemeClr val="tx1">
                      <a:lumMod val="93000"/>
                    </a:schemeClr>
                  </a:gs>
                  <a:gs pos="0">
                    <a:schemeClr val="bg1">
                      <a:lumMod val="25000"/>
                      <a:lumOff val="75000"/>
                    </a:schemeClr>
                  </a:gs>
                  <a:gs pos="100000">
                    <a:schemeClr val="tx2">
                      <a:lumMod val="0"/>
                      <a:lumOff val="100000"/>
                    </a:schemeClr>
                  </a:gs>
                </a:gsLst>
                <a:lin ang="4800000" scaled="0"/>
              </a:gradFill>
            </a:endParaRPr>
          </a:p>
        </p:txBody>
      </p:sp>
      <p:pic>
        <p:nvPicPr>
          <p:cNvPr id="6" name="Picture Placeholder 5"/>
          <p:cNvPicPr>
            <a:picLocks noGrp="1" noChangeAspect="1"/>
          </p:cNvPicPr>
          <p:nvPr>
            <p:ph type="pic" idx="1"/>
          </p:nvPr>
        </p:nvPicPr>
        <p:blipFill rotWithShape="1">
          <a:blip r:embed="rId4" cstate="print">
            <a:extLst>
              <a:ext uri="{28A0092B-C50C-407E-A947-70E740481C1C}">
                <a14:useLocalDpi xmlns:a14="http://schemas.microsoft.com/office/drawing/2010/main" val="0"/>
              </a:ext>
            </a:extLst>
          </a:blip>
          <a:srcRect l="8070" r="3352"/>
          <a:stretch/>
        </p:blipFill>
        <p:spPr>
          <a:xfrm>
            <a:off x="20" y="10"/>
            <a:ext cx="4343380" cy="6857990"/>
          </a:xfrm>
          <a:prstGeom prst="rect">
            <a:avLst/>
          </a:prstGeom>
        </p:spPr>
      </p:pic>
    </p:spTree>
    <p:extLst>
      <p:ext uri="{BB962C8B-B14F-4D97-AF65-F5344CB8AC3E}">
        <p14:creationId xmlns:p14="http://schemas.microsoft.com/office/powerpoint/2010/main" val="3116151208"/>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3318</TotalTime>
  <Words>1524</Words>
  <Application>Microsoft Office PowerPoint</Application>
  <PresentationFormat>Widescreen</PresentationFormat>
  <Paragraphs>242</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Bookman Old Style</vt:lpstr>
      <vt:lpstr>Calibri</vt:lpstr>
      <vt:lpstr>Century Schoolbook</vt:lpstr>
      <vt:lpstr>Copperplate Gothic Bold</vt:lpstr>
      <vt:lpstr>Corbel</vt:lpstr>
      <vt:lpstr>Times New Roman</vt:lpstr>
      <vt:lpstr>Depth</vt:lpstr>
      <vt:lpstr>Public Integrity &amp; Fraud Unit  (PIFU)</vt:lpstr>
      <vt:lpstr>PIFU – Outline</vt:lpstr>
      <vt:lpstr>PIFU – WV Code</vt:lpstr>
      <vt:lpstr>PIFU - Current Structure</vt:lpstr>
      <vt:lpstr>                 Investigative Process                </vt:lpstr>
      <vt:lpstr>PIFU – Current Cases </vt:lpstr>
      <vt:lpstr>PIFU – Common Crimes</vt:lpstr>
      <vt:lpstr>PowerPoint Presentation</vt:lpstr>
      <vt:lpstr>PIFU – Common Fraud Schemes</vt:lpstr>
      <vt:lpstr>P-Card Fraud</vt:lpstr>
      <vt:lpstr>PIFU – Selected Case Updates</vt:lpstr>
      <vt:lpstr>PIFU – Selected Case Updates</vt:lpstr>
      <vt:lpstr>PIFU – Selected Case Updates</vt:lpstr>
      <vt:lpstr>PIFU – Selected Case Updates</vt:lpstr>
      <vt:lpstr>PIFU – Selected Case Updates</vt:lpstr>
      <vt:lpstr>PIFU – Selected Case Updates</vt:lpstr>
      <vt:lpstr>PowerPoint Presentation</vt:lpstr>
      <vt:lpstr>PowerPoint Presentation</vt:lpstr>
      <vt:lpstr>PowerPoint Presentation</vt:lpstr>
      <vt:lpstr>PowerPoint Presentation</vt:lpstr>
      <vt:lpstr>CONTACT US</vt:lpstr>
      <vt:lpstr>PowerPoint Presentation</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Prevention and Detection of Financial Fraud</dc:title>
  <dc:creator>Stephen R. Connolly</dc:creator>
  <cp:lastModifiedBy>Lauren Plymale</cp:lastModifiedBy>
  <cp:revision>68</cp:revision>
  <cp:lastPrinted>2023-08-11T14:24:08Z</cp:lastPrinted>
  <dcterms:created xsi:type="dcterms:W3CDTF">2019-07-24T18:25:10Z</dcterms:created>
  <dcterms:modified xsi:type="dcterms:W3CDTF">2023-09-05T15:03:57Z</dcterms:modified>
</cp:coreProperties>
</file>