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sldIdLst>
    <p:sldId id="256" r:id="rId5"/>
    <p:sldId id="283" r:id="rId6"/>
    <p:sldId id="522" r:id="rId7"/>
    <p:sldId id="521" r:id="rId8"/>
    <p:sldId id="277" r:id="rId9"/>
    <p:sldId id="523" r:id="rId10"/>
    <p:sldId id="284" r:id="rId11"/>
    <p:sldId id="281" r:id="rId12"/>
    <p:sldId id="267" r:id="rId13"/>
    <p:sldId id="528" r:id="rId14"/>
    <p:sldId id="530" r:id="rId15"/>
    <p:sldId id="531" r:id="rId16"/>
    <p:sldId id="532" r:id="rId17"/>
    <p:sldId id="526" r:id="rId18"/>
    <p:sldId id="527" r:id="rId19"/>
    <p:sldId id="536" r:id="rId20"/>
    <p:sldId id="535" r:id="rId21"/>
    <p:sldId id="533" r:id="rId22"/>
    <p:sldId id="259" r:id="rId23"/>
    <p:sldId id="260" r:id="rId24"/>
    <p:sldId id="261" r:id="rId25"/>
    <p:sldId id="262" r:id="rId26"/>
    <p:sldId id="263" r:id="rId27"/>
    <p:sldId id="516" r:id="rId28"/>
    <p:sldId id="518" r:id="rId29"/>
    <p:sldId id="519" r:id="rId30"/>
    <p:sldId id="529" r:id="rId31"/>
    <p:sldId id="26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D545B-DCA6-42EE-89F8-E6EC88537BBE}" v="873" dt="2023-08-14T19:17:30.634"/>
    <p1510:client id="{338604DE-6A6B-7BDB-AD1C-1630ACB4BDE6}" v="11" dt="2023-08-14T19:26:10.304"/>
    <p1510:client id="{486B3485-55F7-FC32-8B5F-9F8E0ED7743A}" v="294" dt="2023-08-14T21:36:17.982"/>
    <p1510:client id="{5A2EB613-45DA-C658-9BB0-4F2894DA80DE}" v="14" dt="2023-08-14T19:21:36.111"/>
    <p1510:client id="{5EB0DEE8-7851-2770-E0E4-4102C22C67D6}" v="647" dt="2023-08-14T19:23:23.057"/>
    <p1510:client id="{82CEB92E-0759-4CCC-A831-273B4A7A2BD4}" v="1" dt="2023-08-14T21:38:09.587"/>
    <p1510:client id="{8E93A2C8-DE75-C55D-B463-985469FCF668}" v="1497" dt="2023-08-14T20:55:38.566"/>
    <p1510:client id="{A5636746-119F-4137-CA36-19D5E58C2E74}" v="117" dt="2023-08-14T18:51:30.168"/>
    <p1510:client id="{B75AA0BF-5E3A-2EAC-4A87-78EC3DDE3991}" v="1" dt="2023-08-14T19:36:32.804"/>
    <p1510:client id="{D2DDE63C-FCCA-4FAA-B29D-3B7072BD1E0F}" v="1556" vWet="1558" dt="2023-08-14T20:01:03.348"/>
    <p1510:client id="{DAFB8C62-13F9-A2CF-6152-7A1FFD5E0E89}" v="69" dt="2023-08-14T18:53:26.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8/14/2023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2</a:t>
            </a:fld>
            <a:endParaRPr lang="en-US"/>
          </a:p>
        </p:txBody>
      </p:sp>
    </p:spTree>
    <p:extLst>
      <p:ext uri="{BB962C8B-B14F-4D97-AF65-F5344CB8AC3E}">
        <p14:creationId xmlns:p14="http://schemas.microsoft.com/office/powerpoint/2010/main" val="2515903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Christina</a:t>
            </a:r>
          </a:p>
        </p:txBody>
      </p:sp>
      <p:sp>
        <p:nvSpPr>
          <p:cNvPr id="4" name="Slide Number Placeholder 3"/>
          <p:cNvSpPr>
            <a:spLocks noGrp="1"/>
          </p:cNvSpPr>
          <p:nvPr>
            <p:ph type="sldNum" sz="quarter" idx="10"/>
          </p:nvPr>
        </p:nvSpPr>
        <p:spPr/>
        <p:txBody>
          <a:bodyPr/>
          <a:lstStyle/>
          <a:p>
            <a:fld id="{C2AEE2DE-F569-CB47-AE41-C8EBB0F45B6F}" type="slidenum">
              <a:rPr lang="en-US" smtClean="0"/>
              <a:t>25</a:t>
            </a:fld>
            <a:endParaRPr lang="en-US"/>
          </a:p>
        </p:txBody>
      </p:sp>
    </p:spTree>
    <p:extLst>
      <p:ext uri="{BB962C8B-B14F-4D97-AF65-F5344CB8AC3E}">
        <p14:creationId xmlns:p14="http://schemas.microsoft.com/office/powerpoint/2010/main" val="1209115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28</a:t>
            </a:fld>
            <a:endParaRPr lang="en-US"/>
          </a:p>
        </p:txBody>
      </p:sp>
    </p:spTree>
    <p:extLst>
      <p:ext uri="{BB962C8B-B14F-4D97-AF65-F5344CB8AC3E}">
        <p14:creationId xmlns:p14="http://schemas.microsoft.com/office/powerpoint/2010/main" val="4061564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3</a:t>
            </a:fld>
            <a:endParaRPr lang="en-US"/>
          </a:p>
        </p:txBody>
      </p:sp>
    </p:spTree>
    <p:extLst>
      <p:ext uri="{BB962C8B-B14F-4D97-AF65-F5344CB8AC3E}">
        <p14:creationId xmlns:p14="http://schemas.microsoft.com/office/powerpoint/2010/main" val="2579277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5</a:t>
            </a:fld>
            <a:endParaRPr lang="en-US"/>
          </a:p>
        </p:txBody>
      </p:sp>
    </p:spTree>
    <p:extLst>
      <p:ext uri="{BB962C8B-B14F-4D97-AF65-F5344CB8AC3E}">
        <p14:creationId xmlns:p14="http://schemas.microsoft.com/office/powerpoint/2010/main" val="382670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6</a:t>
            </a:fld>
            <a:endParaRPr lang="en-US"/>
          </a:p>
        </p:txBody>
      </p:sp>
    </p:spTree>
    <p:extLst>
      <p:ext uri="{BB962C8B-B14F-4D97-AF65-F5344CB8AC3E}">
        <p14:creationId xmlns:p14="http://schemas.microsoft.com/office/powerpoint/2010/main" val="2536286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7</a:t>
            </a:fld>
            <a:endParaRPr lang="en-US"/>
          </a:p>
        </p:txBody>
      </p:sp>
    </p:spTree>
    <p:extLst>
      <p:ext uri="{BB962C8B-B14F-4D97-AF65-F5344CB8AC3E}">
        <p14:creationId xmlns:p14="http://schemas.microsoft.com/office/powerpoint/2010/main" val="295478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7888554-B4EF-40B9-94D0-A12E0B9D8E84}" type="slidenum">
              <a:rPr lang="en-US" smtClean="0"/>
              <a:t>9</a:t>
            </a:fld>
            <a:endParaRPr lang="en-US"/>
          </a:p>
        </p:txBody>
      </p:sp>
    </p:spTree>
    <p:extLst>
      <p:ext uri="{BB962C8B-B14F-4D97-AF65-F5344CB8AC3E}">
        <p14:creationId xmlns:p14="http://schemas.microsoft.com/office/powerpoint/2010/main" val="1591468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AEE2DE-F569-CB47-AE41-C8EBB0F45B6F}" type="slidenum">
              <a:rPr lang="en-US" smtClean="0"/>
              <a:t>18</a:t>
            </a:fld>
            <a:endParaRPr lang="en-US"/>
          </a:p>
        </p:txBody>
      </p:sp>
    </p:spTree>
    <p:extLst>
      <p:ext uri="{BB962C8B-B14F-4D97-AF65-F5344CB8AC3E}">
        <p14:creationId xmlns:p14="http://schemas.microsoft.com/office/powerpoint/2010/main" val="789319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First Julie slide</a:t>
            </a:r>
          </a:p>
        </p:txBody>
      </p:sp>
      <p:sp>
        <p:nvSpPr>
          <p:cNvPr id="4" name="Slide Number Placeholder 3"/>
          <p:cNvSpPr>
            <a:spLocks noGrp="1"/>
          </p:cNvSpPr>
          <p:nvPr>
            <p:ph type="sldNum" sz="quarter" idx="10"/>
          </p:nvPr>
        </p:nvSpPr>
        <p:spPr/>
        <p:txBody>
          <a:bodyPr/>
          <a:lstStyle/>
          <a:p>
            <a:fld id="{C2AEE2DE-F569-CB47-AE41-C8EBB0F45B6F}" type="slidenum">
              <a:rPr lang="en-US" smtClean="0"/>
              <a:t>19</a:t>
            </a:fld>
            <a:endParaRPr lang="en-US"/>
          </a:p>
        </p:txBody>
      </p:sp>
    </p:spTree>
    <p:extLst>
      <p:ext uri="{BB962C8B-B14F-4D97-AF65-F5344CB8AC3E}">
        <p14:creationId xmlns:p14="http://schemas.microsoft.com/office/powerpoint/2010/main" val="624795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Last Julie slide</a:t>
            </a:r>
          </a:p>
        </p:txBody>
      </p:sp>
      <p:sp>
        <p:nvSpPr>
          <p:cNvPr id="4" name="Slide Number Placeholder 3"/>
          <p:cNvSpPr>
            <a:spLocks noGrp="1"/>
          </p:cNvSpPr>
          <p:nvPr>
            <p:ph type="sldNum" sz="quarter" idx="10"/>
          </p:nvPr>
        </p:nvSpPr>
        <p:spPr/>
        <p:txBody>
          <a:bodyPr/>
          <a:lstStyle/>
          <a:p>
            <a:fld id="{C2AEE2DE-F569-CB47-AE41-C8EBB0F45B6F}" type="slidenum">
              <a:rPr lang="en-US" smtClean="0"/>
              <a:t>23</a:t>
            </a:fld>
            <a:endParaRPr lang="en-US"/>
          </a:p>
        </p:txBody>
      </p:sp>
    </p:spTree>
    <p:extLst>
      <p:ext uri="{BB962C8B-B14F-4D97-AF65-F5344CB8AC3E}">
        <p14:creationId xmlns:p14="http://schemas.microsoft.com/office/powerpoint/2010/main" val="5907473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vde.us/certification/certification-info/"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vde.state.wv.us/policie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mailto:jlmmorri@k12.wv.us" TargetMode="External"/><Relationship Id="rId3" Type="http://schemas.openxmlformats.org/officeDocument/2006/relationships/hyperlink" Target="mailto:rhagerma@k12.wv.us" TargetMode="External"/><Relationship Id="rId7" Type="http://schemas.openxmlformats.org/officeDocument/2006/relationships/hyperlink" Target="mailto:chaymaker@k12.wv.u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tabetha.gillespie@k12.wv.us" TargetMode="External"/><Relationship Id="rId5" Type="http://schemas.openxmlformats.org/officeDocument/2006/relationships/hyperlink" Target="mailto:bfittro@k12.wv.us" TargetMode="External"/><Relationship Id="rId4" Type="http://schemas.openxmlformats.org/officeDocument/2006/relationships/hyperlink" Target="mailto:emily.curry@k12.wv.us" TargetMode="External"/><Relationship Id="rId9" Type="http://schemas.openxmlformats.org/officeDocument/2006/relationships/hyperlink" Target="mailto:llbuchan@k12.wv.us"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wvde.state.wv.us/policies/" TargetMode="External"/><Relationship Id="rId2" Type="http://schemas.openxmlformats.org/officeDocument/2006/relationships/hyperlink" Target="https://wvde.us/certification/certification-info/" TargetMode="External"/><Relationship Id="rId1" Type="http://schemas.openxmlformats.org/officeDocument/2006/relationships/slideLayout" Target="../slideLayouts/slideLayout2.xml"/><Relationship Id="rId4" Type="http://schemas.openxmlformats.org/officeDocument/2006/relationships/hyperlink" Target="https://www.nbpts.org/nbct-directory/"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vde.state.wv.us/policies/" TargetMode="External"/><Relationship Id="rId2" Type="http://schemas.openxmlformats.org/officeDocument/2006/relationships/hyperlink" Target="https://wvde.us/certification/certification-inf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vde.state.wv.us/policies/" TargetMode="External"/><Relationship Id="rId2" Type="http://schemas.openxmlformats.org/officeDocument/2006/relationships/hyperlink" Target="https://wvde.us/certification/certification-info/" TargetMode="External"/><Relationship Id="rId1" Type="http://schemas.openxmlformats.org/officeDocument/2006/relationships/slideLayout" Target="../slideLayouts/slideLayout2.xml"/><Relationship Id="rId4" Type="http://schemas.openxmlformats.org/officeDocument/2006/relationships/hyperlink" Target="https://www.nbpts.org/nbct-directory/"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vde.us/certification/certification-info/"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vde.state.wv.us/policie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vde.catalog.instructure.com/browse/substitute" TargetMode="External"/><Relationship Id="rId2" Type="http://schemas.openxmlformats.org/officeDocument/2006/relationships/hyperlink" Target="https://wvde.catalog.instructure.com/browse/pk3paraprofessionaleccataide" TargetMode="External"/><Relationship Id="rId1" Type="http://schemas.openxmlformats.org/officeDocument/2006/relationships/slideLayout" Target="../slideLayouts/slideLayout2.xml"/><Relationship Id="rId4" Type="http://schemas.openxmlformats.org/officeDocument/2006/relationships/hyperlink" Target="https://wvde.catalog.instructure.com/browse/schoolnursing"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mbowe@k12.wv.us" TargetMode="External"/><Relationship Id="rId7" Type="http://schemas.openxmlformats.org/officeDocument/2006/relationships/hyperlink" Target="mailto:jtakarsh@k12.wv.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ryan.price@k12.wv.us" TargetMode="External"/><Relationship Id="rId5" Type="http://schemas.openxmlformats.org/officeDocument/2006/relationships/hyperlink" Target="mailto:maddie.gibson@k12.wv.us" TargetMode="External"/><Relationship Id="rId4" Type="http://schemas.openxmlformats.org/officeDocument/2006/relationships/hyperlink" Target="mailto:shudnall@k12.wv.u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ebtop.k12.wv.us/password/" TargetMode="External"/><Relationship Id="rId3" Type="http://schemas.openxmlformats.org/officeDocument/2006/relationships/hyperlink" Target="https://wveis.k12.wv.us/certportal/" TargetMode="External"/><Relationship Id="rId7" Type="http://schemas.openxmlformats.org/officeDocument/2006/relationships/hyperlink" Target="https://wvde.state.wv.us/apps/profile/" TargetMode="External"/><Relationship Id="rId2" Type="http://schemas.openxmlformats.org/officeDocument/2006/relationships/hyperlink" Target="https://wveis.k12.wv.us/certupload/" TargetMode="External"/><Relationship Id="rId1" Type="http://schemas.openxmlformats.org/officeDocument/2006/relationships/slideLayout" Target="../slideLayouts/slideLayout2.xml"/><Relationship Id="rId6" Type="http://schemas.openxmlformats.org/officeDocument/2006/relationships/hyperlink" Target="https://wveis.k12.wv.us/certpayment/" TargetMode="External"/><Relationship Id="rId5" Type="http://schemas.openxmlformats.org/officeDocument/2006/relationships/hyperlink" Target="https://wveis.k12.wv.us/certcheck/" TargetMode="External"/><Relationship Id="rId10" Type="http://schemas.openxmlformats.org/officeDocument/2006/relationships/hyperlink" Target="https://wvde.us/certification/certification-info/#tab-d2d02f5fbd59ba95deb" TargetMode="External"/><Relationship Id="rId4" Type="http://schemas.openxmlformats.org/officeDocument/2006/relationships/hyperlink" Target="https://wvde.us/certification/certification-info/application-forms/" TargetMode="External"/><Relationship Id="rId9" Type="http://schemas.openxmlformats.org/officeDocument/2006/relationships/hyperlink" Target="https://wvde.us/teaching-learning/virtual-schools-e-learning-materials/teacher-professional-learnin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veis.k12.wv.us/certporta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veis.k12.wv.us/certpayme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veis.k12.wv.us/certuploa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Certified List 2023-2024</a:t>
            </a:r>
          </a:p>
        </p:txBody>
      </p:sp>
      <p:sp>
        <p:nvSpPr>
          <p:cNvPr id="3" name="Subtitle 2"/>
          <p:cNvSpPr>
            <a:spLocks noGrp="1"/>
          </p:cNvSpPr>
          <p:nvPr>
            <p:ph type="subTitle" idx="1"/>
          </p:nvPr>
        </p:nvSpPr>
        <p:spPr/>
        <p:txBody>
          <a:bodyPr vert="horz" lIns="91440" tIns="45720" rIns="91440" bIns="45720" rtlCol="0" anchor="t">
            <a:normAutofit/>
          </a:bodyPr>
          <a:lstStyle/>
          <a:p>
            <a:r>
              <a:rPr lang="en-US">
                <a:latin typeface="Fira Sans"/>
              </a:rPr>
              <a:t>Office of Certification</a:t>
            </a:r>
            <a:endParaRPr lang="en-US"/>
          </a:p>
        </p:txBody>
      </p:sp>
      <p:sp>
        <p:nvSpPr>
          <p:cNvPr id="4" name="Date Placeholder 3"/>
          <p:cNvSpPr>
            <a:spLocks noGrp="1"/>
          </p:cNvSpPr>
          <p:nvPr>
            <p:ph type="dt" sz="half" idx="10"/>
          </p:nvPr>
        </p:nvSpPr>
        <p:spPr/>
        <p:txBody>
          <a:bodyPr/>
          <a:lstStyle/>
          <a:p>
            <a:r>
              <a:rPr lang="en-US"/>
              <a:t>August 2023</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A6298-8722-DBED-6E63-1EE8270CFA3D}"/>
              </a:ext>
            </a:extLst>
          </p:cNvPr>
          <p:cNvSpPr>
            <a:spLocks noGrp="1"/>
          </p:cNvSpPr>
          <p:nvPr>
            <p:ph type="title"/>
          </p:nvPr>
        </p:nvSpPr>
        <p:spPr/>
        <p:txBody>
          <a:bodyPr/>
          <a:lstStyle/>
          <a:p>
            <a:r>
              <a:rPr lang="en-US"/>
              <a:t>Change In Certificate Numbers	</a:t>
            </a:r>
          </a:p>
        </p:txBody>
      </p:sp>
      <p:sp>
        <p:nvSpPr>
          <p:cNvPr id="3" name="Content Placeholder 2">
            <a:extLst>
              <a:ext uri="{FF2B5EF4-FFF2-40B4-BE49-F238E27FC236}">
                <a16:creationId xmlns:a16="http://schemas.microsoft.com/office/drawing/2014/main" id="{3950CFB7-5002-097C-713A-E0919BE0FE46}"/>
              </a:ext>
            </a:extLst>
          </p:cNvPr>
          <p:cNvSpPr>
            <a:spLocks noGrp="1"/>
          </p:cNvSpPr>
          <p:nvPr>
            <p:ph idx="1"/>
          </p:nvPr>
        </p:nvSpPr>
        <p:spPr/>
        <p:txBody>
          <a:bodyPr/>
          <a:lstStyle/>
          <a:p>
            <a:r>
              <a:rPr lang="en-US"/>
              <a:t>The Certificate 24 (Provisional Teaching Certificate-Transferrable) and the Certificate 25 (Provisional Teaching Certificate-Non-Transferrable) have been removed from WVBE Policy after being introduced in November 2021.</a:t>
            </a:r>
          </a:p>
          <a:p>
            <a:r>
              <a:rPr lang="en-US"/>
              <a:t>Policy 5202 was revised effective July 17, 2023 with the Certificates 24 being converted back to a certificate 21 for a Professional Teaching Certificate and Certificates 25 were converted to a Certificate 26 (Professional Teaching Certificate-Non-Transferrable)</a:t>
            </a:r>
          </a:p>
        </p:txBody>
      </p:sp>
      <p:sp>
        <p:nvSpPr>
          <p:cNvPr id="4" name="Slide Number Placeholder 3">
            <a:extLst>
              <a:ext uri="{FF2B5EF4-FFF2-40B4-BE49-F238E27FC236}">
                <a16:creationId xmlns:a16="http://schemas.microsoft.com/office/drawing/2014/main" id="{B148449F-61F0-F658-567D-4803573C5AB7}"/>
              </a:ext>
            </a:extLst>
          </p:cNvPr>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638443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14CC0-D087-4286-15FA-1F9DEDA52C7E}"/>
              </a:ext>
            </a:extLst>
          </p:cNvPr>
          <p:cNvSpPr>
            <a:spLocks noGrp="1"/>
          </p:cNvSpPr>
          <p:nvPr>
            <p:ph type="title"/>
          </p:nvPr>
        </p:nvSpPr>
        <p:spPr/>
        <p:txBody>
          <a:bodyPr/>
          <a:lstStyle/>
          <a:p>
            <a:r>
              <a:rPr lang="en-US"/>
              <a:t>Certificate 7T Temporary Teaching Certificate for Program Completers</a:t>
            </a:r>
          </a:p>
        </p:txBody>
      </p:sp>
      <p:sp>
        <p:nvSpPr>
          <p:cNvPr id="3" name="Content Placeholder 2">
            <a:extLst>
              <a:ext uri="{FF2B5EF4-FFF2-40B4-BE49-F238E27FC236}">
                <a16:creationId xmlns:a16="http://schemas.microsoft.com/office/drawing/2014/main" id="{C728230B-950B-3BBF-7E37-D267FBF01987}"/>
              </a:ext>
            </a:extLst>
          </p:cNvPr>
          <p:cNvSpPr>
            <a:spLocks noGrp="1"/>
          </p:cNvSpPr>
          <p:nvPr>
            <p:ph idx="1"/>
          </p:nvPr>
        </p:nvSpPr>
        <p:spPr/>
        <p:txBody>
          <a:bodyPr vert="horz" lIns="91440" tIns="45720" rIns="91440" bIns="45720" rtlCol="0" anchor="t">
            <a:normAutofit/>
          </a:bodyPr>
          <a:lstStyle/>
          <a:p>
            <a:pPr marL="0" algn="just">
              <a:spcBef>
                <a:spcPts val="0"/>
              </a:spcBef>
              <a:tabLst>
                <a:tab pos="228600" algn="l"/>
                <a:tab pos="457200" algn="l"/>
                <a:tab pos="685800" algn="l"/>
                <a:tab pos="914400" algn="l"/>
                <a:tab pos="1143000" algn="l"/>
                <a:tab pos="1371600" algn="l"/>
                <a:tab pos="1600200" algn="l"/>
                <a:tab pos="1828800" algn="l"/>
              </a:tabLst>
            </a:pPr>
            <a:r>
              <a:rPr lang="en-US" sz="1800" b="0" kern="0">
                <a:effectLst/>
                <a:latin typeface="Calibri"/>
                <a:ea typeface="Times New Roman" panose="02020603050405020304" pitchFamily="18" charset="0"/>
                <a:cs typeface="Arial"/>
              </a:rPr>
              <a:t>The Temporary Teaching Certificate for Program Completers may be granted only one time to an individual who has completed an approved preparation program, has attempted the content Praxis two or more times without meeting the required cut score.</a:t>
            </a:r>
            <a:endParaRPr lang="en-US" sz="1800" b="1" kern="0">
              <a:latin typeface="Calibri"/>
              <a:ea typeface="Times New Roman" panose="02020603050405020304" pitchFamily="18" charset="0"/>
              <a:cs typeface="Arial"/>
            </a:endParaRPr>
          </a:p>
          <a:p>
            <a:pPr marL="0" algn="just">
              <a:spcBef>
                <a:spcPts val="0"/>
              </a:spcBef>
              <a:tabLst>
                <a:tab pos="228600" algn="l"/>
                <a:tab pos="457200" algn="l"/>
                <a:tab pos="685800" algn="l"/>
                <a:tab pos="914400" algn="l"/>
                <a:tab pos="1143000" algn="l"/>
                <a:tab pos="1371600" algn="l"/>
                <a:tab pos="1600200" algn="l"/>
                <a:tab pos="1828800" algn="l"/>
              </a:tabLst>
            </a:pPr>
            <a:endParaRPr lang="en-US" sz="1800" b="1" kern="0">
              <a:effectLst/>
              <a:latin typeface="Calibri" panose="020F0502020204030204" pitchFamily="34" charset="0"/>
              <a:ea typeface="Times New Roman" panose="02020603050405020304" pitchFamily="18" charset="0"/>
              <a:cs typeface="Arial" panose="020B0604020202020204" pitchFamily="34" charset="0"/>
            </a:endParaRPr>
          </a:p>
          <a:p>
            <a:pPr marL="0" algn="just">
              <a:spcBef>
                <a:spcPts val="0"/>
              </a:spcBef>
              <a:tabLst>
                <a:tab pos="228600" algn="l"/>
                <a:tab pos="457200" algn="l"/>
                <a:tab pos="685800" algn="l"/>
                <a:tab pos="914400" algn="l"/>
                <a:tab pos="1143000" algn="l"/>
                <a:tab pos="1371600" algn="l"/>
                <a:tab pos="1600200" algn="l"/>
                <a:tab pos="1828800" algn="l"/>
              </a:tabLst>
            </a:pPr>
            <a:r>
              <a:rPr lang="en-US" sz="1800" b="0" kern="0">
                <a:effectLst/>
                <a:latin typeface="Calibri"/>
                <a:ea typeface="Times New Roman" panose="02020603050405020304" pitchFamily="18" charset="0"/>
                <a:cs typeface="Arial"/>
              </a:rPr>
              <a:t> Candidates who completed the program prior to January 1, 2020, must complete the WVDE module on school safety and social/emotional wellbeing.</a:t>
            </a:r>
          </a:p>
          <a:p>
            <a:pPr marL="0" algn="just">
              <a:spcBef>
                <a:spcPts val="0"/>
              </a:spcBef>
              <a:tabLst>
                <a:tab pos="228600" algn="l"/>
                <a:tab pos="457200" algn="l"/>
                <a:tab pos="685800" algn="l"/>
                <a:tab pos="914400" algn="l"/>
                <a:tab pos="1143000" algn="l"/>
                <a:tab pos="1371600" algn="l"/>
                <a:tab pos="1600200" algn="l"/>
                <a:tab pos="1828800" algn="l"/>
              </a:tabLst>
            </a:pPr>
            <a:endParaRPr lang="en-US" sz="1800" kern="0">
              <a:latin typeface="Calibri"/>
              <a:ea typeface="Times New Roman" panose="02020603050405020304" pitchFamily="18" charset="0"/>
              <a:cs typeface="Arial"/>
            </a:endParaRPr>
          </a:p>
          <a:p>
            <a:pPr marL="0" algn="just">
              <a:spcBef>
                <a:spcPts val="0"/>
              </a:spcBef>
              <a:tabLst>
                <a:tab pos="228600" algn="l"/>
                <a:tab pos="457200" algn="l"/>
                <a:tab pos="685800" algn="l"/>
                <a:tab pos="914400" algn="l"/>
                <a:tab pos="1143000" algn="l"/>
                <a:tab pos="1371600" algn="l"/>
                <a:tab pos="1600200" algn="l"/>
                <a:tab pos="1828800" algn="l"/>
              </a:tabLst>
            </a:pPr>
            <a:r>
              <a:rPr lang="en-US" sz="1800" kern="0">
                <a:latin typeface="Calibri"/>
                <a:ea typeface="Times New Roman" panose="02020603050405020304" pitchFamily="18" charset="0"/>
                <a:cs typeface="Arial"/>
              </a:rPr>
              <a:t>Valid for one year and can be renewed twice.</a:t>
            </a:r>
            <a:endParaRPr lang="en-US" sz="1800" b="1" kern="0">
              <a:effectLst/>
              <a:latin typeface="Calibri"/>
              <a:ea typeface="Times New Roman" panose="02020603050405020304" pitchFamily="18" charset="0"/>
              <a:cs typeface="Arial"/>
            </a:endParaRPr>
          </a:p>
          <a:p>
            <a:pPr marL="0" marR="0" algn="just">
              <a:spcBef>
                <a:spcPts val="0"/>
              </a:spcBef>
              <a:spcAft>
                <a:spcPts val="0"/>
              </a:spcAft>
              <a:tabLst>
                <a:tab pos="228600" algn="l"/>
                <a:tab pos="457200" algn="l"/>
                <a:tab pos="685800" algn="l"/>
                <a:tab pos="914400" algn="l"/>
                <a:tab pos="1143000" algn="l"/>
                <a:tab pos="1371600" algn="l"/>
                <a:tab pos="1600200" algn="l"/>
                <a:tab pos="1828800" algn="l"/>
              </a:tabLst>
            </a:pPr>
            <a:endParaRPr lang="en-US" sz="1800" b="1" kern="0">
              <a:effectLst/>
              <a:latin typeface="Calibri" panose="020F0502020204030204" pitchFamily="34" charset="0"/>
              <a:ea typeface="Times New Roman" panose="02020603050405020304" pitchFamily="18" charset="0"/>
              <a:cs typeface="Arial" panose="020B0604020202020204" pitchFamily="34" charset="0"/>
            </a:endParaRPr>
          </a:p>
          <a:p>
            <a:endParaRPr lang="en-US"/>
          </a:p>
        </p:txBody>
      </p:sp>
      <p:sp>
        <p:nvSpPr>
          <p:cNvPr id="4" name="Slide Number Placeholder 3">
            <a:extLst>
              <a:ext uri="{FF2B5EF4-FFF2-40B4-BE49-F238E27FC236}">
                <a16:creationId xmlns:a16="http://schemas.microsoft.com/office/drawing/2014/main" id="{FED9CD76-3C3B-A5B7-0462-8E8FA9C7981A}"/>
              </a:ext>
            </a:extLst>
          </p:cNvPr>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869426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9CDA6-39CB-00A8-2BF7-487BED3C6EA0}"/>
              </a:ext>
            </a:extLst>
          </p:cNvPr>
          <p:cNvSpPr>
            <a:spLocks noGrp="1"/>
          </p:cNvSpPr>
          <p:nvPr>
            <p:ph type="title"/>
          </p:nvPr>
        </p:nvSpPr>
        <p:spPr/>
        <p:txBody>
          <a:bodyPr/>
          <a:lstStyle/>
          <a:p>
            <a:r>
              <a:rPr lang="en-US"/>
              <a:t>Certificate 28: Temporary Teaching Certificate</a:t>
            </a:r>
          </a:p>
        </p:txBody>
      </p:sp>
      <p:sp>
        <p:nvSpPr>
          <p:cNvPr id="3" name="Content Placeholder 2">
            <a:extLst>
              <a:ext uri="{FF2B5EF4-FFF2-40B4-BE49-F238E27FC236}">
                <a16:creationId xmlns:a16="http://schemas.microsoft.com/office/drawing/2014/main" id="{DA08A664-A631-C879-194D-4DBAB10F481D}"/>
              </a:ext>
            </a:extLst>
          </p:cNvPr>
          <p:cNvSpPr>
            <a:spLocks noGrp="1"/>
          </p:cNvSpPr>
          <p:nvPr>
            <p:ph idx="1"/>
          </p:nvPr>
        </p:nvSpPr>
        <p:spPr/>
        <p:txBody>
          <a:bodyPr/>
          <a:lstStyle/>
          <a:p>
            <a:r>
              <a:rPr lang="en-US" sz="1800" b="0" kern="0">
                <a:effectLst/>
                <a:latin typeface="Calibri" panose="020F0502020204030204" pitchFamily="34" charset="0"/>
                <a:ea typeface="Times New Roman" panose="02020603050405020304" pitchFamily="18" charset="0"/>
                <a:cs typeface="Arial" panose="020B0604020202020204" pitchFamily="34" charset="0"/>
              </a:rPr>
              <a:t>A Temporary Renewable Teaching Certificate may be requested if an individual possesses an expired out‑of-state certificate issued without restrictions equivalent to a West Virginia Professional Teaching Certificate, at the time of application and meets the general requirements of section 9 (including the criminal history record check as referred to in sections 9.2 and 9.3), completes the WVDE module on school safety and social/emotional wellbeing if the out-of-state certificate has been expired more than three years, and has obtained employment or an offer of employment in a West Virginia public school. 	</a:t>
            </a:r>
          </a:p>
          <a:p>
            <a:r>
              <a:rPr lang="en-US" sz="1800">
                <a:effectLst/>
                <a:latin typeface="Calibri" panose="020F0502020204030204" pitchFamily="34" charset="0"/>
                <a:ea typeface="Times New Roman" panose="02020603050405020304" pitchFamily="18" charset="0"/>
                <a:cs typeface="Times New Roman" panose="02020603050405020304" pitchFamily="18" charset="0"/>
              </a:rPr>
              <a:t>The Temporary Renewable Teaching Certificate shall be valid for a period of one year and may be renewed twice.</a:t>
            </a:r>
            <a:r>
              <a:rPr lang="en-US" sz="1800" b="0" kern="0">
                <a:effectLst/>
                <a:latin typeface="Calibri" panose="020F0502020204030204" pitchFamily="34" charset="0"/>
                <a:ea typeface="Times New Roman" panose="02020603050405020304" pitchFamily="18" charset="0"/>
                <a:cs typeface="Arial" panose="020B0604020202020204" pitchFamily="34" charset="0"/>
              </a:rPr>
              <a:t>		</a:t>
            </a:r>
            <a:endParaRPr lang="en-US" sz="1800" b="1" kern="0">
              <a:effectLst/>
              <a:latin typeface="Calibri" panose="020F0502020204030204" pitchFamily="34" charset="0"/>
              <a:ea typeface="Times New Roman" panose="02020603050405020304" pitchFamily="18" charset="0"/>
              <a:cs typeface="Arial" panose="020B0604020202020204" pitchFamily="34" charset="0"/>
            </a:endParaRPr>
          </a:p>
          <a:p>
            <a:endParaRPr lang="en-US"/>
          </a:p>
        </p:txBody>
      </p:sp>
      <p:sp>
        <p:nvSpPr>
          <p:cNvPr id="4" name="Slide Number Placeholder 3">
            <a:extLst>
              <a:ext uri="{FF2B5EF4-FFF2-40B4-BE49-F238E27FC236}">
                <a16:creationId xmlns:a16="http://schemas.microsoft.com/office/drawing/2014/main" id="{3A8CC116-174D-0D6F-7751-2F37299CB8C0}"/>
              </a:ext>
            </a:extLst>
          </p:cNvPr>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149347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20E7B-1308-422D-C18F-7E6447B6345A}"/>
              </a:ext>
            </a:extLst>
          </p:cNvPr>
          <p:cNvSpPr>
            <a:spLocks noGrp="1"/>
          </p:cNvSpPr>
          <p:nvPr>
            <p:ph type="title"/>
          </p:nvPr>
        </p:nvSpPr>
        <p:spPr/>
        <p:txBody>
          <a:bodyPr/>
          <a:lstStyle/>
          <a:p>
            <a:r>
              <a:rPr lang="en-US"/>
              <a:t>Certificate 09:  Provisional Administrative Certificate	</a:t>
            </a:r>
          </a:p>
        </p:txBody>
      </p:sp>
      <p:sp>
        <p:nvSpPr>
          <p:cNvPr id="3" name="Content Placeholder 2">
            <a:extLst>
              <a:ext uri="{FF2B5EF4-FFF2-40B4-BE49-F238E27FC236}">
                <a16:creationId xmlns:a16="http://schemas.microsoft.com/office/drawing/2014/main" id="{33D0D07D-64A4-2062-2601-D60C0F571B1C}"/>
              </a:ext>
            </a:extLst>
          </p:cNvPr>
          <p:cNvSpPr>
            <a:spLocks noGrp="1"/>
          </p:cNvSpPr>
          <p:nvPr>
            <p:ph idx="1"/>
          </p:nvPr>
        </p:nvSpPr>
        <p:spPr/>
        <p:txBody>
          <a:bodyPr/>
          <a:lstStyle/>
          <a:p>
            <a:r>
              <a:rPr lang="en-US"/>
              <a:t>The Certificate 09 for the Administrative Certificate is being removed from the Certified List as a candidate cannot be in an administrative position with the 09 code.  </a:t>
            </a:r>
          </a:p>
          <a:p>
            <a:r>
              <a:rPr lang="en-US"/>
              <a:t>The Certificate 09 does not allow a candidate to perform evaluations.</a:t>
            </a:r>
          </a:p>
          <a:p>
            <a:r>
              <a:rPr lang="en-US"/>
              <a:t>Within 90 days of hire in a position, the candidate must have completed the in-person ELI and converted their certificate to an 01 for a Professional Administrative so they can perform the functions of an administrator. </a:t>
            </a:r>
          </a:p>
        </p:txBody>
      </p:sp>
      <p:sp>
        <p:nvSpPr>
          <p:cNvPr id="4" name="Slide Number Placeholder 3">
            <a:extLst>
              <a:ext uri="{FF2B5EF4-FFF2-40B4-BE49-F238E27FC236}">
                <a16:creationId xmlns:a16="http://schemas.microsoft.com/office/drawing/2014/main" id="{CF78F2A5-00F3-082C-BE1B-8769F418A1BD}"/>
              </a:ext>
            </a:extLst>
          </p:cNvPr>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600000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9D297-199B-7AE8-1B27-21E992EA815A}"/>
              </a:ext>
            </a:extLst>
          </p:cNvPr>
          <p:cNvSpPr>
            <a:spLocks noGrp="1"/>
          </p:cNvSpPr>
          <p:nvPr>
            <p:ph type="title"/>
          </p:nvPr>
        </p:nvSpPr>
        <p:spPr/>
        <p:txBody>
          <a:bodyPr/>
          <a:lstStyle/>
          <a:p>
            <a:r>
              <a:rPr lang="en-US" b="1"/>
              <a:t>Form 10- Collegiate Instructor Part-Time Permit</a:t>
            </a:r>
          </a:p>
        </p:txBody>
      </p:sp>
      <p:sp>
        <p:nvSpPr>
          <p:cNvPr id="3" name="Content Placeholder 2">
            <a:extLst>
              <a:ext uri="{FF2B5EF4-FFF2-40B4-BE49-F238E27FC236}">
                <a16:creationId xmlns:a16="http://schemas.microsoft.com/office/drawing/2014/main" id="{7FA0A408-756E-EB53-1B84-35BDD3E533AA}"/>
              </a:ext>
            </a:extLst>
          </p:cNvPr>
          <p:cNvSpPr>
            <a:spLocks noGrp="1"/>
          </p:cNvSpPr>
          <p:nvPr>
            <p:ph idx="1"/>
          </p:nvPr>
        </p:nvSpPr>
        <p:spPr/>
        <p:txBody>
          <a:bodyPr/>
          <a:lstStyle/>
          <a:p>
            <a:r>
              <a:rPr lang="en-US" b="1"/>
              <a:t>One-year permit  </a:t>
            </a:r>
            <a:r>
              <a:rPr lang="en-US" sz="2000" b="1"/>
              <a:t>“</a:t>
            </a:r>
            <a:r>
              <a:rPr lang="en-US" sz="1800">
                <a:solidFill>
                  <a:srgbClr val="000000"/>
                </a:solidFill>
                <a:effectLst/>
                <a:latin typeface="Fira Sans" panose="020B0503050000020004" pitchFamily="34" charset="0"/>
                <a:ea typeface="Times New Roman" panose="02020603050405020304" pitchFamily="18" charset="0"/>
                <a:cs typeface="Times New Roman" panose="02020603050405020304" pitchFamily="18" charset="0"/>
              </a:rPr>
              <a:t>may be granted to an individual employed for a specific assignment who has completed a minimum of a MA degree in the assignment area through an accredited </a:t>
            </a:r>
            <a:r>
              <a:rPr lang="en-US" sz="1800" u="sng">
                <a:solidFill>
                  <a:srgbClr val="000000"/>
                </a:solidFill>
                <a:effectLst/>
                <a:latin typeface="Fira Sans" panose="020B0503050000020004" pitchFamily="34" charset="0"/>
                <a:ea typeface="Calibri" panose="020F0502020204030204" pitchFamily="34" charset="0"/>
                <a:cs typeface="Arial" panose="020B0604020202020204" pitchFamily="34" charset="0"/>
              </a:rPr>
              <a:t>IHE</a:t>
            </a:r>
            <a:r>
              <a:rPr lang="en-US" sz="1800">
                <a:solidFill>
                  <a:srgbClr val="000000"/>
                </a:solidFill>
                <a:effectLst/>
                <a:latin typeface="Fira Sans" panose="020B0503050000020004" pitchFamily="34" charset="0"/>
                <a:ea typeface="Times New Roman" panose="02020603050405020304" pitchFamily="18" charset="0"/>
                <a:cs typeface="Times New Roman" panose="02020603050405020304" pitchFamily="18" charset="0"/>
              </a:rPr>
              <a:t>; the general requirements specified in section 9;  the minimum GPA specified in section 9 unless otherwise noted; is a full-time college/university instructor with a minimum of three years of college/university teaching experience and meets the conditions for issuance…</a:t>
            </a:r>
            <a:r>
              <a:rPr lang="en-US" sz="2000" b="1">
                <a:solidFill>
                  <a:srgbClr val="000000"/>
                </a:solidFill>
                <a:effectLst/>
                <a:latin typeface="Fira Sans" panose="020B0503050000020004" pitchFamily="34" charset="0"/>
                <a:ea typeface="Times New Roman" panose="02020603050405020304" pitchFamily="18" charset="0"/>
                <a:cs typeface="Times New Roman" panose="02020603050405020304" pitchFamily="18" charset="0"/>
              </a:rPr>
              <a:t>”</a:t>
            </a:r>
          </a:p>
          <a:p>
            <a:r>
              <a:rPr lang="en-US" sz="2000" b="1">
                <a:solidFill>
                  <a:schemeClr val="bg2">
                    <a:lumMod val="50000"/>
                  </a:schemeClr>
                </a:solidFill>
                <a:latin typeface="Fira Sans" panose="020B0503050000020004" pitchFamily="34" charset="0"/>
                <a:ea typeface="Times New Roman" panose="02020603050405020304" pitchFamily="18" charset="0"/>
                <a:cs typeface="Times New Roman" panose="02020603050405020304" pitchFamily="18" charset="0"/>
              </a:rPr>
              <a:t>Renewals allowable</a:t>
            </a:r>
            <a:endParaRPr lang="en-US" sz="2000" b="1">
              <a:solidFill>
                <a:schemeClr val="bg2">
                  <a:lumMod val="50000"/>
                </a:schemeClr>
              </a:solidFill>
              <a:effectLst/>
              <a:latin typeface="Fira Sans" panose="020B0503050000020004" pitchFamily="34" charset="0"/>
              <a:ea typeface="Times New Roman" panose="02020603050405020304" pitchFamily="18" charset="0"/>
              <a:cs typeface="Times New Roman" panose="02020603050405020304" pitchFamily="18" charset="0"/>
            </a:endParaRPr>
          </a:p>
          <a:p>
            <a:r>
              <a:rPr lang="en-US" sz="2000">
                <a:solidFill>
                  <a:srgbClr val="000000"/>
                </a:solidFill>
                <a:latin typeface="Fira Sans" panose="020B0503050000020004" pitchFamily="34" charset="0"/>
                <a:cs typeface="Times New Roman" panose="02020603050405020304" pitchFamily="18" charset="0"/>
              </a:rPr>
              <a:t>See Policy 5202 section 11.7.i.</a:t>
            </a:r>
            <a:endParaRPr lang="en-US" sz="2000">
              <a:latin typeface="Fira Sans" panose="020B0503050000020004" pitchFamily="34" charset="0"/>
            </a:endParaRPr>
          </a:p>
        </p:txBody>
      </p:sp>
      <p:sp>
        <p:nvSpPr>
          <p:cNvPr id="4" name="Slide Number Placeholder 3">
            <a:extLst>
              <a:ext uri="{FF2B5EF4-FFF2-40B4-BE49-F238E27FC236}">
                <a16:creationId xmlns:a16="http://schemas.microsoft.com/office/drawing/2014/main" id="{C2BCC1AE-6381-17DB-3BC3-AF1028A822CB}"/>
              </a:ext>
            </a:extLst>
          </p:cNvPr>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1019935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EA857-B997-8825-42EE-DC5DC22FE893}"/>
              </a:ext>
            </a:extLst>
          </p:cNvPr>
          <p:cNvSpPr>
            <a:spLocks noGrp="1"/>
          </p:cNvSpPr>
          <p:nvPr>
            <p:ph type="title"/>
          </p:nvPr>
        </p:nvSpPr>
        <p:spPr/>
        <p:txBody>
          <a:bodyPr/>
          <a:lstStyle/>
          <a:p>
            <a:r>
              <a:rPr lang="en-US" b="1"/>
              <a:t>Form 11- Contractor/Volunteer Permit</a:t>
            </a:r>
          </a:p>
        </p:txBody>
      </p:sp>
      <p:sp>
        <p:nvSpPr>
          <p:cNvPr id="3" name="Content Placeholder 2">
            <a:extLst>
              <a:ext uri="{FF2B5EF4-FFF2-40B4-BE49-F238E27FC236}">
                <a16:creationId xmlns:a16="http://schemas.microsoft.com/office/drawing/2014/main" id="{23B4EC7D-4F4E-CDC2-678D-CA67D0BE9836}"/>
              </a:ext>
            </a:extLst>
          </p:cNvPr>
          <p:cNvSpPr>
            <a:spLocks noGrp="1"/>
          </p:cNvSpPr>
          <p:nvPr>
            <p:ph idx="1"/>
          </p:nvPr>
        </p:nvSpPr>
        <p:spPr/>
        <p:txBody>
          <a:bodyPr vert="horz" lIns="91440" tIns="45720" rIns="91440" bIns="45720" rtlCol="0" anchor="t">
            <a:normAutofit/>
          </a:bodyPr>
          <a:lstStyle/>
          <a:p>
            <a:r>
              <a:rPr lang="en-US" b="1">
                <a:latin typeface="Fira Sans"/>
              </a:rPr>
              <a:t>One-year permit </a:t>
            </a:r>
            <a:r>
              <a:rPr lang="en-US">
                <a:latin typeface="Fira Sans"/>
              </a:rPr>
              <a:t>“</a:t>
            </a:r>
            <a:r>
              <a:rPr lang="en-US" sz="1800">
                <a:solidFill>
                  <a:srgbClr val="000000"/>
                </a:solidFill>
                <a:effectLst/>
                <a:latin typeface="Fira Sans"/>
                <a:ea typeface="Times New Roman" panose="02020603050405020304" pitchFamily="18" charset="0"/>
                <a:cs typeface="Times New Roman"/>
              </a:rPr>
              <a:t>A county board of education may request that a Contractor/Volunteer or other School Personnel Permit may be granted to an individual who will be providing any services to students or any individual who may have unaccompanied contact with students or unaccompanied access to school grounds when students are present.”</a:t>
            </a:r>
          </a:p>
          <a:p>
            <a:r>
              <a:rPr lang="en-US" sz="1800">
                <a:solidFill>
                  <a:srgbClr val="000000"/>
                </a:solidFill>
                <a:latin typeface="Fira Sans"/>
                <a:cs typeface="Times New Roman"/>
              </a:rPr>
              <a:t>CP-1 or CP-2 Contractor/Volunteer or other School Personnel Permit</a:t>
            </a:r>
          </a:p>
          <a:p>
            <a:pPr lvl="1"/>
            <a:r>
              <a:rPr lang="en-US" sz="1500">
                <a:solidFill>
                  <a:srgbClr val="000000"/>
                </a:solidFill>
                <a:latin typeface="Fira Sans"/>
                <a:cs typeface="Times New Roman"/>
              </a:rPr>
              <a:t>9800 – General Contractor, </a:t>
            </a:r>
            <a:r>
              <a:rPr lang="en-US" sz="1500" err="1">
                <a:solidFill>
                  <a:srgbClr val="000000"/>
                </a:solidFill>
                <a:latin typeface="Fira Sans"/>
                <a:cs typeface="Times New Roman"/>
              </a:rPr>
              <a:t>Vlounteer</a:t>
            </a:r>
            <a:r>
              <a:rPr lang="en-US" sz="1500">
                <a:solidFill>
                  <a:srgbClr val="000000"/>
                </a:solidFill>
                <a:latin typeface="Fira Sans"/>
                <a:cs typeface="Times New Roman"/>
              </a:rPr>
              <a:t>, Other (-----)</a:t>
            </a:r>
          </a:p>
          <a:p>
            <a:r>
              <a:rPr lang="en-US" sz="1800" b="1">
                <a:solidFill>
                  <a:schemeClr val="bg2">
                    <a:lumMod val="50000"/>
                  </a:schemeClr>
                </a:solidFill>
                <a:latin typeface="Fira Sans"/>
                <a:cs typeface="Times New Roman"/>
              </a:rPr>
              <a:t>Optional</a:t>
            </a:r>
            <a:r>
              <a:rPr lang="en-US" sz="1800">
                <a:solidFill>
                  <a:schemeClr val="bg2">
                    <a:lumMod val="50000"/>
                  </a:schemeClr>
                </a:solidFill>
                <a:latin typeface="Fira Sans"/>
                <a:cs typeface="Times New Roman"/>
              </a:rPr>
              <a:t> </a:t>
            </a:r>
            <a:r>
              <a:rPr lang="en-US" sz="1800">
                <a:solidFill>
                  <a:srgbClr val="000000"/>
                </a:solidFill>
                <a:latin typeface="Fira Sans"/>
                <a:cs typeface="Times New Roman"/>
              </a:rPr>
              <a:t>for counties</a:t>
            </a:r>
          </a:p>
          <a:p>
            <a:r>
              <a:rPr lang="en-US" sz="1800">
                <a:solidFill>
                  <a:srgbClr val="000000"/>
                </a:solidFill>
                <a:latin typeface="Fira Sans"/>
                <a:cs typeface="Times New Roman"/>
              </a:rPr>
              <a:t>Applicants must have a background check </a:t>
            </a:r>
            <a:r>
              <a:rPr lang="en-US" sz="1800" b="1">
                <a:solidFill>
                  <a:schemeClr val="bg2">
                    <a:lumMod val="50000"/>
                  </a:schemeClr>
                </a:solidFill>
                <a:latin typeface="Fira Sans"/>
                <a:cs typeface="Times New Roman"/>
              </a:rPr>
              <a:t>each year </a:t>
            </a:r>
            <a:r>
              <a:rPr lang="en-US" sz="1800">
                <a:solidFill>
                  <a:srgbClr val="000000"/>
                </a:solidFill>
                <a:latin typeface="Fira Sans"/>
                <a:cs typeface="Times New Roman"/>
              </a:rPr>
              <a:t>for renewal.</a:t>
            </a:r>
          </a:p>
          <a:p>
            <a:r>
              <a:rPr lang="en-US" sz="1800">
                <a:solidFill>
                  <a:srgbClr val="000000"/>
                </a:solidFill>
                <a:latin typeface="Fira Sans"/>
                <a:cs typeface="Times New Roman"/>
              </a:rPr>
              <a:t>See Policy 5202 section 11.7.j.</a:t>
            </a:r>
            <a:endParaRPr lang="en-US">
              <a:latin typeface="Fira Sans"/>
              <a:cs typeface="Times New Roman"/>
            </a:endParaRPr>
          </a:p>
        </p:txBody>
      </p:sp>
      <p:sp>
        <p:nvSpPr>
          <p:cNvPr id="4" name="Slide Number Placeholder 3">
            <a:extLst>
              <a:ext uri="{FF2B5EF4-FFF2-40B4-BE49-F238E27FC236}">
                <a16:creationId xmlns:a16="http://schemas.microsoft.com/office/drawing/2014/main" id="{AB41DEFB-2F19-9008-E316-D6FCDE5E2DCF}"/>
              </a:ext>
            </a:extLst>
          </p:cNvPr>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2080591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A6C8774-E69E-4321-9F8B-F9C81CD20470}"/>
              </a:ext>
            </a:extLst>
          </p:cNvPr>
          <p:cNvSpPr>
            <a:spLocks noGrp="1"/>
          </p:cNvSpPr>
          <p:nvPr>
            <p:ph type="title"/>
          </p:nvPr>
        </p:nvSpPr>
        <p:spPr/>
        <p:txBody>
          <a:bodyPr/>
          <a:lstStyle/>
          <a:p>
            <a:pPr algn="ctr"/>
            <a:r>
              <a:rPr lang="en-US" b="1">
                <a:latin typeface="Vollkorn"/>
              </a:rPr>
              <a:t>Alternative Certification</a:t>
            </a:r>
            <a:r>
              <a:rPr lang="en-US">
                <a:latin typeface="Vollkorn"/>
              </a:rPr>
              <a:t> </a:t>
            </a:r>
            <a:endParaRPr lang="en-US"/>
          </a:p>
        </p:txBody>
      </p:sp>
      <p:sp>
        <p:nvSpPr>
          <p:cNvPr id="6" name="Content Placeholder 5">
            <a:extLst>
              <a:ext uri="{FF2B5EF4-FFF2-40B4-BE49-F238E27FC236}">
                <a16:creationId xmlns:a16="http://schemas.microsoft.com/office/drawing/2014/main" id="{A13BD879-3509-482F-B208-46213DC30A2E}"/>
              </a:ext>
            </a:extLst>
          </p:cNvPr>
          <p:cNvSpPr>
            <a:spLocks noGrp="1"/>
          </p:cNvSpPr>
          <p:nvPr>
            <p:ph idx="1"/>
          </p:nvPr>
        </p:nvSpPr>
        <p:spPr/>
        <p:txBody>
          <a:bodyPr vert="horz" lIns="91440" tIns="45720" rIns="91440" bIns="45720" rtlCol="0" anchor="t">
            <a:normAutofit fontScale="62500" lnSpcReduction="20000"/>
          </a:bodyPr>
          <a:lstStyle/>
          <a:p>
            <a:pPr lvl="1"/>
            <a:r>
              <a:rPr lang="en-US" sz="1600" b="1">
                <a:latin typeface="Fira Sans"/>
                <a:ea typeface="Times New Roman" panose="02020603050405020304" pitchFamily="18" charset="0"/>
                <a:cs typeface="Times New Roman"/>
              </a:rPr>
              <a:t>County-Based Alternative Program</a:t>
            </a:r>
          </a:p>
          <a:p>
            <a:pPr lvl="2"/>
            <a:r>
              <a:rPr lang="en-US" sz="1800" b="1">
                <a:latin typeface="Fira Sans"/>
                <a:cs typeface="Times New Roman"/>
              </a:rPr>
              <a:t>Alternative Teaching Certificate (may hold up to 3 years)</a:t>
            </a:r>
          </a:p>
          <a:p>
            <a:pPr lvl="3"/>
            <a:r>
              <a:rPr lang="en-US" sz="1800" b="1">
                <a:latin typeface="Fira Sans"/>
                <a:cs typeface="Times New Roman"/>
              </a:rPr>
              <a:t>Form 25 – Initial Alternative Teaching Certificate (Certificate 19)</a:t>
            </a:r>
          </a:p>
          <a:p>
            <a:pPr lvl="3"/>
            <a:r>
              <a:rPr lang="en-US" sz="1800" b="1">
                <a:latin typeface="Fira Sans"/>
                <a:cs typeface="Times New Roman"/>
              </a:rPr>
              <a:t>Form 25R – Renewal of Alternative Teaching Certificate (Certificate 19)</a:t>
            </a:r>
          </a:p>
          <a:p>
            <a:pPr marL="1028700" lvl="3" indent="0">
              <a:buNone/>
            </a:pPr>
            <a:endParaRPr lang="en-US" sz="1800" b="1">
              <a:latin typeface="Fira Sans"/>
              <a:cs typeface="Times New Roman"/>
            </a:endParaRPr>
          </a:p>
          <a:p>
            <a:pPr lvl="2"/>
            <a:r>
              <a:rPr lang="en-US" sz="1800" b="1">
                <a:latin typeface="Fira Sans"/>
                <a:cs typeface="Times New Roman"/>
              </a:rPr>
              <a:t>Provisional Alternative Certificate (must hold a minimum of 2 years) (Certificate 23)</a:t>
            </a:r>
          </a:p>
          <a:p>
            <a:pPr lvl="3"/>
            <a:r>
              <a:rPr lang="en-US" sz="1800" b="1">
                <a:latin typeface="Fira Sans"/>
                <a:cs typeface="Times New Roman"/>
              </a:rPr>
              <a:t>Form 20P and Form 25C – Initial Provisional Alternative Certificate </a:t>
            </a:r>
          </a:p>
          <a:p>
            <a:pPr lvl="3"/>
            <a:r>
              <a:rPr lang="en-US" sz="1800" b="1">
                <a:latin typeface="Fira Sans"/>
                <a:cs typeface="Times New Roman"/>
              </a:rPr>
              <a:t>Form 20PR – Renewal of Provisional Alternative Certificate</a:t>
            </a:r>
          </a:p>
          <a:p>
            <a:pPr marL="1028700" lvl="3" indent="0">
              <a:buNone/>
            </a:pPr>
            <a:endParaRPr lang="en-US" sz="1800" b="1">
              <a:latin typeface="Fira Sans"/>
              <a:cs typeface="Times New Roman"/>
            </a:endParaRPr>
          </a:p>
          <a:p>
            <a:pPr lvl="2"/>
            <a:r>
              <a:rPr lang="en-US" sz="1800" b="1">
                <a:latin typeface="Fira Sans"/>
                <a:cs typeface="Times New Roman"/>
              </a:rPr>
              <a:t>Professional Teaching Certificate (Certificate 21 – 26)</a:t>
            </a:r>
          </a:p>
          <a:p>
            <a:pPr lvl="3"/>
            <a:r>
              <a:rPr lang="en-US" sz="1800" b="1">
                <a:latin typeface="Fira Sans"/>
                <a:cs typeface="Times New Roman"/>
              </a:rPr>
              <a:t>Form 20P</a:t>
            </a:r>
          </a:p>
          <a:p>
            <a:pPr lvl="1"/>
            <a:endParaRPr lang="en-US" b="1">
              <a:latin typeface="Fira Sans"/>
              <a:cs typeface="Times New Roman"/>
            </a:endParaRPr>
          </a:p>
          <a:p>
            <a:pPr lvl="1"/>
            <a:endParaRPr lang="en-US" b="1">
              <a:latin typeface="Fira Sans"/>
              <a:cs typeface="Times New Roman"/>
            </a:endParaRPr>
          </a:p>
          <a:p>
            <a:pPr lvl="1"/>
            <a:r>
              <a:rPr lang="en-US" b="1">
                <a:latin typeface="Fira Sans"/>
                <a:cs typeface="Times New Roman"/>
              </a:rPr>
              <a:t>Option 3: State-Approved Coursework (Certificate 21 – 26)</a:t>
            </a:r>
          </a:p>
          <a:p>
            <a:pPr lvl="2"/>
            <a:r>
              <a:rPr lang="en-US" sz="1800" b="1">
                <a:latin typeface="Fira Sans"/>
                <a:cs typeface="Times New Roman"/>
              </a:rPr>
              <a:t>Form 20B – Professional Teaching Certificate </a:t>
            </a:r>
          </a:p>
          <a:p>
            <a:pPr lvl="1"/>
            <a:endParaRPr lang="en-US" b="1">
              <a:latin typeface="Fira Sans"/>
              <a:cs typeface="Times New Roman"/>
            </a:endParaRPr>
          </a:p>
          <a:p>
            <a:pPr lvl="1"/>
            <a:endParaRPr lang="en-US" b="1">
              <a:latin typeface="Fira Sans"/>
              <a:cs typeface="Times New Roman"/>
            </a:endParaRPr>
          </a:p>
          <a:p>
            <a:pPr lvl="1"/>
            <a:r>
              <a:rPr lang="en-US" b="1">
                <a:latin typeface="Fira Sans"/>
                <a:cs typeface="Times New Roman"/>
              </a:rPr>
              <a:t>Option 4: WVDE Alternative Certification Program (Certificate 21 – 26)</a:t>
            </a:r>
          </a:p>
          <a:p>
            <a:pPr lvl="2"/>
            <a:r>
              <a:rPr lang="en-US" sz="1800" b="1">
                <a:latin typeface="Fira Sans"/>
                <a:cs typeface="Times New Roman"/>
              </a:rPr>
              <a:t>Form 20WV – Professional Teaching Certificate</a:t>
            </a:r>
          </a:p>
          <a:p>
            <a:pPr lvl="1"/>
            <a:endParaRPr lang="en-US" b="1">
              <a:latin typeface="Fira Sans"/>
              <a:cs typeface="Times New Roman"/>
            </a:endParaRPr>
          </a:p>
          <a:p>
            <a:pPr lvl="1"/>
            <a:r>
              <a:rPr lang="en-US" b="1">
                <a:latin typeface="Fira Sans"/>
                <a:cs typeface="Times New Roman"/>
              </a:rPr>
              <a:t>First-Class Permit (Non-Renewable) (certificate 8N)</a:t>
            </a:r>
          </a:p>
          <a:p>
            <a:pPr lvl="2"/>
            <a:r>
              <a:rPr lang="en-US" sz="1800" b="1">
                <a:latin typeface="Fira Sans"/>
                <a:cs typeface="Times New Roman"/>
              </a:rPr>
              <a:t>Form 1N – for Options 3 and 4</a:t>
            </a:r>
          </a:p>
          <a:p>
            <a:pPr marL="1028700" lvl="3" indent="0">
              <a:buNone/>
            </a:pPr>
            <a:endParaRPr lang="en-US">
              <a:latin typeface="Calibri" panose="020F0502020204030204" pitchFamily="34" charset="0"/>
              <a:cs typeface="Calibri"/>
            </a:endParaRPr>
          </a:p>
          <a:p>
            <a:pPr marL="1028700" lvl="3" indent="0">
              <a:buNone/>
            </a:pPr>
            <a:endParaRPr lang="en-US">
              <a:latin typeface="Calibri" panose="020F0502020204030204" pitchFamily="34" charset="0"/>
              <a:cs typeface="Calibri"/>
            </a:endParaRPr>
          </a:p>
          <a:p>
            <a:pPr lvl="1"/>
            <a:endParaRPr lang="en-US" sz="1500">
              <a:latin typeface="Calibri" panose="020F0502020204030204" pitchFamily="34" charset="0"/>
              <a:cs typeface="Calibri"/>
            </a:endParaRPr>
          </a:p>
          <a:p>
            <a:pPr lvl="2"/>
            <a:endParaRPr lang="en-US" sz="1650">
              <a:latin typeface="Calibri" panose="020F0502020204030204" pitchFamily="34" charset="0"/>
              <a:cs typeface="Calibri"/>
            </a:endParaRPr>
          </a:p>
          <a:p>
            <a:pPr lvl="1"/>
            <a:endParaRPr lang="en-US" sz="1500">
              <a:latin typeface="Calibri" panose="020F0502020204030204" pitchFamily="34" charset="0"/>
              <a:cs typeface="Calibri"/>
            </a:endParaRPr>
          </a:p>
          <a:p>
            <a:pPr marL="342900" lvl="1" indent="0">
              <a:buNone/>
            </a:pPr>
            <a:endParaRPr lang="en-US">
              <a:latin typeface="Calibri" panose="020F0502020204030204" pitchFamily="34" charset="0"/>
              <a:cs typeface="Times New Roman" panose="02020603050405020304" pitchFamily="18" charset="0"/>
            </a:endParaRPr>
          </a:p>
          <a:p>
            <a:pPr marL="0" indent="0">
              <a:buNone/>
            </a:pPr>
            <a:endParaRPr lang="en-US"/>
          </a:p>
        </p:txBody>
      </p:sp>
      <p:sp>
        <p:nvSpPr>
          <p:cNvPr id="4" name="Slide Number Placeholder 3">
            <a:extLst>
              <a:ext uri="{FF2B5EF4-FFF2-40B4-BE49-F238E27FC236}">
                <a16:creationId xmlns:a16="http://schemas.microsoft.com/office/drawing/2014/main" id="{CCEDEC55-610C-4D08-AEFA-75F70F5FFFEB}"/>
              </a:ext>
            </a:extLst>
          </p:cNvPr>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3200724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C1270-B917-46E4-8561-5543C91BE145}"/>
              </a:ext>
            </a:extLst>
          </p:cNvPr>
          <p:cNvSpPr>
            <a:spLocks noGrp="1"/>
          </p:cNvSpPr>
          <p:nvPr>
            <p:ph type="title"/>
          </p:nvPr>
        </p:nvSpPr>
        <p:spPr/>
        <p:txBody>
          <a:bodyPr>
            <a:normAutofit fontScale="90000"/>
          </a:bodyPr>
          <a:lstStyle/>
          <a:p>
            <a:pPr algn="ctr"/>
            <a:r>
              <a:rPr lang="en-US" b="1">
                <a:latin typeface="Vollkorn"/>
              </a:rPr>
              <a:t>Form 40 – Paraprofessional</a:t>
            </a:r>
            <a:br>
              <a:rPr lang="en-US" b="1">
                <a:latin typeface="Vollkorn"/>
              </a:rPr>
            </a:br>
            <a:r>
              <a:rPr lang="en-US" b="1">
                <a:latin typeface="Vollkorn"/>
              </a:rPr>
              <a:t>Form 60 – Paraprofessional Educational Interpreter</a:t>
            </a:r>
            <a:endParaRPr lang="en-US"/>
          </a:p>
        </p:txBody>
      </p:sp>
      <p:sp>
        <p:nvSpPr>
          <p:cNvPr id="3" name="Content Placeholder 2">
            <a:extLst>
              <a:ext uri="{FF2B5EF4-FFF2-40B4-BE49-F238E27FC236}">
                <a16:creationId xmlns:a16="http://schemas.microsoft.com/office/drawing/2014/main" id="{EE65F275-EFBF-47EA-9B93-20C47A927A4F}"/>
              </a:ext>
            </a:extLst>
          </p:cNvPr>
          <p:cNvSpPr>
            <a:spLocks noGrp="1"/>
          </p:cNvSpPr>
          <p:nvPr>
            <p:ph idx="1"/>
          </p:nvPr>
        </p:nvSpPr>
        <p:spPr/>
        <p:txBody>
          <a:bodyPr vert="horz" lIns="91440" tIns="45720" rIns="91440" bIns="45720" rtlCol="0" anchor="t">
            <a:normAutofit/>
          </a:bodyPr>
          <a:lstStyle/>
          <a:p>
            <a:r>
              <a:rPr lang="en-US" sz="1800" b="1">
                <a:latin typeface="Fira Sans"/>
                <a:ea typeface="Calibri"/>
                <a:cs typeface="Calibri"/>
              </a:rPr>
              <a:t>Form 40 – Paraprofessional Certificate (Certificate 14)</a:t>
            </a:r>
            <a:endParaRPr lang="en-US" sz="1800" b="1">
              <a:latin typeface="Fira Sans"/>
              <a:ea typeface="Calibri" panose="020F0502020204030204" pitchFamily="34" charset="0"/>
              <a:cs typeface="Calibri"/>
            </a:endParaRPr>
          </a:p>
          <a:p>
            <a:pPr lvl="1"/>
            <a:r>
              <a:rPr lang="en-US" sz="1500" b="1">
                <a:latin typeface="Fira Sans"/>
                <a:cs typeface="Calibri"/>
              </a:rPr>
              <a:t>County employment</a:t>
            </a:r>
          </a:p>
          <a:p>
            <a:pPr lvl="1"/>
            <a:r>
              <a:rPr lang="en-US" sz="1500" b="1">
                <a:latin typeface="Fira Sans"/>
                <a:cs typeface="Calibri"/>
              </a:rPr>
              <a:t>36 hours required coursework</a:t>
            </a:r>
            <a:endParaRPr lang="en-US" sz="1500" b="1">
              <a:latin typeface="Fira Sans"/>
              <a:cs typeface="Calibri" panose="020F0502020204030204" pitchFamily="34" charset="0"/>
            </a:endParaRPr>
          </a:p>
          <a:p>
            <a:pPr lvl="1"/>
            <a:r>
              <a:rPr lang="en-US" sz="1500" b="1">
                <a:latin typeface="Fira Sans"/>
                <a:ea typeface="Calibri"/>
                <a:cs typeface="Calibri"/>
              </a:rPr>
              <a:t>Pass aide test</a:t>
            </a:r>
            <a:endParaRPr lang="en-US" sz="1500" b="1">
              <a:latin typeface="Fira Sans"/>
              <a:ea typeface="Calibri"/>
              <a:cs typeface="Calibri" panose="020F0502020204030204" pitchFamily="34" charset="0"/>
            </a:endParaRPr>
          </a:p>
          <a:p>
            <a:pPr lvl="1"/>
            <a:endParaRPr lang="en-US" sz="1500" b="1">
              <a:latin typeface="Fira Sans"/>
              <a:ea typeface="Calibri" panose="020F0502020204030204" pitchFamily="34" charset="0"/>
              <a:cs typeface="Calibri" panose="020F0502020204030204" pitchFamily="34" charset="0"/>
            </a:endParaRPr>
          </a:p>
          <a:p>
            <a:pPr marL="0" indent="0">
              <a:buNone/>
            </a:pPr>
            <a:endParaRPr lang="en-US" sz="1800" b="1">
              <a:ea typeface="Calibri" panose="020F0502020204030204" pitchFamily="34" charset="0"/>
              <a:cs typeface="Calibri" panose="020F0502020204030204" pitchFamily="34" charset="0"/>
            </a:endParaRPr>
          </a:p>
          <a:p>
            <a:pPr marL="0" indent="0">
              <a:buNone/>
            </a:pPr>
            <a:endParaRPr lang="en-US" sz="1800" b="1">
              <a:ea typeface="Calibri" panose="020F0502020204030204" pitchFamily="34" charset="0"/>
              <a:cs typeface="Calibri" panose="020F0502020204030204" pitchFamily="34" charset="0"/>
            </a:endParaRPr>
          </a:p>
          <a:p>
            <a:r>
              <a:rPr lang="en-US" sz="1800" b="1">
                <a:latin typeface="Fira Sans"/>
                <a:ea typeface="Calibri"/>
                <a:cs typeface="Calibri"/>
              </a:rPr>
              <a:t>Form 60 – Paraprofessional Certificate for Educational Interpreter (Certificate 16)</a:t>
            </a:r>
            <a:endParaRPr lang="en-US" sz="1800" b="1">
              <a:latin typeface="Fira Sans"/>
              <a:cs typeface="Calibri"/>
            </a:endParaRPr>
          </a:p>
          <a:p>
            <a:pPr lvl="1"/>
            <a:r>
              <a:rPr lang="en-US" sz="1500" b="1">
                <a:latin typeface="Fira Sans"/>
                <a:cs typeface="Calibri"/>
              </a:rPr>
              <a:t>County employment</a:t>
            </a:r>
          </a:p>
          <a:p>
            <a:pPr lvl="1"/>
            <a:r>
              <a:rPr lang="en-US" sz="1500" b="1">
                <a:latin typeface="Fira Sans"/>
                <a:ea typeface="Calibri"/>
                <a:cs typeface="Calibri"/>
              </a:rPr>
              <a:t>36 hours required coursework</a:t>
            </a:r>
            <a:endParaRPr lang="en-US" sz="1500" b="1">
              <a:latin typeface="Calibri"/>
              <a:ea typeface="Calibri"/>
              <a:cs typeface="Calibri"/>
            </a:endParaRPr>
          </a:p>
          <a:p>
            <a:pPr lvl="1"/>
            <a:r>
              <a:rPr lang="en-US" sz="1500" b="1">
                <a:latin typeface="Fira Sans"/>
                <a:ea typeface="Calibri"/>
                <a:cs typeface="Calibri"/>
              </a:rPr>
              <a:t>Interpreter testing or certification</a:t>
            </a:r>
            <a:endParaRPr lang="en-US" sz="1500" b="1">
              <a:ea typeface="Calibri"/>
              <a:cs typeface="Calibri"/>
            </a:endParaRPr>
          </a:p>
          <a:p>
            <a:pPr lvl="1"/>
            <a:r>
              <a:rPr lang="en-US" sz="1500" b="1">
                <a:latin typeface="Fira Sans"/>
                <a:ea typeface="Calibri"/>
                <a:cs typeface="Calibri"/>
              </a:rPr>
              <a:t>Pass aide test</a:t>
            </a:r>
            <a:endParaRPr lang="en-US" sz="1500" b="1">
              <a:ea typeface="Calibri"/>
              <a:cs typeface="Calibri"/>
            </a:endParaRPr>
          </a:p>
          <a:p>
            <a:pPr lvl="1"/>
            <a:endParaRPr lang="en-US" sz="1500" b="1">
              <a:ea typeface="Calibri" panose="020F0502020204030204" pitchFamily="34" charset="0"/>
              <a:cs typeface="Calibri"/>
            </a:endParaRPr>
          </a:p>
          <a:p>
            <a:pPr lvl="1"/>
            <a:endParaRPr lang="en-US" sz="1500" b="1">
              <a:ea typeface="Calibri" panose="020F0502020204030204" pitchFamily="34" charset="0"/>
              <a:cs typeface="Calibri"/>
            </a:endParaRPr>
          </a:p>
          <a:p>
            <a:pPr marL="0" indent="0">
              <a:buNone/>
            </a:pPr>
            <a:endParaRPr lang="en-US" sz="1800" b="1">
              <a:ea typeface="Calibri" panose="020F0502020204030204" pitchFamily="34" charset="0"/>
              <a:cs typeface="Calibri"/>
            </a:endParaRPr>
          </a:p>
          <a:p>
            <a:endParaRPr lang="en-US" sz="1800" b="1">
              <a:latin typeface="Fira Sans"/>
              <a:ea typeface="Calibri" panose="020F0502020204030204" pitchFamily="34" charset="0"/>
              <a:cs typeface="Calibri" panose="020F0502020204030204" pitchFamily="34" charset="0"/>
            </a:endParaRPr>
          </a:p>
          <a:p>
            <a:endParaRPr lang="en-US" sz="180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800"/>
          </a:p>
          <a:p>
            <a:endParaRPr lang="en-US"/>
          </a:p>
        </p:txBody>
      </p:sp>
      <p:sp>
        <p:nvSpPr>
          <p:cNvPr id="4" name="Slide Number Placeholder 3">
            <a:extLst>
              <a:ext uri="{FF2B5EF4-FFF2-40B4-BE49-F238E27FC236}">
                <a16:creationId xmlns:a16="http://schemas.microsoft.com/office/drawing/2014/main" id="{3F3A5505-3CCB-4631-8000-B0F3E9E75771}"/>
              </a:ext>
            </a:extLst>
          </p:cNvPr>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1774208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F9C67-F121-9B4D-AA93-5645CC31B683}"/>
              </a:ext>
            </a:extLst>
          </p:cNvPr>
          <p:cNvSpPr>
            <a:spLocks noGrp="1"/>
          </p:cNvSpPr>
          <p:nvPr>
            <p:ph type="title"/>
          </p:nvPr>
        </p:nvSpPr>
        <p:spPr/>
        <p:txBody>
          <a:bodyPr/>
          <a:lstStyle/>
          <a:p>
            <a:pPr algn="ctr"/>
            <a:r>
              <a:rPr lang="en-US" b="1"/>
              <a:t>Form 40B – Paraprofessional Grade Modification</a:t>
            </a:r>
          </a:p>
        </p:txBody>
      </p:sp>
      <p:sp>
        <p:nvSpPr>
          <p:cNvPr id="3" name="Content Placeholder 2">
            <a:extLst>
              <a:ext uri="{FF2B5EF4-FFF2-40B4-BE49-F238E27FC236}">
                <a16:creationId xmlns:a16="http://schemas.microsoft.com/office/drawing/2014/main" id="{67AC9373-81B7-FC4E-8A08-92F0B789FD39}"/>
              </a:ext>
            </a:extLst>
          </p:cNvPr>
          <p:cNvSpPr>
            <a:spLocks noGrp="1"/>
          </p:cNvSpPr>
          <p:nvPr>
            <p:ph idx="1"/>
          </p:nvPr>
        </p:nvSpPr>
        <p:spPr/>
        <p:txBody>
          <a:bodyPr vert="horz" lIns="91440" tIns="45720" rIns="91440" bIns="45720" rtlCol="0" anchor="t">
            <a:normAutofit/>
          </a:bodyPr>
          <a:lstStyle/>
          <a:p>
            <a:r>
              <a:rPr lang="en-US">
                <a:latin typeface="Calibri" panose="020F0502020204030204" pitchFamily="34" charset="0"/>
                <a:ea typeface="Calibri" panose="020F0502020204030204" pitchFamily="34" charset="0"/>
                <a:cs typeface="Calibri" panose="020F0502020204030204" pitchFamily="34" charset="0"/>
              </a:rPr>
              <a:t>The form 40B is a one-year grade modification permit</a:t>
            </a:r>
          </a:p>
          <a:p>
            <a:endParaRPr lang="en-US">
              <a:latin typeface="Calibri" panose="020F0502020204030204" pitchFamily="34" charset="0"/>
              <a:ea typeface="Calibri" panose="020F0502020204030204" pitchFamily="34" charset="0"/>
              <a:cs typeface="Calibri" panose="020F0502020204030204" pitchFamily="34" charset="0"/>
            </a:endParaRPr>
          </a:p>
          <a:p>
            <a:r>
              <a:rPr lang="en-US">
                <a:latin typeface="Calibri" panose="020F0502020204030204" pitchFamily="34" charset="0"/>
                <a:ea typeface="Calibri" panose="020F0502020204030204" pitchFamily="34" charset="0"/>
                <a:cs typeface="Calibri" panose="020F0502020204030204" pitchFamily="34" charset="0"/>
              </a:rPr>
              <a:t>Paraprofessionals, issued certification prior to July 1, 2023, and hired in a PK-3 classroom, are provided the opportunity to complete required coursework </a:t>
            </a:r>
          </a:p>
          <a:p>
            <a:endParaRPr lang="en-US">
              <a:latin typeface="Calibri" panose="020F0502020204030204" pitchFamily="34" charset="0"/>
              <a:ea typeface="Calibri" panose="020F0502020204030204" pitchFamily="34" charset="0"/>
              <a:cs typeface="Calibri" panose="020F0502020204030204" pitchFamily="34" charset="0"/>
            </a:endParaRPr>
          </a:p>
          <a:p>
            <a:r>
              <a:rPr lang="en-US">
                <a:latin typeface="Calibri" panose="020F0502020204030204" pitchFamily="34" charset="0"/>
                <a:ea typeface="Calibri" panose="020F0502020204030204" pitchFamily="34" charset="0"/>
                <a:cs typeface="Calibri" panose="020F0502020204030204" pitchFamily="34" charset="0"/>
              </a:rPr>
              <a:t>The coursework consists of two self-paced courses available online through WV Learns </a:t>
            </a:r>
          </a:p>
          <a:p>
            <a:pPr marL="0" indent="0">
              <a:buNone/>
            </a:pPr>
            <a:endParaRPr lang="en-US">
              <a:latin typeface="Calibri" panose="020F0502020204030204" pitchFamily="34" charset="0"/>
              <a:ea typeface="Calibri" panose="020F0502020204030204" pitchFamily="34" charset="0"/>
              <a:cs typeface="Calibri" panose="020F0502020204030204" pitchFamily="34" charset="0"/>
            </a:endParaRPr>
          </a:p>
          <a:p>
            <a:r>
              <a:rPr lang="en-US" b="1">
                <a:latin typeface="Calibri" panose="020F0502020204030204" pitchFamily="34" charset="0"/>
                <a:ea typeface="Calibri" panose="020F0502020204030204" pitchFamily="34" charset="0"/>
                <a:cs typeface="Calibri" panose="020F0502020204030204" pitchFamily="34" charset="0"/>
              </a:rPr>
              <a:t>Coursework must be completed within the school year </a:t>
            </a:r>
            <a:r>
              <a:rPr lang="en-US">
                <a:latin typeface="Calibri" panose="020F0502020204030204" pitchFamily="34" charset="0"/>
                <a:ea typeface="Calibri" panose="020F0502020204030204" pitchFamily="34" charset="0"/>
                <a:cs typeface="Calibri" panose="020F0502020204030204" pitchFamily="34" charset="0"/>
              </a:rPr>
              <a:t>to qualify to remain in a PK-3 classroom</a:t>
            </a:r>
          </a:p>
          <a:p>
            <a:endParaRPr lang="en-US">
              <a:latin typeface="Calibri" panose="020F0502020204030204" pitchFamily="34" charset="0"/>
              <a:ea typeface="Calibri" panose="020F0502020204030204" pitchFamily="34" charset="0"/>
              <a:cs typeface="Calibri" panose="020F0502020204030204" pitchFamily="34" charset="0"/>
            </a:endParaRPr>
          </a:p>
          <a:p>
            <a:endParaRPr lang="en-US">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a:p>
          <a:p>
            <a:endParaRPr lang="en-US"/>
          </a:p>
          <a:p>
            <a:endParaRPr lang="en-US"/>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8E4F0348-B4FB-D443-9B93-46ED173D5C02}"/>
              </a:ext>
            </a:extLst>
          </p:cNvPr>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852420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CE84-2106-B314-64D7-79BEA125B51F}"/>
              </a:ext>
            </a:extLst>
          </p:cNvPr>
          <p:cNvSpPr>
            <a:spLocks noGrp="1"/>
          </p:cNvSpPr>
          <p:nvPr>
            <p:ph type="title"/>
          </p:nvPr>
        </p:nvSpPr>
        <p:spPr/>
        <p:txBody>
          <a:bodyPr/>
          <a:lstStyle/>
          <a:p>
            <a:r>
              <a:rPr lang="en-US" b="1"/>
              <a:t>Tuition Reimbursement and the Certified List</a:t>
            </a:r>
          </a:p>
        </p:txBody>
      </p:sp>
      <p:sp>
        <p:nvSpPr>
          <p:cNvPr id="3" name="Content Placeholder 2">
            <a:extLst>
              <a:ext uri="{FF2B5EF4-FFF2-40B4-BE49-F238E27FC236}">
                <a16:creationId xmlns:a16="http://schemas.microsoft.com/office/drawing/2014/main" id="{7F69C35C-3EAA-014B-3E6A-14B0A0B9D0E4}"/>
              </a:ext>
            </a:extLst>
          </p:cNvPr>
          <p:cNvSpPr>
            <a:spLocks noGrp="1"/>
          </p:cNvSpPr>
          <p:nvPr>
            <p:ph idx="1"/>
          </p:nvPr>
        </p:nvSpPr>
        <p:spPr/>
        <p:txBody>
          <a:bodyPr/>
          <a:lstStyle/>
          <a:p>
            <a:r>
              <a:rPr lang="en-US"/>
              <a:t>The WVDE may reimburse tuition for shortage-area coursework. This is legislatively prioritized over any renewal coursework.</a:t>
            </a:r>
          </a:p>
          <a:p>
            <a:pPr lvl="1"/>
            <a:r>
              <a:rPr lang="en-US">
                <a:highlight>
                  <a:srgbClr val="FFFF00"/>
                </a:highlight>
              </a:rPr>
              <a:t>Applicants must be employed in a public school system.</a:t>
            </a:r>
          </a:p>
          <a:p>
            <a:pPr lvl="1"/>
            <a:r>
              <a:rPr lang="en-US">
                <a:highlight>
                  <a:srgbClr val="FFFF00"/>
                </a:highlight>
              </a:rPr>
              <a:t>Valid WVDE Professional Certification or equivalent is required (Teacher, Administrator, or Student Support).</a:t>
            </a:r>
          </a:p>
          <a:p>
            <a:pPr lvl="1"/>
            <a:r>
              <a:rPr lang="en-US">
                <a:highlight>
                  <a:srgbClr val="FFFF00"/>
                </a:highlight>
              </a:rPr>
              <a:t>Courses must be completed within the current fiscal year.</a:t>
            </a:r>
          </a:p>
          <a:p>
            <a:pPr lvl="1"/>
            <a:r>
              <a:rPr lang="en-US"/>
              <a:t>Counties must certify employment and shortage area (Form 36).</a:t>
            </a:r>
          </a:p>
          <a:p>
            <a:pPr marL="342900" lvl="1" indent="0">
              <a:buNone/>
            </a:pPr>
            <a:endParaRPr lang="en-US"/>
          </a:p>
          <a:p>
            <a:pPr marL="342900" lvl="1" indent="0">
              <a:buNone/>
            </a:pPr>
            <a:r>
              <a:rPr lang="en-US"/>
              <a:t>Resources:</a:t>
            </a:r>
          </a:p>
          <a:p>
            <a:pPr marL="342900" lvl="1" indent="0">
              <a:buNone/>
            </a:pPr>
            <a:r>
              <a:rPr lang="en-US">
                <a:hlinkClick r:id="rId3"/>
              </a:rPr>
              <a:t>WVDE Certification Services Guides and Forms</a:t>
            </a:r>
            <a:endParaRPr lang="en-US"/>
          </a:p>
          <a:p>
            <a:pPr marL="342900" lvl="1" indent="0">
              <a:buNone/>
            </a:pPr>
            <a:r>
              <a:rPr lang="en-US">
                <a:hlinkClick r:id="rId4"/>
              </a:rPr>
              <a:t>WVBE Policy 5202</a:t>
            </a:r>
            <a:r>
              <a:rPr lang="en-US"/>
              <a:t>- See policy for further coursework requirements.</a:t>
            </a:r>
          </a:p>
        </p:txBody>
      </p:sp>
      <p:sp>
        <p:nvSpPr>
          <p:cNvPr id="4" name="Slide Number Placeholder 3">
            <a:extLst>
              <a:ext uri="{FF2B5EF4-FFF2-40B4-BE49-F238E27FC236}">
                <a16:creationId xmlns:a16="http://schemas.microsoft.com/office/drawing/2014/main" id="{749F5D4C-108E-F9F7-ED8E-5A15FA11E13A}"/>
              </a:ext>
            </a:extLst>
          </p:cNvPr>
          <p:cNvSpPr>
            <a:spLocks noGrp="1"/>
          </p:cNvSpPr>
          <p:nvPr>
            <p:ph type="sldNum" sz="quarter" idx="12"/>
          </p:nvPr>
        </p:nvSpPr>
        <p:spPr/>
        <p:txBody>
          <a:bodyPr/>
          <a:lstStyle/>
          <a:p>
            <a:fld id="{16630861-4318-414B-8E21-CA5F03E7BD41}" type="slidenum">
              <a:rPr lang="en-US" smtClean="0"/>
              <a:t>19</a:t>
            </a:fld>
            <a:endParaRPr lang="en-US"/>
          </a:p>
        </p:txBody>
      </p:sp>
      <p:sp>
        <p:nvSpPr>
          <p:cNvPr id="5" name="TextBox 4">
            <a:extLst>
              <a:ext uri="{FF2B5EF4-FFF2-40B4-BE49-F238E27FC236}">
                <a16:creationId xmlns:a16="http://schemas.microsoft.com/office/drawing/2014/main" id="{B593F810-D5A8-4C7E-95A1-43C4FC58071B}"/>
              </a:ext>
            </a:extLst>
          </p:cNvPr>
          <p:cNvSpPr txBox="1"/>
          <p:nvPr/>
        </p:nvSpPr>
        <p:spPr>
          <a:xfrm>
            <a:off x="5548545" y="6052649"/>
            <a:ext cx="3595456" cy="646331"/>
          </a:xfrm>
          <a:prstGeom prst="rect">
            <a:avLst/>
          </a:prstGeom>
          <a:noFill/>
        </p:spPr>
        <p:txBody>
          <a:bodyPr wrap="square" rtlCol="0">
            <a:spAutoFit/>
          </a:bodyPr>
          <a:lstStyle/>
          <a:p>
            <a:r>
              <a:rPr lang="en-US">
                <a:solidFill>
                  <a:schemeClr val="tx1">
                    <a:lumMod val="95000"/>
                    <a:lumOff val="5000"/>
                  </a:schemeClr>
                </a:solidFill>
              </a:rPr>
              <a:t>For more information, contact Julie Morris at jlmmorris@k12.wv.us</a:t>
            </a:r>
          </a:p>
        </p:txBody>
      </p:sp>
    </p:spTree>
    <p:extLst>
      <p:ext uri="{BB962C8B-B14F-4D97-AF65-F5344CB8AC3E}">
        <p14:creationId xmlns:p14="http://schemas.microsoft.com/office/powerpoint/2010/main" val="520080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5AF3-BB2A-4158-8543-DC06668AE0F3}"/>
              </a:ext>
            </a:extLst>
          </p:cNvPr>
          <p:cNvSpPr>
            <a:spLocks noGrp="1"/>
          </p:cNvSpPr>
          <p:nvPr>
            <p:ph type="title"/>
          </p:nvPr>
        </p:nvSpPr>
        <p:spPr/>
        <p:txBody>
          <a:bodyPr/>
          <a:lstStyle/>
          <a:p>
            <a:r>
              <a:rPr lang="en-US" b="1"/>
              <a:t>Staff</a:t>
            </a:r>
          </a:p>
        </p:txBody>
      </p:sp>
      <p:sp>
        <p:nvSpPr>
          <p:cNvPr id="3" name="Content Placeholder 2">
            <a:extLst>
              <a:ext uri="{FF2B5EF4-FFF2-40B4-BE49-F238E27FC236}">
                <a16:creationId xmlns:a16="http://schemas.microsoft.com/office/drawing/2014/main" id="{5D8DF613-34A3-4D70-9AB2-EAE3CD5E1D8B}"/>
              </a:ext>
            </a:extLst>
          </p:cNvPr>
          <p:cNvSpPr>
            <a:spLocks noGrp="1"/>
          </p:cNvSpPr>
          <p:nvPr>
            <p:ph idx="1"/>
          </p:nvPr>
        </p:nvSpPr>
        <p:spPr>
          <a:xfrm>
            <a:off x="177553" y="1242391"/>
            <a:ext cx="8966447" cy="4838813"/>
          </a:xfrm>
        </p:spPr>
        <p:txBody>
          <a:bodyPr>
            <a:noAutofit/>
          </a:bodyPr>
          <a:lstStyle/>
          <a:p>
            <a:pPr marL="0" indent="0">
              <a:buNone/>
            </a:pPr>
            <a:r>
              <a:rPr lang="en-US" sz="1600" b="1"/>
              <a:t>Director:</a:t>
            </a:r>
          </a:p>
          <a:p>
            <a:pPr marL="0" indent="0">
              <a:buNone/>
            </a:pPr>
            <a:r>
              <a:rPr lang="en-US" sz="1600"/>
              <a:t>Dr. Robert Hagerman </a:t>
            </a:r>
            <a:r>
              <a:rPr lang="en-US" sz="1600">
                <a:hlinkClick r:id="rId3"/>
              </a:rPr>
              <a:t>rhagerma@k12.wv.us</a:t>
            </a:r>
            <a:endParaRPr lang="en-US" sz="1600"/>
          </a:p>
          <a:p>
            <a:pPr marL="0" indent="0">
              <a:buNone/>
            </a:pPr>
            <a:endParaRPr lang="en-US" sz="1600" b="1"/>
          </a:p>
          <a:p>
            <a:pPr marL="0" indent="0">
              <a:buNone/>
            </a:pPr>
            <a:r>
              <a:rPr lang="en-US" sz="1600" b="1"/>
              <a:t>Coordinators:</a:t>
            </a:r>
          </a:p>
          <a:p>
            <a:pPr marL="0" indent="0">
              <a:buNone/>
            </a:pPr>
            <a:r>
              <a:rPr lang="en-US" sz="1600"/>
              <a:t>Emily Curry (Legal) </a:t>
            </a:r>
            <a:r>
              <a:rPr lang="en-US" sz="1600">
                <a:hlinkClick r:id="rId4"/>
              </a:rPr>
              <a:t>emily.curry@k12.wv.us</a:t>
            </a:r>
            <a:r>
              <a:rPr lang="en-US" sz="1600"/>
              <a:t> </a:t>
            </a:r>
          </a:p>
          <a:p>
            <a:pPr marL="0" indent="0">
              <a:buNone/>
            </a:pPr>
            <a:r>
              <a:rPr lang="en-US" sz="1600"/>
              <a:t>Brad Fittro (Initial/renewal teaching, support, permits) </a:t>
            </a:r>
            <a:r>
              <a:rPr lang="en-US" sz="1600">
                <a:hlinkClick r:id="rId5"/>
              </a:rPr>
              <a:t>bfittro@k12.wv.us</a:t>
            </a:r>
            <a:r>
              <a:rPr lang="en-US" sz="1600"/>
              <a:t> </a:t>
            </a:r>
          </a:p>
          <a:p>
            <a:pPr marL="0" indent="0">
              <a:buNone/>
            </a:pPr>
            <a:r>
              <a:rPr lang="en-US" sz="1600"/>
              <a:t>Tabetha Gillespie (Coaching and other Authorizations, Alt. Cert, Paraprofessionals) </a:t>
            </a:r>
            <a:r>
              <a:rPr lang="en-US" sz="1600">
                <a:hlinkClick r:id="rId6"/>
              </a:rPr>
              <a:t>tabetha.gillespie@k12.wv.us</a:t>
            </a:r>
            <a:r>
              <a:rPr lang="en-US" sz="1600"/>
              <a:t> </a:t>
            </a:r>
          </a:p>
          <a:p>
            <a:pPr marL="0" indent="0">
              <a:buNone/>
            </a:pPr>
            <a:r>
              <a:rPr lang="en-US" sz="1600"/>
              <a:t>Christina Haymaker (Substitutes, ECCAT, Waivers, Authorizations) </a:t>
            </a:r>
            <a:r>
              <a:rPr lang="en-US" sz="1600">
                <a:hlinkClick r:id="rId7"/>
              </a:rPr>
              <a:t>chaymaker@k12.wv.us</a:t>
            </a:r>
            <a:r>
              <a:rPr lang="en-US" sz="1600"/>
              <a:t> </a:t>
            </a:r>
          </a:p>
          <a:p>
            <a:pPr marL="0" indent="0">
              <a:buNone/>
            </a:pPr>
            <a:r>
              <a:rPr lang="en-US" sz="1600"/>
              <a:t>Julie Morris (Salary/Reimbursement/NBCT) </a:t>
            </a:r>
            <a:r>
              <a:rPr lang="en-US" sz="1600">
                <a:hlinkClick r:id="rId8"/>
              </a:rPr>
              <a:t>jlmmorri@k12.wv.us</a:t>
            </a:r>
            <a:r>
              <a:rPr lang="en-US" sz="1600"/>
              <a:t> </a:t>
            </a:r>
          </a:p>
          <a:p>
            <a:pPr marL="0" indent="0">
              <a:buNone/>
            </a:pPr>
            <a:r>
              <a:rPr lang="en-US" sz="1600"/>
              <a:t>Lori Wilson (Administrative, CTE, Student Teaching Permit/CTR) </a:t>
            </a:r>
            <a:r>
              <a:rPr lang="en-US" sz="1600">
                <a:hlinkClick r:id="rId9"/>
              </a:rPr>
              <a:t>llbuchan@k12.wv.us</a:t>
            </a:r>
            <a:r>
              <a:rPr lang="en-US" sz="1600"/>
              <a:t> </a:t>
            </a:r>
          </a:p>
          <a:p>
            <a:pPr marL="0" indent="0">
              <a:buNone/>
            </a:pPr>
            <a:endParaRPr lang="en-US" sz="2000" b="1"/>
          </a:p>
        </p:txBody>
      </p:sp>
    </p:spTree>
    <p:extLst>
      <p:ext uri="{BB962C8B-B14F-4D97-AF65-F5344CB8AC3E}">
        <p14:creationId xmlns:p14="http://schemas.microsoft.com/office/powerpoint/2010/main" val="3067282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39025-1F0B-4B8A-40CF-CB52390085AB}"/>
              </a:ext>
            </a:extLst>
          </p:cNvPr>
          <p:cNvSpPr>
            <a:spLocks noGrp="1"/>
          </p:cNvSpPr>
          <p:nvPr>
            <p:ph type="title"/>
          </p:nvPr>
        </p:nvSpPr>
        <p:spPr/>
        <p:txBody>
          <a:bodyPr/>
          <a:lstStyle/>
          <a:p>
            <a:r>
              <a:rPr lang="en-US" b="1"/>
              <a:t>Reimbursements and the Certified List</a:t>
            </a:r>
          </a:p>
        </p:txBody>
      </p:sp>
      <p:sp>
        <p:nvSpPr>
          <p:cNvPr id="3" name="Content Placeholder 2">
            <a:extLst>
              <a:ext uri="{FF2B5EF4-FFF2-40B4-BE49-F238E27FC236}">
                <a16:creationId xmlns:a16="http://schemas.microsoft.com/office/drawing/2014/main" id="{921118FF-5070-A3FC-E340-7313D0213921}"/>
              </a:ext>
            </a:extLst>
          </p:cNvPr>
          <p:cNvSpPr>
            <a:spLocks noGrp="1"/>
          </p:cNvSpPr>
          <p:nvPr>
            <p:ph idx="1"/>
          </p:nvPr>
        </p:nvSpPr>
        <p:spPr/>
        <p:txBody>
          <a:bodyPr/>
          <a:lstStyle/>
          <a:p>
            <a:r>
              <a:rPr lang="en-US" u="sng"/>
              <a:t>National Board for Teachers (NBPTS)</a:t>
            </a:r>
            <a:r>
              <a:rPr lang="en-US"/>
              <a:t> program fee reimbursements:</a:t>
            </a:r>
          </a:p>
          <a:p>
            <a:pPr lvl="1"/>
            <a:r>
              <a:rPr lang="en-US"/>
              <a:t>Employment as a </a:t>
            </a:r>
            <a:r>
              <a:rPr lang="en-US">
                <a:highlight>
                  <a:srgbClr val="FFFF00"/>
                </a:highlight>
              </a:rPr>
              <a:t>public-school </a:t>
            </a:r>
            <a:r>
              <a:rPr lang="en-US" u="sng">
                <a:highlight>
                  <a:srgbClr val="FFFF00"/>
                </a:highlight>
              </a:rPr>
              <a:t>classroom teacher</a:t>
            </a:r>
            <a:r>
              <a:rPr lang="en-US">
                <a:highlight>
                  <a:srgbClr val="FFFF00"/>
                </a:highlight>
              </a:rPr>
              <a:t> or equivalent </a:t>
            </a:r>
            <a:r>
              <a:rPr lang="en-US"/>
              <a:t>is required for NBPTS fee reimbursement.</a:t>
            </a:r>
          </a:p>
          <a:p>
            <a:pPr lvl="1"/>
            <a:r>
              <a:rPr lang="en-US"/>
              <a:t>Valid WV Professional Teacher Certification or equivalent is required.</a:t>
            </a:r>
          </a:p>
          <a:p>
            <a:pPr lvl="1"/>
            <a:r>
              <a:rPr lang="en-US"/>
              <a:t>Counties must certify employment as a public-school teacher (Form 37).</a:t>
            </a:r>
          </a:p>
          <a:p>
            <a:pPr lvl="1"/>
            <a:r>
              <a:rPr lang="en-US" u="sng">
                <a:highlight>
                  <a:srgbClr val="FFFF00"/>
                </a:highlight>
              </a:rPr>
              <a:t>Administrative positions are not eligible for program fee reimbursement or for renewal fees related to the NBPTS program but may receive recognition of the certification on WVDE credentials (form 45R).</a:t>
            </a:r>
          </a:p>
          <a:p>
            <a:pPr lvl="1"/>
            <a:endParaRPr lang="en-US"/>
          </a:p>
          <a:p>
            <a:pPr marL="342900" lvl="1" indent="0">
              <a:buNone/>
            </a:pPr>
            <a:r>
              <a:rPr lang="en-US"/>
              <a:t>Resources:</a:t>
            </a:r>
          </a:p>
          <a:p>
            <a:pPr marL="342900" lvl="1" indent="0">
              <a:buNone/>
            </a:pPr>
            <a:r>
              <a:rPr lang="en-US">
                <a:hlinkClick r:id="rId2"/>
              </a:rPr>
              <a:t>WVDE Certification Services Guides and Forms</a:t>
            </a:r>
            <a:endParaRPr lang="en-US"/>
          </a:p>
          <a:p>
            <a:pPr marL="342900" lvl="1" indent="0">
              <a:buNone/>
            </a:pPr>
            <a:r>
              <a:rPr lang="en-US">
                <a:hlinkClick r:id="rId3"/>
              </a:rPr>
              <a:t>WVBE Policy 5202</a:t>
            </a:r>
            <a:endParaRPr lang="en-US"/>
          </a:p>
          <a:p>
            <a:pPr marL="342900" lvl="1" indent="0">
              <a:buNone/>
            </a:pPr>
            <a:r>
              <a:rPr lang="en-US">
                <a:hlinkClick r:id="rId4"/>
              </a:rPr>
              <a:t>NBPTS directory</a:t>
            </a:r>
            <a:endParaRPr lang="en-US"/>
          </a:p>
          <a:p>
            <a:pPr marL="342900" lvl="1" indent="0">
              <a:buNone/>
            </a:pPr>
            <a:endParaRPr lang="en-US"/>
          </a:p>
        </p:txBody>
      </p:sp>
      <p:sp>
        <p:nvSpPr>
          <p:cNvPr id="4" name="Slide Number Placeholder 3">
            <a:extLst>
              <a:ext uri="{FF2B5EF4-FFF2-40B4-BE49-F238E27FC236}">
                <a16:creationId xmlns:a16="http://schemas.microsoft.com/office/drawing/2014/main" id="{762A05D0-17D3-B640-0303-C25B8D09D17F}"/>
              </a:ext>
            </a:extLst>
          </p:cNvPr>
          <p:cNvSpPr>
            <a:spLocks noGrp="1"/>
          </p:cNvSpPr>
          <p:nvPr>
            <p:ph type="sldNum" sz="quarter" idx="12"/>
          </p:nvPr>
        </p:nvSpPr>
        <p:spPr/>
        <p:txBody>
          <a:bodyPr/>
          <a:lstStyle/>
          <a:p>
            <a:fld id="{16630861-4318-414B-8E21-CA5F03E7BD41}" type="slidenum">
              <a:rPr lang="en-US" smtClean="0"/>
              <a:t>20</a:t>
            </a:fld>
            <a:endParaRPr lang="en-US"/>
          </a:p>
        </p:txBody>
      </p:sp>
      <p:sp>
        <p:nvSpPr>
          <p:cNvPr id="5" name="TextBox 4">
            <a:extLst>
              <a:ext uri="{FF2B5EF4-FFF2-40B4-BE49-F238E27FC236}">
                <a16:creationId xmlns:a16="http://schemas.microsoft.com/office/drawing/2014/main" id="{0F04FB04-AECB-4B04-AEF2-B811A9272191}"/>
              </a:ext>
            </a:extLst>
          </p:cNvPr>
          <p:cNvSpPr txBox="1"/>
          <p:nvPr/>
        </p:nvSpPr>
        <p:spPr>
          <a:xfrm>
            <a:off x="5548545" y="6052649"/>
            <a:ext cx="3595456" cy="646331"/>
          </a:xfrm>
          <a:prstGeom prst="rect">
            <a:avLst/>
          </a:prstGeom>
          <a:noFill/>
        </p:spPr>
        <p:txBody>
          <a:bodyPr wrap="square" rtlCol="0">
            <a:spAutoFit/>
          </a:bodyPr>
          <a:lstStyle/>
          <a:p>
            <a:r>
              <a:rPr lang="en-US">
                <a:solidFill>
                  <a:schemeClr val="tx1">
                    <a:lumMod val="95000"/>
                    <a:lumOff val="5000"/>
                  </a:schemeClr>
                </a:solidFill>
              </a:rPr>
              <a:t>For more information, contact Julie Morris at jlmmorris@k12.wv.us</a:t>
            </a:r>
          </a:p>
        </p:txBody>
      </p:sp>
    </p:spTree>
    <p:extLst>
      <p:ext uri="{BB962C8B-B14F-4D97-AF65-F5344CB8AC3E}">
        <p14:creationId xmlns:p14="http://schemas.microsoft.com/office/powerpoint/2010/main" val="590759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22B6D-5B59-42C6-DBA4-99EB25E44DE6}"/>
              </a:ext>
            </a:extLst>
          </p:cNvPr>
          <p:cNvSpPr>
            <a:spLocks noGrp="1"/>
          </p:cNvSpPr>
          <p:nvPr>
            <p:ph type="title"/>
          </p:nvPr>
        </p:nvSpPr>
        <p:spPr/>
        <p:txBody>
          <a:bodyPr/>
          <a:lstStyle/>
          <a:p>
            <a:r>
              <a:rPr lang="en-US" b="1"/>
              <a:t>Reimbursements and the Certified List</a:t>
            </a:r>
          </a:p>
        </p:txBody>
      </p:sp>
      <p:sp>
        <p:nvSpPr>
          <p:cNvPr id="3" name="Content Placeholder 2">
            <a:extLst>
              <a:ext uri="{FF2B5EF4-FFF2-40B4-BE49-F238E27FC236}">
                <a16:creationId xmlns:a16="http://schemas.microsoft.com/office/drawing/2014/main" id="{E3D3AB7F-26A7-0244-8F1A-99AE0549C631}"/>
              </a:ext>
            </a:extLst>
          </p:cNvPr>
          <p:cNvSpPr>
            <a:spLocks noGrp="1"/>
          </p:cNvSpPr>
          <p:nvPr>
            <p:ph idx="1"/>
          </p:nvPr>
        </p:nvSpPr>
        <p:spPr/>
        <p:txBody>
          <a:bodyPr/>
          <a:lstStyle/>
          <a:p>
            <a:r>
              <a:rPr lang="en-US" u="sng"/>
              <a:t>Student Support Personnel- National Certification </a:t>
            </a:r>
            <a:r>
              <a:rPr lang="en-US"/>
              <a:t> program fee reimbursements:</a:t>
            </a:r>
          </a:p>
          <a:p>
            <a:pPr lvl="1"/>
            <a:r>
              <a:rPr lang="en-US"/>
              <a:t>Employment as a public-school counselor, speech-language pathologist, school psychologist, or school nurse is required.</a:t>
            </a:r>
          </a:p>
          <a:p>
            <a:pPr lvl="1"/>
            <a:r>
              <a:rPr lang="en-US"/>
              <a:t>Valid WVDE Student Support Certification or equivalent is required.</a:t>
            </a:r>
          </a:p>
          <a:p>
            <a:pPr lvl="1"/>
            <a:r>
              <a:rPr lang="en-US">
                <a:highlight>
                  <a:srgbClr val="FFFF00"/>
                </a:highlight>
              </a:rPr>
              <a:t>Certification from NBCC, WVBEC, ASHA, NASP, or NBCSN is required</a:t>
            </a:r>
            <a:r>
              <a:rPr lang="en-US"/>
              <a:t>.</a:t>
            </a:r>
          </a:p>
          <a:p>
            <a:pPr lvl="1"/>
            <a:r>
              <a:rPr lang="en-US"/>
              <a:t>Counties must certify employment (Form 33).</a:t>
            </a:r>
          </a:p>
          <a:p>
            <a:pPr lvl="1"/>
            <a:r>
              <a:rPr lang="en-US"/>
              <a:t>Deadline: 9/15 of each year (accepted only January 1- September 15)</a:t>
            </a:r>
          </a:p>
          <a:p>
            <a:pPr lvl="1"/>
            <a:endParaRPr lang="en-US"/>
          </a:p>
          <a:p>
            <a:pPr marL="342900" lvl="1" indent="0">
              <a:buNone/>
            </a:pPr>
            <a:r>
              <a:rPr lang="en-US"/>
              <a:t>Resources:</a:t>
            </a:r>
          </a:p>
          <a:p>
            <a:pPr marL="342900" lvl="1" indent="0">
              <a:buNone/>
            </a:pPr>
            <a:r>
              <a:rPr lang="en-US">
                <a:hlinkClick r:id="rId2"/>
              </a:rPr>
              <a:t>WVDE Certification Services Guides and Forms</a:t>
            </a:r>
            <a:endParaRPr lang="en-US"/>
          </a:p>
          <a:p>
            <a:pPr marL="342900" lvl="1" indent="0">
              <a:buNone/>
            </a:pPr>
            <a:r>
              <a:rPr lang="en-US">
                <a:hlinkClick r:id="rId3"/>
              </a:rPr>
              <a:t>WVBE Policy 5202</a:t>
            </a:r>
            <a:endParaRPr lang="en-US"/>
          </a:p>
          <a:p>
            <a:pPr lvl="1"/>
            <a:endParaRPr lang="en-US"/>
          </a:p>
        </p:txBody>
      </p:sp>
      <p:sp>
        <p:nvSpPr>
          <p:cNvPr id="4" name="Slide Number Placeholder 3">
            <a:extLst>
              <a:ext uri="{FF2B5EF4-FFF2-40B4-BE49-F238E27FC236}">
                <a16:creationId xmlns:a16="http://schemas.microsoft.com/office/drawing/2014/main" id="{447BBB47-E9BE-06AE-20E4-0292611C4824}"/>
              </a:ext>
            </a:extLst>
          </p:cNvPr>
          <p:cNvSpPr>
            <a:spLocks noGrp="1"/>
          </p:cNvSpPr>
          <p:nvPr>
            <p:ph type="sldNum" sz="quarter" idx="12"/>
          </p:nvPr>
        </p:nvSpPr>
        <p:spPr/>
        <p:txBody>
          <a:bodyPr/>
          <a:lstStyle/>
          <a:p>
            <a:fld id="{16630861-4318-414B-8E21-CA5F03E7BD41}" type="slidenum">
              <a:rPr lang="en-US" smtClean="0"/>
              <a:t>21</a:t>
            </a:fld>
            <a:endParaRPr lang="en-US"/>
          </a:p>
        </p:txBody>
      </p:sp>
      <p:sp>
        <p:nvSpPr>
          <p:cNvPr id="5" name="TextBox 4">
            <a:extLst>
              <a:ext uri="{FF2B5EF4-FFF2-40B4-BE49-F238E27FC236}">
                <a16:creationId xmlns:a16="http://schemas.microsoft.com/office/drawing/2014/main" id="{2755E90C-BB0C-446E-8389-D74A6A2EEA26}"/>
              </a:ext>
            </a:extLst>
          </p:cNvPr>
          <p:cNvSpPr txBox="1"/>
          <p:nvPr/>
        </p:nvSpPr>
        <p:spPr>
          <a:xfrm>
            <a:off x="5548545" y="6052649"/>
            <a:ext cx="3595456" cy="646331"/>
          </a:xfrm>
          <a:prstGeom prst="rect">
            <a:avLst/>
          </a:prstGeom>
          <a:noFill/>
        </p:spPr>
        <p:txBody>
          <a:bodyPr wrap="square" rtlCol="0">
            <a:spAutoFit/>
          </a:bodyPr>
          <a:lstStyle/>
          <a:p>
            <a:r>
              <a:rPr lang="en-US">
                <a:solidFill>
                  <a:schemeClr val="tx1">
                    <a:lumMod val="95000"/>
                    <a:lumOff val="5000"/>
                  </a:schemeClr>
                </a:solidFill>
              </a:rPr>
              <a:t>For more information, contact Julie Morris at jlmmorris@k12.wv.us</a:t>
            </a:r>
          </a:p>
        </p:txBody>
      </p:sp>
    </p:spTree>
    <p:extLst>
      <p:ext uri="{BB962C8B-B14F-4D97-AF65-F5344CB8AC3E}">
        <p14:creationId xmlns:p14="http://schemas.microsoft.com/office/powerpoint/2010/main" val="2838235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FB69F-C2E9-0FA6-859C-1D6F64CB8898}"/>
              </a:ext>
            </a:extLst>
          </p:cNvPr>
          <p:cNvSpPr>
            <a:spLocks noGrp="1"/>
          </p:cNvSpPr>
          <p:nvPr>
            <p:ph type="title"/>
          </p:nvPr>
        </p:nvSpPr>
        <p:spPr/>
        <p:txBody>
          <a:bodyPr/>
          <a:lstStyle/>
          <a:p>
            <a:r>
              <a:rPr lang="en-US" b="1"/>
              <a:t>State Salary Supplements</a:t>
            </a:r>
          </a:p>
        </p:txBody>
      </p:sp>
      <p:sp>
        <p:nvSpPr>
          <p:cNvPr id="3" name="Content Placeholder 2">
            <a:extLst>
              <a:ext uri="{FF2B5EF4-FFF2-40B4-BE49-F238E27FC236}">
                <a16:creationId xmlns:a16="http://schemas.microsoft.com/office/drawing/2014/main" id="{C84FD5DD-432A-6150-C838-CB04274DB169}"/>
              </a:ext>
            </a:extLst>
          </p:cNvPr>
          <p:cNvSpPr>
            <a:spLocks noGrp="1"/>
          </p:cNvSpPr>
          <p:nvPr>
            <p:ph idx="1"/>
          </p:nvPr>
        </p:nvSpPr>
        <p:spPr/>
        <p:txBody>
          <a:bodyPr/>
          <a:lstStyle/>
          <a:p>
            <a:r>
              <a:rPr lang="en-US" u="sng"/>
              <a:t>National Board for Teachers (NBPTS) </a:t>
            </a:r>
            <a:r>
              <a:rPr lang="en-US"/>
              <a:t>State Salary Supplement requirements:</a:t>
            </a:r>
          </a:p>
          <a:p>
            <a:pPr lvl="1"/>
            <a:r>
              <a:rPr lang="en-US"/>
              <a:t>Employment as a public-school classroom teacher or equivalent is required for NBPTS Salary Supplements</a:t>
            </a:r>
          </a:p>
          <a:p>
            <a:pPr lvl="1"/>
            <a:r>
              <a:rPr lang="en-US"/>
              <a:t>Valid WV Professional Teacher Certification or equivalent is required.</a:t>
            </a:r>
          </a:p>
          <a:p>
            <a:pPr lvl="1"/>
            <a:r>
              <a:rPr lang="en-US">
                <a:highlight>
                  <a:srgbClr val="FFFF00"/>
                </a:highlight>
              </a:rPr>
              <a:t>National Board (NBPTS) Teacher Certification is required.</a:t>
            </a:r>
          </a:p>
          <a:p>
            <a:pPr lvl="1"/>
            <a:r>
              <a:rPr lang="en-US"/>
              <a:t>Counties must certify employment as a public-school teacher (Form 45).</a:t>
            </a:r>
          </a:p>
          <a:p>
            <a:pPr lvl="1"/>
            <a:endParaRPr lang="en-US"/>
          </a:p>
          <a:p>
            <a:pPr marL="342900" lvl="1" indent="0">
              <a:buNone/>
            </a:pPr>
            <a:r>
              <a:rPr lang="en-US"/>
              <a:t>Resources:</a:t>
            </a:r>
          </a:p>
          <a:p>
            <a:pPr marL="342900" lvl="1" indent="0">
              <a:buNone/>
            </a:pPr>
            <a:r>
              <a:rPr lang="en-US">
                <a:hlinkClick r:id="rId2"/>
              </a:rPr>
              <a:t>WVDE Certification Services Guides and Forms</a:t>
            </a:r>
            <a:endParaRPr lang="en-US"/>
          </a:p>
          <a:p>
            <a:pPr marL="342900" lvl="1" indent="0">
              <a:buNone/>
            </a:pPr>
            <a:r>
              <a:rPr lang="en-US">
                <a:hlinkClick r:id="rId3"/>
              </a:rPr>
              <a:t>WVBE Policy 5202</a:t>
            </a:r>
            <a:endParaRPr lang="en-US"/>
          </a:p>
          <a:p>
            <a:pPr marL="342900" lvl="1" indent="0">
              <a:buNone/>
            </a:pPr>
            <a:r>
              <a:rPr lang="en-US">
                <a:hlinkClick r:id="rId4"/>
              </a:rPr>
              <a:t>NBPTS directory</a:t>
            </a:r>
            <a:endParaRPr lang="en-US"/>
          </a:p>
          <a:p>
            <a:pPr lvl="1"/>
            <a:endParaRPr lang="en-US"/>
          </a:p>
        </p:txBody>
      </p:sp>
      <p:sp>
        <p:nvSpPr>
          <p:cNvPr id="4" name="Slide Number Placeholder 3">
            <a:extLst>
              <a:ext uri="{FF2B5EF4-FFF2-40B4-BE49-F238E27FC236}">
                <a16:creationId xmlns:a16="http://schemas.microsoft.com/office/drawing/2014/main" id="{5C1EC4D3-ED85-0179-0CB4-DF687BD048FE}"/>
              </a:ext>
            </a:extLst>
          </p:cNvPr>
          <p:cNvSpPr>
            <a:spLocks noGrp="1"/>
          </p:cNvSpPr>
          <p:nvPr>
            <p:ph type="sldNum" sz="quarter" idx="12"/>
          </p:nvPr>
        </p:nvSpPr>
        <p:spPr/>
        <p:txBody>
          <a:bodyPr/>
          <a:lstStyle/>
          <a:p>
            <a:fld id="{16630861-4318-414B-8E21-CA5F03E7BD41}" type="slidenum">
              <a:rPr lang="en-US" smtClean="0"/>
              <a:t>22</a:t>
            </a:fld>
            <a:endParaRPr lang="en-US"/>
          </a:p>
        </p:txBody>
      </p:sp>
      <p:sp>
        <p:nvSpPr>
          <p:cNvPr id="5" name="TextBox 4">
            <a:extLst>
              <a:ext uri="{FF2B5EF4-FFF2-40B4-BE49-F238E27FC236}">
                <a16:creationId xmlns:a16="http://schemas.microsoft.com/office/drawing/2014/main" id="{46AD325F-5938-48E5-B323-F9E7F47C5FF7}"/>
              </a:ext>
            </a:extLst>
          </p:cNvPr>
          <p:cNvSpPr txBox="1"/>
          <p:nvPr/>
        </p:nvSpPr>
        <p:spPr>
          <a:xfrm>
            <a:off x="5548545" y="6052649"/>
            <a:ext cx="3595456" cy="646331"/>
          </a:xfrm>
          <a:prstGeom prst="rect">
            <a:avLst/>
          </a:prstGeom>
          <a:noFill/>
        </p:spPr>
        <p:txBody>
          <a:bodyPr wrap="square" rtlCol="0">
            <a:spAutoFit/>
          </a:bodyPr>
          <a:lstStyle/>
          <a:p>
            <a:r>
              <a:rPr lang="en-US">
                <a:solidFill>
                  <a:schemeClr val="tx1">
                    <a:lumMod val="95000"/>
                    <a:lumOff val="5000"/>
                  </a:schemeClr>
                </a:solidFill>
              </a:rPr>
              <a:t>For more information, contact Julie Morris at jlmmorris@k12.wv.us</a:t>
            </a:r>
          </a:p>
        </p:txBody>
      </p:sp>
    </p:spTree>
    <p:extLst>
      <p:ext uri="{BB962C8B-B14F-4D97-AF65-F5344CB8AC3E}">
        <p14:creationId xmlns:p14="http://schemas.microsoft.com/office/powerpoint/2010/main" val="2033801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50BB-B20F-573A-6AA3-D547D0F920A8}"/>
              </a:ext>
            </a:extLst>
          </p:cNvPr>
          <p:cNvSpPr>
            <a:spLocks noGrp="1"/>
          </p:cNvSpPr>
          <p:nvPr>
            <p:ph type="title"/>
          </p:nvPr>
        </p:nvSpPr>
        <p:spPr/>
        <p:txBody>
          <a:bodyPr/>
          <a:lstStyle/>
          <a:p>
            <a:r>
              <a:rPr lang="en-US" b="1"/>
              <a:t>State Salary Supplements</a:t>
            </a:r>
          </a:p>
        </p:txBody>
      </p:sp>
      <p:sp>
        <p:nvSpPr>
          <p:cNvPr id="3" name="Content Placeholder 2">
            <a:extLst>
              <a:ext uri="{FF2B5EF4-FFF2-40B4-BE49-F238E27FC236}">
                <a16:creationId xmlns:a16="http://schemas.microsoft.com/office/drawing/2014/main" id="{C89F3957-2D22-1E15-4AB3-6636D1CB0DBA}"/>
              </a:ext>
            </a:extLst>
          </p:cNvPr>
          <p:cNvSpPr>
            <a:spLocks noGrp="1"/>
          </p:cNvSpPr>
          <p:nvPr>
            <p:ph idx="1"/>
          </p:nvPr>
        </p:nvSpPr>
        <p:spPr/>
        <p:txBody>
          <a:bodyPr/>
          <a:lstStyle/>
          <a:p>
            <a:r>
              <a:rPr lang="en-US" u="sng"/>
              <a:t>Student Support National Certification </a:t>
            </a:r>
            <a:r>
              <a:rPr lang="en-US"/>
              <a:t>State Salary Supplement requirements:</a:t>
            </a:r>
          </a:p>
          <a:p>
            <a:pPr lvl="1"/>
            <a:r>
              <a:rPr lang="en-US"/>
              <a:t>Employment as a public-school counselor, speech-language pathologist, school psychologist, or school nurse is required.</a:t>
            </a:r>
          </a:p>
          <a:p>
            <a:pPr lvl="1"/>
            <a:r>
              <a:rPr lang="en-US"/>
              <a:t>Valid WVDE Student Support Certification or equivalent is required.</a:t>
            </a:r>
          </a:p>
          <a:p>
            <a:pPr lvl="1"/>
            <a:r>
              <a:rPr lang="en-US">
                <a:highlight>
                  <a:srgbClr val="FFFF00"/>
                </a:highlight>
              </a:rPr>
              <a:t>Certification from NBCC, WVBEC, ASHA, NASP, or NBCSN is required.</a:t>
            </a:r>
          </a:p>
          <a:p>
            <a:pPr lvl="1"/>
            <a:r>
              <a:rPr lang="en-US"/>
              <a:t>Counties must certify employment (Form 43 initial, Form 44 renewal).</a:t>
            </a:r>
          </a:p>
          <a:p>
            <a:pPr lvl="1"/>
            <a:endParaRPr lang="en-US"/>
          </a:p>
          <a:p>
            <a:pPr marL="342900" lvl="1" indent="0">
              <a:buNone/>
            </a:pPr>
            <a:r>
              <a:rPr lang="en-US"/>
              <a:t>Resources:</a:t>
            </a:r>
          </a:p>
          <a:p>
            <a:pPr marL="342900" lvl="1" indent="0">
              <a:buNone/>
            </a:pPr>
            <a:r>
              <a:rPr lang="en-US">
                <a:hlinkClick r:id="rId3"/>
              </a:rPr>
              <a:t>WVDE Certification Services Guides and Forms</a:t>
            </a:r>
            <a:endParaRPr lang="en-US"/>
          </a:p>
          <a:p>
            <a:pPr marL="342900" lvl="1" indent="0">
              <a:buNone/>
            </a:pPr>
            <a:r>
              <a:rPr lang="en-US">
                <a:hlinkClick r:id="rId4"/>
              </a:rPr>
              <a:t>WVBE Policy 5202</a:t>
            </a:r>
            <a:endParaRPr lang="en-US"/>
          </a:p>
          <a:p>
            <a:pPr lvl="1"/>
            <a:endParaRPr lang="en-US"/>
          </a:p>
        </p:txBody>
      </p:sp>
      <p:sp>
        <p:nvSpPr>
          <p:cNvPr id="4" name="Slide Number Placeholder 3">
            <a:extLst>
              <a:ext uri="{FF2B5EF4-FFF2-40B4-BE49-F238E27FC236}">
                <a16:creationId xmlns:a16="http://schemas.microsoft.com/office/drawing/2014/main" id="{B763C83E-79C9-4CB0-0F04-15F9CEB2705E}"/>
              </a:ext>
            </a:extLst>
          </p:cNvPr>
          <p:cNvSpPr>
            <a:spLocks noGrp="1"/>
          </p:cNvSpPr>
          <p:nvPr>
            <p:ph type="sldNum" sz="quarter" idx="12"/>
          </p:nvPr>
        </p:nvSpPr>
        <p:spPr/>
        <p:txBody>
          <a:bodyPr/>
          <a:lstStyle/>
          <a:p>
            <a:fld id="{16630861-4318-414B-8E21-CA5F03E7BD41}" type="slidenum">
              <a:rPr lang="en-US" smtClean="0"/>
              <a:t>23</a:t>
            </a:fld>
            <a:endParaRPr lang="en-US"/>
          </a:p>
        </p:txBody>
      </p:sp>
      <p:sp>
        <p:nvSpPr>
          <p:cNvPr id="5" name="TextBox 4">
            <a:extLst>
              <a:ext uri="{FF2B5EF4-FFF2-40B4-BE49-F238E27FC236}">
                <a16:creationId xmlns:a16="http://schemas.microsoft.com/office/drawing/2014/main" id="{D664E3FA-8D90-4A0F-8A5F-C5BBFF01CD09}"/>
              </a:ext>
            </a:extLst>
          </p:cNvPr>
          <p:cNvSpPr txBox="1"/>
          <p:nvPr/>
        </p:nvSpPr>
        <p:spPr>
          <a:xfrm>
            <a:off x="5548545" y="6052649"/>
            <a:ext cx="3595456" cy="646331"/>
          </a:xfrm>
          <a:prstGeom prst="rect">
            <a:avLst/>
          </a:prstGeom>
          <a:noFill/>
        </p:spPr>
        <p:txBody>
          <a:bodyPr wrap="square" rtlCol="0">
            <a:spAutoFit/>
          </a:bodyPr>
          <a:lstStyle/>
          <a:p>
            <a:r>
              <a:rPr lang="en-US">
                <a:solidFill>
                  <a:schemeClr val="tx1">
                    <a:lumMod val="95000"/>
                    <a:lumOff val="5000"/>
                  </a:schemeClr>
                </a:solidFill>
              </a:rPr>
              <a:t>For more information, contact Julie Morris at jlmmorris@k12.wv.us</a:t>
            </a:r>
          </a:p>
        </p:txBody>
      </p:sp>
    </p:spTree>
    <p:extLst>
      <p:ext uri="{BB962C8B-B14F-4D97-AF65-F5344CB8AC3E}">
        <p14:creationId xmlns:p14="http://schemas.microsoft.com/office/powerpoint/2010/main" val="2056949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83341-DEA3-422F-AD9B-35663A5795E7}"/>
              </a:ext>
            </a:extLst>
          </p:cNvPr>
          <p:cNvSpPr>
            <a:spLocks noGrp="1"/>
          </p:cNvSpPr>
          <p:nvPr>
            <p:ph type="title"/>
          </p:nvPr>
        </p:nvSpPr>
        <p:spPr/>
        <p:txBody>
          <a:bodyPr/>
          <a:lstStyle/>
          <a:p>
            <a:r>
              <a:rPr lang="en-US" b="1"/>
              <a:t>Clinical Teacher of Record and Clinical Experience</a:t>
            </a:r>
            <a:endParaRPr lang="en-US"/>
          </a:p>
        </p:txBody>
      </p:sp>
      <p:sp>
        <p:nvSpPr>
          <p:cNvPr id="3" name="Content Placeholder 2">
            <a:extLst>
              <a:ext uri="{FF2B5EF4-FFF2-40B4-BE49-F238E27FC236}">
                <a16:creationId xmlns:a16="http://schemas.microsoft.com/office/drawing/2014/main" id="{7367FE3F-B4C1-41F6-B730-A650CCC7A6AB}"/>
              </a:ext>
            </a:extLst>
          </p:cNvPr>
          <p:cNvSpPr>
            <a:spLocks noGrp="1"/>
          </p:cNvSpPr>
          <p:nvPr>
            <p:ph idx="1"/>
          </p:nvPr>
        </p:nvSpPr>
        <p:spPr>
          <a:xfrm>
            <a:off x="298939" y="1723293"/>
            <a:ext cx="8649752" cy="4149969"/>
          </a:xfrm>
        </p:spPr>
        <p:txBody>
          <a:bodyPr vert="horz" lIns="91440" tIns="45720" rIns="91440" bIns="45720" rtlCol="0" anchor="t">
            <a:normAutofit/>
          </a:bodyPr>
          <a:lstStyle/>
          <a:p>
            <a:r>
              <a:rPr lang="en-US">
                <a:latin typeface="Fira Sans"/>
              </a:rPr>
              <a:t>Form 3 – Clinical Teacher of record (Certificate 75)</a:t>
            </a:r>
            <a:endParaRPr lang="en-US"/>
          </a:p>
          <a:p>
            <a:pPr lvl="1"/>
            <a:r>
              <a:rPr lang="en-US" sz="2100" i="1">
                <a:latin typeface="Fira Sans"/>
              </a:rPr>
              <a:t>Please remember to submit a copy of the job posting that pertains to the teaching position and verify a copy of the student’s transcripts and exams has been submitted.</a:t>
            </a:r>
          </a:p>
          <a:p>
            <a:r>
              <a:rPr lang="en-US">
                <a:latin typeface="Fira Sans"/>
              </a:rPr>
              <a:t>Forms 24, 24A, 24B, 24C, 24R, and 24T for Student Teaching/Clinical Experience (Certificates 74, 76, 77)</a:t>
            </a:r>
            <a:endParaRPr lang="en-US"/>
          </a:p>
          <a:p>
            <a:pPr lvl="1"/>
            <a:r>
              <a:rPr lang="en-US" sz="2100" i="1">
                <a:latin typeface="Fira Sans"/>
              </a:rPr>
              <a:t>Please remember to verify that the cooperating teacher’s name and years of experience are included.</a:t>
            </a:r>
          </a:p>
          <a:p>
            <a:pPr lvl="1"/>
            <a:endParaRPr lang="en-US" sz="2100"/>
          </a:p>
        </p:txBody>
      </p:sp>
      <p:sp>
        <p:nvSpPr>
          <p:cNvPr id="4" name="Slide Number Placeholder 3">
            <a:extLst>
              <a:ext uri="{FF2B5EF4-FFF2-40B4-BE49-F238E27FC236}">
                <a16:creationId xmlns:a16="http://schemas.microsoft.com/office/drawing/2014/main" id="{F6BED33A-A4D8-4551-90F9-E8A2DE24D851}"/>
              </a:ext>
            </a:extLst>
          </p:cNvPr>
          <p:cNvSpPr>
            <a:spLocks noGrp="1"/>
          </p:cNvSpPr>
          <p:nvPr>
            <p:ph type="sldNum" sz="quarter" idx="12"/>
          </p:nvPr>
        </p:nvSpPr>
        <p:spPr/>
        <p:txBody>
          <a:bodyPr/>
          <a:lstStyle/>
          <a:p>
            <a:fld id="{16630861-4318-414B-8E21-CA5F03E7BD41}" type="slidenum">
              <a:rPr lang="en-US" smtClean="0"/>
              <a:t>24</a:t>
            </a:fld>
            <a:endParaRPr lang="en-US"/>
          </a:p>
        </p:txBody>
      </p:sp>
      <p:sp>
        <p:nvSpPr>
          <p:cNvPr id="5" name="TextBox 4">
            <a:extLst>
              <a:ext uri="{FF2B5EF4-FFF2-40B4-BE49-F238E27FC236}">
                <a16:creationId xmlns:a16="http://schemas.microsoft.com/office/drawing/2014/main" id="{53B7DADA-DA54-47C2-837C-FA7C47757157}"/>
              </a:ext>
            </a:extLst>
          </p:cNvPr>
          <p:cNvSpPr txBox="1"/>
          <p:nvPr/>
        </p:nvSpPr>
        <p:spPr>
          <a:xfrm>
            <a:off x="4909351" y="6052649"/>
            <a:ext cx="4234650" cy="646331"/>
          </a:xfrm>
          <a:prstGeom prst="rect">
            <a:avLst/>
          </a:prstGeom>
          <a:noFill/>
        </p:spPr>
        <p:txBody>
          <a:bodyPr wrap="square" rtlCol="0">
            <a:spAutoFit/>
          </a:bodyPr>
          <a:lstStyle/>
          <a:p>
            <a:r>
              <a:rPr lang="en-US">
                <a:solidFill>
                  <a:schemeClr val="tx1">
                    <a:lumMod val="95000"/>
                    <a:lumOff val="5000"/>
                  </a:schemeClr>
                </a:solidFill>
              </a:rPr>
              <a:t>For more information, contact Lori Wilson at llbuchan@k12.wv.us</a:t>
            </a:r>
          </a:p>
        </p:txBody>
      </p:sp>
    </p:spTree>
    <p:extLst>
      <p:ext uri="{BB962C8B-B14F-4D97-AF65-F5344CB8AC3E}">
        <p14:creationId xmlns:p14="http://schemas.microsoft.com/office/powerpoint/2010/main" val="1760133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097CB-3ECE-48C4-B294-DA3722A6B394}"/>
              </a:ext>
            </a:extLst>
          </p:cNvPr>
          <p:cNvSpPr>
            <a:spLocks noGrp="1"/>
          </p:cNvSpPr>
          <p:nvPr>
            <p:ph type="title"/>
          </p:nvPr>
        </p:nvSpPr>
        <p:spPr/>
        <p:txBody>
          <a:bodyPr/>
          <a:lstStyle/>
          <a:p>
            <a:r>
              <a:rPr lang="en-US" b="1"/>
              <a:t>Authorizations</a:t>
            </a:r>
          </a:p>
        </p:txBody>
      </p:sp>
      <p:sp>
        <p:nvSpPr>
          <p:cNvPr id="3" name="Content Placeholder 2">
            <a:extLst>
              <a:ext uri="{FF2B5EF4-FFF2-40B4-BE49-F238E27FC236}">
                <a16:creationId xmlns:a16="http://schemas.microsoft.com/office/drawing/2014/main" id="{2EFB5F99-264B-435E-BEDE-5CCA565A8850}"/>
              </a:ext>
            </a:extLst>
          </p:cNvPr>
          <p:cNvSpPr>
            <a:spLocks noGrp="1"/>
          </p:cNvSpPr>
          <p:nvPr>
            <p:ph idx="1"/>
          </p:nvPr>
        </p:nvSpPr>
        <p:spPr>
          <a:xfrm>
            <a:off x="298939" y="1032177"/>
            <a:ext cx="8527427" cy="4841085"/>
          </a:xfrm>
        </p:spPr>
        <p:txBody>
          <a:bodyPr vert="horz" lIns="91440" tIns="45720" rIns="91440" bIns="45720" rtlCol="0" anchor="t">
            <a:normAutofit/>
          </a:bodyPr>
          <a:lstStyle/>
          <a:p>
            <a:r>
              <a:rPr lang="en-US" sz="1900">
                <a:latin typeface="Fira Sans"/>
              </a:rPr>
              <a:t>Form 41 – ECCAT (Certificate 50)</a:t>
            </a:r>
            <a:endParaRPr lang="en-US"/>
          </a:p>
          <a:p>
            <a:pPr lvl="1"/>
            <a:r>
              <a:rPr lang="en-US" sz="1700" i="1">
                <a:latin typeface="Fira Sans"/>
              </a:rPr>
              <a:t>Requires</a:t>
            </a:r>
            <a:r>
              <a:rPr lang="en-US" sz="1700">
                <a:latin typeface="Fira Sans"/>
              </a:rPr>
              <a:t> placement date on all initial (and new) placements.</a:t>
            </a:r>
            <a:endParaRPr lang="en-US" sz="1700"/>
          </a:p>
          <a:p>
            <a:pPr lvl="1"/>
            <a:r>
              <a:rPr lang="en-US" sz="1700">
                <a:latin typeface="Fira Sans"/>
              </a:rPr>
              <a:t>Any applicants who were not permanent as of 6/30/23 will need to take the new (additional) coursework.</a:t>
            </a:r>
            <a:endParaRPr lang="en-US" sz="1700"/>
          </a:p>
          <a:p>
            <a:pPr lvl="1"/>
            <a:r>
              <a:rPr lang="en-US" sz="1700">
                <a:latin typeface="Fira Sans"/>
              </a:rPr>
              <a:t>Three courses are available now and the 4</a:t>
            </a:r>
            <a:r>
              <a:rPr lang="en-US" sz="1700" baseline="30000">
                <a:latin typeface="Fira Sans"/>
              </a:rPr>
              <a:t>th</a:t>
            </a:r>
            <a:r>
              <a:rPr lang="en-US" sz="1700">
                <a:latin typeface="Fira Sans"/>
              </a:rPr>
              <a:t> (PK-3 Science of Reading) </a:t>
            </a:r>
            <a:r>
              <a:rPr lang="en-US" sz="1700" i="1">
                <a:latin typeface="Fira Sans"/>
              </a:rPr>
              <a:t>should</a:t>
            </a:r>
            <a:r>
              <a:rPr lang="en-US" sz="1700">
                <a:latin typeface="Fira Sans"/>
              </a:rPr>
              <a:t> be available 10/1/23.</a:t>
            </a:r>
            <a:endParaRPr lang="en-US" sz="1700"/>
          </a:p>
          <a:p>
            <a:r>
              <a:rPr lang="en-US" sz="1900">
                <a:latin typeface="Fira Sans"/>
              </a:rPr>
              <a:t>Form 38 (Certificate 50)</a:t>
            </a:r>
            <a:endParaRPr lang="en-US"/>
          </a:p>
          <a:p>
            <a:pPr lvl="1"/>
            <a:r>
              <a:rPr lang="en-US" sz="1700">
                <a:latin typeface="Fira Sans"/>
              </a:rPr>
              <a:t>If a degree is required, the </a:t>
            </a:r>
            <a:r>
              <a:rPr lang="en-US" sz="1700" i="1">
                <a:latin typeface="Fira Sans"/>
              </a:rPr>
              <a:t>official</a:t>
            </a:r>
            <a:r>
              <a:rPr lang="en-US" sz="1700">
                <a:latin typeface="Fira Sans"/>
              </a:rPr>
              <a:t> transcripts are also required</a:t>
            </a:r>
            <a:endParaRPr lang="en-US" sz="1700"/>
          </a:p>
          <a:p>
            <a:pPr lvl="1"/>
            <a:r>
              <a:rPr lang="en-US" sz="1700">
                <a:latin typeface="Fira Sans"/>
              </a:rPr>
              <a:t>If there are renewal requirements, proof of those is </a:t>
            </a:r>
            <a:r>
              <a:rPr lang="en-US" sz="1700" i="1">
                <a:latin typeface="Fira Sans"/>
              </a:rPr>
              <a:t>required</a:t>
            </a:r>
            <a:r>
              <a:rPr lang="en-US" sz="1700">
                <a:latin typeface="Fira Sans"/>
              </a:rPr>
              <a:t>.</a:t>
            </a:r>
            <a:endParaRPr lang="en-US" sz="1700"/>
          </a:p>
          <a:p>
            <a:pPr lvl="1"/>
            <a:r>
              <a:rPr lang="en-US" sz="1700">
                <a:latin typeface="Fira Sans"/>
              </a:rPr>
              <a:t>Some authorizations require routing so please allow additional time</a:t>
            </a:r>
            <a:endParaRPr lang="en-US"/>
          </a:p>
          <a:p>
            <a:pPr lvl="2"/>
            <a:r>
              <a:rPr lang="en-US" sz="1400">
                <a:latin typeface="Fira Sans"/>
              </a:rPr>
              <a:t>School Nurse</a:t>
            </a:r>
            <a:endParaRPr lang="en-US" sz="1400"/>
          </a:p>
          <a:p>
            <a:pPr lvl="2"/>
            <a:r>
              <a:rPr lang="en-US" sz="1400">
                <a:latin typeface="Fira Sans"/>
              </a:rPr>
              <a:t>Speech Assistant</a:t>
            </a:r>
            <a:endParaRPr lang="en-US" sz="1400"/>
          </a:p>
          <a:p>
            <a:pPr lvl="2"/>
            <a:r>
              <a:rPr lang="en-US" sz="1400">
                <a:latin typeface="Fira Sans"/>
              </a:rPr>
              <a:t>School Nutrition Director</a:t>
            </a:r>
            <a:endParaRPr lang="en-US" sz="1400"/>
          </a:p>
          <a:p>
            <a:pPr lvl="2"/>
            <a:r>
              <a:rPr lang="en-US" sz="1400">
                <a:latin typeface="Fira Sans"/>
              </a:rPr>
              <a:t>Professional Accountant Certificate</a:t>
            </a:r>
            <a:endParaRPr lang="en-US" sz="1400"/>
          </a:p>
          <a:p>
            <a:pPr lvl="2"/>
            <a:r>
              <a:rPr lang="en-US" sz="1400">
                <a:latin typeface="Fira Sans"/>
              </a:rPr>
              <a:t>Professional Business Official Certificate</a:t>
            </a:r>
            <a:endParaRPr lang="en-US"/>
          </a:p>
          <a:p>
            <a:r>
              <a:rPr lang="en-US" sz="1900">
                <a:latin typeface="Fira Sans"/>
              </a:rPr>
              <a:t>Counties are not </a:t>
            </a:r>
            <a:r>
              <a:rPr lang="en-US" sz="1900" i="1">
                <a:latin typeface="Fira Sans"/>
              </a:rPr>
              <a:t>required</a:t>
            </a:r>
            <a:r>
              <a:rPr lang="en-US" sz="1900">
                <a:latin typeface="Fira Sans"/>
              </a:rPr>
              <a:t> to hire Special Education and Behavioral Support Assistant Teachers as Aide V &amp; VI.</a:t>
            </a:r>
            <a:endParaRPr lang="en-US"/>
          </a:p>
          <a:p>
            <a:pPr marL="0" indent="0">
              <a:buNone/>
            </a:pPr>
            <a:endParaRPr lang="en-US"/>
          </a:p>
        </p:txBody>
      </p:sp>
      <p:sp>
        <p:nvSpPr>
          <p:cNvPr id="4" name="Slide Number Placeholder 3">
            <a:extLst>
              <a:ext uri="{FF2B5EF4-FFF2-40B4-BE49-F238E27FC236}">
                <a16:creationId xmlns:a16="http://schemas.microsoft.com/office/drawing/2014/main" id="{2171FF09-3C64-4576-89EA-D434A14E86EE}"/>
              </a:ext>
            </a:extLst>
          </p:cNvPr>
          <p:cNvSpPr>
            <a:spLocks noGrp="1"/>
          </p:cNvSpPr>
          <p:nvPr>
            <p:ph type="sldNum" sz="quarter" idx="12"/>
          </p:nvPr>
        </p:nvSpPr>
        <p:spPr/>
        <p:txBody>
          <a:bodyPr/>
          <a:lstStyle/>
          <a:p>
            <a:fld id="{16630861-4318-414B-8E21-CA5F03E7BD41}" type="slidenum">
              <a:rPr lang="en-US" smtClean="0"/>
              <a:t>25</a:t>
            </a:fld>
            <a:endParaRPr lang="en-US"/>
          </a:p>
        </p:txBody>
      </p:sp>
      <p:sp>
        <p:nvSpPr>
          <p:cNvPr id="5" name="TextBox 4">
            <a:extLst>
              <a:ext uri="{FF2B5EF4-FFF2-40B4-BE49-F238E27FC236}">
                <a16:creationId xmlns:a16="http://schemas.microsoft.com/office/drawing/2014/main" id="{664AB302-0356-4BCB-BFFF-84E082A2CA18}"/>
              </a:ext>
            </a:extLst>
          </p:cNvPr>
          <p:cNvSpPr txBox="1"/>
          <p:nvPr/>
        </p:nvSpPr>
        <p:spPr>
          <a:xfrm>
            <a:off x="4909351" y="6052649"/>
            <a:ext cx="4234650" cy="646331"/>
          </a:xfrm>
          <a:prstGeom prst="rect">
            <a:avLst/>
          </a:prstGeom>
          <a:noFill/>
        </p:spPr>
        <p:txBody>
          <a:bodyPr wrap="square" rtlCol="0">
            <a:spAutoFit/>
          </a:bodyPr>
          <a:lstStyle/>
          <a:p>
            <a:r>
              <a:rPr lang="en-US">
                <a:solidFill>
                  <a:schemeClr val="tx1">
                    <a:lumMod val="95000"/>
                    <a:lumOff val="5000"/>
                  </a:schemeClr>
                </a:solidFill>
              </a:rPr>
              <a:t>For more information, contact Christina Haymaker at chaymaker@k12.wv.us</a:t>
            </a:r>
          </a:p>
        </p:txBody>
      </p:sp>
    </p:spTree>
    <p:extLst>
      <p:ext uri="{BB962C8B-B14F-4D97-AF65-F5344CB8AC3E}">
        <p14:creationId xmlns:p14="http://schemas.microsoft.com/office/powerpoint/2010/main" val="3731314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FF61-8C13-453F-9278-76EB09F59E43}"/>
              </a:ext>
            </a:extLst>
          </p:cNvPr>
          <p:cNvSpPr>
            <a:spLocks noGrp="1"/>
          </p:cNvSpPr>
          <p:nvPr>
            <p:ph type="title"/>
          </p:nvPr>
        </p:nvSpPr>
        <p:spPr/>
        <p:txBody>
          <a:bodyPr/>
          <a:lstStyle/>
          <a:p>
            <a:r>
              <a:rPr lang="en-US" b="1"/>
              <a:t>Substitutes</a:t>
            </a:r>
          </a:p>
        </p:txBody>
      </p:sp>
      <p:sp>
        <p:nvSpPr>
          <p:cNvPr id="3" name="Content Placeholder 2">
            <a:extLst>
              <a:ext uri="{FF2B5EF4-FFF2-40B4-BE49-F238E27FC236}">
                <a16:creationId xmlns:a16="http://schemas.microsoft.com/office/drawing/2014/main" id="{EE9EB153-308C-443B-9E4C-464998C45F2D}"/>
              </a:ext>
            </a:extLst>
          </p:cNvPr>
          <p:cNvSpPr>
            <a:spLocks noGrp="1"/>
          </p:cNvSpPr>
          <p:nvPr>
            <p:ph idx="1"/>
          </p:nvPr>
        </p:nvSpPr>
        <p:spPr/>
        <p:txBody>
          <a:bodyPr vert="horz" lIns="91440" tIns="45720" rIns="91440" bIns="45720" rtlCol="0" anchor="t">
            <a:normAutofit lnSpcReduction="10000"/>
          </a:bodyPr>
          <a:lstStyle/>
          <a:p>
            <a:r>
              <a:rPr lang="en-US">
                <a:latin typeface="Fira Sans"/>
              </a:rPr>
              <a:t>Substitutes </a:t>
            </a:r>
            <a:r>
              <a:rPr lang="en-US" i="1">
                <a:latin typeface="Fira Sans"/>
              </a:rPr>
              <a:t>cannot</a:t>
            </a:r>
            <a:r>
              <a:rPr lang="en-US">
                <a:latin typeface="Fira Sans"/>
              </a:rPr>
              <a:t> be in the classroom until their application is approved.</a:t>
            </a:r>
          </a:p>
          <a:p>
            <a:r>
              <a:rPr lang="en-US">
                <a:latin typeface="Fira Sans"/>
              </a:rPr>
              <a:t>Official transcripts are </a:t>
            </a:r>
            <a:r>
              <a:rPr lang="en-US" i="1">
                <a:latin typeface="Fira Sans"/>
              </a:rPr>
              <a:t>required</a:t>
            </a:r>
            <a:r>
              <a:rPr lang="en-US">
                <a:latin typeface="Fira Sans"/>
              </a:rPr>
              <a:t> – therefore transcripts should be submitted promptly.</a:t>
            </a:r>
          </a:p>
          <a:p>
            <a:r>
              <a:rPr lang="en-US">
                <a:latin typeface="Fira Sans"/>
              </a:rPr>
              <a:t>Please be sure you are approving the correct application for applicants.</a:t>
            </a:r>
          </a:p>
          <a:p>
            <a:r>
              <a:rPr lang="en-US">
                <a:latin typeface="Fira Sans"/>
              </a:rPr>
              <a:t>As of 7/1/23 the WVDE substitute training fulfills all requirements for elementary education</a:t>
            </a:r>
          </a:p>
          <a:p>
            <a:pPr lvl="1"/>
            <a:r>
              <a:rPr lang="en-US" sz="1500">
                <a:latin typeface="Fira Sans"/>
              </a:rPr>
              <a:t>Anyone who completed the course prior to that date will still need to take the reading modules.</a:t>
            </a:r>
            <a:endParaRPr lang="en-US" sz="1500"/>
          </a:p>
          <a:p>
            <a:r>
              <a:rPr lang="en-US">
                <a:latin typeface="Fira Sans"/>
              </a:rPr>
              <a:t>The degree levels on substitute permits have been removed.</a:t>
            </a:r>
          </a:p>
          <a:p>
            <a:pPr lvl="1"/>
            <a:r>
              <a:rPr lang="en-US" sz="1500">
                <a:latin typeface="Fira Sans"/>
              </a:rPr>
              <a:t>Minimum degree required for issuance of the permit is a BA for the 3-year substitute permit and an AA (or 60+ semester/90+ quarter hours) for the 1-year restricted substitute permit. Each county would pay according to their local policy regarding degree recognition.</a:t>
            </a:r>
          </a:p>
          <a:p>
            <a:endParaRPr lang="en-US"/>
          </a:p>
          <a:p>
            <a:endParaRPr lang="en-US"/>
          </a:p>
          <a:p>
            <a:endParaRPr lang="en-US"/>
          </a:p>
        </p:txBody>
      </p:sp>
      <p:sp>
        <p:nvSpPr>
          <p:cNvPr id="4" name="Slide Number Placeholder 3">
            <a:extLst>
              <a:ext uri="{FF2B5EF4-FFF2-40B4-BE49-F238E27FC236}">
                <a16:creationId xmlns:a16="http://schemas.microsoft.com/office/drawing/2014/main" id="{F3A37465-3C65-4F30-A668-8434889CBC7F}"/>
              </a:ext>
            </a:extLst>
          </p:cNvPr>
          <p:cNvSpPr>
            <a:spLocks noGrp="1"/>
          </p:cNvSpPr>
          <p:nvPr>
            <p:ph type="sldNum" sz="quarter" idx="12"/>
          </p:nvPr>
        </p:nvSpPr>
        <p:spPr/>
        <p:txBody>
          <a:bodyPr/>
          <a:lstStyle/>
          <a:p>
            <a:fld id="{16630861-4318-414B-8E21-CA5F03E7BD41}" type="slidenum">
              <a:rPr lang="en-US" smtClean="0"/>
              <a:t>26</a:t>
            </a:fld>
            <a:endParaRPr lang="en-US"/>
          </a:p>
        </p:txBody>
      </p:sp>
      <p:sp>
        <p:nvSpPr>
          <p:cNvPr id="5" name="TextBox 4">
            <a:extLst>
              <a:ext uri="{FF2B5EF4-FFF2-40B4-BE49-F238E27FC236}">
                <a16:creationId xmlns:a16="http://schemas.microsoft.com/office/drawing/2014/main" id="{8C93D59C-6C72-4375-B0D7-A7FDE25A9D5F}"/>
              </a:ext>
            </a:extLst>
          </p:cNvPr>
          <p:cNvSpPr txBox="1"/>
          <p:nvPr/>
        </p:nvSpPr>
        <p:spPr>
          <a:xfrm>
            <a:off x="4909351" y="6052649"/>
            <a:ext cx="4234650" cy="646331"/>
          </a:xfrm>
          <a:prstGeom prst="rect">
            <a:avLst/>
          </a:prstGeom>
          <a:noFill/>
        </p:spPr>
        <p:txBody>
          <a:bodyPr wrap="square" rtlCol="0">
            <a:spAutoFit/>
          </a:bodyPr>
          <a:lstStyle/>
          <a:p>
            <a:r>
              <a:rPr lang="en-US">
                <a:solidFill>
                  <a:schemeClr val="tx1">
                    <a:lumMod val="95000"/>
                    <a:lumOff val="5000"/>
                  </a:schemeClr>
                </a:solidFill>
              </a:rPr>
              <a:t>For more information, contact Christina Haymaker at chaymaker@k12.wv.us</a:t>
            </a:r>
          </a:p>
        </p:txBody>
      </p:sp>
    </p:spTree>
    <p:extLst>
      <p:ext uri="{BB962C8B-B14F-4D97-AF65-F5344CB8AC3E}">
        <p14:creationId xmlns:p14="http://schemas.microsoft.com/office/powerpoint/2010/main" val="2388011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FF61-8C13-453F-9278-76EB09F59E43}"/>
              </a:ext>
            </a:extLst>
          </p:cNvPr>
          <p:cNvSpPr>
            <a:spLocks noGrp="1"/>
          </p:cNvSpPr>
          <p:nvPr>
            <p:ph type="title"/>
          </p:nvPr>
        </p:nvSpPr>
        <p:spPr/>
        <p:txBody>
          <a:bodyPr/>
          <a:lstStyle/>
          <a:p>
            <a:r>
              <a:rPr lang="en-US" b="1">
                <a:latin typeface="Vollkorn"/>
              </a:rPr>
              <a:t>ECCAT and Substitute Trainings</a:t>
            </a:r>
            <a:endParaRPr lang="en-US" b="1"/>
          </a:p>
        </p:txBody>
      </p:sp>
      <p:sp>
        <p:nvSpPr>
          <p:cNvPr id="3" name="Content Placeholder 2">
            <a:extLst>
              <a:ext uri="{FF2B5EF4-FFF2-40B4-BE49-F238E27FC236}">
                <a16:creationId xmlns:a16="http://schemas.microsoft.com/office/drawing/2014/main" id="{EE9EB153-308C-443B-9E4C-464998C45F2D}"/>
              </a:ext>
            </a:extLst>
          </p:cNvPr>
          <p:cNvSpPr>
            <a:spLocks noGrp="1"/>
          </p:cNvSpPr>
          <p:nvPr>
            <p:ph idx="1"/>
          </p:nvPr>
        </p:nvSpPr>
        <p:spPr/>
        <p:txBody>
          <a:bodyPr vert="horz" lIns="91440" tIns="45720" rIns="91440" bIns="45720" rtlCol="0" anchor="t">
            <a:normAutofit fontScale="92500" lnSpcReduction="10000"/>
          </a:bodyPr>
          <a:lstStyle/>
          <a:p>
            <a:r>
              <a:rPr lang="en-US">
                <a:latin typeface="Fira Sans"/>
              </a:rPr>
              <a:t>All ECCAT course are now on-demand and self-paced.</a:t>
            </a:r>
            <a:endParaRPr lang="en-US"/>
          </a:p>
          <a:p>
            <a:r>
              <a:rPr lang="en-US">
                <a:latin typeface="Fira Sans"/>
              </a:rPr>
              <a:t>There are Three ECCAT courses available now.</a:t>
            </a:r>
            <a:endParaRPr lang="en-US"/>
          </a:p>
          <a:p>
            <a:pPr lvl="1"/>
            <a:r>
              <a:rPr lang="en-US">
                <a:hlinkClick r:id="rId2"/>
              </a:rPr>
              <a:t>PK-3 (Paraprofessional/ECCAT/Aide) (instructure.com)</a:t>
            </a:r>
            <a:endParaRPr lang="en-US"/>
          </a:p>
          <a:p>
            <a:pPr lvl="1"/>
            <a:r>
              <a:rPr lang="en-US">
                <a:latin typeface="Fira Sans"/>
              </a:rPr>
              <a:t>PK-3 Child Development</a:t>
            </a:r>
            <a:endParaRPr lang="en-US"/>
          </a:p>
          <a:p>
            <a:pPr lvl="1"/>
            <a:r>
              <a:rPr lang="en-US">
                <a:latin typeface="Fira Sans"/>
              </a:rPr>
              <a:t>PK-3 Numeracy</a:t>
            </a:r>
            <a:endParaRPr lang="en-US"/>
          </a:p>
          <a:p>
            <a:pPr lvl="1"/>
            <a:r>
              <a:rPr lang="en-US">
                <a:latin typeface="Fira Sans"/>
              </a:rPr>
              <a:t>PK-3 Special Needs Inclusion</a:t>
            </a:r>
            <a:endParaRPr lang="en-US"/>
          </a:p>
          <a:p>
            <a:r>
              <a:rPr lang="en-US">
                <a:latin typeface="Fira Sans"/>
              </a:rPr>
              <a:t>The final ECCAT course </a:t>
            </a:r>
            <a:r>
              <a:rPr lang="en-US" i="1">
                <a:latin typeface="Fira Sans"/>
              </a:rPr>
              <a:t>should</a:t>
            </a:r>
            <a:r>
              <a:rPr lang="en-US">
                <a:latin typeface="Fira Sans"/>
              </a:rPr>
              <a:t> be available around 10/1/23.</a:t>
            </a:r>
            <a:endParaRPr lang="en-US"/>
          </a:p>
          <a:p>
            <a:pPr lvl="1"/>
            <a:r>
              <a:rPr lang="en-US">
                <a:latin typeface="Fira Sans"/>
              </a:rPr>
              <a:t>PK-3 Science of Reading</a:t>
            </a:r>
            <a:endParaRPr lang="en-US"/>
          </a:p>
          <a:p>
            <a:r>
              <a:rPr lang="en-US">
                <a:latin typeface="Fira Sans"/>
              </a:rPr>
              <a:t>Substitute coursework is also on-demand and self-paced.</a:t>
            </a:r>
            <a:endParaRPr lang="en-US"/>
          </a:p>
          <a:p>
            <a:pPr lvl="1"/>
            <a:r>
              <a:rPr lang="en-US">
                <a:hlinkClick r:id="rId3"/>
              </a:rPr>
              <a:t>Substitute (instructure.com)</a:t>
            </a:r>
            <a:endParaRPr lang="en-US"/>
          </a:p>
          <a:p>
            <a:pPr lvl="1"/>
            <a:r>
              <a:rPr lang="en-US">
                <a:latin typeface="Fira Sans"/>
              </a:rPr>
              <a:t>There is an initial and a renewal option.</a:t>
            </a:r>
            <a:endParaRPr lang="en-US"/>
          </a:p>
          <a:p>
            <a:r>
              <a:rPr lang="en-US">
                <a:latin typeface="Fira Sans"/>
              </a:rPr>
              <a:t>School Nurse Substitutes must take the Introduction to School Nursing each time they apply.  It is on-demand and self-paced.</a:t>
            </a:r>
            <a:endParaRPr lang="en-US"/>
          </a:p>
          <a:p>
            <a:pPr lvl="1"/>
            <a:r>
              <a:rPr lang="en-US">
                <a:hlinkClick r:id="rId4"/>
              </a:rPr>
              <a:t>School Nursing (instructure.com)</a:t>
            </a:r>
            <a:endParaRPr lang="en-US"/>
          </a:p>
          <a:p>
            <a:endParaRPr lang="en-US"/>
          </a:p>
          <a:p>
            <a:endParaRPr lang="en-US"/>
          </a:p>
          <a:p>
            <a:endParaRPr lang="en-US"/>
          </a:p>
        </p:txBody>
      </p:sp>
      <p:sp>
        <p:nvSpPr>
          <p:cNvPr id="4" name="Slide Number Placeholder 3">
            <a:extLst>
              <a:ext uri="{FF2B5EF4-FFF2-40B4-BE49-F238E27FC236}">
                <a16:creationId xmlns:a16="http://schemas.microsoft.com/office/drawing/2014/main" id="{F3A37465-3C65-4F30-A668-8434889CBC7F}"/>
              </a:ext>
            </a:extLst>
          </p:cNvPr>
          <p:cNvSpPr>
            <a:spLocks noGrp="1"/>
          </p:cNvSpPr>
          <p:nvPr>
            <p:ph type="sldNum" sz="quarter" idx="12"/>
          </p:nvPr>
        </p:nvSpPr>
        <p:spPr/>
        <p:txBody>
          <a:bodyPr/>
          <a:lstStyle/>
          <a:p>
            <a:fld id="{16630861-4318-414B-8E21-CA5F03E7BD41}" type="slidenum">
              <a:rPr lang="en-US" smtClean="0"/>
              <a:t>27</a:t>
            </a:fld>
            <a:endParaRPr lang="en-US"/>
          </a:p>
        </p:txBody>
      </p:sp>
      <p:sp>
        <p:nvSpPr>
          <p:cNvPr id="5" name="TextBox 4">
            <a:extLst>
              <a:ext uri="{FF2B5EF4-FFF2-40B4-BE49-F238E27FC236}">
                <a16:creationId xmlns:a16="http://schemas.microsoft.com/office/drawing/2014/main" id="{8C93D59C-6C72-4375-B0D7-A7FDE25A9D5F}"/>
              </a:ext>
            </a:extLst>
          </p:cNvPr>
          <p:cNvSpPr txBox="1"/>
          <p:nvPr/>
        </p:nvSpPr>
        <p:spPr>
          <a:xfrm>
            <a:off x="4909351" y="6052649"/>
            <a:ext cx="4234650" cy="646331"/>
          </a:xfrm>
          <a:prstGeom prst="rect">
            <a:avLst/>
          </a:prstGeom>
          <a:noFill/>
        </p:spPr>
        <p:txBody>
          <a:bodyPr wrap="square" rtlCol="0">
            <a:spAutoFit/>
          </a:bodyPr>
          <a:lstStyle/>
          <a:p>
            <a:r>
              <a:rPr lang="en-US">
                <a:solidFill>
                  <a:schemeClr val="tx1">
                    <a:lumMod val="95000"/>
                    <a:lumOff val="5000"/>
                  </a:schemeClr>
                </a:solidFill>
              </a:rPr>
              <a:t>For more information, contact Christina Haymaker at chaymaker@k12.wv.us</a:t>
            </a:r>
          </a:p>
        </p:txBody>
      </p:sp>
    </p:spTree>
    <p:extLst>
      <p:ext uri="{BB962C8B-B14F-4D97-AF65-F5344CB8AC3E}">
        <p14:creationId xmlns:p14="http://schemas.microsoft.com/office/powerpoint/2010/main" val="1329091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996814"/>
            <a:ext cx="9144000" cy="1713781"/>
          </a:xfrm>
        </p:spPr>
        <p:txBody>
          <a:bodyPr>
            <a:normAutofit fontScale="90000"/>
          </a:bodyPr>
          <a:lstStyle/>
          <a:p>
            <a:r>
              <a:rPr lang="en-US"/>
              <a:t>Thank you for your time.</a:t>
            </a:r>
            <a:br>
              <a:rPr lang="en-US"/>
            </a:br>
            <a:br>
              <a:rPr lang="en-US"/>
            </a:br>
            <a:r>
              <a:rPr lang="en-US"/>
              <a:t>We welcome your questions and feedback.</a:t>
            </a:r>
          </a:p>
        </p:txBody>
      </p:sp>
      <p:sp>
        <p:nvSpPr>
          <p:cNvPr id="4" name="Date Placeholder 3"/>
          <p:cNvSpPr>
            <a:spLocks noGrp="1"/>
          </p:cNvSpPr>
          <p:nvPr>
            <p:ph type="dt" sz="half" idx="10"/>
          </p:nvPr>
        </p:nvSpPr>
        <p:spPr/>
        <p:txBody>
          <a:bodyPr/>
          <a:lstStyle/>
          <a:p>
            <a:pPr defTabSz="685800">
              <a:defRPr/>
            </a:pPr>
            <a:r>
              <a:rPr lang="en-US" sz="900">
                <a:solidFill>
                  <a:srgbClr val="FFFFFF"/>
                </a:solidFill>
                <a:latin typeface="Calibri" panose="020F0502020204030204"/>
              </a:rPr>
              <a:t>August 2023</a:t>
            </a:r>
          </a:p>
        </p:txBody>
      </p:sp>
    </p:spTree>
    <p:extLst>
      <p:ext uri="{BB962C8B-B14F-4D97-AF65-F5344CB8AC3E}">
        <p14:creationId xmlns:p14="http://schemas.microsoft.com/office/powerpoint/2010/main" val="199651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5AF3-BB2A-4158-8543-DC06668AE0F3}"/>
              </a:ext>
            </a:extLst>
          </p:cNvPr>
          <p:cNvSpPr>
            <a:spLocks noGrp="1"/>
          </p:cNvSpPr>
          <p:nvPr>
            <p:ph type="title"/>
          </p:nvPr>
        </p:nvSpPr>
        <p:spPr/>
        <p:txBody>
          <a:bodyPr/>
          <a:lstStyle/>
          <a:p>
            <a:r>
              <a:rPr lang="en-US" b="1"/>
              <a:t>Staff Continued</a:t>
            </a:r>
          </a:p>
        </p:txBody>
      </p:sp>
      <p:sp>
        <p:nvSpPr>
          <p:cNvPr id="3" name="Content Placeholder 2">
            <a:extLst>
              <a:ext uri="{FF2B5EF4-FFF2-40B4-BE49-F238E27FC236}">
                <a16:creationId xmlns:a16="http://schemas.microsoft.com/office/drawing/2014/main" id="{5D8DF613-34A3-4D70-9AB2-EAE3CD5E1D8B}"/>
              </a:ext>
            </a:extLst>
          </p:cNvPr>
          <p:cNvSpPr>
            <a:spLocks noGrp="1"/>
          </p:cNvSpPr>
          <p:nvPr>
            <p:ph idx="1"/>
          </p:nvPr>
        </p:nvSpPr>
        <p:spPr>
          <a:xfrm>
            <a:off x="177553" y="1242391"/>
            <a:ext cx="8337797" cy="4838813"/>
          </a:xfrm>
        </p:spPr>
        <p:txBody>
          <a:bodyPr vert="horz" lIns="91440" tIns="45720" rIns="91440" bIns="45720" rtlCol="0" anchor="t">
            <a:noAutofit/>
          </a:bodyPr>
          <a:lstStyle/>
          <a:p>
            <a:pPr marL="0" indent="0">
              <a:buNone/>
            </a:pPr>
            <a:r>
              <a:rPr lang="en-US" sz="1600" b="1">
                <a:latin typeface="Fira Sans"/>
              </a:rPr>
              <a:t>Program Assistants:</a:t>
            </a:r>
          </a:p>
          <a:p>
            <a:pPr marL="0" indent="0">
              <a:buNone/>
            </a:pPr>
            <a:r>
              <a:rPr lang="en-US" sz="1600">
                <a:latin typeface="Fira Sans"/>
              </a:rPr>
              <a:t>Mona Bowe (Backgrounds) </a:t>
            </a:r>
            <a:r>
              <a:rPr lang="en-US" sz="1600">
                <a:latin typeface="Fira Sans"/>
                <a:hlinkClick r:id="rId3"/>
              </a:rPr>
              <a:t>mbowe@k12.wv.us</a:t>
            </a:r>
            <a:r>
              <a:rPr lang="en-US" sz="1600">
                <a:latin typeface="Fira Sans"/>
              </a:rPr>
              <a:t> </a:t>
            </a:r>
            <a:endParaRPr lang="en-US" sz="1600"/>
          </a:p>
          <a:p>
            <a:pPr marL="0" indent="0">
              <a:buNone/>
            </a:pPr>
            <a:r>
              <a:rPr lang="en-US" sz="1600">
                <a:latin typeface="Fira Sans"/>
              </a:rPr>
              <a:t>Sherri Hudnall </a:t>
            </a:r>
            <a:r>
              <a:rPr lang="en-US" sz="1600">
                <a:latin typeface="Fira Sans"/>
                <a:hlinkClick r:id="rId4"/>
              </a:rPr>
              <a:t>shudnall@k12.wv.us</a:t>
            </a:r>
            <a:r>
              <a:rPr lang="en-US" sz="1600">
                <a:latin typeface="Fira Sans"/>
              </a:rPr>
              <a:t> </a:t>
            </a:r>
            <a:endParaRPr lang="en-US" sz="1600"/>
          </a:p>
          <a:p>
            <a:pPr marL="0" indent="0">
              <a:buNone/>
            </a:pPr>
            <a:r>
              <a:rPr lang="en-US" sz="1600">
                <a:latin typeface="Fira Sans"/>
              </a:rPr>
              <a:t>Maddie Gibson </a:t>
            </a:r>
            <a:r>
              <a:rPr lang="en-US" sz="1600">
                <a:latin typeface="Fira Sans"/>
                <a:hlinkClick r:id="rId5"/>
              </a:rPr>
              <a:t>maddie.gibson@k12.wv.us</a:t>
            </a:r>
            <a:r>
              <a:rPr lang="en-US" sz="1600">
                <a:latin typeface="Fira Sans"/>
              </a:rPr>
              <a:t> </a:t>
            </a:r>
            <a:endParaRPr lang="en-US" sz="1600"/>
          </a:p>
          <a:p>
            <a:pPr marL="0" indent="0">
              <a:buNone/>
            </a:pPr>
            <a:r>
              <a:rPr lang="en-US" sz="1600">
                <a:latin typeface="Fira Sans"/>
              </a:rPr>
              <a:t>Ryan Price	</a:t>
            </a:r>
            <a:r>
              <a:rPr lang="en-US" sz="1600">
                <a:latin typeface="Fira Sans"/>
                <a:hlinkClick r:id="rId6"/>
              </a:rPr>
              <a:t>ryan.price@k12.wv.us</a:t>
            </a:r>
            <a:r>
              <a:rPr lang="en-US" sz="1600">
                <a:latin typeface="Fira Sans"/>
              </a:rPr>
              <a:t> </a:t>
            </a:r>
            <a:endParaRPr lang="en-US" sz="1600"/>
          </a:p>
          <a:p>
            <a:pPr marL="0" indent="0">
              <a:buNone/>
            </a:pPr>
            <a:r>
              <a:rPr lang="en-US" sz="1600" b="1">
                <a:latin typeface="Fira Sans"/>
              </a:rPr>
              <a:t>Technology (Online Applications/Uploads):</a:t>
            </a:r>
          </a:p>
          <a:p>
            <a:pPr marL="0" indent="0">
              <a:buNone/>
            </a:pPr>
            <a:r>
              <a:rPr lang="en-US" sz="1600">
                <a:latin typeface="Fira Sans"/>
              </a:rPr>
              <a:t>Jeff </a:t>
            </a:r>
            <a:r>
              <a:rPr lang="en-US" sz="1600" err="1">
                <a:latin typeface="Fira Sans"/>
              </a:rPr>
              <a:t>Takarsh</a:t>
            </a:r>
            <a:r>
              <a:rPr lang="en-US" sz="1600">
                <a:latin typeface="Fira Sans"/>
              </a:rPr>
              <a:t> </a:t>
            </a:r>
            <a:r>
              <a:rPr lang="en-US" sz="1600">
                <a:latin typeface="Fira Sans"/>
                <a:hlinkClick r:id="rId7"/>
              </a:rPr>
              <a:t>jtakarsh@k12.wv.us</a:t>
            </a:r>
            <a:r>
              <a:rPr lang="en-US" sz="1600">
                <a:latin typeface="Fira Sans"/>
              </a:rPr>
              <a:t> </a:t>
            </a:r>
            <a:endParaRPr lang="en-US" sz="1600"/>
          </a:p>
          <a:p>
            <a:pPr marL="0" indent="0">
              <a:buNone/>
            </a:pPr>
            <a:endParaRPr lang="en-US" sz="1600" b="1"/>
          </a:p>
          <a:p>
            <a:pPr marL="0" indent="0">
              <a:buNone/>
            </a:pPr>
            <a:endParaRPr lang="en-US" sz="1600" b="1"/>
          </a:p>
          <a:p>
            <a:pPr marL="0" indent="0">
              <a:buNone/>
            </a:pPr>
            <a:endParaRPr lang="en-US" sz="1200"/>
          </a:p>
          <a:p>
            <a:pPr marL="0" indent="0">
              <a:buNone/>
            </a:pPr>
            <a:endParaRPr lang="en-US" sz="1200" b="1"/>
          </a:p>
        </p:txBody>
      </p:sp>
    </p:spTree>
    <p:extLst>
      <p:ext uri="{BB962C8B-B14F-4D97-AF65-F5344CB8AC3E}">
        <p14:creationId xmlns:p14="http://schemas.microsoft.com/office/powerpoint/2010/main" val="385544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AAF2-82DC-4755-9E58-2065491E0F7A}"/>
              </a:ext>
            </a:extLst>
          </p:cNvPr>
          <p:cNvSpPr>
            <a:spLocks noGrp="1"/>
          </p:cNvSpPr>
          <p:nvPr>
            <p:ph type="title"/>
          </p:nvPr>
        </p:nvSpPr>
        <p:spPr/>
        <p:txBody>
          <a:bodyPr/>
          <a:lstStyle/>
          <a:p>
            <a:r>
              <a:rPr lang="en-US" b="1"/>
              <a:t>Updates</a:t>
            </a:r>
            <a:r>
              <a:rPr lang="en-US"/>
              <a:t> </a:t>
            </a:r>
            <a:r>
              <a:rPr lang="en-US" b="1"/>
              <a:t>Continued</a:t>
            </a:r>
          </a:p>
        </p:txBody>
      </p:sp>
      <p:sp>
        <p:nvSpPr>
          <p:cNvPr id="3" name="Content Placeholder 2">
            <a:extLst>
              <a:ext uri="{FF2B5EF4-FFF2-40B4-BE49-F238E27FC236}">
                <a16:creationId xmlns:a16="http://schemas.microsoft.com/office/drawing/2014/main" id="{C7FFA2D2-A346-4549-8D09-47296FE94A8D}"/>
              </a:ext>
            </a:extLst>
          </p:cNvPr>
          <p:cNvSpPr>
            <a:spLocks noGrp="1"/>
          </p:cNvSpPr>
          <p:nvPr>
            <p:ph idx="1"/>
          </p:nvPr>
        </p:nvSpPr>
        <p:spPr>
          <a:xfrm>
            <a:off x="298939" y="1278385"/>
            <a:ext cx="8527427" cy="4594878"/>
          </a:xfrm>
        </p:spPr>
        <p:txBody>
          <a:bodyPr vert="horz" lIns="91440" tIns="45720" rIns="91440" bIns="45720" rtlCol="0" anchor="t">
            <a:noAutofit/>
          </a:bodyPr>
          <a:lstStyle/>
          <a:p>
            <a:pPr marL="0" indent="0">
              <a:buNone/>
            </a:pPr>
            <a:r>
              <a:rPr lang="en-US" sz="1100">
                <a:latin typeface="Fira Sans"/>
              </a:rPr>
              <a:t>Below are some updated certification resource links as a result of WVEIS 2.0 going live:</a:t>
            </a:r>
            <a:br>
              <a:rPr lang="en-US" sz="1100"/>
            </a:br>
            <a:endParaRPr lang="en-US" sz="1100"/>
          </a:p>
          <a:p>
            <a:pPr marL="0" indent="0">
              <a:buNone/>
            </a:pPr>
            <a:r>
              <a:rPr lang="en-US" sz="1100" b="1" u="sng">
                <a:latin typeface="Fira Sans"/>
              </a:rPr>
              <a:t>Certification Links (County)</a:t>
            </a:r>
            <a:endParaRPr lang="en-US" sz="1100"/>
          </a:p>
          <a:p>
            <a:r>
              <a:rPr lang="en-US" sz="1100">
                <a:latin typeface="Fira Sans"/>
              </a:rPr>
              <a:t>WVDE </a:t>
            </a:r>
            <a:r>
              <a:rPr lang="en-US" sz="1100" err="1">
                <a:latin typeface="Fira Sans"/>
              </a:rPr>
              <a:t>CertUpload</a:t>
            </a:r>
            <a:r>
              <a:rPr lang="en-US" sz="1100">
                <a:latin typeface="Fira Sans"/>
              </a:rPr>
              <a:t> - </a:t>
            </a:r>
            <a:r>
              <a:rPr lang="en-US" sz="1100">
                <a:latin typeface="Fira Sans"/>
                <a:hlinkClick r:id="rId2" tooltip="https://wveis.k12.wv.us/certupload/"/>
              </a:rPr>
              <a:t>https://wveis.k12.wv.us/certupload/</a:t>
            </a:r>
            <a:endParaRPr lang="en-US" sz="1100">
              <a:latin typeface="Fira Sans"/>
            </a:endParaRPr>
          </a:p>
          <a:p>
            <a:pPr marL="0" indent="0">
              <a:buNone/>
            </a:pPr>
            <a:endParaRPr lang="en-US" sz="1100"/>
          </a:p>
          <a:p>
            <a:pPr marL="0" indent="0">
              <a:buNone/>
            </a:pPr>
            <a:r>
              <a:rPr lang="en-US" sz="1100" b="1" u="sng">
                <a:latin typeface="Fira Sans"/>
              </a:rPr>
              <a:t>Certification Links (Applicants and County)</a:t>
            </a:r>
            <a:endParaRPr lang="en-US" sz="1100"/>
          </a:p>
          <a:p>
            <a:r>
              <a:rPr lang="en-US" sz="1100">
                <a:latin typeface="Fira Sans"/>
              </a:rPr>
              <a:t>WVDE Certification Portal (Electronic Applications) - </a:t>
            </a:r>
            <a:r>
              <a:rPr lang="en-US" sz="1100">
                <a:latin typeface="Fira Sans"/>
                <a:hlinkClick r:id="rId3" tooltip="https://wveis.k12.wv.us/certportal/"/>
              </a:rPr>
              <a:t>https://wveis.k12.wv.us/certportal/</a:t>
            </a:r>
            <a:endParaRPr lang="en-US" sz="1100">
              <a:latin typeface="Fira Sans"/>
            </a:endParaRPr>
          </a:p>
          <a:p>
            <a:r>
              <a:rPr lang="en-US" sz="1100">
                <a:latin typeface="Fira Sans"/>
              </a:rPr>
              <a:t>WVDE Certification Forms - </a:t>
            </a:r>
            <a:r>
              <a:rPr lang="en-US" sz="1100">
                <a:latin typeface="Fira Sans"/>
                <a:hlinkClick r:id="rId4" tooltip="https://wvde.us/certification/certification-info/application-forms/"/>
              </a:rPr>
              <a:t>https://wvde.us/certification/certification-info/application-forms/</a:t>
            </a:r>
            <a:endParaRPr lang="en-US" sz="1100">
              <a:latin typeface="Fira Sans"/>
            </a:endParaRPr>
          </a:p>
          <a:p>
            <a:r>
              <a:rPr lang="en-US" sz="1100">
                <a:latin typeface="Fira Sans"/>
              </a:rPr>
              <a:t>WVDE </a:t>
            </a:r>
            <a:r>
              <a:rPr lang="en-US" sz="1100" err="1">
                <a:latin typeface="Fira Sans"/>
              </a:rPr>
              <a:t>CertCheck</a:t>
            </a:r>
            <a:r>
              <a:rPr lang="en-US" sz="1100">
                <a:latin typeface="Fira Sans"/>
              </a:rPr>
              <a:t> - </a:t>
            </a:r>
            <a:r>
              <a:rPr lang="en-US" sz="1100">
                <a:latin typeface="Fira Sans"/>
                <a:hlinkClick r:id="rId5" tooltip="https://wveis.k12.wv.us/certcheck/"/>
              </a:rPr>
              <a:t>https://wveis.k12.wv.us/certcheck/</a:t>
            </a:r>
            <a:endParaRPr lang="en-US" sz="1100">
              <a:latin typeface="Fira Sans"/>
            </a:endParaRPr>
          </a:p>
          <a:p>
            <a:r>
              <a:rPr lang="en-US" sz="1100">
                <a:latin typeface="Fira Sans"/>
              </a:rPr>
              <a:t>WVDE </a:t>
            </a:r>
            <a:r>
              <a:rPr lang="en-US" sz="1100" err="1">
                <a:latin typeface="Fira Sans"/>
              </a:rPr>
              <a:t>CertPayment</a:t>
            </a:r>
            <a:r>
              <a:rPr lang="en-US" sz="1100">
                <a:latin typeface="Fira Sans"/>
              </a:rPr>
              <a:t> (paper application only) - </a:t>
            </a:r>
            <a:r>
              <a:rPr lang="en-US" sz="1100">
                <a:latin typeface="Fira Sans"/>
                <a:hlinkClick r:id="rId6" tooltip="https://wveis.k12.wv.us/certpayment/"/>
              </a:rPr>
              <a:t>https://wveis.k12.wv.us/certpayment/</a:t>
            </a:r>
            <a:endParaRPr lang="en-US" sz="1100">
              <a:latin typeface="Fira Sans"/>
            </a:endParaRPr>
          </a:p>
          <a:p>
            <a:r>
              <a:rPr lang="en-US" sz="1100">
                <a:latin typeface="Fira Sans"/>
              </a:rPr>
              <a:t>WVDE Webtop Profile - </a:t>
            </a:r>
            <a:r>
              <a:rPr lang="en-US" sz="1100">
                <a:latin typeface="Fira Sans"/>
                <a:hlinkClick r:id="rId7" tooltip="https://wvde.state.wv.us/apps/profile/"/>
              </a:rPr>
              <a:t>https://wvde.state.wv.us/apps/profile/</a:t>
            </a:r>
            <a:endParaRPr lang="en-US" sz="1100">
              <a:latin typeface="Fira Sans"/>
            </a:endParaRPr>
          </a:p>
          <a:p>
            <a:r>
              <a:rPr lang="en-US" sz="1100">
                <a:latin typeface="Fira Sans"/>
              </a:rPr>
              <a:t>WVDE Webtop Password Reset - </a:t>
            </a:r>
            <a:r>
              <a:rPr lang="en-US" sz="1100">
                <a:latin typeface="Fira Sans"/>
                <a:hlinkClick r:id="rId8" tooltip="https://webtop.k12.wv.us/password/"/>
              </a:rPr>
              <a:t>https://webtop.k12.wv.us/password/</a:t>
            </a:r>
            <a:endParaRPr lang="en-US" sz="1100">
              <a:latin typeface="Fira Sans"/>
            </a:endParaRPr>
          </a:p>
          <a:p>
            <a:r>
              <a:rPr lang="en-US" sz="1100">
                <a:latin typeface="Fira Sans"/>
              </a:rPr>
              <a:t>WVDE eLearning Course Catalog - </a:t>
            </a:r>
            <a:r>
              <a:rPr lang="en-US" sz="1100">
                <a:latin typeface="Fira Sans"/>
                <a:hlinkClick r:id="rId9" tooltip="https://wvde.us/teaching-learning/virtual-schools-e-learning-materials/teacher-professional-learning/"/>
              </a:rPr>
              <a:t>https://wvde.us/teaching-learning/virtual-schools-e-learning-materials/teacher-professional-learning/</a:t>
            </a:r>
            <a:endParaRPr lang="en-US" sz="1100">
              <a:latin typeface="Fira Sans"/>
            </a:endParaRPr>
          </a:p>
          <a:p>
            <a:pPr marL="0" indent="0">
              <a:buNone/>
            </a:pPr>
            <a:endParaRPr lang="en-US" sz="1100"/>
          </a:p>
          <a:p>
            <a:r>
              <a:rPr lang="en-US" sz="1100">
                <a:latin typeface="Fira Sans"/>
              </a:rPr>
              <a:t>WVDE User Guides - </a:t>
            </a:r>
            <a:r>
              <a:rPr lang="en-US" sz="1100">
                <a:latin typeface="Fira Sans"/>
                <a:hlinkClick r:id="rId10" tooltip="https://wvde.us/certification/certification-info/#tab-d2d02f5fbd59ba95deb"/>
              </a:rPr>
              <a:t>https://wvde.us/certification/certification-info/#tab-d2d02f5fbd59ba95deb</a:t>
            </a:r>
            <a:endParaRPr lang="en-US" sz="1100">
              <a:latin typeface="Fira Sans"/>
            </a:endParaRPr>
          </a:p>
          <a:p>
            <a:pPr marL="0" indent="0">
              <a:buNone/>
            </a:pPr>
            <a:endParaRPr lang="en-US" sz="1100"/>
          </a:p>
        </p:txBody>
      </p:sp>
      <p:sp>
        <p:nvSpPr>
          <p:cNvPr id="4" name="Slide Number Placeholder 3">
            <a:extLst>
              <a:ext uri="{FF2B5EF4-FFF2-40B4-BE49-F238E27FC236}">
                <a16:creationId xmlns:a16="http://schemas.microsoft.com/office/drawing/2014/main" id="{3D8BC01D-8AB7-4555-8583-5921DF3DC473}"/>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20290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5AF3-BB2A-4158-8543-DC06668AE0F3}"/>
              </a:ext>
            </a:extLst>
          </p:cNvPr>
          <p:cNvSpPr>
            <a:spLocks noGrp="1"/>
          </p:cNvSpPr>
          <p:nvPr>
            <p:ph type="title"/>
          </p:nvPr>
        </p:nvSpPr>
        <p:spPr/>
        <p:txBody>
          <a:bodyPr/>
          <a:lstStyle/>
          <a:p>
            <a:r>
              <a:rPr lang="en-US" b="1"/>
              <a:t>Applications</a:t>
            </a:r>
          </a:p>
        </p:txBody>
      </p:sp>
      <p:sp>
        <p:nvSpPr>
          <p:cNvPr id="3" name="Content Placeholder 2">
            <a:extLst>
              <a:ext uri="{FF2B5EF4-FFF2-40B4-BE49-F238E27FC236}">
                <a16:creationId xmlns:a16="http://schemas.microsoft.com/office/drawing/2014/main" id="{5D8DF613-34A3-4D70-9AB2-EAE3CD5E1D8B}"/>
              </a:ext>
            </a:extLst>
          </p:cNvPr>
          <p:cNvSpPr>
            <a:spLocks noGrp="1"/>
          </p:cNvSpPr>
          <p:nvPr>
            <p:ph idx="1"/>
          </p:nvPr>
        </p:nvSpPr>
        <p:spPr>
          <a:xfrm>
            <a:off x="298939" y="1198485"/>
            <a:ext cx="8527427" cy="4674777"/>
          </a:xfrm>
        </p:spPr>
        <p:txBody>
          <a:bodyPr>
            <a:normAutofit/>
          </a:bodyPr>
          <a:lstStyle/>
          <a:p>
            <a:pPr marL="0" indent="0">
              <a:buNone/>
            </a:pPr>
            <a:r>
              <a:rPr lang="en-US" sz="2000" b="1"/>
              <a:t>Online applications - </a:t>
            </a:r>
            <a:r>
              <a:rPr lang="en-US" sz="2000">
                <a:hlinkClick r:id="rId3"/>
              </a:rPr>
              <a:t>https://wveis.k12.wv.us/certportal/</a:t>
            </a:r>
            <a:endParaRPr lang="en-US" sz="2000"/>
          </a:p>
          <a:p>
            <a:pPr lvl="1"/>
            <a:r>
              <a:rPr lang="en-US" sz="2000" b="1"/>
              <a:t>Form 2A, 2AR, 2L, 2LR, 2LE, 2S, 2SR</a:t>
            </a:r>
          </a:p>
          <a:p>
            <a:pPr lvl="1"/>
            <a:r>
              <a:rPr lang="en-US" sz="2000" b="1"/>
              <a:t>Form 3</a:t>
            </a:r>
          </a:p>
          <a:p>
            <a:pPr lvl="1"/>
            <a:r>
              <a:rPr lang="en-US" sz="2000" b="1"/>
              <a:t>Form 4A, 4NA, 4NS, 4NT, 4S, 4T</a:t>
            </a:r>
          </a:p>
          <a:p>
            <a:pPr lvl="1"/>
            <a:r>
              <a:rPr lang="en-US" sz="2000" b="1"/>
              <a:t>Form 8, 8A, 8C, 8F, 8L, 8R</a:t>
            </a:r>
          </a:p>
          <a:p>
            <a:pPr lvl="1"/>
            <a:r>
              <a:rPr lang="en-US" sz="2000" b="1"/>
              <a:t>Form 12</a:t>
            </a:r>
          </a:p>
          <a:p>
            <a:pPr lvl="1"/>
            <a:r>
              <a:rPr lang="en-US" sz="2000" b="1"/>
              <a:t>Form 19, 19A, 19R</a:t>
            </a:r>
          </a:p>
          <a:p>
            <a:pPr lvl="1"/>
            <a:r>
              <a:rPr lang="en-US" sz="2000" b="1"/>
              <a:t>Form 20A, 20R, 20S, 20SA, 20SR, 20T</a:t>
            </a:r>
          </a:p>
          <a:p>
            <a:pPr lvl="1"/>
            <a:r>
              <a:rPr lang="en-US" sz="2000" b="1"/>
              <a:t>Form 39</a:t>
            </a:r>
          </a:p>
          <a:p>
            <a:pPr lvl="1"/>
            <a:r>
              <a:rPr lang="en-US" sz="2000" b="1"/>
              <a:t>Form 45, 45R</a:t>
            </a:r>
          </a:p>
          <a:p>
            <a:pPr marL="342900" lvl="1" indent="0">
              <a:buNone/>
            </a:pPr>
            <a:endParaRPr lang="en-US" sz="2000" b="1"/>
          </a:p>
          <a:p>
            <a:pPr marL="0" indent="0">
              <a:buNone/>
            </a:pPr>
            <a:r>
              <a:rPr lang="en-US" sz="2000" b="1"/>
              <a:t>Paper:</a:t>
            </a:r>
          </a:p>
          <a:p>
            <a:pPr marL="0" indent="0">
              <a:buNone/>
            </a:pPr>
            <a:r>
              <a:rPr lang="en-US" sz="2000"/>
              <a:t>All else </a:t>
            </a:r>
            <a:endParaRPr lang="en-US"/>
          </a:p>
          <a:p>
            <a:pPr marL="0" indent="0">
              <a:buNone/>
            </a:pPr>
            <a:endParaRPr lang="en-US" sz="2000"/>
          </a:p>
        </p:txBody>
      </p:sp>
    </p:spTree>
    <p:extLst>
      <p:ext uri="{BB962C8B-B14F-4D97-AF65-F5344CB8AC3E}">
        <p14:creationId xmlns:p14="http://schemas.microsoft.com/office/powerpoint/2010/main" val="1475040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55AF3-BB2A-4158-8543-DC06668AE0F3}"/>
              </a:ext>
            </a:extLst>
          </p:cNvPr>
          <p:cNvSpPr>
            <a:spLocks noGrp="1"/>
          </p:cNvSpPr>
          <p:nvPr>
            <p:ph type="title"/>
          </p:nvPr>
        </p:nvSpPr>
        <p:spPr/>
        <p:txBody>
          <a:bodyPr/>
          <a:lstStyle/>
          <a:p>
            <a:r>
              <a:rPr lang="en-US" b="1"/>
              <a:t>Applications Continued</a:t>
            </a:r>
          </a:p>
        </p:txBody>
      </p:sp>
      <p:sp>
        <p:nvSpPr>
          <p:cNvPr id="3" name="Content Placeholder 2">
            <a:extLst>
              <a:ext uri="{FF2B5EF4-FFF2-40B4-BE49-F238E27FC236}">
                <a16:creationId xmlns:a16="http://schemas.microsoft.com/office/drawing/2014/main" id="{5D8DF613-34A3-4D70-9AB2-EAE3CD5E1D8B}"/>
              </a:ext>
            </a:extLst>
          </p:cNvPr>
          <p:cNvSpPr>
            <a:spLocks noGrp="1"/>
          </p:cNvSpPr>
          <p:nvPr>
            <p:ph idx="1"/>
          </p:nvPr>
        </p:nvSpPr>
        <p:spPr>
          <a:xfrm>
            <a:off x="298939" y="1198485"/>
            <a:ext cx="8527427" cy="4674777"/>
          </a:xfrm>
        </p:spPr>
        <p:txBody>
          <a:bodyPr>
            <a:normAutofit/>
          </a:bodyPr>
          <a:lstStyle/>
          <a:p>
            <a:pPr marL="0" indent="0">
              <a:buNone/>
            </a:pPr>
            <a:r>
              <a:rPr lang="en-US"/>
              <a:t>According to Policy 5202, §126-136-9.7, “Dating of Licenses.  All licenses shall be issued and dated in accordance with  </a:t>
            </a:r>
            <a:r>
              <a:rPr lang="en-US" u="sng"/>
              <a:t>W. Va. Code </a:t>
            </a:r>
            <a:r>
              <a:rPr lang="en-US"/>
              <a:t>and as mandated by other applicable WVBE policies.  A county </a:t>
            </a:r>
            <a:r>
              <a:rPr lang="en-US" u="sng"/>
              <a:t>board of education</a:t>
            </a:r>
            <a:r>
              <a:rPr lang="en-US"/>
              <a:t> may employ an applicant for a professional educator’s certificate in good faith that the applicant is eligible for a certificate for up to three school months, unless otherwise noted or date of notification of the applicant’s ineligibility, whichever shall occur first.  This three-month period shall begin with the date of hire for that position.  </a:t>
            </a:r>
            <a:r>
              <a:rPr lang="en-US" b="1" u="sng"/>
              <a:t>The applicant’s background check shall be completed and appropriate application and fees for licensure must be received by the WVDE within 10 calendar days of the hire date</a:t>
            </a:r>
            <a:r>
              <a:rPr lang="en-US"/>
              <a:t>.  All certificates shall expire on June 30 of the last year of their validity irrespective of the date of issuance.  (W. Va. Code §18A-3-2.)</a:t>
            </a:r>
          </a:p>
          <a:p>
            <a:pPr marL="0" indent="0">
              <a:buNone/>
            </a:pPr>
            <a:endParaRPr lang="en-US"/>
          </a:p>
          <a:p>
            <a:pPr marL="0" indent="0">
              <a:buNone/>
            </a:pPr>
            <a:endParaRPr lang="en-US" sz="2000"/>
          </a:p>
        </p:txBody>
      </p:sp>
    </p:spTree>
    <p:extLst>
      <p:ext uri="{BB962C8B-B14F-4D97-AF65-F5344CB8AC3E}">
        <p14:creationId xmlns:p14="http://schemas.microsoft.com/office/powerpoint/2010/main" val="413035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8114D-2324-481C-BF8A-CD6097165096}"/>
              </a:ext>
            </a:extLst>
          </p:cNvPr>
          <p:cNvSpPr>
            <a:spLocks noGrp="1"/>
          </p:cNvSpPr>
          <p:nvPr>
            <p:ph type="title"/>
          </p:nvPr>
        </p:nvSpPr>
        <p:spPr/>
        <p:txBody>
          <a:bodyPr/>
          <a:lstStyle/>
          <a:p>
            <a:r>
              <a:rPr lang="en-US" b="1"/>
              <a:t>Payment</a:t>
            </a:r>
          </a:p>
        </p:txBody>
      </p:sp>
      <p:sp>
        <p:nvSpPr>
          <p:cNvPr id="3" name="Content Placeholder 2">
            <a:extLst>
              <a:ext uri="{FF2B5EF4-FFF2-40B4-BE49-F238E27FC236}">
                <a16:creationId xmlns:a16="http://schemas.microsoft.com/office/drawing/2014/main" id="{9E0E6938-30BC-4783-8759-AD53D6733868}"/>
              </a:ext>
            </a:extLst>
          </p:cNvPr>
          <p:cNvSpPr>
            <a:spLocks noGrp="1"/>
          </p:cNvSpPr>
          <p:nvPr>
            <p:ph idx="1"/>
          </p:nvPr>
        </p:nvSpPr>
        <p:spPr/>
        <p:txBody>
          <a:bodyPr>
            <a:normAutofit/>
          </a:bodyPr>
          <a:lstStyle/>
          <a:p>
            <a:r>
              <a:rPr lang="en-US" sz="2000"/>
              <a:t>All online applications must be paid through the online application system (</a:t>
            </a:r>
            <a:r>
              <a:rPr lang="en-US" sz="2000" err="1"/>
              <a:t>EApp</a:t>
            </a:r>
            <a:r>
              <a:rPr lang="en-US" sz="2000"/>
              <a:t>) as it is embedded within the process.</a:t>
            </a:r>
          </a:p>
          <a:p>
            <a:endParaRPr lang="en-US" sz="2000"/>
          </a:p>
          <a:p>
            <a:r>
              <a:rPr lang="en-US" sz="2000"/>
              <a:t>Paper applications and any miscellaneous fees must be paid via the </a:t>
            </a:r>
            <a:r>
              <a:rPr lang="en-US" sz="2000" err="1"/>
              <a:t>CertPayment</a:t>
            </a:r>
            <a:r>
              <a:rPr lang="en-US" sz="2000"/>
              <a:t> site </a:t>
            </a:r>
            <a:r>
              <a:rPr lang="en-US" sz="2000">
                <a:hlinkClick r:id="rId3"/>
              </a:rPr>
              <a:t>https://wveis.k12.wv.us/certpayment/</a:t>
            </a:r>
            <a:r>
              <a:rPr lang="en-US" sz="2000"/>
              <a:t>. </a:t>
            </a:r>
          </a:p>
        </p:txBody>
      </p:sp>
      <p:sp>
        <p:nvSpPr>
          <p:cNvPr id="4" name="TextBox 3">
            <a:extLst>
              <a:ext uri="{FF2B5EF4-FFF2-40B4-BE49-F238E27FC236}">
                <a16:creationId xmlns:a16="http://schemas.microsoft.com/office/drawing/2014/main" id="{FC392C06-DD48-46ED-9919-4778013C21A0}"/>
              </a:ext>
            </a:extLst>
          </p:cNvPr>
          <p:cNvSpPr txBox="1"/>
          <p:nvPr/>
        </p:nvSpPr>
        <p:spPr>
          <a:xfrm>
            <a:off x="5317725" y="6141426"/>
            <a:ext cx="3764132" cy="646331"/>
          </a:xfrm>
          <a:prstGeom prst="rect">
            <a:avLst/>
          </a:prstGeom>
          <a:noFill/>
        </p:spPr>
        <p:txBody>
          <a:bodyPr wrap="square" rtlCol="0">
            <a:spAutoFit/>
          </a:bodyPr>
          <a:lstStyle/>
          <a:p>
            <a:r>
              <a:rPr lang="en-US">
                <a:solidFill>
                  <a:schemeClr val="tx1">
                    <a:lumMod val="95000"/>
                    <a:lumOff val="5000"/>
                  </a:schemeClr>
                </a:solidFill>
              </a:rPr>
              <a:t>For more technical assistance, contact Jeff Takarsh at jtakarsh@k12.wv.us</a:t>
            </a:r>
          </a:p>
        </p:txBody>
      </p:sp>
    </p:spTree>
    <p:extLst>
      <p:ext uri="{BB962C8B-B14F-4D97-AF65-F5344CB8AC3E}">
        <p14:creationId xmlns:p14="http://schemas.microsoft.com/office/powerpoint/2010/main" val="182176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04AA-2A2F-4E20-B608-D2EBAA6734EA}"/>
              </a:ext>
            </a:extLst>
          </p:cNvPr>
          <p:cNvSpPr>
            <a:spLocks noGrp="1"/>
          </p:cNvSpPr>
          <p:nvPr>
            <p:ph type="title"/>
          </p:nvPr>
        </p:nvSpPr>
        <p:spPr/>
        <p:txBody>
          <a:bodyPr/>
          <a:lstStyle/>
          <a:p>
            <a:r>
              <a:rPr lang="en-US" b="1"/>
              <a:t>Background Checks</a:t>
            </a:r>
          </a:p>
        </p:txBody>
      </p:sp>
      <p:sp>
        <p:nvSpPr>
          <p:cNvPr id="3" name="Content Placeholder 2">
            <a:extLst>
              <a:ext uri="{FF2B5EF4-FFF2-40B4-BE49-F238E27FC236}">
                <a16:creationId xmlns:a16="http://schemas.microsoft.com/office/drawing/2014/main" id="{5064D7FF-7A62-4757-B3A5-98EA94C9CDCF}"/>
              </a:ext>
            </a:extLst>
          </p:cNvPr>
          <p:cNvSpPr>
            <a:spLocks noGrp="1"/>
          </p:cNvSpPr>
          <p:nvPr>
            <p:ph idx="1"/>
          </p:nvPr>
        </p:nvSpPr>
        <p:spPr/>
        <p:txBody>
          <a:bodyPr>
            <a:normAutofit lnSpcReduction="10000"/>
          </a:bodyPr>
          <a:lstStyle/>
          <a:p>
            <a:r>
              <a:rPr lang="en-US"/>
              <a:t>All initial applicants must complete the required background check.</a:t>
            </a:r>
          </a:p>
          <a:p>
            <a:r>
              <a:rPr lang="en-US"/>
              <a:t>Background checks must not be initiated until the applicant has submitted an application and it has been received by our office.</a:t>
            </a:r>
          </a:p>
          <a:p>
            <a:r>
              <a:rPr lang="en-US"/>
              <a:t>Once received, applicants will receive an email with appropriate code to schedule the background check.</a:t>
            </a:r>
          </a:p>
          <a:p>
            <a:r>
              <a:rPr lang="en-US"/>
              <a:t>As per WVBE Policy 5202, the applicant’s background check shall be completed and appropriate application and fees for licensure must be received by the WVDE </a:t>
            </a:r>
            <a:r>
              <a:rPr lang="en-US" b="1" u="sng"/>
              <a:t>within 10 calendar days of the hire date</a:t>
            </a:r>
            <a:r>
              <a:rPr lang="en-US"/>
              <a:t>. </a:t>
            </a:r>
          </a:p>
          <a:p>
            <a:r>
              <a:rPr lang="en-US"/>
              <a:t>Do not give the WVDE Service Code to employees.</a:t>
            </a:r>
          </a:p>
          <a:p>
            <a:r>
              <a:rPr lang="en-US"/>
              <a:t>Provide only the county code if an individual is not applying for an initial certification.</a:t>
            </a:r>
          </a:p>
        </p:txBody>
      </p:sp>
      <p:sp>
        <p:nvSpPr>
          <p:cNvPr id="4" name="TextBox 3">
            <a:extLst>
              <a:ext uri="{FF2B5EF4-FFF2-40B4-BE49-F238E27FC236}">
                <a16:creationId xmlns:a16="http://schemas.microsoft.com/office/drawing/2014/main" id="{99AD7557-4C81-4C28-969B-FC5137894927}"/>
              </a:ext>
            </a:extLst>
          </p:cNvPr>
          <p:cNvSpPr txBox="1"/>
          <p:nvPr/>
        </p:nvSpPr>
        <p:spPr>
          <a:xfrm>
            <a:off x="5317725" y="6141426"/>
            <a:ext cx="3764132" cy="646331"/>
          </a:xfrm>
          <a:prstGeom prst="rect">
            <a:avLst/>
          </a:prstGeom>
          <a:noFill/>
        </p:spPr>
        <p:txBody>
          <a:bodyPr wrap="square" rtlCol="0">
            <a:spAutoFit/>
          </a:bodyPr>
          <a:lstStyle/>
          <a:p>
            <a:r>
              <a:rPr lang="en-US">
                <a:solidFill>
                  <a:schemeClr val="tx1">
                    <a:lumMod val="95000"/>
                    <a:lumOff val="5000"/>
                  </a:schemeClr>
                </a:solidFill>
              </a:rPr>
              <a:t>For more information, contact Mona Bowe at mbowe@k12.wv.us</a:t>
            </a:r>
          </a:p>
        </p:txBody>
      </p:sp>
    </p:spTree>
    <p:extLst>
      <p:ext uri="{BB962C8B-B14F-4D97-AF65-F5344CB8AC3E}">
        <p14:creationId xmlns:p14="http://schemas.microsoft.com/office/powerpoint/2010/main" val="3662219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DD7DB-A10C-490F-B34C-7F88F96CAA0D}"/>
              </a:ext>
            </a:extLst>
          </p:cNvPr>
          <p:cNvSpPr>
            <a:spLocks noGrp="1"/>
          </p:cNvSpPr>
          <p:nvPr>
            <p:ph type="title"/>
          </p:nvPr>
        </p:nvSpPr>
        <p:spPr/>
        <p:txBody>
          <a:bodyPr/>
          <a:lstStyle/>
          <a:p>
            <a:r>
              <a:rPr lang="en-US" b="1"/>
              <a:t>Application Submission</a:t>
            </a:r>
          </a:p>
        </p:txBody>
      </p:sp>
      <p:sp>
        <p:nvSpPr>
          <p:cNvPr id="3" name="Content Placeholder 2">
            <a:extLst>
              <a:ext uri="{FF2B5EF4-FFF2-40B4-BE49-F238E27FC236}">
                <a16:creationId xmlns:a16="http://schemas.microsoft.com/office/drawing/2014/main" id="{CF63F825-BD03-4CA4-9AAF-22B0ACA8001A}"/>
              </a:ext>
            </a:extLst>
          </p:cNvPr>
          <p:cNvSpPr>
            <a:spLocks noGrp="1"/>
          </p:cNvSpPr>
          <p:nvPr>
            <p:ph idx="1"/>
          </p:nvPr>
        </p:nvSpPr>
        <p:spPr>
          <a:xfrm>
            <a:off x="628650" y="1362405"/>
            <a:ext cx="7886700" cy="2818822"/>
          </a:xfrm>
        </p:spPr>
        <p:txBody>
          <a:bodyPr>
            <a:noAutofit/>
          </a:bodyPr>
          <a:lstStyle/>
          <a:p>
            <a:r>
              <a:rPr lang="en-US" sz="1500"/>
              <a:t>Applications are not pending until they are officially received by Certification Services.</a:t>
            </a:r>
          </a:p>
          <a:p>
            <a:pPr lvl="1"/>
            <a:r>
              <a:rPr lang="en-US" sz="1500"/>
              <a:t>If pending in the online system for county/IHE approval, or applicant payment, </a:t>
            </a:r>
            <a:r>
              <a:rPr lang="en-US" sz="1500" u="sng"/>
              <a:t>it has NOT </a:t>
            </a:r>
            <a:r>
              <a:rPr lang="en-US" sz="1500"/>
              <a:t>yet been officially received by the WVDE.</a:t>
            </a:r>
          </a:p>
          <a:p>
            <a:r>
              <a:rPr lang="en-US" sz="1500"/>
              <a:t>WVEIS portal uploads for paper applications and supplemental materials   </a:t>
            </a:r>
            <a:r>
              <a:rPr lang="de-DE" sz="1500">
                <a:hlinkClick r:id="rId3" tooltip="https://wveis.k12.wv.us/certupload/"/>
              </a:rPr>
              <a:t>https://wveis.k12.wv.us/certupload/</a:t>
            </a:r>
            <a:endParaRPr lang="de-DE" sz="1500"/>
          </a:p>
          <a:p>
            <a:r>
              <a:rPr lang="en-US" sz="1500"/>
              <a:t>All applicants employed by a county must have paper forms and supplemental materials submitted through the WVEIS portal with the help of the county certification officer.</a:t>
            </a:r>
          </a:p>
          <a:p>
            <a:pPr lvl="2">
              <a:buFont typeface="Courier New" panose="02070309020205020404" pitchFamily="49" charset="0"/>
              <a:buChar char="o"/>
            </a:pPr>
            <a:r>
              <a:rPr lang="en-US"/>
              <a:t>Our office cannot accept forms mailed or emailed directly from county- employed applicants.  This ensures that counties are aware of all items sent by their employees to Certification Services.</a:t>
            </a:r>
          </a:p>
          <a:p>
            <a:r>
              <a:rPr lang="en-US" sz="1500"/>
              <a:t>Please do not submit applications just to have them pending as the fees are </a:t>
            </a:r>
            <a:r>
              <a:rPr lang="en-US" sz="1500" b="1" u="sng"/>
              <a:t>non-refundable.</a:t>
            </a:r>
            <a:r>
              <a:rPr lang="en-US" sz="1500"/>
              <a:t> If the requirements are not met within the timeframe, applications may be denied, and applicants will need to </a:t>
            </a:r>
            <a:r>
              <a:rPr lang="en-US" sz="1500" b="1" u="sng"/>
              <a:t>re-apply and pay again</a:t>
            </a:r>
            <a:r>
              <a:rPr lang="en-US" sz="1500"/>
              <a:t>.</a:t>
            </a:r>
          </a:p>
          <a:p>
            <a:pPr marL="0" indent="0">
              <a:buNone/>
            </a:pPr>
            <a:endParaRPr lang="en-US" sz="1500"/>
          </a:p>
          <a:p>
            <a:pPr marL="0" indent="0">
              <a:buNone/>
            </a:pPr>
            <a:r>
              <a:rPr lang="en-US" sz="1500"/>
              <a:t>**Applications pending in the online system where an approval/payment is still required will be deleted after 45 days and applicant will need to start over.</a:t>
            </a:r>
          </a:p>
        </p:txBody>
      </p:sp>
    </p:spTree>
    <p:extLst>
      <p:ext uri="{BB962C8B-B14F-4D97-AF65-F5344CB8AC3E}">
        <p14:creationId xmlns:p14="http://schemas.microsoft.com/office/powerpoint/2010/main" val="2024263178"/>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81E7095D588934A95A84D881674E85A" ma:contentTypeVersion="14" ma:contentTypeDescription="Create a new document." ma:contentTypeScope="" ma:versionID="bf3a2a765f45d4bad006bbcdd025953e">
  <xsd:schema xmlns:xsd="http://www.w3.org/2001/XMLSchema" xmlns:xs="http://www.w3.org/2001/XMLSchema" xmlns:p="http://schemas.microsoft.com/office/2006/metadata/properties" xmlns:ns3="1b0cfbe3-381a-44bb-800d-e7149fd9e5f8" xmlns:ns4="d99d0c4d-0889-4d3e-ac18-4541ab76d0ed" targetNamespace="http://schemas.microsoft.com/office/2006/metadata/properties" ma:root="true" ma:fieldsID="c122c8591703d6ca1165b375ddb5b697" ns3:_="" ns4:_="">
    <xsd:import namespace="1b0cfbe3-381a-44bb-800d-e7149fd9e5f8"/>
    <xsd:import namespace="d99d0c4d-0889-4d3e-ac18-4541ab76d0e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AutoKeyPoints" minOccurs="0"/>
                <xsd:element ref="ns4:MediaServiceKeyPoints" minOccurs="0"/>
                <xsd:element ref="ns4:MediaServiceDateTaken" minOccurs="0"/>
                <xsd:element ref="ns4:MediaServiceGenerationTime" minOccurs="0"/>
                <xsd:element ref="ns4:MediaServiceEventHashCode" minOccurs="0"/>
                <xsd:element ref="ns4:MediaLengthInSecond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cfbe3-381a-44bb-800d-e7149fd9e5f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9d0c4d-0889-4d3e-ac18-4541ab76d0e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B48B50-3F00-4848-A9AD-FAB246BB770D}">
  <ds:schemaRefs>
    <ds:schemaRef ds:uri="http://schemas.microsoft.com/sharepoint/v3/contenttype/forms"/>
  </ds:schemaRefs>
</ds:datastoreItem>
</file>

<file path=customXml/itemProps2.xml><?xml version="1.0" encoding="utf-8"?>
<ds:datastoreItem xmlns:ds="http://schemas.openxmlformats.org/officeDocument/2006/customXml" ds:itemID="{70E0081A-8540-4313-89BD-E8A627BCC85D}">
  <ds:schemaRefs>
    <ds:schemaRef ds:uri="1b0cfbe3-381a-44bb-800d-e7149fd9e5f8"/>
    <ds:schemaRef ds:uri="d99d0c4d-0889-4d3e-ac18-4541ab76d0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6139DED-8935-4B9F-BDA7-C4B530515ED2}">
  <ds:schemaRefs>
    <ds:schemaRef ds:uri="d99d0c4d-0889-4d3e-ac18-4541ab76d0ed"/>
    <ds:schemaRef ds:uri="http://schemas.microsoft.com/office/2006/documentManagement/types"/>
    <ds:schemaRef ds:uri="http://www.w3.org/XML/1998/namespace"/>
    <ds:schemaRef ds:uri="http://purl.org/dc/dcmitype/"/>
    <ds:schemaRef ds:uri="http://schemas.microsoft.com/office/2006/metadata/properties"/>
    <ds:schemaRef ds:uri="http://schemas.openxmlformats.org/package/2006/metadata/core-properties"/>
    <ds:schemaRef ds:uri="1b0cfbe3-381a-44bb-800d-e7149fd9e5f8"/>
    <ds:schemaRef ds:uri="http://schemas.microsoft.com/office/infopath/2007/PartnerControl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WVDE_2017Theme2</Template>
  <TotalTime>0</TotalTime>
  <Words>2919</Words>
  <Application>Microsoft Office PowerPoint</Application>
  <PresentationFormat>On-screen Show (4:3)</PresentationFormat>
  <Paragraphs>304</Paragraphs>
  <Slides>28</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Courier New</vt:lpstr>
      <vt:lpstr>Fira Sans</vt:lpstr>
      <vt:lpstr>Fira Sans Ultra</vt:lpstr>
      <vt:lpstr>Vollkorn</vt:lpstr>
      <vt:lpstr>WVDE_2017Theme2</vt:lpstr>
      <vt:lpstr>Certified List 2023-2024</vt:lpstr>
      <vt:lpstr>Staff</vt:lpstr>
      <vt:lpstr>Staff Continued</vt:lpstr>
      <vt:lpstr>Updates Continued</vt:lpstr>
      <vt:lpstr>Applications</vt:lpstr>
      <vt:lpstr>Applications Continued</vt:lpstr>
      <vt:lpstr>Payment</vt:lpstr>
      <vt:lpstr>Background Checks</vt:lpstr>
      <vt:lpstr>Application Submission</vt:lpstr>
      <vt:lpstr>Change In Certificate Numbers </vt:lpstr>
      <vt:lpstr>Certificate 7T Temporary Teaching Certificate for Program Completers</vt:lpstr>
      <vt:lpstr>Certificate 28: Temporary Teaching Certificate</vt:lpstr>
      <vt:lpstr>Certificate 09:  Provisional Administrative Certificate </vt:lpstr>
      <vt:lpstr>Form 10- Collegiate Instructor Part-Time Permit</vt:lpstr>
      <vt:lpstr>Form 11- Contractor/Volunteer Permit</vt:lpstr>
      <vt:lpstr>Alternative Certification </vt:lpstr>
      <vt:lpstr>Form 40 – Paraprofessional Form 60 – Paraprofessional Educational Interpreter</vt:lpstr>
      <vt:lpstr>Form 40B – Paraprofessional Grade Modification</vt:lpstr>
      <vt:lpstr>Tuition Reimbursement and the Certified List</vt:lpstr>
      <vt:lpstr>Reimbursements and the Certified List</vt:lpstr>
      <vt:lpstr>Reimbursements and the Certified List</vt:lpstr>
      <vt:lpstr>State Salary Supplements</vt:lpstr>
      <vt:lpstr>State Salary Supplements</vt:lpstr>
      <vt:lpstr>Clinical Teacher of Record and Clinical Experience</vt:lpstr>
      <vt:lpstr>Authorizations</vt:lpstr>
      <vt:lpstr>Substitutes</vt:lpstr>
      <vt:lpstr>ECCAT and Substitute Trainings</vt:lpstr>
      <vt:lpstr>Thank you for your time.  We welcome your questions and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Robert Hagerman</cp:lastModifiedBy>
  <cp:revision>2</cp:revision>
  <dcterms:created xsi:type="dcterms:W3CDTF">2017-05-08T14:21:19Z</dcterms:created>
  <dcterms:modified xsi:type="dcterms:W3CDTF">2023-08-14T21:38:09Z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0x010100381E7095D588934A95A84D881674E85A</vt:lpwstr>
  </property>
  <property fmtid="{D5CDD505-2E9C-101B-9397-08002B2CF9AE}" pid="3" name="MSIP_Label_460f4a70-4b6c-4bd4-a002-31edb9c00abe_Enabled">
    <vt:lpwstr>true</vt:lpwstr>
  </property>
  <property fmtid="{D5CDD505-2E9C-101B-9397-08002B2CF9AE}" pid="4" name="MSIP_Label_460f4a70-4b6c-4bd4-a002-31edb9c00abe_SetDate">
    <vt:lpwstr>2023-08-14T18:25:49Z</vt:lpwstr>
  </property>
  <property fmtid="{D5CDD505-2E9C-101B-9397-08002B2CF9AE}" pid="5" name="MSIP_Label_460f4a70-4b6c-4bd4-a002-31edb9c00abe_Method">
    <vt:lpwstr>Standard</vt:lpwstr>
  </property>
  <property fmtid="{D5CDD505-2E9C-101B-9397-08002B2CF9AE}" pid="6" name="MSIP_Label_460f4a70-4b6c-4bd4-a002-31edb9c00abe_Name">
    <vt:lpwstr>General</vt:lpwstr>
  </property>
  <property fmtid="{D5CDD505-2E9C-101B-9397-08002B2CF9AE}" pid="7" name="MSIP_Label_460f4a70-4b6c-4bd4-a002-31edb9c00abe_SiteId">
    <vt:lpwstr>e019b04b-330c-467a-8bae-09fb17374d6a</vt:lpwstr>
  </property>
  <property fmtid="{D5CDD505-2E9C-101B-9397-08002B2CF9AE}" pid="8" name="MSIP_Label_460f4a70-4b6c-4bd4-a002-31edb9c00abe_ActionId">
    <vt:lpwstr>f9089266-24dc-4506-80ee-90167121729c</vt:lpwstr>
  </property>
  <property fmtid="{D5CDD505-2E9C-101B-9397-08002B2CF9AE}" pid="9" name="MSIP_Label_460f4a70-4b6c-4bd4-a002-31edb9c00abe_ContentBits">
    <vt:lpwstr>0</vt:lpwstr>
  </property>
</Properties>
</file>