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9" r:id="rId3"/>
    <p:sldId id="308" r:id="rId4"/>
    <p:sldId id="324" r:id="rId5"/>
    <p:sldId id="325" r:id="rId6"/>
    <p:sldId id="334" r:id="rId7"/>
    <p:sldId id="333" r:id="rId8"/>
    <p:sldId id="335" r:id="rId9"/>
    <p:sldId id="322" r:id="rId10"/>
    <p:sldId id="318" r:id="rId11"/>
    <p:sldId id="320" r:id="rId12"/>
    <p:sldId id="273" r:id="rId13"/>
    <p:sldId id="307" r:id="rId14"/>
    <p:sldId id="264" r:id="rId15"/>
    <p:sldId id="263" r:id="rId16"/>
    <p:sldId id="312" r:id="rId17"/>
    <p:sldId id="306" r:id="rId18"/>
    <p:sldId id="304" r:id="rId19"/>
    <p:sldId id="298" r:id="rId20"/>
    <p:sldId id="323" r:id="rId21"/>
    <p:sldId id="305" r:id="rId22"/>
    <p:sldId id="315" r:id="rId23"/>
    <p:sldId id="314" r:id="rId24"/>
    <p:sldId id="336" r:id="rId25"/>
    <p:sldId id="303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5980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6600CC"/>
    <a:srgbClr val="FFCC00"/>
    <a:srgbClr val="FF0000"/>
    <a:srgbClr val="66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595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167CC8CE-653B-4BBF-8C4D-991DE217ED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2E64A8D6-71A0-46E8-AC41-CAF39408D0A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16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 dirty="0"/>
            </a:p>
          </p:txBody>
        </p:sp>
        <p:sp>
          <p:nvSpPr>
            <p:cNvPr id="1116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 dirty="0"/>
            </a:p>
          </p:txBody>
        </p:sp>
        <p:grpSp>
          <p:nvGrpSpPr>
            <p:cNvPr id="1116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16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  <p:sp>
            <p:nvSpPr>
              <p:cNvPr id="1116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 dirty="0"/>
              </a:p>
            </p:txBody>
          </p:sp>
        </p:grpSp>
      </p:grpSp>
      <p:sp>
        <p:nvSpPr>
          <p:cNvPr id="1116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16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66D9AC-C87C-4573-BBB5-AF92F6A367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16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1638" name="Picture 22" descr="powerpt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733800"/>
            <a:ext cx="2209800" cy="46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B4246-486F-4DD9-9F94-12A24987EB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7F947-FA62-490D-BC76-16BEC5AA1D6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DDBF6D-1A66-4082-907E-DDB188D6E28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B9422-141C-4B19-829E-7F7DD7CF3A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0EFF0-2CEE-484C-AF3E-69B96C9EB58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7AD84-9CA1-4D95-88F5-B88C6AE8FD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7E7AA-76D1-4F97-91D4-CC2B0D040E7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FBD831-DD84-4A02-82B0-EAC6134819F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CBB7AE-74FB-48A9-B80C-F989DD83584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C948B-5460-4CD7-8038-DB8DC63A2C9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AADC0-EFBF-4682-B55A-FD19FE15313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fld id="{78498C63-C1C6-4831-8B46-B3C31B57F133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 dirty="0"/>
            </a:p>
          </p:txBody>
        </p:sp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 dirty="0"/>
            </a:p>
          </p:txBody>
        </p:sp>
        <p:sp>
          <p:nvSpPr>
            <p:cNvPr id="1105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 dirty="0"/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10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10613" name="Picture 21" descr="powerptlin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248400"/>
            <a:ext cx="8915400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State of WV</a:t>
            </a:r>
            <a:br>
              <a:rPr lang="en-US" sz="4800" b="1" dirty="0"/>
            </a:br>
            <a:r>
              <a:rPr lang="en-US" sz="4800" b="1" dirty="0"/>
              <a:t>Investment Options</a:t>
            </a:r>
            <a:br>
              <a:rPr lang="en-US" sz="4600" dirty="0"/>
            </a:br>
            <a:endParaRPr lang="en-US" sz="19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40069"/>
            <a:ext cx="8985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Kara K. Hughes, CPA, CFE, MBA, CGIP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BTI, Executive Director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52400"/>
            <a:ext cx="1600200" cy="1600200"/>
            <a:chOff x="-4648200" y="-2514600"/>
            <a:chExt cx="4343400" cy="4343400"/>
          </a:xfrm>
        </p:grpSpPr>
        <p:sp>
          <p:nvSpPr>
            <p:cNvPr id="7" name="Oval 6"/>
            <p:cNvSpPr/>
            <p:nvPr/>
          </p:nvSpPr>
          <p:spPr>
            <a:xfrm>
              <a:off x="-4648200" y="-2514600"/>
              <a:ext cx="4343400" cy="434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2" descr="\\Wvsto-sanv\print shop\Resources\Images\WVSTO Logos\WVSTO SEAL(color)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648200" y="-2514600"/>
              <a:ext cx="4343400" cy="4343400"/>
            </a:xfrm>
            <a:prstGeom prst="rect">
              <a:avLst/>
            </a:prstGeom>
            <a:noFill/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04800"/>
            <a:ext cx="4741333" cy="129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309" y="427007"/>
            <a:ext cx="8229600" cy="1066800"/>
          </a:xfrm>
        </p:spPr>
        <p:txBody>
          <a:bodyPr/>
          <a:lstStyle/>
          <a:p>
            <a:pPr algn="ctr"/>
            <a:r>
              <a:rPr lang="en-US" sz="3600" b="1" i="1" dirty="0">
                <a:latin typeface="+mn-lt"/>
              </a:rPr>
              <a:t>The Investment Pools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676400"/>
            <a:ext cx="8762999" cy="439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Money Market </a:t>
            </a:r>
          </a:p>
          <a:p>
            <a:pPr lvl="1"/>
            <a:r>
              <a:rPr lang="en-US" sz="1600" kern="0" dirty="0">
                <a:latin typeface="+mj-lt"/>
                <a:cs typeface="Times New Roman" panose="02020603050405020304" pitchFamily="18" charset="0"/>
              </a:rPr>
              <a:t>Money market portfolio, </a:t>
            </a:r>
            <a:r>
              <a:rPr lang="en-US" sz="2000" b="1" u="sng" kern="0" dirty="0">
                <a:latin typeface="+mj-lt"/>
                <a:cs typeface="Times New Roman" panose="02020603050405020304" pitchFamily="18" charset="0"/>
              </a:rPr>
              <a:t>low risk </a:t>
            </a:r>
            <a:r>
              <a:rPr lang="en-US" sz="1600" kern="0" dirty="0">
                <a:latin typeface="+mj-lt"/>
                <a:cs typeface="Times New Roman" panose="02020603050405020304" pitchFamily="18" charset="0"/>
              </a:rPr>
              <a:t>factor, daily contributions and withdrawals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0" dirty="0">
              <a:latin typeface="+mj-lt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Government Money Market</a:t>
            </a:r>
          </a:p>
          <a:p>
            <a:pPr lvl="1"/>
            <a:r>
              <a:rPr lang="en-US" sz="1600" kern="0" dirty="0">
                <a:latin typeface="+mj-lt"/>
                <a:cs typeface="Times New Roman" panose="02020603050405020304" pitchFamily="18" charset="0"/>
              </a:rPr>
              <a:t>Money market portfolio, </a:t>
            </a:r>
            <a:r>
              <a:rPr lang="en-US" sz="2000" b="1" u="sng" kern="0" dirty="0">
                <a:latin typeface="+mj-lt"/>
                <a:cs typeface="Times New Roman" panose="02020603050405020304" pitchFamily="18" charset="0"/>
              </a:rPr>
              <a:t>low risk </a:t>
            </a:r>
            <a:r>
              <a:rPr lang="en-US" sz="1600" kern="0" dirty="0">
                <a:latin typeface="+mj-lt"/>
                <a:cs typeface="Times New Roman" panose="02020603050405020304" pitchFamily="18" charset="0"/>
              </a:rPr>
              <a:t>factor, daily contributions and withdrawals, restricted to U.S. Treasury securities and U.S. Government agency obligations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Short Term Bond Pool</a:t>
            </a:r>
          </a:p>
          <a:p>
            <a:pPr lvl="1"/>
            <a:r>
              <a:rPr lang="en-US" sz="1600" kern="0" dirty="0">
                <a:latin typeface="+mj-lt"/>
                <a:cs typeface="Times New Roman" panose="02020603050405020304" pitchFamily="18" charset="0"/>
              </a:rPr>
              <a:t>Bond mutual fund, created to invest moneys of participants which have a perceived longer term, higher risk factor, restricted to monthly contributions and withdrawals</a:t>
            </a:r>
          </a:p>
          <a:p>
            <a:pPr lvl="1"/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2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309" y="427007"/>
            <a:ext cx="8229600" cy="1066800"/>
          </a:xfrm>
        </p:spPr>
        <p:txBody>
          <a:bodyPr/>
          <a:lstStyle/>
          <a:p>
            <a:pPr algn="ctr"/>
            <a:r>
              <a:rPr lang="en-US" sz="3600" b="1" i="1" dirty="0">
                <a:latin typeface="+mn-lt"/>
              </a:rPr>
              <a:t>Best Rates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905000"/>
            <a:ext cx="8762999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Money Market  - </a:t>
            </a:r>
            <a:r>
              <a:rPr lang="en-US" sz="3600" b="1" kern="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5.28% 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(Simple MM Yield)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0" dirty="0">
              <a:latin typeface="+mj-lt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Gov’t Money Market – </a:t>
            </a:r>
            <a:r>
              <a:rPr lang="en-US" sz="3600" b="1" kern="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5.04% 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(Simple MM Yield)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WV Short Term Bond Pool – </a:t>
            </a:r>
            <a:r>
              <a:rPr lang="en-US" sz="3600" b="1" kern="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1.749%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 (1 Year)</a:t>
            </a:r>
          </a:p>
          <a:p>
            <a:pPr lvl="1"/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9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954A3-9DFD-4C44-94BA-B95130A3BA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788" y="418658"/>
            <a:ext cx="8342616" cy="53280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What are the Differences among the Pools?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720757"/>
              </p:ext>
            </p:extLst>
          </p:nvPr>
        </p:nvGraphicFramePr>
        <p:xfrm>
          <a:off x="349321" y="986322"/>
          <a:ext cx="8435084" cy="4885697"/>
        </p:xfrm>
        <a:graphic>
          <a:graphicData uri="http://schemas.openxmlformats.org/drawingml/2006/table">
            <a:tbl>
              <a:tblPr/>
              <a:tblGrid>
                <a:gridCol w="211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West Virginia Money Market Pool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West Virginia Gov’t Money Market Pool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West Virginia Short-Term Bond Pool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Objective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Maintain sufficient liquidity while earning a small return above inflation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S&amp;P AAAm Rated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Maintain sufficient liquidity while earning a small return above inflation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S&amp;P AAAm Rated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Earn incremental returns over the Money Market Pools. Objective is capital growth rather than current income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Net Asset Value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	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Stable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$1 NAV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Stable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$1 NAV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Floating NAV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Liquidity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Daily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Monthly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Avg. Simple MM Yield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(Net of fees) as of 6/30/23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5.28%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5.04%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N/A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Rolling 12 month Rate of Return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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(Net of fees) as of 6/30/23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3.98%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3.72%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1.749%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0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762000"/>
          </a:xfrm>
        </p:spPr>
        <p:txBody>
          <a:bodyPr/>
          <a:lstStyle/>
          <a:p>
            <a:pPr algn="ctr"/>
            <a:r>
              <a:rPr lang="en-US" altLang="en-US" sz="3600" b="1" i="1" dirty="0"/>
              <a:t>Who can invest in these pools?</a:t>
            </a:r>
            <a:r>
              <a:rPr lang="en-US" altLang="en-US" dirty="0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altLang="en-US" sz="2800" dirty="0"/>
              <a:t>Any political subdivision  </a:t>
            </a:r>
          </a:p>
          <a:p>
            <a:r>
              <a:rPr lang="en-US" altLang="en-US" sz="2800" dirty="0"/>
              <a:t>County</a:t>
            </a:r>
          </a:p>
          <a:p>
            <a:r>
              <a:rPr lang="en-US" altLang="en-US" sz="2800" dirty="0"/>
              <a:t>Municipality </a:t>
            </a:r>
          </a:p>
          <a:p>
            <a:r>
              <a:rPr lang="en-US" altLang="en-US" sz="2800" dirty="0"/>
              <a:t>Any agency, authority, board, county board of education, commission or instrumentality of a county or municipality</a:t>
            </a:r>
          </a:p>
          <a:p>
            <a:r>
              <a:rPr lang="en-US" altLang="en-US" sz="2800" dirty="0"/>
              <a:t>A regional council created pursuant to the provisions of state code</a:t>
            </a:r>
          </a:p>
        </p:txBody>
      </p:sp>
    </p:spTree>
    <p:extLst>
      <p:ext uri="{BB962C8B-B14F-4D97-AF65-F5344CB8AC3E}">
        <p14:creationId xmlns:p14="http://schemas.microsoft.com/office/powerpoint/2010/main" val="2067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 Pictures: Shanghai skyscraper sketches and silhouet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" y="2643308"/>
            <a:ext cx="8467804" cy="325034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Garamond" panose="02020404030301010803" pitchFamily="18" charset="0"/>
              </a:rPr>
              <a:t>All in the numbers…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500717" y="1183244"/>
            <a:ext cx="3964321" cy="369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Counties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Boards of 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Towns and Cities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Volunteer Fire Depts.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Public Utilities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Other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887505" y="1183244"/>
            <a:ext cx="2005534" cy="195184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$809M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Local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Gov’ts</a:t>
            </a:r>
          </a:p>
        </p:txBody>
      </p:sp>
    </p:spTree>
    <p:extLst>
      <p:ext uri="{BB962C8B-B14F-4D97-AF65-F5344CB8AC3E}">
        <p14:creationId xmlns:p14="http://schemas.microsoft.com/office/powerpoint/2010/main" val="114030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831358" y="2230854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Transportation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Administration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Revenue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 Commission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PEIA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WVU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BRIM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WV Lottery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Who Can Invest?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A Sampling of Participants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02225" y="221932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Berkeley County BOE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Jackson County Sheriff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Putnam County BOE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Marshall County BOE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Malden Fire Department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County Library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Charleston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Winfield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0679" y="1752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Agencies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871546" y="1673494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Governments</a:t>
            </a:r>
          </a:p>
        </p:txBody>
      </p:sp>
    </p:spTree>
    <p:extLst>
      <p:ext uri="{BB962C8B-B14F-4D97-AF65-F5344CB8AC3E}">
        <p14:creationId xmlns:p14="http://schemas.microsoft.com/office/powerpoint/2010/main" val="294458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1371600"/>
          </a:xfrm>
        </p:spPr>
        <p:txBody>
          <a:bodyPr/>
          <a:lstStyle/>
          <a:p>
            <a:pPr algn="ctr"/>
            <a:r>
              <a:rPr lang="en-US" altLang="en-US" sz="3600" b="1" i="1" dirty="0"/>
              <a:t>What are the advantages of investing in the state pools?</a:t>
            </a:r>
            <a:r>
              <a:rPr lang="en-US" altLang="en-US" dirty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276600"/>
          </a:xfrm>
        </p:spPr>
        <p:txBody>
          <a:bodyPr/>
          <a:lstStyle/>
          <a:p>
            <a:r>
              <a:rPr lang="en-US" altLang="en-US" sz="2800" dirty="0"/>
              <a:t>No transaction fees; no minimum balance fees</a:t>
            </a:r>
          </a:p>
          <a:p>
            <a:r>
              <a:rPr lang="en-US" altLang="en-US" sz="2800" dirty="0"/>
              <a:t>Daily contributions and withdrawals</a:t>
            </a:r>
          </a:p>
          <a:p>
            <a:r>
              <a:rPr lang="en-US" altLang="en-US" sz="2800" dirty="0"/>
              <a:t>Higher earnings potential</a:t>
            </a:r>
          </a:p>
          <a:p>
            <a:r>
              <a:rPr lang="en-US" altLang="en-US" sz="2800" dirty="0"/>
              <a:t>Professional management </a:t>
            </a:r>
          </a:p>
          <a:p>
            <a:r>
              <a:rPr lang="en-US" altLang="en-US" sz="2800" dirty="0"/>
              <a:t>Easy access to funds</a:t>
            </a:r>
          </a:p>
        </p:txBody>
      </p:sp>
    </p:spTree>
    <p:extLst>
      <p:ext uri="{BB962C8B-B14F-4D97-AF65-F5344CB8AC3E}">
        <p14:creationId xmlns:p14="http://schemas.microsoft.com/office/powerpoint/2010/main" val="363886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296" y="457200"/>
            <a:ext cx="8604504" cy="1371600"/>
          </a:xfrm>
        </p:spPr>
        <p:txBody>
          <a:bodyPr/>
          <a:lstStyle/>
          <a:p>
            <a:pPr algn="ctr"/>
            <a:r>
              <a:rPr lang="en-US" sz="6000" b="1" i="1" dirty="0"/>
              <a:t>Opportunity Cost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2432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u="sng" dirty="0"/>
              <a:t>Definition:</a:t>
            </a:r>
          </a:p>
          <a:p>
            <a:pPr algn="ctr">
              <a:buNone/>
            </a:pPr>
            <a:r>
              <a:rPr lang="en-US" sz="3600" dirty="0"/>
              <a:t>	A benefit that a person could have received, but gave up, to take another course of action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98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613775" cy="1143000"/>
          </a:xfrm>
        </p:spPr>
        <p:txBody>
          <a:bodyPr/>
          <a:lstStyle/>
          <a:p>
            <a:pPr algn="ctr"/>
            <a:r>
              <a:rPr lang="en-US" b="1" i="1" dirty="0"/>
              <a:t>Cash</a:t>
            </a:r>
            <a:r>
              <a:rPr lang="en-US" b="1" dirty="0"/>
              <a:t> </a:t>
            </a:r>
            <a:r>
              <a:rPr lang="en-US" b="1" i="1" dirty="0"/>
              <a:t>Management Basics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Simple Cash Management Flow Chart</a:t>
            </a:r>
          </a:p>
        </p:txBody>
      </p:sp>
      <p:grpSp>
        <p:nvGrpSpPr>
          <p:cNvPr id="127005" name="Group 29"/>
          <p:cNvGrpSpPr>
            <a:grpSpLocks/>
          </p:cNvGrpSpPr>
          <p:nvPr/>
        </p:nvGrpSpPr>
        <p:grpSpPr bwMode="auto">
          <a:xfrm>
            <a:off x="152400" y="2209800"/>
            <a:ext cx="2133600" cy="2195513"/>
            <a:chOff x="96" y="1536"/>
            <a:chExt cx="1344" cy="1383"/>
          </a:xfrm>
        </p:grpSpPr>
        <p:pic>
          <p:nvPicPr>
            <p:cNvPr id="126988" name="Picture 12" descr="681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" y="1536"/>
              <a:ext cx="1008" cy="1056"/>
            </a:xfrm>
            <a:prstGeom prst="rect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126981" name="AutoShape 5"/>
            <p:cNvSpPr>
              <a:spLocks noChangeArrowheads="1"/>
            </p:cNvSpPr>
            <p:nvPr/>
          </p:nvSpPr>
          <p:spPr bwMode="auto">
            <a:xfrm>
              <a:off x="96" y="2487"/>
              <a:ext cx="1344" cy="432"/>
            </a:xfrm>
            <a:prstGeom prst="rightArrow">
              <a:avLst>
                <a:gd name="adj1" fmla="val 50000"/>
                <a:gd name="adj2" fmla="val 77778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144" y="2601"/>
              <a:ext cx="104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Cash Coming In</a:t>
              </a:r>
            </a:p>
          </p:txBody>
        </p:sp>
      </p:grp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7315200" y="2209800"/>
            <a:ext cx="1755775" cy="2209800"/>
            <a:chOff x="4608" y="1392"/>
            <a:chExt cx="1106" cy="1392"/>
          </a:xfrm>
        </p:grpSpPr>
        <p:pic>
          <p:nvPicPr>
            <p:cNvPr id="126995" name="Picture 19" descr="681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1" y="1392"/>
              <a:ext cx="807" cy="1104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6991" name="AutoShape 15"/>
            <p:cNvSpPr>
              <a:spLocks noChangeArrowheads="1"/>
            </p:cNvSpPr>
            <p:nvPr/>
          </p:nvSpPr>
          <p:spPr bwMode="auto">
            <a:xfrm>
              <a:off x="4626" y="2352"/>
              <a:ext cx="1088" cy="432"/>
            </a:xfrm>
            <a:prstGeom prst="rightArrow">
              <a:avLst>
                <a:gd name="adj1" fmla="val 50000"/>
                <a:gd name="adj2" fmla="val 62963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>
              <a:off x="4608" y="2469"/>
              <a:ext cx="10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Cash Going Out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1752600" y="2176463"/>
            <a:ext cx="2743200" cy="3386137"/>
            <a:chOff x="1104" y="1371"/>
            <a:chExt cx="1728" cy="2133"/>
          </a:xfrm>
        </p:grpSpPr>
        <p:grpSp>
          <p:nvGrpSpPr>
            <p:cNvPr id="127020" name="Group 44"/>
            <p:cNvGrpSpPr>
              <a:grpSpLocks/>
            </p:cNvGrpSpPr>
            <p:nvPr/>
          </p:nvGrpSpPr>
          <p:grpSpPr bwMode="auto">
            <a:xfrm>
              <a:off x="1584" y="1371"/>
              <a:ext cx="1248" cy="2133"/>
              <a:chOff x="1584" y="1371"/>
              <a:chExt cx="1248" cy="2133"/>
            </a:xfrm>
          </p:grpSpPr>
          <p:grpSp>
            <p:nvGrpSpPr>
              <p:cNvPr id="127015" name="Group 39"/>
              <p:cNvGrpSpPr>
                <a:grpSpLocks/>
              </p:cNvGrpSpPr>
              <p:nvPr/>
            </p:nvGrpSpPr>
            <p:grpSpPr bwMode="auto">
              <a:xfrm>
                <a:off x="1584" y="1371"/>
                <a:ext cx="1056" cy="1488"/>
                <a:chOff x="1584" y="1371"/>
                <a:chExt cx="1056" cy="1488"/>
              </a:xfrm>
            </p:grpSpPr>
            <p:sp>
              <p:nvSpPr>
                <p:cNvPr id="127003" name="Rectangle 27"/>
                <p:cNvSpPr>
                  <a:spLocks noChangeArrowheads="1"/>
                </p:cNvSpPr>
                <p:nvPr/>
              </p:nvSpPr>
              <p:spPr bwMode="auto">
                <a:xfrm>
                  <a:off x="1590" y="1467"/>
                  <a:ext cx="1050" cy="1392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27000" name="Picture 24" descr="6818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22" y="1485"/>
                  <a:ext cx="982" cy="1344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70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84" y="1371"/>
                  <a:ext cx="1056" cy="326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  <a:latin typeface="Arial" charset="0"/>
                    </a:rPr>
                    <a:t>Cash Needed for Operations</a:t>
                  </a:r>
                </a:p>
              </p:txBody>
            </p:sp>
          </p:grpSp>
          <p:sp>
            <p:nvSpPr>
              <p:cNvPr id="127016" name="AutoShape 40"/>
              <p:cNvSpPr>
                <a:spLocks noChangeArrowheads="1"/>
              </p:cNvSpPr>
              <p:nvPr/>
            </p:nvSpPr>
            <p:spPr bwMode="auto">
              <a:xfrm rot="5400000">
                <a:off x="2184" y="2856"/>
                <a:ext cx="648" cy="648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27022" name="Text Box 46"/>
            <p:cNvSpPr txBox="1">
              <a:spLocks noChangeArrowheads="1"/>
            </p:cNvSpPr>
            <p:nvPr/>
          </p:nvSpPr>
          <p:spPr bwMode="auto">
            <a:xfrm>
              <a:off x="1104" y="3024"/>
              <a:ext cx="115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  <a:latin typeface="Arial" charset="0"/>
                </a:rPr>
                <a:t>If not needed for current operations</a:t>
              </a:r>
            </a:p>
          </p:txBody>
        </p:sp>
      </p:grpSp>
      <p:grpSp>
        <p:nvGrpSpPr>
          <p:cNvPr id="127025" name="Group 49"/>
          <p:cNvGrpSpPr>
            <a:grpSpLocks/>
          </p:cNvGrpSpPr>
          <p:nvPr/>
        </p:nvGrpSpPr>
        <p:grpSpPr bwMode="auto">
          <a:xfrm>
            <a:off x="4191000" y="2528888"/>
            <a:ext cx="2895600" cy="3643312"/>
            <a:chOff x="2640" y="1593"/>
            <a:chExt cx="1824" cy="2295"/>
          </a:xfrm>
        </p:grpSpPr>
        <p:grpSp>
          <p:nvGrpSpPr>
            <p:cNvPr id="127021" name="Group 45"/>
            <p:cNvGrpSpPr>
              <a:grpSpLocks/>
            </p:cNvGrpSpPr>
            <p:nvPr/>
          </p:nvGrpSpPr>
          <p:grpSpPr bwMode="auto">
            <a:xfrm>
              <a:off x="2640" y="1593"/>
              <a:ext cx="1824" cy="2295"/>
              <a:chOff x="2640" y="1593"/>
              <a:chExt cx="1824" cy="2295"/>
            </a:xfrm>
          </p:grpSpPr>
          <p:sp>
            <p:nvSpPr>
              <p:cNvPr id="127017" name="AutoShape 41"/>
              <p:cNvSpPr>
                <a:spLocks noChangeArrowheads="1"/>
              </p:cNvSpPr>
              <p:nvPr/>
            </p:nvSpPr>
            <p:spPr bwMode="auto">
              <a:xfrm rot="16200000">
                <a:off x="2652" y="1581"/>
                <a:ext cx="624" cy="648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27013" name="Group 37"/>
              <p:cNvGrpSpPr>
                <a:grpSpLocks/>
              </p:cNvGrpSpPr>
              <p:nvPr/>
            </p:nvGrpSpPr>
            <p:grpSpPr bwMode="auto">
              <a:xfrm>
                <a:off x="2832" y="2208"/>
                <a:ext cx="1632" cy="1680"/>
                <a:chOff x="2736" y="2256"/>
                <a:chExt cx="1632" cy="1680"/>
              </a:xfrm>
            </p:grpSpPr>
            <p:sp>
              <p:nvSpPr>
                <p:cNvPr id="127012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6" y="2256"/>
                  <a:ext cx="1632" cy="1680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0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772" y="2286"/>
                  <a:ext cx="1584" cy="192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  <a:latin typeface="Arial" charset="0"/>
                    </a:rPr>
                    <a:t>INVESTED DOLLARS</a:t>
                  </a:r>
                </a:p>
              </p:txBody>
            </p:sp>
            <p:pic>
              <p:nvPicPr>
                <p:cNvPr id="127009" name="Picture 33" descr="cash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84" y="2476"/>
                  <a:ext cx="1536" cy="1412"/>
                </a:xfrm>
                <a:prstGeom prst="rect">
                  <a:avLst/>
                </a:prstGeom>
                <a:noFill/>
                <a:ln w="571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pic>
          </p:grpSp>
        </p:grpSp>
        <p:sp>
          <p:nvSpPr>
            <p:cNvPr id="127024" name="Rectangle 48"/>
            <p:cNvSpPr>
              <a:spLocks noChangeArrowheads="1"/>
            </p:cNvSpPr>
            <p:nvPr/>
          </p:nvSpPr>
          <p:spPr bwMode="auto">
            <a:xfrm>
              <a:off x="3264" y="1728"/>
              <a:ext cx="912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  <a:latin typeface="Arial" charset="0"/>
                </a:rPr>
                <a:t>When needed for current operations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pPr algn="ctr"/>
            <a:r>
              <a:rPr lang="en-US" sz="4000" b="1" i="1" dirty="0"/>
              <a:t>Increase Interest Earnings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477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Bank Statements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81000" y="3860292"/>
            <a:ext cx="8458200" cy="10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Identify all cash that will be available for investing, both short-term and long-term 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81000" y="49911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Estimate the potential earnings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8912" y="28956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Look at Cash Flows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14400"/>
          </a:xfrm>
        </p:spPr>
        <p:txBody>
          <a:bodyPr/>
          <a:lstStyle/>
          <a:p>
            <a:pPr algn="ctr"/>
            <a:r>
              <a:rPr lang="en-US" altLang="en-US" sz="3600" b="1" i="1" dirty="0"/>
              <a:t>Agenda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114800"/>
          </a:xfrm>
        </p:spPr>
        <p:txBody>
          <a:bodyPr/>
          <a:lstStyle/>
          <a:p>
            <a:r>
              <a:rPr lang="en-US" altLang="en-US" sz="2800" dirty="0"/>
              <a:t>Understand the </a:t>
            </a:r>
            <a:r>
              <a:rPr lang="en-US" altLang="en-US" sz="2800" b="1" i="1" dirty="0"/>
              <a:t>WV Board of Treasury Investments </a:t>
            </a:r>
            <a:r>
              <a:rPr lang="en-US" altLang="en-US" sz="2800" dirty="0"/>
              <a:t>operations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Understand the investments are ultra-safe and gain confidence in our expertise</a:t>
            </a:r>
          </a:p>
          <a:p>
            <a:endParaRPr lang="en-US" altLang="en-US" sz="2800" dirty="0"/>
          </a:p>
          <a:p>
            <a:r>
              <a:rPr lang="en-US" altLang="en-US" sz="2800" dirty="0"/>
              <a:t>Understand the simplicity and convenience of investing with the State</a:t>
            </a:r>
          </a:p>
        </p:txBody>
      </p:sp>
    </p:spTree>
    <p:extLst>
      <p:ext uri="{BB962C8B-B14F-4D97-AF65-F5344CB8AC3E}">
        <p14:creationId xmlns:p14="http://schemas.microsoft.com/office/powerpoint/2010/main" val="24275396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762000"/>
          </a:xfrm>
        </p:spPr>
        <p:txBody>
          <a:bodyPr/>
          <a:lstStyle/>
          <a:p>
            <a:pPr algn="ctr"/>
            <a:r>
              <a:rPr lang="en-US" sz="4000" b="1" i="1" dirty="0"/>
              <a:t>Bank Rates vs. BTI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274211"/>
              </p:ext>
            </p:extLst>
          </p:nvPr>
        </p:nvGraphicFramePr>
        <p:xfrm>
          <a:off x="254508" y="1806642"/>
          <a:ext cx="8610600" cy="154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58444993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975082244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51333730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6310298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19741707"/>
                    </a:ext>
                  </a:extLst>
                </a:gridCol>
              </a:tblGrid>
              <a:tr h="403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Bank A</a:t>
                      </a:r>
                      <a:endParaRPr lang="en-US" b="1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Bank B</a:t>
                      </a:r>
                      <a:endParaRPr lang="en-US" b="1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Bank C</a:t>
                      </a:r>
                      <a:endParaRPr lang="en-US" b="1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Bank D</a:t>
                      </a:r>
                      <a:endParaRPr lang="en-US" b="1" u="sng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32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Checking 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964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Savings 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455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Money Market 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017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" y="3423871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*All checking bank accounts have monthly maintenance fees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268" y="3740187"/>
            <a:ext cx="855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**All savings &amp; MM bank accounts have limited transactions before fees kick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508" y="1473297"/>
            <a:ext cx="195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/>
              <a:t>Banks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686471"/>
            <a:ext cx="195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BTI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WV Money Market Pool – 5.28%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751731"/>
            <a:ext cx="871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 </a:t>
            </a:r>
            <a:r>
              <a:rPr lang="en-US" dirty="0"/>
              <a:t>transaction fees--- </a:t>
            </a:r>
            <a:r>
              <a:rPr lang="en-US" sz="2400" b="1" dirty="0"/>
              <a:t>No</a:t>
            </a:r>
            <a:r>
              <a:rPr lang="en-US" dirty="0"/>
              <a:t> min balance fees ---</a:t>
            </a:r>
            <a:r>
              <a:rPr lang="en-US" sz="2400" b="1" dirty="0"/>
              <a:t>No</a:t>
            </a:r>
            <a:r>
              <a:rPr lang="en-US" dirty="0"/>
              <a:t> monthly maintenance fees</a:t>
            </a:r>
          </a:p>
        </p:txBody>
      </p:sp>
    </p:spTree>
    <p:extLst>
      <p:ext uri="{BB962C8B-B14F-4D97-AF65-F5344CB8AC3E}">
        <p14:creationId xmlns:p14="http://schemas.microsoft.com/office/powerpoint/2010/main" val="396687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4000" b="1" i="1" dirty="0"/>
              <a:t>Opportunity Cost Calculation</a:t>
            </a:r>
          </a:p>
        </p:txBody>
      </p:sp>
      <p:graphicFrame>
        <p:nvGraphicFramePr>
          <p:cNvPr id="97269" name="Group 10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115011"/>
              </p:ext>
            </p:extLst>
          </p:nvPr>
        </p:nvGraphicFramePr>
        <p:xfrm>
          <a:off x="109538" y="1606550"/>
          <a:ext cx="8915400" cy="92049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Dollars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Balance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Your Current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Pool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Opportunity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4 – Column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Additional Earnings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2 X Column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268" name="Group 1012"/>
          <p:cNvGraphicFramePr>
            <a:graphicFrameLocks noGrp="1"/>
          </p:cNvGraphicFramePr>
          <p:nvPr>
            <p:ph sz="half" idx="1"/>
          </p:nvPr>
        </p:nvGraphicFramePr>
        <p:xfrm>
          <a:off x="100013" y="1306513"/>
          <a:ext cx="8915400" cy="3048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837" name="Group 1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01802"/>
              </p:ext>
            </p:extLst>
          </p:nvPr>
        </p:nvGraphicFramePr>
        <p:xfrm>
          <a:off x="80242" y="2627376"/>
          <a:ext cx="1724025" cy="3584448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Savings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Money Market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7803" name="Text Box 1067"/>
          <p:cNvSpPr txBox="1">
            <a:spLocks noChangeArrowheads="1"/>
          </p:cNvSpPr>
          <p:nvPr/>
        </p:nvSpPr>
        <p:spPr bwMode="auto">
          <a:xfrm>
            <a:off x="1600200" y="2605088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 dirty="0">
                <a:latin typeface="Arial" charset="0"/>
              </a:rPr>
              <a:t>200,000</a:t>
            </a:r>
          </a:p>
        </p:txBody>
      </p:sp>
      <p:sp>
        <p:nvSpPr>
          <p:cNvPr id="117804" name="Text Box 1068"/>
          <p:cNvSpPr txBox="1">
            <a:spLocks noChangeArrowheads="1"/>
          </p:cNvSpPr>
          <p:nvPr/>
        </p:nvSpPr>
        <p:spPr bwMode="auto">
          <a:xfrm>
            <a:off x="2971800" y="2590800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.10%</a:t>
            </a:r>
          </a:p>
        </p:txBody>
      </p:sp>
      <p:sp>
        <p:nvSpPr>
          <p:cNvPr id="117805" name="Text Box 1069"/>
          <p:cNvSpPr txBox="1">
            <a:spLocks noChangeArrowheads="1"/>
          </p:cNvSpPr>
          <p:nvPr/>
        </p:nvSpPr>
        <p:spPr bwMode="auto">
          <a:xfrm>
            <a:off x="4267200" y="2590800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5.28%</a:t>
            </a:r>
          </a:p>
        </p:txBody>
      </p:sp>
      <p:sp>
        <p:nvSpPr>
          <p:cNvPr id="117807" name="Text Box 1071"/>
          <p:cNvSpPr txBox="1">
            <a:spLocks noChangeArrowheads="1"/>
          </p:cNvSpPr>
          <p:nvPr/>
        </p:nvSpPr>
        <p:spPr bwMode="auto">
          <a:xfrm>
            <a:off x="5791200" y="2633663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5.18%</a:t>
            </a:r>
          </a:p>
        </p:txBody>
      </p:sp>
      <p:sp>
        <p:nvSpPr>
          <p:cNvPr id="117809" name="Text Box 1073"/>
          <p:cNvSpPr txBox="1">
            <a:spLocks noChangeArrowheads="1"/>
          </p:cNvSpPr>
          <p:nvPr/>
        </p:nvSpPr>
        <p:spPr bwMode="auto">
          <a:xfrm>
            <a:off x="7467600" y="2633663"/>
            <a:ext cx="1219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 dirty="0">
                <a:latin typeface="Arial" charset="0"/>
              </a:rPr>
              <a:t>$ 10,360</a:t>
            </a:r>
          </a:p>
        </p:txBody>
      </p:sp>
      <p:sp>
        <p:nvSpPr>
          <p:cNvPr id="117810" name="Text Box 1074"/>
          <p:cNvSpPr txBox="1">
            <a:spLocks noChangeArrowheads="1"/>
          </p:cNvSpPr>
          <p:nvPr/>
        </p:nvSpPr>
        <p:spPr bwMode="auto">
          <a:xfrm>
            <a:off x="1600200" y="32766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 dirty="0">
                <a:latin typeface="Arial" charset="0"/>
              </a:rPr>
              <a:t>500,000</a:t>
            </a:r>
          </a:p>
        </p:txBody>
      </p:sp>
      <p:sp>
        <p:nvSpPr>
          <p:cNvPr id="117811" name="Text Box 1075"/>
          <p:cNvSpPr txBox="1">
            <a:spLocks noChangeArrowheads="1"/>
          </p:cNvSpPr>
          <p:nvPr/>
        </p:nvSpPr>
        <p:spPr bwMode="auto">
          <a:xfrm>
            <a:off x="2971800" y="3290887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.10%</a:t>
            </a:r>
          </a:p>
        </p:txBody>
      </p:sp>
      <p:sp>
        <p:nvSpPr>
          <p:cNvPr id="117812" name="Text Box 1076"/>
          <p:cNvSpPr txBox="1">
            <a:spLocks noChangeArrowheads="1"/>
          </p:cNvSpPr>
          <p:nvPr/>
        </p:nvSpPr>
        <p:spPr bwMode="auto">
          <a:xfrm>
            <a:off x="4267200" y="32766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5.28%</a:t>
            </a:r>
          </a:p>
        </p:txBody>
      </p:sp>
      <p:sp>
        <p:nvSpPr>
          <p:cNvPr id="117813" name="Text Box 1077"/>
          <p:cNvSpPr txBox="1">
            <a:spLocks noChangeArrowheads="1"/>
          </p:cNvSpPr>
          <p:nvPr/>
        </p:nvSpPr>
        <p:spPr bwMode="auto">
          <a:xfrm>
            <a:off x="5791200" y="32766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5.18%</a:t>
            </a:r>
          </a:p>
        </p:txBody>
      </p:sp>
      <p:sp>
        <p:nvSpPr>
          <p:cNvPr id="117814" name="Text Box 1078"/>
          <p:cNvSpPr txBox="1">
            <a:spLocks noChangeArrowheads="1"/>
          </p:cNvSpPr>
          <p:nvPr/>
        </p:nvSpPr>
        <p:spPr bwMode="auto">
          <a:xfrm>
            <a:off x="7467600" y="3290887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 dirty="0">
                <a:latin typeface="Arial" charset="0"/>
              </a:rPr>
              <a:t>25,900</a:t>
            </a:r>
          </a:p>
        </p:txBody>
      </p:sp>
      <p:sp>
        <p:nvSpPr>
          <p:cNvPr id="117815" name="Text Box 1079"/>
          <p:cNvSpPr txBox="1">
            <a:spLocks noChangeArrowheads="1"/>
          </p:cNvSpPr>
          <p:nvPr/>
        </p:nvSpPr>
        <p:spPr bwMode="auto">
          <a:xfrm>
            <a:off x="1600200" y="4043363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 dirty="0">
                <a:latin typeface="Arial" charset="0"/>
              </a:rPr>
              <a:t>500,000</a:t>
            </a:r>
          </a:p>
        </p:txBody>
      </p:sp>
      <p:sp>
        <p:nvSpPr>
          <p:cNvPr id="117816" name="Text Box 1080"/>
          <p:cNvSpPr txBox="1">
            <a:spLocks noChangeArrowheads="1"/>
          </p:cNvSpPr>
          <p:nvPr/>
        </p:nvSpPr>
        <p:spPr bwMode="auto">
          <a:xfrm>
            <a:off x="2971800" y="4052888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3.40%</a:t>
            </a:r>
          </a:p>
        </p:txBody>
      </p:sp>
      <p:sp>
        <p:nvSpPr>
          <p:cNvPr id="117817" name="Text Box 1081"/>
          <p:cNvSpPr txBox="1">
            <a:spLocks noChangeArrowheads="1"/>
          </p:cNvSpPr>
          <p:nvPr/>
        </p:nvSpPr>
        <p:spPr bwMode="auto">
          <a:xfrm>
            <a:off x="4267200" y="4052888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5.28%</a:t>
            </a:r>
          </a:p>
        </p:txBody>
      </p:sp>
      <p:sp>
        <p:nvSpPr>
          <p:cNvPr id="117818" name="Text Box 1082"/>
          <p:cNvSpPr txBox="1">
            <a:spLocks noChangeArrowheads="1"/>
          </p:cNvSpPr>
          <p:nvPr/>
        </p:nvSpPr>
        <p:spPr bwMode="auto">
          <a:xfrm>
            <a:off x="5791200" y="4052888"/>
            <a:ext cx="1219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</a:rPr>
              <a:t>1.88%</a:t>
            </a:r>
          </a:p>
        </p:txBody>
      </p:sp>
      <p:grpSp>
        <p:nvGrpSpPr>
          <p:cNvPr id="3" name="Group 1094"/>
          <p:cNvGrpSpPr>
            <a:grpSpLocks/>
          </p:cNvGrpSpPr>
          <p:nvPr/>
        </p:nvGrpSpPr>
        <p:grpSpPr bwMode="auto">
          <a:xfrm>
            <a:off x="7467600" y="4052888"/>
            <a:ext cx="1219200" cy="747712"/>
            <a:chOff x="4704" y="2553"/>
            <a:chExt cx="768" cy="471"/>
          </a:xfrm>
        </p:grpSpPr>
        <p:grpSp>
          <p:nvGrpSpPr>
            <p:cNvPr id="4" name="Group 1092"/>
            <p:cNvGrpSpPr>
              <a:grpSpLocks/>
            </p:cNvGrpSpPr>
            <p:nvPr/>
          </p:nvGrpSpPr>
          <p:grpSpPr bwMode="auto">
            <a:xfrm>
              <a:off x="4704" y="2553"/>
              <a:ext cx="768" cy="231"/>
              <a:chOff x="4704" y="2553"/>
              <a:chExt cx="768" cy="231"/>
            </a:xfrm>
          </p:grpSpPr>
          <p:sp>
            <p:nvSpPr>
              <p:cNvPr id="117819" name="Text Box 1083"/>
              <p:cNvSpPr txBox="1">
                <a:spLocks noChangeArrowheads="1"/>
              </p:cNvSpPr>
              <p:nvPr/>
            </p:nvSpPr>
            <p:spPr bwMode="auto">
              <a:xfrm>
                <a:off x="4704" y="2553"/>
                <a:ext cx="76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en-US" sz="1800" b="1" dirty="0">
                    <a:latin typeface="Arial" charset="0"/>
                  </a:rPr>
                  <a:t>9,400</a:t>
                </a:r>
              </a:p>
            </p:txBody>
          </p:sp>
          <p:sp>
            <p:nvSpPr>
              <p:cNvPr id="117825" name="Line 1089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7829" name="Text Box 1093"/>
            <p:cNvSpPr txBox="1">
              <a:spLocks noChangeArrowheads="1"/>
            </p:cNvSpPr>
            <p:nvPr/>
          </p:nvSpPr>
          <p:spPr bwMode="auto">
            <a:xfrm>
              <a:off x="4704" y="2793"/>
              <a:ext cx="7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endParaRPr lang="en-US" sz="1800" b="1" dirty="0">
                <a:latin typeface="Arial" charset="0"/>
              </a:endParaRPr>
            </a:p>
          </p:txBody>
        </p:sp>
      </p:grpSp>
      <p:grpSp>
        <p:nvGrpSpPr>
          <p:cNvPr id="5" name="Group 1099"/>
          <p:cNvGrpSpPr>
            <a:grpSpLocks/>
          </p:cNvGrpSpPr>
          <p:nvPr/>
        </p:nvGrpSpPr>
        <p:grpSpPr bwMode="auto">
          <a:xfrm>
            <a:off x="3276600" y="4875665"/>
            <a:ext cx="5486400" cy="466725"/>
            <a:chOff x="2064" y="3462"/>
            <a:chExt cx="3456" cy="294"/>
          </a:xfrm>
        </p:grpSpPr>
        <p:sp>
          <p:nvSpPr>
            <p:cNvPr id="117832" name="Text Box 1096"/>
            <p:cNvSpPr txBox="1">
              <a:spLocks noChangeArrowheads="1"/>
            </p:cNvSpPr>
            <p:nvPr/>
          </p:nvSpPr>
          <p:spPr bwMode="auto">
            <a:xfrm>
              <a:off x="2064" y="3462"/>
              <a:ext cx="22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2400" b="1" dirty="0">
                  <a:latin typeface="Arial" charset="0"/>
                </a:rPr>
                <a:t>Total Opportunity Cost</a:t>
              </a:r>
            </a:p>
          </p:txBody>
        </p:sp>
        <p:grpSp>
          <p:nvGrpSpPr>
            <p:cNvPr id="6" name="Group 1098"/>
            <p:cNvGrpSpPr>
              <a:grpSpLocks/>
            </p:cNvGrpSpPr>
            <p:nvPr/>
          </p:nvGrpSpPr>
          <p:grpSpPr bwMode="auto">
            <a:xfrm>
              <a:off x="4512" y="3462"/>
              <a:ext cx="1008" cy="294"/>
              <a:chOff x="4512" y="3462"/>
              <a:chExt cx="1008" cy="294"/>
            </a:xfrm>
          </p:grpSpPr>
          <p:sp>
            <p:nvSpPr>
              <p:cNvPr id="117831" name="Text Box 1095"/>
              <p:cNvSpPr txBox="1">
                <a:spLocks noChangeArrowheads="1"/>
              </p:cNvSpPr>
              <p:nvPr/>
            </p:nvSpPr>
            <p:spPr bwMode="auto">
              <a:xfrm>
                <a:off x="4512" y="3462"/>
                <a:ext cx="100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>
                    <a:latin typeface="Arial" charset="0"/>
                  </a:rPr>
                  <a:t>$ 45,660</a:t>
                </a:r>
              </a:p>
            </p:txBody>
          </p:sp>
          <p:sp>
            <p:nvSpPr>
              <p:cNvPr id="117833" name="Line 1097"/>
              <p:cNvSpPr>
                <a:spLocks noChangeShapeType="1"/>
              </p:cNvSpPr>
              <p:nvPr/>
            </p:nvSpPr>
            <p:spPr bwMode="auto">
              <a:xfrm>
                <a:off x="4713" y="3756"/>
                <a:ext cx="76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762000"/>
          </a:xfrm>
        </p:spPr>
        <p:txBody>
          <a:bodyPr/>
          <a:lstStyle/>
          <a:p>
            <a:pPr algn="ctr"/>
            <a:r>
              <a:rPr lang="en-US" altLang="en-US" sz="3600" b="1" i="1" dirty="0"/>
              <a:t>How do I open an account?</a:t>
            </a:r>
            <a:r>
              <a:rPr lang="en-US" altLang="en-US" dirty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marL="609600" indent="-609600"/>
            <a:r>
              <a:rPr lang="en-US" altLang="en-US" dirty="0"/>
              <a:t>Provide a Consolidated Fund Resolution</a:t>
            </a:r>
          </a:p>
          <a:p>
            <a:pPr marL="609600" indent="-609600"/>
            <a:r>
              <a:rPr lang="en-US" altLang="en-US" dirty="0"/>
              <a:t>Complete the Local Government Account Request Form (2-part form)</a:t>
            </a:r>
          </a:p>
          <a:p>
            <a:pPr marL="609600" indent="-609600"/>
            <a:r>
              <a:rPr lang="en-US" altLang="en-US" dirty="0"/>
              <a:t>Complete the iPAS Application</a:t>
            </a:r>
          </a:p>
          <a:p>
            <a:pPr marL="609600" indent="-609600"/>
            <a:r>
              <a:rPr lang="en-US" altLang="en-US" dirty="0"/>
              <a:t>Send all 3 documents to:</a:t>
            </a:r>
          </a:p>
          <a:p>
            <a:pPr marL="1009650" lvl="1" indent="-609600"/>
            <a:r>
              <a:rPr lang="en-US" altLang="en-US" dirty="0"/>
              <a:t>Diane Holcomb, </a:t>
            </a:r>
            <a:r>
              <a:rPr lang="en-US" altLang="en-US" sz="2400" dirty="0"/>
              <a:t>Director Participant Accounting</a:t>
            </a:r>
            <a:r>
              <a:rPr lang="en-US" altLang="en-US" dirty="0"/>
              <a:t>:  304-340-1577</a:t>
            </a:r>
          </a:p>
          <a:p>
            <a:pPr marL="1009650" lvl="1" indent="-609600"/>
            <a:r>
              <a:rPr lang="en-US" altLang="en-US" dirty="0"/>
              <a:t>Diane.Holcomb@wvsto.com</a:t>
            </a:r>
          </a:p>
        </p:txBody>
      </p:sp>
    </p:spTree>
    <p:extLst>
      <p:ext uri="{BB962C8B-B14F-4D97-AF65-F5344CB8AC3E}">
        <p14:creationId xmlns:p14="http://schemas.microsoft.com/office/powerpoint/2010/main" val="130322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algn="ctr"/>
            <a:r>
              <a:rPr lang="en-US" altLang="en-US" sz="3600" b="1" i="1" dirty="0"/>
              <a:t>How do I make contributions and withdrawals?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recommended method is to use the State Treasurer’s Office web-based system called IPAS.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Directed by participant.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 and from your bank account(s).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Transfers are made electronically by ACH.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Treasurer’s Office does not charge a fee. </a:t>
            </a:r>
          </a:p>
        </p:txBody>
      </p:sp>
    </p:spTree>
    <p:extLst>
      <p:ext uri="{BB962C8B-B14F-4D97-AF65-F5344CB8AC3E}">
        <p14:creationId xmlns:p14="http://schemas.microsoft.com/office/powerpoint/2010/main" val="146381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E4AB-00C8-5050-2A55-B90DD4EB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6596-CDCD-D239-9A04-D8CF627DD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most likely will hike rates two more times in 2023</a:t>
            </a:r>
          </a:p>
          <a:p>
            <a:r>
              <a:rPr lang="en-US" dirty="0"/>
              <a:t>Stubborn inflation, a booming job market and a resilient economy are enhancing the Fed’s aggression</a:t>
            </a:r>
          </a:p>
          <a:p>
            <a:r>
              <a:rPr lang="en-US" dirty="0"/>
              <a:t>Consumers are still spending and driving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19247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pPr algn="ctr"/>
            <a:r>
              <a:rPr lang="en-US" sz="4000" b="1" i="1" dirty="0"/>
              <a:t>Contact Information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-76200" y="2057400"/>
            <a:ext cx="8915400" cy="307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latin typeface="Arial" charset="0"/>
              </a:rPr>
              <a:t>Kara K. Hughes, CPA, MBA, CFE, CGIP</a:t>
            </a:r>
            <a:br>
              <a:rPr lang="en-US" sz="2400" b="1" dirty="0">
                <a:latin typeface="Arial" charset="0"/>
              </a:rPr>
            </a:br>
            <a:r>
              <a:rPr lang="en-US" dirty="0">
                <a:latin typeface="Arial" charset="0"/>
              </a:rPr>
              <a:t>Executive Director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315 70</a:t>
            </a:r>
            <a:r>
              <a:rPr lang="en-US" baseline="30000" dirty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Street, SE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charset="0"/>
              </a:rPr>
              <a:t>Charleston, WV  25304</a:t>
            </a:r>
          </a:p>
          <a:p>
            <a:r>
              <a:rPr lang="en-US" dirty="0">
                <a:latin typeface="Arial" charset="0"/>
              </a:rPr>
              <a:t>PHONE:  (304) 340-1564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FAX:  (304) 341-7095</a:t>
            </a:r>
          </a:p>
          <a:p>
            <a:r>
              <a:rPr lang="en-US" dirty="0">
                <a:latin typeface="Arial" charset="0"/>
              </a:rPr>
              <a:t>EMAIL:  Kara.hughes@wvbti.org</a:t>
            </a: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algn="ctr"/>
            <a:r>
              <a:rPr lang="en-US" altLang="en-US" sz="3600" b="1" i="1" dirty="0"/>
              <a:t>What is the Board of Treasury Investments (BTI)?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en-US" altLang="en-US" sz="2800" dirty="0"/>
              <a:t>5 Member Board</a:t>
            </a:r>
          </a:p>
          <a:p>
            <a:pPr lvl="1"/>
            <a:r>
              <a:rPr lang="en-US" altLang="en-US" sz="2400" dirty="0"/>
              <a:t>Treasurer Riley Moore, Chairman</a:t>
            </a:r>
          </a:p>
          <a:p>
            <a:pPr lvl="1"/>
            <a:r>
              <a:rPr lang="en-US" altLang="en-US" sz="2400" dirty="0"/>
              <a:t>Governor</a:t>
            </a:r>
          </a:p>
          <a:p>
            <a:pPr lvl="1"/>
            <a:r>
              <a:rPr lang="en-US" altLang="en-US" sz="2400" dirty="0"/>
              <a:t>Auditor</a:t>
            </a:r>
          </a:p>
          <a:p>
            <a:pPr lvl="1"/>
            <a:r>
              <a:rPr lang="en-US" altLang="en-US" sz="2400" dirty="0"/>
              <a:t>2 appointees</a:t>
            </a:r>
          </a:p>
          <a:p>
            <a:pPr lvl="2"/>
            <a:r>
              <a:rPr lang="en-US" altLang="en-US" sz="2000" dirty="0"/>
              <a:t>Lawyer</a:t>
            </a:r>
          </a:p>
          <a:p>
            <a:pPr lvl="2"/>
            <a:r>
              <a:rPr lang="en-US" altLang="en-US" sz="2000" dirty="0"/>
              <a:t>CPA</a:t>
            </a:r>
          </a:p>
          <a:p>
            <a:r>
              <a:rPr lang="en-US" altLang="en-US" sz="2600" dirty="0"/>
              <a:t>Created by the Legislature (WV State Code 12-6c)</a:t>
            </a:r>
          </a:p>
          <a:p>
            <a:r>
              <a:rPr lang="en-US" altLang="en-US" sz="2800" dirty="0"/>
              <a:t>Manages the state’s short-term investments</a:t>
            </a:r>
          </a:p>
        </p:txBody>
      </p:sp>
    </p:spTree>
    <p:extLst>
      <p:ext uri="{BB962C8B-B14F-4D97-AF65-F5344CB8AC3E}">
        <p14:creationId xmlns:p14="http://schemas.microsoft.com/office/powerpoint/2010/main" val="6901359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33EA-F1F4-0D02-E44D-9C3953EE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Solid Investment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FBEF-1D8C-59F2-6428-A84156BDA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WV State Code Chapter 12, Article 6C</a:t>
            </a:r>
          </a:p>
          <a:p>
            <a:r>
              <a:rPr lang="en-US" dirty="0"/>
              <a:t>Policy further defined by Board</a:t>
            </a:r>
          </a:p>
          <a:p>
            <a:r>
              <a:rPr lang="en-US" dirty="0"/>
              <a:t>“Best Practices” Environment</a:t>
            </a:r>
          </a:p>
          <a:p>
            <a:r>
              <a:rPr lang="en-US" dirty="0"/>
              <a:t>Defines Eligible Securities</a:t>
            </a:r>
          </a:p>
          <a:p>
            <a:r>
              <a:rPr lang="en-US" dirty="0"/>
              <a:t>Addresses portfolio 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167269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DFB4-0588-61F2-4539-08CE18F7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dirty="0"/>
              <a:t>Professional Staff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3355D8A-BE9C-3A23-7C7E-02D8CE11B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800600"/>
          </a:xfrm>
        </p:spPr>
      </p:pic>
    </p:spTree>
    <p:extLst>
      <p:ext uri="{BB962C8B-B14F-4D97-AF65-F5344CB8AC3E}">
        <p14:creationId xmlns:p14="http://schemas.microsoft.com/office/powerpoint/2010/main" val="282654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67A4B-2AA7-7FBD-D717-C4F93933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Investment Managers</a:t>
            </a:r>
          </a:p>
        </p:txBody>
      </p:sp>
      <p:pic>
        <p:nvPicPr>
          <p:cNvPr id="4" name="Picture 2" descr="Image result for federated hermes logo">
            <a:extLst>
              <a:ext uri="{FF2B5EF4-FFF2-40B4-BE49-F238E27FC236}">
                <a16:creationId xmlns:a16="http://schemas.microsoft.com/office/drawing/2014/main" id="{CCEE3F61-B33F-E4A1-8B4D-8C52845D0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"/>
          <a:stretch/>
        </p:blipFill>
        <p:spPr bwMode="auto">
          <a:xfrm>
            <a:off x="956537" y="1916401"/>
            <a:ext cx="3053821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BS logo">
            <a:extLst>
              <a:ext uri="{FF2B5EF4-FFF2-40B4-BE49-F238E27FC236}">
                <a16:creationId xmlns:a16="http://schemas.microsoft.com/office/drawing/2014/main" id="{CD32C8F2-1915-1DFE-3701-CDE187B1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63" y="1916401"/>
            <a:ext cx="3121892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Sterling Capital logo">
            <a:extLst>
              <a:ext uri="{FF2B5EF4-FFF2-40B4-BE49-F238E27FC236}">
                <a16:creationId xmlns:a16="http://schemas.microsoft.com/office/drawing/2014/main" id="{38FFC071-23B4-BDE7-927C-7FCD3CE6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69" y="3571828"/>
            <a:ext cx="2126255" cy="22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92D73-B280-6C0C-705D-7F49AE36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Investment Consultant</a:t>
            </a:r>
          </a:p>
        </p:txBody>
      </p:sp>
      <p:pic>
        <p:nvPicPr>
          <p:cNvPr id="1026" name="Picture 2" descr="Investment Consulting Services for Retirement Plans | Segal Marco Advisors">
            <a:extLst>
              <a:ext uri="{FF2B5EF4-FFF2-40B4-BE49-F238E27FC236}">
                <a16:creationId xmlns:a16="http://schemas.microsoft.com/office/drawing/2014/main" id="{86E84BFC-3195-DBE8-B1E0-83CEC9095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33" y="2373746"/>
            <a:ext cx="6157782" cy="17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9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67A4B-2AA7-7FBD-D717-C4F93933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11" y="427037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What are the BTI’s investment objectives?</a:t>
            </a:r>
          </a:p>
        </p:txBody>
      </p:sp>
      <p:pic>
        <p:nvPicPr>
          <p:cNvPr id="7" name="Picture 6" descr="郭亮增 醫師 Liang-Tseng Kuo MD: 實證研究證實：高壓氧可以加速燒燙傷傷口癒合">
            <a:extLst>
              <a:ext uri="{FF2B5EF4-FFF2-40B4-BE49-F238E27FC236}">
                <a16:creationId xmlns:a16="http://schemas.microsoft.com/office/drawing/2014/main" id="{52B1002F-8E95-ED77-625A-6209DA4A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1" y="1828800"/>
            <a:ext cx="8275320" cy="430723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6B8F46B-1065-DAFC-25DD-16874447F2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72546"/>
            <a:ext cx="4551561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b="1" dirty="0">
                <a:solidFill>
                  <a:schemeClr val="tx1"/>
                </a:solidFill>
              </a:rPr>
              <a:t>Safety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tx1"/>
                </a:solidFill>
              </a:rPr>
              <a:t>Liquidity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tx1"/>
                </a:solidFill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65865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8727" y="6096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4000" dirty="0">
                <a:solidFill>
                  <a:srgbClr val="3333CC"/>
                </a:solidFill>
              </a:rPr>
            </a:br>
            <a:br>
              <a:rPr lang="en-US" sz="4000" dirty="0">
                <a:solidFill>
                  <a:srgbClr val="3333CC"/>
                </a:solidFill>
              </a:rPr>
            </a:br>
            <a:r>
              <a:rPr lang="en-US" sz="4000" b="1" i="1" dirty="0"/>
              <a:t>Total Assets Under Management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2216" y="18288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3333CC"/>
              </a:solidFill>
            </a:endParaRPr>
          </a:p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Fixed Income Investments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No Stocks</a:t>
            </a: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$10.9 Billion</a:t>
            </a:r>
          </a:p>
          <a:p>
            <a:endParaRPr lang="en-US" dirty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" name="Picture 1" descr="Really?">
            <a:extLst>
              <a:ext uri="{FF2B5EF4-FFF2-40B4-BE49-F238E27FC236}">
                <a16:creationId xmlns:a16="http://schemas.microsoft.com/office/drawing/2014/main" id="{12F9201E-2F1B-DBC6-D4A4-641C03B4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20" y="2930052"/>
            <a:ext cx="2691430" cy="31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1493"/>
      </p:ext>
    </p:extLst>
  </p:cSld>
  <p:clrMapOvr>
    <a:masterClrMapping/>
  </p:clrMapOvr>
</p:sld>
</file>

<file path=ppt/theme/theme1.xml><?xml version="1.0" encoding="utf-8"?>
<a:theme xmlns:a="http://schemas.openxmlformats.org/drawingml/2006/main" name="wvbti">
  <a:themeElements>
    <a:clrScheme name="wvbti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wvb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vbti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bti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bti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bti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bti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bti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bti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wvbti</Template>
  <TotalTime>7185</TotalTime>
  <Words>1017</Words>
  <Application>Microsoft Office PowerPoint</Application>
  <PresentationFormat>On-screen Show (4:3)</PresentationFormat>
  <Paragraphs>225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Garamond</vt:lpstr>
      <vt:lpstr>Times New Roman</vt:lpstr>
      <vt:lpstr>Wingdings</vt:lpstr>
      <vt:lpstr>Wingdings 2</vt:lpstr>
      <vt:lpstr>wvbti</vt:lpstr>
      <vt:lpstr>State of WV Investment Options </vt:lpstr>
      <vt:lpstr>Agenda</vt:lpstr>
      <vt:lpstr>What is the Board of Treasury Investments (BTI)?</vt:lpstr>
      <vt:lpstr>Solid Investment Policy</vt:lpstr>
      <vt:lpstr>Professional Staff</vt:lpstr>
      <vt:lpstr>Investment Managers</vt:lpstr>
      <vt:lpstr>Investment Consultant</vt:lpstr>
      <vt:lpstr>What are the BTI’s investment objectives?</vt:lpstr>
      <vt:lpstr>  Total Assets Under Management </vt:lpstr>
      <vt:lpstr>The Investment Pools</vt:lpstr>
      <vt:lpstr>Best Rates</vt:lpstr>
      <vt:lpstr>What are the Differences among the Pools?</vt:lpstr>
      <vt:lpstr>Who can invest in these pools? </vt:lpstr>
      <vt:lpstr>All in the numbers…</vt:lpstr>
      <vt:lpstr>Who Can Invest? A Sampling of Participants</vt:lpstr>
      <vt:lpstr>What are the advantages of investing in the state pools? </vt:lpstr>
      <vt:lpstr>Opportunity Cost</vt:lpstr>
      <vt:lpstr>Cash Management Basics</vt:lpstr>
      <vt:lpstr>Increase Interest Earnings</vt:lpstr>
      <vt:lpstr>Bank Rates vs. BTI</vt:lpstr>
      <vt:lpstr>Opportunity Cost Calculation</vt:lpstr>
      <vt:lpstr>How do I open an account? </vt:lpstr>
      <vt:lpstr>How do I make contributions and withdrawals?</vt:lpstr>
      <vt:lpstr>Economy &amp; Outlook</vt:lpstr>
      <vt:lpstr>Contact Information</vt:lpstr>
    </vt:vector>
  </TitlesOfParts>
  <Company>WVSTO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 Sheriff’s Association</dc:title>
  <dc:creator>Patty Brumfield</dc:creator>
  <cp:lastModifiedBy>Hughes, Kara</cp:lastModifiedBy>
  <cp:revision>128</cp:revision>
  <cp:lastPrinted>2023-07-06T15:50:31Z</cp:lastPrinted>
  <dcterms:created xsi:type="dcterms:W3CDTF">2007-08-22T17:24:40Z</dcterms:created>
  <dcterms:modified xsi:type="dcterms:W3CDTF">2023-07-09T23:25:24Z</dcterms:modified>
</cp:coreProperties>
</file>