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9" r:id="rId3"/>
    <p:sldId id="257" r:id="rId4"/>
    <p:sldId id="327" r:id="rId5"/>
    <p:sldId id="297" r:id="rId6"/>
    <p:sldId id="298" r:id="rId7"/>
    <p:sldId id="295" r:id="rId8"/>
    <p:sldId id="328" r:id="rId9"/>
    <p:sldId id="299" r:id="rId10"/>
    <p:sldId id="260" r:id="rId11"/>
    <p:sldId id="261" r:id="rId12"/>
    <p:sldId id="300" r:id="rId13"/>
    <p:sldId id="262" r:id="rId14"/>
    <p:sldId id="304" r:id="rId15"/>
    <p:sldId id="330" r:id="rId16"/>
    <p:sldId id="283" r:id="rId17"/>
    <p:sldId id="266" r:id="rId18"/>
    <p:sldId id="267" r:id="rId19"/>
    <p:sldId id="270" r:id="rId20"/>
    <p:sldId id="271" r:id="rId21"/>
    <p:sldId id="272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09" r:id="rId37"/>
    <p:sldId id="310" r:id="rId38"/>
    <p:sldId id="311" r:id="rId39"/>
    <p:sldId id="312" r:id="rId40"/>
    <p:sldId id="314" r:id="rId41"/>
    <p:sldId id="316" r:id="rId42"/>
    <p:sldId id="332" r:id="rId43"/>
    <p:sldId id="331" r:id="rId44"/>
    <p:sldId id="333" r:id="rId45"/>
    <p:sldId id="335" r:id="rId46"/>
    <p:sldId id="324" r:id="rId47"/>
    <p:sldId id="338" r:id="rId48"/>
    <p:sldId id="281" r:id="rId49"/>
    <p:sldId id="323" r:id="rId50"/>
    <p:sldId id="315" r:id="rId51"/>
    <p:sldId id="28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36724-7C5E-45FB-8DC2-E6F8F0FCD1CE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AD2F7-7A9E-49C8-9AFE-8380D9150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1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5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9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3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8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0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9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0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7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4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4B58-8055-4937-86D5-499A6C2442A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051A-0E80-4799-9CDA-9BDBD5BE5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vunclaimedpropert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7.png@01D72BC3.E038E0C0" TargetMode="Externa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wvunclaimedproperty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733282" y="-1308784"/>
            <a:ext cx="9397805" cy="8067929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1776884"/>
            <a:ext cx="7984959" cy="166404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Unclaimed Property for  </a:t>
            </a:r>
            <a:br>
              <a:rPr lang="en-US" b="1" dirty="0"/>
            </a:br>
            <a:r>
              <a:rPr lang="en-US" b="1" dirty="0"/>
              <a:t>WV School Business Officials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94038"/>
            <a:ext cx="6858000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Presented by Maegan Trout</a:t>
            </a:r>
          </a:p>
          <a:p>
            <a:r>
              <a:rPr lang="en-US" dirty="0"/>
              <a:t>West Virginia State Treasurer’s Office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1" y="4850768"/>
            <a:ext cx="3212757" cy="19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Due Diligence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>
            <a:normAutofit/>
          </a:bodyPr>
          <a:lstStyle/>
          <a:p>
            <a:pPr marL="0" indent="0">
              <a:buNone/>
            </a:pPr>
            <a:r>
              <a:rPr lang="en-US" sz="3200" dirty="0"/>
              <a:t>Send a first class mailing to the owner of the property if:</a:t>
            </a:r>
          </a:p>
          <a:p>
            <a:pPr marL="457200" lvl="1" indent="-457200">
              <a:buClr>
                <a:srgbClr val="F4CF3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Amount is over $50</a:t>
            </a:r>
          </a:p>
          <a:p>
            <a:pPr marL="457200" lvl="1" indent="-457200">
              <a:buClr>
                <a:srgbClr val="F4CF3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Not required if known bad address.</a:t>
            </a:r>
          </a:p>
          <a:p>
            <a:pPr marL="457200" lvl="1" indent="-457200">
              <a:buClr>
                <a:srgbClr val="F4CF3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60 to 120 days prior to reporting.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48367" t="42881" r="24075" b="42724"/>
          <a:stretch/>
        </p:blipFill>
        <p:spPr bwMode="auto">
          <a:xfrm>
            <a:off x="1031652" y="3708291"/>
            <a:ext cx="7080696" cy="2236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2" y="5419210"/>
            <a:ext cx="14097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0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Electronic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CF30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Paper reports are NO longer accepted – per WV House Bill 4290, passed 2008</a:t>
            </a:r>
          </a:p>
          <a:p>
            <a:pPr>
              <a:buClr>
                <a:srgbClr val="F4CF30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If you must file a paper report, you must obtain a hardship waiver.</a:t>
            </a:r>
          </a:p>
          <a:p>
            <a:pPr>
              <a:buClr>
                <a:srgbClr val="F4CF30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Electronic Reporting protects everyone</a:t>
            </a:r>
          </a:p>
          <a:p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70" y="4283577"/>
            <a:ext cx="2001078" cy="20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What info is required?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Property type code</a:t>
            </a:r>
          </a:p>
          <a:p>
            <a:pPr>
              <a:buClr>
                <a:srgbClr val="F4CF30"/>
              </a:buClr>
            </a:pPr>
            <a:r>
              <a:rPr lang="en-US" dirty="0"/>
              <a:t>Relationship code</a:t>
            </a:r>
          </a:p>
          <a:p>
            <a:pPr>
              <a:buClr>
                <a:srgbClr val="F4CF30"/>
              </a:buClr>
            </a:pPr>
            <a:r>
              <a:rPr lang="en-US" dirty="0"/>
              <a:t>Property description</a:t>
            </a:r>
          </a:p>
          <a:p>
            <a:pPr>
              <a:buClr>
                <a:srgbClr val="F4CF30"/>
              </a:buClr>
            </a:pPr>
            <a:r>
              <a:rPr lang="en-US" dirty="0"/>
              <a:t>Owner name and address</a:t>
            </a:r>
          </a:p>
          <a:p>
            <a:pPr>
              <a:buClr>
                <a:srgbClr val="F4CF30"/>
              </a:buClr>
            </a:pPr>
            <a:r>
              <a:rPr lang="en-US" dirty="0"/>
              <a:t>Date of last activity</a:t>
            </a:r>
          </a:p>
          <a:p>
            <a:pPr>
              <a:buClr>
                <a:srgbClr val="F4CF30"/>
              </a:buClr>
            </a:pPr>
            <a:r>
              <a:rPr lang="en-US" dirty="0"/>
              <a:t>Dollar amount</a:t>
            </a:r>
          </a:p>
          <a:p>
            <a:pPr>
              <a:buClr>
                <a:srgbClr val="F4CF30"/>
              </a:buClr>
            </a:pPr>
            <a:r>
              <a:rPr lang="en-US" dirty="0"/>
              <a:t>Any additional detail you may have: ss#, date of birth, email address, etc</a:t>
            </a:r>
          </a:p>
          <a:p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63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330">
            <a:off x="5841818" y="2391532"/>
            <a:ext cx="1523809" cy="1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4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Electronic Reporting Options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4CF30"/>
              </a:buClr>
            </a:pPr>
            <a:r>
              <a:rPr lang="en-US" b="1" dirty="0">
                <a:latin typeface="Arial" pitchFamily="34" charset="0"/>
                <a:cs typeface="Arial" pitchFamily="34" charset="0"/>
              </a:rPr>
              <a:t>Upload a Report:  </a:t>
            </a:r>
            <a:r>
              <a:rPr lang="en-US" dirty="0">
                <a:latin typeface="Arial" pitchFamily="34" charset="0"/>
                <a:cs typeface="Arial" pitchFamily="34" charset="0"/>
              </a:rPr>
              <a:t>Use a third party software to create a Naupa File.  Upload the file on our website.</a:t>
            </a:r>
          </a:p>
          <a:p>
            <a:pPr>
              <a:buClr>
                <a:srgbClr val="F4CF30"/>
              </a:buClr>
            </a:pPr>
            <a:r>
              <a:rPr lang="en-US" b="1" dirty="0">
                <a:latin typeface="Arial" pitchFamily="34" charset="0"/>
                <a:cs typeface="Arial" pitchFamily="34" charset="0"/>
              </a:rPr>
              <a:t>Manual Online Reporting:  </a:t>
            </a:r>
            <a:r>
              <a:rPr lang="en-US" dirty="0">
                <a:latin typeface="Arial" pitchFamily="34" charset="0"/>
                <a:cs typeface="Arial" pitchFamily="34" charset="0"/>
              </a:rPr>
              <a:t>Report online for free on the Treasurer’s new website.  Each property will be hand entered individually and report submitted electronically.</a:t>
            </a:r>
          </a:p>
          <a:p>
            <a:pPr marL="0" indent="0">
              <a:buClr>
                <a:srgbClr val="F4CF30"/>
              </a:buClr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      </a:t>
            </a:r>
            <a:endParaRPr lang="en-US" i="1" dirty="0">
              <a:ln>
                <a:solidFill>
                  <a:srgbClr val="F4CF30"/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Property Type Codes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CK13 – Vendor checks</a:t>
            </a:r>
          </a:p>
          <a:p>
            <a:pPr>
              <a:buClr>
                <a:srgbClr val="F4CF30"/>
              </a:buClr>
            </a:pPr>
            <a:r>
              <a:rPr lang="en-US" dirty="0"/>
              <a:t>MS11 – Refunds due</a:t>
            </a:r>
          </a:p>
          <a:p>
            <a:pPr>
              <a:buClr>
                <a:srgbClr val="F4CF30"/>
              </a:buClr>
            </a:pPr>
            <a:r>
              <a:rPr lang="en-US" dirty="0"/>
              <a:t>MS99 – Aggregate Misc Property</a:t>
            </a:r>
          </a:p>
          <a:p>
            <a:pPr>
              <a:buClr>
                <a:srgbClr val="F4CF30"/>
              </a:buClr>
            </a:pPr>
            <a:r>
              <a:rPr lang="en-US" dirty="0"/>
              <a:t>Entire list can be found on our website</a:t>
            </a:r>
          </a:p>
          <a:p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33" y="4218140"/>
            <a:ext cx="2042786" cy="20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Relationship Codes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This is the Relationship of the “Owner” to the “Property”</a:t>
            </a:r>
          </a:p>
          <a:p>
            <a:pPr>
              <a:buClr>
                <a:srgbClr val="F4CF30"/>
              </a:buClr>
            </a:pPr>
            <a:r>
              <a:rPr lang="en-US" dirty="0"/>
              <a:t>Generally, one owner properties are the “Payee” or “Primary Owner” of the funds</a:t>
            </a:r>
          </a:p>
          <a:p>
            <a:pPr>
              <a:buClr>
                <a:srgbClr val="F4CF30"/>
              </a:buClr>
            </a:pPr>
            <a:r>
              <a:rPr lang="en-US" dirty="0"/>
              <a:t>Multi Owner – use “And” or “Or” </a:t>
            </a:r>
          </a:p>
          <a:p>
            <a:pPr>
              <a:buClr>
                <a:srgbClr val="F4CF30"/>
              </a:buClr>
            </a:pPr>
            <a:r>
              <a:rPr lang="en-US" dirty="0"/>
              <a:t>Deceased – “Estate of”</a:t>
            </a:r>
          </a:p>
          <a:p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33" y="4218140"/>
            <a:ext cx="2042786" cy="20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Website Walkthrough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wvunclaimedproperty.com</a:t>
            </a:r>
            <a:endParaRPr lang="en-US" sz="3600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032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429EA-4967-9AC2-E279-0A01A009E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9" t="6497" r="6017" b="16347"/>
          <a:stretch/>
        </p:blipFill>
        <p:spPr>
          <a:xfrm>
            <a:off x="1340239" y="2202333"/>
            <a:ext cx="6523338" cy="3090896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0" y="3252018"/>
            <a:ext cx="192107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/>
              <a:t>Reporting Property drop down options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33385" y="2751945"/>
            <a:ext cx="847038" cy="33389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8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Reporting Guidelines Page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63" y="5419210"/>
            <a:ext cx="1409700" cy="1209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DCA146-1B73-CBE6-B0C1-46AF803F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704" y="1449914"/>
            <a:ext cx="5252213" cy="5003313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9060F0AF-CC16-466A-89D8-488DC555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316" y="4285258"/>
            <a:ext cx="265203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/>
              <a:t>All reporting instructions will be found under the Reporting Guidelines page</a:t>
            </a:r>
          </a:p>
        </p:txBody>
      </p:sp>
    </p:spTree>
    <p:extLst>
      <p:ext uri="{BB962C8B-B14F-4D97-AF65-F5344CB8AC3E}">
        <p14:creationId xmlns:p14="http://schemas.microsoft.com/office/powerpoint/2010/main" val="260001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Begin to File a Report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27" y="5410668"/>
            <a:ext cx="1409700" cy="120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44619A-91F9-2335-62EC-AF8A9BD44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054" y="1687100"/>
            <a:ext cx="6165908" cy="452894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6928246" y="1814842"/>
            <a:ext cx="1028700" cy="31049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44081" y="3074407"/>
            <a:ext cx="187126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dirty="0"/>
              <a:t>Select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“Enter a Manual Report” to hand enter each property on the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1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Register for an Account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4EF34-8504-A9FB-C91A-9A767C806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6" t="-94" b="1"/>
          <a:stretch/>
        </p:blipFill>
        <p:spPr>
          <a:xfrm>
            <a:off x="914400" y="1585520"/>
            <a:ext cx="6811861" cy="4065552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389CFF-37CA-41D3-9EA5-19C4DC8D5507}"/>
              </a:ext>
            </a:extLst>
          </p:cNvPr>
          <p:cNvSpPr/>
          <p:nvPr/>
        </p:nvSpPr>
        <p:spPr>
          <a:xfrm>
            <a:off x="1429910" y="4846504"/>
            <a:ext cx="289042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Enter your Email address and select “Register” to begin your report</a:t>
            </a: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FF160A24-DAD3-A8FB-169C-5E8783FF1FA1}"/>
              </a:ext>
            </a:extLst>
          </p:cNvPr>
          <p:cNvSpPr/>
          <p:nvPr/>
        </p:nvSpPr>
        <p:spPr>
          <a:xfrm>
            <a:off x="125310" y="3191875"/>
            <a:ext cx="903389" cy="31049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Identifying the Basics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b="1" dirty="0"/>
              <a:t>What</a:t>
            </a:r>
            <a:r>
              <a:rPr lang="en-US" dirty="0"/>
              <a:t> type of property to report</a:t>
            </a:r>
          </a:p>
          <a:p>
            <a:pPr>
              <a:buClr>
                <a:srgbClr val="F4CF30"/>
              </a:buClr>
            </a:pPr>
            <a:r>
              <a:rPr lang="en-US" b="1" dirty="0"/>
              <a:t>Where </a:t>
            </a:r>
            <a:r>
              <a:rPr lang="en-US" dirty="0"/>
              <a:t>and</a:t>
            </a:r>
            <a:r>
              <a:rPr lang="en-US" b="1" dirty="0"/>
              <a:t> When </a:t>
            </a:r>
            <a:r>
              <a:rPr lang="en-US" dirty="0"/>
              <a:t>to report</a:t>
            </a:r>
          </a:p>
          <a:p>
            <a:pPr>
              <a:buClr>
                <a:srgbClr val="F4CF30"/>
              </a:buClr>
            </a:pPr>
            <a:r>
              <a:rPr lang="en-US" b="1" dirty="0"/>
              <a:t>How</a:t>
            </a:r>
            <a:r>
              <a:rPr lang="en-US" dirty="0"/>
              <a:t> to report</a:t>
            </a:r>
          </a:p>
          <a:p>
            <a:pPr>
              <a:buClr>
                <a:srgbClr val="F4CF30"/>
              </a:buClr>
            </a:pPr>
            <a:r>
              <a:rPr lang="en-US" b="1" dirty="0"/>
              <a:t>How</a:t>
            </a:r>
            <a:r>
              <a:rPr lang="en-US" dirty="0"/>
              <a:t> to claim back property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52" y="4623164"/>
            <a:ext cx="2382496" cy="168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Obtain your Secret Key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0275" y="5473852"/>
            <a:ext cx="54483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MUST remember your secret key to leave and come back to your report.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094">
            <a:off x="1604129" y="5352712"/>
            <a:ext cx="880583" cy="849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ECF1F-C751-DDD7-AF5D-087D579F1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1484025"/>
            <a:ext cx="6315075" cy="38988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7D5829-6919-DBB5-972C-8DBB1EBC8FE6}"/>
              </a:ext>
            </a:extLst>
          </p:cNvPr>
          <p:cNvSpPr/>
          <p:nvPr/>
        </p:nvSpPr>
        <p:spPr>
          <a:xfrm>
            <a:off x="3578166" y="4899171"/>
            <a:ext cx="1359017" cy="339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963C1-4876-4D64-6A95-5D58C59D237C}"/>
              </a:ext>
            </a:extLst>
          </p:cNvPr>
          <p:cNvSpPr/>
          <p:nvPr/>
        </p:nvSpPr>
        <p:spPr>
          <a:xfrm>
            <a:off x="1495425" y="3263317"/>
            <a:ext cx="5655017" cy="165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76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249159"/>
            <a:ext cx="6567094" cy="10250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Login with your Email and Key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22126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357" y="5419210"/>
            <a:ext cx="1409700" cy="1209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864BE0-1576-4D57-868A-236CA70526D6}"/>
              </a:ext>
            </a:extLst>
          </p:cNvPr>
          <p:cNvSpPr/>
          <p:nvPr/>
        </p:nvSpPr>
        <p:spPr>
          <a:xfrm>
            <a:off x="3327400" y="5353716"/>
            <a:ext cx="2768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Enter your Email address and Secret Key to Login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4F94C-8483-8C3F-9C63-82C06AD99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072" y="1608942"/>
            <a:ext cx="6249798" cy="3640115"/>
          </a:xfrm>
          <a:prstGeom prst="rect">
            <a:avLst/>
          </a:prstGeom>
        </p:spPr>
      </p:pic>
      <p:sp>
        <p:nvSpPr>
          <p:cNvPr id="5" name="Right Arrow 3">
            <a:extLst>
              <a:ext uri="{FF2B5EF4-FFF2-40B4-BE49-F238E27FC236}">
                <a16:creationId xmlns:a16="http://schemas.microsoft.com/office/drawing/2014/main" id="{44874537-F028-36DE-543F-B647CFA134F4}"/>
              </a:ext>
            </a:extLst>
          </p:cNvPr>
          <p:cNvSpPr/>
          <p:nvPr/>
        </p:nvSpPr>
        <p:spPr>
          <a:xfrm rot="10800000">
            <a:off x="6538170" y="4890229"/>
            <a:ext cx="1028700" cy="31049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Enter Holder Information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357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FB27D2-A1A7-4A54-9B63-E4AE0A05649C}"/>
              </a:ext>
            </a:extLst>
          </p:cNvPr>
          <p:cNvSpPr txBox="1"/>
          <p:nvPr/>
        </p:nvSpPr>
        <p:spPr>
          <a:xfrm>
            <a:off x="2146696" y="5654715"/>
            <a:ext cx="51845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fields with a Red Asterisk are required fields.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1D196-58AA-4ABB-84DF-13A250203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094">
            <a:off x="1592811" y="5362538"/>
            <a:ext cx="880583" cy="849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21C0F6-D75A-4ED9-A6B1-8BD4B4AAC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713" y="1540336"/>
            <a:ext cx="6008529" cy="38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0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Review Holder Info / Create a Record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38925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DA6E62-7208-419C-85A2-EACA12344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959" y="1584702"/>
            <a:ext cx="6283355" cy="4749237"/>
          </a:xfrm>
          <a:prstGeom prst="rect">
            <a:avLst/>
          </a:prstGeom>
        </p:spPr>
      </p:pic>
      <p:sp>
        <p:nvSpPr>
          <p:cNvPr id="5" name="Right Arrow 3">
            <a:extLst>
              <a:ext uri="{FF2B5EF4-FFF2-40B4-BE49-F238E27FC236}">
                <a16:creationId xmlns:a16="http://schemas.microsoft.com/office/drawing/2014/main" id="{DEAF3F89-508C-7EE9-7280-67403B39E578}"/>
              </a:ext>
            </a:extLst>
          </p:cNvPr>
          <p:cNvSpPr/>
          <p:nvPr/>
        </p:nvSpPr>
        <p:spPr>
          <a:xfrm rot="10800000">
            <a:off x="5103652" y="5925626"/>
            <a:ext cx="1062255" cy="496405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29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Add First Owner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37" y="5418176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EA833C-0B9B-470F-93C2-A502AD217DB6}"/>
              </a:ext>
            </a:extLst>
          </p:cNvPr>
          <p:cNvSpPr txBox="1"/>
          <p:nvPr/>
        </p:nvSpPr>
        <p:spPr>
          <a:xfrm>
            <a:off x="2595342" y="5141813"/>
            <a:ext cx="371669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Properties are added in a Two-Step Process.  Each entry will have an Owner screen and a Property 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29E37-350B-491D-A910-29954A113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13" y="1600199"/>
            <a:ext cx="7482980" cy="3334435"/>
          </a:xfrm>
          <a:prstGeom prst="rect">
            <a:avLst/>
          </a:prstGeom>
        </p:spPr>
      </p:pic>
      <p:sp>
        <p:nvSpPr>
          <p:cNvPr id="5" name="Right Arrow 3">
            <a:extLst>
              <a:ext uri="{FF2B5EF4-FFF2-40B4-BE49-F238E27FC236}">
                <a16:creationId xmlns:a16="http://schemas.microsoft.com/office/drawing/2014/main" id="{CB04C91F-C517-0C10-AB31-F661E7848615}"/>
              </a:ext>
            </a:extLst>
          </p:cNvPr>
          <p:cNvSpPr/>
          <p:nvPr/>
        </p:nvSpPr>
        <p:spPr>
          <a:xfrm rot="16200000">
            <a:off x="1206359" y="5185920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18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Add Owner and Save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7058AE-74BD-40D5-8928-5542D3D47D38}"/>
              </a:ext>
            </a:extLst>
          </p:cNvPr>
          <p:cNvSpPr txBox="1"/>
          <p:nvPr/>
        </p:nvSpPr>
        <p:spPr>
          <a:xfrm>
            <a:off x="2332152" y="5802885"/>
            <a:ext cx="51845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more information provided, the easier it is to return funds to the rightful owner.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B3BF8-F6E1-43F8-8375-32291696C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2658">
            <a:off x="1759773" y="5621824"/>
            <a:ext cx="950532" cy="916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473FAB-CCD9-4208-99F6-7E03D1CCE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401" y="1399312"/>
            <a:ext cx="5184547" cy="4146284"/>
          </a:xfrm>
          <a:prstGeom prst="rect">
            <a:avLst/>
          </a:prstGeom>
        </p:spPr>
      </p:pic>
      <p:sp>
        <p:nvSpPr>
          <p:cNvPr id="5" name="Right Arrow 3">
            <a:extLst>
              <a:ext uri="{FF2B5EF4-FFF2-40B4-BE49-F238E27FC236}">
                <a16:creationId xmlns:a16="http://schemas.microsoft.com/office/drawing/2014/main" id="{BDD4EB57-733E-7EC4-ED2A-C7805003E56E}"/>
              </a:ext>
            </a:extLst>
          </p:cNvPr>
          <p:cNvSpPr/>
          <p:nvPr/>
        </p:nvSpPr>
        <p:spPr>
          <a:xfrm>
            <a:off x="4511622" y="3778223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68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Add First Property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242163-0969-472F-8E72-3E3C981F0A45}"/>
              </a:ext>
            </a:extLst>
          </p:cNvPr>
          <p:cNvSpPr txBox="1"/>
          <p:nvPr/>
        </p:nvSpPr>
        <p:spPr>
          <a:xfrm>
            <a:off x="2709643" y="4937516"/>
            <a:ext cx="342646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Verify the name and address appear correct before adding the Property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71754-5689-41BA-A113-AABE81BDB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97" y="1641510"/>
            <a:ext cx="6594271" cy="2982204"/>
          </a:xfrm>
          <a:prstGeom prst="rect">
            <a:avLst/>
          </a:prstGeom>
        </p:spPr>
      </p:pic>
      <p:sp>
        <p:nvSpPr>
          <p:cNvPr id="5" name="Right Arrow 3">
            <a:extLst>
              <a:ext uri="{FF2B5EF4-FFF2-40B4-BE49-F238E27FC236}">
                <a16:creationId xmlns:a16="http://schemas.microsoft.com/office/drawing/2014/main" id="{858A32B0-D6CA-2C90-885E-F246713C84C4}"/>
              </a:ext>
            </a:extLst>
          </p:cNvPr>
          <p:cNvSpPr/>
          <p:nvPr/>
        </p:nvSpPr>
        <p:spPr>
          <a:xfrm>
            <a:off x="5233076" y="2335316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36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Add a new Property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DA2BB9-B676-4C79-AFDD-A277BEC22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30" y="1500223"/>
            <a:ext cx="6577730" cy="42294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C0ADA4-887C-4F97-98AE-71047A0F142A}"/>
              </a:ext>
            </a:extLst>
          </p:cNvPr>
          <p:cNvSpPr/>
          <p:nvPr/>
        </p:nvSpPr>
        <p:spPr>
          <a:xfrm>
            <a:off x="1208015" y="5419210"/>
            <a:ext cx="1652631" cy="31047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E5F81638-3F1C-D25D-AF27-AAD3EA55262E}"/>
              </a:ext>
            </a:extLst>
          </p:cNvPr>
          <p:cNvSpPr/>
          <p:nvPr/>
        </p:nvSpPr>
        <p:spPr>
          <a:xfrm rot="10800000">
            <a:off x="4257675" y="4017718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3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Add property information / Save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79" y="5405223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584" y="5712465"/>
            <a:ext cx="44833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Date:  Date of last activity (last contact) or check 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094">
            <a:off x="2081906" y="5579242"/>
            <a:ext cx="880583" cy="849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BA62F2-E011-4E55-8162-51960398CE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26" r="-28"/>
          <a:stretch/>
        </p:blipFill>
        <p:spPr>
          <a:xfrm>
            <a:off x="1184636" y="1393020"/>
            <a:ext cx="6399012" cy="4093893"/>
          </a:xfrm>
          <a:prstGeom prst="rect">
            <a:avLst/>
          </a:prstGeom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C8295FA4-D0FF-15C0-A18E-15F2067AE862}"/>
              </a:ext>
            </a:extLst>
          </p:cNvPr>
          <p:cNvSpPr/>
          <p:nvPr/>
        </p:nvSpPr>
        <p:spPr>
          <a:xfrm>
            <a:off x="5230798" y="4697227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18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Properties will save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370FBF-4748-4695-BDF6-E1C31B70D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38" y="1824541"/>
            <a:ext cx="6954473" cy="2773671"/>
          </a:xfrm>
          <a:prstGeom prst="rect">
            <a:avLst/>
          </a:prstGeom>
        </p:spPr>
      </p:pic>
      <p:sp>
        <p:nvSpPr>
          <p:cNvPr id="7" name="Right Arrow 3">
            <a:extLst>
              <a:ext uri="{FF2B5EF4-FFF2-40B4-BE49-F238E27FC236}">
                <a16:creationId xmlns:a16="http://schemas.microsoft.com/office/drawing/2014/main" id="{4792FADF-CFE0-E4E3-DE8B-C1304C84FCE2}"/>
              </a:ext>
            </a:extLst>
          </p:cNvPr>
          <p:cNvSpPr/>
          <p:nvPr/>
        </p:nvSpPr>
        <p:spPr>
          <a:xfrm>
            <a:off x="4912016" y="2549645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691A2-0710-6E52-B59D-D71658069CF9}"/>
              </a:ext>
            </a:extLst>
          </p:cNvPr>
          <p:cNvSpPr txBox="1"/>
          <p:nvPr/>
        </p:nvSpPr>
        <p:spPr>
          <a:xfrm>
            <a:off x="2502242" y="5231002"/>
            <a:ext cx="4648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property information looks correct, go to Report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0556">
            <a:off x="1764749" y="5120278"/>
            <a:ext cx="969354" cy="9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is Unclaimed Property?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161" y="1274258"/>
            <a:ext cx="8515350" cy="5117103"/>
          </a:xfrm>
          <a:solidFill>
            <a:schemeClr val="bg1"/>
          </a:solidFill>
        </p:spPr>
        <p:txBody>
          <a:bodyPr lIns="822960">
            <a:normAutofit/>
          </a:bodyPr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Financial assets owed to an individual or business  entity where the owner cannot be located</a:t>
            </a:r>
          </a:p>
          <a:p>
            <a:pPr>
              <a:buClr>
                <a:srgbClr val="F4CF30"/>
              </a:buClr>
            </a:pPr>
            <a:r>
              <a:rPr lang="en-US" dirty="0"/>
              <a:t>Any business entity could have unclaimed property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7892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90" y="3930315"/>
            <a:ext cx="1574573" cy="2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3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Report 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6C28D3-6D78-4BC9-9192-2A7EE408E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212" y="1628314"/>
            <a:ext cx="6188926" cy="4520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58DBD7-27E4-47B9-8408-5913F5D809C0}"/>
              </a:ext>
            </a:extLst>
          </p:cNvPr>
          <p:cNvSpPr/>
          <p:nvPr/>
        </p:nvSpPr>
        <p:spPr>
          <a:xfrm>
            <a:off x="1333500" y="3429000"/>
            <a:ext cx="5816942" cy="8829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70DCC4FC-ED8E-20C1-0310-2D71A5F3459D}"/>
              </a:ext>
            </a:extLst>
          </p:cNvPr>
          <p:cNvSpPr/>
          <p:nvPr/>
        </p:nvSpPr>
        <p:spPr>
          <a:xfrm>
            <a:off x="5339855" y="2256523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3">
            <a:extLst>
              <a:ext uri="{FF2B5EF4-FFF2-40B4-BE49-F238E27FC236}">
                <a16:creationId xmlns:a16="http://schemas.microsoft.com/office/drawing/2014/main" id="{862FA715-D7D4-1B66-FE74-89D8AB15EFF8}"/>
              </a:ext>
            </a:extLst>
          </p:cNvPr>
          <p:cNvSpPr/>
          <p:nvPr/>
        </p:nvSpPr>
        <p:spPr>
          <a:xfrm>
            <a:off x="5274053" y="5688468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4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Final Review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798021-B97D-4D44-91C2-9239BDFED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774" y="1495583"/>
            <a:ext cx="5311112" cy="41566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5A0FE2-620C-4AB0-8CA1-DA8A35E7808E}"/>
              </a:ext>
            </a:extLst>
          </p:cNvPr>
          <p:cNvSpPr txBox="1"/>
          <p:nvPr/>
        </p:nvSpPr>
        <p:spPr>
          <a:xfrm>
            <a:off x="3170951" y="5700881"/>
            <a:ext cx="45053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ALL seven boxes are checked – or Submit button will not be clickable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C4F452-A339-4BDA-AC4B-9C1C1F179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094">
            <a:off x="2440580" y="5635224"/>
            <a:ext cx="880583" cy="8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5858AD-E0AD-4CC2-80A7-3B5FD9454038}"/>
              </a:ext>
            </a:extLst>
          </p:cNvPr>
          <p:cNvSpPr/>
          <p:nvPr/>
        </p:nvSpPr>
        <p:spPr>
          <a:xfrm>
            <a:off x="1770077" y="3319943"/>
            <a:ext cx="5205809" cy="10776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69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NAUPA File Pop Up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24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87697" y="5003314"/>
            <a:ext cx="376860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NAUPA file is a flat .txt file that is not easily readable.  You do not have to download this file.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53275-5DBE-4075-8295-223D7FFE9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970" b="24893"/>
          <a:stretch/>
        </p:blipFill>
        <p:spPr>
          <a:xfrm>
            <a:off x="935634" y="1854686"/>
            <a:ext cx="7117796" cy="27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7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Final Review / Print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291EDA-F4FE-4750-908A-43A106DABD77}"/>
              </a:ext>
            </a:extLst>
          </p:cNvPr>
          <p:cNvSpPr txBox="1"/>
          <p:nvPr/>
        </p:nvSpPr>
        <p:spPr>
          <a:xfrm>
            <a:off x="2080737" y="5890995"/>
            <a:ext cx="593493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 this summary for your records instead of the NAUPA 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0B0CD-5193-4F33-9CA4-608DBC732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094">
            <a:off x="1413897" y="5606107"/>
            <a:ext cx="880583" cy="849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C9D170-90F9-4C0B-9071-89715C0E6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92" y="1504146"/>
            <a:ext cx="6850316" cy="4137053"/>
          </a:xfrm>
          <a:prstGeom prst="rect">
            <a:avLst/>
          </a:prstGeom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F561128B-A5A9-AFA8-DA4E-F52A5709DC17}"/>
              </a:ext>
            </a:extLst>
          </p:cNvPr>
          <p:cNvSpPr/>
          <p:nvPr/>
        </p:nvSpPr>
        <p:spPr>
          <a:xfrm>
            <a:off x="6304589" y="2751474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3">
            <a:extLst>
              <a:ext uri="{FF2B5EF4-FFF2-40B4-BE49-F238E27FC236}">
                <a16:creationId xmlns:a16="http://schemas.microsoft.com/office/drawing/2014/main" id="{DD09C5D0-5E61-633D-6448-A4BF054913FF}"/>
              </a:ext>
            </a:extLst>
          </p:cNvPr>
          <p:cNvSpPr/>
          <p:nvPr/>
        </p:nvSpPr>
        <p:spPr>
          <a:xfrm>
            <a:off x="5859972" y="3295312"/>
            <a:ext cx="1028700" cy="346696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22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Return to Begin Submission page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072A7B-CEB3-4146-BA37-85C06BE3AA75}"/>
              </a:ext>
            </a:extLst>
          </p:cNvPr>
          <p:cNvSpPr txBox="1"/>
          <p:nvPr/>
        </p:nvSpPr>
        <p:spPr>
          <a:xfrm>
            <a:off x="2490555" y="5464980"/>
            <a:ext cx="376860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Filing a new report requires starting over from the beginning and requesting a new Secret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06890-9B03-4A21-82A0-BFF525E86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89" y="1450278"/>
            <a:ext cx="6602137" cy="385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2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Email Confirmation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35255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072A7B-CEB3-4146-BA37-85C06BE3AA75}"/>
              </a:ext>
            </a:extLst>
          </p:cNvPr>
          <p:cNvSpPr txBox="1"/>
          <p:nvPr/>
        </p:nvSpPr>
        <p:spPr>
          <a:xfrm>
            <a:off x="2473138" y="5580092"/>
            <a:ext cx="37686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 confirmation should be received by the following business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4A1B6-C912-C7C4-F3C0-ACA1E07BD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96" y="1505450"/>
            <a:ext cx="6969158" cy="39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62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Remit Payment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Payment is accepted via:</a:t>
            </a:r>
          </a:p>
          <a:p>
            <a:r>
              <a:rPr lang="en-US" dirty="0"/>
              <a:t>Online Payment portal</a:t>
            </a:r>
          </a:p>
          <a:p>
            <a:pPr lvl="1"/>
            <a:r>
              <a:rPr lang="en-US" dirty="0"/>
              <a:t>Electronic Check</a:t>
            </a:r>
          </a:p>
          <a:p>
            <a:pPr lvl="1"/>
            <a:r>
              <a:rPr lang="en-US" dirty="0"/>
              <a:t>Credit / Debit Card</a:t>
            </a:r>
          </a:p>
          <a:p>
            <a:r>
              <a:rPr lang="en-US" dirty="0"/>
              <a:t>ACH Credit</a:t>
            </a:r>
          </a:p>
          <a:p>
            <a:r>
              <a:rPr lang="en-US" dirty="0"/>
              <a:t>Paper Check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78404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4937" y="5436910"/>
            <a:ext cx="44164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Debit Payments are accepted for $100,000 maximum dollar amount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094">
            <a:off x="1949298" y="5335508"/>
            <a:ext cx="880583" cy="8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62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Payment Portal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215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1FD8B-7A78-1A87-DDA0-B14E17A57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46" y="2190375"/>
            <a:ext cx="8263156" cy="27916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6ABA72-8B2C-5AD3-54AF-730D2BC3DD98}"/>
              </a:ext>
            </a:extLst>
          </p:cNvPr>
          <p:cNvSpPr/>
          <p:nvPr/>
        </p:nvSpPr>
        <p:spPr>
          <a:xfrm>
            <a:off x="1451295" y="2877424"/>
            <a:ext cx="796955" cy="343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14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Enter FEIN to find Report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59464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6F8B5-404A-978C-0731-2AF17FA0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91" y="1870745"/>
            <a:ext cx="8172577" cy="32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Follow steps to complete payment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28736-0161-4A3E-A67B-94D89CEE1EBA}"/>
              </a:ext>
            </a:extLst>
          </p:cNvPr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/>
          <a:stretch>
            <a:fillRect/>
          </a:stretch>
        </p:blipFill>
        <p:spPr bwMode="auto">
          <a:xfrm>
            <a:off x="1600200" y="1653818"/>
            <a:ext cx="5943600" cy="3588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BA0959-724E-4DD8-99DF-F2D85D9FF74E}"/>
              </a:ext>
            </a:extLst>
          </p:cNvPr>
          <p:cNvSpPr txBox="1"/>
          <p:nvPr/>
        </p:nvSpPr>
        <p:spPr>
          <a:xfrm>
            <a:off x="2799992" y="5414498"/>
            <a:ext cx="376860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must select Credit Card or Check and enter Card number or Routing / Account number here</a:t>
            </a:r>
          </a:p>
        </p:txBody>
      </p:sp>
    </p:spTree>
    <p:extLst>
      <p:ext uri="{BB962C8B-B14F-4D97-AF65-F5344CB8AC3E}">
        <p14:creationId xmlns:p14="http://schemas.microsoft.com/office/powerpoint/2010/main" val="231722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Basic Terminology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r>
              <a:rPr lang="en-US" b="1" dirty="0"/>
              <a:t>Holder – </a:t>
            </a:r>
            <a:r>
              <a:rPr lang="en-US" dirty="0"/>
              <a:t>The business Entity “Holding” the unclaimed funds.  Your School or County would be the “Holder”</a:t>
            </a:r>
          </a:p>
          <a:p>
            <a:pPr>
              <a:buClr>
                <a:srgbClr val="F4CF30"/>
              </a:buClr>
            </a:pPr>
            <a:r>
              <a:rPr lang="en-US" b="1" dirty="0"/>
              <a:t>Owner – </a:t>
            </a:r>
            <a:r>
              <a:rPr lang="en-US" dirty="0"/>
              <a:t>The individual or business entity that the funds belong to.</a:t>
            </a:r>
          </a:p>
          <a:p>
            <a:pPr>
              <a:buClr>
                <a:srgbClr val="F4CF30"/>
              </a:buClr>
            </a:pPr>
            <a:r>
              <a:rPr lang="en-US" b="1" dirty="0"/>
              <a:t>Property – </a:t>
            </a:r>
            <a:r>
              <a:rPr lang="en-US" dirty="0"/>
              <a:t>The entire report record of Owner and amount information.</a:t>
            </a:r>
          </a:p>
          <a:p>
            <a:pPr>
              <a:buClr>
                <a:srgbClr val="F4CF30"/>
              </a:buClr>
            </a:pPr>
            <a:r>
              <a:rPr lang="en-US" b="1" dirty="0"/>
              <a:t>Claim – </a:t>
            </a:r>
            <a:r>
              <a:rPr lang="en-US" dirty="0"/>
              <a:t>Process the rightful owner takes to receive payment for Unclaimed Property funds.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34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Benefits of Electronic Reports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r>
              <a:rPr lang="en-US" dirty="0"/>
              <a:t> NO Paper Report</a:t>
            </a:r>
          </a:p>
          <a:p>
            <a:pPr>
              <a:buClr>
                <a:srgbClr val="F4CF30"/>
              </a:buClr>
            </a:pPr>
            <a:r>
              <a:rPr lang="en-US" dirty="0"/>
              <a:t> NO Paper Check</a:t>
            </a:r>
          </a:p>
          <a:p>
            <a:pPr>
              <a:buClr>
                <a:srgbClr val="F4CF30"/>
              </a:buClr>
            </a:pPr>
            <a:r>
              <a:rPr lang="en-US" dirty="0"/>
              <a:t>Accepted Business Practice</a:t>
            </a:r>
          </a:p>
          <a:p>
            <a:pPr>
              <a:buClr>
                <a:srgbClr val="F4CF30"/>
              </a:buClr>
            </a:pPr>
            <a:r>
              <a:rPr lang="en-US" dirty="0"/>
              <a:t>Speed and Efficiency</a:t>
            </a:r>
          </a:p>
          <a:p>
            <a:pPr>
              <a:buClr>
                <a:srgbClr val="F4CF30"/>
              </a:buClr>
            </a:pPr>
            <a:r>
              <a:rPr lang="en-US" dirty="0"/>
              <a:t>Reduces Errors</a:t>
            </a:r>
          </a:p>
          <a:p>
            <a:pPr>
              <a:buClr>
                <a:srgbClr val="F4CF30"/>
              </a:buClr>
            </a:pPr>
            <a:r>
              <a:rPr lang="en-US" dirty="0"/>
              <a:t>Accuracy</a:t>
            </a:r>
          </a:p>
          <a:p>
            <a:pPr>
              <a:buClr>
                <a:srgbClr val="F4CF30"/>
              </a:buClr>
            </a:pPr>
            <a:r>
              <a:rPr lang="en-US" dirty="0"/>
              <a:t>Historical Information readily available</a:t>
            </a:r>
          </a:p>
          <a:p>
            <a:pPr>
              <a:buClr>
                <a:srgbClr val="F4CF30"/>
              </a:buClr>
            </a:pPr>
            <a:r>
              <a:rPr lang="en-US" dirty="0"/>
              <a:t>Mandated by law</a:t>
            </a:r>
          </a:p>
          <a:p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48" y="1505334"/>
            <a:ext cx="2747578" cy="27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7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Extensions – Why &amp; When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Ensures Compliance</a:t>
            </a:r>
          </a:p>
          <a:p>
            <a:pPr>
              <a:buClr>
                <a:srgbClr val="F4CF30"/>
              </a:buClr>
            </a:pPr>
            <a:r>
              <a:rPr lang="en-US" dirty="0"/>
              <a:t>Establishes “good faith”</a:t>
            </a:r>
          </a:p>
          <a:p>
            <a:pPr>
              <a:buClr>
                <a:srgbClr val="F4CF30"/>
              </a:buClr>
            </a:pPr>
            <a:r>
              <a:rPr lang="en-US" dirty="0"/>
              <a:t>Reduces audit risk</a:t>
            </a:r>
          </a:p>
          <a:p>
            <a:pPr>
              <a:buClr>
                <a:srgbClr val="F4CF30"/>
              </a:buClr>
            </a:pPr>
            <a:r>
              <a:rPr lang="en-US" dirty="0"/>
              <a:t>Must be filed 30 days before the reporting deadline</a:t>
            </a:r>
          </a:p>
          <a:p>
            <a:pPr>
              <a:buClr>
                <a:srgbClr val="F4CF30"/>
              </a:buClr>
            </a:pPr>
            <a:endParaRPr lang="en-US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82" y="4451173"/>
            <a:ext cx="1837540" cy="15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59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98" y="249159"/>
            <a:ext cx="6808822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Reasons to Request an Extension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Technology changes or updates</a:t>
            </a:r>
          </a:p>
          <a:p>
            <a:pPr>
              <a:buClr>
                <a:srgbClr val="F4CF30"/>
              </a:buClr>
            </a:pPr>
            <a:r>
              <a:rPr lang="en-US" dirty="0"/>
              <a:t>Change in Personnel</a:t>
            </a:r>
          </a:p>
          <a:p>
            <a:pPr>
              <a:buClr>
                <a:srgbClr val="F4CF30"/>
              </a:buClr>
            </a:pPr>
            <a:r>
              <a:rPr lang="en-US" dirty="0"/>
              <a:t>Disaster:  Flood, Earthquake, Pandemic</a:t>
            </a:r>
          </a:p>
          <a:p>
            <a:pPr>
              <a:buClr>
                <a:srgbClr val="F4CF30"/>
              </a:buClr>
            </a:pPr>
            <a:r>
              <a:rPr lang="en-US" dirty="0"/>
              <a:t>*Forgetting to complete due diligence can NOT be used to request an extension*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F50D3-0E3D-42D8-8527-F151DFF9C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13" y="4010526"/>
            <a:ext cx="1718414" cy="22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91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Filing the Extension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Form is on “Reporting Guidelines” website page</a:t>
            </a:r>
          </a:p>
          <a:p>
            <a:pPr>
              <a:buClr>
                <a:srgbClr val="F4CF30"/>
              </a:buClr>
            </a:pPr>
            <a:r>
              <a:rPr lang="en-US" dirty="0"/>
              <a:t>Fill out and email or fax to Maegan Trout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2C73B-1199-4F99-8E0D-15C9D98E3E5C}"/>
              </a:ext>
            </a:extLst>
          </p:cNvPr>
          <p:cNvPicPr/>
          <p:nvPr/>
        </p:nvPicPr>
        <p:blipFill rotWithShape="1">
          <a:blip r:embed="rId4"/>
          <a:srcRect l="28366" t="7101" r="29167"/>
          <a:stretch/>
        </p:blipFill>
        <p:spPr bwMode="auto">
          <a:xfrm>
            <a:off x="1935161" y="2832100"/>
            <a:ext cx="2989263" cy="345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39EE58-08E9-4F84-8B1B-9F52D68B44A6}"/>
              </a:ext>
            </a:extLst>
          </p:cNvPr>
          <p:cNvSpPr txBox="1"/>
          <p:nvPr/>
        </p:nvSpPr>
        <p:spPr>
          <a:xfrm>
            <a:off x="5238237" y="4138863"/>
            <a:ext cx="28949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Extensions can be requested for 30, 60, or 90 days</a:t>
            </a:r>
          </a:p>
        </p:txBody>
      </p:sp>
    </p:spTree>
    <p:extLst>
      <p:ext uri="{BB962C8B-B14F-4D97-AF65-F5344CB8AC3E}">
        <p14:creationId xmlns:p14="http://schemas.microsoft.com/office/powerpoint/2010/main" val="3284975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Types of Claims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Customer / Owner Claims</a:t>
            </a:r>
          </a:p>
          <a:p>
            <a:pPr>
              <a:buClr>
                <a:srgbClr val="F4CF30"/>
              </a:buClr>
            </a:pPr>
            <a:r>
              <a:rPr lang="en-US" dirty="0"/>
              <a:t>Business Claims</a:t>
            </a:r>
          </a:p>
          <a:p>
            <a:pPr>
              <a:buClr>
                <a:srgbClr val="F4CF30"/>
              </a:buClr>
            </a:pPr>
            <a:r>
              <a:rPr lang="en-US" dirty="0"/>
              <a:t>Holder Reimbursements</a:t>
            </a:r>
          </a:p>
          <a:p>
            <a:pPr>
              <a:buClr>
                <a:srgbClr val="F4CF30"/>
              </a:buClr>
            </a:pPr>
            <a:endParaRPr lang="en-US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81" y="4042847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0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Customer / Owner claims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Payee or their heirs contact you. You have already reported the property.  What do you do??</a:t>
            </a:r>
          </a:p>
          <a:p>
            <a:pPr>
              <a:buClr>
                <a:srgbClr val="F4CF30"/>
              </a:buClr>
            </a:pPr>
            <a:r>
              <a:rPr lang="en-US" dirty="0"/>
              <a:t>Direct them to call our office at 1-800-642-8687</a:t>
            </a:r>
          </a:p>
          <a:p>
            <a:pPr>
              <a:buClr>
                <a:srgbClr val="F4CF30"/>
              </a:buClr>
            </a:pPr>
            <a:r>
              <a:rPr lang="en-US" dirty="0"/>
              <a:t>Direct them to our Website: </a:t>
            </a:r>
            <a:r>
              <a:rPr lang="en-US" dirty="0">
                <a:hlinkClick r:id="rId2" action="ppaction://hlinkfile"/>
              </a:rPr>
              <a:t>wvunclaimedproperty.com</a:t>
            </a:r>
            <a:endParaRPr lang="en-US" dirty="0"/>
          </a:p>
          <a:p>
            <a:pPr marL="0" indent="0">
              <a:buClr>
                <a:srgbClr val="F4CF30"/>
              </a:buClr>
              <a:buNone/>
            </a:pPr>
            <a:endParaRPr lang="en-US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5664B-AAA1-41D3-92B6-FE5B03A9B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70" y="4283577"/>
            <a:ext cx="2001078" cy="20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Claims for your School or County / Business Claims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Search the Website for your entity name:</a:t>
            </a:r>
          </a:p>
          <a:p>
            <a:pPr marL="0" indent="0">
              <a:buClr>
                <a:srgbClr val="F4CF30"/>
              </a:buClr>
              <a:buNone/>
            </a:pPr>
            <a:endParaRPr lang="en-US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96049-7968-4D66-A695-98E56F2BCD8B}"/>
              </a:ext>
            </a:extLst>
          </p:cNvPr>
          <p:cNvPicPr/>
          <p:nvPr/>
        </p:nvPicPr>
        <p:blipFill rotWithShape="1">
          <a:blip r:embed="rId4"/>
          <a:srcRect l="20032" t="6553" r="20513" b="5983"/>
          <a:stretch/>
        </p:blipFill>
        <p:spPr bwMode="auto">
          <a:xfrm>
            <a:off x="1922420" y="2494548"/>
            <a:ext cx="4670509" cy="3703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5416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Business Claim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0196" y="1174905"/>
            <a:ext cx="8515350" cy="5117103"/>
          </a:xfrm>
          <a:solidFill>
            <a:schemeClr val="bg1"/>
          </a:solidFill>
        </p:spPr>
        <p:txBody>
          <a:bodyPr lIns="822960">
            <a:normAutofit/>
          </a:bodyPr>
          <a:lstStyle/>
          <a:p>
            <a:pPr marL="0" indent="0">
              <a:buClr>
                <a:srgbClr val="F4CF30"/>
              </a:buClr>
              <a:buNone/>
            </a:pPr>
            <a:endParaRPr lang="en-US" dirty="0"/>
          </a:p>
          <a:p>
            <a:pPr lvl="0"/>
            <a:r>
              <a:rPr lang="en-US" dirty="0"/>
              <a:t>Follow remaining steps</a:t>
            </a:r>
          </a:p>
          <a:p>
            <a:pPr lvl="0"/>
            <a:r>
              <a:rPr lang="en-US" dirty="0"/>
              <a:t>Email will be sent detailing next steps.  Mail in:</a:t>
            </a:r>
          </a:p>
          <a:p>
            <a:pPr lvl="1"/>
            <a:r>
              <a:rPr lang="en-US" dirty="0"/>
              <a:t>Notarized Claim Form</a:t>
            </a:r>
          </a:p>
          <a:p>
            <a:pPr lvl="1"/>
            <a:r>
              <a:rPr lang="en-US" dirty="0"/>
              <a:t>Photo ID for business representative</a:t>
            </a:r>
          </a:p>
          <a:p>
            <a:pPr lvl="1"/>
            <a:r>
              <a:rPr lang="en-US" dirty="0"/>
              <a:t>Proof of representative’s relationship to business</a:t>
            </a:r>
          </a:p>
          <a:p>
            <a:pPr lvl="1"/>
            <a:r>
              <a:rPr lang="en-US" dirty="0"/>
              <a:t>Proof of Tax ID (cannot be a W-9 form)</a:t>
            </a:r>
          </a:p>
          <a:p>
            <a:pPr lvl="1"/>
            <a:r>
              <a:rPr lang="en-US" dirty="0"/>
              <a:t>Other information may be required, based on type of property</a:t>
            </a:r>
          </a:p>
          <a:p>
            <a:pPr marL="0" indent="0">
              <a:buClr>
                <a:srgbClr val="F4CF30"/>
              </a:buClr>
              <a:buNone/>
            </a:pPr>
            <a:endParaRPr lang="en-US" dirty="0"/>
          </a:p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endParaRPr lang="en-US" dirty="0"/>
          </a:p>
          <a:p>
            <a:pPr marL="0" indent="0">
              <a:buClr>
                <a:srgbClr val="F4CF30"/>
              </a:buClr>
              <a:buNone/>
            </a:pPr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4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Holder Reimbursement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Clr>
                <a:srgbClr val="F4CF30"/>
              </a:buClr>
              <a:buNone/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Item was reported in error</a:t>
            </a:r>
          </a:p>
          <a:p>
            <a:pPr>
              <a:buClr>
                <a:srgbClr val="F4CF30"/>
              </a:buClr>
            </a:pPr>
            <a:r>
              <a:rPr lang="en-US" dirty="0"/>
              <a:t>Check was mailed for the incorrect amount</a:t>
            </a:r>
          </a:p>
          <a:p>
            <a:pPr>
              <a:buClr>
                <a:srgbClr val="F4CF30"/>
              </a:buClr>
            </a:pPr>
            <a:r>
              <a:rPr lang="en-US" dirty="0"/>
              <a:t>You would like to pay the customer instead of having them claim from us</a:t>
            </a:r>
          </a:p>
          <a:p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4" descr="C:\Documents and Settings\sto4725\Local Settings\Temporary Internet Files\Content.IE5\2PS4SQLE\MP90044219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42486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Holder Reimbursement Form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Clr>
                <a:srgbClr val="F4CF30"/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B9DE1-32C5-4AD7-B665-4295533D9E73}"/>
              </a:ext>
            </a:extLst>
          </p:cNvPr>
          <p:cNvPicPr/>
          <p:nvPr/>
        </p:nvPicPr>
        <p:blipFill rotWithShape="1">
          <a:blip r:embed="rId4"/>
          <a:srcRect l="28366" t="6838" r="29327"/>
          <a:stretch/>
        </p:blipFill>
        <p:spPr bwMode="auto">
          <a:xfrm>
            <a:off x="2693390" y="1945666"/>
            <a:ext cx="3757219" cy="4408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5EDE108-30DD-40F7-BB55-B4D7112EA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98" y="2253775"/>
            <a:ext cx="221160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/>
              <a:t>Enter Holder and Owner information – As it was entered on your report</a:t>
            </a:r>
          </a:p>
        </p:txBody>
      </p:sp>
      <p:sp>
        <p:nvSpPr>
          <p:cNvPr id="10" name="Left Arrow 2">
            <a:extLst>
              <a:ext uri="{FF2B5EF4-FFF2-40B4-BE49-F238E27FC236}">
                <a16:creationId xmlns:a16="http://schemas.microsoft.com/office/drawing/2014/main" id="{743DDA23-71A5-4E9D-A7AD-40C7BFAB7446}"/>
              </a:ext>
            </a:extLst>
          </p:cNvPr>
          <p:cNvSpPr/>
          <p:nvPr/>
        </p:nvSpPr>
        <p:spPr>
          <a:xfrm>
            <a:off x="6890894" y="5464980"/>
            <a:ext cx="1146835" cy="449394"/>
          </a:xfrm>
          <a:prstGeom prst="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4">
            <a:extLst>
              <a:ext uri="{FF2B5EF4-FFF2-40B4-BE49-F238E27FC236}">
                <a16:creationId xmlns:a16="http://schemas.microsoft.com/office/drawing/2014/main" id="{E4068A41-CFFE-4BD2-922D-FA23D47F7317}"/>
              </a:ext>
            </a:extLst>
          </p:cNvPr>
          <p:cNvSpPr/>
          <p:nvPr/>
        </p:nvSpPr>
        <p:spPr>
          <a:xfrm>
            <a:off x="1827866" y="3572866"/>
            <a:ext cx="1045106" cy="39701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7F4D3FF-7D35-4F23-918A-E18DC5518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809" y="4637180"/>
            <a:ext cx="16984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/>
              <a:t>Form must be notarized</a:t>
            </a:r>
          </a:p>
        </p:txBody>
      </p:sp>
    </p:spTree>
    <p:extLst>
      <p:ext uri="{BB962C8B-B14F-4D97-AF65-F5344CB8AC3E}">
        <p14:creationId xmlns:p14="http://schemas.microsoft.com/office/powerpoint/2010/main" val="23146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Examples of property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Accounts Payable Checks</a:t>
            </a:r>
          </a:p>
          <a:p>
            <a:pPr>
              <a:buClr>
                <a:srgbClr val="F4CF30"/>
              </a:buClr>
            </a:pPr>
            <a:r>
              <a:rPr lang="en-US" dirty="0"/>
              <a:t>Expense Checks</a:t>
            </a:r>
          </a:p>
          <a:p>
            <a:pPr>
              <a:buClr>
                <a:srgbClr val="F4CF30"/>
              </a:buClr>
            </a:pPr>
            <a:r>
              <a:rPr lang="en-US" dirty="0"/>
              <a:t>Vendor Payments</a:t>
            </a:r>
          </a:p>
          <a:p>
            <a:pPr>
              <a:buClr>
                <a:srgbClr val="F4CF30"/>
              </a:buClr>
            </a:pPr>
            <a:r>
              <a:rPr lang="en-US" dirty="0"/>
              <a:t>Overpayment or Refund Checks</a:t>
            </a:r>
          </a:p>
          <a:p>
            <a:pPr>
              <a:buClr>
                <a:srgbClr val="F4CF30"/>
              </a:buClr>
            </a:pPr>
            <a:r>
              <a:rPr lang="en-US" dirty="0"/>
              <a:t>Any Miscellaneous Outstanding Checks</a:t>
            </a:r>
          </a:p>
          <a:p>
            <a:pPr>
              <a:buClr>
                <a:srgbClr val="F4CF30"/>
              </a:buClr>
            </a:pPr>
            <a:r>
              <a:rPr lang="en-US" dirty="0"/>
              <a:t>Any unknown money – cleanup items</a:t>
            </a:r>
          </a:p>
          <a:p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69" y="5138946"/>
            <a:ext cx="1930863" cy="13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2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Contact Information - Reports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Clr>
                <a:srgbClr val="F4CF30"/>
              </a:buClr>
              <a:buNone/>
            </a:pPr>
            <a:endParaRPr lang="en-US" dirty="0"/>
          </a:p>
          <a:p>
            <a:pPr marL="0" indent="0">
              <a:buClr>
                <a:srgbClr val="F4CF30"/>
              </a:buClr>
              <a:buNone/>
            </a:pPr>
            <a:r>
              <a:rPr lang="en-US" dirty="0"/>
              <a:t>		    </a:t>
            </a:r>
            <a:r>
              <a:rPr lang="en-US" sz="3600" dirty="0"/>
              <a:t>Maegan Trout</a:t>
            </a:r>
          </a:p>
          <a:p>
            <a:pPr marL="0" indent="0">
              <a:buClr>
                <a:srgbClr val="F4CF30"/>
              </a:buClr>
              <a:buNone/>
            </a:pPr>
            <a:r>
              <a:rPr lang="en-US" dirty="0"/>
              <a:t>		    Receipts Manager</a:t>
            </a:r>
          </a:p>
          <a:p>
            <a:pPr marL="0" indent="0">
              <a:buClr>
                <a:srgbClr val="F4CF30"/>
              </a:buClr>
              <a:buNone/>
            </a:pPr>
            <a:r>
              <a:rPr lang="en-US" dirty="0"/>
              <a:t>	  </a:t>
            </a:r>
            <a:r>
              <a:rPr lang="en-US" sz="3200" dirty="0"/>
              <a:t>Eholder_Support@wvsto.com</a:t>
            </a:r>
          </a:p>
          <a:p>
            <a:pPr marL="0" indent="0">
              <a:buClr>
                <a:srgbClr val="F4CF30"/>
              </a:buClr>
              <a:buNone/>
            </a:pPr>
            <a:r>
              <a:rPr lang="en-US" sz="3200" dirty="0"/>
              <a:t>		     (304) 340-1571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2" y="4586073"/>
            <a:ext cx="7143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9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Questions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981200"/>
            <a:ext cx="4580886" cy="4105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6AA53-2ED8-4207-93D1-33976A2C2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133600"/>
            <a:ext cx="4580886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3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Where do I report?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 marL="0" indent="0">
              <a:buNone/>
            </a:pPr>
            <a:r>
              <a:rPr lang="en-US" dirty="0"/>
              <a:t>Rules of Jurisdiction as defined by </a:t>
            </a:r>
            <a:r>
              <a:rPr lang="en-US" u="sng" dirty="0"/>
              <a:t>Texas v. New Jersey</a:t>
            </a:r>
          </a:p>
          <a:p>
            <a:pPr>
              <a:buClr>
                <a:srgbClr val="F4CF30"/>
              </a:buClr>
            </a:pPr>
            <a:r>
              <a:rPr lang="en-US" dirty="0"/>
              <a:t>Property is reportable to the state of owner’s last known address</a:t>
            </a:r>
          </a:p>
          <a:p>
            <a:pPr>
              <a:buClr>
                <a:srgbClr val="F4CF30"/>
              </a:buClr>
            </a:pPr>
            <a:r>
              <a:rPr lang="en-US" dirty="0"/>
              <a:t>If no address is on record – report to West Virginia</a:t>
            </a:r>
          </a:p>
          <a:p>
            <a:pPr>
              <a:buClr>
                <a:srgbClr val="F4CF30"/>
              </a:buClr>
            </a:pPr>
            <a:r>
              <a:rPr lang="en-US" dirty="0"/>
              <a:t>West Virginia will accept property for owners in other states – as long as it is less than 10% of your total report.</a:t>
            </a:r>
          </a:p>
          <a:p>
            <a:pPr>
              <a:buClr>
                <a:srgbClr val="F4CF30"/>
              </a:buClr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9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When to report?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>
            <a:normAutofit/>
          </a:bodyPr>
          <a:lstStyle/>
          <a:p>
            <a:pPr>
              <a:buClr>
                <a:srgbClr val="F4CF30"/>
              </a:buClr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Reports and payment are due before November 1st</a:t>
            </a:r>
          </a:p>
          <a:p>
            <a:pPr>
              <a:buClr>
                <a:srgbClr val="F4CF30"/>
              </a:buClr>
            </a:pPr>
            <a:r>
              <a:rPr lang="en-US" dirty="0"/>
              <a:t>Reporting period runs July 1</a:t>
            </a:r>
            <a:r>
              <a:rPr lang="en-US" baseline="30000" dirty="0"/>
              <a:t>st</a:t>
            </a:r>
            <a:r>
              <a:rPr lang="en-US" dirty="0"/>
              <a:t> – June 30</a:t>
            </a:r>
            <a:r>
              <a:rPr lang="en-US" baseline="30000" dirty="0"/>
              <a:t>th</a:t>
            </a: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Only file </a:t>
            </a:r>
            <a:r>
              <a:rPr lang="en-US" b="1" dirty="0"/>
              <a:t>ONE</a:t>
            </a:r>
            <a:r>
              <a:rPr lang="en-US" dirty="0"/>
              <a:t> report per year</a:t>
            </a:r>
          </a:p>
          <a:p>
            <a:pPr>
              <a:buClr>
                <a:srgbClr val="F4CF30"/>
              </a:buClr>
            </a:pPr>
            <a:r>
              <a:rPr lang="en-US" dirty="0"/>
              <a:t>Property at least one year old on June 30</a:t>
            </a:r>
            <a:r>
              <a:rPr lang="en-US" baseline="30000" dirty="0"/>
              <a:t>th</a:t>
            </a:r>
            <a:r>
              <a:rPr lang="en-US" dirty="0"/>
              <a:t> gets reported on November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>
              <a:buClr>
                <a:srgbClr val="F4CF30"/>
              </a:buClr>
            </a:pPr>
            <a:r>
              <a:rPr lang="en-US" dirty="0"/>
              <a:t>Negative ($0) Reports are </a:t>
            </a:r>
            <a:r>
              <a:rPr lang="en-US" b="1" dirty="0"/>
              <a:t>NOT</a:t>
            </a:r>
            <a:r>
              <a:rPr lang="en-US" dirty="0"/>
              <a:t> required</a:t>
            </a:r>
          </a:p>
          <a:p>
            <a:pPr>
              <a:buClr>
                <a:srgbClr val="F4CF30"/>
              </a:buClr>
            </a:pPr>
            <a:r>
              <a:rPr lang="en-US" dirty="0"/>
              <a:t>All public entities have a 1-year dormancy period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325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53" y="3006989"/>
            <a:ext cx="1115448" cy="8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6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Stages of the UP Lifecycle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>
              <a:buClr>
                <a:srgbClr val="F4CF30"/>
              </a:buClr>
            </a:pPr>
            <a:r>
              <a:rPr lang="en-US" dirty="0"/>
              <a:t>Data Collection – </a:t>
            </a:r>
            <a:r>
              <a:rPr lang="en-US" b="1" dirty="0"/>
              <a:t>Start July 1</a:t>
            </a:r>
          </a:p>
          <a:p>
            <a:pPr>
              <a:buClr>
                <a:srgbClr val="F4CF30"/>
              </a:buClr>
            </a:pPr>
            <a:r>
              <a:rPr lang="en-US" dirty="0"/>
              <a:t>Consolidation &amp; Analysis</a:t>
            </a:r>
          </a:p>
          <a:p>
            <a:pPr>
              <a:buClr>
                <a:srgbClr val="F4CF30"/>
              </a:buClr>
            </a:pPr>
            <a:r>
              <a:rPr lang="en-US" dirty="0"/>
              <a:t>Due Diligence</a:t>
            </a:r>
          </a:p>
          <a:p>
            <a:pPr>
              <a:buClr>
                <a:srgbClr val="F4CF30"/>
              </a:buClr>
            </a:pPr>
            <a:r>
              <a:rPr lang="en-US" dirty="0"/>
              <a:t>Reporting – </a:t>
            </a:r>
            <a:r>
              <a:rPr lang="en-US" b="1" dirty="0"/>
              <a:t>Before November 1</a:t>
            </a:r>
          </a:p>
          <a:p>
            <a:pPr>
              <a:buClr>
                <a:srgbClr val="F4CF30"/>
              </a:buClr>
            </a:pPr>
            <a:r>
              <a:rPr lang="en-US" dirty="0"/>
              <a:t>Reconciliations &amp; Adjustments</a:t>
            </a:r>
          </a:p>
          <a:p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0915A-259F-426A-9DC9-7BD1DC000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19" y="4582859"/>
            <a:ext cx="2245799" cy="17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159"/>
            <a:ext cx="6443269" cy="1025099"/>
          </a:xfrm>
        </p:spPr>
        <p:txBody>
          <a:bodyPr/>
          <a:lstStyle/>
          <a:p>
            <a:pPr algn="ctr"/>
            <a:r>
              <a:rPr lang="en-US" b="1" dirty="0"/>
              <a:t>Due Diligence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393020"/>
            <a:ext cx="8515350" cy="5117103"/>
          </a:xfrm>
          <a:solidFill>
            <a:schemeClr val="bg1"/>
          </a:solidFill>
        </p:spPr>
        <p:txBody>
          <a:bodyPr lIns="822960"/>
          <a:lstStyle/>
          <a:p>
            <a:pPr>
              <a:buClr>
                <a:srgbClr val="F4CF30"/>
              </a:buClr>
            </a:pPr>
            <a:endParaRPr lang="en-US" dirty="0"/>
          </a:p>
          <a:p>
            <a:pPr marL="0" indent="0">
              <a:buNone/>
            </a:pPr>
            <a:r>
              <a:rPr lang="en-US" sz="3200" u="sng" dirty="0"/>
              <a:t>What is it?</a:t>
            </a:r>
          </a:p>
          <a:p>
            <a:pPr marL="0" indent="0">
              <a:buNone/>
            </a:pPr>
            <a:r>
              <a:rPr lang="en-US" dirty="0"/>
              <a:t>Due Diligence is the process of a holder attempting to contact the owner of dormant property to give them a last opportunity to claim the property from the holder before it is turned over to a State Unclaimed Property Administration.</a:t>
            </a:r>
          </a:p>
          <a:p>
            <a:pPr marL="0" indent="0">
              <a:buNone/>
            </a:pPr>
            <a:r>
              <a:rPr lang="en-US" sz="3200" dirty="0"/>
              <a:t>Due Diligence is </a:t>
            </a:r>
            <a:r>
              <a:rPr lang="en-US" sz="3200" i="1" u="sng" dirty="0"/>
              <a:t>mandated</a:t>
            </a:r>
            <a:r>
              <a:rPr lang="en-US" sz="3200" dirty="0"/>
              <a:t> by state law </a:t>
            </a:r>
          </a:p>
          <a:p>
            <a:pPr lvl="1">
              <a:buClr>
                <a:srgbClr val="F4CF30"/>
              </a:buClr>
            </a:pPr>
            <a:r>
              <a:rPr lang="en-US" dirty="0"/>
              <a:t>W. Va. Code 36-8-7</a:t>
            </a:r>
          </a:p>
          <a:p>
            <a:pPr lvl="1">
              <a:buClr>
                <a:srgbClr val="F4CF30"/>
              </a:buClr>
            </a:pPr>
            <a:r>
              <a:rPr lang="en-US" dirty="0"/>
              <a:t>W. Va. Legislative Rule 112-5-6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210"/>
            <a:ext cx="1409700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246364"/>
            <a:ext cx="1730461" cy="1027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65" y="5066902"/>
            <a:ext cx="1623707" cy="11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der Workshop [Read-Only]" id="{FFFF9747-CF1A-485D-98EF-4DE8FB0C9342}" vid="{75FE095A-DECA-4221-8C74-F3DADDEE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Holder Workshop</Template>
  <TotalTime>4307</TotalTime>
  <Words>1314</Words>
  <Application>Microsoft Office PowerPoint</Application>
  <PresentationFormat>On-screen Show (4:3)</PresentationFormat>
  <Paragraphs>234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 Theme</vt:lpstr>
      <vt:lpstr>        Unclaimed Property for   WV School Business Officials</vt:lpstr>
      <vt:lpstr>Identifying the Basics</vt:lpstr>
      <vt:lpstr>What is Unclaimed Property?</vt:lpstr>
      <vt:lpstr>Basic Terminology</vt:lpstr>
      <vt:lpstr>Examples of property</vt:lpstr>
      <vt:lpstr>Where do I report?</vt:lpstr>
      <vt:lpstr>When to report?</vt:lpstr>
      <vt:lpstr>Stages of the UP Lifecycle</vt:lpstr>
      <vt:lpstr>Due Diligence</vt:lpstr>
      <vt:lpstr>Due Diligence</vt:lpstr>
      <vt:lpstr>Electronic Reporting</vt:lpstr>
      <vt:lpstr>What info is required?</vt:lpstr>
      <vt:lpstr>Electronic Reporting Options</vt:lpstr>
      <vt:lpstr>Property Type Codes</vt:lpstr>
      <vt:lpstr>Relationship Codes</vt:lpstr>
      <vt:lpstr>Website Walkthrough</vt:lpstr>
      <vt:lpstr>Reporting Guidelines Page</vt:lpstr>
      <vt:lpstr>Begin to File a Report</vt:lpstr>
      <vt:lpstr>Register for an Account</vt:lpstr>
      <vt:lpstr>Obtain your Secret Key</vt:lpstr>
      <vt:lpstr>Login with your Email and Key</vt:lpstr>
      <vt:lpstr>Enter Holder Information</vt:lpstr>
      <vt:lpstr>Review Holder Info / Create a Record</vt:lpstr>
      <vt:lpstr>Add First Owner</vt:lpstr>
      <vt:lpstr>Add Owner and Save</vt:lpstr>
      <vt:lpstr>Add First Property</vt:lpstr>
      <vt:lpstr>Add a new Property</vt:lpstr>
      <vt:lpstr>Add property information / Save</vt:lpstr>
      <vt:lpstr>Properties will save</vt:lpstr>
      <vt:lpstr>Report Summary</vt:lpstr>
      <vt:lpstr>Final Review</vt:lpstr>
      <vt:lpstr>NAUPA File Pop Up</vt:lpstr>
      <vt:lpstr>Final Review / Print</vt:lpstr>
      <vt:lpstr>Return to Begin Submission page</vt:lpstr>
      <vt:lpstr>Email Confirmation</vt:lpstr>
      <vt:lpstr>Remit Payment</vt:lpstr>
      <vt:lpstr>Payment Portal</vt:lpstr>
      <vt:lpstr>Enter FEIN to find Report</vt:lpstr>
      <vt:lpstr>Follow steps to complete payment</vt:lpstr>
      <vt:lpstr>Benefits of Electronic Reports</vt:lpstr>
      <vt:lpstr>Extensions – Why &amp; When</vt:lpstr>
      <vt:lpstr>Reasons to Request an Extension</vt:lpstr>
      <vt:lpstr>Filing the Extension</vt:lpstr>
      <vt:lpstr>Types of Claims</vt:lpstr>
      <vt:lpstr>Customer / Owner claims</vt:lpstr>
      <vt:lpstr>Claims for your School or County / Business Claims</vt:lpstr>
      <vt:lpstr>Business Claim</vt:lpstr>
      <vt:lpstr>Holder Reimbursement</vt:lpstr>
      <vt:lpstr>Holder Reimbursement Form</vt:lpstr>
      <vt:lpstr>Contact Information - Reports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Abigail</dc:creator>
  <cp:lastModifiedBy>Katrina Kerstetter</cp:lastModifiedBy>
  <cp:revision>124</cp:revision>
  <dcterms:created xsi:type="dcterms:W3CDTF">2016-03-10T18:52:21Z</dcterms:created>
  <dcterms:modified xsi:type="dcterms:W3CDTF">2023-05-17T16:07:17Z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0f4a70-4b6c-4bd4-a002-31edb9c00abe_Enabled">
    <vt:lpwstr>true</vt:lpwstr>
  </property>
  <property fmtid="{D5CDD505-2E9C-101B-9397-08002B2CF9AE}" pid="3" name="MSIP_Label_460f4a70-4b6c-4bd4-a002-31edb9c00abe_SetDate">
    <vt:lpwstr>2023-05-17T16:07:16Z</vt:lpwstr>
  </property>
  <property fmtid="{D5CDD505-2E9C-101B-9397-08002B2CF9AE}" pid="4" name="MSIP_Label_460f4a70-4b6c-4bd4-a002-31edb9c00abe_Method">
    <vt:lpwstr>Standard</vt:lpwstr>
  </property>
  <property fmtid="{D5CDD505-2E9C-101B-9397-08002B2CF9AE}" pid="5" name="MSIP_Label_460f4a70-4b6c-4bd4-a002-31edb9c00abe_Name">
    <vt:lpwstr>General</vt:lpwstr>
  </property>
  <property fmtid="{D5CDD505-2E9C-101B-9397-08002B2CF9AE}" pid="6" name="MSIP_Label_460f4a70-4b6c-4bd4-a002-31edb9c00abe_SiteId">
    <vt:lpwstr>e019b04b-330c-467a-8bae-09fb17374d6a</vt:lpwstr>
  </property>
  <property fmtid="{D5CDD505-2E9C-101B-9397-08002B2CF9AE}" pid="7" name="MSIP_Label_460f4a70-4b6c-4bd4-a002-31edb9c00abe_ActionId">
    <vt:lpwstr>bd7b3dfe-f4fc-475c-a7b0-e3c914dd5fc6</vt:lpwstr>
  </property>
  <property fmtid="{D5CDD505-2E9C-101B-9397-08002B2CF9AE}" pid="8" name="MSIP_Label_460f4a70-4b6c-4bd4-a002-31edb9c00abe_ContentBits">
    <vt:lpwstr>0</vt:lpwstr>
  </property>
</Properties>
</file>