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36"/>
  </p:notesMasterIdLst>
  <p:handoutMasterIdLst>
    <p:handoutMasterId r:id="rId37"/>
  </p:handoutMasterIdLst>
  <p:sldIdLst>
    <p:sldId id="262" r:id="rId2"/>
    <p:sldId id="275" r:id="rId3"/>
    <p:sldId id="290" r:id="rId4"/>
    <p:sldId id="263" r:id="rId5"/>
    <p:sldId id="294" r:id="rId6"/>
    <p:sldId id="266" r:id="rId7"/>
    <p:sldId id="265" r:id="rId8"/>
    <p:sldId id="267" r:id="rId9"/>
    <p:sldId id="268" r:id="rId10"/>
    <p:sldId id="269" r:id="rId11"/>
    <p:sldId id="270" r:id="rId12"/>
    <p:sldId id="271" r:id="rId13"/>
    <p:sldId id="272" r:id="rId14"/>
    <p:sldId id="273" r:id="rId15"/>
    <p:sldId id="291" r:id="rId16"/>
    <p:sldId id="289" r:id="rId17"/>
    <p:sldId id="277" r:id="rId18"/>
    <p:sldId id="278" r:id="rId19"/>
    <p:sldId id="279" r:id="rId20"/>
    <p:sldId id="281" r:id="rId21"/>
    <p:sldId id="292" r:id="rId22"/>
    <p:sldId id="293" r:id="rId23"/>
    <p:sldId id="283" r:id="rId24"/>
    <p:sldId id="284" r:id="rId25"/>
    <p:sldId id="285" r:id="rId26"/>
    <p:sldId id="296" r:id="rId27"/>
    <p:sldId id="297" r:id="rId28"/>
    <p:sldId id="298" r:id="rId29"/>
    <p:sldId id="299" r:id="rId30"/>
    <p:sldId id="300" r:id="rId31"/>
    <p:sldId id="301" r:id="rId32"/>
    <p:sldId id="286" r:id="rId33"/>
    <p:sldId id="303" r:id="rId34"/>
    <p:sldId id="287" r:id="rId35"/>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eber Lori A" initials="LAS" lastIdx="3" clrIdx="0">
    <p:extLst>
      <p:ext uri="{19B8F6BF-5375-455C-9EA6-DF929625EA0E}">
        <p15:presenceInfo xmlns:p15="http://schemas.microsoft.com/office/powerpoint/2012/main" userId="Stieber Lori 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9BDF"/>
    <a:srgbClr val="00599C"/>
    <a:srgbClr val="004987"/>
    <a:srgbClr val="82B8C9"/>
    <a:srgbClr val="8F2040"/>
    <a:srgbClr val="0083CA"/>
    <a:srgbClr val="44546A"/>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59823" autoAdjust="0"/>
  </p:normalViewPr>
  <p:slideViewPr>
    <p:cSldViewPr snapToGrid="0" snapToObjects="1">
      <p:cViewPr varScale="1">
        <p:scale>
          <a:sx n="63" d="100"/>
          <a:sy n="63" d="100"/>
        </p:scale>
        <p:origin x="1302"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111" d="100"/>
          <a:sy n="111" d="100"/>
        </p:scale>
        <p:origin x="5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FF3734-841F-424C-B18C-44186F4BCBF1}" type="datetimeFigureOut">
              <a:rPr lang="en-US" smtClean="0"/>
              <a:t>4/18/2023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1150A5-5F0E-3742-8500-A40C98495B92}" type="slidenum">
              <a:rPr lang="en-US" smtClean="0"/>
              <a:t>‹#›</a:t>
            </a:fld>
            <a:endParaRPr lang="en-US" dirty="0"/>
          </a:p>
        </p:txBody>
      </p:sp>
    </p:spTree>
    <p:extLst>
      <p:ext uri="{BB962C8B-B14F-4D97-AF65-F5344CB8AC3E}">
        <p14:creationId xmlns:p14="http://schemas.microsoft.com/office/powerpoint/2010/main" val="2124171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9CF1-8D23-A44D-BA94-00A0F831414A}" type="datetimeFigureOut">
              <a:rPr lang="en-US" smtClean="0"/>
              <a:t>4/18/2023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621C9-9A53-B447-BED6-8A1239BBCD0B}" type="slidenum">
              <a:rPr lang="en-US" smtClean="0"/>
              <a:t>‹#›</a:t>
            </a:fld>
            <a:endParaRPr lang="en-US" dirty="0"/>
          </a:p>
        </p:txBody>
      </p:sp>
    </p:spTree>
    <p:extLst>
      <p:ext uri="{BB962C8B-B14F-4D97-AF65-F5344CB8AC3E}">
        <p14:creationId xmlns:p14="http://schemas.microsoft.com/office/powerpoint/2010/main" val="181269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Good day, ladies and gentlemen, and welcome to the IRS presentation that will walk through taxable fringe benefits.</a:t>
            </a:r>
          </a:p>
        </p:txBody>
      </p:sp>
      <p:sp>
        <p:nvSpPr>
          <p:cNvPr id="4" name="Slide Number Placeholder 3"/>
          <p:cNvSpPr>
            <a:spLocks noGrp="1"/>
          </p:cNvSpPr>
          <p:nvPr>
            <p:ph type="sldNum" sz="quarter" idx="10"/>
          </p:nvPr>
        </p:nvSpPr>
        <p:spPr/>
        <p:txBody>
          <a:bodyPr/>
          <a:lstStyle/>
          <a:p>
            <a:fld id="{B5A621C9-9A53-B447-BED6-8A1239BBCD0B}" type="slidenum">
              <a:rPr lang="en-US" smtClean="0"/>
              <a:t>1</a:t>
            </a:fld>
            <a:endParaRPr lang="en-US" dirty="0"/>
          </a:p>
        </p:txBody>
      </p:sp>
    </p:spTree>
    <p:extLst>
      <p:ext uri="{BB962C8B-B14F-4D97-AF65-F5344CB8AC3E}">
        <p14:creationId xmlns:p14="http://schemas.microsoft.com/office/powerpoint/2010/main" val="157704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first category is working condition fringe benefits (Section 132(d)).  A working condition fringe benefit is property or service provided by an employer to an employee that would have been deductible on Form 1040 if an employee had paid for it personally.  Therefore, if the cost of an item is deductible by an employee as a business expense, it may be excludable from the employee's wages when the employer provides it.   </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If the Internal Revenue Code provides an exclusion from income for a specific benefit, the rules regarding working condition fringe benefits under Section 132 do not apply to that benefit. Treas. Reg. Section 1.132-1(f)(1)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A621C9-9A53-B447-BED6-8A1239BBCD0B}" type="slidenum">
              <a:rPr lang="en-US" smtClean="0"/>
              <a:t>10</a:t>
            </a:fld>
            <a:endParaRPr lang="en-US" dirty="0"/>
          </a:p>
        </p:txBody>
      </p:sp>
    </p:spTree>
    <p:extLst>
      <p:ext uri="{BB962C8B-B14F-4D97-AF65-F5344CB8AC3E}">
        <p14:creationId xmlns:p14="http://schemas.microsoft.com/office/powerpoint/2010/main" val="195801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few general rules to apply when determining whether a fringe benefit qualifies as a working condition fringe benefit.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general rules specify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benefit must relate to the employer's business;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employee would have been entitled to a deduction on their Form 1040 tax return if they had paid for it themselves;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employee substantiates actual business use with records.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Although not employees for most employment tax purposes, independent contractors are treated as employees for this purpose and are, therefore, eligible to receive nontaxable reimbursements as working condition fringe benefits.  Taxable fringe benefits for independent contractors are generally reported on Form 1099-MISC.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Cash payments or cash equivalents are not working condition fringe benefits; however, they may be excludable if they represent reimbursements paid under an accountable plan.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If you have a question on whether an expense is deductible on a Form 1040, you may refer to Publication 17 or Publication 529 for detailed instructions.</a:t>
            </a:r>
          </a:p>
        </p:txBody>
      </p:sp>
      <p:sp>
        <p:nvSpPr>
          <p:cNvPr id="4" name="Slide Number Placeholder 3"/>
          <p:cNvSpPr>
            <a:spLocks noGrp="1"/>
          </p:cNvSpPr>
          <p:nvPr>
            <p:ph type="sldNum" sz="quarter" idx="5"/>
          </p:nvPr>
        </p:nvSpPr>
        <p:spPr/>
        <p:txBody>
          <a:bodyPr/>
          <a:lstStyle/>
          <a:p>
            <a:fld id="{B5A621C9-9A53-B447-BED6-8A1239BBCD0B}" type="slidenum">
              <a:rPr lang="en-US" smtClean="0"/>
              <a:t>11</a:t>
            </a:fld>
            <a:endParaRPr lang="en-US" dirty="0"/>
          </a:p>
        </p:txBody>
      </p:sp>
    </p:spTree>
    <p:extLst>
      <p:ext uri="{BB962C8B-B14F-4D97-AF65-F5344CB8AC3E}">
        <p14:creationId xmlns:p14="http://schemas.microsoft.com/office/powerpoint/2010/main" val="74742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of you have heard the phrase, "Oh, that's de minimis," usually implying that something doesn't count somehow.  Section 132(e) of the Internal Revenue Code provides for another excludable fringe benefit known as de minimis.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de minimis fringe benefit is defined in Section 132(e) as property or services provided by an employer to an employee that is of small value and accounting for it is unreasonable or administratively impractical.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fringe benefit must not be provided to the employee either frequently or on a regular basis.  Examples of de minimis fringe benefits would include photocopier use, coffee, soft drinks, local telephone calls, or a group meal provided on a </a:t>
            </a:r>
            <a:r>
              <a:rPr lang="en-US" sz="1200" u="sng" kern="1200" dirty="0">
                <a:solidFill>
                  <a:schemeClr val="tx1"/>
                </a:solidFill>
                <a:effectLst/>
                <a:latin typeface="+mn-lt"/>
                <a:ea typeface="+mn-ea"/>
                <a:cs typeface="+mn-cs"/>
              </a:rPr>
              <a:t>non-routine</a:t>
            </a:r>
            <a:r>
              <a:rPr lang="en-US" sz="1200" kern="1200" dirty="0">
                <a:solidFill>
                  <a:schemeClr val="tx1"/>
                </a:solidFill>
                <a:effectLst/>
                <a:latin typeface="+mn-lt"/>
                <a:ea typeface="+mn-ea"/>
                <a:cs typeface="+mn-cs"/>
              </a:rPr>
              <a:t> basis.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other hand, a gift certificate that is redeemable for general merchandise or has a cash equivalent value is not a de minimis fringe benefit and taxable.  If the certificate holder can choose from all items in the store, the gift certificate is not de minimis because it is a cash equivalent.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frequency test for de minimis fringe benefits is applied to each employee individually. </a:t>
            </a:r>
            <a:endParaRPr lang="en-US" dirty="0"/>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12</a:t>
            </a:fld>
            <a:endParaRPr lang="en-US" dirty="0"/>
          </a:p>
        </p:txBody>
      </p:sp>
    </p:spTree>
    <p:extLst>
      <p:ext uri="{BB962C8B-B14F-4D97-AF65-F5344CB8AC3E}">
        <p14:creationId xmlns:p14="http://schemas.microsoft.com/office/powerpoint/2010/main" val="418298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cover per diem payments.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Sometimes an employer will label an allowance or a daily travel allowance a per diem.  A non-taxable per diem is a set amount for meal and lodging expense reimbursement for a period of travel away from home on business.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an employer provides a per diem for travel that is not away from home, the amount could be considered a taxable reimbursement.  For example, an employer provides an employee with a $10 lunch per diem because he will be traveling away from the office for the day.  This is considered a taxable per diem.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what is a per diem?  A per diem is a daily allowance that covers lodging, meal and incidental expenses while traveling on business.  Reimbursable expenses under a per diem allowance method are substantiated without receipts provided they meet requirements.   </a:t>
            </a:r>
          </a:p>
          <a:p>
            <a:endParaRPr lang="en-US" sz="1200" kern="1200" dirty="0">
              <a:solidFill>
                <a:schemeClr val="tx1"/>
              </a:solidFill>
              <a:effectLst/>
              <a:latin typeface="+mn-lt"/>
              <a:ea typeface="+mn-ea"/>
              <a:cs typeface="+mn-cs"/>
            </a:endParaRPr>
          </a:p>
          <a:p>
            <a:pPr marL="228600" indent="-228600">
              <a:buAutoNum type="arabicParenR"/>
            </a:pPr>
            <a:r>
              <a:rPr lang="en-US" sz="1200" kern="1200" dirty="0">
                <a:solidFill>
                  <a:schemeClr val="tx1"/>
                </a:solidFill>
                <a:effectLst/>
                <a:latin typeface="+mn-lt"/>
                <a:ea typeface="+mn-ea"/>
                <a:cs typeface="+mn-cs"/>
              </a:rPr>
              <a:t>The first per diem requirement to meet tax-exempt status is that employees and employers practice accountable plan rules.  The accountable plan rules will be discussed momentarily.   </a:t>
            </a:r>
          </a:p>
          <a:p>
            <a:pPr marL="228600" indent="-228600">
              <a:buAutoNum type="arabicParenR"/>
            </a:pPr>
            <a:r>
              <a:rPr lang="en-US" sz="1200" kern="1200" dirty="0">
                <a:solidFill>
                  <a:schemeClr val="tx1"/>
                </a:solidFill>
                <a:effectLst/>
                <a:latin typeface="+mn-lt"/>
                <a:ea typeface="+mn-ea"/>
                <a:cs typeface="+mn-cs"/>
              </a:rPr>
              <a:t>The second per diem requirement is the reimbursement amount is calculated at or below the federal rates.  Federal per diem rates include separate rates for lodging, meals and incidental expenses.  These rates apply to federal government employees and establish the maximum amounts for different geographic areas that may be excluded per day.  The rates are revised every year and are available online at www.gsa.gov.  If the per diem amount does not meet the requirements, the reimbursement is a taxable fringe benefit.  </a:t>
            </a:r>
          </a:p>
          <a:p>
            <a:pPr marL="228600" indent="-228600">
              <a:buAutoNum type="arabicParenR"/>
            </a:pPr>
            <a:r>
              <a:rPr lang="en-US" sz="1200" kern="1200" dirty="0">
                <a:solidFill>
                  <a:schemeClr val="tx1"/>
                </a:solidFill>
                <a:effectLst/>
                <a:latin typeface="+mn-lt"/>
                <a:ea typeface="+mn-ea"/>
                <a:cs typeface="+mn-cs"/>
              </a:rPr>
              <a:t>Remember, when you are using per diem amounts, receipts are not required, but </a:t>
            </a:r>
            <a:r>
              <a:rPr lang="en-US" sz="1200" u="sng" kern="1200" dirty="0">
                <a:solidFill>
                  <a:schemeClr val="tx1"/>
                </a:solidFill>
                <a:effectLst/>
                <a:latin typeface="+mn-lt"/>
                <a:ea typeface="+mn-ea"/>
                <a:cs typeface="+mn-cs"/>
              </a:rPr>
              <a:t>time, place, and business purpose must still be substantiated</a:t>
            </a:r>
            <a:r>
              <a:rPr lang="en-US" sz="1200" kern="1200" dirty="0">
                <a:solidFill>
                  <a:schemeClr val="tx1"/>
                </a:solidFill>
                <a:effectLst/>
                <a:latin typeface="+mn-lt"/>
                <a:ea typeface="+mn-ea"/>
                <a:cs typeface="+mn-cs"/>
              </a:rPr>
              <a:t> by the employee.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13</a:t>
            </a:fld>
            <a:endParaRPr lang="en-US" dirty="0"/>
          </a:p>
        </p:txBody>
      </p:sp>
    </p:spTree>
    <p:extLst>
      <p:ext uri="{BB962C8B-B14F-4D97-AF65-F5344CB8AC3E}">
        <p14:creationId xmlns:p14="http://schemas.microsoft.com/office/powerpoint/2010/main" val="331643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let's break down the components of per diem.  Per diem consists of two categories: </a:t>
            </a:r>
          </a:p>
          <a:p>
            <a:pPr marL="228600" indent="-228600">
              <a:buAutoNum type="arabicParenR"/>
            </a:pPr>
            <a:r>
              <a:rPr lang="en-US" sz="1200" kern="1200" dirty="0">
                <a:solidFill>
                  <a:schemeClr val="tx1"/>
                </a:solidFill>
                <a:effectLst/>
                <a:latin typeface="+mn-lt"/>
                <a:ea typeface="+mn-ea"/>
                <a:cs typeface="+mn-cs"/>
              </a:rPr>
              <a:t>the first category is lodging, and </a:t>
            </a:r>
          </a:p>
          <a:p>
            <a:pPr marL="228600" indent="-228600">
              <a:buAutoNum type="arabicParenR"/>
            </a:pPr>
            <a:r>
              <a:rPr lang="en-US" sz="1200" kern="1200" dirty="0">
                <a:solidFill>
                  <a:schemeClr val="tx1"/>
                </a:solidFill>
                <a:effectLst/>
                <a:latin typeface="+mn-lt"/>
                <a:ea typeface="+mn-ea"/>
                <a:cs typeface="+mn-cs"/>
              </a:rPr>
              <a:t>the second is meals and incidental expenses, also known as M&amp;IE</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Per diem rates vary by city.  They will be higher for travel in a city like New York and lower in a city like Grafton, North Dakota.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look at lodging and M&amp;IE separately.</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14</a:t>
            </a:fld>
            <a:endParaRPr lang="en-US" dirty="0"/>
          </a:p>
        </p:txBody>
      </p:sp>
    </p:spTree>
    <p:extLst>
      <p:ext uri="{BB962C8B-B14F-4D97-AF65-F5344CB8AC3E}">
        <p14:creationId xmlns:p14="http://schemas.microsoft.com/office/powerpoint/2010/main" val="162914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appropriate lodging rate is determined by the city in which the employee spends the night.   </a:t>
            </a:r>
          </a:p>
          <a:p>
            <a:endParaRPr lang="en-US" dirty="0"/>
          </a:p>
          <a:p>
            <a:r>
              <a:rPr lang="en-US" sz="1200" kern="1200" dirty="0">
                <a:solidFill>
                  <a:schemeClr val="tx1"/>
                </a:solidFill>
                <a:effectLst/>
                <a:latin typeface="+mn-lt"/>
                <a:ea typeface="+mn-ea"/>
                <a:cs typeface="+mn-cs"/>
              </a:rPr>
              <a:t>Let's say you have the luxury of working in Aspen, Colorado, but cannot find a place to stay that falls within the per diem rate.  Instead, you have to stay in Snowmass, Colorado, which is very nice also, and it has a lower per diem rate.  Do you use the Aspen per diem rate or the Snowmass per diem rate?  Actually, you would use the rate in Snowmass.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logic also applies for meals and incidental expenses.  Do you know what costs are included with the lodging per diem?  This includes the cost of lodging only.  Room tax and energy surcharges are not considered part of the lodging cost, so they are additional reimbursement requests.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15</a:t>
            </a:fld>
            <a:endParaRPr lang="en-US" dirty="0"/>
          </a:p>
        </p:txBody>
      </p:sp>
    </p:spTree>
    <p:extLst>
      <p:ext uri="{BB962C8B-B14F-4D97-AF65-F5344CB8AC3E}">
        <p14:creationId xmlns:p14="http://schemas.microsoft.com/office/powerpoint/2010/main" val="372999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M&amp;IE, meals and incidental expenses, includes items such as meals, tips and fees for food, and luggage handling services.  Laundry and dry cleaning for travel of less than four consecutive nights is also considered included in M&amp;IE.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per diem rate is a set amount, which includes incidental expenses. </a:t>
            </a:r>
            <a:endParaRPr lang="en-US" b="1" dirty="0"/>
          </a:p>
        </p:txBody>
      </p:sp>
      <p:sp>
        <p:nvSpPr>
          <p:cNvPr id="4" name="Slide Number Placeholder 3"/>
          <p:cNvSpPr>
            <a:spLocks noGrp="1"/>
          </p:cNvSpPr>
          <p:nvPr>
            <p:ph type="sldNum" sz="quarter" idx="5"/>
          </p:nvPr>
        </p:nvSpPr>
        <p:spPr/>
        <p:txBody>
          <a:bodyPr/>
          <a:lstStyle/>
          <a:p>
            <a:fld id="{B5A621C9-9A53-B447-BED6-8A1239BBCD0B}" type="slidenum">
              <a:rPr lang="en-US" smtClean="0"/>
              <a:t>16</a:t>
            </a:fld>
            <a:endParaRPr lang="en-US" dirty="0"/>
          </a:p>
        </p:txBody>
      </p:sp>
    </p:spTree>
    <p:extLst>
      <p:ext uri="{BB962C8B-B14F-4D97-AF65-F5344CB8AC3E}">
        <p14:creationId xmlns:p14="http://schemas.microsoft.com/office/powerpoint/2010/main" val="2739582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there are additional rules for consideration when using the per diem rates.  One is the proration for M&amp;IE according to the time during the day that travel begins and the time during the day that travel ends.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M&amp;IE is to be prorated by one of two methods: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Method Number 1 allows for three-quarters of the per diem meal allowance for each of these days.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Method Number 2 uses any method that is consistently applied and that is in accordance with reasonable business practice.  For example, you may calculate partial days based on actual hours the employee is authorized to travel for business away from home on the first and last 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question how they should handle miscellaneous expenses which are not part of the incidental expenses, such as room taxes, cab, telephone charges, and laundry.  Reimbursement for these expenses may be considered as tax-exempt if the substantiation requirements are met.   </a:t>
            </a:r>
          </a:p>
          <a:p>
            <a:endParaRPr lang="en-US" b="1" dirty="0"/>
          </a:p>
        </p:txBody>
      </p:sp>
      <p:sp>
        <p:nvSpPr>
          <p:cNvPr id="4" name="Slide Number Placeholder 3"/>
          <p:cNvSpPr>
            <a:spLocks noGrp="1"/>
          </p:cNvSpPr>
          <p:nvPr>
            <p:ph type="sldNum" sz="quarter" idx="5"/>
          </p:nvPr>
        </p:nvSpPr>
        <p:spPr/>
        <p:txBody>
          <a:bodyPr/>
          <a:lstStyle/>
          <a:p>
            <a:fld id="{B5A621C9-9A53-B447-BED6-8A1239BBCD0B}" type="slidenum">
              <a:rPr lang="en-US" smtClean="0"/>
              <a:t>17</a:t>
            </a:fld>
            <a:endParaRPr lang="en-US" dirty="0"/>
          </a:p>
        </p:txBody>
      </p:sp>
    </p:spTree>
    <p:extLst>
      <p:ext uri="{BB962C8B-B14F-4D97-AF65-F5344CB8AC3E}">
        <p14:creationId xmlns:p14="http://schemas.microsoft.com/office/powerpoint/2010/main" val="348431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talk now about accountable plans.  It is important that you understand accountable plan rules in order to manage your fringe benefit program.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use the term "accountable plan," we're not necessarily speaking about a written plan.  There is no requirement that the plan be written, but it must be an </a:t>
            </a:r>
            <a:r>
              <a:rPr lang="en-US" sz="1200" u="sng" kern="1200" dirty="0">
                <a:solidFill>
                  <a:schemeClr val="tx1"/>
                </a:solidFill>
                <a:effectLst/>
                <a:latin typeface="+mn-lt"/>
                <a:ea typeface="+mn-ea"/>
                <a:cs typeface="+mn-cs"/>
              </a:rPr>
              <a:t>established policy</a:t>
            </a:r>
            <a:r>
              <a:rPr lang="en-US" sz="1200" kern="1200" dirty="0">
                <a:solidFill>
                  <a:schemeClr val="tx1"/>
                </a:solidFill>
                <a:effectLst/>
                <a:latin typeface="+mn-lt"/>
                <a:ea typeface="+mn-ea"/>
                <a:cs typeface="+mn-cs"/>
              </a:rPr>
              <a:t>.  Many government entities, though, document their accountable plan in a written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Accountable plan rules require substantiation of business expenses using actual receipts, mileage logs, and expense vouchers.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18</a:t>
            </a:fld>
            <a:endParaRPr lang="en-US" dirty="0"/>
          </a:p>
        </p:txBody>
      </p:sp>
    </p:spTree>
    <p:extLst>
      <p:ext uri="{BB962C8B-B14F-4D97-AF65-F5344CB8AC3E}">
        <p14:creationId xmlns:p14="http://schemas.microsoft.com/office/powerpoint/2010/main" val="1420603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accountable plan allows an employer to reimburse employees on a non-taxable basis when certain requirements are met.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Accountable plan rules are detailed in Section 62(c) of the Internal Revenue Code.  Publication 5137 - the Fringe Benefits Guide, also contains helpful information related to this topic.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maintain a qualified accountable plan, there are three requirements which must be met: </a:t>
            </a:r>
          </a:p>
          <a:p>
            <a:pPr marL="228600" indent="-228600">
              <a:buAutoNum type="arabicParenR"/>
            </a:pPr>
            <a:r>
              <a:rPr lang="en-US" sz="1200" kern="1200" dirty="0">
                <a:solidFill>
                  <a:schemeClr val="tx1"/>
                </a:solidFill>
                <a:effectLst/>
                <a:latin typeface="+mn-lt"/>
                <a:ea typeface="+mn-ea"/>
                <a:cs typeface="+mn-cs"/>
              </a:rPr>
              <a:t>First, there must be a business connection to the expenditure; </a:t>
            </a:r>
          </a:p>
          <a:p>
            <a:pPr marL="228600" indent="-228600">
              <a:buAutoNum type="arabicParenR"/>
            </a:pPr>
            <a:r>
              <a:rPr lang="en-US" sz="1200" kern="1200" dirty="0">
                <a:solidFill>
                  <a:schemeClr val="tx1"/>
                </a:solidFill>
                <a:effectLst/>
                <a:latin typeface="+mn-lt"/>
                <a:ea typeface="+mn-ea"/>
                <a:cs typeface="+mn-cs"/>
              </a:rPr>
              <a:t>Second, the employee must account for the funds within a reasonable period of time; and </a:t>
            </a:r>
          </a:p>
          <a:p>
            <a:pPr marL="228600" indent="-228600">
              <a:buAutoNum type="arabicParenR"/>
            </a:pPr>
            <a:r>
              <a:rPr lang="en-US" sz="1200" kern="1200" dirty="0">
                <a:solidFill>
                  <a:schemeClr val="tx1"/>
                </a:solidFill>
                <a:effectLst/>
                <a:latin typeface="+mn-lt"/>
                <a:ea typeface="+mn-ea"/>
                <a:cs typeface="+mn-cs"/>
              </a:rPr>
              <a:t>Third, excess reimbursements or advances must be returned within a reasonable period of time.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19</a:t>
            </a:fld>
            <a:endParaRPr lang="en-US" dirty="0"/>
          </a:p>
        </p:txBody>
      </p:sp>
    </p:spTree>
    <p:extLst>
      <p:ext uri="{BB962C8B-B14F-4D97-AF65-F5344CB8AC3E}">
        <p14:creationId xmlns:p14="http://schemas.microsoft.com/office/powerpoint/2010/main" val="127693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FSL/ET </a:t>
            </a:r>
            <a:r>
              <a:rPr lang="en-US" sz="1200" kern="1200" dirty="0">
                <a:solidFill>
                  <a:schemeClr val="tx1"/>
                </a:solidFill>
                <a:effectLst/>
                <a:latin typeface="+mn-lt"/>
                <a:ea typeface="+mn-ea"/>
                <a:cs typeface="+mn-cs"/>
              </a:rPr>
              <a:t>is a business unit within the Internal Revenue Service under the Tax Exempt and Government Entities Operating Division, TE/GE.  Our mission is to provide government entities top-quality customer service by helping them understand and comply with their tax responsibilities with integrity and fairness to all.  We primarily address employment taxes and information return reporting.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a:t>
            </a:fld>
            <a:endParaRPr lang="en-US" dirty="0"/>
          </a:p>
        </p:txBody>
      </p:sp>
    </p:spTree>
    <p:extLst>
      <p:ext uri="{BB962C8B-B14F-4D97-AF65-F5344CB8AC3E}">
        <p14:creationId xmlns:p14="http://schemas.microsoft.com/office/powerpoint/2010/main" val="3743777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purposes of the accountable plan rules, a business connection is defined as those expenses incurred by the employee in connection with services performed as an employee for the entity.  </a:t>
            </a:r>
            <a:r>
              <a:rPr lang="en-US" sz="1200" b="0" i="0" u="none" strike="noStrike" kern="1200" baseline="0" dirty="0">
                <a:solidFill>
                  <a:schemeClr val="tx1"/>
                </a:solidFill>
                <a:latin typeface="+mn-lt"/>
                <a:ea typeface="+mn-ea"/>
                <a:cs typeface="+mn-cs"/>
              </a:rPr>
              <a:t>The reimbursement or advance must be payment for the expenses and must not be an amount that would have otherwise been paid to the employee as wages.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me give you an example of an expense that meets the business connection requirement.  If an employee incurs airfare costs to attend an out-of-town conference which is directly related to their job, the cost of the airfare would qualify.  This means that if the expense was not reimbursed by the employer, it would be deductible by the employee on their Form 1040 income tax return as a business expense.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Check the IRS Publication 535, Business Expenses, if you are unsure whether an expense would qualify.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20</a:t>
            </a:fld>
            <a:endParaRPr lang="en-US" dirty="0"/>
          </a:p>
        </p:txBody>
      </p:sp>
    </p:spTree>
    <p:extLst>
      <p:ext uri="{BB962C8B-B14F-4D97-AF65-F5344CB8AC3E}">
        <p14:creationId xmlns:p14="http://schemas.microsoft.com/office/powerpoint/2010/main" val="981911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Accountable plan rules require that employees must provide adequate accounting of expenses to employers.  The employee must verify the date, time, place, and business purpose of expenses, as well as the amount of the expenses.  The employee </a:t>
            </a:r>
            <a:r>
              <a:rPr lang="en-US" sz="1200" u="sng" kern="1200" dirty="0">
                <a:solidFill>
                  <a:schemeClr val="tx1"/>
                </a:solidFill>
                <a:effectLst/>
                <a:latin typeface="+mn-lt"/>
                <a:ea typeface="+mn-ea"/>
                <a:cs typeface="+mn-cs"/>
              </a:rPr>
              <a:t>must provide receipts </a:t>
            </a:r>
            <a:r>
              <a:rPr lang="en-US" sz="1200" kern="1200" dirty="0">
                <a:solidFill>
                  <a:schemeClr val="tx1"/>
                </a:solidFill>
                <a:effectLst/>
                <a:latin typeface="+mn-lt"/>
                <a:ea typeface="+mn-ea"/>
                <a:cs typeface="+mn-cs"/>
              </a:rPr>
              <a:t>to the employer.  Most employers require employees to submit travel vouchers with the receipts attached to it.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Adequate accounting means to verify the time, place, amount, and the business purpose of the expenses and </a:t>
            </a:r>
            <a:r>
              <a:rPr lang="en-US" sz="1200" i="1" u="sng" kern="1200" dirty="0">
                <a:solidFill>
                  <a:schemeClr val="tx1"/>
                </a:solidFill>
                <a:effectLst/>
                <a:latin typeface="+mn-lt"/>
                <a:ea typeface="+mn-ea"/>
                <a:cs typeface="+mn-cs"/>
              </a:rPr>
              <a:t>receipts are required </a:t>
            </a:r>
            <a:r>
              <a:rPr lang="en-US" sz="1200" i="1" kern="1200" dirty="0">
                <a:solidFill>
                  <a:schemeClr val="tx1"/>
                </a:solidFill>
                <a:effectLst/>
                <a:latin typeface="+mn-lt"/>
                <a:ea typeface="+mn-ea"/>
                <a:cs typeface="+mn-cs"/>
              </a:rPr>
              <a:t>unless reimbursement is made under a per diem plan per Regulation Section 1.62-2(e) and 1.274-5T(b)(2).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21</a:t>
            </a:fld>
            <a:endParaRPr lang="en-US" dirty="0"/>
          </a:p>
        </p:txBody>
      </p:sp>
    </p:spTree>
    <p:extLst>
      <p:ext uri="{BB962C8B-B14F-4D97-AF65-F5344CB8AC3E}">
        <p14:creationId xmlns:p14="http://schemas.microsoft.com/office/powerpoint/2010/main" val="1634549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Accountable plan rules require employees to return any excess reimbursement within a reasonable period of time.  If you would like information on safe harbor timeliness rules for substantiating expenses, refer to Publication 5137, the Fringe Benefits Guide.  You may access this and many other documents at our website located at www.irs.gov.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reasonable period of time is described in Regulation Section 1.62-2(g) where an advance is allowed up to </a:t>
            </a:r>
            <a:r>
              <a:rPr lang="en-US" sz="1200" u="sng" kern="1200" dirty="0">
                <a:solidFill>
                  <a:schemeClr val="tx1"/>
                </a:solidFill>
                <a:effectLst/>
                <a:latin typeface="+mn-lt"/>
                <a:ea typeface="+mn-ea"/>
                <a:cs typeface="+mn-cs"/>
              </a:rPr>
              <a:t>30 days prior </a:t>
            </a:r>
            <a:r>
              <a:rPr lang="en-US" sz="1200" kern="1200" dirty="0">
                <a:solidFill>
                  <a:schemeClr val="tx1"/>
                </a:solidFill>
                <a:effectLst/>
                <a:latin typeface="+mn-lt"/>
                <a:ea typeface="+mn-ea"/>
                <a:cs typeface="+mn-cs"/>
              </a:rPr>
              <a:t>to the expense being incurred or paid, the expense is </a:t>
            </a:r>
            <a:r>
              <a:rPr lang="en-US" sz="1200" u="sng" kern="1200" dirty="0">
                <a:solidFill>
                  <a:schemeClr val="tx1"/>
                </a:solidFill>
                <a:effectLst/>
                <a:latin typeface="+mn-lt"/>
                <a:ea typeface="+mn-ea"/>
                <a:cs typeface="+mn-cs"/>
              </a:rPr>
              <a:t>substantiated within 60 days after </a:t>
            </a:r>
            <a:r>
              <a:rPr lang="en-US" sz="1200" kern="1200" dirty="0">
                <a:solidFill>
                  <a:schemeClr val="tx1"/>
                </a:solidFill>
                <a:effectLst/>
                <a:latin typeface="+mn-lt"/>
                <a:ea typeface="+mn-ea"/>
                <a:cs typeface="+mn-cs"/>
              </a:rPr>
              <a:t>it is paid or incurred, and any </a:t>
            </a:r>
            <a:r>
              <a:rPr lang="en-US" sz="1200" u="sng" kern="1200" dirty="0">
                <a:solidFill>
                  <a:schemeClr val="tx1"/>
                </a:solidFill>
                <a:effectLst/>
                <a:latin typeface="+mn-lt"/>
                <a:ea typeface="+mn-ea"/>
                <a:cs typeface="+mn-cs"/>
              </a:rPr>
              <a:t>excess</a:t>
            </a:r>
            <a:r>
              <a:rPr lang="en-US" sz="1200" kern="1200" dirty="0">
                <a:solidFill>
                  <a:schemeClr val="tx1"/>
                </a:solidFill>
                <a:effectLst/>
                <a:latin typeface="+mn-lt"/>
                <a:ea typeface="+mn-ea"/>
                <a:cs typeface="+mn-cs"/>
              </a:rPr>
              <a:t> amount is returned to the employer </a:t>
            </a:r>
            <a:r>
              <a:rPr lang="en-US" sz="1200" u="sng" kern="1200" dirty="0">
                <a:solidFill>
                  <a:schemeClr val="tx1"/>
                </a:solidFill>
                <a:effectLst/>
                <a:latin typeface="+mn-lt"/>
                <a:ea typeface="+mn-ea"/>
                <a:cs typeface="+mn-cs"/>
              </a:rPr>
              <a:t>within 120 </a:t>
            </a:r>
            <a:r>
              <a:rPr lang="en-US" sz="1200" kern="1200" dirty="0">
                <a:solidFill>
                  <a:schemeClr val="tx1"/>
                </a:solidFill>
                <a:effectLst/>
                <a:latin typeface="+mn-lt"/>
                <a:ea typeface="+mn-ea"/>
                <a:cs typeface="+mn-cs"/>
              </a:rPr>
              <a:t>days after the expense is paid or incurred.  This is also known as the fixed date method of timeliness safe harbors.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22</a:t>
            </a:fld>
            <a:endParaRPr lang="en-US" dirty="0"/>
          </a:p>
        </p:txBody>
      </p:sp>
    </p:spTree>
    <p:extLst>
      <p:ext uri="{BB962C8B-B14F-4D97-AF65-F5344CB8AC3E}">
        <p14:creationId xmlns:p14="http://schemas.microsoft.com/office/powerpoint/2010/main" val="4213406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any of these requirements are not met, a non-accountable plan is in place.  Payments you make under a non-accountable plan are </a:t>
            </a:r>
            <a:r>
              <a:rPr lang="en-US" sz="1200" u="sng" kern="1200" dirty="0">
                <a:solidFill>
                  <a:schemeClr val="tx1"/>
                </a:solidFill>
                <a:effectLst/>
                <a:latin typeface="+mn-lt"/>
                <a:ea typeface="+mn-ea"/>
                <a:cs typeface="+mn-cs"/>
              </a:rPr>
              <a:t>taxable wages </a:t>
            </a:r>
            <a:r>
              <a:rPr lang="en-US" sz="1200" kern="1200" dirty="0">
                <a:solidFill>
                  <a:schemeClr val="tx1"/>
                </a:solidFill>
                <a:effectLst/>
                <a:latin typeface="+mn-lt"/>
                <a:ea typeface="+mn-ea"/>
                <a:cs typeface="+mn-cs"/>
              </a:rPr>
              <a:t>to the employee.  The employer is then obligated to withhold payroll taxes from the reimbursements to the employee.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accountable plan need not be in writing.  Your agency only needs to have the policy in place for your allowances or reimbursements for agency related travel and other business expenses your employees may incur.  All three requirements of the accountable plan rules must be met, or the plan is considered nonaccountable and any reimbursements will be taxable to the payee.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23</a:t>
            </a:fld>
            <a:endParaRPr lang="en-US" dirty="0"/>
          </a:p>
        </p:txBody>
      </p:sp>
    </p:spTree>
    <p:extLst>
      <p:ext uri="{BB962C8B-B14F-4D97-AF65-F5344CB8AC3E}">
        <p14:creationId xmlns:p14="http://schemas.microsoft.com/office/powerpoint/2010/main" val="189314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section discusses rules that apply to benefits provided to an employee for the employee’s personal transportation for commuting to and from work. IRC Section 132(f)(1); Treas. Reg. Section 1.132-9(b).</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Tax Cuts and Jobs Act, Section 11047, suspends the exclusion of qualified bicycle commuting reimbursements from your employee’s income for any tax year beginning after December 31, 2017, and before January 1, 2026.</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Employers may provide an employee with any one or more of these benefits at the same time.  Employer-provided QTFs with FMV that does not exceed monthly excludable limits, set annually, 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Exempt from withholding and payment of employment taxes,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 reported as taxable wages on the employee’s Form W -2,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Not included in gross income.</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 maximum nontaxable value per person is limited to: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$270 per month for combined commuter highway vehicle transportation and transit passes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$270 per month for qualified parking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exclusion from income for this benefit applies only to employees; former employees and independent contractors are not eligible to receive this benefit. IRC Section 132(f)(5); Notice 94-3; Treasury Decision 8933; Treas. Reg. Section 1.132-9(b).</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Generally, transportation benefits, under the general rule for fringe benefits, are valued at FMV.  Cash advances for transportation benefits are not considered reimbursements and are treated as taxable wages.</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24</a:t>
            </a:fld>
            <a:endParaRPr lang="en-US" dirty="0"/>
          </a:p>
        </p:txBody>
      </p:sp>
    </p:spTree>
    <p:extLst>
      <p:ext uri="{BB962C8B-B14F-4D97-AF65-F5344CB8AC3E}">
        <p14:creationId xmlns:p14="http://schemas.microsoft.com/office/powerpoint/2010/main" val="111063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 105(b) of the Internal Revenue Code specifically exempts employer payments of certain medical expenses from tax.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exclusion applies to contributions you make as an employer to an accident or health plan for an employee, including the following: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Contributions to the cost of accident or health insurance including qualified long-term care insurance,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Contributions to a separate trust or fund that directly or through insurance provides accident or health benefits,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Contributions to Archer MSAs or health savings accounts.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are discussed in Publication 969, health savings accounts and other tax favored health plans.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exclusion also applies to payments you directly or indirectly make to an employee under an accident or health plan for employees that are either of the following: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Payments are reimbursements of medical expenses,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Payments for specific injuries or illnesses such as the loss of an arm or leg, the payments must be figured without regard to any period of absence from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an accident or health plan?  Well, this is an arrangement that provides benefits for your employees, their spouses, their dependents, and their children in the event of personal injury or sickness.  Covered children must be under age 27.  The plan may be insured or noninsured and does not need to be in writing.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25</a:t>
            </a:fld>
            <a:endParaRPr lang="en-US" dirty="0"/>
          </a:p>
        </p:txBody>
      </p:sp>
    </p:spTree>
    <p:extLst>
      <p:ext uri="{BB962C8B-B14F-4D97-AF65-F5344CB8AC3E}">
        <p14:creationId xmlns:p14="http://schemas.microsoft.com/office/powerpoint/2010/main" val="50583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Reimbursements received by employees who travel on business outside the area of their tax home may be excludable from wages.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Qualifying expenses for travel are excludable if they are incurred for temporary travel on business away from the general area of the employee’s tax home. To be excludable from wages, the travel must be substantially longer than an ordinary day’s work, require an overnight stay or substantial sleep or rest. IRC Section 162(a)(2); U.S. v Correll, 389 U.S. 299, 302-303 (1967); Rev. Rul. 75-170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Travel expense reimbursements may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Costs to travel to and from the business destination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Transportation costs while at the business destination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Lodging, meals and incidental expenses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Cleaning, laundry and other miscellaneous expenses </a:t>
            </a:r>
          </a:p>
          <a:p>
            <a:endParaRPr lang="en-US" dirty="0"/>
          </a:p>
          <a:p>
            <a:r>
              <a:rPr lang="en-US" sz="1200" b="0" i="0" u="none" strike="noStrike" kern="1200" baseline="0" dirty="0">
                <a:solidFill>
                  <a:schemeClr val="tx1"/>
                </a:solidFill>
                <a:latin typeface="+mn-lt"/>
                <a:ea typeface="+mn-ea"/>
                <a:cs typeface="+mn-cs"/>
              </a:rPr>
              <a:t>Reimbursements for allowable expenses are excludable from wages if the accountable plan rules are met.</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26</a:t>
            </a:fld>
            <a:endParaRPr lang="en-US" dirty="0"/>
          </a:p>
        </p:txBody>
      </p:sp>
    </p:spTree>
    <p:extLst>
      <p:ext uri="{BB962C8B-B14F-4D97-AF65-F5344CB8AC3E}">
        <p14:creationId xmlns:p14="http://schemas.microsoft.com/office/powerpoint/2010/main" val="486461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Tax Home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Identifying the employee’s tax home is critical because the employee must be considered away from their tax home for reimbursements of travel expenses to be excludable.  In most cases, the employee’s tax home is the general vicinity of their principal place of business.  The employee may receive excludable travel reimbursements while temporarily away from their tax home for business.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Regardless of whether the employee’s tax home is the employer’s business office or the employee’s residence, </a:t>
            </a:r>
            <a:r>
              <a:rPr lang="en-US" sz="1200" b="0" i="0" u="sng" strike="noStrike" kern="1200" baseline="0" dirty="0">
                <a:solidFill>
                  <a:schemeClr val="tx1"/>
                </a:solidFill>
                <a:latin typeface="+mn-lt"/>
                <a:ea typeface="+mn-ea"/>
                <a:cs typeface="+mn-cs"/>
              </a:rPr>
              <a:t>the tax home includes the entire metropolitan area</a:t>
            </a:r>
            <a:r>
              <a:rPr lang="en-US" sz="1200" b="0" i="0" u="none" strike="noStrike" kern="1200" baseline="0" dirty="0">
                <a:solidFill>
                  <a:schemeClr val="tx1"/>
                </a:solidFill>
                <a:latin typeface="+mn-lt"/>
                <a:ea typeface="+mn-ea"/>
                <a:cs typeface="+mn-cs"/>
              </a:rPr>
              <a:t>; therefore, the employee is not away from home unless they leave the metropolitan area. Rev. Rul. 73-529; Rev. Rul. 93-86; Rev. Rul. 56-49; Rev. Rul. 75-432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An employee lives and works in New York.  The New York area is considered the employee’s tax home.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An employee lives in New York but works permanently in Philadelphia.  Even though the employee lives in New York, Philadelphia is considered the employee’s tax home.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27</a:t>
            </a:fld>
            <a:endParaRPr lang="en-US" dirty="0"/>
          </a:p>
        </p:txBody>
      </p:sp>
    </p:spTree>
    <p:extLst>
      <p:ext uri="{BB962C8B-B14F-4D97-AF65-F5344CB8AC3E}">
        <p14:creationId xmlns:p14="http://schemas.microsoft.com/office/powerpoint/2010/main" val="587319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Away From Tax Home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a reimbursement of an expense, including meals and lodging, for business travel to be excludable from income, a taxpayer must temporarily travel in the pursuit of business.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statutory phrase “away from home” has been interpreted by the U.S. Supreme Court to require a taxpayer to travel </a:t>
            </a:r>
            <a:r>
              <a:rPr lang="en-US" sz="1200" b="0" i="0" u="sng" strike="noStrike" kern="1200" baseline="0" dirty="0">
                <a:solidFill>
                  <a:schemeClr val="tx1"/>
                </a:solidFill>
                <a:latin typeface="+mn-lt"/>
                <a:ea typeface="+mn-ea"/>
                <a:cs typeface="+mn-cs"/>
              </a:rPr>
              <a:t>overnight</a:t>
            </a:r>
            <a:r>
              <a:rPr lang="en-US" sz="1200" b="0" i="0" u="none" strike="noStrike" kern="1200" baseline="0" dirty="0">
                <a:solidFill>
                  <a:schemeClr val="tx1"/>
                </a:solidFill>
                <a:latin typeface="+mn-lt"/>
                <a:ea typeface="+mn-ea"/>
                <a:cs typeface="+mn-cs"/>
              </a:rPr>
              <a:t>, or long enough to require </a:t>
            </a:r>
            <a:r>
              <a:rPr lang="en-US" sz="1200" b="0" i="0" u="sng" strike="noStrike" kern="1200" baseline="0" dirty="0">
                <a:solidFill>
                  <a:schemeClr val="tx1"/>
                </a:solidFill>
                <a:latin typeface="+mn-lt"/>
                <a:ea typeface="+mn-ea"/>
                <a:cs typeface="+mn-cs"/>
              </a:rPr>
              <a:t>substantial “sleep or rest</a:t>
            </a:r>
            <a:r>
              <a:rPr lang="en-US" sz="1200" b="0" i="0" u="none" strike="noStrike" kern="1200" baseline="0" dirty="0">
                <a:solidFill>
                  <a:schemeClr val="tx1"/>
                </a:solidFill>
                <a:latin typeface="+mn-lt"/>
                <a:ea typeface="+mn-ea"/>
                <a:cs typeface="+mn-cs"/>
              </a:rPr>
              <a:t>.”  Thus, merely working overtime or at a great distance from the taxpayer’s residence does not create an exclusion for reimbursements for travel expenses if the employee returns home without spending the night or stopping for substantial “sleep or rest.” U.S. v Correll, 389 U.S. 299, 302-303 (1967); Rev. Rul. 75-170; Rev. Rul. 75-432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An employee is required to travel from Dallas to Austin to work for the day.  The employee leaves home at 6:30 a.m. and returns that night at 10:00 p.m.  On the trip home the employee stops for dinner and rests in the car for two hours.  Even though the employee has been away from home for substantially longer than her normal workday, she is not considered to be in travel status.  The courts have ruled that stopping for a meal or a rest in a car does not meet the substantial “sleep or rest” rule.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28</a:t>
            </a:fld>
            <a:endParaRPr lang="en-US" dirty="0"/>
          </a:p>
        </p:txBody>
      </p:sp>
    </p:spTree>
    <p:extLst>
      <p:ext uri="{BB962C8B-B14F-4D97-AF65-F5344CB8AC3E}">
        <p14:creationId xmlns:p14="http://schemas.microsoft.com/office/powerpoint/2010/main" val="900554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Questions concerning the sleep or rest rule have been addressed in numerous court cases and IRS rulings over the years.  Each case addresses a specific situation and should not be relied on in another situation, but each provides an illustration of the development of law in this area.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An employee is required to travel from Milwaukee to Madison to work on a project.  She leaves home at 11:00 a.m. on Monday, with plans to return home the same day.  She is unable to complete the project on Monday, so she spends the night in Madison.  After completing the project the next day, she returns to Milwaukee by 10:30 a.m.  Even though the employee had not planned to spend the night and is gone for less than 24 hours, she has met the “away from home” rule because she spent the night away from her tax home on business.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An employee is required to travel from Dallas to Austin to work for the day.  The employee leaves home at 6:30 a.m. and returns that night at 10:00 p.m.  On the trip home the employee stops for dinner and rests in the car for two hours.  Even though the employee has been away from home for substantially longer than her normal workday, she is not considered to be in travel status.  The courts have ruled that stopping for a meal or a rest in a car does not meet the substantial “sleep or rest” rule.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29</a:t>
            </a:fld>
            <a:endParaRPr lang="en-US" dirty="0"/>
          </a:p>
        </p:txBody>
      </p:sp>
    </p:spTree>
    <p:extLst>
      <p:ext uri="{BB962C8B-B14F-4D97-AF65-F5344CB8AC3E}">
        <p14:creationId xmlns:p14="http://schemas.microsoft.com/office/powerpoint/2010/main" val="392389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informational purposes only.</a:t>
            </a:r>
          </a:p>
          <a:p>
            <a:endParaRPr lang="en-US" dirty="0"/>
          </a:p>
          <a:p>
            <a:r>
              <a:rPr lang="en-US" sz="1200" kern="1200" dirty="0">
                <a:solidFill>
                  <a:schemeClr val="tx1"/>
                </a:solidFill>
                <a:effectLst/>
                <a:latin typeface="+mn-lt"/>
                <a:ea typeface="+mn-ea"/>
                <a:cs typeface="+mn-cs"/>
              </a:rPr>
              <a:t>The information contained in this presentation is current as of the date it was presented.  It should not be considered official guidance.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a:t>
            </a:fld>
            <a:endParaRPr lang="en-US" dirty="0"/>
          </a:p>
        </p:txBody>
      </p:sp>
    </p:spTree>
    <p:extLst>
      <p:ext uri="{BB962C8B-B14F-4D97-AF65-F5344CB8AC3E}">
        <p14:creationId xmlns:p14="http://schemas.microsoft.com/office/powerpoint/2010/main" val="3464476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Temporary vs. Indefinite Travel Assignments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Reimbursements of travel expenses for “temporary” assignments away from the tax home at a single location are generally not taxable to employees.  If the assignment is “indefinite,” the employees are considered to have moved their tax home to the new work location.  Reimbursements of travel expenses for “indefinite” assignments are taxable.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employer must determine whether an assignment is realistically expected to last less than one year when the assignment begins.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assignment is generally considered temporary if it is realistically expected to be, and does in fact, last one year or less.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 assignment is generally considered indefinite if it is realistically expected to last for more than one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above are the general rules.  All relevant facts must be considered to determine whether the travel assignment was intended to be temporary or indefinite. Rev. Rul. 93-86; Rev. Rul. 99-7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“Temporary” Travel Assignment Becomes “Indefinite”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an assignment away from home at a single location initially is realistically expected to last one year or less, and then later is realistically expected to last longer than one year, the assignment is considered temporary until the date the expectations change.  At that time, the travel is considered “indefinite” and any travel reimbursements from that date on are taxable.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30</a:t>
            </a:fld>
            <a:endParaRPr lang="en-US" dirty="0"/>
          </a:p>
        </p:txBody>
      </p:sp>
    </p:spTree>
    <p:extLst>
      <p:ext uri="{BB962C8B-B14F-4D97-AF65-F5344CB8AC3E}">
        <p14:creationId xmlns:p14="http://schemas.microsoft.com/office/powerpoint/2010/main" val="239022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Reimbursements for Travel Expenses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reimbursements for ordinary and necessary business expenses incurred while traveling away from the employee’s home overnight to be excludable from taxable wages, the reimbursements must be made under an accountable plan.  An accountable plan requires that expenses have a business connection, adequate documentation of expenses and a timely return of excess reimbursements.  An accountable plan may include per diem rates for certain expenses. Rev. Proc. 2011-47; IRC Section 274(d) and (e)(3)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Per Diem Reimbursement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per diem is a daily allowance to pay for lodging, meals and incidental expenses while traveling on business. The amount of the expenses reimbursed using per diem rates will be deemed substantiated without receipts, provided the requirements of the regulations are met. Treas. Reg Section 1.62-2(e)(2); Treas. Reg. Section 1.274-5(g)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An employee traveling away from home on business is reimbursed by his employer at the federal per diem rate for the city in which he spends the night. In this situation, the employee does not have to provide receipts; however, he must provide adequate substantiation verifying the time, place and business purpose of the trip. The employer may require additional substantiation. Treas. Reg.1-62-2(c)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31</a:t>
            </a:fld>
            <a:endParaRPr lang="en-US" dirty="0"/>
          </a:p>
        </p:txBody>
      </p:sp>
    </p:spTree>
    <p:extLst>
      <p:ext uri="{BB962C8B-B14F-4D97-AF65-F5344CB8AC3E}">
        <p14:creationId xmlns:p14="http://schemas.microsoft.com/office/powerpoint/2010/main" val="2328376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Work Clothes and Uniform Allowances and Reimbursements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Clothing or uniforms are excluded from wages of an employee if they are: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Specifically required as a condition of employment,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Are not worn or adaptable to general use as ordinary clothing.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accountable plan rules must be met for reimbursements or clothing allowances. IRC Section 162; Treas. Reg. Section 1.62-2(c)(1)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If the clothing qualifies as excludable, then reimbursements for the cleaning costs are also excludable.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Periodic allowance payments made to employees for the purchase and maintenance of specific articles of </a:t>
            </a:r>
            <a:r>
              <a:rPr lang="en-US" sz="1200" b="1" i="0" u="none" strike="noStrike" kern="1200" baseline="0" dirty="0">
                <a:solidFill>
                  <a:schemeClr val="tx1"/>
                </a:solidFill>
                <a:latin typeface="+mn-lt"/>
                <a:ea typeface="+mn-ea"/>
                <a:cs typeface="+mn-cs"/>
              </a:rPr>
              <a:t>employer-required </a:t>
            </a:r>
            <a:r>
              <a:rPr lang="en-US" sz="1200" b="0" i="0" u="none" strike="noStrike" kern="1200" baseline="0" dirty="0">
                <a:solidFill>
                  <a:schemeClr val="tx1"/>
                </a:solidFill>
                <a:latin typeface="+mn-lt"/>
                <a:ea typeface="+mn-ea"/>
                <a:cs typeface="+mn-cs"/>
              </a:rPr>
              <a:t>uniforms are not taxable to the employees to the extent that the allowances are used to pay for uniforms that are not adaptable to general use and are not worn for general use, and the employees substantiate the expenses. If the employer does not require substantiation, the allowance is taxable as wages and subject to withholding when paid.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An agency is required to reimburse certain employees for shoes under a union contract. The shoes are not safety shoes. Because the shoes are adaptable for general wear, the reimbursements are included as wages to the employees even if the employer is required to make the payment.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32</a:t>
            </a:fld>
            <a:endParaRPr lang="en-US" dirty="0"/>
          </a:p>
        </p:txBody>
      </p:sp>
    </p:spTree>
    <p:extLst>
      <p:ext uri="{BB962C8B-B14F-4D97-AF65-F5344CB8AC3E}">
        <p14:creationId xmlns:p14="http://schemas.microsoft.com/office/powerpoint/2010/main" val="1458294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Safety Equipment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Safety equipment is excludable from employee wages if the equipment is provided to help the employees perform their job in a safer environment.  To be excludable, it is not necessary that the equipment be required by the employer.  However, the accountable plan rules must be met for reimbursements for safety equipment. IRC Section 162; Treas. Reg. Section 1.62-2(c)(1) </a:t>
            </a:r>
          </a:p>
          <a:p>
            <a:r>
              <a:rPr lang="en-US" sz="1200" b="0" i="0" u="none" strike="noStrike" kern="1200" baseline="0" dirty="0">
                <a:solidFill>
                  <a:schemeClr val="tx1"/>
                </a:solidFill>
                <a:latin typeface="+mn-lt"/>
                <a:ea typeface="+mn-ea"/>
                <a:cs typeface="+mn-cs"/>
              </a:rPr>
              <a:t>Common examples include a hardhat, an anti-glare screen for computer and safety shoes.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 </a:t>
            </a:r>
            <a:r>
              <a:rPr lang="en-US" sz="1200" b="0" i="0" u="none" strike="noStrike" kern="1200" baseline="0" dirty="0">
                <a:solidFill>
                  <a:schemeClr val="tx1"/>
                </a:solidFill>
                <a:latin typeface="+mn-lt"/>
                <a:ea typeface="+mn-ea"/>
                <a:cs typeface="+mn-cs"/>
              </a:rPr>
              <a:t>A government entity pays employees annually for part of the cost of safety equipment not required by the employer. The payments may be excludable even though the safety equipment is not required by the employer. If the equipment helps the employee perform their job in a safer environment, it may qualify as an employee business expense. If the expenses are substantiated, the reimbursement is excludable for the employee. payment.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33</a:t>
            </a:fld>
            <a:endParaRPr lang="en-US" dirty="0"/>
          </a:p>
        </p:txBody>
      </p:sp>
    </p:spTree>
    <p:extLst>
      <p:ext uri="{BB962C8B-B14F-4D97-AF65-F5344CB8AC3E}">
        <p14:creationId xmlns:p14="http://schemas.microsoft.com/office/powerpoint/2010/main" val="3381706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resources you can go to for more information on fringe benefits.</a:t>
            </a:r>
          </a:p>
          <a:p>
            <a:endParaRPr lang="en-US" dirty="0"/>
          </a:p>
          <a:p>
            <a:r>
              <a:rPr lang="en-US" sz="1200" kern="1200" dirty="0">
                <a:solidFill>
                  <a:schemeClr val="tx1"/>
                </a:solidFill>
                <a:effectLst/>
                <a:latin typeface="+mn-lt"/>
                <a:ea typeface="+mn-ea"/>
                <a:cs typeface="+mn-cs"/>
              </a:rPr>
              <a:t>Ladies and gentlemen, we hope today's presentation provided you with information you can use and clarified some of the complex fringe benefit issues for you.  On behalf of the Internal Revenue Service, we thank you for being with us, and enjoy the rest of your day.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34</a:t>
            </a:fld>
            <a:endParaRPr lang="en-US" dirty="0"/>
          </a:p>
        </p:txBody>
      </p:sp>
    </p:spTree>
    <p:extLst>
      <p:ext uri="{BB962C8B-B14F-4D97-AF65-F5344CB8AC3E}">
        <p14:creationId xmlns:p14="http://schemas.microsoft.com/office/powerpoint/2010/main" val="253205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fringe benefit is a form of pay in addition to stated pay for the performance of services by an employee or an independent contractor.  It may include property, services, cash, or a cash equivalent.  The value of a fringe benefit provided to an employee must be added to the employee's taxable wages unless the benefit is specifically excluded by a section of the Internal Revenue Code.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fringe benefit is taxable to the employee even if the benefit was for another individual, for example, the employee's spouse or child.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4</a:t>
            </a:fld>
            <a:endParaRPr lang="en-US" dirty="0"/>
          </a:p>
        </p:txBody>
      </p:sp>
    </p:spTree>
    <p:extLst>
      <p:ext uri="{BB962C8B-B14F-4D97-AF65-F5344CB8AC3E}">
        <p14:creationId xmlns:p14="http://schemas.microsoft.com/office/powerpoint/2010/main" val="120280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 forms of additional compensation are specifically designated as “fringe benefits” in the IRC; others, such as moving expenses or awards, are addressed by statutory provisions providing for special tax treatment but are not designated as fringe benefits by the IRC.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this presentation, we will use the term “fringe benefit” broadly to refer to all remuneration other than stated pay for which special tax treatment is available.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5</a:t>
            </a:fld>
            <a:endParaRPr lang="en-US" dirty="0"/>
          </a:p>
        </p:txBody>
      </p:sp>
    </p:spTree>
    <p:extLst>
      <p:ext uri="{BB962C8B-B14F-4D97-AF65-F5344CB8AC3E}">
        <p14:creationId xmlns:p14="http://schemas.microsoft.com/office/powerpoint/2010/main" val="159631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Fringe benefits for employees are taxable wages unless specifically excluded by a section of the IRC (IRC Sections 61, 61(a)(1), 3121, 3401).</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taxable fringe benefit must be included in the employee's wages and reported on a Form W-2 and is generally subject to federal income tax, Social Security, and Medicare tax withholding.  The fringe benefits are taxed at the same rates as the employee's regular wages.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exceptions to this, though.  For example, certain deferred compensation plans, such as 457(b) and 403(b) plans, adoption assistance, and excess group term life insurance may be subject to Social Security and Medicare taxes but not the federal income tax withholding.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employee has already reached the current calendar year maximum Social Security tax wage limit, then Social Security taxes are not withheld from the payment.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an employee's wages are not normally subject to Social Security or Medicare taxes, any taxable fringe benefit would also not be subject to Social Security or Medicare taxes.  However, the value of the benefit must still be reported for income tax withholding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certain fringe benefit may be part of a collective bargaining agreement, but this does not affect its status as a taxable or non-taxable fringe benefit.  You must follow the rules related to each fringe benefit, whether it's part of a collective bargaining agreement or not. </a:t>
            </a: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6</a:t>
            </a:fld>
            <a:endParaRPr lang="en-US" dirty="0"/>
          </a:p>
        </p:txBody>
      </p:sp>
    </p:spTree>
    <p:extLst>
      <p:ext uri="{BB962C8B-B14F-4D97-AF65-F5344CB8AC3E}">
        <p14:creationId xmlns:p14="http://schemas.microsoft.com/office/powerpoint/2010/main" val="542618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special accounting rules for fringe benefits.  There are also certain elections for some fringe benefits.  The four general special rules and elections are:</a:t>
            </a:r>
          </a:p>
          <a:p>
            <a:pPr marL="228600" indent="-228600">
              <a:buAutoNum type="arabicParenR"/>
            </a:pPr>
            <a:r>
              <a:rPr lang="en-US" sz="1200" u="sng" kern="1200" dirty="0">
                <a:solidFill>
                  <a:schemeClr val="tx1"/>
                </a:solidFill>
                <a:effectLst/>
                <a:latin typeface="+mn-lt"/>
                <a:ea typeface="+mn-ea"/>
                <a:cs typeface="+mn-cs"/>
              </a:rPr>
              <a:t>The first special rule is the determination of the reporting period </a:t>
            </a:r>
            <a:r>
              <a:rPr lang="en-US" sz="1200" kern="1200" dirty="0">
                <a:solidFill>
                  <a:schemeClr val="tx1"/>
                </a:solidFill>
                <a:effectLst/>
                <a:latin typeface="+mn-lt"/>
                <a:ea typeface="+mn-ea"/>
                <a:cs typeface="+mn-cs"/>
              </a:rPr>
              <a:t>- Taxable fringe benefits are reported when an employee receives them and should be included in the employee's wages that year.  The employer also has the choice of when to withhold employment taxes, as you will see. The employer may choose to treat taxable fringe benefits as paid in a pay period, paid quarterly, paid semiannually, or paid annually but no less frequently than annually.  If an employer provides a recurring taxable fringe benefit to an employee, that employer may combine the benefits for the period recognized.   </a:t>
            </a:r>
          </a:p>
          <a:p>
            <a:pPr marL="228600" indent="-228600">
              <a:buAutoNum type="arabicParenR"/>
            </a:pPr>
            <a:r>
              <a:rPr lang="en-US" sz="1200" u="sng" kern="1200" dirty="0">
                <a:solidFill>
                  <a:schemeClr val="tx1"/>
                </a:solidFill>
                <a:effectLst/>
                <a:latin typeface="+mn-lt"/>
                <a:ea typeface="+mn-ea"/>
                <a:cs typeface="+mn-cs"/>
              </a:rPr>
              <a:t>The second rule, or election, for employers is whether to use regular or supplemental withholding rates on the taxable fringe benefit </a:t>
            </a:r>
            <a:r>
              <a:rPr lang="en-US" sz="1200" kern="1200" dirty="0">
                <a:solidFill>
                  <a:schemeClr val="tx1"/>
                </a:solidFill>
                <a:effectLst/>
                <a:latin typeface="+mn-lt"/>
                <a:ea typeface="+mn-ea"/>
                <a:cs typeface="+mn-cs"/>
              </a:rPr>
              <a:t>- Employers may include the fringe benefit to the employee's regular wages and withhold on that total or withhold at the supplemental wage rate of 22% on just the fringe benefit. (22% is for tax years beginning after 2017 and before 2026).</a:t>
            </a:r>
          </a:p>
          <a:p>
            <a:pPr marL="228600" indent="-228600">
              <a:buAutoNum type="arabicParenR"/>
            </a:pPr>
            <a:r>
              <a:rPr lang="en-US" sz="1200" u="sng" kern="1200" dirty="0">
                <a:solidFill>
                  <a:schemeClr val="tx1"/>
                </a:solidFill>
                <a:effectLst/>
                <a:latin typeface="+mn-lt"/>
                <a:ea typeface="+mn-ea"/>
                <a:cs typeface="+mn-cs"/>
              </a:rPr>
              <a:t>The third special rule is the special accounting period</a:t>
            </a:r>
            <a:r>
              <a:rPr lang="en-US" sz="1200" kern="1200" dirty="0">
                <a:solidFill>
                  <a:schemeClr val="tx1"/>
                </a:solidFill>
                <a:effectLst/>
                <a:latin typeface="+mn-lt"/>
                <a:ea typeface="+mn-ea"/>
                <a:cs typeface="+mn-cs"/>
              </a:rPr>
              <a:t>- This election allows an employer who provides benefits to employees in November and/or December to treat those benefits as paid in the subsequent year.  Only the value of benefits actually provided during the last two months may be treated as paid in the subsequent year.  You do not have to notify the IRS that you are choosing this special accounting rule.  An employer may apply this rule as they choose, using it for some fringe benefits and not others.  Fringe benefit accounting periods may vary from employee to employee; however, the same rule must be used for all employees receiving a particular fringe benefit.   </a:t>
            </a:r>
          </a:p>
          <a:p>
            <a:pPr marL="228600" indent="-228600">
              <a:buAutoNum type="arabicParenR"/>
            </a:pPr>
            <a:r>
              <a:rPr lang="en-US" sz="1200" u="sng" kern="1200" dirty="0">
                <a:solidFill>
                  <a:schemeClr val="tx1"/>
                </a:solidFill>
                <a:effectLst/>
                <a:latin typeface="+mn-lt"/>
                <a:ea typeface="+mn-ea"/>
                <a:cs typeface="+mn-cs"/>
              </a:rPr>
              <a:t>The fourth special rule is the non-withholding election </a:t>
            </a:r>
            <a:r>
              <a:rPr lang="en-US" sz="1200" kern="1200" dirty="0">
                <a:solidFill>
                  <a:schemeClr val="tx1"/>
                </a:solidFill>
                <a:effectLst/>
                <a:latin typeface="+mn-lt"/>
                <a:ea typeface="+mn-ea"/>
                <a:cs typeface="+mn-cs"/>
              </a:rPr>
              <a:t>- This election only applies to employer-provided vehicles.  The employer may elect not to withhold income tax on the taxable use of an employer's vehicle that's includable in wages if the employer notifies the employee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the employer includes the benefit in the employee's wages on the Form W-2 and withholds Social Security and Medicare tax. </a:t>
            </a:r>
          </a:p>
          <a:p>
            <a:pPr marL="228600" indent="-228600">
              <a:buAutoNum type="arabicParenR"/>
            </a:pPr>
            <a:endParaRPr lang="en-US" sz="1200" kern="1200" dirty="0">
              <a:solidFill>
                <a:schemeClr val="tx1"/>
              </a:solidFill>
              <a:effectLst/>
              <a:latin typeface="+mn-lt"/>
              <a:ea typeface="+mn-ea"/>
              <a:cs typeface="+mn-cs"/>
            </a:endParaRPr>
          </a:p>
          <a:p>
            <a:pPr marL="228600" indent="-228600">
              <a:buAutoNum type="arabicParenR"/>
            </a:pPr>
            <a:endParaRPr lang="en-US" sz="1200" kern="1200" dirty="0">
              <a:solidFill>
                <a:schemeClr val="tx1"/>
              </a:solidFill>
              <a:effectLst/>
              <a:latin typeface="+mn-lt"/>
              <a:ea typeface="+mn-ea"/>
              <a:cs typeface="+mn-cs"/>
            </a:endParaRP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7</a:t>
            </a:fld>
            <a:endParaRPr lang="en-US" dirty="0"/>
          </a:p>
        </p:txBody>
      </p:sp>
    </p:spTree>
    <p:extLst>
      <p:ext uri="{BB962C8B-B14F-4D97-AF65-F5344CB8AC3E}">
        <p14:creationId xmlns:p14="http://schemas.microsoft.com/office/powerpoint/2010/main" val="578467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item to consider when paying fringe benefits to an employee is the value of that benefit.  You may pay employees either a cash or a non-cash fringe benefit.  The problem faced is how to value the non-cash fringe benefit.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employer must determine the fair market value of the item; that is, determine the amount a willing buyer would pay a non-related seller.  The amount reported on the Form W-2 is fair market value at the time the employee receives the non-cash fringe benefit.   </a:t>
            </a: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8</a:t>
            </a:fld>
            <a:endParaRPr lang="en-US" dirty="0"/>
          </a:p>
        </p:txBody>
      </p:sp>
    </p:spTree>
    <p:extLst>
      <p:ext uri="{BB962C8B-B14F-4D97-AF65-F5344CB8AC3E}">
        <p14:creationId xmlns:p14="http://schemas.microsoft.com/office/powerpoint/2010/main" val="163883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once you determine the value of the fringe benefit, the next consideration is which fringe benefits are taxable and which are not.  As a general rule, all fringe benefits are taxable unless excluded by a specific Internal Revenue Code section.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Internal Revenue Code sections come into play with fringe benefits?  Some of the common code sections that deal with </a:t>
            </a:r>
            <a:r>
              <a:rPr lang="en-US" sz="1200" u="sng" kern="1200" dirty="0">
                <a:solidFill>
                  <a:schemeClr val="tx1"/>
                </a:solidFill>
                <a:effectLst/>
                <a:latin typeface="+mn-lt"/>
                <a:ea typeface="+mn-ea"/>
                <a:cs typeface="+mn-cs"/>
              </a:rPr>
              <a:t>potential exclusions from taxable income </a:t>
            </a:r>
            <a:r>
              <a:rPr lang="en-US" sz="1200" kern="1200" dirty="0">
                <a:solidFill>
                  <a:schemeClr val="tx1"/>
                </a:solidFill>
                <a:effectLst/>
                <a:latin typeface="+mn-lt"/>
                <a:ea typeface="+mn-ea"/>
                <a:cs typeface="+mn-cs"/>
              </a:rPr>
              <a:t>are Internal Revenue Code Section 119, which deals with meals and lodging; and Code Section 127, which covers education assistance programs; and Code Section 132, covering specific fringe benefits not covered by any other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these are just a few of the code sections with the limitations and requirements that need to be met before a fringe benefit is excludable from taxable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discuss the common fringe benefits excludable from taxable income.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5A621C9-9A53-B447-BED6-8A1239BBCD0B}" type="slidenum">
              <a:rPr lang="en-US" smtClean="0"/>
              <a:t>9</a:t>
            </a:fld>
            <a:endParaRPr lang="en-US" dirty="0"/>
          </a:p>
        </p:txBody>
      </p:sp>
    </p:spTree>
    <p:extLst>
      <p:ext uri="{BB962C8B-B14F-4D97-AF65-F5344CB8AC3E}">
        <p14:creationId xmlns:p14="http://schemas.microsoft.com/office/powerpoint/2010/main" val="2039121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7C6502-6EA7-C145-BDC0-BCA06BC3EEBE}"/>
              </a:ext>
            </a:extLst>
          </p:cNvPr>
          <p:cNvSpPr>
            <a:spLocks noGrp="1"/>
          </p:cNvSpPr>
          <p:nvPr>
            <p:ph type="ctrTitle" hasCustomPrompt="1"/>
          </p:nvPr>
        </p:nvSpPr>
        <p:spPr>
          <a:xfrm>
            <a:off x="1022777" y="1830790"/>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8" name="Subtitle 2">
            <a:extLst>
              <a:ext uri="{FF2B5EF4-FFF2-40B4-BE49-F238E27FC236}">
                <a16:creationId xmlns:a16="http://schemas.microsoft.com/office/drawing/2014/main" id="{80ECF47D-B992-804B-BE32-1324F78E3320}"/>
              </a:ext>
            </a:extLst>
          </p:cNvPr>
          <p:cNvSpPr>
            <a:spLocks noGrp="1"/>
          </p:cNvSpPr>
          <p:nvPr>
            <p:ph type="subTitle" idx="1" hasCustomPrompt="1"/>
          </p:nvPr>
        </p:nvSpPr>
        <p:spPr>
          <a:xfrm>
            <a:off x="1022776" y="3168307"/>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9" name="Text Placeholder 4">
            <a:extLst>
              <a:ext uri="{FF2B5EF4-FFF2-40B4-BE49-F238E27FC236}">
                <a16:creationId xmlns:a16="http://schemas.microsoft.com/office/drawing/2014/main" id="{E988FE72-FD98-F94E-A039-B2AC1B3C2678}"/>
              </a:ext>
            </a:extLst>
          </p:cNvPr>
          <p:cNvSpPr>
            <a:spLocks noGrp="1"/>
          </p:cNvSpPr>
          <p:nvPr>
            <p:ph type="body" sz="quarter" idx="12" hasCustomPrompt="1"/>
          </p:nvPr>
        </p:nvSpPr>
        <p:spPr>
          <a:xfrm>
            <a:off x="965200" y="4321847"/>
            <a:ext cx="6418580" cy="936625"/>
          </a:xfrm>
        </p:spPr>
        <p:txBody>
          <a:bodyPr/>
          <a:lstStyle>
            <a:lvl1pPr>
              <a:defRPr sz="1800" b="0" i="1">
                <a:solidFill>
                  <a:srgbClr val="0A3161"/>
                </a:solidFill>
              </a:defRPr>
            </a:lvl1pPr>
          </a:lstStyle>
          <a:p>
            <a:pPr lvl="0"/>
            <a:r>
              <a:rPr lang="en-US" dirty="0"/>
              <a:t>Tagline or Other Information</a:t>
            </a:r>
          </a:p>
        </p:txBody>
      </p:sp>
      <p:sp>
        <p:nvSpPr>
          <p:cNvPr id="10" name="Text Placeholder 5">
            <a:extLst>
              <a:ext uri="{FF2B5EF4-FFF2-40B4-BE49-F238E27FC236}">
                <a16:creationId xmlns:a16="http://schemas.microsoft.com/office/drawing/2014/main" id="{643CE2F1-DFD5-754C-9E3F-12ACCAC23C78}"/>
              </a:ext>
            </a:extLst>
          </p:cNvPr>
          <p:cNvSpPr>
            <a:spLocks noGrp="1"/>
          </p:cNvSpPr>
          <p:nvPr>
            <p:ph type="body" sz="quarter" idx="13" hasCustomPrompt="1"/>
          </p:nvPr>
        </p:nvSpPr>
        <p:spPr>
          <a:xfrm>
            <a:off x="1022776" y="1505725"/>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48005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457200"/>
          </a:xfrm>
          <a:prstGeom prst="rect">
            <a:avLst/>
          </a:prstGeom>
        </p:spPr>
        <p:txBody>
          <a:bodyPr/>
          <a:lstStyle>
            <a:lvl1pPr>
              <a:defRPr>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81163"/>
            <a:ext cx="3931920"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1" y="2505075"/>
            <a:ext cx="3931920" cy="3474720"/>
          </a:xfrm>
        </p:spPr>
        <p:txBody>
          <a:bodyPr/>
          <a:lstStyle>
            <a:lvl1pPr>
              <a:defRPr>
                <a:solidFill>
                  <a:srgbClr val="0A316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689598" y="6263640"/>
            <a:ext cx="1997202" cy="365125"/>
          </a:xfrm>
          <a:prstGeom prst="rect">
            <a:avLst/>
          </a:prstGeom>
        </p:spPr>
        <p:txBody>
          <a:bodyPr/>
          <a:lstStyle/>
          <a:p>
            <a:endParaRPr lang="en-US" dirty="0"/>
          </a:p>
        </p:txBody>
      </p:sp>
      <p:sp>
        <p:nvSpPr>
          <p:cNvPr id="8" name="Footer Placeholder 7"/>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9" name="Slide Number Placeholder 8"/>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cxnSp>
        <p:nvCxnSpPr>
          <p:cNvPr id="10" name="Straight Connector 9" descr="A vertical divider line seperating content on the left of the slide from content on the right" title="Vertical Divider"/>
          <p:cNvCxnSpPr>
            <a:cxnSpLocks/>
          </p:cNvCxnSpPr>
          <p:nvPr/>
        </p:nvCxnSpPr>
        <p:spPr>
          <a:xfrm>
            <a:off x="4573478" y="1681163"/>
            <a:ext cx="0" cy="42976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A vertical divider line seperating content on the left of the slide from content on the right" title="Vertical Divider">
            <a:extLst>
              <a:ext uri="{FF2B5EF4-FFF2-40B4-BE49-F238E27FC236}">
                <a16:creationId xmlns:a16="http://schemas.microsoft.com/office/drawing/2014/main" id="{11A0252B-D725-4123-8526-AD0DC0CD85F4}"/>
              </a:ext>
            </a:extLst>
          </p:cNvPr>
          <p:cNvCxnSpPr>
            <a:cxnSpLocks/>
          </p:cNvCxnSpPr>
          <p:nvPr userDrawn="1"/>
        </p:nvCxnSpPr>
        <p:spPr>
          <a:xfrm>
            <a:off x="4818955" y="1690689"/>
            <a:ext cx="0" cy="424529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464315"/>
      </p:ext>
    </p:extLst>
  </p:cSld>
  <p:clrMapOvr>
    <a:masterClrMapping/>
  </p:clrMapOvr>
  <p:extLst>
    <p:ext uri="{DCECCB84-F9BA-43D5-87BE-67443E8EF086}">
      <p15:sldGuideLst xmlns:p15="http://schemas.microsoft.com/office/powerpoint/2012/main">
        <p15:guide id="1" pos="2880">
          <p15:clr>
            <a:srgbClr val="FBAE40"/>
          </p15:clr>
        </p15:guide>
        <p15:guide id="2" pos="30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0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graphicFrame>
        <p:nvGraphicFramePr>
          <p:cNvPr id="6" name="Table Placeholder 6" descr="Example of IRS blue banded table style" title="Table Example">
            <a:extLst>
              <a:ext uri="{FF2B5EF4-FFF2-40B4-BE49-F238E27FC236}">
                <a16:creationId xmlns:a16="http://schemas.microsoft.com/office/drawing/2014/main" id="{E9289FBF-0737-D34C-B300-4DCC89B1DCD1}"/>
              </a:ext>
            </a:extLst>
          </p:cNvPr>
          <p:cNvGraphicFramePr>
            <a:graphicFrameLocks/>
          </p:cNvGraphicFramePr>
          <p:nvPr>
            <p:extLst>
              <p:ext uri="{D42A27DB-BD31-4B8C-83A1-F6EECF244321}">
                <p14:modId xmlns:p14="http://schemas.microsoft.com/office/powerpoint/2010/main" val="1541723149"/>
              </p:ext>
            </p:extLst>
          </p:nvPr>
        </p:nvGraphicFramePr>
        <p:xfrm>
          <a:off x="457200" y="1371600"/>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rgbClr val="0A316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A3161"/>
                          </a:solidFill>
                          <a:latin typeface="Arial" charset="0"/>
                          <a:ea typeface="Arial" charset="0"/>
                          <a:cs typeface="Arial" charset="0"/>
                        </a:rPr>
                        <a:t>Style Header</a:t>
                      </a: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12700"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solidFill>
                        <a:srgbClr val="B31942"/>
                      </a:solid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B3194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1942"/>
                      </a:solidFill>
                      <a:prstDash val="solid"/>
                      <a:round/>
                      <a:headEnd type="none" w="med" len="med"/>
                      <a:tailEnd type="none" w="med" len="med"/>
                    </a:lnT>
                    <a:lnB w="28575" cap="flat" cmpd="sng" algn="ctr">
                      <a:solidFill>
                        <a:srgbClr val="B319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4143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1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89598" y="6263640"/>
            <a:ext cx="1997202" cy="365125"/>
          </a:xfrm>
          <a:prstGeom prst="rect">
            <a:avLst/>
          </a:prstGeom>
        </p:spPr>
        <p:txBody>
          <a:bodyPr/>
          <a:lstStyle/>
          <a:p>
            <a:endParaRPr lang="en-US" dirty="0"/>
          </a:p>
        </p:txBody>
      </p:sp>
      <p:sp>
        <p:nvSpPr>
          <p:cNvPr id="3" name="Footer Placeholder 2"/>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4" name="Slide Number Placeholder 3"/>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graphicFrame>
        <p:nvGraphicFramePr>
          <p:cNvPr id="5" name="Table Placeholder 6" descr="Example of IRS blue banded table style" title="Table Example">
            <a:extLst>
              <a:ext uri="{FF2B5EF4-FFF2-40B4-BE49-F238E27FC236}">
                <a16:creationId xmlns:a16="http://schemas.microsoft.com/office/drawing/2014/main" id="{4772459D-4A38-3C43-A316-CB6F5E9710E8}"/>
              </a:ext>
            </a:extLst>
          </p:cNvPr>
          <p:cNvGraphicFramePr>
            <a:graphicFrameLocks/>
          </p:cNvGraphicFramePr>
          <p:nvPr>
            <p:extLst>
              <p:ext uri="{D42A27DB-BD31-4B8C-83A1-F6EECF244321}">
                <p14:modId xmlns:p14="http://schemas.microsoft.com/office/powerpoint/2010/main" val="3484996908"/>
              </p:ext>
            </p:extLst>
          </p:nvPr>
        </p:nvGraphicFramePr>
        <p:xfrm>
          <a:off x="578738" y="1290918"/>
          <a:ext cx="8169404" cy="4394588"/>
        </p:xfrm>
        <a:graphic>
          <a:graphicData uri="http://schemas.openxmlformats.org/drawingml/2006/table">
            <a:tbl>
              <a:tblPr firstRow="1" bandRow="1">
                <a:tableStyleId>{5940675A-B579-460E-94D1-54222C63F5DA}</a:tableStyleId>
              </a:tblPr>
              <a:tblGrid>
                <a:gridCol w="2042351">
                  <a:extLst>
                    <a:ext uri="{9D8B030D-6E8A-4147-A177-3AD203B41FA5}">
                      <a16:colId xmlns:a16="http://schemas.microsoft.com/office/drawing/2014/main" val="20000"/>
                    </a:ext>
                  </a:extLst>
                </a:gridCol>
                <a:gridCol w="2042351">
                  <a:extLst>
                    <a:ext uri="{9D8B030D-6E8A-4147-A177-3AD203B41FA5}">
                      <a16:colId xmlns:a16="http://schemas.microsoft.com/office/drawing/2014/main" val="20001"/>
                    </a:ext>
                  </a:extLst>
                </a:gridCol>
                <a:gridCol w="2042351">
                  <a:extLst>
                    <a:ext uri="{9D8B030D-6E8A-4147-A177-3AD203B41FA5}">
                      <a16:colId xmlns:a16="http://schemas.microsoft.com/office/drawing/2014/main" val="20002"/>
                    </a:ext>
                  </a:extLst>
                </a:gridCol>
                <a:gridCol w="2042351">
                  <a:extLst>
                    <a:ext uri="{9D8B030D-6E8A-4147-A177-3AD203B41FA5}">
                      <a16:colId xmlns:a16="http://schemas.microsoft.com/office/drawing/2014/main" val="20003"/>
                    </a:ext>
                  </a:extLst>
                </a:gridCol>
              </a:tblGrid>
              <a:tr h="399508">
                <a:tc>
                  <a:txBody>
                    <a:bodyPr/>
                    <a:lstStyle/>
                    <a:p>
                      <a:pPr algn="ctr"/>
                      <a:r>
                        <a:rPr lang="en-US" sz="1200" b="1" dirty="0">
                          <a:solidFill>
                            <a:schemeClr val="bg1"/>
                          </a:solidFill>
                          <a:latin typeface="Arial" charset="0"/>
                          <a:ea typeface="Arial" charset="0"/>
                          <a:cs typeface="Arial" charset="0"/>
                        </a:rPr>
                        <a:t>Style Header</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charset="0"/>
                          <a:ea typeface="Arial" charset="0"/>
                          <a:cs typeface="Arial" charset="0"/>
                        </a:rPr>
                        <a:t>Style Header</a:t>
                      </a: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399508">
                <a:tc>
                  <a:txBody>
                    <a:bodyPr/>
                    <a:lstStyle/>
                    <a:p>
                      <a:r>
                        <a:rPr lang="en-US" sz="1200" dirty="0">
                          <a:solidFill>
                            <a:srgbClr val="0A3161"/>
                          </a:solidFill>
                          <a:latin typeface="Arial" charset="0"/>
                          <a:ea typeface="Arial" charset="0"/>
                          <a:cs typeface="Arial" charset="0"/>
                        </a:rPr>
                        <a:t>Text</a:t>
                      </a: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9508">
                <a:tc>
                  <a:txBody>
                    <a:bodyPr/>
                    <a:lstStyle/>
                    <a:p>
                      <a:endParaRPr lang="en-US" sz="1200" dirty="0">
                        <a:solidFill>
                          <a:srgbClr val="0A3161"/>
                        </a:solidFill>
                        <a:latin typeface="Arial" charset="0"/>
                        <a:ea typeface="Arial" charset="0"/>
                        <a:cs typeface="Arial" charset="0"/>
                      </a:endParaRPr>
                    </a:p>
                  </a:txBody>
                  <a:tcPr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1200" dirty="0">
                        <a:solidFill>
                          <a:srgbClr val="0A3161"/>
                        </a:solidFill>
                        <a:latin typeface="Arial" charset="0"/>
                        <a:ea typeface="Arial" charset="0"/>
                        <a:cs typeface="Arial" charset="0"/>
                      </a:endParaRPr>
                    </a:p>
                  </a:txBody>
                  <a:tcPr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3661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800">
                <a:solidFill>
                  <a:srgbClr val="0A3161"/>
                </a:solidFill>
              </a:defRPr>
            </a:lvl1pPr>
          </a:lstStyle>
          <a:p>
            <a:r>
              <a:rPr lang="en-US" dirty="0"/>
              <a:t>Click to add content</a:t>
            </a:r>
          </a:p>
        </p:txBody>
      </p:sp>
      <p:sp>
        <p:nvSpPr>
          <p:cNvPr id="3" name="Content Placeholder 2"/>
          <p:cNvSpPr>
            <a:spLocks noGrp="1"/>
          </p:cNvSpPr>
          <p:nvPr>
            <p:ph idx="1"/>
          </p:nvPr>
        </p:nvSpPr>
        <p:spPr>
          <a:xfrm>
            <a:off x="3840480" y="1188720"/>
            <a:ext cx="4846320" cy="4846320"/>
          </a:xfrm>
        </p:spPr>
        <p:txBody>
          <a:bodyPr/>
          <a:lstStyle>
            <a:lvl1pPr>
              <a:defRPr sz="28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Tree>
    <p:extLst>
      <p:ext uri="{BB962C8B-B14F-4D97-AF65-F5344CB8AC3E}">
        <p14:creationId xmlns:p14="http://schemas.microsoft.com/office/powerpoint/2010/main" val="4092662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3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3108960" cy="1554480"/>
          </a:xfrm>
          <a:prstGeom prst="rect">
            <a:avLst/>
          </a:prstGeom>
        </p:spPr>
        <p:txBody>
          <a:bodyPr anchor="b"/>
          <a:lstStyle>
            <a:lvl1pPr>
              <a:defRPr sz="2400">
                <a:solidFill>
                  <a:srgbClr val="B31942"/>
                </a:solidFill>
              </a:defRPr>
            </a:lvl1pPr>
          </a:lstStyle>
          <a:p>
            <a:r>
              <a:rPr lang="en-US" dirty="0"/>
              <a:t>Click to add content</a:t>
            </a:r>
          </a:p>
        </p:txBody>
      </p:sp>
      <p:sp>
        <p:nvSpPr>
          <p:cNvPr id="3" name="Picture Placeholder 2"/>
          <p:cNvSpPr>
            <a:spLocks noGrp="1"/>
          </p:cNvSpPr>
          <p:nvPr>
            <p:ph type="pic" idx="1"/>
          </p:nvPr>
        </p:nvSpPr>
        <p:spPr>
          <a:xfrm>
            <a:off x="3840480" y="1188720"/>
            <a:ext cx="4846320" cy="4846320"/>
          </a:xfrm>
          <a:ln w="6350">
            <a:noFill/>
          </a:ln>
          <a:effectLst>
            <a:outerShdw blurRad="127000" dist="127000" dir="2700000" algn="tl" rotWithShape="0">
              <a:prstClr val="black">
                <a:alpha val="30000"/>
              </a:prstClr>
            </a:outerShdw>
          </a:effectLst>
        </p:spPr>
        <p:txBody>
          <a:bodyPr anchor="t"/>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926080"/>
            <a:ext cx="3108960" cy="3108960"/>
          </a:xfrm>
        </p:spPr>
        <p:txBody>
          <a:bodyPr/>
          <a:lstStyle>
            <a:lvl1pPr marL="0" indent="0">
              <a:buNone/>
              <a:defRPr sz="2000" b="0">
                <a:solidFill>
                  <a:srgbClr val="0A31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3">
            <a:extLst>
              <a:ext uri="{FF2B5EF4-FFF2-40B4-BE49-F238E27FC236}">
                <a16:creationId xmlns:a16="http://schemas.microsoft.com/office/drawing/2014/main" id="{14D8E201-5475-CA4D-A245-DFE23D3F807A}"/>
              </a:ext>
            </a:extLst>
          </p:cNvPr>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234611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6" name="Footer Placeholder 5">
            <a:extLst>
              <a:ext uri="{FF2B5EF4-FFF2-40B4-BE49-F238E27FC236}">
                <a16:creationId xmlns:a16="http://schemas.microsoft.com/office/drawing/2014/main" id="{513E50F6-9B08-4CAF-8D25-547E523097D0}"/>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Overview of Fringe Benefits</a:t>
            </a:r>
          </a:p>
        </p:txBody>
      </p:sp>
    </p:spTree>
    <p:extLst>
      <p:ext uri="{BB962C8B-B14F-4D97-AF65-F5344CB8AC3E}">
        <p14:creationId xmlns:p14="http://schemas.microsoft.com/office/powerpoint/2010/main" val="3521683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cxnSp>
        <p:nvCxnSpPr>
          <p:cNvPr id="7" name="Straight Connector 6">
            <a:extLst>
              <a:ext uri="{FF2B5EF4-FFF2-40B4-BE49-F238E27FC236}">
                <a16:creationId xmlns:a16="http://schemas.microsoft.com/office/drawing/2014/main" id="{F973FBAD-E736-4BDC-9FE5-A1EE11C88611}"/>
              </a:ext>
            </a:extLst>
          </p:cNvPr>
          <p:cNvCxnSpPr>
            <a:cxnSpLocks/>
          </p:cNvCxnSpPr>
          <p:nvPr/>
        </p:nvCxnSpPr>
        <p:spPr>
          <a:xfrm>
            <a:off x="1092344" y="801485"/>
            <a:ext cx="763041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21C4BE1-694B-485A-9426-1AD896AD0FCC}"/>
              </a:ext>
            </a:extLst>
          </p:cNvPr>
          <p:cNvSpPr>
            <a:spLocks noGrp="1"/>
          </p:cNvSpPr>
          <p:nvPr>
            <p:ph type="body" sz="quarter" idx="14"/>
          </p:nvPr>
        </p:nvSpPr>
        <p:spPr>
          <a:xfrm>
            <a:off x="1000760" y="570846"/>
            <a:ext cx="5593941" cy="168989"/>
          </a:xfrm>
        </p:spPr>
        <p:txBody>
          <a:bodyPr/>
          <a:lstStyle>
            <a:lvl1pPr>
              <a:defRPr sz="900">
                <a:solidFill>
                  <a:srgbClr val="0A3161"/>
                </a:solidFill>
                <a:latin typeface="+mj-lt"/>
              </a:defRPr>
            </a:lvl1pPr>
          </a:lstStyle>
          <a:p>
            <a:pPr lvl="0"/>
            <a:r>
              <a:rPr lang="en-US"/>
              <a:t>Click to edit Master text styles</a:t>
            </a:r>
          </a:p>
        </p:txBody>
      </p:sp>
      <p:sp>
        <p:nvSpPr>
          <p:cNvPr id="9" name="Text Placeholder 8">
            <a:extLst>
              <a:ext uri="{FF2B5EF4-FFF2-40B4-BE49-F238E27FC236}">
                <a16:creationId xmlns:a16="http://schemas.microsoft.com/office/drawing/2014/main" id="{3259904E-347E-4F14-AF6D-3D97820E6C3B}"/>
              </a:ext>
            </a:extLst>
          </p:cNvPr>
          <p:cNvSpPr>
            <a:spLocks noGrp="1"/>
          </p:cNvSpPr>
          <p:nvPr>
            <p:ph type="body" sz="quarter" idx="15"/>
          </p:nvPr>
        </p:nvSpPr>
        <p:spPr>
          <a:xfrm>
            <a:off x="1000125" y="863600"/>
            <a:ext cx="5594350" cy="192088"/>
          </a:xfrm>
        </p:spPr>
        <p:txBody>
          <a:bodyPr/>
          <a:lstStyle>
            <a:lvl1pPr>
              <a:defRPr sz="1300">
                <a:solidFill>
                  <a:srgbClr val="0A3161"/>
                </a:solidFill>
              </a:defRPr>
            </a:lvl1pPr>
          </a:lstStyle>
          <a:p>
            <a:pPr lvl="0"/>
            <a:r>
              <a:rPr lang="en-US"/>
              <a:t>Click to edit Master text styles</a:t>
            </a:r>
          </a:p>
        </p:txBody>
      </p:sp>
      <p:sp>
        <p:nvSpPr>
          <p:cNvPr id="13" name="Footer Placeholder 5">
            <a:extLst>
              <a:ext uri="{FF2B5EF4-FFF2-40B4-BE49-F238E27FC236}">
                <a16:creationId xmlns:a16="http://schemas.microsoft.com/office/drawing/2014/main" id="{FE242F70-9E8F-491A-9ED2-AC99F022F748}"/>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Overview of Fringe Benefits</a:t>
            </a:r>
          </a:p>
        </p:txBody>
      </p:sp>
    </p:spTree>
    <p:extLst>
      <p:ext uri="{BB962C8B-B14F-4D97-AF65-F5344CB8AC3E}">
        <p14:creationId xmlns:p14="http://schemas.microsoft.com/office/powerpoint/2010/main" val="359768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12703"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
        <p:nvSpPr>
          <p:cNvPr id="9" name="Footer Placeholder 5">
            <a:extLst>
              <a:ext uri="{FF2B5EF4-FFF2-40B4-BE49-F238E27FC236}">
                <a16:creationId xmlns:a16="http://schemas.microsoft.com/office/drawing/2014/main" id="{F74644D4-8CD7-4A96-B046-F8DB87F39679}"/>
              </a:ext>
            </a:extLst>
          </p:cNvPr>
          <p:cNvSpPr>
            <a:spLocks noGrp="1"/>
          </p:cNvSpPr>
          <p:nvPr>
            <p:ph type="ftr" sz="quarter" idx="21"/>
          </p:nvPr>
        </p:nvSpPr>
        <p:spPr>
          <a:xfrm>
            <a:off x="1495006" y="6453588"/>
            <a:ext cx="6053745" cy="365125"/>
          </a:xfrm>
        </p:spPr>
        <p:txBody>
          <a:bodyPr/>
          <a:lstStyle>
            <a:lvl1pPr>
              <a:defRPr sz="800">
                <a:solidFill>
                  <a:schemeClr val="bg1"/>
                </a:solidFill>
              </a:defRPr>
            </a:lvl1pPr>
          </a:lstStyle>
          <a:p>
            <a:r>
              <a:rPr lang="en-US" dirty="0"/>
              <a:t>Overview of Fringe Benefits</a:t>
            </a:r>
          </a:p>
        </p:txBody>
      </p:sp>
    </p:spTree>
    <p:extLst>
      <p:ext uri="{BB962C8B-B14F-4D97-AF65-F5344CB8AC3E}">
        <p14:creationId xmlns:p14="http://schemas.microsoft.com/office/powerpoint/2010/main" val="3386792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E84DF67-464D-42DA-81BA-E845A069A6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767" y="1254940"/>
            <a:ext cx="2957559" cy="2218701"/>
          </a:xfrm>
          <a:prstGeom prst="rect">
            <a:avLst/>
          </a:prstGeom>
          <a:ln>
            <a:solidFill>
              <a:schemeClr val="tx1"/>
            </a:solidFill>
          </a:ln>
        </p:spPr>
      </p:pic>
      <p:sp>
        <p:nvSpPr>
          <p:cNvPr id="12" name="Text Placeholder 6">
            <a:extLst>
              <a:ext uri="{FF2B5EF4-FFF2-40B4-BE49-F238E27FC236}">
                <a16:creationId xmlns:a16="http://schemas.microsoft.com/office/drawing/2014/main" id="{C717DAA1-0E05-405F-8344-B1FF4D19D700}"/>
              </a:ext>
            </a:extLst>
          </p:cNvPr>
          <p:cNvSpPr txBox="1">
            <a:spLocks/>
          </p:cNvSpPr>
          <p:nvPr/>
        </p:nvSpPr>
        <p:spPr>
          <a:xfrm>
            <a:off x="6980704" y="1298340"/>
            <a:ext cx="728501" cy="180975"/>
          </a:xfrm>
          <a:prstGeom prst="rect">
            <a:avLst/>
          </a:prstGeom>
        </p:spPr>
        <p:txBody>
          <a:bodyPr lIns="0" tIns="0" rIns="0" bIns="0"/>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200" dirty="0">
                <a:latin typeface="Arial" panose="020B0604020202020204" pitchFamily="34" charset="0"/>
                <a:cs typeface="Arial" panose="020B0604020202020204" pitchFamily="34" charset="0"/>
              </a:rPr>
              <a:t>Wayfinder</a:t>
            </a:r>
          </a:p>
        </p:txBody>
      </p:sp>
      <p:cxnSp>
        <p:nvCxnSpPr>
          <p:cNvPr id="13" name="Straight Arrow Connector 12" descr="Image of a left pointing arrow to indicate where the wayfinder is on the slide" title="Left pointing arrow">
            <a:extLst>
              <a:ext uri="{FF2B5EF4-FFF2-40B4-BE49-F238E27FC236}">
                <a16:creationId xmlns:a16="http://schemas.microsoft.com/office/drawing/2014/main" id="{0BE5C859-4184-425D-A192-A7860DE3786F}"/>
              </a:ext>
            </a:extLst>
          </p:cNvPr>
          <p:cNvCxnSpPr>
            <a:cxnSpLocks/>
          </p:cNvCxnSpPr>
          <p:nvPr/>
        </p:nvCxnSpPr>
        <p:spPr>
          <a:xfrm flipH="1">
            <a:off x="6586797" y="1388828"/>
            <a:ext cx="35862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descr="Red box overlaid on title slide image to show where the IRS wayfinder is located" title="Red Box">
            <a:extLst>
              <a:ext uri="{FF2B5EF4-FFF2-40B4-BE49-F238E27FC236}">
                <a16:creationId xmlns:a16="http://schemas.microsoft.com/office/drawing/2014/main" id="{1CEF95A1-2270-4B8B-BBF2-2212ED3CF8D0}"/>
              </a:ext>
            </a:extLst>
          </p:cNvPr>
          <p:cNvSpPr/>
          <p:nvPr/>
        </p:nvSpPr>
        <p:spPr>
          <a:xfrm>
            <a:off x="5922365" y="1254940"/>
            <a:ext cx="630762" cy="267776"/>
          </a:xfrm>
          <a:prstGeom prst="rect">
            <a:avLst/>
          </a:prstGeom>
          <a:no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pic>
        <p:nvPicPr>
          <p:cNvPr id="15" name="Picture 14" descr="An example of the IRS wayfinder with the IRS logo and both the Buiness Unit and Office Name displayed." title="Sample Image of IRS Wayfinder with Business Unit and Office Name">
            <a:extLst>
              <a:ext uri="{FF2B5EF4-FFF2-40B4-BE49-F238E27FC236}">
                <a16:creationId xmlns:a16="http://schemas.microsoft.com/office/drawing/2014/main" id="{912BBF84-C470-4F24-A1D9-B281BB7E6760}"/>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883946" y="4328663"/>
            <a:ext cx="1780654" cy="522522"/>
          </a:xfrm>
          <a:prstGeom prst="rect">
            <a:avLst/>
          </a:prstGeom>
          <a:ln>
            <a:noFill/>
          </a:ln>
          <a:extLst>
            <a:ext uri="{53640926-AAD7-44D8-BBD7-CCE9431645EC}">
              <a14:shadowObscured xmlns:a14="http://schemas.microsoft.com/office/drawing/2010/main"/>
            </a:ext>
          </a:extLst>
        </p:spPr>
      </p:pic>
      <p:pic>
        <p:nvPicPr>
          <p:cNvPr id="16" name="Picture 15" descr="An example of the IRS wayfinder with only the IRS logo and Office Name displayed." title="Sample Image of IRS Wayfinder with Office Name">
            <a:extLst>
              <a:ext uri="{FF2B5EF4-FFF2-40B4-BE49-F238E27FC236}">
                <a16:creationId xmlns:a16="http://schemas.microsoft.com/office/drawing/2014/main" id="{AD8AE0FE-ED46-49F1-9A7E-C464F8210B65}"/>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6945426" y="4369530"/>
            <a:ext cx="1474787" cy="466447"/>
          </a:xfrm>
          <a:prstGeom prst="rect">
            <a:avLst/>
          </a:prstGeom>
          <a:ln>
            <a:noFill/>
          </a:ln>
          <a:extLst>
            <a:ext uri="{53640926-AAD7-44D8-BBD7-CCE9431645EC}">
              <a14:shadowObscured xmlns:a14="http://schemas.microsoft.com/office/drawing/2010/main"/>
            </a:ext>
          </a:extLst>
        </p:spPr>
      </p:pic>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4884738" y="3989388"/>
            <a:ext cx="3802062" cy="323850"/>
          </a:xfrm>
        </p:spPr>
        <p:txBody>
          <a:bodyPr/>
          <a:lstStyle>
            <a:lvl1pPr>
              <a:defRPr sz="1200" b="0">
                <a:solidFill>
                  <a:schemeClr val="tx1"/>
                </a:solidFill>
              </a:defRPr>
            </a:lvl1pPr>
          </a:lstStyle>
          <a:p>
            <a:pPr lvl="0"/>
            <a:r>
              <a:rPr lang="en-US"/>
              <a:t>Click to edit Master text styles</a:t>
            </a:r>
          </a:p>
        </p:txBody>
      </p:sp>
      <p:sp>
        <p:nvSpPr>
          <p:cNvPr id="23" name="Text Placeholder 22">
            <a:extLst>
              <a:ext uri="{FF2B5EF4-FFF2-40B4-BE49-F238E27FC236}">
                <a16:creationId xmlns:a16="http://schemas.microsoft.com/office/drawing/2014/main" id="{AB9282A1-A00D-451F-B682-C10DE0AC9714}"/>
              </a:ext>
            </a:extLst>
          </p:cNvPr>
          <p:cNvSpPr>
            <a:spLocks noGrp="1"/>
          </p:cNvSpPr>
          <p:nvPr>
            <p:ph type="body" sz="quarter" idx="16"/>
          </p:nvPr>
        </p:nvSpPr>
        <p:spPr>
          <a:xfrm>
            <a:off x="-1220788" y="2809875"/>
            <a:ext cx="989013" cy="1020763"/>
          </a:xfrm>
        </p:spPr>
        <p:txBody>
          <a:bodyPr/>
          <a:lstStyle>
            <a:lvl1pPr>
              <a:defRPr sz="500">
                <a:solidFill>
                  <a:schemeClr val="bg1"/>
                </a:solidFill>
              </a:defRPr>
            </a:lvl1pPr>
          </a:lstStyle>
          <a:p>
            <a:pPr lvl="0"/>
            <a:r>
              <a:rPr lang="en-US"/>
              <a:t>Click to edit Master text styles</a:t>
            </a:r>
          </a:p>
        </p:txBody>
      </p:sp>
      <p:sp>
        <p:nvSpPr>
          <p:cNvPr id="25" name="Text Placeholder 24">
            <a:extLst>
              <a:ext uri="{FF2B5EF4-FFF2-40B4-BE49-F238E27FC236}">
                <a16:creationId xmlns:a16="http://schemas.microsoft.com/office/drawing/2014/main" id="{928DC023-2B6C-4E3F-9396-E4035174EA31}"/>
              </a:ext>
            </a:extLst>
          </p:cNvPr>
          <p:cNvSpPr>
            <a:spLocks noGrp="1"/>
          </p:cNvSpPr>
          <p:nvPr>
            <p:ph type="body" sz="quarter" idx="17"/>
          </p:nvPr>
        </p:nvSpPr>
        <p:spPr>
          <a:xfrm>
            <a:off x="4921250" y="4937125"/>
            <a:ext cx="3765550" cy="1139825"/>
          </a:xfrm>
        </p:spPr>
        <p:txBody>
          <a:bodyPr/>
          <a:lstStyle>
            <a:lvl1pPr>
              <a:defRPr sz="900"/>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840164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grpSp>
        <p:nvGrpSpPr>
          <p:cNvPr id="6" name="Group 5">
            <a:extLst>
              <a:ext uri="{FF2B5EF4-FFF2-40B4-BE49-F238E27FC236}">
                <a16:creationId xmlns:a16="http://schemas.microsoft.com/office/drawing/2014/main" id="{EAFB672E-F537-46A8-BE9F-449752BBD26E}"/>
              </a:ext>
            </a:extLst>
          </p:cNvPr>
          <p:cNvGrpSpPr/>
          <p:nvPr/>
        </p:nvGrpSpPr>
        <p:grpSpPr>
          <a:xfrm>
            <a:off x="5250358" y="1677332"/>
            <a:ext cx="3171750" cy="620734"/>
            <a:chOff x="5052054" y="1371241"/>
            <a:chExt cx="3810645" cy="817332"/>
          </a:xfrm>
        </p:grpSpPr>
        <p:grpSp>
          <p:nvGrpSpPr>
            <p:cNvPr id="7" name="Group 6">
              <a:extLst>
                <a:ext uri="{FF2B5EF4-FFF2-40B4-BE49-F238E27FC236}">
                  <a16:creationId xmlns:a16="http://schemas.microsoft.com/office/drawing/2014/main" id="{D2AE9C74-F427-4CF0-811F-8359712DA5EE}"/>
                </a:ext>
              </a:extLst>
            </p:cNvPr>
            <p:cNvGrpSpPr/>
            <p:nvPr/>
          </p:nvGrpSpPr>
          <p:grpSpPr>
            <a:xfrm>
              <a:off x="5052054" y="1371241"/>
              <a:ext cx="3810645" cy="441029"/>
              <a:chOff x="5073826" y="1142635"/>
              <a:chExt cx="3871861" cy="441029"/>
            </a:xfrm>
          </p:grpSpPr>
          <p:sp>
            <p:nvSpPr>
              <p:cNvPr id="9" name="Rectangle 8">
                <a:extLst>
                  <a:ext uri="{FF2B5EF4-FFF2-40B4-BE49-F238E27FC236}">
                    <a16:creationId xmlns:a16="http://schemas.microsoft.com/office/drawing/2014/main" id="{7987BDF4-68A3-47DA-884C-D1A37F5A0EF1}"/>
                  </a:ext>
                </a:extLst>
              </p:cNvPr>
              <p:cNvSpPr/>
              <p:nvPr/>
            </p:nvSpPr>
            <p:spPr>
              <a:xfrm>
                <a:off x="5073826" y="1142635"/>
                <a:ext cx="3694938" cy="441029"/>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D2E4E56-3634-42C6-84FD-478322BFEDDE}"/>
                  </a:ext>
                </a:extLst>
              </p:cNvPr>
              <p:cNvSpPr txBox="1"/>
              <p:nvPr/>
            </p:nvSpPr>
            <p:spPr>
              <a:xfrm>
                <a:off x="5158341" y="1189883"/>
                <a:ext cx="3787346" cy="3647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Colors</a:t>
                </a:r>
                <a:endParaRPr lang="en-US" sz="1200" b="1" i="1" dirty="0">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B0B0C2CF-D39A-4412-AD80-DF2E73BD5A7D}"/>
                </a:ext>
              </a:extLst>
            </p:cNvPr>
            <p:cNvPicPr>
              <a:picLocks noChangeAspect="1"/>
            </p:cNvPicPr>
            <p:nvPr/>
          </p:nvPicPr>
          <p:blipFill>
            <a:blip r:embed="rId2"/>
            <a:stretch>
              <a:fillRect/>
            </a:stretch>
          </p:blipFill>
          <p:spPr>
            <a:xfrm>
              <a:off x="5052054" y="1729640"/>
              <a:ext cx="3634746" cy="458933"/>
            </a:xfrm>
            <a:prstGeom prst="rect">
              <a:avLst/>
            </a:prstGeom>
          </p:spPr>
        </p:pic>
      </p:grpSp>
      <p:grpSp>
        <p:nvGrpSpPr>
          <p:cNvPr id="11" name="Group 10">
            <a:extLst>
              <a:ext uri="{FF2B5EF4-FFF2-40B4-BE49-F238E27FC236}">
                <a16:creationId xmlns:a16="http://schemas.microsoft.com/office/drawing/2014/main" id="{1975FA74-C027-4D6B-87AA-3AACECC9EC2A}"/>
              </a:ext>
            </a:extLst>
          </p:cNvPr>
          <p:cNvGrpSpPr/>
          <p:nvPr/>
        </p:nvGrpSpPr>
        <p:grpSpPr>
          <a:xfrm>
            <a:off x="5250355" y="2413314"/>
            <a:ext cx="3199125" cy="1748856"/>
            <a:chOff x="5052053" y="2949715"/>
            <a:chExt cx="3843536" cy="2302751"/>
          </a:xfrm>
        </p:grpSpPr>
        <p:sp>
          <p:nvSpPr>
            <p:cNvPr id="12" name="Rectangle 11">
              <a:extLst>
                <a:ext uri="{FF2B5EF4-FFF2-40B4-BE49-F238E27FC236}">
                  <a16:creationId xmlns:a16="http://schemas.microsoft.com/office/drawing/2014/main" id="{FE3EC999-E394-4B6C-8929-D96B5D13900B}"/>
                </a:ext>
              </a:extLst>
            </p:cNvPr>
            <p:cNvSpPr/>
            <p:nvPr/>
          </p:nvSpPr>
          <p:spPr>
            <a:xfrm>
              <a:off x="5052058" y="2949715"/>
              <a:ext cx="3694938" cy="707885"/>
            </a:xfrm>
            <a:prstGeom prst="rect">
              <a:avLst/>
            </a:prstGeom>
            <a:solidFill>
              <a:srgbClr val="ECEC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06210A-7B93-4A6B-85CE-DF39A33150C1}"/>
                </a:ext>
              </a:extLst>
            </p:cNvPr>
            <p:cNvSpPr txBox="1"/>
            <p:nvPr/>
          </p:nvSpPr>
          <p:spPr>
            <a:xfrm>
              <a:off x="5108243" y="2975246"/>
              <a:ext cx="3787346" cy="607883"/>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Theme Gradients</a:t>
              </a:r>
              <a:br>
                <a:rPr lang="en-US" sz="1200"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(Only use as accents)</a:t>
              </a:r>
            </a:p>
          </p:txBody>
        </p:sp>
        <p:pic>
          <p:nvPicPr>
            <p:cNvPr id="14" name="Picture 13">
              <a:extLst>
                <a:ext uri="{FF2B5EF4-FFF2-40B4-BE49-F238E27FC236}">
                  <a16:creationId xmlns:a16="http://schemas.microsoft.com/office/drawing/2014/main" id="{CD23B498-1419-4276-B652-DCA51F2CFAF3}"/>
                </a:ext>
              </a:extLst>
            </p:cNvPr>
            <p:cNvPicPr>
              <a:picLocks noChangeAspect="1"/>
            </p:cNvPicPr>
            <p:nvPr/>
          </p:nvPicPr>
          <p:blipFill>
            <a:blip r:embed="rId3"/>
            <a:stretch>
              <a:fillRect/>
            </a:stretch>
          </p:blipFill>
          <p:spPr>
            <a:xfrm>
              <a:off x="5052053" y="3575301"/>
              <a:ext cx="3689761" cy="1677165"/>
            </a:xfrm>
            <a:prstGeom prst="rect">
              <a:avLst/>
            </a:prstGeom>
          </p:spPr>
        </p:pic>
      </p:gr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914400" y="1677333"/>
            <a:ext cx="3840163" cy="2484837"/>
          </a:xfrm>
        </p:spPr>
        <p:txBody>
          <a:bodyPr/>
          <a:lstStyle>
            <a:lvl1pPr>
              <a:defRPr sz="1800"/>
            </a:lvl1pPr>
          </a:lstStyle>
          <a:p>
            <a:pPr lvl="0"/>
            <a:r>
              <a:rPr lang="en-US"/>
              <a:t>Click to edit Master text styles</a:t>
            </a:r>
          </a:p>
        </p:txBody>
      </p:sp>
      <p:sp>
        <p:nvSpPr>
          <p:cNvPr id="18" name="Text Placeholder 17">
            <a:extLst>
              <a:ext uri="{FF2B5EF4-FFF2-40B4-BE49-F238E27FC236}">
                <a16:creationId xmlns:a16="http://schemas.microsoft.com/office/drawing/2014/main" id="{FE02B71A-EE22-4B71-A39A-8E15EE76345E}"/>
              </a:ext>
            </a:extLst>
          </p:cNvPr>
          <p:cNvSpPr>
            <a:spLocks noGrp="1"/>
          </p:cNvSpPr>
          <p:nvPr>
            <p:ph type="body" sz="quarter" idx="14"/>
          </p:nvPr>
        </p:nvSpPr>
        <p:spPr>
          <a:xfrm>
            <a:off x="-985388" y="1697394"/>
            <a:ext cx="806450" cy="1196975"/>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209256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1803896"/>
            <a:ext cx="6998208" cy="1213573"/>
          </a:xfrm>
          <a:prstGeom prst="rect">
            <a:avLst/>
          </a:prstGeom>
        </p:spPr>
        <p:txBody>
          <a:bodyPr anchor="b">
            <a:noAutofit/>
          </a:bodyPr>
          <a:lstStyle>
            <a:lvl1pPr algn="l">
              <a:defRPr sz="4000" b="0">
                <a:solidFill>
                  <a:srgbClr val="0A3161"/>
                </a:solidFill>
              </a:defRPr>
            </a:lvl1pPr>
          </a:lstStyle>
          <a:p>
            <a:r>
              <a:rPr lang="en-US" dirty="0"/>
              <a:t>IRS 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3141413"/>
            <a:ext cx="6998207" cy="828475"/>
          </a:xfrm>
        </p:spPr>
        <p:txBody>
          <a:bodyPr>
            <a:noAutofit/>
          </a:bodyPr>
          <a:lstStyle>
            <a:lvl1pPr marL="0" indent="0" algn="l">
              <a:lnSpc>
                <a:spcPts val="2900"/>
              </a:lnSpc>
              <a:spcBef>
                <a:spcPts val="0"/>
              </a:spcBef>
              <a:spcAft>
                <a:spcPts val="0"/>
              </a:spcAft>
              <a:buNone/>
              <a:defRPr sz="2600" b="0">
                <a:solidFill>
                  <a:srgbClr val="B3194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4294953"/>
            <a:ext cx="6418580" cy="936625"/>
          </a:xfrm>
        </p:spPr>
        <p:txBody>
          <a:bodyPr/>
          <a:lstStyle>
            <a:lvl1pPr>
              <a:defRPr sz="1800" b="0" i="1">
                <a:solidFill>
                  <a:srgbClr val="0A3161"/>
                </a:solidFill>
              </a:defRPr>
            </a:lvl1pPr>
          </a:lstStyle>
          <a:p>
            <a:pPr lvl="0"/>
            <a:r>
              <a:rPr lang="en-US" dirty="0"/>
              <a:t>Tagline or Other Information</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1478831"/>
            <a:ext cx="2446338" cy="377507"/>
          </a:xfrm>
        </p:spPr>
        <p:txBody>
          <a:bodyPr/>
          <a:lstStyle>
            <a:lvl1pPr>
              <a:defRPr sz="1800" b="0"/>
            </a:lvl1pPr>
          </a:lstStyle>
          <a:p>
            <a:pPr lvl="0"/>
            <a:r>
              <a:rPr lang="en-US" dirty="0"/>
              <a:t>Date</a:t>
            </a:r>
          </a:p>
        </p:txBody>
      </p:sp>
      <p:sp>
        <p:nvSpPr>
          <p:cNvPr id="8" name="Text Placeholder 5">
            <a:extLst>
              <a:ext uri="{FF2B5EF4-FFF2-40B4-BE49-F238E27FC236}">
                <a16:creationId xmlns:a16="http://schemas.microsoft.com/office/drawing/2014/main" id="{E0B3BCA8-A564-A04C-8A7D-F05B20B5D944}"/>
              </a:ext>
            </a:extLst>
          </p:cNvPr>
          <p:cNvSpPr>
            <a:spLocks noGrp="1"/>
          </p:cNvSpPr>
          <p:nvPr>
            <p:ph type="body" sz="quarter" idx="19" hasCustomPrompt="1"/>
          </p:nvPr>
        </p:nvSpPr>
        <p:spPr>
          <a:xfrm>
            <a:off x="1022776" y="48452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305229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mage of list level button used to navigate between font styles in PPT." title="Image of list level buttons">
            <a:extLst>
              <a:ext uri="{FF2B5EF4-FFF2-40B4-BE49-F238E27FC236}">
                <a16:creationId xmlns:a16="http://schemas.microsoft.com/office/drawing/2014/main" id="{5099A289-15E0-408F-9F89-A2C2079BCC3D}"/>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761536" y="1581114"/>
            <a:ext cx="576825" cy="272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830101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sp>
        <p:nvSpPr>
          <p:cNvPr id="3" name="Content Placeholder 2"/>
          <p:cNvSpPr>
            <a:spLocks noGrp="1"/>
          </p:cNvSpPr>
          <p:nvPr>
            <p:ph sz="half" idx="1"/>
          </p:nvPr>
        </p:nvSpPr>
        <p:spPr>
          <a:xfrm>
            <a:off x="457200" y="1862050"/>
            <a:ext cx="3931920" cy="4081549"/>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1EFD2239-BDA9-4108-B130-FF5BB9681006}"/>
              </a:ext>
            </a:extLst>
          </p:cNvPr>
          <p:cNvPicPr>
            <a:picLocks noChangeAspect="1"/>
          </p:cNvPicPr>
          <p:nvPr/>
        </p:nvPicPr>
        <p:blipFill>
          <a:blip r:embed="rId2"/>
          <a:stretch>
            <a:fillRect/>
          </a:stretch>
        </p:blipFill>
        <p:spPr>
          <a:xfrm>
            <a:off x="4994217" y="2283472"/>
            <a:ext cx="3791452" cy="1290464"/>
          </a:xfrm>
          <a:prstGeom prst="rect">
            <a:avLst/>
          </a:prstGeom>
        </p:spPr>
      </p:pic>
      <p:sp>
        <p:nvSpPr>
          <p:cNvPr id="4" name="Content Placeholder 3"/>
          <p:cNvSpPr>
            <a:spLocks noGrp="1"/>
          </p:cNvSpPr>
          <p:nvPr>
            <p:ph sz="half" idx="2"/>
          </p:nvPr>
        </p:nvSpPr>
        <p:spPr>
          <a:xfrm>
            <a:off x="4811336" y="2496442"/>
            <a:ext cx="3931920" cy="864524"/>
          </a:xfrm>
        </p:spPr>
        <p:txBody>
          <a:bodyPr/>
          <a:lstStyle>
            <a:lvl1pPr algn="ctr">
              <a:defRPr sz="2400">
                <a:solidFill>
                  <a:srgbClr val="0A3161"/>
                </a:solidFill>
              </a:defRPr>
            </a:lvl1pPr>
            <a:lvl5pPr>
              <a:defRPr sz="2000"/>
            </a:lvl5pPr>
          </a:lstStyle>
          <a:p>
            <a:pPr lvl="0"/>
            <a:r>
              <a:rPr lang="en-US"/>
              <a:t>Click to edit Master text styles</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361013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cxnSp>
        <p:nvCxnSpPr>
          <p:cNvPr id="19" name="Straight Connector 18" descr="A horizontal divider line seperating content on the top of the slide from content on the bottom" title="Horizontal Divider">
            <a:extLst>
              <a:ext uri="{FF2B5EF4-FFF2-40B4-BE49-F238E27FC236}">
                <a16:creationId xmlns:a16="http://schemas.microsoft.com/office/drawing/2014/main" id="{85348FD1-3C6D-41D3-8182-658380298CE1}"/>
              </a:ext>
            </a:extLst>
          </p:cNvPr>
          <p:cNvCxnSpPr/>
          <p:nvPr/>
        </p:nvCxnSpPr>
        <p:spPr>
          <a:xfrm flipH="1">
            <a:off x="5179003" y="3830989"/>
            <a:ext cx="2438399" cy="0"/>
          </a:xfrm>
          <a:prstGeom prst="line">
            <a:avLst/>
          </a:prstGeom>
          <a:ln w="12700">
            <a:solidFill>
              <a:srgbClr val="0A3161"/>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69BD95B5-A5FE-4C84-8953-43074FDF2E2E}"/>
              </a:ext>
            </a:extLst>
          </p:cNvPr>
          <p:cNvSpPr>
            <a:spLocks noGrp="1"/>
          </p:cNvSpPr>
          <p:nvPr>
            <p:ph type="body" sz="quarter" idx="15"/>
          </p:nvPr>
        </p:nvSpPr>
        <p:spPr>
          <a:xfrm>
            <a:off x="5577841" y="4743554"/>
            <a:ext cx="2227810" cy="323850"/>
          </a:xfrm>
        </p:spPr>
        <p:txBody>
          <a:bodyPr/>
          <a:lstStyle>
            <a:lvl1pPr>
              <a:defRPr sz="1200" b="0">
                <a:solidFill>
                  <a:schemeClr val="tx1"/>
                </a:solidFill>
              </a:defRPr>
            </a:lvl1pPr>
          </a:lstStyle>
          <a:p>
            <a:pPr lvl="0"/>
            <a:r>
              <a:rPr lang="en-US"/>
              <a:t>Click to edit Master text styles</a:t>
            </a:r>
          </a:p>
        </p:txBody>
      </p:sp>
      <p:pic>
        <p:nvPicPr>
          <p:cNvPr id="20" name="Picture 2" descr="When inserting Information Protection Policy Classification, a visual reference is included to show where you click &quot;footer&quot;." title="Header/footer visual reference">
            <a:extLst>
              <a:ext uri="{FF2B5EF4-FFF2-40B4-BE49-F238E27FC236}">
                <a16:creationId xmlns:a16="http://schemas.microsoft.com/office/drawing/2014/main" id="{9DE2D038-CA3B-4C07-9866-28F04A922B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3657" y="1830684"/>
            <a:ext cx="3276600" cy="279203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descr="Vertical Arrow pointing to where the footer information needs to be updated in a dialog box" title="Vertical Arrow">
            <a:extLst>
              <a:ext uri="{FF2B5EF4-FFF2-40B4-BE49-F238E27FC236}">
                <a16:creationId xmlns:a16="http://schemas.microsoft.com/office/drawing/2014/main" id="{13A43BFF-D64C-406C-A978-5D633B907F5B}"/>
              </a:ext>
            </a:extLst>
          </p:cNvPr>
          <p:cNvCxnSpPr/>
          <p:nvPr/>
        </p:nvCxnSpPr>
        <p:spPr>
          <a:xfrm flipV="1">
            <a:off x="6477797" y="4057196"/>
            <a:ext cx="0" cy="690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descr="Red rectangle indicating where the footer information is in a dialog box" title="Red Rectangle">
            <a:extLst>
              <a:ext uri="{FF2B5EF4-FFF2-40B4-BE49-F238E27FC236}">
                <a16:creationId xmlns:a16="http://schemas.microsoft.com/office/drawing/2014/main" id="{A2BC33F4-FBE4-42B4-A7C9-798D1451CDA8}"/>
              </a:ext>
            </a:extLst>
          </p:cNvPr>
          <p:cNvSpPr/>
          <p:nvPr/>
        </p:nvSpPr>
        <p:spPr>
          <a:xfrm>
            <a:off x="5504660" y="3885743"/>
            <a:ext cx="1868488"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26" name="Rectangle 25" descr="Red rectangle indicating where the footer information is in a dialog box" title="Red Rectangle">
            <a:extLst>
              <a:ext uri="{FF2B5EF4-FFF2-40B4-BE49-F238E27FC236}">
                <a16:creationId xmlns:a16="http://schemas.microsoft.com/office/drawing/2014/main" id="{20A544E6-13D9-409A-B990-1172CB2E26D0}"/>
              </a:ext>
            </a:extLst>
          </p:cNvPr>
          <p:cNvSpPr/>
          <p:nvPr/>
        </p:nvSpPr>
        <p:spPr>
          <a:xfrm>
            <a:off x="5638799" y="3428543"/>
            <a:ext cx="1676401" cy="171450"/>
          </a:xfrm>
          <a:prstGeom prst="rect">
            <a:avLst/>
          </a:prstGeom>
          <a:noFill/>
          <a:ln w="381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312789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864914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4" name="Text Placeholder 3">
            <a:extLst>
              <a:ext uri="{FF2B5EF4-FFF2-40B4-BE49-F238E27FC236}">
                <a16:creationId xmlns:a16="http://schemas.microsoft.com/office/drawing/2014/main" id="{D8BC0031-99D6-47FE-8E3C-6A948DBA5081}"/>
              </a:ext>
            </a:extLst>
          </p:cNvPr>
          <p:cNvSpPr>
            <a:spLocks noGrp="1"/>
          </p:cNvSpPr>
          <p:nvPr>
            <p:ph type="body" sz="quarter" idx="13"/>
          </p:nvPr>
        </p:nvSpPr>
        <p:spPr>
          <a:xfrm>
            <a:off x="-1055688" y="1371600"/>
            <a:ext cx="914400" cy="1155700"/>
          </a:xfrm>
        </p:spPr>
        <p:txBody>
          <a:bodyPr/>
          <a:lstStyle>
            <a:lvl1pPr>
              <a:defRPr sz="500">
                <a:solidFill>
                  <a:schemeClr val="bg1"/>
                </a:solidFill>
              </a:defRPr>
            </a:lvl1pPr>
          </a:lstStyle>
          <a:p>
            <a:pPr lvl="0"/>
            <a:r>
              <a:rPr lang="en-US"/>
              <a:t>Click to edit Master text styles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1417617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18" name="Text Placeholder 17">
            <a:extLst>
              <a:ext uri="{FF2B5EF4-FFF2-40B4-BE49-F238E27FC236}">
                <a16:creationId xmlns:a16="http://schemas.microsoft.com/office/drawing/2014/main" id="{D6815CEE-B1CB-489D-92D4-E5A92BD179C7}"/>
              </a:ext>
            </a:extLst>
          </p:cNvPr>
          <p:cNvSpPr>
            <a:spLocks noGrp="1"/>
          </p:cNvSpPr>
          <p:nvPr>
            <p:ph type="body" sz="quarter" idx="14"/>
          </p:nvPr>
        </p:nvSpPr>
        <p:spPr>
          <a:xfrm>
            <a:off x="-1221415" y="1188720"/>
            <a:ext cx="989012" cy="1479550"/>
          </a:xfrm>
        </p:spPr>
        <p:txBody>
          <a:bodyPr/>
          <a:lstStyle>
            <a:lvl1pPr>
              <a:defRPr sz="500">
                <a:solidFill>
                  <a:schemeClr val="bg1"/>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graphicFrame>
        <p:nvGraphicFramePr>
          <p:cNvPr id="15" name="Table Placeholder 6" descr="Example of IRS blue banded table style" title="Table Example">
            <a:extLst>
              <a:ext uri="{FF2B5EF4-FFF2-40B4-BE49-F238E27FC236}">
                <a16:creationId xmlns:a16="http://schemas.microsoft.com/office/drawing/2014/main" id="{124C4A40-D0CC-4A16-8200-C22456D3EC61}"/>
              </a:ext>
            </a:extLst>
          </p:cNvPr>
          <p:cNvGraphicFramePr>
            <a:graphicFrameLocks/>
          </p:cNvGraphicFramePr>
          <p:nvPr>
            <p:extLst>
              <p:ext uri="{D42A27DB-BD31-4B8C-83A1-F6EECF244321}">
                <p14:modId xmlns:p14="http://schemas.microsoft.com/office/powerpoint/2010/main" val="549268630"/>
              </p:ext>
            </p:extLst>
          </p:nvPr>
        </p:nvGraphicFramePr>
        <p:xfrm>
          <a:off x="4776476" y="2348752"/>
          <a:ext cx="3910324" cy="2103486"/>
        </p:xfrm>
        <a:graphic>
          <a:graphicData uri="http://schemas.openxmlformats.org/drawingml/2006/table">
            <a:tbl>
              <a:tblPr firstRow="1" bandRow="1">
                <a:tableStyleId>{5940675A-B579-460E-94D1-54222C63F5DA}</a:tableStyleId>
              </a:tblPr>
              <a:tblGrid>
                <a:gridCol w="977581">
                  <a:extLst>
                    <a:ext uri="{9D8B030D-6E8A-4147-A177-3AD203B41FA5}">
                      <a16:colId xmlns:a16="http://schemas.microsoft.com/office/drawing/2014/main" val="20000"/>
                    </a:ext>
                  </a:extLst>
                </a:gridCol>
                <a:gridCol w="977581">
                  <a:extLst>
                    <a:ext uri="{9D8B030D-6E8A-4147-A177-3AD203B41FA5}">
                      <a16:colId xmlns:a16="http://schemas.microsoft.com/office/drawing/2014/main" val="20001"/>
                    </a:ext>
                  </a:extLst>
                </a:gridCol>
                <a:gridCol w="977581">
                  <a:extLst>
                    <a:ext uri="{9D8B030D-6E8A-4147-A177-3AD203B41FA5}">
                      <a16:colId xmlns:a16="http://schemas.microsoft.com/office/drawing/2014/main" val="20002"/>
                    </a:ext>
                  </a:extLst>
                </a:gridCol>
                <a:gridCol w="977581">
                  <a:extLst>
                    <a:ext uri="{9D8B030D-6E8A-4147-A177-3AD203B41FA5}">
                      <a16:colId xmlns:a16="http://schemas.microsoft.com/office/drawing/2014/main" val="20003"/>
                    </a:ext>
                  </a:extLst>
                </a:gridCol>
              </a:tblGrid>
              <a:tr h="191226">
                <a:tc>
                  <a:txBody>
                    <a:bodyPr/>
                    <a:lstStyle/>
                    <a:p>
                      <a:pPr algn="ct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600" b="1" dirty="0">
                          <a:solidFill>
                            <a:schemeClr val="bg1"/>
                          </a:solidFill>
                          <a:latin typeface="Arial" charset="0"/>
                          <a:ea typeface="Arial" charset="0"/>
                          <a:cs typeface="Arial" charset="0"/>
                        </a:rPr>
                        <a:t>Style Header</a:t>
                      </a: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28575"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0A3161"/>
                    </a:solidFill>
                  </a:tcPr>
                </a:tc>
                <a:extLst>
                  <a:ext uri="{0D108BD9-81ED-4DB2-BD59-A6C34878D82A}">
                    <a16:rowId xmlns:a16="http://schemas.microsoft.com/office/drawing/2014/main" val="10000"/>
                  </a:ext>
                </a:extLst>
              </a:tr>
              <a:tr h="191226">
                <a:tc>
                  <a:txBody>
                    <a:bodyPr/>
                    <a:lstStyle/>
                    <a:p>
                      <a:r>
                        <a:rPr lang="en-US" sz="600" dirty="0">
                          <a:solidFill>
                            <a:srgbClr val="0A3161"/>
                          </a:solidFill>
                          <a:latin typeface="Arial" charset="0"/>
                          <a:ea typeface="Arial" charset="0"/>
                          <a:cs typeface="Arial" charset="0"/>
                        </a:rPr>
                        <a:t>Text</a:t>
                      </a: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8"/>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226">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no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solidFill>
                        <a:srgbClr val="0A3161"/>
                      </a:solid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lang="en-US" sz="600" dirty="0">
                        <a:solidFill>
                          <a:srgbClr val="0A3161"/>
                        </a:solidFill>
                        <a:latin typeface="Arial" charset="0"/>
                        <a:ea typeface="Arial" charset="0"/>
                        <a:cs typeface="Arial" charset="0"/>
                      </a:endParaRPr>
                    </a:p>
                  </a:txBody>
                  <a:tcPr marL="43768" marR="43768" marT="21884" marB="21884" anchor="ctr">
                    <a:lnL w="12700" cap="flat" cmpd="sng" algn="ctr">
                      <a:solidFill>
                        <a:srgbClr val="0A316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A3161"/>
                      </a:solidFill>
                      <a:prstDash val="solid"/>
                      <a:round/>
                      <a:headEnd type="none" w="med" len="med"/>
                      <a:tailEnd type="none" w="med" len="med"/>
                    </a:lnT>
                    <a:lnB w="12700" cap="flat" cmpd="sng" algn="ctr">
                      <a:solidFill>
                        <a:srgbClr val="0A316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83576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96B2FFF1-74AE-46B9-B269-5F039EED1EA5}"/>
              </a:ext>
            </a:extLst>
          </p:cNvPr>
          <p:cNvSpPr>
            <a:spLocks noGrp="1"/>
          </p:cNvSpPr>
          <p:nvPr>
            <p:ph type="body" sz="quarter" idx="14"/>
          </p:nvPr>
        </p:nvSpPr>
        <p:spPr>
          <a:xfrm>
            <a:off x="4852988" y="1188720"/>
            <a:ext cx="4098925" cy="1105275"/>
          </a:xfrm>
        </p:spPr>
        <p:txBody>
          <a:bodyPr/>
          <a:lstStyle>
            <a:lvl1pPr>
              <a:defRPr sz="1400">
                <a:solidFill>
                  <a:srgbClr val="007FAC"/>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58BD3814-AB38-490E-B0CD-BD446093796B}"/>
              </a:ext>
            </a:extLst>
          </p:cNvPr>
          <p:cNvSpPr>
            <a:spLocks noGrp="1"/>
          </p:cNvSpPr>
          <p:nvPr>
            <p:ph type="body" sz="quarter" idx="15"/>
          </p:nvPr>
        </p:nvSpPr>
        <p:spPr>
          <a:xfrm>
            <a:off x="-1089025" y="1188720"/>
            <a:ext cx="914400" cy="1455738"/>
          </a:xfrm>
        </p:spPr>
        <p:txBody>
          <a:bodyPr/>
          <a:lstStyle>
            <a:lvl1pPr>
              <a:defRPr sz="500">
                <a:solidFill>
                  <a:schemeClr val="bg1"/>
                </a:solidFill>
              </a:defRPr>
            </a:lvl1pPr>
          </a:lstStyle>
          <a:p>
            <a:pPr lvl="0"/>
            <a:r>
              <a:rPr lang="en-US"/>
              <a:t>Click to edit Master text styles</a:t>
            </a:r>
          </a:p>
        </p:txBody>
      </p:sp>
      <p:pic>
        <p:nvPicPr>
          <p:cNvPr id="12" name="Picture 10" descr=" A screenshot of the Format Picture dialog box that shows were to enter alt text" title="Picture of Alt Text Dialog Box">
            <a:extLst>
              <a:ext uri="{FF2B5EF4-FFF2-40B4-BE49-F238E27FC236}">
                <a16:creationId xmlns:a16="http://schemas.microsoft.com/office/drawing/2014/main" id="{748690AB-462A-4C13-8A02-BE54B64303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r="-49"/>
          <a:stretch>
            <a:fillRect/>
          </a:stretch>
        </p:blipFill>
        <p:spPr bwMode="auto">
          <a:xfrm>
            <a:off x="4916284" y="2395078"/>
            <a:ext cx="3613959" cy="34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503168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10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7300"/>
            <a:ext cx="5486400" cy="667465"/>
          </a:xfrm>
          <a:prstGeom prst="rect">
            <a:avLst/>
          </a:prstGeom>
        </p:spPr>
        <p:txBody>
          <a:bodyPr/>
          <a:lstStyle>
            <a:lvl1pPr>
              <a:defRPr/>
            </a:lvl1pPr>
          </a:lstStyle>
          <a:p>
            <a:r>
              <a:rPr lang="en-US" dirty="0"/>
              <a:t>Click to add content</a:t>
            </a:r>
          </a:p>
        </p:txBody>
      </p:sp>
      <p:sp>
        <p:nvSpPr>
          <p:cNvPr id="16" name="Text Placeholder 15">
            <a:extLst>
              <a:ext uri="{FF2B5EF4-FFF2-40B4-BE49-F238E27FC236}">
                <a16:creationId xmlns:a16="http://schemas.microsoft.com/office/drawing/2014/main" id="{BBEF6D8A-1D50-4459-B06A-FE633E737D75}"/>
              </a:ext>
            </a:extLst>
          </p:cNvPr>
          <p:cNvSpPr>
            <a:spLocks noGrp="1"/>
          </p:cNvSpPr>
          <p:nvPr>
            <p:ph type="body" sz="quarter" idx="13"/>
          </p:nvPr>
        </p:nvSpPr>
        <p:spPr>
          <a:xfrm>
            <a:off x="457200" y="2277688"/>
            <a:ext cx="3906838" cy="459038"/>
          </a:xfrm>
        </p:spPr>
        <p:txBody>
          <a:bodyPr/>
          <a:lstStyle>
            <a:lvl1pPr>
              <a:defRPr sz="1800"/>
            </a:lvl1pPr>
          </a:lstStyle>
          <a:p>
            <a:pPr lvl="0"/>
            <a:r>
              <a:rPr lang="en-US"/>
              <a:t>Click to edit Master text styles</a:t>
            </a:r>
          </a:p>
        </p:txBody>
      </p:sp>
      <p:pic>
        <p:nvPicPr>
          <p:cNvPr id="17" name="Picture Placeholder 3" descr="Placeholder box to insert an image into" title="Image Placeholder">
            <a:extLst>
              <a:ext uri="{FF2B5EF4-FFF2-40B4-BE49-F238E27FC236}">
                <a16:creationId xmlns:a16="http://schemas.microsoft.com/office/drawing/2014/main" id="{BA986243-FF11-44BF-87BB-B358C9874C2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492752" y="1402080"/>
            <a:ext cx="4194048" cy="4194048"/>
          </a:xfrm>
          <a:prstGeom prst="rect">
            <a:avLst/>
          </a:prstGeom>
          <a:effectLst>
            <a:outerShdw blurRad="127000" dist="127000" dir="2700000" algn="tl" rotWithShape="0">
              <a:prstClr val="black">
                <a:alpha val="30000"/>
              </a:prstClr>
            </a:outerShdw>
          </a:effectLst>
        </p:spPr>
      </p:pic>
      <p:sp>
        <p:nvSpPr>
          <p:cNvPr id="19" name="Text Placeholder 18">
            <a:extLst>
              <a:ext uri="{FF2B5EF4-FFF2-40B4-BE49-F238E27FC236}">
                <a16:creationId xmlns:a16="http://schemas.microsoft.com/office/drawing/2014/main" id="{27AB2203-D5D6-4789-ABAA-5D9EF6A1EAA7}"/>
              </a:ext>
            </a:extLst>
          </p:cNvPr>
          <p:cNvSpPr>
            <a:spLocks noGrp="1"/>
          </p:cNvSpPr>
          <p:nvPr>
            <p:ph type="body" sz="quarter" idx="14"/>
          </p:nvPr>
        </p:nvSpPr>
        <p:spPr>
          <a:xfrm>
            <a:off x="457200" y="2868612"/>
            <a:ext cx="3906838" cy="2727515"/>
          </a:xfrm>
        </p:spPr>
        <p:txBody>
          <a:bodyPr/>
          <a:lstStyle>
            <a:lvl1pPr>
              <a:defRPr sz="1400" b="0">
                <a:solidFill>
                  <a:srgbClr val="0A3161"/>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69569301-EF70-4B41-B9BD-E9482B79D0A1}"/>
              </a:ext>
            </a:extLst>
          </p:cNvPr>
          <p:cNvSpPr>
            <a:spLocks noGrp="1"/>
          </p:cNvSpPr>
          <p:nvPr>
            <p:ph type="body" sz="quarter" idx="15"/>
          </p:nvPr>
        </p:nvSpPr>
        <p:spPr>
          <a:xfrm>
            <a:off x="-1063625" y="2278063"/>
            <a:ext cx="914400" cy="1150937"/>
          </a:xfrm>
        </p:spPr>
        <p:txBody>
          <a:bodyPr/>
          <a:lstStyle>
            <a:lvl1pPr>
              <a:defRPr sz="500">
                <a:solidFill>
                  <a:schemeClr val="bg1"/>
                </a:solidFill>
              </a:defRPr>
            </a:lvl1pPr>
          </a:lstStyle>
          <a:p>
            <a:pPr lvl="0"/>
            <a:r>
              <a:rPr lang="en-US"/>
              <a:t>Click to edit Master text styles</a:t>
            </a:r>
          </a:p>
        </p:txBody>
      </p:sp>
      <p:sp>
        <p:nvSpPr>
          <p:cNvPr id="5" name="Slide Number Placeholder 4"/>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4" name="Footer Placeholder 3"/>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3" name="Date Placeholder 2"/>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1870975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8 Divide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CCFB73-8AD4-4874-9FF3-DFF8915D2001}"/>
              </a:ext>
            </a:extLst>
          </p:cNvPr>
          <p:cNvSpPr>
            <a:spLocks noGrp="1"/>
          </p:cNvSpPr>
          <p:nvPr>
            <p:ph type="body" sz="quarter" idx="13"/>
          </p:nvPr>
        </p:nvSpPr>
        <p:spPr>
          <a:xfrm>
            <a:off x="457200" y="1188720"/>
            <a:ext cx="3833813" cy="4654868"/>
          </a:xfrm>
        </p:spPr>
        <p:txBody>
          <a:bodyPr/>
          <a:lstStyle>
            <a:lvl1pPr>
              <a:defRPr sz="1200" b="0">
                <a:solidFill>
                  <a:srgbClr val="0A316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D075A229-60AF-4D99-AFF7-1474AA068AEA}"/>
              </a:ext>
            </a:extLst>
          </p:cNvPr>
          <p:cNvPicPr>
            <a:picLocks noChangeAspect="1"/>
          </p:cNvPicPr>
          <p:nvPr/>
        </p:nvPicPr>
        <p:blipFill>
          <a:blip r:embed="rId2"/>
          <a:stretch>
            <a:fillRect/>
          </a:stretch>
        </p:blipFill>
        <p:spPr>
          <a:xfrm>
            <a:off x="4908102" y="1483727"/>
            <a:ext cx="3643339" cy="2995362"/>
          </a:xfrm>
          <a:prstGeom prst="rect">
            <a:avLst/>
          </a:prstGeom>
        </p:spPr>
      </p:pic>
      <p:sp>
        <p:nvSpPr>
          <p:cNvPr id="4" name="Text Placeholder 3">
            <a:extLst>
              <a:ext uri="{FF2B5EF4-FFF2-40B4-BE49-F238E27FC236}">
                <a16:creationId xmlns:a16="http://schemas.microsoft.com/office/drawing/2014/main" id="{5C8E6BB1-305F-458F-800A-08F4A1A218C1}"/>
              </a:ext>
            </a:extLst>
          </p:cNvPr>
          <p:cNvSpPr>
            <a:spLocks noGrp="1"/>
          </p:cNvSpPr>
          <p:nvPr>
            <p:ph type="body" sz="quarter" idx="14"/>
          </p:nvPr>
        </p:nvSpPr>
        <p:spPr>
          <a:xfrm>
            <a:off x="-1044350" y="1188720"/>
            <a:ext cx="889000" cy="1454150"/>
          </a:xfrm>
        </p:spPr>
        <p:txBody>
          <a:bodyPr/>
          <a:lstStyle>
            <a:lvl1pPr>
              <a:defRPr sz="500">
                <a:solidFill>
                  <a:schemeClr val="bg1"/>
                </a:solidFill>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EA2D7E6-8170-4146-AFF4-D51D6FEAB066}"/>
              </a:ext>
            </a:extLst>
          </p:cNvPr>
          <p:cNvSpPr>
            <a:spLocks noGrp="1"/>
          </p:cNvSpPr>
          <p:nvPr>
            <p:ph type="body" sz="quarter" idx="15"/>
          </p:nvPr>
        </p:nvSpPr>
        <p:spPr>
          <a:xfrm>
            <a:off x="4908550" y="4605338"/>
            <a:ext cx="3643313" cy="768350"/>
          </a:xfrm>
        </p:spPr>
        <p:txBody>
          <a:bodyPr/>
          <a:lstStyle>
            <a:lvl1pPr>
              <a:defRPr sz="1500">
                <a:solidFill>
                  <a:srgbClr val="007FAC"/>
                </a:solidFill>
              </a:defRPr>
            </a:lvl1pPr>
          </a:lstStyle>
          <a:p>
            <a:pPr lvl="0"/>
            <a:r>
              <a:rPr lang="en-US"/>
              <a:t>Click to edit Master text styles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r>
              <a:rPr lang="en-US" dirty="0"/>
              <a:t>Page </a:t>
            </a:r>
            <a:fld id="{781057C3-FDA3-B146-AA6C-F3C04E67C803}" type="slidenum">
              <a:rPr lang="en-US" smtClean="0"/>
              <a:pPr/>
              <a:t>‹#›</a:t>
            </a:fld>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1492257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2664508"/>
            <a:ext cx="6998208" cy="1213573"/>
          </a:xfrm>
        </p:spPr>
        <p:txBody>
          <a:bodyPr anchor="b">
            <a:noAutofit/>
          </a:bodyPr>
          <a:lstStyle>
            <a:lvl1pPr algn="l">
              <a:defRPr sz="4000" b="0">
                <a:solidFill>
                  <a:schemeClr val="accent3"/>
                </a:solidFill>
              </a:defRPr>
            </a:lvl1pPr>
          </a:lstStyle>
          <a:p>
            <a:r>
              <a:rPr lang="en-US" dirty="0"/>
              <a:t>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4002025"/>
            <a:ext cx="6998207" cy="828475"/>
          </a:xfrm>
        </p:spPr>
        <p:txBody>
          <a:bodyPr>
            <a:noAutofit/>
          </a:bodyPr>
          <a:lstStyle>
            <a:lvl1pPr marL="0" indent="0" algn="l">
              <a:lnSpc>
                <a:spcPts val="2900"/>
              </a:lnSpc>
              <a:spcBef>
                <a:spcPts val="0"/>
              </a:spcBef>
              <a:spcAft>
                <a:spcPts val="0"/>
              </a:spcAft>
              <a:buNone/>
              <a:defRPr sz="2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5155565"/>
            <a:ext cx="6418580" cy="936625"/>
          </a:xfrm>
        </p:spPr>
        <p:txBody>
          <a:bodyPr/>
          <a:lstStyle>
            <a:lvl1pPr>
              <a:defRPr sz="1800" b="0" i="1">
                <a:solidFill>
                  <a:schemeClr val="accent3"/>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022776" y="2339443"/>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106790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1523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183341"/>
            <a:ext cx="4940621" cy="870243"/>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37192"/>
            <a:ext cx="3687172" cy="377507"/>
          </a:xfrm>
        </p:spPr>
        <p:txBody>
          <a:bodyPr/>
          <a:lstStyle>
            <a:lvl1pPr>
              <a:defRPr sz="1800" b="0">
                <a:solidFill>
                  <a:srgbClr val="B31942"/>
                </a:solidFill>
              </a:defRPr>
            </a:lvl1pPr>
          </a:lstStyle>
          <a:p>
            <a:pPr lvl="0"/>
            <a:r>
              <a:rPr lang="en-US" dirty="0"/>
              <a:t>Date</a:t>
            </a:r>
          </a:p>
        </p:txBody>
      </p:sp>
    </p:spTree>
    <p:extLst>
      <p:ext uri="{BB962C8B-B14F-4D97-AF65-F5344CB8AC3E}">
        <p14:creationId xmlns:p14="http://schemas.microsoft.com/office/powerpoint/2010/main" val="1279788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022777" y="2664508"/>
            <a:ext cx="6998208" cy="1213573"/>
          </a:xfrm>
        </p:spPr>
        <p:txBody>
          <a:bodyPr anchor="b">
            <a:noAutofit/>
          </a:bodyPr>
          <a:lstStyle>
            <a:lvl1pPr algn="l">
              <a:defRPr sz="4000" b="0">
                <a:solidFill>
                  <a:schemeClr val="accent3"/>
                </a:solidFill>
              </a:defRPr>
            </a:lvl1pPr>
          </a:lstStyle>
          <a:p>
            <a:r>
              <a:rPr lang="en-US" dirty="0"/>
              <a:t>Presentation Title</a:t>
            </a:r>
            <a:br>
              <a:rPr lang="en-US" dirty="0"/>
            </a:br>
            <a:r>
              <a:rPr lang="en-US" dirty="0"/>
              <a:t>Up to Two Lines of Text</a:t>
            </a:r>
          </a:p>
        </p:txBody>
      </p:sp>
      <p:sp>
        <p:nvSpPr>
          <p:cNvPr id="3" name="Subtitle 2">
            <a:extLst>
              <a:ext uri="{FF2B5EF4-FFF2-40B4-BE49-F238E27FC236}">
                <a16:creationId xmlns:a16="http://schemas.microsoft.com/office/drawing/2014/main" id="{AACFD644-06DC-3D45-9CE4-FABCE294459F}"/>
              </a:ext>
            </a:extLst>
          </p:cNvPr>
          <p:cNvSpPr>
            <a:spLocks noGrp="1"/>
          </p:cNvSpPr>
          <p:nvPr>
            <p:ph type="subTitle" idx="1" hasCustomPrompt="1"/>
          </p:nvPr>
        </p:nvSpPr>
        <p:spPr>
          <a:xfrm>
            <a:off x="1022776" y="4002025"/>
            <a:ext cx="6998207" cy="828475"/>
          </a:xfrm>
        </p:spPr>
        <p:txBody>
          <a:bodyPr>
            <a:noAutofit/>
          </a:bodyPr>
          <a:lstStyle>
            <a:lvl1pPr marL="0" indent="0" algn="l">
              <a:lnSpc>
                <a:spcPts val="2900"/>
              </a:lnSpc>
              <a:spcBef>
                <a:spcPts val="0"/>
              </a:spcBef>
              <a:spcAft>
                <a:spcPts val="0"/>
              </a:spcAft>
              <a:buNone/>
              <a:defRPr sz="26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br>
              <a:rPr lang="en-US" dirty="0"/>
            </a:br>
            <a:r>
              <a:rPr lang="en-US" dirty="0"/>
              <a:t>Up to Two Lines of Text</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965200" y="5155565"/>
            <a:ext cx="6418580" cy="936625"/>
          </a:xfrm>
        </p:spPr>
        <p:txBody>
          <a:bodyPr/>
          <a:lstStyle>
            <a:lvl1pPr>
              <a:defRPr sz="1800" b="0" i="1">
                <a:solidFill>
                  <a:schemeClr val="accent3"/>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1AA411E0-D433-4945-B934-EAFC83D43233}"/>
              </a:ext>
            </a:extLst>
          </p:cNvPr>
          <p:cNvSpPr>
            <a:spLocks noGrp="1"/>
          </p:cNvSpPr>
          <p:nvPr>
            <p:ph type="body" sz="quarter" idx="19" hasCustomPrompt="1"/>
          </p:nvPr>
        </p:nvSpPr>
        <p:spPr>
          <a:xfrm>
            <a:off x="882142" y="217170"/>
            <a:ext cx="4821238" cy="936625"/>
          </a:xfrm>
        </p:spPr>
        <p:txBody>
          <a:bodyPr anchor="ctr">
            <a:normAutofit/>
          </a:bodyPr>
          <a:lstStyle>
            <a:lvl1pPr>
              <a:defRPr sz="1700" b="1" i="0" baseline="0">
                <a:solidFill>
                  <a:schemeClr val="bg1"/>
                </a:solidFill>
                <a:latin typeface="Arial Black" charset="0"/>
                <a:ea typeface="Arial Black" charset="0"/>
                <a:cs typeface="Arial Black" charset="0"/>
              </a:defRPr>
            </a:lvl1pPr>
          </a:lstStyle>
          <a:p>
            <a:pPr lvl="0"/>
            <a:r>
              <a:rPr lang="en-US" dirty="0"/>
              <a:t>IRS Business Unit Name</a:t>
            </a:r>
          </a:p>
        </p:txBody>
      </p:sp>
      <p:sp>
        <p:nvSpPr>
          <p:cNvPr id="7" name="Text Placeholder 5">
            <a:extLst>
              <a:ext uri="{FF2B5EF4-FFF2-40B4-BE49-F238E27FC236}">
                <a16:creationId xmlns:a16="http://schemas.microsoft.com/office/drawing/2014/main" id="{5C9CB3C0-A269-B449-B2B6-55A49E7F1144}"/>
              </a:ext>
            </a:extLst>
          </p:cNvPr>
          <p:cNvSpPr>
            <a:spLocks noGrp="1"/>
          </p:cNvSpPr>
          <p:nvPr>
            <p:ph type="body" sz="quarter" idx="13" hasCustomPrompt="1"/>
          </p:nvPr>
        </p:nvSpPr>
        <p:spPr>
          <a:xfrm>
            <a:off x="1022776" y="2339443"/>
            <a:ext cx="2446338" cy="377507"/>
          </a:xfrm>
        </p:spPr>
        <p:txBody>
          <a:bodyPr/>
          <a:lstStyle>
            <a:lvl1pPr>
              <a:defRPr sz="1800" b="0"/>
            </a:lvl1pPr>
          </a:lstStyle>
          <a:p>
            <a:pPr lvl="0"/>
            <a:r>
              <a:rPr lang="en-US" dirty="0"/>
              <a:t>Date</a:t>
            </a:r>
          </a:p>
        </p:txBody>
      </p:sp>
    </p:spTree>
    <p:extLst>
      <p:ext uri="{BB962C8B-B14F-4D97-AF65-F5344CB8AC3E}">
        <p14:creationId xmlns:p14="http://schemas.microsoft.com/office/powerpoint/2010/main" val="1420893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3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697938"/>
            <a:ext cx="7293403" cy="2260314"/>
          </a:xfrm>
        </p:spPr>
        <p:txBody>
          <a:bodyPr anchor="t">
            <a:noAutofit/>
          </a:bodyPr>
          <a:lstStyle>
            <a:lvl1pPr algn="l">
              <a:defRPr sz="6000" b="1" cap="none" baseline="0">
                <a:solidFill>
                  <a:schemeClr val="accent3"/>
                </a:solidFill>
              </a:defRPr>
            </a:lvl1pPr>
          </a:lstStyle>
          <a:p>
            <a:r>
              <a:rPr lang="en-US" dirty="0"/>
              <a:t>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chemeClr val="tx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2"/>
            <a:ext cx="3687172" cy="377507"/>
          </a:xfrm>
        </p:spPr>
        <p:txBody>
          <a:bodyPr/>
          <a:lstStyle>
            <a:lvl1pPr>
              <a:defRPr sz="1800" b="0">
                <a:solidFill>
                  <a:schemeClr val="accent3"/>
                </a:solidFill>
              </a:defRPr>
            </a:lvl1pPr>
          </a:lstStyle>
          <a:p>
            <a:pPr lvl="0"/>
            <a:r>
              <a:rPr lang="en-US" dirty="0"/>
              <a:t>Date</a:t>
            </a:r>
          </a:p>
        </p:txBody>
      </p:sp>
    </p:spTree>
    <p:extLst>
      <p:ext uri="{BB962C8B-B14F-4D97-AF65-F5344CB8AC3E}">
        <p14:creationId xmlns:p14="http://schemas.microsoft.com/office/powerpoint/2010/main" val="1459259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697938"/>
            <a:ext cx="7293403" cy="2260314"/>
          </a:xfrm>
        </p:spPr>
        <p:txBody>
          <a:bodyPr anchor="t">
            <a:noAutofit/>
          </a:bodyPr>
          <a:lstStyle>
            <a:lvl1pPr algn="l">
              <a:defRPr sz="6000" b="1" cap="none" baseline="0">
                <a:solidFill>
                  <a:schemeClr val="accent3"/>
                </a:solidFill>
              </a:defRPr>
            </a:lvl1pPr>
          </a:lstStyle>
          <a:p>
            <a:r>
              <a:rPr lang="en-US" dirty="0"/>
              <a:t>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592494"/>
            <a:ext cx="4940621" cy="1043797"/>
          </a:xfrm>
        </p:spPr>
        <p:txBody>
          <a:bodyPr anchor="b"/>
          <a:lstStyle>
            <a:lvl1pPr>
              <a:lnSpc>
                <a:spcPts val="2700"/>
              </a:lnSpc>
              <a:spcBef>
                <a:spcPts val="0"/>
              </a:spcBef>
              <a:spcAft>
                <a:spcPts val="0"/>
              </a:spcAft>
              <a:defRPr sz="1500" b="0" i="0">
                <a:solidFill>
                  <a:schemeClr val="tx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6022442"/>
            <a:ext cx="3687172" cy="377507"/>
          </a:xfrm>
        </p:spPr>
        <p:txBody>
          <a:bodyPr/>
          <a:lstStyle>
            <a:lvl1pPr>
              <a:defRPr sz="1800" b="0">
                <a:solidFill>
                  <a:schemeClr val="accent3"/>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978535" y="208206"/>
            <a:ext cx="4821238" cy="849630"/>
          </a:xfrm>
        </p:spPr>
        <p:txBody>
          <a:bodyPr anchor="ctr">
            <a:normAutofit/>
          </a:bodyPr>
          <a:lstStyle>
            <a:lvl1pPr>
              <a:defRPr sz="1700" b="1" i="0" baseline="0">
                <a:solidFill>
                  <a:schemeClr val="accent3"/>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1166604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content</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Overview of Fringe Benefits</a:t>
            </a:r>
          </a:p>
        </p:txBody>
      </p:sp>
      <p:sp>
        <p:nvSpPr>
          <p:cNvPr id="6" name="Slide Number Placeholder 5"/>
          <p:cNvSpPr>
            <a:spLocks noGrp="1"/>
          </p:cNvSpPr>
          <p:nvPr>
            <p:ph type="sldNum" sz="quarter" idx="12"/>
          </p:nvPr>
        </p:nvSpPr>
        <p:spPr/>
        <p:txBody>
          <a:bodyPr/>
          <a:lstStyle/>
          <a:p>
            <a:fld id="{781057C3-FDA3-B146-AA6C-F3C04E67C803}" type="slidenum">
              <a:rPr lang="en-US" smtClean="0"/>
              <a:t>‹#›</a:t>
            </a:fld>
            <a:endParaRPr lang="en-US" dirty="0"/>
          </a:p>
        </p:txBody>
      </p:sp>
      <p:sp>
        <p:nvSpPr>
          <p:cNvPr id="10" name="Table Placeholder 9"/>
          <p:cNvSpPr>
            <a:spLocks noGrp="1"/>
          </p:cNvSpPr>
          <p:nvPr>
            <p:ph type="tbl" sz="quarter" idx="13"/>
          </p:nvPr>
        </p:nvSpPr>
        <p:spPr>
          <a:xfrm>
            <a:off x="480060" y="1394461"/>
            <a:ext cx="8266938" cy="4716972"/>
          </a:xfrm>
        </p:spPr>
        <p:txBody>
          <a:bodyPr/>
          <a:lstStyle/>
          <a:p>
            <a:r>
              <a:rPr lang="en-US" dirty="0"/>
              <a:t>Click icon to add table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2 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060" y="1255556"/>
            <a:ext cx="3177694" cy="1533646"/>
          </a:xfrm>
        </p:spPr>
        <p:txBody>
          <a:bodyPr anchor="b"/>
          <a:lstStyle>
            <a:lvl1pPr>
              <a:defRPr sz="3200">
                <a:solidFill>
                  <a:schemeClr val="accent3"/>
                </a:solidFill>
              </a:defRPr>
            </a:lvl1pPr>
          </a:lstStyle>
          <a:p>
            <a:r>
              <a:rPr lang="en-US" dirty="0"/>
              <a:t>Click to add content</a:t>
            </a:r>
          </a:p>
        </p:txBody>
      </p:sp>
      <p:sp>
        <p:nvSpPr>
          <p:cNvPr id="3" name="Content Placeholder 2"/>
          <p:cNvSpPr>
            <a:spLocks noGrp="1"/>
          </p:cNvSpPr>
          <p:nvPr>
            <p:ph idx="1"/>
          </p:nvPr>
        </p:nvSpPr>
        <p:spPr>
          <a:xfrm>
            <a:off x="3887390" y="1255556"/>
            <a:ext cx="4859608" cy="4605495"/>
          </a:xfrm>
        </p:spPr>
        <p:txBody>
          <a:bodyPr/>
          <a:lstStyle>
            <a:lvl1pPr>
              <a:defRPr sz="3200"/>
            </a:lvl1pPr>
            <a:lvl2pPr>
              <a:defRPr sz="2000"/>
            </a:lvl2pPr>
            <a:lvl3pPr>
              <a:defRPr sz="20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0060" y="2883941"/>
            <a:ext cx="3177693" cy="297711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Overview of Fringe Benefits</a:t>
            </a:r>
          </a:p>
        </p:txBody>
      </p:sp>
      <p:sp>
        <p:nvSpPr>
          <p:cNvPr id="7" name="Slide Number Placeholder 6"/>
          <p:cNvSpPr>
            <a:spLocks noGrp="1"/>
          </p:cNvSpPr>
          <p:nvPr>
            <p:ph type="sldNum" sz="quarter" idx="12"/>
          </p:nvPr>
        </p:nvSpPr>
        <p:spPr/>
        <p:txBody>
          <a:bodyPr/>
          <a:lstStyle/>
          <a:p>
            <a:fld id="{781057C3-FDA3-B146-AA6C-F3C04E67C80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 Alt Title Slide no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429356" y="2133161"/>
            <a:ext cx="7293403" cy="2260314"/>
          </a:xfrm>
          <a:prstGeom prst="rect">
            <a:avLst/>
          </a:prstGeom>
        </p:spPr>
        <p:txBody>
          <a:bodyPr anchor="t">
            <a:noAutofit/>
          </a:bodyPr>
          <a:lstStyle>
            <a:lvl1pPr algn="l">
              <a:defRPr sz="4800" b="1" cap="none" baseline="0">
                <a:solidFill>
                  <a:srgbClr val="0A3161"/>
                </a:solidFill>
              </a:defRPr>
            </a:lvl1pPr>
          </a:lstStyle>
          <a:p>
            <a:r>
              <a:rPr lang="en-US" dirty="0"/>
              <a:t>IRS Presentation Title</a:t>
            </a:r>
            <a:br>
              <a:rPr lang="en-US" dirty="0"/>
            </a:br>
            <a:r>
              <a:rPr lang="en-US" dirty="0"/>
              <a:t>Up to Two Lines</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429357" y="1228165"/>
            <a:ext cx="4940621" cy="843349"/>
          </a:xfrm>
        </p:spPr>
        <p:txBody>
          <a:bodyPr anchor="b"/>
          <a:lstStyle>
            <a:lvl1pPr>
              <a:lnSpc>
                <a:spcPts val="2700"/>
              </a:lnSpc>
              <a:spcBef>
                <a:spcPts val="0"/>
              </a:spcBef>
              <a:spcAft>
                <a:spcPts val="0"/>
              </a:spcAft>
              <a:defRPr sz="1500" b="0" i="0">
                <a:solidFill>
                  <a:srgbClr val="B31942"/>
                </a:solidFill>
              </a:defRPr>
            </a:lvl1pPr>
          </a:lstStyle>
          <a:p>
            <a:pPr lvl="0"/>
            <a:r>
              <a:rPr lang="en-US" dirty="0"/>
              <a:t>Tagline or Other Information</a:t>
            </a:r>
          </a:p>
        </p:txBody>
      </p:sp>
      <p:sp>
        <p:nvSpPr>
          <p:cNvPr id="6" name="Text Placeholder 5">
            <a:extLst>
              <a:ext uri="{FF2B5EF4-FFF2-40B4-BE49-F238E27FC236}">
                <a16:creationId xmlns:a16="http://schemas.microsoft.com/office/drawing/2014/main" id="{875D1B5E-A920-9A48-8A20-C28B0F982964}"/>
              </a:ext>
            </a:extLst>
          </p:cNvPr>
          <p:cNvSpPr>
            <a:spLocks noGrp="1"/>
          </p:cNvSpPr>
          <p:nvPr>
            <p:ph type="body" sz="quarter" idx="13" hasCustomPrompt="1"/>
          </p:nvPr>
        </p:nvSpPr>
        <p:spPr>
          <a:xfrm>
            <a:off x="1491003" y="4462246"/>
            <a:ext cx="3687172" cy="377507"/>
          </a:xfrm>
        </p:spPr>
        <p:txBody>
          <a:bodyPr/>
          <a:lstStyle>
            <a:lvl1pPr>
              <a:defRPr sz="1800" b="0">
                <a:solidFill>
                  <a:srgbClr val="B31942"/>
                </a:solidFill>
              </a:defRPr>
            </a:lvl1pPr>
          </a:lstStyle>
          <a:p>
            <a:pPr lvl="0"/>
            <a:r>
              <a:rPr lang="en-US" dirty="0"/>
              <a:t>Date</a:t>
            </a:r>
          </a:p>
        </p:txBody>
      </p:sp>
      <p:sp>
        <p:nvSpPr>
          <p:cNvPr id="7" name="Text Placeholder 5">
            <a:extLst>
              <a:ext uri="{FF2B5EF4-FFF2-40B4-BE49-F238E27FC236}">
                <a16:creationId xmlns:a16="http://schemas.microsoft.com/office/drawing/2014/main" id="{FFAD8265-CDBD-304D-A45F-4264530D547F}"/>
              </a:ext>
            </a:extLst>
          </p:cNvPr>
          <p:cNvSpPr>
            <a:spLocks noGrp="1"/>
          </p:cNvSpPr>
          <p:nvPr>
            <p:ph type="body" sz="quarter" idx="19" hasCustomPrompt="1"/>
          </p:nvPr>
        </p:nvSpPr>
        <p:spPr>
          <a:xfrm>
            <a:off x="1049279" y="473594"/>
            <a:ext cx="4821238" cy="685800"/>
          </a:xfrm>
        </p:spPr>
        <p:txBody>
          <a:bodyPr anchor="ctr">
            <a:normAutofit/>
          </a:bodyPr>
          <a:lstStyle>
            <a:lvl1pPr>
              <a:defRPr sz="1700" b="1" i="0" baseline="0">
                <a:solidFill>
                  <a:srgbClr val="0A3161"/>
                </a:solidFill>
                <a:latin typeface="Arial Black" charset="0"/>
                <a:ea typeface="Arial Black" charset="0"/>
                <a:cs typeface="Arial Black" charset="0"/>
              </a:defRPr>
            </a:lvl1pPr>
          </a:lstStyle>
          <a:p>
            <a:pPr lvl="0"/>
            <a:r>
              <a:rPr lang="en-US" dirty="0"/>
              <a:t>IRS Business Unit Name</a:t>
            </a:r>
          </a:p>
        </p:txBody>
      </p:sp>
    </p:spTree>
    <p:extLst>
      <p:ext uri="{BB962C8B-B14F-4D97-AF65-F5344CB8AC3E}">
        <p14:creationId xmlns:p14="http://schemas.microsoft.com/office/powerpoint/2010/main" val="221056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4 Alt Title Slide Wayfin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6539C152-2AE3-AF45-A579-1C0E0FA5FAF5}"/>
              </a:ext>
            </a:extLst>
          </p:cNvPr>
          <p:cNvSpPr>
            <a:spLocks noGrp="1"/>
          </p:cNvSpPr>
          <p:nvPr>
            <p:ph type="pic" sz="quarter" idx="14"/>
          </p:nvPr>
        </p:nvSpPr>
        <p:spPr>
          <a:xfrm>
            <a:off x="0" y="914400"/>
            <a:ext cx="9144000" cy="5943600"/>
          </a:xfrm>
          <a:solidFill>
            <a:srgbClr val="0A3161"/>
          </a:solidFill>
          <a:ln>
            <a:noFill/>
          </a:ln>
          <a:effectLst>
            <a:innerShdw blurRad="177800" dist="88900" dir="16200000">
              <a:prstClr val="black">
                <a:alpha val="30000"/>
              </a:prstClr>
            </a:innerShdw>
          </a:effectLst>
        </p:spPr>
        <p:txBody>
          <a:bodyPr tIns="2286000" anchor="t"/>
          <a:lstStyle>
            <a:lvl1pPr algn="ctr">
              <a:defRPr sz="24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7412EE46-4DFB-E24A-9BE4-15BF51E1FDBF}"/>
              </a:ext>
            </a:extLst>
          </p:cNvPr>
          <p:cNvSpPr>
            <a:spLocks noGrp="1"/>
          </p:cNvSpPr>
          <p:nvPr>
            <p:ph type="ctrTitle" hasCustomPrompt="1"/>
          </p:nvPr>
        </p:nvSpPr>
        <p:spPr>
          <a:xfrm>
            <a:off x="-1" y="4868980"/>
            <a:ext cx="6400800" cy="640080"/>
          </a:xfrm>
          <a:prstGeom prst="rect">
            <a:avLst/>
          </a:prstGeom>
          <a:solidFill>
            <a:schemeClr val="bg1"/>
          </a:solidFill>
        </p:spPr>
        <p:txBody>
          <a:bodyPr lIns="914400" tIns="182880" rIns="0" anchor="t">
            <a:noAutofit/>
          </a:bodyPr>
          <a:lstStyle>
            <a:lvl1pPr algn="l">
              <a:defRPr sz="2800" b="1" cap="none" baseline="0">
                <a:solidFill>
                  <a:srgbClr val="0A3161"/>
                </a:solidFill>
              </a:defRPr>
            </a:lvl1pPr>
          </a:lstStyle>
          <a:p>
            <a:r>
              <a:rPr lang="en-US" dirty="0"/>
              <a:t>Presentation Title</a:t>
            </a:r>
          </a:p>
        </p:txBody>
      </p:sp>
      <p:sp>
        <p:nvSpPr>
          <p:cNvPr id="5" name="Text Placeholder 4">
            <a:extLst>
              <a:ext uri="{FF2B5EF4-FFF2-40B4-BE49-F238E27FC236}">
                <a16:creationId xmlns:a16="http://schemas.microsoft.com/office/drawing/2014/main" id="{02AC1B34-1EF2-D340-9784-8CFC27BDC165}"/>
              </a:ext>
            </a:extLst>
          </p:cNvPr>
          <p:cNvSpPr>
            <a:spLocks noGrp="1"/>
          </p:cNvSpPr>
          <p:nvPr>
            <p:ph type="body" sz="quarter" idx="12" hasCustomPrompt="1"/>
          </p:nvPr>
        </p:nvSpPr>
        <p:spPr>
          <a:xfrm>
            <a:off x="-1" y="5484314"/>
            <a:ext cx="6400800" cy="731520"/>
          </a:xfrm>
          <a:solidFill>
            <a:schemeClr val="bg1"/>
          </a:solidFill>
        </p:spPr>
        <p:txBody>
          <a:bodyPr lIns="914400" anchor="t" anchorCtr="0"/>
          <a:lstStyle>
            <a:lvl1pPr>
              <a:lnSpc>
                <a:spcPct val="100000"/>
              </a:lnSpc>
              <a:spcBef>
                <a:spcPts val="0"/>
              </a:spcBef>
              <a:spcAft>
                <a:spcPts val="0"/>
              </a:spcAft>
              <a:defRPr sz="1800" b="0" i="0">
                <a:solidFill>
                  <a:srgbClr val="0A3161"/>
                </a:solidFill>
              </a:defRPr>
            </a:lvl1pPr>
          </a:lstStyle>
          <a:p>
            <a:pPr lvl="0"/>
            <a:r>
              <a:rPr lang="en-US" dirty="0"/>
              <a:t>Tagline or Other Information</a:t>
            </a:r>
          </a:p>
        </p:txBody>
      </p:sp>
    </p:spTree>
    <p:extLst>
      <p:ext uri="{BB962C8B-B14F-4D97-AF65-F5344CB8AC3E}">
        <p14:creationId xmlns:p14="http://schemas.microsoft.com/office/powerpoint/2010/main" val="1533888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90769"/>
            <a:ext cx="5486400" cy="685800"/>
          </a:xfrm>
          <a:prstGeom prst="rect">
            <a:avLst/>
          </a:prstGeom>
        </p:spPr>
        <p:txBody>
          <a:bodyPr/>
          <a:lstStyle>
            <a:lvl1pPr>
              <a:defRPr/>
            </a:lvl1pPr>
          </a:lstStyle>
          <a:p>
            <a:r>
              <a:rPr lang="en-US" dirty="0"/>
              <a:t>Click to add content</a:t>
            </a:r>
          </a:p>
        </p:txBody>
      </p:sp>
      <p:sp>
        <p:nvSpPr>
          <p:cNvPr id="3" name="Content Placeholder 2"/>
          <p:cNvSpPr>
            <a:spLocks noGrp="1"/>
          </p:cNvSpPr>
          <p:nvPr>
            <p:ph idx="1" hasCustomPrompt="1"/>
          </p:nvPr>
        </p:nvSpPr>
        <p:spPr>
          <a:xfrm>
            <a:off x="457200" y="1188720"/>
            <a:ext cx="8229600" cy="4846320"/>
          </a:xfrm>
        </p:spPr>
        <p:txBody>
          <a:bodyPr>
            <a:noAutofit/>
          </a:bodyPr>
          <a:lstStyle>
            <a:lvl4pPr>
              <a:defRPr>
                <a:solidFill>
                  <a:schemeClr val="accent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7" name="Date Placeholder 3">
            <a:extLst>
              <a:ext uri="{FF2B5EF4-FFF2-40B4-BE49-F238E27FC236}">
                <a16:creationId xmlns:a16="http://schemas.microsoft.com/office/drawing/2014/main" id="{64F503E4-B178-2543-9E7A-6410A16C659A}"/>
              </a:ext>
            </a:extLst>
          </p:cNvPr>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386585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00147"/>
            <a:ext cx="5486400" cy="685800"/>
          </a:xfrm>
          <a:prstGeom prst="rect">
            <a:avLst/>
          </a:prstGeom>
        </p:spPr>
        <p:txBody>
          <a:bodyPr/>
          <a:lstStyle>
            <a:lvl1pPr>
              <a:defRPr/>
            </a:lvl1pPr>
          </a:lstStyle>
          <a:p>
            <a:r>
              <a:rPr lang="en-US" dirty="0"/>
              <a:t>Click to add content</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10" name="Table Placeholder 9"/>
          <p:cNvSpPr>
            <a:spLocks noGrp="1"/>
          </p:cNvSpPr>
          <p:nvPr>
            <p:ph type="tbl" sz="quarter" idx="13"/>
          </p:nvPr>
        </p:nvSpPr>
        <p:spPr>
          <a:xfrm>
            <a:off x="914400" y="1371600"/>
            <a:ext cx="8229600" cy="4846320"/>
          </a:xfrm>
        </p:spPr>
        <p:txBody>
          <a:bodyPr/>
          <a:lstStyle/>
          <a:p>
            <a:r>
              <a:rPr lang="en-US" dirty="0"/>
              <a:t>Click icon to add table</a:t>
            </a:r>
          </a:p>
        </p:txBody>
      </p:sp>
      <p:sp>
        <p:nvSpPr>
          <p:cNvPr id="8" name="Date Placeholder 3">
            <a:extLst>
              <a:ext uri="{FF2B5EF4-FFF2-40B4-BE49-F238E27FC236}">
                <a16:creationId xmlns:a16="http://schemas.microsoft.com/office/drawing/2014/main" id="{0C1A172A-9B59-EB43-AADD-6A1D82F805EC}"/>
              </a:ext>
            </a:extLst>
          </p:cNvPr>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35776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7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88720"/>
            <a:ext cx="8229600" cy="3248026"/>
          </a:xfrm>
          <a:prstGeom prst="rect">
            <a:avLst/>
          </a:prstGeom>
        </p:spPr>
        <p:txBody>
          <a:bodyPr anchor="b"/>
          <a:lstStyle>
            <a:lvl1pPr>
              <a:defRPr sz="6000">
                <a:solidFill>
                  <a:srgbClr val="0A3161"/>
                </a:solidFill>
              </a:defRPr>
            </a:lvl1pPr>
          </a:lstStyle>
          <a:p>
            <a:r>
              <a:rPr lang="en-US" dirty="0"/>
              <a:t>Click to add content</a:t>
            </a:r>
          </a:p>
        </p:txBody>
      </p:sp>
      <p:sp>
        <p:nvSpPr>
          <p:cNvPr id="3" name="Text Placeholder 2"/>
          <p:cNvSpPr>
            <a:spLocks noGrp="1"/>
          </p:cNvSpPr>
          <p:nvPr>
            <p:ph type="body" idx="1"/>
          </p:nvPr>
        </p:nvSpPr>
        <p:spPr>
          <a:xfrm>
            <a:off x="457200" y="4572000"/>
            <a:ext cx="8229600" cy="1463040"/>
          </a:xfrm>
        </p:spPr>
        <p:txBody>
          <a:bodyPr/>
          <a:lstStyle>
            <a:lvl1pPr marL="0" indent="0">
              <a:buNone/>
              <a:defRPr sz="2400">
                <a:solidFill>
                  <a:srgbClr val="B319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6" name="Slide Number Placeholder 5"/>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sp>
        <p:nvSpPr>
          <p:cNvPr id="8" name="Date Placeholder 4">
            <a:extLst>
              <a:ext uri="{FF2B5EF4-FFF2-40B4-BE49-F238E27FC236}">
                <a16:creationId xmlns:a16="http://schemas.microsoft.com/office/drawing/2014/main" id="{755D1286-6D1D-0F4F-8444-0698CAF8CA31}"/>
              </a:ext>
            </a:extLst>
          </p:cNvPr>
          <p:cNvSpPr>
            <a:spLocks noGrp="1"/>
          </p:cNvSpPr>
          <p:nvPr>
            <p:ph type="dt" sz="half" idx="10"/>
          </p:nvPr>
        </p:nvSpPr>
        <p:spPr>
          <a:xfrm>
            <a:off x="6689598" y="6263640"/>
            <a:ext cx="1997202" cy="365125"/>
          </a:xfrm>
          <a:prstGeom prst="rect">
            <a:avLst/>
          </a:prstGeom>
        </p:spPr>
        <p:txBody>
          <a:bodyPr/>
          <a:lstStyle/>
          <a:p>
            <a:endParaRPr lang="en-US" dirty="0"/>
          </a:p>
        </p:txBody>
      </p:sp>
    </p:spTree>
    <p:extLst>
      <p:ext uri="{BB962C8B-B14F-4D97-AF65-F5344CB8AC3E}">
        <p14:creationId xmlns:p14="http://schemas.microsoft.com/office/powerpoint/2010/main" val="391651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 Divide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1188720"/>
            <a:ext cx="3931920" cy="4754880"/>
          </a:xfrm>
        </p:spPr>
        <p:txBody>
          <a:bodyPr/>
          <a:lstStyle>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689598" y="6263640"/>
            <a:ext cx="1997202" cy="365125"/>
          </a:xfrm>
          <a:prstGeom prst="rect">
            <a:avLst/>
          </a:prstGeom>
        </p:spPr>
        <p:txBody>
          <a:bodyPr/>
          <a:lstStyle/>
          <a:p>
            <a:endParaRPr lang="en-US" dirty="0"/>
          </a:p>
        </p:txBody>
      </p:sp>
      <p:sp>
        <p:nvSpPr>
          <p:cNvPr id="6" name="Footer Placeholder 5"/>
          <p:cNvSpPr>
            <a:spLocks noGrp="1"/>
          </p:cNvSpPr>
          <p:nvPr>
            <p:ph type="ftr" sz="quarter" idx="11"/>
          </p:nvPr>
        </p:nvSpPr>
        <p:spPr>
          <a:xfrm>
            <a:off x="1005840" y="6263640"/>
            <a:ext cx="3657600" cy="365125"/>
          </a:xfrm>
          <a:prstGeom prst="rect">
            <a:avLst/>
          </a:prstGeom>
        </p:spPr>
        <p:txBody>
          <a:bodyPr/>
          <a:lstStyle/>
          <a:p>
            <a:r>
              <a:rPr lang="en-US" dirty="0"/>
              <a:t>Overview of Fringe Benefits</a:t>
            </a:r>
          </a:p>
        </p:txBody>
      </p:sp>
      <p:sp>
        <p:nvSpPr>
          <p:cNvPr id="7" name="Slide Number Placeholder 6"/>
          <p:cNvSpPr>
            <a:spLocks noGrp="1"/>
          </p:cNvSpPr>
          <p:nvPr>
            <p:ph type="sldNum" sz="quarter" idx="12"/>
          </p:nvPr>
        </p:nvSpPr>
        <p:spPr>
          <a:xfrm>
            <a:off x="457200" y="6263640"/>
            <a:ext cx="457200" cy="365760"/>
          </a:xfrm>
          <a:prstGeom prst="rect">
            <a:avLst/>
          </a:prstGeom>
        </p:spPr>
        <p:txBody>
          <a:bodyPr/>
          <a:lstStyle/>
          <a:p>
            <a:fld id="{781057C3-FDA3-B146-AA6C-F3C04E67C803}" type="slidenum">
              <a:rPr lang="en-US" smtClean="0"/>
              <a:t>‹#›</a:t>
            </a:fld>
            <a:endParaRPr lang="en-US" dirty="0"/>
          </a:p>
        </p:txBody>
      </p:sp>
      <p:cxnSp>
        <p:nvCxnSpPr>
          <p:cNvPr id="9" name="Straight Connector 8" descr="A vertical divider line seperating content on the left of the slide from content on the right" title="Vertical Divider">
            <a:extLst>
              <a:ext uri="{FF2B5EF4-FFF2-40B4-BE49-F238E27FC236}">
                <a16:creationId xmlns:a16="http://schemas.microsoft.com/office/drawing/2014/main" id="{8740D3E5-AA71-C94F-B115-C3A81D53A843}"/>
              </a:ext>
            </a:extLst>
          </p:cNvPr>
          <p:cNvCxnSpPr>
            <a:cxnSpLocks/>
          </p:cNvCxnSpPr>
          <p:nvPr/>
        </p:nvCxnSpPr>
        <p:spPr>
          <a:xfrm>
            <a:off x="4572000" y="1188720"/>
            <a:ext cx="0" cy="4754880"/>
          </a:xfrm>
          <a:prstGeom prst="line">
            <a:avLst/>
          </a:prstGeom>
          <a:ln>
            <a:solidFill>
              <a:srgbClr val="0A316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1DFD81E-1B59-7249-9400-9F4C9C25DAF9}"/>
              </a:ext>
            </a:extLst>
          </p:cNvPr>
          <p:cNvSpPr>
            <a:spLocks noGrp="1"/>
          </p:cNvSpPr>
          <p:nvPr>
            <p:ph type="title" hasCustomPrompt="1"/>
          </p:nvPr>
        </p:nvSpPr>
        <p:spPr>
          <a:xfrm>
            <a:off x="914400" y="216767"/>
            <a:ext cx="5486400" cy="667465"/>
          </a:xfrm>
          <a:prstGeom prst="rect">
            <a:avLst/>
          </a:prstGeom>
        </p:spPr>
        <p:txBody>
          <a:bodyPr/>
          <a:lstStyle>
            <a:lvl1pPr>
              <a:defRPr/>
            </a:lvl1pPr>
          </a:lstStyle>
          <a:p>
            <a:r>
              <a:rPr lang="en-US" dirty="0"/>
              <a:t>Click to add content</a:t>
            </a:r>
          </a:p>
        </p:txBody>
      </p:sp>
      <p:cxnSp>
        <p:nvCxnSpPr>
          <p:cNvPr id="10" name="Straight Connector 9" descr="A vertical divider line seperating content on the left of the slide from content on the right" title="Vertical Divider">
            <a:extLst>
              <a:ext uri="{FF2B5EF4-FFF2-40B4-BE49-F238E27FC236}">
                <a16:creationId xmlns:a16="http://schemas.microsoft.com/office/drawing/2014/main" id="{53573118-969C-438B-B4D6-01C651F284D9}"/>
              </a:ext>
            </a:extLst>
          </p:cNvPr>
          <p:cNvCxnSpPr>
            <a:cxnSpLocks/>
          </p:cNvCxnSpPr>
          <p:nvPr userDrawn="1"/>
        </p:nvCxnSpPr>
        <p:spPr>
          <a:xfrm>
            <a:off x="4818955" y="1337310"/>
            <a:ext cx="0" cy="459867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33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0" y="128016"/>
            <a:ext cx="5486400" cy="685800"/>
          </a:xfrm>
          <a:prstGeom prst="rect">
            <a:avLst/>
          </a:prstGeom>
        </p:spPr>
        <p:txBody>
          <a:bodyPr vert="horz" lIns="91440" tIns="45720" rIns="91440" bIns="45720" rtlCol="0" anchor="ctr" anchorCtr="0">
            <a:noAutofit/>
          </a:bodyPr>
          <a:lstStyle/>
          <a:p>
            <a:r>
              <a:rPr lang="en-US" dirty="0"/>
              <a:t>Click to add content</a:t>
            </a:r>
          </a:p>
        </p:txBody>
      </p:sp>
      <p:sp>
        <p:nvSpPr>
          <p:cNvPr id="3" name="Text Placeholder 2"/>
          <p:cNvSpPr>
            <a:spLocks noGrp="1"/>
          </p:cNvSpPr>
          <p:nvPr>
            <p:ph type="body" idx="1"/>
          </p:nvPr>
        </p:nvSpPr>
        <p:spPr>
          <a:xfrm>
            <a:off x="457200" y="1188720"/>
            <a:ext cx="8229600" cy="4846320"/>
          </a:xfrm>
          <a:prstGeom prst="rect">
            <a:avLst/>
          </a:prstGeom>
        </p:spPr>
        <p:txBody>
          <a:bodyPr vert="horz" wrap="square" lIns="91440" tIns="45720" rIns="91440" bIns="45720" rtlCol="0">
            <a:noAutofit/>
          </a:bodyPr>
          <a:lstStyle/>
          <a:p>
            <a:pPr lvl="0"/>
            <a:r>
              <a:rPr lang="en-US" dirty="0"/>
              <a:t>Text</a:t>
            </a:r>
          </a:p>
          <a:p>
            <a:pPr lvl="1"/>
            <a:r>
              <a:rPr lang="en-US" dirty="0"/>
              <a:t>Text</a:t>
            </a:r>
          </a:p>
          <a:p>
            <a:pPr lvl="2"/>
            <a:r>
              <a:rPr lang="en-US" dirty="0"/>
              <a:t>First-level bullet text is Arial 20pt</a:t>
            </a:r>
          </a:p>
          <a:p>
            <a:pPr lvl="3"/>
            <a:r>
              <a:rPr lang="en-US" dirty="0"/>
              <a:t>Second-level bullet text is Arial 16pt cyan </a:t>
            </a:r>
          </a:p>
          <a:p>
            <a:pPr lvl="2"/>
            <a:r>
              <a:rPr lang="en-US" dirty="0"/>
              <a:t>Arial is the only font used in this template</a:t>
            </a:r>
          </a:p>
          <a:p>
            <a:pPr lvl="2"/>
            <a:r>
              <a:rPr lang="en-US" dirty="0"/>
              <a:t>All bulleted text is sentence case (capitalize the first letter of the first word)</a:t>
            </a:r>
          </a:p>
          <a:p>
            <a:pPr lvl="2"/>
            <a:r>
              <a:rPr lang="en-US" dirty="0"/>
              <a:t>Text under 16pt should use this blue (r 10, g 49, b 97)</a:t>
            </a:r>
          </a:p>
          <a:p>
            <a:pPr marL="182880" marR="0" lvl="2"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a:pPr>
            <a:r>
              <a:rPr lang="en-US" dirty="0"/>
              <a:t>Text 16pt or above or 14pt bold can use this blue (r 0, g 155, b 223)</a:t>
            </a:r>
          </a:p>
          <a:p>
            <a:pPr lvl="2"/>
            <a:endParaRPr lang="en-US" dirty="0"/>
          </a:p>
        </p:txBody>
      </p:sp>
      <p:sp>
        <p:nvSpPr>
          <p:cNvPr id="4" name="Date Placeholder 3"/>
          <p:cNvSpPr>
            <a:spLocks noGrp="1"/>
          </p:cNvSpPr>
          <p:nvPr>
            <p:ph type="dt" sz="half" idx="2"/>
          </p:nvPr>
        </p:nvSpPr>
        <p:spPr>
          <a:xfrm>
            <a:off x="6689598" y="6263640"/>
            <a:ext cx="1997202" cy="365125"/>
          </a:xfrm>
          <a:prstGeom prst="rect">
            <a:avLst/>
          </a:prstGeom>
        </p:spPr>
        <p:txBody>
          <a:bodyPr vert="horz" lIns="91440" tIns="45720" rIns="91440" bIns="45720" rtlCol="0" anchor="ctr"/>
          <a:lstStyle>
            <a:lvl1pPr algn="r">
              <a:defRPr sz="1000">
                <a:solidFill>
                  <a:srgbClr val="0A316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1005840" y="6263640"/>
            <a:ext cx="3657600" cy="365125"/>
          </a:xfrm>
          <a:prstGeom prst="rect">
            <a:avLst/>
          </a:prstGeom>
        </p:spPr>
        <p:txBody>
          <a:bodyPr vert="horz" lIns="91440" tIns="45720" rIns="91440" bIns="45720" rtlCol="0" anchor="ctr"/>
          <a:lstStyle>
            <a:lvl1pPr algn="l">
              <a:defRPr sz="1000">
                <a:solidFill>
                  <a:srgbClr val="0A3161"/>
                </a:solidFill>
                <a:latin typeface="Arial" charset="0"/>
                <a:ea typeface="Arial" charset="0"/>
                <a:cs typeface="Arial" charset="0"/>
              </a:defRPr>
            </a:lvl1pPr>
          </a:lstStyle>
          <a:p>
            <a:r>
              <a:rPr lang="en-US" dirty="0"/>
              <a:t>Overview of Fringe Benefits</a:t>
            </a:r>
          </a:p>
        </p:txBody>
      </p:sp>
      <p:sp>
        <p:nvSpPr>
          <p:cNvPr id="6" name="Slide Number Placeholder 5"/>
          <p:cNvSpPr>
            <a:spLocks noGrp="1"/>
          </p:cNvSpPr>
          <p:nvPr>
            <p:ph type="sldNum" sz="quarter" idx="4"/>
          </p:nvPr>
        </p:nvSpPr>
        <p:spPr>
          <a:xfrm>
            <a:off x="457200" y="6263640"/>
            <a:ext cx="457200" cy="365760"/>
          </a:xfrm>
          <a:prstGeom prst="rect">
            <a:avLst/>
          </a:prstGeom>
        </p:spPr>
        <p:txBody>
          <a:bodyPr vert="horz" lIns="91440" tIns="45720" rIns="91440" bIns="45720" rtlCol="0" anchor="ctr"/>
          <a:lstStyle>
            <a:lvl1pPr algn="ctr">
              <a:defRPr sz="1000" b="1">
                <a:solidFill>
                  <a:srgbClr val="0A3161"/>
                </a:solidFill>
                <a:latin typeface="Arial" charset="0"/>
                <a:ea typeface="Arial" charset="0"/>
                <a:cs typeface="Arial" charset="0"/>
              </a:defRPr>
            </a:lvl1pPr>
          </a:lstStyle>
          <a:p>
            <a:r>
              <a:rPr lang="en-US" dirty="0"/>
              <a:t>Page </a:t>
            </a:r>
            <a:fld id="{781057C3-FDA3-B146-AA6C-F3C04E67C803}" type="slidenum">
              <a:rPr lang="en-US" smtClean="0"/>
              <a:pPr/>
              <a:t>‹#›</a:t>
            </a:fld>
            <a:endParaRPr lang="en-US" dirty="0"/>
          </a:p>
        </p:txBody>
      </p:sp>
    </p:spTree>
    <p:extLst>
      <p:ext uri="{BB962C8B-B14F-4D97-AF65-F5344CB8AC3E}">
        <p14:creationId xmlns:p14="http://schemas.microsoft.com/office/powerpoint/2010/main" val="14851994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691" r:id="rId29"/>
    <p:sldLayoutId id="2147483694" r:id="rId30"/>
    <p:sldLayoutId id="2147483695" r:id="rId31"/>
    <p:sldLayoutId id="2147483697" r:id="rId32"/>
    <p:sldLayoutId id="2147483685" r:id="rId33"/>
    <p:sldLayoutId id="2147483680" r:id="rId34"/>
  </p:sldLayoutIdLst>
  <p:hf hdr="0" dt="0"/>
  <p:txStyles>
    <p:titleStyle>
      <a:lvl1pPr algn="l" defTabSz="914400" rtl="0" eaLnBrk="1" latinLnBrk="0" hangingPunct="1">
        <a:lnSpc>
          <a:spcPct val="90000"/>
        </a:lnSpc>
        <a:spcBef>
          <a:spcPct val="0"/>
        </a:spcBef>
        <a:buNone/>
        <a:defRPr sz="2400" b="1" i="0" kern="1200" baseline="0">
          <a:solidFill>
            <a:srgbClr val="0A316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spcAft>
          <a:spcPts val="600"/>
        </a:spcAft>
        <a:buFont typeface="Arial" panose="020B0604020202020204" pitchFamily="34" charset="0"/>
        <a:buNone/>
        <a:defRPr sz="2000" b="1" kern="1200" baseline="0">
          <a:solidFill>
            <a:srgbClr val="B31942"/>
          </a:solidFill>
          <a:latin typeface="Arial" charset="0"/>
          <a:ea typeface="Arial" charset="0"/>
          <a:cs typeface="Arial" charset="0"/>
        </a:defRPr>
      </a:lvl1pPr>
      <a:lvl2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defRPr sz="2000" b="0" kern="1200" baseline="0">
          <a:solidFill>
            <a:srgbClr val="0A3161"/>
          </a:solidFill>
          <a:latin typeface="Arial" charset="0"/>
          <a:ea typeface="Arial" charset="0"/>
          <a:cs typeface="Arial" charset="0"/>
        </a:defRPr>
      </a:lvl2pPr>
      <a:lvl3pPr marL="182880" marR="0" indent="-182880" algn="l" defTabSz="914400" rtl="0" eaLnBrk="1" fontAlgn="auto" latinLnBrk="0" hangingPunct="1">
        <a:lnSpc>
          <a:spcPct val="90000"/>
        </a:lnSpc>
        <a:spcBef>
          <a:spcPts val="1000"/>
        </a:spcBef>
        <a:spcAft>
          <a:spcPts val="600"/>
        </a:spcAft>
        <a:buClr>
          <a:srgbClr val="B31942"/>
        </a:buClr>
        <a:buSzTx/>
        <a:buFont typeface="Arial" charset="0"/>
        <a:buChar char="•"/>
        <a:tabLst/>
        <a:defRPr sz="2000" kern="1200" baseline="0">
          <a:solidFill>
            <a:srgbClr val="0A3161"/>
          </a:solidFill>
          <a:latin typeface="Arial" charset="0"/>
          <a:ea typeface="Arial" charset="0"/>
          <a:cs typeface="Arial" charset="0"/>
        </a:defRPr>
      </a:lvl3pPr>
      <a:lvl4pPr marL="685800" indent="-182880" algn="l" defTabSz="914400" rtl="0" eaLnBrk="1" latinLnBrk="0" hangingPunct="1">
        <a:lnSpc>
          <a:spcPct val="90000"/>
        </a:lnSpc>
        <a:spcBef>
          <a:spcPts val="500"/>
        </a:spcBef>
        <a:spcAft>
          <a:spcPts val="200"/>
        </a:spcAft>
        <a:buClr>
          <a:srgbClr val="B31942"/>
        </a:buClr>
        <a:buFont typeface="Arial" charset="0"/>
        <a:buChar char="•"/>
        <a:defRPr sz="1600" kern="1200">
          <a:solidFill>
            <a:schemeClr val="accent2"/>
          </a:solidFill>
          <a:latin typeface="Arial" charset="0"/>
          <a:ea typeface="Arial" charset="0"/>
          <a:cs typeface="Arial" charset="0"/>
        </a:defRPr>
      </a:lvl4pPr>
      <a:lvl5pPr marL="0" indent="-342900" algn="l" defTabSz="914400" rtl="0" eaLnBrk="1" latinLnBrk="0" hangingPunct="1">
        <a:lnSpc>
          <a:spcPct val="90000"/>
        </a:lnSpc>
        <a:spcBef>
          <a:spcPts val="500"/>
        </a:spcBef>
        <a:spcAft>
          <a:spcPts val="200"/>
        </a:spcAft>
        <a:buFont typeface="+mj-lt"/>
        <a:buAutoNum type="arabicPeriod"/>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irs.gov/publications/p463/ch06.html#en_US_2014_publink100034114"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irs.gov/govts"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www.irs.gov/formspub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9E1BF64-5C0B-7749-AC85-F0FDC401B707}"/>
              </a:ext>
            </a:extLst>
          </p:cNvPr>
          <p:cNvSpPr>
            <a:spLocks noGrp="1"/>
          </p:cNvSpPr>
          <p:nvPr>
            <p:ph type="ctrTitle"/>
          </p:nvPr>
        </p:nvSpPr>
        <p:spPr/>
        <p:txBody>
          <a:bodyPr/>
          <a:lstStyle/>
          <a:p>
            <a:pPr algn="ctr"/>
            <a:r>
              <a:rPr lang="en-US" sz="4800" b="1" dirty="0"/>
              <a:t>Overview of</a:t>
            </a:r>
            <a:endParaRPr lang="en-US" sz="4800" b="1" strike="sngStrike" dirty="0"/>
          </a:p>
        </p:txBody>
      </p:sp>
      <p:sp>
        <p:nvSpPr>
          <p:cNvPr id="14" name="Subtitle 13">
            <a:extLst>
              <a:ext uri="{FF2B5EF4-FFF2-40B4-BE49-F238E27FC236}">
                <a16:creationId xmlns:a16="http://schemas.microsoft.com/office/drawing/2014/main" id="{D497396C-22C4-034F-9933-D9026D78DA3E}"/>
              </a:ext>
            </a:extLst>
          </p:cNvPr>
          <p:cNvSpPr>
            <a:spLocks noGrp="1"/>
          </p:cNvSpPr>
          <p:nvPr>
            <p:ph type="subTitle" idx="1"/>
          </p:nvPr>
        </p:nvSpPr>
        <p:spPr/>
        <p:txBody>
          <a:bodyPr/>
          <a:lstStyle/>
          <a:p>
            <a:pPr algn="ctr"/>
            <a:r>
              <a:rPr lang="en-US" sz="3600" dirty="0"/>
              <a:t>Taxable Fringe Benefits</a:t>
            </a:r>
          </a:p>
        </p:txBody>
      </p:sp>
      <p:sp>
        <p:nvSpPr>
          <p:cNvPr id="16" name="Text Placeholder 15">
            <a:extLst>
              <a:ext uri="{FF2B5EF4-FFF2-40B4-BE49-F238E27FC236}">
                <a16:creationId xmlns:a16="http://schemas.microsoft.com/office/drawing/2014/main" id="{2F5ED7BB-2908-AC48-A3BE-E4C173F8F416}"/>
              </a:ext>
            </a:extLst>
          </p:cNvPr>
          <p:cNvSpPr>
            <a:spLocks noGrp="1"/>
          </p:cNvSpPr>
          <p:nvPr>
            <p:ph type="body" sz="quarter" idx="12"/>
          </p:nvPr>
        </p:nvSpPr>
        <p:spPr/>
        <p:txBody>
          <a:bodyPr/>
          <a:lstStyle/>
          <a:p>
            <a:r>
              <a:rPr lang="en-US" sz="2000" dirty="0"/>
              <a:t>May 4, 2023</a:t>
            </a:r>
          </a:p>
        </p:txBody>
      </p:sp>
      <p:sp>
        <p:nvSpPr>
          <p:cNvPr id="17" name="Text Placeholder 16">
            <a:extLst>
              <a:ext uri="{FF2B5EF4-FFF2-40B4-BE49-F238E27FC236}">
                <a16:creationId xmlns:a16="http://schemas.microsoft.com/office/drawing/2014/main" id="{000359A4-FFBA-204C-933F-80629D9607BE}"/>
              </a:ext>
            </a:extLst>
          </p:cNvPr>
          <p:cNvSpPr>
            <a:spLocks noGrp="1"/>
          </p:cNvSpPr>
          <p:nvPr>
            <p:ph type="body" sz="quarter" idx="13"/>
          </p:nvPr>
        </p:nvSpPr>
        <p:spPr>
          <a:xfrm>
            <a:off x="1022775" y="484524"/>
            <a:ext cx="5872699" cy="685800"/>
          </a:xfrm>
        </p:spPr>
        <p:txBody>
          <a:bodyPr>
            <a:noAutofit/>
          </a:bodyPr>
          <a:lstStyle/>
          <a:p>
            <a:r>
              <a:rPr lang="en-US" sz="2800" dirty="0">
                <a:latin typeface="Arial" panose="020B0604020202020204" pitchFamily="34" charset="0"/>
                <a:cs typeface="Arial" panose="020B0604020202020204" pitchFamily="34" charset="0"/>
              </a:rPr>
              <a:t>TEGE: Federal, State, and Local </a:t>
            </a:r>
          </a:p>
        </p:txBody>
      </p:sp>
    </p:spTree>
    <p:extLst>
      <p:ext uri="{BB962C8B-B14F-4D97-AF65-F5344CB8AC3E}">
        <p14:creationId xmlns:p14="http://schemas.microsoft.com/office/powerpoint/2010/main" val="5431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01D94-B437-446D-BFBB-00864A50DB04}"/>
              </a:ext>
            </a:extLst>
          </p:cNvPr>
          <p:cNvSpPr>
            <a:spLocks noGrp="1"/>
          </p:cNvSpPr>
          <p:nvPr>
            <p:ph type="title"/>
          </p:nvPr>
        </p:nvSpPr>
        <p:spPr>
          <a:xfrm>
            <a:off x="914400" y="293807"/>
            <a:ext cx="6595671" cy="685800"/>
          </a:xfrm>
        </p:spPr>
        <p:txBody>
          <a:bodyPr/>
          <a:lstStyle/>
          <a:p>
            <a:r>
              <a:rPr lang="en-US" sz="2800" dirty="0">
                <a:solidFill>
                  <a:srgbClr val="002060"/>
                </a:solidFill>
              </a:rPr>
              <a:t>Working Condition Fringe Benefit</a:t>
            </a:r>
          </a:p>
        </p:txBody>
      </p:sp>
      <p:sp>
        <p:nvSpPr>
          <p:cNvPr id="3" name="Content Placeholder 2">
            <a:extLst>
              <a:ext uri="{FF2B5EF4-FFF2-40B4-BE49-F238E27FC236}">
                <a16:creationId xmlns:a16="http://schemas.microsoft.com/office/drawing/2014/main" id="{50C25D41-3A27-4279-A86A-957C20974636}"/>
              </a:ext>
            </a:extLst>
          </p:cNvPr>
          <p:cNvSpPr>
            <a:spLocks noGrp="1"/>
          </p:cNvSpPr>
          <p:nvPr>
            <p:ph idx="1"/>
          </p:nvPr>
        </p:nvSpPr>
        <p:spPr>
          <a:xfrm>
            <a:off x="322288" y="1223197"/>
            <a:ext cx="8229600" cy="3203398"/>
          </a:xfrm>
        </p:spPr>
        <p:txBody>
          <a:bodyPr/>
          <a:lstStyle/>
          <a:p>
            <a:endParaRPr lang="en-US" sz="2800" b="0" dirty="0">
              <a:solidFill>
                <a:srgbClr val="002060"/>
              </a:solidFill>
            </a:endParaRPr>
          </a:p>
          <a:p>
            <a:r>
              <a:rPr lang="en-US" sz="2800" b="0" dirty="0">
                <a:solidFill>
                  <a:srgbClr val="002060"/>
                </a:solidFill>
              </a:rPr>
              <a:t>Definition:</a:t>
            </a:r>
          </a:p>
          <a:p>
            <a:pPr marL="457200" indent="-457200">
              <a:buFont typeface="Arial" panose="020B0604020202020204" pitchFamily="34" charset="0"/>
              <a:buChar char="•"/>
            </a:pPr>
            <a:r>
              <a:rPr lang="en-US" sz="2800" b="0" dirty="0">
                <a:solidFill>
                  <a:srgbClr val="002060"/>
                </a:solidFill>
              </a:rPr>
              <a:t>Property or service that an employee would have been entitled to deduct on Form 1040 if the employer had not provided it</a:t>
            </a:r>
          </a:p>
          <a:p>
            <a:endParaRPr lang="en-US" dirty="0"/>
          </a:p>
        </p:txBody>
      </p:sp>
      <p:sp>
        <p:nvSpPr>
          <p:cNvPr id="5" name="Footer Placeholder 4">
            <a:extLst>
              <a:ext uri="{FF2B5EF4-FFF2-40B4-BE49-F238E27FC236}">
                <a16:creationId xmlns:a16="http://schemas.microsoft.com/office/drawing/2014/main" id="{8E2B511A-901A-4C6C-8C3D-176F857F0899}"/>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BA3E968D-0A6E-4BD0-91F0-8915D74C1A72}"/>
              </a:ext>
            </a:extLst>
          </p:cNvPr>
          <p:cNvSpPr>
            <a:spLocks noGrp="1"/>
          </p:cNvSpPr>
          <p:nvPr>
            <p:ph type="sldNum" sz="quarter" idx="12"/>
          </p:nvPr>
        </p:nvSpPr>
        <p:spPr/>
        <p:txBody>
          <a:bodyPr/>
          <a:lstStyle/>
          <a:p>
            <a:fld id="{781057C3-FDA3-B146-AA6C-F3C04E67C803}" type="slidenum">
              <a:rPr lang="en-US" smtClean="0"/>
              <a:t>10</a:t>
            </a:fld>
            <a:endParaRPr lang="en-US" dirty="0"/>
          </a:p>
        </p:txBody>
      </p:sp>
    </p:spTree>
    <p:extLst>
      <p:ext uri="{BB962C8B-B14F-4D97-AF65-F5344CB8AC3E}">
        <p14:creationId xmlns:p14="http://schemas.microsoft.com/office/powerpoint/2010/main" val="334730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55A5-DBFB-4DED-AE24-C940B4BCAF8D}"/>
              </a:ext>
            </a:extLst>
          </p:cNvPr>
          <p:cNvSpPr>
            <a:spLocks noGrp="1"/>
          </p:cNvSpPr>
          <p:nvPr>
            <p:ph type="title"/>
          </p:nvPr>
        </p:nvSpPr>
        <p:spPr>
          <a:xfrm>
            <a:off x="914400" y="190768"/>
            <a:ext cx="6000750" cy="923657"/>
          </a:xfrm>
        </p:spPr>
        <p:txBody>
          <a:bodyPr/>
          <a:lstStyle/>
          <a:p>
            <a:r>
              <a:rPr lang="en-US" sz="2800" dirty="0">
                <a:solidFill>
                  <a:srgbClr val="002060"/>
                </a:solidFill>
              </a:rPr>
              <a:t>Working Condition Fringe Benefit</a:t>
            </a:r>
          </a:p>
        </p:txBody>
      </p:sp>
      <p:sp>
        <p:nvSpPr>
          <p:cNvPr id="3" name="Content Placeholder 2">
            <a:extLst>
              <a:ext uri="{FF2B5EF4-FFF2-40B4-BE49-F238E27FC236}">
                <a16:creationId xmlns:a16="http://schemas.microsoft.com/office/drawing/2014/main" id="{D9449491-97EC-45BF-BB62-8047646A8854}"/>
              </a:ext>
            </a:extLst>
          </p:cNvPr>
          <p:cNvSpPr>
            <a:spLocks noGrp="1"/>
          </p:cNvSpPr>
          <p:nvPr>
            <p:ph idx="1"/>
          </p:nvPr>
        </p:nvSpPr>
        <p:spPr>
          <a:xfrm>
            <a:off x="322289" y="1323631"/>
            <a:ext cx="8229600" cy="2903595"/>
          </a:xfrm>
        </p:spPr>
        <p:txBody>
          <a:bodyPr/>
          <a:lstStyle/>
          <a:p>
            <a:r>
              <a:rPr lang="en-US" sz="2800" b="0" dirty="0">
                <a:solidFill>
                  <a:srgbClr val="002060"/>
                </a:solidFill>
              </a:rPr>
              <a:t>General Rules:</a:t>
            </a:r>
          </a:p>
          <a:p>
            <a:pPr marL="457200" indent="-457200">
              <a:buFont typeface="Arial" panose="020B0604020202020204" pitchFamily="34" charset="0"/>
              <a:buChar char="•"/>
            </a:pPr>
            <a:r>
              <a:rPr lang="en-US" sz="2800" b="0" dirty="0">
                <a:solidFill>
                  <a:srgbClr val="002060"/>
                </a:solidFill>
              </a:rPr>
              <a:t>Must relate to employer’s business</a:t>
            </a:r>
          </a:p>
          <a:p>
            <a:pPr marL="457200" indent="-457200">
              <a:buFont typeface="Arial" panose="020B0604020202020204" pitchFamily="34" charset="0"/>
              <a:buChar char="•"/>
            </a:pPr>
            <a:r>
              <a:rPr lang="en-US" sz="2800" b="0" dirty="0">
                <a:solidFill>
                  <a:srgbClr val="002060"/>
                </a:solidFill>
              </a:rPr>
              <a:t>Employee could have deducted the expense on Form 1040</a:t>
            </a:r>
          </a:p>
          <a:p>
            <a:pPr marL="457200" indent="-457200">
              <a:buFont typeface="Arial" panose="020B0604020202020204" pitchFamily="34" charset="0"/>
              <a:buChar char="•"/>
            </a:pPr>
            <a:r>
              <a:rPr lang="en-US" sz="2800" b="0" dirty="0">
                <a:solidFill>
                  <a:srgbClr val="002060"/>
                </a:solidFill>
              </a:rPr>
              <a:t>Employee must substantiate business use</a:t>
            </a:r>
          </a:p>
        </p:txBody>
      </p:sp>
      <p:sp>
        <p:nvSpPr>
          <p:cNvPr id="5" name="Footer Placeholder 4">
            <a:extLst>
              <a:ext uri="{FF2B5EF4-FFF2-40B4-BE49-F238E27FC236}">
                <a16:creationId xmlns:a16="http://schemas.microsoft.com/office/drawing/2014/main" id="{24B27CE3-E667-4611-AF23-908C79DD60CC}"/>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3C792737-FE7B-40CC-BA6D-65E89ED0AE33}"/>
              </a:ext>
            </a:extLst>
          </p:cNvPr>
          <p:cNvSpPr>
            <a:spLocks noGrp="1"/>
          </p:cNvSpPr>
          <p:nvPr>
            <p:ph type="sldNum" sz="quarter" idx="12"/>
          </p:nvPr>
        </p:nvSpPr>
        <p:spPr/>
        <p:txBody>
          <a:bodyPr/>
          <a:lstStyle/>
          <a:p>
            <a:fld id="{781057C3-FDA3-B146-AA6C-F3C04E67C803}" type="slidenum">
              <a:rPr lang="en-US" smtClean="0"/>
              <a:t>11</a:t>
            </a:fld>
            <a:endParaRPr lang="en-US" dirty="0"/>
          </a:p>
        </p:txBody>
      </p:sp>
    </p:spTree>
    <p:extLst>
      <p:ext uri="{BB962C8B-B14F-4D97-AF65-F5344CB8AC3E}">
        <p14:creationId xmlns:p14="http://schemas.microsoft.com/office/powerpoint/2010/main" val="377797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EBD2-B358-4650-A935-91C840A17F9A}"/>
              </a:ext>
            </a:extLst>
          </p:cNvPr>
          <p:cNvSpPr>
            <a:spLocks noGrp="1"/>
          </p:cNvSpPr>
          <p:nvPr>
            <p:ph type="title"/>
          </p:nvPr>
        </p:nvSpPr>
        <p:spPr>
          <a:xfrm>
            <a:off x="914399" y="239487"/>
            <a:ext cx="6664271" cy="814398"/>
          </a:xfrm>
        </p:spPr>
        <p:txBody>
          <a:bodyPr/>
          <a:lstStyle/>
          <a:p>
            <a:r>
              <a:rPr lang="en-US" sz="2800" dirty="0"/>
              <a:t>IRC 132(e) – De Minimis Fringe Benefit</a:t>
            </a:r>
          </a:p>
        </p:txBody>
      </p:sp>
      <p:sp>
        <p:nvSpPr>
          <p:cNvPr id="3" name="Content Placeholder 2">
            <a:extLst>
              <a:ext uri="{FF2B5EF4-FFF2-40B4-BE49-F238E27FC236}">
                <a16:creationId xmlns:a16="http://schemas.microsoft.com/office/drawing/2014/main" id="{BBDDA4DF-3D3D-4F5F-AA73-902E30762818}"/>
              </a:ext>
            </a:extLst>
          </p:cNvPr>
          <p:cNvSpPr>
            <a:spLocks noGrp="1"/>
          </p:cNvSpPr>
          <p:nvPr>
            <p:ph idx="1"/>
          </p:nvPr>
        </p:nvSpPr>
        <p:spPr>
          <a:xfrm>
            <a:off x="337279" y="1338621"/>
            <a:ext cx="8229600" cy="3543345"/>
          </a:xfrm>
        </p:spPr>
        <p:txBody>
          <a:bodyPr/>
          <a:lstStyle/>
          <a:p>
            <a:r>
              <a:rPr lang="en-US" sz="2800" b="0" dirty="0">
                <a:solidFill>
                  <a:srgbClr val="002060"/>
                </a:solidFill>
              </a:rPr>
              <a:t>General Rules:</a:t>
            </a:r>
          </a:p>
          <a:p>
            <a:pPr marL="457200" indent="-457200">
              <a:buFont typeface="Arial" panose="020B0604020202020204" pitchFamily="34" charset="0"/>
              <a:buChar char="•"/>
            </a:pPr>
            <a:r>
              <a:rPr lang="en-US" sz="2800" b="0" dirty="0">
                <a:solidFill>
                  <a:srgbClr val="002060"/>
                </a:solidFill>
              </a:rPr>
              <a:t>Property or service that is:</a:t>
            </a:r>
          </a:p>
          <a:p>
            <a:pPr marL="640080" lvl="2" indent="-457200">
              <a:buFont typeface="Arial" panose="020B0604020202020204" pitchFamily="34" charset="0"/>
              <a:buChar char="•"/>
            </a:pPr>
            <a:r>
              <a:rPr lang="en-US" sz="2800" dirty="0">
                <a:solidFill>
                  <a:srgbClr val="002060"/>
                </a:solidFill>
              </a:rPr>
              <a:t>Small in value, and</a:t>
            </a:r>
          </a:p>
          <a:p>
            <a:pPr marL="640080" lvl="2" indent="-457200">
              <a:buFont typeface="Arial" panose="020B0604020202020204" pitchFamily="34" charset="0"/>
              <a:buChar char="•"/>
            </a:pPr>
            <a:r>
              <a:rPr lang="en-US" sz="2800" b="0" dirty="0">
                <a:solidFill>
                  <a:srgbClr val="002060"/>
                </a:solidFill>
              </a:rPr>
              <a:t>Provided to employee infrequently, not regularly</a:t>
            </a:r>
            <a:endParaRPr lang="en-US" sz="2800" dirty="0">
              <a:solidFill>
                <a:srgbClr val="002060"/>
              </a:solidFill>
            </a:endParaRPr>
          </a:p>
          <a:p>
            <a:pPr marL="640080" lvl="2" indent="-457200">
              <a:buFont typeface="Arial" panose="020B0604020202020204" pitchFamily="34" charset="0"/>
              <a:buChar char="•"/>
            </a:pPr>
            <a:r>
              <a:rPr lang="en-US" sz="2800" dirty="0">
                <a:solidFill>
                  <a:srgbClr val="002060"/>
                </a:solidFill>
              </a:rPr>
              <a:t>Cannot be cash</a:t>
            </a:r>
            <a:endParaRPr lang="en-US" sz="2800" b="0" dirty="0">
              <a:solidFill>
                <a:srgbClr val="002060"/>
              </a:solidFill>
            </a:endParaRPr>
          </a:p>
          <a:p>
            <a:endParaRPr lang="en-US" dirty="0"/>
          </a:p>
        </p:txBody>
      </p:sp>
      <p:sp>
        <p:nvSpPr>
          <p:cNvPr id="5" name="Footer Placeholder 4">
            <a:extLst>
              <a:ext uri="{FF2B5EF4-FFF2-40B4-BE49-F238E27FC236}">
                <a16:creationId xmlns:a16="http://schemas.microsoft.com/office/drawing/2014/main" id="{BC9E14BD-4ECE-458C-8B27-A97523745D2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451F799C-0540-4213-907E-640D25DAA737}"/>
              </a:ext>
            </a:extLst>
          </p:cNvPr>
          <p:cNvSpPr>
            <a:spLocks noGrp="1"/>
          </p:cNvSpPr>
          <p:nvPr>
            <p:ph type="sldNum" sz="quarter" idx="12"/>
          </p:nvPr>
        </p:nvSpPr>
        <p:spPr/>
        <p:txBody>
          <a:bodyPr/>
          <a:lstStyle/>
          <a:p>
            <a:fld id="{781057C3-FDA3-B146-AA6C-F3C04E67C803}" type="slidenum">
              <a:rPr lang="en-US" smtClean="0"/>
              <a:t>12</a:t>
            </a:fld>
            <a:endParaRPr lang="en-US" dirty="0"/>
          </a:p>
        </p:txBody>
      </p:sp>
    </p:spTree>
    <p:extLst>
      <p:ext uri="{BB962C8B-B14F-4D97-AF65-F5344CB8AC3E}">
        <p14:creationId xmlns:p14="http://schemas.microsoft.com/office/powerpoint/2010/main" val="46597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317F-9EB0-4586-B6F9-F8931E48FBB8}"/>
              </a:ext>
            </a:extLst>
          </p:cNvPr>
          <p:cNvSpPr>
            <a:spLocks noGrp="1"/>
          </p:cNvSpPr>
          <p:nvPr>
            <p:ph type="title"/>
          </p:nvPr>
        </p:nvSpPr>
        <p:spPr>
          <a:xfrm>
            <a:off x="914400" y="231636"/>
            <a:ext cx="5246558" cy="685800"/>
          </a:xfrm>
        </p:spPr>
        <p:txBody>
          <a:bodyPr/>
          <a:lstStyle/>
          <a:p>
            <a:r>
              <a:rPr lang="en-US" sz="2800" dirty="0">
                <a:solidFill>
                  <a:srgbClr val="002060"/>
                </a:solidFill>
              </a:rPr>
              <a:t>What is a Per Diem Payment?</a:t>
            </a:r>
          </a:p>
        </p:txBody>
      </p:sp>
      <p:sp>
        <p:nvSpPr>
          <p:cNvPr id="3" name="Content Placeholder 2">
            <a:extLst>
              <a:ext uri="{FF2B5EF4-FFF2-40B4-BE49-F238E27FC236}">
                <a16:creationId xmlns:a16="http://schemas.microsoft.com/office/drawing/2014/main" id="{88594CA2-FAFC-4516-A101-96C086558EA6}"/>
              </a:ext>
            </a:extLst>
          </p:cNvPr>
          <p:cNvSpPr>
            <a:spLocks noGrp="1"/>
          </p:cNvSpPr>
          <p:nvPr>
            <p:ph idx="1"/>
          </p:nvPr>
        </p:nvSpPr>
        <p:spPr>
          <a:xfrm>
            <a:off x="352269" y="1188720"/>
            <a:ext cx="8229600" cy="4846320"/>
          </a:xfrm>
        </p:spPr>
        <p:txBody>
          <a:bodyPr/>
          <a:lstStyle/>
          <a:p>
            <a:pPr marL="457200" indent="-457200">
              <a:buFont typeface="Arial" panose="020B0604020202020204" pitchFamily="34" charset="0"/>
              <a:buChar char="•"/>
            </a:pPr>
            <a:r>
              <a:rPr lang="en-US" sz="2800" b="0" dirty="0">
                <a:solidFill>
                  <a:srgbClr val="002060"/>
                </a:solidFill>
              </a:rPr>
              <a:t>Method of reimbursing employees for business expenses for overnight travel</a:t>
            </a:r>
          </a:p>
          <a:p>
            <a:pPr marL="457200" indent="-457200">
              <a:buFont typeface="Arial" panose="020B0604020202020204" pitchFamily="34" charset="0"/>
              <a:buChar char="•"/>
            </a:pPr>
            <a:r>
              <a:rPr lang="en-US" sz="2800" b="0" dirty="0">
                <a:solidFill>
                  <a:srgbClr val="002060"/>
                </a:solidFill>
              </a:rPr>
              <a:t>Reimbursements are tax free if:</a:t>
            </a:r>
          </a:p>
          <a:p>
            <a:pPr marL="640080" lvl="2" indent="-457200">
              <a:buFont typeface="Arial" panose="020B0604020202020204" pitchFamily="34" charset="0"/>
              <a:buChar char="•"/>
            </a:pPr>
            <a:r>
              <a:rPr lang="en-US" sz="2800" dirty="0">
                <a:solidFill>
                  <a:srgbClr val="002060"/>
                </a:solidFill>
              </a:rPr>
              <a:t>Accountable plan rules are followed, and</a:t>
            </a:r>
          </a:p>
          <a:p>
            <a:pPr marL="640080" lvl="2" indent="-457200">
              <a:buFont typeface="Arial" panose="020B0604020202020204" pitchFamily="34" charset="0"/>
              <a:buChar char="•"/>
            </a:pPr>
            <a:r>
              <a:rPr lang="en-US" sz="2800" dirty="0">
                <a:solidFill>
                  <a:srgbClr val="002060"/>
                </a:solidFill>
              </a:rPr>
              <a:t>Per diem reimbursement is at or below federal rates</a:t>
            </a:r>
          </a:p>
          <a:p>
            <a:pPr marL="640080" lvl="2" indent="-457200">
              <a:buFont typeface="Arial" panose="020B0604020202020204" pitchFamily="34" charset="0"/>
              <a:buChar char="•"/>
            </a:pPr>
            <a:r>
              <a:rPr lang="en-US" sz="2800" dirty="0">
                <a:solidFill>
                  <a:srgbClr val="002060"/>
                </a:solidFill>
              </a:rPr>
              <a:t>Receipts are not required</a:t>
            </a:r>
            <a:endParaRPr lang="en-US" sz="2800" dirty="0"/>
          </a:p>
        </p:txBody>
      </p:sp>
      <p:sp>
        <p:nvSpPr>
          <p:cNvPr id="5" name="Footer Placeholder 4">
            <a:extLst>
              <a:ext uri="{FF2B5EF4-FFF2-40B4-BE49-F238E27FC236}">
                <a16:creationId xmlns:a16="http://schemas.microsoft.com/office/drawing/2014/main" id="{6689A096-DAA3-406B-9FC5-53B5AAB3D213}"/>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715CD444-92D1-4076-BA93-B571EE43CBF0}"/>
              </a:ext>
            </a:extLst>
          </p:cNvPr>
          <p:cNvSpPr>
            <a:spLocks noGrp="1"/>
          </p:cNvSpPr>
          <p:nvPr>
            <p:ph type="sldNum" sz="quarter" idx="12"/>
          </p:nvPr>
        </p:nvSpPr>
        <p:spPr/>
        <p:txBody>
          <a:bodyPr/>
          <a:lstStyle/>
          <a:p>
            <a:fld id="{781057C3-FDA3-B146-AA6C-F3C04E67C803}" type="slidenum">
              <a:rPr lang="en-US" smtClean="0"/>
              <a:t>13</a:t>
            </a:fld>
            <a:endParaRPr lang="en-US" dirty="0"/>
          </a:p>
        </p:txBody>
      </p:sp>
    </p:spTree>
    <p:extLst>
      <p:ext uri="{BB962C8B-B14F-4D97-AF65-F5344CB8AC3E}">
        <p14:creationId xmlns:p14="http://schemas.microsoft.com/office/powerpoint/2010/main" val="12186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FCF7-EA0A-4131-8417-8B4E2D809D35}"/>
              </a:ext>
            </a:extLst>
          </p:cNvPr>
          <p:cNvSpPr>
            <a:spLocks noGrp="1"/>
          </p:cNvSpPr>
          <p:nvPr>
            <p:ph type="title"/>
          </p:nvPr>
        </p:nvSpPr>
        <p:spPr>
          <a:xfrm>
            <a:off x="914399" y="190769"/>
            <a:ext cx="5216577" cy="685800"/>
          </a:xfrm>
        </p:spPr>
        <p:txBody>
          <a:bodyPr/>
          <a:lstStyle/>
          <a:p>
            <a:r>
              <a:rPr lang="en-US" sz="2800" dirty="0">
                <a:solidFill>
                  <a:srgbClr val="002060"/>
                </a:solidFill>
              </a:rPr>
              <a:t>Per Diem Breakdown</a:t>
            </a:r>
          </a:p>
        </p:txBody>
      </p:sp>
      <p:sp>
        <p:nvSpPr>
          <p:cNvPr id="3" name="Content Placeholder 2">
            <a:extLst>
              <a:ext uri="{FF2B5EF4-FFF2-40B4-BE49-F238E27FC236}">
                <a16:creationId xmlns:a16="http://schemas.microsoft.com/office/drawing/2014/main" id="{5B81F2FC-C1B1-487D-A1BB-B5C8BC763A8F}"/>
              </a:ext>
            </a:extLst>
          </p:cNvPr>
          <p:cNvSpPr>
            <a:spLocks noGrp="1"/>
          </p:cNvSpPr>
          <p:nvPr>
            <p:ph idx="1"/>
          </p:nvPr>
        </p:nvSpPr>
        <p:spPr>
          <a:xfrm>
            <a:off x="337278" y="1188720"/>
            <a:ext cx="8229600" cy="3383280"/>
          </a:xfrm>
        </p:spPr>
        <p:txBody>
          <a:bodyPr/>
          <a:lstStyle/>
          <a:p>
            <a:pPr marL="457200" indent="-457200">
              <a:buFont typeface="Arial" panose="020B0604020202020204" pitchFamily="34" charset="0"/>
              <a:buChar char="•"/>
            </a:pPr>
            <a:r>
              <a:rPr lang="en-US" sz="2800" b="0" dirty="0">
                <a:solidFill>
                  <a:srgbClr val="002060"/>
                </a:solidFill>
              </a:rPr>
              <a:t>Per Diem consists of:</a:t>
            </a:r>
          </a:p>
          <a:p>
            <a:pPr marL="640080" lvl="2" indent="-457200">
              <a:buFont typeface="Arial" panose="020B0604020202020204" pitchFamily="34" charset="0"/>
              <a:buChar char="•"/>
            </a:pPr>
            <a:r>
              <a:rPr lang="en-US" sz="2800" b="0" dirty="0">
                <a:solidFill>
                  <a:srgbClr val="002060"/>
                </a:solidFill>
              </a:rPr>
              <a:t>Lodging</a:t>
            </a:r>
          </a:p>
          <a:p>
            <a:pPr marL="640080" lvl="2" indent="-457200">
              <a:buFont typeface="Arial" panose="020B0604020202020204" pitchFamily="34" charset="0"/>
              <a:buChar char="•"/>
            </a:pPr>
            <a:r>
              <a:rPr lang="en-US" sz="2800" b="0" dirty="0">
                <a:solidFill>
                  <a:srgbClr val="002060"/>
                </a:solidFill>
              </a:rPr>
              <a:t>Meals and Incidental Expenses (M&amp;IE)</a:t>
            </a:r>
          </a:p>
          <a:p>
            <a:pPr marL="457200" indent="-457200">
              <a:buFont typeface="Arial" panose="020B0604020202020204" pitchFamily="34" charset="0"/>
              <a:buChar char="•"/>
            </a:pPr>
            <a:r>
              <a:rPr lang="en-US" sz="2800" b="0" dirty="0">
                <a:solidFill>
                  <a:srgbClr val="002060"/>
                </a:solidFill>
              </a:rPr>
              <a:t>Rates vary by City</a:t>
            </a:r>
          </a:p>
          <a:p>
            <a:endParaRPr lang="en-US" dirty="0"/>
          </a:p>
        </p:txBody>
      </p:sp>
      <p:sp>
        <p:nvSpPr>
          <p:cNvPr id="5" name="Footer Placeholder 4">
            <a:extLst>
              <a:ext uri="{FF2B5EF4-FFF2-40B4-BE49-F238E27FC236}">
                <a16:creationId xmlns:a16="http://schemas.microsoft.com/office/drawing/2014/main" id="{0699A02A-D4B4-4663-BD73-FFA46CB2E295}"/>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943A8D44-F8BC-43C5-AC53-C082F6EB19A8}"/>
              </a:ext>
            </a:extLst>
          </p:cNvPr>
          <p:cNvSpPr>
            <a:spLocks noGrp="1"/>
          </p:cNvSpPr>
          <p:nvPr>
            <p:ph type="sldNum" sz="quarter" idx="12"/>
          </p:nvPr>
        </p:nvSpPr>
        <p:spPr/>
        <p:txBody>
          <a:bodyPr/>
          <a:lstStyle/>
          <a:p>
            <a:fld id="{781057C3-FDA3-B146-AA6C-F3C04E67C803}" type="slidenum">
              <a:rPr lang="en-US" smtClean="0"/>
              <a:t>14</a:t>
            </a:fld>
            <a:endParaRPr lang="en-US" dirty="0"/>
          </a:p>
        </p:txBody>
      </p:sp>
    </p:spTree>
    <p:extLst>
      <p:ext uri="{BB962C8B-B14F-4D97-AF65-F5344CB8AC3E}">
        <p14:creationId xmlns:p14="http://schemas.microsoft.com/office/powerpoint/2010/main" val="421781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FCF7-EA0A-4131-8417-8B4E2D809D35}"/>
              </a:ext>
            </a:extLst>
          </p:cNvPr>
          <p:cNvSpPr>
            <a:spLocks noGrp="1"/>
          </p:cNvSpPr>
          <p:nvPr>
            <p:ph type="title"/>
          </p:nvPr>
        </p:nvSpPr>
        <p:spPr>
          <a:xfrm>
            <a:off x="790413" y="190769"/>
            <a:ext cx="5340563" cy="685800"/>
          </a:xfrm>
        </p:spPr>
        <p:txBody>
          <a:bodyPr/>
          <a:lstStyle/>
          <a:p>
            <a:r>
              <a:rPr lang="en-US" sz="2800" dirty="0">
                <a:solidFill>
                  <a:srgbClr val="002060"/>
                </a:solidFill>
              </a:rPr>
              <a:t>Lodging Per Diem</a:t>
            </a:r>
          </a:p>
        </p:txBody>
      </p:sp>
      <p:sp>
        <p:nvSpPr>
          <p:cNvPr id="3" name="Content Placeholder 2">
            <a:extLst>
              <a:ext uri="{FF2B5EF4-FFF2-40B4-BE49-F238E27FC236}">
                <a16:creationId xmlns:a16="http://schemas.microsoft.com/office/drawing/2014/main" id="{5B81F2FC-C1B1-487D-A1BB-B5C8BC763A8F}"/>
              </a:ext>
            </a:extLst>
          </p:cNvPr>
          <p:cNvSpPr>
            <a:spLocks noGrp="1"/>
          </p:cNvSpPr>
          <p:nvPr>
            <p:ph idx="1"/>
          </p:nvPr>
        </p:nvSpPr>
        <p:spPr>
          <a:xfrm>
            <a:off x="337278" y="1188720"/>
            <a:ext cx="8229600" cy="3383280"/>
          </a:xfrm>
        </p:spPr>
        <p:txBody>
          <a:bodyPr/>
          <a:lstStyle/>
          <a:p>
            <a:pPr marL="457200" indent="-457200">
              <a:buFont typeface="Arial" panose="020B0604020202020204" pitchFamily="34" charset="0"/>
              <a:buChar char="•"/>
            </a:pPr>
            <a:endParaRPr lang="en-US" sz="2800" b="0" dirty="0">
              <a:solidFill>
                <a:srgbClr val="002060"/>
              </a:solidFill>
            </a:endParaRPr>
          </a:p>
          <a:p>
            <a:pPr marL="457200" indent="-457200">
              <a:buFont typeface="Arial" panose="020B0604020202020204" pitchFamily="34" charset="0"/>
              <a:buChar char="•"/>
            </a:pPr>
            <a:r>
              <a:rPr lang="en-US" sz="2800" b="0" dirty="0">
                <a:solidFill>
                  <a:srgbClr val="002060"/>
                </a:solidFill>
              </a:rPr>
              <a:t>Use rate of city where you spend the night</a:t>
            </a:r>
          </a:p>
          <a:p>
            <a:pPr marL="457200" indent="-457200">
              <a:buFont typeface="Arial" panose="020B0604020202020204" pitchFamily="34" charset="0"/>
              <a:buChar char="•"/>
            </a:pPr>
            <a:r>
              <a:rPr lang="en-US" sz="2800" b="0" dirty="0">
                <a:solidFill>
                  <a:srgbClr val="002060"/>
                </a:solidFill>
              </a:rPr>
              <a:t>Room tax and energy charges are not part of lodging – they are reimbursed separately</a:t>
            </a:r>
          </a:p>
          <a:p>
            <a:endParaRPr lang="en-US" dirty="0"/>
          </a:p>
        </p:txBody>
      </p:sp>
      <p:sp>
        <p:nvSpPr>
          <p:cNvPr id="5" name="Footer Placeholder 4">
            <a:extLst>
              <a:ext uri="{FF2B5EF4-FFF2-40B4-BE49-F238E27FC236}">
                <a16:creationId xmlns:a16="http://schemas.microsoft.com/office/drawing/2014/main" id="{0699A02A-D4B4-4663-BD73-FFA46CB2E295}"/>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943A8D44-F8BC-43C5-AC53-C082F6EB19A8}"/>
              </a:ext>
            </a:extLst>
          </p:cNvPr>
          <p:cNvSpPr>
            <a:spLocks noGrp="1"/>
          </p:cNvSpPr>
          <p:nvPr>
            <p:ph type="sldNum" sz="quarter" idx="12"/>
          </p:nvPr>
        </p:nvSpPr>
        <p:spPr/>
        <p:txBody>
          <a:bodyPr/>
          <a:lstStyle/>
          <a:p>
            <a:fld id="{781057C3-FDA3-B146-AA6C-F3C04E67C803}" type="slidenum">
              <a:rPr lang="en-US" smtClean="0"/>
              <a:t>15</a:t>
            </a:fld>
            <a:endParaRPr lang="en-US" dirty="0"/>
          </a:p>
        </p:txBody>
      </p:sp>
    </p:spTree>
    <p:extLst>
      <p:ext uri="{BB962C8B-B14F-4D97-AF65-F5344CB8AC3E}">
        <p14:creationId xmlns:p14="http://schemas.microsoft.com/office/powerpoint/2010/main" val="173557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286D-B02E-4579-B386-82EE91EC18C0}"/>
              </a:ext>
            </a:extLst>
          </p:cNvPr>
          <p:cNvSpPr>
            <a:spLocks noGrp="1"/>
          </p:cNvSpPr>
          <p:nvPr>
            <p:ph type="title"/>
          </p:nvPr>
        </p:nvSpPr>
        <p:spPr>
          <a:xfrm>
            <a:off x="914400" y="201656"/>
            <a:ext cx="5291528" cy="685800"/>
          </a:xfrm>
        </p:spPr>
        <p:txBody>
          <a:bodyPr/>
          <a:lstStyle/>
          <a:p>
            <a:r>
              <a:rPr lang="en-US" sz="2800" dirty="0">
                <a:solidFill>
                  <a:srgbClr val="002060"/>
                </a:solidFill>
              </a:rPr>
              <a:t>M&amp;IE Per Diem</a:t>
            </a:r>
          </a:p>
        </p:txBody>
      </p:sp>
      <p:sp>
        <p:nvSpPr>
          <p:cNvPr id="3" name="Content Placeholder 2">
            <a:extLst>
              <a:ext uri="{FF2B5EF4-FFF2-40B4-BE49-F238E27FC236}">
                <a16:creationId xmlns:a16="http://schemas.microsoft.com/office/drawing/2014/main" id="{895375D3-0E73-4B79-8044-45EF5A92C5FA}"/>
              </a:ext>
            </a:extLst>
          </p:cNvPr>
          <p:cNvSpPr>
            <a:spLocks noGrp="1"/>
          </p:cNvSpPr>
          <p:nvPr>
            <p:ph idx="1"/>
          </p:nvPr>
        </p:nvSpPr>
        <p:spPr>
          <a:xfrm>
            <a:off x="232347" y="1308641"/>
            <a:ext cx="8229600" cy="2783673"/>
          </a:xfrm>
        </p:spPr>
        <p:txBody>
          <a:bodyPr/>
          <a:lstStyle/>
          <a:p>
            <a:pPr marL="457200" indent="-457200">
              <a:buFont typeface="Arial" panose="020B0604020202020204" pitchFamily="34" charset="0"/>
              <a:buChar char="•"/>
            </a:pPr>
            <a:r>
              <a:rPr lang="en-US" sz="2800" b="0" dirty="0">
                <a:solidFill>
                  <a:srgbClr val="002060"/>
                </a:solidFill>
              </a:rPr>
              <a:t>Includes:</a:t>
            </a:r>
          </a:p>
          <a:p>
            <a:pPr marL="640080" lvl="2" indent="-457200">
              <a:buFont typeface="Arial" panose="020B0604020202020204" pitchFamily="34" charset="0"/>
              <a:buChar char="•"/>
            </a:pPr>
            <a:r>
              <a:rPr lang="en-US" sz="2800" dirty="0">
                <a:solidFill>
                  <a:srgbClr val="002060"/>
                </a:solidFill>
              </a:rPr>
              <a:t>Meals, and</a:t>
            </a:r>
          </a:p>
          <a:p>
            <a:pPr marL="640080" lvl="2" indent="-457200">
              <a:buFont typeface="Arial" panose="020B0604020202020204" pitchFamily="34" charset="0"/>
              <a:buChar char="•"/>
            </a:pPr>
            <a:r>
              <a:rPr lang="en-US" sz="2800" dirty="0">
                <a:solidFill>
                  <a:srgbClr val="002060"/>
                </a:solidFill>
              </a:rPr>
              <a:t>Tips for food and luggage handling, and</a:t>
            </a:r>
          </a:p>
          <a:p>
            <a:pPr marL="640080" lvl="2" indent="-457200">
              <a:buFont typeface="Arial" panose="020B0604020202020204" pitchFamily="34" charset="0"/>
              <a:buChar char="•"/>
            </a:pPr>
            <a:r>
              <a:rPr lang="en-US" sz="2800" b="0" dirty="0">
                <a:solidFill>
                  <a:srgbClr val="002060"/>
                </a:solidFill>
              </a:rPr>
              <a:t>Laundry and dry cleaning for travel of less than 4 consecutive nights</a:t>
            </a:r>
          </a:p>
          <a:p>
            <a:endParaRPr lang="en-US" sz="3200" dirty="0"/>
          </a:p>
        </p:txBody>
      </p:sp>
      <p:sp>
        <p:nvSpPr>
          <p:cNvPr id="5" name="Footer Placeholder 4">
            <a:extLst>
              <a:ext uri="{FF2B5EF4-FFF2-40B4-BE49-F238E27FC236}">
                <a16:creationId xmlns:a16="http://schemas.microsoft.com/office/drawing/2014/main" id="{4A703057-5DC2-4299-A458-B4523FF23244}"/>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0CC5B17D-4B54-4379-B5BF-A93478398972}"/>
              </a:ext>
            </a:extLst>
          </p:cNvPr>
          <p:cNvSpPr>
            <a:spLocks noGrp="1"/>
          </p:cNvSpPr>
          <p:nvPr>
            <p:ph type="sldNum" sz="quarter" idx="12"/>
          </p:nvPr>
        </p:nvSpPr>
        <p:spPr/>
        <p:txBody>
          <a:bodyPr/>
          <a:lstStyle/>
          <a:p>
            <a:fld id="{781057C3-FDA3-B146-AA6C-F3C04E67C803}" type="slidenum">
              <a:rPr lang="en-US" smtClean="0"/>
              <a:t>16</a:t>
            </a:fld>
            <a:endParaRPr lang="en-US" dirty="0"/>
          </a:p>
        </p:txBody>
      </p:sp>
    </p:spTree>
    <p:extLst>
      <p:ext uri="{BB962C8B-B14F-4D97-AF65-F5344CB8AC3E}">
        <p14:creationId xmlns:p14="http://schemas.microsoft.com/office/powerpoint/2010/main" val="3305141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286D-B02E-4579-B386-82EE91EC18C0}"/>
              </a:ext>
            </a:extLst>
          </p:cNvPr>
          <p:cNvSpPr>
            <a:spLocks noGrp="1"/>
          </p:cNvSpPr>
          <p:nvPr>
            <p:ph type="title"/>
          </p:nvPr>
        </p:nvSpPr>
        <p:spPr>
          <a:xfrm>
            <a:off x="805912" y="190769"/>
            <a:ext cx="5385026" cy="685800"/>
          </a:xfrm>
        </p:spPr>
        <p:txBody>
          <a:bodyPr/>
          <a:lstStyle/>
          <a:p>
            <a:r>
              <a:rPr lang="en-US" sz="2800" dirty="0">
                <a:solidFill>
                  <a:srgbClr val="002060"/>
                </a:solidFill>
              </a:rPr>
              <a:t>Per Diem – Other Rules</a:t>
            </a:r>
          </a:p>
        </p:txBody>
      </p:sp>
      <p:sp>
        <p:nvSpPr>
          <p:cNvPr id="3" name="Content Placeholder 2">
            <a:extLst>
              <a:ext uri="{FF2B5EF4-FFF2-40B4-BE49-F238E27FC236}">
                <a16:creationId xmlns:a16="http://schemas.microsoft.com/office/drawing/2014/main" id="{895375D3-0E73-4B79-8044-45EF5A92C5FA}"/>
              </a:ext>
            </a:extLst>
          </p:cNvPr>
          <p:cNvSpPr>
            <a:spLocks noGrp="1"/>
          </p:cNvSpPr>
          <p:nvPr>
            <p:ph idx="1"/>
          </p:nvPr>
        </p:nvSpPr>
        <p:spPr>
          <a:xfrm>
            <a:off x="292309" y="1193217"/>
            <a:ext cx="8229600" cy="4846320"/>
          </a:xfrm>
        </p:spPr>
        <p:txBody>
          <a:bodyPr/>
          <a:lstStyle/>
          <a:p>
            <a:pPr marL="457200" indent="-457200">
              <a:buFont typeface="Arial" panose="020B0604020202020204" pitchFamily="34" charset="0"/>
              <a:buChar char="•"/>
            </a:pPr>
            <a:r>
              <a:rPr lang="en-US" sz="2800" b="0" dirty="0">
                <a:solidFill>
                  <a:srgbClr val="002060"/>
                </a:solidFill>
              </a:rPr>
              <a:t>Prorate M&amp;IE for days employee departs and returns</a:t>
            </a:r>
          </a:p>
          <a:p>
            <a:pPr marL="457200" indent="-457200">
              <a:buFont typeface="Arial" panose="020B0604020202020204" pitchFamily="34" charset="0"/>
              <a:buChar char="•"/>
            </a:pPr>
            <a:r>
              <a:rPr lang="en-US" sz="2800" b="0" dirty="0">
                <a:solidFill>
                  <a:srgbClr val="002060"/>
                </a:solidFill>
              </a:rPr>
              <a:t>Employer may pay other tax-free business expenses in addition to per diem:</a:t>
            </a:r>
          </a:p>
          <a:p>
            <a:pPr marL="640080" lvl="2" indent="-457200">
              <a:buFont typeface="Arial" panose="020B0604020202020204" pitchFamily="34" charset="0"/>
              <a:buChar char="•"/>
            </a:pPr>
            <a:r>
              <a:rPr lang="en-US" sz="2800" dirty="0">
                <a:solidFill>
                  <a:srgbClr val="002060"/>
                </a:solidFill>
              </a:rPr>
              <a:t>Room taxes</a:t>
            </a:r>
          </a:p>
          <a:p>
            <a:pPr marL="640080" lvl="2" indent="-457200">
              <a:buFont typeface="Arial" panose="020B0604020202020204" pitchFamily="34" charset="0"/>
              <a:buChar char="•"/>
            </a:pPr>
            <a:r>
              <a:rPr lang="en-US" sz="2800" b="0" dirty="0">
                <a:solidFill>
                  <a:srgbClr val="002060"/>
                </a:solidFill>
              </a:rPr>
              <a:t>Cab</a:t>
            </a:r>
          </a:p>
          <a:p>
            <a:pPr marL="640080" lvl="2" indent="-457200">
              <a:buFont typeface="Arial" panose="020B0604020202020204" pitchFamily="34" charset="0"/>
              <a:buChar char="•"/>
            </a:pPr>
            <a:r>
              <a:rPr lang="en-US" sz="2800" dirty="0">
                <a:solidFill>
                  <a:srgbClr val="002060"/>
                </a:solidFill>
              </a:rPr>
              <a:t>Telephone charges</a:t>
            </a:r>
          </a:p>
          <a:p>
            <a:pPr marL="640080" lvl="2" indent="-457200">
              <a:buFont typeface="Arial" panose="020B0604020202020204" pitchFamily="34" charset="0"/>
              <a:buChar char="•"/>
            </a:pPr>
            <a:r>
              <a:rPr lang="en-US" sz="2800" b="0" dirty="0">
                <a:solidFill>
                  <a:srgbClr val="002060"/>
                </a:solidFill>
              </a:rPr>
              <a:t>Laundry</a:t>
            </a:r>
          </a:p>
        </p:txBody>
      </p:sp>
      <p:sp>
        <p:nvSpPr>
          <p:cNvPr id="5" name="Footer Placeholder 4">
            <a:extLst>
              <a:ext uri="{FF2B5EF4-FFF2-40B4-BE49-F238E27FC236}">
                <a16:creationId xmlns:a16="http://schemas.microsoft.com/office/drawing/2014/main" id="{829B67F8-586D-4505-A937-0F188CEF98EE}"/>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471B4E48-1DE8-4647-8712-5689F39BF3E0}"/>
              </a:ext>
            </a:extLst>
          </p:cNvPr>
          <p:cNvSpPr>
            <a:spLocks noGrp="1"/>
          </p:cNvSpPr>
          <p:nvPr>
            <p:ph type="sldNum" sz="quarter" idx="12"/>
          </p:nvPr>
        </p:nvSpPr>
        <p:spPr/>
        <p:txBody>
          <a:bodyPr/>
          <a:lstStyle/>
          <a:p>
            <a:fld id="{781057C3-FDA3-B146-AA6C-F3C04E67C803}" type="slidenum">
              <a:rPr lang="en-US" smtClean="0"/>
              <a:t>17</a:t>
            </a:fld>
            <a:endParaRPr lang="en-US" dirty="0"/>
          </a:p>
        </p:txBody>
      </p:sp>
    </p:spTree>
    <p:extLst>
      <p:ext uri="{BB962C8B-B14F-4D97-AF65-F5344CB8AC3E}">
        <p14:creationId xmlns:p14="http://schemas.microsoft.com/office/powerpoint/2010/main" val="176980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E4F0-A843-4A76-A2FC-9416507A633D}"/>
              </a:ext>
            </a:extLst>
          </p:cNvPr>
          <p:cNvSpPr>
            <a:spLocks noGrp="1"/>
          </p:cNvSpPr>
          <p:nvPr>
            <p:ph type="title"/>
          </p:nvPr>
        </p:nvSpPr>
        <p:spPr>
          <a:xfrm>
            <a:off x="805912" y="201656"/>
            <a:ext cx="5370036" cy="685800"/>
          </a:xfrm>
        </p:spPr>
        <p:txBody>
          <a:bodyPr/>
          <a:lstStyle/>
          <a:p>
            <a:r>
              <a:rPr lang="en-US" sz="2800" dirty="0">
                <a:solidFill>
                  <a:srgbClr val="002060"/>
                </a:solidFill>
              </a:rPr>
              <a:t>Accountable Plans</a:t>
            </a:r>
          </a:p>
        </p:txBody>
      </p:sp>
      <p:sp>
        <p:nvSpPr>
          <p:cNvPr id="3" name="Content Placeholder 2">
            <a:extLst>
              <a:ext uri="{FF2B5EF4-FFF2-40B4-BE49-F238E27FC236}">
                <a16:creationId xmlns:a16="http://schemas.microsoft.com/office/drawing/2014/main" id="{511CC5F4-D295-4898-A132-0C93DF0D27B3}"/>
              </a:ext>
            </a:extLst>
          </p:cNvPr>
          <p:cNvSpPr>
            <a:spLocks noGrp="1"/>
          </p:cNvSpPr>
          <p:nvPr>
            <p:ph idx="1"/>
          </p:nvPr>
        </p:nvSpPr>
        <p:spPr>
          <a:xfrm>
            <a:off x="292309" y="1238188"/>
            <a:ext cx="8229600" cy="3068487"/>
          </a:xfrm>
        </p:spPr>
        <p:txBody>
          <a:bodyPr/>
          <a:lstStyle/>
          <a:p>
            <a:r>
              <a:rPr lang="en-US" altLang="en-US" sz="2800" b="0" dirty="0">
                <a:solidFill>
                  <a:schemeClr val="tx2"/>
                </a:solidFill>
              </a:rPr>
              <a:t>Visit</a:t>
            </a:r>
            <a:r>
              <a:rPr lang="en-US" altLang="en-US" sz="2800" dirty="0"/>
              <a:t> </a:t>
            </a:r>
            <a:r>
              <a:rPr lang="en-US" altLang="en-US" sz="2800" b="0" dirty="0">
                <a:hlinkClick r:id="rId3"/>
              </a:rPr>
              <a:t>Pub 463</a:t>
            </a:r>
            <a:r>
              <a:rPr lang="en-US" altLang="en-US" sz="2800" b="0" dirty="0">
                <a:solidFill>
                  <a:schemeClr val="tx2"/>
                </a:solidFill>
              </a:rPr>
              <a:t>,</a:t>
            </a:r>
            <a:r>
              <a:rPr lang="en-US" altLang="en-US" sz="2800" b="0" dirty="0"/>
              <a:t> </a:t>
            </a:r>
            <a:r>
              <a:rPr lang="en-US" altLang="en-US" sz="2800" b="0" i="1" dirty="0">
                <a:solidFill>
                  <a:schemeClr val="tx2"/>
                </a:solidFill>
              </a:rPr>
              <a:t>Travel, Entertainment, Gift, and Car Expenses </a:t>
            </a:r>
          </a:p>
        </p:txBody>
      </p:sp>
      <p:sp>
        <p:nvSpPr>
          <p:cNvPr id="5" name="Footer Placeholder 4">
            <a:extLst>
              <a:ext uri="{FF2B5EF4-FFF2-40B4-BE49-F238E27FC236}">
                <a16:creationId xmlns:a16="http://schemas.microsoft.com/office/drawing/2014/main" id="{9D91C60B-9C92-4AAA-95CC-F1DE4D299A65}"/>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27C2B1DC-3D62-406B-B5A1-7D51EBBC39E7}"/>
              </a:ext>
            </a:extLst>
          </p:cNvPr>
          <p:cNvSpPr>
            <a:spLocks noGrp="1"/>
          </p:cNvSpPr>
          <p:nvPr>
            <p:ph type="sldNum" sz="quarter" idx="12"/>
          </p:nvPr>
        </p:nvSpPr>
        <p:spPr/>
        <p:txBody>
          <a:bodyPr/>
          <a:lstStyle/>
          <a:p>
            <a:fld id="{781057C3-FDA3-B146-AA6C-F3C04E67C803}" type="slidenum">
              <a:rPr lang="en-US" smtClean="0"/>
              <a:t>18</a:t>
            </a:fld>
            <a:endParaRPr lang="en-US" dirty="0"/>
          </a:p>
        </p:txBody>
      </p:sp>
      <p:pic>
        <p:nvPicPr>
          <p:cNvPr id="4" name="Picture 3">
            <a:extLst>
              <a:ext uri="{FF2B5EF4-FFF2-40B4-BE49-F238E27FC236}">
                <a16:creationId xmlns:a16="http://schemas.microsoft.com/office/drawing/2014/main" id="{361006CB-6D41-4901-8E5A-0867FE3485ED}"/>
              </a:ext>
            </a:extLst>
          </p:cNvPr>
          <p:cNvPicPr>
            <a:picLocks noChangeAspect="1"/>
          </p:cNvPicPr>
          <p:nvPr/>
        </p:nvPicPr>
        <p:blipFill>
          <a:blip r:embed="rId4"/>
          <a:stretch>
            <a:fillRect/>
          </a:stretch>
        </p:blipFill>
        <p:spPr>
          <a:xfrm>
            <a:off x="4480561" y="1746159"/>
            <a:ext cx="3657599" cy="4700043"/>
          </a:xfrm>
          <a:prstGeom prst="rect">
            <a:avLst/>
          </a:prstGeom>
        </p:spPr>
      </p:pic>
    </p:spTree>
    <p:extLst>
      <p:ext uri="{BB962C8B-B14F-4D97-AF65-F5344CB8AC3E}">
        <p14:creationId xmlns:p14="http://schemas.microsoft.com/office/powerpoint/2010/main" val="2020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B4BA-ABDE-4ED5-88B7-98813B4B7DE0}"/>
              </a:ext>
            </a:extLst>
          </p:cNvPr>
          <p:cNvSpPr>
            <a:spLocks noGrp="1"/>
          </p:cNvSpPr>
          <p:nvPr>
            <p:ph type="title"/>
          </p:nvPr>
        </p:nvSpPr>
        <p:spPr>
          <a:xfrm>
            <a:off x="805911" y="190769"/>
            <a:ext cx="5355045" cy="685800"/>
          </a:xfrm>
        </p:spPr>
        <p:txBody>
          <a:bodyPr/>
          <a:lstStyle/>
          <a:p>
            <a:r>
              <a:rPr lang="en-US" sz="2800" dirty="0"/>
              <a:t>What is an Accountable Plan?</a:t>
            </a:r>
          </a:p>
        </p:txBody>
      </p:sp>
      <p:sp>
        <p:nvSpPr>
          <p:cNvPr id="3" name="Content Placeholder 2">
            <a:extLst>
              <a:ext uri="{FF2B5EF4-FFF2-40B4-BE49-F238E27FC236}">
                <a16:creationId xmlns:a16="http://schemas.microsoft.com/office/drawing/2014/main" id="{3362330C-D9F7-4D8D-89BE-06AF5C15BEC6}"/>
              </a:ext>
            </a:extLst>
          </p:cNvPr>
          <p:cNvSpPr>
            <a:spLocks noGrp="1"/>
          </p:cNvSpPr>
          <p:nvPr>
            <p:ph idx="1"/>
          </p:nvPr>
        </p:nvSpPr>
        <p:spPr>
          <a:xfrm>
            <a:off x="322289" y="1223197"/>
            <a:ext cx="8229600" cy="4846320"/>
          </a:xfrm>
        </p:spPr>
        <p:txBody>
          <a:bodyPr/>
          <a:lstStyle/>
          <a:p>
            <a:pPr marL="457200" indent="-457200">
              <a:buFont typeface="Arial" panose="020B0604020202020204" pitchFamily="34" charset="0"/>
              <a:buChar char="•"/>
            </a:pPr>
            <a:r>
              <a:rPr lang="en-US" sz="2800" b="0" dirty="0">
                <a:solidFill>
                  <a:srgbClr val="002060"/>
                </a:solidFill>
              </a:rPr>
              <a:t>Employee is given allowance or reimbursement</a:t>
            </a:r>
          </a:p>
          <a:p>
            <a:pPr marL="457200" indent="-457200">
              <a:buFont typeface="Arial" panose="020B0604020202020204" pitchFamily="34" charset="0"/>
              <a:buChar char="•"/>
            </a:pPr>
            <a:r>
              <a:rPr lang="en-US" sz="2800" b="0" dirty="0">
                <a:solidFill>
                  <a:srgbClr val="002060"/>
                </a:solidFill>
              </a:rPr>
              <a:t>Amounts are non-taxable if certain rules are met</a:t>
            </a:r>
          </a:p>
          <a:p>
            <a:pPr marL="640080" lvl="2" indent="-457200">
              <a:buFont typeface="Arial" panose="020B0604020202020204" pitchFamily="34" charset="0"/>
              <a:buChar char="•"/>
            </a:pPr>
            <a:r>
              <a:rPr lang="en-US" sz="2800" b="0" dirty="0">
                <a:solidFill>
                  <a:srgbClr val="002060"/>
                </a:solidFill>
              </a:rPr>
              <a:t>Three Rules:</a:t>
            </a:r>
          </a:p>
          <a:p>
            <a:pPr marL="1200150" lvl="3" indent="-514350">
              <a:buFont typeface="+mj-lt"/>
              <a:buAutoNum type="arabicPeriod"/>
            </a:pPr>
            <a:r>
              <a:rPr lang="en-US" sz="2800" b="0" dirty="0">
                <a:solidFill>
                  <a:srgbClr val="002060"/>
                </a:solidFill>
              </a:rPr>
              <a:t>Business connection</a:t>
            </a:r>
          </a:p>
          <a:p>
            <a:pPr marL="1200150" lvl="3" indent="-514350">
              <a:buFont typeface="+mj-lt"/>
              <a:buAutoNum type="arabicPeriod"/>
            </a:pPr>
            <a:r>
              <a:rPr lang="en-US" sz="2800" b="0" dirty="0">
                <a:solidFill>
                  <a:srgbClr val="002060"/>
                </a:solidFill>
              </a:rPr>
              <a:t>Adequate accounting</a:t>
            </a:r>
          </a:p>
          <a:p>
            <a:pPr marL="1200150" lvl="3" indent="-514350">
              <a:buFont typeface="+mj-lt"/>
              <a:buAutoNum type="arabicPeriod"/>
            </a:pPr>
            <a:r>
              <a:rPr lang="en-US" sz="2800" b="0" dirty="0">
                <a:solidFill>
                  <a:srgbClr val="002060"/>
                </a:solidFill>
              </a:rPr>
              <a:t>Excess returned on a timely basis</a:t>
            </a:r>
          </a:p>
          <a:p>
            <a:pPr marL="457200" indent="-457200">
              <a:buFont typeface="Arial" panose="020B0604020202020204" pitchFamily="34" charset="0"/>
              <a:buChar char="•"/>
            </a:pPr>
            <a:endParaRPr lang="en-US" sz="2800" b="0" dirty="0">
              <a:solidFill>
                <a:srgbClr val="002060"/>
              </a:solidFill>
            </a:endParaRPr>
          </a:p>
        </p:txBody>
      </p:sp>
      <p:sp>
        <p:nvSpPr>
          <p:cNvPr id="5" name="Footer Placeholder 4">
            <a:extLst>
              <a:ext uri="{FF2B5EF4-FFF2-40B4-BE49-F238E27FC236}">
                <a16:creationId xmlns:a16="http://schemas.microsoft.com/office/drawing/2014/main" id="{7BAB3249-31AC-4928-A9F0-A28DC5A70A0A}"/>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58ECE01B-04BE-436F-BAF3-6785D8D9BBD6}"/>
              </a:ext>
            </a:extLst>
          </p:cNvPr>
          <p:cNvSpPr>
            <a:spLocks noGrp="1"/>
          </p:cNvSpPr>
          <p:nvPr>
            <p:ph type="sldNum" sz="quarter" idx="12"/>
          </p:nvPr>
        </p:nvSpPr>
        <p:spPr/>
        <p:txBody>
          <a:bodyPr/>
          <a:lstStyle/>
          <a:p>
            <a:fld id="{781057C3-FDA3-B146-AA6C-F3C04E67C803}" type="slidenum">
              <a:rPr lang="en-US" smtClean="0"/>
              <a:t>19</a:t>
            </a:fld>
            <a:endParaRPr lang="en-US" dirty="0"/>
          </a:p>
        </p:txBody>
      </p:sp>
    </p:spTree>
    <p:extLst>
      <p:ext uri="{BB962C8B-B14F-4D97-AF65-F5344CB8AC3E}">
        <p14:creationId xmlns:p14="http://schemas.microsoft.com/office/powerpoint/2010/main" val="361840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E71B4A-FA34-4CA0-B3B2-BF5071478F3C}"/>
              </a:ext>
            </a:extLst>
          </p:cNvPr>
          <p:cNvSpPr>
            <a:spLocks noGrp="1"/>
          </p:cNvSpPr>
          <p:nvPr>
            <p:ph type="title"/>
          </p:nvPr>
        </p:nvSpPr>
        <p:spPr/>
        <p:txBody>
          <a:bodyPr/>
          <a:lstStyle/>
          <a:p>
            <a:r>
              <a:rPr lang="en-US" sz="2800" dirty="0">
                <a:solidFill>
                  <a:srgbClr val="002060"/>
                </a:solidFill>
              </a:rPr>
              <a:t>Presenter</a:t>
            </a:r>
          </a:p>
        </p:txBody>
      </p:sp>
      <p:sp>
        <p:nvSpPr>
          <p:cNvPr id="8" name="Content Placeholder 7">
            <a:extLst>
              <a:ext uri="{FF2B5EF4-FFF2-40B4-BE49-F238E27FC236}">
                <a16:creationId xmlns:a16="http://schemas.microsoft.com/office/drawing/2014/main" id="{A5832273-5693-4B2B-86A8-2091BE1773BF}"/>
              </a:ext>
            </a:extLst>
          </p:cNvPr>
          <p:cNvSpPr>
            <a:spLocks noGrp="1"/>
          </p:cNvSpPr>
          <p:nvPr>
            <p:ph idx="1"/>
          </p:nvPr>
        </p:nvSpPr>
        <p:spPr>
          <a:xfrm>
            <a:off x="352269" y="1744855"/>
            <a:ext cx="8229600" cy="3368290"/>
          </a:xfrm>
        </p:spPr>
        <p:txBody>
          <a:bodyPr/>
          <a:lstStyle/>
          <a:p>
            <a:pPr algn="ctr"/>
            <a:endParaRPr lang="en-US" sz="2800" b="0" dirty="0">
              <a:solidFill>
                <a:srgbClr val="002060"/>
              </a:solidFill>
            </a:endParaRPr>
          </a:p>
          <a:p>
            <a:pPr algn="ctr"/>
            <a:r>
              <a:rPr lang="en-US" sz="3200" b="0" dirty="0">
                <a:solidFill>
                  <a:srgbClr val="002060"/>
                </a:solidFill>
              </a:rPr>
              <a:t>   </a:t>
            </a:r>
            <a:r>
              <a:rPr lang="en-US" sz="3600" b="0" dirty="0">
                <a:solidFill>
                  <a:srgbClr val="002060"/>
                </a:solidFill>
              </a:rPr>
              <a:t>James Driver</a:t>
            </a:r>
          </a:p>
          <a:p>
            <a:pPr marL="400050" lvl="1" algn="ctr">
              <a:lnSpc>
                <a:spcPct val="100000"/>
              </a:lnSpc>
              <a:spcBef>
                <a:spcPts val="600"/>
              </a:spcBef>
            </a:pPr>
            <a:r>
              <a:rPr lang="en-US" sz="2800" dirty="0"/>
              <a:t>Federal, State, and Local Government Specialist</a:t>
            </a:r>
          </a:p>
          <a:p>
            <a:pPr marL="400050" lvl="1" algn="ctr">
              <a:lnSpc>
                <a:spcPct val="100000"/>
              </a:lnSpc>
              <a:spcBef>
                <a:spcPts val="600"/>
              </a:spcBef>
            </a:pPr>
            <a:r>
              <a:rPr lang="en-US" altLang="en-US" i="1" dirty="0"/>
              <a:t>Federal, State and Local </a:t>
            </a:r>
          </a:p>
          <a:p>
            <a:pPr marL="400050" lvl="1" algn="ctr">
              <a:lnSpc>
                <a:spcPct val="100000"/>
              </a:lnSpc>
              <a:spcBef>
                <a:spcPts val="600"/>
              </a:spcBef>
            </a:pPr>
            <a:r>
              <a:rPr lang="en-US" altLang="en-US" i="1" dirty="0"/>
              <a:t>Employment Tax</a:t>
            </a:r>
          </a:p>
        </p:txBody>
      </p:sp>
      <p:sp>
        <p:nvSpPr>
          <p:cNvPr id="2" name="Footer Placeholder 1">
            <a:extLst>
              <a:ext uri="{FF2B5EF4-FFF2-40B4-BE49-F238E27FC236}">
                <a16:creationId xmlns:a16="http://schemas.microsoft.com/office/drawing/2014/main" id="{A0955663-2966-46F3-BD4A-2E943693126E}"/>
              </a:ext>
            </a:extLst>
          </p:cNvPr>
          <p:cNvSpPr>
            <a:spLocks noGrp="1"/>
          </p:cNvSpPr>
          <p:nvPr>
            <p:ph type="ftr" sz="quarter" idx="11"/>
          </p:nvPr>
        </p:nvSpPr>
        <p:spPr/>
        <p:txBody>
          <a:bodyPr/>
          <a:lstStyle/>
          <a:p>
            <a:r>
              <a:rPr lang="en-US" dirty="0"/>
              <a:t>Overview of Fringe Benefits</a:t>
            </a:r>
          </a:p>
        </p:txBody>
      </p:sp>
      <p:sp>
        <p:nvSpPr>
          <p:cNvPr id="3" name="Slide Number Placeholder 2">
            <a:extLst>
              <a:ext uri="{FF2B5EF4-FFF2-40B4-BE49-F238E27FC236}">
                <a16:creationId xmlns:a16="http://schemas.microsoft.com/office/drawing/2014/main" id="{2B2A1F60-174D-41EB-BF18-2083114D5685}"/>
              </a:ext>
            </a:extLst>
          </p:cNvPr>
          <p:cNvSpPr>
            <a:spLocks noGrp="1"/>
          </p:cNvSpPr>
          <p:nvPr>
            <p:ph type="sldNum" sz="quarter" idx="12"/>
          </p:nvPr>
        </p:nvSpPr>
        <p:spPr/>
        <p:txBody>
          <a:bodyPr/>
          <a:lstStyle/>
          <a:p>
            <a:fld id="{781057C3-FDA3-B146-AA6C-F3C04E67C803}" type="slidenum">
              <a:rPr lang="en-US" smtClean="0"/>
              <a:t>2</a:t>
            </a:fld>
            <a:endParaRPr lang="en-US" dirty="0"/>
          </a:p>
        </p:txBody>
      </p:sp>
    </p:spTree>
    <p:extLst>
      <p:ext uri="{BB962C8B-B14F-4D97-AF65-F5344CB8AC3E}">
        <p14:creationId xmlns:p14="http://schemas.microsoft.com/office/powerpoint/2010/main" val="300915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B497-26E8-4848-933A-ED010FABD27B}"/>
              </a:ext>
            </a:extLst>
          </p:cNvPr>
          <p:cNvSpPr>
            <a:spLocks noGrp="1"/>
          </p:cNvSpPr>
          <p:nvPr>
            <p:ph type="title"/>
          </p:nvPr>
        </p:nvSpPr>
        <p:spPr>
          <a:xfrm>
            <a:off x="914400" y="190769"/>
            <a:ext cx="5291528" cy="685800"/>
          </a:xfrm>
        </p:spPr>
        <p:txBody>
          <a:bodyPr/>
          <a:lstStyle/>
          <a:p>
            <a:r>
              <a:rPr lang="en-US" sz="2800" dirty="0">
                <a:solidFill>
                  <a:srgbClr val="002060"/>
                </a:solidFill>
              </a:rPr>
              <a:t>Accountable Plans – Rule 1</a:t>
            </a:r>
          </a:p>
        </p:txBody>
      </p:sp>
      <p:sp>
        <p:nvSpPr>
          <p:cNvPr id="3" name="Content Placeholder 2">
            <a:extLst>
              <a:ext uri="{FF2B5EF4-FFF2-40B4-BE49-F238E27FC236}">
                <a16:creationId xmlns:a16="http://schemas.microsoft.com/office/drawing/2014/main" id="{2D62CD99-157C-4772-963C-D12AEAC84B61}"/>
              </a:ext>
            </a:extLst>
          </p:cNvPr>
          <p:cNvSpPr>
            <a:spLocks noGrp="1"/>
          </p:cNvSpPr>
          <p:nvPr>
            <p:ph idx="1"/>
          </p:nvPr>
        </p:nvSpPr>
        <p:spPr>
          <a:xfrm>
            <a:off x="292308" y="1188720"/>
            <a:ext cx="8229600" cy="4846320"/>
          </a:xfrm>
        </p:spPr>
        <p:txBody>
          <a:bodyPr/>
          <a:lstStyle/>
          <a:p>
            <a:endParaRPr lang="en-US" sz="2800" b="0" dirty="0">
              <a:solidFill>
                <a:srgbClr val="002060"/>
              </a:solidFill>
            </a:endParaRPr>
          </a:p>
          <a:p>
            <a:r>
              <a:rPr lang="en-US" sz="2800" b="0" dirty="0">
                <a:solidFill>
                  <a:srgbClr val="002060"/>
                </a:solidFill>
              </a:rPr>
              <a:t>1. Business Connection</a:t>
            </a:r>
          </a:p>
          <a:p>
            <a:pPr marL="640080" lvl="2" indent="-457200">
              <a:buFont typeface="Arial" panose="020B0604020202020204" pitchFamily="34" charset="0"/>
              <a:buChar char="•"/>
            </a:pPr>
            <a:r>
              <a:rPr lang="en-US" sz="2800" b="0" dirty="0">
                <a:solidFill>
                  <a:srgbClr val="002060"/>
                </a:solidFill>
              </a:rPr>
              <a:t>Directly related to trade or business</a:t>
            </a:r>
          </a:p>
          <a:p>
            <a:pPr marL="640080" lvl="2" indent="-457200">
              <a:buFont typeface="Arial" panose="020B0604020202020204" pitchFamily="34" charset="0"/>
              <a:buChar char="•"/>
            </a:pPr>
            <a:r>
              <a:rPr lang="en-US" sz="2800" b="0" dirty="0">
                <a:solidFill>
                  <a:srgbClr val="002060"/>
                </a:solidFill>
              </a:rPr>
              <a:t>Deductible on Form 1040</a:t>
            </a:r>
          </a:p>
        </p:txBody>
      </p:sp>
      <p:sp>
        <p:nvSpPr>
          <p:cNvPr id="5" name="Footer Placeholder 4">
            <a:extLst>
              <a:ext uri="{FF2B5EF4-FFF2-40B4-BE49-F238E27FC236}">
                <a16:creationId xmlns:a16="http://schemas.microsoft.com/office/drawing/2014/main" id="{BBD13278-4F4A-47DD-91D2-1B2A05B866E1}"/>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8414220F-B4EF-4176-B12F-FE37C13282CC}"/>
              </a:ext>
            </a:extLst>
          </p:cNvPr>
          <p:cNvSpPr>
            <a:spLocks noGrp="1"/>
          </p:cNvSpPr>
          <p:nvPr>
            <p:ph type="sldNum" sz="quarter" idx="12"/>
          </p:nvPr>
        </p:nvSpPr>
        <p:spPr/>
        <p:txBody>
          <a:bodyPr/>
          <a:lstStyle/>
          <a:p>
            <a:fld id="{781057C3-FDA3-B146-AA6C-F3C04E67C803}" type="slidenum">
              <a:rPr lang="en-US" smtClean="0"/>
              <a:t>20</a:t>
            </a:fld>
            <a:endParaRPr lang="en-US" dirty="0"/>
          </a:p>
        </p:txBody>
      </p:sp>
    </p:spTree>
    <p:extLst>
      <p:ext uri="{BB962C8B-B14F-4D97-AF65-F5344CB8AC3E}">
        <p14:creationId xmlns:p14="http://schemas.microsoft.com/office/powerpoint/2010/main" val="396091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B497-26E8-4848-933A-ED010FABD27B}"/>
              </a:ext>
            </a:extLst>
          </p:cNvPr>
          <p:cNvSpPr>
            <a:spLocks noGrp="1"/>
          </p:cNvSpPr>
          <p:nvPr>
            <p:ph type="title"/>
          </p:nvPr>
        </p:nvSpPr>
        <p:spPr>
          <a:xfrm>
            <a:off x="914400" y="190769"/>
            <a:ext cx="5291528" cy="685800"/>
          </a:xfrm>
        </p:spPr>
        <p:txBody>
          <a:bodyPr/>
          <a:lstStyle/>
          <a:p>
            <a:r>
              <a:rPr lang="en-US" sz="2800" dirty="0">
                <a:solidFill>
                  <a:srgbClr val="002060"/>
                </a:solidFill>
              </a:rPr>
              <a:t>Accountable Plans – Rule 2</a:t>
            </a:r>
          </a:p>
        </p:txBody>
      </p:sp>
      <p:sp>
        <p:nvSpPr>
          <p:cNvPr id="3" name="Content Placeholder 2">
            <a:extLst>
              <a:ext uri="{FF2B5EF4-FFF2-40B4-BE49-F238E27FC236}">
                <a16:creationId xmlns:a16="http://schemas.microsoft.com/office/drawing/2014/main" id="{2D62CD99-157C-4772-963C-D12AEAC84B61}"/>
              </a:ext>
            </a:extLst>
          </p:cNvPr>
          <p:cNvSpPr>
            <a:spLocks noGrp="1"/>
          </p:cNvSpPr>
          <p:nvPr>
            <p:ph idx="1"/>
          </p:nvPr>
        </p:nvSpPr>
        <p:spPr>
          <a:xfrm>
            <a:off x="292308" y="1188720"/>
            <a:ext cx="8229600" cy="4846320"/>
          </a:xfrm>
        </p:spPr>
        <p:txBody>
          <a:bodyPr/>
          <a:lstStyle/>
          <a:p>
            <a:r>
              <a:rPr lang="en-US" sz="2800" b="0" dirty="0">
                <a:solidFill>
                  <a:srgbClr val="002060"/>
                </a:solidFill>
              </a:rPr>
              <a:t>2. Adequate Accounting</a:t>
            </a:r>
          </a:p>
          <a:p>
            <a:pPr marL="640080" lvl="2" indent="-457200">
              <a:buFont typeface="Arial" panose="020B0604020202020204" pitchFamily="34" charset="0"/>
              <a:buChar char="•"/>
            </a:pPr>
            <a:r>
              <a:rPr lang="en-US" sz="2800" b="0" dirty="0">
                <a:solidFill>
                  <a:srgbClr val="002060"/>
                </a:solidFill>
              </a:rPr>
              <a:t>Verify with receipts:</a:t>
            </a:r>
          </a:p>
          <a:p>
            <a:pPr marL="1143000" lvl="3" indent="-457200">
              <a:buFont typeface="Arial" panose="020B0604020202020204" pitchFamily="34" charset="0"/>
              <a:buChar char="•"/>
            </a:pPr>
            <a:r>
              <a:rPr lang="en-US" sz="2800" b="0" dirty="0">
                <a:solidFill>
                  <a:srgbClr val="002060"/>
                </a:solidFill>
              </a:rPr>
              <a:t>Date</a:t>
            </a:r>
          </a:p>
          <a:p>
            <a:pPr marL="1143000" lvl="3" indent="-457200">
              <a:buFont typeface="Arial" panose="020B0604020202020204" pitchFamily="34" charset="0"/>
              <a:buChar char="•"/>
            </a:pPr>
            <a:r>
              <a:rPr lang="en-US" sz="2800" dirty="0">
                <a:solidFill>
                  <a:srgbClr val="002060"/>
                </a:solidFill>
              </a:rPr>
              <a:t>Time</a:t>
            </a:r>
          </a:p>
          <a:p>
            <a:pPr marL="1143000" lvl="3" indent="-457200">
              <a:buFont typeface="Arial" panose="020B0604020202020204" pitchFamily="34" charset="0"/>
              <a:buChar char="•"/>
            </a:pPr>
            <a:r>
              <a:rPr lang="en-US" sz="2800" b="0" dirty="0">
                <a:solidFill>
                  <a:srgbClr val="002060"/>
                </a:solidFill>
              </a:rPr>
              <a:t>Place</a:t>
            </a:r>
          </a:p>
          <a:p>
            <a:pPr marL="1143000" lvl="3" indent="-457200">
              <a:buFont typeface="Arial" panose="020B0604020202020204" pitchFamily="34" charset="0"/>
              <a:buChar char="•"/>
            </a:pPr>
            <a:r>
              <a:rPr lang="en-US" sz="2800" dirty="0">
                <a:solidFill>
                  <a:srgbClr val="002060"/>
                </a:solidFill>
              </a:rPr>
              <a:t>Amount</a:t>
            </a:r>
          </a:p>
          <a:p>
            <a:pPr marL="1143000" lvl="3" indent="-457200">
              <a:buFont typeface="Arial" panose="020B0604020202020204" pitchFamily="34" charset="0"/>
              <a:buChar char="•"/>
            </a:pPr>
            <a:r>
              <a:rPr lang="en-US" sz="2800" b="0" dirty="0">
                <a:solidFill>
                  <a:srgbClr val="002060"/>
                </a:solidFill>
              </a:rPr>
              <a:t>Business Purpose</a:t>
            </a:r>
          </a:p>
        </p:txBody>
      </p:sp>
      <p:sp>
        <p:nvSpPr>
          <p:cNvPr id="5" name="Footer Placeholder 4">
            <a:extLst>
              <a:ext uri="{FF2B5EF4-FFF2-40B4-BE49-F238E27FC236}">
                <a16:creationId xmlns:a16="http://schemas.microsoft.com/office/drawing/2014/main" id="{BBD13278-4F4A-47DD-91D2-1B2A05B866E1}"/>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8414220F-B4EF-4176-B12F-FE37C13282CC}"/>
              </a:ext>
            </a:extLst>
          </p:cNvPr>
          <p:cNvSpPr>
            <a:spLocks noGrp="1"/>
          </p:cNvSpPr>
          <p:nvPr>
            <p:ph type="sldNum" sz="quarter" idx="12"/>
          </p:nvPr>
        </p:nvSpPr>
        <p:spPr/>
        <p:txBody>
          <a:bodyPr/>
          <a:lstStyle/>
          <a:p>
            <a:fld id="{781057C3-FDA3-B146-AA6C-F3C04E67C803}" type="slidenum">
              <a:rPr lang="en-US" smtClean="0"/>
              <a:t>21</a:t>
            </a:fld>
            <a:endParaRPr lang="en-US" dirty="0"/>
          </a:p>
        </p:txBody>
      </p:sp>
    </p:spTree>
    <p:extLst>
      <p:ext uri="{BB962C8B-B14F-4D97-AF65-F5344CB8AC3E}">
        <p14:creationId xmlns:p14="http://schemas.microsoft.com/office/powerpoint/2010/main" val="202608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B497-26E8-4848-933A-ED010FABD27B}"/>
              </a:ext>
            </a:extLst>
          </p:cNvPr>
          <p:cNvSpPr>
            <a:spLocks noGrp="1"/>
          </p:cNvSpPr>
          <p:nvPr>
            <p:ph type="title"/>
          </p:nvPr>
        </p:nvSpPr>
        <p:spPr>
          <a:xfrm>
            <a:off x="914400" y="190769"/>
            <a:ext cx="5291528" cy="685800"/>
          </a:xfrm>
        </p:spPr>
        <p:txBody>
          <a:bodyPr/>
          <a:lstStyle/>
          <a:p>
            <a:r>
              <a:rPr lang="en-US" sz="2800" dirty="0">
                <a:solidFill>
                  <a:srgbClr val="002060"/>
                </a:solidFill>
              </a:rPr>
              <a:t>Accountable Plans – Rule 3</a:t>
            </a:r>
          </a:p>
        </p:txBody>
      </p:sp>
      <p:sp>
        <p:nvSpPr>
          <p:cNvPr id="3" name="Content Placeholder 2">
            <a:extLst>
              <a:ext uri="{FF2B5EF4-FFF2-40B4-BE49-F238E27FC236}">
                <a16:creationId xmlns:a16="http://schemas.microsoft.com/office/drawing/2014/main" id="{2D62CD99-157C-4772-963C-D12AEAC84B61}"/>
              </a:ext>
            </a:extLst>
          </p:cNvPr>
          <p:cNvSpPr>
            <a:spLocks noGrp="1"/>
          </p:cNvSpPr>
          <p:nvPr>
            <p:ph idx="1"/>
          </p:nvPr>
        </p:nvSpPr>
        <p:spPr>
          <a:xfrm>
            <a:off x="292308" y="1188720"/>
            <a:ext cx="8229600" cy="4846320"/>
          </a:xfrm>
        </p:spPr>
        <p:txBody>
          <a:bodyPr/>
          <a:lstStyle/>
          <a:p>
            <a:endParaRPr lang="en-US" sz="2800" b="0" dirty="0">
              <a:solidFill>
                <a:srgbClr val="002060"/>
              </a:solidFill>
            </a:endParaRPr>
          </a:p>
          <a:p>
            <a:r>
              <a:rPr lang="en-US" sz="2800" b="0" dirty="0">
                <a:solidFill>
                  <a:srgbClr val="002060"/>
                </a:solidFill>
              </a:rPr>
              <a:t>3. Return Excess Timely:</a:t>
            </a:r>
          </a:p>
          <a:p>
            <a:pPr marL="640080" lvl="2" indent="-457200">
              <a:buFont typeface="Arial" panose="020B0604020202020204" pitchFamily="34" charset="0"/>
              <a:buChar char="•"/>
            </a:pPr>
            <a:r>
              <a:rPr lang="en-US" sz="2800" b="0" dirty="0">
                <a:solidFill>
                  <a:srgbClr val="002060"/>
                </a:solidFill>
              </a:rPr>
              <a:t>Within a reasonable period of time</a:t>
            </a:r>
          </a:p>
        </p:txBody>
      </p:sp>
      <p:sp>
        <p:nvSpPr>
          <p:cNvPr id="5" name="Footer Placeholder 4">
            <a:extLst>
              <a:ext uri="{FF2B5EF4-FFF2-40B4-BE49-F238E27FC236}">
                <a16:creationId xmlns:a16="http://schemas.microsoft.com/office/drawing/2014/main" id="{BBD13278-4F4A-47DD-91D2-1B2A05B866E1}"/>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8414220F-B4EF-4176-B12F-FE37C13282CC}"/>
              </a:ext>
            </a:extLst>
          </p:cNvPr>
          <p:cNvSpPr>
            <a:spLocks noGrp="1"/>
          </p:cNvSpPr>
          <p:nvPr>
            <p:ph type="sldNum" sz="quarter" idx="12"/>
          </p:nvPr>
        </p:nvSpPr>
        <p:spPr/>
        <p:txBody>
          <a:bodyPr/>
          <a:lstStyle/>
          <a:p>
            <a:fld id="{781057C3-FDA3-B146-AA6C-F3C04E67C803}" type="slidenum">
              <a:rPr lang="en-US" smtClean="0"/>
              <a:t>22</a:t>
            </a:fld>
            <a:endParaRPr lang="en-US" dirty="0"/>
          </a:p>
        </p:txBody>
      </p:sp>
    </p:spTree>
    <p:extLst>
      <p:ext uri="{BB962C8B-B14F-4D97-AF65-F5344CB8AC3E}">
        <p14:creationId xmlns:p14="http://schemas.microsoft.com/office/powerpoint/2010/main" val="214818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ABE3-F083-430D-9824-7A1C33CFFE81}"/>
              </a:ext>
            </a:extLst>
          </p:cNvPr>
          <p:cNvSpPr>
            <a:spLocks noGrp="1"/>
          </p:cNvSpPr>
          <p:nvPr>
            <p:ph type="title"/>
          </p:nvPr>
        </p:nvSpPr>
        <p:spPr>
          <a:xfrm>
            <a:off x="805912" y="270217"/>
            <a:ext cx="6160767" cy="685800"/>
          </a:xfrm>
        </p:spPr>
        <p:txBody>
          <a:bodyPr/>
          <a:lstStyle/>
          <a:p>
            <a:r>
              <a:rPr lang="en-US" sz="2800" dirty="0"/>
              <a:t>Non-Accountable Plans</a:t>
            </a:r>
          </a:p>
        </p:txBody>
      </p:sp>
      <p:sp>
        <p:nvSpPr>
          <p:cNvPr id="3" name="Content Placeholder 2">
            <a:extLst>
              <a:ext uri="{FF2B5EF4-FFF2-40B4-BE49-F238E27FC236}">
                <a16:creationId xmlns:a16="http://schemas.microsoft.com/office/drawing/2014/main" id="{67FC7375-2BED-4E53-BD11-700128843FF7}"/>
              </a:ext>
            </a:extLst>
          </p:cNvPr>
          <p:cNvSpPr>
            <a:spLocks noGrp="1"/>
          </p:cNvSpPr>
          <p:nvPr>
            <p:ph idx="1"/>
          </p:nvPr>
        </p:nvSpPr>
        <p:spPr>
          <a:xfrm>
            <a:off x="322289" y="1186668"/>
            <a:ext cx="8229600" cy="4846320"/>
          </a:xfrm>
        </p:spPr>
        <p:txBody>
          <a:bodyPr/>
          <a:lstStyle/>
          <a:p>
            <a:r>
              <a:rPr lang="en-US" sz="2800" b="0" dirty="0">
                <a:solidFill>
                  <a:srgbClr val="002060"/>
                </a:solidFill>
              </a:rPr>
              <a:t>Does not meet all three rules for Accountable Plans</a:t>
            </a:r>
          </a:p>
          <a:p>
            <a:pPr marL="342900" indent="-342900">
              <a:buFont typeface="Arial" panose="020B0604020202020204" pitchFamily="34" charset="0"/>
              <a:buChar char="•"/>
            </a:pPr>
            <a:r>
              <a:rPr lang="en-US" sz="2800" b="0" dirty="0">
                <a:solidFill>
                  <a:srgbClr val="002060"/>
                </a:solidFill>
              </a:rPr>
              <a:t>Examples:</a:t>
            </a:r>
          </a:p>
          <a:p>
            <a:pPr marL="525780" lvl="2" indent="-342900">
              <a:buFont typeface="Arial" panose="020B0604020202020204" pitchFamily="34" charset="0"/>
              <a:buChar char="•"/>
            </a:pPr>
            <a:r>
              <a:rPr lang="en-US" sz="2800" dirty="0">
                <a:solidFill>
                  <a:srgbClr val="002060"/>
                </a:solidFill>
              </a:rPr>
              <a:t>Expenses that are not substantiated (no receipts provided)</a:t>
            </a:r>
          </a:p>
          <a:p>
            <a:pPr marL="525780" lvl="2" indent="-342900">
              <a:buFont typeface="Arial" panose="020B0604020202020204" pitchFamily="34" charset="0"/>
              <a:buChar char="•"/>
            </a:pPr>
            <a:r>
              <a:rPr lang="en-US" sz="2800" dirty="0">
                <a:solidFill>
                  <a:srgbClr val="002060"/>
                </a:solidFill>
              </a:rPr>
              <a:t>Advances are not accounted for and excess is not returned</a:t>
            </a:r>
            <a:endParaRPr lang="en-US" sz="2800" b="0" dirty="0">
              <a:solidFill>
                <a:srgbClr val="002060"/>
              </a:solidFill>
            </a:endParaRPr>
          </a:p>
          <a:p>
            <a:endParaRPr lang="en-US" dirty="0"/>
          </a:p>
        </p:txBody>
      </p:sp>
      <p:sp>
        <p:nvSpPr>
          <p:cNvPr id="5" name="Footer Placeholder 4">
            <a:extLst>
              <a:ext uri="{FF2B5EF4-FFF2-40B4-BE49-F238E27FC236}">
                <a16:creationId xmlns:a16="http://schemas.microsoft.com/office/drawing/2014/main" id="{85C62259-AE85-43CB-BEA4-7C6191B537A5}"/>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54852F4C-0EF4-4897-AEEF-BCA0729CD8C9}"/>
              </a:ext>
            </a:extLst>
          </p:cNvPr>
          <p:cNvSpPr>
            <a:spLocks noGrp="1"/>
          </p:cNvSpPr>
          <p:nvPr>
            <p:ph type="sldNum" sz="quarter" idx="12"/>
          </p:nvPr>
        </p:nvSpPr>
        <p:spPr/>
        <p:txBody>
          <a:bodyPr/>
          <a:lstStyle/>
          <a:p>
            <a:fld id="{781057C3-FDA3-B146-AA6C-F3C04E67C803}" type="slidenum">
              <a:rPr lang="en-US" smtClean="0"/>
              <a:t>23</a:t>
            </a:fld>
            <a:endParaRPr lang="en-US" dirty="0"/>
          </a:p>
        </p:txBody>
      </p:sp>
    </p:spTree>
    <p:extLst>
      <p:ext uri="{BB962C8B-B14F-4D97-AF65-F5344CB8AC3E}">
        <p14:creationId xmlns:p14="http://schemas.microsoft.com/office/powerpoint/2010/main" val="1456897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BDAB-E3AD-42F3-BDC0-3731ADA6F8C1}"/>
              </a:ext>
            </a:extLst>
          </p:cNvPr>
          <p:cNvSpPr>
            <a:spLocks noGrp="1"/>
          </p:cNvSpPr>
          <p:nvPr>
            <p:ph type="title"/>
          </p:nvPr>
        </p:nvSpPr>
        <p:spPr>
          <a:xfrm>
            <a:off x="788894" y="337066"/>
            <a:ext cx="7315200" cy="685800"/>
          </a:xfrm>
        </p:spPr>
        <p:txBody>
          <a:bodyPr/>
          <a:lstStyle/>
          <a:p>
            <a:r>
              <a:rPr lang="en-US" sz="2800" dirty="0">
                <a:solidFill>
                  <a:srgbClr val="002060"/>
                </a:solidFill>
              </a:rPr>
              <a:t>Qualified Transportation Fringe Benefits</a:t>
            </a:r>
          </a:p>
        </p:txBody>
      </p:sp>
      <p:sp>
        <p:nvSpPr>
          <p:cNvPr id="3" name="Content Placeholder 2">
            <a:extLst>
              <a:ext uri="{FF2B5EF4-FFF2-40B4-BE49-F238E27FC236}">
                <a16:creationId xmlns:a16="http://schemas.microsoft.com/office/drawing/2014/main" id="{5609A0F4-06BA-46A4-9DC7-0196567285F0}"/>
              </a:ext>
            </a:extLst>
          </p:cNvPr>
          <p:cNvSpPr>
            <a:spLocks noGrp="1"/>
          </p:cNvSpPr>
          <p:nvPr>
            <p:ph idx="1"/>
          </p:nvPr>
        </p:nvSpPr>
        <p:spPr>
          <a:xfrm>
            <a:off x="322288" y="1202585"/>
            <a:ext cx="8229600" cy="4846320"/>
          </a:xfrm>
        </p:spPr>
        <p:txBody>
          <a:bodyPr/>
          <a:lstStyle/>
          <a:p>
            <a:pPr marL="342900" indent="-342900">
              <a:buFont typeface="Arial" panose="020B0604020202020204" pitchFamily="34" charset="0"/>
              <a:buChar char="•"/>
            </a:pPr>
            <a:r>
              <a:rPr lang="en-US" sz="2800" b="0" dirty="0">
                <a:solidFill>
                  <a:srgbClr val="002060"/>
                </a:solidFill>
              </a:rPr>
              <a:t>Qualified Transportation Fringe benefits include:</a:t>
            </a:r>
          </a:p>
          <a:p>
            <a:pPr marL="525780" lvl="2" indent="-342900">
              <a:buFont typeface="Arial" panose="020B0604020202020204" pitchFamily="34" charset="0"/>
              <a:buChar char="•"/>
            </a:pPr>
            <a:r>
              <a:rPr lang="en-US" sz="2800" b="0" dirty="0">
                <a:solidFill>
                  <a:srgbClr val="002060"/>
                </a:solidFill>
              </a:rPr>
              <a:t>Commuter </a:t>
            </a:r>
            <a:r>
              <a:rPr lang="en-US" sz="2800" dirty="0">
                <a:solidFill>
                  <a:srgbClr val="002060"/>
                </a:solidFill>
              </a:rPr>
              <a:t>transportation in a commuter highway vehicle</a:t>
            </a:r>
          </a:p>
          <a:p>
            <a:pPr marL="525780" lvl="2" indent="-342900">
              <a:buFont typeface="Arial" panose="020B0604020202020204" pitchFamily="34" charset="0"/>
              <a:buChar char="•"/>
            </a:pPr>
            <a:r>
              <a:rPr lang="en-US" sz="2800" b="0" dirty="0">
                <a:solidFill>
                  <a:srgbClr val="002060"/>
                </a:solidFill>
              </a:rPr>
              <a:t>Transit passes</a:t>
            </a:r>
          </a:p>
          <a:p>
            <a:pPr marL="525780" lvl="2" indent="-342900">
              <a:buFont typeface="Arial" panose="020B0604020202020204" pitchFamily="34" charset="0"/>
              <a:buChar char="•"/>
            </a:pPr>
            <a:r>
              <a:rPr lang="en-US" sz="2800" dirty="0">
                <a:solidFill>
                  <a:srgbClr val="002060"/>
                </a:solidFill>
              </a:rPr>
              <a:t>Qualified parking</a:t>
            </a:r>
          </a:p>
          <a:p>
            <a:pPr marL="525780" lvl="2" indent="-342900">
              <a:buFont typeface="Arial" panose="020B0604020202020204" pitchFamily="34" charset="0"/>
              <a:buChar char="•"/>
            </a:pPr>
            <a:r>
              <a:rPr lang="en-US" sz="2800" b="0" dirty="0">
                <a:solidFill>
                  <a:srgbClr val="002060"/>
                </a:solidFill>
              </a:rPr>
              <a:t>Qualified bicycle commuting reimbursements</a:t>
            </a:r>
            <a:r>
              <a:rPr lang="en-US" sz="2800" dirty="0">
                <a:solidFill>
                  <a:srgbClr val="002060"/>
                </a:solidFill>
              </a:rPr>
              <a:t>**</a:t>
            </a:r>
          </a:p>
          <a:p>
            <a:pPr lvl="2" indent="0">
              <a:buNone/>
            </a:pPr>
            <a:r>
              <a:rPr lang="en-US" sz="2800" dirty="0">
                <a:solidFill>
                  <a:srgbClr val="002060"/>
                </a:solidFill>
              </a:rPr>
              <a:t>**TCJA suspends exclusion of qualified bicycle commuting reimbursement from employee income from 12/31/17 – 1/1/26</a:t>
            </a:r>
          </a:p>
          <a:p>
            <a:pPr marL="525780" lvl="2" indent="-342900">
              <a:buFont typeface="Arial" panose="020B0604020202020204" pitchFamily="34" charset="0"/>
              <a:buChar char="•"/>
            </a:pPr>
            <a:endParaRPr lang="en-US" sz="2800" b="0" dirty="0">
              <a:solidFill>
                <a:srgbClr val="002060"/>
              </a:solidFill>
            </a:endParaRPr>
          </a:p>
        </p:txBody>
      </p:sp>
      <p:sp>
        <p:nvSpPr>
          <p:cNvPr id="5" name="Footer Placeholder 4">
            <a:extLst>
              <a:ext uri="{FF2B5EF4-FFF2-40B4-BE49-F238E27FC236}">
                <a16:creationId xmlns:a16="http://schemas.microsoft.com/office/drawing/2014/main" id="{F738F056-C00A-4665-83B0-97F73E440D82}"/>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9F5D1F45-5835-455E-8883-AE7CA0771F4E}"/>
              </a:ext>
            </a:extLst>
          </p:cNvPr>
          <p:cNvSpPr>
            <a:spLocks noGrp="1"/>
          </p:cNvSpPr>
          <p:nvPr>
            <p:ph type="sldNum" sz="quarter" idx="12"/>
          </p:nvPr>
        </p:nvSpPr>
        <p:spPr/>
        <p:txBody>
          <a:bodyPr/>
          <a:lstStyle/>
          <a:p>
            <a:fld id="{781057C3-FDA3-B146-AA6C-F3C04E67C803}" type="slidenum">
              <a:rPr lang="en-US" smtClean="0"/>
              <a:t>24</a:t>
            </a:fld>
            <a:endParaRPr lang="en-US" dirty="0"/>
          </a:p>
        </p:txBody>
      </p:sp>
    </p:spTree>
    <p:extLst>
      <p:ext uri="{BB962C8B-B14F-4D97-AF65-F5344CB8AC3E}">
        <p14:creationId xmlns:p14="http://schemas.microsoft.com/office/powerpoint/2010/main" val="3593686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4DAE-76C4-4770-97D6-84A50EA10C66}"/>
              </a:ext>
            </a:extLst>
          </p:cNvPr>
          <p:cNvSpPr>
            <a:spLocks noGrp="1"/>
          </p:cNvSpPr>
          <p:nvPr>
            <p:ph type="title"/>
          </p:nvPr>
        </p:nvSpPr>
        <p:spPr>
          <a:xfrm>
            <a:off x="785812" y="239487"/>
            <a:ext cx="6150885" cy="685800"/>
          </a:xfrm>
        </p:spPr>
        <p:txBody>
          <a:bodyPr/>
          <a:lstStyle/>
          <a:p>
            <a:r>
              <a:rPr lang="en-US" sz="2800" dirty="0"/>
              <a:t>Accident and Health Care Plans</a:t>
            </a:r>
          </a:p>
        </p:txBody>
      </p:sp>
      <p:sp>
        <p:nvSpPr>
          <p:cNvPr id="3" name="Content Placeholder 2">
            <a:extLst>
              <a:ext uri="{FF2B5EF4-FFF2-40B4-BE49-F238E27FC236}">
                <a16:creationId xmlns:a16="http://schemas.microsoft.com/office/drawing/2014/main" id="{8F305B92-1D01-47D0-BBD0-CCE3A9B6A599}"/>
              </a:ext>
            </a:extLst>
          </p:cNvPr>
          <p:cNvSpPr>
            <a:spLocks noGrp="1"/>
          </p:cNvSpPr>
          <p:nvPr>
            <p:ph idx="1"/>
          </p:nvPr>
        </p:nvSpPr>
        <p:spPr/>
        <p:txBody>
          <a:bodyPr/>
          <a:lstStyle/>
          <a:p>
            <a:r>
              <a:rPr lang="en-US" sz="2800" b="0" dirty="0">
                <a:solidFill>
                  <a:srgbClr val="002060"/>
                </a:solidFill>
              </a:rPr>
              <a:t>IRC Section 105(b):</a:t>
            </a:r>
          </a:p>
          <a:p>
            <a:pPr marL="342900" indent="-342900">
              <a:buFont typeface="Arial" panose="020B0604020202020204" pitchFamily="34" charset="0"/>
              <a:buChar char="•"/>
            </a:pPr>
            <a:r>
              <a:rPr lang="en-US" sz="2800" b="0" dirty="0">
                <a:solidFill>
                  <a:srgbClr val="002060"/>
                </a:solidFill>
              </a:rPr>
              <a:t>Exempts employer payments for certain medical expenses</a:t>
            </a:r>
          </a:p>
          <a:p>
            <a:pPr marL="342900" indent="-342900">
              <a:buFont typeface="Arial" panose="020B0604020202020204" pitchFamily="34" charset="0"/>
              <a:buChar char="•"/>
            </a:pPr>
            <a:r>
              <a:rPr lang="en-US" sz="2800" b="0" dirty="0">
                <a:solidFill>
                  <a:srgbClr val="002060"/>
                </a:solidFill>
              </a:rPr>
              <a:t>Includes the cost of insurance</a:t>
            </a:r>
          </a:p>
          <a:p>
            <a:pPr marL="525780" lvl="2" indent="-342900">
              <a:buFont typeface="Arial" panose="020B0604020202020204" pitchFamily="34" charset="0"/>
              <a:buChar char="•"/>
            </a:pPr>
            <a:r>
              <a:rPr lang="en-US" sz="2800" dirty="0">
                <a:solidFill>
                  <a:srgbClr val="002060"/>
                </a:solidFill>
              </a:rPr>
              <a:t>Accident, health, and qualified long-term care</a:t>
            </a:r>
            <a:endParaRPr lang="en-US" sz="2800" b="0" dirty="0">
              <a:solidFill>
                <a:srgbClr val="002060"/>
              </a:solidFill>
            </a:endParaRPr>
          </a:p>
          <a:p>
            <a:pPr marL="342900" indent="-342900">
              <a:buFont typeface="Arial" panose="020B0604020202020204" pitchFamily="34" charset="0"/>
              <a:buChar char="•"/>
            </a:pPr>
            <a:r>
              <a:rPr lang="en-US" sz="2800" b="0" dirty="0">
                <a:solidFill>
                  <a:srgbClr val="002060"/>
                </a:solidFill>
              </a:rPr>
              <a:t>Contributions to trust or fund directly or via insurance provide benefits</a:t>
            </a:r>
          </a:p>
          <a:p>
            <a:pPr marL="342900" indent="-342900">
              <a:buFont typeface="Arial" panose="020B0604020202020204" pitchFamily="34" charset="0"/>
              <a:buChar char="•"/>
            </a:pPr>
            <a:r>
              <a:rPr lang="en-US" sz="2800" b="0" dirty="0">
                <a:solidFill>
                  <a:srgbClr val="002060"/>
                </a:solidFill>
              </a:rPr>
              <a:t>Contributions to Archer MSAs or HSAs</a:t>
            </a:r>
          </a:p>
          <a:p>
            <a:endParaRPr lang="en-US" dirty="0"/>
          </a:p>
        </p:txBody>
      </p:sp>
      <p:sp>
        <p:nvSpPr>
          <p:cNvPr id="5" name="Footer Placeholder 4">
            <a:extLst>
              <a:ext uri="{FF2B5EF4-FFF2-40B4-BE49-F238E27FC236}">
                <a16:creationId xmlns:a16="http://schemas.microsoft.com/office/drawing/2014/main" id="{1DD59A09-E03B-42B6-B97A-D53AD723085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8C8A1E11-966B-4BBC-B985-F97A6E81D795}"/>
              </a:ext>
            </a:extLst>
          </p:cNvPr>
          <p:cNvSpPr>
            <a:spLocks noGrp="1"/>
          </p:cNvSpPr>
          <p:nvPr>
            <p:ph type="sldNum" sz="quarter" idx="12"/>
          </p:nvPr>
        </p:nvSpPr>
        <p:spPr/>
        <p:txBody>
          <a:bodyPr/>
          <a:lstStyle/>
          <a:p>
            <a:fld id="{781057C3-FDA3-B146-AA6C-F3C04E67C803}" type="slidenum">
              <a:rPr lang="en-US" smtClean="0"/>
              <a:t>25</a:t>
            </a:fld>
            <a:endParaRPr lang="en-US" dirty="0"/>
          </a:p>
        </p:txBody>
      </p:sp>
    </p:spTree>
    <p:extLst>
      <p:ext uri="{BB962C8B-B14F-4D97-AF65-F5344CB8AC3E}">
        <p14:creationId xmlns:p14="http://schemas.microsoft.com/office/powerpoint/2010/main" val="1909877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4DAE-76C4-4770-97D6-84A50EA10C66}"/>
              </a:ext>
            </a:extLst>
          </p:cNvPr>
          <p:cNvSpPr>
            <a:spLocks noGrp="1"/>
          </p:cNvSpPr>
          <p:nvPr>
            <p:ph type="title"/>
          </p:nvPr>
        </p:nvSpPr>
        <p:spPr>
          <a:xfrm>
            <a:off x="785812" y="239487"/>
            <a:ext cx="6150885" cy="685800"/>
          </a:xfrm>
        </p:spPr>
        <p:txBody>
          <a:bodyPr/>
          <a:lstStyle/>
          <a:p>
            <a:r>
              <a:rPr lang="en-US" sz="2800" dirty="0"/>
              <a:t>Travel Expenses</a:t>
            </a:r>
          </a:p>
        </p:txBody>
      </p:sp>
      <p:sp>
        <p:nvSpPr>
          <p:cNvPr id="3" name="Content Placeholder 2">
            <a:extLst>
              <a:ext uri="{FF2B5EF4-FFF2-40B4-BE49-F238E27FC236}">
                <a16:creationId xmlns:a16="http://schemas.microsoft.com/office/drawing/2014/main" id="{8F305B92-1D01-47D0-BBD0-CCE3A9B6A599}"/>
              </a:ext>
            </a:extLst>
          </p:cNvPr>
          <p:cNvSpPr>
            <a:spLocks noGrp="1"/>
          </p:cNvSpPr>
          <p:nvPr>
            <p:ph idx="1"/>
          </p:nvPr>
        </p:nvSpPr>
        <p:spPr/>
        <p:txBody>
          <a:bodyPr/>
          <a:lstStyle/>
          <a:p>
            <a:pPr marL="457200" indent="-457200">
              <a:buFont typeface="Arial" panose="020B0604020202020204" pitchFamily="34" charset="0"/>
              <a:buChar char="•"/>
            </a:pPr>
            <a:r>
              <a:rPr lang="en-US" sz="2800" b="0" dirty="0">
                <a:solidFill>
                  <a:srgbClr val="002060"/>
                </a:solidFill>
              </a:rPr>
              <a:t>Expenses incurred by employees who travel on business outside of their tax home area</a:t>
            </a:r>
          </a:p>
          <a:p>
            <a:pPr marL="457200" indent="-457200">
              <a:buFont typeface="Arial" panose="020B0604020202020204" pitchFamily="34" charset="0"/>
              <a:buChar char="•"/>
            </a:pPr>
            <a:r>
              <a:rPr lang="en-US" sz="2800" b="0" dirty="0">
                <a:solidFill>
                  <a:srgbClr val="002060"/>
                </a:solidFill>
              </a:rPr>
              <a:t>Expenses may include:</a:t>
            </a:r>
          </a:p>
          <a:p>
            <a:pPr marL="640080" lvl="2" indent="-457200">
              <a:buFont typeface="Arial" panose="020B0604020202020204" pitchFamily="34" charset="0"/>
              <a:buChar char="•"/>
            </a:pPr>
            <a:r>
              <a:rPr lang="en-US" sz="2800" dirty="0">
                <a:solidFill>
                  <a:srgbClr val="002060"/>
                </a:solidFill>
              </a:rPr>
              <a:t>Costs to travel to and from business destination</a:t>
            </a:r>
          </a:p>
          <a:p>
            <a:pPr marL="640080" lvl="2" indent="-457200">
              <a:buFont typeface="Arial" panose="020B0604020202020204" pitchFamily="34" charset="0"/>
              <a:buChar char="•"/>
            </a:pPr>
            <a:r>
              <a:rPr lang="en-US" sz="2800" b="0" dirty="0">
                <a:solidFill>
                  <a:srgbClr val="002060"/>
                </a:solidFill>
              </a:rPr>
              <a:t>Transportation costs</a:t>
            </a:r>
          </a:p>
          <a:p>
            <a:pPr marL="640080" lvl="2" indent="-457200">
              <a:buFont typeface="Arial" panose="020B0604020202020204" pitchFamily="34" charset="0"/>
              <a:buChar char="•"/>
            </a:pPr>
            <a:r>
              <a:rPr lang="en-US" sz="2800" dirty="0">
                <a:solidFill>
                  <a:srgbClr val="002060"/>
                </a:solidFill>
              </a:rPr>
              <a:t>Lodging, meals and incidental expenses</a:t>
            </a:r>
          </a:p>
          <a:p>
            <a:pPr marL="640080" lvl="2" indent="-457200">
              <a:buFont typeface="Arial" panose="020B0604020202020204" pitchFamily="34" charset="0"/>
              <a:buChar char="•"/>
            </a:pPr>
            <a:r>
              <a:rPr lang="en-US" sz="2800" b="0" dirty="0">
                <a:solidFill>
                  <a:srgbClr val="002060"/>
                </a:solidFill>
              </a:rPr>
              <a:t>Cleaning, laundry and other miscellaneous expenses</a:t>
            </a:r>
          </a:p>
        </p:txBody>
      </p:sp>
      <p:sp>
        <p:nvSpPr>
          <p:cNvPr id="5" name="Footer Placeholder 4">
            <a:extLst>
              <a:ext uri="{FF2B5EF4-FFF2-40B4-BE49-F238E27FC236}">
                <a16:creationId xmlns:a16="http://schemas.microsoft.com/office/drawing/2014/main" id="{1DD59A09-E03B-42B6-B97A-D53AD723085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8C8A1E11-966B-4BBC-B985-F97A6E81D795}"/>
              </a:ext>
            </a:extLst>
          </p:cNvPr>
          <p:cNvSpPr>
            <a:spLocks noGrp="1"/>
          </p:cNvSpPr>
          <p:nvPr>
            <p:ph type="sldNum" sz="quarter" idx="12"/>
          </p:nvPr>
        </p:nvSpPr>
        <p:spPr/>
        <p:txBody>
          <a:bodyPr/>
          <a:lstStyle/>
          <a:p>
            <a:fld id="{781057C3-FDA3-B146-AA6C-F3C04E67C803}" type="slidenum">
              <a:rPr lang="en-US" smtClean="0"/>
              <a:t>26</a:t>
            </a:fld>
            <a:endParaRPr lang="en-US" dirty="0"/>
          </a:p>
        </p:txBody>
      </p:sp>
    </p:spTree>
    <p:extLst>
      <p:ext uri="{BB962C8B-B14F-4D97-AF65-F5344CB8AC3E}">
        <p14:creationId xmlns:p14="http://schemas.microsoft.com/office/powerpoint/2010/main" val="8526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4DAE-76C4-4770-97D6-84A50EA10C66}"/>
              </a:ext>
            </a:extLst>
          </p:cNvPr>
          <p:cNvSpPr>
            <a:spLocks noGrp="1"/>
          </p:cNvSpPr>
          <p:nvPr>
            <p:ph type="title"/>
          </p:nvPr>
        </p:nvSpPr>
        <p:spPr>
          <a:xfrm>
            <a:off x="785812" y="239487"/>
            <a:ext cx="6150885" cy="685800"/>
          </a:xfrm>
        </p:spPr>
        <p:txBody>
          <a:bodyPr/>
          <a:lstStyle/>
          <a:p>
            <a:r>
              <a:rPr lang="en-US" sz="2800" dirty="0"/>
              <a:t>Travel Expenses – Tax Home</a:t>
            </a:r>
          </a:p>
        </p:txBody>
      </p:sp>
      <p:sp>
        <p:nvSpPr>
          <p:cNvPr id="3" name="Content Placeholder 2">
            <a:extLst>
              <a:ext uri="{FF2B5EF4-FFF2-40B4-BE49-F238E27FC236}">
                <a16:creationId xmlns:a16="http://schemas.microsoft.com/office/drawing/2014/main" id="{8F305B92-1D01-47D0-BBD0-CCE3A9B6A599}"/>
              </a:ext>
            </a:extLst>
          </p:cNvPr>
          <p:cNvSpPr>
            <a:spLocks noGrp="1"/>
          </p:cNvSpPr>
          <p:nvPr>
            <p:ph idx="1"/>
          </p:nvPr>
        </p:nvSpPr>
        <p:spPr/>
        <p:txBody>
          <a:bodyPr/>
          <a:lstStyle/>
          <a:p>
            <a:pPr marL="457200" indent="-457200">
              <a:buFont typeface="Arial" panose="020B0604020202020204" pitchFamily="34" charset="0"/>
              <a:buChar char="•"/>
            </a:pPr>
            <a:r>
              <a:rPr lang="en-US" sz="2800" b="0" dirty="0">
                <a:solidFill>
                  <a:srgbClr val="002060"/>
                </a:solidFill>
              </a:rPr>
              <a:t>Tax home:</a:t>
            </a:r>
          </a:p>
          <a:p>
            <a:pPr marL="640080" lvl="2" indent="-457200">
              <a:buFont typeface="Arial" panose="020B0604020202020204" pitchFamily="34" charset="0"/>
              <a:buChar char="•"/>
            </a:pPr>
            <a:r>
              <a:rPr lang="en-US" sz="2800" dirty="0">
                <a:solidFill>
                  <a:srgbClr val="002060"/>
                </a:solidFill>
              </a:rPr>
              <a:t>Regular or principal place of business</a:t>
            </a:r>
          </a:p>
          <a:p>
            <a:pPr marL="640080" lvl="2" indent="-457200">
              <a:buFont typeface="Arial" panose="020B0604020202020204" pitchFamily="34" charset="0"/>
              <a:buChar char="•"/>
            </a:pPr>
            <a:r>
              <a:rPr lang="en-US" sz="2800" dirty="0">
                <a:solidFill>
                  <a:srgbClr val="002060"/>
                </a:solidFill>
              </a:rPr>
              <a:t>Includes the general vicinity of the principal place of business</a:t>
            </a:r>
          </a:p>
          <a:p>
            <a:pPr marL="640080" lvl="2" indent="-457200">
              <a:buFont typeface="Arial" panose="020B0604020202020204" pitchFamily="34" charset="0"/>
              <a:buChar char="•"/>
            </a:pPr>
            <a:r>
              <a:rPr lang="en-US" sz="2800" dirty="0">
                <a:solidFill>
                  <a:srgbClr val="002060"/>
                </a:solidFill>
              </a:rPr>
              <a:t>Can be employer’s office or employee’s residence</a:t>
            </a:r>
          </a:p>
          <a:p>
            <a:pPr marL="1143000" lvl="3" indent="-457200">
              <a:buFont typeface="Arial" panose="020B0604020202020204" pitchFamily="34" charset="0"/>
              <a:buChar char="•"/>
            </a:pPr>
            <a:r>
              <a:rPr lang="en-US" sz="2800" b="0" dirty="0">
                <a:solidFill>
                  <a:srgbClr val="002060"/>
                </a:solidFill>
              </a:rPr>
              <a:t>It is the employer’s office in most cases</a:t>
            </a:r>
          </a:p>
        </p:txBody>
      </p:sp>
      <p:sp>
        <p:nvSpPr>
          <p:cNvPr id="5" name="Footer Placeholder 4">
            <a:extLst>
              <a:ext uri="{FF2B5EF4-FFF2-40B4-BE49-F238E27FC236}">
                <a16:creationId xmlns:a16="http://schemas.microsoft.com/office/drawing/2014/main" id="{1DD59A09-E03B-42B6-B97A-D53AD723085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8C8A1E11-966B-4BBC-B985-F97A6E81D795}"/>
              </a:ext>
            </a:extLst>
          </p:cNvPr>
          <p:cNvSpPr>
            <a:spLocks noGrp="1"/>
          </p:cNvSpPr>
          <p:nvPr>
            <p:ph type="sldNum" sz="quarter" idx="12"/>
          </p:nvPr>
        </p:nvSpPr>
        <p:spPr/>
        <p:txBody>
          <a:bodyPr/>
          <a:lstStyle/>
          <a:p>
            <a:fld id="{781057C3-FDA3-B146-AA6C-F3C04E67C803}" type="slidenum">
              <a:rPr lang="en-US" smtClean="0"/>
              <a:t>27</a:t>
            </a:fld>
            <a:endParaRPr lang="en-US" dirty="0"/>
          </a:p>
        </p:txBody>
      </p:sp>
    </p:spTree>
    <p:extLst>
      <p:ext uri="{BB962C8B-B14F-4D97-AF65-F5344CB8AC3E}">
        <p14:creationId xmlns:p14="http://schemas.microsoft.com/office/powerpoint/2010/main" val="24504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4DAE-76C4-4770-97D6-84A50EA10C66}"/>
              </a:ext>
            </a:extLst>
          </p:cNvPr>
          <p:cNvSpPr>
            <a:spLocks noGrp="1"/>
          </p:cNvSpPr>
          <p:nvPr>
            <p:ph type="title"/>
          </p:nvPr>
        </p:nvSpPr>
        <p:spPr>
          <a:xfrm>
            <a:off x="785812" y="239486"/>
            <a:ext cx="7085200" cy="949234"/>
          </a:xfrm>
        </p:spPr>
        <p:txBody>
          <a:bodyPr/>
          <a:lstStyle/>
          <a:p>
            <a:r>
              <a:rPr lang="en-US" sz="2800" dirty="0"/>
              <a:t>Travel Expenses – Away from Tax Home</a:t>
            </a:r>
          </a:p>
        </p:txBody>
      </p:sp>
      <p:sp>
        <p:nvSpPr>
          <p:cNvPr id="3" name="Content Placeholder 2">
            <a:extLst>
              <a:ext uri="{FF2B5EF4-FFF2-40B4-BE49-F238E27FC236}">
                <a16:creationId xmlns:a16="http://schemas.microsoft.com/office/drawing/2014/main" id="{8F305B92-1D01-47D0-BBD0-CCE3A9B6A599}"/>
              </a:ext>
            </a:extLst>
          </p:cNvPr>
          <p:cNvSpPr>
            <a:spLocks noGrp="1"/>
          </p:cNvSpPr>
          <p:nvPr>
            <p:ph idx="1"/>
          </p:nvPr>
        </p:nvSpPr>
        <p:spPr/>
        <p:txBody>
          <a:bodyPr/>
          <a:lstStyle/>
          <a:p>
            <a:pPr marL="457200" indent="-457200">
              <a:buFont typeface="Arial" panose="020B0604020202020204" pitchFamily="34" charset="0"/>
              <a:buChar char="•"/>
            </a:pPr>
            <a:r>
              <a:rPr lang="en-US" sz="2800" b="0" dirty="0">
                <a:solidFill>
                  <a:srgbClr val="002060"/>
                </a:solidFill>
              </a:rPr>
              <a:t>Away from tax home:</a:t>
            </a:r>
          </a:p>
          <a:p>
            <a:pPr marL="640080" lvl="2" indent="-457200">
              <a:buFont typeface="Arial" panose="020B0604020202020204" pitchFamily="34" charset="0"/>
              <a:buChar char="•"/>
            </a:pPr>
            <a:r>
              <a:rPr lang="en-US" sz="2800" dirty="0">
                <a:solidFill>
                  <a:srgbClr val="002060"/>
                </a:solidFill>
              </a:rPr>
              <a:t>Interpreted by the U.S. Supreme Court to require:</a:t>
            </a:r>
          </a:p>
          <a:p>
            <a:pPr marL="1143000" lvl="3" indent="-457200">
              <a:buFont typeface="Arial" panose="020B0604020202020204" pitchFamily="34" charset="0"/>
              <a:buChar char="•"/>
            </a:pPr>
            <a:r>
              <a:rPr lang="en-US" sz="2800" b="0" dirty="0">
                <a:solidFill>
                  <a:srgbClr val="002060"/>
                </a:solidFill>
              </a:rPr>
              <a:t>Travel overnight, or</a:t>
            </a:r>
          </a:p>
          <a:p>
            <a:pPr marL="1143000" lvl="3" indent="-457200">
              <a:buFont typeface="Arial" panose="020B0604020202020204" pitchFamily="34" charset="0"/>
              <a:buChar char="•"/>
            </a:pPr>
            <a:r>
              <a:rPr lang="en-US" sz="2800" b="0" dirty="0">
                <a:solidFill>
                  <a:srgbClr val="002060"/>
                </a:solidFill>
              </a:rPr>
              <a:t>Travel long enough to require substantial “sleep or rest”</a:t>
            </a:r>
          </a:p>
        </p:txBody>
      </p:sp>
      <p:sp>
        <p:nvSpPr>
          <p:cNvPr id="5" name="Footer Placeholder 4">
            <a:extLst>
              <a:ext uri="{FF2B5EF4-FFF2-40B4-BE49-F238E27FC236}">
                <a16:creationId xmlns:a16="http://schemas.microsoft.com/office/drawing/2014/main" id="{1DD59A09-E03B-42B6-B97A-D53AD723085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8C8A1E11-966B-4BBC-B985-F97A6E81D795}"/>
              </a:ext>
            </a:extLst>
          </p:cNvPr>
          <p:cNvSpPr>
            <a:spLocks noGrp="1"/>
          </p:cNvSpPr>
          <p:nvPr>
            <p:ph type="sldNum" sz="quarter" idx="12"/>
          </p:nvPr>
        </p:nvSpPr>
        <p:spPr/>
        <p:txBody>
          <a:bodyPr/>
          <a:lstStyle/>
          <a:p>
            <a:fld id="{781057C3-FDA3-B146-AA6C-F3C04E67C803}" type="slidenum">
              <a:rPr lang="en-US" smtClean="0"/>
              <a:t>28</a:t>
            </a:fld>
            <a:endParaRPr lang="en-US" dirty="0"/>
          </a:p>
        </p:txBody>
      </p:sp>
    </p:spTree>
    <p:extLst>
      <p:ext uri="{BB962C8B-B14F-4D97-AF65-F5344CB8AC3E}">
        <p14:creationId xmlns:p14="http://schemas.microsoft.com/office/powerpoint/2010/main" val="3819666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4DAE-76C4-4770-97D6-84A50EA10C66}"/>
              </a:ext>
            </a:extLst>
          </p:cNvPr>
          <p:cNvSpPr>
            <a:spLocks noGrp="1"/>
          </p:cNvSpPr>
          <p:nvPr>
            <p:ph type="title"/>
          </p:nvPr>
        </p:nvSpPr>
        <p:spPr>
          <a:xfrm>
            <a:off x="785812" y="239486"/>
            <a:ext cx="6150885" cy="949233"/>
          </a:xfrm>
        </p:spPr>
        <p:txBody>
          <a:bodyPr/>
          <a:lstStyle/>
          <a:p>
            <a:r>
              <a:rPr lang="en-US" sz="2800" dirty="0"/>
              <a:t>Travel Expenses – “Sleep or Rest”</a:t>
            </a:r>
          </a:p>
        </p:txBody>
      </p:sp>
      <p:sp>
        <p:nvSpPr>
          <p:cNvPr id="3" name="Content Placeholder 2">
            <a:extLst>
              <a:ext uri="{FF2B5EF4-FFF2-40B4-BE49-F238E27FC236}">
                <a16:creationId xmlns:a16="http://schemas.microsoft.com/office/drawing/2014/main" id="{8F305B92-1D01-47D0-BBD0-CCE3A9B6A599}"/>
              </a:ext>
            </a:extLst>
          </p:cNvPr>
          <p:cNvSpPr>
            <a:spLocks noGrp="1"/>
          </p:cNvSpPr>
          <p:nvPr>
            <p:ph idx="1"/>
          </p:nvPr>
        </p:nvSpPr>
        <p:spPr/>
        <p:txBody>
          <a:bodyPr/>
          <a:lstStyle/>
          <a:p>
            <a:pPr marL="457200" indent="-457200">
              <a:buFont typeface="Arial" panose="020B0604020202020204" pitchFamily="34" charset="0"/>
              <a:buChar char="•"/>
            </a:pPr>
            <a:r>
              <a:rPr lang="en-US" sz="2800" b="0" dirty="0">
                <a:solidFill>
                  <a:srgbClr val="002060"/>
                </a:solidFill>
              </a:rPr>
              <a:t>Court cases define “sleep or rest”:</a:t>
            </a:r>
          </a:p>
          <a:p>
            <a:pPr marL="640080" lvl="2" indent="-457200">
              <a:buFont typeface="Arial" panose="020B0604020202020204" pitchFamily="34" charset="0"/>
              <a:buChar char="•"/>
            </a:pPr>
            <a:r>
              <a:rPr lang="en-US" sz="2800" dirty="0">
                <a:solidFill>
                  <a:srgbClr val="002060"/>
                </a:solidFill>
              </a:rPr>
              <a:t>No set distance or hours traveled</a:t>
            </a:r>
          </a:p>
          <a:p>
            <a:pPr marL="640080" lvl="2" indent="-457200">
              <a:buFont typeface="Arial" panose="020B0604020202020204" pitchFamily="34" charset="0"/>
              <a:buChar char="•"/>
            </a:pPr>
            <a:r>
              <a:rPr lang="en-US" sz="2800" dirty="0">
                <a:solidFill>
                  <a:srgbClr val="002060"/>
                </a:solidFill>
              </a:rPr>
              <a:t>Sleeping or resting in car does NOT qualify</a:t>
            </a:r>
          </a:p>
          <a:p>
            <a:pPr marL="640080" lvl="2" indent="-457200">
              <a:buFont typeface="Arial" panose="020B0604020202020204" pitchFamily="34" charset="0"/>
              <a:buChar char="•"/>
            </a:pPr>
            <a:r>
              <a:rPr lang="en-US" sz="2800" dirty="0">
                <a:solidFill>
                  <a:srgbClr val="002060"/>
                </a:solidFill>
              </a:rPr>
              <a:t>Usually applies to transportation workers</a:t>
            </a:r>
          </a:p>
        </p:txBody>
      </p:sp>
      <p:sp>
        <p:nvSpPr>
          <p:cNvPr id="5" name="Footer Placeholder 4">
            <a:extLst>
              <a:ext uri="{FF2B5EF4-FFF2-40B4-BE49-F238E27FC236}">
                <a16:creationId xmlns:a16="http://schemas.microsoft.com/office/drawing/2014/main" id="{1DD59A09-E03B-42B6-B97A-D53AD723085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8C8A1E11-966B-4BBC-B985-F97A6E81D795}"/>
              </a:ext>
            </a:extLst>
          </p:cNvPr>
          <p:cNvSpPr>
            <a:spLocks noGrp="1"/>
          </p:cNvSpPr>
          <p:nvPr>
            <p:ph type="sldNum" sz="quarter" idx="12"/>
          </p:nvPr>
        </p:nvSpPr>
        <p:spPr/>
        <p:txBody>
          <a:bodyPr/>
          <a:lstStyle/>
          <a:p>
            <a:fld id="{781057C3-FDA3-B146-AA6C-F3C04E67C803}" type="slidenum">
              <a:rPr lang="en-US" smtClean="0"/>
              <a:t>29</a:t>
            </a:fld>
            <a:endParaRPr lang="en-US" dirty="0"/>
          </a:p>
        </p:txBody>
      </p:sp>
    </p:spTree>
    <p:extLst>
      <p:ext uri="{BB962C8B-B14F-4D97-AF65-F5344CB8AC3E}">
        <p14:creationId xmlns:p14="http://schemas.microsoft.com/office/powerpoint/2010/main" val="292972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E71B4A-FA34-4CA0-B3B2-BF5071478F3C}"/>
              </a:ext>
            </a:extLst>
          </p:cNvPr>
          <p:cNvSpPr>
            <a:spLocks noGrp="1"/>
          </p:cNvSpPr>
          <p:nvPr>
            <p:ph type="title"/>
          </p:nvPr>
        </p:nvSpPr>
        <p:spPr/>
        <p:txBody>
          <a:bodyPr/>
          <a:lstStyle/>
          <a:p>
            <a:r>
              <a:rPr lang="en-US" sz="2800" dirty="0">
                <a:solidFill>
                  <a:srgbClr val="002060"/>
                </a:solidFill>
              </a:rPr>
              <a:t>Before We Begin</a:t>
            </a:r>
          </a:p>
        </p:txBody>
      </p:sp>
      <p:sp>
        <p:nvSpPr>
          <p:cNvPr id="8" name="Content Placeholder 7">
            <a:extLst>
              <a:ext uri="{FF2B5EF4-FFF2-40B4-BE49-F238E27FC236}">
                <a16:creationId xmlns:a16="http://schemas.microsoft.com/office/drawing/2014/main" id="{A5832273-5693-4B2B-86A8-2091BE1773BF}"/>
              </a:ext>
            </a:extLst>
          </p:cNvPr>
          <p:cNvSpPr>
            <a:spLocks noGrp="1"/>
          </p:cNvSpPr>
          <p:nvPr>
            <p:ph idx="1"/>
          </p:nvPr>
        </p:nvSpPr>
        <p:spPr>
          <a:xfrm>
            <a:off x="352269" y="1744855"/>
            <a:ext cx="8229600" cy="3368290"/>
          </a:xfrm>
        </p:spPr>
        <p:txBody>
          <a:bodyPr/>
          <a:lstStyle/>
          <a:p>
            <a:pPr marL="457200" indent="-457200">
              <a:buFont typeface="Arial" panose="020B0604020202020204" pitchFamily="34" charset="0"/>
              <a:buChar char="•"/>
            </a:pPr>
            <a:r>
              <a:rPr lang="en-US" sz="2800" b="0" dirty="0">
                <a:solidFill>
                  <a:srgbClr val="002060"/>
                </a:solidFill>
              </a:rPr>
              <a:t>This presentation is for your information only.  </a:t>
            </a:r>
          </a:p>
          <a:p>
            <a:pPr marL="457200" indent="-457200">
              <a:buFont typeface="Arial" panose="020B0604020202020204" pitchFamily="34" charset="0"/>
              <a:buChar char="•"/>
            </a:pPr>
            <a:r>
              <a:rPr lang="en-US" sz="2800" b="0" dirty="0">
                <a:solidFill>
                  <a:srgbClr val="002060"/>
                </a:solidFill>
              </a:rPr>
              <a:t>The information is current as of the date it was presented. </a:t>
            </a:r>
          </a:p>
          <a:p>
            <a:pPr marL="457200" indent="-457200">
              <a:buFont typeface="Arial" panose="020B0604020202020204" pitchFamily="34" charset="0"/>
              <a:buChar char="•"/>
            </a:pPr>
            <a:r>
              <a:rPr lang="en-US" sz="2800" b="0" dirty="0">
                <a:solidFill>
                  <a:srgbClr val="002060"/>
                </a:solidFill>
              </a:rPr>
              <a:t>This should not be considered official guidance.</a:t>
            </a:r>
          </a:p>
          <a:p>
            <a:endParaRPr lang="en-US" dirty="0"/>
          </a:p>
        </p:txBody>
      </p:sp>
      <p:sp>
        <p:nvSpPr>
          <p:cNvPr id="2" name="Footer Placeholder 1">
            <a:extLst>
              <a:ext uri="{FF2B5EF4-FFF2-40B4-BE49-F238E27FC236}">
                <a16:creationId xmlns:a16="http://schemas.microsoft.com/office/drawing/2014/main" id="{A0955663-2966-46F3-BD4A-2E943693126E}"/>
              </a:ext>
            </a:extLst>
          </p:cNvPr>
          <p:cNvSpPr>
            <a:spLocks noGrp="1"/>
          </p:cNvSpPr>
          <p:nvPr>
            <p:ph type="ftr" sz="quarter" idx="11"/>
          </p:nvPr>
        </p:nvSpPr>
        <p:spPr/>
        <p:txBody>
          <a:bodyPr/>
          <a:lstStyle/>
          <a:p>
            <a:r>
              <a:rPr lang="en-US" dirty="0"/>
              <a:t>Overview of Fringe Benefits</a:t>
            </a:r>
          </a:p>
        </p:txBody>
      </p:sp>
      <p:sp>
        <p:nvSpPr>
          <p:cNvPr id="3" name="Slide Number Placeholder 2">
            <a:extLst>
              <a:ext uri="{FF2B5EF4-FFF2-40B4-BE49-F238E27FC236}">
                <a16:creationId xmlns:a16="http://schemas.microsoft.com/office/drawing/2014/main" id="{2B2A1F60-174D-41EB-BF18-2083114D5685}"/>
              </a:ext>
            </a:extLst>
          </p:cNvPr>
          <p:cNvSpPr>
            <a:spLocks noGrp="1"/>
          </p:cNvSpPr>
          <p:nvPr>
            <p:ph type="sldNum" sz="quarter" idx="12"/>
          </p:nvPr>
        </p:nvSpPr>
        <p:spPr/>
        <p:txBody>
          <a:bodyPr/>
          <a:lstStyle/>
          <a:p>
            <a:fld id="{781057C3-FDA3-B146-AA6C-F3C04E67C803}" type="slidenum">
              <a:rPr lang="en-US" smtClean="0"/>
              <a:t>3</a:t>
            </a:fld>
            <a:endParaRPr lang="en-US" dirty="0"/>
          </a:p>
        </p:txBody>
      </p:sp>
    </p:spTree>
    <p:extLst>
      <p:ext uri="{BB962C8B-B14F-4D97-AF65-F5344CB8AC3E}">
        <p14:creationId xmlns:p14="http://schemas.microsoft.com/office/powerpoint/2010/main" val="422761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4DAE-76C4-4770-97D6-84A50EA10C66}"/>
              </a:ext>
            </a:extLst>
          </p:cNvPr>
          <p:cNvSpPr>
            <a:spLocks noGrp="1"/>
          </p:cNvSpPr>
          <p:nvPr>
            <p:ph type="title"/>
          </p:nvPr>
        </p:nvSpPr>
        <p:spPr>
          <a:xfrm>
            <a:off x="785812" y="239486"/>
            <a:ext cx="6150885" cy="949233"/>
          </a:xfrm>
        </p:spPr>
        <p:txBody>
          <a:bodyPr/>
          <a:lstStyle/>
          <a:p>
            <a:r>
              <a:rPr lang="en-US" sz="2800" dirty="0"/>
              <a:t>Temporary vs. Indefinite Travel Assignments</a:t>
            </a:r>
          </a:p>
        </p:txBody>
      </p:sp>
      <p:sp>
        <p:nvSpPr>
          <p:cNvPr id="3" name="Content Placeholder 2">
            <a:extLst>
              <a:ext uri="{FF2B5EF4-FFF2-40B4-BE49-F238E27FC236}">
                <a16:creationId xmlns:a16="http://schemas.microsoft.com/office/drawing/2014/main" id="{8F305B92-1D01-47D0-BBD0-CCE3A9B6A599}"/>
              </a:ext>
            </a:extLst>
          </p:cNvPr>
          <p:cNvSpPr>
            <a:spLocks noGrp="1"/>
          </p:cNvSpPr>
          <p:nvPr>
            <p:ph idx="1"/>
          </p:nvPr>
        </p:nvSpPr>
        <p:spPr/>
        <p:txBody>
          <a:bodyPr/>
          <a:lstStyle/>
          <a:p>
            <a:pPr marL="457200" indent="-457200">
              <a:buFont typeface="Arial" panose="020B0604020202020204" pitchFamily="34" charset="0"/>
              <a:buChar char="•"/>
            </a:pPr>
            <a:endParaRPr lang="en-US" sz="2800" b="0" dirty="0">
              <a:solidFill>
                <a:srgbClr val="002060"/>
              </a:solidFill>
            </a:endParaRPr>
          </a:p>
          <a:p>
            <a:pPr marL="457200" indent="-457200">
              <a:buFont typeface="Arial" panose="020B0604020202020204" pitchFamily="34" charset="0"/>
              <a:buChar char="•"/>
            </a:pPr>
            <a:r>
              <a:rPr lang="en-US" sz="2800" b="0" dirty="0">
                <a:solidFill>
                  <a:srgbClr val="002060"/>
                </a:solidFill>
              </a:rPr>
              <a:t>Temporary assignments – less than one year</a:t>
            </a:r>
          </a:p>
          <a:p>
            <a:pPr marL="640080" lvl="2" indent="-457200">
              <a:buFont typeface="Arial" panose="020B0604020202020204" pitchFamily="34" charset="0"/>
              <a:buChar char="•"/>
            </a:pPr>
            <a:r>
              <a:rPr lang="en-US" sz="2800" dirty="0">
                <a:solidFill>
                  <a:srgbClr val="002060"/>
                </a:solidFill>
              </a:rPr>
              <a:t>Reimbursements are non-taxable</a:t>
            </a:r>
          </a:p>
          <a:p>
            <a:pPr marL="457200" lvl="1" indent="-457200">
              <a:buFont typeface="Arial" panose="020B0604020202020204" pitchFamily="34" charset="0"/>
              <a:buChar char="•"/>
            </a:pPr>
            <a:r>
              <a:rPr lang="en-US" sz="2800" dirty="0">
                <a:solidFill>
                  <a:srgbClr val="002060"/>
                </a:solidFill>
              </a:rPr>
              <a:t>Indefinite assignments – one year or more</a:t>
            </a:r>
          </a:p>
          <a:p>
            <a:pPr marL="640080" lvl="2" indent="-457200">
              <a:buFont typeface="Arial" panose="020B0604020202020204" pitchFamily="34" charset="0"/>
              <a:buChar char="•"/>
            </a:pPr>
            <a:r>
              <a:rPr lang="en-US" sz="2800" dirty="0">
                <a:solidFill>
                  <a:srgbClr val="002060"/>
                </a:solidFill>
              </a:rPr>
              <a:t>Reimbursements are taxable</a:t>
            </a:r>
          </a:p>
        </p:txBody>
      </p:sp>
      <p:sp>
        <p:nvSpPr>
          <p:cNvPr id="5" name="Footer Placeholder 4">
            <a:extLst>
              <a:ext uri="{FF2B5EF4-FFF2-40B4-BE49-F238E27FC236}">
                <a16:creationId xmlns:a16="http://schemas.microsoft.com/office/drawing/2014/main" id="{1DD59A09-E03B-42B6-B97A-D53AD723085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8C8A1E11-966B-4BBC-B985-F97A6E81D795}"/>
              </a:ext>
            </a:extLst>
          </p:cNvPr>
          <p:cNvSpPr>
            <a:spLocks noGrp="1"/>
          </p:cNvSpPr>
          <p:nvPr>
            <p:ph type="sldNum" sz="quarter" idx="12"/>
          </p:nvPr>
        </p:nvSpPr>
        <p:spPr/>
        <p:txBody>
          <a:bodyPr/>
          <a:lstStyle/>
          <a:p>
            <a:fld id="{781057C3-FDA3-B146-AA6C-F3C04E67C803}" type="slidenum">
              <a:rPr lang="en-US" smtClean="0"/>
              <a:t>30</a:t>
            </a:fld>
            <a:endParaRPr lang="en-US" dirty="0"/>
          </a:p>
        </p:txBody>
      </p:sp>
    </p:spTree>
    <p:extLst>
      <p:ext uri="{BB962C8B-B14F-4D97-AF65-F5344CB8AC3E}">
        <p14:creationId xmlns:p14="http://schemas.microsoft.com/office/powerpoint/2010/main" val="138075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4DAE-76C4-4770-97D6-84A50EA10C66}"/>
              </a:ext>
            </a:extLst>
          </p:cNvPr>
          <p:cNvSpPr>
            <a:spLocks noGrp="1"/>
          </p:cNvSpPr>
          <p:nvPr>
            <p:ph type="title"/>
          </p:nvPr>
        </p:nvSpPr>
        <p:spPr>
          <a:xfrm>
            <a:off x="785812" y="239486"/>
            <a:ext cx="6314235" cy="949233"/>
          </a:xfrm>
        </p:spPr>
        <p:txBody>
          <a:bodyPr/>
          <a:lstStyle/>
          <a:p>
            <a:r>
              <a:rPr lang="en-US" sz="2800" dirty="0"/>
              <a:t>Travel Expenses – Substantiation Methods</a:t>
            </a:r>
          </a:p>
        </p:txBody>
      </p:sp>
      <p:sp>
        <p:nvSpPr>
          <p:cNvPr id="3" name="Content Placeholder 2">
            <a:extLst>
              <a:ext uri="{FF2B5EF4-FFF2-40B4-BE49-F238E27FC236}">
                <a16:creationId xmlns:a16="http://schemas.microsoft.com/office/drawing/2014/main" id="{8F305B92-1D01-47D0-BBD0-CCE3A9B6A599}"/>
              </a:ext>
            </a:extLst>
          </p:cNvPr>
          <p:cNvSpPr>
            <a:spLocks noGrp="1"/>
          </p:cNvSpPr>
          <p:nvPr>
            <p:ph idx="1"/>
          </p:nvPr>
        </p:nvSpPr>
        <p:spPr/>
        <p:txBody>
          <a:bodyPr/>
          <a:lstStyle/>
          <a:p>
            <a:pPr marL="457200" indent="-457200">
              <a:buFont typeface="Arial" panose="020B0604020202020204" pitchFamily="34" charset="0"/>
              <a:buChar char="•"/>
            </a:pPr>
            <a:endParaRPr lang="en-US" sz="2800" b="0" dirty="0">
              <a:solidFill>
                <a:srgbClr val="002060"/>
              </a:solidFill>
            </a:endParaRPr>
          </a:p>
          <a:p>
            <a:pPr marL="457200" indent="-457200">
              <a:buFont typeface="Arial" panose="020B0604020202020204" pitchFamily="34" charset="0"/>
              <a:buChar char="•"/>
            </a:pPr>
            <a:r>
              <a:rPr lang="en-US" sz="2800" b="0" dirty="0">
                <a:solidFill>
                  <a:srgbClr val="002060"/>
                </a:solidFill>
              </a:rPr>
              <a:t>Travel away from tax home:</a:t>
            </a:r>
          </a:p>
          <a:p>
            <a:pPr marL="640080" lvl="2" indent="-457200">
              <a:buFont typeface="Arial" panose="020B0604020202020204" pitchFamily="34" charset="0"/>
              <a:buChar char="•"/>
            </a:pPr>
            <a:r>
              <a:rPr lang="en-US" sz="2800" dirty="0">
                <a:solidFill>
                  <a:srgbClr val="002060"/>
                </a:solidFill>
              </a:rPr>
              <a:t>Actual and/or per diem</a:t>
            </a:r>
          </a:p>
          <a:p>
            <a:pPr marL="457200" lvl="1" indent="-457200">
              <a:buFont typeface="Arial" panose="020B0604020202020204" pitchFamily="34" charset="0"/>
              <a:buChar char="•"/>
            </a:pPr>
            <a:r>
              <a:rPr lang="en-US" sz="2800" dirty="0">
                <a:solidFill>
                  <a:srgbClr val="002060"/>
                </a:solidFill>
              </a:rPr>
              <a:t>Non-travel expenses (not away from tax home):</a:t>
            </a:r>
          </a:p>
          <a:p>
            <a:pPr marL="640080" lvl="2" indent="-457200">
              <a:buFont typeface="Arial" panose="020B0604020202020204" pitchFamily="34" charset="0"/>
              <a:buChar char="•"/>
            </a:pPr>
            <a:r>
              <a:rPr lang="en-US" sz="2800" dirty="0">
                <a:solidFill>
                  <a:srgbClr val="002060"/>
                </a:solidFill>
              </a:rPr>
              <a:t>Actual</a:t>
            </a:r>
          </a:p>
        </p:txBody>
      </p:sp>
      <p:sp>
        <p:nvSpPr>
          <p:cNvPr id="5" name="Footer Placeholder 4">
            <a:extLst>
              <a:ext uri="{FF2B5EF4-FFF2-40B4-BE49-F238E27FC236}">
                <a16:creationId xmlns:a16="http://schemas.microsoft.com/office/drawing/2014/main" id="{1DD59A09-E03B-42B6-B97A-D53AD7230851}"/>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8C8A1E11-966B-4BBC-B985-F97A6E81D795}"/>
              </a:ext>
            </a:extLst>
          </p:cNvPr>
          <p:cNvSpPr>
            <a:spLocks noGrp="1"/>
          </p:cNvSpPr>
          <p:nvPr>
            <p:ph type="sldNum" sz="quarter" idx="12"/>
          </p:nvPr>
        </p:nvSpPr>
        <p:spPr/>
        <p:txBody>
          <a:bodyPr/>
          <a:lstStyle/>
          <a:p>
            <a:fld id="{781057C3-FDA3-B146-AA6C-F3C04E67C803}" type="slidenum">
              <a:rPr lang="en-US" smtClean="0"/>
              <a:t>31</a:t>
            </a:fld>
            <a:endParaRPr lang="en-US" dirty="0"/>
          </a:p>
        </p:txBody>
      </p:sp>
    </p:spTree>
    <p:extLst>
      <p:ext uri="{BB962C8B-B14F-4D97-AF65-F5344CB8AC3E}">
        <p14:creationId xmlns:p14="http://schemas.microsoft.com/office/powerpoint/2010/main" val="83288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6DC2-9189-49E7-AEAD-5B03C6E372DC}"/>
              </a:ext>
            </a:extLst>
          </p:cNvPr>
          <p:cNvSpPr>
            <a:spLocks noGrp="1"/>
          </p:cNvSpPr>
          <p:nvPr>
            <p:ph type="title"/>
          </p:nvPr>
        </p:nvSpPr>
        <p:spPr>
          <a:xfrm>
            <a:off x="914400" y="190768"/>
            <a:ext cx="5231566" cy="769352"/>
          </a:xfrm>
        </p:spPr>
        <p:txBody>
          <a:bodyPr/>
          <a:lstStyle/>
          <a:p>
            <a:r>
              <a:rPr lang="en-US" sz="2800" dirty="0">
                <a:solidFill>
                  <a:srgbClr val="002060"/>
                </a:solidFill>
              </a:rPr>
              <a:t>Uniforms</a:t>
            </a:r>
          </a:p>
        </p:txBody>
      </p:sp>
      <p:sp>
        <p:nvSpPr>
          <p:cNvPr id="3" name="Content Placeholder 2">
            <a:extLst>
              <a:ext uri="{FF2B5EF4-FFF2-40B4-BE49-F238E27FC236}">
                <a16:creationId xmlns:a16="http://schemas.microsoft.com/office/drawing/2014/main" id="{CDE5401C-CDDC-40FD-85CD-6A9C50E628E8}"/>
              </a:ext>
            </a:extLst>
          </p:cNvPr>
          <p:cNvSpPr>
            <a:spLocks noGrp="1"/>
          </p:cNvSpPr>
          <p:nvPr>
            <p:ph idx="1"/>
          </p:nvPr>
        </p:nvSpPr>
        <p:spPr>
          <a:xfrm>
            <a:off x="322289" y="1188720"/>
            <a:ext cx="8229600" cy="4846320"/>
          </a:xfrm>
        </p:spPr>
        <p:txBody>
          <a:bodyPr/>
          <a:lstStyle/>
          <a:p>
            <a:pPr marL="457200" indent="-457200">
              <a:buFont typeface="Arial" panose="020B0604020202020204" pitchFamily="34" charset="0"/>
              <a:buChar char="•"/>
            </a:pPr>
            <a:r>
              <a:rPr lang="en-US" sz="2800" b="0" dirty="0">
                <a:solidFill>
                  <a:srgbClr val="002060"/>
                </a:solidFill>
              </a:rPr>
              <a:t>Clothing or uniforms are excluded from employee wages if:</a:t>
            </a:r>
          </a:p>
          <a:p>
            <a:pPr marL="525780" lvl="2" indent="-342900">
              <a:buFont typeface="Arial" panose="020B0604020202020204" pitchFamily="34" charset="0"/>
              <a:buChar char="•"/>
            </a:pPr>
            <a:r>
              <a:rPr lang="en-US" sz="2800" b="0" dirty="0">
                <a:solidFill>
                  <a:srgbClr val="002060"/>
                </a:solidFill>
              </a:rPr>
              <a:t>Specifically required as a condition of employment, and</a:t>
            </a:r>
          </a:p>
          <a:p>
            <a:pPr marL="640080" lvl="2" indent="-457200">
              <a:buFont typeface="Arial" panose="020B0604020202020204" pitchFamily="34" charset="0"/>
              <a:buChar char="•"/>
            </a:pPr>
            <a:r>
              <a:rPr lang="en-US" sz="2800" b="0" dirty="0">
                <a:solidFill>
                  <a:srgbClr val="002060"/>
                </a:solidFill>
              </a:rPr>
              <a:t>Are not worn or adaptable to general use as ordinary clothing</a:t>
            </a:r>
          </a:p>
          <a:p>
            <a:pPr marL="457200" indent="-457200">
              <a:buFont typeface="Arial" panose="020B0604020202020204" pitchFamily="34" charset="0"/>
              <a:buChar char="•"/>
            </a:pPr>
            <a:r>
              <a:rPr lang="en-US" sz="2800" b="0" dirty="0">
                <a:solidFill>
                  <a:srgbClr val="002060"/>
                </a:solidFill>
              </a:rPr>
              <a:t>Accountable plan rules must be met for reimbursements to be non-taxable</a:t>
            </a:r>
          </a:p>
          <a:p>
            <a:endParaRPr lang="en-US" dirty="0"/>
          </a:p>
        </p:txBody>
      </p:sp>
      <p:sp>
        <p:nvSpPr>
          <p:cNvPr id="5" name="Footer Placeholder 4">
            <a:extLst>
              <a:ext uri="{FF2B5EF4-FFF2-40B4-BE49-F238E27FC236}">
                <a16:creationId xmlns:a16="http://schemas.microsoft.com/office/drawing/2014/main" id="{476DA69B-E95B-48C0-9BDD-269B74DC4D3E}"/>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FC2610D7-BBCB-45AB-BDBD-3DC80AFAAE11}"/>
              </a:ext>
            </a:extLst>
          </p:cNvPr>
          <p:cNvSpPr>
            <a:spLocks noGrp="1"/>
          </p:cNvSpPr>
          <p:nvPr>
            <p:ph type="sldNum" sz="quarter" idx="12"/>
          </p:nvPr>
        </p:nvSpPr>
        <p:spPr/>
        <p:txBody>
          <a:bodyPr/>
          <a:lstStyle/>
          <a:p>
            <a:fld id="{781057C3-FDA3-B146-AA6C-F3C04E67C803}" type="slidenum">
              <a:rPr lang="en-US" smtClean="0"/>
              <a:t>32</a:t>
            </a:fld>
            <a:endParaRPr lang="en-US" dirty="0"/>
          </a:p>
        </p:txBody>
      </p:sp>
    </p:spTree>
    <p:extLst>
      <p:ext uri="{BB962C8B-B14F-4D97-AF65-F5344CB8AC3E}">
        <p14:creationId xmlns:p14="http://schemas.microsoft.com/office/powerpoint/2010/main" val="3609875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6DC2-9189-49E7-AEAD-5B03C6E372DC}"/>
              </a:ext>
            </a:extLst>
          </p:cNvPr>
          <p:cNvSpPr>
            <a:spLocks noGrp="1"/>
          </p:cNvSpPr>
          <p:nvPr>
            <p:ph type="title"/>
          </p:nvPr>
        </p:nvSpPr>
        <p:spPr>
          <a:xfrm>
            <a:off x="790413" y="190769"/>
            <a:ext cx="5355553" cy="685800"/>
          </a:xfrm>
        </p:spPr>
        <p:txBody>
          <a:bodyPr/>
          <a:lstStyle/>
          <a:p>
            <a:r>
              <a:rPr lang="en-US" sz="2800" dirty="0">
                <a:solidFill>
                  <a:srgbClr val="002060"/>
                </a:solidFill>
              </a:rPr>
              <a:t>Safety Equipment</a:t>
            </a:r>
          </a:p>
        </p:txBody>
      </p:sp>
      <p:sp>
        <p:nvSpPr>
          <p:cNvPr id="3" name="Content Placeholder 2">
            <a:extLst>
              <a:ext uri="{FF2B5EF4-FFF2-40B4-BE49-F238E27FC236}">
                <a16:creationId xmlns:a16="http://schemas.microsoft.com/office/drawing/2014/main" id="{CDE5401C-CDDC-40FD-85CD-6A9C50E628E8}"/>
              </a:ext>
            </a:extLst>
          </p:cNvPr>
          <p:cNvSpPr>
            <a:spLocks noGrp="1"/>
          </p:cNvSpPr>
          <p:nvPr>
            <p:ph idx="1"/>
          </p:nvPr>
        </p:nvSpPr>
        <p:spPr>
          <a:xfrm>
            <a:off x="322289" y="1188720"/>
            <a:ext cx="8229600" cy="4846320"/>
          </a:xfrm>
        </p:spPr>
        <p:txBody>
          <a:bodyPr/>
          <a:lstStyle/>
          <a:p>
            <a:pPr marL="457200" indent="-457200">
              <a:buFont typeface="Arial" panose="020B0604020202020204" pitchFamily="34" charset="0"/>
              <a:buChar char="•"/>
            </a:pPr>
            <a:r>
              <a:rPr lang="en-US" sz="2800" b="0" dirty="0">
                <a:solidFill>
                  <a:srgbClr val="002060"/>
                </a:solidFill>
              </a:rPr>
              <a:t>Safety equipment is excludable from employee wages if:</a:t>
            </a:r>
          </a:p>
          <a:p>
            <a:pPr marL="525780" lvl="2" indent="-342900">
              <a:buFont typeface="Arial" panose="020B0604020202020204" pitchFamily="34" charset="0"/>
              <a:buChar char="•"/>
            </a:pPr>
            <a:r>
              <a:rPr lang="en-US" sz="2800" b="0" dirty="0">
                <a:solidFill>
                  <a:srgbClr val="002060"/>
                </a:solidFill>
              </a:rPr>
              <a:t>Equipment is provided to help perform job in a safer environment</a:t>
            </a:r>
            <a:endParaRPr lang="en-US" sz="2800" dirty="0">
              <a:solidFill>
                <a:srgbClr val="002060"/>
              </a:solidFill>
            </a:endParaRPr>
          </a:p>
          <a:p>
            <a:pPr marL="342900" lvl="1" indent="-342900">
              <a:buFont typeface="Arial" panose="020B0604020202020204" pitchFamily="34" charset="0"/>
              <a:buChar char="•"/>
            </a:pPr>
            <a:r>
              <a:rPr lang="en-US" sz="2800" b="0" dirty="0">
                <a:solidFill>
                  <a:srgbClr val="002060"/>
                </a:solidFill>
              </a:rPr>
              <a:t>Unlike uniforms – equipment does not need to be required by the employer</a:t>
            </a:r>
          </a:p>
          <a:p>
            <a:pPr marL="342900" lvl="1" indent="-342900">
              <a:buFont typeface="Arial" panose="020B0604020202020204" pitchFamily="34" charset="0"/>
              <a:buChar char="•"/>
            </a:pPr>
            <a:r>
              <a:rPr lang="en-US" sz="2800" dirty="0">
                <a:solidFill>
                  <a:srgbClr val="002060"/>
                </a:solidFill>
              </a:rPr>
              <a:t>Accountable plan rules must be met for reimbursements to be non-taxable</a:t>
            </a:r>
            <a:endParaRPr lang="en-US" sz="2800" b="0" dirty="0">
              <a:solidFill>
                <a:srgbClr val="002060"/>
              </a:solidFill>
            </a:endParaRPr>
          </a:p>
          <a:p>
            <a:endParaRPr lang="en-US" dirty="0"/>
          </a:p>
          <a:p>
            <a:endParaRPr lang="en-US" dirty="0"/>
          </a:p>
        </p:txBody>
      </p:sp>
      <p:sp>
        <p:nvSpPr>
          <p:cNvPr id="5" name="Footer Placeholder 4">
            <a:extLst>
              <a:ext uri="{FF2B5EF4-FFF2-40B4-BE49-F238E27FC236}">
                <a16:creationId xmlns:a16="http://schemas.microsoft.com/office/drawing/2014/main" id="{476DA69B-E95B-48C0-9BDD-269B74DC4D3E}"/>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FC2610D7-BBCB-45AB-BDBD-3DC80AFAAE11}"/>
              </a:ext>
            </a:extLst>
          </p:cNvPr>
          <p:cNvSpPr>
            <a:spLocks noGrp="1"/>
          </p:cNvSpPr>
          <p:nvPr>
            <p:ph type="sldNum" sz="quarter" idx="12"/>
          </p:nvPr>
        </p:nvSpPr>
        <p:spPr/>
        <p:txBody>
          <a:bodyPr/>
          <a:lstStyle/>
          <a:p>
            <a:fld id="{781057C3-FDA3-B146-AA6C-F3C04E67C803}" type="slidenum">
              <a:rPr lang="en-US" smtClean="0"/>
              <a:t>33</a:t>
            </a:fld>
            <a:endParaRPr lang="en-US" dirty="0"/>
          </a:p>
        </p:txBody>
      </p:sp>
    </p:spTree>
    <p:extLst>
      <p:ext uri="{BB962C8B-B14F-4D97-AF65-F5344CB8AC3E}">
        <p14:creationId xmlns:p14="http://schemas.microsoft.com/office/powerpoint/2010/main" val="1887608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5D75-32E8-4E38-BB37-49E162B2D257}"/>
              </a:ext>
            </a:extLst>
          </p:cNvPr>
          <p:cNvSpPr>
            <a:spLocks noGrp="1"/>
          </p:cNvSpPr>
          <p:nvPr>
            <p:ph type="title"/>
          </p:nvPr>
        </p:nvSpPr>
        <p:spPr>
          <a:xfrm>
            <a:off x="914399" y="190769"/>
            <a:ext cx="5216577" cy="685800"/>
          </a:xfrm>
        </p:spPr>
        <p:txBody>
          <a:bodyPr/>
          <a:lstStyle/>
          <a:p>
            <a:r>
              <a:rPr lang="en-US" sz="2800" dirty="0">
                <a:solidFill>
                  <a:srgbClr val="002060"/>
                </a:solidFill>
              </a:rPr>
              <a:t>Resources</a:t>
            </a:r>
          </a:p>
        </p:txBody>
      </p:sp>
      <p:sp>
        <p:nvSpPr>
          <p:cNvPr id="3" name="Content Placeholder 2">
            <a:extLst>
              <a:ext uri="{FF2B5EF4-FFF2-40B4-BE49-F238E27FC236}">
                <a16:creationId xmlns:a16="http://schemas.microsoft.com/office/drawing/2014/main" id="{75335B12-D901-4D2C-8635-FD499E025147}"/>
              </a:ext>
            </a:extLst>
          </p:cNvPr>
          <p:cNvSpPr>
            <a:spLocks noGrp="1"/>
          </p:cNvSpPr>
          <p:nvPr>
            <p:ph idx="1"/>
          </p:nvPr>
        </p:nvSpPr>
        <p:spPr/>
        <p:txBody>
          <a:bodyPr/>
          <a:lstStyle/>
          <a:p>
            <a:pPr marL="457200" indent="-457200">
              <a:buFont typeface="Arial" panose="020B0604020202020204" pitchFamily="34" charset="0"/>
              <a:buChar char="•"/>
            </a:pPr>
            <a:r>
              <a:rPr lang="en-US" altLang="en-US" sz="2800" b="0" dirty="0">
                <a:solidFill>
                  <a:srgbClr val="002060"/>
                </a:solidFill>
                <a:hlinkClick r:id="rId3"/>
              </a:rPr>
              <a:t>www.irs.gov/govts</a:t>
            </a:r>
            <a:endParaRPr lang="en-US" altLang="en-US" sz="2800" b="0" dirty="0">
              <a:solidFill>
                <a:srgbClr val="002060"/>
              </a:solidFill>
            </a:endParaRPr>
          </a:p>
          <a:p>
            <a:pPr marL="457200" indent="-457200">
              <a:buFont typeface="Arial" panose="020B0604020202020204" pitchFamily="34" charset="0"/>
              <a:buChar char="•"/>
            </a:pPr>
            <a:r>
              <a:rPr lang="en-US" altLang="en-US" sz="2800" b="0" dirty="0">
                <a:solidFill>
                  <a:srgbClr val="002060"/>
                </a:solidFill>
                <a:hlinkClick r:id="rId4"/>
              </a:rPr>
              <a:t>www.irs.gov/formspubs</a:t>
            </a:r>
            <a:endParaRPr lang="en-US" altLang="en-US" sz="2800" b="0" dirty="0">
              <a:solidFill>
                <a:srgbClr val="002060"/>
              </a:solidFill>
            </a:endParaRPr>
          </a:p>
          <a:p>
            <a:pPr marL="457200" indent="-457200">
              <a:buFont typeface="Arial" panose="020B0604020202020204" pitchFamily="34" charset="0"/>
              <a:buChar char="•"/>
            </a:pPr>
            <a:r>
              <a:rPr lang="en-US" altLang="en-US" sz="2800" b="0" dirty="0">
                <a:solidFill>
                  <a:srgbClr val="002060"/>
                </a:solidFill>
              </a:rPr>
              <a:t>Publication 463 – Travel, Gift and Car Expenses</a:t>
            </a:r>
          </a:p>
          <a:p>
            <a:pPr marL="457200" indent="-457200">
              <a:buFont typeface="Arial" panose="020B0604020202020204" pitchFamily="34" charset="0"/>
              <a:buChar char="•"/>
            </a:pPr>
            <a:r>
              <a:rPr lang="en-US" altLang="en-US" sz="2800" b="0" dirty="0">
                <a:solidFill>
                  <a:srgbClr val="002060"/>
                </a:solidFill>
              </a:rPr>
              <a:t>Publication 5137 – Fringe Benefit Guide</a:t>
            </a:r>
          </a:p>
          <a:p>
            <a:pPr marL="457200" indent="-457200">
              <a:buFont typeface="Arial" panose="020B0604020202020204" pitchFamily="34" charset="0"/>
              <a:buChar char="•"/>
            </a:pPr>
            <a:r>
              <a:rPr lang="en-US" altLang="en-US" sz="2800" b="0" dirty="0">
                <a:solidFill>
                  <a:srgbClr val="002060"/>
                </a:solidFill>
              </a:rPr>
              <a:t>Publication 15-B – The Employer’s Taxable Fringe Benefit Guide</a:t>
            </a:r>
          </a:p>
          <a:p>
            <a:pPr marL="457200" indent="-457200">
              <a:buFont typeface="Arial" panose="020B0604020202020204" pitchFamily="34" charset="0"/>
              <a:buChar char="•"/>
            </a:pPr>
            <a:r>
              <a:rPr lang="en-US" altLang="en-US" sz="2800" b="0" dirty="0">
                <a:solidFill>
                  <a:srgbClr val="002060"/>
                </a:solidFill>
              </a:rPr>
              <a:t>1-827-829-5500 – TE/GE toll-free tax help </a:t>
            </a:r>
          </a:p>
          <a:p>
            <a:pPr marL="457200" indent="-457200">
              <a:buFont typeface="Arial" panose="020B0604020202020204" pitchFamily="34" charset="0"/>
              <a:buChar char="•"/>
            </a:pPr>
            <a:endParaRPr lang="en-US" altLang="en-US" sz="2800" dirty="0"/>
          </a:p>
          <a:p>
            <a:endParaRPr lang="en-US" sz="3200" dirty="0"/>
          </a:p>
          <a:p>
            <a:endParaRPr lang="en-US" dirty="0"/>
          </a:p>
        </p:txBody>
      </p:sp>
      <p:sp>
        <p:nvSpPr>
          <p:cNvPr id="5" name="Footer Placeholder 4">
            <a:extLst>
              <a:ext uri="{FF2B5EF4-FFF2-40B4-BE49-F238E27FC236}">
                <a16:creationId xmlns:a16="http://schemas.microsoft.com/office/drawing/2014/main" id="{0AD2F9BF-0BF7-477D-8350-BE84573CC4AF}"/>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10A7C288-E987-44CF-81CE-C29B21AFCA6C}"/>
              </a:ext>
            </a:extLst>
          </p:cNvPr>
          <p:cNvSpPr>
            <a:spLocks noGrp="1"/>
          </p:cNvSpPr>
          <p:nvPr>
            <p:ph type="sldNum" sz="quarter" idx="12"/>
          </p:nvPr>
        </p:nvSpPr>
        <p:spPr/>
        <p:txBody>
          <a:bodyPr/>
          <a:lstStyle/>
          <a:p>
            <a:fld id="{781057C3-FDA3-B146-AA6C-F3C04E67C803}" type="slidenum">
              <a:rPr lang="en-US" smtClean="0"/>
              <a:t>34</a:t>
            </a:fld>
            <a:endParaRPr lang="en-US" dirty="0"/>
          </a:p>
        </p:txBody>
      </p:sp>
    </p:spTree>
    <p:extLst>
      <p:ext uri="{BB962C8B-B14F-4D97-AF65-F5344CB8AC3E}">
        <p14:creationId xmlns:p14="http://schemas.microsoft.com/office/powerpoint/2010/main" val="136207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F0361-51C7-48CF-9138-A21F08CF43A3}"/>
              </a:ext>
            </a:extLst>
          </p:cNvPr>
          <p:cNvSpPr>
            <a:spLocks noGrp="1"/>
          </p:cNvSpPr>
          <p:nvPr>
            <p:ph type="title"/>
          </p:nvPr>
        </p:nvSpPr>
        <p:spPr>
          <a:xfrm>
            <a:off x="914400" y="240217"/>
            <a:ext cx="6640641" cy="685800"/>
          </a:xfrm>
        </p:spPr>
        <p:txBody>
          <a:bodyPr/>
          <a:lstStyle/>
          <a:p>
            <a:r>
              <a:rPr lang="en-US" sz="2800" dirty="0"/>
              <a:t>What is a Fringe Benefit?</a:t>
            </a:r>
          </a:p>
        </p:txBody>
      </p:sp>
      <p:sp>
        <p:nvSpPr>
          <p:cNvPr id="5" name="Text Placeholder 4">
            <a:extLst>
              <a:ext uri="{FF2B5EF4-FFF2-40B4-BE49-F238E27FC236}">
                <a16:creationId xmlns:a16="http://schemas.microsoft.com/office/drawing/2014/main" id="{3147DBC2-D894-4A9C-8E3C-B68D420E3702}"/>
              </a:ext>
            </a:extLst>
          </p:cNvPr>
          <p:cNvSpPr>
            <a:spLocks noGrp="1"/>
          </p:cNvSpPr>
          <p:nvPr>
            <p:ph idx="1"/>
          </p:nvPr>
        </p:nvSpPr>
        <p:spPr>
          <a:xfrm>
            <a:off x="352269" y="1428563"/>
            <a:ext cx="8229600" cy="4846320"/>
          </a:xfrm>
        </p:spPr>
        <p:txBody>
          <a:bodyPr/>
          <a:lstStyle/>
          <a:p>
            <a:pPr marL="457200" indent="-457200">
              <a:buFont typeface="Arial" panose="020B0604020202020204" pitchFamily="34" charset="0"/>
              <a:buChar char="•"/>
            </a:pPr>
            <a:r>
              <a:rPr lang="en-US" sz="2800" b="0" dirty="0">
                <a:solidFill>
                  <a:srgbClr val="002060"/>
                </a:solidFill>
              </a:rPr>
              <a:t>Cash</a:t>
            </a:r>
          </a:p>
          <a:p>
            <a:pPr marL="457200" indent="-457200">
              <a:buFont typeface="Arial" panose="020B0604020202020204" pitchFamily="34" charset="0"/>
              <a:buChar char="•"/>
            </a:pPr>
            <a:r>
              <a:rPr lang="en-US" sz="2800" b="0" dirty="0">
                <a:solidFill>
                  <a:srgbClr val="002060"/>
                </a:solidFill>
              </a:rPr>
              <a:t>Property</a:t>
            </a:r>
          </a:p>
          <a:p>
            <a:pPr marL="457200" indent="-457200">
              <a:buFont typeface="Arial" panose="020B0604020202020204" pitchFamily="34" charset="0"/>
              <a:buChar char="•"/>
            </a:pPr>
            <a:r>
              <a:rPr lang="en-US" sz="2800" b="0" dirty="0">
                <a:solidFill>
                  <a:srgbClr val="002060"/>
                </a:solidFill>
              </a:rPr>
              <a:t>Services</a:t>
            </a:r>
          </a:p>
          <a:p>
            <a:pPr marL="640080" lvl="2" indent="-457200">
              <a:buFont typeface="Arial" panose="020B0604020202020204" pitchFamily="34" charset="0"/>
              <a:buChar char="•"/>
            </a:pPr>
            <a:r>
              <a:rPr lang="en-US" sz="2800" b="0" dirty="0">
                <a:solidFill>
                  <a:srgbClr val="002060"/>
                </a:solidFill>
              </a:rPr>
              <a:t>In addition to regular wages</a:t>
            </a:r>
          </a:p>
          <a:p>
            <a:endParaRPr lang="en-US" dirty="0"/>
          </a:p>
        </p:txBody>
      </p:sp>
      <p:sp>
        <p:nvSpPr>
          <p:cNvPr id="2" name="Footer Placeholder 1">
            <a:extLst>
              <a:ext uri="{FF2B5EF4-FFF2-40B4-BE49-F238E27FC236}">
                <a16:creationId xmlns:a16="http://schemas.microsoft.com/office/drawing/2014/main" id="{4850F44C-257D-4C4A-B0BD-C34D6896285F}"/>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606D0099-0C78-4C81-B8D5-03C461174F5E}"/>
              </a:ext>
            </a:extLst>
          </p:cNvPr>
          <p:cNvSpPr>
            <a:spLocks noGrp="1"/>
          </p:cNvSpPr>
          <p:nvPr>
            <p:ph type="sldNum" sz="quarter" idx="12"/>
          </p:nvPr>
        </p:nvSpPr>
        <p:spPr/>
        <p:txBody>
          <a:bodyPr/>
          <a:lstStyle/>
          <a:p>
            <a:fld id="{781057C3-FDA3-B146-AA6C-F3C04E67C803}" type="slidenum">
              <a:rPr lang="en-US" smtClean="0"/>
              <a:t>4</a:t>
            </a:fld>
            <a:endParaRPr lang="en-US" dirty="0"/>
          </a:p>
        </p:txBody>
      </p:sp>
    </p:spTree>
    <p:extLst>
      <p:ext uri="{BB962C8B-B14F-4D97-AF65-F5344CB8AC3E}">
        <p14:creationId xmlns:p14="http://schemas.microsoft.com/office/powerpoint/2010/main" val="134141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F0361-51C7-48CF-9138-A21F08CF43A3}"/>
              </a:ext>
            </a:extLst>
          </p:cNvPr>
          <p:cNvSpPr>
            <a:spLocks noGrp="1"/>
          </p:cNvSpPr>
          <p:nvPr>
            <p:ph type="title"/>
          </p:nvPr>
        </p:nvSpPr>
        <p:spPr>
          <a:xfrm>
            <a:off x="914400" y="240217"/>
            <a:ext cx="6640641" cy="685800"/>
          </a:xfrm>
        </p:spPr>
        <p:txBody>
          <a:bodyPr/>
          <a:lstStyle/>
          <a:p>
            <a:r>
              <a:rPr lang="en-US" sz="2800" dirty="0"/>
              <a:t>Examples of Fringe Benefits</a:t>
            </a:r>
          </a:p>
        </p:txBody>
      </p:sp>
      <p:graphicFrame>
        <p:nvGraphicFramePr>
          <p:cNvPr id="6" name="Table 6">
            <a:extLst>
              <a:ext uri="{FF2B5EF4-FFF2-40B4-BE49-F238E27FC236}">
                <a16:creationId xmlns:a16="http://schemas.microsoft.com/office/drawing/2014/main" id="{1F71A0F1-F9FE-459F-9AC7-3193724E7A1D}"/>
              </a:ext>
            </a:extLst>
          </p:cNvPr>
          <p:cNvGraphicFramePr>
            <a:graphicFrameLocks noGrp="1"/>
          </p:cNvGraphicFramePr>
          <p:nvPr>
            <p:ph idx="1"/>
            <p:extLst>
              <p:ext uri="{D42A27DB-BD31-4B8C-83A1-F6EECF244321}">
                <p14:modId xmlns:p14="http://schemas.microsoft.com/office/powerpoint/2010/main" val="2985857942"/>
              </p:ext>
            </p:extLst>
          </p:nvPr>
        </p:nvGraphicFramePr>
        <p:xfrm>
          <a:off x="457200" y="1189038"/>
          <a:ext cx="8229600" cy="495697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105686032"/>
                    </a:ext>
                  </a:extLst>
                </a:gridCol>
                <a:gridCol w="4114800">
                  <a:extLst>
                    <a:ext uri="{9D8B030D-6E8A-4147-A177-3AD203B41FA5}">
                      <a16:colId xmlns:a16="http://schemas.microsoft.com/office/drawing/2014/main" val="2438031418"/>
                    </a:ext>
                  </a:extLst>
                </a:gridCol>
              </a:tblGrid>
              <a:tr h="599164">
                <a:tc>
                  <a:txBody>
                    <a:bodyPr/>
                    <a:lstStyle/>
                    <a:p>
                      <a:r>
                        <a:rPr lang="en-US" dirty="0"/>
                        <a:t>Cash or Cash-Equivalent</a:t>
                      </a:r>
                    </a:p>
                  </a:txBody>
                  <a:tcPr/>
                </a:tc>
                <a:tc>
                  <a:txBody>
                    <a:bodyPr/>
                    <a:lstStyle/>
                    <a:p>
                      <a:r>
                        <a:rPr lang="en-US" dirty="0"/>
                        <a:t>Non-Cash</a:t>
                      </a:r>
                    </a:p>
                  </a:txBody>
                  <a:tcPr/>
                </a:tc>
                <a:extLst>
                  <a:ext uri="{0D108BD9-81ED-4DB2-BD59-A6C34878D82A}">
                    <a16:rowId xmlns:a16="http://schemas.microsoft.com/office/drawing/2014/main" val="342351263"/>
                  </a:ext>
                </a:extLst>
              </a:tr>
              <a:tr h="599164">
                <a:tc>
                  <a:txBody>
                    <a:bodyPr/>
                    <a:lstStyle/>
                    <a:p>
                      <a:pPr marL="0" indent="0">
                        <a:buFont typeface="Arial" panose="020B0604020202020204" pitchFamily="34" charset="0"/>
                        <a:buNone/>
                      </a:pPr>
                      <a:r>
                        <a:rPr lang="en-US" dirty="0"/>
                        <a:t>Allowances</a:t>
                      </a:r>
                    </a:p>
                  </a:txBody>
                  <a:tcPr/>
                </a:tc>
                <a:tc>
                  <a:txBody>
                    <a:bodyPr/>
                    <a:lstStyle/>
                    <a:p>
                      <a:r>
                        <a:rPr lang="en-US" dirty="0"/>
                        <a:t>Accident or Health Insurance</a:t>
                      </a:r>
                    </a:p>
                  </a:txBody>
                  <a:tcPr/>
                </a:tc>
                <a:extLst>
                  <a:ext uri="{0D108BD9-81ED-4DB2-BD59-A6C34878D82A}">
                    <a16:rowId xmlns:a16="http://schemas.microsoft.com/office/drawing/2014/main" val="1602548071"/>
                  </a:ext>
                </a:extLst>
              </a:tr>
              <a:tr h="599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Awards or Prizes</a:t>
                      </a:r>
                    </a:p>
                    <a:p>
                      <a:endParaRPr lang="en-US" dirty="0"/>
                    </a:p>
                  </a:txBody>
                  <a:tcPr/>
                </a:tc>
                <a:tc>
                  <a:txBody>
                    <a:bodyPr/>
                    <a:lstStyle/>
                    <a:p>
                      <a:r>
                        <a:rPr lang="en-US" dirty="0"/>
                        <a:t>Cellular Phones</a:t>
                      </a:r>
                    </a:p>
                  </a:txBody>
                  <a:tcPr/>
                </a:tc>
                <a:extLst>
                  <a:ext uri="{0D108BD9-81ED-4DB2-BD59-A6C34878D82A}">
                    <a16:rowId xmlns:a16="http://schemas.microsoft.com/office/drawing/2014/main" val="2186139329"/>
                  </a:ext>
                </a:extLst>
              </a:tr>
              <a:tr h="599164">
                <a:tc>
                  <a:txBody>
                    <a:bodyPr/>
                    <a:lstStyle/>
                    <a:p>
                      <a:r>
                        <a:rPr lang="en-US" dirty="0"/>
                        <a:t>Educational Reimbursements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Clothing Other Than Uniforms</a:t>
                      </a:r>
                    </a:p>
                  </a:txBody>
                  <a:tcPr/>
                </a:tc>
                <a:extLst>
                  <a:ext uri="{0D108BD9-81ED-4DB2-BD59-A6C34878D82A}">
                    <a16:rowId xmlns:a16="http://schemas.microsoft.com/office/drawing/2014/main" val="3018344387"/>
                  </a:ext>
                </a:extLst>
              </a:tr>
              <a:tr h="599164">
                <a:tc>
                  <a:txBody>
                    <a:bodyPr/>
                    <a:lstStyle/>
                    <a:p>
                      <a:r>
                        <a:rPr lang="en-US" dirty="0"/>
                        <a:t>Meal Money</a:t>
                      </a:r>
                    </a:p>
                  </a:txBody>
                  <a:tcPr/>
                </a:tc>
                <a:tc>
                  <a:txBody>
                    <a:bodyPr/>
                    <a:lstStyle/>
                    <a:p>
                      <a:r>
                        <a:rPr lang="en-US" dirty="0"/>
                        <a:t>Employer-Provided Living Quarters</a:t>
                      </a:r>
                    </a:p>
                    <a:p>
                      <a:endParaRPr lang="en-US" dirty="0"/>
                    </a:p>
                  </a:txBody>
                  <a:tcPr/>
                </a:tc>
                <a:extLst>
                  <a:ext uri="{0D108BD9-81ED-4DB2-BD59-A6C34878D82A}">
                    <a16:rowId xmlns:a16="http://schemas.microsoft.com/office/drawing/2014/main" val="289658552"/>
                  </a:ext>
                </a:extLst>
              </a:tr>
              <a:tr h="599164">
                <a:tc>
                  <a:txBody>
                    <a:bodyPr/>
                    <a:lstStyle/>
                    <a:p>
                      <a:r>
                        <a:rPr lang="en-US" dirty="0"/>
                        <a:t>Moving Expenses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Term Life in Excess of Limit</a:t>
                      </a:r>
                    </a:p>
                    <a:p>
                      <a:endParaRPr lang="en-US" dirty="0"/>
                    </a:p>
                  </a:txBody>
                  <a:tcPr/>
                </a:tc>
                <a:extLst>
                  <a:ext uri="{0D108BD9-81ED-4DB2-BD59-A6C34878D82A}">
                    <a16:rowId xmlns:a16="http://schemas.microsoft.com/office/drawing/2014/main" val="245381008"/>
                  </a:ext>
                </a:extLst>
              </a:tr>
              <a:tr h="599164">
                <a:tc>
                  <a:txBody>
                    <a:bodyPr/>
                    <a:lstStyle/>
                    <a:p>
                      <a:r>
                        <a:rPr lang="en-US" dirty="0"/>
                        <a:t>Parking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Season Tickets</a:t>
                      </a:r>
                    </a:p>
                    <a:p>
                      <a:endParaRPr lang="en-US" dirty="0"/>
                    </a:p>
                  </a:txBody>
                  <a:tcPr/>
                </a:tc>
                <a:extLst>
                  <a:ext uri="{0D108BD9-81ED-4DB2-BD59-A6C34878D82A}">
                    <a16:rowId xmlns:a16="http://schemas.microsoft.com/office/drawing/2014/main" val="1453902983"/>
                  </a:ext>
                </a:extLst>
              </a:tr>
              <a:tr h="59916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5583348"/>
                  </a:ext>
                </a:extLst>
              </a:tr>
            </a:tbl>
          </a:graphicData>
        </a:graphic>
      </p:graphicFrame>
      <p:sp>
        <p:nvSpPr>
          <p:cNvPr id="2" name="Footer Placeholder 1">
            <a:extLst>
              <a:ext uri="{FF2B5EF4-FFF2-40B4-BE49-F238E27FC236}">
                <a16:creationId xmlns:a16="http://schemas.microsoft.com/office/drawing/2014/main" id="{4850F44C-257D-4C4A-B0BD-C34D6896285F}"/>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606D0099-0C78-4C81-B8D5-03C461174F5E}"/>
              </a:ext>
            </a:extLst>
          </p:cNvPr>
          <p:cNvSpPr>
            <a:spLocks noGrp="1"/>
          </p:cNvSpPr>
          <p:nvPr>
            <p:ph type="sldNum" sz="quarter" idx="12"/>
          </p:nvPr>
        </p:nvSpPr>
        <p:spPr/>
        <p:txBody>
          <a:bodyPr/>
          <a:lstStyle/>
          <a:p>
            <a:fld id="{781057C3-FDA3-B146-AA6C-F3C04E67C803}" type="slidenum">
              <a:rPr lang="en-US" smtClean="0"/>
              <a:t>5</a:t>
            </a:fld>
            <a:endParaRPr lang="en-US" dirty="0"/>
          </a:p>
        </p:txBody>
      </p:sp>
    </p:spTree>
    <p:extLst>
      <p:ext uri="{BB962C8B-B14F-4D97-AF65-F5344CB8AC3E}">
        <p14:creationId xmlns:p14="http://schemas.microsoft.com/office/powerpoint/2010/main" val="417165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0AF5-E6DF-4FF5-8312-603B53D69B4E}"/>
              </a:ext>
            </a:extLst>
          </p:cNvPr>
          <p:cNvSpPr>
            <a:spLocks noGrp="1"/>
          </p:cNvSpPr>
          <p:nvPr>
            <p:ph type="title"/>
          </p:nvPr>
        </p:nvSpPr>
        <p:spPr>
          <a:xfrm>
            <a:off x="914400" y="271322"/>
            <a:ext cx="5257800" cy="685800"/>
          </a:xfrm>
        </p:spPr>
        <p:txBody>
          <a:bodyPr/>
          <a:lstStyle/>
          <a:p>
            <a:r>
              <a:rPr lang="en-US" sz="2800" dirty="0">
                <a:solidFill>
                  <a:srgbClr val="002060"/>
                </a:solidFill>
              </a:rPr>
              <a:t>Are Fringe Benefits Taxable?</a:t>
            </a:r>
          </a:p>
        </p:txBody>
      </p:sp>
      <p:sp>
        <p:nvSpPr>
          <p:cNvPr id="3" name="Content Placeholder 2">
            <a:extLst>
              <a:ext uri="{FF2B5EF4-FFF2-40B4-BE49-F238E27FC236}">
                <a16:creationId xmlns:a16="http://schemas.microsoft.com/office/drawing/2014/main" id="{647CF6C5-881A-46AE-B96B-7BBF9301F776}"/>
              </a:ext>
            </a:extLst>
          </p:cNvPr>
          <p:cNvSpPr>
            <a:spLocks noGrp="1"/>
          </p:cNvSpPr>
          <p:nvPr>
            <p:ph idx="1"/>
          </p:nvPr>
        </p:nvSpPr>
        <p:spPr>
          <a:xfrm>
            <a:off x="457200" y="1554479"/>
            <a:ext cx="8229600" cy="3249995"/>
          </a:xfrm>
        </p:spPr>
        <p:txBody>
          <a:bodyPr/>
          <a:lstStyle/>
          <a:p>
            <a:pPr marL="457200" indent="-457200">
              <a:buFont typeface="Arial" panose="020B0604020202020204" pitchFamily="34" charset="0"/>
              <a:buChar char="•"/>
            </a:pPr>
            <a:r>
              <a:rPr lang="en-US" sz="2800" b="0" dirty="0">
                <a:solidFill>
                  <a:srgbClr val="002060"/>
                </a:solidFill>
              </a:rPr>
              <a:t>Taxable to employees unless specifically excluded by the IRC</a:t>
            </a:r>
          </a:p>
          <a:p>
            <a:pPr marL="457200" indent="-457200">
              <a:buFont typeface="Arial" panose="020B0604020202020204" pitchFamily="34" charset="0"/>
              <a:buChar char="•"/>
            </a:pPr>
            <a:r>
              <a:rPr lang="en-US" sz="2800" b="0" dirty="0">
                <a:solidFill>
                  <a:srgbClr val="002060"/>
                </a:solidFill>
              </a:rPr>
              <a:t>Taxable means:</a:t>
            </a:r>
          </a:p>
          <a:p>
            <a:pPr marL="640080" lvl="2" indent="-457200">
              <a:buFont typeface="Arial" panose="020B0604020202020204" pitchFamily="34" charset="0"/>
              <a:buChar char="•"/>
            </a:pPr>
            <a:r>
              <a:rPr lang="en-US" sz="2800" dirty="0">
                <a:solidFill>
                  <a:srgbClr val="002060"/>
                </a:solidFill>
              </a:rPr>
              <a:t>Subject to employment tax withholding</a:t>
            </a:r>
          </a:p>
          <a:p>
            <a:pPr marL="640080" lvl="2" indent="-457200">
              <a:buFont typeface="Arial" panose="020B0604020202020204" pitchFamily="34" charset="0"/>
              <a:buChar char="•"/>
            </a:pPr>
            <a:r>
              <a:rPr lang="en-US" sz="2800" dirty="0">
                <a:solidFill>
                  <a:srgbClr val="002060"/>
                </a:solidFill>
              </a:rPr>
              <a:t>Required to be reported on Form W-2 in the year the benefit is provided</a:t>
            </a:r>
          </a:p>
        </p:txBody>
      </p:sp>
      <p:sp>
        <p:nvSpPr>
          <p:cNvPr id="5" name="Footer Placeholder 4">
            <a:extLst>
              <a:ext uri="{FF2B5EF4-FFF2-40B4-BE49-F238E27FC236}">
                <a16:creationId xmlns:a16="http://schemas.microsoft.com/office/drawing/2014/main" id="{2FE5A59F-C1D1-49DD-B7B7-B566D7C3F933}"/>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3E1BE459-EB97-427F-A3A4-814AF6424E12}"/>
              </a:ext>
            </a:extLst>
          </p:cNvPr>
          <p:cNvSpPr>
            <a:spLocks noGrp="1"/>
          </p:cNvSpPr>
          <p:nvPr>
            <p:ph type="sldNum" sz="quarter" idx="12"/>
          </p:nvPr>
        </p:nvSpPr>
        <p:spPr/>
        <p:txBody>
          <a:bodyPr/>
          <a:lstStyle/>
          <a:p>
            <a:fld id="{781057C3-FDA3-B146-AA6C-F3C04E67C803}" type="slidenum">
              <a:rPr lang="en-US" smtClean="0"/>
              <a:t>6</a:t>
            </a:fld>
            <a:endParaRPr lang="en-US" dirty="0"/>
          </a:p>
        </p:txBody>
      </p:sp>
    </p:spTree>
    <p:extLst>
      <p:ext uri="{BB962C8B-B14F-4D97-AF65-F5344CB8AC3E}">
        <p14:creationId xmlns:p14="http://schemas.microsoft.com/office/powerpoint/2010/main" val="300204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B8346-095A-4D34-BD96-7B11689B86CD}"/>
              </a:ext>
            </a:extLst>
          </p:cNvPr>
          <p:cNvSpPr>
            <a:spLocks noGrp="1"/>
          </p:cNvSpPr>
          <p:nvPr>
            <p:ph type="title"/>
          </p:nvPr>
        </p:nvSpPr>
        <p:spPr>
          <a:xfrm>
            <a:off x="914400" y="216646"/>
            <a:ext cx="5306518" cy="685800"/>
          </a:xfrm>
        </p:spPr>
        <p:txBody>
          <a:bodyPr/>
          <a:lstStyle/>
          <a:p>
            <a:r>
              <a:rPr lang="en-US" sz="2800" dirty="0"/>
              <a:t>Special Accounting Rules</a:t>
            </a:r>
          </a:p>
        </p:txBody>
      </p:sp>
      <p:sp>
        <p:nvSpPr>
          <p:cNvPr id="5" name="Text Placeholder 4">
            <a:extLst>
              <a:ext uri="{FF2B5EF4-FFF2-40B4-BE49-F238E27FC236}">
                <a16:creationId xmlns:a16="http://schemas.microsoft.com/office/drawing/2014/main" id="{3147DBC2-D894-4A9C-8E3C-B68D420E3702}"/>
              </a:ext>
            </a:extLst>
          </p:cNvPr>
          <p:cNvSpPr>
            <a:spLocks noGrp="1"/>
          </p:cNvSpPr>
          <p:nvPr>
            <p:ph idx="1"/>
          </p:nvPr>
        </p:nvSpPr>
        <p:spPr>
          <a:xfrm>
            <a:off x="352269" y="1353612"/>
            <a:ext cx="8229600" cy="3608132"/>
          </a:xfrm>
        </p:spPr>
        <p:txBody>
          <a:bodyPr/>
          <a:lstStyle/>
          <a:p>
            <a:r>
              <a:rPr lang="en-US" sz="2800" b="0" dirty="0">
                <a:solidFill>
                  <a:srgbClr val="002060"/>
                </a:solidFill>
              </a:rPr>
              <a:t>Four general rules:</a:t>
            </a:r>
          </a:p>
          <a:p>
            <a:pPr marL="457200" indent="-457200">
              <a:buFont typeface="Arial" panose="020B0604020202020204" pitchFamily="34" charset="0"/>
              <a:buChar char="•"/>
            </a:pPr>
            <a:r>
              <a:rPr lang="en-US" sz="2800" b="0" dirty="0">
                <a:solidFill>
                  <a:srgbClr val="002060"/>
                </a:solidFill>
              </a:rPr>
              <a:t>Reporting period</a:t>
            </a:r>
          </a:p>
          <a:p>
            <a:pPr marL="457200" indent="-457200">
              <a:buFont typeface="Arial" panose="020B0604020202020204" pitchFamily="34" charset="0"/>
              <a:buChar char="•"/>
            </a:pPr>
            <a:r>
              <a:rPr lang="en-US" sz="2800" b="0" dirty="0">
                <a:solidFill>
                  <a:srgbClr val="002060"/>
                </a:solidFill>
              </a:rPr>
              <a:t>Alternative rule for income tax withholding</a:t>
            </a:r>
          </a:p>
          <a:p>
            <a:pPr marL="457200" indent="-457200">
              <a:buFont typeface="Arial" panose="020B0604020202020204" pitchFamily="34" charset="0"/>
              <a:buChar char="•"/>
            </a:pPr>
            <a:r>
              <a:rPr lang="en-US" sz="2800" b="0" dirty="0">
                <a:solidFill>
                  <a:srgbClr val="002060"/>
                </a:solidFill>
              </a:rPr>
              <a:t>Special accounting period</a:t>
            </a:r>
          </a:p>
          <a:p>
            <a:pPr marL="457200" indent="-457200">
              <a:buFont typeface="Arial" panose="020B0604020202020204" pitchFamily="34" charset="0"/>
              <a:buChar char="•"/>
            </a:pPr>
            <a:r>
              <a:rPr lang="en-US" sz="2800" b="0" dirty="0">
                <a:solidFill>
                  <a:srgbClr val="002060"/>
                </a:solidFill>
              </a:rPr>
              <a:t>Election not to withhold</a:t>
            </a:r>
            <a:r>
              <a:rPr lang="en-US" sz="2800" dirty="0">
                <a:solidFill>
                  <a:srgbClr val="002060"/>
                </a:solidFill>
              </a:rPr>
              <a:t> </a:t>
            </a:r>
          </a:p>
        </p:txBody>
      </p:sp>
      <p:sp>
        <p:nvSpPr>
          <p:cNvPr id="2" name="Footer Placeholder 1">
            <a:extLst>
              <a:ext uri="{FF2B5EF4-FFF2-40B4-BE49-F238E27FC236}">
                <a16:creationId xmlns:a16="http://schemas.microsoft.com/office/drawing/2014/main" id="{6CA761D5-A5C9-4C93-8FC4-1712A13416FD}"/>
              </a:ext>
            </a:extLst>
          </p:cNvPr>
          <p:cNvSpPr>
            <a:spLocks noGrp="1"/>
          </p:cNvSpPr>
          <p:nvPr>
            <p:ph type="ftr" sz="quarter" idx="11"/>
          </p:nvPr>
        </p:nvSpPr>
        <p:spPr/>
        <p:txBody>
          <a:bodyPr/>
          <a:lstStyle/>
          <a:p>
            <a:r>
              <a:rPr lang="en-US" dirty="0"/>
              <a:t>Overview of Fringe Benefits</a:t>
            </a:r>
          </a:p>
        </p:txBody>
      </p:sp>
      <p:sp>
        <p:nvSpPr>
          <p:cNvPr id="4" name="Slide Number Placeholder 3">
            <a:extLst>
              <a:ext uri="{FF2B5EF4-FFF2-40B4-BE49-F238E27FC236}">
                <a16:creationId xmlns:a16="http://schemas.microsoft.com/office/drawing/2014/main" id="{BEDCBC61-3371-4E52-A6A3-AA686E922F71}"/>
              </a:ext>
            </a:extLst>
          </p:cNvPr>
          <p:cNvSpPr>
            <a:spLocks noGrp="1"/>
          </p:cNvSpPr>
          <p:nvPr>
            <p:ph type="sldNum" sz="quarter" idx="12"/>
          </p:nvPr>
        </p:nvSpPr>
        <p:spPr/>
        <p:txBody>
          <a:bodyPr/>
          <a:lstStyle/>
          <a:p>
            <a:fld id="{781057C3-FDA3-B146-AA6C-F3C04E67C803}" type="slidenum">
              <a:rPr lang="en-US" smtClean="0"/>
              <a:t>7</a:t>
            </a:fld>
            <a:endParaRPr lang="en-US" dirty="0"/>
          </a:p>
        </p:txBody>
      </p:sp>
    </p:spTree>
    <p:extLst>
      <p:ext uri="{BB962C8B-B14F-4D97-AF65-F5344CB8AC3E}">
        <p14:creationId xmlns:p14="http://schemas.microsoft.com/office/powerpoint/2010/main" val="416973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6257-4F1E-4ECF-A63B-19E91280E611}"/>
              </a:ext>
            </a:extLst>
          </p:cNvPr>
          <p:cNvSpPr>
            <a:spLocks noGrp="1"/>
          </p:cNvSpPr>
          <p:nvPr>
            <p:ph type="title"/>
          </p:nvPr>
        </p:nvSpPr>
        <p:spPr>
          <a:xfrm>
            <a:off x="914400" y="216646"/>
            <a:ext cx="5951348" cy="685800"/>
          </a:xfrm>
        </p:spPr>
        <p:txBody>
          <a:bodyPr/>
          <a:lstStyle/>
          <a:p>
            <a:r>
              <a:rPr lang="en-US" sz="2800" dirty="0">
                <a:solidFill>
                  <a:srgbClr val="002060"/>
                </a:solidFill>
              </a:rPr>
              <a:t>Valuing Non-Cash Fringe Benefits</a:t>
            </a:r>
          </a:p>
        </p:txBody>
      </p:sp>
      <p:sp>
        <p:nvSpPr>
          <p:cNvPr id="3" name="Content Placeholder 2">
            <a:extLst>
              <a:ext uri="{FF2B5EF4-FFF2-40B4-BE49-F238E27FC236}">
                <a16:creationId xmlns:a16="http://schemas.microsoft.com/office/drawing/2014/main" id="{090B3C22-FB1D-403E-A8CF-F549E00B33F8}"/>
              </a:ext>
            </a:extLst>
          </p:cNvPr>
          <p:cNvSpPr>
            <a:spLocks noGrp="1"/>
          </p:cNvSpPr>
          <p:nvPr>
            <p:ph idx="1"/>
          </p:nvPr>
        </p:nvSpPr>
        <p:spPr>
          <a:xfrm>
            <a:off x="307298" y="1146944"/>
            <a:ext cx="8476937" cy="4846320"/>
          </a:xfrm>
        </p:spPr>
        <p:txBody>
          <a:bodyPr/>
          <a:lstStyle/>
          <a:p>
            <a:endParaRPr lang="en-US" sz="2800" b="0" dirty="0">
              <a:solidFill>
                <a:srgbClr val="002060"/>
              </a:solidFill>
            </a:endParaRPr>
          </a:p>
          <a:p>
            <a:r>
              <a:rPr lang="en-US" sz="2800" b="0" dirty="0">
                <a:solidFill>
                  <a:srgbClr val="002060"/>
                </a:solidFill>
              </a:rPr>
              <a:t>FMV:</a:t>
            </a:r>
          </a:p>
          <a:p>
            <a:pPr marL="457200" indent="-457200">
              <a:buFont typeface="Arial" panose="020B0604020202020204" pitchFamily="34" charset="0"/>
              <a:buChar char="•"/>
              <a:defRPr/>
            </a:pPr>
            <a:r>
              <a:rPr lang="en-US" altLang="en-US" sz="2800" b="0" dirty="0">
                <a:solidFill>
                  <a:schemeClr val="tx2"/>
                </a:solidFill>
              </a:rPr>
              <a:t>What would it cost an employee to buy the benefit from an unrelated third party?</a:t>
            </a:r>
          </a:p>
          <a:p>
            <a:endParaRPr lang="en-US" dirty="0"/>
          </a:p>
        </p:txBody>
      </p:sp>
      <p:sp>
        <p:nvSpPr>
          <p:cNvPr id="5" name="Footer Placeholder 4">
            <a:extLst>
              <a:ext uri="{FF2B5EF4-FFF2-40B4-BE49-F238E27FC236}">
                <a16:creationId xmlns:a16="http://schemas.microsoft.com/office/drawing/2014/main" id="{610253FC-EFE1-4FCC-8D93-85F0688D3088}"/>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C50D823E-09FE-46A3-8706-A27242015EA7}"/>
              </a:ext>
            </a:extLst>
          </p:cNvPr>
          <p:cNvSpPr>
            <a:spLocks noGrp="1"/>
          </p:cNvSpPr>
          <p:nvPr>
            <p:ph type="sldNum" sz="quarter" idx="12"/>
          </p:nvPr>
        </p:nvSpPr>
        <p:spPr/>
        <p:txBody>
          <a:bodyPr/>
          <a:lstStyle/>
          <a:p>
            <a:fld id="{781057C3-FDA3-B146-AA6C-F3C04E67C803}" type="slidenum">
              <a:rPr lang="en-US" smtClean="0"/>
              <a:t>8</a:t>
            </a:fld>
            <a:endParaRPr lang="en-US" dirty="0"/>
          </a:p>
        </p:txBody>
      </p:sp>
    </p:spTree>
    <p:extLst>
      <p:ext uri="{BB962C8B-B14F-4D97-AF65-F5344CB8AC3E}">
        <p14:creationId xmlns:p14="http://schemas.microsoft.com/office/powerpoint/2010/main" val="76028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7F8D-B0E4-47EB-B93A-DB1680D7E511}"/>
              </a:ext>
            </a:extLst>
          </p:cNvPr>
          <p:cNvSpPr>
            <a:spLocks noGrp="1"/>
          </p:cNvSpPr>
          <p:nvPr>
            <p:ph type="title"/>
          </p:nvPr>
        </p:nvSpPr>
        <p:spPr>
          <a:xfrm>
            <a:off x="914399" y="216646"/>
            <a:ext cx="5261547" cy="685800"/>
          </a:xfrm>
        </p:spPr>
        <p:txBody>
          <a:bodyPr/>
          <a:lstStyle/>
          <a:p>
            <a:r>
              <a:rPr lang="en-US" sz="2800" dirty="0"/>
              <a:t>Fringe Benefit Code Sections</a:t>
            </a:r>
          </a:p>
        </p:txBody>
      </p:sp>
      <p:sp>
        <p:nvSpPr>
          <p:cNvPr id="3" name="Content Placeholder 2">
            <a:extLst>
              <a:ext uri="{FF2B5EF4-FFF2-40B4-BE49-F238E27FC236}">
                <a16:creationId xmlns:a16="http://schemas.microsoft.com/office/drawing/2014/main" id="{106CF478-7C15-46F1-8EFD-D205953776B5}"/>
              </a:ext>
            </a:extLst>
          </p:cNvPr>
          <p:cNvSpPr>
            <a:spLocks noGrp="1"/>
          </p:cNvSpPr>
          <p:nvPr>
            <p:ph idx="1"/>
          </p:nvPr>
        </p:nvSpPr>
        <p:spPr>
          <a:xfrm>
            <a:off x="337278" y="1208207"/>
            <a:ext cx="8229600" cy="4324688"/>
          </a:xfrm>
        </p:spPr>
        <p:txBody>
          <a:bodyPr/>
          <a:lstStyle/>
          <a:p>
            <a:r>
              <a:rPr lang="en-US" sz="2800" b="0" dirty="0">
                <a:solidFill>
                  <a:srgbClr val="002060"/>
                </a:solidFill>
              </a:rPr>
              <a:t>Examples:</a:t>
            </a:r>
          </a:p>
          <a:p>
            <a:pPr marL="457200" indent="-457200">
              <a:buFont typeface="Arial" panose="020B0604020202020204" pitchFamily="34" charset="0"/>
              <a:buChar char="•"/>
            </a:pPr>
            <a:r>
              <a:rPr lang="en-US" sz="2800" b="0" dirty="0">
                <a:solidFill>
                  <a:srgbClr val="002060"/>
                </a:solidFill>
              </a:rPr>
              <a:t>IRC 119 – Meals and Lodging</a:t>
            </a:r>
          </a:p>
          <a:p>
            <a:pPr marL="457200" indent="-457200">
              <a:buFont typeface="Arial" panose="020B0604020202020204" pitchFamily="34" charset="0"/>
              <a:buChar char="•"/>
            </a:pPr>
            <a:r>
              <a:rPr lang="en-US" sz="2800" b="0" dirty="0">
                <a:solidFill>
                  <a:srgbClr val="002060"/>
                </a:solidFill>
              </a:rPr>
              <a:t>IRC 127 – Educational Assistance</a:t>
            </a:r>
          </a:p>
          <a:p>
            <a:pPr marL="457200" indent="-457200">
              <a:buFont typeface="Arial" panose="020B0604020202020204" pitchFamily="34" charset="0"/>
              <a:buChar char="•"/>
            </a:pPr>
            <a:r>
              <a:rPr lang="en-US" sz="2800" b="0" dirty="0">
                <a:solidFill>
                  <a:srgbClr val="002060"/>
                </a:solidFill>
              </a:rPr>
              <a:t>IRC 132 – General Fringe Benefit Section</a:t>
            </a:r>
          </a:p>
          <a:p>
            <a:endParaRPr lang="en-US" dirty="0"/>
          </a:p>
        </p:txBody>
      </p:sp>
      <p:sp>
        <p:nvSpPr>
          <p:cNvPr id="5" name="Footer Placeholder 4">
            <a:extLst>
              <a:ext uri="{FF2B5EF4-FFF2-40B4-BE49-F238E27FC236}">
                <a16:creationId xmlns:a16="http://schemas.microsoft.com/office/drawing/2014/main" id="{B7792B99-C445-4910-9ED0-529E1CC263BB}"/>
              </a:ext>
            </a:extLst>
          </p:cNvPr>
          <p:cNvSpPr>
            <a:spLocks noGrp="1"/>
          </p:cNvSpPr>
          <p:nvPr>
            <p:ph type="ftr" sz="quarter" idx="11"/>
          </p:nvPr>
        </p:nvSpPr>
        <p:spPr/>
        <p:txBody>
          <a:bodyPr/>
          <a:lstStyle/>
          <a:p>
            <a:r>
              <a:rPr lang="en-US" dirty="0"/>
              <a:t>Overview of Fringe Benefits</a:t>
            </a:r>
          </a:p>
        </p:txBody>
      </p:sp>
      <p:sp>
        <p:nvSpPr>
          <p:cNvPr id="6" name="Slide Number Placeholder 5">
            <a:extLst>
              <a:ext uri="{FF2B5EF4-FFF2-40B4-BE49-F238E27FC236}">
                <a16:creationId xmlns:a16="http://schemas.microsoft.com/office/drawing/2014/main" id="{9329AAE7-1F07-4A12-A210-2762F3DD9164}"/>
              </a:ext>
            </a:extLst>
          </p:cNvPr>
          <p:cNvSpPr>
            <a:spLocks noGrp="1"/>
          </p:cNvSpPr>
          <p:nvPr>
            <p:ph type="sldNum" sz="quarter" idx="12"/>
          </p:nvPr>
        </p:nvSpPr>
        <p:spPr/>
        <p:txBody>
          <a:bodyPr/>
          <a:lstStyle/>
          <a:p>
            <a:fld id="{781057C3-FDA3-B146-AA6C-F3C04E67C803}" type="slidenum">
              <a:rPr lang="en-US" smtClean="0"/>
              <a:t>9</a:t>
            </a:fld>
            <a:endParaRPr lang="en-US" dirty="0"/>
          </a:p>
        </p:txBody>
      </p:sp>
    </p:spTree>
    <p:extLst>
      <p:ext uri="{BB962C8B-B14F-4D97-AF65-F5344CB8AC3E}">
        <p14:creationId xmlns:p14="http://schemas.microsoft.com/office/powerpoint/2010/main" val="2150997396"/>
      </p:ext>
    </p:extLst>
  </p:cSld>
  <p:clrMapOvr>
    <a:masterClrMapping/>
  </p:clrMapOvr>
</p:sld>
</file>

<file path=ppt/theme/theme1.xml><?xml version="1.0" encoding="utf-8"?>
<a:theme xmlns:a="http://schemas.openxmlformats.org/drawingml/2006/main" name="DS17-003_PPT Temp_Classic_032519Final">
  <a:themeElements>
    <a:clrScheme name="Patriotic">
      <a:dk1>
        <a:srgbClr val="000000"/>
      </a:dk1>
      <a:lt1>
        <a:srgbClr val="FFFFFF"/>
      </a:lt1>
      <a:dk2>
        <a:srgbClr val="093061"/>
      </a:dk2>
      <a:lt2>
        <a:srgbClr val="B21941"/>
      </a:lt2>
      <a:accent1>
        <a:srgbClr val="00589C"/>
      </a:accent1>
      <a:accent2>
        <a:srgbClr val="009BDE"/>
      </a:accent2>
      <a:accent3>
        <a:srgbClr val="B21941"/>
      </a:accent3>
      <a:accent4>
        <a:srgbClr val="004987"/>
      </a:accent4>
      <a:accent5>
        <a:srgbClr val="E7EBE9"/>
      </a:accent5>
      <a:accent6>
        <a:srgbClr val="61913D"/>
      </a:accent6>
      <a:hlink>
        <a:srgbClr val="009BDE"/>
      </a:hlink>
      <a:folHlink>
        <a:srgbClr val="0058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10testAngie" id="{C6CE88FC-C024-D547-A4E0-E57109F47218}" vid="{1985E174-E336-3B4C-86C6-98105406D0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1</Template>
  <TotalTime>8708</TotalTime>
  <Words>6725</Words>
  <Application>Microsoft Office PowerPoint</Application>
  <PresentationFormat>On-screen Show (4:3)</PresentationFormat>
  <Paragraphs>515</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Black</vt:lpstr>
      <vt:lpstr>Calibri</vt:lpstr>
      <vt:lpstr>DS17-003_PPT Temp_Classic_032519Final</vt:lpstr>
      <vt:lpstr>Overview of</vt:lpstr>
      <vt:lpstr>Presenter</vt:lpstr>
      <vt:lpstr>Before We Begin</vt:lpstr>
      <vt:lpstr>What is a Fringe Benefit?</vt:lpstr>
      <vt:lpstr>Examples of Fringe Benefits</vt:lpstr>
      <vt:lpstr>Are Fringe Benefits Taxable?</vt:lpstr>
      <vt:lpstr>Special Accounting Rules</vt:lpstr>
      <vt:lpstr>Valuing Non-Cash Fringe Benefits</vt:lpstr>
      <vt:lpstr>Fringe Benefit Code Sections</vt:lpstr>
      <vt:lpstr>Working Condition Fringe Benefit</vt:lpstr>
      <vt:lpstr>Working Condition Fringe Benefit</vt:lpstr>
      <vt:lpstr>IRC 132(e) – De Minimis Fringe Benefit</vt:lpstr>
      <vt:lpstr>What is a Per Diem Payment?</vt:lpstr>
      <vt:lpstr>Per Diem Breakdown</vt:lpstr>
      <vt:lpstr>Lodging Per Diem</vt:lpstr>
      <vt:lpstr>M&amp;IE Per Diem</vt:lpstr>
      <vt:lpstr>Per Diem – Other Rules</vt:lpstr>
      <vt:lpstr>Accountable Plans</vt:lpstr>
      <vt:lpstr>What is an Accountable Plan?</vt:lpstr>
      <vt:lpstr>Accountable Plans – Rule 1</vt:lpstr>
      <vt:lpstr>Accountable Plans – Rule 2</vt:lpstr>
      <vt:lpstr>Accountable Plans – Rule 3</vt:lpstr>
      <vt:lpstr>Non-Accountable Plans</vt:lpstr>
      <vt:lpstr>Qualified Transportation Fringe Benefits</vt:lpstr>
      <vt:lpstr>Accident and Health Care Plans</vt:lpstr>
      <vt:lpstr>Travel Expenses</vt:lpstr>
      <vt:lpstr>Travel Expenses – Tax Home</vt:lpstr>
      <vt:lpstr>Travel Expenses – Away from Tax Home</vt:lpstr>
      <vt:lpstr>Travel Expenses – “Sleep or Rest”</vt:lpstr>
      <vt:lpstr>Temporary vs. Indefinite Travel Assignments</vt:lpstr>
      <vt:lpstr>Travel Expenses – Substantiation Methods</vt:lpstr>
      <vt:lpstr>Uniforms</vt:lpstr>
      <vt:lpstr>Safety Equipment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 Classification: Issue Form W2 or Form 1099 Misc?</dc:title>
  <dc:creator>Driver James</dc:creator>
  <cp:lastModifiedBy>Katrina Kerstetter</cp:lastModifiedBy>
  <cp:revision>120</cp:revision>
  <dcterms:created xsi:type="dcterms:W3CDTF">2020-06-26T19:47:21Z</dcterms:created>
  <dcterms:modified xsi:type="dcterms:W3CDTF">2023-04-18T14:35:32Z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2023-04-18T14:35:31Z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e4462147-c049-4e3e-a1a3-821a1b17eaa7</vt:lpwstr>
  </property>
  <property fmtid="{D5CDD505-2E9C-101B-9397-08002B2CF9AE}" pid="8" name="MSIP_Label_460f4a70-4b6c-4bd4-a002-31edb9c00abe_ContentBits">
    <vt:lpwstr>0</vt:lpwstr>
  </property>
</Properties>
</file>