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67" r:id="rId6"/>
    <p:sldId id="273" r:id="rId7"/>
    <p:sldId id="277" r:id="rId8"/>
    <p:sldId id="284" r:id="rId9"/>
    <p:sldId id="278" r:id="rId10"/>
    <p:sldId id="281" r:id="rId11"/>
    <p:sldId id="282" r:id="rId12"/>
    <p:sldId id="283" r:id="rId13"/>
    <p:sldId id="279" r:id="rId14"/>
    <p:sldId id="280" r:id="rId15"/>
    <p:sldId id="27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598" autoAdjust="0"/>
  </p:normalViewPr>
  <p:slideViewPr>
    <p:cSldViewPr snapToGrid="0">
      <p:cViewPr varScale="1">
        <p:scale>
          <a:sx n="80" d="100"/>
          <a:sy n="80" d="100"/>
        </p:scale>
        <p:origin x="120" y="6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154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C026C9-4C52-4B60-A858-A50E4BE56D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160113-35DB-4BB4-9269-631D6FEB5E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0D272-305C-421E-A9EF-95D63D599B42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40E5BB-A291-4B94-8433-B9D3F16854C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57D678-038E-42A6-961E-EAB034DB47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E7DFA-63CC-4ED7-B30E-ACF88B4B89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0912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E16E63-7886-43BC-8DD4-4F14C3DD7360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8C5307-140F-447F-BCBA-BB92E3A290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5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4FD2957-8595-499F-896A-E9A0888D05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C44A184-010C-483F-8B5A-3D1E7E6EF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81153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AB4C3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582A2E2-E6DD-4321-B03A-F6C071C1B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044" y="753034"/>
            <a:ext cx="6815446" cy="3887390"/>
          </a:xfrm>
        </p:spPr>
        <p:txBody>
          <a:bodyPr anchor="t">
            <a:normAutofit/>
          </a:bodyPr>
          <a:lstStyle>
            <a:lvl1pPr>
              <a:defRPr sz="8500" spc="-2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21B6D9B-E3FB-48D2-A477-5B73E22166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9045" y="4640424"/>
            <a:ext cx="6437555" cy="1303176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38823550-6B12-4BFD-9C91-668B623E35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13533" y="0"/>
            <a:ext cx="4082983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</p:spTree>
    <p:extLst>
      <p:ext uri="{BB962C8B-B14F-4D97-AF65-F5344CB8AC3E}">
        <p14:creationId xmlns:p14="http://schemas.microsoft.com/office/powerpoint/2010/main" val="3706224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5F516FD-E4AF-4BA2-902A-DA4674655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50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F0F480-E13D-4322-ADF4-56769DC5AF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9680" y="190500"/>
            <a:ext cx="10036292" cy="773776"/>
          </a:xfrm>
        </p:spPr>
        <p:txBody>
          <a:bodyPr anchor="ctr"/>
          <a:lstStyle>
            <a:lvl1pPr algn="r">
              <a:lnSpc>
                <a:spcPct val="100000"/>
              </a:lnSpc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Text Placeholder 30">
            <a:extLst>
              <a:ext uri="{FF2B5EF4-FFF2-40B4-BE49-F238E27FC236}">
                <a16:creationId xmlns:a16="http://schemas.microsoft.com/office/drawing/2014/main" id="{7F0BA818-CA3B-46FD-9A79-7BDC1D9CA7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09243" y="1764139"/>
            <a:ext cx="4756714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4EAD007E-B9BB-4C9F-BDC8-127A77F0F9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09243" y="2374900"/>
            <a:ext cx="4756714" cy="3365500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Text Placeholder 30">
            <a:extLst>
              <a:ext uri="{FF2B5EF4-FFF2-40B4-BE49-F238E27FC236}">
                <a16:creationId xmlns:a16="http://schemas.microsoft.com/office/drawing/2014/main" id="{9ECBA1DE-781A-4AA7-86CA-0EBE52A9B4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57467" y="1764031"/>
            <a:ext cx="4756714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53A9CA10-3BBC-41E7-A34E-C6CCFEC820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57467" y="2374900"/>
            <a:ext cx="4756714" cy="3365500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7F3D4E9-1171-434D-AA71-EA27F72E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7A29A0D-15CB-4460-9435-7E7D6453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B6F95C2-7834-44D3-B93B-79D944E1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786C7-B8F9-4072-AAAA-17258464D730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362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E97352E-C52D-43BE-BCE2-2D71FE035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50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2051A8D-592F-40C1-A65D-E1F17B07C9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9600" y="183988"/>
            <a:ext cx="9406372" cy="803380"/>
          </a:xfrm>
        </p:spPr>
        <p:txBody>
          <a:bodyPr anchor="ctr"/>
          <a:lstStyle>
            <a:lvl1pPr algn="r">
              <a:lnSpc>
                <a:spcPct val="100000"/>
              </a:lnSpc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CF4C4703-C9D4-483C-8E41-17BB7193D0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51300" y="1764193"/>
            <a:ext cx="3327366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7393281D-B77A-4BB8-A3E2-49E0F1259DA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51193" y="2374899"/>
            <a:ext cx="3327366" cy="3485573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30">
            <a:extLst>
              <a:ext uri="{FF2B5EF4-FFF2-40B4-BE49-F238E27FC236}">
                <a16:creationId xmlns:a16="http://schemas.microsoft.com/office/drawing/2014/main" id="{6B205DED-723B-48E3-AE9F-556696225CA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32317" y="1764193"/>
            <a:ext cx="3327366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77D63D24-8466-44F3-898F-5CBC42C7681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32317" y="2374899"/>
            <a:ext cx="3327366" cy="3485573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30">
            <a:extLst>
              <a:ext uri="{FF2B5EF4-FFF2-40B4-BE49-F238E27FC236}">
                <a16:creationId xmlns:a16="http://schemas.microsoft.com/office/drawing/2014/main" id="{F600D1D1-B6A8-4A4E-BC6A-897FE089CB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025393" y="1764193"/>
            <a:ext cx="3327366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205F643-67E9-4E41-A65F-163C816090B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025393" y="2374899"/>
            <a:ext cx="3327366" cy="3485573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B0EF04CC-F1B1-495C-BA2F-F28A5D971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57B66A6-EBC5-4A75-B938-7148B7A126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83DD707-C769-4868-9B2F-1BF7ABBC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786C7-B8F9-4072-AAAA-17258464D730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9807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52F41C-45C5-4E09-A91A-8F4AE80B06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33900"/>
            <a:ext cx="9144000" cy="23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AB4C3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0" name="Title 6">
            <a:extLst>
              <a:ext uri="{FF2B5EF4-FFF2-40B4-BE49-F238E27FC236}">
                <a16:creationId xmlns:a16="http://schemas.microsoft.com/office/drawing/2014/main" id="{DA9EBEF3-E8A8-4C5C-B6D9-B322242DC9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7001" y="4947313"/>
            <a:ext cx="7700617" cy="1409037"/>
          </a:xfrm>
        </p:spPr>
        <p:txBody>
          <a:bodyPr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z="5400"/>
              <a:t>Click to edit Master title style</a:t>
            </a:r>
            <a:endParaRPr lang="en-US" sz="5400" dirty="0"/>
          </a:p>
        </p:txBody>
      </p:sp>
      <p:sp>
        <p:nvSpPr>
          <p:cNvPr id="11" name="Subtitle 7">
            <a:extLst>
              <a:ext uri="{FF2B5EF4-FFF2-40B4-BE49-F238E27FC236}">
                <a16:creationId xmlns:a16="http://schemas.microsoft.com/office/drawing/2014/main" id="{6A90C83B-4674-4CF1-9CD4-78C3B7CDCC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6252" y="386989"/>
            <a:ext cx="2443495" cy="3758334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>
                <a:solidFill>
                  <a:schemeClr val="accent1"/>
                </a:solidFill>
              </a:rPr>
              <a:t>Click to edit Master subtitle style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9" name="Picture Placeholder 17">
            <a:extLst>
              <a:ext uri="{FF2B5EF4-FFF2-40B4-BE49-F238E27FC236}">
                <a16:creationId xmlns:a16="http://schemas.microsoft.com/office/drawing/2014/main" id="{1894E094-44B9-4024-A43A-438DEB225DB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53231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9BCFB5F5-AD25-4F9C-8AE7-E0E891F1A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3" name="Picture Placeholder 20">
            <a:extLst>
              <a:ext uri="{FF2B5EF4-FFF2-40B4-BE49-F238E27FC236}">
                <a16:creationId xmlns:a16="http://schemas.microsoft.com/office/drawing/2014/main" id="{919568B3-FE67-4E6E-BA92-FEF29CBFE1B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144000" y="4532313"/>
            <a:ext cx="3048000" cy="2325687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D87D4A75-1737-4D5B-A386-9FE32DFB5E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B52AA41-FD0C-42C6-BD04-9E5B55A48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244D815C-8BF3-4ECF-A945-A2A7C2983AF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67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74716EF3-1422-48C0-BC49-14FAC3550F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F2AAFDE-CB45-46CA-8961-8133FCA5F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767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209C30D-AB58-482B-B553-F7136709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64" y="776941"/>
            <a:ext cx="3209008" cy="5166659"/>
          </a:xfrm>
        </p:spPr>
        <p:txBody>
          <a:bodyPr anchor="b"/>
          <a:lstStyle>
            <a:lvl1pPr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Click to edit Master title style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D946F5EF-2C45-4A87-A1DD-BD2A6FB91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277" y="6356350"/>
            <a:ext cx="37490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B1A8891C-A2D4-4238-ABCE-62AB3A9121A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76700" y="0"/>
            <a:ext cx="4038600" cy="3429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7B51DFB6-C977-4551-BE38-57688D7FF0B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15300" y="0"/>
            <a:ext cx="4076701" cy="3429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DFCFAED4-0A56-424D-BF74-4051B0BDA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64100" y="3841750"/>
            <a:ext cx="6599238" cy="2296083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9188F17E-DD3B-4CCC-957F-5A69144884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A0235C7-971D-4E52-B991-EFA44A9AF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4D815C-8BF3-4ECF-A945-A2A7C2983AF9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3672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83698AF-A86A-4D69-8272-76C9C1914A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228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9E2DC86-4009-449C-8F4E-779A8C762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45" y="365124"/>
            <a:ext cx="9523655" cy="1501327"/>
          </a:xfrm>
        </p:spPr>
        <p:txBody>
          <a:bodyPr/>
          <a:lstStyle>
            <a:lvl1pPr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Click to edit Master title style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671630E1-6506-4E93-BB6A-0604E0D0493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286000"/>
            <a:ext cx="5067300" cy="4572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1BAB65B-02AF-4992-85D0-8E98AB1BD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PEIA Updates and Clarifications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FE115BC-4A4C-4385-82D5-106D1FAC3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9887" y="2899186"/>
            <a:ext cx="5610113" cy="3284359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CD3EB2B-80EF-4DC6-B2B6-F4B5684439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2023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DC3E33A-8A0A-4767-A4D9-CD8956379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6D940D-6D44-4DF9-9322-B4B11F7EDCD0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9930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46EB31F-C5DF-49FF-8DEA-86AC0C1860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7086599" cy="4533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AB4C3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CFE912F-46EC-49B0-9C9A-DE9CBDF9F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045" y="753035"/>
            <a:ext cx="5945393" cy="2366683"/>
          </a:xfrm>
        </p:spPr>
        <p:txBody>
          <a:bodyPr>
            <a:normAutofit/>
          </a:bodyPr>
          <a:lstStyle>
            <a:lvl1pPr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 sz="6000"/>
              <a:t>Click to edit Master title style</a:t>
            </a:r>
            <a:endParaRPr lang="en-US" sz="6000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BF32D81-1E24-45B8-A09D-EEAD404D8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9045" y="3075868"/>
            <a:ext cx="5945393" cy="110833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9F9C7900-0694-4FDF-B29C-24016C0B9C6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4533900"/>
            <a:ext cx="7086598" cy="2324100"/>
          </a:xfrm>
        </p:spPr>
        <p:txBody>
          <a:bodyPr/>
          <a:lstStyle>
            <a:lvl1pPr marL="0" indent="0" algn="l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2F1BABA-5C8C-4693-BD5A-974A17112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title</a:t>
            </a:r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71BA6F2-2182-4910-8DA6-71E5AB27458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086600" y="0"/>
            <a:ext cx="5105400" cy="45339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7" name="Picture Placeholder 15">
            <a:extLst>
              <a:ext uri="{FF2B5EF4-FFF2-40B4-BE49-F238E27FC236}">
                <a16:creationId xmlns:a16="http://schemas.microsoft.com/office/drawing/2014/main" id="{83DCD7D2-7B94-48E9-9DCA-E72E1BCE437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086598" y="4533900"/>
            <a:ext cx="5105402" cy="23241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4253B29-520A-4014-A821-4F52F57CBC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20XX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6B60DEE-1456-46C0-A3E5-4CAF3E128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722F022-211C-4882-844C-086FEA6806AA}" type="slidenum"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78407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4F4DD58-525D-4728-A769-9F38711D5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3048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F862FE-7A72-432B-9888-FB389D35BD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788" y="875030"/>
            <a:ext cx="2384425" cy="5068570"/>
          </a:xfrm>
        </p:spPr>
        <p:txBody>
          <a:bodyPr/>
          <a:lstStyle>
            <a:lvl1pPr>
              <a:lnSpc>
                <a:spcPct val="100000"/>
              </a:lnSpc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 to add text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A256B58A-EC2F-48AB-BF2D-AB678AF0C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277" y="6356350"/>
            <a:ext cx="277113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Presentation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33DA1-34CB-434E-99AF-EA31D28A194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02000" y="876300"/>
            <a:ext cx="8607425" cy="4749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DB48D9BB-04DF-4542-8DF6-C4C7875380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F22742E1-6009-4FFB-A391-37B987F5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786C7-B8F9-4072-AAAA-17258464D730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9216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83FEABB-56CC-491D-830B-02C0466DAB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3048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4F3EF5A-453C-4D68-BA86-2FB1DE61C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787" y="996950"/>
            <a:ext cx="2384425" cy="4946650"/>
          </a:xfrm>
        </p:spPr>
        <p:txBody>
          <a:bodyPr/>
          <a:lstStyle>
            <a:lvl1pPr>
              <a:lnSpc>
                <a:spcPct val="100000"/>
              </a:lnSpc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 to add text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21BA0-41E1-404D-9063-DF281D186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277" y="6356350"/>
            <a:ext cx="277113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Presentation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1CEA4-8F84-4893-8A45-28DB0AE2068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2650" y="996950"/>
            <a:ext cx="8367713" cy="45450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C99D2EA6-8453-4240-88D1-460E269D88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2DD4984-9B40-488F-B903-2E0419551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786C7-B8F9-4072-AAAA-17258464D730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3759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2">
            <a:extLst>
              <a:ext uri="{FF2B5EF4-FFF2-40B4-BE49-F238E27FC236}">
                <a16:creationId xmlns:a16="http://schemas.microsoft.com/office/drawing/2014/main" id="{AD3C5B21-C400-4C50-8684-59543CDC43F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2" y="0"/>
            <a:ext cx="12192000" cy="6858000"/>
          </a:xfr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81B040C-8943-4433-BFE9-AFB1F7C9E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7636" y="-2"/>
            <a:ext cx="11014364" cy="4100947"/>
          </a:xfrm>
          <a:gradFill>
            <a:gsLst>
              <a:gs pos="77000">
                <a:srgbClr val="000000">
                  <a:alpha val="30000"/>
                </a:srgbClr>
              </a:gs>
              <a:gs pos="38000">
                <a:srgbClr val="000000">
                  <a:alpha val="20000"/>
                </a:srgbClr>
              </a:gs>
              <a:gs pos="0">
                <a:srgbClr val="000000">
                  <a:alpha val="0"/>
                </a:srgbClr>
              </a:gs>
              <a:gs pos="20000">
                <a:srgbClr val="000000">
                  <a:alpha val="0"/>
                </a:srgbClr>
              </a:gs>
              <a:gs pos="100000">
                <a:srgbClr val="000000">
                  <a:alpha val="30000"/>
                </a:srgbClr>
              </a:gs>
            </a:gsLst>
            <a:lin ang="21594000" scaled="0"/>
          </a:gradFill>
        </p:spPr>
        <p:txBody>
          <a:bodyPr rIns="731520">
            <a:normAutofit/>
          </a:bodyPr>
          <a:lstStyle>
            <a:lvl1pPr algn="r">
              <a:defRPr sz="6000">
                <a:solidFill>
                  <a:schemeClr val="bg1"/>
                </a:solidFill>
              </a:defRPr>
            </a:lvl1pPr>
          </a:lstStyle>
          <a:p>
            <a:pPr algn="r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Click to edit Master title style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741A6711-44B3-4723-90E5-802B2DBD86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41963" y="4089656"/>
            <a:ext cx="8950035" cy="2796566"/>
          </a:xfrm>
          <a:gradFill>
            <a:gsLst>
              <a:gs pos="77000">
                <a:srgbClr val="000000">
                  <a:alpha val="30000"/>
                </a:srgbClr>
              </a:gs>
              <a:gs pos="33000">
                <a:srgbClr val="000000">
                  <a:alpha val="20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0000"/>
                </a:srgbClr>
              </a:gs>
            </a:gsLst>
            <a:lin ang="21594000" scaled="0"/>
          </a:gradFill>
        </p:spPr>
        <p:txBody>
          <a:bodyPr tIns="640080" rIns="731520" anchor="t">
            <a:normAutofit/>
          </a:bodyPr>
          <a:lstStyle>
            <a:lvl1pPr marL="0" indent="0" algn="r">
              <a:buNone/>
              <a:defRPr sz="2800" b="1" baseline="0">
                <a:solidFill>
                  <a:schemeClr val="bg1"/>
                </a:solidFill>
              </a:defRPr>
            </a:lvl1pPr>
          </a:lstStyle>
          <a:p>
            <a:pPr algn="r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Click to edit Master subtitle style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B79A2161-66FE-4C11-AD83-5824307CB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title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91399727-F37D-4748-90E8-B5B6F5312F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20XX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B9DE4FD1-0950-4A6A-8167-F0E9C622D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D6D940D-6D44-4DF9-9322-B4B11F7EDCD0}" type="slidenum"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7047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4A42DEE-636F-4A79-B56A-5AF989E1FD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50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B75C9195-04C9-4D9A-B613-44A5F5900D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2983" y="194783"/>
            <a:ext cx="9421177" cy="769493"/>
          </a:xfrm>
        </p:spPr>
        <p:txBody>
          <a:bodyPr anchor="ctr"/>
          <a:lstStyle>
            <a:lvl1pPr>
              <a:lnSpc>
                <a:spcPct val="100000"/>
              </a:lnSpc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C5A662A-E279-494E-8389-ADC6E870E38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931863" y="1695450"/>
            <a:ext cx="10328275" cy="43148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420B3F9-9DEF-4500-91D7-25F0B5E91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>
                <a:solidFill>
                  <a:prstClr val="black"/>
                </a:solidFill>
              </a:rPr>
              <a:t>Presentation title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E504E9-EAD2-4BE5-9736-CED43FF245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3EB613-AF5E-423F-A78B-94F856BF6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786C7-B8F9-4072-AAAA-17258464D730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1998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6F922A0-5527-4314-A2EA-E5CF34EF94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50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96EC4CB6-956E-48EB-86AC-B40D89D742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0759" y="194783"/>
            <a:ext cx="10022841" cy="760892"/>
          </a:xfrm>
        </p:spPr>
        <p:txBody>
          <a:bodyPr anchor="ctr"/>
          <a:lstStyle>
            <a:lvl1pPr>
              <a:lnSpc>
                <a:spcPct val="100000"/>
              </a:lnSpc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3FA4250-BD33-40AE-934A-A473029C5CA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46112" y="1560513"/>
            <a:ext cx="10899776" cy="43418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71E7CA1-3FAA-4961-8BAC-93AB2EF65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>
                <a:solidFill>
                  <a:prstClr val="black"/>
                </a:solidFill>
              </a:rPr>
              <a:t>Presentation title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20CC547-8B7E-4C4B-9B2A-04BD498A71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4245B-9DC4-457D-AB68-8E3BBB852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786C7-B8F9-4072-AAAA-17258464D730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0906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3E30A8-0D9C-47BB-8249-8A2EEEFC7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365124"/>
            <a:ext cx="10552176" cy="14996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E93687-61FE-460F-A66F-4DF17994F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9224" y="1984248"/>
            <a:ext cx="10552176" cy="4197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E1FFB-7673-4E75-9B5C-5572E2B06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13448" y="6355080"/>
            <a:ext cx="43525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4B9AF-F93C-43E8-8E68-3B700825CE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1168" y="6356350"/>
            <a:ext cx="48371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 sz="1050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739F7-0AE5-4677-8957-9961D67C18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65992" y="6356350"/>
            <a:ext cx="6309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84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5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4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 spc="-2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 spc="-2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 spc="-2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 spc="-2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PEIA.eligibility@wv.gov" TargetMode="Externa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8D150CF-F888-48EA-89E8-311ED5E91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044" y="753034"/>
            <a:ext cx="6815446" cy="3887390"/>
          </a:xfrm>
        </p:spPr>
        <p:txBody>
          <a:bodyPr>
            <a:normAutofit fontScale="90000"/>
          </a:bodyPr>
          <a:lstStyle/>
          <a:p>
            <a:r>
              <a:rPr lang="en-US" dirty="0"/>
              <a:t>PEIA Updates and Clarifications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6BBE0348-1527-4055-BA8A-E27542227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9045" y="4640424"/>
            <a:ext cx="6437555" cy="130317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Jan Powell</a:t>
            </a:r>
          </a:p>
          <a:p>
            <a:pPr>
              <a:spcBef>
                <a:spcPts val="0"/>
              </a:spcBef>
            </a:pPr>
            <a:r>
              <a:rPr lang="en-US" dirty="0"/>
              <a:t>PEIA Communication Director</a:t>
            </a:r>
          </a:p>
        </p:txBody>
      </p:sp>
      <p:pic>
        <p:nvPicPr>
          <p:cNvPr id="5" name="Picture Placeholder 4" descr="A picture containing mountain, sky, outdoor, nature, sunrise ">
            <a:extLst>
              <a:ext uri="{FF2B5EF4-FFF2-40B4-BE49-F238E27FC236}">
                <a16:creationId xmlns:a16="http://schemas.microsoft.com/office/drawing/2014/main" id="{A33E67C0-6C95-48DB-97CC-8CE8D36C05F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13533" y="0"/>
            <a:ext cx="4082983" cy="6858000"/>
          </a:xfrm>
        </p:spPr>
      </p:pic>
    </p:spTree>
    <p:extLst>
      <p:ext uri="{BB962C8B-B14F-4D97-AF65-F5344CB8AC3E}">
        <p14:creationId xmlns:p14="http://schemas.microsoft.com/office/powerpoint/2010/main" val="2720718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32">
            <a:extLst>
              <a:ext uri="{FF2B5EF4-FFF2-40B4-BE49-F238E27FC236}">
                <a16:creationId xmlns:a16="http://schemas.microsoft.com/office/drawing/2014/main" id="{2D22322F-E79D-4BEF-8038-DE2C8F5CC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190500"/>
            <a:ext cx="10036292" cy="773776"/>
          </a:xfrm>
        </p:spPr>
        <p:txBody>
          <a:bodyPr>
            <a:noAutofit/>
          </a:bodyPr>
          <a:lstStyle/>
          <a:p>
            <a:r>
              <a:rPr lang="en-US" sz="4000" dirty="0"/>
              <a:t>Divorce Reporting -- Policyholders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BAEE544-8FB3-4E56-91A9-A6964539DC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09242" y="1479884"/>
            <a:ext cx="10156749" cy="463215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3000" dirty="0"/>
              <a:t>Policyholders have to report divorces immediately</a:t>
            </a:r>
          </a:p>
          <a:p>
            <a:pPr lvl="1">
              <a:lnSpc>
                <a:spcPct val="120000"/>
              </a:lnSpc>
            </a:pPr>
            <a:r>
              <a:rPr lang="en-US" sz="3000" dirty="0"/>
              <a:t>“Immediately” means </a:t>
            </a:r>
          </a:p>
          <a:p>
            <a:pPr lvl="2">
              <a:lnSpc>
                <a:spcPct val="120000"/>
              </a:lnSpc>
            </a:pPr>
            <a:r>
              <a:rPr lang="en-US" sz="2800" dirty="0"/>
              <a:t>As soon as practically possible </a:t>
            </a:r>
            <a:r>
              <a:rPr lang="en-US" sz="2800" b="1" i="1" dirty="0"/>
              <a:t>AND</a:t>
            </a:r>
            <a:r>
              <a:rPr lang="en-US" sz="2800" dirty="0"/>
              <a:t>  </a:t>
            </a:r>
          </a:p>
          <a:p>
            <a:pPr lvl="2">
              <a:lnSpc>
                <a:spcPct val="120000"/>
              </a:lnSpc>
            </a:pPr>
            <a:r>
              <a:rPr lang="en-US" sz="2800" dirty="0"/>
              <a:t>No more than thirty (30) days from the date of the divorce decree  </a:t>
            </a:r>
          </a:p>
          <a:p>
            <a:r>
              <a:rPr lang="en-US" sz="3000" dirty="0"/>
              <a:t>Reporting means submitting either</a:t>
            </a:r>
          </a:p>
          <a:p>
            <a:pPr lvl="1"/>
            <a:r>
              <a:rPr lang="en-US" sz="3000" dirty="0"/>
              <a:t>A completed “Change in Status” form to the member’s Benefit Coordinator or </a:t>
            </a:r>
          </a:p>
          <a:p>
            <a:pPr lvl="1"/>
            <a:r>
              <a:rPr lang="en-US" sz="3000" dirty="0"/>
              <a:t>An electronic transaction on the PEIA Manage My Benefits Portal </a:t>
            </a:r>
          </a:p>
          <a:p>
            <a:r>
              <a:rPr lang="en-US" sz="3000" dirty="0"/>
              <a:t>The form or transaction must include a copy of the divorce decree – “waiting on my attorney” is not a legitimate reason to delay reporting</a:t>
            </a:r>
          </a:p>
          <a:p>
            <a:r>
              <a:rPr lang="en-US" sz="3000" dirty="0"/>
              <a:t>Cannot report a divorce with a phone call</a:t>
            </a:r>
          </a:p>
          <a:p>
            <a:endParaRPr lang="en-US" sz="300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4A3939E-B573-4FB2-AD69-18C1A75F9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/>
          <a:p>
            <a:pPr lvl="0"/>
            <a:r>
              <a:rPr lang="en-US" noProof="0" dirty="0"/>
              <a:t>PEIA Updates and Clarifications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EF65B39-4112-473E-B203-73AC0F56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/>
          <a:p>
            <a:pPr lvl="0"/>
            <a:r>
              <a:rPr lang="en-US" noProof="0" dirty="0"/>
              <a:t>2023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9800B7A-B486-4409-9EDD-0A7B9628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lvl="0"/>
            <a:fld id="{06B786C7-B8F9-4072-AAAA-17258464D730}" type="slidenum">
              <a:rPr lang="en-US" noProof="0" smtClean="0"/>
              <a:pPr lvl="0"/>
              <a:t>10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16277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32">
            <a:extLst>
              <a:ext uri="{FF2B5EF4-FFF2-40B4-BE49-F238E27FC236}">
                <a16:creationId xmlns:a16="http://schemas.microsoft.com/office/drawing/2014/main" id="{2D22322F-E79D-4BEF-8038-DE2C8F5CC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190500"/>
            <a:ext cx="10036292" cy="773776"/>
          </a:xfrm>
        </p:spPr>
        <p:txBody>
          <a:bodyPr>
            <a:noAutofit/>
          </a:bodyPr>
          <a:lstStyle/>
          <a:p>
            <a:r>
              <a:rPr lang="en-US" sz="4000" dirty="0"/>
              <a:t>Divorce Reporting - Agencies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BAEE544-8FB3-4E56-91A9-A6964539DC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09242" y="1479884"/>
            <a:ext cx="10156749" cy="463215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3000" dirty="0"/>
              <a:t>Agencies have to report divorces within 5 business days of receipt from the policyholder</a:t>
            </a:r>
          </a:p>
          <a:p>
            <a:pPr>
              <a:lnSpc>
                <a:spcPct val="120000"/>
              </a:lnSpc>
            </a:pPr>
            <a:r>
              <a:rPr lang="en-US" sz="3000" dirty="0"/>
              <a:t>If employee reports to the employer, but employer fails to report to PEIA, the employer is responsible for claims paid in error</a:t>
            </a:r>
          </a:p>
          <a:p>
            <a:r>
              <a:rPr lang="en-US" sz="3000" dirty="0"/>
              <a:t>Reporting means submitting</a:t>
            </a:r>
          </a:p>
          <a:p>
            <a:pPr lvl="1"/>
            <a:r>
              <a:rPr lang="en-US" sz="3000" dirty="0"/>
              <a:t>the completed paper Change in Status form (our least preferred option) or </a:t>
            </a:r>
          </a:p>
          <a:p>
            <a:pPr lvl="1"/>
            <a:r>
              <a:rPr lang="en-US" sz="3000" dirty="0"/>
              <a:t>Entering the information from the Change in Status form in Benefit Coordinator Data Entry on Manage My Benefits</a:t>
            </a:r>
          </a:p>
          <a:p>
            <a:pPr lvl="1"/>
            <a:r>
              <a:rPr lang="en-US" sz="3000" dirty="0"/>
              <a:t>Approving the electronic transaction on the PEIA Manage My Benefits Portal </a:t>
            </a:r>
          </a:p>
          <a:p>
            <a:r>
              <a:rPr lang="en-US" sz="3000" dirty="0"/>
              <a:t>The form or transaction must include a copy of the divorce decree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4A3939E-B573-4FB2-AD69-18C1A75F9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/>
          <a:p>
            <a:pPr lvl="0"/>
            <a:r>
              <a:rPr lang="en-US" noProof="0" dirty="0"/>
              <a:t>PEIA Updates and Clarifications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EF65B39-4112-473E-B203-73AC0F56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/>
          <a:p>
            <a:pPr lvl="0"/>
            <a:r>
              <a:rPr lang="en-US" noProof="0" dirty="0"/>
              <a:t>2023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9800B7A-B486-4409-9EDD-0A7B9628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lvl="0"/>
            <a:fld id="{06B786C7-B8F9-4072-AAAA-17258464D730}" type="slidenum">
              <a:rPr lang="en-US" noProof="0" smtClean="0"/>
              <a:pPr lvl="0"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69778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>
            <a:extLst>
              <a:ext uri="{FF2B5EF4-FFF2-40B4-BE49-F238E27FC236}">
                <a16:creationId xmlns:a16="http://schemas.microsoft.com/office/drawing/2014/main" id="{30761B21-88ED-449E-B2B9-3FC40844C3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7001" y="4947313"/>
            <a:ext cx="7700617" cy="1409037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3" name="Subtitle 32">
            <a:extLst>
              <a:ext uri="{FF2B5EF4-FFF2-40B4-BE49-F238E27FC236}">
                <a16:creationId xmlns:a16="http://schemas.microsoft.com/office/drawing/2014/main" id="{0EEAA874-288B-4330-9FA4-F1144ACD4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6252" y="386989"/>
            <a:ext cx="2443495" cy="3758334"/>
          </a:xfrm>
        </p:spPr>
        <p:txBody>
          <a:bodyPr/>
          <a:lstStyle/>
          <a:p>
            <a:r>
              <a:rPr lang="en-US" dirty="0"/>
              <a:t>Jan Powell</a:t>
            </a:r>
          </a:p>
          <a:p>
            <a:endParaRPr lang="en-US" dirty="0"/>
          </a:p>
          <a:p>
            <a:r>
              <a:rPr lang="en-US" sz="1400" dirty="0"/>
              <a:t>Janice.L.Powell@wv.gov</a:t>
            </a:r>
          </a:p>
          <a:p>
            <a:endParaRPr lang="en-US" dirty="0"/>
          </a:p>
          <a:p>
            <a:r>
              <a:rPr lang="en-US" dirty="0"/>
              <a:t>Peia.wv.gov</a:t>
            </a:r>
          </a:p>
        </p:txBody>
      </p:sp>
      <p:pic>
        <p:nvPicPr>
          <p:cNvPr id="52" name="Picture Placeholder 51" descr="A picture containing sky, outdoor, mountain, nature, stars">
            <a:extLst>
              <a:ext uri="{FF2B5EF4-FFF2-40B4-BE49-F238E27FC236}">
                <a16:creationId xmlns:a16="http://schemas.microsoft.com/office/drawing/2014/main" id="{45DFCBF0-F91E-40C0-A4E6-24E8250C3BA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4532313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09E0B-CEBC-425D-8A86-1F858D8DE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/>
          <a:p>
            <a:pPr lvl="0"/>
            <a:r>
              <a:rPr lang="en-US" noProof="0" dirty="0"/>
              <a:t>PEIA Updates and Clarifications</a:t>
            </a:r>
          </a:p>
        </p:txBody>
      </p:sp>
      <p:pic>
        <p:nvPicPr>
          <p:cNvPr id="58" name="Picture Placeholder 57" descr="A picture containing mountain, sky, outdoor, nature">
            <a:extLst>
              <a:ext uri="{FF2B5EF4-FFF2-40B4-BE49-F238E27FC236}">
                <a16:creationId xmlns:a16="http://schemas.microsoft.com/office/drawing/2014/main" id="{A51C462C-6D3B-4554-9CDC-86D00D0EA07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0" y="4532313"/>
            <a:ext cx="3048000" cy="2325687"/>
          </a:xfrm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BAEA19-91BF-48E8-A1D4-8FB745EA44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/>
          <a:p>
            <a:pPr lvl="0"/>
            <a:r>
              <a:rPr lang="en-US" noProof="0" dirty="0"/>
              <a:t>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87279-B48F-43C3-91FA-09BD7EA33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lvl="0"/>
            <a:fld id="{D39F39FF-F5CB-4ACA-9B46-4CCF89ECA75F}" type="slidenum">
              <a:rPr lang="en-US" noProof="0" smtClean="0"/>
              <a:pPr lvl="0"/>
              <a:t>12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67611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F2FEA60-F900-4C56-9486-48EA30926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45" y="365124"/>
            <a:ext cx="9523655" cy="1501327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pic>
        <p:nvPicPr>
          <p:cNvPr id="8" name="Picture Placeholder 7" descr="A picture containing mountain, sky, outdoor, nature">
            <a:extLst>
              <a:ext uri="{FF2B5EF4-FFF2-40B4-BE49-F238E27FC236}">
                <a16:creationId xmlns:a16="http://schemas.microsoft.com/office/drawing/2014/main" id="{7B7F6341-D9BE-4D3C-92A1-37FAA11DE63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286000"/>
            <a:ext cx="5067300" cy="4572000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BDA17F-F303-4811-96C4-AD8A09ABE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/>
          <a:p>
            <a:r>
              <a:rPr lang="en-US" dirty="0"/>
              <a:t>PEIA Updates and Clarifications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AB6583FE-B653-4C01-9ADF-EC8514A0B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9887" y="2899186"/>
            <a:ext cx="5610113" cy="328435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Agenda: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Senate Bill 268 changes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Plan Year 2024 Financial Plan Changes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Leaves of Absence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Divorce reporting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Faxing documents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Questions and Answers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5CF6D-DC44-4734-988C-0AAA60D5F7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/>
          <a:p>
            <a:pPr lvl="0"/>
            <a:r>
              <a:rPr lang="en-US" noProof="0" dirty="0"/>
              <a:t>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08B9AF-847F-4250-A53B-82D9036A5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lvl="0"/>
            <a:fld id="{244D815C-8BF3-4ECF-A945-A2A7C2983AF9}" type="slidenum">
              <a:rPr lang="en-US" noProof="0" smtClean="0"/>
              <a:pPr lvl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4753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32">
            <a:extLst>
              <a:ext uri="{FF2B5EF4-FFF2-40B4-BE49-F238E27FC236}">
                <a16:creationId xmlns:a16="http://schemas.microsoft.com/office/drawing/2014/main" id="{2D22322F-E79D-4BEF-8038-DE2C8F5CC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190500"/>
            <a:ext cx="10036292" cy="773776"/>
          </a:xfrm>
        </p:spPr>
        <p:txBody>
          <a:bodyPr>
            <a:normAutofit fontScale="90000"/>
          </a:bodyPr>
          <a:lstStyle/>
          <a:p>
            <a:r>
              <a:rPr lang="en-US" dirty="0"/>
              <a:t>Senate 268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BAEE544-8FB3-4E56-91A9-A6964539DC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9232" y="1479884"/>
            <a:ext cx="11129210" cy="4632158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Makes three substantial changes to PEIA effective July 1, 2023:</a:t>
            </a:r>
          </a:p>
          <a:p>
            <a:pPr lvl="1"/>
            <a:r>
              <a:rPr lang="en-US" sz="2100" dirty="0"/>
              <a:t>Imposes the monthly spouse surcharge for active employee policyholders from state agencies, colleges, universities, and county boards of education whose spouses are offered employer-sponsored insurance coverage but who choose to get coverage through a plan offered by PEIA. </a:t>
            </a:r>
          </a:p>
          <a:p>
            <a:pPr lvl="2"/>
            <a:r>
              <a:rPr lang="en-US" sz="1900" dirty="0"/>
              <a:t>This change does not affect </a:t>
            </a:r>
          </a:p>
          <a:p>
            <a:pPr lvl="3"/>
            <a:r>
              <a:rPr lang="en-US" sz="1900" dirty="0"/>
              <a:t>non-state agencies, </a:t>
            </a:r>
          </a:p>
          <a:p>
            <a:pPr lvl="3"/>
            <a:r>
              <a:rPr lang="en-US" sz="1900" dirty="0"/>
              <a:t>retirees, </a:t>
            </a:r>
          </a:p>
          <a:p>
            <a:pPr lvl="3"/>
            <a:r>
              <a:rPr lang="en-US" sz="1900" dirty="0"/>
              <a:t>spouses who are employed by PEIA-participating agencies or are retired, or </a:t>
            </a:r>
          </a:p>
          <a:p>
            <a:pPr lvl="3"/>
            <a:r>
              <a:rPr lang="en-US" sz="1900" dirty="0"/>
              <a:t>spouses whose coverage is through Medicare, Medicaid, or TRICARE. </a:t>
            </a:r>
          </a:p>
          <a:p>
            <a:pPr lvl="1"/>
            <a:r>
              <a:rPr lang="en-US" sz="2100" dirty="0"/>
              <a:t>Increases health premiums to get the plan back to an 80/20 employer/employee premium split for state agencies, colleges, universities, and county boards of education by July 1, 2023. </a:t>
            </a:r>
          </a:p>
          <a:p>
            <a:pPr lvl="1"/>
            <a:r>
              <a:rPr lang="en-US" sz="2100" dirty="0"/>
              <a:t>Increases reimbursement to providers to a minimum of 110% of Medicare’s reimbursement.</a:t>
            </a:r>
          </a:p>
          <a:p>
            <a:pPr lvl="2"/>
            <a:r>
              <a:rPr lang="en-US" sz="1900" dirty="0"/>
              <a:t>This increases out-of-pocket costs for all PEIA PPB Plan members</a:t>
            </a:r>
          </a:p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4A3939E-B573-4FB2-AD69-18C1A75F9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/>
          <a:p>
            <a:pPr lvl="0"/>
            <a:r>
              <a:rPr lang="en-US" noProof="0" dirty="0"/>
              <a:t>PEIA Updates and Clarifications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EF65B39-4112-473E-B203-73AC0F56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/>
          <a:p>
            <a:pPr lvl="0"/>
            <a:r>
              <a:rPr lang="en-US" noProof="0" dirty="0"/>
              <a:t>2023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9800B7A-B486-4409-9EDD-0A7B9628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lvl="0"/>
            <a:fld id="{06B786C7-B8F9-4072-AAAA-17258464D730}" type="slidenum">
              <a:rPr lang="en-US" noProof="0" smtClean="0"/>
              <a:pPr lvl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05428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32">
            <a:extLst>
              <a:ext uri="{FF2B5EF4-FFF2-40B4-BE49-F238E27FC236}">
                <a16:creationId xmlns:a16="http://schemas.microsoft.com/office/drawing/2014/main" id="{2D22322F-E79D-4BEF-8038-DE2C8F5CC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190500"/>
            <a:ext cx="10036292" cy="773776"/>
          </a:xfrm>
        </p:spPr>
        <p:txBody>
          <a:bodyPr>
            <a:noAutofit/>
          </a:bodyPr>
          <a:lstStyle/>
          <a:p>
            <a:r>
              <a:rPr lang="en-US" sz="4000" dirty="0"/>
              <a:t>Plan Year 2024 Financial Plan Changes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BAEE544-8FB3-4E56-91A9-A6964539DC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09242" y="1479884"/>
            <a:ext cx="10156749" cy="463215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3000" dirty="0"/>
              <a:t>State Fund - Plan B deductibles and out of pockets adjusted to have amounts at each salary index vs. the current two levels</a:t>
            </a:r>
          </a:p>
          <a:p>
            <a:pPr lvl="1">
              <a:lnSpc>
                <a:spcPct val="120000"/>
              </a:lnSpc>
            </a:pPr>
            <a:r>
              <a:rPr lang="en-US" sz="2600" dirty="0"/>
              <a:t>Plan B medical coinsurance, copays and prescription benefits did not change</a:t>
            </a:r>
          </a:p>
          <a:p>
            <a:pPr>
              <a:lnSpc>
                <a:spcPct val="120000"/>
              </a:lnSpc>
            </a:pPr>
            <a:r>
              <a:rPr lang="en-US" sz="3000" dirty="0"/>
              <a:t>Plan C deductibles increased to $1,500 for employee only and $3,000 for employee with children and family policy tiers per IRS guidelines</a:t>
            </a:r>
          </a:p>
          <a:p>
            <a:pPr>
              <a:lnSpc>
                <a:spcPct val="120000"/>
              </a:lnSpc>
            </a:pPr>
            <a:r>
              <a:rPr lang="en-US" sz="3000" dirty="0"/>
              <a:t>Addition of residential services benefit </a:t>
            </a:r>
          </a:p>
          <a:p>
            <a:pPr>
              <a:lnSpc>
                <a:spcPct val="120000"/>
              </a:lnSpc>
            </a:pPr>
            <a:r>
              <a:rPr lang="en-US" sz="3000" dirty="0"/>
              <a:t>Mandatory participation in the </a:t>
            </a:r>
            <a:r>
              <a:rPr lang="en-US" sz="3000" dirty="0" err="1"/>
              <a:t>SaveOnSP</a:t>
            </a:r>
            <a:r>
              <a:rPr lang="en-US" sz="3000" dirty="0"/>
              <a:t> manufacturer assistance program for specialty prescriptions  </a:t>
            </a:r>
          </a:p>
          <a:p>
            <a:pPr>
              <a:lnSpc>
                <a:spcPct val="120000"/>
              </a:lnSpc>
            </a:pPr>
            <a:endParaRPr lang="en-US" sz="3000" dirty="0"/>
          </a:p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4A3939E-B573-4FB2-AD69-18C1A75F9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/>
          <a:p>
            <a:pPr lvl="0"/>
            <a:r>
              <a:rPr lang="en-US" noProof="0" dirty="0"/>
              <a:t>PEIA Updates and Clarifications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EF65B39-4112-473E-B203-73AC0F56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/>
          <a:p>
            <a:pPr lvl="0"/>
            <a:r>
              <a:rPr lang="en-US" noProof="0" dirty="0"/>
              <a:t>2023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9800B7A-B486-4409-9EDD-0A7B9628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lvl="0"/>
            <a:fld id="{06B786C7-B8F9-4072-AAAA-17258464D730}" type="slidenum">
              <a:rPr lang="en-US" noProof="0" smtClean="0"/>
              <a:pPr lvl="0"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62523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32">
            <a:extLst>
              <a:ext uri="{FF2B5EF4-FFF2-40B4-BE49-F238E27FC236}">
                <a16:creationId xmlns:a16="http://schemas.microsoft.com/office/drawing/2014/main" id="{2D22322F-E79D-4BEF-8038-DE2C8F5CC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190500"/>
            <a:ext cx="10036292" cy="773776"/>
          </a:xfrm>
        </p:spPr>
        <p:txBody>
          <a:bodyPr>
            <a:noAutofit/>
          </a:bodyPr>
          <a:lstStyle/>
          <a:p>
            <a:r>
              <a:rPr lang="en-US" sz="4000" dirty="0"/>
              <a:t>Plan Year 2024 Premiums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BAEE544-8FB3-4E56-91A9-A6964539DC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09242" y="1479884"/>
            <a:ext cx="10156749" cy="463215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Employer premiums are increasing for PY 2024</a:t>
            </a:r>
          </a:p>
          <a:p>
            <a:pPr lvl="1">
              <a:lnSpc>
                <a:spcPct val="120000"/>
              </a:lnSpc>
            </a:pP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actual per-tier increases for employer premiums are higher than the estimated 22.4% </a:t>
            </a:r>
          </a:p>
          <a:p>
            <a:pPr lvl="2">
              <a:lnSpc>
                <a:spcPct val="120000"/>
              </a:lnSpc>
            </a:pPr>
            <a:r>
              <a:rPr lang="en-US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we are assuming migration from Family tiers to Employee only/Employee with children due to spousal surcharge</a:t>
            </a:r>
          </a:p>
          <a:p>
            <a:pPr lvl="2">
              <a:lnSpc>
                <a:spcPct val="120000"/>
              </a:lnSpc>
            </a:pPr>
            <a:r>
              <a:rPr lang="en-US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This migration lowers the Er portion in the 80/20 calculation  </a:t>
            </a:r>
          </a:p>
          <a:p>
            <a:pPr lvl="2">
              <a:lnSpc>
                <a:spcPct val="120000"/>
              </a:lnSpc>
            </a:pP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R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equires higher premium increases on the current employer premiums to maintain plan funding</a:t>
            </a:r>
            <a:endParaRPr lang="en-US" sz="2000" dirty="0"/>
          </a:p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4A3939E-B573-4FB2-AD69-18C1A75F9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/>
          <a:p>
            <a:pPr lvl="0"/>
            <a:r>
              <a:rPr lang="en-US" noProof="0" dirty="0"/>
              <a:t>PEIA Updates and Clarifications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EF65B39-4112-473E-B203-73AC0F56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/>
          <a:p>
            <a:pPr lvl="0"/>
            <a:r>
              <a:rPr lang="en-US" noProof="0" dirty="0"/>
              <a:t>2023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9800B7A-B486-4409-9EDD-0A7B9628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lvl="0"/>
            <a:fld id="{06B786C7-B8F9-4072-AAAA-17258464D730}" type="slidenum">
              <a:rPr lang="en-US" noProof="0" smtClean="0"/>
              <a:pPr lvl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24979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32">
            <a:extLst>
              <a:ext uri="{FF2B5EF4-FFF2-40B4-BE49-F238E27FC236}">
                <a16:creationId xmlns:a16="http://schemas.microsoft.com/office/drawing/2014/main" id="{2D22322F-E79D-4BEF-8038-DE2C8F5CC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190500"/>
            <a:ext cx="10036292" cy="773776"/>
          </a:xfrm>
        </p:spPr>
        <p:txBody>
          <a:bodyPr>
            <a:noAutofit/>
          </a:bodyPr>
          <a:lstStyle/>
          <a:p>
            <a:r>
              <a:rPr lang="en-US" sz="4000" dirty="0"/>
              <a:t>Leaves of Absence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BAEE544-8FB3-4E56-91A9-A6964539DC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70022" y="1479884"/>
            <a:ext cx="10595970" cy="4632158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en-US" sz="2800" dirty="0"/>
              <a:t>The number of reported leaves of absence has fallen off dramatically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Fewer leaves or just less reporting?</a:t>
            </a:r>
          </a:p>
          <a:p>
            <a:pPr>
              <a:lnSpc>
                <a:spcPct val="120000"/>
              </a:lnSpc>
            </a:pPr>
            <a:r>
              <a:rPr lang="en-US" sz="2800" dirty="0"/>
              <a:t>New reporting form for employers to use starting July 1</a:t>
            </a:r>
          </a:p>
          <a:p>
            <a:pPr>
              <a:lnSpc>
                <a:spcPct val="120000"/>
              </a:lnSpc>
            </a:pPr>
            <a:r>
              <a:rPr lang="en-US" sz="2800" dirty="0"/>
              <a:t>Report any leaves that have not yet been reported to us</a:t>
            </a:r>
          </a:p>
          <a:p>
            <a:pPr>
              <a:lnSpc>
                <a:spcPct val="120000"/>
              </a:lnSpc>
            </a:pPr>
            <a:r>
              <a:rPr lang="en-US" sz="2800" dirty="0"/>
              <a:t>Form can be faxed to PEIA at 1-877-233-4295 or emailed to </a:t>
            </a:r>
            <a:r>
              <a:rPr lang="en-US" sz="2800" dirty="0">
                <a:hlinkClick r:id="rId2"/>
              </a:rPr>
              <a:t>PEIA.eligibility@wv.gov</a:t>
            </a:r>
            <a:endParaRPr lang="en-US" sz="2800" dirty="0"/>
          </a:p>
          <a:p>
            <a:pPr>
              <a:lnSpc>
                <a:spcPct val="120000"/>
              </a:lnSpc>
            </a:pPr>
            <a:r>
              <a:rPr lang="en-US" sz="2800" dirty="0"/>
              <a:t>Must hold an open position and expect the employee to return to work at the end of the LOA.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4A3939E-B573-4FB2-AD69-18C1A75F9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/>
          <a:p>
            <a:pPr lvl="0"/>
            <a:r>
              <a:rPr lang="en-US" noProof="0" dirty="0"/>
              <a:t>PEIA Updates and Clarifications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EF65B39-4112-473E-B203-73AC0F56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/>
          <a:p>
            <a:pPr lvl="0"/>
            <a:r>
              <a:rPr lang="en-US" noProof="0" dirty="0"/>
              <a:t>2023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9800B7A-B486-4409-9EDD-0A7B9628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lvl="0"/>
            <a:fld id="{06B786C7-B8F9-4072-AAAA-17258464D730}" type="slidenum">
              <a:rPr lang="en-US" noProof="0" smtClean="0"/>
              <a:pPr lvl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81643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32">
            <a:extLst>
              <a:ext uri="{FF2B5EF4-FFF2-40B4-BE49-F238E27FC236}">
                <a16:creationId xmlns:a16="http://schemas.microsoft.com/office/drawing/2014/main" id="{2D22322F-E79D-4BEF-8038-DE2C8F5CC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190500"/>
            <a:ext cx="10036292" cy="773776"/>
          </a:xfrm>
        </p:spPr>
        <p:txBody>
          <a:bodyPr>
            <a:noAutofit/>
          </a:bodyPr>
          <a:lstStyle/>
          <a:p>
            <a:r>
              <a:rPr lang="en-US" sz="4000" dirty="0"/>
              <a:t>Leaves of Absence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BAEE544-8FB3-4E56-91A9-A6964539DC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70022" y="1479884"/>
            <a:ext cx="10595970" cy="463215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800" dirty="0"/>
              <a:t>Must report to PEIA when an employee goes on an approved Leave of Absence.  </a:t>
            </a:r>
          </a:p>
          <a:p>
            <a:pPr>
              <a:lnSpc>
                <a:spcPct val="120000"/>
              </a:lnSpc>
            </a:pPr>
            <a:r>
              <a:rPr lang="en-US" sz="2800" dirty="0"/>
              <a:t>Need to know 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the start date of the LOA and 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the expected end date of the LOA – cannot be TBD or more than 12 months from signature date on the form</a:t>
            </a:r>
          </a:p>
          <a:p>
            <a:pPr>
              <a:lnSpc>
                <a:spcPct val="120000"/>
              </a:lnSpc>
            </a:pPr>
            <a:r>
              <a:rPr lang="en-US" sz="2800" dirty="0"/>
              <a:t> If employee doesn’t return to work by expected end date, submit another copy of the form with new anticipated end date. 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4A3939E-B573-4FB2-AD69-18C1A75F9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/>
          <a:p>
            <a:pPr lvl="0"/>
            <a:r>
              <a:rPr lang="en-US" noProof="0" dirty="0"/>
              <a:t>PEIA Updates and Clarifications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EF65B39-4112-473E-B203-73AC0F56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/>
          <a:p>
            <a:pPr lvl="0"/>
            <a:r>
              <a:rPr lang="en-US" noProof="0" dirty="0"/>
              <a:t>2023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9800B7A-B486-4409-9EDD-0A7B9628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lvl="0"/>
            <a:fld id="{06B786C7-B8F9-4072-AAAA-17258464D730}" type="slidenum">
              <a:rPr lang="en-US" noProof="0" smtClean="0"/>
              <a:pPr lvl="0"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5061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32">
            <a:extLst>
              <a:ext uri="{FF2B5EF4-FFF2-40B4-BE49-F238E27FC236}">
                <a16:creationId xmlns:a16="http://schemas.microsoft.com/office/drawing/2014/main" id="{2D22322F-E79D-4BEF-8038-DE2C8F5CC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190500"/>
            <a:ext cx="10036292" cy="773776"/>
          </a:xfrm>
        </p:spPr>
        <p:txBody>
          <a:bodyPr>
            <a:noAutofit/>
          </a:bodyPr>
          <a:lstStyle/>
          <a:p>
            <a:r>
              <a:rPr lang="en-US" sz="4000" dirty="0"/>
              <a:t>Leaves of Absence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BAEE544-8FB3-4E56-91A9-A6964539DC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70022" y="1479884"/>
            <a:ext cx="10595970" cy="4632158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sz="2800" dirty="0"/>
              <a:t>Medical leave (non-worker’s comp) 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employer must pay employer share of premium for up to 12 months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Employee must submit physician’s statement monthly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Employer must keep statements and produce if audited by PEIA</a:t>
            </a:r>
          </a:p>
          <a:p>
            <a:pPr>
              <a:lnSpc>
                <a:spcPct val="120000"/>
              </a:lnSpc>
            </a:pPr>
            <a:r>
              <a:rPr lang="en-US" sz="2800" dirty="0"/>
              <a:t>Personal leave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Employer must approve and report to PEIA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Employer makes agreement with employee about duration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No obligation to pay employer portion of premium – can make employee pay full cost of coverage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4A3939E-B573-4FB2-AD69-18C1A75F9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/>
          <a:p>
            <a:pPr lvl="0"/>
            <a:r>
              <a:rPr lang="en-US" noProof="0" dirty="0"/>
              <a:t>PEIA Updates and Clarifications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EF65B39-4112-473E-B203-73AC0F56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/>
          <a:p>
            <a:pPr lvl="0"/>
            <a:r>
              <a:rPr lang="en-US" noProof="0" dirty="0"/>
              <a:t>2023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9800B7A-B486-4409-9EDD-0A7B9628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lvl="0"/>
            <a:fld id="{06B786C7-B8F9-4072-AAAA-17258464D730}" type="slidenum">
              <a:rPr lang="en-US" noProof="0" smtClean="0"/>
              <a:pPr lvl="0"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88437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32">
            <a:extLst>
              <a:ext uri="{FF2B5EF4-FFF2-40B4-BE49-F238E27FC236}">
                <a16:creationId xmlns:a16="http://schemas.microsoft.com/office/drawing/2014/main" id="{2D22322F-E79D-4BEF-8038-DE2C8F5CC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190500"/>
            <a:ext cx="10036292" cy="773776"/>
          </a:xfrm>
        </p:spPr>
        <p:txBody>
          <a:bodyPr>
            <a:noAutofit/>
          </a:bodyPr>
          <a:lstStyle/>
          <a:p>
            <a:r>
              <a:rPr lang="en-US" sz="4000" dirty="0"/>
              <a:t>Leaves of Absence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BAEE544-8FB3-4E56-91A9-A6964539DC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70022" y="1479884"/>
            <a:ext cx="10595970" cy="463215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3000" dirty="0"/>
              <a:t>Workers Comp Medical leave</a:t>
            </a:r>
            <a:r>
              <a:rPr lang="en-US" sz="2800" dirty="0"/>
              <a:t>  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No time limit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Employer and employee must pay their respective shares of the premium cost if the employee receives temporary total disability benefits. 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If the employee fails to pay premium, the employer may terminate coverage</a:t>
            </a:r>
          </a:p>
          <a:p>
            <a:pPr>
              <a:lnSpc>
                <a:spcPct val="120000"/>
              </a:lnSpc>
            </a:pPr>
            <a:r>
              <a:rPr lang="en-US" sz="2800" dirty="0"/>
              <a:t>Details for other leaves can be found in the BC Reference Manual on the PEIA website or in the SPD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4A3939E-B573-4FB2-AD69-18C1A75F9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/>
          <a:p>
            <a:pPr lvl="0"/>
            <a:r>
              <a:rPr lang="en-US" noProof="0" dirty="0"/>
              <a:t>PEIA Updates and Clarifications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EF65B39-4112-473E-B203-73AC0F56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/>
          <a:p>
            <a:pPr lvl="0"/>
            <a:r>
              <a:rPr lang="en-US" noProof="0" dirty="0"/>
              <a:t>2023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9800B7A-B486-4409-9EDD-0A7B9628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pPr lvl="0"/>
            <a:fld id="{06B786C7-B8F9-4072-AAAA-17258464D730}" type="slidenum">
              <a:rPr lang="en-US" noProof="0" smtClean="0"/>
              <a:pPr lvl="0"/>
              <a:t>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856441"/>
      </p:ext>
    </p:extLst>
  </p:cSld>
  <p:clrMapOvr>
    <a:masterClrMapping/>
  </p:clrMapOvr>
</p:sld>
</file>

<file path=ppt/theme/theme1.xml><?xml version="1.0" encoding="utf-8"?>
<a:theme xmlns:a="http://schemas.openxmlformats.org/drawingml/2006/main" name="ColorBlockVTI">
  <a:themeElements>
    <a:clrScheme name="ColorBlock Color Scheme">
      <a:dk1>
        <a:sysClr val="windowText" lastClr="000000"/>
      </a:dk1>
      <a:lt1>
        <a:sysClr val="window" lastClr="FFFFFF"/>
      </a:lt1>
      <a:dk2>
        <a:srgbClr val="002044"/>
      </a:dk2>
      <a:lt2>
        <a:srgbClr val="F5F0F3"/>
      </a:lt2>
      <a:accent1>
        <a:srgbClr val="4A41C5"/>
      </a:accent1>
      <a:accent2>
        <a:srgbClr val="37997B"/>
      </a:accent2>
      <a:accent3>
        <a:srgbClr val="17B4DF"/>
      </a:accent3>
      <a:accent4>
        <a:srgbClr val="E69500"/>
      </a:accent4>
      <a:accent5>
        <a:srgbClr val="276D77"/>
      </a:accent5>
      <a:accent6>
        <a:srgbClr val="386ECE"/>
      </a:accent6>
      <a:hlink>
        <a:srgbClr val="AF1DAF"/>
      </a:hlink>
      <a:folHlink>
        <a:srgbClr val="FE5C68"/>
      </a:folHlink>
    </a:clrScheme>
    <a:fontScheme name="Custom 1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lorBlockVTI" id="{733CB85B-8F47-42FB-9326-9FF507018D27}" vid="{069BD9C2-DF61-4F2B-A577-A59C7FC2FF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F0BF08-C674-44E3-8BFC-85BC65E095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757C30-AE9A-4680-90EB-19D282EC2B7C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A5CCB28C-7D26-4A36-9CFC-D739C28F3D1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{6AFF424D-4E79-4072-8C59-FAAD62DFCFCD}tf89117832_win32</Template>
  <TotalTime>199</TotalTime>
  <Words>898</Words>
  <Application>Microsoft Office PowerPoint</Application>
  <PresentationFormat>Widescreen</PresentationFormat>
  <Paragraphs>119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Avenir Next LT Pro</vt:lpstr>
      <vt:lpstr>Calibri</vt:lpstr>
      <vt:lpstr>ColorBlockVTI</vt:lpstr>
      <vt:lpstr>PEIA Updates and Clarifications</vt:lpstr>
      <vt:lpstr>Introduction</vt:lpstr>
      <vt:lpstr>Senate 268</vt:lpstr>
      <vt:lpstr>Plan Year 2024 Financial Plan Changes</vt:lpstr>
      <vt:lpstr>Plan Year 2024 Premiums</vt:lpstr>
      <vt:lpstr>Leaves of Absence</vt:lpstr>
      <vt:lpstr>Leaves of Absence</vt:lpstr>
      <vt:lpstr>Leaves of Absence</vt:lpstr>
      <vt:lpstr>Leaves of Absence</vt:lpstr>
      <vt:lpstr>Divorce Reporting -- Policyholders</vt:lpstr>
      <vt:lpstr>Divorce Reporting - Agencies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PEIA Updates and Clarifications</dc:title>
  <dc:creator>Powell, Janice L</dc:creator>
  <cp:lastModifiedBy>Katrina Kerstetter</cp:lastModifiedBy>
  <cp:revision>4</cp:revision>
  <dcterms:created xsi:type="dcterms:W3CDTF">2023-05-01T19:33:07Z</dcterms:created>
  <dcterms:modified xsi:type="dcterms:W3CDTF">2023-05-17T16:04:47Z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SIP_Label_460f4a70-4b6c-4bd4-a002-31edb9c00abe_Enabled">
    <vt:lpwstr>true</vt:lpwstr>
  </property>
  <property fmtid="{D5CDD505-2E9C-101B-9397-08002B2CF9AE}" pid="4" name="MSIP_Label_460f4a70-4b6c-4bd4-a002-31edb9c00abe_SetDate">
    <vt:lpwstr>2023-05-17T16:04:47Z</vt:lpwstr>
  </property>
  <property fmtid="{D5CDD505-2E9C-101B-9397-08002B2CF9AE}" pid="5" name="MSIP_Label_460f4a70-4b6c-4bd4-a002-31edb9c00abe_Method">
    <vt:lpwstr>Standard</vt:lpwstr>
  </property>
  <property fmtid="{D5CDD505-2E9C-101B-9397-08002B2CF9AE}" pid="6" name="MSIP_Label_460f4a70-4b6c-4bd4-a002-31edb9c00abe_Name">
    <vt:lpwstr>General</vt:lpwstr>
  </property>
  <property fmtid="{D5CDD505-2E9C-101B-9397-08002B2CF9AE}" pid="7" name="MSIP_Label_460f4a70-4b6c-4bd4-a002-31edb9c00abe_SiteId">
    <vt:lpwstr>e019b04b-330c-467a-8bae-09fb17374d6a</vt:lpwstr>
  </property>
  <property fmtid="{D5CDD505-2E9C-101B-9397-08002B2CF9AE}" pid="8" name="MSIP_Label_460f4a70-4b6c-4bd4-a002-31edb9c00abe_ActionId">
    <vt:lpwstr>0290b6d4-b626-4bff-8cbe-dd5196a2f301</vt:lpwstr>
  </property>
  <property fmtid="{D5CDD505-2E9C-101B-9397-08002B2CF9AE}" pid="9" name="MSIP_Label_460f4a70-4b6c-4bd4-a002-31edb9c00abe_ContentBits">
    <vt:lpwstr>0</vt:lpwstr>
  </property>
</Properties>
</file>