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notesMasterIdLst>
    <p:notesMasterId r:id="rId18"/>
  </p:notesMasterIdLst>
  <p:handoutMasterIdLst>
    <p:handoutMasterId r:id="rId19"/>
  </p:handoutMasterIdLst>
  <p:sldIdLst>
    <p:sldId id="287" r:id="rId2"/>
    <p:sldId id="263" r:id="rId3"/>
    <p:sldId id="265" r:id="rId4"/>
    <p:sldId id="266" r:id="rId5"/>
    <p:sldId id="288" r:id="rId6"/>
    <p:sldId id="269" r:id="rId7"/>
    <p:sldId id="291" r:id="rId8"/>
    <p:sldId id="292" r:id="rId9"/>
    <p:sldId id="280" r:id="rId10"/>
    <p:sldId id="278" r:id="rId11"/>
    <p:sldId id="290" r:id="rId12"/>
    <p:sldId id="293" r:id="rId13"/>
    <p:sldId id="289" r:id="rId14"/>
    <p:sldId id="281" r:id="rId15"/>
    <p:sldId id="286" r:id="rId16"/>
    <p:sldId id="259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68C852"/>
    <a:srgbClr val="333333"/>
    <a:srgbClr val="1C1C1C"/>
    <a:srgbClr val="A2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8129F-FDC5-4EF0-BC86-6651521B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0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4F4B-97CA-4F25-A387-9B8BC5EA356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175-4D96-4F78-9D3F-F941662B1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22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State purchasing card shall not be used to circumvent purchases from established contracts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6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26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Waiver from WVARF and Correctional Industries must be sent to the Purchasing Division, or maintained in the agency file.</a:t>
            </a:r>
          </a:p>
        </p:txBody>
      </p:sp>
    </p:spTree>
    <p:extLst>
      <p:ext uri="{BB962C8B-B14F-4D97-AF65-F5344CB8AC3E}">
        <p14:creationId xmlns:p14="http://schemas.microsoft.com/office/powerpoint/2010/main" val="179045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Anyone who wants </a:t>
            </a:r>
            <a:r>
              <a:rPr lang="en-US" altLang="en-US"/>
              <a:t>set up with </a:t>
            </a:r>
            <a:r>
              <a:rPr lang="en-US" altLang="en-US" dirty="0"/>
              <a:t>an Amazon Business Prime account can email </a:t>
            </a:r>
            <a:r>
              <a:rPr lang="en-US" altLang="en-US" dirty="0" err="1"/>
              <a:t>purchasing.training@</a:t>
            </a:r>
            <a:r>
              <a:rPr lang="en-US" altLang="en-US" err="1"/>
              <a:t>wv</a:t>
            </a:r>
            <a:r>
              <a:rPr lang="en-US" altLang="en-US"/>
              <a:t>.gov</a:t>
            </a:r>
          </a:p>
        </p:txBody>
      </p:sp>
    </p:spTree>
    <p:extLst>
      <p:ext uri="{BB962C8B-B14F-4D97-AF65-F5344CB8AC3E}">
        <p14:creationId xmlns:p14="http://schemas.microsoft.com/office/powerpoint/2010/main" val="367905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96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207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5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4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  <a:lvl2pPr>
              <a:defRPr>
                <a:solidFill>
                  <a:srgbClr val="1C1C1C"/>
                </a:solidFill>
              </a:defRPr>
            </a:lvl2pPr>
            <a:lvl3pPr>
              <a:defRPr>
                <a:solidFill>
                  <a:srgbClr val="1C1C1C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7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FA1846-DA80-1C48-A609-854EA85C59AD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14540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25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61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8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0DF5E60-9974-AC48-9591-99C2BB44B7CF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7232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787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L.Hovanec@wv.gov" TargetMode="External"/><Relationship Id="rId2" Type="http://schemas.openxmlformats.org/officeDocument/2006/relationships/hyperlink" Target="mailto:Mark.A.Atkins@wv.gov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29" y="5159781"/>
            <a:ext cx="8437237" cy="606019"/>
          </a:xfrm>
        </p:spPr>
        <p:txBody>
          <a:bodyPr>
            <a:noAutofit/>
          </a:bodyPr>
          <a:lstStyle/>
          <a:p>
            <a:r>
              <a:rPr lang="en-US" sz="1400" dirty="0"/>
              <a:t>Local Governments Informational Seminar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909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FD4A65-4255-4799-BC19-9CD786EE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35" y="0"/>
            <a:ext cx="6828712" cy="6655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395" y="1001004"/>
            <a:ext cx="4247380" cy="34234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/>
              <a:t>How Can I view the statewide contracts?</a:t>
            </a:r>
            <a:br>
              <a:rPr lang="en-US" sz="2800" b="1" dirty="0">
                <a:latin typeface="+mn-lt"/>
              </a:rPr>
            </a:br>
            <a:br>
              <a:rPr lang="en-US" sz="3200" b="1" dirty="0">
                <a:latin typeface="+mn-lt"/>
              </a:rPr>
            </a:br>
            <a:r>
              <a:rPr lang="en-US" sz="3200" b="1" cap="none" dirty="0">
                <a:solidFill>
                  <a:srgbClr val="4D4D4D"/>
                </a:solidFill>
                <a:latin typeface="Cambria" panose="02040503050406030204" pitchFamily="18" charset="0"/>
              </a:rPr>
              <a:t>At </a:t>
            </a:r>
            <a:r>
              <a:rPr lang="en-US" sz="3000" b="1" i="1" cap="none" dirty="0">
                <a:solidFill>
                  <a:schemeClr val="accent1"/>
                </a:solidFill>
                <a:latin typeface="Cambria" panose="02040503050406030204" pitchFamily="18" charset="0"/>
              </a:rPr>
              <a:t>WVPurchasing.gov</a:t>
            </a:r>
            <a:r>
              <a:rPr lang="en-US" sz="3200" b="1" cap="none" dirty="0">
                <a:solidFill>
                  <a:srgbClr val="4D4D4D"/>
                </a:solidFill>
                <a:latin typeface="Cambria" panose="02040503050406030204" pitchFamily="18" charset="0"/>
              </a:rPr>
              <a:t>, click on the “Contracts” tab</a:t>
            </a:r>
            <a:endParaRPr lang="en-US" sz="2800" b="1" cap="none" dirty="0">
              <a:solidFill>
                <a:srgbClr val="4D4D4D"/>
              </a:solidFill>
              <a:latin typeface="Cambria" panose="020405030504060302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1817" y="6435637"/>
            <a:ext cx="1207618" cy="63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2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A6CA14-507E-4CB7-8C68-B6E85D6B5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381" y="304271"/>
            <a:ext cx="7120776" cy="6249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537" y="2102371"/>
            <a:ext cx="4071336" cy="29556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200" b="1" cap="none" dirty="0">
                <a:solidFill>
                  <a:srgbClr val="4D4D4D"/>
                </a:solidFill>
                <a:latin typeface="Cambria" panose="02040503050406030204" pitchFamily="18" charset="0"/>
              </a:rPr>
              <a:t>From there, click on the “Statewide Contracts” button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963699" y="3067418"/>
            <a:ext cx="799072" cy="722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41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779" y="385313"/>
            <a:ext cx="9662421" cy="9227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cap="none" dirty="0">
                <a:solidFill>
                  <a:srgbClr val="4D4D4D"/>
                </a:solidFill>
                <a:latin typeface="Cambria" panose="02040503050406030204" pitchFamily="18" charset="0"/>
              </a:rPr>
              <a:t>The hyperlinked contract name takes you to the contract page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C33AB2-D80E-FC2D-2DC0-52A1EAA92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5327" y="976564"/>
            <a:ext cx="4313360" cy="5665535"/>
          </a:xfr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9308907" y="3590302"/>
            <a:ext cx="777156" cy="4380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12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1B3C78-58F2-7B30-2A0B-C0D1F780C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70" y="1595640"/>
            <a:ext cx="6973499" cy="487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b="1" cap="none" dirty="0">
                <a:solidFill>
                  <a:srgbClr val="4D4D4D"/>
                </a:solidFill>
                <a:latin typeface="Cambria" panose="02040503050406030204" pitchFamily="18" charset="0"/>
              </a:rPr>
              <a:t>This is what the contract page looks like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952087" y="5217411"/>
            <a:ext cx="599182" cy="2471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2305599" y="5093817"/>
            <a:ext cx="894801" cy="5322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118185" y="4391700"/>
            <a:ext cx="570434" cy="673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03720" y="1874517"/>
            <a:ext cx="32262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	</a:t>
            </a:r>
            <a:r>
              <a:rPr lang="en-US" sz="1400" b="1" u="sng" dirty="0"/>
              <a:t>Contract Name </a:t>
            </a:r>
            <a:r>
              <a:rPr lang="en-US" sz="1400" dirty="0"/>
              <a:t>– refer to 	this name when contacting 	the vendors if interested in 	using the contract. 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r>
              <a:rPr lang="en-US" sz="1400" dirty="0"/>
              <a:t>2.	Look for any change orders 	issued on the contract.  	</a:t>
            </a:r>
            <a:r>
              <a:rPr lang="en-US" sz="1400" b="1" u="sng" dirty="0"/>
              <a:t>Change orders</a:t>
            </a:r>
            <a:r>
              <a:rPr lang="en-US" sz="1400" dirty="0"/>
              <a:t> may 	renew/extend the contract, 	change pricing, make 	corrections or change the 	vendor contact information. 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r>
              <a:rPr lang="en-US" sz="1400" dirty="0"/>
              <a:t>3.	</a:t>
            </a:r>
            <a:r>
              <a:rPr lang="en-US" sz="1400" b="1" u="sng" dirty="0"/>
              <a:t>Ordering Instructions</a:t>
            </a:r>
            <a:r>
              <a:rPr lang="en-US" sz="1400" dirty="0"/>
              <a:t> - 	Detailed information about 	placing an order on the 	contract.  This may only be 	applicable to the State 	agencies, however, the 	vendor contact information 	will be provided.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F26F8-FF60-8996-1081-C2A7F2862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00" y="4817858"/>
            <a:ext cx="493819" cy="493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D706F2-CFAF-5570-D7A3-18B0B5EC1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972" y="4717496"/>
            <a:ext cx="6151397" cy="4999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D85E19-8D13-290A-020D-4D8F59EFD649}"/>
              </a:ext>
            </a:extLst>
          </p:cNvPr>
          <p:cNvSpPr/>
          <p:nvPr/>
        </p:nvSpPr>
        <p:spPr>
          <a:xfrm>
            <a:off x="2023971" y="4738972"/>
            <a:ext cx="493819" cy="365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C8633C-3E72-D239-D7C4-B39D9C552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334" y="4035627"/>
            <a:ext cx="463336" cy="493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150F25-9159-EA1A-B6C1-DDA2C381F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803" y="4037871"/>
            <a:ext cx="530398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89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551" y="968247"/>
            <a:ext cx="10127411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cap="none" dirty="0">
                <a:solidFill>
                  <a:srgbClr val="4D4D4D"/>
                </a:solidFill>
                <a:latin typeface="Cambria" panose="02040503050406030204" pitchFamily="18" charset="0"/>
              </a:rPr>
              <a:t>Within each contract is a designated contact for the vendor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422" y="2607317"/>
            <a:ext cx="7391400" cy="32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09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60" y="1163399"/>
            <a:ext cx="835037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8000" b="1" dirty="0"/>
              <a:t>Questions about statewide contracts?</a:t>
            </a:r>
            <a:endParaRPr sz="8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29787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005" y="920377"/>
            <a:ext cx="3092115" cy="1196671"/>
          </a:xfrm>
        </p:spPr>
        <p:txBody>
          <a:bodyPr>
            <a:normAutofit/>
          </a:bodyPr>
          <a:lstStyle/>
          <a:p>
            <a:r>
              <a:rPr lang="en-US" sz="3600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1" y="126750"/>
            <a:ext cx="6763109" cy="67312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West Virginia Purchasing Division</a:t>
            </a:r>
          </a:p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2400" i="1" dirty="0"/>
              <a:t>Mark Atkins</a:t>
            </a:r>
          </a:p>
          <a:p>
            <a:pPr marL="0" indent="0" algn="ctr">
              <a:buNone/>
            </a:pPr>
            <a:r>
              <a:rPr lang="en-US" sz="2400" i="1" dirty="0"/>
              <a:t>Buyer Supervisor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304-558-2307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Mark.A.Atkins@wv.gov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i="1" dirty="0"/>
              <a:t>Toby Welch</a:t>
            </a:r>
          </a:p>
          <a:p>
            <a:pPr marL="0" indent="0" algn="ctr">
              <a:buNone/>
            </a:pPr>
            <a:r>
              <a:rPr lang="en-US" sz="2400" i="1" dirty="0"/>
              <a:t>Senior Buyer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304-558-8802</a:t>
            </a:r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Toby.L.Welch@wv.gov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303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Objectives</a:t>
            </a:r>
          </a:p>
        </p:txBody>
      </p:sp>
      <p:sp>
        <p:nvSpPr>
          <p:cNvPr id="6147" name="Subtitle 2"/>
          <p:cNvSpPr>
            <a:spLocks noGrp="1"/>
          </p:cNvSpPr>
          <p:nvPr>
            <p:ph idx="1"/>
          </p:nvPr>
        </p:nvSpPr>
        <p:spPr>
          <a:xfrm>
            <a:off x="1251678" y="1371601"/>
            <a:ext cx="10178322" cy="3593591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3600" dirty="0"/>
              <a:t>Recognize the benefits of statewide contracts to local government entities</a:t>
            </a:r>
          </a:p>
          <a:p>
            <a:pPr marL="0" indent="0" eaLnBrk="1" hangingPunct="1">
              <a:buNone/>
            </a:pPr>
            <a:endParaRPr lang="en-US" altLang="en-US" sz="3600" dirty="0"/>
          </a:p>
          <a:p>
            <a:pPr eaLnBrk="1" hangingPunct="1"/>
            <a:r>
              <a:rPr lang="en-US" altLang="en-US" sz="3600" dirty="0"/>
              <a:t>Understand purchasing procedures related to statewide contracts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How to locate statewide contracts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5640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Statewide Contracts</a:t>
            </a:r>
            <a:endParaRPr lang="en-US" b="1" dirty="0"/>
          </a:p>
        </p:txBody>
      </p:sp>
      <p:sp>
        <p:nvSpPr>
          <p:cNvPr id="10243" name="Subtitle 2"/>
          <p:cNvSpPr>
            <a:spLocks noGrp="1"/>
          </p:cNvSpPr>
          <p:nvPr>
            <p:ph idx="1"/>
          </p:nvPr>
        </p:nvSpPr>
        <p:spPr>
          <a:xfrm>
            <a:off x="1251678" y="1380226"/>
            <a:ext cx="10178322" cy="5004097"/>
          </a:xfrm>
        </p:spPr>
        <p:txBody>
          <a:bodyPr>
            <a:normAutofit/>
          </a:bodyPr>
          <a:lstStyle/>
          <a:p>
            <a:pPr eaLnBrk="1" hangingPunct="1">
              <a:spcAft>
                <a:spcPts val="1000"/>
              </a:spcAft>
            </a:pPr>
            <a:r>
              <a:rPr lang="en-US" altLang="en-US" sz="3200" dirty="0"/>
              <a:t>Contract between the state and vendor which is used by state agencies and some political subdivisions to purchase frequently used commodities and services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3200" dirty="0"/>
              <a:t>Bid and managed by the Purchasing Division</a:t>
            </a:r>
          </a:p>
          <a:p>
            <a:pPr eaLnBrk="1" hangingPunct="1"/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2246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Statewide Contracts</a:t>
            </a:r>
          </a:p>
        </p:txBody>
      </p:sp>
      <p:sp>
        <p:nvSpPr>
          <p:cNvPr id="12291" name="Subtitle 2"/>
          <p:cNvSpPr>
            <a:spLocks noGrp="1"/>
          </p:cNvSpPr>
          <p:nvPr>
            <p:ph idx="1"/>
          </p:nvPr>
        </p:nvSpPr>
        <p:spPr>
          <a:xfrm>
            <a:off x="1251678" y="1397480"/>
            <a:ext cx="10178322" cy="445985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Aft>
                <a:spcPts val="1000"/>
              </a:spcAft>
            </a:pPr>
            <a:r>
              <a:rPr lang="en-US" altLang="en-US" sz="3200" dirty="0"/>
              <a:t>Benefits of using statewide contracts</a:t>
            </a:r>
          </a:p>
          <a:p>
            <a:pPr lvl="1" eaLnBrk="1" hangingPunct="1"/>
            <a:r>
              <a:rPr lang="en-US" altLang="en-US" sz="3000" dirty="0"/>
              <a:t>Quick (Available to use right now)</a:t>
            </a:r>
          </a:p>
          <a:p>
            <a:pPr lvl="1" eaLnBrk="1" hangingPunct="1"/>
            <a:r>
              <a:rPr lang="en-US" altLang="en-US" sz="3000" dirty="0"/>
              <a:t>Cost savings (The volume savings over the life of the contract)</a:t>
            </a:r>
          </a:p>
          <a:p>
            <a:pPr lvl="1" eaLnBrk="1" hangingPunct="1"/>
            <a:r>
              <a:rPr lang="en-US" altLang="en-US" sz="3000" dirty="0"/>
              <a:t>Easily accessible</a:t>
            </a:r>
          </a:p>
          <a:p>
            <a:pPr lvl="1" eaLnBrk="1" hangingPunct="1"/>
            <a:r>
              <a:rPr lang="en-US" altLang="en-US" sz="3000" dirty="0"/>
              <a:t>Efficiency in the procurement process</a:t>
            </a:r>
          </a:p>
          <a:p>
            <a:pPr lvl="1" eaLnBrk="1" hangingPunct="1"/>
            <a:r>
              <a:rPr lang="en-US" altLang="en-US" sz="3000" dirty="0"/>
              <a:t>Reduces Soft Costs?</a:t>
            </a:r>
          </a:p>
          <a:p>
            <a:pPr lvl="2"/>
            <a:r>
              <a:rPr lang="en-US" altLang="en-US" sz="2800" dirty="0"/>
              <a:t>Mitigate risks!</a:t>
            </a:r>
          </a:p>
          <a:p>
            <a:pPr lvl="3"/>
            <a:r>
              <a:rPr lang="en-US" altLang="en-US" sz="2600" dirty="0"/>
              <a:t>All vendors on SWC’s are properly vetted with SOS, Tax, Workers Comp, Fed % State Debarments.</a:t>
            </a:r>
          </a:p>
          <a:p>
            <a:pPr lvl="2"/>
            <a:r>
              <a:rPr lang="en-US" altLang="en-US" sz="2800" dirty="0"/>
              <a:t>Time is money!</a:t>
            </a:r>
          </a:p>
          <a:p>
            <a:pPr lvl="1" eaLnBrk="1" hangingPunct="1"/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585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42" y="154619"/>
            <a:ext cx="10888642" cy="149213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Local Government entity defines a need… </a:t>
            </a:r>
            <a:r>
              <a:rPr lang="en-US" sz="4900" dirty="0">
                <a:solidFill>
                  <a:schemeClr val="accent1"/>
                </a:solidFill>
              </a:rPr>
              <a:t>What Happens Next?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DE592-F0AA-4FD2-A3EA-5679FBD4E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61" y="2017356"/>
            <a:ext cx="5587440" cy="4840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A7465A-3F35-4356-87E3-6F81A19E3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478" y="2017356"/>
            <a:ext cx="5739897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273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farm tire.jpg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0273" y="518300"/>
            <a:ext cx="2350982" cy="2665618"/>
          </a:xfr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784865" y="347275"/>
            <a:ext cx="8407400" cy="1003301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buClrTx/>
              <a:buNone/>
              <a:defRPr/>
            </a:pPr>
            <a:r>
              <a:rPr lang="en-US" altLang="en-US" sz="3000" dirty="0"/>
              <a:t>Commodities and services covered by statewide contracts</a:t>
            </a:r>
          </a:p>
          <a:p>
            <a:pPr marL="640080"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alt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843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9" y="1304824"/>
            <a:ext cx="35766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pest control services"/>
          <p:cNvSpPr>
            <a:spLocks noChangeAspect="1" noChangeArrowheads="1"/>
          </p:cNvSpPr>
          <p:nvPr/>
        </p:nvSpPr>
        <p:spPr bwMode="auto">
          <a:xfrm>
            <a:off x="5943600" y="3276600"/>
            <a:ext cx="2416834" cy="241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34-35' Articulating Man Lift Electric Narrow | Sunbelt Rentals">
            <a:extLst>
              <a:ext uri="{FF2B5EF4-FFF2-40B4-BE49-F238E27FC236}">
                <a16:creationId xmlns:a16="http://schemas.microsoft.com/office/drawing/2014/main" id="{4D34052F-3D1B-45D2-84FF-E3568676D6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51" y="3419995"/>
            <a:ext cx="3004203" cy="30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C884E-34C1-4714-8352-914F7A2E52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7317" y="3671586"/>
            <a:ext cx="2501020" cy="2501020"/>
          </a:xfrm>
          <a:prstGeom prst="rect">
            <a:avLst/>
          </a:prstGeom>
        </p:spPr>
      </p:pic>
      <p:pic>
        <p:nvPicPr>
          <p:cNvPr id="14" name="Picture 13" descr="A picture containing transport, wheel">
            <a:extLst>
              <a:ext uri="{FF2B5EF4-FFF2-40B4-BE49-F238E27FC236}">
                <a16:creationId xmlns:a16="http://schemas.microsoft.com/office/drawing/2014/main" id="{A7FFE48E-A337-7ADB-F058-9F4469B7D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0273" y="603504"/>
            <a:ext cx="2350981" cy="2580414"/>
          </a:xfrm>
          <a:prstGeom prst="rect">
            <a:avLst/>
          </a:prstGeom>
        </p:spPr>
      </p:pic>
      <p:pic>
        <p:nvPicPr>
          <p:cNvPr id="18" name="Picture 17" descr="A green and yellow lawn mower">
            <a:extLst>
              <a:ext uri="{FF2B5EF4-FFF2-40B4-BE49-F238E27FC236}">
                <a16:creationId xmlns:a16="http://schemas.microsoft.com/office/drawing/2014/main" id="{22E07B8F-D274-98E6-65FF-37660121DF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7461" y="1469092"/>
            <a:ext cx="3153205" cy="2644415"/>
          </a:xfrm>
          <a:prstGeom prst="rect">
            <a:avLst/>
          </a:prstGeom>
        </p:spPr>
      </p:pic>
      <p:pic>
        <p:nvPicPr>
          <p:cNvPr id="20" name="Picture 19" descr="A picture containing transport, power shovel, crane">
            <a:extLst>
              <a:ext uri="{FF2B5EF4-FFF2-40B4-BE49-F238E27FC236}">
                <a16:creationId xmlns:a16="http://schemas.microsoft.com/office/drawing/2014/main" id="{0A5EEEF3-1C6C-C87D-5298-746FD305A5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0905" y="3353275"/>
            <a:ext cx="2740323" cy="34076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D12BAE-8036-9A3A-8F66-5F09CD71DA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1185" y="1413608"/>
            <a:ext cx="2952750" cy="1552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894B53-A68B-DFC3-F975-AB65E0C96D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0798" y="4445619"/>
            <a:ext cx="2891139" cy="1270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1786" y="4234097"/>
            <a:ext cx="3125854" cy="21079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18116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967" y="620758"/>
            <a:ext cx="4247380" cy="34234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/>
              <a:t>How Can I view the statewide contracts bid and maintained on behalf of local governments?</a:t>
            </a:r>
            <a:br>
              <a:rPr lang="en-US" sz="2800" b="1" dirty="0">
                <a:latin typeface="+mn-lt"/>
              </a:rPr>
            </a:br>
            <a:br>
              <a:rPr lang="en-US" sz="3200" b="1" dirty="0">
                <a:latin typeface="+mn-lt"/>
              </a:rPr>
            </a:br>
            <a:r>
              <a:rPr lang="en-US" sz="3200" b="1" cap="none" dirty="0">
                <a:solidFill>
                  <a:srgbClr val="4D4D4D"/>
                </a:solidFill>
                <a:latin typeface="Cambria" panose="02040503050406030204" pitchFamily="18" charset="0"/>
              </a:rPr>
              <a:t>At </a:t>
            </a:r>
            <a:r>
              <a:rPr lang="en-US" sz="3000" b="1" i="1" cap="none" dirty="0">
                <a:solidFill>
                  <a:schemeClr val="accent1"/>
                </a:solidFill>
                <a:latin typeface="Cambria" panose="02040503050406030204" pitchFamily="18" charset="0"/>
              </a:rPr>
              <a:t>WVPurchasing.gov</a:t>
            </a:r>
            <a:r>
              <a:rPr lang="en-US" sz="3200" b="1" cap="none" dirty="0">
                <a:solidFill>
                  <a:srgbClr val="4D4D4D"/>
                </a:solidFill>
                <a:latin typeface="Cambria" panose="02040503050406030204" pitchFamily="18" charset="0"/>
              </a:rPr>
              <a:t>, click on the “Local Government Outreach” tab</a:t>
            </a:r>
            <a:endParaRPr lang="en-US" sz="2800" b="1" cap="none" dirty="0">
              <a:solidFill>
                <a:srgbClr val="4D4D4D"/>
              </a:solidFill>
              <a:latin typeface="Cambria" panose="020405030504060302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27157" y="6426583"/>
            <a:ext cx="1207618" cy="63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211CF04-7E65-45C9-8809-5789233B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775" y="91199"/>
            <a:ext cx="5945843" cy="66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6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20A51-93C2-D002-9A97-20D4C374B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902" y="232979"/>
            <a:ext cx="7111426" cy="6392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537" y="2102371"/>
            <a:ext cx="4071336" cy="29556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200" b="1" cap="none" dirty="0">
                <a:solidFill>
                  <a:srgbClr val="4D4D4D"/>
                </a:solidFill>
                <a:latin typeface="Cambria" panose="02040503050406030204" pitchFamily="18" charset="0"/>
              </a:rPr>
              <a:t>From there, click on the “Contracts” tab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043830" y="3901643"/>
            <a:ext cx="799072" cy="722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02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779" y="385313"/>
            <a:ext cx="1031611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cap="none" dirty="0">
                <a:solidFill>
                  <a:srgbClr val="4D4D4D"/>
                </a:solidFill>
                <a:latin typeface="Cambria" panose="02040503050406030204" pitchFamily="18" charset="0"/>
              </a:rPr>
              <a:t>The hyperlinked contract name takes you to the contract page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ACCCF64-959C-90B7-F74E-8B9E37096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8927" y="1755786"/>
            <a:ext cx="4475797" cy="4822814"/>
          </a:xfr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7813394" y="4014961"/>
            <a:ext cx="777156" cy="4380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854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dge">
  <a:themeElements>
    <a:clrScheme name="2017Conference">
      <a:dk1>
        <a:srgbClr val="31869B"/>
      </a:dk1>
      <a:lt1>
        <a:srgbClr val="FFFFFF"/>
      </a:lt1>
      <a:dk2>
        <a:srgbClr val="31869B"/>
      </a:dk2>
      <a:lt2>
        <a:srgbClr val="FFFFFF"/>
      </a:lt2>
      <a:accent1>
        <a:srgbClr val="68C852"/>
      </a:accent1>
      <a:accent2>
        <a:srgbClr val="68C852"/>
      </a:accent2>
      <a:accent3>
        <a:srgbClr val="68C852"/>
      </a:accent3>
      <a:accent4>
        <a:srgbClr val="31869B"/>
      </a:accent4>
      <a:accent5>
        <a:srgbClr val="0E200A"/>
      </a:accent5>
      <a:accent6>
        <a:srgbClr val="081206"/>
      </a:accent6>
      <a:hlink>
        <a:srgbClr val="31869B"/>
      </a:hlink>
      <a:folHlink>
        <a:srgbClr val="31869B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Conference Theme [Read-Only]" id="{884045A8-9889-437F-8E03-874199CB452A}" vid="{DFEBBC6B-77AA-4D87-81CC-E1BF70D5AA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PPT_Template_2017ConfTheme</Template>
  <TotalTime>1580</TotalTime>
  <Words>459</Words>
  <Application>Microsoft Office PowerPoint</Application>
  <PresentationFormat>Widescreen</PresentationFormat>
  <Paragraphs>52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Consolas</vt:lpstr>
      <vt:lpstr>Gill Sans MT</vt:lpstr>
      <vt:lpstr>Times New Roman</vt:lpstr>
      <vt:lpstr>Verdana</vt:lpstr>
      <vt:lpstr>Wingdings</vt:lpstr>
      <vt:lpstr>Wingdings 2</vt:lpstr>
      <vt:lpstr>Badge</vt:lpstr>
      <vt:lpstr>STATEWIDE CONTRACTS</vt:lpstr>
      <vt:lpstr>Objectives</vt:lpstr>
      <vt:lpstr>Statewide Contracts</vt:lpstr>
      <vt:lpstr>Statewide Contracts</vt:lpstr>
      <vt:lpstr>Local Government entity defines a need… What Happens Next? </vt:lpstr>
      <vt:lpstr>PowerPoint Presentation</vt:lpstr>
      <vt:lpstr>How Can I view the statewide contracts bid and maintained on behalf of local governments?  At WVPurchasing.gov, click on the “Local Government Outreach” tab</vt:lpstr>
      <vt:lpstr>From there, click on the “Contracts” tab</vt:lpstr>
      <vt:lpstr>The hyperlinked contract name takes you to the contract page</vt:lpstr>
      <vt:lpstr>How Can I view the statewide contracts?  At WVPurchasing.gov, click on the “Contracts” tab</vt:lpstr>
      <vt:lpstr>From there, click on the “Statewide Contracts” button</vt:lpstr>
      <vt:lpstr>The hyperlinked contract name takes you to the contract page</vt:lpstr>
      <vt:lpstr>This is what the contract page looks like</vt:lpstr>
      <vt:lpstr>Within each contract is a designated contact for the vendor</vt:lpstr>
      <vt:lpstr>Questions about statewide contracts?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Knapp, Samantha S</dc:creator>
  <cp:lastModifiedBy>Katrina Kerstetter</cp:lastModifiedBy>
  <cp:revision>47</cp:revision>
  <cp:lastPrinted>2018-11-09T19:07:40Z</cp:lastPrinted>
  <dcterms:created xsi:type="dcterms:W3CDTF">2017-06-05T13:36:14Z</dcterms:created>
  <dcterms:modified xsi:type="dcterms:W3CDTF">2023-04-12T16:07:01Z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0f4a70-4b6c-4bd4-a002-31edb9c00abe_Enabled">
    <vt:lpwstr>true</vt:lpwstr>
  </property>
  <property fmtid="{D5CDD505-2E9C-101B-9397-08002B2CF9AE}" pid="3" name="MSIP_Label_460f4a70-4b6c-4bd4-a002-31edb9c00abe_SetDate">
    <vt:lpwstr>2023-04-12T16:07:00Z</vt:lpwstr>
  </property>
  <property fmtid="{D5CDD505-2E9C-101B-9397-08002B2CF9AE}" pid="4" name="MSIP_Label_460f4a70-4b6c-4bd4-a002-31edb9c00abe_Method">
    <vt:lpwstr>Standard</vt:lpwstr>
  </property>
  <property fmtid="{D5CDD505-2E9C-101B-9397-08002B2CF9AE}" pid="5" name="MSIP_Label_460f4a70-4b6c-4bd4-a002-31edb9c00abe_Name">
    <vt:lpwstr>General</vt:lpwstr>
  </property>
  <property fmtid="{D5CDD505-2E9C-101B-9397-08002B2CF9AE}" pid="6" name="MSIP_Label_460f4a70-4b6c-4bd4-a002-31edb9c00abe_SiteId">
    <vt:lpwstr>e019b04b-330c-467a-8bae-09fb17374d6a</vt:lpwstr>
  </property>
  <property fmtid="{D5CDD505-2E9C-101B-9397-08002B2CF9AE}" pid="7" name="MSIP_Label_460f4a70-4b6c-4bd4-a002-31edb9c00abe_ActionId">
    <vt:lpwstr>2e8a85c3-2464-4a47-8632-bdba96d8ed2c</vt:lpwstr>
  </property>
  <property fmtid="{D5CDD505-2E9C-101B-9397-08002B2CF9AE}" pid="8" name="MSIP_Label_460f4a70-4b6c-4bd4-a002-31edb9c00abe_ContentBits">
    <vt:lpwstr>0</vt:lpwstr>
  </property>
</Properties>
</file>