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4"/>
  </p:notesMasterIdLst>
  <p:sldIdLst>
    <p:sldId id="256" r:id="rId5"/>
    <p:sldId id="257" r:id="rId6"/>
    <p:sldId id="258" r:id="rId7"/>
    <p:sldId id="259" r:id="rId8"/>
    <p:sldId id="260" r:id="rId9"/>
    <p:sldId id="261" r:id="rId10"/>
    <p:sldId id="262" r:id="rId11"/>
    <p:sldId id="263" r:id="rId12"/>
    <p:sldId id="275" r:id="rId13"/>
    <p:sldId id="319" r:id="rId14"/>
    <p:sldId id="323" r:id="rId15"/>
    <p:sldId id="264" r:id="rId16"/>
    <p:sldId id="265" r:id="rId17"/>
    <p:sldId id="266" r:id="rId18"/>
    <p:sldId id="276" r:id="rId19"/>
    <p:sldId id="267" r:id="rId20"/>
    <p:sldId id="561" r:id="rId21"/>
    <p:sldId id="559" r:id="rId22"/>
    <p:sldId id="277" r:id="rId23"/>
    <p:sldId id="278" r:id="rId24"/>
    <p:sldId id="279" r:id="rId25"/>
    <p:sldId id="289" r:id="rId26"/>
    <p:sldId id="558" r:id="rId27"/>
    <p:sldId id="290" r:id="rId28"/>
    <p:sldId id="324" r:id="rId29"/>
    <p:sldId id="291" r:id="rId30"/>
    <p:sldId id="552" r:id="rId31"/>
    <p:sldId id="293" r:id="rId32"/>
    <p:sldId id="298" r:id="rId33"/>
    <p:sldId id="299" r:id="rId34"/>
    <p:sldId id="269" r:id="rId35"/>
    <p:sldId id="280" r:id="rId36"/>
    <p:sldId id="551" r:id="rId37"/>
    <p:sldId id="546" r:id="rId38"/>
    <p:sldId id="547" r:id="rId39"/>
    <p:sldId id="294" r:id="rId40"/>
    <p:sldId id="295" r:id="rId41"/>
    <p:sldId id="330" r:id="rId42"/>
    <p:sldId id="331" r:id="rId43"/>
    <p:sldId id="544" r:id="rId44"/>
    <p:sldId id="545" r:id="rId45"/>
    <p:sldId id="326" r:id="rId46"/>
    <p:sldId id="327" r:id="rId47"/>
    <p:sldId id="328" r:id="rId48"/>
    <p:sldId id="329" r:id="rId49"/>
    <p:sldId id="296" r:id="rId50"/>
    <p:sldId id="548" r:id="rId51"/>
    <p:sldId id="549" r:id="rId52"/>
    <p:sldId id="297" r:id="rId53"/>
    <p:sldId id="550" r:id="rId54"/>
    <p:sldId id="282" r:id="rId55"/>
    <p:sldId id="281" r:id="rId56"/>
    <p:sldId id="283" r:id="rId57"/>
    <p:sldId id="325" r:id="rId58"/>
    <p:sldId id="284" r:id="rId59"/>
    <p:sldId id="285" r:id="rId60"/>
    <p:sldId id="560" r:id="rId61"/>
    <p:sldId id="286" r:id="rId62"/>
    <p:sldId id="287" r:id="rId63"/>
    <p:sldId id="288" r:id="rId64"/>
    <p:sldId id="270" r:id="rId65"/>
    <p:sldId id="300" r:id="rId66"/>
    <p:sldId id="301" r:id="rId67"/>
    <p:sldId id="302" r:id="rId68"/>
    <p:sldId id="303" r:id="rId69"/>
    <p:sldId id="306" r:id="rId70"/>
    <p:sldId id="307" r:id="rId71"/>
    <p:sldId id="272" r:id="rId72"/>
    <p:sldId id="310" r:id="rId73"/>
    <p:sldId id="311" r:id="rId74"/>
    <p:sldId id="309" r:id="rId75"/>
    <p:sldId id="273" r:id="rId76"/>
    <p:sldId id="274" r:id="rId77"/>
    <p:sldId id="314" r:id="rId78"/>
    <p:sldId id="313" r:id="rId79"/>
    <p:sldId id="316" r:id="rId80"/>
    <p:sldId id="315" r:id="rId81"/>
    <p:sldId id="318" r:id="rId82"/>
    <p:sldId id="322"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F1D624-A065-071F-6CA5-D5062B6B5117}" name="Sonja Phillips" initials="SP" userId="S::sonja.phillips@k12.wv.us::a81520d4-2bb5-41c7-8ca5-7383654150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0636B"/>
    <a:srgbClr val="003B69"/>
    <a:srgbClr val="004071"/>
    <a:srgbClr val="A7253F"/>
    <a:srgbClr val="B18E2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D6C9D-75FE-45F9-A992-47CBDDB0A3E9}" v="44" dt="2023-02-06T13:28:17.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hank" userId="S::jonathan.shank@k12.wv.us::5718f14e-a473-4a19-8faa-333a57ef4686" providerId="AD" clId="Web-{55D8DE4D-4A7C-48DC-A945-89E4E2494A64}"/>
    <pc:docChg chg="addSld delSld modSld">
      <pc:chgData name="Jonathan Shank" userId="S::jonathan.shank@k12.wv.us::5718f14e-a473-4a19-8faa-333a57ef4686" providerId="AD" clId="Web-{55D8DE4D-4A7C-48DC-A945-89E4E2494A64}" dt="2022-11-10T16:13:19.146" v="152" actId="14100"/>
      <pc:docMkLst>
        <pc:docMk/>
      </pc:docMkLst>
      <pc:sldChg chg="addSp modSp">
        <pc:chgData name="Jonathan Shank" userId="S::jonathan.shank@k12.wv.us::5718f14e-a473-4a19-8faa-333a57ef4686" providerId="AD" clId="Web-{55D8DE4D-4A7C-48DC-A945-89E4E2494A64}" dt="2022-11-10T15:39:23.311" v="84" actId="20577"/>
        <pc:sldMkLst>
          <pc:docMk/>
          <pc:sldMk cId="1826907534" sldId="256"/>
        </pc:sldMkLst>
        <pc:spChg chg="add mod">
          <ac:chgData name="Jonathan Shank" userId="S::jonathan.shank@k12.wv.us::5718f14e-a473-4a19-8faa-333a57ef4686" providerId="AD" clId="Web-{55D8DE4D-4A7C-48DC-A945-89E4E2494A64}" dt="2022-11-10T15:38:58.795" v="82"/>
          <ac:spMkLst>
            <pc:docMk/>
            <pc:sldMk cId="1826907534" sldId="256"/>
            <ac:spMk id="5" creationId="{03F8196C-9717-1EE6-D14C-87477D58C8A5}"/>
          </ac:spMkLst>
        </pc:spChg>
        <pc:spChg chg="add mod">
          <ac:chgData name="Jonathan Shank" userId="S::jonathan.shank@k12.wv.us::5718f14e-a473-4a19-8faa-333a57ef4686" providerId="AD" clId="Web-{55D8DE4D-4A7C-48DC-A945-89E4E2494A64}" dt="2022-11-10T15:39:23.311" v="84" actId="20577"/>
          <ac:spMkLst>
            <pc:docMk/>
            <pc:sldMk cId="1826907534" sldId="256"/>
            <ac:spMk id="6" creationId="{77F1B0B8-8C05-5FE3-6144-F22EBBCF051A}"/>
          </ac:spMkLst>
        </pc:spChg>
      </pc:sldChg>
      <pc:sldChg chg="modSp">
        <pc:chgData name="Jonathan Shank" userId="S::jonathan.shank@k12.wv.us::5718f14e-a473-4a19-8faa-333a57ef4686" providerId="AD" clId="Web-{55D8DE4D-4A7C-48DC-A945-89E4E2494A64}" dt="2022-11-10T15:39:38.327" v="86" actId="20577"/>
        <pc:sldMkLst>
          <pc:docMk/>
          <pc:sldMk cId="2853206598" sldId="258"/>
        </pc:sldMkLst>
        <pc:spChg chg="mod">
          <ac:chgData name="Jonathan Shank" userId="S::jonathan.shank@k12.wv.us::5718f14e-a473-4a19-8faa-333a57ef4686" providerId="AD" clId="Web-{55D8DE4D-4A7C-48DC-A945-89E4E2494A64}" dt="2022-11-10T15:39:38.327" v="86" actId="20577"/>
          <ac:spMkLst>
            <pc:docMk/>
            <pc:sldMk cId="2853206598" sldId="258"/>
            <ac:spMk id="3" creationId="{FD33FD06-C246-4766-A57F-6E0BD4B17DCA}"/>
          </ac:spMkLst>
        </pc:spChg>
      </pc:sldChg>
      <pc:sldChg chg="modSp">
        <pc:chgData name="Jonathan Shank" userId="S::jonathan.shank@k12.wv.us::5718f14e-a473-4a19-8faa-333a57ef4686" providerId="AD" clId="Web-{55D8DE4D-4A7C-48DC-A945-89E4E2494A64}" dt="2022-11-10T15:41:08.080" v="109" actId="20577"/>
        <pc:sldMkLst>
          <pc:docMk/>
          <pc:sldMk cId="1469124620" sldId="275"/>
        </pc:sldMkLst>
        <pc:spChg chg="mod">
          <ac:chgData name="Jonathan Shank" userId="S::jonathan.shank@k12.wv.us::5718f14e-a473-4a19-8faa-333a57ef4686" providerId="AD" clId="Web-{55D8DE4D-4A7C-48DC-A945-89E4E2494A64}" dt="2022-11-10T15:40:46.220" v="103" actId="20577"/>
          <ac:spMkLst>
            <pc:docMk/>
            <pc:sldMk cId="1469124620" sldId="275"/>
            <ac:spMk id="2" creationId="{3C3372DC-50C3-410C-8C17-8A2A2613A3B8}"/>
          </ac:spMkLst>
        </pc:spChg>
        <pc:spChg chg="mod">
          <ac:chgData name="Jonathan Shank" userId="S::jonathan.shank@k12.wv.us::5718f14e-a473-4a19-8faa-333a57ef4686" providerId="AD" clId="Web-{55D8DE4D-4A7C-48DC-A945-89E4E2494A64}" dt="2022-11-10T15:41:08.080" v="109" actId="20577"/>
          <ac:spMkLst>
            <pc:docMk/>
            <pc:sldMk cId="1469124620" sldId="275"/>
            <ac:spMk id="3" creationId="{BE26CB64-1BDD-4DFB-97D7-01F2F9FD0EEE}"/>
          </ac:spMkLst>
        </pc:spChg>
      </pc:sldChg>
      <pc:sldChg chg="modSp">
        <pc:chgData name="Jonathan Shank" userId="S::jonathan.shank@k12.wv.us::5718f14e-a473-4a19-8faa-333a57ef4686" providerId="AD" clId="Web-{55D8DE4D-4A7C-48DC-A945-89E4E2494A64}" dt="2022-11-10T15:42:10.519" v="126" actId="20577"/>
        <pc:sldMkLst>
          <pc:docMk/>
          <pc:sldMk cId="1530120486" sldId="277"/>
        </pc:sldMkLst>
        <pc:spChg chg="mod">
          <ac:chgData name="Jonathan Shank" userId="S::jonathan.shank@k12.wv.us::5718f14e-a473-4a19-8faa-333a57ef4686" providerId="AD" clId="Web-{55D8DE4D-4A7C-48DC-A945-89E4E2494A64}" dt="2022-11-10T15:42:10.519" v="126" actId="20577"/>
          <ac:spMkLst>
            <pc:docMk/>
            <pc:sldMk cId="1530120486" sldId="277"/>
            <ac:spMk id="5" creationId="{331F48A4-0EC7-49FF-8520-58CEE73044B0}"/>
          </ac:spMkLst>
        </pc:spChg>
      </pc:sldChg>
      <pc:sldChg chg="modSp">
        <pc:chgData name="Jonathan Shank" userId="S::jonathan.shank@k12.wv.us::5718f14e-a473-4a19-8faa-333a57ef4686" providerId="AD" clId="Web-{55D8DE4D-4A7C-48DC-A945-89E4E2494A64}" dt="2022-11-10T15:41:25.315" v="118" actId="20577"/>
        <pc:sldMkLst>
          <pc:docMk/>
          <pc:sldMk cId="3021285429" sldId="319"/>
        </pc:sldMkLst>
        <pc:spChg chg="mod">
          <ac:chgData name="Jonathan Shank" userId="S::jonathan.shank@k12.wv.us::5718f14e-a473-4a19-8faa-333a57ef4686" providerId="AD" clId="Web-{55D8DE4D-4A7C-48DC-A945-89E4E2494A64}" dt="2022-11-10T15:40:53.095" v="107" actId="20577"/>
          <ac:spMkLst>
            <pc:docMk/>
            <pc:sldMk cId="3021285429" sldId="319"/>
            <ac:spMk id="2" creationId="{3C3372DC-50C3-410C-8C17-8A2A2613A3B8}"/>
          </ac:spMkLst>
        </pc:spChg>
        <pc:spChg chg="mod">
          <ac:chgData name="Jonathan Shank" userId="S::jonathan.shank@k12.wv.us::5718f14e-a473-4a19-8faa-333a57ef4686" providerId="AD" clId="Web-{55D8DE4D-4A7C-48DC-A945-89E4E2494A64}" dt="2022-11-10T15:41:25.315" v="118" actId="20577"/>
          <ac:spMkLst>
            <pc:docMk/>
            <pc:sldMk cId="3021285429" sldId="319"/>
            <ac:spMk id="3" creationId="{BE26CB64-1BDD-4DFB-97D7-01F2F9FD0EEE}"/>
          </ac:spMkLst>
        </pc:spChg>
      </pc:sldChg>
      <pc:sldChg chg="modSp">
        <pc:chgData name="Jonathan Shank" userId="S::jonathan.shank@k12.wv.us::5718f14e-a473-4a19-8faa-333a57ef4686" providerId="AD" clId="Web-{55D8DE4D-4A7C-48DC-A945-89E4E2494A64}" dt="2022-11-10T15:41:31.034" v="124" actId="20577"/>
        <pc:sldMkLst>
          <pc:docMk/>
          <pc:sldMk cId="2323201378" sldId="323"/>
        </pc:sldMkLst>
        <pc:spChg chg="mod">
          <ac:chgData name="Jonathan Shank" userId="S::jonathan.shank@k12.wv.us::5718f14e-a473-4a19-8faa-333a57ef4686" providerId="AD" clId="Web-{55D8DE4D-4A7C-48DC-A945-89E4E2494A64}" dt="2022-11-10T15:40:55.986" v="108" actId="20577"/>
          <ac:spMkLst>
            <pc:docMk/>
            <pc:sldMk cId="2323201378" sldId="323"/>
            <ac:spMk id="2" creationId="{3C3372DC-50C3-410C-8C17-8A2A2613A3B8}"/>
          </ac:spMkLst>
        </pc:spChg>
        <pc:spChg chg="mod">
          <ac:chgData name="Jonathan Shank" userId="S::jonathan.shank@k12.wv.us::5718f14e-a473-4a19-8faa-333a57ef4686" providerId="AD" clId="Web-{55D8DE4D-4A7C-48DC-A945-89E4E2494A64}" dt="2022-11-10T15:41:31.034" v="124" actId="20577"/>
          <ac:spMkLst>
            <pc:docMk/>
            <pc:sldMk cId="2323201378" sldId="323"/>
            <ac:spMk id="3" creationId="{BE26CB64-1BDD-4DFB-97D7-01F2F9FD0EEE}"/>
          </ac:spMkLst>
        </pc:spChg>
      </pc:sldChg>
      <pc:sldChg chg="addSp delSp modSp add replId">
        <pc:chgData name="Jonathan Shank" userId="S::jonathan.shank@k12.wv.us::5718f14e-a473-4a19-8faa-333a57ef4686" providerId="AD" clId="Web-{55D8DE4D-4A7C-48DC-A945-89E4E2494A64}" dt="2022-11-10T16:13:19.146" v="152" actId="14100"/>
        <pc:sldMkLst>
          <pc:docMk/>
          <pc:sldMk cId="127195770" sldId="558"/>
        </pc:sldMkLst>
        <pc:spChg chg="add del mod">
          <ac:chgData name="Jonathan Shank" userId="S::jonathan.shank@k12.wv.us::5718f14e-a473-4a19-8faa-333a57ef4686" providerId="AD" clId="Web-{55D8DE4D-4A7C-48DC-A945-89E4E2494A64}" dt="2022-11-10T15:45:39.337" v="135"/>
          <ac:spMkLst>
            <pc:docMk/>
            <pc:sldMk cId="127195770" sldId="558"/>
            <ac:spMk id="3" creationId="{BE26CB64-1BDD-4DFB-97D7-01F2F9FD0EEE}"/>
          </ac:spMkLst>
        </pc:spChg>
        <pc:spChg chg="add del mod">
          <ac:chgData name="Jonathan Shank" userId="S::jonathan.shank@k12.wv.us::5718f14e-a473-4a19-8faa-333a57ef4686" providerId="AD" clId="Web-{55D8DE4D-4A7C-48DC-A945-89E4E2494A64}" dt="2022-11-10T15:45:32.072" v="133"/>
          <ac:spMkLst>
            <pc:docMk/>
            <pc:sldMk cId="127195770" sldId="558"/>
            <ac:spMk id="7" creationId="{6EFEDC43-9F0C-CBC1-DC6E-897C341D3EE0}"/>
          </ac:spMkLst>
        </pc:spChg>
        <pc:graphicFrameChg chg="add del mod ord modGraphic">
          <ac:chgData name="Jonathan Shank" userId="S::jonathan.shank@k12.wv.us::5718f14e-a473-4a19-8faa-333a57ef4686" providerId="AD" clId="Web-{55D8DE4D-4A7C-48DC-A945-89E4E2494A64}" dt="2022-11-10T15:45:32.072" v="134"/>
          <ac:graphicFrameMkLst>
            <pc:docMk/>
            <pc:sldMk cId="127195770" sldId="558"/>
            <ac:graphicFrameMk id="6" creationId="{2DEDD279-646C-A61F-F919-C33CD98DC24F}"/>
          </ac:graphicFrameMkLst>
        </pc:graphicFrameChg>
        <pc:picChg chg="add mod">
          <ac:chgData name="Jonathan Shank" userId="S::jonathan.shank@k12.wv.us::5718f14e-a473-4a19-8faa-333a57ef4686" providerId="AD" clId="Web-{55D8DE4D-4A7C-48DC-A945-89E4E2494A64}" dt="2022-11-10T16:13:19.146" v="152" actId="14100"/>
          <ac:picMkLst>
            <pc:docMk/>
            <pc:sldMk cId="127195770" sldId="558"/>
            <ac:picMk id="3" creationId="{76A2DA91-1F0B-B611-2526-C07B1DC1577A}"/>
          </ac:picMkLst>
        </pc:picChg>
        <pc:picChg chg="add del mod">
          <ac:chgData name="Jonathan Shank" userId="S::jonathan.shank@k12.wv.us::5718f14e-a473-4a19-8faa-333a57ef4686" providerId="AD" clId="Web-{55D8DE4D-4A7C-48DC-A945-89E4E2494A64}" dt="2022-11-10T15:48:56.577" v="139"/>
          <ac:picMkLst>
            <pc:docMk/>
            <pc:sldMk cId="127195770" sldId="558"/>
            <ac:picMk id="8" creationId="{745C78C4-A6C9-5694-730B-2DC67A354FEB}"/>
          </ac:picMkLst>
        </pc:picChg>
        <pc:picChg chg="add del mod">
          <ac:chgData name="Jonathan Shank" userId="S::jonathan.shank@k12.wv.us::5718f14e-a473-4a19-8faa-333a57ef4686" providerId="AD" clId="Web-{55D8DE4D-4A7C-48DC-A945-89E4E2494A64}" dt="2022-11-10T15:50:28.423" v="144"/>
          <ac:picMkLst>
            <pc:docMk/>
            <pc:sldMk cId="127195770" sldId="558"/>
            <ac:picMk id="9" creationId="{C3E1DEA2-12DF-65B2-FFDE-0E876A5D5F84}"/>
          </ac:picMkLst>
        </pc:picChg>
        <pc:picChg chg="add del mod">
          <ac:chgData name="Jonathan Shank" userId="S::jonathan.shank@k12.wv.us::5718f14e-a473-4a19-8faa-333a57ef4686" providerId="AD" clId="Web-{55D8DE4D-4A7C-48DC-A945-89E4E2494A64}" dt="2022-11-10T16:13:10.599" v="149"/>
          <ac:picMkLst>
            <pc:docMk/>
            <pc:sldMk cId="127195770" sldId="558"/>
            <ac:picMk id="10" creationId="{98166859-46B3-59C9-2515-65907A933773}"/>
          </ac:picMkLst>
        </pc:picChg>
      </pc:sldChg>
      <pc:sldChg chg="new del">
        <pc:chgData name="Jonathan Shank" userId="S::jonathan.shank@k12.wv.us::5718f14e-a473-4a19-8faa-333a57ef4686" providerId="AD" clId="Web-{55D8DE4D-4A7C-48DC-A945-89E4E2494A64}" dt="2022-11-10T15:36:37.416" v="37"/>
        <pc:sldMkLst>
          <pc:docMk/>
          <pc:sldMk cId="320254514" sldId="558"/>
        </pc:sldMkLst>
      </pc:sldChg>
      <pc:sldChg chg="addSp delSp modSp new del">
        <pc:chgData name="Jonathan Shank" userId="S::jonathan.shank@k12.wv.us::5718f14e-a473-4a19-8faa-333a57ef4686" providerId="AD" clId="Web-{55D8DE4D-4A7C-48DC-A945-89E4E2494A64}" dt="2022-11-10T15:39:06.686" v="83"/>
        <pc:sldMkLst>
          <pc:docMk/>
          <pc:sldMk cId="1499661805" sldId="559"/>
        </pc:sldMkLst>
        <pc:spChg chg="mod">
          <ac:chgData name="Jonathan Shank" userId="S::jonathan.shank@k12.wv.us::5718f14e-a473-4a19-8faa-333a57ef4686" providerId="AD" clId="Web-{55D8DE4D-4A7C-48DC-A945-89E4E2494A64}" dt="2022-11-10T15:36:47.620" v="48" actId="20577"/>
          <ac:spMkLst>
            <pc:docMk/>
            <pc:sldMk cId="1499661805" sldId="559"/>
            <ac:spMk id="2" creationId="{ADAECB65-1A8E-7654-D122-2539A8A7A6B4}"/>
          </ac:spMkLst>
        </pc:spChg>
        <pc:spChg chg="mod">
          <ac:chgData name="Jonathan Shank" userId="S::jonathan.shank@k12.wv.us::5718f14e-a473-4a19-8faa-333a57ef4686" providerId="AD" clId="Web-{55D8DE4D-4A7C-48DC-A945-89E4E2494A64}" dt="2022-11-10T15:36:54.073" v="65" actId="20577"/>
          <ac:spMkLst>
            <pc:docMk/>
            <pc:sldMk cId="1499661805" sldId="559"/>
            <ac:spMk id="3" creationId="{BB542960-755F-8D49-E502-0726D643C2CC}"/>
          </ac:spMkLst>
        </pc:spChg>
        <pc:spChg chg="add del mod">
          <ac:chgData name="Jonathan Shank" userId="S::jonathan.shank@k12.wv.us::5718f14e-a473-4a19-8faa-333a57ef4686" providerId="AD" clId="Web-{55D8DE4D-4A7C-48DC-A945-89E4E2494A64}" dt="2022-11-10T15:38:16.513" v="80"/>
          <ac:spMkLst>
            <pc:docMk/>
            <pc:sldMk cId="1499661805" sldId="559"/>
            <ac:spMk id="5" creationId="{3597FE29-A921-6E1F-94AE-C99E85ED8FB7}"/>
          </ac:spMkLst>
        </pc:spChg>
      </pc:sldChg>
    </pc:docChg>
  </pc:docChgLst>
  <pc:docChgLst>
    <pc:chgData name="Tonya Rutkowski" userId="74dd319d-5ab0-4a32-8390-7d221dfcdf47" providerId="ADAL" clId="{61C7F0CC-30F6-4B65-A3CB-AD57E9C209DA}"/>
    <pc:docChg chg="custSel modSld">
      <pc:chgData name="Tonya Rutkowski" userId="74dd319d-5ab0-4a32-8390-7d221dfcdf47" providerId="ADAL" clId="{61C7F0CC-30F6-4B65-A3CB-AD57E9C209DA}" dt="2022-11-09T13:38:52.388" v="17" actId="13926"/>
      <pc:docMkLst>
        <pc:docMk/>
      </pc:docMkLst>
      <pc:sldChg chg="modSp mod">
        <pc:chgData name="Tonya Rutkowski" userId="74dd319d-5ab0-4a32-8390-7d221dfcdf47" providerId="ADAL" clId="{61C7F0CC-30F6-4B65-A3CB-AD57E9C209DA}" dt="2022-11-09T13:38:52.388" v="17" actId="13926"/>
        <pc:sldMkLst>
          <pc:docMk/>
          <pc:sldMk cId="1826907534" sldId="256"/>
        </pc:sldMkLst>
        <pc:spChg chg="mod">
          <ac:chgData name="Tonya Rutkowski" userId="74dd319d-5ab0-4a32-8390-7d221dfcdf47" providerId="ADAL" clId="{61C7F0CC-30F6-4B65-A3CB-AD57E9C209DA}" dt="2022-11-09T13:38:52.388" v="17" actId="13926"/>
          <ac:spMkLst>
            <pc:docMk/>
            <pc:sldMk cId="1826907534" sldId="256"/>
            <ac:spMk id="4" creationId="{00000000-0000-0000-0000-000000000000}"/>
          </ac:spMkLst>
        </pc:spChg>
      </pc:sldChg>
    </pc:docChg>
  </pc:docChgLst>
  <pc:docChgLst>
    <pc:chgData name="Jonathan Shank" userId="S::jonathan.shank@k12.wv.us::5718f14e-a473-4a19-8faa-333a57ef4686" providerId="AD" clId="Web-{E3B49F37-9C46-4012-92DE-3CA246A61089}"/>
    <pc:docChg chg="addSld modSld">
      <pc:chgData name="Jonathan Shank" userId="S::jonathan.shank@k12.wv.us::5718f14e-a473-4a19-8faa-333a57ef4686" providerId="AD" clId="Web-{E3B49F37-9C46-4012-92DE-3CA246A61089}" dt="2022-11-10T14:04:51.027" v="172" actId="20577"/>
      <pc:docMkLst>
        <pc:docMk/>
      </pc:docMkLst>
      <pc:sldChg chg="modSp">
        <pc:chgData name="Jonathan Shank" userId="S::jonathan.shank@k12.wv.us::5718f14e-a473-4a19-8faa-333a57ef4686" providerId="AD" clId="Web-{E3B49F37-9C46-4012-92DE-3CA246A61089}" dt="2022-11-10T14:01:19.117" v="124" actId="20577"/>
        <pc:sldMkLst>
          <pc:docMk/>
          <pc:sldMk cId="364543244" sldId="299"/>
        </pc:sldMkLst>
        <pc:spChg chg="mod">
          <ac:chgData name="Jonathan Shank" userId="S::jonathan.shank@k12.wv.us::5718f14e-a473-4a19-8faa-333a57ef4686" providerId="AD" clId="Web-{E3B49F37-9C46-4012-92DE-3CA246A61089}" dt="2022-11-10T14:01:19.117" v="124" actId="20577"/>
          <ac:spMkLst>
            <pc:docMk/>
            <pc:sldMk cId="364543244" sldId="299"/>
            <ac:spMk id="3" creationId="{BE26CB64-1BDD-4DFB-97D7-01F2F9FD0EEE}"/>
          </ac:spMkLst>
        </pc:spChg>
      </pc:sldChg>
      <pc:sldChg chg="modSp">
        <pc:chgData name="Jonathan Shank" userId="S::jonathan.shank@k12.wv.us::5718f14e-a473-4a19-8faa-333a57ef4686" providerId="AD" clId="Web-{E3B49F37-9C46-4012-92DE-3CA246A61089}" dt="2022-11-10T14:04:51.027" v="172" actId="20577"/>
        <pc:sldMkLst>
          <pc:docMk/>
          <pc:sldMk cId="679159291" sldId="324"/>
        </pc:sldMkLst>
        <pc:spChg chg="mod">
          <ac:chgData name="Jonathan Shank" userId="S::jonathan.shank@k12.wv.us::5718f14e-a473-4a19-8faa-333a57ef4686" providerId="AD" clId="Web-{E3B49F37-9C46-4012-92DE-3CA246A61089}" dt="2022-11-10T14:04:51.027" v="172" actId="20577"/>
          <ac:spMkLst>
            <pc:docMk/>
            <pc:sldMk cId="679159291" sldId="324"/>
            <ac:spMk id="3" creationId="{BE26CB64-1BDD-4DFB-97D7-01F2F9FD0EEE}"/>
          </ac:spMkLst>
        </pc:spChg>
        <pc:spChg chg="mod">
          <ac:chgData name="Jonathan Shank" userId="S::jonathan.shank@k12.wv.us::5718f14e-a473-4a19-8faa-333a57ef4686" providerId="AD" clId="Web-{E3B49F37-9C46-4012-92DE-3CA246A61089}" dt="2022-11-10T14:04:07.104" v="147" actId="14100"/>
          <ac:spMkLst>
            <pc:docMk/>
            <pc:sldMk cId="679159291" sldId="324"/>
            <ac:spMk id="5" creationId="{ED3A5A18-1103-4FE6-B650-8655C95DE370}"/>
          </ac:spMkLst>
        </pc:spChg>
      </pc:sldChg>
      <pc:sldChg chg="modSp">
        <pc:chgData name="Jonathan Shank" userId="S::jonathan.shank@k12.wv.us::5718f14e-a473-4a19-8faa-333a57ef4686" providerId="AD" clId="Web-{E3B49F37-9C46-4012-92DE-3CA246A61089}" dt="2022-11-10T13:27:53.918" v="46" actId="20577"/>
        <pc:sldMkLst>
          <pc:docMk/>
          <pc:sldMk cId="2275927947" sldId="554"/>
        </pc:sldMkLst>
        <pc:spChg chg="mod">
          <ac:chgData name="Jonathan Shank" userId="S::jonathan.shank@k12.wv.us::5718f14e-a473-4a19-8faa-333a57ef4686" providerId="AD" clId="Web-{E3B49F37-9C46-4012-92DE-3CA246A61089}" dt="2022-11-10T13:27:53.918" v="46" actId="20577"/>
          <ac:spMkLst>
            <pc:docMk/>
            <pc:sldMk cId="2275927947" sldId="554"/>
            <ac:spMk id="3" creationId="{BE26CB64-1BDD-4DFB-97D7-01F2F9FD0EEE}"/>
          </ac:spMkLst>
        </pc:spChg>
      </pc:sldChg>
      <pc:sldChg chg="modSp">
        <pc:chgData name="Jonathan Shank" userId="S::jonathan.shank@k12.wv.us::5718f14e-a473-4a19-8faa-333a57ef4686" providerId="AD" clId="Web-{E3B49F37-9C46-4012-92DE-3CA246A61089}" dt="2022-11-10T14:00:39.569" v="112" actId="20577"/>
        <pc:sldMkLst>
          <pc:docMk/>
          <pc:sldMk cId="3100602835" sldId="555"/>
        </pc:sldMkLst>
        <pc:spChg chg="mod">
          <ac:chgData name="Jonathan Shank" userId="S::jonathan.shank@k12.wv.us::5718f14e-a473-4a19-8faa-333a57ef4686" providerId="AD" clId="Web-{E3B49F37-9C46-4012-92DE-3CA246A61089}" dt="2022-11-10T14:00:39.569" v="112" actId="20577"/>
          <ac:spMkLst>
            <pc:docMk/>
            <pc:sldMk cId="3100602835" sldId="555"/>
            <ac:spMk id="3" creationId="{BE26CB64-1BDD-4DFB-97D7-01F2F9FD0EEE}"/>
          </ac:spMkLst>
        </pc:spChg>
      </pc:sldChg>
      <pc:sldChg chg="modSp">
        <pc:chgData name="Jonathan Shank" userId="S::jonathan.shank@k12.wv.us::5718f14e-a473-4a19-8faa-333a57ef4686" providerId="AD" clId="Web-{E3B49F37-9C46-4012-92DE-3CA246A61089}" dt="2022-11-10T14:00:45.163" v="114" actId="20577"/>
        <pc:sldMkLst>
          <pc:docMk/>
          <pc:sldMk cId="3771772080" sldId="556"/>
        </pc:sldMkLst>
        <pc:spChg chg="mod">
          <ac:chgData name="Jonathan Shank" userId="S::jonathan.shank@k12.wv.us::5718f14e-a473-4a19-8faa-333a57ef4686" providerId="AD" clId="Web-{E3B49F37-9C46-4012-92DE-3CA246A61089}" dt="2022-11-10T14:00:45.163" v="114" actId="20577"/>
          <ac:spMkLst>
            <pc:docMk/>
            <pc:sldMk cId="3771772080" sldId="556"/>
            <ac:spMk id="3" creationId="{BE26CB64-1BDD-4DFB-97D7-01F2F9FD0EEE}"/>
          </ac:spMkLst>
        </pc:spChg>
      </pc:sldChg>
      <pc:sldChg chg="modSp add replId">
        <pc:chgData name="Jonathan Shank" userId="S::jonathan.shank@k12.wv.us::5718f14e-a473-4a19-8faa-333a57ef4686" providerId="AD" clId="Web-{E3B49F37-9C46-4012-92DE-3CA246A61089}" dt="2022-11-10T14:00:30.444" v="109" actId="20577"/>
        <pc:sldMkLst>
          <pc:docMk/>
          <pc:sldMk cId="3910931546" sldId="557"/>
        </pc:sldMkLst>
        <pc:spChg chg="mod">
          <ac:chgData name="Jonathan Shank" userId="S::jonathan.shank@k12.wv.us::5718f14e-a473-4a19-8faa-333a57ef4686" providerId="AD" clId="Web-{E3B49F37-9C46-4012-92DE-3CA246A61089}" dt="2022-11-10T14:00:30.444" v="109" actId="20577"/>
          <ac:spMkLst>
            <pc:docMk/>
            <pc:sldMk cId="3910931546" sldId="557"/>
            <ac:spMk id="3" creationId="{BE26CB64-1BDD-4DFB-97D7-01F2F9FD0EEE}"/>
          </ac:spMkLst>
        </pc:spChg>
      </pc:sldChg>
    </pc:docChg>
  </pc:docChgLst>
  <pc:docChgLst>
    <pc:chgData name="Jonathan Shank" userId="S::jonathan.shank@k12.wv.us::5718f14e-a473-4a19-8faa-333a57ef4686" providerId="AD" clId="Web-{CF9BB57F-1BEB-4062-AD7D-BAAB44DC9889}"/>
    <pc:docChg chg="modSld">
      <pc:chgData name="Jonathan Shank" userId="S::jonathan.shank@k12.wv.us::5718f14e-a473-4a19-8faa-333a57ef4686" providerId="AD" clId="Web-{CF9BB57F-1BEB-4062-AD7D-BAAB44DC9889}" dt="2022-11-15T14:08:11.608" v="23" actId="20577"/>
      <pc:docMkLst>
        <pc:docMk/>
      </pc:docMkLst>
      <pc:sldChg chg="modSp">
        <pc:chgData name="Jonathan Shank" userId="S::jonathan.shank@k12.wv.us::5718f14e-a473-4a19-8faa-333a57ef4686" providerId="AD" clId="Web-{CF9BB57F-1BEB-4062-AD7D-BAAB44DC9889}" dt="2022-11-15T14:03:44.462" v="21" actId="20577"/>
        <pc:sldMkLst>
          <pc:docMk/>
          <pc:sldMk cId="1688592685" sldId="291"/>
        </pc:sldMkLst>
        <pc:spChg chg="mod">
          <ac:chgData name="Jonathan Shank" userId="S::jonathan.shank@k12.wv.us::5718f14e-a473-4a19-8faa-333a57ef4686" providerId="AD" clId="Web-{CF9BB57F-1BEB-4062-AD7D-BAAB44DC9889}" dt="2022-11-15T14:03:44.462" v="21" actId="20577"/>
          <ac:spMkLst>
            <pc:docMk/>
            <pc:sldMk cId="1688592685" sldId="291"/>
            <ac:spMk id="3" creationId="{BE26CB64-1BDD-4DFB-97D7-01F2F9FD0EEE}"/>
          </ac:spMkLst>
        </pc:spChg>
      </pc:sldChg>
      <pc:sldChg chg="modSp">
        <pc:chgData name="Jonathan Shank" userId="S::jonathan.shank@k12.wv.us::5718f14e-a473-4a19-8faa-333a57ef4686" providerId="AD" clId="Web-{CF9BB57F-1BEB-4062-AD7D-BAAB44DC9889}" dt="2022-11-15T14:08:11.608" v="23" actId="20577"/>
        <pc:sldMkLst>
          <pc:docMk/>
          <pc:sldMk cId="1107344107" sldId="292"/>
        </pc:sldMkLst>
        <pc:spChg chg="mod">
          <ac:chgData name="Jonathan Shank" userId="S::jonathan.shank@k12.wv.us::5718f14e-a473-4a19-8faa-333a57ef4686" providerId="AD" clId="Web-{CF9BB57F-1BEB-4062-AD7D-BAAB44DC9889}" dt="2022-11-15T14:08:11.608" v="23" actId="20577"/>
          <ac:spMkLst>
            <pc:docMk/>
            <pc:sldMk cId="1107344107" sldId="292"/>
            <ac:spMk id="3" creationId="{BE26CB64-1BDD-4DFB-97D7-01F2F9FD0EEE}"/>
          </ac:spMkLst>
        </pc:spChg>
      </pc:sldChg>
      <pc:sldChg chg="modSp">
        <pc:chgData name="Jonathan Shank" userId="S::jonathan.shank@k12.wv.us::5718f14e-a473-4a19-8faa-333a57ef4686" providerId="AD" clId="Web-{CF9BB57F-1BEB-4062-AD7D-BAAB44DC9889}" dt="2022-11-15T14:03:36.509" v="17" actId="20577"/>
        <pc:sldMkLst>
          <pc:docMk/>
          <pc:sldMk cId="2737758499" sldId="553"/>
        </pc:sldMkLst>
        <pc:spChg chg="mod">
          <ac:chgData name="Jonathan Shank" userId="S::jonathan.shank@k12.wv.us::5718f14e-a473-4a19-8faa-333a57ef4686" providerId="AD" clId="Web-{CF9BB57F-1BEB-4062-AD7D-BAAB44DC9889}" dt="2022-11-15T14:03:36.509" v="17" actId="20577"/>
          <ac:spMkLst>
            <pc:docMk/>
            <pc:sldMk cId="2737758499" sldId="553"/>
            <ac:spMk id="3" creationId="{BE26CB64-1BDD-4DFB-97D7-01F2F9FD0EEE}"/>
          </ac:spMkLst>
        </pc:spChg>
      </pc:sldChg>
    </pc:docChg>
  </pc:docChgLst>
  <pc:docChgLst>
    <pc:chgData name="Jonathan Shank" userId="S::jonathan.shank@k12.wv.us::5718f14e-a473-4a19-8faa-333a57ef4686" providerId="AD" clId="Web-{8DA21585-047F-47B3-92AD-4C6D66A84DCA}"/>
    <pc:docChg chg="modSld">
      <pc:chgData name="Jonathan Shank" userId="S::jonathan.shank@k12.wv.us::5718f14e-a473-4a19-8faa-333a57ef4686" providerId="AD" clId="Web-{8DA21585-047F-47B3-92AD-4C6D66A84DCA}" dt="2022-11-10T20:27:30.458" v="2" actId="20577"/>
      <pc:docMkLst>
        <pc:docMk/>
      </pc:docMkLst>
      <pc:sldChg chg="modSp">
        <pc:chgData name="Jonathan Shank" userId="S::jonathan.shank@k12.wv.us::5718f14e-a473-4a19-8faa-333a57ef4686" providerId="AD" clId="Web-{8DA21585-047F-47B3-92AD-4C6D66A84DCA}" dt="2022-11-10T20:27:30.458" v="2" actId="20577"/>
        <pc:sldMkLst>
          <pc:docMk/>
          <pc:sldMk cId="3623966261" sldId="272"/>
        </pc:sldMkLst>
        <pc:spChg chg="mod">
          <ac:chgData name="Jonathan Shank" userId="S::jonathan.shank@k12.wv.us::5718f14e-a473-4a19-8faa-333a57ef4686" providerId="AD" clId="Web-{8DA21585-047F-47B3-92AD-4C6D66A84DCA}" dt="2022-11-10T20:27:30.458" v="2" actId="20577"/>
          <ac:spMkLst>
            <pc:docMk/>
            <pc:sldMk cId="3623966261" sldId="272"/>
            <ac:spMk id="3" creationId="{BE26CB64-1BDD-4DFB-97D7-01F2F9FD0EEE}"/>
          </ac:spMkLst>
        </pc:spChg>
      </pc:sldChg>
    </pc:docChg>
  </pc:docChgLst>
  <pc:docChgLst>
    <pc:chgData name="Sheila Paitsel" userId="S::sgpaitsel@k12.wv.us::57b19b92-4e50-4e78-a888-32a28568b653" providerId="AD" clId="Web-{F01DE73F-17BF-A3B5-7E8B-9C264FBEFEA1}"/>
    <pc:docChg chg="modSld">
      <pc:chgData name="Sheila Paitsel" userId="S::sgpaitsel@k12.wv.us::57b19b92-4e50-4e78-a888-32a28568b653" providerId="AD" clId="Web-{F01DE73F-17BF-A3B5-7E8B-9C264FBEFEA1}" dt="2022-11-13T12:51:04.661" v="46" actId="20577"/>
      <pc:docMkLst>
        <pc:docMk/>
      </pc:docMkLst>
      <pc:sldChg chg="modSp">
        <pc:chgData name="Sheila Paitsel" userId="S::sgpaitsel@k12.wv.us::57b19b92-4e50-4e78-a888-32a28568b653" providerId="AD" clId="Web-{F01DE73F-17BF-A3B5-7E8B-9C264FBEFEA1}" dt="2022-11-13T12:51:04.661" v="46" actId="20577"/>
        <pc:sldMkLst>
          <pc:docMk/>
          <pc:sldMk cId="2049522885" sldId="266"/>
        </pc:sldMkLst>
        <pc:spChg chg="mod">
          <ac:chgData name="Sheila Paitsel" userId="S::sgpaitsel@k12.wv.us::57b19b92-4e50-4e78-a888-32a28568b653" providerId="AD" clId="Web-{F01DE73F-17BF-A3B5-7E8B-9C264FBEFEA1}" dt="2022-11-13T12:51:04.661" v="46" actId="20577"/>
          <ac:spMkLst>
            <pc:docMk/>
            <pc:sldMk cId="2049522885" sldId="266"/>
            <ac:spMk id="3" creationId="{BE26CB64-1BDD-4DFB-97D7-01F2F9FD0EEE}"/>
          </ac:spMkLst>
        </pc:spChg>
      </pc:sldChg>
    </pc:docChg>
  </pc:docChgLst>
  <pc:docChgLst>
    <pc:chgData name="Jonathan Shank" userId="S::jonathan.shank@k12.wv.us::5718f14e-a473-4a19-8faa-333a57ef4686" providerId="AD" clId="Web-{03922A57-7FBB-401A-90E4-FF7AB1657D58}"/>
    <pc:docChg chg="addSld delSld modSld">
      <pc:chgData name="Jonathan Shank" userId="S::jonathan.shank@k12.wv.us::5718f14e-a473-4a19-8faa-333a57ef4686" providerId="AD" clId="Web-{03922A57-7FBB-401A-90E4-FF7AB1657D58}" dt="2022-11-10T16:55:21.102" v="610" actId="20577"/>
      <pc:docMkLst>
        <pc:docMk/>
      </pc:docMkLst>
      <pc:sldChg chg="addSp delSp modSp">
        <pc:chgData name="Jonathan Shank" userId="S::jonathan.shank@k12.wv.us::5718f14e-a473-4a19-8faa-333a57ef4686" providerId="AD" clId="Web-{03922A57-7FBB-401A-90E4-FF7AB1657D58}" dt="2022-11-10T16:23:41.762" v="79" actId="14100"/>
        <pc:sldMkLst>
          <pc:docMk/>
          <pc:sldMk cId="1903471430" sldId="267"/>
        </pc:sldMkLst>
        <pc:spChg chg="mod">
          <ac:chgData name="Jonathan Shank" userId="S::jonathan.shank@k12.wv.us::5718f14e-a473-4a19-8faa-333a57ef4686" providerId="AD" clId="Web-{03922A57-7FBB-401A-90E4-FF7AB1657D58}" dt="2022-11-10T16:23:30.480" v="74" actId="14100"/>
          <ac:spMkLst>
            <pc:docMk/>
            <pc:sldMk cId="1903471430" sldId="267"/>
            <ac:spMk id="5" creationId="{331F48A4-0EC7-49FF-8520-58CEE73044B0}"/>
          </ac:spMkLst>
        </pc:spChg>
        <pc:picChg chg="add del mod">
          <ac:chgData name="Jonathan Shank" userId="S::jonathan.shank@k12.wv.us::5718f14e-a473-4a19-8faa-333a57ef4686" providerId="AD" clId="Web-{03922A57-7FBB-401A-90E4-FF7AB1657D58}" dt="2022-11-10T16:20:39.865" v="46"/>
          <ac:picMkLst>
            <pc:docMk/>
            <pc:sldMk cId="1903471430" sldId="267"/>
            <ac:picMk id="3" creationId="{850F5B6F-1FB5-CC2A-FE2F-40D896737F59}"/>
          </ac:picMkLst>
        </pc:picChg>
        <pc:picChg chg="add mod">
          <ac:chgData name="Jonathan Shank" userId="S::jonathan.shank@k12.wv.us::5718f14e-a473-4a19-8faa-333a57ef4686" providerId="AD" clId="Web-{03922A57-7FBB-401A-90E4-FF7AB1657D58}" dt="2022-11-10T16:23:41.762" v="79" actId="14100"/>
          <ac:picMkLst>
            <pc:docMk/>
            <pc:sldMk cId="1903471430" sldId="267"/>
            <ac:picMk id="6" creationId="{534CBFD4-1DE0-EDFE-59FE-A0E9D701D3F1}"/>
          </ac:picMkLst>
        </pc:picChg>
      </pc:sldChg>
      <pc:sldChg chg="modSp">
        <pc:chgData name="Jonathan Shank" userId="S::jonathan.shank@k12.wv.us::5718f14e-a473-4a19-8faa-333a57ef4686" providerId="AD" clId="Web-{03922A57-7FBB-401A-90E4-FF7AB1657D58}" dt="2022-11-10T16:43:59.924" v="513" actId="14100"/>
        <pc:sldMkLst>
          <pc:docMk/>
          <pc:sldMk cId="449530195" sldId="269"/>
        </pc:sldMkLst>
        <pc:spChg chg="mod">
          <ac:chgData name="Jonathan Shank" userId="S::jonathan.shank@k12.wv.us::5718f14e-a473-4a19-8faa-333a57ef4686" providerId="AD" clId="Web-{03922A57-7FBB-401A-90E4-FF7AB1657D58}" dt="2022-11-10T16:43:59.924" v="513" actId="14100"/>
          <ac:spMkLst>
            <pc:docMk/>
            <pc:sldMk cId="449530195" sldId="269"/>
            <ac:spMk id="3" creationId="{BE26CB64-1BDD-4DFB-97D7-01F2F9FD0EEE}"/>
          </ac:spMkLst>
        </pc:spChg>
      </pc:sldChg>
      <pc:sldChg chg="modSp">
        <pc:chgData name="Jonathan Shank" userId="S::jonathan.shank@k12.wv.us::5718f14e-a473-4a19-8faa-333a57ef4686" providerId="AD" clId="Web-{03922A57-7FBB-401A-90E4-FF7AB1657D58}" dt="2022-11-10T16:52:54.441" v="595" actId="14100"/>
        <pc:sldMkLst>
          <pc:docMk/>
          <pc:sldMk cId="4183706378" sldId="270"/>
        </pc:sldMkLst>
        <pc:spChg chg="mod">
          <ac:chgData name="Jonathan Shank" userId="S::jonathan.shank@k12.wv.us::5718f14e-a473-4a19-8faa-333a57ef4686" providerId="AD" clId="Web-{03922A57-7FBB-401A-90E4-FF7AB1657D58}" dt="2022-11-10T16:52:54.441" v="595" actId="14100"/>
          <ac:spMkLst>
            <pc:docMk/>
            <pc:sldMk cId="4183706378" sldId="270"/>
            <ac:spMk id="3" creationId="{BE26CB64-1BDD-4DFB-97D7-01F2F9FD0EEE}"/>
          </ac:spMkLst>
        </pc:spChg>
      </pc:sldChg>
      <pc:sldChg chg="modSp">
        <pc:chgData name="Jonathan Shank" userId="S::jonathan.shank@k12.wv.us::5718f14e-a473-4a19-8faa-333a57ef4686" providerId="AD" clId="Web-{03922A57-7FBB-401A-90E4-FF7AB1657D58}" dt="2022-11-10T16:50:33.983" v="573" actId="20577"/>
        <pc:sldMkLst>
          <pc:docMk/>
          <pc:sldMk cId="2991513946" sldId="273"/>
        </pc:sldMkLst>
        <pc:spChg chg="mod">
          <ac:chgData name="Jonathan Shank" userId="S::jonathan.shank@k12.wv.us::5718f14e-a473-4a19-8faa-333a57ef4686" providerId="AD" clId="Web-{03922A57-7FBB-401A-90E4-FF7AB1657D58}" dt="2022-11-10T16:50:33.983" v="573" actId="20577"/>
          <ac:spMkLst>
            <pc:docMk/>
            <pc:sldMk cId="2991513946" sldId="273"/>
            <ac:spMk id="3" creationId="{BE26CB64-1BDD-4DFB-97D7-01F2F9FD0EEE}"/>
          </ac:spMkLst>
        </pc:spChg>
      </pc:sldChg>
      <pc:sldChg chg="modSp">
        <pc:chgData name="Jonathan Shank" userId="S::jonathan.shank@k12.wv.us::5718f14e-a473-4a19-8faa-333a57ef4686" providerId="AD" clId="Web-{03922A57-7FBB-401A-90E4-FF7AB1657D58}" dt="2022-11-10T16:50:48.671" v="575" actId="20577"/>
        <pc:sldMkLst>
          <pc:docMk/>
          <pc:sldMk cId="1932450248" sldId="274"/>
        </pc:sldMkLst>
        <pc:spChg chg="mod">
          <ac:chgData name="Jonathan Shank" userId="S::jonathan.shank@k12.wv.us::5718f14e-a473-4a19-8faa-333a57ef4686" providerId="AD" clId="Web-{03922A57-7FBB-401A-90E4-FF7AB1657D58}" dt="2022-11-10T16:50:48.671" v="575" actId="20577"/>
          <ac:spMkLst>
            <pc:docMk/>
            <pc:sldMk cId="1932450248" sldId="274"/>
            <ac:spMk id="3" creationId="{BE26CB64-1BDD-4DFB-97D7-01F2F9FD0EEE}"/>
          </ac:spMkLst>
        </pc:spChg>
      </pc:sldChg>
      <pc:sldChg chg="modSp">
        <pc:chgData name="Jonathan Shank" userId="S::jonathan.shank@k12.wv.us::5718f14e-a473-4a19-8faa-333a57ef4686" providerId="AD" clId="Web-{03922A57-7FBB-401A-90E4-FF7AB1657D58}" dt="2022-11-10T16:24:49.717" v="96" actId="20577"/>
        <pc:sldMkLst>
          <pc:docMk/>
          <pc:sldMk cId="1530120486" sldId="277"/>
        </pc:sldMkLst>
        <pc:spChg chg="mod">
          <ac:chgData name="Jonathan Shank" userId="S::jonathan.shank@k12.wv.us::5718f14e-a473-4a19-8faa-333a57ef4686" providerId="AD" clId="Web-{03922A57-7FBB-401A-90E4-FF7AB1657D58}" dt="2022-11-10T16:24:49.717" v="96" actId="20577"/>
          <ac:spMkLst>
            <pc:docMk/>
            <pc:sldMk cId="1530120486" sldId="277"/>
            <ac:spMk id="5" creationId="{331F48A4-0EC7-49FF-8520-58CEE73044B0}"/>
          </ac:spMkLst>
        </pc:spChg>
      </pc:sldChg>
      <pc:sldChg chg="modSp">
        <pc:chgData name="Jonathan Shank" userId="S::jonathan.shank@k12.wv.us::5718f14e-a473-4a19-8faa-333a57ef4686" providerId="AD" clId="Web-{03922A57-7FBB-401A-90E4-FF7AB1657D58}" dt="2022-11-10T16:44:57.332" v="515" actId="20577"/>
        <pc:sldMkLst>
          <pc:docMk/>
          <pc:sldMk cId="367839701" sldId="281"/>
        </pc:sldMkLst>
        <pc:spChg chg="mod">
          <ac:chgData name="Jonathan Shank" userId="S::jonathan.shank@k12.wv.us::5718f14e-a473-4a19-8faa-333a57ef4686" providerId="AD" clId="Web-{03922A57-7FBB-401A-90E4-FF7AB1657D58}" dt="2022-11-10T16:44:57.332" v="515" actId="20577"/>
          <ac:spMkLst>
            <pc:docMk/>
            <pc:sldMk cId="367839701" sldId="281"/>
            <ac:spMk id="3" creationId="{BE26CB64-1BDD-4DFB-97D7-01F2F9FD0EEE}"/>
          </ac:spMkLst>
        </pc:spChg>
      </pc:sldChg>
      <pc:sldChg chg="modSp">
        <pc:chgData name="Jonathan Shank" userId="S::jonathan.shank@k12.wv.us::5718f14e-a473-4a19-8faa-333a57ef4686" providerId="AD" clId="Web-{03922A57-7FBB-401A-90E4-FF7AB1657D58}" dt="2022-11-10T16:46:16.585" v="518" actId="20577"/>
        <pc:sldMkLst>
          <pc:docMk/>
          <pc:sldMk cId="4237539648" sldId="285"/>
        </pc:sldMkLst>
        <pc:spChg chg="mod">
          <ac:chgData name="Jonathan Shank" userId="S::jonathan.shank@k12.wv.us::5718f14e-a473-4a19-8faa-333a57ef4686" providerId="AD" clId="Web-{03922A57-7FBB-401A-90E4-FF7AB1657D58}" dt="2022-11-10T16:46:16.585" v="518" actId="20577"/>
          <ac:spMkLst>
            <pc:docMk/>
            <pc:sldMk cId="4237539648" sldId="285"/>
            <ac:spMk id="3" creationId="{BE26CB64-1BDD-4DFB-97D7-01F2F9FD0EEE}"/>
          </ac:spMkLst>
        </pc:spChg>
      </pc:sldChg>
      <pc:sldChg chg="modSp">
        <pc:chgData name="Jonathan Shank" userId="S::jonathan.shank@k12.wv.us::5718f14e-a473-4a19-8faa-333a57ef4686" providerId="AD" clId="Web-{03922A57-7FBB-401A-90E4-FF7AB1657D58}" dt="2022-11-10T16:33:00.357" v="397" actId="20577"/>
        <pc:sldMkLst>
          <pc:docMk/>
          <pc:sldMk cId="1688592685" sldId="291"/>
        </pc:sldMkLst>
        <pc:spChg chg="mod">
          <ac:chgData name="Jonathan Shank" userId="S::jonathan.shank@k12.wv.us::5718f14e-a473-4a19-8faa-333a57ef4686" providerId="AD" clId="Web-{03922A57-7FBB-401A-90E4-FF7AB1657D58}" dt="2022-11-10T16:33:00.357" v="397" actId="20577"/>
          <ac:spMkLst>
            <pc:docMk/>
            <pc:sldMk cId="1688592685" sldId="291"/>
            <ac:spMk id="3" creationId="{BE26CB64-1BDD-4DFB-97D7-01F2F9FD0EEE}"/>
          </ac:spMkLst>
        </pc:spChg>
      </pc:sldChg>
      <pc:sldChg chg="modSp">
        <pc:chgData name="Jonathan Shank" userId="S::jonathan.shank@k12.wv.us::5718f14e-a473-4a19-8faa-333a57ef4686" providerId="AD" clId="Web-{03922A57-7FBB-401A-90E4-FF7AB1657D58}" dt="2022-11-10T16:33:56.390" v="401" actId="14100"/>
        <pc:sldMkLst>
          <pc:docMk/>
          <pc:sldMk cId="1107344107" sldId="292"/>
        </pc:sldMkLst>
        <pc:spChg chg="mod">
          <ac:chgData name="Jonathan Shank" userId="S::jonathan.shank@k12.wv.us::5718f14e-a473-4a19-8faa-333a57ef4686" providerId="AD" clId="Web-{03922A57-7FBB-401A-90E4-FF7AB1657D58}" dt="2022-11-10T16:33:56.390" v="401" actId="14100"/>
          <ac:spMkLst>
            <pc:docMk/>
            <pc:sldMk cId="1107344107" sldId="292"/>
            <ac:spMk id="3" creationId="{BE26CB64-1BDD-4DFB-97D7-01F2F9FD0EEE}"/>
          </ac:spMkLst>
        </pc:spChg>
      </pc:sldChg>
      <pc:sldChg chg="modSp">
        <pc:chgData name="Jonathan Shank" userId="S::jonathan.shank@k12.wv.us::5718f14e-a473-4a19-8faa-333a57ef4686" providerId="AD" clId="Web-{03922A57-7FBB-401A-90E4-FF7AB1657D58}" dt="2022-11-10T16:39:16.041" v="484" actId="14100"/>
        <pc:sldMkLst>
          <pc:docMk/>
          <pc:sldMk cId="792400935" sldId="293"/>
        </pc:sldMkLst>
        <pc:spChg chg="mod">
          <ac:chgData name="Jonathan Shank" userId="S::jonathan.shank@k12.wv.us::5718f14e-a473-4a19-8faa-333a57ef4686" providerId="AD" clId="Web-{03922A57-7FBB-401A-90E4-FF7AB1657D58}" dt="2022-11-10T16:39:11.369" v="482" actId="20577"/>
          <ac:spMkLst>
            <pc:docMk/>
            <pc:sldMk cId="792400935" sldId="293"/>
            <ac:spMk id="3" creationId="{BE26CB64-1BDD-4DFB-97D7-01F2F9FD0EEE}"/>
          </ac:spMkLst>
        </pc:spChg>
        <pc:spChg chg="mod">
          <ac:chgData name="Jonathan Shank" userId="S::jonathan.shank@k12.wv.us::5718f14e-a473-4a19-8faa-333a57ef4686" providerId="AD" clId="Web-{03922A57-7FBB-401A-90E4-FF7AB1657D58}" dt="2022-11-10T16:39:13.900" v="483" actId="14100"/>
          <ac:spMkLst>
            <pc:docMk/>
            <pc:sldMk cId="792400935" sldId="293"/>
            <ac:spMk id="6" creationId="{144EB990-5BF1-4CCC-AB3C-0F13E6F79214}"/>
          </ac:spMkLst>
        </pc:spChg>
        <pc:spChg chg="mod">
          <ac:chgData name="Jonathan Shank" userId="S::jonathan.shank@k12.wv.us::5718f14e-a473-4a19-8faa-333a57ef4686" providerId="AD" clId="Web-{03922A57-7FBB-401A-90E4-FF7AB1657D58}" dt="2022-11-10T16:39:16.041" v="484" actId="14100"/>
          <ac:spMkLst>
            <pc:docMk/>
            <pc:sldMk cId="792400935" sldId="293"/>
            <ac:spMk id="7" creationId="{C2DCF680-A330-4BD5-AB37-36464E1F25F1}"/>
          </ac:spMkLst>
        </pc:spChg>
      </pc:sldChg>
      <pc:sldChg chg="modSp">
        <pc:chgData name="Jonathan Shank" userId="S::jonathan.shank@k12.wv.us::5718f14e-a473-4a19-8faa-333a57ef4686" providerId="AD" clId="Web-{03922A57-7FBB-401A-90E4-FF7AB1657D58}" dt="2022-11-10T16:40:03.667" v="490" actId="20577"/>
        <pc:sldMkLst>
          <pc:docMk/>
          <pc:sldMk cId="3364764262" sldId="298"/>
        </pc:sldMkLst>
        <pc:spChg chg="mod">
          <ac:chgData name="Jonathan Shank" userId="S::jonathan.shank@k12.wv.us::5718f14e-a473-4a19-8faa-333a57ef4686" providerId="AD" clId="Web-{03922A57-7FBB-401A-90E4-FF7AB1657D58}" dt="2022-11-10T16:40:03.667" v="490" actId="20577"/>
          <ac:spMkLst>
            <pc:docMk/>
            <pc:sldMk cId="3364764262" sldId="298"/>
            <ac:spMk id="3" creationId="{BE26CB64-1BDD-4DFB-97D7-01F2F9FD0EEE}"/>
          </ac:spMkLst>
        </pc:spChg>
        <pc:spChg chg="mod">
          <ac:chgData name="Jonathan Shank" userId="S::jonathan.shank@k12.wv.us::5718f14e-a473-4a19-8faa-333a57ef4686" providerId="AD" clId="Web-{03922A57-7FBB-401A-90E4-FF7AB1657D58}" dt="2022-11-10T16:39:29.244" v="486" actId="1076"/>
          <ac:spMkLst>
            <pc:docMk/>
            <pc:sldMk cId="3364764262" sldId="298"/>
            <ac:spMk id="5" creationId="{79AEA091-8BED-4437-921C-BD6B50112F83}"/>
          </ac:spMkLst>
        </pc:spChg>
      </pc:sldChg>
      <pc:sldChg chg="modSp">
        <pc:chgData name="Jonathan Shank" userId="S::jonathan.shank@k12.wv.us::5718f14e-a473-4a19-8faa-333a57ef4686" providerId="AD" clId="Web-{03922A57-7FBB-401A-90E4-FF7AB1657D58}" dt="2022-11-10T16:41:59.671" v="506" actId="1076"/>
        <pc:sldMkLst>
          <pc:docMk/>
          <pc:sldMk cId="364543244" sldId="299"/>
        </pc:sldMkLst>
        <pc:spChg chg="mod">
          <ac:chgData name="Jonathan Shank" userId="S::jonathan.shank@k12.wv.us::5718f14e-a473-4a19-8faa-333a57ef4686" providerId="AD" clId="Web-{03922A57-7FBB-401A-90E4-FF7AB1657D58}" dt="2022-11-10T16:41:59.671" v="506" actId="1076"/>
          <ac:spMkLst>
            <pc:docMk/>
            <pc:sldMk cId="364543244" sldId="299"/>
            <ac:spMk id="3" creationId="{BE26CB64-1BDD-4DFB-97D7-01F2F9FD0EEE}"/>
          </ac:spMkLst>
        </pc:spChg>
      </pc:sldChg>
      <pc:sldChg chg="modSp">
        <pc:chgData name="Jonathan Shank" userId="S::jonathan.shank@k12.wv.us::5718f14e-a473-4a19-8faa-333a57ef4686" providerId="AD" clId="Web-{03922A57-7FBB-401A-90E4-FF7AB1657D58}" dt="2022-11-10T16:47:36.712" v="531"/>
        <pc:sldMkLst>
          <pc:docMk/>
          <pc:sldMk cId="3860571065" sldId="301"/>
        </pc:sldMkLst>
        <pc:graphicFrameChg chg="mod modGraphic">
          <ac:chgData name="Jonathan Shank" userId="S::jonathan.shank@k12.wv.us::5718f14e-a473-4a19-8faa-333a57ef4686" providerId="AD" clId="Web-{03922A57-7FBB-401A-90E4-FF7AB1657D58}" dt="2022-11-10T16:47:36.712" v="531"/>
          <ac:graphicFrameMkLst>
            <pc:docMk/>
            <pc:sldMk cId="3860571065" sldId="301"/>
            <ac:graphicFrameMk id="5" creationId="{23AE5431-B3D8-4AC1-AAC3-9215C933F423}"/>
          </ac:graphicFrameMkLst>
        </pc:graphicFrameChg>
      </pc:sldChg>
      <pc:sldChg chg="modSp">
        <pc:chgData name="Jonathan Shank" userId="S::jonathan.shank@k12.wv.us::5718f14e-a473-4a19-8faa-333a57ef4686" providerId="AD" clId="Web-{03922A57-7FBB-401A-90E4-FF7AB1657D58}" dt="2022-11-10T16:47:25.290" v="529" actId="20577"/>
        <pc:sldMkLst>
          <pc:docMk/>
          <pc:sldMk cId="1824728599" sldId="302"/>
        </pc:sldMkLst>
        <pc:spChg chg="mod">
          <ac:chgData name="Jonathan Shank" userId="S::jonathan.shank@k12.wv.us::5718f14e-a473-4a19-8faa-333a57ef4686" providerId="AD" clId="Web-{03922A57-7FBB-401A-90E4-FF7AB1657D58}" dt="2022-11-10T16:47:25.290" v="529" actId="20577"/>
          <ac:spMkLst>
            <pc:docMk/>
            <pc:sldMk cId="1824728599" sldId="302"/>
            <ac:spMk id="3" creationId="{BE26CB64-1BDD-4DFB-97D7-01F2F9FD0EEE}"/>
          </ac:spMkLst>
        </pc:spChg>
      </pc:sldChg>
      <pc:sldChg chg="modSp">
        <pc:chgData name="Jonathan Shank" userId="S::jonathan.shank@k12.wv.us::5718f14e-a473-4a19-8faa-333a57ef4686" providerId="AD" clId="Web-{03922A57-7FBB-401A-90E4-FF7AB1657D58}" dt="2022-11-10T16:48:07.666" v="543"/>
        <pc:sldMkLst>
          <pc:docMk/>
          <pc:sldMk cId="2320841328" sldId="306"/>
        </pc:sldMkLst>
        <pc:graphicFrameChg chg="mod modGraphic">
          <ac:chgData name="Jonathan Shank" userId="S::jonathan.shank@k12.wv.us::5718f14e-a473-4a19-8faa-333a57ef4686" providerId="AD" clId="Web-{03922A57-7FBB-401A-90E4-FF7AB1657D58}" dt="2022-11-10T16:48:07.666" v="543"/>
          <ac:graphicFrameMkLst>
            <pc:docMk/>
            <pc:sldMk cId="2320841328" sldId="306"/>
            <ac:graphicFrameMk id="6" creationId="{847BD30E-726B-4A7D-8A2B-C4C4BE2233BC}"/>
          </ac:graphicFrameMkLst>
        </pc:graphicFrameChg>
      </pc:sldChg>
      <pc:sldChg chg="modSp">
        <pc:chgData name="Jonathan Shank" userId="S::jonathan.shank@k12.wv.us::5718f14e-a473-4a19-8faa-333a57ef4686" providerId="AD" clId="Web-{03922A57-7FBB-401A-90E4-FF7AB1657D58}" dt="2022-11-10T16:48:45.980" v="550" actId="20577"/>
        <pc:sldMkLst>
          <pc:docMk/>
          <pc:sldMk cId="369193113" sldId="310"/>
        </pc:sldMkLst>
        <pc:spChg chg="mod">
          <ac:chgData name="Jonathan Shank" userId="S::jonathan.shank@k12.wv.us::5718f14e-a473-4a19-8faa-333a57ef4686" providerId="AD" clId="Web-{03922A57-7FBB-401A-90E4-FF7AB1657D58}" dt="2022-11-10T16:48:45.980" v="550" actId="20577"/>
          <ac:spMkLst>
            <pc:docMk/>
            <pc:sldMk cId="369193113" sldId="310"/>
            <ac:spMk id="3" creationId="{BE26CB64-1BDD-4DFB-97D7-01F2F9FD0EEE}"/>
          </ac:spMkLst>
        </pc:spChg>
      </pc:sldChg>
      <pc:sldChg chg="modSp">
        <pc:chgData name="Jonathan Shank" userId="S::jonathan.shank@k12.wv.us::5718f14e-a473-4a19-8faa-333a57ef4686" providerId="AD" clId="Web-{03922A57-7FBB-401A-90E4-FF7AB1657D58}" dt="2022-11-10T16:52:27.846" v="594" actId="20577"/>
        <pc:sldMkLst>
          <pc:docMk/>
          <pc:sldMk cId="4273665445" sldId="314"/>
        </pc:sldMkLst>
        <pc:spChg chg="mod">
          <ac:chgData name="Jonathan Shank" userId="S::jonathan.shank@k12.wv.us::5718f14e-a473-4a19-8faa-333a57ef4686" providerId="AD" clId="Web-{03922A57-7FBB-401A-90E4-FF7AB1657D58}" dt="2022-11-10T16:52:27.846" v="594" actId="20577"/>
          <ac:spMkLst>
            <pc:docMk/>
            <pc:sldMk cId="4273665445" sldId="314"/>
            <ac:spMk id="3" creationId="{BE26CB64-1BDD-4DFB-97D7-01F2F9FD0EEE}"/>
          </ac:spMkLst>
        </pc:spChg>
      </pc:sldChg>
      <pc:sldChg chg="modSp">
        <pc:chgData name="Jonathan Shank" userId="S::jonathan.shank@k12.wv.us::5718f14e-a473-4a19-8faa-333a57ef4686" providerId="AD" clId="Web-{03922A57-7FBB-401A-90E4-FF7AB1657D58}" dt="2022-11-10T16:53:34.348" v="600" actId="20577"/>
        <pc:sldMkLst>
          <pc:docMk/>
          <pc:sldMk cId="3934691005" sldId="315"/>
        </pc:sldMkLst>
        <pc:spChg chg="mod">
          <ac:chgData name="Jonathan Shank" userId="S::jonathan.shank@k12.wv.us::5718f14e-a473-4a19-8faa-333a57ef4686" providerId="AD" clId="Web-{03922A57-7FBB-401A-90E4-FF7AB1657D58}" dt="2022-11-10T16:53:34.348" v="600" actId="20577"/>
          <ac:spMkLst>
            <pc:docMk/>
            <pc:sldMk cId="3934691005" sldId="315"/>
            <ac:spMk id="3" creationId="{BE26CB64-1BDD-4DFB-97D7-01F2F9FD0EEE}"/>
          </ac:spMkLst>
        </pc:spChg>
      </pc:sldChg>
      <pc:sldChg chg="modSp">
        <pc:chgData name="Jonathan Shank" userId="S::jonathan.shank@k12.wv.us::5718f14e-a473-4a19-8faa-333a57ef4686" providerId="AD" clId="Web-{03922A57-7FBB-401A-90E4-FF7AB1657D58}" dt="2022-11-10T16:53:52.333" v="602" actId="20577"/>
        <pc:sldMkLst>
          <pc:docMk/>
          <pc:sldMk cId="1812337494" sldId="316"/>
        </pc:sldMkLst>
        <pc:spChg chg="mod">
          <ac:chgData name="Jonathan Shank" userId="S::jonathan.shank@k12.wv.us::5718f14e-a473-4a19-8faa-333a57ef4686" providerId="AD" clId="Web-{03922A57-7FBB-401A-90E4-FF7AB1657D58}" dt="2022-11-10T16:53:52.333" v="602" actId="20577"/>
          <ac:spMkLst>
            <pc:docMk/>
            <pc:sldMk cId="1812337494" sldId="316"/>
            <ac:spMk id="3" creationId="{BE26CB64-1BDD-4DFB-97D7-01F2F9FD0EEE}"/>
          </ac:spMkLst>
        </pc:spChg>
      </pc:sldChg>
      <pc:sldChg chg="modSp">
        <pc:chgData name="Jonathan Shank" userId="S::jonathan.shank@k12.wv.us::5718f14e-a473-4a19-8faa-333a57ef4686" providerId="AD" clId="Web-{03922A57-7FBB-401A-90E4-FF7AB1657D58}" dt="2022-11-10T16:55:21.102" v="610" actId="20577"/>
        <pc:sldMkLst>
          <pc:docMk/>
          <pc:sldMk cId="2838509810" sldId="318"/>
        </pc:sldMkLst>
        <pc:spChg chg="mod">
          <ac:chgData name="Jonathan Shank" userId="S::jonathan.shank@k12.wv.us::5718f14e-a473-4a19-8faa-333a57ef4686" providerId="AD" clId="Web-{03922A57-7FBB-401A-90E4-FF7AB1657D58}" dt="2022-11-10T16:55:21.102" v="610" actId="20577"/>
          <ac:spMkLst>
            <pc:docMk/>
            <pc:sldMk cId="2838509810" sldId="318"/>
            <ac:spMk id="3" creationId="{BE26CB64-1BDD-4DFB-97D7-01F2F9FD0EEE}"/>
          </ac:spMkLst>
        </pc:spChg>
      </pc:sldChg>
      <pc:sldChg chg="modSp">
        <pc:chgData name="Jonathan Shank" userId="S::jonathan.shank@k12.wv.us::5718f14e-a473-4a19-8faa-333a57ef4686" providerId="AD" clId="Web-{03922A57-7FBB-401A-90E4-FF7AB1657D58}" dt="2022-11-10T16:25:38" v="124" actId="20577"/>
        <pc:sldMkLst>
          <pc:docMk/>
          <pc:sldMk cId="679159291" sldId="324"/>
        </pc:sldMkLst>
        <pc:spChg chg="mod">
          <ac:chgData name="Jonathan Shank" userId="S::jonathan.shank@k12.wv.us::5718f14e-a473-4a19-8faa-333a57ef4686" providerId="AD" clId="Web-{03922A57-7FBB-401A-90E4-FF7AB1657D58}" dt="2022-11-10T16:25:38" v="124" actId="20577"/>
          <ac:spMkLst>
            <pc:docMk/>
            <pc:sldMk cId="679159291" sldId="324"/>
            <ac:spMk id="3" creationId="{BE26CB64-1BDD-4DFB-97D7-01F2F9FD0EEE}"/>
          </ac:spMkLst>
        </pc:spChg>
      </pc:sldChg>
      <pc:sldChg chg="modSp">
        <pc:chgData name="Jonathan Shank" userId="S::jonathan.shank@k12.wv.us::5718f14e-a473-4a19-8faa-333a57ef4686" providerId="AD" clId="Web-{03922A57-7FBB-401A-90E4-FF7AB1657D58}" dt="2022-11-10T16:34:21.516" v="408" actId="14100"/>
        <pc:sldMkLst>
          <pc:docMk/>
          <pc:sldMk cId="3950093387" sldId="552"/>
        </pc:sldMkLst>
        <pc:spChg chg="mod">
          <ac:chgData name="Jonathan Shank" userId="S::jonathan.shank@k12.wv.us::5718f14e-a473-4a19-8faa-333a57ef4686" providerId="AD" clId="Web-{03922A57-7FBB-401A-90E4-FF7AB1657D58}" dt="2022-11-10T16:34:21.516" v="408" actId="14100"/>
          <ac:spMkLst>
            <pc:docMk/>
            <pc:sldMk cId="3950093387" sldId="552"/>
            <ac:spMk id="3" creationId="{BE26CB64-1BDD-4DFB-97D7-01F2F9FD0EEE}"/>
          </ac:spMkLst>
        </pc:spChg>
      </pc:sldChg>
      <pc:sldChg chg="modSp">
        <pc:chgData name="Jonathan Shank" userId="S::jonathan.shank@k12.wv.us::5718f14e-a473-4a19-8faa-333a57ef4686" providerId="AD" clId="Web-{03922A57-7FBB-401A-90E4-FF7AB1657D58}" dt="2022-11-10T16:34:12.984" v="404" actId="1076"/>
        <pc:sldMkLst>
          <pc:docMk/>
          <pc:sldMk cId="2737758499" sldId="553"/>
        </pc:sldMkLst>
        <pc:spChg chg="mod">
          <ac:chgData name="Jonathan Shank" userId="S::jonathan.shank@k12.wv.us::5718f14e-a473-4a19-8faa-333a57ef4686" providerId="AD" clId="Web-{03922A57-7FBB-401A-90E4-FF7AB1657D58}" dt="2022-11-10T16:34:12.984" v="404" actId="1076"/>
          <ac:spMkLst>
            <pc:docMk/>
            <pc:sldMk cId="2737758499" sldId="553"/>
            <ac:spMk id="3" creationId="{BE26CB64-1BDD-4DFB-97D7-01F2F9FD0EEE}"/>
          </ac:spMkLst>
        </pc:spChg>
      </pc:sldChg>
      <pc:sldChg chg="modSp">
        <pc:chgData name="Jonathan Shank" userId="S::jonathan.shank@k12.wv.us::5718f14e-a473-4a19-8faa-333a57ef4686" providerId="AD" clId="Web-{03922A57-7FBB-401A-90E4-FF7AB1657D58}" dt="2022-11-10T16:35:12.424" v="410" actId="20577"/>
        <pc:sldMkLst>
          <pc:docMk/>
          <pc:sldMk cId="2275927947" sldId="554"/>
        </pc:sldMkLst>
        <pc:spChg chg="mod">
          <ac:chgData name="Jonathan Shank" userId="S::jonathan.shank@k12.wv.us::5718f14e-a473-4a19-8faa-333a57ef4686" providerId="AD" clId="Web-{03922A57-7FBB-401A-90E4-FF7AB1657D58}" dt="2022-11-10T16:35:12.424" v="410" actId="20577"/>
          <ac:spMkLst>
            <pc:docMk/>
            <pc:sldMk cId="2275927947" sldId="554"/>
            <ac:spMk id="3" creationId="{BE26CB64-1BDD-4DFB-97D7-01F2F9FD0EEE}"/>
          </ac:spMkLst>
        </pc:spChg>
      </pc:sldChg>
      <pc:sldChg chg="modSp">
        <pc:chgData name="Jonathan Shank" userId="S::jonathan.shank@k12.wv.us::5718f14e-a473-4a19-8faa-333a57ef4686" providerId="AD" clId="Web-{03922A57-7FBB-401A-90E4-FF7AB1657D58}" dt="2022-11-10T16:35:31.862" v="416" actId="20577"/>
        <pc:sldMkLst>
          <pc:docMk/>
          <pc:sldMk cId="3100602835" sldId="555"/>
        </pc:sldMkLst>
        <pc:spChg chg="mod">
          <ac:chgData name="Jonathan Shank" userId="S::jonathan.shank@k12.wv.us::5718f14e-a473-4a19-8faa-333a57ef4686" providerId="AD" clId="Web-{03922A57-7FBB-401A-90E4-FF7AB1657D58}" dt="2022-11-10T16:35:31.862" v="416" actId="20577"/>
          <ac:spMkLst>
            <pc:docMk/>
            <pc:sldMk cId="3100602835" sldId="555"/>
            <ac:spMk id="3" creationId="{BE26CB64-1BDD-4DFB-97D7-01F2F9FD0EEE}"/>
          </ac:spMkLst>
        </pc:spChg>
      </pc:sldChg>
      <pc:sldChg chg="modSp">
        <pc:chgData name="Jonathan Shank" userId="S::jonathan.shank@k12.wv.us::5718f14e-a473-4a19-8faa-333a57ef4686" providerId="AD" clId="Web-{03922A57-7FBB-401A-90E4-FF7AB1657D58}" dt="2022-11-10T16:37:45.960" v="442" actId="20577"/>
        <pc:sldMkLst>
          <pc:docMk/>
          <pc:sldMk cId="3771772080" sldId="556"/>
        </pc:sldMkLst>
        <pc:spChg chg="mod">
          <ac:chgData name="Jonathan Shank" userId="S::jonathan.shank@k12.wv.us::5718f14e-a473-4a19-8faa-333a57ef4686" providerId="AD" clId="Web-{03922A57-7FBB-401A-90E4-FF7AB1657D58}" dt="2022-11-10T16:37:45.960" v="442" actId="20577"/>
          <ac:spMkLst>
            <pc:docMk/>
            <pc:sldMk cId="3771772080" sldId="556"/>
            <ac:spMk id="3" creationId="{BE26CB64-1BDD-4DFB-97D7-01F2F9FD0EEE}"/>
          </ac:spMkLst>
        </pc:spChg>
      </pc:sldChg>
      <pc:sldChg chg="modSp">
        <pc:chgData name="Jonathan Shank" userId="S::jonathan.shank@k12.wv.us::5718f14e-a473-4a19-8faa-333a57ef4686" providerId="AD" clId="Web-{03922A57-7FBB-401A-90E4-FF7AB1657D58}" dt="2022-11-10T16:35:20.189" v="412" actId="20577"/>
        <pc:sldMkLst>
          <pc:docMk/>
          <pc:sldMk cId="3910931546" sldId="557"/>
        </pc:sldMkLst>
        <pc:spChg chg="mod">
          <ac:chgData name="Jonathan Shank" userId="S::jonathan.shank@k12.wv.us::5718f14e-a473-4a19-8faa-333a57ef4686" providerId="AD" clId="Web-{03922A57-7FBB-401A-90E4-FF7AB1657D58}" dt="2022-11-10T16:35:20.189" v="412" actId="20577"/>
          <ac:spMkLst>
            <pc:docMk/>
            <pc:sldMk cId="3910931546" sldId="557"/>
            <ac:spMk id="3" creationId="{BE26CB64-1BDD-4DFB-97D7-01F2F9FD0EEE}"/>
          </ac:spMkLst>
        </pc:spChg>
      </pc:sldChg>
      <pc:sldChg chg="modSp add replId">
        <pc:chgData name="Jonathan Shank" userId="S::jonathan.shank@k12.wv.us::5718f14e-a473-4a19-8faa-333a57ef4686" providerId="AD" clId="Web-{03922A57-7FBB-401A-90E4-FF7AB1657D58}" dt="2022-11-10T16:24:05.809" v="82" actId="20577"/>
        <pc:sldMkLst>
          <pc:docMk/>
          <pc:sldMk cId="1148634949" sldId="559"/>
        </pc:sldMkLst>
        <pc:spChg chg="mod">
          <ac:chgData name="Jonathan Shank" userId="S::jonathan.shank@k12.wv.us::5718f14e-a473-4a19-8faa-333a57ef4686" providerId="AD" clId="Web-{03922A57-7FBB-401A-90E4-FF7AB1657D58}" dt="2022-11-10T16:24:05.809" v="82" actId="20577"/>
          <ac:spMkLst>
            <pc:docMk/>
            <pc:sldMk cId="1148634949" sldId="559"/>
            <ac:spMk id="5" creationId="{331F48A4-0EC7-49FF-8520-58CEE73044B0}"/>
          </ac:spMkLst>
        </pc:spChg>
      </pc:sldChg>
      <pc:sldChg chg="addSp delSp modSp add del replId">
        <pc:chgData name="Jonathan Shank" userId="S::jonathan.shank@k12.wv.us::5718f14e-a473-4a19-8faa-333a57ef4686" providerId="AD" clId="Web-{03922A57-7FBB-401A-90E4-FF7AB1657D58}" dt="2022-11-10T16:23:45.419" v="80"/>
        <pc:sldMkLst>
          <pc:docMk/>
          <pc:sldMk cId="2398347477" sldId="560"/>
        </pc:sldMkLst>
        <pc:spChg chg="mod">
          <ac:chgData name="Jonathan Shank" userId="S::jonathan.shank@k12.wv.us::5718f14e-a473-4a19-8faa-333a57ef4686" providerId="AD" clId="Web-{03922A57-7FBB-401A-90E4-FF7AB1657D58}" dt="2022-11-10T16:20:48.084" v="51" actId="20577"/>
          <ac:spMkLst>
            <pc:docMk/>
            <pc:sldMk cId="2398347477" sldId="560"/>
            <ac:spMk id="5" creationId="{331F48A4-0EC7-49FF-8520-58CEE73044B0}"/>
          </ac:spMkLst>
        </pc:spChg>
        <pc:picChg chg="add del mod">
          <ac:chgData name="Jonathan Shank" userId="S::jonathan.shank@k12.wv.us::5718f14e-a473-4a19-8faa-333a57ef4686" providerId="AD" clId="Web-{03922A57-7FBB-401A-90E4-FF7AB1657D58}" dt="2022-11-10T16:21:39.008" v="57"/>
          <ac:picMkLst>
            <pc:docMk/>
            <pc:sldMk cId="2398347477" sldId="560"/>
            <ac:picMk id="3" creationId="{610EA195-2CF6-FE95-7254-022668A4580E}"/>
          </ac:picMkLst>
        </pc:picChg>
        <pc:picChg chg="add del mod">
          <ac:chgData name="Jonathan Shank" userId="S::jonathan.shank@k12.wv.us::5718f14e-a473-4a19-8faa-333a57ef4686" providerId="AD" clId="Web-{03922A57-7FBB-401A-90E4-FF7AB1657D58}" dt="2022-11-10T16:22:00.618" v="59"/>
          <ac:picMkLst>
            <pc:docMk/>
            <pc:sldMk cId="2398347477" sldId="560"/>
            <ac:picMk id="6" creationId="{0483E9DF-2EF0-0648-A769-117672955DBE}"/>
          </ac:picMkLst>
        </pc:picChg>
        <pc:picChg chg="add del mod">
          <ac:chgData name="Jonathan Shank" userId="S::jonathan.shank@k12.wv.us::5718f14e-a473-4a19-8faa-333a57ef4686" providerId="AD" clId="Web-{03922A57-7FBB-401A-90E4-FF7AB1657D58}" dt="2022-11-10T16:22:45.354" v="64"/>
          <ac:picMkLst>
            <pc:docMk/>
            <pc:sldMk cId="2398347477" sldId="560"/>
            <ac:picMk id="7" creationId="{777C1F64-5677-D7E1-963D-1E51E373C1ED}"/>
          </ac:picMkLst>
        </pc:picChg>
        <pc:picChg chg="add del mod">
          <ac:chgData name="Jonathan Shank" userId="S::jonathan.shank@k12.wv.us::5718f14e-a473-4a19-8faa-333a57ef4686" providerId="AD" clId="Web-{03922A57-7FBB-401A-90E4-FF7AB1657D58}" dt="2022-11-10T16:23:32.761" v="75"/>
          <ac:picMkLst>
            <pc:docMk/>
            <pc:sldMk cId="2398347477" sldId="560"/>
            <ac:picMk id="8" creationId="{A352BF73-F907-1666-84FA-6150DAB4983F}"/>
          </ac:picMkLst>
        </pc:picChg>
      </pc:sldChg>
    </pc:docChg>
  </pc:docChgLst>
  <pc:docChgLst>
    <pc:chgData name="Jonathan Shank" userId="S::jonathan.shank@k12.wv.us::5718f14e-a473-4a19-8faa-333a57ef4686" providerId="AD" clId="Web-{060E9CC8-5B44-4F72-8685-EF2B11C05840}"/>
    <pc:docChg chg="delSld modSld">
      <pc:chgData name="Jonathan Shank" userId="S::jonathan.shank@k12.wv.us::5718f14e-a473-4a19-8faa-333a57ef4686" providerId="AD" clId="Web-{060E9CC8-5B44-4F72-8685-EF2B11C05840}" dt="2023-01-04T20:18:59.729" v="21" actId="20577"/>
      <pc:docMkLst>
        <pc:docMk/>
      </pc:docMkLst>
      <pc:sldChg chg="modSp">
        <pc:chgData name="Jonathan Shank" userId="S::jonathan.shank@k12.wv.us::5718f14e-a473-4a19-8faa-333a57ef4686" providerId="AD" clId="Web-{060E9CC8-5B44-4F72-8685-EF2B11C05840}" dt="2023-01-04T20:16:20.615" v="1" actId="20577"/>
        <pc:sldMkLst>
          <pc:docMk/>
          <pc:sldMk cId="2840218164" sldId="290"/>
        </pc:sldMkLst>
        <pc:spChg chg="mod">
          <ac:chgData name="Jonathan Shank" userId="S::jonathan.shank@k12.wv.us::5718f14e-a473-4a19-8faa-333a57ef4686" providerId="AD" clId="Web-{060E9CC8-5B44-4F72-8685-EF2B11C05840}" dt="2023-01-04T20:16:20.615" v="1" actId="20577"/>
          <ac:spMkLst>
            <pc:docMk/>
            <pc:sldMk cId="2840218164" sldId="290"/>
            <ac:spMk id="3" creationId="{BE26CB64-1BDD-4DFB-97D7-01F2F9FD0EEE}"/>
          </ac:spMkLst>
        </pc:spChg>
      </pc:sldChg>
      <pc:sldChg chg="del">
        <pc:chgData name="Jonathan Shank" userId="S::jonathan.shank@k12.wv.us::5718f14e-a473-4a19-8faa-333a57ef4686" providerId="AD" clId="Web-{060E9CC8-5B44-4F72-8685-EF2B11C05840}" dt="2023-01-04T20:16:33.928" v="2"/>
        <pc:sldMkLst>
          <pc:docMk/>
          <pc:sldMk cId="1107344107" sldId="292"/>
        </pc:sldMkLst>
      </pc:sldChg>
      <pc:sldChg chg="modSp">
        <pc:chgData name="Jonathan Shank" userId="S::jonathan.shank@k12.wv.us::5718f14e-a473-4a19-8faa-333a57ef4686" providerId="AD" clId="Web-{060E9CC8-5B44-4F72-8685-EF2B11C05840}" dt="2023-01-04T20:18:59.729" v="21" actId="20577"/>
        <pc:sldMkLst>
          <pc:docMk/>
          <pc:sldMk cId="364543244" sldId="299"/>
        </pc:sldMkLst>
        <pc:spChg chg="mod">
          <ac:chgData name="Jonathan Shank" userId="S::jonathan.shank@k12.wv.us::5718f14e-a473-4a19-8faa-333a57ef4686" providerId="AD" clId="Web-{060E9CC8-5B44-4F72-8685-EF2B11C05840}" dt="2023-01-04T20:18:59.729" v="21" actId="20577"/>
          <ac:spMkLst>
            <pc:docMk/>
            <pc:sldMk cId="364543244" sldId="299"/>
            <ac:spMk id="3" creationId="{BE26CB64-1BDD-4DFB-97D7-01F2F9FD0EEE}"/>
          </ac:spMkLst>
        </pc:spChg>
      </pc:sldChg>
      <pc:sldChg chg="modSp">
        <pc:chgData name="Jonathan Shank" userId="S::jonathan.shank@k12.wv.us::5718f14e-a473-4a19-8faa-333a57ef4686" providerId="AD" clId="Web-{060E9CC8-5B44-4F72-8685-EF2B11C05840}" dt="2023-01-04T20:16:44.507" v="8" actId="20577"/>
        <pc:sldMkLst>
          <pc:docMk/>
          <pc:sldMk cId="3950093387" sldId="552"/>
        </pc:sldMkLst>
        <pc:spChg chg="mod">
          <ac:chgData name="Jonathan Shank" userId="S::jonathan.shank@k12.wv.us::5718f14e-a473-4a19-8faa-333a57ef4686" providerId="AD" clId="Web-{060E9CC8-5B44-4F72-8685-EF2B11C05840}" dt="2023-01-04T20:16:44.507" v="8" actId="20577"/>
          <ac:spMkLst>
            <pc:docMk/>
            <pc:sldMk cId="3950093387" sldId="552"/>
            <ac:spMk id="3" creationId="{BE26CB64-1BDD-4DFB-97D7-01F2F9FD0EEE}"/>
          </ac:spMkLst>
        </pc:spChg>
      </pc:sldChg>
      <pc:sldChg chg="del">
        <pc:chgData name="Jonathan Shank" userId="S::jonathan.shank@k12.wv.us::5718f14e-a473-4a19-8faa-333a57ef4686" providerId="AD" clId="Web-{060E9CC8-5B44-4F72-8685-EF2B11C05840}" dt="2023-01-04T20:16:37.241" v="3"/>
        <pc:sldMkLst>
          <pc:docMk/>
          <pc:sldMk cId="2737758499" sldId="553"/>
        </pc:sldMkLst>
      </pc:sldChg>
      <pc:sldChg chg="del">
        <pc:chgData name="Jonathan Shank" userId="S::jonathan.shank@k12.wv.us::5718f14e-a473-4a19-8faa-333a57ef4686" providerId="AD" clId="Web-{060E9CC8-5B44-4F72-8685-EF2B11C05840}" dt="2023-01-04T20:17:07.804" v="11"/>
        <pc:sldMkLst>
          <pc:docMk/>
          <pc:sldMk cId="2275927947" sldId="554"/>
        </pc:sldMkLst>
      </pc:sldChg>
      <pc:sldChg chg="del">
        <pc:chgData name="Jonathan Shank" userId="S::jonathan.shank@k12.wv.us::5718f14e-a473-4a19-8faa-333a57ef4686" providerId="AD" clId="Web-{060E9CC8-5B44-4F72-8685-EF2B11C05840}" dt="2023-01-04T20:17:02.429" v="10"/>
        <pc:sldMkLst>
          <pc:docMk/>
          <pc:sldMk cId="3100602835" sldId="555"/>
        </pc:sldMkLst>
      </pc:sldChg>
      <pc:sldChg chg="del">
        <pc:chgData name="Jonathan Shank" userId="S::jonathan.shank@k12.wv.us::5718f14e-a473-4a19-8faa-333a57ef4686" providerId="AD" clId="Web-{060E9CC8-5B44-4F72-8685-EF2B11C05840}" dt="2023-01-04T20:16:58.757" v="9"/>
        <pc:sldMkLst>
          <pc:docMk/>
          <pc:sldMk cId="3910931546" sldId="557"/>
        </pc:sldMkLst>
      </pc:sldChg>
    </pc:docChg>
  </pc:docChgLst>
  <pc:docChgLst>
    <pc:chgData name="Sheila Paitsel" userId="S::sgpaitsel@k12.wv.us::57b19b92-4e50-4e78-a888-32a28568b653" providerId="AD" clId="Web-{1B3D6543-A83B-809E-054E-D7AEE226572E}"/>
    <pc:docChg chg="modSld">
      <pc:chgData name="Sheila Paitsel" userId="S::sgpaitsel@k12.wv.us::57b19b92-4e50-4e78-a888-32a28568b653" providerId="AD" clId="Web-{1B3D6543-A83B-809E-054E-D7AEE226572E}" dt="2022-11-10T17:55:12.815" v="1" actId="20577"/>
      <pc:docMkLst>
        <pc:docMk/>
      </pc:docMkLst>
      <pc:sldChg chg="modSp">
        <pc:chgData name="Sheila Paitsel" userId="S::sgpaitsel@k12.wv.us::57b19b92-4e50-4e78-a888-32a28568b653" providerId="AD" clId="Web-{1B3D6543-A83B-809E-054E-D7AEE226572E}" dt="2022-11-10T17:55:12.815" v="1" actId="20577"/>
        <pc:sldMkLst>
          <pc:docMk/>
          <pc:sldMk cId="544672770" sldId="260"/>
        </pc:sldMkLst>
        <pc:spChg chg="mod">
          <ac:chgData name="Sheila Paitsel" userId="S::sgpaitsel@k12.wv.us::57b19b92-4e50-4e78-a888-32a28568b653" providerId="AD" clId="Web-{1B3D6543-A83B-809E-054E-D7AEE226572E}" dt="2022-11-10T17:55:12.815" v="1" actId="20577"/>
          <ac:spMkLst>
            <pc:docMk/>
            <pc:sldMk cId="544672770" sldId="260"/>
            <ac:spMk id="2" creationId="{18317372-B1A7-4587-BC96-F7BD5B524A84}"/>
          </ac:spMkLst>
        </pc:spChg>
      </pc:sldChg>
    </pc:docChg>
  </pc:docChgLst>
  <pc:docChgLst>
    <pc:chgData name="Jonathan Shank" userId="S::jonathan.shank@k12.wv.us::5718f14e-a473-4a19-8faa-333a57ef4686" providerId="AD" clId="Web-{5C72EB81-3066-495B-9204-98EFD82B6758}"/>
    <pc:docChg chg="addSld modSld">
      <pc:chgData name="Jonathan Shank" userId="S::jonathan.shank@k12.wv.us::5718f14e-a473-4a19-8faa-333a57ef4686" providerId="AD" clId="Web-{5C72EB81-3066-495B-9204-98EFD82B6758}" dt="2022-11-10T17:12:08.553" v="156" actId="20577"/>
      <pc:docMkLst>
        <pc:docMk/>
      </pc:docMkLst>
      <pc:sldChg chg="modSp">
        <pc:chgData name="Jonathan Shank" userId="S::jonathan.shank@k12.wv.us::5718f14e-a473-4a19-8faa-333a57ef4686" providerId="AD" clId="Web-{5C72EB81-3066-495B-9204-98EFD82B6758}" dt="2022-11-10T17:02:11.208" v="1" actId="20577"/>
        <pc:sldMkLst>
          <pc:docMk/>
          <pc:sldMk cId="672931545" sldId="257"/>
        </pc:sldMkLst>
        <pc:spChg chg="mod">
          <ac:chgData name="Jonathan Shank" userId="S::jonathan.shank@k12.wv.us::5718f14e-a473-4a19-8faa-333a57ef4686" providerId="AD" clId="Web-{5C72EB81-3066-495B-9204-98EFD82B6758}" dt="2022-11-10T17:02:11.208" v="1" actId="20577"/>
          <ac:spMkLst>
            <pc:docMk/>
            <pc:sldMk cId="672931545" sldId="257"/>
            <ac:spMk id="3" creationId="{FD33FD06-C246-4766-A57F-6E0BD4B17DCA}"/>
          </ac:spMkLst>
        </pc:spChg>
      </pc:sldChg>
      <pc:sldChg chg="modSp">
        <pc:chgData name="Jonathan Shank" userId="S::jonathan.shank@k12.wv.us::5718f14e-a473-4a19-8faa-333a57ef4686" providerId="AD" clId="Web-{5C72EB81-3066-495B-9204-98EFD82B6758}" dt="2022-11-10T17:03:19.211" v="4" actId="20577"/>
        <pc:sldMkLst>
          <pc:docMk/>
          <pc:sldMk cId="2049522885" sldId="266"/>
        </pc:sldMkLst>
        <pc:spChg chg="mod">
          <ac:chgData name="Jonathan Shank" userId="S::jonathan.shank@k12.wv.us::5718f14e-a473-4a19-8faa-333a57ef4686" providerId="AD" clId="Web-{5C72EB81-3066-495B-9204-98EFD82B6758}" dt="2022-11-10T17:03:19.211" v="4" actId="20577"/>
          <ac:spMkLst>
            <pc:docMk/>
            <pc:sldMk cId="2049522885" sldId="266"/>
            <ac:spMk id="3" creationId="{BE26CB64-1BDD-4DFB-97D7-01F2F9FD0EEE}"/>
          </ac:spMkLst>
        </pc:spChg>
      </pc:sldChg>
      <pc:sldChg chg="delSp modSp">
        <pc:chgData name="Jonathan Shank" userId="S::jonathan.shank@k12.wv.us::5718f14e-a473-4a19-8faa-333a57ef4686" providerId="AD" clId="Web-{5C72EB81-3066-495B-9204-98EFD82B6758}" dt="2022-11-10T17:10:20.347" v="142" actId="20577"/>
        <pc:sldMkLst>
          <pc:docMk/>
          <pc:sldMk cId="1903471430" sldId="267"/>
        </pc:sldMkLst>
        <pc:spChg chg="mod">
          <ac:chgData name="Jonathan Shank" userId="S::jonathan.shank@k12.wv.us::5718f14e-a473-4a19-8faa-333a57ef4686" providerId="AD" clId="Web-{5C72EB81-3066-495B-9204-98EFD82B6758}" dt="2022-11-10T17:10:20.347" v="142" actId="20577"/>
          <ac:spMkLst>
            <pc:docMk/>
            <pc:sldMk cId="1903471430" sldId="267"/>
            <ac:spMk id="5" creationId="{331F48A4-0EC7-49FF-8520-58CEE73044B0}"/>
          </ac:spMkLst>
        </pc:spChg>
        <pc:picChg chg="del mod">
          <ac:chgData name="Jonathan Shank" userId="S::jonathan.shank@k12.wv.us::5718f14e-a473-4a19-8faa-333a57ef4686" providerId="AD" clId="Web-{5C72EB81-3066-495B-9204-98EFD82B6758}" dt="2022-11-10T17:06:10.183" v="12"/>
          <ac:picMkLst>
            <pc:docMk/>
            <pc:sldMk cId="1903471430" sldId="267"/>
            <ac:picMk id="6" creationId="{534CBFD4-1DE0-EDFE-59FE-A0E9D701D3F1}"/>
          </ac:picMkLst>
        </pc:picChg>
      </pc:sldChg>
      <pc:sldChg chg="modSp">
        <pc:chgData name="Jonathan Shank" userId="S::jonathan.shank@k12.wv.us::5718f14e-a473-4a19-8faa-333a57ef4686" providerId="AD" clId="Web-{5C72EB81-3066-495B-9204-98EFD82B6758}" dt="2022-11-10T17:12:08.553" v="156" actId="20577"/>
        <pc:sldMkLst>
          <pc:docMk/>
          <pc:sldMk cId="1148634949" sldId="559"/>
        </pc:sldMkLst>
        <pc:spChg chg="mod">
          <ac:chgData name="Jonathan Shank" userId="S::jonathan.shank@k12.wv.us::5718f14e-a473-4a19-8faa-333a57ef4686" providerId="AD" clId="Web-{5C72EB81-3066-495B-9204-98EFD82B6758}" dt="2022-11-10T17:12:08.553" v="156" actId="20577"/>
          <ac:spMkLst>
            <pc:docMk/>
            <pc:sldMk cId="1148634949" sldId="559"/>
            <ac:spMk id="5" creationId="{331F48A4-0EC7-49FF-8520-58CEE73044B0}"/>
          </ac:spMkLst>
        </pc:spChg>
      </pc:sldChg>
      <pc:sldChg chg="add replId">
        <pc:chgData name="Jonathan Shank" userId="S::jonathan.shank@k12.wv.us::5718f14e-a473-4a19-8faa-333a57ef4686" providerId="AD" clId="Web-{5C72EB81-3066-495B-9204-98EFD82B6758}" dt="2022-11-10T17:06:06.418" v="11"/>
        <pc:sldMkLst>
          <pc:docMk/>
          <pc:sldMk cId="1463756697" sldId="561"/>
        </pc:sldMkLst>
      </pc:sldChg>
    </pc:docChg>
  </pc:docChgLst>
  <pc:docChgLst>
    <pc:chgData name="Jonathan Shank" userId="S::jonathan.shank@k12.wv.us::5718f14e-a473-4a19-8faa-333a57ef4686" providerId="AD" clId="Web-{31D642D4-0410-4CDE-B4C3-FE46051DCDED}"/>
    <pc:docChg chg="modSld">
      <pc:chgData name="Jonathan Shank" userId="S::jonathan.shank@k12.wv.us::5718f14e-a473-4a19-8faa-333a57ef4686" providerId="AD" clId="Web-{31D642D4-0410-4CDE-B4C3-FE46051DCDED}" dt="2022-11-10T17:14:16.142" v="24" actId="20577"/>
      <pc:docMkLst>
        <pc:docMk/>
      </pc:docMkLst>
      <pc:sldChg chg="modSp">
        <pc:chgData name="Jonathan Shank" userId="S::jonathan.shank@k12.wv.us::5718f14e-a473-4a19-8faa-333a57ef4686" providerId="AD" clId="Web-{31D642D4-0410-4CDE-B4C3-FE46051DCDED}" dt="2022-11-10T17:14:16.142" v="24" actId="20577"/>
        <pc:sldMkLst>
          <pc:docMk/>
          <pc:sldMk cId="1148634949" sldId="559"/>
        </pc:sldMkLst>
        <pc:spChg chg="mod">
          <ac:chgData name="Jonathan Shank" userId="S::jonathan.shank@k12.wv.us::5718f14e-a473-4a19-8faa-333a57ef4686" providerId="AD" clId="Web-{31D642D4-0410-4CDE-B4C3-FE46051DCDED}" dt="2022-11-10T17:14:16.142" v="24" actId="20577"/>
          <ac:spMkLst>
            <pc:docMk/>
            <pc:sldMk cId="1148634949" sldId="559"/>
            <ac:spMk id="5" creationId="{331F48A4-0EC7-49FF-8520-58CEE73044B0}"/>
          </ac:spMkLst>
        </pc:spChg>
      </pc:sldChg>
    </pc:docChg>
  </pc:docChgLst>
  <pc:docChgLst>
    <pc:chgData name="Lisa Fisher" userId="S::lmray@k12.wv.us::19178c84-bbd5-450b-88b2-a23dcda8b7b1" providerId="AD" clId="Web-{74CD5012-BA95-4509-A9D5-ED994D083A79}"/>
    <pc:docChg chg="modSld">
      <pc:chgData name="Lisa Fisher" userId="S::lmray@k12.wv.us::19178c84-bbd5-450b-88b2-a23dcda8b7b1" providerId="AD" clId="Web-{74CD5012-BA95-4509-A9D5-ED994D083A79}" dt="2022-11-14T13:50:59.161" v="1" actId="20577"/>
      <pc:docMkLst>
        <pc:docMk/>
      </pc:docMkLst>
      <pc:sldChg chg="modSp">
        <pc:chgData name="Lisa Fisher" userId="S::lmray@k12.wv.us::19178c84-bbd5-450b-88b2-a23dcda8b7b1" providerId="AD" clId="Web-{74CD5012-BA95-4509-A9D5-ED994D083A79}" dt="2022-11-14T13:50:59.161" v="1" actId="20577"/>
        <pc:sldMkLst>
          <pc:docMk/>
          <pc:sldMk cId="3771772080" sldId="556"/>
        </pc:sldMkLst>
        <pc:spChg chg="mod">
          <ac:chgData name="Lisa Fisher" userId="S::lmray@k12.wv.us::19178c84-bbd5-450b-88b2-a23dcda8b7b1" providerId="AD" clId="Web-{74CD5012-BA95-4509-A9D5-ED994D083A79}" dt="2022-11-14T13:50:59.161" v="1" actId="20577"/>
          <ac:spMkLst>
            <pc:docMk/>
            <pc:sldMk cId="3771772080" sldId="556"/>
            <ac:spMk id="3" creationId="{BE26CB64-1BDD-4DFB-97D7-01F2F9FD0EEE}"/>
          </ac:spMkLst>
        </pc:spChg>
      </pc:sldChg>
    </pc:docChg>
  </pc:docChgLst>
  <pc:docChgLst>
    <pc:chgData name="Jonathan Shank" userId="S::jonathan.shank@k12.wv.us::5718f14e-a473-4a19-8faa-333a57ef4686" providerId="AD" clId="Web-{D38664B9-55BA-4AE7-A573-D37291C41027}"/>
    <pc:docChg chg="modSld">
      <pc:chgData name="Jonathan Shank" userId="S::jonathan.shank@k12.wv.us::5718f14e-a473-4a19-8faa-333a57ef4686" providerId="AD" clId="Web-{D38664B9-55BA-4AE7-A573-D37291C41027}" dt="2022-11-15T15:05:12.796" v="6" actId="20577"/>
      <pc:docMkLst>
        <pc:docMk/>
      </pc:docMkLst>
      <pc:sldChg chg="modSp">
        <pc:chgData name="Jonathan Shank" userId="S::jonathan.shank@k12.wv.us::5718f14e-a473-4a19-8faa-333a57ef4686" providerId="AD" clId="Web-{D38664B9-55BA-4AE7-A573-D37291C41027}" dt="2022-11-15T15:05:12.796" v="6" actId="20577"/>
        <pc:sldMkLst>
          <pc:docMk/>
          <pc:sldMk cId="1107344107" sldId="292"/>
        </pc:sldMkLst>
        <pc:spChg chg="mod">
          <ac:chgData name="Jonathan Shank" userId="S::jonathan.shank@k12.wv.us::5718f14e-a473-4a19-8faa-333a57ef4686" providerId="AD" clId="Web-{D38664B9-55BA-4AE7-A573-D37291C41027}" dt="2022-11-15T15:05:12.796" v="6" actId="20577"/>
          <ac:spMkLst>
            <pc:docMk/>
            <pc:sldMk cId="1107344107" sldId="292"/>
            <ac:spMk id="3" creationId="{BE26CB64-1BDD-4DFB-97D7-01F2F9FD0EEE}"/>
          </ac:spMkLst>
        </pc:spChg>
      </pc:sldChg>
    </pc:docChg>
  </pc:docChgLst>
  <pc:docChgLst>
    <pc:chgData name="Sheila Paitsel" userId="S::sgpaitsel@k12.wv.us::57b19b92-4e50-4e78-a888-32a28568b653" providerId="AD" clId="Web-{13DEA333-F09A-6F2A-FAD2-6EC72B37C713}"/>
    <pc:docChg chg="modSld">
      <pc:chgData name="Sheila Paitsel" userId="S::sgpaitsel@k12.wv.us::57b19b92-4e50-4e78-a888-32a28568b653" providerId="AD" clId="Web-{13DEA333-F09A-6F2A-FAD2-6EC72B37C713}" dt="2022-11-13T12:21:57.479" v="3" actId="20577"/>
      <pc:docMkLst>
        <pc:docMk/>
      </pc:docMkLst>
      <pc:sldChg chg="modSp">
        <pc:chgData name="Sheila Paitsel" userId="S::sgpaitsel@k12.wv.us::57b19b92-4e50-4e78-a888-32a28568b653" providerId="AD" clId="Web-{13DEA333-F09A-6F2A-FAD2-6EC72B37C713}" dt="2022-11-13T12:21:57.479" v="3" actId="20577"/>
        <pc:sldMkLst>
          <pc:docMk/>
          <pc:sldMk cId="2853206598" sldId="258"/>
        </pc:sldMkLst>
        <pc:spChg chg="mod">
          <ac:chgData name="Sheila Paitsel" userId="S::sgpaitsel@k12.wv.us::57b19b92-4e50-4e78-a888-32a28568b653" providerId="AD" clId="Web-{13DEA333-F09A-6F2A-FAD2-6EC72B37C713}" dt="2022-11-13T12:21:57.479" v="3" actId="20577"/>
          <ac:spMkLst>
            <pc:docMk/>
            <pc:sldMk cId="2853206598" sldId="258"/>
            <ac:spMk id="3" creationId="{FD33FD06-C246-4766-A57F-6E0BD4B17DCA}"/>
          </ac:spMkLst>
        </pc:spChg>
      </pc:sldChg>
    </pc:docChg>
  </pc:docChgLst>
  <pc:docChgLst>
    <pc:chgData name="Jonathan Shank" userId="5718f14e-a473-4a19-8faa-333a57ef4686" providerId="ADAL" clId="{234FF8C2-4923-4FF8-9E20-482021BB713C}"/>
    <pc:docChg chg="undo custSel addSld delSld modSld">
      <pc:chgData name="Jonathan Shank" userId="5718f14e-a473-4a19-8faa-333a57ef4686" providerId="ADAL" clId="{234FF8C2-4923-4FF8-9E20-482021BB713C}" dt="2022-11-10T16:59:16.230" v="1752" actId="120"/>
      <pc:docMkLst>
        <pc:docMk/>
      </pc:docMkLst>
      <pc:sldChg chg="modSp mod">
        <pc:chgData name="Jonathan Shank" userId="5718f14e-a473-4a19-8faa-333a57ef4686" providerId="ADAL" clId="{234FF8C2-4923-4FF8-9E20-482021BB713C}" dt="2022-11-10T16:59:16.230" v="1752" actId="120"/>
        <pc:sldMkLst>
          <pc:docMk/>
          <pc:sldMk cId="3623966261" sldId="272"/>
        </pc:sldMkLst>
        <pc:spChg chg="mod">
          <ac:chgData name="Jonathan Shank" userId="5718f14e-a473-4a19-8faa-333a57ef4686" providerId="ADAL" clId="{234FF8C2-4923-4FF8-9E20-482021BB713C}" dt="2022-11-10T16:59:16.230" v="1752" actId="120"/>
          <ac:spMkLst>
            <pc:docMk/>
            <pc:sldMk cId="3623966261" sldId="272"/>
            <ac:spMk id="3" creationId="{BE26CB64-1BDD-4DFB-97D7-01F2F9FD0EEE}"/>
          </ac:spMkLst>
        </pc:spChg>
      </pc:sldChg>
      <pc:sldChg chg="modSp mod">
        <pc:chgData name="Jonathan Shank" userId="5718f14e-a473-4a19-8faa-333a57ef4686" providerId="ADAL" clId="{234FF8C2-4923-4FF8-9E20-482021BB713C}" dt="2022-11-09T18:18:31.436" v="103" actId="20577"/>
        <pc:sldMkLst>
          <pc:docMk/>
          <pc:sldMk cId="2191228381" sldId="276"/>
        </pc:sldMkLst>
        <pc:spChg chg="mod">
          <ac:chgData name="Jonathan Shank" userId="5718f14e-a473-4a19-8faa-333a57ef4686" providerId="ADAL" clId="{234FF8C2-4923-4FF8-9E20-482021BB713C}" dt="2022-11-09T18:18:31.436" v="103" actId="20577"/>
          <ac:spMkLst>
            <pc:docMk/>
            <pc:sldMk cId="2191228381" sldId="276"/>
            <ac:spMk id="3" creationId="{BE26CB64-1BDD-4DFB-97D7-01F2F9FD0EEE}"/>
          </ac:spMkLst>
        </pc:spChg>
      </pc:sldChg>
      <pc:sldChg chg="modSp mod">
        <pc:chgData name="Jonathan Shank" userId="5718f14e-a473-4a19-8faa-333a57ef4686" providerId="ADAL" clId="{234FF8C2-4923-4FF8-9E20-482021BB713C}" dt="2022-11-10T16:58:39.152" v="1747" actId="14100"/>
        <pc:sldMkLst>
          <pc:docMk/>
          <pc:sldMk cId="4237539648" sldId="285"/>
        </pc:sldMkLst>
        <pc:spChg chg="mod">
          <ac:chgData name="Jonathan Shank" userId="5718f14e-a473-4a19-8faa-333a57ef4686" providerId="ADAL" clId="{234FF8C2-4923-4FF8-9E20-482021BB713C}" dt="2022-11-10T16:58:39.152" v="1747" actId="14100"/>
          <ac:spMkLst>
            <pc:docMk/>
            <pc:sldMk cId="4237539648" sldId="285"/>
            <ac:spMk id="3" creationId="{BE26CB64-1BDD-4DFB-97D7-01F2F9FD0EEE}"/>
          </ac:spMkLst>
        </pc:spChg>
      </pc:sldChg>
      <pc:sldChg chg="modSp mod">
        <pc:chgData name="Jonathan Shank" userId="5718f14e-a473-4a19-8faa-333a57ef4686" providerId="ADAL" clId="{234FF8C2-4923-4FF8-9E20-482021BB713C}" dt="2022-11-10T16:57:10.780" v="1732" actId="2711"/>
        <pc:sldMkLst>
          <pc:docMk/>
          <pc:sldMk cId="1294518807" sldId="289"/>
        </pc:sldMkLst>
        <pc:spChg chg="mod">
          <ac:chgData name="Jonathan Shank" userId="5718f14e-a473-4a19-8faa-333a57ef4686" providerId="ADAL" clId="{234FF8C2-4923-4FF8-9E20-482021BB713C}" dt="2022-11-10T16:57:10.780" v="1732" actId="2711"/>
          <ac:spMkLst>
            <pc:docMk/>
            <pc:sldMk cId="1294518807" sldId="289"/>
            <ac:spMk id="3" creationId="{BE26CB64-1BDD-4DFB-97D7-01F2F9FD0EEE}"/>
          </ac:spMkLst>
        </pc:spChg>
      </pc:sldChg>
      <pc:sldChg chg="modSp mod">
        <pc:chgData name="Jonathan Shank" userId="5718f14e-a473-4a19-8faa-333a57ef4686" providerId="ADAL" clId="{234FF8C2-4923-4FF8-9E20-482021BB713C}" dt="2022-11-09T19:44:47.520" v="140" actId="20577"/>
        <pc:sldMkLst>
          <pc:docMk/>
          <pc:sldMk cId="1107344107" sldId="292"/>
        </pc:sldMkLst>
        <pc:spChg chg="mod">
          <ac:chgData name="Jonathan Shank" userId="5718f14e-a473-4a19-8faa-333a57ef4686" providerId="ADAL" clId="{234FF8C2-4923-4FF8-9E20-482021BB713C}" dt="2022-11-09T19:44:47.520" v="140" actId="20577"/>
          <ac:spMkLst>
            <pc:docMk/>
            <pc:sldMk cId="1107344107" sldId="292"/>
            <ac:spMk id="3" creationId="{BE26CB64-1BDD-4DFB-97D7-01F2F9FD0EEE}"/>
          </ac:spMkLst>
        </pc:spChg>
      </pc:sldChg>
      <pc:sldChg chg="modSp mod">
        <pc:chgData name="Jonathan Shank" userId="5718f14e-a473-4a19-8faa-333a57ef4686" providerId="ADAL" clId="{234FF8C2-4923-4FF8-9E20-482021BB713C}" dt="2022-11-10T16:57:30.900" v="1737" actId="1035"/>
        <pc:sldMkLst>
          <pc:docMk/>
          <pc:sldMk cId="792400935" sldId="293"/>
        </pc:sldMkLst>
        <pc:spChg chg="mod">
          <ac:chgData name="Jonathan Shank" userId="5718f14e-a473-4a19-8faa-333a57ef4686" providerId="ADAL" clId="{234FF8C2-4923-4FF8-9E20-482021BB713C}" dt="2022-11-10T16:57:30.900" v="1737" actId="1035"/>
          <ac:spMkLst>
            <pc:docMk/>
            <pc:sldMk cId="792400935" sldId="293"/>
            <ac:spMk id="7" creationId="{C2DCF680-A330-4BD5-AB37-36464E1F25F1}"/>
          </ac:spMkLst>
        </pc:spChg>
      </pc:sldChg>
      <pc:sldChg chg="modSp mod">
        <pc:chgData name="Jonathan Shank" userId="5718f14e-a473-4a19-8faa-333a57ef4686" providerId="ADAL" clId="{234FF8C2-4923-4FF8-9E20-482021BB713C}" dt="2022-11-09T21:15:08.849" v="1720" actId="20577"/>
        <pc:sldMkLst>
          <pc:docMk/>
          <pc:sldMk cId="3364764262" sldId="298"/>
        </pc:sldMkLst>
        <pc:spChg chg="mod">
          <ac:chgData name="Jonathan Shank" userId="5718f14e-a473-4a19-8faa-333a57ef4686" providerId="ADAL" clId="{234FF8C2-4923-4FF8-9E20-482021BB713C}" dt="2022-11-09T21:15:08.849" v="1720" actId="20577"/>
          <ac:spMkLst>
            <pc:docMk/>
            <pc:sldMk cId="3364764262" sldId="298"/>
            <ac:spMk id="3" creationId="{BE26CB64-1BDD-4DFB-97D7-01F2F9FD0EEE}"/>
          </ac:spMkLst>
        </pc:spChg>
        <pc:spChg chg="mod">
          <ac:chgData name="Jonathan Shank" userId="5718f14e-a473-4a19-8faa-333a57ef4686" providerId="ADAL" clId="{234FF8C2-4923-4FF8-9E20-482021BB713C}" dt="2022-11-09T21:13:46.778" v="1682" actId="14100"/>
          <ac:spMkLst>
            <pc:docMk/>
            <pc:sldMk cId="3364764262" sldId="298"/>
            <ac:spMk id="5" creationId="{79AEA091-8BED-4437-921C-BD6B50112F83}"/>
          </ac:spMkLst>
        </pc:spChg>
      </pc:sldChg>
      <pc:sldChg chg="modSp mod">
        <pc:chgData name="Jonathan Shank" userId="5718f14e-a473-4a19-8faa-333a57ef4686" providerId="ADAL" clId="{234FF8C2-4923-4FF8-9E20-482021BB713C}" dt="2022-11-09T21:14:52.951" v="1715" actId="20577"/>
        <pc:sldMkLst>
          <pc:docMk/>
          <pc:sldMk cId="364543244" sldId="299"/>
        </pc:sldMkLst>
        <pc:spChg chg="mod">
          <ac:chgData name="Jonathan Shank" userId="5718f14e-a473-4a19-8faa-333a57ef4686" providerId="ADAL" clId="{234FF8C2-4923-4FF8-9E20-482021BB713C}" dt="2022-11-09T21:14:52.951" v="1715" actId="20577"/>
          <ac:spMkLst>
            <pc:docMk/>
            <pc:sldMk cId="364543244" sldId="299"/>
            <ac:spMk id="3" creationId="{BE26CB64-1BDD-4DFB-97D7-01F2F9FD0EEE}"/>
          </ac:spMkLst>
        </pc:spChg>
      </pc:sldChg>
      <pc:sldChg chg="modSp mod">
        <pc:chgData name="Jonathan Shank" userId="5718f14e-a473-4a19-8faa-333a57ef4686" providerId="ADAL" clId="{234FF8C2-4923-4FF8-9E20-482021BB713C}" dt="2022-11-09T21:17:05.260" v="1730" actId="20577"/>
        <pc:sldMkLst>
          <pc:docMk/>
          <pc:sldMk cId="679159291" sldId="324"/>
        </pc:sldMkLst>
        <pc:spChg chg="mod">
          <ac:chgData name="Jonathan Shank" userId="5718f14e-a473-4a19-8faa-333a57ef4686" providerId="ADAL" clId="{234FF8C2-4923-4FF8-9E20-482021BB713C}" dt="2022-11-09T21:17:05.260" v="1730" actId="20577"/>
          <ac:spMkLst>
            <pc:docMk/>
            <pc:sldMk cId="679159291" sldId="324"/>
            <ac:spMk id="3" creationId="{BE26CB64-1BDD-4DFB-97D7-01F2F9FD0EEE}"/>
          </ac:spMkLst>
        </pc:spChg>
      </pc:sldChg>
      <pc:sldChg chg="mod modShow">
        <pc:chgData name="Jonathan Shank" userId="5718f14e-a473-4a19-8faa-333a57ef4686" providerId="ADAL" clId="{234FF8C2-4923-4FF8-9E20-482021BB713C}" dt="2022-11-10T16:58:04.877" v="1739" actId="729"/>
        <pc:sldMkLst>
          <pc:docMk/>
          <pc:sldMk cId="2486409869" sldId="326"/>
        </pc:sldMkLst>
      </pc:sldChg>
      <pc:sldChg chg="modSp add mod">
        <pc:chgData name="Jonathan Shank" userId="5718f14e-a473-4a19-8faa-333a57ef4686" providerId="ADAL" clId="{234FF8C2-4923-4FF8-9E20-482021BB713C}" dt="2022-11-09T21:07:00.060" v="1597" actId="207"/>
        <pc:sldMkLst>
          <pc:docMk/>
          <pc:sldMk cId="3950093387" sldId="552"/>
        </pc:sldMkLst>
        <pc:spChg chg="mod">
          <ac:chgData name="Jonathan Shank" userId="5718f14e-a473-4a19-8faa-333a57ef4686" providerId="ADAL" clId="{234FF8C2-4923-4FF8-9E20-482021BB713C}" dt="2022-11-09T21:07:00.060" v="1597" actId="207"/>
          <ac:spMkLst>
            <pc:docMk/>
            <pc:sldMk cId="3950093387" sldId="552"/>
            <ac:spMk id="3" creationId="{BE26CB64-1BDD-4DFB-97D7-01F2F9FD0EEE}"/>
          </ac:spMkLst>
        </pc:spChg>
      </pc:sldChg>
      <pc:sldChg chg="modSp add mod">
        <pc:chgData name="Jonathan Shank" userId="5718f14e-a473-4a19-8faa-333a57ef4686" providerId="ADAL" clId="{234FF8C2-4923-4FF8-9E20-482021BB713C}" dt="2022-11-09T21:18:02.307" v="1731" actId="13926"/>
        <pc:sldMkLst>
          <pc:docMk/>
          <pc:sldMk cId="2737758499" sldId="553"/>
        </pc:sldMkLst>
        <pc:spChg chg="mod">
          <ac:chgData name="Jonathan Shank" userId="5718f14e-a473-4a19-8faa-333a57ef4686" providerId="ADAL" clId="{234FF8C2-4923-4FF8-9E20-482021BB713C}" dt="2022-11-09T21:18:02.307" v="1731" actId="13926"/>
          <ac:spMkLst>
            <pc:docMk/>
            <pc:sldMk cId="2737758499" sldId="553"/>
            <ac:spMk id="3" creationId="{BE26CB64-1BDD-4DFB-97D7-01F2F9FD0EEE}"/>
          </ac:spMkLst>
        </pc:spChg>
      </pc:sldChg>
      <pc:sldChg chg="modSp add del mod">
        <pc:chgData name="Jonathan Shank" userId="5718f14e-a473-4a19-8faa-333a57ef4686" providerId="ADAL" clId="{234FF8C2-4923-4FF8-9E20-482021BB713C}" dt="2022-11-09T20:59:08.051" v="1237" actId="47"/>
        <pc:sldMkLst>
          <pc:docMk/>
          <pc:sldMk cId="79157485" sldId="554"/>
        </pc:sldMkLst>
        <pc:spChg chg="mod">
          <ac:chgData name="Jonathan Shank" userId="5718f14e-a473-4a19-8faa-333a57ef4686" providerId="ADAL" clId="{234FF8C2-4923-4FF8-9E20-482021BB713C}" dt="2022-11-09T20:58:36.646" v="1236" actId="27636"/>
          <ac:spMkLst>
            <pc:docMk/>
            <pc:sldMk cId="79157485" sldId="554"/>
            <ac:spMk id="3" creationId="{BE26CB64-1BDD-4DFB-97D7-01F2F9FD0EEE}"/>
          </ac:spMkLst>
        </pc:spChg>
      </pc:sldChg>
      <pc:sldChg chg="modSp add mod">
        <pc:chgData name="Jonathan Shank" userId="5718f14e-a473-4a19-8faa-333a57ef4686" providerId="ADAL" clId="{234FF8C2-4923-4FF8-9E20-482021BB713C}" dt="2022-11-09T21:08:40.076" v="1632" actId="20577"/>
        <pc:sldMkLst>
          <pc:docMk/>
          <pc:sldMk cId="2275927947" sldId="554"/>
        </pc:sldMkLst>
        <pc:spChg chg="mod">
          <ac:chgData name="Jonathan Shank" userId="5718f14e-a473-4a19-8faa-333a57ef4686" providerId="ADAL" clId="{234FF8C2-4923-4FF8-9E20-482021BB713C}" dt="2022-11-09T21:08:40.076" v="1632" actId="20577"/>
          <ac:spMkLst>
            <pc:docMk/>
            <pc:sldMk cId="2275927947" sldId="554"/>
            <ac:spMk id="3" creationId="{BE26CB64-1BDD-4DFB-97D7-01F2F9FD0EEE}"/>
          </ac:spMkLst>
        </pc:spChg>
      </pc:sldChg>
      <pc:sldChg chg="modSp add mod">
        <pc:chgData name="Jonathan Shank" userId="5718f14e-a473-4a19-8faa-333a57ef4686" providerId="ADAL" clId="{234FF8C2-4923-4FF8-9E20-482021BB713C}" dt="2022-11-09T21:16:27.288" v="1727" actId="20577"/>
        <pc:sldMkLst>
          <pc:docMk/>
          <pc:sldMk cId="3100602835" sldId="555"/>
        </pc:sldMkLst>
        <pc:spChg chg="mod">
          <ac:chgData name="Jonathan Shank" userId="5718f14e-a473-4a19-8faa-333a57ef4686" providerId="ADAL" clId="{234FF8C2-4923-4FF8-9E20-482021BB713C}" dt="2022-11-09T21:16:27.288" v="1727" actId="20577"/>
          <ac:spMkLst>
            <pc:docMk/>
            <pc:sldMk cId="3100602835" sldId="555"/>
            <ac:spMk id="3" creationId="{BE26CB64-1BDD-4DFB-97D7-01F2F9FD0EEE}"/>
          </ac:spMkLst>
        </pc:spChg>
      </pc:sldChg>
      <pc:sldChg chg="modSp add mod">
        <pc:chgData name="Jonathan Shank" userId="5718f14e-a473-4a19-8faa-333a57ef4686" providerId="ADAL" clId="{234FF8C2-4923-4FF8-9E20-482021BB713C}" dt="2022-11-09T21:15:58.566" v="1721" actId="255"/>
        <pc:sldMkLst>
          <pc:docMk/>
          <pc:sldMk cId="3771772080" sldId="556"/>
        </pc:sldMkLst>
        <pc:spChg chg="mod">
          <ac:chgData name="Jonathan Shank" userId="5718f14e-a473-4a19-8faa-333a57ef4686" providerId="ADAL" clId="{234FF8C2-4923-4FF8-9E20-482021BB713C}" dt="2022-11-09T21:15:58.566" v="1721" actId="255"/>
          <ac:spMkLst>
            <pc:docMk/>
            <pc:sldMk cId="3771772080" sldId="556"/>
            <ac:spMk id="3" creationId="{BE26CB64-1BDD-4DFB-97D7-01F2F9FD0EEE}"/>
          </ac:spMkLst>
        </pc:spChg>
      </pc:sldChg>
      <pc:sldChg chg="modSp add mod">
        <pc:chgData name="Jonathan Shank" userId="5718f14e-a473-4a19-8faa-333a57ef4686" providerId="ADAL" clId="{234FF8C2-4923-4FF8-9E20-482021BB713C}" dt="2022-11-10T16:58:31.521" v="1744" actId="6549"/>
        <pc:sldMkLst>
          <pc:docMk/>
          <pc:sldMk cId="235445885" sldId="560"/>
        </pc:sldMkLst>
        <pc:spChg chg="mod">
          <ac:chgData name="Jonathan Shank" userId="5718f14e-a473-4a19-8faa-333a57ef4686" providerId="ADAL" clId="{234FF8C2-4923-4FF8-9E20-482021BB713C}" dt="2022-11-10T16:58:31.521" v="1744" actId="6549"/>
          <ac:spMkLst>
            <pc:docMk/>
            <pc:sldMk cId="235445885" sldId="560"/>
            <ac:spMk id="3" creationId="{BE26CB64-1BDD-4DFB-97D7-01F2F9FD0EEE}"/>
          </ac:spMkLst>
        </pc:spChg>
      </pc:sldChg>
    </pc:docChg>
  </pc:docChgLst>
  <pc:docChgLst>
    <pc:chgData name="Tonya Rutkowski" userId="74dd319d-5ab0-4a32-8390-7d221dfcdf47" providerId="ADAL" clId="{81DD6C9D-75FE-45F9-A992-47CBDDB0A3E9}"/>
    <pc:docChg chg="undo custSel delSld modSld">
      <pc:chgData name="Tonya Rutkowski" userId="74dd319d-5ab0-4a32-8390-7d221dfcdf47" providerId="ADAL" clId="{81DD6C9D-75FE-45F9-A992-47CBDDB0A3E9}" dt="2023-02-06T13:28:17.135" v="405" actId="27636"/>
      <pc:docMkLst>
        <pc:docMk/>
      </pc:docMkLst>
      <pc:sldChg chg="delSp modSp mod">
        <pc:chgData name="Tonya Rutkowski" userId="74dd319d-5ab0-4a32-8390-7d221dfcdf47" providerId="ADAL" clId="{81DD6C9D-75FE-45F9-A992-47CBDDB0A3E9}" dt="2023-02-06T13:07:46.636" v="302" actId="12788"/>
        <pc:sldMkLst>
          <pc:docMk/>
          <pc:sldMk cId="1826907534" sldId="256"/>
        </pc:sldMkLst>
        <pc:spChg chg="mod">
          <ac:chgData name="Tonya Rutkowski" userId="74dd319d-5ab0-4a32-8390-7d221dfcdf47" providerId="ADAL" clId="{81DD6C9D-75FE-45F9-A992-47CBDDB0A3E9}" dt="2023-02-06T13:07:46.636" v="302" actId="12788"/>
          <ac:spMkLst>
            <pc:docMk/>
            <pc:sldMk cId="1826907534" sldId="256"/>
            <ac:spMk id="2" creationId="{00000000-0000-0000-0000-000000000000}"/>
          </ac:spMkLst>
        </pc:spChg>
        <pc:spChg chg="mod">
          <ac:chgData name="Tonya Rutkowski" userId="74dd319d-5ab0-4a32-8390-7d221dfcdf47" providerId="ADAL" clId="{81DD6C9D-75FE-45F9-A992-47CBDDB0A3E9}" dt="2023-02-06T13:07:46.636" v="302" actId="12788"/>
          <ac:spMkLst>
            <pc:docMk/>
            <pc:sldMk cId="1826907534" sldId="256"/>
            <ac:spMk id="3" creationId="{00000000-0000-0000-0000-000000000000}"/>
          </ac:spMkLst>
        </pc:spChg>
        <pc:spChg chg="del">
          <ac:chgData name="Tonya Rutkowski" userId="74dd319d-5ab0-4a32-8390-7d221dfcdf47" providerId="ADAL" clId="{81DD6C9D-75FE-45F9-A992-47CBDDB0A3E9}" dt="2022-12-12T20:12:52.019" v="2" actId="478"/>
          <ac:spMkLst>
            <pc:docMk/>
            <pc:sldMk cId="1826907534" sldId="256"/>
            <ac:spMk id="4" creationId="{00000000-0000-0000-0000-000000000000}"/>
          </ac:spMkLst>
        </pc:spChg>
        <pc:spChg chg="del mod">
          <ac:chgData name="Tonya Rutkowski" userId="74dd319d-5ab0-4a32-8390-7d221dfcdf47" providerId="ADAL" clId="{81DD6C9D-75FE-45F9-A992-47CBDDB0A3E9}" dt="2022-12-12T20:12:54.355" v="3" actId="478"/>
          <ac:spMkLst>
            <pc:docMk/>
            <pc:sldMk cId="1826907534" sldId="256"/>
            <ac:spMk id="5" creationId="{03F8196C-9717-1EE6-D14C-87477D58C8A5}"/>
          </ac:spMkLst>
        </pc:spChg>
        <pc:spChg chg="mod">
          <ac:chgData name="Tonya Rutkowski" userId="74dd319d-5ab0-4a32-8390-7d221dfcdf47" providerId="ADAL" clId="{81DD6C9D-75FE-45F9-A992-47CBDDB0A3E9}" dt="2023-02-06T13:07:46.636" v="302" actId="12788"/>
          <ac:spMkLst>
            <pc:docMk/>
            <pc:sldMk cId="1826907534" sldId="256"/>
            <ac:spMk id="6" creationId="{77F1B0B8-8C05-5FE3-6144-F22EBBCF051A}"/>
          </ac:spMkLst>
        </pc:spChg>
      </pc:sldChg>
      <pc:sldChg chg="addSp modSp mod">
        <pc:chgData name="Tonya Rutkowski" userId="74dd319d-5ab0-4a32-8390-7d221dfcdf47" providerId="ADAL" clId="{81DD6C9D-75FE-45F9-A992-47CBDDB0A3E9}" dt="2023-02-06T13:28:17.135" v="405" actId="27636"/>
        <pc:sldMkLst>
          <pc:docMk/>
          <pc:sldMk cId="672931545" sldId="257"/>
        </pc:sldMkLst>
        <pc:spChg chg="mod">
          <ac:chgData name="Tonya Rutkowski" userId="74dd319d-5ab0-4a32-8390-7d221dfcdf47" providerId="ADAL" clId="{81DD6C9D-75FE-45F9-A992-47CBDDB0A3E9}" dt="2023-02-06T13:28:17.135" v="405" actId="27636"/>
          <ac:spMkLst>
            <pc:docMk/>
            <pc:sldMk cId="672931545" sldId="257"/>
            <ac:spMk id="3" creationId="{FD33FD06-C246-4766-A57F-6E0BD4B17DCA}"/>
          </ac:spMkLst>
        </pc:spChg>
        <pc:spChg chg="add mod">
          <ac:chgData name="Tonya Rutkowski" userId="74dd319d-5ab0-4a32-8390-7d221dfcdf47" providerId="ADAL" clId="{81DD6C9D-75FE-45F9-A992-47CBDDB0A3E9}" dt="2023-02-06T13:09:06.844" v="367"/>
          <ac:spMkLst>
            <pc:docMk/>
            <pc:sldMk cId="672931545" sldId="257"/>
            <ac:spMk id="5" creationId="{11B00D1C-BA23-F77E-9256-DADE2D949B9A}"/>
          </ac:spMkLst>
        </pc:spChg>
      </pc:sldChg>
      <pc:sldChg chg="modSp mod">
        <pc:chgData name="Tonya Rutkowski" userId="74dd319d-5ab0-4a32-8390-7d221dfcdf47" providerId="ADAL" clId="{81DD6C9D-75FE-45F9-A992-47CBDDB0A3E9}" dt="2023-01-05T13:01:28.521" v="257" actId="20577"/>
        <pc:sldMkLst>
          <pc:docMk/>
          <pc:sldMk cId="3636481889" sldId="265"/>
        </pc:sldMkLst>
        <pc:spChg chg="mod">
          <ac:chgData name="Tonya Rutkowski" userId="74dd319d-5ab0-4a32-8390-7d221dfcdf47" providerId="ADAL" clId="{81DD6C9D-75FE-45F9-A992-47CBDDB0A3E9}" dt="2023-01-05T13:01:28.521" v="257" actId="20577"/>
          <ac:spMkLst>
            <pc:docMk/>
            <pc:sldMk cId="3636481889" sldId="265"/>
            <ac:spMk id="3" creationId="{BE26CB64-1BDD-4DFB-97D7-01F2F9FD0EEE}"/>
          </ac:spMkLst>
        </pc:spChg>
      </pc:sldChg>
      <pc:sldChg chg="addSp modSp mod">
        <pc:chgData name="Tonya Rutkowski" userId="74dd319d-5ab0-4a32-8390-7d221dfcdf47" providerId="ADAL" clId="{81DD6C9D-75FE-45F9-A992-47CBDDB0A3E9}" dt="2023-02-06T13:06:24.225" v="287" actId="14100"/>
        <pc:sldMkLst>
          <pc:docMk/>
          <pc:sldMk cId="2991513946" sldId="273"/>
        </pc:sldMkLst>
        <pc:spChg chg="mod">
          <ac:chgData name="Tonya Rutkowski" userId="74dd319d-5ab0-4a32-8390-7d221dfcdf47" providerId="ADAL" clId="{81DD6C9D-75FE-45F9-A992-47CBDDB0A3E9}" dt="2023-02-06T13:05:05.788" v="263" actId="6549"/>
          <ac:spMkLst>
            <pc:docMk/>
            <pc:sldMk cId="2991513946" sldId="273"/>
            <ac:spMk id="3" creationId="{BE26CB64-1BDD-4DFB-97D7-01F2F9FD0EEE}"/>
          </ac:spMkLst>
        </pc:spChg>
        <pc:spChg chg="add mod">
          <ac:chgData name="Tonya Rutkowski" userId="74dd319d-5ab0-4a32-8390-7d221dfcdf47" providerId="ADAL" clId="{81DD6C9D-75FE-45F9-A992-47CBDDB0A3E9}" dt="2023-02-06T13:06:24.225" v="287" actId="14100"/>
          <ac:spMkLst>
            <pc:docMk/>
            <pc:sldMk cId="2991513946" sldId="273"/>
            <ac:spMk id="5" creationId="{E53BD357-D0F6-1281-0607-AC46A3734C56}"/>
          </ac:spMkLst>
        </pc:spChg>
      </pc:sldChg>
      <pc:sldChg chg="addSp modSp mod">
        <pc:chgData name="Tonya Rutkowski" userId="74dd319d-5ab0-4a32-8390-7d221dfcdf47" providerId="ADAL" clId="{81DD6C9D-75FE-45F9-A992-47CBDDB0A3E9}" dt="2023-02-06T13:25:38.001" v="373"/>
        <pc:sldMkLst>
          <pc:docMk/>
          <pc:sldMk cId="2840218164" sldId="290"/>
        </pc:sldMkLst>
        <pc:spChg chg="mod">
          <ac:chgData name="Tonya Rutkowski" userId="74dd319d-5ab0-4a32-8390-7d221dfcdf47" providerId="ADAL" clId="{81DD6C9D-75FE-45F9-A992-47CBDDB0A3E9}" dt="2023-02-06T13:25:25.906" v="372" actId="108"/>
          <ac:spMkLst>
            <pc:docMk/>
            <pc:sldMk cId="2840218164" sldId="290"/>
            <ac:spMk id="3" creationId="{BE26CB64-1BDD-4DFB-97D7-01F2F9FD0EEE}"/>
          </ac:spMkLst>
        </pc:spChg>
        <pc:spChg chg="add mod">
          <ac:chgData name="Tonya Rutkowski" userId="74dd319d-5ab0-4a32-8390-7d221dfcdf47" providerId="ADAL" clId="{81DD6C9D-75FE-45F9-A992-47CBDDB0A3E9}" dt="2023-02-06T13:25:38.001" v="373"/>
          <ac:spMkLst>
            <pc:docMk/>
            <pc:sldMk cId="2840218164" sldId="290"/>
            <ac:spMk id="5" creationId="{21376736-82F5-C7CE-7265-B916F0EE0088}"/>
          </ac:spMkLst>
        </pc:spChg>
      </pc:sldChg>
      <pc:sldChg chg="addSp modSp">
        <pc:chgData name="Tonya Rutkowski" userId="74dd319d-5ab0-4a32-8390-7d221dfcdf47" providerId="ADAL" clId="{81DD6C9D-75FE-45F9-A992-47CBDDB0A3E9}" dt="2023-02-06T13:09:30.477" v="368"/>
        <pc:sldMkLst>
          <pc:docMk/>
          <pc:sldMk cId="364543244" sldId="299"/>
        </pc:sldMkLst>
        <pc:spChg chg="add mod">
          <ac:chgData name="Tonya Rutkowski" userId="74dd319d-5ab0-4a32-8390-7d221dfcdf47" providerId="ADAL" clId="{81DD6C9D-75FE-45F9-A992-47CBDDB0A3E9}" dt="2023-02-06T13:09:30.477" v="368"/>
          <ac:spMkLst>
            <pc:docMk/>
            <pc:sldMk cId="364543244" sldId="299"/>
            <ac:spMk id="5" creationId="{D14531BE-6685-7BCF-B284-8BA8DD60671C}"/>
          </ac:spMkLst>
        </pc:spChg>
      </pc:sldChg>
      <pc:sldChg chg="addSp modSp mod">
        <pc:chgData name="Tonya Rutkowski" userId="74dd319d-5ab0-4a32-8390-7d221dfcdf47" providerId="ADAL" clId="{81DD6C9D-75FE-45F9-A992-47CBDDB0A3E9}" dt="2023-02-06T13:06:43.172" v="288"/>
        <pc:sldMkLst>
          <pc:docMk/>
          <pc:sldMk cId="3950093387" sldId="552"/>
        </pc:sldMkLst>
        <pc:spChg chg="mod">
          <ac:chgData name="Tonya Rutkowski" userId="74dd319d-5ab0-4a32-8390-7d221dfcdf47" providerId="ADAL" clId="{81DD6C9D-75FE-45F9-A992-47CBDDB0A3E9}" dt="2023-02-06T13:03:05.818" v="260" actId="313"/>
          <ac:spMkLst>
            <pc:docMk/>
            <pc:sldMk cId="3950093387" sldId="552"/>
            <ac:spMk id="3" creationId="{BE26CB64-1BDD-4DFB-97D7-01F2F9FD0EEE}"/>
          </ac:spMkLst>
        </pc:spChg>
        <pc:spChg chg="add mod">
          <ac:chgData name="Tonya Rutkowski" userId="74dd319d-5ab0-4a32-8390-7d221dfcdf47" providerId="ADAL" clId="{81DD6C9D-75FE-45F9-A992-47CBDDB0A3E9}" dt="2023-02-06T13:06:43.172" v="288"/>
          <ac:spMkLst>
            <pc:docMk/>
            <pc:sldMk cId="3950093387" sldId="552"/>
            <ac:spMk id="5" creationId="{0DD443DE-C13E-8FE9-E33C-6EA202FAF24C}"/>
          </ac:spMkLst>
        </pc:spChg>
      </pc:sldChg>
      <pc:sldChg chg="del">
        <pc:chgData name="Tonya Rutkowski" userId="74dd319d-5ab0-4a32-8390-7d221dfcdf47" providerId="ADAL" clId="{81DD6C9D-75FE-45F9-A992-47CBDDB0A3E9}" dt="2023-02-06T12:56:42.566" v="258" actId="47"/>
        <pc:sldMkLst>
          <pc:docMk/>
          <pc:sldMk cId="3771772080" sldId="556"/>
        </pc:sldMkLst>
      </pc:sldChg>
    </pc:docChg>
  </pc:docChgLst>
  <pc:docChgLst>
    <pc:chgData name="Jonathan Shank" userId="5718f14e-a473-4a19-8faa-333a57ef4686" providerId="ADAL" clId="{426F65CC-391F-4208-9237-6635C20786D6}"/>
    <pc:docChg chg="undo custSel modSld">
      <pc:chgData name="Jonathan Shank" userId="5718f14e-a473-4a19-8faa-333a57ef4686" providerId="ADAL" clId="{426F65CC-391F-4208-9237-6635C20786D6}" dt="2023-01-04T20:19:50.719" v="57" actId="27636"/>
      <pc:docMkLst>
        <pc:docMk/>
      </pc:docMkLst>
      <pc:sldChg chg="modSp mod">
        <pc:chgData name="Jonathan Shank" userId="5718f14e-a473-4a19-8faa-333a57ef4686" providerId="ADAL" clId="{426F65CC-391F-4208-9237-6635C20786D6}" dt="2023-01-04T20:19:50.719" v="57" actId="27636"/>
        <pc:sldMkLst>
          <pc:docMk/>
          <pc:sldMk cId="364543244" sldId="299"/>
        </pc:sldMkLst>
        <pc:spChg chg="mod">
          <ac:chgData name="Jonathan Shank" userId="5718f14e-a473-4a19-8faa-333a57ef4686" providerId="ADAL" clId="{426F65CC-391F-4208-9237-6635C20786D6}" dt="2023-01-04T20:19:50.719" v="57" actId="27636"/>
          <ac:spMkLst>
            <pc:docMk/>
            <pc:sldMk cId="364543244" sldId="299"/>
            <ac:spMk id="3" creationId="{BE26CB64-1BDD-4DFB-97D7-01F2F9FD0E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CCD718-5C9E-0F41-8F48-4EA387E4022C}" type="datetimeFigureOut">
              <a:rPr lang="en-US" smtClean="0"/>
              <a:t>2/6/2023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AEE2DE-F569-CB47-AE41-C8EBB0F45B6F}" type="slidenum">
              <a:rPr lang="en-US" smtClean="0"/>
              <a:t>1</a:t>
            </a:fld>
            <a:endParaRPr lang="en-US"/>
          </a:p>
        </p:txBody>
      </p:sp>
    </p:spTree>
    <p:extLst>
      <p:ext uri="{BB962C8B-B14F-4D97-AF65-F5344CB8AC3E}">
        <p14:creationId xmlns:p14="http://schemas.microsoft.com/office/powerpoint/2010/main" val="112270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88705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AEE2DE-F569-CB47-AE41-C8EBB0F45B6F}" type="slidenum">
              <a:rPr lang="en-US" smtClean="0"/>
              <a:t>70</a:t>
            </a:fld>
            <a:endParaRPr lang="en-US"/>
          </a:p>
        </p:txBody>
      </p:sp>
    </p:spTree>
    <p:extLst>
      <p:ext uri="{BB962C8B-B14F-4D97-AF65-F5344CB8AC3E}">
        <p14:creationId xmlns:p14="http://schemas.microsoft.com/office/powerpoint/2010/main" val="380871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am10.safelinks.protection.outlook.com/?url=https%3A%2F%2Fapps.sos.wv.gov%2Fadlaw%2Fcsr%2Freadfile.aspx%3FDocId%3D55901%26Format%3DPDF&amp;data=05%7C01%7Csgpaitsel%40k12.wv.us%7C9a157e2db4784a157eb708dac0d516e8%7Ce019b04b330c467a8bae09fb17374d6a%7C0%7C0%7C638034318681785453%7CUnknown%7CTWFpbGZsb3d8eyJWIjoiMC4wLjAwMDAiLCJQIjoiV2luMzIiLCJBTiI6Ik1haWwiLCJXVCI6Mn0%3D%7C3000%7C%7C%7C&amp;sdata=CSr%2BGQtXvYi4KUSpitSktGfLW7ec8xpx5d1lTmr8uOs%3D&amp;reserved=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80" y="4162425"/>
            <a:ext cx="8875835" cy="997754"/>
          </a:xfrm>
        </p:spPr>
        <p:txBody>
          <a:bodyPr>
            <a:normAutofit/>
          </a:bodyPr>
          <a:lstStyle/>
          <a:p>
            <a:r>
              <a:rPr lang="en-US" sz="5400"/>
              <a:t>WVBE Policy 2419</a:t>
            </a:r>
          </a:p>
        </p:txBody>
      </p:sp>
      <p:sp>
        <p:nvSpPr>
          <p:cNvPr id="3" name="Subtitle 2"/>
          <p:cNvSpPr>
            <a:spLocks noGrp="1"/>
          </p:cNvSpPr>
          <p:nvPr>
            <p:ph type="subTitle" idx="1"/>
          </p:nvPr>
        </p:nvSpPr>
        <p:spPr>
          <a:xfrm>
            <a:off x="1660523" y="5292662"/>
            <a:ext cx="5827348" cy="416477"/>
          </a:xfrm>
        </p:spPr>
        <p:txBody>
          <a:bodyPr vert="horz" lIns="91440" tIns="45720" rIns="91440" bIns="45720" rtlCol="0" anchor="t">
            <a:normAutofit lnSpcReduction="10000"/>
          </a:bodyPr>
          <a:lstStyle/>
          <a:p>
            <a:r>
              <a:rPr lang="en-US" sz="2400">
                <a:latin typeface="Fira Sans"/>
              </a:rPr>
              <a:t>Overview of Revisions and Changes</a:t>
            </a:r>
            <a:endParaRPr lang="en-US"/>
          </a:p>
        </p:txBody>
      </p:sp>
      <p:sp>
        <p:nvSpPr>
          <p:cNvPr id="6" name="TextBox 5">
            <a:extLst>
              <a:ext uri="{FF2B5EF4-FFF2-40B4-BE49-F238E27FC236}">
                <a16:creationId xmlns:a16="http://schemas.microsoft.com/office/drawing/2014/main" id="{77F1B0B8-8C05-5FE3-6144-F22EBBCF051A}"/>
              </a:ext>
            </a:extLst>
          </p:cNvPr>
          <p:cNvSpPr txBox="1"/>
          <p:nvPr/>
        </p:nvSpPr>
        <p:spPr>
          <a:xfrm>
            <a:off x="3394438" y="5841622"/>
            <a:ext cx="23595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Fira Sans"/>
                <a:cs typeface="Calibri"/>
              </a:rPr>
              <a:t>Effective March 2023</a:t>
            </a:r>
            <a:endParaRPr lang="en-US">
              <a:solidFill>
                <a:schemeClr val="bg1"/>
              </a:solidFill>
              <a:latin typeface="Fira Sans"/>
            </a:endParaRPr>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latin typeface="Vollkorn"/>
              </a:rPr>
              <a:t>Definitions (formerly Glossary)</a:t>
            </a:r>
            <a:endParaRPr lang="en-US"/>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31637"/>
            <a:ext cx="8527427" cy="4441626"/>
          </a:xfrm>
        </p:spPr>
        <p:txBody>
          <a:bodyPr vert="horz" lIns="91440" tIns="45720" rIns="91440" bIns="45720" rtlCol="0" anchor="t">
            <a:normAutofit/>
          </a:bodyPr>
          <a:lstStyle/>
          <a:p>
            <a:pPr marL="0" indent="0">
              <a:buNone/>
            </a:pPr>
            <a:r>
              <a:rPr lang="en-US" b="1">
                <a:latin typeface="Fira Sans"/>
              </a:rPr>
              <a:t>Ad</a:t>
            </a:r>
            <a:r>
              <a:rPr lang="en-US" sz="2200" b="1">
                <a:latin typeface="Fira Sans"/>
              </a:rPr>
              <a:t>d</a:t>
            </a:r>
            <a:r>
              <a:rPr lang="en-US" b="1">
                <a:latin typeface="Fira Sans"/>
              </a:rPr>
              <a:t>ed</a:t>
            </a:r>
            <a:r>
              <a:rPr lang="en-US">
                <a:latin typeface="Fira Sans"/>
              </a:rPr>
              <a:t> </a:t>
            </a:r>
            <a:endParaRPr lang="en-US"/>
          </a:p>
          <a:p>
            <a:endParaRPr lang="en-US" sz="800"/>
          </a:p>
          <a:p>
            <a:pPr lvl="1"/>
            <a:r>
              <a:rPr lang="en-US" sz="1900"/>
              <a:t>Adult Student</a:t>
            </a:r>
          </a:p>
          <a:p>
            <a:pPr lvl="1"/>
            <a:r>
              <a:rPr lang="en-US" sz="1900"/>
              <a:t>Disability</a:t>
            </a:r>
          </a:p>
          <a:p>
            <a:pPr lvl="1"/>
            <a:r>
              <a:rPr lang="en-US" sz="1900"/>
              <a:t>Exceptionality</a:t>
            </a:r>
          </a:p>
          <a:p>
            <a:pPr lvl="1"/>
            <a:r>
              <a:rPr lang="en-US" sz="1900"/>
              <a:t>General Education: Full-Time (GEFT)</a:t>
            </a:r>
          </a:p>
          <a:p>
            <a:pPr lvl="1"/>
            <a:r>
              <a:rPr lang="en-US" sz="1900">
                <a:latin typeface="Fira Sans"/>
              </a:rPr>
              <a:t>General Education: Part-Time (GEPT)</a:t>
            </a:r>
          </a:p>
          <a:p>
            <a:pPr lvl="1"/>
            <a:r>
              <a:rPr lang="en-US" sz="1900">
                <a:latin typeface="Fira Sans"/>
              </a:rPr>
              <a:t>Individuals with Disabilities Education Improvement Act of 2004</a:t>
            </a:r>
          </a:p>
          <a:p>
            <a:pPr lvl="1"/>
            <a:r>
              <a:rPr lang="en-US" sz="1900">
                <a:latin typeface="Fira Sans"/>
              </a:rPr>
              <a:t>Personalized Education Plan (PEP)</a:t>
            </a:r>
          </a:p>
          <a:p>
            <a:pPr lvl="1"/>
            <a:r>
              <a:rPr lang="en-US" sz="1900">
                <a:latin typeface="Fira Sans"/>
              </a:rPr>
              <a:t>Resource Room</a:t>
            </a:r>
          </a:p>
          <a:p>
            <a:pPr lvl="1"/>
            <a:r>
              <a:rPr lang="en-US" sz="1900">
                <a:latin typeface="Fira Sans"/>
              </a:rPr>
              <a:t>Self-Contained Special Education Classroom</a:t>
            </a:r>
          </a:p>
          <a:p>
            <a:pPr lvl="1"/>
            <a:r>
              <a:rPr lang="en-US" sz="1900">
                <a:latin typeface="Fira Sans"/>
              </a:rPr>
              <a:t>Student Assistance Team (SAT)</a:t>
            </a:r>
          </a:p>
          <a:p>
            <a:pPr lvl="1"/>
            <a:r>
              <a:rPr lang="en-US" sz="1900">
                <a:latin typeface="Fira Sans"/>
              </a:rPr>
              <a:t>Supported Decision-Making (SDM)</a:t>
            </a:r>
          </a:p>
          <a:p>
            <a:pPr lvl="1"/>
            <a:r>
              <a:rPr lang="en-US" sz="1900">
                <a:latin typeface="Fira Sans"/>
              </a:rPr>
              <a:t>Targeted IEP Review</a:t>
            </a:r>
          </a:p>
          <a:p>
            <a:pPr marL="0" indent="0">
              <a:buNone/>
            </a:pPr>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10</a:t>
            </a:fld>
            <a:endParaRPr lang="en-US"/>
          </a:p>
        </p:txBody>
      </p:sp>
    </p:spTree>
    <p:extLst>
      <p:ext uri="{BB962C8B-B14F-4D97-AF65-F5344CB8AC3E}">
        <p14:creationId xmlns:p14="http://schemas.microsoft.com/office/powerpoint/2010/main" val="302128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latin typeface="Vollkorn"/>
              </a:rPr>
              <a:t>Definitions (formerly Glossary)</a:t>
            </a:r>
            <a:endParaRPr lang="en-US">
              <a:latin typeface="Vollkorn"/>
            </a:endParaRP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311557"/>
            <a:ext cx="8527427" cy="3334334"/>
          </a:xfrm>
        </p:spPr>
        <p:txBody>
          <a:bodyPr numCol="2">
            <a:normAutofit fontScale="25000" lnSpcReduction="20000"/>
          </a:bodyPr>
          <a:lstStyle/>
          <a:p>
            <a:pPr marL="0" indent="0">
              <a:lnSpc>
                <a:spcPct val="120000"/>
              </a:lnSpc>
              <a:buNone/>
            </a:pPr>
            <a:r>
              <a:rPr lang="en-US" sz="9600" b="1"/>
              <a:t>Revised</a:t>
            </a:r>
            <a:r>
              <a:rPr lang="en-US" sz="7200"/>
              <a:t> </a:t>
            </a:r>
          </a:p>
          <a:p>
            <a:pPr>
              <a:lnSpc>
                <a:spcPct val="120000"/>
              </a:lnSpc>
            </a:pPr>
            <a:endParaRPr lang="en-US" sz="1200" b="1"/>
          </a:p>
          <a:p>
            <a:pPr marL="342900" lvl="1" indent="0">
              <a:lnSpc>
                <a:spcPct val="120000"/>
              </a:lnSpc>
              <a:buNone/>
            </a:pPr>
            <a:r>
              <a:rPr lang="en-US" sz="7200"/>
              <a:t>Behavior Intervention Plan </a:t>
            </a:r>
          </a:p>
          <a:p>
            <a:pPr marL="342900" lvl="1" indent="0">
              <a:lnSpc>
                <a:spcPct val="120000"/>
              </a:lnSpc>
              <a:buNone/>
            </a:pPr>
            <a:r>
              <a:rPr lang="en-US" sz="7200"/>
              <a:t>Case Management</a:t>
            </a:r>
          </a:p>
          <a:p>
            <a:pPr marL="342900" lvl="1" indent="0">
              <a:lnSpc>
                <a:spcPct val="120000"/>
              </a:lnSpc>
              <a:buNone/>
            </a:pPr>
            <a:r>
              <a:rPr lang="en-US" sz="7200"/>
              <a:t>Communication</a:t>
            </a:r>
          </a:p>
          <a:p>
            <a:pPr marL="342900" lvl="1" indent="0">
              <a:lnSpc>
                <a:spcPct val="120000"/>
              </a:lnSpc>
              <a:buNone/>
            </a:pPr>
            <a:r>
              <a:rPr lang="en-US" sz="7200"/>
              <a:t>Consent</a:t>
            </a:r>
          </a:p>
          <a:p>
            <a:pPr marL="342900" lvl="1" indent="0">
              <a:lnSpc>
                <a:spcPct val="120000"/>
              </a:lnSpc>
              <a:buNone/>
            </a:pPr>
            <a:r>
              <a:rPr lang="en-US" sz="7200"/>
              <a:t>Co-teaching</a:t>
            </a:r>
          </a:p>
          <a:p>
            <a:pPr marL="342900" lvl="1" indent="0">
              <a:lnSpc>
                <a:spcPct val="120000"/>
              </a:lnSpc>
              <a:buNone/>
            </a:pPr>
            <a:r>
              <a:rPr lang="en-US" sz="7200"/>
              <a:t>Day</a:t>
            </a:r>
          </a:p>
          <a:p>
            <a:pPr marL="342900" lvl="1" indent="0">
              <a:lnSpc>
                <a:spcPct val="120000"/>
              </a:lnSpc>
              <a:buNone/>
            </a:pPr>
            <a:r>
              <a:rPr lang="en-US" sz="7200"/>
              <a:t>Early Learning Programs</a:t>
            </a:r>
          </a:p>
          <a:p>
            <a:pPr marL="342900" lvl="1" indent="0">
              <a:lnSpc>
                <a:spcPct val="120000"/>
              </a:lnSpc>
              <a:buNone/>
            </a:pPr>
            <a:endParaRPr lang="en-US" sz="5600"/>
          </a:p>
          <a:p>
            <a:pPr marL="342900" lvl="1" indent="0">
              <a:lnSpc>
                <a:spcPct val="120000"/>
              </a:lnSpc>
              <a:buNone/>
            </a:pPr>
            <a:endParaRPr lang="en-US" sz="5600"/>
          </a:p>
          <a:p>
            <a:pPr marL="342900" lvl="1" indent="0">
              <a:lnSpc>
                <a:spcPct val="120000"/>
              </a:lnSpc>
              <a:buNone/>
            </a:pPr>
            <a:endParaRPr lang="en-US" sz="6400"/>
          </a:p>
          <a:p>
            <a:pPr marL="342900" lvl="1" indent="0">
              <a:lnSpc>
                <a:spcPct val="120000"/>
              </a:lnSpc>
              <a:buNone/>
            </a:pPr>
            <a:r>
              <a:rPr lang="en-US" sz="7200"/>
              <a:t>Eligible Students with Disabilities</a:t>
            </a:r>
          </a:p>
          <a:p>
            <a:pPr marL="342900" lvl="1" indent="0">
              <a:lnSpc>
                <a:spcPct val="120000"/>
              </a:lnSpc>
              <a:buNone/>
            </a:pPr>
            <a:r>
              <a:rPr lang="en-US" sz="7200"/>
              <a:t>General Education</a:t>
            </a:r>
          </a:p>
          <a:p>
            <a:pPr marL="342900" lvl="1" indent="0">
              <a:lnSpc>
                <a:spcPct val="120000"/>
              </a:lnSpc>
              <a:buNone/>
            </a:pPr>
            <a:r>
              <a:rPr lang="en-US" sz="7200"/>
              <a:t>Indirect Services</a:t>
            </a:r>
            <a:endParaRPr lang="en-US" sz="12800"/>
          </a:p>
          <a:p>
            <a:pPr marL="342900" lvl="1" indent="0">
              <a:lnSpc>
                <a:spcPct val="120000"/>
              </a:lnSpc>
              <a:buNone/>
            </a:pPr>
            <a:r>
              <a:rPr lang="en-US" sz="7200"/>
              <a:t>Instructional Day</a:t>
            </a:r>
          </a:p>
          <a:p>
            <a:pPr marL="342900" lvl="1" indent="0">
              <a:lnSpc>
                <a:spcPct val="120000"/>
              </a:lnSpc>
              <a:buNone/>
            </a:pPr>
            <a:r>
              <a:rPr lang="en-US" sz="7200"/>
              <a:t>Local Educational Agency (LEA)</a:t>
            </a:r>
            <a:endParaRPr lang="en-US" sz="12800"/>
          </a:p>
          <a:p>
            <a:pPr marL="342900" lvl="1" indent="0">
              <a:lnSpc>
                <a:spcPct val="120000"/>
              </a:lnSpc>
              <a:buNone/>
            </a:pPr>
            <a:r>
              <a:rPr lang="en-US" sz="7200"/>
              <a:t>Meeting</a:t>
            </a:r>
          </a:p>
          <a:p>
            <a:pPr marL="342900" lvl="1" indent="0">
              <a:lnSpc>
                <a:spcPct val="120000"/>
              </a:lnSpc>
              <a:buNone/>
            </a:pPr>
            <a:r>
              <a:rPr lang="en-US" sz="7200"/>
              <a:t>Placement</a:t>
            </a:r>
          </a:p>
          <a:p>
            <a:pPr marL="342900" lvl="1" indent="0">
              <a:lnSpc>
                <a:spcPct val="120000"/>
              </a:lnSpc>
              <a:buNone/>
            </a:pPr>
            <a:r>
              <a:rPr lang="en-US" sz="7200"/>
              <a:t>Transition Services</a:t>
            </a:r>
          </a:p>
          <a:p>
            <a:pPr marL="342900" lvl="1" indent="0">
              <a:buNone/>
            </a:pPr>
            <a:endParaRPr lang="en-US" b="1"/>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11</a:t>
            </a:fld>
            <a:endParaRPr lang="en-US"/>
          </a:p>
        </p:txBody>
      </p:sp>
      <p:sp>
        <p:nvSpPr>
          <p:cNvPr id="5" name="TextBox 4">
            <a:extLst>
              <a:ext uri="{FF2B5EF4-FFF2-40B4-BE49-F238E27FC236}">
                <a16:creationId xmlns:a16="http://schemas.microsoft.com/office/drawing/2014/main" id="{81D8EA67-40BA-40D2-89CF-F641FF14BB4B}"/>
              </a:ext>
            </a:extLst>
          </p:cNvPr>
          <p:cNvSpPr txBox="1"/>
          <p:nvPr/>
        </p:nvSpPr>
        <p:spPr>
          <a:xfrm>
            <a:off x="175491" y="4719779"/>
            <a:ext cx="8211260" cy="1200329"/>
          </a:xfrm>
          <a:prstGeom prst="rect">
            <a:avLst/>
          </a:prstGeom>
          <a:noFill/>
        </p:spPr>
        <p:txBody>
          <a:bodyPr wrap="square" rtlCol="0">
            <a:spAutoFit/>
          </a:bodyPr>
          <a:lstStyle/>
          <a:p>
            <a:pPr marL="342900" lvl="1" indent="0">
              <a:buNone/>
            </a:pPr>
            <a:r>
              <a:rPr lang="en-US" u="sng">
                <a:solidFill>
                  <a:schemeClr val="tx1">
                    <a:lumMod val="65000"/>
                    <a:lumOff val="35000"/>
                  </a:schemeClr>
                </a:solidFill>
              </a:rPr>
              <a:t>Most definitions were revised to</a:t>
            </a:r>
            <a:r>
              <a:rPr lang="en-US">
                <a:solidFill>
                  <a:schemeClr val="tx1">
                    <a:lumMod val="65000"/>
                    <a:lumOff val="35000"/>
                  </a:schemeClr>
                </a:solidFill>
              </a:rPr>
              <a:t>:</a:t>
            </a:r>
          </a:p>
          <a:p>
            <a:pPr marL="742950" lvl="1" indent="-285750">
              <a:buFont typeface="Arial" panose="020B0604020202020204" pitchFamily="34" charset="0"/>
              <a:buChar char="•"/>
            </a:pPr>
            <a:r>
              <a:rPr lang="en-US">
                <a:solidFill>
                  <a:schemeClr val="tx1">
                    <a:lumMod val="65000"/>
                    <a:lumOff val="35000"/>
                  </a:schemeClr>
                </a:solidFill>
              </a:rPr>
              <a:t>more accurately reflect the meaning of the term, </a:t>
            </a:r>
          </a:p>
          <a:p>
            <a:pPr marL="742950" lvl="1" indent="-285750">
              <a:buFont typeface="Arial" panose="020B0604020202020204" pitchFamily="34" charset="0"/>
              <a:buChar char="•"/>
            </a:pPr>
            <a:r>
              <a:rPr lang="en-US">
                <a:solidFill>
                  <a:schemeClr val="tx1">
                    <a:lumMod val="65000"/>
                    <a:lumOff val="35000"/>
                  </a:schemeClr>
                </a:solidFill>
              </a:rPr>
              <a:t>condense the definition for clarity, or</a:t>
            </a:r>
          </a:p>
          <a:p>
            <a:pPr marL="742950" lvl="1" indent="-285750">
              <a:buFont typeface="Arial" panose="020B0604020202020204" pitchFamily="34" charset="0"/>
              <a:buChar char="•"/>
            </a:pPr>
            <a:r>
              <a:rPr lang="en-US">
                <a:solidFill>
                  <a:schemeClr val="tx1">
                    <a:lumMod val="65000"/>
                    <a:lumOff val="35000"/>
                  </a:schemeClr>
                </a:solidFill>
              </a:rPr>
              <a:t>add clarifications </a:t>
            </a:r>
          </a:p>
        </p:txBody>
      </p:sp>
    </p:spTree>
    <p:extLst>
      <p:ext uri="{BB962C8B-B14F-4D97-AF65-F5344CB8AC3E}">
        <p14:creationId xmlns:p14="http://schemas.microsoft.com/office/powerpoint/2010/main" val="232320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Introduction</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a:lstStyle/>
          <a:p>
            <a:pPr marL="0" indent="0">
              <a:buNone/>
            </a:pPr>
            <a:r>
              <a:rPr lang="en-US" sz="2400" b="1"/>
              <a:t>Minor Changes</a:t>
            </a:r>
          </a:p>
          <a:p>
            <a:pPr lvl="1"/>
            <a:r>
              <a:rPr lang="en-US" sz="2000"/>
              <a:t>Format and style</a:t>
            </a:r>
          </a:p>
          <a:p>
            <a:pPr lvl="1"/>
            <a:endParaRPr lang="en-US" sz="2000"/>
          </a:p>
          <a:p>
            <a:pPr lvl="1"/>
            <a:r>
              <a:rPr lang="en-US" sz="2000"/>
              <a:t>Terminology</a:t>
            </a:r>
          </a:p>
          <a:p>
            <a:pPr lvl="2"/>
            <a:r>
              <a:rPr lang="en-US" sz="1700"/>
              <a:t>Moving toward using “Local Educational Agency (LEA)” rather than “county” or “school district”</a:t>
            </a:r>
            <a:endParaRPr lang="en-US" sz="2000"/>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12</a:t>
            </a:fld>
            <a:endParaRPr lang="en-US"/>
          </a:p>
        </p:txBody>
      </p:sp>
    </p:spTree>
    <p:extLst>
      <p:ext uri="{BB962C8B-B14F-4D97-AF65-F5344CB8AC3E}">
        <p14:creationId xmlns:p14="http://schemas.microsoft.com/office/powerpoint/2010/main" val="404973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1: </a:t>
            </a:r>
            <a:br>
              <a:rPr lang="en-US" b="1"/>
            </a:br>
            <a:r>
              <a:rPr lang="en-US"/>
              <a:t>Free Appropriate Public Education</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40" y="1422401"/>
            <a:ext cx="8355534" cy="4655126"/>
          </a:xfrm>
        </p:spPr>
        <p:txBody>
          <a:bodyPr>
            <a:normAutofit fontScale="77500" lnSpcReduction="20000"/>
          </a:bodyPr>
          <a:lstStyle/>
          <a:p>
            <a:pPr marL="0" indent="0">
              <a:lnSpc>
                <a:spcPct val="120000"/>
              </a:lnSpc>
              <a:buNone/>
            </a:pPr>
            <a:r>
              <a:rPr lang="en-US" sz="2300"/>
              <a:t>Inclusion of charter public schools, and private schools where students are placed at expense of the State</a:t>
            </a:r>
          </a:p>
          <a:p>
            <a:pPr lvl="1">
              <a:lnSpc>
                <a:spcPct val="120000"/>
              </a:lnSpc>
            </a:pPr>
            <a:endParaRPr lang="en-US" sz="2000"/>
          </a:p>
          <a:p>
            <a:pPr marL="0" indent="0">
              <a:lnSpc>
                <a:spcPct val="120000"/>
              </a:lnSpc>
              <a:buNone/>
            </a:pPr>
            <a:r>
              <a:rPr lang="en-US" sz="2300"/>
              <a:t>FAPE obligations apply to students who have not turned 21 prior to </a:t>
            </a:r>
            <a:r>
              <a:rPr lang="en-US" sz="2300">
                <a:highlight>
                  <a:srgbClr val="FFFF00"/>
                </a:highlight>
              </a:rPr>
              <a:t>July 1</a:t>
            </a:r>
            <a:r>
              <a:rPr lang="en-US" sz="2300" b="1">
                <a:highlight>
                  <a:srgbClr val="FFFF00"/>
                </a:highlight>
              </a:rPr>
              <a:t> </a:t>
            </a:r>
            <a:r>
              <a:rPr lang="en-US" sz="2300"/>
              <a:t>(previously September 1)</a:t>
            </a:r>
          </a:p>
          <a:p>
            <a:pPr lvl="1">
              <a:lnSpc>
                <a:spcPct val="120000"/>
              </a:lnSpc>
            </a:pPr>
            <a:endParaRPr lang="en-US" sz="2000"/>
          </a:p>
          <a:p>
            <a:pPr marL="0" indent="0">
              <a:lnSpc>
                <a:spcPct val="120000"/>
              </a:lnSpc>
              <a:buNone/>
            </a:pPr>
            <a:r>
              <a:rPr lang="en-US" sz="2300"/>
              <a:t>Replaced “standard diploma” with “regular diploma” to be consistent with federal language</a:t>
            </a:r>
          </a:p>
          <a:p>
            <a:pPr lvl="1">
              <a:lnSpc>
                <a:spcPct val="120000"/>
              </a:lnSpc>
            </a:pPr>
            <a:endParaRPr lang="en-US" sz="2000"/>
          </a:p>
          <a:p>
            <a:pPr marL="0" indent="0">
              <a:lnSpc>
                <a:spcPct val="120000"/>
              </a:lnSpc>
              <a:buNone/>
            </a:pPr>
            <a:r>
              <a:rPr lang="en-US" sz="2300"/>
              <a:t>Clarified that FAPE ends when a student with a disability has been exited from special education or graduates with a regular high school diploma. </a:t>
            </a:r>
          </a:p>
          <a:p>
            <a:pPr lvl="1">
              <a:lnSpc>
                <a:spcPct val="120000"/>
              </a:lnSpc>
            </a:pPr>
            <a:endParaRPr lang="en-US" sz="2000"/>
          </a:p>
          <a:p>
            <a:pPr marL="0" indent="0">
              <a:lnSpc>
                <a:spcPct val="120000"/>
              </a:lnSpc>
              <a:buNone/>
            </a:pPr>
            <a:r>
              <a:rPr lang="en-US" sz="2000" b="1"/>
              <a:t>Minor Changes </a:t>
            </a:r>
            <a:r>
              <a:rPr lang="en-US" sz="2000"/>
              <a:t>include format, style, terminology, and updates regarding policy language and titles</a:t>
            </a:r>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13</a:t>
            </a:fld>
            <a:endParaRPr lang="en-US"/>
          </a:p>
        </p:txBody>
      </p:sp>
    </p:spTree>
    <p:extLst>
      <p:ext uri="{BB962C8B-B14F-4D97-AF65-F5344CB8AC3E}">
        <p14:creationId xmlns:p14="http://schemas.microsoft.com/office/powerpoint/2010/main" val="3636481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2: </a:t>
            </a:r>
            <a:br>
              <a:rPr lang="en-US" b="1"/>
            </a:br>
            <a:r>
              <a:rPr lang="en-US"/>
              <a:t>Child Find</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8" y="1354015"/>
            <a:ext cx="8527427" cy="4640385"/>
          </a:xfrm>
        </p:spPr>
        <p:txBody>
          <a:bodyPr vert="horz" lIns="91440" tIns="45720" rIns="91440" bIns="45720" rtlCol="0" anchor="t">
            <a:normAutofit fontScale="77500" lnSpcReduction="20000"/>
          </a:bodyPr>
          <a:lstStyle/>
          <a:p>
            <a:pPr marL="0" indent="0">
              <a:lnSpc>
                <a:spcPct val="120000"/>
              </a:lnSpc>
              <a:buNone/>
            </a:pPr>
            <a:r>
              <a:rPr lang="en-US" sz="2600" b="1">
                <a:latin typeface="Fira Sans"/>
              </a:rPr>
              <a:t>Clarifications</a:t>
            </a:r>
          </a:p>
          <a:p>
            <a:pPr>
              <a:lnSpc>
                <a:spcPct val="120000"/>
              </a:lnSpc>
            </a:pPr>
            <a:r>
              <a:rPr lang="en-US" sz="2200">
                <a:latin typeface="Fira Sans"/>
              </a:rPr>
              <a:t>“</a:t>
            </a:r>
            <a:r>
              <a:rPr lang="en-US" sz="2500" u="sng">
                <a:effectLst/>
                <a:highlight>
                  <a:srgbClr val="FFFF00"/>
                </a:highlight>
                <a:latin typeface="Fira Sans"/>
                <a:ea typeface="Calibri" panose="020F0502020204030204" pitchFamily="34" charset="0"/>
              </a:rPr>
              <a:t>There</a:t>
            </a:r>
            <a:r>
              <a:rPr lang="en-US" sz="2500" u="sng" spc="-6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are</a:t>
            </a:r>
            <a:r>
              <a:rPr lang="en-US" sz="2500" u="sng" spc="-6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no</a:t>
            </a:r>
            <a:r>
              <a:rPr lang="en-US" sz="2500" u="sng" spc="-6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exemptions</a:t>
            </a:r>
            <a:r>
              <a:rPr lang="en-US" sz="25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from Child Find responsibilities during national emergencies or health crises.”</a:t>
            </a:r>
          </a:p>
          <a:p>
            <a:pPr lvl="2">
              <a:lnSpc>
                <a:spcPct val="120000"/>
              </a:lnSpc>
            </a:pPr>
            <a:endParaRPr lang="en-US" sz="800" u="sng">
              <a:effectLst/>
              <a:highlight>
                <a:srgbClr val="FFFF00"/>
              </a:highlight>
              <a:latin typeface="Fira Sans" panose="020B0503050000020004" pitchFamily="34" charset="0"/>
              <a:ea typeface="Calibri" panose="020F0502020204030204" pitchFamily="34" charset="0"/>
            </a:endParaRPr>
          </a:p>
          <a:p>
            <a:pPr>
              <a:lnSpc>
                <a:spcPct val="120000"/>
              </a:lnSpc>
            </a:pPr>
            <a:r>
              <a:rPr lang="en-US" sz="2500">
                <a:latin typeface="Fira Sans"/>
              </a:rPr>
              <a:t>“</a:t>
            </a:r>
            <a:r>
              <a:rPr lang="en-US" sz="2500" u="sng">
                <a:effectLst/>
                <a:highlight>
                  <a:srgbClr val="FFFF00"/>
                </a:highlight>
                <a:latin typeface="Fira Sans"/>
                <a:ea typeface="Calibri" panose="020F0502020204030204" pitchFamily="34" charset="0"/>
              </a:rPr>
              <a:t>Charter public</a:t>
            </a:r>
            <a:r>
              <a:rPr lang="en-US" sz="2500" u="sng" spc="1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schools,</a:t>
            </a:r>
            <a:r>
              <a:rPr lang="en-US" sz="2500" u="sng" spc="1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acting</a:t>
            </a:r>
            <a:r>
              <a:rPr lang="en-US" sz="2500" u="sng" spc="95">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as their own LEA,</a:t>
            </a:r>
            <a:r>
              <a:rPr lang="en-US" sz="2500" u="sng" spc="1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are</a:t>
            </a:r>
            <a:r>
              <a:rPr lang="en-US" sz="2500" u="sng" spc="9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responsible</a:t>
            </a:r>
            <a:r>
              <a:rPr lang="en-US" sz="2500" u="sng" spc="1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for Child</a:t>
            </a:r>
            <a:r>
              <a:rPr lang="en-US" sz="2500" u="sng" spc="95">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Find</a:t>
            </a:r>
            <a:r>
              <a:rPr lang="en-US" sz="2500" u="sng" spc="95">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within their own</a:t>
            </a:r>
            <a:r>
              <a:rPr lang="en-US" sz="2500">
                <a:effectLst/>
                <a:highlight>
                  <a:srgbClr val="FFFF00"/>
                </a:highlight>
                <a:latin typeface="Fira Sans"/>
                <a:ea typeface="Calibri" panose="020F0502020204030204" pitchFamily="34" charset="0"/>
              </a:rPr>
              <a:t> </a:t>
            </a:r>
            <a:r>
              <a:rPr lang="en-US" sz="2500" u="sng" spc="-10">
                <a:effectLst/>
                <a:highlight>
                  <a:srgbClr val="FFFF00"/>
                </a:highlight>
                <a:latin typeface="Fira Sans"/>
                <a:ea typeface="Calibri" panose="020F0502020204030204" pitchFamily="34" charset="0"/>
              </a:rPr>
              <a:t>schools.”</a:t>
            </a:r>
          </a:p>
          <a:p>
            <a:pPr lvl="2">
              <a:lnSpc>
                <a:spcPct val="120000"/>
              </a:lnSpc>
            </a:pPr>
            <a:endParaRPr lang="en-US" sz="800" u="sng" spc="-10">
              <a:effectLst/>
              <a:highlight>
                <a:srgbClr val="FFFF00"/>
              </a:highlight>
              <a:latin typeface="Fira Sans" panose="020B0503050000020004" pitchFamily="34" charset="0"/>
              <a:ea typeface="Calibri" panose="020F0502020204030204" pitchFamily="34" charset="0"/>
            </a:endParaRPr>
          </a:p>
          <a:p>
            <a:pPr>
              <a:lnSpc>
                <a:spcPct val="120000"/>
              </a:lnSpc>
            </a:pPr>
            <a:r>
              <a:rPr lang="en-US" sz="2500">
                <a:latin typeface="Fira Sans"/>
              </a:rPr>
              <a:t>LEAs should ensure a smooth transition “</a:t>
            </a:r>
            <a:r>
              <a:rPr lang="en-US" sz="2500" u="sng">
                <a:effectLst/>
                <a:highlight>
                  <a:srgbClr val="FFFF00"/>
                </a:highlight>
                <a:latin typeface="Fira Sans"/>
                <a:ea typeface="Calibri" panose="020F0502020204030204" pitchFamily="34" charset="0"/>
              </a:rPr>
              <a:t>to the LEA prior to the student’s third birthday”</a:t>
            </a:r>
            <a:r>
              <a:rPr lang="en-US" sz="2500">
                <a:effectLst/>
                <a:latin typeface="Fira Sans"/>
                <a:ea typeface="Calibri" panose="020F0502020204030204" pitchFamily="34" charset="0"/>
              </a:rPr>
              <a:t> for children receiving services through WVDHHR</a:t>
            </a:r>
          </a:p>
          <a:p>
            <a:pPr lvl="2">
              <a:lnSpc>
                <a:spcPct val="120000"/>
              </a:lnSpc>
            </a:pPr>
            <a:endParaRPr lang="en-US" sz="800">
              <a:effectLst/>
              <a:latin typeface="Fira Sans" panose="020B0503050000020004" pitchFamily="34" charset="0"/>
              <a:ea typeface="Calibri" panose="020F0502020204030204" pitchFamily="34" charset="0"/>
            </a:endParaRPr>
          </a:p>
          <a:p>
            <a:pPr>
              <a:lnSpc>
                <a:spcPct val="120000"/>
              </a:lnSpc>
            </a:pPr>
            <a:r>
              <a:rPr lang="en-US" sz="2500">
                <a:latin typeface="Fira Sans"/>
              </a:rPr>
              <a:t>A teacher may refer a student suspected of needed special education and related services (previously read, "a parent or other interested party")</a:t>
            </a:r>
          </a:p>
          <a:p>
            <a:pPr lvl="2">
              <a:lnSpc>
                <a:spcPct val="120000"/>
              </a:lnSpc>
            </a:pPr>
            <a:endParaRPr lang="en-US" sz="800"/>
          </a:p>
          <a:p>
            <a:pPr>
              <a:lnSpc>
                <a:spcPct val="120000"/>
              </a:lnSpc>
            </a:pPr>
            <a:r>
              <a:rPr lang="en-US" sz="2500">
                <a:latin typeface="Fira Sans"/>
              </a:rPr>
              <a:t>“</a:t>
            </a:r>
            <a:r>
              <a:rPr lang="en-US" sz="2500" u="sng">
                <a:effectLst/>
                <a:highlight>
                  <a:srgbClr val="FFFF00"/>
                </a:highlight>
                <a:latin typeface="Fira Sans"/>
                <a:ea typeface="Calibri" panose="020F0502020204030204" pitchFamily="34" charset="0"/>
              </a:rPr>
              <a:t>Charter</a:t>
            </a:r>
            <a:r>
              <a:rPr lang="en-US" sz="2500" u="sng" spc="-65">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public</a:t>
            </a:r>
            <a:r>
              <a:rPr lang="en-US" sz="25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schools</a:t>
            </a:r>
            <a:r>
              <a:rPr lang="en-US" sz="25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are responsible for this location, identification, and evaluation process for students enrolled in</a:t>
            </a:r>
            <a:r>
              <a:rPr lang="en-US" sz="2500">
                <a:effectLst/>
                <a:highlight>
                  <a:srgbClr val="FFFF00"/>
                </a:highlight>
                <a:latin typeface="Fira Sans"/>
                <a:ea typeface="Calibri" panose="020F0502020204030204" pitchFamily="34" charset="0"/>
              </a:rPr>
              <a:t> </a:t>
            </a:r>
            <a:r>
              <a:rPr lang="en-US" sz="2500" u="sng">
                <a:effectLst/>
                <a:highlight>
                  <a:srgbClr val="FFFF00"/>
                </a:highlight>
                <a:latin typeface="Fira Sans"/>
                <a:ea typeface="Calibri" panose="020F0502020204030204" pitchFamily="34" charset="0"/>
              </a:rPr>
              <a:t>their schools.</a:t>
            </a:r>
            <a:r>
              <a:rPr lang="en-US" sz="2500" b="1" u="sng">
                <a:effectLst/>
                <a:latin typeface="Fira Sans"/>
                <a:ea typeface="Calibri" panose="020F0502020204030204" pitchFamily="34" charset="0"/>
              </a:rPr>
              <a:t>”</a:t>
            </a:r>
            <a:endParaRPr lang="en-US" sz="2500" b="1">
              <a:latin typeface="Calibri"/>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14</a:t>
            </a:fld>
            <a:endParaRPr lang="en-US"/>
          </a:p>
        </p:txBody>
      </p:sp>
    </p:spTree>
    <p:extLst>
      <p:ext uri="{BB962C8B-B14F-4D97-AF65-F5344CB8AC3E}">
        <p14:creationId xmlns:p14="http://schemas.microsoft.com/office/powerpoint/2010/main" val="204952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2: </a:t>
            </a:r>
            <a:br>
              <a:rPr lang="en-US" b="1"/>
            </a:br>
            <a:r>
              <a:rPr lang="en-US"/>
              <a:t>Child Find</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308286" y="1354015"/>
            <a:ext cx="8527427" cy="5002338"/>
          </a:xfrm>
        </p:spPr>
        <p:txBody>
          <a:bodyPr>
            <a:normAutofit fontScale="77500" lnSpcReduction="20000"/>
          </a:bodyPr>
          <a:lstStyle/>
          <a:p>
            <a:pPr marL="0" indent="0">
              <a:lnSpc>
                <a:spcPct val="120000"/>
              </a:lnSpc>
              <a:buNone/>
            </a:pPr>
            <a:r>
              <a:rPr lang="en-US" sz="2600" b="1"/>
              <a:t>Clarifications</a:t>
            </a:r>
            <a:endParaRPr lang="en-US" sz="2300" b="1"/>
          </a:p>
          <a:p>
            <a:pPr>
              <a:lnSpc>
                <a:spcPct val="120000"/>
              </a:lnSpc>
            </a:pPr>
            <a:r>
              <a:rPr lang="en-US" sz="2300"/>
              <a:t>Students entering K or PK may not require screening if they have passed a relevant screening previously</a:t>
            </a:r>
          </a:p>
          <a:p>
            <a:pPr lvl="1">
              <a:lnSpc>
                <a:spcPct val="120000"/>
              </a:lnSpc>
            </a:pPr>
            <a:endParaRPr lang="en-US" sz="800"/>
          </a:p>
          <a:p>
            <a:pPr>
              <a:lnSpc>
                <a:spcPct val="120000"/>
              </a:lnSpc>
            </a:pPr>
            <a:r>
              <a:rPr lang="en-US" sz="2300"/>
              <a:t>SAT should receive </a:t>
            </a:r>
            <a:r>
              <a:rPr lang="en-US" sz="2300">
                <a:highlight>
                  <a:srgbClr val="FFFF00"/>
                </a:highlight>
              </a:rPr>
              <a:t>annual</a:t>
            </a:r>
            <a:r>
              <a:rPr lang="en-US" sz="2300"/>
              <a:t> training in all relevant procedures</a:t>
            </a:r>
          </a:p>
          <a:p>
            <a:pPr lvl="1">
              <a:lnSpc>
                <a:spcPct val="120000"/>
              </a:lnSpc>
            </a:pPr>
            <a:endParaRPr lang="en-US" sz="800"/>
          </a:p>
          <a:p>
            <a:pPr>
              <a:lnSpc>
                <a:spcPct val="120000"/>
              </a:lnSpc>
            </a:pPr>
            <a:r>
              <a:rPr lang="en-US" sz="2300"/>
              <a:t>Student needs should be reviewed </a:t>
            </a:r>
            <a:r>
              <a:rPr lang="en-US" sz="2300">
                <a:highlight>
                  <a:srgbClr val="FFFF00"/>
                </a:highlight>
              </a:rPr>
              <a:t>at least once per grading period</a:t>
            </a:r>
            <a:r>
              <a:rPr lang="en-US" sz="2300"/>
              <a:t> for any student in the SAT process</a:t>
            </a:r>
          </a:p>
          <a:p>
            <a:pPr lvl="1">
              <a:lnSpc>
                <a:spcPct val="120000"/>
              </a:lnSpc>
            </a:pPr>
            <a:endParaRPr lang="en-US" sz="800"/>
          </a:p>
          <a:p>
            <a:pPr>
              <a:lnSpc>
                <a:spcPct val="120000"/>
              </a:lnSpc>
            </a:pPr>
            <a:r>
              <a:rPr lang="en-US" sz="2300"/>
              <a:t>The options to consider when concluding the SAT process for students referred for multidisciplinary evaluation (i.e., to close the case, or refer student for further evaluation)</a:t>
            </a:r>
          </a:p>
          <a:p>
            <a:pPr lvl="1">
              <a:lnSpc>
                <a:spcPct val="120000"/>
              </a:lnSpc>
            </a:pPr>
            <a:endParaRPr lang="en-US" sz="600">
              <a:highlight>
                <a:srgbClr val="00FFFF"/>
              </a:highlight>
            </a:endParaRPr>
          </a:p>
          <a:p>
            <a:pPr>
              <a:lnSpc>
                <a:spcPct val="120000"/>
              </a:lnSpc>
            </a:pPr>
            <a:r>
              <a:rPr lang="en-US" sz="2300"/>
              <a:t>Added “</a:t>
            </a:r>
            <a:r>
              <a:rPr lang="en-US" sz="2300">
                <a:highlight>
                  <a:srgbClr val="FFFF00"/>
                </a:highlight>
              </a:rPr>
              <a:t>social/emotional</a:t>
            </a:r>
            <a:r>
              <a:rPr lang="en-US" sz="2300"/>
              <a:t>” to potential student needs in the section on the SAT process</a:t>
            </a:r>
          </a:p>
          <a:p>
            <a:pPr lvl="1">
              <a:lnSpc>
                <a:spcPct val="120000"/>
              </a:lnSpc>
            </a:pPr>
            <a:endParaRPr lang="en-US" sz="600"/>
          </a:p>
          <a:p>
            <a:pPr marL="0" indent="0">
              <a:buNone/>
            </a:pPr>
            <a:r>
              <a:rPr lang="en-US" b="1"/>
              <a:t>Minor Changes </a:t>
            </a:r>
            <a:r>
              <a:rPr lang="en-US"/>
              <a:t>include format, style, and terminology</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15</a:t>
            </a:fld>
            <a:endParaRPr lang="en-US"/>
          </a:p>
        </p:txBody>
      </p:sp>
    </p:spTree>
    <p:extLst>
      <p:ext uri="{BB962C8B-B14F-4D97-AF65-F5344CB8AC3E}">
        <p14:creationId xmlns:p14="http://schemas.microsoft.com/office/powerpoint/2010/main" val="219122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3: </a:t>
            </a:r>
            <a:br>
              <a:rPr lang="en-US" b="1"/>
            </a:br>
            <a:r>
              <a:rPr lang="en-US"/>
              <a:t>Evaluation / Reevaluation</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16</a:t>
            </a:fld>
            <a:endParaRPr lang="en-US"/>
          </a:p>
        </p:txBody>
      </p:sp>
      <p:sp>
        <p:nvSpPr>
          <p:cNvPr id="5" name="Content Placeholder 2">
            <a:extLst>
              <a:ext uri="{FF2B5EF4-FFF2-40B4-BE49-F238E27FC236}">
                <a16:creationId xmlns:a16="http://schemas.microsoft.com/office/drawing/2014/main" id="{331F48A4-0EC7-49FF-8520-58CEE73044B0}"/>
              </a:ext>
            </a:extLst>
          </p:cNvPr>
          <p:cNvSpPr>
            <a:spLocks noGrp="1"/>
          </p:cNvSpPr>
          <p:nvPr>
            <p:ph idx="1"/>
          </p:nvPr>
        </p:nvSpPr>
        <p:spPr>
          <a:xfrm>
            <a:off x="298316" y="1331823"/>
            <a:ext cx="8528050" cy="4707409"/>
          </a:xfrm>
        </p:spPr>
        <p:txBody>
          <a:bodyPr vert="horz" lIns="91440" tIns="45720" rIns="91440" bIns="45720" rtlCol="0" anchor="t">
            <a:normAutofit fontScale="92500"/>
          </a:bodyPr>
          <a:lstStyle/>
          <a:p>
            <a:pPr marL="0" indent="0">
              <a:lnSpc>
                <a:spcPct val="120000"/>
              </a:lnSpc>
              <a:buNone/>
            </a:pPr>
            <a:r>
              <a:rPr lang="en-US" sz="2300" b="1">
                <a:latin typeface="Fira Sans"/>
              </a:rPr>
              <a:t>80-Day Initial Evaluation Timeline Clarification for #1 and #4</a:t>
            </a:r>
          </a:p>
          <a:p>
            <a:pPr marL="0" indent="0">
              <a:lnSpc>
                <a:spcPct val="120000"/>
              </a:lnSpc>
              <a:buNone/>
            </a:pPr>
            <a:r>
              <a:rPr lang="en-US">
                <a:latin typeface="Fira Sans"/>
              </a:rPr>
              <a:t>The 80-day timeline does not apply to a LEA if:</a:t>
            </a:r>
            <a:endParaRPr lang="en-US"/>
          </a:p>
          <a:p>
            <a:pPr>
              <a:lnSpc>
                <a:spcPct val="120000"/>
              </a:lnSpc>
              <a:buNone/>
            </a:pPr>
            <a:r>
              <a:rPr lang="en-US" b="1">
                <a:latin typeface="Fira Sans"/>
              </a:rPr>
              <a:t>1.</a:t>
            </a:r>
            <a:r>
              <a:rPr lang="en-US">
                <a:latin typeface="Fira Sans"/>
              </a:rPr>
              <a:t> the parent repeatedly fails or refuses to produce the student </a:t>
            </a:r>
            <a:r>
              <a:rPr lang="en-US" u="sng">
                <a:highlight>
                  <a:srgbClr val="FFFF00"/>
                </a:highlight>
                <a:latin typeface="Fira Sans"/>
              </a:rPr>
              <a:t>for evaluation</a:t>
            </a:r>
            <a:r>
              <a:rPr lang="en-US">
                <a:latin typeface="Fira Sans"/>
              </a:rPr>
              <a:t> [34 CFR §300.301(d)].</a:t>
            </a:r>
            <a:endParaRPr lang="en-US"/>
          </a:p>
          <a:p>
            <a:pPr>
              <a:lnSpc>
                <a:spcPct val="120000"/>
              </a:lnSpc>
              <a:buNone/>
            </a:pPr>
            <a:endParaRPr lang="en-US">
              <a:latin typeface="Fira Sans"/>
            </a:endParaRPr>
          </a:p>
          <a:p>
            <a:pPr>
              <a:lnSpc>
                <a:spcPct val="120000"/>
              </a:lnSpc>
              <a:buNone/>
            </a:pPr>
            <a:r>
              <a:rPr lang="en-US" b="1">
                <a:latin typeface="Fira Sans"/>
              </a:rPr>
              <a:t>4.</a:t>
            </a:r>
            <a:r>
              <a:rPr lang="en-US">
                <a:latin typeface="Fira Sans"/>
              </a:rPr>
              <a:t> </a:t>
            </a:r>
            <a:r>
              <a:rPr lang="en-US" u="sng">
                <a:highlight>
                  <a:srgbClr val="FFFF00"/>
                </a:highlight>
                <a:latin typeface="Fira Sans"/>
              </a:rPr>
              <a:t>LEAs</a:t>
            </a:r>
            <a:r>
              <a:rPr lang="en-US">
                <a:latin typeface="Fira Sans"/>
              </a:rPr>
              <a:t> are closed due to weather conditions </a:t>
            </a:r>
            <a:r>
              <a:rPr lang="en-US" u="sng">
                <a:highlight>
                  <a:srgbClr val="FFFF00"/>
                </a:highlight>
                <a:latin typeface="Fira Sans"/>
              </a:rPr>
              <a:t>determined by the county superintendent, and no remote options are required.</a:t>
            </a:r>
            <a:r>
              <a:rPr lang="en-US">
                <a:latin typeface="Fira Sans"/>
              </a:rPr>
              <a:t> The timeline will be extended directly proportional to the duration of the weather conditions. Days missed must be clearly documented in the student’s file to accurately record the interruption. </a:t>
            </a:r>
            <a:r>
              <a:rPr lang="en-US" u="sng">
                <a:highlight>
                  <a:srgbClr val="FFFF00"/>
                </a:highlight>
                <a:latin typeface="Fira Sans"/>
              </a:rPr>
              <a:t>If a LEA is closed due to weather conditions with remote learning options, this timeline is not extended.</a:t>
            </a:r>
            <a:endParaRPr lang="en-US" u="sng">
              <a:highlight>
                <a:srgbClr val="FFFF00"/>
              </a:highlight>
            </a:endParaRPr>
          </a:p>
          <a:p>
            <a:pPr>
              <a:lnSpc>
                <a:spcPct val="120000"/>
              </a:lnSpc>
              <a:buNone/>
            </a:pPr>
            <a:endParaRPr lang="en-US"/>
          </a:p>
          <a:p>
            <a:pPr marL="0" indent="0">
              <a:lnSpc>
                <a:spcPct val="120000"/>
              </a:lnSpc>
              <a:buNone/>
            </a:pPr>
            <a:endParaRPr lang="en-US">
              <a:latin typeface="Fira Sans"/>
            </a:endParaRPr>
          </a:p>
          <a:p>
            <a:pPr marL="0" indent="0">
              <a:lnSpc>
                <a:spcPct val="120000"/>
              </a:lnSpc>
              <a:buNone/>
            </a:pPr>
            <a:endParaRPr lang="en-US"/>
          </a:p>
          <a:p>
            <a:pPr lvl="1">
              <a:lnSpc>
                <a:spcPct val="120000"/>
              </a:lnSpc>
            </a:pPr>
            <a:endParaRPr lang="en-US"/>
          </a:p>
        </p:txBody>
      </p:sp>
    </p:spTree>
    <p:extLst>
      <p:ext uri="{BB962C8B-B14F-4D97-AF65-F5344CB8AC3E}">
        <p14:creationId xmlns:p14="http://schemas.microsoft.com/office/powerpoint/2010/main" val="190347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3: </a:t>
            </a:r>
            <a:br>
              <a:rPr lang="en-US" b="1"/>
            </a:br>
            <a:r>
              <a:rPr lang="en-US"/>
              <a:t>Evaluation / Reevaluation</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17</a:t>
            </a:fld>
            <a:endParaRPr lang="en-US"/>
          </a:p>
        </p:txBody>
      </p:sp>
      <p:sp>
        <p:nvSpPr>
          <p:cNvPr id="5" name="Content Placeholder 2">
            <a:extLst>
              <a:ext uri="{FF2B5EF4-FFF2-40B4-BE49-F238E27FC236}">
                <a16:creationId xmlns:a16="http://schemas.microsoft.com/office/drawing/2014/main" id="{331F48A4-0EC7-49FF-8520-58CEE73044B0}"/>
              </a:ext>
            </a:extLst>
          </p:cNvPr>
          <p:cNvSpPr>
            <a:spLocks noGrp="1"/>
          </p:cNvSpPr>
          <p:nvPr>
            <p:ph idx="1"/>
          </p:nvPr>
        </p:nvSpPr>
        <p:spPr>
          <a:xfrm>
            <a:off x="298316" y="1400317"/>
            <a:ext cx="8528050" cy="649119"/>
          </a:xfrm>
        </p:spPr>
        <p:txBody>
          <a:bodyPr vert="horz" lIns="91440" tIns="45720" rIns="91440" bIns="45720" rtlCol="0" anchor="t">
            <a:normAutofit/>
          </a:bodyPr>
          <a:lstStyle/>
          <a:p>
            <a:pPr marL="0" indent="0">
              <a:lnSpc>
                <a:spcPct val="120000"/>
              </a:lnSpc>
              <a:buNone/>
            </a:pPr>
            <a:r>
              <a:rPr lang="en-US" sz="2300" b="1">
                <a:latin typeface="Fira Sans"/>
              </a:rPr>
              <a:t>80-Day Initial Evaluation Timeline Clarification</a:t>
            </a:r>
          </a:p>
          <a:p>
            <a:pPr>
              <a:lnSpc>
                <a:spcPct val="120000"/>
              </a:lnSpc>
            </a:pPr>
            <a:endParaRPr lang="en-US"/>
          </a:p>
          <a:p>
            <a:pPr lvl="1">
              <a:lnSpc>
                <a:spcPct val="120000"/>
              </a:lnSpc>
            </a:pPr>
            <a:endParaRPr lang="en-US"/>
          </a:p>
          <a:p>
            <a:pPr marL="0" indent="0">
              <a:lnSpc>
                <a:spcPct val="120000"/>
              </a:lnSpc>
              <a:buNone/>
            </a:pPr>
            <a:endParaRPr lang="en-US"/>
          </a:p>
          <a:p>
            <a:pPr lvl="1">
              <a:lnSpc>
                <a:spcPct val="120000"/>
              </a:lnSpc>
            </a:pPr>
            <a:endParaRPr lang="en-US">
              <a:effectLst/>
              <a:ea typeface="Calibri" panose="020F0502020204030204" pitchFamily="34" charset="0"/>
            </a:endParaRPr>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534CBFD4-1DE0-EDFE-59FE-A0E9D701D3F1}"/>
              </a:ext>
            </a:extLst>
          </p:cNvPr>
          <p:cNvPicPr>
            <a:picLocks noChangeAspect="1"/>
          </p:cNvPicPr>
          <p:nvPr/>
        </p:nvPicPr>
        <p:blipFill>
          <a:blip r:embed="rId2"/>
          <a:stretch>
            <a:fillRect/>
          </a:stretch>
        </p:blipFill>
        <p:spPr>
          <a:xfrm>
            <a:off x="297951" y="2345132"/>
            <a:ext cx="8145693" cy="2356094"/>
          </a:xfrm>
          <a:prstGeom prst="rect">
            <a:avLst/>
          </a:prstGeom>
        </p:spPr>
      </p:pic>
    </p:spTree>
    <p:extLst>
      <p:ext uri="{BB962C8B-B14F-4D97-AF65-F5344CB8AC3E}">
        <p14:creationId xmlns:p14="http://schemas.microsoft.com/office/powerpoint/2010/main" val="146375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3: </a:t>
            </a:r>
            <a:br>
              <a:rPr lang="en-US" b="1"/>
            </a:br>
            <a:r>
              <a:rPr lang="en-US"/>
              <a:t>Evaluation / Reevaluation</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18</a:t>
            </a:fld>
            <a:endParaRPr lang="en-US"/>
          </a:p>
        </p:txBody>
      </p:sp>
      <p:sp>
        <p:nvSpPr>
          <p:cNvPr id="5" name="Content Placeholder 2">
            <a:extLst>
              <a:ext uri="{FF2B5EF4-FFF2-40B4-BE49-F238E27FC236}">
                <a16:creationId xmlns:a16="http://schemas.microsoft.com/office/drawing/2014/main" id="{331F48A4-0EC7-49FF-8520-58CEE73044B0}"/>
              </a:ext>
            </a:extLst>
          </p:cNvPr>
          <p:cNvSpPr>
            <a:spLocks noGrp="1"/>
          </p:cNvSpPr>
          <p:nvPr>
            <p:ph idx="1"/>
          </p:nvPr>
        </p:nvSpPr>
        <p:spPr>
          <a:xfrm>
            <a:off x="298316" y="1537305"/>
            <a:ext cx="8528050" cy="4484802"/>
          </a:xfrm>
        </p:spPr>
        <p:txBody>
          <a:bodyPr vert="horz" lIns="91440" tIns="45720" rIns="91440" bIns="45720" rtlCol="0" anchor="t">
            <a:normAutofit fontScale="85000" lnSpcReduction="20000"/>
          </a:bodyPr>
          <a:lstStyle/>
          <a:p>
            <a:pPr marL="0" indent="0">
              <a:lnSpc>
                <a:spcPct val="120000"/>
              </a:lnSpc>
              <a:buNone/>
            </a:pPr>
            <a:r>
              <a:rPr lang="en-US">
                <a:latin typeface="Fira Sans"/>
              </a:rPr>
              <a:t>Added under the sources of evaluation data teams may review as part of an initial evaluation:</a:t>
            </a:r>
          </a:p>
          <a:p>
            <a:pPr marL="0" indent="0">
              <a:lnSpc>
                <a:spcPct val="120000"/>
              </a:lnSpc>
              <a:buNone/>
            </a:pPr>
            <a:r>
              <a:rPr lang="en-US">
                <a:latin typeface="Fira Sans"/>
              </a:rPr>
              <a:t>"1. evaluations and information provided by the parent/adult student;</a:t>
            </a:r>
            <a:endParaRPr lang="en-US">
              <a:latin typeface="Calibri" panose="020F0502020204030204" pitchFamily="34" charset="0"/>
            </a:endParaRPr>
          </a:p>
          <a:p>
            <a:pPr marL="0" indent="0">
              <a:lnSpc>
                <a:spcPct val="120000"/>
              </a:lnSpc>
              <a:buNone/>
            </a:pPr>
            <a:r>
              <a:rPr lang="en-US">
                <a:latin typeface="Fira Sans"/>
              </a:rPr>
              <a:t>2. data regarding the student’s response to </a:t>
            </a:r>
            <a:r>
              <a:rPr lang="en-US" strike="sngStrike">
                <a:highlight>
                  <a:srgbClr val="C0C0C0"/>
                </a:highlight>
                <a:latin typeface="Fira Sans"/>
              </a:rPr>
              <a:t>scientific</a:t>
            </a:r>
            <a:r>
              <a:rPr lang="en-US">
                <a:latin typeface="Fira Sans"/>
              </a:rPr>
              <a:t> </a:t>
            </a:r>
            <a:r>
              <a:rPr lang="en-US" u="sng">
                <a:highlight>
                  <a:srgbClr val="FFFF00"/>
                </a:highlight>
                <a:latin typeface="Fira Sans"/>
              </a:rPr>
              <a:t>evidence-based and/or</a:t>
            </a:r>
            <a:r>
              <a:rPr lang="en-US">
                <a:latin typeface="Fira Sans"/>
              </a:rPr>
              <a:t> research-based interventions using:</a:t>
            </a:r>
            <a:endParaRPr lang="en-US"/>
          </a:p>
          <a:p>
            <a:pPr>
              <a:lnSpc>
                <a:spcPct val="120000"/>
              </a:lnSpc>
            </a:pPr>
            <a:r>
              <a:rPr lang="en-US">
                <a:latin typeface="Fira Sans"/>
              </a:rPr>
              <a:t>a. current classroom-based assessments and classroom-based observations;</a:t>
            </a:r>
            <a:endParaRPr lang="en-US"/>
          </a:p>
          <a:p>
            <a:pPr>
              <a:lnSpc>
                <a:spcPct val="120000"/>
              </a:lnSpc>
            </a:pPr>
            <a:r>
              <a:rPr lang="en-US">
                <a:latin typeface="Fira Sans"/>
              </a:rPr>
              <a:t>b. observations by teachers and related service providers;</a:t>
            </a:r>
            <a:endParaRPr lang="en-US"/>
          </a:p>
          <a:p>
            <a:pPr>
              <a:lnSpc>
                <a:spcPct val="120000"/>
              </a:lnSpc>
            </a:pPr>
            <a:r>
              <a:rPr lang="en-US">
                <a:latin typeface="Fira Sans"/>
              </a:rPr>
              <a:t>c. results from statewide and LEA-wide testing; </a:t>
            </a:r>
            <a:r>
              <a:rPr lang="en-US" u="sng">
                <a:highlight>
                  <a:srgbClr val="FFFF00"/>
                </a:highlight>
                <a:latin typeface="Fira Sans"/>
              </a:rPr>
              <a:t>and/or</a:t>
            </a:r>
            <a:endParaRPr lang="en-US" u="sng">
              <a:highlight>
                <a:srgbClr val="FFFF00"/>
              </a:highlight>
            </a:endParaRPr>
          </a:p>
          <a:p>
            <a:pPr marL="0" indent="0">
              <a:lnSpc>
                <a:spcPct val="120000"/>
              </a:lnSpc>
              <a:buNone/>
            </a:pPr>
            <a:r>
              <a:rPr lang="en-US" u="sng">
                <a:effectLst/>
                <a:highlight>
                  <a:srgbClr val="FFFF00"/>
                </a:highlight>
                <a:latin typeface="Fira Sans"/>
                <a:ea typeface="Calibri" panose="020F0502020204030204" pitchFamily="34" charset="0"/>
              </a:rPr>
              <a:t>“</a:t>
            </a:r>
            <a:r>
              <a:rPr lang="en-US" u="sng">
                <a:highlight>
                  <a:srgbClr val="FFFF00"/>
                </a:highlight>
                <a:latin typeface="Fira Sans"/>
                <a:ea typeface="Calibri" panose="020F0502020204030204" pitchFamily="34" charset="0"/>
              </a:rPr>
              <a:t>3. current</a:t>
            </a:r>
            <a:r>
              <a:rPr lang="en-US" u="sng">
                <a:effectLst/>
                <a:highlight>
                  <a:srgbClr val="FFFF00"/>
                </a:highlight>
                <a:latin typeface="Fira Sans"/>
                <a:ea typeface="Calibri" panose="020F0502020204030204" pitchFamily="34" charset="0"/>
              </a:rPr>
              <a:t> evaluations received or on file in the LEA that are less than three years old for a student</a:t>
            </a:r>
            <a:r>
              <a:rPr lang="en-US">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who</a:t>
            </a:r>
            <a:r>
              <a:rPr lang="en-US" u="sng" spc="-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was</a:t>
            </a:r>
            <a:r>
              <a:rPr lang="en-US" u="sng" spc="-1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formerly</a:t>
            </a:r>
            <a:r>
              <a:rPr lang="en-US" u="sng" spc="-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entitled</a:t>
            </a:r>
            <a:r>
              <a:rPr lang="en-US" u="sng" spc="-1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to</a:t>
            </a:r>
            <a:r>
              <a:rPr lang="en-US" u="sng" spc="-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special</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education</a:t>
            </a:r>
            <a:r>
              <a:rPr lang="en-US" u="sng" spc="-1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services,</a:t>
            </a:r>
            <a:r>
              <a:rPr lang="en-US" u="sng" spc="-1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exited</a:t>
            </a:r>
            <a:r>
              <a:rPr lang="en-US" u="sng" spc="-1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public</a:t>
            </a:r>
            <a:r>
              <a:rPr lang="en-US" u="sng" spc="-1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school</a:t>
            </a:r>
            <a:r>
              <a:rPr lang="en-US" u="sng" spc="-1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due</a:t>
            </a:r>
            <a:r>
              <a:rPr lang="en-US" u="sng" spc="-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to</a:t>
            </a:r>
            <a:r>
              <a:rPr lang="en-US" u="sng" spc="-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home</a:t>
            </a:r>
            <a:r>
              <a:rPr lang="en-US" u="sng" spc="-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schooling,</a:t>
            </a:r>
            <a:r>
              <a:rPr lang="en-US">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and</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is</a:t>
            </a:r>
            <a:r>
              <a:rPr lang="en-US" u="sng" spc="-2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re-enrolling</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in</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the</a:t>
            </a:r>
            <a:r>
              <a:rPr lang="en-US" u="sng" spc="-20">
                <a:effectLst/>
                <a:highlight>
                  <a:srgbClr val="FFFF00"/>
                </a:highlight>
                <a:latin typeface="Fira Sans"/>
                <a:ea typeface="Calibri" panose="020F0502020204030204" pitchFamily="34" charset="0"/>
              </a:rPr>
              <a:t> </a:t>
            </a:r>
            <a:r>
              <a:rPr lang="en-US" u="sng" spc="-20">
                <a:highlight>
                  <a:srgbClr val="FFFF00"/>
                </a:highlight>
                <a:latin typeface="Fira Sans"/>
                <a:ea typeface="Calibri" panose="020F0502020204030204" pitchFamily="34" charset="0"/>
              </a:rPr>
              <a:t>LEA</a:t>
            </a:r>
            <a:r>
              <a:rPr lang="en-US" u="sng">
                <a:effectLst/>
                <a:highlight>
                  <a:srgbClr val="FFFF00"/>
                </a:highlight>
                <a:latin typeface="Fira Sans"/>
                <a:ea typeface="Calibri" panose="020F0502020204030204" pitchFamily="34" charset="0"/>
              </a:rPr>
              <a:t>.</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In</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this</a:t>
            </a:r>
            <a:r>
              <a:rPr lang="en-US" u="sng" spc="-3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case,</a:t>
            </a:r>
            <a:r>
              <a:rPr lang="en-US" u="sng" spc="-2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a</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review</a:t>
            </a:r>
            <a:r>
              <a:rPr lang="en-US" u="sng" spc="-3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of</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existing</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evaluation</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data</a:t>
            </a:r>
            <a:r>
              <a:rPr lang="en-US" u="sng" spc="-3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should</a:t>
            </a:r>
            <a:r>
              <a:rPr lang="en-US" u="sng" spc="-25">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expedite</a:t>
            </a:r>
            <a:r>
              <a:rPr lang="en-US" u="sng" spc="-20">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the</a:t>
            </a:r>
            <a:r>
              <a:rPr lang="en-US">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eligibility determination.”</a:t>
            </a:r>
            <a:endParaRPr lang="en-US">
              <a:effectLst/>
              <a:highlight>
                <a:srgbClr val="FFFF00"/>
              </a:highlight>
              <a:latin typeface="Fira Sans"/>
              <a:ea typeface="Calibri" panose="020F0502020204030204" pitchFamily="34" charset="0"/>
            </a:endParaRPr>
          </a:p>
          <a:p>
            <a:pPr lvl="1">
              <a:lnSpc>
                <a:spcPct val="120000"/>
              </a:lnSpc>
            </a:pPr>
            <a:endParaRPr lang="en-US"/>
          </a:p>
        </p:txBody>
      </p:sp>
    </p:spTree>
    <p:extLst>
      <p:ext uri="{BB962C8B-B14F-4D97-AF65-F5344CB8AC3E}">
        <p14:creationId xmlns:p14="http://schemas.microsoft.com/office/powerpoint/2010/main" val="114863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3: </a:t>
            </a:r>
            <a:br>
              <a:rPr lang="en-US" b="1"/>
            </a:br>
            <a:r>
              <a:rPr lang="en-US"/>
              <a:t>Evaluation / Reevaluation</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19</a:t>
            </a:fld>
            <a:endParaRPr lang="en-US"/>
          </a:p>
        </p:txBody>
      </p:sp>
      <p:sp>
        <p:nvSpPr>
          <p:cNvPr id="5" name="Content Placeholder 2">
            <a:extLst>
              <a:ext uri="{FF2B5EF4-FFF2-40B4-BE49-F238E27FC236}">
                <a16:creationId xmlns:a16="http://schemas.microsoft.com/office/drawing/2014/main" id="{331F48A4-0EC7-49FF-8520-58CEE73044B0}"/>
              </a:ext>
            </a:extLst>
          </p:cNvPr>
          <p:cNvSpPr>
            <a:spLocks noGrp="1"/>
          </p:cNvSpPr>
          <p:nvPr>
            <p:ph idx="1"/>
          </p:nvPr>
        </p:nvSpPr>
        <p:spPr>
          <a:xfrm>
            <a:off x="298316" y="1543906"/>
            <a:ext cx="8528050" cy="4441258"/>
          </a:xfrm>
        </p:spPr>
        <p:txBody>
          <a:bodyPr vert="horz" lIns="91440" tIns="45720" rIns="91440" bIns="45720" rtlCol="0" anchor="t">
            <a:normAutofit fontScale="92500" lnSpcReduction="10000"/>
          </a:bodyPr>
          <a:lstStyle/>
          <a:p>
            <a:pPr marL="0" indent="0">
              <a:lnSpc>
                <a:spcPct val="120000"/>
              </a:lnSpc>
              <a:buNone/>
            </a:pPr>
            <a:r>
              <a:rPr lang="en-US">
                <a:latin typeface="Fira Sans"/>
              </a:rPr>
              <a:t>Clarification - Timeline when Additional Testing is requested: </a:t>
            </a:r>
            <a:endParaRPr lang="en-US"/>
          </a:p>
          <a:p>
            <a:pPr marL="0" indent="0">
              <a:lnSpc>
                <a:spcPct val="120000"/>
              </a:lnSpc>
              <a:buNone/>
            </a:pPr>
            <a:r>
              <a:rPr lang="en-US">
                <a:latin typeface="Fira Sans"/>
              </a:rPr>
              <a:t>“</a:t>
            </a:r>
            <a:r>
              <a:rPr lang="en-US" u="sng">
                <a:effectLst/>
                <a:highlight>
                  <a:srgbClr val="FFFF00"/>
                </a:highlight>
                <a:latin typeface="Fira Sans"/>
                <a:ea typeface="Calibri" panose="020F0502020204030204" pitchFamily="34" charset="0"/>
              </a:rPr>
              <a:t>The 60-day timeline will be extended for an LEA over summer break. The timeline will stop on the last day of instruction for the school year and resume on the first instructional day the following school year.</a:t>
            </a:r>
            <a:r>
              <a:rPr lang="en-US">
                <a:effectLst/>
                <a:latin typeface="Fira Sans"/>
                <a:ea typeface="Calibri" panose="020F0502020204030204" pitchFamily="34" charset="0"/>
              </a:rPr>
              <a:t>”</a:t>
            </a:r>
            <a:r>
              <a:rPr lang="en-US">
                <a:latin typeface="Fira Sans"/>
                <a:ea typeface="Calibri" panose="020F0502020204030204" pitchFamily="34" charset="0"/>
              </a:rPr>
              <a:t> </a:t>
            </a:r>
            <a:endParaRPr lang="en-US">
              <a:effectLst/>
              <a:latin typeface="Fira Sans" panose="020B0503050000020004" pitchFamily="34" charset="0"/>
              <a:ea typeface="Calibri" panose="020F0502020204030204" pitchFamily="34" charset="0"/>
            </a:endParaRPr>
          </a:p>
          <a:p>
            <a:pPr marL="342900" lvl="1" indent="0">
              <a:lnSpc>
                <a:spcPct val="120000"/>
              </a:lnSpc>
              <a:buNone/>
            </a:pPr>
            <a:endParaRPr lang="en-US">
              <a:effectLst/>
              <a:highlight>
                <a:srgbClr val="FFFF00"/>
              </a:highlight>
              <a:latin typeface="Calibri" panose="020F0502020204030204" pitchFamily="34" charset="0"/>
              <a:ea typeface="Calibri" panose="020F0502020204030204" pitchFamily="34" charset="0"/>
            </a:endParaRPr>
          </a:p>
          <a:p>
            <a:pPr marL="0" indent="0">
              <a:lnSpc>
                <a:spcPct val="120000"/>
              </a:lnSpc>
              <a:buNone/>
            </a:pPr>
            <a:r>
              <a:rPr lang="en-US">
                <a:latin typeface="Fira Sans"/>
              </a:rPr>
              <a:t>Made the following statement its own numbered bullet point under </a:t>
            </a:r>
            <a:r>
              <a:rPr lang="en-US" b="1">
                <a:latin typeface="Fira Sans"/>
              </a:rPr>
              <a:t>Evaluation Procedures and Instruments</a:t>
            </a:r>
          </a:p>
          <a:p>
            <a:pPr lvl="1">
              <a:lnSpc>
                <a:spcPct val="120000"/>
              </a:lnSpc>
            </a:pPr>
            <a:r>
              <a:rPr lang="en-US">
                <a:highlight>
                  <a:srgbClr val="FFFF00"/>
                </a:highlight>
                <a:latin typeface="Fira Sans"/>
              </a:rPr>
              <a:t>“</a:t>
            </a:r>
            <a:r>
              <a:rPr lang="en-US" u="sng">
                <a:highlight>
                  <a:srgbClr val="FFFF00"/>
                </a:highlight>
                <a:latin typeface="Fira Sans"/>
              </a:rPr>
              <a:t>e.  For a child who is deaf or hard of hearing, a comprehensive language assessment in the child’s language and communication mode must be included in his/her comprehensive evaluation”</a:t>
            </a:r>
            <a:endParaRPr lang="en-US" b="1">
              <a:highlight>
                <a:srgbClr val="FFFF00"/>
              </a:highlight>
              <a:latin typeface="Fira Sans"/>
            </a:endParaRPr>
          </a:p>
          <a:p>
            <a:pPr marL="0" indent="0">
              <a:lnSpc>
                <a:spcPct val="120000"/>
              </a:lnSpc>
              <a:buNone/>
            </a:pPr>
            <a:endParaRPr lang="en-US" b="1"/>
          </a:p>
          <a:p>
            <a:pPr marL="0" indent="0">
              <a:lnSpc>
                <a:spcPct val="120000"/>
              </a:lnSpc>
              <a:buNone/>
            </a:pPr>
            <a:r>
              <a:rPr lang="en-US" b="1">
                <a:latin typeface="Fira Sans"/>
              </a:rPr>
              <a:t>Minor Changes </a:t>
            </a:r>
            <a:r>
              <a:rPr lang="en-US">
                <a:latin typeface="Fira Sans"/>
              </a:rPr>
              <a:t>include format, style, and terminology</a:t>
            </a:r>
          </a:p>
          <a:p>
            <a:pPr lvl="1">
              <a:lnSpc>
                <a:spcPct val="120000"/>
              </a:lnSpc>
            </a:pPr>
            <a:endParaRPr lang="en-US"/>
          </a:p>
        </p:txBody>
      </p:sp>
    </p:spTree>
    <p:extLst>
      <p:ext uri="{BB962C8B-B14F-4D97-AF65-F5344CB8AC3E}">
        <p14:creationId xmlns:p14="http://schemas.microsoft.com/office/powerpoint/2010/main" val="153012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1AEB-88E4-469B-99B3-356294B91A76}"/>
              </a:ext>
            </a:extLst>
          </p:cNvPr>
          <p:cNvSpPr>
            <a:spLocks noGrp="1"/>
          </p:cNvSpPr>
          <p:nvPr>
            <p:ph type="title"/>
          </p:nvPr>
        </p:nvSpPr>
        <p:spPr/>
        <p:txBody>
          <a:bodyPr/>
          <a:lstStyle/>
          <a:p>
            <a:r>
              <a:rPr lang="en-US" b="1"/>
              <a:t>Policy 2419 Revisions</a:t>
            </a:r>
          </a:p>
        </p:txBody>
      </p:sp>
      <p:sp>
        <p:nvSpPr>
          <p:cNvPr id="3" name="Content Placeholder 2">
            <a:extLst>
              <a:ext uri="{FF2B5EF4-FFF2-40B4-BE49-F238E27FC236}">
                <a16:creationId xmlns:a16="http://schemas.microsoft.com/office/drawing/2014/main" id="{FD33FD06-C246-4766-A57F-6E0BD4B17DCA}"/>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a:latin typeface="Fira Sans"/>
              </a:rPr>
              <a:t>Last revised in August 2017</a:t>
            </a:r>
          </a:p>
          <a:p>
            <a:pPr marL="0" indent="0">
              <a:buNone/>
            </a:pPr>
            <a:r>
              <a:rPr lang="en-US" sz="2400">
                <a:latin typeface="Fira Sans"/>
              </a:rPr>
              <a:t>Revised Effective November 14, 2022</a:t>
            </a:r>
          </a:p>
          <a:p>
            <a:pPr marL="0" indent="0">
              <a:buNone/>
            </a:pPr>
            <a:endParaRPr lang="en-US" sz="2400">
              <a:latin typeface="Fira Sans"/>
            </a:endParaRPr>
          </a:p>
          <a:p>
            <a:pPr marL="0" indent="0">
              <a:buNone/>
            </a:pPr>
            <a:r>
              <a:rPr lang="en-US" sz="2400">
                <a:latin typeface="Fira Sans"/>
              </a:rPr>
              <a:t>New revisions in effect - March 2023</a:t>
            </a:r>
            <a:endParaRPr lang="en-US" sz="2400"/>
          </a:p>
          <a:p>
            <a:endParaRPr lang="en-US" sz="2400"/>
          </a:p>
          <a:p>
            <a:pPr marL="0" indent="0">
              <a:buNone/>
            </a:pPr>
            <a:r>
              <a:rPr lang="en-US" sz="2400">
                <a:latin typeface="Fira Sans"/>
              </a:rPr>
              <a:t>Current revision necessitated by:</a:t>
            </a:r>
          </a:p>
          <a:p>
            <a:r>
              <a:rPr lang="en-US" sz="2000">
                <a:latin typeface="Fira Sans"/>
              </a:rPr>
              <a:t>Contemporary legislation and case law</a:t>
            </a:r>
          </a:p>
          <a:p>
            <a:r>
              <a:rPr lang="en-US" sz="2000">
                <a:latin typeface="Fira Sans"/>
              </a:rPr>
              <a:t>Guidance from technical assistance centers</a:t>
            </a:r>
          </a:p>
          <a:p>
            <a:r>
              <a:rPr lang="en-US" sz="2000">
                <a:latin typeface="Fira Sans"/>
              </a:rPr>
              <a:t>Guidance from Office of Special Education Programs (OSEP)</a:t>
            </a:r>
          </a:p>
          <a:p>
            <a:r>
              <a:rPr lang="en-US" sz="2000">
                <a:latin typeface="Fira Sans"/>
              </a:rPr>
              <a:t>Stakeholder input</a:t>
            </a:r>
          </a:p>
          <a:p>
            <a:r>
              <a:rPr lang="en-US" sz="2000">
                <a:latin typeface="Fira Sans"/>
              </a:rPr>
              <a:t>Updated internal practices</a:t>
            </a:r>
          </a:p>
          <a:p>
            <a:endParaRPr lang="en-US"/>
          </a:p>
        </p:txBody>
      </p:sp>
      <p:sp>
        <p:nvSpPr>
          <p:cNvPr id="4" name="Slide Number Placeholder 3">
            <a:extLst>
              <a:ext uri="{FF2B5EF4-FFF2-40B4-BE49-F238E27FC236}">
                <a16:creationId xmlns:a16="http://schemas.microsoft.com/office/drawing/2014/main" id="{2E976558-3227-46A7-864E-3C35E8763DB6}"/>
              </a:ext>
            </a:extLst>
          </p:cNvPr>
          <p:cNvSpPr>
            <a:spLocks noGrp="1"/>
          </p:cNvSpPr>
          <p:nvPr>
            <p:ph type="sldNum" sz="quarter" idx="12"/>
          </p:nvPr>
        </p:nvSpPr>
        <p:spPr/>
        <p:txBody>
          <a:bodyPr/>
          <a:lstStyle/>
          <a:p>
            <a:fld id="{16630861-4318-414B-8E21-CA5F03E7BD41}" type="slidenum">
              <a:rPr lang="en-US" smtClean="0"/>
              <a:t>2</a:t>
            </a:fld>
            <a:endParaRPr lang="en-US"/>
          </a:p>
        </p:txBody>
      </p:sp>
      <p:sp>
        <p:nvSpPr>
          <p:cNvPr id="5" name="TextBox 4">
            <a:extLst>
              <a:ext uri="{FF2B5EF4-FFF2-40B4-BE49-F238E27FC236}">
                <a16:creationId xmlns:a16="http://schemas.microsoft.com/office/drawing/2014/main" id="{11B00D1C-BA23-F77E-9256-DADE2D949B9A}"/>
              </a:ext>
            </a:extLst>
          </p:cNvPr>
          <p:cNvSpPr txBox="1"/>
          <p:nvPr/>
        </p:nvSpPr>
        <p:spPr>
          <a:xfrm>
            <a:off x="7753350" y="5688013"/>
            <a:ext cx="1073015" cy="246221"/>
          </a:xfrm>
          <a:prstGeom prst="rect">
            <a:avLst/>
          </a:prstGeom>
          <a:noFill/>
        </p:spPr>
        <p:txBody>
          <a:bodyPr wrap="square" rtlCol="0">
            <a:spAutoFit/>
          </a:bodyPr>
          <a:lstStyle/>
          <a:p>
            <a:r>
              <a:rPr lang="en-US" sz="1000"/>
              <a:t>Updated 2/6/23</a:t>
            </a:r>
          </a:p>
        </p:txBody>
      </p:sp>
    </p:spTree>
    <p:extLst>
      <p:ext uri="{BB962C8B-B14F-4D97-AF65-F5344CB8AC3E}">
        <p14:creationId xmlns:p14="http://schemas.microsoft.com/office/powerpoint/2010/main" val="67293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27732"/>
            <a:ext cx="8641861" cy="4261871"/>
          </a:xfrm>
        </p:spPr>
        <p:txBody>
          <a:bodyPr>
            <a:normAutofit fontScale="85000" lnSpcReduction="20000"/>
          </a:bodyPr>
          <a:lstStyle/>
          <a:p>
            <a:pPr marL="0" indent="0">
              <a:lnSpc>
                <a:spcPct val="120000"/>
              </a:lnSpc>
              <a:buNone/>
            </a:pPr>
            <a:r>
              <a:rPr lang="en-US"/>
              <a:t>Removed redundant bullet from the three prongs of eligibility under </a:t>
            </a:r>
            <a:r>
              <a:rPr lang="en-US" b="1"/>
              <a:t>Section 1. Eligibility Determination</a:t>
            </a:r>
          </a:p>
          <a:p>
            <a:pPr>
              <a:lnSpc>
                <a:spcPct val="120000"/>
              </a:lnSpc>
            </a:pPr>
            <a:r>
              <a:rPr lang="en-US" sz="2300"/>
              <a:t>“</a:t>
            </a:r>
            <a:r>
              <a:rPr lang="en-US" sz="2300" i="1"/>
              <a:t>4. No longer meets the eligibility criteria or no longer needs specially designed instruction</a:t>
            </a:r>
            <a:r>
              <a:rPr lang="en-US" sz="2300"/>
              <a:t>.”</a:t>
            </a:r>
            <a:endParaRPr lang="en-US" sz="2300" b="1"/>
          </a:p>
          <a:p>
            <a:pPr lvl="1">
              <a:lnSpc>
                <a:spcPct val="120000"/>
              </a:lnSpc>
            </a:pPr>
            <a:endParaRPr lang="en-US" b="1"/>
          </a:p>
          <a:p>
            <a:pPr marL="0" indent="0">
              <a:lnSpc>
                <a:spcPct val="120000"/>
              </a:lnSpc>
              <a:buNone/>
            </a:pPr>
            <a:r>
              <a:rPr lang="en-US">
                <a:latin typeface="Fira Sans" panose="020B0503050000020004" pitchFamily="34" charset="0"/>
              </a:rPr>
              <a:t>Added</a:t>
            </a:r>
            <a:r>
              <a:rPr lang="en-US" b="1">
                <a:latin typeface="Fira Sans" panose="020B0503050000020004" pitchFamily="34" charset="0"/>
              </a:rPr>
              <a:t> </a:t>
            </a:r>
            <a:r>
              <a:rPr lang="en-US">
                <a:latin typeface="Fira Sans" panose="020B0503050000020004" pitchFamily="34" charset="0"/>
              </a:rPr>
              <a:t>“</a:t>
            </a:r>
            <a:r>
              <a:rPr lang="en-US" u="sng">
                <a:effectLst/>
                <a:highlight>
                  <a:srgbClr val="FFFF00"/>
                </a:highlight>
                <a:latin typeface="Fira Sans" panose="020B0503050000020004" pitchFamily="34" charset="0"/>
                <a:ea typeface="Calibri" panose="020F0502020204030204" pitchFamily="34" charset="0"/>
              </a:rPr>
              <a:t>advanced practice registered</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nurse (APRN), physician assistant (PA</a:t>
            </a:r>
            <a:r>
              <a:rPr lang="en-US" u="sng">
                <a:effectLst/>
                <a:latin typeface="Fira Sans" panose="020B0503050000020004" pitchFamily="34" charset="0"/>
                <a:ea typeface="Calibri" panose="020F0502020204030204" pitchFamily="34" charset="0"/>
              </a:rPr>
              <a:t>)</a:t>
            </a:r>
            <a:r>
              <a:rPr lang="en-US">
                <a:effectLst/>
                <a:latin typeface="Fira Sans" panose="020B0503050000020004" pitchFamily="34" charset="0"/>
                <a:ea typeface="Calibri" panose="020F0502020204030204" pitchFamily="34" charset="0"/>
              </a:rPr>
              <a:t>” as additional clinical professionals who can render medical diagnoses for the categories of </a:t>
            </a:r>
            <a:r>
              <a:rPr lang="en-US" b="1">
                <a:effectLst/>
                <a:latin typeface="Fira Sans" panose="020B0503050000020004" pitchFamily="34" charset="0"/>
                <a:ea typeface="Calibri" panose="020F0502020204030204" pitchFamily="34" charset="0"/>
              </a:rPr>
              <a:t>Autism</a:t>
            </a:r>
            <a:r>
              <a:rPr lang="en-US">
                <a:effectLst/>
                <a:latin typeface="Fira Sans" panose="020B0503050000020004" pitchFamily="34" charset="0"/>
                <a:ea typeface="Calibri" panose="020F0502020204030204" pitchFamily="34" charset="0"/>
              </a:rPr>
              <a:t>, </a:t>
            </a:r>
            <a:r>
              <a:rPr lang="en-US" b="1">
                <a:effectLst/>
                <a:latin typeface="Fira Sans" panose="020B0503050000020004" pitchFamily="34" charset="0"/>
                <a:ea typeface="Calibri" panose="020F0502020204030204" pitchFamily="34" charset="0"/>
              </a:rPr>
              <a:t>Orthopedic</a:t>
            </a:r>
            <a:r>
              <a:rPr lang="en-US">
                <a:effectLst/>
                <a:latin typeface="Fira Sans" panose="020B0503050000020004" pitchFamily="34" charset="0"/>
                <a:ea typeface="Calibri" panose="020F0502020204030204" pitchFamily="34" charset="0"/>
              </a:rPr>
              <a:t> </a:t>
            </a:r>
            <a:r>
              <a:rPr lang="en-US" b="1">
                <a:effectLst/>
                <a:latin typeface="Fira Sans" panose="020B0503050000020004" pitchFamily="34" charset="0"/>
                <a:ea typeface="Calibri" panose="020F0502020204030204" pitchFamily="34" charset="0"/>
              </a:rPr>
              <a:t>Impairment</a:t>
            </a:r>
            <a:r>
              <a:rPr lang="en-US">
                <a:effectLst/>
                <a:latin typeface="Fira Sans" panose="020B0503050000020004" pitchFamily="34" charset="0"/>
                <a:ea typeface="Calibri" panose="020F0502020204030204" pitchFamily="34" charset="0"/>
              </a:rPr>
              <a:t>, </a:t>
            </a:r>
            <a:r>
              <a:rPr lang="en-US" b="1">
                <a:effectLst/>
                <a:latin typeface="Fira Sans" panose="020B0503050000020004" pitchFamily="34" charset="0"/>
                <a:ea typeface="Calibri" panose="020F0502020204030204" pitchFamily="34" charset="0"/>
              </a:rPr>
              <a:t>Other</a:t>
            </a:r>
            <a:r>
              <a:rPr lang="en-US">
                <a:effectLst/>
                <a:latin typeface="Fira Sans" panose="020B0503050000020004" pitchFamily="34" charset="0"/>
                <a:ea typeface="Calibri" panose="020F0502020204030204" pitchFamily="34" charset="0"/>
              </a:rPr>
              <a:t> </a:t>
            </a:r>
            <a:r>
              <a:rPr lang="en-US" b="1">
                <a:effectLst/>
                <a:latin typeface="Fira Sans" panose="020B0503050000020004" pitchFamily="34" charset="0"/>
                <a:ea typeface="Calibri" panose="020F0502020204030204" pitchFamily="34" charset="0"/>
              </a:rPr>
              <a:t>Health Impairment</a:t>
            </a:r>
            <a:r>
              <a:rPr lang="en-US">
                <a:effectLst/>
                <a:latin typeface="Fira Sans" panose="020B0503050000020004" pitchFamily="34" charset="0"/>
                <a:ea typeface="Calibri" panose="020F0502020204030204" pitchFamily="34" charset="0"/>
              </a:rPr>
              <a:t>, and </a:t>
            </a:r>
            <a:r>
              <a:rPr lang="en-US" b="1">
                <a:effectLst/>
                <a:latin typeface="Fira Sans" panose="020B0503050000020004" pitchFamily="34" charset="0"/>
                <a:ea typeface="Calibri" panose="020F0502020204030204" pitchFamily="34" charset="0"/>
              </a:rPr>
              <a:t>Traumatic Brain Injury</a:t>
            </a:r>
          </a:p>
          <a:p>
            <a:pPr lvl="1">
              <a:lnSpc>
                <a:spcPct val="120000"/>
              </a:lnSpc>
            </a:pPr>
            <a:endParaRPr lang="en-US" b="1">
              <a:latin typeface="Fira Sans" panose="020B0503050000020004" pitchFamily="34" charset="0"/>
            </a:endParaRPr>
          </a:p>
          <a:p>
            <a:pPr marL="0" indent="0">
              <a:lnSpc>
                <a:spcPct val="120000"/>
              </a:lnSpc>
              <a:buNone/>
            </a:pPr>
            <a:r>
              <a:rPr lang="en-US" b="1"/>
              <a:t>A. Autism</a:t>
            </a:r>
          </a:p>
          <a:p>
            <a:pPr>
              <a:lnSpc>
                <a:spcPct val="120000"/>
              </a:lnSpc>
            </a:pPr>
            <a:r>
              <a:rPr lang="en-US">
                <a:latin typeface="Fira Sans" panose="020B0503050000020004" pitchFamily="34" charset="0"/>
              </a:rPr>
              <a:t>Added “</a:t>
            </a:r>
            <a:r>
              <a:rPr lang="en-US" u="sng">
                <a:effectLst/>
                <a:highlight>
                  <a:srgbClr val="FFFF00"/>
                </a:highlight>
                <a:latin typeface="Fira Sans" panose="020B0503050000020004" pitchFamily="34" charset="0"/>
                <a:ea typeface="Calibri" panose="020F0502020204030204" pitchFamily="34" charset="0"/>
              </a:rPr>
              <a:t>also referred to as Autism Spectrum Disorder (ASD)</a:t>
            </a:r>
            <a:r>
              <a:rPr lang="en-US">
                <a:latin typeface="Fira Sans" panose="020B0503050000020004" pitchFamily="34" charset="0"/>
                <a:ea typeface="Calibri" panose="020F0502020204030204" pitchFamily="34" charset="0"/>
              </a:rPr>
              <a:t>”</a:t>
            </a:r>
            <a:r>
              <a:rPr lang="en-US" spc="-50">
                <a:effectLst/>
                <a:latin typeface="Fira Sans" panose="020B0503050000020004" pitchFamily="34" charset="0"/>
                <a:ea typeface="Calibri" panose="020F0502020204030204" pitchFamily="34" charset="0"/>
              </a:rPr>
              <a:t> to the definition to be consistent with contemporary terminology</a:t>
            </a:r>
            <a:endParaRPr lang="en-US">
              <a:latin typeface="Fira Sans" panose="020B0503050000020004" pitchFamily="34" charset="0"/>
            </a:endParaRPr>
          </a:p>
          <a:p>
            <a:pPr lvl="1">
              <a:lnSpc>
                <a:spcPct val="100000"/>
              </a:lnSpc>
            </a:pPr>
            <a:endParaRPr lang="en-US" b="1"/>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20</a:t>
            </a:fld>
            <a:endParaRPr lang="en-US"/>
          </a:p>
        </p:txBody>
      </p:sp>
    </p:spTree>
    <p:extLst>
      <p:ext uri="{BB962C8B-B14F-4D97-AF65-F5344CB8AC3E}">
        <p14:creationId xmlns:p14="http://schemas.microsoft.com/office/powerpoint/2010/main" val="208275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57045"/>
            <a:ext cx="8527427" cy="4149969"/>
          </a:xfrm>
        </p:spPr>
        <p:txBody>
          <a:bodyPr vert="horz" lIns="91440" tIns="45720" rIns="91440" bIns="45720" rtlCol="0" anchor="t">
            <a:normAutofit fontScale="92500" lnSpcReduction="20000"/>
          </a:bodyPr>
          <a:lstStyle/>
          <a:p>
            <a:pPr marL="0" indent="0">
              <a:lnSpc>
                <a:spcPct val="110000"/>
              </a:lnSpc>
              <a:buNone/>
            </a:pPr>
            <a:r>
              <a:rPr lang="en-US" b="1">
                <a:latin typeface="Fira Sans"/>
              </a:rPr>
              <a:t>B. Blindness and Low Vision</a:t>
            </a:r>
          </a:p>
          <a:p>
            <a:pPr>
              <a:lnSpc>
                <a:spcPct val="110000"/>
              </a:lnSpc>
            </a:pPr>
            <a:r>
              <a:rPr lang="en-US">
                <a:latin typeface="Fira Sans"/>
              </a:rPr>
              <a:t>Modified Definition of Visual Impairment to </a:t>
            </a:r>
            <a:r>
              <a:rPr lang="en-US">
                <a:highlight>
                  <a:srgbClr val="FFFF00"/>
                </a:highlight>
                <a:latin typeface="Fira Sans"/>
              </a:rPr>
              <a:t>''</a:t>
            </a:r>
            <a:r>
              <a:rPr lang="en-US" u="sng">
                <a:highlight>
                  <a:srgbClr val="FFFF00"/>
                </a:highlight>
                <a:latin typeface="Fira Sans"/>
              </a:rPr>
              <a:t>Visual impairment including blindness means an impairment in vision that, even with correction,</a:t>
            </a:r>
            <a:r>
              <a:rPr lang="en-US">
                <a:highlight>
                  <a:srgbClr val="FFFF00"/>
                </a:highlight>
                <a:latin typeface="Fira Sans"/>
              </a:rPr>
              <a:t> </a:t>
            </a:r>
            <a:r>
              <a:rPr lang="en-US" u="sng">
                <a:highlight>
                  <a:srgbClr val="FFFF00"/>
                </a:highlight>
                <a:latin typeface="Fira Sans"/>
              </a:rPr>
              <a:t>adversely affects a child’s educational performance. The term includes both partial sight and</a:t>
            </a:r>
            <a:r>
              <a:rPr lang="en-US">
                <a:highlight>
                  <a:srgbClr val="FFFF00"/>
                </a:highlight>
                <a:latin typeface="Fira Sans"/>
              </a:rPr>
              <a:t> </a:t>
            </a:r>
            <a:r>
              <a:rPr lang="en-US" u="sng">
                <a:highlight>
                  <a:srgbClr val="FFFF00"/>
                </a:highlight>
                <a:latin typeface="Fira Sans"/>
              </a:rPr>
              <a:t>blindness."</a:t>
            </a:r>
            <a:r>
              <a:rPr lang="en-US">
                <a:highlight>
                  <a:srgbClr val="FFFF00"/>
                </a:highlight>
                <a:latin typeface="Fira Sans"/>
              </a:rPr>
              <a:t> </a:t>
            </a:r>
            <a:endParaRPr lang="en-US">
              <a:highlight>
                <a:srgbClr val="00FFFF"/>
              </a:highlight>
            </a:endParaRPr>
          </a:p>
          <a:p>
            <a:pPr>
              <a:lnSpc>
                <a:spcPct val="110000"/>
              </a:lnSpc>
            </a:pPr>
            <a:r>
              <a:rPr lang="en-US">
                <a:latin typeface="Fira Sans"/>
              </a:rPr>
              <a:t>Removed qualifiers under examples. </a:t>
            </a:r>
          </a:p>
          <a:p>
            <a:pPr>
              <a:lnSpc>
                <a:spcPct val="110000"/>
              </a:lnSpc>
            </a:pPr>
            <a:r>
              <a:rPr lang="en-US">
                <a:latin typeface="Fira Sans"/>
              </a:rPr>
              <a:t>Changed acuity requirement to </a:t>
            </a:r>
            <a:r>
              <a:rPr lang="en-US">
                <a:highlight>
                  <a:srgbClr val="FFFF00"/>
                </a:highlight>
                <a:latin typeface="Fira Sans"/>
              </a:rPr>
              <a:t>"decreased visual acuity even with corrections, and changed visual field qualifier to "a visual field restriction."</a:t>
            </a:r>
            <a:endParaRPr lang="en-US">
              <a:highlight>
                <a:srgbClr val="FFFF00"/>
              </a:highlight>
            </a:endParaRPr>
          </a:p>
          <a:p>
            <a:pPr>
              <a:lnSpc>
                <a:spcPct val="110000"/>
              </a:lnSpc>
            </a:pPr>
            <a:endParaRPr lang="en-US">
              <a:highlight>
                <a:srgbClr val="00FFFF"/>
              </a:highlight>
            </a:endParaRPr>
          </a:p>
          <a:p>
            <a:pPr marL="0" indent="0">
              <a:lnSpc>
                <a:spcPct val="110000"/>
              </a:lnSpc>
              <a:buNone/>
            </a:pPr>
            <a:r>
              <a:rPr lang="en-US" b="1">
                <a:latin typeface="Fira Sans"/>
              </a:rPr>
              <a:t>C. Deafblindness</a:t>
            </a:r>
          </a:p>
          <a:p>
            <a:pPr>
              <a:lnSpc>
                <a:spcPct val="110000"/>
              </a:lnSpc>
            </a:pPr>
            <a:r>
              <a:rPr lang="en-US">
                <a:latin typeface="Fira Sans"/>
              </a:rPr>
              <a:t>Added</a:t>
            </a:r>
            <a:r>
              <a:rPr lang="en-US" b="1">
                <a:latin typeface="Fira Sans"/>
              </a:rPr>
              <a:t> </a:t>
            </a:r>
            <a:r>
              <a:rPr lang="en-US">
                <a:latin typeface="Fira Sans"/>
              </a:rPr>
              <a:t>“</a:t>
            </a:r>
            <a:r>
              <a:rPr lang="en-US" u="sng">
                <a:effectLst/>
                <a:highlight>
                  <a:srgbClr val="FFFF00"/>
                </a:highlight>
                <a:latin typeface="Fira Sans"/>
                <a:ea typeface="Calibri" panose="020F0502020204030204" pitchFamily="34" charset="0"/>
              </a:rPr>
              <a:t>or neurologist</a:t>
            </a:r>
            <a:r>
              <a:rPr lang="en-US">
                <a:effectLst/>
                <a:latin typeface="Fira Sans"/>
                <a:ea typeface="Calibri" panose="020F0502020204030204" pitchFamily="34" charset="0"/>
              </a:rPr>
              <a:t>” as an additional clinical professional who can render vision loss diagnoses</a:t>
            </a:r>
          </a:p>
          <a:p>
            <a:pPr lvl="1">
              <a:lnSpc>
                <a:spcPct val="100000"/>
              </a:lnSpc>
            </a:pPr>
            <a:endParaRPr lang="en-US">
              <a:highlight>
                <a:srgbClr val="00FFFF"/>
              </a:highlight>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21</a:t>
            </a:fld>
            <a:endParaRPr lang="en-US"/>
          </a:p>
        </p:txBody>
      </p:sp>
    </p:spTree>
    <p:extLst>
      <p:ext uri="{BB962C8B-B14F-4D97-AF65-F5344CB8AC3E}">
        <p14:creationId xmlns:p14="http://schemas.microsoft.com/office/powerpoint/2010/main" val="382115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43907"/>
            <a:ext cx="8527427" cy="4329356"/>
          </a:xfrm>
        </p:spPr>
        <p:txBody>
          <a:bodyPr/>
          <a:lstStyle/>
          <a:p>
            <a:pPr marL="0" indent="0">
              <a:lnSpc>
                <a:spcPct val="100000"/>
              </a:lnSpc>
              <a:buNone/>
            </a:pPr>
            <a:r>
              <a:rPr lang="en-US" sz="2400"/>
              <a:t>The definition has been revised as follows to allow more flexibility in assessment:</a:t>
            </a:r>
          </a:p>
          <a:p>
            <a:pPr marL="0" indent="0">
              <a:lnSpc>
                <a:spcPct val="100000"/>
              </a:lnSpc>
              <a:buNone/>
            </a:pPr>
            <a:endParaRPr lang="en-US"/>
          </a:p>
          <a:p>
            <a:pPr>
              <a:lnSpc>
                <a:spcPct val="100000"/>
              </a:lnSpc>
            </a:pPr>
            <a:r>
              <a:rPr lang="en-US" sz="2300">
                <a:effectLst/>
                <a:latin typeface="Fira Sans" panose="020B0503050000020004" pitchFamily="34" charset="0"/>
                <a:ea typeface="Calibri" panose="020F0502020204030204" pitchFamily="34" charset="0"/>
              </a:rPr>
              <a:t>“Developmental delays occur in students, ages three through five, who are functioning at, or lower than, 75 percent of the normal rate of development</a:t>
            </a:r>
            <a:r>
              <a:rPr lang="en-US" sz="2300">
                <a:effectLst/>
                <a:highlight>
                  <a:srgbClr val="FFFF00"/>
                </a:highlight>
                <a:latin typeface="Fira Sans" panose="020B0503050000020004" pitchFamily="34" charset="0"/>
                <a:ea typeface="Calibri" panose="020F0502020204030204" pitchFamily="34" charset="0"/>
              </a:rPr>
              <a:t>, </a:t>
            </a:r>
            <a:r>
              <a:rPr lang="en-US" sz="2300" u="sng">
                <a:effectLst/>
                <a:highlight>
                  <a:srgbClr val="FFFF00"/>
                </a:highlight>
                <a:latin typeface="Fira Sans" panose="020B0503050000020004" pitchFamily="34" charset="0"/>
                <a:ea typeface="Calibri" panose="020F0502020204030204" pitchFamily="34" charset="0"/>
              </a:rPr>
              <a:t>or who perform 1.5 standard deviations or more below the mean in consideration of 1.0 standard error of measurement on a standardized evaluation instrument,</a:t>
            </a:r>
            <a:r>
              <a:rPr lang="en-US" sz="2300">
                <a:effectLst/>
                <a:highlight>
                  <a:srgbClr val="FFFF00"/>
                </a:highlight>
                <a:latin typeface="Fira Sans" panose="020B0503050000020004" pitchFamily="34" charset="0"/>
                <a:ea typeface="Calibri" panose="020F0502020204030204" pitchFamily="34" charset="0"/>
              </a:rPr>
              <a:t> </a:t>
            </a:r>
            <a:r>
              <a:rPr lang="en-US" sz="2300">
                <a:effectLst/>
                <a:latin typeface="Fira Sans" panose="020B0503050000020004" pitchFamily="34" charset="0"/>
                <a:ea typeface="Calibri" panose="020F0502020204030204" pitchFamily="34" charset="0"/>
              </a:rPr>
              <a:t>in two or more of the following areas:”</a:t>
            </a:r>
            <a:endParaRPr lang="en-US" sz="2300">
              <a:latin typeface="Fira Sans" panose="020B05030500000200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22</a:t>
            </a:fld>
            <a:endParaRPr lang="en-US"/>
          </a:p>
        </p:txBody>
      </p:sp>
    </p:spTree>
    <p:extLst>
      <p:ext uri="{BB962C8B-B14F-4D97-AF65-F5344CB8AC3E}">
        <p14:creationId xmlns:p14="http://schemas.microsoft.com/office/powerpoint/2010/main" val="129451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23</a:t>
            </a:fld>
            <a:endParaRPr lang="en-US"/>
          </a:p>
        </p:txBody>
      </p:sp>
      <p:pic>
        <p:nvPicPr>
          <p:cNvPr id="3" name="Picture 4" descr="Table&#10;&#10;Description automatically generated">
            <a:extLst>
              <a:ext uri="{FF2B5EF4-FFF2-40B4-BE49-F238E27FC236}">
                <a16:creationId xmlns:a16="http://schemas.microsoft.com/office/drawing/2014/main" id="{76A2DA91-1F0B-B611-2526-C07B1DC1577A}"/>
              </a:ext>
            </a:extLst>
          </p:cNvPr>
          <p:cNvPicPr>
            <a:picLocks noChangeAspect="1"/>
          </p:cNvPicPr>
          <p:nvPr/>
        </p:nvPicPr>
        <p:blipFill>
          <a:blip r:embed="rId2"/>
          <a:stretch>
            <a:fillRect/>
          </a:stretch>
        </p:blipFill>
        <p:spPr>
          <a:xfrm>
            <a:off x="297951" y="1955644"/>
            <a:ext cx="8530974" cy="2946712"/>
          </a:xfrm>
          <a:prstGeom prst="rect">
            <a:avLst/>
          </a:prstGeom>
        </p:spPr>
      </p:pic>
    </p:spTree>
    <p:extLst>
      <p:ext uri="{BB962C8B-B14F-4D97-AF65-F5344CB8AC3E}">
        <p14:creationId xmlns:p14="http://schemas.microsoft.com/office/powerpoint/2010/main" val="12719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8" y="1621750"/>
            <a:ext cx="8527427" cy="4692073"/>
          </a:xfrm>
        </p:spPr>
        <p:txBody>
          <a:bodyPr vert="horz" lIns="91440" tIns="45720" rIns="91440" bIns="45720" rtlCol="0" anchor="t">
            <a:normAutofit/>
          </a:bodyPr>
          <a:lstStyle/>
          <a:p>
            <a:pPr marL="0" indent="0">
              <a:lnSpc>
                <a:spcPct val="120000"/>
              </a:lnSpc>
              <a:buNone/>
            </a:pPr>
            <a:r>
              <a:rPr lang="en-US">
                <a:latin typeface="Fira Sans"/>
              </a:rPr>
              <a:t>In response to stakeholder input from various groups, the age range for Developmental Delay has been expanded as follows: </a:t>
            </a:r>
            <a:endParaRPr lang="en-US"/>
          </a:p>
          <a:p>
            <a:pPr marL="0" indent="0">
              <a:lnSpc>
                <a:spcPct val="120000"/>
              </a:lnSpc>
              <a:buNone/>
            </a:pPr>
            <a:endParaRPr lang="en-US" sz="900"/>
          </a:p>
          <a:p>
            <a:pPr marL="0" marR="628650" indent="0">
              <a:lnSpc>
                <a:spcPct val="120000"/>
              </a:lnSpc>
              <a:spcBef>
                <a:spcPts val="25"/>
              </a:spcBef>
              <a:spcAft>
                <a:spcPts val="1200"/>
              </a:spcAft>
              <a:buNone/>
            </a:pPr>
            <a:r>
              <a:rPr lang="en-US">
                <a:effectLst/>
                <a:highlight>
                  <a:srgbClr val="FFFF00"/>
                </a:highlight>
                <a:latin typeface="Fira Sans"/>
                <a:ea typeface="Calibri" panose="020F0502020204030204" pitchFamily="34" charset="0"/>
              </a:rPr>
              <a:t>Effective </a:t>
            </a:r>
            <a:r>
              <a:rPr lang="en-US" b="1">
                <a:effectLst/>
                <a:highlight>
                  <a:srgbClr val="FFFF00"/>
                </a:highlight>
                <a:latin typeface="Fira Sans"/>
                <a:ea typeface="Calibri" panose="020F0502020204030204" pitchFamily="34" charset="0"/>
              </a:rPr>
              <a:t>July 1, 2023, </a:t>
            </a:r>
            <a:r>
              <a:rPr lang="en-US">
                <a:effectLst/>
                <a:highlight>
                  <a:srgbClr val="FFFF00"/>
                </a:highlight>
                <a:latin typeface="Fira Sans"/>
                <a:ea typeface="Calibri" panose="020F0502020204030204" pitchFamily="34" charset="0"/>
              </a:rPr>
              <a:t>the age range defined for developmental delay will be extended to include ages three </a:t>
            </a:r>
            <a:r>
              <a:rPr lang="en-US" b="1">
                <a:effectLst/>
                <a:highlight>
                  <a:srgbClr val="FFFF00"/>
                </a:highlight>
                <a:latin typeface="Fira Sans"/>
                <a:ea typeface="Calibri" panose="020F0502020204030204" pitchFamily="34" charset="0"/>
              </a:rPr>
              <a:t>through</a:t>
            </a:r>
            <a:r>
              <a:rPr lang="en-US">
                <a:effectLst/>
                <a:highlight>
                  <a:srgbClr val="FFFF00"/>
                </a:highlight>
                <a:latin typeface="Fira Sans"/>
                <a:ea typeface="Calibri" panose="020F0502020204030204" pitchFamily="34" charset="0"/>
              </a:rPr>
              <a:t> </a:t>
            </a:r>
            <a:r>
              <a:rPr lang="en-US" b="1">
                <a:effectLst/>
                <a:highlight>
                  <a:srgbClr val="FFFF00"/>
                </a:highlight>
                <a:latin typeface="Fira Sans"/>
                <a:ea typeface="Calibri" panose="020F0502020204030204" pitchFamily="34" charset="0"/>
              </a:rPr>
              <a:t>six</a:t>
            </a:r>
            <a:r>
              <a:rPr lang="en-US">
                <a:effectLst/>
                <a:highlight>
                  <a:srgbClr val="FFFF00"/>
                </a:highlight>
                <a:latin typeface="Fira Sans"/>
                <a:ea typeface="Calibri" panose="020F0502020204030204" pitchFamily="34" charset="0"/>
              </a:rPr>
              <a:t>.</a:t>
            </a:r>
            <a:r>
              <a:rPr lang="en-US">
                <a:highlight>
                  <a:srgbClr val="FFFF00"/>
                </a:highlight>
                <a:latin typeface="Fira Sans"/>
                <a:ea typeface="Calibri" panose="020F0502020204030204" pitchFamily="34" charset="0"/>
              </a:rPr>
              <a:t> </a:t>
            </a:r>
          </a:p>
          <a:p>
            <a:pPr marL="342900" marR="628650" lvl="1" indent="0">
              <a:lnSpc>
                <a:spcPct val="120000"/>
              </a:lnSpc>
              <a:spcBef>
                <a:spcPts val="25"/>
              </a:spcBef>
              <a:spcAft>
                <a:spcPts val="1200"/>
              </a:spcAft>
              <a:buNone/>
            </a:pPr>
            <a:r>
              <a:rPr lang="en-US">
                <a:latin typeface="Fira Sans"/>
                <a:ea typeface="Calibri" panose="020F0502020204030204" pitchFamily="34" charset="0"/>
              </a:rPr>
              <a:t>(i.e., up to age seven)</a:t>
            </a:r>
          </a:p>
          <a:p>
            <a:pPr marL="0" marR="628650" indent="0">
              <a:lnSpc>
                <a:spcPct val="120000"/>
              </a:lnSpc>
              <a:spcBef>
                <a:spcPts val="25"/>
              </a:spcBef>
              <a:spcAft>
                <a:spcPts val="1200"/>
              </a:spcAft>
              <a:buNone/>
            </a:pPr>
            <a:r>
              <a:rPr lang="en-US">
                <a:effectLst/>
                <a:highlight>
                  <a:srgbClr val="FFFF00"/>
                </a:highlight>
                <a:latin typeface="Fira Sans"/>
                <a:ea typeface="Calibri" panose="020F0502020204030204" pitchFamily="34" charset="0"/>
              </a:rPr>
              <a:t>Effective </a:t>
            </a:r>
            <a:r>
              <a:rPr lang="en-US" b="1">
                <a:effectLst/>
                <a:highlight>
                  <a:srgbClr val="FFFF00"/>
                </a:highlight>
                <a:latin typeface="Fira Sans"/>
                <a:ea typeface="Calibri" panose="020F0502020204030204" pitchFamily="34" charset="0"/>
              </a:rPr>
              <a:t>July 1, 2024</a:t>
            </a:r>
            <a:r>
              <a:rPr lang="en-US">
                <a:effectLst/>
                <a:highlight>
                  <a:srgbClr val="FFFF00"/>
                </a:highlight>
                <a:latin typeface="Fira Sans"/>
                <a:ea typeface="Calibri" panose="020F0502020204030204" pitchFamily="34" charset="0"/>
              </a:rPr>
              <a:t>, the age range defined for developmental delay will be extended to include ages three </a:t>
            </a:r>
            <a:r>
              <a:rPr lang="en-US" b="1">
                <a:effectLst/>
                <a:highlight>
                  <a:srgbClr val="FFFF00"/>
                </a:highlight>
                <a:latin typeface="Fira Sans"/>
                <a:ea typeface="Calibri" panose="020F0502020204030204" pitchFamily="34" charset="0"/>
              </a:rPr>
              <a:t>through</a:t>
            </a:r>
            <a:r>
              <a:rPr lang="en-US">
                <a:effectLst/>
                <a:highlight>
                  <a:srgbClr val="FFFF00"/>
                </a:highlight>
                <a:latin typeface="Fira Sans"/>
                <a:ea typeface="Calibri" panose="020F0502020204030204" pitchFamily="34" charset="0"/>
              </a:rPr>
              <a:t> </a:t>
            </a:r>
            <a:r>
              <a:rPr lang="en-US" b="1">
                <a:effectLst/>
                <a:highlight>
                  <a:srgbClr val="FFFF00"/>
                </a:highlight>
                <a:latin typeface="Fira Sans"/>
                <a:ea typeface="Calibri" panose="020F0502020204030204" pitchFamily="34" charset="0"/>
              </a:rPr>
              <a:t>seven</a:t>
            </a:r>
            <a:r>
              <a:rPr lang="en-US">
                <a:effectLst/>
                <a:highlight>
                  <a:srgbClr val="FFFF00"/>
                </a:highlight>
                <a:latin typeface="Fira Sans"/>
                <a:ea typeface="Calibri" panose="020F0502020204030204" pitchFamily="34" charset="0"/>
              </a:rPr>
              <a:t>.</a:t>
            </a:r>
            <a:r>
              <a:rPr lang="en-US">
                <a:highlight>
                  <a:srgbClr val="FFFF00"/>
                </a:highlight>
                <a:latin typeface="Fira Sans"/>
                <a:ea typeface="Calibri" panose="020F0502020204030204" pitchFamily="34" charset="0"/>
              </a:rPr>
              <a:t> </a:t>
            </a:r>
            <a:endParaRPr lang="en-US">
              <a:effectLst/>
              <a:highlight>
                <a:srgbClr val="FFFF00"/>
              </a:highlight>
              <a:latin typeface="Fira Sans" panose="020B0503050000020004" pitchFamily="34" charset="0"/>
              <a:ea typeface="Calibri" panose="020F0502020204030204" pitchFamily="34" charset="0"/>
            </a:endParaRPr>
          </a:p>
          <a:p>
            <a:pPr marL="342900" marR="628650" lvl="1" indent="0">
              <a:lnSpc>
                <a:spcPct val="120000"/>
              </a:lnSpc>
              <a:spcBef>
                <a:spcPts val="25"/>
              </a:spcBef>
              <a:spcAft>
                <a:spcPts val="1200"/>
              </a:spcAft>
              <a:buNone/>
            </a:pPr>
            <a:r>
              <a:rPr lang="en-US">
                <a:latin typeface="Fira Sans"/>
                <a:ea typeface="Calibri" panose="020F0502020204030204" pitchFamily="34" charset="0"/>
              </a:rPr>
              <a:t>(i.e., </a:t>
            </a:r>
            <a:r>
              <a:rPr lang="en-US" i="1">
                <a:latin typeface="Fira Sans"/>
                <a:ea typeface="Calibri" panose="020F0502020204030204" pitchFamily="34" charset="0"/>
              </a:rPr>
              <a:t>up to </a:t>
            </a:r>
            <a:r>
              <a:rPr lang="en-US">
                <a:latin typeface="Fira Sans"/>
                <a:ea typeface="Calibri" panose="020F0502020204030204" pitchFamily="34" charset="0"/>
              </a:rPr>
              <a:t>age eight)</a:t>
            </a:r>
            <a:endParaRPr lang="en-US" sz="800" b="1">
              <a:effectLst/>
              <a:latin typeface="Fira Sans"/>
              <a:ea typeface="Calibri" panose="020F0502020204030204" pitchFamily="34" charset="0"/>
            </a:endParaRPr>
          </a:p>
          <a:p>
            <a:pPr marL="685800" marR="628650" lvl="1" indent="-342900">
              <a:lnSpc>
                <a:spcPct val="120000"/>
              </a:lnSpc>
              <a:spcBef>
                <a:spcPts val="25"/>
              </a:spcBef>
              <a:spcAft>
                <a:spcPts val="1200"/>
              </a:spcAft>
              <a:buFont typeface="Symbol" panose="05050102010706020507" pitchFamily="18" charset="2"/>
              <a:buChar char=""/>
            </a:pPr>
            <a:endParaRPr lang="en-US">
              <a:effectLst/>
              <a:highlight>
                <a:srgbClr val="FFFF00"/>
              </a:highlight>
              <a:latin typeface="Fira Sans" panose="020B05030500000200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24</a:t>
            </a:fld>
            <a:endParaRPr lang="en-US"/>
          </a:p>
        </p:txBody>
      </p:sp>
      <p:sp>
        <p:nvSpPr>
          <p:cNvPr id="5" name="TextBox 4">
            <a:extLst>
              <a:ext uri="{FF2B5EF4-FFF2-40B4-BE49-F238E27FC236}">
                <a16:creationId xmlns:a16="http://schemas.microsoft.com/office/drawing/2014/main" id="{21376736-82F5-C7CE-7265-B916F0EE0088}"/>
              </a:ext>
            </a:extLst>
          </p:cNvPr>
          <p:cNvSpPr txBox="1"/>
          <p:nvPr/>
        </p:nvSpPr>
        <p:spPr>
          <a:xfrm>
            <a:off x="7753350" y="5688013"/>
            <a:ext cx="1073015" cy="246221"/>
          </a:xfrm>
          <a:prstGeom prst="rect">
            <a:avLst/>
          </a:prstGeom>
          <a:noFill/>
        </p:spPr>
        <p:txBody>
          <a:bodyPr wrap="square" rtlCol="0">
            <a:spAutoFit/>
          </a:bodyPr>
          <a:lstStyle/>
          <a:p>
            <a:r>
              <a:rPr lang="en-US" sz="1000"/>
              <a:t>Updated 2/6/23</a:t>
            </a:r>
          </a:p>
        </p:txBody>
      </p:sp>
    </p:spTree>
    <p:extLst>
      <p:ext uri="{BB962C8B-B14F-4D97-AF65-F5344CB8AC3E}">
        <p14:creationId xmlns:p14="http://schemas.microsoft.com/office/powerpoint/2010/main" val="284021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644063"/>
            <a:ext cx="8527427" cy="4692073"/>
          </a:xfrm>
        </p:spPr>
        <p:txBody>
          <a:bodyPr vert="horz" lIns="91440" tIns="45720" rIns="91440" bIns="45720" rtlCol="0" anchor="t">
            <a:normAutofit/>
          </a:bodyPr>
          <a:lstStyle/>
          <a:p>
            <a:pPr marL="0" marR="628650" indent="0">
              <a:lnSpc>
                <a:spcPct val="120000"/>
              </a:lnSpc>
              <a:spcBef>
                <a:spcPts val="25"/>
              </a:spcBef>
              <a:spcAft>
                <a:spcPts val="1200"/>
              </a:spcAft>
              <a:buNone/>
            </a:pPr>
            <a:r>
              <a:rPr lang="en-US" sz="2000">
                <a:latin typeface="Fira Sans"/>
                <a:ea typeface="Calibri" panose="020F0502020204030204" pitchFamily="34" charset="0"/>
              </a:rPr>
              <a:t>Further, Special Consideration # 7 now states students who are eligible for developmental delay during the 2022-2023 school year after the Policy 2419 effective date shall remain eligible through the end of the school year during which the student turns 6. </a:t>
            </a:r>
            <a:endParaRPr lang="en-US" sz="2000">
              <a:latin typeface="Fira Sans" panose="020B0503050000020004" pitchFamily="34" charset="0"/>
              <a:ea typeface="Calibri" panose="020F0502020204030204" pitchFamily="34" charset="0"/>
            </a:endParaRPr>
          </a:p>
          <a:p>
            <a:pPr marL="0" marR="628650" indent="0">
              <a:lnSpc>
                <a:spcPct val="120000"/>
              </a:lnSpc>
              <a:spcBef>
                <a:spcPts val="25"/>
              </a:spcBef>
              <a:spcAft>
                <a:spcPts val="1200"/>
              </a:spcAft>
              <a:buNone/>
            </a:pPr>
            <a:endParaRPr lang="en-US" sz="1900">
              <a:effectLst/>
              <a:latin typeface="Fira Sans" panose="020B0503050000020004" pitchFamily="34" charset="0"/>
              <a:ea typeface="Calibri" panose="020F0502020204030204" pitchFamily="34" charset="0"/>
            </a:endParaRPr>
          </a:p>
          <a:p>
            <a:pPr marL="229870" marR="628650" indent="0" algn="just">
              <a:lnSpc>
                <a:spcPct val="120000"/>
              </a:lnSpc>
              <a:spcBef>
                <a:spcPts val="25"/>
              </a:spcBef>
              <a:spcAft>
                <a:spcPts val="1200"/>
              </a:spcAft>
              <a:buNone/>
            </a:pPr>
            <a:r>
              <a:rPr lang="en-US" sz="1800" i="1">
                <a:solidFill>
                  <a:schemeClr val="bg2">
                    <a:lumMod val="25000"/>
                  </a:schemeClr>
                </a:solidFill>
                <a:effectLst/>
                <a:latin typeface="Fira Sans"/>
                <a:ea typeface="Calibri" panose="020F0502020204030204" pitchFamily="34" charset="0"/>
              </a:rPr>
              <a:t>For example, a student </a:t>
            </a:r>
            <a:r>
              <a:rPr lang="en-US" sz="1800" i="1">
                <a:solidFill>
                  <a:schemeClr val="bg2">
                    <a:lumMod val="25000"/>
                  </a:schemeClr>
                </a:solidFill>
                <a:latin typeface="Fira Sans"/>
                <a:ea typeface="Calibri" panose="020F0502020204030204" pitchFamily="34" charset="0"/>
              </a:rPr>
              <a:t>eligible for developmental delay who turns six in January 2023 can remain eligible for services until the end of the school year, rather than exiting or reevaluating the student by the student’s sixth birthday. </a:t>
            </a:r>
            <a:endParaRPr lang="en-US" sz="1800" i="1">
              <a:solidFill>
                <a:schemeClr val="bg2">
                  <a:lumMod val="25000"/>
                </a:schemeClr>
              </a:solidFill>
              <a:effectLst/>
              <a:latin typeface="Fira Sans" panose="020B05030500000200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25</a:t>
            </a:fld>
            <a:endParaRPr lang="en-US"/>
          </a:p>
        </p:txBody>
      </p:sp>
      <p:sp>
        <p:nvSpPr>
          <p:cNvPr id="5" name="Rectangle 4">
            <a:extLst>
              <a:ext uri="{FF2B5EF4-FFF2-40B4-BE49-F238E27FC236}">
                <a16:creationId xmlns:a16="http://schemas.microsoft.com/office/drawing/2014/main" id="{ED3A5A18-1103-4FE6-B650-8655C95DE370}"/>
              </a:ext>
            </a:extLst>
          </p:cNvPr>
          <p:cNvSpPr/>
          <p:nvPr/>
        </p:nvSpPr>
        <p:spPr>
          <a:xfrm>
            <a:off x="451897" y="3607651"/>
            <a:ext cx="8368829" cy="1626284"/>
          </a:xfrm>
          <a:prstGeom prst="rect">
            <a:avLst/>
          </a:prstGeom>
          <a:noFill/>
          <a:ln w="57150">
            <a:solidFill>
              <a:srgbClr val="DDDDD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159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u="sng">
                <a:latin typeface="Fira Sans"/>
              </a:rPr>
              <a:t>Special Considerations # 3 and # 4</a:t>
            </a:r>
            <a:endParaRPr lang="en-US" u="sng"/>
          </a:p>
          <a:p>
            <a:pPr marL="342900" indent="-342900">
              <a:lnSpc>
                <a:spcPct val="100000"/>
              </a:lnSpc>
            </a:pPr>
            <a:r>
              <a:rPr lang="en-US">
                <a:latin typeface="Fira Sans"/>
              </a:rPr>
              <a:t>Removed the option to develop or use an Individual Family Service Plan (IFSP) - </a:t>
            </a:r>
            <a:r>
              <a:rPr lang="en-US" b="1">
                <a:latin typeface="Fira Sans"/>
              </a:rPr>
              <a:t>an IEP is now the only option</a:t>
            </a:r>
            <a:endParaRPr lang="en-US"/>
          </a:p>
          <a:p>
            <a:pPr marL="342900" indent="-342900">
              <a:lnSpc>
                <a:spcPct val="100000"/>
              </a:lnSpc>
            </a:pPr>
            <a:endParaRPr lang="en-US" sz="600">
              <a:latin typeface="Fira Sans"/>
            </a:endParaRPr>
          </a:p>
          <a:p>
            <a:pPr marL="0" indent="0">
              <a:lnSpc>
                <a:spcPct val="100000"/>
              </a:lnSpc>
              <a:buNone/>
            </a:pPr>
            <a:r>
              <a:rPr lang="en-US" u="sng">
                <a:latin typeface="Fira Sans"/>
              </a:rPr>
              <a:t>Special Consideration # 7 </a:t>
            </a:r>
          </a:p>
          <a:p>
            <a:pPr marL="342900" indent="-342900">
              <a:lnSpc>
                <a:spcPct val="100000"/>
              </a:lnSpc>
            </a:pPr>
            <a:r>
              <a:rPr lang="en-US">
                <a:latin typeface="Fira Sans"/>
              </a:rPr>
              <a:t>Revised to reflect the age range expansion rollout </a:t>
            </a:r>
            <a:endParaRPr lang="en-US"/>
          </a:p>
          <a:p>
            <a:pPr marL="0" indent="0">
              <a:lnSpc>
                <a:spcPct val="100000"/>
              </a:lnSpc>
              <a:buNone/>
            </a:pPr>
            <a:endParaRPr lang="en-US">
              <a:latin typeface="Fira Sans"/>
            </a:endParaRPr>
          </a:p>
          <a:p>
            <a:pPr marL="0" indent="0">
              <a:lnSpc>
                <a:spcPct val="100000"/>
              </a:lnSpc>
              <a:buNone/>
            </a:pPr>
            <a:r>
              <a:rPr lang="en-US">
                <a:latin typeface="Fira Sans"/>
              </a:rPr>
              <a:t>Three more special considerations (8, 9, and 10) have been added to add clarifications and specify limitations of the age range expansion</a:t>
            </a:r>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26</a:t>
            </a:fld>
            <a:endParaRPr lang="en-US"/>
          </a:p>
        </p:txBody>
      </p:sp>
    </p:spTree>
    <p:extLst>
      <p:ext uri="{BB962C8B-B14F-4D97-AF65-F5344CB8AC3E}">
        <p14:creationId xmlns:p14="http://schemas.microsoft.com/office/powerpoint/2010/main" val="168859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35346"/>
            <a:ext cx="8527427" cy="4389287"/>
          </a:xfrm>
        </p:spPr>
        <p:txBody>
          <a:bodyPr vert="horz" lIns="91440" tIns="45720" rIns="91440" bIns="45720" rtlCol="0" anchor="t">
            <a:normAutofit fontScale="92500"/>
          </a:bodyPr>
          <a:lstStyle/>
          <a:p>
            <a:pPr marL="0" indent="0">
              <a:lnSpc>
                <a:spcPct val="100000"/>
              </a:lnSpc>
              <a:buNone/>
            </a:pPr>
            <a:r>
              <a:rPr lang="en-US" sz="2600" b="1" u="sng">
                <a:latin typeface="Fira Sans"/>
              </a:rPr>
              <a:t>Special Consideration #7</a:t>
            </a:r>
          </a:p>
          <a:p>
            <a:pPr>
              <a:lnSpc>
                <a:spcPct val="110000"/>
              </a:lnSpc>
            </a:pPr>
            <a:r>
              <a:rPr lang="en-US">
                <a:highlight>
                  <a:srgbClr val="FFFF00"/>
                </a:highlight>
                <a:latin typeface="Fira Sans"/>
              </a:rPr>
              <a:t>“At the end of the school year during which the student reaches age six (which will change to age seven beginning July 1, 2023, and will change to age eight beginning July 1, 2024), or in cases where the student reaches age six (which will change to age seven beginning July 1, 2023, and will change to age eight beginning July 1, 2024) during the following summer,</a:t>
            </a:r>
            <a:r>
              <a:rPr lang="en-US">
                <a:latin typeface="Fira Sans"/>
              </a:rPr>
              <a:t> the student no longer meets the eligibility criteria for developmental delay; therefore, the IEP Team must follow procedures for reevaluation and reconvene the EC prior to the </a:t>
            </a:r>
            <a:r>
              <a:rPr lang="en-US">
                <a:highlight>
                  <a:srgbClr val="FFFF00"/>
                </a:highlight>
                <a:latin typeface="Fira Sans"/>
              </a:rPr>
              <a:t>start of the following school year during which the student would begin at age six (which will change to age seven beginning July 1, 2023, and will change to age eight beginning July 1, 2024) </a:t>
            </a:r>
            <a:r>
              <a:rPr lang="en-US">
                <a:latin typeface="Fira Sans"/>
              </a:rPr>
              <a:t>to determine if the student meets eligibility under another exceptionality or will no longer be eligible for special education services”. </a:t>
            </a:r>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27</a:t>
            </a:fld>
            <a:endParaRPr lang="en-US"/>
          </a:p>
        </p:txBody>
      </p:sp>
      <p:sp>
        <p:nvSpPr>
          <p:cNvPr id="5" name="TextBox 4">
            <a:extLst>
              <a:ext uri="{FF2B5EF4-FFF2-40B4-BE49-F238E27FC236}">
                <a16:creationId xmlns:a16="http://schemas.microsoft.com/office/drawing/2014/main" id="{0DD443DE-C13E-8FE9-E33C-6EA202FAF24C}"/>
              </a:ext>
            </a:extLst>
          </p:cNvPr>
          <p:cNvSpPr txBox="1"/>
          <p:nvPr/>
        </p:nvSpPr>
        <p:spPr>
          <a:xfrm>
            <a:off x="7753350" y="5688013"/>
            <a:ext cx="1073015" cy="246221"/>
          </a:xfrm>
          <a:prstGeom prst="rect">
            <a:avLst/>
          </a:prstGeom>
          <a:noFill/>
        </p:spPr>
        <p:txBody>
          <a:bodyPr wrap="square" rtlCol="0">
            <a:spAutoFit/>
          </a:bodyPr>
          <a:lstStyle/>
          <a:p>
            <a:r>
              <a:rPr lang="en-US" sz="1000"/>
              <a:t>Updated 2/6/23</a:t>
            </a:r>
          </a:p>
        </p:txBody>
      </p:sp>
    </p:spTree>
    <p:extLst>
      <p:ext uri="{BB962C8B-B14F-4D97-AF65-F5344CB8AC3E}">
        <p14:creationId xmlns:p14="http://schemas.microsoft.com/office/powerpoint/2010/main" val="3950093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22400"/>
            <a:ext cx="8527427" cy="4571999"/>
          </a:xfrm>
        </p:spPr>
        <p:txBody>
          <a:bodyPr vert="horz" lIns="91440" tIns="45720" rIns="91440" bIns="45720" rtlCol="0" anchor="t">
            <a:normAutofit fontScale="92500" lnSpcReduction="10000"/>
          </a:bodyPr>
          <a:lstStyle/>
          <a:p>
            <a:pPr marL="0" indent="0">
              <a:lnSpc>
                <a:spcPct val="100000"/>
              </a:lnSpc>
              <a:buNone/>
            </a:pPr>
            <a:r>
              <a:rPr lang="en-US" b="1" u="sng"/>
              <a:t>Special Consideration #8</a:t>
            </a:r>
          </a:p>
          <a:p>
            <a:pPr>
              <a:lnSpc>
                <a:spcPct val="100000"/>
              </a:lnSpc>
            </a:pPr>
            <a:r>
              <a:rPr lang="en-US">
                <a:highlight>
                  <a:srgbClr val="FFFF00"/>
                </a:highlight>
              </a:rPr>
              <a:t>Initial eligibility under the category of developmental delay must be determined before the student’s sixth birthday.</a:t>
            </a:r>
          </a:p>
          <a:p>
            <a:pPr marL="685800" lvl="2" indent="0">
              <a:lnSpc>
                <a:spcPct val="100000"/>
              </a:lnSpc>
              <a:buNone/>
            </a:pPr>
            <a:endParaRPr lang="en-US" sz="2400"/>
          </a:p>
          <a:p>
            <a:pPr marL="685800" lvl="2" indent="0">
              <a:lnSpc>
                <a:spcPct val="100000"/>
              </a:lnSpc>
              <a:buNone/>
            </a:pPr>
            <a:r>
              <a:rPr lang="en-US" sz="1600" i="1">
                <a:solidFill>
                  <a:schemeClr val="bg2">
                    <a:lumMod val="25000"/>
                  </a:schemeClr>
                </a:solidFill>
              </a:rPr>
              <a:t>That is, a student may not undergo </a:t>
            </a:r>
            <a:r>
              <a:rPr lang="en-US" sz="1600" b="1" i="1">
                <a:solidFill>
                  <a:schemeClr val="bg2">
                    <a:lumMod val="25000"/>
                  </a:schemeClr>
                </a:solidFill>
              </a:rPr>
              <a:t>initial</a:t>
            </a:r>
            <a:r>
              <a:rPr lang="en-US" sz="1600" i="1">
                <a:solidFill>
                  <a:schemeClr val="bg2">
                    <a:lumMod val="25000"/>
                  </a:schemeClr>
                </a:solidFill>
              </a:rPr>
              <a:t> evaluation at age six or older and be identified as a student with a developmental delay. </a:t>
            </a:r>
          </a:p>
          <a:p>
            <a:pPr marL="0" indent="0">
              <a:lnSpc>
                <a:spcPct val="100000"/>
              </a:lnSpc>
              <a:buNone/>
            </a:pPr>
            <a:endParaRPr lang="en-US" sz="1600" u="sng"/>
          </a:p>
          <a:p>
            <a:pPr marL="0" indent="0">
              <a:lnSpc>
                <a:spcPct val="100000"/>
              </a:lnSpc>
              <a:buNone/>
            </a:pPr>
            <a:r>
              <a:rPr lang="en-US" b="1" u="sng"/>
              <a:t>Special Consideration #9</a:t>
            </a:r>
          </a:p>
          <a:p>
            <a:pPr>
              <a:lnSpc>
                <a:spcPct val="100000"/>
              </a:lnSpc>
            </a:pPr>
            <a:r>
              <a:rPr lang="en-US">
                <a:highlight>
                  <a:srgbClr val="FFFF00"/>
                </a:highlight>
              </a:rPr>
              <a:t>Other disability categories should be considered if the EC can make a clear and conclusive determination under another category besides developmental delay.</a:t>
            </a:r>
          </a:p>
          <a:p>
            <a:pPr lvl="1">
              <a:lnSpc>
                <a:spcPct val="100000"/>
              </a:lnSpc>
            </a:pPr>
            <a:endParaRPr lang="en-US" sz="2000">
              <a:highlight>
                <a:srgbClr val="FFFF00"/>
              </a:highlight>
            </a:endParaRPr>
          </a:p>
          <a:p>
            <a:pPr marL="685800" lvl="2" indent="0">
              <a:lnSpc>
                <a:spcPct val="100000"/>
              </a:lnSpc>
              <a:buNone/>
            </a:pPr>
            <a:r>
              <a:rPr lang="en-US" sz="1600" i="1">
                <a:solidFill>
                  <a:schemeClr val="bg2">
                    <a:lumMod val="25000"/>
                  </a:schemeClr>
                </a:solidFill>
                <a:latin typeface="Fira Sans"/>
              </a:rPr>
              <a:t>That is, if a student’s difficulties are better explained by another disability category, and the student meets the specific criteria for that category, then that category should be used instead of developmental delay.</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28</a:t>
            </a:fld>
            <a:endParaRPr lang="en-US"/>
          </a:p>
        </p:txBody>
      </p:sp>
      <p:sp>
        <p:nvSpPr>
          <p:cNvPr id="6" name="Rectangle 5">
            <a:extLst>
              <a:ext uri="{FF2B5EF4-FFF2-40B4-BE49-F238E27FC236}">
                <a16:creationId xmlns:a16="http://schemas.microsoft.com/office/drawing/2014/main" id="{144EB990-5BF1-4CCC-AB3C-0F13E6F79214}"/>
              </a:ext>
            </a:extLst>
          </p:cNvPr>
          <p:cNvSpPr/>
          <p:nvPr/>
        </p:nvSpPr>
        <p:spPr>
          <a:xfrm>
            <a:off x="961255" y="4903233"/>
            <a:ext cx="7865110" cy="961827"/>
          </a:xfrm>
          <a:prstGeom prst="rect">
            <a:avLst/>
          </a:prstGeom>
          <a:noFill/>
          <a:ln w="57150">
            <a:solidFill>
              <a:srgbClr val="DDDDD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DCF680-A330-4BD5-AB37-36464E1F25F1}"/>
              </a:ext>
            </a:extLst>
          </p:cNvPr>
          <p:cNvSpPr/>
          <p:nvPr/>
        </p:nvSpPr>
        <p:spPr>
          <a:xfrm>
            <a:off x="964443" y="2615708"/>
            <a:ext cx="7880020" cy="713535"/>
          </a:xfrm>
          <a:prstGeom prst="rect">
            <a:avLst/>
          </a:prstGeom>
          <a:noFill/>
          <a:ln w="57150">
            <a:solidFill>
              <a:srgbClr val="DDDDD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40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35345"/>
            <a:ext cx="8527427" cy="4347751"/>
          </a:xfrm>
        </p:spPr>
        <p:txBody>
          <a:bodyPr vert="horz" lIns="91440" tIns="45720" rIns="91440" bIns="45720" rtlCol="0" anchor="t">
            <a:normAutofit lnSpcReduction="10000"/>
          </a:bodyPr>
          <a:lstStyle/>
          <a:p>
            <a:pPr marL="0" indent="0">
              <a:lnSpc>
                <a:spcPct val="110000"/>
              </a:lnSpc>
              <a:buNone/>
            </a:pPr>
            <a:r>
              <a:rPr lang="en-US" sz="2200" b="1" u="sng"/>
              <a:t>Special Consideration #10</a:t>
            </a:r>
          </a:p>
          <a:p>
            <a:pPr>
              <a:lnSpc>
                <a:spcPct val="110000"/>
              </a:lnSpc>
            </a:pPr>
            <a:r>
              <a:rPr lang="en-US" sz="2000" u="sng">
                <a:effectLst/>
                <a:highlight>
                  <a:srgbClr val="FFFF00"/>
                </a:highlight>
                <a:latin typeface="Fira Sans"/>
                <a:ea typeface="Calibri" panose="020F0502020204030204" pitchFamily="34" charset="0"/>
              </a:rPr>
              <a:t>As is the case for all students with disabilities, students served under developmental delay are entitled to benefit from intervention and supports provided through an MTSS framework in addition to special education and related services, particularly if eligibility under</a:t>
            </a:r>
            <a:r>
              <a:rPr lang="en-US" sz="2000" u="sng">
                <a:highlight>
                  <a:srgbClr val="FFFF00"/>
                </a:highlight>
                <a:latin typeface="Fira Sans"/>
                <a:ea typeface="Calibri" panose="020F0502020204030204" pitchFamily="34" charset="0"/>
              </a:rPr>
              <a:t> SLD</a:t>
            </a:r>
            <a:r>
              <a:rPr lang="en-US" sz="2000" u="sng">
                <a:effectLst/>
                <a:highlight>
                  <a:srgbClr val="FFFF00"/>
                </a:highlight>
                <a:latin typeface="Fira Sans"/>
                <a:ea typeface="Calibri" panose="020F0502020204030204" pitchFamily="34" charset="0"/>
              </a:rPr>
              <a:t> may be considered in the future</a:t>
            </a:r>
            <a:r>
              <a:rPr lang="en-US" sz="2000" u="sng">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tiered intervention, intervention documentation, and frequent progress monitoring are critical for the determination of SLD</a:t>
            </a:r>
            <a:r>
              <a:rPr lang="en-US" sz="2200" u="sng">
                <a:effectLst/>
                <a:highlight>
                  <a:srgbClr val="FFFF00"/>
                </a:highlight>
                <a:latin typeface="Fira Sans"/>
                <a:ea typeface="Calibri" panose="020F0502020204030204" pitchFamily="34" charset="0"/>
              </a:rPr>
              <a:t>.</a:t>
            </a:r>
            <a:r>
              <a:rPr lang="en-US" sz="2200">
                <a:highlight>
                  <a:srgbClr val="FFFF00"/>
                </a:highlight>
                <a:latin typeface="Fira Sans"/>
                <a:ea typeface="Calibri" panose="020F0502020204030204" pitchFamily="34" charset="0"/>
              </a:rPr>
              <a:t> </a:t>
            </a:r>
            <a:endParaRPr lang="en-US" sz="2200">
              <a:effectLst/>
              <a:highlight>
                <a:srgbClr val="FFFF00"/>
              </a:highlight>
              <a:latin typeface="Fira Sans" panose="020B0503050000020004" pitchFamily="34" charset="0"/>
              <a:ea typeface="Calibri" panose="020F0502020204030204" pitchFamily="34" charset="0"/>
            </a:endParaRPr>
          </a:p>
          <a:p>
            <a:pPr marL="342900" lvl="1" indent="0">
              <a:lnSpc>
                <a:spcPct val="110000"/>
              </a:lnSpc>
              <a:buNone/>
            </a:pPr>
            <a:endParaRPr lang="en-US" sz="900">
              <a:latin typeface="Fira Sans" panose="020B0503050000020004" pitchFamily="34" charset="0"/>
              <a:ea typeface="Calibri" panose="020F0502020204030204" pitchFamily="34" charset="0"/>
            </a:endParaRPr>
          </a:p>
          <a:p>
            <a:pPr marL="342900" lvl="1" indent="0">
              <a:lnSpc>
                <a:spcPct val="110000"/>
              </a:lnSpc>
              <a:buNone/>
            </a:pPr>
            <a:r>
              <a:rPr lang="en-US" sz="1800" i="1">
                <a:solidFill>
                  <a:schemeClr val="bg2">
                    <a:lumMod val="25000"/>
                  </a:schemeClr>
                </a:solidFill>
                <a:latin typeface="Fira Sans"/>
                <a:ea typeface="Calibri" panose="020F0502020204030204" pitchFamily="34" charset="0"/>
              </a:rPr>
              <a:t>That is, a student served under the category of developmental delay who is approaching the age limit must still meet the criteria for any other category as stated in WVBE Policy 2419 for the student to become eligible under a different category.</a:t>
            </a:r>
            <a:endParaRPr lang="en-US" sz="1800" i="1">
              <a:solidFill>
                <a:schemeClr val="bg2">
                  <a:lumMod val="25000"/>
                </a:schemeClr>
              </a:solidFill>
              <a:effectLst/>
              <a:latin typeface="Fira Sans"/>
              <a:ea typeface="Calibri" panose="020F0502020204030204" pitchFamily="34" charset="0"/>
            </a:endParaRPr>
          </a:p>
          <a:p>
            <a:pPr marL="342900" lvl="1" indent="0">
              <a:lnSpc>
                <a:spcPct val="100000"/>
              </a:lnSpc>
              <a:buNone/>
            </a:pPr>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29</a:t>
            </a:fld>
            <a:endParaRPr lang="en-US"/>
          </a:p>
        </p:txBody>
      </p:sp>
      <p:sp>
        <p:nvSpPr>
          <p:cNvPr id="5" name="Rectangle 4">
            <a:extLst>
              <a:ext uri="{FF2B5EF4-FFF2-40B4-BE49-F238E27FC236}">
                <a16:creationId xmlns:a16="http://schemas.microsoft.com/office/drawing/2014/main" id="{79AEA091-8BED-4437-921C-BD6B50112F83}"/>
              </a:ext>
            </a:extLst>
          </p:cNvPr>
          <p:cNvSpPr/>
          <p:nvPr/>
        </p:nvSpPr>
        <p:spPr>
          <a:xfrm>
            <a:off x="553418" y="4315820"/>
            <a:ext cx="8281510" cy="1339275"/>
          </a:xfrm>
          <a:prstGeom prst="rect">
            <a:avLst/>
          </a:prstGeom>
          <a:noFill/>
          <a:ln w="57150">
            <a:solidFill>
              <a:srgbClr val="DDDDD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76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1AEB-88E4-469B-99B3-356294B91A76}"/>
              </a:ext>
            </a:extLst>
          </p:cNvPr>
          <p:cNvSpPr>
            <a:spLocks noGrp="1"/>
          </p:cNvSpPr>
          <p:nvPr>
            <p:ph type="title"/>
          </p:nvPr>
        </p:nvSpPr>
        <p:spPr/>
        <p:txBody>
          <a:bodyPr/>
          <a:lstStyle/>
          <a:p>
            <a:r>
              <a:rPr lang="en-US" b="1"/>
              <a:t>Policy 2419: Comment Period</a:t>
            </a:r>
          </a:p>
        </p:txBody>
      </p:sp>
      <p:sp>
        <p:nvSpPr>
          <p:cNvPr id="3" name="Content Placeholder 2">
            <a:extLst>
              <a:ext uri="{FF2B5EF4-FFF2-40B4-BE49-F238E27FC236}">
                <a16:creationId xmlns:a16="http://schemas.microsoft.com/office/drawing/2014/main" id="{FD33FD06-C246-4766-A57F-6E0BD4B17DCA}"/>
              </a:ext>
            </a:extLst>
          </p:cNvPr>
          <p:cNvSpPr>
            <a:spLocks noGrp="1"/>
          </p:cNvSpPr>
          <p:nvPr>
            <p:ph idx="1"/>
          </p:nvPr>
        </p:nvSpPr>
        <p:spPr/>
        <p:txBody>
          <a:bodyPr vert="horz" lIns="91440" tIns="45720" rIns="91440" bIns="45720" rtlCol="0" anchor="t">
            <a:normAutofit lnSpcReduction="10000"/>
          </a:bodyPr>
          <a:lstStyle/>
          <a:p>
            <a:pPr marL="0" indent="0">
              <a:buNone/>
            </a:pPr>
            <a:r>
              <a:rPr lang="en-US">
                <a:latin typeface="Fira Sans"/>
              </a:rPr>
              <a:t>318 comments received during initial public comment period</a:t>
            </a:r>
          </a:p>
          <a:p>
            <a:endParaRPr lang="en-US"/>
          </a:p>
          <a:p>
            <a:pPr marL="0" indent="0">
              <a:buNone/>
            </a:pPr>
            <a:r>
              <a:rPr lang="en-US">
                <a:latin typeface="Fira Sans"/>
              </a:rPr>
              <a:t>32 comments received following a stakeholder meeting regarding the changes to the developmental delay category</a:t>
            </a:r>
          </a:p>
          <a:p>
            <a:pPr marL="0" indent="0">
              <a:buNone/>
            </a:pPr>
            <a:endParaRPr lang="en-US"/>
          </a:p>
          <a:p>
            <a:pPr marL="0" indent="0">
              <a:buNone/>
            </a:pPr>
            <a:r>
              <a:rPr lang="en-US">
                <a:latin typeface="Fira Sans"/>
              </a:rPr>
              <a:t>Many comments received pertained to overlapping issues or concerns</a:t>
            </a:r>
          </a:p>
          <a:p>
            <a:endParaRPr lang="en-US"/>
          </a:p>
          <a:p>
            <a:pPr marL="0" indent="0">
              <a:buNone/>
            </a:pPr>
            <a:r>
              <a:rPr lang="en-US">
                <a:latin typeface="Fira Sans"/>
              </a:rPr>
              <a:t>More than 100 comments received resulted in further changes and revisions to the originally proposed policy to reflect stakeholder input</a:t>
            </a:r>
          </a:p>
          <a:p>
            <a:pPr marL="0" indent="0">
              <a:buNone/>
            </a:pPr>
            <a:r>
              <a:rPr lang="en-US">
                <a:hlinkClick r:id="rId2"/>
              </a:rPr>
              <a:t>https://apps.sos.wv.gov/adlaw/csr/readfile.aspx?DocId=55901&amp;Format=PDF</a:t>
            </a:r>
            <a:endParaRPr lang="en-US"/>
          </a:p>
          <a:p>
            <a:endParaRPr lang="en-US"/>
          </a:p>
          <a:p>
            <a:endParaRPr lang="en-US"/>
          </a:p>
        </p:txBody>
      </p:sp>
      <p:sp>
        <p:nvSpPr>
          <p:cNvPr id="4" name="Slide Number Placeholder 3">
            <a:extLst>
              <a:ext uri="{FF2B5EF4-FFF2-40B4-BE49-F238E27FC236}">
                <a16:creationId xmlns:a16="http://schemas.microsoft.com/office/drawing/2014/main" id="{2E976558-3227-46A7-864E-3C35E8763DB6}"/>
              </a:ext>
            </a:extLst>
          </p:cNvPr>
          <p:cNvSpPr>
            <a:spLocks noGrp="1"/>
          </p:cNvSpPr>
          <p:nvPr>
            <p:ph type="sldNum" sz="quarter" idx="12"/>
          </p:nvPr>
        </p:nvSpPr>
        <p:spPr/>
        <p:txBody>
          <a:bodyPr/>
          <a:lstStyle/>
          <a:p>
            <a:fld id="{16630861-4318-414B-8E21-CA5F03E7BD41}" type="slidenum">
              <a:rPr lang="en-US" smtClean="0"/>
              <a:t>3</a:t>
            </a:fld>
            <a:endParaRPr lang="en-US"/>
          </a:p>
        </p:txBody>
      </p:sp>
    </p:spTree>
    <p:extLst>
      <p:ext uri="{BB962C8B-B14F-4D97-AF65-F5344CB8AC3E}">
        <p14:creationId xmlns:p14="http://schemas.microsoft.com/office/powerpoint/2010/main" val="285320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 (Developmental Delay)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307501" y="1403927"/>
            <a:ext cx="8527427" cy="4498109"/>
          </a:xfrm>
        </p:spPr>
        <p:txBody>
          <a:bodyPr vert="horz" lIns="91440" tIns="45720" rIns="91440" bIns="45720" rtlCol="0" anchor="t">
            <a:normAutofit/>
          </a:bodyPr>
          <a:lstStyle/>
          <a:p>
            <a:pPr marL="0" marR="0" indent="0">
              <a:lnSpc>
                <a:spcPct val="107000"/>
              </a:lnSpc>
              <a:spcBef>
                <a:spcPts val="200"/>
              </a:spcBef>
              <a:spcAft>
                <a:spcPts val="0"/>
              </a:spcAft>
              <a:buNone/>
            </a:pPr>
            <a:r>
              <a:rPr lang="en-US" sz="2400" b="1">
                <a:effectLst/>
                <a:latin typeface="Fira Sans" panose="020B0503050000020004" pitchFamily="34" charset="0"/>
                <a:ea typeface="Times New Roman" panose="02020603050405020304" pitchFamily="18" charset="0"/>
                <a:cs typeface="Times New Roman" panose="02020603050405020304" pitchFamily="18" charset="0"/>
              </a:rPr>
              <a:t>Certification and the Age Range Expansion</a:t>
            </a:r>
            <a:endParaRPr lang="en-US" sz="2000" b="1">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Clr>
                <a:srgbClr val="D3B257"/>
              </a:buClr>
              <a:buNone/>
            </a:pPr>
            <a:r>
              <a:rPr lang="en-US" sz="1700">
                <a:effectLst/>
                <a:latin typeface="Fira Sans" panose="020B0503050000020004" pitchFamily="34" charset="0"/>
                <a:ea typeface="Calibri" panose="020F0502020204030204" pitchFamily="34" charset="0"/>
                <a:cs typeface="Times New Roman" panose="02020603050405020304" pitchFamily="18" charset="0"/>
              </a:rPr>
              <a:t>For students in </a:t>
            </a:r>
            <a:r>
              <a:rPr lang="en-US" sz="1700" b="1">
                <a:effectLst/>
                <a:latin typeface="Fira Sans" panose="020B0503050000020004" pitchFamily="34" charset="0"/>
                <a:ea typeface="Calibri" panose="020F0502020204030204" pitchFamily="34" charset="0"/>
                <a:cs typeface="Times New Roman" panose="02020603050405020304" pitchFamily="18" charset="0"/>
              </a:rPr>
              <a:t>pre-k</a:t>
            </a:r>
            <a:r>
              <a:rPr lang="en-US" sz="1700">
                <a:effectLst/>
                <a:latin typeface="Fira Sans" panose="020B0503050000020004" pitchFamily="34" charset="0"/>
                <a:ea typeface="Calibri" panose="020F0502020204030204" pitchFamily="34" charset="0"/>
                <a:cs typeface="Times New Roman" panose="02020603050405020304" pitchFamily="18" charset="0"/>
              </a:rPr>
              <a:t>, special education services can be provided by:</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0">
              <a:lnSpc>
                <a:spcPct val="107000"/>
              </a:lnSpc>
              <a:spcBef>
                <a:spcPts val="0"/>
              </a:spcBef>
              <a:spcAft>
                <a:spcPts val="0"/>
              </a:spcAft>
              <a:buNone/>
            </a:pPr>
            <a:r>
              <a:rPr lang="en-US" sz="900">
                <a:effectLst/>
                <a:latin typeface="Fira Sans" panose="020B05030500000200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spcBef>
                <a:spcPts val="0"/>
              </a:spcBef>
              <a:buClr>
                <a:srgbClr val="004071"/>
              </a:buClr>
              <a:buFont typeface="Fira Sans" panose="020B0503050000020004" pitchFamily="34" charset="0"/>
              <a:buChar char="›"/>
            </a:pPr>
            <a:r>
              <a:rPr lang="en-US" sz="1500">
                <a:effectLst/>
                <a:latin typeface="Fira Sans" panose="020B0503050000020004" pitchFamily="34" charset="0"/>
                <a:ea typeface="Calibri" panose="020F0502020204030204" pitchFamily="34" charset="0"/>
                <a:cs typeface="Times New Roman" panose="02020603050405020304" pitchFamily="18" charset="0"/>
              </a:rPr>
              <a:t>Special educators with a Preschool Special Needs endorsement (4120, 4121, 4122)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spcBef>
                <a:spcPts val="0"/>
              </a:spcBef>
              <a:buClr>
                <a:srgbClr val="004071"/>
              </a:buClr>
              <a:buFont typeface="Fira Sans" panose="020B0503050000020004" pitchFamily="34" charset="0"/>
              <a:buChar char="›"/>
            </a:pPr>
            <a:r>
              <a:rPr lang="en-US" sz="1500">
                <a:effectLst/>
                <a:latin typeface="Fira Sans" panose="020B0503050000020004" pitchFamily="34" charset="0"/>
                <a:ea typeface="Calibri" panose="020F0502020204030204" pitchFamily="34" charset="0"/>
                <a:cs typeface="Times New Roman" panose="02020603050405020304" pitchFamily="18" charset="0"/>
              </a:rPr>
              <a:t>Special educators with a Developmental Delay endorsement (4123)</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Clr>
                <a:srgbClr val="D3B257"/>
              </a:buClr>
              <a:buNone/>
            </a:pPr>
            <a:r>
              <a:rPr lang="en-US" sz="1700">
                <a:effectLst/>
                <a:latin typeface="Fira Sans" panose="020B0503050000020004" pitchFamily="34" charset="0"/>
                <a:ea typeface="Calibri" panose="020F0502020204030204" pitchFamily="34" charset="0"/>
                <a:cs typeface="Times New Roman" panose="02020603050405020304" pitchFamily="18" charset="0"/>
              </a:rPr>
              <a:t>For students in </a:t>
            </a:r>
            <a:r>
              <a:rPr lang="en-US" sz="1700" b="1">
                <a:effectLst/>
                <a:latin typeface="Fira Sans" panose="020B0503050000020004" pitchFamily="34" charset="0"/>
                <a:ea typeface="Calibri" panose="020F0502020204030204" pitchFamily="34" charset="0"/>
                <a:cs typeface="Times New Roman" panose="02020603050405020304" pitchFamily="18" charset="0"/>
              </a:rPr>
              <a:t>kindergarten</a:t>
            </a:r>
            <a:r>
              <a:rPr lang="en-US" sz="1700">
                <a:effectLst/>
                <a:latin typeface="Fira Sans" panose="020B0503050000020004" pitchFamily="34" charset="0"/>
                <a:ea typeface="Calibri" panose="020F0502020204030204" pitchFamily="34" charset="0"/>
                <a:cs typeface="Times New Roman" panose="02020603050405020304" pitchFamily="18" charset="0"/>
              </a:rPr>
              <a:t>, special education services can be provided by: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0">
              <a:lnSpc>
                <a:spcPct val="107000"/>
              </a:lnSpc>
              <a:spcBef>
                <a:spcPts val="0"/>
              </a:spcBef>
              <a:spcAft>
                <a:spcPts val="0"/>
              </a:spcAft>
              <a:buNone/>
            </a:pPr>
            <a:r>
              <a:rPr lang="en-US" sz="900">
                <a:effectLst/>
                <a:latin typeface="Fira Sans" panose="020B05030500000200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spcBef>
                <a:spcPts val="0"/>
              </a:spcBef>
              <a:buClr>
                <a:srgbClr val="004071"/>
              </a:buClr>
              <a:buFont typeface="Fira Sans" panose="020B0503050000020004" pitchFamily="34" charset="0"/>
              <a:buChar char="›"/>
            </a:pPr>
            <a:r>
              <a:rPr lang="en-US" sz="1500">
                <a:effectLst/>
                <a:latin typeface="Fira Sans" panose="020B0503050000020004" pitchFamily="34" charset="0"/>
                <a:ea typeface="Calibri" panose="020F0502020204030204" pitchFamily="34" charset="0"/>
                <a:cs typeface="Times New Roman" panose="02020603050405020304" pitchFamily="18" charset="0"/>
              </a:rPr>
              <a:t>Special educators with a Preschool Special Needs endorsement (4120, 4121, 4122)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spcBef>
                <a:spcPts val="0"/>
              </a:spcBef>
              <a:buClr>
                <a:srgbClr val="004071"/>
              </a:buClr>
              <a:buFont typeface="Fira Sans" panose="020B0503050000020004" pitchFamily="34" charset="0"/>
              <a:buChar char="›"/>
            </a:pPr>
            <a:r>
              <a:rPr lang="en-US" sz="1500">
                <a:effectLst/>
                <a:latin typeface="Fira Sans" panose="020B0503050000020004" pitchFamily="34" charset="0"/>
                <a:ea typeface="Calibri" panose="020F0502020204030204" pitchFamily="34" charset="0"/>
                <a:cs typeface="Times New Roman" panose="02020603050405020304" pitchFamily="18" charset="0"/>
              </a:rPr>
              <a:t>Special educators with a Developmental Delay endorsement (4123)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spcBef>
                <a:spcPts val="0"/>
              </a:spcBef>
              <a:buClr>
                <a:srgbClr val="004071"/>
              </a:buClr>
              <a:buFont typeface="Fira Sans" panose="020B0503050000020004" pitchFamily="34" charset="0"/>
              <a:buChar char="›"/>
            </a:pPr>
            <a:r>
              <a:rPr lang="en-US" sz="1500">
                <a:effectLst/>
                <a:latin typeface="Fira Sans" panose="020B0503050000020004" pitchFamily="34" charset="0"/>
                <a:ea typeface="Calibri" panose="020F0502020204030204" pitchFamily="34" charset="0"/>
                <a:cs typeface="Times New Roman" panose="02020603050405020304" pitchFamily="18" charset="0"/>
              </a:rPr>
              <a:t>Special educators with a Multi-Categorical (4115) endorsement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0">
              <a:lnSpc>
                <a:spcPct val="107000"/>
              </a:lnSpc>
              <a:spcBef>
                <a:spcPts val="0"/>
              </a:spcBef>
              <a:spcAft>
                <a:spcPts val="0"/>
              </a:spcAft>
              <a:buNone/>
            </a:pPr>
            <a:r>
              <a:rPr lang="en-US" sz="1400">
                <a:effectLst/>
                <a:latin typeface="Fira Sans" panose="020B05030500000200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Clr>
                <a:srgbClr val="D3B257"/>
              </a:buClr>
              <a:buNone/>
            </a:pPr>
            <a:r>
              <a:rPr lang="en-US" sz="1700">
                <a:effectLst/>
                <a:latin typeface="Fira Sans" panose="020B0503050000020004" pitchFamily="34" charset="0"/>
                <a:ea typeface="Calibri" panose="020F0502020204030204" pitchFamily="34" charset="0"/>
                <a:cs typeface="Times New Roman" panose="02020603050405020304" pitchFamily="18" charset="0"/>
              </a:rPr>
              <a:t>For students in </a:t>
            </a:r>
            <a:r>
              <a:rPr lang="en-US" sz="1700" b="1">
                <a:effectLst/>
                <a:latin typeface="Fira Sans" panose="020B0503050000020004" pitchFamily="34" charset="0"/>
                <a:ea typeface="Calibri" panose="020F0502020204030204" pitchFamily="34" charset="0"/>
                <a:cs typeface="Times New Roman" panose="02020603050405020304" pitchFamily="18" charset="0"/>
              </a:rPr>
              <a:t>first or second grade</a:t>
            </a:r>
            <a:r>
              <a:rPr lang="en-US" sz="1700">
                <a:effectLst/>
                <a:latin typeface="Fira Sans" panose="020B0503050000020004" pitchFamily="34" charset="0"/>
                <a:ea typeface="Calibri" panose="020F0502020204030204" pitchFamily="34" charset="0"/>
                <a:cs typeface="Times New Roman" panose="02020603050405020304" pitchFamily="18" charset="0"/>
              </a:rPr>
              <a:t>, special education services can be provided by: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0">
              <a:lnSpc>
                <a:spcPct val="107000"/>
              </a:lnSpc>
              <a:spcBef>
                <a:spcPts val="0"/>
              </a:spcBef>
              <a:spcAft>
                <a:spcPts val="0"/>
              </a:spcAft>
              <a:buNone/>
            </a:pPr>
            <a:r>
              <a:rPr lang="en-US" sz="900">
                <a:effectLst/>
                <a:latin typeface="Fira Sans" panose="020B05030500000200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spcBef>
                <a:spcPts val="0"/>
              </a:spcBef>
              <a:buClr>
                <a:srgbClr val="004071"/>
              </a:buClr>
              <a:buFont typeface="Fira Sans" panose="020B0503050000020004" pitchFamily="34" charset="0"/>
              <a:buChar char="›"/>
            </a:pPr>
            <a:r>
              <a:rPr lang="en-US" sz="1500">
                <a:effectLst/>
                <a:latin typeface="Fira Sans" panose="020B0503050000020004" pitchFamily="34" charset="0"/>
                <a:ea typeface="Calibri" panose="020F0502020204030204" pitchFamily="34" charset="0"/>
                <a:cs typeface="Times New Roman" panose="02020603050405020304" pitchFamily="18" charset="0"/>
              </a:rPr>
              <a:t>Special educators with a Developmental Delay endorsement (4123)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07000"/>
              </a:lnSpc>
              <a:spcBef>
                <a:spcPts val="0"/>
              </a:spcBef>
              <a:buClr>
                <a:srgbClr val="004071"/>
              </a:buClr>
              <a:buFont typeface="Fira Sans" panose="020B0503050000020004" pitchFamily="34" charset="0"/>
              <a:buChar char="›"/>
            </a:pPr>
            <a:r>
              <a:rPr lang="en-US" sz="1500">
                <a:effectLst/>
                <a:latin typeface="Fira Sans" panose="020B0503050000020004" pitchFamily="34" charset="0"/>
                <a:ea typeface="Calibri" panose="020F0502020204030204" pitchFamily="34" charset="0"/>
                <a:cs typeface="Times New Roman" panose="02020603050405020304" pitchFamily="18" charset="0"/>
              </a:rPr>
              <a:t>Special educators with a Multi-Categorical (4115) endorsement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0000"/>
              </a:lnSpc>
              <a:buNone/>
            </a:pPr>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30</a:t>
            </a:fld>
            <a:endParaRPr lang="en-US"/>
          </a:p>
        </p:txBody>
      </p:sp>
      <p:sp>
        <p:nvSpPr>
          <p:cNvPr id="5" name="TextBox 4">
            <a:extLst>
              <a:ext uri="{FF2B5EF4-FFF2-40B4-BE49-F238E27FC236}">
                <a16:creationId xmlns:a16="http://schemas.microsoft.com/office/drawing/2014/main" id="{D14531BE-6685-7BCF-B284-8BA8DD60671C}"/>
              </a:ext>
            </a:extLst>
          </p:cNvPr>
          <p:cNvSpPr txBox="1"/>
          <p:nvPr/>
        </p:nvSpPr>
        <p:spPr>
          <a:xfrm>
            <a:off x="7753350" y="5688013"/>
            <a:ext cx="1073015" cy="246221"/>
          </a:xfrm>
          <a:prstGeom prst="rect">
            <a:avLst/>
          </a:prstGeom>
          <a:noFill/>
        </p:spPr>
        <p:txBody>
          <a:bodyPr wrap="square" rtlCol="0">
            <a:spAutoFit/>
          </a:bodyPr>
          <a:lstStyle/>
          <a:p>
            <a:r>
              <a:rPr lang="en-US" sz="1000"/>
              <a:t>Updated 2/6/23</a:t>
            </a:r>
          </a:p>
        </p:txBody>
      </p:sp>
    </p:spTree>
    <p:extLst>
      <p:ext uri="{BB962C8B-B14F-4D97-AF65-F5344CB8AC3E}">
        <p14:creationId xmlns:p14="http://schemas.microsoft.com/office/powerpoint/2010/main" val="36454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 </a:t>
            </a:r>
            <a:br>
              <a:rPr lang="en-US" b="1"/>
            </a:br>
            <a:r>
              <a:rPr lang="en-US"/>
              <a:t>Eligibility</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13321" y="1354014"/>
            <a:ext cx="8750032" cy="4492604"/>
          </a:xfrm>
        </p:spPr>
        <p:txBody>
          <a:bodyPr vert="horz" lIns="91440" tIns="45720" rIns="91440" bIns="45720" rtlCol="0" anchor="t">
            <a:normAutofit fontScale="92500"/>
          </a:bodyPr>
          <a:lstStyle/>
          <a:p>
            <a:pPr marL="0" indent="0">
              <a:lnSpc>
                <a:spcPct val="100000"/>
              </a:lnSpc>
              <a:buNone/>
            </a:pPr>
            <a:r>
              <a:rPr lang="en-US">
                <a:latin typeface="Fira Sans"/>
              </a:rPr>
              <a:t>“</a:t>
            </a:r>
            <a:r>
              <a:rPr lang="en-US" b="1">
                <a:latin typeface="Fira Sans"/>
              </a:rPr>
              <a:t>Emotional/Behavioral Disorder</a:t>
            </a:r>
            <a:r>
              <a:rPr lang="en-US">
                <a:latin typeface="Fira Sans"/>
              </a:rPr>
              <a:t>” has been renamed "</a:t>
            </a:r>
            <a:r>
              <a:rPr lang="en-US">
                <a:highlight>
                  <a:srgbClr val="FFFF00"/>
                </a:highlight>
                <a:latin typeface="Fira Sans"/>
              </a:rPr>
              <a:t>Emotional Disturbance"</a:t>
            </a:r>
            <a:r>
              <a:rPr lang="en-US">
                <a:latin typeface="Fira Sans"/>
              </a:rPr>
              <a:t> for consistency with federal language</a:t>
            </a:r>
            <a:endParaRPr lang="en-US"/>
          </a:p>
          <a:p>
            <a:pPr>
              <a:lnSpc>
                <a:spcPct val="100000"/>
              </a:lnSpc>
            </a:pPr>
            <a:r>
              <a:rPr lang="en-US">
                <a:latin typeface="Fira Sans"/>
              </a:rPr>
              <a:t>The definition and criteria are unchanged</a:t>
            </a:r>
          </a:p>
          <a:p>
            <a:pPr>
              <a:lnSpc>
                <a:spcPct val="100000"/>
              </a:lnSpc>
            </a:pPr>
            <a:r>
              <a:rPr lang="en-US">
                <a:latin typeface="Fira Sans"/>
              </a:rPr>
              <a:t>Reference to “WVEIS on the Web Interventions Tab” has been removed</a:t>
            </a:r>
          </a:p>
          <a:p>
            <a:pPr>
              <a:lnSpc>
                <a:spcPct val="100000"/>
              </a:lnSpc>
            </a:pPr>
            <a:endParaRPr lang="en-US"/>
          </a:p>
          <a:p>
            <a:pPr marL="0" indent="0">
              <a:lnSpc>
                <a:spcPct val="100000"/>
              </a:lnSpc>
              <a:buNone/>
            </a:pPr>
            <a:r>
              <a:rPr lang="en-US" b="1">
                <a:latin typeface="Fira Sans"/>
              </a:rPr>
              <a:t>L. Specific Learning Disability</a:t>
            </a:r>
          </a:p>
          <a:p>
            <a:pPr>
              <a:lnSpc>
                <a:spcPct val="100000"/>
              </a:lnSpc>
            </a:pPr>
            <a:r>
              <a:rPr lang="en-US">
                <a:latin typeface="Fira Sans"/>
              </a:rPr>
              <a:t>Added “</a:t>
            </a:r>
            <a:r>
              <a:rPr lang="en-US">
                <a:highlight>
                  <a:srgbClr val="FFFF00"/>
                </a:highlight>
                <a:latin typeface="Fira Sans"/>
              </a:rPr>
              <a:t>mental health</a:t>
            </a:r>
            <a:r>
              <a:rPr lang="en-US">
                <a:latin typeface="Fira Sans"/>
              </a:rPr>
              <a:t>” to the needs potentially addressed by MTSS</a:t>
            </a:r>
          </a:p>
          <a:p>
            <a:pPr>
              <a:lnSpc>
                <a:spcPct val="100000"/>
              </a:lnSpc>
            </a:pPr>
            <a:r>
              <a:rPr lang="en-US">
                <a:latin typeface="Fira Sans"/>
              </a:rPr>
              <a:t>Added “</a:t>
            </a:r>
            <a:r>
              <a:rPr lang="en-US" u="sng">
                <a:effectLst/>
                <a:highlight>
                  <a:srgbClr val="FFFF00"/>
                </a:highlight>
                <a:latin typeface="Fira Sans"/>
                <a:ea typeface="Calibri" panose="020F0502020204030204" pitchFamily="34" charset="0"/>
              </a:rPr>
              <a:t>The determination of eligibility for SLD services should be made using an MTSS framework.</a:t>
            </a:r>
            <a:r>
              <a:rPr lang="en-US">
                <a:effectLst/>
                <a:latin typeface="Fira Sans"/>
                <a:ea typeface="Calibri" panose="020F0502020204030204" pitchFamily="34" charset="0"/>
              </a:rPr>
              <a:t>”</a:t>
            </a:r>
          </a:p>
          <a:p>
            <a:pPr>
              <a:lnSpc>
                <a:spcPct val="100000"/>
              </a:lnSpc>
            </a:pPr>
            <a:r>
              <a:rPr lang="en-US">
                <a:latin typeface="Fira Sans"/>
              </a:rPr>
              <a:t>Removed the language related to the MTSS process as this content is more appropriate for inclusion in guidance documents rather than board policy</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31</a:t>
            </a:fld>
            <a:endParaRPr lang="en-US"/>
          </a:p>
        </p:txBody>
      </p:sp>
    </p:spTree>
    <p:extLst>
      <p:ext uri="{BB962C8B-B14F-4D97-AF65-F5344CB8AC3E}">
        <p14:creationId xmlns:p14="http://schemas.microsoft.com/office/powerpoint/2010/main" val="449530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b="1">
                <a:latin typeface="Fira Sans"/>
              </a:rPr>
              <a:t>M. Speech or Language Impairment </a:t>
            </a:r>
            <a:endParaRPr lang="en-US"/>
          </a:p>
          <a:p>
            <a:pPr marL="0" indent="0">
              <a:lnSpc>
                <a:spcPct val="100000"/>
              </a:lnSpc>
              <a:buNone/>
            </a:pPr>
            <a:r>
              <a:rPr lang="en-US" b="1">
                <a:latin typeface="Fira Sans"/>
              </a:rPr>
              <a:t>Changes</a:t>
            </a:r>
          </a:p>
          <a:p>
            <a:pPr>
              <a:lnSpc>
                <a:spcPct val="100000"/>
              </a:lnSpc>
            </a:pPr>
            <a:r>
              <a:rPr lang="en-US">
                <a:latin typeface="Fira Sans"/>
              </a:rPr>
              <a:t>Changed the eligibility category title to “Speech or Language Impairment” from “Speech/Language Impairment”</a:t>
            </a:r>
          </a:p>
          <a:p>
            <a:pPr>
              <a:lnSpc>
                <a:spcPct val="100000"/>
              </a:lnSpc>
            </a:pPr>
            <a:r>
              <a:rPr lang="en-US">
                <a:latin typeface="Fira Sans"/>
              </a:rPr>
              <a:t>Moved all speech-language charts, resources, and developmental norm information from the Appendices to the Speech-Language Pathology Services in West Virginia Schools:  Guidance for West Virginia Schools and Districts, 2022</a:t>
            </a:r>
          </a:p>
          <a:p>
            <a:pPr>
              <a:lnSpc>
                <a:spcPct val="100000"/>
              </a:lnSpc>
            </a:pPr>
            <a:r>
              <a:rPr lang="en-US">
                <a:latin typeface="Fira Sans"/>
              </a:rPr>
              <a:t>Reorganized all Speech or Language Impairment Eligibility Criteria to correlate with the three prongs of eligibility</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32</a:t>
            </a:fld>
            <a:endParaRPr lang="en-US"/>
          </a:p>
        </p:txBody>
      </p:sp>
    </p:spTree>
    <p:extLst>
      <p:ext uri="{BB962C8B-B14F-4D97-AF65-F5344CB8AC3E}">
        <p14:creationId xmlns:p14="http://schemas.microsoft.com/office/powerpoint/2010/main" val="2476812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4D90-99CB-4E93-9C5B-1A5E9B16C9E7}"/>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EDC73C96-740D-44DC-8173-D58ED2F1CADF}"/>
              </a:ext>
            </a:extLst>
          </p:cNvPr>
          <p:cNvSpPr>
            <a:spLocks noGrp="1"/>
          </p:cNvSpPr>
          <p:nvPr>
            <p:ph idx="1"/>
          </p:nvPr>
        </p:nvSpPr>
        <p:spPr/>
        <p:txBody>
          <a:bodyPr/>
          <a:lstStyle/>
          <a:p>
            <a:pPr marL="0" indent="0">
              <a:buNone/>
            </a:pPr>
            <a:r>
              <a:rPr lang="en-US" b="1"/>
              <a:t>M. Speech or Language Impairment </a:t>
            </a:r>
          </a:p>
          <a:p>
            <a:pPr marL="0" indent="0">
              <a:buNone/>
            </a:pPr>
            <a:r>
              <a:rPr lang="en-US" b="1"/>
              <a:t>Changes</a:t>
            </a:r>
          </a:p>
          <a:p>
            <a:pPr>
              <a:lnSpc>
                <a:spcPct val="100000"/>
              </a:lnSpc>
            </a:pPr>
            <a:r>
              <a:rPr lang="en-US"/>
              <a:t>Added Summary Assessment Forms for Speech Sound Disorders, Language Disorders, Child Onset Fluency Disorder, and Voice Disorders</a:t>
            </a:r>
          </a:p>
          <a:p>
            <a:pPr>
              <a:lnSpc>
                <a:spcPct val="100000"/>
              </a:lnSpc>
            </a:pPr>
            <a:r>
              <a:rPr lang="en-US"/>
              <a:t>“Comprehensive Assessments” are expected for all five areas of eligibility</a:t>
            </a:r>
          </a:p>
          <a:p>
            <a:pPr marL="0" indent="0">
              <a:buNone/>
            </a:pPr>
            <a:endParaRPr lang="en-US"/>
          </a:p>
        </p:txBody>
      </p:sp>
      <p:sp>
        <p:nvSpPr>
          <p:cNvPr id="4" name="Slide Number Placeholder 3">
            <a:extLst>
              <a:ext uri="{FF2B5EF4-FFF2-40B4-BE49-F238E27FC236}">
                <a16:creationId xmlns:a16="http://schemas.microsoft.com/office/drawing/2014/main" id="{659C9665-5D01-4C13-9EE2-1C4CD96DDDE3}"/>
              </a:ext>
            </a:extLst>
          </p:cNvPr>
          <p:cNvSpPr>
            <a:spLocks noGrp="1"/>
          </p:cNvSpPr>
          <p:nvPr>
            <p:ph type="sldNum" sz="quarter" idx="12"/>
          </p:nvPr>
        </p:nvSpPr>
        <p:spPr/>
        <p:txBody>
          <a:bodyPr/>
          <a:lstStyle/>
          <a:p>
            <a:fld id="{16630861-4318-414B-8E21-CA5F03E7BD41}" type="slidenum">
              <a:rPr lang="en-US" smtClean="0"/>
              <a:t>33</a:t>
            </a:fld>
            <a:endParaRPr lang="en-US"/>
          </a:p>
        </p:txBody>
      </p:sp>
    </p:spTree>
    <p:extLst>
      <p:ext uri="{BB962C8B-B14F-4D97-AF65-F5344CB8AC3E}">
        <p14:creationId xmlns:p14="http://schemas.microsoft.com/office/powerpoint/2010/main" val="3186765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D5A2-25D0-4E41-BCC5-DC51FA7076C6}"/>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4" name="Slide Number Placeholder 3">
            <a:extLst>
              <a:ext uri="{FF2B5EF4-FFF2-40B4-BE49-F238E27FC236}">
                <a16:creationId xmlns:a16="http://schemas.microsoft.com/office/drawing/2014/main" id="{78E5CDFA-0099-483B-B4CD-ABC81AE4A6B9}"/>
              </a:ext>
            </a:extLst>
          </p:cNvPr>
          <p:cNvSpPr>
            <a:spLocks noGrp="1"/>
          </p:cNvSpPr>
          <p:nvPr>
            <p:ph type="sldNum" sz="quarter" idx="12"/>
          </p:nvPr>
        </p:nvSpPr>
        <p:spPr/>
        <p:txBody>
          <a:bodyPr/>
          <a:lstStyle/>
          <a:p>
            <a:fld id="{16630861-4318-414B-8E21-CA5F03E7BD41}" type="slidenum">
              <a:rPr lang="en-US" smtClean="0"/>
              <a:t>34</a:t>
            </a:fld>
            <a:endParaRPr lang="en-US"/>
          </a:p>
        </p:txBody>
      </p:sp>
      <p:pic>
        <p:nvPicPr>
          <p:cNvPr id="8" name="Content Placeholder 7">
            <a:extLst>
              <a:ext uri="{FF2B5EF4-FFF2-40B4-BE49-F238E27FC236}">
                <a16:creationId xmlns:a16="http://schemas.microsoft.com/office/drawing/2014/main" id="{87E35912-1BBC-4A73-BC6C-6D0C11A15A2A}"/>
              </a:ext>
            </a:extLst>
          </p:cNvPr>
          <p:cNvPicPr>
            <a:picLocks noGrp="1" noChangeAspect="1"/>
          </p:cNvPicPr>
          <p:nvPr>
            <p:ph idx="1"/>
          </p:nvPr>
        </p:nvPicPr>
        <p:blipFill>
          <a:blip r:embed="rId2"/>
          <a:stretch>
            <a:fillRect/>
          </a:stretch>
        </p:blipFill>
        <p:spPr>
          <a:xfrm>
            <a:off x="1083568" y="1384592"/>
            <a:ext cx="6976864" cy="4590759"/>
          </a:xfrm>
          <a:prstGeom prst="rect">
            <a:avLst/>
          </a:prstGeom>
        </p:spPr>
      </p:pic>
    </p:spTree>
    <p:extLst>
      <p:ext uri="{BB962C8B-B14F-4D97-AF65-F5344CB8AC3E}">
        <p14:creationId xmlns:p14="http://schemas.microsoft.com/office/powerpoint/2010/main" val="3188183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3149F9-244B-4D78-943B-33767EB3F8E4}"/>
              </a:ext>
            </a:extLst>
          </p:cNvPr>
          <p:cNvSpPr>
            <a:spLocks noGrp="1"/>
          </p:cNvSpPr>
          <p:nvPr>
            <p:ph type="title"/>
          </p:nvPr>
        </p:nvSpPr>
        <p:spPr/>
        <p:txBody>
          <a:bodyPr>
            <a:normAutofit fontScale="90000"/>
          </a:bodyPr>
          <a:lstStyle/>
          <a:p>
            <a:r>
              <a:rPr lang="en-US" sz="4000" b="1"/>
              <a:t>Chapter 4:</a:t>
            </a:r>
            <a:br>
              <a:rPr lang="en-US" sz="4000" b="1"/>
            </a:br>
            <a:r>
              <a:rPr lang="en-US" sz="4000"/>
              <a:t>Eligibility (Speech or Language Impairment)</a:t>
            </a:r>
          </a:p>
        </p:txBody>
      </p:sp>
      <p:sp>
        <p:nvSpPr>
          <p:cNvPr id="6" name="Content Placeholder 5">
            <a:extLst>
              <a:ext uri="{FF2B5EF4-FFF2-40B4-BE49-F238E27FC236}">
                <a16:creationId xmlns:a16="http://schemas.microsoft.com/office/drawing/2014/main" id="{6E755EF8-37A6-4B98-B449-B593CA36E79C}"/>
              </a:ext>
            </a:extLst>
          </p:cNvPr>
          <p:cNvSpPr>
            <a:spLocks noGrp="1"/>
          </p:cNvSpPr>
          <p:nvPr>
            <p:ph sz="half" idx="1"/>
          </p:nvPr>
        </p:nvSpPr>
        <p:spPr/>
        <p:txBody>
          <a:bodyPr vert="horz" lIns="91440" tIns="45720" rIns="91440" bIns="45720" rtlCol="0" anchor="t">
            <a:normAutofit/>
          </a:bodyPr>
          <a:lstStyle/>
          <a:p>
            <a:pPr marL="0" indent="0" algn="ctr">
              <a:buNone/>
            </a:pPr>
            <a:r>
              <a:rPr lang="en-US" u="sng">
                <a:solidFill>
                  <a:srgbClr val="A7253F"/>
                </a:solidFill>
                <a:latin typeface="Fira Sans"/>
              </a:rPr>
              <a:t>Eligibility Criteria</a:t>
            </a:r>
          </a:p>
          <a:p>
            <a:pPr marL="0" indent="0">
              <a:buNone/>
            </a:pPr>
            <a:r>
              <a:rPr lang="en-US">
                <a:latin typeface="Fira Sans"/>
              </a:rPr>
              <a:t>1. </a:t>
            </a:r>
            <a:r>
              <a:rPr lang="en-US" sz="1950">
                <a:latin typeface="Fira Sans"/>
              </a:rPr>
              <a:t>Diagnostic information demonstrates the disorder or impairment. </a:t>
            </a:r>
            <a:r>
              <a:rPr lang="en-US" sz="1950">
                <a:solidFill>
                  <a:srgbClr val="0070C0"/>
                </a:solidFill>
                <a:latin typeface="Fira Sans"/>
              </a:rPr>
              <a:t>(S-L Probes and Standardized S-L Tests and Measures);</a:t>
            </a:r>
            <a:r>
              <a:rPr lang="en-US" sz="1950">
                <a:solidFill>
                  <a:srgbClr val="00133F"/>
                </a:solidFill>
                <a:latin typeface="Fira Sans"/>
              </a:rPr>
              <a:t>	</a:t>
            </a:r>
          </a:p>
          <a:p>
            <a:pPr marL="0" indent="0">
              <a:buNone/>
            </a:pPr>
            <a:r>
              <a:rPr lang="en-US" sz="1950">
                <a:latin typeface="Fira Sans"/>
              </a:rPr>
              <a:t>2. Adverse impact on educational, vocational, or social-communicative performance </a:t>
            </a:r>
            <a:r>
              <a:rPr lang="en-US" sz="1950">
                <a:solidFill>
                  <a:srgbClr val="00B050"/>
                </a:solidFill>
                <a:latin typeface="Fira Sans"/>
              </a:rPr>
              <a:t>(Academic Activities and Academic Tests and Measures); </a:t>
            </a:r>
            <a:r>
              <a:rPr lang="en-US" sz="1950">
                <a:solidFill>
                  <a:schemeClr val="tx1">
                    <a:lumMod val="65000"/>
                    <a:lumOff val="35000"/>
                  </a:schemeClr>
                </a:solidFill>
                <a:latin typeface="Fira Sans"/>
              </a:rPr>
              <a:t>and </a:t>
            </a:r>
            <a:r>
              <a:rPr lang="en-US" sz="1950">
                <a:latin typeface="Fira Sans"/>
              </a:rPr>
              <a:t> </a:t>
            </a:r>
            <a:endParaRPr lang="en-US" sz="1950"/>
          </a:p>
          <a:p>
            <a:pPr marL="0" indent="0">
              <a:buNone/>
            </a:pPr>
            <a:r>
              <a:rPr lang="en-US" sz="1950">
                <a:latin typeface="Fira Sans"/>
              </a:rPr>
              <a:t>3.  Need for specially-designed instruction.  </a:t>
            </a:r>
            <a:endParaRPr lang="en-US" sz="1950"/>
          </a:p>
          <a:p>
            <a:pPr marL="0" indent="0">
              <a:buNone/>
            </a:pPr>
            <a:endParaRPr lang="en-US"/>
          </a:p>
          <a:p>
            <a:pPr marL="0" indent="0">
              <a:buNone/>
            </a:pPr>
            <a:endParaRPr lang="en-US"/>
          </a:p>
        </p:txBody>
      </p:sp>
      <p:sp>
        <p:nvSpPr>
          <p:cNvPr id="7" name="Content Placeholder 6">
            <a:extLst>
              <a:ext uri="{FF2B5EF4-FFF2-40B4-BE49-F238E27FC236}">
                <a16:creationId xmlns:a16="http://schemas.microsoft.com/office/drawing/2014/main" id="{A7CC6F1E-0B88-4055-B9BF-9F0EFD60C728}"/>
              </a:ext>
            </a:extLst>
          </p:cNvPr>
          <p:cNvSpPr>
            <a:spLocks noGrp="1"/>
          </p:cNvSpPr>
          <p:nvPr>
            <p:ph sz="half" idx="2"/>
          </p:nvPr>
        </p:nvSpPr>
        <p:spPr/>
        <p:txBody>
          <a:bodyPr>
            <a:normAutofit/>
          </a:bodyPr>
          <a:lstStyle/>
          <a:p>
            <a:pPr marL="0" indent="0" algn="ctr">
              <a:buNone/>
            </a:pPr>
            <a:r>
              <a:rPr lang="en-US" u="sng">
                <a:solidFill>
                  <a:srgbClr val="D3B257"/>
                </a:solidFill>
              </a:rPr>
              <a:t>Three-Pronged Eligibility</a:t>
            </a:r>
          </a:p>
          <a:p>
            <a:pPr marL="385763" indent="-385763">
              <a:buAutoNum type="arabicPeriod"/>
            </a:pPr>
            <a:r>
              <a:rPr lang="en-US" sz="1800">
                <a:solidFill>
                  <a:schemeClr val="tx1">
                    <a:lumMod val="75000"/>
                    <a:lumOff val="25000"/>
                  </a:schemeClr>
                </a:solidFill>
              </a:rPr>
              <a:t>meets the state eligibility criteria in one of the designated exceptionalities: </a:t>
            </a:r>
          </a:p>
          <a:p>
            <a:pPr marL="385763" indent="-385763">
              <a:buAutoNum type="arabicPeriod"/>
            </a:pPr>
            <a:r>
              <a:rPr lang="en-US" sz="1800">
                <a:solidFill>
                  <a:schemeClr val="tx1">
                    <a:lumMod val="75000"/>
                    <a:lumOff val="25000"/>
                  </a:schemeClr>
                </a:solidFill>
              </a:rPr>
              <a:t>experiences an adverse impact on educational performance; and </a:t>
            </a:r>
          </a:p>
          <a:p>
            <a:pPr marL="385763" indent="-385763">
              <a:buAutoNum type="arabicPeriod"/>
            </a:pPr>
            <a:r>
              <a:rPr lang="en-US" sz="1800">
                <a:solidFill>
                  <a:schemeClr val="tx1">
                    <a:lumMod val="75000"/>
                    <a:lumOff val="25000"/>
                  </a:schemeClr>
                </a:solidFill>
              </a:rPr>
              <a:t>needs special education (specially designed instruction</a:t>
            </a:r>
            <a:r>
              <a:rPr lang="en-US">
                <a:solidFill>
                  <a:schemeClr val="tx1">
                    <a:lumMod val="75000"/>
                    <a:lumOff val="25000"/>
                  </a:schemeClr>
                </a:solidFill>
              </a:rPr>
              <a:t>). </a:t>
            </a:r>
          </a:p>
        </p:txBody>
      </p:sp>
      <p:sp>
        <p:nvSpPr>
          <p:cNvPr id="4" name="Slide Number Placeholder 3">
            <a:extLst>
              <a:ext uri="{FF2B5EF4-FFF2-40B4-BE49-F238E27FC236}">
                <a16:creationId xmlns:a16="http://schemas.microsoft.com/office/drawing/2014/main" id="{851AFB9C-5C8E-42F3-AE2D-3C3D39CF352B}"/>
              </a:ext>
            </a:extLst>
          </p:cNvPr>
          <p:cNvSpPr>
            <a:spLocks noGrp="1"/>
          </p:cNvSpPr>
          <p:nvPr>
            <p:ph type="sldNum" sz="quarter" idx="12"/>
          </p:nvPr>
        </p:nvSpPr>
        <p:spPr/>
        <p:txBody>
          <a:bodyPr/>
          <a:lstStyle/>
          <a:p>
            <a:fld id="{16630861-4318-414B-8E21-CA5F03E7BD41}" type="slidenum">
              <a:rPr lang="en-US" smtClean="0"/>
              <a:t>35</a:t>
            </a:fld>
            <a:endParaRPr lang="en-US"/>
          </a:p>
        </p:txBody>
      </p:sp>
      <p:pic>
        <p:nvPicPr>
          <p:cNvPr id="3" name="Picture 2">
            <a:extLst>
              <a:ext uri="{FF2B5EF4-FFF2-40B4-BE49-F238E27FC236}">
                <a16:creationId xmlns:a16="http://schemas.microsoft.com/office/drawing/2014/main" id="{A499250C-F6BA-487E-9E0B-6A25AE678265}"/>
              </a:ext>
            </a:extLst>
          </p:cNvPr>
          <p:cNvPicPr>
            <a:picLocks noChangeAspect="1"/>
          </p:cNvPicPr>
          <p:nvPr/>
        </p:nvPicPr>
        <p:blipFill>
          <a:blip r:embed="rId2"/>
          <a:stretch>
            <a:fillRect/>
          </a:stretch>
        </p:blipFill>
        <p:spPr>
          <a:xfrm>
            <a:off x="5135418" y="4243382"/>
            <a:ext cx="2637936" cy="1735755"/>
          </a:xfrm>
          <a:prstGeom prst="rect">
            <a:avLst/>
          </a:prstGeom>
        </p:spPr>
      </p:pic>
    </p:spTree>
    <p:extLst>
      <p:ext uri="{BB962C8B-B14F-4D97-AF65-F5344CB8AC3E}">
        <p14:creationId xmlns:p14="http://schemas.microsoft.com/office/powerpoint/2010/main" val="3948760913"/>
      </p:ext>
    </p:extLst>
  </p:cSld>
  <p:clrMapOvr>
    <a:masterClrMapping/>
  </p:clrMapOvr>
  <mc:AlternateContent xmlns:mc="http://schemas.openxmlformats.org/markup-compatibility/2006">
    <mc:Choice xmlns:p14="http://schemas.microsoft.com/office/powerpoint/2010/main" Requires="p14">
      <p:transition spd="slow" p14:dur="2000" advTm="44264"/>
    </mc:Choice>
    <mc:Fallback>
      <p:transition spd="slow" advTm="4426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a:normAutofit/>
          </a:bodyPr>
          <a:lstStyle/>
          <a:p>
            <a:pPr marL="0" indent="0">
              <a:lnSpc>
                <a:spcPct val="100000"/>
              </a:lnSpc>
              <a:buNone/>
            </a:pPr>
            <a:r>
              <a:rPr lang="en-US" b="1"/>
              <a:t>Language Disorder</a:t>
            </a:r>
          </a:p>
          <a:p>
            <a:pPr marL="0" indent="0">
              <a:lnSpc>
                <a:spcPct val="100000"/>
              </a:lnSpc>
              <a:buNone/>
            </a:pPr>
            <a:r>
              <a:rPr lang="en-US" b="1"/>
              <a:t>Changes</a:t>
            </a:r>
          </a:p>
          <a:p>
            <a:pPr>
              <a:lnSpc>
                <a:spcPct val="100000"/>
              </a:lnSpc>
            </a:pPr>
            <a:r>
              <a:rPr lang="en-US"/>
              <a:t>Added the updated categorization terminology of “form, use, and content” to the Language Disorder:  Diagnostic Criteria definition </a:t>
            </a:r>
          </a:p>
          <a:p>
            <a:pPr>
              <a:lnSpc>
                <a:spcPct val="100000"/>
              </a:lnSpc>
            </a:pPr>
            <a:r>
              <a:rPr lang="en-US"/>
              <a:t>Updated the onset of Language Disorder to include not on the early developmental period, but when “academic language demands in the classroom increase”</a:t>
            </a:r>
          </a:p>
          <a:p>
            <a:pPr>
              <a:lnSpc>
                <a:spcPct val="100000"/>
              </a:lnSpc>
            </a:pPr>
            <a:r>
              <a:rPr lang="en-US"/>
              <a:t>Added the use of a “Functional Communication Summary” for students who cannot participate in the assessment process  </a:t>
            </a:r>
          </a:p>
          <a:p>
            <a:pPr>
              <a:lnSpc>
                <a:spcPct val="100000"/>
              </a:lnSpc>
            </a:pPr>
            <a:endParaRPr lang="en-US"/>
          </a:p>
          <a:p>
            <a:pPr>
              <a:lnSpc>
                <a:spcPct val="100000"/>
              </a:lnSpc>
            </a:pPr>
            <a:endParaRPr lang="en-US">
              <a:highlight>
                <a:srgbClr val="00FFFF"/>
              </a:highlight>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36</a:t>
            </a:fld>
            <a:endParaRPr lang="en-US"/>
          </a:p>
        </p:txBody>
      </p:sp>
    </p:spTree>
    <p:extLst>
      <p:ext uri="{BB962C8B-B14F-4D97-AF65-F5344CB8AC3E}">
        <p14:creationId xmlns:p14="http://schemas.microsoft.com/office/powerpoint/2010/main" val="723138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a:normAutofit/>
          </a:bodyPr>
          <a:lstStyle/>
          <a:p>
            <a:pPr marL="0" indent="0">
              <a:lnSpc>
                <a:spcPct val="100000"/>
              </a:lnSpc>
              <a:buNone/>
            </a:pPr>
            <a:r>
              <a:rPr lang="en-US" b="1"/>
              <a:t>Language Disorder – Eligibility Criteria</a:t>
            </a:r>
          </a:p>
          <a:p>
            <a:pPr>
              <a:lnSpc>
                <a:spcPct val="100000"/>
              </a:lnSpc>
            </a:pPr>
            <a:r>
              <a:rPr lang="en-US"/>
              <a:t>Simplified the description of acceptable diagnostic accuracy for standardized language assessments</a:t>
            </a:r>
          </a:p>
          <a:p>
            <a:pPr>
              <a:lnSpc>
                <a:spcPct val="100000"/>
              </a:lnSpc>
            </a:pPr>
            <a:r>
              <a:rPr lang="en-US"/>
              <a:t>Updated the statement at the beginning of the Eligibility Criteria section to include current terminology </a:t>
            </a:r>
          </a:p>
          <a:p>
            <a:pPr lvl="1">
              <a:lnSpc>
                <a:spcPct val="100000"/>
              </a:lnSpc>
            </a:pPr>
            <a:r>
              <a:rPr lang="en-US" sz="2000"/>
              <a:t>“Following consideration of the child’s age, culture, language background, or dialect, an EC will determine that a student is eligible for special education and/or related services as a student who has a language disorder when the following criteria are met.”</a:t>
            </a:r>
          </a:p>
          <a:p>
            <a:pPr marL="342900" lvl="1" indent="0">
              <a:lnSpc>
                <a:spcPct val="100000"/>
              </a:lnSpc>
              <a:buNone/>
            </a:pPr>
            <a:endParaRPr lang="en-US" sz="2000"/>
          </a:p>
          <a:p>
            <a:pPr lvl="1"/>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37</a:t>
            </a:fld>
            <a:endParaRPr lang="en-US"/>
          </a:p>
        </p:txBody>
      </p:sp>
    </p:spTree>
    <p:extLst>
      <p:ext uri="{BB962C8B-B14F-4D97-AF65-F5344CB8AC3E}">
        <p14:creationId xmlns:p14="http://schemas.microsoft.com/office/powerpoint/2010/main" val="251397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1CBA-1653-4F24-B6C9-7DB0553F6950}"/>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0FD7E4D4-B748-4EDD-8B3C-76465891708B}"/>
              </a:ext>
            </a:extLst>
          </p:cNvPr>
          <p:cNvSpPr>
            <a:spLocks noGrp="1"/>
          </p:cNvSpPr>
          <p:nvPr>
            <p:ph idx="1"/>
          </p:nvPr>
        </p:nvSpPr>
        <p:spPr>
          <a:xfrm>
            <a:off x="298939" y="1695585"/>
            <a:ext cx="8527427" cy="4149969"/>
          </a:xfrm>
        </p:spPr>
        <p:txBody>
          <a:bodyPr>
            <a:normAutofit lnSpcReduction="10000"/>
          </a:bodyPr>
          <a:lstStyle/>
          <a:p>
            <a:pPr marL="0" indent="0">
              <a:buNone/>
            </a:pPr>
            <a:r>
              <a:rPr lang="en-US" b="1"/>
              <a:t>Language Disorder – Eligibility Criteria – Continued </a:t>
            </a:r>
          </a:p>
          <a:p>
            <a:pPr marL="0" indent="0">
              <a:buNone/>
            </a:pPr>
            <a:r>
              <a:rPr lang="en-US"/>
              <a:t>(Provided </a:t>
            </a:r>
            <a:r>
              <a:rPr lang="en-US">
                <a:solidFill>
                  <a:srgbClr val="A7253F"/>
                </a:solidFill>
              </a:rPr>
              <a:t>speech-language pathologist </a:t>
            </a:r>
            <a:r>
              <a:rPr lang="en-US"/>
              <a:t>the ability to use </a:t>
            </a:r>
            <a:r>
              <a:rPr lang="en-US">
                <a:solidFill>
                  <a:srgbClr val="A7253F"/>
                </a:solidFill>
              </a:rPr>
              <a:t>professional judgement</a:t>
            </a:r>
            <a:r>
              <a:rPr lang="en-US"/>
              <a:t> to select the Comprehensive Assessment Components to address the individual needs of each student.)</a:t>
            </a:r>
          </a:p>
          <a:p>
            <a:pPr marL="0" indent="0">
              <a:buNone/>
            </a:pPr>
            <a:endParaRPr lang="en-US"/>
          </a:p>
          <a:p>
            <a:r>
              <a:rPr lang="en-US"/>
              <a:t>“1.  Three or more speech-language probes or standardized speech-language assessments as listed below are performed as part of the comprehensive language evaluation process. For students who cannot participate in the assessment process, consider the use of the </a:t>
            </a:r>
            <a:r>
              <a:rPr lang="en-US">
                <a:solidFill>
                  <a:srgbClr val="A7253F"/>
                </a:solidFill>
              </a:rPr>
              <a:t>Functional Communication Assessment Summary</a:t>
            </a:r>
            <a:r>
              <a:rPr lang="en-US"/>
              <a:t> – see </a:t>
            </a:r>
            <a:r>
              <a:rPr lang="en-US">
                <a:solidFill>
                  <a:srgbClr val="B18E2E"/>
                </a:solidFill>
              </a:rPr>
              <a:t>Speech-Language Pathology Services in WV: Guidance for West Virginia Schools and Districts</a:t>
            </a:r>
            <a:r>
              <a:rPr lang="en-US"/>
              <a:t>.  A student with a language disorder exhibits at least three of the following characteristics of a through e:” </a:t>
            </a:r>
          </a:p>
          <a:p>
            <a:endParaRPr lang="en-US"/>
          </a:p>
        </p:txBody>
      </p:sp>
      <p:sp>
        <p:nvSpPr>
          <p:cNvPr id="4" name="Slide Number Placeholder 3">
            <a:extLst>
              <a:ext uri="{FF2B5EF4-FFF2-40B4-BE49-F238E27FC236}">
                <a16:creationId xmlns:a16="http://schemas.microsoft.com/office/drawing/2014/main" id="{EE76A777-061A-480C-A7FB-140D510E9031}"/>
              </a:ext>
            </a:extLst>
          </p:cNvPr>
          <p:cNvSpPr>
            <a:spLocks noGrp="1"/>
          </p:cNvSpPr>
          <p:nvPr>
            <p:ph type="sldNum" sz="quarter" idx="12"/>
          </p:nvPr>
        </p:nvSpPr>
        <p:spPr/>
        <p:txBody>
          <a:bodyPr/>
          <a:lstStyle/>
          <a:p>
            <a:fld id="{16630861-4318-414B-8E21-CA5F03E7BD41}" type="slidenum">
              <a:rPr lang="en-US" smtClean="0"/>
              <a:t>38</a:t>
            </a:fld>
            <a:endParaRPr lang="en-US"/>
          </a:p>
        </p:txBody>
      </p:sp>
    </p:spTree>
    <p:extLst>
      <p:ext uri="{BB962C8B-B14F-4D97-AF65-F5344CB8AC3E}">
        <p14:creationId xmlns:p14="http://schemas.microsoft.com/office/powerpoint/2010/main" val="265782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4B36-8652-43B7-8715-B13B109EACB4}"/>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A2E1B7A6-E0CA-47F1-A73C-A8AA6F9E5714}"/>
              </a:ext>
            </a:extLst>
          </p:cNvPr>
          <p:cNvSpPr>
            <a:spLocks noGrp="1"/>
          </p:cNvSpPr>
          <p:nvPr>
            <p:ph idx="1"/>
          </p:nvPr>
        </p:nvSpPr>
        <p:spPr/>
        <p:txBody>
          <a:bodyPr/>
          <a:lstStyle/>
          <a:p>
            <a:pPr marL="0" indent="0">
              <a:buNone/>
            </a:pPr>
            <a:r>
              <a:rPr lang="en-US" b="1"/>
              <a:t>Language Disorder – Eligibility Criteria – Continued </a:t>
            </a:r>
          </a:p>
          <a:p>
            <a:pPr marL="457200" indent="-457200">
              <a:buAutoNum type="alphaLcPeriod"/>
            </a:pPr>
            <a:r>
              <a:rPr lang="en-US"/>
              <a:t>assessment on a </a:t>
            </a:r>
            <a:r>
              <a:rPr lang="en-US">
                <a:solidFill>
                  <a:srgbClr val="A7253F"/>
                </a:solidFill>
              </a:rPr>
              <a:t>composite norm-referenced test </a:t>
            </a:r>
            <a:r>
              <a:rPr lang="en-US"/>
              <a:t>of both receptive and expressive language with a diagnostic accuracy (sensitivity/specificity) of 80 percent or higher yields one or more composite scores that align with those who have a language disorder based on the </a:t>
            </a:r>
            <a:r>
              <a:rPr lang="en-US">
                <a:solidFill>
                  <a:srgbClr val="A7253F"/>
                </a:solidFill>
              </a:rPr>
              <a:t>test publisher’s recommended cut score. </a:t>
            </a:r>
            <a:r>
              <a:rPr lang="en-US"/>
              <a:t>Note: Only composite test scores may be used. Individual subtest scores may not be considered;</a:t>
            </a:r>
          </a:p>
          <a:p>
            <a:pPr marL="457200" indent="-457200">
              <a:buAutoNum type="alphaLcPeriod"/>
            </a:pPr>
            <a:r>
              <a:rPr lang="en-US">
                <a:solidFill>
                  <a:srgbClr val="A7253F"/>
                </a:solidFill>
              </a:rPr>
              <a:t>language sample analysis </a:t>
            </a:r>
            <a:r>
              <a:rPr lang="en-US"/>
              <a:t>results in a score of at least 1.5 standard deviations or more below similar-aged peers (e.g., +/- 6 months) at least two measures of productivity and/or complexity;</a:t>
            </a:r>
          </a:p>
          <a:p>
            <a:pPr marL="0" indent="0">
              <a:buNone/>
            </a:pPr>
            <a:endParaRPr lang="en-US"/>
          </a:p>
        </p:txBody>
      </p:sp>
      <p:sp>
        <p:nvSpPr>
          <p:cNvPr id="4" name="Slide Number Placeholder 3">
            <a:extLst>
              <a:ext uri="{FF2B5EF4-FFF2-40B4-BE49-F238E27FC236}">
                <a16:creationId xmlns:a16="http://schemas.microsoft.com/office/drawing/2014/main" id="{83795E07-F1EC-4921-BD44-BE43D14E206D}"/>
              </a:ext>
            </a:extLst>
          </p:cNvPr>
          <p:cNvSpPr>
            <a:spLocks noGrp="1"/>
          </p:cNvSpPr>
          <p:nvPr>
            <p:ph type="sldNum" sz="quarter" idx="12"/>
          </p:nvPr>
        </p:nvSpPr>
        <p:spPr/>
        <p:txBody>
          <a:bodyPr/>
          <a:lstStyle/>
          <a:p>
            <a:fld id="{16630861-4318-414B-8E21-CA5F03E7BD41}" type="slidenum">
              <a:rPr lang="en-US" smtClean="0"/>
              <a:t>39</a:t>
            </a:fld>
            <a:endParaRPr lang="en-US"/>
          </a:p>
        </p:txBody>
      </p:sp>
    </p:spTree>
    <p:extLst>
      <p:ext uri="{BB962C8B-B14F-4D97-AF65-F5344CB8AC3E}">
        <p14:creationId xmlns:p14="http://schemas.microsoft.com/office/powerpoint/2010/main" val="51202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02E77F-E682-4029-8CA9-FC63A57716E0}"/>
              </a:ext>
            </a:extLst>
          </p:cNvPr>
          <p:cNvSpPr>
            <a:spLocks noGrp="1"/>
          </p:cNvSpPr>
          <p:nvPr>
            <p:ph type="body" idx="1"/>
          </p:nvPr>
        </p:nvSpPr>
        <p:spPr>
          <a:xfrm>
            <a:off x="298938" y="1151871"/>
            <a:ext cx="8527427" cy="581746"/>
          </a:xfrm>
        </p:spPr>
        <p:txBody>
          <a:bodyPr>
            <a:normAutofit/>
          </a:bodyPr>
          <a:lstStyle/>
          <a:p>
            <a:r>
              <a:rPr lang="en-US" sz="2400"/>
              <a:t>Comments were received from the following groups:</a:t>
            </a:r>
          </a:p>
        </p:txBody>
      </p:sp>
      <p:sp>
        <p:nvSpPr>
          <p:cNvPr id="3" name="Content Placeholder 2">
            <a:extLst>
              <a:ext uri="{FF2B5EF4-FFF2-40B4-BE49-F238E27FC236}">
                <a16:creationId xmlns:a16="http://schemas.microsoft.com/office/drawing/2014/main" id="{7A74FD69-1DEA-4AC0-9BA0-31A5EA3582FD}"/>
              </a:ext>
            </a:extLst>
          </p:cNvPr>
          <p:cNvSpPr>
            <a:spLocks noGrp="1"/>
          </p:cNvSpPr>
          <p:nvPr>
            <p:ph sz="half" idx="2"/>
          </p:nvPr>
        </p:nvSpPr>
        <p:spPr>
          <a:xfrm>
            <a:off x="298939" y="1921164"/>
            <a:ext cx="4114525" cy="4073236"/>
          </a:xfrm>
        </p:spPr>
        <p:txBody>
          <a:bodyPr>
            <a:normAutofit fontScale="70000" lnSpcReduction="20000"/>
          </a:bodyPr>
          <a:lstStyle/>
          <a:p>
            <a:pPr>
              <a:lnSpc>
                <a:spcPct val="120000"/>
              </a:lnSpc>
            </a:pPr>
            <a:r>
              <a:rPr lang="en-US"/>
              <a:t>Attorneys </a:t>
            </a:r>
          </a:p>
          <a:p>
            <a:pPr>
              <a:lnSpc>
                <a:spcPct val="120000"/>
              </a:lnSpc>
            </a:pPr>
            <a:r>
              <a:rPr lang="en-US"/>
              <a:t>Educational Diagnosticians </a:t>
            </a:r>
          </a:p>
          <a:p>
            <a:pPr>
              <a:lnSpc>
                <a:spcPct val="120000"/>
              </a:lnSpc>
            </a:pPr>
            <a:r>
              <a:rPr lang="en-US"/>
              <a:t>Education Recovery Specialists </a:t>
            </a:r>
          </a:p>
          <a:p>
            <a:pPr>
              <a:lnSpc>
                <a:spcPct val="120000"/>
              </a:lnSpc>
            </a:pPr>
            <a:r>
              <a:rPr lang="en-US"/>
              <a:t>Advocacy Specialists </a:t>
            </a:r>
          </a:p>
          <a:p>
            <a:pPr>
              <a:lnSpc>
                <a:spcPct val="120000"/>
              </a:lnSpc>
            </a:pPr>
            <a:r>
              <a:rPr lang="en-US"/>
              <a:t>LEA Coordinators </a:t>
            </a:r>
          </a:p>
          <a:p>
            <a:pPr lvl="1">
              <a:lnSpc>
                <a:spcPct val="120000"/>
              </a:lnSpc>
            </a:pPr>
            <a:r>
              <a:rPr lang="en-US"/>
              <a:t>(psychological services, special education, preschool special needs) </a:t>
            </a:r>
          </a:p>
          <a:p>
            <a:pPr>
              <a:lnSpc>
                <a:spcPct val="120000"/>
              </a:lnSpc>
            </a:pPr>
            <a:r>
              <a:rPr lang="en-US"/>
              <a:t>Speech-Language Pathologists </a:t>
            </a:r>
          </a:p>
          <a:p>
            <a:pPr>
              <a:lnSpc>
                <a:spcPct val="120000"/>
              </a:lnSpc>
            </a:pPr>
            <a:r>
              <a:rPr lang="en-US"/>
              <a:t>School Psychologists </a:t>
            </a:r>
          </a:p>
          <a:p>
            <a:pPr>
              <a:lnSpc>
                <a:spcPct val="120000"/>
              </a:lnSpc>
            </a:pPr>
            <a:r>
              <a:rPr lang="en-US"/>
              <a:t>Directors of advocacy centers </a:t>
            </a:r>
          </a:p>
          <a:p>
            <a:pPr>
              <a:lnSpc>
                <a:spcPct val="120000"/>
              </a:lnSpc>
            </a:pPr>
            <a:r>
              <a:rPr lang="en-US"/>
              <a:t>Directors of Special Education </a:t>
            </a:r>
          </a:p>
          <a:p>
            <a:pPr>
              <a:lnSpc>
                <a:spcPct val="120000"/>
              </a:lnSpc>
            </a:pPr>
            <a:r>
              <a:rPr lang="en-US"/>
              <a:t>Directors of Early Childhood Programs / Preschool </a:t>
            </a:r>
          </a:p>
        </p:txBody>
      </p:sp>
      <p:sp>
        <p:nvSpPr>
          <p:cNvPr id="5" name="Content Placeholder 4">
            <a:extLst>
              <a:ext uri="{FF2B5EF4-FFF2-40B4-BE49-F238E27FC236}">
                <a16:creationId xmlns:a16="http://schemas.microsoft.com/office/drawing/2014/main" id="{735AD9E5-62EC-42D2-A350-F493176B2EFD}"/>
              </a:ext>
            </a:extLst>
          </p:cNvPr>
          <p:cNvSpPr>
            <a:spLocks noGrp="1"/>
          </p:cNvSpPr>
          <p:nvPr>
            <p:ph sz="quarter" idx="4"/>
          </p:nvPr>
        </p:nvSpPr>
        <p:spPr>
          <a:xfrm>
            <a:off x="4712677" y="1921164"/>
            <a:ext cx="4246596" cy="4073236"/>
          </a:xfrm>
        </p:spPr>
        <p:txBody>
          <a:bodyPr>
            <a:normAutofit fontScale="77500" lnSpcReduction="20000"/>
          </a:bodyPr>
          <a:lstStyle/>
          <a:p>
            <a:pPr>
              <a:lnSpc>
                <a:spcPct val="110000"/>
              </a:lnSpc>
            </a:pPr>
            <a:r>
              <a:rPr lang="en-US"/>
              <a:t>LEA Board of Education staff </a:t>
            </a:r>
          </a:p>
          <a:p>
            <a:pPr>
              <a:lnSpc>
                <a:spcPct val="110000"/>
              </a:lnSpc>
            </a:pPr>
            <a:r>
              <a:rPr lang="en-US"/>
              <a:t>Special Education Specialists </a:t>
            </a:r>
          </a:p>
          <a:p>
            <a:pPr>
              <a:lnSpc>
                <a:spcPct val="110000"/>
              </a:lnSpc>
            </a:pPr>
            <a:r>
              <a:rPr lang="en-US"/>
              <a:t>Library Media Specialists </a:t>
            </a:r>
          </a:p>
          <a:p>
            <a:pPr>
              <a:lnSpc>
                <a:spcPct val="110000"/>
              </a:lnSpc>
            </a:pPr>
            <a:r>
              <a:rPr lang="en-US"/>
              <a:t>Teachers and Co-Teachers </a:t>
            </a:r>
          </a:p>
          <a:p>
            <a:pPr>
              <a:lnSpc>
                <a:spcPct val="110000"/>
              </a:lnSpc>
            </a:pPr>
            <a:r>
              <a:rPr lang="en-US"/>
              <a:t>Special Education Teachers </a:t>
            </a:r>
          </a:p>
          <a:p>
            <a:pPr>
              <a:lnSpc>
                <a:spcPct val="110000"/>
              </a:lnSpc>
            </a:pPr>
            <a:r>
              <a:rPr lang="en-US"/>
              <a:t>Visual Impairment Teachers </a:t>
            </a:r>
          </a:p>
          <a:p>
            <a:pPr>
              <a:lnSpc>
                <a:spcPct val="110000"/>
              </a:lnSpc>
            </a:pPr>
            <a:r>
              <a:rPr lang="en-US"/>
              <a:t>Gifted Teachers </a:t>
            </a:r>
          </a:p>
          <a:p>
            <a:pPr>
              <a:lnSpc>
                <a:spcPct val="110000"/>
              </a:lnSpc>
            </a:pPr>
            <a:r>
              <a:rPr lang="en-US"/>
              <a:t>Occupational Therapists </a:t>
            </a:r>
          </a:p>
          <a:p>
            <a:pPr>
              <a:lnSpc>
                <a:spcPct val="110000"/>
              </a:lnSpc>
            </a:pPr>
            <a:r>
              <a:rPr lang="en-US"/>
              <a:t>Retired Teachers </a:t>
            </a:r>
          </a:p>
          <a:p>
            <a:pPr>
              <a:lnSpc>
                <a:spcPct val="110000"/>
              </a:lnSpc>
            </a:pPr>
            <a:r>
              <a:rPr lang="en-US"/>
              <a:t>Parents </a:t>
            </a:r>
          </a:p>
          <a:p>
            <a:pPr>
              <a:lnSpc>
                <a:spcPct val="110000"/>
              </a:lnSpc>
            </a:pPr>
            <a:r>
              <a:rPr lang="en-US"/>
              <a:t>Citizens </a:t>
            </a:r>
          </a:p>
          <a:p>
            <a:pPr>
              <a:lnSpc>
                <a:spcPct val="110000"/>
              </a:lnSpc>
            </a:pPr>
            <a:r>
              <a:rPr lang="en-US"/>
              <a:t>Others</a:t>
            </a:r>
          </a:p>
          <a:p>
            <a:endParaRPr lang="en-US"/>
          </a:p>
        </p:txBody>
      </p:sp>
      <p:sp>
        <p:nvSpPr>
          <p:cNvPr id="6" name="Slide Number Placeholder 5">
            <a:extLst>
              <a:ext uri="{FF2B5EF4-FFF2-40B4-BE49-F238E27FC236}">
                <a16:creationId xmlns:a16="http://schemas.microsoft.com/office/drawing/2014/main" id="{31E83926-06AC-4377-A606-7DFC794D425B}"/>
              </a:ext>
            </a:extLst>
          </p:cNvPr>
          <p:cNvSpPr>
            <a:spLocks noGrp="1"/>
          </p:cNvSpPr>
          <p:nvPr>
            <p:ph type="sldNum" sz="quarter" idx="12"/>
          </p:nvPr>
        </p:nvSpPr>
        <p:spPr/>
        <p:txBody>
          <a:bodyPr/>
          <a:lstStyle/>
          <a:p>
            <a:fld id="{16630861-4318-414B-8E21-CA5F03E7BD41}" type="slidenum">
              <a:rPr lang="en-US" smtClean="0"/>
              <a:t>4</a:t>
            </a:fld>
            <a:endParaRPr lang="en-US"/>
          </a:p>
        </p:txBody>
      </p:sp>
      <p:sp>
        <p:nvSpPr>
          <p:cNvPr id="7" name="Title 6">
            <a:extLst>
              <a:ext uri="{FF2B5EF4-FFF2-40B4-BE49-F238E27FC236}">
                <a16:creationId xmlns:a16="http://schemas.microsoft.com/office/drawing/2014/main" id="{71329E7A-BDF3-4D59-B9D1-D5FB4F2FAF7E}"/>
              </a:ext>
            </a:extLst>
          </p:cNvPr>
          <p:cNvSpPr>
            <a:spLocks noGrp="1"/>
          </p:cNvSpPr>
          <p:nvPr>
            <p:ph type="title"/>
          </p:nvPr>
        </p:nvSpPr>
        <p:spPr/>
        <p:txBody>
          <a:bodyPr/>
          <a:lstStyle/>
          <a:p>
            <a:r>
              <a:rPr lang="en-US" b="1"/>
              <a:t>Policy 2419: Comment Period</a:t>
            </a:r>
            <a:endParaRPr lang="en-US"/>
          </a:p>
        </p:txBody>
      </p:sp>
    </p:spTree>
    <p:extLst>
      <p:ext uri="{BB962C8B-B14F-4D97-AF65-F5344CB8AC3E}">
        <p14:creationId xmlns:p14="http://schemas.microsoft.com/office/powerpoint/2010/main" val="919948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AB29-7082-486F-8295-455452A2D6FE}"/>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1D80C096-897F-4445-AFCA-49266995DE35}"/>
              </a:ext>
            </a:extLst>
          </p:cNvPr>
          <p:cNvSpPr>
            <a:spLocks noGrp="1"/>
          </p:cNvSpPr>
          <p:nvPr>
            <p:ph idx="1"/>
          </p:nvPr>
        </p:nvSpPr>
        <p:spPr>
          <a:xfrm>
            <a:off x="298939" y="1714057"/>
            <a:ext cx="8527427" cy="4149969"/>
          </a:xfrm>
        </p:spPr>
        <p:txBody>
          <a:bodyPr>
            <a:normAutofit fontScale="92500" lnSpcReduction="10000"/>
          </a:bodyPr>
          <a:lstStyle/>
          <a:p>
            <a:pPr marL="0" indent="0">
              <a:buNone/>
            </a:pPr>
            <a:r>
              <a:rPr lang="en-US" b="1"/>
              <a:t>Language Disorder – Eligibility Criteria – Continued </a:t>
            </a:r>
          </a:p>
          <a:p>
            <a:pPr marL="457200" indent="-457200">
              <a:buAutoNum type="alphaLcPeriod" startAt="3"/>
            </a:pPr>
            <a:r>
              <a:rPr lang="en-US">
                <a:solidFill>
                  <a:srgbClr val="A7253F"/>
                </a:solidFill>
              </a:rPr>
              <a:t>dynamic assessment </a:t>
            </a:r>
            <a:r>
              <a:rPr lang="en-US"/>
              <a:t>(test-teach-retest) that demonstrates limited or very limited improvement (see Speech-Language Pathology Services in West Virginia Schools: Guidance for West Virginia Schools and Districts, 2022);</a:t>
            </a:r>
          </a:p>
          <a:p>
            <a:pPr marL="457200" indent="-457200">
              <a:buAutoNum type="alphaLcPeriod" startAt="3"/>
            </a:pPr>
            <a:r>
              <a:rPr lang="en-US">
                <a:solidFill>
                  <a:srgbClr val="A7253F"/>
                </a:solidFill>
              </a:rPr>
              <a:t>in conjunction with item a </a:t>
            </a:r>
            <a:r>
              <a:rPr lang="en-US"/>
              <a:t>(above), norm-referenced test(s) for specific components or processes of language which do not meet the 80 percent diagnostic accuracy, or development scale(s), or criterion-based assessment(s) indicate that the student’s language skills are lower than expected for their age; and/or</a:t>
            </a:r>
          </a:p>
          <a:p>
            <a:pPr marL="457200" indent="-457200">
              <a:buAutoNum type="alphaLcPeriod" startAt="3"/>
            </a:pPr>
            <a:r>
              <a:rPr lang="en-US">
                <a:solidFill>
                  <a:srgbClr val="A7253F"/>
                </a:solidFill>
              </a:rPr>
              <a:t>case history, observation, parent and teacher interviews, and informal assessment(s)</a:t>
            </a:r>
            <a:r>
              <a:rPr lang="en-US"/>
              <a:t> indicate the student has difficulty understanding or expressing ideas or concepts to such a degree that it significantly interferes with social interaction or educational progress, except for preschool, which is a socio-communicative impact.</a:t>
            </a:r>
          </a:p>
          <a:p>
            <a:pPr marL="0" indent="0">
              <a:buNone/>
            </a:pPr>
            <a:endParaRPr lang="en-US"/>
          </a:p>
        </p:txBody>
      </p:sp>
      <p:sp>
        <p:nvSpPr>
          <p:cNvPr id="4" name="Slide Number Placeholder 3">
            <a:extLst>
              <a:ext uri="{FF2B5EF4-FFF2-40B4-BE49-F238E27FC236}">
                <a16:creationId xmlns:a16="http://schemas.microsoft.com/office/drawing/2014/main" id="{18D94C3F-EE27-4601-B878-A1124884C9EE}"/>
              </a:ext>
            </a:extLst>
          </p:cNvPr>
          <p:cNvSpPr>
            <a:spLocks noGrp="1"/>
          </p:cNvSpPr>
          <p:nvPr>
            <p:ph type="sldNum" sz="quarter" idx="12"/>
          </p:nvPr>
        </p:nvSpPr>
        <p:spPr/>
        <p:txBody>
          <a:bodyPr/>
          <a:lstStyle/>
          <a:p>
            <a:fld id="{16630861-4318-414B-8E21-CA5F03E7BD41}" type="slidenum">
              <a:rPr lang="en-US" smtClean="0"/>
              <a:t>40</a:t>
            </a:fld>
            <a:endParaRPr lang="en-US"/>
          </a:p>
        </p:txBody>
      </p:sp>
    </p:spTree>
    <p:extLst>
      <p:ext uri="{BB962C8B-B14F-4D97-AF65-F5344CB8AC3E}">
        <p14:creationId xmlns:p14="http://schemas.microsoft.com/office/powerpoint/2010/main" val="3405066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E659-8A4D-4153-8409-922EFD8911B1}"/>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68F8F806-7D50-48DC-B057-2155B9DC117D}"/>
              </a:ext>
            </a:extLst>
          </p:cNvPr>
          <p:cNvSpPr>
            <a:spLocks noGrp="1"/>
          </p:cNvSpPr>
          <p:nvPr>
            <p:ph idx="1"/>
          </p:nvPr>
        </p:nvSpPr>
        <p:spPr>
          <a:xfrm>
            <a:off x="298939" y="1714056"/>
            <a:ext cx="8527427" cy="4834525"/>
          </a:xfrm>
        </p:spPr>
        <p:txBody>
          <a:bodyPr>
            <a:normAutofit fontScale="77500" lnSpcReduction="20000"/>
          </a:bodyPr>
          <a:lstStyle/>
          <a:p>
            <a:pPr marL="0" indent="0">
              <a:lnSpc>
                <a:spcPct val="120000"/>
              </a:lnSpc>
              <a:buNone/>
            </a:pPr>
            <a:r>
              <a:rPr lang="en-US" b="1"/>
              <a:t>Language Disorder – Eligibility Criteria – Continued</a:t>
            </a:r>
          </a:p>
          <a:p>
            <a:pPr marL="457200" indent="-457200">
              <a:lnSpc>
                <a:spcPct val="120000"/>
              </a:lnSpc>
              <a:buAutoNum type="arabicPeriod" startAt="2"/>
            </a:pPr>
            <a:r>
              <a:rPr lang="en-US" sz="2400"/>
              <a:t>The student’s disability adversely affects educational or vocational performance, or </a:t>
            </a:r>
            <a:r>
              <a:rPr lang="en-US" sz="2400">
                <a:solidFill>
                  <a:srgbClr val="A7253F"/>
                </a:solidFill>
              </a:rPr>
              <a:t>social-communicative performance in the case of preschoolers</a:t>
            </a:r>
            <a:r>
              <a:rPr lang="en-US" sz="2400"/>
              <a:t>, as shown by a review of the educational activities and LEA-wide assessments. (See Speech-Language Pathology Services in West Virginia Schools: Guidance for West Virginia Schools and Districts, 2022).</a:t>
            </a:r>
          </a:p>
          <a:p>
            <a:pPr marL="457200" indent="-457200">
              <a:lnSpc>
                <a:spcPct val="120000"/>
              </a:lnSpc>
              <a:buAutoNum type="arabicPeriod" startAt="2"/>
            </a:pPr>
            <a:r>
              <a:rPr lang="en-US" sz="2400"/>
              <a:t>The student needs special education. (Language disorder can be a primary special education or related service.)</a:t>
            </a:r>
          </a:p>
          <a:p>
            <a:pPr lvl="2">
              <a:lnSpc>
                <a:spcPct val="120000"/>
              </a:lnSpc>
            </a:pPr>
            <a:r>
              <a:rPr lang="en-US" sz="1900"/>
              <a:t>language disorder is not considered the primary disability when the symptoms are attributable to hearing or other impairments that are more appropriately defined under another eligibility category.</a:t>
            </a:r>
          </a:p>
          <a:p>
            <a:pPr lvl="2">
              <a:lnSpc>
                <a:spcPct val="120000"/>
              </a:lnSpc>
            </a:pPr>
            <a:r>
              <a:rPr lang="en-US" sz="1900"/>
              <a:t>A language disorder is considered a related service when services are required to assist an eligible student with a disability to benefit from special education.</a:t>
            </a:r>
          </a:p>
          <a:p>
            <a:pPr marL="0" indent="0">
              <a:buNone/>
            </a:pPr>
            <a:endParaRPr lang="en-US" sz="1900"/>
          </a:p>
          <a:p>
            <a:pPr marL="0" indent="0">
              <a:buNone/>
            </a:pPr>
            <a:r>
              <a:rPr lang="en-US" b="1"/>
              <a:t> </a:t>
            </a:r>
          </a:p>
        </p:txBody>
      </p:sp>
      <p:sp>
        <p:nvSpPr>
          <p:cNvPr id="4" name="Slide Number Placeholder 3">
            <a:extLst>
              <a:ext uri="{FF2B5EF4-FFF2-40B4-BE49-F238E27FC236}">
                <a16:creationId xmlns:a16="http://schemas.microsoft.com/office/drawing/2014/main" id="{7FD29AE3-5D90-4A48-A1CF-7B7604FE92A6}"/>
              </a:ext>
            </a:extLst>
          </p:cNvPr>
          <p:cNvSpPr>
            <a:spLocks noGrp="1"/>
          </p:cNvSpPr>
          <p:nvPr>
            <p:ph type="sldNum" sz="quarter" idx="12"/>
          </p:nvPr>
        </p:nvSpPr>
        <p:spPr/>
        <p:txBody>
          <a:bodyPr/>
          <a:lstStyle/>
          <a:p>
            <a:fld id="{16630861-4318-414B-8E21-CA5F03E7BD41}" type="slidenum">
              <a:rPr lang="en-US" smtClean="0"/>
              <a:t>41</a:t>
            </a:fld>
            <a:endParaRPr lang="en-US"/>
          </a:p>
        </p:txBody>
      </p:sp>
    </p:spTree>
    <p:extLst>
      <p:ext uri="{BB962C8B-B14F-4D97-AF65-F5344CB8AC3E}">
        <p14:creationId xmlns:p14="http://schemas.microsoft.com/office/powerpoint/2010/main" val="161115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a:t>
            </a:r>
            <a:br>
              <a:rPr lang="en-US" b="1"/>
            </a:br>
            <a:r>
              <a:rPr lang="en-US"/>
              <a:t>Eligibility (Speech or Language Impairment)</a:t>
            </a:r>
          </a:p>
        </p:txBody>
      </p:sp>
      <p:pic>
        <p:nvPicPr>
          <p:cNvPr id="5" name="Content Placeholder 4">
            <a:extLst>
              <a:ext uri="{FF2B5EF4-FFF2-40B4-BE49-F238E27FC236}">
                <a16:creationId xmlns:a16="http://schemas.microsoft.com/office/drawing/2014/main" id="{8D62E335-21DB-4C60-9D2F-F7272968146F}"/>
              </a:ext>
            </a:extLst>
          </p:cNvPr>
          <p:cNvPicPr>
            <a:picLocks noGrp="1" noChangeAspect="1"/>
          </p:cNvPicPr>
          <p:nvPr>
            <p:ph idx="1"/>
          </p:nvPr>
        </p:nvPicPr>
        <p:blipFill>
          <a:blip r:embed="rId2"/>
          <a:stretch>
            <a:fillRect/>
          </a:stretch>
        </p:blipFill>
        <p:spPr>
          <a:xfrm>
            <a:off x="2770311" y="1408176"/>
            <a:ext cx="3420480" cy="4562855"/>
          </a:xfrm>
          <a:prstGeom prst="rect">
            <a:avLst/>
          </a:prstGeom>
          <a:ln w="12700">
            <a:solidFill>
              <a:schemeClr val="tx1"/>
            </a:solidFill>
          </a:ln>
        </p:spPr>
      </p:pic>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42</a:t>
            </a:fld>
            <a:endParaRPr lang="en-US"/>
          </a:p>
        </p:txBody>
      </p:sp>
    </p:spTree>
    <p:extLst>
      <p:ext uri="{BB962C8B-B14F-4D97-AF65-F5344CB8AC3E}">
        <p14:creationId xmlns:p14="http://schemas.microsoft.com/office/powerpoint/2010/main" val="2486409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A4B5-78E2-47E6-B428-8BB0A4E5F080}"/>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4" name="Slide Number Placeholder 3">
            <a:extLst>
              <a:ext uri="{FF2B5EF4-FFF2-40B4-BE49-F238E27FC236}">
                <a16:creationId xmlns:a16="http://schemas.microsoft.com/office/drawing/2014/main" id="{EDAEFE61-1D3D-4D9A-B525-1F377AC83530}"/>
              </a:ext>
            </a:extLst>
          </p:cNvPr>
          <p:cNvSpPr>
            <a:spLocks noGrp="1"/>
          </p:cNvSpPr>
          <p:nvPr>
            <p:ph type="sldNum" sz="quarter" idx="12"/>
          </p:nvPr>
        </p:nvSpPr>
        <p:spPr/>
        <p:txBody>
          <a:bodyPr/>
          <a:lstStyle/>
          <a:p>
            <a:fld id="{16630861-4318-414B-8E21-CA5F03E7BD41}" type="slidenum">
              <a:rPr lang="en-US" smtClean="0"/>
              <a:t>43</a:t>
            </a:fld>
            <a:endParaRPr lang="en-US"/>
          </a:p>
        </p:txBody>
      </p:sp>
      <p:sp>
        <p:nvSpPr>
          <p:cNvPr id="7" name="Content Placeholder 6">
            <a:extLst>
              <a:ext uri="{FF2B5EF4-FFF2-40B4-BE49-F238E27FC236}">
                <a16:creationId xmlns:a16="http://schemas.microsoft.com/office/drawing/2014/main" id="{CCD25CF6-5EC7-4CC7-BFC1-7F7809B1D29B}"/>
              </a:ext>
            </a:extLst>
          </p:cNvPr>
          <p:cNvSpPr>
            <a:spLocks noGrp="1"/>
          </p:cNvSpPr>
          <p:nvPr>
            <p:ph idx="1"/>
          </p:nvPr>
        </p:nvSpPr>
        <p:spPr/>
        <p:txBody>
          <a:bodyPr/>
          <a:lstStyle/>
          <a:p>
            <a:pPr marL="0" indent="0">
              <a:buNone/>
            </a:pPr>
            <a:r>
              <a:rPr lang="en-US" b="1"/>
              <a:t>Language Disorder – Language Summary Assessment Form Headings </a:t>
            </a:r>
          </a:p>
          <a:p>
            <a:pPr marL="0" indent="0">
              <a:buNone/>
            </a:pPr>
            <a:endParaRPr lang="en-US"/>
          </a:p>
        </p:txBody>
      </p:sp>
      <p:pic>
        <p:nvPicPr>
          <p:cNvPr id="8" name="Picture 7">
            <a:extLst>
              <a:ext uri="{FF2B5EF4-FFF2-40B4-BE49-F238E27FC236}">
                <a16:creationId xmlns:a16="http://schemas.microsoft.com/office/drawing/2014/main" id="{FAB90C32-A5BF-4A42-8A01-7CAF839DFD2F}"/>
              </a:ext>
            </a:extLst>
          </p:cNvPr>
          <p:cNvPicPr>
            <a:picLocks noChangeAspect="1"/>
          </p:cNvPicPr>
          <p:nvPr/>
        </p:nvPicPr>
        <p:blipFill>
          <a:blip r:embed="rId2"/>
          <a:stretch>
            <a:fillRect/>
          </a:stretch>
        </p:blipFill>
        <p:spPr>
          <a:xfrm>
            <a:off x="222127" y="2548009"/>
            <a:ext cx="8699746" cy="2731245"/>
          </a:xfrm>
          <a:prstGeom prst="rect">
            <a:avLst/>
          </a:prstGeom>
        </p:spPr>
      </p:pic>
    </p:spTree>
    <p:extLst>
      <p:ext uri="{BB962C8B-B14F-4D97-AF65-F5344CB8AC3E}">
        <p14:creationId xmlns:p14="http://schemas.microsoft.com/office/powerpoint/2010/main" val="2691320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42A8-F227-458D-B01C-9993A85A0B2C}"/>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436C95B9-0812-404C-8F01-14135C1E1088}"/>
              </a:ext>
            </a:extLst>
          </p:cNvPr>
          <p:cNvSpPr>
            <a:spLocks noGrp="1"/>
          </p:cNvSpPr>
          <p:nvPr>
            <p:ph idx="1"/>
          </p:nvPr>
        </p:nvSpPr>
        <p:spPr/>
        <p:txBody>
          <a:bodyPr/>
          <a:lstStyle/>
          <a:p>
            <a:pPr marL="0" indent="0">
              <a:buNone/>
            </a:pPr>
            <a:r>
              <a:rPr lang="en-US" b="1"/>
              <a:t>Language Disorder - No Apparent or Minimal Impact </a:t>
            </a:r>
          </a:p>
          <a:p>
            <a:pPr marL="0" indent="0">
              <a:buNone/>
            </a:pPr>
            <a:endParaRPr lang="en-US"/>
          </a:p>
        </p:txBody>
      </p:sp>
      <p:sp>
        <p:nvSpPr>
          <p:cNvPr id="4" name="Slide Number Placeholder 3">
            <a:extLst>
              <a:ext uri="{FF2B5EF4-FFF2-40B4-BE49-F238E27FC236}">
                <a16:creationId xmlns:a16="http://schemas.microsoft.com/office/drawing/2014/main" id="{FD7BABA8-A1F7-4487-BFD2-E862FBC99CDC}"/>
              </a:ext>
            </a:extLst>
          </p:cNvPr>
          <p:cNvSpPr>
            <a:spLocks noGrp="1"/>
          </p:cNvSpPr>
          <p:nvPr>
            <p:ph type="sldNum" sz="quarter" idx="12"/>
          </p:nvPr>
        </p:nvSpPr>
        <p:spPr/>
        <p:txBody>
          <a:bodyPr/>
          <a:lstStyle/>
          <a:p>
            <a:fld id="{16630861-4318-414B-8E21-CA5F03E7BD41}" type="slidenum">
              <a:rPr lang="en-US" smtClean="0"/>
              <a:t>44</a:t>
            </a:fld>
            <a:endParaRPr lang="en-US"/>
          </a:p>
        </p:txBody>
      </p:sp>
      <p:pic>
        <p:nvPicPr>
          <p:cNvPr id="6" name="Picture 5">
            <a:extLst>
              <a:ext uri="{FF2B5EF4-FFF2-40B4-BE49-F238E27FC236}">
                <a16:creationId xmlns:a16="http://schemas.microsoft.com/office/drawing/2014/main" id="{D27AC17F-7AA1-4D15-A333-F39DD8D71FF4}"/>
              </a:ext>
            </a:extLst>
          </p:cNvPr>
          <p:cNvPicPr>
            <a:picLocks noChangeAspect="1"/>
          </p:cNvPicPr>
          <p:nvPr/>
        </p:nvPicPr>
        <p:blipFill>
          <a:blip r:embed="rId2"/>
          <a:stretch>
            <a:fillRect/>
          </a:stretch>
        </p:blipFill>
        <p:spPr>
          <a:xfrm>
            <a:off x="1188720" y="2063950"/>
            <a:ext cx="7143167" cy="3809312"/>
          </a:xfrm>
          <a:prstGeom prst="rect">
            <a:avLst/>
          </a:prstGeom>
        </p:spPr>
      </p:pic>
    </p:spTree>
    <p:extLst>
      <p:ext uri="{BB962C8B-B14F-4D97-AF65-F5344CB8AC3E}">
        <p14:creationId xmlns:p14="http://schemas.microsoft.com/office/powerpoint/2010/main" val="560724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EEA6-0E05-4C2E-941D-75E553C1CA23}"/>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B34324AC-8CF7-4698-9DFB-B257BB627921}"/>
              </a:ext>
            </a:extLst>
          </p:cNvPr>
          <p:cNvSpPr>
            <a:spLocks noGrp="1"/>
          </p:cNvSpPr>
          <p:nvPr>
            <p:ph idx="1"/>
          </p:nvPr>
        </p:nvSpPr>
        <p:spPr/>
        <p:txBody>
          <a:bodyPr/>
          <a:lstStyle/>
          <a:p>
            <a:pPr marL="0" indent="0">
              <a:buNone/>
            </a:pPr>
            <a:r>
              <a:rPr lang="en-US" b="1"/>
              <a:t>Language Disorder - Moderate or Substantial Impact </a:t>
            </a:r>
          </a:p>
          <a:p>
            <a:pPr marL="0" indent="0">
              <a:buNone/>
            </a:pPr>
            <a:endParaRPr lang="en-US"/>
          </a:p>
        </p:txBody>
      </p:sp>
      <p:sp>
        <p:nvSpPr>
          <p:cNvPr id="4" name="Slide Number Placeholder 3">
            <a:extLst>
              <a:ext uri="{FF2B5EF4-FFF2-40B4-BE49-F238E27FC236}">
                <a16:creationId xmlns:a16="http://schemas.microsoft.com/office/drawing/2014/main" id="{3D65996A-5E2B-4060-AC63-39D964295121}"/>
              </a:ext>
            </a:extLst>
          </p:cNvPr>
          <p:cNvSpPr>
            <a:spLocks noGrp="1"/>
          </p:cNvSpPr>
          <p:nvPr>
            <p:ph type="sldNum" sz="quarter" idx="12"/>
          </p:nvPr>
        </p:nvSpPr>
        <p:spPr/>
        <p:txBody>
          <a:bodyPr/>
          <a:lstStyle/>
          <a:p>
            <a:fld id="{16630861-4318-414B-8E21-CA5F03E7BD41}" type="slidenum">
              <a:rPr lang="en-US" smtClean="0"/>
              <a:t>45</a:t>
            </a:fld>
            <a:endParaRPr lang="en-US"/>
          </a:p>
        </p:txBody>
      </p:sp>
      <p:pic>
        <p:nvPicPr>
          <p:cNvPr id="6" name="Content Placeholder 9">
            <a:extLst>
              <a:ext uri="{FF2B5EF4-FFF2-40B4-BE49-F238E27FC236}">
                <a16:creationId xmlns:a16="http://schemas.microsoft.com/office/drawing/2014/main" id="{AA0F1E59-2FEB-4869-847D-D3CF322A6496}"/>
              </a:ext>
            </a:extLst>
          </p:cNvPr>
          <p:cNvPicPr>
            <a:picLocks noChangeAspect="1"/>
          </p:cNvPicPr>
          <p:nvPr/>
        </p:nvPicPr>
        <p:blipFill>
          <a:blip r:embed="rId2"/>
          <a:stretch>
            <a:fillRect/>
          </a:stretch>
        </p:blipFill>
        <p:spPr>
          <a:xfrm>
            <a:off x="1222961" y="2250342"/>
            <a:ext cx="6995766" cy="3718882"/>
          </a:xfrm>
          <a:prstGeom prst="rect">
            <a:avLst/>
          </a:prstGeom>
        </p:spPr>
      </p:pic>
    </p:spTree>
    <p:extLst>
      <p:ext uri="{BB962C8B-B14F-4D97-AF65-F5344CB8AC3E}">
        <p14:creationId xmlns:p14="http://schemas.microsoft.com/office/powerpoint/2010/main" val="898937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a:normAutofit/>
          </a:bodyPr>
          <a:lstStyle/>
          <a:p>
            <a:pPr marL="0" indent="0">
              <a:lnSpc>
                <a:spcPct val="100000"/>
              </a:lnSpc>
              <a:buNone/>
            </a:pPr>
            <a:r>
              <a:rPr lang="en-US" b="1"/>
              <a:t>Speech Sound Disorder (Articulation/Phonology Disorder)</a:t>
            </a:r>
          </a:p>
          <a:p>
            <a:pPr marL="0" indent="0">
              <a:lnSpc>
                <a:spcPct val="100000"/>
              </a:lnSpc>
              <a:buNone/>
            </a:pPr>
            <a:r>
              <a:rPr lang="en-US" b="1"/>
              <a:t>Changes </a:t>
            </a:r>
          </a:p>
          <a:p>
            <a:pPr>
              <a:lnSpc>
                <a:spcPct val="100000"/>
              </a:lnSpc>
            </a:pPr>
            <a:r>
              <a:rPr lang="en-US"/>
              <a:t>Added the Diagnostic Criteria to include onset of symptoms “after an acquired brain injury”</a:t>
            </a:r>
          </a:p>
          <a:p>
            <a:pPr>
              <a:lnSpc>
                <a:spcPct val="100000"/>
              </a:lnSpc>
            </a:pPr>
            <a:r>
              <a:rPr lang="en-US"/>
              <a:t>Updated the characteristics for a Speech Sound or Phonological Disorder</a:t>
            </a:r>
          </a:p>
          <a:p>
            <a:pPr>
              <a:lnSpc>
                <a:spcPct val="100000"/>
              </a:lnSpc>
            </a:pPr>
            <a:r>
              <a:rPr lang="en-US"/>
              <a:t>Added the use of a </a:t>
            </a:r>
            <a:r>
              <a:rPr lang="en-US">
                <a:solidFill>
                  <a:srgbClr val="A7253F"/>
                </a:solidFill>
              </a:rPr>
              <a:t>Speech Sound Production Summary  </a:t>
            </a:r>
          </a:p>
          <a:p>
            <a:pPr>
              <a:lnSpc>
                <a:spcPct val="100000"/>
              </a:lnSpc>
            </a:pPr>
            <a:r>
              <a:rPr lang="en-US">
                <a:solidFill>
                  <a:schemeClr val="tx1">
                    <a:lumMod val="65000"/>
                    <a:lumOff val="35000"/>
                  </a:schemeClr>
                </a:solidFill>
              </a:rPr>
              <a:t>Added the use of a </a:t>
            </a:r>
            <a:r>
              <a:rPr lang="en-US">
                <a:solidFill>
                  <a:srgbClr val="A7253F"/>
                </a:solidFill>
              </a:rPr>
              <a:t>Functional Communication Summary </a:t>
            </a: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46</a:t>
            </a:fld>
            <a:endParaRPr lang="en-US"/>
          </a:p>
        </p:txBody>
      </p:sp>
    </p:spTree>
    <p:extLst>
      <p:ext uri="{BB962C8B-B14F-4D97-AF65-F5344CB8AC3E}">
        <p14:creationId xmlns:p14="http://schemas.microsoft.com/office/powerpoint/2010/main" val="3267416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21F8-08B1-465C-A7D1-29A217DABCB7}"/>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68137EB9-7E6C-4E92-82A9-9E5BB2BBE065}"/>
              </a:ext>
            </a:extLst>
          </p:cNvPr>
          <p:cNvSpPr>
            <a:spLocks noGrp="1"/>
          </p:cNvSpPr>
          <p:nvPr>
            <p:ph idx="1"/>
          </p:nvPr>
        </p:nvSpPr>
        <p:spPr/>
        <p:txBody>
          <a:bodyPr>
            <a:normAutofit lnSpcReduction="10000"/>
          </a:bodyPr>
          <a:lstStyle/>
          <a:p>
            <a:pPr marL="0" indent="0">
              <a:buNone/>
            </a:pPr>
            <a:r>
              <a:rPr lang="en-US" b="1"/>
              <a:t>Speech Sound Disorder – Eligibility Criteria </a:t>
            </a:r>
          </a:p>
          <a:p>
            <a:pPr marL="0" indent="0">
              <a:buNone/>
            </a:pPr>
            <a:r>
              <a:rPr lang="en-US"/>
              <a:t>An EC will determine that a student is eligible for special education and/or related services as a student who has a speech sound disorder when the following criteria are met. </a:t>
            </a:r>
          </a:p>
          <a:p>
            <a:pPr marL="0" indent="0">
              <a:buNone/>
            </a:pPr>
            <a:r>
              <a:rPr lang="en-US"/>
              <a:t>1. </a:t>
            </a:r>
            <a:r>
              <a:rPr lang="en-US">
                <a:solidFill>
                  <a:srgbClr val="A7253F"/>
                </a:solidFill>
              </a:rPr>
              <a:t>Three or more speech probes </a:t>
            </a:r>
            <a:r>
              <a:rPr lang="en-US"/>
              <a:t>or standardized speech assessments listed below and application of developmental norms (see Speech-Language Pathology Services in West Virginia Schools: Guidance for West Virginia Schools and Districts, 2022) are performed as part of the comprehensive speech sound evaluation process. For students who cannot participate in the assessment process, consider using the </a:t>
            </a:r>
            <a:r>
              <a:rPr lang="en-US">
                <a:solidFill>
                  <a:srgbClr val="A7253F"/>
                </a:solidFill>
              </a:rPr>
              <a:t>Functional Communication Assessment Summary </a:t>
            </a:r>
            <a:r>
              <a:rPr lang="en-US"/>
              <a:t>(see Speech-Language Pathology Services in West Virginia Schools: Guidance for West Virginia Schools and Districts, 2022). The student with a speech sound disorder exhibits three of the following characteristics in a through e: </a:t>
            </a:r>
          </a:p>
          <a:p>
            <a:endParaRPr lang="en-US"/>
          </a:p>
        </p:txBody>
      </p:sp>
      <p:sp>
        <p:nvSpPr>
          <p:cNvPr id="4" name="Slide Number Placeholder 3">
            <a:extLst>
              <a:ext uri="{FF2B5EF4-FFF2-40B4-BE49-F238E27FC236}">
                <a16:creationId xmlns:a16="http://schemas.microsoft.com/office/drawing/2014/main" id="{EBE7FDCF-DE22-4155-8C34-A85044579F7D}"/>
              </a:ext>
            </a:extLst>
          </p:cNvPr>
          <p:cNvSpPr>
            <a:spLocks noGrp="1"/>
          </p:cNvSpPr>
          <p:nvPr>
            <p:ph type="sldNum" sz="quarter" idx="12"/>
          </p:nvPr>
        </p:nvSpPr>
        <p:spPr/>
        <p:txBody>
          <a:bodyPr/>
          <a:lstStyle/>
          <a:p>
            <a:fld id="{16630861-4318-414B-8E21-CA5F03E7BD41}" type="slidenum">
              <a:rPr lang="en-US" smtClean="0"/>
              <a:t>47</a:t>
            </a:fld>
            <a:endParaRPr lang="en-US"/>
          </a:p>
        </p:txBody>
      </p:sp>
    </p:spTree>
    <p:extLst>
      <p:ext uri="{BB962C8B-B14F-4D97-AF65-F5344CB8AC3E}">
        <p14:creationId xmlns:p14="http://schemas.microsoft.com/office/powerpoint/2010/main" val="164162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560E-BDD0-4D78-9D70-F39FEC31E3EE}"/>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C6F5AA38-020F-4434-83B7-E8759AE6B659}"/>
              </a:ext>
            </a:extLst>
          </p:cNvPr>
          <p:cNvSpPr>
            <a:spLocks noGrp="1"/>
          </p:cNvSpPr>
          <p:nvPr>
            <p:ph idx="1"/>
          </p:nvPr>
        </p:nvSpPr>
        <p:spPr>
          <a:xfrm>
            <a:off x="157019" y="1422401"/>
            <a:ext cx="8669348" cy="4802908"/>
          </a:xfrm>
        </p:spPr>
        <p:txBody>
          <a:bodyPr vert="horz" lIns="91440" tIns="45720" rIns="91440" bIns="45720" rtlCol="0" anchor="t">
            <a:noAutofit/>
          </a:bodyPr>
          <a:lstStyle/>
          <a:p>
            <a:pPr marL="342900" lvl="1" indent="0">
              <a:lnSpc>
                <a:spcPct val="120000"/>
              </a:lnSpc>
              <a:buNone/>
            </a:pPr>
            <a:r>
              <a:rPr lang="en-US" sz="1400" b="1">
                <a:latin typeface="Fira Sans"/>
              </a:rPr>
              <a:t>Speech Sound Disorders – Eligibility Criteria</a:t>
            </a:r>
          </a:p>
          <a:p>
            <a:pPr marL="342900" lvl="1" indent="0">
              <a:lnSpc>
                <a:spcPct val="120000"/>
              </a:lnSpc>
              <a:buNone/>
            </a:pPr>
            <a:r>
              <a:rPr lang="en-US" sz="1400">
                <a:latin typeface="Fira Sans"/>
              </a:rPr>
              <a:t>a. a </a:t>
            </a:r>
            <a:r>
              <a:rPr lang="en-US" sz="1400">
                <a:solidFill>
                  <a:srgbClr val="A7253F"/>
                </a:solidFill>
                <a:latin typeface="Fira Sans"/>
              </a:rPr>
              <a:t>standardized speech assessment </a:t>
            </a:r>
            <a:r>
              <a:rPr lang="en-US" sz="1400">
                <a:latin typeface="Fira Sans"/>
              </a:rPr>
              <a:t>demonstrates </a:t>
            </a:r>
            <a:r>
              <a:rPr lang="en-US" sz="1400">
                <a:solidFill>
                  <a:srgbClr val="A7253F"/>
                </a:solidFill>
                <a:latin typeface="Fira Sans"/>
              </a:rPr>
              <a:t>three or more phonemic errors </a:t>
            </a:r>
            <a:r>
              <a:rPr lang="en-US" sz="1400">
                <a:latin typeface="Fira Sans"/>
              </a:rPr>
              <a:t>not expected at the student’s current age or developmental level are observed during direct testing and/or conversational speech; </a:t>
            </a:r>
            <a:endParaRPr lang="en-US" sz="1400"/>
          </a:p>
          <a:p>
            <a:pPr marL="342900" lvl="1" indent="0">
              <a:lnSpc>
                <a:spcPct val="120000"/>
              </a:lnSpc>
              <a:buNone/>
            </a:pPr>
            <a:r>
              <a:rPr lang="en-US" sz="1400">
                <a:latin typeface="Fira Sans"/>
              </a:rPr>
              <a:t>b. </a:t>
            </a:r>
            <a:r>
              <a:rPr lang="en-US" sz="1400">
                <a:solidFill>
                  <a:srgbClr val="A7253F"/>
                </a:solidFill>
                <a:latin typeface="Fira Sans"/>
              </a:rPr>
              <a:t>one or more phonological processes designated </a:t>
            </a:r>
            <a:r>
              <a:rPr lang="en-US" sz="1400">
                <a:latin typeface="Fira Sans"/>
              </a:rPr>
              <a:t>on the Speech Production Assessment Summary (see Speech-Language Pathology Services in West Virginia Schools: Guidance for West Virginia Schools and Districts, 2022) as a moderate to substantial are observed during direct testing and/or in conversational speech; </a:t>
            </a:r>
            <a:endParaRPr lang="en-US" sz="1400"/>
          </a:p>
          <a:p>
            <a:pPr marL="342900" lvl="1" indent="0">
              <a:lnSpc>
                <a:spcPct val="120000"/>
              </a:lnSpc>
              <a:buNone/>
            </a:pPr>
            <a:r>
              <a:rPr lang="en-US" sz="1400">
                <a:latin typeface="Fira Sans"/>
              </a:rPr>
              <a:t>c. the student is </a:t>
            </a:r>
            <a:r>
              <a:rPr lang="en-US" sz="1400">
                <a:solidFill>
                  <a:srgbClr val="A7253F"/>
                </a:solidFill>
                <a:latin typeface="Fira Sans"/>
              </a:rPr>
              <a:t>less than 59 percent stimulable </a:t>
            </a:r>
            <a:r>
              <a:rPr lang="en-US" sz="1400">
                <a:latin typeface="Fira Sans"/>
              </a:rPr>
              <a:t>for age-appropriate phonemic errors as listed on the Speech Production Assessment Summary (see Speech-Language Pathology Services in West Virginia Schools: Guidance for West Virginia Schools and Districts, 2022); </a:t>
            </a:r>
            <a:endParaRPr lang="en-US" sz="1400"/>
          </a:p>
          <a:p>
            <a:pPr marL="342900" lvl="1" indent="0">
              <a:lnSpc>
                <a:spcPct val="120000"/>
              </a:lnSpc>
              <a:buNone/>
            </a:pPr>
            <a:r>
              <a:rPr lang="en-US" sz="1400">
                <a:latin typeface="Fira Sans"/>
              </a:rPr>
              <a:t>d. the student’s </a:t>
            </a:r>
            <a:r>
              <a:rPr lang="en-US" sz="1400">
                <a:solidFill>
                  <a:srgbClr val="A7253F"/>
                </a:solidFill>
                <a:latin typeface="Fira Sans"/>
              </a:rPr>
              <a:t>speech intelligibility </a:t>
            </a:r>
            <a:r>
              <a:rPr lang="en-US" sz="1400">
                <a:latin typeface="Fira Sans"/>
              </a:rPr>
              <a:t>is below the expected range and not due to influences of a second language or dialect. Intelligibility ratings as documented by school staff or caregivers indicate an impact across environments (see Speech-Language Pathology Services in West Virginia Schools: Guidance for West Virginia Schools and Districts, 2022); or </a:t>
            </a:r>
            <a:endParaRPr lang="en-US" sz="1400"/>
          </a:p>
          <a:p>
            <a:pPr marL="342900" lvl="1" indent="0">
              <a:lnSpc>
                <a:spcPct val="120000"/>
              </a:lnSpc>
              <a:buNone/>
            </a:pPr>
            <a:r>
              <a:rPr lang="en-US" sz="1400">
                <a:latin typeface="Fira Sans"/>
              </a:rPr>
              <a:t>e. </a:t>
            </a:r>
            <a:r>
              <a:rPr lang="en-US" sz="1400">
                <a:solidFill>
                  <a:srgbClr val="A7253F"/>
                </a:solidFill>
                <a:latin typeface="Fira Sans"/>
              </a:rPr>
              <a:t>Percentage of Consonants Correct is 84 </a:t>
            </a:r>
            <a:r>
              <a:rPr lang="en-US" sz="1400">
                <a:latin typeface="Fira Sans"/>
              </a:rPr>
              <a:t>percent or below. </a:t>
            </a:r>
            <a:endParaRPr lang="en-US" sz="1400"/>
          </a:p>
          <a:p>
            <a:endParaRPr lang="en-US" sz="2300"/>
          </a:p>
        </p:txBody>
      </p:sp>
      <p:sp>
        <p:nvSpPr>
          <p:cNvPr id="4" name="Slide Number Placeholder 3">
            <a:extLst>
              <a:ext uri="{FF2B5EF4-FFF2-40B4-BE49-F238E27FC236}">
                <a16:creationId xmlns:a16="http://schemas.microsoft.com/office/drawing/2014/main" id="{6FBFF5BA-6BCB-44E9-954A-97F54CB7A6FB}"/>
              </a:ext>
            </a:extLst>
          </p:cNvPr>
          <p:cNvSpPr>
            <a:spLocks noGrp="1"/>
          </p:cNvSpPr>
          <p:nvPr>
            <p:ph type="sldNum" sz="quarter" idx="12"/>
          </p:nvPr>
        </p:nvSpPr>
        <p:spPr>
          <a:xfrm>
            <a:off x="7947136" y="6365589"/>
            <a:ext cx="879230" cy="365125"/>
          </a:xfrm>
        </p:spPr>
        <p:txBody>
          <a:bodyPr/>
          <a:lstStyle/>
          <a:p>
            <a:fld id="{16630861-4318-414B-8E21-CA5F03E7BD41}" type="slidenum">
              <a:rPr lang="en-US" smtClean="0"/>
              <a:t>48</a:t>
            </a:fld>
            <a:endParaRPr lang="en-US"/>
          </a:p>
        </p:txBody>
      </p:sp>
    </p:spTree>
    <p:extLst>
      <p:ext uri="{BB962C8B-B14F-4D97-AF65-F5344CB8AC3E}">
        <p14:creationId xmlns:p14="http://schemas.microsoft.com/office/powerpoint/2010/main" val="2101941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a:normAutofit/>
          </a:bodyPr>
          <a:lstStyle/>
          <a:p>
            <a:pPr marL="457200" indent="-457200">
              <a:buAutoNum type="arabicPeriod" startAt="2"/>
            </a:pPr>
            <a:r>
              <a:rPr lang="en-US"/>
              <a:t>The student’s disability adversely affects educational or vocational performance, or </a:t>
            </a:r>
            <a:r>
              <a:rPr lang="en-US">
                <a:solidFill>
                  <a:srgbClr val="A7253F"/>
                </a:solidFill>
              </a:rPr>
              <a:t>social-communicative performance </a:t>
            </a:r>
            <a:r>
              <a:rPr lang="en-US"/>
              <a:t>in the case of preschoolers, as shown by a review of educational activities and LEA-wide assessments.</a:t>
            </a:r>
          </a:p>
          <a:p>
            <a:pPr marL="457200" indent="-457200">
              <a:buAutoNum type="arabicPeriod" startAt="2"/>
            </a:pPr>
            <a:r>
              <a:rPr lang="en-US"/>
              <a:t>The student needs special education. (Speech sound disorder therapy can be a primary special education or related service.)</a:t>
            </a:r>
          </a:p>
          <a:p>
            <a:pPr marL="800100" lvl="1" indent="-457200">
              <a:buAutoNum type="alphaLcPeriod"/>
            </a:pPr>
            <a:r>
              <a:rPr lang="en-US"/>
              <a:t>A speech sound disorder is not considered the primary disability when     the symptoms are attributable to hearing or other impairments that are more appropriately defined under another eligibility category.</a:t>
            </a:r>
          </a:p>
          <a:p>
            <a:pPr marL="800100" lvl="1" indent="-457200">
              <a:buAutoNum type="alphaLcPeriod"/>
            </a:pPr>
            <a:r>
              <a:rPr lang="en-US"/>
              <a:t>A speech sound disorder is considered a related service when services are required to assist an eligible student with a disability to benefit from special education. </a:t>
            </a:r>
          </a:p>
          <a:p>
            <a:pPr>
              <a:lnSpc>
                <a:spcPct val="100000"/>
              </a:lnSpc>
            </a:pPr>
            <a:endParaRPr lang="en-US">
              <a:highlight>
                <a:srgbClr val="00FFFF"/>
              </a:highlight>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49</a:t>
            </a:fld>
            <a:endParaRPr lang="en-US"/>
          </a:p>
        </p:txBody>
      </p:sp>
    </p:spTree>
    <p:extLst>
      <p:ext uri="{BB962C8B-B14F-4D97-AF65-F5344CB8AC3E}">
        <p14:creationId xmlns:p14="http://schemas.microsoft.com/office/powerpoint/2010/main" val="421766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7372-B1A7-4587-BC96-F7BD5B524A84}"/>
              </a:ext>
            </a:extLst>
          </p:cNvPr>
          <p:cNvSpPr>
            <a:spLocks noGrp="1"/>
          </p:cNvSpPr>
          <p:nvPr>
            <p:ph type="title"/>
          </p:nvPr>
        </p:nvSpPr>
        <p:spPr/>
        <p:txBody>
          <a:bodyPr/>
          <a:lstStyle/>
          <a:p>
            <a:r>
              <a:rPr lang="en-US" b="1">
                <a:latin typeface="Vollkorn"/>
              </a:rPr>
              <a:t>Changes at a Glance</a:t>
            </a:r>
            <a:endParaRPr lang="en-US" b="1"/>
          </a:p>
        </p:txBody>
      </p:sp>
      <p:sp>
        <p:nvSpPr>
          <p:cNvPr id="3" name="Content Placeholder 2">
            <a:extLst>
              <a:ext uri="{FF2B5EF4-FFF2-40B4-BE49-F238E27FC236}">
                <a16:creationId xmlns:a16="http://schemas.microsoft.com/office/drawing/2014/main" id="{D92B4B1B-9802-48A1-A057-C4B48480850D}"/>
              </a:ext>
            </a:extLst>
          </p:cNvPr>
          <p:cNvSpPr>
            <a:spLocks noGrp="1"/>
          </p:cNvSpPr>
          <p:nvPr>
            <p:ph idx="1"/>
          </p:nvPr>
        </p:nvSpPr>
        <p:spPr/>
        <p:txBody>
          <a:bodyPr>
            <a:normAutofit/>
          </a:bodyPr>
          <a:lstStyle/>
          <a:p>
            <a:pPr marL="0" indent="0">
              <a:lnSpc>
                <a:spcPct val="120000"/>
              </a:lnSpc>
              <a:buNone/>
            </a:pPr>
            <a:r>
              <a:rPr lang="en-US" sz="2800" b="1"/>
              <a:t>Updates related to:</a:t>
            </a:r>
          </a:p>
          <a:p>
            <a:pPr lvl="1">
              <a:lnSpc>
                <a:spcPct val="120000"/>
              </a:lnSpc>
            </a:pPr>
            <a:r>
              <a:rPr lang="en-US" sz="2000"/>
              <a:t>Policy language and terminology, including provisions related to charter public schools</a:t>
            </a:r>
          </a:p>
          <a:p>
            <a:pPr lvl="1">
              <a:lnSpc>
                <a:spcPct val="120000"/>
              </a:lnSpc>
            </a:pPr>
            <a:r>
              <a:rPr lang="en-US" sz="2000"/>
              <a:t>Procedural changes</a:t>
            </a:r>
          </a:p>
          <a:p>
            <a:pPr lvl="1">
              <a:lnSpc>
                <a:spcPct val="120000"/>
              </a:lnSpc>
            </a:pPr>
            <a:r>
              <a:rPr lang="en-US" sz="2000"/>
              <a:t>Alignment of language with federal, state, and board policy, as well as case law</a:t>
            </a:r>
          </a:p>
          <a:p>
            <a:pPr lvl="1">
              <a:lnSpc>
                <a:spcPct val="120000"/>
              </a:lnSpc>
            </a:pPr>
            <a:r>
              <a:rPr lang="en-US" sz="2000"/>
              <a:t>Glossary and acronym lists</a:t>
            </a:r>
          </a:p>
          <a:p>
            <a:pPr lvl="1">
              <a:lnSpc>
                <a:spcPct val="120000"/>
              </a:lnSpc>
            </a:pPr>
            <a:r>
              <a:rPr lang="en-US" sz="2000"/>
              <a:t>Glossary has been moved to the front of the document</a:t>
            </a:r>
          </a:p>
          <a:p>
            <a:pPr lvl="1">
              <a:lnSpc>
                <a:spcPct val="120000"/>
              </a:lnSpc>
            </a:pPr>
            <a:r>
              <a:rPr lang="en-US" sz="2000"/>
              <a:t>Clarifications of existing policy content</a:t>
            </a:r>
          </a:p>
        </p:txBody>
      </p:sp>
      <p:sp>
        <p:nvSpPr>
          <p:cNvPr id="4" name="Slide Number Placeholder 3">
            <a:extLst>
              <a:ext uri="{FF2B5EF4-FFF2-40B4-BE49-F238E27FC236}">
                <a16:creationId xmlns:a16="http://schemas.microsoft.com/office/drawing/2014/main" id="{1EBFCCD0-F708-4759-B58D-5F98D6D0869C}"/>
              </a:ext>
            </a:extLst>
          </p:cNvPr>
          <p:cNvSpPr>
            <a:spLocks noGrp="1"/>
          </p:cNvSpPr>
          <p:nvPr>
            <p:ph type="sldNum" sz="quarter" idx="12"/>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544672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067B-A1FF-4BCC-A9F8-2B54082B7286}"/>
              </a:ext>
            </a:extLst>
          </p:cNvPr>
          <p:cNvSpPr>
            <a:spLocks noGrp="1"/>
          </p:cNvSpPr>
          <p:nvPr>
            <p:ph type="title"/>
          </p:nvPr>
        </p:nvSpPr>
        <p:spPr/>
        <p:txBody>
          <a:bodyPr/>
          <a:lstStyle/>
          <a:p>
            <a:r>
              <a:rPr lang="en-US" b="1"/>
              <a:t>Chapter 4:</a:t>
            </a:r>
            <a:br>
              <a:rPr lang="en-US" b="1"/>
            </a:br>
            <a:r>
              <a:rPr lang="en-US"/>
              <a:t>Eligibility (Speech or Language Impairment)</a:t>
            </a:r>
          </a:p>
        </p:txBody>
      </p:sp>
      <p:sp>
        <p:nvSpPr>
          <p:cNvPr id="3" name="Content Placeholder 2">
            <a:extLst>
              <a:ext uri="{FF2B5EF4-FFF2-40B4-BE49-F238E27FC236}">
                <a16:creationId xmlns:a16="http://schemas.microsoft.com/office/drawing/2014/main" id="{08336DCC-AE78-4B7F-8C5C-B46F1419A0A6}"/>
              </a:ext>
            </a:extLst>
          </p:cNvPr>
          <p:cNvSpPr>
            <a:spLocks noGrp="1"/>
          </p:cNvSpPr>
          <p:nvPr>
            <p:ph idx="1"/>
          </p:nvPr>
        </p:nvSpPr>
        <p:spPr/>
        <p:txBody>
          <a:bodyPr>
            <a:normAutofit fontScale="92500"/>
          </a:bodyPr>
          <a:lstStyle/>
          <a:p>
            <a:pPr marL="0" indent="0">
              <a:buNone/>
            </a:pPr>
            <a:r>
              <a:rPr lang="en-US" b="1">
                <a:solidFill>
                  <a:schemeClr val="tx1">
                    <a:lumMod val="65000"/>
                    <a:lumOff val="35000"/>
                  </a:schemeClr>
                </a:solidFill>
              </a:rPr>
              <a:t>Other Areas of Speech or Language Impairment </a:t>
            </a:r>
          </a:p>
          <a:p>
            <a:pPr marL="0" indent="0">
              <a:buNone/>
            </a:pPr>
            <a:r>
              <a:rPr lang="en-US" b="1">
                <a:solidFill>
                  <a:schemeClr val="tx1">
                    <a:lumMod val="65000"/>
                    <a:lumOff val="35000"/>
                  </a:schemeClr>
                </a:solidFill>
              </a:rPr>
              <a:t>Changes</a:t>
            </a:r>
          </a:p>
          <a:p>
            <a:pPr marL="0" indent="0">
              <a:buNone/>
            </a:pPr>
            <a:r>
              <a:rPr lang="en-US">
                <a:solidFill>
                  <a:schemeClr val="tx1">
                    <a:lumMod val="65000"/>
                    <a:lumOff val="35000"/>
                  </a:schemeClr>
                </a:solidFill>
              </a:rPr>
              <a:t>Childhood Fluency Disorder</a:t>
            </a:r>
          </a:p>
          <a:p>
            <a:pPr lvl="1">
              <a:buFont typeface="Arial" panose="020B0604020202020204" pitchFamily="34" charset="0"/>
              <a:buChar char="•"/>
            </a:pPr>
            <a:r>
              <a:rPr lang="en-US"/>
              <a:t>Added the definition, diagnostic criteria, and eligibility criteria for “Cluttering”</a:t>
            </a:r>
          </a:p>
          <a:p>
            <a:pPr lvl="1"/>
            <a:r>
              <a:rPr lang="en-US"/>
              <a:t>Removed the use of the Suggested Guidelines for Fluency as Eligibility Criteria</a:t>
            </a:r>
            <a:endParaRPr lang="en-US">
              <a:highlight>
                <a:srgbClr val="FFFF00"/>
              </a:highlight>
            </a:endParaRPr>
          </a:p>
          <a:p>
            <a:pPr marL="0" indent="0">
              <a:buNone/>
            </a:pPr>
            <a:r>
              <a:rPr lang="en-US">
                <a:solidFill>
                  <a:schemeClr val="tx1">
                    <a:lumMod val="65000"/>
                    <a:lumOff val="35000"/>
                  </a:schemeClr>
                </a:solidFill>
              </a:rPr>
              <a:t>Voice </a:t>
            </a:r>
          </a:p>
          <a:p>
            <a:pPr lvl="1">
              <a:buFont typeface="Arial" panose="020B0604020202020204" pitchFamily="34" charset="0"/>
              <a:buChar char="•"/>
            </a:pPr>
            <a:r>
              <a:rPr lang="en-US"/>
              <a:t>Changed Voice Rating Scale to “an age-appropriate voice rating scale”</a:t>
            </a:r>
          </a:p>
          <a:p>
            <a:pPr marL="0" indent="0">
              <a:buNone/>
            </a:pPr>
            <a:r>
              <a:rPr lang="en-US">
                <a:solidFill>
                  <a:srgbClr val="00133F"/>
                </a:solidFill>
              </a:rPr>
              <a:t>Social (Pragmatic) Communication Disorder </a:t>
            </a:r>
          </a:p>
          <a:p>
            <a:pPr lvl="1">
              <a:buFont typeface="Arial" panose="020B0604020202020204" pitchFamily="34" charset="0"/>
              <a:buChar char="•"/>
            </a:pPr>
            <a:r>
              <a:rPr lang="en-US"/>
              <a:t>Removed “Pragmatic” from the label and used “Social Communication Disorder (SCD)” to align with the American-Speech-Language and Hearing Association(ASHA) terminology</a:t>
            </a:r>
          </a:p>
          <a:p>
            <a:pPr lvl="1">
              <a:buFont typeface="Arial" panose="020B0604020202020204" pitchFamily="34" charset="0"/>
              <a:buChar char="•"/>
            </a:pPr>
            <a:r>
              <a:rPr lang="en-US"/>
              <a:t>Added a statement that SCD is a primary disability and not a related service. </a:t>
            </a:r>
          </a:p>
          <a:p>
            <a:pPr marL="0" indent="0">
              <a:buNone/>
            </a:pPr>
            <a:endParaRPr lang="en-US">
              <a:solidFill>
                <a:srgbClr val="C00000"/>
              </a:solidFill>
            </a:endParaRPr>
          </a:p>
          <a:p>
            <a:endParaRPr lang="en-US"/>
          </a:p>
        </p:txBody>
      </p:sp>
      <p:sp>
        <p:nvSpPr>
          <p:cNvPr id="4" name="Slide Number Placeholder 3">
            <a:extLst>
              <a:ext uri="{FF2B5EF4-FFF2-40B4-BE49-F238E27FC236}">
                <a16:creationId xmlns:a16="http://schemas.microsoft.com/office/drawing/2014/main" id="{7B67F970-9BBF-42B0-9DAC-062120F3FF14}"/>
              </a:ext>
            </a:extLst>
          </p:cNvPr>
          <p:cNvSpPr>
            <a:spLocks noGrp="1"/>
          </p:cNvSpPr>
          <p:nvPr>
            <p:ph type="sldNum" sz="quarter" idx="12"/>
          </p:nvPr>
        </p:nvSpPr>
        <p:spPr/>
        <p:txBody>
          <a:bodyPr/>
          <a:lstStyle/>
          <a:p>
            <a:fld id="{16630861-4318-414B-8E21-CA5F03E7BD41}" type="slidenum">
              <a:rPr lang="en-US" smtClean="0"/>
              <a:t>50</a:t>
            </a:fld>
            <a:endParaRPr lang="en-US"/>
          </a:p>
        </p:txBody>
      </p:sp>
    </p:spTree>
    <p:extLst>
      <p:ext uri="{BB962C8B-B14F-4D97-AF65-F5344CB8AC3E}">
        <p14:creationId xmlns:p14="http://schemas.microsoft.com/office/powerpoint/2010/main" val="2690190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000" b="1">
                <a:latin typeface="Fira Sans"/>
              </a:rPr>
              <a:t>Clarifications</a:t>
            </a:r>
          </a:p>
          <a:p>
            <a:pPr>
              <a:lnSpc>
                <a:spcPct val="100000"/>
              </a:lnSpc>
            </a:pPr>
            <a:r>
              <a:rPr lang="en-US" sz="2000">
                <a:latin typeface="Fira Sans"/>
              </a:rPr>
              <a:t>The age at which transition planning must begin is now </a:t>
            </a:r>
            <a:r>
              <a:rPr lang="en-US" sz="2000">
                <a:highlight>
                  <a:srgbClr val="FFFF00"/>
                </a:highlight>
                <a:latin typeface="Fira Sans"/>
              </a:rPr>
              <a:t>14</a:t>
            </a:r>
            <a:r>
              <a:rPr lang="en-US" sz="2000">
                <a:latin typeface="Fira Sans"/>
              </a:rPr>
              <a:t> years old</a:t>
            </a:r>
          </a:p>
          <a:p>
            <a:pPr>
              <a:lnSpc>
                <a:spcPct val="100000"/>
              </a:lnSpc>
            </a:pPr>
            <a:r>
              <a:rPr lang="en-US" sz="2000">
                <a:effectLst/>
                <a:latin typeface="Fira Sans"/>
                <a:ea typeface="Calibri" panose="020F0502020204030204" pitchFamily="34" charset="0"/>
              </a:rPr>
              <a:t>IEP Team members participating through an alternate method, such as by telephone or virtually, may be documented without signature in the appropriate section</a:t>
            </a:r>
          </a:p>
          <a:p>
            <a:pPr>
              <a:lnSpc>
                <a:spcPct val="100000"/>
              </a:lnSpc>
            </a:pPr>
            <a:r>
              <a:rPr lang="en-US" sz="2000">
                <a:effectLst/>
                <a:latin typeface="Fira Sans"/>
                <a:ea typeface="Calibri" panose="020F0502020204030204" pitchFamily="34" charset="0"/>
              </a:rPr>
              <a:t>Clarified who can file a written explanation of disagreement with an IEP decision, and to whom that explanation shall be submitted</a:t>
            </a:r>
          </a:p>
          <a:p>
            <a:pPr marL="0" indent="0">
              <a:lnSpc>
                <a:spcPct val="100000"/>
              </a:lnSpc>
              <a:buNone/>
            </a:pPr>
            <a:r>
              <a:rPr lang="en-US" sz="2000">
                <a:latin typeface="Fira Sans"/>
                <a:ea typeface="Calibri" panose="020F0502020204030204" pitchFamily="34" charset="0"/>
              </a:rPr>
              <a:t>"WV Code makes a provision that any teacher or other service provider who disagrees with the IEP shall file a written explanation with the district special education director outlining the disagreement."</a:t>
            </a:r>
          </a:p>
          <a:p>
            <a:pPr>
              <a:lnSpc>
                <a:spcPct val="100000"/>
              </a:lnSpc>
            </a:pPr>
            <a:r>
              <a:rPr lang="en-US" sz="2000">
                <a:latin typeface="Fira Sans"/>
                <a:ea typeface="Calibri" panose="020F0502020204030204" pitchFamily="34" charset="0"/>
              </a:rPr>
              <a:t>IEP goals should be “appropriately ambitious”</a:t>
            </a:r>
          </a:p>
          <a:p>
            <a:pPr>
              <a:lnSpc>
                <a:spcPct val="100000"/>
              </a:lnSpc>
            </a:pPr>
            <a:endParaRPr lang="en-US" sz="2000">
              <a:effectLst/>
              <a:highlight>
                <a:srgbClr val="FFFF00"/>
              </a:highlight>
              <a:latin typeface="Fira Sans" panose="020B0503050000020004" pitchFamily="34" charset="0"/>
              <a:ea typeface="Calibri" panose="020F0502020204030204" pitchFamily="34" charset="0"/>
            </a:endParaRPr>
          </a:p>
          <a:p>
            <a:pPr>
              <a:lnSpc>
                <a:spcPct val="100000"/>
              </a:lnSpc>
            </a:pPr>
            <a:endParaRPr lang="en-US" sz="2000">
              <a:effectLst/>
              <a:latin typeface="Fira Sans" panose="020B0503050000020004" pitchFamily="34" charset="0"/>
              <a:ea typeface="Calibri" panose="020F0502020204030204" pitchFamily="34" charset="0"/>
            </a:endParaRPr>
          </a:p>
          <a:p>
            <a:pPr lvl="1">
              <a:lnSpc>
                <a:spcPct val="100000"/>
              </a:lnSpc>
            </a:pPr>
            <a:endParaRPr lang="en-US" sz="1700">
              <a:effectLst/>
              <a:latin typeface="Fira Sans" panose="020B05030500000200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51</a:t>
            </a:fld>
            <a:endParaRPr lang="en-US"/>
          </a:p>
        </p:txBody>
      </p:sp>
    </p:spTree>
    <p:extLst>
      <p:ext uri="{BB962C8B-B14F-4D97-AF65-F5344CB8AC3E}">
        <p14:creationId xmlns:p14="http://schemas.microsoft.com/office/powerpoint/2010/main" val="1193989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000" b="1">
                <a:latin typeface="Fira Sans"/>
              </a:rPr>
              <a:t>Added </a:t>
            </a:r>
            <a:endParaRPr lang="en-US" sz="2000"/>
          </a:p>
          <a:p>
            <a:pPr>
              <a:lnSpc>
                <a:spcPct val="100000"/>
              </a:lnSpc>
            </a:pPr>
            <a:r>
              <a:rPr lang="en-US" sz="1800" u="sng">
                <a:effectLst/>
                <a:highlight>
                  <a:srgbClr val="FFFF00"/>
                </a:highlight>
                <a:latin typeface="Fira Sans"/>
                <a:ea typeface="Calibri" panose="020F0502020204030204" pitchFamily="34" charset="0"/>
              </a:rPr>
              <a:t>The IDEA, in conjunction with the </a:t>
            </a:r>
            <a:r>
              <a:rPr lang="en-US" sz="1800" i="1" u="sng">
                <a:effectLst/>
                <a:highlight>
                  <a:srgbClr val="FFFF00"/>
                </a:highlight>
                <a:latin typeface="Fira Sans"/>
                <a:ea typeface="Calibri" panose="020F0502020204030204" pitchFamily="34" charset="0"/>
              </a:rPr>
              <a:t>Endrew F. v. Douglas County School District </a:t>
            </a:r>
            <a:r>
              <a:rPr lang="en-US" sz="1800" u="sng">
                <a:effectLst/>
                <a:highlight>
                  <a:srgbClr val="FFFF00"/>
                </a:highlight>
                <a:latin typeface="Fira Sans"/>
                <a:ea typeface="Calibri" panose="020F0502020204030204" pitchFamily="34" charset="0"/>
              </a:rPr>
              <a:t>decision in 2017 by the</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Supreme Court of the United States, requires that students be provided an educational program that is</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reasonably</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calculated</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to</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enable</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child</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to</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make</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progress</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appropriate</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in</a:t>
            </a:r>
            <a:r>
              <a:rPr lang="en-US" sz="1800" u="sng" spc="-2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light</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of</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child’s</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circumstances.</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 IDEA and the </a:t>
            </a:r>
            <a:r>
              <a:rPr lang="en-US" sz="1800" i="1" u="sng">
                <a:effectLst/>
                <a:highlight>
                  <a:srgbClr val="FFFF00"/>
                </a:highlight>
                <a:latin typeface="Fira Sans"/>
                <a:ea typeface="Calibri" panose="020F0502020204030204" pitchFamily="34" charset="0"/>
              </a:rPr>
              <a:t>Endrew F. </a:t>
            </a:r>
            <a:r>
              <a:rPr lang="en-US" sz="1800" u="sng">
                <a:effectLst/>
                <a:highlight>
                  <a:srgbClr val="FFFF00"/>
                </a:highlight>
                <a:latin typeface="Fira Sans"/>
                <a:ea typeface="Calibri" panose="020F0502020204030204" pitchFamily="34" charset="0"/>
              </a:rPr>
              <a:t>decision require schools to create IEPs</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that are appropriately ambitious; thus, allowing every student the opportunity to achieve challenging</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goals</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such</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as</a:t>
            </a:r>
            <a:r>
              <a:rPr lang="en-US" sz="1800" u="sng" spc="-5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those</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set</a:t>
            </a:r>
            <a:r>
              <a:rPr lang="en-US" sz="1800" u="sng" spc="-5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for</a:t>
            </a:r>
            <a:r>
              <a:rPr lang="en-US" sz="1800" u="sng" spc="-6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non-disabled</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peers,</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readying</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them</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for</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post-secondary</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life</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based</a:t>
            </a:r>
            <a:r>
              <a:rPr lang="en-US" sz="1800" u="sng" spc="-6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on</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student’s</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unique needs.</a:t>
            </a:r>
            <a:endParaRPr lang="en-US" sz="1800">
              <a:effectLst/>
              <a:latin typeface="Fira Sans"/>
              <a:ea typeface="Calibri" panose="020F0502020204030204" pitchFamily="34" charset="0"/>
            </a:endParaRPr>
          </a:p>
          <a:p>
            <a:pPr>
              <a:lnSpc>
                <a:spcPct val="100000"/>
              </a:lnSpc>
            </a:pPr>
            <a:endParaRPr lang="en-US" sz="1200" i="1"/>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52</a:t>
            </a:fld>
            <a:endParaRPr lang="en-US"/>
          </a:p>
        </p:txBody>
      </p:sp>
    </p:spTree>
    <p:extLst>
      <p:ext uri="{BB962C8B-B14F-4D97-AF65-F5344CB8AC3E}">
        <p14:creationId xmlns:p14="http://schemas.microsoft.com/office/powerpoint/2010/main" val="367839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34671"/>
            <a:ext cx="8614152" cy="4329356"/>
          </a:xfrm>
        </p:spPr>
        <p:txBody>
          <a:bodyPr>
            <a:normAutofit lnSpcReduction="10000"/>
          </a:bodyPr>
          <a:lstStyle/>
          <a:p>
            <a:pPr marL="0" indent="0">
              <a:lnSpc>
                <a:spcPct val="100000"/>
              </a:lnSpc>
              <a:buNone/>
            </a:pPr>
            <a:r>
              <a:rPr lang="en-US" sz="2200" b="1"/>
              <a:t>F. Secondary Transition Services and Summary of Performance</a:t>
            </a:r>
            <a:endParaRPr lang="en-US" sz="2200"/>
          </a:p>
          <a:p>
            <a:pPr>
              <a:lnSpc>
                <a:spcPct val="100000"/>
              </a:lnSpc>
            </a:pPr>
            <a:r>
              <a:rPr lang="en-US" sz="2000">
                <a:latin typeface="Fira Sans" panose="020B0503050000020004" pitchFamily="34" charset="0"/>
                <a:ea typeface="Calibri" panose="020F0502020204030204" pitchFamily="34" charset="0"/>
              </a:rPr>
              <a:t>Aligned the definition of Secondary Transition Services with federal language (34 CFR § 300.43)</a:t>
            </a:r>
          </a:p>
          <a:p>
            <a:pPr>
              <a:lnSpc>
                <a:spcPct val="100000"/>
              </a:lnSpc>
            </a:pPr>
            <a:r>
              <a:rPr lang="en-US" sz="2000">
                <a:effectLst/>
                <a:latin typeface="Fira Sans" panose="020B0503050000020004" pitchFamily="34" charset="0"/>
                <a:ea typeface="Calibri" panose="020F0502020204030204" pitchFamily="34" charset="0"/>
              </a:rPr>
              <a:t>Rearranged the order of requirements to prioritize that </a:t>
            </a:r>
            <a:r>
              <a:rPr lang="en-US" sz="2000">
                <a:latin typeface="Fira Sans" panose="020B0503050000020004" pitchFamily="34" charset="0"/>
                <a:ea typeface="Calibri" panose="020F0502020204030204" pitchFamily="34" charset="0"/>
              </a:rPr>
              <a:t>transition planning</a:t>
            </a:r>
          </a:p>
          <a:p>
            <a:pPr lvl="1">
              <a:lnSpc>
                <a:spcPct val="100000"/>
              </a:lnSpc>
            </a:pPr>
            <a:r>
              <a:rPr lang="en-US" sz="1700">
                <a:latin typeface="Fira Sans" panose="020B0503050000020004" pitchFamily="34" charset="0"/>
                <a:ea typeface="Calibri" panose="020F0502020204030204" pitchFamily="34" charset="0"/>
              </a:rPr>
              <a:t>begins with the first IEP in effect when a student is 14 years old;</a:t>
            </a:r>
          </a:p>
          <a:p>
            <a:pPr lvl="1">
              <a:lnSpc>
                <a:spcPct val="100000"/>
              </a:lnSpc>
            </a:pPr>
            <a:r>
              <a:rPr lang="en-US" sz="1700">
                <a:latin typeface="Fira Sans" panose="020B0503050000020004" pitchFamily="34" charset="0"/>
                <a:ea typeface="Calibri" panose="020F0502020204030204" pitchFamily="34" charset="0"/>
              </a:rPr>
              <a:t>is based on data obtained from age-appropriate transition assessments; and</a:t>
            </a:r>
            <a:endParaRPr lang="en-US" sz="1700">
              <a:effectLst/>
              <a:latin typeface="Fira Sans" panose="020B0503050000020004" pitchFamily="34" charset="0"/>
              <a:ea typeface="Calibri" panose="020F0502020204030204" pitchFamily="34" charset="0"/>
            </a:endParaRPr>
          </a:p>
          <a:p>
            <a:pPr lvl="1">
              <a:lnSpc>
                <a:spcPct val="100000"/>
              </a:lnSpc>
            </a:pPr>
            <a:r>
              <a:rPr lang="en-US" sz="1700">
                <a:latin typeface="Fira Sans" panose="020B0503050000020004" pitchFamily="34" charset="0"/>
                <a:ea typeface="Calibri" panose="020F0502020204030204" pitchFamily="34" charset="0"/>
              </a:rPr>
              <a:t>c</a:t>
            </a:r>
            <a:r>
              <a:rPr lang="en-US" sz="1700">
                <a:effectLst/>
                <a:latin typeface="Fira Sans" panose="020B0503050000020004" pitchFamily="34" charset="0"/>
                <a:ea typeface="Calibri" panose="020F0502020204030204" pitchFamily="34" charset="0"/>
              </a:rPr>
              <a:t>ontains activities and supports based on the individual student’s needs.</a:t>
            </a:r>
          </a:p>
          <a:p>
            <a:pPr>
              <a:lnSpc>
                <a:spcPct val="100000"/>
              </a:lnSpc>
            </a:pPr>
            <a:r>
              <a:rPr lang="en-US" sz="2000">
                <a:latin typeface="Fira Sans" panose="020B0503050000020004" pitchFamily="34" charset="0"/>
                <a:ea typeface="Calibri" panose="020F0502020204030204" pitchFamily="34" charset="0"/>
              </a:rPr>
              <a:t>Clarified language related to notification to both the parent and student regarding automatic transfer of special education rights to a student upon their 18</a:t>
            </a:r>
            <a:r>
              <a:rPr lang="en-US" sz="2000" baseline="30000">
                <a:latin typeface="Fira Sans" panose="020B0503050000020004" pitchFamily="34" charset="0"/>
                <a:ea typeface="Calibri" panose="020F0502020204030204" pitchFamily="34" charset="0"/>
              </a:rPr>
              <a:t>th</a:t>
            </a:r>
            <a:r>
              <a:rPr lang="en-US" sz="2000">
                <a:latin typeface="Fira Sans" panose="020B0503050000020004" pitchFamily="34" charset="0"/>
                <a:ea typeface="Calibri" panose="020F0502020204030204" pitchFamily="34" charset="0"/>
              </a:rPr>
              <a:t> birthday</a:t>
            </a:r>
          </a:p>
          <a:p>
            <a:pPr>
              <a:lnSpc>
                <a:spcPct val="100000"/>
              </a:lnSpc>
            </a:pPr>
            <a:r>
              <a:rPr lang="en-US" sz="2000">
                <a:effectLst/>
                <a:latin typeface="Fira Sans" panose="020B0503050000020004" pitchFamily="34" charset="0"/>
                <a:ea typeface="Calibri" panose="020F0502020204030204" pitchFamily="34" charset="0"/>
              </a:rPr>
              <a:t>Added language to encourage IEP</a:t>
            </a:r>
            <a:r>
              <a:rPr lang="en-US" sz="2000">
                <a:latin typeface="Fira Sans" panose="020B0503050000020004" pitchFamily="34" charset="0"/>
                <a:ea typeface="Calibri" panose="020F0502020204030204" pitchFamily="34" charset="0"/>
              </a:rPr>
              <a:t> Teams to review alternatives to guardianship, such as supported decision-making when appropriate</a:t>
            </a:r>
            <a:endParaRPr lang="en-US" sz="2000">
              <a:effectLst/>
              <a:latin typeface="Fira Sans" panose="020B05030500000200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53</a:t>
            </a:fld>
            <a:endParaRPr lang="en-US"/>
          </a:p>
        </p:txBody>
      </p:sp>
    </p:spTree>
    <p:extLst>
      <p:ext uri="{BB962C8B-B14F-4D97-AF65-F5344CB8AC3E}">
        <p14:creationId xmlns:p14="http://schemas.microsoft.com/office/powerpoint/2010/main" val="2542523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43907"/>
            <a:ext cx="8614152" cy="4329356"/>
          </a:xfrm>
        </p:spPr>
        <p:txBody>
          <a:bodyPr>
            <a:normAutofit fontScale="92500"/>
          </a:bodyPr>
          <a:lstStyle/>
          <a:p>
            <a:pPr marL="0" indent="0">
              <a:lnSpc>
                <a:spcPct val="100000"/>
              </a:lnSpc>
              <a:buNone/>
            </a:pPr>
            <a:r>
              <a:rPr lang="en-US" sz="2200" b="1"/>
              <a:t>F. Secondary Transition Services and Summary of Performance</a:t>
            </a:r>
            <a:endParaRPr lang="en-US" sz="2200"/>
          </a:p>
          <a:p>
            <a:pPr>
              <a:lnSpc>
                <a:spcPct val="100000"/>
              </a:lnSpc>
            </a:pPr>
            <a:r>
              <a:rPr lang="en-US" sz="2000">
                <a:effectLst/>
                <a:latin typeface="Fira Sans" panose="020B0503050000020004" pitchFamily="34" charset="0"/>
                <a:ea typeface="Calibri" panose="020F0502020204030204" pitchFamily="34" charset="0"/>
              </a:rPr>
              <a:t>Moved the Summary of Performance information from Chapter 3 (Re-evaluation) to Chapter 5.  </a:t>
            </a:r>
          </a:p>
          <a:p>
            <a:pPr>
              <a:lnSpc>
                <a:spcPct val="100000"/>
              </a:lnSpc>
            </a:pPr>
            <a:r>
              <a:rPr lang="en-US" sz="2000">
                <a:latin typeface="Fira Sans" panose="020B0503050000020004" pitchFamily="34" charset="0"/>
                <a:ea typeface="Calibri" panose="020F0502020204030204" pitchFamily="34" charset="0"/>
              </a:rPr>
              <a:t>Added clarifying language on timelines for completing a Summary of Performance</a:t>
            </a:r>
          </a:p>
          <a:p>
            <a:pPr marL="342900" lvl="1" indent="0">
              <a:lnSpc>
                <a:spcPct val="100000"/>
              </a:lnSpc>
              <a:buNone/>
            </a:pPr>
            <a:r>
              <a:rPr lang="en-US" sz="2100" u="sng">
                <a:effectLst/>
                <a:highlight>
                  <a:srgbClr val="FFFF00"/>
                </a:highlight>
                <a:latin typeface="Fira Sans" panose="020B0503050000020004" pitchFamily="34" charset="0"/>
                <a:ea typeface="Calibri" panose="020F0502020204030204" pitchFamily="34" charset="0"/>
              </a:rPr>
              <a:t>For a student who graduates with a high school diploma, </a:t>
            </a:r>
            <a:r>
              <a:rPr lang="en-US" sz="2100" u="sng">
                <a:highlight>
                  <a:srgbClr val="FFFF00"/>
                </a:highlight>
                <a:latin typeface="Fira Sans" panose="020B0503050000020004" pitchFamily="34" charset="0"/>
                <a:ea typeface="Calibri" panose="020F0502020204030204" pitchFamily="34" charset="0"/>
              </a:rPr>
              <a:t>or reaches the 21</a:t>
            </a:r>
            <a:r>
              <a:rPr lang="en-US" sz="2100" u="sng" baseline="30000">
                <a:highlight>
                  <a:srgbClr val="FFFF00"/>
                </a:highlight>
                <a:latin typeface="Fira Sans" panose="020B0503050000020004" pitchFamily="34" charset="0"/>
                <a:ea typeface="Calibri" panose="020F0502020204030204" pitchFamily="34" charset="0"/>
              </a:rPr>
              <a:t>st</a:t>
            </a:r>
            <a:r>
              <a:rPr lang="en-US" sz="2100" u="sng">
                <a:highlight>
                  <a:srgbClr val="FFFF00"/>
                </a:highlight>
                <a:latin typeface="Fira Sans" panose="020B0503050000020004" pitchFamily="34" charset="0"/>
                <a:ea typeface="Calibri" panose="020F0502020204030204" pitchFamily="34" charset="0"/>
              </a:rPr>
              <a:t> birthday, the LEA must </a:t>
            </a:r>
            <a:r>
              <a:rPr lang="en-US" sz="2100" u="sng">
                <a:effectLst/>
                <a:highlight>
                  <a:srgbClr val="FFFF00"/>
                </a:highlight>
                <a:latin typeface="Fira Sans" panose="020B0503050000020004" pitchFamily="34" charset="0"/>
                <a:ea typeface="Calibri" panose="020F0502020204030204" pitchFamily="34" charset="0"/>
              </a:rPr>
              <a:t>provide the student with a summary of performance that includes: the student’s academic achievement</a:t>
            </a:r>
            <a:r>
              <a:rPr lang="en-US" sz="2100">
                <a:effectLst/>
                <a:highlight>
                  <a:srgbClr val="FFFF00"/>
                </a:highlight>
                <a:latin typeface="Fira Sans" panose="020B0503050000020004" pitchFamily="34" charset="0"/>
                <a:ea typeface="Calibri" panose="020F0502020204030204" pitchFamily="34" charset="0"/>
              </a:rPr>
              <a:t> </a:t>
            </a:r>
            <a:r>
              <a:rPr lang="en-US" sz="2100" u="sng">
                <a:effectLst/>
                <a:highlight>
                  <a:srgbClr val="FFFF00"/>
                </a:highlight>
                <a:latin typeface="Fira Sans" panose="020B0503050000020004" pitchFamily="34" charset="0"/>
                <a:ea typeface="Calibri" panose="020F0502020204030204" pitchFamily="34" charset="0"/>
              </a:rPr>
              <a:t>and functional performance, with recommendations on how to assist the student in meeting</a:t>
            </a:r>
            <a:r>
              <a:rPr lang="en-US" sz="2100">
                <a:effectLst/>
                <a:highlight>
                  <a:srgbClr val="FFFF00"/>
                </a:highlight>
                <a:latin typeface="Fira Sans" panose="020B0503050000020004" pitchFamily="34" charset="0"/>
                <a:ea typeface="Calibri" panose="020F0502020204030204" pitchFamily="34" charset="0"/>
              </a:rPr>
              <a:t> </a:t>
            </a:r>
            <a:r>
              <a:rPr lang="en-US" sz="2100" u="sng">
                <a:effectLst/>
                <a:highlight>
                  <a:srgbClr val="FFFF00"/>
                </a:highlight>
                <a:latin typeface="Fira Sans" panose="020B0503050000020004" pitchFamily="34" charset="0"/>
                <a:ea typeface="Calibri" panose="020F0502020204030204" pitchFamily="34" charset="0"/>
              </a:rPr>
              <a:t>postsecondary goals.</a:t>
            </a:r>
            <a:r>
              <a:rPr lang="en-US" sz="2100" u="sng" spc="200">
                <a:effectLst/>
                <a:highlight>
                  <a:srgbClr val="FFFF00"/>
                </a:highlight>
                <a:latin typeface="Fira Sans" panose="020B0503050000020004" pitchFamily="34" charset="0"/>
                <a:ea typeface="Calibri" panose="020F0502020204030204" pitchFamily="34" charset="0"/>
              </a:rPr>
              <a:t> </a:t>
            </a:r>
            <a:r>
              <a:rPr lang="en-US" sz="2100" u="sng">
                <a:effectLst/>
                <a:highlight>
                  <a:srgbClr val="FFFF00"/>
                </a:highlight>
                <a:latin typeface="Fira Sans" panose="020B0503050000020004" pitchFamily="34" charset="0"/>
                <a:ea typeface="Calibri" panose="020F0502020204030204" pitchFamily="34" charset="0"/>
              </a:rPr>
              <a:t>An exit meeting to review summary of performance must be conducted no earlier</a:t>
            </a:r>
            <a:r>
              <a:rPr lang="en-US" sz="2100">
                <a:effectLst/>
                <a:highlight>
                  <a:srgbClr val="FFFF00"/>
                </a:highlight>
                <a:latin typeface="Fira Sans" panose="020B0503050000020004" pitchFamily="34" charset="0"/>
                <a:ea typeface="Calibri" panose="020F0502020204030204" pitchFamily="34" charset="0"/>
              </a:rPr>
              <a:t> </a:t>
            </a:r>
            <a:r>
              <a:rPr lang="en-US" sz="2100" u="sng">
                <a:effectLst/>
                <a:highlight>
                  <a:srgbClr val="FFFF00"/>
                </a:highlight>
                <a:latin typeface="Fira Sans" panose="020B0503050000020004" pitchFamily="34" charset="0"/>
                <a:ea typeface="Calibri" panose="020F0502020204030204" pitchFamily="34" charset="0"/>
              </a:rPr>
              <a:t>than 45 days, and no later than seven days, prior to graduation or reaching the end of the school year following the</a:t>
            </a:r>
            <a:r>
              <a:rPr lang="en-US" sz="2100">
                <a:effectLst/>
                <a:highlight>
                  <a:srgbClr val="FFFF00"/>
                </a:highlight>
                <a:latin typeface="Fira Sans" panose="020B0503050000020004" pitchFamily="34" charset="0"/>
                <a:ea typeface="Calibri" panose="020F0502020204030204" pitchFamily="34" charset="0"/>
              </a:rPr>
              <a:t> </a:t>
            </a:r>
            <a:r>
              <a:rPr lang="en-US" sz="2100" u="sng">
                <a:effectLst/>
                <a:highlight>
                  <a:srgbClr val="FFFF00"/>
                </a:highlight>
                <a:latin typeface="Fira Sans" panose="020B0503050000020004" pitchFamily="34" charset="0"/>
                <a:ea typeface="Calibri" panose="020F0502020204030204" pitchFamily="34" charset="0"/>
              </a:rPr>
              <a:t>student’s 21</a:t>
            </a:r>
            <a:r>
              <a:rPr lang="en-US" sz="2100" u="sng" baseline="30000">
                <a:effectLst/>
                <a:highlight>
                  <a:srgbClr val="FFFF00"/>
                </a:highlight>
                <a:latin typeface="Fira Sans" panose="020B0503050000020004" pitchFamily="34" charset="0"/>
                <a:ea typeface="Calibri" panose="020F0502020204030204" pitchFamily="34" charset="0"/>
              </a:rPr>
              <a:t>st</a:t>
            </a:r>
            <a:r>
              <a:rPr lang="en-US" sz="2100" u="sng">
                <a:effectLst/>
                <a:highlight>
                  <a:srgbClr val="FFFF00"/>
                </a:highlight>
                <a:latin typeface="Fira Sans" panose="020B0503050000020004" pitchFamily="34" charset="0"/>
                <a:ea typeface="Calibri" panose="020F0502020204030204" pitchFamily="34" charset="0"/>
              </a:rPr>
              <a:t> birthday.</a:t>
            </a:r>
            <a:endParaRPr lang="en-US" sz="2100" u="sng">
              <a:effectLst/>
              <a:latin typeface="Fira Sans" panose="020B05030500000200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54</a:t>
            </a:fld>
            <a:endParaRPr lang="en-US"/>
          </a:p>
        </p:txBody>
      </p:sp>
    </p:spTree>
    <p:extLst>
      <p:ext uri="{BB962C8B-B14F-4D97-AF65-F5344CB8AC3E}">
        <p14:creationId xmlns:p14="http://schemas.microsoft.com/office/powerpoint/2010/main" val="1691295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42310"/>
            <a:ext cx="8614152" cy="4515149"/>
          </a:xfrm>
        </p:spPr>
        <p:txBody>
          <a:bodyPr>
            <a:normAutofit/>
          </a:bodyPr>
          <a:lstStyle/>
          <a:p>
            <a:pPr marL="0" indent="0">
              <a:lnSpc>
                <a:spcPct val="100000"/>
              </a:lnSpc>
              <a:buNone/>
            </a:pPr>
            <a:r>
              <a:rPr lang="en-US" b="1"/>
              <a:t>Section 2. IEP Development</a:t>
            </a:r>
            <a:endParaRPr lang="en-US" b="1">
              <a:latin typeface="Fira Sans" panose="020B0503050000020004" pitchFamily="34" charset="0"/>
            </a:endParaRPr>
          </a:p>
          <a:p>
            <a:pPr>
              <a:lnSpc>
                <a:spcPct val="100000"/>
              </a:lnSpc>
            </a:pPr>
            <a:r>
              <a:rPr lang="en-US" sz="2000" b="1"/>
              <a:t>G. Statement of Special Education and Related Services</a:t>
            </a:r>
            <a:endParaRPr lang="en-US" sz="2000"/>
          </a:p>
          <a:p>
            <a:pPr lvl="1">
              <a:lnSpc>
                <a:spcPct val="100000"/>
              </a:lnSpc>
            </a:pPr>
            <a:r>
              <a:rPr lang="en-US" sz="1700"/>
              <a:t>Clarified that IEPs should also enable the student to make progress in career and technical education coursework offered outside the school of record</a:t>
            </a:r>
          </a:p>
          <a:p>
            <a:pPr marL="342900" lvl="1" indent="0">
              <a:lnSpc>
                <a:spcPct val="100000"/>
              </a:lnSpc>
              <a:buNone/>
            </a:pPr>
            <a:endParaRPr lang="en-US" sz="1700"/>
          </a:p>
          <a:p>
            <a:pPr lvl="1">
              <a:lnSpc>
                <a:spcPct val="100000"/>
              </a:lnSpc>
            </a:pPr>
            <a:r>
              <a:rPr lang="en-US" sz="1700"/>
              <a:t>Added to the “Special Education Services” bullet</a:t>
            </a:r>
          </a:p>
          <a:p>
            <a:pPr marL="685800" lvl="2" indent="0">
              <a:lnSpc>
                <a:spcPct val="100000"/>
              </a:lnSpc>
              <a:buNone/>
            </a:pPr>
            <a:r>
              <a:rPr lang="en-US" sz="1700" u="sng">
                <a:effectLst/>
                <a:highlight>
                  <a:srgbClr val="FFFF00"/>
                </a:highlight>
                <a:latin typeface="Fira Sans" panose="020B0503050000020004" pitchFamily="34" charset="0"/>
                <a:ea typeface="Calibri" panose="020F0502020204030204" pitchFamily="34" charset="0"/>
              </a:rPr>
              <a:t>In</a:t>
            </a:r>
            <a:r>
              <a:rPr lang="en-US" sz="1700" u="sng" spc="-3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the</a:t>
            </a:r>
            <a:r>
              <a:rPr lang="en-US" sz="1700" u="sng" spc="-2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case</a:t>
            </a:r>
            <a:r>
              <a:rPr lang="en-US" sz="1700" u="sng" spc="-3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of</a:t>
            </a:r>
            <a:r>
              <a:rPr lang="en-US" sz="1700" u="sng" spc="-4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assistive</a:t>
            </a:r>
            <a:r>
              <a:rPr lang="en-US" sz="1700" u="sng" spc="-2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technology</a:t>
            </a:r>
            <a:r>
              <a:rPr lang="en-US" sz="170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services, the indirect service may include collaboration with the individuals responsible for the</a:t>
            </a:r>
            <a:r>
              <a:rPr lang="en-US" sz="170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provision</a:t>
            </a:r>
            <a:r>
              <a:rPr lang="en-US" sz="1700" u="sng" spc="-3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of</a:t>
            </a:r>
            <a:r>
              <a:rPr lang="en-US" sz="1700" u="sng" spc="-2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services</a:t>
            </a:r>
            <a:r>
              <a:rPr lang="en-US" sz="1700" u="sng" spc="-2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described</a:t>
            </a:r>
            <a:r>
              <a:rPr lang="en-US" sz="1700" u="sng" spc="-2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in</a:t>
            </a:r>
            <a:r>
              <a:rPr lang="en-US" sz="1700" u="sng" spc="-2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the</a:t>
            </a:r>
            <a:r>
              <a:rPr lang="en-US" sz="1700" u="sng" spc="-2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IEP</a:t>
            </a:r>
            <a:r>
              <a:rPr lang="en-US" sz="1700" u="sng" spc="-1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to</a:t>
            </a:r>
            <a:r>
              <a:rPr lang="en-US" sz="1700" u="sng" spc="-1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directly</a:t>
            </a:r>
            <a:r>
              <a:rPr lang="en-US" sz="1700" u="sng" spc="-3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benefit</a:t>
            </a:r>
            <a:r>
              <a:rPr lang="en-US" sz="1700" u="sng" spc="-2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the</a:t>
            </a:r>
            <a:r>
              <a:rPr lang="en-US" sz="1700" u="sng" spc="-3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student.</a:t>
            </a:r>
            <a:r>
              <a:rPr lang="en-US" sz="1700" u="sng" spc="-2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Indirect</a:t>
            </a:r>
            <a:r>
              <a:rPr lang="en-US" sz="1700" u="sng" spc="-2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services</a:t>
            </a:r>
            <a:r>
              <a:rPr lang="en-US" sz="1700" u="sng" spc="-2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include,</a:t>
            </a:r>
            <a:r>
              <a:rPr lang="en-US" sz="1700" u="sng" spc="-2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but</a:t>
            </a:r>
            <a:r>
              <a:rPr lang="en-US" sz="170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are</a:t>
            </a:r>
            <a:r>
              <a:rPr lang="en-US" sz="1700" u="sng" spc="-6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not</a:t>
            </a:r>
            <a:r>
              <a:rPr lang="en-US" sz="1700" u="sng" spc="-6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limited</a:t>
            </a:r>
            <a:r>
              <a:rPr lang="en-US" sz="1700" u="sng" spc="-6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to</a:t>
            </a:r>
            <a:r>
              <a:rPr lang="en-US" sz="1700" u="sng" spc="-5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selecting</a:t>
            </a:r>
            <a:r>
              <a:rPr lang="en-US" sz="1700" u="sng" spc="-6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or</a:t>
            </a:r>
            <a:r>
              <a:rPr lang="en-US" sz="1700" u="sng" spc="-5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designing</a:t>
            </a:r>
            <a:r>
              <a:rPr lang="en-US" sz="1700" u="sng" spc="-6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materials</a:t>
            </a:r>
            <a:r>
              <a:rPr lang="en-US" sz="1700" u="sng" spc="-6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and/or</a:t>
            </a:r>
            <a:r>
              <a:rPr lang="en-US" sz="1700" u="sng" spc="-5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activities,</a:t>
            </a:r>
            <a:r>
              <a:rPr lang="en-US" sz="1700" u="sng" spc="-6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monitoring</a:t>
            </a:r>
            <a:r>
              <a:rPr lang="en-US" sz="1700" u="sng" spc="-5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behavior</a:t>
            </a:r>
            <a:r>
              <a:rPr lang="en-US" sz="1700" u="sng" spc="-65">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management</a:t>
            </a:r>
            <a:r>
              <a:rPr lang="en-US" sz="170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plans, programming assistive technology devices,</a:t>
            </a:r>
            <a:r>
              <a:rPr lang="en-US" sz="1700" u="sng" spc="200">
                <a:effectLst/>
                <a:highlight>
                  <a:srgbClr val="FFFF00"/>
                </a:highlight>
                <a:latin typeface="Fira Sans" panose="020B0503050000020004" pitchFamily="34" charset="0"/>
                <a:ea typeface="Calibri" panose="020F0502020204030204" pitchFamily="34" charset="0"/>
              </a:rPr>
              <a:t> </a:t>
            </a:r>
            <a:r>
              <a:rPr lang="en-US" sz="1700" u="sng">
                <a:effectLst/>
                <a:highlight>
                  <a:srgbClr val="FFFF00"/>
                </a:highlight>
                <a:latin typeface="Fira Sans" panose="020B0503050000020004" pitchFamily="34" charset="0"/>
                <a:ea typeface="Calibri" panose="020F0502020204030204" pitchFamily="34" charset="0"/>
              </a:rPr>
              <a:t>or evaluating student progress on short-term</a:t>
            </a:r>
            <a:r>
              <a:rPr lang="en-US" sz="1700">
                <a:effectLst/>
                <a:highlight>
                  <a:srgbClr val="FFFF00"/>
                </a:highlight>
                <a:latin typeface="Fira Sans" panose="020B0503050000020004" pitchFamily="34" charset="0"/>
                <a:ea typeface="Calibri" panose="020F0502020204030204" pitchFamily="34" charset="0"/>
              </a:rPr>
              <a:t> </a:t>
            </a:r>
            <a:r>
              <a:rPr lang="en-US" sz="1700" u="sng" spc="-10">
                <a:effectLst/>
                <a:highlight>
                  <a:srgbClr val="FFFF00"/>
                </a:highlight>
                <a:latin typeface="Fira Sans" panose="020B0503050000020004" pitchFamily="34" charset="0"/>
                <a:ea typeface="Calibri" panose="020F0502020204030204" pitchFamily="34" charset="0"/>
              </a:rPr>
              <a:t>objectives.</a:t>
            </a:r>
          </a:p>
          <a:p>
            <a:pPr lvl="2">
              <a:lnSpc>
                <a:spcPct val="100000"/>
              </a:lnSpc>
            </a:pPr>
            <a:endParaRPr lang="en-US" sz="1700">
              <a:effectLst/>
              <a:latin typeface="Fira Sans" panose="020B0503050000020004" pitchFamily="34" charset="0"/>
              <a:ea typeface="Calibri" panose="020F0502020204030204" pitchFamily="34" charset="0"/>
            </a:endParaRPr>
          </a:p>
          <a:p>
            <a:pPr lvl="1">
              <a:lnSpc>
                <a:spcPct val="100000"/>
              </a:lnSpc>
            </a:pPr>
            <a:r>
              <a:rPr lang="en-US" sz="1700">
                <a:latin typeface="Fira Sans" panose="020B0503050000020004" pitchFamily="34" charset="0"/>
              </a:rPr>
              <a:t>Added examples of “blood glucose or seizure monitoring devices” to the list of exceptions to what qualifies as a related service</a:t>
            </a:r>
            <a:endParaRPr lang="en-US" sz="1700"/>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55</a:t>
            </a:fld>
            <a:endParaRPr lang="en-US"/>
          </a:p>
        </p:txBody>
      </p:sp>
    </p:spTree>
    <p:extLst>
      <p:ext uri="{BB962C8B-B14F-4D97-AF65-F5344CB8AC3E}">
        <p14:creationId xmlns:p14="http://schemas.microsoft.com/office/powerpoint/2010/main" val="2826087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43906"/>
            <a:ext cx="8614152" cy="4561330"/>
          </a:xfrm>
        </p:spPr>
        <p:txBody>
          <a:bodyPr vert="horz" lIns="91440" tIns="45720" rIns="91440" bIns="45720" rtlCol="0" anchor="t">
            <a:normAutofit/>
          </a:bodyPr>
          <a:lstStyle/>
          <a:p>
            <a:pPr marL="0" indent="0">
              <a:lnSpc>
                <a:spcPct val="120000"/>
              </a:lnSpc>
              <a:buNone/>
            </a:pPr>
            <a:r>
              <a:rPr lang="en-US" sz="2000" b="1">
                <a:latin typeface="Fira Sans"/>
              </a:rPr>
              <a:t>I. Statewide and LEA-wide Achievement Testing</a:t>
            </a:r>
            <a:endParaRPr lang="en-US"/>
          </a:p>
          <a:p>
            <a:pPr>
              <a:lnSpc>
                <a:spcPct val="120000"/>
              </a:lnSpc>
            </a:pPr>
            <a:r>
              <a:rPr lang="en-US">
                <a:latin typeface="Fira Sans"/>
              </a:rPr>
              <a:t>Added</a:t>
            </a:r>
            <a:r>
              <a:rPr lang="en-US" sz="1700">
                <a:latin typeface="Fira Sans"/>
              </a:rPr>
              <a:t> </a:t>
            </a:r>
          </a:p>
          <a:p>
            <a:pPr marL="0" indent="0">
              <a:lnSpc>
                <a:spcPct val="120000"/>
              </a:lnSpc>
              <a:buNone/>
            </a:pPr>
            <a:r>
              <a:rPr lang="en-US">
                <a:latin typeface="Fira Sans"/>
              </a:rPr>
              <a:t>“</a:t>
            </a:r>
            <a:r>
              <a:rPr lang="en-US" u="sng">
                <a:effectLst/>
                <a:highlight>
                  <a:srgbClr val="FFFF00"/>
                </a:highlight>
                <a:latin typeface="Fira Sans"/>
                <a:ea typeface="Calibri" panose="020F0502020204030204" pitchFamily="34" charset="0"/>
              </a:rPr>
              <a:t>Accommodation needs for statewide testing must align with documented and</a:t>
            </a:r>
            <a:r>
              <a:rPr lang="en-US">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justified accommodations in the supplementary aids, services, and program accommodations,</a:t>
            </a:r>
            <a:r>
              <a:rPr lang="en-US">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modifications and supports section and/or in the PLEPs section of the IEP and must be part of the daily</a:t>
            </a:r>
            <a:r>
              <a:rPr lang="en-US">
                <a:effectLst/>
                <a:highlight>
                  <a:srgbClr val="FFFF00"/>
                </a:highligh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instructional and assessment routines in the classroom.</a:t>
            </a:r>
            <a:r>
              <a:rPr lang="en-US">
                <a:effectLst/>
                <a:latin typeface="Fira Sans"/>
                <a:ea typeface="Calibri" panose="020F0502020204030204" pitchFamily="34" charset="0"/>
              </a:rPr>
              <a:t>”</a:t>
            </a:r>
          </a:p>
          <a:p>
            <a:pPr lvl="1">
              <a:lnSpc>
                <a:spcPct val="100000"/>
              </a:lnSpc>
            </a:pPr>
            <a:endParaRPr lang="en-US" sz="1400">
              <a:latin typeface="Fira Sans" panose="020B05030500000200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56</a:t>
            </a:fld>
            <a:endParaRPr lang="en-US"/>
          </a:p>
        </p:txBody>
      </p:sp>
    </p:spTree>
    <p:extLst>
      <p:ext uri="{BB962C8B-B14F-4D97-AF65-F5344CB8AC3E}">
        <p14:creationId xmlns:p14="http://schemas.microsoft.com/office/powerpoint/2010/main" val="4237539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43906"/>
            <a:ext cx="8614152" cy="4515149"/>
          </a:xfrm>
        </p:spPr>
        <p:txBody>
          <a:bodyPr vert="horz" lIns="91440" tIns="45720" rIns="91440" bIns="45720" rtlCol="0" anchor="t">
            <a:normAutofit/>
          </a:bodyPr>
          <a:lstStyle/>
          <a:p>
            <a:pPr marL="0" indent="0">
              <a:lnSpc>
                <a:spcPct val="120000"/>
              </a:lnSpc>
              <a:buNone/>
            </a:pPr>
            <a:r>
              <a:rPr lang="en-US" b="1">
                <a:latin typeface="Fira Sans"/>
              </a:rPr>
              <a:t>J. Least Restrictive Environment (LRE) Considerations and Placement Decisions</a:t>
            </a:r>
            <a:endParaRPr lang="en-US" b="1"/>
          </a:p>
          <a:p>
            <a:pPr>
              <a:lnSpc>
                <a:spcPct val="120000"/>
              </a:lnSpc>
            </a:pPr>
            <a:r>
              <a:rPr lang="en-US">
                <a:effectLst/>
                <a:latin typeface="Fira Sans"/>
                <a:ea typeface="Calibri" panose="020F0502020204030204" pitchFamily="34" charset="0"/>
              </a:rPr>
              <a:t>Added</a:t>
            </a:r>
            <a:r>
              <a:rPr lang="en-US">
                <a:latin typeface="Fira Sans"/>
                <a:ea typeface="Calibri" panose="020F0502020204030204" pitchFamily="34" charset="0"/>
              </a:rPr>
              <a:t> </a:t>
            </a:r>
            <a:endParaRPr lang="en-US">
              <a:effectLst/>
              <a:latin typeface="Fira Sans" panose="020B0503050000020004" pitchFamily="34" charset="0"/>
              <a:ea typeface="Calibri" panose="020F0502020204030204" pitchFamily="34" charset="0"/>
            </a:endParaRPr>
          </a:p>
          <a:p>
            <a:pPr marL="0" indent="0">
              <a:lnSpc>
                <a:spcPct val="120000"/>
              </a:lnSpc>
              <a:buNone/>
            </a:pPr>
            <a:r>
              <a:rPr lang="en-US">
                <a:solidFill>
                  <a:schemeClr val="tx1">
                    <a:lumMod val="65000"/>
                    <a:lumOff val="35000"/>
                  </a:schemeClr>
                </a:solidFill>
                <a:effectLst/>
                <a:latin typeface="Fira Sans"/>
                <a:ea typeface="Calibri" panose="020F0502020204030204" pitchFamily="34" charset="0"/>
              </a:rPr>
              <a:t>“</a:t>
            </a:r>
            <a:r>
              <a:rPr lang="en-US" u="sng">
                <a:solidFill>
                  <a:schemeClr val="tx1">
                    <a:lumMod val="65000"/>
                    <a:lumOff val="35000"/>
                  </a:schemeClr>
                </a:solidFill>
                <a:effectLst/>
                <a:highlight>
                  <a:srgbClr val="FFFF00"/>
                </a:highlight>
                <a:latin typeface="Fira Sans"/>
                <a:ea typeface="Calibri" panose="020F0502020204030204" pitchFamily="34" charset="0"/>
              </a:rPr>
              <a:t>For</a:t>
            </a:r>
            <a:r>
              <a:rPr lang="en-US" u="sng" spc="-45">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the</a:t>
            </a:r>
            <a:r>
              <a:rPr lang="en-US" u="sng" spc="-40">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purposes</a:t>
            </a:r>
            <a:r>
              <a:rPr lang="en-US" u="sng" spc="-55">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of</a:t>
            </a:r>
            <a:r>
              <a:rPr lang="en-US" u="sng" spc="-60">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compliance</a:t>
            </a:r>
            <a:r>
              <a:rPr lang="en-US" u="sng" spc="-40">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with</a:t>
            </a:r>
            <a:r>
              <a:rPr lang="en-US" u="sng" spc="-50">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W.</a:t>
            </a:r>
            <a:r>
              <a:rPr lang="en-US" u="sng" spc="-60">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Va.</a:t>
            </a:r>
            <a:r>
              <a:rPr lang="en-US" u="sng" spc="-45">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Code</a:t>
            </a:r>
            <a:r>
              <a:rPr lang="en-US" spc="-55">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§18-20-11,</a:t>
            </a:r>
            <a:r>
              <a:rPr lang="en-US" u="sng" spc="-55">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video</a:t>
            </a:r>
            <a:r>
              <a:rPr lang="en-US" u="sng" spc="-50">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cameras</a:t>
            </a:r>
            <a:r>
              <a:rPr lang="en-US" u="sng" spc="-55">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are</a:t>
            </a:r>
            <a:r>
              <a:rPr lang="en-US" u="sng" spc="-55">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required</a:t>
            </a:r>
            <a:r>
              <a:rPr lang="en-US" u="sng" spc="-50">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in</a:t>
            </a:r>
            <a:r>
              <a:rPr lang="en-US" u="sng" spc="-50">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certain</a:t>
            </a:r>
            <a:r>
              <a:rPr lang="en-US" u="sng" spc="-50">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special</a:t>
            </a:r>
            <a:r>
              <a:rPr lang="en-US">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education classrooms</a:t>
            </a:r>
            <a:r>
              <a:rPr lang="en-US" u="sng">
                <a:solidFill>
                  <a:schemeClr val="tx1">
                    <a:lumMod val="65000"/>
                    <a:lumOff val="35000"/>
                  </a:schemeClr>
                </a:solidFill>
                <a:highlight>
                  <a:srgbClr val="FFFF00"/>
                </a:highlight>
                <a:uFill>
                  <a:solidFill>
                    <a:srgbClr val="393939"/>
                  </a:solidFill>
                </a:uFill>
                <a:latin typeface="Fira Sans"/>
                <a:ea typeface="Calibri" panose="020F0502020204030204" pitchFamily="34" charset="0"/>
              </a:rPr>
              <a:t>.</a:t>
            </a:r>
            <a:r>
              <a:rPr lang="en-US" u="sng" spc="200">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 </a:t>
            </a:r>
            <a:r>
              <a:rPr lang="en-US" u="sng">
                <a:solidFill>
                  <a:schemeClr val="tx1">
                    <a:lumMod val="65000"/>
                    <a:lumOff val="35000"/>
                  </a:schemeClr>
                </a:solidFill>
                <a:effectLst/>
                <a:highlight>
                  <a:srgbClr val="FFFF00"/>
                </a:highlight>
                <a:uFill>
                  <a:solidFill>
                    <a:srgbClr val="393939"/>
                  </a:solidFill>
                </a:uFill>
                <a:latin typeface="Fira Sans"/>
                <a:ea typeface="Calibri" panose="020F0502020204030204" pitchFamily="34" charset="0"/>
              </a:rPr>
              <a:t>A self-contained Special Education Classroom is defined as a classroom where</a:t>
            </a:r>
            <a:r>
              <a:rPr lang="en-US">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students with the most significant disabilities with similar needs receive instruction in all academic</a:t>
            </a:r>
            <a:r>
              <a:rPr lang="en-US">
                <a:solidFill>
                  <a:schemeClr val="tx1">
                    <a:lumMod val="65000"/>
                    <a:lumOff val="35000"/>
                  </a:schemeClr>
                </a:solidFill>
                <a:effectLst/>
                <a:highlight>
                  <a:srgbClr val="FFFF00"/>
                </a:highlight>
                <a:latin typeface="Fira Sans"/>
                <a:ea typeface="Calibri" panose="020F0502020204030204" pitchFamily="34" charset="0"/>
              </a:rPr>
              <a:t> </a:t>
            </a:r>
            <a:r>
              <a:rPr lang="en-US" u="sng">
                <a:solidFill>
                  <a:schemeClr val="tx1">
                    <a:lumMod val="65000"/>
                    <a:lumOff val="35000"/>
                  </a:schemeClr>
                </a:solidFill>
                <a:effectLst/>
                <a:highlight>
                  <a:srgbClr val="FFFF00"/>
                </a:highlight>
                <a:latin typeface="Fira Sans"/>
                <a:ea typeface="Calibri" panose="020F0502020204030204" pitchFamily="34" charset="0"/>
              </a:rPr>
              <a:t>subjects for a least 60 percent of the student’s time.</a:t>
            </a:r>
            <a:r>
              <a:rPr lang="en-US">
                <a:solidFill>
                  <a:schemeClr val="tx1">
                    <a:lumMod val="65000"/>
                    <a:lumOff val="35000"/>
                  </a:schemeClr>
                </a:solidFill>
                <a:effectLst/>
                <a:latin typeface="Fira Sans"/>
                <a:ea typeface="Calibri" panose="020F0502020204030204" pitchFamily="34" charset="0"/>
              </a:rPr>
              <a:t>”</a:t>
            </a:r>
          </a:p>
          <a:p>
            <a:pPr lvl="1">
              <a:lnSpc>
                <a:spcPct val="100000"/>
              </a:lnSpc>
            </a:pPr>
            <a:endParaRPr lang="en-US" sz="1400">
              <a:latin typeface="Fira Sans" panose="020B05030500000200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57</a:t>
            </a:fld>
            <a:endParaRPr lang="en-US"/>
          </a:p>
        </p:txBody>
      </p:sp>
    </p:spTree>
    <p:extLst>
      <p:ext uri="{BB962C8B-B14F-4D97-AF65-F5344CB8AC3E}">
        <p14:creationId xmlns:p14="http://schemas.microsoft.com/office/powerpoint/2010/main" val="235445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23838"/>
            <a:ext cx="8614152" cy="4515149"/>
          </a:xfrm>
        </p:spPr>
        <p:txBody>
          <a:bodyPr>
            <a:normAutofit/>
          </a:bodyPr>
          <a:lstStyle/>
          <a:p>
            <a:pPr marL="0" indent="0">
              <a:lnSpc>
                <a:spcPct val="100000"/>
              </a:lnSpc>
              <a:buNone/>
            </a:pPr>
            <a:r>
              <a:rPr lang="en-US" b="1"/>
              <a:t>Section 3. IEP Reviews</a:t>
            </a:r>
            <a:endParaRPr lang="en-US" b="1">
              <a:latin typeface="Fira Sans" panose="020B0503050000020004" pitchFamily="34" charset="0"/>
            </a:endParaRPr>
          </a:p>
          <a:p>
            <a:pPr>
              <a:lnSpc>
                <a:spcPct val="100000"/>
              </a:lnSpc>
            </a:pPr>
            <a:r>
              <a:rPr lang="en-US" sz="2000" b="1"/>
              <a:t>B. IEP Amendments</a:t>
            </a:r>
          </a:p>
          <a:p>
            <a:pPr lvl="1">
              <a:lnSpc>
                <a:spcPct val="100000"/>
              </a:lnSpc>
            </a:pPr>
            <a:r>
              <a:rPr lang="en-US">
                <a:latin typeface="Fira Sans" panose="020B0503050000020004" pitchFamily="34" charset="0"/>
              </a:rPr>
              <a:t>Added</a:t>
            </a:r>
            <a:r>
              <a:rPr lang="en-US" b="1">
                <a:latin typeface="Fira Sans" panose="020B0503050000020004" pitchFamily="34" charset="0"/>
              </a:rPr>
              <a:t> </a:t>
            </a:r>
          </a:p>
          <a:p>
            <a:pPr marL="342900" lvl="1" indent="0">
              <a:lnSpc>
                <a:spcPct val="100000"/>
              </a:lnSpc>
              <a:buNone/>
            </a:pPr>
            <a:r>
              <a:rPr lang="en-US">
                <a:effectLst/>
                <a:latin typeface="Fira Sans" panose="020B0503050000020004" pitchFamily="34" charset="0"/>
                <a:ea typeface="Calibri" panose="020F0502020204030204" pitchFamily="34" charset="0"/>
              </a:rPr>
              <a:t>“</a:t>
            </a:r>
            <a:r>
              <a:rPr lang="en-US" u="sng">
                <a:effectLst/>
                <a:highlight>
                  <a:srgbClr val="FFFF00"/>
                </a:highlight>
                <a:latin typeface="Fira Sans" panose="020B0503050000020004" pitchFamily="34" charset="0"/>
                <a:ea typeface="Calibri" panose="020F0502020204030204" pitchFamily="34" charset="0"/>
              </a:rPr>
              <a:t>The</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amendment process should be used only when minor changes to the IEP are warranted. The need for</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more substantial changes should result in scheduling an IEP Team meeting.</a:t>
            </a:r>
            <a:r>
              <a:rPr lang="en-US">
                <a:effectLst/>
                <a:latin typeface="Fira Sans" panose="020B0503050000020004" pitchFamily="34" charset="0"/>
                <a:ea typeface="Calibri" panose="020F0502020204030204" pitchFamily="34" charset="0"/>
              </a:rPr>
              <a:t>”</a:t>
            </a:r>
          </a:p>
          <a:p>
            <a:pPr lvl="1">
              <a:lnSpc>
                <a:spcPct val="100000"/>
              </a:lnSpc>
            </a:pPr>
            <a:endParaRPr lang="en-US">
              <a:effectLst/>
              <a:latin typeface="Fira Sans" panose="020B0503050000020004" pitchFamily="34" charset="0"/>
              <a:ea typeface="Calibri" panose="020F0502020204030204" pitchFamily="34" charset="0"/>
            </a:endParaRPr>
          </a:p>
          <a:p>
            <a:pPr>
              <a:lnSpc>
                <a:spcPct val="100000"/>
              </a:lnSpc>
            </a:pPr>
            <a:r>
              <a:rPr lang="en-US" b="1"/>
              <a:t>C. Other IEP Reviews</a:t>
            </a:r>
          </a:p>
          <a:p>
            <a:pPr lvl="1">
              <a:lnSpc>
                <a:spcPct val="100000"/>
              </a:lnSpc>
            </a:pPr>
            <a:r>
              <a:rPr lang="en-US">
                <a:latin typeface="Fira Sans" panose="020B0503050000020004" pitchFamily="34" charset="0"/>
              </a:rPr>
              <a:t>Added</a:t>
            </a:r>
            <a:r>
              <a:rPr lang="en-US" b="1">
                <a:latin typeface="Fira Sans" panose="020B0503050000020004" pitchFamily="34" charset="0"/>
              </a:rPr>
              <a:t> </a:t>
            </a:r>
          </a:p>
          <a:p>
            <a:pPr marL="342900" lvl="1" indent="0">
              <a:lnSpc>
                <a:spcPct val="100000"/>
              </a:lnSpc>
              <a:buNone/>
            </a:pPr>
            <a:r>
              <a:rPr lang="en-US">
                <a:effectLst/>
                <a:latin typeface="Fira Sans" panose="020B0503050000020004" pitchFamily="34" charset="0"/>
                <a:ea typeface="Calibri" panose="020F0502020204030204" pitchFamily="34" charset="0"/>
              </a:rPr>
              <a:t>“</a:t>
            </a:r>
            <a:r>
              <a:rPr lang="en-US" u="sng">
                <a:effectLst/>
                <a:highlight>
                  <a:srgbClr val="FFFF00"/>
                </a:highlight>
                <a:latin typeface="Fira Sans" panose="020B0503050000020004" pitchFamily="34" charset="0"/>
                <a:ea typeface="Calibri" panose="020F0502020204030204" pitchFamily="34" charset="0"/>
              </a:rPr>
              <a:t>Targeted IEP Meetings – a Targeted IEP review may be conducted when only a portion of an IEP requires review or modification (example: reviewing only the behavior PLEPs/goals/behavior plans of an IEP that also addresses academic areas). Conducting a Targeted IEP meeting does not change the Annual Review meeting date.</a:t>
            </a:r>
            <a:r>
              <a:rPr lang="en-US">
                <a:effectLst/>
                <a:latin typeface="Fira Sans" panose="020B0503050000020004" pitchFamily="34" charset="0"/>
                <a:ea typeface="Calibri" panose="020F0502020204030204" pitchFamily="34" charset="0"/>
              </a:rPr>
              <a:t>”</a:t>
            </a:r>
            <a:endParaRPr lang="en-US" sz="1700" b="1"/>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58</a:t>
            </a:fld>
            <a:endParaRPr lang="en-US"/>
          </a:p>
        </p:txBody>
      </p:sp>
    </p:spTree>
    <p:extLst>
      <p:ext uri="{BB962C8B-B14F-4D97-AF65-F5344CB8AC3E}">
        <p14:creationId xmlns:p14="http://schemas.microsoft.com/office/powerpoint/2010/main" val="3788136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43906"/>
            <a:ext cx="8614152" cy="4515149"/>
          </a:xfrm>
        </p:spPr>
        <p:txBody>
          <a:bodyPr>
            <a:normAutofit/>
          </a:bodyPr>
          <a:lstStyle/>
          <a:p>
            <a:pPr marL="0" indent="0">
              <a:lnSpc>
                <a:spcPct val="100000"/>
              </a:lnSpc>
              <a:buNone/>
            </a:pPr>
            <a:r>
              <a:rPr lang="en-US" b="1"/>
              <a:t>Section 4. IEPs for Transfer Students</a:t>
            </a:r>
            <a:endParaRPr lang="en-US" b="1">
              <a:latin typeface="Fira Sans" panose="020B0503050000020004" pitchFamily="34" charset="0"/>
            </a:endParaRPr>
          </a:p>
          <a:p>
            <a:pPr>
              <a:lnSpc>
                <a:spcPct val="100000"/>
              </a:lnSpc>
            </a:pPr>
            <a:r>
              <a:rPr lang="en-US" sz="2000" b="1"/>
              <a:t>B. Transfer from an Out-of-State School</a:t>
            </a:r>
          </a:p>
          <a:p>
            <a:pPr lvl="1">
              <a:lnSpc>
                <a:spcPct val="100000"/>
              </a:lnSpc>
            </a:pPr>
            <a:r>
              <a:rPr lang="en-US">
                <a:latin typeface="Fira Sans" panose="020B0503050000020004" pitchFamily="34" charset="0"/>
              </a:rPr>
              <a:t>Added</a:t>
            </a:r>
          </a:p>
          <a:p>
            <a:pPr marL="342900" lvl="1" indent="0">
              <a:lnSpc>
                <a:spcPct val="100000"/>
              </a:lnSpc>
              <a:buNone/>
            </a:pPr>
            <a:r>
              <a:rPr lang="en-US" u="sng">
                <a:effectLst/>
                <a:highlight>
                  <a:srgbClr val="FFFF00"/>
                </a:highlight>
                <a:latin typeface="Fira Sans" panose="020B0503050000020004" pitchFamily="34" charset="0"/>
                <a:ea typeface="Calibri" panose="020F0502020204030204" pitchFamily="34" charset="0"/>
              </a:rPr>
              <a:t>When a LEA receives an out-of-state IEP with platform-embedded assessment accommodations (e.g.</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text-to-speech), the receiving LEA must enter those accommodations in WVEIS using the Temporary</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Assessment</a:t>
            </a:r>
            <a:r>
              <a:rPr lang="en-US" u="sng" spc="-2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Accommodations</a:t>
            </a:r>
            <a:r>
              <a:rPr lang="en-US" u="sng" spc="-1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Entry</a:t>
            </a:r>
            <a:r>
              <a:rPr lang="en-US" u="sng" spc="-1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System</a:t>
            </a:r>
            <a:r>
              <a:rPr lang="en-US" u="sng" spc="-2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(TAAES)</a:t>
            </a:r>
            <a:r>
              <a:rPr lang="en-US" u="sng" spc="-2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application.</a:t>
            </a:r>
            <a:r>
              <a:rPr lang="en-US" u="sng" spc="20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Once</a:t>
            </a:r>
            <a:r>
              <a:rPr lang="en-US" u="sng" spc="-2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West</a:t>
            </a:r>
            <a:r>
              <a:rPr lang="en-US" u="sng" spc="-1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Virginia</a:t>
            </a:r>
            <a:r>
              <a:rPr lang="en-US" u="sng" spc="-1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eligibility</a:t>
            </a:r>
            <a:r>
              <a:rPr lang="en-US" u="sng" spc="-1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for</a:t>
            </a:r>
            <a:r>
              <a:rPr lang="en-US" u="sng" spc="-1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special</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education</a:t>
            </a:r>
            <a:r>
              <a:rPr lang="en-US" u="sng" spc="-1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services</a:t>
            </a:r>
            <a:r>
              <a:rPr lang="en-US" u="sng" spc="-1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has been determined,</a:t>
            </a:r>
            <a:r>
              <a:rPr lang="en-US" u="sng" spc="-1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the LEA</a:t>
            </a:r>
            <a:r>
              <a:rPr lang="en-US" u="sng" spc="-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must remove</a:t>
            </a:r>
            <a:r>
              <a:rPr lang="en-US" u="sng" spc="-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the information previously entered in</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the TAAES program.</a:t>
            </a:r>
            <a:endParaRPr lang="en-US">
              <a:effectLst/>
              <a:latin typeface="Fira Sans" panose="020B0503050000020004" pitchFamily="34" charset="0"/>
              <a:ea typeface="Calibri" panose="020F0502020204030204" pitchFamily="34" charset="0"/>
            </a:endParaRPr>
          </a:p>
          <a:p>
            <a:pPr lvl="1">
              <a:lnSpc>
                <a:spcPct val="100000"/>
              </a:lnSpc>
            </a:pPr>
            <a:endParaRPr lang="en-US" sz="1700" b="1"/>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59</a:t>
            </a:fld>
            <a:endParaRPr lang="en-US"/>
          </a:p>
        </p:txBody>
      </p:sp>
    </p:spTree>
    <p:extLst>
      <p:ext uri="{BB962C8B-B14F-4D97-AF65-F5344CB8AC3E}">
        <p14:creationId xmlns:p14="http://schemas.microsoft.com/office/powerpoint/2010/main" val="251605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7372-B1A7-4587-BC96-F7BD5B524A84}"/>
              </a:ext>
            </a:extLst>
          </p:cNvPr>
          <p:cNvSpPr>
            <a:spLocks noGrp="1"/>
          </p:cNvSpPr>
          <p:nvPr>
            <p:ph type="title"/>
          </p:nvPr>
        </p:nvSpPr>
        <p:spPr/>
        <p:txBody>
          <a:bodyPr/>
          <a:lstStyle/>
          <a:p>
            <a:r>
              <a:rPr lang="en-US" b="1"/>
              <a:t>Changes at a Glance</a:t>
            </a:r>
          </a:p>
        </p:txBody>
      </p:sp>
      <p:sp>
        <p:nvSpPr>
          <p:cNvPr id="3" name="Content Placeholder 2">
            <a:extLst>
              <a:ext uri="{FF2B5EF4-FFF2-40B4-BE49-F238E27FC236}">
                <a16:creationId xmlns:a16="http://schemas.microsoft.com/office/drawing/2014/main" id="{D92B4B1B-9802-48A1-A057-C4B48480850D}"/>
              </a:ext>
            </a:extLst>
          </p:cNvPr>
          <p:cNvSpPr>
            <a:spLocks noGrp="1"/>
          </p:cNvSpPr>
          <p:nvPr>
            <p:ph idx="1"/>
          </p:nvPr>
        </p:nvSpPr>
        <p:spPr/>
        <p:txBody>
          <a:bodyPr>
            <a:normAutofit/>
          </a:bodyPr>
          <a:lstStyle/>
          <a:p>
            <a:pPr marL="0" indent="0">
              <a:lnSpc>
                <a:spcPct val="120000"/>
              </a:lnSpc>
              <a:buNone/>
            </a:pPr>
            <a:r>
              <a:rPr lang="en-US" sz="2800" b="1"/>
              <a:t>Updates related to:</a:t>
            </a:r>
          </a:p>
          <a:p>
            <a:pPr lvl="1">
              <a:lnSpc>
                <a:spcPct val="120000"/>
              </a:lnSpc>
            </a:pPr>
            <a:r>
              <a:rPr lang="en-US" sz="2000"/>
              <a:t>Eligibility criteria and language for certain disability categories </a:t>
            </a:r>
          </a:p>
          <a:p>
            <a:pPr lvl="2">
              <a:lnSpc>
                <a:spcPct val="120000"/>
              </a:lnSpc>
            </a:pPr>
            <a:r>
              <a:rPr lang="en-US" sz="1600"/>
              <a:t>Visual impairment, developmental delay, emotional disturbance, specific learning disabilities, speech or language impairment</a:t>
            </a:r>
          </a:p>
          <a:p>
            <a:pPr lvl="1">
              <a:lnSpc>
                <a:spcPct val="120000"/>
              </a:lnSpc>
            </a:pPr>
            <a:r>
              <a:rPr lang="en-US" sz="2000"/>
              <a:t>IEPs, caseloads, special education services, and related procedures</a:t>
            </a:r>
          </a:p>
          <a:p>
            <a:pPr lvl="1">
              <a:lnSpc>
                <a:spcPct val="120000"/>
              </a:lnSpc>
            </a:pPr>
            <a:r>
              <a:rPr lang="en-US" sz="2000"/>
              <a:t>LRE and classrooms</a:t>
            </a:r>
          </a:p>
          <a:p>
            <a:pPr lvl="1">
              <a:lnSpc>
                <a:spcPct val="120000"/>
              </a:lnSpc>
            </a:pPr>
            <a:r>
              <a:rPr lang="en-US" sz="2000"/>
              <a:t>Waivers</a:t>
            </a:r>
          </a:p>
          <a:p>
            <a:pPr lvl="1">
              <a:lnSpc>
                <a:spcPct val="120000"/>
              </a:lnSpc>
            </a:pPr>
            <a:r>
              <a:rPr lang="en-US" sz="2000"/>
              <a:t>Typographical, formatting, and technical revisions</a:t>
            </a:r>
          </a:p>
        </p:txBody>
      </p:sp>
      <p:sp>
        <p:nvSpPr>
          <p:cNvPr id="4" name="Slide Number Placeholder 3">
            <a:extLst>
              <a:ext uri="{FF2B5EF4-FFF2-40B4-BE49-F238E27FC236}">
                <a16:creationId xmlns:a16="http://schemas.microsoft.com/office/drawing/2014/main" id="{1EBFCCD0-F708-4759-B58D-5F98D6D0869C}"/>
              </a:ext>
            </a:extLst>
          </p:cNvPr>
          <p:cNvSpPr>
            <a:spLocks noGrp="1"/>
          </p:cNvSpPr>
          <p:nvPr>
            <p:ph type="sldNum" sz="quarter" idx="12"/>
          </p:nvPr>
        </p:nvSpPr>
        <p:spPr/>
        <p:txBody>
          <a:bodyPr/>
          <a:lstStyle/>
          <a:p>
            <a:fld id="{16630861-4318-414B-8E21-CA5F03E7BD41}" type="slidenum">
              <a:rPr lang="en-US" smtClean="0"/>
              <a:t>6</a:t>
            </a:fld>
            <a:endParaRPr lang="en-US"/>
          </a:p>
        </p:txBody>
      </p:sp>
    </p:spTree>
    <p:extLst>
      <p:ext uri="{BB962C8B-B14F-4D97-AF65-F5344CB8AC3E}">
        <p14:creationId xmlns:p14="http://schemas.microsoft.com/office/powerpoint/2010/main" val="2954126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5: </a:t>
            </a:r>
            <a:br>
              <a:rPr lang="en-US" b="1"/>
            </a:br>
            <a:r>
              <a:rPr lang="en-US"/>
              <a:t>Individualized Education Programs (IEP)</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773382"/>
            <a:ext cx="8614152" cy="4285673"/>
          </a:xfrm>
        </p:spPr>
        <p:txBody>
          <a:bodyPr vert="horz" lIns="91440" tIns="45720" rIns="91440" bIns="45720" rtlCol="0" anchor="t">
            <a:normAutofit/>
          </a:bodyPr>
          <a:lstStyle/>
          <a:p>
            <a:pPr>
              <a:lnSpc>
                <a:spcPct val="100000"/>
              </a:lnSpc>
            </a:pPr>
            <a:r>
              <a:rPr lang="en-US" sz="2000">
                <a:latin typeface="Fira Sans"/>
              </a:rPr>
              <a:t>Individual Family Service Plans (IFSPs) are no longer allowed for students with disabilities ages 3-5</a:t>
            </a:r>
            <a:endParaRPr lang="en-US" sz="2000"/>
          </a:p>
          <a:p>
            <a:pPr>
              <a:lnSpc>
                <a:spcPct val="100000"/>
              </a:lnSpc>
            </a:pPr>
            <a:endParaRPr lang="en-US" sz="2000"/>
          </a:p>
          <a:p>
            <a:pPr lvl="1">
              <a:lnSpc>
                <a:spcPct val="100000"/>
              </a:lnSpc>
            </a:pPr>
            <a:r>
              <a:rPr lang="en-US" sz="2000" b="1">
                <a:latin typeface="Fira Sans"/>
              </a:rPr>
              <a:t>An IEP must be initiated by the child's third birthday for eligible students who are transitioning from WV Birth to Three</a:t>
            </a:r>
          </a:p>
          <a:p>
            <a:pPr marL="0" lvl="1" indent="0">
              <a:lnSpc>
                <a:spcPct val="100000"/>
              </a:lnSpc>
              <a:buNone/>
            </a:pPr>
            <a:endParaRPr lang="en-US" sz="1700" b="1"/>
          </a:p>
          <a:p>
            <a:pPr marL="0" lvl="1" indent="0">
              <a:lnSpc>
                <a:spcPct val="100000"/>
              </a:lnSpc>
              <a:buNone/>
            </a:pPr>
            <a:endParaRPr lang="en-US" sz="1700" b="1"/>
          </a:p>
          <a:p>
            <a:pPr marL="0" lvl="1" indent="0">
              <a:lnSpc>
                <a:spcPct val="100000"/>
              </a:lnSpc>
              <a:buNone/>
            </a:pPr>
            <a:endParaRPr lang="en-US" sz="1700" b="1"/>
          </a:p>
          <a:p>
            <a:pPr marL="0" lvl="1" indent="0">
              <a:lnSpc>
                <a:spcPct val="100000"/>
              </a:lnSpc>
              <a:buNone/>
            </a:pPr>
            <a:endParaRPr lang="en-US" sz="1700" b="1"/>
          </a:p>
          <a:p>
            <a:pPr marL="0" lvl="1" indent="0">
              <a:lnSpc>
                <a:spcPct val="100000"/>
              </a:lnSpc>
              <a:buNone/>
            </a:pPr>
            <a:endParaRPr lang="en-US" sz="1700" b="1"/>
          </a:p>
          <a:p>
            <a:pPr marL="0" lvl="1" indent="0">
              <a:lnSpc>
                <a:spcPct val="100000"/>
              </a:lnSpc>
              <a:buNone/>
            </a:pPr>
            <a:r>
              <a:rPr lang="en-US" sz="2000" b="1">
                <a:latin typeface="Fira Sans"/>
              </a:rPr>
              <a:t>Minor Changes </a:t>
            </a:r>
            <a:r>
              <a:rPr lang="en-US" sz="2000">
                <a:latin typeface="Fira Sans"/>
              </a:rPr>
              <a:t>include format, style, and other minor clarifications that do not substantially change content</a:t>
            </a:r>
          </a:p>
          <a:p>
            <a:pPr marL="342900" lvl="1" indent="0">
              <a:lnSpc>
                <a:spcPct val="100000"/>
              </a:lnSpc>
              <a:buNone/>
            </a:pPr>
            <a:endParaRPr lang="en-US" sz="1700" b="1"/>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60</a:t>
            </a:fld>
            <a:endParaRPr lang="en-US"/>
          </a:p>
        </p:txBody>
      </p:sp>
    </p:spTree>
    <p:extLst>
      <p:ext uri="{BB962C8B-B14F-4D97-AF65-F5344CB8AC3E}">
        <p14:creationId xmlns:p14="http://schemas.microsoft.com/office/powerpoint/2010/main" val="78378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6: </a:t>
            </a:r>
            <a:br>
              <a:rPr lang="en-US" b="1"/>
            </a:br>
            <a:r>
              <a:rPr lang="en-US"/>
              <a:t>Administration of Services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371031"/>
            <a:ext cx="8527427" cy="4654918"/>
          </a:xfrm>
        </p:spPr>
        <p:txBody>
          <a:bodyPr vert="horz" lIns="91440" tIns="45720" rIns="91440" bIns="45720" rtlCol="0" anchor="t">
            <a:normAutofit fontScale="85000" lnSpcReduction="20000"/>
          </a:bodyPr>
          <a:lstStyle/>
          <a:p>
            <a:pPr>
              <a:lnSpc>
                <a:spcPct val="120000"/>
              </a:lnSpc>
            </a:pPr>
            <a:r>
              <a:rPr lang="en-US">
                <a:latin typeface="Fira Sans"/>
              </a:rPr>
              <a:t>Clarified the regulatory body requiring LEAs to maintain records to show compliance with the IEP</a:t>
            </a:r>
          </a:p>
          <a:p>
            <a:pPr>
              <a:lnSpc>
                <a:spcPct val="120000"/>
              </a:lnSpc>
            </a:pPr>
            <a:endParaRPr lang="en-US" sz="100"/>
          </a:p>
          <a:p>
            <a:pPr>
              <a:lnSpc>
                <a:spcPct val="120000"/>
              </a:lnSpc>
            </a:pPr>
            <a:r>
              <a:rPr lang="en-US" b="1">
                <a:latin typeface="Fira Sans"/>
              </a:rPr>
              <a:t>Section 2. Provision of IEP Information</a:t>
            </a:r>
            <a:endParaRPr lang="en-US">
              <a:latin typeface="Fira Sans"/>
            </a:endParaRPr>
          </a:p>
          <a:p>
            <a:pPr lvl="1">
              <a:lnSpc>
                <a:spcPct val="120000"/>
              </a:lnSpc>
            </a:pPr>
            <a:r>
              <a:rPr lang="en-US">
                <a:latin typeface="Fira Sans"/>
              </a:rPr>
              <a:t>Added</a:t>
            </a:r>
          </a:p>
          <a:p>
            <a:pPr marL="342900" lvl="1" indent="0">
              <a:lnSpc>
                <a:spcPct val="120000"/>
              </a:lnSpc>
              <a:buNone/>
            </a:pPr>
            <a:r>
              <a:rPr lang="en-US">
                <a:latin typeface="Fira Sans"/>
              </a:rPr>
              <a:t>Each</a:t>
            </a:r>
            <a:r>
              <a:rPr lang="en-US" sz="1800">
                <a:effectLst/>
                <a:latin typeface="Fira Sans"/>
                <a:ea typeface="Calibri" panose="020F0502020204030204" pitchFamily="34" charset="0"/>
              </a:rPr>
              <a:t> teacher and provider must be informed of specific responsibilities related to implementing the student's IEP </a:t>
            </a:r>
            <a:r>
              <a:rPr lang="en-US" sz="1800" u="sng">
                <a:effectLst/>
                <a:highlight>
                  <a:srgbClr val="FFFF00"/>
                </a:highlight>
                <a:latin typeface="Fira Sans"/>
                <a:ea typeface="Calibri" panose="020F0502020204030204" pitchFamily="34" charset="0"/>
              </a:rPr>
              <a:t>and</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acknowledgement of receipt must be documented</a:t>
            </a:r>
            <a:r>
              <a:rPr lang="en-US" sz="1800">
                <a:effectLst/>
                <a:highlight>
                  <a:srgbClr val="FFFF00"/>
                </a:highlight>
                <a:latin typeface="Fira Sans"/>
                <a:ea typeface="Calibri" panose="020F0502020204030204" pitchFamily="34" charset="0"/>
              </a:rPr>
              <a:t>.</a:t>
            </a:r>
            <a:endParaRPr lang="en-US"/>
          </a:p>
          <a:p>
            <a:pPr lvl="1">
              <a:lnSpc>
                <a:spcPct val="120000"/>
              </a:lnSpc>
            </a:pPr>
            <a:endParaRPr lang="en-US" sz="1800">
              <a:effectLst/>
              <a:latin typeface="Fira Sans" panose="020B0503050000020004" pitchFamily="34" charset="0"/>
              <a:ea typeface="Calibri" panose="020F0502020204030204" pitchFamily="34" charset="0"/>
            </a:endParaRPr>
          </a:p>
          <a:p>
            <a:pPr lvl="1">
              <a:lnSpc>
                <a:spcPct val="120000"/>
              </a:lnSpc>
            </a:pPr>
            <a:r>
              <a:rPr lang="en-US">
                <a:latin typeface="Fira Sans"/>
              </a:rPr>
              <a:t>Added</a:t>
            </a:r>
          </a:p>
          <a:p>
            <a:pPr marL="342900" lvl="1" indent="0">
              <a:lnSpc>
                <a:spcPct val="120000"/>
              </a:lnSpc>
              <a:buNone/>
            </a:pPr>
            <a:r>
              <a:rPr lang="en-US" sz="1800">
                <a:effectLst/>
                <a:latin typeface="Fira Sans"/>
                <a:ea typeface="Calibri" panose="020F0502020204030204" pitchFamily="34" charset="0"/>
              </a:rPr>
              <a:t>“</a:t>
            </a:r>
            <a:r>
              <a:rPr lang="en-US" sz="1800" u="sng">
                <a:effectLst/>
                <a:highlight>
                  <a:srgbClr val="FFFF00"/>
                </a:highlight>
                <a:latin typeface="Fira Sans"/>
                <a:ea typeface="Calibri" panose="020F0502020204030204" pitchFamily="34" charset="0"/>
              </a:rPr>
              <a:t>The official IEP is the completed version of the IEP that is provided to the parent/adult student at the</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conclusion</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of</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IEP</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team</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meeting.</a:t>
            </a:r>
            <a:r>
              <a:rPr lang="en-US" sz="1800" u="sng" spc="16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An</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electronic</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version</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of</a:t>
            </a:r>
            <a:r>
              <a:rPr lang="en-US" sz="1800" u="sng" spc="-5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that</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IEP</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must</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be</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recorded</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in</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online</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state</a:t>
            </a:r>
            <a:r>
              <a:rPr lang="en-US" u="sng">
                <a:highlight>
                  <a:srgbClr val="FFFF00"/>
                </a:highlight>
                <a:latin typeface="Fira Sans"/>
                <a:ea typeface="Calibri" panose="020F0502020204030204" pitchFamily="34" charset="0"/>
              </a:rPr>
              <a:t>-</a:t>
            </a:r>
            <a:r>
              <a:rPr lang="en-US" sz="1800" u="sng">
                <a:effectLst/>
                <a:highlight>
                  <a:srgbClr val="FFFF00"/>
                </a:highlight>
                <a:latin typeface="Fira Sans"/>
                <a:ea typeface="Calibri" panose="020F0502020204030204" pitchFamily="34" charset="0"/>
              </a:rPr>
              <a:t>approved IEP system. The IEP should be finalized, and each implementer should be given access to the</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document</a:t>
            </a:r>
            <a:r>
              <a:rPr lang="en-US" sz="1800" u="sng" spc="7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in</a:t>
            </a:r>
            <a:r>
              <a:rPr lang="en-US" sz="1800" u="sng" spc="6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6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online</a:t>
            </a:r>
            <a:r>
              <a:rPr lang="en-US" sz="1800" u="sng" spc="8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IEP</a:t>
            </a:r>
            <a:r>
              <a:rPr lang="en-US" sz="1800" u="sng" spc="8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system</a:t>
            </a:r>
            <a:r>
              <a:rPr lang="en-US" sz="1800" u="sng" spc="7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at</a:t>
            </a:r>
            <a:r>
              <a:rPr lang="en-US" sz="1800" u="sng" spc="6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8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conclusion</a:t>
            </a:r>
            <a:r>
              <a:rPr lang="en-US" sz="1800" u="sng" spc="6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of</a:t>
            </a:r>
            <a:r>
              <a:rPr lang="en-US" sz="1800" u="sng" spc="6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8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IEP</a:t>
            </a:r>
            <a:r>
              <a:rPr lang="en-US" sz="1800" u="sng" spc="7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Team</a:t>
            </a:r>
            <a:r>
              <a:rPr lang="en-US" sz="1800" u="sng" spc="7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meeting.</a:t>
            </a:r>
            <a:r>
              <a:rPr lang="en-US" sz="1800" u="sng" spc="6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6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online</a:t>
            </a:r>
            <a:r>
              <a:rPr lang="en-US" sz="1800" u="sng" spc="7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IEP</a:t>
            </a:r>
            <a:r>
              <a:rPr lang="en-US" sz="1800" u="sng" spc="7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must</a:t>
            </a:r>
            <a:r>
              <a:rPr lang="en-US" sz="1800" u="sng" spc="7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be</a:t>
            </a:r>
            <a:r>
              <a:rPr lang="en-US" sz="1800">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finalized and each implementer must be given access to the IEP in the online IEP system within five days</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following the IEP Team meeting. This finalization and access will allow all IEP implementers the</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opportunity to review the information necessary for planning and delivery of educational services.</a:t>
            </a:r>
            <a:r>
              <a:rPr lang="en-US" sz="1800">
                <a:effectLst/>
                <a:latin typeface="Fira Sans"/>
                <a:ea typeface="Calibri" panose="020F0502020204030204" pitchFamily="34" charset="0"/>
              </a:rPr>
              <a:t>”</a:t>
            </a:r>
          </a:p>
          <a:p>
            <a:pPr lvl="1"/>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61</a:t>
            </a:fld>
            <a:endParaRPr lang="en-US"/>
          </a:p>
        </p:txBody>
      </p:sp>
    </p:spTree>
    <p:extLst>
      <p:ext uri="{BB962C8B-B14F-4D97-AF65-F5344CB8AC3E}">
        <p14:creationId xmlns:p14="http://schemas.microsoft.com/office/powerpoint/2010/main" val="4183706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6: </a:t>
            </a:r>
            <a:br>
              <a:rPr lang="en-US" b="1"/>
            </a:br>
            <a:r>
              <a:rPr lang="en-US"/>
              <a:t>Administration of Services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330037"/>
            <a:ext cx="8527427" cy="4627418"/>
          </a:xfrm>
        </p:spPr>
        <p:txBody>
          <a:bodyPr>
            <a:normAutofit lnSpcReduction="10000"/>
          </a:bodyPr>
          <a:lstStyle/>
          <a:p>
            <a:pPr marL="0" indent="0">
              <a:lnSpc>
                <a:spcPct val="120000"/>
              </a:lnSpc>
              <a:buNone/>
            </a:pPr>
            <a:r>
              <a:rPr lang="en-US" sz="2300" b="1"/>
              <a:t>Section 3. Provision of Services</a:t>
            </a:r>
            <a:endParaRPr lang="en-US" sz="2300"/>
          </a:p>
          <a:p>
            <a:pPr>
              <a:lnSpc>
                <a:spcPct val="120000"/>
              </a:lnSpc>
            </a:pPr>
            <a:r>
              <a:rPr lang="en-US"/>
              <a:t>Clarified where policy applies to students with federally-recognized disabilities, as opposed to using the blanket term “exceptionalities,” which includes students identified as gifted or exceptional gifted</a:t>
            </a:r>
            <a:endParaRPr lang="en-US">
              <a:effectLst/>
              <a:highlight>
                <a:srgbClr val="FFFF00"/>
              </a:highlight>
              <a:latin typeface="Fira Sans" panose="020B0503050000020004" pitchFamily="34" charset="0"/>
              <a:ea typeface="Calibri" panose="020F0502020204030204" pitchFamily="34" charset="0"/>
            </a:endParaRPr>
          </a:p>
          <a:p>
            <a:pPr lvl="1">
              <a:lnSpc>
                <a:spcPct val="120000"/>
              </a:lnSpc>
            </a:pPr>
            <a:endParaRPr lang="en-US" sz="900">
              <a:effectLst/>
              <a:latin typeface="Fira Sans" panose="020B0503050000020004" pitchFamily="34" charset="0"/>
              <a:ea typeface="Calibri" panose="020F0502020204030204" pitchFamily="34" charset="0"/>
            </a:endParaRPr>
          </a:p>
          <a:p>
            <a:pPr>
              <a:lnSpc>
                <a:spcPct val="120000"/>
              </a:lnSpc>
            </a:pPr>
            <a:r>
              <a:rPr lang="en-US"/>
              <a:t>Added t</a:t>
            </a:r>
            <a:r>
              <a:rPr lang="en-US">
                <a:latin typeface="Fira Sans" panose="020B0503050000020004" pitchFamily="34" charset="0"/>
              </a:rPr>
              <a:t>o #7</a:t>
            </a:r>
          </a:p>
          <a:p>
            <a:pPr lvl="1">
              <a:lnSpc>
                <a:spcPct val="120000"/>
              </a:lnSpc>
            </a:pPr>
            <a:r>
              <a:rPr lang="en-US">
                <a:latin typeface="Fira Sans" panose="020B0503050000020004" pitchFamily="34" charset="0"/>
              </a:rPr>
              <a:t>ap</a:t>
            </a:r>
            <a:r>
              <a:rPr lang="en-US">
                <a:effectLst/>
                <a:latin typeface="Fira Sans" panose="020B0503050000020004" pitchFamily="34" charset="0"/>
                <a:ea typeface="Calibri" panose="020F0502020204030204" pitchFamily="34" charset="0"/>
              </a:rPr>
              <a:t>propriate grouping</a:t>
            </a:r>
            <a:r>
              <a:rPr lang="en-US" spc="-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of</a:t>
            </a:r>
            <a:r>
              <a:rPr lang="en-US" spc="-1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students</a:t>
            </a:r>
            <a:r>
              <a:rPr lang="en-US" spc="-1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with</a:t>
            </a:r>
            <a:r>
              <a:rPr lang="en-US" spc="-5">
                <a:effectLs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disabilities</a:t>
            </a:r>
            <a:r>
              <a:rPr lang="en-US">
                <a:effectLst/>
                <a:latin typeface="Fira Sans" panose="020B0503050000020004" pitchFamily="34" charset="0"/>
                <a:ea typeface="Calibri" panose="020F0502020204030204" pitchFamily="34" charset="0"/>
              </a:rPr>
              <a:t> for</a:t>
            </a:r>
            <a:r>
              <a:rPr lang="en-US" spc="-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specially</a:t>
            </a:r>
            <a:r>
              <a:rPr lang="en-US" spc="-2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designed</a:t>
            </a:r>
            <a:r>
              <a:rPr lang="en-US" spc="-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instruction based upon meeting the students’ similar social, functional and/or academic needs, as specified in the</a:t>
            </a:r>
            <a:r>
              <a:rPr lang="en-US" spc="-65">
                <a:effectLs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students’</a:t>
            </a:r>
            <a:r>
              <a:rPr lang="en-US" spc="-6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IEPs</a:t>
            </a:r>
            <a:r>
              <a:rPr lang="en-US" spc="-6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and</a:t>
            </a:r>
            <a:r>
              <a:rPr lang="en-US" spc="-6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without</a:t>
            </a:r>
            <a:r>
              <a:rPr lang="en-US" spc="-6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regard</a:t>
            </a:r>
            <a:r>
              <a:rPr lang="en-US" spc="-6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to</a:t>
            </a:r>
            <a:r>
              <a:rPr lang="en-US" spc="-5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identified</a:t>
            </a:r>
            <a:r>
              <a:rPr lang="en-US" spc="-65">
                <a:effectLs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disability; students</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receiving</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direct</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special</a:t>
            </a:r>
            <a:r>
              <a:rPr lang="en-US" u="sng" spc="-6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education</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services</a:t>
            </a:r>
            <a:r>
              <a:rPr lang="en-US" u="sng" spc="-6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for</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different</a:t>
            </a:r>
            <a:r>
              <a:rPr lang="en-US" u="sng" spc="-6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content</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areas</a:t>
            </a:r>
            <a:r>
              <a:rPr lang="en-US" u="sng" spc="-6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should</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not</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be</a:t>
            </a:r>
            <a:r>
              <a:rPr lang="en-US" u="sng" spc="-5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grouped</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together</a:t>
            </a:r>
            <a:r>
              <a:rPr lang="en-US" u="sng" spc="-6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within</a:t>
            </a:r>
            <a:r>
              <a:rPr lang="en-US" u="sng" spc="-6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the</a:t>
            </a:r>
            <a:r>
              <a:rPr lang="en-US" u="sng" spc="-5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same</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class period</a:t>
            </a:r>
            <a:r>
              <a:rPr lang="en-US">
                <a:effectLst/>
                <a:highlight>
                  <a:srgbClr val="FFFF00"/>
                </a:highlight>
                <a:latin typeface="Fira Sans" panose="020B0503050000020004" pitchFamily="34" charset="0"/>
                <a:ea typeface="Calibri" panose="020F0502020204030204" pitchFamily="34" charset="0"/>
              </a:rPr>
              <a:t>.</a:t>
            </a:r>
            <a:endParaRPr lang="en-US">
              <a:effectLst/>
              <a:latin typeface="Fira Sans" panose="020B0503050000020004" pitchFamily="34" charset="0"/>
              <a:ea typeface="Calibri" panose="020F0502020204030204" pitchFamily="34" charset="0"/>
            </a:endParaRPr>
          </a:p>
          <a:p>
            <a:pPr lvl="1"/>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62</a:t>
            </a:fld>
            <a:endParaRPr lang="en-US"/>
          </a:p>
        </p:txBody>
      </p:sp>
    </p:spTree>
    <p:extLst>
      <p:ext uri="{BB962C8B-B14F-4D97-AF65-F5344CB8AC3E}">
        <p14:creationId xmlns:p14="http://schemas.microsoft.com/office/powerpoint/2010/main" val="3863679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6: </a:t>
            </a:r>
            <a:br>
              <a:rPr lang="en-US" b="1"/>
            </a:br>
            <a:r>
              <a:rPr lang="en-US"/>
              <a:t>Administration of Services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348509"/>
            <a:ext cx="8527427" cy="4627418"/>
          </a:xfrm>
        </p:spPr>
        <p:txBody>
          <a:bodyPr>
            <a:normAutofit/>
          </a:bodyPr>
          <a:lstStyle/>
          <a:p>
            <a:pPr marL="0" indent="0">
              <a:lnSpc>
                <a:spcPct val="100000"/>
              </a:lnSpc>
              <a:buNone/>
            </a:pPr>
            <a:r>
              <a:rPr lang="en-US" b="1"/>
              <a:t>Section 4. Provision of Staff</a:t>
            </a:r>
            <a:endParaRPr lang="en-US"/>
          </a:p>
          <a:p>
            <a:pPr>
              <a:lnSpc>
                <a:spcPct val="100000"/>
              </a:lnSpc>
            </a:pPr>
            <a:r>
              <a:rPr lang="en-US" sz="2000" b="1"/>
              <a:t>Staffing for Case Management/Procedural Accountability</a:t>
            </a:r>
          </a:p>
          <a:p>
            <a:pPr lvl="1">
              <a:lnSpc>
                <a:spcPct val="100000"/>
              </a:lnSpc>
            </a:pPr>
            <a:r>
              <a:rPr lang="en-US" sz="2000"/>
              <a:t>Clarified that students assigned to service providers includes </a:t>
            </a:r>
            <a:r>
              <a:rPr lang="en-US" sz="2000">
                <a:highlight>
                  <a:srgbClr val="FFFF00"/>
                </a:highlight>
              </a:rPr>
              <a:t>both duplicated and unduplicated students</a:t>
            </a:r>
          </a:p>
          <a:p>
            <a:pPr lvl="1">
              <a:lnSpc>
                <a:spcPct val="100000"/>
              </a:lnSpc>
            </a:pPr>
            <a:endParaRPr lang="en-US" sz="1000">
              <a:highlight>
                <a:srgbClr val="FFFF00"/>
              </a:highlight>
            </a:endParaRPr>
          </a:p>
          <a:p>
            <a:r>
              <a:rPr lang="en-US"/>
              <a:t>“Maximum Limits for Case Management Assignments” table update:</a:t>
            </a:r>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63</a:t>
            </a:fld>
            <a:endParaRPr lang="en-US"/>
          </a:p>
        </p:txBody>
      </p:sp>
      <p:graphicFrame>
        <p:nvGraphicFramePr>
          <p:cNvPr id="5" name="Table 5">
            <a:extLst>
              <a:ext uri="{FF2B5EF4-FFF2-40B4-BE49-F238E27FC236}">
                <a16:creationId xmlns:a16="http://schemas.microsoft.com/office/drawing/2014/main" id="{23AE5431-B3D8-4AC1-AAC3-9215C933F423}"/>
              </a:ext>
            </a:extLst>
          </p:cNvPr>
          <p:cNvGraphicFramePr>
            <a:graphicFrameLocks noGrp="1"/>
          </p:cNvGraphicFramePr>
          <p:nvPr>
            <p:extLst>
              <p:ext uri="{D42A27DB-BD31-4B8C-83A1-F6EECF244321}">
                <p14:modId xmlns:p14="http://schemas.microsoft.com/office/powerpoint/2010/main" val="2830401923"/>
              </p:ext>
            </p:extLst>
          </p:nvPr>
        </p:nvGraphicFramePr>
        <p:xfrm>
          <a:off x="452582" y="3579095"/>
          <a:ext cx="8373784" cy="2330648"/>
        </p:xfrm>
        <a:graphic>
          <a:graphicData uri="http://schemas.openxmlformats.org/drawingml/2006/table">
            <a:tbl>
              <a:tblPr firstRow="1" bandRow="1">
                <a:tableStyleId>{F5AB1C69-6EDB-4FF4-983F-18BD219EF322}</a:tableStyleId>
              </a:tblPr>
              <a:tblGrid>
                <a:gridCol w="4186892">
                  <a:extLst>
                    <a:ext uri="{9D8B030D-6E8A-4147-A177-3AD203B41FA5}">
                      <a16:colId xmlns:a16="http://schemas.microsoft.com/office/drawing/2014/main" val="1580401023"/>
                    </a:ext>
                  </a:extLst>
                </a:gridCol>
                <a:gridCol w="4186892">
                  <a:extLst>
                    <a:ext uri="{9D8B030D-6E8A-4147-A177-3AD203B41FA5}">
                      <a16:colId xmlns:a16="http://schemas.microsoft.com/office/drawing/2014/main" val="3379411823"/>
                    </a:ext>
                  </a:extLst>
                </a:gridCol>
              </a:tblGrid>
              <a:tr h="378186">
                <a:tc gridSpan="2">
                  <a:txBody>
                    <a:bodyPr/>
                    <a:lstStyle/>
                    <a:p>
                      <a:pPr algn="ctr"/>
                      <a:r>
                        <a:rPr lang="en-US" sz="2000">
                          <a:latin typeface="Fira Sans"/>
                        </a:rPr>
                        <a:t>Maximum Limits for Case Management Assignments</a:t>
                      </a:r>
                    </a:p>
                  </a:txBody>
                  <a:tcPr anchor="ctr"/>
                </a:tc>
                <a:tc hMerge="1">
                  <a:txBody>
                    <a:bodyPr/>
                    <a:lstStyle/>
                    <a:p>
                      <a:endParaRPr lang="en-US"/>
                    </a:p>
                  </a:txBody>
                  <a:tcPr/>
                </a:tc>
                <a:extLst>
                  <a:ext uri="{0D108BD9-81ED-4DB2-BD59-A6C34878D82A}">
                    <a16:rowId xmlns:a16="http://schemas.microsoft.com/office/drawing/2014/main" val="1113779277"/>
                  </a:ext>
                </a:extLst>
              </a:tr>
              <a:tr h="490137">
                <a:tc>
                  <a:txBody>
                    <a:bodyPr/>
                    <a:lstStyle/>
                    <a:p>
                      <a:r>
                        <a:rPr lang="en-US">
                          <a:latin typeface="Fira Sans"/>
                        </a:rPr>
                        <a:t>Teachers of students with developmental delays </a:t>
                      </a:r>
                      <a:r>
                        <a:rPr lang="en-US">
                          <a:highlight>
                            <a:srgbClr val="FFFF00"/>
                          </a:highlight>
                          <a:latin typeface="Fira Sans"/>
                        </a:rPr>
                        <a:t>grades Pre-K through K </a:t>
                      </a:r>
                    </a:p>
                  </a:txBody>
                  <a:tcPr anchor="ctr"/>
                </a:tc>
                <a:tc>
                  <a:txBody>
                    <a:bodyPr/>
                    <a:lstStyle/>
                    <a:p>
                      <a:pPr algn="ctr"/>
                      <a:r>
                        <a:rPr lang="en-US">
                          <a:latin typeface="Fira Sans"/>
                        </a:rPr>
                        <a:t>20 students with IEPs/ </a:t>
                      </a:r>
                      <a:endParaRPr lang="en-US">
                        <a:latin typeface="Fira Sans" panose="020B0503050000020004" pitchFamily="34" charset="0"/>
                      </a:endParaRPr>
                    </a:p>
                    <a:p>
                      <a:pPr algn="ctr"/>
                      <a:r>
                        <a:rPr lang="en-US">
                          <a:highlight>
                            <a:srgbClr val="FFFF00"/>
                          </a:highlight>
                          <a:latin typeface="Fira Sans"/>
                        </a:rPr>
                        <a:t>See Class Size Requirement Below</a:t>
                      </a:r>
                    </a:p>
                  </a:txBody>
                  <a:tcPr anchor="ctr"/>
                </a:tc>
                <a:extLst>
                  <a:ext uri="{0D108BD9-81ED-4DB2-BD59-A6C34878D82A}">
                    <a16:rowId xmlns:a16="http://schemas.microsoft.com/office/drawing/2014/main" val="1343182092"/>
                  </a:ext>
                </a:extLst>
              </a:tr>
              <a:tr h="361414">
                <a:tc>
                  <a:txBody>
                    <a:bodyPr/>
                    <a:lstStyle/>
                    <a:p>
                      <a:r>
                        <a:rPr lang="en-US">
                          <a:latin typeface="Fira Sans"/>
                        </a:rPr>
                        <a:t>Teachers of the gifted/</a:t>
                      </a:r>
                      <a:r>
                        <a:rPr lang="en-US">
                          <a:highlight>
                            <a:srgbClr val="FFFF00"/>
                          </a:highlight>
                          <a:latin typeface="Fira Sans"/>
                        </a:rPr>
                        <a:t>exceptional gifted</a:t>
                      </a:r>
                    </a:p>
                  </a:txBody>
                  <a:tcPr anchor="ctr"/>
                </a:tc>
                <a:tc>
                  <a:txBody>
                    <a:bodyPr/>
                    <a:lstStyle/>
                    <a:p>
                      <a:pPr algn="ctr"/>
                      <a:r>
                        <a:rPr lang="en-US" strike="sngStrike">
                          <a:highlight>
                            <a:srgbClr val="C0C0C0"/>
                          </a:highlight>
                          <a:latin typeface="Fira Sans"/>
                        </a:rPr>
                        <a:t>45</a:t>
                      </a:r>
                      <a:r>
                        <a:rPr lang="en-US" strike="sngStrike">
                          <a:latin typeface="Fira Sans"/>
                        </a:rPr>
                        <a:t> </a:t>
                      </a:r>
                      <a:r>
                        <a:rPr lang="en-US">
                          <a:highlight>
                            <a:srgbClr val="FFFF00"/>
                          </a:highlight>
                          <a:latin typeface="Fira Sans"/>
                        </a:rPr>
                        <a:t>50</a:t>
                      </a:r>
                      <a:endParaRPr lang="en-US">
                        <a:highlight>
                          <a:srgbClr val="FFFF00"/>
                        </a:highlight>
                        <a:latin typeface="Fira Sans" panose="020B0503050000020004" pitchFamily="34" charset="0"/>
                      </a:endParaRPr>
                    </a:p>
                  </a:txBody>
                  <a:tcPr anchor="ctr"/>
                </a:tc>
                <a:extLst>
                  <a:ext uri="{0D108BD9-81ED-4DB2-BD59-A6C34878D82A}">
                    <a16:rowId xmlns:a16="http://schemas.microsoft.com/office/drawing/2014/main" val="3603446085"/>
                  </a:ext>
                </a:extLst>
              </a:tr>
              <a:tr h="361414">
                <a:tc>
                  <a:txBody>
                    <a:bodyPr/>
                    <a:lstStyle/>
                    <a:p>
                      <a:r>
                        <a:rPr lang="en-US">
                          <a:latin typeface="Fira Sans"/>
                        </a:rPr>
                        <a:t>Speech Therapists</a:t>
                      </a:r>
                    </a:p>
                  </a:txBody>
                  <a:tcPr anchor="ctr"/>
                </a:tc>
                <a:tc>
                  <a:txBody>
                    <a:bodyPr/>
                    <a:lstStyle/>
                    <a:p>
                      <a:pPr algn="ctr"/>
                      <a:r>
                        <a:rPr lang="en-US">
                          <a:latin typeface="Fira Sans"/>
                        </a:rPr>
                        <a:t>50 </a:t>
                      </a:r>
                      <a:r>
                        <a:rPr lang="en-US">
                          <a:highlight>
                            <a:srgbClr val="FFFF00"/>
                          </a:highlight>
                          <a:latin typeface="Fira Sans"/>
                        </a:rPr>
                        <a:t>(primary and related service)</a:t>
                      </a:r>
                    </a:p>
                  </a:txBody>
                  <a:tcPr anchor="ctr"/>
                </a:tc>
                <a:extLst>
                  <a:ext uri="{0D108BD9-81ED-4DB2-BD59-A6C34878D82A}">
                    <a16:rowId xmlns:a16="http://schemas.microsoft.com/office/drawing/2014/main" val="824442419"/>
                  </a:ext>
                </a:extLst>
              </a:tr>
              <a:tr h="676371">
                <a:tc>
                  <a:txBody>
                    <a:bodyPr/>
                    <a:lstStyle/>
                    <a:p>
                      <a:r>
                        <a:rPr lang="en-US">
                          <a:latin typeface="Fira Sans"/>
                        </a:rPr>
                        <a:t>Teachers of all other exceptionalities</a:t>
                      </a:r>
                    </a:p>
                    <a:p>
                      <a:r>
                        <a:rPr lang="en-US">
                          <a:highlight>
                            <a:srgbClr val="FFFF00"/>
                          </a:highlight>
                          <a:latin typeface="Fira Sans"/>
                        </a:rPr>
                        <a:t>(including developmental delay grades K-2)</a:t>
                      </a:r>
                    </a:p>
                  </a:txBody>
                  <a:tcPr anchor="ctr"/>
                </a:tc>
                <a:tc>
                  <a:txBody>
                    <a:bodyPr/>
                    <a:lstStyle/>
                    <a:p>
                      <a:pPr algn="ctr"/>
                      <a:r>
                        <a:rPr lang="en-US">
                          <a:latin typeface="Fira Sans"/>
                        </a:rPr>
                        <a:t>30/</a:t>
                      </a:r>
                    </a:p>
                    <a:p>
                      <a:pPr algn="ctr"/>
                      <a:r>
                        <a:rPr lang="en-US">
                          <a:latin typeface="Fira Sans"/>
                        </a:rPr>
                        <a:t>See Class Size Requirement for Instructional Period</a:t>
                      </a:r>
                    </a:p>
                  </a:txBody>
                  <a:tcPr anchor="ctr"/>
                </a:tc>
                <a:extLst>
                  <a:ext uri="{0D108BD9-81ED-4DB2-BD59-A6C34878D82A}">
                    <a16:rowId xmlns:a16="http://schemas.microsoft.com/office/drawing/2014/main" val="2233948455"/>
                  </a:ext>
                </a:extLst>
              </a:tr>
            </a:tbl>
          </a:graphicData>
        </a:graphic>
      </p:graphicFrame>
    </p:spTree>
    <p:extLst>
      <p:ext uri="{BB962C8B-B14F-4D97-AF65-F5344CB8AC3E}">
        <p14:creationId xmlns:p14="http://schemas.microsoft.com/office/powerpoint/2010/main" val="3860571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6: </a:t>
            </a:r>
            <a:br>
              <a:rPr lang="en-US" b="1"/>
            </a:br>
            <a:r>
              <a:rPr lang="en-US"/>
              <a:t>Administration of Services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43905"/>
            <a:ext cx="8527427" cy="4432021"/>
          </a:xfrm>
        </p:spPr>
        <p:txBody>
          <a:bodyPr vert="horz" lIns="91440" tIns="45720" rIns="91440" bIns="45720" rtlCol="0" anchor="t">
            <a:normAutofit/>
          </a:bodyPr>
          <a:lstStyle/>
          <a:p>
            <a:pPr marL="0" indent="0">
              <a:lnSpc>
                <a:spcPct val="100000"/>
              </a:lnSpc>
              <a:buNone/>
            </a:pPr>
            <a:r>
              <a:rPr lang="en-US" sz="2400" b="1">
                <a:latin typeface="Fira Sans"/>
              </a:rPr>
              <a:t>Section 4. Provision of Staff</a:t>
            </a:r>
            <a:endParaRPr lang="en-US" sz="2400">
              <a:latin typeface="Fira Sans"/>
            </a:endParaRPr>
          </a:p>
          <a:p>
            <a:pPr>
              <a:lnSpc>
                <a:spcPct val="100000"/>
              </a:lnSpc>
            </a:pPr>
            <a:r>
              <a:rPr lang="en-US" sz="2400" b="1">
                <a:latin typeface="Fira Sans"/>
              </a:rPr>
              <a:t>All West Virginia Pre-K classrooms</a:t>
            </a:r>
          </a:p>
          <a:p>
            <a:pPr lvl="1">
              <a:lnSpc>
                <a:spcPct val="100000"/>
              </a:lnSpc>
            </a:pPr>
            <a:r>
              <a:rPr lang="en-US" sz="2400">
                <a:effectLst/>
                <a:latin typeface="Calibri"/>
                <a:ea typeface="Calibri" panose="020F0502020204030204" pitchFamily="34" charset="0"/>
              </a:rPr>
              <a:t>Revised, and Added</a:t>
            </a:r>
            <a:endParaRPr lang="en-US" sz="2000">
              <a:effectLst/>
              <a:latin typeface="Calibri"/>
              <a:ea typeface="Calibri" panose="020F0502020204030204" pitchFamily="34" charset="0"/>
            </a:endParaRPr>
          </a:p>
          <a:p>
            <a:pPr marL="685800" lvl="2" indent="0">
              <a:lnSpc>
                <a:spcPct val="100000"/>
              </a:lnSpc>
              <a:buNone/>
            </a:pPr>
            <a:r>
              <a:rPr lang="en-US" sz="2000">
                <a:effectLst/>
                <a:latin typeface="Calibri"/>
                <a:ea typeface="Calibri" panose="020F0502020204030204" pitchFamily="34" charset="0"/>
              </a:rPr>
              <a:t>“Pre-K </a:t>
            </a:r>
            <a:r>
              <a:rPr lang="en-US" sz="2000" strike="sngStrike">
                <a:effectLst/>
                <a:highlight>
                  <a:srgbClr val="C0C0C0"/>
                </a:highlight>
                <a:latin typeface="Calibri"/>
                <a:ea typeface="Calibri" panose="020F0502020204030204" pitchFamily="34" charset="0"/>
              </a:rPr>
              <a:t>special education</a:t>
            </a:r>
            <a:r>
              <a:rPr lang="en-US" sz="2000">
                <a:effectLst/>
                <a:latin typeface="Calibri"/>
                <a:ea typeface="Calibri" panose="020F0502020204030204" pitchFamily="34" charset="0"/>
              </a:rPr>
              <a:t> classrooms require at least </a:t>
            </a:r>
            <a:r>
              <a:rPr lang="en-US" sz="2000" strike="sngStrike">
                <a:effectLst/>
                <a:highlight>
                  <a:srgbClr val="C0C0C0"/>
                </a:highlight>
                <a:latin typeface="Calibri"/>
                <a:ea typeface="Calibri" panose="020F0502020204030204" pitchFamily="34" charset="0"/>
              </a:rPr>
              <a:t>one</a:t>
            </a:r>
            <a:r>
              <a:rPr lang="en-US" sz="2000" spc="190">
                <a:effectLst/>
                <a:highlight>
                  <a:srgbClr val="C0C0C0"/>
                </a:highlight>
                <a:latin typeface="Calibri"/>
                <a:ea typeface="Calibri" panose="020F0502020204030204" pitchFamily="34" charset="0"/>
              </a:rPr>
              <a:t> </a:t>
            </a:r>
            <a:r>
              <a:rPr lang="en-US" sz="2000" strike="sngStrike">
                <a:effectLst/>
                <a:highlight>
                  <a:srgbClr val="C0C0C0"/>
                </a:highlight>
                <a:latin typeface="Calibri"/>
                <a:ea typeface="Calibri" panose="020F0502020204030204" pitchFamily="34" charset="0"/>
              </a:rPr>
              <a:t>aide</a:t>
            </a:r>
            <a:r>
              <a:rPr lang="en-US" sz="2000">
                <a:effectLst/>
                <a:latin typeface="Calibri"/>
                <a:ea typeface="Calibri" panose="020F0502020204030204" pitchFamily="34" charset="0"/>
              </a:rPr>
              <a:t> </a:t>
            </a:r>
            <a:r>
              <a:rPr lang="en-US" sz="2000" u="sng">
                <a:effectLst/>
                <a:highlight>
                  <a:srgbClr val="FFFF00"/>
                </a:highlight>
                <a:latin typeface="Calibri"/>
                <a:ea typeface="Calibri" panose="020F0502020204030204" pitchFamily="34" charset="0"/>
              </a:rPr>
              <a:t>two adults, one of whom is a teacher,</a:t>
            </a:r>
            <a:r>
              <a:rPr lang="en-US" sz="2000" u="sng">
                <a:effectLst/>
                <a:latin typeface="Calibri"/>
                <a:ea typeface="Calibri" panose="020F0502020204030204" pitchFamily="34" charset="0"/>
              </a:rPr>
              <a:t> </a:t>
            </a:r>
            <a:r>
              <a:rPr lang="en-US" sz="2000">
                <a:effectLst/>
                <a:latin typeface="Calibri"/>
                <a:ea typeface="Calibri" panose="020F0502020204030204" pitchFamily="34" charset="0"/>
              </a:rPr>
              <a:t>regardless of the number of students being served.</a:t>
            </a:r>
            <a:r>
              <a:rPr lang="en-US" sz="2000">
                <a:effectLst/>
                <a:highlight>
                  <a:srgbClr val="FFFF00"/>
                </a:highlight>
                <a:latin typeface="Calibri"/>
                <a:ea typeface="Calibri" panose="020F0502020204030204" pitchFamily="34" charset="0"/>
              </a:rPr>
              <a:t> </a:t>
            </a:r>
            <a:r>
              <a:rPr lang="en-US" sz="2000" u="sng">
                <a:effectLst/>
                <a:highlight>
                  <a:srgbClr val="FFFF00"/>
                </a:highlight>
                <a:latin typeface="Calibri"/>
                <a:ea typeface="Calibri" panose="020F0502020204030204" pitchFamily="34" charset="0"/>
              </a:rPr>
              <a:t>WVBE Policy 2510, Assuring the Quality of Education: Regulations for Education Programs (9.f.3.) details maximum teacher-pupil ratios for Pre-K as requiring one Early Childhood Classroom Assistant Teacher (ECCAT) per classroom.</a:t>
            </a:r>
            <a:r>
              <a:rPr lang="en-US" sz="2000">
                <a:effectLst/>
                <a:latin typeface="Calibri"/>
                <a:ea typeface="Calibri" panose="020F0502020204030204" pitchFamily="34" charset="0"/>
              </a:rPr>
              <a:t>”</a:t>
            </a:r>
            <a:r>
              <a:rPr lang="en-US" sz="2000" spc="200">
                <a:latin typeface="Calibri"/>
                <a:ea typeface="Calibri" panose="020F0502020204030204" pitchFamily="34" charset="0"/>
              </a:rPr>
              <a:t> </a:t>
            </a:r>
            <a:endParaRPr lang="en-US" sz="2000" spc="200">
              <a:effectLst/>
              <a:latin typeface="Calibri"/>
              <a:ea typeface="Calibri" panose="020F0502020204030204" pitchFamily="34" charset="0"/>
            </a:endParaRPr>
          </a:p>
          <a:p>
            <a:pPr marL="342900" lvl="1" indent="0">
              <a:lnSpc>
                <a:spcPct val="100000"/>
              </a:lnSpc>
              <a:buNone/>
            </a:pPr>
            <a:endParaRPr lang="en-US" sz="1000">
              <a:highlight>
                <a:srgbClr val="FFFF00"/>
              </a:highlight>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64</a:t>
            </a:fld>
            <a:endParaRPr lang="en-US"/>
          </a:p>
        </p:txBody>
      </p:sp>
    </p:spTree>
    <p:extLst>
      <p:ext uri="{BB962C8B-B14F-4D97-AF65-F5344CB8AC3E}">
        <p14:creationId xmlns:p14="http://schemas.microsoft.com/office/powerpoint/2010/main" val="1824728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6: </a:t>
            </a:r>
            <a:br>
              <a:rPr lang="en-US" b="1"/>
            </a:br>
            <a:r>
              <a:rPr lang="en-US"/>
              <a:t>Administration of Services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625599"/>
            <a:ext cx="8527427" cy="4350327"/>
          </a:xfrm>
        </p:spPr>
        <p:txBody>
          <a:bodyPr>
            <a:normAutofit/>
          </a:bodyPr>
          <a:lstStyle/>
          <a:p>
            <a:pPr marL="0" indent="0">
              <a:lnSpc>
                <a:spcPct val="100000"/>
              </a:lnSpc>
              <a:buNone/>
            </a:pPr>
            <a:r>
              <a:rPr lang="en-US" sz="2300" b="1"/>
              <a:t>Section 4. Provision of Staff</a:t>
            </a:r>
            <a:endParaRPr lang="en-US" sz="2300"/>
          </a:p>
          <a:p>
            <a:pPr lvl="1">
              <a:lnSpc>
                <a:spcPct val="100000"/>
              </a:lnSpc>
            </a:pPr>
            <a:endParaRPr lang="en-US" sz="1000">
              <a:highlight>
                <a:srgbClr val="FFFF00"/>
              </a:highlight>
            </a:endParaRPr>
          </a:p>
          <a:p>
            <a:pPr>
              <a:lnSpc>
                <a:spcPct val="100000"/>
              </a:lnSpc>
            </a:pPr>
            <a:r>
              <a:rPr lang="en-US"/>
              <a:t>Clarified definition of “integrated classrooms” to include </a:t>
            </a:r>
          </a:p>
          <a:p>
            <a:pPr lvl="1">
              <a:lnSpc>
                <a:spcPct val="100000"/>
              </a:lnSpc>
            </a:pPr>
            <a:r>
              <a:rPr lang="en-US"/>
              <a:t>“</a:t>
            </a:r>
            <a:r>
              <a:rPr lang="en-US" u="sng">
                <a:effectLst/>
                <a:highlight>
                  <a:srgbClr val="FFFF00"/>
                </a:highlight>
                <a:latin typeface="Fira Sans" panose="020B0503050000020004" pitchFamily="34" charset="0"/>
                <a:ea typeface="Calibri" panose="020F0502020204030204" pitchFamily="34" charset="0"/>
              </a:rPr>
              <a:t>instructed exclusively by</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the</a:t>
            </a:r>
            <a:r>
              <a:rPr lang="en-US" u="sng" spc="-2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general</a:t>
            </a:r>
            <a:r>
              <a:rPr lang="en-US" u="sng" spc="-3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education</a:t>
            </a:r>
            <a:r>
              <a:rPr lang="en-US" u="sng" spc="-3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teacher</a:t>
            </a:r>
            <a:r>
              <a:rPr lang="en-US" u="sng">
                <a:effectLst/>
                <a:latin typeface="Fira Sans" panose="020B0503050000020004" pitchFamily="34" charset="0"/>
                <a:ea typeface="Calibri" panose="020F0502020204030204" pitchFamily="34" charset="0"/>
              </a:rPr>
              <a:t>.</a:t>
            </a:r>
            <a:r>
              <a:rPr lang="en-US">
                <a:effectLst/>
                <a:latin typeface="Fira Sans" panose="020B0503050000020004" pitchFamily="34" charset="0"/>
                <a:ea typeface="Calibri" panose="020F0502020204030204" pitchFamily="34" charset="0"/>
              </a:rPr>
              <a:t>”</a:t>
            </a:r>
            <a:endParaRPr lang="en-US" spc="185">
              <a:effectLst/>
              <a:latin typeface="Fira Sans" panose="020B0503050000020004" pitchFamily="34" charset="0"/>
              <a:ea typeface="Calibri" panose="020F0502020204030204" pitchFamily="34" charset="0"/>
            </a:endParaRPr>
          </a:p>
          <a:p>
            <a:pPr>
              <a:lnSpc>
                <a:spcPct val="100000"/>
              </a:lnSpc>
            </a:pPr>
            <a:endParaRPr lang="en-US" sz="1800" spc="185">
              <a:effectLst/>
              <a:latin typeface="Fira Sans" panose="020B0503050000020004" pitchFamily="34" charset="0"/>
              <a:ea typeface="Calibri" panose="020F0502020204030204" pitchFamily="34" charset="0"/>
            </a:endParaRPr>
          </a:p>
          <a:p>
            <a:pPr>
              <a:lnSpc>
                <a:spcPct val="100000"/>
              </a:lnSpc>
            </a:pPr>
            <a:r>
              <a:rPr lang="en-US"/>
              <a:t>Clarified definition of “co-taught classrooms” to include </a:t>
            </a:r>
          </a:p>
          <a:p>
            <a:pPr lvl="1">
              <a:lnSpc>
                <a:spcPct val="100000"/>
              </a:lnSpc>
            </a:pPr>
            <a:r>
              <a:rPr lang="en-US">
                <a:latin typeface="Fira Sans" panose="020B0503050000020004" pitchFamily="34" charset="0"/>
              </a:rPr>
              <a:t>“</a:t>
            </a:r>
            <a:r>
              <a:rPr lang="en-US" u="sng">
                <a:effectLst/>
                <a:highlight>
                  <a:srgbClr val="FFFF00"/>
                </a:highlight>
                <a:latin typeface="Fira Sans" panose="020B0503050000020004" pitchFamily="34" charset="0"/>
                <a:ea typeface="Calibri" panose="020F0502020204030204" pitchFamily="34" charset="0"/>
              </a:rPr>
              <a:t>Both teachers</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should be assigned to the classroom for the full duration of the instructional period. If co-taught</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classrooms</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are</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established</a:t>
            </a:r>
            <a:r>
              <a:rPr lang="en-US" u="sng" spc="-6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in</a:t>
            </a:r>
            <a:r>
              <a:rPr lang="en-US" u="sng" spc="-4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any</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of</a:t>
            </a:r>
            <a:r>
              <a:rPr lang="en-US" u="sng" spc="-5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the</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academic</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subjects</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of</a:t>
            </a:r>
            <a:r>
              <a:rPr lang="en-US" u="sng" spc="-5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ELA,</a:t>
            </a:r>
            <a:r>
              <a:rPr lang="en-US" u="sng" spc="-4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science,</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social</a:t>
            </a:r>
            <a:r>
              <a:rPr lang="en-US" u="sng" spc="-5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studies,</a:t>
            </a:r>
            <a:r>
              <a:rPr lang="en-US" u="sng" spc="-5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or</a:t>
            </a:r>
            <a:r>
              <a:rPr lang="en-US" u="sng" spc="-5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mathematics no</a:t>
            </a:r>
            <a:r>
              <a:rPr lang="en-US" u="sng" spc="-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more</a:t>
            </a:r>
            <a:r>
              <a:rPr lang="en-US" u="sng" spc="-2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than</a:t>
            </a:r>
            <a:r>
              <a:rPr lang="en-US" spc="-1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50</a:t>
            </a:r>
            <a:r>
              <a:rPr lang="en-US" spc="-5">
                <a:effectLs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percent</a:t>
            </a:r>
            <a:r>
              <a:rPr lang="en-US" spc="-2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of</a:t>
            </a:r>
            <a:r>
              <a:rPr lang="en-US" spc="-1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the</a:t>
            </a:r>
            <a:r>
              <a:rPr lang="en-US" spc="-5">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total</a:t>
            </a:r>
            <a:r>
              <a:rPr lang="en-US" spc="-1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class</a:t>
            </a:r>
            <a:r>
              <a:rPr lang="en-US" spc="-10">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enrollment</a:t>
            </a:r>
            <a:r>
              <a:rPr lang="en-US" spc="-10">
                <a:effectLs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can</a:t>
            </a:r>
            <a:r>
              <a:rPr lang="en-US" u="sng" spc="-1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be</a:t>
            </a:r>
            <a:r>
              <a:rPr lang="en-US" u="sng" spc="-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students</a:t>
            </a:r>
            <a:r>
              <a:rPr lang="en-US" u="sng" spc="-2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with</a:t>
            </a:r>
            <a:r>
              <a:rPr lang="en-US" u="sng" spc="-1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disabilities</a:t>
            </a:r>
            <a:r>
              <a:rPr lang="en-US" u="sng" spc="-10">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requiring</a:t>
            </a:r>
            <a:r>
              <a:rPr lang="en-US" u="sng" spc="-15">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direct</a:t>
            </a:r>
            <a:r>
              <a:rPr lang="en-US">
                <a:effectLst/>
                <a:highlight>
                  <a:srgbClr val="FFFF00"/>
                </a:highlight>
                <a:latin typeface="Fira Sans" panose="020B0503050000020004" pitchFamily="34" charset="0"/>
                <a:ea typeface="Calibri" panose="020F0502020204030204" pitchFamily="34" charset="0"/>
              </a:rPr>
              <a:t> </a:t>
            </a:r>
            <a:r>
              <a:rPr lang="en-US" u="sng">
                <a:effectLst/>
                <a:highlight>
                  <a:srgbClr val="FFFF00"/>
                </a:highlight>
                <a:latin typeface="Fira Sans" panose="020B0503050000020004" pitchFamily="34" charset="0"/>
                <a:ea typeface="Calibri" panose="020F0502020204030204" pitchFamily="34" charset="0"/>
              </a:rPr>
              <a:t>IEP services in that academic subject.</a:t>
            </a:r>
            <a:r>
              <a:rPr lang="en-US" u="sng">
                <a:effectLst/>
                <a:latin typeface="Fira Sans" panose="020B0503050000020004" pitchFamily="34" charset="0"/>
                <a:ea typeface="Calibri" panose="020F0502020204030204" pitchFamily="34" charset="0"/>
              </a:rPr>
              <a:t> </a:t>
            </a:r>
            <a:r>
              <a:rPr lang="en-US">
                <a:effectLst/>
                <a:latin typeface="Fira Sans" panose="020B0503050000020004" pitchFamily="34" charset="0"/>
                <a:ea typeface="Calibri" panose="020F0502020204030204" pitchFamily="34" charset="0"/>
              </a:rPr>
              <a:t>”</a:t>
            </a:r>
          </a:p>
          <a:p>
            <a:pPr marL="685800" lvl="2" indent="0">
              <a:lnSpc>
                <a:spcPct val="100000"/>
              </a:lnSpc>
              <a:buNone/>
            </a:pPr>
            <a:endParaRPr lang="en-US">
              <a:latin typeface="Calibri" panose="020F0502020204030204" pitchFamily="34" charset="0"/>
            </a:endParaRPr>
          </a:p>
          <a:p>
            <a:pPr lvl="1">
              <a:lnSpc>
                <a:spcPct val="100000"/>
              </a:lnSpc>
            </a:pPr>
            <a:endParaRPr lang="en-US"/>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65</a:t>
            </a:fld>
            <a:endParaRPr lang="en-US"/>
          </a:p>
        </p:txBody>
      </p:sp>
    </p:spTree>
    <p:extLst>
      <p:ext uri="{BB962C8B-B14F-4D97-AF65-F5344CB8AC3E}">
        <p14:creationId xmlns:p14="http://schemas.microsoft.com/office/powerpoint/2010/main" val="1793551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6: </a:t>
            </a:r>
            <a:br>
              <a:rPr lang="en-US" b="1"/>
            </a:br>
            <a:r>
              <a:rPr lang="en-US"/>
              <a:t>Administration of Services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348509"/>
            <a:ext cx="8527427" cy="4627418"/>
          </a:xfrm>
        </p:spPr>
        <p:txBody>
          <a:bodyPr>
            <a:normAutofit fontScale="92500"/>
          </a:bodyPr>
          <a:lstStyle/>
          <a:p>
            <a:pPr marL="0" indent="0">
              <a:lnSpc>
                <a:spcPct val="100000"/>
              </a:lnSpc>
              <a:buNone/>
            </a:pPr>
            <a:r>
              <a:rPr lang="en-US" sz="2300" b="1"/>
              <a:t>“Maximum Number of Students Per Classroom for </a:t>
            </a:r>
            <a:r>
              <a:rPr lang="en-US" sz="2300" b="1">
                <a:highlight>
                  <a:srgbClr val="FFFF00"/>
                </a:highlight>
              </a:rPr>
              <a:t>Pre-K</a:t>
            </a:r>
            <a:r>
              <a:rPr lang="en-US" sz="2300" b="1"/>
              <a:t> Children with Developmental Delays</a:t>
            </a:r>
            <a:r>
              <a:rPr lang="en-US" sz="2300"/>
              <a:t>” Table</a:t>
            </a: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000">
              <a:highlight>
                <a:srgbClr val="FFFF00"/>
              </a:highlight>
            </a:endParaRPr>
          </a:p>
          <a:p>
            <a:pPr lvl="1">
              <a:lnSpc>
                <a:spcPct val="100000"/>
              </a:lnSpc>
            </a:pPr>
            <a:endParaRPr lang="en-US" sz="1800" u="sng">
              <a:effectLst/>
              <a:highlight>
                <a:srgbClr val="FFFF00"/>
              </a:highlight>
              <a:latin typeface="Calibri" panose="020F0502020204030204" pitchFamily="34" charset="0"/>
              <a:ea typeface="Calibri" panose="020F0502020204030204" pitchFamily="34" charset="0"/>
            </a:endParaRPr>
          </a:p>
          <a:p>
            <a:pPr marL="342900" lvl="1" indent="0">
              <a:lnSpc>
                <a:spcPct val="100000"/>
              </a:lnSpc>
              <a:buNone/>
            </a:pPr>
            <a:r>
              <a:rPr lang="en-US" sz="1800" u="sng">
                <a:effectLst/>
                <a:highlight>
                  <a:srgbClr val="FFFF00"/>
                </a:highlight>
                <a:latin typeface="Fira Sans" panose="020B0503050000020004" pitchFamily="34" charset="0"/>
                <a:ea typeface="Calibri" panose="020F0502020204030204" pitchFamily="34" charset="0"/>
              </a:rPr>
              <a:t>***The</a:t>
            </a:r>
            <a:r>
              <a:rPr lang="en-US" sz="1800" u="sng" spc="-5">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stated</a:t>
            </a:r>
            <a:r>
              <a:rPr lang="en-US" sz="1800" u="sng" spc="-15">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number</a:t>
            </a:r>
            <a:r>
              <a:rPr lang="en-US" sz="1800" u="sng" spc="-2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of</a:t>
            </a:r>
            <a:r>
              <a:rPr lang="en-US" sz="1800" u="sng" spc="-1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students</a:t>
            </a:r>
            <a:r>
              <a:rPr lang="en-US" sz="1800" u="sng" spc="-1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provides</a:t>
            </a:r>
            <a:r>
              <a:rPr lang="en-US" sz="1800" u="sng" spc="-2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a</a:t>
            </a:r>
            <a:r>
              <a:rPr lang="en-US" sz="1800" u="sng" spc="-2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maximum</a:t>
            </a:r>
            <a:r>
              <a:rPr lang="en-US" sz="1800" u="sng" spc="-5">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caseload</a:t>
            </a:r>
            <a:r>
              <a:rPr lang="en-US" sz="1800" u="sng" spc="-15">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amount,</a:t>
            </a:r>
            <a:r>
              <a:rPr lang="en-US" sz="1800" u="sng" spc="-2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as</a:t>
            </a:r>
            <a:r>
              <a:rPr lang="en-US" sz="1800" u="sng" spc="-1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specified</a:t>
            </a:r>
            <a:r>
              <a:rPr lang="en-US" sz="1800" u="sng" spc="-15">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in</a:t>
            </a:r>
            <a:r>
              <a:rPr lang="en-US" sz="1800" u="sng" spc="-15">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Chapter</a:t>
            </a:r>
            <a:r>
              <a:rPr lang="en-US" sz="1800" u="sng" spc="-2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5,</a:t>
            </a:r>
            <a:r>
              <a:rPr lang="en-US" sz="1800">
                <a:effectLst/>
                <a:highlight>
                  <a:srgbClr val="FFFF00"/>
                </a:highlight>
                <a:latin typeface="Fira Sans" panose="020B0503050000020004" pitchFamily="34" charset="0"/>
                <a:ea typeface="Calibri" panose="020F0502020204030204" pitchFamily="34" charset="0"/>
              </a:rPr>
              <a:t> </a:t>
            </a:r>
            <a:r>
              <a:rPr lang="en-US" sz="1800" u="sng">
                <a:effectLst/>
                <a:highlight>
                  <a:srgbClr val="FFFF00"/>
                </a:highlight>
                <a:latin typeface="Fira Sans" panose="020B0503050000020004" pitchFamily="34" charset="0"/>
                <a:ea typeface="Calibri" panose="020F0502020204030204" pitchFamily="34" charset="0"/>
              </a:rPr>
              <a:t>Section 2J: LRE Considerations and Placement Options.</a:t>
            </a:r>
            <a:endParaRPr lang="en-US" sz="1800">
              <a:effectLst/>
              <a:latin typeface="Fira Sans" panose="020B0503050000020004" pitchFamily="34" charset="0"/>
              <a:ea typeface="Calibri" panose="020F0502020204030204" pitchFamily="34" charset="0"/>
            </a:endParaRPr>
          </a:p>
          <a:p>
            <a:pPr lvl="1">
              <a:lnSpc>
                <a:spcPct val="100000"/>
              </a:lnSpc>
            </a:pPr>
            <a:endParaRPr lang="en-US" sz="1000">
              <a:highlight>
                <a:srgbClr val="FFFF00"/>
              </a:highlight>
            </a:endParaRPr>
          </a:p>
          <a:p>
            <a:pPr>
              <a:lnSpc>
                <a:spcPct val="100000"/>
              </a:lnSpc>
            </a:pPr>
            <a:endParaRPr lang="en-US" sz="1500">
              <a:effectLst/>
              <a:latin typeface="Fira Sans" panose="020B0503050000020004" pitchFamily="34" charset="0"/>
              <a:ea typeface="Calibri" panose="020F0502020204030204" pitchFamily="34" charset="0"/>
            </a:endParaRPr>
          </a:p>
          <a:p>
            <a:pPr marL="685800" lvl="2" indent="0">
              <a:lnSpc>
                <a:spcPct val="100000"/>
              </a:lnSpc>
              <a:buNone/>
            </a:pPr>
            <a:endParaRPr lang="en-US">
              <a:latin typeface="Calibri" panose="020F0502020204030204" pitchFamily="34" charset="0"/>
            </a:endParaRPr>
          </a:p>
          <a:p>
            <a:pPr lvl="1">
              <a:lnSpc>
                <a:spcPct val="100000"/>
              </a:lnSpc>
            </a:pPr>
            <a:endParaRPr lang="en-US"/>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66</a:t>
            </a:fld>
            <a:endParaRPr lang="en-US"/>
          </a:p>
        </p:txBody>
      </p:sp>
      <p:graphicFrame>
        <p:nvGraphicFramePr>
          <p:cNvPr id="6" name="Table 5">
            <a:extLst>
              <a:ext uri="{FF2B5EF4-FFF2-40B4-BE49-F238E27FC236}">
                <a16:creationId xmlns:a16="http://schemas.microsoft.com/office/drawing/2014/main" id="{847BD30E-726B-4A7D-8A2B-C4C4BE2233BC}"/>
              </a:ext>
            </a:extLst>
          </p:cNvPr>
          <p:cNvGraphicFramePr>
            <a:graphicFrameLocks noGrp="1"/>
          </p:cNvGraphicFramePr>
          <p:nvPr>
            <p:extLst>
              <p:ext uri="{D42A27DB-BD31-4B8C-83A1-F6EECF244321}">
                <p14:modId xmlns:p14="http://schemas.microsoft.com/office/powerpoint/2010/main" val="3975132183"/>
              </p:ext>
            </p:extLst>
          </p:nvPr>
        </p:nvGraphicFramePr>
        <p:xfrm>
          <a:off x="1058545" y="2213466"/>
          <a:ext cx="7007860" cy="2823441"/>
        </p:xfrm>
        <a:graphic>
          <a:graphicData uri="http://schemas.openxmlformats.org/drawingml/2006/table">
            <a:tbl>
              <a:tblPr firstRow="1" firstCol="1" lastRow="1" lastCol="1" bandRow="1" bandCol="1"/>
              <a:tblGrid>
                <a:gridCol w="1981200">
                  <a:extLst>
                    <a:ext uri="{9D8B030D-6E8A-4147-A177-3AD203B41FA5}">
                      <a16:colId xmlns:a16="http://schemas.microsoft.com/office/drawing/2014/main" val="3169820610"/>
                    </a:ext>
                  </a:extLst>
                </a:gridCol>
                <a:gridCol w="2686800">
                  <a:extLst>
                    <a:ext uri="{9D8B030D-6E8A-4147-A177-3AD203B41FA5}">
                      <a16:colId xmlns:a16="http://schemas.microsoft.com/office/drawing/2014/main" val="3834594415"/>
                    </a:ext>
                  </a:extLst>
                </a:gridCol>
                <a:gridCol w="2339860">
                  <a:extLst>
                    <a:ext uri="{9D8B030D-6E8A-4147-A177-3AD203B41FA5}">
                      <a16:colId xmlns:a16="http://schemas.microsoft.com/office/drawing/2014/main" val="1305380022"/>
                    </a:ext>
                  </a:extLst>
                </a:gridCol>
              </a:tblGrid>
              <a:tr h="296141">
                <a:tc>
                  <a:txBody>
                    <a:bodyPr/>
                    <a:lstStyle/>
                    <a:p>
                      <a:pPr marL="648970" marR="637540">
                        <a:spcBef>
                          <a:spcPts val="5"/>
                        </a:spcBef>
                        <a:spcAft>
                          <a:spcPts val="0"/>
                        </a:spcAft>
                      </a:pPr>
                      <a:r>
                        <a:rPr lang="en-US" sz="1100" b="1" spc="-10">
                          <a:effectLst/>
                          <a:latin typeface="Fira Sans"/>
                          <a:ea typeface="Calibri" panose="020F0502020204030204" pitchFamily="34" charset="0"/>
                          <a:cs typeface="Arial"/>
                        </a:rPr>
                        <a:t>Program</a:t>
                      </a:r>
                      <a:endParaRPr lang="en-US" sz="1100">
                        <a:effectLst/>
                        <a:latin typeface="Fira Sans"/>
                        <a:ea typeface="Calibri" panose="020F0502020204030204" pitchFamily="34"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8340" marR="0" indent="-381000" algn="ctr">
                        <a:spcBef>
                          <a:spcPts val="280"/>
                        </a:spcBef>
                        <a:spcAft>
                          <a:spcPts val="0"/>
                        </a:spcAft>
                      </a:pPr>
                      <a:r>
                        <a:rPr lang="en-US" sz="1100" b="1">
                          <a:effectLst/>
                          <a:latin typeface="Fira Sans"/>
                          <a:ea typeface="Calibri" panose="020F0502020204030204" pitchFamily="34" charset="0"/>
                          <a:cs typeface="Arial"/>
                        </a:rPr>
                        <a:t>Maximum Students Per Classroom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5"/>
                        </a:spcBef>
                        <a:spcAft>
                          <a:spcPts val="0"/>
                        </a:spcAft>
                      </a:pPr>
                      <a:r>
                        <a:rPr lang="en-US" sz="1300" b="1">
                          <a:effectLst/>
                          <a:latin typeface="Fira Sans"/>
                          <a:ea typeface="Calibri" panose="020F0502020204030204" pitchFamily="34" charset="0"/>
                          <a:cs typeface="Arial"/>
                        </a:rPr>
                        <a:t> </a:t>
                      </a:r>
                      <a:r>
                        <a:rPr lang="en-US" sz="1100" b="1" spc="-10">
                          <a:effectLst/>
                          <a:latin typeface="Fira Sans"/>
                          <a:ea typeface="Calibri" panose="020F0502020204030204" pitchFamily="34" charset="0"/>
                          <a:cs typeface="Arial"/>
                        </a:rPr>
                        <a:t>Staff</a:t>
                      </a:r>
                      <a:endParaRPr lang="en-US" sz="1100">
                        <a:effectLst/>
                        <a:latin typeface="Fira Sans"/>
                        <a:ea typeface="Calibri" panose="020F0502020204030204" pitchFamily="34"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814909"/>
                  </a:ext>
                </a:extLst>
              </a:tr>
              <a:tr h="1486915">
                <a:tc>
                  <a:txBody>
                    <a:bodyPr/>
                    <a:lstStyle/>
                    <a:p>
                      <a:pPr marL="0" marR="0">
                        <a:spcBef>
                          <a:spcPts val="0"/>
                        </a:spcBef>
                        <a:spcAft>
                          <a:spcPts val="0"/>
                        </a:spcAft>
                      </a:pPr>
                      <a:endParaRPr lang="en-US" sz="1100">
                        <a:effectLst/>
                        <a:latin typeface="Fira Sans"/>
                        <a:ea typeface="Calibri" panose="020F0502020204030204" pitchFamily="34" charset="0"/>
                        <a:cs typeface="Arial"/>
                      </a:endParaRPr>
                    </a:p>
                    <a:p>
                      <a:pPr marL="0" marR="0">
                        <a:spcBef>
                          <a:spcPts val="50"/>
                        </a:spcBef>
                        <a:spcAft>
                          <a:spcPts val="0"/>
                        </a:spcAft>
                      </a:pPr>
                      <a:endParaRPr lang="en-US" sz="1100">
                        <a:effectLst/>
                        <a:latin typeface="Fira Sans"/>
                        <a:ea typeface="Calibri" panose="020F0502020204030204" pitchFamily="34" charset="0"/>
                        <a:cs typeface="Arial"/>
                      </a:endParaRPr>
                    </a:p>
                    <a:p>
                      <a:pPr marL="64770" marR="52070" indent="-1270">
                        <a:spcBef>
                          <a:spcPts val="0"/>
                        </a:spcBef>
                        <a:spcAft>
                          <a:spcPts val="0"/>
                        </a:spcAft>
                      </a:pPr>
                      <a:r>
                        <a:rPr lang="en-US" sz="1100" b="1">
                          <a:effectLst/>
                          <a:latin typeface="Fira Sans"/>
                          <a:ea typeface="Calibri" panose="020F0502020204030204" pitchFamily="34" charset="0"/>
                          <a:cs typeface="Arial"/>
                        </a:rPr>
                        <a:t>Universal Pre-k with Students with</a:t>
                      </a:r>
                      <a:r>
                        <a:rPr lang="en-US" sz="1100" b="1" spc="-45">
                          <a:effectLst/>
                          <a:latin typeface="Fira Sans"/>
                          <a:ea typeface="Calibri" panose="020F0502020204030204" pitchFamily="34" charset="0"/>
                          <a:cs typeface="Arial"/>
                        </a:rPr>
                        <a:t> </a:t>
                      </a:r>
                      <a:r>
                        <a:rPr lang="en-US" sz="1100" b="1">
                          <a:effectLst/>
                          <a:latin typeface="Fira Sans"/>
                          <a:ea typeface="Calibri" panose="020F0502020204030204" pitchFamily="34" charset="0"/>
                          <a:cs typeface="Arial"/>
                        </a:rPr>
                        <a:t>IEPs</a:t>
                      </a:r>
                      <a:r>
                        <a:rPr lang="en-US" sz="1100" b="1" spc="-35">
                          <a:effectLst/>
                          <a:latin typeface="Fira Sans"/>
                          <a:ea typeface="Calibri" panose="020F0502020204030204" pitchFamily="34" charset="0"/>
                          <a:cs typeface="Arial"/>
                        </a:rPr>
                        <a:t> </a:t>
                      </a:r>
                      <a:r>
                        <a:rPr lang="en-US" sz="1100" u="sng">
                          <a:effectLst/>
                          <a:latin typeface="Fira Sans"/>
                          <a:ea typeface="Calibri" panose="020F0502020204030204" pitchFamily="34" charset="0"/>
                          <a:cs typeface="Arial"/>
                        </a:rPr>
                        <a:t>*</a:t>
                      </a:r>
                      <a:r>
                        <a:rPr lang="en-US" sz="1100" u="sng" spc="-25">
                          <a:effectLs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includes</a:t>
                      </a:r>
                      <a:r>
                        <a:rPr lang="en-US" sz="1100" u="sng" spc="-30">
                          <a:effectLst/>
                          <a:highlight>
                            <a:srgbClr val="FFFF00"/>
                          </a:highligh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at</a:t>
                      </a:r>
                      <a:r>
                        <a:rPr lang="en-US" sz="1100" u="sng" spc="-25">
                          <a:effectLst/>
                          <a:highlight>
                            <a:srgbClr val="FFFF00"/>
                          </a:highligh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least</a:t>
                      </a:r>
                      <a:r>
                        <a:rPr lang="en-US" sz="1100" u="sng" spc="-25">
                          <a:effectLst/>
                          <a:highlight>
                            <a:srgbClr val="FFFF00"/>
                          </a:highligh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50%</a:t>
                      </a:r>
                      <a:r>
                        <a:rPr lang="en-US" sz="1100">
                          <a:effectLst/>
                          <a:highlight>
                            <a:srgbClr val="FFFF00"/>
                          </a:highligh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of students without disabilities</a:t>
                      </a:r>
                      <a:endParaRPr lang="en-US" sz="1100">
                        <a:effectLst/>
                        <a:latin typeface="Fira Sans"/>
                        <a:ea typeface="Calibri" panose="020F0502020204030204" pitchFamily="34" charset="0"/>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51435" indent="3175">
                        <a:spcBef>
                          <a:spcPts val="0"/>
                        </a:spcBef>
                        <a:spcAft>
                          <a:spcPts val="0"/>
                        </a:spcAft>
                      </a:pPr>
                      <a:r>
                        <a:rPr lang="en-US" sz="1100">
                          <a:effectLst/>
                          <a:latin typeface="Fira Sans"/>
                          <a:ea typeface="Calibri" panose="020F0502020204030204" pitchFamily="34" charset="0"/>
                          <a:cs typeface="Arial"/>
                        </a:rPr>
                        <a:t>20 students per classroom with limit</a:t>
                      </a:r>
                      <a:r>
                        <a:rPr lang="en-US" sz="1100" spc="-4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of</a:t>
                      </a:r>
                      <a:r>
                        <a:rPr lang="en-US" sz="1100" spc="-4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10</a:t>
                      </a:r>
                      <a:r>
                        <a:rPr lang="en-US" sz="1100" spc="-3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students</a:t>
                      </a:r>
                      <a:r>
                        <a:rPr lang="en-US" sz="1100" spc="-4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with</a:t>
                      </a:r>
                      <a:r>
                        <a:rPr lang="en-US" sz="1100" spc="-3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IEPs</a:t>
                      </a:r>
                      <a:r>
                        <a:rPr lang="en-US" sz="1100" u="sng">
                          <a:effectLst/>
                          <a:highlight>
                            <a:srgbClr val="FFFF00"/>
                          </a:highlight>
                          <a:latin typeface="Fira Sans"/>
                          <a:ea typeface="Calibri" panose="020F0502020204030204" pitchFamily="34" charset="0"/>
                          <a:cs typeface="Arial"/>
                        </a:rPr>
                        <a:t>***</a:t>
                      </a:r>
                      <a:r>
                        <a:rPr lang="en-US" sz="1100">
                          <a:effectLst/>
                          <a:latin typeface="Fira Sans"/>
                          <a:ea typeface="Calibri" panose="020F0502020204030204" pitchFamily="34" charset="0"/>
                          <a:cs typeface="Arial"/>
                        </a:rPr>
                        <a:t> </a:t>
                      </a:r>
                      <a:r>
                        <a:rPr lang="en-US" sz="1100" strike="sngStrike">
                          <a:effectLst/>
                          <a:highlight>
                            <a:srgbClr val="C0C0C0"/>
                          </a:highlight>
                          <a:latin typeface="Fira Sans"/>
                          <a:ea typeface="Calibri" panose="020F0502020204030204" pitchFamily="34" charset="0"/>
                          <a:cs typeface="Arial"/>
                        </a:rPr>
                        <a:t>per classroom</a:t>
                      </a:r>
                      <a:endParaRPr lang="en-US" sz="1100">
                        <a:effectLst/>
                        <a:highlight>
                          <a:srgbClr val="C0C0C0"/>
                        </a:highlight>
                        <a:latin typeface="Fira Sans"/>
                        <a:ea typeface="Calibri" panose="020F0502020204030204" pitchFamily="34"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marR="184150" lvl="0" indent="0">
                        <a:spcBef>
                          <a:spcPts val="295"/>
                        </a:spcBef>
                        <a:spcAft>
                          <a:spcPts val="0"/>
                        </a:spcAft>
                        <a:buSzPts val="1100"/>
                        <a:buFont typeface="Calibri" panose="020F0502020204030204" pitchFamily="34" charset="0"/>
                        <a:buNone/>
                        <a:tabLst>
                          <a:tab pos="140335" algn="l"/>
                        </a:tabLst>
                      </a:pPr>
                      <a:r>
                        <a:rPr lang="en-US" sz="1100">
                          <a:effectLst/>
                          <a:latin typeface="Fira Sans"/>
                          <a:ea typeface="Calibri" panose="020F0502020204030204" pitchFamily="34" charset="0"/>
                          <a:cs typeface="Arial"/>
                        </a:rPr>
                        <a:t>2 staff</a:t>
                      </a:r>
                      <a:r>
                        <a:rPr lang="en-US" sz="1100" spc="-45">
                          <a:effectLst/>
                          <a:latin typeface="Fira Sans"/>
                          <a:ea typeface="Calibri" panose="020F0502020204030204" pitchFamily="34" charset="0"/>
                          <a:cs typeface="Arial"/>
                        </a:rPr>
                        <a:t> </a:t>
                      </a:r>
                      <a:r>
                        <a:rPr lang="en-US" sz="1100" strike="sngStrike">
                          <a:effectLst/>
                          <a:highlight>
                            <a:srgbClr val="C0C0C0"/>
                          </a:highlight>
                          <a:latin typeface="Fira Sans"/>
                          <a:ea typeface="Calibri" panose="020F0502020204030204" pitchFamily="34" charset="0"/>
                          <a:cs typeface="Arial"/>
                        </a:rPr>
                        <a:t>persons</a:t>
                      </a:r>
                      <a:r>
                        <a:rPr lang="en-US" sz="1100" spc="-3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per</a:t>
                      </a:r>
                      <a:r>
                        <a:rPr lang="en-US" sz="1100" spc="-4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classroom</a:t>
                      </a:r>
                      <a:r>
                        <a:rPr lang="en-US" sz="1100" spc="-3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(1</a:t>
                      </a:r>
                      <a:r>
                        <a:rPr lang="en-US" sz="1100" spc="-3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teacher and 1 additional staff person) with no more than 8 students with IEPs</a:t>
                      </a:r>
                    </a:p>
                    <a:p>
                      <a:pPr marL="111125" marR="0" indent="0">
                        <a:spcBef>
                          <a:spcPts val="50"/>
                        </a:spcBef>
                        <a:spcAft>
                          <a:spcPts val="0"/>
                        </a:spcAft>
                      </a:pPr>
                      <a:endParaRPr lang="en-US" sz="1100">
                        <a:effectLst/>
                        <a:latin typeface="Fira Sans"/>
                        <a:ea typeface="Calibri" panose="020F0502020204030204" pitchFamily="34" charset="0"/>
                        <a:cs typeface="Arial"/>
                      </a:endParaRPr>
                    </a:p>
                    <a:p>
                      <a:pPr marL="111125" marR="184150" lvl="0" indent="0">
                        <a:spcBef>
                          <a:spcPts val="0"/>
                        </a:spcBef>
                        <a:spcAft>
                          <a:spcPts val="0"/>
                        </a:spcAft>
                        <a:buSzPts val="1100"/>
                        <a:buFont typeface="Calibri" panose="020F0502020204030204" pitchFamily="34" charset="0"/>
                        <a:buNone/>
                        <a:tabLst>
                          <a:tab pos="140335" algn="l"/>
                        </a:tabLst>
                      </a:pPr>
                      <a:r>
                        <a:rPr lang="en-US" sz="1100">
                          <a:effectLst/>
                          <a:latin typeface="Fira Sans"/>
                          <a:ea typeface="Calibri" panose="020F0502020204030204" pitchFamily="34" charset="0"/>
                          <a:cs typeface="Arial"/>
                        </a:rPr>
                        <a:t>3 staff</a:t>
                      </a:r>
                      <a:r>
                        <a:rPr lang="en-US" sz="1100" spc="-45">
                          <a:effectLst/>
                          <a:latin typeface="Fira Sans"/>
                          <a:ea typeface="Calibri" panose="020F0502020204030204" pitchFamily="34" charset="0"/>
                          <a:cs typeface="Arial"/>
                        </a:rPr>
                        <a:t> </a:t>
                      </a:r>
                      <a:r>
                        <a:rPr lang="en-US" sz="1100" strike="sngStrike">
                          <a:effectLst/>
                          <a:highlight>
                            <a:srgbClr val="C0C0C0"/>
                          </a:highlight>
                          <a:latin typeface="Fira Sans"/>
                          <a:ea typeface="Calibri" panose="020F0502020204030204" pitchFamily="34" charset="0"/>
                          <a:cs typeface="Arial"/>
                        </a:rPr>
                        <a:t>persons</a:t>
                      </a:r>
                      <a:r>
                        <a:rPr lang="en-US" sz="1100" spc="-35">
                          <a:effectLst/>
                          <a:highlight>
                            <a:srgbClr val="C0C0C0"/>
                          </a:highligh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per</a:t>
                      </a:r>
                      <a:r>
                        <a:rPr lang="en-US" sz="1100" spc="-4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classroom</a:t>
                      </a:r>
                      <a:r>
                        <a:rPr lang="en-US" sz="1100" spc="-3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(1</a:t>
                      </a:r>
                      <a:r>
                        <a:rPr lang="en-US" sz="1100" spc="-3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teacher and 2 additional staff </a:t>
                      </a:r>
                      <a:r>
                        <a:rPr lang="en-US" sz="1100" strike="sngStrike">
                          <a:effectLst/>
                          <a:highlight>
                            <a:srgbClr val="C0C0C0"/>
                          </a:highlight>
                          <a:latin typeface="Fira Sans"/>
                          <a:ea typeface="Calibri" panose="020F0502020204030204" pitchFamily="34" charset="0"/>
                          <a:cs typeface="Arial"/>
                        </a:rPr>
                        <a:t>persons</a:t>
                      </a:r>
                      <a:r>
                        <a:rPr lang="en-US" sz="1100">
                          <a:effectLst/>
                          <a:latin typeface="Fira Sans"/>
                          <a:ea typeface="Calibri" panose="020F0502020204030204" pitchFamily="34" charset="0"/>
                          <a:cs typeface="Arial"/>
                        </a:rPr>
                        <a:t>) required for 10 students with IEPs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917528"/>
                  </a:ext>
                </a:extLst>
              </a:tr>
              <a:tr h="244475">
                <a:tc rowSpan="2">
                  <a:txBody>
                    <a:bodyPr/>
                    <a:lstStyle/>
                    <a:p>
                      <a:pPr marL="188595" marR="176530" indent="-635">
                        <a:spcBef>
                          <a:spcPts val="295"/>
                        </a:spcBef>
                        <a:spcAft>
                          <a:spcPts val="0"/>
                        </a:spcAft>
                      </a:pPr>
                      <a:r>
                        <a:rPr lang="en-US" sz="1100" b="1">
                          <a:effectLst/>
                          <a:latin typeface="Fira Sans"/>
                          <a:ea typeface="Calibri" panose="020F0502020204030204" pitchFamily="34" charset="0"/>
                          <a:cs typeface="Arial"/>
                        </a:rPr>
                        <a:t>Special Education Pre-k </a:t>
                      </a:r>
                      <a:r>
                        <a:rPr lang="en-US" sz="1100" u="sng">
                          <a:effectLst/>
                          <a:latin typeface="Fira Sans"/>
                          <a:ea typeface="Calibri" panose="020F0502020204030204" pitchFamily="34" charset="0"/>
                          <a:cs typeface="Arial"/>
                        </a:rPr>
                        <a:t>*</a:t>
                      </a:r>
                      <a:r>
                        <a:rPr lang="en-US" sz="1100">
                          <a:effectLs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includes less than 50% of</a:t>
                      </a:r>
                      <a:r>
                        <a:rPr lang="en-US" sz="1100">
                          <a:effectLst/>
                          <a:highlight>
                            <a:srgbClr val="FFFF00"/>
                          </a:highligh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students</a:t>
                      </a:r>
                      <a:r>
                        <a:rPr lang="en-US" sz="1100" u="sng" spc="-65">
                          <a:effectLst/>
                          <a:highlight>
                            <a:srgbClr val="FFFF00"/>
                          </a:highligh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without</a:t>
                      </a:r>
                      <a:r>
                        <a:rPr lang="en-US" sz="1100" u="sng" spc="-60">
                          <a:effectLst/>
                          <a:highlight>
                            <a:srgbClr val="FFFF00"/>
                          </a:highlight>
                          <a:latin typeface="Fira Sans"/>
                          <a:ea typeface="Calibri" panose="020F0502020204030204" pitchFamily="34" charset="0"/>
                          <a:cs typeface="Arial"/>
                        </a:rPr>
                        <a:t> </a:t>
                      </a:r>
                      <a:r>
                        <a:rPr lang="en-US" sz="1100" u="sng">
                          <a:effectLst/>
                          <a:highlight>
                            <a:srgbClr val="FFFF00"/>
                          </a:highlight>
                          <a:latin typeface="Fira Sans"/>
                          <a:ea typeface="Calibri" panose="020F0502020204030204" pitchFamily="34" charset="0"/>
                          <a:cs typeface="Arial"/>
                        </a:rPr>
                        <a:t>disabilities</a:t>
                      </a:r>
                      <a:endParaRPr lang="en-US" sz="1100">
                        <a:effectLst/>
                        <a:latin typeface="Fira Sans"/>
                        <a:ea typeface="Calibri" panose="020F0502020204030204" pitchFamily="34" charset="0"/>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0" marR="637540">
                        <a:spcBef>
                          <a:spcPts val="295"/>
                        </a:spcBef>
                        <a:spcAft>
                          <a:spcPts val="0"/>
                        </a:spcAft>
                      </a:pPr>
                      <a:r>
                        <a:rPr lang="en-US" sz="1100">
                          <a:effectLst/>
                          <a:latin typeface="Fira Sans"/>
                          <a:ea typeface="Calibri" panose="020F0502020204030204" pitchFamily="34" charset="0"/>
                          <a:cs typeface="Arial"/>
                        </a:rPr>
                        <a:t>8</a:t>
                      </a:r>
                      <a:r>
                        <a:rPr lang="en-US" sz="1100" spc="5">
                          <a:effectLst/>
                          <a:latin typeface="Fira Sans"/>
                          <a:ea typeface="Calibri" panose="020F0502020204030204" pitchFamily="34" charset="0"/>
                          <a:cs typeface="Arial"/>
                        </a:rPr>
                        <a:t> </a:t>
                      </a:r>
                      <a:r>
                        <a:rPr lang="en-US" sz="1100" spc="-10">
                          <a:effectLst/>
                          <a:latin typeface="Fira Sans"/>
                          <a:ea typeface="Calibri" panose="020F0502020204030204" pitchFamily="34" charset="0"/>
                          <a:cs typeface="Arial"/>
                        </a:rPr>
                        <a:t>students</a:t>
                      </a:r>
                      <a:endParaRPr lang="en-US" sz="1100">
                        <a:effectLst/>
                        <a:latin typeface="Fira Sans"/>
                        <a:ea typeface="Calibri" panose="020F0502020204030204" pitchFamily="34"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0">
                        <a:spcBef>
                          <a:spcPts val="295"/>
                        </a:spcBef>
                        <a:spcAft>
                          <a:spcPts val="0"/>
                        </a:spcAft>
                      </a:pPr>
                      <a:r>
                        <a:rPr lang="en-US" sz="1100">
                          <a:effectLst/>
                          <a:latin typeface="Fira Sans"/>
                          <a:ea typeface="Calibri" panose="020F0502020204030204" pitchFamily="34" charset="0"/>
                          <a:cs typeface="Arial"/>
                        </a:rPr>
                        <a:t>1</a:t>
                      </a:r>
                      <a:r>
                        <a:rPr lang="en-US" sz="1100" spc="-1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teacher</a:t>
                      </a:r>
                      <a:r>
                        <a:rPr lang="en-US" sz="1100" spc="-1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and</a:t>
                      </a:r>
                      <a:r>
                        <a:rPr lang="en-US" sz="1100" spc="-2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1</a:t>
                      </a:r>
                      <a:r>
                        <a:rPr lang="en-US" sz="1100" spc="-1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additional</a:t>
                      </a:r>
                      <a:r>
                        <a:rPr lang="en-US" sz="1100" spc="-2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staff </a:t>
                      </a:r>
                      <a:r>
                        <a:rPr lang="en-US" sz="1100">
                          <a:effectLst/>
                          <a:highlight>
                            <a:srgbClr val="FFFF00"/>
                          </a:highlight>
                          <a:latin typeface="Fira Sans"/>
                          <a:ea typeface="Calibri" panose="020F0502020204030204" pitchFamily="34" charset="0"/>
                          <a:cs typeface="Arial"/>
                        </a:rPr>
                        <a:t>as specified earlier in this section</a:t>
                      </a:r>
                      <a:r>
                        <a:rPr lang="en-US" sz="1100" spc="-10">
                          <a:effectLst/>
                          <a:highlight>
                            <a:srgbClr val="FFFF00"/>
                          </a:highlight>
                          <a:latin typeface="Fira Sans"/>
                          <a:ea typeface="Calibri" panose="020F0502020204030204" pitchFamily="34" charset="0"/>
                          <a:cs typeface="Arial"/>
                        </a:rPr>
                        <a:t> </a:t>
                      </a:r>
                      <a:r>
                        <a:rPr lang="en-US" sz="1100" strike="sngStrike" spc="-10">
                          <a:effectLst/>
                          <a:highlight>
                            <a:srgbClr val="C0C0C0"/>
                          </a:highlight>
                          <a:latin typeface="Fira Sans"/>
                          <a:ea typeface="Calibri" panose="020F0502020204030204" pitchFamily="34" charset="0"/>
                          <a:cs typeface="Arial"/>
                        </a:rPr>
                        <a:t>person</a:t>
                      </a:r>
                      <a:endParaRPr lang="en-US" sz="1100">
                        <a:effectLst/>
                        <a:highlight>
                          <a:srgbClr val="C0C0C0"/>
                        </a:highlight>
                        <a:latin typeface="Fira Sans"/>
                        <a:ea typeface="Calibri" panose="020F0502020204030204" pitchFamily="34"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916338"/>
                  </a:ext>
                </a:extLst>
              </a:tr>
              <a:tr h="328295">
                <a:tc vMerge="1">
                  <a:txBody>
                    <a:bodyPr/>
                    <a:lstStyle/>
                    <a:p>
                      <a:endParaRPr lang="en-US"/>
                    </a:p>
                  </a:txBody>
                  <a:tcPr/>
                </a:tc>
                <a:tc>
                  <a:txBody>
                    <a:bodyPr/>
                    <a:lstStyle/>
                    <a:p>
                      <a:pPr marL="649605" marR="637540">
                        <a:spcBef>
                          <a:spcPts val="280"/>
                        </a:spcBef>
                        <a:spcAft>
                          <a:spcPts val="0"/>
                        </a:spcAft>
                      </a:pPr>
                      <a:r>
                        <a:rPr lang="en-US" sz="1100" u="sng">
                          <a:effectLst/>
                          <a:highlight>
                            <a:srgbClr val="FFFF00"/>
                          </a:highlight>
                          <a:latin typeface="Fira Sans"/>
                          <a:ea typeface="Calibri" panose="020F0502020204030204" pitchFamily="34" charset="0"/>
                          <a:cs typeface="Arial"/>
                        </a:rPr>
                        <a:t>9-</a:t>
                      </a:r>
                      <a:r>
                        <a:rPr lang="en-US" sz="1100">
                          <a:effectLst/>
                          <a:latin typeface="Fira Sans"/>
                          <a:ea typeface="Calibri" panose="020F0502020204030204" pitchFamily="34" charset="0"/>
                          <a:cs typeface="Arial"/>
                        </a:rPr>
                        <a:t>10</a:t>
                      </a:r>
                      <a:r>
                        <a:rPr lang="en-US" sz="1100" spc="-5">
                          <a:effectLst/>
                          <a:latin typeface="Fira Sans"/>
                          <a:ea typeface="Calibri" panose="020F0502020204030204" pitchFamily="34" charset="0"/>
                          <a:cs typeface="Arial"/>
                        </a:rPr>
                        <a:t> </a:t>
                      </a:r>
                      <a:r>
                        <a:rPr lang="en-US" sz="1100" spc="-10">
                          <a:effectLst/>
                          <a:latin typeface="Fira Sans"/>
                          <a:ea typeface="Calibri" panose="020F0502020204030204" pitchFamily="34" charset="0"/>
                          <a:cs typeface="Arial"/>
                        </a:rPr>
                        <a:t>students</a:t>
                      </a:r>
                      <a:endParaRPr lang="en-US" sz="1100">
                        <a:effectLst/>
                        <a:latin typeface="Fira Sans"/>
                        <a:ea typeface="Calibri" panose="020F0502020204030204" pitchFamily="34"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0">
                        <a:spcBef>
                          <a:spcPts val="280"/>
                        </a:spcBef>
                        <a:spcAft>
                          <a:spcPts val="0"/>
                        </a:spcAft>
                      </a:pPr>
                      <a:r>
                        <a:rPr lang="en-US" sz="1100">
                          <a:effectLst/>
                          <a:latin typeface="Fira Sans"/>
                          <a:ea typeface="Calibri" panose="020F0502020204030204" pitchFamily="34" charset="0"/>
                          <a:cs typeface="Arial"/>
                        </a:rPr>
                        <a:t>1</a:t>
                      </a:r>
                      <a:r>
                        <a:rPr lang="en-US" sz="1100" spc="-1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teacher</a:t>
                      </a:r>
                      <a:r>
                        <a:rPr lang="en-US" sz="1100" spc="-1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and</a:t>
                      </a:r>
                      <a:r>
                        <a:rPr lang="en-US" sz="1100" spc="-2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2</a:t>
                      </a:r>
                      <a:r>
                        <a:rPr lang="en-US" sz="1100" spc="-10">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additional</a:t>
                      </a:r>
                      <a:r>
                        <a:rPr lang="en-US" sz="1100" spc="-25">
                          <a:effectLst/>
                          <a:latin typeface="Fira Sans"/>
                          <a:ea typeface="Calibri" panose="020F0502020204030204" pitchFamily="34" charset="0"/>
                          <a:cs typeface="Arial"/>
                        </a:rPr>
                        <a:t> </a:t>
                      </a:r>
                      <a:r>
                        <a:rPr lang="en-US" sz="1100">
                          <a:effectLst/>
                          <a:latin typeface="Fira Sans"/>
                          <a:ea typeface="Calibri" panose="020F0502020204030204" pitchFamily="34" charset="0"/>
                          <a:cs typeface="Arial"/>
                        </a:rPr>
                        <a:t>staff</a:t>
                      </a:r>
                      <a:r>
                        <a:rPr lang="en-US" sz="1100" spc="-10">
                          <a:effectLst/>
                          <a:latin typeface="Fira Sans"/>
                          <a:ea typeface="Calibri" panose="020F0502020204030204" pitchFamily="34" charset="0"/>
                          <a:cs typeface="Arial"/>
                        </a:rPr>
                        <a:t> </a:t>
                      </a:r>
                      <a:r>
                        <a:rPr lang="en-US" sz="1100">
                          <a:effectLst/>
                          <a:highlight>
                            <a:srgbClr val="FFFF00"/>
                          </a:highlight>
                          <a:latin typeface="Fira Sans"/>
                          <a:ea typeface="Calibri" panose="020F0502020204030204" pitchFamily="34" charset="0"/>
                          <a:cs typeface="Arial"/>
                        </a:rPr>
                        <a:t>as specified earlier in this section</a:t>
                      </a:r>
                      <a:r>
                        <a:rPr lang="en-US" sz="1100" spc="-10">
                          <a:effectLst/>
                          <a:highlight>
                            <a:srgbClr val="FFFF00"/>
                          </a:highlight>
                          <a:latin typeface="Fira Sans"/>
                          <a:ea typeface="Calibri" panose="020F0502020204030204" pitchFamily="34" charset="0"/>
                          <a:cs typeface="Arial"/>
                        </a:rPr>
                        <a:t> </a:t>
                      </a:r>
                      <a:r>
                        <a:rPr lang="en-US" sz="1100" strike="sngStrike" spc="-10">
                          <a:effectLst/>
                          <a:highlight>
                            <a:srgbClr val="C0C0C0"/>
                          </a:highlight>
                          <a:latin typeface="Fira Sans"/>
                          <a:ea typeface="Calibri" panose="020F0502020204030204" pitchFamily="34" charset="0"/>
                          <a:cs typeface="Arial"/>
                        </a:rPr>
                        <a:t>persons</a:t>
                      </a:r>
                      <a:endParaRPr lang="en-US" sz="1100">
                        <a:effectLst/>
                        <a:highlight>
                          <a:srgbClr val="C0C0C0"/>
                        </a:highlight>
                        <a:latin typeface="Fira Sans"/>
                        <a:ea typeface="Calibri" panose="020F0502020204030204" pitchFamily="34"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016702"/>
                  </a:ext>
                </a:extLst>
              </a:tr>
            </a:tbl>
          </a:graphicData>
        </a:graphic>
      </p:graphicFrame>
    </p:spTree>
    <p:extLst>
      <p:ext uri="{BB962C8B-B14F-4D97-AF65-F5344CB8AC3E}">
        <p14:creationId xmlns:p14="http://schemas.microsoft.com/office/powerpoint/2010/main" val="2320841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t>Chapter 6: </a:t>
            </a:r>
            <a:br>
              <a:rPr lang="en-US" b="1"/>
            </a:br>
            <a:r>
              <a:rPr lang="en-US"/>
              <a:t>Administration of Services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8" y="1553142"/>
            <a:ext cx="8527427" cy="4257963"/>
          </a:xfrm>
        </p:spPr>
        <p:txBody>
          <a:bodyPr vert="horz" lIns="91440" tIns="45720" rIns="91440" bIns="45720" rtlCol="0" anchor="t">
            <a:normAutofit lnSpcReduction="10000"/>
          </a:bodyPr>
          <a:lstStyle/>
          <a:p>
            <a:pPr marL="0" indent="0">
              <a:lnSpc>
                <a:spcPct val="100000"/>
              </a:lnSpc>
              <a:buNone/>
            </a:pPr>
            <a:r>
              <a:rPr lang="en-US" sz="2000">
                <a:latin typeface="Fira Sans"/>
              </a:rPr>
              <a:t>Clarified language regarding waivers for staffing ratios</a:t>
            </a:r>
          </a:p>
          <a:p>
            <a:pPr>
              <a:lnSpc>
                <a:spcPct val="100000"/>
              </a:lnSpc>
            </a:pPr>
            <a:r>
              <a:rPr lang="en-US" sz="2000">
                <a:effectLst/>
                <a:latin typeface="Fira Sans"/>
                <a:ea typeface="Calibri" panose="020F0502020204030204" pitchFamily="34" charset="0"/>
              </a:rPr>
              <a:t>“</a:t>
            </a:r>
            <a:r>
              <a:rPr lang="en-US" sz="2000" u="sng">
                <a:effectLst/>
                <a:highlight>
                  <a:srgbClr val="FFFF00"/>
                </a:highlight>
                <a:latin typeface="Fira Sans"/>
                <a:ea typeface="Calibri" panose="020F0502020204030204" pitchFamily="34" charset="0"/>
              </a:rPr>
              <a:t>When</a:t>
            </a:r>
            <a:r>
              <a:rPr lang="en-US" sz="2000" u="sng" spc="-1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student</a:t>
            </a:r>
            <a:r>
              <a:rPr lang="en-US" sz="2000" u="sng" spc="-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numbers</a:t>
            </a:r>
            <a:r>
              <a:rPr lang="en-US" sz="2000" u="sng" spc="-2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exceed</a:t>
            </a:r>
            <a:r>
              <a:rPr lang="en-US" sz="2000" u="sng" spc="-2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staffing</a:t>
            </a:r>
            <a:r>
              <a:rPr lang="en-US" sz="2000" u="sng" spc="-1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ratios</a:t>
            </a:r>
            <a:r>
              <a:rPr lang="en-US" sz="2000" u="sng" spc="-2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or</a:t>
            </a:r>
            <a:r>
              <a:rPr lang="en-US" sz="2000" u="sng" spc="-2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appropriate</a:t>
            </a:r>
            <a:r>
              <a:rPr lang="en-US" sz="2000" u="sng" spc="-2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percentage</a:t>
            </a:r>
            <a:r>
              <a:rPr lang="en-US" sz="2000" u="sng" spc="-3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of</a:t>
            </a:r>
            <a:r>
              <a:rPr lang="en-US" sz="2000" u="sng" spc="-1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special</a:t>
            </a:r>
            <a:r>
              <a:rPr lang="en-US" sz="2000" u="sng" spc="-1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education</a:t>
            </a:r>
            <a:r>
              <a:rPr lang="en-US" sz="2000" u="sng" spc="-2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students</a:t>
            </a:r>
            <a:r>
              <a:rPr lang="en-US" sz="2000" u="sng" spc="-2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in</a:t>
            </a:r>
            <a:r>
              <a:rPr lang="en-US" sz="200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co-taught</a:t>
            </a:r>
            <a:r>
              <a:rPr lang="en-US" sz="2000" u="sng" spc="-6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or</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integrated</a:t>
            </a:r>
            <a:r>
              <a:rPr lang="en-US" sz="2000" u="sng" spc="-6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classrooms,</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additional</a:t>
            </a:r>
            <a:r>
              <a:rPr lang="en-US" sz="2000" u="sng" spc="-6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staff</a:t>
            </a:r>
            <a:r>
              <a:rPr lang="en-US" sz="2000" u="sng" spc="-6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must</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be</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added</a:t>
            </a:r>
            <a:r>
              <a:rPr lang="en-US" sz="2000" u="sng" spc="-6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or</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a</a:t>
            </a:r>
            <a:r>
              <a:rPr lang="en-US" sz="2000" u="sng" spc="-6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waiver</a:t>
            </a:r>
            <a:r>
              <a:rPr lang="en-US" sz="2000" u="sng" spc="-5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request</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must</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be</a:t>
            </a:r>
            <a:r>
              <a:rPr lang="en-US" sz="2000" u="sng" spc="-55">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submitted</a:t>
            </a:r>
            <a:r>
              <a:rPr lang="en-US" sz="200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in writing to the WVDE. Waivers will be considered on a case-by-case basis, which may require an on-site visit, and will</a:t>
            </a:r>
            <a:r>
              <a:rPr lang="en-US" sz="2000">
                <a:effectLst/>
                <a:highlight>
                  <a:srgbClr val="FFFF00"/>
                </a:highlight>
                <a:latin typeface="Fira Sans"/>
                <a:ea typeface="Calibri" panose="020F0502020204030204" pitchFamily="34" charset="0"/>
              </a:rPr>
              <a:t> </a:t>
            </a:r>
            <a:r>
              <a:rPr lang="en-US" sz="2000" u="sng">
                <a:effectLst/>
                <a:highlight>
                  <a:srgbClr val="FFFF00"/>
                </a:highlight>
                <a:latin typeface="Fira Sans"/>
                <a:ea typeface="Calibri" panose="020F0502020204030204" pitchFamily="34" charset="0"/>
              </a:rPr>
              <a:t>remain valid for the current school year only.</a:t>
            </a:r>
            <a:r>
              <a:rPr lang="en-US" sz="2000">
                <a:effectLst/>
                <a:latin typeface="Fira Sans"/>
                <a:ea typeface="Calibri" panose="020F0502020204030204" pitchFamily="34" charset="0"/>
              </a:rPr>
              <a:t>”</a:t>
            </a:r>
          </a:p>
          <a:p>
            <a:pPr marL="0" lvl="1" indent="0">
              <a:lnSpc>
                <a:spcPct val="100000"/>
              </a:lnSpc>
              <a:buNone/>
            </a:pPr>
            <a:endParaRPr lang="en-US" sz="1600" b="1">
              <a:latin typeface="Fira Sans"/>
            </a:endParaRPr>
          </a:p>
          <a:p>
            <a:pPr marL="0" lvl="1" indent="0">
              <a:lnSpc>
                <a:spcPct val="100000"/>
              </a:lnSpc>
              <a:buNone/>
            </a:pPr>
            <a:r>
              <a:rPr lang="en-US" sz="1600" b="1">
                <a:latin typeface="Fira Sans"/>
              </a:rPr>
              <a:t>The following classroom instructional period requirement for gifted was moved to the end of Chapter 6:</a:t>
            </a:r>
            <a:r>
              <a:rPr lang="en-US" sz="1600">
                <a:latin typeface="Fira Sans"/>
              </a:rPr>
              <a:t> Special education classroom for students with giftedness. – When gifted services are delivered in a special education setting, no more than 15 students may be scheduled in an instructional period. </a:t>
            </a:r>
            <a:endParaRPr lang="en-US"/>
          </a:p>
          <a:p>
            <a:pPr marL="0" lvl="1" indent="0">
              <a:lnSpc>
                <a:spcPct val="100000"/>
              </a:lnSpc>
              <a:buNone/>
            </a:pPr>
            <a:endParaRPr lang="en-US" sz="1600" b="1"/>
          </a:p>
          <a:p>
            <a:pPr marL="0" lvl="1" indent="0">
              <a:lnSpc>
                <a:spcPct val="100000"/>
              </a:lnSpc>
              <a:buNone/>
            </a:pPr>
            <a:r>
              <a:rPr lang="en-US" sz="1800" b="1">
                <a:latin typeface="Fira Sans"/>
              </a:rPr>
              <a:t>Minor Changes </a:t>
            </a:r>
            <a:r>
              <a:rPr lang="en-US" sz="1800">
                <a:latin typeface="Fira Sans"/>
              </a:rPr>
              <a:t>include format, style, and other minor clarifications that do not substantially change content</a:t>
            </a:r>
          </a:p>
          <a:p>
            <a:pPr lvl="1">
              <a:lnSpc>
                <a:spcPct val="100000"/>
              </a:lnSpc>
            </a:pPr>
            <a:endParaRPr lang="en-US"/>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67</a:t>
            </a:fld>
            <a:endParaRPr lang="en-US"/>
          </a:p>
        </p:txBody>
      </p:sp>
    </p:spTree>
    <p:extLst>
      <p:ext uri="{BB962C8B-B14F-4D97-AF65-F5344CB8AC3E}">
        <p14:creationId xmlns:p14="http://schemas.microsoft.com/office/powerpoint/2010/main" val="2495747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latin typeface="Vollkorn"/>
              </a:rPr>
              <a:t>Chapter 7: </a:t>
            </a:r>
            <a:br>
              <a:rPr lang="en-US" b="1"/>
            </a:br>
            <a:r>
              <a:rPr lang="en-US">
                <a:latin typeface="Vollkorn"/>
              </a:rPr>
              <a:t>Discipline</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308286" y="1413164"/>
            <a:ext cx="8527427" cy="4295277"/>
          </a:xfrm>
        </p:spPr>
        <p:txBody>
          <a:bodyPr vert="horz" lIns="91440" tIns="45720" rIns="91440" bIns="45720" rtlCol="0" anchor="t">
            <a:normAutofit fontScale="92500" lnSpcReduction="10000"/>
          </a:bodyPr>
          <a:lstStyle/>
          <a:p>
            <a:pPr>
              <a:lnSpc>
                <a:spcPct val="110000"/>
              </a:lnSpc>
            </a:pPr>
            <a:r>
              <a:rPr lang="en-US">
                <a:latin typeface="Fira Sans"/>
              </a:rPr>
              <a:t>Clarified and revised the policies referenced in the introduction to this chapter</a:t>
            </a:r>
          </a:p>
          <a:p>
            <a:pPr>
              <a:lnSpc>
                <a:spcPct val="110000"/>
              </a:lnSpc>
            </a:pPr>
            <a:r>
              <a:rPr lang="en-US">
                <a:latin typeface="Fira Sans"/>
              </a:rPr>
              <a:t>Added </a:t>
            </a:r>
            <a:endParaRPr lang="en-US" sz="1800">
              <a:highlight>
                <a:srgbClr val="FFFF00"/>
              </a:highlight>
              <a:latin typeface="Fira Sans" panose="020B0503050000020004" pitchFamily="34" charset="0"/>
            </a:endParaRPr>
          </a:p>
          <a:p>
            <a:pPr marL="342900" lvl="1" indent="0">
              <a:lnSpc>
                <a:spcPct val="110000"/>
              </a:lnSpc>
              <a:buNone/>
            </a:pPr>
            <a:r>
              <a:rPr lang="en-US" sz="1700" u="sng">
                <a:effectLst/>
                <a:highlight>
                  <a:srgbClr val="FFFF00"/>
                </a:highlight>
                <a:latin typeface="Fira Sans"/>
                <a:ea typeface="Calibri" panose="020F0502020204030204" pitchFamily="34" charset="0"/>
              </a:rPr>
              <a:t>For</a:t>
            </a:r>
            <a:r>
              <a:rPr lang="en-US" sz="1700">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students</a:t>
            </a:r>
            <a:r>
              <a:rPr lang="en-US" sz="1700" u="sng" spc="-35">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with</a:t>
            </a:r>
            <a:r>
              <a:rPr lang="en-US" sz="1700" u="sng" spc="-40">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disabilities,</a:t>
            </a:r>
            <a:r>
              <a:rPr lang="en-US" sz="1700" u="sng" spc="-35">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the</a:t>
            </a:r>
            <a:r>
              <a:rPr lang="en-US" sz="1700" u="sng" spc="-20">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preventive</a:t>
            </a:r>
            <a:r>
              <a:rPr lang="en-US" sz="1700" u="sng" spc="-30">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discipline</a:t>
            </a:r>
            <a:r>
              <a:rPr lang="en-US" sz="1700" u="sng" spc="-30">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program</a:t>
            </a:r>
            <a:r>
              <a:rPr lang="en-US" sz="1700" u="sng" spc="-30">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must</a:t>
            </a:r>
            <a:r>
              <a:rPr lang="en-US" sz="1700" spc="-30">
                <a:effectLst/>
                <a:latin typeface="Fira Sans"/>
                <a:ea typeface="Calibri" panose="020F0502020204030204" pitchFamily="34" charset="0"/>
              </a:rPr>
              <a:t> </a:t>
            </a:r>
            <a:r>
              <a:rPr lang="en-US" sz="1700">
                <a:effectLst/>
                <a:latin typeface="Fira Sans"/>
                <a:ea typeface="Calibri" panose="020F0502020204030204" pitchFamily="34" charset="0"/>
              </a:rPr>
              <a:t>include</a:t>
            </a:r>
            <a:r>
              <a:rPr lang="en-US" sz="1700" spc="-30">
                <a:effectLs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a</a:t>
            </a:r>
            <a:r>
              <a:rPr lang="en-US" sz="1700" u="sng" spc="-35">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tiered</a:t>
            </a:r>
            <a:r>
              <a:rPr lang="en-US" sz="1700" u="sng" spc="-25">
                <a:effectLst/>
                <a:highlight>
                  <a:srgbClr val="FFFF00"/>
                </a:highlight>
                <a:latin typeface="Fira Sans"/>
                <a:ea typeface="Calibri" panose="020F0502020204030204" pitchFamily="34" charset="0"/>
              </a:rPr>
              <a:t> </a:t>
            </a:r>
            <a:r>
              <a:rPr lang="en-US" sz="1700">
                <a:effectLst/>
                <a:highlight>
                  <a:srgbClr val="FFFF00"/>
                </a:highlight>
                <a:latin typeface="Fira Sans"/>
                <a:ea typeface="Calibri" panose="020F0502020204030204" pitchFamily="34" charset="0"/>
              </a:rPr>
              <a:t>s</a:t>
            </a:r>
            <a:r>
              <a:rPr lang="en-US" sz="1700" u="sng">
                <a:effectLst/>
                <a:highlight>
                  <a:srgbClr val="FFFF00"/>
                </a:highlight>
                <a:latin typeface="Fira Sans"/>
                <a:ea typeface="Calibri" panose="020F0502020204030204" pitchFamily="34" charset="0"/>
              </a:rPr>
              <a:t>ystem</a:t>
            </a:r>
            <a:r>
              <a:rPr lang="en-US" sz="1700">
                <a:effectLst/>
                <a:highlight>
                  <a:srgbClr val="FFFF00"/>
                </a:highlight>
                <a:latin typeface="Fira Sans"/>
                <a:ea typeface="Calibri" panose="020F0502020204030204" pitchFamily="34" charset="0"/>
              </a:rPr>
              <a:t> </a:t>
            </a:r>
            <a:r>
              <a:rPr lang="en-US" sz="1700" u="sng">
                <a:effectLst/>
                <a:highlight>
                  <a:srgbClr val="FFFF00"/>
                </a:highlight>
                <a:latin typeface="Fira Sans"/>
                <a:ea typeface="Calibri" panose="020F0502020204030204" pitchFamily="34" charset="0"/>
              </a:rPr>
              <a:t>of support with</a:t>
            </a:r>
            <a:r>
              <a:rPr lang="en-US" sz="1700">
                <a:effectLst/>
                <a:latin typeface="Fira Sans"/>
                <a:ea typeface="Calibri" panose="020F0502020204030204" pitchFamily="34" charset="0"/>
              </a:rPr>
              <a:t> Positive Behavior Interventions and Supports (PBIS).</a:t>
            </a:r>
            <a:r>
              <a:rPr lang="en-US" sz="2600" spc="200">
                <a:latin typeface="Fira Sans"/>
                <a:ea typeface="Calibri" panose="020F0502020204030204" pitchFamily="34" charset="0"/>
              </a:rPr>
              <a:t> </a:t>
            </a:r>
            <a:endParaRPr lang="en-US" sz="2600" spc="200">
              <a:effectLst/>
              <a:latin typeface="Fira Sans" panose="020B0503050000020004" pitchFamily="34" charset="0"/>
              <a:ea typeface="Calibri" panose="020F0502020204030204" pitchFamily="34" charset="0"/>
            </a:endParaRPr>
          </a:p>
          <a:p>
            <a:pPr>
              <a:lnSpc>
                <a:spcPct val="110000"/>
              </a:lnSpc>
            </a:pPr>
            <a:r>
              <a:rPr lang="en-US">
                <a:latin typeface="Fira Sans"/>
              </a:rPr>
              <a:t>Added</a:t>
            </a:r>
          </a:p>
          <a:p>
            <a:pPr marL="342900" lvl="1" indent="0">
              <a:lnSpc>
                <a:spcPct val="110000"/>
              </a:lnSpc>
              <a:buNone/>
            </a:pPr>
            <a:r>
              <a:rPr lang="en-US" sz="1800">
                <a:effectLst/>
                <a:latin typeface="Fira Sans"/>
                <a:ea typeface="Calibri" panose="020F0502020204030204" pitchFamily="34" charset="0"/>
              </a:rPr>
              <a:t>“</a:t>
            </a:r>
            <a:r>
              <a:rPr lang="en-US" sz="1800" u="sng">
                <a:effectLst/>
                <a:highlight>
                  <a:srgbClr val="FFFF00"/>
                </a:highlight>
                <a:latin typeface="Fira Sans"/>
                <a:ea typeface="Calibri" panose="020F0502020204030204" pitchFamily="34" charset="0"/>
              </a:rPr>
              <a:t>Policy 3300, §126-79-9.4.b. states that, “Student expulsions from a charter school shall be approved by</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 governing board of the charter</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school. In accordance with</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federal</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law,</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students</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with</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disabilities</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must</a:t>
            </a:r>
            <a:r>
              <a:rPr lang="en-US" sz="1800" u="sng" spc="1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be</a:t>
            </a:r>
            <a:r>
              <a:rPr lang="en-US" sz="1800" u="sng" spc="1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provided</a:t>
            </a:r>
            <a:r>
              <a:rPr lang="en-US" sz="1800" u="sng" spc="1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procedural</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safeguards</a:t>
            </a:r>
            <a:r>
              <a:rPr lang="en-US" sz="1800" u="sng" spc="-5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and</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due</a:t>
            </a:r>
            <a:r>
              <a:rPr lang="en-US" sz="1800" u="sng" spc="-4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process</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rights</a:t>
            </a:r>
            <a:r>
              <a:rPr lang="en-US" sz="1800" u="sng" spc="-5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and</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procedures</a:t>
            </a:r>
            <a:r>
              <a:rPr lang="en-US" sz="1800" u="sng" spc="-4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in</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accordance</a:t>
            </a:r>
            <a:r>
              <a:rPr lang="en-US" sz="1800" u="sng" spc="-5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with</a:t>
            </a:r>
            <a:r>
              <a:rPr lang="en-US" sz="1800" u="sng" spc="-5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IDEA</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2004 and WVBE Policy 2419.” Additionally, §126-79-9.4.c. continues with, “Students</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receiving</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out-of-</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school</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suspensions</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from charter</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schools must</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still receive educational instruction and other legally</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required services during the term of their suspension.</a:t>
            </a:r>
            <a:r>
              <a:rPr lang="en-US" sz="1800">
                <a:effectLst/>
                <a:latin typeface="Fira Sans"/>
                <a:ea typeface="Calibri" panose="020F0502020204030204" pitchFamily="34" charset="0"/>
              </a:rPr>
              <a:t>”</a:t>
            </a:r>
          </a:p>
          <a:p>
            <a:pPr>
              <a:lnSpc>
                <a:spcPct val="110000"/>
              </a:lnSpc>
            </a:pPr>
            <a:endParaRPr lang="en-US" sz="2900">
              <a:latin typeface="Fira Sans" panose="020B0503050000020004" pitchFamily="34" charset="0"/>
            </a:endParaRPr>
          </a:p>
          <a:p>
            <a:pPr lvl="1"/>
            <a:endParaRPr lang="en-US" sz="1500">
              <a:highlight>
                <a:srgbClr val="FFFF00"/>
              </a:highlight>
              <a:latin typeface="Fira Sans" panose="020B05030500000200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68</a:t>
            </a:fld>
            <a:endParaRPr lang="en-US"/>
          </a:p>
        </p:txBody>
      </p:sp>
    </p:spTree>
    <p:extLst>
      <p:ext uri="{BB962C8B-B14F-4D97-AF65-F5344CB8AC3E}">
        <p14:creationId xmlns:p14="http://schemas.microsoft.com/office/powerpoint/2010/main" val="3623966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latin typeface="Vollkorn"/>
              </a:rPr>
              <a:t>Chapter 7: </a:t>
            </a:r>
            <a:br>
              <a:rPr lang="en-US" b="1"/>
            </a:br>
            <a:r>
              <a:rPr lang="en-US">
                <a:latin typeface="Vollkorn"/>
              </a:rPr>
              <a:t>Discipline</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50109"/>
            <a:ext cx="8527427" cy="4423153"/>
          </a:xfrm>
        </p:spPr>
        <p:txBody>
          <a:bodyPr vert="horz" lIns="91440" tIns="45720" rIns="91440" bIns="45720" rtlCol="0" anchor="t">
            <a:normAutofit/>
          </a:bodyPr>
          <a:lstStyle/>
          <a:p>
            <a:pPr marL="0" indent="0">
              <a:lnSpc>
                <a:spcPct val="110000"/>
              </a:lnSpc>
              <a:buNone/>
            </a:pPr>
            <a:r>
              <a:rPr lang="en-US" b="1">
                <a:latin typeface="Fira Sans"/>
              </a:rPr>
              <a:t>Section 2. District Actions When Considering a Disciplinary Change of Placement</a:t>
            </a:r>
          </a:p>
          <a:p>
            <a:pPr>
              <a:lnSpc>
                <a:spcPct val="110000"/>
              </a:lnSpc>
            </a:pPr>
            <a:r>
              <a:rPr lang="en-US">
                <a:latin typeface="Fira Sans"/>
              </a:rPr>
              <a:t>Revised</a:t>
            </a:r>
          </a:p>
          <a:p>
            <a:pPr lvl="1">
              <a:lnSpc>
                <a:spcPct val="110000"/>
              </a:lnSpc>
            </a:pPr>
            <a:r>
              <a:rPr lang="en-US" sz="1600">
                <a:latin typeface="Fira Sans"/>
              </a:rPr>
              <a:t>1. Provide same-day written notice of the removal, PWN, and the procedural safeguards notice to the parent/adult student of the disciplinary action to be taken </a:t>
            </a:r>
            <a:r>
              <a:rPr lang="en-US" sz="1600">
                <a:highlight>
                  <a:srgbClr val="FFFF00"/>
                </a:highlight>
                <a:latin typeface="Fira Sans"/>
              </a:rPr>
              <a:t>(parent/adult student must give prior approval for electronic notification); </a:t>
            </a:r>
            <a:r>
              <a:rPr lang="en-US" sz="1600">
                <a:latin typeface="Fira Sans"/>
              </a:rPr>
              <a:t>and</a:t>
            </a:r>
          </a:p>
          <a:p>
            <a:endParaRPr lang="en-US" sz="1800">
              <a:highlight>
                <a:srgbClr val="FFFF00"/>
              </a:highlight>
              <a:latin typeface="Fira Sans" panose="020B0503050000020004" pitchFamily="34" charset="0"/>
            </a:endParaRPr>
          </a:p>
          <a:p>
            <a:r>
              <a:rPr lang="en-US">
                <a:latin typeface="Fira Sans"/>
              </a:rPr>
              <a:t>Revised to comply with relevant state statute, applicable to Interim Alternative Educational Setting (IAES) for 45 school days.</a:t>
            </a:r>
          </a:p>
          <a:p>
            <a:pPr lvl="1"/>
            <a:r>
              <a:rPr lang="en-US">
                <a:effectLst/>
                <a:latin typeface="Fira Sans"/>
                <a:ea typeface="Calibri" panose="020F0502020204030204" pitchFamily="34" charset="0"/>
              </a:rPr>
              <a:t>Weapon – a weapon, device, instrument, material or substance, animate or inanimate, that is used for, or is readily capable of causing death or serious bodily injury, except that such a term does NOT include a pocket knife with a blade of less than</a:t>
            </a:r>
            <a:r>
              <a:rPr lang="en-US">
                <a:latin typeface="Fira Sans"/>
                <a:ea typeface="Calibri" panose="020F0502020204030204" pitchFamily="34" charset="0"/>
              </a:rPr>
              <a:t> </a:t>
            </a:r>
            <a:r>
              <a:rPr lang="en-US" strike="sngStrike">
                <a:effectLst/>
                <a:highlight>
                  <a:srgbClr val="C0C0C0"/>
                </a:highlight>
                <a:latin typeface="Fira Sans"/>
                <a:ea typeface="Calibri" panose="020F0502020204030204" pitchFamily="34" charset="0"/>
              </a:rPr>
              <a:t>2</a:t>
            </a:r>
            <a:r>
              <a:rPr lang="en-US">
                <a:solidFill>
                  <a:schemeClr val="bg1">
                    <a:lumMod val="85000"/>
                  </a:schemeClr>
                </a:solidFill>
                <a:effectLst/>
                <a:latin typeface="Fira Sans"/>
                <a:ea typeface="Calibri" panose="020F0502020204030204" pitchFamily="34" charset="0"/>
              </a:rPr>
              <a:t> </a:t>
            </a:r>
            <a:r>
              <a:rPr lang="en-US" u="sng">
                <a:effectLst/>
                <a:highlight>
                  <a:srgbClr val="FFFF00"/>
                </a:highlight>
                <a:latin typeface="Fira Sans"/>
                <a:ea typeface="Calibri" panose="020F0502020204030204" pitchFamily="34" charset="0"/>
              </a:rPr>
              <a:t>3</a:t>
            </a:r>
            <a:r>
              <a:rPr lang="en-US">
                <a:effectLst/>
                <a:latin typeface="Fira Sans"/>
                <a:ea typeface="Calibri" panose="020F0502020204030204" pitchFamily="34" charset="0"/>
              </a:rPr>
              <a:t>½ inches in length (W. Va. Code </a:t>
            </a:r>
            <a:r>
              <a:rPr lang="en-US" u="sng">
                <a:effectLst/>
                <a:latin typeface="Fira Sans"/>
                <a:ea typeface="Calibri" panose="020F0502020204030204" pitchFamily="34" charset="0"/>
              </a:rPr>
              <a:t>§</a:t>
            </a:r>
            <a:r>
              <a:rPr lang="en-US" u="sng">
                <a:effectLst/>
                <a:highlight>
                  <a:srgbClr val="FFFF00"/>
                </a:highlight>
                <a:latin typeface="Fira Sans"/>
                <a:ea typeface="Calibri" panose="020F0502020204030204" pitchFamily="34" charset="0"/>
              </a:rPr>
              <a:t>61-7-2).</a:t>
            </a:r>
            <a:r>
              <a:rPr lang="en-US">
                <a:latin typeface="Fira Sans"/>
                <a:ea typeface="Calibri" panose="020F0502020204030204" pitchFamily="34" charset="0"/>
              </a:rPr>
              <a:t> </a:t>
            </a:r>
            <a:endParaRPr lang="en-US" sz="1800">
              <a:latin typeface="Calibri"/>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69</a:t>
            </a:fld>
            <a:endParaRPr lang="en-US"/>
          </a:p>
        </p:txBody>
      </p:sp>
    </p:spTree>
    <p:extLst>
      <p:ext uri="{BB962C8B-B14F-4D97-AF65-F5344CB8AC3E}">
        <p14:creationId xmlns:p14="http://schemas.microsoft.com/office/powerpoint/2010/main" val="36919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E155-ACCA-42BB-8EAB-8B1D98C90FC0}"/>
              </a:ext>
            </a:extLst>
          </p:cNvPr>
          <p:cNvSpPr>
            <a:spLocks noGrp="1"/>
          </p:cNvSpPr>
          <p:nvPr>
            <p:ph type="title"/>
          </p:nvPr>
        </p:nvSpPr>
        <p:spPr/>
        <p:txBody>
          <a:bodyPr/>
          <a:lstStyle/>
          <a:p>
            <a:r>
              <a:rPr lang="en-US" b="1"/>
              <a:t>Legislative Rule 126 CSR 16</a:t>
            </a:r>
          </a:p>
        </p:txBody>
      </p:sp>
      <p:sp>
        <p:nvSpPr>
          <p:cNvPr id="3" name="Content Placeholder 2">
            <a:extLst>
              <a:ext uri="{FF2B5EF4-FFF2-40B4-BE49-F238E27FC236}">
                <a16:creationId xmlns:a16="http://schemas.microsoft.com/office/drawing/2014/main" id="{F605FF02-4D5E-48C6-B6BE-E82A6608A683}"/>
              </a:ext>
            </a:extLst>
          </p:cNvPr>
          <p:cNvSpPr>
            <a:spLocks noGrp="1"/>
          </p:cNvSpPr>
          <p:nvPr>
            <p:ph idx="1"/>
          </p:nvPr>
        </p:nvSpPr>
        <p:spPr>
          <a:xfrm>
            <a:off x="298939" y="1543905"/>
            <a:ext cx="8527427" cy="4468969"/>
          </a:xfrm>
        </p:spPr>
        <p:txBody>
          <a:bodyPr>
            <a:normAutofit/>
          </a:bodyPr>
          <a:lstStyle/>
          <a:p>
            <a:pPr marL="0" indent="0">
              <a:lnSpc>
                <a:spcPct val="110000"/>
              </a:lnSpc>
              <a:buNone/>
            </a:pPr>
            <a:r>
              <a:rPr lang="en-US" sz="2400"/>
              <a:t>Inclusion of charter public schools, and private schools where students are placed at expense of the State</a:t>
            </a:r>
          </a:p>
          <a:p>
            <a:pPr>
              <a:lnSpc>
                <a:spcPct val="110000"/>
              </a:lnSpc>
            </a:pPr>
            <a:endParaRPr lang="en-US" sz="2000"/>
          </a:p>
          <a:p>
            <a:pPr marL="0" indent="0">
              <a:lnSpc>
                <a:spcPct val="110000"/>
              </a:lnSpc>
              <a:buNone/>
            </a:pPr>
            <a:r>
              <a:rPr lang="en-US" sz="2400"/>
              <a:t>Added definitions of:</a:t>
            </a:r>
          </a:p>
          <a:p>
            <a:pPr lvl="1">
              <a:lnSpc>
                <a:spcPct val="110000"/>
              </a:lnSpc>
            </a:pPr>
            <a:r>
              <a:rPr lang="en-US" sz="2000"/>
              <a:t>Local Educational Agency (LEA) </a:t>
            </a:r>
          </a:p>
          <a:p>
            <a:pPr lvl="1">
              <a:lnSpc>
                <a:spcPct val="110000"/>
              </a:lnSpc>
            </a:pPr>
            <a:r>
              <a:rPr lang="en-US" sz="2000"/>
              <a:t>Parent</a:t>
            </a:r>
          </a:p>
          <a:p>
            <a:pPr lvl="1">
              <a:lnSpc>
                <a:spcPct val="110000"/>
              </a:lnSpc>
            </a:pPr>
            <a:r>
              <a:rPr lang="en-US" sz="2000"/>
              <a:t>Adult Student </a:t>
            </a:r>
          </a:p>
          <a:p>
            <a:pPr marL="685800" lvl="2" indent="0">
              <a:lnSpc>
                <a:spcPct val="110000"/>
              </a:lnSpc>
              <a:buNone/>
            </a:pPr>
            <a:endParaRPr lang="en-US" sz="1600"/>
          </a:p>
          <a:p>
            <a:pPr marL="0" indent="0">
              <a:lnSpc>
                <a:spcPct val="110000"/>
              </a:lnSpc>
              <a:buNone/>
            </a:pPr>
            <a:r>
              <a:rPr lang="en-US" sz="1900" b="1"/>
              <a:t>Minor Changes </a:t>
            </a:r>
            <a:r>
              <a:rPr lang="en-US" sz="1900"/>
              <a:t>related to filing and effective dates, format, style, and terminology</a:t>
            </a:r>
          </a:p>
          <a:p>
            <a:endParaRPr lang="en-US"/>
          </a:p>
        </p:txBody>
      </p:sp>
      <p:sp>
        <p:nvSpPr>
          <p:cNvPr id="4" name="Slide Number Placeholder 3">
            <a:extLst>
              <a:ext uri="{FF2B5EF4-FFF2-40B4-BE49-F238E27FC236}">
                <a16:creationId xmlns:a16="http://schemas.microsoft.com/office/drawing/2014/main" id="{5DC8C221-E07F-4BF9-A098-59D97518B761}"/>
              </a:ext>
            </a:extLst>
          </p:cNvPr>
          <p:cNvSpPr>
            <a:spLocks noGrp="1"/>
          </p:cNvSpPr>
          <p:nvPr>
            <p:ph type="sldNum" sz="quarter" idx="12"/>
          </p:nvPr>
        </p:nvSpPr>
        <p:spPr/>
        <p:txBody>
          <a:bodyPr/>
          <a:lstStyle/>
          <a:p>
            <a:fld id="{16630861-4318-414B-8E21-CA5F03E7BD41}" type="slidenum">
              <a:rPr lang="en-US" smtClean="0"/>
              <a:t>7</a:t>
            </a:fld>
            <a:endParaRPr lang="en-US"/>
          </a:p>
        </p:txBody>
      </p:sp>
    </p:spTree>
    <p:extLst>
      <p:ext uri="{BB962C8B-B14F-4D97-AF65-F5344CB8AC3E}">
        <p14:creationId xmlns:p14="http://schemas.microsoft.com/office/powerpoint/2010/main" val="3816698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lstStyle/>
          <a:p>
            <a:r>
              <a:rPr lang="en-US" b="1">
                <a:latin typeface="Vollkorn"/>
              </a:rPr>
              <a:t>Chapter 7: </a:t>
            </a:r>
            <a:br>
              <a:rPr lang="en-US" b="1"/>
            </a:br>
            <a:r>
              <a:rPr lang="en-US">
                <a:latin typeface="Vollkorn"/>
              </a:rPr>
              <a:t>Discipline</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50108"/>
            <a:ext cx="8678806" cy="4590473"/>
          </a:xfrm>
        </p:spPr>
        <p:txBody>
          <a:bodyPr>
            <a:normAutofit fontScale="92500" lnSpcReduction="20000"/>
          </a:bodyPr>
          <a:lstStyle/>
          <a:p>
            <a:pPr marL="0" indent="0">
              <a:lnSpc>
                <a:spcPct val="100000"/>
              </a:lnSpc>
              <a:buNone/>
            </a:pPr>
            <a:r>
              <a:rPr lang="en-US" sz="2200" b="1"/>
              <a:t>Section 3. Additional Disciplinary Considerations</a:t>
            </a:r>
          </a:p>
          <a:p>
            <a:pPr>
              <a:lnSpc>
                <a:spcPct val="100000"/>
              </a:lnSpc>
            </a:pPr>
            <a:r>
              <a:rPr lang="en-US" b="1"/>
              <a:t>A. Requesting an Expedited Hearing</a:t>
            </a:r>
            <a:endParaRPr lang="en-US"/>
          </a:p>
          <a:p>
            <a:pPr marL="482600" marR="0">
              <a:lnSpc>
                <a:spcPct val="100000"/>
              </a:lnSpc>
              <a:spcBef>
                <a:spcPts val="0"/>
              </a:spcBef>
              <a:spcAft>
                <a:spcPts val="0"/>
              </a:spcAft>
            </a:pPr>
            <a:r>
              <a:rPr lang="en-US">
                <a:effectLst/>
                <a:latin typeface="Fira Sans" panose="020B0503050000020004" pitchFamily="34" charset="0"/>
                <a:ea typeface="Calibri" panose="020F0502020204030204" pitchFamily="34" charset="0"/>
              </a:rPr>
              <a:t>Added</a:t>
            </a:r>
          </a:p>
          <a:p>
            <a:pPr marL="482600" marR="0">
              <a:lnSpc>
                <a:spcPct val="100000"/>
              </a:lnSpc>
              <a:spcBef>
                <a:spcPts val="0"/>
              </a:spcBef>
              <a:spcAft>
                <a:spcPts val="0"/>
              </a:spcAft>
            </a:pPr>
            <a:endParaRPr lang="en-US">
              <a:effectLst/>
              <a:latin typeface="Fira Sans" panose="020B0503050000020004" pitchFamily="34" charset="0"/>
              <a:ea typeface="Calibri" panose="020F0502020204030204" pitchFamily="34" charset="0"/>
            </a:endParaRPr>
          </a:p>
          <a:p>
            <a:pPr marL="0" marR="0" indent="0">
              <a:lnSpc>
                <a:spcPct val="100000"/>
              </a:lnSpc>
              <a:spcBef>
                <a:spcPts val="0"/>
              </a:spcBef>
              <a:spcAft>
                <a:spcPts val="0"/>
              </a:spcAft>
              <a:buNone/>
            </a:pPr>
            <a:r>
              <a:rPr lang="en-US" sz="1800">
                <a:effectLst/>
                <a:latin typeface="Fira Sans" panose="020B0503050000020004" pitchFamily="34" charset="0"/>
                <a:ea typeface="Calibri" panose="020F0502020204030204" pitchFamily="34" charset="0"/>
              </a:rPr>
              <a:t>In</a:t>
            </a:r>
            <a:r>
              <a:rPr lang="en-US" sz="1800" spc="-2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making</a:t>
            </a:r>
            <a:r>
              <a:rPr lang="en-US" sz="1800" spc="-2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a</a:t>
            </a:r>
            <a:r>
              <a:rPr lang="en-US" sz="1800" spc="-1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determination</a:t>
            </a:r>
            <a:r>
              <a:rPr lang="en-US" sz="1800" spc="-3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in</a:t>
            </a:r>
            <a:r>
              <a:rPr lang="en-US" sz="1800" spc="-20">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an</a:t>
            </a:r>
            <a:r>
              <a:rPr lang="en-US" sz="1800" spc="-2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expedited</a:t>
            </a:r>
            <a:r>
              <a:rPr lang="en-US" sz="1800" spc="-2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hearing,</a:t>
            </a:r>
            <a:r>
              <a:rPr lang="en-US" sz="1800" spc="-1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the</a:t>
            </a:r>
            <a:r>
              <a:rPr lang="en-US" sz="1800" spc="-1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due</a:t>
            </a:r>
            <a:r>
              <a:rPr lang="en-US" sz="1800" spc="-1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process</a:t>
            </a:r>
            <a:r>
              <a:rPr lang="en-US" sz="1800" spc="-2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hearing</a:t>
            </a:r>
            <a:r>
              <a:rPr lang="en-US" sz="1800" spc="-35">
                <a:effectLst/>
                <a:latin typeface="Fira Sans" panose="020B0503050000020004" pitchFamily="34" charset="0"/>
                <a:ea typeface="Calibri" panose="020F0502020204030204" pitchFamily="34" charset="0"/>
              </a:rPr>
              <a:t> </a:t>
            </a:r>
            <a:r>
              <a:rPr lang="en-US" sz="1800">
                <a:effectLst/>
                <a:latin typeface="Fira Sans" panose="020B0503050000020004" pitchFamily="34" charset="0"/>
                <a:ea typeface="Calibri" panose="020F0502020204030204" pitchFamily="34" charset="0"/>
              </a:rPr>
              <a:t>officer</a:t>
            </a:r>
            <a:r>
              <a:rPr lang="en-US" sz="1800" spc="-15">
                <a:effectLst/>
                <a:latin typeface="Fira Sans" panose="020B0503050000020004" pitchFamily="34" charset="0"/>
                <a:ea typeface="Calibri" panose="020F0502020204030204" pitchFamily="34" charset="0"/>
              </a:rPr>
              <a:t> </a:t>
            </a:r>
            <a:r>
              <a:rPr lang="en-US" sz="1800" spc="-20">
                <a:effectLst/>
                <a:latin typeface="Fira Sans" panose="020B0503050000020004" pitchFamily="34" charset="0"/>
                <a:ea typeface="Calibri" panose="020F0502020204030204" pitchFamily="34" charset="0"/>
              </a:rPr>
              <a:t>may:</a:t>
            </a:r>
            <a:endParaRPr lang="en-US" sz="1800">
              <a:effectLst/>
              <a:latin typeface="Fira Sans" panose="020B0503050000020004" pitchFamily="34" charset="0"/>
              <a:ea typeface="Calibri" panose="020F0502020204030204" pitchFamily="34" charset="0"/>
            </a:endParaRPr>
          </a:p>
          <a:p>
            <a:pPr marL="285750" marR="0" indent="-285750">
              <a:lnSpc>
                <a:spcPct val="100000"/>
              </a:lnSpc>
              <a:spcBef>
                <a:spcPts val="50"/>
              </a:spcBef>
              <a:spcAft>
                <a:spcPts val="0"/>
              </a:spcAft>
              <a:buFont typeface="+mj-lt"/>
              <a:buAutoNum type="arabicPeriod"/>
            </a:pPr>
            <a:r>
              <a:rPr lang="en-US" sz="1800">
                <a:latin typeface="Fira Sans" panose="020B0503050000020004" pitchFamily="34" charset="0"/>
                <a:ea typeface="Calibri" panose="020F0502020204030204" pitchFamily="34" charset="0"/>
              </a:rPr>
              <a:t>return the student to the placement from which the student was removed; or</a:t>
            </a:r>
          </a:p>
          <a:p>
            <a:pPr marL="285750" marR="0" indent="-285750">
              <a:lnSpc>
                <a:spcPct val="100000"/>
              </a:lnSpc>
              <a:spcBef>
                <a:spcPts val="50"/>
              </a:spcBef>
              <a:spcAft>
                <a:spcPts val="0"/>
              </a:spcAft>
              <a:buFont typeface="+mj-lt"/>
              <a:buAutoNum type="arabicPeriod"/>
            </a:pPr>
            <a:r>
              <a:rPr lang="en-US" sz="1800">
                <a:latin typeface="Fira Sans" panose="020B0503050000020004" pitchFamily="34" charset="0"/>
                <a:ea typeface="Calibri" panose="020F0502020204030204" pitchFamily="34" charset="0"/>
              </a:rPr>
              <a:t>order a change in placement of a student with a disability to an appropriate interim alternative educational setting (IAES) for not more than 45 days if the LEA believes maintaining the current placement of the student is substantially likely to result in injury to the student or others.</a:t>
            </a:r>
          </a:p>
          <a:p>
            <a:pPr marL="285750" marR="0" indent="-285750">
              <a:lnSpc>
                <a:spcPct val="100000"/>
              </a:lnSpc>
              <a:spcBef>
                <a:spcPts val="50"/>
              </a:spcBef>
              <a:spcAft>
                <a:spcPts val="0"/>
              </a:spcAft>
              <a:buFont typeface="+mj-lt"/>
              <a:buAutoNum type="arabicPeriod"/>
            </a:pPr>
            <a:r>
              <a:rPr lang="en-US" sz="1800">
                <a:highlight>
                  <a:srgbClr val="FFFF00"/>
                </a:highlight>
                <a:latin typeface="Fira Sans" panose="020B0503050000020004" pitchFamily="34" charset="0"/>
                <a:ea typeface="Calibri" panose="020F0502020204030204" pitchFamily="34" charset="0"/>
              </a:rPr>
              <a:t>after an initial placement in an IAES has concluded, and if the LEA believes that returning the student to the original placement is substantially likely to result in injury to the student or others, another hearing request may be filed and the hearing officer may redetermine either option 1 or 2 above.</a:t>
            </a:r>
          </a:p>
          <a:p>
            <a:pPr marL="285750" marR="0" indent="-285750">
              <a:lnSpc>
                <a:spcPct val="100000"/>
              </a:lnSpc>
              <a:spcBef>
                <a:spcPts val="50"/>
              </a:spcBef>
              <a:spcAft>
                <a:spcPts val="0"/>
              </a:spcAft>
              <a:buFont typeface="+mj-lt"/>
              <a:buAutoNum type="arabicPeriod"/>
            </a:pPr>
            <a:endParaRPr lang="en-US" sz="1800">
              <a:effectLst/>
              <a:highlight>
                <a:srgbClr val="FFFF00"/>
              </a:highlight>
              <a:latin typeface="Fira Sans" panose="020B0503050000020004" pitchFamily="34" charset="0"/>
              <a:ea typeface="Calibri" panose="020F0502020204030204" pitchFamily="34" charset="0"/>
            </a:endParaRPr>
          </a:p>
          <a:p>
            <a:pPr marL="285750" marR="0" indent="-285750">
              <a:lnSpc>
                <a:spcPct val="100000"/>
              </a:lnSpc>
              <a:spcBef>
                <a:spcPts val="50"/>
              </a:spcBef>
              <a:spcAft>
                <a:spcPts val="0"/>
              </a:spcAft>
              <a:buFont typeface="+mj-lt"/>
              <a:buAutoNum type="arabicPeriod"/>
            </a:pPr>
            <a:endParaRPr lang="en-US" sz="1800">
              <a:effectLst/>
              <a:highlight>
                <a:srgbClr val="FFFF00"/>
              </a:highlight>
              <a:latin typeface="Fira Sans" panose="020B0503050000020004" pitchFamily="34" charset="0"/>
              <a:ea typeface="Calibri" panose="020F0502020204030204" pitchFamily="34" charset="0"/>
            </a:endParaRPr>
          </a:p>
          <a:p>
            <a:pPr marL="0" indent="0">
              <a:lnSpc>
                <a:spcPct val="100000"/>
              </a:lnSpc>
              <a:spcBef>
                <a:spcPts val="50"/>
              </a:spcBef>
              <a:buNone/>
            </a:pPr>
            <a:r>
              <a:rPr lang="en-US" sz="1900" b="1"/>
              <a:t>Minor Changes </a:t>
            </a:r>
            <a:r>
              <a:rPr lang="en-US" sz="1900"/>
              <a:t>include format, style, and other minor clarifications that do not substantially change content</a:t>
            </a:r>
          </a:p>
          <a:p>
            <a:pPr marL="285750" marR="0" indent="-285750">
              <a:lnSpc>
                <a:spcPct val="100000"/>
              </a:lnSpc>
              <a:spcBef>
                <a:spcPts val="50"/>
              </a:spcBef>
              <a:spcAft>
                <a:spcPts val="0"/>
              </a:spcAft>
              <a:buFont typeface="+mj-lt"/>
              <a:buAutoNum type="arabicPeriod"/>
            </a:pPr>
            <a:endParaRPr lang="en-US">
              <a:effectLst/>
              <a:highlight>
                <a:srgbClr val="FFFF00"/>
              </a:highlight>
              <a:latin typeface="Fira Sans" panose="020B0503050000020004" pitchFamily="34" charset="0"/>
              <a:ea typeface="Calibri" panose="020F0502020204030204" pitchFamily="34" charset="0"/>
            </a:endParaRPr>
          </a:p>
          <a:p>
            <a:endParaRPr lang="en-US" sz="1800">
              <a:highlight>
                <a:srgbClr val="FFFF00"/>
              </a:highlight>
              <a:latin typeface="Fira Sans" panose="020B05030500000200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70</a:t>
            </a:fld>
            <a:endParaRPr lang="en-US"/>
          </a:p>
        </p:txBody>
      </p:sp>
    </p:spTree>
    <p:extLst>
      <p:ext uri="{BB962C8B-B14F-4D97-AF65-F5344CB8AC3E}">
        <p14:creationId xmlns:p14="http://schemas.microsoft.com/office/powerpoint/2010/main" val="1343631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a:xfrm>
            <a:off x="298939" y="82537"/>
            <a:ext cx="8527427" cy="1400159"/>
          </a:xfrm>
        </p:spPr>
        <p:txBody>
          <a:bodyPr/>
          <a:lstStyle/>
          <a:p>
            <a:r>
              <a:rPr lang="en-US" b="1"/>
              <a:t>Chapter 8: </a:t>
            </a:r>
            <a:br>
              <a:rPr lang="en-US" b="1"/>
            </a:br>
            <a:r>
              <a:rPr lang="en-US"/>
              <a:t>Private School Students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233766"/>
            <a:ext cx="8527427" cy="4714452"/>
          </a:xfrm>
        </p:spPr>
        <p:txBody>
          <a:bodyPr>
            <a:normAutofit/>
          </a:bodyPr>
          <a:lstStyle/>
          <a:p>
            <a:pPr marL="0" indent="0">
              <a:lnSpc>
                <a:spcPct val="110000"/>
              </a:lnSpc>
              <a:buNone/>
            </a:pPr>
            <a:r>
              <a:rPr lang="en-US" b="1"/>
              <a:t>Section 2. Students Voluntarily Enrolled by a Parent</a:t>
            </a:r>
          </a:p>
          <a:p>
            <a:pPr>
              <a:lnSpc>
                <a:spcPct val="110000"/>
              </a:lnSpc>
            </a:pPr>
            <a:r>
              <a:rPr lang="en-US" b="1"/>
              <a:t>C. Consultation</a:t>
            </a:r>
          </a:p>
          <a:p>
            <a:pPr lvl="1">
              <a:lnSpc>
                <a:spcPct val="110000"/>
              </a:lnSpc>
            </a:pPr>
            <a:r>
              <a:rPr lang="en-US"/>
              <a:t>Revised </a:t>
            </a:r>
          </a:p>
          <a:p>
            <a:pPr lvl="2">
              <a:lnSpc>
                <a:spcPct val="110000"/>
              </a:lnSpc>
            </a:pPr>
            <a:r>
              <a:rPr lang="en-US" sz="1600">
                <a:effectLst/>
                <a:latin typeface="Fira Sans" panose="020B0503050000020004" pitchFamily="34" charset="0"/>
                <a:ea typeface="Calibri" panose="020F0502020204030204" pitchFamily="34" charset="0"/>
              </a:rPr>
              <a:t>Consultation Process: The consultation process among the district, private school officials, and representatives</a:t>
            </a:r>
            <a:r>
              <a:rPr lang="en-US" sz="1600" spc="-6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of</a:t>
            </a:r>
            <a:r>
              <a:rPr lang="en-US" sz="1600" spc="-6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parents</a:t>
            </a:r>
            <a:r>
              <a:rPr lang="en-US" sz="1600" spc="-6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of</a:t>
            </a:r>
            <a:r>
              <a:rPr lang="en-US" sz="1600" spc="-6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parentally-placed</a:t>
            </a:r>
            <a:r>
              <a:rPr lang="en-US" sz="1600" spc="-6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private</a:t>
            </a:r>
            <a:r>
              <a:rPr lang="en-US" sz="1600" spc="-6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school</a:t>
            </a:r>
            <a:r>
              <a:rPr lang="en-US" sz="1600" spc="-6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students</a:t>
            </a:r>
            <a:r>
              <a:rPr lang="en-US" sz="1600" spc="-6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with</a:t>
            </a:r>
            <a:r>
              <a:rPr lang="en-US" sz="1600" spc="-6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disabilities,</a:t>
            </a:r>
            <a:r>
              <a:rPr lang="en-US" sz="1600" spc="-6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including</a:t>
            </a:r>
            <a:r>
              <a:rPr lang="en-US" sz="1600" spc="-6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how such process</a:t>
            </a:r>
            <a:r>
              <a:rPr lang="en-US" sz="1600" spc="-1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will</a:t>
            </a:r>
            <a:r>
              <a:rPr lang="en-US" sz="1600" spc="-2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operate</a:t>
            </a:r>
            <a:r>
              <a:rPr lang="en-US" sz="1600" spc="-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throughout</a:t>
            </a:r>
            <a:r>
              <a:rPr lang="en-US" sz="1600" spc="-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the</a:t>
            </a:r>
            <a:r>
              <a:rPr lang="en-US" sz="1600" spc="-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school</a:t>
            </a:r>
            <a:r>
              <a:rPr lang="en-US" sz="1600" spc="-1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year</a:t>
            </a:r>
            <a:r>
              <a:rPr lang="en-US" sz="1600" spc="-20">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to</a:t>
            </a:r>
            <a:r>
              <a:rPr lang="en-US" sz="1600" spc="-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ensure</a:t>
            </a:r>
            <a:r>
              <a:rPr lang="en-US" sz="1600" spc="-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that</a:t>
            </a:r>
            <a:r>
              <a:rPr lang="en-US" sz="1600" spc="-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parentally-placed private</a:t>
            </a:r>
            <a:r>
              <a:rPr lang="en-US" sz="1600" spc="-5">
                <a:effectLst/>
                <a:latin typeface="Fira Sans" panose="020B0503050000020004" pitchFamily="34" charset="0"/>
                <a:ea typeface="Calibri" panose="020F0502020204030204" pitchFamily="34" charset="0"/>
              </a:rPr>
              <a:t> </a:t>
            </a:r>
            <a:r>
              <a:rPr lang="en-US" sz="1600">
                <a:effectLst/>
                <a:latin typeface="Fira Sans" panose="020B0503050000020004" pitchFamily="34" charset="0"/>
                <a:ea typeface="Calibri" panose="020F0502020204030204" pitchFamily="34" charset="0"/>
              </a:rPr>
              <a:t>school students with disabilities identified through the Child Find process can meaningfully participate in special education and/or related services. </a:t>
            </a:r>
            <a:r>
              <a:rPr lang="en-US" sz="1600" u="sng">
                <a:effectLst/>
                <a:highlight>
                  <a:srgbClr val="FFFF00"/>
                </a:highlight>
                <a:latin typeface="Fira Sans" panose="020B0503050000020004" pitchFamily="34" charset="0"/>
                <a:ea typeface="Calibri" panose="020F0502020204030204" pitchFamily="34" charset="0"/>
              </a:rPr>
              <a:t>LEAs should keep accurate records of all attempts to</a:t>
            </a:r>
            <a:r>
              <a:rPr lang="en-US" sz="1600">
                <a:effectLst/>
                <a:highlight>
                  <a:srgbClr val="FFFF00"/>
                </a:highlight>
                <a:latin typeface="Fira Sans" panose="020B0503050000020004" pitchFamily="34" charset="0"/>
                <a:ea typeface="Calibri" panose="020F0502020204030204" pitchFamily="34" charset="0"/>
              </a:rPr>
              <a:t> </a:t>
            </a:r>
            <a:r>
              <a:rPr lang="en-US" sz="1600" u="sng">
                <a:effectLst/>
                <a:highlight>
                  <a:srgbClr val="FFFF00"/>
                </a:highlight>
                <a:latin typeface="Fira Sans" panose="020B0503050000020004" pitchFamily="34" charset="0"/>
                <a:ea typeface="Calibri" panose="020F0502020204030204" pitchFamily="34" charset="0"/>
              </a:rPr>
              <a:t>complete the consultation process, including telephone calls, emails, site visits, etc.</a:t>
            </a:r>
            <a:endParaRPr lang="en-US" sz="1600">
              <a:effectLst/>
              <a:latin typeface="Fira Sans" panose="020B0503050000020004" pitchFamily="34" charset="0"/>
              <a:ea typeface="Calibri" panose="020F0502020204030204" pitchFamily="34" charset="0"/>
            </a:endParaRPr>
          </a:p>
          <a:p>
            <a:pPr lvl="1">
              <a:lnSpc>
                <a:spcPct val="110000"/>
              </a:lnSpc>
            </a:pPr>
            <a:endParaRPr lang="en-US" b="1"/>
          </a:p>
          <a:p>
            <a:pPr marL="342900" lvl="1" indent="0">
              <a:lnSpc>
                <a:spcPct val="110000"/>
              </a:lnSpc>
              <a:buNone/>
            </a:pPr>
            <a:r>
              <a:rPr lang="en-US" b="1"/>
              <a:t>Minor Changes </a:t>
            </a:r>
            <a:r>
              <a:rPr lang="en-US"/>
              <a:t>include format, style, and other minor clarifications that do not substantially change content</a:t>
            </a:r>
          </a:p>
          <a:p>
            <a:pPr lvl="1">
              <a:lnSpc>
                <a:spcPct val="110000"/>
              </a:lnSpc>
            </a:pPr>
            <a:endParaRPr lang="en-US" sz="2600">
              <a:latin typeface="Fira Sans" panose="020B0503050000020004" pitchFamily="34" charset="0"/>
            </a:endParaRPr>
          </a:p>
          <a:p>
            <a:pPr lvl="1"/>
            <a:endParaRPr lang="en-US" sz="1500">
              <a:highlight>
                <a:srgbClr val="FFFF00"/>
              </a:highlight>
              <a:latin typeface="Fira Sans" panose="020B0503050000020004" pitchFamily="34" charset="0"/>
            </a:endParaRPr>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71</a:t>
            </a:fld>
            <a:endParaRPr lang="en-US"/>
          </a:p>
        </p:txBody>
      </p:sp>
    </p:spTree>
    <p:extLst>
      <p:ext uri="{BB962C8B-B14F-4D97-AF65-F5344CB8AC3E}">
        <p14:creationId xmlns:p14="http://schemas.microsoft.com/office/powerpoint/2010/main" val="1706700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fontScale="90000"/>
          </a:bodyPr>
          <a:lstStyle/>
          <a:p>
            <a:r>
              <a:rPr lang="en-US" b="1"/>
              <a:t>Chapter 9: </a:t>
            </a:r>
            <a:br>
              <a:rPr lang="en-US" b="1"/>
            </a:br>
            <a:r>
              <a:rPr lang="en-US"/>
              <a:t>General Supervision and Accountability for Performance and Compliance</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lnSpcReduction="10000"/>
          </a:bodyPr>
          <a:lstStyle/>
          <a:p>
            <a:pPr marL="0" indent="0">
              <a:lnSpc>
                <a:spcPct val="110000"/>
              </a:lnSpc>
              <a:buNone/>
            </a:pPr>
            <a:r>
              <a:rPr lang="en-US" b="1">
                <a:latin typeface="Fira Sans"/>
              </a:rPr>
              <a:t>Section 1. General Supervision, C. Responsibilities of the LEAs</a:t>
            </a:r>
            <a:r>
              <a:rPr lang="en-US">
                <a:latin typeface="Fira Sans"/>
              </a:rPr>
              <a:t> </a:t>
            </a:r>
            <a:endParaRPr lang="en-US"/>
          </a:p>
          <a:p>
            <a:pPr indent="0">
              <a:lnSpc>
                <a:spcPct val="110000"/>
              </a:lnSpc>
            </a:pPr>
            <a:r>
              <a:rPr lang="en-US">
                <a:latin typeface="Fira Sans"/>
              </a:rPr>
              <a:t>Revised language to include charter public schools</a:t>
            </a:r>
            <a:endParaRPr lang="en-US"/>
          </a:p>
          <a:p>
            <a:pPr>
              <a:lnSpc>
                <a:spcPct val="110000"/>
              </a:lnSpc>
            </a:pPr>
            <a:endParaRPr lang="en-US" sz="800"/>
          </a:p>
          <a:p>
            <a:pPr marL="0" indent="0">
              <a:lnSpc>
                <a:spcPct val="110000"/>
              </a:lnSpc>
              <a:buNone/>
            </a:pPr>
            <a:r>
              <a:rPr lang="en-US">
                <a:latin typeface="Fira Sans"/>
              </a:rPr>
              <a:t>Clarifies professional learning requirements for teachers and speech-language pathologists</a:t>
            </a:r>
            <a:endParaRPr lang="en-US"/>
          </a:p>
          <a:p>
            <a:pPr>
              <a:lnSpc>
                <a:spcPct val="110000"/>
              </a:lnSpc>
            </a:pPr>
            <a:endParaRPr lang="en-US" sz="900">
              <a:latin typeface="Fira Sans"/>
            </a:endParaRPr>
          </a:p>
          <a:p>
            <a:pPr marL="0" indent="0">
              <a:lnSpc>
                <a:spcPct val="110000"/>
              </a:lnSpc>
              <a:buNone/>
            </a:pPr>
            <a:r>
              <a:rPr lang="en-US">
                <a:latin typeface="Fira Sans"/>
              </a:rPr>
              <a:t>Removed language pertaining to professional learning as it relates to school psychologists</a:t>
            </a:r>
            <a:endParaRPr lang="en-US"/>
          </a:p>
          <a:p>
            <a:pPr>
              <a:lnSpc>
                <a:spcPct val="110000"/>
              </a:lnSpc>
            </a:pPr>
            <a:endParaRPr lang="en-US" sz="1100">
              <a:latin typeface="Fira Sans"/>
            </a:endParaRPr>
          </a:p>
          <a:p>
            <a:pPr marL="0" indent="0">
              <a:lnSpc>
                <a:spcPct val="110000"/>
              </a:lnSpc>
              <a:buNone/>
            </a:pPr>
            <a:r>
              <a:rPr lang="en-US" sz="2400" b="1">
                <a:latin typeface="Fira Sans"/>
              </a:rPr>
              <a:t>Minor Changes </a:t>
            </a:r>
            <a:r>
              <a:rPr lang="en-US" sz="2400">
                <a:latin typeface="Fira Sans"/>
              </a:rPr>
              <a:t>include format, style, and other minor clarifications that do not substantially change content</a:t>
            </a:r>
          </a:p>
          <a:p>
            <a:pPr>
              <a:lnSpc>
                <a:spcPct val="110000"/>
              </a:lnSpc>
            </a:pPr>
            <a:endParaRPr lang="en-US">
              <a:latin typeface="Fira Sans"/>
            </a:endParaRPr>
          </a:p>
          <a:p>
            <a:pPr>
              <a:lnSpc>
                <a:spcPct val="110000"/>
              </a:lnSpc>
            </a:pPr>
            <a:endParaRPr lang="en-US"/>
          </a:p>
          <a:p>
            <a:pPr marL="0" indent="0">
              <a:lnSpc>
                <a:spcPct val="110000"/>
              </a:lnSpc>
              <a:buNone/>
            </a:pPr>
            <a:endParaRPr lang="en-US" b="1"/>
          </a:p>
          <a:p>
            <a:pPr marL="0" indent="0">
              <a:lnSpc>
                <a:spcPct val="110000"/>
              </a:lnSpc>
              <a:buNone/>
            </a:pPr>
            <a:endParaRPr lang="en-US" b="1"/>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72</a:t>
            </a:fld>
            <a:endParaRPr lang="en-US"/>
          </a:p>
        </p:txBody>
      </p:sp>
      <p:sp>
        <p:nvSpPr>
          <p:cNvPr id="5" name="TextBox 4">
            <a:extLst>
              <a:ext uri="{FF2B5EF4-FFF2-40B4-BE49-F238E27FC236}">
                <a16:creationId xmlns:a16="http://schemas.microsoft.com/office/drawing/2014/main" id="{E53BD357-D0F6-1281-0607-AC46A3734C56}"/>
              </a:ext>
            </a:extLst>
          </p:cNvPr>
          <p:cNvSpPr txBox="1"/>
          <p:nvPr/>
        </p:nvSpPr>
        <p:spPr>
          <a:xfrm>
            <a:off x="7753350" y="5688013"/>
            <a:ext cx="1073015" cy="246221"/>
          </a:xfrm>
          <a:prstGeom prst="rect">
            <a:avLst/>
          </a:prstGeom>
          <a:noFill/>
        </p:spPr>
        <p:txBody>
          <a:bodyPr wrap="square" rtlCol="0">
            <a:spAutoFit/>
          </a:bodyPr>
          <a:lstStyle/>
          <a:p>
            <a:r>
              <a:rPr lang="en-US" sz="1000"/>
              <a:t>Updated 2/6/23</a:t>
            </a:r>
          </a:p>
        </p:txBody>
      </p:sp>
    </p:spTree>
    <p:extLst>
      <p:ext uri="{BB962C8B-B14F-4D97-AF65-F5344CB8AC3E}">
        <p14:creationId xmlns:p14="http://schemas.microsoft.com/office/powerpoint/2010/main" val="2991513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t>Chapter 10: </a:t>
            </a:r>
            <a:br>
              <a:rPr lang="en-US" b="1"/>
            </a:br>
            <a:r>
              <a:rPr lang="en-US"/>
              <a:t>Procedural Safeguards</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a:bodyPr>
          <a:lstStyle/>
          <a:p>
            <a:pPr marL="0" indent="0">
              <a:buNone/>
            </a:pPr>
            <a:r>
              <a:rPr lang="en-US" b="1">
                <a:latin typeface="Fira Sans"/>
              </a:rPr>
              <a:t>Section 9. Adult Students and the Transfer of Rights</a:t>
            </a:r>
          </a:p>
          <a:p>
            <a:endParaRPr lang="en-US"/>
          </a:p>
          <a:p>
            <a:r>
              <a:rPr lang="en-US" b="1">
                <a:latin typeface="Fira Sans"/>
              </a:rPr>
              <a:t>A. Discussion of Transfer of Rights</a:t>
            </a:r>
            <a:endParaRPr lang="en-US">
              <a:latin typeface="Fira Sans"/>
            </a:endParaRPr>
          </a:p>
          <a:p>
            <a:pPr lvl="1"/>
            <a:r>
              <a:rPr lang="en-US">
                <a:latin typeface="Fira Sans"/>
              </a:rPr>
              <a:t>Added </a:t>
            </a:r>
            <a:endParaRPr lang="en-US"/>
          </a:p>
          <a:p>
            <a:pPr lvl="2"/>
            <a:r>
              <a:rPr lang="en-US" sz="1800" u="sng">
                <a:effectLst/>
                <a:highlight>
                  <a:srgbClr val="FFFF00"/>
                </a:highlight>
                <a:latin typeface="Fira Sans"/>
                <a:ea typeface="Calibri" panose="020F0502020204030204" pitchFamily="34" charset="0"/>
              </a:rPr>
              <a:t>In the case that a legal</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guardian is appointed, a copy of the court order must be provided to school personnel</a:t>
            </a:r>
            <a:r>
              <a:rPr lang="en-US" sz="1800" u="sng">
                <a:effectLst/>
                <a:latin typeface="Fira Sans"/>
                <a:ea typeface="Calibri" panose="020F0502020204030204" pitchFamily="34" charset="0"/>
              </a:rPr>
              <a:t>.</a:t>
            </a:r>
            <a:r>
              <a:rPr lang="en-US" sz="1800" spc="200">
                <a:latin typeface="Fira Sans"/>
                <a:ea typeface="Calibri" panose="020F0502020204030204" pitchFamily="34" charset="0"/>
              </a:rPr>
              <a:t> </a:t>
            </a:r>
            <a:endParaRPr lang="en-US" sz="1800" spc="200">
              <a:effectLst/>
              <a:latin typeface="Fira Sans"/>
              <a:ea typeface="Calibri" panose="020F0502020204030204" pitchFamily="34" charset="0"/>
            </a:endParaRPr>
          </a:p>
          <a:p>
            <a:pPr lvl="2"/>
            <a:endParaRPr lang="en-US" sz="1800" b="1" spc="200">
              <a:latin typeface="Calibri" panose="020F0502020204030204" pitchFamily="34" charset="0"/>
            </a:endParaRPr>
          </a:p>
          <a:p>
            <a:pPr marL="0" lvl="2" indent="0">
              <a:buNone/>
            </a:pPr>
            <a:endParaRPr lang="en-US" sz="2400" b="1"/>
          </a:p>
          <a:p>
            <a:pPr marL="0" lvl="2" indent="0">
              <a:buNone/>
            </a:pPr>
            <a:endParaRPr lang="en-US" sz="2400" b="1"/>
          </a:p>
          <a:p>
            <a:pPr marL="0" lvl="2" indent="0">
              <a:buNone/>
            </a:pPr>
            <a:r>
              <a:rPr lang="en-US" sz="1800" b="1">
                <a:latin typeface="Fira Sans"/>
              </a:rPr>
              <a:t>Minor Changes </a:t>
            </a:r>
            <a:r>
              <a:rPr lang="en-US" sz="1800">
                <a:latin typeface="Fira Sans"/>
              </a:rPr>
              <a:t>include format, style, and other minor clarifications that do not substantially change content</a:t>
            </a:r>
          </a:p>
          <a:p>
            <a:pPr lvl="2"/>
            <a:endParaRPr lang="en-US" sz="2400"/>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73</a:t>
            </a:fld>
            <a:endParaRPr lang="en-US"/>
          </a:p>
        </p:txBody>
      </p:sp>
    </p:spTree>
    <p:extLst>
      <p:ext uri="{BB962C8B-B14F-4D97-AF65-F5344CB8AC3E}">
        <p14:creationId xmlns:p14="http://schemas.microsoft.com/office/powerpoint/2010/main" val="1932450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t>Chapter 11: </a:t>
            </a:r>
            <a:br>
              <a:rPr lang="en-US" b="1"/>
            </a:br>
            <a:r>
              <a:rPr lang="en-US"/>
              <a:t>Dispute Resolution</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477819"/>
            <a:ext cx="8527427" cy="4446814"/>
          </a:xfrm>
        </p:spPr>
        <p:txBody>
          <a:bodyPr vert="horz" lIns="91440" tIns="45720" rIns="91440" bIns="45720" rtlCol="0" anchor="t">
            <a:normAutofit fontScale="77500" lnSpcReduction="20000"/>
          </a:bodyPr>
          <a:lstStyle/>
          <a:p>
            <a:pPr marL="0" indent="0">
              <a:lnSpc>
                <a:spcPct val="110000"/>
              </a:lnSpc>
              <a:buNone/>
            </a:pPr>
            <a:r>
              <a:rPr lang="en-US" sz="2200" b="1">
                <a:latin typeface="Fira Sans"/>
              </a:rPr>
              <a:t>Section 1. Facilitated IEP Team Meeting</a:t>
            </a:r>
            <a:endParaRPr lang="en-US"/>
          </a:p>
          <a:p>
            <a:pPr marL="0" indent="0">
              <a:lnSpc>
                <a:spcPct val="110000"/>
              </a:lnSpc>
              <a:buNone/>
            </a:pPr>
            <a:endParaRPr lang="en-US" b="1"/>
          </a:p>
          <a:p>
            <a:pPr marL="0" lvl="2" indent="0">
              <a:lnSpc>
                <a:spcPct val="110000"/>
              </a:lnSpc>
              <a:buNone/>
            </a:pPr>
            <a:r>
              <a:rPr lang="en-US" sz="2000" b="1">
                <a:latin typeface="Fira Sans"/>
              </a:rPr>
              <a:t>B. Responsibilities of the WVDE</a:t>
            </a:r>
            <a:endParaRPr lang="en-US" sz="2000" b="1"/>
          </a:p>
          <a:p>
            <a:pPr marL="0" lvl="2" indent="0">
              <a:lnSpc>
                <a:spcPct val="110000"/>
              </a:lnSpc>
              <a:buNone/>
            </a:pPr>
            <a:endParaRPr lang="en-US" sz="2000" b="1"/>
          </a:p>
          <a:p>
            <a:pPr marL="0" lvl="2" indent="0">
              <a:lnSpc>
                <a:spcPct val="110000"/>
              </a:lnSpc>
              <a:buNone/>
            </a:pPr>
            <a:r>
              <a:rPr lang="en-US" sz="2150">
                <a:latin typeface="Fira Sans"/>
              </a:rPr>
              <a:t>   Added</a:t>
            </a:r>
            <a:endParaRPr lang="en-US" sz="2000"/>
          </a:p>
          <a:p>
            <a:pPr marL="685800" lvl="3" indent="-342900">
              <a:lnSpc>
                <a:spcPct val="110000"/>
              </a:lnSpc>
            </a:pPr>
            <a:r>
              <a:rPr lang="en-US" sz="2100">
                <a:effectLst/>
                <a:latin typeface="Fira Sans"/>
                <a:ea typeface="Calibri" panose="020F0502020204030204" pitchFamily="34" charset="0"/>
              </a:rPr>
              <a:t>To #1) The Facilitated IEP is voluntary and agreed to by both parties</a:t>
            </a:r>
            <a:r>
              <a:rPr lang="en-US" sz="2100">
                <a:effectLst/>
                <a:highlight>
                  <a:srgbClr val="FFFF00"/>
                </a:highlight>
                <a:latin typeface="Fira Sans"/>
                <a:ea typeface="Calibri" panose="020F0502020204030204" pitchFamily="34" charset="0"/>
              </a:rPr>
              <a:t>, </a:t>
            </a:r>
            <a:r>
              <a:rPr lang="en-US" sz="2100" u="sng">
                <a:effectLst/>
                <a:highlight>
                  <a:srgbClr val="FFFF00"/>
                </a:highlight>
                <a:latin typeface="Fira Sans"/>
                <a:ea typeface="Calibri" panose="020F0502020204030204" pitchFamily="34" charset="0"/>
              </a:rPr>
              <a:t>unless ordered as a result of a state</a:t>
            </a:r>
            <a:r>
              <a:rPr lang="en-US" sz="2100">
                <a:effectLst/>
                <a:highlight>
                  <a:srgbClr val="FFFF00"/>
                </a:highlight>
                <a:latin typeface="Fira Sans"/>
                <a:ea typeface="Calibri" panose="020F0502020204030204" pitchFamily="34" charset="0"/>
              </a:rPr>
              <a:t> </a:t>
            </a:r>
            <a:r>
              <a:rPr lang="en-US" sz="2100" u="sng">
                <a:effectLst/>
                <a:highlight>
                  <a:srgbClr val="FFFF00"/>
                </a:highlight>
                <a:latin typeface="Fira Sans"/>
                <a:ea typeface="Calibri" panose="020F0502020204030204" pitchFamily="34" charset="0"/>
              </a:rPr>
              <a:t>complaint, mediation, or due process decision;</a:t>
            </a:r>
          </a:p>
          <a:p>
            <a:pPr marL="1028700" lvl="4" indent="-342900">
              <a:lnSpc>
                <a:spcPct val="110000"/>
              </a:lnSpc>
            </a:pPr>
            <a:endParaRPr lang="en-US" sz="1600">
              <a:effectLst/>
              <a:latin typeface="Fira Sans" panose="020B0503050000020004" pitchFamily="34" charset="0"/>
              <a:ea typeface="Calibri" panose="020F0502020204030204" pitchFamily="34" charset="0"/>
            </a:endParaRPr>
          </a:p>
          <a:p>
            <a:pPr marL="0" lvl="2" indent="0">
              <a:lnSpc>
                <a:spcPct val="110000"/>
              </a:lnSpc>
              <a:buNone/>
            </a:pPr>
            <a:r>
              <a:rPr lang="en-US" sz="2250">
                <a:latin typeface="Fira Sans"/>
                <a:ea typeface="Calibri" panose="020F0502020204030204" pitchFamily="34" charset="0"/>
              </a:rPr>
              <a:t>  </a:t>
            </a:r>
            <a:r>
              <a:rPr lang="en-US" sz="2250">
                <a:effectLst/>
                <a:latin typeface="Fira Sans"/>
                <a:ea typeface="Calibri" panose="020F0502020204030204" pitchFamily="34" charset="0"/>
              </a:rPr>
              <a:t> Revised</a:t>
            </a:r>
            <a:endParaRPr lang="en-US" sz="1750">
              <a:effectLst/>
              <a:latin typeface="Fira Sans"/>
              <a:ea typeface="Calibri" panose="020F0502020204030204" pitchFamily="34" charset="0"/>
            </a:endParaRPr>
          </a:p>
          <a:p>
            <a:pPr marL="685800" lvl="3" indent="-342900">
              <a:lnSpc>
                <a:spcPct val="110000"/>
              </a:lnSpc>
            </a:pPr>
            <a:r>
              <a:rPr lang="en-US" sz="2100">
                <a:effectLst/>
                <a:latin typeface="Fira Sans"/>
                <a:ea typeface="Calibri" panose="020F0502020204030204" pitchFamily="34" charset="0"/>
              </a:rPr>
              <a:t>#4) Facilitators are assigned </a:t>
            </a:r>
            <a:r>
              <a:rPr lang="en-US" sz="2100" u="sng">
                <a:effectLst/>
                <a:highlight>
                  <a:srgbClr val="FFFF00"/>
                </a:highlight>
                <a:latin typeface="Fira Sans"/>
                <a:ea typeface="Calibri" panose="020F0502020204030204" pitchFamily="34" charset="0"/>
              </a:rPr>
              <a:t>based on availability</a:t>
            </a:r>
            <a:r>
              <a:rPr lang="en-US" sz="2100" u="sng">
                <a:effectLst/>
                <a:latin typeface="Fira Sans"/>
                <a:ea typeface="Calibri" panose="020F0502020204030204" pitchFamily="34" charset="0"/>
              </a:rPr>
              <a:t>,</a:t>
            </a:r>
            <a:r>
              <a:rPr lang="en-US" sz="2100">
                <a:effectLst/>
                <a:latin typeface="Fira Sans"/>
                <a:ea typeface="Calibri" panose="020F0502020204030204" pitchFamily="34" charset="0"/>
              </a:rPr>
              <a:t> from the list of qualified facilitators, on a rotational basis</a:t>
            </a:r>
            <a:r>
              <a:rPr lang="en-US" sz="2100">
                <a:latin typeface="Fira Sans"/>
                <a:ea typeface="Calibri" panose="020F0502020204030204" pitchFamily="34" charset="0"/>
              </a:rPr>
              <a:t> </a:t>
            </a:r>
            <a:r>
              <a:rPr lang="en-US" sz="2100" strike="sngStrike">
                <a:highlight>
                  <a:srgbClr val="C0C0C0"/>
                </a:highlight>
                <a:latin typeface="Fira Sans"/>
                <a:ea typeface="Calibri" panose="020F0502020204030204" pitchFamily="34" charset="0"/>
              </a:rPr>
              <a:t>and are available during the timeframe for the IEP Team meeting”</a:t>
            </a:r>
            <a:endParaRPr lang="en-US" sz="2100" strike="sngStrike">
              <a:effectLst/>
              <a:highlight>
                <a:srgbClr val="C0C0C0"/>
              </a:highlight>
              <a:latin typeface="Fira Sans"/>
              <a:ea typeface="Calibri" panose="020F0502020204030204" pitchFamily="34" charset="0"/>
            </a:endParaRPr>
          </a:p>
          <a:p>
            <a:pPr marL="685800" lvl="4" indent="0">
              <a:lnSpc>
                <a:spcPct val="110000"/>
              </a:lnSpc>
              <a:buNone/>
            </a:pPr>
            <a:endParaRPr lang="en-US" sz="1500">
              <a:effectLst/>
              <a:latin typeface="Fira Sans" panose="020B0503050000020004" pitchFamily="34" charset="0"/>
              <a:ea typeface="Calibri" panose="020F0502020204030204" pitchFamily="34" charset="0"/>
            </a:endParaRPr>
          </a:p>
          <a:p>
            <a:pPr marL="0" lvl="2" indent="0">
              <a:lnSpc>
                <a:spcPct val="110000"/>
              </a:lnSpc>
              <a:buNone/>
            </a:pPr>
            <a:r>
              <a:rPr lang="en-US" sz="2150">
                <a:latin typeface="Fira Sans"/>
                <a:ea typeface="Calibri" panose="020F0502020204030204" pitchFamily="34" charset="0"/>
              </a:rPr>
              <a:t>   Removed</a:t>
            </a:r>
            <a:endParaRPr lang="en-US" sz="1950">
              <a:latin typeface="Fira Sans"/>
              <a:ea typeface="Calibri" panose="020F0502020204030204" pitchFamily="34" charset="0"/>
            </a:endParaRPr>
          </a:p>
          <a:p>
            <a:pPr marL="685800" lvl="3" indent="-342900">
              <a:lnSpc>
                <a:spcPct val="110000"/>
              </a:lnSpc>
            </a:pPr>
            <a:r>
              <a:rPr lang="en-US" sz="2100" i="1">
                <a:effectLst/>
                <a:latin typeface="Fira Sans"/>
                <a:ea typeface="Calibri" panose="020F0502020204030204" pitchFamily="34" charset="0"/>
              </a:rPr>
              <a:t>“When a Facilitated IEP Team Meeting</a:t>
            </a:r>
            <a:r>
              <a:rPr lang="en-US" sz="2100" i="1" spc="-15">
                <a:effectLst/>
                <a:latin typeface="Fira Sans"/>
                <a:ea typeface="Calibri" panose="020F0502020204030204" pitchFamily="34" charset="0"/>
              </a:rPr>
              <a:t> </a:t>
            </a:r>
            <a:r>
              <a:rPr lang="en-US" sz="2100" i="1">
                <a:effectLst/>
                <a:latin typeface="Fira Sans"/>
                <a:ea typeface="Calibri" panose="020F0502020204030204" pitchFamily="34" charset="0"/>
              </a:rPr>
              <a:t>occurs as a result of a state complaint, mediation or a due process hearing, the procedures as stated in Section 1.B may be altered by an agreement, decision or order.”</a:t>
            </a:r>
            <a:endParaRPr lang="en-US" sz="2100" i="1"/>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74</a:t>
            </a:fld>
            <a:endParaRPr lang="en-US"/>
          </a:p>
        </p:txBody>
      </p:sp>
    </p:spTree>
    <p:extLst>
      <p:ext uri="{BB962C8B-B14F-4D97-AF65-F5344CB8AC3E}">
        <p14:creationId xmlns:p14="http://schemas.microsoft.com/office/powerpoint/2010/main" val="4273665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t>Chapter 11: </a:t>
            </a:r>
            <a:br>
              <a:rPr lang="en-US" b="1"/>
            </a:br>
            <a:r>
              <a:rPr lang="en-US"/>
              <a:t>Dispute Resolution</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a:normAutofit/>
          </a:bodyPr>
          <a:lstStyle/>
          <a:p>
            <a:pPr marL="0" indent="0">
              <a:buNone/>
            </a:pPr>
            <a:r>
              <a:rPr lang="en-US" sz="2800"/>
              <a:t>Added to sections regarding </a:t>
            </a:r>
          </a:p>
          <a:p>
            <a:pPr lvl="1"/>
            <a:r>
              <a:rPr lang="en-US" sz="2400" b="1"/>
              <a:t>Facilitated IEP Team Meetings</a:t>
            </a:r>
            <a:r>
              <a:rPr lang="en-US" sz="2400"/>
              <a:t>,</a:t>
            </a:r>
            <a:endParaRPr lang="en-US" sz="2000"/>
          </a:p>
          <a:p>
            <a:pPr lvl="1"/>
            <a:r>
              <a:rPr lang="en-US" sz="2400" b="1"/>
              <a:t>State Complaint Procedures, </a:t>
            </a:r>
          </a:p>
          <a:p>
            <a:pPr lvl="1"/>
            <a:r>
              <a:rPr lang="en-US" sz="2400" b="1"/>
              <a:t>Mediation, </a:t>
            </a:r>
            <a:r>
              <a:rPr lang="en-US" sz="2400"/>
              <a:t>and</a:t>
            </a:r>
            <a:r>
              <a:rPr lang="en-US" sz="2400" b="1"/>
              <a:t> </a:t>
            </a:r>
          </a:p>
          <a:p>
            <a:pPr lvl="1"/>
            <a:r>
              <a:rPr lang="en-US" sz="2400" b="1"/>
              <a:t>Due Process</a:t>
            </a:r>
            <a:endParaRPr lang="en-US" sz="3200" b="1"/>
          </a:p>
          <a:p>
            <a:pPr lvl="2"/>
            <a:r>
              <a:rPr lang="en-US" sz="2400">
                <a:effectLst/>
                <a:latin typeface="Calibri" panose="020F0502020204030204" pitchFamily="34" charset="0"/>
                <a:ea typeface="Calibri" panose="020F0502020204030204" pitchFamily="34" charset="0"/>
              </a:rPr>
              <a:t>“The</a:t>
            </a:r>
            <a:r>
              <a:rPr lang="en-US" sz="2400" spc="-40">
                <a:effectLst/>
                <a:latin typeface="Calibri" panose="020F0502020204030204" pitchFamily="34" charset="0"/>
                <a:ea typeface="Calibri" panose="020F0502020204030204" pitchFamily="34" charset="0"/>
              </a:rPr>
              <a:t> </a:t>
            </a:r>
            <a:r>
              <a:rPr lang="en-US" sz="2400">
                <a:effectLst/>
                <a:latin typeface="Calibri" panose="020F0502020204030204" pitchFamily="34" charset="0"/>
                <a:ea typeface="Calibri" panose="020F0502020204030204" pitchFamily="34" charset="0"/>
              </a:rPr>
              <a:t>WVDE</a:t>
            </a:r>
            <a:r>
              <a:rPr lang="en-US" sz="2400" spc="-45">
                <a:effectLst/>
                <a:latin typeface="Calibri" panose="020F0502020204030204" pitchFamily="34" charset="0"/>
                <a:ea typeface="Calibri" panose="020F0502020204030204" pitchFamily="34" charset="0"/>
              </a:rPr>
              <a:t> </a:t>
            </a:r>
            <a:r>
              <a:rPr lang="en-US" sz="2400">
                <a:effectLst/>
                <a:latin typeface="Calibri" panose="020F0502020204030204" pitchFamily="34" charset="0"/>
                <a:ea typeface="Calibri" panose="020F0502020204030204" pitchFamily="34" charset="0"/>
              </a:rPr>
              <a:t>has</a:t>
            </a:r>
            <a:r>
              <a:rPr lang="en-US" sz="2400" spc="-45">
                <a:effectLst/>
                <a:latin typeface="Calibri" panose="020F0502020204030204" pitchFamily="34" charset="0"/>
                <a:ea typeface="Calibri" panose="020F0502020204030204" pitchFamily="34" charset="0"/>
              </a:rPr>
              <a:t> </a:t>
            </a:r>
            <a:r>
              <a:rPr lang="en-US" sz="2400">
                <a:effectLst/>
                <a:latin typeface="Calibri" panose="020F0502020204030204" pitchFamily="34" charset="0"/>
                <a:ea typeface="Calibri" panose="020F0502020204030204" pitchFamily="34" charset="0"/>
              </a:rPr>
              <a:t>a</a:t>
            </a:r>
            <a:r>
              <a:rPr lang="en-US" sz="2400" spc="-45">
                <a:effectLst/>
                <a:latin typeface="Calibri" panose="020F0502020204030204" pitchFamily="34" charset="0"/>
                <a:ea typeface="Calibri" panose="020F0502020204030204" pitchFamily="34" charset="0"/>
              </a:rPr>
              <a:t> </a:t>
            </a:r>
            <a:r>
              <a:rPr lang="en-US" sz="2400">
                <a:effectLst/>
                <a:latin typeface="Calibri" panose="020F0502020204030204" pitchFamily="34" charset="0"/>
                <a:ea typeface="Calibri" panose="020F0502020204030204" pitchFamily="34" charset="0"/>
              </a:rPr>
              <a:t>form</a:t>
            </a:r>
            <a:r>
              <a:rPr lang="en-US" sz="2400" spc="-45">
                <a:effectLst/>
                <a:latin typeface="Calibri" panose="020F0502020204030204" pitchFamily="34" charset="0"/>
                <a:ea typeface="Calibri" panose="020F0502020204030204" pitchFamily="34" charset="0"/>
              </a:rPr>
              <a:t> </a:t>
            </a:r>
            <a:r>
              <a:rPr lang="en-US" sz="2400">
                <a:effectLst/>
                <a:latin typeface="Calibri" panose="020F0502020204030204" pitchFamily="34" charset="0"/>
                <a:ea typeface="Calibri" panose="020F0502020204030204" pitchFamily="34" charset="0"/>
              </a:rPr>
              <a:t>available</a:t>
            </a:r>
            <a:r>
              <a:rPr lang="en-US" sz="2400" spc="-45">
                <a:effectLst/>
                <a:latin typeface="Calibri" panose="020F0502020204030204" pitchFamily="34" charset="0"/>
                <a:ea typeface="Calibri" panose="020F0502020204030204" pitchFamily="34" charset="0"/>
              </a:rPr>
              <a:t> </a:t>
            </a:r>
            <a:r>
              <a:rPr lang="en-US" sz="2400" u="sng">
                <a:effectLst/>
                <a:highlight>
                  <a:srgbClr val="FFFF00"/>
                </a:highlight>
                <a:latin typeface="Calibri" panose="020F0502020204030204" pitchFamily="34" charset="0"/>
                <a:ea typeface="Calibri" panose="020F0502020204030204" pitchFamily="34" charset="0"/>
              </a:rPr>
              <a:t>on</a:t>
            </a:r>
            <a:r>
              <a:rPr lang="en-US" sz="2400" u="sng" spc="-45">
                <a:effectLst/>
                <a:highlight>
                  <a:srgbClr val="FFFF00"/>
                </a:highlight>
                <a:latin typeface="Calibri" panose="020F0502020204030204" pitchFamily="34" charset="0"/>
                <a:ea typeface="Calibri" panose="020F0502020204030204" pitchFamily="34" charset="0"/>
              </a:rPr>
              <a:t> </a:t>
            </a:r>
            <a:r>
              <a:rPr lang="en-US" sz="2400" u="sng">
                <a:effectLst/>
                <a:highlight>
                  <a:srgbClr val="FFFF00"/>
                </a:highlight>
                <a:latin typeface="Calibri" panose="020F0502020204030204" pitchFamily="34" charset="0"/>
                <a:ea typeface="Calibri" panose="020F0502020204030204" pitchFamily="34" charset="0"/>
              </a:rPr>
              <a:t>its</a:t>
            </a:r>
            <a:r>
              <a:rPr lang="en-US" sz="2400" u="sng" spc="-50">
                <a:effectLst/>
                <a:highlight>
                  <a:srgbClr val="FFFF00"/>
                </a:highlight>
                <a:latin typeface="Calibri" panose="020F0502020204030204" pitchFamily="34" charset="0"/>
                <a:ea typeface="Calibri" panose="020F0502020204030204" pitchFamily="34" charset="0"/>
              </a:rPr>
              <a:t> </a:t>
            </a:r>
            <a:r>
              <a:rPr lang="en-US" sz="2400" u="sng">
                <a:effectLst/>
                <a:highlight>
                  <a:srgbClr val="FFFF00"/>
                </a:highlight>
                <a:latin typeface="Calibri" panose="020F0502020204030204" pitchFamily="34" charset="0"/>
                <a:ea typeface="Calibri" panose="020F0502020204030204" pitchFamily="34" charset="0"/>
              </a:rPr>
              <a:t>website</a:t>
            </a:r>
            <a:r>
              <a:rPr lang="en-US" sz="2400" u="sng" spc="-40">
                <a:effectLst/>
                <a:highlight>
                  <a:srgbClr val="FFFF00"/>
                </a:highlight>
                <a:latin typeface="Calibri" panose="020F0502020204030204" pitchFamily="34" charset="0"/>
                <a:ea typeface="Calibri" panose="020F0502020204030204" pitchFamily="34" charset="0"/>
              </a:rPr>
              <a:t> </a:t>
            </a:r>
            <a:r>
              <a:rPr lang="en-US" sz="2400" u="sng">
                <a:effectLst/>
                <a:highlight>
                  <a:srgbClr val="FFFF00"/>
                </a:highlight>
                <a:latin typeface="Calibri" panose="020F0502020204030204" pitchFamily="34" charset="0"/>
                <a:ea typeface="Calibri" panose="020F0502020204030204" pitchFamily="34" charset="0"/>
              </a:rPr>
              <a:t>and</a:t>
            </a:r>
            <a:r>
              <a:rPr lang="en-US" sz="2400">
                <a:effectLst/>
                <a:highlight>
                  <a:srgbClr val="FFFF00"/>
                </a:highlight>
                <a:latin typeface="Calibri" panose="020F0502020204030204" pitchFamily="34" charset="0"/>
                <a:ea typeface="Calibri" panose="020F0502020204030204" pitchFamily="34" charset="0"/>
              </a:rPr>
              <a:t> </a:t>
            </a:r>
            <a:r>
              <a:rPr lang="en-US" sz="2400" u="sng">
                <a:effectLst/>
                <a:highlight>
                  <a:srgbClr val="FFFF00"/>
                </a:highlight>
                <a:latin typeface="Calibri" panose="020F0502020204030204" pitchFamily="34" charset="0"/>
                <a:ea typeface="Calibri" panose="020F0502020204030204" pitchFamily="34" charset="0"/>
              </a:rPr>
              <a:t>upon request</a:t>
            </a:r>
            <a:r>
              <a:rPr lang="en-US" sz="2400" u="sng">
                <a:latin typeface="Calibri" panose="020F0502020204030204" pitchFamily="34" charset="0"/>
                <a:ea typeface="Calibri" panose="020F0502020204030204" pitchFamily="34" charset="0"/>
              </a:rPr>
              <a:t>…”</a:t>
            </a:r>
            <a:endParaRPr lang="en-US" sz="2400">
              <a:effectLst/>
              <a:latin typeface="Calibri" panose="020F0502020204030204" pitchFamily="34" charset="0"/>
              <a:ea typeface="Calibri" panose="020F0502020204030204" pitchFamily="34" charset="0"/>
            </a:endParaRPr>
          </a:p>
          <a:p>
            <a:pPr lvl="1"/>
            <a:endParaRPr lang="en-US" sz="2100"/>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75</a:t>
            </a:fld>
            <a:endParaRPr lang="en-US"/>
          </a:p>
        </p:txBody>
      </p:sp>
    </p:spTree>
    <p:extLst>
      <p:ext uri="{BB962C8B-B14F-4D97-AF65-F5344CB8AC3E}">
        <p14:creationId xmlns:p14="http://schemas.microsoft.com/office/powerpoint/2010/main" val="1296151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t>Chapter 11: </a:t>
            </a:r>
            <a:br>
              <a:rPr lang="en-US" b="1"/>
            </a:br>
            <a:r>
              <a:rPr lang="en-US"/>
              <a:t>Dispute Resolution</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a:bodyPr>
          <a:lstStyle/>
          <a:p>
            <a:pPr marL="0" indent="0">
              <a:buNone/>
            </a:pPr>
            <a:r>
              <a:rPr lang="en-US" b="1">
                <a:latin typeface="Fira Sans"/>
              </a:rPr>
              <a:t>Section 1. Facilitated IEP Team Meeting</a:t>
            </a:r>
          </a:p>
          <a:p>
            <a:pPr marL="0" indent="0">
              <a:buNone/>
            </a:pPr>
            <a:endParaRPr lang="en-US" b="1"/>
          </a:p>
          <a:p>
            <a:r>
              <a:rPr lang="en-US">
                <a:latin typeface="Fira Sans"/>
              </a:rPr>
              <a:t>Added </a:t>
            </a:r>
            <a:endParaRPr lang="en-US"/>
          </a:p>
          <a:p>
            <a:pPr lvl="1"/>
            <a:r>
              <a:rPr lang="en-US" sz="2100" u="sng">
                <a:effectLst/>
                <a:highlight>
                  <a:srgbClr val="FFFF00"/>
                </a:highlight>
                <a:latin typeface="Fira Sans"/>
                <a:ea typeface="Calibri" panose="020F0502020204030204" pitchFamily="34" charset="0"/>
              </a:rPr>
              <a:t>The facilitation process may also be used for eligibility committee meetings on an individualized or as needed basis</a:t>
            </a:r>
            <a:r>
              <a:rPr lang="en-US" sz="2100">
                <a:effectLst/>
                <a:highlight>
                  <a:srgbClr val="FFFF00"/>
                </a:highlight>
                <a:latin typeface="Fira Sans"/>
                <a:ea typeface="Calibri" panose="020F0502020204030204" pitchFamily="34" charset="0"/>
              </a:rPr>
              <a:t>.</a:t>
            </a:r>
          </a:p>
          <a:p>
            <a:pPr lvl="2"/>
            <a:endParaRPr lang="en-US" sz="1800" b="1" spc="200">
              <a:highlight>
                <a:srgbClr val="FFFF00"/>
              </a:highlight>
              <a:latin typeface="Calibri" panose="020F0502020204030204" pitchFamily="34" charset="0"/>
            </a:endParaRPr>
          </a:p>
          <a:p>
            <a:pPr marL="0" lvl="2" indent="0">
              <a:buNone/>
            </a:pPr>
            <a:r>
              <a:rPr lang="en-US" sz="2000" b="1">
                <a:latin typeface="Fira Sans"/>
              </a:rPr>
              <a:t>A. Responsibilities of an Individual/LEA Requesting a Facilitated IEP</a:t>
            </a:r>
          </a:p>
          <a:p>
            <a:pPr marL="685800" lvl="3" indent="-342900"/>
            <a:r>
              <a:rPr lang="en-US" sz="1850">
                <a:latin typeface="Fira Sans"/>
              </a:rPr>
              <a:t>Removed</a:t>
            </a:r>
          </a:p>
          <a:p>
            <a:pPr marL="1028700" lvl="4" indent="-342900"/>
            <a:r>
              <a:rPr lang="en-US" sz="1800" i="1">
                <a:effectLst/>
                <a:latin typeface="Fira Sans"/>
                <a:ea typeface="Calibri" panose="020F0502020204030204" pitchFamily="34" charset="0"/>
              </a:rPr>
              <a:t>“The</a:t>
            </a:r>
            <a:r>
              <a:rPr lang="en-US" sz="1800" i="1" spc="-5">
                <a:effectLst/>
                <a:latin typeface="Fira Sans"/>
                <a:ea typeface="Calibri" panose="020F0502020204030204" pitchFamily="34" charset="0"/>
              </a:rPr>
              <a:t> </a:t>
            </a:r>
            <a:r>
              <a:rPr lang="en-US" sz="1800" i="1">
                <a:effectLst/>
                <a:latin typeface="Fira Sans"/>
                <a:ea typeface="Calibri" panose="020F0502020204030204" pitchFamily="34" charset="0"/>
              </a:rPr>
              <a:t>request</a:t>
            </a:r>
            <a:r>
              <a:rPr lang="en-US" sz="1800" i="1" spc="-20">
                <a:effectLst/>
                <a:latin typeface="Fira Sans"/>
                <a:ea typeface="Calibri" panose="020F0502020204030204" pitchFamily="34" charset="0"/>
              </a:rPr>
              <a:t> </a:t>
            </a:r>
            <a:r>
              <a:rPr lang="en-US" sz="1800" i="1">
                <a:effectLst/>
                <a:latin typeface="Fira Sans"/>
                <a:ea typeface="Calibri" panose="020F0502020204030204" pitchFamily="34" charset="0"/>
              </a:rPr>
              <a:t>must</a:t>
            </a:r>
            <a:r>
              <a:rPr lang="en-US" sz="1800" i="1" spc="-20">
                <a:effectLst/>
                <a:latin typeface="Fira Sans"/>
                <a:ea typeface="Calibri" panose="020F0502020204030204" pitchFamily="34" charset="0"/>
              </a:rPr>
              <a:t> </a:t>
            </a:r>
            <a:r>
              <a:rPr lang="en-US" sz="1800" i="1">
                <a:effectLst/>
                <a:latin typeface="Fira Sans"/>
                <a:ea typeface="Calibri" panose="020F0502020204030204" pitchFamily="34" charset="0"/>
              </a:rPr>
              <a:t>contain</a:t>
            </a:r>
            <a:r>
              <a:rPr lang="en-US" sz="1800" i="1" spc="-15">
                <a:effectLst/>
                <a:latin typeface="Fira Sans"/>
                <a:ea typeface="Calibri" panose="020F0502020204030204" pitchFamily="34" charset="0"/>
              </a:rPr>
              <a:t> </a:t>
            </a:r>
            <a:r>
              <a:rPr lang="en-US" sz="1800" i="1">
                <a:effectLst/>
                <a:latin typeface="Fira Sans"/>
                <a:ea typeface="Calibri" panose="020F0502020204030204" pitchFamily="34" charset="0"/>
              </a:rPr>
              <a:t>an</a:t>
            </a:r>
            <a:r>
              <a:rPr lang="en-US" sz="1800" i="1" spc="-25">
                <a:effectLst/>
                <a:latin typeface="Fira Sans"/>
                <a:ea typeface="Calibri" panose="020F0502020204030204" pitchFamily="34" charset="0"/>
              </a:rPr>
              <a:t> </a:t>
            </a:r>
            <a:r>
              <a:rPr lang="en-US" sz="1800" i="1">
                <a:effectLst/>
                <a:latin typeface="Fira Sans"/>
                <a:ea typeface="Calibri" panose="020F0502020204030204" pitchFamily="34" charset="0"/>
              </a:rPr>
              <a:t>original</a:t>
            </a:r>
            <a:r>
              <a:rPr lang="en-US" sz="1800" i="1" spc="-10">
                <a:effectLst/>
                <a:latin typeface="Fira Sans"/>
                <a:ea typeface="Calibri" panose="020F0502020204030204" pitchFamily="34" charset="0"/>
              </a:rPr>
              <a:t> </a:t>
            </a:r>
            <a:r>
              <a:rPr lang="en-US" sz="1800" i="1">
                <a:effectLst/>
                <a:latin typeface="Fira Sans"/>
                <a:ea typeface="Calibri" panose="020F0502020204030204" pitchFamily="34" charset="0"/>
              </a:rPr>
              <a:t>signature</a:t>
            </a:r>
            <a:r>
              <a:rPr lang="en-US" sz="1800" i="1" spc="-5">
                <a:effectLst/>
                <a:latin typeface="Fira Sans"/>
                <a:ea typeface="Calibri" panose="020F0502020204030204" pitchFamily="34" charset="0"/>
              </a:rPr>
              <a:t> </a:t>
            </a:r>
            <a:r>
              <a:rPr lang="en-US" sz="1800" i="1">
                <a:effectLst/>
                <a:latin typeface="Fira Sans"/>
                <a:ea typeface="Calibri" panose="020F0502020204030204" pitchFamily="34" charset="0"/>
              </a:rPr>
              <a:t>(i.e.,</a:t>
            </a:r>
            <a:r>
              <a:rPr lang="en-US" sz="1800" i="1" spc="-10">
                <a:effectLst/>
                <a:latin typeface="Fira Sans"/>
                <a:ea typeface="Calibri" panose="020F0502020204030204" pitchFamily="34" charset="0"/>
              </a:rPr>
              <a:t> </a:t>
            </a:r>
            <a:r>
              <a:rPr lang="en-US" sz="1800" i="1">
                <a:effectLst/>
                <a:latin typeface="Fira Sans"/>
                <a:ea typeface="Calibri" panose="020F0502020204030204" pitchFamily="34" charset="0"/>
              </a:rPr>
              <a:t>facsimiles</a:t>
            </a:r>
            <a:r>
              <a:rPr lang="en-US" sz="1800" i="1" spc="-10">
                <a:effectLst/>
                <a:latin typeface="Fira Sans"/>
                <a:ea typeface="Calibri" panose="020F0502020204030204" pitchFamily="34" charset="0"/>
              </a:rPr>
              <a:t> </a:t>
            </a:r>
            <a:r>
              <a:rPr lang="en-US" sz="1800" i="1">
                <a:effectLst/>
                <a:latin typeface="Fira Sans"/>
                <a:ea typeface="Calibri" panose="020F0502020204030204" pitchFamily="34" charset="0"/>
              </a:rPr>
              <a:t>and</a:t>
            </a:r>
            <a:r>
              <a:rPr lang="en-US" sz="1800" i="1" spc="-15">
                <a:effectLst/>
                <a:latin typeface="Fira Sans"/>
                <a:ea typeface="Calibri" panose="020F0502020204030204" pitchFamily="34" charset="0"/>
              </a:rPr>
              <a:t> </a:t>
            </a:r>
            <a:r>
              <a:rPr lang="en-US" sz="1800" i="1">
                <a:effectLst/>
                <a:latin typeface="Fira Sans"/>
                <a:ea typeface="Calibri" panose="020F0502020204030204" pitchFamily="34" charset="0"/>
              </a:rPr>
              <a:t>e- mails</a:t>
            </a:r>
            <a:r>
              <a:rPr lang="en-US" sz="1800" i="1" spc="-35">
                <a:effectLst/>
                <a:latin typeface="Fira Sans"/>
                <a:ea typeface="Calibri" panose="020F0502020204030204" pitchFamily="34" charset="0"/>
              </a:rPr>
              <a:t> </a:t>
            </a:r>
            <a:r>
              <a:rPr lang="en-US" sz="1800" i="1">
                <a:effectLst/>
                <a:latin typeface="Fira Sans"/>
                <a:ea typeface="Calibri" panose="020F0502020204030204" pitchFamily="34" charset="0"/>
              </a:rPr>
              <a:t>will</a:t>
            </a:r>
            <a:r>
              <a:rPr lang="en-US" sz="1800" i="1" spc="-25">
                <a:effectLst/>
                <a:latin typeface="Fira Sans"/>
                <a:ea typeface="Calibri" panose="020F0502020204030204" pitchFamily="34" charset="0"/>
              </a:rPr>
              <a:t> </a:t>
            </a:r>
            <a:r>
              <a:rPr lang="en-US" sz="1800" i="1">
                <a:effectLst/>
                <a:latin typeface="Fira Sans"/>
                <a:ea typeface="Calibri" panose="020F0502020204030204" pitchFamily="34" charset="0"/>
              </a:rPr>
              <a:t>not</a:t>
            </a:r>
            <a:r>
              <a:rPr lang="en-US" sz="1800" i="1" spc="-20">
                <a:effectLst/>
                <a:latin typeface="Fira Sans"/>
                <a:ea typeface="Calibri" panose="020F0502020204030204" pitchFamily="34" charset="0"/>
              </a:rPr>
              <a:t> </a:t>
            </a:r>
            <a:r>
              <a:rPr lang="en-US" sz="1800" i="1">
                <a:effectLst/>
                <a:latin typeface="Fira Sans"/>
                <a:ea typeface="Calibri" panose="020F0502020204030204" pitchFamily="34" charset="0"/>
              </a:rPr>
              <a:t>be</a:t>
            </a:r>
            <a:r>
              <a:rPr lang="en-US" sz="1800" i="1" spc="-30">
                <a:effectLst/>
                <a:latin typeface="Fira Sans"/>
                <a:ea typeface="Calibri" panose="020F0502020204030204" pitchFamily="34" charset="0"/>
              </a:rPr>
              <a:t> </a:t>
            </a:r>
            <a:r>
              <a:rPr lang="en-US" sz="1800" i="1">
                <a:effectLst/>
                <a:latin typeface="Fira Sans"/>
                <a:ea typeface="Calibri" panose="020F0502020204030204" pitchFamily="34" charset="0"/>
              </a:rPr>
              <a:t>accepted).”</a:t>
            </a:r>
            <a:endParaRPr lang="en-US" sz="1850" i="1">
              <a:latin typeface="Fira Sans"/>
            </a:endParaRPr>
          </a:p>
          <a:p>
            <a:pPr lvl="2"/>
            <a:endParaRPr lang="en-US" sz="2400"/>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76</a:t>
            </a:fld>
            <a:endParaRPr lang="en-US"/>
          </a:p>
        </p:txBody>
      </p:sp>
    </p:spTree>
    <p:extLst>
      <p:ext uri="{BB962C8B-B14F-4D97-AF65-F5344CB8AC3E}">
        <p14:creationId xmlns:p14="http://schemas.microsoft.com/office/powerpoint/2010/main" val="1812337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t>Chapter 11: </a:t>
            </a:r>
            <a:br>
              <a:rPr lang="en-US" b="1"/>
            </a:br>
            <a:r>
              <a:rPr lang="en-US"/>
              <a:t>Dispute Resolution</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543907"/>
            <a:ext cx="8527427" cy="4413548"/>
          </a:xfrm>
        </p:spPr>
        <p:txBody>
          <a:bodyPr vert="horz" lIns="91440" tIns="45720" rIns="91440" bIns="45720" rtlCol="0" anchor="t">
            <a:normAutofit lnSpcReduction="10000"/>
          </a:bodyPr>
          <a:lstStyle/>
          <a:p>
            <a:pPr marL="0" indent="0">
              <a:lnSpc>
                <a:spcPct val="110000"/>
              </a:lnSpc>
              <a:buNone/>
            </a:pPr>
            <a:r>
              <a:rPr lang="en-US" b="1">
                <a:latin typeface="Fira Sans"/>
              </a:rPr>
              <a:t>Section 2. State Complaint Procedures</a:t>
            </a:r>
          </a:p>
          <a:p>
            <a:pPr marL="342900" lvl="2" indent="-342900">
              <a:lnSpc>
                <a:spcPct val="110000"/>
              </a:lnSpc>
            </a:pPr>
            <a:r>
              <a:rPr lang="en-US" sz="2000" b="1">
                <a:latin typeface="Fira Sans"/>
              </a:rPr>
              <a:t>D. Early Resolution to State Complaints</a:t>
            </a:r>
          </a:p>
          <a:p>
            <a:pPr marL="342900" lvl="3" indent="0">
              <a:lnSpc>
                <a:spcPct val="110000"/>
              </a:lnSpc>
              <a:buNone/>
            </a:pPr>
            <a:r>
              <a:rPr lang="en-US" sz="2000">
                <a:latin typeface="Fira Sans"/>
              </a:rPr>
              <a:t>Added</a:t>
            </a:r>
            <a:endParaRPr lang="en-US" sz="1850">
              <a:latin typeface="Fira Sans"/>
            </a:endParaRPr>
          </a:p>
          <a:p>
            <a:pPr marL="685800" lvl="3" indent="-342900">
              <a:lnSpc>
                <a:spcPct val="110000"/>
              </a:lnSpc>
            </a:pPr>
            <a:r>
              <a:rPr lang="en-US" sz="1800" u="sng">
                <a:effectLst/>
                <a:highlight>
                  <a:srgbClr val="FFFF00"/>
                </a:highlight>
                <a:latin typeface="Fira Sans"/>
                <a:ea typeface="Calibri" panose="020F0502020204030204" pitchFamily="34" charset="0"/>
              </a:rPr>
              <a:t>The</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early</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resolution</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meeting</a:t>
            </a:r>
            <a:r>
              <a:rPr lang="en-US" sz="18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“may</a:t>
            </a:r>
            <a:r>
              <a:rPr lang="en-US" sz="1800" u="sng" spc="-1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not</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include</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an</a:t>
            </a:r>
            <a:r>
              <a:rPr lang="en-US" sz="1800" u="sng" spc="-2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attorney</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of</a:t>
            </a:r>
            <a:r>
              <a:rPr lang="en-US" sz="1800" u="sng" spc="-2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district]</a:t>
            </a:r>
            <a:r>
              <a:rPr lang="en-US" sz="1800" u="sng" spc="-2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unless</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parent</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is</a:t>
            </a:r>
            <a:r>
              <a:rPr lang="en-US" sz="1800" u="sng" spc="-3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accompanied</a:t>
            </a:r>
            <a:r>
              <a:rPr lang="en-US" sz="1800" u="sng" spc="-2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by</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the</a:t>
            </a:r>
            <a:r>
              <a:rPr lang="en-US" sz="1800" u="sng" spc="-2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attorney.”</a:t>
            </a:r>
            <a:r>
              <a:rPr lang="en-US" sz="1800" u="sng" spc="20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(34</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CFR</a:t>
            </a:r>
            <a:r>
              <a:rPr lang="en-US" sz="1800">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 300.510 (a)</a:t>
            </a:r>
            <a:r>
              <a:rPr lang="en-US" sz="1800" u="sng" spc="-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(1)</a:t>
            </a:r>
            <a:r>
              <a:rPr lang="en-US" sz="1800" u="sng" spc="-5">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(ii</a:t>
            </a:r>
            <a:r>
              <a:rPr lang="en-US" sz="1800">
                <a:effectLst/>
                <a:highlight>
                  <a:srgbClr val="FFFF00"/>
                </a:highlight>
                <a:latin typeface="Fira Sans"/>
                <a:ea typeface="Calibri" panose="020F0502020204030204" pitchFamily="34" charset="0"/>
              </a:rPr>
              <a:t>))</a:t>
            </a:r>
            <a:r>
              <a:rPr lang="en-US" sz="1800">
                <a:latin typeface="Fira Sans"/>
                <a:ea typeface="Calibri" panose="020F0502020204030204" pitchFamily="34" charset="0"/>
              </a:rPr>
              <a:t> </a:t>
            </a:r>
            <a:endParaRPr lang="en-US" sz="2000">
              <a:latin typeface="Fira Sans" panose="020B0503050000020004" pitchFamily="34" charset="0"/>
              <a:ea typeface="Calibri" panose="020F0502020204030204" pitchFamily="34" charset="0"/>
            </a:endParaRPr>
          </a:p>
          <a:p>
            <a:pPr marL="685800" lvl="3" indent="-342900">
              <a:lnSpc>
                <a:spcPct val="110000"/>
              </a:lnSpc>
            </a:pPr>
            <a:endParaRPr lang="en-US" sz="2000">
              <a:latin typeface="Fira Sans" panose="020B0503050000020004" pitchFamily="34" charset="0"/>
              <a:ea typeface="Calibri" panose="020F0502020204030204" pitchFamily="34" charset="0"/>
            </a:endParaRPr>
          </a:p>
          <a:p>
            <a:pPr marL="0" indent="0">
              <a:lnSpc>
                <a:spcPct val="110000"/>
              </a:lnSpc>
              <a:buNone/>
            </a:pPr>
            <a:r>
              <a:rPr lang="en-US" b="1">
                <a:latin typeface="Fira Sans"/>
              </a:rPr>
              <a:t>Section 3. Mediation</a:t>
            </a:r>
          </a:p>
          <a:p>
            <a:pPr marL="342900" lvl="2" indent="-342900">
              <a:lnSpc>
                <a:spcPct val="110000"/>
              </a:lnSpc>
            </a:pPr>
            <a:r>
              <a:rPr lang="en-US" sz="2000" b="1">
                <a:latin typeface="Fira Sans"/>
              </a:rPr>
              <a:t>A. Responsibilities of an Individual/LEA Requesting Mediation</a:t>
            </a:r>
          </a:p>
          <a:p>
            <a:pPr marL="342900" lvl="3" indent="0">
              <a:lnSpc>
                <a:spcPct val="110000"/>
              </a:lnSpc>
              <a:buNone/>
            </a:pPr>
            <a:r>
              <a:rPr lang="en-US" sz="2000">
                <a:latin typeface="Fira Sans"/>
              </a:rPr>
              <a:t>Revised</a:t>
            </a:r>
            <a:endParaRPr lang="en-US" sz="1850">
              <a:latin typeface="Fira Sans"/>
            </a:endParaRPr>
          </a:p>
          <a:p>
            <a:pPr marL="685800" lvl="3" indent="-342900">
              <a:lnSpc>
                <a:spcPct val="110000"/>
              </a:lnSpc>
            </a:pPr>
            <a:r>
              <a:rPr lang="en-US" sz="1800">
                <a:effectLst/>
                <a:latin typeface="Fira Sans"/>
                <a:ea typeface="Calibri" panose="020F0502020204030204" pitchFamily="34" charset="0"/>
              </a:rPr>
              <a:t>The request must </a:t>
            </a:r>
            <a:r>
              <a:rPr lang="en-US" sz="1800" u="sng">
                <a:effectLst/>
                <a:highlight>
                  <a:srgbClr val="FFFF00"/>
                </a:highlight>
                <a:latin typeface="Fira Sans"/>
                <a:ea typeface="Calibri" panose="020F0502020204030204" pitchFamily="34" charset="0"/>
              </a:rPr>
              <a:t>be signed by the complainant</a:t>
            </a:r>
            <a:r>
              <a:rPr lang="en-US" sz="1800" u="sng">
                <a:effectLst/>
                <a:latin typeface="Fira Sans"/>
                <a:ea typeface="Calibri" panose="020F0502020204030204" pitchFamily="34" charset="0"/>
              </a:rPr>
              <a:t>.</a:t>
            </a:r>
            <a:r>
              <a:rPr lang="en-US" sz="1800" strike="sngStrike">
                <a:effectLst/>
                <a:highlight>
                  <a:srgbClr val="C0C0C0"/>
                </a:highlight>
                <a:latin typeface="Fira Sans"/>
                <a:ea typeface="Calibri" panose="020F0502020204030204" pitchFamily="34" charset="0"/>
              </a:rPr>
              <a:t> contain an</a:t>
            </a:r>
            <a:r>
              <a:rPr lang="en-US" sz="1800">
                <a:effectLst/>
                <a:highlight>
                  <a:srgbClr val="C0C0C0"/>
                </a:highlight>
                <a:latin typeface="Fira Sans"/>
                <a:ea typeface="Calibri" panose="020F0502020204030204" pitchFamily="34" charset="0"/>
              </a:rPr>
              <a:t> </a:t>
            </a:r>
            <a:r>
              <a:rPr lang="en-US" sz="1800" strike="sngStrike">
                <a:effectLst/>
                <a:highlight>
                  <a:srgbClr val="C0C0C0"/>
                </a:highlight>
                <a:latin typeface="Fira Sans"/>
                <a:ea typeface="Calibri" panose="020F0502020204030204" pitchFamily="34" charset="0"/>
              </a:rPr>
              <a:t>original signature</a:t>
            </a:r>
            <a:r>
              <a:rPr lang="en-US" sz="1800">
                <a:effectLst/>
                <a:highlight>
                  <a:srgbClr val="C0C0C0"/>
                </a:highlight>
                <a:latin typeface="Fira Sans"/>
                <a:ea typeface="Calibri" panose="020F0502020204030204" pitchFamily="34" charset="0"/>
              </a:rPr>
              <a:t> </a:t>
            </a:r>
            <a:r>
              <a:rPr lang="en-US" sz="1800" strike="sngStrike">
                <a:effectLst/>
                <a:highlight>
                  <a:srgbClr val="C0C0C0"/>
                </a:highlight>
                <a:latin typeface="Fira Sans"/>
                <a:ea typeface="Calibri" panose="020F0502020204030204" pitchFamily="34" charset="0"/>
              </a:rPr>
              <a:t>(e.g., facsimiles and e-mails will not be accepted)</a:t>
            </a:r>
            <a:r>
              <a:rPr lang="en-US" sz="1800">
                <a:effectLst/>
                <a:highlight>
                  <a:srgbClr val="C0C0C0"/>
                </a:highlight>
                <a:latin typeface="Fira Sans"/>
                <a:ea typeface="Calibri" panose="020F0502020204030204" pitchFamily="34" charset="0"/>
              </a:rPr>
              <a:t>.</a:t>
            </a:r>
            <a:r>
              <a:rPr lang="en-US" sz="1800" spc="200">
                <a:highlight>
                  <a:srgbClr val="C0C0C0"/>
                </a:highlight>
                <a:latin typeface="Fira Sans"/>
                <a:ea typeface="Calibri" panose="020F0502020204030204" pitchFamily="34" charset="0"/>
              </a:rPr>
              <a:t> </a:t>
            </a:r>
            <a:endParaRPr lang="en-US" sz="2000">
              <a:latin typeface="Fira Sans"/>
              <a:ea typeface="Calibri" panose="020F0502020204030204" pitchFamily="34" charset="0"/>
            </a:endParaRPr>
          </a:p>
          <a:p>
            <a:pPr marL="1028700" lvl="4" indent="-342900"/>
            <a:endParaRPr lang="en-US" sz="1600">
              <a:effectLst/>
              <a:latin typeface="Calibri" panose="020F0502020204030204" pitchFamily="34" charset="0"/>
              <a:ea typeface="Calibri" panose="020F0502020204030204" pitchFamily="34" charset="0"/>
            </a:endParaRPr>
          </a:p>
          <a:p>
            <a:pPr marL="0" lvl="2" indent="0">
              <a:buNone/>
            </a:pPr>
            <a:endParaRPr lang="en-US" sz="2400" b="1"/>
          </a:p>
          <a:p>
            <a:pPr lvl="2"/>
            <a:endParaRPr lang="en-US" sz="2400"/>
          </a:p>
          <a:p>
            <a:pPr lvl="2"/>
            <a:endParaRPr lang="en-US" sz="2400"/>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77</a:t>
            </a:fld>
            <a:endParaRPr lang="en-US"/>
          </a:p>
        </p:txBody>
      </p:sp>
    </p:spTree>
    <p:extLst>
      <p:ext uri="{BB962C8B-B14F-4D97-AF65-F5344CB8AC3E}">
        <p14:creationId xmlns:p14="http://schemas.microsoft.com/office/powerpoint/2010/main" val="3934691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t>Chapter 11: </a:t>
            </a:r>
            <a:br>
              <a:rPr lang="en-US" b="1"/>
            </a:br>
            <a:r>
              <a:rPr lang="en-US"/>
              <a:t>Dispute Resolution</a:t>
            </a: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p:txBody>
          <a:bodyPr vert="horz" lIns="91440" tIns="45720" rIns="91440" bIns="45720" rtlCol="0" anchor="t">
            <a:normAutofit lnSpcReduction="10000"/>
          </a:bodyPr>
          <a:lstStyle/>
          <a:p>
            <a:pPr marL="0" indent="0">
              <a:lnSpc>
                <a:spcPct val="100000"/>
              </a:lnSpc>
              <a:buNone/>
            </a:pPr>
            <a:r>
              <a:rPr lang="en-US" b="1">
                <a:latin typeface="Fira Sans"/>
              </a:rPr>
              <a:t>Section 4. Due Process Complaints</a:t>
            </a:r>
          </a:p>
          <a:p>
            <a:pPr marL="0" indent="0">
              <a:lnSpc>
                <a:spcPct val="100000"/>
              </a:lnSpc>
              <a:buNone/>
            </a:pPr>
            <a:endParaRPr lang="en-US" b="1"/>
          </a:p>
          <a:p>
            <a:pPr marL="342900" lvl="2" indent="-342900">
              <a:lnSpc>
                <a:spcPct val="100000"/>
              </a:lnSpc>
            </a:pPr>
            <a:r>
              <a:rPr lang="en-US" sz="2000" b="1">
                <a:latin typeface="Fira Sans"/>
              </a:rPr>
              <a:t>D. Responding to a Due Process Complaint</a:t>
            </a:r>
            <a:endParaRPr lang="en-US" sz="2000">
              <a:latin typeface="Fira Sans"/>
            </a:endParaRPr>
          </a:p>
          <a:p>
            <a:pPr marL="342900" lvl="3" indent="0">
              <a:lnSpc>
                <a:spcPct val="100000"/>
              </a:lnSpc>
              <a:buNone/>
            </a:pPr>
            <a:r>
              <a:rPr lang="en-US" sz="2000">
                <a:latin typeface="Fira Sans"/>
              </a:rPr>
              <a:t>Revised</a:t>
            </a:r>
            <a:endParaRPr lang="en-US" sz="1850">
              <a:latin typeface="Fira Sans"/>
            </a:endParaRPr>
          </a:p>
          <a:p>
            <a:pPr marL="685800" lvl="3" indent="-342900">
              <a:lnSpc>
                <a:spcPct val="100000"/>
              </a:lnSpc>
            </a:pPr>
            <a:r>
              <a:rPr lang="en-US" sz="1800">
                <a:effectLst/>
                <a:latin typeface="Fira Sans"/>
                <a:ea typeface="Calibri" panose="020F0502020204030204" pitchFamily="34" charset="0"/>
              </a:rPr>
              <a:t>“The party,</a:t>
            </a:r>
            <a:r>
              <a:rPr lang="en-US" sz="1800" spc="-30">
                <a:effectLst/>
                <a:latin typeface="Fira Sans"/>
                <a:ea typeface="Calibri" panose="020F0502020204030204" pitchFamily="34" charset="0"/>
              </a:rPr>
              <a:t> </a:t>
            </a:r>
            <a:r>
              <a:rPr lang="en-US" sz="1800">
                <a:effectLst/>
                <a:latin typeface="Fira Sans"/>
                <a:ea typeface="Calibri" panose="020F0502020204030204" pitchFamily="34" charset="0"/>
              </a:rPr>
              <a:t>the</a:t>
            </a:r>
            <a:r>
              <a:rPr lang="en-US" sz="1800" spc="-30">
                <a:effectLst/>
                <a:latin typeface="Fira Sans"/>
                <a:ea typeface="Calibri" panose="020F0502020204030204" pitchFamily="34" charset="0"/>
              </a:rPr>
              <a:t> </a:t>
            </a:r>
            <a:r>
              <a:rPr lang="en-US" sz="1800">
                <a:effectLst/>
                <a:latin typeface="Fira Sans"/>
                <a:ea typeface="Calibri" panose="020F0502020204030204" pitchFamily="34" charset="0"/>
              </a:rPr>
              <a:t>district,</a:t>
            </a:r>
            <a:r>
              <a:rPr lang="en-US" sz="1800" spc="-45">
                <a:effectLst/>
                <a:latin typeface="Fira Sans"/>
                <a:ea typeface="Calibri" panose="020F0502020204030204" pitchFamily="34" charset="0"/>
              </a:rPr>
              <a:t> </a:t>
            </a:r>
            <a:r>
              <a:rPr lang="en-US" sz="1800">
                <a:effectLst/>
                <a:latin typeface="Fira Sans"/>
                <a:ea typeface="Calibri" panose="020F0502020204030204" pitchFamily="34" charset="0"/>
              </a:rPr>
              <a:t>or</a:t>
            </a:r>
            <a:r>
              <a:rPr lang="en-US" sz="1800" spc="-35">
                <a:effectLst/>
                <a:latin typeface="Fira Sans"/>
                <a:ea typeface="Calibri" panose="020F0502020204030204" pitchFamily="34" charset="0"/>
              </a:rPr>
              <a:t> </a:t>
            </a:r>
            <a:r>
              <a:rPr lang="en-US" sz="1800">
                <a:effectLst/>
                <a:latin typeface="Fira Sans"/>
                <a:ea typeface="Calibri" panose="020F0502020204030204" pitchFamily="34" charset="0"/>
              </a:rPr>
              <a:t>the</a:t>
            </a:r>
            <a:r>
              <a:rPr lang="en-US" sz="1800" spc="-30">
                <a:effectLst/>
                <a:latin typeface="Fira Sans"/>
                <a:ea typeface="Calibri" panose="020F0502020204030204" pitchFamily="34" charset="0"/>
              </a:rPr>
              <a:t> </a:t>
            </a:r>
            <a:r>
              <a:rPr lang="en-US" sz="1800">
                <a:effectLst/>
                <a:latin typeface="Fira Sans"/>
                <a:ea typeface="Calibri" panose="020F0502020204030204" pitchFamily="34" charset="0"/>
              </a:rPr>
              <a:t>parent</a:t>
            </a:r>
            <a:r>
              <a:rPr lang="en-US" sz="1800" u="sng">
                <a:effectLst/>
                <a:latin typeface="Fira Sans"/>
                <a:ea typeface="Calibri" panose="020F0502020204030204" pitchFamily="34" charset="0"/>
              </a:rPr>
              <a:t>/</a:t>
            </a:r>
            <a:r>
              <a:rPr lang="en-US" sz="1800" u="sng">
                <a:effectLst/>
                <a:highlight>
                  <a:srgbClr val="FFFF00"/>
                </a:highlight>
                <a:latin typeface="Fira Sans"/>
                <a:ea typeface="Calibri" panose="020F0502020204030204" pitchFamily="34" charset="0"/>
              </a:rPr>
              <a:t>adult</a:t>
            </a:r>
            <a:r>
              <a:rPr lang="en-US" sz="1800" u="sng" spc="-30">
                <a:effectLst/>
                <a:highlight>
                  <a:srgbClr val="FFFF00"/>
                </a:highligh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student</a:t>
            </a:r>
            <a:r>
              <a:rPr lang="en-US" sz="1800">
                <a:effectLst/>
                <a:latin typeface="Fira Sans"/>
                <a:ea typeface="Calibri" panose="020F0502020204030204" pitchFamily="34" charset="0"/>
              </a:rPr>
              <a:t>,</a:t>
            </a:r>
            <a:r>
              <a:rPr lang="en-US" sz="1800" spc="-30">
                <a:effectLst/>
                <a:latin typeface="Fira Sans"/>
                <a:ea typeface="Calibri" panose="020F0502020204030204" pitchFamily="34" charset="0"/>
              </a:rPr>
              <a:t> </a:t>
            </a:r>
            <a:r>
              <a:rPr lang="en-US" sz="1800">
                <a:effectLst/>
                <a:latin typeface="Fira Sans"/>
                <a:ea typeface="Calibri" panose="020F0502020204030204" pitchFamily="34" charset="0"/>
              </a:rPr>
              <a:t>receiving</a:t>
            </a:r>
            <a:r>
              <a:rPr lang="en-US" sz="1800" spc="-35">
                <a:effectLst/>
                <a:latin typeface="Fira Sans"/>
                <a:ea typeface="Calibri" panose="020F0502020204030204" pitchFamily="34" charset="0"/>
              </a:rPr>
              <a:t> </a:t>
            </a:r>
            <a:r>
              <a:rPr lang="en-US" sz="1800">
                <a:effectLst/>
                <a:latin typeface="Fira Sans"/>
                <a:ea typeface="Calibri" panose="020F0502020204030204" pitchFamily="34" charset="0"/>
              </a:rPr>
              <a:t>a</a:t>
            </a:r>
            <a:r>
              <a:rPr lang="en-US" sz="1800" spc="-35">
                <a:effectLst/>
                <a:latin typeface="Fira Sans"/>
                <a:ea typeface="Calibri" panose="020F0502020204030204" pitchFamily="34" charset="0"/>
              </a:rPr>
              <a:t> </a:t>
            </a:r>
            <a:r>
              <a:rPr lang="en-US" sz="1800">
                <a:effectLst/>
                <a:latin typeface="Fira Sans"/>
                <a:ea typeface="Calibri" panose="020F0502020204030204" pitchFamily="34" charset="0"/>
              </a:rPr>
              <a:t>due</a:t>
            </a:r>
            <a:r>
              <a:rPr lang="en-US" sz="1800" spc="-30">
                <a:effectLst/>
                <a:latin typeface="Fira Sans"/>
                <a:ea typeface="Calibri" panose="020F0502020204030204" pitchFamily="34" charset="0"/>
              </a:rPr>
              <a:t> </a:t>
            </a:r>
            <a:r>
              <a:rPr lang="en-US" sz="1800">
                <a:effectLst/>
                <a:latin typeface="Fira Sans"/>
                <a:ea typeface="Calibri" panose="020F0502020204030204" pitchFamily="34" charset="0"/>
              </a:rPr>
              <a:t>process</a:t>
            </a:r>
            <a:r>
              <a:rPr lang="en-US" sz="1800" spc="-45">
                <a:effectLst/>
                <a:latin typeface="Fira Sans"/>
                <a:ea typeface="Calibri" panose="020F0502020204030204" pitchFamily="34" charset="0"/>
              </a:rPr>
              <a:t> </a:t>
            </a:r>
            <a:r>
              <a:rPr lang="en-US" sz="1800">
                <a:effectLst/>
                <a:latin typeface="Fira Sans"/>
                <a:ea typeface="Calibri" panose="020F0502020204030204" pitchFamily="34" charset="0"/>
              </a:rPr>
              <a:t>complaint</a:t>
            </a:r>
            <a:r>
              <a:rPr lang="en-US" sz="1800" spc="-30">
                <a:effectLst/>
                <a:latin typeface="Fira Sans"/>
                <a:ea typeface="Calibri" panose="020F0502020204030204" pitchFamily="34" charset="0"/>
              </a:rPr>
              <a:t> </a:t>
            </a:r>
            <a:r>
              <a:rPr lang="en-US" sz="1800">
                <a:effectLst/>
                <a:latin typeface="Fira Sans"/>
                <a:ea typeface="Calibri" panose="020F0502020204030204" pitchFamily="34" charset="0"/>
              </a:rPr>
              <a:t>must,</a:t>
            </a:r>
            <a:r>
              <a:rPr lang="en-US" sz="1800" spc="-45">
                <a:effectLst/>
                <a:latin typeface="Fira Sans"/>
                <a:ea typeface="Calibri" panose="020F0502020204030204" pitchFamily="34" charset="0"/>
              </a:rPr>
              <a:t> </a:t>
            </a:r>
            <a:r>
              <a:rPr lang="en-US" sz="1800">
                <a:effectLst/>
                <a:latin typeface="Fira Sans"/>
                <a:ea typeface="Calibri" panose="020F0502020204030204" pitchFamily="34" charset="0"/>
              </a:rPr>
              <a:t>within</a:t>
            </a:r>
            <a:r>
              <a:rPr lang="en-US" sz="1800" spc="-35">
                <a:effectLst/>
                <a:latin typeface="Fira Sans"/>
                <a:ea typeface="Calibri" panose="020F0502020204030204" pitchFamily="34" charset="0"/>
              </a:rPr>
              <a:t> </a:t>
            </a:r>
            <a:r>
              <a:rPr lang="en-US" sz="1800" strike="sngStrike">
                <a:effectLst/>
                <a:latin typeface="Fira Sans"/>
                <a:ea typeface="Calibri" panose="020F0502020204030204" pitchFamily="34" charset="0"/>
              </a:rPr>
              <a:t>ten</a:t>
            </a:r>
            <a:r>
              <a:rPr lang="en-US" sz="1800" spc="-35">
                <a:effectLst/>
                <a:latin typeface="Fira Sans"/>
                <a:ea typeface="Calibri" panose="020F0502020204030204" pitchFamily="34" charset="0"/>
              </a:rPr>
              <a:t> </a:t>
            </a:r>
            <a:r>
              <a:rPr lang="en-US" sz="1800" u="sng">
                <a:effectLst/>
                <a:highlight>
                  <a:srgbClr val="FFFF00"/>
                </a:highlight>
                <a:latin typeface="Fira Sans"/>
                <a:ea typeface="Calibri" panose="020F0502020204030204" pitchFamily="34" charset="0"/>
              </a:rPr>
              <a:t>10</a:t>
            </a:r>
            <a:r>
              <a:rPr lang="en-US" sz="1800">
                <a:effectLst/>
                <a:latin typeface="Fira Sans"/>
                <a:ea typeface="Calibri" panose="020F0502020204030204" pitchFamily="34" charset="0"/>
              </a:rPr>
              <a:t> days of </a:t>
            </a:r>
            <a:r>
              <a:rPr lang="en-US" sz="1800" strike="sngStrike">
                <a:effectLst/>
                <a:highlight>
                  <a:srgbClr val="C0C0C0"/>
                </a:highlight>
                <a:latin typeface="Fira Sans"/>
                <a:ea typeface="Calibri" panose="020F0502020204030204" pitchFamily="34" charset="0"/>
              </a:rPr>
              <a:t>receiving </a:t>
            </a:r>
            <a:r>
              <a:rPr lang="en-US" sz="1800" u="sng">
                <a:effectLst/>
                <a:highlight>
                  <a:srgbClr val="FFFF00"/>
                </a:highlight>
                <a:latin typeface="Fira Sans"/>
                <a:ea typeface="Calibri" panose="020F0502020204030204" pitchFamily="34" charset="0"/>
              </a:rPr>
              <a:t>receipt</a:t>
            </a:r>
            <a:r>
              <a:rPr lang="en-US" sz="1800">
                <a:effectLst/>
                <a:latin typeface="Fira Sans"/>
                <a:ea typeface="Calibri" panose="020F0502020204030204" pitchFamily="34" charset="0"/>
              </a:rPr>
              <a:t> </a:t>
            </a:r>
            <a:r>
              <a:rPr lang="en-US" sz="1800" strike="sngStrike">
                <a:effectLst/>
                <a:highlight>
                  <a:srgbClr val="C0C0C0"/>
                </a:highlight>
                <a:latin typeface="Fira Sans"/>
                <a:ea typeface="Calibri" panose="020F0502020204030204" pitchFamily="34" charset="0"/>
              </a:rPr>
              <a:t>the</a:t>
            </a:r>
            <a:r>
              <a:rPr lang="en-US" sz="1800">
                <a:effectLst/>
                <a:highlight>
                  <a:srgbClr val="C0C0C0"/>
                </a:highlight>
                <a:latin typeface="Fira Sans"/>
                <a:ea typeface="Calibri" panose="020F0502020204030204" pitchFamily="34" charset="0"/>
              </a:rPr>
              <a:t> </a:t>
            </a:r>
            <a:r>
              <a:rPr lang="en-US" sz="1800" strike="sngStrike">
                <a:effectLst/>
                <a:highlight>
                  <a:srgbClr val="C0C0C0"/>
                </a:highlight>
                <a:latin typeface="Fira Sans"/>
                <a:ea typeface="Calibri" panose="020F0502020204030204" pitchFamily="34" charset="0"/>
              </a:rPr>
              <a:t>due</a:t>
            </a:r>
            <a:r>
              <a:rPr lang="en-US" sz="1800" strike="sngStrike">
                <a:effectLst/>
                <a:latin typeface="Fira Sans"/>
                <a:ea typeface="Calibri" panose="020F0502020204030204" pitchFamily="34" charset="0"/>
              </a:rPr>
              <a:t> </a:t>
            </a:r>
            <a:r>
              <a:rPr lang="en-US" sz="1800" strike="sngStrike">
                <a:effectLst/>
                <a:highlight>
                  <a:srgbClr val="C0C0C0"/>
                </a:highlight>
                <a:latin typeface="Fira Sans"/>
                <a:ea typeface="Calibri" panose="020F0502020204030204" pitchFamily="34" charset="0"/>
              </a:rPr>
              <a:t>process complaint notice</a:t>
            </a:r>
            <a:r>
              <a:rPr lang="en-US" sz="1800">
                <a:effectLst/>
                <a:latin typeface="Fira Sans"/>
                <a:ea typeface="Calibri" panose="020F0502020204030204" pitchFamily="34" charset="0"/>
              </a:rPr>
              <a:t> send to the other party a response that specifically addresses the issues raised in the </a:t>
            </a:r>
            <a:r>
              <a:rPr lang="en-US" sz="1800" strike="sngStrike">
                <a:effectLst/>
                <a:highlight>
                  <a:srgbClr val="C0C0C0"/>
                </a:highlight>
                <a:latin typeface="Fira Sans"/>
                <a:ea typeface="Calibri" panose="020F0502020204030204" pitchFamily="34" charset="0"/>
              </a:rPr>
              <a:t>due process </a:t>
            </a:r>
            <a:r>
              <a:rPr lang="en-US" sz="1800">
                <a:effectLst/>
                <a:latin typeface="Fira Sans"/>
                <a:ea typeface="Calibri" panose="020F0502020204030204" pitchFamily="34" charset="0"/>
              </a:rPr>
              <a:t>complaint</a:t>
            </a:r>
            <a:r>
              <a:rPr lang="en-US" sz="1800" strike="sngStrike">
                <a:effectLst/>
                <a:latin typeface="Fira Sans"/>
                <a:ea typeface="Calibri" panose="020F0502020204030204" pitchFamily="34" charset="0"/>
              </a:rPr>
              <a:t> </a:t>
            </a:r>
            <a:r>
              <a:rPr lang="en-US" sz="1800" strike="sngStrike">
                <a:effectLst/>
                <a:highlight>
                  <a:srgbClr val="C0C0C0"/>
                </a:highlight>
                <a:latin typeface="Fira Sans"/>
                <a:ea typeface="Calibri" panose="020F0502020204030204" pitchFamily="34" charset="0"/>
              </a:rPr>
              <a:t>notice. </a:t>
            </a:r>
            <a:r>
              <a:rPr lang="en-US" sz="1800" u="sng">
                <a:effectLst/>
                <a:highlight>
                  <a:srgbClr val="FFFF00"/>
                </a:highlight>
                <a:latin typeface="Fira Sans"/>
                <a:ea typeface="Calibri" panose="020F0502020204030204" pitchFamily="34" charset="0"/>
              </a:rPr>
              <a:t>The district's response must</a:t>
            </a:r>
            <a:r>
              <a:rPr lang="en-US" sz="1800">
                <a:effectLst/>
                <a:latin typeface="Fira Sans"/>
                <a:ea typeface="Calibri" panose="020F0502020204030204" pitchFamily="34" charset="0"/>
              </a:rPr>
              <a:t> </a:t>
            </a:r>
            <a:r>
              <a:rPr lang="en-US" sz="1800" strike="sngStrike">
                <a:effectLst/>
                <a:highlight>
                  <a:srgbClr val="C0C0C0"/>
                </a:highlight>
                <a:latin typeface="Fira Sans"/>
                <a:ea typeface="Calibri" panose="020F0502020204030204" pitchFamily="34" charset="0"/>
              </a:rPr>
              <a:t>and</a:t>
            </a:r>
            <a:r>
              <a:rPr lang="en-US" sz="1800">
                <a:effectLst/>
                <a:highlight>
                  <a:srgbClr val="C0C0C0"/>
                </a:highlight>
                <a:latin typeface="Fira Sans"/>
                <a:ea typeface="Calibri" panose="020F0502020204030204" pitchFamily="34" charset="0"/>
              </a:rPr>
              <a:t> </a:t>
            </a:r>
            <a:r>
              <a:rPr lang="en-US" sz="1800">
                <a:effectLst/>
                <a:latin typeface="Fira Sans"/>
                <a:ea typeface="Calibri" panose="020F0502020204030204" pitchFamily="34" charset="0"/>
              </a:rPr>
              <a:t>include the following</a:t>
            </a:r>
            <a:r>
              <a:rPr lang="en-US" sz="1800">
                <a:latin typeface="Fira Sans"/>
                <a:ea typeface="Calibri" panose="020F0502020204030204" pitchFamily="34" charset="0"/>
              </a:rPr>
              <a:t>:"</a:t>
            </a:r>
            <a:endParaRPr lang="en-US" sz="1600">
              <a:effectLst/>
              <a:latin typeface="Fira Sans" panose="020B0503050000020004" pitchFamily="34" charset="0"/>
              <a:ea typeface="Calibri" panose="020F0502020204030204" pitchFamily="34" charset="0"/>
            </a:endParaRPr>
          </a:p>
          <a:p>
            <a:pPr marL="0" lvl="2" indent="0">
              <a:lnSpc>
                <a:spcPct val="100000"/>
              </a:lnSpc>
              <a:buNone/>
            </a:pPr>
            <a:endParaRPr lang="en-US" sz="2400" b="1"/>
          </a:p>
          <a:p>
            <a:pPr marL="0" lvl="2" indent="0">
              <a:lnSpc>
                <a:spcPct val="100000"/>
              </a:lnSpc>
              <a:buNone/>
            </a:pPr>
            <a:endParaRPr lang="en-US" sz="2400" b="1"/>
          </a:p>
          <a:p>
            <a:pPr marL="0" lvl="2" indent="0">
              <a:lnSpc>
                <a:spcPct val="100000"/>
              </a:lnSpc>
              <a:buNone/>
            </a:pPr>
            <a:r>
              <a:rPr lang="en-US" sz="1800" b="1">
                <a:latin typeface="Fira Sans"/>
              </a:rPr>
              <a:t>Minor Changes </a:t>
            </a:r>
            <a:r>
              <a:rPr lang="en-US" sz="1800">
                <a:latin typeface="Fira Sans"/>
              </a:rPr>
              <a:t>include format, style, and other minor clarifications that do not substantially change content</a:t>
            </a:r>
          </a:p>
          <a:p>
            <a:pPr marL="685800" lvl="2" indent="0">
              <a:buNone/>
            </a:pPr>
            <a:endParaRPr lang="en-US" sz="2400"/>
          </a:p>
          <a:p>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78</a:t>
            </a:fld>
            <a:endParaRPr lang="en-US"/>
          </a:p>
        </p:txBody>
      </p:sp>
    </p:spTree>
    <p:extLst>
      <p:ext uri="{BB962C8B-B14F-4D97-AF65-F5344CB8AC3E}">
        <p14:creationId xmlns:p14="http://schemas.microsoft.com/office/powerpoint/2010/main" val="2838509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t>Appendices </a:t>
            </a:r>
            <a:endParaRPr lang="en-US"/>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9" y="1182255"/>
            <a:ext cx="8527427" cy="4691008"/>
          </a:xfrm>
        </p:spPr>
        <p:txBody>
          <a:bodyPr numCol="1">
            <a:normAutofit/>
          </a:bodyPr>
          <a:lstStyle/>
          <a:p>
            <a:pPr marL="0" indent="0">
              <a:buNone/>
            </a:pPr>
            <a:endParaRPr lang="en-US" sz="2000" b="1"/>
          </a:p>
          <a:p>
            <a:pPr marL="0" indent="0">
              <a:buNone/>
            </a:pPr>
            <a:endParaRPr lang="en-US" sz="2000" b="1"/>
          </a:p>
          <a:p>
            <a:pPr marL="0" indent="0">
              <a:buNone/>
            </a:pPr>
            <a:r>
              <a:rPr lang="en-US" sz="2400"/>
              <a:t>Removed all appendices except:</a:t>
            </a:r>
          </a:p>
          <a:p>
            <a:endParaRPr lang="en-US" sz="2000"/>
          </a:p>
          <a:p>
            <a:r>
              <a:rPr lang="en-US" sz="1800" b="1"/>
              <a:t>A Step-by-Step Guide to the Discipline Process for Students with Disabilities under the IDEA</a:t>
            </a:r>
          </a:p>
          <a:p>
            <a:pPr lvl="1"/>
            <a:endParaRPr lang="en-US" sz="1600" b="1"/>
          </a:p>
          <a:p>
            <a:r>
              <a:rPr lang="en-US" sz="1800" b="1"/>
              <a:t>Severity Levels for Adaptive Functioning</a:t>
            </a:r>
          </a:p>
          <a:p>
            <a:pPr marL="0" indent="0">
              <a:buNone/>
            </a:pPr>
            <a:r>
              <a:rPr lang="en-US" b="1"/>
              <a:t> </a:t>
            </a:r>
            <a:endParaRPr lang="en-US" sz="800" b="1"/>
          </a:p>
          <a:p>
            <a:pPr marL="0" indent="0">
              <a:buNone/>
            </a:pPr>
            <a:endParaRPr lang="en-US" b="1"/>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79</a:t>
            </a:fld>
            <a:endParaRPr lang="en-US"/>
          </a:p>
        </p:txBody>
      </p:sp>
    </p:spTree>
    <p:extLst>
      <p:ext uri="{BB962C8B-B14F-4D97-AF65-F5344CB8AC3E}">
        <p14:creationId xmlns:p14="http://schemas.microsoft.com/office/powerpoint/2010/main" val="342590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E155-ACCA-42BB-8EAB-8B1D98C90FC0}"/>
              </a:ext>
            </a:extLst>
          </p:cNvPr>
          <p:cNvSpPr>
            <a:spLocks noGrp="1"/>
          </p:cNvSpPr>
          <p:nvPr>
            <p:ph type="title"/>
          </p:nvPr>
        </p:nvSpPr>
        <p:spPr/>
        <p:txBody>
          <a:bodyPr/>
          <a:lstStyle/>
          <a:p>
            <a:r>
              <a:rPr lang="en-US" b="1"/>
              <a:t>Acronyms and Abbreviations</a:t>
            </a:r>
          </a:p>
        </p:txBody>
      </p:sp>
      <p:sp>
        <p:nvSpPr>
          <p:cNvPr id="3" name="Content Placeholder 2">
            <a:extLst>
              <a:ext uri="{FF2B5EF4-FFF2-40B4-BE49-F238E27FC236}">
                <a16:creationId xmlns:a16="http://schemas.microsoft.com/office/drawing/2014/main" id="{F605FF02-4D5E-48C6-B6BE-E82A6608A683}"/>
              </a:ext>
            </a:extLst>
          </p:cNvPr>
          <p:cNvSpPr>
            <a:spLocks noGrp="1"/>
          </p:cNvSpPr>
          <p:nvPr>
            <p:ph idx="1"/>
          </p:nvPr>
        </p:nvSpPr>
        <p:spPr>
          <a:xfrm>
            <a:off x="298939" y="1394691"/>
            <a:ext cx="8527427" cy="4478571"/>
          </a:xfrm>
        </p:spPr>
        <p:txBody>
          <a:bodyPr>
            <a:normAutofit fontScale="70000" lnSpcReduction="20000"/>
          </a:bodyPr>
          <a:lstStyle/>
          <a:p>
            <a:pPr marL="0" indent="0">
              <a:lnSpc>
                <a:spcPct val="120000"/>
              </a:lnSpc>
              <a:buNone/>
            </a:pPr>
            <a:r>
              <a:rPr lang="en-US" sz="2900" b="1"/>
              <a:t>Added</a:t>
            </a:r>
            <a:endParaRPr lang="en-US" b="1"/>
          </a:p>
          <a:p>
            <a:pPr>
              <a:lnSpc>
                <a:spcPct val="120000"/>
              </a:lnSpc>
            </a:pPr>
            <a:r>
              <a:rPr lang="en-US" sz="2300">
                <a:latin typeface="Fira Sans" panose="020B0503050000020004" pitchFamily="34" charset="0"/>
              </a:rPr>
              <a:t>APRN - Advanced Practice Registered Nurse</a:t>
            </a:r>
          </a:p>
          <a:p>
            <a:pPr>
              <a:lnSpc>
                <a:spcPct val="120000"/>
              </a:lnSpc>
            </a:pPr>
            <a:r>
              <a:rPr lang="en-US" sz="2300" spc="-20">
                <a:effectLst/>
                <a:latin typeface="Fira Sans" panose="020B0503050000020004" pitchFamily="34" charset="0"/>
                <a:ea typeface="Calibri" panose="020F0502020204030204" pitchFamily="34" charset="0"/>
              </a:rPr>
              <a:t>DARF -</a:t>
            </a:r>
            <a:r>
              <a:rPr lang="en-US" sz="2300" spc="-20">
                <a:latin typeface="Fira Sans" panose="020B0503050000020004" pitchFamily="34" charset="0"/>
                <a:ea typeface="Calibri" panose="020F0502020204030204" pitchFamily="34" charset="0"/>
              </a:rPr>
              <a:t> </a:t>
            </a:r>
            <a:r>
              <a:rPr lang="en-US" sz="2300">
                <a:effectLst/>
                <a:latin typeface="Fira Sans" panose="020B0503050000020004" pitchFamily="34" charset="0"/>
                <a:ea typeface="Calibri" panose="020F0502020204030204" pitchFamily="34" charset="0"/>
              </a:rPr>
              <a:t>Disciplinary</a:t>
            </a:r>
            <a:r>
              <a:rPr lang="en-US" sz="2300" spc="-30">
                <a:effectLst/>
                <a:latin typeface="Fira Sans" panose="020B0503050000020004" pitchFamily="34" charset="0"/>
                <a:ea typeface="Calibri" panose="020F0502020204030204" pitchFamily="34" charset="0"/>
              </a:rPr>
              <a:t> </a:t>
            </a:r>
            <a:r>
              <a:rPr lang="en-US" sz="2300">
                <a:effectLst/>
                <a:latin typeface="Fira Sans" panose="020B0503050000020004" pitchFamily="34" charset="0"/>
                <a:ea typeface="Calibri" panose="020F0502020204030204" pitchFamily="34" charset="0"/>
              </a:rPr>
              <a:t>Action</a:t>
            </a:r>
            <a:r>
              <a:rPr lang="en-US" sz="2300" spc="-35">
                <a:effectLst/>
                <a:latin typeface="Fira Sans" panose="020B0503050000020004" pitchFamily="34" charset="0"/>
                <a:ea typeface="Calibri" panose="020F0502020204030204" pitchFamily="34" charset="0"/>
              </a:rPr>
              <a:t> </a:t>
            </a:r>
            <a:r>
              <a:rPr lang="en-US" sz="2300">
                <a:effectLst/>
                <a:latin typeface="Fira Sans" panose="020B0503050000020004" pitchFamily="34" charset="0"/>
                <a:ea typeface="Calibri" panose="020F0502020204030204" pitchFamily="34" charset="0"/>
              </a:rPr>
              <a:t>Review</a:t>
            </a:r>
            <a:r>
              <a:rPr lang="en-US" sz="2300" spc="-40">
                <a:effectLst/>
                <a:latin typeface="Fira Sans" panose="020B0503050000020004" pitchFamily="34" charset="0"/>
                <a:ea typeface="Calibri" panose="020F0502020204030204" pitchFamily="34" charset="0"/>
              </a:rPr>
              <a:t> </a:t>
            </a:r>
            <a:r>
              <a:rPr lang="en-US" sz="2300" spc="-20">
                <a:effectLst/>
                <a:latin typeface="Fira Sans" panose="020B0503050000020004" pitchFamily="34" charset="0"/>
                <a:ea typeface="Calibri" panose="020F0502020204030204" pitchFamily="34" charset="0"/>
              </a:rPr>
              <a:t>Form</a:t>
            </a:r>
            <a:endParaRPr lang="en-US" sz="2300">
              <a:latin typeface="Fira Sans" panose="020B0503050000020004" pitchFamily="34" charset="0"/>
              <a:ea typeface="Calibri" panose="020F0502020204030204" pitchFamily="34" charset="0"/>
            </a:endParaRPr>
          </a:p>
          <a:p>
            <a:pPr>
              <a:lnSpc>
                <a:spcPct val="120000"/>
              </a:lnSpc>
            </a:pPr>
            <a:r>
              <a:rPr lang="en-US" sz="2300" spc="-10">
                <a:effectLst/>
                <a:latin typeface="Fira Sans" panose="020B0503050000020004" pitchFamily="34" charset="0"/>
                <a:ea typeface="Calibri" panose="020F0502020204030204" pitchFamily="34" charset="0"/>
              </a:rPr>
              <a:t>ECCAT</a:t>
            </a:r>
            <a:r>
              <a:rPr lang="en-US" sz="2300" spc="-10">
                <a:latin typeface="Fira Sans" panose="020B0503050000020004" pitchFamily="34" charset="0"/>
                <a:ea typeface="Calibri" panose="020F0502020204030204" pitchFamily="34" charset="0"/>
              </a:rPr>
              <a:t> </a:t>
            </a:r>
            <a:r>
              <a:rPr lang="en-US" sz="2300" spc="-10">
                <a:effectLst/>
                <a:latin typeface="Fira Sans" panose="020B0503050000020004" pitchFamily="34" charset="0"/>
                <a:ea typeface="Calibri" panose="020F0502020204030204" pitchFamily="34" charset="0"/>
              </a:rPr>
              <a:t>- Early Childhood Classroom Assistant Teacher</a:t>
            </a:r>
          </a:p>
          <a:p>
            <a:pPr>
              <a:lnSpc>
                <a:spcPct val="120000"/>
              </a:lnSpc>
            </a:pPr>
            <a:r>
              <a:rPr lang="en-US" sz="2300">
                <a:effectLst/>
                <a:latin typeface="Fira Sans" panose="020B0503050000020004" pitchFamily="34" charset="0"/>
                <a:ea typeface="Calibri" panose="020F0502020204030204" pitchFamily="34" charset="0"/>
              </a:rPr>
              <a:t>GEFT - General Education: Full-Time</a:t>
            </a:r>
          </a:p>
          <a:p>
            <a:pPr>
              <a:lnSpc>
                <a:spcPct val="120000"/>
              </a:lnSpc>
            </a:pPr>
            <a:r>
              <a:rPr lang="en-US" sz="2300">
                <a:effectLst/>
                <a:latin typeface="Fira Sans" panose="020B0503050000020004" pitchFamily="34" charset="0"/>
                <a:ea typeface="Calibri" panose="020F0502020204030204" pitchFamily="34" charset="0"/>
              </a:rPr>
              <a:t>GEPT - General Education: Part-Time</a:t>
            </a:r>
          </a:p>
          <a:p>
            <a:pPr>
              <a:lnSpc>
                <a:spcPct val="120000"/>
              </a:lnSpc>
            </a:pPr>
            <a:r>
              <a:rPr lang="en-US" sz="2300">
                <a:effectLst/>
                <a:latin typeface="Fira Sans" panose="020B0503050000020004" pitchFamily="34" charset="0"/>
                <a:ea typeface="Calibri" panose="020F0502020204030204" pitchFamily="34" charset="0"/>
              </a:rPr>
              <a:t>PEP - Personalized Education Plan</a:t>
            </a:r>
          </a:p>
          <a:p>
            <a:pPr>
              <a:lnSpc>
                <a:spcPct val="120000"/>
              </a:lnSpc>
            </a:pPr>
            <a:r>
              <a:rPr lang="en-US" sz="2300" spc="-25">
                <a:effectLst/>
                <a:latin typeface="Fira Sans" panose="020B0503050000020004" pitchFamily="34" charset="0"/>
                <a:ea typeface="Calibri" panose="020F0502020204030204" pitchFamily="34" charset="0"/>
              </a:rPr>
              <a:t>PA</a:t>
            </a:r>
            <a:r>
              <a:rPr lang="en-US" sz="2300" spc="-25">
                <a:latin typeface="Fira Sans" panose="020B0503050000020004" pitchFamily="34" charset="0"/>
                <a:ea typeface="Calibri" panose="020F0502020204030204" pitchFamily="34" charset="0"/>
              </a:rPr>
              <a:t> - </a:t>
            </a:r>
            <a:r>
              <a:rPr lang="en-US" sz="2300">
                <a:effectLst/>
                <a:latin typeface="Fira Sans" panose="020B0503050000020004" pitchFamily="34" charset="0"/>
                <a:ea typeface="Calibri" panose="020F0502020204030204" pitchFamily="34" charset="0"/>
              </a:rPr>
              <a:t>Physician’s</a:t>
            </a:r>
            <a:r>
              <a:rPr lang="en-US" sz="2300" spc="-30">
                <a:effectLst/>
                <a:latin typeface="Fira Sans" panose="020B0503050000020004" pitchFamily="34" charset="0"/>
                <a:ea typeface="Calibri" panose="020F0502020204030204" pitchFamily="34" charset="0"/>
              </a:rPr>
              <a:t> </a:t>
            </a:r>
            <a:r>
              <a:rPr lang="en-US" sz="2300" spc="-10">
                <a:effectLst/>
                <a:latin typeface="Fira Sans" panose="020B0503050000020004" pitchFamily="34" charset="0"/>
                <a:ea typeface="Calibri" panose="020F0502020204030204" pitchFamily="34" charset="0"/>
              </a:rPr>
              <a:t>Assistant</a:t>
            </a:r>
          </a:p>
          <a:p>
            <a:pPr>
              <a:lnSpc>
                <a:spcPct val="120000"/>
              </a:lnSpc>
            </a:pPr>
            <a:r>
              <a:rPr lang="en-US" sz="2300" spc="-10">
                <a:latin typeface="Fira Sans" panose="020B0503050000020004" pitchFamily="34" charset="0"/>
                <a:ea typeface="Calibri" panose="020F0502020204030204" pitchFamily="34" charset="0"/>
              </a:rPr>
              <a:t>WVBE – West Virginia Board of Education</a:t>
            </a:r>
            <a:endParaRPr lang="en-US" sz="2300">
              <a:effectLst/>
              <a:latin typeface="Fira Sans" panose="020B0503050000020004" pitchFamily="34" charset="0"/>
              <a:ea typeface="Calibri" panose="020F0502020204030204" pitchFamily="34" charset="0"/>
            </a:endParaRPr>
          </a:p>
          <a:p>
            <a:pPr lvl="2">
              <a:lnSpc>
                <a:spcPct val="120000"/>
              </a:lnSpc>
            </a:pPr>
            <a:endParaRPr lang="en-US"/>
          </a:p>
          <a:p>
            <a:pPr marL="685800" lvl="2" indent="0">
              <a:lnSpc>
                <a:spcPct val="120000"/>
              </a:lnSpc>
              <a:buNone/>
            </a:pPr>
            <a:endParaRPr lang="en-US"/>
          </a:p>
          <a:p>
            <a:pPr marL="0" indent="0">
              <a:lnSpc>
                <a:spcPct val="120000"/>
              </a:lnSpc>
              <a:buNone/>
            </a:pPr>
            <a:r>
              <a:rPr lang="en-US" sz="2900" b="1"/>
              <a:t>Removed</a:t>
            </a:r>
            <a:endParaRPr lang="en-US" b="1"/>
          </a:p>
          <a:p>
            <a:pPr>
              <a:lnSpc>
                <a:spcPct val="120000"/>
              </a:lnSpc>
            </a:pPr>
            <a:r>
              <a:rPr lang="en-US"/>
              <a:t>Various terms that are no longer relevant, or that do not necessarily belong in Policy 2419</a:t>
            </a:r>
          </a:p>
          <a:p>
            <a:endParaRPr lang="en-US"/>
          </a:p>
        </p:txBody>
      </p:sp>
      <p:sp>
        <p:nvSpPr>
          <p:cNvPr id="4" name="Slide Number Placeholder 3">
            <a:extLst>
              <a:ext uri="{FF2B5EF4-FFF2-40B4-BE49-F238E27FC236}">
                <a16:creationId xmlns:a16="http://schemas.microsoft.com/office/drawing/2014/main" id="{5DC8C221-E07F-4BF9-A098-59D97518B761}"/>
              </a:ext>
            </a:extLst>
          </p:cNvPr>
          <p:cNvSpPr>
            <a:spLocks noGrp="1"/>
          </p:cNvSpPr>
          <p:nvPr>
            <p:ph type="sldNum" sz="quarter" idx="12"/>
          </p:nvPr>
        </p:nvSpPr>
        <p:spPr/>
        <p:txBody>
          <a:bodyPr/>
          <a:lstStyle/>
          <a:p>
            <a:fld id="{16630861-4318-414B-8E21-CA5F03E7BD41}" type="slidenum">
              <a:rPr lang="en-US" smtClean="0"/>
              <a:t>8</a:t>
            </a:fld>
            <a:endParaRPr lang="en-US"/>
          </a:p>
        </p:txBody>
      </p:sp>
    </p:spTree>
    <p:extLst>
      <p:ext uri="{BB962C8B-B14F-4D97-AF65-F5344CB8AC3E}">
        <p14:creationId xmlns:p14="http://schemas.microsoft.com/office/powerpoint/2010/main" val="40846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72DC-50C3-410C-8C17-8A2A2613A3B8}"/>
              </a:ext>
            </a:extLst>
          </p:cNvPr>
          <p:cNvSpPr>
            <a:spLocks noGrp="1"/>
          </p:cNvSpPr>
          <p:nvPr>
            <p:ph type="title"/>
          </p:nvPr>
        </p:nvSpPr>
        <p:spPr/>
        <p:txBody>
          <a:bodyPr>
            <a:normAutofit/>
          </a:bodyPr>
          <a:lstStyle/>
          <a:p>
            <a:r>
              <a:rPr lang="en-US" b="1">
                <a:latin typeface="Vollkorn"/>
              </a:rPr>
              <a:t>Definitions (formerly Glossary)</a:t>
            </a:r>
            <a:endParaRPr lang="en-US">
              <a:latin typeface="Vollkorn"/>
            </a:endParaRPr>
          </a:p>
        </p:txBody>
      </p:sp>
      <p:sp>
        <p:nvSpPr>
          <p:cNvPr id="3" name="Content Placeholder 2">
            <a:extLst>
              <a:ext uri="{FF2B5EF4-FFF2-40B4-BE49-F238E27FC236}">
                <a16:creationId xmlns:a16="http://schemas.microsoft.com/office/drawing/2014/main" id="{BE26CB64-1BDD-4DFB-97D7-01F2F9FD0EEE}"/>
              </a:ext>
            </a:extLst>
          </p:cNvPr>
          <p:cNvSpPr>
            <a:spLocks noGrp="1"/>
          </p:cNvSpPr>
          <p:nvPr>
            <p:ph idx="1"/>
          </p:nvPr>
        </p:nvSpPr>
        <p:spPr>
          <a:xfrm>
            <a:off x="298938" y="1708726"/>
            <a:ext cx="8527427" cy="4304515"/>
          </a:xfrm>
        </p:spPr>
        <p:txBody>
          <a:bodyPr vert="horz" lIns="91440" tIns="45720" rIns="91440" bIns="45720" rtlCol="0" anchor="t">
            <a:normAutofit/>
          </a:bodyPr>
          <a:lstStyle/>
          <a:p>
            <a:pPr marL="342900" lvl="1" indent="0">
              <a:buNone/>
            </a:pPr>
            <a:r>
              <a:rPr lang="en-US" sz="2000">
                <a:latin typeface="Fira Sans"/>
              </a:rPr>
              <a:t>Moved to the front of the document after “Acronyms and Abbreviations”</a:t>
            </a:r>
            <a:endParaRPr lang="en-US">
              <a:latin typeface="Fira Sans"/>
            </a:endParaRPr>
          </a:p>
          <a:p>
            <a:pPr lvl="1"/>
            <a:endParaRPr lang="en-US" sz="2000"/>
          </a:p>
          <a:p>
            <a:pPr marL="342900" lvl="1" indent="0">
              <a:buNone/>
            </a:pPr>
            <a:r>
              <a:rPr lang="en-US" sz="2000" b="1">
                <a:latin typeface="Fira Sans"/>
              </a:rPr>
              <a:t>Removed</a:t>
            </a:r>
          </a:p>
          <a:p>
            <a:pPr lvl="1"/>
            <a:r>
              <a:rPr lang="en-US">
                <a:latin typeface="Fira Sans"/>
              </a:rPr>
              <a:t>Individualized Family Service Plan (IFSP)</a:t>
            </a:r>
          </a:p>
          <a:p>
            <a:pPr lvl="1"/>
            <a:r>
              <a:rPr lang="en-US">
                <a:latin typeface="Fira Sans"/>
              </a:rPr>
              <a:t>Consultation</a:t>
            </a:r>
          </a:p>
          <a:p>
            <a:pPr lvl="1"/>
            <a:r>
              <a:rPr lang="en-US">
                <a:latin typeface="Fira Sans"/>
              </a:rPr>
              <a:t>Day; School Day</a:t>
            </a:r>
          </a:p>
          <a:p>
            <a:pPr lvl="1"/>
            <a:r>
              <a:rPr lang="en-US">
                <a:latin typeface="Fira Sans"/>
              </a:rPr>
              <a:t>Destruction</a:t>
            </a:r>
          </a:p>
          <a:p>
            <a:pPr marL="0" indent="0">
              <a:buNone/>
            </a:pPr>
            <a:endParaRPr lang="en-US"/>
          </a:p>
        </p:txBody>
      </p:sp>
      <p:sp>
        <p:nvSpPr>
          <p:cNvPr id="4" name="Slide Number Placeholder 3">
            <a:extLst>
              <a:ext uri="{FF2B5EF4-FFF2-40B4-BE49-F238E27FC236}">
                <a16:creationId xmlns:a16="http://schemas.microsoft.com/office/drawing/2014/main" id="{DEA1B8E2-3C61-4383-A11F-CA6580CCFD04}"/>
              </a:ext>
            </a:extLst>
          </p:cNvPr>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1469124620"/>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51DD90B2699D4D90219A3D13407729" ma:contentTypeVersion="4" ma:contentTypeDescription="Create a new document." ma:contentTypeScope="" ma:versionID="1ff085cd99753ab9329f1d4a84a2b3ec">
  <xsd:schema xmlns:xsd="http://www.w3.org/2001/XMLSchema" xmlns:xs="http://www.w3.org/2001/XMLSchema" xmlns:p="http://schemas.microsoft.com/office/2006/metadata/properties" xmlns:ns2="595ced66-1eaf-47ce-8083-6115aeef65cb" xmlns:ns3="feb73411-5d44-4104-b354-25045046f236" targetNamespace="http://schemas.microsoft.com/office/2006/metadata/properties" ma:root="true" ma:fieldsID="ea5954b593524226491099667adb1eed" ns2:_="" ns3:_="">
    <xsd:import namespace="595ced66-1eaf-47ce-8083-6115aeef65cb"/>
    <xsd:import namespace="feb73411-5d44-4104-b354-25045046f2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ced66-1eaf-47ce-8083-6115aeef6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b73411-5d44-4104-b354-25045046f2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BC3EF-EC52-444C-9DDE-7B61A0BC198C}">
  <ds:schemaRefs>
    <ds:schemaRef ds:uri="595ced66-1eaf-47ce-8083-6115aeef65cb"/>
    <ds:schemaRef ds:uri="feb73411-5d44-4104-b354-25045046f2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FF90C1-96CA-4DD6-989B-E66C026C0C17}">
  <ds:schemaRefs>
    <ds:schemaRef ds:uri="595ced66-1eaf-47ce-8083-6115aeef65cb"/>
    <ds:schemaRef ds:uri="feb73411-5d44-4104-b354-25045046f2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334ADE-0C45-407E-B433-A7CDD98F3E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WVDE_2017Theme2</Template>
  <Application>Microsoft Office PowerPoint</Application>
  <PresentationFormat>On-screen Show (4:3)</PresentationFormat>
  <Slides>79</Slides>
  <Notes>3</Notes>
  <HiddenSlides>0</HiddenSlide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WVDE_2017Theme2</vt:lpstr>
      <vt:lpstr>WVBE Policy 2419</vt:lpstr>
      <vt:lpstr>Policy 2419 Revisions</vt:lpstr>
      <vt:lpstr>Policy 2419: Comment Period</vt:lpstr>
      <vt:lpstr>Policy 2419: Comment Period</vt:lpstr>
      <vt:lpstr>Changes at a Glance</vt:lpstr>
      <vt:lpstr>Changes at a Glance</vt:lpstr>
      <vt:lpstr>Legislative Rule 126 CSR 16</vt:lpstr>
      <vt:lpstr>Acronyms and Abbreviations</vt:lpstr>
      <vt:lpstr>Definitions (formerly Glossary)</vt:lpstr>
      <vt:lpstr>Definitions (formerly Glossary)</vt:lpstr>
      <vt:lpstr>Definitions (formerly Glossary)</vt:lpstr>
      <vt:lpstr>Introduction</vt:lpstr>
      <vt:lpstr>Chapter 1:  Free Appropriate Public Education</vt:lpstr>
      <vt:lpstr>Chapter 2:  Child Find</vt:lpstr>
      <vt:lpstr>Chapter 2:  Child Find</vt:lpstr>
      <vt:lpstr>Chapter 3:  Evaluation / Reevaluation</vt:lpstr>
      <vt:lpstr>Chapter 3:  Evaluation / Reevaluation</vt:lpstr>
      <vt:lpstr>Chapter 3:  Evaluation / Reevaluation</vt:lpstr>
      <vt:lpstr>Chapter 3:  Evaluation / Reevaluation</vt:lpstr>
      <vt:lpstr>Chapter 4:  Eligibility</vt:lpstr>
      <vt:lpstr>Chapter 4:  Eligibility</vt:lpstr>
      <vt:lpstr>Chapter 4:  Eligibility (Developmental Delay)</vt:lpstr>
      <vt:lpstr>Chapter 4:  Eligibility (Developmental Delay)</vt:lpstr>
      <vt:lpstr>Chapter 4:  Eligibility (Developmental Delay)</vt:lpstr>
      <vt:lpstr>Chapter 4:  Eligibility (Developmental Delay)</vt:lpstr>
      <vt:lpstr>Chapter 4:  Eligibility (Developmental Delay)</vt:lpstr>
      <vt:lpstr>Chapter 4:  Eligibility (Developmental Delay)</vt:lpstr>
      <vt:lpstr>Chapter 4:  Eligibility (Developmental Delay)</vt:lpstr>
      <vt:lpstr>Chapter 4:  Eligibility (Developmental Delay)</vt:lpstr>
      <vt:lpstr>Chapter 4:  Eligibility (Developmental Delay)</vt:lpstr>
      <vt:lpstr>Chapter 4:  Eligibility</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4: Eligibility (Speech or Language Impairment)</vt:lpstr>
      <vt:lpstr>Chapter 5:  Individualized Education Programs (IEP)</vt:lpstr>
      <vt:lpstr>Chapter 5:  Individualized Education Programs (IEP)</vt:lpstr>
      <vt:lpstr>Chapter 5:  Individualized Education Programs (IEP)</vt:lpstr>
      <vt:lpstr>Chapter 5:  Individualized Education Programs (IEP)</vt:lpstr>
      <vt:lpstr>Chapter 5:  Individualized Education Programs (IEP)</vt:lpstr>
      <vt:lpstr>Chapter 5:  Individualized Education Programs (IEP)</vt:lpstr>
      <vt:lpstr>Chapter 5:  Individualized Education Programs (IEP)</vt:lpstr>
      <vt:lpstr>Chapter 5:  Individualized Education Programs (IEP)</vt:lpstr>
      <vt:lpstr>Chapter 5:  Individualized Education Programs (IEP)</vt:lpstr>
      <vt:lpstr>Chapter 5:  Individualized Education Programs (IEP)</vt:lpstr>
      <vt:lpstr>Chapter 6:  Administration of Services</vt:lpstr>
      <vt:lpstr>Chapter 6:  Administration of Services</vt:lpstr>
      <vt:lpstr>Chapter 6:  Administration of Services</vt:lpstr>
      <vt:lpstr>Chapter 6:  Administration of Services</vt:lpstr>
      <vt:lpstr>Chapter 6:  Administration of Services</vt:lpstr>
      <vt:lpstr>Chapter 6:  Administration of Services</vt:lpstr>
      <vt:lpstr>Chapter 6:  Administration of Services</vt:lpstr>
      <vt:lpstr>Chapter 7:  Discipline</vt:lpstr>
      <vt:lpstr>Chapter 7:  Discipline</vt:lpstr>
      <vt:lpstr>Chapter 7:  Discipline</vt:lpstr>
      <vt:lpstr>Chapter 8:  Private School Students</vt:lpstr>
      <vt:lpstr>Chapter 9:  General Supervision and Accountability for Performance and Compliance</vt:lpstr>
      <vt:lpstr>Chapter 10:  Procedural Safeguards</vt:lpstr>
      <vt:lpstr>Chapter 11:  Dispute Resolution</vt:lpstr>
      <vt:lpstr>Chapter 11:  Dispute Resolution</vt:lpstr>
      <vt:lpstr>Chapter 11:  Dispute Resolution</vt:lpstr>
      <vt:lpstr>Chapter 11:  Dispute Resolution</vt:lpstr>
      <vt:lpstr>Chapter 11:  Dispute Resolution</vt:lpstr>
      <vt:lpstr>Appendices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revision>1</cp:revision>
  <cp:lastPrinted>2022-10-18T19:47:36Z</cp:lastPrinted>
  <dcterms:created xsi:type="dcterms:W3CDTF">2017-05-08T14:21:19Z</dcterms:created>
  <dcterms:modified xsi:type="dcterms:W3CDTF">2023-02-06T13:28:22Z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0x010100EE51DD90B2699D4D90219A3D13407729</vt:lpwstr>
  </property>
  <property fmtid="{D5CDD505-2E9C-101B-9397-08002B2CF9AE}" pid="3" name="MSIP_Label_460f4a70-4b6c-4bd4-a002-31edb9c00abe_Enabled">
    <vt:lpwstr>true</vt:lpwstr>
  </property>
  <property fmtid="{D5CDD505-2E9C-101B-9397-08002B2CF9AE}" pid="4" name="MSIP_Label_460f4a70-4b6c-4bd4-a002-31edb9c00abe_SetDate">
    <vt:lpwstr>2023-02-06T12:56:53Z</vt:lpwstr>
  </property>
  <property fmtid="{D5CDD505-2E9C-101B-9397-08002B2CF9AE}" pid="5" name="MSIP_Label_460f4a70-4b6c-4bd4-a002-31edb9c00abe_Method">
    <vt:lpwstr>Standard</vt:lpwstr>
  </property>
  <property fmtid="{D5CDD505-2E9C-101B-9397-08002B2CF9AE}" pid="6" name="MSIP_Label_460f4a70-4b6c-4bd4-a002-31edb9c00abe_Name">
    <vt:lpwstr>General</vt:lpwstr>
  </property>
  <property fmtid="{D5CDD505-2E9C-101B-9397-08002B2CF9AE}" pid="7" name="MSIP_Label_460f4a70-4b6c-4bd4-a002-31edb9c00abe_SiteId">
    <vt:lpwstr>e019b04b-330c-467a-8bae-09fb17374d6a</vt:lpwstr>
  </property>
  <property fmtid="{D5CDD505-2E9C-101B-9397-08002B2CF9AE}" pid="8" name="MSIP_Label_460f4a70-4b6c-4bd4-a002-31edb9c00abe_ActionId">
    <vt:lpwstr>ccb7b0a1-3d78-4395-88c0-1f4906c6495f</vt:lpwstr>
  </property>
  <property fmtid="{D5CDD505-2E9C-101B-9397-08002B2CF9AE}" pid="9" name="MSIP_Label_460f4a70-4b6c-4bd4-a002-31edb9c00abe_ContentBits">
    <vt:lpwstr>0</vt:lpwstr>
  </property>
</Properties>
</file>