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333" r:id="rId3"/>
    <p:sldId id="334" r:id="rId4"/>
    <p:sldId id="259" r:id="rId5"/>
    <p:sldId id="273" r:id="rId6"/>
    <p:sldId id="322" r:id="rId7"/>
    <p:sldId id="268" r:id="rId8"/>
    <p:sldId id="298" r:id="rId9"/>
    <p:sldId id="323" r:id="rId10"/>
    <p:sldId id="324" r:id="rId11"/>
    <p:sldId id="325" r:id="rId12"/>
    <p:sldId id="328" r:id="rId13"/>
    <p:sldId id="329" r:id="rId14"/>
    <p:sldId id="330" r:id="rId15"/>
    <p:sldId id="331" r:id="rId16"/>
    <p:sldId id="332" r:id="rId17"/>
    <p:sldId id="283" r:id="rId18"/>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0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7B4D2A-C64E-449B-BACE-FA060BA450EF}" v="1" dt="2021-09-07T22:19:11.2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6727" autoAdjust="0"/>
  </p:normalViewPr>
  <p:slideViewPr>
    <p:cSldViewPr snapToGrid="0">
      <p:cViewPr varScale="1">
        <p:scale>
          <a:sx n="72" d="100"/>
          <a:sy n="72" d="100"/>
        </p:scale>
        <p:origin x="756" y="60"/>
      </p:cViewPr>
      <p:guideLst/>
    </p:cSldViewPr>
  </p:slideViewPr>
  <p:notesTextViewPr>
    <p:cViewPr>
      <p:scale>
        <a:sx n="1" d="1"/>
        <a:sy n="1" d="1"/>
      </p:scale>
      <p:origin x="0" y="0"/>
    </p:cViewPr>
  </p:notesTextViewPr>
  <p:notesViewPr>
    <p:cSldViewPr snapToGrid="0">
      <p:cViewPr varScale="1">
        <p:scale>
          <a:sx n="87" d="100"/>
          <a:sy n="87" d="100"/>
        </p:scale>
        <p:origin x="298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ber Stohr" userId="ae57622b-9a82-436d-9a76-2cbb74fe80ea" providerId="ADAL" clId="{5A7B4D2A-C64E-449B-BACE-FA060BA450EF}"/>
    <pc:docChg chg="custSel delSld modSld">
      <pc:chgData name="Amber Stohr" userId="ae57622b-9a82-436d-9a76-2cbb74fe80ea" providerId="ADAL" clId="{5A7B4D2A-C64E-449B-BACE-FA060BA450EF}" dt="2021-09-07T22:19:21.354" v="430" actId="20577"/>
      <pc:docMkLst>
        <pc:docMk/>
      </pc:docMkLst>
      <pc:sldChg chg="modSp mod">
        <pc:chgData name="Amber Stohr" userId="ae57622b-9a82-436d-9a76-2cbb74fe80ea" providerId="ADAL" clId="{5A7B4D2A-C64E-449B-BACE-FA060BA450EF}" dt="2021-09-07T15:21:12.500" v="211" actId="20577"/>
        <pc:sldMkLst>
          <pc:docMk/>
          <pc:sldMk cId="2298658066" sldId="268"/>
        </pc:sldMkLst>
        <pc:spChg chg="mod">
          <ac:chgData name="Amber Stohr" userId="ae57622b-9a82-436d-9a76-2cbb74fe80ea" providerId="ADAL" clId="{5A7B4D2A-C64E-449B-BACE-FA060BA450EF}" dt="2021-09-07T15:21:12.500" v="211" actId="20577"/>
          <ac:spMkLst>
            <pc:docMk/>
            <pc:sldMk cId="2298658066" sldId="268"/>
            <ac:spMk id="6" creationId="{4A78DAA8-8FDD-4693-8D43-39346808CB52}"/>
          </ac:spMkLst>
        </pc:spChg>
      </pc:sldChg>
      <pc:sldChg chg="modSp mod">
        <pc:chgData name="Amber Stohr" userId="ae57622b-9a82-436d-9a76-2cbb74fe80ea" providerId="ADAL" clId="{5A7B4D2A-C64E-449B-BACE-FA060BA450EF}" dt="2021-09-07T20:11:52.024" v="392"/>
        <pc:sldMkLst>
          <pc:docMk/>
          <pc:sldMk cId="518057694" sldId="273"/>
        </pc:sldMkLst>
        <pc:spChg chg="mod">
          <ac:chgData name="Amber Stohr" userId="ae57622b-9a82-436d-9a76-2cbb74fe80ea" providerId="ADAL" clId="{5A7B4D2A-C64E-449B-BACE-FA060BA450EF}" dt="2021-09-07T20:11:52.024" v="392"/>
          <ac:spMkLst>
            <pc:docMk/>
            <pc:sldMk cId="518057694" sldId="273"/>
            <ac:spMk id="7" creationId="{E99C5BB1-D8BF-42E3-AC78-CFE7D3EECDDF}"/>
          </ac:spMkLst>
        </pc:spChg>
      </pc:sldChg>
      <pc:sldChg chg="modSp mod">
        <pc:chgData name="Amber Stohr" userId="ae57622b-9a82-436d-9a76-2cbb74fe80ea" providerId="ADAL" clId="{5A7B4D2A-C64E-449B-BACE-FA060BA450EF}" dt="2021-09-07T22:19:21.354" v="430" actId="20577"/>
        <pc:sldMkLst>
          <pc:docMk/>
          <pc:sldMk cId="72983765" sldId="283"/>
        </pc:sldMkLst>
        <pc:spChg chg="mod">
          <ac:chgData name="Amber Stohr" userId="ae57622b-9a82-436d-9a76-2cbb74fe80ea" providerId="ADAL" clId="{5A7B4D2A-C64E-449B-BACE-FA060BA450EF}" dt="2021-09-07T22:19:21.354" v="430" actId="20577"/>
          <ac:spMkLst>
            <pc:docMk/>
            <pc:sldMk cId="72983765" sldId="283"/>
            <ac:spMk id="3" creationId="{EAC7EDAB-9376-492F-922B-FED90BA6D1DF}"/>
          </ac:spMkLst>
        </pc:spChg>
      </pc:sldChg>
      <pc:sldChg chg="del">
        <pc:chgData name="Amber Stohr" userId="ae57622b-9a82-436d-9a76-2cbb74fe80ea" providerId="ADAL" clId="{5A7B4D2A-C64E-449B-BACE-FA060BA450EF}" dt="2021-09-07T15:29:31.638" v="375" actId="2696"/>
        <pc:sldMkLst>
          <pc:docMk/>
          <pc:sldMk cId="1018277026" sldId="285"/>
        </pc:sldMkLst>
      </pc:sldChg>
      <pc:sldChg chg="modSp mod">
        <pc:chgData name="Amber Stohr" userId="ae57622b-9a82-436d-9a76-2cbb74fe80ea" providerId="ADAL" clId="{5A7B4D2A-C64E-449B-BACE-FA060BA450EF}" dt="2021-09-07T20:07:31.054" v="377" actId="20577"/>
        <pc:sldMkLst>
          <pc:docMk/>
          <pc:sldMk cId="2139082" sldId="298"/>
        </pc:sldMkLst>
        <pc:spChg chg="mod">
          <ac:chgData name="Amber Stohr" userId="ae57622b-9a82-436d-9a76-2cbb74fe80ea" providerId="ADAL" clId="{5A7B4D2A-C64E-449B-BACE-FA060BA450EF}" dt="2021-09-07T20:07:31.054" v="377" actId="20577"/>
          <ac:spMkLst>
            <pc:docMk/>
            <pc:sldMk cId="2139082" sldId="298"/>
            <ac:spMk id="3" creationId="{B9EE2688-6C1D-4762-B707-71B8734D4344}"/>
          </ac:spMkLst>
        </pc:spChg>
      </pc:sldChg>
      <pc:sldChg chg="modSp mod">
        <pc:chgData name="Amber Stohr" userId="ae57622b-9a82-436d-9a76-2cbb74fe80ea" providerId="ADAL" clId="{5A7B4D2A-C64E-449B-BACE-FA060BA450EF}" dt="2021-09-07T15:18:57.516" v="173" actId="20577"/>
        <pc:sldMkLst>
          <pc:docMk/>
          <pc:sldMk cId="2084590440" sldId="322"/>
        </pc:sldMkLst>
        <pc:spChg chg="mod">
          <ac:chgData name="Amber Stohr" userId="ae57622b-9a82-436d-9a76-2cbb74fe80ea" providerId="ADAL" clId="{5A7B4D2A-C64E-449B-BACE-FA060BA450EF}" dt="2021-09-07T15:18:57.516" v="173" actId="20577"/>
          <ac:spMkLst>
            <pc:docMk/>
            <pc:sldMk cId="2084590440" sldId="322"/>
            <ac:spMk id="3" creationId="{C7D1031C-088A-4604-8393-46A37761FA7C}"/>
          </ac:spMkLst>
        </pc:spChg>
      </pc:sldChg>
      <pc:sldChg chg="modSp mod">
        <pc:chgData name="Amber Stohr" userId="ae57622b-9a82-436d-9a76-2cbb74fe80ea" providerId="ADAL" clId="{5A7B4D2A-C64E-449B-BACE-FA060BA450EF}" dt="2021-09-07T20:13:59.387" v="426" actId="20577"/>
        <pc:sldMkLst>
          <pc:docMk/>
          <pc:sldMk cId="1352975041" sldId="323"/>
        </pc:sldMkLst>
        <pc:graphicFrameChg chg="modGraphic">
          <ac:chgData name="Amber Stohr" userId="ae57622b-9a82-436d-9a76-2cbb74fe80ea" providerId="ADAL" clId="{5A7B4D2A-C64E-449B-BACE-FA060BA450EF}" dt="2021-09-07T20:13:59.387" v="426" actId="20577"/>
          <ac:graphicFrameMkLst>
            <pc:docMk/>
            <pc:sldMk cId="1352975041" sldId="323"/>
            <ac:graphicFrameMk id="4" creationId="{FFD34493-01B1-43C8-81EC-E94979ABE426}"/>
          </ac:graphicFrameMkLst>
        </pc:graphicFrameChg>
      </pc:sldChg>
      <pc:sldChg chg="modSp mod">
        <pc:chgData name="Amber Stohr" userId="ae57622b-9a82-436d-9a76-2cbb74fe80ea" providerId="ADAL" clId="{5A7B4D2A-C64E-449B-BACE-FA060BA450EF}" dt="2021-09-07T20:07:58.301" v="391" actId="5793"/>
        <pc:sldMkLst>
          <pc:docMk/>
          <pc:sldMk cId="4242393677" sldId="324"/>
        </pc:sldMkLst>
        <pc:graphicFrameChg chg="modGraphic">
          <ac:chgData name="Amber Stohr" userId="ae57622b-9a82-436d-9a76-2cbb74fe80ea" providerId="ADAL" clId="{5A7B4D2A-C64E-449B-BACE-FA060BA450EF}" dt="2021-09-07T20:07:58.301" v="391" actId="5793"/>
          <ac:graphicFrameMkLst>
            <pc:docMk/>
            <pc:sldMk cId="4242393677" sldId="324"/>
            <ac:graphicFrameMk id="4" creationId="{60DAACFE-5556-42BC-AE3A-BDB5247696C0}"/>
          </ac:graphicFrameMkLst>
        </pc:graphicFrameChg>
      </pc:sldChg>
      <pc:sldChg chg="modSp mod">
        <pc:chgData name="Amber Stohr" userId="ae57622b-9a82-436d-9a76-2cbb74fe80ea" providerId="ADAL" clId="{5A7B4D2A-C64E-449B-BACE-FA060BA450EF}" dt="2021-09-07T20:12:39.391" v="399" actId="5793"/>
        <pc:sldMkLst>
          <pc:docMk/>
          <pc:sldMk cId="1479099149" sldId="328"/>
        </pc:sldMkLst>
        <pc:graphicFrameChg chg="modGraphic">
          <ac:chgData name="Amber Stohr" userId="ae57622b-9a82-436d-9a76-2cbb74fe80ea" providerId="ADAL" clId="{5A7B4D2A-C64E-449B-BACE-FA060BA450EF}" dt="2021-09-07T20:12:39.391" v="399" actId="5793"/>
          <ac:graphicFrameMkLst>
            <pc:docMk/>
            <pc:sldMk cId="1479099149" sldId="328"/>
            <ac:graphicFrameMk id="4" creationId="{5FDF7419-78BC-4EEC-8462-384004C9C69B}"/>
          </ac:graphicFrameMkLst>
        </pc:graphicFrameChg>
      </pc:sldChg>
      <pc:sldChg chg="modSp mod">
        <pc:chgData name="Amber Stohr" userId="ae57622b-9a82-436d-9a76-2cbb74fe80ea" providerId="ADAL" clId="{5A7B4D2A-C64E-449B-BACE-FA060BA450EF}" dt="2021-09-07T20:12:48.666" v="406" actId="20577"/>
        <pc:sldMkLst>
          <pc:docMk/>
          <pc:sldMk cId="3176308033" sldId="329"/>
        </pc:sldMkLst>
        <pc:graphicFrameChg chg="modGraphic">
          <ac:chgData name="Amber Stohr" userId="ae57622b-9a82-436d-9a76-2cbb74fe80ea" providerId="ADAL" clId="{5A7B4D2A-C64E-449B-BACE-FA060BA450EF}" dt="2021-09-07T20:12:48.666" v="406" actId="20577"/>
          <ac:graphicFrameMkLst>
            <pc:docMk/>
            <pc:sldMk cId="3176308033" sldId="329"/>
            <ac:graphicFrameMk id="4" creationId="{83CBDE63-5BD0-4440-9E75-11DDC09E22F3}"/>
          </ac:graphicFrameMkLst>
        </pc:graphicFrameChg>
      </pc:sldChg>
      <pc:sldChg chg="modSp mod">
        <pc:chgData name="Amber Stohr" userId="ae57622b-9a82-436d-9a76-2cbb74fe80ea" providerId="ADAL" clId="{5A7B4D2A-C64E-449B-BACE-FA060BA450EF}" dt="2021-09-07T15:28:54.289" v="374" actId="20577"/>
        <pc:sldMkLst>
          <pc:docMk/>
          <pc:sldMk cId="1487178808" sldId="330"/>
        </pc:sldMkLst>
        <pc:spChg chg="mod">
          <ac:chgData name="Amber Stohr" userId="ae57622b-9a82-436d-9a76-2cbb74fe80ea" providerId="ADAL" clId="{5A7B4D2A-C64E-449B-BACE-FA060BA450EF}" dt="2021-09-07T15:28:54.289" v="374" actId="20577"/>
          <ac:spMkLst>
            <pc:docMk/>
            <pc:sldMk cId="1487178808" sldId="330"/>
            <ac:spMk id="3" creationId="{B9EE2688-6C1D-4762-B707-71B8734D4344}"/>
          </ac:spMkLst>
        </pc:spChg>
      </pc:sldChg>
      <pc:sldChg chg="modSp mod">
        <pc:chgData name="Amber Stohr" userId="ae57622b-9a82-436d-9a76-2cbb74fe80ea" providerId="ADAL" clId="{5A7B4D2A-C64E-449B-BACE-FA060BA450EF}" dt="2021-09-07T20:13:03.285" v="413" actId="5793"/>
        <pc:sldMkLst>
          <pc:docMk/>
          <pc:sldMk cId="2561308401" sldId="331"/>
        </pc:sldMkLst>
        <pc:graphicFrameChg chg="modGraphic">
          <ac:chgData name="Amber Stohr" userId="ae57622b-9a82-436d-9a76-2cbb74fe80ea" providerId="ADAL" clId="{5A7B4D2A-C64E-449B-BACE-FA060BA450EF}" dt="2021-09-07T20:13:03.285" v="413" actId="5793"/>
          <ac:graphicFrameMkLst>
            <pc:docMk/>
            <pc:sldMk cId="2561308401" sldId="331"/>
            <ac:graphicFrameMk id="4" creationId="{FED3652F-403A-43B5-8CA4-C0523924C4D0}"/>
          </ac:graphicFrameMkLst>
        </pc:graphicFrameChg>
      </pc:sldChg>
      <pc:sldChg chg="modSp mod">
        <pc:chgData name="Amber Stohr" userId="ae57622b-9a82-436d-9a76-2cbb74fe80ea" providerId="ADAL" clId="{5A7B4D2A-C64E-449B-BACE-FA060BA450EF}" dt="2021-09-07T20:13:34.041" v="423" actId="20577"/>
        <pc:sldMkLst>
          <pc:docMk/>
          <pc:sldMk cId="1907490556" sldId="332"/>
        </pc:sldMkLst>
        <pc:graphicFrameChg chg="modGraphic">
          <ac:chgData name="Amber Stohr" userId="ae57622b-9a82-436d-9a76-2cbb74fe80ea" providerId="ADAL" clId="{5A7B4D2A-C64E-449B-BACE-FA060BA450EF}" dt="2021-09-07T20:13:34.041" v="423" actId="20577"/>
          <ac:graphicFrameMkLst>
            <pc:docMk/>
            <pc:sldMk cId="1907490556" sldId="332"/>
            <ac:graphicFrameMk id="4" creationId="{DC74D948-F010-445E-8A23-5ECC37F98C78}"/>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9D8317C1-B09E-47F5-AF6C-9D84DD142FD4}" type="datetimeFigureOut">
              <a:rPr lang="en-US" smtClean="0"/>
              <a:t>9/7/2021</a:t>
            </a:fld>
            <a:endParaRPr lang="en-US"/>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52ADD1B4-63D5-459C-AB25-341648D368F3}" type="slidenum">
              <a:rPr lang="en-US" smtClean="0"/>
              <a:t>‹#›</a:t>
            </a:fld>
            <a:endParaRPr lang="en-US"/>
          </a:p>
        </p:txBody>
      </p:sp>
    </p:spTree>
    <p:extLst>
      <p:ext uri="{BB962C8B-B14F-4D97-AF65-F5344CB8AC3E}">
        <p14:creationId xmlns:p14="http://schemas.microsoft.com/office/powerpoint/2010/main" val="24623666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ADD1B4-63D5-459C-AB25-341648D368F3}" type="slidenum">
              <a:rPr lang="en-US" smtClean="0"/>
              <a:t>2</a:t>
            </a:fld>
            <a:endParaRPr lang="en-US"/>
          </a:p>
        </p:txBody>
      </p:sp>
    </p:spTree>
    <p:extLst>
      <p:ext uri="{BB962C8B-B14F-4D97-AF65-F5344CB8AC3E}">
        <p14:creationId xmlns:p14="http://schemas.microsoft.com/office/powerpoint/2010/main" val="3882062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more information on SPP.APR see the following link xxx.  West Virginia is required to submit SPP.APR data annual by February 1</a:t>
            </a:r>
            <a:r>
              <a:rPr lang="en-US" baseline="30000" dirty="0"/>
              <a:t>st</a:t>
            </a:r>
            <a:r>
              <a:rPr lang="en-US" dirty="0"/>
              <a:t>.</a:t>
            </a:r>
          </a:p>
        </p:txBody>
      </p:sp>
      <p:sp>
        <p:nvSpPr>
          <p:cNvPr id="4" name="Slide Number Placeholder 3"/>
          <p:cNvSpPr>
            <a:spLocks noGrp="1"/>
          </p:cNvSpPr>
          <p:nvPr>
            <p:ph type="sldNum" sz="quarter" idx="10"/>
          </p:nvPr>
        </p:nvSpPr>
        <p:spPr/>
        <p:txBody>
          <a:bodyPr/>
          <a:lstStyle/>
          <a:p>
            <a:fld id="{52ADD1B4-63D5-459C-AB25-341648D368F3}" type="slidenum">
              <a:rPr lang="en-US" smtClean="0"/>
              <a:t>3</a:t>
            </a:fld>
            <a:endParaRPr lang="en-US"/>
          </a:p>
        </p:txBody>
      </p:sp>
    </p:spTree>
    <p:extLst>
      <p:ext uri="{BB962C8B-B14F-4D97-AF65-F5344CB8AC3E}">
        <p14:creationId xmlns:p14="http://schemas.microsoft.com/office/powerpoint/2010/main" val="1005643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ADD1B4-63D5-459C-AB25-341648D368F3}" type="slidenum">
              <a:rPr lang="en-US" smtClean="0"/>
              <a:t>7</a:t>
            </a:fld>
            <a:endParaRPr lang="en-US"/>
          </a:p>
        </p:txBody>
      </p:sp>
    </p:spTree>
    <p:extLst>
      <p:ext uri="{BB962C8B-B14F-4D97-AF65-F5344CB8AC3E}">
        <p14:creationId xmlns:p14="http://schemas.microsoft.com/office/powerpoint/2010/main" val="2836799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ADD1B4-63D5-459C-AB25-341648D368F3}" type="slidenum">
              <a:rPr lang="en-US" smtClean="0"/>
              <a:t>8</a:t>
            </a:fld>
            <a:endParaRPr lang="en-US"/>
          </a:p>
        </p:txBody>
      </p:sp>
    </p:spTree>
    <p:extLst>
      <p:ext uri="{BB962C8B-B14F-4D97-AF65-F5344CB8AC3E}">
        <p14:creationId xmlns:p14="http://schemas.microsoft.com/office/powerpoint/2010/main" val="1132102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Alternate students will not be included in this calculation.</a:t>
            </a:r>
          </a:p>
        </p:txBody>
      </p:sp>
      <p:sp>
        <p:nvSpPr>
          <p:cNvPr id="4" name="Slide Number Placeholder 3"/>
          <p:cNvSpPr>
            <a:spLocks noGrp="1"/>
          </p:cNvSpPr>
          <p:nvPr>
            <p:ph type="sldNum" sz="quarter" idx="5"/>
          </p:nvPr>
        </p:nvSpPr>
        <p:spPr/>
        <p:txBody>
          <a:bodyPr/>
          <a:lstStyle/>
          <a:p>
            <a:fld id="{52ADD1B4-63D5-459C-AB25-341648D368F3}" type="slidenum">
              <a:rPr lang="en-US" smtClean="0"/>
              <a:t>14</a:t>
            </a:fld>
            <a:endParaRPr lang="en-US"/>
          </a:p>
        </p:txBody>
      </p:sp>
    </p:spTree>
    <p:extLst>
      <p:ext uri="{BB962C8B-B14F-4D97-AF65-F5344CB8AC3E}">
        <p14:creationId xmlns:p14="http://schemas.microsoft.com/office/powerpoint/2010/main" val="3287422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Survey results should be completed within one week of the presentation.</a:t>
            </a:r>
          </a:p>
        </p:txBody>
      </p:sp>
      <p:sp>
        <p:nvSpPr>
          <p:cNvPr id="4" name="Slide Number Placeholder 3"/>
          <p:cNvSpPr>
            <a:spLocks noGrp="1"/>
          </p:cNvSpPr>
          <p:nvPr>
            <p:ph type="sldNum" sz="quarter" idx="5"/>
          </p:nvPr>
        </p:nvSpPr>
        <p:spPr/>
        <p:txBody>
          <a:bodyPr/>
          <a:lstStyle/>
          <a:p>
            <a:fld id="{52ADD1B4-63D5-459C-AB25-341648D368F3}" type="slidenum">
              <a:rPr lang="en-US" smtClean="0"/>
              <a:t>17</a:t>
            </a:fld>
            <a:endParaRPr lang="en-US"/>
          </a:p>
        </p:txBody>
      </p:sp>
    </p:spTree>
    <p:extLst>
      <p:ext uri="{BB962C8B-B14F-4D97-AF65-F5344CB8AC3E}">
        <p14:creationId xmlns:p14="http://schemas.microsoft.com/office/powerpoint/2010/main" val="34616786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1706" y="3446397"/>
            <a:ext cx="11834447" cy="1713781"/>
          </a:xfrm>
        </p:spPr>
        <p:txBody>
          <a:bodyPr anchor="b"/>
          <a:lstStyle>
            <a:lvl1pPr algn="ctr">
              <a:defRPr sz="6000">
                <a:solidFill>
                  <a:schemeClr val="bg1"/>
                </a:solidFill>
              </a:defRPr>
            </a:lvl1pPr>
          </a:lstStyle>
          <a:p>
            <a:r>
              <a:rPr lang="en-US"/>
              <a:t>Click to edit Master title style</a:t>
            </a:r>
          </a:p>
        </p:txBody>
      </p:sp>
      <p:sp>
        <p:nvSpPr>
          <p:cNvPr id="3" name="Subtitle 2"/>
          <p:cNvSpPr>
            <a:spLocks noGrp="1"/>
          </p:cNvSpPr>
          <p:nvPr>
            <p:ph type="subTitle" idx="1"/>
          </p:nvPr>
        </p:nvSpPr>
        <p:spPr>
          <a:xfrm>
            <a:off x="2661136" y="5292661"/>
            <a:ext cx="6875585" cy="416477"/>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4727328" y="5841621"/>
            <a:ext cx="2743200" cy="365125"/>
          </a:xfrm>
          <a:prstGeom prst="rect">
            <a:avLst/>
          </a:prstGeom>
        </p:spPr>
        <p:txBody>
          <a:bodyPr/>
          <a:lstStyle>
            <a:lvl1pPr algn="ctr">
              <a:defRPr sz="1600" i="1">
                <a:solidFill>
                  <a:schemeClr val="bg1"/>
                </a:solidFill>
              </a:defRPr>
            </a:lvl1pPr>
          </a:lstStyle>
          <a:p>
            <a:fld id="{C511D6DA-31B1-4D9D-960F-4E526E78F4C7}" type="datetimeFigureOut">
              <a:rPr lang="en-US" smtClean="0"/>
              <a:t>9/7/2021</a:t>
            </a:fld>
            <a:endParaRPr lang="en-US"/>
          </a:p>
        </p:txBody>
      </p:sp>
    </p:spTree>
    <p:extLst>
      <p:ext uri="{BB962C8B-B14F-4D97-AF65-F5344CB8AC3E}">
        <p14:creationId xmlns:p14="http://schemas.microsoft.com/office/powerpoint/2010/main" val="2811394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3869922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39589" y="365125"/>
            <a:ext cx="2628900"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65125"/>
            <a:ext cx="8529989"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655931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2985743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75138" y="1709740"/>
            <a:ext cx="1139335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375139" y="4589466"/>
            <a:ext cx="11393350" cy="93210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2947109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98585" y="1778733"/>
            <a:ext cx="54864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83569" y="1778733"/>
            <a:ext cx="548491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3563321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98585" y="1681163"/>
            <a:ext cx="548603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98585" y="2505075"/>
            <a:ext cx="5486033"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83569" y="1681163"/>
            <a:ext cx="548640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83569" y="2505075"/>
            <a:ext cx="5486403"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459AF246-C0CA-4182-800C-2EDB293A6247}" type="slidenum">
              <a:rPr lang="en-US" smtClean="0"/>
              <a:t>‹#›</a:t>
            </a:fld>
            <a:endParaRPr lang="en-US"/>
          </a:p>
        </p:txBody>
      </p:sp>
      <p:sp>
        <p:nvSpPr>
          <p:cNvPr id="11" name="Title 1"/>
          <p:cNvSpPr>
            <a:spLocks noGrp="1"/>
          </p:cNvSpPr>
          <p:nvPr>
            <p:ph type="title"/>
          </p:nvPr>
        </p:nvSpPr>
        <p:spPr>
          <a:xfrm>
            <a:off x="398585" y="143746"/>
            <a:ext cx="11369903" cy="1400159"/>
          </a:xfrm>
        </p:spPr>
        <p:txBody>
          <a:bodyPr/>
          <a:lstStyle/>
          <a:p>
            <a:r>
              <a:rPr lang="en-US"/>
              <a:t>Click to edit Master title style</a:t>
            </a:r>
          </a:p>
        </p:txBody>
      </p:sp>
    </p:spTree>
    <p:extLst>
      <p:ext uri="{BB962C8B-B14F-4D97-AF65-F5344CB8AC3E}">
        <p14:creationId xmlns:p14="http://schemas.microsoft.com/office/powerpoint/2010/main" val="2170358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940269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4188828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5477" y="457200"/>
            <a:ext cx="4572733"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334000" y="987427"/>
            <a:ext cx="6434488"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45477" y="2057400"/>
            <a:ext cx="457273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459AF246-C0CA-4182-800C-2EDB293A6247}" type="slidenum">
              <a:rPr lang="en-US" smtClean="0"/>
              <a:t>‹#›</a:t>
            </a:fld>
            <a:endParaRPr lang="en-US"/>
          </a:p>
        </p:txBody>
      </p:sp>
    </p:spTree>
    <p:extLst>
      <p:ext uri="{BB962C8B-B14F-4D97-AF65-F5344CB8AC3E}">
        <p14:creationId xmlns:p14="http://schemas.microsoft.com/office/powerpoint/2010/main" val="123960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0" y="987429"/>
            <a:ext cx="6434488"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7" name="Slide Number Placeholder 6"/>
          <p:cNvSpPr>
            <a:spLocks noGrp="1"/>
          </p:cNvSpPr>
          <p:nvPr>
            <p:ph type="sldNum" sz="quarter" idx="12"/>
          </p:nvPr>
        </p:nvSpPr>
        <p:spPr/>
        <p:txBody>
          <a:bodyPr/>
          <a:lstStyle/>
          <a:p>
            <a:fld id="{459AF246-C0CA-4182-800C-2EDB293A6247}" type="slidenum">
              <a:rPr lang="en-US" smtClean="0"/>
              <a:t>‹#›</a:t>
            </a:fld>
            <a:endParaRPr lang="en-US"/>
          </a:p>
        </p:txBody>
      </p:sp>
      <p:sp>
        <p:nvSpPr>
          <p:cNvPr id="10" name="Title 1"/>
          <p:cNvSpPr>
            <a:spLocks noGrp="1"/>
          </p:cNvSpPr>
          <p:nvPr>
            <p:ph type="title"/>
          </p:nvPr>
        </p:nvSpPr>
        <p:spPr>
          <a:xfrm>
            <a:off x="445477" y="457200"/>
            <a:ext cx="4572733" cy="1600200"/>
          </a:xfrm>
        </p:spPr>
        <p:txBody>
          <a:bodyPr anchor="b"/>
          <a:lstStyle>
            <a:lvl1pPr>
              <a:defRPr sz="3200"/>
            </a:lvl1pPr>
          </a:lstStyle>
          <a:p>
            <a:r>
              <a:rPr lang="en-US"/>
              <a:t>Click to edit Master title style</a:t>
            </a:r>
          </a:p>
        </p:txBody>
      </p:sp>
      <p:sp>
        <p:nvSpPr>
          <p:cNvPr id="11" name="Text Placeholder 3"/>
          <p:cNvSpPr>
            <a:spLocks noGrp="1"/>
          </p:cNvSpPr>
          <p:nvPr>
            <p:ph type="body" sz="half" idx="2"/>
          </p:nvPr>
        </p:nvSpPr>
        <p:spPr>
          <a:xfrm>
            <a:off x="445477" y="2057400"/>
            <a:ext cx="457273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452212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8585" y="143746"/>
            <a:ext cx="11369903" cy="1400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98585" y="1723293"/>
            <a:ext cx="11369903"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10596181" y="6356352"/>
            <a:ext cx="1172307" cy="365125"/>
          </a:xfrm>
          <a:prstGeom prst="rect">
            <a:avLst/>
          </a:prstGeom>
        </p:spPr>
        <p:txBody>
          <a:bodyPr vert="horz" lIns="91440" tIns="45720" rIns="91440" bIns="45720" rtlCol="0" anchor="ctr"/>
          <a:lstStyle>
            <a:lvl1pPr algn="ctr">
              <a:defRPr sz="1400" b="1" i="0">
                <a:solidFill>
                  <a:schemeClr val="bg1"/>
                </a:solidFill>
                <a:latin typeface="Fira Sans Ultra" charset="0"/>
                <a:ea typeface="Fira Sans Ultra" charset="0"/>
                <a:cs typeface="Fira Sans Ultra" charset="0"/>
              </a:defRPr>
            </a:lvl1pPr>
          </a:lstStyle>
          <a:p>
            <a:fld id="{459AF246-C0CA-4182-800C-2EDB293A6247}" type="slidenum">
              <a:rPr lang="en-US" smtClean="0"/>
              <a:t>‹#›</a:t>
            </a:fld>
            <a:endParaRPr lang="en-US"/>
          </a:p>
        </p:txBody>
      </p:sp>
    </p:spTree>
    <p:extLst>
      <p:ext uri="{BB962C8B-B14F-4D97-AF65-F5344CB8AC3E}">
        <p14:creationId xmlns:p14="http://schemas.microsoft.com/office/powerpoint/2010/main" val="9458020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rgbClr val="004071"/>
          </a:solidFill>
          <a:latin typeface="Libre Baskerville" charset="0"/>
          <a:ea typeface="Libre Baskerville" charset="0"/>
          <a:cs typeface="Libre Baskerville" charset="0"/>
        </a:defRPr>
      </a:lvl1pPr>
    </p:titleStyle>
    <p:bodyStyle>
      <a:lvl1pPr marL="228600" indent="-228600" algn="l" defTabSz="914400" rtl="0" eaLnBrk="1" latinLnBrk="0" hangingPunct="1">
        <a:lnSpc>
          <a:spcPct val="90000"/>
        </a:lnSpc>
        <a:spcBef>
          <a:spcPts val="1000"/>
        </a:spcBef>
        <a:buFont typeface="Arial"/>
        <a:buChar char="•"/>
        <a:defRPr sz="2800" kern="1200">
          <a:solidFill>
            <a:srgbClr val="60636B"/>
          </a:solidFill>
          <a:latin typeface="Fira Sans" charset="0"/>
          <a:ea typeface="Fira Sans" charset="0"/>
          <a:cs typeface="Fira Sans" charset="0"/>
        </a:defRPr>
      </a:lvl1pPr>
      <a:lvl2pPr marL="685800" indent="-228600" algn="l" defTabSz="914400" rtl="0" eaLnBrk="1" latinLnBrk="0" hangingPunct="1">
        <a:lnSpc>
          <a:spcPct val="90000"/>
        </a:lnSpc>
        <a:spcBef>
          <a:spcPts val="500"/>
        </a:spcBef>
        <a:buFont typeface="Arial"/>
        <a:buChar char="•"/>
        <a:defRPr sz="2400" kern="1200">
          <a:solidFill>
            <a:srgbClr val="60636B"/>
          </a:solidFill>
          <a:latin typeface="Fira Sans" charset="0"/>
          <a:ea typeface="Fira Sans" charset="0"/>
          <a:cs typeface="Fira Sans" charset="0"/>
        </a:defRPr>
      </a:lvl2pPr>
      <a:lvl3pPr marL="1143000" indent="-228600" algn="l" defTabSz="914400" rtl="0" eaLnBrk="1" latinLnBrk="0" hangingPunct="1">
        <a:lnSpc>
          <a:spcPct val="90000"/>
        </a:lnSpc>
        <a:spcBef>
          <a:spcPts val="500"/>
        </a:spcBef>
        <a:buFont typeface="Arial"/>
        <a:buChar char="•"/>
        <a:defRPr sz="2000" kern="1200">
          <a:solidFill>
            <a:srgbClr val="60636B"/>
          </a:solidFill>
          <a:latin typeface="Fira Sans" charset="0"/>
          <a:ea typeface="Fira Sans" charset="0"/>
          <a:cs typeface="Fira Sans" charset="0"/>
        </a:defRPr>
      </a:lvl3pPr>
      <a:lvl4pPr marL="1600200" indent="-228600" algn="l" defTabSz="914400" rtl="0" eaLnBrk="1" latinLnBrk="0" hangingPunct="1">
        <a:lnSpc>
          <a:spcPct val="90000"/>
        </a:lnSpc>
        <a:spcBef>
          <a:spcPts val="500"/>
        </a:spcBef>
        <a:buFont typeface="Arial"/>
        <a:buChar char="•"/>
        <a:defRPr sz="1800" kern="1200">
          <a:solidFill>
            <a:srgbClr val="60636B"/>
          </a:solidFill>
          <a:latin typeface="Fira Sans" charset="0"/>
          <a:ea typeface="Fira Sans" charset="0"/>
          <a:cs typeface="Fira Sans" charset="0"/>
        </a:defRPr>
      </a:lvl4pPr>
      <a:lvl5pPr marL="2057400" indent="-228600" algn="l" defTabSz="914400" rtl="0" eaLnBrk="1" latinLnBrk="0" hangingPunct="1">
        <a:lnSpc>
          <a:spcPct val="90000"/>
        </a:lnSpc>
        <a:spcBef>
          <a:spcPts val="500"/>
        </a:spcBef>
        <a:buFont typeface="Arial"/>
        <a:buChar char="•"/>
        <a:defRPr sz="1800" kern="1200">
          <a:solidFill>
            <a:srgbClr val="60636B"/>
          </a:solidFill>
          <a:latin typeface="Fira Sans" charset="0"/>
          <a:ea typeface="Fira Sans" charset="0"/>
          <a:cs typeface="Fira Sans"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surveymonkey.com/r/Sept8WYQ8Z"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forms.office.com/r/ZTqTTAULTf"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vde.state.wv.us/policie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82E01-0D84-4D17-80C6-5DA3B28592F9}"/>
              </a:ext>
            </a:extLst>
          </p:cNvPr>
          <p:cNvSpPr>
            <a:spLocks noGrp="1"/>
          </p:cNvSpPr>
          <p:nvPr>
            <p:ph type="ctrTitle"/>
          </p:nvPr>
        </p:nvSpPr>
        <p:spPr>
          <a:xfrm>
            <a:off x="181706" y="3446397"/>
            <a:ext cx="11834447" cy="2362220"/>
          </a:xfrm>
        </p:spPr>
        <p:txBody>
          <a:bodyPr>
            <a:normAutofit/>
          </a:bodyPr>
          <a:lstStyle/>
          <a:p>
            <a:r>
              <a:rPr lang="en-US" dirty="0"/>
              <a:t>SPP.APR Stakeholder Meeting #4 </a:t>
            </a:r>
            <a:br>
              <a:rPr lang="en-US" dirty="0"/>
            </a:br>
            <a:r>
              <a:rPr lang="en-US" dirty="0"/>
              <a:t>Indicator 3 Assessment</a:t>
            </a:r>
          </a:p>
        </p:txBody>
      </p:sp>
      <p:sp>
        <p:nvSpPr>
          <p:cNvPr id="3" name="Subtitle 2">
            <a:extLst>
              <a:ext uri="{FF2B5EF4-FFF2-40B4-BE49-F238E27FC236}">
                <a16:creationId xmlns:a16="http://schemas.microsoft.com/office/drawing/2014/main" id="{8D58B55D-B4A4-4D08-B414-F83EF2131FD0}"/>
              </a:ext>
            </a:extLst>
          </p:cNvPr>
          <p:cNvSpPr>
            <a:spLocks noGrp="1"/>
          </p:cNvSpPr>
          <p:nvPr>
            <p:ph type="subTitle" idx="1"/>
          </p:nvPr>
        </p:nvSpPr>
        <p:spPr>
          <a:xfrm>
            <a:off x="2661136" y="5930537"/>
            <a:ext cx="6875585" cy="548640"/>
          </a:xfrm>
        </p:spPr>
        <p:txBody>
          <a:bodyPr>
            <a:normAutofit/>
          </a:bodyPr>
          <a:lstStyle/>
          <a:p>
            <a:r>
              <a:rPr lang="en-US" dirty="0"/>
              <a:t>September 8, 2021</a:t>
            </a:r>
          </a:p>
        </p:txBody>
      </p:sp>
    </p:spTree>
    <p:extLst>
      <p:ext uri="{BB962C8B-B14F-4D97-AF65-F5344CB8AC3E}">
        <p14:creationId xmlns:p14="http://schemas.microsoft.com/office/powerpoint/2010/main" val="2923687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3BDB0-08AC-42CA-83A6-BF9488E5489C}"/>
              </a:ext>
            </a:extLst>
          </p:cNvPr>
          <p:cNvSpPr>
            <a:spLocks noGrp="1"/>
          </p:cNvSpPr>
          <p:nvPr>
            <p:ph type="title"/>
          </p:nvPr>
        </p:nvSpPr>
        <p:spPr/>
        <p:txBody>
          <a:bodyPr/>
          <a:lstStyle/>
          <a:p>
            <a:r>
              <a:rPr lang="en-US" dirty="0"/>
              <a:t>Indicator 3B – ELA Proficiency – WVGSA/SAT</a:t>
            </a:r>
          </a:p>
        </p:txBody>
      </p:sp>
      <p:sp>
        <p:nvSpPr>
          <p:cNvPr id="3" name="Content Placeholder 2">
            <a:extLst>
              <a:ext uri="{FF2B5EF4-FFF2-40B4-BE49-F238E27FC236}">
                <a16:creationId xmlns:a16="http://schemas.microsoft.com/office/drawing/2014/main" id="{62BDD11B-6E17-43BE-AE69-9BD1C3447FE2}"/>
              </a:ext>
            </a:extLst>
          </p:cNvPr>
          <p:cNvSpPr>
            <a:spLocks noGrp="1"/>
          </p:cNvSpPr>
          <p:nvPr>
            <p:ph idx="1"/>
          </p:nvPr>
        </p:nvSpPr>
        <p:spPr/>
        <p:txBody>
          <a:bodyPr/>
          <a:lstStyle/>
          <a:p>
            <a:pPr marL="0" indent="0">
              <a:buNone/>
            </a:pPr>
            <a:endParaRPr lang="en-US" dirty="0"/>
          </a:p>
          <a:p>
            <a:pPr marL="0" indent="0">
              <a:buNone/>
            </a:pPr>
            <a:endParaRPr lang="en-US" dirty="0"/>
          </a:p>
        </p:txBody>
      </p:sp>
      <p:graphicFrame>
        <p:nvGraphicFramePr>
          <p:cNvPr id="4" name="Table 3">
            <a:extLst>
              <a:ext uri="{FF2B5EF4-FFF2-40B4-BE49-F238E27FC236}">
                <a16:creationId xmlns:a16="http://schemas.microsoft.com/office/drawing/2014/main" id="{60DAACFE-5556-42BC-AE3A-BDB5247696C0}"/>
              </a:ext>
            </a:extLst>
          </p:cNvPr>
          <p:cNvGraphicFramePr>
            <a:graphicFrameLocks noGrp="1"/>
          </p:cNvGraphicFramePr>
          <p:nvPr>
            <p:extLst>
              <p:ext uri="{D42A27DB-BD31-4B8C-83A1-F6EECF244321}">
                <p14:modId xmlns:p14="http://schemas.microsoft.com/office/powerpoint/2010/main" val="3662372927"/>
              </p:ext>
            </p:extLst>
          </p:nvPr>
        </p:nvGraphicFramePr>
        <p:xfrm>
          <a:off x="398463" y="1724025"/>
          <a:ext cx="11369672" cy="2768600"/>
        </p:xfrm>
        <a:graphic>
          <a:graphicData uri="http://schemas.openxmlformats.org/drawingml/2006/table">
            <a:tbl>
              <a:tblPr firstRow="1" bandRow="1">
                <a:tableStyleId>{5C22544A-7EE6-4342-B048-85BDC9FD1C3A}</a:tableStyleId>
              </a:tblPr>
              <a:tblGrid>
                <a:gridCol w="1421209">
                  <a:extLst>
                    <a:ext uri="{9D8B030D-6E8A-4147-A177-3AD203B41FA5}">
                      <a16:colId xmlns:a16="http://schemas.microsoft.com/office/drawing/2014/main" val="502898793"/>
                    </a:ext>
                  </a:extLst>
                </a:gridCol>
                <a:gridCol w="1515199">
                  <a:extLst>
                    <a:ext uri="{9D8B030D-6E8A-4147-A177-3AD203B41FA5}">
                      <a16:colId xmlns:a16="http://schemas.microsoft.com/office/drawing/2014/main" val="2345085536"/>
                    </a:ext>
                  </a:extLst>
                </a:gridCol>
                <a:gridCol w="1327219">
                  <a:extLst>
                    <a:ext uri="{9D8B030D-6E8A-4147-A177-3AD203B41FA5}">
                      <a16:colId xmlns:a16="http://schemas.microsoft.com/office/drawing/2014/main" val="1690200439"/>
                    </a:ext>
                  </a:extLst>
                </a:gridCol>
                <a:gridCol w="1421209">
                  <a:extLst>
                    <a:ext uri="{9D8B030D-6E8A-4147-A177-3AD203B41FA5}">
                      <a16:colId xmlns:a16="http://schemas.microsoft.com/office/drawing/2014/main" val="3353836900"/>
                    </a:ext>
                  </a:extLst>
                </a:gridCol>
                <a:gridCol w="1421209">
                  <a:extLst>
                    <a:ext uri="{9D8B030D-6E8A-4147-A177-3AD203B41FA5}">
                      <a16:colId xmlns:a16="http://schemas.microsoft.com/office/drawing/2014/main" val="3854695469"/>
                    </a:ext>
                  </a:extLst>
                </a:gridCol>
                <a:gridCol w="1421209">
                  <a:extLst>
                    <a:ext uri="{9D8B030D-6E8A-4147-A177-3AD203B41FA5}">
                      <a16:colId xmlns:a16="http://schemas.microsoft.com/office/drawing/2014/main" val="619371799"/>
                    </a:ext>
                  </a:extLst>
                </a:gridCol>
                <a:gridCol w="1421209">
                  <a:extLst>
                    <a:ext uri="{9D8B030D-6E8A-4147-A177-3AD203B41FA5}">
                      <a16:colId xmlns:a16="http://schemas.microsoft.com/office/drawing/2014/main" val="2368918552"/>
                    </a:ext>
                  </a:extLst>
                </a:gridCol>
                <a:gridCol w="1421209">
                  <a:extLst>
                    <a:ext uri="{9D8B030D-6E8A-4147-A177-3AD203B41FA5}">
                      <a16:colId xmlns:a16="http://schemas.microsoft.com/office/drawing/2014/main" val="2192253992"/>
                    </a:ext>
                  </a:extLst>
                </a:gridCol>
              </a:tblGrid>
              <a:tr h="370840">
                <a:tc>
                  <a:txBody>
                    <a:bodyPr/>
                    <a:lstStyle/>
                    <a:p>
                      <a:pPr algn="ctr"/>
                      <a:r>
                        <a:rPr lang="en-US" dirty="0"/>
                        <a:t>ELA – 3B</a:t>
                      </a:r>
                    </a:p>
                  </a:txBody>
                  <a:tcPr/>
                </a:tc>
                <a:tc>
                  <a:txBody>
                    <a:bodyPr/>
                    <a:lstStyle/>
                    <a:p>
                      <a:pPr algn="ctr"/>
                      <a:r>
                        <a:rPr lang="en-US" b="1" dirty="0"/>
                        <a:t>Baseline Data</a:t>
                      </a:r>
                    </a:p>
                    <a:p>
                      <a:pPr algn="ctr"/>
                      <a:r>
                        <a:rPr lang="en-US" b="1" dirty="0"/>
                        <a:t>SY 2019</a:t>
                      </a:r>
                    </a:p>
                    <a:p>
                      <a:pPr algn="ctr"/>
                      <a:r>
                        <a:rPr lang="en-US" b="1" dirty="0"/>
                        <a:t>FFY 2018</a:t>
                      </a:r>
                    </a:p>
                  </a:txBody>
                  <a:tcPr/>
                </a:tc>
                <a:tc>
                  <a:txBody>
                    <a:bodyPr/>
                    <a:lstStyle/>
                    <a:p>
                      <a:pPr algn="ctr"/>
                      <a:r>
                        <a:rPr lang="en-US" dirty="0"/>
                        <a:t>SY 2021</a:t>
                      </a:r>
                    </a:p>
                    <a:p>
                      <a:pPr algn="ctr"/>
                      <a:r>
                        <a:rPr lang="en-US" dirty="0"/>
                        <a:t>FFY2020</a:t>
                      </a:r>
                    </a:p>
                    <a:p>
                      <a:pPr algn="ctr"/>
                      <a:r>
                        <a:rPr lang="en-US" dirty="0"/>
                        <a:t>Target</a:t>
                      </a:r>
                    </a:p>
                  </a:txBody>
                  <a:tcPr/>
                </a:tc>
                <a:tc>
                  <a:txBody>
                    <a:bodyPr/>
                    <a:lstStyle/>
                    <a:p>
                      <a:pPr algn="ctr"/>
                      <a:r>
                        <a:rPr lang="en-US" dirty="0"/>
                        <a:t>SY 2022</a:t>
                      </a:r>
                    </a:p>
                    <a:p>
                      <a:pPr algn="ctr"/>
                      <a:r>
                        <a:rPr lang="en-US" dirty="0"/>
                        <a:t>FFY2021 Target</a:t>
                      </a:r>
                    </a:p>
                  </a:txBody>
                  <a:tcPr/>
                </a:tc>
                <a:tc>
                  <a:txBody>
                    <a:bodyPr/>
                    <a:lstStyle/>
                    <a:p>
                      <a:pPr algn="ctr"/>
                      <a:r>
                        <a:rPr lang="en-US" dirty="0"/>
                        <a:t>SY 2023</a:t>
                      </a:r>
                    </a:p>
                    <a:p>
                      <a:pPr algn="ctr"/>
                      <a:r>
                        <a:rPr lang="en-US" dirty="0"/>
                        <a:t>FFY2022 Target</a:t>
                      </a:r>
                    </a:p>
                  </a:txBody>
                  <a:tcPr/>
                </a:tc>
                <a:tc>
                  <a:txBody>
                    <a:bodyPr/>
                    <a:lstStyle/>
                    <a:p>
                      <a:pPr algn="ctr"/>
                      <a:r>
                        <a:rPr lang="en-US" dirty="0"/>
                        <a:t>SY 2024</a:t>
                      </a:r>
                    </a:p>
                    <a:p>
                      <a:pPr algn="ctr"/>
                      <a:r>
                        <a:rPr lang="en-US" dirty="0"/>
                        <a:t>FFY2023 Target</a:t>
                      </a:r>
                    </a:p>
                  </a:txBody>
                  <a:tcPr/>
                </a:tc>
                <a:tc>
                  <a:txBody>
                    <a:bodyPr/>
                    <a:lstStyle/>
                    <a:p>
                      <a:pPr algn="ctr"/>
                      <a:r>
                        <a:rPr lang="en-US" dirty="0"/>
                        <a:t>SY 2025</a:t>
                      </a:r>
                    </a:p>
                    <a:p>
                      <a:pPr algn="ctr"/>
                      <a:r>
                        <a:rPr lang="en-US" dirty="0"/>
                        <a:t>FFY2024 Target</a:t>
                      </a:r>
                    </a:p>
                  </a:txBody>
                  <a:tcPr/>
                </a:tc>
                <a:tc>
                  <a:txBody>
                    <a:bodyPr/>
                    <a:lstStyle/>
                    <a:p>
                      <a:pPr algn="ctr"/>
                      <a:r>
                        <a:rPr lang="en-US" dirty="0"/>
                        <a:t>SY 2026</a:t>
                      </a:r>
                    </a:p>
                    <a:p>
                      <a:pPr algn="ctr"/>
                      <a:r>
                        <a:rPr lang="en-US" dirty="0"/>
                        <a:t>FFY2025 Target</a:t>
                      </a:r>
                    </a:p>
                  </a:txBody>
                  <a:tcPr/>
                </a:tc>
                <a:extLst>
                  <a:ext uri="{0D108BD9-81ED-4DB2-BD59-A6C34878D82A}">
                    <a16:rowId xmlns:a16="http://schemas.microsoft.com/office/drawing/2014/main" val="250982308"/>
                  </a:ext>
                </a:extLst>
              </a:tr>
              <a:tr h="370840">
                <a:tc grid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West Virginia General Summative Assessment (WVGSA)</a:t>
                      </a:r>
                    </a:p>
                  </a:txBody>
                  <a:tcPr/>
                </a:tc>
                <a:tc hMerge="1">
                  <a:txBody>
                    <a:bodyPr/>
                    <a:lstStyle/>
                    <a:p>
                      <a:pPr algn="ctr"/>
                      <a:endParaRPr lang="en-US" b="1"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2331719866"/>
                  </a:ext>
                </a:extLst>
              </a:tr>
              <a:tr h="370840">
                <a:tc>
                  <a:txBody>
                    <a:bodyPr/>
                    <a:lstStyle/>
                    <a:p>
                      <a:pPr algn="ctr"/>
                      <a:r>
                        <a:rPr lang="en-US" dirty="0"/>
                        <a:t>4</a:t>
                      </a:r>
                      <a:r>
                        <a:rPr lang="en-US" baseline="30000" dirty="0"/>
                        <a:t>th</a:t>
                      </a:r>
                      <a:r>
                        <a:rPr lang="en-US" dirty="0"/>
                        <a:t> Grade</a:t>
                      </a:r>
                    </a:p>
                  </a:txBody>
                  <a:tcPr/>
                </a:tc>
                <a:tc>
                  <a:txBody>
                    <a:bodyPr/>
                    <a:lstStyle/>
                    <a:p>
                      <a:pPr algn="ctr"/>
                      <a:r>
                        <a:rPr lang="en-US" b="1" dirty="0"/>
                        <a:t>15.87%</a:t>
                      </a:r>
                    </a:p>
                  </a:txBody>
                  <a:tcPr/>
                </a:tc>
                <a:tc>
                  <a:txBody>
                    <a:bodyPr/>
                    <a:lstStyle/>
                    <a:p>
                      <a:pPr algn="ctr"/>
                      <a:r>
                        <a:rPr lang="en-US" dirty="0"/>
                        <a:t>15.90%</a:t>
                      </a:r>
                    </a:p>
                  </a:txBody>
                  <a:tcPr/>
                </a:tc>
                <a:tc>
                  <a:txBody>
                    <a:bodyPr/>
                    <a:lstStyle/>
                    <a:p>
                      <a:pPr algn="ctr"/>
                      <a:r>
                        <a:rPr lang="en-US" dirty="0"/>
                        <a:t>16.40%</a:t>
                      </a:r>
                    </a:p>
                  </a:txBody>
                  <a:tcPr/>
                </a:tc>
                <a:tc>
                  <a:txBody>
                    <a:bodyPr/>
                    <a:lstStyle/>
                    <a:p>
                      <a:pPr algn="ctr"/>
                      <a:r>
                        <a:rPr lang="en-US" dirty="0"/>
                        <a:t>16.90%</a:t>
                      </a:r>
                    </a:p>
                  </a:txBody>
                  <a:tcPr/>
                </a:tc>
                <a:tc>
                  <a:txBody>
                    <a:bodyPr/>
                    <a:lstStyle/>
                    <a:p>
                      <a:pPr algn="ctr"/>
                      <a:r>
                        <a:rPr lang="en-US" dirty="0"/>
                        <a:t>17.40%</a:t>
                      </a:r>
                    </a:p>
                  </a:txBody>
                  <a:tcPr/>
                </a:tc>
                <a:tc>
                  <a:txBody>
                    <a:bodyPr/>
                    <a:lstStyle/>
                    <a:p>
                      <a:pPr algn="ctr"/>
                      <a:r>
                        <a:rPr lang="en-US" dirty="0"/>
                        <a:t>17.90%</a:t>
                      </a:r>
                    </a:p>
                  </a:txBody>
                  <a:tcPr/>
                </a:tc>
                <a:tc>
                  <a:txBody>
                    <a:bodyPr/>
                    <a:lstStyle/>
                    <a:p>
                      <a:pPr algn="ctr"/>
                      <a:r>
                        <a:rPr lang="en-US" dirty="0"/>
                        <a:t>18.40%</a:t>
                      </a:r>
                    </a:p>
                  </a:txBody>
                  <a:tcPr/>
                </a:tc>
                <a:extLst>
                  <a:ext uri="{0D108BD9-81ED-4DB2-BD59-A6C34878D82A}">
                    <a16:rowId xmlns:a16="http://schemas.microsoft.com/office/drawing/2014/main" val="3848046444"/>
                  </a:ext>
                </a:extLst>
              </a:tr>
              <a:tr h="370840">
                <a:tc>
                  <a:txBody>
                    <a:bodyPr/>
                    <a:lstStyle/>
                    <a:p>
                      <a:pPr algn="ctr"/>
                      <a:r>
                        <a:rPr lang="en-US" dirty="0"/>
                        <a:t>8</a:t>
                      </a:r>
                      <a:r>
                        <a:rPr lang="en-US" baseline="30000" dirty="0"/>
                        <a:t>th</a:t>
                      </a:r>
                      <a:r>
                        <a:rPr lang="en-US" dirty="0"/>
                        <a:t> Grade</a:t>
                      </a:r>
                    </a:p>
                  </a:txBody>
                  <a:tcPr/>
                </a:tc>
                <a:tc>
                  <a:txBody>
                    <a:bodyPr/>
                    <a:lstStyle/>
                    <a:p>
                      <a:pPr algn="ctr"/>
                      <a:r>
                        <a:rPr lang="en-US" b="1" dirty="0"/>
                        <a:t>6.68%</a:t>
                      </a:r>
                    </a:p>
                  </a:txBody>
                  <a:tcPr/>
                </a:tc>
                <a:tc>
                  <a:txBody>
                    <a:bodyPr/>
                    <a:lstStyle/>
                    <a:p>
                      <a:pPr algn="ctr"/>
                      <a:r>
                        <a:rPr lang="en-US" dirty="0"/>
                        <a:t>6.70%</a:t>
                      </a:r>
                    </a:p>
                  </a:txBody>
                  <a:tcPr/>
                </a:tc>
                <a:tc>
                  <a:txBody>
                    <a:bodyPr/>
                    <a:lstStyle/>
                    <a:p>
                      <a:pPr algn="ctr"/>
                      <a:r>
                        <a:rPr lang="en-US" dirty="0"/>
                        <a:t>7.20%</a:t>
                      </a:r>
                    </a:p>
                  </a:txBody>
                  <a:tcPr/>
                </a:tc>
                <a:tc>
                  <a:txBody>
                    <a:bodyPr/>
                    <a:lstStyle/>
                    <a:p>
                      <a:pPr algn="ctr"/>
                      <a:r>
                        <a:rPr lang="en-US" dirty="0"/>
                        <a:t>7.70%</a:t>
                      </a:r>
                    </a:p>
                  </a:txBody>
                  <a:tcPr/>
                </a:tc>
                <a:tc>
                  <a:txBody>
                    <a:bodyPr/>
                    <a:lstStyle/>
                    <a:p>
                      <a:pPr algn="ctr"/>
                      <a:r>
                        <a:rPr lang="en-US" dirty="0"/>
                        <a:t>8.20%</a:t>
                      </a:r>
                    </a:p>
                  </a:txBody>
                  <a:tcPr/>
                </a:tc>
                <a:tc>
                  <a:txBody>
                    <a:bodyPr/>
                    <a:lstStyle/>
                    <a:p>
                      <a:pPr algn="ctr"/>
                      <a:r>
                        <a:rPr lang="en-US" dirty="0"/>
                        <a:t>8.70%</a:t>
                      </a:r>
                    </a:p>
                  </a:txBody>
                  <a:tcPr/>
                </a:tc>
                <a:tc>
                  <a:txBody>
                    <a:bodyPr/>
                    <a:lstStyle/>
                    <a:p>
                      <a:pPr algn="ctr"/>
                      <a:r>
                        <a:rPr lang="en-US" dirty="0"/>
                        <a:t>9.20%</a:t>
                      </a:r>
                    </a:p>
                  </a:txBody>
                  <a:tcPr/>
                </a:tc>
                <a:extLst>
                  <a:ext uri="{0D108BD9-81ED-4DB2-BD59-A6C34878D82A}">
                    <a16:rowId xmlns:a16="http://schemas.microsoft.com/office/drawing/2014/main" val="2614941947"/>
                  </a:ext>
                </a:extLst>
              </a:tr>
              <a:tr h="370840">
                <a:tc grid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SAT School Day</a:t>
                      </a:r>
                    </a:p>
                  </a:txBody>
                  <a:tcPr/>
                </a:tc>
                <a:tc hMerge="1">
                  <a:txBody>
                    <a:bodyPr/>
                    <a:lstStyle/>
                    <a:p>
                      <a:pPr algn="ctr"/>
                      <a:endParaRPr lang="en-US" b="1"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772891575"/>
                  </a:ext>
                </a:extLst>
              </a:tr>
              <a:tr h="370840">
                <a:tc>
                  <a:txBody>
                    <a:bodyPr/>
                    <a:lstStyle/>
                    <a:p>
                      <a:pPr algn="ctr"/>
                      <a:r>
                        <a:rPr lang="en-US" dirty="0"/>
                        <a:t>11</a:t>
                      </a:r>
                      <a:r>
                        <a:rPr lang="en-US" baseline="30000" dirty="0"/>
                        <a:t>th</a:t>
                      </a:r>
                      <a:r>
                        <a:rPr lang="en-US" dirty="0"/>
                        <a:t> Grade</a:t>
                      </a:r>
                    </a:p>
                  </a:txBody>
                  <a:tcPr/>
                </a:tc>
                <a:tc>
                  <a:txBody>
                    <a:bodyPr/>
                    <a:lstStyle/>
                    <a:p>
                      <a:pPr algn="ctr"/>
                      <a:r>
                        <a:rPr lang="en-US" b="1" dirty="0"/>
                        <a:t>9.24%</a:t>
                      </a:r>
                    </a:p>
                  </a:txBody>
                  <a:tcPr/>
                </a:tc>
                <a:tc>
                  <a:txBody>
                    <a:bodyPr/>
                    <a:lstStyle/>
                    <a:p>
                      <a:pPr algn="ctr"/>
                      <a:r>
                        <a:rPr lang="en-US" dirty="0"/>
                        <a:t>9.70%</a:t>
                      </a:r>
                    </a:p>
                  </a:txBody>
                  <a:tcPr/>
                </a:tc>
                <a:tc>
                  <a:txBody>
                    <a:bodyPr/>
                    <a:lstStyle/>
                    <a:p>
                      <a:pPr algn="ctr"/>
                      <a:r>
                        <a:rPr lang="en-US" dirty="0"/>
                        <a:t>10.20%</a:t>
                      </a:r>
                    </a:p>
                  </a:txBody>
                  <a:tcPr/>
                </a:tc>
                <a:tc>
                  <a:txBody>
                    <a:bodyPr/>
                    <a:lstStyle/>
                    <a:p>
                      <a:pPr algn="ctr"/>
                      <a:r>
                        <a:rPr lang="en-US" dirty="0"/>
                        <a:t>10.70%</a:t>
                      </a:r>
                    </a:p>
                  </a:txBody>
                  <a:tcPr/>
                </a:tc>
                <a:tc>
                  <a:txBody>
                    <a:bodyPr/>
                    <a:lstStyle/>
                    <a:p>
                      <a:pPr algn="ctr"/>
                      <a:r>
                        <a:rPr lang="en-US" dirty="0"/>
                        <a:t>11.20%</a:t>
                      </a:r>
                    </a:p>
                  </a:txBody>
                  <a:tcPr/>
                </a:tc>
                <a:tc>
                  <a:txBody>
                    <a:bodyPr/>
                    <a:lstStyle/>
                    <a:p>
                      <a:pPr algn="ctr"/>
                      <a:r>
                        <a:rPr lang="en-US" dirty="0"/>
                        <a:t>11.70%</a:t>
                      </a:r>
                    </a:p>
                  </a:txBody>
                  <a:tcPr/>
                </a:tc>
                <a:tc>
                  <a:txBody>
                    <a:bodyPr/>
                    <a:lstStyle/>
                    <a:p>
                      <a:pPr algn="ctr"/>
                      <a:r>
                        <a:rPr lang="en-US" dirty="0"/>
                        <a:t>12.20%</a:t>
                      </a:r>
                    </a:p>
                  </a:txBody>
                  <a:tcPr/>
                </a:tc>
                <a:extLst>
                  <a:ext uri="{0D108BD9-81ED-4DB2-BD59-A6C34878D82A}">
                    <a16:rowId xmlns:a16="http://schemas.microsoft.com/office/drawing/2014/main" val="1813362196"/>
                  </a:ext>
                </a:extLst>
              </a:tr>
            </a:tbl>
          </a:graphicData>
        </a:graphic>
      </p:graphicFrame>
    </p:spTree>
    <p:extLst>
      <p:ext uri="{BB962C8B-B14F-4D97-AF65-F5344CB8AC3E}">
        <p14:creationId xmlns:p14="http://schemas.microsoft.com/office/powerpoint/2010/main" val="4242393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253B1-FB0F-46B4-81CA-225A92FDB1F9}"/>
              </a:ext>
            </a:extLst>
          </p:cNvPr>
          <p:cNvSpPr>
            <a:spLocks noGrp="1"/>
          </p:cNvSpPr>
          <p:nvPr>
            <p:ph type="title"/>
          </p:nvPr>
        </p:nvSpPr>
        <p:spPr/>
        <p:txBody>
          <a:bodyPr/>
          <a:lstStyle/>
          <a:p>
            <a:r>
              <a:rPr lang="en-US" dirty="0"/>
              <a:t>Indicator 3C – Proficiency rate WVASA</a:t>
            </a:r>
          </a:p>
        </p:txBody>
      </p:sp>
      <p:sp>
        <p:nvSpPr>
          <p:cNvPr id="3" name="Content Placeholder 2">
            <a:extLst>
              <a:ext uri="{FF2B5EF4-FFF2-40B4-BE49-F238E27FC236}">
                <a16:creationId xmlns:a16="http://schemas.microsoft.com/office/drawing/2014/main" id="{B9EE2688-6C1D-4762-B707-71B8734D4344}"/>
              </a:ext>
            </a:extLst>
          </p:cNvPr>
          <p:cNvSpPr>
            <a:spLocks noGrp="1"/>
          </p:cNvSpPr>
          <p:nvPr>
            <p:ph idx="1"/>
          </p:nvPr>
        </p:nvSpPr>
        <p:spPr/>
        <p:txBody>
          <a:bodyPr>
            <a:normAutofit fontScale="92500"/>
          </a:bodyPr>
          <a:lstStyle/>
          <a:p>
            <a:r>
              <a:rPr lang="en-US" dirty="0"/>
              <a:t>Indicator 3C = Proficiency is considered demonstration of “at target” or “advanced” understanding of the Essential Elements on the WVASA.</a:t>
            </a:r>
          </a:p>
          <a:p>
            <a:r>
              <a:rPr lang="en-US" dirty="0"/>
              <a:t>The most recent school year that was not impacted by COVID-19 was SY 2018-2019 for this indicator.</a:t>
            </a:r>
          </a:p>
          <a:p>
            <a:r>
              <a:rPr lang="en-US" dirty="0"/>
              <a:t>The actual data for that year was reported in FFY2018 and were used to calculate the proposed baselines for each section of indicator 3C.</a:t>
            </a:r>
          </a:p>
          <a:p>
            <a:r>
              <a:rPr lang="en-US" dirty="0"/>
              <a:t>The targets for FFY2020-FFY2025 must be </a:t>
            </a:r>
            <a:r>
              <a:rPr lang="en-US" b="1" dirty="0"/>
              <a:t>higher</a:t>
            </a:r>
            <a:r>
              <a:rPr lang="en-US" dirty="0"/>
              <a:t> than the baselines.</a:t>
            </a:r>
          </a:p>
          <a:p>
            <a:r>
              <a:rPr lang="en-US" b="1" dirty="0"/>
              <a:t>The baselines and proposed WV targets on which your feedback is needed are listed in the following tables.</a:t>
            </a:r>
          </a:p>
          <a:p>
            <a:endParaRPr lang="en-US" dirty="0"/>
          </a:p>
        </p:txBody>
      </p:sp>
    </p:spTree>
    <p:extLst>
      <p:ext uri="{BB962C8B-B14F-4D97-AF65-F5344CB8AC3E}">
        <p14:creationId xmlns:p14="http://schemas.microsoft.com/office/powerpoint/2010/main" val="1852479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38084-520D-44B2-92B8-C536ADBDC8CC}"/>
              </a:ext>
            </a:extLst>
          </p:cNvPr>
          <p:cNvSpPr>
            <a:spLocks noGrp="1"/>
          </p:cNvSpPr>
          <p:nvPr>
            <p:ph type="title"/>
          </p:nvPr>
        </p:nvSpPr>
        <p:spPr/>
        <p:txBody>
          <a:bodyPr/>
          <a:lstStyle/>
          <a:p>
            <a:r>
              <a:rPr lang="en-US" dirty="0"/>
              <a:t>Indicator 3C – Math Proficiency - WVASA</a:t>
            </a:r>
          </a:p>
        </p:txBody>
      </p:sp>
      <p:graphicFrame>
        <p:nvGraphicFramePr>
          <p:cNvPr id="4" name="Content Placeholder 3">
            <a:extLst>
              <a:ext uri="{FF2B5EF4-FFF2-40B4-BE49-F238E27FC236}">
                <a16:creationId xmlns:a16="http://schemas.microsoft.com/office/drawing/2014/main" id="{5FDF7419-78BC-4EEC-8462-384004C9C69B}"/>
              </a:ext>
            </a:extLst>
          </p:cNvPr>
          <p:cNvGraphicFramePr>
            <a:graphicFrameLocks noGrp="1"/>
          </p:cNvGraphicFramePr>
          <p:nvPr>
            <p:ph idx="1"/>
            <p:extLst>
              <p:ext uri="{D42A27DB-BD31-4B8C-83A1-F6EECF244321}">
                <p14:modId xmlns:p14="http://schemas.microsoft.com/office/powerpoint/2010/main" val="2942380780"/>
              </p:ext>
            </p:extLst>
          </p:nvPr>
        </p:nvGraphicFramePr>
        <p:xfrm>
          <a:off x="398463" y="1724025"/>
          <a:ext cx="11369672" cy="2026920"/>
        </p:xfrm>
        <a:graphic>
          <a:graphicData uri="http://schemas.openxmlformats.org/drawingml/2006/table">
            <a:tbl>
              <a:tblPr firstRow="1" bandRow="1">
                <a:tableStyleId>{5C22544A-7EE6-4342-B048-85BDC9FD1C3A}</a:tableStyleId>
              </a:tblPr>
              <a:tblGrid>
                <a:gridCol w="1421209">
                  <a:extLst>
                    <a:ext uri="{9D8B030D-6E8A-4147-A177-3AD203B41FA5}">
                      <a16:colId xmlns:a16="http://schemas.microsoft.com/office/drawing/2014/main" val="877018274"/>
                    </a:ext>
                  </a:extLst>
                </a:gridCol>
                <a:gridCol w="1515199">
                  <a:extLst>
                    <a:ext uri="{9D8B030D-6E8A-4147-A177-3AD203B41FA5}">
                      <a16:colId xmlns:a16="http://schemas.microsoft.com/office/drawing/2014/main" val="18171062"/>
                    </a:ext>
                  </a:extLst>
                </a:gridCol>
                <a:gridCol w="1327219">
                  <a:extLst>
                    <a:ext uri="{9D8B030D-6E8A-4147-A177-3AD203B41FA5}">
                      <a16:colId xmlns:a16="http://schemas.microsoft.com/office/drawing/2014/main" val="3202981093"/>
                    </a:ext>
                  </a:extLst>
                </a:gridCol>
                <a:gridCol w="1421209">
                  <a:extLst>
                    <a:ext uri="{9D8B030D-6E8A-4147-A177-3AD203B41FA5}">
                      <a16:colId xmlns:a16="http://schemas.microsoft.com/office/drawing/2014/main" val="1471353879"/>
                    </a:ext>
                  </a:extLst>
                </a:gridCol>
                <a:gridCol w="1421209">
                  <a:extLst>
                    <a:ext uri="{9D8B030D-6E8A-4147-A177-3AD203B41FA5}">
                      <a16:colId xmlns:a16="http://schemas.microsoft.com/office/drawing/2014/main" val="2341879570"/>
                    </a:ext>
                  </a:extLst>
                </a:gridCol>
                <a:gridCol w="1421209">
                  <a:extLst>
                    <a:ext uri="{9D8B030D-6E8A-4147-A177-3AD203B41FA5}">
                      <a16:colId xmlns:a16="http://schemas.microsoft.com/office/drawing/2014/main" val="1154744449"/>
                    </a:ext>
                  </a:extLst>
                </a:gridCol>
                <a:gridCol w="1421209">
                  <a:extLst>
                    <a:ext uri="{9D8B030D-6E8A-4147-A177-3AD203B41FA5}">
                      <a16:colId xmlns:a16="http://schemas.microsoft.com/office/drawing/2014/main" val="3334661131"/>
                    </a:ext>
                  </a:extLst>
                </a:gridCol>
                <a:gridCol w="1421209">
                  <a:extLst>
                    <a:ext uri="{9D8B030D-6E8A-4147-A177-3AD203B41FA5}">
                      <a16:colId xmlns:a16="http://schemas.microsoft.com/office/drawing/2014/main" val="1323374703"/>
                    </a:ext>
                  </a:extLst>
                </a:gridCol>
              </a:tblGrid>
              <a:tr h="370840">
                <a:tc>
                  <a:txBody>
                    <a:bodyPr/>
                    <a:lstStyle/>
                    <a:p>
                      <a:pPr algn="ctr"/>
                      <a:r>
                        <a:rPr lang="en-US" dirty="0"/>
                        <a:t>Math – 3C</a:t>
                      </a:r>
                    </a:p>
                  </a:txBody>
                  <a:tcPr/>
                </a:tc>
                <a:tc>
                  <a:txBody>
                    <a:bodyPr/>
                    <a:lstStyle/>
                    <a:p>
                      <a:pPr algn="ctr"/>
                      <a:r>
                        <a:rPr lang="en-US" b="1" dirty="0"/>
                        <a:t>Baseline Data</a:t>
                      </a:r>
                    </a:p>
                    <a:p>
                      <a:pPr algn="ctr"/>
                      <a:r>
                        <a:rPr lang="en-US" b="1" dirty="0"/>
                        <a:t>SY 2019</a:t>
                      </a:r>
                    </a:p>
                    <a:p>
                      <a:pPr algn="ctr"/>
                      <a:r>
                        <a:rPr lang="en-US" b="1" dirty="0"/>
                        <a:t>FFY 2018</a:t>
                      </a:r>
                    </a:p>
                  </a:txBody>
                  <a:tcPr/>
                </a:tc>
                <a:tc>
                  <a:txBody>
                    <a:bodyPr/>
                    <a:lstStyle/>
                    <a:p>
                      <a:pPr algn="ctr"/>
                      <a:r>
                        <a:rPr lang="en-US" dirty="0"/>
                        <a:t>SY 2021</a:t>
                      </a:r>
                    </a:p>
                    <a:p>
                      <a:pPr algn="ctr"/>
                      <a:r>
                        <a:rPr lang="en-US" dirty="0"/>
                        <a:t>FFY2020</a:t>
                      </a:r>
                    </a:p>
                    <a:p>
                      <a:pPr algn="ctr"/>
                      <a:r>
                        <a:rPr lang="en-US" dirty="0"/>
                        <a:t>Target</a:t>
                      </a:r>
                    </a:p>
                  </a:txBody>
                  <a:tcPr/>
                </a:tc>
                <a:tc>
                  <a:txBody>
                    <a:bodyPr/>
                    <a:lstStyle/>
                    <a:p>
                      <a:pPr algn="ctr"/>
                      <a:r>
                        <a:rPr lang="en-US" dirty="0"/>
                        <a:t>SY 2022</a:t>
                      </a:r>
                    </a:p>
                    <a:p>
                      <a:pPr algn="ctr"/>
                      <a:r>
                        <a:rPr lang="en-US" dirty="0"/>
                        <a:t>FFY2021 Target</a:t>
                      </a:r>
                    </a:p>
                  </a:txBody>
                  <a:tcPr/>
                </a:tc>
                <a:tc>
                  <a:txBody>
                    <a:bodyPr/>
                    <a:lstStyle/>
                    <a:p>
                      <a:pPr algn="ctr"/>
                      <a:r>
                        <a:rPr lang="en-US" dirty="0"/>
                        <a:t>SY 2023</a:t>
                      </a:r>
                    </a:p>
                    <a:p>
                      <a:pPr algn="ctr"/>
                      <a:r>
                        <a:rPr lang="en-US" dirty="0"/>
                        <a:t>FFY2022 Target</a:t>
                      </a:r>
                    </a:p>
                  </a:txBody>
                  <a:tcPr/>
                </a:tc>
                <a:tc>
                  <a:txBody>
                    <a:bodyPr/>
                    <a:lstStyle/>
                    <a:p>
                      <a:pPr algn="ctr"/>
                      <a:r>
                        <a:rPr lang="en-US" dirty="0"/>
                        <a:t>SY 2024</a:t>
                      </a:r>
                    </a:p>
                    <a:p>
                      <a:pPr algn="ctr"/>
                      <a:r>
                        <a:rPr lang="en-US" dirty="0"/>
                        <a:t>FFY2023 Target</a:t>
                      </a:r>
                    </a:p>
                  </a:txBody>
                  <a:tcPr/>
                </a:tc>
                <a:tc>
                  <a:txBody>
                    <a:bodyPr/>
                    <a:lstStyle/>
                    <a:p>
                      <a:pPr algn="ctr"/>
                      <a:r>
                        <a:rPr lang="en-US" dirty="0"/>
                        <a:t>SY 2025</a:t>
                      </a:r>
                    </a:p>
                    <a:p>
                      <a:pPr algn="ctr"/>
                      <a:r>
                        <a:rPr lang="en-US" dirty="0"/>
                        <a:t>FFY2024 Target</a:t>
                      </a:r>
                    </a:p>
                  </a:txBody>
                  <a:tcPr/>
                </a:tc>
                <a:tc>
                  <a:txBody>
                    <a:bodyPr/>
                    <a:lstStyle/>
                    <a:p>
                      <a:pPr algn="ctr"/>
                      <a:r>
                        <a:rPr lang="en-US" dirty="0"/>
                        <a:t>SY 2026</a:t>
                      </a:r>
                    </a:p>
                    <a:p>
                      <a:pPr algn="ctr"/>
                      <a:r>
                        <a:rPr lang="en-US" dirty="0"/>
                        <a:t>FFY2025 Target</a:t>
                      </a:r>
                    </a:p>
                  </a:txBody>
                  <a:tcPr/>
                </a:tc>
                <a:extLst>
                  <a:ext uri="{0D108BD9-81ED-4DB2-BD59-A6C34878D82A}">
                    <a16:rowId xmlns:a16="http://schemas.microsoft.com/office/drawing/2014/main" val="553742865"/>
                  </a:ext>
                </a:extLst>
              </a:tr>
              <a:tr h="370840">
                <a:tc>
                  <a:txBody>
                    <a:bodyPr/>
                    <a:lstStyle/>
                    <a:p>
                      <a:pPr algn="ctr"/>
                      <a:r>
                        <a:rPr lang="en-US" dirty="0"/>
                        <a:t>4</a:t>
                      </a:r>
                      <a:r>
                        <a:rPr lang="en-US" baseline="30000" dirty="0"/>
                        <a:t>th</a:t>
                      </a:r>
                      <a:r>
                        <a:rPr lang="en-US" dirty="0"/>
                        <a:t> Grade</a:t>
                      </a:r>
                    </a:p>
                  </a:txBody>
                  <a:tcPr/>
                </a:tc>
                <a:tc>
                  <a:txBody>
                    <a:bodyPr/>
                    <a:lstStyle/>
                    <a:p>
                      <a:pPr algn="ctr"/>
                      <a:r>
                        <a:rPr lang="en-US" b="1" dirty="0"/>
                        <a:t>26.54%</a:t>
                      </a:r>
                    </a:p>
                  </a:txBody>
                  <a:tcPr/>
                </a:tc>
                <a:tc>
                  <a:txBody>
                    <a:bodyPr/>
                    <a:lstStyle/>
                    <a:p>
                      <a:pPr algn="ctr"/>
                      <a:r>
                        <a:rPr lang="en-US" dirty="0"/>
                        <a:t>27.00%</a:t>
                      </a:r>
                    </a:p>
                  </a:txBody>
                  <a:tcPr/>
                </a:tc>
                <a:tc>
                  <a:txBody>
                    <a:bodyPr/>
                    <a:lstStyle/>
                    <a:p>
                      <a:pPr algn="ctr"/>
                      <a:r>
                        <a:rPr lang="en-US" dirty="0"/>
                        <a:t>27.50%</a:t>
                      </a:r>
                    </a:p>
                  </a:txBody>
                  <a:tcPr/>
                </a:tc>
                <a:tc>
                  <a:txBody>
                    <a:bodyPr/>
                    <a:lstStyle/>
                    <a:p>
                      <a:pPr algn="ctr"/>
                      <a:r>
                        <a:rPr lang="en-US" dirty="0"/>
                        <a:t>28.00%</a:t>
                      </a:r>
                    </a:p>
                  </a:txBody>
                  <a:tcPr/>
                </a:tc>
                <a:tc>
                  <a:txBody>
                    <a:bodyPr/>
                    <a:lstStyle/>
                    <a:p>
                      <a:pPr algn="ctr"/>
                      <a:r>
                        <a:rPr lang="en-US" dirty="0"/>
                        <a:t>28.50%</a:t>
                      </a:r>
                    </a:p>
                  </a:txBody>
                  <a:tcPr/>
                </a:tc>
                <a:tc>
                  <a:txBody>
                    <a:bodyPr/>
                    <a:lstStyle/>
                    <a:p>
                      <a:pPr algn="ctr"/>
                      <a:r>
                        <a:rPr lang="en-US" dirty="0"/>
                        <a:t>29.00%</a:t>
                      </a:r>
                    </a:p>
                  </a:txBody>
                  <a:tcPr/>
                </a:tc>
                <a:tc>
                  <a:txBody>
                    <a:bodyPr/>
                    <a:lstStyle/>
                    <a:p>
                      <a:pPr algn="ctr"/>
                      <a:r>
                        <a:rPr lang="en-US" dirty="0"/>
                        <a:t>29.50%</a:t>
                      </a:r>
                    </a:p>
                  </a:txBody>
                  <a:tcPr/>
                </a:tc>
                <a:extLst>
                  <a:ext uri="{0D108BD9-81ED-4DB2-BD59-A6C34878D82A}">
                    <a16:rowId xmlns:a16="http://schemas.microsoft.com/office/drawing/2014/main" val="3789137420"/>
                  </a:ext>
                </a:extLst>
              </a:tr>
              <a:tr h="370840">
                <a:tc>
                  <a:txBody>
                    <a:bodyPr/>
                    <a:lstStyle/>
                    <a:p>
                      <a:pPr algn="ctr"/>
                      <a:r>
                        <a:rPr lang="en-US" dirty="0"/>
                        <a:t>8</a:t>
                      </a:r>
                      <a:r>
                        <a:rPr lang="en-US" baseline="30000" dirty="0"/>
                        <a:t>th</a:t>
                      </a:r>
                      <a:r>
                        <a:rPr lang="en-US" dirty="0"/>
                        <a:t> Grade</a:t>
                      </a:r>
                    </a:p>
                  </a:txBody>
                  <a:tcPr/>
                </a:tc>
                <a:tc>
                  <a:txBody>
                    <a:bodyPr/>
                    <a:lstStyle/>
                    <a:p>
                      <a:pPr algn="ctr"/>
                      <a:r>
                        <a:rPr lang="en-US" b="1" dirty="0"/>
                        <a:t>7.17%</a:t>
                      </a:r>
                    </a:p>
                  </a:txBody>
                  <a:tcPr/>
                </a:tc>
                <a:tc>
                  <a:txBody>
                    <a:bodyPr/>
                    <a:lstStyle/>
                    <a:p>
                      <a:pPr algn="ctr"/>
                      <a:r>
                        <a:rPr lang="en-US" dirty="0"/>
                        <a:t>7.50%</a:t>
                      </a:r>
                    </a:p>
                  </a:txBody>
                  <a:tcPr/>
                </a:tc>
                <a:tc>
                  <a:txBody>
                    <a:bodyPr/>
                    <a:lstStyle/>
                    <a:p>
                      <a:pPr algn="ctr"/>
                      <a:r>
                        <a:rPr lang="en-US" dirty="0"/>
                        <a:t>8.00%</a:t>
                      </a:r>
                    </a:p>
                  </a:txBody>
                  <a:tcPr/>
                </a:tc>
                <a:tc>
                  <a:txBody>
                    <a:bodyPr/>
                    <a:lstStyle/>
                    <a:p>
                      <a:pPr algn="ctr"/>
                      <a:r>
                        <a:rPr lang="en-US" dirty="0"/>
                        <a:t>8.50%</a:t>
                      </a:r>
                    </a:p>
                  </a:txBody>
                  <a:tcPr/>
                </a:tc>
                <a:tc>
                  <a:txBody>
                    <a:bodyPr/>
                    <a:lstStyle/>
                    <a:p>
                      <a:pPr algn="ctr"/>
                      <a:r>
                        <a:rPr lang="en-US" dirty="0"/>
                        <a:t>9.00%</a:t>
                      </a:r>
                    </a:p>
                  </a:txBody>
                  <a:tcPr/>
                </a:tc>
                <a:tc>
                  <a:txBody>
                    <a:bodyPr/>
                    <a:lstStyle/>
                    <a:p>
                      <a:pPr algn="ctr"/>
                      <a:r>
                        <a:rPr lang="en-US" dirty="0"/>
                        <a:t>9.50%</a:t>
                      </a:r>
                    </a:p>
                  </a:txBody>
                  <a:tcPr/>
                </a:tc>
                <a:tc>
                  <a:txBody>
                    <a:bodyPr/>
                    <a:lstStyle/>
                    <a:p>
                      <a:pPr algn="ctr"/>
                      <a:r>
                        <a:rPr lang="en-US" dirty="0"/>
                        <a:t>10.00%</a:t>
                      </a:r>
                    </a:p>
                  </a:txBody>
                  <a:tcPr/>
                </a:tc>
                <a:extLst>
                  <a:ext uri="{0D108BD9-81ED-4DB2-BD59-A6C34878D82A}">
                    <a16:rowId xmlns:a16="http://schemas.microsoft.com/office/drawing/2014/main" val="966434653"/>
                  </a:ext>
                </a:extLst>
              </a:tr>
              <a:tr h="370840">
                <a:tc>
                  <a:txBody>
                    <a:bodyPr/>
                    <a:lstStyle/>
                    <a:p>
                      <a:pPr algn="ctr"/>
                      <a:r>
                        <a:rPr lang="en-US" dirty="0"/>
                        <a:t>11</a:t>
                      </a:r>
                      <a:r>
                        <a:rPr lang="en-US" baseline="30000" dirty="0"/>
                        <a:t>th</a:t>
                      </a:r>
                      <a:r>
                        <a:rPr lang="en-US" dirty="0"/>
                        <a:t> Grade</a:t>
                      </a:r>
                    </a:p>
                  </a:txBody>
                  <a:tcPr/>
                </a:tc>
                <a:tc>
                  <a:txBody>
                    <a:bodyPr/>
                    <a:lstStyle/>
                    <a:p>
                      <a:pPr algn="ctr"/>
                      <a:r>
                        <a:rPr lang="en-US" b="1" dirty="0"/>
                        <a:t>11.11%</a:t>
                      </a:r>
                    </a:p>
                  </a:txBody>
                  <a:tcPr/>
                </a:tc>
                <a:tc>
                  <a:txBody>
                    <a:bodyPr/>
                    <a:lstStyle/>
                    <a:p>
                      <a:pPr algn="ctr"/>
                      <a:r>
                        <a:rPr lang="en-US" dirty="0"/>
                        <a:t>12.0%</a:t>
                      </a:r>
                    </a:p>
                  </a:txBody>
                  <a:tcPr/>
                </a:tc>
                <a:tc>
                  <a:txBody>
                    <a:bodyPr/>
                    <a:lstStyle/>
                    <a:p>
                      <a:pPr algn="ctr"/>
                      <a:r>
                        <a:rPr lang="en-US" dirty="0"/>
                        <a:t>12.50%</a:t>
                      </a:r>
                    </a:p>
                  </a:txBody>
                  <a:tcPr/>
                </a:tc>
                <a:tc>
                  <a:txBody>
                    <a:bodyPr/>
                    <a:lstStyle/>
                    <a:p>
                      <a:pPr algn="ctr"/>
                      <a:r>
                        <a:rPr lang="en-US" dirty="0"/>
                        <a:t>13.00%</a:t>
                      </a:r>
                    </a:p>
                  </a:txBody>
                  <a:tcPr/>
                </a:tc>
                <a:tc>
                  <a:txBody>
                    <a:bodyPr/>
                    <a:lstStyle/>
                    <a:p>
                      <a:pPr algn="ctr"/>
                      <a:r>
                        <a:rPr lang="en-US" dirty="0"/>
                        <a:t>13.50%</a:t>
                      </a:r>
                    </a:p>
                  </a:txBody>
                  <a:tcPr/>
                </a:tc>
                <a:tc>
                  <a:txBody>
                    <a:bodyPr/>
                    <a:lstStyle/>
                    <a:p>
                      <a:pPr algn="ctr"/>
                      <a:r>
                        <a:rPr lang="en-US" dirty="0"/>
                        <a:t>14.00%</a:t>
                      </a:r>
                    </a:p>
                  </a:txBody>
                  <a:tcPr/>
                </a:tc>
                <a:tc>
                  <a:txBody>
                    <a:bodyPr/>
                    <a:lstStyle/>
                    <a:p>
                      <a:pPr algn="ctr"/>
                      <a:r>
                        <a:rPr lang="en-US" dirty="0"/>
                        <a:t>14.50%</a:t>
                      </a:r>
                    </a:p>
                  </a:txBody>
                  <a:tcPr/>
                </a:tc>
                <a:extLst>
                  <a:ext uri="{0D108BD9-81ED-4DB2-BD59-A6C34878D82A}">
                    <a16:rowId xmlns:a16="http://schemas.microsoft.com/office/drawing/2014/main" val="2667525927"/>
                  </a:ext>
                </a:extLst>
              </a:tr>
            </a:tbl>
          </a:graphicData>
        </a:graphic>
      </p:graphicFrame>
    </p:spTree>
    <p:extLst>
      <p:ext uri="{BB962C8B-B14F-4D97-AF65-F5344CB8AC3E}">
        <p14:creationId xmlns:p14="http://schemas.microsoft.com/office/powerpoint/2010/main" val="1479099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3BDB0-08AC-42CA-83A6-BF9488E5489C}"/>
              </a:ext>
            </a:extLst>
          </p:cNvPr>
          <p:cNvSpPr>
            <a:spLocks noGrp="1"/>
          </p:cNvSpPr>
          <p:nvPr>
            <p:ph type="title"/>
          </p:nvPr>
        </p:nvSpPr>
        <p:spPr/>
        <p:txBody>
          <a:bodyPr/>
          <a:lstStyle/>
          <a:p>
            <a:r>
              <a:rPr lang="en-US" dirty="0"/>
              <a:t>Indicator 3C – ELA Proficiency - WVASA</a:t>
            </a:r>
          </a:p>
        </p:txBody>
      </p:sp>
      <p:sp>
        <p:nvSpPr>
          <p:cNvPr id="3" name="Content Placeholder 2">
            <a:extLst>
              <a:ext uri="{FF2B5EF4-FFF2-40B4-BE49-F238E27FC236}">
                <a16:creationId xmlns:a16="http://schemas.microsoft.com/office/drawing/2014/main" id="{62BDD11B-6E17-43BE-AE69-9BD1C3447FE2}"/>
              </a:ext>
            </a:extLst>
          </p:cNvPr>
          <p:cNvSpPr>
            <a:spLocks noGrp="1"/>
          </p:cNvSpPr>
          <p:nvPr>
            <p:ph idx="1"/>
          </p:nvPr>
        </p:nvSpPr>
        <p:spPr/>
        <p:txBody>
          <a:bodyPr/>
          <a:lstStyle/>
          <a:p>
            <a:pPr marL="0" indent="0">
              <a:buNone/>
            </a:pPr>
            <a:endParaRPr lang="en-US" dirty="0"/>
          </a:p>
          <a:p>
            <a:pPr marL="0" indent="0">
              <a:buNone/>
            </a:pPr>
            <a:endParaRPr lang="en-US" dirty="0"/>
          </a:p>
        </p:txBody>
      </p:sp>
      <p:graphicFrame>
        <p:nvGraphicFramePr>
          <p:cNvPr id="4" name="Table 3">
            <a:extLst>
              <a:ext uri="{FF2B5EF4-FFF2-40B4-BE49-F238E27FC236}">
                <a16:creationId xmlns:a16="http://schemas.microsoft.com/office/drawing/2014/main" id="{83CBDE63-5BD0-4440-9E75-11DDC09E22F3}"/>
              </a:ext>
            </a:extLst>
          </p:cNvPr>
          <p:cNvGraphicFramePr>
            <a:graphicFrameLocks noGrp="1"/>
          </p:cNvGraphicFramePr>
          <p:nvPr>
            <p:extLst>
              <p:ext uri="{D42A27DB-BD31-4B8C-83A1-F6EECF244321}">
                <p14:modId xmlns:p14="http://schemas.microsoft.com/office/powerpoint/2010/main" val="581117772"/>
              </p:ext>
            </p:extLst>
          </p:nvPr>
        </p:nvGraphicFramePr>
        <p:xfrm>
          <a:off x="398463" y="1724025"/>
          <a:ext cx="11369672" cy="2026920"/>
        </p:xfrm>
        <a:graphic>
          <a:graphicData uri="http://schemas.openxmlformats.org/drawingml/2006/table">
            <a:tbl>
              <a:tblPr firstRow="1" bandRow="1">
                <a:tableStyleId>{5C22544A-7EE6-4342-B048-85BDC9FD1C3A}</a:tableStyleId>
              </a:tblPr>
              <a:tblGrid>
                <a:gridCol w="1421209">
                  <a:extLst>
                    <a:ext uri="{9D8B030D-6E8A-4147-A177-3AD203B41FA5}">
                      <a16:colId xmlns:a16="http://schemas.microsoft.com/office/drawing/2014/main" val="877018274"/>
                    </a:ext>
                  </a:extLst>
                </a:gridCol>
                <a:gridCol w="1515199">
                  <a:extLst>
                    <a:ext uri="{9D8B030D-6E8A-4147-A177-3AD203B41FA5}">
                      <a16:colId xmlns:a16="http://schemas.microsoft.com/office/drawing/2014/main" val="18171062"/>
                    </a:ext>
                  </a:extLst>
                </a:gridCol>
                <a:gridCol w="1327219">
                  <a:extLst>
                    <a:ext uri="{9D8B030D-6E8A-4147-A177-3AD203B41FA5}">
                      <a16:colId xmlns:a16="http://schemas.microsoft.com/office/drawing/2014/main" val="3202981093"/>
                    </a:ext>
                  </a:extLst>
                </a:gridCol>
                <a:gridCol w="1421209">
                  <a:extLst>
                    <a:ext uri="{9D8B030D-6E8A-4147-A177-3AD203B41FA5}">
                      <a16:colId xmlns:a16="http://schemas.microsoft.com/office/drawing/2014/main" val="1471353879"/>
                    </a:ext>
                  </a:extLst>
                </a:gridCol>
                <a:gridCol w="1421209">
                  <a:extLst>
                    <a:ext uri="{9D8B030D-6E8A-4147-A177-3AD203B41FA5}">
                      <a16:colId xmlns:a16="http://schemas.microsoft.com/office/drawing/2014/main" val="2341879570"/>
                    </a:ext>
                  </a:extLst>
                </a:gridCol>
                <a:gridCol w="1421209">
                  <a:extLst>
                    <a:ext uri="{9D8B030D-6E8A-4147-A177-3AD203B41FA5}">
                      <a16:colId xmlns:a16="http://schemas.microsoft.com/office/drawing/2014/main" val="1154744449"/>
                    </a:ext>
                  </a:extLst>
                </a:gridCol>
                <a:gridCol w="1421209">
                  <a:extLst>
                    <a:ext uri="{9D8B030D-6E8A-4147-A177-3AD203B41FA5}">
                      <a16:colId xmlns:a16="http://schemas.microsoft.com/office/drawing/2014/main" val="3334661131"/>
                    </a:ext>
                  </a:extLst>
                </a:gridCol>
                <a:gridCol w="1421209">
                  <a:extLst>
                    <a:ext uri="{9D8B030D-6E8A-4147-A177-3AD203B41FA5}">
                      <a16:colId xmlns:a16="http://schemas.microsoft.com/office/drawing/2014/main" val="1323374703"/>
                    </a:ext>
                  </a:extLst>
                </a:gridCol>
              </a:tblGrid>
              <a:tr h="370840">
                <a:tc>
                  <a:txBody>
                    <a:bodyPr/>
                    <a:lstStyle/>
                    <a:p>
                      <a:pPr algn="ctr"/>
                      <a:r>
                        <a:rPr lang="en-US" dirty="0"/>
                        <a:t>ELA – 3C</a:t>
                      </a:r>
                    </a:p>
                  </a:txBody>
                  <a:tcPr/>
                </a:tc>
                <a:tc>
                  <a:txBody>
                    <a:bodyPr/>
                    <a:lstStyle/>
                    <a:p>
                      <a:pPr algn="ctr"/>
                      <a:r>
                        <a:rPr lang="en-US" b="1" dirty="0"/>
                        <a:t>Baseline Data</a:t>
                      </a:r>
                    </a:p>
                    <a:p>
                      <a:pPr algn="ctr"/>
                      <a:r>
                        <a:rPr lang="en-US" b="1" dirty="0"/>
                        <a:t>SY 2019</a:t>
                      </a:r>
                    </a:p>
                    <a:p>
                      <a:pPr algn="ctr"/>
                      <a:r>
                        <a:rPr lang="en-US" b="1" dirty="0"/>
                        <a:t>FFY 2018</a:t>
                      </a:r>
                    </a:p>
                  </a:txBody>
                  <a:tcPr/>
                </a:tc>
                <a:tc>
                  <a:txBody>
                    <a:bodyPr/>
                    <a:lstStyle/>
                    <a:p>
                      <a:pPr algn="ctr"/>
                      <a:r>
                        <a:rPr lang="en-US" dirty="0"/>
                        <a:t>SY 2021</a:t>
                      </a:r>
                    </a:p>
                    <a:p>
                      <a:pPr algn="ctr"/>
                      <a:r>
                        <a:rPr lang="en-US" dirty="0"/>
                        <a:t>FFY2020</a:t>
                      </a:r>
                    </a:p>
                    <a:p>
                      <a:pPr algn="ctr"/>
                      <a:r>
                        <a:rPr lang="en-US" dirty="0"/>
                        <a:t>Target</a:t>
                      </a:r>
                    </a:p>
                  </a:txBody>
                  <a:tcPr/>
                </a:tc>
                <a:tc>
                  <a:txBody>
                    <a:bodyPr/>
                    <a:lstStyle/>
                    <a:p>
                      <a:pPr algn="ctr"/>
                      <a:r>
                        <a:rPr lang="en-US" dirty="0"/>
                        <a:t>SY 2022</a:t>
                      </a:r>
                    </a:p>
                    <a:p>
                      <a:pPr algn="ctr"/>
                      <a:r>
                        <a:rPr lang="en-US" dirty="0"/>
                        <a:t>FFY2021 Target</a:t>
                      </a:r>
                    </a:p>
                  </a:txBody>
                  <a:tcPr/>
                </a:tc>
                <a:tc>
                  <a:txBody>
                    <a:bodyPr/>
                    <a:lstStyle/>
                    <a:p>
                      <a:pPr algn="ctr"/>
                      <a:r>
                        <a:rPr lang="en-US" dirty="0"/>
                        <a:t>SY 2023</a:t>
                      </a:r>
                    </a:p>
                    <a:p>
                      <a:pPr algn="ctr"/>
                      <a:r>
                        <a:rPr lang="en-US" dirty="0"/>
                        <a:t>FFY2022 Target</a:t>
                      </a:r>
                    </a:p>
                  </a:txBody>
                  <a:tcPr/>
                </a:tc>
                <a:tc>
                  <a:txBody>
                    <a:bodyPr/>
                    <a:lstStyle/>
                    <a:p>
                      <a:pPr algn="ctr"/>
                      <a:r>
                        <a:rPr lang="en-US" dirty="0"/>
                        <a:t>SY 2024</a:t>
                      </a:r>
                    </a:p>
                    <a:p>
                      <a:pPr algn="ctr"/>
                      <a:r>
                        <a:rPr lang="en-US" dirty="0"/>
                        <a:t>FFY2023 Target</a:t>
                      </a:r>
                    </a:p>
                  </a:txBody>
                  <a:tcPr/>
                </a:tc>
                <a:tc>
                  <a:txBody>
                    <a:bodyPr/>
                    <a:lstStyle/>
                    <a:p>
                      <a:pPr algn="ctr"/>
                      <a:r>
                        <a:rPr lang="en-US" dirty="0"/>
                        <a:t>SY 2025</a:t>
                      </a:r>
                    </a:p>
                    <a:p>
                      <a:pPr algn="ctr"/>
                      <a:r>
                        <a:rPr lang="en-US" dirty="0"/>
                        <a:t>FFY2024 Target</a:t>
                      </a:r>
                    </a:p>
                  </a:txBody>
                  <a:tcPr/>
                </a:tc>
                <a:tc>
                  <a:txBody>
                    <a:bodyPr/>
                    <a:lstStyle/>
                    <a:p>
                      <a:pPr algn="ctr"/>
                      <a:r>
                        <a:rPr lang="en-US" dirty="0"/>
                        <a:t>SY 2026</a:t>
                      </a:r>
                    </a:p>
                    <a:p>
                      <a:pPr algn="ctr"/>
                      <a:r>
                        <a:rPr lang="en-US" dirty="0"/>
                        <a:t>FFY2025 Target</a:t>
                      </a:r>
                    </a:p>
                  </a:txBody>
                  <a:tcPr/>
                </a:tc>
                <a:extLst>
                  <a:ext uri="{0D108BD9-81ED-4DB2-BD59-A6C34878D82A}">
                    <a16:rowId xmlns:a16="http://schemas.microsoft.com/office/drawing/2014/main" val="553742865"/>
                  </a:ext>
                </a:extLst>
              </a:tr>
              <a:tr h="370840">
                <a:tc>
                  <a:txBody>
                    <a:bodyPr/>
                    <a:lstStyle/>
                    <a:p>
                      <a:pPr algn="ctr"/>
                      <a:r>
                        <a:rPr lang="en-US" dirty="0"/>
                        <a:t>4</a:t>
                      </a:r>
                      <a:r>
                        <a:rPr lang="en-US" baseline="30000" dirty="0"/>
                        <a:t>th</a:t>
                      </a:r>
                      <a:r>
                        <a:rPr lang="en-US" dirty="0"/>
                        <a:t> Grade</a:t>
                      </a:r>
                    </a:p>
                  </a:txBody>
                  <a:tcPr/>
                </a:tc>
                <a:tc>
                  <a:txBody>
                    <a:bodyPr/>
                    <a:lstStyle/>
                    <a:p>
                      <a:pPr algn="ctr"/>
                      <a:r>
                        <a:rPr lang="en-US" b="1" dirty="0"/>
                        <a:t>18.48%</a:t>
                      </a:r>
                    </a:p>
                  </a:txBody>
                  <a:tcPr/>
                </a:tc>
                <a:tc>
                  <a:txBody>
                    <a:bodyPr/>
                    <a:lstStyle/>
                    <a:p>
                      <a:pPr algn="ctr"/>
                      <a:r>
                        <a:rPr lang="en-US" dirty="0"/>
                        <a:t>19.00%</a:t>
                      </a:r>
                    </a:p>
                  </a:txBody>
                  <a:tcPr/>
                </a:tc>
                <a:tc>
                  <a:txBody>
                    <a:bodyPr/>
                    <a:lstStyle/>
                    <a:p>
                      <a:pPr algn="ctr"/>
                      <a:r>
                        <a:rPr lang="en-US" dirty="0"/>
                        <a:t>19.50%</a:t>
                      </a:r>
                    </a:p>
                  </a:txBody>
                  <a:tcPr/>
                </a:tc>
                <a:tc>
                  <a:txBody>
                    <a:bodyPr/>
                    <a:lstStyle/>
                    <a:p>
                      <a:pPr algn="ctr"/>
                      <a:r>
                        <a:rPr lang="en-US" dirty="0"/>
                        <a:t>20.00%</a:t>
                      </a:r>
                    </a:p>
                  </a:txBody>
                  <a:tcPr/>
                </a:tc>
                <a:tc>
                  <a:txBody>
                    <a:bodyPr/>
                    <a:lstStyle/>
                    <a:p>
                      <a:pPr algn="ctr"/>
                      <a:r>
                        <a:rPr lang="en-US" dirty="0"/>
                        <a:t>20.50%</a:t>
                      </a:r>
                    </a:p>
                  </a:txBody>
                  <a:tcPr/>
                </a:tc>
                <a:tc>
                  <a:txBody>
                    <a:bodyPr/>
                    <a:lstStyle/>
                    <a:p>
                      <a:pPr algn="ctr"/>
                      <a:r>
                        <a:rPr lang="en-US" dirty="0"/>
                        <a:t>21.00%</a:t>
                      </a:r>
                    </a:p>
                  </a:txBody>
                  <a:tcPr/>
                </a:tc>
                <a:tc>
                  <a:txBody>
                    <a:bodyPr/>
                    <a:lstStyle/>
                    <a:p>
                      <a:pPr algn="ctr"/>
                      <a:r>
                        <a:rPr lang="en-US" dirty="0"/>
                        <a:t>21.50%</a:t>
                      </a:r>
                    </a:p>
                  </a:txBody>
                  <a:tcPr/>
                </a:tc>
                <a:extLst>
                  <a:ext uri="{0D108BD9-81ED-4DB2-BD59-A6C34878D82A}">
                    <a16:rowId xmlns:a16="http://schemas.microsoft.com/office/drawing/2014/main" val="3789137420"/>
                  </a:ext>
                </a:extLst>
              </a:tr>
              <a:tr h="370840">
                <a:tc>
                  <a:txBody>
                    <a:bodyPr/>
                    <a:lstStyle/>
                    <a:p>
                      <a:pPr algn="ctr"/>
                      <a:r>
                        <a:rPr lang="en-US" dirty="0"/>
                        <a:t>8</a:t>
                      </a:r>
                      <a:r>
                        <a:rPr lang="en-US" baseline="30000" dirty="0"/>
                        <a:t>th</a:t>
                      </a:r>
                      <a:r>
                        <a:rPr lang="en-US" dirty="0"/>
                        <a:t> Grade</a:t>
                      </a:r>
                    </a:p>
                  </a:txBody>
                  <a:tcPr/>
                </a:tc>
                <a:tc>
                  <a:txBody>
                    <a:bodyPr/>
                    <a:lstStyle/>
                    <a:p>
                      <a:pPr algn="ctr"/>
                      <a:r>
                        <a:rPr lang="en-US" b="1" dirty="0"/>
                        <a:t>32.67%</a:t>
                      </a:r>
                    </a:p>
                  </a:txBody>
                  <a:tcPr/>
                </a:tc>
                <a:tc>
                  <a:txBody>
                    <a:bodyPr/>
                    <a:lstStyle/>
                    <a:p>
                      <a:pPr algn="ctr"/>
                      <a:r>
                        <a:rPr lang="en-US" dirty="0"/>
                        <a:t>33.00%</a:t>
                      </a:r>
                    </a:p>
                  </a:txBody>
                  <a:tcPr/>
                </a:tc>
                <a:tc>
                  <a:txBody>
                    <a:bodyPr/>
                    <a:lstStyle/>
                    <a:p>
                      <a:pPr algn="ctr"/>
                      <a:r>
                        <a:rPr lang="en-US" dirty="0"/>
                        <a:t>33.50%</a:t>
                      </a:r>
                    </a:p>
                  </a:txBody>
                  <a:tcPr/>
                </a:tc>
                <a:tc>
                  <a:txBody>
                    <a:bodyPr/>
                    <a:lstStyle/>
                    <a:p>
                      <a:pPr algn="ctr"/>
                      <a:r>
                        <a:rPr lang="en-US" dirty="0"/>
                        <a:t>34.00%</a:t>
                      </a:r>
                    </a:p>
                  </a:txBody>
                  <a:tcPr/>
                </a:tc>
                <a:tc>
                  <a:txBody>
                    <a:bodyPr/>
                    <a:lstStyle/>
                    <a:p>
                      <a:pPr algn="ctr"/>
                      <a:r>
                        <a:rPr lang="en-US" dirty="0"/>
                        <a:t>34.50%</a:t>
                      </a:r>
                    </a:p>
                  </a:txBody>
                  <a:tcPr/>
                </a:tc>
                <a:tc>
                  <a:txBody>
                    <a:bodyPr/>
                    <a:lstStyle/>
                    <a:p>
                      <a:pPr algn="ctr"/>
                      <a:r>
                        <a:rPr lang="en-US" dirty="0"/>
                        <a:t>35.00%</a:t>
                      </a:r>
                    </a:p>
                  </a:txBody>
                  <a:tcPr/>
                </a:tc>
                <a:tc>
                  <a:txBody>
                    <a:bodyPr/>
                    <a:lstStyle/>
                    <a:p>
                      <a:pPr algn="ctr"/>
                      <a:r>
                        <a:rPr lang="en-US" dirty="0"/>
                        <a:t>35.50%</a:t>
                      </a:r>
                    </a:p>
                  </a:txBody>
                  <a:tcPr/>
                </a:tc>
                <a:extLst>
                  <a:ext uri="{0D108BD9-81ED-4DB2-BD59-A6C34878D82A}">
                    <a16:rowId xmlns:a16="http://schemas.microsoft.com/office/drawing/2014/main" val="966434653"/>
                  </a:ext>
                </a:extLst>
              </a:tr>
              <a:tr h="370840">
                <a:tc>
                  <a:txBody>
                    <a:bodyPr/>
                    <a:lstStyle/>
                    <a:p>
                      <a:pPr algn="ctr"/>
                      <a:r>
                        <a:rPr lang="en-US" dirty="0"/>
                        <a:t>11</a:t>
                      </a:r>
                      <a:r>
                        <a:rPr lang="en-US" baseline="30000" dirty="0"/>
                        <a:t>th</a:t>
                      </a:r>
                      <a:r>
                        <a:rPr lang="en-US" dirty="0"/>
                        <a:t> Grade</a:t>
                      </a:r>
                    </a:p>
                  </a:txBody>
                  <a:tcPr/>
                </a:tc>
                <a:tc>
                  <a:txBody>
                    <a:bodyPr/>
                    <a:lstStyle/>
                    <a:p>
                      <a:pPr algn="ctr"/>
                      <a:r>
                        <a:rPr lang="en-US" b="1" dirty="0"/>
                        <a:t>36.21%</a:t>
                      </a:r>
                    </a:p>
                  </a:txBody>
                  <a:tcPr/>
                </a:tc>
                <a:tc>
                  <a:txBody>
                    <a:bodyPr/>
                    <a:lstStyle/>
                    <a:p>
                      <a:pPr algn="ctr"/>
                      <a:r>
                        <a:rPr lang="en-US" dirty="0"/>
                        <a:t>36.50%</a:t>
                      </a:r>
                    </a:p>
                  </a:txBody>
                  <a:tcPr/>
                </a:tc>
                <a:tc>
                  <a:txBody>
                    <a:bodyPr/>
                    <a:lstStyle/>
                    <a:p>
                      <a:pPr algn="ctr"/>
                      <a:r>
                        <a:rPr lang="en-US" dirty="0"/>
                        <a:t>37.00%</a:t>
                      </a:r>
                    </a:p>
                  </a:txBody>
                  <a:tcPr/>
                </a:tc>
                <a:tc>
                  <a:txBody>
                    <a:bodyPr/>
                    <a:lstStyle/>
                    <a:p>
                      <a:pPr algn="ctr"/>
                      <a:r>
                        <a:rPr lang="en-US" dirty="0"/>
                        <a:t>37.50%</a:t>
                      </a:r>
                    </a:p>
                  </a:txBody>
                  <a:tcPr/>
                </a:tc>
                <a:tc>
                  <a:txBody>
                    <a:bodyPr/>
                    <a:lstStyle/>
                    <a:p>
                      <a:pPr algn="ctr"/>
                      <a:r>
                        <a:rPr lang="en-US" dirty="0"/>
                        <a:t>38.00%</a:t>
                      </a:r>
                    </a:p>
                  </a:txBody>
                  <a:tcPr/>
                </a:tc>
                <a:tc>
                  <a:txBody>
                    <a:bodyPr/>
                    <a:lstStyle/>
                    <a:p>
                      <a:pPr algn="ctr"/>
                      <a:r>
                        <a:rPr lang="en-US" dirty="0"/>
                        <a:t>38.50%</a:t>
                      </a:r>
                    </a:p>
                  </a:txBody>
                  <a:tcPr/>
                </a:tc>
                <a:tc>
                  <a:txBody>
                    <a:bodyPr/>
                    <a:lstStyle/>
                    <a:p>
                      <a:pPr algn="ctr"/>
                      <a:r>
                        <a:rPr lang="en-US" dirty="0"/>
                        <a:t>39.00%</a:t>
                      </a:r>
                    </a:p>
                  </a:txBody>
                  <a:tcPr/>
                </a:tc>
                <a:extLst>
                  <a:ext uri="{0D108BD9-81ED-4DB2-BD59-A6C34878D82A}">
                    <a16:rowId xmlns:a16="http://schemas.microsoft.com/office/drawing/2014/main" val="2667525927"/>
                  </a:ext>
                </a:extLst>
              </a:tr>
            </a:tbl>
          </a:graphicData>
        </a:graphic>
      </p:graphicFrame>
    </p:spTree>
    <p:extLst>
      <p:ext uri="{BB962C8B-B14F-4D97-AF65-F5344CB8AC3E}">
        <p14:creationId xmlns:p14="http://schemas.microsoft.com/office/powerpoint/2010/main" val="3176308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253B1-FB0F-46B4-81CA-225A92FDB1F9}"/>
              </a:ext>
            </a:extLst>
          </p:cNvPr>
          <p:cNvSpPr>
            <a:spLocks noGrp="1"/>
          </p:cNvSpPr>
          <p:nvPr>
            <p:ph type="title"/>
          </p:nvPr>
        </p:nvSpPr>
        <p:spPr/>
        <p:txBody>
          <a:bodyPr/>
          <a:lstStyle/>
          <a:p>
            <a:r>
              <a:rPr lang="en-US" dirty="0"/>
              <a:t>Indicator 3D – Gap in Proficiency Rate </a:t>
            </a:r>
            <a:br>
              <a:rPr lang="en-US" dirty="0"/>
            </a:br>
            <a:r>
              <a:rPr lang="en-US" dirty="0"/>
              <a:t>WVGSA and SAT School Day</a:t>
            </a:r>
          </a:p>
        </p:txBody>
      </p:sp>
      <p:sp>
        <p:nvSpPr>
          <p:cNvPr id="3" name="Content Placeholder 2">
            <a:extLst>
              <a:ext uri="{FF2B5EF4-FFF2-40B4-BE49-F238E27FC236}">
                <a16:creationId xmlns:a16="http://schemas.microsoft.com/office/drawing/2014/main" id="{B9EE2688-6C1D-4762-B707-71B8734D4344}"/>
              </a:ext>
            </a:extLst>
          </p:cNvPr>
          <p:cNvSpPr>
            <a:spLocks noGrp="1"/>
          </p:cNvSpPr>
          <p:nvPr>
            <p:ph idx="1"/>
          </p:nvPr>
        </p:nvSpPr>
        <p:spPr/>
        <p:txBody>
          <a:bodyPr>
            <a:normAutofit fontScale="92500" lnSpcReduction="10000"/>
          </a:bodyPr>
          <a:lstStyle/>
          <a:p>
            <a:r>
              <a:rPr lang="en-US" dirty="0"/>
              <a:t>Indicator 3D = Calculated as the difference between the proficiency rate of SWD and an IEP taking the WVGSA and SAT-School Day compared to all students taking the WVGSA and SAT-School Day.</a:t>
            </a:r>
          </a:p>
          <a:p>
            <a:r>
              <a:rPr lang="en-US" dirty="0"/>
              <a:t>The most recent school year that was not impacted by COVID-19 was SY 2018-2019 for this indicator.</a:t>
            </a:r>
          </a:p>
          <a:p>
            <a:r>
              <a:rPr lang="en-US" dirty="0"/>
              <a:t>The actual data for that year was reported in FFY2018 and were used to calculate the proposed baselines for each section of indicator 3D.</a:t>
            </a:r>
          </a:p>
          <a:p>
            <a:r>
              <a:rPr lang="en-US" dirty="0"/>
              <a:t>The targets for FFY2020-FFY2025 must be </a:t>
            </a:r>
            <a:r>
              <a:rPr lang="en-US" b="1" dirty="0"/>
              <a:t>lower</a:t>
            </a:r>
            <a:r>
              <a:rPr lang="en-US" dirty="0"/>
              <a:t> than the baselines.</a:t>
            </a:r>
          </a:p>
          <a:p>
            <a:r>
              <a:rPr lang="en-US" b="1" dirty="0"/>
              <a:t>The baselines and proposed WV targets on which your feedback is needed are listed in the following tables.</a:t>
            </a:r>
          </a:p>
          <a:p>
            <a:endParaRPr lang="en-US" dirty="0"/>
          </a:p>
        </p:txBody>
      </p:sp>
    </p:spTree>
    <p:extLst>
      <p:ext uri="{BB962C8B-B14F-4D97-AF65-F5344CB8AC3E}">
        <p14:creationId xmlns:p14="http://schemas.microsoft.com/office/powerpoint/2010/main" val="14871788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38084-520D-44B2-92B8-C536ADBDC8CC}"/>
              </a:ext>
            </a:extLst>
          </p:cNvPr>
          <p:cNvSpPr>
            <a:spLocks noGrp="1"/>
          </p:cNvSpPr>
          <p:nvPr>
            <p:ph type="title"/>
          </p:nvPr>
        </p:nvSpPr>
        <p:spPr/>
        <p:txBody>
          <a:bodyPr/>
          <a:lstStyle/>
          <a:p>
            <a:r>
              <a:rPr lang="en-US" dirty="0"/>
              <a:t>Indicator 3D – Math Proficiency Gap WVGSA/SAT</a:t>
            </a:r>
          </a:p>
        </p:txBody>
      </p:sp>
      <p:graphicFrame>
        <p:nvGraphicFramePr>
          <p:cNvPr id="4" name="Content Placeholder 3">
            <a:extLst>
              <a:ext uri="{FF2B5EF4-FFF2-40B4-BE49-F238E27FC236}">
                <a16:creationId xmlns:a16="http://schemas.microsoft.com/office/drawing/2014/main" id="{FED3652F-403A-43B5-8CA4-C0523924C4D0}"/>
              </a:ext>
            </a:extLst>
          </p:cNvPr>
          <p:cNvGraphicFramePr>
            <a:graphicFrameLocks noGrp="1"/>
          </p:cNvGraphicFramePr>
          <p:nvPr>
            <p:ph idx="1"/>
            <p:extLst>
              <p:ext uri="{D42A27DB-BD31-4B8C-83A1-F6EECF244321}">
                <p14:modId xmlns:p14="http://schemas.microsoft.com/office/powerpoint/2010/main" val="3949090755"/>
              </p:ext>
            </p:extLst>
          </p:nvPr>
        </p:nvGraphicFramePr>
        <p:xfrm>
          <a:off x="398463" y="1724025"/>
          <a:ext cx="11369672" cy="2768600"/>
        </p:xfrm>
        <a:graphic>
          <a:graphicData uri="http://schemas.openxmlformats.org/drawingml/2006/table">
            <a:tbl>
              <a:tblPr firstRow="1" bandRow="1">
                <a:tableStyleId>{5C22544A-7EE6-4342-B048-85BDC9FD1C3A}</a:tableStyleId>
              </a:tblPr>
              <a:tblGrid>
                <a:gridCol w="1421209">
                  <a:extLst>
                    <a:ext uri="{9D8B030D-6E8A-4147-A177-3AD203B41FA5}">
                      <a16:colId xmlns:a16="http://schemas.microsoft.com/office/drawing/2014/main" val="1487852724"/>
                    </a:ext>
                  </a:extLst>
                </a:gridCol>
                <a:gridCol w="1515199">
                  <a:extLst>
                    <a:ext uri="{9D8B030D-6E8A-4147-A177-3AD203B41FA5}">
                      <a16:colId xmlns:a16="http://schemas.microsoft.com/office/drawing/2014/main" val="4064921112"/>
                    </a:ext>
                  </a:extLst>
                </a:gridCol>
                <a:gridCol w="1327219">
                  <a:extLst>
                    <a:ext uri="{9D8B030D-6E8A-4147-A177-3AD203B41FA5}">
                      <a16:colId xmlns:a16="http://schemas.microsoft.com/office/drawing/2014/main" val="3722537676"/>
                    </a:ext>
                  </a:extLst>
                </a:gridCol>
                <a:gridCol w="1421209">
                  <a:extLst>
                    <a:ext uri="{9D8B030D-6E8A-4147-A177-3AD203B41FA5}">
                      <a16:colId xmlns:a16="http://schemas.microsoft.com/office/drawing/2014/main" val="2671509139"/>
                    </a:ext>
                  </a:extLst>
                </a:gridCol>
                <a:gridCol w="1421209">
                  <a:extLst>
                    <a:ext uri="{9D8B030D-6E8A-4147-A177-3AD203B41FA5}">
                      <a16:colId xmlns:a16="http://schemas.microsoft.com/office/drawing/2014/main" val="988802125"/>
                    </a:ext>
                  </a:extLst>
                </a:gridCol>
                <a:gridCol w="1421209">
                  <a:extLst>
                    <a:ext uri="{9D8B030D-6E8A-4147-A177-3AD203B41FA5}">
                      <a16:colId xmlns:a16="http://schemas.microsoft.com/office/drawing/2014/main" val="452636063"/>
                    </a:ext>
                  </a:extLst>
                </a:gridCol>
                <a:gridCol w="1421209">
                  <a:extLst>
                    <a:ext uri="{9D8B030D-6E8A-4147-A177-3AD203B41FA5}">
                      <a16:colId xmlns:a16="http://schemas.microsoft.com/office/drawing/2014/main" val="667116428"/>
                    </a:ext>
                  </a:extLst>
                </a:gridCol>
                <a:gridCol w="1421209">
                  <a:extLst>
                    <a:ext uri="{9D8B030D-6E8A-4147-A177-3AD203B41FA5}">
                      <a16:colId xmlns:a16="http://schemas.microsoft.com/office/drawing/2014/main" val="4277861951"/>
                    </a:ext>
                  </a:extLst>
                </a:gridCol>
              </a:tblGrid>
              <a:tr h="370840">
                <a:tc>
                  <a:txBody>
                    <a:bodyPr/>
                    <a:lstStyle/>
                    <a:p>
                      <a:pPr algn="ctr"/>
                      <a:r>
                        <a:rPr lang="en-US" dirty="0"/>
                        <a:t>Math – 3D</a:t>
                      </a:r>
                    </a:p>
                  </a:txBody>
                  <a:tcPr/>
                </a:tc>
                <a:tc>
                  <a:txBody>
                    <a:bodyPr/>
                    <a:lstStyle/>
                    <a:p>
                      <a:pPr algn="ctr"/>
                      <a:r>
                        <a:rPr lang="en-US" b="1" dirty="0"/>
                        <a:t>Baseline Data</a:t>
                      </a:r>
                    </a:p>
                    <a:p>
                      <a:pPr algn="ctr"/>
                      <a:r>
                        <a:rPr lang="en-US" b="1" dirty="0"/>
                        <a:t>SY 2019</a:t>
                      </a:r>
                    </a:p>
                    <a:p>
                      <a:pPr algn="ctr"/>
                      <a:r>
                        <a:rPr lang="en-US" b="1" dirty="0"/>
                        <a:t>FFY 2018</a:t>
                      </a:r>
                    </a:p>
                  </a:txBody>
                  <a:tcPr/>
                </a:tc>
                <a:tc>
                  <a:txBody>
                    <a:bodyPr/>
                    <a:lstStyle/>
                    <a:p>
                      <a:pPr algn="ctr"/>
                      <a:r>
                        <a:rPr lang="en-US" dirty="0"/>
                        <a:t>SY 2021</a:t>
                      </a:r>
                    </a:p>
                    <a:p>
                      <a:pPr algn="ctr"/>
                      <a:r>
                        <a:rPr lang="en-US" dirty="0"/>
                        <a:t>FFY2020</a:t>
                      </a:r>
                    </a:p>
                    <a:p>
                      <a:pPr algn="ctr"/>
                      <a:r>
                        <a:rPr lang="en-US" dirty="0"/>
                        <a:t>Target</a:t>
                      </a:r>
                    </a:p>
                  </a:txBody>
                  <a:tcPr/>
                </a:tc>
                <a:tc>
                  <a:txBody>
                    <a:bodyPr/>
                    <a:lstStyle/>
                    <a:p>
                      <a:pPr algn="ctr"/>
                      <a:r>
                        <a:rPr lang="en-US" dirty="0"/>
                        <a:t>SY 2022</a:t>
                      </a:r>
                    </a:p>
                    <a:p>
                      <a:pPr algn="ctr"/>
                      <a:r>
                        <a:rPr lang="en-US" dirty="0"/>
                        <a:t>FFY2021 Target</a:t>
                      </a:r>
                    </a:p>
                  </a:txBody>
                  <a:tcPr/>
                </a:tc>
                <a:tc>
                  <a:txBody>
                    <a:bodyPr/>
                    <a:lstStyle/>
                    <a:p>
                      <a:pPr algn="ctr"/>
                      <a:r>
                        <a:rPr lang="en-US" dirty="0"/>
                        <a:t>SY 2023</a:t>
                      </a:r>
                    </a:p>
                    <a:p>
                      <a:pPr algn="ctr"/>
                      <a:r>
                        <a:rPr lang="en-US" dirty="0"/>
                        <a:t>FFY2022 Target</a:t>
                      </a:r>
                    </a:p>
                  </a:txBody>
                  <a:tcPr/>
                </a:tc>
                <a:tc>
                  <a:txBody>
                    <a:bodyPr/>
                    <a:lstStyle/>
                    <a:p>
                      <a:pPr algn="ctr"/>
                      <a:r>
                        <a:rPr lang="en-US" dirty="0"/>
                        <a:t>SY 2024</a:t>
                      </a:r>
                    </a:p>
                    <a:p>
                      <a:pPr algn="ctr"/>
                      <a:r>
                        <a:rPr lang="en-US" dirty="0"/>
                        <a:t>FFY2023 Target</a:t>
                      </a:r>
                    </a:p>
                  </a:txBody>
                  <a:tcPr/>
                </a:tc>
                <a:tc>
                  <a:txBody>
                    <a:bodyPr/>
                    <a:lstStyle/>
                    <a:p>
                      <a:pPr algn="ctr"/>
                      <a:r>
                        <a:rPr lang="en-US" dirty="0"/>
                        <a:t>SY 2025</a:t>
                      </a:r>
                    </a:p>
                    <a:p>
                      <a:pPr algn="ctr"/>
                      <a:r>
                        <a:rPr lang="en-US" dirty="0"/>
                        <a:t>FFY2024 Target</a:t>
                      </a:r>
                    </a:p>
                  </a:txBody>
                  <a:tcPr/>
                </a:tc>
                <a:tc>
                  <a:txBody>
                    <a:bodyPr/>
                    <a:lstStyle/>
                    <a:p>
                      <a:pPr algn="ctr"/>
                      <a:r>
                        <a:rPr lang="en-US" dirty="0"/>
                        <a:t>SY 2026</a:t>
                      </a:r>
                    </a:p>
                    <a:p>
                      <a:pPr algn="ctr"/>
                      <a:r>
                        <a:rPr lang="en-US" dirty="0"/>
                        <a:t>FFY2025 Target</a:t>
                      </a:r>
                    </a:p>
                  </a:txBody>
                  <a:tcPr/>
                </a:tc>
                <a:extLst>
                  <a:ext uri="{0D108BD9-81ED-4DB2-BD59-A6C34878D82A}">
                    <a16:rowId xmlns:a16="http://schemas.microsoft.com/office/drawing/2014/main" val="1735404972"/>
                  </a:ext>
                </a:extLst>
              </a:tr>
              <a:tr h="370840">
                <a:tc grid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West Virginia General Summative Assessment (WVGSA)</a:t>
                      </a:r>
                    </a:p>
                  </a:txBody>
                  <a:tcPr/>
                </a:tc>
                <a:tc hMerge="1">
                  <a:txBody>
                    <a:bodyPr/>
                    <a:lstStyle/>
                    <a:p>
                      <a:pPr algn="ctr"/>
                      <a:endParaRPr lang="en-US" b="1"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3331006825"/>
                  </a:ext>
                </a:extLst>
              </a:tr>
              <a:tr h="370840">
                <a:tc>
                  <a:txBody>
                    <a:bodyPr/>
                    <a:lstStyle/>
                    <a:p>
                      <a:pPr algn="ctr"/>
                      <a:r>
                        <a:rPr lang="en-US" dirty="0"/>
                        <a:t>4</a:t>
                      </a:r>
                      <a:r>
                        <a:rPr lang="en-US" baseline="30000" dirty="0"/>
                        <a:t>th</a:t>
                      </a:r>
                      <a:r>
                        <a:rPr lang="en-US" dirty="0"/>
                        <a:t> Grade</a:t>
                      </a:r>
                    </a:p>
                  </a:txBody>
                  <a:tcPr/>
                </a:tc>
                <a:tc>
                  <a:txBody>
                    <a:bodyPr/>
                    <a:lstStyle/>
                    <a:p>
                      <a:pPr algn="ctr"/>
                      <a:r>
                        <a:rPr lang="en-US" b="1" dirty="0"/>
                        <a:t>29.27%</a:t>
                      </a:r>
                    </a:p>
                  </a:txBody>
                  <a:tcPr/>
                </a:tc>
                <a:tc>
                  <a:txBody>
                    <a:bodyPr/>
                    <a:lstStyle/>
                    <a:p>
                      <a:pPr algn="ctr"/>
                      <a:r>
                        <a:rPr lang="en-US" dirty="0"/>
                        <a:t>28.00%</a:t>
                      </a:r>
                    </a:p>
                  </a:txBody>
                  <a:tcPr/>
                </a:tc>
                <a:tc>
                  <a:txBody>
                    <a:bodyPr/>
                    <a:lstStyle/>
                    <a:p>
                      <a:pPr algn="ctr"/>
                      <a:r>
                        <a:rPr lang="en-US" dirty="0"/>
                        <a:t>27.50%</a:t>
                      </a:r>
                    </a:p>
                  </a:txBody>
                  <a:tcPr/>
                </a:tc>
                <a:tc>
                  <a:txBody>
                    <a:bodyPr/>
                    <a:lstStyle/>
                    <a:p>
                      <a:pPr algn="ctr"/>
                      <a:r>
                        <a:rPr lang="en-US" dirty="0"/>
                        <a:t>27.00%</a:t>
                      </a:r>
                    </a:p>
                  </a:txBody>
                  <a:tcPr/>
                </a:tc>
                <a:tc>
                  <a:txBody>
                    <a:bodyPr/>
                    <a:lstStyle/>
                    <a:p>
                      <a:pPr algn="ctr"/>
                      <a:r>
                        <a:rPr lang="en-US" dirty="0"/>
                        <a:t>26.50%</a:t>
                      </a:r>
                    </a:p>
                  </a:txBody>
                  <a:tcPr/>
                </a:tc>
                <a:tc>
                  <a:txBody>
                    <a:bodyPr/>
                    <a:lstStyle/>
                    <a:p>
                      <a:pPr algn="ctr"/>
                      <a:r>
                        <a:rPr lang="en-US" dirty="0"/>
                        <a:t>26.00%</a:t>
                      </a:r>
                    </a:p>
                  </a:txBody>
                  <a:tcPr/>
                </a:tc>
                <a:tc>
                  <a:txBody>
                    <a:bodyPr/>
                    <a:lstStyle/>
                    <a:p>
                      <a:pPr algn="ctr"/>
                      <a:r>
                        <a:rPr lang="en-US" dirty="0"/>
                        <a:t>25.50%</a:t>
                      </a:r>
                    </a:p>
                  </a:txBody>
                  <a:tcPr/>
                </a:tc>
                <a:extLst>
                  <a:ext uri="{0D108BD9-81ED-4DB2-BD59-A6C34878D82A}">
                    <a16:rowId xmlns:a16="http://schemas.microsoft.com/office/drawing/2014/main" val="913478898"/>
                  </a:ext>
                </a:extLst>
              </a:tr>
              <a:tr h="370840">
                <a:tc>
                  <a:txBody>
                    <a:bodyPr/>
                    <a:lstStyle/>
                    <a:p>
                      <a:pPr algn="ctr"/>
                      <a:r>
                        <a:rPr lang="en-US" dirty="0"/>
                        <a:t>8</a:t>
                      </a:r>
                      <a:r>
                        <a:rPr lang="en-US" baseline="30000" dirty="0"/>
                        <a:t>th</a:t>
                      </a:r>
                      <a:r>
                        <a:rPr lang="en-US" dirty="0"/>
                        <a:t> Grade</a:t>
                      </a:r>
                    </a:p>
                  </a:txBody>
                  <a:tcPr/>
                </a:tc>
                <a:tc>
                  <a:txBody>
                    <a:bodyPr/>
                    <a:lstStyle/>
                    <a:p>
                      <a:pPr algn="ctr"/>
                      <a:r>
                        <a:rPr lang="en-US" b="1" dirty="0"/>
                        <a:t>30.80%</a:t>
                      </a:r>
                    </a:p>
                  </a:txBody>
                  <a:tcPr/>
                </a:tc>
                <a:tc>
                  <a:txBody>
                    <a:bodyPr/>
                    <a:lstStyle/>
                    <a:p>
                      <a:pPr algn="ctr"/>
                      <a:r>
                        <a:rPr lang="en-US" dirty="0"/>
                        <a:t>29.00%</a:t>
                      </a:r>
                    </a:p>
                  </a:txBody>
                  <a:tcPr/>
                </a:tc>
                <a:tc>
                  <a:txBody>
                    <a:bodyPr/>
                    <a:lstStyle/>
                    <a:p>
                      <a:pPr algn="ctr"/>
                      <a:r>
                        <a:rPr lang="en-US" dirty="0"/>
                        <a:t>28.50%</a:t>
                      </a:r>
                    </a:p>
                  </a:txBody>
                  <a:tcPr/>
                </a:tc>
                <a:tc>
                  <a:txBody>
                    <a:bodyPr/>
                    <a:lstStyle/>
                    <a:p>
                      <a:pPr algn="ctr"/>
                      <a:r>
                        <a:rPr lang="en-US" dirty="0"/>
                        <a:t>28.00%</a:t>
                      </a:r>
                    </a:p>
                  </a:txBody>
                  <a:tcPr/>
                </a:tc>
                <a:tc>
                  <a:txBody>
                    <a:bodyPr/>
                    <a:lstStyle/>
                    <a:p>
                      <a:pPr algn="ctr"/>
                      <a:r>
                        <a:rPr lang="en-US" dirty="0"/>
                        <a:t>27.50%</a:t>
                      </a:r>
                    </a:p>
                  </a:txBody>
                  <a:tcPr/>
                </a:tc>
                <a:tc>
                  <a:txBody>
                    <a:bodyPr/>
                    <a:lstStyle/>
                    <a:p>
                      <a:pPr algn="ctr"/>
                      <a:r>
                        <a:rPr lang="en-US" dirty="0"/>
                        <a:t>27.00%</a:t>
                      </a:r>
                    </a:p>
                  </a:txBody>
                  <a:tcPr/>
                </a:tc>
                <a:tc>
                  <a:txBody>
                    <a:bodyPr/>
                    <a:lstStyle/>
                    <a:p>
                      <a:pPr algn="ctr"/>
                      <a:r>
                        <a:rPr lang="en-US" dirty="0"/>
                        <a:t>26.50%</a:t>
                      </a:r>
                    </a:p>
                  </a:txBody>
                  <a:tcPr/>
                </a:tc>
                <a:extLst>
                  <a:ext uri="{0D108BD9-81ED-4DB2-BD59-A6C34878D82A}">
                    <a16:rowId xmlns:a16="http://schemas.microsoft.com/office/drawing/2014/main" val="952019971"/>
                  </a:ext>
                </a:extLst>
              </a:tr>
              <a:tr h="370840">
                <a:tc grid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SAT School Day</a:t>
                      </a:r>
                    </a:p>
                  </a:txBody>
                  <a:tcPr/>
                </a:tc>
                <a:tc hMerge="1">
                  <a:txBody>
                    <a:bodyPr/>
                    <a:lstStyle/>
                    <a:p>
                      <a:pPr algn="ctr"/>
                      <a:endParaRPr lang="en-US" b="1"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2091564579"/>
                  </a:ext>
                </a:extLst>
              </a:tr>
              <a:tr h="370840">
                <a:tc>
                  <a:txBody>
                    <a:bodyPr/>
                    <a:lstStyle/>
                    <a:p>
                      <a:pPr algn="ctr"/>
                      <a:r>
                        <a:rPr lang="en-US" dirty="0"/>
                        <a:t>11</a:t>
                      </a:r>
                      <a:r>
                        <a:rPr lang="en-US" baseline="30000" dirty="0"/>
                        <a:t>th</a:t>
                      </a:r>
                      <a:r>
                        <a:rPr lang="en-US" dirty="0"/>
                        <a:t> Grade</a:t>
                      </a:r>
                    </a:p>
                  </a:txBody>
                  <a:tcPr/>
                </a:tc>
                <a:tc>
                  <a:txBody>
                    <a:bodyPr/>
                    <a:lstStyle/>
                    <a:p>
                      <a:pPr algn="ctr"/>
                      <a:r>
                        <a:rPr lang="en-US" b="1" dirty="0"/>
                        <a:t>21.24%</a:t>
                      </a:r>
                    </a:p>
                  </a:txBody>
                  <a:tcPr/>
                </a:tc>
                <a:tc>
                  <a:txBody>
                    <a:bodyPr/>
                    <a:lstStyle/>
                    <a:p>
                      <a:pPr algn="ctr"/>
                      <a:r>
                        <a:rPr lang="en-US" dirty="0"/>
                        <a:t>21.00%</a:t>
                      </a:r>
                    </a:p>
                  </a:txBody>
                  <a:tcPr/>
                </a:tc>
                <a:tc>
                  <a:txBody>
                    <a:bodyPr/>
                    <a:lstStyle/>
                    <a:p>
                      <a:pPr algn="ctr"/>
                      <a:r>
                        <a:rPr lang="en-US" dirty="0"/>
                        <a:t>20.50%</a:t>
                      </a:r>
                    </a:p>
                  </a:txBody>
                  <a:tcPr/>
                </a:tc>
                <a:tc>
                  <a:txBody>
                    <a:bodyPr/>
                    <a:lstStyle/>
                    <a:p>
                      <a:pPr algn="ctr"/>
                      <a:r>
                        <a:rPr lang="en-US" dirty="0"/>
                        <a:t>20.00%</a:t>
                      </a:r>
                    </a:p>
                  </a:txBody>
                  <a:tcPr/>
                </a:tc>
                <a:tc>
                  <a:txBody>
                    <a:bodyPr/>
                    <a:lstStyle/>
                    <a:p>
                      <a:pPr algn="ctr"/>
                      <a:r>
                        <a:rPr lang="en-US" dirty="0"/>
                        <a:t>19.50%</a:t>
                      </a:r>
                    </a:p>
                  </a:txBody>
                  <a:tcPr/>
                </a:tc>
                <a:tc>
                  <a:txBody>
                    <a:bodyPr/>
                    <a:lstStyle/>
                    <a:p>
                      <a:pPr algn="ctr"/>
                      <a:r>
                        <a:rPr lang="en-US" dirty="0"/>
                        <a:t>19.00%</a:t>
                      </a:r>
                    </a:p>
                  </a:txBody>
                  <a:tcPr/>
                </a:tc>
                <a:tc>
                  <a:txBody>
                    <a:bodyPr/>
                    <a:lstStyle/>
                    <a:p>
                      <a:pPr algn="ctr"/>
                      <a:r>
                        <a:rPr lang="en-US" dirty="0"/>
                        <a:t>18.50%</a:t>
                      </a:r>
                    </a:p>
                  </a:txBody>
                  <a:tcPr/>
                </a:tc>
                <a:extLst>
                  <a:ext uri="{0D108BD9-81ED-4DB2-BD59-A6C34878D82A}">
                    <a16:rowId xmlns:a16="http://schemas.microsoft.com/office/drawing/2014/main" val="2575280969"/>
                  </a:ext>
                </a:extLst>
              </a:tr>
            </a:tbl>
          </a:graphicData>
        </a:graphic>
      </p:graphicFrame>
    </p:spTree>
    <p:extLst>
      <p:ext uri="{BB962C8B-B14F-4D97-AF65-F5344CB8AC3E}">
        <p14:creationId xmlns:p14="http://schemas.microsoft.com/office/powerpoint/2010/main" val="2561308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3BDB0-08AC-42CA-83A6-BF9488E5489C}"/>
              </a:ext>
            </a:extLst>
          </p:cNvPr>
          <p:cNvSpPr>
            <a:spLocks noGrp="1"/>
          </p:cNvSpPr>
          <p:nvPr>
            <p:ph type="title"/>
          </p:nvPr>
        </p:nvSpPr>
        <p:spPr/>
        <p:txBody>
          <a:bodyPr/>
          <a:lstStyle/>
          <a:p>
            <a:r>
              <a:rPr lang="en-US" dirty="0"/>
              <a:t>Indicator 3D – ELA Proficiency Gap – WVGSA/SAT</a:t>
            </a:r>
          </a:p>
        </p:txBody>
      </p:sp>
      <p:sp>
        <p:nvSpPr>
          <p:cNvPr id="3" name="Content Placeholder 2">
            <a:extLst>
              <a:ext uri="{FF2B5EF4-FFF2-40B4-BE49-F238E27FC236}">
                <a16:creationId xmlns:a16="http://schemas.microsoft.com/office/drawing/2014/main" id="{62BDD11B-6E17-43BE-AE69-9BD1C3447FE2}"/>
              </a:ext>
            </a:extLst>
          </p:cNvPr>
          <p:cNvSpPr>
            <a:spLocks noGrp="1"/>
          </p:cNvSpPr>
          <p:nvPr>
            <p:ph idx="1"/>
          </p:nvPr>
        </p:nvSpPr>
        <p:spPr/>
        <p:txBody>
          <a:bodyPr/>
          <a:lstStyle/>
          <a:p>
            <a:pPr marL="0" indent="0">
              <a:buNone/>
            </a:pPr>
            <a:endParaRPr lang="en-US" dirty="0"/>
          </a:p>
          <a:p>
            <a:pPr marL="0" indent="0">
              <a:buNone/>
            </a:pPr>
            <a:endParaRPr lang="en-US" dirty="0"/>
          </a:p>
        </p:txBody>
      </p:sp>
      <p:graphicFrame>
        <p:nvGraphicFramePr>
          <p:cNvPr id="4" name="Table 3">
            <a:extLst>
              <a:ext uri="{FF2B5EF4-FFF2-40B4-BE49-F238E27FC236}">
                <a16:creationId xmlns:a16="http://schemas.microsoft.com/office/drawing/2014/main" id="{DC74D948-F010-445E-8A23-5ECC37F98C78}"/>
              </a:ext>
            </a:extLst>
          </p:cNvPr>
          <p:cNvGraphicFramePr>
            <a:graphicFrameLocks noGrp="1"/>
          </p:cNvGraphicFramePr>
          <p:nvPr>
            <p:extLst>
              <p:ext uri="{D42A27DB-BD31-4B8C-83A1-F6EECF244321}">
                <p14:modId xmlns:p14="http://schemas.microsoft.com/office/powerpoint/2010/main" val="262365610"/>
              </p:ext>
            </p:extLst>
          </p:nvPr>
        </p:nvGraphicFramePr>
        <p:xfrm>
          <a:off x="398463" y="1724025"/>
          <a:ext cx="11369672" cy="2768600"/>
        </p:xfrm>
        <a:graphic>
          <a:graphicData uri="http://schemas.openxmlformats.org/drawingml/2006/table">
            <a:tbl>
              <a:tblPr firstRow="1" bandRow="1">
                <a:tableStyleId>{5C22544A-7EE6-4342-B048-85BDC9FD1C3A}</a:tableStyleId>
              </a:tblPr>
              <a:tblGrid>
                <a:gridCol w="1421209">
                  <a:extLst>
                    <a:ext uri="{9D8B030D-6E8A-4147-A177-3AD203B41FA5}">
                      <a16:colId xmlns:a16="http://schemas.microsoft.com/office/drawing/2014/main" val="1487852724"/>
                    </a:ext>
                  </a:extLst>
                </a:gridCol>
                <a:gridCol w="1515199">
                  <a:extLst>
                    <a:ext uri="{9D8B030D-6E8A-4147-A177-3AD203B41FA5}">
                      <a16:colId xmlns:a16="http://schemas.microsoft.com/office/drawing/2014/main" val="4064921112"/>
                    </a:ext>
                  </a:extLst>
                </a:gridCol>
                <a:gridCol w="1327219">
                  <a:extLst>
                    <a:ext uri="{9D8B030D-6E8A-4147-A177-3AD203B41FA5}">
                      <a16:colId xmlns:a16="http://schemas.microsoft.com/office/drawing/2014/main" val="3722537676"/>
                    </a:ext>
                  </a:extLst>
                </a:gridCol>
                <a:gridCol w="1421209">
                  <a:extLst>
                    <a:ext uri="{9D8B030D-6E8A-4147-A177-3AD203B41FA5}">
                      <a16:colId xmlns:a16="http://schemas.microsoft.com/office/drawing/2014/main" val="2671509139"/>
                    </a:ext>
                  </a:extLst>
                </a:gridCol>
                <a:gridCol w="1421209">
                  <a:extLst>
                    <a:ext uri="{9D8B030D-6E8A-4147-A177-3AD203B41FA5}">
                      <a16:colId xmlns:a16="http://schemas.microsoft.com/office/drawing/2014/main" val="988802125"/>
                    </a:ext>
                  </a:extLst>
                </a:gridCol>
                <a:gridCol w="1421209">
                  <a:extLst>
                    <a:ext uri="{9D8B030D-6E8A-4147-A177-3AD203B41FA5}">
                      <a16:colId xmlns:a16="http://schemas.microsoft.com/office/drawing/2014/main" val="452636063"/>
                    </a:ext>
                  </a:extLst>
                </a:gridCol>
                <a:gridCol w="1421209">
                  <a:extLst>
                    <a:ext uri="{9D8B030D-6E8A-4147-A177-3AD203B41FA5}">
                      <a16:colId xmlns:a16="http://schemas.microsoft.com/office/drawing/2014/main" val="667116428"/>
                    </a:ext>
                  </a:extLst>
                </a:gridCol>
                <a:gridCol w="1421209">
                  <a:extLst>
                    <a:ext uri="{9D8B030D-6E8A-4147-A177-3AD203B41FA5}">
                      <a16:colId xmlns:a16="http://schemas.microsoft.com/office/drawing/2014/main" val="4277861951"/>
                    </a:ext>
                  </a:extLst>
                </a:gridCol>
              </a:tblGrid>
              <a:tr h="370840">
                <a:tc>
                  <a:txBody>
                    <a:bodyPr/>
                    <a:lstStyle/>
                    <a:p>
                      <a:pPr algn="ctr"/>
                      <a:r>
                        <a:rPr lang="en-US" dirty="0"/>
                        <a:t>ELA – 3D</a:t>
                      </a:r>
                    </a:p>
                  </a:txBody>
                  <a:tcPr/>
                </a:tc>
                <a:tc>
                  <a:txBody>
                    <a:bodyPr/>
                    <a:lstStyle/>
                    <a:p>
                      <a:pPr algn="ctr"/>
                      <a:r>
                        <a:rPr lang="en-US" b="1" dirty="0"/>
                        <a:t>Baseline Data</a:t>
                      </a:r>
                    </a:p>
                    <a:p>
                      <a:pPr algn="ctr"/>
                      <a:r>
                        <a:rPr lang="en-US" b="1" dirty="0"/>
                        <a:t>SY 2019</a:t>
                      </a:r>
                    </a:p>
                    <a:p>
                      <a:pPr algn="ctr"/>
                      <a:r>
                        <a:rPr lang="en-US" b="1" dirty="0"/>
                        <a:t>FFY 2018</a:t>
                      </a:r>
                    </a:p>
                  </a:txBody>
                  <a:tcPr/>
                </a:tc>
                <a:tc>
                  <a:txBody>
                    <a:bodyPr/>
                    <a:lstStyle/>
                    <a:p>
                      <a:pPr algn="ctr"/>
                      <a:r>
                        <a:rPr lang="en-US" dirty="0"/>
                        <a:t>SY 2021</a:t>
                      </a:r>
                    </a:p>
                    <a:p>
                      <a:pPr algn="ctr"/>
                      <a:r>
                        <a:rPr lang="en-US" dirty="0"/>
                        <a:t>FFY2020</a:t>
                      </a:r>
                    </a:p>
                    <a:p>
                      <a:pPr algn="ctr"/>
                      <a:r>
                        <a:rPr lang="en-US" dirty="0"/>
                        <a:t>Target</a:t>
                      </a:r>
                    </a:p>
                  </a:txBody>
                  <a:tcPr/>
                </a:tc>
                <a:tc>
                  <a:txBody>
                    <a:bodyPr/>
                    <a:lstStyle/>
                    <a:p>
                      <a:pPr algn="ctr"/>
                      <a:r>
                        <a:rPr lang="en-US" dirty="0"/>
                        <a:t>SY 2022</a:t>
                      </a:r>
                    </a:p>
                    <a:p>
                      <a:pPr algn="ctr"/>
                      <a:r>
                        <a:rPr lang="en-US" dirty="0"/>
                        <a:t>FFY2021 Target</a:t>
                      </a:r>
                    </a:p>
                  </a:txBody>
                  <a:tcPr/>
                </a:tc>
                <a:tc>
                  <a:txBody>
                    <a:bodyPr/>
                    <a:lstStyle/>
                    <a:p>
                      <a:pPr algn="ctr"/>
                      <a:r>
                        <a:rPr lang="en-US" dirty="0"/>
                        <a:t>SY 2023</a:t>
                      </a:r>
                    </a:p>
                    <a:p>
                      <a:pPr algn="ctr"/>
                      <a:r>
                        <a:rPr lang="en-US" dirty="0"/>
                        <a:t>FFY2022 Target</a:t>
                      </a:r>
                    </a:p>
                  </a:txBody>
                  <a:tcPr/>
                </a:tc>
                <a:tc>
                  <a:txBody>
                    <a:bodyPr/>
                    <a:lstStyle/>
                    <a:p>
                      <a:pPr algn="ctr"/>
                      <a:r>
                        <a:rPr lang="en-US" dirty="0"/>
                        <a:t>SY 2024</a:t>
                      </a:r>
                    </a:p>
                    <a:p>
                      <a:pPr algn="ctr"/>
                      <a:r>
                        <a:rPr lang="en-US" dirty="0"/>
                        <a:t>FFY2023 Target</a:t>
                      </a:r>
                    </a:p>
                  </a:txBody>
                  <a:tcPr/>
                </a:tc>
                <a:tc>
                  <a:txBody>
                    <a:bodyPr/>
                    <a:lstStyle/>
                    <a:p>
                      <a:pPr algn="ctr"/>
                      <a:r>
                        <a:rPr lang="en-US" dirty="0"/>
                        <a:t>SY 2025</a:t>
                      </a:r>
                    </a:p>
                    <a:p>
                      <a:pPr algn="ctr"/>
                      <a:r>
                        <a:rPr lang="en-US" dirty="0"/>
                        <a:t>FFY2024 Target</a:t>
                      </a:r>
                    </a:p>
                  </a:txBody>
                  <a:tcPr/>
                </a:tc>
                <a:tc>
                  <a:txBody>
                    <a:bodyPr/>
                    <a:lstStyle/>
                    <a:p>
                      <a:pPr algn="ctr"/>
                      <a:r>
                        <a:rPr lang="en-US" dirty="0"/>
                        <a:t>SY 2026</a:t>
                      </a:r>
                    </a:p>
                    <a:p>
                      <a:pPr algn="ctr"/>
                      <a:r>
                        <a:rPr lang="en-US" dirty="0"/>
                        <a:t>FFY2025 Target</a:t>
                      </a:r>
                    </a:p>
                  </a:txBody>
                  <a:tcPr/>
                </a:tc>
                <a:extLst>
                  <a:ext uri="{0D108BD9-81ED-4DB2-BD59-A6C34878D82A}">
                    <a16:rowId xmlns:a16="http://schemas.microsoft.com/office/drawing/2014/main" val="1735404972"/>
                  </a:ext>
                </a:extLst>
              </a:tr>
              <a:tr h="370840">
                <a:tc grid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West Virginia General Summative Assessment (WVGSA)</a:t>
                      </a:r>
                    </a:p>
                  </a:txBody>
                  <a:tcPr/>
                </a:tc>
                <a:tc hMerge="1">
                  <a:txBody>
                    <a:bodyPr/>
                    <a:lstStyle/>
                    <a:p>
                      <a:pPr algn="ctr"/>
                      <a:endParaRPr lang="en-US" b="1"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1745687842"/>
                  </a:ext>
                </a:extLst>
              </a:tr>
              <a:tr h="370840">
                <a:tc>
                  <a:txBody>
                    <a:bodyPr/>
                    <a:lstStyle/>
                    <a:p>
                      <a:pPr algn="ctr"/>
                      <a:r>
                        <a:rPr lang="en-US" dirty="0"/>
                        <a:t>4</a:t>
                      </a:r>
                      <a:r>
                        <a:rPr lang="en-US" baseline="30000" dirty="0"/>
                        <a:t>th</a:t>
                      </a:r>
                      <a:r>
                        <a:rPr lang="en-US" dirty="0"/>
                        <a:t> Grade</a:t>
                      </a:r>
                    </a:p>
                  </a:txBody>
                  <a:tcPr/>
                </a:tc>
                <a:tc>
                  <a:txBody>
                    <a:bodyPr/>
                    <a:lstStyle/>
                    <a:p>
                      <a:pPr algn="ctr"/>
                      <a:r>
                        <a:rPr lang="en-US" b="1" dirty="0"/>
                        <a:t>32.44%</a:t>
                      </a:r>
                    </a:p>
                  </a:txBody>
                  <a:tcPr/>
                </a:tc>
                <a:tc>
                  <a:txBody>
                    <a:bodyPr/>
                    <a:lstStyle/>
                    <a:p>
                      <a:pPr algn="ctr"/>
                      <a:r>
                        <a:rPr lang="en-US" dirty="0"/>
                        <a:t>30.00%</a:t>
                      </a:r>
                    </a:p>
                  </a:txBody>
                  <a:tcPr/>
                </a:tc>
                <a:tc>
                  <a:txBody>
                    <a:bodyPr/>
                    <a:lstStyle/>
                    <a:p>
                      <a:pPr algn="ctr"/>
                      <a:r>
                        <a:rPr lang="en-US" dirty="0"/>
                        <a:t>29.50%</a:t>
                      </a:r>
                    </a:p>
                  </a:txBody>
                  <a:tcPr/>
                </a:tc>
                <a:tc>
                  <a:txBody>
                    <a:bodyPr/>
                    <a:lstStyle/>
                    <a:p>
                      <a:pPr algn="ctr"/>
                      <a:r>
                        <a:rPr lang="en-US" dirty="0"/>
                        <a:t>29.00%</a:t>
                      </a:r>
                    </a:p>
                  </a:txBody>
                  <a:tcPr/>
                </a:tc>
                <a:tc>
                  <a:txBody>
                    <a:bodyPr/>
                    <a:lstStyle/>
                    <a:p>
                      <a:pPr algn="ctr"/>
                      <a:r>
                        <a:rPr lang="en-US" dirty="0"/>
                        <a:t>28.50%</a:t>
                      </a:r>
                    </a:p>
                  </a:txBody>
                  <a:tcPr/>
                </a:tc>
                <a:tc>
                  <a:txBody>
                    <a:bodyPr/>
                    <a:lstStyle/>
                    <a:p>
                      <a:pPr algn="ctr"/>
                      <a:r>
                        <a:rPr lang="en-US" dirty="0"/>
                        <a:t>28.00%</a:t>
                      </a:r>
                    </a:p>
                  </a:txBody>
                  <a:tcPr/>
                </a:tc>
                <a:tc>
                  <a:txBody>
                    <a:bodyPr/>
                    <a:lstStyle/>
                    <a:p>
                      <a:pPr algn="ctr"/>
                      <a:r>
                        <a:rPr lang="en-US" dirty="0"/>
                        <a:t>27.50%</a:t>
                      </a:r>
                    </a:p>
                  </a:txBody>
                  <a:tcPr/>
                </a:tc>
                <a:extLst>
                  <a:ext uri="{0D108BD9-81ED-4DB2-BD59-A6C34878D82A}">
                    <a16:rowId xmlns:a16="http://schemas.microsoft.com/office/drawing/2014/main" val="913478898"/>
                  </a:ext>
                </a:extLst>
              </a:tr>
              <a:tr h="370840">
                <a:tc>
                  <a:txBody>
                    <a:bodyPr/>
                    <a:lstStyle/>
                    <a:p>
                      <a:pPr algn="ctr"/>
                      <a:r>
                        <a:rPr lang="en-US" dirty="0"/>
                        <a:t>8</a:t>
                      </a:r>
                      <a:r>
                        <a:rPr lang="en-US" baseline="30000" dirty="0"/>
                        <a:t>th</a:t>
                      </a:r>
                      <a:r>
                        <a:rPr lang="en-US" dirty="0"/>
                        <a:t> Grade</a:t>
                      </a:r>
                    </a:p>
                  </a:txBody>
                  <a:tcPr/>
                </a:tc>
                <a:tc>
                  <a:txBody>
                    <a:bodyPr/>
                    <a:lstStyle/>
                    <a:p>
                      <a:pPr algn="ctr"/>
                      <a:r>
                        <a:rPr lang="en-US" b="1" dirty="0"/>
                        <a:t>36.58%</a:t>
                      </a:r>
                    </a:p>
                  </a:txBody>
                  <a:tcPr/>
                </a:tc>
                <a:tc>
                  <a:txBody>
                    <a:bodyPr/>
                    <a:lstStyle/>
                    <a:p>
                      <a:pPr algn="ctr"/>
                      <a:r>
                        <a:rPr lang="en-US" dirty="0"/>
                        <a:t>36.00%</a:t>
                      </a:r>
                    </a:p>
                  </a:txBody>
                  <a:tcPr/>
                </a:tc>
                <a:tc>
                  <a:txBody>
                    <a:bodyPr/>
                    <a:lstStyle/>
                    <a:p>
                      <a:pPr algn="ctr"/>
                      <a:r>
                        <a:rPr lang="en-US" dirty="0"/>
                        <a:t>35.50%</a:t>
                      </a:r>
                    </a:p>
                  </a:txBody>
                  <a:tcPr/>
                </a:tc>
                <a:tc>
                  <a:txBody>
                    <a:bodyPr/>
                    <a:lstStyle/>
                    <a:p>
                      <a:pPr algn="ctr"/>
                      <a:r>
                        <a:rPr lang="en-US" dirty="0"/>
                        <a:t>35.00%</a:t>
                      </a:r>
                    </a:p>
                  </a:txBody>
                  <a:tcPr/>
                </a:tc>
                <a:tc>
                  <a:txBody>
                    <a:bodyPr/>
                    <a:lstStyle/>
                    <a:p>
                      <a:pPr algn="ctr"/>
                      <a:r>
                        <a:rPr lang="en-US" dirty="0"/>
                        <a:t>34.50%</a:t>
                      </a:r>
                    </a:p>
                  </a:txBody>
                  <a:tcPr/>
                </a:tc>
                <a:tc>
                  <a:txBody>
                    <a:bodyPr/>
                    <a:lstStyle/>
                    <a:p>
                      <a:pPr algn="ctr"/>
                      <a:r>
                        <a:rPr lang="en-US" dirty="0"/>
                        <a:t>34.00%</a:t>
                      </a:r>
                    </a:p>
                  </a:txBody>
                  <a:tcPr/>
                </a:tc>
                <a:tc>
                  <a:txBody>
                    <a:bodyPr/>
                    <a:lstStyle/>
                    <a:p>
                      <a:pPr algn="ctr"/>
                      <a:r>
                        <a:rPr lang="en-US" dirty="0"/>
                        <a:t>33.50%</a:t>
                      </a:r>
                    </a:p>
                  </a:txBody>
                  <a:tcPr/>
                </a:tc>
                <a:extLst>
                  <a:ext uri="{0D108BD9-81ED-4DB2-BD59-A6C34878D82A}">
                    <a16:rowId xmlns:a16="http://schemas.microsoft.com/office/drawing/2014/main" val="952019971"/>
                  </a:ext>
                </a:extLst>
              </a:tr>
              <a:tr h="370840">
                <a:tc grid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SAT School Day</a:t>
                      </a:r>
                    </a:p>
                  </a:txBody>
                  <a:tcPr/>
                </a:tc>
                <a:tc hMerge="1">
                  <a:txBody>
                    <a:bodyPr/>
                    <a:lstStyle/>
                    <a:p>
                      <a:pPr algn="ctr"/>
                      <a:endParaRPr lang="en-US" b="1"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1416365725"/>
                  </a:ext>
                </a:extLst>
              </a:tr>
              <a:tr h="370840">
                <a:tc>
                  <a:txBody>
                    <a:bodyPr/>
                    <a:lstStyle/>
                    <a:p>
                      <a:pPr algn="ctr"/>
                      <a:r>
                        <a:rPr lang="en-US" dirty="0"/>
                        <a:t>11</a:t>
                      </a:r>
                      <a:r>
                        <a:rPr lang="en-US" baseline="30000" dirty="0"/>
                        <a:t>th</a:t>
                      </a:r>
                      <a:r>
                        <a:rPr lang="en-US" dirty="0"/>
                        <a:t> Grade</a:t>
                      </a:r>
                    </a:p>
                  </a:txBody>
                  <a:tcPr/>
                </a:tc>
                <a:tc>
                  <a:txBody>
                    <a:bodyPr/>
                    <a:lstStyle/>
                    <a:p>
                      <a:pPr algn="ctr"/>
                      <a:r>
                        <a:rPr lang="en-US" b="1" dirty="0"/>
                        <a:t>42.29%</a:t>
                      </a:r>
                    </a:p>
                  </a:txBody>
                  <a:tcPr/>
                </a:tc>
                <a:tc>
                  <a:txBody>
                    <a:bodyPr/>
                    <a:lstStyle/>
                    <a:p>
                      <a:pPr algn="ctr"/>
                      <a:r>
                        <a:rPr lang="en-US" dirty="0"/>
                        <a:t>41.50%</a:t>
                      </a:r>
                    </a:p>
                  </a:txBody>
                  <a:tcPr/>
                </a:tc>
                <a:tc>
                  <a:txBody>
                    <a:bodyPr/>
                    <a:lstStyle/>
                    <a:p>
                      <a:pPr algn="ctr"/>
                      <a:r>
                        <a:rPr lang="en-US" dirty="0"/>
                        <a:t>41.00%</a:t>
                      </a:r>
                    </a:p>
                  </a:txBody>
                  <a:tcPr/>
                </a:tc>
                <a:tc>
                  <a:txBody>
                    <a:bodyPr/>
                    <a:lstStyle/>
                    <a:p>
                      <a:pPr algn="ctr"/>
                      <a:r>
                        <a:rPr lang="en-US" dirty="0"/>
                        <a:t>40.50%</a:t>
                      </a:r>
                    </a:p>
                  </a:txBody>
                  <a:tcPr/>
                </a:tc>
                <a:tc>
                  <a:txBody>
                    <a:bodyPr/>
                    <a:lstStyle/>
                    <a:p>
                      <a:pPr algn="ctr"/>
                      <a:r>
                        <a:rPr lang="en-US" dirty="0"/>
                        <a:t>40.00%</a:t>
                      </a:r>
                    </a:p>
                  </a:txBody>
                  <a:tcPr/>
                </a:tc>
                <a:tc>
                  <a:txBody>
                    <a:bodyPr/>
                    <a:lstStyle/>
                    <a:p>
                      <a:pPr algn="ctr"/>
                      <a:r>
                        <a:rPr lang="en-US" dirty="0"/>
                        <a:t>39.50%</a:t>
                      </a:r>
                    </a:p>
                  </a:txBody>
                  <a:tcPr/>
                </a:tc>
                <a:tc>
                  <a:txBody>
                    <a:bodyPr/>
                    <a:lstStyle/>
                    <a:p>
                      <a:pPr algn="ctr"/>
                      <a:r>
                        <a:rPr lang="en-US" dirty="0"/>
                        <a:t>39.00%</a:t>
                      </a:r>
                    </a:p>
                  </a:txBody>
                  <a:tcPr/>
                </a:tc>
                <a:extLst>
                  <a:ext uri="{0D108BD9-81ED-4DB2-BD59-A6C34878D82A}">
                    <a16:rowId xmlns:a16="http://schemas.microsoft.com/office/drawing/2014/main" val="2575280969"/>
                  </a:ext>
                </a:extLst>
              </a:tr>
            </a:tbl>
          </a:graphicData>
        </a:graphic>
      </p:graphicFrame>
    </p:spTree>
    <p:extLst>
      <p:ext uri="{BB962C8B-B14F-4D97-AF65-F5344CB8AC3E}">
        <p14:creationId xmlns:p14="http://schemas.microsoft.com/office/powerpoint/2010/main" val="1907490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DAB37-B494-49B8-AC3C-989EC9E1D486}"/>
              </a:ext>
            </a:extLst>
          </p:cNvPr>
          <p:cNvSpPr>
            <a:spLocks noGrp="1"/>
          </p:cNvSpPr>
          <p:nvPr>
            <p:ph type="title"/>
          </p:nvPr>
        </p:nvSpPr>
        <p:spPr/>
        <p:txBody>
          <a:bodyPr/>
          <a:lstStyle/>
          <a:p>
            <a:r>
              <a:rPr lang="en-US" dirty="0"/>
              <a:t>Survey and Feedback:</a:t>
            </a:r>
          </a:p>
        </p:txBody>
      </p:sp>
      <p:sp>
        <p:nvSpPr>
          <p:cNvPr id="3" name="Content Placeholder 2">
            <a:extLst>
              <a:ext uri="{FF2B5EF4-FFF2-40B4-BE49-F238E27FC236}">
                <a16:creationId xmlns:a16="http://schemas.microsoft.com/office/drawing/2014/main" id="{EAC7EDAB-9376-492F-922B-FED90BA6D1DF}"/>
              </a:ext>
            </a:extLst>
          </p:cNvPr>
          <p:cNvSpPr>
            <a:spLocks noGrp="1"/>
          </p:cNvSpPr>
          <p:nvPr>
            <p:ph idx="1"/>
          </p:nvPr>
        </p:nvSpPr>
        <p:spPr/>
        <p:txBody>
          <a:bodyPr>
            <a:normAutofit/>
          </a:bodyPr>
          <a:lstStyle/>
          <a:p>
            <a:pPr marL="0" indent="0">
              <a:buNone/>
            </a:pPr>
            <a:r>
              <a:rPr lang="en-US" dirty="0"/>
              <a:t>Please complete the survey at the following URL.  </a:t>
            </a:r>
            <a:endParaRPr lang="en-US" dirty="0">
              <a:solidFill>
                <a:srgbClr val="FF0000"/>
              </a:solidFill>
            </a:endParaRPr>
          </a:p>
          <a:p>
            <a:pPr marL="0" indent="0">
              <a:buNone/>
            </a:pPr>
            <a:r>
              <a:rPr lang="en-US" dirty="0">
                <a:solidFill>
                  <a:srgbClr val="FF0000"/>
                </a:solidFill>
                <a:hlinkClick r:id="rId3"/>
              </a:rPr>
              <a:t>https://www.surveymonkey.com/r/Sept8WYQ8Z</a:t>
            </a:r>
            <a:endParaRPr lang="en-US" dirty="0">
              <a:solidFill>
                <a:srgbClr val="FF0000"/>
              </a:solidFill>
            </a:endParaRPr>
          </a:p>
          <a:p>
            <a:pPr marL="0" indent="0" algn="ctr">
              <a:buNone/>
            </a:pPr>
            <a:endParaRPr lang="en-US" dirty="0">
              <a:solidFill>
                <a:srgbClr val="FF0000"/>
              </a:solidFill>
            </a:endParaRPr>
          </a:p>
          <a:p>
            <a:pPr marL="0" indent="0" algn="ctr">
              <a:buNone/>
            </a:pPr>
            <a:r>
              <a:rPr lang="en-US" dirty="0"/>
              <a:t>Susan Beck, Director</a:t>
            </a:r>
          </a:p>
          <a:p>
            <a:pPr marL="0" indent="0" algn="ctr">
              <a:buNone/>
            </a:pPr>
            <a:r>
              <a:rPr lang="en-US" dirty="0"/>
              <a:t>Office of Federal Programs and Support</a:t>
            </a:r>
          </a:p>
          <a:p>
            <a:pPr marL="0" indent="0" algn="ctr">
              <a:buNone/>
            </a:pPr>
            <a:r>
              <a:rPr lang="en-US" dirty="0"/>
              <a:t>Special Education Services</a:t>
            </a:r>
          </a:p>
          <a:p>
            <a:pPr marL="0" indent="0" algn="ctr">
              <a:buNone/>
            </a:pPr>
            <a:r>
              <a:rPr lang="en-US" dirty="0"/>
              <a:t>304-558-2696</a:t>
            </a:r>
          </a:p>
          <a:p>
            <a:pPr marL="0" indent="0" algn="ctr">
              <a:buNone/>
            </a:pPr>
            <a:r>
              <a:rPr lang="en-US" dirty="0"/>
              <a:t>sbeck@k12.wv.us</a:t>
            </a:r>
          </a:p>
        </p:txBody>
      </p:sp>
    </p:spTree>
    <p:extLst>
      <p:ext uri="{BB962C8B-B14F-4D97-AF65-F5344CB8AC3E}">
        <p14:creationId xmlns:p14="http://schemas.microsoft.com/office/powerpoint/2010/main" val="72983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85260-D473-404F-A510-07003ACA908C}"/>
              </a:ext>
            </a:extLst>
          </p:cNvPr>
          <p:cNvSpPr>
            <a:spLocks noGrp="1"/>
          </p:cNvSpPr>
          <p:nvPr>
            <p:ph type="title"/>
          </p:nvPr>
        </p:nvSpPr>
        <p:spPr/>
        <p:txBody>
          <a:bodyPr/>
          <a:lstStyle/>
          <a:p>
            <a:r>
              <a:rPr lang="en-US" dirty="0"/>
              <a:t>Thank you for joining us today!</a:t>
            </a:r>
          </a:p>
        </p:txBody>
      </p:sp>
      <p:sp>
        <p:nvSpPr>
          <p:cNvPr id="3" name="Content Placeholder 2">
            <a:extLst>
              <a:ext uri="{FF2B5EF4-FFF2-40B4-BE49-F238E27FC236}">
                <a16:creationId xmlns:a16="http://schemas.microsoft.com/office/drawing/2014/main" id="{B8DE2360-7354-4BC0-9546-01B1EDF05BFD}"/>
              </a:ext>
            </a:extLst>
          </p:cNvPr>
          <p:cNvSpPr>
            <a:spLocks noGrp="1"/>
          </p:cNvSpPr>
          <p:nvPr>
            <p:ph sz="half" idx="1"/>
          </p:nvPr>
        </p:nvSpPr>
        <p:spPr>
          <a:xfrm>
            <a:off x="398585" y="1445623"/>
            <a:ext cx="5486400" cy="4298685"/>
          </a:xfrm>
        </p:spPr>
        <p:txBody>
          <a:bodyPr>
            <a:normAutofit fontScale="92500"/>
          </a:bodyPr>
          <a:lstStyle/>
          <a:p>
            <a:r>
              <a:rPr lang="en-US" dirty="0"/>
              <a:t>Please sign-in using the following URL: </a:t>
            </a:r>
            <a:r>
              <a:rPr lang="en-US" u="sng" dirty="0">
                <a:hlinkClick r:id="rId3"/>
              </a:rPr>
              <a:t>https://forms.office.com/r/ZTqTTAULTf</a:t>
            </a:r>
            <a:endParaRPr lang="en-US" dirty="0">
              <a:solidFill>
                <a:srgbClr val="FF0000"/>
              </a:solidFill>
            </a:endParaRPr>
          </a:p>
          <a:p>
            <a:r>
              <a:rPr lang="en-US" dirty="0"/>
              <a:t>The link is available in the chat box</a:t>
            </a:r>
          </a:p>
          <a:p>
            <a:r>
              <a:rPr lang="en-US" dirty="0"/>
              <a:t>To open the chat, click on the icon at the top of the screen      </a:t>
            </a:r>
            <a:endParaRPr lang="en-US" dirty="0">
              <a:solidFill>
                <a:srgbClr val="FF0000"/>
              </a:solidFill>
            </a:endParaRPr>
          </a:p>
          <a:p>
            <a:pPr marL="0" indent="0">
              <a:buNone/>
            </a:pPr>
            <a:endParaRPr lang="en-US" dirty="0">
              <a:solidFill>
                <a:srgbClr val="FF0000"/>
              </a:solidFill>
            </a:endParaRPr>
          </a:p>
          <a:p>
            <a:pPr marL="0" indent="0">
              <a:buNone/>
            </a:pPr>
            <a:endParaRPr lang="en-US" dirty="0"/>
          </a:p>
          <a:p>
            <a:pPr marL="0" indent="0" algn="ctr">
              <a:buNone/>
            </a:pPr>
            <a:endParaRPr lang="en-US" sz="3200" dirty="0"/>
          </a:p>
          <a:p>
            <a:pPr marL="0" indent="0">
              <a:buNone/>
            </a:pPr>
            <a:endParaRPr lang="en-US" dirty="0"/>
          </a:p>
        </p:txBody>
      </p:sp>
      <p:sp>
        <p:nvSpPr>
          <p:cNvPr id="4" name="Content Placeholder 3">
            <a:extLst>
              <a:ext uri="{FF2B5EF4-FFF2-40B4-BE49-F238E27FC236}">
                <a16:creationId xmlns:a16="http://schemas.microsoft.com/office/drawing/2014/main" id="{F8FD3E25-6487-4912-89B9-0FF589D3B43B}"/>
              </a:ext>
            </a:extLst>
          </p:cNvPr>
          <p:cNvSpPr>
            <a:spLocks noGrp="1"/>
          </p:cNvSpPr>
          <p:nvPr>
            <p:ph sz="half" idx="2"/>
          </p:nvPr>
        </p:nvSpPr>
        <p:spPr>
          <a:xfrm>
            <a:off x="6283569" y="1445623"/>
            <a:ext cx="5484919" cy="4298685"/>
          </a:xfrm>
        </p:spPr>
        <p:txBody>
          <a:bodyPr>
            <a:normAutofit fontScale="92500"/>
          </a:bodyPr>
          <a:lstStyle/>
          <a:p>
            <a:r>
              <a:rPr lang="en-US" dirty="0"/>
              <a:t>The presentation will be recorded; the discussion after the presentation will </a:t>
            </a:r>
            <a:r>
              <a:rPr lang="en-US" b="1" dirty="0"/>
              <a:t>not</a:t>
            </a:r>
            <a:r>
              <a:rPr lang="en-US" dirty="0"/>
              <a:t> be recorded</a:t>
            </a:r>
          </a:p>
          <a:p>
            <a:r>
              <a:rPr lang="en-US" dirty="0"/>
              <a:t>Questions may be typed into the chat or asked at the end of the meeting</a:t>
            </a:r>
          </a:p>
          <a:p>
            <a:r>
              <a:rPr lang="en-US" dirty="0"/>
              <a:t>You will be asked to complete a short survey after the meeting</a:t>
            </a:r>
          </a:p>
          <a:p>
            <a:r>
              <a:rPr lang="en-US" dirty="0"/>
              <a:t>All materials will be made available on the WVDE website</a:t>
            </a:r>
          </a:p>
          <a:p>
            <a:endParaRPr lang="en-US" dirty="0"/>
          </a:p>
        </p:txBody>
      </p:sp>
      <p:pic>
        <p:nvPicPr>
          <p:cNvPr id="6" name="Picture 5">
            <a:extLst>
              <a:ext uri="{FF2B5EF4-FFF2-40B4-BE49-F238E27FC236}">
                <a16:creationId xmlns:a16="http://schemas.microsoft.com/office/drawing/2014/main" id="{DE4C64F9-0A53-47A1-B905-464B79F47BD7}"/>
              </a:ext>
            </a:extLst>
          </p:cNvPr>
          <p:cNvPicPr>
            <a:picLocks noChangeAspect="1"/>
          </p:cNvPicPr>
          <p:nvPr/>
        </p:nvPicPr>
        <p:blipFill>
          <a:blip r:embed="rId4"/>
          <a:stretch>
            <a:fillRect/>
          </a:stretch>
        </p:blipFill>
        <p:spPr>
          <a:xfrm>
            <a:off x="5187391" y="3810003"/>
            <a:ext cx="398824" cy="398824"/>
          </a:xfrm>
          <a:prstGeom prst="rect">
            <a:avLst/>
          </a:prstGeom>
        </p:spPr>
      </p:pic>
    </p:spTree>
    <p:extLst>
      <p:ext uri="{BB962C8B-B14F-4D97-AF65-F5344CB8AC3E}">
        <p14:creationId xmlns:p14="http://schemas.microsoft.com/office/powerpoint/2010/main" val="3902096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t>What Will Stakeholder Engagement Look Like With the New SPP/APR? Making Requirements a Reality!</a:t>
            </a:r>
            <a:br>
              <a:rPr lang="en-US" dirty="0"/>
            </a:br>
            <a:endParaRPr lang="en-US" dirty="0"/>
          </a:p>
        </p:txBody>
      </p:sp>
      <p:sp>
        <p:nvSpPr>
          <p:cNvPr id="3" name="Content Placeholder 2"/>
          <p:cNvSpPr>
            <a:spLocks noGrp="1"/>
          </p:cNvSpPr>
          <p:nvPr>
            <p:ph idx="1"/>
          </p:nvPr>
        </p:nvSpPr>
        <p:spPr>
          <a:xfrm>
            <a:off x="398585" y="1088571"/>
            <a:ext cx="11369903" cy="4963886"/>
          </a:xfrm>
        </p:spPr>
        <p:txBody>
          <a:bodyPr>
            <a:noAutofit/>
          </a:bodyPr>
          <a:lstStyle/>
          <a:p>
            <a:pPr marL="0" indent="0">
              <a:buNone/>
            </a:pPr>
            <a:r>
              <a:rPr lang="en-US" sz="2200" dirty="0"/>
              <a:t>There are new requirements for including stakeholders in the State Performance Plan/Annual Performance Report (SPP/APR) Package starting February 1, 2022.</a:t>
            </a:r>
          </a:p>
          <a:p>
            <a:pPr marL="0" indent="0">
              <a:buNone/>
            </a:pPr>
            <a:r>
              <a:rPr lang="en-US" sz="2200" dirty="0"/>
              <a:t>These requirements include:</a:t>
            </a:r>
          </a:p>
          <a:p>
            <a:pPr lvl="0"/>
            <a:r>
              <a:rPr lang="en-US" sz="2000" b="1" dirty="0"/>
              <a:t>Expanding the membership</a:t>
            </a:r>
            <a:r>
              <a:rPr lang="en-US" sz="2000" dirty="0"/>
              <a:t> of the advisory group(s) that will inform the development of the SPP/APR and </a:t>
            </a:r>
            <a:r>
              <a:rPr lang="en-US" sz="2000" b="1" dirty="0"/>
              <a:t>expanding the type of advice states should seek from their stakeholders</a:t>
            </a:r>
            <a:r>
              <a:rPr lang="en-US" sz="2000" dirty="0"/>
              <a:t>;</a:t>
            </a:r>
          </a:p>
          <a:p>
            <a:pPr lvl="0"/>
            <a:r>
              <a:rPr lang="en-US" sz="2000" b="1" dirty="0"/>
              <a:t>Include a broader group of parents</a:t>
            </a:r>
            <a:r>
              <a:rPr lang="en-US" sz="2000" dirty="0"/>
              <a:t>, including those on the state advisory panel or other advisory groups, advocates, and parents not typically associated with any of the parent organizations, in the development of the SPP/APR;</a:t>
            </a:r>
          </a:p>
          <a:p>
            <a:pPr lvl="0"/>
            <a:r>
              <a:rPr lang="en-US" sz="2000" b="1" dirty="0"/>
              <a:t>Broadening the advice they seek from stakeholders </a:t>
            </a:r>
            <a:r>
              <a:rPr lang="en-US" sz="2000" dirty="0"/>
              <a:t>to include not only advice about </a:t>
            </a:r>
            <a:r>
              <a:rPr lang="en-US" sz="2000" b="1" dirty="0"/>
              <a:t>target setting </a:t>
            </a:r>
            <a:r>
              <a:rPr lang="en-US" sz="2000" dirty="0"/>
              <a:t>but advice about </a:t>
            </a:r>
            <a:r>
              <a:rPr lang="en-US" sz="2000" b="1" dirty="0"/>
              <a:t>data analysis</a:t>
            </a:r>
            <a:r>
              <a:rPr lang="en-US" sz="2000" dirty="0"/>
              <a:t>, developing </a:t>
            </a:r>
            <a:r>
              <a:rPr lang="en-US" sz="2000" b="1" dirty="0"/>
              <a:t>improvement strategies</a:t>
            </a:r>
            <a:r>
              <a:rPr lang="en-US" sz="2000" dirty="0"/>
              <a:t>, and </a:t>
            </a:r>
            <a:r>
              <a:rPr lang="en-US" sz="2000" b="1" dirty="0"/>
              <a:t>evaluating progress</a:t>
            </a:r>
            <a:r>
              <a:rPr lang="en-US" sz="2000" dirty="0"/>
              <a:t>; and</a:t>
            </a:r>
          </a:p>
          <a:p>
            <a:pPr lvl="0"/>
            <a:r>
              <a:rPr lang="en-US" sz="2000" b="1" dirty="0"/>
              <a:t>Documenting the stakeholder engagement process</a:t>
            </a:r>
            <a:r>
              <a:rPr lang="en-US" sz="2000" dirty="0"/>
              <a:t>.  States need to provide information about state strategies for soliciting stakeholder feedback and informing stakeholders of decisions the state made as well as plans for making the results of target setting, data analysis, development of improvement strategies, and evaluation available to the public.</a:t>
            </a:r>
          </a:p>
          <a:p>
            <a:pPr marL="0" indent="0">
              <a:buNone/>
            </a:pPr>
            <a:endParaRPr lang="en-US" sz="2200" dirty="0"/>
          </a:p>
          <a:p>
            <a:pPr marL="0" indent="0">
              <a:buNone/>
            </a:pPr>
            <a:endParaRPr lang="en-US" sz="2200" dirty="0"/>
          </a:p>
        </p:txBody>
      </p:sp>
    </p:spTree>
    <p:extLst>
      <p:ext uri="{BB962C8B-B14F-4D97-AF65-F5344CB8AC3E}">
        <p14:creationId xmlns:p14="http://schemas.microsoft.com/office/powerpoint/2010/main" val="1151967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E63A-A820-452E-A06F-3E4199F92802}"/>
              </a:ext>
            </a:extLst>
          </p:cNvPr>
          <p:cNvSpPr>
            <a:spLocks noGrp="1"/>
          </p:cNvSpPr>
          <p:nvPr>
            <p:ph type="title"/>
          </p:nvPr>
        </p:nvSpPr>
        <p:spPr/>
        <p:txBody>
          <a:bodyPr/>
          <a:lstStyle/>
          <a:p>
            <a:r>
              <a:rPr lang="en-US" dirty="0"/>
              <a:t>Agenda / Objectives</a:t>
            </a:r>
          </a:p>
        </p:txBody>
      </p:sp>
      <p:sp>
        <p:nvSpPr>
          <p:cNvPr id="3" name="Content Placeholder 2">
            <a:extLst>
              <a:ext uri="{FF2B5EF4-FFF2-40B4-BE49-F238E27FC236}">
                <a16:creationId xmlns:a16="http://schemas.microsoft.com/office/drawing/2014/main" id="{72534475-C9D4-4595-AA8A-9771C75C2F05}"/>
              </a:ext>
            </a:extLst>
          </p:cNvPr>
          <p:cNvSpPr>
            <a:spLocks noGrp="1"/>
          </p:cNvSpPr>
          <p:nvPr>
            <p:ph idx="1"/>
          </p:nvPr>
        </p:nvSpPr>
        <p:spPr/>
        <p:txBody>
          <a:bodyPr>
            <a:normAutofit lnSpcReduction="10000"/>
          </a:bodyPr>
          <a:lstStyle/>
          <a:p>
            <a:r>
              <a:rPr lang="en-US" dirty="0"/>
              <a:t>Review previous assessment reporting requirements.</a:t>
            </a:r>
          </a:p>
          <a:p>
            <a:r>
              <a:rPr lang="en-US" dirty="0"/>
              <a:t>Review baseline data for assessment based on the new calculation requirements.</a:t>
            </a:r>
          </a:p>
          <a:p>
            <a:r>
              <a:rPr lang="en-US" dirty="0"/>
              <a:t>Seek input from stakeholders in setting the targets for indicators required for SPP.APR Federal Fiscal Years (FFY) 2020-2025.</a:t>
            </a:r>
          </a:p>
          <a:p>
            <a:pPr lvl="1"/>
            <a:r>
              <a:rPr lang="en-US" dirty="0"/>
              <a:t>Results indicators for Summative Assessment</a:t>
            </a:r>
          </a:p>
          <a:p>
            <a:pPr lvl="2"/>
            <a:r>
              <a:rPr lang="en-US" dirty="0"/>
              <a:t>3A Participation Rate for Math and ELA;</a:t>
            </a:r>
          </a:p>
          <a:p>
            <a:pPr lvl="2"/>
            <a:r>
              <a:rPr lang="en-US" dirty="0"/>
              <a:t>3B WV General Summative Assessment (WVGSA) Proficiency Rates for Math and ELA;</a:t>
            </a:r>
          </a:p>
          <a:p>
            <a:pPr lvl="2"/>
            <a:r>
              <a:rPr lang="en-US" dirty="0"/>
              <a:t>3C WV Alternate Summative Assessment (WVASA) Proficiency Rates for Math and ELA; and </a:t>
            </a:r>
          </a:p>
          <a:p>
            <a:pPr lvl="2"/>
            <a:r>
              <a:rPr lang="en-US" dirty="0"/>
              <a:t>3D Math and ELA Proficiency Gap between Students with Disabilities (SWD) and All Students on the WVGSA.</a:t>
            </a:r>
          </a:p>
          <a:p>
            <a:pPr marL="457200" lvl="1" indent="0">
              <a:buNone/>
            </a:pPr>
            <a:endParaRPr lang="en-US" dirty="0"/>
          </a:p>
        </p:txBody>
      </p:sp>
    </p:spTree>
    <p:extLst>
      <p:ext uri="{BB962C8B-B14F-4D97-AF65-F5344CB8AC3E}">
        <p14:creationId xmlns:p14="http://schemas.microsoft.com/office/powerpoint/2010/main" val="2368571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2D5A251-4B1F-4285-8626-BA480D39AD97}"/>
              </a:ext>
            </a:extLst>
          </p:cNvPr>
          <p:cNvSpPr>
            <a:spLocks noGrp="1"/>
          </p:cNvSpPr>
          <p:nvPr>
            <p:ph type="title"/>
          </p:nvPr>
        </p:nvSpPr>
        <p:spPr/>
        <p:txBody>
          <a:bodyPr>
            <a:normAutofit/>
          </a:bodyPr>
          <a:lstStyle/>
          <a:p>
            <a:r>
              <a:rPr lang="en-US" dirty="0"/>
              <a:t>Indicator 3 – Assessment</a:t>
            </a:r>
          </a:p>
        </p:txBody>
      </p:sp>
      <p:sp>
        <p:nvSpPr>
          <p:cNvPr id="7" name="Content Placeholder 6">
            <a:extLst>
              <a:ext uri="{FF2B5EF4-FFF2-40B4-BE49-F238E27FC236}">
                <a16:creationId xmlns:a16="http://schemas.microsoft.com/office/drawing/2014/main" id="{E99C5BB1-D8BF-42E3-AC78-CFE7D3EECDDF}"/>
              </a:ext>
            </a:extLst>
          </p:cNvPr>
          <p:cNvSpPr>
            <a:spLocks noGrp="1"/>
          </p:cNvSpPr>
          <p:nvPr>
            <p:ph idx="1"/>
          </p:nvPr>
        </p:nvSpPr>
        <p:spPr>
          <a:xfrm>
            <a:off x="398585" y="1235613"/>
            <a:ext cx="11369903" cy="4773301"/>
          </a:xfrm>
        </p:spPr>
        <p:txBody>
          <a:bodyPr>
            <a:normAutofit lnSpcReduction="10000"/>
          </a:bodyPr>
          <a:lstStyle/>
          <a:p>
            <a:r>
              <a:rPr lang="en-US" dirty="0"/>
              <a:t>The following summative assessments are the data sources for this SPP.APR indicator:</a:t>
            </a:r>
          </a:p>
          <a:p>
            <a:pPr lvl="1"/>
            <a:r>
              <a:rPr lang="en-US" sz="2800" dirty="0"/>
              <a:t>West Virginia General Summative Assessment (WVGSA) </a:t>
            </a:r>
          </a:p>
          <a:p>
            <a:pPr lvl="2"/>
            <a:r>
              <a:rPr lang="en-US" sz="2400" dirty="0"/>
              <a:t>Computer adaptive given to Grades 3-8</a:t>
            </a:r>
          </a:p>
          <a:p>
            <a:pPr lvl="1"/>
            <a:r>
              <a:rPr lang="en-US" sz="2800" dirty="0"/>
              <a:t>SAT School Day </a:t>
            </a:r>
          </a:p>
          <a:p>
            <a:pPr lvl="2"/>
            <a:r>
              <a:rPr lang="en-US" sz="2400" dirty="0"/>
              <a:t>Administered in grade 11; and</a:t>
            </a:r>
          </a:p>
          <a:p>
            <a:pPr lvl="1"/>
            <a:r>
              <a:rPr lang="en-US" sz="2800" dirty="0"/>
              <a:t>West Virginia Alternate Summative Assessment (WVASA) </a:t>
            </a:r>
          </a:p>
          <a:p>
            <a:pPr lvl="2"/>
            <a:r>
              <a:rPr lang="en-US" sz="2400" dirty="0"/>
              <a:t>Computer adaptive assessment uses the Dynamic Learning Maps (DLM) online system.</a:t>
            </a:r>
          </a:p>
          <a:p>
            <a:r>
              <a:rPr lang="en-US" dirty="0"/>
              <a:t>Additional information regarding these assessments can be found within WVBE Policy 2340: West Virginia Measures of Academic Progress (WV-MAP), available at </a:t>
            </a:r>
            <a:r>
              <a:rPr lang="en-US" dirty="0">
                <a:hlinkClick r:id="rId2"/>
              </a:rPr>
              <a:t>http://wvde.state.wv.us/policies/</a:t>
            </a:r>
            <a:r>
              <a:rPr lang="en-US" dirty="0"/>
              <a:t>.</a:t>
            </a:r>
          </a:p>
          <a:p>
            <a:endParaRPr lang="en-US" dirty="0"/>
          </a:p>
          <a:p>
            <a:pPr marL="0" indent="0">
              <a:buNone/>
            </a:pPr>
            <a:endParaRPr lang="en-US" dirty="0"/>
          </a:p>
        </p:txBody>
      </p:sp>
    </p:spTree>
    <p:extLst>
      <p:ext uri="{BB962C8B-B14F-4D97-AF65-F5344CB8AC3E}">
        <p14:creationId xmlns:p14="http://schemas.microsoft.com/office/powerpoint/2010/main" val="518057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65CFE-E678-4CCB-AA34-3DC475866DEF}"/>
              </a:ext>
            </a:extLst>
          </p:cNvPr>
          <p:cNvSpPr>
            <a:spLocks noGrp="1"/>
          </p:cNvSpPr>
          <p:nvPr>
            <p:ph type="title"/>
          </p:nvPr>
        </p:nvSpPr>
        <p:spPr/>
        <p:txBody>
          <a:bodyPr/>
          <a:lstStyle/>
          <a:p>
            <a:r>
              <a:rPr lang="en-US" dirty="0"/>
              <a:t>Indicator 3 Content Subjects and Grade Levels</a:t>
            </a:r>
          </a:p>
        </p:txBody>
      </p:sp>
      <p:sp>
        <p:nvSpPr>
          <p:cNvPr id="3" name="Content Placeholder 2">
            <a:extLst>
              <a:ext uri="{FF2B5EF4-FFF2-40B4-BE49-F238E27FC236}">
                <a16:creationId xmlns:a16="http://schemas.microsoft.com/office/drawing/2014/main" id="{C7D1031C-088A-4604-8393-46A37761FA7C}"/>
              </a:ext>
            </a:extLst>
          </p:cNvPr>
          <p:cNvSpPr>
            <a:spLocks noGrp="1"/>
          </p:cNvSpPr>
          <p:nvPr>
            <p:ph idx="1"/>
          </p:nvPr>
        </p:nvSpPr>
        <p:spPr/>
        <p:txBody>
          <a:bodyPr>
            <a:normAutofit fontScale="92500" lnSpcReduction="10000"/>
          </a:bodyPr>
          <a:lstStyle/>
          <a:p>
            <a:r>
              <a:rPr lang="en-US" dirty="0"/>
              <a:t>Each of the four sections of Indicator 3 will look at both Math and English/Language Arts (ELA) assessment targets.</a:t>
            </a:r>
          </a:p>
          <a:p>
            <a:r>
              <a:rPr lang="en-US" dirty="0"/>
              <a:t>In the previous package participation and proficiency rates for Math and ELA were combined for all Grades 3-8 and 11 from the WVGSA, SAT School Day and WVASA for assessment results. These included two indicators for a total of four targets.</a:t>
            </a:r>
          </a:p>
          <a:p>
            <a:r>
              <a:rPr lang="en-US" b="1" dirty="0"/>
              <a:t>The new package includes four distinct indicators. Three of the indicators still report participation and proficiency, just requiring targets broken out by the test and specific grade levels. </a:t>
            </a:r>
          </a:p>
          <a:p>
            <a:r>
              <a:rPr lang="en-US" dirty="0"/>
              <a:t>Each of the four sections of Indicator 3 will only address individual targets for Grades 4, 8 and high school (Grade 11).</a:t>
            </a:r>
          </a:p>
          <a:p>
            <a:endParaRPr lang="en-US" b="1" dirty="0"/>
          </a:p>
        </p:txBody>
      </p:sp>
    </p:spTree>
    <p:extLst>
      <p:ext uri="{BB962C8B-B14F-4D97-AF65-F5344CB8AC3E}">
        <p14:creationId xmlns:p14="http://schemas.microsoft.com/office/powerpoint/2010/main" val="2084590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F41A4-7C27-4412-A30C-7126E5E198DD}"/>
              </a:ext>
            </a:extLst>
          </p:cNvPr>
          <p:cNvSpPr>
            <a:spLocks noGrp="1"/>
          </p:cNvSpPr>
          <p:nvPr>
            <p:ph type="title"/>
          </p:nvPr>
        </p:nvSpPr>
        <p:spPr/>
        <p:txBody>
          <a:bodyPr/>
          <a:lstStyle/>
          <a:p>
            <a:r>
              <a:rPr lang="en-US" dirty="0"/>
              <a:t>Indicator 3A – Participation Rate</a:t>
            </a:r>
          </a:p>
        </p:txBody>
      </p:sp>
      <p:sp>
        <p:nvSpPr>
          <p:cNvPr id="6" name="Content Placeholder 2">
            <a:extLst>
              <a:ext uri="{FF2B5EF4-FFF2-40B4-BE49-F238E27FC236}">
                <a16:creationId xmlns:a16="http://schemas.microsoft.com/office/drawing/2014/main" id="{4A78DAA8-8FDD-4693-8D43-39346808CB52}"/>
              </a:ext>
            </a:extLst>
          </p:cNvPr>
          <p:cNvSpPr>
            <a:spLocks noGrp="1"/>
          </p:cNvSpPr>
          <p:nvPr>
            <p:ph idx="1"/>
          </p:nvPr>
        </p:nvSpPr>
        <p:spPr/>
        <p:txBody>
          <a:bodyPr>
            <a:normAutofit fontScale="92500" lnSpcReduction="10000"/>
          </a:bodyPr>
          <a:lstStyle/>
          <a:p>
            <a:r>
              <a:rPr lang="en-US" dirty="0"/>
              <a:t>Indicator 3A = Participation rate calculated using the number of students with disabilities (SWD) and an IEP that completed the assessment divided by the total number of SWD and an IEP that were eligible to take that assessment.</a:t>
            </a:r>
          </a:p>
          <a:p>
            <a:r>
              <a:rPr lang="en-US" dirty="0"/>
              <a:t>In the old package this was reported as indicator 3B.</a:t>
            </a:r>
          </a:p>
          <a:p>
            <a:r>
              <a:rPr lang="en-US" dirty="0"/>
              <a:t>Participation rates are reported for ELA and Math separately for Grades 4, 8 and 11 for a total of six separate targets.</a:t>
            </a:r>
          </a:p>
          <a:p>
            <a:r>
              <a:rPr lang="en-US" b="1" dirty="0"/>
              <a:t>Based upon assessment requirements the participation rate targets have traditionally been fixed at 95%.</a:t>
            </a:r>
          </a:p>
          <a:p>
            <a:r>
              <a:rPr lang="en-US" b="1" dirty="0"/>
              <a:t>The WVDE is proposing to maintain these targets at 95% for six years (FFY2020-FFY2025). </a:t>
            </a:r>
          </a:p>
          <a:p>
            <a:pPr marL="0" indent="0">
              <a:buNone/>
            </a:pPr>
            <a:endParaRPr lang="en-US" b="1" dirty="0"/>
          </a:p>
        </p:txBody>
      </p:sp>
    </p:spTree>
    <p:extLst>
      <p:ext uri="{BB962C8B-B14F-4D97-AF65-F5344CB8AC3E}">
        <p14:creationId xmlns:p14="http://schemas.microsoft.com/office/powerpoint/2010/main" val="2298658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253B1-FB0F-46B4-81CA-225A92FDB1F9}"/>
              </a:ext>
            </a:extLst>
          </p:cNvPr>
          <p:cNvSpPr>
            <a:spLocks noGrp="1"/>
          </p:cNvSpPr>
          <p:nvPr>
            <p:ph type="title"/>
          </p:nvPr>
        </p:nvSpPr>
        <p:spPr/>
        <p:txBody>
          <a:bodyPr/>
          <a:lstStyle/>
          <a:p>
            <a:r>
              <a:rPr lang="en-US" dirty="0"/>
              <a:t>Indicator 3B – Proficiency rate </a:t>
            </a:r>
            <a:br>
              <a:rPr lang="en-US" dirty="0"/>
            </a:br>
            <a:r>
              <a:rPr lang="en-US" dirty="0"/>
              <a:t>WVGSA and SAT-School Day</a:t>
            </a:r>
          </a:p>
        </p:txBody>
      </p:sp>
      <p:sp>
        <p:nvSpPr>
          <p:cNvPr id="3" name="Content Placeholder 2">
            <a:extLst>
              <a:ext uri="{FF2B5EF4-FFF2-40B4-BE49-F238E27FC236}">
                <a16:creationId xmlns:a16="http://schemas.microsoft.com/office/drawing/2014/main" id="{B9EE2688-6C1D-4762-B707-71B8734D4344}"/>
              </a:ext>
            </a:extLst>
          </p:cNvPr>
          <p:cNvSpPr>
            <a:spLocks noGrp="1"/>
          </p:cNvSpPr>
          <p:nvPr>
            <p:ph idx="1"/>
          </p:nvPr>
        </p:nvSpPr>
        <p:spPr/>
        <p:txBody>
          <a:bodyPr>
            <a:normAutofit fontScale="92500" lnSpcReduction="10000"/>
          </a:bodyPr>
          <a:lstStyle/>
          <a:p>
            <a:r>
              <a:rPr lang="en-US" dirty="0"/>
              <a:t>Indicator 3B - Proficiency = scoring “meets standards” or “exceeds standards” on the WVGSA or SAT-School Day.</a:t>
            </a:r>
          </a:p>
          <a:p>
            <a:r>
              <a:rPr lang="en-US" dirty="0"/>
              <a:t>The most recent school year that was not impacted by COVID-19 was SY 2018-2019 for this indicator.</a:t>
            </a:r>
          </a:p>
          <a:p>
            <a:r>
              <a:rPr lang="en-US" dirty="0"/>
              <a:t>The actual data for that year was reported in FFY2018 (this was indicator 3C in the old package) and were used to calculate the proposed baselines for each section of indicator 3B.</a:t>
            </a:r>
          </a:p>
          <a:p>
            <a:r>
              <a:rPr lang="en-US" dirty="0"/>
              <a:t>The targets for FFY2020-FFY2025 must be </a:t>
            </a:r>
            <a:r>
              <a:rPr lang="en-US" b="1" dirty="0"/>
              <a:t>higher</a:t>
            </a:r>
            <a:r>
              <a:rPr lang="en-US" dirty="0"/>
              <a:t> than the baselines.</a:t>
            </a:r>
          </a:p>
          <a:p>
            <a:r>
              <a:rPr lang="en-US" b="1" dirty="0"/>
              <a:t>The baselines and proposed WV targets on which your feedback is needed are listed in the following tables.</a:t>
            </a:r>
          </a:p>
          <a:p>
            <a:endParaRPr lang="en-US" dirty="0"/>
          </a:p>
        </p:txBody>
      </p:sp>
    </p:spTree>
    <p:extLst>
      <p:ext uri="{BB962C8B-B14F-4D97-AF65-F5344CB8AC3E}">
        <p14:creationId xmlns:p14="http://schemas.microsoft.com/office/powerpoint/2010/main" val="2139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38084-520D-44B2-92B8-C536ADBDC8CC}"/>
              </a:ext>
            </a:extLst>
          </p:cNvPr>
          <p:cNvSpPr>
            <a:spLocks noGrp="1"/>
          </p:cNvSpPr>
          <p:nvPr>
            <p:ph type="title"/>
          </p:nvPr>
        </p:nvSpPr>
        <p:spPr/>
        <p:txBody>
          <a:bodyPr/>
          <a:lstStyle/>
          <a:p>
            <a:r>
              <a:rPr lang="en-US" dirty="0"/>
              <a:t>Indicator 3B – Math Proficiency – WVGSA/SAT</a:t>
            </a:r>
          </a:p>
        </p:txBody>
      </p:sp>
      <p:graphicFrame>
        <p:nvGraphicFramePr>
          <p:cNvPr id="4" name="Content Placeholder 3">
            <a:extLst>
              <a:ext uri="{FF2B5EF4-FFF2-40B4-BE49-F238E27FC236}">
                <a16:creationId xmlns:a16="http://schemas.microsoft.com/office/drawing/2014/main" id="{FFD34493-01B1-43C8-81EC-E94979ABE426}"/>
              </a:ext>
            </a:extLst>
          </p:cNvPr>
          <p:cNvGraphicFramePr>
            <a:graphicFrameLocks noGrp="1"/>
          </p:cNvGraphicFramePr>
          <p:nvPr>
            <p:ph idx="1"/>
            <p:extLst>
              <p:ext uri="{D42A27DB-BD31-4B8C-83A1-F6EECF244321}">
                <p14:modId xmlns:p14="http://schemas.microsoft.com/office/powerpoint/2010/main" val="2973320804"/>
              </p:ext>
            </p:extLst>
          </p:nvPr>
        </p:nvGraphicFramePr>
        <p:xfrm>
          <a:off x="398463" y="1724025"/>
          <a:ext cx="11369672" cy="2768600"/>
        </p:xfrm>
        <a:graphic>
          <a:graphicData uri="http://schemas.openxmlformats.org/drawingml/2006/table">
            <a:tbl>
              <a:tblPr firstRow="1" bandRow="1">
                <a:tableStyleId>{5C22544A-7EE6-4342-B048-85BDC9FD1C3A}</a:tableStyleId>
              </a:tblPr>
              <a:tblGrid>
                <a:gridCol w="1421209">
                  <a:extLst>
                    <a:ext uri="{9D8B030D-6E8A-4147-A177-3AD203B41FA5}">
                      <a16:colId xmlns:a16="http://schemas.microsoft.com/office/drawing/2014/main" val="1991316143"/>
                    </a:ext>
                  </a:extLst>
                </a:gridCol>
                <a:gridCol w="1515199">
                  <a:extLst>
                    <a:ext uri="{9D8B030D-6E8A-4147-A177-3AD203B41FA5}">
                      <a16:colId xmlns:a16="http://schemas.microsoft.com/office/drawing/2014/main" val="526079617"/>
                    </a:ext>
                  </a:extLst>
                </a:gridCol>
                <a:gridCol w="1327219">
                  <a:extLst>
                    <a:ext uri="{9D8B030D-6E8A-4147-A177-3AD203B41FA5}">
                      <a16:colId xmlns:a16="http://schemas.microsoft.com/office/drawing/2014/main" val="4260934031"/>
                    </a:ext>
                  </a:extLst>
                </a:gridCol>
                <a:gridCol w="1421209">
                  <a:extLst>
                    <a:ext uri="{9D8B030D-6E8A-4147-A177-3AD203B41FA5}">
                      <a16:colId xmlns:a16="http://schemas.microsoft.com/office/drawing/2014/main" val="3402485783"/>
                    </a:ext>
                  </a:extLst>
                </a:gridCol>
                <a:gridCol w="1421209">
                  <a:extLst>
                    <a:ext uri="{9D8B030D-6E8A-4147-A177-3AD203B41FA5}">
                      <a16:colId xmlns:a16="http://schemas.microsoft.com/office/drawing/2014/main" val="437222271"/>
                    </a:ext>
                  </a:extLst>
                </a:gridCol>
                <a:gridCol w="1421209">
                  <a:extLst>
                    <a:ext uri="{9D8B030D-6E8A-4147-A177-3AD203B41FA5}">
                      <a16:colId xmlns:a16="http://schemas.microsoft.com/office/drawing/2014/main" val="4268901585"/>
                    </a:ext>
                  </a:extLst>
                </a:gridCol>
                <a:gridCol w="1421209">
                  <a:extLst>
                    <a:ext uri="{9D8B030D-6E8A-4147-A177-3AD203B41FA5}">
                      <a16:colId xmlns:a16="http://schemas.microsoft.com/office/drawing/2014/main" val="3575592217"/>
                    </a:ext>
                  </a:extLst>
                </a:gridCol>
                <a:gridCol w="1421209">
                  <a:extLst>
                    <a:ext uri="{9D8B030D-6E8A-4147-A177-3AD203B41FA5}">
                      <a16:colId xmlns:a16="http://schemas.microsoft.com/office/drawing/2014/main" val="1297146292"/>
                    </a:ext>
                  </a:extLst>
                </a:gridCol>
              </a:tblGrid>
              <a:tr h="370840">
                <a:tc>
                  <a:txBody>
                    <a:bodyPr/>
                    <a:lstStyle/>
                    <a:p>
                      <a:pPr algn="ctr"/>
                      <a:r>
                        <a:rPr lang="en-US" dirty="0"/>
                        <a:t>Math – 3B</a:t>
                      </a:r>
                    </a:p>
                  </a:txBody>
                  <a:tcPr/>
                </a:tc>
                <a:tc>
                  <a:txBody>
                    <a:bodyPr/>
                    <a:lstStyle/>
                    <a:p>
                      <a:pPr algn="ctr"/>
                      <a:r>
                        <a:rPr lang="en-US" b="1" dirty="0"/>
                        <a:t>Baseline Data</a:t>
                      </a:r>
                    </a:p>
                    <a:p>
                      <a:pPr algn="ctr"/>
                      <a:r>
                        <a:rPr lang="en-US" b="1" dirty="0"/>
                        <a:t>SY 2019</a:t>
                      </a:r>
                    </a:p>
                    <a:p>
                      <a:pPr algn="ctr"/>
                      <a:r>
                        <a:rPr lang="en-US" b="1" dirty="0"/>
                        <a:t>FFY2018</a:t>
                      </a:r>
                    </a:p>
                  </a:txBody>
                  <a:tcPr/>
                </a:tc>
                <a:tc>
                  <a:txBody>
                    <a:bodyPr/>
                    <a:lstStyle/>
                    <a:p>
                      <a:pPr algn="ctr"/>
                      <a:r>
                        <a:rPr lang="en-US" dirty="0"/>
                        <a:t>SY 2021</a:t>
                      </a:r>
                    </a:p>
                    <a:p>
                      <a:pPr algn="ctr"/>
                      <a:r>
                        <a:rPr lang="en-US" dirty="0"/>
                        <a:t>FFY2020</a:t>
                      </a:r>
                    </a:p>
                    <a:p>
                      <a:pPr algn="ctr"/>
                      <a:r>
                        <a:rPr lang="en-US" dirty="0"/>
                        <a:t>Target</a:t>
                      </a:r>
                    </a:p>
                  </a:txBody>
                  <a:tcPr/>
                </a:tc>
                <a:tc>
                  <a:txBody>
                    <a:bodyPr/>
                    <a:lstStyle/>
                    <a:p>
                      <a:pPr algn="ctr"/>
                      <a:r>
                        <a:rPr lang="en-US" dirty="0"/>
                        <a:t>SY 2022</a:t>
                      </a:r>
                    </a:p>
                    <a:p>
                      <a:pPr algn="ctr"/>
                      <a:r>
                        <a:rPr lang="en-US" dirty="0"/>
                        <a:t>FFY2021 Target</a:t>
                      </a:r>
                    </a:p>
                  </a:txBody>
                  <a:tcPr/>
                </a:tc>
                <a:tc>
                  <a:txBody>
                    <a:bodyPr/>
                    <a:lstStyle/>
                    <a:p>
                      <a:pPr algn="ctr"/>
                      <a:r>
                        <a:rPr lang="en-US" dirty="0"/>
                        <a:t>SY 2023</a:t>
                      </a:r>
                    </a:p>
                    <a:p>
                      <a:pPr algn="ctr"/>
                      <a:r>
                        <a:rPr lang="en-US" dirty="0"/>
                        <a:t>FFY2022 Target</a:t>
                      </a:r>
                    </a:p>
                  </a:txBody>
                  <a:tcPr/>
                </a:tc>
                <a:tc>
                  <a:txBody>
                    <a:bodyPr/>
                    <a:lstStyle/>
                    <a:p>
                      <a:pPr algn="ctr"/>
                      <a:r>
                        <a:rPr lang="en-US" dirty="0"/>
                        <a:t>SY 2024</a:t>
                      </a:r>
                    </a:p>
                    <a:p>
                      <a:pPr algn="ctr"/>
                      <a:r>
                        <a:rPr lang="en-US" dirty="0"/>
                        <a:t>FFY2023 Target</a:t>
                      </a:r>
                    </a:p>
                  </a:txBody>
                  <a:tcPr/>
                </a:tc>
                <a:tc>
                  <a:txBody>
                    <a:bodyPr/>
                    <a:lstStyle/>
                    <a:p>
                      <a:pPr algn="ctr"/>
                      <a:r>
                        <a:rPr lang="en-US" dirty="0"/>
                        <a:t>SY 2025</a:t>
                      </a:r>
                    </a:p>
                    <a:p>
                      <a:pPr algn="ctr"/>
                      <a:r>
                        <a:rPr lang="en-US" dirty="0"/>
                        <a:t>FFY2024 Target</a:t>
                      </a:r>
                    </a:p>
                  </a:txBody>
                  <a:tcPr/>
                </a:tc>
                <a:tc>
                  <a:txBody>
                    <a:bodyPr/>
                    <a:lstStyle/>
                    <a:p>
                      <a:pPr algn="ctr"/>
                      <a:r>
                        <a:rPr lang="en-US" dirty="0"/>
                        <a:t>SY 2026 FFY2025 Target</a:t>
                      </a:r>
                    </a:p>
                  </a:txBody>
                  <a:tcPr/>
                </a:tc>
                <a:extLst>
                  <a:ext uri="{0D108BD9-81ED-4DB2-BD59-A6C34878D82A}">
                    <a16:rowId xmlns:a16="http://schemas.microsoft.com/office/drawing/2014/main" val="2107055888"/>
                  </a:ext>
                </a:extLst>
              </a:tr>
              <a:tr h="370840">
                <a:tc gridSpan="8">
                  <a:txBody>
                    <a:bodyPr/>
                    <a:lstStyle/>
                    <a:p>
                      <a:pPr algn="ctr"/>
                      <a:r>
                        <a:rPr lang="en-US" b="1" dirty="0"/>
                        <a:t>West Virginia General Summative Assessment (WVGSA)</a:t>
                      </a:r>
                    </a:p>
                  </a:txBody>
                  <a:tcPr/>
                </a:tc>
                <a:tc hMerge="1">
                  <a:txBody>
                    <a:bodyPr/>
                    <a:lstStyle/>
                    <a:p>
                      <a:pPr algn="ctr"/>
                      <a:endParaRPr lang="en-US" b="1"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2004851368"/>
                  </a:ext>
                </a:extLst>
              </a:tr>
              <a:tr h="370840">
                <a:tc>
                  <a:txBody>
                    <a:bodyPr/>
                    <a:lstStyle/>
                    <a:p>
                      <a:pPr algn="ctr"/>
                      <a:r>
                        <a:rPr lang="en-US" dirty="0"/>
                        <a:t>4</a:t>
                      </a:r>
                      <a:r>
                        <a:rPr lang="en-US" baseline="30000" dirty="0"/>
                        <a:t>th</a:t>
                      </a:r>
                      <a:r>
                        <a:rPr lang="en-US" dirty="0"/>
                        <a:t> Grade</a:t>
                      </a:r>
                    </a:p>
                  </a:txBody>
                  <a:tcPr/>
                </a:tc>
                <a:tc>
                  <a:txBody>
                    <a:bodyPr/>
                    <a:lstStyle/>
                    <a:p>
                      <a:pPr algn="ctr"/>
                      <a:r>
                        <a:rPr lang="en-US" b="1" dirty="0"/>
                        <a:t>17.53%</a:t>
                      </a:r>
                    </a:p>
                  </a:txBody>
                  <a:tcPr/>
                </a:tc>
                <a:tc>
                  <a:txBody>
                    <a:bodyPr/>
                    <a:lstStyle/>
                    <a:p>
                      <a:pPr algn="ctr"/>
                      <a:r>
                        <a:rPr lang="en-US" dirty="0"/>
                        <a:t>18.00%</a:t>
                      </a:r>
                    </a:p>
                  </a:txBody>
                  <a:tcPr/>
                </a:tc>
                <a:tc>
                  <a:txBody>
                    <a:bodyPr/>
                    <a:lstStyle/>
                    <a:p>
                      <a:pPr algn="ctr"/>
                      <a:r>
                        <a:rPr lang="en-US" dirty="0"/>
                        <a:t>18.50%</a:t>
                      </a:r>
                    </a:p>
                  </a:txBody>
                  <a:tcPr/>
                </a:tc>
                <a:tc>
                  <a:txBody>
                    <a:bodyPr/>
                    <a:lstStyle/>
                    <a:p>
                      <a:pPr algn="ctr"/>
                      <a:r>
                        <a:rPr lang="en-US" dirty="0"/>
                        <a:t>19.00%</a:t>
                      </a:r>
                    </a:p>
                  </a:txBody>
                  <a:tcPr/>
                </a:tc>
                <a:tc>
                  <a:txBody>
                    <a:bodyPr/>
                    <a:lstStyle/>
                    <a:p>
                      <a:pPr algn="ctr"/>
                      <a:r>
                        <a:rPr lang="en-US" dirty="0"/>
                        <a:t>19.50%</a:t>
                      </a:r>
                    </a:p>
                  </a:txBody>
                  <a:tcPr/>
                </a:tc>
                <a:tc>
                  <a:txBody>
                    <a:bodyPr/>
                    <a:lstStyle/>
                    <a:p>
                      <a:pPr algn="ctr"/>
                      <a:r>
                        <a:rPr lang="en-US" dirty="0"/>
                        <a:t>20.00%</a:t>
                      </a:r>
                    </a:p>
                  </a:txBody>
                  <a:tcPr/>
                </a:tc>
                <a:tc>
                  <a:txBody>
                    <a:bodyPr/>
                    <a:lstStyle/>
                    <a:p>
                      <a:pPr algn="ctr"/>
                      <a:r>
                        <a:rPr lang="en-US" dirty="0"/>
                        <a:t>20.50%</a:t>
                      </a:r>
                    </a:p>
                  </a:txBody>
                  <a:tcPr/>
                </a:tc>
                <a:extLst>
                  <a:ext uri="{0D108BD9-81ED-4DB2-BD59-A6C34878D82A}">
                    <a16:rowId xmlns:a16="http://schemas.microsoft.com/office/drawing/2014/main" val="3676090812"/>
                  </a:ext>
                </a:extLst>
              </a:tr>
              <a:tr h="370840">
                <a:tc>
                  <a:txBody>
                    <a:bodyPr/>
                    <a:lstStyle/>
                    <a:p>
                      <a:pPr algn="ctr"/>
                      <a:r>
                        <a:rPr lang="en-US" dirty="0"/>
                        <a:t>8</a:t>
                      </a:r>
                      <a:r>
                        <a:rPr lang="en-US" baseline="30000" dirty="0"/>
                        <a:t>th</a:t>
                      </a:r>
                      <a:r>
                        <a:rPr lang="en-US" dirty="0"/>
                        <a:t> Grade</a:t>
                      </a:r>
                    </a:p>
                  </a:txBody>
                  <a:tcPr/>
                </a:tc>
                <a:tc>
                  <a:txBody>
                    <a:bodyPr/>
                    <a:lstStyle/>
                    <a:p>
                      <a:pPr algn="ctr"/>
                      <a:r>
                        <a:rPr lang="en-US" b="1" dirty="0"/>
                        <a:t>5.42%</a:t>
                      </a:r>
                    </a:p>
                  </a:txBody>
                  <a:tcPr/>
                </a:tc>
                <a:tc>
                  <a:txBody>
                    <a:bodyPr/>
                    <a:lstStyle/>
                    <a:p>
                      <a:pPr algn="ctr"/>
                      <a:r>
                        <a:rPr lang="en-US" dirty="0"/>
                        <a:t>5.50%</a:t>
                      </a:r>
                    </a:p>
                  </a:txBody>
                  <a:tcPr/>
                </a:tc>
                <a:tc>
                  <a:txBody>
                    <a:bodyPr/>
                    <a:lstStyle/>
                    <a:p>
                      <a:pPr algn="ctr"/>
                      <a:r>
                        <a:rPr lang="en-US" dirty="0"/>
                        <a:t>6.00%</a:t>
                      </a:r>
                    </a:p>
                  </a:txBody>
                  <a:tcPr/>
                </a:tc>
                <a:tc>
                  <a:txBody>
                    <a:bodyPr/>
                    <a:lstStyle/>
                    <a:p>
                      <a:pPr algn="ctr"/>
                      <a:r>
                        <a:rPr lang="en-US" dirty="0"/>
                        <a:t>6.50%</a:t>
                      </a:r>
                    </a:p>
                  </a:txBody>
                  <a:tcPr/>
                </a:tc>
                <a:tc>
                  <a:txBody>
                    <a:bodyPr/>
                    <a:lstStyle/>
                    <a:p>
                      <a:pPr algn="ctr"/>
                      <a:r>
                        <a:rPr lang="en-US" dirty="0"/>
                        <a:t>7.00%</a:t>
                      </a:r>
                    </a:p>
                  </a:txBody>
                  <a:tcPr/>
                </a:tc>
                <a:tc>
                  <a:txBody>
                    <a:bodyPr/>
                    <a:lstStyle/>
                    <a:p>
                      <a:pPr algn="ctr"/>
                      <a:r>
                        <a:rPr lang="en-US" dirty="0"/>
                        <a:t>7.50%</a:t>
                      </a:r>
                    </a:p>
                  </a:txBody>
                  <a:tcPr/>
                </a:tc>
                <a:tc>
                  <a:txBody>
                    <a:bodyPr/>
                    <a:lstStyle/>
                    <a:p>
                      <a:pPr algn="ctr"/>
                      <a:r>
                        <a:rPr lang="en-US" dirty="0"/>
                        <a:t>8.00%</a:t>
                      </a:r>
                    </a:p>
                  </a:txBody>
                  <a:tcPr/>
                </a:tc>
                <a:extLst>
                  <a:ext uri="{0D108BD9-81ED-4DB2-BD59-A6C34878D82A}">
                    <a16:rowId xmlns:a16="http://schemas.microsoft.com/office/drawing/2014/main" val="3190579359"/>
                  </a:ext>
                </a:extLst>
              </a:tr>
              <a:tr h="370840">
                <a:tc gridSpan="8">
                  <a:txBody>
                    <a:bodyPr/>
                    <a:lstStyle/>
                    <a:p>
                      <a:pPr algn="ctr"/>
                      <a:r>
                        <a:rPr lang="en-US" b="1" dirty="0"/>
                        <a:t>SAT School Day</a:t>
                      </a:r>
                    </a:p>
                  </a:txBody>
                  <a:tcPr/>
                </a:tc>
                <a:tc hMerge="1">
                  <a:txBody>
                    <a:bodyPr/>
                    <a:lstStyle/>
                    <a:p>
                      <a:pPr algn="ctr"/>
                      <a:endParaRPr lang="en-US" b="1"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1219246013"/>
                  </a:ext>
                </a:extLst>
              </a:tr>
              <a:tr h="370840">
                <a:tc>
                  <a:txBody>
                    <a:bodyPr/>
                    <a:lstStyle/>
                    <a:p>
                      <a:pPr algn="ctr"/>
                      <a:r>
                        <a:rPr lang="en-US" dirty="0"/>
                        <a:t>11</a:t>
                      </a:r>
                      <a:r>
                        <a:rPr lang="en-US" baseline="30000" dirty="0"/>
                        <a:t>th</a:t>
                      </a:r>
                      <a:r>
                        <a:rPr lang="en-US" dirty="0"/>
                        <a:t> Grade</a:t>
                      </a:r>
                    </a:p>
                  </a:txBody>
                  <a:tcPr/>
                </a:tc>
                <a:tc>
                  <a:txBody>
                    <a:bodyPr/>
                    <a:lstStyle/>
                    <a:p>
                      <a:pPr algn="ctr"/>
                      <a:r>
                        <a:rPr lang="en-US" b="1" dirty="0"/>
                        <a:t>2.58%</a:t>
                      </a:r>
                    </a:p>
                  </a:txBody>
                  <a:tcPr/>
                </a:tc>
                <a:tc>
                  <a:txBody>
                    <a:bodyPr/>
                    <a:lstStyle/>
                    <a:p>
                      <a:pPr algn="ctr"/>
                      <a:r>
                        <a:rPr lang="en-US" dirty="0"/>
                        <a:t>3.00%</a:t>
                      </a:r>
                    </a:p>
                  </a:txBody>
                  <a:tcPr/>
                </a:tc>
                <a:tc>
                  <a:txBody>
                    <a:bodyPr/>
                    <a:lstStyle/>
                    <a:p>
                      <a:pPr algn="ctr"/>
                      <a:r>
                        <a:rPr lang="en-US" dirty="0"/>
                        <a:t>3.50%</a:t>
                      </a:r>
                    </a:p>
                  </a:txBody>
                  <a:tcPr/>
                </a:tc>
                <a:tc>
                  <a:txBody>
                    <a:bodyPr/>
                    <a:lstStyle/>
                    <a:p>
                      <a:pPr algn="ctr"/>
                      <a:r>
                        <a:rPr lang="en-US" dirty="0"/>
                        <a:t>4.00%</a:t>
                      </a:r>
                    </a:p>
                  </a:txBody>
                  <a:tcPr/>
                </a:tc>
                <a:tc>
                  <a:txBody>
                    <a:bodyPr/>
                    <a:lstStyle/>
                    <a:p>
                      <a:pPr algn="ctr"/>
                      <a:r>
                        <a:rPr lang="en-US" dirty="0"/>
                        <a:t>4.50%</a:t>
                      </a:r>
                    </a:p>
                  </a:txBody>
                  <a:tcPr/>
                </a:tc>
                <a:tc>
                  <a:txBody>
                    <a:bodyPr/>
                    <a:lstStyle/>
                    <a:p>
                      <a:pPr algn="ctr"/>
                      <a:r>
                        <a:rPr lang="en-US" dirty="0"/>
                        <a:t>5.00%</a:t>
                      </a:r>
                    </a:p>
                  </a:txBody>
                  <a:tcPr/>
                </a:tc>
                <a:tc>
                  <a:txBody>
                    <a:bodyPr/>
                    <a:lstStyle/>
                    <a:p>
                      <a:pPr algn="ctr"/>
                      <a:r>
                        <a:rPr lang="en-US" dirty="0"/>
                        <a:t>5.50%</a:t>
                      </a:r>
                    </a:p>
                  </a:txBody>
                  <a:tcPr/>
                </a:tc>
                <a:extLst>
                  <a:ext uri="{0D108BD9-81ED-4DB2-BD59-A6C34878D82A}">
                    <a16:rowId xmlns:a16="http://schemas.microsoft.com/office/drawing/2014/main" val="1982237105"/>
                  </a:ext>
                </a:extLst>
              </a:tr>
            </a:tbl>
          </a:graphicData>
        </a:graphic>
      </p:graphicFrame>
    </p:spTree>
    <p:extLst>
      <p:ext uri="{BB962C8B-B14F-4D97-AF65-F5344CB8AC3E}">
        <p14:creationId xmlns:p14="http://schemas.microsoft.com/office/powerpoint/2010/main" val="1352975041"/>
      </p:ext>
    </p:extLst>
  </p:cSld>
  <p:clrMapOvr>
    <a:masterClrMapping/>
  </p:clrMapOvr>
</p:sld>
</file>

<file path=ppt/theme/theme1.xml><?xml version="1.0" encoding="utf-8"?>
<a:theme xmlns:a="http://schemas.openxmlformats.org/drawingml/2006/main" name="Theme1">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9F95350F-845B-47F7-840B-51BC497768B8}" vid="{171C6166-087F-4F81-BB46-20D772DF35D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2471</TotalTime>
  <Words>1795</Words>
  <Application>Microsoft Office PowerPoint</Application>
  <PresentationFormat>Widescreen</PresentationFormat>
  <Paragraphs>343</Paragraphs>
  <Slides>17</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Fira Sans Ultra</vt:lpstr>
      <vt:lpstr>Libre Baskerville</vt:lpstr>
      <vt:lpstr>Arial</vt:lpstr>
      <vt:lpstr>Calibri</vt:lpstr>
      <vt:lpstr>Fira Sans</vt:lpstr>
      <vt:lpstr>Theme1</vt:lpstr>
      <vt:lpstr>SPP.APR Stakeholder Meeting #4  Indicator 3 Assessment</vt:lpstr>
      <vt:lpstr>Thank you for joining us today!</vt:lpstr>
      <vt:lpstr>What Will Stakeholder Engagement Look Like With the New SPP/APR? Making Requirements a Reality! </vt:lpstr>
      <vt:lpstr>Agenda / Objectives</vt:lpstr>
      <vt:lpstr>Indicator 3 – Assessment</vt:lpstr>
      <vt:lpstr>Indicator 3 Content Subjects and Grade Levels</vt:lpstr>
      <vt:lpstr>Indicator 3A – Participation Rate</vt:lpstr>
      <vt:lpstr>Indicator 3B – Proficiency rate  WVGSA and SAT-School Day</vt:lpstr>
      <vt:lpstr>Indicator 3B – Math Proficiency – WVGSA/SAT</vt:lpstr>
      <vt:lpstr>Indicator 3B – ELA Proficiency – WVGSA/SAT</vt:lpstr>
      <vt:lpstr>Indicator 3C – Proficiency rate WVASA</vt:lpstr>
      <vt:lpstr>Indicator 3C – Math Proficiency - WVASA</vt:lpstr>
      <vt:lpstr>Indicator 3C – ELA Proficiency - WVASA</vt:lpstr>
      <vt:lpstr>Indicator 3D – Gap in Proficiency Rate  WVGSA and SAT School Day</vt:lpstr>
      <vt:lpstr>Indicator 3D – Math Proficiency Gap WVGSA/SAT</vt:lpstr>
      <vt:lpstr>Indicator 3D – ELA Proficiency Gap – WVGSA/SAT</vt:lpstr>
      <vt:lpstr>Survey and Feedback: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IDEA Indicator Target Setting –  Special Education Directors Stakeholder Meeting</dc:title>
  <dc:creator>Amber Stohr</dc:creator>
  <cp:lastModifiedBy>Amber Stohr</cp:lastModifiedBy>
  <cp:revision>143</cp:revision>
  <cp:lastPrinted>2021-08-17T18:11:14Z</cp:lastPrinted>
  <dcterms:created xsi:type="dcterms:W3CDTF">2021-03-05T18:27:47Z</dcterms:created>
  <dcterms:modified xsi:type="dcterms:W3CDTF">2021-09-07T22:19:26Z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60f4a70-4b6c-4bd4-a002-31edb9c00abe_Enabled">
    <vt:lpwstr>true</vt:lpwstr>
  </property>
  <property fmtid="{D5CDD505-2E9C-101B-9397-08002B2CF9AE}" pid="3" name="MSIP_Label_460f4a70-4b6c-4bd4-a002-31edb9c00abe_SetDate">
    <vt:lpwstr>2021-03-05T18:27:47Z</vt:lpwstr>
  </property>
  <property fmtid="{D5CDD505-2E9C-101B-9397-08002B2CF9AE}" pid="4" name="MSIP_Label_460f4a70-4b6c-4bd4-a002-31edb9c00abe_Method">
    <vt:lpwstr>Standard</vt:lpwstr>
  </property>
  <property fmtid="{D5CDD505-2E9C-101B-9397-08002B2CF9AE}" pid="5" name="MSIP_Label_460f4a70-4b6c-4bd4-a002-31edb9c00abe_Name">
    <vt:lpwstr>General</vt:lpwstr>
  </property>
  <property fmtid="{D5CDD505-2E9C-101B-9397-08002B2CF9AE}" pid="6" name="MSIP_Label_460f4a70-4b6c-4bd4-a002-31edb9c00abe_SiteId">
    <vt:lpwstr>e019b04b-330c-467a-8bae-09fb17374d6a</vt:lpwstr>
  </property>
  <property fmtid="{D5CDD505-2E9C-101B-9397-08002B2CF9AE}" pid="7" name="MSIP_Label_460f4a70-4b6c-4bd4-a002-31edb9c00abe_ActionId">
    <vt:lpwstr>d545d3de-5417-4de3-bc80-33c2807bc774</vt:lpwstr>
  </property>
  <property fmtid="{D5CDD505-2E9C-101B-9397-08002B2CF9AE}" pid="8" name="MSIP_Label_460f4a70-4b6c-4bd4-a002-31edb9c00abe_ContentBits">
    <vt:lpwstr>0</vt:lpwstr>
  </property>
</Properties>
</file>