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7.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8.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85" r:id="rId3"/>
    <p:sldId id="295" r:id="rId4"/>
    <p:sldId id="259" r:id="rId5"/>
    <p:sldId id="303" r:id="rId6"/>
    <p:sldId id="306" r:id="rId7"/>
    <p:sldId id="273" r:id="rId8"/>
    <p:sldId id="272" r:id="rId9"/>
    <p:sldId id="268" r:id="rId10"/>
    <p:sldId id="300" r:id="rId11"/>
    <p:sldId id="298" r:id="rId12"/>
    <p:sldId id="302" r:id="rId13"/>
    <p:sldId id="299" r:id="rId14"/>
    <p:sldId id="301" r:id="rId15"/>
    <p:sldId id="307" r:id="rId16"/>
    <p:sldId id="296" r:id="rId17"/>
    <p:sldId id="297" r:id="rId18"/>
    <p:sldId id="304" r:id="rId19"/>
    <p:sldId id="283" r:id="rId20"/>
  </p:sldIdLst>
  <p:sldSz cx="12192000" cy="6858000"/>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07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03" autoAdjust="0"/>
    <p:restoredTop sz="96727" autoAdjust="0"/>
  </p:normalViewPr>
  <p:slideViewPr>
    <p:cSldViewPr snapToGrid="0">
      <p:cViewPr varScale="1">
        <p:scale>
          <a:sx n="110" d="100"/>
          <a:sy n="110" d="100"/>
        </p:scale>
        <p:origin x="486" y="96"/>
      </p:cViewPr>
      <p:guideLst/>
    </p:cSldViewPr>
  </p:slideViewPr>
  <p:notesTextViewPr>
    <p:cViewPr>
      <p:scale>
        <a:sx n="1" d="1"/>
        <a:sy n="1" d="1"/>
      </p:scale>
      <p:origin x="0" y="0"/>
    </p:cViewPr>
  </p:notesTextViewPr>
  <p:notesViewPr>
    <p:cSldViewPr snapToGrid="0">
      <p:cViewPr varScale="1">
        <p:scale>
          <a:sx n="87" d="100"/>
          <a:sy n="87" d="100"/>
        </p:scale>
        <p:origin x="298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ber Stohr" userId="ae57622b-9a82-436d-9a76-2cbb74fe80ea" providerId="ADAL" clId="{12CCD5A3-A8F6-4268-B8B8-50AA10E988C3}"/>
    <pc:docChg chg="custSel modSld">
      <pc:chgData name="Amber Stohr" userId="ae57622b-9a82-436d-9a76-2cbb74fe80ea" providerId="ADAL" clId="{12CCD5A3-A8F6-4268-B8B8-50AA10E988C3}" dt="2021-07-19T20:28:20.678" v="17" actId="13926"/>
      <pc:docMkLst>
        <pc:docMk/>
      </pc:docMkLst>
      <pc:sldChg chg="modSp mod">
        <pc:chgData name="Amber Stohr" userId="ae57622b-9a82-436d-9a76-2cbb74fe80ea" providerId="ADAL" clId="{12CCD5A3-A8F6-4268-B8B8-50AA10E988C3}" dt="2021-07-19T20:28:20.678" v="17" actId="13926"/>
        <pc:sldMkLst>
          <pc:docMk/>
          <pc:sldMk cId="2923687270" sldId="256"/>
        </pc:sldMkLst>
        <pc:spChg chg="mod">
          <ac:chgData name="Amber Stohr" userId="ae57622b-9a82-436d-9a76-2cbb74fe80ea" providerId="ADAL" clId="{12CCD5A3-A8F6-4268-B8B8-50AA10E988C3}" dt="2021-07-19T20:28:20.678" v="17" actId="13926"/>
          <ac:spMkLst>
            <pc:docMk/>
            <pc:sldMk cId="2923687270" sldId="256"/>
            <ac:spMk id="2" creationId="{77A82E01-0D84-4D17-80C6-5DA3B28592F9}"/>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triley\Desktop\Determinations\ADA%20TARGET%20SETTING%20DOCUMENT%20DRAFT.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triley\Desktop\Determinations\ADA%20TARGET%20SETTING%20DOCUMENT%20DRAFT.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triley\Desktop\Determinations\ADA%20TARGET%20SETTING%20DOCUMENT%20DRAFT.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8918372776706458E-2"/>
          <c:y val="3.0604437643458302E-2"/>
          <c:w val="0.94102856941821111"/>
          <c:h val="0.825330112236353"/>
        </c:manualLayout>
      </c:layout>
      <c:barChart>
        <c:barDir val="col"/>
        <c:grouping val="clustered"/>
        <c:varyColors val="0"/>
        <c:ser>
          <c:idx val="0"/>
          <c:order val="0"/>
          <c:tx>
            <c:strRef>
              <c:f>'LRE 5'!$B$10</c:f>
              <c:strCache>
                <c:ptCount val="1"/>
                <c:pt idx="0">
                  <c:v>TARGET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'LRE 5'!$A$11:$A$19</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'LRE 5'!$B$11:$B$19</c:f>
              <c:numCache>
                <c:formatCode>0.00%</c:formatCode>
                <c:ptCount val="9"/>
                <c:pt idx="0">
                  <c:v>0.628</c:v>
                </c:pt>
                <c:pt idx="1">
                  <c:v>0.63</c:v>
                </c:pt>
                <c:pt idx="2">
                  <c:v>0.63800000000000001</c:v>
                </c:pt>
                <c:pt idx="3">
                  <c:v>0.63500000000000001</c:v>
                </c:pt>
                <c:pt idx="4">
                  <c:v>0.64</c:v>
                </c:pt>
                <c:pt idx="5">
                  <c:v>0.64500000000000002</c:v>
                </c:pt>
                <c:pt idx="6">
                  <c:v>0.65</c:v>
                </c:pt>
                <c:pt idx="7">
                  <c:v>0.65500000000000003</c:v>
                </c:pt>
                <c:pt idx="8">
                  <c:v>0.66</c:v>
                </c:pt>
              </c:numCache>
            </c:numRef>
          </c:val>
          <c:extLst>
            <c:ext xmlns:c16="http://schemas.microsoft.com/office/drawing/2014/chart" uri="{C3380CC4-5D6E-409C-BE32-E72D297353CC}">
              <c16:uniqueId val="{00000000-F148-4F4E-AF32-3FA80AAFD5BF}"/>
            </c:ext>
          </c:extLst>
        </c:ser>
        <c:ser>
          <c:idx val="1"/>
          <c:order val="1"/>
          <c:tx>
            <c:strRef>
              <c:f>'LRE 5'!$C$10</c:f>
              <c:strCache>
                <c:ptCount val="1"/>
                <c:pt idx="0">
                  <c:v>ACTUAL</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2"/>
                </a:solidFill>
                <a:prstDash val="sysDot"/>
              </a:ln>
              <a:effectLst/>
            </c:spPr>
            <c:trendlineType val="linear"/>
            <c:dispRSqr val="0"/>
            <c:dispEq val="0"/>
          </c:trendline>
          <c:cat>
            <c:strRef>
              <c:f>'LRE 5'!$A$11:$A$19</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'LRE 5'!$C$11:$C$19</c:f>
              <c:numCache>
                <c:formatCode>0.00%</c:formatCode>
                <c:ptCount val="9"/>
                <c:pt idx="0">
                  <c:v>0.64639999999999997</c:v>
                </c:pt>
                <c:pt idx="1">
                  <c:v>0.63560000000000005</c:v>
                </c:pt>
                <c:pt idx="2">
                  <c:v>0.63039999999999996</c:v>
                </c:pt>
              </c:numCache>
            </c:numRef>
          </c:val>
          <c:extLst>
            <c:ext xmlns:c16="http://schemas.microsoft.com/office/drawing/2014/chart" uri="{C3380CC4-5D6E-409C-BE32-E72D297353CC}">
              <c16:uniqueId val="{00000002-F148-4F4E-AF32-3FA80AAFD5BF}"/>
            </c:ext>
          </c:extLst>
        </c:ser>
        <c:dLbls>
          <c:dLblPos val="outEnd"/>
          <c:showLegendKey val="0"/>
          <c:showVal val="1"/>
          <c:showCatName val="0"/>
          <c:showSerName val="0"/>
          <c:showPercent val="0"/>
          <c:showBubbleSize val="0"/>
        </c:dLbls>
        <c:gapWidth val="219"/>
        <c:overlap val="-27"/>
        <c:axId val="2129168288"/>
        <c:axId val="2123069152"/>
      </c:barChart>
      <c:catAx>
        <c:axId val="2129168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23069152"/>
        <c:crosses val="autoZero"/>
        <c:auto val="1"/>
        <c:lblAlgn val="ctr"/>
        <c:lblOffset val="100"/>
        <c:noMultiLvlLbl val="0"/>
      </c:catAx>
      <c:valAx>
        <c:axId val="2123069152"/>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291682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'LRE 5'!$B$24</c:f>
              <c:strCache>
                <c:ptCount val="1"/>
                <c:pt idx="0">
                  <c:v>TARGET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'LRE 5'!$A$25:$A$33</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'LRE 5'!$B$25:$B$33</c:f>
              <c:numCache>
                <c:formatCode>0.00%</c:formatCode>
                <c:ptCount val="9"/>
                <c:pt idx="0">
                  <c:v>8.8999999999999996E-2</c:v>
                </c:pt>
                <c:pt idx="1">
                  <c:v>8.8900000000000007E-2</c:v>
                </c:pt>
                <c:pt idx="2">
                  <c:v>8.8800000000000004E-2</c:v>
                </c:pt>
                <c:pt idx="3">
                  <c:v>7.3999999999999996E-2</c:v>
                </c:pt>
                <c:pt idx="4">
                  <c:v>7.2999999999999995E-2</c:v>
                </c:pt>
                <c:pt idx="5">
                  <c:v>7.1999999999999995E-2</c:v>
                </c:pt>
                <c:pt idx="6">
                  <c:v>7.1999999999999995E-2</c:v>
                </c:pt>
                <c:pt idx="7">
                  <c:v>7.0000000000000007E-2</c:v>
                </c:pt>
                <c:pt idx="8">
                  <c:v>6.9000000000000006E-2</c:v>
                </c:pt>
              </c:numCache>
            </c:numRef>
          </c:val>
          <c:extLst>
            <c:ext xmlns:c16="http://schemas.microsoft.com/office/drawing/2014/chart" uri="{C3380CC4-5D6E-409C-BE32-E72D297353CC}">
              <c16:uniqueId val="{00000000-DC4B-4C2B-98A3-CDDF6BC2E489}"/>
            </c:ext>
          </c:extLst>
        </c:ser>
        <c:ser>
          <c:idx val="1"/>
          <c:order val="1"/>
          <c:tx>
            <c:strRef>
              <c:f>'LRE 5'!$C$24</c:f>
              <c:strCache>
                <c:ptCount val="1"/>
                <c:pt idx="0">
                  <c:v>ACTUAL</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2"/>
                </a:solidFill>
                <a:prstDash val="sysDot"/>
              </a:ln>
              <a:effectLst/>
            </c:spPr>
            <c:trendlineType val="linear"/>
            <c:dispRSqr val="0"/>
            <c:dispEq val="0"/>
          </c:trendline>
          <c:cat>
            <c:strRef>
              <c:f>'LRE 5'!$A$25:$A$33</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'LRE 5'!$C$25:$C$33</c:f>
              <c:numCache>
                <c:formatCode>0.00%</c:formatCode>
                <c:ptCount val="9"/>
                <c:pt idx="0">
                  <c:v>7.4700000000000003E-2</c:v>
                </c:pt>
                <c:pt idx="1">
                  <c:v>7.5700000000000003E-2</c:v>
                </c:pt>
                <c:pt idx="2">
                  <c:v>7.4099999999999999E-2</c:v>
                </c:pt>
              </c:numCache>
            </c:numRef>
          </c:val>
          <c:extLst>
            <c:ext xmlns:c16="http://schemas.microsoft.com/office/drawing/2014/chart" uri="{C3380CC4-5D6E-409C-BE32-E72D297353CC}">
              <c16:uniqueId val="{00000002-DC4B-4C2B-98A3-CDDF6BC2E489}"/>
            </c:ext>
          </c:extLst>
        </c:ser>
        <c:dLbls>
          <c:dLblPos val="outEnd"/>
          <c:showLegendKey val="0"/>
          <c:showVal val="1"/>
          <c:showCatName val="0"/>
          <c:showSerName val="0"/>
          <c:showPercent val="0"/>
          <c:showBubbleSize val="0"/>
        </c:dLbls>
        <c:gapWidth val="219"/>
        <c:overlap val="-27"/>
        <c:axId val="112186592"/>
        <c:axId val="2079056928"/>
      </c:barChart>
      <c:catAx>
        <c:axId val="1121865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79056928"/>
        <c:crosses val="autoZero"/>
        <c:auto val="1"/>
        <c:lblAlgn val="ctr"/>
        <c:lblOffset val="100"/>
        <c:noMultiLvlLbl val="0"/>
      </c:catAx>
      <c:valAx>
        <c:axId val="2079056928"/>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21865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'LRE 5'!$O$10</c:f>
              <c:strCache>
                <c:ptCount val="1"/>
                <c:pt idx="0">
                  <c:v>TARGET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'LRE 5'!$N$11:$N$19</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'LRE 5'!$O$11:$O$19</c:f>
              <c:numCache>
                <c:formatCode>0.00%</c:formatCode>
                <c:ptCount val="9"/>
                <c:pt idx="0">
                  <c:v>1.4E-2</c:v>
                </c:pt>
                <c:pt idx="1">
                  <c:v>1.2999999999999999E-2</c:v>
                </c:pt>
                <c:pt idx="2">
                  <c:v>1.2999999999999999E-2</c:v>
                </c:pt>
                <c:pt idx="3">
                  <c:v>1.4500000000000001E-2</c:v>
                </c:pt>
                <c:pt idx="4">
                  <c:v>1.4500000000000001E-2</c:v>
                </c:pt>
                <c:pt idx="5">
                  <c:v>1.4500000000000001E-2</c:v>
                </c:pt>
                <c:pt idx="6">
                  <c:v>1.4500000000000001E-2</c:v>
                </c:pt>
                <c:pt idx="7">
                  <c:v>1.4500000000000001E-2</c:v>
                </c:pt>
                <c:pt idx="8">
                  <c:v>1.4500000000000001E-2</c:v>
                </c:pt>
              </c:numCache>
            </c:numRef>
          </c:val>
          <c:extLst>
            <c:ext xmlns:c16="http://schemas.microsoft.com/office/drawing/2014/chart" uri="{C3380CC4-5D6E-409C-BE32-E72D297353CC}">
              <c16:uniqueId val="{00000000-761B-4B82-BE38-DB5CADB32535}"/>
            </c:ext>
          </c:extLst>
        </c:ser>
        <c:ser>
          <c:idx val="1"/>
          <c:order val="1"/>
          <c:tx>
            <c:strRef>
              <c:f>'LRE 5'!$P$10</c:f>
              <c:strCache>
                <c:ptCount val="1"/>
                <c:pt idx="0">
                  <c:v>ACTUAL</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2"/>
                </a:solidFill>
                <a:prstDash val="sysDot"/>
              </a:ln>
              <a:effectLst/>
            </c:spPr>
            <c:trendlineType val="linear"/>
            <c:dispRSqr val="0"/>
            <c:dispEq val="0"/>
          </c:trendline>
          <c:cat>
            <c:strRef>
              <c:f>'LRE 5'!$N$11:$N$19</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'LRE 5'!$P$11:$P$19</c:f>
              <c:numCache>
                <c:formatCode>0.00%</c:formatCode>
                <c:ptCount val="9"/>
                <c:pt idx="0">
                  <c:v>1.6E-2</c:v>
                </c:pt>
                <c:pt idx="1">
                  <c:v>1.6E-2</c:v>
                </c:pt>
                <c:pt idx="2">
                  <c:v>1.47E-2</c:v>
                </c:pt>
              </c:numCache>
            </c:numRef>
          </c:val>
          <c:extLst>
            <c:ext xmlns:c16="http://schemas.microsoft.com/office/drawing/2014/chart" uri="{C3380CC4-5D6E-409C-BE32-E72D297353CC}">
              <c16:uniqueId val="{00000002-761B-4B82-BE38-DB5CADB32535}"/>
            </c:ext>
          </c:extLst>
        </c:ser>
        <c:dLbls>
          <c:dLblPos val="outEnd"/>
          <c:showLegendKey val="0"/>
          <c:showVal val="1"/>
          <c:showCatName val="0"/>
          <c:showSerName val="0"/>
          <c:showPercent val="0"/>
          <c:showBubbleSize val="0"/>
        </c:dLbls>
        <c:gapWidth val="219"/>
        <c:overlap val="-27"/>
        <c:axId val="2129166688"/>
        <c:axId val="2123072480"/>
      </c:barChart>
      <c:catAx>
        <c:axId val="21291666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23072480"/>
        <c:crosses val="autoZero"/>
        <c:auto val="1"/>
        <c:lblAlgn val="ctr"/>
        <c:lblOffset val="100"/>
        <c:noMultiLvlLbl val="0"/>
      </c:catAx>
      <c:valAx>
        <c:axId val="2123072480"/>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291666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227225A-EBA0-486E-84A5-571A0EA4E10D}" type="doc">
      <dgm:prSet loTypeId="urn:microsoft.com/office/officeart/2005/8/layout/pyramid3" loCatId="pyramid" qsTypeId="urn:microsoft.com/office/officeart/2005/8/quickstyle/simple1" qsCatId="simple" csTypeId="urn:microsoft.com/office/officeart/2005/8/colors/colorful1" csCatId="colorful" phldr="1"/>
      <dgm:spPr/>
    </dgm:pt>
    <dgm:pt modelId="{FBF4296C-C761-4087-A17B-A5849D81B8D0}">
      <dgm:prSet phldrT="[Text]" custT="1"/>
      <dgm:spPr/>
      <dgm:t>
        <a:bodyPr/>
        <a:lstStyle/>
        <a:p>
          <a:r>
            <a:rPr lang="en-US" sz="1800" dirty="0"/>
            <a:t>General Education Classroom </a:t>
          </a:r>
        </a:p>
        <a:p>
          <a:r>
            <a:rPr lang="en-US" sz="1800" dirty="0"/>
            <a:t>(Indicator 5A - LRE 0)</a:t>
          </a:r>
        </a:p>
      </dgm:t>
    </dgm:pt>
    <dgm:pt modelId="{30779BBF-112E-4BDA-B161-0A065FEEA7F0}" type="parTrans" cxnId="{7A7F1741-5915-47B1-9D53-EE1FAF6DED5B}">
      <dgm:prSet/>
      <dgm:spPr/>
      <dgm:t>
        <a:bodyPr/>
        <a:lstStyle/>
        <a:p>
          <a:endParaRPr lang="en-US"/>
        </a:p>
      </dgm:t>
    </dgm:pt>
    <dgm:pt modelId="{FF42FC18-D78D-4A2C-8A14-462D9072C866}" type="sibTrans" cxnId="{7A7F1741-5915-47B1-9D53-EE1FAF6DED5B}">
      <dgm:prSet/>
      <dgm:spPr/>
      <dgm:t>
        <a:bodyPr/>
        <a:lstStyle/>
        <a:p>
          <a:endParaRPr lang="en-US"/>
        </a:p>
      </dgm:t>
    </dgm:pt>
    <dgm:pt modelId="{E4D0BD1E-DA23-4BC6-B542-C3856BCD1860}">
      <dgm:prSet phldrT="[Text]" custT="1"/>
      <dgm:spPr/>
      <dgm:t>
        <a:bodyPr/>
        <a:lstStyle/>
        <a:p>
          <a:r>
            <a:rPr lang="en-US" sz="1800" dirty="0"/>
            <a:t>Partial Removal from General Education </a:t>
          </a:r>
        </a:p>
        <a:p>
          <a:r>
            <a:rPr lang="en-US" sz="1800" dirty="0"/>
            <a:t>(LRE 1)</a:t>
          </a:r>
        </a:p>
      </dgm:t>
    </dgm:pt>
    <dgm:pt modelId="{3B83000B-3A9E-48BE-986A-79FDDF8F7BBF}" type="parTrans" cxnId="{BA16945E-01B0-4CA9-B135-BF56DACDA306}">
      <dgm:prSet/>
      <dgm:spPr/>
      <dgm:t>
        <a:bodyPr/>
        <a:lstStyle/>
        <a:p>
          <a:endParaRPr lang="en-US"/>
        </a:p>
      </dgm:t>
    </dgm:pt>
    <dgm:pt modelId="{DC0151D3-9EF5-4D2C-A4BE-41E0B6F9F5C4}" type="sibTrans" cxnId="{BA16945E-01B0-4CA9-B135-BF56DACDA306}">
      <dgm:prSet/>
      <dgm:spPr/>
      <dgm:t>
        <a:bodyPr/>
        <a:lstStyle/>
        <a:p>
          <a:endParaRPr lang="en-US"/>
        </a:p>
      </dgm:t>
    </dgm:pt>
    <dgm:pt modelId="{C684C146-A979-4460-8509-60520EA1CF9F}">
      <dgm:prSet phldrT="[Text]" custT="1"/>
      <dgm:spPr/>
      <dgm:t>
        <a:bodyPr/>
        <a:lstStyle/>
        <a:p>
          <a:r>
            <a:rPr lang="en-US" sz="1800" dirty="0"/>
            <a:t>Self Contained Classroom</a:t>
          </a:r>
        </a:p>
        <a:p>
          <a:r>
            <a:rPr lang="en-US" sz="1800" dirty="0"/>
            <a:t>(Indicator 5B – LRE 2)</a:t>
          </a:r>
        </a:p>
      </dgm:t>
    </dgm:pt>
    <dgm:pt modelId="{C9E7FEF6-FC55-4A00-9244-0F5B348F514E}" type="parTrans" cxnId="{A4F06D65-D305-4217-B918-FBB9ADB28705}">
      <dgm:prSet/>
      <dgm:spPr/>
      <dgm:t>
        <a:bodyPr/>
        <a:lstStyle/>
        <a:p>
          <a:endParaRPr lang="en-US"/>
        </a:p>
      </dgm:t>
    </dgm:pt>
    <dgm:pt modelId="{C528D210-6F3E-4A42-9206-44C741BB6FC9}" type="sibTrans" cxnId="{A4F06D65-D305-4217-B918-FBB9ADB28705}">
      <dgm:prSet/>
      <dgm:spPr/>
      <dgm:t>
        <a:bodyPr/>
        <a:lstStyle/>
        <a:p>
          <a:endParaRPr lang="en-US"/>
        </a:p>
      </dgm:t>
    </dgm:pt>
    <dgm:pt modelId="{3ED47377-52B7-4558-8D8F-947DB93EA45E}">
      <dgm:prSet phldrT="[Text]" custT="1"/>
      <dgm:spPr/>
      <dgm:t>
        <a:bodyPr/>
        <a:lstStyle/>
        <a:p>
          <a:r>
            <a:rPr lang="en-US" sz="1800" dirty="0"/>
            <a:t>Separate Day School/ Special Education School (LRE 3)</a:t>
          </a:r>
        </a:p>
      </dgm:t>
    </dgm:pt>
    <dgm:pt modelId="{44E237AC-13DA-4544-B217-D026DBF97085}" type="parTrans" cxnId="{7BB6C9F7-9204-4F45-9B7D-B8F4BF2CB036}">
      <dgm:prSet/>
      <dgm:spPr/>
      <dgm:t>
        <a:bodyPr/>
        <a:lstStyle/>
        <a:p>
          <a:endParaRPr lang="en-US"/>
        </a:p>
      </dgm:t>
    </dgm:pt>
    <dgm:pt modelId="{6A9B01AA-DE11-4857-9D05-16B9E0A2EA79}" type="sibTrans" cxnId="{7BB6C9F7-9204-4F45-9B7D-B8F4BF2CB036}">
      <dgm:prSet/>
      <dgm:spPr/>
      <dgm:t>
        <a:bodyPr/>
        <a:lstStyle/>
        <a:p>
          <a:endParaRPr lang="en-US"/>
        </a:p>
      </dgm:t>
    </dgm:pt>
    <dgm:pt modelId="{FFB90A61-4209-49EA-8203-F70216CF5E21}">
      <dgm:prSet phldrT="[Text]"/>
      <dgm:spPr/>
      <dgm:t>
        <a:bodyPr/>
        <a:lstStyle/>
        <a:p>
          <a:r>
            <a:rPr lang="en-US" dirty="0"/>
            <a:t>Special Education Residential Program (LRE 6)</a:t>
          </a:r>
        </a:p>
      </dgm:t>
    </dgm:pt>
    <dgm:pt modelId="{15239277-69A6-4FAC-9901-4F409B43772A}" type="parTrans" cxnId="{F1BF4BD9-C812-454B-B3D3-12EEB60747D4}">
      <dgm:prSet/>
      <dgm:spPr/>
      <dgm:t>
        <a:bodyPr/>
        <a:lstStyle/>
        <a:p>
          <a:endParaRPr lang="en-US"/>
        </a:p>
      </dgm:t>
    </dgm:pt>
    <dgm:pt modelId="{5D87A4C8-44DF-4916-9E39-5DF1131E5749}" type="sibTrans" cxnId="{F1BF4BD9-C812-454B-B3D3-12EEB60747D4}">
      <dgm:prSet/>
      <dgm:spPr/>
      <dgm:t>
        <a:bodyPr/>
        <a:lstStyle/>
        <a:p>
          <a:endParaRPr lang="en-US"/>
        </a:p>
      </dgm:t>
    </dgm:pt>
    <dgm:pt modelId="{5DFEA3CD-470C-4DDD-97B9-F640C42F2DCD}">
      <dgm:prSet phldrT="[Text]" custT="1"/>
      <dgm:spPr/>
      <dgm:t>
        <a:bodyPr/>
        <a:lstStyle/>
        <a:p>
          <a:r>
            <a:rPr lang="en-US" sz="1800" dirty="0"/>
            <a:t>Hospital/ Homebound (LRE 5)</a:t>
          </a:r>
        </a:p>
      </dgm:t>
    </dgm:pt>
    <dgm:pt modelId="{189792B3-17EB-46B7-A9D9-F57B8E8CAF9B}" type="parTrans" cxnId="{251ED039-6D74-4E37-B42C-8039DEE2E7E6}">
      <dgm:prSet/>
      <dgm:spPr/>
      <dgm:t>
        <a:bodyPr/>
        <a:lstStyle/>
        <a:p>
          <a:endParaRPr lang="en-US"/>
        </a:p>
      </dgm:t>
    </dgm:pt>
    <dgm:pt modelId="{AA448192-472C-46C4-A5F4-46AB84A94D5E}" type="sibTrans" cxnId="{251ED039-6D74-4E37-B42C-8039DEE2E7E6}">
      <dgm:prSet/>
      <dgm:spPr/>
      <dgm:t>
        <a:bodyPr/>
        <a:lstStyle/>
        <a:p>
          <a:endParaRPr lang="en-US"/>
        </a:p>
      </dgm:t>
    </dgm:pt>
    <dgm:pt modelId="{B7D097FB-E628-4A3B-B857-2C158F4AAC49}" type="pres">
      <dgm:prSet presAssocID="{4227225A-EBA0-486E-84A5-571A0EA4E10D}" presName="Name0" presStyleCnt="0">
        <dgm:presLayoutVars>
          <dgm:dir/>
          <dgm:animLvl val="lvl"/>
          <dgm:resizeHandles val="exact"/>
        </dgm:presLayoutVars>
      </dgm:prSet>
      <dgm:spPr/>
    </dgm:pt>
    <dgm:pt modelId="{66AA415B-F1AF-413D-867B-B505CAF33388}" type="pres">
      <dgm:prSet presAssocID="{FBF4296C-C761-4087-A17B-A5849D81B8D0}" presName="Name8" presStyleCnt="0"/>
      <dgm:spPr/>
    </dgm:pt>
    <dgm:pt modelId="{66CF4220-C7D6-4EE1-815E-BA9C2EAB2528}" type="pres">
      <dgm:prSet presAssocID="{FBF4296C-C761-4087-A17B-A5849D81B8D0}" presName="level" presStyleLbl="node1" presStyleIdx="0" presStyleCnt="6">
        <dgm:presLayoutVars>
          <dgm:chMax val="1"/>
          <dgm:bulletEnabled val="1"/>
        </dgm:presLayoutVars>
      </dgm:prSet>
      <dgm:spPr/>
    </dgm:pt>
    <dgm:pt modelId="{EF0DE0CE-B940-4043-85BD-59577862BB6A}" type="pres">
      <dgm:prSet presAssocID="{FBF4296C-C761-4087-A17B-A5849D81B8D0}" presName="levelTx" presStyleLbl="revTx" presStyleIdx="0" presStyleCnt="0">
        <dgm:presLayoutVars>
          <dgm:chMax val="1"/>
          <dgm:bulletEnabled val="1"/>
        </dgm:presLayoutVars>
      </dgm:prSet>
      <dgm:spPr/>
    </dgm:pt>
    <dgm:pt modelId="{05038980-C7AB-4769-9972-8B0450466FC7}" type="pres">
      <dgm:prSet presAssocID="{E4D0BD1E-DA23-4BC6-B542-C3856BCD1860}" presName="Name8" presStyleCnt="0"/>
      <dgm:spPr/>
    </dgm:pt>
    <dgm:pt modelId="{843C17D2-B7F6-4EC3-94BF-65D0BE2B054D}" type="pres">
      <dgm:prSet presAssocID="{E4D0BD1E-DA23-4BC6-B542-C3856BCD1860}" presName="level" presStyleLbl="node1" presStyleIdx="1" presStyleCnt="6">
        <dgm:presLayoutVars>
          <dgm:chMax val="1"/>
          <dgm:bulletEnabled val="1"/>
        </dgm:presLayoutVars>
      </dgm:prSet>
      <dgm:spPr/>
    </dgm:pt>
    <dgm:pt modelId="{73A74824-D19D-4E3D-8B55-C21B354832D3}" type="pres">
      <dgm:prSet presAssocID="{E4D0BD1E-DA23-4BC6-B542-C3856BCD1860}" presName="levelTx" presStyleLbl="revTx" presStyleIdx="0" presStyleCnt="0">
        <dgm:presLayoutVars>
          <dgm:chMax val="1"/>
          <dgm:bulletEnabled val="1"/>
        </dgm:presLayoutVars>
      </dgm:prSet>
      <dgm:spPr/>
    </dgm:pt>
    <dgm:pt modelId="{D5784529-3092-4B86-9373-2C852E3DE6CC}" type="pres">
      <dgm:prSet presAssocID="{C684C146-A979-4460-8509-60520EA1CF9F}" presName="Name8" presStyleCnt="0"/>
      <dgm:spPr/>
    </dgm:pt>
    <dgm:pt modelId="{2BF862B8-A5E6-4123-BB3E-57817C56DBD9}" type="pres">
      <dgm:prSet presAssocID="{C684C146-A979-4460-8509-60520EA1CF9F}" presName="level" presStyleLbl="node1" presStyleIdx="2" presStyleCnt="6">
        <dgm:presLayoutVars>
          <dgm:chMax val="1"/>
          <dgm:bulletEnabled val="1"/>
        </dgm:presLayoutVars>
      </dgm:prSet>
      <dgm:spPr/>
    </dgm:pt>
    <dgm:pt modelId="{2A2E4F8E-87E5-46E2-B1A8-EFD6C70EE9F5}" type="pres">
      <dgm:prSet presAssocID="{C684C146-A979-4460-8509-60520EA1CF9F}" presName="levelTx" presStyleLbl="revTx" presStyleIdx="0" presStyleCnt="0">
        <dgm:presLayoutVars>
          <dgm:chMax val="1"/>
          <dgm:bulletEnabled val="1"/>
        </dgm:presLayoutVars>
      </dgm:prSet>
      <dgm:spPr/>
    </dgm:pt>
    <dgm:pt modelId="{C7DF2503-97E2-427A-98C8-E049DA5328F8}" type="pres">
      <dgm:prSet presAssocID="{3ED47377-52B7-4558-8D8F-947DB93EA45E}" presName="Name8" presStyleCnt="0"/>
      <dgm:spPr/>
    </dgm:pt>
    <dgm:pt modelId="{3B2B56F9-B52D-4A8E-8078-D57045177A6D}" type="pres">
      <dgm:prSet presAssocID="{3ED47377-52B7-4558-8D8F-947DB93EA45E}" presName="level" presStyleLbl="node1" presStyleIdx="3" presStyleCnt="6">
        <dgm:presLayoutVars>
          <dgm:chMax val="1"/>
          <dgm:bulletEnabled val="1"/>
        </dgm:presLayoutVars>
      </dgm:prSet>
      <dgm:spPr/>
    </dgm:pt>
    <dgm:pt modelId="{5848B47F-AE29-4B5F-900D-B6556BCAA29B}" type="pres">
      <dgm:prSet presAssocID="{3ED47377-52B7-4558-8D8F-947DB93EA45E}" presName="levelTx" presStyleLbl="revTx" presStyleIdx="0" presStyleCnt="0">
        <dgm:presLayoutVars>
          <dgm:chMax val="1"/>
          <dgm:bulletEnabled val="1"/>
        </dgm:presLayoutVars>
      </dgm:prSet>
      <dgm:spPr/>
    </dgm:pt>
    <dgm:pt modelId="{B8081ABF-F377-4B86-AB23-24F0E64857CA}" type="pres">
      <dgm:prSet presAssocID="{5DFEA3CD-470C-4DDD-97B9-F640C42F2DCD}" presName="Name8" presStyleCnt="0"/>
      <dgm:spPr/>
    </dgm:pt>
    <dgm:pt modelId="{8A898642-3553-4139-98BD-13E75310411D}" type="pres">
      <dgm:prSet presAssocID="{5DFEA3CD-470C-4DDD-97B9-F640C42F2DCD}" presName="level" presStyleLbl="node1" presStyleIdx="4" presStyleCnt="6">
        <dgm:presLayoutVars>
          <dgm:chMax val="1"/>
          <dgm:bulletEnabled val="1"/>
        </dgm:presLayoutVars>
      </dgm:prSet>
      <dgm:spPr/>
    </dgm:pt>
    <dgm:pt modelId="{144C961E-AE21-4F84-B8CF-08618DCF096C}" type="pres">
      <dgm:prSet presAssocID="{5DFEA3CD-470C-4DDD-97B9-F640C42F2DCD}" presName="levelTx" presStyleLbl="revTx" presStyleIdx="0" presStyleCnt="0">
        <dgm:presLayoutVars>
          <dgm:chMax val="1"/>
          <dgm:bulletEnabled val="1"/>
        </dgm:presLayoutVars>
      </dgm:prSet>
      <dgm:spPr/>
    </dgm:pt>
    <dgm:pt modelId="{566C38D7-E06B-42C1-BF4E-DBC077B4001D}" type="pres">
      <dgm:prSet presAssocID="{FFB90A61-4209-49EA-8203-F70216CF5E21}" presName="Name8" presStyleCnt="0"/>
      <dgm:spPr/>
    </dgm:pt>
    <dgm:pt modelId="{76D66A72-DB03-4123-8B75-17E6DE737362}" type="pres">
      <dgm:prSet presAssocID="{FFB90A61-4209-49EA-8203-F70216CF5E21}" presName="level" presStyleLbl="node1" presStyleIdx="5" presStyleCnt="6">
        <dgm:presLayoutVars>
          <dgm:chMax val="1"/>
          <dgm:bulletEnabled val="1"/>
        </dgm:presLayoutVars>
      </dgm:prSet>
      <dgm:spPr/>
    </dgm:pt>
    <dgm:pt modelId="{9F22C7EF-EC3B-4BA6-9B83-978B3750162C}" type="pres">
      <dgm:prSet presAssocID="{FFB90A61-4209-49EA-8203-F70216CF5E21}" presName="levelTx" presStyleLbl="revTx" presStyleIdx="0" presStyleCnt="0">
        <dgm:presLayoutVars>
          <dgm:chMax val="1"/>
          <dgm:bulletEnabled val="1"/>
        </dgm:presLayoutVars>
      </dgm:prSet>
      <dgm:spPr/>
    </dgm:pt>
  </dgm:ptLst>
  <dgm:cxnLst>
    <dgm:cxn modelId="{04B46B0B-F595-4063-A995-453A0DA96F85}" type="presOf" srcId="{3ED47377-52B7-4558-8D8F-947DB93EA45E}" destId="{3B2B56F9-B52D-4A8E-8078-D57045177A6D}" srcOrd="0" destOrd="0" presId="urn:microsoft.com/office/officeart/2005/8/layout/pyramid3"/>
    <dgm:cxn modelId="{2B7D4012-BBA5-432D-A1ED-B05881082398}" type="presOf" srcId="{FFB90A61-4209-49EA-8203-F70216CF5E21}" destId="{9F22C7EF-EC3B-4BA6-9B83-978B3750162C}" srcOrd="1" destOrd="0" presId="urn:microsoft.com/office/officeart/2005/8/layout/pyramid3"/>
    <dgm:cxn modelId="{8CA7B421-6F33-4369-82C4-2ACCF2F9FE44}" type="presOf" srcId="{4227225A-EBA0-486E-84A5-571A0EA4E10D}" destId="{B7D097FB-E628-4A3B-B857-2C158F4AAC49}" srcOrd="0" destOrd="0" presId="urn:microsoft.com/office/officeart/2005/8/layout/pyramid3"/>
    <dgm:cxn modelId="{60989D2A-06E2-49B0-ABCC-5720E7C39051}" type="presOf" srcId="{FFB90A61-4209-49EA-8203-F70216CF5E21}" destId="{76D66A72-DB03-4123-8B75-17E6DE737362}" srcOrd="0" destOrd="0" presId="urn:microsoft.com/office/officeart/2005/8/layout/pyramid3"/>
    <dgm:cxn modelId="{251ED039-6D74-4E37-B42C-8039DEE2E7E6}" srcId="{4227225A-EBA0-486E-84A5-571A0EA4E10D}" destId="{5DFEA3CD-470C-4DDD-97B9-F640C42F2DCD}" srcOrd="4" destOrd="0" parTransId="{189792B3-17EB-46B7-A9D9-F57B8E8CAF9B}" sibTransId="{AA448192-472C-46C4-A5F4-46AB84A94D5E}"/>
    <dgm:cxn modelId="{BA16945E-01B0-4CA9-B135-BF56DACDA306}" srcId="{4227225A-EBA0-486E-84A5-571A0EA4E10D}" destId="{E4D0BD1E-DA23-4BC6-B542-C3856BCD1860}" srcOrd="1" destOrd="0" parTransId="{3B83000B-3A9E-48BE-986A-79FDDF8F7BBF}" sibTransId="{DC0151D3-9EF5-4D2C-A4BE-41E0B6F9F5C4}"/>
    <dgm:cxn modelId="{7A7F1741-5915-47B1-9D53-EE1FAF6DED5B}" srcId="{4227225A-EBA0-486E-84A5-571A0EA4E10D}" destId="{FBF4296C-C761-4087-A17B-A5849D81B8D0}" srcOrd="0" destOrd="0" parTransId="{30779BBF-112E-4BDA-B161-0A065FEEA7F0}" sibTransId="{FF42FC18-D78D-4A2C-8A14-462D9072C866}"/>
    <dgm:cxn modelId="{A4F06D65-D305-4217-B918-FBB9ADB28705}" srcId="{4227225A-EBA0-486E-84A5-571A0EA4E10D}" destId="{C684C146-A979-4460-8509-60520EA1CF9F}" srcOrd="2" destOrd="0" parTransId="{C9E7FEF6-FC55-4A00-9244-0F5B348F514E}" sibTransId="{C528D210-6F3E-4A42-9206-44C741BB6FC9}"/>
    <dgm:cxn modelId="{B127F776-F04B-4A5E-ABCA-24B0E82B7360}" type="presOf" srcId="{FBF4296C-C761-4087-A17B-A5849D81B8D0}" destId="{EF0DE0CE-B940-4043-85BD-59577862BB6A}" srcOrd="1" destOrd="0" presId="urn:microsoft.com/office/officeart/2005/8/layout/pyramid3"/>
    <dgm:cxn modelId="{DE6E6D58-7AD9-4E6F-B6C1-E9AF015A863A}" type="presOf" srcId="{5DFEA3CD-470C-4DDD-97B9-F640C42F2DCD}" destId="{8A898642-3553-4139-98BD-13E75310411D}" srcOrd="0" destOrd="0" presId="urn:microsoft.com/office/officeart/2005/8/layout/pyramid3"/>
    <dgm:cxn modelId="{A749829A-7416-40AC-A6C4-D63313423685}" type="presOf" srcId="{E4D0BD1E-DA23-4BC6-B542-C3856BCD1860}" destId="{843C17D2-B7F6-4EC3-94BF-65D0BE2B054D}" srcOrd="0" destOrd="0" presId="urn:microsoft.com/office/officeart/2005/8/layout/pyramid3"/>
    <dgm:cxn modelId="{ABEAE0AB-9A7F-4209-9299-152F36019FF8}" type="presOf" srcId="{E4D0BD1E-DA23-4BC6-B542-C3856BCD1860}" destId="{73A74824-D19D-4E3D-8B55-C21B354832D3}" srcOrd="1" destOrd="0" presId="urn:microsoft.com/office/officeart/2005/8/layout/pyramid3"/>
    <dgm:cxn modelId="{75CC58C8-10D4-4218-864B-D9D5590D0101}" type="presOf" srcId="{5DFEA3CD-470C-4DDD-97B9-F640C42F2DCD}" destId="{144C961E-AE21-4F84-B8CF-08618DCF096C}" srcOrd="1" destOrd="0" presId="urn:microsoft.com/office/officeart/2005/8/layout/pyramid3"/>
    <dgm:cxn modelId="{3C49EACD-B245-47A3-83B4-0C211EA4BB87}" type="presOf" srcId="{FBF4296C-C761-4087-A17B-A5849D81B8D0}" destId="{66CF4220-C7D6-4EE1-815E-BA9C2EAB2528}" srcOrd="0" destOrd="0" presId="urn:microsoft.com/office/officeart/2005/8/layout/pyramid3"/>
    <dgm:cxn modelId="{EE2ECED0-03EA-435F-84E3-1685EEE78E08}" type="presOf" srcId="{3ED47377-52B7-4558-8D8F-947DB93EA45E}" destId="{5848B47F-AE29-4B5F-900D-B6556BCAA29B}" srcOrd="1" destOrd="0" presId="urn:microsoft.com/office/officeart/2005/8/layout/pyramid3"/>
    <dgm:cxn modelId="{F1BF4BD9-C812-454B-B3D3-12EEB60747D4}" srcId="{4227225A-EBA0-486E-84A5-571A0EA4E10D}" destId="{FFB90A61-4209-49EA-8203-F70216CF5E21}" srcOrd="5" destOrd="0" parTransId="{15239277-69A6-4FAC-9901-4F409B43772A}" sibTransId="{5D87A4C8-44DF-4916-9E39-5DF1131E5749}"/>
    <dgm:cxn modelId="{A62D63E7-0C90-46FD-A1A0-361ADBAB8C45}" type="presOf" srcId="{C684C146-A979-4460-8509-60520EA1CF9F}" destId="{2BF862B8-A5E6-4123-BB3E-57817C56DBD9}" srcOrd="0" destOrd="0" presId="urn:microsoft.com/office/officeart/2005/8/layout/pyramid3"/>
    <dgm:cxn modelId="{6BA343F7-6D3B-45D1-9B11-8EB82E672872}" type="presOf" srcId="{C684C146-A979-4460-8509-60520EA1CF9F}" destId="{2A2E4F8E-87E5-46E2-B1A8-EFD6C70EE9F5}" srcOrd="1" destOrd="0" presId="urn:microsoft.com/office/officeart/2005/8/layout/pyramid3"/>
    <dgm:cxn modelId="{7BB6C9F7-9204-4F45-9B7D-B8F4BF2CB036}" srcId="{4227225A-EBA0-486E-84A5-571A0EA4E10D}" destId="{3ED47377-52B7-4558-8D8F-947DB93EA45E}" srcOrd="3" destOrd="0" parTransId="{44E237AC-13DA-4544-B217-D026DBF97085}" sibTransId="{6A9B01AA-DE11-4857-9D05-16B9E0A2EA79}"/>
    <dgm:cxn modelId="{4B242F1F-F6D3-4198-B5F8-C5C8F86141F6}" type="presParOf" srcId="{B7D097FB-E628-4A3B-B857-2C158F4AAC49}" destId="{66AA415B-F1AF-413D-867B-B505CAF33388}" srcOrd="0" destOrd="0" presId="urn:microsoft.com/office/officeart/2005/8/layout/pyramid3"/>
    <dgm:cxn modelId="{A918CD80-7D1D-4323-8D04-DE75D44C73AC}" type="presParOf" srcId="{66AA415B-F1AF-413D-867B-B505CAF33388}" destId="{66CF4220-C7D6-4EE1-815E-BA9C2EAB2528}" srcOrd="0" destOrd="0" presId="urn:microsoft.com/office/officeart/2005/8/layout/pyramid3"/>
    <dgm:cxn modelId="{774852E4-4A45-454B-A0DF-878607C479D9}" type="presParOf" srcId="{66AA415B-F1AF-413D-867B-B505CAF33388}" destId="{EF0DE0CE-B940-4043-85BD-59577862BB6A}" srcOrd="1" destOrd="0" presId="urn:microsoft.com/office/officeart/2005/8/layout/pyramid3"/>
    <dgm:cxn modelId="{A38AF04B-4F3C-4FC0-A8D4-C14987E92516}" type="presParOf" srcId="{B7D097FB-E628-4A3B-B857-2C158F4AAC49}" destId="{05038980-C7AB-4769-9972-8B0450466FC7}" srcOrd="1" destOrd="0" presId="urn:microsoft.com/office/officeart/2005/8/layout/pyramid3"/>
    <dgm:cxn modelId="{250B5A30-3E6A-4AD2-8B52-C3F5D54F3251}" type="presParOf" srcId="{05038980-C7AB-4769-9972-8B0450466FC7}" destId="{843C17D2-B7F6-4EC3-94BF-65D0BE2B054D}" srcOrd="0" destOrd="0" presId="urn:microsoft.com/office/officeart/2005/8/layout/pyramid3"/>
    <dgm:cxn modelId="{EBA2852C-25A7-4437-9D3C-563923BE3D77}" type="presParOf" srcId="{05038980-C7AB-4769-9972-8B0450466FC7}" destId="{73A74824-D19D-4E3D-8B55-C21B354832D3}" srcOrd="1" destOrd="0" presId="urn:microsoft.com/office/officeart/2005/8/layout/pyramid3"/>
    <dgm:cxn modelId="{34A56F04-B1DB-4864-8AC2-8997D35203F2}" type="presParOf" srcId="{B7D097FB-E628-4A3B-B857-2C158F4AAC49}" destId="{D5784529-3092-4B86-9373-2C852E3DE6CC}" srcOrd="2" destOrd="0" presId="urn:microsoft.com/office/officeart/2005/8/layout/pyramid3"/>
    <dgm:cxn modelId="{82302BF1-0FDE-427F-8FED-10333EBD16AC}" type="presParOf" srcId="{D5784529-3092-4B86-9373-2C852E3DE6CC}" destId="{2BF862B8-A5E6-4123-BB3E-57817C56DBD9}" srcOrd="0" destOrd="0" presId="urn:microsoft.com/office/officeart/2005/8/layout/pyramid3"/>
    <dgm:cxn modelId="{6E6B025E-2ABD-40CE-B149-543E0FB28BE2}" type="presParOf" srcId="{D5784529-3092-4B86-9373-2C852E3DE6CC}" destId="{2A2E4F8E-87E5-46E2-B1A8-EFD6C70EE9F5}" srcOrd="1" destOrd="0" presId="urn:microsoft.com/office/officeart/2005/8/layout/pyramid3"/>
    <dgm:cxn modelId="{206FA49B-E1AA-4C50-B26D-3C4F43F25B83}" type="presParOf" srcId="{B7D097FB-E628-4A3B-B857-2C158F4AAC49}" destId="{C7DF2503-97E2-427A-98C8-E049DA5328F8}" srcOrd="3" destOrd="0" presId="urn:microsoft.com/office/officeart/2005/8/layout/pyramid3"/>
    <dgm:cxn modelId="{3CEB38CA-65CF-41C9-BDA6-1D3FDF39AF67}" type="presParOf" srcId="{C7DF2503-97E2-427A-98C8-E049DA5328F8}" destId="{3B2B56F9-B52D-4A8E-8078-D57045177A6D}" srcOrd="0" destOrd="0" presId="urn:microsoft.com/office/officeart/2005/8/layout/pyramid3"/>
    <dgm:cxn modelId="{1480503F-533C-43D0-902C-8EB924912028}" type="presParOf" srcId="{C7DF2503-97E2-427A-98C8-E049DA5328F8}" destId="{5848B47F-AE29-4B5F-900D-B6556BCAA29B}" srcOrd="1" destOrd="0" presId="urn:microsoft.com/office/officeart/2005/8/layout/pyramid3"/>
    <dgm:cxn modelId="{D99849EA-BC42-4772-B876-A7063890C979}" type="presParOf" srcId="{B7D097FB-E628-4A3B-B857-2C158F4AAC49}" destId="{B8081ABF-F377-4B86-AB23-24F0E64857CA}" srcOrd="4" destOrd="0" presId="urn:microsoft.com/office/officeart/2005/8/layout/pyramid3"/>
    <dgm:cxn modelId="{4B3F8015-DADC-4090-88CE-E8E1A1E139E2}" type="presParOf" srcId="{B8081ABF-F377-4B86-AB23-24F0E64857CA}" destId="{8A898642-3553-4139-98BD-13E75310411D}" srcOrd="0" destOrd="0" presId="urn:microsoft.com/office/officeart/2005/8/layout/pyramid3"/>
    <dgm:cxn modelId="{3E22E5C3-4A9C-4781-A2B7-0DCEE6BB2571}" type="presParOf" srcId="{B8081ABF-F377-4B86-AB23-24F0E64857CA}" destId="{144C961E-AE21-4F84-B8CF-08618DCF096C}" srcOrd="1" destOrd="0" presId="urn:microsoft.com/office/officeart/2005/8/layout/pyramid3"/>
    <dgm:cxn modelId="{F52C8B1D-1602-4166-9188-DB2FB0DCCD86}" type="presParOf" srcId="{B7D097FB-E628-4A3B-B857-2C158F4AAC49}" destId="{566C38D7-E06B-42C1-BF4E-DBC077B4001D}" srcOrd="5" destOrd="0" presId="urn:microsoft.com/office/officeart/2005/8/layout/pyramid3"/>
    <dgm:cxn modelId="{15754053-AD36-4711-BD2E-31D08F3ACFEE}" type="presParOf" srcId="{566C38D7-E06B-42C1-BF4E-DBC077B4001D}" destId="{76D66A72-DB03-4123-8B75-17E6DE737362}" srcOrd="0" destOrd="0" presId="urn:microsoft.com/office/officeart/2005/8/layout/pyramid3"/>
    <dgm:cxn modelId="{5BEE5A1D-5A82-452E-933B-D7B4BBE30B67}" type="presParOf" srcId="{566C38D7-E06B-42C1-BF4E-DBC077B4001D}" destId="{9F22C7EF-EC3B-4BA6-9B83-978B3750162C}" srcOrd="1" destOrd="0" presId="urn:microsoft.com/office/officeart/2005/8/layout/pyramid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CF4220-C7D6-4EE1-815E-BA9C2EAB2528}">
      <dsp:nvSpPr>
        <dsp:cNvPr id="0" name=""/>
        <dsp:cNvSpPr/>
      </dsp:nvSpPr>
      <dsp:spPr>
        <a:xfrm rot="10800000">
          <a:off x="0" y="0"/>
          <a:ext cx="11369675" cy="691620"/>
        </a:xfrm>
        <a:prstGeom prst="trapezoid">
          <a:avLst>
            <a:gd name="adj" fmla="val 136993"/>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t>General Education Classroom </a:t>
          </a:r>
        </a:p>
        <a:p>
          <a:pPr marL="0" lvl="0" indent="0" algn="ctr" defTabSz="800100">
            <a:lnSpc>
              <a:spcPct val="90000"/>
            </a:lnSpc>
            <a:spcBef>
              <a:spcPct val="0"/>
            </a:spcBef>
            <a:spcAft>
              <a:spcPct val="35000"/>
            </a:spcAft>
            <a:buNone/>
          </a:pPr>
          <a:r>
            <a:rPr lang="en-US" sz="1800" kern="1200" dirty="0"/>
            <a:t>(Indicator 5A - LRE 0)</a:t>
          </a:r>
        </a:p>
      </dsp:txBody>
      <dsp:txXfrm rot="-10800000">
        <a:off x="1989693" y="0"/>
        <a:ext cx="7390288" cy="691620"/>
      </dsp:txXfrm>
    </dsp:sp>
    <dsp:sp modelId="{843C17D2-B7F6-4EC3-94BF-65D0BE2B054D}">
      <dsp:nvSpPr>
        <dsp:cNvPr id="0" name=""/>
        <dsp:cNvSpPr/>
      </dsp:nvSpPr>
      <dsp:spPr>
        <a:xfrm rot="10800000">
          <a:off x="947472" y="691620"/>
          <a:ext cx="9474729" cy="691620"/>
        </a:xfrm>
        <a:prstGeom prst="trapezoid">
          <a:avLst>
            <a:gd name="adj" fmla="val 136993"/>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t>Partial Removal from General Education </a:t>
          </a:r>
        </a:p>
        <a:p>
          <a:pPr marL="0" lvl="0" indent="0" algn="ctr" defTabSz="800100">
            <a:lnSpc>
              <a:spcPct val="90000"/>
            </a:lnSpc>
            <a:spcBef>
              <a:spcPct val="0"/>
            </a:spcBef>
            <a:spcAft>
              <a:spcPct val="35000"/>
            </a:spcAft>
            <a:buNone/>
          </a:pPr>
          <a:r>
            <a:rPr lang="en-US" sz="1800" kern="1200" dirty="0"/>
            <a:t>(LRE 1)</a:t>
          </a:r>
        </a:p>
      </dsp:txBody>
      <dsp:txXfrm rot="-10800000">
        <a:off x="2605550" y="691620"/>
        <a:ext cx="6158573" cy="691620"/>
      </dsp:txXfrm>
    </dsp:sp>
    <dsp:sp modelId="{2BF862B8-A5E6-4123-BB3E-57817C56DBD9}">
      <dsp:nvSpPr>
        <dsp:cNvPr id="0" name=""/>
        <dsp:cNvSpPr/>
      </dsp:nvSpPr>
      <dsp:spPr>
        <a:xfrm rot="10800000">
          <a:off x="1894945" y="1383241"/>
          <a:ext cx="7579783" cy="691620"/>
        </a:xfrm>
        <a:prstGeom prst="trapezoid">
          <a:avLst>
            <a:gd name="adj" fmla="val 136993"/>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t>Self Contained Classroom</a:t>
          </a:r>
        </a:p>
        <a:p>
          <a:pPr marL="0" lvl="0" indent="0" algn="ctr" defTabSz="800100">
            <a:lnSpc>
              <a:spcPct val="90000"/>
            </a:lnSpc>
            <a:spcBef>
              <a:spcPct val="0"/>
            </a:spcBef>
            <a:spcAft>
              <a:spcPct val="35000"/>
            </a:spcAft>
            <a:buNone/>
          </a:pPr>
          <a:r>
            <a:rPr lang="en-US" sz="1800" kern="1200" dirty="0"/>
            <a:t>(Indicator 5B – LRE 2)</a:t>
          </a:r>
        </a:p>
      </dsp:txBody>
      <dsp:txXfrm rot="-10800000">
        <a:off x="3221407" y="1383241"/>
        <a:ext cx="4926859" cy="691620"/>
      </dsp:txXfrm>
    </dsp:sp>
    <dsp:sp modelId="{3B2B56F9-B52D-4A8E-8078-D57045177A6D}">
      <dsp:nvSpPr>
        <dsp:cNvPr id="0" name=""/>
        <dsp:cNvSpPr/>
      </dsp:nvSpPr>
      <dsp:spPr>
        <a:xfrm rot="10800000">
          <a:off x="2842418" y="2074862"/>
          <a:ext cx="5684837" cy="691620"/>
        </a:xfrm>
        <a:prstGeom prst="trapezoid">
          <a:avLst>
            <a:gd name="adj" fmla="val 136993"/>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t>Separate Day School/ Special Education School (LRE 3)</a:t>
          </a:r>
        </a:p>
      </dsp:txBody>
      <dsp:txXfrm rot="-10800000">
        <a:off x="3837265" y="2074862"/>
        <a:ext cx="3695144" cy="691620"/>
      </dsp:txXfrm>
    </dsp:sp>
    <dsp:sp modelId="{8A898642-3553-4139-98BD-13E75310411D}">
      <dsp:nvSpPr>
        <dsp:cNvPr id="0" name=""/>
        <dsp:cNvSpPr/>
      </dsp:nvSpPr>
      <dsp:spPr>
        <a:xfrm rot="10800000">
          <a:off x="3789891" y="2766483"/>
          <a:ext cx="3789891" cy="691620"/>
        </a:xfrm>
        <a:prstGeom prst="trapezoid">
          <a:avLst>
            <a:gd name="adj" fmla="val 136993"/>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t>Hospital/ Homebound (LRE 5)</a:t>
          </a:r>
        </a:p>
      </dsp:txBody>
      <dsp:txXfrm rot="-10800000">
        <a:off x="4453122" y="2766483"/>
        <a:ext cx="2463429" cy="691620"/>
      </dsp:txXfrm>
    </dsp:sp>
    <dsp:sp modelId="{76D66A72-DB03-4123-8B75-17E6DE737362}">
      <dsp:nvSpPr>
        <dsp:cNvPr id="0" name=""/>
        <dsp:cNvSpPr/>
      </dsp:nvSpPr>
      <dsp:spPr>
        <a:xfrm rot="10800000">
          <a:off x="4737364" y="3458104"/>
          <a:ext cx="1894945" cy="691620"/>
        </a:xfrm>
        <a:prstGeom prst="trapezoid">
          <a:avLst>
            <a:gd name="adj" fmla="val 136993"/>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t>Special Education Residential Program (LRE 6)</a:t>
          </a:r>
        </a:p>
      </dsp:txBody>
      <dsp:txXfrm rot="-10800000">
        <a:off x="4737364" y="3458104"/>
        <a:ext cx="1894945" cy="691620"/>
      </dsp:txXfrm>
    </dsp:sp>
  </dsp:spTree>
</dsp:drawing>
</file>

<file path=ppt/diagrams/layout1.xml><?xml version="1.0" encoding="utf-8"?>
<dgm:layoutDef xmlns:dgm="http://schemas.openxmlformats.org/drawingml/2006/diagram" xmlns:a="http://schemas.openxmlformats.org/drawingml/2006/main" uniqueId="urn:microsoft.com/office/officeart/2005/8/layout/pyramid3">
  <dgm:title val=""/>
  <dgm:desc val=""/>
  <dgm:catLst>
    <dgm:cat type="pyramid" pri="2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T"/>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T"/>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9D8317C1-B09E-47F5-AF6C-9D84DD142FD4}" type="datetimeFigureOut">
              <a:rPr lang="en-US" smtClean="0"/>
              <a:t>7/19/2021</a:t>
            </a:fld>
            <a:endParaRPr lang="en-US"/>
          </a:p>
        </p:txBody>
      </p:sp>
      <p:sp>
        <p:nvSpPr>
          <p:cNvPr id="4" name="Slide Image Placeholder 3"/>
          <p:cNvSpPr>
            <a:spLocks noGrp="1" noRot="1" noChangeAspect="1"/>
          </p:cNvSpPr>
          <p:nvPr>
            <p:ph type="sldImg" idx="2"/>
          </p:nvPr>
        </p:nvSpPr>
        <p:spPr>
          <a:xfrm>
            <a:off x="654050" y="1162050"/>
            <a:ext cx="5575300" cy="313690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52ADD1B4-63D5-459C-AB25-341648D368F3}" type="slidenum">
              <a:rPr lang="en-US" smtClean="0"/>
              <a:t>‹#›</a:t>
            </a:fld>
            <a:endParaRPr lang="en-US"/>
          </a:p>
        </p:txBody>
      </p:sp>
    </p:spTree>
    <p:extLst>
      <p:ext uri="{BB962C8B-B14F-4D97-AF65-F5344CB8AC3E}">
        <p14:creationId xmlns:p14="http://schemas.microsoft.com/office/powerpoint/2010/main" val="24623666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2ADD1B4-63D5-459C-AB25-341648D368F3}" type="slidenum">
              <a:rPr lang="en-US" smtClean="0"/>
              <a:t>2</a:t>
            </a:fld>
            <a:endParaRPr lang="en-US"/>
          </a:p>
        </p:txBody>
      </p:sp>
    </p:spTree>
    <p:extLst>
      <p:ext uri="{BB962C8B-B14F-4D97-AF65-F5344CB8AC3E}">
        <p14:creationId xmlns:p14="http://schemas.microsoft.com/office/powerpoint/2010/main" val="38820625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Survey results should be completed within one week of the presentation.</a:t>
            </a:r>
          </a:p>
        </p:txBody>
      </p:sp>
      <p:sp>
        <p:nvSpPr>
          <p:cNvPr id="4" name="Slide Number Placeholder 3"/>
          <p:cNvSpPr>
            <a:spLocks noGrp="1"/>
          </p:cNvSpPr>
          <p:nvPr>
            <p:ph type="sldNum" sz="quarter" idx="5"/>
          </p:nvPr>
        </p:nvSpPr>
        <p:spPr/>
        <p:txBody>
          <a:bodyPr/>
          <a:lstStyle/>
          <a:p>
            <a:fld id="{52ADD1B4-63D5-459C-AB25-341648D368F3}" type="slidenum">
              <a:rPr lang="en-US" smtClean="0"/>
              <a:t>19</a:t>
            </a:fld>
            <a:endParaRPr lang="en-US"/>
          </a:p>
        </p:txBody>
      </p:sp>
    </p:spTree>
    <p:extLst>
      <p:ext uri="{BB962C8B-B14F-4D97-AF65-F5344CB8AC3E}">
        <p14:creationId xmlns:p14="http://schemas.microsoft.com/office/powerpoint/2010/main" val="34616786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more information on SPP.APR see the following link xxx.  West Virginia is required to submit SPP.APR data annual by February 1</a:t>
            </a:r>
            <a:r>
              <a:rPr lang="en-US" baseline="30000" dirty="0"/>
              <a:t>st</a:t>
            </a:r>
            <a:r>
              <a:rPr lang="en-US" dirty="0"/>
              <a:t>.</a:t>
            </a:r>
          </a:p>
        </p:txBody>
      </p:sp>
      <p:sp>
        <p:nvSpPr>
          <p:cNvPr id="4" name="Slide Number Placeholder 3"/>
          <p:cNvSpPr>
            <a:spLocks noGrp="1"/>
          </p:cNvSpPr>
          <p:nvPr>
            <p:ph type="sldNum" sz="quarter" idx="10"/>
          </p:nvPr>
        </p:nvSpPr>
        <p:spPr/>
        <p:txBody>
          <a:bodyPr/>
          <a:lstStyle/>
          <a:p>
            <a:fld id="{52ADD1B4-63D5-459C-AB25-341648D368F3}" type="slidenum">
              <a:rPr lang="en-US" smtClean="0"/>
              <a:t>3</a:t>
            </a:fld>
            <a:endParaRPr lang="en-US"/>
          </a:p>
        </p:txBody>
      </p:sp>
    </p:spTree>
    <p:extLst>
      <p:ext uri="{BB962C8B-B14F-4D97-AF65-F5344CB8AC3E}">
        <p14:creationId xmlns:p14="http://schemas.microsoft.com/office/powerpoint/2010/main" val="10056438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calculation is the number of students with disabilities and an IEP that were suspended or expelled over ten school days divided by the total number of students with disabilities.  The threshold for districts has been 3.28%.  There are 57 WV districts. Two districts will equal 3.51%.</a:t>
            </a:r>
          </a:p>
        </p:txBody>
      </p:sp>
      <p:sp>
        <p:nvSpPr>
          <p:cNvPr id="4" name="Slide Number Placeholder 3"/>
          <p:cNvSpPr>
            <a:spLocks noGrp="1"/>
          </p:cNvSpPr>
          <p:nvPr>
            <p:ph type="sldNum" sz="quarter" idx="5"/>
          </p:nvPr>
        </p:nvSpPr>
        <p:spPr/>
        <p:txBody>
          <a:bodyPr/>
          <a:lstStyle/>
          <a:p>
            <a:fld id="{52ADD1B4-63D5-459C-AB25-341648D368F3}" type="slidenum">
              <a:rPr lang="en-US" smtClean="0"/>
              <a:t>5</a:t>
            </a:fld>
            <a:endParaRPr lang="en-US"/>
          </a:p>
        </p:txBody>
      </p:sp>
    </p:spTree>
    <p:extLst>
      <p:ext uri="{BB962C8B-B14F-4D97-AF65-F5344CB8AC3E}">
        <p14:creationId xmlns:p14="http://schemas.microsoft.com/office/powerpoint/2010/main" val="41702925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Policy 2419 “An eligible student must be educated with general education students in the general education classroom to the maximum extent appropriate.  Removal from the general education environment occurs only when the nature or severity of </a:t>
            </a:r>
            <a:r>
              <a:rPr lang="en-US"/>
              <a:t>the exceptionality </a:t>
            </a:r>
            <a:r>
              <a:rPr lang="en-US" dirty="0"/>
              <a:t>is such that education in general classes and other settings with general education students cannot be achieved satisfactorily even with the use of supplementary aids and </a:t>
            </a:r>
            <a:r>
              <a:rPr lang="en-US"/>
              <a:t>services.”</a:t>
            </a:r>
            <a:endParaRPr lang="en-US" dirty="0"/>
          </a:p>
        </p:txBody>
      </p:sp>
      <p:sp>
        <p:nvSpPr>
          <p:cNvPr id="4" name="Slide Number Placeholder 3"/>
          <p:cNvSpPr>
            <a:spLocks noGrp="1"/>
          </p:cNvSpPr>
          <p:nvPr>
            <p:ph type="sldNum" sz="quarter" idx="5"/>
          </p:nvPr>
        </p:nvSpPr>
        <p:spPr/>
        <p:txBody>
          <a:bodyPr/>
          <a:lstStyle/>
          <a:p>
            <a:fld id="{52ADD1B4-63D5-459C-AB25-341648D368F3}" type="slidenum">
              <a:rPr lang="en-US" smtClean="0"/>
              <a:t>6</a:t>
            </a:fld>
            <a:endParaRPr lang="en-US"/>
          </a:p>
        </p:txBody>
      </p:sp>
    </p:spTree>
    <p:extLst>
      <p:ext uri="{BB962C8B-B14F-4D97-AF65-F5344CB8AC3E}">
        <p14:creationId xmlns:p14="http://schemas.microsoft.com/office/powerpoint/2010/main" val="15021859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2ADD1B4-63D5-459C-AB25-341648D368F3}" type="slidenum">
              <a:rPr lang="en-US" smtClean="0"/>
              <a:t>9</a:t>
            </a:fld>
            <a:endParaRPr lang="en-US"/>
          </a:p>
        </p:txBody>
      </p:sp>
    </p:spTree>
    <p:extLst>
      <p:ext uri="{BB962C8B-B14F-4D97-AF65-F5344CB8AC3E}">
        <p14:creationId xmlns:p14="http://schemas.microsoft.com/office/powerpoint/2010/main" val="28367999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indicator 5A the orange represents actual data which should be higher than the blue proposed targets.  The anticipated FFY2020 percentage which is impacted by COVID-19 and the new calculation is 67.11%.   Discuss the need to reverse the current trend. </a:t>
            </a:r>
          </a:p>
        </p:txBody>
      </p:sp>
      <p:sp>
        <p:nvSpPr>
          <p:cNvPr id="4" name="Slide Number Placeholder 3"/>
          <p:cNvSpPr>
            <a:spLocks noGrp="1"/>
          </p:cNvSpPr>
          <p:nvPr>
            <p:ph type="sldNum" sz="quarter" idx="5"/>
          </p:nvPr>
        </p:nvSpPr>
        <p:spPr/>
        <p:txBody>
          <a:bodyPr/>
          <a:lstStyle/>
          <a:p>
            <a:fld id="{52ADD1B4-63D5-459C-AB25-341648D368F3}" type="slidenum">
              <a:rPr lang="en-US" smtClean="0"/>
              <a:t>10</a:t>
            </a:fld>
            <a:endParaRPr lang="en-US"/>
          </a:p>
        </p:txBody>
      </p:sp>
    </p:spTree>
    <p:extLst>
      <p:ext uri="{BB962C8B-B14F-4D97-AF65-F5344CB8AC3E}">
        <p14:creationId xmlns:p14="http://schemas.microsoft.com/office/powerpoint/2010/main" val="4341847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indicator 5B the orange represents actual data which should be lower than the blue proposed targets.  The anticipated FFY2020 data is 6.47%.  However, this data is impacted by COVID-19 and the new calculations.</a:t>
            </a:r>
          </a:p>
          <a:p>
            <a:endParaRPr lang="en-US" dirty="0"/>
          </a:p>
        </p:txBody>
      </p:sp>
      <p:sp>
        <p:nvSpPr>
          <p:cNvPr id="4" name="Slide Number Placeholder 3"/>
          <p:cNvSpPr>
            <a:spLocks noGrp="1"/>
          </p:cNvSpPr>
          <p:nvPr>
            <p:ph type="sldNum" sz="quarter" idx="5"/>
          </p:nvPr>
        </p:nvSpPr>
        <p:spPr/>
        <p:txBody>
          <a:bodyPr/>
          <a:lstStyle/>
          <a:p>
            <a:fld id="{52ADD1B4-63D5-459C-AB25-341648D368F3}" type="slidenum">
              <a:rPr lang="en-US" smtClean="0"/>
              <a:t>12</a:t>
            </a:fld>
            <a:endParaRPr lang="en-US"/>
          </a:p>
        </p:txBody>
      </p:sp>
    </p:spTree>
    <p:extLst>
      <p:ext uri="{BB962C8B-B14F-4D97-AF65-F5344CB8AC3E}">
        <p14:creationId xmlns:p14="http://schemas.microsoft.com/office/powerpoint/2010/main" val="2471723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indicator 5C the orange represents actual data which should be lower than the blue proposed targets.  The anticipated FFY2020 data is 1.49%.  However, this data is impacted by COVID and new calculations.  Many students placed by the court system in out-of-state residential facilities are included in this indicator.</a:t>
            </a:r>
          </a:p>
          <a:p>
            <a:endParaRPr lang="en-US" dirty="0"/>
          </a:p>
        </p:txBody>
      </p:sp>
      <p:sp>
        <p:nvSpPr>
          <p:cNvPr id="4" name="Slide Number Placeholder 3"/>
          <p:cNvSpPr>
            <a:spLocks noGrp="1"/>
          </p:cNvSpPr>
          <p:nvPr>
            <p:ph type="sldNum" sz="quarter" idx="5"/>
          </p:nvPr>
        </p:nvSpPr>
        <p:spPr/>
        <p:txBody>
          <a:bodyPr/>
          <a:lstStyle/>
          <a:p>
            <a:fld id="{52ADD1B4-63D5-459C-AB25-341648D368F3}" type="slidenum">
              <a:rPr lang="en-US" smtClean="0"/>
              <a:t>14</a:t>
            </a:fld>
            <a:endParaRPr lang="en-US"/>
          </a:p>
        </p:txBody>
      </p:sp>
    </p:spTree>
    <p:extLst>
      <p:ext uri="{BB962C8B-B14F-4D97-AF65-F5344CB8AC3E}">
        <p14:creationId xmlns:p14="http://schemas.microsoft.com/office/powerpoint/2010/main" val="40457648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2ADD1B4-63D5-459C-AB25-341648D368F3}" type="slidenum">
              <a:rPr lang="en-US" smtClean="0"/>
              <a:t>15</a:t>
            </a:fld>
            <a:endParaRPr lang="en-US"/>
          </a:p>
        </p:txBody>
      </p:sp>
    </p:spTree>
    <p:extLst>
      <p:ext uri="{BB962C8B-B14F-4D97-AF65-F5344CB8AC3E}">
        <p14:creationId xmlns:p14="http://schemas.microsoft.com/office/powerpoint/2010/main" val="12011700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81706" y="3446397"/>
            <a:ext cx="11834447" cy="1713781"/>
          </a:xfrm>
        </p:spPr>
        <p:txBody>
          <a:bodyPr anchor="b"/>
          <a:lstStyle>
            <a:lvl1pPr algn="ctr">
              <a:defRPr sz="6000">
                <a:solidFill>
                  <a:schemeClr val="bg1"/>
                </a:solidFill>
              </a:defRPr>
            </a:lvl1pPr>
          </a:lstStyle>
          <a:p>
            <a:r>
              <a:rPr lang="en-US"/>
              <a:t>Click to edit Master title style</a:t>
            </a:r>
          </a:p>
        </p:txBody>
      </p:sp>
      <p:sp>
        <p:nvSpPr>
          <p:cNvPr id="3" name="Subtitle 2"/>
          <p:cNvSpPr>
            <a:spLocks noGrp="1"/>
          </p:cNvSpPr>
          <p:nvPr>
            <p:ph type="subTitle" idx="1"/>
          </p:nvPr>
        </p:nvSpPr>
        <p:spPr>
          <a:xfrm>
            <a:off x="2661136" y="5292661"/>
            <a:ext cx="6875585" cy="416477"/>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4727328" y="5841621"/>
            <a:ext cx="2743200" cy="365125"/>
          </a:xfrm>
          <a:prstGeom prst="rect">
            <a:avLst/>
          </a:prstGeom>
        </p:spPr>
        <p:txBody>
          <a:bodyPr/>
          <a:lstStyle>
            <a:lvl1pPr algn="ctr">
              <a:defRPr sz="1600" i="1">
                <a:solidFill>
                  <a:schemeClr val="bg1"/>
                </a:solidFill>
              </a:defRPr>
            </a:lvl1pPr>
          </a:lstStyle>
          <a:p>
            <a:fld id="{C511D6DA-31B1-4D9D-960F-4E526E78F4C7}" type="datetimeFigureOut">
              <a:rPr lang="en-US" smtClean="0"/>
              <a:t>7/19/2021</a:t>
            </a:fld>
            <a:endParaRPr lang="en-US"/>
          </a:p>
        </p:txBody>
      </p:sp>
    </p:spTree>
    <p:extLst>
      <p:ext uri="{BB962C8B-B14F-4D97-AF65-F5344CB8AC3E}">
        <p14:creationId xmlns:p14="http://schemas.microsoft.com/office/powerpoint/2010/main" val="2811394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3869922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39589" y="365125"/>
            <a:ext cx="2628900" cy="54729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65125"/>
            <a:ext cx="8529989" cy="54729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655931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2985743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75138" y="1709740"/>
            <a:ext cx="1139335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375139" y="4589466"/>
            <a:ext cx="11393350" cy="93210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2947109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98585" y="1778733"/>
            <a:ext cx="5486400"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83569" y="1778733"/>
            <a:ext cx="5484919"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3563321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98585" y="1681163"/>
            <a:ext cx="548603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98585" y="2505075"/>
            <a:ext cx="5486033"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83569" y="1681163"/>
            <a:ext cx="548640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83569" y="2505075"/>
            <a:ext cx="5486403"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459AF246-C0CA-4182-800C-2EDB293A6247}" type="slidenum">
              <a:rPr lang="en-US" smtClean="0"/>
              <a:t>‹#›</a:t>
            </a:fld>
            <a:endParaRPr lang="en-US"/>
          </a:p>
        </p:txBody>
      </p:sp>
      <p:sp>
        <p:nvSpPr>
          <p:cNvPr id="11" name="Title 1"/>
          <p:cNvSpPr>
            <a:spLocks noGrp="1"/>
          </p:cNvSpPr>
          <p:nvPr>
            <p:ph type="title"/>
          </p:nvPr>
        </p:nvSpPr>
        <p:spPr>
          <a:xfrm>
            <a:off x="398585" y="143746"/>
            <a:ext cx="11369903" cy="1400159"/>
          </a:xfrm>
        </p:spPr>
        <p:txBody>
          <a:bodyPr/>
          <a:lstStyle/>
          <a:p>
            <a:r>
              <a:rPr lang="en-US"/>
              <a:t>Click to edit Master title style</a:t>
            </a:r>
          </a:p>
        </p:txBody>
      </p:sp>
    </p:spTree>
    <p:extLst>
      <p:ext uri="{BB962C8B-B14F-4D97-AF65-F5344CB8AC3E}">
        <p14:creationId xmlns:p14="http://schemas.microsoft.com/office/powerpoint/2010/main" val="2170358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940269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4188828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5477" y="457200"/>
            <a:ext cx="4572733"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334000" y="987427"/>
            <a:ext cx="6434488"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45477" y="2057400"/>
            <a:ext cx="457273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123960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0" y="987429"/>
            <a:ext cx="6434488"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7" name="Slide Number Placeholder 6"/>
          <p:cNvSpPr>
            <a:spLocks noGrp="1"/>
          </p:cNvSpPr>
          <p:nvPr>
            <p:ph type="sldNum" sz="quarter" idx="12"/>
          </p:nvPr>
        </p:nvSpPr>
        <p:spPr/>
        <p:txBody>
          <a:bodyPr/>
          <a:lstStyle/>
          <a:p>
            <a:fld id="{459AF246-C0CA-4182-800C-2EDB293A6247}" type="slidenum">
              <a:rPr lang="en-US" smtClean="0"/>
              <a:t>‹#›</a:t>
            </a:fld>
            <a:endParaRPr lang="en-US"/>
          </a:p>
        </p:txBody>
      </p:sp>
      <p:sp>
        <p:nvSpPr>
          <p:cNvPr id="10" name="Title 1"/>
          <p:cNvSpPr>
            <a:spLocks noGrp="1"/>
          </p:cNvSpPr>
          <p:nvPr>
            <p:ph type="title"/>
          </p:nvPr>
        </p:nvSpPr>
        <p:spPr>
          <a:xfrm>
            <a:off x="445477" y="457200"/>
            <a:ext cx="4572733" cy="1600200"/>
          </a:xfrm>
        </p:spPr>
        <p:txBody>
          <a:bodyPr anchor="b"/>
          <a:lstStyle>
            <a:lvl1pPr>
              <a:defRPr sz="3200"/>
            </a:lvl1pPr>
          </a:lstStyle>
          <a:p>
            <a:r>
              <a:rPr lang="en-US"/>
              <a:t>Click to edit Master title style</a:t>
            </a:r>
          </a:p>
        </p:txBody>
      </p:sp>
      <p:sp>
        <p:nvSpPr>
          <p:cNvPr id="11" name="Text Placeholder 3"/>
          <p:cNvSpPr>
            <a:spLocks noGrp="1"/>
          </p:cNvSpPr>
          <p:nvPr>
            <p:ph type="body" sz="half" idx="2"/>
          </p:nvPr>
        </p:nvSpPr>
        <p:spPr>
          <a:xfrm>
            <a:off x="445477" y="2057400"/>
            <a:ext cx="457273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452212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98585" y="143746"/>
            <a:ext cx="11369903" cy="1400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98585" y="1723293"/>
            <a:ext cx="11369903" cy="414996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10596181" y="6356352"/>
            <a:ext cx="1172307" cy="365125"/>
          </a:xfrm>
          <a:prstGeom prst="rect">
            <a:avLst/>
          </a:prstGeom>
        </p:spPr>
        <p:txBody>
          <a:bodyPr vert="horz" lIns="91440" tIns="45720" rIns="91440" bIns="45720" rtlCol="0" anchor="ctr"/>
          <a:lstStyle>
            <a:lvl1pPr algn="ctr">
              <a:defRPr sz="1400" b="1" i="0">
                <a:solidFill>
                  <a:schemeClr val="bg1"/>
                </a:solidFill>
                <a:latin typeface="Fira Sans Ultra" charset="0"/>
                <a:ea typeface="Fira Sans Ultra" charset="0"/>
                <a:cs typeface="Fira Sans Ultra" charset="0"/>
              </a:defRPr>
            </a:lvl1pPr>
          </a:lstStyle>
          <a:p>
            <a:fld id="{459AF246-C0CA-4182-800C-2EDB293A6247}" type="slidenum">
              <a:rPr lang="en-US" smtClean="0"/>
              <a:t>‹#›</a:t>
            </a:fld>
            <a:endParaRPr lang="en-US"/>
          </a:p>
        </p:txBody>
      </p:sp>
    </p:spTree>
    <p:extLst>
      <p:ext uri="{BB962C8B-B14F-4D97-AF65-F5344CB8AC3E}">
        <p14:creationId xmlns:p14="http://schemas.microsoft.com/office/powerpoint/2010/main" val="9458020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rgbClr val="004071"/>
          </a:solidFill>
          <a:latin typeface="Libre Baskerville" charset="0"/>
          <a:ea typeface="Libre Baskerville" charset="0"/>
          <a:cs typeface="Libre Baskerville" charset="0"/>
        </a:defRPr>
      </a:lvl1pPr>
    </p:titleStyle>
    <p:bodyStyle>
      <a:lvl1pPr marL="228600" indent="-228600" algn="l" defTabSz="914400" rtl="0" eaLnBrk="1" latinLnBrk="0" hangingPunct="1">
        <a:lnSpc>
          <a:spcPct val="90000"/>
        </a:lnSpc>
        <a:spcBef>
          <a:spcPts val="1000"/>
        </a:spcBef>
        <a:buFont typeface="Arial"/>
        <a:buChar char="•"/>
        <a:defRPr sz="2800" kern="1200">
          <a:solidFill>
            <a:srgbClr val="60636B"/>
          </a:solidFill>
          <a:latin typeface="Fira Sans" charset="0"/>
          <a:ea typeface="Fira Sans" charset="0"/>
          <a:cs typeface="Fira Sans" charset="0"/>
        </a:defRPr>
      </a:lvl1pPr>
      <a:lvl2pPr marL="685800" indent="-228600" algn="l" defTabSz="914400" rtl="0" eaLnBrk="1" latinLnBrk="0" hangingPunct="1">
        <a:lnSpc>
          <a:spcPct val="90000"/>
        </a:lnSpc>
        <a:spcBef>
          <a:spcPts val="500"/>
        </a:spcBef>
        <a:buFont typeface="Arial"/>
        <a:buChar char="•"/>
        <a:defRPr sz="2400" kern="1200">
          <a:solidFill>
            <a:srgbClr val="60636B"/>
          </a:solidFill>
          <a:latin typeface="Fira Sans" charset="0"/>
          <a:ea typeface="Fira Sans" charset="0"/>
          <a:cs typeface="Fira Sans" charset="0"/>
        </a:defRPr>
      </a:lvl2pPr>
      <a:lvl3pPr marL="1143000" indent="-228600" algn="l" defTabSz="914400" rtl="0" eaLnBrk="1" latinLnBrk="0" hangingPunct="1">
        <a:lnSpc>
          <a:spcPct val="90000"/>
        </a:lnSpc>
        <a:spcBef>
          <a:spcPts val="500"/>
        </a:spcBef>
        <a:buFont typeface="Arial"/>
        <a:buChar char="•"/>
        <a:defRPr sz="2000" kern="1200">
          <a:solidFill>
            <a:srgbClr val="60636B"/>
          </a:solidFill>
          <a:latin typeface="Fira Sans" charset="0"/>
          <a:ea typeface="Fira Sans" charset="0"/>
          <a:cs typeface="Fira Sans" charset="0"/>
        </a:defRPr>
      </a:lvl3pPr>
      <a:lvl4pPr marL="1600200" indent="-228600" algn="l" defTabSz="914400" rtl="0" eaLnBrk="1" latinLnBrk="0" hangingPunct="1">
        <a:lnSpc>
          <a:spcPct val="90000"/>
        </a:lnSpc>
        <a:spcBef>
          <a:spcPts val="500"/>
        </a:spcBef>
        <a:buFont typeface="Arial"/>
        <a:buChar char="•"/>
        <a:defRPr sz="1800" kern="1200">
          <a:solidFill>
            <a:srgbClr val="60636B"/>
          </a:solidFill>
          <a:latin typeface="Fira Sans" charset="0"/>
          <a:ea typeface="Fira Sans" charset="0"/>
          <a:cs typeface="Fira Sans" charset="0"/>
        </a:defRPr>
      </a:lvl4pPr>
      <a:lvl5pPr marL="2057400" indent="-228600" algn="l" defTabSz="914400" rtl="0" eaLnBrk="1" latinLnBrk="0" hangingPunct="1">
        <a:lnSpc>
          <a:spcPct val="90000"/>
        </a:lnSpc>
        <a:spcBef>
          <a:spcPts val="500"/>
        </a:spcBef>
        <a:buFont typeface="Arial"/>
        <a:buChar char="•"/>
        <a:defRPr sz="1800" kern="1200">
          <a:solidFill>
            <a:srgbClr val="60636B"/>
          </a:solidFill>
          <a:latin typeface="Fira Sans" charset="0"/>
          <a:ea typeface="Fira Sans" charset="0"/>
          <a:cs typeface="Fira Sans"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nam10.safelinks.protection.outlook.com/?url=https%3A%2F%2Frb.gy%2Fv6qic8&amp;data=04%7C01%7Ctjriley%40k12.wv.us%7Ca10ae662512b4c4fb3e308d94614f974%7Ce019b04b330c467a8bae09fb17374d6a%7C0%7C0%7C637617878166195000%7CUnknown%7CTWFpbGZsb3d8eyJWIjoiMC4wLjAwMDAiLCJQIjoiV2luMzIiLCJBTiI6Ik1haWwiLCJXVCI6Mn0%3D%7C1000&amp;sdata=Zvuo83Ab9zDETkFUO3%2Bdy4Yq0498Ib0cQ3cBIKyzjGU%3D&amp;reserved=0"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nam10.safelinks.protection.outlook.com/?url=https://www.surveymonkey.com/r/July13ZWQHRX6&amp;data=04|01|tjriley@k12.wv.us|a88745a036bb4918966c08d942484e85|e019b04b330c467a8bae09fb17374d6a|0|0|637613700600363238|Unknown|TWFpbGZsb3d8eyJWIjoiMC4wLjAwMDAiLCJQIjoiV2luMzIiLCJBTiI6Ik1haWwiLCJXVCI6Mn0%3D|1000&amp;sdata=bzQEwhtJdddPexCSAj7Vgp71LSjDqpDNR3Co7TY31bo%3D&amp;reserved=0"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forms.office.com/r/ZTqTTAULTf"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82E01-0D84-4D17-80C6-5DA3B28592F9}"/>
              </a:ext>
            </a:extLst>
          </p:cNvPr>
          <p:cNvSpPr>
            <a:spLocks noGrp="1"/>
          </p:cNvSpPr>
          <p:nvPr>
            <p:ph type="ctrTitle"/>
          </p:nvPr>
        </p:nvSpPr>
        <p:spPr>
          <a:xfrm>
            <a:off x="181706" y="3446397"/>
            <a:ext cx="11834447" cy="2362220"/>
          </a:xfrm>
        </p:spPr>
        <p:txBody>
          <a:bodyPr>
            <a:normAutofit/>
          </a:bodyPr>
          <a:lstStyle/>
          <a:p>
            <a:r>
              <a:rPr lang="en-US" dirty="0"/>
              <a:t>SPP.APR Stakeholder Meeting #2 </a:t>
            </a:r>
            <a:br>
              <a:rPr lang="en-US" dirty="0"/>
            </a:br>
            <a:r>
              <a:rPr lang="en-US" dirty="0"/>
              <a:t>Results Indicators 1, 2, 14 &amp; </a:t>
            </a:r>
            <a:r>
              <a:rPr lang="en-US" dirty="0">
                <a:highlight>
                  <a:srgbClr val="FFFF00"/>
                </a:highlight>
              </a:rPr>
              <a:t>17</a:t>
            </a:r>
          </a:p>
        </p:txBody>
      </p:sp>
      <p:sp>
        <p:nvSpPr>
          <p:cNvPr id="3" name="Subtitle 2">
            <a:extLst>
              <a:ext uri="{FF2B5EF4-FFF2-40B4-BE49-F238E27FC236}">
                <a16:creationId xmlns:a16="http://schemas.microsoft.com/office/drawing/2014/main" id="{8D58B55D-B4A4-4D08-B414-F83EF2131FD0}"/>
              </a:ext>
            </a:extLst>
          </p:cNvPr>
          <p:cNvSpPr>
            <a:spLocks noGrp="1"/>
          </p:cNvSpPr>
          <p:nvPr>
            <p:ph type="subTitle" idx="1"/>
          </p:nvPr>
        </p:nvSpPr>
        <p:spPr>
          <a:xfrm>
            <a:off x="2661136" y="5930537"/>
            <a:ext cx="6875585" cy="548640"/>
          </a:xfrm>
        </p:spPr>
        <p:txBody>
          <a:bodyPr>
            <a:normAutofit/>
          </a:bodyPr>
          <a:lstStyle/>
          <a:p>
            <a:r>
              <a:rPr lang="en-US" dirty="0"/>
              <a:t>July 13, 2021</a:t>
            </a:r>
          </a:p>
        </p:txBody>
      </p:sp>
    </p:spTree>
    <p:extLst>
      <p:ext uri="{BB962C8B-B14F-4D97-AF65-F5344CB8AC3E}">
        <p14:creationId xmlns:p14="http://schemas.microsoft.com/office/powerpoint/2010/main" val="29236872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AB029-9667-4A1B-847D-9AE89932980F}"/>
              </a:ext>
            </a:extLst>
          </p:cNvPr>
          <p:cNvSpPr>
            <a:spLocks noGrp="1"/>
          </p:cNvSpPr>
          <p:nvPr>
            <p:ph type="title"/>
          </p:nvPr>
        </p:nvSpPr>
        <p:spPr/>
        <p:txBody>
          <a:bodyPr/>
          <a:lstStyle/>
          <a:p>
            <a:r>
              <a:rPr lang="en-US" dirty="0"/>
              <a:t>Indicator 5A Proposed Targets FFY2020-2025</a:t>
            </a:r>
          </a:p>
        </p:txBody>
      </p:sp>
      <p:graphicFrame>
        <p:nvGraphicFramePr>
          <p:cNvPr id="4" name="Content Placeholder 3">
            <a:extLst>
              <a:ext uri="{FF2B5EF4-FFF2-40B4-BE49-F238E27FC236}">
                <a16:creationId xmlns:a16="http://schemas.microsoft.com/office/drawing/2014/main" id="{61415983-6235-4504-9875-855CFCCEAD5F}"/>
              </a:ext>
            </a:extLst>
          </p:cNvPr>
          <p:cNvGraphicFramePr>
            <a:graphicFrameLocks noGrp="1"/>
          </p:cNvGraphicFramePr>
          <p:nvPr>
            <p:ph idx="1"/>
            <p:extLst>
              <p:ext uri="{D42A27DB-BD31-4B8C-83A1-F6EECF244321}">
                <p14:modId xmlns:p14="http://schemas.microsoft.com/office/powerpoint/2010/main" val="4109866186"/>
              </p:ext>
            </p:extLst>
          </p:nvPr>
        </p:nvGraphicFramePr>
        <p:xfrm>
          <a:off x="398463" y="1724025"/>
          <a:ext cx="11369675" cy="41497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848538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253B1-FB0F-46B4-81CA-225A92FDB1F9}"/>
              </a:ext>
            </a:extLst>
          </p:cNvPr>
          <p:cNvSpPr>
            <a:spLocks noGrp="1"/>
          </p:cNvSpPr>
          <p:nvPr>
            <p:ph type="title"/>
          </p:nvPr>
        </p:nvSpPr>
        <p:spPr/>
        <p:txBody>
          <a:bodyPr/>
          <a:lstStyle/>
          <a:p>
            <a:r>
              <a:rPr lang="en-US" dirty="0"/>
              <a:t>Indicator 5B</a:t>
            </a:r>
          </a:p>
        </p:txBody>
      </p:sp>
      <p:sp>
        <p:nvSpPr>
          <p:cNvPr id="3" name="Content Placeholder 2">
            <a:extLst>
              <a:ext uri="{FF2B5EF4-FFF2-40B4-BE49-F238E27FC236}">
                <a16:creationId xmlns:a16="http://schemas.microsoft.com/office/drawing/2014/main" id="{B9EE2688-6C1D-4762-B707-71B8734D4344}"/>
              </a:ext>
            </a:extLst>
          </p:cNvPr>
          <p:cNvSpPr>
            <a:spLocks noGrp="1"/>
          </p:cNvSpPr>
          <p:nvPr>
            <p:ph idx="1"/>
          </p:nvPr>
        </p:nvSpPr>
        <p:spPr/>
        <p:txBody>
          <a:bodyPr/>
          <a:lstStyle/>
          <a:p>
            <a:r>
              <a:rPr lang="en-US" dirty="0"/>
              <a:t>The most recent school year that was not impacted by COVID-19 was SY 2019-2020 for this indicator.</a:t>
            </a:r>
          </a:p>
          <a:p>
            <a:r>
              <a:rPr lang="en-US" dirty="0"/>
              <a:t>The actual data for that year was reported in FFY2019 as 7.41% which is the proposed baseline.</a:t>
            </a:r>
          </a:p>
          <a:p>
            <a:r>
              <a:rPr lang="en-US" dirty="0"/>
              <a:t>The targets for FFY2020-FFY2025 must be lower than the baseline</a:t>
            </a:r>
          </a:p>
          <a:p>
            <a:r>
              <a:rPr lang="en-US" b="1" dirty="0"/>
              <a:t>The proposed WV targets on which your feedback is needed are listed on the following graph.</a:t>
            </a:r>
          </a:p>
          <a:p>
            <a:endParaRPr lang="en-US" dirty="0"/>
          </a:p>
        </p:txBody>
      </p:sp>
    </p:spTree>
    <p:extLst>
      <p:ext uri="{BB962C8B-B14F-4D97-AF65-F5344CB8AC3E}">
        <p14:creationId xmlns:p14="http://schemas.microsoft.com/office/powerpoint/2010/main" val="21390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FEC9C-7E4F-4363-AD9F-0FFF5D15E9FA}"/>
              </a:ext>
            </a:extLst>
          </p:cNvPr>
          <p:cNvSpPr>
            <a:spLocks noGrp="1"/>
          </p:cNvSpPr>
          <p:nvPr>
            <p:ph type="title"/>
          </p:nvPr>
        </p:nvSpPr>
        <p:spPr/>
        <p:txBody>
          <a:bodyPr/>
          <a:lstStyle/>
          <a:p>
            <a:r>
              <a:rPr lang="en-US" dirty="0"/>
              <a:t>Indicator 5B Proposed Targets FFY2020-2025</a:t>
            </a:r>
          </a:p>
        </p:txBody>
      </p:sp>
      <p:graphicFrame>
        <p:nvGraphicFramePr>
          <p:cNvPr id="4" name="Content Placeholder 3">
            <a:extLst>
              <a:ext uri="{FF2B5EF4-FFF2-40B4-BE49-F238E27FC236}">
                <a16:creationId xmlns:a16="http://schemas.microsoft.com/office/drawing/2014/main" id="{46B754BF-EBD2-4A4F-8919-FCDFCE779BF7}"/>
              </a:ext>
            </a:extLst>
          </p:cNvPr>
          <p:cNvGraphicFramePr>
            <a:graphicFrameLocks noGrp="1"/>
          </p:cNvGraphicFramePr>
          <p:nvPr>
            <p:ph idx="1"/>
            <p:extLst>
              <p:ext uri="{D42A27DB-BD31-4B8C-83A1-F6EECF244321}">
                <p14:modId xmlns:p14="http://schemas.microsoft.com/office/powerpoint/2010/main" val="2990711534"/>
              </p:ext>
            </p:extLst>
          </p:nvPr>
        </p:nvGraphicFramePr>
        <p:xfrm>
          <a:off x="398463" y="1724025"/>
          <a:ext cx="11369675" cy="41497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900631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F6B46-F1C7-4ED4-BD5A-A332895CED8E}"/>
              </a:ext>
            </a:extLst>
          </p:cNvPr>
          <p:cNvSpPr>
            <a:spLocks noGrp="1"/>
          </p:cNvSpPr>
          <p:nvPr>
            <p:ph type="title"/>
          </p:nvPr>
        </p:nvSpPr>
        <p:spPr/>
        <p:txBody>
          <a:bodyPr/>
          <a:lstStyle/>
          <a:p>
            <a:r>
              <a:rPr lang="en-US" dirty="0"/>
              <a:t>Indicator 5C</a:t>
            </a:r>
          </a:p>
        </p:txBody>
      </p:sp>
      <p:sp>
        <p:nvSpPr>
          <p:cNvPr id="3" name="Content Placeholder 2">
            <a:extLst>
              <a:ext uri="{FF2B5EF4-FFF2-40B4-BE49-F238E27FC236}">
                <a16:creationId xmlns:a16="http://schemas.microsoft.com/office/drawing/2014/main" id="{C0F24F17-1AA4-4EE5-B270-1341ACE1CD57}"/>
              </a:ext>
            </a:extLst>
          </p:cNvPr>
          <p:cNvSpPr>
            <a:spLocks noGrp="1"/>
          </p:cNvSpPr>
          <p:nvPr>
            <p:ph idx="1"/>
          </p:nvPr>
        </p:nvSpPr>
        <p:spPr/>
        <p:txBody>
          <a:bodyPr/>
          <a:lstStyle/>
          <a:p>
            <a:r>
              <a:rPr lang="en-US" dirty="0"/>
              <a:t>The most recent school year that was not impacted by COVID-19 was SY 2019-2020 for this indicator.</a:t>
            </a:r>
          </a:p>
          <a:p>
            <a:r>
              <a:rPr lang="en-US" dirty="0"/>
              <a:t>The actual data for that year was reported in FFY2019 as 1.47% which is the proposed baseline.</a:t>
            </a:r>
          </a:p>
          <a:p>
            <a:r>
              <a:rPr lang="en-US" dirty="0"/>
              <a:t>The targets for FFY2020-FFY2025 must be lower than the baseline.</a:t>
            </a:r>
          </a:p>
          <a:p>
            <a:r>
              <a:rPr lang="en-US" b="1" dirty="0"/>
              <a:t>The proposed WV targets on which your feedback is needed are listed on the following graph.</a:t>
            </a:r>
          </a:p>
          <a:p>
            <a:endParaRPr lang="en-US" dirty="0"/>
          </a:p>
        </p:txBody>
      </p:sp>
    </p:spTree>
    <p:extLst>
      <p:ext uri="{BB962C8B-B14F-4D97-AF65-F5344CB8AC3E}">
        <p14:creationId xmlns:p14="http://schemas.microsoft.com/office/powerpoint/2010/main" val="1320076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19C5B-CD60-4671-BEAD-50755807B0D9}"/>
              </a:ext>
            </a:extLst>
          </p:cNvPr>
          <p:cNvSpPr>
            <a:spLocks noGrp="1"/>
          </p:cNvSpPr>
          <p:nvPr>
            <p:ph type="title"/>
          </p:nvPr>
        </p:nvSpPr>
        <p:spPr/>
        <p:txBody>
          <a:bodyPr/>
          <a:lstStyle/>
          <a:p>
            <a:r>
              <a:rPr lang="en-US" dirty="0"/>
              <a:t>Indicator 5C Proposed Targets FFY2020-2025</a:t>
            </a:r>
          </a:p>
        </p:txBody>
      </p:sp>
      <p:graphicFrame>
        <p:nvGraphicFramePr>
          <p:cNvPr id="9" name="Content Placeholder 8">
            <a:extLst>
              <a:ext uri="{FF2B5EF4-FFF2-40B4-BE49-F238E27FC236}">
                <a16:creationId xmlns:a16="http://schemas.microsoft.com/office/drawing/2014/main" id="{CAA445D7-7B9C-426E-8E12-90CAD2B9F6BD}"/>
              </a:ext>
            </a:extLst>
          </p:cNvPr>
          <p:cNvGraphicFramePr>
            <a:graphicFrameLocks noGrp="1"/>
          </p:cNvGraphicFramePr>
          <p:nvPr>
            <p:ph idx="1"/>
          </p:nvPr>
        </p:nvGraphicFramePr>
        <p:xfrm>
          <a:off x="398463" y="1544638"/>
          <a:ext cx="11369675" cy="43291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392989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2F6E2F-707B-4D24-8825-55C6474121FE}"/>
              </a:ext>
            </a:extLst>
          </p:cNvPr>
          <p:cNvSpPr>
            <a:spLocks noGrp="1"/>
          </p:cNvSpPr>
          <p:nvPr>
            <p:ph type="title"/>
          </p:nvPr>
        </p:nvSpPr>
        <p:spPr>
          <a:xfrm>
            <a:off x="411048" y="189013"/>
            <a:ext cx="11369903" cy="553371"/>
          </a:xfrm>
        </p:spPr>
        <p:txBody>
          <a:bodyPr>
            <a:normAutofit fontScale="90000"/>
          </a:bodyPr>
          <a:lstStyle/>
          <a:p>
            <a:pPr algn="ctr"/>
            <a:r>
              <a:rPr lang="en-US" dirty="0"/>
              <a:t>Indicator 8 – Parental Involvement Satisfaction</a:t>
            </a:r>
          </a:p>
        </p:txBody>
      </p:sp>
      <p:sp>
        <p:nvSpPr>
          <p:cNvPr id="7" name="Content Placeholder 6">
            <a:extLst>
              <a:ext uri="{FF2B5EF4-FFF2-40B4-BE49-F238E27FC236}">
                <a16:creationId xmlns:a16="http://schemas.microsoft.com/office/drawing/2014/main" id="{8C79EC6D-1906-47A5-B4E5-F6FA679128A2}"/>
              </a:ext>
            </a:extLst>
          </p:cNvPr>
          <p:cNvSpPr>
            <a:spLocks noGrp="1"/>
          </p:cNvSpPr>
          <p:nvPr>
            <p:ph idx="1"/>
          </p:nvPr>
        </p:nvSpPr>
        <p:spPr>
          <a:xfrm>
            <a:off x="411048" y="742384"/>
            <a:ext cx="11369903" cy="5257800"/>
          </a:xfrm>
        </p:spPr>
        <p:txBody>
          <a:bodyPr>
            <a:noAutofit/>
          </a:bodyPr>
          <a:lstStyle/>
          <a:p>
            <a:pPr>
              <a:lnSpc>
                <a:spcPct val="100000"/>
              </a:lnSpc>
            </a:pPr>
            <a:r>
              <a:rPr lang="en-US" sz="1800" dirty="0">
                <a:solidFill>
                  <a:schemeClr val="tx1"/>
                </a:solidFill>
              </a:rPr>
              <a:t>Parental surveys are distributed to parents/guardians of students with disabilities and an IEP to approximately one third of the WV districts each year.  All districts are completed within a three-year cycle.</a:t>
            </a:r>
          </a:p>
          <a:p>
            <a:pPr>
              <a:lnSpc>
                <a:spcPct val="100000"/>
              </a:lnSpc>
            </a:pPr>
            <a:r>
              <a:rPr lang="en-US" sz="1800" dirty="0">
                <a:solidFill>
                  <a:schemeClr val="tx1"/>
                </a:solidFill>
              </a:rPr>
              <a:t>The survey generates </a:t>
            </a:r>
            <a:r>
              <a:rPr lang="en-US" sz="2000" b="1" dirty="0">
                <a:solidFill>
                  <a:schemeClr val="accent5">
                    <a:lumMod val="75000"/>
                  </a:schemeClr>
                </a:solidFill>
              </a:rPr>
              <a:t>the percentage of parents with a child receiving special education services who report that schools facilitated parent involvement as a means of improving services and results for children with disabilities.</a:t>
            </a:r>
          </a:p>
          <a:p>
            <a:pPr>
              <a:lnSpc>
                <a:spcPct val="100000"/>
              </a:lnSpc>
            </a:pPr>
            <a:r>
              <a:rPr lang="en-US" sz="1800" dirty="0">
                <a:solidFill>
                  <a:schemeClr val="tx1"/>
                </a:solidFill>
              </a:rPr>
              <a:t>The last survey that was not impacted by COVID-19 was school year 2018-2019.</a:t>
            </a:r>
          </a:p>
          <a:p>
            <a:pPr>
              <a:lnSpc>
                <a:spcPct val="100000"/>
              </a:lnSpc>
            </a:pPr>
            <a:r>
              <a:rPr lang="en-US" sz="1800" dirty="0">
                <a:solidFill>
                  <a:schemeClr val="tx1"/>
                </a:solidFill>
              </a:rPr>
              <a:t>This was reported in FFY2018 with actual data of 37.63% which is the proposed baseline. Past reports are available at the URL below.</a:t>
            </a:r>
          </a:p>
          <a:p>
            <a:pPr>
              <a:lnSpc>
                <a:spcPct val="100000"/>
              </a:lnSpc>
            </a:pPr>
            <a:r>
              <a:rPr lang="en-US" sz="1800" dirty="0">
                <a:solidFill>
                  <a:schemeClr val="tx1"/>
                </a:solidFill>
              </a:rPr>
              <a:t>The proposed targets must be higher than the baseline.</a:t>
            </a:r>
          </a:p>
          <a:p>
            <a:pPr>
              <a:lnSpc>
                <a:spcPct val="100000"/>
              </a:lnSpc>
            </a:pPr>
            <a:r>
              <a:rPr lang="en-US" sz="1800" dirty="0">
                <a:solidFill>
                  <a:schemeClr val="tx1"/>
                </a:solidFill>
              </a:rPr>
              <a:t>The proposed targets are on a three-year cycle to match the cohort schedule which can be found at: </a:t>
            </a:r>
            <a:r>
              <a:rPr lang="en-US" sz="1800" u="sng" dirty="0">
                <a:hlinkClick r:id="rId3"/>
              </a:rPr>
              <a:t>https://rb.gy/v6qic8</a:t>
            </a:r>
            <a:endParaRPr lang="en-US" sz="1800" b="1" dirty="0">
              <a:solidFill>
                <a:schemeClr val="tx1"/>
              </a:solidFill>
            </a:endParaRPr>
          </a:p>
          <a:p>
            <a:pPr marL="0" indent="0" algn="ctr">
              <a:lnSpc>
                <a:spcPct val="100000"/>
              </a:lnSpc>
              <a:buNone/>
            </a:pPr>
            <a:r>
              <a:rPr lang="en-US" sz="2000" b="1" dirty="0">
                <a:solidFill>
                  <a:schemeClr val="tx1"/>
                </a:solidFill>
              </a:rPr>
              <a:t>The proposed target for FFY2020, FFY 2021 and FFY2022 is </a:t>
            </a:r>
            <a:r>
              <a:rPr lang="en-US" b="1" dirty="0">
                <a:solidFill>
                  <a:schemeClr val="accent5">
                    <a:lumMod val="75000"/>
                  </a:schemeClr>
                </a:solidFill>
              </a:rPr>
              <a:t>39.00%</a:t>
            </a:r>
            <a:r>
              <a:rPr lang="en-US" sz="2000" b="1" dirty="0">
                <a:solidFill>
                  <a:schemeClr val="accent5">
                    <a:lumMod val="75000"/>
                  </a:schemeClr>
                </a:solidFill>
              </a:rPr>
              <a:t>.</a:t>
            </a:r>
          </a:p>
          <a:p>
            <a:pPr marL="0" indent="0" algn="ctr">
              <a:lnSpc>
                <a:spcPct val="100000"/>
              </a:lnSpc>
              <a:buNone/>
            </a:pPr>
            <a:r>
              <a:rPr lang="en-US" sz="2000" b="1" dirty="0">
                <a:solidFill>
                  <a:schemeClr val="tx1"/>
                </a:solidFill>
              </a:rPr>
              <a:t>The proposed target for FFY-2023, FFY 2024 and FFY2025 is </a:t>
            </a:r>
            <a:r>
              <a:rPr lang="en-US" b="1" dirty="0">
                <a:solidFill>
                  <a:schemeClr val="accent5">
                    <a:lumMod val="75000"/>
                  </a:schemeClr>
                </a:solidFill>
              </a:rPr>
              <a:t>40.00%</a:t>
            </a:r>
            <a:r>
              <a:rPr lang="en-US" sz="2000" b="1" dirty="0">
                <a:solidFill>
                  <a:schemeClr val="accent5">
                    <a:lumMod val="50000"/>
                  </a:schemeClr>
                </a:solidFill>
              </a:rPr>
              <a:t>.</a:t>
            </a:r>
          </a:p>
          <a:p>
            <a:pPr>
              <a:lnSpc>
                <a:spcPct val="100000"/>
              </a:lnSpc>
            </a:pPr>
            <a:endParaRPr lang="en-US" sz="1800" dirty="0">
              <a:solidFill>
                <a:schemeClr val="tx1"/>
              </a:solidFill>
            </a:endParaRPr>
          </a:p>
        </p:txBody>
      </p:sp>
    </p:spTree>
    <p:extLst>
      <p:ext uri="{BB962C8B-B14F-4D97-AF65-F5344CB8AC3E}">
        <p14:creationId xmlns:p14="http://schemas.microsoft.com/office/powerpoint/2010/main" val="24715615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698CC-70AB-46A2-8D6D-D0D1007301A4}"/>
              </a:ext>
            </a:extLst>
          </p:cNvPr>
          <p:cNvSpPr>
            <a:spLocks noGrp="1"/>
          </p:cNvSpPr>
          <p:nvPr>
            <p:ph type="title"/>
          </p:nvPr>
        </p:nvSpPr>
        <p:spPr>
          <a:xfrm>
            <a:off x="398585" y="143746"/>
            <a:ext cx="11369903" cy="753237"/>
          </a:xfrm>
        </p:spPr>
        <p:txBody>
          <a:bodyPr/>
          <a:lstStyle/>
          <a:p>
            <a:r>
              <a:rPr lang="en-US" dirty="0"/>
              <a:t>Compliance Indicators: 4B, 9, 10, 11, 12, 13</a:t>
            </a:r>
          </a:p>
        </p:txBody>
      </p:sp>
      <p:sp>
        <p:nvSpPr>
          <p:cNvPr id="3" name="Content Placeholder 2">
            <a:extLst>
              <a:ext uri="{FF2B5EF4-FFF2-40B4-BE49-F238E27FC236}">
                <a16:creationId xmlns:a16="http://schemas.microsoft.com/office/drawing/2014/main" id="{809F0283-348D-4400-B0F9-82DF924761E2}"/>
              </a:ext>
            </a:extLst>
          </p:cNvPr>
          <p:cNvSpPr>
            <a:spLocks noGrp="1"/>
          </p:cNvSpPr>
          <p:nvPr>
            <p:ph idx="1"/>
          </p:nvPr>
        </p:nvSpPr>
        <p:spPr>
          <a:xfrm>
            <a:off x="398585" y="896983"/>
            <a:ext cx="11369903" cy="4976279"/>
          </a:xfrm>
        </p:spPr>
        <p:txBody>
          <a:bodyPr>
            <a:normAutofit fontScale="92500" lnSpcReduction="10000"/>
          </a:bodyPr>
          <a:lstStyle/>
          <a:p>
            <a:r>
              <a:rPr lang="en-US" dirty="0"/>
              <a:t>Indicator 4B – Districts with a disproportionate percentage of students with disabilities and IEPs that are suspended or expelled within a race/ethnicity category.</a:t>
            </a:r>
          </a:p>
          <a:p>
            <a:r>
              <a:rPr lang="en-US" dirty="0"/>
              <a:t>Indicator 9 – Districts with a disproportionate percentage of students identified as special education eligible.</a:t>
            </a:r>
          </a:p>
          <a:p>
            <a:r>
              <a:rPr lang="en-US" dirty="0"/>
              <a:t>Indicator 10 – Districts with a disproportionate percentage of students identified as special education eligible with race/ethnicity categories and exceptionalities.</a:t>
            </a:r>
          </a:p>
          <a:p>
            <a:r>
              <a:rPr lang="en-US" dirty="0"/>
              <a:t>Indicator 11 – Child Find – Initial evaluations completed with an 80-day calendar timeline.</a:t>
            </a:r>
          </a:p>
          <a:p>
            <a:r>
              <a:rPr lang="en-US" dirty="0"/>
              <a:t>Indicator 12 – Percentage of students with disabilities transitioning from Birth to Three services (IDEA Part C) with an IEP in place by the student’s third birthday. </a:t>
            </a:r>
          </a:p>
          <a:p>
            <a:r>
              <a:rPr lang="en-US" dirty="0"/>
              <a:t>Indicator 13 – Percentage of students with disabilities and an IEPs age 14-21 that include appropriate secondary transition services.</a:t>
            </a:r>
          </a:p>
        </p:txBody>
      </p:sp>
    </p:spTree>
    <p:extLst>
      <p:ext uri="{BB962C8B-B14F-4D97-AF65-F5344CB8AC3E}">
        <p14:creationId xmlns:p14="http://schemas.microsoft.com/office/powerpoint/2010/main" val="14231027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B3929-4B6F-4CBC-9744-012D130EAF24}"/>
              </a:ext>
            </a:extLst>
          </p:cNvPr>
          <p:cNvSpPr>
            <a:spLocks noGrp="1"/>
          </p:cNvSpPr>
          <p:nvPr>
            <p:ph type="title"/>
          </p:nvPr>
        </p:nvSpPr>
        <p:spPr/>
        <p:txBody>
          <a:bodyPr/>
          <a:lstStyle/>
          <a:p>
            <a:r>
              <a:rPr lang="en-US" dirty="0"/>
              <a:t>Compliance Result Targets are Established by Federal Requirements as follows:</a:t>
            </a:r>
          </a:p>
        </p:txBody>
      </p:sp>
      <p:sp>
        <p:nvSpPr>
          <p:cNvPr id="3" name="Content Placeholder 2">
            <a:extLst>
              <a:ext uri="{FF2B5EF4-FFF2-40B4-BE49-F238E27FC236}">
                <a16:creationId xmlns:a16="http://schemas.microsoft.com/office/drawing/2014/main" id="{CA5D9472-B30C-44A4-88F0-7A3ED0F608F6}"/>
              </a:ext>
            </a:extLst>
          </p:cNvPr>
          <p:cNvSpPr>
            <a:spLocks noGrp="1"/>
          </p:cNvSpPr>
          <p:nvPr>
            <p:ph idx="1"/>
          </p:nvPr>
        </p:nvSpPr>
        <p:spPr/>
        <p:txBody>
          <a:bodyPr/>
          <a:lstStyle/>
          <a:p>
            <a:r>
              <a:rPr lang="en-US" dirty="0"/>
              <a:t>Indicator 4B – Zero percent;</a:t>
            </a:r>
          </a:p>
          <a:p>
            <a:r>
              <a:rPr lang="en-US" dirty="0"/>
              <a:t>Indicator 9 – Zero percent;</a:t>
            </a:r>
          </a:p>
          <a:p>
            <a:r>
              <a:rPr lang="en-US" dirty="0"/>
              <a:t>Indicator 10 – Zero percent;</a:t>
            </a:r>
          </a:p>
          <a:p>
            <a:r>
              <a:rPr lang="en-US" dirty="0"/>
              <a:t>Indicator 11 – 100 Percent;</a:t>
            </a:r>
          </a:p>
          <a:p>
            <a:r>
              <a:rPr lang="en-US" dirty="0"/>
              <a:t>Indicator 12 – 100 Percent; and</a:t>
            </a:r>
          </a:p>
          <a:p>
            <a:r>
              <a:rPr lang="en-US" dirty="0"/>
              <a:t>Indicator 13 – 100 Percent.</a:t>
            </a:r>
          </a:p>
        </p:txBody>
      </p:sp>
    </p:spTree>
    <p:extLst>
      <p:ext uri="{BB962C8B-B14F-4D97-AF65-F5344CB8AC3E}">
        <p14:creationId xmlns:p14="http://schemas.microsoft.com/office/powerpoint/2010/main" val="30407787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8670A-F650-44A8-9EA0-B03E0D1A5F5E}"/>
              </a:ext>
            </a:extLst>
          </p:cNvPr>
          <p:cNvSpPr>
            <a:spLocks noGrp="1"/>
          </p:cNvSpPr>
          <p:nvPr>
            <p:ph type="title"/>
          </p:nvPr>
        </p:nvSpPr>
        <p:spPr/>
        <p:txBody>
          <a:bodyPr/>
          <a:lstStyle/>
          <a:p>
            <a:r>
              <a:rPr lang="en-US" dirty="0"/>
              <a:t>Additional Stakeholder Meetings</a:t>
            </a:r>
          </a:p>
        </p:txBody>
      </p:sp>
      <p:sp>
        <p:nvSpPr>
          <p:cNvPr id="3" name="Content Placeholder 2">
            <a:extLst>
              <a:ext uri="{FF2B5EF4-FFF2-40B4-BE49-F238E27FC236}">
                <a16:creationId xmlns:a16="http://schemas.microsoft.com/office/drawing/2014/main" id="{A496BD8A-E263-4858-BA0E-8318D18571DA}"/>
              </a:ext>
            </a:extLst>
          </p:cNvPr>
          <p:cNvSpPr>
            <a:spLocks noGrp="1"/>
          </p:cNvSpPr>
          <p:nvPr>
            <p:ph idx="1"/>
          </p:nvPr>
        </p:nvSpPr>
        <p:spPr/>
        <p:txBody>
          <a:bodyPr/>
          <a:lstStyle/>
          <a:p>
            <a:r>
              <a:rPr lang="en-US" dirty="0"/>
              <a:t>Tuesday July 27, 2021 – Indicators 1 Graduation, 2 Dropout and 14 Postschool Outcomes;</a:t>
            </a:r>
          </a:p>
          <a:p>
            <a:r>
              <a:rPr lang="en-US" dirty="0"/>
              <a:t>Wednesday  August 11, 2021 – Indicators 6 Preschool LRE, 7 Preschool Outcomes, 15 Resolution Meetings and 16 Mediation Sessions; and</a:t>
            </a:r>
          </a:p>
          <a:p>
            <a:r>
              <a:rPr lang="en-US" dirty="0"/>
              <a:t>Wednesday September 8, 2021 – Indicator 3 School Age Assessments.</a:t>
            </a:r>
          </a:p>
          <a:p>
            <a:pPr marL="0" indent="0">
              <a:buNone/>
            </a:pPr>
            <a:endParaRPr lang="en-US" dirty="0"/>
          </a:p>
          <a:p>
            <a:r>
              <a:rPr lang="en-US" dirty="0"/>
              <a:t>Each meeting will be recorded and available for review and survey feedback.</a:t>
            </a:r>
          </a:p>
        </p:txBody>
      </p:sp>
    </p:spTree>
    <p:extLst>
      <p:ext uri="{BB962C8B-B14F-4D97-AF65-F5344CB8AC3E}">
        <p14:creationId xmlns:p14="http://schemas.microsoft.com/office/powerpoint/2010/main" val="23878071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DAB37-B494-49B8-AC3C-989EC9E1D486}"/>
              </a:ext>
            </a:extLst>
          </p:cNvPr>
          <p:cNvSpPr>
            <a:spLocks noGrp="1"/>
          </p:cNvSpPr>
          <p:nvPr>
            <p:ph type="title"/>
          </p:nvPr>
        </p:nvSpPr>
        <p:spPr/>
        <p:txBody>
          <a:bodyPr/>
          <a:lstStyle/>
          <a:p>
            <a:r>
              <a:rPr lang="en-US" dirty="0"/>
              <a:t>Survey and Feedback:</a:t>
            </a:r>
          </a:p>
        </p:txBody>
      </p:sp>
      <p:sp>
        <p:nvSpPr>
          <p:cNvPr id="3" name="Content Placeholder 2">
            <a:extLst>
              <a:ext uri="{FF2B5EF4-FFF2-40B4-BE49-F238E27FC236}">
                <a16:creationId xmlns:a16="http://schemas.microsoft.com/office/drawing/2014/main" id="{EAC7EDAB-9376-492F-922B-FED90BA6D1DF}"/>
              </a:ext>
            </a:extLst>
          </p:cNvPr>
          <p:cNvSpPr>
            <a:spLocks noGrp="1"/>
          </p:cNvSpPr>
          <p:nvPr>
            <p:ph idx="1"/>
          </p:nvPr>
        </p:nvSpPr>
        <p:spPr/>
        <p:txBody>
          <a:bodyPr>
            <a:normAutofit/>
          </a:bodyPr>
          <a:lstStyle/>
          <a:p>
            <a:pPr marL="0" indent="0">
              <a:buNone/>
            </a:pPr>
            <a:r>
              <a:rPr lang="en-US" dirty="0"/>
              <a:t>Please complete the survey at the </a:t>
            </a:r>
            <a:r>
              <a:rPr lang="en-US"/>
              <a:t>following link:</a:t>
            </a:r>
            <a:endParaRPr lang="en-US" dirty="0"/>
          </a:p>
          <a:p>
            <a:pPr marL="0" indent="0">
              <a:buNone/>
            </a:pPr>
            <a:r>
              <a:rPr lang="en-US" u="sng" dirty="0">
                <a:hlinkClick r:id="rId3"/>
              </a:rPr>
              <a:t>https://www.surveymonkey.com/r/July13ZWQHRX6</a:t>
            </a:r>
            <a:endParaRPr lang="en-US" dirty="0">
              <a:solidFill>
                <a:srgbClr val="FF0000"/>
              </a:solidFill>
            </a:endParaRPr>
          </a:p>
          <a:p>
            <a:pPr marL="0" indent="0">
              <a:buNone/>
            </a:pPr>
            <a:endParaRPr lang="en-US" dirty="0"/>
          </a:p>
          <a:p>
            <a:pPr marL="0" indent="0" algn="ctr">
              <a:buNone/>
            </a:pPr>
            <a:r>
              <a:rPr lang="en-US" dirty="0"/>
              <a:t>Susan Beck, Director</a:t>
            </a:r>
          </a:p>
          <a:p>
            <a:pPr marL="0" indent="0" algn="ctr">
              <a:buNone/>
            </a:pPr>
            <a:r>
              <a:rPr lang="en-US" dirty="0"/>
              <a:t>Office of Federal Programs and Support</a:t>
            </a:r>
          </a:p>
          <a:p>
            <a:pPr marL="0" indent="0" algn="ctr">
              <a:buNone/>
            </a:pPr>
            <a:r>
              <a:rPr lang="en-US" dirty="0"/>
              <a:t>Special Education Services</a:t>
            </a:r>
          </a:p>
          <a:p>
            <a:pPr marL="0" indent="0" algn="ctr">
              <a:buNone/>
            </a:pPr>
            <a:r>
              <a:rPr lang="en-US" dirty="0"/>
              <a:t>304-558-2696</a:t>
            </a:r>
          </a:p>
          <a:p>
            <a:pPr marL="0" indent="0" algn="ctr">
              <a:buNone/>
            </a:pPr>
            <a:r>
              <a:rPr lang="en-US" dirty="0"/>
              <a:t>sbeck@k12.wv.us</a:t>
            </a:r>
          </a:p>
        </p:txBody>
      </p:sp>
    </p:spTree>
    <p:extLst>
      <p:ext uri="{BB962C8B-B14F-4D97-AF65-F5344CB8AC3E}">
        <p14:creationId xmlns:p14="http://schemas.microsoft.com/office/powerpoint/2010/main" val="72983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85260-D473-404F-A510-07003ACA908C}"/>
              </a:ext>
            </a:extLst>
          </p:cNvPr>
          <p:cNvSpPr>
            <a:spLocks noGrp="1"/>
          </p:cNvSpPr>
          <p:nvPr>
            <p:ph type="title"/>
          </p:nvPr>
        </p:nvSpPr>
        <p:spPr/>
        <p:txBody>
          <a:bodyPr/>
          <a:lstStyle/>
          <a:p>
            <a:r>
              <a:rPr lang="en-US" dirty="0"/>
              <a:t>The presentation will begin shortly . . . </a:t>
            </a:r>
          </a:p>
        </p:txBody>
      </p:sp>
      <p:sp>
        <p:nvSpPr>
          <p:cNvPr id="3" name="Content Placeholder 2">
            <a:extLst>
              <a:ext uri="{FF2B5EF4-FFF2-40B4-BE49-F238E27FC236}">
                <a16:creationId xmlns:a16="http://schemas.microsoft.com/office/drawing/2014/main" id="{B8DE2360-7354-4BC0-9546-01B1EDF05BFD}"/>
              </a:ext>
            </a:extLst>
          </p:cNvPr>
          <p:cNvSpPr>
            <a:spLocks noGrp="1"/>
          </p:cNvSpPr>
          <p:nvPr>
            <p:ph idx="1"/>
          </p:nvPr>
        </p:nvSpPr>
        <p:spPr/>
        <p:txBody>
          <a:bodyPr/>
          <a:lstStyle/>
          <a:p>
            <a:r>
              <a:rPr lang="en-US" dirty="0"/>
              <a:t>Please sign-in to the event by using the following URL.  </a:t>
            </a:r>
          </a:p>
          <a:p>
            <a:r>
              <a:rPr lang="en-US" dirty="0"/>
              <a:t>A link is available in the chat box.</a:t>
            </a:r>
          </a:p>
          <a:p>
            <a:pPr marL="0" indent="0">
              <a:buNone/>
            </a:pPr>
            <a:endParaRPr lang="en-US" dirty="0">
              <a:solidFill>
                <a:srgbClr val="FF0000"/>
              </a:solidFill>
            </a:endParaRPr>
          </a:p>
          <a:p>
            <a:pPr marL="0" indent="0" algn="ctr">
              <a:buNone/>
            </a:pPr>
            <a:r>
              <a:rPr lang="en-US" u="sng" dirty="0">
                <a:hlinkClick r:id="rId3"/>
              </a:rPr>
              <a:t>https://forms.office.com/r/ZTqTTAULTf</a:t>
            </a:r>
            <a:endParaRPr lang="en-US" dirty="0">
              <a:solidFill>
                <a:srgbClr val="FF0000"/>
              </a:solidFill>
            </a:endParaRPr>
          </a:p>
          <a:p>
            <a:pPr marL="0" indent="0">
              <a:buNone/>
            </a:pPr>
            <a:endParaRPr lang="en-US" dirty="0">
              <a:solidFill>
                <a:srgbClr val="FF0000"/>
              </a:solidFill>
            </a:endParaRPr>
          </a:p>
          <a:p>
            <a:pPr marL="0" indent="0" algn="ctr">
              <a:buNone/>
            </a:pPr>
            <a:r>
              <a:rPr lang="en-US" dirty="0">
                <a:solidFill>
                  <a:srgbClr val="004071"/>
                </a:solidFill>
              </a:rPr>
              <a:t>Thank you!</a:t>
            </a:r>
          </a:p>
          <a:p>
            <a:pPr marL="0" indent="0">
              <a:buNone/>
            </a:pPr>
            <a:endParaRPr lang="en-US" dirty="0"/>
          </a:p>
          <a:p>
            <a:pPr marL="0" indent="0" algn="ctr">
              <a:buNone/>
            </a:pPr>
            <a:endParaRPr lang="en-US" sz="3200" dirty="0"/>
          </a:p>
          <a:p>
            <a:pPr marL="0" indent="0">
              <a:buNone/>
            </a:pPr>
            <a:endParaRPr lang="en-US" dirty="0"/>
          </a:p>
        </p:txBody>
      </p:sp>
    </p:spTree>
    <p:extLst>
      <p:ext uri="{BB962C8B-B14F-4D97-AF65-F5344CB8AC3E}">
        <p14:creationId xmlns:p14="http://schemas.microsoft.com/office/powerpoint/2010/main" val="1018277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a:t>What Will Stakeholder Engagement Look Like With the New SPP/APR? Making Requirements a Reality!</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a:t>There are new requirements for including stakeholders in the State Performance Plan/Annual Performance Report (SPP/APR) Package starting February 1, 2022.</a:t>
            </a:r>
          </a:p>
          <a:p>
            <a:pPr marL="0" indent="0">
              <a:buNone/>
            </a:pPr>
            <a:r>
              <a:rPr lang="en-US" dirty="0"/>
              <a:t>These requirements include:</a:t>
            </a:r>
          </a:p>
          <a:p>
            <a:pPr lvl="0"/>
            <a:r>
              <a:rPr lang="en-US" dirty="0"/>
              <a:t>Expanding the membership of the advisory group(s) that will inform the development of the SPP/APR and expanding the type of advice states should seek from their stakeholders;</a:t>
            </a:r>
          </a:p>
          <a:p>
            <a:pPr lvl="0"/>
            <a:r>
              <a:rPr lang="en-US" dirty="0"/>
              <a:t>Include a broader group of parents, including those on the state advisory panel or other advisory groups, advocates, and parents not typically associated with any of the parent organizations, in the development of the SPP/APR;</a:t>
            </a:r>
          </a:p>
          <a:p>
            <a:pPr lvl="0"/>
            <a:r>
              <a:rPr lang="en-US" dirty="0"/>
              <a:t>Broadening the advice they seek from stakeholders to include not only advice about target setting but advice about data analysis, developing improvement strategies, and evaluating progress; and</a:t>
            </a:r>
          </a:p>
          <a:p>
            <a:pPr lvl="0"/>
            <a:r>
              <a:rPr lang="en-US" dirty="0"/>
              <a:t>Documenting the stakeholder engagement process.  States need to provide information about state strategies for soliciting stakeholder feedback and informing stakeholders of decisions the state made as well as plans for making the results of target setting, data analysis, development of improvement strategies, and evaluation available to the public.</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770123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BE63A-A820-452E-A06F-3E4199F92802}"/>
              </a:ext>
            </a:extLst>
          </p:cNvPr>
          <p:cNvSpPr>
            <a:spLocks noGrp="1"/>
          </p:cNvSpPr>
          <p:nvPr>
            <p:ph type="title"/>
          </p:nvPr>
        </p:nvSpPr>
        <p:spPr/>
        <p:txBody>
          <a:bodyPr/>
          <a:lstStyle/>
          <a:p>
            <a:r>
              <a:rPr lang="en-US" dirty="0"/>
              <a:t>Agenda / Objectives</a:t>
            </a:r>
          </a:p>
        </p:txBody>
      </p:sp>
      <p:sp>
        <p:nvSpPr>
          <p:cNvPr id="3" name="Content Placeholder 2">
            <a:extLst>
              <a:ext uri="{FF2B5EF4-FFF2-40B4-BE49-F238E27FC236}">
                <a16:creationId xmlns:a16="http://schemas.microsoft.com/office/drawing/2014/main" id="{72534475-C9D4-4595-AA8A-9771C75C2F05}"/>
              </a:ext>
            </a:extLst>
          </p:cNvPr>
          <p:cNvSpPr>
            <a:spLocks noGrp="1"/>
          </p:cNvSpPr>
          <p:nvPr>
            <p:ph idx="1"/>
          </p:nvPr>
        </p:nvSpPr>
        <p:spPr/>
        <p:txBody>
          <a:bodyPr>
            <a:normAutofit/>
          </a:bodyPr>
          <a:lstStyle/>
          <a:p>
            <a:r>
              <a:rPr lang="en-US" dirty="0"/>
              <a:t>To review trend data.</a:t>
            </a:r>
          </a:p>
          <a:p>
            <a:r>
              <a:rPr lang="en-US" dirty="0"/>
              <a:t>Seek input from stakeholders in setting the targets for indicators required for SPP.APR Federal Fiscal Years (FFY) 2020-2025.</a:t>
            </a:r>
          </a:p>
          <a:p>
            <a:pPr lvl="1"/>
            <a:r>
              <a:rPr lang="en-US" dirty="0"/>
              <a:t>Results indicators 4A, 5A, 5B, 5C and 8.</a:t>
            </a:r>
          </a:p>
          <a:p>
            <a:pPr lvl="1"/>
            <a:r>
              <a:rPr lang="en-US" dirty="0"/>
              <a:t>Compliance indicators 4B, 9, 10, 11, 12 and 13</a:t>
            </a:r>
          </a:p>
          <a:p>
            <a:endParaRPr lang="en-US" dirty="0"/>
          </a:p>
        </p:txBody>
      </p:sp>
    </p:spTree>
    <p:extLst>
      <p:ext uri="{BB962C8B-B14F-4D97-AF65-F5344CB8AC3E}">
        <p14:creationId xmlns:p14="http://schemas.microsoft.com/office/powerpoint/2010/main" val="2368571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17E3D-5F61-4C7F-92CA-F2E6144354D2}"/>
              </a:ext>
            </a:extLst>
          </p:cNvPr>
          <p:cNvSpPr>
            <a:spLocks noGrp="1"/>
          </p:cNvSpPr>
          <p:nvPr>
            <p:ph type="title"/>
          </p:nvPr>
        </p:nvSpPr>
        <p:spPr>
          <a:xfrm>
            <a:off x="398585" y="348792"/>
            <a:ext cx="11369903" cy="1374501"/>
          </a:xfrm>
        </p:spPr>
        <p:txBody>
          <a:bodyPr>
            <a:normAutofit/>
          </a:bodyPr>
          <a:lstStyle/>
          <a:p>
            <a:r>
              <a:rPr lang="en-US" sz="2800" dirty="0"/>
              <a:t>Indicator 4A - Rates of students with disabilities and an IEP suspended or expelled greater that 10 school days.</a:t>
            </a:r>
            <a:br>
              <a:rPr lang="en-US" sz="2800" dirty="0"/>
            </a:br>
            <a:endParaRPr lang="en-US" sz="2800" dirty="0"/>
          </a:p>
        </p:txBody>
      </p:sp>
      <p:sp>
        <p:nvSpPr>
          <p:cNvPr id="3" name="Content Placeholder 2">
            <a:extLst>
              <a:ext uri="{FF2B5EF4-FFF2-40B4-BE49-F238E27FC236}">
                <a16:creationId xmlns:a16="http://schemas.microsoft.com/office/drawing/2014/main" id="{4307BFA5-7BB3-4CA6-ABD4-EC4F7BB41216}"/>
              </a:ext>
            </a:extLst>
          </p:cNvPr>
          <p:cNvSpPr>
            <a:spLocks noGrp="1"/>
          </p:cNvSpPr>
          <p:nvPr>
            <p:ph idx="1"/>
          </p:nvPr>
        </p:nvSpPr>
        <p:spPr>
          <a:xfrm>
            <a:off x="398585" y="1532709"/>
            <a:ext cx="11369903" cy="4340553"/>
          </a:xfrm>
        </p:spPr>
        <p:txBody>
          <a:bodyPr>
            <a:normAutofit fontScale="92500" lnSpcReduction="10000"/>
          </a:bodyPr>
          <a:lstStyle/>
          <a:p>
            <a:r>
              <a:rPr lang="en-US" dirty="0"/>
              <a:t>Indicator 4A is calculated as the percentage of districts that have a disproportionate percentage of students with disabilities and an IEP that are suspended or expelled for over ten days in a school year.</a:t>
            </a:r>
          </a:p>
          <a:p>
            <a:r>
              <a:rPr lang="en-US" dirty="0"/>
              <a:t>The most recent school year that was not impacted by COVID-19 was SY 2018-2019 for this indicator.</a:t>
            </a:r>
          </a:p>
          <a:p>
            <a:r>
              <a:rPr lang="en-US" dirty="0"/>
              <a:t>The actual data for that year was reported in FFY2018 as 3.51% which is the proposed baseline.</a:t>
            </a:r>
          </a:p>
          <a:p>
            <a:r>
              <a:rPr lang="en-US" dirty="0"/>
              <a:t>The targets for FFY2020-FFY2025 must be lower than the baseline</a:t>
            </a:r>
          </a:p>
          <a:p>
            <a:r>
              <a:rPr lang="en-US" b="1" dirty="0"/>
              <a:t>The proposed WV target on which your feedback is needed is ≤3.50 for all six years. To meet this target only one district could be disproportionate. During the previous package (FFY2013-FFY2018) the targets ranged from 6% to 5%. </a:t>
            </a:r>
          </a:p>
          <a:p>
            <a:endParaRPr lang="en-US" dirty="0"/>
          </a:p>
        </p:txBody>
      </p:sp>
    </p:spTree>
    <p:extLst>
      <p:ext uri="{BB962C8B-B14F-4D97-AF65-F5344CB8AC3E}">
        <p14:creationId xmlns:p14="http://schemas.microsoft.com/office/powerpoint/2010/main" val="2735719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BBA90-3851-4A53-87D1-B1E4CD57E5C4}"/>
              </a:ext>
            </a:extLst>
          </p:cNvPr>
          <p:cNvSpPr>
            <a:spLocks noGrp="1"/>
          </p:cNvSpPr>
          <p:nvPr>
            <p:ph type="title"/>
          </p:nvPr>
        </p:nvSpPr>
        <p:spPr/>
        <p:txBody>
          <a:bodyPr/>
          <a:lstStyle/>
          <a:p>
            <a:r>
              <a:rPr lang="en-US" dirty="0"/>
              <a:t>Indicator 5 – Education Environments - Least Restrictive Environments (LRE)</a:t>
            </a:r>
          </a:p>
        </p:txBody>
      </p:sp>
      <p:graphicFrame>
        <p:nvGraphicFramePr>
          <p:cNvPr id="5" name="Content Placeholder 4">
            <a:extLst>
              <a:ext uri="{FF2B5EF4-FFF2-40B4-BE49-F238E27FC236}">
                <a16:creationId xmlns:a16="http://schemas.microsoft.com/office/drawing/2014/main" id="{B404E6D5-C37C-44E7-9DA7-41590AC34800}"/>
              </a:ext>
            </a:extLst>
          </p:cNvPr>
          <p:cNvGraphicFramePr>
            <a:graphicFrameLocks noGrp="1"/>
          </p:cNvGraphicFramePr>
          <p:nvPr>
            <p:ph idx="1"/>
          </p:nvPr>
        </p:nvGraphicFramePr>
        <p:xfrm>
          <a:off x="398463" y="1724025"/>
          <a:ext cx="11369675" cy="4149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ight Brace 5">
            <a:extLst>
              <a:ext uri="{FF2B5EF4-FFF2-40B4-BE49-F238E27FC236}">
                <a16:creationId xmlns:a16="http://schemas.microsoft.com/office/drawing/2014/main" id="{B89216EC-DC8A-442D-AA6F-D95F8C40F77C}"/>
              </a:ext>
            </a:extLst>
          </p:cNvPr>
          <p:cNvSpPr/>
          <p:nvPr/>
        </p:nvSpPr>
        <p:spPr>
          <a:xfrm>
            <a:off x="7664334" y="3840480"/>
            <a:ext cx="2086495" cy="2033270"/>
          </a:xfrm>
          <a:prstGeom prst="righ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extBox 6">
            <a:extLst>
              <a:ext uri="{FF2B5EF4-FFF2-40B4-BE49-F238E27FC236}">
                <a16:creationId xmlns:a16="http://schemas.microsoft.com/office/drawing/2014/main" id="{1925E6F3-FE31-4306-8D2D-931767F4BBF5}"/>
              </a:ext>
            </a:extLst>
          </p:cNvPr>
          <p:cNvSpPr txBox="1"/>
          <p:nvPr/>
        </p:nvSpPr>
        <p:spPr>
          <a:xfrm>
            <a:off x="9917084" y="4668993"/>
            <a:ext cx="1770611" cy="369332"/>
          </a:xfrm>
          <a:prstGeom prst="rect">
            <a:avLst/>
          </a:prstGeom>
          <a:noFill/>
        </p:spPr>
        <p:txBody>
          <a:bodyPr wrap="square" rtlCol="0">
            <a:spAutoFit/>
          </a:bodyPr>
          <a:lstStyle/>
          <a:p>
            <a:r>
              <a:rPr lang="en-US" dirty="0"/>
              <a:t>Indicator 5C</a:t>
            </a:r>
          </a:p>
        </p:txBody>
      </p:sp>
      <p:cxnSp>
        <p:nvCxnSpPr>
          <p:cNvPr id="9" name="Straight Arrow Connector 8">
            <a:extLst>
              <a:ext uri="{FF2B5EF4-FFF2-40B4-BE49-F238E27FC236}">
                <a16:creationId xmlns:a16="http://schemas.microsoft.com/office/drawing/2014/main" id="{5DB66274-BF15-41D3-BAF7-85DB969B800B}"/>
              </a:ext>
            </a:extLst>
          </p:cNvPr>
          <p:cNvCxnSpPr/>
          <p:nvPr/>
        </p:nvCxnSpPr>
        <p:spPr>
          <a:xfrm>
            <a:off x="232756" y="1803862"/>
            <a:ext cx="5079077" cy="398179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54150120-825C-4374-8BE5-E98CC1D69189}"/>
              </a:ext>
            </a:extLst>
          </p:cNvPr>
          <p:cNvSpPr txBox="1"/>
          <p:nvPr/>
        </p:nvSpPr>
        <p:spPr>
          <a:xfrm rot="2362757">
            <a:off x="58189" y="2197043"/>
            <a:ext cx="2128058" cy="646331"/>
          </a:xfrm>
          <a:prstGeom prst="rect">
            <a:avLst/>
          </a:prstGeom>
          <a:noFill/>
        </p:spPr>
        <p:txBody>
          <a:bodyPr wrap="square" rtlCol="0">
            <a:spAutoFit/>
          </a:bodyPr>
          <a:lstStyle/>
          <a:p>
            <a:r>
              <a:rPr lang="en-US" dirty="0">
                <a:solidFill>
                  <a:schemeClr val="accent1"/>
                </a:solidFill>
              </a:rPr>
              <a:t>Least Restrictive for majority of students</a:t>
            </a:r>
          </a:p>
        </p:txBody>
      </p:sp>
      <p:sp>
        <p:nvSpPr>
          <p:cNvPr id="11" name="TextBox 10">
            <a:extLst>
              <a:ext uri="{FF2B5EF4-FFF2-40B4-BE49-F238E27FC236}">
                <a16:creationId xmlns:a16="http://schemas.microsoft.com/office/drawing/2014/main" id="{2E3876B9-7D57-45B1-B884-50B4F014063D}"/>
              </a:ext>
            </a:extLst>
          </p:cNvPr>
          <p:cNvSpPr txBox="1"/>
          <p:nvPr/>
        </p:nvSpPr>
        <p:spPr>
          <a:xfrm rot="2362757">
            <a:off x="3303444" y="4715159"/>
            <a:ext cx="2128058" cy="646331"/>
          </a:xfrm>
          <a:prstGeom prst="rect">
            <a:avLst/>
          </a:prstGeom>
          <a:noFill/>
        </p:spPr>
        <p:txBody>
          <a:bodyPr wrap="square" rtlCol="0">
            <a:spAutoFit/>
          </a:bodyPr>
          <a:lstStyle/>
          <a:p>
            <a:r>
              <a:rPr lang="en-US" dirty="0">
                <a:solidFill>
                  <a:schemeClr val="accent1"/>
                </a:solidFill>
              </a:rPr>
              <a:t>Most Restrictive for majority of students</a:t>
            </a:r>
          </a:p>
        </p:txBody>
      </p:sp>
    </p:spTree>
    <p:extLst>
      <p:ext uri="{BB962C8B-B14F-4D97-AF65-F5344CB8AC3E}">
        <p14:creationId xmlns:p14="http://schemas.microsoft.com/office/powerpoint/2010/main" val="1563112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2D5A251-4B1F-4285-8626-BA480D39AD97}"/>
              </a:ext>
            </a:extLst>
          </p:cNvPr>
          <p:cNvSpPr>
            <a:spLocks noGrp="1"/>
          </p:cNvSpPr>
          <p:nvPr>
            <p:ph type="title"/>
          </p:nvPr>
        </p:nvSpPr>
        <p:spPr/>
        <p:txBody>
          <a:bodyPr>
            <a:normAutofit/>
          </a:bodyPr>
          <a:lstStyle/>
          <a:p>
            <a:r>
              <a:rPr lang="en-US" dirty="0"/>
              <a:t>Indicator 5 – Education Environments - School Age - Least Restrictive Environment (LRE)</a:t>
            </a:r>
          </a:p>
        </p:txBody>
      </p:sp>
      <p:sp>
        <p:nvSpPr>
          <p:cNvPr id="7" name="Content Placeholder 6">
            <a:extLst>
              <a:ext uri="{FF2B5EF4-FFF2-40B4-BE49-F238E27FC236}">
                <a16:creationId xmlns:a16="http://schemas.microsoft.com/office/drawing/2014/main" id="{E99C5BB1-D8BF-42E3-AC78-CFE7D3EECDDF}"/>
              </a:ext>
            </a:extLst>
          </p:cNvPr>
          <p:cNvSpPr>
            <a:spLocks noGrp="1"/>
          </p:cNvSpPr>
          <p:nvPr>
            <p:ph idx="1"/>
          </p:nvPr>
        </p:nvSpPr>
        <p:spPr/>
        <p:txBody>
          <a:bodyPr>
            <a:normAutofit/>
          </a:bodyPr>
          <a:lstStyle/>
          <a:p>
            <a:r>
              <a:rPr lang="en-US" dirty="0"/>
              <a:t>Data source for SPP.APR is the annual December One Child Count.</a:t>
            </a:r>
          </a:p>
          <a:p>
            <a:r>
              <a:rPr lang="en-US" dirty="0"/>
              <a:t>Starting with School Year 2020-2021 students with disabilities and an IEP that were age five in Kindergarten are now considered school age.</a:t>
            </a:r>
          </a:p>
          <a:p>
            <a:r>
              <a:rPr lang="en-US" dirty="0"/>
              <a:t>Beginning with SPP.APR 2020 these students are included into indicators 5A, 5B and 5C calculations.  </a:t>
            </a:r>
          </a:p>
          <a:p>
            <a:r>
              <a:rPr lang="en-US" dirty="0"/>
              <a:t>This change increases the total number of students for school age LRE.</a:t>
            </a:r>
          </a:p>
          <a:p>
            <a:r>
              <a:rPr lang="en-US" dirty="0"/>
              <a:t>If the bulk of these students are being served in a General Education: Full-Time placement (LRE=0) there could be a slight improvement for these indicators.</a:t>
            </a:r>
          </a:p>
          <a:p>
            <a:endParaRPr lang="en-US" dirty="0"/>
          </a:p>
        </p:txBody>
      </p:sp>
    </p:spTree>
    <p:extLst>
      <p:ext uri="{BB962C8B-B14F-4D97-AF65-F5344CB8AC3E}">
        <p14:creationId xmlns:p14="http://schemas.microsoft.com/office/powerpoint/2010/main" val="5180576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F07CB-6A8D-4DE0-9025-3A1B33FCA2AA}"/>
              </a:ext>
            </a:extLst>
          </p:cNvPr>
          <p:cNvSpPr>
            <a:spLocks noGrp="1"/>
          </p:cNvSpPr>
          <p:nvPr>
            <p:ph type="title"/>
          </p:nvPr>
        </p:nvSpPr>
        <p:spPr>
          <a:xfrm>
            <a:off x="398585" y="143747"/>
            <a:ext cx="11369903" cy="1089436"/>
          </a:xfrm>
        </p:spPr>
        <p:txBody>
          <a:bodyPr/>
          <a:lstStyle/>
          <a:p>
            <a:pPr algn="ctr"/>
            <a:r>
              <a:rPr lang="en-US" dirty="0"/>
              <a:t>Indicator 5 Calculations</a:t>
            </a:r>
          </a:p>
        </p:txBody>
      </p:sp>
      <p:sp>
        <p:nvSpPr>
          <p:cNvPr id="5" name="Content Placeholder 4">
            <a:extLst>
              <a:ext uri="{FF2B5EF4-FFF2-40B4-BE49-F238E27FC236}">
                <a16:creationId xmlns:a16="http://schemas.microsoft.com/office/drawing/2014/main" id="{8359C3BB-311B-4608-BEFE-A9D1382DDE91}"/>
              </a:ext>
            </a:extLst>
          </p:cNvPr>
          <p:cNvSpPr>
            <a:spLocks noGrp="1"/>
          </p:cNvSpPr>
          <p:nvPr>
            <p:ph idx="1"/>
          </p:nvPr>
        </p:nvSpPr>
        <p:spPr>
          <a:xfrm>
            <a:off x="398585" y="1426129"/>
            <a:ext cx="11369903" cy="4447134"/>
          </a:xfrm>
        </p:spPr>
        <p:txBody>
          <a:bodyPr>
            <a:normAutofit fontScale="92500" lnSpcReduction="10000"/>
          </a:bodyPr>
          <a:lstStyle/>
          <a:p>
            <a:r>
              <a:rPr lang="en-US" dirty="0"/>
              <a:t>For this indicator School Age is defined as students with disabilities and an IEP ages six through twenty-one and five-year-old students in Kindergarten.</a:t>
            </a:r>
          </a:p>
          <a:p>
            <a:r>
              <a:rPr lang="en-US" dirty="0"/>
              <a:t>Indicator 5A = The number of school age students with disabilities and an IEP served in a General Education: Full-Time placement (LRE=0) divided by all school age students with disabilities and an IEP.</a:t>
            </a:r>
          </a:p>
          <a:p>
            <a:r>
              <a:rPr lang="en-US" dirty="0"/>
              <a:t>Indicator 5B = The number of school age students with disabilities and an IEP served in a Special Education: Separate Class placement (LRE=2) divided by all school age students with disabilities and an IEP.</a:t>
            </a:r>
          </a:p>
          <a:p>
            <a:r>
              <a:rPr lang="en-US" dirty="0"/>
              <a:t>Indicator 5C =  The number of school age students with disabilities and an IEP served in a Special School (LRE=3), Out-of-School Environment (LRE=5) and Residential Facility (LRE=6) divided by all school age students with disabilities and an IEP.</a:t>
            </a:r>
          </a:p>
        </p:txBody>
      </p:sp>
    </p:spTree>
    <p:extLst>
      <p:ext uri="{BB962C8B-B14F-4D97-AF65-F5344CB8AC3E}">
        <p14:creationId xmlns:p14="http://schemas.microsoft.com/office/powerpoint/2010/main" val="798288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F41A4-7C27-4412-A30C-7126E5E198DD}"/>
              </a:ext>
            </a:extLst>
          </p:cNvPr>
          <p:cNvSpPr>
            <a:spLocks noGrp="1"/>
          </p:cNvSpPr>
          <p:nvPr>
            <p:ph type="title"/>
          </p:nvPr>
        </p:nvSpPr>
        <p:spPr/>
        <p:txBody>
          <a:bodyPr/>
          <a:lstStyle/>
          <a:p>
            <a:r>
              <a:rPr lang="en-US" dirty="0"/>
              <a:t>Indicator 5A</a:t>
            </a:r>
          </a:p>
        </p:txBody>
      </p:sp>
      <p:sp>
        <p:nvSpPr>
          <p:cNvPr id="6" name="Content Placeholder 2">
            <a:extLst>
              <a:ext uri="{FF2B5EF4-FFF2-40B4-BE49-F238E27FC236}">
                <a16:creationId xmlns:a16="http://schemas.microsoft.com/office/drawing/2014/main" id="{4A78DAA8-8FDD-4693-8D43-39346808CB52}"/>
              </a:ext>
            </a:extLst>
          </p:cNvPr>
          <p:cNvSpPr>
            <a:spLocks noGrp="1"/>
          </p:cNvSpPr>
          <p:nvPr>
            <p:ph idx="1"/>
          </p:nvPr>
        </p:nvSpPr>
        <p:spPr/>
        <p:txBody>
          <a:bodyPr>
            <a:normAutofit/>
          </a:bodyPr>
          <a:lstStyle/>
          <a:p>
            <a:r>
              <a:rPr lang="en-US" dirty="0"/>
              <a:t>The most recent school year that was not impacted by COVID-19 was SY 2019-2020 for this indicator.</a:t>
            </a:r>
          </a:p>
          <a:p>
            <a:r>
              <a:rPr lang="en-US" dirty="0"/>
              <a:t>The actual data for that year was reported in FFY2019 as 63.04% which is the proposed baseline.</a:t>
            </a:r>
          </a:p>
          <a:p>
            <a:r>
              <a:rPr lang="en-US" dirty="0"/>
              <a:t>The targets for FFY2020-FFY2025 must be higher than the baseline.</a:t>
            </a:r>
          </a:p>
          <a:p>
            <a:r>
              <a:rPr lang="en-US" b="1" dirty="0"/>
              <a:t>The proposed WV targets on which your feedback is needed are listed on the following graph.</a:t>
            </a:r>
          </a:p>
          <a:p>
            <a:pPr marL="0" indent="0">
              <a:buNone/>
            </a:pPr>
            <a:endParaRPr lang="en-US" b="1" dirty="0"/>
          </a:p>
        </p:txBody>
      </p:sp>
    </p:spTree>
    <p:extLst>
      <p:ext uri="{BB962C8B-B14F-4D97-AF65-F5344CB8AC3E}">
        <p14:creationId xmlns:p14="http://schemas.microsoft.com/office/powerpoint/2010/main" val="2298658066"/>
      </p:ext>
    </p:extLst>
  </p:cSld>
  <p:clrMapOvr>
    <a:masterClrMapping/>
  </p:clrMapOvr>
</p:sld>
</file>

<file path=ppt/theme/theme1.xml><?xml version="1.0" encoding="utf-8"?>
<a:theme xmlns:a="http://schemas.openxmlformats.org/drawingml/2006/main" name="Theme1">
  <a:themeElements>
    <a:clrScheme name="Custom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1" id="{9F95350F-845B-47F7-840B-51BC497768B8}" vid="{171C6166-087F-4F81-BB46-20D772DF35D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1441</TotalTime>
  <Words>1831</Words>
  <Application>Microsoft Office PowerPoint</Application>
  <PresentationFormat>Widescreen</PresentationFormat>
  <Paragraphs>125</Paragraphs>
  <Slides>19</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Fira Sans Ultra</vt:lpstr>
      <vt:lpstr>Libre Baskerville</vt:lpstr>
      <vt:lpstr>Arial</vt:lpstr>
      <vt:lpstr>Calibri</vt:lpstr>
      <vt:lpstr>Fira Sans</vt:lpstr>
      <vt:lpstr>Theme1</vt:lpstr>
      <vt:lpstr>SPP.APR Stakeholder Meeting #2  Results Indicators 1, 2, 14 &amp; 17</vt:lpstr>
      <vt:lpstr>The presentation will begin shortly . . . </vt:lpstr>
      <vt:lpstr>What Will Stakeholder Engagement Look Like With the New SPP/APR? Making Requirements a Reality! </vt:lpstr>
      <vt:lpstr>Agenda / Objectives</vt:lpstr>
      <vt:lpstr>Indicator 4A - Rates of students with disabilities and an IEP suspended or expelled greater that 10 school days. </vt:lpstr>
      <vt:lpstr>Indicator 5 – Education Environments - Least Restrictive Environments (LRE)</vt:lpstr>
      <vt:lpstr>Indicator 5 – Education Environments - School Age - Least Restrictive Environment (LRE)</vt:lpstr>
      <vt:lpstr>Indicator 5 Calculations</vt:lpstr>
      <vt:lpstr>Indicator 5A</vt:lpstr>
      <vt:lpstr>Indicator 5A Proposed Targets FFY2020-2025</vt:lpstr>
      <vt:lpstr>Indicator 5B</vt:lpstr>
      <vt:lpstr>Indicator 5B Proposed Targets FFY2020-2025</vt:lpstr>
      <vt:lpstr>Indicator 5C</vt:lpstr>
      <vt:lpstr>Indicator 5C Proposed Targets FFY2020-2025</vt:lpstr>
      <vt:lpstr>Indicator 8 – Parental Involvement Satisfaction</vt:lpstr>
      <vt:lpstr>Compliance Indicators: 4B, 9, 10, 11, 12, 13</vt:lpstr>
      <vt:lpstr>Compliance Result Targets are Established by Federal Requirements as follows:</vt:lpstr>
      <vt:lpstr>Additional Stakeholder Meetings</vt:lpstr>
      <vt:lpstr>Survey and Feedback: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IDEA Indicator Target Setting –  Special Education Directors Stakeholder Meeting</dc:title>
  <dc:creator>Amber Stohr</dc:creator>
  <cp:lastModifiedBy>Amber Stohr</cp:lastModifiedBy>
  <cp:revision>97</cp:revision>
  <cp:lastPrinted>2021-07-01T17:29:53Z</cp:lastPrinted>
  <dcterms:created xsi:type="dcterms:W3CDTF">2021-03-05T18:27:47Z</dcterms:created>
  <dcterms:modified xsi:type="dcterms:W3CDTF">2021-07-19T20:28:29Z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60f4a70-4b6c-4bd4-a002-31edb9c00abe_Enabled">
    <vt:lpwstr>true</vt:lpwstr>
  </property>
  <property fmtid="{D5CDD505-2E9C-101B-9397-08002B2CF9AE}" pid="3" name="MSIP_Label_460f4a70-4b6c-4bd4-a002-31edb9c00abe_SetDate">
    <vt:lpwstr>2021-03-05T18:27:47Z</vt:lpwstr>
  </property>
  <property fmtid="{D5CDD505-2E9C-101B-9397-08002B2CF9AE}" pid="4" name="MSIP_Label_460f4a70-4b6c-4bd4-a002-31edb9c00abe_Method">
    <vt:lpwstr>Standard</vt:lpwstr>
  </property>
  <property fmtid="{D5CDD505-2E9C-101B-9397-08002B2CF9AE}" pid="5" name="MSIP_Label_460f4a70-4b6c-4bd4-a002-31edb9c00abe_Name">
    <vt:lpwstr>General</vt:lpwstr>
  </property>
  <property fmtid="{D5CDD505-2E9C-101B-9397-08002B2CF9AE}" pid="6" name="MSIP_Label_460f4a70-4b6c-4bd4-a002-31edb9c00abe_SiteId">
    <vt:lpwstr>e019b04b-330c-467a-8bae-09fb17374d6a</vt:lpwstr>
  </property>
  <property fmtid="{D5CDD505-2E9C-101B-9397-08002B2CF9AE}" pid="7" name="MSIP_Label_460f4a70-4b6c-4bd4-a002-31edb9c00abe_ActionId">
    <vt:lpwstr>d545d3de-5417-4de3-bc80-33c2807bc774</vt:lpwstr>
  </property>
  <property fmtid="{D5CDD505-2E9C-101B-9397-08002B2CF9AE}" pid="8" name="MSIP_Label_460f4a70-4b6c-4bd4-a002-31edb9c00abe_ContentBits">
    <vt:lpwstr>0</vt:lpwstr>
  </property>
</Properties>
</file>