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028" r:id="rId3"/>
    <p:sldId id="2029" r:id="rId4"/>
    <p:sldId id="2030" r:id="rId5"/>
    <p:sldId id="2032" r:id="rId6"/>
    <p:sldId id="2033" r:id="rId7"/>
    <p:sldId id="2170" r:id="rId8"/>
    <p:sldId id="2040" r:id="rId9"/>
    <p:sldId id="2127" r:id="rId10"/>
    <p:sldId id="2128" r:id="rId11"/>
    <p:sldId id="2129" r:id="rId12"/>
    <p:sldId id="2130" r:id="rId13"/>
    <p:sldId id="2131" r:id="rId14"/>
    <p:sldId id="2132" r:id="rId15"/>
    <p:sldId id="2144" r:id="rId16"/>
    <p:sldId id="2145" r:id="rId17"/>
    <p:sldId id="2146" r:id="rId18"/>
    <p:sldId id="2147" r:id="rId19"/>
    <p:sldId id="2121" r:id="rId20"/>
    <p:sldId id="2122" r:id="rId21"/>
    <p:sldId id="2123" r:id="rId22"/>
    <p:sldId id="2134" r:id="rId23"/>
    <p:sldId id="2135" r:id="rId24"/>
    <p:sldId id="2136" r:id="rId25"/>
    <p:sldId id="2137" r:id="rId26"/>
    <p:sldId id="2138" r:id="rId27"/>
    <p:sldId id="2139" r:id="rId28"/>
    <p:sldId id="2140" r:id="rId29"/>
    <p:sldId id="2141" r:id="rId30"/>
    <p:sldId id="2142" r:id="rId31"/>
    <p:sldId id="2106" r:id="rId32"/>
    <p:sldId id="2107" r:id="rId33"/>
    <p:sldId id="2108" r:id="rId34"/>
    <p:sldId id="2109" r:id="rId35"/>
    <p:sldId id="2124" r:id="rId36"/>
    <p:sldId id="2125" r:id="rId37"/>
    <p:sldId id="2126" r:id="rId38"/>
    <p:sldId id="2175" r:id="rId39"/>
    <p:sldId id="2180" r:id="rId40"/>
    <p:sldId id="2172" r:id="rId41"/>
    <p:sldId id="2181" r:id="rId42"/>
    <p:sldId id="2176" r:id="rId43"/>
    <p:sldId id="2182" r:id="rId44"/>
    <p:sldId id="2177" r:id="rId45"/>
    <p:sldId id="2183" r:id="rId46"/>
    <p:sldId id="2184" r:id="rId47"/>
    <p:sldId id="2185" r:id="rId48"/>
    <p:sldId id="2186" r:id="rId49"/>
    <p:sldId id="2187" r:id="rId50"/>
    <p:sldId id="2178" r:id="rId51"/>
    <p:sldId id="2188" r:id="rId52"/>
    <p:sldId id="2179" r:id="rId53"/>
    <p:sldId id="2189" r:id="rId54"/>
    <p:sldId id="2190" r:id="rId55"/>
    <p:sldId id="2191" r:id="rId56"/>
    <p:sldId id="2026"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72" autoAdjust="0"/>
    <p:restoredTop sz="94660"/>
  </p:normalViewPr>
  <p:slideViewPr>
    <p:cSldViewPr snapToGrid="0">
      <p:cViewPr varScale="1">
        <p:scale>
          <a:sx n="106" d="100"/>
          <a:sy n="106" d="100"/>
        </p:scale>
        <p:origin x="192"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326424" y="2693987"/>
            <a:ext cx="5284176" cy="1470025"/>
          </a:xfrm>
        </p:spPr>
        <p:txBody>
          <a:bodyPr/>
          <a:lstStyle>
            <a:lvl1pPr algn="l">
              <a:defRPr>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3326424" y="4343400"/>
            <a:ext cx="5284176"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9718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14716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510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510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95103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6019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95103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6019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7A0C1704-B91D-414B-867C-5ABC036BE638}" type="datetimeFigureOut">
              <a:rPr lang="en-US" smtClean="0"/>
              <a:t>11/18/2022</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55675E-84D8-4C5B-ACAF-00D642BC072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54075"/>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854075"/>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016125"/>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254625"/>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0668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821363"/>
            <a:ext cx="5486400" cy="5667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30363"/>
            <a:ext cx="8229600" cy="43894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Clr>
          <a:srgbClr val="CC9900"/>
        </a:buClr>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Clr>
          <a:srgbClr val="C00000"/>
        </a:buClr>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Clr>
          <a:schemeClr val="tx1">
            <a:lumMod val="85000"/>
            <a:lumOff val="15000"/>
          </a:schemeClr>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Clr>
          <a:srgbClr val="663300"/>
        </a:buClr>
        <a:buFont typeface="Wingdings" panose="05000000000000000000" pitchFamily="2" charset="2"/>
        <a:buChar char="Ø"/>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png"/><Relationship Id="rId4" Type="http://schemas.openxmlformats.org/officeDocument/2006/relationships/image" Target="../media/image5.jpeg"/><Relationship Id="rId9" Type="http://schemas.openxmlformats.org/officeDocument/2006/relationships/image" Target="../media/image10.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E8F44-1D6F-4D87-BC6B-A3E9E88A1F72}"/>
              </a:ext>
            </a:extLst>
          </p:cNvPr>
          <p:cNvSpPr>
            <a:spLocks noGrp="1"/>
          </p:cNvSpPr>
          <p:nvPr>
            <p:ph type="ctrTitle"/>
          </p:nvPr>
        </p:nvSpPr>
        <p:spPr>
          <a:xfrm>
            <a:off x="4110360" y="967667"/>
            <a:ext cx="4500239" cy="3196346"/>
          </a:xfrm>
        </p:spPr>
        <p:txBody>
          <a:bodyPr>
            <a:normAutofit fontScale="90000"/>
          </a:bodyPr>
          <a:lstStyle/>
          <a:p>
            <a:r>
              <a:rPr lang="en-US" dirty="0"/>
              <a:t>Legal </a:t>
            </a:r>
            <a:br>
              <a:rPr lang="en-US" dirty="0"/>
            </a:br>
            <a:r>
              <a:rPr lang="en-US" dirty="0"/>
              <a:t>Developments and Current Legal Issues for the School Business Office</a:t>
            </a:r>
          </a:p>
        </p:txBody>
      </p:sp>
      <p:sp>
        <p:nvSpPr>
          <p:cNvPr id="3" name="Subtitle 2">
            <a:extLst>
              <a:ext uri="{FF2B5EF4-FFF2-40B4-BE49-F238E27FC236}">
                <a16:creationId xmlns:a16="http://schemas.microsoft.com/office/drawing/2014/main" id="{09A8CD5E-BF9E-478F-8B74-73291FA981C0}"/>
              </a:ext>
            </a:extLst>
          </p:cNvPr>
          <p:cNvSpPr>
            <a:spLocks noGrp="1"/>
          </p:cNvSpPr>
          <p:nvPr>
            <p:ph type="subTitle" idx="1"/>
          </p:nvPr>
        </p:nvSpPr>
        <p:spPr>
          <a:xfrm>
            <a:off x="3432956" y="5015882"/>
            <a:ext cx="5284176" cy="1541755"/>
          </a:xfrm>
        </p:spPr>
        <p:txBody>
          <a:bodyPr>
            <a:normAutofit fontScale="85000" lnSpcReduction="20000"/>
          </a:bodyPr>
          <a:lstStyle/>
          <a:p>
            <a:r>
              <a:rPr lang="en-US" dirty="0"/>
              <a:t>WVASBO</a:t>
            </a:r>
          </a:p>
          <a:p>
            <a:r>
              <a:rPr lang="en-US" dirty="0"/>
              <a:t>Charleston</a:t>
            </a:r>
          </a:p>
          <a:p>
            <a:r>
              <a:rPr lang="en-US" dirty="0"/>
              <a:t>May 20, 2022</a:t>
            </a:r>
          </a:p>
          <a:p>
            <a:r>
              <a:rPr lang="en-US" dirty="0"/>
              <a:t>Howard Seufer, </a:t>
            </a:r>
            <a:r>
              <a:rPr lang="en-US" i="1" dirty="0"/>
              <a:t>Bowles Rice LLP</a:t>
            </a:r>
          </a:p>
        </p:txBody>
      </p:sp>
    </p:spTree>
    <p:extLst>
      <p:ext uri="{BB962C8B-B14F-4D97-AF65-F5344CB8AC3E}">
        <p14:creationId xmlns:p14="http://schemas.microsoft.com/office/powerpoint/2010/main" val="3899655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F32C2F6-2553-483F-ADD2-C85E7C511402}"/>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F30FF706-A755-4AB1-A97E-ED9BD2A8DF7E}"/>
              </a:ext>
            </a:extLst>
          </p:cNvPr>
          <p:cNvSpPr>
            <a:spLocks noGrp="1"/>
          </p:cNvSpPr>
          <p:nvPr>
            <p:ph idx="1"/>
          </p:nvPr>
        </p:nvSpPr>
        <p:spPr>
          <a:xfrm>
            <a:off x="457200" y="435006"/>
            <a:ext cx="8229600" cy="6118194"/>
          </a:xfrm>
        </p:spPr>
        <p:txBody>
          <a:bodyPr>
            <a:normAutofit/>
          </a:bodyPr>
          <a:lstStyle/>
          <a:p>
            <a:r>
              <a:rPr lang="en-US" sz="4000" dirty="0">
                <a:solidFill>
                  <a:srgbClr val="C00000"/>
                </a:solidFill>
              </a:rPr>
              <a:t>Under the new West Virginia Security for Public Deposits Act and West Virginia Security for Public Deposits Program, county boards will be required to make public deposits under their control in designated state depositories that participate in the Program</a:t>
            </a:r>
          </a:p>
          <a:p>
            <a:pPr marL="0" indent="0">
              <a:buNone/>
            </a:pPr>
            <a:endParaRPr lang="en-US" sz="3600" dirty="0"/>
          </a:p>
        </p:txBody>
      </p:sp>
    </p:spTree>
    <p:extLst>
      <p:ext uri="{BB962C8B-B14F-4D97-AF65-F5344CB8AC3E}">
        <p14:creationId xmlns:p14="http://schemas.microsoft.com/office/powerpoint/2010/main" val="312489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B9928-BFD5-4A0C-B3AD-13057AD29F5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11D9387-FF58-449D-A434-604067A2FA0F}"/>
              </a:ext>
            </a:extLst>
          </p:cNvPr>
          <p:cNvSpPr>
            <a:spLocks noGrp="1"/>
          </p:cNvSpPr>
          <p:nvPr>
            <p:ph idx="1"/>
          </p:nvPr>
        </p:nvSpPr>
        <p:spPr>
          <a:xfrm>
            <a:off x="457200" y="541538"/>
            <a:ext cx="8229600" cy="5841507"/>
          </a:xfrm>
        </p:spPr>
        <p:txBody>
          <a:bodyPr>
            <a:normAutofit lnSpcReduction="10000"/>
          </a:bodyPr>
          <a:lstStyle/>
          <a:p>
            <a:r>
              <a:rPr lang="en-US" sz="4000" dirty="0">
                <a:solidFill>
                  <a:srgbClr val="C00000"/>
                </a:solidFill>
              </a:rPr>
              <a:t>These depositories will be allowed to pledge collateral for the deposits through a pooled method</a:t>
            </a:r>
          </a:p>
          <a:p>
            <a:pPr marL="0" indent="0">
              <a:buNone/>
            </a:pPr>
            <a:endParaRPr lang="en-US" sz="4000" dirty="0"/>
          </a:p>
          <a:p>
            <a:r>
              <a:rPr lang="en-US" sz="4000" dirty="0"/>
              <a:t>The Legislature hopes this will lower the overall costs of deposits and make public banking contracts more desirable to  banks</a:t>
            </a:r>
          </a:p>
        </p:txBody>
      </p:sp>
    </p:spTree>
    <p:extLst>
      <p:ext uri="{BB962C8B-B14F-4D97-AF65-F5344CB8AC3E}">
        <p14:creationId xmlns:p14="http://schemas.microsoft.com/office/powerpoint/2010/main" val="1697686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F3D95-885F-4D2D-9B2D-5B296DAA9BA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4B02B95-AFC9-4BAA-9C35-85B2A92B4D9E}"/>
              </a:ext>
            </a:extLst>
          </p:cNvPr>
          <p:cNvSpPr>
            <a:spLocks noGrp="1"/>
          </p:cNvSpPr>
          <p:nvPr>
            <p:ph idx="1"/>
          </p:nvPr>
        </p:nvSpPr>
        <p:spPr>
          <a:xfrm>
            <a:off x="457200" y="843379"/>
            <a:ext cx="8229600" cy="5176422"/>
          </a:xfrm>
        </p:spPr>
        <p:txBody>
          <a:bodyPr>
            <a:normAutofit/>
          </a:bodyPr>
          <a:lstStyle/>
          <a:p>
            <a:r>
              <a:rPr lang="en-US" sz="4400" dirty="0"/>
              <a:t>The State Treasurer is to implement &amp; administer the Program, which will be operational by March 1, 2024</a:t>
            </a:r>
          </a:p>
        </p:txBody>
      </p:sp>
    </p:spTree>
    <p:extLst>
      <p:ext uri="{BB962C8B-B14F-4D97-AF65-F5344CB8AC3E}">
        <p14:creationId xmlns:p14="http://schemas.microsoft.com/office/powerpoint/2010/main" val="14689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D762C-65EB-44CF-85E8-7E681223664A}"/>
              </a:ext>
            </a:extLst>
          </p:cNvPr>
          <p:cNvSpPr>
            <a:spLocks noGrp="1"/>
          </p:cNvSpPr>
          <p:nvPr>
            <p:ph type="title"/>
          </p:nvPr>
        </p:nvSpPr>
        <p:spPr>
          <a:xfrm>
            <a:off x="457200" y="1065321"/>
            <a:ext cx="8229600" cy="4985552"/>
          </a:xfrm>
        </p:spPr>
        <p:txBody>
          <a:bodyPr>
            <a:normAutofit/>
          </a:bodyPr>
          <a:lstStyle/>
          <a:p>
            <a:r>
              <a:rPr lang="en-US" dirty="0"/>
              <a:t>Senate Bill 531</a:t>
            </a:r>
            <a:br>
              <a:rPr lang="en-US" dirty="0"/>
            </a:br>
            <a:r>
              <a:rPr lang="en-US" dirty="0">
                <a:solidFill>
                  <a:srgbClr val="C00000"/>
                </a:solidFill>
              </a:rPr>
              <a:t>Increasing annual salaries of certain state employees</a:t>
            </a:r>
            <a:br>
              <a:rPr lang="en-US" dirty="0"/>
            </a:br>
            <a:br>
              <a:rPr lang="en-US" dirty="0"/>
            </a:br>
            <a:r>
              <a:rPr lang="en-US" sz="2800" b="0" i="1" dirty="0"/>
              <a:t>In effect July 1, 2022</a:t>
            </a:r>
            <a:br>
              <a:rPr lang="en-US" sz="2800" b="0" i="1" dirty="0"/>
            </a:br>
            <a:r>
              <a:rPr lang="en-US" sz="2800" b="0" i="1" dirty="0"/>
              <a:t>Handout, page 1</a:t>
            </a:r>
            <a:br>
              <a:rPr lang="en-US" dirty="0"/>
            </a:br>
            <a:endParaRPr lang="en-US" dirty="0"/>
          </a:p>
        </p:txBody>
      </p:sp>
    </p:spTree>
    <p:extLst>
      <p:ext uri="{BB962C8B-B14F-4D97-AF65-F5344CB8AC3E}">
        <p14:creationId xmlns:p14="http://schemas.microsoft.com/office/powerpoint/2010/main" val="3220305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3A3DFD7-DF43-419C-AEFE-C94E479B2FAC}"/>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06F9196D-202B-4B48-992C-39A1420B97A7}"/>
              </a:ext>
            </a:extLst>
          </p:cNvPr>
          <p:cNvSpPr>
            <a:spLocks noGrp="1"/>
          </p:cNvSpPr>
          <p:nvPr>
            <p:ph idx="1"/>
          </p:nvPr>
        </p:nvSpPr>
        <p:spPr>
          <a:xfrm>
            <a:off x="457200" y="506027"/>
            <a:ext cx="8229600" cy="5513774"/>
          </a:xfrm>
        </p:spPr>
        <p:txBody>
          <a:bodyPr>
            <a:normAutofit/>
          </a:bodyPr>
          <a:lstStyle/>
          <a:p>
            <a:r>
              <a:rPr lang="en-US" sz="4400" dirty="0">
                <a:solidFill>
                  <a:srgbClr val="C00000"/>
                </a:solidFill>
              </a:rPr>
              <a:t>Beginning with school year 2022-2023, the minimum state salaries of school employees are increased</a:t>
            </a:r>
          </a:p>
          <a:p>
            <a:pPr lvl="1"/>
            <a:r>
              <a:rPr lang="en-US" sz="4000" dirty="0"/>
              <a:t>for teachers, by the annual amount of $2,240</a:t>
            </a:r>
          </a:p>
          <a:p>
            <a:pPr lvl="1"/>
            <a:r>
              <a:rPr lang="en-US" sz="4000" dirty="0">
                <a:solidFill>
                  <a:srgbClr val="C00000"/>
                </a:solidFill>
              </a:rPr>
              <a:t>for service employees, by the monthly amount of $122</a:t>
            </a:r>
          </a:p>
        </p:txBody>
      </p:sp>
    </p:spTree>
    <p:extLst>
      <p:ext uri="{BB962C8B-B14F-4D97-AF65-F5344CB8AC3E}">
        <p14:creationId xmlns:p14="http://schemas.microsoft.com/office/powerpoint/2010/main" val="3243777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D762C-65EB-44CF-85E8-7E681223664A}"/>
              </a:ext>
            </a:extLst>
          </p:cNvPr>
          <p:cNvSpPr>
            <a:spLocks noGrp="1"/>
          </p:cNvSpPr>
          <p:nvPr>
            <p:ph type="title"/>
          </p:nvPr>
        </p:nvSpPr>
        <p:spPr>
          <a:xfrm>
            <a:off x="457200" y="1065321"/>
            <a:ext cx="8229600" cy="4985552"/>
          </a:xfrm>
        </p:spPr>
        <p:txBody>
          <a:bodyPr>
            <a:normAutofit/>
          </a:bodyPr>
          <a:lstStyle/>
          <a:p>
            <a:r>
              <a:rPr lang="en-US" dirty="0"/>
              <a:t>House Bill 3220</a:t>
            </a:r>
            <a:br>
              <a:rPr lang="en-US" dirty="0"/>
            </a:br>
            <a:r>
              <a:rPr lang="en-US" dirty="0">
                <a:solidFill>
                  <a:srgbClr val="C00000"/>
                </a:solidFill>
              </a:rPr>
              <a:t>Restrictions on taxpayer funded lobbying</a:t>
            </a:r>
            <a:br>
              <a:rPr lang="en-US" dirty="0"/>
            </a:br>
            <a:br>
              <a:rPr lang="en-US" dirty="0"/>
            </a:br>
            <a:r>
              <a:rPr lang="en-US" sz="2800" b="0" i="1" dirty="0"/>
              <a:t>In effect July 1, 2022</a:t>
            </a:r>
            <a:br>
              <a:rPr lang="en-US" sz="2800" b="0" i="1" dirty="0"/>
            </a:br>
            <a:r>
              <a:rPr lang="en-US" sz="2800" b="0" i="1" dirty="0"/>
              <a:t>Handout, page 2</a:t>
            </a:r>
            <a:br>
              <a:rPr lang="en-US" dirty="0"/>
            </a:br>
            <a:endParaRPr lang="en-US" dirty="0"/>
          </a:p>
        </p:txBody>
      </p:sp>
    </p:spTree>
    <p:extLst>
      <p:ext uri="{BB962C8B-B14F-4D97-AF65-F5344CB8AC3E}">
        <p14:creationId xmlns:p14="http://schemas.microsoft.com/office/powerpoint/2010/main" val="1171440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B171DA7-9943-4698-811A-F1F75B73EE14}"/>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C6FA87EB-C71E-4111-85B1-EBBAEDB11BE8}"/>
              </a:ext>
            </a:extLst>
          </p:cNvPr>
          <p:cNvSpPr>
            <a:spLocks noGrp="1"/>
          </p:cNvSpPr>
          <p:nvPr>
            <p:ph idx="1"/>
          </p:nvPr>
        </p:nvSpPr>
        <p:spPr>
          <a:xfrm>
            <a:off x="457200" y="609600"/>
            <a:ext cx="8229600" cy="5709920"/>
          </a:xfrm>
        </p:spPr>
        <p:txBody>
          <a:bodyPr>
            <a:normAutofit/>
          </a:bodyPr>
          <a:lstStyle/>
          <a:p>
            <a:r>
              <a:rPr lang="en-US" sz="4800" dirty="0"/>
              <a:t>A school district contracting for lobbying services must annually make a report to the West Virginia Ethics Commission on July 1 beginning in 2023</a:t>
            </a:r>
          </a:p>
        </p:txBody>
      </p:sp>
    </p:spTree>
    <p:extLst>
      <p:ext uri="{BB962C8B-B14F-4D97-AF65-F5344CB8AC3E}">
        <p14:creationId xmlns:p14="http://schemas.microsoft.com/office/powerpoint/2010/main" val="3794171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B3C01-9CDD-4266-BAF2-56BE94CEC38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A785C00-CAE7-4177-A8B5-923D2A737F59}"/>
              </a:ext>
            </a:extLst>
          </p:cNvPr>
          <p:cNvSpPr>
            <a:spLocks noGrp="1"/>
          </p:cNvSpPr>
          <p:nvPr>
            <p:ph idx="1"/>
          </p:nvPr>
        </p:nvSpPr>
        <p:spPr>
          <a:xfrm>
            <a:off x="345440" y="304800"/>
            <a:ext cx="8514080" cy="6360160"/>
          </a:xfrm>
        </p:spPr>
        <p:txBody>
          <a:bodyPr>
            <a:normAutofit fontScale="92500" lnSpcReduction="20000"/>
          </a:bodyPr>
          <a:lstStyle/>
          <a:p>
            <a:pPr lvl="1"/>
            <a:r>
              <a:rPr lang="en-US" sz="3600" dirty="0">
                <a:solidFill>
                  <a:srgbClr val="C00000"/>
                </a:solidFill>
              </a:rPr>
              <a:t>Details of the contract: parties, effective date, terms of payment and reimbursement, any renewal dates</a:t>
            </a:r>
          </a:p>
          <a:p>
            <a:pPr marL="514350" lvl="1" indent="0">
              <a:buNone/>
            </a:pPr>
            <a:endParaRPr lang="en-US" sz="3600" dirty="0"/>
          </a:p>
          <a:p>
            <a:pPr lvl="1"/>
            <a:r>
              <a:rPr lang="en-US" sz="3600" dirty="0"/>
              <a:t>A copy of the contract</a:t>
            </a:r>
          </a:p>
          <a:p>
            <a:pPr marL="514350" lvl="1" indent="0">
              <a:buNone/>
            </a:pPr>
            <a:endParaRPr lang="en-US" sz="3600" dirty="0"/>
          </a:p>
          <a:p>
            <a:pPr lvl="1"/>
            <a:r>
              <a:rPr lang="en-US" sz="3600" dirty="0">
                <a:solidFill>
                  <a:srgbClr val="C00000"/>
                </a:solidFill>
              </a:rPr>
              <a:t>All costs &amp; reimbursements paid &amp; to be paid, including expense for meals &amp; events</a:t>
            </a:r>
          </a:p>
          <a:p>
            <a:pPr marL="514350" lvl="1" indent="0">
              <a:buNone/>
            </a:pPr>
            <a:endParaRPr lang="en-US" sz="3600" dirty="0"/>
          </a:p>
          <a:p>
            <a:pPr lvl="1"/>
            <a:r>
              <a:rPr lang="en-US" sz="3600" dirty="0"/>
              <a:t>The identities of people or firms     whose work may require them to  register as lobbyists</a:t>
            </a:r>
          </a:p>
          <a:p>
            <a:endParaRPr lang="en-US" dirty="0"/>
          </a:p>
        </p:txBody>
      </p:sp>
    </p:spTree>
    <p:extLst>
      <p:ext uri="{BB962C8B-B14F-4D97-AF65-F5344CB8AC3E}">
        <p14:creationId xmlns:p14="http://schemas.microsoft.com/office/powerpoint/2010/main" val="785464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00E68-ED40-4A9F-B5B7-D998C9FA243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42F7C6F-85D5-47C4-92D1-3877E4E5B36E}"/>
              </a:ext>
            </a:extLst>
          </p:cNvPr>
          <p:cNvSpPr>
            <a:spLocks noGrp="1"/>
          </p:cNvSpPr>
          <p:nvPr>
            <p:ph idx="1"/>
          </p:nvPr>
        </p:nvSpPr>
        <p:spPr>
          <a:xfrm>
            <a:off x="325120" y="304800"/>
            <a:ext cx="8229600" cy="5715001"/>
          </a:xfrm>
        </p:spPr>
        <p:txBody>
          <a:bodyPr>
            <a:noAutofit/>
          </a:bodyPr>
          <a:lstStyle/>
          <a:p>
            <a:r>
              <a:rPr lang="en-US" sz="3200" dirty="0">
                <a:solidFill>
                  <a:srgbClr val="C00000"/>
                </a:solidFill>
              </a:rPr>
              <a:t>“Lobbying” means </a:t>
            </a:r>
            <a:r>
              <a:rPr lang="en-US" sz="3200" dirty="0">
                <a:solidFill>
                  <a:srgbClr val="C00000"/>
                </a:solidFill>
                <a:effectLst/>
                <a:ea typeface="Times New Roman" panose="02020603050405020304" pitchFamily="18" charset="0"/>
              </a:rPr>
              <a:t>communicating with a government officer or employee to promote, advocate or oppose or otherwise attempt to influence:</a:t>
            </a:r>
          </a:p>
          <a:p>
            <a:pPr lvl="1"/>
            <a:r>
              <a:rPr lang="en-US" sz="2800" dirty="0">
                <a:effectLst/>
                <a:ea typeface="Times New Roman" panose="02020603050405020304" pitchFamily="18" charset="0"/>
              </a:rPr>
              <a:t>the passage, defeat, executive approval or veto of any legislation which may be considered </a:t>
            </a:r>
            <a:r>
              <a:rPr lang="en-US" sz="2800" u="sng" dirty="0">
                <a:effectLst/>
                <a:ea typeface="Times New Roman" panose="02020603050405020304" pitchFamily="18" charset="0"/>
              </a:rPr>
              <a:t>by the Legislature</a:t>
            </a:r>
            <a:r>
              <a:rPr lang="en-US" sz="2800" dirty="0">
                <a:effectLst/>
                <a:ea typeface="Times New Roman" panose="02020603050405020304" pitchFamily="18" charset="0"/>
              </a:rPr>
              <a:t>, or </a:t>
            </a:r>
          </a:p>
          <a:p>
            <a:pPr lvl="1"/>
            <a:r>
              <a:rPr lang="en-US" sz="2800" dirty="0">
                <a:solidFill>
                  <a:srgbClr val="C00000"/>
                </a:solidFill>
                <a:effectLst/>
                <a:ea typeface="Times New Roman" panose="02020603050405020304" pitchFamily="18" charset="0"/>
              </a:rPr>
              <a:t>the adoption or rejection of any rule, regulation, legislative rule, standard, rate, fee or other delegated legislative or quasi-legislative action to be taken or withheld by </a:t>
            </a:r>
            <a:r>
              <a:rPr lang="en-US" sz="2800" u="sng" dirty="0">
                <a:solidFill>
                  <a:srgbClr val="C00000"/>
                </a:solidFill>
                <a:effectLst/>
                <a:ea typeface="Times New Roman" panose="02020603050405020304" pitchFamily="18" charset="0"/>
              </a:rPr>
              <a:t>any executive department</a:t>
            </a:r>
            <a:endParaRPr lang="en-US" sz="2800" u="sng" dirty="0">
              <a:solidFill>
                <a:srgbClr val="C00000"/>
              </a:solidFill>
            </a:endParaRPr>
          </a:p>
        </p:txBody>
      </p:sp>
    </p:spTree>
    <p:extLst>
      <p:ext uri="{BB962C8B-B14F-4D97-AF65-F5344CB8AC3E}">
        <p14:creationId xmlns:p14="http://schemas.microsoft.com/office/powerpoint/2010/main" val="41926825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D762C-65EB-44CF-85E8-7E681223664A}"/>
              </a:ext>
            </a:extLst>
          </p:cNvPr>
          <p:cNvSpPr>
            <a:spLocks noGrp="1"/>
          </p:cNvSpPr>
          <p:nvPr>
            <p:ph type="title"/>
          </p:nvPr>
        </p:nvSpPr>
        <p:spPr>
          <a:xfrm>
            <a:off x="457200" y="1065321"/>
            <a:ext cx="8229600" cy="4985552"/>
          </a:xfrm>
        </p:spPr>
        <p:txBody>
          <a:bodyPr>
            <a:normAutofit/>
          </a:bodyPr>
          <a:lstStyle/>
          <a:p>
            <a:r>
              <a:rPr lang="en-US" dirty="0"/>
              <a:t>House Bill 4110</a:t>
            </a:r>
            <a:br>
              <a:rPr lang="en-US" dirty="0"/>
            </a:br>
            <a:r>
              <a:rPr lang="en-US" dirty="0">
                <a:solidFill>
                  <a:srgbClr val="C00000"/>
                </a:solidFill>
              </a:rPr>
              <a:t>Relating to staffing levels at multi-county vocational centers</a:t>
            </a:r>
            <a:br>
              <a:rPr lang="en-US" dirty="0">
                <a:solidFill>
                  <a:srgbClr val="C00000"/>
                </a:solidFill>
              </a:rPr>
            </a:br>
            <a:br>
              <a:rPr lang="en-US" dirty="0"/>
            </a:br>
            <a:r>
              <a:rPr lang="en-US" sz="2700" b="0" i="1" dirty="0"/>
              <a:t>In effect June 9, 2022</a:t>
            </a:r>
            <a:br>
              <a:rPr lang="en-US" sz="2700" b="0" i="1" dirty="0"/>
            </a:br>
            <a:r>
              <a:rPr lang="en-US" sz="2700" b="0" i="1" dirty="0"/>
              <a:t>Handout, page 2</a:t>
            </a:r>
            <a:br>
              <a:rPr lang="en-US" sz="3600" dirty="0"/>
            </a:br>
            <a:endParaRPr lang="en-US" dirty="0"/>
          </a:p>
        </p:txBody>
      </p:sp>
    </p:spTree>
    <p:extLst>
      <p:ext uri="{BB962C8B-B14F-4D97-AF65-F5344CB8AC3E}">
        <p14:creationId xmlns:p14="http://schemas.microsoft.com/office/powerpoint/2010/main" val="2803377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5F659524-4218-49F9-AB9C-495EE3CCD2D5}"/>
              </a:ext>
            </a:extLst>
          </p:cNvPr>
          <p:cNvSpPr>
            <a:spLocks noGrp="1" noChangeArrowheads="1"/>
          </p:cNvSpPr>
          <p:nvPr>
            <p:ph type="title"/>
          </p:nvPr>
        </p:nvSpPr>
        <p:spPr>
          <a:xfrm>
            <a:off x="457200" y="447675"/>
            <a:ext cx="8515350" cy="857250"/>
          </a:xfrm>
        </p:spPr>
        <p:txBody>
          <a:bodyPr>
            <a:normAutofit fontScale="90000"/>
          </a:bodyPr>
          <a:lstStyle/>
          <a:p>
            <a:pPr eaLnBrk="1" hangingPunct="1"/>
            <a:r>
              <a:rPr lang="en-US" altLang="en-US" dirty="0"/>
              <a:t>Bowles Rice Education Law Group</a:t>
            </a:r>
          </a:p>
        </p:txBody>
      </p:sp>
      <p:sp>
        <p:nvSpPr>
          <p:cNvPr id="3" name="Content Placeholder 2">
            <a:extLst>
              <a:ext uri="{FF2B5EF4-FFF2-40B4-BE49-F238E27FC236}">
                <a16:creationId xmlns:a16="http://schemas.microsoft.com/office/drawing/2014/main" id="{D192A421-661B-4B82-B118-32074A9AAAEC}"/>
              </a:ext>
            </a:extLst>
          </p:cNvPr>
          <p:cNvSpPr>
            <a:spLocks noGrp="1"/>
          </p:cNvSpPr>
          <p:nvPr>
            <p:ph idx="1"/>
          </p:nvPr>
        </p:nvSpPr>
        <p:spPr>
          <a:xfrm>
            <a:off x="4638675" y="6019800"/>
            <a:ext cx="3209925" cy="441325"/>
          </a:xfrm>
        </p:spPr>
        <p:txBody>
          <a:bodyPr rtlCol="0">
            <a:normAutofit fontScale="77500" lnSpcReduction="20000"/>
          </a:bodyPr>
          <a:lstStyle/>
          <a:p>
            <a:pPr marL="0" indent="0" algn="ctr" eaLnBrk="1" fontAlgn="auto" hangingPunct="1">
              <a:spcBef>
                <a:spcPts val="150"/>
              </a:spcBef>
              <a:spcAft>
                <a:spcPts val="0"/>
              </a:spcAft>
              <a:buFont typeface="Wingdings" panose="05000000000000000000" pitchFamily="2" charset="2"/>
              <a:buNone/>
              <a:defRPr/>
            </a:pPr>
            <a:r>
              <a:rPr lang="en-US" sz="2200" u="sng" dirty="0"/>
              <a:t>Top Ranked in Education Law</a:t>
            </a:r>
          </a:p>
          <a:p>
            <a:pPr eaLnBrk="1" fontAlgn="auto" hangingPunct="1">
              <a:spcAft>
                <a:spcPts val="0"/>
              </a:spcAft>
              <a:defRPr/>
            </a:pPr>
            <a:endParaRPr lang="en-US" dirty="0"/>
          </a:p>
          <a:p>
            <a:pPr eaLnBrk="1" fontAlgn="auto" hangingPunct="1">
              <a:spcAft>
                <a:spcPts val="0"/>
              </a:spcAft>
              <a:defRPr/>
            </a:pPr>
            <a:endParaRPr lang="en-US" dirty="0"/>
          </a:p>
          <a:p>
            <a:pPr eaLnBrk="1" fontAlgn="auto" hangingPunct="1">
              <a:spcAft>
                <a:spcPts val="0"/>
              </a:spcAft>
              <a:defRPr/>
            </a:pPr>
            <a:endParaRPr lang="en-US" dirty="0"/>
          </a:p>
        </p:txBody>
      </p:sp>
      <p:pic>
        <p:nvPicPr>
          <p:cNvPr id="17412" name="Picture 4">
            <a:extLst>
              <a:ext uri="{FF2B5EF4-FFF2-40B4-BE49-F238E27FC236}">
                <a16:creationId xmlns:a16="http://schemas.microsoft.com/office/drawing/2014/main" id="{488A6895-41B3-4171-B7C6-0FA60FBA03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0488" y="1852613"/>
            <a:ext cx="957262"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a:extLst>
              <a:ext uri="{FF2B5EF4-FFF2-40B4-BE49-F238E27FC236}">
                <a16:creationId xmlns:a16="http://schemas.microsoft.com/office/drawing/2014/main" id="{8B8DF0CF-E8A2-47DF-AEDB-BD85EE6F5E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9038" y="1865313"/>
            <a:ext cx="957262"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6">
            <a:extLst>
              <a:ext uri="{FF2B5EF4-FFF2-40B4-BE49-F238E27FC236}">
                <a16:creationId xmlns:a16="http://schemas.microsoft.com/office/drawing/2014/main" id="{FD904033-77A0-4CF0-8E24-7A67F339DF1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1238" y="1852613"/>
            <a:ext cx="957262"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Content Placeholder 4">
            <a:extLst>
              <a:ext uri="{FF2B5EF4-FFF2-40B4-BE49-F238E27FC236}">
                <a16:creationId xmlns:a16="http://schemas.microsoft.com/office/drawing/2014/main" id="{35AAC89F-84C8-4FC8-95C7-073751D6E5D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56138" y="1865313"/>
            <a:ext cx="957262"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9">
            <a:extLst>
              <a:ext uri="{FF2B5EF4-FFF2-40B4-BE49-F238E27FC236}">
                <a16:creationId xmlns:a16="http://schemas.microsoft.com/office/drawing/2014/main" id="{C2CC3D06-0BBE-43C8-8481-BC06659F7AF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9038" y="3722688"/>
            <a:ext cx="957262"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Content Placeholder 16">
            <a:extLst>
              <a:ext uri="{FF2B5EF4-FFF2-40B4-BE49-F238E27FC236}">
                <a16:creationId xmlns:a16="http://schemas.microsoft.com/office/drawing/2014/main" id="{A34B5861-8F0C-4335-BE45-CC39A9ABDC3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4775" y="3716338"/>
            <a:ext cx="957263"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8" name="Picture 4">
            <a:extLst>
              <a:ext uri="{FF2B5EF4-FFF2-40B4-BE49-F238E27FC236}">
                <a16:creationId xmlns:a16="http://schemas.microsoft.com/office/drawing/2014/main" id="{18BA96EE-61A5-4C67-8E5D-D1039351CA6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84988" y="1865313"/>
            <a:ext cx="957262"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6">
            <a:extLst>
              <a:ext uri="{FF2B5EF4-FFF2-40B4-BE49-F238E27FC236}">
                <a16:creationId xmlns:a16="http://schemas.microsoft.com/office/drawing/2014/main" id="{A3D5E5E2-5DE3-45F5-8EF7-80226BD9308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57588" y="3722688"/>
            <a:ext cx="957262"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picture containing text&#10;&#10;Description automatically generated">
            <a:extLst>
              <a:ext uri="{FF2B5EF4-FFF2-40B4-BE49-F238E27FC236}">
                <a16:creationId xmlns:a16="http://schemas.microsoft.com/office/drawing/2014/main" id="{6F1C31D0-34F6-407C-86F2-D6B61B2CC6D4}"/>
              </a:ext>
            </a:extLst>
          </p:cNvPr>
          <p:cNvPicPr>
            <a:picLocks noChangeAspect="1"/>
          </p:cNvPicPr>
          <p:nvPr/>
        </p:nvPicPr>
        <p:blipFill>
          <a:blip r:embed="rId10" cstate="print"/>
          <a:stretch>
            <a:fillRect/>
          </a:stretch>
        </p:blipFill>
        <p:spPr>
          <a:xfrm>
            <a:off x="5084763" y="3660775"/>
            <a:ext cx="2314575" cy="2282825"/>
          </a:xfrm>
          <a:prstGeom prst="rect">
            <a:avLst/>
          </a:prstGeom>
          <a:effectLst>
            <a:outerShdw blurRad="50800" dist="38100" dir="2700000" algn="tl" rotWithShape="0">
              <a:prstClr val="black">
                <a:alpha val="40000"/>
              </a:prstClr>
            </a:outerShdw>
          </a:effectLst>
        </p:spPr>
      </p:pic>
      <p:pic>
        <p:nvPicPr>
          <p:cNvPr id="17421" name="Picture 5" descr="A picture containing person, person, wall, suit&#10;&#10;Description automatically generated">
            <a:extLst>
              <a:ext uri="{FF2B5EF4-FFF2-40B4-BE49-F238E27FC236}">
                <a16:creationId xmlns:a16="http://schemas.microsoft.com/office/drawing/2014/main" id="{30183B62-73E2-4641-8EAD-A9601F0AC5B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81675" y="1874838"/>
            <a:ext cx="955675"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2" name="TextBox 6">
            <a:extLst>
              <a:ext uri="{FF2B5EF4-FFF2-40B4-BE49-F238E27FC236}">
                <a16:creationId xmlns:a16="http://schemas.microsoft.com/office/drawing/2014/main" id="{8CC6C6B4-2265-43A3-9682-90B7934175D0}"/>
              </a:ext>
            </a:extLst>
          </p:cNvPr>
          <p:cNvSpPr txBox="1">
            <a:spLocks noChangeArrowheads="1"/>
          </p:cNvSpPr>
          <p:nvPr/>
        </p:nvSpPr>
        <p:spPr bwMode="auto">
          <a:xfrm>
            <a:off x="1360488" y="3049588"/>
            <a:ext cx="95726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300" u="none" dirty="0">
                <a:solidFill>
                  <a:srgbClr val="000000"/>
                </a:solidFill>
              </a:rPr>
              <a:t>Rick</a:t>
            </a:r>
          </a:p>
          <a:p>
            <a:pPr algn="ctr" eaLnBrk="1" hangingPunct="1">
              <a:spcBef>
                <a:spcPct val="0"/>
              </a:spcBef>
              <a:buFontTx/>
              <a:buNone/>
            </a:pPr>
            <a:r>
              <a:rPr lang="en-US" altLang="en-US" sz="1300" u="none" dirty="0">
                <a:solidFill>
                  <a:srgbClr val="000000"/>
                </a:solidFill>
              </a:rPr>
              <a:t>Boothby</a:t>
            </a:r>
          </a:p>
        </p:txBody>
      </p:sp>
      <p:sp>
        <p:nvSpPr>
          <p:cNvPr id="17423" name="TextBox 17">
            <a:extLst>
              <a:ext uri="{FF2B5EF4-FFF2-40B4-BE49-F238E27FC236}">
                <a16:creationId xmlns:a16="http://schemas.microsoft.com/office/drawing/2014/main" id="{181352D1-5C5C-470A-9C1F-886F2D9C81FC}"/>
              </a:ext>
            </a:extLst>
          </p:cNvPr>
          <p:cNvSpPr txBox="1">
            <a:spLocks noChangeArrowheads="1"/>
          </p:cNvSpPr>
          <p:nvPr/>
        </p:nvSpPr>
        <p:spPr bwMode="auto">
          <a:xfrm>
            <a:off x="2459038" y="3062288"/>
            <a:ext cx="95726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300" u="none" dirty="0">
                <a:solidFill>
                  <a:srgbClr val="000000"/>
                </a:solidFill>
              </a:rPr>
              <a:t>Kayla</a:t>
            </a:r>
          </a:p>
          <a:p>
            <a:pPr algn="ctr" eaLnBrk="1" hangingPunct="1">
              <a:spcBef>
                <a:spcPct val="0"/>
              </a:spcBef>
              <a:buFontTx/>
              <a:buNone/>
            </a:pPr>
            <a:r>
              <a:rPr lang="en-US" altLang="en-US" sz="1300" u="none" dirty="0">
                <a:solidFill>
                  <a:srgbClr val="000000"/>
                </a:solidFill>
              </a:rPr>
              <a:t>Cook</a:t>
            </a:r>
          </a:p>
        </p:txBody>
      </p:sp>
      <p:sp>
        <p:nvSpPr>
          <p:cNvPr id="17424" name="TextBox 18">
            <a:extLst>
              <a:ext uri="{FF2B5EF4-FFF2-40B4-BE49-F238E27FC236}">
                <a16:creationId xmlns:a16="http://schemas.microsoft.com/office/drawing/2014/main" id="{82A202EA-8C3A-4D9F-A875-FAC69EE2E108}"/>
              </a:ext>
            </a:extLst>
          </p:cNvPr>
          <p:cNvSpPr txBox="1">
            <a:spLocks noChangeArrowheads="1"/>
          </p:cNvSpPr>
          <p:nvPr/>
        </p:nvSpPr>
        <p:spPr bwMode="auto">
          <a:xfrm>
            <a:off x="3544888" y="3049588"/>
            <a:ext cx="95726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300" u="none" dirty="0">
                <a:solidFill>
                  <a:srgbClr val="000000"/>
                </a:solidFill>
              </a:rPr>
              <a:t>Josh</a:t>
            </a:r>
          </a:p>
          <a:p>
            <a:pPr algn="ctr" eaLnBrk="1" hangingPunct="1">
              <a:spcBef>
                <a:spcPct val="0"/>
              </a:spcBef>
              <a:buFontTx/>
              <a:buNone/>
            </a:pPr>
            <a:r>
              <a:rPr lang="en-US" altLang="en-US" sz="1300" u="none" dirty="0">
                <a:solidFill>
                  <a:srgbClr val="000000"/>
                </a:solidFill>
              </a:rPr>
              <a:t>Cottle</a:t>
            </a:r>
          </a:p>
        </p:txBody>
      </p:sp>
      <p:sp>
        <p:nvSpPr>
          <p:cNvPr id="17425" name="TextBox 19">
            <a:extLst>
              <a:ext uri="{FF2B5EF4-FFF2-40B4-BE49-F238E27FC236}">
                <a16:creationId xmlns:a16="http://schemas.microsoft.com/office/drawing/2014/main" id="{2F34E2F0-72F1-46DE-ACF8-46F308B6C78E}"/>
              </a:ext>
            </a:extLst>
          </p:cNvPr>
          <p:cNvSpPr txBox="1">
            <a:spLocks noChangeArrowheads="1"/>
          </p:cNvSpPr>
          <p:nvPr/>
        </p:nvSpPr>
        <p:spPr bwMode="auto">
          <a:xfrm>
            <a:off x="4656138" y="3048000"/>
            <a:ext cx="95726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300" u="none" dirty="0">
                <a:solidFill>
                  <a:srgbClr val="000000"/>
                </a:solidFill>
              </a:rPr>
              <a:t>Kim </a:t>
            </a:r>
          </a:p>
          <a:p>
            <a:pPr algn="ctr" eaLnBrk="1" hangingPunct="1">
              <a:spcBef>
                <a:spcPct val="0"/>
              </a:spcBef>
              <a:buFontTx/>
              <a:buNone/>
            </a:pPr>
            <a:r>
              <a:rPr lang="en-US" altLang="en-US" sz="1300" u="none" dirty="0">
                <a:solidFill>
                  <a:srgbClr val="000000"/>
                </a:solidFill>
              </a:rPr>
              <a:t>Croyle</a:t>
            </a:r>
          </a:p>
        </p:txBody>
      </p:sp>
      <p:sp>
        <p:nvSpPr>
          <p:cNvPr id="17426" name="TextBox 20">
            <a:extLst>
              <a:ext uri="{FF2B5EF4-FFF2-40B4-BE49-F238E27FC236}">
                <a16:creationId xmlns:a16="http://schemas.microsoft.com/office/drawing/2014/main" id="{3C5245C4-F9BB-4CAE-AF2E-8832E3EACB65}"/>
              </a:ext>
            </a:extLst>
          </p:cNvPr>
          <p:cNvSpPr txBox="1">
            <a:spLocks noChangeArrowheads="1"/>
          </p:cNvSpPr>
          <p:nvPr/>
        </p:nvSpPr>
        <p:spPr bwMode="auto">
          <a:xfrm>
            <a:off x="6913563" y="3063875"/>
            <a:ext cx="95726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300" u="none" dirty="0">
                <a:solidFill>
                  <a:srgbClr val="000000"/>
                </a:solidFill>
              </a:rPr>
              <a:t>Julie</a:t>
            </a:r>
          </a:p>
          <a:p>
            <a:pPr algn="ctr" eaLnBrk="1" hangingPunct="1">
              <a:spcBef>
                <a:spcPct val="0"/>
              </a:spcBef>
              <a:buFontTx/>
              <a:buNone/>
            </a:pPr>
            <a:r>
              <a:rPr lang="en-US" altLang="en-US" sz="1300" u="none" dirty="0">
                <a:solidFill>
                  <a:srgbClr val="000000"/>
                </a:solidFill>
              </a:rPr>
              <a:t>Moore</a:t>
            </a:r>
          </a:p>
        </p:txBody>
      </p:sp>
      <p:sp>
        <p:nvSpPr>
          <p:cNvPr id="17427" name="TextBox 21">
            <a:extLst>
              <a:ext uri="{FF2B5EF4-FFF2-40B4-BE49-F238E27FC236}">
                <a16:creationId xmlns:a16="http://schemas.microsoft.com/office/drawing/2014/main" id="{03E1DFE1-11E6-4B0A-9D64-F181DD13307A}"/>
              </a:ext>
            </a:extLst>
          </p:cNvPr>
          <p:cNvSpPr txBox="1">
            <a:spLocks noChangeArrowheads="1"/>
          </p:cNvSpPr>
          <p:nvPr/>
        </p:nvSpPr>
        <p:spPr bwMode="auto">
          <a:xfrm>
            <a:off x="1374775" y="4913313"/>
            <a:ext cx="957263"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300" u="none" dirty="0">
                <a:solidFill>
                  <a:srgbClr val="000000"/>
                </a:solidFill>
              </a:rPr>
              <a:t>Trey</a:t>
            </a:r>
          </a:p>
          <a:p>
            <a:pPr algn="ctr" eaLnBrk="1" hangingPunct="1">
              <a:spcBef>
                <a:spcPct val="0"/>
              </a:spcBef>
              <a:buFontTx/>
              <a:buNone/>
            </a:pPr>
            <a:r>
              <a:rPr lang="en-US" altLang="en-US" sz="1300" u="none" dirty="0">
                <a:solidFill>
                  <a:srgbClr val="000000"/>
                </a:solidFill>
              </a:rPr>
              <a:t>Morrone</a:t>
            </a:r>
          </a:p>
        </p:txBody>
      </p:sp>
      <p:sp>
        <p:nvSpPr>
          <p:cNvPr id="17428" name="TextBox 22">
            <a:extLst>
              <a:ext uri="{FF2B5EF4-FFF2-40B4-BE49-F238E27FC236}">
                <a16:creationId xmlns:a16="http://schemas.microsoft.com/office/drawing/2014/main" id="{348AF036-E831-4BF6-AB10-D1D3105DC8D1}"/>
              </a:ext>
            </a:extLst>
          </p:cNvPr>
          <p:cNvSpPr txBox="1">
            <a:spLocks noChangeArrowheads="1"/>
          </p:cNvSpPr>
          <p:nvPr/>
        </p:nvSpPr>
        <p:spPr bwMode="auto">
          <a:xfrm>
            <a:off x="2462213" y="4918075"/>
            <a:ext cx="95726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300" u="none" dirty="0">
                <a:solidFill>
                  <a:srgbClr val="000000"/>
                </a:solidFill>
              </a:rPr>
              <a:t>Howard</a:t>
            </a:r>
          </a:p>
          <a:p>
            <a:pPr algn="ctr" eaLnBrk="1" hangingPunct="1">
              <a:spcBef>
                <a:spcPct val="0"/>
              </a:spcBef>
              <a:buFontTx/>
              <a:buNone/>
            </a:pPr>
            <a:r>
              <a:rPr lang="en-US" altLang="en-US" sz="1300" u="none" dirty="0">
                <a:solidFill>
                  <a:srgbClr val="000000"/>
                </a:solidFill>
              </a:rPr>
              <a:t>Seufer</a:t>
            </a:r>
          </a:p>
        </p:txBody>
      </p:sp>
      <p:sp>
        <p:nvSpPr>
          <p:cNvPr id="17429" name="TextBox 23">
            <a:extLst>
              <a:ext uri="{FF2B5EF4-FFF2-40B4-BE49-F238E27FC236}">
                <a16:creationId xmlns:a16="http://schemas.microsoft.com/office/drawing/2014/main" id="{C058D39D-9CC6-4BCE-9DED-3905756B018E}"/>
              </a:ext>
            </a:extLst>
          </p:cNvPr>
          <p:cNvSpPr txBox="1">
            <a:spLocks noChangeArrowheads="1"/>
          </p:cNvSpPr>
          <p:nvPr/>
        </p:nvSpPr>
        <p:spPr bwMode="auto">
          <a:xfrm>
            <a:off x="3551238" y="4913313"/>
            <a:ext cx="9572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300" u="none" dirty="0">
                <a:solidFill>
                  <a:srgbClr val="000000"/>
                </a:solidFill>
              </a:rPr>
              <a:t>Leigh Anne</a:t>
            </a:r>
          </a:p>
          <a:p>
            <a:pPr algn="ctr" eaLnBrk="1" hangingPunct="1">
              <a:spcBef>
                <a:spcPct val="0"/>
              </a:spcBef>
              <a:buFontTx/>
              <a:buNone/>
            </a:pPr>
            <a:r>
              <a:rPr lang="en-US" altLang="en-US" sz="1300" u="none" dirty="0">
                <a:solidFill>
                  <a:srgbClr val="000000"/>
                </a:solidFill>
              </a:rPr>
              <a:t>Wilson</a:t>
            </a:r>
          </a:p>
        </p:txBody>
      </p:sp>
      <p:sp>
        <p:nvSpPr>
          <p:cNvPr id="17430" name="TextBox 24">
            <a:extLst>
              <a:ext uri="{FF2B5EF4-FFF2-40B4-BE49-F238E27FC236}">
                <a16:creationId xmlns:a16="http://schemas.microsoft.com/office/drawing/2014/main" id="{51A35176-CB0E-406A-81B0-2DECEBF40108}"/>
              </a:ext>
            </a:extLst>
          </p:cNvPr>
          <p:cNvSpPr txBox="1">
            <a:spLocks noChangeArrowheads="1"/>
          </p:cNvSpPr>
          <p:nvPr/>
        </p:nvSpPr>
        <p:spPr bwMode="auto">
          <a:xfrm>
            <a:off x="5772150" y="3070225"/>
            <a:ext cx="957263"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300" u="none" dirty="0">
                <a:solidFill>
                  <a:srgbClr val="000000"/>
                </a:solidFill>
              </a:rPr>
              <a:t>Roger</a:t>
            </a:r>
          </a:p>
          <a:p>
            <a:pPr algn="ctr" eaLnBrk="1" hangingPunct="1">
              <a:spcBef>
                <a:spcPct val="0"/>
              </a:spcBef>
              <a:buFontTx/>
              <a:buNone/>
            </a:pPr>
            <a:r>
              <a:rPr lang="en-US" altLang="en-US" sz="1300" u="none" dirty="0">
                <a:solidFill>
                  <a:srgbClr val="000000"/>
                </a:solidFill>
              </a:rPr>
              <a:t>Hunter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6346565-3A33-4FDE-8C99-138E9C31B26B}"/>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8D28C0D0-FFFA-458E-A761-D23072A21D04}"/>
              </a:ext>
            </a:extLst>
          </p:cNvPr>
          <p:cNvSpPr>
            <a:spLocks noGrp="1"/>
          </p:cNvSpPr>
          <p:nvPr>
            <p:ph idx="1"/>
          </p:nvPr>
        </p:nvSpPr>
        <p:spPr>
          <a:xfrm>
            <a:off x="457200" y="757562"/>
            <a:ext cx="8229600" cy="5715001"/>
          </a:xfrm>
        </p:spPr>
        <p:txBody>
          <a:bodyPr>
            <a:normAutofit fontScale="92500"/>
          </a:bodyPr>
          <a:lstStyle/>
          <a:p>
            <a:r>
              <a:rPr lang="en-US" sz="4800" dirty="0">
                <a:solidFill>
                  <a:srgbClr val="C00000"/>
                </a:solidFill>
              </a:rPr>
              <a:t>Under the Public School Support Program, a county’s allowance under Step 1 is reduced for not maintaining the specified ratio of professional instructional personnel per state aid-funded professional educators </a:t>
            </a:r>
          </a:p>
        </p:txBody>
      </p:sp>
    </p:spTree>
    <p:extLst>
      <p:ext uri="{BB962C8B-B14F-4D97-AF65-F5344CB8AC3E}">
        <p14:creationId xmlns:p14="http://schemas.microsoft.com/office/powerpoint/2010/main" val="1554774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40B4E-FECB-4187-9D42-B5C4645DDFB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C22D644-2FAA-48B4-B5E6-B0FFD0EFF560}"/>
              </a:ext>
            </a:extLst>
          </p:cNvPr>
          <p:cNvSpPr>
            <a:spLocks noGrp="1"/>
          </p:cNvSpPr>
          <p:nvPr>
            <p:ph idx="1"/>
          </p:nvPr>
        </p:nvSpPr>
        <p:spPr>
          <a:xfrm>
            <a:off x="457200" y="461638"/>
            <a:ext cx="8229600" cy="5930283"/>
          </a:xfrm>
        </p:spPr>
        <p:txBody>
          <a:bodyPr>
            <a:normAutofit lnSpcReduction="10000"/>
          </a:bodyPr>
          <a:lstStyle/>
          <a:p>
            <a:r>
              <a:rPr lang="en-US" sz="3600" dirty="0"/>
              <a:t>There has been (and still is) an exemption from the penalty for a county with increased enrollment during the school year</a:t>
            </a:r>
          </a:p>
          <a:p>
            <a:pPr marL="0" indent="0">
              <a:buNone/>
            </a:pPr>
            <a:endParaRPr lang="en-US" sz="3600" dirty="0"/>
          </a:p>
          <a:p>
            <a:r>
              <a:rPr lang="en-US" sz="3600" dirty="0">
                <a:solidFill>
                  <a:srgbClr val="C00000"/>
                </a:solidFill>
              </a:rPr>
              <a:t>This bill creates another exemption: for a county that serves as fiscal agent for a multi-county vocational center, where the county’s failure to meet the minimum ratio is due to staffing levels at the center</a:t>
            </a:r>
          </a:p>
        </p:txBody>
      </p:sp>
    </p:spTree>
    <p:extLst>
      <p:ext uri="{BB962C8B-B14F-4D97-AF65-F5344CB8AC3E}">
        <p14:creationId xmlns:p14="http://schemas.microsoft.com/office/powerpoint/2010/main" val="2579922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D762C-65EB-44CF-85E8-7E681223664A}"/>
              </a:ext>
            </a:extLst>
          </p:cNvPr>
          <p:cNvSpPr>
            <a:spLocks noGrp="1"/>
          </p:cNvSpPr>
          <p:nvPr>
            <p:ph type="title"/>
          </p:nvPr>
        </p:nvSpPr>
        <p:spPr>
          <a:xfrm>
            <a:off x="457200" y="1065321"/>
            <a:ext cx="8229600" cy="4985552"/>
          </a:xfrm>
        </p:spPr>
        <p:txBody>
          <a:bodyPr>
            <a:normAutofit/>
          </a:bodyPr>
          <a:lstStyle/>
          <a:p>
            <a:r>
              <a:rPr lang="en-US" dirty="0"/>
              <a:t>House Bill 4353</a:t>
            </a:r>
            <a:br>
              <a:rPr lang="en-US" dirty="0"/>
            </a:br>
            <a:r>
              <a:rPr lang="en-US" dirty="0">
                <a:solidFill>
                  <a:srgbClr val="C00000"/>
                </a:solidFill>
              </a:rPr>
              <a:t>Relating to On Cycle Elections – Voter Turnout Act</a:t>
            </a:r>
            <a:br>
              <a:rPr lang="en-US" dirty="0"/>
            </a:br>
            <a:br>
              <a:rPr lang="en-US" dirty="0"/>
            </a:br>
            <a:r>
              <a:rPr lang="en-US" sz="2700" b="0" i="1" dirty="0"/>
              <a:t>In effect June 10, 2022</a:t>
            </a:r>
            <a:br>
              <a:rPr lang="en-US" sz="2700" b="0" i="1" dirty="0"/>
            </a:br>
            <a:r>
              <a:rPr lang="en-US" sz="2700" b="0" i="1" dirty="0"/>
              <a:t>Handout, page 2</a:t>
            </a:r>
            <a:br>
              <a:rPr lang="en-US" dirty="0"/>
            </a:br>
            <a:endParaRPr lang="en-US" dirty="0"/>
          </a:p>
        </p:txBody>
      </p:sp>
    </p:spTree>
    <p:extLst>
      <p:ext uri="{BB962C8B-B14F-4D97-AF65-F5344CB8AC3E}">
        <p14:creationId xmlns:p14="http://schemas.microsoft.com/office/powerpoint/2010/main" val="3551148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C89A54-1744-4069-9C8F-8352A5C11FB8}"/>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0AB2B228-2A08-4497-A525-9287C2A7D365}"/>
              </a:ext>
            </a:extLst>
          </p:cNvPr>
          <p:cNvSpPr>
            <a:spLocks noGrp="1"/>
          </p:cNvSpPr>
          <p:nvPr>
            <p:ph idx="1"/>
          </p:nvPr>
        </p:nvSpPr>
        <p:spPr>
          <a:xfrm>
            <a:off x="294640" y="304800"/>
            <a:ext cx="8229600" cy="6065520"/>
          </a:xfrm>
        </p:spPr>
        <p:txBody>
          <a:bodyPr>
            <a:normAutofit lnSpcReduction="10000"/>
          </a:bodyPr>
          <a:lstStyle/>
          <a:p>
            <a:r>
              <a:rPr lang="en-US" sz="4000" dirty="0"/>
              <a:t>County boards may schedule excess and bond levy elections for only the same date as</a:t>
            </a:r>
          </a:p>
          <a:p>
            <a:pPr lvl="1"/>
            <a:r>
              <a:rPr lang="en-US" sz="3600" dirty="0">
                <a:solidFill>
                  <a:srgbClr val="C00000"/>
                </a:solidFill>
              </a:rPr>
              <a:t>the statewide primary elections and </a:t>
            </a:r>
          </a:p>
          <a:p>
            <a:pPr lvl="1"/>
            <a:r>
              <a:rPr lang="en-US" sz="3600" dirty="0"/>
              <a:t>the statewide general elections</a:t>
            </a:r>
            <a:br>
              <a:rPr lang="en-US" sz="3600" dirty="0"/>
            </a:br>
            <a:endParaRPr lang="en-US" sz="3600" dirty="0"/>
          </a:p>
          <a:p>
            <a:r>
              <a:rPr lang="en-US" sz="4000" dirty="0">
                <a:solidFill>
                  <a:srgbClr val="C00000"/>
                </a:solidFill>
              </a:rPr>
              <a:t>Statewide primary and general elections occur in May and November of even-numbered years</a:t>
            </a:r>
          </a:p>
        </p:txBody>
      </p:sp>
    </p:spTree>
    <p:extLst>
      <p:ext uri="{BB962C8B-B14F-4D97-AF65-F5344CB8AC3E}">
        <p14:creationId xmlns:p14="http://schemas.microsoft.com/office/powerpoint/2010/main" val="6215448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6D385-4C41-49A3-AC11-469464F8A6A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B45E687-44EB-4AA0-B414-D8069C6DD750}"/>
              </a:ext>
            </a:extLst>
          </p:cNvPr>
          <p:cNvSpPr>
            <a:spLocks noGrp="1"/>
          </p:cNvSpPr>
          <p:nvPr>
            <p:ph idx="1"/>
          </p:nvPr>
        </p:nvSpPr>
        <p:spPr>
          <a:xfrm>
            <a:off x="457200" y="995680"/>
            <a:ext cx="8229600" cy="5024121"/>
          </a:xfrm>
        </p:spPr>
        <p:txBody>
          <a:bodyPr>
            <a:normAutofit/>
          </a:bodyPr>
          <a:lstStyle/>
          <a:p>
            <a:r>
              <a:rPr lang="en-US" sz="4800" dirty="0">
                <a:solidFill>
                  <a:srgbClr val="C00000"/>
                </a:solidFill>
              </a:rPr>
              <a:t>If a levy is defeated at a primary election, it may be re-submitted to the voters at the next general election</a:t>
            </a:r>
          </a:p>
          <a:p>
            <a:r>
              <a:rPr lang="en-US" sz="4800" dirty="0"/>
              <a:t>School boards no longer appoint election officials</a:t>
            </a:r>
          </a:p>
        </p:txBody>
      </p:sp>
    </p:spTree>
    <p:extLst>
      <p:ext uri="{BB962C8B-B14F-4D97-AF65-F5344CB8AC3E}">
        <p14:creationId xmlns:p14="http://schemas.microsoft.com/office/powerpoint/2010/main" val="38106848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D762C-65EB-44CF-85E8-7E681223664A}"/>
              </a:ext>
            </a:extLst>
          </p:cNvPr>
          <p:cNvSpPr>
            <a:spLocks noGrp="1"/>
          </p:cNvSpPr>
          <p:nvPr>
            <p:ph type="title"/>
          </p:nvPr>
        </p:nvSpPr>
        <p:spPr>
          <a:xfrm>
            <a:off x="457200" y="1065321"/>
            <a:ext cx="8229600" cy="4985552"/>
          </a:xfrm>
        </p:spPr>
        <p:txBody>
          <a:bodyPr>
            <a:normAutofit/>
          </a:bodyPr>
          <a:lstStyle/>
          <a:p>
            <a:r>
              <a:rPr lang="en-US" dirty="0"/>
              <a:t>House Bill 4466</a:t>
            </a:r>
            <a:br>
              <a:rPr lang="en-US" dirty="0"/>
            </a:br>
            <a:r>
              <a:rPr lang="en-US" dirty="0">
                <a:solidFill>
                  <a:srgbClr val="C00000"/>
                </a:solidFill>
              </a:rPr>
              <a:t>Relating to School Building Authority’s review of school bond applications</a:t>
            </a:r>
            <a:br>
              <a:rPr lang="en-US" dirty="0"/>
            </a:br>
            <a:br>
              <a:rPr lang="en-US" dirty="0"/>
            </a:br>
            <a:r>
              <a:rPr lang="en-US" sz="2700" b="0" i="1" dirty="0"/>
              <a:t>In effect June 9, 2022</a:t>
            </a:r>
            <a:br>
              <a:rPr lang="en-US" sz="2700" b="0" i="1" dirty="0"/>
            </a:br>
            <a:r>
              <a:rPr lang="en-US" sz="2700" b="0" i="1" dirty="0"/>
              <a:t>Handout, page 3</a:t>
            </a:r>
            <a:br>
              <a:rPr lang="en-US" dirty="0"/>
            </a:br>
            <a:endParaRPr lang="en-US" dirty="0"/>
          </a:p>
        </p:txBody>
      </p:sp>
    </p:spTree>
    <p:extLst>
      <p:ext uri="{BB962C8B-B14F-4D97-AF65-F5344CB8AC3E}">
        <p14:creationId xmlns:p14="http://schemas.microsoft.com/office/powerpoint/2010/main" val="38755790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D4F75D1-FEC4-49E9-B403-5FA0E82C24BB}"/>
              </a:ext>
            </a:extLst>
          </p:cNvPr>
          <p:cNvSpPr>
            <a:spLocks noGrp="1"/>
          </p:cNvSpPr>
          <p:nvPr>
            <p:ph type="title"/>
          </p:nvPr>
        </p:nvSpPr>
        <p:spPr/>
        <p:txBody>
          <a:bodyPr/>
          <a:lstStyle/>
          <a:p>
            <a:endParaRPr lang="en-US" dirty="0"/>
          </a:p>
        </p:txBody>
      </p:sp>
      <p:sp>
        <p:nvSpPr>
          <p:cNvPr id="6" name="Content Placeholder 5">
            <a:extLst>
              <a:ext uri="{FF2B5EF4-FFF2-40B4-BE49-F238E27FC236}">
                <a16:creationId xmlns:a16="http://schemas.microsoft.com/office/drawing/2014/main" id="{B69E30FC-156E-43AF-9340-1B802BE61E8B}"/>
              </a:ext>
            </a:extLst>
          </p:cNvPr>
          <p:cNvSpPr>
            <a:spLocks noGrp="1"/>
          </p:cNvSpPr>
          <p:nvPr>
            <p:ph idx="1"/>
          </p:nvPr>
        </p:nvSpPr>
        <p:spPr>
          <a:xfrm>
            <a:off x="457200" y="741680"/>
            <a:ext cx="8229600" cy="5679440"/>
          </a:xfrm>
        </p:spPr>
        <p:txBody>
          <a:bodyPr>
            <a:normAutofit/>
          </a:bodyPr>
          <a:lstStyle/>
          <a:p>
            <a:r>
              <a:rPr lang="en-US" sz="5400" dirty="0">
                <a:solidFill>
                  <a:srgbClr val="C00000"/>
                </a:solidFill>
              </a:rPr>
              <a:t>A county board planning to run a bond issue for a project that will use School Building Authority funding must meet new requirements</a:t>
            </a:r>
          </a:p>
        </p:txBody>
      </p:sp>
    </p:spTree>
    <p:extLst>
      <p:ext uri="{BB962C8B-B14F-4D97-AF65-F5344CB8AC3E}">
        <p14:creationId xmlns:p14="http://schemas.microsoft.com/office/powerpoint/2010/main" val="26859510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43F6A-B2D7-42F5-8397-808096BF160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6E14A720-C237-47C4-B812-2DC009A17E43}"/>
              </a:ext>
            </a:extLst>
          </p:cNvPr>
          <p:cNvSpPr>
            <a:spLocks noGrp="1"/>
          </p:cNvSpPr>
          <p:nvPr>
            <p:ph idx="1"/>
          </p:nvPr>
        </p:nvSpPr>
        <p:spPr>
          <a:xfrm>
            <a:off x="386080" y="203200"/>
            <a:ext cx="8300720" cy="6532880"/>
          </a:xfrm>
        </p:spPr>
        <p:txBody>
          <a:bodyPr>
            <a:normAutofit/>
          </a:bodyPr>
          <a:lstStyle/>
          <a:p>
            <a:pPr lvl="1"/>
            <a:r>
              <a:rPr lang="en-US" sz="4800" dirty="0"/>
              <a:t>The proposed project must be in accordance with the county’s approved CEFP</a:t>
            </a:r>
          </a:p>
          <a:p>
            <a:pPr marL="457200" lvl="1" indent="0">
              <a:buNone/>
            </a:pPr>
            <a:endParaRPr lang="en-US" sz="4800" dirty="0"/>
          </a:p>
          <a:p>
            <a:pPr lvl="1"/>
            <a:r>
              <a:rPr lang="en-US" sz="4800" dirty="0">
                <a:solidFill>
                  <a:srgbClr val="C00000"/>
                </a:solidFill>
              </a:rPr>
              <a:t>Prior to the proposed election, the county must submit a funding request  to the SBA </a:t>
            </a:r>
          </a:p>
        </p:txBody>
      </p:sp>
    </p:spTree>
    <p:extLst>
      <p:ext uri="{BB962C8B-B14F-4D97-AF65-F5344CB8AC3E}">
        <p14:creationId xmlns:p14="http://schemas.microsoft.com/office/powerpoint/2010/main" val="2374711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812F7-3D18-4848-A67D-7C40105343C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6F1D851-A463-499E-891B-1D628E74261F}"/>
              </a:ext>
            </a:extLst>
          </p:cNvPr>
          <p:cNvSpPr>
            <a:spLocks noGrp="1"/>
          </p:cNvSpPr>
          <p:nvPr>
            <p:ph idx="1"/>
          </p:nvPr>
        </p:nvSpPr>
        <p:spPr>
          <a:xfrm>
            <a:off x="355600" y="213360"/>
            <a:ext cx="8229600" cy="5715001"/>
          </a:xfrm>
        </p:spPr>
        <p:txBody>
          <a:bodyPr>
            <a:normAutofit/>
          </a:bodyPr>
          <a:lstStyle/>
          <a:p>
            <a:pPr lvl="1"/>
            <a:r>
              <a:rPr lang="en-US" sz="4000" dirty="0"/>
              <a:t>Following initial consultation with the SBA executive director, the county must prepare a written outline of</a:t>
            </a:r>
          </a:p>
          <a:p>
            <a:pPr lvl="2"/>
            <a:r>
              <a:rPr lang="en-US" sz="3600" dirty="0">
                <a:solidFill>
                  <a:srgbClr val="C00000"/>
                </a:solidFill>
              </a:rPr>
              <a:t>the bond finance plan</a:t>
            </a:r>
          </a:p>
          <a:p>
            <a:pPr lvl="2"/>
            <a:r>
              <a:rPr lang="en-US" sz="3600" dirty="0"/>
              <a:t>the capital improvements to be made with levy funds</a:t>
            </a:r>
          </a:p>
          <a:p>
            <a:pPr lvl="2"/>
            <a:r>
              <a:rPr lang="en-US" sz="3600" dirty="0">
                <a:solidFill>
                  <a:srgbClr val="C00000"/>
                </a:solidFill>
              </a:rPr>
              <a:t>the amount &amp; timing of funding requested from the SBA</a:t>
            </a:r>
          </a:p>
        </p:txBody>
      </p:sp>
    </p:spTree>
    <p:extLst>
      <p:ext uri="{BB962C8B-B14F-4D97-AF65-F5344CB8AC3E}">
        <p14:creationId xmlns:p14="http://schemas.microsoft.com/office/powerpoint/2010/main" val="10737937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30CCA-0204-4DF4-9902-79D9839CC79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1C5E907-CA54-4132-8BB9-843AE3F9D999}"/>
              </a:ext>
            </a:extLst>
          </p:cNvPr>
          <p:cNvSpPr>
            <a:spLocks noGrp="1"/>
          </p:cNvSpPr>
          <p:nvPr>
            <p:ph idx="1"/>
          </p:nvPr>
        </p:nvSpPr>
        <p:spPr>
          <a:xfrm>
            <a:off x="284480" y="132080"/>
            <a:ext cx="8229600" cy="6573520"/>
          </a:xfrm>
        </p:spPr>
        <p:txBody>
          <a:bodyPr>
            <a:normAutofit fontScale="92500"/>
          </a:bodyPr>
          <a:lstStyle/>
          <a:p>
            <a:r>
              <a:rPr lang="en-US" sz="3600" dirty="0"/>
              <a:t>The county must then present its request at an SBA meeting</a:t>
            </a:r>
          </a:p>
          <a:p>
            <a:endParaRPr lang="en-US" sz="3600" dirty="0"/>
          </a:p>
          <a:p>
            <a:r>
              <a:rPr lang="en-US" sz="3600" dirty="0">
                <a:solidFill>
                  <a:srgbClr val="C00000"/>
                </a:solidFill>
              </a:rPr>
              <a:t>Even if the SBA then approves the grant, the grant is, by law contingent on</a:t>
            </a:r>
          </a:p>
          <a:p>
            <a:pPr lvl="1"/>
            <a:r>
              <a:rPr lang="en-US" sz="3200" dirty="0"/>
              <a:t>passage of the bond levy, and</a:t>
            </a:r>
          </a:p>
          <a:p>
            <a:pPr lvl="1"/>
            <a:r>
              <a:rPr lang="en-US" sz="3200" dirty="0">
                <a:solidFill>
                  <a:srgbClr val="C00000"/>
                </a:solidFill>
              </a:rPr>
              <a:t>final approval by the SBA of the county’s finance plan</a:t>
            </a:r>
          </a:p>
          <a:p>
            <a:pPr marL="457200" lvl="1" indent="0">
              <a:buNone/>
            </a:pPr>
            <a:endParaRPr lang="en-US" sz="3200" dirty="0"/>
          </a:p>
          <a:p>
            <a:r>
              <a:rPr lang="en-US" sz="3600" dirty="0"/>
              <a:t>Any materials the county produces    must state these contingencies and terms</a:t>
            </a:r>
          </a:p>
        </p:txBody>
      </p:sp>
    </p:spTree>
    <p:extLst>
      <p:ext uri="{BB962C8B-B14F-4D97-AF65-F5344CB8AC3E}">
        <p14:creationId xmlns:p14="http://schemas.microsoft.com/office/powerpoint/2010/main" val="1553277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a:extLst>
              <a:ext uri="{FF2B5EF4-FFF2-40B4-BE49-F238E27FC236}">
                <a16:creationId xmlns:a16="http://schemas.microsoft.com/office/drawing/2014/main" id="{34135AEC-AA05-428A-AAEE-614B19E402FB}"/>
              </a:ext>
            </a:extLst>
          </p:cNvPr>
          <p:cNvSpPr>
            <a:spLocks noGrp="1" noChangeArrowheads="1"/>
          </p:cNvSpPr>
          <p:nvPr>
            <p:ph type="title"/>
          </p:nvPr>
        </p:nvSpPr>
        <p:spPr>
          <a:xfrm>
            <a:off x="457200" y="274638"/>
            <a:ext cx="8229600" cy="5821362"/>
          </a:xfrm>
        </p:spPr>
        <p:txBody>
          <a:bodyPr/>
          <a:lstStyle/>
          <a:p>
            <a:r>
              <a:rPr lang="en-US" altLang="en-US" sz="4800" b="0" i="1" dirty="0">
                <a:latin typeface="Roboto" panose="02000000000000000000" pitchFamily="2" charset="0"/>
              </a:rPr>
              <a:t>“Ignorance of the law is no excuse in any country. If it were, the laws would lose their effect, because it can always be pretended.”</a:t>
            </a:r>
            <a:br>
              <a:rPr lang="en-US" altLang="en-US" b="0" dirty="0">
                <a:latin typeface="Roboto" panose="02000000000000000000" pitchFamily="2" charset="0"/>
              </a:rPr>
            </a:br>
            <a:r>
              <a:rPr lang="en-US" altLang="en-US" b="0" dirty="0">
                <a:latin typeface="Roboto" panose="02000000000000000000" pitchFamily="2" charset="0"/>
              </a:rPr>
              <a:t>				</a:t>
            </a:r>
            <a:r>
              <a:rPr lang="en-US" altLang="en-US" sz="2800" b="0" dirty="0">
                <a:latin typeface="Roboto" panose="02000000000000000000" pitchFamily="2" charset="0"/>
              </a:rPr>
              <a:t>-- </a:t>
            </a:r>
            <a:r>
              <a:rPr lang="en-US" altLang="en-US" sz="2800" b="0" i="1" dirty="0">
                <a:latin typeface="Roboto" panose="02000000000000000000" pitchFamily="2" charset="0"/>
              </a:rPr>
              <a:t>Thomas Jefferson</a:t>
            </a:r>
            <a:endParaRPr lang="en-US" altLang="en-US" b="0" i="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57457-3E29-4D3C-82A3-A9763E7EFED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642D9B21-315B-4D9C-BDDB-CD7BF1CCE258}"/>
              </a:ext>
            </a:extLst>
          </p:cNvPr>
          <p:cNvSpPr>
            <a:spLocks noGrp="1"/>
          </p:cNvSpPr>
          <p:nvPr>
            <p:ph idx="1"/>
          </p:nvPr>
        </p:nvSpPr>
        <p:spPr>
          <a:xfrm>
            <a:off x="457200" y="304800"/>
            <a:ext cx="8229600" cy="6167120"/>
          </a:xfrm>
        </p:spPr>
        <p:txBody>
          <a:bodyPr>
            <a:normAutofit fontScale="92500"/>
          </a:bodyPr>
          <a:lstStyle/>
          <a:p>
            <a:r>
              <a:rPr lang="en-US" sz="3600" dirty="0">
                <a:solidFill>
                  <a:srgbClr val="C00000"/>
                </a:solidFill>
              </a:rPr>
              <a:t>Any such SBA funds may be used only to pay costs of capital improvements</a:t>
            </a:r>
          </a:p>
          <a:p>
            <a:endParaRPr lang="en-US" sz="3600" dirty="0"/>
          </a:p>
          <a:p>
            <a:r>
              <a:rPr lang="en-US" sz="3600" dirty="0"/>
              <a:t>The funds may not be pledged as security for or repayment of any bonds</a:t>
            </a:r>
          </a:p>
          <a:p>
            <a:endParaRPr lang="en-US" sz="3600" dirty="0"/>
          </a:p>
          <a:p>
            <a:r>
              <a:rPr lang="en-US" sz="3600" dirty="0">
                <a:solidFill>
                  <a:srgbClr val="C00000"/>
                </a:solidFill>
              </a:rPr>
              <a:t>If the bond levy passes, the county must finalize its project in 4 years (although the SBA can grant extensions in “extenuating circumstances”)</a:t>
            </a:r>
          </a:p>
        </p:txBody>
      </p:sp>
    </p:spTree>
    <p:extLst>
      <p:ext uri="{BB962C8B-B14F-4D97-AF65-F5344CB8AC3E}">
        <p14:creationId xmlns:p14="http://schemas.microsoft.com/office/powerpoint/2010/main" val="27354492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D762C-65EB-44CF-85E8-7E681223664A}"/>
              </a:ext>
            </a:extLst>
          </p:cNvPr>
          <p:cNvSpPr>
            <a:spLocks noGrp="1"/>
          </p:cNvSpPr>
          <p:nvPr>
            <p:ph type="title"/>
          </p:nvPr>
        </p:nvSpPr>
        <p:spPr>
          <a:xfrm>
            <a:off x="457200" y="896645"/>
            <a:ext cx="8229600" cy="5154228"/>
          </a:xfrm>
        </p:spPr>
        <p:txBody>
          <a:bodyPr>
            <a:normAutofit fontScale="90000"/>
          </a:bodyPr>
          <a:lstStyle/>
          <a:p>
            <a:r>
              <a:rPr lang="en-US" dirty="0"/>
              <a:t>House Bill 4562</a:t>
            </a:r>
            <a:br>
              <a:rPr lang="en-US" dirty="0"/>
            </a:br>
            <a:r>
              <a:rPr lang="en-US" dirty="0">
                <a:solidFill>
                  <a:srgbClr val="C00000"/>
                </a:solidFill>
              </a:rPr>
              <a:t>Relating generally to the suspension and dismissal of school personnel by board and the appeals process</a:t>
            </a:r>
            <a:br>
              <a:rPr lang="en-US" dirty="0"/>
            </a:br>
            <a:br>
              <a:rPr lang="en-US" dirty="0"/>
            </a:br>
            <a:r>
              <a:rPr lang="en-US" sz="3600" b="0" i="1" dirty="0"/>
              <a:t>In effect June 7, 2022</a:t>
            </a:r>
            <a:br>
              <a:rPr lang="en-US" sz="3600" b="0" i="1" dirty="0"/>
            </a:br>
            <a:r>
              <a:rPr lang="en-US" sz="3600" b="0" i="1" dirty="0"/>
              <a:t>Handout, page 14</a:t>
            </a:r>
            <a:br>
              <a:rPr lang="en-US" dirty="0"/>
            </a:br>
            <a:endParaRPr lang="en-US" dirty="0"/>
          </a:p>
        </p:txBody>
      </p:sp>
    </p:spTree>
    <p:extLst>
      <p:ext uri="{BB962C8B-B14F-4D97-AF65-F5344CB8AC3E}">
        <p14:creationId xmlns:p14="http://schemas.microsoft.com/office/powerpoint/2010/main" val="580043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80C617B-0F80-4D0C-A97E-0BB051852641}"/>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465CD442-730E-4CF5-A281-17E7379A10D6}"/>
              </a:ext>
            </a:extLst>
          </p:cNvPr>
          <p:cNvSpPr>
            <a:spLocks noGrp="1"/>
          </p:cNvSpPr>
          <p:nvPr>
            <p:ph idx="1"/>
          </p:nvPr>
        </p:nvSpPr>
        <p:spPr>
          <a:xfrm>
            <a:off x="457200" y="372862"/>
            <a:ext cx="8229600" cy="6180338"/>
          </a:xfrm>
        </p:spPr>
        <p:txBody>
          <a:bodyPr>
            <a:normAutofit/>
          </a:bodyPr>
          <a:lstStyle/>
          <a:p>
            <a:r>
              <a:rPr lang="en-US" sz="4000" dirty="0">
                <a:solidFill>
                  <a:srgbClr val="C00000"/>
                </a:solidFill>
              </a:rPr>
              <a:t>When a county board, alone or in cooperation with the police or DHHR, begins investigating an allegation that an employee jeopardized students’ health, safety, welfare, or learning environment, the county board has a duty to exercise one of three options</a:t>
            </a:r>
          </a:p>
        </p:txBody>
      </p:sp>
    </p:spTree>
    <p:extLst>
      <p:ext uri="{BB962C8B-B14F-4D97-AF65-F5344CB8AC3E}">
        <p14:creationId xmlns:p14="http://schemas.microsoft.com/office/powerpoint/2010/main" val="18867434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B363-15A1-49B9-A5EC-16F24CA8B43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F5E3145-182A-417D-9956-38C904F18AC2}"/>
              </a:ext>
            </a:extLst>
          </p:cNvPr>
          <p:cNvSpPr>
            <a:spLocks noGrp="1"/>
          </p:cNvSpPr>
          <p:nvPr>
            <p:ph idx="1"/>
          </p:nvPr>
        </p:nvSpPr>
        <p:spPr>
          <a:xfrm>
            <a:off x="457200" y="665825"/>
            <a:ext cx="8229600" cy="5353976"/>
          </a:xfrm>
        </p:spPr>
        <p:txBody>
          <a:bodyPr>
            <a:normAutofit fontScale="92500" lnSpcReduction="10000"/>
          </a:bodyPr>
          <a:lstStyle/>
          <a:p>
            <a:pPr lvl="1"/>
            <a:r>
              <a:rPr lang="en-US" sz="4400" dirty="0"/>
              <a:t>Suspend the employee</a:t>
            </a:r>
          </a:p>
          <a:p>
            <a:pPr marL="457200" lvl="1" indent="0">
              <a:buNone/>
            </a:pPr>
            <a:endParaRPr lang="en-US" sz="4400" dirty="0"/>
          </a:p>
          <a:p>
            <a:pPr lvl="1"/>
            <a:r>
              <a:rPr lang="en-US" sz="4400" dirty="0">
                <a:solidFill>
                  <a:srgbClr val="C00000"/>
                </a:solidFill>
              </a:rPr>
              <a:t>Place them on administrative leave</a:t>
            </a:r>
          </a:p>
          <a:p>
            <a:pPr marL="457200" lvl="1" indent="0">
              <a:buNone/>
            </a:pPr>
            <a:endParaRPr lang="en-US" sz="4400" dirty="0">
              <a:solidFill>
                <a:srgbClr val="C00000"/>
              </a:solidFill>
            </a:endParaRPr>
          </a:p>
          <a:p>
            <a:pPr lvl="1"/>
            <a:r>
              <a:rPr lang="en-US" sz="4400" dirty="0"/>
              <a:t>Reassign them to duties that do not involve direct pupil interaction</a:t>
            </a:r>
          </a:p>
        </p:txBody>
      </p:sp>
    </p:spTree>
    <p:extLst>
      <p:ext uri="{BB962C8B-B14F-4D97-AF65-F5344CB8AC3E}">
        <p14:creationId xmlns:p14="http://schemas.microsoft.com/office/powerpoint/2010/main" val="1897542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E3ECA-D4A7-4899-92AE-DCD056342CB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3F301FE-A417-4716-B0B5-CF0BB3FBA011}"/>
              </a:ext>
            </a:extLst>
          </p:cNvPr>
          <p:cNvSpPr>
            <a:spLocks noGrp="1"/>
          </p:cNvSpPr>
          <p:nvPr>
            <p:ph idx="1"/>
          </p:nvPr>
        </p:nvSpPr>
        <p:spPr>
          <a:xfrm>
            <a:off x="457200" y="304800"/>
            <a:ext cx="8229600" cy="5834109"/>
          </a:xfrm>
        </p:spPr>
        <p:txBody>
          <a:bodyPr>
            <a:normAutofit/>
          </a:bodyPr>
          <a:lstStyle/>
          <a:p>
            <a:r>
              <a:rPr lang="en-US" sz="4000" dirty="0">
                <a:solidFill>
                  <a:srgbClr val="C00000"/>
                </a:solidFill>
              </a:rPr>
              <a:t>Principals have a duty to report any such allegation to the superintendent within 24 hours</a:t>
            </a:r>
          </a:p>
          <a:p>
            <a:pPr marL="0" indent="0">
              <a:buNone/>
            </a:pPr>
            <a:endParaRPr lang="en-US" sz="4000" dirty="0">
              <a:solidFill>
                <a:srgbClr val="C00000"/>
              </a:solidFill>
            </a:endParaRPr>
          </a:p>
          <a:p>
            <a:r>
              <a:rPr lang="en-US" sz="4000" dirty="0"/>
              <a:t>The report is in addition to any report required of the principal as a mandatory reporter of suspected child abuse or    neglect</a:t>
            </a:r>
          </a:p>
        </p:txBody>
      </p:sp>
    </p:spTree>
    <p:extLst>
      <p:ext uri="{BB962C8B-B14F-4D97-AF65-F5344CB8AC3E}">
        <p14:creationId xmlns:p14="http://schemas.microsoft.com/office/powerpoint/2010/main" val="2722531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D762C-65EB-44CF-85E8-7E681223664A}"/>
              </a:ext>
            </a:extLst>
          </p:cNvPr>
          <p:cNvSpPr>
            <a:spLocks noGrp="1"/>
          </p:cNvSpPr>
          <p:nvPr>
            <p:ph type="title"/>
          </p:nvPr>
        </p:nvSpPr>
        <p:spPr>
          <a:xfrm>
            <a:off x="457200" y="1065321"/>
            <a:ext cx="8229600" cy="4985552"/>
          </a:xfrm>
        </p:spPr>
        <p:txBody>
          <a:bodyPr>
            <a:normAutofit fontScale="90000"/>
          </a:bodyPr>
          <a:lstStyle/>
          <a:p>
            <a:r>
              <a:rPr lang="en-US" dirty="0"/>
              <a:t>House Bill 4571</a:t>
            </a:r>
            <a:br>
              <a:rPr lang="en-US" dirty="0"/>
            </a:br>
            <a:r>
              <a:rPr lang="en-US" dirty="0">
                <a:solidFill>
                  <a:srgbClr val="C00000"/>
                </a:solidFill>
              </a:rPr>
              <a:t>Modifying foundation allowance to account for transportation by electric powered buses</a:t>
            </a:r>
            <a:br>
              <a:rPr lang="en-US" dirty="0"/>
            </a:br>
            <a:br>
              <a:rPr lang="en-US" dirty="0"/>
            </a:br>
            <a:r>
              <a:rPr lang="en-US" sz="2700" b="0" i="1" dirty="0"/>
              <a:t>In effect July 1, 2022</a:t>
            </a:r>
            <a:br>
              <a:rPr lang="en-US" sz="2700" b="0" i="1" dirty="0"/>
            </a:br>
            <a:r>
              <a:rPr lang="en-US" sz="2700" b="0" i="1" dirty="0"/>
              <a:t>Handout, page 15</a:t>
            </a:r>
            <a:br>
              <a:rPr lang="en-US" dirty="0"/>
            </a:br>
            <a:endParaRPr lang="en-US" dirty="0"/>
          </a:p>
        </p:txBody>
      </p:sp>
    </p:spTree>
    <p:extLst>
      <p:ext uri="{BB962C8B-B14F-4D97-AF65-F5344CB8AC3E}">
        <p14:creationId xmlns:p14="http://schemas.microsoft.com/office/powerpoint/2010/main" val="32796698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1B6C0DD-4260-483B-8CF3-3E416E8A64EB}"/>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0C967412-B45F-47C4-9EAA-D44D8FC8CF6A}"/>
              </a:ext>
            </a:extLst>
          </p:cNvPr>
          <p:cNvSpPr>
            <a:spLocks noGrp="1"/>
          </p:cNvSpPr>
          <p:nvPr>
            <p:ph idx="1"/>
          </p:nvPr>
        </p:nvSpPr>
        <p:spPr>
          <a:xfrm>
            <a:off x="457200" y="497150"/>
            <a:ext cx="8229600" cy="5522651"/>
          </a:xfrm>
        </p:spPr>
        <p:txBody>
          <a:bodyPr>
            <a:normAutofit/>
          </a:bodyPr>
          <a:lstStyle/>
          <a:p>
            <a:r>
              <a:rPr lang="en-US" sz="4000" dirty="0"/>
              <a:t>Under the Public School Support Program, the part of a county’s bus system that uses electric school buses will now be entitled to the same increase of the Step 4 allowance as the part of the system that uses compressed natural gas or propane</a:t>
            </a:r>
          </a:p>
        </p:txBody>
      </p:sp>
    </p:spTree>
    <p:extLst>
      <p:ext uri="{BB962C8B-B14F-4D97-AF65-F5344CB8AC3E}">
        <p14:creationId xmlns:p14="http://schemas.microsoft.com/office/powerpoint/2010/main" val="5963446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54125-B862-4C6E-8408-ADC390244B9E}"/>
              </a:ext>
            </a:extLst>
          </p:cNvPr>
          <p:cNvSpPr>
            <a:spLocks noGrp="1"/>
          </p:cNvSpPr>
          <p:nvPr>
            <p:ph type="title"/>
          </p:nvPr>
        </p:nvSpPr>
        <p:spPr>
          <a:xfrm>
            <a:off x="359546" y="266699"/>
            <a:ext cx="8229600" cy="1143000"/>
          </a:xfrm>
        </p:spPr>
        <p:txBody>
          <a:bodyPr/>
          <a:lstStyle/>
          <a:p>
            <a:endParaRPr lang="en-US" dirty="0"/>
          </a:p>
        </p:txBody>
      </p:sp>
      <p:sp>
        <p:nvSpPr>
          <p:cNvPr id="3" name="Content Placeholder 2">
            <a:extLst>
              <a:ext uri="{FF2B5EF4-FFF2-40B4-BE49-F238E27FC236}">
                <a16:creationId xmlns:a16="http://schemas.microsoft.com/office/drawing/2014/main" id="{756B53AE-7F38-4FA9-A6E2-C167948E915D}"/>
              </a:ext>
            </a:extLst>
          </p:cNvPr>
          <p:cNvSpPr>
            <a:spLocks noGrp="1"/>
          </p:cNvSpPr>
          <p:nvPr>
            <p:ph idx="1"/>
          </p:nvPr>
        </p:nvSpPr>
        <p:spPr>
          <a:xfrm>
            <a:off x="359546" y="417250"/>
            <a:ext cx="8229600" cy="5389486"/>
          </a:xfrm>
        </p:spPr>
        <p:txBody>
          <a:bodyPr>
            <a:normAutofit lnSpcReduction="10000"/>
          </a:bodyPr>
          <a:lstStyle/>
          <a:p>
            <a:r>
              <a:rPr lang="en-US" sz="4000" dirty="0"/>
              <a:t>To qualify, a bus must be fully powered by electricity that is stored in an onboard device</a:t>
            </a:r>
          </a:p>
          <a:p>
            <a:pPr marL="0" indent="0">
              <a:buNone/>
            </a:pPr>
            <a:endParaRPr lang="en-US" sz="4000" dirty="0"/>
          </a:p>
          <a:p>
            <a:r>
              <a:rPr lang="en-US" sz="4000" dirty="0"/>
              <a:t>Counties will also receive an additional increase in the allowance for the portion of its bus system that is manufactured in West Virginia</a:t>
            </a:r>
          </a:p>
        </p:txBody>
      </p:sp>
    </p:spTree>
    <p:extLst>
      <p:ext uri="{BB962C8B-B14F-4D97-AF65-F5344CB8AC3E}">
        <p14:creationId xmlns:p14="http://schemas.microsoft.com/office/powerpoint/2010/main" val="30674965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D9498-6A4B-4BA6-A918-821F9B8C8E6D}"/>
              </a:ext>
            </a:extLst>
          </p:cNvPr>
          <p:cNvSpPr>
            <a:spLocks noGrp="1"/>
          </p:cNvSpPr>
          <p:nvPr>
            <p:ph type="title"/>
          </p:nvPr>
        </p:nvSpPr>
        <p:spPr>
          <a:xfrm>
            <a:off x="457200" y="1814003"/>
            <a:ext cx="8229600" cy="1914617"/>
          </a:xfrm>
        </p:spPr>
        <p:txBody>
          <a:bodyPr>
            <a:normAutofit fontScale="90000"/>
          </a:bodyPr>
          <a:lstStyle/>
          <a:p>
            <a:r>
              <a:rPr lang="en-US" sz="5400" dirty="0"/>
              <a:t>Recent decisions of the West Virginia Supreme Court of Appeals</a:t>
            </a:r>
            <a:br>
              <a:rPr lang="en-US" sz="5400" dirty="0"/>
            </a:br>
            <a:br>
              <a:rPr lang="en-US" sz="5400" dirty="0"/>
            </a:br>
            <a:r>
              <a:rPr lang="en-US" dirty="0">
                <a:solidFill>
                  <a:srgbClr val="C00000"/>
                </a:solidFill>
              </a:rPr>
              <a:t>Handout pages 6-7</a:t>
            </a:r>
            <a:endParaRPr lang="en-US" sz="5400" dirty="0">
              <a:solidFill>
                <a:srgbClr val="C00000"/>
              </a:solidFill>
            </a:endParaRPr>
          </a:p>
        </p:txBody>
      </p:sp>
    </p:spTree>
    <p:extLst>
      <p:ext uri="{BB962C8B-B14F-4D97-AF65-F5344CB8AC3E}">
        <p14:creationId xmlns:p14="http://schemas.microsoft.com/office/powerpoint/2010/main" val="30835518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9B08EE-5AD7-4B01-BB42-33D1ED1EC90D}"/>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66F936B4-278B-4F4A-ABAE-1D9A4D203E84}"/>
              </a:ext>
            </a:extLst>
          </p:cNvPr>
          <p:cNvSpPr>
            <a:spLocks noGrp="1"/>
          </p:cNvSpPr>
          <p:nvPr>
            <p:ph idx="1"/>
          </p:nvPr>
        </p:nvSpPr>
        <p:spPr>
          <a:xfrm>
            <a:off x="457200" y="736847"/>
            <a:ext cx="8229600" cy="5282954"/>
          </a:xfrm>
        </p:spPr>
        <p:txBody>
          <a:bodyPr>
            <a:normAutofit/>
          </a:bodyPr>
          <a:lstStyle/>
          <a:p>
            <a:pPr marL="0" indent="0">
              <a:buNone/>
            </a:pPr>
            <a:r>
              <a:rPr lang="en-US" sz="4000" dirty="0"/>
              <a:t>2. Justice v. West Virginia AFL-CIO</a:t>
            </a:r>
          </a:p>
          <a:p>
            <a:endParaRPr lang="en-US" sz="4000" dirty="0"/>
          </a:p>
          <a:p>
            <a:pPr marL="0" indent="0">
              <a:buNone/>
            </a:pPr>
            <a:r>
              <a:rPr lang="en-US" sz="4000" dirty="0">
                <a:solidFill>
                  <a:srgbClr val="C00000"/>
                </a:solidFill>
              </a:rPr>
              <a:t>4.  McCartney v. Randolph County Board of Education</a:t>
            </a:r>
          </a:p>
          <a:p>
            <a:endParaRPr lang="en-US" sz="4000" dirty="0"/>
          </a:p>
          <a:p>
            <a:pPr marL="0" indent="0">
              <a:buNone/>
            </a:pPr>
            <a:r>
              <a:rPr lang="en-US" sz="4000" dirty="0"/>
              <a:t>8.  Williams-Grant v. Jefferson County Board of Education</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155204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C1F5D-D7C7-4E26-966D-F51C76085DC5}"/>
              </a:ext>
            </a:extLst>
          </p:cNvPr>
          <p:cNvSpPr>
            <a:spLocks noGrp="1"/>
          </p:cNvSpPr>
          <p:nvPr>
            <p:ph type="title"/>
          </p:nvPr>
        </p:nvSpPr>
        <p:spPr>
          <a:xfrm>
            <a:off x="1423988" y="1003301"/>
            <a:ext cx="6172200" cy="642938"/>
          </a:xfrm>
        </p:spPr>
        <p:txBody>
          <a:bodyPr rtlCol="0">
            <a:normAutofit fontScale="90000"/>
          </a:bodyPr>
          <a:lstStyle/>
          <a:p>
            <a:pPr eaLnBrk="1" fontAlgn="auto" hangingPunct="1">
              <a:spcAft>
                <a:spcPts val="0"/>
              </a:spcAft>
              <a:defRPr/>
            </a:pPr>
            <a:r>
              <a:rPr lang="en-US" dirty="0"/>
              <a:t>Education Law Updates</a:t>
            </a:r>
          </a:p>
        </p:txBody>
      </p:sp>
      <p:sp>
        <p:nvSpPr>
          <p:cNvPr id="3" name="Content Placeholder 2">
            <a:extLst>
              <a:ext uri="{FF2B5EF4-FFF2-40B4-BE49-F238E27FC236}">
                <a16:creationId xmlns:a16="http://schemas.microsoft.com/office/drawing/2014/main" id="{AE95974B-5FBF-4649-AE31-62D6C1293359}"/>
              </a:ext>
            </a:extLst>
          </p:cNvPr>
          <p:cNvSpPr>
            <a:spLocks noGrp="1"/>
          </p:cNvSpPr>
          <p:nvPr>
            <p:ph idx="1"/>
          </p:nvPr>
        </p:nvSpPr>
        <p:spPr>
          <a:xfrm>
            <a:off x="1485900" y="2246313"/>
            <a:ext cx="5970588" cy="2795587"/>
          </a:xfrm>
        </p:spPr>
        <p:txBody>
          <a:bodyPr rtlCol="0">
            <a:normAutofit/>
          </a:bodyPr>
          <a:lstStyle/>
          <a:p>
            <a:pPr eaLnBrk="1" fontAlgn="auto" hangingPunct="1">
              <a:spcAft>
                <a:spcPts val="0"/>
              </a:spcAft>
              <a:defRPr/>
            </a:pPr>
            <a:endParaRPr lang="en-US" sz="2025" dirty="0"/>
          </a:p>
          <a:p>
            <a:pPr eaLnBrk="1" fontAlgn="auto" hangingPunct="1">
              <a:spcAft>
                <a:spcPts val="0"/>
              </a:spcAft>
              <a:defRPr/>
            </a:pPr>
            <a:endParaRPr lang="en-US" sz="2025" dirty="0"/>
          </a:p>
          <a:p>
            <a:pPr marL="0" indent="0" eaLnBrk="1" fontAlgn="auto" hangingPunct="1">
              <a:spcAft>
                <a:spcPts val="0"/>
              </a:spcAft>
              <a:buFont typeface="Arial" panose="020B0604020202020204" pitchFamily="34" charset="0"/>
              <a:buNone/>
              <a:defRPr/>
            </a:pPr>
            <a:endParaRPr lang="en-US" sz="2025" dirty="0">
              <a:solidFill>
                <a:srgbClr val="C00000"/>
              </a:solidFill>
            </a:endParaRPr>
          </a:p>
          <a:p>
            <a:pPr lvl="1" eaLnBrk="1" fontAlgn="auto" hangingPunct="1">
              <a:spcAft>
                <a:spcPts val="0"/>
              </a:spcAft>
              <a:defRPr/>
            </a:pPr>
            <a:endParaRPr lang="en-US" dirty="0"/>
          </a:p>
        </p:txBody>
      </p:sp>
      <p:pic>
        <p:nvPicPr>
          <p:cNvPr id="19460" name="Content Placeholder 12">
            <a:extLst>
              <a:ext uri="{FF2B5EF4-FFF2-40B4-BE49-F238E27FC236}">
                <a16:creationId xmlns:a16="http://schemas.microsoft.com/office/drawing/2014/main" id="{4C21AE40-764D-48BC-A508-DC98506CD3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2738" y="3848100"/>
            <a:ext cx="2735262"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Content Placeholder 8">
            <a:extLst>
              <a:ext uri="{FF2B5EF4-FFF2-40B4-BE49-F238E27FC236}">
                <a16:creationId xmlns:a16="http://schemas.microsoft.com/office/drawing/2014/main" id="{DA86D70A-AEB3-47B3-AF58-EA8AEC0199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5600" y="2125663"/>
            <a:ext cx="24511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Content Placeholder 4">
            <a:extLst>
              <a:ext uri="{FF2B5EF4-FFF2-40B4-BE49-F238E27FC236}">
                <a16:creationId xmlns:a16="http://schemas.microsoft.com/office/drawing/2014/main" id="{F0E119F7-FD00-492E-B64E-E2BB041D96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5663" y="2632075"/>
            <a:ext cx="2930525" cy="174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Rectangle 3">
            <a:extLst>
              <a:ext uri="{FF2B5EF4-FFF2-40B4-BE49-F238E27FC236}">
                <a16:creationId xmlns:a16="http://schemas.microsoft.com/office/drawing/2014/main" id="{99254851-1288-4204-B156-C35C290A0FD3}"/>
              </a:ext>
            </a:extLst>
          </p:cNvPr>
          <p:cNvSpPr>
            <a:spLocks noChangeArrowheads="1"/>
          </p:cNvSpPr>
          <p:nvPr/>
        </p:nvSpPr>
        <p:spPr bwMode="auto">
          <a:xfrm>
            <a:off x="2495550" y="4716463"/>
            <a:ext cx="4414838" cy="334962"/>
          </a:xfrm>
          <a:prstGeom prst="rect">
            <a:avLst/>
          </a:prstGeom>
          <a:noFill/>
          <a:ln>
            <a:noFill/>
          </a:ln>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685800" eaLnBrk="1" fontAlgn="auto" hangingPunct="1">
              <a:spcBef>
                <a:spcPts val="0"/>
              </a:spcBef>
              <a:spcAft>
                <a:spcPts val="0"/>
              </a:spcAft>
              <a:defRPr/>
            </a:pPr>
            <a:r>
              <a:rPr lang="en-US" altLang="en-US" sz="1575" u="none" dirty="0">
                <a:solidFill>
                  <a:prstClr val="black"/>
                </a:solidFill>
              </a:rPr>
              <a:t>https://www.bowlesrice.com/education-law-blog</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D9498-6A4B-4BA6-A918-821F9B8C8E6D}"/>
              </a:ext>
            </a:extLst>
          </p:cNvPr>
          <p:cNvSpPr>
            <a:spLocks noGrp="1"/>
          </p:cNvSpPr>
          <p:nvPr>
            <p:ph type="title"/>
          </p:nvPr>
        </p:nvSpPr>
        <p:spPr>
          <a:xfrm>
            <a:off x="457200" y="1814003"/>
            <a:ext cx="8229600" cy="3015449"/>
          </a:xfrm>
        </p:spPr>
        <p:txBody>
          <a:bodyPr>
            <a:normAutofit fontScale="90000"/>
          </a:bodyPr>
          <a:lstStyle/>
          <a:p>
            <a:r>
              <a:rPr lang="en-US" sz="5400" dirty="0"/>
              <a:t>Recent decisions of the West Virginia Education Employees Grievance Board</a:t>
            </a:r>
            <a:br>
              <a:rPr lang="en-US" sz="5400" dirty="0"/>
            </a:br>
            <a:br>
              <a:rPr lang="en-US" sz="5400" dirty="0"/>
            </a:br>
            <a:r>
              <a:rPr lang="en-US" dirty="0">
                <a:solidFill>
                  <a:srgbClr val="C00000"/>
                </a:solidFill>
              </a:rPr>
              <a:t>Handout pages 8-13</a:t>
            </a:r>
            <a:endParaRPr lang="en-US" sz="5400" dirty="0">
              <a:solidFill>
                <a:srgbClr val="C00000"/>
              </a:solidFill>
            </a:endParaRPr>
          </a:p>
        </p:txBody>
      </p:sp>
    </p:spTree>
    <p:extLst>
      <p:ext uri="{BB962C8B-B14F-4D97-AF65-F5344CB8AC3E}">
        <p14:creationId xmlns:p14="http://schemas.microsoft.com/office/powerpoint/2010/main" val="41748447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38B14C3-0EC7-4019-8A36-7A2606B52258}"/>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FE2D018F-75B9-408E-AA39-4079683E925C}"/>
              </a:ext>
            </a:extLst>
          </p:cNvPr>
          <p:cNvSpPr>
            <a:spLocks noGrp="1"/>
          </p:cNvSpPr>
          <p:nvPr>
            <p:ph idx="1"/>
          </p:nvPr>
        </p:nvSpPr>
        <p:spPr>
          <a:xfrm>
            <a:off x="457200" y="426128"/>
            <a:ext cx="8229600" cy="5593673"/>
          </a:xfrm>
        </p:spPr>
        <p:txBody>
          <a:bodyPr>
            <a:normAutofit lnSpcReduction="10000"/>
          </a:bodyPr>
          <a:lstStyle/>
          <a:p>
            <a:pPr marL="0" indent="0">
              <a:buNone/>
            </a:pPr>
            <a:r>
              <a:rPr lang="en-US" dirty="0"/>
              <a:t>3. Underwood v. Brooke County Board of Educ.</a:t>
            </a:r>
          </a:p>
          <a:p>
            <a:pPr marL="0" indent="0">
              <a:buNone/>
            </a:pPr>
            <a:endParaRPr lang="en-US" dirty="0"/>
          </a:p>
          <a:p>
            <a:pPr marL="0" indent="0">
              <a:buNone/>
            </a:pPr>
            <a:r>
              <a:rPr lang="en-US" dirty="0">
                <a:solidFill>
                  <a:srgbClr val="C00000"/>
                </a:solidFill>
              </a:rPr>
              <a:t>7.  Compton v. West Virginia Board of Educ.</a:t>
            </a:r>
          </a:p>
          <a:p>
            <a:pPr marL="0" indent="0">
              <a:buNone/>
            </a:pPr>
            <a:endParaRPr lang="en-US" dirty="0"/>
          </a:p>
          <a:p>
            <a:pPr marL="0" indent="0">
              <a:buNone/>
            </a:pPr>
            <a:r>
              <a:rPr lang="en-US" dirty="0"/>
              <a:t>8.  Dutko v. Berkeley County Board of Educ.</a:t>
            </a:r>
          </a:p>
          <a:p>
            <a:pPr marL="0" indent="0">
              <a:buNone/>
            </a:pPr>
            <a:endParaRPr lang="en-US" dirty="0"/>
          </a:p>
          <a:p>
            <a:pPr marL="0" indent="0">
              <a:buNone/>
            </a:pPr>
            <a:r>
              <a:rPr lang="en-US" dirty="0">
                <a:solidFill>
                  <a:srgbClr val="C00000"/>
                </a:solidFill>
              </a:rPr>
              <a:t>11. Francis v. Lewis County Board of Educ.</a:t>
            </a:r>
          </a:p>
          <a:p>
            <a:pPr marL="0" indent="0">
              <a:buNone/>
            </a:pPr>
            <a:endParaRPr lang="en-US" dirty="0"/>
          </a:p>
          <a:p>
            <a:pPr marL="0" indent="0">
              <a:buNone/>
            </a:pPr>
            <a:r>
              <a:rPr lang="en-US" dirty="0"/>
              <a:t>15. DeWitt v. Preston County Board of Educ.</a:t>
            </a:r>
          </a:p>
          <a:p>
            <a:pPr marL="0" indent="0">
              <a:buNone/>
            </a:pPr>
            <a:endParaRPr lang="en-US" dirty="0"/>
          </a:p>
          <a:p>
            <a:pPr marL="0" indent="0">
              <a:buNone/>
            </a:pPr>
            <a:r>
              <a:rPr lang="en-US" dirty="0">
                <a:solidFill>
                  <a:srgbClr val="C00000"/>
                </a:solidFill>
              </a:rPr>
              <a:t>18. Thornton v. Mercer County Board of Educ.</a:t>
            </a:r>
          </a:p>
          <a:p>
            <a:pPr marL="514350" indent="-514350">
              <a:buAutoNum type="arabicPeriod" startAt="7"/>
            </a:pPr>
            <a:endParaRPr lang="en-US" dirty="0"/>
          </a:p>
        </p:txBody>
      </p:sp>
    </p:spTree>
    <p:extLst>
      <p:ext uri="{BB962C8B-B14F-4D97-AF65-F5344CB8AC3E}">
        <p14:creationId xmlns:p14="http://schemas.microsoft.com/office/powerpoint/2010/main" val="42660667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D9498-6A4B-4BA6-A918-821F9B8C8E6D}"/>
              </a:ext>
            </a:extLst>
          </p:cNvPr>
          <p:cNvSpPr>
            <a:spLocks noGrp="1"/>
          </p:cNvSpPr>
          <p:nvPr>
            <p:ph type="title"/>
          </p:nvPr>
        </p:nvSpPr>
        <p:spPr>
          <a:xfrm>
            <a:off x="457200" y="1814003"/>
            <a:ext cx="8229600" cy="3015449"/>
          </a:xfrm>
        </p:spPr>
        <p:txBody>
          <a:bodyPr>
            <a:normAutofit fontScale="90000"/>
          </a:bodyPr>
          <a:lstStyle/>
          <a:p>
            <a:r>
              <a:rPr lang="en-US" sz="5400" dirty="0"/>
              <a:t>Recent West Virginia Ethics Commission advisory opinions</a:t>
            </a:r>
            <a:br>
              <a:rPr lang="en-US" sz="5400" dirty="0"/>
            </a:br>
            <a:br>
              <a:rPr lang="en-US" sz="5400" dirty="0"/>
            </a:br>
            <a:r>
              <a:rPr lang="en-US" dirty="0">
                <a:solidFill>
                  <a:srgbClr val="C00000"/>
                </a:solidFill>
              </a:rPr>
              <a:t>Handout pages 14-32</a:t>
            </a:r>
            <a:endParaRPr lang="en-US" sz="5400" dirty="0">
              <a:solidFill>
                <a:srgbClr val="C00000"/>
              </a:solidFill>
            </a:endParaRPr>
          </a:p>
        </p:txBody>
      </p:sp>
    </p:spTree>
    <p:extLst>
      <p:ext uri="{BB962C8B-B14F-4D97-AF65-F5344CB8AC3E}">
        <p14:creationId xmlns:p14="http://schemas.microsoft.com/office/powerpoint/2010/main" val="19418729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E6DC7F-3626-4D2E-BD9B-6A3D75E7AEEE}"/>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FE4646DF-37E4-4D85-B9DC-E650DD9AFFC0}"/>
              </a:ext>
            </a:extLst>
          </p:cNvPr>
          <p:cNvSpPr>
            <a:spLocks noGrp="1"/>
          </p:cNvSpPr>
          <p:nvPr>
            <p:ph idx="1"/>
          </p:nvPr>
        </p:nvSpPr>
        <p:spPr>
          <a:xfrm>
            <a:off x="457200" y="304800"/>
            <a:ext cx="8229600" cy="5715001"/>
          </a:xfrm>
        </p:spPr>
        <p:txBody>
          <a:bodyPr>
            <a:normAutofit lnSpcReduction="10000"/>
          </a:bodyPr>
          <a:lstStyle/>
          <a:p>
            <a:pPr marL="0" indent="0">
              <a:buNone/>
            </a:pPr>
            <a:r>
              <a:rPr lang="en-US" sz="3200" dirty="0">
                <a:solidFill>
                  <a:srgbClr val="C00000"/>
                </a:solidFill>
              </a:rPr>
              <a:t>No. 2022-17; board and member advocacy about the proposed constitutional amendments (handout page 14)</a:t>
            </a:r>
          </a:p>
          <a:p>
            <a:pPr marL="0" indent="0">
              <a:buNone/>
            </a:pPr>
            <a:endParaRPr lang="en-US" sz="3200" dirty="0"/>
          </a:p>
          <a:p>
            <a:pPr marL="0" indent="0">
              <a:buNone/>
            </a:pPr>
            <a:r>
              <a:rPr lang="en-US" sz="3200" dirty="0"/>
              <a:t>No. 2022-15: whether board member may volunteer coach in the county of that board (handout 23)</a:t>
            </a:r>
          </a:p>
          <a:p>
            <a:pPr marL="0" indent="0">
              <a:buNone/>
            </a:pPr>
            <a:endParaRPr lang="en-US" sz="3200" dirty="0"/>
          </a:p>
          <a:p>
            <a:pPr marL="0" indent="0">
              <a:buNone/>
            </a:pPr>
            <a:r>
              <a:rPr lang="en-US" sz="3200" dirty="0">
                <a:solidFill>
                  <a:srgbClr val="C00000"/>
                </a:solidFill>
              </a:rPr>
              <a:t>2022-01: Related “School Board Advisory Opinion” re board member as in-county volunteer coach</a:t>
            </a:r>
          </a:p>
          <a:p>
            <a:pPr marL="0" indent="0">
              <a:buNone/>
            </a:pPr>
            <a:endParaRPr lang="en-US" dirty="0"/>
          </a:p>
        </p:txBody>
      </p:sp>
    </p:spTree>
    <p:extLst>
      <p:ext uri="{BB962C8B-B14F-4D97-AF65-F5344CB8AC3E}">
        <p14:creationId xmlns:p14="http://schemas.microsoft.com/office/powerpoint/2010/main" val="35295784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D9498-6A4B-4BA6-A918-821F9B8C8E6D}"/>
              </a:ext>
            </a:extLst>
          </p:cNvPr>
          <p:cNvSpPr>
            <a:spLocks noGrp="1"/>
          </p:cNvSpPr>
          <p:nvPr>
            <p:ph type="title"/>
          </p:nvPr>
        </p:nvSpPr>
        <p:spPr>
          <a:xfrm>
            <a:off x="457200" y="1814003"/>
            <a:ext cx="8229600" cy="3015449"/>
          </a:xfrm>
        </p:spPr>
        <p:txBody>
          <a:bodyPr>
            <a:normAutofit fontScale="90000"/>
          </a:bodyPr>
          <a:lstStyle/>
          <a:p>
            <a:r>
              <a:rPr lang="en-US" sz="5400" dirty="0"/>
              <a:t>Distinctions: extracurricular/extra duty</a:t>
            </a:r>
            <a:br>
              <a:rPr lang="en-US" sz="5400" dirty="0"/>
            </a:br>
            <a:br>
              <a:rPr lang="en-US" sz="5400" dirty="0"/>
            </a:br>
            <a:r>
              <a:rPr lang="en-US" dirty="0">
                <a:solidFill>
                  <a:srgbClr val="C00000"/>
                </a:solidFill>
              </a:rPr>
              <a:t>Handout pages 35-37</a:t>
            </a:r>
            <a:endParaRPr lang="en-US" sz="5400" dirty="0">
              <a:solidFill>
                <a:srgbClr val="C00000"/>
              </a:solidFill>
            </a:endParaRPr>
          </a:p>
        </p:txBody>
      </p:sp>
    </p:spTree>
    <p:extLst>
      <p:ext uri="{BB962C8B-B14F-4D97-AF65-F5344CB8AC3E}">
        <p14:creationId xmlns:p14="http://schemas.microsoft.com/office/powerpoint/2010/main" val="753791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AFAB45-23FE-455E-8EF1-6DF60E32BB46}"/>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6B2261F4-4DFE-4468-9347-8DBD8B132A19}"/>
              </a:ext>
            </a:extLst>
          </p:cNvPr>
          <p:cNvSpPr>
            <a:spLocks noGrp="1"/>
          </p:cNvSpPr>
          <p:nvPr>
            <p:ph idx="1"/>
          </p:nvPr>
        </p:nvSpPr>
        <p:spPr>
          <a:xfrm>
            <a:off x="457200" y="443883"/>
            <a:ext cx="8229600" cy="5575918"/>
          </a:xfrm>
        </p:spPr>
        <p:txBody>
          <a:bodyPr>
            <a:normAutofit/>
          </a:bodyPr>
          <a:lstStyle/>
          <a:p>
            <a:r>
              <a:rPr lang="en-US" sz="3600" dirty="0"/>
              <a:t>There are only 3 categories of service employee assignments</a:t>
            </a:r>
          </a:p>
          <a:p>
            <a:pPr lvl="1"/>
            <a:r>
              <a:rPr lang="en-US" sz="3200" dirty="0">
                <a:solidFill>
                  <a:srgbClr val="C00000"/>
                </a:solidFill>
              </a:rPr>
              <a:t>Regular</a:t>
            </a:r>
          </a:p>
          <a:p>
            <a:pPr lvl="1"/>
            <a:r>
              <a:rPr lang="en-US" sz="3200" dirty="0"/>
              <a:t>Extra-duty</a:t>
            </a:r>
          </a:p>
          <a:p>
            <a:pPr lvl="1"/>
            <a:r>
              <a:rPr lang="en-US" sz="3200" dirty="0">
                <a:solidFill>
                  <a:srgbClr val="C00000"/>
                </a:solidFill>
              </a:rPr>
              <a:t>Extracurricular</a:t>
            </a:r>
          </a:p>
          <a:p>
            <a:endParaRPr lang="en-US" sz="3600" dirty="0"/>
          </a:p>
          <a:p>
            <a:r>
              <a:rPr lang="en-US" sz="3600" dirty="0"/>
              <a:t>If an assignment is neither regular nor extra-duty, it must be extracurricular</a:t>
            </a:r>
          </a:p>
          <a:p>
            <a:pPr lvl="1"/>
            <a:r>
              <a:rPr lang="en-US" dirty="0">
                <a:solidFill>
                  <a:srgbClr val="C00000"/>
                </a:solidFill>
              </a:rPr>
              <a:t>Code 18-4-16(1) (handout page 37)</a:t>
            </a:r>
          </a:p>
        </p:txBody>
      </p:sp>
    </p:spTree>
    <p:extLst>
      <p:ext uri="{BB962C8B-B14F-4D97-AF65-F5344CB8AC3E}">
        <p14:creationId xmlns:p14="http://schemas.microsoft.com/office/powerpoint/2010/main" val="13282613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26B16-5303-42AC-9A12-89A3816F5BD3}"/>
              </a:ext>
            </a:extLst>
          </p:cNvPr>
          <p:cNvSpPr>
            <a:spLocks noGrp="1"/>
          </p:cNvSpPr>
          <p:nvPr>
            <p:ph type="title"/>
          </p:nvPr>
        </p:nvSpPr>
        <p:spPr>
          <a:xfrm>
            <a:off x="457200" y="0"/>
            <a:ext cx="8229600" cy="875930"/>
          </a:xfrm>
        </p:spPr>
        <p:txBody>
          <a:bodyPr/>
          <a:lstStyle/>
          <a:p>
            <a:r>
              <a:rPr lang="en-US" dirty="0"/>
              <a:t>Extra-duty assignments</a:t>
            </a:r>
          </a:p>
        </p:txBody>
      </p:sp>
      <p:sp>
        <p:nvSpPr>
          <p:cNvPr id="5" name="Content Placeholder 4">
            <a:extLst>
              <a:ext uri="{FF2B5EF4-FFF2-40B4-BE49-F238E27FC236}">
                <a16:creationId xmlns:a16="http://schemas.microsoft.com/office/drawing/2014/main" id="{1B676A2A-173A-49C6-B5AD-1CE1626DD411}"/>
              </a:ext>
            </a:extLst>
          </p:cNvPr>
          <p:cNvSpPr>
            <a:spLocks noGrp="1"/>
          </p:cNvSpPr>
          <p:nvPr>
            <p:ph idx="1"/>
          </p:nvPr>
        </p:nvSpPr>
        <p:spPr>
          <a:xfrm>
            <a:off x="324034" y="1089363"/>
            <a:ext cx="8229600" cy="4679273"/>
          </a:xfrm>
        </p:spPr>
        <p:txBody>
          <a:bodyPr/>
          <a:lstStyle/>
          <a:p>
            <a:r>
              <a:rPr lang="en-US" dirty="0"/>
              <a:t>Definition and staffing: Code 18A-4-8b(f) (handout page 36)</a:t>
            </a:r>
          </a:p>
          <a:p>
            <a:pPr marL="0" indent="0">
              <a:buNone/>
            </a:pPr>
            <a:endParaRPr lang="en-US" dirty="0"/>
          </a:p>
          <a:p>
            <a:pPr lvl="1"/>
            <a:r>
              <a:rPr lang="en-US" dirty="0">
                <a:solidFill>
                  <a:srgbClr val="C00000"/>
                </a:solidFill>
              </a:rPr>
              <a:t>(1) Definition: “an irregular job that occurs periodically or occasionally such as, but not limited to, field trips, athletic events, proms, banquets and band festival trips”</a:t>
            </a:r>
          </a:p>
          <a:p>
            <a:pPr marL="457200" lvl="1" indent="0">
              <a:buNone/>
            </a:pPr>
            <a:endParaRPr lang="en-US" dirty="0"/>
          </a:p>
          <a:p>
            <a:pPr lvl="1"/>
            <a:r>
              <a:rPr lang="en-US" dirty="0"/>
              <a:t>(2) Staffing: Make offers on a rotating seniority basis within the particular category of employment, unless an alternative procedure is properly approved</a:t>
            </a:r>
          </a:p>
        </p:txBody>
      </p:sp>
    </p:spTree>
    <p:extLst>
      <p:ext uri="{BB962C8B-B14F-4D97-AF65-F5344CB8AC3E}">
        <p14:creationId xmlns:p14="http://schemas.microsoft.com/office/powerpoint/2010/main" val="21133076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26B16-5303-42AC-9A12-89A3816F5BD3}"/>
              </a:ext>
            </a:extLst>
          </p:cNvPr>
          <p:cNvSpPr>
            <a:spLocks noGrp="1"/>
          </p:cNvSpPr>
          <p:nvPr>
            <p:ph type="title"/>
          </p:nvPr>
        </p:nvSpPr>
        <p:spPr>
          <a:xfrm>
            <a:off x="457200" y="304800"/>
            <a:ext cx="8229600" cy="875930"/>
          </a:xfrm>
        </p:spPr>
        <p:txBody>
          <a:bodyPr/>
          <a:lstStyle/>
          <a:p>
            <a:r>
              <a:rPr lang="en-US" dirty="0"/>
              <a:t>(Extra-duty assignments)</a:t>
            </a:r>
          </a:p>
        </p:txBody>
      </p:sp>
      <p:sp>
        <p:nvSpPr>
          <p:cNvPr id="5" name="Content Placeholder 4">
            <a:extLst>
              <a:ext uri="{FF2B5EF4-FFF2-40B4-BE49-F238E27FC236}">
                <a16:creationId xmlns:a16="http://schemas.microsoft.com/office/drawing/2014/main" id="{1B676A2A-173A-49C6-B5AD-1CE1626DD411}"/>
              </a:ext>
            </a:extLst>
          </p:cNvPr>
          <p:cNvSpPr>
            <a:spLocks noGrp="1"/>
          </p:cNvSpPr>
          <p:nvPr>
            <p:ph idx="1"/>
          </p:nvPr>
        </p:nvSpPr>
        <p:spPr>
          <a:xfrm>
            <a:off x="332912" y="1340528"/>
            <a:ext cx="8229600" cy="4679273"/>
          </a:xfrm>
        </p:spPr>
        <p:txBody>
          <a:bodyPr>
            <a:normAutofit lnSpcReduction="10000"/>
          </a:bodyPr>
          <a:lstStyle/>
          <a:p>
            <a:r>
              <a:rPr lang="en-US" dirty="0"/>
              <a:t>Compensation: Code 18A-4-8a(k) (handout page 35)</a:t>
            </a:r>
          </a:p>
          <a:p>
            <a:endParaRPr lang="en-US" dirty="0"/>
          </a:p>
          <a:p>
            <a:r>
              <a:rPr lang="en-US" dirty="0">
                <a:solidFill>
                  <a:srgbClr val="C00000"/>
                </a:solidFill>
              </a:rPr>
              <a:t>Minimum hourly rate: one seventh of the person’s total daily salary for each hour involved in the assignment, unless an alternative minimum hourly rate of pay within a particular classification category has been properly approved</a:t>
            </a:r>
          </a:p>
          <a:p>
            <a:endParaRPr lang="en-US" dirty="0"/>
          </a:p>
          <a:p>
            <a:r>
              <a:rPr lang="en-US" dirty="0"/>
              <a:t>Paid entirely from local funds</a:t>
            </a:r>
          </a:p>
          <a:p>
            <a:pPr marL="0" indent="0">
              <a:buNone/>
            </a:pPr>
            <a:endParaRPr lang="en-US" dirty="0"/>
          </a:p>
        </p:txBody>
      </p:sp>
    </p:spTree>
    <p:extLst>
      <p:ext uri="{BB962C8B-B14F-4D97-AF65-F5344CB8AC3E}">
        <p14:creationId xmlns:p14="http://schemas.microsoft.com/office/powerpoint/2010/main" val="25799055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26B16-5303-42AC-9A12-89A3816F5BD3}"/>
              </a:ext>
            </a:extLst>
          </p:cNvPr>
          <p:cNvSpPr>
            <a:spLocks noGrp="1"/>
          </p:cNvSpPr>
          <p:nvPr>
            <p:ph type="title"/>
          </p:nvPr>
        </p:nvSpPr>
        <p:spPr>
          <a:xfrm>
            <a:off x="457200" y="0"/>
            <a:ext cx="8229600" cy="875930"/>
          </a:xfrm>
        </p:spPr>
        <p:txBody>
          <a:bodyPr/>
          <a:lstStyle/>
          <a:p>
            <a:r>
              <a:rPr lang="en-US" dirty="0"/>
              <a:t>Extracurricular assignments</a:t>
            </a:r>
          </a:p>
        </p:txBody>
      </p:sp>
      <p:sp>
        <p:nvSpPr>
          <p:cNvPr id="5" name="Content Placeholder 4">
            <a:extLst>
              <a:ext uri="{FF2B5EF4-FFF2-40B4-BE49-F238E27FC236}">
                <a16:creationId xmlns:a16="http://schemas.microsoft.com/office/drawing/2014/main" id="{1B676A2A-173A-49C6-B5AD-1CE1626DD411}"/>
              </a:ext>
            </a:extLst>
          </p:cNvPr>
          <p:cNvSpPr>
            <a:spLocks noGrp="1"/>
          </p:cNvSpPr>
          <p:nvPr>
            <p:ph idx="1"/>
          </p:nvPr>
        </p:nvSpPr>
        <p:spPr>
          <a:xfrm>
            <a:off x="324034" y="1089363"/>
            <a:ext cx="8229600" cy="5053985"/>
          </a:xfrm>
        </p:spPr>
        <p:txBody>
          <a:bodyPr>
            <a:normAutofit lnSpcReduction="10000"/>
          </a:bodyPr>
          <a:lstStyle/>
          <a:p>
            <a:r>
              <a:rPr lang="en-US" dirty="0"/>
              <a:t>Definition and staffing: Code 18A-4-16 (handout page 37)</a:t>
            </a:r>
          </a:p>
          <a:p>
            <a:pPr marL="0" indent="0">
              <a:buNone/>
            </a:pPr>
            <a:endParaRPr lang="en-US" dirty="0"/>
          </a:p>
          <a:p>
            <a:pPr lvl="1"/>
            <a:r>
              <a:rPr lang="en-US" dirty="0">
                <a:solidFill>
                  <a:srgbClr val="C00000"/>
                </a:solidFill>
              </a:rPr>
              <a:t>(1) Definition: “shall include but not be limited to , any activities that occur at times other than regularly scheduled working hours, which include the instruction, coaching, chaperoning, escorting, providing support services or caring for the needs of students, which occur on a regularly scheduled basis</a:t>
            </a:r>
          </a:p>
          <a:p>
            <a:pPr marL="457200" lvl="1" indent="0">
              <a:buNone/>
            </a:pPr>
            <a:endParaRPr lang="en-US" dirty="0"/>
          </a:p>
          <a:p>
            <a:pPr lvl="1"/>
            <a:r>
              <a:rPr lang="en-US" dirty="0"/>
              <a:t>(5) Staffing: Fill under the same school laws that apply to filling, posting and selecting persons for regular service (or professional) positions</a:t>
            </a:r>
          </a:p>
        </p:txBody>
      </p:sp>
    </p:spTree>
    <p:extLst>
      <p:ext uri="{BB962C8B-B14F-4D97-AF65-F5344CB8AC3E}">
        <p14:creationId xmlns:p14="http://schemas.microsoft.com/office/powerpoint/2010/main" val="8916016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26B16-5303-42AC-9A12-89A3816F5BD3}"/>
              </a:ext>
            </a:extLst>
          </p:cNvPr>
          <p:cNvSpPr>
            <a:spLocks noGrp="1"/>
          </p:cNvSpPr>
          <p:nvPr>
            <p:ph type="title"/>
          </p:nvPr>
        </p:nvSpPr>
        <p:spPr>
          <a:xfrm>
            <a:off x="457200" y="0"/>
            <a:ext cx="8229600" cy="875930"/>
          </a:xfrm>
        </p:spPr>
        <p:txBody>
          <a:bodyPr/>
          <a:lstStyle/>
          <a:p>
            <a:r>
              <a:rPr lang="en-US" dirty="0"/>
              <a:t>(Extracurricular assignments)</a:t>
            </a:r>
          </a:p>
        </p:txBody>
      </p:sp>
      <p:sp>
        <p:nvSpPr>
          <p:cNvPr id="5" name="Content Placeholder 4">
            <a:extLst>
              <a:ext uri="{FF2B5EF4-FFF2-40B4-BE49-F238E27FC236}">
                <a16:creationId xmlns:a16="http://schemas.microsoft.com/office/drawing/2014/main" id="{1B676A2A-173A-49C6-B5AD-1CE1626DD411}"/>
              </a:ext>
            </a:extLst>
          </p:cNvPr>
          <p:cNvSpPr>
            <a:spLocks noGrp="1"/>
          </p:cNvSpPr>
          <p:nvPr>
            <p:ph idx="1"/>
          </p:nvPr>
        </p:nvSpPr>
        <p:spPr>
          <a:xfrm>
            <a:off x="297401" y="875930"/>
            <a:ext cx="8229600" cy="5053985"/>
          </a:xfrm>
        </p:spPr>
        <p:txBody>
          <a:bodyPr>
            <a:normAutofit/>
          </a:bodyPr>
          <a:lstStyle/>
          <a:p>
            <a:r>
              <a:rPr lang="en-US" dirty="0">
                <a:solidFill>
                  <a:srgbClr val="C00000"/>
                </a:solidFill>
              </a:rPr>
              <a:t>Compensation: Code 18A-4-16 (handout page 37)</a:t>
            </a:r>
          </a:p>
          <a:p>
            <a:pPr marL="0" indent="0">
              <a:buNone/>
            </a:pPr>
            <a:endParaRPr lang="en-US" dirty="0">
              <a:solidFill>
                <a:srgbClr val="C00000"/>
              </a:solidFill>
            </a:endParaRPr>
          </a:p>
          <a:p>
            <a:pPr lvl="1"/>
            <a:r>
              <a:rPr lang="en-US" dirty="0"/>
              <a:t>(1) By “mutual agreement”</a:t>
            </a:r>
          </a:p>
          <a:p>
            <a:pPr marL="457200" lvl="1" indent="0">
              <a:buNone/>
            </a:pPr>
            <a:endParaRPr lang="en-US" dirty="0">
              <a:solidFill>
                <a:srgbClr val="C00000"/>
              </a:solidFill>
            </a:endParaRPr>
          </a:p>
          <a:p>
            <a:r>
              <a:rPr lang="en-US" dirty="0">
                <a:solidFill>
                  <a:srgbClr val="C00000"/>
                </a:solidFill>
              </a:rPr>
              <a:t>(4) Important requirement: A contract separate from the employee’s regular contract, which cannot be conditioned on the employee’s acceptance or continuance of any extracurricular agreement</a:t>
            </a:r>
          </a:p>
        </p:txBody>
      </p:sp>
    </p:spTree>
    <p:extLst>
      <p:ext uri="{BB962C8B-B14F-4D97-AF65-F5344CB8AC3E}">
        <p14:creationId xmlns:p14="http://schemas.microsoft.com/office/powerpoint/2010/main" val="352840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D17EC-9718-4A4F-B4AE-A66C95097229}"/>
              </a:ext>
            </a:extLst>
          </p:cNvPr>
          <p:cNvSpPr>
            <a:spLocks noGrp="1"/>
          </p:cNvSpPr>
          <p:nvPr>
            <p:ph type="title"/>
          </p:nvPr>
        </p:nvSpPr>
        <p:spPr>
          <a:xfrm>
            <a:off x="1377950" y="228600"/>
            <a:ext cx="6386513" cy="1371600"/>
          </a:xfrm>
        </p:spPr>
        <p:txBody>
          <a:bodyPr rtlCol="0">
            <a:normAutofit/>
          </a:bodyPr>
          <a:lstStyle/>
          <a:p>
            <a:pPr eaLnBrk="1" fontAlgn="auto" hangingPunct="1">
              <a:spcAft>
                <a:spcPts val="0"/>
              </a:spcAft>
              <a:defRPr/>
            </a:pPr>
            <a:r>
              <a:rPr lang="en-US" dirty="0"/>
              <a:t>Join the Mailing Lists</a:t>
            </a:r>
          </a:p>
        </p:txBody>
      </p:sp>
      <p:sp>
        <p:nvSpPr>
          <p:cNvPr id="6" name="Rectangle 3">
            <a:extLst>
              <a:ext uri="{FF2B5EF4-FFF2-40B4-BE49-F238E27FC236}">
                <a16:creationId xmlns:a16="http://schemas.microsoft.com/office/drawing/2014/main" id="{BC717B55-6213-43C2-85A6-30CF54F7FCAF}"/>
              </a:ext>
            </a:extLst>
          </p:cNvPr>
          <p:cNvSpPr>
            <a:spLocks noGrp="1" noChangeArrowheads="1"/>
          </p:cNvSpPr>
          <p:nvPr>
            <p:ph idx="1"/>
          </p:nvPr>
        </p:nvSpPr>
        <p:spPr>
          <a:xfrm>
            <a:off x="1055688" y="1752600"/>
            <a:ext cx="7032625" cy="4191000"/>
          </a:xfrm>
        </p:spPr>
        <p:txBody>
          <a:bodyPr rtlCol="0">
            <a:normAutofit lnSpcReduction="10000"/>
          </a:bodyPr>
          <a:lstStyle/>
          <a:p>
            <a:pPr eaLnBrk="1" fontAlgn="auto" hangingPunct="1">
              <a:spcAft>
                <a:spcPts val="0"/>
              </a:spcAft>
              <a:defRPr/>
            </a:pPr>
            <a:r>
              <a:rPr lang="en-US" altLang="en-US" sz="3200" dirty="0"/>
              <a:t>Send an email to Sarah Plantz:</a:t>
            </a:r>
          </a:p>
          <a:p>
            <a:pPr lvl="1" eaLnBrk="1" fontAlgn="auto" hangingPunct="1">
              <a:spcAft>
                <a:spcPts val="0"/>
              </a:spcAft>
              <a:defRPr/>
            </a:pPr>
            <a:r>
              <a:rPr lang="en-US" altLang="en-US" sz="3200" dirty="0">
                <a:solidFill>
                  <a:srgbClr val="C00000"/>
                </a:solidFill>
              </a:rPr>
              <a:t>splantz@bowlesrice.com</a:t>
            </a:r>
          </a:p>
          <a:p>
            <a:pPr eaLnBrk="1" fontAlgn="auto" hangingPunct="1">
              <a:spcAft>
                <a:spcPts val="0"/>
              </a:spcAft>
              <a:defRPr/>
            </a:pPr>
            <a:r>
              <a:rPr lang="en-US" altLang="en-US" sz="3200" dirty="0"/>
              <a:t>Tell Sarah:</a:t>
            </a:r>
          </a:p>
          <a:p>
            <a:pPr lvl="1" eaLnBrk="1" fontAlgn="auto" hangingPunct="1">
              <a:spcAft>
                <a:spcPts val="0"/>
              </a:spcAft>
              <a:defRPr/>
            </a:pPr>
            <a:r>
              <a:rPr lang="en-US" altLang="en-US" sz="3200" dirty="0">
                <a:solidFill>
                  <a:srgbClr val="C00000"/>
                </a:solidFill>
              </a:rPr>
              <a:t>Who you are</a:t>
            </a:r>
          </a:p>
          <a:p>
            <a:pPr lvl="1" eaLnBrk="1" fontAlgn="auto" hangingPunct="1">
              <a:spcAft>
                <a:spcPts val="0"/>
              </a:spcAft>
              <a:defRPr/>
            </a:pPr>
            <a:r>
              <a:rPr lang="en-US" altLang="en-US" sz="3200" dirty="0"/>
              <a:t>Your position in public education</a:t>
            </a:r>
          </a:p>
          <a:p>
            <a:pPr lvl="1" eaLnBrk="1" fontAlgn="auto" hangingPunct="1">
              <a:spcAft>
                <a:spcPts val="0"/>
              </a:spcAft>
              <a:defRPr/>
            </a:pPr>
            <a:r>
              <a:rPr lang="en-US" altLang="en-US" sz="3200" dirty="0">
                <a:solidFill>
                  <a:srgbClr val="C00000"/>
                </a:solidFill>
              </a:rPr>
              <a:t>Your school board’s name</a:t>
            </a:r>
          </a:p>
          <a:p>
            <a:pPr lvl="1" eaLnBrk="1" fontAlgn="auto" hangingPunct="1">
              <a:spcAft>
                <a:spcPts val="0"/>
              </a:spcAft>
              <a:defRPr/>
            </a:pPr>
            <a:r>
              <a:rPr lang="en-US" altLang="en-US" sz="3200" dirty="0"/>
              <a:t>That you want to be added to the mailing lists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D9498-6A4B-4BA6-A918-821F9B8C8E6D}"/>
              </a:ext>
            </a:extLst>
          </p:cNvPr>
          <p:cNvSpPr>
            <a:spLocks noGrp="1"/>
          </p:cNvSpPr>
          <p:nvPr>
            <p:ph type="title"/>
          </p:nvPr>
        </p:nvSpPr>
        <p:spPr>
          <a:xfrm>
            <a:off x="457200" y="1814003"/>
            <a:ext cx="8229600" cy="3015449"/>
          </a:xfrm>
        </p:spPr>
        <p:txBody>
          <a:bodyPr>
            <a:normAutofit fontScale="90000"/>
          </a:bodyPr>
          <a:lstStyle/>
          <a:p>
            <a:r>
              <a:rPr lang="en-US" sz="5400" dirty="0"/>
              <a:t>The proposed constitutional amendments</a:t>
            </a:r>
            <a:br>
              <a:rPr lang="en-US" sz="5400" dirty="0"/>
            </a:br>
            <a:br>
              <a:rPr lang="en-US" sz="5400" dirty="0"/>
            </a:br>
            <a:r>
              <a:rPr lang="en-US" dirty="0">
                <a:solidFill>
                  <a:srgbClr val="C00000"/>
                </a:solidFill>
              </a:rPr>
              <a:t>Handout pages 42-44</a:t>
            </a:r>
            <a:endParaRPr lang="en-US" sz="5400" dirty="0">
              <a:solidFill>
                <a:srgbClr val="C00000"/>
              </a:solidFill>
            </a:endParaRPr>
          </a:p>
        </p:txBody>
      </p:sp>
    </p:spTree>
    <p:extLst>
      <p:ext uri="{BB962C8B-B14F-4D97-AF65-F5344CB8AC3E}">
        <p14:creationId xmlns:p14="http://schemas.microsoft.com/office/powerpoint/2010/main" val="10596298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266513-08A2-4A35-94ED-0F9323C34A96}"/>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6BD192C6-466C-4F52-9FF3-1785D25EEFEB}"/>
              </a:ext>
            </a:extLst>
          </p:cNvPr>
          <p:cNvSpPr>
            <a:spLocks noGrp="1"/>
          </p:cNvSpPr>
          <p:nvPr>
            <p:ph idx="1"/>
          </p:nvPr>
        </p:nvSpPr>
        <p:spPr>
          <a:xfrm>
            <a:off x="457200" y="1083076"/>
            <a:ext cx="8229600" cy="4936725"/>
          </a:xfrm>
        </p:spPr>
        <p:txBody>
          <a:bodyPr>
            <a:normAutofit/>
          </a:bodyPr>
          <a:lstStyle/>
          <a:p>
            <a:r>
              <a:rPr lang="en-US" sz="3600" dirty="0"/>
              <a:t>Proposed Amendment 2: Property Tax Modernization Amendment (page 42)</a:t>
            </a:r>
          </a:p>
          <a:p>
            <a:pPr marL="0" indent="0">
              <a:buNone/>
            </a:pPr>
            <a:endParaRPr lang="en-US" sz="3600" dirty="0"/>
          </a:p>
          <a:p>
            <a:r>
              <a:rPr lang="en-US" sz="3600" dirty="0">
                <a:solidFill>
                  <a:srgbClr val="C00000"/>
                </a:solidFill>
              </a:rPr>
              <a:t>Proposed Amendment 4: Education Accountability Amendment (page 44)</a:t>
            </a:r>
          </a:p>
        </p:txBody>
      </p:sp>
    </p:spTree>
    <p:extLst>
      <p:ext uri="{BB962C8B-B14F-4D97-AF65-F5344CB8AC3E}">
        <p14:creationId xmlns:p14="http://schemas.microsoft.com/office/powerpoint/2010/main" val="4169875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D9498-6A4B-4BA6-A918-821F9B8C8E6D}"/>
              </a:ext>
            </a:extLst>
          </p:cNvPr>
          <p:cNvSpPr>
            <a:spLocks noGrp="1"/>
          </p:cNvSpPr>
          <p:nvPr>
            <p:ph type="title"/>
          </p:nvPr>
        </p:nvSpPr>
        <p:spPr>
          <a:xfrm>
            <a:off x="457200" y="1814003"/>
            <a:ext cx="8229600" cy="3015449"/>
          </a:xfrm>
        </p:spPr>
        <p:txBody>
          <a:bodyPr>
            <a:normAutofit fontScale="90000"/>
          </a:bodyPr>
          <a:lstStyle/>
          <a:p>
            <a:r>
              <a:rPr lang="en-US" sz="5400" dirty="0"/>
              <a:t>Josh’s top 10 issues for contract review</a:t>
            </a:r>
            <a:br>
              <a:rPr lang="en-US" sz="5400" dirty="0"/>
            </a:br>
            <a:br>
              <a:rPr lang="en-US" sz="5400" dirty="0"/>
            </a:br>
            <a:r>
              <a:rPr lang="en-US" dirty="0">
                <a:solidFill>
                  <a:srgbClr val="C00000"/>
                </a:solidFill>
              </a:rPr>
              <a:t>Handout pages 45-46</a:t>
            </a:r>
            <a:endParaRPr lang="en-US" sz="5400" dirty="0">
              <a:solidFill>
                <a:srgbClr val="C00000"/>
              </a:solidFill>
            </a:endParaRPr>
          </a:p>
        </p:txBody>
      </p:sp>
    </p:spTree>
    <p:extLst>
      <p:ext uri="{BB962C8B-B14F-4D97-AF65-F5344CB8AC3E}">
        <p14:creationId xmlns:p14="http://schemas.microsoft.com/office/powerpoint/2010/main" val="15583306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7B222B8-F04E-4001-A7EA-478D25301CDB}"/>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D2EB866C-0CAD-4AE5-9595-3924EC86A1F5}"/>
              </a:ext>
            </a:extLst>
          </p:cNvPr>
          <p:cNvSpPr>
            <a:spLocks noGrp="1"/>
          </p:cNvSpPr>
          <p:nvPr>
            <p:ph idx="1"/>
          </p:nvPr>
        </p:nvSpPr>
        <p:spPr>
          <a:xfrm>
            <a:off x="457200" y="727969"/>
            <a:ext cx="8229600" cy="5291832"/>
          </a:xfrm>
        </p:spPr>
        <p:txBody>
          <a:bodyPr/>
          <a:lstStyle/>
          <a:p>
            <a:pPr marL="0" indent="0">
              <a:buNone/>
            </a:pPr>
            <a:r>
              <a:rPr lang="en-US" dirty="0">
                <a:solidFill>
                  <a:srgbClr val="C00000"/>
                </a:solidFill>
              </a:rPr>
              <a:t>Issue 1: Who is the contracting party?</a:t>
            </a:r>
          </a:p>
          <a:p>
            <a:pPr marL="0" indent="0">
              <a:buNone/>
            </a:pPr>
            <a:endParaRPr lang="en-US" dirty="0"/>
          </a:p>
          <a:p>
            <a:pPr marL="0" indent="0">
              <a:buNone/>
            </a:pPr>
            <a:r>
              <a:rPr lang="en-US" dirty="0"/>
              <a:t>Issue 2: Who signs the contract?</a:t>
            </a:r>
          </a:p>
          <a:p>
            <a:pPr marL="0" indent="0">
              <a:buNone/>
            </a:pPr>
            <a:endParaRPr lang="en-US" dirty="0"/>
          </a:p>
          <a:p>
            <a:pPr marL="0" indent="0">
              <a:buNone/>
            </a:pPr>
            <a:r>
              <a:rPr lang="en-US" dirty="0">
                <a:solidFill>
                  <a:srgbClr val="C00000"/>
                </a:solidFill>
              </a:rPr>
              <a:t>Issue 3: Is the expenditure authorized?</a:t>
            </a:r>
          </a:p>
          <a:p>
            <a:pPr marL="0" indent="0">
              <a:buNone/>
            </a:pPr>
            <a:endParaRPr lang="en-US" dirty="0"/>
          </a:p>
          <a:p>
            <a:pPr marL="0" indent="0">
              <a:buNone/>
            </a:pPr>
            <a:r>
              <a:rPr lang="en-US" dirty="0"/>
              <a:t>Issue 4: Is the WVBOE addendum attached?</a:t>
            </a:r>
          </a:p>
          <a:p>
            <a:pPr marL="0" indent="0">
              <a:buNone/>
            </a:pPr>
            <a:endParaRPr lang="en-US" dirty="0"/>
          </a:p>
          <a:p>
            <a:pPr marL="0" indent="0">
              <a:buNone/>
            </a:pPr>
            <a:r>
              <a:rPr lang="en-US" dirty="0">
                <a:solidFill>
                  <a:srgbClr val="C00000"/>
                </a:solidFill>
              </a:rPr>
              <a:t>Issue 5: Is the WVBOE addendum incorporated?</a:t>
            </a:r>
          </a:p>
        </p:txBody>
      </p:sp>
    </p:spTree>
    <p:extLst>
      <p:ext uri="{BB962C8B-B14F-4D97-AF65-F5344CB8AC3E}">
        <p14:creationId xmlns:p14="http://schemas.microsoft.com/office/powerpoint/2010/main" val="17049613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7B222B8-F04E-4001-A7EA-478D25301CDB}"/>
              </a:ext>
            </a:extLst>
          </p:cNvPr>
          <p:cNvSpPr>
            <a:spLocks noGrp="1"/>
          </p:cNvSpPr>
          <p:nvPr>
            <p:ph type="title"/>
          </p:nvPr>
        </p:nvSpPr>
        <p:spPr/>
        <p:txBody>
          <a:bodyPr/>
          <a:lstStyle/>
          <a:p>
            <a:endParaRPr lang="en-US" dirty="0"/>
          </a:p>
        </p:txBody>
      </p:sp>
      <p:sp>
        <p:nvSpPr>
          <p:cNvPr id="4" name="Content Placeholder 3">
            <a:extLst>
              <a:ext uri="{FF2B5EF4-FFF2-40B4-BE49-F238E27FC236}">
                <a16:creationId xmlns:a16="http://schemas.microsoft.com/office/drawing/2014/main" id="{D2EB866C-0CAD-4AE5-9595-3924EC86A1F5}"/>
              </a:ext>
            </a:extLst>
          </p:cNvPr>
          <p:cNvSpPr>
            <a:spLocks noGrp="1"/>
          </p:cNvSpPr>
          <p:nvPr>
            <p:ph idx="1"/>
          </p:nvPr>
        </p:nvSpPr>
        <p:spPr>
          <a:xfrm>
            <a:off x="457200" y="781235"/>
            <a:ext cx="8229600" cy="5238566"/>
          </a:xfrm>
        </p:spPr>
        <p:txBody>
          <a:bodyPr>
            <a:normAutofit fontScale="92500" lnSpcReduction="10000"/>
          </a:bodyPr>
          <a:lstStyle/>
          <a:p>
            <a:pPr marL="0" indent="0">
              <a:buNone/>
            </a:pPr>
            <a:r>
              <a:rPr lang="en-US" dirty="0"/>
              <a:t>Issue 6:  Is the contract of lawful length?</a:t>
            </a:r>
          </a:p>
          <a:p>
            <a:pPr marL="0" indent="0">
              <a:buNone/>
            </a:pPr>
            <a:endParaRPr lang="en-US" dirty="0"/>
          </a:p>
          <a:p>
            <a:pPr marL="0" indent="0">
              <a:buNone/>
            </a:pPr>
            <a:r>
              <a:rPr lang="en-US" dirty="0">
                <a:solidFill>
                  <a:srgbClr val="C00000"/>
                </a:solidFill>
              </a:rPr>
              <a:t>Issue 7:  Otherwise, is there an annual out clause?</a:t>
            </a:r>
          </a:p>
          <a:p>
            <a:pPr marL="0" indent="0">
              <a:buNone/>
            </a:pPr>
            <a:endParaRPr lang="en-US" dirty="0"/>
          </a:p>
          <a:p>
            <a:pPr marL="0" indent="0">
              <a:buNone/>
            </a:pPr>
            <a:r>
              <a:rPr lang="en-US" dirty="0"/>
              <a:t>Issue 8:  Any indemnity/hold harmless provisions?</a:t>
            </a:r>
          </a:p>
          <a:p>
            <a:pPr marL="0" indent="0">
              <a:buNone/>
            </a:pPr>
            <a:endParaRPr lang="en-US" dirty="0"/>
          </a:p>
          <a:p>
            <a:pPr marL="0" indent="0">
              <a:buNone/>
            </a:pPr>
            <a:r>
              <a:rPr lang="en-US" dirty="0">
                <a:solidFill>
                  <a:srgbClr val="C00000"/>
                </a:solidFill>
              </a:rPr>
              <a:t>Issue 9:  Is the form from an out of state vendor?</a:t>
            </a:r>
          </a:p>
          <a:p>
            <a:pPr marL="0" indent="0">
              <a:buNone/>
            </a:pPr>
            <a:endParaRPr lang="en-US" dirty="0"/>
          </a:p>
          <a:p>
            <a:pPr marL="0" indent="0">
              <a:buNone/>
            </a:pPr>
            <a:r>
              <a:rPr lang="en-US" dirty="0"/>
              <a:t>Issue 10: Is the contract proper under the laws?</a:t>
            </a:r>
          </a:p>
          <a:p>
            <a:pPr marL="0" indent="0">
              <a:buNone/>
            </a:pPr>
            <a:endParaRPr lang="en-US" dirty="0"/>
          </a:p>
          <a:p>
            <a:pPr marL="0" indent="0">
              <a:buNone/>
            </a:pPr>
            <a:r>
              <a:rPr lang="en-US" dirty="0">
                <a:solidFill>
                  <a:srgbClr val="C00000"/>
                </a:solidFill>
              </a:rPr>
              <a:t>Bonus Issue: Is this a “stringing” contract? Was it properly bid?</a:t>
            </a:r>
          </a:p>
        </p:txBody>
      </p:sp>
    </p:spTree>
    <p:extLst>
      <p:ext uri="{BB962C8B-B14F-4D97-AF65-F5344CB8AC3E}">
        <p14:creationId xmlns:p14="http://schemas.microsoft.com/office/powerpoint/2010/main" val="9651818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D9498-6A4B-4BA6-A918-821F9B8C8E6D}"/>
              </a:ext>
            </a:extLst>
          </p:cNvPr>
          <p:cNvSpPr>
            <a:spLocks noGrp="1"/>
          </p:cNvSpPr>
          <p:nvPr>
            <p:ph type="title"/>
          </p:nvPr>
        </p:nvSpPr>
        <p:spPr>
          <a:xfrm>
            <a:off x="457200" y="1814003"/>
            <a:ext cx="8229600" cy="3672397"/>
          </a:xfrm>
        </p:spPr>
        <p:txBody>
          <a:bodyPr>
            <a:normAutofit/>
          </a:bodyPr>
          <a:lstStyle/>
          <a:p>
            <a:r>
              <a:rPr lang="en-US" sz="5400" dirty="0"/>
              <a:t>Time for questions?</a:t>
            </a:r>
            <a:br>
              <a:rPr lang="en-US" sz="5400" dirty="0"/>
            </a:br>
            <a:endParaRPr lang="en-US" sz="5400" dirty="0">
              <a:solidFill>
                <a:srgbClr val="C00000"/>
              </a:solidFill>
            </a:endParaRPr>
          </a:p>
        </p:txBody>
      </p:sp>
    </p:spTree>
    <p:extLst>
      <p:ext uri="{BB962C8B-B14F-4D97-AF65-F5344CB8AC3E}">
        <p14:creationId xmlns:p14="http://schemas.microsoft.com/office/powerpoint/2010/main" val="30566812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05AD25C-D587-49F6-8AAA-960BF52EBDE2}"/>
              </a:ext>
            </a:extLst>
          </p:cNvPr>
          <p:cNvSpPr>
            <a:spLocks noGrp="1"/>
          </p:cNvSpPr>
          <p:nvPr>
            <p:ph type="title"/>
          </p:nvPr>
        </p:nvSpPr>
        <p:spPr>
          <a:xfrm>
            <a:off x="457200" y="304800"/>
            <a:ext cx="8229600" cy="6014720"/>
          </a:xfrm>
        </p:spPr>
        <p:txBody>
          <a:bodyPr>
            <a:normAutofit/>
          </a:bodyPr>
          <a:lstStyle/>
          <a:p>
            <a:r>
              <a:rPr lang="en-US" altLang="en-US" sz="4400" dirty="0"/>
              <a:t>Thanks for taking time to stay on top of developments in our school laws</a:t>
            </a:r>
            <a:br>
              <a:rPr lang="en-US" altLang="en-US" sz="4400" dirty="0"/>
            </a:br>
            <a:br>
              <a:rPr lang="en-US" altLang="en-US" sz="4400" dirty="0"/>
            </a:br>
            <a:r>
              <a:rPr lang="en-US" altLang="en-US" sz="4400" dirty="0">
                <a:solidFill>
                  <a:srgbClr val="C00000"/>
                </a:solidFill>
              </a:rPr>
              <a:t>And thank you for all you do to improve student safety and achievement in West Virginia’s schools</a:t>
            </a:r>
            <a:endParaRPr lang="en-US" dirty="0"/>
          </a:p>
        </p:txBody>
      </p:sp>
    </p:spTree>
    <p:extLst>
      <p:ext uri="{BB962C8B-B14F-4D97-AF65-F5344CB8AC3E}">
        <p14:creationId xmlns:p14="http://schemas.microsoft.com/office/powerpoint/2010/main" val="569953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496D6-DE12-4D45-89ED-E91BE225DC4A}"/>
              </a:ext>
            </a:extLst>
          </p:cNvPr>
          <p:cNvSpPr>
            <a:spLocks noGrp="1"/>
          </p:cNvSpPr>
          <p:nvPr>
            <p:ph type="title"/>
          </p:nvPr>
        </p:nvSpPr>
        <p:spPr>
          <a:xfrm>
            <a:off x="457200" y="304800"/>
            <a:ext cx="8229600" cy="666161"/>
          </a:xfrm>
        </p:spPr>
        <p:txBody>
          <a:bodyPr>
            <a:normAutofit fontScale="90000"/>
          </a:bodyPr>
          <a:lstStyle/>
          <a:p>
            <a:r>
              <a:rPr lang="en-US" dirty="0"/>
              <a:t>Today</a:t>
            </a:r>
          </a:p>
        </p:txBody>
      </p:sp>
      <p:sp>
        <p:nvSpPr>
          <p:cNvPr id="3" name="Content Placeholder 2">
            <a:extLst>
              <a:ext uri="{FF2B5EF4-FFF2-40B4-BE49-F238E27FC236}">
                <a16:creationId xmlns:a16="http://schemas.microsoft.com/office/drawing/2014/main" id="{AC74ED9F-5645-467C-B89B-7B541EA4131D}"/>
              </a:ext>
            </a:extLst>
          </p:cNvPr>
          <p:cNvSpPr>
            <a:spLocks noGrp="1"/>
          </p:cNvSpPr>
          <p:nvPr>
            <p:ph idx="1"/>
          </p:nvPr>
        </p:nvSpPr>
        <p:spPr>
          <a:xfrm>
            <a:off x="457200" y="1103759"/>
            <a:ext cx="8229600" cy="5122416"/>
          </a:xfrm>
        </p:spPr>
        <p:txBody>
          <a:bodyPr>
            <a:normAutofit lnSpcReduction="10000"/>
          </a:bodyPr>
          <a:lstStyle/>
          <a:p>
            <a:pPr marL="469900" indent="-469900">
              <a:lnSpc>
                <a:spcPct val="90000"/>
              </a:lnSpc>
              <a:defRPr/>
            </a:pPr>
            <a:r>
              <a:rPr lang="en-US" sz="3200" dirty="0">
                <a:solidFill>
                  <a:srgbClr val="C00000"/>
                </a:solidFill>
              </a:rPr>
              <a:t>This is an overview of school-related legal developments since we met last fall </a:t>
            </a:r>
          </a:p>
          <a:p>
            <a:pPr marL="469900" indent="-469900">
              <a:lnSpc>
                <a:spcPct val="90000"/>
              </a:lnSpc>
              <a:defRPr/>
            </a:pPr>
            <a:r>
              <a:rPr lang="en-US" sz="3200" dirty="0"/>
              <a:t>We speak in general terms only. Our observations must not be treated as legal advice about any specific situation</a:t>
            </a:r>
          </a:p>
          <a:p>
            <a:pPr marL="469900" indent="-469900">
              <a:lnSpc>
                <a:spcPct val="90000"/>
              </a:lnSpc>
              <a:defRPr/>
            </a:pPr>
            <a:r>
              <a:rPr lang="en-US" sz="3200" dirty="0">
                <a:solidFill>
                  <a:srgbClr val="C00000"/>
                </a:solidFill>
              </a:rPr>
              <a:t>Court decisions and other legal processes may modify our understanding of the new laws</a:t>
            </a:r>
          </a:p>
          <a:p>
            <a:pPr marL="469900" indent="-469900">
              <a:lnSpc>
                <a:spcPct val="90000"/>
              </a:lnSpc>
              <a:defRPr/>
            </a:pPr>
            <a:r>
              <a:rPr lang="en-US" sz="3200" dirty="0"/>
              <a:t>When in doubt, don’t act or rely on information from this presentation   without seeking legal advice</a:t>
            </a:r>
          </a:p>
        </p:txBody>
      </p:sp>
    </p:spTree>
    <p:extLst>
      <p:ext uri="{BB962C8B-B14F-4D97-AF65-F5344CB8AC3E}">
        <p14:creationId xmlns:p14="http://schemas.microsoft.com/office/powerpoint/2010/main" val="3033870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43514-7339-4E1E-9BE8-F7A03D37C358}"/>
              </a:ext>
            </a:extLst>
          </p:cNvPr>
          <p:cNvSpPr>
            <a:spLocks noGrp="1"/>
          </p:cNvSpPr>
          <p:nvPr>
            <p:ph type="title"/>
          </p:nvPr>
        </p:nvSpPr>
        <p:spPr>
          <a:xfrm>
            <a:off x="457200" y="88777"/>
            <a:ext cx="8229600" cy="923277"/>
          </a:xfrm>
        </p:spPr>
        <p:txBody>
          <a:bodyPr>
            <a:normAutofit/>
          </a:bodyPr>
          <a:lstStyle/>
          <a:p>
            <a:r>
              <a:rPr lang="en-US" dirty="0"/>
              <a:t>Our Agenda</a:t>
            </a:r>
          </a:p>
        </p:txBody>
      </p:sp>
      <p:sp>
        <p:nvSpPr>
          <p:cNvPr id="3" name="Content Placeholder 2">
            <a:extLst>
              <a:ext uri="{FF2B5EF4-FFF2-40B4-BE49-F238E27FC236}">
                <a16:creationId xmlns:a16="http://schemas.microsoft.com/office/drawing/2014/main" id="{9445FDD9-1F56-417D-8A2F-EE2632201BCE}"/>
              </a:ext>
            </a:extLst>
          </p:cNvPr>
          <p:cNvSpPr>
            <a:spLocks noGrp="1"/>
          </p:cNvSpPr>
          <p:nvPr>
            <p:ph idx="1"/>
          </p:nvPr>
        </p:nvSpPr>
        <p:spPr>
          <a:xfrm>
            <a:off x="457200" y="1429305"/>
            <a:ext cx="8229600" cy="5007746"/>
          </a:xfrm>
        </p:spPr>
        <p:txBody>
          <a:bodyPr>
            <a:normAutofit/>
          </a:bodyPr>
          <a:lstStyle/>
          <a:p>
            <a:r>
              <a:rPr lang="en-US" sz="3200" dirty="0">
                <a:solidFill>
                  <a:srgbClr val="C00000"/>
                </a:solidFill>
              </a:rPr>
              <a:t>Selected highlights of recent legislation</a:t>
            </a:r>
          </a:p>
          <a:p>
            <a:r>
              <a:rPr lang="en-US" sz="3200" dirty="0"/>
              <a:t>Recent decisions of the Supreme Court</a:t>
            </a:r>
          </a:p>
          <a:p>
            <a:r>
              <a:rPr lang="en-US" sz="3200" dirty="0">
                <a:solidFill>
                  <a:srgbClr val="C00000"/>
                </a:solidFill>
              </a:rPr>
              <a:t>Recent decisions of the Grievance Board</a:t>
            </a:r>
          </a:p>
          <a:p>
            <a:r>
              <a:rPr lang="en-US" sz="3200" dirty="0"/>
              <a:t>Recent Ethics Commission opinions</a:t>
            </a:r>
          </a:p>
          <a:p>
            <a:r>
              <a:rPr lang="en-US" sz="3200" dirty="0">
                <a:solidFill>
                  <a:srgbClr val="C00000"/>
                </a:solidFill>
              </a:rPr>
              <a:t>Distinctions: Extracurricular/Extra Duty</a:t>
            </a:r>
          </a:p>
          <a:p>
            <a:r>
              <a:rPr lang="en-US" sz="3200" dirty="0"/>
              <a:t>The proposed constitutional amendments</a:t>
            </a:r>
          </a:p>
          <a:p>
            <a:r>
              <a:rPr lang="en-US" sz="3200" dirty="0">
                <a:solidFill>
                  <a:srgbClr val="C00000"/>
                </a:solidFill>
              </a:rPr>
              <a:t>Josh’s top 10 contract review issues</a:t>
            </a:r>
          </a:p>
        </p:txBody>
      </p:sp>
    </p:spTree>
    <p:extLst>
      <p:ext uri="{BB962C8B-B14F-4D97-AF65-F5344CB8AC3E}">
        <p14:creationId xmlns:p14="http://schemas.microsoft.com/office/powerpoint/2010/main" val="1032936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71D9498-6A4B-4BA6-A918-821F9B8C8E6D}"/>
              </a:ext>
            </a:extLst>
          </p:cNvPr>
          <p:cNvSpPr>
            <a:spLocks noGrp="1"/>
          </p:cNvSpPr>
          <p:nvPr>
            <p:ph type="title"/>
          </p:nvPr>
        </p:nvSpPr>
        <p:spPr>
          <a:xfrm>
            <a:off x="457200" y="1814003"/>
            <a:ext cx="8229600" cy="1914617"/>
          </a:xfrm>
        </p:spPr>
        <p:txBody>
          <a:bodyPr>
            <a:normAutofit fontScale="90000"/>
          </a:bodyPr>
          <a:lstStyle/>
          <a:p>
            <a:r>
              <a:rPr lang="en-US" sz="5400" dirty="0"/>
              <a:t>Selected highlights of recent legislation</a:t>
            </a:r>
            <a:br>
              <a:rPr lang="en-US" sz="5400" dirty="0"/>
            </a:br>
            <a:br>
              <a:rPr lang="en-US" sz="5400" dirty="0"/>
            </a:br>
            <a:r>
              <a:rPr lang="en-US" sz="4000" dirty="0">
                <a:solidFill>
                  <a:srgbClr val="C00000"/>
                </a:solidFill>
              </a:rPr>
              <a:t>Handout pages 1-5</a:t>
            </a:r>
            <a:endParaRPr lang="en-US" sz="5400" dirty="0">
              <a:solidFill>
                <a:srgbClr val="C00000"/>
              </a:solidFill>
            </a:endParaRPr>
          </a:p>
        </p:txBody>
      </p:sp>
    </p:spTree>
    <p:extLst>
      <p:ext uri="{BB962C8B-B14F-4D97-AF65-F5344CB8AC3E}">
        <p14:creationId xmlns:p14="http://schemas.microsoft.com/office/powerpoint/2010/main" val="4141548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D762C-65EB-44CF-85E8-7E681223664A}"/>
              </a:ext>
            </a:extLst>
          </p:cNvPr>
          <p:cNvSpPr>
            <a:spLocks noGrp="1"/>
          </p:cNvSpPr>
          <p:nvPr>
            <p:ph type="title"/>
          </p:nvPr>
        </p:nvSpPr>
        <p:spPr>
          <a:xfrm>
            <a:off x="457200" y="1065321"/>
            <a:ext cx="8229600" cy="4985552"/>
          </a:xfrm>
        </p:spPr>
        <p:txBody>
          <a:bodyPr>
            <a:normAutofit/>
          </a:bodyPr>
          <a:lstStyle/>
          <a:p>
            <a:r>
              <a:rPr lang="en-US" dirty="0"/>
              <a:t>Senate Bill 438</a:t>
            </a:r>
            <a:br>
              <a:rPr lang="en-US" dirty="0"/>
            </a:br>
            <a:r>
              <a:rPr lang="en-US" dirty="0">
                <a:solidFill>
                  <a:srgbClr val="C00000"/>
                </a:solidFill>
              </a:rPr>
              <a:t>Relating generally to WV Security for Public Deposits Act</a:t>
            </a:r>
            <a:br>
              <a:rPr lang="en-US" dirty="0"/>
            </a:br>
            <a:br>
              <a:rPr lang="en-US" dirty="0"/>
            </a:br>
            <a:r>
              <a:rPr lang="en-US" sz="2700" b="0" i="1" dirty="0"/>
              <a:t>In effect June 10, 2022</a:t>
            </a:r>
            <a:br>
              <a:rPr lang="en-US" sz="2700" b="0" i="1" dirty="0"/>
            </a:br>
            <a:r>
              <a:rPr lang="en-US" sz="2700" b="0" i="1" dirty="0"/>
              <a:t>Handout, page 1</a:t>
            </a:r>
            <a:br>
              <a:rPr lang="en-US" dirty="0"/>
            </a:br>
            <a:endParaRPr lang="en-US" dirty="0"/>
          </a:p>
        </p:txBody>
      </p:sp>
    </p:spTree>
    <p:extLst>
      <p:ext uri="{BB962C8B-B14F-4D97-AF65-F5344CB8AC3E}">
        <p14:creationId xmlns:p14="http://schemas.microsoft.com/office/powerpoint/2010/main" val="849345316"/>
      </p:ext>
    </p:extLst>
  </p:cSld>
  <p:clrMapOvr>
    <a:masterClrMapping/>
  </p:clrMapOvr>
</p:sld>
</file>

<file path=ppt/theme/theme1.xml><?xml version="1.0" encoding="utf-8"?>
<a:theme xmlns:a="http://schemas.openxmlformats.org/drawingml/2006/main" name="Presentation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2700">
          <a:solidFill>
            <a:schemeClr val="tx1"/>
          </a:solidFill>
        </a:ln>
      </a:spPr>
      <a:bodyPr rtlCol="0" anchor="ctr"/>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200" dirty="0"/>
        </a:defPPr>
      </a:lstStyle>
    </a:txDef>
  </a:objectDefaults>
  <a:extraClrSchemeLst/>
  <a:extLst>
    <a:ext uri="{05A4C25C-085E-4340-85A3-A5531E510DB2}">
      <thm15:themeFamily xmlns:thm15="http://schemas.microsoft.com/office/thememl/2012/main" name="Presentation4" id="{A2D0C3AB-E09E-4BBE-9F6A-F0C6441C8B0E}" vid="{1F863CA3-CE8E-4D78-90ED-902AD8D74E66}"/>
    </a:ext>
  </a:extLst>
</a:theme>
</file>

<file path=docProps/app.xml><?xml version="1.0" encoding="utf-8"?>
<Properties xmlns="http://schemas.openxmlformats.org/officeDocument/2006/extended-properties" xmlns:vt="http://schemas.openxmlformats.org/officeDocument/2006/docPropsVTypes">
  <Template>Bowles Rice – Hexagon Split SD</Template>
  <TotalTime>1200</TotalTime>
  <Words>2027</Words>
  <Application>Microsoft Office PowerPoint</Application>
  <PresentationFormat>On-screen Show (4:3)</PresentationFormat>
  <Paragraphs>207</Paragraphs>
  <Slides>56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56</vt:i4>
      </vt:variant>
    </vt:vector>
  </HeadingPairs>
  <TitlesOfParts>
    <vt:vector size="61" baseType="lpstr">
      <vt:lpstr>Arial</vt:lpstr>
      <vt:lpstr>Calibri</vt:lpstr>
      <vt:lpstr>Roboto</vt:lpstr>
      <vt:lpstr>Wingdings</vt:lpstr>
      <vt:lpstr>Presentation4</vt:lpstr>
      <vt:lpstr>Legal  Developments and Current Legal Issues for the School Business Office</vt:lpstr>
      <vt:lpstr>Bowles Rice Education Law Group</vt:lpstr>
      <vt:lpstr>“Ignorance of the law is no excuse in any country. If it were, the laws would lose their effect, because it can always be pretended.”     -- Thomas Jefferson</vt:lpstr>
      <vt:lpstr>Education Law Updates</vt:lpstr>
      <vt:lpstr>Join the Mailing Lists</vt:lpstr>
      <vt:lpstr>Today</vt:lpstr>
      <vt:lpstr>Our Agenda</vt:lpstr>
      <vt:lpstr>Selected highlights of recent legislation  Handout pages 1-5</vt:lpstr>
      <vt:lpstr>Senate Bill 438 Relating generally to WV Security for Public Deposits Act  In effect June 10, 2022 Handout, page 1 </vt:lpstr>
      <vt:lpstr>PowerPoint Presentation</vt:lpstr>
      <vt:lpstr>PowerPoint Presentation</vt:lpstr>
      <vt:lpstr>PowerPoint Presentation</vt:lpstr>
      <vt:lpstr>Senate Bill 531 Increasing annual salaries of certain state employees  In effect July 1, 2022 Handout, page 1 </vt:lpstr>
      <vt:lpstr>PowerPoint Presentation</vt:lpstr>
      <vt:lpstr>House Bill 3220 Restrictions on taxpayer funded lobbying  In effect July 1, 2022 Handout, page 2 </vt:lpstr>
      <vt:lpstr>PowerPoint Presentation</vt:lpstr>
      <vt:lpstr>PowerPoint Presentation</vt:lpstr>
      <vt:lpstr>PowerPoint Presentation</vt:lpstr>
      <vt:lpstr>House Bill 4110 Relating to staffing levels at multi-county vocational centers  In effect June 9, 2022 Handout, page 2 </vt:lpstr>
      <vt:lpstr>PowerPoint Presentation</vt:lpstr>
      <vt:lpstr>PowerPoint Presentation</vt:lpstr>
      <vt:lpstr>House Bill 4353 Relating to On Cycle Elections – Voter Turnout Act  In effect June 10, 2022 Handout, page 2 </vt:lpstr>
      <vt:lpstr>PowerPoint Presentation</vt:lpstr>
      <vt:lpstr>PowerPoint Presentation</vt:lpstr>
      <vt:lpstr>House Bill 4466 Relating to School Building Authority’s review of school bond applications  In effect June 9, 2022 Handout, page 3 </vt:lpstr>
      <vt:lpstr>PowerPoint Presentation</vt:lpstr>
      <vt:lpstr>PowerPoint Presentation</vt:lpstr>
      <vt:lpstr>PowerPoint Presentation</vt:lpstr>
      <vt:lpstr>PowerPoint Presentation</vt:lpstr>
      <vt:lpstr>PowerPoint Presentation</vt:lpstr>
      <vt:lpstr>House Bill 4562 Relating generally to the suspension and dismissal of school personnel by board and the appeals process  In effect June 7, 2022 Handout, page 14 </vt:lpstr>
      <vt:lpstr>PowerPoint Presentation</vt:lpstr>
      <vt:lpstr>PowerPoint Presentation</vt:lpstr>
      <vt:lpstr>PowerPoint Presentation</vt:lpstr>
      <vt:lpstr>House Bill 4571 Modifying foundation allowance to account for transportation by electric powered buses  In effect July 1, 2022 Handout, page 15 </vt:lpstr>
      <vt:lpstr>PowerPoint Presentation</vt:lpstr>
      <vt:lpstr>PowerPoint Presentation</vt:lpstr>
      <vt:lpstr>Recent decisions of the West Virginia Supreme Court of Appeals  Handout pages 6-7</vt:lpstr>
      <vt:lpstr>PowerPoint Presentation</vt:lpstr>
      <vt:lpstr>Recent decisions of the West Virginia Education Employees Grievance Board  Handout pages 8-13</vt:lpstr>
      <vt:lpstr>PowerPoint Presentation</vt:lpstr>
      <vt:lpstr>Recent West Virginia Ethics Commission advisory opinions  Handout pages 14-32</vt:lpstr>
      <vt:lpstr>PowerPoint Presentation</vt:lpstr>
      <vt:lpstr>Distinctions: extracurricular/extra duty  Handout pages 35-37</vt:lpstr>
      <vt:lpstr>PowerPoint Presentation</vt:lpstr>
      <vt:lpstr>Extra-duty assignments</vt:lpstr>
      <vt:lpstr>(Extra-duty assignments)</vt:lpstr>
      <vt:lpstr>Extracurricular assignments</vt:lpstr>
      <vt:lpstr>(Extracurricular assignments)</vt:lpstr>
      <vt:lpstr>The proposed constitutional amendments  Handout pages 42-44</vt:lpstr>
      <vt:lpstr>PowerPoint Presentation</vt:lpstr>
      <vt:lpstr>Josh’s top 10 issues for contract review  Handout pages 45-46</vt:lpstr>
      <vt:lpstr>PowerPoint Presentation</vt:lpstr>
      <vt:lpstr>PowerPoint Presentation</vt:lpstr>
      <vt:lpstr>Time for questions? </vt:lpstr>
      <vt:lpstr>Thanks for taking time to stay on top of developments in our school laws  And thank you for all you do to improve student safety and achievement in West Virginia’s schools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Virginia Legislative Update</dc:title>
  <dc:creator>Howard Seufer</dc:creator>
  <cp:lastModifiedBy>Katrina Kerstetter</cp:lastModifiedBy>
  <cp:revision>177</cp:revision>
  <dcterms:created xsi:type="dcterms:W3CDTF">2022-05-02T14:50:18Z</dcterms:created>
  <dcterms:modified xsi:type="dcterms:W3CDTF">2022-11-18T15:26:38Z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0f4a70-4b6c-4bd4-a002-31edb9c00abe_Enabled">
    <vt:lpwstr>true</vt:lpwstr>
  </property>
  <property fmtid="{D5CDD505-2E9C-101B-9397-08002B2CF9AE}" pid="3" name="MSIP_Label_460f4a70-4b6c-4bd4-a002-31edb9c00abe_SetDate">
    <vt:lpwstr>2022-11-18T15:26:10Z</vt:lpwstr>
  </property>
  <property fmtid="{D5CDD505-2E9C-101B-9397-08002B2CF9AE}" pid="4" name="MSIP_Label_460f4a70-4b6c-4bd4-a002-31edb9c00abe_Method">
    <vt:lpwstr>Standard</vt:lpwstr>
  </property>
  <property fmtid="{D5CDD505-2E9C-101B-9397-08002B2CF9AE}" pid="5" name="MSIP_Label_460f4a70-4b6c-4bd4-a002-31edb9c00abe_Name">
    <vt:lpwstr>General</vt:lpwstr>
  </property>
  <property fmtid="{D5CDD505-2E9C-101B-9397-08002B2CF9AE}" pid="6" name="MSIP_Label_460f4a70-4b6c-4bd4-a002-31edb9c00abe_SiteId">
    <vt:lpwstr>e019b04b-330c-467a-8bae-09fb17374d6a</vt:lpwstr>
  </property>
  <property fmtid="{D5CDD505-2E9C-101B-9397-08002B2CF9AE}" pid="7" name="MSIP_Label_460f4a70-4b6c-4bd4-a002-31edb9c00abe_ActionId">
    <vt:lpwstr>f05fbd30-e61f-4742-8c4a-65b4595957b0</vt:lpwstr>
  </property>
  <property fmtid="{D5CDD505-2E9C-101B-9397-08002B2CF9AE}" pid="8" name="MSIP_Label_460f4a70-4b6c-4bd4-a002-31edb9c00abe_ContentBits">
    <vt:lpwstr>0</vt:lpwstr>
  </property>
</Properties>
</file>