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56" r:id="rId3"/>
    <p:sldId id="266" r:id="rId4"/>
    <p:sldId id="262" r:id="rId5"/>
    <p:sldId id="263" r:id="rId6"/>
    <p:sldId id="264" r:id="rId7"/>
    <p:sldId id="265" r:id="rId8"/>
    <p:sldId id="258" r:id="rId9"/>
    <p:sldId id="259" r:id="rId10"/>
    <p:sldId id="260" r:id="rId11"/>
    <p:sldId id="261" r:id="rId12"/>
    <p:sldId id="284" r:id="rId13"/>
    <p:sldId id="285" r:id="rId14"/>
    <p:sldId id="286" r:id="rId15"/>
    <p:sldId id="287" r:id="rId16"/>
    <p:sldId id="288" r:id="rId17"/>
    <p:sldId id="289" r:id="rId18"/>
    <p:sldId id="290" r:id="rId19"/>
    <p:sldId id="277" r:id="rId20"/>
    <p:sldId id="278" r:id="rId21"/>
    <p:sldId id="280" r:id="rId22"/>
    <p:sldId id="279" r:id="rId23"/>
    <p:sldId id="281" r:id="rId24"/>
    <p:sldId id="282" r:id="rId25"/>
    <p:sldId id="283" r:id="rId26"/>
    <p:sldId id="267" r:id="rId27"/>
    <p:sldId id="268" r:id="rId28"/>
    <p:sldId id="269" r:id="rId29"/>
    <p:sldId id="270" r:id="rId30"/>
    <p:sldId id="271" r:id="rId31"/>
    <p:sldId id="272" r:id="rId32"/>
    <p:sldId id="273" r:id="rId33"/>
    <p:sldId id="274" r:id="rId34"/>
    <p:sldId id="275"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3" r:id="rId48"/>
    <p:sldId id="304" r:id="rId49"/>
    <p:sldId id="307" r:id="rId50"/>
    <p:sldId id="306" r:id="rId51"/>
    <p:sldId id="305" r:id="rId52"/>
    <p:sldId id="309" r:id="rId53"/>
    <p:sldId id="308" r:id="rId54"/>
    <p:sldId id="310" r:id="rId55"/>
    <p:sldId id="311" r:id="rId56"/>
    <p:sldId id="31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B6646-A9BF-4E31-B854-FA79F2D216E0}" v="10" dt="2022-07-11T20:17:15.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auley" userId="5bb3fdf0-7455-400a-bbe8-bbfc3e4723d1" providerId="ADAL" clId="{23BB6646-A9BF-4E31-B854-FA79F2D216E0}"/>
    <pc:docChg chg="undo custSel addSld delSld modSld sldOrd">
      <pc:chgData name="Laura Pauley" userId="5bb3fdf0-7455-400a-bbe8-bbfc3e4723d1" providerId="ADAL" clId="{23BB6646-A9BF-4E31-B854-FA79F2D216E0}" dt="2022-07-11T20:17:30.219" v="4566" actId="14100"/>
      <pc:docMkLst>
        <pc:docMk/>
      </pc:docMkLst>
      <pc:sldChg chg="modSp mod">
        <pc:chgData name="Laura Pauley" userId="5bb3fdf0-7455-400a-bbe8-bbfc3e4723d1" providerId="ADAL" clId="{23BB6646-A9BF-4E31-B854-FA79F2D216E0}" dt="2022-07-11T20:08:25.609" v="3914" actId="20577"/>
        <pc:sldMkLst>
          <pc:docMk/>
          <pc:sldMk cId="2284737814" sldId="256"/>
        </pc:sldMkLst>
        <pc:spChg chg="mod">
          <ac:chgData name="Laura Pauley" userId="5bb3fdf0-7455-400a-bbe8-bbfc3e4723d1" providerId="ADAL" clId="{23BB6646-A9BF-4E31-B854-FA79F2D216E0}" dt="2022-07-11T17:10:13.590" v="9" actId="20577"/>
          <ac:spMkLst>
            <pc:docMk/>
            <pc:sldMk cId="2284737814" sldId="256"/>
            <ac:spMk id="2" creationId="{7B463D9E-F4EE-4B1E-AB70-4FD9C74308B7}"/>
          </ac:spMkLst>
        </pc:spChg>
        <pc:spChg chg="mod">
          <ac:chgData name="Laura Pauley" userId="5bb3fdf0-7455-400a-bbe8-bbfc3e4723d1" providerId="ADAL" clId="{23BB6646-A9BF-4E31-B854-FA79F2D216E0}" dt="2022-07-11T20:08:25.609" v="3914" actId="20577"/>
          <ac:spMkLst>
            <pc:docMk/>
            <pc:sldMk cId="2284737814" sldId="256"/>
            <ac:spMk id="3" creationId="{8C4B34EA-952F-4E0C-A85B-109DFA01EDA7}"/>
          </ac:spMkLst>
        </pc:spChg>
      </pc:sldChg>
      <pc:sldChg chg="modSp mod">
        <pc:chgData name="Laura Pauley" userId="5bb3fdf0-7455-400a-bbe8-bbfc3e4723d1" providerId="ADAL" clId="{23BB6646-A9BF-4E31-B854-FA79F2D216E0}" dt="2022-07-11T17:12:13.089" v="67" actId="27636"/>
        <pc:sldMkLst>
          <pc:docMk/>
          <pc:sldMk cId="3133071632" sldId="259"/>
        </pc:sldMkLst>
        <pc:spChg chg="mod">
          <ac:chgData name="Laura Pauley" userId="5bb3fdf0-7455-400a-bbe8-bbfc3e4723d1" providerId="ADAL" clId="{23BB6646-A9BF-4E31-B854-FA79F2D216E0}" dt="2022-07-11T17:12:13.089" v="67" actId="27636"/>
          <ac:spMkLst>
            <pc:docMk/>
            <pc:sldMk cId="3133071632" sldId="259"/>
            <ac:spMk id="4" creationId="{00000000-0000-0000-0000-000000000000}"/>
          </ac:spMkLst>
        </pc:spChg>
      </pc:sldChg>
      <pc:sldChg chg="modSp mod">
        <pc:chgData name="Laura Pauley" userId="5bb3fdf0-7455-400a-bbe8-bbfc3e4723d1" providerId="ADAL" clId="{23BB6646-A9BF-4E31-B854-FA79F2D216E0}" dt="2022-07-11T19:49:26.082" v="3910" actId="14100"/>
        <pc:sldMkLst>
          <pc:docMk/>
          <pc:sldMk cId="4199164208" sldId="263"/>
        </pc:sldMkLst>
        <pc:picChg chg="mod">
          <ac:chgData name="Laura Pauley" userId="5bb3fdf0-7455-400a-bbe8-bbfc3e4723d1" providerId="ADAL" clId="{23BB6646-A9BF-4E31-B854-FA79F2D216E0}" dt="2022-07-11T19:49:26.082" v="3910" actId="14100"/>
          <ac:picMkLst>
            <pc:docMk/>
            <pc:sldMk cId="4199164208" sldId="263"/>
            <ac:picMk id="5" creationId="{00000000-0000-0000-0000-000000000000}"/>
          </ac:picMkLst>
        </pc:picChg>
      </pc:sldChg>
      <pc:sldChg chg="del">
        <pc:chgData name="Laura Pauley" userId="5bb3fdf0-7455-400a-bbe8-bbfc3e4723d1" providerId="ADAL" clId="{23BB6646-A9BF-4E31-B854-FA79F2D216E0}" dt="2022-07-11T17:11:59.921" v="66" actId="2696"/>
        <pc:sldMkLst>
          <pc:docMk/>
          <pc:sldMk cId="3597818311" sldId="267"/>
        </pc:sldMkLst>
      </pc:sldChg>
      <pc:sldChg chg="del">
        <pc:chgData name="Laura Pauley" userId="5bb3fdf0-7455-400a-bbe8-bbfc3e4723d1" providerId="ADAL" clId="{23BB6646-A9BF-4E31-B854-FA79F2D216E0}" dt="2022-07-11T17:11:59.921" v="66" actId="2696"/>
        <pc:sldMkLst>
          <pc:docMk/>
          <pc:sldMk cId="1975447550" sldId="268"/>
        </pc:sldMkLst>
      </pc:sldChg>
      <pc:sldChg chg="del">
        <pc:chgData name="Laura Pauley" userId="5bb3fdf0-7455-400a-bbe8-bbfc3e4723d1" providerId="ADAL" clId="{23BB6646-A9BF-4E31-B854-FA79F2D216E0}" dt="2022-07-11T17:11:59.921" v="66" actId="2696"/>
        <pc:sldMkLst>
          <pc:docMk/>
          <pc:sldMk cId="2285150361" sldId="269"/>
        </pc:sldMkLst>
      </pc:sldChg>
      <pc:sldChg chg="del">
        <pc:chgData name="Laura Pauley" userId="5bb3fdf0-7455-400a-bbe8-bbfc3e4723d1" providerId="ADAL" clId="{23BB6646-A9BF-4E31-B854-FA79F2D216E0}" dt="2022-07-11T17:11:59.921" v="66" actId="2696"/>
        <pc:sldMkLst>
          <pc:docMk/>
          <pc:sldMk cId="1621958993" sldId="270"/>
        </pc:sldMkLst>
      </pc:sldChg>
      <pc:sldChg chg="del">
        <pc:chgData name="Laura Pauley" userId="5bb3fdf0-7455-400a-bbe8-bbfc3e4723d1" providerId="ADAL" clId="{23BB6646-A9BF-4E31-B854-FA79F2D216E0}" dt="2022-07-11T17:11:59.921" v="66" actId="2696"/>
        <pc:sldMkLst>
          <pc:docMk/>
          <pc:sldMk cId="754653214" sldId="271"/>
        </pc:sldMkLst>
      </pc:sldChg>
      <pc:sldChg chg="del">
        <pc:chgData name="Laura Pauley" userId="5bb3fdf0-7455-400a-bbe8-bbfc3e4723d1" providerId="ADAL" clId="{23BB6646-A9BF-4E31-B854-FA79F2D216E0}" dt="2022-07-11T17:11:59.921" v="66" actId="2696"/>
        <pc:sldMkLst>
          <pc:docMk/>
          <pc:sldMk cId="3241223201" sldId="272"/>
        </pc:sldMkLst>
      </pc:sldChg>
      <pc:sldChg chg="del">
        <pc:chgData name="Laura Pauley" userId="5bb3fdf0-7455-400a-bbe8-bbfc3e4723d1" providerId="ADAL" clId="{23BB6646-A9BF-4E31-B854-FA79F2D216E0}" dt="2022-07-11T17:11:59.921" v="66" actId="2696"/>
        <pc:sldMkLst>
          <pc:docMk/>
          <pc:sldMk cId="2994490199" sldId="273"/>
        </pc:sldMkLst>
      </pc:sldChg>
      <pc:sldChg chg="del">
        <pc:chgData name="Laura Pauley" userId="5bb3fdf0-7455-400a-bbe8-bbfc3e4723d1" providerId="ADAL" clId="{23BB6646-A9BF-4E31-B854-FA79F2D216E0}" dt="2022-07-11T17:11:59.921" v="66" actId="2696"/>
        <pc:sldMkLst>
          <pc:docMk/>
          <pc:sldMk cId="4246177889" sldId="274"/>
        </pc:sldMkLst>
      </pc:sldChg>
      <pc:sldChg chg="del">
        <pc:chgData name="Laura Pauley" userId="5bb3fdf0-7455-400a-bbe8-bbfc3e4723d1" providerId="ADAL" clId="{23BB6646-A9BF-4E31-B854-FA79F2D216E0}" dt="2022-07-11T17:11:59.921" v="66" actId="2696"/>
        <pc:sldMkLst>
          <pc:docMk/>
          <pc:sldMk cId="2376420682" sldId="275"/>
        </pc:sldMkLst>
      </pc:sldChg>
      <pc:sldChg chg="modSp mod">
        <pc:chgData name="Laura Pauley" userId="5bb3fdf0-7455-400a-bbe8-bbfc3e4723d1" providerId="ADAL" clId="{23BB6646-A9BF-4E31-B854-FA79F2D216E0}" dt="2022-07-11T17:12:13.095" v="68" actId="27636"/>
        <pc:sldMkLst>
          <pc:docMk/>
          <pc:sldMk cId="2526806357" sldId="278"/>
        </pc:sldMkLst>
        <pc:spChg chg="mod">
          <ac:chgData name="Laura Pauley" userId="5bb3fdf0-7455-400a-bbe8-bbfc3e4723d1" providerId="ADAL" clId="{23BB6646-A9BF-4E31-B854-FA79F2D216E0}" dt="2022-07-11T17:12:13.095" v="68" actId="27636"/>
          <ac:spMkLst>
            <pc:docMk/>
            <pc:sldMk cId="2526806357" sldId="278"/>
            <ac:spMk id="3" creationId="{460C393C-8ACB-4725-A149-671E925EA63A}"/>
          </ac:spMkLst>
        </pc:spChg>
      </pc:sldChg>
      <pc:sldChg chg="modSp mod">
        <pc:chgData name="Laura Pauley" userId="5bb3fdf0-7455-400a-bbe8-bbfc3e4723d1" providerId="ADAL" clId="{23BB6646-A9BF-4E31-B854-FA79F2D216E0}" dt="2022-07-11T19:20:46.004" v="3692" actId="108"/>
        <pc:sldMkLst>
          <pc:docMk/>
          <pc:sldMk cId="4183571030" sldId="288"/>
        </pc:sldMkLst>
        <pc:spChg chg="mod">
          <ac:chgData name="Laura Pauley" userId="5bb3fdf0-7455-400a-bbe8-bbfc3e4723d1" providerId="ADAL" clId="{23BB6646-A9BF-4E31-B854-FA79F2D216E0}" dt="2022-07-11T19:20:46.004" v="3692" actId="108"/>
          <ac:spMkLst>
            <pc:docMk/>
            <pc:sldMk cId="4183571030" sldId="288"/>
            <ac:spMk id="3" creationId="{D28CE262-508A-407A-9B0D-66D116A8DF46}"/>
          </ac:spMkLst>
        </pc:spChg>
      </pc:sldChg>
      <pc:sldChg chg="modSp mod">
        <pc:chgData name="Laura Pauley" userId="5bb3fdf0-7455-400a-bbe8-bbfc3e4723d1" providerId="ADAL" clId="{23BB6646-A9BF-4E31-B854-FA79F2D216E0}" dt="2022-07-11T19:21:33.866" v="3713" actId="20577"/>
        <pc:sldMkLst>
          <pc:docMk/>
          <pc:sldMk cId="2495597805" sldId="289"/>
        </pc:sldMkLst>
        <pc:spChg chg="mod">
          <ac:chgData name="Laura Pauley" userId="5bb3fdf0-7455-400a-bbe8-bbfc3e4723d1" providerId="ADAL" clId="{23BB6646-A9BF-4E31-B854-FA79F2D216E0}" dt="2022-07-11T19:21:33.866" v="3713" actId="20577"/>
          <ac:spMkLst>
            <pc:docMk/>
            <pc:sldMk cId="2495597805" sldId="289"/>
            <ac:spMk id="3" creationId="{79C6D1FB-B7BB-4C34-AB60-D9ACAAE560D0}"/>
          </ac:spMkLst>
        </pc:spChg>
      </pc:sldChg>
      <pc:sldChg chg="modSp mod">
        <pc:chgData name="Laura Pauley" userId="5bb3fdf0-7455-400a-bbe8-bbfc3e4723d1" providerId="ADAL" clId="{23BB6646-A9BF-4E31-B854-FA79F2D216E0}" dt="2022-07-11T17:17:36.105" v="97" actId="20577"/>
        <pc:sldMkLst>
          <pc:docMk/>
          <pc:sldMk cId="1718374265" sldId="291"/>
        </pc:sldMkLst>
        <pc:spChg chg="mod">
          <ac:chgData name="Laura Pauley" userId="5bb3fdf0-7455-400a-bbe8-bbfc3e4723d1" providerId="ADAL" clId="{23BB6646-A9BF-4E31-B854-FA79F2D216E0}" dt="2022-07-11T17:17:36.105" v="97" actId="20577"/>
          <ac:spMkLst>
            <pc:docMk/>
            <pc:sldMk cId="1718374265" sldId="291"/>
            <ac:spMk id="2" creationId="{55BACFA6-E5C3-4219-BB2C-5B68EA0EED07}"/>
          </ac:spMkLst>
        </pc:spChg>
      </pc:sldChg>
      <pc:sldChg chg="modSp mod">
        <pc:chgData name="Laura Pauley" userId="5bb3fdf0-7455-400a-bbe8-bbfc3e4723d1" providerId="ADAL" clId="{23BB6646-A9BF-4E31-B854-FA79F2D216E0}" dt="2022-07-11T17:19:21.219" v="116" actId="14100"/>
        <pc:sldMkLst>
          <pc:docMk/>
          <pc:sldMk cId="1170640333" sldId="292"/>
        </pc:sldMkLst>
        <pc:spChg chg="mod">
          <ac:chgData name="Laura Pauley" userId="5bb3fdf0-7455-400a-bbe8-bbfc3e4723d1" providerId="ADAL" clId="{23BB6646-A9BF-4E31-B854-FA79F2D216E0}" dt="2022-07-11T17:18:17.858" v="114" actId="20577"/>
          <ac:spMkLst>
            <pc:docMk/>
            <pc:sldMk cId="1170640333" sldId="292"/>
            <ac:spMk id="2" creationId="{50C98ECB-E77A-4E18-BFB6-FE2DB016AD50}"/>
          </ac:spMkLst>
        </pc:spChg>
        <pc:graphicFrameChg chg="mod">
          <ac:chgData name="Laura Pauley" userId="5bb3fdf0-7455-400a-bbe8-bbfc3e4723d1" providerId="ADAL" clId="{23BB6646-A9BF-4E31-B854-FA79F2D216E0}" dt="2022-07-11T17:19:21.219" v="116" actId="14100"/>
          <ac:graphicFrameMkLst>
            <pc:docMk/>
            <pc:sldMk cId="1170640333" sldId="292"/>
            <ac:graphicFrameMk id="5" creationId="{48627D97-A7B6-4286-AE81-0DE537079738}"/>
          </ac:graphicFrameMkLst>
        </pc:graphicFrameChg>
      </pc:sldChg>
      <pc:sldChg chg="modSp new mod">
        <pc:chgData name="Laura Pauley" userId="5bb3fdf0-7455-400a-bbe8-bbfc3e4723d1" providerId="ADAL" clId="{23BB6646-A9BF-4E31-B854-FA79F2D216E0}" dt="2022-07-11T17:54:24.349" v="1564" actId="20577"/>
        <pc:sldMkLst>
          <pc:docMk/>
          <pc:sldMk cId="1608292057" sldId="293"/>
        </pc:sldMkLst>
        <pc:spChg chg="mod">
          <ac:chgData name="Laura Pauley" userId="5bb3fdf0-7455-400a-bbe8-bbfc3e4723d1" providerId="ADAL" clId="{23BB6646-A9BF-4E31-B854-FA79F2D216E0}" dt="2022-07-11T17:54:24.349" v="1564" actId="20577"/>
          <ac:spMkLst>
            <pc:docMk/>
            <pc:sldMk cId="1608292057" sldId="293"/>
            <ac:spMk id="3" creationId="{FFBAE070-249B-AD9F-FCF4-BBB58CBF0EF1}"/>
          </ac:spMkLst>
        </pc:spChg>
      </pc:sldChg>
      <pc:sldChg chg="modSp add mod">
        <pc:chgData name="Laura Pauley" userId="5bb3fdf0-7455-400a-bbe8-bbfc3e4723d1" providerId="ADAL" clId="{23BB6646-A9BF-4E31-B854-FA79F2D216E0}" dt="2022-07-11T17:46:32.047" v="1111" actId="20577"/>
        <pc:sldMkLst>
          <pc:docMk/>
          <pc:sldMk cId="1573233655" sldId="294"/>
        </pc:sldMkLst>
        <pc:spChg chg="mod">
          <ac:chgData name="Laura Pauley" userId="5bb3fdf0-7455-400a-bbe8-bbfc3e4723d1" providerId="ADAL" clId="{23BB6646-A9BF-4E31-B854-FA79F2D216E0}" dt="2022-07-11T17:46:32.047" v="1111" actId="20577"/>
          <ac:spMkLst>
            <pc:docMk/>
            <pc:sldMk cId="1573233655" sldId="294"/>
            <ac:spMk id="3" creationId="{FFBAE070-249B-AD9F-FCF4-BBB58CBF0EF1}"/>
          </ac:spMkLst>
        </pc:spChg>
      </pc:sldChg>
      <pc:sldChg chg="new del">
        <pc:chgData name="Laura Pauley" userId="5bb3fdf0-7455-400a-bbe8-bbfc3e4723d1" providerId="ADAL" clId="{23BB6646-A9BF-4E31-B854-FA79F2D216E0}" dt="2022-07-11T17:42:21.826" v="565" actId="47"/>
        <pc:sldMkLst>
          <pc:docMk/>
          <pc:sldMk cId="2096310898" sldId="294"/>
        </pc:sldMkLst>
      </pc:sldChg>
      <pc:sldChg chg="modSp add mod">
        <pc:chgData name="Laura Pauley" userId="5bb3fdf0-7455-400a-bbe8-bbfc3e4723d1" providerId="ADAL" clId="{23BB6646-A9BF-4E31-B854-FA79F2D216E0}" dt="2022-07-11T17:52:53.270" v="1451" actId="20577"/>
        <pc:sldMkLst>
          <pc:docMk/>
          <pc:sldMk cId="3883982298" sldId="295"/>
        </pc:sldMkLst>
        <pc:spChg chg="mod">
          <ac:chgData name="Laura Pauley" userId="5bb3fdf0-7455-400a-bbe8-bbfc3e4723d1" providerId="ADAL" clId="{23BB6646-A9BF-4E31-B854-FA79F2D216E0}" dt="2022-07-11T17:52:53.270" v="1451" actId="20577"/>
          <ac:spMkLst>
            <pc:docMk/>
            <pc:sldMk cId="3883982298" sldId="295"/>
            <ac:spMk id="3" creationId="{FFBAE070-249B-AD9F-FCF4-BBB58CBF0EF1}"/>
          </ac:spMkLst>
        </pc:spChg>
      </pc:sldChg>
      <pc:sldChg chg="modSp add mod">
        <pc:chgData name="Laura Pauley" userId="5bb3fdf0-7455-400a-bbe8-bbfc3e4723d1" providerId="ADAL" clId="{23BB6646-A9BF-4E31-B854-FA79F2D216E0}" dt="2022-07-11T18:02:44.619" v="2112" actId="20577"/>
        <pc:sldMkLst>
          <pc:docMk/>
          <pc:sldMk cId="4200036405" sldId="296"/>
        </pc:sldMkLst>
        <pc:spChg chg="mod">
          <ac:chgData name="Laura Pauley" userId="5bb3fdf0-7455-400a-bbe8-bbfc3e4723d1" providerId="ADAL" clId="{23BB6646-A9BF-4E31-B854-FA79F2D216E0}" dt="2022-07-11T18:02:44.619" v="2112" actId="20577"/>
          <ac:spMkLst>
            <pc:docMk/>
            <pc:sldMk cId="4200036405" sldId="296"/>
            <ac:spMk id="3" creationId="{FFBAE070-249B-AD9F-FCF4-BBB58CBF0EF1}"/>
          </ac:spMkLst>
        </pc:spChg>
      </pc:sldChg>
      <pc:sldChg chg="modSp new mod">
        <pc:chgData name="Laura Pauley" userId="5bb3fdf0-7455-400a-bbe8-bbfc3e4723d1" providerId="ADAL" clId="{23BB6646-A9BF-4E31-B854-FA79F2D216E0}" dt="2022-07-11T18:03:36.383" v="2119" actId="27636"/>
        <pc:sldMkLst>
          <pc:docMk/>
          <pc:sldMk cId="566491287" sldId="297"/>
        </pc:sldMkLst>
        <pc:spChg chg="mod">
          <ac:chgData name="Laura Pauley" userId="5bb3fdf0-7455-400a-bbe8-bbfc3e4723d1" providerId="ADAL" clId="{23BB6646-A9BF-4E31-B854-FA79F2D216E0}" dt="2022-07-11T18:03:33.406" v="2117" actId="14100"/>
          <ac:spMkLst>
            <pc:docMk/>
            <pc:sldMk cId="566491287" sldId="297"/>
            <ac:spMk id="2" creationId="{A46A70E4-EE88-FF3F-A94D-14DFB24E9C8C}"/>
          </ac:spMkLst>
        </pc:spChg>
        <pc:spChg chg="mod">
          <ac:chgData name="Laura Pauley" userId="5bb3fdf0-7455-400a-bbe8-bbfc3e4723d1" providerId="ADAL" clId="{23BB6646-A9BF-4E31-B854-FA79F2D216E0}" dt="2022-07-11T18:03:36.383" v="2119" actId="27636"/>
          <ac:spMkLst>
            <pc:docMk/>
            <pc:sldMk cId="566491287" sldId="297"/>
            <ac:spMk id="3" creationId="{6E48639A-7857-55FB-A28F-6AA495D1EC6D}"/>
          </ac:spMkLst>
        </pc:spChg>
      </pc:sldChg>
      <pc:sldChg chg="modSp add mod ord">
        <pc:chgData name="Laura Pauley" userId="5bb3fdf0-7455-400a-bbe8-bbfc3e4723d1" providerId="ADAL" clId="{23BB6646-A9BF-4E31-B854-FA79F2D216E0}" dt="2022-07-11T19:37:43.708" v="3909" actId="20577"/>
        <pc:sldMkLst>
          <pc:docMk/>
          <pc:sldMk cId="3425827249" sldId="298"/>
        </pc:sldMkLst>
        <pc:spChg chg="mod">
          <ac:chgData name="Laura Pauley" userId="5bb3fdf0-7455-400a-bbe8-bbfc3e4723d1" providerId="ADAL" clId="{23BB6646-A9BF-4E31-B854-FA79F2D216E0}" dt="2022-07-11T19:37:43.708" v="3909" actId="20577"/>
          <ac:spMkLst>
            <pc:docMk/>
            <pc:sldMk cId="3425827249" sldId="298"/>
            <ac:spMk id="3" creationId="{FFBAE070-249B-AD9F-FCF4-BBB58CBF0EF1}"/>
          </ac:spMkLst>
        </pc:spChg>
      </pc:sldChg>
      <pc:sldChg chg="modSp add mod">
        <pc:chgData name="Laura Pauley" userId="5bb3fdf0-7455-400a-bbe8-bbfc3e4723d1" providerId="ADAL" clId="{23BB6646-A9BF-4E31-B854-FA79F2D216E0}" dt="2022-07-11T18:33:00.656" v="2832" actId="20577"/>
        <pc:sldMkLst>
          <pc:docMk/>
          <pc:sldMk cId="2585580263" sldId="299"/>
        </pc:sldMkLst>
        <pc:spChg chg="mod">
          <ac:chgData name="Laura Pauley" userId="5bb3fdf0-7455-400a-bbe8-bbfc3e4723d1" providerId="ADAL" clId="{23BB6646-A9BF-4E31-B854-FA79F2D216E0}" dt="2022-07-11T18:33:00.656" v="2832" actId="20577"/>
          <ac:spMkLst>
            <pc:docMk/>
            <pc:sldMk cId="2585580263" sldId="299"/>
            <ac:spMk id="3" creationId="{FFBAE070-249B-AD9F-FCF4-BBB58CBF0EF1}"/>
          </ac:spMkLst>
        </pc:spChg>
      </pc:sldChg>
      <pc:sldChg chg="add del">
        <pc:chgData name="Laura Pauley" userId="5bb3fdf0-7455-400a-bbe8-bbfc3e4723d1" providerId="ADAL" clId="{23BB6646-A9BF-4E31-B854-FA79F2D216E0}" dt="2022-07-11T18:39:11.675" v="2834" actId="47"/>
        <pc:sldMkLst>
          <pc:docMk/>
          <pc:sldMk cId="695395253" sldId="300"/>
        </pc:sldMkLst>
      </pc:sldChg>
      <pc:sldChg chg="modSp add mod">
        <pc:chgData name="Laura Pauley" userId="5bb3fdf0-7455-400a-bbe8-bbfc3e4723d1" providerId="ADAL" clId="{23BB6646-A9BF-4E31-B854-FA79F2D216E0}" dt="2022-07-11T18:53:34.168" v="2950" actId="20577"/>
        <pc:sldMkLst>
          <pc:docMk/>
          <pc:sldMk cId="1913151903" sldId="300"/>
        </pc:sldMkLst>
        <pc:spChg chg="mod">
          <ac:chgData name="Laura Pauley" userId="5bb3fdf0-7455-400a-bbe8-bbfc3e4723d1" providerId="ADAL" clId="{23BB6646-A9BF-4E31-B854-FA79F2D216E0}" dt="2022-07-11T18:53:34.168" v="2950" actId="20577"/>
          <ac:spMkLst>
            <pc:docMk/>
            <pc:sldMk cId="1913151903" sldId="300"/>
            <ac:spMk id="3" creationId="{FFBAE070-249B-AD9F-FCF4-BBB58CBF0EF1}"/>
          </ac:spMkLst>
        </pc:spChg>
      </pc:sldChg>
      <pc:sldChg chg="modSp new mod">
        <pc:chgData name="Laura Pauley" userId="5bb3fdf0-7455-400a-bbe8-bbfc3e4723d1" providerId="ADAL" clId="{23BB6646-A9BF-4E31-B854-FA79F2D216E0}" dt="2022-07-11T19:04:42.513" v="3582" actId="113"/>
        <pc:sldMkLst>
          <pc:docMk/>
          <pc:sldMk cId="274668840" sldId="301"/>
        </pc:sldMkLst>
        <pc:spChg chg="mod">
          <ac:chgData name="Laura Pauley" userId="5bb3fdf0-7455-400a-bbe8-bbfc3e4723d1" providerId="ADAL" clId="{23BB6646-A9BF-4E31-B854-FA79F2D216E0}" dt="2022-07-11T19:04:42.513" v="3582" actId="113"/>
          <ac:spMkLst>
            <pc:docMk/>
            <pc:sldMk cId="274668840" sldId="301"/>
            <ac:spMk id="3" creationId="{56A58660-F458-634A-573B-B504E0C8FCDF}"/>
          </ac:spMkLst>
        </pc:spChg>
      </pc:sldChg>
      <pc:sldChg chg="modSp mod">
        <pc:chgData name="Laura Pauley" userId="5bb3fdf0-7455-400a-bbe8-bbfc3e4723d1" providerId="ADAL" clId="{23BB6646-A9BF-4E31-B854-FA79F2D216E0}" dt="2022-07-11T18:58:22.886" v="2968" actId="20577"/>
        <pc:sldMkLst>
          <pc:docMk/>
          <pc:sldMk cId="1287882209" sldId="302"/>
        </pc:sldMkLst>
        <pc:spChg chg="mod">
          <ac:chgData name="Laura Pauley" userId="5bb3fdf0-7455-400a-bbe8-bbfc3e4723d1" providerId="ADAL" clId="{23BB6646-A9BF-4E31-B854-FA79F2D216E0}" dt="2022-07-11T18:58:22.886" v="2968" actId="20577"/>
          <ac:spMkLst>
            <pc:docMk/>
            <pc:sldMk cId="1287882209" sldId="302"/>
            <ac:spMk id="2" creationId="{55BACFA6-E5C3-4219-BB2C-5B68EA0EED07}"/>
          </ac:spMkLst>
        </pc:spChg>
      </pc:sldChg>
      <pc:sldChg chg="modSp new mod">
        <pc:chgData name="Laura Pauley" userId="5bb3fdf0-7455-400a-bbe8-bbfc3e4723d1" providerId="ADAL" clId="{23BB6646-A9BF-4E31-B854-FA79F2D216E0}" dt="2022-07-11T19:04:48.175" v="3583" actId="113"/>
        <pc:sldMkLst>
          <pc:docMk/>
          <pc:sldMk cId="2393601149" sldId="303"/>
        </pc:sldMkLst>
        <pc:spChg chg="mod">
          <ac:chgData name="Laura Pauley" userId="5bb3fdf0-7455-400a-bbe8-bbfc3e4723d1" providerId="ADAL" clId="{23BB6646-A9BF-4E31-B854-FA79F2D216E0}" dt="2022-07-11T19:04:48.175" v="3583" actId="113"/>
          <ac:spMkLst>
            <pc:docMk/>
            <pc:sldMk cId="2393601149" sldId="303"/>
            <ac:spMk id="3" creationId="{4668F0D8-1511-3F0A-9592-D0DE466C76D1}"/>
          </ac:spMkLst>
        </pc:spChg>
      </pc:sldChg>
      <pc:sldChg chg="modSp new mod">
        <pc:chgData name="Laura Pauley" userId="5bb3fdf0-7455-400a-bbe8-bbfc3e4723d1" providerId="ADAL" clId="{23BB6646-A9BF-4E31-B854-FA79F2D216E0}" dt="2022-07-11T19:05:10.953" v="3586" actId="27636"/>
        <pc:sldMkLst>
          <pc:docMk/>
          <pc:sldMk cId="1832419703" sldId="304"/>
        </pc:sldMkLst>
        <pc:spChg chg="mod">
          <ac:chgData name="Laura Pauley" userId="5bb3fdf0-7455-400a-bbe8-bbfc3e4723d1" providerId="ADAL" clId="{23BB6646-A9BF-4E31-B854-FA79F2D216E0}" dt="2022-07-11T19:05:10.953" v="3586" actId="27636"/>
          <ac:spMkLst>
            <pc:docMk/>
            <pc:sldMk cId="1832419703" sldId="304"/>
            <ac:spMk id="3" creationId="{C03AB2E9-FFBA-4682-CF86-E29C28B54292}"/>
          </ac:spMkLst>
        </pc:spChg>
      </pc:sldChg>
      <pc:sldChg chg="modSp new mod">
        <pc:chgData name="Laura Pauley" userId="5bb3fdf0-7455-400a-bbe8-bbfc3e4723d1" providerId="ADAL" clId="{23BB6646-A9BF-4E31-B854-FA79F2D216E0}" dt="2022-07-11T20:15:08.918" v="4552" actId="20577"/>
        <pc:sldMkLst>
          <pc:docMk/>
          <pc:sldMk cId="3720985827" sldId="305"/>
        </pc:sldMkLst>
        <pc:spChg chg="mod">
          <ac:chgData name="Laura Pauley" userId="5bb3fdf0-7455-400a-bbe8-bbfc3e4723d1" providerId="ADAL" clId="{23BB6646-A9BF-4E31-B854-FA79F2D216E0}" dt="2022-07-11T20:15:08.918" v="4552" actId="20577"/>
          <ac:spMkLst>
            <pc:docMk/>
            <pc:sldMk cId="3720985827" sldId="305"/>
            <ac:spMk id="3" creationId="{EA2AFD83-2412-E831-89C6-43D202839D1F}"/>
          </ac:spMkLst>
        </pc:spChg>
      </pc:sldChg>
      <pc:sldChg chg="modSp mod">
        <pc:chgData name="Laura Pauley" userId="5bb3fdf0-7455-400a-bbe8-bbfc3e4723d1" providerId="ADAL" clId="{23BB6646-A9BF-4E31-B854-FA79F2D216E0}" dt="2022-07-11T19:25:44.998" v="3824" actId="20577"/>
        <pc:sldMkLst>
          <pc:docMk/>
          <pc:sldMk cId="3526177192" sldId="306"/>
        </pc:sldMkLst>
        <pc:spChg chg="mod">
          <ac:chgData name="Laura Pauley" userId="5bb3fdf0-7455-400a-bbe8-bbfc3e4723d1" providerId="ADAL" clId="{23BB6646-A9BF-4E31-B854-FA79F2D216E0}" dt="2022-07-11T19:25:44.998" v="3824" actId="20577"/>
          <ac:spMkLst>
            <pc:docMk/>
            <pc:sldMk cId="3526177192" sldId="306"/>
            <ac:spMk id="2" creationId="{55BACFA6-E5C3-4219-BB2C-5B68EA0EED07}"/>
          </ac:spMkLst>
        </pc:spChg>
      </pc:sldChg>
      <pc:sldChg chg="modSp mod">
        <pc:chgData name="Laura Pauley" userId="5bb3fdf0-7455-400a-bbe8-bbfc3e4723d1" providerId="ADAL" clId="{23BB6646-A9BF-4E31-B854-FA79F2D216E0}" dt="2022-07-11T19:23:13.825" v="3816" actId="20577"/>
        <pc:sldMkLst>
          <pc:docMk/>
          <pc:sldMk cId="1721551172" sldId="307"/>
        </pc:sldMkLst>
        <pc:spChg chg="mod">
          <ac:chgData name="Laura Pauley" userId="5bb3fdf0-7455-400a-bbe8-bbfc3e4723d1" providerId="ADAL" clId="{23BB6646-A9BF-4E31-B854-FA79F2D216E0}" dt="2022-07-11T19:23:13.825" v="3816" actId="20577"/>
          <ac:spMkLst>
            <pc:docMk/>
            <pc:sldMk cId="1721551172" sldId="307"/>
            <ac:spMk id="3" creationId="{C03AB2E9-FFBA-4682-CF86-E29C28B54292}"/>
          </ac:spMkLst>
        </pc:spChg>
      </pc:sldChg>
      <pc:sldChg chg="new del">
        <pc:chgData name="Laura Pauley" userId="5bb3fdf0-7455-400a-bbe8-bbfc3e4723d1" providerId="ADAL" clId="{23BB6646-A9BF-4E31-B854-FA79F2D216E0}" dt="2022-07-11T19:25:50.972" v="3826" actId="47"/>
        <pc:sldMkLst>
          <pc:docMk/>
          <pc:sldMk cId="821882711" sldId="308"/>
        </pc:sldMkLst>
      </pc:sldChg>
      <pc:sldChg chg="modSp new mod ord">
        <pc:chgData name="Laura Pauley" userId="5bb3fdf0-7455-400a-bbe8-bbfc3e4723d1" providerId="ADAL" clId="{23BB6646-A9BF-4E31-B854-FA79F2D216E0}" dt="2022-07-11T20:13:38.131" v="4515" actId="115"/>
        <pc:sldMkLst>
          <pc:docMk/>
          <pc:sldMk cId="2882640420" sldId="308"/>
        </pc:sldMkLst>
        <pc:spChg chg="mod">
          <ac:chgData name="Laura Pauley" userId="5bb3fdf0-7455-400a-bbe8-bbfc3e4723d1" providerId="ADAL" clId="{23BB6646-A9BF-4E31-B854-FA79F2D216E0}" dt="2022-07-11T20:13:38.131" v="4515" actId="115"/>
          <ac:spMkLst>
            <pc:docMk/>
            <pc:sldMk cId="2882640420" sldId="308"/>
            <ac:spMk id="3" creationId="{B46F30A0-D878-4C82-7F3B-E55CD7FCC028}"/>
          </ac:spMkLst>
        </pc:spChg>
      </pc:sldChg>
      <pc:sldChg chg="modSp add mod">
        <pc:chgData name="Laura Pauley" userId="5bb3fdf0-7455-400a-bbe8-bbfc3e4723d1" providerId="ADAL" clId="{23BB6646-A9BF-4E31-B854-FA79F2D216E0}" dt="2022-07-11T20:12:08.775" v="4362" actId="20577"/>
        <pc:sldMkLst>
          <pc:docMk/>
          <pc:sldMk cId="2887562297" sldId="309"/>
        </pc:sldMkLst>
        <pc:spChg chg="mod">
          <ac:chgData name="Laura Pauley" userId="5bb3fdf0-7455-400a-bbe8-bbfc3e4723d1" providerId="ADAL" clId="{23BB6646-A9BF-4E31-B854-FA79F2D216E0}" dt="2022-07-11T20:12:08.775" v="4362" actId="20577"/>
          <ac:spMkLst>
            <pc:docMk/>
            <pc:sldMk cId="2887562297" sldId="309"/>
            <ac:spMk id="2" creationId="{55BACFA6-E5C3-4219-BB2C-5B68EA0EED07}"/>
          </ac:spMkLst>
        </pc:spChg>
      </pc:sldChg>
      <pc:sldChg chg="addSp delSp modSp new mod">
        <pc:chgData name="Laura Pauley" userId="5bb3fdf0-7455-400a-bbe8-bbfc3e4723d1" providerId="ADAL" clId="{23BB6646-A9BF-4E31-B854-FA79F2D216E0}" dt="2022-07-11T20:17:30.219" v="4566" actId="14100"/>
        <pc:sldMkLst>
          <pc:docMk/>
          <pc:sldMk cId="1573030115" sldId="310"/>
        </pc:sldMkLst>
        <pc:spChg chg="mod">
          <ac:chgData name="Laura Pauley" userId="5bb3fdf0-7455-400a-bbe8-bbfc3e4723d1" providerId="ADAL" clId="{23BB6646-A9BF-4E31-B854-FA79F2D216E0}" dt="2022-07-11T20:17:08.577" v="4560"/>
          <ac:spMkLst>
            <pc:docMk/>
            <pc:sldMk cId="1573030115" sldId="310"/>
            <ac:spMk id="2" creationId="{805A7738-C54D-3EF2-9E82-7694D6D060A3}"/>
          </ac:spMkLst>
        </pc:spChg>
        <pc:spChg chg="del">
          <ac:chgData name="Laura Pauley" userId="5bb3fdf0-7455-400a-bbe8-bbfc3e4723d1" providerId="ADAL" clId="{23BB6646-A9BF-4E31-B854-FA79F2D216E0}" dt="2022-07-11T20:16:40.818" v="4553"/>
          <ac:spMkLst>
            <pc:docMk/>
            <pc:sldMk cId="1573030115" sldId="310"/>
            <ac:spMk id="3" creationId="{71E13D71-542B-B41E-6341-BF7F33E8B666}"/>
          </ac:spMkLst>
        </pc:spChg>
        <pc:spChg chg="add mod">
          <ac:chgData name="Laura Pauley" userId="5bb3fdf0-7455-400a-bbe8-bbfc3e4723d1" providerId="ADAL" clId="{23BB6646-A9BF-4E31-B854-FA79F2D216E0}" dt="2022-07-11T20:17:15.428" v="4562" actId="6549"/>
          <ac:spMkLst>
            <pc:docMk/>
            <pc:sldMk cId="1573030115" sldId="310"/>
            <ac:spMk id="5" creationId="{0E5DB5F9-0CCD-8589-6C4E-9B87A1E4CD8D}"/>
          </ac:spMkLst>
        </pc:spChg>
        <pc:graphicFrameChg chg="add mod modGraphic">
          <ac:chgData name="Laura Pauley" userId="5bb3fdf0-7455-400a-bbe8-bbfc3e4723d1" providerId="ADAL" clId="{23BB6646-A9BF-4E31-B854-FA79F2D216E0}" dt="2022-07-11T20:17:30.219" v="4566" actId="14100"/>
          <ac:graphicFrameMkLst>
            <pc:docMk/>
            <pc:sldMk cId="1573030115" sldId="310"/>
            <ac:graphicFrameMk id="4" creationId="{8B14AF6D-8513-6072-A4EB-0C12D0F4252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06B7C-4384-4FE5-98D5-1E4F6EC4628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61F302E-F7F5-4ECE-9AC3-40B4090F7A2F}">
      <dgm:prSet phldrT="[Text]"/>
      <dgm:spPr/>
      <dgm:t>
        <a:bodyPr/>
        <a:lstStyle/>
        <a:p>
          <a:r>
            <a:rPr lang="en-US"/>
            <a:t>Title I Schools</a:t>
          </a:r>
        </a:p>
      </dgm:t>
    </dgm:pt>
    <dgm:pt modelId="{E042CFDA-5ADF-44B0-8FAC-F1977D8285AC}" type="parTrans" cxnId="{4D576BA9-9C41-45DB-9804-092B0083FF37}">
      <dgm:prSet/>
      <dgm:spPr/>
      <dgm:t>
        <a:bodyPr/>
        <a:lstStyle/>
        <a:p>
          <a:endParaRPr lang="en-US"/>
        </a:p>
      </dgm:t>
    </dgm:pt>
    <dgm:pt modelId="{D3048E29-AE98-4308-9B70-51C91E1A2D47}" type="sibTrans" cxnId="{4D576BA9-9C41-45DB-9804-092B0083FF37}">
      <dgm:prSet/>
      <dgm:spPr/>
      <dgm:t>
        <a:bodyPr/>
        <a:lstStyle/>
        <a:p>
          <a:endParaRPr lang="en-US"/>
        </a:p>
      </dgm:t>
    </dgm:pt>
    <dgm:pt modelId="{0324B42A-0C0C-4832-857C-D789F0308069}">
      <dgm:prSet phldrT="[Text]"/>
      <dgm:spPr/>
      <dgm:t>
        <a:bodyPr/>
        <a:lstStyle/>
        <a:p>
          <a:r>
            <a:rPr lang="en-US"/>
            <a:t>Non-Title I Schools</a:t>
          </a:r>
        </a:p>
      </dgm:t>
    </dgm:pt>
    <dgm:pt modelId="{537A6EDC-15DE-45E2-B3FE-444B3FCBC65D}" type="parTrans" cxnId="{38648242-4DBB-4C97-ACD0-A3CFA587B331}">
      <dgm:prSet/>
      <dgm:spPr/>
      <dgm:t>
        <a:bodyPr/>
        <a:lstStyle/>
        <a:p>
          <a:endParaRPr lang="en-US"/>
        </a:p>
      </dgm:t>
    </dgm:pt>
    <dgm:pt modelId="{4C793CDE-818B-4F97-9D47-E6AF8BB4D042}" type="sibTrans" cxnId="{38648242-4DBB-4C97-ACD0-A3CFA587B331}">
      <dgm:prSet/>
      <dgm:spPr/>
      <dgm:t>
        <a:bodyPr/>
        <a:lstStyle/>
        <a:p>
          <a:endParaRPr lang="en-US"/>
        </a:p>
      </dgm:t>
    </dgm:pt>
    <dgm:pt modelId="{CE38D7C0-A8C4-4E73-8852-83B30EB0A985}" type="pres">
      <dgm:prSet presAssocID="{88806B7C-4384-4FE5-98D5-1E4F6EC4628C}" presName="compositeShape" presStyleCnt="0">
        <dgm:presLayoutVars>
          <dgm:chMax val="2"/>
          <dgm:dir/>
          <dgm:resizeHandles val="exact"/>
        </dgm:presLayoutVars>
      </dgm:prSet>
      <dgm:spPr/>
    </dgm:pt>
    <dgm:pt modelId="{516B007D-8267-40E3-84D6-3C89A7D9EE5D}" type="pres">
      <dgm:prSet presAssocID="{88806B7C-4384-4FE5-98D5-1E4F6EC4628C}" presName="divider" presStyleLbl="fgShp" presStyleIdx="0" presStyleCnt="1" custScaleX="97430" custScaleY="140346" custLinFactNeighborX="516" custLinFactNeighborY="0"/>
      <dgm:spPr/>
    </dgm:pt>
    <dgm:pt modelId="{5E9D85C4-17C6-4214-B0C8-E224455A0500}" type="pres">
      <dgm:prSet presAssocID="{061F302E-F7F5-4ECE-9AC3-40B4090F7A2F}" presName="downArrow" presStyleLbl="node1" presStyleIdx="0" presStyleCnt="2"/>
      <dgm:spPr/>
    </dgm:pt>
    <dgm:pt modelId="{0C494170-9564-4898-A9A0-92435C993959}" type="pres">
      <dgm:prSet presAssocID="{061F302E-F7F5-4ECE-9AC3-40B4090F7A2F}" presName="downArrowText" presStyleLbl="revTx" presStyleIdx="0" presStyleCnt="2">
        <dgm:presLayoutVars>
          <dgm:bulletEnabled val="1"/>
        </dgm:presLayoutVars>
      </dgm:prSet>
      <dgm:spPr/>
    </dgm:pt>
    <dgm:pt modelId="{260E1FA9-7809-47C1-BDDD-A0A2EDD57AC3}" type="pres">
      <dgm:prSet presAssocID="{0324B42A-0C0C-4832-857C-D789F0308069}" presName="upArrow" presStyleLbl="node1" presStyleIdx="1" presStyleCnt="2"/>
      <dgm:spPr/>
    </dgm:pt>
    <dgm:pt modelId="{E23125FD-03C2-4B1E-A565-2DDD47D8BFEA}" type="pres">
      <dgm:prSet presAssocID="{0324B42A-0C0C-4832-857C-D789F0308069}" presName="upArrowText" presStyleLbl="revTx" presStyleIdx="1" presStyleCnt="2" custScaleX="89656">
        <dgm:presLayoutVars>
          <dgm:bulletEnabled val="1"/>
        </dgm:presLayoutVars>
      </dgm:prSet>
      <dgm:spPr/>
    </dgm:pt>
  </dgm:ptLst>
  <dgm:cxnLst>
    <dgm:cxn modelId="{351A7424-18E5-422A-8C4C-D828DECD3E94}" type="presOf" srcId="{0324B42A-0C0C-4832-857C-D789F0308069}" destId="{E23125FD-03C2-4B1E-A565-2DDD47D8BFEA}" srcOrd="0" destOrd="0" presId="urn:microsoft.com/office/officeart/2005/8/layout/arrow3"/>
    <dgm:cxn modelId="{38648242-4DBB-4C97-ACD0-A3CFA587B331}" srcId="{88806B7C-4384-4FE5-98D5-1E4F6EC4628C}" destId="{0324B42A-0C0C-4832-857C-D789F0308069}" srcOrd="1" destOrd="0" parTransId="{537A6EDC-15DE-45E2-B3FE-444B3FCBC65D}" sibTransId="{4C793CDE-818B-4F97-9D47-E6AF8BB4D042}"/>
    <dgm:cxn modelId="{128D2843-315B-473F-9895-99EB31E9CCAE}" type="presOf" srcId="{88806B7C-4384-4FE5-98D5-1E4F6EC4628C}" destId="{CE38D7C0-A8C4-4E73-8852-83B30EB0A985}" srcOrd="0" destOrd="0" presId="urn:microsoft.com/office/officeart/2005/8/layout/arrow3"/>
    <dgm:cxn modelId="{C39E274B-515D-4BE9-9F10-B0904F821D31}" type="presOf" srcId="{061F302E-F7F5-4ECE-9AC3-40B4090F7A2F}" destId="{0C494170-9564-4898-A9A0-92435C993959}" srcOrd="0" destOrd="0" presId="urn:microsoft.com/office/officeart/2005/8/layout/arrow3"/>
    <dgm:cxn modelId="{4D576BA9-9C41-45DB-9804-092B0083FF37}" srcId="{88806B7C-4384-4FE5-98D5-1E4F6EC4628C}" destId="{061F302E-F7F5-4ECE-9AC3-40B4090F7A2F}" srcOrd="0" destOrd="0" parTransId="{E042CFDA-5ADF-44B0-8FAC-F1977D8285AC}" sibTransId="{D3048E29-AE98-4308-9B70-51C91E1A2D47}"/>
    <dgm:cxn modelId="{B38D3710-F263-4936-83F3-6FD4F54D040C}" type="presParOf" srcId="{CE38D7C0-A8C4-4E73-8852-83B30EB0A985}" destId="{516B007D-8267-40E3-84D6-3C89A7D9EE5D}" srcOrd="0" destOrd="0" presId="urn:microsoft.com/office/officeart/2005/8/layout/arrow3"/>
    <dgm:cxn modelId="{82F343E4-54A0-4706-8BB4-865DD02FABE1}" type="presParOf" srcId="{CE38D7C0-A8C4-4E73-8852-83B30EB0A985}" destId="{5E9D85C4-17C6-4214-B0C8-E224455A0500}" srcOrd="1" destOrd="0" presId="urn:microsoft.com/office/officeart/2005/8/layout/arrow3"/>
    <dgm:cxn modelId="{2836D13B-9145-4960-B7D0-3C4DF0D78976}" type="presParOf" srcId="{CE38D7C0-A8C4-4E73-8852-83B30EB0A985}" destId="{0C494170-9564-4898-A9A0-92435C993959}" srcOrd="2" destOrd="0" presId="urn:microsoft.com/office/officeart/2005/8/layout/arrow3"/>
    <dgm:cxn modelId="{68B1A7AF-A71E-4797-B02A-1DB493E020DA}" type="presParOf" srcId="{CE38D7C0-A8C4-4E73-8852-83B30EB0A985}" destId="{260E1FA9-7809-47C1-BDDD-A0A2EDD57AC3}" srcOrd="3" destOrd="0" presId="urn:microsoft.com/office/officeart/2005/8/layout/arrow3"/>
    <dgm:cxn modelId="{9DCAC42A-5403-4C5F-9846-298F56AF2FC5}" type="presParOf" srcId="{CE38D7C0-A8C4-4E73-8852-83B30EB0A985}" destId="{E23125FD-03C2-4B1E-A565-2DDD47D8BFE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48DAD-B2E1-47DF-96B1-1104AD6A659C}" type="doc">
      <dgm:prSet loTypeId="urn:microsoft.com/office/officeart/2005/8/layout/chevron2" loCatId="process" qsTypeId="urn:microsoft.com/office/officeart/2005/8/quickstyle/simple2" qsCatId="simple" csTypeId="urn:microsoft.com/office/officeart/2005/8/colors/colorful4" csCatId="colorful" phldr="1"/>
      <dgm:spPr/>
      <dgm:t>
        <a:bodyPr/>
        <a:lstStyle/>
        <a:p>
          <a:endParaRPr lang="en-US"/>
        </a:p>
      </dgm:t>
    </dgm:pt>
    <dgm:pt modelId="{48C86EB7-51C0-48F7-8403-DC08BD5E56CB}">
      <dgm:prSet phldrT="[Text]"/>
      <dgm:spPr/>
      <dgm:t>
        <a:bodyPr/>
        <a:lstStyle/>
        <a:p>
          <a:r>
            <a:rPr lang="en-US"/>
            <a:t>December 1</a:t>
          </a:r>
        </a:p>
      </dgm:t>
    </dgm:pt>
    <dgm:pt modelId="{C305E68B-1572-493D-A1AD-C7B1EB58E98E}" type="parTrans" cxnId="{5A3EBD16-A548-421F-BBDA-7E2A1C678DFD}">
      <dgm:prSet/>
      <dgm:spPr/>
      <dgm:t>
        <a:bodyPr/>
        <a:lstStyle/>
        <a:p>
          <a:endParaRPr lang="en-US"/>
        </a:p>
      </dgm:t>
    </dgm:pt>
    <dgm:pt modelId="{0258A0DE-804F-4EC0-9503-9E0954A025F2}" type="sibTrans" cxnId="{5A3EBD16-A548-421F-BBDA-7E2A1C678DFD}">
      <dgm:prSet/>
      <dgm:spPr/>
      <dgm:t>
        <a:bodyPr/>
        <a:lstStyle/>
        <a:p>
          <a:endParaRPr lang="en-US"/>
        </a:p>
      </dgm:t>
    </dgm:pt>
    <dgm:pt modelId="{2496149B-998C-4FC2-AD80-DD4ABA117C95}">
      <dgm:prSet phldrT="[Text]"/>
      <dgm:spPr/>
      <dgm:t>
        <a:bodyPr/>
        <a:lstStyle/>
        <a:p>
          <a:r>
            <a:rPr lang="en-US"/>
            <a:t>Comparability Opens</a:t>
          </a:r>
        </a:p>
      </dgm:t>
    </dgm:pt>
    <dgm:pt modelId="{2A6B97A5-8A5A-4406-83FB-D0C4C2AF7F2D}" type="parTrans" cxnId="{1A80D3E2-2E1D-46FD-9541-DAA22410FA50}">
      <dgm:prSet/>
      <dgm:spPr/>
      <dgm:t>
        <a:bodyPr/>
        <a:lstStyle/>
        <a:p>
          <a:endParaRPr lang="en-US"/>
        </a:p>
      </dgm:t>
    </dgm:pt>
    <dgm:pt modelId="{9DF6892C-48D8-449E-B3D6-1366D3B39F06}" type="sibTrans" cxnId="{1A80D3E2-2E1D-46FD-9541-DAA22410FA50}">
      <dgm:prSet/>
      <dgm:spPr/>
      <dgm:t>
        <a:bodyPr/>
        <a:lstStyle/>
        <a:p>
          <a:endParaRPr lang="en-US"/>
        </a:p>
      </dgm:t>
    </dgm:pt>
    <dgm:pt modelId="{0D3AB7CF-808C-46AA-91F0-D8058561A905}">
      <dgm:prSet phldrT="[Text]"/>
      <dgm:spPr/>
      <dgm:t>
        <a:bodyPr/>
        <a:lstStyle/>
        <a:p>
          <a:r>
            <a:rPr lang="en-US"/>
            <a:t>January 31</a:t>
          </a:r>
        </a:p>
      </dgm:t>
    </dgm:pt>
    <dgm:pt modelId="{6346420B-FFFB-4658-867A-8315634C56C8}" type="parTrans" cxnId="{7E950246-358C-4655-AF89-E65F522F6AED}">
      <dgm:prSet/>
      <dgm:spPr/>
      <dgm:t>
        <a:bodyPr/>
        <a:lstStyle/>
        <a:p>
          <a:endParaRPr lang="en-US"/>
        </a:p>
      </dgm:t>
    </dgm:pt>
    <dgm:pt modelId="{15FFC10D-5DB6-4E99-BF27-6A21BBB891DE}" type="sibTrans" cxnId="{7E950246-358C-4655-AF89-E65F522F6AED}">
      <dgm:prSet/>
      <dgm:spPr/>
      <dgm:t>
        <a:bodyPr/>
        <a:lstStyle/>
        <a:p>
          <a:endParaRPr lang="en-US"/>
        </a:p>
      </dgm:t>
    </dgm:pt>
    <dgm:pt modelId="{9119DD79-1F65-4A28-BE06-B854A6F24646}">
      <dgm:prSet phldrT="[Text]"/>
      <dgm:spPr/>
      <dgm:t>
        <a:bodyPr/>
        <a:lstStyle/>
        <a:p>
          <a:r>
            <a:rPr lang="en-US"/>
            <a:t>Submission Date </a:t>
          </a:r>
        </a:p>
      </dgm:t>
    </dgm:pt>
    <dgm:pt modelId="{E5F4A8E7-3003-4B72-9704-9B9F916CF0E1}" type="parTrans" cxnId="{EF996DA9-3A3F-414A-9EF2-45CC96F1E4C7}">
      <dgm:prSet/>
      <dgm:spPr/>
      <dgm:t>
        <a:bodyPr/>
        <a:lstStyle/>
        <a:p>
          <a:endParaRPr lang="en-US"/>
        </a:p>
      </dgm:t>
    </dgm:pt>
    <dgm:pt modelId="{EF9F1BB2-341B-4E7F-B286-2F5A73CA19A1}" type="sibTrans" cxnId="{EF996DA9-3A3F-414A-9EF2-45CC96F1E4C7}">
      <dgm:prSet/>
      <dgm:spPr/>
      <dgm:t>
        <a:bodyPr/>
        <a:lstStyle/>
        <a:p>
          <a:endParaRPr lang="en-US"/>
        </a:p>
      </dgm:t>
    </dgm:pt>
    <dgm:pt modelId="{31EF87CE-BB5E-4558-B933-4C35C4A3F06A}">
      <dgm:prSet phldrT="[Text]"/>
      <dgm:spPr/>
      <dgm:t>
        <a:bodyPr/>
        <a:lstStyle/>
        <a:p>
          <a:r>
            <a:rPr lang="en-US"/>
            <a:t>February 28</a:t>
          </a:r>
        </a:p>
      </dgm:t>
    </dgm:pt>
    <dgm:pt modelId="{FFC20831-907F-40B3-8441-8F56AE8DEFE0}" type="parTrans" cxnId="{9594E4BB-714A-4B03-946F-32BBE2307DC7}">
      <dgm:prSet/>
      <dgm:spPr/>
      <dgm:t>
        <a:bodyPr/>
        <a:lstStyle/>
        <a:p>
          <a:endParaRPr lang="en-US"/>
        </a:p>
      </dgm:t>
    </dgm:pt>
    <dgm:pt modelId="{E7668564-EB1E-48B1-95EA-EBC9B7544D00}" type="sibTrans" cxnId="{9594E4BB-714A-4B03-946F-32BBE2307DC7}">
      <dgm:prSet/>
      <dgm:spPr/>
      <dgm:t>
        <a:bodyPr/>
        <a:lstStyle/>
        <a:p>
          <a:endParaRPr lang="en-US"/>
        </a:p>
      </dgm:t>
    </dgm:pt>
    <dgm:pt modelId="{8B3AE88F-78E3-4013-A7FB-DFB068A2ED97}">
      <dgm:prSet phldrT="[Text]"/>
      <dgm:spPr/>
      <dgm:t>
        <a:bodyPr/>
        <a:lstStyle/>
        <a:p>
          <a:r>
            <a:rPr lang="en-US"/>
            <a:t>Documentation of the corrective action and confirmation of comparability submission date for those not found comparable</a:t>
          </a:r>
        </a:p>
      </dgm:t>
    </dgm:pt>
    <dgm:pt modelId="{B0EA52B3-97FF-44E7-B9A2-43A31BF437C9}" type="parTrans" cxnId="{6D2B0C91-5C84-49C1-B288-7AD0D773BB6B}">
      <dgm:prSet/>
      <dgm:spPr/>
      <dgm:t>
        <a:bodyPr/>
        <a:lstStyle/>
        <a:p>
          <a:endParaRPr lang="en-US"/>
        </a:p>
      </dgm:t>
    </dgm:pt>
    <dgm:pt modelId="{F64F63D9-72E6-427A-8D3B-F61E0B1D9661}" type="sibTrans" cxnId="{6D2B0C91-5C84-49C1-B288-7AD0D773BB6B}">
      <dgm:prSet/>
      <dgm:spPr/>
      <dgm:t>
        <a:bodyPr/>
        <a:lstStyle/>
        <a:p>
          <a:endParaRPr lang="en-US"/>
        </a:p>
      </dgm:t>
    </dgm:pt>
    <dgm:pt modelId="{A27DF9CB-AB0C-43D4-A96C-E4586E632A02}" type="pres">
      <dgm:prSet presAssocID="{18B48DAD-B2E1-47DF-96B1-1104AD6A659C}" presName="linearFlow" presStyleCnt="0">
        <dgm:presLayoutVars>
          <dgm:dir/>
          <dgm:animLvl val="lvl"/>
          <dgm:resizeHandles val="exact"/>
        </dgm:presLayoutVars>
      </dgm:prSet>
      <dgm:spPr/>
    </dgm:pt>
    <dgm:pt modelId="{7E9A7E48-7E9D-46A3-A42B-FE9A48935D2C}" type="pres">
      <dgm:prSet presAssocID="{48C86EB7-51C0-48F7-8403-DC08BD5E56CB}" presName="composite" presStyleCnt="0"/>
      <dgm:spPr/>
    </dgm:pt>
    <dgm:pt modelId="{C915C1BD-122A-445C-A6B4-8B7FFC6E60D2}" type="pres">
      <dgm:prSet presAssocID="{48C86EB7-51C0-48F7-8403-DC08BD5E56CB}" presName="parentText" presStyleLbl="alignNode1" presStyleIdx="0" presStyleCnt="3">
        <dgm:presLayoutVars>
          <dgm:chMax val="1"/>
          <dgm:bulletEnabled val="1"/>
        </dgm:presLayoutVars>
      </dgm:prSet>
      <dgm:spPr/>
    </dgm:pt>
    <dgm:pt modelId="{5306DF21-54FE-4129-BBD7-2459F104DEC5}" type="pres">
      <dgm:prSet presAssocID="{48C86EB7-51C0-48F7-8403-DC08BD5E56CB}" presName="descendantText" presStyleLbl="alignAcc1" presStyleIdx="0" presStyleCnt="3">
        <dgm:presLayoutVars>
          <dgm:bulletEnabled val="1"/>
        </dgm:presLayoutVars>
      </dgm:prSet>
      <dgm:spPr/>
    </dgm:pt>
    <dgm:pt modelId="{ACB19562-5DE7-46C9-BDDB-4D1C04C35EF5}" type="pres">
      <dgm:prSet presAssocID="{0258A0DE-804F-4EC0-9503-9E0954A025F2}" presName="sp" presStyleCnt="0"/>
      <dgm:spPr/>
    </dgm:pt>
    <dgm:pt modelId="{A0EC4E99-0D0A-4469-B962-45F146B5D7F5}" type="pres">
      <dgm:prSet presAssocID="{0D3AB7CF-808C-46AA-91F0-D8058561A905}" presName="composite" presStyleCnt="0"/>
      <dgm:spPr/>
    </dgm:pt>
    <dgm:pt modelId="{BF1BA4C0-36C7-450A-AF34-D2780FC213D0}" type="pres">
      <dgm:prSet presAssocID="{0D3AB7CF-808C-46AA-91F0-D8058561A905}" presName="parentText" presStyleLbl="alignNode1" presStyleIdx="1" presStyleCnt="3">
        <dgm:presLayoutVars>
          <dgm:chMax val="1"/>
          <dgm:bulletEnabled val="1"/>
        </dgm:presLayoutVars>
      </dgm:prSet>
      <dgm:spPr/>
    </dgm:pt>
    <dgm:pt modelId="{E09E8262-5BEE-40C8-A939-98624F39C527}" type="pres">
      <dgm:prSet presAssocID="{0D3AB7CF-808C-46AA-91F0-D8058561A905}" presName="descendantText" presStyleLbl="alignAcc1" presStyleIdx="1" presStyleCnt="3">
        <dgm:presLayoutVars>
          <dgm:bulletEnabled val="1"/>
        </dgm:presLayoutVars>
      </dgm:prSet>
      <dgm:spPr/>
    </dgm:pt>
    <dgm:pt modelId="{D73F8EB6-BF32-44AE-BDD0-00E0012DC75C}" type="pres">
      <dgm:prSet presAssocID="{15FFC10D-5DB6-4E99-BF27-6A21BBB891DE}" presName="sp" presStyleCnt="0"/>
      <dgm:spPr/>
    </dgm:pt>
    <dgm:pt modelId="{FF86181C-379E-479B-BAA1-A79C5CB8E91E}" type="pres">
      <dgm:prSet presAssocID="{31EF87CE-BB5E-4558-B933-4C35C4A3F06A}" presName="composite" presStyleCnt="0"/>
      <dgm:spPr/>
    </dgm:pt>
    <dgm:pt modelId="{0482142D-248E-44C6-AC78-73088D64140F}" type="pres">
      <dgm:prSet presAssocID="{31EF87CE-BB5E-4558-B933-4C35C4A3F06A}" presName="parentText" presStyleLbl="alignNode1" presStyleIdx="2" presStyleCnt="3">
        <dgm:presLayoutVars>
          <dgm:chMax val="1"/>
          <dgm:bulletEnabled val="1"/>
        </dgm:presLayoutVars>
      </dgm:prSet>
      <dgm:spPr/>
    </dgm:pt>
    <dgm:pt modelId="{9DB640E2-2928-44FD-8A70-54BBBABF77F2}" type="pres">
      <dgm:prSet presAssocID="{31EF87CE-BB5E-4558-B933-4C35C4A3F06A}" presName="descendantText" presStyleLbl="alignAcc1" presStyleIdx="2" presStyleCnt="3">
        <dgm:presLayoutVars>
          <dgm:bulletEnabled val="1"/>
        </dgm:presLayoutVars>
      </dgm:prSet>
      <dgm:spPr/>
    </dgm:pt>
  </dgm:ptLst>
  <dgm:cxnLst>
    <dgm:cxn modelId="{7377900C-4B55-43CB-9C8A-5792FA7AF1B2}" type="presOf" srcId="{48C86EB7-51C0-48F7-8403-DC08BD5E56CB}" destId="{C915C1BD-122A-445C-A6B4-8B7FFC6E60D2}" srcOrd="0" destOrd="0" presId="urn:microsoft.com/office/officeart/2005/8/layout/chevron2"/>
    <dgm:cxn modelId="{5A3EBD16-A548-421F-BBDA-7E2A1C678DFD}" srcId="{18B48DAD-B2E1-47DF-96B1-1104AD6A659C}" destId="{48C86EB7-51C0-48F7-8403-DC08BD5E56CB}" srcOrd="0" destOrd="0" parTransId="{C305E68B-1572-493D-A1AD-C7B1EB58E98E}" sibTransId="{0258A0DE-804F-4EC0-9503-9E0954A025F2}"/>
    <dgm:cxn modelId="{7E950246-358C-4655-AF89-E65F522F6AED}" srcId="{18B48DAD-B2E1-47DF-96B1-1104AD6A659C}" destId="{0D3AB7CF-808C-46AA-91F0-D8058561A905}" srcOrd="1" destOrd="0" parTransId="{6346420B-FFFB-4658-867A-8315634C56C8}" sibTransId="{15FFC10D-5DB6-4E99-BF27-6A21BBB891DE}"/>
    <dgm:cxn modelId="{D394E881-0F31-489F-A546-B82FDCEA4B46}" type="presOf" srcId="{2496149B-998C-4FC2-AD80-DD4ABA117C95}" destId="{5306DF21-54FE-4129-BBD7-2459F104DEC5}" srcOrd="0" destOrd="0" presId="urn:microsoft.com/office/officeart/2005/8/layout/chevron2"/>
    <dgm:cxn modelId="{6D2B0C91-5C84-49C1-B288-7AD0D773BB6B}" srcId="{31EF87CE-BB5E-4558-B933-4C35C4A3F06A}" destId="{8B3AE88F-78E3-4013-A7FB-DFB068A2ED97}" srcOrd="0" destOrd="0" parTransId="{B0EA52B3-97FF-44E7-B9A2-43A31BF437C9}" sibTransId="{F64F63D9-72E6-427A-8D3B-F61E0B1D9661}"/>
    <dgm:cxn modelId="{4F079892-D0E4-4B4A-BB24-5C296B774B1D}" type="presOf" srcId="{18B48DAD-B2E1-47DF-96B1-1104AD6A659C}" destId="{A27DF9CB-AB0C-43D4-A96C-E4586E632A02}" srcOrd="0" destOrd="0" presId="urn:microsoft.com/office/officeart/2005/8/layout/chevron2"/>
    <dgm:cxn modelId="{329DE4A6-11AB-4144-B557-2635AC93C681}" type="presOf" srcId="{0D3AB7CF-808C-46AA-91F0-D8058561A905}" destId="{BF1BA4C0-36C7-450A-AF34-D2780FC213D0}" srcOrd="0" destOrd="0" presId="urn:microsoft.com/office/officeart/2005/8/layout/chevron2"/>
    <dgm:cxn modelId="{EF996DA9-3A3F-414A-9EF2-45CC96F1E4C7}" srcId="{0D3AB7CF-808C-46AA-91F0-D8058561A905}" destId="{9119DD79-1F65-4A28-BE06-B854A6F24646}" srcOrd="0" destOrd="0" parTransId="{E5F4A8E7-3003-4B72-9704-9B9F916CF0E1}" sibTransId="{EF9F1BB2-341B-4E7F-B286-2F5A73CA19A1}"/>
    <dgm:cxn modelId="{9594E4BB-714A-4B03-946F-32BBE2307DC7}" srcId="{18B48DAD-B2E1-47DF-96B1-1104AD6A659C}" destId="{31EF87CE-BB5E-4558-B933-4C35C4A3F06A}" srcOrd="2" destOrd="0" parTransId="{FFC20831-907F-40B3-8441-8F56AE8DEFE0}" sibTransId="{E7668564-EB1E-48B1-95EA-EBC9B7544D00}"/>
    <dgm:cxn modelId="{DA5B54DA-C812-45B6-A4F3-30A0ACAB1F8D}" type="presOf" srcId="{9119DD79-1F65-4A28-BE06-B854A6F24646}" destId="{E09E8262-5BEE-40C8-A939-98624F39C527}" srcOrd="0" destOrd="0" presId="urn:microsoft.com/office/officeart/2005/8/layout/chevron2"/>
    <dgm:cxn modelId="{1A80D3E2-2E1D-46FD-9541-DAA22410FA50}" srcId="{48C86EB7-51C0-48F7-8403-DC08BD5E56CB}" destId="{2496149B-998C-4FC2-AD80-DD4ABA117C95}" srcOrd="0" destOrd="0" parTransId="{2A6B97A5-8A5A-4406-83FB-D0C4C2AF7F2D}" sibTransId="{9DF6892C-48D8-449E-B3D6-1366D3B39F06}"/>
    <dgm:cxn modelId="{FA0928EA-4C60-4BD7-8AD8-56105BD45753}" type="presOf" srcId="{8B3AE88F-78E3-4013-A7FB-DFB068A2ED97}" destId="{9DB640E2-2928-44FD-8A70-54BBBABF77F2}" srcOrd="0" destOrd="0" presId="urn:microsoft.com/office/officeart/2005/8/layout/chevron2"/>
    <dgm:cxn modelId="{49658FF7-E045-47F8-A52E-38963184D32F}" type="presOf" srcId="{31EF87CE-BB5E-4558-B933-4C35C4A3F06A}" destId="{0482142D-248E-44C6-AC78-73088D64140F}" srcOrd="0" destOrd="0" presId="urn:microsoft.com/office/officeart/2005/8/layout/chevron2"/>
    <dgm:cxn modelId="{BB4A97FC-BF14-4A24-84E2-6E2763196381}" type="presParOf" srcId="{A27DF9CB-AB0C-43D4-A96C-E4586E632A02}" destId="{7E9A7E48-7E9D-46A3-A42B-FE9A48935D2C}" srcOrd="0" destOrd="0" presId="urn:microsoft.com/office/officeart/2005/8/layout/chevron2"/>
    <dgm:cxn modelId="{2EF9DF48-0856-489D-8EB9-7626CF0273BE}" type="presParOf" srcId="{7E9A7E48-7E9D-46A3-A42B-FE9A48935D2C}" destId="{C915C1BD-122A-445C-A6B4-8B7FFC6E60D2}" srcOrd="0" destOrd="0" presId="urn:microsoft.com/office/officeart/2005/8/layout/chevron2"/>
    <dgm:cxn modelId="{CA33BDCD-631E-487A-A614-948313571720}" type="presParOf" srcId="{7E9A7E48-7E9D-46A3-A42B-FE9A48935D2C}" destId="{5306DF21-54FE-4129-BBD7-2459F104DEC5}" srcOrd="1" destOrd="0" presId="urn:microsoft.com/office/officeart/2005/8/layout/chevron2"/>
    <dgm:cxn modelId="{CE73B821-654B-4EBC-9E20-D8C54C4330F4}" type="presParOf" srcId="{A27DF9CB-AB0C-43D4-A96C-E4586E632A02}" destId="{ACB19562-5DE7-46C9-BDDB-4D1C04C35EF5}" srcOrd="1" destOrd="0" presId="urn:microsoft.com/office/officeart/2005/8/layout/chevron2"/>
    <dgm:cxn modelId="{59C9D402-5EA9-4169-B648-52B8E5F2AB17}" type="presParOf" srcId="{A27DF9CB-AB0C-43D4-A96C-E4586E632A02}" destId="{A0EC4E99-0D0A-4469-B962-45F146B5D7F5}" srcOrd="2" destOrd="0" presId="urn:microsoft.com/office/officeart/2005/8/layout/chevron2"/>
    <dgm:cxn modelId="{DAB81521-8060-4BEE-9893-1BCFB3BABF99}" type="presParOf" srcId="{A0EC4E99-0D0A-4469-B962-45F146B5D7F5}" destId="{BF1BA4C0-36C7-450A-AF34-D2780FC213D0}" srcOrd="0" destOrd="0" presId="urn:microsoft.com/office/officeart/2005/8/layout/chevron2"/>
    <dgm:cxn modelId="{2D4FE5E2-4B7E-4B98-B15F-E3587D9B3008}" type="presParOf" srcId="{A0EC4E99-0D0A-4469-B962-45F146B5D7F5}" destId="{E09E8262-5BEE-40C8-A939-98624F39C527}" srcOrd="1" destOrd="0" presId="urn:microsoft.com/office/officeart/2005/8/layout/chevron2"/>
    <dgm:cxn modelId="{67325C8E-9CC6-4104-98E4-EBF7FCD02F58}" type="presParOf" srcId="{A27DF9CB-AB0C-43D4-A96C-E4586E632A02}" destId="{D73F8EB6-BF32-44AE-BDD0-00E0012DC75C}" srcOrd="3" destOrd="0" presId="urn:microsoft.com/office/officeart/2005/8/layout/chevron2"/>
    <dgm:cxn modelId="{669D3C8C-E71E-40A6-82FC-26BCD13AEE3A}" type="presParOf" srcId="{A27DF9CB-AB0C-43D4-A96C-E4586E632A02}" destId="{FF86181C-379E-479B-BAA1-A79C5CB8E91E}" srcOrd="4" destOrd="0" presId="urn:microsoft.com/office/officeart/2005/8/layout/chevron2"/>
    <dgm:cxn modelId="{B70FB960-31DF-45DC-859F-5E8211E4642C}" type="presParOf" srcId="{FF86181C-379E-479B-BAA1-A79C5CB8E91E}" destId="{0482142D-248E-44C6-AC78-73088D64140F}" srcOrd="0" destOrd="0" presId="urn:microsoft.com/office/officeart/2005/8/layout/chevron2"/>
    <dgm:cxn modelId="{4888D5BA-3092-4A16-8E38-F0455F472B85}" type="presParOf" srcId="{FF86181C-379E-479B-BAA1-A79C5CB8E91E}" destId="{9DB640E2-2928-44FD-8A70-54BBBABF77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864A3-9B82-46A2-BCB6-E326384F0704}"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F0B119AA-44E0-42E6-A927-AA38D5DCE9E7}">
      <dgm:prSet/>
      <dgm:spPr/>
      <dgm:t>
        <a:bodyPr/>
        <a:lstStyle/>
        <a:p>
          <a:r>
            <a:rPr lang="en-US" b="0" i="0"/>
            <a:t>Wrong Dates</a:t>
          </a:r>
          <a:endParaRPr lang="en-US"/>
        </a:p>
      </dgm:t>
    </dgm:pt>
    <dgm:pt modelId="{E0C0F0B5-FEF5-4277-9C77-F2085BEFB91F}" type="parTrans" cxnId="{9F77CABC-3109-4019-829F-010789BE94B8}">
      <dgm:prSet/>
      <dgm:spPr/>
      <dgm:t>
        <a:bodyPr/>
        <a:lstStyle/>
        <a:p>
          <a:endParaRPr lang="en-US"/>
        </a:p>
      </dgm:t>
    </dgm:pt>
    <dgm:pt modelId="{149A87EF-9B8A-437C-A38E-BE503EC261E9}" type="sibTrans" cxnId="{9F77CABC-3109-4019-829F-010789BE94B8}">
      <dgm:prSet/>
      <dgm:spPr/>
      <dgm:t>
        <a:bodyPr/>
        <a:lstStyle/>
        <a:p>
          <a:endParaRPr lang="en-US"/>
        </a:p>
      </dgm:t>
    </dgm:pt>
    <dgm:pt modelId="{A22B48FD-6500-4472-8B21-06AAFC90D08D}">
      <dgm:prSet/>
      <dgm:spPr/>
      <dgm:t>
        <a:bodyPr/>
        <a:lstStyle/>
        <a:p>
          <a:r>
            <a:rPr lang="en-US" b="0" i="0" dirty="0"/>
            <a:t>Missing Paperwork</a:t>
          </a:r>
          <a:endParaRPr lang="en-US" dirty="0"/>
        </a:p>
      </dgm:t>
    </dgm:pt>
    <dgm:pt modelId="{160E6439-D2EE-4F29-9860-1B204C2D6966}" type="parTrans" cxnId="{691628E3-BBD9-4311-BA3D-ADDCE0E08090}">
      <dgm:prSet/>
      <dgm:spPr/>
      <dgm:t>
        <a:bodyPr/>
        <a:lstStyle/>
        <a:p>
          <a:endParaRPr lang="en-US"/>
        </a:p>
      </dgm:t>
    </dgm:pt>
    <dgm:pt modelId="{50B6BD4A-3403-49D4-B937-19B216FBAC87}" type="sibTrans" cxnId="{691628E3-BBD9-4311-BA3D-ADDCE0E08090}">
      <dgm:prSet/>
      <dgm:spPr/>
      <dgm:t>
        <a:bodyPr/>
        <a:lstStyle/>
        <a:p>
          <a:endParaRPr lang="en-US"/>
        </a:p>
      </dgm:t>
    </dgm:pt>
    <dgm:pt modelId="{35B49C3F-C4CF-4889-B8EE-CB546BDEF496}">
      <dgm:prSet/>
      <dgm:spPr/>
      <dgm:t>
        <a:bodyPr/>
        <a:lstStyle/>
        <a:p>
          <a:r>
            <a:rPr lang="en-US" b="0" i="0" dirty="0"/>
            <a:t>Unallowable Expenses</a:t>
          </a:r>
          <a:endParaRPr lang="en-US" dirty="0"/>
        </a:p>
      </dgm:t>
    </dgm:pt>
    <dgm:pt modelId="{7D34B495-5C75-4FE8-8A3E-DA35002E4A4F}" type="parTrans" cxnId="{4BF26294-B1BF-46D7-8AAB-C157E391267A}">
      <dgm:prSet/>
      <dgm:spPr/>
      <dgm:t>
        <a:bodyPr/>
        <a:lstStyle/>
        <a:p>
          <a:endParaRPr lang="en-US"/>
        </a:p>
      </dgm:t>
    </dgm:pt>
    <dgm:pt modelId="{9B26F60C-D794-40B6-BF01-FE426FD8B9B2}" type="sibTrans" cxnId="{4BF26294-B1BF-46D7-8AAB-C157E391267A}">
      <dgm:prSet/>
      <dgm:spPr/>
      <dgm:t>
        <a:bodyPr/>
        <a:lstStyle/>
        <a:p>
          <a:endParaRPr lang="en-US"/>
        </a:p>
      </dgm:t>
    </dgm:pt>
    <dgm:pt modelId="{AB22B4A2-FEC1-4722-ABEA-463E5F3826EC}" type="pres">
      <dgm:prSet presAssocID="{045864A3-9B82-46A2-BCB6-E326384F0704}" presName="hierChild1" presStyleCnt="0">
        <dgm:presLayoutVars>
          <dgm:chPref val="1"/>
          <dgm:dir/>
          <dgm:animOne val="branch"/>
          <dgm:animLvl val="lvl"/>
          <dgm:resizeHandles/>
        </dgm:presLayoutVars>
      </dgm:prSet>
      <dgm:spPr/>
    </dgm:pt>
    <dgm:pt modelId="{7EA980F5-A4FE-432F-8849-A870036310FF}" type="pres">
      <dgm:prSet presAssocID="{F0B119AA-44E0-42E6-A927-AA38D5DCE9E7}" presName="hierRoot1" presStyleCnt="0"/>
      <dgm:spPr/>
    </dgm:pt>
    <dgm:pt modelId="{7DDE6A76-41F3-4D60-8616-379CF2F33A3F}" type="pres">
      <dgm:prSet presAssocID="{F0B119AA-44E0-42E6-A927-AA38D5DCE9E7}" presName="composite" presStyleCnt="0"/>
      <dgm:spPr/>
    </dgm:pt>
    <dgm:pt modelId="{17502AF9-2298-44FB-BEEE-606DD9DD16D5}" type="pres">
      <dgm:prSet presAssocID="{F0B119AA-44E0-42E6-A927-AA38D5DCE9E7}" presName="background" presStyleLbl="node0" presStyleIdx="0" presStyleCnt="3"/>
      <dgm:spPr/>
    </dgm:pt>
    <dgm:pt modelId="{4899E4E7-83E2-4D4B-8CAF-36E038735661}" type="pres">
      <dgm:prSet presAssocID="{F0B119AA-44E0-42E6-A927-AA38D5DCE9E7}" presName="text" presStyleLbl="fgAcc0" presStyleIdx="0" presStyleCnt="3">
        <dgm:presLayoutVars>
          <dgm:chPref val="3"/>
        </dgm:presLayoutVars>
      </dgm:prSet>
      <dgm:spPr/>
    </dgm:pt>
    <dgm:pt modelId="{FC542538-6E78-4A7A-A026-89581759C102}" type="pres">
      <dgm:prSet presAssocID="{F0B119AA-44E0-42E6-A927-AA38D5DCE9E7}" presName="hierChild2" presStyleCnt="0"/>
      <dgm:spPr/>
    </dgm:pt>
    <dgm:pt modelId="{8B3A7DD5-5C74-4C38-B9B4-C3BEF78B946A}" type="pres">
      <dgm:prSet presAssocID="{A22B48FD-6500-4472-8B21-06AAFC90D08D}" presName="hierRoot1" presStyleCnt="0"/>
      <dgm:spPr/>
    </dgm:pt>
    <dgm:pt modelId="{9D7EFB42-5C92-401D-9797-46ECD0CE921D}" type="pres">
      <dgm:prSet presAssocID="{A22B48FD-6500-4472-8B21-06AAFC90D08D}" presName="composite" presStyleCnt="0"/>
      <dgm:spPr/>
    </dgm:pt>
    <dgm:pt modelId="{3A5A5C1A-0A40-47F7-B844-01172776B311}" type="pres">
      <dgm:prSet presAssocID="{A22B48FD-6500-4472-8B21-06AAFC90D08D}" presName="background" presStyleLbl="node0" presStyleIdx="1" presStyleCnt="3"/>
      <dgm:spPr/>
    </dgm:pt>
    <dgm:pt modelId="{483D748C-BBF3-47EB-8AA4-0B75EEA9A7C7}" type="pres">
      <dgm:prSet presAssocID="{A22B48FD-6500-4472-8B21-06AAFC90D08D}" presName="text" presStyleLbl="fgAcc0" presStyleIdx="1" presStyleCnt="3">
        <dgm:presLayoutVars>
          <dgm:chPref val="3"/>
        </dgm:presLayoutVars>
      </dgm:prSet>
      <dgm:spPr/>
    </dgm:pt>
    <dgm:pt modelId="{EE06B619-25E3-4E05-AB90-7677A0AD68CE}" type="pres">
      <dgm:prSet presAssocID="{A22B48FD-6500-4472-8B21-06AAFC90D08D}" presName="hierChild2" presStyleCnt="0"/>
      <dgm:spPr/>
    </dgm:pt>
    <dgm:pt modelId="{C908F4A0-C6E4-45BB-9ED6-D598D631C1C6}" type="pres">
      <dgm:prSet presAssocID="{35B49C3F-C4CF-4889-B8EE-CB546BDEF496}" presName="hierRoot1" presStyleCnt="0"/>
      <dgm:spPr/>
    </dgm:pt>
    <dgm:pt modelId="{BB913386-5D6A-42F9-93FC-04E8B649D10E}" type="pres">
      <dgm:prSet presAssocID="{35B49C3F-C4CF-4889-B8EE-CB546BDEF496}" presName="composite" presStyleCnt="0"/>
      <dgm:spPr/>
    </dgm:pt>
    <dgm:pt modelId="{07877191-7628-4B03-942B-A6DC157E2202}" type="pres">
      <dgm:prSet presAssocID="{35B49C3F-C4CF-4889-B8EE-CB546BDEF496}" presName="background" presStyleLbl="node0" presStyleIdx="2" presStyleCnt="3"/>
      <dgm:spPr/>
    </dgm:pt>
    <dgm:pt modelId="{B33AD9E5-5283-463F-B95B-DE1B58F085B6}" type="pres">
      <dgm:prSet presAssocID="{35B49C3F-C4CF-4889-B8EE-CB546BDEF496}" presName="text" presStyleLbl="fgAcc0" presStyleIdx="2" presStyleCnt="3">
        <dgm:presLayoutVars>
          <dgm:chPref val="3"/>
        </dgm:presLayoutVars>
      </dgm:prSet>
      <dgm:spPr/>
    </dgm:pt>
    <dgm:pt modelId="{E5949E40-4323-4260-9B7C-09A9E6E2B55D}" type="pres">
      <dgm:prSet presAssocID="{35B49C3F-C4CF-4889-B8EE-CB546BDEF496}" presName="hierChild2" presStyleCnt="0"/>
      <dgm:spPr/>
    </dgm:pt>
  </dgm:ptLst>
  <dgm:cxnLst>
    <dgm:cxn modelId="{FB38DE16-7569-4BF3-A3ED-C1E458D7F990}" type="presOf" srcId="{A22B48FD-6500-4472-8B21-06AAFC90D08D}" destId="{483D748C-BBF3-47EB-8AA4-0B75EEA9A7C7}" srcOrd="0" destOrd="0" presId="urn:microsoft.com/office/officeart/2005/8/layout/hierarchy1"/>
    <dgm:cxn modelId="{C3D04665-78E0-4108-8252-E05305531621}" type="presOf" srcId="{35B49C3F-C4CF-4889-B8EE-CB546BDEF496}" destId="{B33AD9E5-5283-463F-B95B-DE1B58F085B6}" srcOrd="0" destOrd="0" presId="urn:microsoft.com/office/officeart/2005/8/layout/hierarchy1"/>
    <dgm:cxn modelId="{3A3C4D6A-BA1A-4132-85D1-E3746C44CDDC}" type="presOf" srcId="{F0B119AA-44E0-42E6-A927-AA38D5DCE9E7}" destId="{4899E4E7-83E2-4D4B-8CAF-36E038735661}" srcOrd="0" destOrd="0" presId="urn:microsoft.com/office/officeart/2005/8/layout/hierarchy1"/>
    <dgm:cxn modelId="{4BF26294-B1BF-46D7-8AAB-C157E391267A}" srcId="{045864A3-9B82-46A2-BCB6-E326384F0704}" destId="{35B49C3F-C4CF-4889-B8EE-CB546BDEF496}" srcOrd="2" destOrd="0" parTransId="{7D34B495-5C75-4FE8-8A3E-DA35002E4A4F}" sibTransId="{9B26F60C-D794-40B6-BF01-FE426FD8B9B2}"/>
    <dgm:cxn modelId="{9F77CABC-3109-4019-829F-010789BE94B8}" srcId="{045864A3-9B82-46A2-BCB6-E326384F0704}" destId="{F0B119AA-44E0-42E6-A927-AA38D5DCE9E7}" srcOrd="0" destOrd="0" parTransId="{E0C0F0B5-FEF5-4277-9C77-F2085BEFB91F}" sibTransId="{149A87EF-9B8A-437C-A38E-BE503EC261E9}"/>
    <dgm:cxn modelId="{C343CBC5-0063-46B5-808D-A41F5EE215EB}" type="presOf" srcId="{045864A3-9B82-46A2-BCB6-E326384F0704}" destId="{AB22B4A2-FEC1-4722-ABEA-463E5F3826EC}" srcOrd="0" destOrd="0" presId="urn:microsoft.com/office/officeart/2005/8/layout/hierarchy1"/>
    <dgm:cxn modelId="{691628E3-BBD9-4311-BA3D-ADDCE0E08090}" srcId="{045864A3-9B82-46A2-BCB6-E326384F0704}" destId="{A22B48FD-6500-4472-8B21-06AAFC90D08D}" srcOrd="1" destOrd="0" parTransId="{160E6439-D2EE-4F29-9860-1B204C2D6966}" sibTransId="{50B6BD4A-3403-49D4-B937-19B216FBAC87}"/>
    <dgm:cxn modelId="{96E99F06-276B-4A0F-A038-E104E107897D}" type="presParOf" srcId="{AB22B4A2-FEC1-4722-ABEA-463E5F3826EC}" destId="{7EA980F5-A4FE-432F-8849-A870036310FF}" srcOrd="0" destOrd="0" presId="urn:microsoft.com/office/officeart/2005/8/layout/hierarchy1"/>
    <dgm:cxn modelId="{EF2DA663-2BF0-44B1-8806-52C466E5C1D6}" type="presParOf" srcId="{7EA980F5-A4FE-432F-8849-A870036310FF}" destId="{7DDE6A76-41F3-4D60-8616-379CF2F33A3F}" srcOrd="0" destOrd="0" presId="urn:microsoft.com/office/officeart/2005/8/layout/hierarchy1"/>
    <dgm:cxn modelId="{0CD0C0EE-D372-4CCC-B231-BE554AF4A2E4}" type="presParOf" srcId="{7DDE6A76-41F3-4D60-8616-379CF2F33A3F}" destId="{17502AF9-2298-44FB-BEEE-606DD9DD16D5}" srcOrd="0" destOrd="0" presId="urn:microsoft.com/office/officeart/2005/8/layout/hierarchy1"/>
    <dgm:cxn modelId="{D4060734-4D11-4684-83ED-B7DDCC9117F8}" type="presParOf" srcId="{7DDE6A76-41F3-4D60-8616-379CF2F33A3F}" destId="{4899E4E7-83E2-4D4B-8CAF-36E038735661}" srcOrd="1" destOrd="0" presId="urn:microsoft.com/office/officeart/2005/8/layout/hierarchy1"/>
    <dgm:cxn modelId="{AE4CB191-3D94-42ED-AD52-8A953ED726FD}" type="presParOf" srcId="{7EA980F5-A4FE-432F-8849-A870036310FF}" destId="{FC542538-6E78-4A7A-A026-89581759C102}" srcOrd="1" destOrd="0" presId="urn:microsoft.com/office/officeart/2005/8/layout/hierarchy1"/>
    <dgm:cxn modelId="{9F11745F-EBB3-461F-B386-B6DC59A9514A}" type="presParOf" srcId="{AB22B4A2-FEC1-4722-ABEA-463E5F3826EC}" destId="{8B3A7DD5-5C74-4C38-B9B4-C3BEF78B946A}" srcOrd="1" destOrd="0" presId="urn:microsoft.com/office/officeart/2005/8/layout/hierarchy1"/>
    <dgm:cxn modelId="{B61BBC17-E2EF-4963-B176-A61728015EBC}" type="presParOf" srcId="{8B3A7DD5-5C74-4C38-B9B4-C3BEF78B946A}" destId="{9D7EFB42-5C92-401D-9797-46ECD0CE921D}" srcOrd="0" destOrd="0" presId="urn:microsoft.com/office/officeart/2005/8/layout/hierarchy1"/>
    <dgm:cxn modelId="{44A1112B-1225-4DDB-86D4-ACDFC4F11FAF}" type="presParOf" srcId="{9D7EFB42-5C92-401D-9797-46ECD0CE921D}" destId="{3A5A5C1A-0A40-47F7-B844-01172776B311}" srcOrd="0" destOrd="0" presId="urn:microsoft.com/office/officeart/2005/8/layout/hierarchy1"/>
    <dgm:cxn modelId="{7118BBD4-8FD0-488D-AD65-2E94434C099F}" type="presParOf" srcId="{9D7EFB42-5C92-401D-9797-46ECD0CE921D}" destId="{483D748C-BBF3-47EB-8AA4-0B75EEA9A7C7}" srcOrd="1" destOrd="0" presId="urn:microsoft.com/office/officeart/2005/8/layout/hierarchy1"/>
    <dgm:cxn modelId="{B2448B1D-CB03-465B-ACA5-AFE497AC00C0}" type="presParOf" srcId="{8B3A7DD5-5C74-4C38-B9B4-C3BEF78B946A}" destId="{EE06B619-25E3-4E05-AB90-7677A0AD68CE}" srcOrd="1" destOrd="0" presId="urn:microsoft.com/office/officeart/2005/8/layout/hierarchy1"/>
    <dgm:cxn modelId="{3A8D9520-0412-485C-BB9F-6617F2DA5CAD}" type="presParOf" srcId="{AB22B4A2-FEC1-4722-ABEA-463E5F3826EC}" destId="{C908F4A0-C6E4-45BB-9ED6-D598D631C1C6}" srcOrd="2" destOrd="0" presId="urn:microsoft.com/office/officeart/2005/8/layout/hierarchy1"/>
    <dgm:cxn modelId="{F528B06F-E433-4AEF-B15A-37C7F1764301}" type="presParOf" srcId="{C908F4A0-C6E4-45BB-9ED6-D598D631C1C6}" destId="{BB913386-5D6A-42F9-93FC-04E8B649D10E}" srcOrd="0" destOrd="0" presId="urn:microsoft.com/office/officeart/2005/8/layout/hierarchy1"/>
    <dgm:cxn modelId="{FAA807FB-FCBF-499B-B2EA-8A26D940A426}" type="presParOf" srcId="{BB913386-5D6A-42F9-93FC-04E8B649D10E}" destId="{07877191-7628-4B03-942B-A6DC157E2202}" srcOrd="0" destOrd="0" presId="urn:microsoft.com/office/officeart/2005/8/layout/hierarchy1"/>
    <dgm:cxn modelId="{A0CA5788-3A2D-465E-BC34-6AE64377C0C4}" type="presParOf" srcId="{BB913386-5D6A-42F9-93FC-04E8B649D10E}" destId="{B33AD9E5-5283-463F-B95B-DE1B58F085B6}" srcOrd="1" destOrd="0" presId="urn:microsoft.com/office/officeart/2005/8/layout/hierarchy1"/>
    <dgm:cxn modelId="{C4BAD904-C59F-4C09-A1CD-55BFD16D39DD}" type="presParOf" srcId="{C908F4A0-C6E4-45BB-9ED6-D598D631C1C6}" destId="{E5949E40-4323-4260-9B7C-09A9E6E2B5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B007D-8267-40E3-84D6-3C89A7D9EE5D}">
      <dsp:nvSpPr>
        <dsp:cNvPr id="0" name=""/>
        <dsp:cNvSpPr/>
      </dsp:nvSpPr>
      <dsp:spPr>
        <a:xfrm rot="21300000">
          <a:off x="174109" y="1724453"/>
          <a:ext cx="6745385" cy="138816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D85C4-17C6-4214-B0C8-E224455A0500}">
      <dsp:nvSpPr>
        <dsp:cNvPr id="0" name=""/>
        <dsp:cNvSpPr/>
      </dsp:nvSpPr>
      <dsp:spPr>
        <a:xfrm>
          <a:off x="842537" y="241853"/>
          <a:ext cx="2106344" cy="193482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94170-9564-4898-A9A0-92435C993959}">
      <dsp:nvSpPr>
        <dsp:cNvPr id="0" name=""/>
        <dsp:cNvSpPr/>
      </dsp:nvSpPr>
      <dsp:spPr>
        <a:xfrm>
          <a:off x="3721207" y="0"/>
          <a:ext cx="2246767" cy="203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Title I Schools</a:t>
          </a:r>
        </a:p>
      </dsp:txBody>
      <dsp:txXfrm>
        <a:off x="3721207" y="0"/>
        <a:ext cx="2246767" cy="2031569"/>
      </dsp:txXfrm>
    </dsp:sp>
    <dsp:sp modelId="{260E1FA9-7809-47C1-BDDD-A0A2EDD57AC3}">
      <dsp:nvSpPr>
        <dsp:cNvPr id="0" name=""/>
        <dsp:cNvSpPr/>
      </dsp:nvSpPr>
      <dsp:spPr>
        <a:xfrm>
          <a:off x="4072265" y="2660389"/>
          <a:ext cx="2106344" cy="193482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125FD-03C2-4B1E-A565-2DDD47D8BFEA}">
      <dsp:nvSpPr>
        <dsp:cNvPr id="0" name=""/>
        <dsp:cNvSpPr/>
      </dsp:nvSpPr>
      <dsp:spPr>
        <a:xfrm>
          <a:off x="1169374" y="2805501"/>
          <a:ext cx="2014361" cy="2031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Non-Title I Schools</a:t>
          </a:r>
        </a:p>
      </dsp:txBody>
      <dsp:txXfrm>
        <a:off x="1169374" y="2805501"/>
        <a:ext cx="2014361" cy="2031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5C1BD-122A-445C-A6B4-8B7FFC6E60D2}">
      <dsp:nvSpPr>
        <dsp:cNvPr id="0" name=""/>
        <dsp:cNvSpPr/>
      </dsp:nvSpPr>
      <dsp:spPr>
        <a:xfrm rot="5400000">
          <a:off x="-226735" y="229368"/>
          <a:ext cx="1511569" cy="105809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December 1</a:t>
          </a:r>
        </a:p>
      </dsp:txBody>
      <dsp:txXfrm rot="-5400000">
        <a:off x="1" y="531681"/>
        <a:ext cx="1058098" cy="453471"/>
      </dsp:txXfrm>
    </dsp:sp>
    <dsp:sp modelId="{5306DF21-54FE-4129-BBD7-2459F104DEC5}">
      <dsp:nvSpPr>
        <dsp:cNvPr id="0" name=""/>
        <dsp:cNvSpPr/>
      </dsp:nvSpPr>
      <dsp:spPr>
        <a:xfrm rot="5400000">
          <a:off x="5722626" y="-4661894"/>
          <a:ext cx="982520" cy="1031157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a:t>Comparability Opens</a:t>
          </a:r>
        </a:p>
      </dsp:txBody>
      <dsp:txXfrm rot="-5400000">
        <a:off x="1058099" y="50596"/>
        <a:ext cx="10263613" cy="886594"/>
      </dsp:txXfrm>
    </dsp:sp>
    <dsp:sp modelId="{BF1BA4C0-36C7-450A-AF34-D2780FC213D0}">
      <dsp:nvSpPr>
        <dsp:cNvPr id="0" name=""/>
        <dsp:cNvSpPr/>
      </dsp:nvSpPr>
      <dsp:spPr>
        <a:xfrm rot="5400000">
          <a:off x="-226735" y="1545813"/>
          <a:ext cx="1511569" cy="1058098"/>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January 31</a:t>
          </a:r>
        </a:p>
      </dsp:txBody>
      <dsp:txXfrm rot="-5400000">
        <a:off x="1" y="1848126"/>
        <a:ext cx="1058098" cy="453471"/>
      </dsp:txXfrm>
    </dsp:sp>
    <dsp:sp modelId="{E09E8262-5BEE-40C8-A939-98624F39C527}">
      <dsp:nvSpPr>
        <dsp:cNvPr id="0" name=""/>
        <dsp:cNvSpPr/>
      </dsp:nvSpPr>
      <dsp:spPr>
        <a:xfrm rot="5400000">
          <a:off x="5722626" y="-3345450"/>
          <a:ext cx="982520" cy="10311576"/>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a:t>Submission Date </a:t>
          </a:r>
        </a:p>
      </dsp:txBody>
      <dsp:txXfrm rot="-5400000">
        <a:off x="1058099" y="1367040"/>
        <a:ext cx="10263613" cy="886594"/>
      </dsp:txXfrm>
    </dsp:sp>
    <dsp:sp modelId="{0482142D-248E-44C6-AC78-73088D64140F}">
      <dsp:nvSpPr>
        <dsp:cNvPr id="0" name=""/>
        <dsp:cNvSpPr/>
      </dsp:nvSpPr>
      <dsp:spPr>
        <a:xfrm rot="5400000">
          <a:off x="-226735" y="2862257"/>
          <a:ext cx="1511569" cy="1058098"/>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February 28</a:t>
          </a:r>
        </a:p>
      </dsp:txBody>
      <dsp:txXfrm rot="-5400000">
        <a:off x="1" y="3164570"/>
        <a:ext cx="1058098" cy="453471"/>
      </dsp:txXfrm>
    </dsp:sp>
    <dsp:sp modelId="{9DB640E2-2928-44FD-8A70-54BBBABF77F2}">
      <dsp:nvSpPr>
        <dsp:cNvPr id="0" name=""/>
        <dsp:cNvSpPr/>
      </dsp:nvSpPr>
      <dsp:spPr>
        <a:xfrm rot="5400000">
          <a:off x="5722626" y="-2029006"/>
          <a:ext cx="982520" cy="10311576"/>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a:t>Documentation of the corrective action and confirmation of comparability submission date for those not found comparable</a:t>
          </a:r>
        </a:p>
      </dsp:txBody>
      <dsp:txXfrm rot="-5400000">
        <a:off x="1058099" y="2683484"/>
        <a:ext cx="10263613" cy="886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02AF9-2298-44FB-BEEE-606DD9DD16D5}">
      <dsp:nvSpPr>
        <dsp:cNvPr id="0" name=""/>
        <dsp:cNvSpPr/>
      </dsp:nvSpPr>
      <dsp:spPr>
        <a:xfrm>
          <a:off x="0" y="112378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899E4E7-83E2-4D4B-8CAF-36E038735661}">
      <dsp:nvSpPr>
        <dsp:cNvPr id="0" name=""/>
        <dsp:cNvSpPr/>
      </dsp:nvSpPr>
      <dsp:spPr>
        <a:xfrm>
          <a:off x="328612" y="143596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a:t>Wrong Dates</a:t>
          </a:r>
          <a:endParaRPr lang="en-US" sz="3700" kern="1200"/>
        </a:p>
      </dsp:txBody>
      <dsp:txXfrm>
        <a:off x="383617" y="1490974"/>
        <a:ext cx="2847502" cy="1768010"/>
      </dsp:txXfrm>
    </dsp:sp>
    <dsp:sp modelId="{3A5A5C1A-0A40-47F7-B844-01172776B311}">
      <dsp:nvSpPr>
        <dsp:cNvPr id="0" name=""/>
        <dsp:cNvSpPr/>
      </dsp:nvSpPr>
      <dsp:spPr>
        <a:xfrm>
          <a:off x="3614737" y="112378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83D748C-BBF3-47EB-8AA4-0B75EEA9A7C7}">
      <dsp:nvSpPr>
        <dsp:cNvPr id="0" name=""/>
        <dsp:cNvSpPr/>
      </dsp:nvSpPr>
      <dsp:spPr>
        <a:xfrm>
          <a:off x="3943350" y="143596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Missing Paperwork</a:t>
          </a:r>
          <a:endParaRPr lang="en-US" sz="3700" kern="1200" dirty="0"/>
        </a:p>
      </dsp:txBody>
      <dsp:txXfrm>
        <a:off x="3998355" y="1490974"/>
        <a:ext cx="2847502" cy="1768010"/>
      </dsp:txXfrm>
    </dsp:sp>
    <dsp:sp modelId="{07877191-7628-4B03-942B-A6DC157E2202}">
      <dsp:nvSpPr>
        <dsp:cNvPr id="0" name=""/>
        <dsp:cNvSpPr/>
      </dsp:nvSpPr>
      <dsp:spPr>
        <a:xfrm>
          <a:off x="7229475" y="112378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33AD9E5-5283-463F-B95B-DE1B58F085B6}">
      <dsp:nvSpPr>
        <dsp:cNvPr id="0" name=""/>
        <dsp:cNvSpPr/>
      </dsp:nvSpPr>
      <dsp:spPr>
        <a:xfrm>
          <a:off x="7558087" y="143596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Unallowable Expenses</a:t>
          </a:r>
          <a:endParaRPr lang="en-US" sz="3700" kern="1200" dirty="0"/>
        </a:p>
      </dsp:txBody>
      <dsp:txXfrm>
        <a:off x="7613092" y="149097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777-70B5-2A42-87B4-5AEF232B7761}"/>
              </a:ext>
            </a:extLst>
          </p:cNvPr>
          <p:cNvSpPr>
            <a:spLocks noGrp="1"/>
          </p:cNvSpPr>
          <p:nvPr>
            <p:ph type="ctrTitle"/>
          </p:nvPr>
        </p:nvSpPr>
        <p:spPr>
          <a:xfrm>
            <a:off x="4520513" y="1470453"/>
            <a:ext cx="7080422" cy="2273644"/>
          </a:xfrm>
        </p:spPr>
        <p:txBody>
          <a:bodyPr anchor="b">
            <a:noAutofit/>
          </a:bodyPr>
          <a:lstStyle>
            <a:lvl1pPr algn="l">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899074-DC17-8344-BD8F-B2D8614DF1EF}"/>
              </a:ext>
            </a:extLst>
          </p:cNvPr>
          <p:cNvSpPr>
            <a:spLocks noGrp="1"/>
          </p:cNvSpPr>
          <p:nvPr>
            <p:ph type="subTitle" idx="1"/>
          </p:nvPr>
        </p:nvSpPr>
        <p:spPr>
          <a:xfrm>
            <a:off x="4520513" y="3843432"/>
            <a:ext cx="7080422" cy="141436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F0834-C12C-7647-A5D2-63EA1C2408DA}"/>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5" name="Footer Placeholder 4">
            <a:extLst>
              <a:ext uri="{FF2B5EF4-FFF2-40B4-BE49-F238E27FC236}">
                <a16:creationId xmlns:a16="http://schemas.microsoft.com/office/drawing/2014/main" id="{10D0354E-8E94-E645-89E3-3242F1F50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2571-6E6E-E545-9BE3-677344872FA2}"/>
              </a:ext>
            </a:extLst>
          </p:cNvPr>
          <p:cNvSpPr>
            <a:spLocks noGrp="1"/>
          </p:cNvSpPr>
          <p:nvPr>
            <p:ph type="sldNum" sz="quarter" idx="12"/>
          </p:nvPr>
        </p:nvSpPr>
        <p:spPr/>
        <p:txBody>
          <a:bodyPr/>
          <a:lstStyle/>
          <a:p>
            <a:fld id="{44B89860-678D-ED40-B51F-C358D6E1CC92}" type="slidenum">
              <a:rPr lang="en-US" smtClean="0"/>
              <a:t>‹#›</a:t>
            </a:fld>
            <a:endParaRPr lang="en-US"/>
          </a:p>
        </p:txBody>
      </p:sp>
      <p:grpSp>
        <p:nvGrpSpPr>
          <p:cNvPr id="10" name="Group 9">
            <a:extLst>
              <a:ext uri="{FF2B5EF4-FFF2-40B4-BE49-F238E27FC236}">
                <a16:creationId xmlns:a16="http://schemas.microsoft.com/office/drawing/2014/main" id="{6757D654-5388-1048-878A-F140319F59D5}"/>
              </a:ext>
            </a:extLst>
          </p:cNvPr>
          <p:cNvGrpSpPr/>
          <p:nvPr/>
        </p:nvGrpSpPr>
        <p:grpSpPr>
          <a:xfrm>
            <a:off x="882048" y="2079324"/>
            <a:ext cx="2699352" cy="2699352"/>
            <a:chOff x="838200" y="1470453"/>
            <a:chExt cx="3787346" cy="3787346"/>
          </a:xfrm>
        </p:grpSpPr>
        <p:sp>
          <p:nvSpPr>
            <p:cNvPr id="7" name="Oval 6">
              <a:extLst>
                <a:ext uri="{FF2B5EF4-FFF2-40B4-BE49-F238E27FC236}">
                  <a16:creationId xmlns:a16="http://schemas.microsoft.com/office/drawing/2014/main" id="{0DCA8C48-9379-6449-8D77-445801FD27DA}"/>
                </a:ext>
              </a:extLst>
            </p:cNvPr>
            <p:cNvSpPr/>
            <p:nvPr/>
          </p:nvSpPr>
          <p:spPr>
            <a:xfrm>
              <a:off x="838200" y="1470453"/>
              <a:ext cx="3787346" cy="378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alendar&#10;&#10;Description automatically generated">
              <a:extLst>
                <a:ext uri="{FF2B5EF4-FFF2-40B4-BE49-F238E27FC236}">
                  <a16:creationId xmlns:a16="http://schemas.microsoft.com/office/drawing/2014/main" id="{FB8116F7-404F-874C-B1DC-F15BECC54721}"/>
                </a:ext>
              </a:extLst>
            </p:cNvPr>
            <p:cNvPicPr>
              <a:picLocks noChangeAspect="1"/>
            </p:cNvPicPr>
            <p:nvPr/>
          </p:nvPicPr>
          <p:blipFill>
            <a:blip r:embed="rId3"/>
            <a:stretch>
              <a:fillRect/>
            </a:stretch>
          </p:blipFill>
          <p:spPr>
            <a:xfrm>
              <a:off x="914742" y="1546995"/>
              <a:ext cx="3634260" cy="3634260"/>
            </a:xfrm>
            <a:prstGeom prst="rect">
              <a:avLst/>
            </a:prstGeom>
          </p:spPr>
        </p:pic>
      </p:grpSp>
      <p:cxnSp>
        <p:nvCxnSpPr>
          <p:cNvPr id="12" name="Straight Connector 11">
            <a:extLst>
              <a:ext uri="{FF2B5EF4-FFF2-40B4-BE49-F238E27FC236}">
                <a16:creationId xmlns:a16="http://schemas.microsoft.com/office/drawing/2014/main" id="{0D18A434-8F9C-EA40-80DC-F2A775338B29}"/>
              </a:ext>
            </a:extLst>
          </p:cNvPr>
          <p:cNvCxnSpPr/>
          <p:nvPr/>
        </p:nvCxnSpPr>
        <p:spPr>
          <a:xfrm>
            <a:off x="4050956" y="1149178"/>
            <a:ext cx="0" cy="437429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8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3779-CB40-F149-A598-33EBF0F8B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61631-B467-894E-8540-2FDAEF667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6203-83BF-D641-A03C-6903364C1D3C}"/>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5" name="Footer Placeholder 4">
            <a:extLst>
              <a:ext uri="{FF2B5EF4-FFF2-40B4-BE49-F238E27FC236}">
                <a16:creationId xmlns:a16="http://schemas.microsoft.com/office/drawing/2014/main" id="{8CA41290-E99D-DC4F-BE81-33414C721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F596-23C4-5142-8717-49D364DB9B9F}"/>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240844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0C5AD-5D6B-E24B-A94E-9BD0ABC84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CDB63-67D9-344C-8CE2-3AC100B29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BEBED-B5FC-DB42-9997-89B4DF1F304E}"/>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5" name="Footer Placeholder 4">
            <a:extLst>
              <a:ext uri="{FF2B5EF4-FFF2-40B4-BE49-F238E27FC236}">
                <a16:creationId xmlns:a16="http://schemas.microsoft.com/office/drawing/2014/main" id="{9F395A80-CCFA-3A4E-8E95-F97E2C240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6E4F2-C37C-A647-B64F-6C9DE0ACD822}"/>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152988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C4C2-E181-EB44-8AE8-5EE516DA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C06-BEC1-AA4E-A7ED-2220DDAFB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3C9E-F3BD-CB49-9798-7FF8060C0C80}"/>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fld id="{5642892C-19F8-9A40-9900-2F95FBD0DDBA}" type="datetimeFigureOut">
              <a:rPr lang="en-US" smtClean="0"/>
              <a:pPr/>
              <a:t>7/11/2022</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DEA09E2-5817-7844-ABC2-E4CCDE21AD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A3B76A-0F0C-AD48-B1D6-E7A921D47A5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4B89860-678D-ED40-B51F-C358D6E1CC92}" type="slidenum">
              <a:rPr lang="en-US" smtClean="0"/>
              <a:pPr/>
              <a:t>‹#›</a:t>
            </a:fld>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038EF13-0F1B-AB4D-9A23-35A902F06BB1}"/>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9E9874D4-46EF-DA40-BEDC-5CF0719B1FD6}"/>
              </a:ext>
            </a:extLst>
          </p:cNvPr>
          <p:cNvPicPr>
            <a:picLocks noChangeAspect="1"/>
          </p:cNvPicPr>
          <p:nvPr/>
        </p:nvPicPr>
        <p:blipFill>
          <a:blip r:embed="rId2"/>
          <a:stretch>
            <a:fillRect/>
          </a:stretch>
        </p:blipFill>
        <p:spPr>
          <a:xfrm>
            <a:off x="8785654" y="411598"/>
            <a:ext cx="2951205" cy="721406"/>
          </a:xfrm>
          <a:prstGeom prst="rect">
            <a:avLst/>
          </a:prstGeom>
        </p:spPr>
      </p:pic>
      <p:sp>
        <p:nvSpPr>
          <p:cNvPr id="10" name="Rectangle 9">
            <a:extLst>
              <a:ext uri="{FF2B5EF4-FFF2-40B4-BE49-F238E27FC236}">
                <a16:creationId xmlns:a16="http://schemas.microsoft.com/office/drawing/2014/main" id="{3A361E14-F8CF-BF4A-B557-482E97455D6D}"/>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687-F994-A54B-8FC9-2E9A35AC8EFD}"/>
              </a:ext>
            </a:extLst>
          </p:cNvPr>
          <p:cNvSpPr>
            <a:spLocks noGrp="1"/>
          </p:cNvSpPr>
          <p:nvPr>
            <p:ph type="title"/>
          </p:nvPr>
        </p:nvSpPr>
        <p:spPr>
          <a:xfrm>
            <a:off x="831850" y="1425533"/>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D9DEC3-1622-034E-ADD8-766E419EEFCB}"/>
              </a:ext>
            </a:extLst>
          </p:cNvPr>
          <p:cNvSpPr>
            <a:spLocks noGrp="1"/>
          </p:cNvSpPr>
          <p:nvPr>
            <p:ph type="body" idx="1"/>
          </p:nvPr>
        </p:nvSpPr>
        <p:spPr>
          <a:xfrm>
            <a:off x="831850" y="43052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2A0BE-7B18-E544-8806-2E3C5CDC3098}"/>
              </a:ext>
            </a:extLst>
          </p:cNvPr>
          <p:cNvSpPr>
            <a:spLocks noGrp="1"/>
          </p:cNvSpPr>
          <p:nvPr>
            <p:ph type="dt" sz="half" idx="10"/>
          </p:nvPr>
        </p:nvSpPr>
        <p:spPr/>
        <p:txBody>
          <a:bodyPr/>
          <a:lstStyle>
            <a:lvl1pPr>
              <a:defRPr>
                <a:solidFill>
                  <a:schemeClr val="bg1"/>
                </a:solidFill>
              </a:defRPr>
            </a:lvl1pPr>
          </a:lstStyle>
          <a:p>
            <a:fld id="{5642892C-19F8-9A40-9900-2F95FBD0DDBA}" type="datetimeFigureOut">
              <a:rPr lang="en-US" smtClean="0"/>
              <a:pPr/>
              <a:t>7/11/2022</a:t>
            </a:fld>
            <a:endParaRPr lang="en-US"/>
          </a:p>
        </p:txBody>
      </p:sp>
      <p:sp>
        <p:nvSpPr>
          <p:cNvPr id="5" name="Footer Placeholder 4">
            <a:extLst>
              <a:ext uri="{FF2B5EF4-FFF2-40B4-BE49-F238E27FC236}">
                <a16:creationId xmlns:a16="http://schemas.microsoft.com/office/drawing/2014/main" id="{AA758238-7E67-7949-9069-FCBDF6A523F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753D84EF-9C1C-D347-B2FE-A10B4F888E50}"/>
              </a:ext>
            </a:extLst>
          </p:cNvPr>
          <p:cNvSpPr>
            <a:spLocks noGrp="1"/>
          </p:cNvSpPr>
          <p:nvPr>
            <p:ph type="sldNum" sz="quarter" idx="12"/>
          </p:nvPr>
        </p:nvSpPr>
        <p:spPr/>
        <p:txBody>
          <a:bodyPr/>
          <a:lstStyle>
            <a:lvl1pPr>
              <a:defRPr>
                <a:solidFill>
                  <a:schemeClr val="bg1"/>
                </a:solidFill>
              </a:defRPr>
            </a:lvl1pPr>
          </a:lstStyle>
          <a:p>
            <a:fld id="{44B89860-678D-ED40-B51F-C358D6E1CC92}" type="slidenum">
              <a:rPr lang="en-US" smtClean="0"/>
              <a:pPr/>
              <a:t>‹#›</a:t>
            </a:fld>
            <a:endParaRPr lang="en-US"/>
          </a:p>
        </p:txBody>
      </p:sp>
    </p:spTree>
    <p:extLst>
      <p:ext uri="{BB962C8B-B14F-4D97-AF65-F5344CB8AC3E}">
        <p14:creationId xmlns:p14="http://schemas.microsoft.com/office/powerpoint/2010/main" val="421331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E98-C479-3840-9389-CDB1F4429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A987-5867-FC48-9E9F-938C3C026A22}"/>
              </a:ext>
            </a:extLst>
          </p:cNvPr>
          <p:cNvSpPr>
            <a:spLocks noGrp="1"/>
          </p:cNvSpPr>
          <p:nvPr>
            <p:ph sz="half" idx="1"/>
          </p:nvPr>
        </p:nvSpPr>
        <p:spPr>
          <a:xfrm>
            <a:off x="838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DF315-CA36-024E-A9F4-F1BC44DD6EC9}"/>
              </a:ext>
            </a:extLst>
          </p:cNvPr>
          <p:cNvSpPr>
            <a:spLocks noGrp="1"/>
          </p:cNvSpPr>
          <p:nvPr>
            <p:ph sz="half" idx="2"/>
          </p:nvPr>
        </p:nvSpPr>
        <p:spPr>
          <a:xfrm>
            <a:off x="6172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525946-C5EB-CC46-9FE0-1278F520E191}"/>
              </a:ext>
            </a:extLst>
          </p:cNvPr>
          <p:cNvSpPr>
            <a:spLocks noGrp="1"/>
          </p:cNvSpPr>
          <p:nvPr>
            <p:ph type="dt" sz="half" idx="10"/>
          </p:nvPr>
        </p:nvSpPr>
        <p:spPr/>
        <p:txBody>
          <a:bodyPr/>
          <a:lstStyle>
            <a:lvl1pPr>
              <a:defRPr b="0" i="0">
                <a:latin typeface="Fira Sans Light" panose="020B0403050000020004" pitchFamily="34" charset="0"/>
              </a:defRPr>
            </a:lvl1pPr>
          </a:lstStyle>
          <a:p>
            <a:fld id="{5642892C-19F8-9A40-9900-2F95FBD0DDBA}" type="datetimeFigureOut">
              <a:rPr lang="en-US" smtClean="0"/>
              <a:pPr/>
              <a:t>7/11/2022</a:t>
            </a:fld>
            <a:endParaRPr lang="en-US">
              <a:latin typeface="Fira Sans Light" panose="020B0403050000020004" pitchFamily="34" charset="0"/>
            </a:endParaRPr>
          </a:p>
        </p:txBody>
      </p:sp>
      <p:sp>
        <p:nvSpPr>
          <p:cNvPr id="6" name="Footer Placeholder 5">
            <a:extLst>
              <a:ext uri="{FF2B5EF4-FFF2-40B4-BE49-F238E27FC236}">
                <a16:creationId xmlns:a16="http://schemas.microsoft.com/office/drawing/2014/main" id="{89610FB0-CD8F-4344-A4A0-909DEE5BF245}"/>
              </a:ext>
            </a:extLst>
          </p:cNvPr>
          <p:cNvSpPr>
            <a:spLocks noGrp="1"/>
          </p:cNvSpPr>
          <p:nvPr>
            <p:ph type="ftr" sz="quarter" idx="11"/>
          </p:nvPr>
        </p:nvSpPr>
        <p:spPr/>
        <p:txBody>
          <a:bodyPr/>
          <a:lstStyle>
            <a:lvl1pPr>
              <a:defRPr b="0" i="0">
                <a:latin typeface="Fira Sans Light" panose="020B0403050000020004" pitchFamily="34" charset="0"/>
              </a:defRPr>
            </a:lvl1pPr>
          </a:lstStyle>
          <a:p>
            <a:endParaRPr lang="en-US">
              <a:latin typeface="Fira Sans Light" panose="020B0403050000020004" pitchFamily="34" charset="0"/>
            </a:endParaRPr>
          </a:p>
        </p:txBody>
      </p:sp>
      <p:sp>
        <p:nvSpPr>
          <p:cNvPr id="7" name="Slide Number Placeholder 6">
            <a:extLst>
              <a:ext uri="{FF2B5EF4-FFF2-40B4-BE49-F238E27FC236}">
                <a16:creationId xmlns:a16="http://schemas.microsoft.com/office/drawing/2014/main" id="{9FE69954-390F-E549-BB2F-C8983D901655}"/>
              </a:ext>
            </a:extLst>
          </p:cNvPr>
          <p:cNvSpPr>
            <a:spLocks noGrp="1"/>
          </p:cNvSpPr>
          <p:nvPr>
            <p:ph type="sldNum" sz="quarter" idx="12"/>
          </p:nvPr>
        </p:nvSpPr>
        <p:spPr/>
        <p:txBody>
          <a:bodyPr/>
          <a:lstStyle>
            <a:lvl1pPr>
              <a:defRPr b="0" i="0">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pic>
        <p:nvPicPr>
          <p:cNvPr id="8" name="Picture 7" descr="Text&#10;&#10;Description automatically generated">
            <a:extLst>
              <a:ext uri="{FF2B5EF4-FFF2-40B4-BE49-F238E27FC236}">
                <a16:creationId xmlns:a16="http://schemas.microsoft.com/office/drawing/2014/main" id="{6401A6BE-69DE-874B-893E-279CFCCD518E}"/>
              </a:ext>
            </a:extLst>
          </p:cNvPr>
          <p:cNvPicPr>
            <a:picLocks noChangeAspect="1"/>
          </p:cNvPicPr>
          <p:nvPr/>
        </p:nvPicPr>
        <p:blipFill>
          <a:blip r:embed="rId2"/>
          <a:stretch>
            <a:fillRect/>
          </a:stretch>
        </p:blipFill>
        <p:spPr>
          <a:xfrm>
            <a:off x="8785654" y="411598"/>
            <a:ext cx="2951205" cy="721406"/>
          </a:xfrm>
          <a:prstGeom prst="rect">
            <a:avLst/>
          </a:prstGeom>
        </p:spPr>
      </p:pic>
      <p:sp>
        <p:nvSpPr>
          <p:cNvPr id="9" name="Rectangle 8">
            <a:extLst>
              <a:ext uri="{FF2B5EF4-FFF2-40B4-BE49-F238E27FC236}">
                <a16:creationId xmlns:a16="http://schemas.microsoft.com/office/drawing/2014/main" id="{D46A08AF-E221-6148-A06E-224D8F3278D2}"/>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5B267D1-0D15-0B48-8112-A38B47DAE82C}"/>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16A-4ACC-5D49-984F-CA0B3B104CFA}"/>
              </a:ext>
            </a:extLst>
          </p:cNvPr>
          <p:cNvSpPr>
            <a:spLocks noGrp="1"/>
          </p:cNvSpPr>
          <p:nvPr>
            <p:ph type="title"/>
          </p:nvPr>
        </p:nvSpPr>
        <p:spPr>
          <a:xfrm>
            <a:off x="839788" y="12110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4AF64-8F69-6048-AA5F-036ED28BB4B0}"/>
              </a:ext>
            </a:extLst>
          </p:cNvPr>
          <p:cNvSpPr>
            <a:spLocks noGrp="1"/>
          </p:cNvSpPr>
          <p:nvPr>
            <p:ph type="body" idx="1"/>
          </p:nvPr>
        </p:nvSpPr>
        <p:spPr>
          <a:xfrm>
            <a:off x="839788" y="2527064"/>
            <a:ext cx="5157787" cy="823912"/>
          </a:xfrm>
        </p:spPr>
        <p:txBody>
          <a:bodyPr anchor="b"/>
          <a:lstStyle>
            <a:lvl1pPr marL="0" indent="0">
              <a:buNone/>
              <a:defRPr sz="2400" b="1">
                <a:solidFill>
                  <a:srgbClr val="0036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7D31-2C5C-8F4F-A824-BD20E5F126FC}"/>
              </a:ext>
            </a:extLst>
          </p:cNvPr>
          <p:cNvSpPr>
            <a:spLocks noGrp="1"/>
          </p:cNvSpPr>
          <p:nvPr>
            <p:ph sz="half" idx="2"/>
          </p:nvPr>
        </p:nvSpPr>
        <p:spPr>
          <a:xfrm>
            <a:off x="839788" y="3428999"/>
            <a:ext cx="515620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BC5FA-48CF-CF43-B793-342EC0A7E83E}"/>
              </a:ext>
            </a:extLst>
          </p:cNvPr>
          <p:cNvSpPr>
            <a:spLocks noGrp="1"/>
          </p:cNvSpPr>
          <p:nvPr>
            <p:ph type="body" sz="quarter" idx="3"/>
          </p:nvPr>
        </p:nvSpPr>
        <p:spPr>
          <a:xfrm>
            <a:off x="6172200" y="2527064"/>
            <a:ext cx="5183188" cy="823912"/>
          </a:xfrm>
        </p:spPr>
        <p:txBody>
          <a:bodyPr anchor="b"/>
          <a:lstStyle>
            <a:lvl1pPr marL="0" indent="0">
              <a:buNone/>
              <a:defRPr sz="2400" b="1">
                <a:solidFill>
                  <a:srgbClr val="0036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1B261-D040-7B49-8B7A-7D5B01C6BD4F}"/>
              </a:ext>
            </a:extLst>
          </p:cNvPr>
          <p:cNvSpPr>
            <a:spLocks noGrp="1"/>
          </p:cNvSpPr>
          <p:nvPr>
            <p:ph sz="quarter" idx="4"/>
          </p:nvPr>
        </p:nvSpPr>
        <p:spPr>
          <a:xfrm>
            <a:off x="6172200" y="3428999"/>
            <a:ext cx="5181600"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A6F2-B127-F44C-9137-B3E30C64E952}"/>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8" name="Footer Placeholder 7">
            <a:extLst>
              <a:ext uri="{FF2B5EF4-FFF2-40B4-BE49-F238E27FC236}">
                <a16:creationId xmlns:a16="http://schemas.microsoft.com/office/drawing/2014/main" id="{A5560F59-BE71-154F-ADEA-9AC0F7D01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9011E3-FE64-7B45-A238-C52A342DF911}"/>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2F86409-3FDC-424F-B831-DFE5798018A9}"/>
              </a:ext>
            </a:extLst>
          </p:cNvPr>
          <p:cNvPicPr>
            <a:picLocks noChangeAspect="1"/>
          </p:cNvPicPr>
          <p:nvPr/>
        </p:nvPicPr>
        <p:blipFill>
          <a:blip r:embed="rId2"/>
          <a:stretch>
            <a:fillRect/>
          </a:stretch>
        </p:blipFill>
        <p:spPr>
          <a:xfrm>
            <a:off x="8785654" y="411598"/>
            <a:ext cx="2951205" cy="721406"/>
          </a:xfrm>
          <a:prstGeom prst="rect">
            <a:avLst/>
          </a:prstGeom>
        </p:spPr>
      </p:pic>
      <p:sp>
        <p:nvSpPr>
          <p:cNvPr id="11" name="Rectangle 10">
            <a:extLst>
              <a:ext uri="{FF2B5EF4-FFF2-40B4-BE49-F238E27FC236}">
                <a16:creationId xmlns:a16="http://schemas.microsoft.com/office/drawing/2014/main" id="{1F50E3C3-3BA6-E847-A172-44606A5E2D75}"/>
              </a:ext>
            </a:extLst>
          </p:cNvPr>
          <p:cNvSpPr/>
          <p:nvPr/>
        </p:nvSpPr>
        <p:spPr>
          <a:xfrm>
            <a:off x="705678" y="1452086"/>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563384F-9820-D84E-BA19-8F17DD62B8E8}"/>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638D-6157-F04F-AA32-6E1C09715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F58D2-7ADD-254C-9705-561005B71C59}"/>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4" name="Footer Placeholder 3">
            <a:extLst>
              <a:ext uri="{FF2B5EF4-FFF2-40B4-BE49-F238E27FC236}">
                <a16:creationId xmlns:a16="http://schemas.microsoft.com/office/drawing/2014/main" id="{CD186352-3A2E-5044-9A5A-026C4CF0C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7B8CE-F588-9648-9A3E-72D6D05973EE}"/>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1FDFFB1F-6963-D947-B719-EA449B1BAE5F}"/>
              </a:ext>
            </a:extLst>
          </p:cNvPr>
          <p:cNvPicPr>
            <a:picLocks noChangeAspect="1"/>
          </p:cNvPicPr>
          <p:nvPr/>
        </p:nvPicPr>
        <p:blipFill>
          <a:blip r:embed="rId2"/>
          <a:stretch>
            <a:fillRect/>
          </a:stretch>
        </p:blipFill>
        <p:spPr>
          <a:xfrm>
            <a:off x="8785654" y="411598"/>
            <a:ext cx="2951205" cy="721406"/>
          </a:xfrm>
          <a:prstGeom prst="rect">
            <a:avLst/>
          </a:prstGeom>
        </p:spPr>
      </p:pic>
      <p:sp>
        <p:nvSpPr>
          <p:cNvPr id="7" name="Rectangle 6">
            <a:extLst>
              <a:ext uri="{FF2B5EF4-FFF2-40B4-BE49-F238E27FC236}">
                <a16:creationId xmlns:a16="http://schemas.microsoft.com/office/drawing/2014/main" id="{1F214EA1-4378-5D41-A6AD-FE09224484C9}"/>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DD987B2-D3DB-FC40-B49B-2BCA79FB0C7A}"/>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76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F1DB0-C48D-0B4B-A949-BFCDE25A8955}"/>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3" name="Footer Placeholder 2">
            <a:extLst>
              <a:ext uri="{FF2B5EF4-FFF2-40B4-BE49-F238E27FC236}">
                <a16:creationId xmlns:a16="http://schemas.microsoft.com/office/drawing/2014/main" id="{4984799A-35EA-BD44-8A54-06357860E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EC214-9B86-4243-81B7-ACC4CAD980EB}"/>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5" name="Picture 4" descr="Text&#10;&#10;Description automatically generated">
            <a:extLst>
              <a:ext uri="{FF2B5EF4-FFF2-40B4-BE49-F238E27FC236}">
                <a16:creationId xmlns:a16="http://schemas.microsoft.com/office/drawing/2014/main" id="{2489A523-49F9-0B42-B416-95CCB2057A73}"/>
              </a:ext>
            </a:extLst>
          </p:cNvPr>
          <p:cNvPicPr>
            <a:picLocks noChangeAspect="1"/>
          </p:cNvPicPr>
          <p:nvPr/>
        </p:nvPicPr>
        <p:blipFill>
          <a:blip r:embed="rId2"/>
          <a:stretch>
            <a:fillRect/>
          </a:stretch>
        </p:blipFill>
        <p:spPr>
          <a:xfrm>
            <a:off x="8785654" y="411598"/>
            <a:ext cx="2951205" cy="721406"/>
          </a:xfrm>
          <a:prstGeom prst="rect">
            <a:avLst/>
          </a:prstGeom>
        </p:spPr>
      </p:pic>
      <p:cxnSp>
        <p:nvCxnSpPr>
          <p:cNvPr id="6" name="Straight Connector 5">
            <a:extLst>
              <a:ext uri="{FF2B5EF4-FFF2-40B4-BE49-F238E27FC236}">
                <a16:creationId xmlns:a16="http://schemas.microsoft.com/office/drawing/2014/main" id="{BF931DCC-A138-3148-8B37-82612EB6B74E}"/>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9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0268-9068-F54F-90AD-682E3C2E1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9B8FA-70C1-BA46-A252-A373DE773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189C6-3AFE-374B-AA16-AC1A5DD120C8}"/>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B9B27-FD6B-3245-8363-CC84A55D23C0}"/>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6" name="Footer Placeholder 5">
            <a:extLst>
              <a:ext uri="{FF2B5EF4-FFF2-40B4-BE49-F238E27FC236}">
                <a16:creationId xmlns:a16="http://schemas.microsoft.com/office/drawing/2014/main" id="{5EEB64A0-EB4B-3A49-B9C0-26120194C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720C9-6C09-344F-93F1-6372F9B04DDF}"/>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C094D5C3-5C7A-2746-9688-24498A22E528}"/>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B471-4DCB-8C40-80FF-F6A72B466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D7E73-DAA7-0E4F-B97F-F4B52E84C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93D177-3B10-164F-A7DA-84EBEF218DAF}"/>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28FF-CE0D-6445-8E93-F5D20C8FC79D}"/>
              </a:ext>
            </a:extLst>
          </p:cNvPr>
          <p:cNvSpPr>
            <a:spLocks noGrp="1"/>
          </p:cNvSpPr>
          <p:nvPr>
            <p:ph type="dt" sz="half" idx="10"/>
          </p:nvPr>
        </p:nvSpPr>
        <p:spPr/>
        <p:txBody>
          <a:bodyPr/>
          <a:lstStyle/>
          <a:p>
            <a:fld id="{5642892C-19F8-9A40-9900-2F95FBD0DDBA}" type="datetimeFigureOut">
              <a:rPr lang="en-US" smtClean="0"/>
              <a:t>7/11/2022</a:t>
            </a:fld>
            <a:endParaRPr lang="en-US"/>
          </a:p>
        </p:txBody>
      </p:sp>
      <p:sp>
        <p:nvSpPr>
          <p:cNvPr id="6" name="Footer Placeholder 5">
            <a:extLst>
              <a:ext uri="{FF2B5EF4-FFF2-40B4-BE49-F238E27FC236}">
                <a16:creationId xmlns:a16="http://schemas.microsoft.com/office/drawing/2014/main" id="{029C28A8-0910-2F44-AE48-FDE547BC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28F93-6114-1F45-8CE6-FB7126256A6E}"/>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DBEBD90F-A9BB-2A44-8536-8C6BE0CFF622}"/>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838200" y="131239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838200" y="2817341"/>
            <a:ext cx="105156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Light" panose="020B0403050000020004" pitchFamily="34" charset="0"/>
              </a:defRPr>
            </a:lvl1pPr>
          </a:lstStyle>
          <a:p>
            <a:fld id="{5642892C-19F8-9A40-9900-2F95FBD0DDBA}" type="datetimeFigureOut">
              <a:rPr lang="en-US" smtClean="0"/>
              <a:pPr/>
              <a:t>7/11/2022</a:t>
            </a:fld>
            <a:endParaRPr lang="en-US">
              <a:latin typeface="Fira Sans Light" panose="020B0403050000020004" pitchFamily="34" charset="0"/>
            </a:endParaRPr>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Light" panose="020B0403050000020004" pitchFamily="34" charset="0"/>
              </a:defRPr>
            </a:lvl1pPr>
          </a:lstStyle>
          <a:p>
            <a:endParaRPr lang="en-US">
              <a:latin typeface="Fira Sans Light" panose="020B0403050000020004" pitchFamily="34" charset="0"/>
            </a:endParaRPr>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spTree>
    <p:extLst>
      <p:ext uri="{BB962C8B-B14F-4D97-AF65-F5344CB8AC3E}">
        <p14:creationId xmlns:p14="http://schemas.microsoft.com/office/powerpoint/2010/main" val="47056884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55595D"/>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0" r:id="rId1"/>
    <p:sldLayoutId id="2147483655" r:id="rId2"/>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oese.ed.gov/files/2021/06/21-0099-MOEq-FAQs.-FINAL.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flickr.com/photos/onasill/19003697019/in/set-72157654953070936" TargetMode="External"/><Relationship Id="rId7" Type="http://schemas.openxmlformats.org/officeDocument/2006/relationships/hyperlink" Target="http://www.lgam.info/checklist"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hyperlink" Target="http://juandomingofarnos.wordpress.com/tag/aula/" TargetMode="External"/><Relationship Id="rId5" Type="http://schemas.openxmlformats.org/officeDocument/2006/relationships/hyperlink" Target="https://www.opensocietyfoundations.org/voices/poland-pioneering-worlds-first-national-open-textbook-program"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dailyclipart.net/clipart/category/money-clip-ar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onasill/19003697019/in/set-72157654953070936"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hyperlink" Target="http://www.lgam.info/checklist"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societyfoundations.org/voices/poland-pioneering-worlds-first-national-open-textbook-program" TargetMode="External"/><Relationship Id="rId7" Type="http://schemas.openxmlformats.org/officeDocument/2006/relationships/hyperlink" Target="http://juandomingofarnos.wordpress.com/tag/aula/"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dailyclipart.net/clipart/category/money-clip-art/" TargetMode="Externa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cfr.gov/current/title-2/section-200.312#p-200.312(b)"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law.cornell.edu/cfr/text/2/part-200" TargetMode="External"/><Relationship Id="rId2" Type="http://schemas.openxmlformats.org/officeDocument/2006/relationships/hyperlink" Target="https://www.law.cornell.edu/definitions/index.php?width=840&amp;height=800&amp;iframe=true&amp;def_id=b4eeb9315ff8940e74eb3fba08f877cb&amp;term_occur=999&amp;term_src=Title:34:Subtitle:A:Part:76:Subpart:G:Subjgrp:110:76.707"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3D9E-F4EE-4B1E-AB70-4FD9C74308B7}"/>
              </a:ext>
            </a:extLst>
          </p:cNvPr>
          <p:cNvSpPr>
            <a:spLocks noGrp="1"/>
          </p:cNvSpPr>
          <p:nvPr>
            <p:ph type="ctrTitle"/>
          </p:nvPr>
        </p:nvSpPr>
        <p:spPr/>
        <p:txBody>
          <a:bodyPr/>
          <a:lstStyle/>
          <a:p>
            <a:r>
              <a:rPr lang="en-US" dirty="0">
                <a:latin typeface="Arial Black"/>
              </a:rPr>
              <a:t>Federal Programs Update</a:t>
            </a:r>
            <a:endParaRPr lang="en-US" dirty="0"/>
          </a:p>
        </p:txBody>
      </p:sp>
      <p:sp>
        <p:nvSpPr>
          <p:cNvPr id="3" name="Subtitle 2">
            <a:extLst>
              <a:ext uri="{FF2B5EF4-FFF2-40B4-BE49-F238E27FC236}">
                <a16:creationId xmlns:a16="http://schemas.microsoft.com/office/drawing/2014/main" id="{8C4B34EA-952F-4E0C-A85B-109DFA01EDA7}"/>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July 12, 2022</a:t>
            </a:r>
          </a:p>
          <a:p>
            <a:r>
              <a:rPr lang="en-US" dirty="0">
                <a:latin typeface="Arial"/>
                <a:cs typeface="Arial"/>
              </a:rPr>
              <a:t>Laura Pauley, CPA </a:t>
            </a:r>
          </a:p>
          <a:p>
            <a:r>
              <a:rPr lang="en-US" dirty="0">
                <a:latin typeface="Arial"/>
                <a:cs typeface="Arial"/>
              </a:rPr>
              <a:t>lepauley@k12.wv.us</a:t>
            </a:r>
            <a:endParaRPr lang="en-US" dirty="0"/>
          </a:p>
        </p:txBody>
      </p:sp>
    </p:spTree>
    <p:extLst>
      <p:ext uri="{BB962C8B-B14F-4D97-AF65-F5344CB8AC3E}">
        <p14:creationId xmlns:p14="http://schemas.microsoft.com/office/powerpoint/2010/main" val="228473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Comparability Timeline</a:t>
            </a:r>
          </a:p>
        </p:txBody>
      </p:sp>
      <p:graphicFrame>
        <p:nvGraphicFramePr>
          <p:cNvPr id="5" name="Content Placeholder 4"/>
          <p:cNvGraphicFramePr>
            <a:graphicFrameLocks noGrp="1"/>
          </p:cNvGraphicFramePr>
          <p:nvPr>
            <p:ph idx="1"/>
          </p:nvPr>
        </p:nvGraphicFramePr>
        <p:xfrm>
          <a:off x="398813" y="1416294"/>
          <a:ext cx="11369675" cy="414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2327721424"/>
      </p:ext>
    </p:extLst>
  </p:cSld>
  <p:clrMapOvr>
    <a:masterClrMapping/>
  </p:clrMapOvr>
  <mc:AlternateContent xmlns:mc="http://schemas.openxmlformats.org/markup-compatibility/2006" xmlns:p14="http://schemas.microsoft.com/office/powerpoint/2010/main">
    <mc:Choice Requires="p14">
      <p:transition spd="slow" p14:dur="2000" advTm="47943"/>
    </mc:Choice>
    <mc:Fallback xmlns="">
      <p:transition spd="slow" advTm="479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BAF7-C0B2-47EE-8A7A-CA1265BA87C2}"/>
              </a:ext>
            </a:extLst>
          </p:cNvPr>
          <p:cNvSpPr>
            <a:spLocks noGrp="1"/>
          </p:cNvSpPr>
          <p:nvPr>
            <p:ph type="title"/>
          </p:nvPr>
        </p:nvSpPr>
        <p:spPr/>
        <p:txBody>
          <a:bodyPr/>
          <a:lstStyle/>
          <a:p>
            <a:r>
              <a:rPr lang="en-US">
                <a:latin typeface="Arial Black"/>
              </a:rPr>
              <a:t>Maintenance of Effort</a:t>
            </a:r>
            <a:endParaRPr lang="en-US"/>
          </a:p>
        </p:txBody>
      </p:sp>
      <p:sp>
        <p:nvSpPr>
          <p:cNvPr id="3" name="Text Placeholder 2">
            <a:extLst>
              <a:ext uri="{FF2B5EF4-FFF2-40B4-BE49-F238E27FC236}">
                <a16:creationId xmlns:a16="http://schemas.microsoft.com/office/drawing/2014/main" id="{CB9BB400-159E-41FE-A787-5D18DEDA9921}"/>
              </a:ext>
            </a:extLst>
          </p:cNvPr>
          <p:cNvSpPr>
            <a:spLocks noGrp="1"/>
          </p:cNvSpPr>
          <p:nvPr>
            <p:ph type="body" idx="1"/>
          </p:nvPr>
        </p:nvSpPr>
        <p:spPr/>
        <p:txBody>
          <a:bodyPr vert="horz" lIns="91440" tIns="45720" rIns="91440" bIns="45720" rtlCol="0" anchor="t">
            <a:normAutofit/>
          </a:bodyPr>
          <a:lstStyle/>
          <a:p>
            <a:r>
              <a:rPr lang="en-US" dirty="0">
                <a:latin typeface="Arial"/>
                <a:cs typeface="Arial"/>
              </a:rPr>
              <a:t>ESEA and ESSERF</a:t>
            </a:r>
            <a:endParaRPr lang="en-US" dirty="0"/>
          </a:p>
        </p:txBody>
      </p:sp>
    </p:spTree>
    <p:extLst>
      <p:ext uri="{BB962C8B-B14F-4D97-AF65-F5344CB8AC3E}">
        <p14:creationId xmlns:p14="http://schemas.microsoft.com/office/powerpoint/2010/main" val="241136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CCC5-BC76-43C1-891F-DFDF8EDEED78}"/>
              </a:ext>
            </a:extLst>
          </p:cNvPr>
          <p:cNvSpPr>
            <a:spLocks noGrp="1"/>
          </p:cNvSpPr>
          <p:nvPr>
            <p:ph type="title"/>
          </p:nvPr>
        </p:nvSpPr>
        <p:spPr/>
        <p:txBody>
          <a:bodyPr/>
          <a:lstStyle/>
          <a:p>
            <a:r>
              <a:rPr lang="en-US">
                <a:latin typeface="Arial Black"/>
              </a:rPr>
              <a:t>MOEffort</a:t>
            </a:r>
            <a:endParaRPr lang="en-US"/>
          </a:p>
        </p:txBody>
      </p:sp>
      <p:sp>
        <p:nvSpPr>
          <p:cNvPr id="3" name="Content Placeholder 2">
            <a:extLst>
              <a:ext uri="{FF2B5EF4-FFF2-40B4-BE49-F238E27FC236}">
                <a16:creationId xmlns:a16="http://schemas.microsoft.com/office/drawing/2014/main" id="{E837E980-22F2-4753-97E5-9766285DBD9B}"/>
              </a:ext>
            </a:extLst>
          </p:cNvPr>
          <p:cNvSpPr>
            <a:spLocks noGrp="1"/>
          </p:cNvSpPr>
          <p:nvPr>
            <p:ph idx="1"/>
          </p:nvPr>
        </p:nvSpPr>
        <p:spPr/>
        <p:txBody>
          <a:bodyPr vert="horz" lIns="91440" tIns="45720" rIns="91440" bIns="45720" rtlCol="0" anchor="t">
            <a:normAutofit/>
          </a:bodyPr>
          <a:lstStyle/>
          <a:p>
            <a:r>
              <a:rPr lang="en-US">
                <a:latin typeface="Arial"/>
                <a:cs typeface="Arial"/>
              </a:rPr>
              <a:t>Maintenance of Effort – is generally a component of some federal programs that require the State and/or LEA to maintain State and/or local funding at approximate levels (at least 90%) compared to the previous year.</a:t>
            </a:r>
          </a:p>
          <a:p>
            <a:r>
              <a:rPr lang="en-US">
                <a:latin typeface="Arial"/>
                <a:cs typeface="Arial"/>
              </a:rPr>
              <a:t>This requirement is established to ensure that the federal funding remains "supplemental" and is not used to replace regular state and local spending.</a:t>
            </a:r>
            <a:endParaRPr lang="en-US"/>
          </a:p>
        </p:txBody>
      </p:sp>
    </p:spTree>
    <p:extLst>
      <p:ext uri="{BB962C8B-B14F-4D97-AF65-F5344CB8AC3E}">
        <p14:creationId xmlns:p14="http://schemas.microsoft.com/office/powerpoint/2010/main" val="426483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7829-B769-410C-8E72-EBA51E61B1ED}"/>
              </a:ext>
            </a:extLst>
          </p:cNvPr>
          <p:cNvSpPr>
            <a:spLocks noGrp="1"/>
          </p:cNvSpPr>
          <p:nvPr>
            <p:ph type="title"/>
          </p:nvPr>
        </p:nvSpPr>
        <p:spPr>
          <a:xfrm>
            <a:off x="838200" y="859718"/>
            <a:ext cx="10515600" cy="1325563"/>
          </a:xfrm>
        </p:spPr>
        <p:txBody>
          <a:bodyPr/>
          <a:lstStyle/>
          <a:p>
            <a:r>
              <a:rPr lang="en-US">
                <a:latin typeface="Arial Black"/>
              </a:rPr>
              <a:t>MOEffort</a:t>
            </a:r>
            <a:endParaRPr lang="en-US"/>
          </a:p>
        </p:txBody>
      </p:sp>
      <p:sp>
        <p:nvSpPr>
          <p:cNvPr id="3" name="Content Placeholder 2">
            <a:extLst>
              <a:ext uri="{FF2B5EF4-FFF2-40B4-BE49-F238E27FC236}">
                <a16:creationId xmlns:a16="http://schemas.microsoft.com/office/drawing/2014/main" id="{DF07A1C9-870A-4436-81FD-4FC92E91D3BB}"/>
              </a:ext>
            </a:extLst>
          </p:cNvPr>
          <p:cNvSpPr>
            <a:spLocks noGrp="1"/>
          </p:cNvSpPr>
          <p:nvPr>
            <p:ph idx="1"/>
          </p:nvPr>
        </p:nvSpPr>
        <p:spPr>
          <a:xfrm>
            <a:off x="891012" y="2492925"/>
            <a:ext cx="10515600" cy="3359622"/>
          </a:xfrm>
        </p:spPr>
        <p:txBody>
          <a:bodyPr vert="horz" lIns="91440" tIns="45720" rIns="91440" bIns="45720" rtlCol="0" anchor="t">
            <a:normAutofit/>
          </a:bodyPr>
          <a:lstStyle/>
          <a:p>
            <a:endParaRPr lang="en-US" dirty="0">
              <a:latin typeface="Arial"/>
              <a:cs typeface="Arial"/>
            </a:endParaRPr>
          </a:p>
          <a:p>
            <a:r>
              <a:rPr lang="en-US" dirty="0" err="1">
                <a:latin typeface="Arial"/>
                <a:cs typeface="Arial"/>
              </a:rPr>
              <a:t>MOEffort</a:t>
            </a:r>
            <a:r>
              <a:rPr lang="en-US" dirty="0">
                <a:latin typeface="Arial"/>
                <a:cs typeface="Arial"/>
              </a:rPr>
              <a:t> applies to LEAs on the following programs:</a:t>
            </a:r>
            <a:endParaRPr lang="en-US" dirty="0"/>
          </a:p>
          <a:p>
            <a:pPr lvl="1"/>
            <a:r>
              <a:rPr lang="en-US" dirty="0">
                <a:latin typeface="Arial"/>
                <a:cs typeface="Arial"/>
              </a:rPr>
              <a:t>ESEA</a:t>
            </a:r>
            <a:endParaRPr lang="en-US" dirty="0"/>
          </a:p>
          <a:p>
            <a:pPr lvl="2"/>
            <a:r>
              <a:rPr lang="en-US" dirty="0"/>
              <a:t>Titles I, II, III, IV &amp; V</a:t>
            </a:r>
          </a:p>
          <a:p>
            <a:pPr lvl="1"/>
            <a:endParaRPr lang="en-US" dirty="0"/>
          </a:p>
        </p:txBody>
      </p:sp>
    </p:spTree>
    <p:extLst>
      <p:ext uri="{BB962C8B-B14F-4D97-AF65-F5344CB8AC3E}">
        <p14:creationId xmlns:p14="http://schemas.microsoft.com/office/powerpoint/2010/main" val="111155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1BBA-949C-43AF-9AC4-1BB37115591C}"/>
              </a:ext>
            </a:extLst>
          </p:cNvPr>
          <p:cNvSpPr>
            <a:spLocks noGrp="1"/>
          </p:cNvSpPr>
          <p:nvPr>
            <p:ph type="title"/>
          </p:nvPr>
        </p:nvSpPr>
        <p:spPr/>
        <p:txBody>
          <a:bodyPr/>
          <a:lstStyle/>
          <a:p>
            <a:r>
              <a:rPr lang="en-US" dirty="0">
                <a:latin typeface="Arial Black"/>
              </a:rPr>
              <a:t>Considerations for </a:t>
            </a:r>
            <a:r>
              <a:rPr lang="en-US">
                <a:latin typeface="Arial Black"/>
              </a:rPr>
              <a:t>Using ESSERF for Staffing</a:t>
            </a:r>
            <a:endParaRPr lang="en-US"/>
          </a:p>
        </p:txBody>
      </p:sp>
    </p:spTree>
    <p:extLst>
      <p:ext uri="{BB962C8B-B14F-4D97-AF65-F5344CB8AC3E}">
        <p14:creationId xmlns:p14="http://schemas.microsoft.com/office/powerpoint/2010/main" val="134737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4E97-5B85-483C-AD4F-3A7768BD6982}"/>
              </a:ext>
            </a:extLst>
          </p:cNvPr>
          <p:cNvSpPr>
            <a:spLocks noGrp="1"/>
          </p:cNvSpPr>
          <p:nvPr>
            <p:ph type="title"/>
          </p:nvPr>
        </p:nvSpPr>
        <p:spPr>
          <a:xfrm>
            <a:off x="838200" y="1138866"/>
            <a:ext cx="10515600" cy="1325563"/>
          </a:xfrm>
        </p:spPr>
        <p:txBody>
          <a:bodyPr/>
          <a:lstStyle/>
          <a:p>
            <a:r>
              <a:rPr lang="en-US">
                <a:latin typeface="Arial Black"/>
              </a:rPr>
              <a:t>If you plan to move current </a:t>
            </a:r>
            <a:r>
              <a:rPr lang="en-US" dirty="0">
                <a:latin typeface="Arial Black"/>
              </a:rPr>
              <a:t>staff salaries to ESSERF,...</a:t>
            </a:r>
            <a:endParaRPr lang="en-US"/>
          </a:p>
        </p:txBody>
      </p:sp>
      <p:sp>
        <p:nvSpPr>
          <p:cNvPr id="3" name="Content Placeholder 2">
            <a:extLst>
              <a:ext uri="{FF2B5EF4-FFF2-40B4-BE49-F238E27FC236}">
                <a16:creationId xmlns:a16="http://schemas.microsoft.com/office/drawing/2014/main" id="{D28CE262-508A-407A-9B0D-66D116A8DF46}"/>
              </a:ext>
            </a:extLst>
          </p:cNvPr>
          <p:cNvSpPr>
            <a:spLocks noGrp="1"/>
          </p:cNvSpPr>
          <p:nvPr>
            <p:ph idx="1"/>
          </p:nvPr>
        </p:nvSpPr>
        <p:spPr>
          <a:xfrm>
            <a:off x="838200" y="2390862"/>
            <a:ext cx="10515600" cy="3786101"/>
          </a:xfrm>
        </p:spPr>
        <p:txBody>
          <a:bodyPr vert="horz" lIns="91440" tIns="45720" rIns="91440" bIns="45720" rtlCol="0" anchor="t">
            <a:normAutofit lnSpcReduction="10000"/>
          </a:bodyPr>
          <a:lstStyle/>
          <a:p>
            <a:r>
              <a:rPr lang="en-US" dirty="0">
                <a:solidFill>
                  <a:srgbClr val="FF0000"/>
                </a:solidFill>
                <a:latin typeface="Arial"/>
                <a:cs typeface="Arial"/>
              </a:rPr>
              <a:t>Don't</a:t>
            </a:r>
            <a:r>
              <a:rPr lang="en-US" dirty="0">
                <a:latin typeface="Arial"/>
                <a:cs typeface="Arial"/>
              </a:rPr>
              <a:t> move state/local funded special education or child nutrition staff to ESSERF funds without checking on the impact this would have on your special education and/or child nutrition funding.</a:t>
            </a:r>
          </a:p>
          <a:p>
            <a:r>
              <a:rPr lang="en-US" dirty="0">
                <a:solidFill>
                  <a:srgbClr val="FF0000"/>
                </a:solidFill>
                <a:latin typeface="Arial"/>
                <a:cs typeface="Arial"/>
              </a:rPr>
              <a:t>Don't</a:t>
            </a:r>
            <a:r>
              <a:rPr lang="en-US" dirty="0">
                <a:latin typeface="Arial"/>
                <a:cs typeface="Arial"/>
              </a:rPr>
              <a:t> move state/local funded staff in Title I schools to ESSERF funds without checking on the impact this would have on your </a:t>
            </a:r>
            <a:r>
              <a:rPr lang="en-US" dirty="0">
                <a:solidFill>
                  <a:srgbClr val="FF0000"/>
                </a:solidFill>
                <a:latin typeface="Arial"/>
                <a:cs typeface="Arial"/>
              </a:rPr>
              <a:t>Title I Comparability.</a:t>
            </a:r>
            <a:endParaRPr lang="en-US" dirty="0">
              <a:solidFill>
                <a:schemeClr val="tx1">
                  <a:lumMod val="50000"/>
                </a:schemeClr>
              </a:solidFill>
              <a:latin typeface="Arial"/>
              <a:cs typeface="Arial"/>
            </a:endParaRPr>
          </a:p>
          <a:p>
            <a:r>
              <a:rPr lang="en-US" dirty="0">
                <a:latin typeface="Arial"/>
                <a:cs typeface="Arial"/>
              </a:rPr>
              <a:t>Consider the state aid funding formula and state aid eligible positions</a:t>
            </a:r>
          </a:p>
        </p:txBody>
      </p:sp>
    </p:spTree>
    <p:extLst>
      <p:ext uri="{BB962C8B-B14F-4D97-AF65-F5344CB8AC3E}">
        <p14:creationId xmlns:p14="http://schemas.microsoft.com/office/powerpoint/2010/main" val="418357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2816-D961-4251-BF18-18559C554761}"/>
              </a:ext>
            </a:extLst>
          </p:cNvPr>
          <p:cNvSpPr>
            <a:spLocks noGrp="1"/>
          </p:cNvSpPr>
          <p:nvPr>
            <p:ph type="title"/>
          </p:nvPr>
        </p:nvSpPr>
        <p:spPr/>
        <p:txBody>
          <a:bodyPr/>
          <a:lstStyle/>
          <a:p>
            <a:r>
              <a:rPr lang="en-US" dirty="0">
                <a:latin typeface="Arial Black"/>
              </a:rPr>
              <a:t>ESSERF Personnel Time &amp; Effort Considerations:</a:t>
            </a:r>
            <a:endParaRPr lang="en-US" dirty="0"/>
          </a:p>
        </p:txBody>
      </p:sp>
      <p:sp>
        <p:nvSpPr>
          <p:cNvPr id="3" name="Content Placeholder 2">
            <a:extLst>
              <a:ext uri="{FF2B5EF4-FFF2-40B4-BE49-F238E27FC236}">
                <a16:creationId xmlns:a16="http://schemas.microsoft.com/office/drawing/2014/main" id="{79C6D1FB-B7BB-4C34-AB60-D9ACAAE560D0}"/>
              </a:ext>
            </a:extLst>
          </p:cNvPr>
          <p:cNvSpPr>
            <a:spLocks noGrp="1"/>
          </p:cNvSpPr>
          <p:nvPr>
            <p:ph idx="1"/>
          </p:nvPr>
        </p:nvSpPr>
        <p:spPr/>
        <p:txBody>
          <a:bodyPr vert="horz" lIns="91440" tIns="45720" rIns="91440" bIns="45720" rtlCol="0" anchor="t">
            <a:normAutofit/>
          </a:bodyPr>
          <a:lstStyle/>
          <a:p>
            <a:r>
              <a:rPr lang="en-US" dirty="0">
                <a:latin typeface="Arial"/>
                <a:cs typeface="Arial"/>
              </a:rPr>
              <a:t>All staff funded by ESSERF must complete semi-annual time and effort certification.</a:t>
            </a:r>
            <a:endParaRPr lang="en-US" dirty="0"/>
          </a:p>
          <a:p>
            <a:pPr lvl="1"/>
            <a:r>
              <a:rPr lang="en-US" dirty="0">
                <a:latin typeface="Arial"/>
                <a:cs typeface="Arial"/>
              </a:rPr>
              <a:t>Due to the generalized allowable use of ESSERF for payroll, any cost objective under which a staff person may work could be allowable under ESSERF.  Even if someone is split funded, every job task they do could be allowable under ESSERF.</a:t>
            </a:r>
          </a:p>
          <a:p>
            <a:pPr marL="457200" lvl="1" indent="0">
              <a:buNone/>
            </a:pPr>
            <a:endParaRPr lang="en-US" dirty="0">
              <a:latin typeface="Arial"/>
              <a:cs typeface="Arial"/>
            </a:endParaRPr>
          </a:p>
        </p:txBody>
      </p:sp>
    </p:spTree>
    <p:extLst>
      <p:ext uri="{BB962C8B-B14F-4D97-AF65-F5344CB8AC3E}">
        <p14:creationId xmlns:p14="http://schemas.microsoft.com/office/powerpoint/2010/main" val="24955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6B2D-0963-415E-BD32-B64BA0454332}"/>
              </a:ext>
            </a:extLst>
          </p:cNvPr>
          <p:cNvSpPr>
            <a:spLocks noGrp="1"/>
          </p:cNvSpPr>
          <p:nvPr>
            <p:ph type="title"/>
          </p:nvPr>
        </p:nvSpPr>
        <p:spPr/>
        <p:txBody>
          <a:bodyPr/>
          <a:lstStyle/>
          <a:p>
            <a:r>
              <a:rPr lang="en-US"/>
              <a:t>Maintenance of Equity for ARP ESSERF</a:t>
            </a:r>
          </a:p>
        </p:txBody>
      </p:sp>
      <p:sp>
        <p:nvSpPr>
          <p:cNvPr id="3" name="Text Placeholder 2">
            <a:extLst>
              <a:ext uri="{FF2B5EF4-FFF2-40B4-BE49-F238E27FC236}">
                <a16:creationId xmlns:a16="http://schemas.microsoft.com/office/drawing/2014/main" id="{878E3F2E-1430-4061-9F96-4AFF9F5D9F51}"/>
              </a:ext>
            </a:extLst>
          </p:cNvPr>
          <p:cNvSpPr>
            <a:spLocks noGrp="1"/>
          </p:cNvSpPr>
          <p:nvPr>
            <p:ph type="body" idx="1"/>
          </p:nvPr>
        </p:nvSpPr>
        <p:spPr/>
        <p:txBody>
          <a:bodyPr vert="horz" lIns="91440" tIns="45720" rIns="91440" bIns="45720" rtlCol="0" anchor="t">
            <a:normAutofit/>
          </a:bodyPr>
          <a:lstStyle/>
          <a:p>
            <a:r>
              <a:rPr lang="en-US" sz="3200" dirty="0">
                <a:solidFill>
                  <a:srgbClr val="002060"/>
                </a:solidFill>
                <a:latin typeface="Arial"/>
                <a:cs typeface="Arial"/>
                <a:hlinkClick r:id="rId2">
                  <a:extLst>
                    <a:ext uri="{A12FA001-AC4F-418D-AE19-62706E023703}">
                      <ahyp:hlinkClr xmlns:ahyp="http://schemas.microsoft.com/office/drawing/2018/hyperlinkcolor" val="tx"/>
                    </a:ext>
                  </a:extLst>
                </a:hlinkClick>
              </a:rPr>
              <a:t>USDE Guidance – June 2021</a:t>
            </a:r>
            <a:endParaRPr lang="en-US" sz="3200">
              <a:solidFill>
                <a:srgbClr val="002060"/>
              </a:solidFill>
            </a:endParaRPr>
          </a:p>
        </p:txBody>
      </p:sp>
    </p:spTree>
    <p:extLst>
      <p:ext uri="{BB962C8B-B14F-4D97-AF65-F5344CB8AC3E}">
        <p14:creationId xmlns:p14="http://schemas.microsoft.com/office/powerpoint/2010/main" val="343108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17C3-3FE0-4CE7-B0C6-3FF2798FE07C}"/>
              </a:ext>
            </a:extLst>
          </p:cNvPr>
          <p:cNvSpPr>
            <a:spLocks noGrp="1"/>
          </p:cNvSpPr>
          <p:nvPr>
            <p:ph type="title"/>
          </p:nvPr>
        </p:nvSpPr>
        <p:spPr>
          <a:xfrm>
            <a:off x="868378" y="542846"/>
            <a:ext cx="10515600" cy="1325563"/>
          </a:xfrm>
        </p:spPr>
        <p:txBody>
          <a:bodyPr/>
          <a:lstStyle/>
          <a:p>
            <a:r>
              <a:rPr lang="en-US" dirty="0">
                <a:latin typeface="Arial Black"/>
              </a:rPr>
              <a:t>ARP ESSERF </a:t>
            </a:r>
            <a:r>
              <a:rPr lang="en-US" dirty="0" err="1">
                <a:latin typeface="Arial Black"/>
              </a:rPr>
              <a:t>MOEquity</a:t>
            </a:r>
            <a:endParaRPr lang="en-US" dirty="0" err="1"/>
          </a:p>
        </p:txBody>
      </p:sp>
      <p:sp>
        <p:nvSpPr>
          <p:cNvPr id="3" name="Content Placeholder 2">
            <a:extLst>
              <a:ext uri="{FF2B5EF4-FFF2-40B4-BE49-F238E27FC236}">
                <a16:creationId xmlns:a16="http://schemas.microsoft.com/office/drawing/2014/main" id="{460C393C-8ACB-4725-A149-671E925EA63A}"/>
              </a:ext>
            </a:extLst>
          </p:cNvPr>
          <p:cNvSpPr>
            <a:spLocks noGrp="1"/>
          </p:cNvSpPr>
          <p:nvPr>
            <p:ph sz="half" idx="1"/>
          </p:nvPr>
        </p:nvSpPr>
        <p:spPr>
          <a:xfrm>
            <a:off x="325171" y="3398272"/>
            <a:ext cx="5181600" cy="470058"/>
          </a:xfrm>
        </p:spPr>
        <p:txBody>
          <a:bodyPr vert="horz" lIns="91440" tIns="45720" rIns="91440" bIns="45720" rtlCol="0" anchor="t">
            <a:normAutofit fontScale="92500" lnSpcReduction="20000"/>
          </a:bodyPr>
          <a:lstStyle/>
          <a:p>
            <a:pPr marL="0" indent="0" algn="ctr">
              <a:buNone/>
            </a:pPr>
            <a:r>
              <a:rPr lang="en-US" dirty="0">
                <a:latin typeface="Arial"/>
                <a:cs typeface="Arial"/>
              </a:rPr>
              <a:t>State-level Test</a:t>
            </a:r>
          </a:p>
          <a:p>
            <a:pPr marL="0" indent="0" algn="ctr">
              <a:buNone/>
            </a:pPr>
            <a:endParaRPr lang="en-US" dirty="0"/>
          </a:p>
        </p:txBody>
      </p:sp>
      <p:sp>
        <p:nvSpPr>
          <p:cNvPr id="4" name="Content Placeholder 3">
            <a:extLst>
              <a:ext uri="{FF2B5EF4-FFF2-40B4-BE49-F238E27FC236}">
                <a16:creationId xmlns:a16="http://schemas.microsoft.com/office/drawing/2014/main" id="{A3CAC67B-083F-4296-9A67-94D57E435E94}"/>
              </a:ext>
            </a:extLst>
          </p:cNvPr>
          <p:cNvSpPr>
            <a:spLocks noGrp="1"/>
          </p:cNvSpPr>
          <p:nvPr>
            <p:ph sz="half" idx="2"/>
          </p:nvPr>
        </p:nvSpPr>
        <p:spPr>
          <a:xfrm>
            <a:off x="6277824" y="3360549"/>
            <a:ext cx="5181600" cy="394613"/>
          </a:xfrm>
        </p:spPr>
        <p:txBody>
          <a:bodyPr vert="horz" lIns="91440" tIns="45720" rIns="91440" bIns="45720" rtlCol="0" anchor="t">
            <a:normAutofit fontScale="92500" lnSpcReduction="20000"/>
          </a:bodyPr>
          <a:lstStyle/>
          <a:p>
            <a:pPr marL="0" indent="0" algn="ctr">
              <a:buNone/>
            </a:pPr>
            <a:r>
              <a:rPr lang="en-US" dirty="0">
                <a:latin typeface="Arial"/>
                <a:cs typeface="Arial"/>
              </a:rPr>
              <a:t>District-level Test</a:t>
            </a:r>
            <a:endParaRPr lang="en-US" dirty="0"/>
          </a:p>
        </p:txBody>
      </p:sp>
      <p:sp>
        <p:nvSpPr>
          <p:cNvPr id="6" name="Content Placeholder 2">
            <a:extLst>
              <a:ext uri="{FF2B5EF4-FFF2-40B4-BE49-F238E27FC236}">
                <a16:creationId xmlns:a16="http://schemas.microsoft.com/office/drawing/2014/main" id="{D72063A5-E8C7-404D-85B7-7FCE906DC9C1}"/>
              </a:ext>
            </a:extLst>
          </p:cNvPr>
          <p:cNvSpPr txBox="1">
            <a:spLocks/>
          </p:cNvSpPr>
          <p:nvPr/>
        </p:nvSpPr>
        <p:spPr>
          <a:xfrm>
            <a:off x="417212" y="5648058"/>
            <a:ext cx="2110970" cy="47005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a:cs typeface="Arial"/>
              </a:rPr>
              <a:t>Highest-Poverty LEAs </a:t>
            </a:r>
            <a:r>
              <a:rPr lang="en-US">
                <a:latin typeface="Arial"/>
                <a:cs typeface="Arial"/>
              </a:rPr>
              <a:t>"Hold-Harmless" Test</a:t>
            </a:r>
            <a:endParaRPr lang="en-US"/>
          </a:p>
        </p:txBody>
      </p:sp>
      <p:sp>
        <p:nvSpPr>
          <p:cNvPr id="7" name="Content Placeholder 2">
            <a:extLst>
              <a:ext uri="{FF2B5EF4-FFF2-40B4-BE49-F238E27FC236}">
                <a16:creationId xmlns:a16="http://schemas.microsoft.com/office/drawing/2014/main" id="{EDF02C48-8D52-4097-8541-9498C7112D57}"/>
              </a:ext>
            </a:extLst>
          </p:cNvPr>
          <p:cNvSpPr txBox="1">
            <a:spLocks/>
          </p:cNvSpPr>
          <p:nvPr/>
        </p:nvSpPr>
        <p:spPr>
          <a:xfrm>
            <a:off x="3125707" y="5648058"/>
            <a:ext cx="2110970" cy="47005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a:cs typeface="Arial"/>
              </a:rPr>
              <a:t>High-Need LEAs </a:t>
            </a:r>
            <a:r>
              <a:rPr lang="en-US">
                <a:latin typeface="Arial"/>
                <a:cs typeface="Arial"/>
              </a:rPr>
              <a:t>Proportionality Test</a:t>
            </a:r>
          </a:p>
          <a:p>
            <a:pPr marL="0" indent="0" algn="ctr">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4F3A00B8-637F-4059-B886-157B09C25D5A}"/>
              </a:ext>
            </a:extLst>
          </p:cNvPr>
          <p:cNvSpPr txBox="1">
            <a:spLocks/>
          </p:cNvSpPr>
          <p:nvPr/>
        </p:nvSpPr>
        <p:spPr>
          <a:xfrm>
            <a:off x="6641469" y="5648058"/>
            <a:ext cx="2110970" cy="4700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Funding Test</a:t>
            </a:r>
            <a:endParaRPr lang="en-US" sz="2000"/>
          </a:p>
        </p:txBody>
      </p:sp>
      <p:sp>
        <p:nvSpPr>
          <p:cNvPr id="9" name="Content Placeholder 2">
            <a:extLst>
              <a:ext uri="{FF2B5EF4-FFF2-40B4-BE49-F238E27FC236}">
                <a16:creationId xmlns:a16="http://schemas.microsoft.com/office/drawing/2014/main" id="{37290F47-57EA-46BF-BA77-D7DBC49918AE}"/>
              </a:ext>
            </a:extLst>
          </p:cNvPr>
          <p:cNvSpPr txBox="1">
            <a:spLocks/>
          </p:cNvSpPr>
          <p:nvPr/>
        </p:nvSpPr>
        <p:spPr>
          <a:xfrm>
            <a:off x="9583845" y="5693325"/>
            <a:ext cx="2110970" cy="470058"/>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Arial"/>
                <a:cs typeface="Arial"/>
              </a:rPr>
              <a:t>FTE Staffing Test</a:t>
            </a:r>
            <a:endParaRPr lang="en-US"/>
          </a:p>
          <a:p>
            <a:pPr marL="0" indent="0" algn="ctr">
              <a:buFont typeface="Arial" panose="020B0604020202020204" pitchFamily="34" charset="0"/>
              <a:buNone/>
            </a:pPr>
            <a:endParaRPr lang="en-US" dirty="0"/>
          </a:p>
        </p:txBody>
      </p:sp>
      <p:pic>
        <p:nvPicPr>
          <p:cNvPr id="10" name="Picture 10" descr="A picture containing outdoor, yellow&#10;&#10;Description automatically generated">
            <a:extLst>
              <a:ext uri="{FF2B5EF4-FFF2-40B4-BE49-F238E27FC236}">
                <a16:creationId xmlns:a16="http://schemas.microsoft.com/office/drawing/2014/main" id="{7178B992-13B5-4930-805E-91063BD9D9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38538" y="1993742"/>
            <a:ext cx="1747318" cy="1323884"/>
          </a:xfrm>
          <a:prstGeom prst="rect">
            <a:avLst/>
          </a:prstGeom>
        </p:spPr>
      </p:pic>
      <p:pic>
        <p:nvPicPr>
          <p:cNvPr id="13" name="Picture 13">
            <a:extLst>
              <a:ext uri="{FF2B5EF4-FFF2-40B4-BE49-F238E27FC236}">
                <a16:creationId xmlns:a16="http://schemas.microsoft.com/office/drawing/2014/main" id="{D490EF81-A6DA-4709-9D27-861EFE49FF0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78024" y="1941551"/>
            <a:ext cx="2064189" cy="1375453"/>
          </a:xfrm>
          <a:prstGeom prst="rect">
            <a:avLst/>
          </a:prstGeom>
        </p:spPr>
      </p:pic>
      <p:pic>
        <p:nvPicPr>
          <p:cNvPr id="16" name="Picture 16" descr="A picture containing shape&#10;&#10;Description automatically generated">
            <a:extLst>
              <a:ext uri="{FF2B5EF4-FFF2-40B4-BE49-F238E27FC236}">
                <a16:creationId xmlns:a16="http://schemas.microsoft.com/office/drawing/2014/main" id="{55279B81-356B-4628-B5F3-486AF128750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5325" y="4336428"/>
            <a:ext cx="1249448" cy="1278411"/>
          </a:xfrm>
          <a:prstGeom prst="rect">
            <a:avLst/>
          </a:prstGeom>
        </p:spPr>
      </p:pic>
      <p:sp>
        <p:nvSpPr>
          <p:cNvPr id="19" name="TextBox 18">
            <a:extLst>
              <a:ext uri="{FF2B5EF4-FFF2-40B4-BE49-F238E27FC236}">
                <a16:creationId xmlns:a16="http://schemas.microsoft.com/office/drawing/2014/main" id="{253CA03D-A470-4095-A816-ED8B0098608E}"/>
              </a:ext>
            </a:extLst>
          </p:cNvPr>
          <p:cNvSpPr txBox="1"/>
          <p:nvPr/>
        </p:nvSpPr>
        <p:spPr>
          <a:xfrm>
            <a:off x="1389707" y="4679133"/>
            <a:ext cx="555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C00000"/>
                </a:solidFill>
              </a:rPr>
              <a:t>50%</a:t>
            </a:r>
            <a:endParaRPr lang="en-US" sz="1400" dirty="0">
              <a:solidFill>
                <a:srgbClr val="C00000"/>
              </a:solidFill>
              <a:cs typeface="Arial"/>
            </a:endParaRPr>
          </a:p>
        </p:txBody>
      </p:sp>
      <p:pic>
        <p:nvPicPr>
          <p:cNvPr id="20" name="Picture 16" descr="A picture containing shape&#10;&#10;Description automatically generated">
            <a:extLst>
              <a:ext uri="{FF2B5EF4-FFF2-40B4-BE49-F238E27FC236}">
                <a16:creationId xmlns:a16="http://schemas.microsoft.com/office/drawing/2014/main" id="{5B9B9A7E-E2AE-4C2C-9F93-0AF9025479B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558730" y="4306251"/>
            <a:ext cx="1249448" cy="1278411"/>
          </a:xfrm>
          <a:prstGeom prst="rect">
            <a:avLst/>
          </a:prstGeom>
        </p:spPr>
      </p:pic>
      <p:sp>
        <p:nvSpPr>
          <p:cNvPr id="21" name="TextBox 20">
            <a:extLst>
              <a:ext uri="{FF2B5EF4-FFF2-40B4-BE49-F238E27FC236}">
                <a16:creationId xmlns:a16="http://schemas.microsoft.com/office/drawing/2014/main" id="{83FE0810-CC37-4851-BFAB-8493697109D8}"/>
              </a:ext>
            </a:extLst>
          </p:cNvPr>
          <p:cNvSpPr txBox="1"/>
          <p:nvPr/>
        </p:nvSpPr>
        <p:spPr>
          <a:xfrm>
            <a:off x="4068024" y="4633865"/>
            <a:ext cx="5703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C00000"/>
                </a:solidFill>
              </a:rPr>
              <a:t>20%</a:t>
            </a:r>
            <a:endParaRPr lang="en-US" sz="1400" dirty="0">
              <a:solidFill>
                <a:srgbClr val="C00000"/>
              </a:solidFill>
              <a:cs typeface="Arial"/>
            </a:endParaRPr>
          </a:p>
        </p:txBody>
      </p:sp>
      <p:pic>
        <p:nvPicPr>
          <p:cNvPr id="22" name="Picture 22" descr="A picture containing text, vector graphics&#10;&#10;Description automatically generated">
            <a:extLst>
              <a:ext uri="{FF2B5EF4-FFF2-40B4-BE49-F238E27FC236}">
                <a16:creationId xmlns:a16="http://schemas.microsoft.com/office/drawing/2014/main" id="{BFDC2535-0E88-445C-BD30-9029EABD828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116024" y="4266810"/>
            <a:ext cx="1158844" cy="1387470"/>
          </a:xfrm>
          <a:prstGeom prst="rect">
            <a:avLst/>
          </a:prstGeom>
        </p:spPr>
      </p:pic>
      <p:pic>
        <p:nvPicPr>
          <p:cNvPr id="26" name="Picture 26">
            <a:extLst>
              <a:ext uri="{FF2B5EF4-FFF2-40B4-BE49-F238E27FC236}">
                <a16:creationId xmlns:a16="http://schemas.microsoft.com/office/drawing/2014/main" id="{D6E833BD-F67E-4B1F-BABB-3E1490797EC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666082" y="4431274"/>
            <a:ext cx="1860488" cy="1081174"/>
          </a:xfrm>
          <a:prstGeom prst="rect">
            <a:avLst/>
          </a:prstGeom>
        </p:spPr>
      </p:pic>
      <p:sp>
        <p:nvSpPr>
          <p:cNvPr id="29" name="Arrow: Down 28">
            <a:extLst>
              <a:ext uri="{FF2B5EF4-FFF2-40B4-BE49-F238E27FC236}">
                <a16:creationId xmlns:a16="http://schemas.microsoft.com/office/drawing/2014/main" id="{433EDFD2-7F3B-46C7-8751-81739E3CF3E9}"/>
              </a:ext>
            </a:extLst>
          </p:cNvPr>
          <p:cNvSpPr/>
          <p:nvPr/>
        </p:nvSpPr>
        <p:spPr>
          <a:xfrm rot="3180000">
            <a:off x="2073390" y="3633423"/>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968FE4BF-4C39-4F29-BAE7-BCF9D8C9177B}"/>
              </a:ext>
            </a:extLst>
          </p:cNvPr>
          <p:cNvSpPr/>
          <p:nvPr/>
        </p:nvSpPr>
        <p:spPr>
          <a:xfrm rot="-2940000">
            <a:off x="3137171" y="3648511"/>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E3DA581F-9883-46F9-BF75-558D521480F9}"/>
              </a:ext>
            </a:extLst>
          </p:cNvPr>
          <p:cNvSpPr/>
          <p:nvPr/>
        </p:nvSpPr>
        <p:spPr>
          <a:xfrm rot="3180000">
            <a:off x="8093944" y="3588156"/>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64F5E55B-4C25-4EC7-A858-A995C51028AD}"/>
              </a:ext>
            </a:extLst>
          </p:cNvPr>
          <p:cNvSpPr/>
          <p:nvPr/>
        </p:nvSpPr>
        <p:spPr>
          <a:xfrm rot="-2940000">
            <a:off x="9195448" y="3588154"/>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77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17C3-3FE0-4CE7-B0C6-3FF2798FE07C}"/>
              </a:ext>
            </a:extLst>
          </p:cNvPr>
          <p:cNvSpPr>
            <a:spLocks noGrp="1"/>
          </p:cNvSpPr>
          <p:nvPr>
            <p:ph type="title"/>
          </p:nvPr>
        </p:nvSpPr>
        <p:spPr>
          <a:xfrm>
            <a:off x="755210" y="112806"/>
            <a:ext cx="10515600" cy="1325563"/>
          </a:xfrm>
        </p:spPr>
        <p:txBody>
          <a:bodyPr/>
          <a:lstStyle/>
          <a:p>
            <a:r>
              <a:rPr lang="en-US" dirty="0">
                <a:latin typeface="Arial Black"/>
              </a:rPr>
              <a:t>ARP ESSERF </a:t>
            </a:r>
            <a:r>
              <a:rPr lang="en-US" dirty="0" err="1">
                <a:latin typeface="Arial Black"/>
              </a:rPr>
              <a:t>MOEquity</a:t>
            </a:r>
            <a:endParaRPr lang="en-US" dirty="0" err="1"/>
          </a:p>
        </p:txBody>
      </p:sp>
      <p:sp>
        <p:nvSpPr>
          <p:cNvPr id="3" name="Content Placeholder 2">
            <a:extLst>
              <a:ext uri="{FF2B5EF4-FFF2-40B4-BE49-F238E27FC236}">
                <a16:creationId xmlns:a16="http://schemas.microsoft.com/office/drawing/2014/main" id="{460C393C-8ACB-4725-A149-671E925EA63A}"/>
              </a:ext>
            </a:extLst>
          </p:cNvPr>
          <p:cNvSpPr>
            <a:spLocks noGrp="1"/>
          </p:cNvSpPr>
          <p:nvPr>
            <p:ph sz="half" idx="1"/>
          </p:nvPr>
        </p:nvSpPr>
        <p:spPr>
          <a:xfrm>
            <a:off x="-21879" y="2930510"/>
            <a:ext cx="5181600" cy="470058"/>
          </a:xfrm>
        </p:spPr>
        <p:txBody>
          <a:bodyPr vert="horz" lIns="91440" tIns="45720" rIns="91440" bIns="45720" rtlCol="0" anchor="t">
            <a:normAutofit lnSpcReduction="10000"/>
          </a:bodyPr>
          <a:lstStyle/>
          <a:p>
            <a:pPr marL="0" indent="0" algn="ctr">
              <a:buNone/>
            </a:pPr>
            <a:r>
              <a:rPr lang="en-US" dirty="0">
                <a:latin typeface="Arial"/>
                <a:cs typeface="Arial"/>
              </a:rPr>
              <a:t>State-level Test</a:t>
            </a:r>
          </a:p>
          <a:p>
            <a:pPr marL="0" indent="0" algn="ctr">
              <a:buNone/>
            </a:pPr>
            <a:endParaRPr lang="en-US" dirty="0"/>
          </a:p>
        </p:txBody>
      </p:sp>
      <p:sp>
        <p:nvSpPr>
          <p:cNvPr id="6" name="Content Placeholder 2">
            <a:extLst>
              <a:ext uri="{FF2B5EF4-FFF2-40B4-BE49-F238E27FC236}">
                <a16:creationId xmlns:a16="http://schemas.microsoft.com/office/drawing/2014/main" id="{D72063A5-E8C7-404D-85B7-7FCE906DC9C1}"/>
              </a:ext>
            </a:extLst>
          </p:cNvPr>
          <p:cNvSpPr txBox="1">
            <a:spLocks/>
          </p:cNvSpPr>
          <p:nvPr/>
        </p:nvSpPr>
        <p:spPr>
          <a:xfrm>
            <a:off x="100341" y="5308553"/>
            <a:ext cx="2110970" cy="47005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a:cs typeface="Arial"/>
              </a:rPr>
              <a:t>Highest-Poverty LEAs "hold-harmless" test</a:t>
            </a:r>
            <a:endParaRPr lang="en-US" dirty="0"/>
          </a:p>
        </p:txBody>
      </p:sp>
      <p:sp>
        <p:nvSpPr>
          <p:cNvPr id="7" name="Content Placeholder 2">
            <a:extLst>
              <a:ext uri="{FF2B5EF4-FFF2-40B4-BE49-F238E27FC236}">
                <a16:creationId xmlns:a16="http://schemas.microsoft.com/office/drawing/2014/main" id="{EDF02C48-8D52-4097-8541-9498C7112D57}"/>
              </a:ext>
            </a:extLst>
          </p:cNvPr>
          <p:cNvSpPr txBox="1">
            <a:spLocks/>
          </p:cNvSpPr>
          <p:nvPr/>
        </p:nvSpPr>
        <p:spPr>
          <a:xfrm>
            <a:off x="2989905" y="5308553"/>
            <a:ext cx="2110970" cy="47005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a:cs typeface="Arial"/>
              </a:rPr>
              <a:t>High-Need LEAs proportionality test</a:t>
            </a:r>
          </a:p>
          <a:p>
            <a:pPr marL="0" indent="0" algn="ctr">
              <a:buFont typeface="Arial" panose="020B0604020202020204" pitchFamily="34" charset="0"/>
              <a:buNone/>
            </a:pPr>
            <a:endParaRPr lang="en-US" dirty="0"/>
          </a:p>
        </p:txBody>
      </p:sp>
      <p:pic>
        <p:nvPicPr>
          <p:cNvPr id="10" name="Picture 10" descr="A picture containing outdoor, yellow&#10;&#10;Description automatically generated">
            <a:extLst>
              <a:ext uri="{FF2B5EF4-FFF2-40B4-BE49-F238E27FC236}">
                <a16:creationId xmlns:a16="http://schemas.microsoft.com/office/drawing/2014/main" id="{7178B992-13B5-4930-805E-91063BD9D9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29211" y="1442990"/>
            <a:ext cx="1747318" cy="1323884"/>
          </a:xfrm>
          <a:prstGeom prst="rect">
            <a:avLst/>
          </a:prstGeom>
        </p:spPr>
      </p:pic>
      <p:pic>
        <p:nvPicPr>
          <p:cNvPr id="16" name="Picture 16" descr="A picture containing shape&#10;&#10;Description automatically generated">
            <a:extLst>
              <a:ext uri="{FF2B5EF4-FFF2-40B4-BE49-F238E27FC236}">
                <a16:creationId xmlns:a16="http://schemas.microsoft.com/office/drawing/2014/main" id="{55279B81-356B-4628-B5F3-486AF12875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7741" y="3951656"/>
            <a:ext cx="1249448" cy="1278411"/>
          </a:xfrm>
          <a:prstGeom prst="rect">
            <a:avLst/>
          </a:prstGeom>
        </p:spPr>
      </p:pic>
      <p:sp>
        <p:nvSpPr>
          <p:cNvPr id="19" name="TextBox 18">
            <a:extLst>
              <a:ext uri="{FF2B5EF4-FFF2-40B4-BE49-F238E27FC236}">
                <a16:creationId xmlns:a16="http://schemas.microsoft.com/office/drawing/2014/main" id="{253CA03D-A470-4095-A816-ED8B0098608E}"/>
              </a:ext>
            </a:extLst>
          </p:cNvPr>
          <p:cNvSpPr txBox="1"/>
          <p:nvPr/>
        </p:nvSpPr>
        <p:spPr>
          <a:xfrm>
            <a:off x="921945" y="4324539"/>
            <a:ext cx="555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C00000"/>
                </a:solidFill>
              </a:rPr>
              <a:t>20%</a:t>
            </a:r>
            <a:endParaRPr lang="en-US" sz="1400" dirty="0">
              <a:solidFill>
                <a:srgbClr val="C00000"/>
              </a:solidFill>
              <a:cs typeface="Arial"/>
            </a:endParaRPr>
          </a:p>
        </p:txBody>
      </p:sp>
      <p:pic>
        <p:nvPicPr>
          <p:cNvPr id="20" name="Picture 16" descr="A picture containing shape&#10;&#10;Description automatically generated">
            <a:extLst>
              <a:ext uri="{FF2B5EF4-FFF2-40B4-BE49-F238E27FC236}">
                <a16:creationId xmlns:a16="http://schemas.microsoft.com/office/drawing/2014/main" id="{5B9B9A7E-E2AE-4C2C-9F93-0AF9025479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00294" y="4034647"/>
            <a:ext cx="1249448" cy="1278411"/>
          </a:xfrm>
          <a:prstGeom prst="rect">
            <a:avLst/>
          </a:prstGeom>
        </p:spPr>
      </p:pic>
      <p:sp>
        <p:nvSpPr>
          <p:cNvPr id="21" name="TextBox 20">
            <a:extLst>
              <a:ext uri="{FF2B5EF4-FFF2-40B4-BE49-F238E27FC236}">
                <a16:creationId xmlns:a16="http://schemas.microsoft.com/office/drawing/2014/main" id="{83FE0810-CC37-4851-BFAB-8493697109D8}"/>
              </a:ext>
            </a:extLst>
          </p:cNvPr>
          <p:cNvSpPr txBox="1"/>
          <p:nvPr/>
        </p:nvSpPr>
        <p:spPr>
          <a:xfrm>
            <a:off x="3909589" y="4407528"/>
            <a:ext cx="5703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C00000"/>
                </a:solidFill>
              </a:rPr>
              <a:t>50%</a:t>
            </a:r>
            <a:endParaRPr lang="en-US" sz="1400" dirty="0">
              <a:solidFill>
                <a:srgbClr val="C00000"/>
              </a:solidFill>
              <a:cs typeface="Arial"/>
            </a:endParaRPr>
          </a:p>
        </p:txBody>
      </p:sp>
      <p:sp>
        <p:nvSpPr>
          <p:cNvPr id="29" name="Arrow: Down 28">
            <a:extLst>
              <a:ext uri="{FF2B5EF4-FFF2-40B4-BE49-F238E27FC236}">
                <a16:creationId xmlns:a16="http://schemas.microsoft.com/office/drawing/2014/main" id="{433EDFD2-7F3B-46C7-8751-81739E3CF3E9}"/>
              </a:ext>
            </a:extLst>
          </p:cNvPr>
          <p:cNvSpPr/>
          <p:nvPr/>
        </p:nvSpPr>
        <p:spPr>
          <a:xfrm rot="3180000">
            <a:off x="1748974" y="3165661"/>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968FE4BF-4C39-4F29-BAE7-BCF9D8C9177B}"/>
              </a:ext>
            </a:extLst>
          </p:cNvPr>
          <p:cNvSpPr/>
          <p:nvPr/>
        </p:nvSpPr>
        <p:spPr>
          <a:xfrm rot="18660000">
            <a:off x="2858022" y="3203382"/>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8FE861-33AC-49EF-A7B5-6F189C154C2E}"/>
              </a:ext>
            </a:extLst>
          </p:cNvPr>
          <p:cNvSpPr txBox="1"/>
          <p:nvPr/>
        </p:nvSpPr>
        <p:spPr>
          <a:xfrm>
            <a:off x="5026182" y="1382162"/>
            <a:ext cx="66135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State Level – Highest-Poverty LEAs </a:t>
            </a:r>
            <a:endParaRPr lang="en-US">
              <a:solidFill>
                <a:schemeClr val="accent5">
                  <a:lumMod val="50000"/>
                </a:schemeClr>
              </a:solidFill>
              <a:cs typeface="Arial"/>
            </a:endParaRPr>
          </a:p>
          <a:p>
            <a:r>
              <a:rPr lang="en-US">
                <a:cs typeface="Arial"/>
              </a:rPr>
              <a:t>Highest-Poverty LEAs - </a:t>
            </a:r>
          </a:p>
          <a:p>
            <a:pPr marL="742950" lvl="1" indent="-285750">
              <a:buFont typeface="Arial"/>
              <a:buChar char="•"/>
            </a:pPr>
            <a:r>
              <a:rPr lang="en-US" dirty="0">
                <a:cs typeface="Arial"/>
              </a:rPr>
              <a:t>Rank order LEAs by Census poverty data</a:t>
            </a:r>
          </a:p>
          <a:p>
            <a:pPr marL="742950" lvl="1" indent="-285750">
              <a:buFont typeface="Arial"/>
              <a:buChar char="•"/>
            </a:pPr>
            <a:r>
              <a:rPr lang="en-US" dirty="0">
                <a:cs typeface="Arial"/>
              </a:rPr>
              <a:t>Identify highest poverty LEAs representing at least 20% of the State's total enrollment</a:t>
            </a:r>
          </a:p>
          <a:p>
            <a:pPr marL="285750" indent="-285750">
              <a:buFont typeface="Arial"/>
              <a:buChar char="•"/>
            </a:pPr>
            <a:r>
              <a:rPr lang="en-US">
                <a:cs typeface="Arial"/>
              </a:rPr>
              <a:t>States can't reduce state per pupil funding to "highest-poverty LEAs" below the level of funding provided to that LEA in school year 2018-2019</a:t>
            </a:r>
          </a:p>
          <a:p>
            <a:endParaRPr lang="en-US" dirty="0">
              <a:cs typeface="Arial"/>
            </a:endParaRPr>
          </a:p>
        </p:txBody>
      </p:sp>
      <p:sp>
        <p:nvSpPr>
          <p:cNvPr id="24" name="TextBox 23">
            <a:extLst>
              <a:ext uri="{FF2B5EF4-FFF2-40B4-BE49-F238E27FC236}">
                <a16:creationId xmlns:a16="http://schemas.microsoft.com/office/drawing/2014/main" id="{6EA97A64-ACFB-4ACF-9BDE-A75CA8071C63}"/>
              </a:ext>
            </a:extLst>
          </p:cNvPr>
          <p:cNvSpPr txBox="1"/>
          <p:nvPr/>
        </p:nvSpPr>
        <p:spPr>
          <a:xfrm>
            <a:off x="5063904" y="3690795"/>
            <a:ext cx="66135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State Level – High-Need LEAs </a:t>
            </a:r>
            <a:endParaRPr lang="en-US" b="1">
              <a:solidFill>
                <a:schemeClr val="accent5">
                  <a:lumMod val="50000"/>
                </a:schemeClr>
              </a:solidFill>
              <a:cs typeface="Arial"/>
            </a:endParaRPr>
          </a:p>
          <a:p>
            <a:pPr marL="285750" indent="-285750">
              <a:buFont typeface="Arial"/>
              <a:buChar char="•"/>
            </a:pPr>
            <a:r>
              <a:rPr lang="en-US" dirty="0">
                <a:cs typeface="Arial"/>
              </a:rPr>
              <a:t>High-Needs LEAs - </a:t>
            </a:r>
          </a:p>
          <a:p>
            <a:pPr marL="742950" lvl="1" indent="-285750">
              <a:buFont typeface="Arial"/>
              <a:buChar char="•"/>
            </a:pPr>
            <a:r>
              <a:rPr lang="en-US" dirty="0">
                <a:cs typeface="Arial"/>
              </a:rPr>
              <a:t>Rank order LEAs by Census poverty data</a:t>
            </a:r>
          </a:p>
          <a:p>
            <a:pPr marL="742950" lvl="1" indent="-285750">
              <a:buFont typeface="Arial"/>
              <a:buChar char="•"/>
            </a:pPr>
            <a:r>
              <a:rPr lang="en-US" dirty="0">
                <a:cs typeface="Arial"/>
              </a:rPr>
              <a:t>Identify highest poverty LEAs representing at least 50% of the State's total enrollment</a:t>
            </a:r>
          </a:p>
          <a:p>
            <a:pPr marL="285750" indent="-285750">
              <a:buFont typeface="Arial"/>
              <a:buChar char="•"/>
            </a:pPr>
            <a:r>
              <a:rPr lang="en-US">
                <a:cs typeface="Arial"/>
              </a:rPr>
              <a:t>States can't reduce state per pupil funding to "high-need LEAs" in a way that is disproportionate to statewide average per pupil allocations for each fiscal year.</a:t>
            </a:r>
          </a:p>
          <a:p>
            <a:endParaRPr lang="en-US" dirty="0">
              <a:cs typeface="Arial"/>
            </a:endParaRPr>
          </a:p>
        </p:txBody>
      </p:sp>
    </p:spTree>
    <p:extLst>
      <p:ext uri="{BB962C8B-B14F-4D97-AF65-F5344CB8AC3E}">
        <p14:creationId xmlns:p14="http://schemas.microsoft.com/office/powerpoint/2010/main" val="252680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2FF-A091-44A3-A393-0A1067A33971}"/>
              </a:ext>
            </a:extLst>
          </p:cNvPr>
          <p:cNvSpPr>
            <a:spLocks noGrp="1"/>
          </p:cNvSpPr>
          <p:nvPr>
            <p:ph type="title"/>
          </p:nvPr>
        </p:nvSpPr>
        <p:spPr/>
        <p:txBody>
          <a:bodyPr/>
          <a:lstStyle/>
          <a:p>
            <a:r>
              <a:rPr lang="en-US" dirty="0"/>
              <a:t>Title I Methodology</a:t>
            </a:r>
          </a:p>
        </p:txBody>
      </p:sp>
      <p:sp>
        <p:nvSpPr>
          <p:cNvPr id="3" name="Content Placeholder 2">
            <a:extLst>
              <a:ext uri="{FF2B5EF4-FFF2-40B4-BE49-F238E27FC236}">
                <a16:creationId xmlns:a16="http://schemas.microsoft.com/office/drawing/2014/main" id="{155A657F-9A91-4C49-B9AB-AB8318C2FDFB}"/>
              </a:ext>
            </a:extLst>
          </p:cNvPr>
          <p:cNvSpPr>
            <a:spLocks noGrp="1"/>
          </p:cNvSpPr>
          <p:nvPr>
            <p:ph idx="1"/>
          </p:nvPr>
        </p:nvSpPr>
        <p:spPr>
          <a:xfrm>
            <a:off x="398585" y="1203341"/>
            <a:ext cx="11369903" cy="4669921"/>
          </a:xfrm>
        </p:spPr>
        <p:txBody>
          <a:bodyPr vert="horz" lIns="91440" tIns="45720" rIns="91440" bIns="45720" rtlCol="0" anchor="t">
            <a:normAutofit/>
          </a:bodyPr>
          <a:lstStyle/>
          <a:p>
            <a:r>
              <a:rPr lang="en-US" dirty="0">
                <a:latin typeface="Fira Sans"/>
              </a:rPr>
              <a:t>To demonstrate compliance with the supplement not supplant requirement, a local educational agency shall demonstrate that the methodology used to allocate State and local funds to each school receiving Title I, Part A funds ensures that such school receives all of the State and local funds it would otherwise receive if it were not receiving Title I, Part A funds. </a:t>
            </a:r>
          </a:p>
          <a:p>
            <a:pPr marL="0" indent="0">
              <a:buNone/>
            </a:pPr>
            <a:endParaRPr lang="en-US" dirty="0"/>
          </a:p>
          <a:p>
            <a:r>
              <a:rPr lang="en-US" dirty="0">
                <a:latin typeface="Fira Sans"/>
              </a:rPr>
              <a:t>Methodology and Comparability go hand in hand.  If your schools are not showing comparable then there is something missing in your methodology.</a:t>
            </a:r>
            <a:endParaRPr lang="en-US" dirty="0"/>
          </a:p>
        </p:txBody>
      </p:sp>
      <p:sp>
        <p:nvSpPr>
          <p:cNvPr id="4" name="Slide Number Placeholder 3">
            <a:extLst>
              <a:ext uri="{FF2B5EF4-FFF2-40B4-BE49-F238E27FC236}">
                <a16:creationId xmlns:a16="http://schemas.microsoft.com/office/drawing/2014/main" id="{EE088749-9485-4948-B50E-386DE95B2CF9}"/>
              </a:ext>
            </a:extLst>
          </p:cNvPr>
          <p:cNvSpPr>
            <a:spLocks noGrp="1"/>
          </p:cNvSpPr>
          <p:nvPr>
            <p:ph type="sldNum" sz="quarter" idx="12"/>
          </p:nvPr>
        </p:nvSpPr>
        <p:spPr/>
        <p:txBody>
          <a:bodyPr/>
          <a:lstStyle/>
          <a:p>
            <a:fld id="{16630861-4318-414B-8E21-CA5F03E7BD41}" type="slidenum">
              <a:rPr lang="en-US" smtClean="0"/>
              <a:t>2</a:t>
            </a:fld>
            <a:endParaRPr lang="en-US"/>
          </a:p>
        </p:txBody>
      </p:sp>
    </p:spTree>
    <p:extLst>
      <p:ext uri="{BB962C8B-B14F-4D97-AF65-F5344CB8AC3E}">
        <p14:creationId xmlns:p14="http://schemas.microsoft.com/office/powerpoint/2010/main" val="1262521938"/>
      </p:ext>
    </p:extLst>
  </p:cSld>
  <p:clrMapOvr>
    <a:masterClrMapping/>
  </p:clrMapOvr>
  <mc:AlternateContent xmlns:mc="http://schemas.openxmlformats.org/markup-compatibility/2006" xmlns:p14="http://schemas.microsoft.com/office/powerpoint/2010/main">
    <mc:Choice Requires="p14">
      <p:transition spd="slow" p14:dur="2000" advTm="76507"/>
    </mc:Choice>
    <mc:Fallback xmlns="">
      <p:transition spd="slow" advTm="7650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A8AD-1F98-4048-A867-3DE986C1B6B5}"/>
              </a:ext>
            </a:extLst>
          </p:cNvPr>
          <p:cNvSpPr>
            <a:spLocks noGrp="1"/>
          </p:cNvSpPr>
          <p:nvPr>
            <p:ph type="title"/>
          </p:nvPr>
        </p:nvSpPr>
        <p:spPr/>
        <p:txBody>
          <a:bodyPr/>
          <a:lstStyle/>
          <a:p>
            <a:r>
              <a:rPr lang="en-US">
                <a:latin typeface="Arial Black"/>
              </a:rPr>
              <a:t>USDE MOEquity Guidance</a:t>
            </a:r>
            <a:endParaRPr lang="en-US"/>
          </a:p>
        </p:txBody>
      </p:sp>
      <p:sp>
        <p:nvSpPr>
          <p:cNvPr id="3" name="Content Placeholder 2">
            <a:extLst>
              <a:ext uri="{FF2B5EF4-FFF2-40B4-BE49-F238E27FC236}">
                <a16:creationId xmlns:a16="http://schemas.microsoft.com/office/drawing/2014/main" id="{DADA949C-F4D7-41D1-A9F8-D322205D60B4}"/>
              </a:ext>
            </a:extLst>
          </p:cNvPr>
          <p:cNvSpPr>
            <a:spLocks noGrp="1"/>
          </p:cNvSpPr>
          <p:nvPr>
            <p:ph idx="1"/>
          </p:nvPr>
        </p:nvSpPr>
        <p:spPr/>
        <p:txBody>
          <a:bodyPr vert="horz" lIns="91440" tIns="45720" rIns="91440" bIns="45720" rtlCol="0" anchor="t">
            <a:normAutofit fontScale="92500"/>
          </a:bodyPr>
          <a:lstStyle/>
          <a:p>
            <a:r>
              <a:rPr lang="en-US" dirty="0">
                <a:latin typeface="Arial"/>
                <a:cs typeface="Arial"/>
              </a:rPr>
              <a:t>Guidance published June 2021</a:t>
            </a:r>
          </a:p>
          <a:p>
            <a:r>
              <a:rPr lang="en-US" dirty="0">
                <a:latin typeface="Arial"/>
                <a:cs typeface="Arial"/>
              </a:rPr>
              <a:t>States must submit baseline data by July 30, 2021 and final data in July 2022</a:t>
            </a:r>
          </a:p>
          <a:p>
            <a:r>
              <a:rPr lang="en-US" dirty="0">
                <a:latin typeface="Arial"/>
                <a:cs typeface="Arial"/>
              </a:rPr>
              <a:t>What expenditures count?</a:t>
            </a:r>
            <a:endParaRPr lang="en-US" dirty="0"/>
          </a:p>
          <a:p>
            <a:pPr lvl="1"/>
            <a:r>
              <a:rPr lang="en-US" dirty="0">
                <a:latin typeface="Arial"/>
                <a:cs typeface="Arial"/>
              </a:rPr>
              <a:t>Funds appropriated and allocated by the State to all LEAs for current expenditures for free public education</a:t>
            </a:r>
            <a:endParaRPr lang="en-US" dirty="0"/>
          </a:p>
          <a:p>
            <a:pPr lvl="1"/>
            <a:r>
              <a:rPr lang="en-US" dirty="0">
                <a:latin typeface="Arial"/>
                <a:cs typeface="Arial"/>
              </a:rPr>
              <a:t>Does not include dedicated funds for capital outlay and debt service</a:t>
            </a:r>
            <a:endParaRPr lang="en-US" dirty="0"/>
          </a:p>
          <a:p>
            <a:pPr lvl="1"/>
            <a:r>
              <a:rPr lang="en-US" dirty="0">
                <a:latin typeface="Arial"/>
                <a:cs typeface="Arial"/>
              </a:rPr>
              <a:t>Does not include federal funds, local revenues, or support from private donors</a:t>
            </a:r>
          </a:p>
          <a:p>
            <a:pPr lvl="1"/>
            <a:endParaRPr lang="en-US" dirty="0">
              <a:latin typeface="Arial"/>
              <a:cs typeface="Arial"/>
            </a:endParaRPr>
          </a:p>
        </p:txBody>
      </p:sp>
    </p:spTree>
    <p:extLst>
      <p:ext uri="{BB962C8B-B14F-4D97-AF65-F5344CB8AC3E}">
        <p14:creationId xmlns:p14="http://schemas.microsoft.com/office/powerpoint/2010/main" val="301244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17C3-3FE0-4CE7-B0C6-3FF2798FE07C}"/>
              </a:ext>
            </a:extLst>
          </p:cNvPr>
          <p:cNvSpPr>
            <a:spLocks noGrp="1"/>
          </p:cNvSpPr>
          <p:nvPr>
            <p:ph type="title"/>
          </p:nvPr>
        </p:nvSpPr>
        <p:spPr>
          <a:xfrm>
            <a:off x="513784" y="210886"/>
            <a:ext cx="10515600" cy="1325563"/>
          </a:xfrm>
        </p:spPr>
        <p:txBody>
          <a:bodyPr/>
          <a:lstStyle/>
          <a:p>
            <a:r>
              <a:rPr lang="en-US" dirty="0">
                <a:latin typeface="Arial Black"/>
              </a:rPr>
              <a:t>ARP ESSERF </a:t>
            </a:r>
            <a:r>
              <a:rPr lang="en-US" dirty="0" err="1">
                <a:latin typeface="Arial Black"/>
              </a:rPr>
              <a:t>MOEquity</a:t>
            </a:r>
            <a:endParaRPr lang="en-US" dirty="0" err="1"/>
          </a:p>
        </p:txBody>
      </p:sp>
      <p:sp>
        <p:nvSpPr>
          <p:cNvPr id="4" name="Content Placeholder 3">
            <a:extLst>
              <a:ext uri="{FF2B5EF4-FFF2-40B4-BE49-F238E27FC236}">
                <a16:creationId xmlns:a16="http://schemas.microsoft.com/office/drawing/2014/main" id="{A3CAC67B-083F-4296-9A67-94D57E435E94}"/>
              </a:ext>
            </a:extLst>
          </p:cNvPr>
          <p:cNvSpPr>
            <a:spLocks noGrp="1"/>
          </p:cNvSpPr>
          <p:nvPr>
            <p:ph sz="half" idx="2"/>
          </p:nvPr>
        </p:nvSpPr>
        <p:spPr>
          <a:xfrm>
            <a:off x="7266161" y="3375638"/>
            <a:ext cx="5181600" cy="394613"/>
          </a:xfrm>
        </p:spPr>
        <p:txBody>
          <a:bodyPr vert="horz" lIns="91440" tIns="45720" rIns="91440" bIns="45720" rtlCol="0" anchor="t">
            <a:normAutofit fontScale="92500" lnSpcReduction="20000"/>
          </a:bodyPr>
          <a:lstStyle/>
          <a:p>
            <a:pPr marL="0" indent="0" algn="ctr">
              <a:buNone/>
            </a:pPr>
            <a:r>
              <a:rPr lang="en-US" dirty="0">
                <a:latin typeface="Arial"/>
                <a:cs typeface="Arial"/>
              </a:rPr>
              <a:t>District-level Test</a:t>
            </a:r>
            <a:endParaRPr lang="en-US" dirty="0"/>
          </a:p>
        </p:txBody>
      </p:sp>
      <p:sp>
        <p:nvSpPr>
          <p:cNvPr id="8" name="Content Placeholder 2">
            <a:extLst>
              <a:ext uri="{FF2B5EF4-FFF2-40B4-BE49-F238E27FC236}">
                <a16:creationId xmlns:a16="http://schemas.microsoft.com/office/drawing/2014/main" id="{4F3A00B8-637F-4059-B886-157B09C25D5A}"/>
              </a:ext>
            </a:extLst>
          </p:cNvPr>
          <p:cNvSpPr txBox="1">
            <a:spLocks/>
          </p:cNvSpPr>
          <p:nvPr/>
        </p:nvSpPr>
        <p:spPr>
          <a:xfrm>
            <a:off x="7720340" y="5648058"/>
            <a:ext cx="2110970" cy="4700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latin typeface="Arial"/>
                <a:cs typeface="Arial"/>
              </a:rPr>
              <a:t>Funding Test</a:t>
            </a:r>
            <a:endParaRPr lang="en-US" sz="2000"/>
          </a:p>
        </p:txBody>
      </p:sp>
      <p:sp>
        <p:nvSpPr>
          <p:cNvPr id="9" name="Content Placeholder 2">
            <a:extLst>
              <a:ext uri="{FF2B5EF4-FFF2-40B4-BE49-F238E27FC236}">
                <a16:creationId xmlns:a16="http://schemas.microsoft.com/office/drawing/2014/main" id="{37290F47-57EA-46BF-BA77-D7DBC49918AE}"/>
              </a:ext>
            </a:extLst>
          </p:cNvPr>
          <p:cNvSpPr txBox="1">
            <a:spLocks/>
          </p:cNvSpPr>
          <p:nvPr/>
        </p:nvSpPr>
        <p:spPr>
          <a:xfrm>
            <a:off x="10051607" y="5610335"/>
            <a:ext cx="2110970" cy="470058"/>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Arial"/>
                <a:cs typeface="Arial"/>
              </a:rPr>
              <a:t>FTE Staffing Test</a:t>
            </a:r>
            <a:endParaRPr lang="en-US"/>
          </a:p>
          <a:p>
            <a:pPr marL="0" indent="0" algn="ctr">
              <a:buFont typeface="Arial" panose="020B0604020202020204" pitchFamily="34" charset="0"/>
              <a:buNone/>
            </a:pPr>
            <a:endParaRPr lang="en-US" dirty="0"/>
          </a:p>
        </p:txBody>
      </p:sp>
      <p:pic>
        <p:nvPicPr>
          <p:cNvPr id="13" name="Picture 13">
            <a:extLst>
              <a:ext uri="{FF2B5EF4-FFF2-40B4-BE49-F238E27FC236}">
                <a16:creationId xmlns:a16="http://schemas.microsoft.com/office/drawing/2014/main" id="{D490EF81-A6DA-4709-9D27-861EFE49FF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1093" y="1851016"/>
            <a:ext cx="2064189" cy="1375453"/>
          </a:xfrm>
          <a:prstGeom prst="rect">
            <a:avLst/>
          </a:prstGeom>
        </p:spPr>
      </p:pic>
      <p:pic>
        <p:nvPicPr>
          <p:cNvPr id="22" name="Picture 22" descr="A picture containing text, vector graphics&#10;&#10;Description automatically generated">
            <a:extLst>
              <a:ext uri="{FF2B5EF4-FFF2-40B4-BE49-F238E27FC236}">
                <a16:creationId xmlns:a16="http://schemas.microsoft.com/office/drawing/2014/main" id="{BFDC2535-0E88-445C-BD30-9029EABD82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94895" y="4266810"/>
            <a:ext cx="1158844" cy="1387470"/>
          </a:xfrm>
          <a:prstGeom prst="rect">
            <a:avLst/>
          </a:prstGeom>
        </p:spPr>
      </p:pic>
      <p:pic>
        <p:nvPicPr>
          <p:cNvPr id="26" name="Picture 26">
            <a:extLst>
              <a:ext uri="{FF2B5EF4-FFF2-40B4-BE49-F238E27FC236}">
                <a16:creationId xmlns:a16="http://schemas.microsoft.com/office/drawing/2014/main" id="{D6E833BD-F67E-4B1F-BABB-3E1490797E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148934" y="4378462"/>
            <a:ext cx="1860488" cy="1081174"/>
          </a:xfrm>
          <a:prstGeom prst="rect">
            <a:avLst/>
          </a:prstGeom>
        </p:spPr>
      </p:pic>
      <p:sp>
        <p:nvSpPr>
          <p:cNvPr id="31" name="Arrow: Down 30">
            <a:extLst>
              <a:ext uri="{FF2B5EF4-FFF2-40B4-BE49-F238E27FC236}">
                <a16:creationId xmlns:a16="http://schemas.microsoft.com/office/drawing/2014/main" id="{E3DA581F-9883-46F9-BF75-558D521480F9}"/>
              </a:ext>
            </a:extLst>
          </p:cNvPr>
          <p:cNvSpPr/>
          <p:nvPr/>
        </p:nvSpPr>
        <p:spPr>
          <a:xfrm rot="3180000">
            <a:off x="9202994" y="3610790"/>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64F5E55B-4C25-4EC7-A858-A995C51028AD}"/>
              </a:ext>
            </a:extLst>
          </p:cNvPr>
          <p:cNvSpPr/>
          <p:nvPr/>
        </p:nvSpPr>
        <p:spPr>
          <a:xfrm rot="18660000">
            <a:off x="10198874" y="3625877"/>
            <a:ext cx="482851" cy="980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D0885BD-A09A-4389-8CE2-818BD28CB63F}"/>
              </a:ext>
            </a:extLst>
          </p:cNvPr>
          <p:cNvSpPr txBox="1"/>
          <p:nvPr/>
        </p:nvSpPr>
        <p:spPr>
          <a:xfrm>
            <a:off x="318381" y="3200400"/>
            <a:ext cx="73755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LEA Level – Funding Test </a:t>
            </a:r>
            <a:endParaRPr lang="en-US">
              <a:solidFill>
                <a:schemeClr val="accent5">
                  <a:lumMod val="50000"/>
                </a:schemeClr>
              </a:solidFill>
              <a:cs typeface="Arial"/>
            </a:endParaRPr>
          </a:p>
          <a:p>
            <a:r>
              <a:rPr lang="en-US" dirty="0">
                <a:cs typeface="Arial"/>
              </a:rPr>
              <a:t>LEAs can't reduce per pupil funding to "high-poverty schools" more than the total reduction </a:t>
            </a:r>
            <a:r>
              <a:rPr lang="en-US">
                <a:cs typeface="Arial"/>
              </a:rPr>
              <a:t>divided</a:t>
            </a:r>
            <a:r>
              <a:rPr lang="en-US" dirty="0">
                <a:cs typeface="Arial"/>
              </a:rPr>
              <a:t> by the number of students enrolled in the LEA (state and local funding combined)</a:t>
            </a:r>
          </a:p>
          <a:p>
            <a:endParaRPr lang="en-US" dirty="0">
              <a:cs typeface="Arial"/>
            </a:endParaRPr>
          </a:p>
        </p:txBody>
      </p:sp>
      <p:sp>
        <p:nvSpPr>
          <p:cNvPr id="28" name="TextBox 27">
            <a:extLst>
              <a:ext uri="{FF2B5EF4-FFF2-40B4-BE49-F238E27FC236}">
                <a16:creationId xmlns:a16="http://schemas.microsoft.com/office/drawing/2014/main" id="{9B465A04-8AA3-4465-AAA6-600A8586B2DB}"/>
              </a:ext>
            </a:extLst>
          </p:cNvPr>
          <p:cNvSpPr txBox="1"/>
          <p:nvPr/>
        </p:nvSpPr>
        <p:spPr>
          <a:xfrm>
            <a:off x="318379" y="4731945"/>
            <a:ext cx="721712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LEA Level – FTE Staffing Test </a:t>
            </a:r>
          </a:p>
          <a:p>
            <a:r>
              <a:rPr lang="en-US">
                <a:cs typeface="Arial"/>
              </a:rPr>
              <a:t>LEAs can't reduce the number of FTE staff per pupil in "high-poverty schools" by an amount that exceeds the total reduction, if any, in FTE staff per pupil in all schools served by the LEA in each fiscal year (include </a:t>
            </a:r>
            <a:r>
              <a:rPr lang="en-US" b="1" u="sng">
                <a:cs typeface="Arial"/>
              </a:rPr>
              <a:t>all</a:t>
            </a:r>
            <a:r>
              <a:rPr lang="en-US">
                <a:cs typeface="Arial"/>
              </a:rPr>
              <a:t> paid and contracted staff from all funding sources)</a:t>
            </a:r>
            <a:endParaRPr lang="en-US"/>
          </a:p>
          <a:p>
            <a:endParaRPr lang="en-US" dirty="0">
              <a:cs typeface="Arial"/>
            </a:endParaRPr>
          </a:p>
        </p:txBody>
      </p:sp>
      <p:sp>
        <p:nvSpPr>
          <p:cNvPr id="33" name="TextBox 32">
            <a:extLst>
              <a:ext uri="{FF2B5EF4-FFF2-40B4-BE49-F238E27FC236}">
                <a16:creationId xmlns:a16="http://schemas.microsoft.com/office/drawing/2014/main" id="{97267E02-4156-4232-BF0B-97E657F572C8}"/>
              </a:ext>
            </a:extLst>
          </p:cNvPr>
          <p:cNvSpPr txBox="1"/>
          <p:nvPr/>
        </p:nvSpPr>
        <p:spPr>
          <a:xfrm>
            <a:off x="952123" y="1374617"/>
            <a:ext cx="72397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rPr>
              <a:t>"High-Poverty School"</a:t>
            </a:r>
            <a:endParaRPr lang="en-US" b="1">
              <a:solidFill>
                <a:schemeClr val="accent5">
                  <a:lumMod val="50000"/>
                </a:schemeClr>
              </a:solidFill>
              <a:cs typeface="Arial"/>
            </a:endParaRPr>
          </a:p>
          <a:p>
            <a:r>
              <a:rPr lang="en-US" dirty="0">
                <a:cs typeface="Arial"/>
              </a:rPr>
              <a:t>A school that is in the highest quartile (rounded up to the </a:t>
            </a:r>
            <a:r>
              <a:rPr lang="en-US">
                <a:cs typeface="Arial"/>
              </a:rPr>
              <a:t>nearest whole number) of schools served by the LEA based on </a:t>
            </a:r>
            <a:r>
              <a:rPr lang="en-US" dirty="0">
                <a:cs typeface="Arial"/>
              </a:rPr>
              <a:t>the percentage of economically disadvantaged students served (as determined by the Percent Needy Report provided by the WVDE).</a:t>
            </a:r>
            <a:endParaRPr lang="en-US" dirty="0"/>
          </a:p>
          <a:p>
            <a:endParaRPr lang="en-US" dirty="0">
              <a:cs typeface="Arial"/>
            </a:endParaRPr>
          </a:p>
        </p:txBody>
      </p:sp>
    </p:spTree>
    <p:extLst>
      <p:ext uri="{BB962C8B-B14F-4D97-AF65-F5344CB8AC3E}">
        <p14:creationId xmlns:p14="http://schemas.microsoft.com/office/powerpoint/2010/main" val="276204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1508-2E87-4BDD-AF50-A75D3B2A6E5F}"/>
              </a:ext>
            </a:extLst>
          </p:cNvPr>
          <p:cNvSpPr>
            <a:spLocks noGrp="1"/>
          </p:cNvSpPr>
          <p:nvPr>
            <p:ph type="title"/>
          </p:nvPr>
        </p:nvSpPr>
        <p:spPr/>
        <p:txBody>
          <a:bodyPr/>
          <a:lstStyle/>
          <a:p>
            <a:r>
              <a:rPr lang="en-US">
                <a:latin typeface="Arial Black"/>
              </a:rPr>
              <a:t>LEA MOEquity Exceptions:</a:t>
            </a:r>
            <a:endParaRPr lang="en-US"/>
          </a:p>
        </p:txBody>
      </p:sp>
      <p:sp>
        <p:nvSpPr>
          <p:cNvPr id="3" name="Content Placeholder 2">
            <a:extLst>
              <a:ext uri="{FF2B5EF4-FFF2-40B4-BE49-F238E27FC236}">
                <a16:creationId xmlns:a16="http://schemas.microsoft.com/office/drawing/2014/main" id="{A776074B-2EFD-4DEB-8578-83A43A8CEDB4}"/>
              </a:ext>
            </a:extLst>
          </p:cNvPr>
          <p:cNvSpPr>
            <a:spLocks noGrp="1"/>
          </p:cNvSpPr>
          <p:nvPr>
            <p:ph idx="1"/>
          </p:nvPr>
        </p:nvSpPr>
        <p:spPr/>
        <p:txBody>
          <a:bodyPr vert="horz" lIns="91440" tIns="45720" rIns="91440" bIns="45720" rtlCol="0" anchor="t">
            <a:normAutofit/>
          </a:bodyPr>
          <a:lstStyle/>
          <a:p>
            <a:r>
              <a:rPr lang="en-US">
                <a:latin typeface="Arial"/>
                <a:cs typeface="Arial"/>
              </a:rPr>
              <a:t>LEAs with fewer than 1,000 students</a:t>
            </a:r>
            <a:endParaRPr lang="en-US"/>
          </a:p>
          <a:p>
            <a:r>
              <a:rPr lang="en-US">
                <a:latin typeface="Arial"/>
                <a:cs typeface="Arial"/>
              </a:rPr>
              <a:t>Single-school LEAs</a:t>
            </a:r>
            <a:endParaRPr lang="en-US" dirty="0">
              <a:latin typeface="Arial"/>
              <a:cs typeface="Arial"/>
            </a:endParaRPr>
          </a:p>
          <a:p>
            <a:r>
              <a:rPr lang="en-US">
                <a:latin typeface="Arial"/>
                <a:cs typeface="Arial"/>
              </a:rPr>
              <a:t>LEAs with one school per grade span</a:t>
            </a:r>
          </a:p>
          <a:p>
            <a:r>
              <a:rPr lang="en-US">
                <a:latin typeface="Arial"/>
                <a:cs typeface="Arial"/>
              </a:rPr>
              <a:t>LEAs that "demonstrate an exceptional or uncontrollable circumstance, such as unpredictable changes in student enrollment or a precipitous decline in the financial resources of such agency, as determined by the Secretary of Education."</a:t>
            </a:r>
            <a:endParaRPr lang="en-US" dirty="0">
              <a:latin typeface="Arial"/>
              <a:cs typeface="Arial"/>
            </a:endParaRPr>
          </a:p>
        </p:txBody>
      </p:sp>
    </p:spTree>
    <p:extLst>
      <p:ext uri="{BB962C8B-B14F-4D97-AF65-F5344CB8AC3E}">
        <p14:creationId xmlns:p14="http://schemas.microsoft.com/office/powerpoint/2010/main" val="385148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17B8-679F-47D5-AE6C-A99C7759E2E6}"/>
              </a:ext>
            </a:extLst>
          </p:cNvPr>
          <p:cNvSpPr>
            <a:spLocks noGrp="1"/>
          </p:cNvSpPr>
          <p:nvPr>
            <p:ph type="title"/>
          </p:nvPr>
        </p:nvSpPr>
        <p:spPr/>
        <p:txBody>
          <a:bodyPr/>
          <a:lstStyle/>
          <a:p>
            <a:r>
              <a:rPr lang="en-US" dirty="0">
                <a:latin typeface="Arial Black"/>
              </a:rPr>
              <a:t>LEA </a:t>
            </a:r>
            <a:r>
              <a:rPr lang="en-US" dirty="0" err="1">
                <a:latin typeface="Arial Black"/>
              </a:rPr>
              <a:t>MOEquity</a:t>
            </a:r>
            <a:r>
              <a:rPr lang="en-US" dirty="0">
                <a:latin typeface="Arial Black"/>
              </a:rPr>
              <a:t> Grade Span Option</a:t>
            </a:r>
            <a:endParaRPr lang="en-US" dirty="0"/>
          </a:p>
        </p:txBody>
      </p:sp>
      <p:sp>
        <p:nvSpPr>
          <p:cNvPr id="3" name="Content Placeholder 2">
            <a:extLst>
              <a:ext uri="{FF2B5EF4-FFF2-40B4-BE49-F238E27FC236}">
                <a16:creationId xmlns:a16="http://schemas.microsoft.com/office/drawing/2014/main" id="{A4BD5491-77CF-40A8-A975-81FC6D53FE63}"/>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latin typeface="Arial"/>
                <a:cs typeface="Arial"/>
              </a:rPr>
              <a:t>LEA may identify "high-poverty schools" on a strict ranking basis or by grade span (matching the Title I ranking option)</a:t>
            </a:r>
            <a:endParaRPr lang="en-US" dirty="0"/>
          </a:p>
        </p:txBody>
      </p:sp>
    </p:spTree>
    <p:extLst>
      <p:ext uri="{BB962C8B-B14F-4D97-AF65-F5344CB8AC3E}">
        <p14:creationId xmlns:p14="http://schemas.microsoft.com/office/powerpoint/2010/main" val="191990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1DA-9B41-4BDB-AC31-ABB7C4B883AD}"/>
              </a:ext>
            </a:extLst>
          </p:cNvPr>
          <p:cNvSpPr>
            <a:spLocks noGrp="1"/>
          </p:cNvSpPr>
          <p:nvPr>
            <p:ph type="title"/>
          </p:nvPr>
        </p:nvSpPr>
        <p:spPr/>
        <p:txBody>
          <a:bodyPr/>
          <a:lstStyle/>
          <a:p>
            <a:r>
              <a:rPr lang="en-US">
                <a:latin typeface="Arial Black"/>
              </a:rPr>
              <a:t>Additional MOEquity Guidance</a:t>
            </a:r>
            <a:endParaRPr lang="en-US"/>
          </a:p>
        </p:txBody>
      </p:sp>
      <p:sp>
        <p:nvSpPr>
          <p:cNvPr id="3" name="Content Placeholder 2">
            <a:extLst>
              <a:ext uri="{FF2B5EF4-FFF2-40B4-BE49-F238E27FC236}">
                <a16:creationId xmlns:a16="http://schemas.microsoft.com/office/drawing/2014/main" id="{00EAB7FC-E7AC-4391-BE44-F288A34F7373}"/>
              </a:ext>
            </a:extLst>
          </p:cNvPr>
          <p:cNvSpPr>
            <a:spLocks noGrp="1"/>
          </p:cNvSpPr>
          <p:nvPr>
            <p:ph idx="1"/>
          </p:nvPr>
        </p:nvSpPr>
        <p:spPr/>
        <p:txBody>
          <a:bodyPr vert="horz" lIns="91440" tIns="45720" rIns="91440" bIns="45720" rtlCol="0" anchor="t">
            <a:normAutofit/>
          </a:bodyPr>
          <a:lstStyle/>
          <a:p>
            <a:r>
              <a:rPr lang="en-US">
                <a:latin typeface="Arial"/>
                <a:cs typeface="Arial"/>
              </a:rPr>
              <a:t>Identification of LEAs and Schools must be done annually</a:t>
            </a:r>
          </a:p>
          <a:p>
            <a:r>
              <a:rPr lang="en-US">
                <a:latin typeface="Arial"/>
                <a:cs typeface="Arial"/>
              </a:rPr>
              <a:t>MOEquity must be maintained for school years 2021-2022 and 2022-2023 (state FY22 and FY23)</a:t>
            </a:r>
            <a:endParaRPr lang="en-US"/>
          </a:p>
        </p:txBody>
      </p:sp>
    </p:spTree>
    <p:extLst>
      <p:ext uri="{BB962C8B-B14F-4D97-AF65-F5344CB8AC3E}">
        <p14:creationId xmlns:p14="http://schemas.microsoft.com/office/powerpoint/2010/main" val="1695453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Time &amp; Effort Documentation </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4052729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6F68-0615-43F0-9677-32EAFC793D62}"/>
              </a:ext>
            </a:extLst>
          </p:cNvPr>
          <p:cNvSpPr>
            <a:spLocks noGrp="1"/>
          </p:cNvSpPr>
          <p:nvPr>
            <p:ph type="title"/>
          </p:nvPr>
        </p:nvSpPr>
        <p:spPr>
          <a:xfrm>
            <a:off x="1278327" y="2628900"/>
            <a:ext cx="3932237" cy="1600200"/>
          </a:xfrm>
        </p:spPr>
        <p:txBody>
          <a:bodyPr anchor="b">
            <a:normAutofit/>
          </a:bodyPr>
          <a:lstStyle/>
          <a:p>
            <a:r>
              <a:rPr lang="en-US" sz="2700" dirty="0"/>
              <a:t>What Time &amp; Effort Documentation Should be Used?</a:t>
            </a:r>
          </a:p>
        </p:txBody>
      </p:sp>
      <p:pic>
        <p:nvPicPr>
          <p:cNvPr id="1026" name="Picture 2">
            <a:extLst>
              <a:ext uri="{FF2B5EF4-FFF2-40B4-BE49-F238E27FC236}">
                <a16:creationId xmlns:a16="http://schemas.microsoft.com/office/drawing/2014/main" id="{14C867CC-579C-4706-B26C-BD5C9A3AD32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6335485" y="132549"/>
            <a:ext cx="5094514" cy="6592902"/>
          </a:xfrm>
          <a:prstGeom prst="rect">
            <a:avLst/>
          </a:prstGeom>
          <a:solidFill>
            <a:srgbClr val="FFFFFF"/>
          </a:solidFill>
        </p:spPr>
      </p:pic>
    </p:spTree>
    <p:extLst>
      <p:ext uri="{BB962C8B-B14F-4D97-AF65-F5344CB8AC3E}">
        <p14:creationId xmlns:p14="http://schemas.microsoft.com/office/powerpoint/2010/main" val="1149541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C9E8-2563-456A-81EE-E803E8BB6120}"/>
              </a:ext>
            </a:extLst>
          </p:cNvPr>
          <p:cNvSpPr>
            <a:spLocks noGrp="1"/>
          </p:cNvSpPr>
          <p:nvPr>
            <p:ph type="title"/>
          </p:nvPr>
        </p:nvSpPr>
        <p:spPr/>
        <p:txBody>
          <a:bodyPr/>
          <a:lstStyle/>
          <a:p>
            <a:r>
              <a:rPr lang="en-US" dirty="0"/>
              <a:t>Who must complete Time &amp; Effort Documentation?</a:t>
            </a:r>
          </a:p>
        </p:txBody>
      </p:sp>
      <p:sp>
        <p:nvSpPr>
          <p:cNvPr id="3" name="Content Placeholder 2">
            <a:extLst>
              <a:ext uri="{FF2B5EF4-FFF2-40B4-BE49-F238E27FC236}">
                <a16:creationId xmlns:a16="http://schemas.microsoft.com/office/drawing/2014/main" id="{8167CF68-836C-4A98-8B19-D888FCCAB483}"/>
              </a:ext>
            </a:extLst>
          </p:cNvPr>
          <p:cNvSpPr>
            <a:spLocks noGrp="1"/>
          </p:cNvSpPr>
          <p:nvPr>
            <p:ph idx="1"/>
          </p:nvPr>
        </p:nvSpPr>
        <p:spPr/>
        <p:txBody>
          <a:bodyPr/>
          <a:lstStyle/>
          <a:p>
            <a:r>
              <a:rPr lang="en-US" dirty="0"/>
              <a:t>Time &amp; Effort documentation must be maintained for all employees whose salaries are:</a:t>
            </a:r>
          </a:p>
          <a:p>
            <a:pPr lvl="1"/>
            <a:r>
              <a:rPr lang="en-US" dirty="0"/>
              <a:t>Paid in whole or in part with Federal Funds</a:t>
            </a:r>
          </a:p>
          <a:p>
            <a:r>
              <a:rPr lang="en-US" dirty="0"/>
              <a:t>Part-time and Full-time employees must complete Time &amp; Effort documentation</a:t>
            </a:r>
          </a:p>
          <a:p>
            <a:pPr lvl="1"/>
            <a:endParaRPr lang="en-US" dirty="0"/>
          </a:p>
          <a:p>
            <a:pPr marL="457200" lvl="1" indent="0">
              <a:buNone/>
            </a:pPr>
            <a:endParaRPr lang="en-US" dirty="0"/>
          </a:p>
        </p:txBody>
      </p:sp>
    </p:spTree>
    <p:extLst>
      <p:ext uri="{BB962C8B-B14F-4D97-AF65-F5344CB8AC3E}">
        <p14:creationId xmlns:p14="http://schemas.microsoft.com/office/powerpoint/2010/main" val="3874820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DB40-A1D3-4DB8-A653-F51F34DC39B9}"/>
              </a:ext>
            </a:extLst>
          </p:cNvPr>
          <p:cNvSpPr>
            <a:spLocks noGrp="1"/>
          </p:cNvSpPr>
          <p:nvPr>
            <p:ph type="title"/>
          </p:nvPr>
        </p:nvSpPr>
        <p:spPr/>
        <p:txBody>
          <a:bodyPr/>
          <a:lstStyle/>
          <a:p>
            <a:r>
              <a:rPr lang="en-US" dirty="0"/>
              <a:t>Semi-Annual Certification	</a:t>
            </a:r>
          </a:p>
        </p:txBody>
      </p:sp>
      <p:sp>
        <p:nvSpPr>
          <p:cNvPr id="3" name="Content Placeholder 2">
            <a:extLst>
              <a:ext uri="{FF2B5EF4-FFF2-40B4-BE49-F238E27FC236}">
                <a16:creationId xmlns:a16="http://schemas.microsoft.com/office/drawing/2014/main" id="{A6FB395B-C0E4-42F9-9F79-91EF918466CC}"/>
              </a:ext>
            </a:extLst>
          </p:cNvPr>
          <p:cNvSpPr>
            <a:spLocks noGrp="1"/>
          </p:cNvSpPr>
          <p:nvPr>
            <p:ph idx="1"/>
          </p:nvPr>
        </p:nvSpPr>
        <p:spPr/>
        <p:txBody>
          <a:bodyPr/>
          <a:lstStyle/>
          <a:p>
            <a:r>
              <a:rPr lang="en-US" dirty="0"/>
              <a:t>Must be prepared at least semiannually</a:t>
            </a:r>
          </a:p>
          <a:p>
            <a:r>
              <a:rPr lang="en-US" dirty="0"/>
              <a:t>Must be signed and dated by the employee or supervisor that has first-hand knowledge of the work performed.  </a:t>
            </a:r>
          </a:p>
          <a:p>
            <a:r>
              <a:rPr lang="en-US" dirty="0"/>
              <a:t>Must be signed and dated </a:t>
            </a:r>
            <a:r>
              <a:rPr lang="en-US" u="sng" dirty="0"/>
              <a:t>after the end of the certification period</a:t>
            </a:r>
          </a:p>
          <a:p>
            <a:r>
              <a:rPr lang="en-US" dirty="0"/>
              <a:t>Must include a statement that the employee worked solely on that program for a period covered by the certification</a:t>
            </a:r>
          </a:p>
        </p:txBody>
      </p:sp>
    </p:spTree>
    <p:extLst>
      <p:ext uri="{BB962C8B-B14F-4D97-AF65-F5344CB8AC3E}">
        <p14:creationId xmlns:p14="http://schemas.microsoft.com/office/powerpoint/2010/main" val="311116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DE0A-A67D-44CB-A747-5AA6B24BFB26}"/>
              </a:ext>
            </a:extLst>
          </p:cNvPr>
          <p:cNvSpPr>
            <a:spLocks noGrp="1"/>
          </p:cNvSpPr>
          <p:nvPr>
            <p:ph type="title"/>
          </p:nvPr>
        </p:nvSpPr>
        <p:spPr/>
        <p:txBody>
          <a:bodyPr/>
          <a:lstStyle/>
          <a:p>
            <a:r>
              <a:rPr lang="en-US" dirty="0"/>
              <a:t>Sample Semi-Annual</a:t>
            </a:r>
          </a:p>
        </p:txBody>
      </p:sp>
      <p:pic>
        <p:nvPicPr>
          <p:cNvPr id="2050" name="Picture 2">
            <a:extLst>
              <a:ext uri="{FF2B5EF4-FFF2-40B4-BE49-F238E27FC236}">
                <a16:creationId xmlns:a16="http://schemas.microsoft.com/office/drawing/2014/main" id="{BAAEBA56-CD58-4A3B-9781-B554D66AE8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8256"/>
          <a:stretch/>
        </p:blipFill>
        <p:spPr bwMode="auto">
          <a:xfrm>
            <a:off x="3027586" y="2562450"/>
            <a:ext cx="6136827" cy="331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Supplement, Not Supplant</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Fira Sans"/>
              </a:rPr>
              <a:t>Federal funds must be used to enhance or increase the level of funding which is normally available from state or local sources.</a:t>
            </a:r>
          </a:p>
          <a:p>
            <a:endParaRPr lang="en-US"/>
          </a:p>
          <a:p>
            <a:r>
              <a:rPr lang="en-US"/>
              <a:t>Federal funds must not replace state and local funds. </a:t>
            </a:r>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2755733955"/>
      </p:ext>
    </p:extLst>
  </p:cSld>
  <p:clrMapOvr>
    <a:masterClrMapping/>
  </p:clrMapOvr>
  <mc:AlternateContent xmlns:mc="http://schemas.openxmlformats.org/markup-compatibility/2006" xmlns:p14="http://schemas.microsoft.com/office/powerpoint/2010/main">
    <mc:Choice Requires="p14">
      <p:transition spd="slow" p14:dur="2000" advTm="16878"/>
    </mc:Choice>
    <mc:Fallback xmlns="">
      <p:transition spd="slow" advTm="168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DB40-A1D3-4DB8-A653-F51F34DC39B9}"/>
              </a:ext>
            </a:extLst>
          </p:cNvPr>
          <p:cNvSpPr>
            <a:spLocks noGrp="1"/>
          </p:cNvSpPr>
          <p:nvPr>
            <p:ph type="title"/>
          </p:nvPr>
        </p:nvSpPr>
        <p:spPr/>
        <p:txBody>
          <a:bodyPr/>
          <a:lstStyle/>
          <a:p>
            <a:r>
              <a:rPr lang="en-US" dirty="0"/>
              <a:t>Monthly Time &amp; Effort Report</a:t>
            </a:r>
          </a:p>
        </p:txBody>
      </p:sp>
      <p:sp>
        <p:nvSpPr>
          <p:cNvPr id="3" name="Content Placeholder 2">
            <a:extLst>
              <a:ext uri="{FF2B5EF4-FFF2-40B4-BE49-F238E27FC236}">
                <a16:creationId xmlns:a16="http://schemas.microsoft.com/office/drawing/2014/main" id="{A6FB395B-C0E4-42F9-9F79-91EF918466CC}"/>
              </a:ext>
            </a:extLst>
          </p:cNvPr>
          <p:cNvSpPr>
            <a:spLocks noGrp="1"/>
          </p:cNvSpPr>
          <p:nvPr>
            <p:ph idx="1"/>
          </p:nvPr>
        </p:nvSpPr>
        <p:spPr/>
        <p:txBody>
          <a:bodyPr>
            <a:normAutofit fontScale="92500" lnSpcReduction="10000"/>
          </a:bodyPr>
          <a:lstStyle/>
          <a:p>
            <a:r>
              <a:rPr lang="en-US" dirty="0"/>
              <a:t>If an employee works on multiple activities or cost objectives, salary and wages must be supported by a Monthly Time &amp; Effort Report.</a:t>
            </a:r>
          </a:p>
          <a:p>
            <a:r>
              <a:rPr lang="en-US" dirty="0"/>
              <a:t>Must reflect an after the fact distribution of the actual activity of the employee</a:t>
            </a:r>
          </a:p>
          <a:p>
            <a:r>
              <a:rPr lang="en-US" dirty="0"/>
              <a:t>Must account for the total activity for which the employee is compensated.  </a:t>
            </a:r>
          </a:p>
          <a:p>
            <a:r>
              <a:rPr lang="en-US" dirty="0"/>
              <a:t>Must be prepared at least monthly </a:t>
            </a:r>
          </a:p>
          <a:p>
            <a:r>
              <a:rPr lang="en-US" dirty="0"/>
              <a:t>Must be signed and dated by the employee </a:t>
            </a:r>
            <a:r>
              <a:rPr lang="en-US" u="sng" dirty="0"/>
              <a:t>after the reported period</a:t>
            </a:r>
          </a:p>
        </p:txBody>
      </p:sp>
    </p:spTree>
    <p:extLst>
      <p:ext uri="{BB962C8B-B14F-4D97-AF65-F5344CB8AC3E}">
        <p14:creationId xmlns:p14="http://schemas.microsoft.com/office/powerpoint/2010/main" val="400660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6F68-0615-43F0-9677-32EAFC793D62}"/>
              </a:ext>
            </a:extLst>
          </p:cNvPr>
          <p:cNvSpPr>
            <a:spLocks noGrp="1"/>
          </p:cNvSpPr>
          <p:nvPr>
            <p:ph type="title"/>
          </p:nvPr>
        </p:nvSpPr>
        <p:spPr>
          <a:xfrm>
            <a:off x="791431" y="2353534"/>
            <a:ext cx="4452690" cy="1628513"/>
          </a:xfrm>
        </p:spPr>
        <p:txBody>
          <a:bodyPr anchor="b">
            <a:normAutofit/>
          </a:bodyPr>
          <a:lstStyle/>
          <a:p>
            <a:pPr algn="ctr"/>
            <a:r>
              <a:rPr lang="en-US" dirty="0"/>
              <a:t>Monthly Time &amp; Effort Sample Report</a:t>
            </a:r>
          </a:p>
        </p:txBody>
      </p:sp>
      <p:pic>
        <p:nvPicPr>
          <p:cNvPr id="6" name="Content Placeholder 3">
            <a:extLst>
              <a:ext uri="{FF2B5EF4-FFF2-40B4-BE49-F238E27FC236}">
                <a16:creationId xmlns:a16="http://schemas.microsoft.com/office/drawing/2014/main" id="{9DC28AEA-4E83-4F57-8537-F24242D88FAD}"/>
              </a:ext>
            </a:extLst>
          </p:cNvPr>
          <p:cNvPicPr>
            <a:picLocks/>
          </p:cNvPicPr>
          <p:nvPr/>
        </p:nvPicPr>
        <p:blipFill rotWithShape="1">
          <a:blip r:embed="rId2"/>
          <a:srcRect l="50540" t="23972" r="36090" b="11952"/>
          <a:stretch/>
        </p:blipFill>
        <p:spPr bwMode="auto">
          <a:xfrm>
            <a:off x="6333495" y="195943"/>
            <a:ext cx="4452691" cy="5943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865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DB40-A1D3-4DB8-A653-F51F34DC39B9}"/>
              </a:ext>
            </a:extLst>
          </p:cNvPr>
          <p:cNvSpPr>
            <a:spLocks noGrp="1"/>
          </p:cNvSpPr>
          <p:nvPr>
            <p:ph type="title"/>
          </p:nvPr>
        </p:nvSpPr>
        <p:spPr/>
        <p:txBody>
          <a:bodyPr/>
          <a:lstStyle/>
          <a:p>
            <a:r>
              <a:rPr lang="en-US" dirty="0"/>
              <a:t>Cost Objectives</a:t>
            </a:r>
          </a:p>
        </p:txBody>
      </p:sp>
      <p:sp>
        <p:nvSpPr>
          <p:cNvPr id="3" name="Content Placeholder 2">
            <a:extLst>
              <a:ext uri="{FF2B5EF4-FFF2-40B4-BE49-F238E27FC236}">
                <a16:creationId xmlns:a16="http://schemas.microsoft.com/office/drawing/2014/main" id="{A6FB395B-C0E4-42F9-9F79-91EF918466CC}"/>
              </a:ext>
            </a:extLst>
          </p:cNvPr>
          <p:cNvSpPr>
            <a:spLocks noGrp="1"/>
          </p:cNvSpPr>
          <p:nvPr>
            <p:ph idx="1"/>
          </p:nvPr>
        </p:nvSpPr>
        <p:spPr/>
        <p:txBody>
          <a:bodyPr>
            <a:normAutofit/>
          </a:bodyPr>
          <a:lstStyle/>
          <a:p>
            <a:r>
              <a:rPr lang="en-US" dirty="0"/>
              <a:t>Cost Objectives are dependent on the objectives of the Federal funding source.  </a:t>
            </a:r>
          </a:p>
          <a:p>
            <a:r>
              <a:rPr lang="en-US" dirty="0"/>
              <a:t>An individual who has a “single cost objective” has a position that is dedicated to a singular purpose and can complete a semi-annual certification.</a:t>
            </a:r>
          </a:p>
          <a:p>
            <a:endParaRPr lang="en-US" dirty="0"/>
          </a:p>
        </p:txBody>
      </p:sp>
    </p:spTree>
    <p:extLst>
      <p:ext uri="{BB962C8B-B14F-4D97-AF65-F5344CB8AC3E}">
        <p14:creationId xmlns:p14="http://schemas.microsoft.com/office/powerpoint/2010/main" val="89248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8212-DF94-4ACD-A5D1-87AA3EDA5E74}"/>
              </a:ext>
            </a:extLst>
          </p:cNvPr>
          <p:cNvSpPr>
            <a:spLocks noGrp="1"/>
          </p:cNvSpPr>
          <p:nvPr>
            <p:ph type="title"/>
          </p:nvPr>
        </p:nvSpPr>
        <p:spPr/>
        <p:txBody>
          <a:bodyPr/>
          <a:lstStyle/>
          <a:p>
            <a:r>
              <a:rPr lang="en-US" dirty="0"/>
              <a:t>Cost Objectives</a:t>
            </a:r>
          </a:p>
        </p:txBody>
      </p:sp>
      <p:sp>
        <p:nvSpPr>
          <p:cNvPr id="3" name="Content Placeholder 2">
            <a:extLst>
              <a:ext uri="{FF2B5EF4-FFF2-40B4-BE49-F238E27FC236}">
                <a16:creationId xmlns:a16="http://schemas.microsoft.com/office/drawing/2014/main" id="{DE5E6737-DD0A-423A-B6F8-A8E3C8CF74A1}"/>
              </a:ext>
            </a:extLst>
          </p:cNvPr>
          <p:cNvSpPr>
            <a:spLocks noGrp="1"/>
          </p:cNvSpPr>
          <p:nvPr>
            <p:ph idx="1"/>
          </p:nvPr>
        </p:nvSpPr>
        <p:spPr/>
        <p:txBody>
          <a:bodyPr>
            <a:normAutofit fontScale="92500" lnSpcReduction="10000"/>
          </a:bodyPr>
          <a:lstStyle/>
          <a:p>
            <a:pPr marL="228600" marR="0" lvl="1" indent="-228600" algn="l" defTabSz="914400" rtl="0" eaLnBrk="1" fontAlgn="auto" latinLnBrk="0" hangingPunct="1">
              <a:lnSpc>
                <a:spcPct val="110000"/>
              </a:lnSpc>
              <a:spcBef>
                <a:spcPts val="1000"/>
              </a:spcBef>
              <a:spcAft>
                <a:spcPts val="0"/>
              </a:spcAft>
              <a:buClrTx/>
              <a:buSzTx/>
              <a:buFont typeface="Arial"/>
              <a:buChar char="•"/>
              <a:tabLst/>
              <a:defRPr/>
            </a:pPr>
            <a:r>
              <a:rPr kumimoji="0" lang="en-US" altLang="en-US" sz="3000" b="0" i="0" u="none" strike="noStrike" kern="1200" cap="none" spc="0" normalizeH="0" baseline="0" noProof="0" dirty="0">
                <a:ln>
                  <a:noFill/>
                </a:ln>
                <a:solidFill>
                  <a:srgbClr val="60636B"/>
                </a:solidFill>
                <a:effectLst/>
                <a:uLnTx/>
                <a:uFillTx/>
              </a:rPr>
              <a:t>It is possible to work on a single cost objective even if an employee works on more than one Federal award or on a Federal award and a non-Federal award. </a:t>
            </a:r>
          </a:p>
          <a:p>
            <a:pPr marL="685800" marR="0" lvl="2" indent="-228600" algn="l" defTabSz="914400" rtl="0" eaLnBrk="1" fontAlgn="auto" latinLnBrk="0" hangingPunct="1">
              <a:lnSpc>
                <a:spcPct val="110000"/>
              </a:lnSpc>
              <a:spcBef>
                <a:spcPts val="1000"/>
              </a:spcBef>
              <a:spcAft>
                <a:spcPts val="0"/>
              </a:spcAft>
              <a:buClrTx/>
              <a:buSzTx/>
              <a:buFont typeface="Arial"/>
              <a:buChar char="•"/>
              <a:tabLst/>
              <a:defRPr/>
            </a:pPr>
            <a:r>
              <a:rPr kumimoji="0" lang="en-US" altLang="en-US" sz="2600" b="0" i="0" u="none" strike="noStrike" kern="1200" cap="none" spc="0" normalizeH="0" baseline="0" noProof="0" dirty="0">
                <a:ln>
                  <a:noFill/>
                </a:ln>
                <a:solidFill>
                  <a:srgbClr val="60636B"/>
                </a:solidFill>
                <a:effectLst/>
                <a:uLnTx/>
                <a:uFillTx/>
              </a:rPr>
              <a:t>The key to determining whether it is a single cost objective is whether the employee’s salary and wages can be supported, in full, from each of the Federal awards on which the employee is working or from the Federal award alone if the employee’s salary is also paid with non-Federal funds.</a:t>
            </a:r>
          </a:p>
          <a:p>
            <a:endParaRPr lang="en-US" dirty="0"/>
          </a:p>
        </p:txBody>
      </p:sp>
    </p:spTree>
    <p:extLst>
      <p:ext uri="{BB962C8B-B14F-4D97-AF65-F5344CB8AC3E}">
        <p14:creationId xmlns:p14="http://schemas.microsoft.com/office/powerpoint/2010/main" val="1600296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Common Monitoring Findings</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1718374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8ECB-E77A-4E18-BFB6-FE2DB016AD50}"/>
              </a:ext>
            </a:extLst>
          </p:cNvPr>
          <p:cNvSpPr>
            <a:spLocks noGrp="1"/>
          </p:cNvSpPr>
          <p:nvPr>
            <p:ph type="title"/>
          </p:nvPr>
        </p:nvSpPr>
        <p:spPr>
          <a:xfrm>
            <a:off x="838200" y="1312391"/>
            <a:ext cx="10515600" cy="1325563"/>
          </a:xfrm>
        </p:spPr>
        <p:txBody>
          <a:bodyPr anchor="ctr">
            <a:normAutofit/>
          </a:bodyPr>
          <a:lstStyle/>
          <a:p>
            <a:r>
              <a:rPr lang="en-US" dirty="0"/>
              <a:t>Most Common Fiscal Findings </a:t>
            </a:r>
          </a:p>
        </p:txBody>
      </p:sp>
      <p:graphicFrame>
        <p:nvGraphicFramePr>
          <p:cNvPr id="5" name="Content Placeholder 2">
            <a:extLst>
              <a:ext uri="{FF2B5EF4-FFF2-40B4-BE49-F238E27FC236}">
                <a16:creationId xmlns:a16="http://schemas.microsoft.com/office/drawing/2014/main" id="{48627D97-A7B6-4286-AE81-0DE537079738}"/>
              </a:ext>
            </a:extLst>
          </p:cNvPr>
          <p:cNvGraphicFramePr>
            <a:graphicFrameLocks noGrp="1"/>
          </p:cNvGraphicFramePr>
          <p:nvPr>
            <p:ph idx="1"/>
            <p:extLst>
              <p:ext uri="{D42A27DB-BD31-4B8C-83A1-F6EECF244321}">
                <p14:modId xmlns:p14="http://schemas.microsoft.com/office/powerpoint/2010/main" val="3882508735"/>
              </p:ext>
            </p:extLst>
          </p:nvPr>
        </p:nvGraphicFramePr>
        <p:xfrm>
          <a:off x="838200" y="2340528"/>
          <a:ext cx="10515600" cy="443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640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Allowable Activities</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The LEA only spends funds for allowable activities based on an approved application.  The LEA shows funding compliance for each program </a:t>
            </a:r>
          </a:p>
          <a:p>
            <a:pPr marL="0" indent="0" algn="l" rtl="0" fontAlgn="base">
              <a:buNone/>
            </a:pPr>
            <a:r>
              <a:rPr lang="en-US" sz="1800" b="1" i="0" dirty="0">
                <a:solidFill>
                  <a:srgbClr val="000000"/>
                </a:solidFill>
                <a:effectLst/>
                <a:latin typeface="Arial" panose="020B0604020202020204" pitchFamily="34" charset="0"/>
              </a:rPr>
              <a:t>Sample Evidence:  </a:t>
            </a:r>
            <a:r>
              <a:rPr lang="en-US" sz="1800" b="0" i="0" dirty="0">
                <a:solidFill>
                  <a:srgbClr val="000000"/>
                </a:solidFill>
                <a:effectLst/>
                <a:latin typeface="Arial" panose="020B0604020202020204" pitchFamily="34" charset="0"/>
              </a:rPr>
              <a:t>A sampling of financial records will be requested by WVDE to check allowable costs. </a:t>
            </a:r>
            <a:endParaRPr lang="en-US" b="0" i="0" dirty="0">
              <a:solidFill>
                <a:srgbClr val="000000"/>
              </a:solidFill>
              <a:effectLst/>
              <a:latin typeface="Segoe UI" panose="020B0502040204020203" pitchFamily="34" charset="0"/>
            </a:endParaRPr>
          </a:p>
          <a:p>
            <a:pPr marL="0" indent="0" algn="just" rtl="0" fontAlgn="base">
              <a:buNone/>
            </a:pPr>
            <a:r>
              <a:rPr lang="en-US" sz="1800" b="1" i="0" dirty="0">
                <a:solidFill>
                  <a:srgbClr val="000000"/>
                </a:solidFill>
                <a:effectLst/>
                <a:latin typeface="Arial" panose="020B0604020202020204" pitchFamily="34" charset="0"/>
              </a:rPr>
              <a:t>WVDE Verification: </a:t>
            </a:r>
            <a:r>
              <a:rPr lang="en-US" sz="1800" b="0" i="0" dirty="0">
                <a:solidFill>
                  <a:srgbClr val="000000"/>
                </a:solidFill>
                <a:effectLst/>
                <a:latin typeface="Arial" panose="020B0604020202020204" pitchFamily="34" charset="0"/>
              </a:rPr>
              <a:t>WVEIS,</a:t>
            </a:r>
            <a:r>
              <a:rPr lang="en-US" sz="1800" b="1"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Consolidated Application  </a:t>
            </a:r>
          </a:p>
          <a:p>
            <a:pPr marL="0" indent="0" algn="just" rtl="0" fontAlgn="base">
              <a:buNone/>
            </a:pPr>
            <a:r>
              <a:rPr lang="en-US" sz="1800" b="1" i="0" dirty="0">
                <a:solidFill>
                  <a:srgbClr val="000000"/>
                </a:solidFill>
                <a:effectLst/>
                <a:latin typeface="+mn-lt"/>
              </a:rPr>
              <a:t>Common Findings:</a:t>
            </a:r>
            <a:r>
              <a:rPr lang="en-US" sz="1800" b="0" i="0" dirty="0">
                <a:solidFill>
                  <a:srgbClr val="000000"/>
                </a:solidFill>
                <a:effectLst/>
                <a:latin typeface="+mn-lt"/>
              </a:rPr>
              <a:t> PO dated after the invoice or missing PO, PO didn’t include all items on invoice, </a:t>
            </a:r>
            <a:r>
              <a:rPr lang="en-US" sz="1800" dirty="0">
                <a:solidFill>
                  <a:srgbClr val="000000"/>
                </a:solidFill>
                <a:latin typeface="+mn-lt"/>
              </a:rPr>
              <a:t>p</a:t>
            </a:r>
            <a:r>
              <a:rPr lang="en-US" sz="1800" b="0" i="0" dirty="0">
                <a:solidFill>
                  <a:srgbClr val="000000"/>
                </a:solidFill>
                <a:effectLst/>
                <a:latin typeface="+mn-lt"/>
              </a:rPr>
              <a:t>ayment made prior to the goods or services being received, </a:t>
            </a:r>
            <a:r>
              <a:rPr lang="en-US" sz="1800" dirty="0">
                <a:solidFill>
                  <a:srgbClr val="000000"/>
                </a:solidFill>
                <a:latin typeface="+mn-lt"/>
              </a:rPr>
              <a:t>goods or service not within the performance period, unallowable costs, SNS violations, violation of purchasing policies – stringing, brand specific, failure to bid appropriately (item vs total cost), geographic preference </a:t>
            </a:r>
            <a:endParaRPr lang="en-US" sz="1800" b="0" i="0" dirty="0">
              <a:solidFill>
                <a:srgbClr val="000000"/>
              </a:solidFill>
              <a:effectLst/>
              <a:latin typeface="+mn-lt"/>
            </a:endParaRPr>
          </a:p>
          <a:p>
            <a:endParaRPr lang="en-US" dirty="0"/>
          </a:p>
        </p:txBody>
      </p:sp>
    </p:spTree>
    <p:extLst>
      <p:ext uri="{BB962C8B-B14F-4D97-AF65-F5344CB8AC3E}">
        <p14:creationId xmlns:p14="http://schemas.microsoft.com/office/powerpoint/2010/main" val="160829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Equitable Services to Private Schools</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The LEA provides services to private school students and teachers in an equitable manner based </a:t>
            </a:r>
            <a:r>
              <a:rPr lang="en-US" sz="1800" dirty="0">
                <a:solidFill>
                  <a:srgbClr val="000000"/>
                </a:solidFill>
              </a:rPr>
              <a:t>on the needs of the private schools choosing to participate </a:t>
            </a:r>
            <a:endParaRPr lang="en-US" sz="1800" b="0" i="0" dirty="0">
              <a:solidFill>
                <a:srgbClr val="000000"/>
              </a:solidFill>
              <a:effectLst/>
              <a:latin typeface="Arial" panose="020B0604020202020204" pitchFamily="34" charset="0"/>
            </a:endParaRPr>
          </a:p>
          <a:p>
            <a:pPr marL="0" indent="0" algn="l" rtl="0" fontAlgn="base">
              <a:buNone/>
            </a:pPr>
            <a:r>
              <a:rPr lang="en-US" sz="1800" b="1" i="0" dirty="0">
                <a:solidFill>
                  <a:srgbClr val="000000"/>
                </a:solidFill>
                <a:effectLst/>
                <a:latin typeface="Arial" panose="020B0604020202020204" pitchFamily="34" charset="0"/>
              </a:rPr>
              <a:t>Sample Evidence:  </a:t>
            </a:r>
            <a:r>
              <a:rPr lang="en-US" sz="1800" b="0" i="0" dirty="0">
                <a:solidFill>
                  <a:srgbClr val="000000"/>
                </a:solidFill>
                <a:effectLst/>
                <a:latin typeface="Arial" panose="020B0604020202020204" pitchFamily="34" charset="0"/>
              </a:rPr>
              <a:t>Private school agreements, contractual agreements, documented expenditures</a:t>
            </a:r>
            <a:endParaRPr lang="en-US" b="0" i="0" dirty="0">
              <a:solidFill>
                <a:srgbClr val="000000"/>
              </a:solidFill>
              <a:effectLst/>
              <a:latin typeface="Segoe UI" panose="020B0502040204020203" pitchFamily="34" charset="0"/>
            </a:endParaRPr>
          </a:p>
          <a:p>
            <a:pPr marL="0" indent="0" algn="just" rtl="0" fontAlgn="base">
              <a:buNone/>
            </a:pPr>
            <a:r>
              <a:rPr lang="en-US" sz="1800" b="1" i="0" dirty="0">
                <a:solidFill>
                  <a:srgbClr val="000000"/>
                </a:solidFill>
                <a:effectLst/>
                <a:latin typeface="Arial" panose="020B0604020202020204" pitchFamily="34" charset="0"/>
              </a:rPr>
              <a:t>WVDE Verification: </a:t>
            </a:r>
            <a:r>
              <a:rPr lang="en-US" sz="1800" b="0" i="0" dirty="0">
                <a:solidFill>
                  <a:srgbClr val="000000"/>
                </a:solidFill>
                <a:effectLst/>
                <a:latin typeface="Arial" panose="020B0604020202020204" pitchFamily="34" charset="0"/>
              </a:rPr>
              <a:t>WVEIS,</a:t>
            </a:r>
            <a:r>
              <a:rPr lang="en-US" sz="1800" b="1"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Consolidated Application  </a:t>
            </a:r>
          </a:p>
          <a:p>
            <a:pPr marL="0" indent="0" algn="just" rtl="0" fontAlgn="base">
              <a:buNone/>
            </a:pPr>
            <a:r>
              <a:rPr lang="en-US" sz="1800" b="1" i="0" dirty="0">
                <a:solidFill>
                  <a:srgbClr val="000000"/>
                </a:solidFill>
                <a:effectLst/>
                <a:latin typeface="+mn-lt"/>
              </a:rPr>
              <a:t>Common Findings:</a:t>
            </a:r>
            <a:r>
              <a:rPr lang="en-US" sz="1800" b="0" i="0" dirty="0">
                <a:solidFill>
                  <a:srgbClr val="000000"/>
                </a:solidFill>
                <a:effectLst/>
                <a:latin typeface="+mn-lt"/>
              </a:rPr>
              <a:t> payments made directly to the private school, not maintaining control over inventory </a:t>
            </a:r>
          </a:p>
          <a:p>
            <a:endParaRPr lang="en-US" dirty="0"/>
          </a:p>
        </p:txBody>
      </p:sp>
    </p:spTree>
    <p:extLst>
      <p:ext uri="{BB962C8B-B14F-4D97-AF65-F5344CB8AC3E}">
        <p14:creationId xmlns:p14="http://schemas.microsoft.com/office/powerpoint/2010/main" val="1573233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Indirect Cost Recovery</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The LEA does not exceed their approved indirect cost rate</a:t>
            </a:r>
          </a:p>
          <a:p>
            <a:pPr marL="0" indent="0" algn="just" rtl="0" fontAlgn="base">
              <a:buNone/>
            </a:pPr>
            <a:r>
              <a:rPr lang="en-US" sz="1800" b="1" i="0" dirty="0">
                <a:solidFill>
                  <a:srgbClr val="000000"/>
                </a:solidFill>
                <a:effectLst/>
                <a:latin typeface="Arial" panose="020B0604020202020204" pitchFamily="34" charset="0"/>
              </a:rPr>
              <a:t>WVDE Verification: </a:t>
            </a:r>
            <a:r>
              <a:rPr lang="en-US" sz="1800" b="0" i="0" dirty="0">
                <a:solidFill>
                  <a:srgbClr val="000000"/>
                </a:solidFill>
                <a:effectLst/>
                <a:latin typeface="Arial" panose="020B0604020202020204" pitchFamily="34" charset="0"/>
              </a:rPr>
              <a:t>WVEIS,</a:t>
            </a:r>
            <a:r>
              <a:rPr lang="en-US" sz="1800" b="1" i="0"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Application  </a:t>
            </a:r>
          </a:p>
          <a:p>
            <a:pPr marL="0" indent="0" algn="just" rtl="0" fontAlgn="base">
              <a:buNone/>
            </a:pPr>
            <a:r>
              <a:rPr lang="en-US" sz="1800" b="1" i="0" dirty="0">
                <a:solidFill>
                  <a:srgbClr val="000000"/>
                </a:solidFill>
                <a:effectLst/>
                <a:latin typeface="+mn-lt"/>
              </a:rPr>
              <a:t>Common Findings:</a:t>
            </a:r>
            <a:r>
              <a:rPr lang="en-US" sz="1800" b="0" i="0" dirty="0">
                <a:solidFill>
                  <a:srgbClr val="000000"/>
                </a:solidFill>
                <a:effectLst/>
                <a:latin typeface="+mn-lt"/>
              </a:rPr>
              <a:t> Not backing out excluded costs when charging indirect cost rate</a:t>
            </a:r>
            <a:endParaRPr lang="en-US" sz="1800" dirty="0">
              <a:solidFill>
                <a:srgbClr val="000000"/>
              </a:solidFill>
              <a:latin typeface="+mn-lt"/>
            </a:endParaRPr>
          </a:p>
          <a:p>
            <a:pPr marL="0" indent="0" algn="just" rtl="0" fontAlgn="base">
              <a:buNone/>
            </a:pPr>
            <a:r>
              <a:rPr lang="en-US" sz="1800" dirty="0">
                <a:solidFill>
                  <a:srgbClr val="000000"/>
                </a:solidFill>
                <a:latin typeface="+mn-lt"/>
              </a:rPr>
              <a:t>	</a:t>
            </a:r>
            <a:r>
              <a:rPr lang="en-US" sz="1800" b="1" u="sng" dirty="0">
                <a:solidFill>
                  <a:srgbClr val="000000"/>
                </a:solidFill>
                <a:latin typeface="+mn-lt"/>
              </a:rPr>
              <a:t>Costs excluded from the direct cost base:</a:t>
            </a:r>
            <a:r>
              <a:rPr lang="en-US" sz="1800" dirty="0">
                <a:solidFill>
                  <a:srgbClr val="000000"/>
                </a:solidFill>
                <a:latin typeface="+mn-lt"/>
              </a:rPr>
              <a:t> </a:t>
            </a:r>
          </a:p>
          <a:p>
            <a:pPr marL="0" indent="0" algn="just" rtl="0" fontAlgn="base">
              <a:buNone/>
            </a:pPr>
            <a:r>
              <a:rPr lang="en-US" sz="1800" dirty="0">
                <a:solidFill>
                  <a:srgbClr val="000000"/>
                </a:solidFill>
                <a:latin typeface="+mn-lt"/>
              </a:rPr>
              <a:t>	Program/Functions: Facilities &amp; Acquisitions X4XXX, Interfund Transfers X61XXX, Other 		Transfers X62XX, Reserved X63XX</a:t>
            </a:r>
          </a:p>
          <a:p>
            <a:pPr marL="0" indent="0" algn="just" rtl="0" fontAlgn="base">
              <a:buNone/>
            </a:pPr>
            <a:r>
              <a:rPr lang="en-US" sz="1800" b="0" i="0" dirty="0">
                <a:solidFill>
                  <a:srgbClr val="000000"/>
                </a:solidFill>
                <a:effectLst/>
                <a:latin typeface="+mn-lt"/>
              </a:rPr>
              <a:t>	</a:t>
            </a:r>
            <a:r>
              <a:rPr lang="en-US" sz="1800" dirty="0">
                <a:solidFill>
                  <a:srgbClr val="000000"/>
                </a:solidFill>
                <a:latin typeface="+mn-lt"/>
              </a:rPr>
              <a:t>Objects not included above:  Capital Assets 73X. Bus Replacement 74X, Food &amp; Food 	Supplies 63X, OPEB 217</a:t>
            </a:r>
          </a:p>
          <a:p>
            <a:pPr marL="0" indent="0" algn="just" rtl="0" fontAlgn="base">
              <a:buNone/>
            </a:pPr>
            <a:endParaRPr lang="en-US" sz="1800" b="0" i="0" dirty="0">
              <a:solidFill>
                <a:srgbClr val="000000"/>
              </a:solidFill>
              <a:effectLst/>
              <a:latin typeface="+mn-lt"/>
            </a:endParaRPr>
          </a:p>
          <a:p>
            <a:endParaRPr lang="en-US" dirty="0"/>
          </a:p>
        </p:txBody>
      </p:sp>
    </p:spTree>
    <p:extLst>
      <p:ext uri="{BB962C8B-B14F-4D97-AF65-F5344CB8AC3E}">
        <p14:creationId xmlns:p14="http://schemas.microsoft.com/office/powerpoint/2010/main" val="3883982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Equipment </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The LEA supports an updated equipment list for all federal funded purchased items (public and private schools) and conducts a physical inventory of all equipment at least once every two years</a:t>
            </a:r>
          </a:p>
          <a:p>
            <a:pPr marL="0" indent="0" algn="just" rtl="0" fontAlgn="base">
              <a:buNone/>
            </a:pPr>
            <a:r>
              <a:rPr lang="en-US" sz="1800" b="1" i="0" dirty="0">
                <a:solidFill>
                  <a:srgbClr val="000000"/>
                </a:solidFill>
                <a:effectLst/>
                <a:latin typeface="Arial" panose="020B0604020202020204" pitchFamily="34" charset="0"/>
              </a:rPr>
              <a:t>WVDE Verification: </a:t>
            </a:r>
            <a:r>
              <a:rPr lang="en-US" sz="1800" b="0" i="0" dirty="0">
                <a:solidFill>
                  <a:srgbClr val="000000"/>
                </a:solidFill>
                <a:effectLst/>
                <a:latin typeface="Arial" panose="020B0604020202020204" pitchFamily="34" charset="0"/>
              </a:rPr>
              <a:t>equipment inventory listing, written procedures for managing equipment</a:t>
            </a:r>
          </a:p>
          <a:p>
            <a:pPr marL="0" indent="0" algn="just" rtl="0" fontAlgn="base">
              <a:buNone/>
            </a:pPr>
            <a:r>
              <a:rPr lang="en-US" sz="1800" b="1" i="0" dirty="0">
                <a:solidFill>
                  <a:srgbClr val="000000"/>
                </a:solidFill>
                <a:effectLst/>
                <a:latin typeface="+mn-lt"/>
              </a:rPr>
              <a:t>Common Findings: </a:t>
            </a:r>
            <a:r>
              <a:rPr lang="en-US" sz="1800" i="0" dirty="0">
                <a:solidFill>
                  <a:srgbClr val="000000"/>
                </a:solidFill>
                <a:effectLst/>
                <a:latin typeface="+mn-lt"/>
              </a:rPr>
              <a:t>not maintaining proper equipment inventory records, no proof of physical inventory count, not following disposal requirements</a:t>
            </a:r>
            <a:endParaRPr lang="en-US" sz="1200" dirty="0"/>
          </a:p>
          <a:p>
            <a:pPr marL="0" indent="0" algn="just" rtl="0" fontAlgn="base">
              <a:buNone/>
            </a:pPr>
            <a:r>
              <a:rPr lang="en-US" sz="1200" b="1" dirty="0"/>
              <a:t>200.313</a:t>
            </a:r>
            <a:r>
              <a:rPr lang="en-US" sz="1200" dirty="0"/>
              <a:t> Property records must be maintained that include a description of the property, a serial number or other identification number, the source of funding for the property (including the FAIN), who holds title, the acquisition date, and cost of the property, percentage of Federal participation in the project costs for the Federal award under which the property was acquired, the location, use and condition of the property, and any ultimate disposition data including the date of disposal and sale price of the property.</a:t>
            </a:r>
          </a:p>
          <a:p>
            <a:pPr marL="0" indent="0" algn="just" rtl="0" fontAlgn="base">
              <a:buNone/>
            </a:pPr>
            <a:r>
              <a:rPr lang="en-US" sz="1200" dirty="0"/>
              <a:t>A physical inventory of the property must be taken and the results reconciled with the property records at least once every two years.</a:t>
            </a:r>
            <a:endParaRPr lang="en-US" sz="1800" b="0" i="0" dirty="0">
              <a:solidFill>
                <a:srgbClr val="000000"/>
              </a:solidFill>
              <a:effectLst/>
              <a:latin typeface="+mn-lt"/>
            </a:endParaRPr>
          </a:p>
          <a:p>
            <a:endParaRPr lang="en-US" dirty="0"/>
          </a:p>
        </p:txBody>
      </p:sp>
    </p:spTree>
    <p:extLst>
      <p:ext uri="{BB962C8B-B14F-4D97-AF65-F5344CB8AC3E}">
        <p14:creationId xmlns:p14="http://schemas.microsoft.com/office/powerpoint/2010/main" val="420003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Supplement Not Supplant</a:t>
            </a:r>
          </a:p>
        </p:txBody>
      </p:sp>
      <p:sp>
        <p:nvSpPr>
          <p:cNvPr id="3" name="Content Placeholder 2"/>
          <p:cNvSpPr>
            <a:spLocks noGrp="1"/>
          </p:cNvSpPr>
          <p:nvPr>
            <p:ph idx="1"/>
          </p:nvPr>
        </p:nvSpPr>
        <p:spPr/>
        <p:txBody>
          <a:bodyPr>
            <a:normAutofit/>
          </a:bodyPr>
          <a:lstStyle/>
          <a:p>
            <a:r>
              <a:rPr lang="en-US" sz="3200" dirty="0"/>
              <a:t>Consider an ice cream party.  What is absolutely necessary?</a:t>
            </a:r>
          </a:p>
          <a:p>
            <a:pPr lvl="1"/>
            <a:r>
              <a:rPr lang="en-US" sz="2800" dirty="0"/>
              <a:t>Dish (or cone) and ice cream represent </a:t>
            </a:r>
            <a:r>
              <a:rPr lang="en-US" sz="2800" b="1" dirty="0"/>
              <a:t>basic required elements of program</a:t>
            </a:r>
            <a:r>
              <a:rPr lang="en-US" sz="2800" dirty="0"/>
              <a:t>.  (It isn’t an ice cream party without them!)</a:t>
            </a:r>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pic>
        <p:nvPicPr>
          <p:cNvPr id="5" name="Picture 4" descr="Vanilla – VC Vo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840" y="3518938"/>
            <a:ext cx="2746710" cy="2354323"/>
          </a:xfrm>
          <a:prstGeom prst="rect">
            <a:avLst/>
          </a:prstGeom>
        </p:spPr>
      </p:pic>
    </p:spTree>
    <p:extLst>
      <p:ext uri="{BB962C8B-B14F-4D97-AF65-F5344CB8AC3E}">
        <p14:creationId xmlns:p14="http://schemas.microsoft.com/office/powerpoint/2010/main" val="4199164208"/>
      </p:ext>
    </p:extLst>
  </p:cSld>
  <p:clrMapOvr>
    <a:masterClrMapping/>
  </p:clrMapOvr>
  <mc:AlternateContent xmlns:mc="http://schemas.openxmlformats.org/markup-compatibility/2006" xmlns:p14="http://schemas.microsoft.com/office/powerpoint/2010/main">
    <mc:Choice Requires="p14">
      <p:transition spd="slow" p14:dur="2000" advTm="35727"/>
    </mc:Choice>
    <mc:Fallback xmlns="">
      <p:transition spd="slow" advTm="3572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70E4-EE88-FF3F-A94D-14DFB24E9C8C}"/>
              </a:ext>
            </a:extLst>
          </p:cNvPr>
          <p:cNvSpPr>
            <a:spLocks noGrp="1"/>
          </p:cNvSpPr>
          <p:nvPr>
            <p:ph type="title"/>
          </p:nvPr>
        </p:nvSpPr>
        <p:spPr>
          <a:xfrm>
            <a:off x="838200" y="1312392"/>
            <a:ext cx="10515600" cy="1086860"/>
          </a:xfrm>
        </p:spPr>
        <p:txBody>
          <a:bodyPr/>
          <a:lstStyle/>
          <a:p>
            <a:r>
              <a:rPr lang="en-US" dirty="0"/>
              <a:t>Equipment Disposition</a:t>
            </a:r>
          </a:p>
        </p:txBody>
      </p:sp>
      <p:sp>
        <p:nvSpPr>
          <p:cNvPr id="3" name="Content Placeholder 2">
            <a:extLst>
              <a:ext uri="{FF2B5EF4-FFF2-40B4-BE49-F238E27FC236}">
                <a16:creationId xmlns:a16="http://schemas.microsoft.com/office/drawing/2014/main" id="{6E48639A-7857-55FB-A28F-6AA495D1EC6D}"/>
              </a:ext>
            </a:extLst>
          </p:cNvPr>
          <p:cNvSpPr>
            <a:spLocks noGrp="1"/>
          </p:cNvSpPr>
          <p:nvPr>
            <p:ph idx="1"/>
          </p:nvPr>
        </p:nvSpPr>
        <p:spPr>
          <a:xfrm>
            <a:off x="838200" y="2466364"/>
            <a:ext cx="10515600" cy="3710600"/>
          </a:xfrm>
        </p:spPr>
        <p:txBody>
          <a:bodyPr>
            <a:normAutofit fontScale="62500" lnSpcReduction="20000"/>
          </a:bodyPr>
          <a:lstStyle/>
          <a:p>
            <a:r>
              <a:rPr lang="en-US" b="1" i="1" dirty="0">
                <a:effectLst/>
              </a:rPr>
              <a:t>Disposition.</a:t>
            </a:r>
            <a:r>
              <a:rPr lang="en-US" dirty="0">
                <a:effectLst/>
              </a:rPr>
              <a:t> When original or replacement equipment acquired under a Federal award is no longer needed for the original project or program or for other activities currently or previously supported by a Federal awarding agency, except as otherwise provided in Federal statutes, regulations, or Federal awarding agency disposition instructions, the non-Federal entity must request disposition instructions from the Federal awarding agency if required by the terms and conditions of the Federal award. Disposition of the equipment will be made as follows, in accordance with Federal awarding agency disposition instructions: </a:t>
            </a:r>
          </a:p>
          <a:p>
            <a:r>
              <a:rPr lang="en-US" dirty="0">
                <a:effectLst/>
              </a:rPr>
              <a:t>(1) Items of equipment with a current per unit fair market value of $5,000 or less may be retained, sold or otherwise disposed of with no further responsibility to the Federal awarding agency. </a:t>
            </a:r>
          </a:p>
          <a:p>
            <a:r>
              <a:rPr lang="en-US" dirty="0">
                <a:effectLst/>
              </a:rPr>
              <a:t>(2) Except as provided in </a:t>
            </a:r>
            <a:r>
              <a:rPr lang="en-US" dirty="0">
                <a:effectLst/>
                <a:hlinkClick r:id="rId2"/>
              </a:rPr>
              <a:t>§ 200.312(b)</a:t>
            </a:r>
            <a:r>
              <a:rPr lang="en-US" dirty="0">
                <a:effectLst/>
              </a:rPr>
              <a:t>, or if the Federal awarding agency fails to provide requested disposition instructions within 120 days, items of equipment with a current per-unit fair market value in excess of $5,000 may be retained by the non-Federal entity or sold. The Federal awarding agency is entitled to an amount calculated by multiplying the current market value or proceeds from sale by the Federal awarding agency's percentage of participation in the cost of the original purchase. If the equipment is sold, the Federal awarding agency may permit the non-Federal entity to deduct and retain from the Federal share $500 or ten percent of the proceeds, whichever is less, for its selling and handling expenses.</a:t>
            </a:r>
          </a:p>
          <a:p>
            <a:endParaRPr lang="en-US" dirty="0"/>
          </a:p>
        </p:txBody>
      </p:sp>
    </p:spTree>
    <p:extLst>
      <p:ext uri="{BB962C8B-B14F-4D97-AF65-F5344CB8AC3E}">
        <p14:creationId xmlns:p14="http://schemas.microsoft.com/office/powerpoint/2010/main" val="56649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Personnel Costs</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All federally funded staff complete Time and Effort reports (monthly or semi-annual).</a:t>
            </a:r>
          </a:p>
          <a:p>
            <a:pPr marL="0" indent="0" algn="just" rtl="0" fontAlgn="base">
              <a:buNone/>
            </a:pPr>
            <a:r>
              <a:rPr lang="en-US" sz="1800" b="1" i="0" dirty="0">
                <a:solidFill>
                  <a:srgbClr val="000000"/>
                </a:solidFill>
                <a:effectLst/>
                <a:latin typeface="Arial" panose="020B0604020202020204" pitchFamily="34" charset="0"/>
              </a:rPr>
              <a:t>Sample Evidence:  </a:t>
            </a:r>
            <a:r>
              <a:rPr lang="en-US" sz="1800" i="0" dirty="0">
                <a:solidFill>
                  <a:srgbClr val="000000"/>
                </a:solidFill>
                <a:effectLst/>
                <a:latin typeface="Arial" panose="020B0604020202020204" pitchFamily="34" charset="0"/>
              </a:rPr>
              <a:t>Time and Effort reports for all individuals paid out of federal funding (full and part-time)</a:t>
            </a:r>
            <a:endParaRPr lang="en-US" sz="1800" b="1" i="0" dirty="0">
              <a:solidFill>
                <a:srgbClr val="000000"/>
              </a:solidFill>
              <a:effectLst/>
              <a:latin typeface="Arial" panose="020B0604020202020204" pitchFamily="34" charset="0"/>
            </a:endParaRPr>
          </a:p>
          <a:p>
            <a:pPr marL="0" indent="0" algn="just" rtl="0" fontAlgn="base">
              <a:buNone/>
            </a:pPr>
            <a:r>
              <a:rPr lang="en-US" sz="1800" b="1" i="0" dirty="0">
                <a:solidFill>
                  <a:srgbClr val="000000"/>
                </a:solidFill>
                <a:effectLst/>
                <a:latin typeface="Arial" panose="020B0604020202020204" pitchFamily="34" charset="0"/>
              </a:rPr>
              <a:t>WVDE Verification: </a:t>
            </a:r>
            <a:r>
              <a:rPr lang="en-US" sz="1800" b="0" i="0" dirty="0">
                <a:solidFill>
                  <a:srgbClr val="000000"/>
                </a:solidFill>
                <a:effectLst/>
                <a:latin typeface="Arial" panose="020B0604020202020204" pitchFamily="34" charset="0"/>
              </a:rPr>
              <a:t>Certified List, Payroll Detail Reports</a:t>
            </a:r>
          </a:p>
          <a:p>
            <a:pPr marL="0" indent="0" algn="just" rtl="0" fontAlgn="base">
              <a:buNone/>
            </a:pPr>
            <a:r>
              <a:rPr lang="en-US" sz="1800" b="1" i="0" dirty="0">
                <a:solidFill>
                  <a:srgbClr val="000000"/>
                </a:solidFill>
                <a:effectLst/>
                <a:latin typeface="+mn-lt"/>
              </a:rPr>
              <a:t>Common Findings: </a:t>
            </a:r>
            <a:r>
              <a:rPr lang="en-US" sz="1800" i="0" dirty="0">
                <a:solidFill>
                  <a:srgbClr val="000000"/>
                </a:solidFill>
                <a:effectLst/>
                <a:latin typeface="+mn-lt"/>
              </a:rPr>
              <a:t>Not completing the proper time and effort form, forms not signed, forms dated prior to the ending date on the certification, </a:t>
            </a:r>
            <a:r>
              <a:rPr lang="en-US" sz="1800" dirty="0">
                <a:solidFill>
                  <a:srgbClr val="000000"/>
                </a:solidFill>
                <a:latin typeface="+mn-lt"/>
              </a:rPr>
              <a:t>certification period more than six months</a:t>
            </a:r>
            <a:endParaRPr lang="en-US" dirty="0"/>
          </a:p>
        </p:txBody>
      </p:sp>
    </p:spTree>
    <p:extLst>
      <p:ext uri="{BB962C8B-B14F-4D97-AF65-F5344CB8AC3E}">
        <p14:creationId xmlns:p14="http://schemas.microsoft.com/office/powerpoint/2010/main" val="3425827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Internal Controls</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normAutofit fontScale="92500" lnSpcReduction="20000"/>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LEA has a system of internal controls</a:t>
            </a:r>
          </a:p>
          <a:p>
            <a:pPr marL="0" indent="0" algn="just" rtl="0" fontAlgn="base">
              <a:buNone/>
            </a:pPr>
            <a:r>
              <a:rPr lang="en-US" sz="1800" b="1" i="0" dirty="0">
                <a:solidFill>
                  <a:srgbClr val="000000"/>
                </a:solidFill>
                <a:effectLst/>
                <a:latin typeface="Arial" panose="020B0604020202020204" pitchFamily="34" charset="0"/>
              </a:rPr>
              <a:t>Sample Evidence:  </a:t>
            </a:r>
            <a:r>
              <a:rPr lang="en-US" sz="1800" i="0" dirty="0">
                <a:solidFill>
                  <a:srgbClr val="000000"/>
                </a:solidFill>
                <a:effectLst/>
                <a:latin typeface="Arial" panose="020B0604020202020204" pitchFamily="34" charset="0"/>
              </a:rPr>
              <a:t>Internal controls policy/procedures</a:t>
            </a:r>
            <a:endParaRPr lang="en-US" sz="1800" b="1" i="0" dirty="0">
              <a:solidFill>
                <a:srgbClr val="000000"/>
              </a:solidFill>
              <a:effectLst/>
              <a:latin typeface="Arial" panose="020B0604020202020204" pitchFamily="34" charset="0"/>
            </a:endParaRPr>
          </a:p>
          <a:p>
            <a:pPr marL="0" indent="0" algn="just" rtl="0" fontAlgn="base">
              <a:buNone/>
            </a:pPr>
            <a:r>
              <a:rPr lang="en-US" sz="1800" b="1" i="0" dirty="0">
                <a:solidFill>
                  <a:srgbClr val="000000"/>
                </a:solidFill>
                <a:effectLst/>
                <a:latin typeface="+mn-lt"/>
              </a:rPr>
              <a:t>Common Findings: </a:t>
            </a:r>
            <a:r>
              <a:rPr lang="en-US" sz="1800" i="0" dirty="0">
                <a:solidFill>
                  <a:srgbClr val="000000"/>
                </a:solidFill>
                <a:effectLst/>
                <a:latin typeface="+mn-lt"/>
              </a:rPr>
              <a:t>Not providing documentation </a:t>
            </a:r>
          </a:p>
          <a:p>
            <a:r>
              <a:rPr lang="en-US" sz="1200" dirty="0"/>
              <a:t>200.303 Internal Controls  </a:t>
            </a:r>
          </a:p>
          <a:p>
            <a:r>
              <a:rPr lang="en-US" sz="1200" dirty="0"/>
              <a:t>(a) Establish </a:t>
            </a:r>
            <a:r>
              <a:rPr lang="en-US" sz="1200" dirty="0">
                <a:effectLst/>
              </a:rPr>
              <a:t>and maintain effective internal control over the Federal award that provides reasonable assurance that the non-Federal entity is managing the Federal award in compliance with Federal statutes, regulations, and the terms and conditions of the Federal award. These internal controls should be in compliance with guidance in “Standards for Internal Control in the Federal Government” issued by the Comptroller General of the United States or the “Internal Control Integrated Framework”, issued by the Committee of Sponsoring Organizations of the Treadway Commission (COSO). </a:t>
            </a:r>
          </a:p>
          <a:p>
            <a:r>
              <a:rPr lang="en-US" sz="1200" dirty="0">
                <a:effectLst/>
              </a:rPr>
              <a:t>(b) Comply with the U.S. Constitution, Federal statutes, regulations, and the terms and conditions of the Federal awards. </a:t>
            </a:r>
          </a:p>
          <a:p>
            <a:r>
              <a:rPr lang="en-US" sz="1200" dirty="0">
                <a:effectLst/>
              </a:rPr>
              <a:t>(c) Evaluate and monitor the non-Federal entity's compliance with statutes, regulations and the terms and conditions of Federal awards. </a:t>
            </a:r>
          </a:p>
          <a:p>
            <a:r>
              <a:rPr lang="en-US" sz="1200" dirty="0">
                <a:effectLst/>
              </a:rPr>
              <a:t>(d) Take prompt action when instances of noncompliance are identified including noncompliance identified in audit findings. </a:t>
            </a:r>
          </a:p>
          <a:p>
            <a:r>
              <a:rPr lang="en-US" sz="1200" dirty="0">
                <a:effectLst/>
              </a:rPr>
              <a:t>(e) Take reasonable measures to safeguard protected personally identifiable information and other information the Federal awarding agency or pass-through entity designates as sensitive or the non-Federal entity considers sensitive consistent with applicable Federal, State, local, and tribal laws regarding privacy and responsibility over confidentiality.</a:t>
            </a:r>
          </a:p>
          <a:p>
            <a:pPr marL="0" indent="0" algn="just" rtl="0" fontAlgn="base">
              <a:buNone/>
            </a:pPr>
            <a:r>
              <a:rPr lang="en-US" sz="1800" dirty="0">
                <a:solidFill>
                  <a:srgbClr val="000000"/>
                </a:solidFill>
                <a:latin typeface="+mn-lt"/>
              </a:rPr>
              <a:t> </a:t>
            </a:r>
            <a:endParaRPr lang="en-US" sz="1800" i="0" dirty="0">
              <a:solidFill>
                <a:srgbClr val="000000"/>
              </a:solidFill>
              <a:effectLst/>
              <a:latin typeface="+mn-lt"/>
            </a:endParaRPr>
          </a:p>
          <a:p>
            <a:pPr marL="0" indent="0" algn="just" rtl="0" fontAlgn="base">
              <a:buNone/>
            </a:pPr>
            <a:endParaRPr lang="en-US" dirty="0"/>
          </a:p>
        </p:txBody>
      </p:sp>
    </p:spTree>
    <p:extLst>
      <p:ext uri="{BB962C8B-B14F-4D97-AF65-F5344CB8AC3E}">
        <p14:creationId xmlns:p14="http://schemas.microsoft.com/office/powerpoint/2010/main" val="2585580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5F04-EC56-A7CE-E4D3-FA55D8824C80}"/>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FFBAE070-249B-AD9F-FCF4-BBB58CBF0EF1}"/>
              </a:ext>
            </a:extLst>
          </p:cNvPr>
          <p:cNvSpPr>
            <a:spLocks noGrp="1"/>
          </p:cNvSpPr>
          <p:nvPr>
            <p:ph idx="1"/>
          </p:nvPr>
        </p:nvSpPr>
        <p:spPr/>
        <p:txBody>
          <a:bodyPr>
            <a:normAutofit/>
          </a:bodyPr>
          <a:lstStyle/>
          <a:p>
            <a:pPr marL="0" indent="0" algn="l" rtl="0" fontAlgn="base">
              <a:buNone/>
            </a:pPr>
            <a:r>
              <a:rPr lang="en-US" sz="1800" b="1" i="0" dirty="0">
                <a:solidFill>
                  <a:srgbClr val="000000"/>
                </a:solidFill>
                <a:effectLst/>
                <a:latin typeface="Arial" panose="020B0604020202020204" pitchFamily="34" charset="0"/>
              </a:rPr>
              <a:t>Indicator:</a:t>
            </a:r>
            <a:r>
              <a:rPr lang="en-US" sz="1800" b="0" i="0" dirty="0">
                <a:solidFill>
                  <a:srgbClr val="000000"/>
                </a:solidFill>
                <a:effectLst/>
                <a:latin typeface="Arial" panose="020B0604020202020204" pitchFamily="34" charset="0"/>
              </a:rPr>
              <a:t>  LEA has a written conflict of interest policy </a:t>
            </a:r>
          </a:p>
          <a:p>
            <a:pPr marL="0" indent="0" algn="just" rtl="0" fontAlgn="base">
              <a:buNone/>
            </a:pPr>
            <a:r>
              <a:rPr lang="en-US" sz="1800" b="1" i="0" dirty="0">
                <a:solidFill>
                  <a:srgbClr val="000000"/>
                </a:solidFill>
                <a:effectLst/>
                <a:latin typeface="Arial" panose="020B0604020202020204" pitchFamily="34" charset="0"/>
              </a:rPr>
              <a:t>Sample Evidence:  </a:t>
            </a:r>
            <a:r>
              <a:rPr lang="en-US" sz="1800" i="0" dirty="0">
                <a:solidFill>
                  <a:srgbClr val="000000"/>
                </a:solidFill>
                <a:effectLst/>
                <a:latin typeface="Arial" panose="020B0604020202020204" pitchFamily="34" charset="0"/>
              </a:rPr>
              <a:t>Conflict of interest policy/certifications </a:t>
            </a:r>
            <a:endParaRPr lang="en-US" sz="1800" b="1" i="0" dirty="0">
              <a:solidFill>
                <a:srgbClr val="000000"/>
              </a:solidFill>
              <a:effectLst/>
              <a:latin typeface="Arial" panose="020B0604020202020204" pitchFamily="34" charset="0"/>
            </a:endParaRPr>
          </a:p>
          <a:p>
            <a:pPr marL="0" indent="0" algn="just" rtl="0" fontAlgn="base">
              <a:buNone/>
            </a:pPr>
            <a:r>
              <a:rPr lang="en-US" sz="1800" b="1" i="0" dirty="0">
                <a:solidFill>
                  <a:srgbClr val="000000"/>
                </a:solidFill>
                <a:effectLst/>
                <a:latin typeface="+mn-lt"/>
              </a:rPr>
              <a:t>Common Findings: </a:t>
            </a:r>
            <a:r>
              <a:rPr lang="en-US" sz="1800" i="0" dirty="0">
                <a:solidFill>
                  <a:srgbClr val="000000"/>
                </a:solidFill>
                <a:effectLst/>
                <a:latin typeface="+mn-lt"/>
              </a:rPr>
              <a:t>Not providing documentation </a:t>
            </a:r>
          </a:p>
          <a:p>
            <a:r>
              <a:rPr lang="en-US" sz="1200" dirty="0"/>
              <a:t>200.318 </a:t>
            </a:r>
            <a:endParaRPr lang="en-US" sz="1000" dirty="0">
              <a:effectLst/>
            </a:endParaRPr>
          </a:p>
          <a:p>
            <a:r>
              <a:rPr lang="en-US" sz="1000" dirty="0">
                <a:effectLst/>
              </a:rPr>
              <a:t> (c)(1) The non-Federal entity must maintain written standards of conduct covering conflicts of interest and governing the actions of its employees engaged in the selection, award and administration of contracts. No employee, officer, or agent may participate in the selection, award, or administration of a contract supported by a Federal award if he or she has a real or apparent conflict of interest. Such a conflict of interest would arise 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 The officers, employees, and agents of the non-Federal entity may neither solicit nor accept gratuities, favors, or anything of monetary value from contractors or parties to subcontracts. However, non-Federal entities may set standards for situations in which the financial interest is not substantial or the gift is an unsolicited item of nominal value. The standards of conduct must provide for disciplinary actions to be applied for violations of such standards by officers, employees, or agents of the non-Federal entity.</a:t>
            </a:r>
          </a:p>
          <a:p>
            <a:pPr marL="0" indent="0" algn="just" rtl="0" fontAlgn="base">
              <a:buNone/>
            </a:pPr>
            <a:endParaRPr lang="en-US" dirty="0"/>
          </a:p>
        </p:txBody>
      </p:sp>
    </p:spTree>
    <p:extLst>
      <p:ext uri="{BB962C8B-B14F-4D97-AF65-F5344CB8AC3E}">
        <p14:creationId xmlns:p14="http://schemas.microsoft.com/office/powerpoint/2010/main" val="1913151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Unallowable Costs</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1287882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3348-BCD1-3FB9-A699-1687272666FE}"/>
              </a:ext>
            </a:extLst>
          </p:cNvPr>
          <p:cNvSpPr>
            <a:spLocks noGrp="1"/>
          </p:cNvSpPr>
          <p:nvPr>
            <p:ph type="title"/>
          </p:nvPr>
        </p:nvSpPr>
        <p:spPr/>
        <p:txBody>
          <a:bodyPr/>
          <a:lstStyle/>
          <a:p>
            <a:r>
              <a:rPr lang="en-US" b="1" dirty="0"/>
              <a:t>200.438 Entertainment Costs</a:t>
            </a:r>
            <a:br>
              <a:rPr lang="en-US" b="1" dirty="0"/>
            </a:br>
            <a:endParaRPr lang="en-US" dirty="0"/>
          </a:p>
        </p:txBody>
      </p:sp>
      <p:sp>
        <p:nvSpPr>
          <p:cNvPr id="3" name="Content Placeholder 2">
            <a:extLst>
              <a:ext uri="{FF2B5EF4-FFF2-40B4-BE49-F238E27FC236}">
                <a16:creationId xmlns:a16="http://schemas.microsoft.com/office/drawing/2014/main" id="{56A58660-F458-634A-573B-B504E0C8FCDF}"/>
              </a:ext>
            </a:extLst>
          </p:cNvPr>
          <p:cNvSpPr>
            <a:spLocks noGrp="1"/>
          </p:cNvSpPr>
          <p:nvPr>
            <p:ph idx="1"/>
          </p:nvPr>
        </p:nvSpPr>
        <p:spPr/>
        <p:txBody>
          <a:bodyPr/>
          <a:lstStyle/>
          <a:p>
            <a:r>
              <a:rPr lang="en-US" dirty="0"/>
              <a:t>Costs of entertainment, including amusement, diversion, and social activities and any associated costs are unallowable, except where specific costs that might otherwise be considered entertainment have a programmatic purpose and are authorized either in the approved budget for the Federal award or with prior written approval of the Federal awarding agency.</a:t>
            </a:r>
          </a:p>
        </p:txBody>
      </p:sp>
    </p:spTree>
    <p:extLst>
      <p:ext uri="{BB962C8B-B14F-4D97-AF65-F5344CB8AC3E}">
        <p14:creationId xmlns:p14="http://schemas.microsoft.com/office/powerpoint/2010/main" val="274668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A98D-9F5F-ACE2-F3AD-653764968D7F}"/>
              </a:ext>
            </a:extLst>
          </p:cNvPr>
          <p:cNvSpPr>
            <a:spLocks noGrp="1"/>
          </p:cNvSpPr>
          <p:nvPr>
            <p:ph type="title"/>
          </p:nvPr>
        </p:nvSpPr>
        <p:spPr>
          <a:xfrm>
            <a:off x="838200" y="885825"/>
            <a:ext cx="10515600" cy="2752725"/>
          </a:xfrm>
        </p:spPr>
        <p:txBody>
          <a:bodyPr>
            <a:normAutofit/>
          </a:bodyPr>
          <a:lstStyle/>
          <a:p>
            <a:r>
              <a:rPr lang="en-US" b="1" dirty="0"/>
              <a:t>200.444 General Costs of Government </a:t>
            </a:r>
            <a:br>
              <a:rPr lang="en-US" b="1" dirty="0"/>
            </a:br>
            <a:endParaRPr lang="en-US" dirty="0"/>
          </a:p>
        </p:txBody>
      </p:sp>
      <p:sp>
        <p:nvSpPr>
          <p:cNvPr id="3" name="Content Placeholder 2">
            <a:extLst>
              <a:ext uri="{FF2B5EF4-FFF2-40B4-BE49-F238E27FC236}">
                <a16:creationId xmlns:a16="http://schemas.microsoft.com/office/drawing/2014/main" id="{4668F0D8-1511-3F0A-9592-D0DE466C76D1}"/>
              </a:ext>
            </a:extLst>
          </p:cNvPr>
          <p:cNvSpPr>
            <a:spLocks noGrp="1"/>
          </p:cNvSpPr>
          <p:nvPr>
            <p:ph idx="1"/>
          </p:nvPr>
        </p:nvSpPr>
        <p:spPr/>
        <p:txBody>
          <a:bodyPr/>
          <a:lstStyle/>
          <a:p>
            <a:pPr marL="0" indent="0">
              <a:buNone/>
            </a:pPr>
            <a:endParaRPr lang="en-US" b="1" dirty="0"/>
          </a:p>
          <a:p>
            <a:pPr lvl="1"/>
            <a:r>
              <a:rPr lang="en-US" dirty="0"/>
              <a:t>Required executive level positions cannot be charged to federal grants (i.e. Superintendent, Treasurer, Attendance Director)</a:t>
            </a:r>
          </a:p>
          <a:p>
            <a:pPr lvl="1"/>
            <a:r>
              <a:rPr lang="en-US" dirty="0"/>
              <a:t>Travel costs for these individuals can be charged when participation of the individual is necessary to the federal award (watch for SNS when required)</a:t>
            </a:r>
          </a:p>
        </p:txBody>
      </p:sp>
    </p:spTree>
    <p:extLst>
      <p:ext uri="{BB962C8B-B14F-4D97-AF65-F5344CB8AC3E}">
        <p14:creationId xmlns:p14="http://schemas.microsoft.com/office/powerpoint/2010/main" val="2393601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DBFA-4083-8C13-3E8C-1284094DF0CB}"/>
              </a:ext>
            </a:extLst>
          </p:cNvPr>
          <p:cNvSpPr>
            <a:spLocks noGrp="1"/>
          </p:cNvSpPr>
          <p:nvPr>
            <p:ph type="title"/>
          </p:nvPr>
        </p:nvSpPr>
        <p:spPr>
          <a:xfrm>
            <a:off x="990600" y="1343025"/>
            <a:ext cx="10363200" cy="1666875"/>
          </a:xfrm>
        </p:spPr>
        <p:txBody>
          <a:bodyPr>
            <a:normAutofit fontScale="90000"/>
          </a:bodyPr>
          <a:lstStyle/>
          <a:p>
            <a:r>
              <a:rPr lang="en-US" b="1" dirty="0"/>
              <a:t>20.445 Goods or services for personal use</a:t>
            </a:r>
            <a:br>
              <a:rPr lang="en-US" b="1" dirty="0"/>
            </a:br>
            <a:endParaRPr lang="en-US" dirty="0"/>
          </a:p>
        </p:txBody>
      </p:sp>
      <p:sp>
        <p:nvSpPr>
          <p:cNvPr id="3" name="Content Placeholder 2">
            <a:extLst>
              <a:ext uri="{FF2B5EF4-FFF2-40B4-BE49-F238E27FC236}">
                <a16:creationId xmlns:a16="http://schemas.microsoft.com/office/drawing/2014/main" id="{C03AB2E9-FFBA-4682-CF86-E29C28B54292}"/>
              </a:ext>
            </a:extLst>
          </p:cNvPr>
          <p:cNvSpPr>
            <a:spLocks noGrp="1"/>
          </p:cNvSpPr>
          <p:nvPr>
            <p:ph idx="1"/>
          </p:nvPr>
        </p:nvSpPr>
        <p:spPr/>
        <p:txBody>
          <a:bodyPr>
            <a:normAutofit fontScale="92500" lnSpcReduction="10000"/>
          </a:bodyPr>
          <a:lstStyle/>
          <a:p>
            <a:pPr marL="0" indent="0">
              <a:buNone/>
            </a:pPr>
            <a:endParaRPr lang="en-US" b="1" dirty="0"/>
          </a:p>
          <a:p>
            <a:r>
              <a:rPr lang="en-US" dirty="0">
                <a:effectLst/>
              </a:rPr>
              <a:t>Costs of goods or services for personal use of the non-Federal entity's employees are unallowable regardless of whether the cost is reported as taxable income to the employees. </a:t>
            </a:r>
          </a:p>
          <a:p>
            <a:r>
              <a:rPr lang="en-US" dirty="0">
                <a:effectLst/>
              </a:rPr>
              <a:t>(b) Costs of housing (e.g., depreciation, maintenance, utilities, furnishings, rent), housing allowances and personal living expenses are only allowable as direct costs regardless of whether reported as taxable income to the employees. In addition, to be allowable direct costs must be approved in advance by a Federal awarding agency.</a:t>
            </a:r>
          </a:p>
          <a:p>
            <a:endParaRPr lang="en-US" dirty="0"/>
          </a:p>
        </p:txBody>
      </p:sp>
    </p:spTree>
    <p:extLst>
      <p:ext uri="{BB962C8B-B14F-4D97-AF65-F5344CB8AC3E}">
        <p14:creationId xmlns:p14="http://schemas.microsoft.com/office/powerpoint/2010/main" val="1832419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DBFA-4083-8C13-3E8C-1284094DF0CB}"/>
              </a:ext>
            </a:extLst>
          </p:cNvPr>
          <p:cNvSpPr>
            <a:spLocks noGrp="1"/>
          </p:cNvSpPr>
          <p:nvPr>
            <p:ph type="title"/>
          </p:nvPr>
        </p:nvSpPr>
        <p:spPr>
          <a:xfrm>
            <a:off x="838200" y="1312391"/>
            <a:ext cx="10515600" cy="1687984"/>
          </a:xfrm>
        </p:spPr>
        <p:txBody>
          <a:bodyPr>
            <a:normAutofit fontScale="90000"/>
          </a:bodyPr>
          <a:lstStyle/>
          <a:p>
            <a:r>
              <a:rPr lang="en-US" b="1" dirty="0"/>
              <a:t>20.454 Memberships, subscriptions, and professional activity cost</a:t>
            </a:r>
            <a:br>
              <a:rPr lang="en-US" b="1" dirty="0"/>
            </a:br>
            <a:endParaRPr lang="en-US" dirty="0"/>
          </a:p>
        </p:txBody>
      </p:sp>
      <p:sp>
        <p:nvSpPr>
          <p:cNvPr id="3" name="Content Placeholder 2">
            <a:extLst>
              <a:ext uri="{FF2B5EF4-FFF2-40B4-BE49-F238E27FC236}">
                <a16:creationId xmlns:a16="http://schemas.microsoft.com/office/drawing/2014/main" id="{C03AB2E9-FFBA-4682-CF86-E29C28B54292}"/>
              </a:ext>
            </a:extLst>
          </p:cNvPr>
          <p:cNvSpPr>
            <a:spLocks noGrp="1"/>
          </p:cNvSpPr>
          <p:nvPr>
            <p:ph idx="1"/>
          </p:nvPr>
        </p:nvSpPr>
        <p:spPr/>
        <p:txBody>
          <a:bodyPr>
            <a:normAutofit fontScale="77500" lnSpcReduction="20000"/>
          </a:bodyPr>
          <a:lstStyle/>
          <a:p>
            <a:pPr marL="0" indent="0">
              <a:buNone/>
            </a:pPr>
            <a:endParaRPr lang="en-US" b="1" dirty="0"/>
          </a:p>
          <a:p>
            <a:r>
              <a:rPr lang="en-US" dirty="0">
                <a:effectLst/>
              </a:rPr>
              <a:t>Costs of the non-Federal entity's membership in business, technical, and professional organizations are allowable. </a:t>
            </a:r>
          </a:p>
          <a:p>
            <a:r>
              <a:rPr lang="en-US" dirty="0">
                <a:effectLst/>
              </a:rPr>
              <a:t>Costs of the non-Federal entity's subscriptions to business, professional, and technical periodicals are allowable. </a:t>
            </a:r>
          </a:p>
          <a:p>
            <a:r>
              <a:rPr lang="en-US" dirty="0">
                <a:effectLst/>
              </a:rPr>
              <a:t>Costs of membership in any civic or community organization are allowable with prior approval by the Federal awarding agency or pass-through entity. </a:t>
            </a:r>
          </a:p>
          <a:p>
            <a:r>
              <a:rPr lang="en-US" dirty="0">
                <a:effectLst/>
              </a:rPr>
              <a:t>Costs of membership in any country club or social or dining club or organization are unallowable. </a:t>
            </a:r>
          </a:p>
          <a:p>
            <a:r>
              <a:rPr lang="en-US" dirty="0">
                <a:effectLst/>
              </a:rPr>
              <a:t>Costs of membership in organizations whose primary purpose is lobbying are unallowable. </a:t>
            </a:r>
          </a:p>
          <a:p>
            <a:endParaRPr lang="en-US" dirty="0"/>
          </a:p>
        </p:txBody>
      </p:sp>
    </p:spTree>
    <p:extLst>
      <p:ext uri="{BB962C8B-B14F-4D97-AF65-F5344CB8AC3E}">
        <p14:creationId xmlns:p14="http://schemas.microsoft.com/office/powerpoint/2010/main" val="1721551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Late Liquidation - ESSER </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352617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Supplement Not Supplant 	</a:t>
            </a:r>
          </a:p>
        </p:txBody>
      </p:sp>
      <p:sp>
        <p:nvSpPr>
          <p:cNvPr id="3" name="Content Placeholder 2"/>
          <p:cNvSpPr>
            <a:spLocks noGrp="1"/>
          </p:cNvSpPr>
          <p:nvPr>
            <p:ph idx="1"/>
          </p:nvPr>
        </p:nvSpPr>
        <p:spPr/>
        <p:txBody>
          <a:bodyPr>
            <a:normAutofit/>
          </a:bodyPr>
          <a:lstStyle/>
          <a:p>
            <a:r>
              <a:rPr lang="en-US" sz="3200"/>
              <a:t>Consider an ice cream party.  What’s absolutely necessary?</a:t>
            </a:r>
          </a:p>
          <a:p>
            <a:pPr lvl="1"/>
            <a:r>
              <a:rPr lang="en-US" sz="2800"/>
              <a:t>Additional elements (syrup, cherries, sprinkles, whipped cream, toppings, etc.) represent </a:t>
            </a:r>
            <a:br>
              <a:rPr lang="en-US" sz="2800"/>
            </a:br>
            <a:r>
              <a:rPr lang="en-US" sz="2800" b="1"/>
              <a:t>supplementary</a:t>
            </a:r>
            <a:r>
              <a:rPr lang="en-US" sz="2800"/>
              <a:t> services available </a:t>
            </a:r>
            <a:br>
              <a:rPr lang="en-US" sz="2800"/>
            </a:br>
            <a:r>
              <a:rPr lang="en-US" sz="2800"/>
              <a:t>from federal programs</a:t>
            </a:r>
          </a:p>
          <a:p>
            <a:pPr lvl="1"/>
            <a:r>
              <a:rPr lang="en-US" sz="2800" b="1" i="1"/>
              <a:t>They add to the basic </a:t>
            </a:r>
            <a:br>
              <a:rPr lang="en-US" sz="2800" b="1" i="1"/>
            </a:br>
            <a:r>
              <a:rPr lang="en-US" sz="2800" b="1" i="1"/>
              <a:t>“ice cream party” – and </a:t>
            </a:r>
            <a:br>
              <a:rPr lang="en-US" sz="2800" b="1" i="1"/>
            </a:br>
            <a:r>
              <a:rPr lang="en-US" sz="2800" b="1" i="1"/>
              <a:t>hopefully make it even more </a:t>
            </a:r>
            <a:br>
              <a:rPr lang="en-US" sz="2800" b="1" i="1"/>
            </a:br>
            <a:r>
              <a:rPr lang="en-US" sz="2800" b="1" i="1"/>
              <a:t>successful!</a:t>
            </a:r>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pic>
        <p:nvPicPr>
          <p:cNvPr id="5" name="Picture 4" descr="Google celebrations: Ice Cream Sundae - 119 years of 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1" y="2676873"/>
            <a:ext cx="2397292" cy="3196389"/>
          </a:xfrm>
          <a:prstGeom prst="rect">
            <a:avLst/>
          </a:prstGeom>
        </p:spPr>
      </p:pic>
    </p:spTree>
    <p:extLst>
      <p:ext uri="{BB962C8B-B14F-4D97-AF65-F5344CB8AC3E}">
        <p14:creationId xmlns:p14="http://schemas.microsoft.com/office/powerpoint/2010/main" val="2272519514"/>
      </p:ext>
    </p:extLst>
  </p:cSld>
  <p:clrMapOvr>
    <a:masterClrMapping/>
  </p:clrMapOvr>
  <mc:AlternateContent xmlns:mc="http://schemas.openxmlformats.org/markup-compatibility/2006" xmlns:p14="http://schemas.microsoft.com/office/powerpoint/2010/main">
    <mc:Choice Requires="p14">
      <p:transition spd="slow" p14:dur="2000" advTm="20220"/>
    </mc:Choice>
    <mc:Fallback xmlns="">
      <p:transition spd="slow" advTm="2022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28D7-20B6-BEE3-6F76-1583477E1F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2AFD83-2412-E831-89C6-43D202839D1F}"/>
              </a:ext>
            </a:extLst>
          </p:cNvPr>
          <p:cNvSpPr>
            <a:spLocks noGrp="1"/>
          </p:cNvSpPr>
          <p:nvPr>
            <p:ph idx="1"/>
          </p:nvPr>
        </p:nvSpPr>
        <p:spPr/>
        <p:txBody>
          <a:bodyPr>
            <a:normAutofit/>
          </a:bodyPr>
          <a:lstStyle/>
          <a:p>
            <a:r>
              <a:rPr lang="en-US" dirty="0"/>
              <a:t>US Ed is developing guidelines for late liquidation requests on ESSER funding </a:t>
            </a:r>
          </a:p>
          <a:p>
            <a:pPr lvl="1"/>
            <a:r>
              <a:rPr lang="en-US" dirty="0"/>
              <a:t>Process is not automatic </a:t>
            </a:r>
          </a:p>
          <a:p>
            <a:pPr lvl="1"/>
            <a:r>
              <a:rPr lang="en-US" dirty="0"/>
              <a:t>Cannot be applied for in advance</a:t>
            </a:r>
          </a:p>
          <a:p>
            <a:pPr lvl="2"/>
            <a:r>
              <a:rPr lang="en-US" dirty="0"/>
              <a:t>Obligation date must have passed before application </a:t>
            </a:r>
          </a:p>
          <a:p>
            <a:pPr lvl="1"/>
            <a:r>
              <a:rPr lang="en-US" dirty="0"/>
              <a:t>Case-by-case basis</a:t>
            </a:r>
          </a:p>
          <a:p>
            <a:pPr lvl="1"/>
            <a:r>
              <a:rPr lang="en-US" dirty="0"/>
              <a:t>Substantial documentation required </a:t>
            </a:r>
          </a:p>
          <a:p>
            <a:pPr lvl="1"/>
            <a:r>
              <a:rPr lang="en-US" dirty="0"/>
              <a:t>Liquidation extension only, must still be properly obligated</a:t>
            </a:r>
          </a:p>
        </p:txBody>
      </p:sp>
    </p:spTree>
    <p:extLst>
      <p:ext uri="{BB962C8B-B14F-4D97-AF65-F5344CB8AC3E}">
        <p14:creationId xmlns:p14="http://schemas.microsoft.com/office/powerpoint/2010/main" val="3720985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Expiring Funds </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2887562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5264-B994-E80A-789E-D7BB887D7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6F30A0-D878-4C82-7F3B-E55CD7FCC028}"/>
              </a:ext>
            </a:extLst>
          </p:cNvPr>
          <p:cNvSpPr>
            <a:spLocks noGrp="1"/>
          </p:cNvSpPr>
          <p:nvPr>
            <p:ph idx="1"/>
          </p:nvPr>
        </p:nvSpPr>
        <p:spPr/>
        <p:txBody>
          <a:bodyPr/>
          <a:lstStyle/>
          <a:p>
            <a:r>
              <a:rPr lang="en-US" dirty="0"/>
              <a:t>Grant funds expiring soon!</a:t>
            </a:r>
          </a:p>
          <a:p>
            <a:pPr lvl="1"/>
            <a:r>
              <a:rPr lang="en-US" dirty="0"/>
              <a:t>ESSER I, formula and competitive </a:t>
            </a:r>
          </a:p>
          <a:p>
            <a:pPr lvl="1"/>
            <a:r>
              <a:rPr lang="en-US" dirty="0"/>
              <a:t>FY20 and FY21 ESEA awards </a:t>
            </a:r>
          </a:p>
          <a:p>
            <a:pPr lvl="1"/>
            <a:r>
              <a:rPr lang="en-US" u="sng" dirty="0"/>
              <a:t>9/30/22 obligation 11/15/22 liquidation </a:t>
            </a:r>
          </a:p>
        </p:txBody>
      </p:sp>
    </p:spTree>
    <p:extLst>
      <p:ext uri="{BB962C8B-B14F-4D97-AF65-F5344CB8AC3E}">
        <p14:creationId xmlns:p14="http://schemas.microsoft.com/office/powerpoint/2010/main" val="2882640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7738-C54D-3EF2-9E82-7694D6D060A3}"/>
              </a:ext>
            </a:extLst>
          </p:cNvPr>
          <p:cNvSpPr>
            <a:spLocks noGrp="1"/>
          </p:cNvSpPr>
          <p:nvPr>
            <p:ph type="title"/>
          </p:nvPr>
        </p:nvSpPr>
        <p:spPr>
          <a:xfrm>
            <a:off x="1016950" y="1312392"/>
            <a:ext cx="10336850" cy="584774"/>
          </a:xfrm>
        </p:spPr>
        <p:txBody>
          <a:bodyPr>
            <a:normAutofit/>
          </a:bodyPr>
          <a:lstStyle/>
          <a:p>
            <a:r>
              <a:rPr kumimoji="0" lang="en-US" altLang="en-US" sz="1200" b="0" i="0" u="none" strike="noStrike" cap="none" normalizeH="0" baseline="0" dirty="0">
                <a:ln>
                  <a:noFill/>
                </a:ln>
                <a:solidFill>
                  <a:srgbClr val="333333"/>
                </a:solidFill>
                <a:effectLst/>
                <a:latin typeface="Verdana" panose="020B0604030504040204" pitchFamily="34" charset="0"/>
              </a:rPr>
              <a:t>The following table shows when a </a:t>
            </a:r>
            <a:r>
              <a:rPr kumimoji="0" lang="en-US" altLang="en-US" sz="1200" b="0" i="0" u="none" strike="noStrike" cap="none" normalizeH="0" baseline="0" dirty="0">
                <a:ln>
                  <a:noFill/>
                </a:ln>
                <a:solidFill>
                  <a:srgbClr val="0068AC"/>
                </a:solidFill>
                <a:effectLst/>
                <a:latin typeface="Verdana" panose="020B0604030504040204" pitchFamily="34" charset="0"/>
                <a:hlinkClick r:id="rId2"/>
              </a:rPr>
              <a:t>State</a:t>
            </a:r>
            <a:r>
              <a:rPr kumimoji="0" lang="en-US" altLang="en-US" sz="1200" b="0" i="0" u="none" strike="noStrike" cap="none" normalizeH="0" baseline="0" dirty="0">
                <a:ln>
                  <a:noFill/>
                </a:ln>
                <a:solidFill>
                  <a:srgbClr val="333333"/>
                </a:solidFill>
                <a:effectLst/>
                <a:latin typeface="Verdana" panose="020B0604030504040204" pitchFamily="34" charset="0"/>
              </a:rPr>
              <a:t> or a subgrantee makes obligations for various kinds of property and services.</a:t>
            </a:r>
            <a:br>
              <a:rPr kumimoji="0" lang="en-US" altLang="en-US" sz="800" b="0" i="0" u="none" strike="noStrike" cap="none" normalizeH="0" baseline="0" dirty="0">
                <a:ln>
                  <a:noFill/>
                </a:ln>
                <a:solidFill>
                  <a:schemeClr val="tx1"/>
                </a:solidFill>
                <a:effectLst/>
              </a:rPr>
            </a:br>
            <a:endParaRPr lang="en-US" sz="1200" dirty="0"/>
          </a:p>
        </p:txBody>
      </p:sp>
      <p:graphicFrame>
        <p:nvGraphicFramePr>
          <p:cNvPr id="4" name="Content Placeholder 3">
            <a:extLst>
              <a:ext uri="{FF2B5EF4-FFF2-40B4-BE49-F238E27FC236}">
                <a16:creationId xmlns:a16="http://schemas.microsoft.com/office/drawing/2014/main" id="{8B14AF6D-8513-6072-A4EB-0C12D0F42523}"/>
              </a:ext>
            </a:extLst>
          </p:cNvPr>
          <p:cNvGraphicFramePr>
            <a:graphicFrameLocks noGrp="1"/>
          </p:cNvGraphicFramePr>
          <p:nvPr>
            <p:ph idx="1"/>
            <p:extLst>
              <p:ext uri="{D42A27DB-BD31-4B8C-83A1-F6EECF244321}">
                <p14:modId xmlns:p14="http://schemas.microsoft.com/office/powerpoint/2010/main" val="1943146318"/>
              </p:ext>
            </p:extLst>
          </p:nvPr>
        </p:nvGraphicFramePr>
        <p:xfrm>
          <a:off x="1124125" y="1753299"/>
          <a:ext cx="9076888" cy="4219661"/>
        </p:xfrm>
        <a:graphic>
          <a:graphicData uri="http://schemas.openxmlformats.org/drawingml/2006/table">
            <a:tbl>
              <a:tblPr/>
              <a:tblGrid>
                <a:gridCol w="4538444">
                  <a:extLst>
                    <a:ext uri="{9D8B030D-6E8A-4147-A177-3AD203B41FA5}">
                      <a16:colId xmlns:a16="http://schemas.microsoft.com/office/drawing/2014/main" val="113926110"/>
                    </a:ext>
                  </a:extLst>
                </a:gridCol>
                <a:gridCol w="4538444">
                  <a:extLst>
                    <a:ext uri="{9D8B030D-6E8A-4147-A177-3AD203B41FA5}">
                      <a16:colId xmlns:a16="http://schemas.microsoft.com/office/drawing/2014/main" val="4110488745"/>
                    </a:ext>
                  </a:extLst>
                </a:gridCol>
              </a:tblGrid>
              <a:tr h="277735">
                <a:tc>
                  <a:txBody>
                    <a:bodyPr/>
                    <a:lstStyle/>
                    <a:p>
                      <a:pPr algn="l"/>
                      <a:r>
                        <a:rPr lang="en-US" sz="1100" b="0">
                          <a:solidFill>
                            <a:srgbClr val="FFFFFF"/>
                          </a:solidFill>
                          <a:effectLst/>
                        </a:rPr>
                        <a:t>If the obligation is for -</a:t>
                      </a:r>
                    </a:p>
                  </a:txBody>
                  <a:tcPr marL="45476" marR="45476" marT="45476" marB="4547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solidFill>
                            <a:srgbClr val="FFFFFF"/>
                          </a:solidFill>
                          <a:effectLst/>
                        </a:rPr>
                        <a:t>The obligation is made -</a:t>
                      </a:r>
                    </a:p>
                  </a:txBody>
                  <a:tcPr marL="45476" marR="45476" marT="45476" marB="45476"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extLst>
                  <a:ext uri="{0D108BD9-81ED-4DB2-BD59-A6C34878D82A}">
                    <a16:rowId xmlns:a16="http://schemas.microsoft.com/office/drawing/2014/main" val="1300967086"/>
                  </a:ext>
                </a:extLst>
              </a:tr>
              <a:tr h="605272">
                <a:tc>
                  <a:txBody>
                    <a:bodyPr/>
                    <a:lstStyle/>
                    <a:p>
                      <a:pPr algn="l"/>
                      <a:r>
                        <a:rPr lang="en-US" sz="1100" b="0">
                          <a:solidFill>
                            <a:srgbClr val="FFFFFF"/>
                          </a:solidFill>
                          <a:effectLst/>
                        </a:rPr>
                        <a:t>(a) Acquisition of real or personal property</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On the date on which the State or subgrantee makes a binding written commitment to acquire the property.</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34601975"/>
                  </a:ext>
                </a:extLst>
              </a:tr>
              <a:tr h="425222">
                <a:tc>
                  <a:txBody>
                    <a:bodyPr/>
                    <a:lstStyle/>
                    <a:p>
                      <a:pPr algn="l"/>
                      <a:r>
                        <a:rPr lang="en-US" sz="1100" b="0">
                          <a:solidFill>
                            <a:srgbClr val="FFFFFF"/>
                          </a:solidFill>
                          <a:effectLst/>
                        </a:rPr>
                        <a:t>(b) Personal services by an employee of the State or subgrantee</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dirty="0">
                          <a:effectLst/>
                          <a:latin typeface="Roboto" panose="02000000000000000000" pitchFamily="2" charset="0"/>
                        </a:rPr>
                        <a:t>When the services are performed.</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4F4"/>
                    </a:solidFill>
                  </a:tcPr>
                </a:tc>
                <a:extLst>
                  <a:ext uri="{0D108BD9-81ED-4DB2-BD59-A6C34878D82A}">
                    <a16:rowId xmlns:a16="http://schemas.microsoft.com/office/drawing/2014/main" val="1004416369"/>
                  </a:ext>
                </a:extLst>
              </a:tr>
              <a:tr h="605272">
                <a:tc>
                  <a:txBody>
                    <a:bodyPr/>
                    <a:lstStyle/>
                    <a:p>
                      <a:pPr algn="l"/>
                      <a:r>
                        <a:rPr lang="en-US" sz="1100" b="0">
                          <a:solidFill>
                            <a:srgbClr val="FFFFFF"/>
                          </a:solidFill>
                          <a:effectLst/>
                        </a:rPr>
                        <a:t>(c) Personal services by a contractor who is not an employee of the State or subgrantee</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On the date on which the State or subgrantee makes a binding written commitment to obtain the services.</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67952296"/>
                  </a:ext>
                </a:extLst>
              </a:tr>
              <a:tr h="605272">
                <a:tc>
                  <a:txBody>
                    <a:bodyPr/>
                    <a:lstStyle/>
                    <a:p>
                      <a:pPr algn="l"/>
                      <a:r>
                        <a:rPr lang="en-US" sz="1100" b="0">
                          <a:solidFill>
                            <a:srgbClr val="FFFFFF"/>
                          </a:solidFill>
                          <a:effectLst/>
                        </a:rPr>
                        <a:t>(d) Performance of work other than personal services</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On the date on which the State or subgrantee makes a binding written commitment to obtain the work.</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4F4"/>
                    </a:solidFill>
                  </a:tcPr>
                </a:tc>
                <a:extLst>
                  <a:ext uri="{0D108BD9-81ED-4DB2-BD59-A6C34878D82A}">
                    <a16:rowId xmlns:a16="http://schemas.microsoft.com/office/drawing/2014/main" val="1476741885"/>
                  </a:ext>
                </a:extLst>
              </a:tr>
              <a:tr h="425222">
                <a:tc>
                  <a:txBody>
                    <a:bodyPr/>
                    <a:lstStyle/>
                    <a:p>
                      <a:pPr algn="l"/>
                      <a:r>
                        <a:rPr lang="en-US" sz="1100" b="0">
                          <a:solidFill>
                            <a:srgbClr val="FFFFFF"/>
                          </a:solidFill>
                          <a:effectLst/>
                        </a:rPr>
                        <a:t>(e) Public utility services</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When the State or subgrantee receives the services.</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57054340"/>
                  </a:ext>
                </a:extLst>
              </a:tr>
              <a:tr h="245172">
                <a:tc>
                  <a:txBody>
                    <a:bodyPr/>
                    <a:lstStyle/>
                    <a:p>
                      <a:pPr algn="l"/>
                      <a:r>
                        <a:rPr lang="en-US" sz="1100" b="0">
                          <a:solidFill>
                            <a:srgbClr val="FFFFFF"/>
                          </a:solidFill>
                          <a:effectLst/>
                        </a:rPr>
                        <a:t>(f) Travel</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When the travel is taken.</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4F4"/>
                    </a:solidFill>
                  </a:tcPr>
                </a:tc>
                <a:extLst>
                  <a:ext uri="{0D108BD9-81ED-4DB2-BD59-A6C34878D82A}">
                    <a16:rowId xmlns:a16="http://schemas.microsoft.com/office/drawing/2014/main" val="3518304085"/>
                  </a:ext>
                </a:extLst>
              </a:tr>
              <a:tr h="245172">
                <a:tc>
                  <a:txBody>
                    <a:bodyPr/>
                    <a:lstStyle/>
                    <a:p>
                      <a:pPr algn="l"/>
                      <a:r>
                        <a:rPr lang="en-US" sz="1100" b="0">
                          <a:solidFill>
                            <a:srgbClr val="FFFFFF"/>
                          </a:solidFill>
                          <a:effectLst/>
                        </a:rPr>
                        <a:t>(g) Rental of real or personal property</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a:effectLst/>
                          <a:latin typeface="Roboto" panose="02000000000000000000" pitchFamily="2" charset="0"/>
                        </a:rPr>
                        <a:t>When the State or subgrantee uses the property.</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48706818"/>
                  </a:ext>
                </a:extLst>
              </a:tr>
              <a:tr h="785322">
                <a:tc>
                  <a:txBody>
                    <a:bodyPr/>
                    <a:lstStyle/>
                    <a:p>
                      <a:pPr algn="l"/>
                      <a:r>
                        <a:rPr lang="en-US" sz="1100" b="0">
                          <a:solidFill>
                            <a:srgbClr val="FFFFFF"/>
                          </a:solidFill>
                          <a:effectLst/>
                        </a:rPr>
                        <a:t>(h) A pre-agreement cost that was properly approved by the Secretary under the cost principles in </a:t>
                      </a:r>
                      <a:r>
                        <a:rPr lang="en-US" sz="1100" b="0" u="none" strike="noStrike">
                          <a:solidFill>
                            <a:srgbClr val="0068AC"/>
                          </a:solidFill>
                          <a:effectLst/>
                          <a:hlinkClick r:id="rId3"/>
                        </a:rPr>
                        <a:t>2 CFR part 200</a:t>
                      </a:r>
                      <a:r>
                        <a:rPr lang="en-US" sz="1100" b="0">
                          <a:solidFill>
                            <a:srgbClr val="FFFFFF"/>
                          </a:solidFill>
                          <a:effectLst/>
                        </a:rPr>
                        <a:t>, Subpart E - Cost Principles</a:t>
                      </a:r>
                    </a:p>
                  </a:txBody>
                  <a:tcPr marL="60634" marR="60634" marT="30317" marB="3031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782F40"/>
                    </a:solidFill>
                  </a:tcPr>
                </a:tc>
                <a:tc>
                  <a:txBody>
                    <a:bodyPr/>
                    <a:lstStyle/>
                    <a:p>
                      <a:pPr algn="l"/>
                      <a:r>
                        <a:rPr lang="en-US" sz="1100" b="0" dirty="0">
                          <a:effectLst/>
                          <a:latin typeface="Roboto" panose="02000000000000000000" pitchFamily="2" charset="0"/>
                        </a:rPr>
                        <a:t>On the first day of the grant or subgrant performance period.</a:t>
                      </a:r>
                    </a:p>
                  </a:txBody>
                  <a:tcPr marL="60634" marR="60634" marT="30317" marB="30317" anchor="ctr">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F4F4"/>
                    </a:solidFill>
                  </a:tcPr>
                </a:tc>
                <a:extLst>
                  <a:ext uri="{0D108BD9-81ED-4DB2-BD59-A6C34878D82A}">
                    <a16:rowId xmlns:a16="http://schemas.microsoft.com/office/drawing/2014/main" val="413822876"/>
                  </a:ext>
                </a:extLst>
              </a:tr>
            </a:tbl>
          </a:graphicData>
        </a:graphic>
      </p:graphicFrame>
      <p:sp>
        <p:nvSpPr>
          <p:cNvPr id="5" name="Rectangle 1">
            <a:extLst>
              <a:ext uri="{FF2B5EF4-FFF2-40B4-BE49-F238E27FC236}">
                <a16:creationId xmlns:a16="http://schemas.microsoft.com/office/drawing/2014/main" id="{0E5DB5F9-0CCD-8589-6C4E-9B87A1E4CD8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030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FA6-E5C3-4219-BB2C-5B68EA0EED07}"/>
              </a:ext>
            </a:extLst>
          </p:cNvPr>
          <p:cNvSpPr>
            <a:spLocks noGrp="1"/>
          </p:cNvSpPr>
          <p:nvPr>
            <p:ph type="title"/>
          </p:nvPr>
        </p:nvSpPr>
        <p:spPr/>
        <p:txBody>
          <a:bodyPr/>
          <a:lstStyle/>
          <a:p>
            <a:r>
              <a:rPr lang="en-US" dirty="0"/>
              <a:t>Final FY23 Allocations</a:t>
            </a:r>
          </a:p>
        </p:txBody>
      </p:sp>
      <p:sp>
        <p:nvSpPr>
          <p:cNvPr id="3" name="Text Placeholder 2">
            <a:extLst>
              <a:ext uri="{FF2B5EF4-FFF2-40B4-BE49-F238E27FC236}">
                <a16:creationId xmlns:a16="http://schemas.microsoft.com/office/drawing/2014/main" id="{7AB40E59-FE8E-43D4-9778-1E06D7DAF4B7}"/>
              </a:ext>
            </a:extLst>
          </p:cNvPr>
          <p:cNvSpPr>
            <a:spLocks noGrp="1"/>
          </p:cNvSpPr>
          <p:nvPr>
            <p:ph type="body"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2447263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5264-B994-E80A-789E-D7BB887D72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6F30A0-D878-4C82-7F3B-E55CD7FCC028}"/>
              </a:ext>
            </a:extLst>
          </p:cNvPr>
          <p:cNvSpPr>
            <a:spLocks noGrp="1"/>
          </p:cNvSpPr>
          <p:nvPr>
            <p:ph idx="1"/>
          </p:nvPr>
        </p:nvSpPr>
        <p:spPr/>
        <p:txBody>
          <a:bodyPr/>
          <a:lstStyle/>
          <a:p>
            <a:r>
              <a:rPr lang="en-US" dirty="0"/>
              <a:t>FY23 ESEA allocations are still preliminary </a:t>
            </a:r>
          </a:p>
          <a:p>
            <a:pPr lvl="1"/>
            <a:r>
              <a:rPr lang="en-US" dirty="0"/>
              <a:t>Be conservative with your budgets as amounts will change for certified charter school enrollment </a:t>
            </a:r>
            <a:r>
              <a:rPr lang="en-US" u="sng" dirty="0"/>
              <a:t> </a:t>
            </a:r>
          </a:p>
        </p:txBody>
      </p:sp>
    </p:spTree>
    <p:extLst>
      <p:ext uri="{BB962C8B-B14F-4D97-AF65-F5344CB8AC3E}">
        <p14:creationId xmlns:p14="http://schemas.microsoft.com/office/powerpoint/2010/main" val="152932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Supplement Not Supplant</a:t>
            </a:r>
          </a:p>
        </p:txBody>
      </p:sp>
      <p:sp>
        <p:nvSpPr>
          <p:cNvPr id="3" name="Content Placeholder 2"/>
          <p:cNvSpPr>
            <a:spLocks noGrp="1"/>
          </p:cNvSpPr>
          <p:nvPr>
            <p:ph idx="1"/>
          </p:nvPr>
        </p:nvSpPr>
        <p:spPr/>
        <p:txBody>
          <a:bodyPr/>
          <a:lstStyle/>
          <a:p>
            <a:r>
              <a:rPr lang="en-US"/>
              <a:t>When planning your program, ask yourself whether</a:t>
            </a:r>
            <a:br>
              <a:rPr lang="en-US"/>
            </a:br>
            <a:r>
              <a:rPr lang="en-US"/>
              <a:t> the desired activities are for </a:t>
            </a:r>
            <a:r>
              <a:rPr lang="en-US" b="1">
                <a:solidFill>
                  <a:srgbClr val="FF0000"/>
                </a:solidFill>
              </a:rPr>
              <a:t>BASICS</a:t>
            </a:r>
            <a:r>
              <a:rPr lang="en-US"/>
              <a:t>…</a:t>
            </a:r>
          </a:p>
          <a:p>
            <a:endParaRPr lang="en-US"/>
          </a:p>
          <a:p>
            <a:endParaRPr lang="en-US"/>
          </a:p>
          <a:p>
            <a:endParaRPr lang="en-US"/>
          </a:p>
          <a:p>
            <a:r>
              <a:rPr lang="en-US"/>
              <a:t>….or the </a:t>
            </a:r>
            <a:r>
              <a:rPr lang="en-US" b="1">
                <a:solidFill>
                  <a:srgbClr val="FF0000"/>
                </a:solidFill>
              </a:rPr>
              <a:t>EXTRAS!</a:t>
            </a:r>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pic>
        <p:nvPicPr>
          <p:cNvPr id="5" name="Picture 4" descr="Vanilla – VC Vo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947" y="1678385"/>
            <a:ext cx="2019801" cy="1731258"/>
          </a:xfrm>
          <a:prstGeom prst="rect">
            <a:avLst/>
          </a:prstGeom>
        </p:spPr>
      </p:pic>
      <p:pic>
        <p:nvPicPr>
          <p:cNvPr id="6" name="Picture 5" descr="Google celebrations: Ice Cream Sundae - 119 years of I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856" y="3409643"/>
            <a:ext cx="1736129" cy="2314839"/>
          </a:xfrm>
          <a:prstGeom prst="rect">
            <a:avLst/>
          </a:prstGeom>
        </p:spPr>
      </p:pic>
    </p:spTree>
    <p:extLst>
      <p:ext uri="{BB962C8B-B14F-4D97-AF65-F5344CB8AC3E}">
        <p14:creationId xmlns:p14="http://schemas.microsoft.com/office/powerpoint/2010/main" val="1864820945"/>
      </p:ext>
    </p:extLst>
  </p:cSld>
  <p:clrMapOvr>
    <a:masterClrMapping/>
  </p:clrMapOvr>
  <mc:AlternateContent xmlns:mc="http://schemas.openxmlformats.org/markup-compatibility/2006" xmlns:p14="http://schemas.microsoft.com/office/powerpoint/2010/main">
    <mc:Choice Requires="p14">
      <p:transition spd="slow" p14:dur="2000" advTm="14553"/>
    </mc:Choice>
    <mc:Fallback xmlns="">
      <p:transition spd="slow" advTm="145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7</a:t>
            </a:fld>
            <a:endParaRPr lang="en-US"/>
          </a:p>
        </p:txBody>
      </p:sp>
      <p:graphicFrame>
        <p:nvGraphicFramePr>
          <p:cNvPr id="4" name="Diagram 3"/>
          <p:cNvGraphicFramePr/>
          <p:nvPr/>
        </p:nvGraphicFramePr>
        <p:xfrm>
          <a:off x="2277206" y="1283025"/>
          <a:ext cx="7021147" cy="483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21351350">
            <a:off x="3985848" y="3369613"/>
            <a:ext cx="4695092" cy="523220"/>
          </a:xfrm>
          <a:prstGeom prst="rect">
            <a:avLst/>
          </a:prstGeom>
          <a:noFill/>
        </p:spPr>
        <p:txBody>
          <a:bodyPr wrap="square" rtlCol="0">
            <a:spAutoFit/>
          </a:bodyPr>
          <a:lstStyle/>
          <a:p>
            <a:r>
              <a:rPr lang="en-US" sz="2800">
                <a:solidFill>
                  <a:schemeClr val="bg1"/>
                </a:solidFill>
              </a:rPr>
              <a:t>State and Local Funds </a:t>
            </a:r>
          </a:p>
        </p:txBody>
      </p:sp>
      <p:sp>
        <p:nvSpPr>
          <p:cNvPr id="6" name="Rectangle 5"/>
          <p:cNvSpPr/>
          <p:nvPr/>
        </p:nvSpPr>
        <p:spPr>
          <a:xfrm>
            <a:off x="2929819" y="34747"/>
            <a:ext cx="5423601" cy="1200329"/>
          </a:xfrm>
          <a:prstGeom prst="rect">
            <a:avLst/>
          </a:prstGeom>
          <a:noFill/>
        </p:spPr>
        <p:txBody>
          <a:bodyPr wrap="none" lIns="91440" tIns="45720" rIns="91440" bIns="45720">
            <a:spAutoFit/>
          </a:bodyPr>
          <a:lstStyle/>
          <a:p>
            <a:pPr algn="ctr"/>
            <a:r>
              <a:rPr lang="en-US" sz="7200">
                <a:ln w="0"/>
                <a:solidFill>
                  <a:schemeClr val="accent2"/>
                </a:solidFill>
                <a:effectLst>
                  <a:outerShdw blurRad="38100" dist="25400" dir="5400000" algn="ctr" rotWithShape="0">
                    <a:srgbClr val="6E747A">
                      <a:alpha val="43000"/>
                    </a:srgbClr>
                  </a:outerShdw>
                </a:effectLst>
              </a:rPr>
              <a:t>Comparability</a:t>
            </a:r>
          </a:p>
        </p:txBody>
      </p:sp>
    </p:spTree>
    <p:extLst>
      <p:ext uri="{BB962C8B-B14F-4D97-AF65-F5344CB8AC3E}">
        <p14:creationId xmlns:p14="http://schemas.microsoft.com/office/powerpoint/2010/main" val="3914465936"/>
      </p:ext>
    </p:extLst>
  </p:cSld>
  <p:clrMapOvr>
    <a:masterClrMapping/>
  </p:clrMapOvr>
  <mc:AlternateContent xmlns:mc="http://schemas.openxmlformats.org/markup-compatibility/2006" xmlns:p14="http://schemas.microsoft.com/office/powerpoint/2010/main">
    <mc:Choice Requires="p14">
      <p:transition spd="slow" p14:dur="2000" advTm="7979"/>
    </mc:Choice>
    <mc:Fallback xmlns="">
      <p:transition spd="slow" advTm="79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Comparability Legal Requirements</a:t>
            </a:r>
          </a:p>
        </p:txBody>
      </p:sp>
      <p:sp>
        <p:nvSpPr>
          <p:cNvPr id="4" name="Content Placeholder 3"/>
          <p:cNvSpPr>
            <a:spLocks noGrp="1"/>
          </p:cNvSpPr>
          <p:nvPr>
            <p:ph idx="1"/>
          </p:nvPr>
        </p:nvSpPr>
        <p:spPr>
          <a:xfrm>
            <a:off x="398585" y="1397978"/>
            <a:ext cx="11369903" cy="4149969"/>
          </a:xfrm>
        </p:spPr>
        <p:txBody>
          <a:bodyPr>
            <a:normAutofit fontScale="92500" lnSpcReduction="10000"/>
          </a:bodyPr>
          <a:lstStyle/>
          <a:p>
            <a:r>
              <a:rPr lang="en-US"/>
              <a:t>ESEA (as amended by ESSA) Section 1119C states that a LEA may receive Title I, Part A funds only if State and local funds will be used in schools served under Title I to provide services that, taken as a whole, are at least comparable to the services in schools that are not receiving funds under Title I. If the LEA serves all of the schools in its district with Title I funds, the LEA must use state and local funds to provide services that are substantially comparable in each school. State and local funds spent for bilingual education for children of limited English proficiency, special education, and supplemental State and local funds spent for programs that meet the intent of Title I, Part A may be excluded when computing comparability (amended P.L. 114-95 to exclude local Title I type programs and as cited in Sec.1119C Fiscal Requirements).</a:t>
            </a:r>
          </a:p>
          <a:p>
            <a:endParaRPr lang="en-US"/>
          </a:p>
        </p:txBody>
      </p:sp>
      <p:sp>
        <p:nvSpPr>
          <p:cNvPr id="2" name="Slide Number Placeholder 1"/>
          <p:cNvSpPr>
            <a:spLocks noGrp="1"/>
          </p:cNvSpPr>
          <p:nvPr>
            <p:ph type="sldNum" sz="quarter" idx="12"/>
          </p:nvPr>
        </p:nvSpPr>
        <p:spPr/>
        <p:txBody>
          <a:bodyPr/>
          <a:lstStyle/>
          <a:p>
            <a:fld id="{16630861-4318-414B-8E21-CA5F03E7BD41}" type="slidenum">
              <a:rPr lang="en-US" smtClean="0"/>
              <a:t>8</a:t>
            </a:fld>
            <a:endParaRPr lang="en-US"/>
          </a:p>
        </p:txBody>
      </p:sp>
    </p:spTree>
    <p:extLst>
      <p:ext uri="{BB962C8B-B14F-4D97-AF65-F5344CB8AC3E}">
        <p14:creationId xmlns:p14="http://schemas.microsoft.com/office/powerpoint/2010/main" val="3133071632"/>
      </p:ext>
    </p:extLst>
  </p:cSld>
  <p:clrMapOvr>
    <a:masterClrMapping/>
  </p:clrMapOvr>
  <mc:AlternateContent xmlns:mc="http://schemas.openxmlformats.org/markup-compatibility/2006" xmlns:p14="http://schemas.microsoft.com/office/powerpoint/2010/main">
    <mc:Choice Requires="p14">
      <p:transition spd="slow" p14:dur="2000" advTm="10897"/>
    </mc:Choice>
    <mc:Fallback xmlns="">
      <p:transition spd="slow" advTm="108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Find Comparability</a:t>
            </a:r>
          </a:p>
        </p:txBody>
      </p:sp>
      <p:sp>
        <p:nvSpPr>
          <p:cNvPr id="3" name="Content Placeholder 2"/>
          <p:cNvSpPr>
            <a:spLocks noGrp="1"/>
          </p:cNvSpPr>
          <p:nvPr>
            <p:ph idx="1"/>
          </p:nvPr>
        </p:nvSpPr>
        <p:spPr/>
        <p:txBody>
          <a:bodyPr/>
          <a:lstStyle/>
          <a:p>
            <a:r>
              <a:rPr lang="en-US"/>
              <a:t>To access the comparability report complete the following steps:</a:t>
            </a:r>
          </a:p>
          <a:p>
            <a:pPr lvl="1"/>
            <a:r>
              <a:rPr lang="en-US"/>
              <a:t>Access WVEIS WOW 	</a:t>
            </a:r>
          </a:p>
          <a:p>
            <a:pPr lvl="2"/>
            <a:r>
              <a:rPr lang="en-US" i="1">
                <a:solidFill>
                  <a:srgbClr val="FF0000"/>
                </a:solidFill>
              </a:rPr>
              <a:t>Note: be sure you have the Title I Director role</a:t>
            </a:r>
          </a:p>
          <a:p>
            <a:pPr lvl="1"/>
            <a:r>
              <a:rPr lang="en-US"/>
              <a:t>WVRP – Office of Federal Programs</a:t>
            </a:r>
          </a:p>
          <a:p>
            <a:pPr lvl="1"/>
            <a:r>
              <a:rPr lang="en-US"/>
              <a:t>Menu – COMP.RPT</a:t>
            </a:r>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3827759325"/>
      </p:ext>
    </p:extLst>
  </p:cSld>
  <p:clrMapOvr>
    <a:masterClrMapping/>
  </p:clrMapOvr>
  <mc:AlternateContent xmlns:mc="http://schemas.openxmlformats.org/markup-compatibility/2006" xmlns:p14="http://schemas.microsoft.com/office/powerpoint/2010/main">
    <mc:Choice Requires="p14">
      <p:transition spd="slow" p14:dur="2000" advTm="51092"/>
    </mc:Choice>
    <mc:Fallback xmlns="">
      <p:transition spd="slow" advTm="51092"/>
    </mc:Fallback>
  </mc:AlternateContent>
</p:sld>
</file>

<file path=ppt/theme/theme1.xml><?xml version="1.0" encoding="utf-8"?>
<a:theme xmlns:a="http://schemas.openxmlformats.org/drawingml/2006/main" name="WVDE-Gray-Theme">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Gray-Theme" id="{2F8B5009-6115-0041-B6F1-9ED4BE3B32CE}" vid="{6D84DE53-5B62-E94F-BFE3-A8CB5E7B517D}"/>
    </a:ext>
  </a:extLst>
</a:theme>
</file>

<file path=ppt/theme/theme2.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docProps/app.xml><?xml version="1.0" encoding="utf-8"?>
<Properties xmlns="http://schemas.openxmlformats.org/officeDocument/2006/extended-properties" xmlns:vt="http://schemas.openxmlformats.org/officeDocument/2006/docPropsVTypes">
  <TotalTime>213</TotalTime>
  <Words>3576</Words>
  <Application>Microsoft Office PowerPoint</Application>
  <PresentationFormat>Widescreen</PresentationFormat>
  <Paragraphs>258</Paragraphs>
  <Slides>55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Arial</vt:lpstr>
      <vt:lpstr>Arial Black</vt:lpstr>
      <vt:lpstr>Calibri</vt:lpstr>
      <vt:lpstr>Fira Sans</vt:lpstr>
      <vt:lpstr>Fira Sans Light</vt:lpstr>
      <vt:lpstr>Fira Sans Ultra</vt:lpstr>
      <vt:lpstr>Roboto</vt:lpstr>
      <vt:lpstr>Segoe UI</vt:lpstr>
      <vt:lpstr>Verdana</vt:lpstr>
      <vt:lpstr>Vollkorn</vt:lpstr>
      <vt:lpstr>WVDE-Gray-Theme</vt:lpstr>
      <vt:lpstr>WVDE_2017Theme2</vt:lpstr>
      <vt:lpstr>Federal Programs Update</vt:lpstr>
      <vt:lpstr>Title I Methodology</vt:lpstr>
      <vt:lpstr>Supplement, Not Supplant</vt:lpstr>
      <vt:lpstr>Example: Supplement Not Supplant</vt:lpstr>
      <vt:lpstr>Example: Supplement Not Supplant  </vt:lpstr>
      <vt:lpstr>Example: Supplement Not Supplant</vt:lpstr>
      <vt:lpstr>PowerPoint Presentation</vt:lpstr>
      <vt:lpstr>Comparability Legal Requirements</vt:lpstr>
      <vt:lpstr>Where to Find Comparability</vt:lpstr>
      <vt:lpstr>Comparability Timeline</vt:lpstr>
      <vt:lpstr>Maintenance of Effort</vt:lpstr>
      <vt:lpstr>MOEffort</vt:lpstr>
      <vt:lpstr>MOEffort</vt:lpstr>
      <vt:lpstr>Considerations for Using ESSERF for Staffing</vt:lpstr>
      <vt:lpstr>If you plan to move current staff salaries to ESSERF,...</vt:lpstr>
      <vt:lpstr>ESSERF Personnel Time &amp; Effort Considerations:</vt:lpstr>
      <vt:lpstr>Maintenance of Equity for ARP ESSERF</vt:lpstr>
      <vt:lpstr>ARP ESSERF MOEquity</vt:lpstr>
      <vt:lpstr>ARP ESSERF MOEquity</vt:lpstr>
      <vt:lpstr>USDE MOEquity Guidance</vt:lpstr>
      <vt:lpstr>ARP ESSERF MOEquity</vt:lpstr>
      <vt:lpstr>LEA MOEquity Exceptions:</vt:lpstr>
      <vt:lpstr>LEA MOEquity Grade Span Option</vt:lpstr>
      <vt:lpstr>Additional MOEquity Guidance</vt:lpstr>
      <vt:lpstr>Time &amp; Effort Documentation </vt:lpstr>
      <vt:lpstr>What Time &amp; Effort Documentation Should be Used?</vt:lpstr>
      <vt:lpstr>Who must complete Time &amp; Effort Documentation?</vt:lpstr>
      <vt:lpstr>Semi-Annual Certification </vt:lpstr>
      <vt:lpstr>Sample Semi-Annual</vt:lpstr>
      <vt:lpstr>Monthly Time &amp; Effort Report</vt:lpstr>
      <vt:lpstr>Monthly Time &amp; Effort Sample Report</vt:lpstr>
      <vt:lpstr>Cost Objectives</vt:lpstr>
      <vt:lpstr>Cost Objectives</vt:lpstr>
      <vt:lpstr>Common Monitoring Findings</vt:lpstr>
      <vt:lpstr>Most Common Fiscal Findings </vt:lpstr>
      <vt:lpstr>Allowable Activities</vt:lpstr>
      <vt:lpstr>Equitable Services to Private Schools</vt:lpstr>
      <vt:lpstr>Indirect Cost Recovery</vt:lpstr>
      <vt:lpstr>Equipment </vt:lpstr>
      <vt:lpstr>Equipment Disposition</vt:lpstr>
      <vt:lpstr>Personnel Costs</vt:lpstr>
      <vt:lpstr>Internal Controls</vt:lpstr>
      <vt:lpstr>Conflict of Interest</vt:lpstr>
      <vt:lpstr>Unallowable Costs</vt:lpstr>
      <vt:lpstr>200.438 Entertainment Costs </vt:lpstr>
      <vt:lpstr>200.444 General Costs of Government  </vt:lpstr>
      <vt:lpstr>20.445 Goods or services for personal use </vt:lpstr>
      <vt:lpstr>20.454 Memberships, subscriptions, and professional activity cost </vt:lpstr>
      <vt:lpstr>Late Liquidation - ESSER </vt:lpstr>
      <vt:lpstr>PowerPoint Presentation</vt:lpstr>
      <vt:lpstr>Expiring Funds </vt:lpstr>
      <vt:lpstr>PowerPoint Presentation</vt:lpstr>
      <vt:lpstr>The following table shows when a State or a subgrantee makes obligations for various kinds of property and services. </vt:lpstr>
      <vt:lpstr>Final FY23 Allocations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McCoy</dc:creator>
  <cp:lastModifiedBy>Laura Pauley</cp:lastModifiedBy>
  <cp:revision>530</cp:revision>
  <dcterms:created xsi:type="dcterms:W3CDTF">2021-07-08T18:48:00Z</dcterms:created>
  <dcterms:modified xsi:type="dcterms:W3CDTF">2022-07-11T23:55:55Z</dcterms:modified>
</cp:coreProperties>
</file>