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handoutMasterIdLst>
    <p:handoutMasterId r:id="rId14"/>
  </p:handoutMasterIdLst>
  <p:sldIdLst>
    <p:sldId id="258" r:id="rId2"/>
    <p:sldId id="264" r:id="rId3"/>
    <p:sldId id="260" r:id="rId4"/>
    <p:sldId id="261" r:id="rId5"/>
    <p:sldId id="262" r:id="rId6"/>
    <p:sldId id="265" r:id="rId7"/>
    <p:sldId id="266" r:id="rId8"/>
    <p:sldId id="267" r:id="rId9"/>
    <p:sldId id="271" r:id="rId10"/>
    <p:sldId id="268" r:id="rId11"/>
    <p:sldId id="269" r:id="rId12"/>
    <p:sldId id="270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C9F09D-E6D2-48D7-B26C-E455C6382309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D68A59F-514A-4865-942D-FC122DE86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693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1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100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3178176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40"/>
            <a:ext cx="779767" cy="365125"/>
          </a:xfrm>
        </p:spPr>
        <p:txBody>
          <a:bodyPr/>
          <a:lstStyle/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727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50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3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11" indent="0">
              <a:buFontTx/>
              <a:buNone/>
              <a:defRPr/>
            </a:lvl2pPr>
            <a:lvl3pPr marL="914422" indent="0">
              <a:buFontTx/>
              <a:buNone/>
              <a:defRPr/>
            </a:lvl3pPr>
            <a:lvl4pPr marL="1371633" indent="0">
              <a:buFontTx/>
              <a:buNone/>
              <a:defRPr/>
            </a:lvl4pPr>
            <a:lvl5pPr marL="1828844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8" y="3178176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40"/>
            <a:ext cx="779767" cy="365125"/>
          </a:xfrm>
        </p:spPr>
        <p:txBody>
          <a:bodyPr/>
          <a:lstStyle/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2647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4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4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4911726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38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50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3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11" indent="0">
              <a:buFontTx/>
              <a:buNone/>
              <a:defRPr/>
            </a:lvl2pPr>
            <a:lvl3pPr marL="914422" indent="0">
              <a:buFontTx/>
              <a:buNone/>
              <a:defRPr/>
            </a:lvl3pPr>
            <a:lvl4pPr marL="1371633" indent="0">
              <a:buFontTx/>
              <a:buNone/>
              <a:defRPr/>
            </a:lvl4pPr>
            <a:lvl5pPr marL="1828844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4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8" y="4911726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0793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3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11" indent="0">
              <a:buFontTx/>
              <a:buNone/>
              <a:defRPr/>
            </a:lvl2pPr>
            <a:lvl3pPr marL="914422" indent="0">
              <a:buFontTx/>
              <a:buNone/>
              <a:defRPr/>
            </a:lvl3pPr>
            <a:lvl4pPr marL="1371633" indent="0">
              <a:buFontTx/>
              <a:buNone/>
              <a:defRPr/>
            </a:lvl4pPr>
            <a:lvl5pPr marL="1828844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4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4911726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239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6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20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3" y="627406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3" y="627406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6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0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1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3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6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58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3178176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40"/>
            <a:ext cx="779767" cy="365125"/>
          </a:xfrm>
        </p:spPr>
        <p:txBody>
          <a:bodyPr/>
          <a:lstStyle/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52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8" y="714376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589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11" indent="0">
              <a:buNone/>
              <a:defRPr sz="2000" b="1"/>
            </a:lvl2pPr>
            <a:lvl3pPr marL="914422" indent="0">
              <a:buNone/>
              <a:defRPr sz="1800" b="1"/>
            </a:lvl3pPr>
            <a:lvl4pPr marL="1371633" indent="0">
              <a:buNone/>
              <a:defRPr sz="1600" b="1"/>
            </a:lvl4pPr>
            <a:lvl5pPr marL="1828844" indent="0">
              <a:buNone/>
              <a:defRPr sz="1600" b="1"/>
            </a:lvl5pPr>
            <a:lvl6pPr marL="2286055" indent="0">
              <a:buNone/>
              <a:defRPr sz="1600" b="1"/>
            </a:lvl6pPr>
            <a:lvl7pPr marL="2743266" indent="0">
              <a:buNone/>
              <a:defRPr sz="1600" b="1"/>
            </a:lvl7pPr>
            <a:lvl8pPr marL="3200476" indent="0">
              <a:buNone/>
              <a:defRPr sz="1600" b="1"/>
            </a:lvl8pPr>
            <a:lvl9pPr marL="3657687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3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6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11" indent="0">
              <a:buNone/>
              <a:defRPr sz="2000" b="1"/>
            </a:lvl2pPr>
            <a:lvl3pPr marL="914422" indent="0">
              <a:buNone/>
              <a:defRPr sz="1800" b="1"/>
            </a:lvl3pPr>
            <a:lvl4pPr marL="1371633" indent="0">
              <a:buNone/>
              <a:defRPr sz="1600" b="1"/>
            </a:lvl4pPr>
            <a:lvl5pPr marL="1828844" indent="0">
              <a:buNone/>
              <a:defRPr sz="1600" b="1"/>
            </a:lvl5pPr>
            <a:lvl6pPr marL="2286055" indent="0">
              <a:buNone/>
              <a:defRPr sz="1600" b="1"/>
            </a:lvl6pPr>
            <a:lvl7pPr marL="2743266" indent="0">
              <a:buNone/>
              <a:defRPr sz="1600" b="1"/>
            </a:lvl7pPr>
            <a:lvl8pPr marL="3200476" indent="0">
              <a:buNone/>
              <a:defRPr sz="1600" b="1"/>
            </a:lvl8pPr>
            <a:lvl9pPr marL="3657687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8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8" y="714376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828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8" y="714376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40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8" y="714376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84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9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11" indent="0">
              <a:buNone/>
              <a:defRPr sz="1200"/>
            </a:lvl2pPr>
            <a:lvl3pPr marL="914422" indent="0">
              <a:buNone/>
              <a:defRPr sz="1000"/>
            </a:lvl3pPr>
            <a:lvl4pPr marL="1371633" indent="0">
              <a:buNone/>
              <a:defRPr sz="900"/>
            </a:lvl4pPr>
            <a:lvl5pPr marL="1828844" indent="0">
              <a:buNone/>
              <a:defRPr sz="900"/>
            </a:lvl5pPr>
            <a:lvl6pPr marL="2286055" indent="0">
              <a:buNone/>
              <a:defRPr sz="900"/>
            </a:lvl6pPr>
            <a:lvl7pPr marL="2743266" indent="0">
              <a:buNone/>
              <a:defRPr sz="900"/>
            </a:lvl7pPr>
            <a:lvl8pPr marL="3200476" indent="0">
              <a:buNone/>
              <a:defRPr sz="900"/>
            </a:lvl8pPr>
            <a:lvl9pPr marL="3657687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714376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122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4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3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11" indent="0">
              <a:buNone/>
              <a:defRPr sz="1600"/>
            </a:lvl2pPr>
            <a:lvl3pPr marL="914422" indent="0">
              <a:buNone/>
              <a:defRPr sz="1600"/>
            </a:lvl3pPr>
            <a:lvl4pPr marL="1371633" indent="0">
              <a:buNone/>
              <a:defRPr sz="1600"/>
            </a:lvl4pPr>
            <a:lvl5pPr marL="1828844" indent="0">
              <a:buNone/>
              <a:defRPr sz="1600"/>
            </a:lvl5pPr>
            <a:lvl6pPr marL="2286055" indent="0">
              <a:buNone/>
              <a:defRPr sz="1600"/>
            </a:lvl6pPr>
            <a:lvl7pPr marL="2743266" indent="0">
              <a:buNone/>
              <a:defRPr sz="1600"/>
            </a:lvl7pPr>
            <a:lvl8pPr marL="3200476" indent="0">
              <a:buNone/>
              <a:defRPr sz="1600"/>
            </a:lvl8pPr>
            <a:lvl9pPr marL="3657687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4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11" indent="0">
              <a:buNone/>
              <a:defRPr sz="1200"/>
            </a:lvl2pPr>
            <a:lvl3pPr marL="914422" indent="0">
              <a:buNone/>
              <a:defRPr sz="1000"/>
            </a:lvl3pPr>
            <a:lvl4pPr marL="1371633" indent="0">
              <a:buNone/>
              <a:defRPr sz="900"/>
            </a:lvl4pPr>
            <a:lvl5pPr marL="1828844" indent="0">
              <a:buNone/>
              <a:defRPr sz="900"/>
            </a:lvl5pPr>
            <a:lvl6pPr marL="2286055" indent="0">
              <a:buNone/>
              <a:defRPr sz="900"/>
            </a:lvl6pPr>
            <a:lvl7pPr marL="2743266" indent="0">
              <a:buNone/>
              <a:defRPr sz="900"/>
            </a:lvl7pPr>
            <a:lvl8pPr marL="3200476" indent="0">
              <a:buNone/>
              <a:defRPr sz="900"/>
            </a:lvl8pPr>
            <a:lvl9pPr marL="3657687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4911726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26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5" y="624111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3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4" y="6130437"/>
            <a:ext cx="114628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A801A-22A1-4939-8840-7CC0F48855DA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FF74776-6131-4BED-A25E-CA9734190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69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</p:sldLayoutIdLst>
  <p:txStyles>
    <p:titleStyle>
      <a:lvl1pPr algn="l" defTabSz="457211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9" indent="-342909" algn="l" defTabSz="457211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68" indent="-285756" algn="l" defTabSz="457211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27" indent="-228605" algn="l" defTabSz="457211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39" indent="-228605" algn="l" defTabSz="457211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49" indent="-228605" algn="l" defTabSz="457211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60" indent="-228605" algn="l" defTabSz="457211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71" indent="-228605" algn="l" defTabSz="457211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82" indent="-228605" algn="l" defTabSz="457211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93" indent="-228605" algn="l" defTabSz="457211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457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457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3" algn="l" defTabSz="457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4" algn="l" defTabSz="457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5" algn="l" defTabSz="457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6" algn="l" defTabSz="457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76" algn="l" defTabSz="457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87" algn="l" defTabSz="457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3779" y="234109"/>
            <a:ext cx="976950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Corbel" panose="020B0503020204020204" pitchFamily="34" charset="0"/>
              </a:rPr>
              <a:t>November 2022</a:t>
            </a:r>
          </a:p>
          <a:p>
            <a:endParaRPr lang="en-US" sz="2800" dirty="0">
              <a:latin typeface="Corbel" panose="020B0503020204020204" pitchFamily="34" charset="0"/>
            </a:endParaRPr>
          </a:p>
          <a:p>
            <a:r>
              <a:rPr lang="en-US" sz="2800" dirty="0">
                <a:latin typeface="Corbel" panose="020B0503020204020204" pitchFamily="34" charset="0"/>
              </a:rPr>
              <a:t>On the November 2022 General Election ballot, there’s a very </a:t>
            </a:r>
          </a:p>
          <a:p>
            <a:r>
              <a:rPr lang="en-US" sz="2800" dirty="0">
                <a:latin typeface="Corbel" panose="020B0503020204020204" pitchFamily="34" charset="0"/>
              </a:rPr>
              <a:t>concerning vote to amend Section 1, Article X (10) in the state’s</a:t>
            </a:r>
          </a:p>
          <a:p>
            <a:r>
              <a:rPr lang="en-US" sz="2800" dirty="0">
                <a:latin typeface="Corbel" panose="020B0503020204020204" pitchFamily="34" charset="0"/>
              </a:rPr>
              <a:t>constitution.</a:t>
            </a:r>
          </a:p>
          <a:p>
            <a:endParaRPr lang="en-US" dirty="0">
              <a:latin typeface="Corbel" panose="020B0503020204020204" pitchFamily="34" charset="0"/>
            </a:endParaRPr>
          </a:p>
          <a:p>
            <a:r>
              <a:rPr lang="en-US" b="1" dirty="0">
                <a:latin typeface="Baskerville Old Face" panose="02020602080505020303" pitchFamily="18" charset="0"/>
              </a:rPr>
              <a:t> </a:t>
            </a:r>
            <a:r>
              <a:rPr lang="en-US" sz="4000" b="1" dirty="0">
                <a:latin typeface="Baskerville Old Face" panose="02020602080505020303" pitchFamily="18" charset="0"/>
              </a:rPr>
              <a:t>Amendment 2,</a:t>
            </a:r>
            <a:r>
              <a:rPr lang="en-US" b="1" dirty="0">
                <a:latin typeface="Baskerville Old Face" panose="02020602080505020303" pitchFamily="18" charset="0"/>
              </a:rPr>
              <a:t> </a:t>
            </a:r>
            <a:r>
              <a:rPr lang="en-US" sz="2400" b="1" dirty="0">
                <a:latin typeface="Baskerville Old Face" panose="02020602080505020303" pitchFamily="18" charset="0"/>
              </a:rPr>
              <a:t>if passes, will allow  </a:t>
            </a:r>
            <a:r>
              <a:rPr lang="en-US" sz="3200" b="1" u="sng" dirty="0">
                <a:latin typeface="Baskerville Old Face" panose="02020602080505020303" pitchFamily="18" charset="0"/>
              </a:rPr>
              <a:t>legislative authority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2400" b="1" dirty="0">
                <a:latin typeface="Baskerville Old Face" panose="02020602080505020303" pitchFamily="18" charset="0"/>
              </a:rPr>
              <a:t>to: </a:t>
            </a:r>
          </a:p>
          <a:p>
            <a:r>
              <a:rPr lang="en-US" sz="24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*</a:t>
            </a:r>
            <a:r>
              <a:rPr lang="en-US" sz="2400" b="1" dirty="0">
                <a:latin typeface="Baskerville Old Face" panose="02020602080505020303" pitchFamily="18" charset="0"/>
              </a:rPr>
              <a:t>Exempt machinery and equipment-business tangible personal </a:t>
            </a:r>
          </a:p>
          <a:p>
            <a:r>
              <a:rPr lang="en-US" sz="2400" b="1" dirty="0">
                <a:latin typeface="Baskerville Old Face" panose="02020602080505020303" pitchFamily="18" charset="0"/>
              </a:rPr>
              <a:t>property-used in business activity, gas-stored inventory; coal </a:t>
            </a:r>
          </a:p>
          <a:p>
            <a:r>
              <a:rPr lang="en-US" sz="2400" b="1" dirty="0">
                <a:latin typeface="Baskerville Old Face" panose="02020602080505020303" pitchFamily="18" charset="0"/>
              </a:rPr>
              <a:t>stockpiles; retail sales; manufacturing used in production (raw </a:t>
            </a:r>
          </a:p>
          <a:p>
            <a:r>
              <a:rPr lang="en-US" sz="2400" b="1" dirty="0">
                <a:latin typeface="Baskerville Old Face" panose="02020602080505020303" pitchFamily="18" charset="0"/>
              </a:rPr>
              <a:t>materials, work-in-progress &amp; finished goods.</a:t>
            </a:r>
          </a:p>
          <a:p>
            <a:r>
              <a:rPr lang="en-US" sz="24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*</a:t>
            </a:r>
            <a:r>
              <a:rPr lang="en-US" sz="2400" b="1" dirty="0">
                <a:latin typeface="Baskerville Old Face" panose="02020602080505020303" pitchFamily="18" charset="0"/>
              </a:rPr>
              <a:t>Exempt tangible inventory personal property directly used in business</a:t>
            </a:r>
          </a:p>
          <a:p>
            <a:r>
              <a:rPr lang="en-US" sz="2400" b="1" dirty="0">
                <a:latin typeface="Baskerville Old Face" panose="02020602080505020303" pitchFamily="18" charset="0"/>
              </a:rPr>
              <a:t>activity.</a:t>
            </a:r>
          </a:p>
          <a:p>
            <a:r>
              <a:rPr lang="en-US" sz="24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*</a:t>
            </a:r>
            <a:r>
              <a:rPr lang="en-US" sz="2400" b="1" dirty="0">
                <a:latin typeface="Baskerville Old Face" panose="02020602080505020303" pitchFamily="18" charset="0"/>
              </a:rPr>
              <a:t>Exempt personal property tax on motor vehicles.</a:t>
            </a:r>
          </a:p>
        </p:txBody>
      </p:sp>
    </p:spTree>
    <p:extLst>
      <p:ext uri="{BB962C8B-B14F-4D97-AF65-F5344CB8AC3E}">
        <p14:creationId xmlns:p14="http://schemas.microsoft.com/office/powerpoint/2010/main" val="408160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599" y="694667"/>
            <a:ext cx="11143196" cy="5748661"/>
          </a:xfrm>
          <a:prstGeom prst="rect">
            <a:avLst/>
          </a:prstGeom>
        </p:spPr>
      </p:pic>
      <p:sp>
        <p:nvSpPr>
          <p:cNvPr id="3" name="Down Arrow 2"/>
          <p:cNvSpPr/>
          <p:nvPr/>
        </p:nvSpPr>
        <p:spPr>
          <a:xfrm>
            <a:off x="1531088" y="85061"/>
            <a:ext cx="467832" cy="82934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62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493" y="185284"/>
            <a:ext cx="8992330" cy="6577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104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887" y="2170010"/>
            <a:ext cx="10529343" cy="35986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66618" y="1651622"/>
            <a:ext cx="1194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Machinery &amp; </a:t>
            </a:r>
          </a:p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Equipment</a:t>
            </a:r>
            <a:endParaRPr lang="en-US" sz="1400" b="1" dirty="0">
              <a:latin typeface="Corbel" panose="020B0503020204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82965" y="1651622"/>
            <a:ext cx="1061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Furniture &amp;</a:t>
            </a:r>
          </a:p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Fixtures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40988" y="1646790"/>
            <a:ext cx="10390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Computer</a:t>
            </a:r>
          </a:p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Equipment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39827" y="1646790"/>
            <a:ext cx="1313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Leasehold</a:t>
            </a:r>
          </a:p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Improvements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28480" y="1754512"/>
            <a:ext cx="9348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Inventory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08696" y="1754512"/>
            <a:ext cx="815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Vehicles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332940" y="1754511"/>
            <a:ext cx="11419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Non Taxable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1127" y="200240"/>
            <a:ext cx="257801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latin typeface="Corbel" panose="020B0503020204020204" pitchFamily="34" charset="0"/>
              </a:rPr>
              <a:t>2021 </a:t>
            </a:r>
          </a:p>
          <a:p>
            <a:pPr algn="ctr"/>
            <a:r>
              <a:rPr lang="en-US" sz="3600" dirty="0" smtClean="0">
                <a:latin typeface="Corbel" panose="020B0503020204020204" pitchFamily="34" charset="0"/>
              </a:rPr>
              <a:t>Grand Totals</a:t>
            </a:r>
            <a:endParaRPr lang="en-US" sz="3600" dirty="0">
              <a:latin typeface="Corbel" panose="020B0503020204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39703" y="5390707"/>
            <a:ext cx="2498649" cy="48566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16200000">
            <a:off x="1590036" y="6097304"/>
            <a:ext cx="631701" cy="24986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 rot="16200000">
            <a:off x="2667114" y="6097304"/>
            <a:ext cx="631701" cy="24986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992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14" y="361509"/>
            <a:ext cx="11446874" cy="6189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176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997" y="1172511"/>
            <a:ext cx="9727776" cy="54728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74226" y="498763"/>
            <a:ext cx="5397631" cy="7695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1" dirty="0">
                <a:latin typeface="Corbel" panose="020B0503020204020204" pitchFamily="34" charset="0"/>
              </a:rPr>
              <a:t>Why is this important?</a:t>
            </a:r>
          </a:p>
        </p:txBody>
      </p:sp>
    </p:spTree>
    <p:extLst>
      <p:ext uri="{BB962C8B-B14F-4D97-AF65-F5344CB8AC3E}">
        <p14:creationId xmlns:p14="http://schemas.microsoft.com/office/powerpoint/2010/main" val="282521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271" y="519346"/>
            <a:ext cx="10929729" cy="6104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52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778" y="694301"/>
            <a:ext cx="8955789" cy="504611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7162" y="157942"/>
            <a:ext cx="110752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rbel" panose="020B0503020204020204" pitchFamily="34" charset="0"/>
              </a:rPr>
              <a:t>The legislature wants to control the taxing of business machinery and equipment BUT: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14636" y="5740421"/>
            <a:ext cx="1113978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Corbel" panose="020B0503020204020204" pitchFamily="34" charset="0"/>
              </a:rPr>
              <a:t>And don’t forget:  Business PP Tax accounts for </a:t>
            </a:r>
            <a:r>
              <a:rPr lang="en-US" sz="3200" dirty="0">
                <a:latin typeface="Corbel" panose="020B0503020204020204" pitchFamily="34" charset="0"/>
              </a:rPr>
              <a:t>24%</a:t>
            </a:r>
            <a:r>
              <a:rPr lang="en-US" sz="2400" dirty="0">
                <a:latin typeface="Corbel" panose="020B0503020204020204" pitchFamily="34" charset="0"/>
              </a:rPr>
              <a:t> of the Property Tax Revenue and </a:t>
            </a:r>
          </a:p>
          <a:p>
            <a:pPr algn="ctr"/>
            <a:r>
              <a:rPr lang="en-US" sz="2400" u="sng" dirty="0">
                <a:latin typeface="Corbel" panose="020B0503020204020204" pitchFamily="34" charset="0"/>
              </a:rPr>
              <a:t>2/3 of Property Tax Revenue Funds K-12 Education</a:t>
            </a:r>
            <a:r>
              <a:rPr lang="en-US" sz="2400" dirty="0">
                <a:latin typeface="Corbel" panose="020B05030202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324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195" y="461719"/>
            <a:ext cx="10804757" cy="606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686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200" y="433897"/>
            <a:ext cx="11073250" cy="609507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079036" y="3481433"/>
            <a:ext cx="3395652" cy="99487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121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724" y="160528"/>
            <a:ext cx="6647537" cy="288699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1696736" y="3047518"/>
            <a:ext cx="933150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Corbel" panose="020B0503020204020204" pitchFamily="34" charset="0"/>
              </a:rPr>
              <a:t>If Amendment 2 passes</a:t>
            </a:r>
            <a:r>
              <a:rPr lang="en-US" sz="2800" dirty="0">
                <a:latin typeface="Corbel" panose="020B0503020204020204" pitchFamily="34" charset="0"/>
              </a:rPr>
              <a:t>, it doesn’t exempt anything, rather, it permits the Legislature to, through general law, exempt certain properties from property taxation. This Amendment gives current and future Legislatures the ability/power to make changes/exempt business personal property machinery, equipment, and inventory along with personal property vehicle taxes without coming back to you, the taxpayers for your approval.</a:t>
            </a:r>
          </a:p>
        </p:txBody>
      </p:sp>
    </p:spTree>
    <p:extLst>
      <p:ext uri="{BB962C8B-B14F-4D97-AF65-F5344CB8AC3E}">
        <p14:creationId xmlns:p14="http://schemas.microsoft.com/office/powerpoint/2010/main" val="312495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63200" y="395755"/>
            <a:ext cx="66824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rbel" panose="020B0503020204020204" pitchFamily="34" charset="0"/>
              </a:rPr>
              <a:t>The numbers on the next slides were requested by Senator </a:t>
            </a:r>
            <a:r>
              <a:rPr lang="en-US" sz="3600" dirty="0" err="1" smtClean="0">
                <a:latin typeface="Corbel" panose="020B0503020204020204" pitchFamily="34" charset="0"/>
              </a:rPr>
              <a:t>Tarr</a:t>
            </a:r>
            <a:r>
              <a:rPr lang="en-US" sz="3600" dirty="0" smtClean="0">
                <a:latin typeface="Corbel" panose="020B0503020204020204" pitchFamily="34" charset="0"/>
              </a:rPr>
              <a:t> and</a:t>
            </a:r>
            <a:r>
              <a:rPr lang="en-US" sz="3600" dirty="0">
                <a:latin typeface="Corbel" panose="020B0503020204020204" pitchFamily="34" charset="0"/>
              </a:rPr>
              <a:t> </a:t>
            </a:r>
            <a:r>
              <a:rPr lang="en-US" sz="3600" dirty="0" smtClean="0">
                <a:latin typeface="Corbel" panose="020B0503020204020204" pitchFamily="34" charset="0"/>
              </a:rPr>
              <a:t>were generated by an Assessors Task Force.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211" y="3526099"/>
            <a:ext cx="11689712" cy="5554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09316" y="4189615"/>
            <a:ext cx="1194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Machinery &amp; </a:t>
            </a:r>
          </a:p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Equipment</a:t>
            </a:r>
            <a:endParaRPr lang="en-US" sz="1400" b="1" dirty="0">
              <a:latin typeface="Corbel" panose="020B0503020204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64678" y="4183915"/>
            <a:ext cx="1061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Furniture &amp;</a:t>
            </a:r>
          </a:p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Fixtures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30258" y="4201411"/>
            <a:ext cx="10390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Computer</a:t>
            </a:r>
          </a:p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Equipment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91267" y="4201411"/>
            <a:ext cx="1313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Leasehold</a:t>
            </a:r>
          </a:p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Improvements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93252" y="4236286"/>
            <a:ext cx="9348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Inventory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0217" y="4236286"/>
            <a:ext cx="815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rbel" panose="020B0503020204020204" pitchFamily="34" charset="0"/>
              </a:rPr>
              <a:t>Vehicles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7712" y="3009207"/>
            <a:ext cx="29134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Corbel" panose="020B0503020204020204" pitchFamily="34" charset="0"/>
              </a:rPr>
              <a:t>LEGEND</a:t>
            </a:r>
            <a:endParaRPr lang="en-US" sz="32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84347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244</TotalTime>
  <Words>261</Words>
  <Application>Microsoft Office PowerPoint</Application>
  <PresentationFormat>Widescreen</PresentationFormat>
  <Paragraphs>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Baskerville Old Face</vt:lpstr>
      <vt:lpstr>Calibri</vt:lpstr>
      <vt:lpstr>Century Gothic</vt:lpstr>
      <vt:lpstr>Corbel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Murphy</dc:creator>
  <cp:lastModifiedBy>Mark Musick</cp:lastModifiedBy>
  <cp:revision>25</cp:revision>
  <cp:lastPrinted>2022-07-11T19:56:59Z</cp:lastPrinted>
  <dcterms:created xsi:type="dcterms:W3CDTF">2022-03-25T15:57:42Z</dcterms:created>
  <dcterms:modified xsi:type="dcterms:W3CDTF">2022-07-12T16:50:21Z</dcterms:modified>
</cp:coreProperties>
</file>