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3" r:id="rId15"/>
    <p:sldId id="269" r:id="rId16"/>
    <p:sldId id="270" r:id="rId17"/>
    <p:sldId id="271" r:id="rId18"/>
    <p:sldId id="272" r:id="rId19"/>
    <p:sldId id="273" r:id="rId20"/>
    <p:sldId id="274" r:id="rId21"/>
    <p:sldId id="275" r:id="rId22"/>
    <p:sldId id="276" r:id="rId23"/>
    <p:sldId id="277" r:id="rId24"/>
    <p:sldId id="278" r:id="rId25"/>
    <p:sldId id="281" r:id="rId26"/>
    <p:sldId id="279" r:id="rId27"/>
    <p:sldId id="280" r:id="rId28"/>
    <p:sldId id="282"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39" autoAdjust="0"/>
    <p:restoredTop sz="71715" autoAdjust="0"/>
  </p:normalViewPr>
  <p:slideViewPr>
    <p:cSldViewPr snapToGrid="0" snapToObjects="1">
      <p:cViewPr varScale="1">
        <p:scale>
          <a:sx n="79" d="100"/>
          <a:sy n="79" d="100"/>
        </p:scale>
        <p:origin x="247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antha Snuffer" userId="d9c6febf-834b-4cef-bede-53131045d2cc" providerId="ADAL" clId="{FE7E3752-65BB-4847-AFB9-1F0343B113A4}"/>
    <pc:docChg chg="modSld">
      <pc:chgData name="Samantha Snuffer" userId="d9c6febf-834b-4cef-bede-53131045d2cc" providerId="ADAL" clId="{FE7E3752-65BB-4847-AFB9-1F0343B113A4}" dt="2025-02-03T20:14:01.514" v="1" actId="207"/>
      <pc:docMkLst>
        <pc:docMk/>
      </pc:docMkLst>
      <pc:sldChg chg="modSp mod">
        <pc:chgData name="Samantha Snuffer" userId="d9c6febf-834b-4cef-bede-53131045d2cc" providerId="ADAL" clId="{FE7E3752-65BB-4847-AFB9-1F0343B113A4}" dt="2025-02-03T20:14:01.514" v="1" actId="207"/>
        <pc:sldMkLst>
          <pc:docMk/>
          <pc:sldMk cId="3625978612" sldId="257"/>
        </pc:sldMkLst>
      </pc:sldChg>
    </pc:docChg>
  </pc:docChgLst>
  <pc:docChgLst>
    <pc:chgData name="Samantha Snuffer" userId="d9c6febf-834b-4cef-bede-53131045d2cc" providerId="ADAL" clId="{3B6FE129-BA4D-4228-A2E6-263DAD0F6B81}"/>
    <pc:docChg chg="undo custSel modSld">
      <pc:chgData name="Samantha Snuffer" userId="d9c6febf-834b-4cef-bede-53131045d2cc" providerId="ADAL" clId="{3B6FE129-BA4D-4228-A2E6-263DAD0F6B81}" dt="2025-08-25T12:51:46.894" v="26" actId="1076"/>
      <pc:docMkLst>
        <pc:docMk/>
      </pc:docMkLst>
      <pc:sldChg chg="modSp mod">
        <pc:chgData name="Samantha Snuffer" userId="d9c6febf-834b-4cef-bede-53131045d2cc" providerId="ADAL" clId="{3B6FE129-BA4D-4228-A2E6-263DAD0F6B81}" dt="2025-08-25T12:51:08.927" v="20" actId="2711"/>
        <pc:sldMkLst>
          <pc:docMk/>
          <pc:sldMk cId="1600354589" sldId="265"/>
        </pc:sldMkLst>
        <pc:spChg chg="mod">
          <ac:chgData name="Samantha Snuffer" userId="d9c6febf-834b-4cef-bede-53131045d2cc" providerId="ADAL" clId="{3B6FE129-BA4D-4228-A2E6-263DAD0F6B81}" dt="2025-08-25T12:51:08.927" v="20" actId="2711"/>
          <ac:spMkLst>
            <pc:docMk/>
            <pc:sldMk cId="1600354589" sldId="265"/>
            <ac:spMk id="3" creationId="{00000000-0000-0000-0000-000000000000}"/>
          </ac:spMkLst>
        </pc:spChg>
      </pc:sldChg>
      <pc:sldChg chg="modSp mod">
        <pc:chgData name="Samantha Snuffer" userId="d9c6febf-834b-4cef-bede-53131045d2cc" providerId="ADAL" clId="{3B6FE129-BA4D-4228-A2E6-263DAD0F6B81}" dt="2025-08-25T12:51:46.894" v="26" actId="1076"/>
        <pc:sldMkLst>
          <pc:docMk/>
          <pc:sldMk cId="3272527243" sldId="266"/>
        </pc:sldMkLst>
        <pc:spChg chg="mod">
          <ac:chgData name="Samantha Snuffer" userId="d9c6febf-834b-4cef-bede-53131045d2cc" providerId="ADAL" clId="{3B6FE129-BA4D-4228-A2E6-263DAD0F6B81}" dt="2025-08-25T12:51:46.894" v="26" actId="1076"/>
          <ac:spMkLst>
            <pc:docMk/>
            <pc:sldMk cId="3272527243" sldId="266"/>
            <ac:spMk id="3" creationId="{00000000-0000-0000-0000-000000000000}"/>
          </ac:spMkLst>
        </pc:spChg>
      </pc:sldChg>
      <pc:sldChg chg="modSp mod">
        <pc:chgData name="Samantha Snuffer" userId="d9c6febf-834b-4cef-bede-53131045d2cc" providerId="ADAL" clId="{3B6FE129-BA4D-4228-A2E6-263DAD0F6B81}" dt="2025-07-17T12:19:47.152" v="5" actId="33524"/>
        <pc:sldMkLst>
          <pc:docMk/>
          <pc:sldMk cId="1164382924" sldId="276"/>
        </pc:sldMkLst>
      </pc:sldChg>
      <pc:sldChg chg="modSp mod">
        <pc:chgData name="Samantha Snuffer" userId="d9c6febf-834b-4cef-bede-53131045d2cc" providerId="ADAL" clId="{3B6FE129-BA4D-4228-A2E6-263DAD0F6B81}" dt="2025-07-17T13:24:39.418" v="19" actId="20577"/>
        <pc:sldMkLst>
          <pc:docMk/>
          <pc:sldMk cId="941688695" sldId="282"/>
        </pc:sldMkLst>
      </pc:sldChg>
      <pc:sldChg chg="modSp mod">
        <pc:chgData name="Samantha Snuffer" userId="d9c6febf-834b-4cef-bede-53131045d2cc" providerId="ADAL" clId="{3B6FE129-BA4D-4228-A2E6-263DAD0F6B81}" dt="2025-07-17T12:48:04.166" v="6" actId="20577"/>
        <pc:sldMkLst>
          <pc:docMk/>
          <pc:sldMk cId="3980599626" sldId="2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8/25/2025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C00000"/>
                </a:solidFill>
              </a:rPr>
              <a:t>(Read</a:t>
            </a:r>
            <a:r>
              <a:rPr lang="en-US" baseline="0" dirty="0">
                <a:solidFill>
                  <a:srgbClr val="C00000"/>
                </a:solidFill>
              </a:rPr>
              <a:t> slide) </a:t>
            </a:r>
            <a:r>
              <a:rPr lang="en-US" dirty="0">
                <a:solidFill>
                  <a:srgbClr val="C00000"/>
                </a:solidFill>
              </a:rPr>
              <a:t>Programs and activities receiving ANY</a:t>
            </a:r>
            <a:r>
              <a:rPr lang="en-US" baseline="0" dirty="0">
                <a:solidFill>
                  <a:srgbClr val="C00000"/>
                </a:solidFill>
              </a:rPr>
              <a:t> </a:t>
            </a:r>
            <a:r>
              <a:rPr lang="en-US" dirty="0">
                <a:solidFill>
                  <a:srgbClr val="C00000"/>
                </a:solidFill>
              </a:rPr>
              <a:t>federal financial assistance must abide by Civil Rights requirements</a:t>
            </a:r>
          </a:p>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2</a:t>
            </a:fld>
            <a:endParaRPr lang="en-US"/>
          </a:p>
        </p:txBody>
      </p:sp>
    </p:spTree>
    <p:extLst>
      <p:ext uri="{BB962C8B-B14F-4D97-AF65-F5344CB8AC3E}">
        <p14:creationId xmlns:p14="http://schemas.microsoft.com/office/powerpoint/2010/main" val="3802391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Civil Rights Complaint Log must be maintained by all sponsoring organizations of any federally-funded Child Nutrition Program (CNP).  The log must contain the date the complaint was received, a description of the complaint, The log must be completed whenever a sponsoring agency receives a complaint of discrimination regarding the CNPs.  Any time a complaint of discrimination is received, the Sponsoring Organization must immediately notify the OCN.  The OCN will then forward the complaint to USDA within five days of receipt.</a:t>
            </a:r>
          </a:p>
        </p:txBody>
      </p:sp>
      <p:sp>
        <p:nvSpPr>
          <p:cNvPr id="4" name="Slide Number Placeholder 3"/>
          <p:cNvSpPr>
            <a:spLocks noGrp="1"/>
          </p:cNvSpPr>
          <p:nvPr>
            <p:ph type="sldNum" sz="quarter" idx="5"/>
          </p:nvPr>
        </p:nvSpPr>
        <p:spPr/>
        <p:txBody>
          <a:bodyPr/>
          <a:lstStyle/>
          <a:p>
            <a:fld id="{C2AEE2DE-F569-CB47-AE41-C8EBB0F45B6F}" type="slidenum">
              <a:rPr lang="en-US" smtClean="0"/>
              <a:t>14</a:t>
            </a:fld>
            <a:endParaRPr lang="en-US"/>
          </a:p>
        </p:txBody>
      </p:sp>
    </p:spTree>
    <p:extLst>
      <p:ext uri="{BB962C8B-B14F-4D97-AF65-F5344CB8AC3E}">
        <p14:creationId xmlns:p14="http://schemas.microsoft.com/office/powerpoint/2010/main" val="38936193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0" dirty="0"/>
              <a:t>Every level of administration</a:t>
            </a:r>
            <a:r>
              <a:rPr lang="en-US" sz="1200" kern="0" baseline="0" dirty="0"/>
              <a:t> should be trained on an annual basis</a:t>
            </a:r>
          </a:p>
          <a:p>
            <a:r>
              <a:rPr lang="en-US" sz="1200" kern="0" baseline="0" dirty="0"/>
              <a:t>Those that interact with participation on a daily basis and those who supervise. </a:t>
            </a:r>
          </a:p>
          <a:p>
            <a:r>
              <a:rPr lang="en-US" sz="1200" kern="0" baseline="0" dirty="0"/>
              <a:t>Cooks &amp; Principals should be trained.</a:t>
            </a:r>
          </a:p>
          <a:p>
            <a:r>
              <a:rPr lang="en-US" sz="1200" kern="0" baseline="0" dirty="0"/>
              <a:t>Slide presentation could be forwarded to principals, etc., just make sure it’s annually and log kept! </a:t>
            </a:r>
            <a:endParaRPr lang="en-US" sz="1200" kern="0" dirty="0"/>
          </a:p>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15</a:t>
            </a:fld>
            <a:endParaRPr lang="en-US"/>
          </a:p>
        </p:txBody>
      </p:sp>
    </p:spTree>
    <p:extLst>
      <p:ext uri="{BB962C8B-B14F-4D97-AF65-F5344CB8AC3E}">
        <p14:creationId xmlns:p14="http://schemas.microsoft.com/office/powerpoint/2010/main" val="10952810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0" dirty="0"/>
              <a:t>Agenda, can include</a:t>
            </a:r>
            <a:r>
              <a:rPr lang="en-US" sz="1200" kern="0" baseline="0" dirty="0"/>
              <a:t> package of what was trained on and a log of who was trained</a:t>
            </a:r>
          </a:p>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16</a:t>
            </a:fld>
            <a:endParaRPr lang="en-US"/>
          </a:p>
        </p:txBody>
      </p:sp>
    </p:spTree>
    <p:extLst>
      <p:ext uri="{BB962C8B-B14F-4D97-AF65-F5344CB8AC3E}">
        <p14:creationId xmlns:p14="http://schemas.microsoft.com/office/powerpoint/2010/main" val="25074699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Only one program in</a:t>
            </a:r>
            <a:r>
              <a:rPr lang="en-US" i="0" baseline="0" dirty="0"/>
              <a:t> FNS is NOT required to collect data but that isn’t any child nutrition programs</a:t>
            </a:r>
            <a:endParaRPr lang="en-US" i="0" dirty="0"/>
          </a:p>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20</a:t>
            </a:fld>
            <a:endParaRPr lang="en-US"/>
          </a:p>
        </p:txBody>
      </p:sp>
    </p:spTree>
    <p:extLst>
      <p:ext uri="{BB962C8B-B14F-4D97-AF65-F5344CB8AC3E}">
        <p14:creationId xmlns:p14="http://schemas.microsoft.com/office/powerpoint/2010/main" val="2081745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Civil Rights concepts: (read</a:t>
            </a:r>
            <a:r>
              <a:rPr lang="en-US" baseline="0" dirty="0"/>
              <a:t> each)</a:t>
            </a:r>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3</a:t>
            </a:fld>
            <a:endParaRPr lang="en-US"/>
          </a:p>
        </p:txBody>
      </p:sp>
    </p:spTree>
    <p:extLst>
      <p:ext uri="{BB962C8B-B14F-4D97-AF65-F5344CB8AC3E}">
        <p14:creationId xmlns:p14="http://schemas.microsoft.com/office/powerpoint/2010/main" val="401229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Slide) The protected classes for</a:t>
            </a:r>
            <a:r>
              <a:rPr lang="en-US" baseline="0" dirty="0"/>
              <a:t> Child Nutrition Programs (CNP) vary from other federal programs.</a:t>
            </a:r>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4</a:t>
            </a:fld>
            <a:endParaRPr lang="en-US"/>
          </a:p>
        </p:txBody>
      </p:sp>
    </p:spTree>
    <p:extLst>
      <p:ext uri="{BB962C8B-B14F-4D97-AF65-F5344CB8AC3E}">
        <p14:creationId xmlns:p14="http://schemas.microsoft.com/office/powerpoint/2010/main" val="3776810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eight areas</a:t>
            </a:r>
            <a:r>
              <a:rPr lang="en-US" baseline="0" dirty="0"/>
              <a:t> of Civil Rights Compliance which is what we will quickly review today.</a:t>
            </a:r>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5</a:t>
            </a:fld>
            <a:endParaRPr lang="en-US"/>
          </a:p>
        </p:txBody>
      </p:sp>
    </p:spTree>
    <p:extLst>
      <p:ext uri="{BB962C8B-B14F-4D97-AF65-F5344CB8AC3E}">
        <p14:creationId xmlns:p14="http://schemas.microsoft.com/office/powerpoint/2010/main" val="820276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Areas of compliance:</a:t>
            </a:r>
          </a:p>
          <a:p>
            <a:r>
              <a:rPr lang="en-US" dirty="0"/>
              <a:t>Assurances: (Read slide)</a:t>
            </a:r>
          </a:p>
          <a:p>
            <a:r>
              <a:rPr lang="en-US" baseline="0" dirty="0"/>
              <a:t>In order to receive federal funding for any CNP, an organization would apply using a Permanent Agreement with the State Agency: WV has a Permanent Agreement with USDA/our sponsors have a Permanent Agreement with the Department of Education.  Within the Permanent Agreement, there’s an Assurance Statement saying the Sponsor will following CR compliance.</a:t>
            </a:r>
          </a:p>
          <a:p>
            <a:endParaRPr lang="en-US" baseline="0" dirty="0"/>
          </a:p>
          <a:p>
            <a:r>
              <a:rPr lang="en-US" baseline="0" dirty="0"/>
              <a:t>(NOTE: Food Service management agreement can be found in Appendix B – FNS instruction 113-1)</a:t>
            </a:r>
          </a:p>
          <a:p>
            <a:endParaRPr lang="en-US" baseline="0" dirty="0"/>
          </a:p>
        </p:txBody>
      </p:sp>
      <p:sp>
        <p:nvSpPr>
          <p:cNvPr id="4" name="Slide Number Placeholder 3"/>
          <p:cNvSpPr>
            <a:spLocks noGrp="1"/>
          </p:cNvSpPr>
          <p:nvPr>
            <p:ph type="sldNum" sz="quarter" idx="10"/>
          </p:nvPr>
        </p:nvSpPr>
        <p:spPr/>
        <p:txBody>
          <a:bodyPr/>
          <a:lstStyle/>
          <a:p>
            <a:fld id="{C2AEE2DE-F569-CB47-AE41-C8EBB0F45B6F}" type="slidenum">
              <a:rPr lang="en-US" smtClean="0"/>
              <a:t>6</a:t>
            </a:fld>
            <a:endParaRPr lang="en-US"/>
          </a:p>
        </p:txBody>
      </p:sp>
    </p:spTree>
    <p:extLst>
      <p:ext uri="{BB962C8B-B14F-4D97-AF65-F5344CB8AC3E}">
        <p14:creationId xmlns:p14="http://schemas.microsoft.com/office/powerpoint/2010/main" val="318521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Largest</a:t>
            </a:r>
            <a:r>
              <a:rPr lang="en-US" baseline="0" dirty="0"/>
              <a:t> area probably: divided up in to three areas </a:t>
            </a:r>
          </a:p>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7</a:t>
            </a:fld>
            <a:endParaRPr lang="en-US"/>
          </a:p>
        </p:txBody>
      </p:sp>
    </p:spTree>
    <p:extLst>
      <p:ext uri="{BB962C8B-B14F-4D97-AF65-F5344CB8AC3E}">
        <p14:creationId xmlns:p14="http://schemas.microsoft.com/office/powerpoint/2010/main" val="3899786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public notification system must include the following three basis elements</a:t>
            </a:r>
          </a:p>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8</a:t>
            </a:fld>
            <a:endParaRPr lang="en-US"/>
          </a:p>
        </p:txBody>
      </p:sp>
    </p:spTree>
    <p:extLst>
      <p:ext uri="{BB962C8B-B14F-4D97-AF65-F5344CB8AC3E}">
        <p14:creationId xmlns:p14="http://schemas.microsoft.com/office/powerpoint/2010/main" val="2901913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USDA can provide the Nondiscrimination</a:t>
            </a:r>
            <a:r>
              <a:rPr lang="en-US" baseline="0" dirty="0"/>
              <a:t> Statement in other languages it just has to be requested from them.</a:t>
            </a:r>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11</a:t>
            </a:fld>
            <a:endParaRPr lang="en-US"/>
          </a:p>
        </p:txBody>
      </p:sp>
    </p:spTree>
    <p:extLst>
      <p:ext uri="{BB962C8B-B14F-4D97-AF65-F5344CB8AC3E}">
        <p14:creationId xmlns:p14="http://schemas.microsoft.com/office/powerpoint/2010/main" val="2948512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sponsor receives any Civil Rights complaint regarding Federally Funded Child Nutrition Programs, the sponsor must first document the complaint (the WVDE highly recommends using the Civil Rights complaint form for this purpose), then the complaint must be forwarded to USDA within five days of receipt of complaint.  </a:t>
            </a:r>
            <a:r>
              <a:rPr lang="en-US"/>
              <a:t>A sponsor</a:t>
            </a:r>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13</a:t>
            </a:fld>
            <a:endParaRPr lang="en-US"/>
          </a:p>
        </p:txBody>
      </p:sp>
    </p:spTree>
    <p:extLst>
      <p:ext uri="{BB962C8B-B14F-4D97-AF65-F5344CB8AC3E}">
        <p14:creationId xmlns:p14="http://schemas.microsoft.com/office/powerpoint/2010/main" val="2035672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ocio.usda.gov/sites/default/files/docs/2012/Complain_combined_6_8_12.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ocio.usda.gov/sites/default/files/docs/2012/Spanish_Form_508_Compliant_6_8_12_0.pdf"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235771"/>
          </a:xfrm>
        </p:spPr>
        <p:txBody>
          <a:bodyPr/>
          <a:lstStyle/>
          <a:p>
            <a:r>
              <a:rPr lang="en-US" dirty="0"/>
              <a:t>Civil Rights Training</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Nondiscrimination Statement</a:t>
            </a:r>
          </a:p>
        </p:txBody>
      </p:sp>
      <p:sp>
        <p:nvSpPr>
          <p:cNvPr id="3" name="Content Placeholder 2"/>
          <p:cNvSpPr>
            <a:spLocks noGrp="1"/>
          </p:cNvSpPr>
          <p:nvPr>
            <p:ph idx="1"/>
          </p:nvPr>
        </p:nvSpPr>
        <p:spPr>
          <a:xfrm>
            <a:off x="298939" y="1344059"/>
            <a:ext cx="8527427" cy="4529204"/>
          </a:xfrm>
        </p:spPr>
        <p:txBody>
          <a:bodyPr>
            <a:normAutofit fontScale="55000" lnSpcReduction="20000"/>
          </a:bodyPr>
          <a:lstStyle/>
          <a:p>
            <a:pPr marL="0" indent="0">
              <a:lnSpc>
                <a:spcPct val="100000"/>
              </a:lnSpc>
              <a:spcBef>
                <a:spcPts val="0"/>
              </a:spcBef>
              <a:buNone/>
            </a:pPr>
            <a:r>
              <a:rPr lang="en-US" sz="2400" dirty="0">
                <a:latin typeface="Fire sans"/>
                <a:ea typeface="Calibri"/>
              </a:rPr>
              <a:t>In accordance with Federal civil rights law and U.S. Department of Agriculture (USDA) civil rights regulations and policies, the USDA, its Agencies, offices, and employees, and institutions participating in or administering USDA programs are prohibited from discriminating based on race, color, national origin, religion, sex, disability, age, marital status, family/parental status, income derived from a public assistance program, political beliefs, or reprisal or retaliation for prior civil rights activity, in any program or activity conducted or funded by USDA (not all bases apply to all programs). Remedies and complaint filing deadlines vary by program or incident.</a:t>
            </a:r>
          </a:p>
          <a:p>
            <a:pPr marL="0" indent="0">
              <a:lnSpc>
                <a:spcPct val="100000"/>
              </a:lnSpc>
              <a:spcBef>
                <a:spcPts val="0"/>
              </a:spcBef>
              <a:buNone/>
            </a:pPr>
            <a:endParaRPr lang="en-US" sz="2400" dirty="0">
              <a:latin typeface="Fire sans"/>
              <a:ea typeface="Calibri"/>
            </a:endParaRPr>
          </a:p>
          <a:p>
            <a:pPr marL="0" indent="0">
              <a:lnSpc>
                <a:spcPct val="100000"/>
              </a:lnSpc>
              <a:spcBef>
                <a:spcPts val="0"/>
              </a:spcBef>
              <a:buNone/>
            </a:pPr>
            <a:r>
              <a:rPr lang="en-US" sz="2400" dirty="0">
                <a:latin typeface="Fire sans"/>
                <a:ea typeface="Calibri"/>
              </a:rPr>
              <a:t>Persons with disabilities who require alternative means of communication for program information (e.g., Braille, large print, audiotape, American Sign Language, etc.) should contact the responsible Agency or USDA's TARGET Center at (202) 720-2600 (voice and TTY) or contact USDA through the Federal Relay Service at (800) 877-8339. Additionally, program information may be made available in languages other than English.</a:t>
            </a:r>
          </a:p>
          <a:p>
            <a:pPr marL="0" indent="0">
              <a:lnSpc>
                <a:spcPct val="100000"/>
              </a:lnSpc>
              <a:spcBef>
                <a:spcPts val="0"/>
              </a:spcBef>
              <a:buNone/>
            </a:pPr>
            <a:endParaRPr lang="en-US" sz="2400" dirty="0">
              <a:latin typeface="Fire sans"/>
              <a:ea typeface="Calibri"/>
            </a:endParaRPr>
          </a:p>
          <a:p>
            <a:pPr marL="0" indent="0">
              <a:lnSpc>
                <a:spcPct val="100000"/>
              </a:lnSpc>
              <a:spcBef>
                <a:spcPts val="0"/>
              </a:spcBef>
              <a:buNone/>
            </a:pPr>
            <a:r>
              <a:rPr lang="en-US" sz="2400" dirty="0">
                <a:latin typeface="Fire sans"/>
                <a:ea typeface="Calibri"/>
              </a:rPr>
              <a:t>To file a program discrimination complaint, complete the USDA Program Discrimination Complaint Form, AD-3027, found online at How to File a Program Discrimination Complaint and at any USDA office or write a letter addressed to USDA and provide in the letter all of the information requested in the form. To request a copy of the complaint form, call (866) 632-9992. Submit your completed form or letter to USDA by:</a:t>
            </a:r>
          </a:p>
          <a:p>
            <a:pPr marL="0" indent="0">
              <a:lnSpc>
                <a:spcPct val="100000"/>
              </a:lnSpc>
              <a:spcBef>
                <a:spcPts val="0"/>
              </a:spcBef>
              <a:buNone/>
            </a:pPr>
            <a:endParaRPr lang="en-US" sz="2400" dirty="0">
              <a:latin typeface="Fire sans"/>
              <a:ea typeface="Calibri"/>
            </a:endParaRPr>
          </a:p>
          <a:p>
            <a:pPr marL="0" indent="0">
              <a:lnSpc>
                <a:spcPct val="100000"/>
              </a:lnSpc>
              <a:spcBef>
                <a:spcPts val="0"/>
              </a:spcBef>
              <a:buNone/>
            </a:pPr>
            <a:r>
              <a:rPr lang="en-US" sz="2400" dirty="0">
                <a:latin typeface="Fire sans"/>
                <a:ea typeface="Calibri"/>
              </a:rPr>
              <a:t>mail: </a:t>
            </a:r>
          </a:p>
          <a:p>
            <a:pPr marL="0" indent="0">
              <a:lnSpc>
                <a:spcPct val="100000"/>
              </a:lnSpc>
              <a:spcBef>
                <a:spcPts val="0"/>
              </a:spcBef>
              <a:buNone/>
            </a:pPr>
            <a:r>
              <a:rPr lang="en-US" sz="2400" dirty="0">
                <a:latin typeface="Fire sans"/>
                <a:ea typeface="Calibri"/>
              </a:rPr>
              <a:t>U.S. Department of Agriculture </a:t>
            </a:r>
          </a:p>
          <a:p>
            <a:pPr marL="0" indent="0">
              <a:lnSpc>
                <a:spcPct val="100000"/>
              </a:lnSpc>
              <a:spcBef>
                <a:spcPts val="0"/>
              </a:spcBef>
              <a:buNone/>
            </a:pPr>
            <a:r>
              <a:rPr lang="en-US" sz="2400" dirty="0">
                <a:latin typeface="Fire sans"/>
                <a:ea typeface="Calibri"/>
              </a:rPr>
              <a:t>Office of the Assistant Secretary for Civil Rights </a:t>
            </a:r>
          </a:p>
          <a:p>
            <a:pPr marL="0" indent="0">
              <a:lnSpc>
                <a:spcPct val="100000"/>
              </a:lnSpc>
              <a:spcBef>
                <a:spcPts val="0"/>
              </a:spcBef>
              <a:buNone/>
            </a:pPr>
            <a:r>
              <a:rPr lang="en-US" sz="2400" dirty="0">
                <a:latin typeface="Fire sans"/>
                <a:ea typeface="Calibri"/>
              </a:rPr>
              <a:t>1400 Independence Avenue, SW </a:t>
            </a:r>
          </a:p>
          <a:p>
            <a:pPr marL="0" indent="0">
              <a:lnSpc>
                <a:spcPct val="100000"/>
              </a:lnSpc>
              <a:spcBef>
                <a:spcPts val="0"/>
              </a:spcBef>
              <a:buNone/>
            </a:pPr>
            <a:r>
              <a:rPr lang="en-US" sz="2400" dirty="0">
                <a:latin typeface="Fire sans"/>
                <a:ea typeface="Calibri"/>
              </a:rPr>
              <a:t>Washington, D.C. 20250-9410; or</a:t>
            </a:r>
          </a:p>
          <a:p>
            <a:pPr marL="0" indent="0">
              <a:lnSpc>
                <a:spcPct val="100000"/>
              </a:lnSpc>
              <a:spcBef>
                <a:spcPts val="0"/>
              </a:spcBef>
              <a:buNone/>
            </a:pPr>
            <a:r>
              <a:rPr lang="en-US" sz="2400" dirty="0">
                <a:latin typeface="Fire sans"/>
                <a:ea typeface="Calibri"/>
              </a:rPr>
              <a:t>fax: </a:t>
            </a:r>
          </a:p>
          <a:p>
            <a:pPr marL="0" indent="0">
              <a:lnSpc>
                <a:spcPct val="100000"/>
              </a:lnSpc>
              <a:spcBef>
                <a:spcPts val="0"/>
              </a:spcBef>
              <a:buNone/>
            </a:pPr>
            <a:r>
              <a:rPr lang="en-US" sz="2400" dirty="0">
                <a:latin typeface="Fire sans"/>
                <a:ea typeface="Calibri"/>
              </a:rPr>
              <a:t>(833) 256-1665 or (202) 690-7442; or</a:t>
            </a:r>
          </a:p>
          <a:p>
            <a:pPr marL="0" indent="0">
              <a:lnSpc>
                <a:spcPct val="100000"/>
              </a:lnSpc>
              <a:spcBef>
                <a:spcPts val="0"/>
              </a:spcBef>
              <a:buNone/>
            </a:pPr>
            <a:r>
              <a:rPr lang="en-US" sz="2400" dirty="0">
                <a:latin typeface="Fire sans"/>
                <a:ea typeface="Calibri"/>
              </a:rPr>
              <a:t>email: </a:t>
            </a:r>
          </a:p>
          <a:p>
            <a:pPr marL="0" indent="0">
              <a:lnSpc>
                <a:spcPct val="100000"/>
              </a:lnSpc>
              <a:spcBef>
                <a:spcPts val="0"/>
              </a:spcBef>
              <a:buNone/>
            </a:pPr>
            <a:r>
              <a:rPr lang="en-US" sz="2400" dirty="0">
                <a:latin typeface="Fire sans"/>
                <a:ea typeface="Calibri"/>
              </a:rPr>
              <a:t>program.intake@usda.gov</a:t>
            </a:r>
          </a:p>
          <a:p>
            <a:pPr marL="0" indent="0">
              <a:lnSpc>
                <a:spcPct val="100000"/>
              </a:lnSpc>
              <a:spcBef>
                <a:spcPts val="0"/>
              </a:spcBef>
              <a:buNone/>
            </a:pPr>
            <a:r>
              <a:rPr lang="en-US" sz="2400" dirty="0">
                <a:latin typeface="Fire sans"/>
                <a:ea typeface="Calibri"/>
              </a:rPr>
              <a:t>USDA is an equal opportunity provider, employer, and lender.</a:t>
            </a:r>
            <a:endParaRPr lang="en-US" dirty="0">
              <a:latin typeface="Fire sans"/>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1600354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 Nondiscrimination Statement</a:t>
            </a:r>
            <a:r>
              <a:rPr lang="en-US" sz="4000" dirty="0"/>
              <a:t> </a:t>
            </a:r>
            <a:r>
              <a:rPr lang="en-US" sz="2000" i="1" dirty="0"/>
              <a:t>(Spanish)</a:t>
            </a:r>
            <a:endParaRPr lang="en-US" dirty="0"/>
          </a:p>
        </p:txBody>
      </p:sp>
      <p:sp>
        <p:nvSpPr>
          <p:cNvPr id="3" name="Content Placeholder 2"/>
          <p:cNvSpPr>
            <a:spLocks noGrp="1"/>
          </p:cNvSpPr>
          <p:nvPr>
            <p:ph idx="1"/>
          </p:nvPr>
        </p:nvSpPr>
        <p:spPr>
          <a:xfrm>
            <a:off x="298938" y="1213974"/>
            <a:ext cx="8527427" cy="4430052"/>
          </a:xfrm>
        </p:spPr>
        <p:txBody>
          <a:bodyPr>
            <a:noAutofit/>
          </a:bodyPr>
          <a:lstStyle/>
          <a:p>
            <a:pPr marL="0" indent="0">
              <a:lnSpc>
                <a:spcPct val="100000"/>
              </a:lnSpc>
              <a:spcBef>
                <a:spcPts val="0"/>
              </a:spcBef>
              <a:buNone/>
            </a:pPr>
            <a:r>
              <a:rPr lang="es-ES" sz="1100" dirty="0">
                <a:latin typeface="Fire sans"/>
                <a:ea typeface="Times New Roman"/>
              </a:rPr>
              <a:t>De acuerdo con la ley federal de derechos civiles y las normas y políticas de derechos civiles del Departamento de Agricultura de los Estados Unidos (USDA), el USDA, sus agencias, oficinas y empleados, y las instituciones que participan o administran programas del USDA tienen prohibido discriminar por motivos de raza, color, origen nacional, religión, sexo, discapacidad, edad, estado civil, estado familiar/parental, ingresos derivados de un programa de asistencia pública, creencias políticas o represalias o retaliación por actividades previas de derechos civiles, en cualquier programa o actividad realizada o financiada por el USDA (no todas las bases se aplican a todos los programas). Los recursos y los plazos para presentar quejas varían según el programa o incidente.</a:t>
            </a:r>
          </a:p>
          <a:p>
            <a:pPr marL="0" indent="0">
              <a:lnSpc>
                <a:spcPct val="100000"/>
              </a:lnSpc>
              <a:spcBef>
                <a:spcPts val="0"/>
              </a:spcBef>
              <a:buNone/>
            </a:pPr>
            <a:endParaRPr lang="es-ES" sz="1100" dirty="0">
              <a:latin typeface="Fire sans"/>
              <a:ea typeface="Times New Roman"/>
            </a:endParaRPr>
          </a:p>
          <a:p>
            <a:pPr marL="0" indent="0">
              <a:lnSpc>
                <a:spcPct val="100000"/>
              </a:lnSpc>
              <a:spcBef>
                <a:spcPts val="0"/>
              </a:spcBef>
              <a:buNone/>
            </a:pPr>
            <a:r>
              <a:rPr lang="es-ES" sz="1100" dirty="0">
                <a:latin typeface="Fire sans"/>
                <a:ea typeface="Times New Roman"/>
              </a:rPr>
              <a:t>Las personas con discapacidades que requieran medios alternativos de comunicación para obtener información sobre el programa (por ejemplo, Braille, letra grande, cinta de audio, lenguaje de señas estadounidense, etc.) deben comunicarse con la agencia responsable o el Centro TARGET del USDA al (202) 720-2600 (voz y TTY) o comunicarse con el USDA a través del Servicio Federal de Retransmisión al (800) 877-8339. Además, la información sobre el programa puede estar disponible en otros idiomas además del inglés.</a:t>
            </a:r>
          </a:p>
          <a:p>
            <a:pPr marL="0" indent="0">
              <a:lnSpc>
                <a:spcPct val="100000"/>
              </a:lnSpc>
              <a:spcBef>
                <a:spcPts val="0"/>
              </a:spcBef>
              <a:buNone/>
            </a:pPr>
            <a:endParaRPr lang="es-ES" sz="1100" dirty="0">
              <a:latin typeface="Fire sans"/>
              <a:ea typeface="Times New Roman"/>
            </a:endParaRPr>
          </a:p>
          <a:p>
            <a:pPr marL="0" indent="0">
              <a:lnSpc>
                <a:spcPct val="100000"/>
              </a:lnSpc>
              <a:spcBef>
                <a:spcPts val="0"/>
              </a:spcBef>
              <a:buNone/>
            </a:pPr>
            <a:r>
              <a:rPr lang="es-ES" sz="1100" dirty="0">
                <a:latin typeface="Fire sans"/>
                <a:ea typeface="Times New Roman"/>
              </a:rPr>
              <a:t>Para presentar una queja por discriminación en el programa, complete el Formulario de queja por discriminación en el programa del USDA, AD-3027, que se encuentra en línea en Cómo presentar una queja por discriminación en el programa y en cualquier oficina del USDA o escriba una carta dirigida al USDA y proporcione en la carta toda la información solicitada en el formulario. Para solicitar una copia del formulario de queja, llame al (866) 632-9992. Envíe su formulario o carta completos al USDA por:</a:t>
            </a:r>
          </a:p>
          <a:p>
            <a:pPr marL="0" indent="0">
              <a:lnSpc>
                <a:spcPct val="100000"/>
              </a:lnSpc>
              <a:spcBef>
                <a:spcPts val="0"/>
              </a:spcBef>
              <a:buNone/>
            </a:pPr>
            <a:endParaRPr lang="es-ES" sz="1100" dirty="0">
              <a:latin typeface="Fire sans"/>
              <a:ea typeface="Times New Roman"/>
            </a:endParaRPr>
          </a:p>
          <a:p>
            <a:pPr marL="0" indent="0">
              <a:lnSpc>
                <a:spcPct val="100000"/>
              </a:lnSpc>
              <a:spcBef>
                <a:spcPts val="0"/>
              </a:spcBef>
              <a:buNone/>
            </a:pPr>
            <a:r>
              <a:rPr lang="es-ES" sz="1100" dirty="0">
                <a:latin typeface="Fire sans"/>
                <a:ea typeface="Times New Roman"/>
              </a:rPr>
              <a:t>correo: </a:t>
            </a:r>
          </a:p>
          <a:p>
            <a:pPr marL="0" indent="0">
              <a:lnSpc>
                <a:spcPct val="100000"/>
              </a:lnSpc>
              <a:spcBef>
                <a:spcPts val="0"/>
              </a:spcBef>
              <a:buNone/>
            </a:pPr>
            <a:r>
              <a:rPr lang="es-ES" sz="1100" dirty="0">
                <a:latin typeface="Fire sans"/>
                <a:ea typeface="Times New Roman"/>
              </a:rPr>
              <a:t>Departamento de Agricultura de EE. UU. </a:t>
            </a:r>
          </a:p>
          <a:p>
            <a:pPr marL="0" indent="0">
              <a:lnSpc>
                <a:spcPct val="100000"/>
              </a:lnSpc>
              <a:spcBef>
                <a:spcPts val="0"/>
              </a:spcBef>
              <a:buNone/>
            </a:pPr>
            <a:r>
              <a:rPr lang="es-ES" sz="1100" dirty="0">
                <a:latin typeface="Fire sans"/>
                <a:ea typeface="Times New Roman"/>
              </a:rPr>
              <a:t>Oficina del Subsecretario de Derechos Civiles </a:t>
            </a:r>
          </a:p>
          <a:p>
            <a:pPr marL="0" indent="0">
              <a:lnSpc>
                <a:spcPct val="100000"/>
              </a:lnSpc>
              <a:spcBef>
                <a:spcPts val="0"/>
              </a:spcBef>
              <a:buNone/>
            </a:pPr>
            <a:r>
              <a:rPr lang="es-ES" sz="1100" dirty="0">
                <a:latin typeface="Fire sans"/>
                <a:ea typeface="Times New Roman"/>
              </a:rPr>
              <a:t>1400 Avenida Independencia, SW </a:t>
            </a:r>
          </a:p>
          <a:p>
            <a:pPr marL="0" indent="0">
              <a:lnSpc>
                <a:spcPct val="100000"/>
              </a:lnSpc>
              <a:spcBef>
                <a:spcPts val="0"/>
              </a:spcBef>
              <a:buNone/>
            </a:pPr>
            <a:r>
              <a:rPr lang="es-ES" sz="1100" dirty="0">
                <a:latin typeface="Fire sans"/>
                <a:ea typeface="Times New Roman"/>
              </a:rPr>
              <a:t>Washington, DC 20250-9410; </a:t>
            </a:r>
          </a:p>
          <a:p>
            <a:pPr marL="0" indent="0">
              <a:lnSpc>
                <a:spcPct val="100000"/>
              </a:lnSpc>
              <a:spcBef>
                <a:spcPts val="0"/>
              </a:spcBef>
              <a:buNone/>
            </a:pPr>
            <a:r>
              <a:rPr lang="es-ES" sz="1100" dirty="0">
                <a:latin typeface="Fire sans"/>
                <a:ea typeface="Times New Roman"/>
              </a:rPr>
              <a:t>fax: </a:t>
            </a:r>
          </a:p>
          <a:p>
            <a:pPr marL="0" indent="0">
              <a:lnSpc>
                <a:spcPct val="100000"/>
              </a:lnSpc>
              <a:spcBef>
                <a:spcPts val="0"/>
              </a:spcBef>
              <a:buNone/>
            </a:pPr>
            <a:r>
              <a:rPr lang="es-ES" sz="1100" dirty="0">
                <a:latin typeface="Fire sans"/>
                <a:ea typeface="Times New Roman"/>
              </a:rPr>
              <a:t>(833) 256-1665 o (202) 690-7442; </a:t>
            </a:r>
          </a:p>
          <a:p>
            <a:pPr marL="0" indent="0">
              <a:lnSpc>
                <a:spcPct val="100000"/>
              </a:lnSpc>
              <a:spcBef>
                <a:spcPts val="0"/>
              </a:spcBef>
              <a:buNone/>
            </a:pPr>
            <a:r>
              <a:rPr lang="es-ES" sz="1100" dirty="0">
                <a:latin typeface="Fire sans"/>
                <a:ea typeface="Times New Roman"/>
              </a:rPr>
              <a:t>correo electrónico: </a:t>
            </a:r>
          </a:p>
          <a:p>
            <a:pPr marL="0" indent="0">
              <a:lnSpc>
                <a:spcPct val="100000"/>
              </a:lnSpc>
              <a:spcBef>
                <a:spcPts val="0"/>
              </a:spcBef>
              <a:buNone/>
            </a:pPr>
            <a:r>
              <a:rPr lang="es-ES" sz="1100" dirty="0">
                <a:latin typeface="Fire sans"/>
                <a:ea typeface="Times New Roman"/>
              </a:rPr>
              <a:t>program.intake@usda.gov</a:t>
            </a:r>
          </a:p>
          <a:p>
            <a:pPr marL="0" indent="0">
              <a:lnSpc>
                <a:spcPct val="100000"/>
              </a:lnSpc>
              <a:spcBef>
                <a:spcPts val="0"/>
              </a:spcBef>
              <a:buNone/>
            </a:pPr>
            <a:r>
              <a:rPr lang="es-ES" sz="1100" dirty="0">
                <a:latin typeface="Fire sans"/>
                <a:ea typeface="Times New Roman"/>
              </a:rPr>
              <a:t>El USDA es un proveedor, empleador y prestamista que ofrece igualdad de oportunidades.</a:t>
            </a:r>
            <a:endParaRPr lang="en-US" sz="1100" dirty="0">
              <a:latin typeface="Fire sans"/>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3272527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Complaints of Discrimination</a:t>
            </a:r>
          </a:p>
        </p:txBody>
      </p:sp>
      <p:sp>
        <p:nvSpPr>
          <p:cNvPr id="3" name="Content Placeholder 2"/>
          <p:cNvSpPr>
            <a:spLocks noGrp="1"/>
          </p:cNvSpPr>
          <p:nvPr>
            <p:ph idx="1"/>
          </p:nvPr>
        </p:nvSpPr>
        <p:spPr/>
        <p:txBody>
          <a:bodyPr/>
          <a:lstStyle/>
          <a:p>
            <a:pPr marL="0" indent="0">
              <a:buNone/>
            </a:pPr>
            <a:endParaRPr lang="en-US" dirty="0"/>
          </a:p>
          <a:p>
            <a:pPr marL="342900" indent="-342900"/>
            <a:r>
              <a:rPr lang="en-US" sz="2400" dirty="0"/>
              <a:t>Applicants or participants allege different treatment based on protected class(</a:t>
            </a:r>
            <a:r>
              <a:rPr lang="en-US" sz="2400" dirty="0" err="1"/>
              <a:t>es</a:t>
            </a:r>
            <a:r>
              <a:rPr lang="en-US" sz="2400" dirty="0"/>
              <a:t>)</a:t>
            </a:r>
          </a:p>
          <a:p>
            <a:pPr marL="598932" lvl="1" indent="-342900"/>
            <a:r>
              <a:rPr lang="en-US" sz="2200" dirty="0"/>
              <a:t>Race</a:t>
            </a:r>
          </a:p>
          <a:p>
            <a:pPr marL="598932" lvl="1" indent="-342900"/>
            <a:r>
              <a:rPr lang="en-US" sz="2200" dirty="0"/>
              <a:t>Color</a:t>
            </a:r>
          </a:p>
          <a:p>
            <a:pPr marL="598932" lvl="1" indent="-342900"/>
            <a:r>
              <a:rPr lang="en-US" sz="2200" dirty="0"/>
              <a:t>National origin</a:t>
            </a:r>
          </a:p>
          <a:p>
            <a:pPr marL="598932" lvl="1" indent="-342900"/>
            <a:r>
              <a:rPr lang="en-US" sz="2200" dirty="0"/>
              <a:t>Age</a:t>
            </a:r>
          </a:p>
          <a:p>
            <a:pPr marL="598932" lvl="1" indent="-342900"/>
            <a:r>
              <a:rPr lang="en-US" sz="2200" dirty="0"/>
              <a:t>Sex</a:t>
            </a:r>
          </a:p>
          <a:p>
            <a:pPr marL="598932" lvl="1" indent="-342900"/>
            <a:r>
              <a:rPr lang="en-US" sz="2200" dirty="0"/>
              <a:t>Disability</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2684395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Complaints of Discriminatio</a:t>
            </a:r>
            <a:r>
              <a:rPr lang="en-US" sz="3600" dirty="0"/>
              <a:t>n</a:t>
            </a:r>
            <a:endParaRPr lang="en-US" dirty="0"/>
          </a:p>
        </p:txBody>
      </p:sp>
      <p:sp>
        <p:nvSpPr>
          <p:cNvPr id="3" name="Content Placeholder 2"/>
          <p:cNvSpPr>
            <a:spLocks noGrp="1"/>
          </p:cNvSpPr>
          <p:nvPr>
            <p:ph idx="1"/>
          </p:nvPr>
        </p:nvSpPr>
        <p:spPr>
          <a:xfrm>
            <a:off x="118753" y="1092529"/>
            <a:ext cx="8707613" cy="5047013"/>
          </a:xfrm>
        </p:spPr>
        <p:txBody>
          <a:bodyPr>
            <a:normAutofit fontScale="70000" lnSpcReduction="20000"/>
          </a:bodyPr>
          <a:lstStyle/>
          <a:p>
            <a:pPr lvl="1">
              <a:lnSpc>
                <a:spcPct val="120000"/>
              </a:lnSpc>
            </a:pPr>
            <a:r>
              <a:rPr lang="en-US" sz="2600" dirty="0"/>
              <a:t>Applicants and participants must file within 180 days of the alleged action</a:t>
            </a:r>
          </a:p>
          <a:p>
            <a:pPr lvl="1">
              <a:lnSpc>
                <a:spcPct val="120000"/>
              </a:lnSpc>
            </a:pPr>
            <a:r>
              <a:rPr lang="en-US" sz="2600" dirty="0"/>
              <a:t>Sponsor must notify the OCN </a:t>
            </a:r>
            <a:r>
              <a:rPr lang="en-US" sz="2600" u="sng" dirty="0"/>
              <a:t>immediately</a:t>
            </a:r>
            <a:r>
              <a:rPr lang="en-US" sz="2600" dirty="0"/>
              <a:t> when a complaint of discrimination is received</a:t>
            </a:r>
          </a:p>
          <a:p>
            <a:pPr lvl="2">
              <a:lnSpc>
                <a:spcPct val="120000"/>
              </a:lnSpc>
            </a:pPr>
            <a:r>
              <a:rPr lang="en-US" sz="2500" i="1" dirty="0"/>
              <a:t>OCN will forward the complaint to USDA within five days of receipt</a:t>
            </a:r>
          </a:p>
          <a:p>
            <a:pPr lvl="1">
              <a:lnSpc>
                <a:spcPct val="120000"/>
              </a:lnSpc>
            </a:pPr>
            <a:r>
              <a:rPr lang="en-US" sz="2600" dirty="0"/>
              <a:t>REMEMBER: Confidentiality extremely important</a:t>
            </a:r>
          </a:p>
          <a:p>
            <a:pPr lvl="1">
              <a:lnSpc>
                <a:spcPct val="120000"/>
              </a:lnSpc>
            </a:pPr>
            <a:r>
              <a:rPr lang="en-US" sz="2600" dirty="0"/>
              <a:t>ALL complaints (verbal or written) must be documented by the Sponsor</a:t>
            </a:r>
          </a:p>
          <a:p>
            <a:pPr lvl="2">
              <a:lnSpc>
                <a:spcPct val="120000"/>
              </a:lnSpc>
            </a:pPr>
            <a:r>
              <a:rPr lang="en-US" sz="2500" dirty="0"/>
              <a:t>The WVDE recommends using the WVDE Sample Civil Rights Complaint Log for this purpose</a:t>
            </a:r>
          </a:p>
          <a:p>
            <a:pPr lvl="1">
              <a:lnSpc>
                <a:spcPct val="120000"/>
              </a:lnSpc>
            </a:pPr>
            <a:r>
              <a:rPr lang="en-US" sz="2900" dirty="0"/>
              <a:t>Other methods of documents may be the USDA complaint forms:</a:t>
            </a:r>
          </a:p>
          <a:p>
            <a:pPr lvl="2">
              <a:lnSpc>
                <a:spcPct val="120000"/>
              </a:lnSpc>
            </a:pPr>
            <a:r>
              <a:rPr lang="en-US" sz="2900" dirty="0"/>
              <a:t>English version: </a:t>
            </a:r>
            <a:r>
              <a:rPr lang="en-US" sz="2900" dirty="0">
                <a:hlinkClick r:id="rId3"/>
              </a:rPr>
              <a:t>http://www.ocio.usda.gov/sites/default/files/docs/2012/Complain_combined_6_8_12.pdf</a:t>
            </a:r>
            <a:r>
              <a:rPr lang="en-US" sz="2900" dirty="0"/>
              <a:t> </a:t>
            </a:r>
          </a:p>
          <a:p>
            <a:pPr lvl="2">
              <a:lnSpc>
                <a:spcPct val="120000"/>
              </a:lnSpc>
            </a:pPr>
            <a:r>
              <a:rPr lang="en-US" sz="2900" dirty="0"/>
              <a:t>Spanish version: </a:t>
            </a:r>
            <a:r>
              <a:rPr lang="en-US" sz="2900" dirty="0">
                <a:hlinkClick r:id="rId4"/>
              </a:rPr>
              <a:t>http://www.ocio.usda.gov/sites/default/files/docs/2012/Spanish_Form_508_Compliant_6_8_12_0.pdf</a:t>
            </a:r>
            <a:r>
              <a:rPr lang="en-US" sz="2900" dirty="0"/>
              <a:t> </a:t>
            </a:r>
          </a:p>
        </p:txBody>
      </p:sp>
      <p:sp>
        <p:nvSpPr>
          <p:cNvPr id="4" name="Slide Number Placeholder 3"/>
          <p:cNvSpPr>
            <a:spLocks noGrp="1"/>
          </p:cNvSpPr>
          <p:nvPr>
            <p:ph type="sldNum" sz="quarter" idx="12"/>
          </p:nvPr>
        </p:nvSpPr>
        <p:spPr/>
        <p:txBody>
          <a:bodyPr/>
          <a:lstStyle/>
          <a:p>
            <a:fld id="{16630861-4318-414B-8E21-CA5F03E7BD41}" type="slidenum">
              <a:rPr lang="en-US" smtClean="0"/>
              <a:t>13</a:t>
            </a:fld>
            <a:endParaRPr lang="en-US"/>
          </a:p>
        </p:txBody>
      </p:sp>
    </p:spTree>
    <p:extLst>
      <p:ext uri="{BB962C8B-B14F-4D97-AF65-F5344CB8AC3E}">
        <p14:creationId xmlns:p14="http://schemas.microsoft.com/office/powerpoint/2010/main" val="1693950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E3D30-ACF4-4CA2-B6F1-12D7DE2DDEDC}"/>
              </a:ext>
            </a:extLst>
          </p:cNvPr>
          <p:cNvSpPr>
            <a:spLocks noGrp="1"/>
          </p:cNvSpPr>
          <p:nvPr>
            <p:ph type="title"/>
          </p:nvPr>
        </p:nvSpPr>
        <p:spPr/>
        <p:txBody>
          <a:bodyPr/>
          <a:lstStyle/>
          <a:p>
            <a:pPr algn="ctr"/>
            <a:r>
              <a:rPr lang="en-US" dirty="0"/>
              <a:t>WVDE Civil Rights Complaint Log</a:t>
            </a:r>
          </a:p>
        </p:txBody>
      </p:sp>
      <p:pic>
        <p:nvPicPr>
          <p:cNvPr id="6" name="Content Placeholder 5">
            <a:extLst>
              <a:ext uri="{FF2B5EF4-FFF2-40B4-BE49-F238E27FC236}">
                <a16:creationId xmlns:a16="http://schemas.microsoft.com/office/drawing/2014/main" id="{CAB7D332-C2BC-4FC8-9444-7E5F7E149FDD}"/>
              </a:ext>
            </a:extLst>
          </p:cNvPr>
          <p:cNvPicPr>
            <a:picLocks noGrp="1" noChangeAspect="1"/>
          </p:cNvPicPr>
          <p:nvPr>
            <p:ph idx="1"/>
          </p:nvPr>
        </p:nvPicPr>
        <p:blipFill>
          <a:blip r:embed="rId3"/>
          <a:stretch>
            <a:fillRect/>
          </a:stretch>
        </p:blipFill>
        <p:spPr>
          <a:xfrm>
            <a:off x="403761" y="1128156"/>
            <a:ext cx="8265226" cy="4791897"/>
          </a:xfrm>
        </p:spPr>
      </p:pic>
      <p:sp>
        <p:nvSpPr>
          <p:cNvPr id="4" name="Slide Number Placeholder 3">
            <a:extLst>
              <a:ext uri="{FF2B5EF4-FFF2-40B4-BE49-F238E27FC236}">
                <a16:creationId xmlns:a16="http://schemas.microsoft.com/office/drawing/2014/main" id="{D23CBA68-7DB7-4AAB-AFFB-439F370B4078}"/>
              </a:ext>
            </a:extLst>
          </p:cNvPr>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3980599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Civil Rights Training</a:t>
            </a:r>
            <a:endParaRPr lang="en-US" dirty="0"/>
          </a:p>
        </p:txBody>
      </p:sp>
      <p:sp>
        <p:nvSpPr>
          <p:cNvPr id="3" name="Content Placeholder 2"/>
          <p:cNvSpPr>
            <a:spLocks noGrp="1"/>
          </p:cNvSpPr>
          <p:nvPr>
            <p:ph idx="1"/>
          </p:nvPr>
        </p:nvSpPr>
        <p:spPr/>
        <p:txBody>
          <a:bodyPr/>
          <a:lstStyle/>
          <a:p>
            <a:r>
              <a:rPr lang="en-US" altLang="en-US" dirty="0"/>
              <a:t>Training is required so that individuals involved in all levels of administration of programs that receive Federal financial assistance understand Federal laws, regulations, instructions, policies and other guidance. </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818366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Civil Rights Training</a:t>
            </a:r>
            <a:br>
              <a:rPr lang="en-US" sz="3600" dirty="0"/>
            </a:br>
            <a:endParaRPr lang="en-US" dirty="0"/>
          </a:p>
        </p:txBody>
      </p:sp>
      <p:sp>
        <p:nvSpPr>
          <p:cNvPr id="3" name="Content Placeholder 2"/>
          <p:cNvSpPr>
            <a:spLocks noGrp="1"/>
          </p:cNvSpPr>
          <p:nvPr>
            <p:ph idx="1"/>
          </p:nvPr>
        </p:nvSpPr>
        <p:spPr/>
        <p:txBody>
          <a:bodyPr>
            <a:normAutofit lnSpcReduction="10000"/>
          </a:bodyPr>
          <a:lstStyle/>
          <a:p>
            <a:r>
              <a:rPr lang="en-US" sz="2400" dirty="0"/>
              <a:t>State agencies are responsible for training local agencies/sub-recipients.</a:t>
            </a:r>
          </a:p>
          <a:p>
            <a:pPr>
              <a:buNone/>
            </a:pPr>
            <a:endParaRPr lang="en-US" sz="1300" dirty="0"/>
          </a:p>
          <a:p>
            <a:r>
              <a:rPr lang="en-US" sz="2400" dirty="0"/>
              <a:t>Local agencies are responsible for training their staff and sub-recipients on an </a:t>
            </a:r>
            <a:r>
              <a:rPr lang="en-US" sz="2400" b="1" u="sng" dirty="0"/>
              <a:t>annual basis</a:t>
            </a:r>
            <a:r>
              <a:rPr lang="en-US" sz="2400" dirty="0"/>
              <a:t>.</a:t>
            </a:r>
          </a:p>
          <a:p>
            <a:pPr lvl="1"/>
            <a:r>
              <a:rPr lang="en-US" sz="2000" dirty="0"/>
              <a:t>Includes “frontline staff” and those who supervise frontline staff</a:t>
            </a:r>
          </a:p>
          <a:p>
            <a:pPr marL="109728" indent="0">
              <a:buNone/>
            </a:pPr>
            <a:endParaRPr lang="en-US" sz="1300" dirty="0"/>
          </a:p>
          <a:p>
            <a:r>
              <a:rPr lang="en-US" sz="2400" dirty="0"/>
              <a:t>New employees must receive Civil Rights training before participating in </a:t>
            </a:r>
            <a:r>
              <a:rPr lang="en-US" dirty="0"/>
              <a:t>Program</a:t>
            </a:r>
            <a:r>
              <a:rPr lang="en-US" sz="2400" dirty="0"/>
              <a:t> activities.</a:t>
            </a:r>
          </a:p>
          <a:p>
            <a:pPr marL="109728" indent="0">
              <a:buNone/>
            </a:pPr>
            <a:endParaRPr lang="en-US" sz="2400" dirty="0"/>
          </a:p>
          <a:p>
            <a:r>
              <a:rPr lang="en-US" sz="2400" dirty="0"/>
              <a:t>Volunteers (if any) must also receive training appropriate for their roles and responsibilities.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1411731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Civil Rights Training</a:t>
            </a:r>
            <a:br>
              <a:rPr lang="en-US" sz="3600" dirty="0"/>
            </a:br>
            <a:endParaRPr lang="en-US" dirty="0"/>
          </a:p>
        </p:txBody>
      </p:sp>
      <p:sp>
        <p:nvSpPr>
          <p:cNvPr id="3" name="Content Placeholder 2"/>
          <p:cNvSpPr>
            <a:spLocks noGrp="1"/>
          </p:cNvSpPr>
          <p:nvPr>
            <p:ph idx="1"/>
          </p:nvPr>
        </p:nvSpPr>
        <p:spPr>
          <a:xfrm>
            <a:off x="298939" y="1377109"/>
            <a:ext cx="8527427" cy="4496154"/>
          </a:xfrm>
        </p:spPr>
        <p:txBody>
          <a:bodyPr>
            <a:normAutofit fontScale="77500" lnSpcReduction="20000"/>
          </a:bodyPr>
          <a:lstStyle/>
          <a:p>
            <a:pPr marL="342900" indent="-342900">
              <a:spcBef>
                <a:spcPct val="0"/>
              </a:spcBef>
              <a:spcAft>
                <a:spcPts val="600"/>
              </a:spcAft>
            </a:pPr>
            <a:r>
              <a:rPr lang="en-US" sz="3200" dirty="0"/>
              <a:t>All staff should receive training on all aspects of Civil Rights compliance, including:</a:t>
            </a:r>
            <a:endParaRPr lang="en-US" sz="3200" i="1" dirty="0"/>
          </a:p>
          <a:p>
            <a:pPr lvl="1">
              <a:lnSpc>
                <a:spcPct val="120000"/>
              </a:lnSpc>
            </a:pPr>
            <a:r>
              <a:rPr lang="en-US" sz="2600" dirty="0"/>
              <a:t>Assurances</a:t>
            </a:r>
          </a:p>
          <a:p>
            <a:pPr lvl="1">
              <a:lnSpc>
                <a:spcPct val="120000"/>
              </a:lnSpc>
            </a:pPr>
            <a:r>
              <a:rPr lang="en-US" sz="2600" dirty="0"/>
              <a:t>Public notification</a:t>
            </a:r>
          </a:p>
          <a:p>
            <a:pPr lvl="1">
              <a:lnSpc>
                <a:spcPct val="120000"/>
              </a:lnSpc>
            </a:pPr>
            <a:r>
              <a:rPr lang="en-US" sz="2600" dirty="0"/>
              <a:t>Complaints of discrimination</a:t>
            </a:r>
          </a:p>
          <a:p>
            <a:pPr lvl="1">
              <a:lnSpc>
                <a:spcPct val="120000"/>
              </a:lnSpc>
            </a:pPr>
            <a:r>
              <a:rPr lang="en-US" sz="2600" dirty="0"/>
              <a:t>Civil Rights training</a:t>
            </a:r>
          </a:p>
          <a:p>
            <a:pPr lvl="1">
              <a:lnSpc>
                <a:spcPct val="120000"/>
              </a:lnSpc>
            </a:pPr>
            <a:r>
              <a:rPr lang="en-US" sz="2600" dirty="0"/>
              <a:t>Racial and ethnic data collection</a:t>
            </a:r>
          </a:p>
          <a:p>
            <a:pPr lvl="1">
              <a:lnSpc>
                <a:spcPct val="120000"/>
              </a:lnSpc>
            </a:pPr>
            <a:r>
              <a:rPr lang="en-US" sz="2600" dirty="0"/>
              <a:t>Limited English Proficiency (LEP)</a:t>
            </a:r>
          </a:p>
          <a:p>
            <a:pPr lvl="1">
              <a:lnSpc>
                <a:spcPct val="120000"/>
              </a:lnSpc>
            </a:pPr>
            <a:r>
              <a:rPr lang="en-US" sz="2600" dirty="0"/>
              <a:t>Disability compliance</a:t>
            </a:r>
          </a:p>
          <a:p>
            <a:pPr lvl="1">
              <a:lnSpc>
                <a:spcPct val="120000"/>
              </a:lnSpc>
            </a:pPr>
            <a:r>
              <a:rPr lang="en-US" sz="2600" dirty="0"/>
              <a:t>Compliance reviews and resolution of noncompliance</a:t>
            </a:r>
          </a:p>
          <a:p>
            <a:pPr lvl="1">
              <a:lnSpc>
                <a:spcPct val="120000"/>
              </a:lnSpc>
            </a:pPr>
            <a:r>
              <a:rPr lang="en-US" sz="2600" dirty="0">
                <a:solidFill>
                  <a:srgbClr val="FF0000"/>
                </a:solidFill>
              </a:rPr>
              <a:t>Conflict Resolution</a:t>
            </a:r>
          </a:p>
          <a:p>
            <a:pPr lvl="1">
              <a:lnSpc>
                <a:spcPct val="120000"/>
              </a:lnSpc>
            </a:pPr>
            <a:r>
              <a:rPr lang="en-US" sz="2600" dirty="0">
                <a:solidFill>
                  <a:srgbClr val="FF0000"/>
                </a:solidFill>
              </a:rPr>
              <a:t>Customer Service</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17</a:t>
            </a:fld>
            <a:endParaRPr lang="en-US"/>
          </a:p>
        </p:txBody>
      </p:sp>
    </p:spTree>
    <p:extLst>
      <p:ext uri="{BB962C8B-B14F-4D97-AF65-F5344CB8AC3E}">
        <p14:creationId xmlns:p14="http://schemas.microsoft.com/office/powerpoint/2010/main" val="2326769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Customer Service</a:t>
            </a:r>
            <a:endParaRPr lang="en-US" dirty="0"/>
          </a:p>
        </p:txBody>
      </p:sp>
      <p:sp>
        <p:nvSpPr>
          <p:cNvPr id="3" name="Content Placeholder 2"/>
          <p:cNvSpPr>
            <a:spLocks noGrp="1"/>
          </p:cNvSpPr>
          <p:nvPr>
            <p:ph idx="1"/>
          </p:nvPr>
        </p:nvSpPr>
        <p:spPr/>
        <p:txBody>
          <a:bodyPr/>
          <a:lstStyle/>
          <a:p>
            <a:pPr marL="109728" indent="0">
              <a:lnSpc>
                <a:spcPct val="100000"/>
              </a:lnSpc>
              <a:buNone/>
            </a:pPr>
            <a:r>
              <a:rPr lang="en-US" altLang="en-US" sz="2800" b="1" dirty="0">
                <a:solidFill>
                  <a:srgbClr val="000000"/>
                </a:solidFill>
              </a:rPr>
              <a:t>S</a:t>
            </a:r>
            <a:r>
              <a:rPr lang="en-US" altLang="en-US" sz="2400" dirty="0">
                <a:solidFill>
                  <a:srgbClr val="000000"/>
                </a:solidFill>
              </a:rPr>
              <a:t>ervice is</a:t>
            </a:r>
            <a:r>
              <a:rPr lang="en-US" altLang="en-US" sz="2800" dirty="0">
                <a:solidFill>
                  <a:srgbClr val="000000"/>
                </a:solidFill>
              </a:rPr>
              <a:t>					</a:t>
            </a:r>
          </a:p>
          <a:p>
            <a:pPr marL="109728" indent="0">
              <a:lnSpc>
                <a:spcPct val="100000"/>
              </a:lnSpc>
              <a:buNone/>
            </a:pPr>
            <a:r>
              <a:rPr lang="en-US" altLang="en-US" sz="2800" b="1" dirty="0">
                <a:solidFill>
                  <a:srgbClr val="000000"/>
                </a:solidFill>
              </a:rPr>
              <a:t>E</a:t>
            </a:r>
            <a:r>
              <a:rPr lang="en-US" altLang="en-US" sz="2400" dirty="0">
                <a:solidFill>
                  <a:srgbClr val="000000"/>
                </a:solidFill>
              </a:rPr>
              <a:t>ffectively communicating with customers,</a:t>
            </a:r>
            <a:r>
              <a:rPr lang="en-US" altLang="en-US" sz="2800" dirty="0">
                <a:solidFill>
                  <a:srgbClr val="000000"/>
                </a:solidFill>
              </a:rPr>
              <a:t>	     </a:t>
            </a:r>
          </a:p>
          <a:p>
            <a:pPr marL="109728" indent="0">
              <a:lnSpc>
                <a:spcPct val="100000"/>
              </a:lnSpc>
              <a:buNone/>
            </a:pPr>
            <a:r>
              <a:rPr lang="en-US" altLang="en-US" sz="2800" b="1" dirty="0">
                <a:solidFill>
                  <a:srgbClr val="000000"/>
                </a:solidFill>
              </a:rPr>
              <a:t>R</a:t>
            </a:r>
            <a:r>
              <a:rPr lang="en-US" altLang="en-US" sz="2400" dirty="0">
                <a:solidFill>
                  <a:srgbClr val="000000"/>
                </a:solidFill>
              </a:rPr>
              <a:t>esponding to their needs,</a:t>
            </a:r>
            <a:r>
              <a:rPr lang="en-US" altLang="en-US" sz="2800" dirty="0">
                <a:solidFill>
                  <a:srgbClr val="000000"/>
                </a:solidFill>
              </a:rPr>
              <a:t>		</a:t>
            </a:r>
          </a:p>
          <a:p>
            <a:pPr marL="109728" indent="0">
              <a:lnSpc>
                <a:spcPct val="100000"/>
              </a:lnSpc>
              <a:buNone/>
            </a:pPr>
            <a:r>
              <a:rPr lang="en-US" altLang="en-US" sz="2800" b="1" dirty="0">
                <a:solidFill>
                  <a:srgbClr val="000000"/>
                </a:solidFill>
              </a:rPr>
              <a:t>V</a:t>
            </a:r>
            <a:r>
              <a:rPr lang="en-US" altLang="en-US" sz="2400" dirty="0">
                <a:solidFill>
                  <a:srgbClr val="000000"/>
                </a:solidFill>
              </a:rPr>
              <a:t>aluing their worth, and</a:t>
            </a:r>
            <a:r>
              <a:rPr lang="en-US" altLang="en-US" sz="2800" dirty="0">
                <a:solidFill>
                  <a:srgbClr val="000000"/>
                </a:solidFill>
              </a:rPr>
              <a:t>	</a:t>
            </a:r>
          </a:p>
          <a:p>
            <a:pPr marL="109728" indent="0">
              <a:lnSpc>
                <a:spcPct val="100000"/>
              </a:lnSpc>
              <a:buNone/>
            </a:pPr>
            <a:r>
              <a:rPr lang="en-US" altLang="en-US" sz="2800" b="1" dirty="0">
                <a:solidFill>
                  <a:srgbClr val="000000"/>
                </a:solidFill>
              </a:rPr>
              <a:t>I</a:t>
            </a:r>
            <a:r>
              <a:rPr lang="en-US" altLang="en-US" sz="2400" dirty="0">
                <a:solidFill>
                  <a:srgbClr val="000000"/>
                </a:solidFill>
              </a:rPr>
              <a:t>nstilling excellence through </a:t>
            </a:r>
          </a:p>
          <a:p>
            <a:pPr marL="109728" indent="0">
              <a:lnSpc>
                <a:spcPct val="100000"/>
              </a:lnSpc>
              <a:buNone/>
            </a:pPr>
            <a:r>
              <a:rPr lang="en-US" altLang="en-US" sz="2800" b="1" dirty="0">
                <a:solidFill>
                  <a:srgbClr val="000000"/>
                </a:solidFill>
              </a:rPr>
              <a:t>C</a:t>
            </a:r>
            <a:r>
              <a:rPr lang="en-US" altLang="en-US" sz="2400" dirty="0">
                <a:solidFill>
                  <a:srgbClr val="000000"/>
                </a:solidFill>
              </a:rPr>
              <a:t>ourtesy, confidence, and</a:t>
            </a:r>
            <a:r>
              <a:rPr lang="en-US" altLang="en-US" sz="2800" dirty="0">
                <a:solidFill>
                  <a:srgbClr val="000000"/>
                </a:solidFill>
              </a:rPr>
              <a:t>	</a:t>
            </a:r>
          </a:p>
          <a:p>
            <a:pPr marL="109728" indent="0">
              <a:lnSpc>
                <a:spcPct val="100000"/>
              </a:lnSpc>
              <a:buNone/>
            </a:pPr>
            <a:r>
              <a:rPr lang="en-US" altLang="en-US" sz="2800" b="1" dirty="0">
                <a:solidFill>
                  <a:srgbClr val="000000"/>
                </a:solidFill>
              </a:rPr>
              <a:t>E</a:t>
            </a:r>
            <a:r>
              <a:rPr lang="en-US" altLang="en-US" sz="2400" dirty="0">
                <a:solidFill>
                  <a:srgbClr val="000000"/>
                </a:solidFill>
              </a:rPr>
              <a:t>nthusiasm.</a:t>
            </a:r>
            <a:endParaRPr lang="en-US" sz="2400"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18</a:t>
            </a:fld>
            <a:endParaRPr lang="en-US"/>
          </a:p>
        </p:txBody>
      </p:sp>
    </p:spTree>
    <p:extLst>
      <p:ext uri="{BB962C8B-B14F-4D97-AF65-F5344CB8AC3E}">
        <p14:creationId xmlns:p14="http://schemas.microsoft.com/office/powerpoint/2010/main" val="741444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br>
              <a:rPr lang="en-US" dirty="0"/>
            </a:br>
            <a:r>
              <a:rPr lang="en-US" sz="3600" b="1" dirty="0"/>
              <a:t>Conflict Resolution</a:t>
            </a:r>
            <a:br>
              <a:rPr lang="en-US" dirty="0"/>
            </a:br>
            <a:br>
              <a:rPr lang="en-US" dirty="0"/>
            </a:br>
            <a:r>
              <a:rPr lang="en-US" sz="2400" dirty="0"/>
              <a:t>	</a:t>
            </a:r>
            <a:endParaRPr lang="en-US" dirty="0"/>
          </a:p>
        </p:txBody>
      </p:sp>
      <p:sp>
        <p:nvSpPr>
          <p:cNvPr id="3" name="Content Placeholder 2"/>
          <p:cNvSpPr>
            <a:spLocks noGrp="1"/>
          </p:cNvSpPr>
          <p:nvPr>
            <p:ph idx="1"/>
          </p:nvPr>
        </p:nvSpPr>
        <p:spPr/>
        <p:txBody>
          <a:bodyPr>
            <a:normAutofit fontScale="85000" lnSpcReduction="20000"/>
          </a:bodyPr>
          <a:lstStyle/>
          <a:p>
            <a:pPr marL="609600" indent="-609600">
              <a:lnSpc>
                <a:spcPct val="80000"/>
              </a:lnSpc>
              <a:defRPr/>
            </a:pPr>
            <a:r>
              <a:rPr lang="en-US" sz="2400" b="1" dirty="0">
                <a:solidFill>
                  <a:srgbClr val="000000"/>
                </a:solidFill>
              </a:rPr>
              <a:t>IDENTIFY THE PROBLEM.  </a:t>
            </a:r>
            <a:r>
              <a:rPr lang="en-US" sz="2400" dirty="0">
                <a:solidFill>
                  <a:srgbClr val="000000"/>
                </a:solidFill>
              </a:rPr>
              <a:t>Identify the problem based on the information the customer gives you.</a:t>
            </a:r>
          </a:p>
          <a:p>
            <a:pPr marL="609600" indent="-609600">
              <a:lnSpc>
                <a:spcPct val="80000"/>
              </a:lnSpc>
              <a:defRPr/>
            </a:pPr>
            <a:endParaRPr lang="en-US" sz="2400" dirty="0">
              <a:solidFill>
                <a:srgbClr val="000000"/>
              </a:solidFill>
            </a:endParaRPr>
          </a:p>
          <a:p>
            <a:pPr marL="609600" indent="-609600">
              <a:lnSpc>
                <a:spcPct val="80000"/>
              </a:lnSpc>
              <a:defRPr/>
            </a:pPr>
            <a:r>
              <a:rPr lang="en-US" sz="2400" b="1" dirty="0">
                <a:solidFill>
                  <a:srgbClr val="000000"/>
                </a:solidFill>
              </a:rPr>
              <a:t>DETERMINE A SOLUTION.</a:t>
            </a:r>
            <a:r>
              <a:rPr lang="en-US" sz="2400" dirty="0">
                <a:solidFill>
                  <a:srgbClr val="000000"/>
                </a:solidFill>
              </a:rPr>
              <a:t>  Depending on the specifics of the conversation and your knowledge of your organization, the solution may involve calling the customer again.</a:t>
            </a:r>
          </a:p>
          <a:p>
            <a:pPr marL="609600" indent="-609600">
              <a:lnSpc>
                <a:spcPct val="80000"/>
              </a:lnSpc>
              <a:buFontTx/>
              <a:buAutoNum type="arabicPeriod" startAt="5"/>
              <a:defRPr/>
            </a:pPr>
            <a:endParaRPr lang="en-US" sz="2400" dirty="0">
              <a:solidFill>
                <a:srgbClr val="000000"/>
              </a:solidFill>
            </a:endParaRPr>
          </a:p>
          <a:p>
            <a:pPr marL="609600" indent="-609600">
              <a:lnSpc>
                <a:spcPct val="80000"/>
              </a:lnSpc>
              <a:defRPr/>
            </a:pPr>
            <a:r>
              <a:rPr lang="en-US" sz="2400" b="1" dirty="0">
                <a:solidFill>
                  <a:srgbClr val="000000"/>
                </a:solidFill>
              </a:rPr>
              <a:t>GAIN APPROVAL FROM THE CUSTOMER.</a:t>
            </a:r>
            <a:r>
              <a:rPr lang="en-US" sz="2400" dirty="0">
                <a:solidFill>
                  <a:srgbClr val="000000"/>
                </a:solidFill>
              </a:rPr>
              <a:t> If the customer does not agree to the proposed solution, it will resolve nothing!</a:t>
            </a:r>
          </a:p>
          <a:p>
            <a:pPr marL="609600" indent="-609600">
              <a:lnSpc>
                <a:spcPct val="80000"/>
              </a:lnSpc>
              <a:buFontTx/>
              <a:buAutoNum type="arabicPeriod" startAt="5"/>
              <a:defRPr/>
            </a:pPr>
            <a:endParaRPr lang="en-US" sz="2400" dirty="0">
              <a:solidFill>
                <a:srgbClr val="000000"/>
              </a:solidFill>
            </a:endParaRPr>
          </a:p>
          <a:p>
            <a:pPr marL="609600" indent="-609600">
              <a:lnSpc>
                <a:spcPct val="80000"/>
              </a:lnSpc>
              <a:defRPr/>
            </a:pPr>
            <a:r>
              <a:rPr lang="en-US" sz="2400" b="1" dirty="0">
                <a:solidFill>
                  <a:srgbClr val="000000"/>
                </a:solidFill>
              </a:rPr>
              <a:t>MAKE AN AGREEMENT.</a:t>
            </a:r>
            <a:r>
              <a:rPr lang="en-US" sz="2400" dirty="0">
                <a:solidFill>
                  <a:srgbClr val="000000"/>
                </a:solidFill>
              </a:rPr>
              <a:t>  You and the customer should determine what is to be done, when it is to be done, and by whom. If it is not possible, suggest an alternative.</a:t>
            </a:r>
          </a:p>
          <a:p>
            <a:pPr marL="609600" indent="-609600">
              <a:lnSpc>
                <a:spcPct val="80000"/>
              </a:lnSpc>
              <a:buFontTx/>
              <a:buAutoNum type="arabicPeriod" startAt="5"/>
              <a:defRPr/>
            </a:pPr>
            <a:endParaRPr lang="en-US" sz="2400" dirty="0">
              <a:solidFill>
                <a:srgbClr val="000000"/>
              </a:solidFill>
            </a:endParaRPr>
          </a:p>
          <a:p>
            <a:pPr marL="609600" indent="-609600">
              <a:lnSpc>
                <a:spcPct val="80000"/>
              </a:lnSpc>
              <a:defRPr/>
            </a:pPr>
            <a:r>
              <a:rPr lang="en-US" sz="2400" b="1" dirty="0">
                <a:solidFill>
                  <a:srgbClr val="000000"/>
                </a:solidFill>
              </a:rPr>
              <a:t>FOLLOW UP.</a:t>
            </a:r>
            <a:r>
              <a:rPr lang="en-US" sz="2400" dirty="0">
                <a:solidFill>
                  <a:srgbClr val="000000"/>
                </a:solidFill>
              </a:rPr>
              <a:t>  Personally make sure that the customer has been satisfied; and provide feedback. </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597105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Purpose of Civil Rights Policy</a:t>
            </a:r>
          </a:p>
        </p:txBody>
      </p:sp>
      <p:sp>
        <p:nvSpPr>
          <p:cNvPr id="3" name="Content Placeholder 2"/>
          <p:cNvSpPr>
            <a:spLocks noGrp="1"/>
          </p:cNvSpPr>
          <p:nvPr>
            <p:ph idx="1"/>
          </p:nvPr>
        </p:nvSpPr>
        <p:spPr/>
        <p:txBody>
          <a:bodyPr/>
          <a:lstStyle/>
          <a:p>
            <a:pPr marL="109728" lvl="0" indent="0" algn="ctr" defTabSz="914400">
              <a:lnSpc>
                <a:spcPct val="150000"/>
              </a:lnSpc>
              <a:spcBef>
                <a:spcPts val="400"/>
              </a:spcBef>
              <a:buClr>
                <a:srgbClr val="2DA2BF"/>
              </a:buClr>
              <a:buSzPct val="100000"/>
              <a:buNone/>
            </a:pPr>
            <a:r>
              <a:rPr lang="en-US" altLang="en-US" sz="2400" dirty="0">
                <a:solidFill>
                  <a:schemeClr val="tx1">
                    <a:lumMod val="65000"/>
                    <a:lumOff val="35000"/>
                  </a:schemeClr>
                </a:solidFill>
                <a:latin typeface="Fira Sans" panose="020B0503050000020004" pitchFamily="34" charset="0"/>
                <a:ea typeface="+mn-ea"/>
                <a:cs typeface="+mn-cs"/>
              </a:rPr>
              <a:t>The purpose of civil rights policy as it pertain to the United States Department of Agriculture (USDA) Food and Nutrition Service (FNS) programs is to ensure compliance with and enforcement of the prohibition against discrimination in ALL federally funded child nutrition programs and to protect the recipients and customers of said programs.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36259786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Racial and Ethnic Data </a:t>
            </a:r>
            <a:br>
              <a:rPr lang="en-US" dirty="0"/>
            </a:br>
            <a:r>
              <a:rPr lang="en-US" dirty="0"/>
              <a:t>Collection and Reporting</a:t>
            </a:r>
          </a:p>
        </p:txBody>
      </p:sp>
      <p:sp>
        <p:nvSpPr>
          <p:cNvPr id="3" name="Content Placeholder 2"/>
          <p:cNvSpPr>
            <a:spLocks noGrp="1"/>
          </p:cNvSpPr>
          <p:nvPr>
            <p:ph idx="1"/>
          </p:nvPr>
        </p:nvSpPr>
        <p:spPr>
          <a:xfrm>
            <a:off x="298939" y="1972019"/>
            <a:ext cx="8527427" cy="3901243"/>
          </a:xfrm>
        </p:spPr>
        <p:txBody>
          <a:bodyPr/>
          <a:lstStyle/>
          <a:p>
            <a:pPr>
              <a:lnSpc>
                <a:spcPct val="80000"/>
              </a:lnSpc>
              <a:tabLst>
                <a:tab pos="404813" algn="l"/>
              </a:tabLst>
            </a:pPr>
            <a:r>
              <a:rPr lang="en-US" sz="2400" dirty="0"/>
              <a:t>Data collection is </a:t>
            </a:r>
            <a:r>
              <a:rPr lang="en-US" sz="2400" u="sng" dirty="0"/>
              <a:t>mandatory</a:t>
            </a:r>
          </a:p>
          <a:p>
            <a:pPr>
              <a:lnSpc>
                <a:spcPct val="80000"/>
              </a:lnSpc>
              <a:buNone/>
              <a:tabLst>
                <a:tab pos="404813" algn="l"/>
              </a:tabLst>
            </a:pPr>
            <a:endParaRPr lang="en-US" sz="2400" dirty="0"/>
          </a:p>
          <a:p>
            <a:pPr>
              <a:lnSpc>
                <a:spcPct val="80000"/>
              </a:lnSpc>
              <a:tabLst>
                <a:tab pos="404813" algn="l"/>
              </a:tabLst>
            </a:pPr>
            <a:r>
              <a:rPr lang="en-US" sz="2400" dirty="0"/>
              <a:t>Recipients of federal financial assistance must maintain a system to collect racial and ethnic data in accordance with FNS policy</a:t>
            </a:r>
            <a:endParaRPr lang="en-US" dirty="0"/>
          </a:p>
          <a:p>
            <a:pPr marL="393192" lvl="1" indent="0">
              <a:lnSpc>
                <a:spcPct val="80000"/>
              </a:lnSpc>
              <a:buNone/>
              <a:tabLst>
                <a:tab pos="404813" algn="l"/>
              </a:tabLst>
            </a:pPr>
            <a:endParaRPr lang="en-US" dirty="0"/>
          </a:p>
          <a:p>
            <a:pPr>
              <a:lnSpc>
                <a:spcPct val="80000"/>
              </a:lnSpc>
              <a:tabLst>
                <a:tab pos="404813" algn="l"/>
              </a:tabLst>
            </a:pPr>
            <a:r>
              <a:rPr lang="en-US" sz="2400" dirty="0"/>
              <a:t>Data must be maintained for 3 years</a:t>
            </a:r>
          </a:p>
          <a:p>
            <a:pPr lvl="1">
              <a:lnSpc>
                <a:spcPct val="80000"/>
              </a:lnSpc>
              <a:tabLst>
                <a:tab pos="404813" algn="l"/>
              </a:tabLst>
            </a:pPr>
            <a:r>
              <a:rPr lang="en-US" sz="2100" dirty="0"/>
              <a:t>Must be submitted to FNS as requested</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20</a:t>
            </a:fld>
            <a:endParaRPr lang="en-US"/>
          </a:p>
        </p:txBody>
      </p:sp>
    </p:spTree>
    <p:extLst>
      <p:ext uri="{BB962C8B-B14F-4D97-AF65-F5344CB8AC3E}">
        <p14:creationId xmlns:p14="http://schemas.microsoft.com/office/powerpoint/2010/main" val="3077406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Limited English Proficiency (LEP) </a:t>
            </a:r>
            <a:br>
              <a:rPr lang="en-US" dirty="0"/>
            </a:br>
            <a:r>
              <a:rPr lang="en-US" dirty="0"/>
              <a:t>and Program Access</a:t>
            </a:r>
          </a:p>
        </p:txBody>
      </p:sp>
      <p:sp>
        <p:nvSpPr>
          <p:cNvPr id="3" name="Content Placeholder 2"/>
          <p:cNvSpPr>
            <a:spLocks noGrp="1"/>
          </p:cNvSpPr>
          <p:nvPr>
            <p:ph idx="1"/>
          </p:nvPr>
        </p:nvSpPr>
        <p:spPr>
          <a:xfrm>
            <a:off x="298939" y="1355075"/>
            <a:ext cx="8527427" cy="4518187"/>
          </a:xfrm>
        </p:spPr>
        <p:txBody>
          <a:bodyPr/>
          <a:lstStyle/>
          <a:p>
            <a:pPr>
              <a:lnSpc>
                <a:spcPct val="80000"/>
              </a:lnSpc>
              <a:buNone/>
            </a:pPr>
            <a:endParaRPr lang="en-US" sz="2400" dirty="0"/>
          </a:p>
          <a:p>
            <a:pPr>
              <a:lnSpc>
                <a:spcPct val="80000"/>
              </a:lnSpc>
              <a:buSzPct val="125000"/>
            </a:pPr>
            <a:r>
              <a:rPr lang="en-US" sz="2400" dirty="0"/>
              <a:t>Who are persons with LEP?</a:t>
            </a:r>
          </a:p>
          <a:p>
            <a:pPr lvl="1">
              <a:lnSpc>
                <a:spcPct val="80000"/>
              </a:lnSpc>
              <a:buSzPct val="125000"/>
            </a:pPr>
            <a:r>
              <a:rPr lang="en-US" sz="2000" dirty="0"/>
              <a:t>Individuals who do not speak English as their primary language and who have a limited ability to read, speak, write, or understand English because of their national origin</a:t>
            </a:r>
          </a:p>
          <a:p>
            <a:pPr>
              <a:lnSpc>
                <a:spcPct val="80000"/>
              </a:lnSpc>
              <a:buSzPct val="125000"/>
            </a:pPr>
            <a:endParaRPr lang="en-US" sz="2400" dirty="0"/>
          </a:p>
          <a:p>
            <a:pPr>
              <a:lnSpc>
                <a:spcPct val="80000"/>
              </a:lnSpc>
              <a:buSzPct val="125000"/>
            </a:pPr>
            <a:r>
              <a:rPr lang="en-US" sz="2400" dirty="0"/>
              <a:t>Recipients of Federal financial assistance have a responsibility to take reasonable steps to ensure meaningful access to their programs and activities by persons with LEP.</a:t>
            </a:r>
          </a:p>
          <a:p>
            <a:pPr>
              <a:lnSpc>
                <a:spcPct val="80000"/>
              </a:lnSpc>
              <a:buSzPct val="125000"/>
            </a:pPr>
            <a:endParaRPr lang="en-US" dirty="0"/>
          </a:p>
          <a:p>
            <a:pPr>
              <a:lnSpc>
                <a:spcPct val="80000"/>
              </a:lnSpc>
              <a:buSzPct val="125000"/>
            </a:pPr>
            <a:r>
              <a:rPr lang="en-US" sz="2400" dirty="0"/>
              <a:t>Failure to provide “meaningful” access to persons with LEP could be discrimination on the basis of national origin.</a:t>
            </a:r>
          </a:p>
        </p:txBody>
      </p:sp>
      <p:sp>
        <p:nvSpPr>
          <p:cNvPr id="4" name="Slide Number Placeholder 3"/>
          <p:cNvSpPr>
            <a:spLocks noGrp="1"/>
          </p:cNvSpPr>
          <p:nvPr>
            <p:ph type="sldNum" sz="quarter" idx="12"/>
          </p:nvPr>
        </p:nvSpPr>
        <p:spPr/>
        <p:txBody>
          <a:bodyPr/>
          <a:lstStyle/>
          <a:p>
            <a:fld id="{16630861-4318-414B-8E21-CA5F03E7BD41}" type="slidenum">
              <a:rPr lang="en-US" smtClean="0"/>
              <a:t>21</a:t>
            </a:fld>
            <a:endParaRPr lang="en-US"/>
          </a:p>
        </p:txBody>
      </p:sp>
    </p:spTree>
    <p:extLst>
      <p:ext uri="{BB962C8B-B14F-4D97-AF65-F5344CB8AC3E}">
        <p14:creationId xmlns:p14="http://schemas.microsoft.com/office/powerpoint/2010/main" val="581851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Disability Discrimination</a:t>
            </a:r>
          </a:p>
        </p:txBody>
      </p:sp>
      <p:sp>
        <p:nvSpPr>
          <p:cNvPr id="3" name="Content Placeholder 2"/>
          <p:cNvSpPr>
            <a:spLocks noGrp="1"/>
          </p:cNvSpPr>
          <p:nvPr>
            <p:ph idx="1"/>
          </p:nvPr>
        </p:nvSpPr>
        <p:spPr>
          <a:xfrm>
            <a:off x="298939" y="1255923"/>
            <a:ext cx="8527427" cy="4617339"/>
          </a:xfrm>
        </p:spPr>
        <p:txBody>
          <a:bodyPr>
            <a:normAutofit fontScale="25000" lnSpcReduction="20000"/>
          </a:bodyPr>
          <a:lstStyle/>
          <a:p>
            <a:endParaRPr lang="en-US" sz="8400" dirty="0"/>
          </a:p>
          <a:p>
            <a:pPr>
              <a:lnSpc>
                <a:spcPct val="120000"/>
              </a:lnSpc>
              <a:spcBef>
                <a:spcPts val="0"/>
              </a:spcBef>
            </a:pPr>
            <a:r>
              <a:rPr lang="en-US" sz="8400" dirty="0"/>
              <a:t>What is the definition of disability? </a:t>
            </a:r>
          </a:p>
          <a:p>
            <a:pPr marL="109728" indent="0">
              <a:lnSpc>
                <a:spcPct val="120000"/>
              </a:lnSpc>
              <a:spcBef>
                <a:spcPts val="0"/>
              </a:spcBef>
              <a:buNone/>
            </a:pPr>
            <a:endParaRPr lang="en-US" sz="8400" dirty="0"/>
          </a:p>
          <a:p>
            <a:pPr lvl="1">
              <a:lnSpc>
                <a:spcPct val="120000"/>
              </a:lnSpc>
              <a:spcBef>
                <a:spcPts val="0"/>
              </a:spcBef>
            </a:pPr>
            <a:r>
              <a:rPr lang="en-US" sz="8400" dirty="0"/>
              <a:t>A person who has a physical or mental impairment which substantially limits one or more major life activities, has a record of such an impairment, or is regarded as having such an impairment.</a:t>
            </a:r>
          </a:p>
          <a:p>
            <a:pPr marL="393192" lvl="1" indent="0">
              <a:lnSpc>
                <a:spcPct val="120000"/>
              </a:lnSpc>
              <a:spcBef>
                <a:spcPts val="0"/>
              </a:spcBef>
              <a:buNone/>
            </a:pPr>
            <a:endParaRPr lang="en-US" sz="8400" dirty="0"/>
          </a:p>
          <a:p>
            <a:pPr lvl="1">
              <a:lnSpc>
                <a:spcPct val="120000"/>
              </a:lnSpc>
              <a:spcBef>
                <a:spcPts val="0"/>
              </a:spcBef>
            </a:pPr>
            <a:r>
              <a:rPr lang="en-US" sz="8400" dirty="0"/>
              <a:t>Major life activity means functions such as caring for one’s self, performing manual tasks, walking, seeing, hearing, speaking, breathing, learning and working. </a:t>
            </a:r>
          </a:p>
          <a:p>
            <a:pPr lvl="2">
              <a:lnSpc>
                <a:spcPct val="120000"/>
              </a:lnSpc>
              <a:spcBef>
                <a:spcPts val="0"/>
              </a:spcBef>
            </a:pPr>
            <a:r>
              <a:rPr lang="en-US" sz="8400" dirty="0">
                <a:solidFill>
                  <a:srgbClr val="FF0000"/>
                </a:solidFill>
              </a:rPr>
              <a:t>functions of the immune system, normal cell growth, digestive, bowel, bladder, neurological, brain, respiratory, circulatory, cardiovascular, endocrine, and reproductive functions. (ADA Amendments Act of 2008)</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22</a:t>
            </a:fld>
            <a:endParaRPr lang="en-US"/>
          </a:p>
        </p:txBody>
      </p:sp>
    </p:spTree>
    <p:extLst>
      <p:ext uri="{BB962C8B-B14F-4D97-AF65-F5344CB8AC3E}">
        <p14:creationId xmlns:p14="http://schemas.microsoft.com/office/powerpoint/2010/main" val="1164382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Disability Discrimination</a:t>
            </a:r>
          </a:p>
        </p:txBody>
      </p:sp>
      <p:sp>
        <p:nvSpPr>
          <p:cNvPr id="3" name="Content Placeholder 2"/>
          <p:cNvSpPr>
            <a:spLocks noGrp="1"/>
          </p:cNvSpPr>
          <p:nvPr>
            <p:ph idx="1"/>
          </p:nvPr>
        </p:nvSpPr>
        <p:spPr/>
        <p:txBody>
          <a:bodyPr>
            <a:normAutofit fontScale="25000" lnSpcReduction="20000"/>
          </a:bodyPr>
          <a:lstStyle/>
          <a:p>
            <a:pPr>
              <a:lnSpc>
                <a:spcPct val="120000"/>
              </a:lnSpc>
            </a:pPr>
            <a:r>
              <a:rPr lang="en-US" sz="9600" dirty="0"/>
              <a:t>State and local offices must provide reasonable accommodations in policies and practices to applicants and participants with disabilities when necessary.</a:t>
            </a:r>
          </a:p>
          <a:p>
            <a:pPr marL="109728" indent="0">
              <a:lnSpc>
                <a:spcPct val="120000"/>
              </a:lnSpc>
              <a:buNone/>
            </a:pPr>
            <a:endParaRPr lang="en-US" sz="9600" dirty="0"/>
          </a:p>
          <a:p>
            <a:pPr>
              <a:lnSpc>
                <a:spcPct val="120000"/>
              </a:lnSpc>
            </a:pPr>
            <a:r>
              <a:rPr lang="en-US" sz="9600" dirty="0"/>
              <a:t>Reasonable accommodations </a:t>
            </a:r>
          </a:p>
          <a:p>
            <a:pPr lvl="1">
              <a:lnSpc>
                <a:spcPct val="120000"/>
              </a:lnSpc>
            </a:pPr>
            <a:r>
              <a:rPr lang="en-US" sz="9200" dirty="0"/>
              <a:t>Must be funded through State/local offices, not by applicants and participants</a:t>
            </a:r>
          </a:p>
          <a:p>
            <a:pPr lvl="1">
              <a:lnSpc>
                <a:spcPct val="120000"/>
              </a:lnSpc>
            </a:pPr>
            <a:r>
              <a:rPr lang="en-US" sz="9200" dirty="0"/>
              <a:t>Require good communication between all parties involved</a:t>
            </a:r>
          </a:p>
          <a:p>
            <a:pPr lvl="1">
              <a:lnSpc>
                <a:spcPct val="120000"/>
              </a:lnSpc>
            </a:pPr>
            <a:r>
              <a:rPr lang="en-US" sz="9200" dirty="0"/>
              <a:t>Provide the same level of service to applicants and participants in an alternative way</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23</a:t>
            </a:fld>
            <a:endParaRPr lang="en-US"/>
          </a:p>
        </p:txBody>
      </p:sp>
    </p:spTree>
    <p:extLst>
      <p:ext uri="{BB962C8B-B14F-4D97-AF65-F5344CB8AC3E}">
        <p14:creationId xmlns:p14="http://schemas.microsoft.com/office/powerpoint/2010/main" val="3286907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Disability Discrimination</a:t>
            </a:r>
          </a:p>
        </p:txBody>
      </p:sp>
      <p:sp>
        <p:nvSpPr>
          <p:cNvPr id="3" name="Content Placeholder 2"/>
          <p:cNvSpPr>
            <a:spLocks noGrp="1"/>
          </p:cNvSpPr>
          <p:nvPr>
            <p:ph idx="1"/>
          </p:nvPr>
        </p:nvSpPr>
        <p:spPr/>
        <p:txBody>
          <a:bodyPr>
            <a:normAutofit fontScale="92500" lnSpcReduction="10000"/>
          </a:bodyPr>
          <a:lstStyle/>
          <a:p>
            <a:pPr>
              <a:lnSpc>
                <a:spcPct val="120000"/>
              </a:lnSpc>
            </a:pPr>
            <a:r>
              <a:rPr lang="en-US" sz="2400" dirty="0"/>
              <a:t>Accessibility of State and local agency websites, and online application systems to persons with visual impairments and other disabilities. </a:t>
            </a:r>
          </a:p>
          <a:p>
            <a:pPr>
              <a:lnSpc>
                <a:spcPct val="120000"/>
              </a:lnSpc>
            </a:pPr>
            <a:endParaRPr lang="en-US" sz="900" dirty="0"/>
          </a:p>
          <a:p>
            <a:pPr>
              <a:lnSpc>
                <a:spcPct val="120000"/>
              </a:lnSpc>
            </a:pPr>
            <a:r>
              <a:rPr lang="en-US" sz="2400" dirty="0"/>
              <a:t>Physical Program access to persons in wheelchairs and with mobility disabilities.</a:t>
            </a:r>
          </a:p>
          <a:p>
            <a:pPr>
              <a:lnSpc>
                <a:spcPct val="120000"/>
              </a:lnSpc>
            </a:pPr>
            <a:endParaRPr lang="en-US" sz="900" dirty="0"/>
          </a:p>
          <a:p>
            <a:pPr>
              <a:lnSpc>
                <a:spcPct val="120000"/>
              </a:lnSpc>
            </a:pPr>
            <a:r>
              <a:rPr lang="en-US" sz="2400" dirty="0"/>
              <a:t>Accessibility through Braille, large print and audio tape and other alternative formats. </a:t>
            </a:r>
          </a:p>
          <a:p>
            <a:pPr>
              <a:lnSpc>
                <a:spcPct val="120000"/>
              </a:lnSpc>
              <a:buNone/>
            </a:pPr>
            <a:endParaRPr lang="en-US" sz="900" dirty="0"/>
          </a:p>
          <a:p>
            <a:pPr>
              <a:lnSpc>
                <a:spcPct val="120000"/>
              </a:lnSpc>
            </a:pPr>
            <a:r>
              <a:rPr lang="en-US" sz="2400" dirty="0"/>
              <a:t>Accessibility to American Sign Language (ASL) and interpreters.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24</a:t>
            </a:fld>
            <a:endParaRPr lang="en-US"/>
          </a:p>
        </p:txBody>
      </p:sp>
    </p:spTree>
    <p:extLst>
      <p:ext uri="{BB962C8B-B14F-4D97-AF65-F5344CB8AC3E}">
        <p14:creationId xmlns:p14="http://schemas.microsoft.com/office/powerpoint/2010/main" val="2079409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Compliance Reviews</a:t>
            </a:r>
          </a:p>
        </p:txBody>
      </p:sp>
      <p:sp>
        <p:nvSpPr>
          <p:cNvPr id="3" name="Content Placeholder 2"/>
          <p:cNvSpPr>
            <a:spLocks noGrp="1"/>
          </p:cNvSpPr>
          <p:nvPr>
            <p:ph idx="1"/>
          </p:nvPr>
        </p:nvSpPr>
        <p:spPr/>
        <p:txBody>
          <a:bodyPr/>
          <a:lstStyle/>
          <a:p>
            <a:r>
              <a:rPr lang="en-US" dirty="0"/>
              <a:t>Examine the activities of State agencies, local agencies, and sub-recipients to determine Civil Rights compliance</a:t>
            </a:r>
          </a:p>
          <a:p>
            <a:endParaRPr lang="en-US" sz="1100" dirty="0"/>
          </a:p>
          <a:p>
            <a:endParaRPr lang="en-US" sz="1100" dirty="0"/>
          </a:p>
          <a:p>
            <a:r>
              <a:rPr lang="en-US" dirty="0"/>
              <a:t>FNS Civil Rights and Program staff review State agencies.</a:t>
            </a:r>
            <a:endParaRPr lang="en-US" sz="1900" dirty="0"/>
          </a:p>
          <a:p>
            <a:pPr lvl="1"/>
            <a:r>
              <a:rPr lang="en-US" sz="2000" dirty="0"/>
              <a:t>FNS staff and State agencies review local agencies and sub-recipients. </a:t>
            </a:r>
          </a:p>
          <a:p>
            <a:pPr marL="365760" lvl="1" indent="0">
              <a:buNone/>
            </a:pPr>
            <a:r>
              <a:rPr lang="en-US" dirty="0"/>
              <a:t>	</a:t>
            </a:r>
            <a:endParaRPr lang="en-US" sz="1900" dirty="0"/>
          </a:p>
          <a:p>
            <a:r>
              <a:rPr lang="en-US" dirty="0"/>
              <a:t>Significant findings must be provided in writing to the reviewed entity. </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25</a:t>
            </a:fld>
            <a:endParaRPr lang="en-US"/>
          </a:p>
        </p:txBody>
      </p:sp>
    </p:spTree>
    <p:extLst>
      <p:ext uri="{BB962C8B-B14F-4D97-AF65-F5344CB8AC3E}">
        <p14:creationId xmlns:p14="http://schemas.microsoft.com/office/powerpoint/2010/main" val="3049468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a:latin typeface="Tahoma" charset="0"/>
              </a:rPr>
              <a:t> </a:t>
            </a:r>
            <a:r>
              <a:rPr lang="en-US" dirty="0"/>
              <a:t>Resolution of Noncomplian</a:t>
            </a:r>
            <a:r>
              <a:rPr lang="en-US" sz="3600" dirty="0"/>
              <a:t>ce</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dirty="0"/>
              <a:t>A factual finding that any Civil Rights requirement, as provided by law, regulation, policy, instruction, or guidelines, is not being adhered to by a State agency, local agency or sub-recipient agency</a:t>
            </a:r>
          </a:p>
          <a:p>
            <a:pPr>
              <a:lnSpc>
                <a:spcPct val="100000"/>
              </a:lnSpc>
              <a:spcBef>
                <a:spcPts val="0"/>
              </a:spcBef>
            </a:pPr>
            <a:endParaRPr lang="en-US" sz="2400" dirty="0"/>
          </a:p>
          <a:p>
            <a:pPr>
              <a:lnSpc>
                <a:spcPct val="100000"/>
              </a:lnSpc>
              <a:spcBef>
                <a:spcPts val="0"/>
              </a:spcBef>
            </a:pPr>
            <a:endParaRPr lang="en-US" sz="900" dirty="0"/>
          </a:p>
          <a:p>
            <a:pPr>
              <a:lnSpc>
                <a:spcPct val="100000"/>
              </a:lnSpc>
              <a:spcBef>
                <a:spcPts val="0"/>
              </a:spcBef>
            </a:pPr>
            <a:r>
              <a:rPr lang="en-US" dirty="0"/>
              <a:t>Steps must be taken immediately to obtain</a:t>
            </a:r>
            <a:r>
              <a:rPr lang="en-US" dirty="0">
                <a:solidFill>
                  <a:srgbClr val="A11F6C"/>
                </a:solidFill>
              </a:rPr>
              <a:t> </a:t>
            </a:r>
            <a:r>
              <a:rPr lang="en-US" dirty="0">
                <a:solidFill>
                  <a:srgbClr val="FF0000"/>
                </a:solidFill>
              </a:rPr>
              <a:t>voluntary</a:t>
            </a:r>
            <a:r>
              <a:rPr lang="en-US" dirty="0">
                <a:solidFill>
                  <a:srgbClr val="A11F6C"/>
                </a:solidFill>
              </a:rPr>
              <a:t> </a:t>
            </a:r>
            <a:r>
              <a:rPr lang="en-US" dirty="0"/>
              <a:t>compliance</a:t>
            </a:r>
          </a:p>
          <a:p>
            <a:pPr>
              <a:lnSpc>
                <a:spcPct val="100000"/>
              </a:lnSpc>
              <a:spcBef>
                <a:spcPts val="0"/>
              </a:spcBef>
            </a:pPr>
            <a:endParaRPr lang="en-US" sz="2400" dirty="0"/>
          </a:p>
          <a:p>
            <a:pPr>
              <a:lnSpc>
                <a:spcPct val="100000"/>
              </a:lnSpc>
              <a:spcBef>
                <a:spcPts val="0"/>
              </a:spcBef>
            </a:pPr>
            <a:endParaRPr lang="en-US" sz="900" dirty="0"/>
          </a:p>
          <a:p>
            <a:pPr>
              <a:lnSpc>
                <a:spcPct val="100000"/>
              </a:lnSpc>
              <a:spcBef>
                <a:spcPts val="0"/>
              </a:spcBef>
            </a:pPr>
            <a:r>
              <a:rPr lang="en-US" dirty="0"/>
              <a:t>A finding’s effective date is the date of notice to the reviewed entity</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26</a:t>
            </a:fld>
            <a:endParaRPr lang="en-US"/>
          </a:p>
        </p:txBody>
      </p:sp>
    </p:spTree>
    <p:extLst>
      <p:ext uri="{BB962C8B-B14F-4D97-AF65-F5344CB8AC3E}">
        <p14:creationId xmlns:p14="http://schemas.microsoft.com/office/powerpoint/2010/main" val="20631682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sz="2400" dirty="0"/>
          </a:p>
          <a:p>
            <a:pPr marL="0" indent="0" algn="ctr">
              <a:buNone/>
            </a:pPr>
            <a:endParaRPr lang="en-US" sz="2400" dirty="0"/>
          </a:p>
          <a:p>
            <a:pPr marL="0" indent="0" algn="ctr">
              <a:buNone/>
            </a:pPr>
            <a:r>
              <a:rPr lang="en-US" sz="4000" dirty="0"/>
              <a:t>Questions?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27</a:t>
            </a:fld>
            <a:endParaRPr lang="en-US"/>
          </a:p>
        </p:txBody>
      </p:sp>
    </p:spTree>
    <p:extLst>
      <p:ext uri="{BB962C8B-B14F-4D97-AF65-F5344CB8AC3E}">
        <p14:creationId xmlns:p14="http://schemas.microsoft.com/office/powerpoint/2010/main" val="3507272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Contact Information</a:t>
            </a:r>
          </a:p>
        </p:txBody>
      </p:sp>
      <p:sp>
        <p:nvSpPr>
          <p:cNvPr id="3" name="Content Placeholder 2"/>
          <p:cNvSpPr>
            <a:spLocks noGrp="1"/>
          </p:cNvSpPr>
          <p:nvPr>
            <p:ph idx="1"/>
          </p:nvPr>
        </p:nvSpPr>
        <p:spPr/>
        <p:txBody>
          <a:bodyPr/>
          <a:lstStyle/>
          <a:p>
            <a:pPr algn="ctr">
              <a:lnSpc>
                <a:spcPct val="100000"/>
              </a:lnSpc>
              <a:spcBef>
                <a:spcPts val="0"/>
              </a:spcBef>
              <a:buNone/>
            </a:pPr>
            <a:r>
              <a:rPr lang="en-US" sz="2400" dirty="0"/>
              <a:t>	West Virginia Department of Education</a:t>
            </a:r>
          </a:p>
          <a:p>
            <a:pPr algn="ctr">
              <a:lnSpc>
                <a:spcPct val="100000"/>
              </a:lnSpc>
              <a:spcBef>
                <a:spcPts val="0"/>
              </a:spcBef>
              <a:buNone/>
            </a:pPr>
            <a:r>
              <a:rPr lang="en-US" sz="2400" dirty="0"/>
              <a:t>Office of Child Nutrition</a:t>
            </a:r>
          </a:p>
          <a:p>
            <a:pPr algn="ctr">
              <a:lnSpc>
                <a:spcPct val="100000"/>
              </a:lnSpc>
              <a:spcBef>
                <a:spcPts val="0"/>
              </a:spcBef>
              <a:buNone/>
            </a:pPr>
            <a:r>
              <a:rPr lang="en-US" sz="2400"/>
              <a:t>	1900 </a:t>
            </a:r>
            <a:r>
              <a:rPr lang="en-US" sz="2400" dirty="0"/>
              <a:t>Kanawha Blvd, East</a:t>
            </a:r>
          </a:p>
          <a:p>
            <a:pPr algn="ctr">
              <a:lnSpc>
                <a:spcPct val="100000"/>
              </a:lnSpc>
              <a:spcBef>
                <a:spcPts val="0"/>
              </a:spcBef>
              <a:buNone/>
            </a:pPr>
            <a:r>
              <a:rPr lang="en-US" sz="2400" dirty="0"/>
              <a:t>Charleston, WV 25305</a:t>
            </a:r>
          </a:p>
          <a:p>
            <a:pPr algn="ctr">
              <a:lnSpc>
                <a:spcPct val="100000"/>
              </a:lnSpc>
              <a:spcBef>
                <a:spcPts val="0"/>
              </a:spcBef>
              <a:buNone/>
            </a:pPr>
            <a:r>
              <a:rPr lang="en-US" sz="2400" dirty="0"/>
              <a:t>	Telephone:  (304) 558-3396</a:t>
            </a:r>
          </a:p>
          <a:p>
            <a:pPr algn="ctr">
              <a:lnSpc>
                <a:spcPct val="100000"/>
              </a:lnSpc>
              <a:spcBef>
                <a:spcPts val="0"/>
              </a:spcBef>
              <a:buNone/>
            </a:pPr>
            <a:r>
              <a:rPr lang="en-US" sz="2400" dirty="0"/>
              <a:t>	</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28</a:t>
            </a:fld>
            <a:endParaRPr lang="en-US"/>
          </a:p>
        </p:txBody>
      </p:sp>
    </p:spTree>
    <p:extLst>
      <p:ext uri="{BB962C8B-B14F-4D97-AF65-F5344CB8AC3E}">
        <p14:creationId xmlns:p14="http://schemas.microsoft.com/office/powerpoint/2010/main" val="941688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Civil Rights Concepts</a:t>
            </a:r>
          </a:p>
        </p:txBody>
      </p:sp>
      <p:sp>
        <p:nvSpPr>
          <p:cNvPr id="3" name="Content Placeholder 2"/>
          <p:cNvSpPr>
            <a:spLocks noGrp="1"/>
          </p:cNvSpPr>
          <p:nvPr>
            <p:ph idx="1"/>
          </p:nvPr>
        </p:nvSpPr>
        <p:spPr/>
        <p:txBody>
          <a:bodyPr/>
          <a:lstStyle/>
          <a:p>
            <a:r>
              <a:rPr lang="en-US" dirty="0"/>
              <a:t>Stereotyping</a:t>
            </a:r>
          </a:p>
          <a:p>
            <a:pPr lvl="1"/>
            <a:r>
              <a:rPr lang="en-US" dirty="0"/>
              <a:t>Preconceived beliefs or over-simplified generalizations about a particular group</a:t>
            </a:r>
          </a:p>
          <a:p>
            <a:pPr marL="393192" lvl="1" indent="0">
              <a:buNone/>
            </a:pPr>
            <a:endParaRPr lang="en-US" dirty="0"/>
          </a:p>
          <a:p>
            <a:r>
              <a:rPr lang="en-US" dirty="0"/>
              <a:t>Prejudice</a:t>
            </a:r>
          </a:p>
          <a:p>
            <a:pPr lvl="1"/>
            <a:r>
              <a:rPr lang="en-US" dirty="0"/>
              <a:t>A set of rigid and unfavorable attitudes toward a particular group that is formed without considering facts</a:t>
            </a:r>
          </a:p>
          <a:p>
            <a:pPr marL="393192" lvl="1" indent="0">
              <a:buNone/>
            </a:pPr>
            <a:endParaRPr lang="en-US" dirty="0"/>
          </a:p>
          <a:p>
            <a:r>
              <a:rPr lang="en-US" dirty="0"/>
              <a:t>Discrimination</a:t>
            </a:r>
          </a:p>
          <a:p>
            <a:pPr lvl="1"/>
            <a:r>
              <a:rPr lang="en-US" dirty="0"/>
              <a:t>The practice of treating people differently because of how we have grouped them in our minds according to our prejudices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1639400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is discrimination in CNP?</a:t>
            </a:r>
          </a:p>
        </p:txBody>
      </p:sp>
      <p:sp>
        <p:nvSpPr>
          <p:cNvPr id="3" name="Content Placeholder 2"/>
          <p:cNvSpPr>
            <a:spLocks noGrp="1"/>
          </p:cNvSpPr>
          <p:nvPr>
            <p:ph idx="1"/>
          </p:nvPr>
        </p:nvSpPr>
        <p:spPr/>
        <p:txBody>
          <a:bodyPr/>
          <a:lstStyle/>
          <a:p>
            <a:r>
              <a:rPr lang="en-US" dirty="0"/>
              <a:t>Different treatment which makes a distinction of one person or a group of persons from others, either intentionally, by neglect, or by the actions or lack of actions based on a protected class</a:t>
            </a:r>
          </a:p>
          <a:p>
            <a:pPr marL="109728" indent="0">
              <a:buNone/>
            </a:pPr>
            <a:endParaRPr lang="en-US" sz="1300" dirty="0"/>
          </a:p>
          <a:p>
            <a:r>
              <a:rPr lang="en-US" dirty="0"/>
              <a:t>Protected classes for CNP</a:t>
            </a:r>
          </a:p>
          <a:p>
            <a:pPr lvl="1"/>
            <a:r>
              <a:rPr lang="en-US" dirty="0"/>
              <a:t>Race</a:t>
            </a:r>
          </a:p>
          <a:p>
            <a:pPr lvl="1"/>
            <a:r>
              <a:rPr lang="en-US" dirty="0"/>
              <a:t>Color</a:t>
            </a:r>
          </a:p>
          <a:p>
            <a:pPr lvl="1"/>
            <a:r>
              <a:rPr lang="en-US" dirty="0"/>
              <a:t>National origin</a:t>
            </a:r>
          </a:p>
          <a:p>
            <a:pPr lvl="1"/>
            <a:r>
              <a:rPr lang="en-US" dirty="0"/>
              <a:t>Age</a:t>
            </a:r>
          </a:p>
          <a:p>
            <a:pPr lvl="1"/>
            <a:r>
              <a:rPr lang="en-US" dirty="0"/>
              <a:t>Sex</a:t>
            </a:r>
          </a:p>
          <a:p>
            <a:pPr lvl="1"/>
            <a:r>
              <a:rPr lang="en-US" dirty="0"/>
              <a:t>Disability</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4086468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Areas of Compliance</a:t>
            </a:r>
          </a:p>
        </p:txBody>
      </p:sp>
      <p:sp>
        <p:nvSpPr>
          <p:cNvPr id="3" name="Content Placeholder 2"/>
          <p:cNvSpPr>
            <a:spLocks noGrp="1"/>
          </p:cNvSpPr>
          <p:nvPr>
            <p:ph idx="1"/>
          </p:nvPr>
        </p:nvSpPr>
        <p:spPr/>
        <p:txBody>
          <a:bodyPr/>
          <a:lstStyle/>
          <a:p>
            <a:pPr marL="850392" lvl="1" indent="-457200">
              <a:lnSpc>
                <a:spcPct val="150000"/>
              </a:lnSpc>
              <a:buFont typeface="+mj-lt"/>
              <a:buAutoNum type="arabicPeriod"/>
            </a:pPr>
            <a:r>
              <a:rPr lang="en-US" dirty="0"/>
              <a:t>Assurances</a:t>
            </a:r>
          </a:p>
          <a:p>
            <a:pPr marL="850392" lvl="1" indent="-457200">
              <a:lnSpc>
                <a:spcPct val="150000"/>
              </a:lnSpc>
              <a:buFont typeface="+mj-lt"/>
              <a:buAutoNum type="arabicPeriod"/>
            </a:pPr>
            <a:r>
              <a:rPr lang="en-US" dirty="0"/>
              <a:t>Public notification</a:t>
            </a:r>
          </a:p>
          <a:p>
            <a:pPr marL="850392" lvl="1" indent="-457200">
              <a:lnSpc>
                <a:spcPct val="150000"/>
              </a:lnSpc>
              <a:buFont typeface="+mj-lt"/>
              <a:buAutoNum type="arabicPeriod"/>
            </a:pPr>
            <a:r>
              <a:rPr lang="en-US" dirty="0"/>
              <a:t>Complaints of discrimination</a:t>
            </a:r>
          </a:p>
          <a:p>
            <a:pPr marL="850392" lvl="1" indent="-457200">
              <a:lnSpc>
                <a:spcPct val="150000"/>
              </a:lnSpc>
              <a:buFont typeface="+mj-lt"/>
              <a:buAutoNum type="arabicPeriod"/>
            </a:pPr>
            <a:r>
              <a:rPr lang="en-US" dirty="0"/>
              <a:t>Civil Rights training</a:t>
            </a:r>
          </a:p>
          <a:p>
            <a:pPr marL="850392" lvl="1" indent="-457200">
              <a:lnSpc>
                <a:spcPct val="150000"/>
              </a:lnSpc>
              <a:buFont typeface="+mj-lt"/>
              <a:buAutoNum type="arabicPeriod"/>
            </a:pPr>
            <a:r>
              <a:rPr lang="en-US" dirty="0"/>
              <a:t>Racial and ethnic data collection</a:t>
            </a:r>
          </a:p>
          <a:p>
            <a:pPr marL="850392" lvl="1" indent="-457200">
              <a:lnSpc>
                <a:spcPct val="150000"/>
              </a:lnSpc>
              <a:buFont typeface="+mj-lt"/>
              <a:buAutoNum type="arabicPeriod"/>
            </a:pPr>
            <a:r>
              <a:rPr lang="en-US" dirty="0"/>
              <a:t>Limited English Proficiency (LEP)</a:t>
            </a:r>
          </a:p>
          <a:p>
            <a:pPr marL="850392" lvl="1" indent="-457200">
              <a:lnSpc>
                <a:spcPct val="150000"/>
              </a:lnSpc>
              <a:buFont typeface="+mj-lt"/>
              <a:buAutoNum type="arabicPeriod"/>
            </a:pPr>
            <a:r>
              <a:rPr lang="en-US" dirty="0"/>
              <a:t>Disability compliance</a:t>
            </a:r>
          </a:p>
          <a:p>
            <a:pPr marL="850392" lvl="1" indent="-457200">
              <a:lnSpc>
                <a:spcPct val="150000"/>
              </a:lnSpc>
              <a:buFont typeface="+mj-lt"/>
              <a:buAutoNum type="arabicPeriod"/>
            </a:pPr>
            <a:r>
              <a:rPr lang="en-US" dirty="0"/>
              <a:t>Compliance reviews and resolution of noncompliance</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958825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Assurances</a:t>
            </a:r>
          </a:p>
        </p:txBody>
      </p:sp>
      <p:sp>
        <p:nvSpPr>
          <p:cNvPr id="3" name="Content Placeholder 2"/>
          <p:cNvSpPr>
            <a:spLocks noGrp="1"/>
          </p:cNvSpPr>
          <p:nvPr>
            <p:ph idx="1"/>
          </p:nvPr>
        </p:nvSpPr>
        <p:spPr/>
        <p:txBody>
          <a:bodyPr/>
          <a:lstStyle/>
          <a:p>
            <a:pPr marL="457200" indent="-274320">
              <a:lnSpc>
                <a:spcPct val="100000"/>
              </a:lnSpc>
            </a:pPr>
            <a:r>
              <a:rPr lang="en-US" dirty="0"/>
              <a:t>To qualify for Federal financial assistance, an application must be accompanied by a written assurance that the entity to receive financial assistance will be operated in compliance with all nondiscrimination laws, regulations, instructions, policies, and guidelines.</a:t>
            </a:r>
          </a:p>
          <a:p>
            <a:pPr marL="457200" indent="-274320">
              <a:lnSpc>
                <a:spcPct val="100000"/>
              </a:lnSpc>
            </a:pPr>
            <a:endParaRPr lang="en-US" dirty="0"/>
          </a:p>
          <a:p>
            <a:pPr marL="694944" lvl="2" indent="-274320">
              <a:lnSpc>
                <a:spcPct val="100000"/>
              </a:lnSpc>
              <a:spcBef>
                <a:spcPts val="400"/>
              </a:spcBef>
              <a:buSzPct val="100000"/>
            </a:pPr>
            <a:r>
              <a:rPr lang="en-US" sz="2200" dirty="0"/>
              <a:t>Example: SFAs Permanent Agreement with WVDE</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3545711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Public Notification</a:t>
            </a:r>
            <a:br>
              <a:rPr lang="en-US" sz="3600" dirty="0"/>
            </a:br>
            <a:endParaRPr lang="en-US" dirty="0"/>
          </a:p>
        </p:txBody>
      </p:sp>
      <p:sp>
        <p:nvSpPr>
          <p:cNvPr id="3" name="Content Placeholder 2"/>
          <p:cNvSpPr>
            <a:spLocks noGrp="1"/>
          </p:cNvSpPr>
          <p:nvPr>
            <p:ph idx="1"/>
          </p:nvPr>
        </p:nvSpPr>
        <p:spPr/>
        <p:txBody>
          <a:bodyPr/>
          <a:lstStyle/>
          <a:p>
            <a:pPr>
              <a:lnSpc>
                <a:spcPct val="110000"/>
              </a:lnSpc>
            </a:pPr>
            <a:r>
              <a:rPr lang="en-US" dirty="0"/>
              <a:t>All FNS assistance programs (i.e. CNP) must include a public notification system.  </a:t>
            </a:r>
          </a:p>
          <a:p>
            <a:pPr>
              <a:lnSpc>
                <a:spcPct val="110000"/>
              </a:lnSpc>
            </a:pPr>
            <a:endParaRPr lang="en-US" dirty="0"/>
          </a:p>
          <a:p>
            <a:pPr lvl="1">
              <a:lnSpc>
                <a:spcPct val="110000"/>
              </a:lnSpc>
            </a:pPr>
            <a:r>
              <a:rPr lang="en-US" sz="2100" dirty="0"/>
              <a:t>The purpose of this system is to inform applicants, participants, and potentially eligible persons of the programs availability, programs rights and responsibilities, the policy of nondiscrimination, and the procedure for filing a complaint.</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3654608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sz="2400" dirty="0">
                <a:latin typeface="Tahoma" charset="0"/>
              </a:rPr>
            </a:br>
            <a:r>
              <a:rPr lang="en-US" sz="3600" dirty="0"/>
              <a:t>Elements of Public Notification </a:t>
            </a:r>
            <a:br>
              <a:rPr lang="en-US" sz="3600" dirty="0"/>
            </a:br>
            <a:endParaRPr lang="en-US" dirty="0"/>
          </a:p>
        </p:txBody>
      </p:sp>
      <p:sp>
        <p:nvSpPr>
          <p:cNvPr id="3" name="Content Placeholder 2"/>
          <p:cNvSpPr>
            <a:spLocks noGrp="1"/>
          </p:cNvSpPr>
          <p:nvPr>
            <p:ph idx="1"/>
          </p:nvPr>
        </p:nvSpPr>
        <p:spPr/>
        <p:txBody>
          <a:bodyPr>
            <a:normAutofit fontScale="47500" lnSpcReduction="20000"/>
          </a:bodyPr>
          <a:lstStyle/>
          <a:p>
            <a:pPr marL="457200" indent="-457200">
              <a:lnSpc>
                <a:spcPct val="80000"/>
              </a:lnSpc>
            </a:pPr>
            <a:r>
              <a:rPr lang="en-US" sz="3600" b="1" dirty="0"/>
              <a:t>Program Availability</a:t>
            </a:r>
            <a:endParaRPr lang="en-US" sz="3600" dirty="0"/>
          </a:p>
          <a:p>
            <a:pPr marL="620268" indent="0">
              <a:lnSpc>
                <a:spcPct val="120000"/>
              </a:lnSpc>
              <a:buSzPct val="75000"/>
              <a:buNone/>
            </a:pPr>
            <a:r>
              <a:rPr lang="en-US" sz="3500" dirty="0"/>
              <a:t>Inform applicants, participants, and potentially eligible persons of their program rights and responsibilities and the steps necessary for participation</a:t>
            </a:r>
          </a:p>
          <a:p>
            <a:pPr marL="876300" lvl="1" indent="0">
              <a:lnSpc>
                <a:spcPct val="80000"/>
              </a:lnSpc>
            </a:pPr>
            <a:endParaRPr lang="en-US" sz="2200" dirty="0"/>
          </a:p>
          <a:p>
            <a:pPr marL="457200" indent="-457200">
              <a:lnSpc>
                <a:spcPct val="80000"/>
              </a:lnSpc>
            </a:pPr>
            <a:r>
              <a:rPr lang="en-US" sz="3600" b="1" dirty="0"/>
              <a:t>Complaint Information</a:t>
            </a:r>
            <a:endParaRPr lang="en-US" sz="3600" dirty="0"/>
          </a:p>
          <a:p>
            <a:pPr marL="630238" lvl="1" indent="0">
              <a:lnSpc>
                <a:spcPct val="120000"/>
              </a:lnSpc>
              <a:buNone/>
            </a:pPr>
            <a:r>
              <a:rPr lang="en-US" sz="3500" dirty="0"/>
              <a:t>Must</a:t>
            </a:r>
            <a:r>
              <a:rPr lang="en-US" sz="3500" dirty="0">
                <a:solidFill>
                  <a:srgbClr val="00B050"/>
                </a:solidFill>
              </a:rPr>
              <a:t> </a:t>
            </a:r>
            <a:r>
              <a:rPr lang="en-US" sz="3500" dirty="0"/>
              <a:t>advise applicants and participants at the service delivery point of their right to file a complaint, how to file a complaint, and the complaint procedures</a:t>
            </a:r>
          </a:p>
          <a:p>
            <a:pPr marL="876300" lvl="1" indent="0">
              <a:lnSpc>
                <a:spcPct val="80000"/>
              </a:lnSpc>
              <a:buNone/>
            </a:pPr>
            <a:endParaRPr lang="en-US" sz="2200" dirty="0"/>
          </a:p>
          <a:p>
            <a:pPr marL="457200" indent="-457200">
              <a:lnSpc>
                <a:spcPct val="80000"/>
              </a:lnSpc>
            </a:pPr>
            <a:r>
              <a:rPr lang="en-US" sz="3600" b="1" dirty="0"/>
              <a:t>Nondiscrimination Statement</a:t>
            </a:r>
            <a:endParaRPr lang="en-US" sz="3600" dirty="0"/>
          </a:p>
          <a:p>
            <a:pPr marL="628650" lvl="1" indent="0">
              <a:lnSpc>
                <a:spcPct val="120000"/>
              </a:lnSpc>
              <a:buNone/>
            </a:pPr>
            <a:r>
              <a:rPr lang="en-US" sz="3500" dirty="0"/>
              <a:t>All information materials and sources, including websites, must contain a nondiscrimination statement.  (The statement is not required to be included on every page of the program Web site.  At a minimum the nondiscrimination statement or a link to it must be included on the home page of the program information.)</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2492752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Methods of Public Notification</a:t>
            </a:r>
          </a:p>
        </p:txBody>
      </p:sp>
      <p:sp>
        <p:nvSpPr>
          <p:cNvPr id="3" name="Content Placeholder 2"/>
          <p:cNvSpPr>
            <a:spLocks noGrp="1"/>
          </p:cNvSpPr>
          <p:nvPr>
            <p:ph idx="1"/>
          </p:nvPr>
        </p:nvSpPr>
        <p:spPr/>
        <p:txBody>
          <a:bodyPr/>
          <a:lstStyle/>
          <a:p>
            <a:pPr>
              <a:lnSpc>
                <a:spcPct val="100000"/>
              </a:lnSpc>
            </a:pPr>
            <a:endParaRPr lang="en-US" sz="800" dirty="0"/>
          </a:p>
          <a:p>
            <a:pPr lvl="1">
              <a:lnSpc>
                <a:spcPct val="100000"/>
              </a:lnSpc>
            </a:pPr>
            <a:r>
              <a:rPr lang="en-US" sz="2100" dirty="0"/>
              <a:t>Must prominently display the “And Justice for All” poster at service delivery points</a:t>
            </a:r>
          </a:p>
          <a:p>
            <a:pPr lvl="1">
              <a:lnSpc>
                <a:spcPct val="100000"/>
              </a:lnSpc>
            </a:pPr>
            <a:endParaRPr lang="en-US" sz="800" dirty="0"/>
          </a:p>
          <a:p>
            <a:pPr lvl="1">
              <a:lnSpc>
                <a:spcPct val="100000"/>
              </a:lnSpc>
            </a:pPr>
            <a:r>
              <a:rPr lang="en-US" sz="2100" dirty="0"/>
              <a:t>Inform applicants or participants of programs or changes in programs</a:t>
            </a:r>
          </a:p>
          <a:p>
            <a:pPr lvl="1">
              <a:lnSpc>
                <a:spcPct val="100000"/>
              </a:lnSpc>
            </a:pPr>
            <a:endParaRPr lang="en-US" sz="800" dirty="0"/>
          </a:p>
          <a:p>
            <a:pPr lvl="1">
              <a:lnSpc>
                <a:spcPct val="100000"/>
              </a:lnSpc>
            </a:pPr>
            <a:r>
              <a:rPr lang="en-US" sz="2100" dirty="0"/>
              <a:t>Provide information in alternative formats and languages as necessary</a:t>
            </a:r>
          </a:p>
          <a:p>
            <a:pPr lvl="1">
              <a:lnSpc>
                <a:spcPct val="100000"/>
              </a:lnSpc>
            </a:pPr>
            <a:endParaRPr lang="en-US" sz="800" dirty="0"/>
          </a:p>
          <a:p>
            <a:pPr lvl="1">
              <a:lnSpc>
                <a:spcPct val="100000"/>
              </a:lnSpc>
            </a:pPr>
            <a:r>
              <a:rPr lang="en-US" sz="2100" dirty="0"/>
              <a:t>Convey message of equal opportunity in all photographic or pictorial program information</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2381063366"/>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268</TotalTime>
  <Words>2695</Words>
  <Application>Microsoft Office PowerPoint</Application>
  <PresentationFormat>On-screen Show (4:3)</PresentationFormat>
  <Paragraphs>276</Paragraphs>
  <Slides>28</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Fira Sans</vt:lpstr>
      <vt:lpstr>Fira Sans Ultra</vt:lpstr>
      <vt:lpstr>Fire sans</vt:lpstr>
      <vt:lpstr>Tahoma</vt:lpstr>
      <vt:lpstr>Vollkorn</vt:lpstr>
      <vt:lpstr>WVDE_2017Theme2</vt:lpstr>
      <vt:lpstr>Civil Rights Training</vt:lpstr>
      <vt:lpstr>Purpose of Civil Rights Policy</vt:lpstr>
      <vt:lpstr>Civil Rights Concepts</vt:lpstr>
      <vt:lpstr>What is discrimination in CNP?</vt:lpstr>
      <vt:lpstr>Areas of Compliance</vt:lpstr>
      <vt:lpstr>Assurances</vt:lpstr>
      <vt:lpstr>Public Notification </vt:lpstr>
      <vt:lpstr> Elements of Public Notification  </vt:lpstr>
      <vt:lpstr>Methods of Public Notification</vt:lpstr>
      <vt:lpstr>Nondiscrimination Statement</vt:lpstr>
      <vt:lpstr> Nondiscrimination Statement (Spanish)</vt:lpstr>
      <vt:lpstr>Complaints of Discrimination</vt:lpstr>
      <vt:lpstr>Complaints of Discrimination</vt:lpstr>
      <vt:lpstr>WVDE Civil Rights Complaint Log</vt:lpstr>
      <vt:lpstr>Civil Rights Training</vt:lpstr>
      <vt:lpstr>Civil Rights Training </vt:lpstr>
      <vt:lpstr>Civil Rights Training </vt:lpstr>
      <vt:lpstr>Customer Service</vt:lpstr>
      <vt:lpstr>  Conflict Resolution   </vt:lpstr>
      <vt:lpstr>Racial and Ethnic Data  Collection and Reporting</vt:lpstr>
      <vt:lpstr>Limited English Proficiency (LEP)  and Program Access</vt:lpstr>
      <vt:lpstr>Disability Discrimination</vt:lpstr>
      <vt:lpstr>Disability Discrimination</vt:lpstr>
      <vt:lpstr>Disability Discrimination</vt:lpstr>
      <vt:lpstr>Compliance Reviews</vt:lpstr>
      <vt:lpstr> Resolution of Noncompliance</vt:lpstr>
      <vt:lpstr>PowerPoint Presentation</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Samantha Snuffer</cp:lastModifiedBy>
  <cp:revision>13</cp:revision>
  <dcterms:created xsi:type="dcterms:W3CDTF">2017-05-08T14:21:19Z</dcterms:created>
  <dcterms:modified xsi:type="dcterms:W3CDTF">2025-08-25T12:51:51Z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2025-02-03T20:12:50Z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b5f2d8c7-6889-428f-b941-ca1da5ee51ce</vt:lpwstr>
  </property>
  <property fmtid="{D5CDD505-2E9C-101B-9397-08002B2CF9AE}" pid="8" name="MSIP_Label_460f4a70-4b6c-4bd4-a002-31edb9c00abe_ContentBits">
    <vt:lpwstr>0</vt:lpwstr>
  </property>
</Properties>
</file>