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74" r:id="rId3"/>
    <p:sldId id="260" r:id="rId4"/>
    <p:sldId id="259" r:id="rId5"/>
    <p:sldId id="261" r:id="rId6"/>
    <p:sldId id="278" r:id="rId7"/>
    <p:sldId id="279" r:id="rId8"/>
    <p:sldId id="268" r:id="rId9"/>
    <p:sldId id="269" r:id="rId10"/>
    <p:sldId id="290" r:id="rId11"/>
    <p:sldId id="277" r:id="rId12"/>
    <p:sldId id="291" r:id="rId13"/>
    <p:sldId id="275" r:id="rId14"/>
    <p:sldId id="280" r:id="rId15"/>
    <p:sldId id="292" r:id="rId16"/>
    <p:sldId id="276" r:id="rId17"/>
    <p:sldId id="281" r:id="rId18"/>
    <p:sldId id="293" r:id="rId19"/>
    <p:sldId id="294" r:id="rId20"/>
    <p:sldId id="262" r:id="rId21"/>
    <p:sldId id="263" r:id="rId22"/>
    <p:sldId id="283" r:id="rId23"/>
    <p:sldId id="264" r:id="rId24"/>
    <p:sldId id="266" r:id="rId25"/>
    <p:sldId id="267" r:id="rId26"/>
    <p:sldId id="265" r:id="rId27"/>
    <p:sldId id="284" r:id="rId28"/>
    <p:sldId id="282" r:id="rId29"/>
    <p:sldId id="270" r:id="rId30"/>
    <p:sldId id="271" r:id="rId31"/>
    <p:sldId id="295" r:id="rId32"/>
    <p:sldId id="285" r:id="rId33"/>
    <p:sldId id="288" r:id="rId34"/>
    <p:sldId id="287" r:id="rId35"/>
    <p:sldId id="289" r:id="rId36"/>
    <p:sldId id="27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83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3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14="http://schemas.microsoft.com/office/powerpoint/2010/main"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rgbClr val="C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77E3F4A-1EFA-4E67-BF27-91F638831657}" type="datetimeFigureOut">
              <a:rPr lang="en-US" smtClean="0"/>
              <a:t>5/18/2022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5D30431-1430-4356-AC88-9F7FBBEAD10C}" type="slidenum">
              <a:rPr lang="en-US" smtClean="0"/>
              <a:t>‹#›</a:t>
            </a:fld>
            <a:endParaRPr lang="en-US" dirty="0"/>
          </a:p>
        </p:txBody>
      </p:sp>
    </p:spTree>
    <p:extLst>
      <p:ext uri="{BB962C8B-B14F-4D97-AF65-F5344CB8AC3E}">
        <p14:creationId xmlns:p14="http://schemas.microsoft.com/office/powerpoint/2010/main" val="2963516750"/>
      </p:ext>
    </p:extLst>
  </p:cSld>
  <p:clrMapOvr>
    <a:masterClrMapping/>
  </p:clrMapOvr>
</p:sldLayout>
</file>

<file path=ppt/slideLayouts/slideLayout10.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722654480"/>
      </p:ext>
    </p:extLst>
  </p:cSld>
  <p:clrMapOvr>
    <a:masterClrMapping/>
  </p:clrMapOvr>
</p:sldLayout>
</file>

<file path=ppt/slideLayouts/slideLayout11.xml><?xml version="1.0" encoding="utf-8"?>
<p:sldLayout xmlns:p14="http://schemas.microsoft.com/office/powerpoint/2010/main"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77E3F4A-1EFA-4E67-BF27-91F638831657}" type="datetimeFigureOut">
              <a:rPr lang="en-US" smtClean="0"/>
              <a:t>5/18/2022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5D30431-1430-4356-AC88-9F7FBBEAD10C}" type="slidenum">
              <a:rPr lang="en-US" smtClean="0"/>
              <a:t>‹#›</a:t>
            </a:fld>
            <a:endParaRPr lang="en-US" dirty="0"/>
          </a:p>
        </p:txBody>
      </p:sp>
    </p:spTree>
    <p:extLst>
      <p:ext uri="{BB962C8B-B14F-4D97-AF65-F5344CB8AC3E}">
        <p14:creationId xmlns:p14="http://schemas.microsoft.com/office/powerpoint/2010/main" val="383625300"/>
      </p:ext>
    </p:extLst>
  </p:cSld>
  <p:clrMapOvr>
    <a:masterClrMapping/>
  </p:clrMapOvr>
</p:sldLayout>
</file>

<file path=ppt/slideLayouts/slideLayout2.xml><?xml version="1.0" encoding="utf-8"?>
<p:sldLayout xmlns:p14="http://schemas.microsoft.com/office/powerpoint/2010/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3679488493"/>
      </p:ext>
    </p:extLst>
  </p:cSld>
  <p:clrMapOvr>
    <a:masterClrMapping/>
  </p:clrMapOvr>
</p:sldLayout>
</file>

<file path=ppt/slideLayouts/slideLayout3.xml><?xml version="1.0" encoding="utf-8"?>
<p:sldLayout xmlns:p14="http://schemas.microsoft.com/office/powerpoint/2010/main"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77E3F4A-1EFA-4E67-BF27-91F638831657}" type="datetimeFigureOut">
              <a:rPr lang="en-US" smtClean="0"/>
              <a:t>5/18/2022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5D30431-1430-4356-AC88-9F7FBBEAD10C}" type="slidenum">
              <a:rPr lang="en-US" smtClean="0"/>
              <a:t>‹#›</a:t>
            </a:fld>
            <a:endParaRPr lang="en-US" dirty="0"/>
          </a:p>
        </p:txBody>
      </p:sp>
    </p:spTree>
    <p:extLst>
      <p:ext uri="{BB962C8B-B14F-4D97-AF65-F5344CB8AC3E}">
        <p14:creationId xmlns:p14="http://schemas.microsoft.com/office/powerpoint/2010/main" val="4077004073"/>
      </p:ext>
    </p:extLst>
  </p:cSld>
  <p:clrMapOvr>
    <a:masterClrMapping/>
  </p:clrMapOvr>
</p:sldLayout>
</file>

<file path=ppt/slideLayouts/slideLayout4.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1263620222"/>
      </p:ext>
    </p:extLst>
  </p:cSld>
  <p:clrMapOvr>
    <a:masterClrMapping/>
  </p:clrMapOvr>
</p:sldLayout>
</file>

<file path=ppt/slideLayouts/slideLayout5.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2453101092"/>
      </p:ext>
    </p:extLst>
  </p:cSld>
  <p:clrMapOvr>
    <a:masterClrMapping/>
  </p:clrMapOvr>
</p:sldLayout>
</file>

<file path=ppt/slideLayouts/slideLayout6.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1696127994"/>
      </p:ext>
    </p:extLst>
  </p:cSld>
  <p:clrMapOvr>
    <a:masterClrMapping/>
  </p:clrMapOvr>
</p:sldLayout>
</file>

<file path=ppt/slideLayouts/slideLayout7.xml><?xml version="1.0" encoding="utf-8"?>
<p:sldLayout xmlns:p14="http://schemas.microsoft.com/office/powerpoint/2010/main"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2520657939"/>
      </p:ext>
    </p:extLst>
  </p:cSld>
  <p:clrMapOvr>
    <a:masterClrMapping/>
  </p:clrMapOvr>
</p:sldLayout>
</file>

<file path=ppt/slideLayouts/slideLayout8.xml><?xml version="1.0" encoding="utf-8"?>
<p:sldLayout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77E3F4A-1EFA-4E67-BF27-91F638831657}" type="datetimeFigureOut">
              <a:rPr lang="en-US" smtClean="0"/>
              <a:t>5/18/2022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5D30431-1430-4356-AC88-9F7FBBEAD10C}" type="slidenum">
              <a:rPr lang="en-US" smtClean="0"/>
              <a:t>‹#›</a:t>
            </a:fld>
            <a:endParaRPr lang="en-US" dirty="0"/>
          </a:p>
        </p:txBody>
      </p:sp>
    </p:spTree>
    <p:extLst>
      <p:ext uri="{BB962C8B-B14F-4D97-AF65-F5344CB8AC3E}">
        <p14:creationId xmlns:p14="http://schemas.microsoft.com/office/powerpoint/2010/main" val="2767197416"/>
      </p:ext>
    </p:extLst>
  </p:cSld>
  <p:clrMapOvr>
    <a:masterClrMapping/>
  </p:clrMapOvr>
</p:sldLayout>
</file>

<file path=ppt/slideLayouts/slideLayout9.xml><?xml version="1.0" encoding="utf-8"?>
<p:sldLayout xmlns:p14="http://schemas.microsoft.com/office/powerpoint/2010/main"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7E3F4A-1EFA-4E67-BF27-91F638831657}" type="datetimeFigureOut">
              <a:rPr lang="en-US" smtClean="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D30431-1430-4356-AC88-9F7FBBEAD10C}" type="slidenum">
              <a:rPr lang="en-US" smtClean="0"/>
              <a:t>‹#›</a:t>
            </a:fld>
            <a:endParaRPr lang="en-US" dirty="0"/>
          </a:p>
        </p:txBody>
      </p:sp>
    </p:spTree>
    <p:extLst>
      <p:ext uri="{BB962C8B-B14F-4D97-AF65-F5344CB8AC3E}">
        <p14:creationId xmlns:p14="http://schemas.microsoft.com/office/powerpoint/2010/main" val="656249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77E3F4A-1EFA-4E67-BF27-91F638831657}" type="datetimeFigureOut">
              <a:rPr lang="en-US" smtClean="0"/>
              <a:t>5/18/2022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5D30431-1430-4356-AC88-9F7FBBEAD10C}" type="slidenum">
              <a:rPr lang="en-US" smtClean="0"/>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rgbClr val="C00000"/>
          </a:solidFill>
          <a:ln>
            <a:solidFill>
              <a:srgbClr val="C00000"/>
            </a:solid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6002729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rgbClr val="C00000"/>
        </a:buClr>
        <a:buSzPct val="92000"/>
        <a:buFont typeface="Wingdings 2" panose="05020102010507070707" pitchFamily="18" charset="2"/>
        <a:buChar char=""/>
        <a:defRPr sz="2800" kern="1200">
          <a:solidFill>
            <a:schemeClr val="tx2"/>
          </a:solidFill>
          <a:latin typeface="+mn-lt"/>
          <a:ea typeface="+mn-ea"/>
          <a:cs typeface="Arial" panose="020B0604020202020204" pitchFamily="34" charset="0"/>
        </a:defRPr>
      </a:lvl1pPr>
      <a:lvl2pPr marL="630000" indent="-306000" algn="l" defTabSz="457200" rtl="0" eaLnBrk="1" latinLnBrk="0" hangingPunct="1">
        <a:spcBef>
          <a:spcPct val="20000"/>
        </a:spcBef>
        <a:spcAft>
          <a:spcPts val="600"/>
        </a:spcAft>
        <a:buClr>
          <a:schemeClr val="bg1">
            <a:lumMod val="50000"/>
          </a:schemeClr>
        </a:buClr>
        <a:buSzPct val="92000"/>
        <a:buFont typeface="Wingdings 2" panose="05020102010507070707" pitchFamily="18" charset="2"/>
        <a:buChar char=""/>
        <a:defRPr sz="2400" kern="1200">
          <a:solidFill>
            <a:schemeClr val="tx2"/>
          </a:solidFill>
          <a:latin typeface="+mn-lt"/>
          <a:ea typeface="+mn-ea"/>
          <a:cs typeface="Arial" panose="020B0604020202020204" pitchFamily="34" charset="0"/>
        </a:defRPr>
      </a:lvl2pPr>
      <a:lvl3pPr marL="900000" indent="-270000" algn="l" defTabSz="457200" rtl="0" eaLnBrk="1" latinLnBrk="0" hangingPunct="1">
        <a:spcBef>
          <a:spcPct val="20000"/>
        </a:spcBef>
        <a:spcAft>
          <a:spcPts val="600"/>
        </a:spcAft>
        <a:buClr>
          <a:schemeClr val="bg1">
            <a:lumMod val="75000"/>
          </a:schemeClr>
        </a:buClr>
        <a:buSzPct val="92000"/>
        <a:buFont typeface="Wingdings 2" panose="05020102010507070707" pitchFamily="18" charset="2"/>
        <a:buChar char=""/>
        <a:defRPr sz="2000" kern="1200">
          <a:solidFill>
            <a:schemeClr val="tx2"/>
          </a:solidFill>
          <a:latin typeface="+mn-lt"/>
          <a:ea typeface="+mn-ea"/>
          <a:cs typeface="Arial" panose="020B0604020202020204" pitchFamily="34" charset="0"/>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Calibri" panose="020F0502020204030204" pitchFamily="34" charset="0"/>
          <a:ea typeface="+mn-ea"/>
          <a:cs typeface="Calibri" panose="020F0502020204030204" pitchFamily="34" charset="0"/>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Calibri" panose="020F0502020204030204" pitchFamily="34" charset="0"/>
          <a:ea typeface="+mn-ea"/>
          <a:cs typeface="Calibri" panose="020F050202020403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9" name="Picture 8" descr="" title="">
            <a:extLst>
              <a:ext uri="{FF2B5EF4-FFF2-40B4-BE49-F238E27FC236}">
                <a16:creationId xmlns:a16="http://schemas.microsoft.com/office/drawing/2014/main" id="{BB521C0C-8CEA-4ABF-A5C8-C2D27AD2DF1D}"/>
              </a:ext>
            </a:extLst>
          </p:cNvPr>
          <p:cNvPicPr>
            <a:picLocks noChangeAspect="1"/>
          </p:cNvPicPr>
          <p:nvPr/>
        </p:nvPicPr>
        <p:blipFill>
          <a:blip r:embed="rId2"/>
          <a:stretch>
            <a:fillRect/>
          </a:stretch>
        </p:blipFill>
        <p:spPr>
          <a:xfrm rot="21600000">
            <a:off x="8629799" y="769326"/>
            <a:ext cx="3111097" cy="2534472"/>
          </a:xfrm>
          <a:prstGeom prst="rect">
            <a:avLst/>
          </a:prstGeom>
        </p:spPr>
      </p:pic>
      <p:pic>
        <p:nvPicPr>
          <p:cNvPr id="4" name="Picture 3" descr="" title="">
            <a:extLst>
              <a:ext uri="{FF2B5EF4-FFF2-40B4-BE49-F238E27FC236}">
                <a16:creationId xmlns:a16="http://schemas.microsoft.com/office/drawing/2014/main" id="{CEDB09DA-F8A4-4D88-97EB-1ADB7695097B}"/>
              </a:ext>
            </a:extLst>
          </p:cNvPr>
          <p:cNvPicPr>
            <a:picLocks noChangeAspect="1"/>
          </p:cNvPicPr>
          <p:nvPr/>
        </p:nvPicPr>
        <p:blipFill>
          <a:blip r:embed="rId3"/>
          <a:stretch>
            <a:fillRect/>
          </a:stretch>
        </p:blipFill>
        <p:spPr>
          <a:xfrm rot="21600000">
            <a:off x="8610600" y="3521491"/>
            <a:ext cx="3231896" cy="2560333"/>
          </a:xfrm>
          <a:prstGeom prst="rect">
            <a:avLst/>
          </a:prstGeom>
        </p:spPr>
      </p:pic>
      <p:sp>
        <p:nvSpPr>
          <p:cNvPr id="6" name="Title 5" descr="" title="">
            <a:extLst>
              <a:ext uri="{FF2B5EF4-FFF2-40B4-BE49-F238E27FC236}">
                <a16:creationId xmlns:a16="http://schemas.microsoft.com/office/drawing/2014/main" id="{5966E721-7E70-4DF5-A7A7-1CFFBF276812}"/>
              </a:ext>
            </a:extLst>
          </p:cNvPr>
          <p:cNvSpPr>
            <a:spLocks noGrp="1"/>
          </p:cNvSpPr>
          <p:nvPr>
            <p:ph type="title"/>
          </p:nvPr>
        </p:nvSpPr>
        <p:spPr>
          <a:xfrm>
            <a:off x="451104" y="1930401"/>
            <a:ext cx="7638796" cy="3822708"/>
          </a:xfrm>
        </p:spPr>
        <p:txBody>
          <a:bodyPr vert="horz" lIns="45714" tIns="22857" rIns="45714" bIns="22857" rtlCol="0" anchor="b">
            <a:noAutofit/>
          </a:bodyPr>
          <a:lstStyle/>
          <a:p>
            <a:pPr defTabSz="457109"/>
            <a:r>
              <a:rPr lang="en-US" b="1" cap="none" dirty="0">
                <a:latin typeface="Calibri" panose="020F0502020204030204" pitchFamily="34" charset="0"/>
                <a:cs typeface="Calibri" panose="020F0502020204030204" pitchFamily="34" charset="0"/>
              </a:rPr>
              <a:t>WAGE PAYMENT &amp; COLLECTION ACT,</a:t>
            </a:r>
            <a:br>
              <a:rPr lang="en-US" b="1" cap="none" dirty="0">
                <a:latin typeface="Calibri" panose="020F0502020204030204" pitchFamily="34" charset="0"/>
                <a:cs typeface="Calibri" panose="020F0502020204030204" pitchFamily="34" charset="0"/>
              </a:rPr>
            </a:br>
            <a:r>
              <a:rPr lang="en-US" b="1" cap="none" dirty="0">
                <a:latin typeface="Calibri" panose="020F0502020204030204" pitchFamily="34" charset="0"/>
                <a:cs typeface="Calibri" panose="020F0502020204030204" pitchFamily="34" charset="0"/>
              </a:rPr>
              <a:t>PAYROLL DEDUCTIONS, and WAGE ASSIGNMENTS</a:t>
            </a:r>
            <a:br>
              <a:rPr lang="en-US" sz="3299" cap="none" dirty="0">
                <a:latin typeface="Calibri" panose="020F0502020204030204" pitchFamily="34" charset="0"/>
                <a:cs typeface="Calibri" panose="020F0502020204030204" pitchFamily="34" charset="0"/>
              </a:rPr>
            </a:br>
            <a:br>
              <a:rPr lang="en-US" sz="3299" cap="none" dirty="0">
                <a:latin typeface="Calibri" panose="020F0502020204030204" pitchFamily="34" charset="0"/>
                <a:cs typeface="Calibri" panose="020F0502020204030204" pitchFamily="34" charset="0"/>
              </a:rPr>
            </a:br>
            <a:r>
              <a:rPr lang="en-US" sz="3200" cap="none" dirty="0">
                <a:latin typeface="Calibri" panose="020F0502020204030204" pitchFamily="34" charset="0"/>
                <a:cs typeface="Calibri" panose="020F0502020204030204" pitchFamily="34" charset="0"/>
              </a:rPr>
              <a:t>Kayla Cook and Trey Morrone</a:t>
            </a:r>
            <a:br>
              <a:rPr lang="en-US" sz="3200" cap="none" dirty="0">
                <a:latin typeface="Calibri" panose="020F0502020204030204" pitchFamily="34" charset="0"/>
                <a:cs typeface="Calibri" panose="020F0502020204030204" pitchFamily="34" charset="0"/>
              </a:rPr>
            </a:br>
            <a:r>
              <a:rPr lang="en-US" sz="3200" cap="none" dirty="0">
                <a:latin typeface="Calibri" panose="020F0502020204030204" pitchFamily="34" charset="0"/>
                <a:cs typeface="Calibri" panose="020F0502020204030204" pitchFamily="34" charset="0"/>
              </a:rPr>
              <a:t>Bowles Rice LLP</a:t>
            </a:r>
            <a:br>
              <a:rPr lang="en-US" sz="3200" cap="none" dirty="0">
                <a:latin typeface="Calibri" panose="020F0502020204030204" pitchFamily="34" charset="0"/>
                <a:cs typeface="Calibri" panose="020F0502020204030204" pitchFamily="34" charset="0"/>
              </a:rPr>
            </a:br>
            <a:r>
              <a:rPr lang="en-US" sz="3200" cap="none" dirty="0">
                <a:latin typeface="Calibri" panose="020F0502020204030204" pitchFamily="34" charset="0"/>
                <a:cs typeface="Calibri" panose="020F0502020204030204" pitchFamily="34" charset="0"/>
              </a:rPr>
              <a:t>May 19, 2022</a:t>
            </a:r>
          </a:p>
        </p:txBody>
      </p:sp>
      <p:sp>
        <p:nvSpPr>
          <p:cNvPr id="5" name="TextBox 4" descr="" title="">
            <a:extLst>
              <a:ext uri="{FF2B5EF4-FFF2-40B4-BE49-F238E27FC236}">
                <a16:creationId xmlns:a16="http://schemas.microsoft.com/office/drawing/2014/main" id="{6D66FE2C-A53C-4920-9C92-21F5758C5182}"/>
              </a:ext>
            </a:extLst>
          </p:cNvPr>
          <p:cNvSpPr txBox="1"/>
          <p:nvPr/>
        </p:nvSpPr>
        <p:spPr>
          <a:xfrm>
            <a:off x="451104" y="684033"/>
            <a:ext cx="8638341" cy="1246367"/>
          </a:xfrm>
          <a:prstGeom prst="rect">
            <a:avLst/>
          </a:prstGeom>
          <a:noFill/>
        </p:spPr>
        <p:txBody>
          <a:bodyPr wrap="square" rtlCol="0">
            <a:spAutoFit/>
          </a:bodyPr>
          <a:lstStyle/>
          <a:p>
            <a:pPr>
              <a:spcAft>
                <a:spcPts val="300"/>
              </a:spcAft>
            </a:pPr>
            <a:r>
              <a:rPr lang="en-US" sz="7499" dirty="0">
                <a:ln w="76200">
                  <a:solidFill>
                    <a:schemeClr val="tx1"/>
                  </a:solidFill>
                </a:ln>
                <a:solidFill>
                  <a:srgbClr val="92E527"/>
                </a:solidFill>
                <a:latin typeface="Arial Black" panose="020B0A04020102020204" pitchFamily="34" charset="0"/>
              </a:rPr>
              <a:t>DO’S </a:t>
            </a:r>
            <a:r>
              <a:rPr lang="en-US" sz="7499" dirty="0">
                <a:ln w="76200">
                  <a:solidFill>
                    <a:schemeClr val="tx1"/>
                  </a:solidFill>
                </a:ln>
                <a:solidFill>
                  <a:schemeClr val="bg1"/>
                </a:solidFill>
                <a:latin typeface="Arial Black" panose="020B0A04020102020204" pitchFamily="34" charset="0"/>
              </a:rPr>
              <a:t>&amp; </a:t>
            </a:r>
            <a:r>
              <a:rPr lang="en-US" sz="7499" dirty="0">
                <a:ln w="76200">
                  <a:solidFill>
                    <a:schemeClr val="tx1"/>
                  </a:solidFill>
                </a:ln>
                <a:solidFill>
                  <a:srgbClr val="FF0000"/>
                </a:solidFill>
                <a:latin typeface="Arial Black" panose="020B0A04020102020204" pitchFamily="34" charset="0"/>
              </a:rPr>
              <a:t>DON’TS</a:t>
            </a:r>
          </a:p>
        </p:txBody>
      </p:sp>
      <p:pic>
        <p:nvPicPr>
          <p:cNvPr id="11" name="Picture 10" descr="" title="">
            <a:extLst>
              <a:ext uri="{FF2B5EF4-FFF2-40B4-BE49-F238E27FC236}">
                <a16:creationId xmlns:a16="http://schemas.microsoft.com/office/drawing/2014/main" id="{EA471C5F-6DF3-4007-AE19-A40379B080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48295" y="5908222"/>
            <a:ext cx="2695409" cy="531489"/>
          </a:xfrm>
          <a:prstGeom prst="rect">
            <a:avLst/>
          </a:prstGeom>
        </p:spPr>
      </p:pic>
    </p:spTree>
    <p:extLst>
      <p:ext uri="{BB962C8B-B14F-4D97-AF65-F5344CB8AC3E}">
        <p14:creationId xmlns:p14="http://schemas.microsoft.com/office/powerpoint/2010/main" val="2320265258"/>
      </p:ext>
    </p:extLst>
  </p:cSld>
  <p:clrMapOvr>
    <a:masterClrMapping/>
  </p:clrMapOvr>
</p:sld>
</file>

<file path=ppt/slides/slide1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289853" y="725475"/>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60120"/>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18123"/>
            <a:ext cx="8850240" cy="1200072"/>
          </a:xfrm>
          <a:prstGeom prst="rect">
            <a:avLst/>
          </a:prstGeom>
          <a:noFill/>
        </p:spPr>
        <p:txBody>
          <a:bodyPr wrap="square" rtlCol="0">
            <a:spAutoFit/>
          </a:bodyPr>
          <a:lstStyle/>
          <a:p>
            <a:r>
              <a:rPr lang="en-US" sz="3599" dirty="0"/>
              <a:t>Confuse wage assignments and wage garnishments. They are different!</a:t>
            </a:r>
          </a:p>
        </p:txBody>
      </p:sp>
      <p:pic>
        <p:nvPicPr>
          <p:cNvPr id="5" name="Picture 4" descr="" title="">
            <a:extLst>
              <a:ext uri="{FF2B5EF4-FFF2-40B4-BE49-F238E27FC236}">
                <a16:creationId xmlns:a16="http://schemas.microsoft.com/office/drawing/2014/main" id="{D55D3514-4EB3-4BE7-ACBE-F662311CA0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721769088"/>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25B5417-CEBE-4DF9-90E3-FE54A5615A1C}"/>
              </a:ext>
            </a:extLst>
          </p:cNvPr>
          <p:cNvSpPr>
            <a:spLocks noGrp="1"/>
          </p:cNvSpPr>
          <p:nvPr>
            <p:ph type="title"/>
          </p:nvPr>
        </p:nvSpPr>
        <p:spPr/>
        <p:txBody>
          <a:bodyPr/>
          <a:lstStyle/>
          <a:p>
            <a:r>
              <a:rPr lang="en-US" b="1" dirty="0"/>
              <a:t>Wage Assignments</a:t>
            </a:r>
          </a:p>
        </p:txBody>
      </p:sp>
      <p:sp>
        <p:nvSpPr>
          <p:cNvPr id="3" name="Content Placeholder 2" descr="" title="">
            <a:extLst>
              <a:ext uri="{FF2B5EF4-FFF2-40B4-BE49-F238E27FC236}">
                <a16:creationId xmlns:a16="http://schemas.microsoft.com/office/drawing/2014/main" id="{8DCD0E2A-43B0-4E50-99E7-982E25E01422}"/>
              </a:ext>
            </a:extLst>
          </p:cNvPr>
          <p:cNvSpPr>
            <a:spLocks noGrp="1"/>
          </p:cNvSpPr>
          <p:nvPr>
            <p:ph idx="1"/>
          </p:nvPr>
        </p:nvSpPr>
        <p:spPr/>
        <p:txBody>
          <a:bodyPr/>
          <a:lstStyle/>
          <a:p>
            <a:r>
              <a:rPr lang="en-US" dirty="0"/>
              <a:t>3.2. “Assignment of wages” or “wage assignment” means a </a:t>
            </a:r>
            <a:r>
              <a:rPr lang="en-US" b="1" dirty="0"/>
              <a:t>voluntary written </a:t>
            </a:r>
            <a:r>
              <a:rPr lang="en-US" dirty="0"/>
              <a:t>document that complies with the requirements set forth in W. Va. Code §21-5-3(e) authorizing the transfer of a portion of an employee’s net wages to another. </a:t>
            </a:r>
          </a:p>
          <a:p>
            <a:pPr lvl="2"/>
            <a:r>
              <a:rPr lang="en-US" dirty="0"/>
              <a:t>§42-5-3.2</a:t>
            </a:r>
          </a:p>
        </p:txBody>
      </p:sp>
    </p:spTree>
    <p:extLst>
      <p:ext uri="{BB962C8B-B14F-4D97-AF65-F5344CB8AC3E}">
        <p14:creationId xmlns:p14="http://schemas.microsoft.com/office/powerpoint/2010/main" val="3038813421"/>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E606F29-4092-4067-AA43-83DDA032591C}"/>
              </a:ext>
            </a:extLst>
          </p:cNvPr>
          <p:cNvSpPr>
            <a:spLocks noGrp="1"/>
          </p:cNvSpPr>
          <p:nvPr>
            <p:ph type="title"/>
          </p:nvPr>
        </p:nvSpPr>
        <p:spPr/>
        <p:txBody>
          <a:bodyPr/>
          <a:lstStyle/>
          <a:p>
            <a:r>
              <a:rPr lang="en-US" b="1" dirty="0"/>
              <a:t>Wage Garnishments</a:t>
            </a:r>
          </a:p>
        </p:txBody>
      </p:sp>
      <p:sp>
        <p:nvSpPr>
          <p:cNvPr id="3" name="Content Placeholder 2" descr="" title="">
            <a:extLst>
              <a:ext uri="{FF2B5EF4-FFF2-40B4-BE49-F238E27FC236}">
                <a16:creationId xmlns:a16="http://schemas.microsoft.com/office/drawing/2014/main" id="{35352F7C-72EB-47EA-81A8-1B997189BF28}"/>
              </a:ext>
            </a:extLst>
          </p:cNvPr>
          <p:cNvSpPr>
            <a:spLocks noGrp="1"/>
          </p:cNvSpPr>
          <p:nvPr>
            <p:ph idx="1"/>
          </p:nvPr>
        </p:nvSpPr>
        <p:spPr/>
        <p:txBody>
          <a:bodyPr/>
          <a:lstStyle/>
          <a:p>
            <a:r>
              <a:rPr lang="en-US" dirty="0"/>
              <a:t>A wage garnishment is any legal or equitable procedure through which some portion of a person’s earnings is required to be withheld for the payment of a debt. </a:t>
            </a:r>
          </a:p>
          <a:p>
            <a:r>
              <a:rPr lang="en-US" dirty="0"/>
              <a:t>Most made by court order or for unpaid taxes.</a:t>
            </a:r>
          </a:p>
          <a:p>
            <a:r>
              <a:rPr lang="en-US" dirty="0"/>
              <a:t>Wage garnishments do not include voluntary wage assignments.</a:t>
            </a:r>
          </a:p>
        </p:txBody>
      </p:sp>
    </p:spTree>
    <p:extLst>
      <p:ext uri="{BB962C8B-B14F-4D97-AF65-F5344CB8AC3E}">
        <p14:creationId xmlns:p14="http://schemas.microsoft.com/office/powerpoint/2010/main" val="2862732321"/>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25B5417-CEBE-4DF9-90E3-FE54A5615A1C}"/>
              </a:ext>
            </a:extLst>
          </p:cNvPr>
          <p:cNvSpPr>
            <a:spLocks noGrp="1"/>
          </p:cNvSpPr>
          <p:nvPr>
            <p:ph type="title"/>
          </p:nvPr>
        </p:nvSpPr>
        <p:spPr/>
        <p:txBody>
          <a:bodyPr/>
          <a:lstStyle/>
          <a:p>
            <a:r>
              <a:rPr lang="en-US" b="1" dirty="0"/>
              <a:t>Wage Assignments</a:t>
            </a:r>
          </a:p>
        </p:txBody>
      </p:sp>
      <p:sp>
        <p:nvSpPr>
          <p:cNvPr id="3" name="Content Placeholder 2" descr="" title="">
            <a:extLst>
              <a:ext uri="{FF2B5EF4-FFF2-40B4-BE49-F238E27FC236}">
                <a16:creationId xmlns:a16="http://schemas.microsoft.com/office/drawing/2014/main" id="{8DCD0E2A-43B0-4E50-99E7-982E25E01422}"/>
              </a:ext>
            </a:extLst>
          </p:cNvPr>
          <p:cNvSpPr>
            <a:spLocks noGrp="1"/>
          </p:cNvSpPr>
          <p:nvPr>
            <p:ph idx="1"/>
          </p:nvPr>
        </p:nvSpPr>
        <p:spPr/>
        <p:txBody>
          <a:bodyPr>
            <a:normAutofit lnSpcReduction="10000"/>
          </a:bodyPr>
          <a:lstStyle/>
          <a:p>
            <a:r>
              <a:rPr lang="en-US" dirty="0"/>
              <a:t>No assignment of, or order for, future wages shall be valid for a period exceeding </a:t>
            </a:r>
            <a:r>
              <a:rPr lang="en-US" b="1" dirty="0"/>
              <a:t>one year </a:t>
            </a:r>
            <a:r>
              <a:rPr lang="en-US" dirty="0"/>
              <a:t>from the date of assignment or order. </a:t>
            </a:r>
          </a:p>
          <a:p>
            <a:r>
              <a:rPr lang="en-US" dirty="0"/>
              <a:t>An assignment of future wages shall be in writing and specify the total amount due and that </a:t>
            </a:r>
            <a:r>
              <a:rPr lang="en-US" b="1" dirty="0"/>
              <a:t>three-fourths </a:t>
            </a:r>
            <a:r>
              <a:rPr lang="en-US" dirty="0"/>
              <a:t>of the employee’s earnings or wages shall at all times be exempt from such assignment.</a:t>
            </a:r>
          </a:p>
          <a:p>
            <a:r>
              <a:rPr lang="en-US" dirty="0"/>
              <a:t>NOTE: Notary requirement was removed during the 2021 Regular Session. (HB 2009 and SB 272) </a:t>
            </a:r>
          </a:p>
          <a:p>
            <a:pPr lvl="2"/>
            <a:r>
              <a:rPr lang="en-US" dirty="0"/>
              <a:t>§21-5-3(e)</a:t>
            </a:r>
          </a:p>
        </p:txBody>
      </p:sp>
    </p:spTree>
    <p:extLst>
      <p:ext uri="{BB962C8B-B14F-4D97-AF65-F5344CB8AC3E}">
        <p14:creationId xmlns:p14="http://schemas.microsoft.com/office/powerpoint/2010/main" val="4284350236"/>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F7BDFC8-884A-4284-A52A-D439D7C7D4DD}"/>
              </a:ext>
            </a:extLst>
          </p:cNvPr>
          <p:cNvSpPr>
            <a:spLocks noGrp="1"/>
          </p:cNvSpPr>
          <p:nvPr>
            <p:ph type="title"/>
          </p:nvPr>
        </p:nvSpPr>
        <p:spPr/>
        <p:txBody>
          <a:bodyPr/>
          <a:lstStyle/>
          <a:p>
            <a:r>
              <a:rPr lang="en-US" b="1" dirty="0"/>
              <a:t>§42-5-9  Overpayment of Wages</a:t>
            </a:r>
          </a:p>
        </p:txBody>
      </p:sp>
      <p:sp>
        <p:nvSpPr>
          <p:cNvPr id="3" name="Content Placeholder 2" descr="" title="">
            <a:extLst>
              <a:ext uri="{FF2B5EF4-FFF2-40B4-BE49-F238E27FC236}">
                <a16:creationId xmlns:a16="http://schemas.microsoft.com/office/drawing/2014/main" id="{508BF17E-ECF0-4CA9-B4F9-57B9614AF5C6}"/>
              </a:ext>
            </a:extLst>
          </p:cNvPr>
          <p:cNvSpPr>
            <a:spLocks noGrp="1"/>
          </p:cNvSpPr>
          <p:nvPr>
            <p:ph idx="1"/>
          </p:nvPr>
        </p:nvSpPr>
        <p:spPr/>
        <p:txBody>
          <a:bodyPr/>
          <a:lstStyle/>
          <a:p>
            <a:r>
              <a:rPr lang="en-US" dirty="0"/>
              <a:t>If a state employee has been overpaid his or her wages, the employee may voluntarily enter into a written wage assignment to repay the overpayment. </a:t>
            </a:r>
          </a:p>
          <a:p>
            <a:r>
              <a:rPr lang="en-US" dirty="0"/>
              <a:t>One-fourth or 25% of a state employee’s net wages shall at all times be exempt from assignment.</a:t>
            </a:r>
          </a:p>
          <a:p>
            <a:pPr lvl="2"/>
            <a:r>
              <a:rPr lang="en-US" dirty="0"/>
              <a:t>§42-5-9.3 and §25-5-3(f)</a:t>
            </a:r>
          </a:p>
        </p:txBody>
      </p:sp>
    </p:spTree>
    <p:extLst>
      <p:ext uri="{BB962C8B-B14F-4D97-AF65-F5344CB8AC3E}">
        <p14:creationId xmlns:p14="http://schemas.microsoft.com/office/powerpoint/2010/main" val="1395940246"/>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F7BDFC8-884A-4284-A52A-D439D7C7D4DD}"/>
              </a:ext>
            </a:extLst>
          </p:cNvPr>
          <p:cNvSpPr>
            <a:spLocks noGrp="1"/>
          </p:cNvSpPr>
          <p:nvPr>
            <p:ph type="title"/>
          </p:nvPr>
        </p:nvSpPr>
        <p:spPr/>
        <p:txBody>
          <a:bodyPr/>
          <a:lstStyle/>
          <a:p>
            <a:r>
              <a:rPr lang="en-US" b="1" dirty="0"/>
              <a:t>What about personal leave used but not accumulated? </a:t>
            </a:r>
          </a:p>
        </p:txBody>
      </p:sp>
      <p:sp>
        <p:nvSpPr>
          <p:cNvPr id="3" name="Content Placeholder 2" descr="" title="">
            <a:extLst>
              <a:ext uri="{FF2B5EF4-FFF2-40B4-BE49-F238E27FC236}">
                <a16:creationId xmlns:a16="http://schemas.microsoft.com/office/drawing/2014/main" id="{508BF17E-ECF0-4CA9-B4F9-57B9614AF5C6}"/>
              </a:ext>
            </a:extLst>
          </p:cNvPr>
          <p:cNvSpPr>
            <a:spLocks noGrp="1"/>
          </p:cNvSpPr>
          <p:nvPr>
            <p:ph idx="1"/>
          </p:nvPr>
        </p:nvSpPr>
        <p:spPr/>
        <p:txBody>
          <a:bodyPr>
            <a:normAutofit/>
          </a:bodyPr>
          <a:lstStyle/>
          <a:p>
            <a:r>
              <a:rPr lang="en-US" b="1" i="0" dirty="0">
                <a:solidFill>
                  <a:srgbClr val="393939"/>
                </a:solidFill>
                <a:effectLst/>
              </a:rPr>
              <a:t>§</a:t>
            </a:r>
            <a:r>
              <a:rPr lang="en-US" b="1" i="0" dirty="0" err="1">
                <a:solidFill>
                  <a:srgbClr val="393939"/>
                </a:solidFill>
                <a:effectLst/>
              </a:rPr>
              <a:t>18A</a:t>
            </a:r>
            <a:r>
              <a:rPr lang="en-US" b="1" i="0" dirty="0">
                <a:solidFill>
                  <a:srgbClr val="393939"/>
                </a:solidFill>
                <a:effectLst/>
              </a:rPr>
              <a:t>-4-10- </a:t>
            </a:r>
            <a:r>
              <a:rPr lang="en-US" dirty="0"/>
              <a:t>If an employee uses personal leave which the employee has not yet accumulated on a monthly basis and subsequently leaves the employment, the employee is required to reimburse the board for the salary or wages paid for the unaccumulated leave</a:t>
            </a:r>
          </a:p>
          <a:p>
            <a:r>
              <a:rPr lang="en-US" dirty="0"/>
              <a:t>If not voluntarily assigned, the District must file suit if seeking reimbursement.</a:t>
            </a:r>
          </a:p>
        </p:txBody>
      </p:sp>
    </p:spTree>
    <p:extLst>
      <p:ext uri="{BB962C8B-B14F-4D97-AF65-F5344CB8AC3E}">
        <p14:creationId xmlns:p14="http://schemas.microsoft.com/office/powerpoint/2010/main" val="1404218390"/>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25B5417-CEBE-4DF9-90E3-FE54A5615A1C}"/>
              </a:ext>
            </a:extLst>
          </p:cNvPr>
          <p:cNvSpPr>
            <a:spLocks noGrp="1"/>
          </p:cNvSpPr>
          <p:nvPr>
            <p:ph type="title"/>
          </p:nvPr>
        </p:nvSpPr>
        <p:spPr/>
        <p:txBody>
          <a:bodyPr/>
          <a:lstStyle/>
          <a:p>
            <a:r>
              <a:rPr lang="en-US" b="1" dirty="0"/>
              <a:t>Authorized vs. Unauthorized Deductions</a:t>
            </a:r>
          </a:p>
        </p:txBody>
      </p:sp>
      <p:sp>
        <p:nvSpPr>
          <p:cNvPr id="3" name="Content Placeholder 2" descr="" title="">
            <a:extLst>
              <a:ext uri="{FF2B5EF4-FFF2-40B4-BE49-F238E27FC236}">
                <a16:creationId xmlns:a16="http://schemas.microsoft.com/office/drawing/2014/main" id="{8DCD0E2A-43B0-4E50-99E7-982E25E01422}"/>
              </a:ext>
            </a:extLst>
          </p:cNvPr>
          <p:cNvSpPr>
            <a:spLocks noGrp="1"/>
          </p:cNvSpPr>
          <p:nvPr>
            <p:ph idx="1"/>
          </p:nvPr>
        </p:nvSpPr>
        <p:spPr/>
        <p:txBody>
          <a:bodyPr>
            <a:normAutofit/>
          </a:bodyPr>
          <a:lstStyle/>
          <a:p>
            <a:r>
              <a:rPr lang="en-US" dirty="0"/>
              <a:t>Authorized payroll deductions are those deductions that are allowed:</a:t>
            </a:r>
          </a:p>
          <a:p>
            <a:pPr lvl="1"/>
            <a:r>
              <a:rPr lang="en-US" dirty="0"/>
              <a:t> by law;</a:t>
            </a:r>
          </a:p>
          <a:p>
            <a:pPr lvl="1"/>
            <a:r>
              <a:rPr lang="en-US" dirty="0"/>
              <a:t>required by court order (i.e. wage garnishment order); </a:t>
            </a:r>
          </a:p>
          <a:p>
            <a:pPr lvl="1"/>
            <a:r>
              <a:rPr lang="en-US" dirty="0"/>
              <a:t>or relate to employer-sponsored or provided fringe benefit plans in which the employee is a participant.</a:t>
            </a:r>
          </a:p>
          <a:p>
            <a:r>
              <a:rPr lang="en-US" dirty="0"/>
              <a:t>Everything else is unauthorized and requires a wage assignment. </a:t>
            </a:r>
          </a:p>
          <a:p>
            <a:pPr lvl="2"/>
            <a:r>
              <a:rPr lang="en-US" dirty="0"/>
              <a:t> §21-5-3(e) &amp; §</a:t>
            </a:r>
            <a:r>
              <a:rPr lang="en-US" dirty="0" err="1"/>
              <a:t>42CSR</a:t>
            </a:r>
            <a:r>
              <a:rPr lang="en-US" dirty="0"/>
              <a:t> 5-9.4 </a:t>
            </a:r>
          </a:p>
        </p:txBody>
      </p:sp>
    </p:spTree>
    <p:extLst>
      <p:ext uri="{BB962C8B-B14F-4D97-AF65-F5344CB8AC3E}">
        <p14:creationId xmlns:p14="http://schemas.microsoft.com/office/powerpoint/2010/main" val="3101424930"/>
      </p:ext>
    </p:extLst>
  </p:cSld>
  <p:clrMapOvr>
    <a:masterClrMapping/>
  </p:clrMapOvr>
</p:sld>
</file>

<file path=ppt/slides/slide17.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289853" y="733461"/>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094938" y="5831064"/>
            <a:ext cx="3830837" cy="338554"/>
          </a:xfrm>
          <a:prstGeom prst="rect">
            <a:avLst/>
          </a:prstGeom>
          <a:noFill/>
        </p:spPr>
        <p:txBody>
          <a:bodyPr wrap="square" rtlCol="0">
            <a:spAutoFit/>
          </a:bodyPr>
          <a:lstStyle/>
          <a:p>
            <a:r>
              <a:rPr lang="en-US" sz="1600" dirty="0"/>
              <a:t> § 42-5-9.6</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68106"/>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26108"/>
            <a:ext cx="8850240" cy="2307811"/>
          </a:xfrm>
          <a:prstGeom prst="rect">
            <a:avLst/>
          </a:prstGeom>
          <a:noFill/>
        </p:spPr>
        <p:txBody>
          <a:bodyPr wrap="square" rtlCol="0">
            <a:spAutoFit/>
          </a:bodyPr>
          <a:lstStyle/>
          <a:p>
            <a:r>
              <a:rPr lang="en-US" sz="3599" dirty="0"/>
              <a:t>Fail to pay an amount deducted from an employee’s wages to the designated creditor or authorized plan.</a:t>
            </a:r>
          </a:p>
          <a:p>
            <a:r>
              <a:rPr lang="en-US" sz="3599" dirty="0"/>
              <a:t>       = Illegal Deduction</a:t>
            </a:r>
          </a:p>
        </p:txBody>
      </p:sp>
      <p:pic>
        <p:nvPicPr>
          <p:cNvPr id="6" name="Picture 5" descr="" title="">
            <a:extLst>
              <a:ext uri="{FF2B5EF4-FFF2-40B4-BE49-F238E27FC236}">
                <a16:creationId xmlns:a16="http://schemas.microsoft.com/office/drawing/2014/main" id="{CBCABC04-4332-4299-9E75-35A5352667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4235783401"/>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1D5B40B-12BB-49E5-84CB-8ECD4F34839F}"/>
              </a:ext>
            </a:extLst>
          </p:cNvPr>
          <p:cNvSpPr>
            <a:spLocks noGrp="1"/>
          </p:cNvSpPr>
          <p:nvPr>
            <p:ph type="title"/>
          </p:nvPr>
        </p:nvSpPr>
        <p:spPr/>
        <p:txBody>
          <a:bodyPr/>
          <a:lstStyle/>
          <a:p>
            <a:r>
              <a:rPr lang="en-US" b="1" dirty="0"/>
              <a:t>Withholdings for work stoppage or strike</a:t>
            </a:r>
          </a:p>
        </p:txBody>
      </p:sp>
      <p:sp>
        <p:nvSpPr>
          <p:cNvPr id="3" name="Content Placeholder 2" descr="" title="">
            <a:extLst>
              <a:ext uri="{FF2B5EF4-FFF2-40B4-BE49-F238E27FC236}">
                <a16:creationId xmlns:a16="http://schemas.microsoft.com/office/drawing/2014/main" id="{C4756210-3E69-4756-8F54-83BDBE170A6C}"/>
              </a:ext>
            </a:extLst>
          </p:cNvPr>
          <p:cNvSpPr>
            <a:spLocks noGrp="1"/>
          </p:cNvSpPr>
          <p:nvPr>
            <p:ph idx="1"/>
          </p:nvPr>
        </p:nvSpPr>
        <p:spPr>
          <a:xfrm>
            <a:off x="475068" y="2143343"/>
            <a:ext cx="11294566" cy="4777847"/>
          </a:xfrm>
        </p:spPr>
        <p:txBody>
          <a:bodyPr>
            <a:normAutofit fontScale="77500" lnSpcReduction="20000"/>
          </a:bodyPr>
          <a:lstStyle/>
          <a:p>
            <a:pPr algn="l" fontAlgn="base"/>
            <a:r>
              <a:rPr lang="en-US" b="1" i="0" dirty="0">
                <a:solidFill>
                  <a:srgbClr val="1A1A1A"/>
                </a:solidFill>
                <a:effectLst/>
                <a:latin typeface="+mj-lt"/>
              </a:rPr>
              <a:t>§18-5-</a:t>
            </a:r>
            <a:r>
              <a:rPr lang="en-US" b="1" i="0" dirty="0" err="1">
                <a:solidFill>
                  <a:srgbClr val="1A1A1A"/>
                </a:solidFill>
                <a:effectLst/>
                <a:latin typeface="+mj-lt"/>
              </a:rPr>
              <a:t>45a</a:t>
            </a:r>
            <a:endParaRPr lang="en-US" b="1" dirty="0">
              <a:solidFill>
                <a:srgbClr val="1A1A1A"/>
              </a:solidFill>
              <a:latin typeface="+mj-lt"/>
            </a:endParaRPr>
          </a:p>
          <a:p>
            <a:pPr algn="l" fontAlgn="base"/>
            <a:r>
              <a:rPr lang="en-US" b="0" i="0" dirty="0">
                <a:solidFill>
                  <a:srgbClr val="1A1A1A"/>
                </a:solidFill>
                <a:effectLst/>
                <a:latin typeface="+mj-lt"/>
              </a:rPr>
              <a:t>Public employees in West Virginia have no right, statutory or otherwise, to engage in collective bargaining, mediation, or arbitration, and any work stoppage or strike by public employees is hereby declared to be unlawful. </a:t>
            </a:r>
          </a:p>
          <a:p>
            <a:pPr algn="l" fontAlgn="base"/>
            <a:r>
              <a:rPr lang="en-US" b="0" i="0" dirty="0">
                <a:solidFill>
                  <a:srgbClr val="1A1A1A"/>
                </a:solidFill>
                <a:effectLst/>
                <a:latin typeface="+mj-lt"/>
              </a:rPr>
              <a:t>An employee of a county board of education is considered to be participating in a concerted work stoppage or strike if, on any day during a concerted stoppage of work or interruption of operations by the employees of the county board of education:</a:t>
            </a:r>
          </a:p>
          <a:p>
            <a:pPr algn="l" fontAlgn="base"/>
            <a:r>
              <a:rPr lang="en-US" b="0" i="0" dirty="0">
                <a:solidFill>
                  <a:srgbClr val="1A1A1A"/>
                </a:solidFill>
                <a:effectLst/>
                <a:latin typeface="+mj-lt"/>
              </a:rPr>
              <a:t>(1) The employee does not report to work as required by his or her contract of employment;</a:t>
            </a:r>
          </a:p>
          <a:p>
            <a:pPr algn="l" fontAlgn="base"/>
            <a:r>
              <a:rPr lang="en-US" b="0" i="0" dirty="0">
                <a:solidFill>
                  <a:srgbClr val="1A1A1A"/>
                </a:solidFill>
                <a:effectLst/>
                <a:latin typeface="+mj-lt"/>
              </a:rPr>
              <a:t>(2) The employee is not on leave, as specifically permitted by any provision of this code; and</a:t>
            </a:r>
          </a:p>
          <a:p>
            <a:pPr algn="l" fontAlgn="base"/>
            <a:r>
              <a:rPr lang="en-US" b="0" i="0" dirty="0">
                <a:solidFill>
                  <a:srgbClr val="1A1A1A"/>
                </a:solidFill>
                <a:effectLst/>
                <a:latin typeface="+mj-lt"/>
              </a:rPr>
              <a:t>(3) The employee is not otherwise prevented from reporting to work based on circumstances beyond the employee’s control, that are unrelated to the employee’s participation in the ongoing concerted work stoppage or strike, as determined by the county superintendent.</a:t>
            </a:r>
          </a:p>
        </p:txBody>
      </p:sp>
    </p:spTree>
    <p:extLst>
      <p:ext uri="{BB962C8B-B14F-4D97-AF65-F5344CB8AC3E}">
        <p14:creationId xmlns:p14="http://schemas.microsoft.com/office/powerpoint/2010/main" val="3146264514"/>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1D5B40B-12BB-49E5-84CB-8ECD4F34839F}"/>
              </a:ext>
            </a:extLst>
          </p:cNvPr>
          <p:cNvSpPr>
            <a:spLocks noGrp="1"/>
          </p:cNvSpPr>
          <p:nvPr>
            <p:ph type="title"/>
          </p:nvPr>
        </p:nvSpPr>
        <p:spPr>
          <a:xfrm>
            <a:off x="838200" y="275889"/>
            <a:ext cx="10515600" cy="1325390"/>
          </a:xfrm>
        </p:spPr>
        <p:txBody>
          <a:bodyPr/>
          <a:lstStyle/>
          <a:p>
            <a:r>
              <a:rPr lang="en-US" b="1" dirty="0"/>
              <a:t>Withholdings for work stoppage or strike (</a:t>
            </a:r>
            <a:r>
              <a:rPr lang="en-US" b="1" dirty="0" err="1"/>
              <a:t>cont</a:t>
            </a:r>
            <a:r>
              <a:rPr lang="en-US" b="1" dirty="0"/>
              <a:t>…)</a:t>
            </a:r>
          </a:p>
        </p:txBody>
      </p:sp>
      <p:sp>
        <p:nvSpPr>
          <p:cNvPr id="3" name="Content Placeholder 2" descr="" title="">
            <a:extLst>
              <a:ext uri="{FF2B5EF4-FFF2-40B4-BE49-F238E27FC236}">
                <a16:creationId xmlns:a16="http://schemas.microsoft.com/office/drawing/2014/main" id="{C4756210-3E69-4756-8F54-83BDBE170A6C}"/>
              </a:ext>
            </a:extLst>
          </p:cNvPr>
          <p:cNvSpPr>
            <a:spLocks noGrp="1"/>
          </p:cNvSpPr>
          <p:nvPr>
            <p:ph idx="1"/>
          </p:nvPr>
        </p:nvSpPr>
        <p:spPr>
          <a:xfrm>
            <a:off x="475068" y="2038839"/>
            <a:ext cx="11255378" cy="4777847"/>
          </a:xfrm>
        </p:spPr>
        <p:txBody>
          <a:bodyPr>
            <a:normAutofit/>
          </a:bodyPr>
          <a:lstStyle/>
          <a:p>
            <a:pPr algn="l" fontAlgn="base"/>
            <a:r>
              <a:rPr lang="en-US" b="1" i="0" dirty="0">
                <a:solidFill>
                  <a:srgbClr val="1A1A1A"/>
                </a:solidFill>
                <a:effectLst/>
              </a:rPr>
              <a:t>§18-5-</a:t>
            </a:r>
            <a:r>
              <a:rPr lang="en-US" b="1" i="0" dirty="0" err="1">
                <a:solidFill>
                  <a:srgbClr val="1A1A1A"/>
                </a:solidFill>
                <a:effectLst/>
              </a:rPr>
              <a:t>45a</a:t>
            </a:r>
            <a:endParaRPr lang="en-US" b="1" dirty="0">
              <a:solidFill>
                <a:srgbClr val="1A1A1A"/>
              </a:solidFill>
            </a:endParaRPr>
          </a:p>
          <a:p>
            <a:pPr algn="l" fontAlgn="base"/>
            <a:r>
              <a:rPr lang="en-US" b="0" i="0" dirty="0">
                <a:solidFill>
                  <a:srgbClr val="1A1A1A"/>
                </a:solidFill>
                <a:effectLst/>
              </a:rPr>
              <a:t>(d) Notwithstanding §</a:t>
            </a:r>
            <a:r>
              <a:rPr lang="en-US" b="0" i="0" dirty="0" err="1">
                <a:solidFill>
                  <a:srgbClr val="1A1A1A"/>
                </a:solidFill>
                <a:effectLst/>
              </a:rPr>
              <a:t>18A</a:t>
            </a:r>
            <a:r>
              <a:rPr lang="en-US" b="0" i="0" dirty="0">
                <a:solidFill>
                  <a:srgbClr val="1A1A1A"/>
                </a:solidFill>
                <a:effectLst/>
              </a:rPr>
              <a:t>-5-2 of this code or any other provision of this code to the contrary, if an employee remains employed by the county board of education, notwithstanding his or her participation in a concerted work stoppage or strike, which the Legislature hereby determines to be a ground for termination, </a:t>
            </a:r>
            <a:r>
              <a:rPr lang="en-US" b="0" i="0" dirty="0">
                <a:solidFill>
                  <a:srgbClr val="869F66"/>
                </a:solidFill>
                <a:effectLst/>
              </a:rPr>
              <a:t>the county board of education shall withhold the prorated salary or hourly pay of each employee participating in the concerted work stoppage or strike for each day that such employee participates in a concerted work stoppage or strike</a:t>
            </a:r>
            <a:r>
              <a:rPr lang="en-US" b="0" i="0" dirty="0">
                <a:solidFill>
                  <a:srgbClr val="1A1A1A"/>
                </a:solidFill>
                <a:effectLst/>
              </a:rPr>
              <a:t>, and such sums shall be forfeited to the county board of education.</a:t>
            </a:r>
            <a:endParaRPr lang="en-US" b="1" i="0" dirty="0">
              <a:solidFill>
                <a:srgbClr val="1A1A1A"/>
              </a:solidFill>
              <a:effectLst/>
            </a:endParaRPr>
          </a:p>
        </p:txBody>
      </p:sp>
    </p:spTree>
    <p:extLst>
      <p:ext uri="{BB962C8B-B14F-4D97-AF65-F5344CB8AC3E}">
        <p14:creationId xmlns:p14="http://schemas.microsoft.com/office/powerpoint/2010/main" val="1989287095"/>
      </p:ext>
    </p:extLst>
  </p:cSld>
  <p:clrMapOvr>
    <a:masterClrMapping/>
  </p:clrMapOvr>
</p:sld>
</file>

<file path=ppt/slides/slide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a:extLst>
              <a:ext uri="{FF2B5EF4-FFF2-40B4-BE49-F238E27FC236}">
                <a16:creationId xmlns:a16="http://schemas.microsoft.com/office/drawing/2014/main" id="{8DCD0E2A-43B0-4E50-99E7-982E25E01422}"/>
              </a:ext>
            </a:extLst>
          </p:cNvPr>
          <p:cNvSpPr>
            <a:spLocks noGrp="1"/>
          </p:cNvSpPr>
          <p:nvPr>
            <p:ph idx="4294967295"/>
          </p:nvPr>
        </p:nvSpPr>
        <p:spPr>
          <a:xfrm>
            <a:off x="522514" y="2181225"/>
            <a:ext cx="11215294" cy="3678238"/>
          </a:xfrm>
        </p:spPr>
        <p:txBody>
          <a:bodyPr/>
          <a:lstStyle/>
          <a:p>
            <a:r>
              <a:rPr lang="en-US" dirty="0">
                <a:latin typeface="Calibri" panose="020F0502020204030204" pitchFamily="34" charset="0"/>
                <a:cs typeface="Calibri" panose="020F0502020204030204" pitchFamily="34" charset="0"/>
              </a:rPr>
              <a:t>Every person, firm, or corporation doing business in this state shall settle with its employees </a:t>
            </a:r>
            <a:r>
              <a:rPr lang="en-US" b="1" dirty="0">
                <a:latin typeface="Calibri" panose="020F0502020204030204" pitchFamily="34" charset="0"/>
                <a:cs typeface="Calibri" panose="020F0502020204030204" pitchFamily="34" charset="0"/>
              </a:rPr>
              <a:t>at least twice every month </a:t>
            </a:r>
            <a:r>
              <a:rPr lang="en-US" dirty="0">
                <a:latin typeface="Calibri" panose="020F0502020204030204" pitchFamily="34" charset="0"/>
                <a:cs typeface="Calibri" panose="020F0502020204030204" pitchFamily="34" charset="0"/>
              </a:rPr>
              <a:t>with no more than </a:t>
            </a:r>
            <a:r>
              <a:rPr lang="en-US" b="1" dirty="0">
                <a:latin typeface="Calibri" panose="020F0502020204030204" pitchFamily="34" charset="0"/>
                <a:cs typeface="Calibri" panose="020F0502020204030204" pitchFamily="34" charset="0"/>
              </a:rPr>
              <a:t>nineteen days </a:t>
            </a:r>
            <a:r>
              <a:rPr lang="en-US" dirty="0">
                <a:latin typeface="Calibri" panose="020F0502020204030204" pitchFamily="34" charset="0"/>
                <a:cs typeface="Calibri" panose="020F0502020204030204" pitchFamily="34" charset="0"/>
              </a:rPr>
              <a:t>between settlements and pay them the wages due, less authorized deductions and authorized wage assignments, for their work or services. </a:t>
            </a:r>
          </a:p>
          <a:p>
            <a:pPr lvl="2"/>
            <a:r>
              <a:rPr lang="en-US" dirty="0">
                <a:latin typeface="Calibri" panose="020F0502020204030204" pitchFamily="34" charset="0"/>
                <a:cs typeface="Calibri" panose="020F0502020204030204" pitchFamily="34" charset="0"/>
              </a:rPr>
              <a:t>§21-5-3(a) </a:t>
            </a:r>
          </a:p>
        </p:txBody>
      </p:sp>
      <p:pic>
        <p:nvPicPr>
          <p:cNvPr id="7" name="Picture 6" descr="" title="">
            <a:extLst>
              <a:ext uri="{FF2B5EF4-FFF2-40B4-BE49-F238E27FC236}">
                <a16:creationId xmlns:a16="http://schemas.microsoft.com/office/drawing/2014/main" id="{E7B94CF1-4AAC-4C2B-8E4C-956B3DE2B1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913175934"/>
      </p:ext>
    </p:extLst>
  </p:cSld>
  <p:clrMapOvr>
    <a:masterClrMapping/>
  </p:clrMapOvr>
</p:sld>
</file>

<file path=ppt/slides/slide2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268754" y="789724"/>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14422" y="5965517"/>
            <a:ext cx="3830837" cy="338554"/>
          </a:xfrm>
          <a:prstGeom prst="rect">
            <a:avLst/>
          </a:prstGeom>
          <a:noFill/>
        </p:spPr>
        <p:txBody>
          <a:bodyPr wrap="square" rtlCol="0">
            <a:spAutoFit/>
          </a:bodyPr>
          <a:lstStyle/>
          <a:p>
            <a:r>
              <a:rPr lang="en-US" sz="1600" dirty="0"/>
              <a:t>WV Code  § 21-5-4(f)(1)(a)</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68106"/>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26108"/>
            <a:ext cx="8850240" cy="2307811"/>
          </a:xfrm>
          <a:prstGeom prst="rect">
            <a:avLst/>
          </a:prstGeom>
          <a:noFill/>
        </p:spPr>
        <p:txBody>
          <a:bodyPr wrap="square" rtlCol="0">
            <a:spAutoFit/>
          </a:bodyPr>
          <a:lstStyle/>
          <a:p>
            <a:r>
              <a:rPr lang="en-US" sz="3599" dirty="0"/>
              <a:t>Withhold, deduct, or divert an employee’s final wages until they return employer provided property without first having an agreement in writing.</a:t>
            </a:r>
          </a:p>
        </p:txBody>
      </p:sp>
      <p:pic>
        <p:nvPicPr>
          <p:cNvPr id="6" name="Picture 5" descr="" title="">
            <a:extLst>
              <a:ext uri="{FF2B5EF4-FFF2-40B4-BE49-F238E27FC236}">
                <a16:creationId xmlns:a16="http://schemas.microsoft.com/office/drawing/2014/main" id="{CB649398-ECDD-409B-B08F-A3FA8DD272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938179975"/>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42BA09F-3E6E-4DD6-9C7E-2E341388F214}"/>
              </a:ext>
            </a:extLst>
          </p:cNvPr>
          <p:cNvSpPr>
            <a:spLocks noGrp="1"/>
          </p:cNvSpPr>
          <p:nvPr>
            <p:ph type="title"/>
          </p:nvPr>
        </p:nvSpPr>
        <p:spPr/>
        <p:txBody>
          <a:bodyPr/>
          <a:lstStyle/>
          <a:p>
            <a:pPr algn="ctr"/>
            <a:r>
              <a:rPr lang="en-US" b="1" dirty="0"/>
              <a:t>Requirements Needed to Recover Replacement Costs</a:t>
            </a:r>
          </a:p>
        </p:txBody>
      </p:sp>
      <p:sp>
        <p:nvSpPr>
          <p:cNvPr id="3" name="Content Placeholder 2" descr="" title="">
            <a:extLst>
              <a:ext uri="{FF2B5EF4-FFF2-40B4-BE49-F238E27FC236}">
                <a16:creationId xmlns:a16="http://schemas.microsoft.com/office/drawing/2014/main" id="{1C7FC9F5-050E-408F-86BE-5E793D83890F}"/>
              </a:ext>
            </a:extLst>
          </p:cNvPr>
          <p:cNvSpPr>
            <a:spLocks noGrp="1"/>
          </p:cNvSpPr>
          <p:nvPr>
            <p:ph idx="1"/>
          </p:nvPr>
        </p:nvSpPr>
        <p:spPr/>
        <p:txBody>
          <a:bodyPr/>
          <a:lstStyle/>
          <a:p>
            <a:pPr marL="457109" indent="-457109">
              <a:buFont typeface="+mj-lt"/>
              <a:buAutoNum type="alphaUcPeriod"/>
            </a:pPr>
            <a:r>
              <a:rPr lang="en-US" sz="2400" dirty="0"/>
              <a:t>Employer provided property must have been provided to the employee in the course of, and for use in, the employer’s business;</a:t>
            </a:r>
          </a:p>
          <a:p>
            <a:pPr marL="457109" indent="-457109">
              <a:buFont typeface="+mj-lt"/>
              <a:buAutoNum type="alphaUcPeriod"/>
            </a:pPr>
            <a:r>
              <a:rPr lang="en-US" sz="2400" dirty="0"/>
              <a:t>Property has a value in excess of $100</a:t>
            </a:r>
          </a:p>
          <a:p>
            <a:pPr marL="457109" indent="-457109">
              <a:buFont typeface="+mj-lt"/>
              <a:buAutoNum type="alphaUcPeriod"/>
            </a:pPr>
            <a:r>
              <a:rPr lang="en-US" sz="2400" dirty="0"/>
              <a:t>Employee signed a written agreement contemporaneous to obtaining the property (or ratification);</a:t>
            </a:r>
          </a:p>
          <a:p>
            <a:pPr marL="457109" indent="-457109">
              <a:buFont typeface="+mj-lt"/>
              <a:buAutoNum type="alphaUcPeriod"/>
            </a:pPr>
            <a:r>
              <a:rPr lang="en-US" sz="2400" dirty="0"/>
              <a:t>Written notification as soon as practicable by personal service or certified mail with demand for return (not to exceed 10 days) and replacement costs</a:t>
            </a:r>
          </a:p>
        </p:txBody>
      </p:sp>
    </p:spTree>
    <p:extLst>
      <p:ext uri="{BB962C8B-B14F-4D97-AF65-F5344CB8AC3E}">
        <p14:creationId xmlns:p14="http://schemas.microsoft.com/office/powerpoint/2010/main" val="1892629430"/>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2506C10-78DA-4EB1-830B-3E43A7BB421F}"/>
              </a:ext>
            </a:extLst>
          </p:cNvPr>
          <p:cNvSpPr>
            <a:spLocks noGrp="1"/>
          </p:cNvSpPr>
          <p:nvPr>
            <p:ph type="title"/>
          </p:nvPr>
        </p:nvSpPr>
        <p:spPr/>
        <p:txBody>
          <a:bodyPr/>
          <a:lstStyle/>
          <a:p>
            <a:r>
              <a:rPr lang="en-US" b="1" dirty="0"/>
              <a:t>What is “Employer Provided Property”?</a:t>
            </a:r>
          </a:p>
        </p:txBody>
      </p:sp>
      <p:sp>
        <p:nvSpPr>
          <p:cNvPr id="3" name="Content Placeholder 2" descr="" title="">
            <a:extLst>
              <a:ext uri="{FF2B5EF4-FFF2-40B4-BE49-F238E27FC236}">
                <a16:creationId xmlns:a16="http://schemas.microsoft.com/office/drawing/2014/main" id="{6316136A-F3CD-4554-8FC7-268C4B57BE0F}"/>
              </a:ext>
            </a:extLst>
          </p:cNvPr>
          <p:cNvSpPr>
            <a:spLocks noGrp="1"/>
          </p:cNvSpPr>
          <p:nvPr>
            <p:ph idx="1"/>
          </p:nvPr>
        </p:nvSpPr>
        <p:spPr/>
        <p:txBody>
          <a:bodyPr/>
          <a:lstStyle/>
          <a:p>
            <a:r>
              <a:rPr lang="en-US" dirty="0"/>
              <a:t>All property provided by an employer to an employee for use in the employer’s business, including but not limited to, equipment, phone, computer, supplies or uniforms.</a:t>
            </a:r>
          </a:p>
          <a:p>
            <a:pPr lvl="2"/>
            <a:r>
              <a:rPr lang="en-US" dirty="0"/>
              <a:t>§21-5-4(f)(6)(A)</a:t>
            </a:r>
          </a:p>
          <a:p>
            <a:pPr lvl="2"/>
            <a:endParaRPr lang="en-US" dirty="0"/>
          </a:p>
        </p:txBody>
      </p:sp>
    </p:spTree>
    <p:extLst>
      <p:ext uri="{BB962C8B-B14F-4D97-AF65-F5344CB8AC3E}">
        <p14:creationId xmlns:p14="http://schemas.microsoft.com/office/powerpoint/2010/main" val="593151557"/>
      </p:ext>
    </p:extLst>
  </p:cSld>
  <p:clrMapOvr>
    <a:masterClrMapping/>
  </p:clrMapOvr>
</p:sld>
</file>

<file path=ppt/slides/slide2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14926"/>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413702" y="754116"/>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17" name="TextBox 16" descr="" title="">
            <a:extLst>
              <a:ext uri="{FF2B5EF4-FFF2-40B4-BE49-F238E27FC236}">
                <a16:creationId xmlns:a16="http://schemas.microsoft.com/office/drawing/2014/main" id="{6534AC5B-19AF-41A6-9E68-1F4EA585DC98}"/>
              </a:ext>
            </a:extLst>
          </p:cNvPr>
          <p:cNvSpPr txBox="1"/>
          <p:nvPr/>
        </p:nvSpPr>
        <p:spPr>
          <a:xfrm>
            <a:off x="2413702" y="2226108"/>
            <a:ext cx="8850240" cy="2307811"/>
          </a:xfrm>
          <a:prstGeom prst="rect">
            <a:avLst/>
          </a:prstGeom>
          <a:noFill/>
        </p:spPr>
        <p:txBody>
          <a:bodyPr wrap="square" rtlCol="0">
            <a:spAutoFit/>
          </a:bodyPr>
          <a:lstStyle/>
          <a:p>
            <a:r>
              <a:rPr lang="en-US" sz="3599" dirty="0"/>
              <a:t>Make sure that the written agreement is “CLEAR” when describing the employer provided property, replacement value, and how the replacement value will be recovered.</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07389" y="5965517"/>
            <a:ext cx="3830837" cy="338554"/>
          </a:xfrm>
          <a:prstGeom prst="rect">
            <a:avLst/>
          </a:prstGeom>
          <a:noFill/>
        </p:spPr>
        <p:txBody>
          <a:bodyPr wrap="square" rtlCol="0">
            <a:spAutoFit/>
          </a:bodyPr>
          <a:lstStyle/>
          <a:p>
            <a:r>
              <a:rPr lang="en-US" sz="1600" dirty="0"/>
              <a:t>WV Code  § 21-5-4(f)(1)(c)</a:t>
            </a:r>
          </a:p>
        </p:txBody>
      </p:sp>
      <p:pic>
        <p:nvPicPr>
          <p:cNvPr id="6" name="Picture 5" descr="" title="">
            <a:extLst>
              <a:ext uri="{FF2B5EF4-FFF2-40B4-BE49-F238E27FC236}">
                <a16:creationId xmlns:a16="http://schemas.microsoft.com/office/drawing/2014/main" id="{1DDD5E42-AD1B-484E-8F7B-53AC295448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3436071137"/>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42BA09F-3E6E-4DD6-9C7E-2E341388F214}"/>
              </a:ext>
            </a:extLst>
          </p:cNvPr>
          <p:cNvSpPr>
            <a:spLocks noGrp="1"/>
          </p:cNvSpPr>
          <p:nvPr>
            <p:ph type="title"/>
          </p:nvPr>
        </p:nvSpPr>
        <p:spPr/>
        <p:txBody>
          <a:bodyPr/>
          <a:lstStyle/>
          <a:p>
            <a:r>
              <a:rPr lang="en-US" b="1" dirty="0"/>
              <a:t>Written Agreements MUST Include:</a:t>
            </a:r>
          </a:p>
        </p:txBody>
      </p:sp>
      <p:sp>
        <p:nvSpPr>
          <p:cNvPr id="3" name="Content Placeholder 2" descr="" title="">
            <a:extLst>
              <a:ext uri="{FF2B5EF4-FFF2-40B4-BE49-F238E27FC236}">
                <a16:creationId xmlns:a16="http://schemas.microsoft.com/office/drawing/2014/main" id="{1C7FC9F5-050E-408F-86BE-5E793D83890F}"/>
              </a:ext>
            </a:extLst>
          </p:cNvPr>
          <p:cNvSpPr>
            <a:spLocks noGrp="1"/>
          </p:cNvSpPr>
          <p:nvPr>
            <p:ph idx="1"/>
          </p:nvPr>
        </p:nvSpPr>
        <p:spPr/>
        <p:txBody>
          <a:bodyPr/>
          <a:lstStyle/>
          <a:p>
            <a:pPr marL="0" indent="0">
              <a:buNone/>
            </a:pPr>
            <a:endParaRPr lang="en-US" sz="2400" dirty="0"/>
          </a:p>
          <a:p>
            <a:pPr marL="0" indent="0">
              <a:buNone/>
            </a:pPr>
            <a:endParaRPr lang="en-US" sz="2400" dirty="0"/>
          </a:p>
          <a:p>
            <a:pPr marL="457109" indent="-457109">
              <a:buFont typeface="+mj-lt"/>
              <a:buAutoNum type="alphaUcPeriod"/>
            </a:pPr>
            <a:endParaRPr lang="en-US" sz="2400" dirty="0"/>
          </a:p>
          <a:p>
            <a:pPr marL="457109" indent="-457109">
              <a:buFont typeface="+mj-lt"/>
              <a:buAutoNum type="alphaUcPeriod"/>
            </a:pPr>
            <a:endParaRPr lang="en-US" sz="2400" dirty="0"/>
          </a:p>
          <a:p>
            <a:pPr marL="399970" lvl="1" indent="0">
              <a:buNone/>
            </a:pPr>
            <a:endParaRPr lang="en-US" dirty="0"/>
          </a:p>
        </p:txBody>
      </p:sp>
      <p:sp>
        <p:nvSpPr>
          <p:cNvPr id="4" name="Rectangle 3" descr="" title="">
            <a:extLst>
              <a:ext uri="{FF2B5EF4-FFF2-40B4-BE49-F238E27FC236}">
                <a16:creationId xmlns:a16="http://schemas.microsoft.com/office/drawing/2014/main" id="{43B58F1B-FCE8-44F1-9C48-D35B446D4DD4}"/>
              </a:ext>
            </a:extLst>
          </p:cNvPr>
          <p:cNvSpPr/>
          <p:nvPr/>
        </p:nvSpPr>
        <p:spPr>
          <a:xfrm>
            <a:off x="470263" y="2069742"/>
            <a:ext cx="11273245" cy="2169184"/>
          </a:xfrm>
          <a:prstGeom prst="rect">
            <a:avLst/>
          </a:prstGeom>
        </p:spPr>
        <p:txBody>
          <a:bodyPr wrap="square">
            <a:spAutoFit/>
          </a:bodyPr>
          <a:lstStyle/>
          <a:p>
            <a:pPr marL="914217" lvl="1" indent="-514247">
              <a:buFont typeface="+mj-lt"/>
              <a:buAutoNum type="romanLcPeriod"/>
            </a:pPr>
            <a:r>
              <a:rPr lang="en-US" sz="2699" dirty="0"/>
              <a:t>Specific itemization WITH replacement cost</a:t>
            </a:r>
          </a:p>
          <a:p>
            <a:pPr marL="914217" lvl="1" indent="-514247">
              <a:buFont typeface="+mj-lt"/>
              <a:buAutoNum type="romanLcPeriod"/>
            </a:pPr>
            <a:r>
              <a:rPr lang="en-US" sz="2699" dirty="0"/>
              <a:t>CLEAR statement that items to be returned upon discharge or resignation</a:t>
            </a:r>
          </a:p>
          <a:p>
            <a:pPr marL="914217" lvl="1" indent="-514247">
              <a:buFont typeface="+mj-lt"/>
              <a:buAutoNum type="romanLcPeriod"/>
            </a:pPr>
            <a:r>
              <a:rPr lang="en-US" sz="2699" dirty="0"/>
              <a:t>CLEAR statement and employee’s acknowledgement that replacement costs would be recovered by employer from employee’s final wages if not returned.</a:t>
            </a:r>
          </a:p>
        </p:txBody>
      </p:sp>
    </p:spTree>
    <p:extLst>
      <p:ext uri="{BB962C8B-B14F-4D97-AF65-F5344CB8AC3E}">
        <p14:creationId xmlns:p14="http://schemas.microsoft.com/office/powerpoint/2010/main" val="4197597574"/>
      </p:ext>
    </p:extLst>
  </p:cSld>
  <p:clrMapOvr>
    <a:masterClrMapping/>
  </p:clrMapOvr>
</p:sld>
</file>

<file path=ppt/slides/slide2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268754" y="502338"/>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14422" y="5678131"/>
            <a:ext cx="3830837" cy="338554"/>
          </a:xfrm>
          <a:prstGeom prst="rect">
            <a:avLst/>
          </a:prstGeom>
          <a:noFill/>
        </p:spPr>
        <p:txBody>
          <a:bodyPr wrap="square" rtlCol="0">
            <a:spAutoFit/>
          </a:bodyPr>
          <a:lstStyle/>
          <a:p>
            <a:r>
              <a:rPr lang="en-US" sz="1600" dirty="0"/>
              <a:t>WV Code  § 21-5-4(f)(1)(a)</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580720"/>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1938723"/>
            <a:ext cx="8850240" cy="1200072"/>
          </a:xfrm>
          <a:prstGeom prst="rect">
            <a:avLst/>
          </a:prstGeom>
          <a:noFill/>
        </p:spPr>
        <p:txBody>
          <a:bodyPr wrap="square" rtlCol="0">
            <a:spAutoFit/>
          </a:bodyPr>
          <a:lstStyle/>
          <a:p>
            <a:r>
              <a:rPr lang="en-US" sz="3599" dirty="0"/>
              <a:t>Confuse </a:t>
            </a:r>
            <a:r>
              <a:rPr lang="en-US" sz="3599" i="1" dirty="0"/>
              <a:t>REPLACEMENT COST </a:t>
            </a:r>
            <a:r>
              <a:rPr lang="en-US" sz="3599" dirty="0"/>
              <a:t>with </a:t>
            </a:r>
            <a:r>
              <a:rPr lang="en-US" sz="3599" i="1" dirty="0"/>
              <a:t>FAIR MARKET COST</a:t>
            </a:r>
          </a:p>
        </p:txBody>
      </p:sp>
      <p:pic>
        <p:nvPicPr>
          <p:cNvPr id="6" name="Picture 5" descr="" title="">
            <a:extLst>
              <a:ext uri="{FF2B5EF4-FFF2-40B4-BE49-F238E27FC236}">
                <a16:creationId xmlns:a16="http://schemas.microsoft.com/office/drawing/2014/main" id="{0A156BA2-0F93-4F00-BEB3-9200D2EE69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244121142"/>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AD8C53A-CE82-4F55-9CC5-10EF5D57539C}"/>
              </a:ext>
            </a:extLst>
          </p:cNvPr>
          <p:cNvSpPr>
            <a:spLocks noGrp="1"/>
          </p:cNvSpPr>
          <p:nvPr>
            <p:ph type="title"/>
          </p:nvPr>
        </p:nvSpPr>
        <p:spPr/>
        <p:txBody>
          <a:bodyPr/>
          <a:lstStyle/>
          <a:p>
            <a:r>
              <a:rPr lang="en-US" b="1" dirty="0"/>
              <a:t>Replacement vs. Fair Market</a:t>
            </a:r>
          </a:p>
        </p:txBody>
      </p:sp>
      <p:sp>
        <p:nvSpPr>
          <p:cNvPr id="3" name="Content Placeholder 2" descr="" title="">
            <a:extLst>
              <a:ext uri="{FF2B5EF4-FFF2-40B4-BE49-F238E27FC236}">
                <a16:creationId xmlns:a16="http://schemas.microsoft.com/office/drawing/2014/main" id="{94B24D6E-8552-4CA5-BB9A-006A6C13C5ED}"/>
              </a:ext>
            </a:extLst>
          </p:cNvPr>
          <p:cNvSpPr>
            <a:spLocks noGrp="1"/>
          </p:cNvSpPr>
          <p:nvPr>
            <p:ph idx="1"/>
          </p:nvPr>
        </p:nvSpPr>
        <p:spPr>
          <a:xfrm>
            <a:off x="581192" y="2180496"/>
            <a:ext cx="5210009" cy="3678303"/>
          </a:xfrm>
        </p:spPr>
        <p:txBody>
          <a:bodyPr>
            <a:normAutofit fontScale="92500" lnSpcReduction="10000"/>
          </a:bodyPr>
          <a:lstStyle/>
          <a:p>
            <a:pPr marL="0" indent="0">
              <a:buNone/>
            </a:pPr>
            <a:r>
              <a:rPr lang="en-US" b="1" u="sng" dirty="0">
                <a:solidFill>
                  <a:srgbClr val="869F66"/>
                </a:solidFill>
              </a:rPr>
              <a:t>REPLACEMENT COST</a:t>
            </a:r>
          </a:p>
          <a:p>
            <a:pPr marL="0" indent="0">
              <a:buNone/>
            </a:pPr>
            <a:endParaRPr lang="en-US" b="1" u="sng" dirty="0"/>
          </a:p>
          <a:p>
            <a:pPr marL="0" indent="0">
              <a:buNone/>
            </a:pPr>
            <a:r>
              <a:rPr lang="en-US" dirty="0"/>
              <a:t>The actual cost paid by an employer for employer provided property, or for the same or similar property.</a:t>
            </a:r>
          </a:p>
          <a:p>
            <a:pPr marL="0" indent="0">
              <a:buNone/>
            </a:pPr>
            <a:r>
              <a:rPr lang="en-US" dirty="0"/>
              <a:t>-This cost INCLUDES any vendor discounts provided to employer for such property.</a:t>
            </a:r>
          </a:p>
        </p:txBody>
      </p:sp>
      <p:sp>
        <p:nvSpPr>
          <p:cNvPr id="4" name="Content Placeholder 3" descr="" title="">
            <a:extLst>
              <a:ext uri="{FF2B5EF4-FFF2-40B4-BE49-F238E27FC236}">
                <a16:creationId xmlns:a16="http://schemas.microsoft.com/office/drawing/2014/main" id="{6520C7B9-4828-4B0F-A3D3-E15B3A50C580}"/>
              </a:ext>
            </a:extLst>
          </p:cNvPr>
          <p:cNvSpPr>
            <a:spLocks noGrp="1"/>
          </p:cNvSpPr>
          <p:nvPr>
            <p:ph sz="half" idx="4294967295"/>
          </p:nvPr>
        </p:nvSpPr>
        <p:spPr>
          <a:xfrm>
            <a:off x="6400800" y="2180496"/>
            <a:ext cx="5342709" cy="4677504"/>
          </a:xfrm>
        </p:spPr>
        <p:txBody>
          <a:bodyPr/>
          <a:lstStyle/>
          <a:p>
            <a:pPr marL="0" indent="0">
              <a:buNone/>
            </a:pPr>
            <a:r>
              <a:rPr lang="en-US" b="1" u="sng" dirty="0">
                <a:solidFill>
                  <a:srgbClr val="869F66"/>
                </a:solidFill>
              </a:rPr>
              <a:t>FAIR MARKET COST</a:t>
            </a:r>
          </a:p>
          <a:p>
            <a:pPr marL="0" indent="0">
              <a:buNone/>
            </a:pPr>
            <a:endParaRPr lang="en-US" b="1" u="sng" dirty="0">
              <a:solidFill>
                <a:srgbClr val="869F66"/>
              </a:solidFill>
            </a:endParaRPr>
          </a:p>
          <a:p>
            <a:pPr marL="0" indent="0">
              <a:buNone/>
            </a:pPr>
            <a:r>
              <a:rPr lang="en-US" dirty="0"/>
              <a:t>The price the property would sell for on the open market TODAY.</a:t>
            </a:r>
          </a:p>
        </p:txBody>
      </p:sp>
    </p:spTree>
    <p:extLst>
      <p:ext uri="{BB962C8B-B14F-4D97-AF65-F5344CB8AC3E}">
        <p14:creationId xmlns:p14="http://schemas.microsoft.com/office/powerpoint/2010/main" val="1266774894"/>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D9E66BF-BB2C-4E40-AE9C-383059E1A20F}"/>
              </a:ext>
            </a:extLst>
          </p:cNvPr>
          <p:cNvSpPr>
            <a:spLocks noGrp="1"/>
          </p:cNvSpPr>
          <p:nvPr>
            <p:ph type="title"/>
          </p:nvPr>
        </p:nvSpPr>
        <p:spPr/>
        <p:txBody>
          <a:bodyPr/>
          <a:lstStyle/>
          <a:p>
            <a:r>
              <a:rPr lang="en-US" b="1" dirty="0"/>
              <a:t>Replacement Tools</a:t>
            </a:r>
          </a:p>
        </p:txBody>
      </p:sp>
      <p:sp>
        <p:nvSpPr>
          <p:cNvPr id="3" name="Content Placeholder 2" descr="" title="">
            <a:extLst>
              <a:ext uri="{FF2B5EF4-FFF2-40B4-BE49-F238E27FC236}">
                <a16:creationId xmlns:a16="http://schemas.microsoft.com/office/drawing/2014/main" id="{BC7BEC74-5D07-4EA0-B40C-95667A90DF4F}"/>
              </a:ext>
            </a:extLst>
          </p:cNvPr>
          <p:cNvSpPr>
            <a:spLocks noGrp="1"/>
          </p:cNvSpPr>
          <p:nvPr>
            <p:ph idx="1"/>
          </p:nvPr>
        </p:nvSpPr>
        <p:spPr/>
        <p:txBody>
          <a:bodyPr/>
          <a:lstStyle/>
          <a:p>
            <a:r>
              <a:rPr lang="en-US" dirty="0"/>
              <a:t>The term “replacement tools” means equipment, other than uniforms, provided by the employer to the employee for use in the course of the employer’s business and to replace equipment provided by the employee that is lost.</a:t>
            </a:r>
          </a:p>
          <a:p>
            <a:pPr lvl="2"/>
            <a:r>
              <a:rPr lang="en-US" dirty="0"/>
              <a:t>§21-5-4(f)(6)(C)</a:t>
            </a:r>
          </a:p>
          <a:p>
            <a:endParaRPr lang="en-US" dirty="0"/>
          </a:p>
          <a:p>
            <a:endParaRPr lang="en-US" dirty="0"/>
          </a:p>
        </p:txBody>
      </p:sp>
    </p:spTree>
    <p:extLst>
      <p:ext uri="{BB962C8B-B14F-4D97-AF65-F5344CB8AC3E}">
        <p14:creationId xmlns:p14="http://schemas.microsoft.com/office/powerpoint/2010/main" val="131776976"/>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96F523E-9E3C-453A-AE1A-4092D09BA6DC}"/>
              </a:ext>
            </a:extLst>
          </p:cNvPr>
          <p:cNvSpPr>
            <a:spLocks noGrp="1"/>
          </p:cNvSpPr>
          <p:nvPr>
            <p:ph type="title"/>
          </p:nvPr>
        </p:nvSpPr>
        <p:spPr/>
        <p:txBody>
          <a:bodyPr/>
          <a:lstStyle/>
          <a:p>
            <a:r>
              <a:rPr lang="en-US" b="1" dirty="0"/>
              <a:t>Objection to Replacement Cost Amount</a:t>
            </a:r>
          </a:p>
        </p:txBody>
      </p:sp>
      <p:sp>
        <p:nvSpPr>
          <p:cNvPr id="3" name="Content Placeholder 2" descr="" title="">
            <a:extLst>
              <a:ext uri="{FF2B5EF4-FFF2-40B4-BE49-F238E27FC236}">
                <a16:creationId xmlns:a16="http://schemas.microsoft.com/office/drawing/2014/main" id="{2965BC40-FB84-4388-873B-00196D51E804}"/>
              </a:ext>
            </a:extLst>
          </p:cNvPr>
          <p:cNvSpPr>
            <a:spLocks noGrp="1"/>
          </p:cNvSpPr>
          <p:nvPr>
            <p:ph idx="1"/>
          </p:nvPr>
        </p:nvSpPr>
        <p:spPr>
          <a:xfrm>
            <a:off x="469900" y="2136084"/>
            <a:ext cx="11277600" cy="4190454"/>
          </a:xfrm>
        </p:spPr>
        <p:txBody>
          <a:bodyPr/>
          <a:lstStyle/>
          <a:p>
            <a:r>
              <a:rPr lang="en-US" dirty="0"/>
              <a:t>If an employee objects to the replacement cost amount to be deducted by an employer, and provides such written objection within the deadline specified in paragraph (D), subsection (1) of this subsection, then the employer shall place the controverted amount in an interest bearing escrow account: Provided, That if a civil action or equitable relief is not brought by the employee for the claimed amount within three months, the employee shall forfeit the amount in escrow and such money shall revert to the employer.</a:t>
            </a:r>
          </a:p>
          <a:p>
            <a:pPr lvl="2"/>
            <a:r>
              <a:rPr lang="en-US" dirty="0"/>
              <a:t>§21-5-4(f)(1)E(3)</a:t>
            </a:r>
          </a:p>
          <a:p>
            <a:pPr lvl="2"/>
            <a:endParaRPr lang="en-US" dirty="0"/>
          </a:p>
        </p:txBody>
      </p:sp>
    </p:spTree>
    <p:extLst>
      <p:ext uri="{BB962C8B-B14F-4D97-AF65-F5344CB8AC3E}">
        <p14:creationId xmlns:p14="http://schemas.microsoft.com/office/powerpoint/2010/main" val="2502575109"/>
      </p:ext>
    </p:extLst>
  </p:cSld>
  <p:clrMapOvr>
    <a:masterClrMapping/>
  </p:clrMapOvr>
</p:sld>
</file>

<file path=ppt/slides/slide2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06940"/>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413702" y="746130"/>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17" name="TextBox 16" descr="" title="">
            <a:extLst>
              <a:ext uri="{FF2B5EF4-FFF2-40B4-BE49-F238E27FC236}">
                <a16:creationId xmlns:a16="http://schemas.microsoft.com/office/drawing/2014/main" id="{6534AC5B-19AF-41A6-9E68-1F4EA585DC98}"/>
              </a:ext>
            </a:extLst>
          </p:cNvPr>
          <p:cNvSpPr txBox="1"/>
          <p:nvPr/>
        </p:nvSpPr>
        <p:spPr>
          <a:xfrm>
            <a:off x="2413702" y="2218122"/>
            <a:ext cx="8850240" cy="2307811"/>
          </a:xfrm>
          <a:prstGeom prst="rect">
            <a:avLst/>
          </a:prstGeom>
          <a:noFill/>
        </p:spPr>
        <p:txBody>
          <a:bodyPr wrap="square" rtlCol="0">
            <a:spAutoFit/>
          </a:bodyPr>
          <a:lstStyle/>
          <a:p>
            <a:r>
              <a:rPr lang="en-US" sz="3599" dirty="0"/>
              <a:t>Provide an itemized statement of ALL DEDUCTIONS made from an employee’s wages for each pay period such deductions are made.</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925409" y="5971597"/>
            <a:ext cx="3830837" cy="338554"/>
          </a:xfrm>
          <a:prstGeom prst="rect">
            <a:avLst/>
          </a:prstGeom>
          <a:noFill/>
        </p:spPr>
        <p:txBody>
          <a:bodyPr wrap="square" rtlCol="0">
            <a:spAutoFit/>
          </a:bodyPr>
          <a:lstStyle/>
          <a:p>
            <a:r>
              <a:rPr lang="en-US" sz="1600" dirty="0"/>
              <a:t>WV Code  § 21-5-9(4)</a:t>
            </a:r>
          </a:p>
        </p:txBody>
      </p:sp>
      <p:pic>
        <p:nvPicPr>
          <p:cNvPr id="6" name="Picture 5" descr="" title="">
            <a:extLst>
              <a:ext uri="{FF2B5EF4-FFF2-40B4-BE49-F238E27FC236}">
                <a16:creationId xmlns:a16="http://schemas.microsoft.com/office/drawing/2014/main" id="{5055F476-4103-4368-BD4A-F45FA005F0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2538433285"/>
      </p:ext>
    </p:extLst>
  </p:cSld>
  <p:clrMapOvr>
    <a:masterClrMapping/>
  </p:clrMapOvr>
</p:sld>
</file>

<file path=ppt/slides/slide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06940"/>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273043" y="786109"/>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17" name="TextBox 16" descr="" title="">
            <a:extLst>
              <a:ext uri="{FF2B5EF4-FFF2-40B4-BE49-F238E27FC236}">
                <a16:creationId xmlns:a16="http://schemas.microsoft.com/office/drawing/2014/main" id="{6534AC5B-19AF-41A6-9E68-1F4EA585DC98}"/>
              </a:ext>
            </a:extLst>
          </p:cNvPr>
          <p:cNvSpPr txBox="1"/>
          <p:nvPr/>
        </p:nvSpPr>
        <p:spPr>
          <a:xfrm>
            <a:off x="2413702" y="2218122"/>
            <a:ext cx="8850240" cy="2307811"/>
          </a:xfrm>
          <a:prstGeom prst="rect">
            <a:avLst/>
          </a:prstGeom>
          <a:noFill/>
        </p:spPr>
        <p:txBody>
          <a:bodyPr wrap="square" rtlCol="0">
            <a:spAutoFit/>
          </a:bodyPr>
          <a:lstStyle/>
          <a:p>
            <a:r>
              <a:rPr lang="en-US" sz="3599" dirty="0">
                <a:latin typeface="Calibri" panose="020F0502020204030204" pitchFamily="34" charset="0"/>
                <a:cs typeface="Calibri" panose="020F0502020204030204" pitchFamily="34" charset="0"/>
              </a:rPr>
              <a:t>Pay employees by cash, deposit, or electronic transfer all wages due, less authorized deductions and assignments, for their work or services.</a:t>
            </a:r>
          </a:p>
        </p:txBody>
      </p:sp>
      <p:sp>
        <p:nvSpPr>
          <p:cNvPr id="18" name="TextBox 17" descr="" title="">
            <a:extLst>
              <a:ext uri="{FF2B5EF4-FFF2-40B4-BE49-F238E27FC236}">
                <a16:creationId xmlns:a16="http://schemas.microsoft.com/office/drawing/2014/main" id="{B9EFA725-CA91-483C-B6DB-A927D3BE8F92}"/>
              </a:ext>
            </a:extLst>
          </p:cNvPr>
          <p:cNvSpPr txBox="1"/>
          <p:nvPr/>
        </p:nvSpPr>
        <p:spPr>
          <a:xfrm>
            <a:off x="3437697" y="4568949"/>
            <a:ext cx="6509680" cy="1338443"/>
          </a:xfrm>
          <a:prstGeom prst="rect">
            <a:avLst/>
          </a:prstGeom>
          <a:noFill/>
        </p:spPr>
        <p:txBody>
          <a:bodyPr wrap="square" rtlCol="0">
            <a:spAutoFit/>
          </a:bodyPr>
          <a:lstStyle/>
          <a:p>
            <a:pPr marL="285693" indent="-285693">
              <a:buFont typeface="Arial" panose="020B0604020202020204" pitchFamily="34" charset="0"/>
              <a:buChar char="•"/>
            </a:pPr>
            <a:r>
              <a:rPr lang="en-US" sz="2699" dirty="0">
                <a:latin typeface="Calibri" panose="020F0502020204030204" pitchFamily="34" charset="0"/>
                <a:cs typeface="Calibri" panose="020F0502020204030204" pitchFamily="34" charset="0"/>
              </a:rPr>
              <a:t>At least twice every month</a:t>
            </a:r>
          </a:p>
          <a:p>
            <a:pPr marL="285693" indent="-285693">
              <a:buFont typeface="Arial" panose="020B0604020202020204" pitchFamily="34" charset="0"/>
              <a:buChar char="•"/>
            </a:pPr>
            <a:r>
              <a:rPr lang="en-US" sz="2699" dirty="0">
                <a:latin typeface="Calibri" panose="020F0502020204030204" pitchFamily="34" charset="0"/>
                <a:cs typeface="Calibri" panose="020F0502020204030204" pitchFamily="34" charset="0"/>
              </a:rPr>
              <a:t>With no more than 19 days between settlements</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07389" y="5957531"/>
            <a:ext cx="3830837" cy="338554"/>
          </a:xfrm>
          <a:prstGeom prst="rect">
            <a:avLst/>
          </a:prstGeom>
          <a:noFill/>
        </p:spPr>
        <p:txBody>
          <a:bodyPr wrap="square" rtlCol="0">
            <a:spAutoFit/>
          </a:bodyPr>
          <a:lstStyle/>
          <a:p>
            <a:r>
              <a:rPr lang="en-US" sz="1600" dirty="0">
                <a:latin typeface="Calibri" panose="020F0502020204030204" pitchFamily="34" charset="0"/>
                <a:cs typeface="Calibri" panose="020F0502020204030204" pitchFamily="34" charset="0"/>
              </a:rPr>
              <a:t>WV Code  § 21-5-3(a)</a:t>
            </a:r>
          </a:p>
        </p:txBody>
      </p:sp>
      <p:pic>
        <p:nvPicPr>
          <p:cNvPr id="8" name="Picture 7" descr="" title="">
            <a:extLst>
              <a:ext uri="{FF2B5EF4-FFF2-40B4-BE49-F238E27FC236}">
                <a16:creationId xmlns:a16="http://schemas.microsoft.com/office/drawing/2014/main" id="{CE445FA0-1315-4316-9416-7C8885811B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121671453"/>
      </p:ext>
    </p:extLst>
  </p:cSld>
  <p:clrMapOvr>
    <a:masterClrMapping/>
  </p:clrMapOvr>
</p:sld>
</file>

<file path=ppt/slides/slide3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506117" y="788450"/>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60120"/>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18123"/>
            <a:ext cx="8353715" cy="1200072"/>
          </a:xfrm>
          <a:prstGeom prst="rect">
            <a:avLst/>
          </a:prstGeom>
          <a:noFill/>
        </p:spPr>
        <p:txBody>
          <a:bodyPr wrap="square" rtlCol="0">
            <a:spAutoFit/>
          </a:bodyPr>
          <a:lstStyle/>
          <a:p>
            <a:r>
              <a:rPr lang="en-US" sz="3599" dirty="0"/>
              <a:t>Try to use delay in payroll administration as an excuse for noncompliance.</a:t>
            </a:r>
          </a:p>
        </p:txBody>
      </p:sp>
      <p:pic>
        <p:nvPicPr>
          <p:cNvPr id="5" name="Picture 4" descr="" title="">
            <a:extLst>
              <a:ext uri="{FF2B5EF4-FFF2-40B4-BE49-F238E27FC236}">
                <a16:creationId xmlns:a16="http://schemas.microsoft.com/office/drawing/2014/main" id="{1265D535-8949-4A17-BB4C-FF64F8C865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588978943"/>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D9BDDD2-65DD-40D7-9A5C-41200B9E69E7}"/>
              </a:ext>
            </a:extLst>
          </p:cNvPr>
          <p:cNvSpPr>
            <a:spLocks noGrp="1"/>
          </p:cNvSpPr>
          <p:nvPr>
            <p:ph type="title"/>
          </p:nvPr>
        </p:nvSpPr>
        <p:spPr/>
        <p:txBody>
          <a:bodyPr/>
          <a:lstStyle/>
          <a:p>
            <a:r>
              <a:rPr lang="en-US" b="1" dirty="0"/>
              <a:t>House Bill 2009- Paycheck Protection Act</a:t>
            </a:r>
          </a:p>
        </p:txBody>
      </p:sp>
      <p:sp>
        <p:nvSpPr>
          <p:cNvPr id="3" name="Content Placeholder 2" descr="" title="">
            <a:extLst>
              <a:ext uri="{FF2B5EF4-FFF2-40B4-BE49-F238E27FC236}">
                <a16:creationId xmlns:a16="http://schemas.microsoft.com/office/drawing/2014/main" id="{E7B44783-5D5C-40CF-8613-C073A877B0DB}"/>
              </a:ext>
            </a:extLst>
          </p:cNvPr>
          <p:cNvSpPr>
            <a:spLocks noGrp="1"/>
          </p:cNvSpPr>
          <p:nvPr>
            <p:ph idx="1"/>
          </p:nvPr>
        </p:nvSpPr>
        <p:spPr>
          <a:xfrm>
            <a:off x="581193" y="2180496"/>
            <a:ext cx="5514808" cy="4559938"/>
          </a:xfrm>
        </p:spPr>
        <p:txBody>
          <a:bodyPr>
            <a:normAutofit/>
          </a:bodyPr>
          <a:lstStyle/>
          <a:p>
            <a:r>
              <a:rPr lang="en-US" b="1" dirty="0"/>
              <a:t>Revises </a:t>
            </a:r>
            <a:r>
              <a:rPr lang="en-US" b="1" dirty="0" err="1"/>
              <a:t>18A</a:t>
            </a:r>
            <a:r>
              <a:rPr lang="en-US" b="1" dirty="0"/>
              <a:t>-4-9 to add:</a:t>
            </a:r>
          </a:p>
          <a:p>
            <a:r>
              <a:rPr lang="en-US" dirty="0"/>
              <a:t>(6) No deductions or assignments of earnings shall be allowed for union, labor organization, or club dues or fees from the compensation of teachers and other employees covered by this section. </a:t>
            </a:r>
          </a:p>
        </p:txBody>
      </p:sp>
      <p:sp>
        <p:nvSpPr>
          <p:cNvPr id="4" name="Content Placeholder 3" descr="" title="">
            <a:extLst>
              <a:ext uri="{FF2B5EF4-FFF2-40B4-BE49-F238E27FC236}">
                <a16:creationId xmlns:a16="http://schemas.microsoft.com/office/drawing/2014/main" id="{1AE1E630-B599-4405-9F66-174D15D0131F}"/>
              </a:ext>
            </a:extLst>
          </p:cNvPr>
          <p:cNvSpPr>
            <a:spLocks noGrp="1"/>
          </p:cNvSpPr>
          <p:nvPr>
            <p:ph sz="half" idx="4294967295"/>
          </p:nvPr>
        </p:nvSpPr>
        <p:spPr>
          <a:xfrm>
            <a:off x="6096000" y="2227263"/>
            <a:ext cx="5621383" cy="4513171"/>
          </a:xfrm>
        </p:spPr>
        <p:txBody>
          <a:bodyPr>
            <a:normAutofit lnSpcReduction="10000"/>
          </a:bodyPr>
          <a:lstStyle/>
          <a:p>
            <a:r>
              <a:rPr lang="en-US" b="1" dirty="0"/>
              <a:t>Revises §</a:t>
            </a:r>
            <a:r>
              <a:rPr lang="en-US" b="1" dirty="0" err="1"/>
              <a:t>46A</a:t>
            </a:r>
            <a:r>
              <a:rPr lang="en-US" b="1" dirty="0"/>
              <a:t>-2-116 to add:</a:t>
            </a:r>
          </a:p>
          <a:p>
            <a:r>
              <a:rPr lang="en-US" dirty="0"/>
              <a:t>Maximum amount of aggregate disposable earnings of an individual for any workweek which may be subjected to assignments for payment of debts arising from consumer credit sales, consumer loans, or consumer leases may not exceed 25% of disposable earnings for the week.</a:t>
            </a:r>
          </a:p>
        </p:txBody>
      </p:sp>
    </p:spTree>
    <p:extLst>
      <p:ext uri="{BB962C8B-B14F-4D97-AF65-F5344CB8AC3E}">
        <p14:creationId xmlns:p14="http://schemas.microsoft.com/office/powerpoint/2010/main" val="497038808"/>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C6CAAFB-2231-4065-ADE1-9826A0451CA6}"/>
              </a:ext>
            </a:extLst>
          </p:cNvPr>
          <p:cNvSpPr>
            <a:spLocks noGrp="1"/>
          </p:cNvSpPr>
          <p:nvPr>
            <p:ph type="title"/>
          </p:nvPr>
        </p:nvSpPr>
        <p:spPr/>
        <p:txBody>
          <a:bodyPr/>
          <a:lstStyle/>
          <a:p>
            <a:r>
              <a:rPr lang="en-US" b="1" dirty="0"/>
              <a:t>§ 21-5-</a:t>
            </a:r>
            <a:r>
              <a:rPr lang="en-US" b="1" dirty="0" err="1"/>
              <a:t>4a</a:t>
            </a:r>
            <a:r>
              <a:rPr lang="en-US" b="1" dirty="0"/>
              <a:t> Safe Harbor</a:t>
            </a:r>
          </a:p>
        </p:txBody>
      </p:sp>
      <p:sp>
        <p:nvSpPr>
          <p:cNvPr id="3" name="Content Placeholder 2" descr="" title="">
            <a:extLst>
              <a:ext uri="{FF2B5EF4-FFF2-40B4-BE49-F238E27FC236}">
                <a16:creationId xmlns:a16="http://schemas.microsoft.com/office/drawing/2014/main" id="{83F870F5-24A3-42C8-BFDE-6CE92B9ADEC2}"/>
              </a:ext>
            </a:extLst>
          </p:cNvPr>
          <p:cNvSpPr>
            <a:spLocks noGrp="1"/>
          </p:cNvSpPr>
          <p:nvPr>
            <p:ph idx="1"/>
          </p:nvPr>
        </p:nvSpPr>
        <p:spPr>
          <a:xfrm>
            <a:off x="383951" y="2120658"/>
            <a:ext cx="11424097" cy="4737342"/>
          </a:xfrm>
        </p:spPr>
        <p:txBody>
          <a:bodyPr/>
          <a:lstStyle/>
          <a:p>
            <a:r>
              <a:rPr lang="en-US" sz="2000" dirty="0"/>
              <a:t>a) An employee, in bringing an action for the underpayment or nonpayment of wages and fringe benefits due upon the employee’s separation of employment as contemplated by §21-5-4 of this code, is not entitled to seek liquidated damages or attorney’s fees from an employer without first making a written demand, as defined in subsection (c) of this section, to the employer seeking the payment of any alleged underpayment or nonpayment as set forth in this section…</a:t>
            </a:r>
          </a:p>
          <a:p>
            <a:r>
              <a:rPr lang="en-US" sz="2000" dirty="0"/>
              <a:t> Provided, That upon separation or with the issuance of the final paycheck, the employer shall notify the employee in writing who the employer’s authorized representative is and where to send a written demand by both e-mail and regular mail.</a:t>
            </a:r>
          </a:p>
          <a:p>
            <a:r>
              <a:rPr lang="en-US" sz="2000" dirty="0"/>
              <a:t> Provided, however, that if the employer fails to provide the required written notice, the employee is not required to comply with the provisions of this section. </a:t>
            </a:r>
          </a:p>
        </p:txBody>
      </p:sp>
    </p:spTree>
    <p:extLst>
      <p:ext uri="{BB962C8B-B14F-4D97-AF65-F5344CB8AC3E}">
        <p14:creationId xmlns:p14="http://schemas.microsoft.com/office/powerpoint/2010/main" val="1766006705"/>
      </p:ext>
    </p:extLst>
  </p:cSld>
  <p:clrMapOvr>
    <a:masterClrMapping/>
  </p:clrMapOvr>
</p:sld>
</file>

<file path=ppt/slides/slide3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506117" y="789195"/>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47420"/>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05422"/>
            <a:ext cx="8353715" cy="3692549"/>
          </a:xfrm>
          <a:prstGeom prst="rect">
            <a:avLst/>
          </a:prstGeom>
          <a:noFill/>
        </p:spPr>
        <p:txBody>
          <a:bodyPr wrap="square" rtlCol="0">
            <a:spAutoFit/>
          </a:bodyPr>
          <a:lstStyle/>
          <a:p>
            <a:r>
              <a:rPr lang="en-US" sz="3599" dirty="0"/>
              <a:t> Expect a formal written document. A “written demand” means </a:t>
            </a:r>
            <a:r>
              <a:rPr lang="en-US" sz="3599" dirty="0">
                <a:solidFill>
                  <a:srgbClr val="FF0000"/>
                </a:solidFill>
              </a:rPr>
              <a:t>any writing</a:t>
            </a:r>
            <a:r>
              <a:rPr lang="en-US" sz="3599" dirty="0"/>
              <a:t>, including e-mail, from or on behalf of an employee stating that the employer has not paid all of the wages or fringe benefits which the employee is owed.</a:t>
            </a:r>
          </a:p>
          <a:p>
            <a:r>
              <a:rPr lang="en-US" dirty="0"/>
              <a:t>§ 21-5-4(c)</a:t>
            </a:r>
          </a:p>
        </p:txBody>
      </p:sp>
      <p:pic>
        <p:nvPicPr>
          <p:cNvPr id="5" name="Picture 4" descr="" title="">
            <a:extLst>
              <a:ext uri="{FF2B5EF4-FFF2-40B4-BE49-F238E27FC236}">
                <a16:creationId xmlns:a16="http://schemas.microsoft.com/office/drawing/2014/main" id="{79967EA0-CF76-4B58-947A-49E4805F46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0919628"/>
      </p:ext>
    </p:extLst>
  </p:cSld>
  <p:clrMapOvr>
    <a:masterClrMapping/>
  </p:clrMapOvr>
</p:sld>
</file>

<file path=ppt/slides/slide3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06940"/>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413702" y="746130"/>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6" name="TextBox 5" descr="" title="">
            <a:extLst>
              <a:ext uri="{FF2B5EF4-FFF2-40B4-BE49-F238E27FC236}">
                <a16:creationId xmlns:a16="http://schemas.microsoft.com/office/drawing/2014/main" id="{928DEB41-DD10-4664-9C67-F45DA0DCCCD9}"/>
              </a:ext>
            </a:extLst>
          </p:cNvPr>
          <p:cNvSpPr txBox="1"/>
          <p:nvPr/>
        </p:nvSpPr>
        <p:spPr>
          <a:xfrm>
            <a:off x="2413702" y="2218122"/>
            <a:ext cx="8850240" cy="1753942"/>
          </a:xfrm>
          <a:prstGeom prst="rect">
            <a:avLst/>
          </a:prstGeom>
          <a:noFill/>
        </p:spPr>
        <p:txBody>
          <a:bodyPr wrap="square" rtlCol="0">
            <a:spAutoFit/>
          </a:bodyPr>
          <a:lstStyle/>
          <a:p>
            <a:r>
              <a:rPr lang="en-US" sz="3599" dirty="0"/>
              <a:t>Be sure to correct the alleged underpayment or nonpayment within seven days from receipt of the written demand.</a:t>
            </a:r>
          </a:p>
        </p:txBody>
      </p:sp>
      <p:sp>
        <p:nvSpPr>
          <p:cNvPr id="8" name="TextBox 7" descr="" title="">
            <a:extLst>
              <a:ext uri="{FF2B5EF4-FFF2-40B4-BE49-F238E27FC236}">
                <a16:creationId xmlns:a16="http://schemas.microsoft.com/office/drawing/2014/main" id="{2E24F5ED-BECD-477B-90AC-BF6223E73EC5}"/>
              </a:ext>
            </a:extLst>
          </p:cNvPr>
          <p:cNvSpPr txBox="1"/>
          <p:nvPr/>
        </p:nvSpPr>
        <p:spPr>
          <a:xfrm>
            <a:off x="7734279" y="5957531"/>
            <a:ext cx="3830837" cy="338554"/>
          </a:xfrm>
          <a:prstGeom prst="rect">
            <a:avLst/>
          </a:prstGeom>
          <a:noFill/>
        </p:spPr>
        <p:txBody>
          <a:bodyPr wrap="square" rtlCol="0">
            <a:spAutoFit/>
          </a:bodyPr>
          <a:lstStyle/>
          <a:p>
            <a:r>
              <a:rPr lang="en-US" sz="1600" dirty="0"/>
              <a:t>WV Code  § 21-5-</a:t>
            </a:r>
            <a:r>
              <a:rPr lang="en-US" sz="1600" dirty="0" err="1"/>
              <a:t>4a</a:t>
            </a:r>
            <a:endParaRPr lang="en-US" sz="1600" dirty="0"/>
          </a:p>
        </p:txBody>
      </p:sp>
      <p:pic>
        <p:nvPicPr>
          <p:cNvPr id="9" name="Picture 8" descr="" title="">
            <a:extLst>
              <a:ext uri="{FF2B5EF4-FFF2-40B4-BE49-F238E27FC236}">
                <a16:creationId xmlns:a16="http://schemas.microsoft.com/office/drawing/2014/main" id="{77C368A4-FC79-4D33-801D-CFE0C270E5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2374217898"/>
      </p:ext>
    </p:extLst>
  </p:cSld>
  <p:clrMapOvr>
    <a:masterClrMapping/>
  </p:clrMapOvr>
</p:sld>
</file>

<file path=ppt/slides/slide3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06940"/>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413702" y="746130"/>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6" name="TextBox 5" descr="" title="">
            <a:extLst>
              <a:ext uri="{FF2B5EF4-FFF2-40B4-BE49-F238E27FC236}">
                <a16:creationId xmlns:a16="http://schemas.microsoft.com/office/drawing/2014/main" id="{928DEB41-DD10-4664-9C67-F45DA0DCCCD9}"/>
              </a:ext>
            </a:extLst>
          </p:cNvPr>
          <p:cNvSpPr txBox="1"/>
          <p:nvPr/>
        </p:nvSpPr>
        <p:spPr>
          <a:xfrm>
            <a:off x="2507819" y="2033891"/>
            <a:ext cx="8850240" cy="3415550"/>
          </a:xfrm>
          <a:prstGeom prst="rect">
            <a:avLst/>
          </a:prstGeom>
          <a:noFill/>
        </p:spPr>
        <p:txBody>
          <a:bodyPr wrap="square" rtlCol="0">
            <a:spAutoFit/>
          </a:bodyPr>
          <a:lstStyle/>
          <a:p>
            <a:r>
              <a:rPr lang="en-US" sz="3599" dirty="0"/>
              <a:t>BE VERY CAUTIOUS!!!</a:t>
            </a:r>
          </a:p>
          <a:p>
            <a:endParaRPr lang="en-US" sz="3599" dirty="0"/>
          </a:p>
          <a:p>
            <a:r>
              <a:rPr lang="en-US" sz="3599" dirty="0"/>
              <a:t>Failure to pay wages to an employee as required by the Wage Payment and Collection act = </a:t>
            </a:r>
            <a:r>
              <a:rPr lang="en-US" sz="3599" b="1" dirty="0"/>
              <a:t>liable for </a:t>
            </a:r>
            <a:r>
              <a:rPr lang="en-US" sz="3599" b="1" dirty="0" err="1"/>
              <a:t>2x</a:t>
            </a:r>
            <a:r>
              <a:rPr lang="en-US" sz="3599" b="1" dirty="0"/>
              <a:t> unpaid amount as liquidated damages AND attorney’s fees.</a:t>
            </a:r>
          </a:p>
        </p:txBody>
      </p:sp>
      <p:sp>
        <p:nvSpPr>
          <p:cNvPr id="8" name="TextBox 7" descr="" title="">
            <a:extLst>
              <a:ext uri="{FF2B5EF4-FFF2-40B4-BE49-F238E27FC236}">
                <a16:creationId xmlns:a16="http://schemas.microsoft.com/office/drawing/2014/main" id="{2E24F5ED-BECD-477B-90AC-BF6223E73EC5}"/>
              </a:ext>
            </a:extLst>
          </p:cNvPr>
          <p:cNvSpPr txBox="1"/>
          <p:nvPr/>
        </p:nvSpPr>
        <p:spPr>
          <a:xfrm>
            <a:off x="7734279" y="5957531"/>
            <a:ext cx="3830837" cy="338554"/>
          </a:xfrm>
          <a:prstGeom prst="rect">
            <a:avLst/>
          </a:prstGeom>
          <a:noFill/>
        </p:spPr>
        <p:txBody>
          <a:bodyPr wrap="square" rtlCol="0">
            <a:spAutoFit/>
          </a:bodyPr>
          <a:lstStyle/>
          <a:p>
            <a:r>
              <a:rPr lang="en-US" sz="1600" dirty="0"/>
              <a:t>WV Code  § 21-5-</a:t>
            </a:r>
            <a:r>
              <a:rPr lang="en-US" sz="1600" dirty="0" err="1"/>
              <a:t>4a</a:t>
            </a:r>
            <a:endParaRPr lang="en-US" sz="1600" dirty="0"/>
          </a:p>
        </p:txBody>
      </p:sp>
      <p:pic>
        <p:nvPicPr>
          <p:cNvPr id="9" name="Picture 8" descr="" title="">
            <a:extLst>
              <a:ext uri="{FF2B5EF4-FFF2-40B4-BE49-F238E27FC236}">
                <a16:creationId xmlns:a16="http://schemas.microsoft.com/office/drawing/2014/main" id="{4A4187C1-2BFE-4064-B6D3-989E6E7CFF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2051160724"/>
      </p:ext>
    </p:extLst>
  </p:cSld>
  <p:clrMapOvr>
    <a:masterClrMapping/>
  </p:clrMapOvr>
</p:sld>
</file>

<file path=ppt/slides/slide3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435639" y="1886842"/>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284166" y="2103053"/>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2" name="TextBox 1" descr="" title="">
            <a:extLst>
              <a:ext uri="{FF2B5EF4-FFF2-40B4-BE49-F238E27FC236}">
                <a16:creationId xmlns:a16="http://schemas.microsoft.com/office/drawing/2014/main" id="{592BA6D1-CA86-46F9-B9FE-50DC97718023}"/>
              </a:ext>
            </a:extLst>
          </p:cNvPr>
          <p:cNvSpPr txBox="1"/>
          <p:nvPr/>
        </p:nvSpPr>
        <p:spPr>
          <a:xfrm>
            <a:off x="4080377" y="2372321"/>
            <a:ext cx="6575790" cy="707758"/>
          </a:xfrm>
          <a:prstGeom prst="rect">
            <a:avLst/>
          </a:prstGeom>
          <a:noFill/>
        </p:spPr>
        <p:txBody>
          <a:bodyPr wrap="square" rtlCol="0">
            <a:spAutoFit/>
          </a:bodyPr>
          <a:lstStyle/>
          <a:p>
            <a:r>
              <a:rPr lang="en-US" sz="3999" dirty="0"/>
              <a:t>you have any questions?</a:t>
            </a:r>
          </a:p>
        </p:txBody>
      </p:sp>
      <p:pic>
        <p:nvPicPr>
          <p:cNvPr id="8" name="Picture 7" descr="" title="">
            <a:extLst>
              <a:ext uri="{FF2B5EF4-FFF2-40B4-BE49-F238E27FC236}">
                <a16:creationId xmlns:a16="http://schemas.microsoft.com/office/drawing/2014/main" id="{3E45B5E0-D065-46EC-B81E-B6504547D87D}"/>
              </a:ext>
            </a:extLst>
          </p:cNvPr>
          <p:cNvPicPr>
            <a:picLocks noChangeAspect="1"/>
          </p:cNvPicPr>
          <p:nvPr/>
        </p:nvPicPr>
        <p:blipFill>
          <a:blip r:embed="rId3"/>
          <a:stretch>
            <a:fillRect/>
          </a:stretch>
        </p:blipFill>
        <p:spPr>
          <a:xfrm rot="20400420">
            <a:off x="2508669" y="3828122"/>
            <a:ext cx="2057112" cy="1675837"/>
          </a:xfrm>
          <a:prstGeom prst="rect">
            <a:avLst/>
          </a:prstGeom>
        </p:spPr>
      </p:pic>
      <p:sp>
        <p:nvSpPr>
          <p:cNvPr id="9" name="TextBox 8" descr="" title="">
            <a:extLst>
              <a:ext uri="{FF2B5EF4-FFF2-40B4-BE49-F238E27FC236}">
                <a16:creationId xmlns:a16="http://schemas.microsoft.com/office/drawing/2014/main" id="{A8D29DE5-BD66-45B5-BD6E-EF7961BB6AE3}"/>
              </a:ext>
            </a:extLst>
          </p:cNvPr>
          <p:cNvSpPr txBox="1"/>
          <p:nvPr/>
        </p:nvSpPr>
        <p:spPr>
          <a:xfrm>
            <a:off x="4227152" y="3954092"/>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sp>
        <p:nvSpPr>
          <p:cNvPr id="10" name="TextBox 9" descr="" title="">
            <a:extLst>
              <a:ext uri="{FF2B5EF4-FFF2-40B4-BE49-F238E27FC236}">
                <a16:creationId xmlns:a16="http://schemas.microsoft.com/office/drawing/2014/main" id="{788EB34B-2676-425F-A661-A9AAC4F3735D}"/>
              </a:ext>
            </a:extLst>
          </p:cNvPr>
          <p:cNvSpPr txBox="1"/>
          <p:nvPr/>
        </p:nvSpPr>
        <p:spPr>
          <a:xfrm>
            <a:off x="7871617" y="4234153"/>
            <a:ext cx="3685383" cy="707758"/>
          </a:xfrm>
          <a:prstGeom prst="rect">
            <a:avLst/>
          </a:prstGeom>
          <a:noFill/>
        </p:spPr>
        <p:txBody>
          <a:bodyPr wrap="square" rtlCol="0">
            <a:spAutoFit/>
          </a:bodyPr>
          <a:lstStyle/>
          <a:p>
            <a:r>
              <a:rPr lang="en-US" sz="3999" dirty="0"/>
              <a:t>be afraid to ask!</a:t>
            </a:r>
          </a:p>
        </p:txBody>
      </p:sp>
      <p:pic>
        <p:nvPicPr>
          <p:cNvPr id="11" name="Picture 10" descr="" title="">
            <a:extLst>
              <a:ext uri="{FF2B5EF4-FFF2-40B4-BE49-F238E27FC236}">
                <a16:creationId xmlns:a16="http://schemas.microsoft.com/office/drawing/2014/main" id="{E15AD2C6-CF3A-485D-928D-DD2CD74A62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152944933"/>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CEE9BA72-2321-474F-8099-01E8428523A5}"/>
              </a:ext>
            </a:extLst>
          </p:cNvPr>
          <p:cNvSpPr>
            <a:spLocks noGrp="1"/>
          </p:cNvSpPr>
          <p:nvPr>
            <p:ph type="title"/>
          </p:nvPr>
        </p:nvSpPr>
        <p:spPr>
          <a:xfrm>
            <a:off x="581192" y="736031"/>
            <a:ext cx="11029616" cy="1013800"/>
          </a:xfrm>
        </p:spPr>
        <p:txBody>
          <a:bodyPr/>
          <a:lstStyle/>
          <a:p>
            <a:r>
              <a:rPr lang="en-US" b="1" dirty="0"/>
              <a:t>West Virginia Code §21-5-4(b)</a:t>
            </a:r>
            <a:br>
              <a:rPr lang="en-US" b="1" dirty="0"/>
            </a:br>
            <a:endParaRPr lang="en-US" b="1" dirty="0"/>
          </a:p>
        </p:txBody>
      </p:sp>
      <p:sp>
        <p:nvSpPr>
          <p:cNvPr id="5" name="Content Placeholder 4" descr="" title="">
            <a:extLst>
              <a:ext uri="{FF2B5EF4-FFF2-40B4-BE49-F238E27FC236}">
                <a16:creationId xmlns:a16="http://schemas.microsoft.com/office/drawing/2014/main" id="{87051DFB-19B4-4E4D-9DC9-11C3EE708C85}"/>
              </a:ext>
            </a:extLst>
          </p:cNvPr>
          <p:cNvSpPr>
            <a:spLocks noGrp="1"/>
          </p:cNvSpPr>
          <p:nvPr>
            <p:ph idx="1"/>
          </p:nvPr>
        </p:nvSpPr>
        <p:spPr>
          <a:xfrm>
            <a:off x="457200" y="2258931"/>
            <a:ext cx="11252200" cy="4190454"/>
          </a:xfrm>
        </p:spPr>
        <p:txBody>
          <a:bodyPr>
            <a:normAutofit lnSpcReduction="10000"/>
          </a:bodyPr>
          <a:lstStyle/>
          <a:p>
            <a:pPr algn="just"/>
            <a:r>
              <a:rPr lang="en-US" dirty="0"/>
              <a:t>(b) Whenever a person, firm or corporation discharges an employee, or whenever an employee </a:t>
            </a:r>
            <a:r>
              <a:rPr lang="en-US" dirty="0">
                <a:solidFill>
                  <a:srgbClr val="FF0000"/>
                </a:solidFill>
              </a:rPr>
              <a:t>quits or resigns</a:t>
            </a:r>
            <a:r>
              <a:rPr lang="en-US" dirty="0"/>
              <a:t> from employment, the person, firm or corporation shall pay the employee’s wages due for work that the employee performed prior to the separation of employment </a:t>
            </a:r>
            <a:r>
              <a:rPr lang="en-US" u="sng" dirty="0">
                <a:solidFill>
                  <a:srgbClr val="869F66"/>
                </a:solidFill>
              </a:rPr>
              <a:t>on or before the next regular payday </a:t>
            </a:r>
            <a:r>
              <a:rPr lang="en-US" dirty="0"/>
              <a:t>on which the wages would otherwise be due and payable</a:t>
            </a:r>
          </a:p>
          <a:p>
            <a:pPr algn="just"/>
            <a:r>
              <a:rPr lang="en-US" dirty="0"/>
              <a:t>(d) When work of any employee is suspended as a result of a labor dispute, or when an employee for any reason whatsoever is </a:t>
            </a:r>
            <a:r>
              <a:rPr lang="en-US" dirty="0">
                <a:solidFill>
                  <a:srgbClr val="FF0000"/>
                </a:solidFill>
              </a:rPr>
              <a:t>laid off</a:t>
            </a:r>
            <a:r>
              <a:rPr lang="en-US" dirty="0"/>
              <a:t>, the person, firm or corporation shall pay in full to the employee no later than the </a:t>
            </a:r>
            <a:r>
              <a:rPr lang="en-US" u="sng" dirty="0">
                <a:solidFill>
                  <a:srgbClr val="869F66"/>
                </a:solidFill>
              </a:rPr>
              <a:t>next regular payday</a:t>
            </a:r>
            <a:r>
              <a:rPr lang="en-US" dirty="0"/>
              <a:t>…wages earned at the time of suspension or layoff.</a:t>
            </a:r>
          </a:p>
        </p:txBody>
      </p:sp>
    </p:spTree>
    <p:extLst>
      <p:ext uri="{BB962C8B-B14F-4D97-AF65-F5344CB8AC3E}">
        <p14:creationId xmlns:p14="http://schemas.microsoft.com/office/powerpoint/2010/main" val="3834775650"/>
      </p:ext>
    </p:extLst>
  </p:cSld>
  <p:clrMapOvr>
    <a:masterClrMapping/>
  </p:clrMapOvr>
</p:sld>
</file>

<file path=ppt/slides/slide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268754" y="781738"/>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07389" y="5957531"/>
            <a:ext cx="3830837" cy="338554"/>
          </a:xfrm>
          <a:prstGeom prst="rect">
            <a:avLst/>
          </a:prstGeom>
          <a:noFill/>
        </p:spPr>
        <p:txBody>
          <a:bodyPr wrap="square" rtlCol="0">
            <a:spAutoFit/>
          </a:bodyPr>
          <a:lstStyle/>
          <a:p>
            <a:r>
              <a:rPr lang="en-US" sz="1600" dirty="0"/>
              <a:t>WV Code  § 21-5-1(l)</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60120"/>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18123"/>
            <a:ext cx="8850240" cy="646203"/>
          </a:xfrm>
          <a:prstGeom prst="rect">
            <a:avLst/>
          </a:prstGeom>
          <a:noFill/>
        </p:spPr>
        <p:txBody>
          <a:bodyPr wrap="square" rtlCol="0">
            <a:spAutoFit/>
          </a:bodyPr>
          <a:lstStyle/>
          <a:p>
            <a:r>
              <a:rPr lang="en-US" sz="3599" dirty="0"/>
              <a:t>Forget about ACCRUED/FRINGE benefits</a:t>
            </a:r>
          </a:p>
        </p:txBody>
      </p:sp>
      <p:sp>
        <p:nvSpPr>
          <p:cNvPr id="9" name="TextBox 8" descr="" title="">
            <a:extLst>
              <a:ext uri="{FF2B5EF4-FFF2-40B4-BE49-F238E27FC236}">
                <a16:creationId xmlns:a16="http://schemas.microsoft.com/office/drawing/2014/main" id="{14BB8984-E2AD-4826-B09F-BF851BC03DB9}"/>
              </a:ext>
            </a:extLst>
          </p:cNvPr>
          <p:cNvSpPr txBox="1"/>
          <p:nvPr/>
        </p:nvSpPr>
        <p:spPr>
          <a:xfrm>
            <a:off x="2181615" y="3054421"/>
            <a:ext cx="8850240" cy="1753942"/>
          </a:xfrm>
          <a:prstGeom prst="rect">
            <a:avLst/>
          </a:prstGeom>
          <a:noFill/>
        </p:spPr>
        <p:txBody>
          <a:bodyPr wrap="square" rtlCol="0">
            <a:spAutoFit/>
          </a:bodyPr>
          <a:lstStyle/>
          <a:p>
            <a:pPr marL="428539" indent="-428539">
              <a:buFont typeface="Arial" panose="020B0604020202020204" pitchFamily="34" charset="0"/>
              <a:buChar char="•"/>
            </a:pPr>
            <a:r>
              <a:rPr lang="en-US" sz="3599" dirty="0"/>
              <a:t>Any benefit provided to an employee or which is required by law</a:t>
            </a:r>
          </a:p>
          <a:p>
            <a:pPr marL="428539" indent="-428539">
              <a:buFont typeface="Arial" panose="020B0604020202020204" pitchFamily="34" charset="0"/>
              <a:buChar char="•"/>
            </a:pPr>
            <a:r>
              <a:rPr lang="en-US" sz="3599" b="1" dirty="0">
                <a:solidFill>
                  <a:srgbClr val="869F66"/>
                </a:solidFill>
              </a:rPr>
              <a:t>Must be paid at termination</a:t>
            </a:r>
            <a:r>
              <a:rPr lang="en-US" sz="3599" dirty="0"/>
              <a:t>.</a:t>
            </a:r>
          </a:p>
        </p:txBody>
      </p:sp>
      <p:pic>
        <p:nvPicPr>
          <p:cNvPr id="7" name="Picture 6" descr="" title="">
            <a:extLst>
              <a:ext uri="{FF2B5EF4-FFF2-40B4-BE49-F238E27FC236}">
                <a16:creationId xmlns:a16="http://schemas.microsoft.com/office/drawing/2014/main" id="{7244BE0D-B192-4DC3-BD00-8F8FE80E35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474689183"/>
      </p:ext>
    </p:extLst>
  </p:cSld>
  <p:clrMapOvr>
    <a:masterClrMapping/>
  </p:clrMapOvr>
</p:sld>
</file>

<file path=ppt/slides/slide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06940"/>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413702" y="746130"/>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17" name="TextBox 16" descr="" title="">
            <a:extLst>
              <a:ext uri="{FF2B5EF4-FFF2-40B4-BE49-F238E27FC236}">
                <a16:creationId xmlns:a16="http://schemas.microsoft.com/office/drawing/2014/main" id="{6534AC5B-19AF-41A6-9E68-1F4EA585DC98}"/>
              </a:ext>
            </a:extLst>
          </p:cNvPr>
          <p:cNvSpPr txBox="1"/>
          <p:nvPr/>
        </p:nvSpPr>
        <p:spPr>
          <a:xfrm>
            <a:off x="2413702" y="2218122"/>
            <a:ext cx="8850240" cy="2307811"/>
          </a:xfrm>
          <a:prstGeom prst="rect">
            <a:avLst/>
          </a:prstGeom>
          <a:noFill/>
        </p:spPr>
        <p:txBody>
          <a:bodyPr wrap="square" rtlCol="0">
            <a:spAutoFit/>
          </a:bodyPr>
          <a:lstStyle/>
          <a:p>
            <a:r>
              <a:rPr lang="en-US" sz="3599" dirty="0"/>
              <a:t>Maintain payroll and employment records during an employee’s employment and for a period of NOT LESS THAN 5 YEARS from the date each record was created.</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183022" y="5809632"/>
            <a:ext cx="3830837" cy="338554"/>
          </a:xfrm>
          <a:prstGeom prst="rect">
            <a:avLst/>
          </a:prstGeom>
          <a:noFill/>
        </p:spPr>
        <p:txBody>
          <a:bodyPr wrap="square" rtlCol="0">
            <a:spAutoFit/>
          </a:bodyPr>
          <a:lstStyle/>
          <a:p>
            <a:r>
              <a:rPr lang="en-US" sz="1600" dirty="0"/>
              <a:t>§42-5-5.2</a:t>
            </a:r>
          </a:p>
        </p:txBody>
      </p:sp>
      <p:pic>
        <p:nvPicPr>
          <p:cNvPr id="6" name="Picture 5" descr="" title="">
            <a:extLst>
              <a:ext uri="{FF2B5EF4-FFF2-40B4-BE49-F238E27FC236}">
                <a16:creationId xmlns:a16="http://schemas.microsoft.com/office/drawing/2014/main" id="{15C8879D-5ED9-46EA-BEF4-2FF4A6894E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1023768179"/>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39CE3E1-E62D-4297-9FE9-7C98C06A6E14}"/>
              </a:ext>
            </a:extLst>
          </p:cNvPr>
          <p:cNvSpPr>
            <a:spLocks noGrp="1"/>
          </p:cNvSpPr>
          <p:nvPr>
            <p:ph type="title"/>
          </p:nvPr>
        </p:nvSpPr>
        <p:spPr/>
        <p:txBody>
          <a:bodyPr/>
          <a:lstStyle/>
          <a:p>
            <a:r>
              <a:rPr lang="en-US" dirty="0"/>
              <a:t>§</a:t>
            </a:r>
            <a:r>
              <a:rPr lang="en-US" b="1" dirty="0"/>
              <a:t>42-5-5 Contents of Employee Records</a:t>
            </a:r>
          </a:p>
        </p:txBody>
      </p:sp>
      <p:sp>
        <p:nvSpPr>
          <p:cNvPr id="6" name="Content Placeholder 5" descr="" title="">
            <a:extLst>
              <a:ext uri="{FF2B5EF4-FFF2-40B4-BE49-F238E27FC236}">
                <a16:creationId xmlns:a16="http://schemas.microsoft.com/office/drawing/2014/main" id="{3B4EFFFC-EAA0-4168-8540-9B95361789DA}"/>
              </a:ext>
            </a:extLst>
          </p:cNvPr>
          <p:cNvSpPr>
            <a:spLocks noGrp="1"/>
          </p:cNvSpPr>
          <p:nvPr>
            <p:ph idx="1"/>
          </p:nvPr>
        </p:nvSpPr>
        <p:spPr/>
        <p:txBody>
          <a:bodyPr>
            <a:normAutofit fontScale="70000" lnSpcReduction="20000"/>
          </a:bodyPr>
          <a:lstStyle/>
          <a:p>
            <a:pPr marL="0" indent="0">
              <a:buNone/>
            </a:pPr>
            <a:r>
              <a:rPr lang="en-US" b="1" dirty="0">
                <a:solidFill>
                  <a:srgbClr val="869F66"/>
                </a:solidFill>
              </a:rPr>
              <a:t>An employee’s written record shall contain the following information:</a:t>
            </a:r>
          </a:p>
          <a:p>
            <a:r>
              <a:rPr lang="en-US" dirty="0"/>
              <a:t>The employee’s name in full, or identifying symbol or number in place of a name on any record;</a:t>
            </a:r>
          </a:p>
          <a:p>
            <a:r>
              <a:rPr lang="en-US" dirty="0"/>
              <a:t>Home address;</a:t>
            </a:r>
          </a:p>
          <a:p>
            <a:r>
              <a:rPr lang="en-US" dirty="0"/>
              <a:t>Date of birth, if under 18;</a:t>
            </a:r>
          </a:p>
          <a:p>
            <a:r>
              <a:rPr lang="en-US" dirty="0"/>
              <a:t>Occupation, title or job classification;</a:t>
            </a:r>
          </a:p>
          <a:p>
            <a:r>
              <a:rPr lang="en-US" dirty="0"/>
              <a:t>Rate of regular pay;</a:t>
            </a:r>
          </a:p>
          <a:p>
            <a:r>
              <a:rPr lang="en-US" dirty="0"/>
              <a:t>Hours worked each workday by the employee and the total hours worked each workweek by the employee; and</a:t>
            </a:r>
          </a:p>
          <a:p>
            <a:r>
              <a:rPr lang="en-US" dirty="0"/>
              <a:t>Documentation of the employee’s legal status or authorization to work, as required by W. Va. Code §21-</a:t>
            </a:r>
            <a:r>
              <a:rPr lang="en-US" dirty="0" err="1"/>
              <a:t>1B</a:t>
            </a:r>
            <a:r>
              <a:rPr lang="en-US" dirty="0"/>
              <a:t>-1 et seq.</a:t>
            </a:r>
          </a:p>
        </p:txBody>
      </p:sp>
    </p:spTree>
    <p:extLst>
      <p:ext uri="{BB962C8B-B14F-4D97-AF65-F5344CB8AC3E}">
        <p14:creationId xmlns:p14="http://schemas.microsoft.com/office/powerpoint/2010/main" val="2839602862"/>
      </p:ext>
    </p:extLst>
  </p:cSld>
  <p:clrMapOvr>
    <a:masterClrMapping/>
  </p:clrMapOvr>
</p:sld>
</file>

<file path=ppt/slides/slide8.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 name="TextBox 14" descr="" title="">
            <a:extLst>
              <a:ext uri="{FF2B5EF4-FFF2-40B4-BE49-F238E27FC236}">
                <a16:creationId xmlns:a16="http://schemas.microsoft.com/office/drawing/2014/main" id="{94310C96-484A-46D8-8754-2894F69C7756}"/>
              </a:ext>
            </a:extLst>
          </p:cNvPr>
          <p:cNvSpPr txBox="1"/>
          <p:nvPr/>
        </p:nvSpPr>
        <p:spPr>
          <a:xfrm>
            <a:off x="2289853" y="725475"/>
            <a:ext cx="6061683" cy="1246367"/>
          </a:xfrm>
          <a:prstGeom prst="rect">
            <a:avLst/>
          </a:prstGeom>
          <a:noFill/>
        </p:spPr>
        <p:txBody>
          <a:bodyPr wrap="square" rtlCol="0">
            <a:spAutoFit/>
          </a:bodyPr>
          <a:lstStyle/>
          <a:p>
            <a:r>
              <a:rPr lang="en-US" sz="7499" dirty="0">
                <a:ln w="76200">
                  <a:solidFill>
                    <a:schemeClr val="tx1"/>
                  </a:solidFill>
                </a:ln>
                <a:solidFill>
                  <a:srgbClr val="EB1F3E"/>
                </a:solidFill>
                <a:latin typeface="Arial Black" panose="020B0A04020102020204" pitchFamily="34" charset="0"/>
              </a:rPr>
              <a:t>DON’T</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14422" y="5957531"/>
            <a:ext cx="3830837" cy="338554"/>
          </a:xfrm>
          <a:prstGeom prst="rect">
            <a:avLst/>
          </a:prstGeom>
          <a:noFill/>
        </p:spPr>
        <p:txBody>
          <a:bodyPr wrap="square" rtlCol="0">
            <a:spAutoFit/>
          </a:bodyPr>
          <a:lstStyle/>
          <a:p>
            <a:r>
              <a:rPr lang="en-US" sz="1600" dirty="0"/>
              <a:t>WV Code  § 21-5-9(1)</a:t>
            </a:r>
          </a:p>
        </p:txBody>
      </p:sp>
      <p:pic>
        <p:nvPicPr>
          <p:cNvPr id="2" name="Picture 1" descr="" title="">
            <a:extLst>
              <a:ext uri="{FF2B5EF4-FFF2-40B4-BE49-F238E27FC236}">
                <a16:creationId xmlns:a16="http://schemas.microsoft.com/office/drawing/2014/main" id="{7156B928-8977-43D5-B759-3AD05B155D38}"/>
              </a:ext>
            </a:extLst>
          </p:cNvPr>
          <p:cNvPicPr>
            <a:picLocks noChangeAspect="1"/>
          </p:cNvPicPr>
          <p:nvPr/>
        </p:nvPicPr>
        <p:blipFill>
          <a:blip r:embed="rId2"/>
          <a:stretch>
            <a:fillRect/>
          </a:stretch>
        </p:blipFill>
        <p:spPr>
          <a:xfrm rot="20400420">
            <a:off x="224503" y="860120"/>
            <a:ext cx="2057112" cy="1675837"/>
          </a:xfrm>
          <a:prstGeom prst="rect">
            <a:avLst/>
          </a:prstGeom>
        </p:spPr>
      </p:pic>
      <p:sp>
        <p:nvSpPr>
          <p:cNvPr id="8" name="TextBox 7" descr="" title="">
            <a:extLst>
              <a:ext uri="{FF2B5EF4-FFF2-40B4-BE49-F238E27FC236}">
                <a16:creationId xmlns:a16="http://schemas.microsoft.com/office/drawing/2014/main" id="{1A89BC5D-9F73-4A06-8BEE-C58BBA8D41B2}"/>
              </a:ext>
            </a:extLst>
          </p:cNvPr>
          <p:cNvSpPr txBox="1"/>
          <p:nvPr/>
        </p:nvSpPr>
        <p:spPr>
          <a:xfrm>
            <a:off x="2413702" y="2218122"/>
            <a:ext cx="8850240" cy="2861681"/>
          </a:xfrm>
          <a:prstGeom prst="rect">
            <a:avLst/>
          </a:prstGeom>
          <a:noFill/>
        </p:spPr>
        <p:txBody>
          <a:bodyPr wrap="square" rtlCol="0">
            <a:spAutoFit/>
          </a:bodyPr>
          <a:lstStyle/>
          <a:p>
            <a:r>
              <a:rPr lang="en-US" sz="3599" dirty="0"/>
              <a:t>Forget to notify employees, in writing, at the time of hiring of the rate of pay, and the day, hour, and place of payment.</a:t>
            </a:r>
          </a:p>
          <a:p>
            <a:endParaRPr lang="en-US" sz="3599" dirty="0"/>
          </a:p>
          <a:p>
            <a:r>
              <a:rPr lang="en-US" sz="3599" dirty="0"/>
              <a:t>				But…</a:t>
            </a:r>
          </a:p>
        </p:txBody>
      </p:sp>
      <p:pic>
        <p:nvPicPr>
          <p:cNvPr id="6" name="Picture 5" descr="" title="">
            <a:extLst>
              <a:ext uri="{FF2B5EF4-FFF2-40B4-BE49-F238E27FC236}">
                <a16:creationId xmlns:a16="http://schemas.microsoft.com/office/drawing/2014/main" id="{9C732D17-86F5-49A2-83D9-290782BFE8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2115699336"/>
      </p:ext>
    </p:extLst>
  </p:cSld>
  <p:clrMapOvr>
    <a:masterClrMapping/>
  </p:clrMapOvr>
</p:sld>
</file>

<file path=ppt/slides/slide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7" name="Picture 6" descr="" title="">
            <a:extLst>
              <a:ext uri="{FF2B5EF4-FFF2-40B4-BE49-F238E27FC236}">
                <a16:creationId xmlns:a16="http://schemas.microsoft.com/office/drawing/2014/main" id="{D2B9C890-E90E-441C-9D44-A9FEA27F169E}"/>
              </a:ext>
            </a:extLst>
          </p:cNvPr>
          <p:cNvPicPr>
            <a:picLocks noChangeAspect="1"/>
          </p:cNvPicPr>
          <p:nvPr/>
        </p:nvPicPr>
        <p:blipFill>
          <a:blip r:embed="rId2"/>
          <a:stretch>
            <a:fillRect/>
          </a:stretch>
        </p:blipFill>
        <p:spPr>
          <a:xfrm rot="20136483">
            <a:off x="346866" y="906940"/>
            <a:ext cx="2060815" cy="1632593"/>
          </a:xfrm>
          <a:prstGeom prst="rect">
            <a:avLst/>
          </a:prstGeom>
        </p:spPr>
      </p:pic>
      <p:sp>
        <p:nvSpPr>
          <p:cNvPr id="15" name="TextBox 14" descr="" title="">
            <a:extLst>
              <a:ext uri="{FF2B5EF4-FFF2-40B4-BE49-F238E27FC236}">
                <a16:creationId xmlns:a16="http://schemas.microsoft.com/office/drawing/2014/main" id="{94310C96-484A-46D8-8754-2894F69C7756}"/>
              </a:ext>
            </a:extLst>
          </p:cNvPr>
          <p:cNvSpPr txBox="1"/>
          <p:nvPr/>
        </p:nvSpPr>
        <p:spPr>
          <a:xfrm>
            <a:off x="2413702" y="746130"/>
            <a:ext cx="6061683" cy="1246367"/>
          </a:xfrm>
          <a:prstGeom prst="rect">
            <a:avLst/>
          </a:prstGeom>
          <a:noFill/>
        </p:spPr>
        <p:txBody>
          <a:bodyPr wrap="square" rtlCol="0">
            <a:spAutoFit/>
          </a:bodyPr>
          <a:lstStyle/>
          <a:p>
            <a:r>
              <a:rPr lang="en-US" sz="7499" dirty="0">
                <a:ln w="76200">
                  <a:solidFill>
                    <a:schemeClr val="tx1"/>
                  </a:solidFill>
                </a:ln>
                <a:solidFill>
                  <a:srgbClr val="92E527"/>
                </a:solidFill>
                <a:latin typeface="Arial Black" panose="020B0A04020102020204" pitchFamily="34" charset="0"/>
              </a:rPr>
              <a:t>DO</a:t>
            </a:r>
          </a:p>
        </p:txBody>
      </p:sp>
      <p:sp>
        <p:nvSpPr>
          <p:cNvPr id="17" name="TextBox 16" descr="" title="">
            <a:extLst>
              <a:ext uri="{FF2B5EF4-FFF2-40B4-BE49-F238E27FC236}">
                <a16:creationId xmlns:a16="http://schemas.microsoft.com/office/drawing/2014/main" id="{6534AC5B-19AF-41A6-9E68-1F4EA585DC98}"/>
              </a:ext>
            </a:extLst>
          </p:cNvPr>
          <p:cNvSpPr txBox="1"/>
          <p:nvPr/>
        </p:nvSpPr>
        <p:spPr>
          <a:xfrm>
            <a:off x="2413702" y="2218122"/>
            <a:ext cx="8850240" cy="2861681"/>
          </a:xfrm>
          <a:prstGeom prst="rect">
            <a:avLst/>
          </a:prstGeom>
          <a:noFill/>
        </p:spPr>
        <p:txBody>
          <a:bodyPr wrap="square" rtlCol="0">
            <a:spAutoFit/>
          </a:bodyPr>
          <a:lstStyle/>
          <a:p>
            <a:r>
              <a:rPr lang="en-US" sz="3599" dirty="0"/>
              <a:t>Notify employees, in writing, or through a posted notice, of </a:t>
            </a:r>
            <a:r>
              <a:rPr lang="en-US" sz="3599" dirty="0">
                <a:solidFill>
                  <a:srgbClr val="FF0000"/>
                </a:solidFill>
              </a:rPr>
              <a:t>ANY CHANGES </a:t>
            </a:r>
            <a:r>
              <a:rPr lang="en-US" sz="3599" dirty="0"/>
              <a:t>in the rate of pay, day, hour, or place of payment at least </a:t>
            </a:r>
            <a:r>
              <a:rPr lang="en-US" sz="3599" b="1" dirty="0"/>
              <a:t>one full pay period </a:t>
            </a:r>
            <a:r>
              <a:rPr lang="en-US" sz="3599" dirty="0"/>
              <a:t>prior to the effective date of the change .</a:t>
            </a:r>
          </a:p>
        </p:txBody>
      </p:sp>
      <p:sp>
        <p:nvSpPr>
          <p:cNvPr id="19" name="TextBox 18" descr="" title="">
            <a:extLst>
              <a:ext uri="{FF2B5EF4-FFF2-40B4-BE49-F238E27FC236}">
                <a16:creationId xmlns:a16="http://schemas.microsoft.com/office/drawing/2014/main" id="{BBF1E4B4-4455-4820-876E-10DBBE8C6B4B}"/>
              </a:ext>
            </a:extLst>
          </p:cNvPr>
          <p:cNvSpPr txBox="1"/>
          <p:nvPr/>
        </p:nvSpPr>
        <p:spPr>
          <a:xfrm>
            <a:off x="7707389" y="5957531"/>
            <a:ext cx="3830837" cy="338554"/>
          </a:xfrm>
          <a:prstGeom prst="rect">
            <a:avLst/>
          </a:prstGeom>
          <a:noFill/>
        </p:spPr>
        <p:txBody>
          <a:bodyPr wrap="square" rtlCol="0">
            <a:spAutoFit/>
          </a:bodyPr>
          <a:lstStyle/>
          <a:p>
            <a:r>
              <a:rPr lang="en-US" sz="1600" dirty="0"/>
              <a:t>WV Code  § 21-5-9(2)</a:t>
            </a:r>
          </a:p>
        </p:txBody>
      </p:sp>
      <p:pic>
        <p:nvPicPr>
          <p:cNvPr id="6" name="Picture 5" descr="" title="">
            <a:extLst>
              <a:ext uri="{FF2B5EF4-FFF2-40B4-BE49-F238E27FC236}">
                <a16:creationId xmlns:a16="http://schemas.microsoft.com/office/drawing/2014/main" id="{D45086DA-0370-4999-B153-313F11F4BF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2399" y="751861"/>
            <a:ext cx="2695409" cy="531489"/>
          </a:xfrm>
          <a:prstGeom prst="rect">
            <a:avLst/>
          </a:prstGeom>
        </p:spPr>
      </p:pic>
    </p:spTree>
    <p:extLst>
      <p:ext uri="{BB962C8B-B14F-4D97-AF65-F5344CB8AC3E}">
        <p14:creationId xmlns:p14="http://schemas.microsoft.com/office/powerpoint/2010/main" val="2487965290"/>
      </p:ext>
    </p:extLst>
  </p:cSld>
  <p:clrMapOvr>
    <a:masterClrMapping/>
  </p:clrMapOvr>
</p:sld>
</file>

<file path=ppt/theme/theme1.xml><?xml version="1.0" encoding="utf-8"?>
<a:theme xmlns:thm15="http://schemas.microsoft.com/office/thememl/2012/main"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