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1"/>
  </p:sldMasterIdLst>
  <p:notesMasterIdLst>
    <p:notesMasterId r:id="rId48"/>
  </p:notesMasterIdLst>
  <p:handoutMasterIdLst>
    <p:handoutMasterId r:id="rId49"/>
  </p:handoutMasterIdLst>
  <p:sldIdLst>
    <p:sldId id="324" r:id="rId2"/>
    <p:sldId id="347" r:id="rId3"/>
    <p:sldId id="346" r:id="rId4"/>
    <p:sldId id="326" r:id="rId5"/>
    <p:sldId id="339" r:id="rId6"/>
    <p:sldId id="340" r:id="rId7"/>
    <p:sldId id="258" r:id="rId8"/>
    <p:sldId id="310" r:id="rId9"/>
    <p:sldId id="305" r:id="rId10"/>
    <p:sldId id="343" r:id="rId11"/>
    <p:sldId id="311" r:id="rId12"/>
    <p:sldId id="304" r:id="rId13"/>
    <p:sldId id="291" r:id="rId14"/>
    <p:sldId id="306" r:id="rId15"/>
    <p:sldId id="257" r:id="rId16"/>
    <p:sldId id="290" r:id="rId17"/>
    <p:sldId id="314" r:id="rId18"/>
    <p:sldId id="265" r:id="rId19"/>
    <p:sldId id="268" r:id="rId20"/>
    <p:sldId id="298" r:id="rId21"/>
    <p:sldId id="285" r:id="rId22"/>
    <p:sldId id="267" r:id="rId23"/>
    <p:sldId id="348" r:id="rId24"/>
    <p:sldId id="312" r:id="rId25"/>
    <p:sldId id="349" r:id="rId26"/>
    <p:sldId id="283" r:id="rId27"/>
    <p:sldId id="344" r:id="rId28"/>
    <p:sldId id="342" r:id="rId29"/>
    <p:sldId id="272" r:id="rId30"/>
    <p:sldId id="273" r:id="rId31"/>
    <p:sldId id="274" r:id="rId32"/>
    <p:sldId id="275" r:id="rId33"/>
    <p:sldId id="276" r:id="rId34"/>
    <p:sldId id="277" r:id="rId35"/>
    <p:sldId id="350" r:id="rId36"/>
    <p:sldId id="278" r:id="rId37"/>
    <p:sldId id="313" r:id="rId38"/>
    <p:sldId id="264" r:id="rId39"/>
    <p:sldId id="281" r:id="rId40"/>
    <p:sldId id="345" r:id="rId41"/>
    <p:sldId id="307" r:id="rId42"/>
    <p:sldId id="351" r:id="rId43"/>
    <p:sldId id="308" r:id="rId44"/>
    <p:sldId id="332" r:id="rId45"/>
    <p:sldId id="286" r:id="rId46"/>
    <p:sldId id="338"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urtney, Chrissy L" initials="CCL" lastIdx="4" clrIdx="0"/>
  <p:cmAuthor id="1" name="Russell, Pamela G" initials="RPG" lastIdx="2" clrIdx="1">
    <p:extLst>
      <p:ext uri="{19B8F6BF-5375-455C-9EA6-DF929625EA0E}">
        <p15:presenceInfo xmlns:p15="http://schemas.microsoft.com/office/powerpoint/2012/main" userId="S::A137568@wv.gov::e6b3e0db-3015-4066-bfcf-2eadcf846f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000000"/>
    <a:srgbClr val="6600CC"/>
    <a:srgbClr val="009900"/>
    <a:srgbClr val="FF3300"/>
    <a:srgbClr val="33CC33"/>
    <a:srgbClr val="9973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570" autoAdjust="0"/>
  </p:normalViewPr>
  <p:slideViewPr>
    <p:cSldViewPr>
      <p:cViewPr varScale="1">
        <p:scale>
          <a:sx n="108" d="100"/>
          <a:sy n="108" d="100"/>
        </p:scale>
        <p:origin x="169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7" d="100"/>
          <a:sy n="77" d="100"/>
        </p:scale>
        <p:origin x="202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879" tIns="45939" rIns="91879" bIns="45939" numCol="1" anchor="t" anchorCtr="0" compatLnSpc="1">
            <a:prstTxWarp prst="textNoShape">
              <a:avLst/>
            </a:prstTxWarp>
          </a:bodyPr>
          <a:lstStyle>
            <a:lvl1pPr eaLnBrk="1" hangingPunct="1">
              <a:defRPr sz="1200"/>
            </a:lvl1pPr>
          </a:lstStyle>
          <a:p>
            <a:pPr>
              <a:defRPr/>
            </a:pPr>
            <a:endParaRPr lang="en-US" dirty="0"/>
          </a:p>
        </p:txBody>
      </p:sp>
      <p:sp>
        <p:nvSpPr>
          <p:cNvPr id="8294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879" tIns="45939" rIns="91879" bIns="45939" numCol="1" anchor="t" anchorCtr="0" compatLnSpc="1">
            <a:prstTxWarp prst="textNoShape">
              <a:avLst/>
            </a:prstTxWarp>
          </a:bodyPr>
          <a:lstStyle>
            <a:lvl1pPr algn="r" eaLnBrk="1" hangingPunct="1">
              <a:defRPr sz="1200"/>
            </a:lvl1pPr>
          </a:lstStyle>
          <a:p>
            <a:pPr>
              <a:defRPr/>
            </a:pPr>
            <a:endParaRPr lang="en-US" dirty="0"/>
          </a:p>
        </p:txBody>
      </p:sp>
      <p:sp>
        <p:nvSpPr>
          <p:cNvPr id="8294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879" tIns="45939" rIns="91879" bIns="45939" numCol="1" anchor="b" anchorCtr="0" compatLnSpc="1">
            <a:prstTxWarp prst="textNoShape">
              <a:avLst/>
            </a:prstTxWarp>
          </a:bodyPr>
          <a:lstStyle>
            <a:lvl1pPr eaLnBrk="1" hangingPunct="1">
              <a:defRPr sz="1200"/>
            </a:lvl1pPr>
          </a:lstStyle>
          <a:p>
            <a:pPr>
              <a:defRPr/>
            </a:pPr>
            <a:endParaRPr lang="en-US" dirty="0"/>
          </a:p>
        </p:txBody>
      </p:sp>
      <p:sp>
        <p:nvSpPr>
          <p:cNvPr id="8294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879" tIns="45939" rIns="91879" bIns="45939" numCol="1" anchor="b" anchorCtr="0" compatLnSpc="1">
            <a:prstTxWarp prst="textNoShape">
              <a:avLst/>
            </a:prstTxWarp>
          </a:bodyPr>
          <a:lstStyle>
            <a:lvl1pPr algn="r" eaLnBrk="1" hangingPunct="1">
              <a:defRPr sz="1200"/>
            </a:lvl1pPr>
          </a:lstStyle>
          <a:p>
            <a:pPr>
              <a:defRPr/>
            </a:pPr>
            <a:fld id="{DD0DF231-6CCA-4808-9200-F086CFA5FC09}" type="slidenum">
              <a:rPr lang="en-US"/>
              <a:pPr>
                <a:defRPr/>
              </a:pPr>
              <a:t>‹#›</a:t>
            </a:fld>
            <a:endParaRPr lang="en-US" dirty="0"/>
          </a:p>
        </p:txBody>
      </p:sp>
    </p:spTree>
    <p:extLst>
      <p:ext uri="{BB962C8B-B14F-4D97-AF65-F5344CB8AC3E}">
        <p14:creationId xmlns:p14="http://schemas.microsoft.com/office/powerpoint/2010/main" val="470336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879" tIns="45939" rIns="91879" bIns="45939" numCol="1" anchor="t" anchorCtr="0" compatLnSpc="1">
            <a:prstTxWarp prst="textNoShape">
              <a:avLst/>
            </a:prstTxWarp>
          </a:bodyPr>
          <a:lstStyle>
            <a:lvl1pPr eaLnBrk="1" hangingPunct="1">
              <a:defRPr sz="1200"/>
            </a:lvl1pPr>
          </a:lstStyle>
          <a:p>
            <a:pPr>
              <a:defRPr/>
            </a:pPr>
            <a:endParaRPr lang="en-US" dirty="0"/>
          </a:p>
        </p:txBody>
      </p:sp>
      <p:sp>
        <p:nvSpPr>
          <p:cNvPr id="11981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879" tIns="45939" rIns="91879" bIns="45939" numCol="1" anchor="t" anchorCtr="0" compatLnSpc="1">
            <a:prstTxWarp prst="textNoShape">
              <a:avLst/>
            </a:prstTxWarp>
          </a:bodyPr>
          <a:lstStyle>
            <a:lvl1pPr algn="r" eaLnBrk="1" hangingPunct="1">
              <a:defRPr sz="1200"/>
            </a:lvl1pPr>
          </a:lstStyle>
          <a:p>
            <a:pPr>
              <a:defRPr/>
            </a:pPr>
            <a:endParaRPr lang="en-US" dirty="0"/>
          </a:p>
        </p:txBody>
      </p:sp>
      <p:sp>
        <p:nvSpPr>
          <p:cNvPr id="36868" name="Rectangle 4"/>
          <p:cNvSpPr>
            <a:spLocks noGrp="1" noRot="1" noChangeAspect="1" noChangeArrowheads="1" noTextEdit="1"/>
          </p:cNvSpPr>
          <p:nvPr>
            <p:ph type="sldImg" idx="2"/>
          </p:nvPr>
        </p:nvSpPr>
        <p:spPr bwMode="auto">
          <a:xfrm>
            <a:off x="1181100" y="696913"/>
            <a:ext cx="4648200" cy="3487737"/>
          </a:xfrm>
          <a:prstGeom prst="rect">
            <a:avLst/>
          </a:prstGeom>
          <a:noFill/>
          <a:ln w="9525">
            <a:solidFill>
              <a:srgbClr val="000000"/>
            </a:solidFill>
            <a:miter lim="800000"/>
            <a:headEnd/>
            <a:tailEnd/>
          </a:ln>
        </p:spPr>
      </p:sp>
      <p:sp>
        <p:nvSpPr>
          <p:cNvPr id="119813" name="Rectangle 5"/>
          <p:cNvSpPr>
            <a:spLocks noGrp="1" noChangeArrowheads="1"/>
          </p:cNvSpPr>
          <p:nvPr>
            <p:ph type="body" sz="quarter" idx="3"/>
          </p:nvPr>
        </p:nvSpPr>
        <p:spPr bwMode="auto">
          <a:xfrm>
            <a:off x="700088" y="4416425"/>
            <a:ext cx="5610225" cy="4183063"/>
          </a:xfrm>
          <a:prstGeom prst="rect">
            <a:avLst/>
          </a:prstGeom>
          <a:noFill/>
          <a:ln w="9525">
            <a:noFill/>
            <a:miter lim="800000"/>
            <a:headEnd/>
            <a:tailEnd/>
          </a:ln>
          <a:effectLst/>
        </p:spPr>
        <p:txBody>
          <a:bodyPr vert="horz" wrap="square" lIns="91879" tIns="45939" rIns="91879" bIns="459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981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879" tIns="45939" rIns="91879" bIns="45939" numCol="1" anchor="b" anchorCtr="0" compatLnSpc="1">
            <a:prstTxWarp prst="textNoShape">
              <a:avLst/>
            </a:prstTxWarp>
          </a:bodyPr>
          <a:lstStyle>
            <a:lvl1pPr eaLnBrk="1" hangingPunct="1">
              <a:defRPr sz="1200"/>
            </a:lvl1pPr>
          </a:lstStyle>
          <a:p>
            <a:pPr>
              <a:defRPr/>
            </a:pPr>
            <a:endParaRPr lang="en-US" dirty="0"/>
          </a:p>
        </p:txBody>
      </p:sp>
      <p:sp>
        <p:nvSpPr>
          <p:cNvPr id="11981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879" tIns="45939" rIns="91879" bIns="45939" numCol="1" anchor="b" anchorCtr="0" compatLnSpc="1">
            <a:prstTxWarp prst="textNoShape">
              <a:avLst/>
            </a:prstTxWarp>
          </a:bodyPr>
          <a:lstStyle>
            <a:lvl1pPr algn="r" eaLnBrk="1" hangingPunct="1">
              <a:defRPr sz="1200"/>
            </a:lvl1pPr>
          </a:lstStyle>
          <a:p>
            <a:pPr>
              <a:defRPr/>
            </a:pPr>
            <a:fld id="{AE653DB4-2F9B-4EDB-9910-F534CAA3E10B}" type="slidenum">
              <a:rPr lang="en-US"/>
              <a:pPr>
                <a:defRPr/>
              </a:pPr>
              <a:t>‹#›</a:t>
            </a:fld>
            <a:endParaRPr lang="en-US" dirty="0"/>
          </a:p>
        </p:txBody>
      </p:sp>
    </p:spTree>
    <p:extLst>
      <p:ext uri="{BB962C8B-B14F-4D97-AF65-F5344CB8AC3E}">
        <p14:creationId xmlns:p14="http://schemas.microsoft.com/office/powerpoint/2010/main" val="27123478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pitchFamily="66" charset="0"/>
        <a:ea typeface="+mn-ea"/>
        <a:cs typeface="+mn-cs"/>
      </a:defRPr>
    </a:lvl1pPr>
    <a:lvl2pPr marL="457200" algn="l" rtl="0" eaLnBrk="0" fontAlgn="base" hangingPunct="0">
      <a:spcBef>
        <a:spcPct val="30000"/>
      </a:spcBef>
      <a:spcAft>
        <a:spcPct val="0"/>
      </a:spcAft>
      <a:defRPr sz="1200" kern="1200">
        <a:solidFill>
          <a:schemeClr val="tx1"/>
        </a:solidFill>
        <a:latin typeface="Comic Sans MS" pitchFamily="66" charset="0"/>
        <a:ea typeface="+mn-ea"/>
        <a:cs typeface="+mn-cs"/>
      </a:defRPr>
    </a:lvl2pPr>
    <a:lvl3pPr marL="914400" algn="l" rtl="0" eaLnBrk="0" fontAlgn="base" hangingPunct="0">
      <a:spcBef>
        <a:spcPct val="30000"/>
      </a:spcBef>
      <a:spcAft>
        <a:spcPct val="0"/>
      </a:spcAft>
      <a:defRPr sz="1200" kern="1200">
        <a:solidFill>
          <a:schemeClr val="tx1"/>
        </a:solidFill>
        <a:latin typeface="Comic Sans MS" pitchFamily="66" charset="0"/>
        <a:ea typeface="+mn-ea"/>
        <a:cs typeface="+mn-cs"/>
      </a:defRPr>
    </a:lvl3pPr>
    <a:lvl4pPr marL="1371600" algn="l" rtl="0" eaLnBrk="0" fontAlgn="base" hangingPunct="0">
      <a:spcBef>
        <a:spcPct val="30000"/>
      </a:spcBef>
      <a:spcAft>
        <a:spcPct val="0"/>
      </a:spcAft>
      <a:defRPr sz="1200" kern="1200">
        <a:solidFill>
          <a:schemeClr val="tx1"/>
        </a:solidFill>
        <a:latin typeface="Comic Sans MS" pitchFamily="66" charset="0"/>
        <a:ea typeface="+mn-ea"/>
        <a:cs typeface="+mn-cs"/>
      </a:defRPr>
    </a:lvl4pPr>
    <a:lvl5pPr marL="1828800" algn="l" rtl="0" eaLnBrk="0" fontAlgn="base" hangingPunct="0">
      <a:spcBef>
        <a:spcPct val="30000"/>
      </a:spcBef>
      <a:spcAft>
        <a:spcPct val="0"/>
      </a:spcAft>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4A9586-6854-420E-B986-ABF36E6DC479}"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20 </a:t>
            </a:r>
            <a:r>
              <a:rPr lang="en-US" dirty="0" err="1"/>
              <a:t>yrs</a:t>
            </a:r>
            <a:r>
              <a:rPr lang="en-US" dirty="0"/>
              <a:t> of service you can receive 5 </a:t>
            </a:r>
            <a:r>
              <a:rPr lang="en-US" dirty="0" err="1"/>
              <a:t>yrs</a:t>
            </a:r>
            <a:r>
              <a:rPr lang="en-US" dirty="0"/>
              <a:t> of military</a:t>
            </a:r>
          </a:p>
        </p:txBody>
      </p:sp>
      <p:sp>
        <p:nvSpPr>
          <p:cNvPr id="4" name="Slide Number Placeholder 3"/>
          <p:cNvSpPr>
            <a:spLocks noGrp="1"/>
          </p:cNvSpPr>
          <p:nvPr>
            <p:ph type="sldNum" sz="quarter" idx="5"/>
          </p:nvPr>
        </p:nvSpPr>
        <p:spPr/>
        <p:txBody>
          <a:bodyPr/>
          <a:lstStyle/>
          <a:p>
            <a:pPr>
              <a:defRPr/>
            </a:pPr>
            <a:fld id="{AE653DB4-2F9B-4EDB-9910-F534CAA3E10B}" type="slidenum">
              <a:rPr lang="en-US" smtClean="0"/>
              <a:pPr>
                <a:defRPr/>
              </a:pPr>
              <a:t>9</a:t>
            </a:fld>
            <a:endParaRPr lang="en-US" dirty="0"/>
          </a:p>
        </p:txBody>
      </p:sp>
    </p:spTree>
    <p:extLst>
      <p:ext uri="{BB962C8B-B14F-4D97-AF65-F5344CB8AC3E}">
        <p14:creationId xmlns:p14="http://schemas.microsoft.com/office/powerpoint/2010/main" val="2577654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E653DB4-2F9B-4EDB-9910-F534CAA3E10B}" type="slidenum">
              <a:rPr lang="en-US" smtClean="0"/>
              <a:pPr>
                <a:defRPr/>
              </a:pPr>
              <a:t>12</a:t>
            </a:fld>
            <a:endParaRPr lang="en-US" dirty="0"/>
          </a:p>
        </p:txBody>
      </p:sp>
    </p:spTree>
    <p:extLst>
      <p:ext uri="{BB962C8B-B14F-4D97-AF65-F5344CB8AC3E}">
        <p14:creationId xmlns:p14="http://schemas.microsoft.com/office/powerpoint/2010/main" val="1665137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E653DB4-2F9B-4EDB-9910-F534CAA3E10B}" type="slidenum">
              <a:rPr lang="en-US" smtClean="0"/>
              <a:pPr>
                <a:defRPr/>
              </a:pPr>
              <a:t>13</a:t>
            </a:fld>
            <a:endParaRPr lang="en-US" dirty="0"/>
          </a:p>
        </p:txBody>
      </p:sp>
    </p:spTree>
    <p:extLst>
      <p:ext uri="{BB962C8B-B14F-4D97-AF65-F5344CB8AC3E}">
        <p14:creationId xmlns:p14="http://schemas.microsoft.com/office/powerpoint/2010/main" val="974513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E653DB4-2F9B-4EDB-9910-F534CAA3E10B}" type="slidenum">
              <a:rPr lang="en-US" smtClean="0"/>
              <a:pPr>
                <a:defRPr/>
              </a:pPr>
              <a:t>14</a:t>
            </a:fld>
            <a:endParaRPr lang="en-US" dirty="0"/>
          </a:p>
        </p:txBody>
      </p:sp>
    </p:spTree>
    <p:extLst>
      <p:ext uri="{BB962C8B-B14F-4D97-AF65-F5344CB8AC3E}">
        <p14:creationId xmlns:p14="http://schemas.microsoft.com/office/powerpoint/2010/main" val="61771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20000.00 employer contributions 20000.00 now bene is at 40000.00 plus 4% interest =41600.00</a:t>
            </a:r>
          </a:p>
        </p:txBody>
      </p:sp>
      <p:sp>
        <p:nvSpPr>
          <p:cNvPr id="4" name="Slide Number Placeholder 3"/>
          <p:cNvSpPr>
            <a:spLocks noGrp="1"/>
          </p:cNvSpPr>
          <p:nvPr>
            <p:ph type="sldNum" sz="quarter" idx="5"/>
          </p:nvPr>
        </p:nvSpPr>
        <p:spPr/>
        <p:txBody>
          <a:bodyPr/>
          <a:lstStyle/>
          <a:p>
            <a:pPr>
              <a:defRPr/>
            </a:pPr>
            <a:fld id="{AE653DB4-2F9B-4EDB-9910-F534CAA3E10B}" type="slidenum">
              <a:rPr lang="en-US" smtClean="0"/>
              <a:pPr>
                <a:defRPr/>
              </a:pPr>
              <a:t>18</a:t>
            </a:fld>
            <a:endParaRPr lang="en-US" dirty="0"/>
          </a:p>
        </p:txBody>
      </p:sp>
    </p:spTree>
    <p:extLst>
      <p:ext uri="{BB962C8B-B14F-4D97-AF65-F5344CB8AC3E}">
        <p14:creationId xmlns:p14="http://schemas.microsoft.com/office/powerpoint/2010/main" val="2232513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Statutes </a:t>
            </a:r>
            <a:r>
              <a:rPr lang="en-US"/>
              <a:t>and provisions</a:t>
            </a:r>
          </a:p>
        </p:txBody>
      </p:sp>
      <p:sp>
        <p:nvSpPr>
          <p:cNvPr id="4" name="Slide Number Placeholder 3"/>
          <p:cNvSpPr>
            <a:spLocks noGrp="1"/>
          </p:cNvSpPr>
          <p:nvPr>
            <p:ph type="sldNum" sz="quarter" idx="5"/>
          </p:nvPr>
        </p:nvSpPr>
        <p:spPr/>
        <p:txBody>
          <a:bodyPr/>
          <a:lstStyle/>
          <a:p>
            <a:pPr>
              <a:defRPr/>
            </a:pPr>
            <a:fld id="{AE653DB4-2F9B-4EDB-9910-F534CAA3E10B}" type="slidenum">
              <a:rPr lang="en-US" smtClean="0"/>
              <a:pPr>
                <a:defRPr/>
              </a:pPr>
              <a:t>20</a:t>
            </a:fld>
            <a:endParaRPr lang="en-US" dirty="0"/>
          </a:p>
        </p:txBody>
      </p:sp>
    </p:spTree>
    <p:extLst>
      <p:ext uri="{BB962C8B-B14F-4D97-AF65-F5344CB8AC3E}">
        <p14:creationId xmlns:p14="http://schemas.microsoft.com/office/powerpoint/2010/main" val="1845830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Employer is required to get these positions approved every year</a:t>
            </a:r>
          </a:p>
        </p:txBody>
      </p:sp>
      <p:sp>
        <p:nvSpPr>
          <p:cNvPr id="4" name="Slide Number Placeholder 3"/>
          <p:cNvSpPr>
            <a:spLocks noGrp="1"/>
          </p:cNvSpPr>
          <p:nvPr>
            <p:ph type="sldNum" sz="quarter" idx="5"/>
          </p:nvPr>
        </p:nvSpPr>
        <p:spPr/>
        <p:txBody>
          <a:bodyPr/>
          <a:lstStyle/>
          <a:p>
            <a:pPr>
              <a:defRPr/>
            </a:pPr>
            <a:fld id="{AE653DB4-2F9B-4EDB-9910-F534CAA3E10B}" type="slidenum">
              <a:rPr lang="en-US" smtClean="0"/>
              <a:pPr>
                <a:defRPr/>
              </a:pPr>
              <a:t>40</a:t>
            </a:fld>
            <a:endParaRPr lang="en-US" dirty="0"/>
          </a:p>
        </p:txBody>
      </p:sp>
    </p:spTree>
    <p:extLst>
      <p:ext uri="{BB962C8B-B14F-4D97-AF65-F5344CB8AC3E}">
        <p14:creationId xmlns:p14="http://schemas.microsoft.com/office/powerpoint/2010/main" val="3500932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C1FE7-CCEE-4B6C-BBB0-7F9594174DA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49FC5E9-4B12-46EF-9A48-6FB5E67FE73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FA77756-8D29-4DFF-84DD-4989D9DD9C47}"/>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D65A9AA0-410F-4385-9BDC-EB14E060C114}"/>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8F310D64-DAFC-4A96-B136-3BF2A79B2211}"/>
              </a:ext>
            </a:extLst>
          </p:cNvPr>
          <p:cNvSpPr>
            <a:spLocks noGrp="1"/>
          </p:cNvSpPr>
          <p:nvPr>
            <p:ph type="sldNum" sz="quarter" idx="12"/>
          </p:nvPr>
        </p:nvSpPr>
        <p:spPr/>
        <p:txBody>
          <a:bodyPr/>
          <a:lstStyle/>
          <a:p>
            <a:pPr>
              <a:defRPr/>
            </a:pPr>
            <a:fld id="{D8B17B99-B2FA-4F81-BEDB-DEE7248B8E0C}" type="slidenum">
              <a:rPr lang="en-US" smtClean="0"/>
              <a:pPr>
                <a:defRPr/>
              </a:pPr>
              <a:t>‹#›</a:t>
            </a:fld>
            <a:endParaRPr lang="en-US" dirty="0"/>
          </a:p>
        </p:txBody>
      </p:sp>
    </p:spTree>
    <p:extLst>
      <p:ext uri="{BB962C8B-B14F-4D97-AF65-F5344CB8AC3E}">
        <p14:creationId xmlns:p14="http://schemas.microsoft.com/office/powerpoint/2010/main" val="3149076764"/>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95C50-900C-496F-AAF8-B32EC2B71D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21A230-0805-42C9-B59C-62C56D1BE4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5929BB-87CF-4725-B10F-B7099F2F2F0E}"/>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5E19B253-7F5C-4C8C-83F9-65E7DE085D37}"/>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8BE701E0-6799-471E-A995-99CA2E147A3B}"/>
              </a:ext>
            </a:extLst>
          </p:cNvPr>
          <p:cNvSpPr>
            <a:spLocks noGrp="1"/>
          </p:cNvSpPr>
          <p:nvPr>
            <p:ph type="sldNum" sz="quarter" idx="12"/>
          </p:nvPr>
        </p:nvSpPr>
        <p:spPr/>
        <p:txBody>
          <a:bodyPr/>
          <a:lstStyle/>
          <a:p>
            <a:pPr>
              <a:defRPr/>
            </a:pPr>
            <a:fld id="{94B59237-FC59-4D60-A7E4-B1A346EA0863}" type="slidenum">
              <a:rPr lang="en-US" smtClean="0"/>
              <a:pPr>
                <a:defRPr/>
              </a:pPr>
              <a:t>‹#›</a:t>
            </a:fld>
            <a:endParaRPr lang="en-US" dirty="0"/>
          </a:p>
        </p:txBody>
      </p:sp>
    </p:spTree>
    <p:extLst>
      <p:ext uri="{BB962C8B-B14F-4D97-AF65-F5344CB8AC3E}">
        <p14:creationId xmlns:p14="http://schemas.microsoft.com/office/powerpoint/2010/main" val="463815446"/>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201872-2574-41CF-B4C9-729F5B1DBA0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C9F694-57D9-4359-BF0B-756FC26C77D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C64593-E9B6-4B3B-986D-54B7DB50469C}"/>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ACDCEB12-8B12-439E-993A-120D58CDB97A}"/>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B8058FB9-521C-4416-8671-0EF6D73C5252}"/>
              </a:ext>
            </a:extLst>
          </p:cNvPr>
          <p:cNvSpPr>
            <a:spLocks noGrp="1"/>
          </p:cNvSpPr>
          <p:nvPr>
            <p:ph type="sldNum" sz="quarter" idx="12"/>
          </p:nvPr>
        </p:nvSpPr>
        <p:spPr/>
        <p:txBody>
          <a:bodyPr/>
          <a:lstStyle/>
          <a:p>
            <a:pPr>
              <a:defRPr/>
            </a:pPr>
            <a:fld id="{3816688E-0742-4B5B-A7D0-AE570B0F977E}" type="slidenum">
              <a:rPr lang="en-US" smtClean="0"/>
              <a:pPr>
                <a:defRPr/>
              </a:pPr>
              <a:t>‹#›</a:t>
            </a:fld>
            <a:endParaRPr lang="en-US" dirty="0"/>
          </a:p>
        </p:txBody>
      </p:sp>
    </p:spTree>
    <p:extLst>
      <p:ext uri="{BB962C8B-B14F-4D97-AF65-F5344CB8AC3E}">
        <p14:creationId xmlns:p14="http://schemas.microsoft.com/office/powerpoint/2010/main" val="4170217532"/>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1680730"/>
      </p:ext>
    </p:extLst>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5244822"/>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80732-EE9E-4E6D-B4D3-E9DA50FC49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A0A6D7-C0AC-4EB0-B343-FD863478EE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49CECF-664D-4507-9F55-DB9840F2B7BA}"/>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1B67908C-D0FD-4E3D-AAE6-2438B3DD2B16}"/>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17CBD8E9-56DE-481E-BC99-A9236448F530}"/>
              </a:ext>
            </a:extLst>
          </p:cNvPr>
          <p:cNvSpPr>
            <a:spLocks noGrp="1"/>
          </p:cNvSpPr>
          <p:nvPr>
            <p:ph type="sldNum" sz="quarter" idx="12"/>
          </p:nvPr>
        </p:nvSpPr>
        <p:spPr/>
        <p:txBody>
          <a:bodyPr/>
          <a:lstStyle/>
          <a:p>
            <a:pPr>
              <a:defRPr/>
            </a:pPr>
            <a:fld id="{B9C7A3E0-49D5-4406-8840-AE962BB7D288}" type="slidenum">
              <a:rPr lang="en-US" smtClean="0"/>
              <a:pPr>
                <a:defRPr/>
              </a:pPr>
              <a:t>‹#›</a:t>
            </a:fld>
            <a:endParaRPr lang="en-US" dirty="0"/>
          </a:p>
        </p:txBody>
      </p:sp>
    </p:spTree>
    <p:extLst>
      <p:ext uri="{BB962C8B-B14F-4D97-AF65-F5344CB8AC3E}">
        <p14:creationId xmlns:p14="http://schemas.microsoft.com/office/powerpoint/2010/main" val="3322140930"/>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953B2-84D8-4A2A-9687-D4A0881C35D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0B5A4D9-4EB2-41BA-A75A-CA8B0E1E61F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C018D0-F58E-433B-835B-C297AA472663}"/>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A039EC18-90C4-47E9-8C45-E4129C8F3579}"/>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BC6F49A7-8C2C-49BD-BCFA-6DF0DFB7EBDD}"/>
              </a:ext>
            </a:extLst>
          </p:cNvPr>
          <p:cNvSpPr>
            <a:spLocks noGrp="1"/>
          </p:cNvSpPr>
          <p:nvPr>
            <p:ph type="sldNum" sz="quarter" idx="12"/>
          </p:nvPr>
        </p:nvSpPr>
        <p:spPr/>
        <p:txBody>
          <a:bodyPr/>
          <a:lstStyle/>
          <a:p>
            <a:pPr>
              <a:defRPr/>
            </a:pPr>
            <a:fld id="{34836231-722A-42EE-A046-803F7500F45C}" type="slidenum">
              <a:rPr lang="en-US" smtClean="0"/>
              <a:pPr>
                <a:defRPr/>
              </a:pPr>
              <a:t>‹#›</a:t>
            </a:fld>
            <a:endParaRPr lang="en-US" dirty="0"/>
          </a:p>
        </p:txBody>
      </p:sp>
    </p:spTree>
    <p:extLst>
      <p:ext uri="{BB962C8B-B14F-4D97-AF65-F5344CB8AC3E}">
        <p14:creationId xmlns:p14="http://schemas.microsoft.com/office/powerpoint/2010/main" val="1764256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8D99D-CE67-434E-9541-0E03293EDD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444224-EBE1-4208-9FD2-5CB81E78455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2A1EF6-DEC6-4D5F-BEF0-398E7C8A3F4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BC960B-E736-4E09-8125-0A7E4092F618}"/>
              </a:ext>
            </a:extLst>
          </p:cNvPr>
          <p:cNvSpPr>
            <a:spLocks noGrp="1"/>
          </p:cNvSpPr>
          <p:nvPr>
            <p:ph type="dt" sz="half" idx="10"/>
          </p:nvPr>
        </p:nvSpPr>
        <p:spPr/>
        <p:txBody>
          <a:bodyPr/>
          <a:lstStyle/>
          <a:p>
            <a:pPr>
              <a:defRPr/>
            </a:pPr>
            <a:endParaRPr lang="en-US" dirty="0"/>
          </a:p>
        </p:txBody>
      </p:sp>
      <p:sp>
        <p:nvSpPr>
          <p:cNvPr id="6" name="Footer Placeholder 5">
            <a:extLst>
              <a:ext uri="{FF2B5EF4-FFF2-40B4-BE49-F238E27FC236}">
                <a16:creationId xmlns:a16="http://schemas.microsoft.com/office/drawing/2014/main" id="{0CC94C11-77A7-40B0-B519-6B1005C67E83}"/>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DCE8CFF2-1498-4928-92D9-5FD0946A37A9}"/>
              </a:ext>
            </a:extLst>
          </p:cNvPr>
          <p:cNvSpPr>
            <a:spLocks noGrp="1"/>
          </p:cNvSpPr>
          <p:nvPr>
            <p:ph type="sldNum" sz="quarter" idx="12"/>
          </p:nvPr>
        </p:nvSpPr>
        <p:spPr/>
        <p:txBody>
          <a:bodyPr/>
          <a:lstStyle/>
          <a:p>
            <a:pPr>
              <a:defRPr/>
            </a:pPr>
            <a:fld id="{006A1092-ED54-4F2F-BDD7-912DBDD91472}" type="slidenum">
              <a:rPr lang="en-US" smtClean="0"/>
              <a:pPr>
                <a:defRPr/>
              </a:pPr>
              <a:t>‹#›</a:t>
            </a:fld>
            <a:endParaRPr lang="en-US" dirty="0"/>
          </a:p>
        </p:txBody>
      </p:sp>
    </p:spTree>
    <p:extLst>
      <p:ext uri="{BB962C8B-B14F-4D97-AF65-F5344CB8AC3E}">
        <p14:creationId xmlns:p14="http://schemas.microsoft.com/office/powerpoint/2010/main" val="1606135392"/>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08323-FB48-48EC-BE09-6AD9CB8D334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5F85BA-31EF-4970-BAF4-2CDEEC29882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66A80A2-542A-45FB-B2D1-7AEB3836FC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BCCD1E-B449-41CA-AF9D-E7B07F235C5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72976E9-3443-4A2D-AA5E-C54A6A4ACB9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1CE9E4-D863-4EFE-9839-FD453E551495}"/>
              </a:ext>
            </a:extLst>
          </p:cNvPr>
          <p:cNvSpPr>
            <a:spLocks noGrp="1"/>
          </p:cNvSpPr>
          <p:nvPr>
            <p:ph type="dt" sz="half" idx="10"/>
          </p:nvPr>
        </p:nvSpPr>
        <p:spPr/>
        <p:txBody>
          <a:bodyPr/>
          <a:lstStyle/>
          <a:p>
            <a:pPr>
              <a:defRPr/>
            </a:pPr>
            <a:endParaRPr lang="en-US" dirty="0"/>
          </a:p>
        </p:txBody>
      </p:sp>
      <p:sp>
        <p:nvSpPr>
          <p:cNvPr id="8" name="Footer Placeholder 7">
            <a:extLst>
              <a:ext uri="{FF2B5EF4-FFF2-40B4-BE49-F238E27FC236}">
                <a16:creationId xmlns:a16="http://schemas.microsoft.com/office/drawing/2014/main" id="{F1E5AD9F-BC10-4591-839C-890FC14DFA25}"/>
              </a:ext>
            </a:extLst>
          </p:cNvPr>
          <p:cNvSpPr>
            <a:spLocks noGrp="1"/>
          </p:cNvSpPr>
          <p:nvPr>
            <p:ph type="ftr" sz="quarter" idx="11"/>
          </p:nvPr>
        </p:nvSpPr>
        <p:spPr/>
        <p:txBody>
          <a:bodyPr/>
          <a:lstStyle/>
          <a:p>
            <a:pPr>
              <a:defRPr/>
            </a:pPr>
            <a:endParaRPr lang="en-US" dirty="0"/>
          </a:p>
        </p:txBody>
      </p:sp>
      <p:sp>
        <p:nvSpPr>
          <p:cNvPr id="9" name="Slide Number Placeholder 8">
            <a:extLst>
              <a:ext uri="{FF2B5EF4-FFF2-40B4-BE49-F238E27FC236}">
                <a16:creationId xmlns:a16="http://schemas.microsoft.com/office/drawing/2014/main" id="{E4546A7B-C570-425E-B097-97DCB6088E3D}"/>
              </a:ext>
            </a:extLst>
          </p:cNvPr>
          <p:cNvSpPr>
            <a:spLocks noGrp="1"/>
          </p:cNvSpPr>
          <p:nvPr>
            <p:ph type="sldNum" sz="quarter" idx="12"/>
          </p:nvPr>
        </p:nvSpPr>
        <p:spPr/>
        <p:txBody>
          <a:bodyPr/>
          <a:lstStyle/>
          <a:p>
            <a:pPr>
              <a:defRPr/>
            </a:pPr>
            <a:fld id="{5253CFC7-9E30-4835-A486-0ABE84D3A6DC}" type="slidenum">
              <a:rPr lang="en-US" smtClean="0"/>
              <a:pPr>
                <a:defRPr/>
              </a:pPr>
              <a:t>‹#›</a:t>
            </a:fld>
            <a:endParaRPr lang="en-US" dirty="0"/>
          </a:p>
        </p:txBody>
      </p:sp>
    </p:spTree>
    <p:extLst>
      <p:ext uri="{BB962C8B-B14F-4D97-AF65-F5344CB8AC3E}">
        <p14:creationId xmlns:p14="http://schemas.microsoft.com/office/powerpoint/2010/main" val="2589793750"/>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377A-3ABA-4FAA-BEFE-1F1A90F705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E0F688-BB0B-4807-B2EE-E3AAA6DB7FA8}"/>
              </a:ext>
            </a:extLst>
          </p:cNvPr>
          <p:cNvSpPr>
            <a:spLocks noGrp="1"/>
          </p:cNvSpPr>
          <p:nvPr>
            <p:ph type="dt" sz="half" idx="10"/>
          </p:nvPr>
        </p:nvSpPr>
        <p:spPr/>
        <p:txBody>
          <a:bodyPr/>
          <a:lstStyle/>
          <a:p>
            <a:pPr>
              <a:defRPr/>
            </a:pPr>
            <a:endParaRPr lang="en-US" dirty="0"/>
          </a:p>
        </p:txBody>
      </p:sp>
      <p:sp>
        <p:nvSpPr>
          <p:cNvPr id="4" name="Footer Placeholder 3">
            <a:extLst>
              <a:ext uri="{FF2B5EF4-FFF2-40B4-BE49-F238E27FC236}">
                <a16:creationId xmlns:a16="http://schemas.microsoft.com/office/drawing/2014/main" id="{2F1BFF4C-65D1-4025-B970-45F3AE8BB8CC}"/>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FE719BCB-FCEE-47B2-B18F-C9B8B3F41DEE}"/>
              </a:ext>
            </a:extLst>
          </p:cNvPr>
          <p:cNvSpPr>
            <a:spLocks noGrp="1"/>
          </p:cNvSpPr>
          <p:nvPr>
            <p:ph type="sldNum" sz="quarter" idx="12"/>
          </p:nvPr>
        </p:nvSpPr>
        <p:spPr/>
        <p:txBody>
          <a:bodyPr/>
          <a:lstStyle/>
          <a:p>
            <a:pPr>
              <a:defRPr/>
            </a:pPr>
            <a:fld id="{75071733-C574-4F64-B961-03331408EEDE}" type="slidenum">
              <a:rPr lang="en-US" smtClean="0"/>
              <a:pPr>
                <a:defRPr/>
              </a:pPr>
              <a:t>‹#›</a:t>
            </a:fld>
            <a:endParaRPr lang="en-US" dirty="0"/>
          </a:p>
        </p:txBody>
      </p:sp>
    </p:spTree>
    <p:extLst>
      <p:ext uri="{BB962C8B-B14F-4D97-AF65-F5344CB8AC3E}">
        <p14:creationId xmlns:p14="http://schemas.microsoft.com/office/powerpoint/2010/main" val="1454865162"/>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687A1E-0CA9-453C-8A3E-3F3612DEE071}"/>
              </a:ext>
            </a:extLst>
          </p:cNvPr>
          <p:cNvSpPr>
            <a:spLocks noGrp="1"/>
          </p:cNvSpPr>
          <p:nvPr>
            <p:ph type="dt" sz="half" idx="10"/>
          </p:nvPr>
        </p:nvSpPr>
        <p:spPr/>
        <p:txBody>
          <a:bodyPr/>
          <a:lstStyle/>
          <a:p>
            <a:pPr>
              <a:defRPr/>
            </a:pPr>
            <a:endParaRPr lang="en-US" dirty="0"/>
          </a:p>
        </p:txBody>
      </p:sp>
      <p:sp>
        <p:nvSpPr>
          <p:cNvPr id="3" name="Footer Placeholder 2">
            <a:extLst>
              <a:ext uri="{FF2B5EF4-FFF2-40B4-BE49-F238E27FC236}">
                <a16:creationId xmlns:a16="http://schemas.microsoft.com/office/drawing/2014/main" id="{7BEA90D2-EE0A-4DB6-BEBD-0CA4BEF8D131}"/>
              </a:ext>
            </a:extLst>
          </p:cNvPr>
          <p:cNvSpPr>
            <a:spLocks noGrp="1"/>
          </p:cNvSpPr>
          <p:nvPr>
            <p:ph type="ftr" sz="quarter" idx="1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FFEE7B4D-2534-4033-AD7C-F2BA6EB05EB3}"/>
              </a:ext>
            </a:extLst>
          </p:cNvPr>
          <p:cNvSpPr>
            <a:spLocks noGrp="1"/>
          </p:cNvSpPr>
          <p:nvPr>
            <p:ph type="sldNum" sz="quarter" idx="12"/>
          </p:nvPr>
        </p:nvSpPr>
        <p:spPr/>
        <p:txBody>
          <a:bodyPr/>
          <a:lstStyle/>
          <a:p>
            <a:pPr>
              <a:defRPr/>
            </a:pPr>
            <a:fld id="{075395E3-8383-462A-9C9C-2EC87D9C5C61}" type="slidenum">
              <a:rPr lang="en-US" smtClean="0"/>
              <a:pPr>
                <a:defRPr/>
              </a:pPr>
              <a:t>‹#›</a:t>
            </a:fld>
            <a:endParaRPr lang="en-US" dirty="0"/>
          </a:p>
        </p:txBody>
      </p:sp>
    </p:spTree>
    <p:extLst>
      <p:ext uri="{BB962C8B-B14F-4D97-AF65-F5344CB8AC3E}">
        <p14:creationId xmlns:p14="http://schemas.microsoft.com/office/powerpoint/2010/main" val="1301962021"/>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B7E84-98A9-4ED6-9AA8-5EA942A3D6D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39B845F-138A-4CD4-8E5B-02CCC5A4F8A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6A5581-B971-408D-8129-EEA9FD0E05D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653AF7B-EA02-4569-A1F4-F0EB5C468229}"/>
              </a:ext>
            </a:extLst>
          </p:cNvPr>
          <p:cNvSpPr>
            <a:spLocks noGrp="1"/>
          </p:cNvSpPr>
          <p:nvPr>
            <p:ph type="dt" sz="half" idx="10"/>
          </p:nvPr>
        </p:nvSpPr>
        <p:spPr/>
        <p:txBody>
          <a:bodyPr/>
          <a:lstStyle/>
          <a:p>
            <a:pPr>
              <a:defRPr/>
            </a:pPr>
            <a:endParaRPr lang="en-US" dirty="0"/>
          </a:p>
        </p:txBody>
      </p:sp>
      <p:sp>
        <p:nvSpPr>
          <p:cNvPr id="6" name="Footer Placeholder 5">
            <a:extLst>
              <a:ext uri="{FF2B5EF4-FFF2-40B4-BE49-F238E27FC236}">
                <a16:creationId xmlns:a16="http://schemas.microsoft.com/office/drawing/2014/main" id="{DE4C78E8-3D9B-4FFE-9430-51009ADAE588}"/>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620525BA-6BD0-4EFA-89A5-E0F09E9B2914}"/>
              </a:ext>
            </a:extLst>
          </p:cNvPr>
          <p:cNvSpPr>
            <a:spLocks noGrp="1"/>
          </p:cNvSpPr>
          <p:nvPr>
            <p:ph type="sldNum" sz="quarter" idx="12"/>
          </p:nvPr>
        </p:nvSpPr>
        <p:spPr/>
        <p:txBody>
          <a:bodyPr/>
          <a:lstStyle/>
          <a:p>
            <a:pPr>
              <a:defRPr/>
            </a:pPr>
            <a:fld id="{FE2D9889-48ED-4452-8050-67D218CBEA0A}" type="slidenum">
              <a:rPr lang="en-US" smtClean="0"/>
              <a:pPr>
                <a:defRPr/>
              </a:pPr>
              <a:t>‹#›</a:t>
            </a:fld>
            <a:endParaRPr lang="en-US" dirty="0"/>
          </a:p>
        </p:txBody>
      </p:sp>
    </p:spTree>
    <p:extLst>
      <p:ext uri="{BB962C8B-B14F-4D97-AF65-F5344CB8AC3E}">
        <p14:creationId xmlns:p14="http://schemas.microsoft.com/office/powerpoint/2010/main" val="2019557531"/>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E7517-B819-47A8-A99C-B5EACA2CFCE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73C7F4A-B44B-42C8-AF5D-63BCC029D19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B6A3D27A-D2A2-4D7C-B7B3-5E1B47992CF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4E0CF1F-1307-4B5F-895F-F797325BC3AE}"/>
              </a:ext>
            </a:extLst>
          </p:cNvPr>
          <p:cNvSpPr>
            <a:spLocks noGrp="1"/>
          </p:cNvSpPr>
          <p:nvPr>
            <p:ph type="dt" sz="half" idx="10"/>
          </p:nvPr>
        </p:nvSpPr>
        <p:spPr/>
        <p:txBody>
          <a:bodyPr/>
          <a:lstStyle/>
          <a:p>
            <a:pPr>
              <a:defRPr/>
            </a:pPr>
            <a:endParaRPr lang="en-US" dirty="0"/>
          </a:p>
        </p:txBody>
      </p:sp>
      <p:sp>
        <p:nvSpPr>
          <p:cNvPr id="6" name="Footer Placeholder 5">
            <a:extLst>
              <a:ext uri="{FF2B5EF4-FFF2-40B4-BE49-F238E27FC236}">
                <a16:creationId xmlns:a16="http://schemas.microsoft.com/office/drawing/2014/main" id="{B1AB845D-EAED-4354-BBD5-E5F6A116963C}"/>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87CBA7F7-F3DF-42E4-A357-900044BFEF67}"/>
              </a:ext>
            </a:extLst>
          </p:cNvPr>
          <p:cNvSpPr>
            <a:spLocks noGrp="1"/>
          </p:cNvSpPr>
          <p:nvPr>
            <p:ph type="sldNum" sz="quarter" idx="12"/>
          </p:nvPr>
        </p:nvSpPr>
        <p:spPr/>
        <p:txBody>
          <a:bodyPr/>
          <a:lstStyle/>
          <a:p>
            <a:pPr>
              <a:defRPr/>
            </a:pPr>
            <a:fld id="{AB3B8BA7-03FF-4C14-AD9C-FE802DE356A0}" type="slidenum">
              <a:rPr lang="en-US" smtClean="0"/>
              <a:pPr>
                <a:defRPr/>
              </a:pPr>
              <a:t>‹#›</a:t>
            </a:fld>
            <a:endParaRPr lang="en-US" dirty="0"/>
          </a:p>
        </p:txBody>
      </p:sp>
    </p:spTree>
    <p:extLst>
      <p:ext uri="{BB962C8B-B14F-4D97-AF65-F5344CB8AC3E}">
        <p14:creationId xmlns:p14="http://schemas.microsoft.com/office/powerpoint/2010/main" val="4245191253"/>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6C24F4-B0B2-434D-B5B5-3999815F133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D86232-634A-41C7-A101-71DD105CF1A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060B8-1E99-4E2F-977A-541A7B0D446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dirty="0"/>
          </a:p>
        </p:txBody>
      </p:sp>
      <p:sp>
        <p:nvSpPr>
          <p:cNvPr id="5" name="Footer Placeholder 4">
            <a:extLst>
              <a:ext uri="{FF2B5EF4-FFF2-40B4-BE49-F238E27FC236}">
                <a16:creationId xmlns:a16="http://schemas.microsoft.com/office/drawing/2014/main" id="{6E273248-C54C-472C-BA7A-241A346E797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dirty="0"/>
          </a:p>
        </p:txBody>
      </p:sp>
      <p:sp>
        <p:nvSpPr>
          <p:cNvPr id="6" name="Slide Number Placeholder 5">
            <a:extLst>
              <a:ext uri="{FF2B5EF4-FFF2-40B4-BE49-F238E27FC236}">
                <a16:creationId xmlns:a16="http://schemas.microsoft.com/office/drawing/2014/main" id="{5FCCF746-2BB8-4FF3-B504-D2FDF8BF760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4836231-722A-42EE-A046-803F7500F45C}" type="slidenum">
              <a:rPr lang="en-US" smtClean="0"/>
              <a:pPr>
                <a:defRPr/>
              </a:pPr>
              <a:t>‹#›</a:t>
            </a:fld>
            <a:endParaRPr lang="en-US" dirty="0"/>
          </a:p>
        </p:txBody>
      </p:sp>
    </p:spTree>
    <p:extLst>
      <p:ext uri="{BB962C8B-B14F-4D97-AF65-F5344CB8AC3E}">
        <p14:creationId xmlns:p14="http://schemas.microsoft.com/office/powerpoint/2010/main" val="1277872433"/>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12" r:id="rId13"/>
  </p:sldLayoutIdLst>
  <p:transition>
    <p:wipe dir="d"/>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wvretirement.com/" TargetMode="External"/><Relationship Id="rId1" Type="http://schemas.openxmlformats.org/officeDocument/2006/relationships/slideLayout" Target="../slideLayouts/slideLayout12.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50626" cy="6858000"/>
          </a:xfrm>
          <a:prstGeom prst="rect">
            <a:avLst/>
          </a:prstGeom>
        </p:spPr>
      </p:pic>
      <p:sp>
        <p:nvSpPr>
          <p:cNvPr id="10" name="Rectangle 9"/>
          <p:cNvSpPr/>
          <p:nvPr/>
        </p:nvSpPr>
        <p:spPr>
          <a:xfrm>
            <a:off x="6626" y="335782"/>
            <a:ext cx="9144000" cy="3093218"/>
          </a:xfrm>
          <a:prstGeom prst="rect">
            <a:avLst/>
          </a:prstGeom>
          <a:solidFill>
            <a:schemeClr val="tx2">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 y="749547"/>
            <a:ext cx="9144000" cy="2209800"/>
          </a:xfrm>
        </p:spPr>
        <p:txBody>
          <a:bodyPr>
            <a:normAutofit fontScale="90000"/>
          </a:bodyPr>
          <a:lstStyle/>
          <a:p>
            <a:br>
              <a:rPr lang="en-US" sz="4900" b="1" dirty="0">
                <a:ln w="10541" cmpd="sng">
                  <a:solidFill>
                    <a:srgbClr val="FF0000"/>
                  </a:solidFill>
                  <a:prstDash val="solid"/>
                </a:ln>
                <a:solidFill>
                  <a:schemeClr val="bg1">
                    <a:lumMod val="85000"/>
                  </a:schemeClr>
                </a:solidFill>
                <a:latin typeface="Arial" pitchFamily="34" charset="0"/>
                <a:cs typeface="Arial" pitchFamily="34" charset="0"/>
              </a:rPr>
            </a:br>
            <a:br>
              <a:rPr lang="en-US" sz="4900" b="1" dirty="0">
                <a:ln w="10541" cmpd="sng">
                  <a:solidFill>
                    <a:srgbClr val="FF0000"/>
                  </a:solidFill>
                  <a:prstDash val="solid"/>
                </a:ln>
                <a:solidFill>
                  <a:schemeClr val="bg1">
                    <a:lumMod val="85000"/>
                  </a:schemeClr>
                </a:solidFill>
                <a:latin typeface="Arial" pitchFamily="34" charset="0"/>
                <a:cs typeface="Arial" pitchFamily="34" charset="0"/>
              </a:rPr>
            </a:br>
            <a:br>
              <a:rPr lang="en-US" sz="4900" b="1" dirty="0">
                <a:ln w="10541" cmpd="sng">
                  <a:solidFill>
                    <a:srgbClr val="FF0000"/>
                  </a:solidFill>
                  <a:prstDash val="solid"/>
                </a:ln>
                <a:solidFill>
                  <a:schemeClr val="bg1">
                    <a:lumMod val="85000"/>
                  </a:schemeClr>
                </a:solidFill>
                <a:latin typeface="Arial" pitchFamily="34" charset="0"/>
                <a:cs typeface="Arial" pitchFamily="34" charset="0"/>
              </a:rPr>
            </a:br>
            <a:r>
              <a:rPr lang="en-US" sz="4000" b="1" dirty="0">
                <a:ln w="10541" cmpd="sng">
                  <a:solidFill>
                    <a:srgbClr val="FF0000"/>
                  </a:solidFill>
                  <a:prstDash val="solid"/>
                </a:ln>
                <a:solidFill>
                  <a:schemeClr val="bg1">
                    <a:lumMod val="85000"/>
                  </a:schemeClr>
                </a:solidFill>
                <a:latin typeface="Arial" pitchFamily="34" charset="0"/>
                <a:cs typeface="Arial" pitchFamily="34" charset="0"/>
              </a:rPr>
              <a:t>West Virginia </a:t>
            </a:r>
            <a:br>
              <a:rPr lang="en-US" sz="4900" b="1" dirty="0">
                <a:ln w="10541" cmpd="sng">
                  <a:solidFill>
                    <a:srgbClr val="FF0000"/>
                  </a:solidFill>
                  <a:prstDash val="solid"/>
                </a:ln>
                <a:solidFill>
                  <a:schemeClr val="bg1">
                    <a:lumMod val="85000"/>
                  </a:schemeClr>
                </a:solidFill>
                <a:latin typeface="Arial" pitchFamily="34" charset="0"/>
                <a:cs typeface="Arial" pitchFamily="34" charset="0"/>
              </a:rPr>
            </a:br>
            <a:r>
              <a:rPr lang="en-US" sz="4000" b="1" dirty="0">
                <a:ln w="10541" cmpd="sng">
                  <a:solidFill>
                    <a:srgbClr val="FF0000"/>
                  </a:solidFill>
                  <a:prstDash val="solid"/>
                </a:ln>
                <a:solidFill>
                  <a:schemeClr val="bg1">
                    <a:lumMod val="85000"/>
                  </a:schemeClr>
                </a:solidFill>
                <a:latin typeface="Arial" pitchFamily="34" charset="0"/>
                <a:cs typeface="Arial" pitchFamily="34" charset="0"/>
              </a:rPr>
              <a:t>Teachers’ Retirement System </a:t>
            </a:r>
            <a:br>
              <a:rPr lang="en-US" sz="4000" b="1" dirty="0">
                <a:ln w="10541" cmpd="sng">
                  <a:solidFill>
                    <a:srgbClr val="FF0000"/>
                  </a:solidFill>
                  <a:prstDash val="solid"/>
                </a:ln>
                <a:solidFill>
                  <a:schemeClr val="bg1">
                    <a:lumMod val="85000"/>
                  </a:schemeClr>
                </a:solidFill>
                <a:latin typeface="Arial" pitchFamily="34" charset="0"/>
                <a:cs typeface="Arial" pitchFamily="34" charset="0"/>
              </a:rPr>
            </a:br>
            <a:r>
              <a:rPr lang="en-US" sz="2700" b="1" dirty="0">
                <a:ln w="10541" cmpd="sng">
                  <a:solidFill>
                    <a:srgbClr val="FF0000"/>
                  </a:solidFill>
                  <a:prstDash val="solid"/>
                </a:ln>
                <a:solidFill>
                  <a:schemeClr val="bg1">
                    <a:lumMod val="85000"/>
                  </a:schemeClr>
                </a:solidFill>
                <a:latin typeface="Arial" pitchFamily="34" charset="0"/>
                <a:cs typeface="Arial" pitchFamily="34" charset="0"/>
              </a:rPr>
              <a:t>Tier I &amp; Tier II</a:t>
            </a:r>
            <a:br>
              <a:rPr lang="en-US" sz="3600" dirty="0">
                <a:ln>
                  <a:solidFill>
                    <a:srgbClr val="F8F8F8"/>
                  </a:solidFill>
                </a:ln>
                <a:latin typeface="Arial" pitchFamily="34" charset="0"/>
                <a:cs typeface="Arial" pitchFamily="34" charset="0"/>
              </a:rPr>
            </a:br>
            <a:br>
              <a:rPr lang="en-US" sz="3600" dirty="0">
                <a:ln>
                  <a:solidFill>
                    <a:srgbClr val="F8F8F8"/>
                  </a:solidFill>
                </a:ln>
                <a:latin typeface="Arial" pitchFamily="34" charset="0"/>
                <a:cs typeface="Arial" pitchFamily="34" charset="0"/>
              </a:rPr>
            </a:br>
            <a:r>
              <a:rPr lang="en-US" sz="3600" b="1" i="1" dirty="0">
                <a:ln w="10541" cmpd="sng">
                  <a:solidFill>
                    <a:srgbClr val="FF0000"/>
                  </a:solidFill>
                  <a:prstDash val="solid"/>
                </a:ln>
                <a:solidFill>
                  <a:schemeClr val="bg1">
                    <a:lumMod val="85000"/>
                  </a:schemeClr>
                </a:solidFill>
                <a:latin typeface="Arial" pitchFamily="34" charset="0"/>
                <a:cs typeface="Arial" pitchFamily="34" charset="0"/>
              </a:rPr>
              <a:t>A Defined Benefit Retirement System</a:t>
            </a:r>
          </a:p>
        </p:txBody>
      </p:sp>
      <p:sp>
        <p:nvSpPr>
          <p:cNvPr id="3" name="Subtitle 2"/>
          <p:cNvSpPr>
            <a:spLocks noGrp="1"/>
          </p:cNvSpPr>
          <p:nvPr>
            <p:ph type="subTitle" idx="1"/>
          </p:nvPr>
        </p:nvSpPr>
        <p:spPr>
          <a:xfrm>
            <a:off x="1066800" y="5638800"/>
            <a:ext cx="7010400" cy="990600"/>
          </a:xfrm>
        </p:spPr>
        <p:txBody>
          <a:bodyPr>
            <a:noAutofit/>
          </a:bodyPr>
          <a:lstStyle/>
          <a:p>
            <a:r>
              <a:rPr lang="en-US" sz="2000" b="1" i="1" dirty="0">
                <a:ln w="10541" cmpd="sng">
                  <a:noFill/>
                  <a:prstDash val="solid"/>
                </a:ln>
                <a:solidFill>
                  <a:schemeClr val="bg1">
                    <a:lumMod val="95000"/>
                  </a:schemeClr>
                </a:solidFill>
                <a:latin typeface="Arial" pitchFamily="34" charset="0"/>
                <a:ea typeface="+mj-ea"/>
                <a:cs typeface="Arial" pitchFamily="34" charset="0"/>
              </a:rPr>
              <a:t>Administered by the </a:t>
            </a:r>
          </a:p>
          <a:p>
            <a:r>
              <a:rPr lang="en-US" sz="2000" b="1" i="1" dirty="0">
                <a:ln w="10541" cmpd="sng">
                  <a:noFill/>
                  <a:prstDash val="solid"/>
                </a:ln>
                <a:solidFill>
                  <a:schemeClr val="bg1">
                    <a:lumMod val="95000"/>
                  </a:schemeClr>
                </a:solidFill>
                <a:latin typeface="Arial" pitchFamily="34" charset="0"/>
                <a:ea typeface="+mj-ea"/>
                <a:cs typeface="Arial" pitchFamily="34" charset="0"/>
              </a:rPr>
              <a:t>West Virginia Consolidated Public Retirement Board</a:t>
            </a:r>
          </a:p>
        </p:txBody>
      </p:sp>
      <p:grpSp>
        <p:nvGrpSpPr>
          <p:cNvPr id="4" name="Group 26"/>
          <p:cNvGrpSpPr/>
          <p:nvPr/>
        </p:nvGrpSpPr>
        <p:grpSpPr>
          <a:xfrm>
            <a:off x="6626" y="289727"/>
            <a:ext cx="9144000" cy="228600"/>
            <a:chOff x="0" y="1143000"/>
            <a:chExt cx="9144000" cy="228600"/>
          </a:xfrm>
        </p:grpSpPr>
        <p:sp>
          <p:nvSpPr>
            <p:cNvPr id="11" name="Rectangle 10"/>
            <p:cNvSpPr/>
            <p:nvPr/>
          </p:nvSpPr>
          <p:spPr>
            <a:xfrm>
              <a:off x="0" y="1295400"/>
              <a:ext cx="9144000" cy="762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1143000"/>
              <a:ext cx="9144000" cy="762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27"/>
          <p:cNvGrpSpPr/>
          <p:nvPr/>
        </p:nvGrpSpPr>
        <p:grpSpPr>
          <a:xfrm>
            <a:off x="6626" y="3200400"/>
            <a:ext cx="9144000" cy="228600"/>
            <a:chOff x="0" y="4419600"/>
            <a:chExt cx="9144000" cy="228600"/>
          </a:xfrm>
        </p:grpSpPr>
        <p:sp>
          <p:nvSpPr>
            <p:cNvPr id="15" name="Rectangle 14"/>
            <p:cNvSpPr/>
            <p:nvPr/>
          </p:nvSpPr>
          <p:spPr>
            <a:xfrm>
              <a:off x="0" y="4419600"/>
              <a:ext cx="9144000" cy="762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4572000"/>
              <a:ext cx="9144000" cy="762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Rectangle 17"/>
          <p:cNvSpPr/>
          <p:nvPr/>
        </p:nvSpPr>
        <p:spPr>
          <a:xfrm>
            <a:off x="0" y="541020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Administered by the</a:t>
            </a:r>
          </a:p>
          <a:p>
            <a:pPr algn="ctr"/>
            <a:r>
              <a:rPr lang="en-US" dirty="0"/>
              <a:t>West Virginia Consolidated Public Retirement Board</a:t>
            </a:r>
          </a:p>
        </p:txBody>
      </p:sp>
      <p:sp>
        <p:nvSpPr>
          <p:cNvPr id="21" name="Rectangle 20"/>
          <p:cNvSpPr/>
          <p:nvPr/>
        </p:nvSpPr>
        <p:spPr>
          <a:xfrm>
            <a:off x="0" y="5410200"/>
            <a:ext cx="9144000" cy="45719"/>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0" y="5486400"/>
            <a:ext cx="9144000" cy="45719"/>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0" y="6553200"/>
            <a:ext cx="9144000" cy="45719"/>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0" y="6629400"/>
            <a:ext cx="9144000" cy="45719"/>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8195" name="Rectangle 3"/>
          <p:cNvSpPr>
            <a:spLocks noGrp="1" noChangeArrowheads="1"/>
          </p:cNvSpPr>
          <p:nvPr>
            <p:ph idx="4294967295"/>
          </p:nvPr>
        </p:nvSpPr>
        <p:spPr>
          <a:xfrm>
            <a:off x="1143000" y="1905000"/>
            <a:ext cx="8001000" cy="3978275"/>
          </a:xfrm>
        </p:spPr>
        <p:txBody>
          <a:bodyPr vert="horz" lIns="91440" tIns="45720" rIns="91440" bIns="45720" rtlCol="0">
            <a:normAutofit fontScale="92500"/>
          </a:bodyPr>
          <a:lstStyle/>
          <a:p>
            <a:pPr indent="-228600" defTabSz="914400"/>
            <a:endParaRPr lang="en-US" sz="1500" dirty="0"/>
          </a:p>
          <a:p>
            <a:pPr indent="-228600" defTabSz="914400"/>
            <a:endParaRPr lang="en-US" sz="1600" dirty="0"/>
          </a:p>
          <a:p>
            <a:pPr indent="-228600" defTabSz="914400"/>
            <a:r>
              <a:rPr lang="en-US" sz="2600" dirty="0"/>
              <a:t>TRS Tier I  members may be eligible to purchase up to sixty months of active duty military service performed prior to employment with a TRS employer.  </a:t>
            </a:r>
          </a:p>
          <a:p>
            <a:pPr marL="0" indent="-228600" defTabSz="914400"/>
            <a:endParaRPr lang="en-US" sz="2600" dirty="0"/>
          </a:p>
          <a:p>
            <a:pPr indent="-228600" defTabSz="914400"/>
            <a:endParaRPr lang="en-US" sz="2600" dirty="0"/>
          </a:p>
          <a:p>
            <a:pPr indent="-228600" defTabSz="914400"/>
            <a:r>
              <a:rPr lang="en-US" sz="2600" dirty="0"/>
              <a:t>To determine eligibility to purchase military service, the member must submit a Request to Purchase Military Service Credit form to CPRB during the first complete fiscal year of contributory retirement service completed after July 1, 2015.</a:t>
            </a:r>
          </a:p>
          <a:p>
            <a:pPr marL="0" indent="-228600" defTabSz="914400"/>
            <a:endParaRPr lang="en-US" sz="1500" dirty="0"/>
          </a:p>
        </p:txBody>
      </p:sp>
      <p:sp>
        <p:nvSpPr>
          <p:cNvPr id="5" name="TextBox 4">
            <a:extLst>
              <a:ext uri="{FF2B5EF4-FFF2-40B4-BE49-F238E27FC236}">
                <a16:creationId xmlns:a16="http://schemas.microsoft.com/office/drawing/2014/main" id="{DCF115FE-9D1F-4895-9536-AB76D6DAC396}"/>
              </a:ext>
            </a:extLst>
          </p:cNvPr>
          <p:cNvSpPr txBox="1"/>
          <p:nvPr/>
        </p:nvSpPr>
        <p:spPr>
          <a:xfrm>
            <a:off x="228600" y="457200"/>
            <a:ext cx="8686800"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000" b="1" dirty="0">
                <a:ln w="10541" cmpd="sng">
                  <a:solidFill>
                    <a:schemeClr val="accent2">
                      <a:lumMod val="75000"/>
                    </a:schemeClr>
                  </a:solidFill>
                  <a:prstDash val="solid"/>
                </a:ln>
                <a:solidFill>
                  <a:srgbClr val="00B050"/>
                </a:solidFill>
                <a:latin typeface="Arial" pitchFamily="34" charset="0"/>
                <a:cs typeface="Arial" pitchFamily="34" charset="0"/>
              </a:rPr>
              <a:t>Military Service After Draft</a:t>
            </a:r>
          </a:p>
        </p:txBody>
      </p:sp>
    </p:spTree>
    <p:extLst>
      <p:ext uri="{BB962C8B-B14F-4D97-AF65-F5344CB8AC3E}">
        <p14:creationId xmlns:p14="http://schemas.microsoft.com/office/powerpoint/2010/main" val="48965585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598488" y="996950"/>
            <a:ext cx="8545512" cy="1258888"/>
          </a:xfrm>
        </p:spPr>
        <p:txBody>
          <a:bodyPr vert="horz" lIns="91440" tIns="45720" rIns="91440" bIns="45720" rtlCol="0" anchor="ctr">
            <a:normAutofit/>
            <a:scene3d>
              <a:camera prst="orthographicFront"/>
              <a:lightRig rig="threePt" dir="t"/>
            </a:scene3d>
            <a:sp3d extrusionH="57150">
              <a:bevelT w="38100" h="38100"/>
            </a:sp3d>
          </a:bodyPr>
          <a:lstStyle/>
          <a:p>
            <a:pPr algn="ctr" defTabSz="914400" fontAlgn="auto">
              <a:spcAft>
                <a:spcPts val="0"/>
              </a:spcAft>
              <a:defRPr/>
            </a:pPr>
            <a:r>
              <a:rPr lang="en-US" sz="4100" b="1" kern="1200" dirty="0">
                <a:ln>
                  <a:solidFill>
                    <a:schemeClr val="accent2">
                      <a:lumMod val="75000"/>
                    </a:schemeClr>
                  </a:solidFill>
                </a:ln>
                <a:solidFill>
                  <a:schemeClr val="accent2">
                    <a:lumMod val="75000"/>
                  </a:schemeClr>
                </a:solidFill>
                <a:latin typeface="+mj-lt"/>
                <a:ea typeface="+mj-ea"/>
                <a:cs typeface="+mj-cs"/>
              </a:rPr>
              <a:t> </a:t>
            </a:r>
          </a:p>
        </p:txBody>
      </p:sp>
      <p:sp>
        <p:nvSpPr>
          <p:cNvPr id="13315" name="Rectangle 3"/>
          <p:cNvSpPr>
            <a:spLocks noGrp="1" noChangeArrowheads="1"/>
          </p:cNvSpPr>
          <p:nvPr>
            <p:ph idx="4294967295"/>
          </p:nvPr>
        </p:nvSpPr>
        <p:spPr>
          <a:xfrm>
            <a:off x="228600" y="2438400"/>
            <a:ext cx="8001000" cy="4114800"/>
          </a:xfrm>
        </p:spPr>
        <p:txBody>
          <a:bodyPr vert="horz" lIns="91440" tIns="45720" rIns="91440" bIns="45720" rtlCol="0">
            <a:noAutofit/>
          </a:bodyPr>
          <a:lstStyle/>
          <a:p>
            <a:pPr indent="-228600" defTabSz="914400"/>
            <a:r>
              <a:rPr lang="en-US" sz="2000" dirty="0"/>
              <a:t>The member was called to active duty during time he or she was employed by a participating agency and returned to work for the same employer upon discharge from active duty.</a:t>
            </a:r>
          </a:p>
          <a:p>
            <a:pPr indent="-228600" defTabSz="914400"/>
            <a:r>
              <a:rPr lang="en-US" sz="2000" dirty="0"/>
              <a:t>The employee is responsible for paying the 6% employee contribution. The employer is responsible for paying the employer portion.</a:t>
            </a:r>
          </a:p>
          <a:p>
            <a:pPr indent="-228600" defTabSz="914400"/>
            <a:r>
              <a:rPr lang="en-US" sz="2000" dirty="0"/>
              <a:t>No interest is charged for purchase of this service.</a:t>
            </a:r>
          </a:p>
          <a:p>
            <a:pPr indent="-228600" defTabSz="914400"/>
            <a:r>
              <a:rPr lang="en-US" sz="2000" dirty="0"/>
              <a:t>Military service purchased under the provisions of the USERRA Act may be used to meet initial retirement criteria. There are time limits within which this purchase must be made, please contact our office if this type of purchase could apply to you. Call 304-558-3570, ask for Membership.</a:t>
            </a:r>
          </a:p>
          <a:p>
            <a:pPr indent="-228600" defTabSz="914400"/>
            <a:r>
              <a:rPr lang="en-US" sz="2000" dirty="0"/>
              <a:t> Maximum 5 years</a:t>
            </a:r>
          </a:p>
          <a:p>
            <a:pPr indent="-228600" defTabSz="914400"/>
            <a:r>
              <a:rPr lang="en-US" sz="2000" dirty="0"/>
              <a:t>www.osc.gov/userra.htm</a:t>
            </a:r>
          </a:p>
        </p:txBody>
      </p:sp>
      <p:sp>
        <p:nvSpPr>
          <p:cNvPr id="5" name="TextBox 4">
            <a:extLst>
              <a:ext uri="{FF2B5EF4-FFF2-40B4-BE49-F238E27FC236}">
                <a16:creationId xmlns:a16="http://schemas.microsoft.com/office/drawing/2014/main" id="{7EEFA281-F55B-427D-9581-1208BD4D9E2F}"/>
              </a:ext>
            </a:extLst>
          </p:cNvPr>
          <p:cNvSpPr txBox="1"/>
          <p:nvPr/>
        </p:nvSpPr>
        <p:spPr>
          <a:xfrm>
            <a:off x="228600" y="457200"/>
            <a:ext cx="8686800" cy="1323439"/>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000" b="1" dirty="0">
                <a:ln w="10541" cmpd="sng">
                  <a:solidFill>
                    <a:schemeClr val="accent2">
                      <a:lumMod val="75000"/>
                    </a:schemeClr>
                  </a:solidFill>
                  <a:prstDash val="solid"/>
                </a:ln>
                <a:solidFill>
                  <a:srgbClr val="00B050"/>
                </a:solidFill>
                <a:latin typeface="Arial" pitchFamily="34" charset="0"/>
                <a:cs typeface="Arial" pitchFamily="34" charset="0"/>
              </a:rPr>
              <a:t>Military Service Credit</a:t>
            </a:r>
          </a:p>
          <a:p>
            <a:pPr algn="ctr"/>
            <a:r>
              <a:rPr lang="en-US" sz="4000" b="1" dirty="0">
                <a:ln w="10541" cmpd="sng">
                  <a:solidFill>
                    <a:schemeClr val="accent2">
                      <a:lumMod val="75000"/>
                    </a:schemeClr>
                  </a:solidFill>
                  <a:prstDash val="solid"/>
                </a:ln>
                <a:solidFill>
                  <a:srgbClr val="00B050"/>
                </a:solidFill>
                <a:latin typeface="Arial" pitchFamily="34" charset="0"/>
                <a:cs typeface="Arial" pitchFamily="34" charset="0"/>
              </a:rPr>
              <a:t>(USERRA)</a:t>
            </a:r>
          </a:p>
        </p:txBody>
      </p:sp>
    </p:spTree>
    <p:extLst>
      <p:ext uri="{BB962C8B-B14F-4D97-AF65-F5344CB8AC3E}">
        <p14:creationId xmlns:p14="http://schemas.microsoft.com/office/powerpoint/2010/main" val="411537385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381000" y="304800"/>
            <a:ext cx="8763000" cy="1143000"/>
          </a:xfrm>
        </p:spPr>
        <p:txBody>
          <a:bodyPr rtlCol="0">
            <a:normAutofit/>
            <a:scene3d>
              <a:camera prst="orthographicFront"/>
              <a:lightRig rig="threePt" dir="t"/>
            </a:scene3d>
            <a:sp3d extrusionH="57150">
              <a:bevelT w="38100" h="38100"/>
            </a:sp3d>
          </a:bodyPr>
          <a:lstStyle/>
          <a:p>
            <a:pPr algn="ctr" eaLnBrk="1" fontAlgn="auto" hangingPunct="1">
              <a:spcAft>
                <a:spcPts val="0"/>
              </a:spcAft>
              <a:defRPr/>
            </a:pPr>
            <a:r>
              <a:rPr lang="en-US" sz="4000" b="1" dirty="0">
                <a:ln>
                  <a:solidFill>
                    <a:schemeClr val="accent2">
                      <a:lumMod val="75000"/>
                    </a:schemeClr>
                  </a:solidFill>
                </a:ln>
                <a:solidFill>
                  <a:srgbClr val="00B050"/>
                </a:solidFill>
                <a:latin typeface="Arial" pitchFamily="34" charset="0"/>
                <a:cs typeface="Arial" pitchFamily="34" charset="0"/>
              </a:rPr>
              <a:t>Workers’ Compensation</a:t>
            </a:r>
          </a:p>
        </p:txBody>
      </p:sp>
      <p:sp>
        <p:nvSpPr>
          <p:cNvPr id="12291" name="Rectangle 3"/>
          <p:cNvSpPr>
            <a:spLocks noGrp="1" noChangeArrowheads="1"/>
          </p:cNvSpPr>
          <p:nvPr>
            <p:ph idx="4294967295"/>
          </p:nvPr>
        </p:nvSpPr>
        <p:spPr>
          <a:xfrm>
            <a:off x="304800" y="1828800"/>
            <a:ext cx="8915400" cy="4419600"/>
          </a:xfrm>
        </p:spPr>
        <p:txBody>
          <a:bodyPr/>
          <a:lstStyle/>
          <a:p>
            <a:pPr algn="just" eaLnBrk="1" hangingPunct="1"/>
            <a:r>
              <a:rPr lang="en-US" sz="2400" dirty="0">
                <a:latin typeface="Arial" pitchFamily="34" charset="0"/>
                <a:cs typeface="Arial" pitchFamily="34" charset="0"/>
              </a:rPr>
              <a:t>Provided the member returns to his/her covered employer within 1 year following cessation of temporary total disability, member may be eligible to purchase workers compensation service credit.</a:t>
            </a:r>
          </a:p>
          <a:p>
            <a:pPr algn="just" eaLnBrk="1" hangingPunct="1"/>
            <a:r>
              <a:rPr lang="en-US" sz="2400" dirty="0">
                <a:latin typeface="Arial" pitchFamily="34" charset="0"/>
                <a:cs typeface="Arial" pitchFamily="34" charset="0"/>
              </a:rPr>
              <a:t>Must purchase by lump sum payment within 2 years of the end of the disability period.</a:t>
            </a:r>
          </a:p>
          <a:p>
            <a:pPr algn="just" eaLnBrk="1" hangingPunct="1"/>
            <a:r>
              <a:rPr lang="en-US" sz="2400" dirty="0">
                <a:latin typeface="Arial" pitchFamily="34" charset="0"/>
                <a:cs typeface="Arial" pitchFamily="34" charset="0"/>
              </a:rPr>
              <a:t>Must pay double the employee contribution based on salary received immediately prior to injury.</a:t>
            </a:r>
          </a:p>
          <a:p>
            <a:pPr algn="just" eaLnBrk="1" hangingPunct="1"/>
            <a:r>
              <a:rPr lang="en-US" sz="2400" dirty="0">
                <a:latin typeface="Arial" pitchFamily="34" charset="0"/>
                <a:cs typeface="Arial" pitchFamily="34" charset="0"/>
              </a:rPr>
              <a:t>Maximum service purchase is 2 years.</a:t>
            </a:r>
          </a:p>
        </p:txBody>
      </p:sp>
    </p:spTree>
    <p:extLst>
      <p:ext uri="{BB962C8B-B14F-4D97-AF65-F5344CB8AC3E}">
        <p14:creationId xmlns:p14="http://schemas.microsoft.com/office/powerpoint/2010/main" val="26571768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152400" y="228600"/>
            <a:ext cx="8991600" cy="1143000"/>
          </a:xfrm>
        </p:spPr>
        <p:txBody>
          <a:bodyPr rtlCol="0">
            <a:normAutofit/>
            <a:scene3d>
              <a:camera prst="orthographicFront"/>
              <a:lightRig rig="threePt" dir="t"/>
            </a:scene3d>
            <a:sp3d extrusionH="57150">
              <a:bevelT w="38100" h="38100"/>
            </a:sp3d>
          </a:bodyPr>
          <a:lstStyle/>
          <a:p>
            <a:pPr algn="ctr" eaLnBrk="1" fontAlgn="auto" hangingPunct="1">
              <a:spcAft>
                <a:spcPts val="0"/>
              </a:spcAft>
              <a:defRPr/>
            </a:pPr>
            <a:r>
              <a:rPr lang="en-US" b="1" dirty="0">
                <a:ln>
                  <a:solidFill>
                    <a:schemeClr val="accent2">
                      <a:lumMod val="75000"/>
                    </a:schemeClr>
                  </a:solidFill>
                </a:ln>
                <a:solidFill>
                  <a:srgbClr val="00B050"/>
                </a:solidFill>
                <a:latin typeface="Arial" pitchFamily="34" charset="0"/>
                <a:cs typeface="Arial" pitchFamily="34" charset="0"/>
              </a:rPr>
              <a:t>Out of State Service</a:t>
            </a:r>
            <a:br>
              <a:rPr lang="en-US" b="1" dirty="0">
                <a:ln>
                  <a:solidFill>
                    <a:schemeClr val="accent2">
                      <a:lumMod val="75000"/>
                    </a:schemeClr>
                  </a:solidFill>
                </a:ln>
                <a:solidFill>
                  <a:srgbClr val="00B050"/>
                </a:solidFill>
                <a:latin typeface="Arial" pitchFamily="34" charset="0"/>
                <a:cs typeface="Arial" pitchFamily="34" charset="0"/>
              </a:rPr>
            </a:br>
            <a:r>
              <a:rPr lang="en-US" sz="3100" b="1" dirty="0">
                <a:ln>
                  <a:solidFill>
                    <a:schemeClr val="accent2">
                      <a:lumMod val="75000"/>
                    </a:schemeClr>
                  </a:solidFill>
                </a:ln>
                <a:solidFill>
                  <a:srgbClr val="00B050"/>
                </a:solidFill>
                <a:latin typeface="Arial" pitchFamily="34" charset="0"/>
                <a:cs typeface="Arial" pitchFamily="34" charset="0"/>
              </a:rPr>
              <a:t>(Service as a teacher)</a:t>
            </a:r>
            <a:endParaRPr lang="en-US" b="1" dirty="0">
              <a:ln>
                <a:solidFill>
                  <a:schemeClr val="accent2">
                    <a:lumMod val="75000"/>
                  </a:schemeClr>
                </a:solidFill>
              </a:ln>
              <a:solidFill>
                <a:srgbClr val="00B050"/>
              </a:solidFill>
              <a:latin typeface="Arial" pitchFamily="34" charset="0"/>
              <a:cs typeface="Arial" pitchFamily="34" charset="0"/>
            </a:endParaRPr>
          </a:p>
        </p:txBody>
      </p:sp>
      <p:sp>
        <p:nvSpPr>
          <p:cNvPr id="9219" name="Rectangle 3"/>
          <p:cNvSpPr>
            <a:spLocks noGrp="1" noChangeArrowheads="1"/>
          </p:cNvSpPr>
          <p:nvPr>
            <p:ph idx="4294967295"/>
          </p:nvPr>
        </p:nvSpPr>
        <p:spPr>
          <a:xfrm>
            <a:off x="412955" y="1600200"/>
            <a:ext cx="8763000" cy="4267200"/>
          </a:xfrm>
        </p:spPr>
        <p:txBody>
          <a:bodyPr>
            <a:noAutofit/>
          </a:bodyPr>
          <a:lstStyle/>
          <a:p>
            <a:pPr algn="just" eaLnBrk="1" hangingPunct="1">
              <a:lnSpc>
                <a:spcPct val="90000"/>
              </a:lnSpc>
            </a:pPr>
            <a:endParaRPr lang="en-US" sz="2400" dirty="0">
              <a:latin typeface="Arial" pitchFamily="34" charset="0"/>
              <a:cs typeface="Arial" pitchFamily="34" charset="0"/>
            </a:endParaRPr>
          </a:p>
          <a:p>
            <a:pPr algn="just" eaLnBrk="1" hangingPunct="1">
              <a:lnSpc>
                <a:spcPct val="90000"/>
              </a:lnSpc>
            </a:pPr>
            <a:endParaRPr lang="en-US" sz="2400" dirty="0">
              <a:latin typeface="Arial" pitchFamily="34" charset="0"/>
              <a:cs typeface="Arial" pitchFamily="34" charset="0"/>
            </a:endParaRPr>
          </a:p>
          <a:p>
            <a:pPr algn="just" eaLnBrk="1" hangingPunct="1">
              <a:lnSpc>
                <a:spcPct val="90000"/>
              </a:lnSpc>
            </a:pPr>
            <a:r>
              <a:rPr lang="en-US" sz="2400" dirty="0">
                <a:latin typeface="Arial" pitchFamily="34" charset="0"/>
                <a:cs typeface="Arial" pitchFamily="34" charset="0"/>
              </a:rPr>
              <a:t>Contributions must be withdrawn from the other state.</a:t>
            </a:r>
          </a:p>
          <a:p>
            <a:pPr algn="just" eaLnBrk="1" hangingPunct="1">
              <a:lnSpc>
                <a:spcPct val="90000"/>
              </a:lnSpc>
            </a:pPr>
            <a:r>
              <a:rPr lang="en-US" sz="2400" dirty="0">
                <a:latin typeface="Arial" pitchFamily="34" charset="0"/>
                <a:cs typeface="Arial" pitchFamily="34" charset="0"/>
              </a:rPr>
              <a:t>The member pays 12% of the gross salary they earned during their first full year of current employment, times the number of years eligible for purchase, plus interest.</a:t>
            </a:r>
          </a:p>
          <a:p>
            <a:pPr algn="just" eaLnBrk="1" hangingPunct="1">
              <a:lnSpc>
                <a:spcPct val="90000"/>
              </a:lnSpc>
            </a:pPr>
            <a:r>
              <a:rPr lang="en-US" sz="2400" dirty="0">
                <a:latin typeface="Arial" pitchFamily="34" charset="0"/>
                <a:cs typeface="Arial" pitchFamily="34" charset="0"/>
              </a:rPr>
              <a:t>Member can purchase 1 year of Out of State Service for every 2 years in the TRS plan, up to 10 years.</a:t>
            </a:r>
          </a:p>
          <a:p>
            <a:pPr algn="just" eaLnBrk="1" hangingPunct="1">
              <a:lnSpc>
                <a:spcPct val="90000"/>
              </a:lnSpc>
            </a:pPr>
            <a:r>
              <a:rPr lang="en-US" sz="2400" dirty="0">
                <a:latin typeface="Arial" pitchFamily="34" charset="0"/>
                <a:cs typeface="Arial" pitchFamily="34" charset="0"/>
              </a:rPr>
              <a:t>Purchase service in year increments: some, all, or none.</a:t>
            </a:r>
          </a:p>
          <a:p>
            <a:pPr eaLnBrk="1" hangingPunct="1">
              <a:lnSpc>
                <a:spcPct val="90000"/>
              </a:lnSpc>
            </a:pPr>
            <a:r>
              <a:rPr lang="en-US" sz="2400" dirty="0">
                <a:latin typeface="Arial" pitchFamily="34" charset="0"/>
                <a:cs typeface="Arial" pitchFamily="34" charset="0"/>
              </a:rPr>
              <a:t>Cannot use Out of State Service to meet eligibility to retire.</a:t>
            </a:r>
          </a:p>
        </p:txBody>
      </p:sp>
    </p:spTree>
    <p:extLst>
      <p:ext uri="{BB962C8B-B14F-4D97-AF65-F5344CB8AC3E}">
        <p14:creationId xmlns:p14="http://schemas.microsoft.com/office/powerpoint/2010/main" val="273899558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76200" y="228600"/>
            <a:ext cx="9067800" cy="1143000"/>
          </a:xfrm>
        </p:spPr>
        <p:txBody>
          <a:bodyPr rtlCol="0">
            <a:normAutofit/>
            <a:scene3d>
              <a:camera prst="orthographicFront"/>
              <a:lightRig rig="threePt" dir="t"/>
            </a:scene3d>
            <a:sp3d extrusionH="57150">
              <a:bevelT w="38100" h="38100"/>
            </a:sp3d>
          </a:bodyPr>
          <a:lstStyle/>
          <a:p>
            <a:pPr algn="ctr" eaLnBrk="1" fontAlgn="auto" hangingPunct="1">
              <a:spcAft>
                <a:spcPts val="0"/>
              </a:spcAft>
              <a:defRPr/>
            </a:pPr>
            <a:r>
              <a:rPr lang="en-US" sz="4000" b="1" dirty="0">
                <a:ln>
                  <a:solidFill>
                    <a:schemeClr val="accent2">
                      <a:lumMod val="75000"/>
                    </a:schemeClr>
                  </a:solidFill>
                </a:ln>
                <a:solidFill>
                  <a:srgbClr val="00B050"/>
                </a:solidFill>
                <a:latin typeface="Arial" pitchFamily="34" charset="0"/>
                <a:cs typeface="Arial" pitchFamily="34" charset="0"/>
              </a:rPr>
              <a:t>Parochial Service</a:t>
            </a:r>
          </a:p>
        </p:txBody>
      </p:sp>
      <p:sp>
        <p:nvSpPr>
          <p:cNvPr id="10243" name="Rectangle 3"/>
          <p:cNvSpPr>
            <a:spLocks noGrp="1" noChangeArrowheads="1"/>
          </p:cNvSpPr>
          <p:nvPr>
            <p:ph idx="4294967295"/>
          </p:nvPr>
        </p:nvSpPr>
        <p:spPr>
          <a:xfrm>
            <a:off x="76200" y="1524000"/>
            <a:ext cx="9067800" cy="4724400"/>
          </a:xfrm>
        </p:spPr>
        <p:txBody>
          <a:bodyPr>
            <a:noAutofit/>
          </a:bodyPr>
          <a:lstStyle/>
          <a:p>
            <a:pPr algn="just" eaLnBrk="1" hangingPunct="1">
              <a:lnSpc>
                <a:spcPct val="90000"/>
              </a:lnSpc>
            </a:pPr>
            <a:r>
              <a:rPr lang="en-US" sz="2100" dirty="0">
                <a:latin typeface="Arial" pitchFamily="34" charset="0"/>
                <a:cs typeface="Arial" pitchFamily="34" charset="0"/>
              </a:rPr>
              <a:t>The member pays 12% of the gross salary they earned for their first full year of current employment, times the number of years for which credit is granted, plus interest.</a:t>
            </a:r>
          </a:p>
          <a:p>
            <a:pPr algn="just" eaLnBrk="1" hangingPunct="1">
              <a:lnSpc>
                <a:spcPct val="90000"/>
              </a:lnSpc>
            </a:pPr>
            <a:r>
              <a:rPr lang="en-US" sz="2100" dirty="0">
                <a:latin typeface="Arial" pitchFamily="34" charset="0"/>
                <a:cs typeface="Arial" pitchFamily="34" charset="0"/>
              </a:rPr>
              <a:t>Member can purchase 1 year of Parochial Service for every 2 years in the TRS plan, up to 10 years.</a:t>
            </a:r>
          </a:p>
          <a:p>
            <a:pPr algn="just" eaLnBrk="1" hangingPunct="1">
              <a:lnSpc>
                <a:spcPct val="90000"/>
              </a:lnSpc>
            </a:pPr>
            <a:r>
              <a:rPr lang="en-US" sz="2100" dirty="0">
                <a:latin typeface="Arial" pitchFamily="34" charset="0"/>
                <a:cs typeface="Arial" pitchFamily="34" charset="0"/>
              </a:rPr>
              <a:t>Purchase service in year increments: some, all, or none.</a:t>
            </a:r>
          </a:p>
          <a:p>
            <a:pPr algn="just" eaLnBrk="1" hangingPunct="1">
              <a:lnSpc>
                <a:spcPct val="90000"/>
              </a:lnSpc>
            </a:pPr>
            <a:r>
              <a:rPr lang="en-US" sz="2100" dirty="0">
                <a:latin typeface="Arial" pitchFamily="34" charset="0"/>
                <a:cs typeface="Arial" pitchFamily="34" charset="0"/>
              </a:rPr>
              <a:t>Cannot use Parochial Service to meet eligibility to retire.</a:t>
            </a:r>
          </a:p>
          <a:p>
            <a:pPr algn="just" eaLnBrk="1" hangingPunct="1">
              <a:lnSpc>
                <a:spcPct val="90000"/>
              </a:lnSpc>
            </a:pPr>
            <a:r>
              <a:rPr lang="en-US" sz="2100" dirty="0">
                <a:latin typeface="Arial" pitchFamily="34" charset="0"/>
                <a:cs typeface="Arial" pitchFamily="34" charset="0"/>
              </a:rPr>
              <a:t>Contributions must be withdrawn from the other parochial retirement system, if applicable.</a:t>
            </a:r>
          </a:p>
          <a:p>
            <a:pPr algn="just" eaLnBrk="1" hangingPunct="1">
              <a:lnSpc>
                <a:spcPct val="90000"/>
              </a:lnSpc>
            </a:pPr>
            <a:r>
              <a:rPr lang="en-US" sz="2100" dirty="0">
                <a:latin typeface="Arial" pitchFamily="34" charset="0"/>
                <a:cs typeface="Arial" pitchFamily="34" charset="0"/>
              </a:rPr>
              <a:t>Must be service as an elementary or secondary parochial school teacher located within this state and fully accredited by the WV Department of Education.</a:t>
            </a:r>
          </a:p>
        </p:txBody>
      </p:sp>
    </p:spTree>
    <p:extLst>
      <p:ext uri="{BB962C8B-B14F-4D97-AF65-F5344CB8AC3E}">
        <p14:creationId xmlns:p14="http://schemas.microsoft.com/office/powerpoint/2010/main" val="31435840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28600" y="152400"/>
            <a:ext cx="8915400" cy="990600"/>
          </a:xfrm>
        </p:spPr>
        <p:txBody>
          <a:bodyPr rtlCol="0">
            <a:normAutofit/>
            <a:scene3d>
              <a:camera prst="orthographicFront"/>
              <a:lightRig rig="threePt" dir="t"/>
            </a:scene3d>
            <a:sp3d extrusionH="57150">
              <a:bevelT w="38100" h="38100"/>
            </a:sp3d>
          </a:bodyPr>
          <a:lstStyle/>
          <a:p>
            <a:pPr algn="ctr" eaLnBrk="1" fontAlgn="auto" hangingPunct="1">
              <a:spcAft>
                <a:spcPts val="0"/>
              </a:spcAft>
              <a:defRPr/>
            </a:pPr>
            <a:r>
              <a:rPr lang="en-US" sz="4000" b="1" dirty="0">
                <a:ln w="10541" cmpd="sng">
                  <a:solidFill>
                    <a:schemeClr val="accent2">
                      <a:lumMod val="75000"/>
                    </a:schemeClr>
                  </a:solidFill>
                  <a:prstDash val="solid"/>
                </a:ln>
                <a:solidFill>
                  <a:srgbClr val="00B050"/>
                </a:solidFill>
                <a:latin typeface="Arial" pitchFamily="34" charset="0"/>
                <a:cs typeface="Arial" pitchFamily="34" charset="0"/>
              </a:rPr>
              <a:t>Annual TRS Statements</a:t>
            </a:r>
          </a:p>
        </p:txBody>
      </p:sp>
      <p:sp>
        <p:nvSpPr>
          <p:cNvPr id="4099" name="Rectangle 3"/>
          <p:cNvSpPr>
            <a:spLocks noGrp="1" noChangeArrowheads="1"/>
          </p:cNvSpPr>
          <p:nvPr>
            <p:ph idx="4294967295"/>
          </p:nvPr>
        </p:nvSpPr>
        <p:spPr>
          <a:xfrm>
            <a:off x="228600" y="1066800"/>
            <a:ext cx="8915400" cy="4525963"/>
          </a:xfrm>
        </p:spPr>
        <p:txBody>
          <a:bodyPr anchor="ctr"/>
          <a:lstStyle/>
          <a:p>
            <a:pPr algn="just" eaLnBrk="1" hangingPunct="1">
              <a:buClr>
                <a:schemeClr val="tx2">
                  <a:lumMod val="50000"/>
                </a:schemeClr>
              </a:buClr>
              <a:buFont typeface="Wingdings" pitchFamily="2" charset="2"/>
              <a:buChar char="Ø"/>
            </a:pPr>
            <a:endParaRPr lang="en-US" sz="2400" dirty="0">
              <a:latin typeface="Arial" pitchFamily="34" charset="0"/>
              <a:cs typeface="Arial" pitchFamily="34" charset="0"/>
            </a:endParaRPr>
          </a:p>
          <a:p>
            <a:pPr algn="just" eaLnBrk="1" hangingPunct="1">
              <a:buClr>
                <a:schemeClr val="tx2">
                  <a:lumMod val="50000"/>
                </a:schemeClr>
              </a:buClr>
              <a:buFont typeface="Wingdings" pitchFamily="2" charset="2"/>
              <a:buChar char="Ø"/>
            </a:pPr>
            <a:endParaRPr lang="en-US" sz="2400" dirty="0">
              <a:latin typeface="Arial" pitchFamily="34" charset="0"/>
              <a:cs typeface="Arial" pitchFamily="34" charset="0"/>
            </a:endParaRPr>
          </a:p>
          <a:p>
            <a:pPr algn="just" eaLnBrk="1" hangingPunct="1">
              <a:buClr>
                <a:schemeClr val="tx2">
                  <a:lumMod val="50000"/>
                </a:schemeClr>
              </a:buClr>
              <a:buFont typeface="Wingdings" pitchFamily="2" charset="2"/>
              <a:buChar char="Ø"/>
            </a:pPr>
            <a:r>
              <a:rPr lang="en-US" sz="2400" dirty="0">
                <a:latin typeface="Arial" pitchFamily="34" charset="0"/>
                <a:cs typeface="Arial" pitchFamily="34" charset="0"/>
              </a:rPr>
              <a:t>At this time, please contact our office in August or September each year to request a statement.</a:t>
            </a:r>
          </a:p>
          <a:p>
            <a:pPr algn="just" eaLnBrk="1" hangingPunct="1">
              <a:buClr>
                <a:schemeClr val="tx2">
                  <a:lumMod val="50000"/>
                </a:schemeClr>
              </a:buClr>
              <a:buFont typeface="Wingdings" pitchFamily="2" charset="2"/>
              <a:buChar char="Ø"/>
            </a:pPr>
            <a:r>
              <a:rPr lang="en-US" sz="2400" dirty="0">
                <a:latin typeface="Arial" pitchFamily="34" charset="0"/>
                <a:cs typeface="Arial" pitchFamily="34" charset="0"/>
              </a:rPr>
              <a:t>Interest is posted to accounts as of July 1</a:t>
            </a:r>
            <a:r>
              <a:rPr lang="en-US" sz="2400" baseline="30000" dirty="0">
                <a:latin typeface="Arial" pitchFamily="34" charset="0"/>
                <a:cs typeface="Arial" pitchFamily="34" charset="0"/>
              </a:rPr>
              <a:t>st</a:t>
            </a:r>
            <a:r>
              <a:rPr lang="en-US" sz="2400" dirty="0">
                <a:latin typeface="Arial" pitchFamily="34" charset="0"/>
                <a:cs typeface="Arial" pitchFamily="34" charset="0"/>
              </a:rPr>
              <a:t> of each year.</a:t>
            </a:r>
          </a:p>
          <a:p>
            <a:pPr eaLnBrk="1" hangingPunct="1">
              <a:buClr>
                <a:schemeClr val="tx2">
                  <a:lumMod val="50000"/>
                </a:schemeClr>
              </a:buClr>
              <a:buFont typeface="Wingdings" pitchFamily="2" charset="2"/>
              <a:buChar char="Ø"/>
            </a:pPr>
            <a:r>
              <a:rPr lang="en-US" sz="2200" dirty="0">
                <a:solidFill>
                  <a:srgbClr val="FF0000"/>
                </a:solidFill>
                <a:latin typeface="Arial" pitchFamily="34" charset="0"/>
                <a:cs typeface="Arial" pitchFamily="34" charset="0"/>
              </a:rPr>
              <a:t>PLEASE VERIFY STATEMENT INFORMATION!</a:t>
            </a:r>
          </a:p>
          <a:p>
            <a:pPr eaLnBrk="1" hangingPunct="1">
              <a:buClr>
                <a:schemeClr val="tx2">
                  <a:lumMod val="50000"/>
                </a:schemeClr>
              </a:buClr>
              <a:buFont typeface="Wingdings" pitchFamily="2" charset="2"/>
              <a:buChar char="Ø"/>
            </a:pPr>
            <a:r>
              <a:rPr lang="en-US" sz="2400" dirty="0">
                <a:latin typeface="Arial" pitchFamily="34" charset="0"/>
                <a:cs typeface="Arial" pitchFamily="34" charset="0"/>
              </a:rPr>
              <a:t>Check to make sure that your years of service and your date of hire are both correct on your statement. </a:t>
            </a:r>
          </a:p>
          <a:p>
            <a:pPr eaLnBrk="1" hangingPunct="1">
              <a:buClr>
                <a:schemeClr val="tx2">
                  <a:lumMod val="50000"/>
                </a:schemeClr>
              </a:buClr>
              <a:buFont typeface="Wingdings" pitchFamily="2" charset="2"/>
              <a:buChar char="Ø"/>
            </a:pPr>
            <a:r>
              <a:rPr lang="en-US" sz="2400" dirty="0">
                <a:latin typeface="Arial" pitchFamily="34" charset="0"/>
                <a:cs typeface="Arial" pitchFamily="34" charset="0"/>
              </a:rPr>
              <a:t>If you notice something on your statement that you think is incorrect, contact Lynn Browder at 304-558-3570 ext. </a:t>
            </a:r>
            <a:r>
              <a:rPr lang="en-US" sz="2400">
                <a:latin typeface="Arial" pitchFamily="34" charset="0"/>
                <a:cs typeface="Arial" pitchFamily="34" charset="0"/>
              </a:rPr>
              <a:t>52420</a:t>
            </a:r>
            <a:endParaRPr lang="en-US" sz="2400" dirty="0">
              <a:latin typeface="Arial" pitchFamily="34" charset="0"/>
              <a:cs typeface="Arial" pitchFamily="34" charset="0"/>
            </a:endParaRPr>
          </a:p>
        </p:txBody>
      </p:sp>
      <p:pic>
        <p:nvPicPr>
          <p:cNvPr id="3074" name="Picture 2" descr="C:\Users\b223647\AppData\Local\Microsoft\Windows\Temporary Internet Files\Content.IE5\PBL9F7OI\MC90044212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268612"/>
            <a:ext cx="1600200" cy="1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0567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nodeType="afterEffect">
                                  <p:stCondLst>
                                    <p:cond delay="0"/>
                                  </p:stCondLst>
                                  <p:iterate type="lt">
                                    <p:tmPct val="4000"/>
                                  </p:iterate>
                                  <p:childTnLst>
                                    <p:set>
                                      <p:cBhvr override="childStyle">
                                        <p:cTn id="6" dur="500" fill="hold"/>
                                        <p:tgtEl>
                                          <p:spTgt spid="4099">
                                            <p:txEl>
                                              <p:pRg st="4" end="4"/>
                                            </p:txEl>
                                          </p:spTgt>
                                        </p:tgtEl>
                                        <p:attrNameLst>
                                          <p:attrName>style.textDecorationUnderline</p:attrName>
                                        </p:attrNameLst>
                                      </p:cBhvr>
                                      <p:to>
                                        <p:strVal val="true"/>
                                      </p:to>
                                    </p:set>
                                  </p:childTnLst>
                                </p:cTn>
                              </p:par>
                            </p:childTnLst>
                          </p:cTn>
                        </p:par>
                        <p:par>
                          <p:cTn id="7" fill="hold">
                            <p:stCondLst>
                              <p:cond delay="1140"/>
                            </p:stCondLst>
                            <p:childTnLst>
                              <p:par>
                                <p:cTn id="8" presetID="18" presetClass="emph" presetSubtype="0" fill="hold" nodeType="afterEffect">
                                  <p:stCondLst>
                                    <p:cond delay="0"/>
                                  </p:stCondLst>
                                  <p:iterate type="lt">
                                    <p:tmPct val="4000"/>
                                  </p:iterate>
                                  <p:childTnLst>
                                    <p:set>
                                      <p:cBhvr override="childStyle">
                                        <p:cTn id="9" dur="500" fill="hold"/>
                                        <p:tgtEl>
                                          <p:spTgt spid="4099">
                                            <p:txEl>
                                              <p:pRg st="5" end="5"/>
                                            </p:txEl>
                                          </p:spTgt>
                                        </p:tgtEl>
                                        <p:attrNameLst>
                                          <p:attrName>style.textDecorationUnderline</p:attrName>
                                        </p:attrNameLst>
                                      </p:cBhvr>
                                      <p:to>
                                        <p:strVal val="true"/>
                                      </p:to>
                                    </p:set>
                                  </p:childTnLst>
                                </p:cTn>
                              </p:par>
                            </p:childTnLst>
                          </p:cTn>
                        </p:par>
                        <p:par>
                          <p:cTn id="10" fill="hold">
                            <p:stCondLst>
                              <p:cond delay="3300"/>
                            </p:stCondLst>
                            <p:childTnLst>
                              <p:par>
                                <p:cTn id="11" presetID="18" presetClass="emph" presetSubtype="0" fill="hold" nodeType="afterEffect">
                                  <p:stCondLst>
                                    <p:cond delay="0"/>
                                  </p:stCondLst>
                                  <p:iterate type="lt">
                                    <p:tmPct val="4000"/>
                                  </p:iterate>
                                  <p:childTnLst>
                                    <p:set>
                                      <p:cBhvr override="childStyle">
                                        <p:cTn id="12" dur="500" fill="hold"/>
                                        <p:tgtEl>
                                          <p:spTgt spid="4099">
                                            <p:txEl>
                                              <p:pRg st="6" end="6"/>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52400" y="228600"/>
            <a:ext cx="8991600" cy="914400"/>
          </a:xfrm>
        </p:spPr>
        <p:txBody>
          <a:bodyPr rtlCol="0">
            <a:normAutofit/>
            <a:scene3d>
              <a:camera prst="orthographicFront"/>
              <a:lightRig rig="threePt" dir="t"/>
            </a:scene3d>
            <a:sp3d extrusionH="57150">
              <a:bevelT w="38100" h="38100"/>
            </a:sp3d>
          </a:bodyPr>
          <a:lstStyle/>
          <a:p>
            <a:pPr algn="ctr" eaLnBrk="1" fontAlgn="auto" hangingPunct="1">
              <a:spcAft>
                <a:spcPts val="0"/>
              </a:spcAft>
              <a:defRPr/>
            </a:pPr>
            <a:r>
              <a:rPr lang="en-US" sz="4000" b="1" dirty="0">
                <a:ln>
                  <a:solidFill>
                    <a:schemeClr val="accent2">
                      <a:lumMod val="75000"/>
                    </a:schemeClr>
                  </a:solidFill>
                </a:ln>
                <a:solidFill>
                  <a:srgbClr val="00B050"/>
                </a:solidFill>
                <a:latin typeface="Arial" pitchFamily="34" charset="0"/>
                <a:cs typeface="Arial" pitchFamily="34" charset="0"/>
              </a:rPr>
              <a:t>Employer Error Service</a:t>
            </a:r>
          </a:p>
        </p:txBody>
      </p:sp>
      <p:sp>
        <p:nvSpPr>
          <p:cNvPr id="7171" name="Rectangle 3"/>
          <p:cNvSpPr>
            <a:spLocks noGrp="1" noChangeArrowheads="1"/>
          </p:cNvSpPr>
          <p:nvPr>
            <p:ph idx="4294967295"/>
          </p:nvPr>
        </p:nvSpPr>
        <p:spPr>
          <a:xfrm>
            <a:off x="152400" y="1447800"/>
            <a:ext cx="8991600" cy="5181600"/>
          </a:xfrm>
        </p:spPr>
        <p:txBody>
          <a:bodyPr>
            <a:normAutofit/>
          </a:bodyPr>
          <a:lstStyle/>
          <a:p>
            <a:pPr algn="just" eaLnBrk="1" hangingPunct="1">
              <a:lnSpc>
                <a:spcPct val="90000"/>
              </a:lnSpc>
            </a:pPr>
            <a:r>
              <a:rPr lang="en-US" sz="2400" dirty="0">
                <a:latin typeface="Arial" pitchFamily="34" charset="0"/>
                <a:cs typeface="Arial" pitchFamily="34" charset="0"/>
              </a:rPr>
              <a:t>Service credit an employee is entitled to, but for some reason, the employer did not withhold contributions and submit service records to CPRB at the time the work was performed.</a:t>
            </a:r>
          </a:p>
          <a:p>
            <a:pPr eaLnBrk="1" hangingPunct="1">
              <a:lnSpc>
                <a:spcPct val="90000"/>
              </a:lnSpc>
            </a:pPr>
            <a:endParaRPr lang="en-US" sz="2400" dirty="0">
              <a:latin typeface="Arial" pitchFamily="34" charset="0"/>
              <a:cs typeface="Arial" pitchFamily="34" charset="0"/>
            </a:endParaRPr>
          </a:p>
          <a:p>
            <a:pPr eaLnBrk="1" hangingPunct="1">
              <a:lnSpc>
                <a:spcPct val="90000"/>
              </a:lnSpc>
            </a:pPr>
            <a:r>
              <a:rPr lang="en-US" sz="2400" dirty="0">
                <a:latin typeface="Arial" pitchFamily="34" charset="0"/>
                <a:cs typeface="Arial" pitchFamily="34" charset="0"/>
              </a:rPr>
              <a:t>Member is responsible for employee contributions.</a:t>
            </a:r>
          </a:p>
          <a:p>
            <a:pPr eaLnBrk="1" hangingPunct="1">
              <a:lnSpc>
                <a:spcPct val="90000"/>
              </a:lnSpc>
            </a:pPr>
            <a:endParaRPr lang="en-US" sz="2400" dirty="0">
              <a:latin typeface="Arial" pitchFamily="34" charset="0"/>
              <a:cs typeface="Arial" pitchFamily="34" charset="0"/>
            </a:endParaRPr>
          </a:p>
          <a:p>
            <a:pPr algn="just" eaLnBrk="1" hangingPunct="1">
              <a:lnSpc>
                <a:spcPct val="90000"/>
              </a:lnSpc>
            </a:pPr>
            <a:r>
              <a:rPr lang="en-US" sz="2400" dirty="0">
                <a:latin typeface="Arial" pitchFamily="34" charset="0"/>
                <a:cs typeface="Arial" pitchFamily="34" charset="0"/>
              </a:rPr>
              <a:t>Employer is responsible for employer contributions plus interest on employee and employer contributions.</a:t>
            </a:r>
          </a:p>
          <a:p>
            <a:pPr eaLnBrk="1" hangingPunct="1">
              <a:lnSpc>
                <a:spcPct val="90000"/>
              </a:lnSpc>
              <a:buFont typeface="Arial" charset="0"/>
              <a:buNone/>
            </a:pPr>
            <a:endParaRPr lang="en-US" sz="2400" dirty="0">
              <a:latin typeface="Arial" pitchFamily="34" charset="0"/>
              <a:cs typeface="Arial" pitchFamily="34" charset="0"/>
            </a:endParaRPr>
          </a:p>
          <a:p>
            <a:pPr algn="just" eaLnBrk="1" hangingPunct="1">
              <a:lnSpc>
                <a:spcPct val="90000"/>
              </a:lnSpc>
            </a:pPr>
            <a:r>
              <a:rPr lang="en-US" sz="2400" dirty="0">
                <a:latin typeface="Arial" pitchFamily="34" charset="0"/>
                <a:cs typeface="Arial" pitchFamily="34" charset="0"/>
              </a:rPr>
              <a:t>Employer Error service, once purchased, can be used to meet eligibility to retire.</a:t>
            </a:r>
          </a:p>
          <a:p>
            <a:pPr algn="just" eaLnBrk="1" hangingPunct="1">
              <a:lnSpc>
                <a:spcPct val="90000"/>
              </a:lnSpc>
            </a:pP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55645655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76200" y="304800"/>
            <a:ext cx="9067800" cy="1143000"/>
          </a:xfrm>
        </p:spPr>
        <p:txBody>
          <a:bodyPr rtlCol="0">
            <a:normAutofit/>
            <a:scene3d>
              <a:camera prst="orthographicFront"/>
              <a:lightRig rig="threePt" dir="t"/>
            </a:scene3d>
            <a:sp3d extrusionH="57150">
              <a:bevelT w="38100" h="38100"/>
            </a:sp3d>
          </a:bodyPr>
          <a:lstStyle/>
          <a:p>
            <a:pPr algn="ctr" eaLnBrk="1" fontAlgn="auto" hangingPunct="1">
              <a:spcAft>
                <a:spcPts val="0"/>
              </a:spcAft>
              <a:defRPr/>
            </a:pPr>
            <a:r>
              <a:rPr lang="en-US" b="1" dirty="0">
                <a:ln>
                  <a:solidFill>
                    <a:schemeClr val="accent2">
                      <a:lumMod val="75000"/>
                    </a:schemeClr>
                  </a:solidFill>
                </a:ln>
                <a:solidFill>
                  <a:srgbClr val="00B050"/>
                </a:solidFill>
                <a:latin typeface="Arial" pitchFamily="34" charset="0"/>
                <a:cs typeface="Arial" pitchFamily="34" charset="0"/>
              </a:rPr>
              <a:t>Pre-Retirement Beneficiary</a:t>
            </a:r>
          </a:p>
        </p:txBody>
      </p:sp>
      <p:sp>
        <p:nvSpPr>
          <p:cNvPr id="27651" name="Rectangle 3"/>
          <p:cNvSpPr>
            <a:spLocks noGrp="1" noChangeArrowheads="1"/>
          </p:cNvSpPr>
          <p:nvPr>
            <p:ph idx="4294967295"/>
          </p:nvPr>
        </p:nvSpPr>
        <p:spPr>
          <a:xfrm>
            <a:off x="381000" y="1774825"/>
            <a:ext cx="8763000" cy="4549775"/>
          </a:xfrm>
        </p:spPr>
        <p:txBody>
          <a:bodyPr/>
          <a:lstStyle/>
          <a:p>
            <a:pPr eaLnBrk="1" hangingPunct="1">
              <a:buFont typeface="Wingdings 2" pitchFamily="18" charset="2"/>
              <a:buNone/>
            </a:pPr>
            <a:r>
              <a:rPr lang="en-US" sz="2800" dirty="0">
                <a:latin typeface="Arial" pitchFamily="34" charset="0"/>
                <a:cs typeface="Arial" pitchFamily="34" charset="0"/>
              </a:rPr>
              <a:t>	</a:t>
            </a:r>
            <a:r>
              <a:rPr lang="en-US" sz="3200" dirty="0">
                <a:latin typeface="Arial" pitchFamily="34" charset="0"/>
                <a:cs typeface="Arial" pitchFamily="34" charset="0"/>
              </a:rPr>
              <a:t>Evaluate your pre-retirement beneficiary designation any time there is a change in your life circumstances:</a:t>
            </a:r>
          </a:p>
          <a:p>
            <a:pPr lvl="1" eaLnBrk="1" hangingPunct="1">
              <a:lnSpc>
                <a:spcPct val="90000"/>
              </a:lnSpc>
              <a:buFont typeface="Arial" panose="020B0604020202020204" pitchFamily="34" charset="0"/>
              <a:buChar char="•"/>
            </a:pPr>
            <a:endParaRPr lang="en-US" sz="3200" dirty="0">
              <a:solidFill>
                <a:srgbClr val="000000"/>
              </a:solidFill>
              <a:latin typeface="Arial" pitchFamily="34" charset="0"/>
              <a:cs typeface="Arial" pitchFamily="34" charset="0"/>
            </a:endParaRPr>
          </a:p>
          <a:p>
            <a:pPr lvl="1" eaLnBrk="1" hangingPunct="1">
              <a:lnSpc>
                <a:spcPct val="90000"/>
              </a:lnSpc>
              <a:buFont typeface="Arial" panose="020B0604020202020204" pitchFamily="34" charset="0"/>
              <a:buChar char="•"/>
            </a:pPr>
            <a:r>
              <a:rPr lang="en-US" sz="3200" dirty="0">
                <a:solidFill>
                  <a:srgbClr val="000000"/>
                </a:solidFill>
                <a:latin typeface="Arial" pitchFamily="34" charset="0"/>
                <a:cs typeface="Arial" pitchFamily="34" charset="0"/>
              </a:rPr>
              <a:t>Marriage</a:t>
            </a:r>
          </a:p>
          <a:p>
            <a:pPr lvl="1" eaLnBrk="1" hangingPunct="1">
              <a:lnSpc>
                <a:spcPct val="90000"/>
              </a:lnSpc>
              <a:buFont typeface="Arial" panose="020B0604020202020204" pitchFamily="34" charset="0"/>
              <a:buChar char="•"/>
            </a:pPr>
            <a:r>
              <a:rPr lang="en-US" sz="3200" dirty="0">
                <a:solidFill>
                  <a:srgbClr val="000000"/>
                </a:solidFill>
                <a:latin typeface="Arial" pitchFamily="34" charset="0"/>
                <a:cs typeface="Arial" pitchFamily="34" charset="0"/>
              </a:rPr>
              <a:t>Divorce</a:t>
            </a:r>
          </a:p>
          <a:p>
            <a:pPr lvl="1" eaLnBrk="1" hangingPunct="1">
              <a:lnSpc>
                <a:spcPct val="90000"/>
              </a:lnSpc>
              <a:buFont typeface="Arial" panose="020B0604020202020204" pitchFamily="34" charset="0"/>
              <a:buChar char="•"/>
            </a:pPr>
            <a:r>
              <a:rPr lang="en-US" sz="3200" dirty="0">
                <a:solidFill>
                  <a:srgbClr val="000000"/>
                </a:solidFill>
                <a:latin typeface="Arial" pitchFamily="34" charset="0"/>
                <a:cs typeface="Arial" pitchFamily="34" charset="0"/>
              </a:rPr>
              <a:t>Birth</a:t>
            </a:r>
          </a:p>
          <a:p>
            <a:pPr lvl="1" eaLnBrk="1" hangingPunct="1">
              <a:lnSpc>
                <a:spcPct val="90000"/>
              </a:lnSpc>
              <a:buFont typeface="Arial" panose="020B0604020202020204" pitchFamily="34" charset="0"/>
              <a:buChar char="•"/>
            </a:pPr>
            <a:r>
              <a:rPr lang="en-US" sz="3200" dirty="0">
                <a:solidFill>
                  <a:srgbClr val="000000"/>
                </a:solidFill>
                <a:latin typeface="Arial" pitchFamily="34" charset="0"/>
                <a:cs typeface="Arial" pitchFamily="34" charset="0"/>
              </a:rPr>
              <a:t>Death</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3467100"/>
            <a:ext cx="2414155" cy="31242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44721596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76200" y="228600"/>
            <a:ext cx="9067800" cy="1066800"/>
          </a:xfrm>
        </p:spPr>
        <p:txBody>
          <a:bodyPr rtlCol="0">
            <a:normAutofit/>
            <a:scene3d>
              <a:camera prst="orthographicFront"/>
              <a:lightRig rig="threePt" dir="t"/>
            </a:scene3d>
            <a:sp3d extrusionH="57150">
              <a:bevelT w="38100" h="38100"/>
            </a:sp3d>
          </a:bodyPr>
          <a:lstStyle/>
          <a:p>
            <a:pPr algn="ctr" eaLnBrk="1" fontAlgn="auto" hangingPunct="1">
              <a:spcAft>
                <a:spcPts val="0"/>
              </a:spcAft>
              <a:defRPr/>
            </a:pPr>
            <a:r>
              <a:rPr lang="en-US" sz="4000" b="1" dirty="0">
                <a:ln>
                  <a:solidFill>
                    <a:schemeClr val="accent2">
                      <a:lumMod val="75000"/>
                    </a:schemeClr>
                  </a:solidFill>
                </a:ln>
                <a:solidFill>
                  <a:srgbClr val="00B050"/>
                </a:solidFill>
                <a:latin typeface="Arial" pitchFamily="34" charset="0"/>
                <a:cs typeface="Arial" pitchFamily="34" charset="0"/>
              </a:rPr>
              <a:t>What happens if I die before I retire?</a:t>
            </a:r>
          </a:p>
        </p:txBody>
      </p:sp>
      <p:sp>
        <p:nvSpPr>
          <p:cNvPr id="15363" name="Rectangle 3"/>
          <p:cNvSpPr>
            <a:spLocks noGrp="1" noChangeArrowheads="1"/>
          </p:cNvSpPr>
          <p:nvPr>
            <p:ph idx="4294967295"/>
          </p:nvPr>
        </p:nvSpPr>
        <p:spPr>
          <a:xfrm>
            <a:off x="0" y="1828800"/>
            <a:ext cx="9144000" cy="4038600"/>
          </a:xfrm>
        </p:spPr>
        <p:txBody>
          <a:bodyPr>
            <a:normAutofit/>
          </a:bodyPr>
          <a:lstStyle/>
          <a:p>
            <a:pPr algn="just" eaLnBrk="1" hangingPunct="1">
              <a:buClr>
                <a:schemeClr val="tx2">
                  <a:lumMod val="50000"/>
                </a:schemeClr>
              </a:buClr>
              <a:buFont typeface="Wingdings" pitchFamily="2" charset="2"/>
              <a:buChar char="Ø"/>
            </a:pPr>
            <a:r>
              <a:rPr lang="en-US" sz="2400" dirty="0">
                <a:latin typeface="Arial" pitchFamily="34" charset="0"/>
                <a:cs typeface="Arial" pitchFamily="34" charset="0"/>
              </a:rPr>
              <a:t>If member is age 50 or older and has 25 years of credited service, the Surviving Spouse will receive a 100% Joint and Survivor annuity for life, providing the surviving spouse is named as sole beneficiary.</a:t>
            </a:r>
          </a:p>
          <a:p>
            <a:pPr algn="just" eaLnBrk="1" hangingPunct="1">
              <a:buClr>
                <a:schemeClr val="tx2">
                  <a:lumMod val="50000"/>
                </a:schemeClr>
              </a:buClr>
              <a:buFont typeface="Wingdings" pitchFamily="2" charset="2"/>
              <a:buChar char="Ø"/>
            </a:pPr>
            <a:endParaRPr lang="en-US" sz="2400" dirty="0">
              <a:latin typeface="Arial" pitchFamily="34" charset="0"/>
              <a:cs typeface="Arial" pitchFamily="34" charset="0"/>
            </a:endParaRPr>
          </a:p>
          <a:p>
            <a:pPr algn="just" eaLnBrk="1" hangingPunct="1">
              <a:buClr>
                <a:schemeClr val="tx2">
                  <a:lumMod val="50000"/>
                </a:schemeClr>
              </a:buClr>
              <a:buFont typeface="Wingdings" pitchFamily="2" charset="2"/>
              <a:buChar char="Ø"/>
            </a:pPr>
            <a:r>
              <a:rPr lang="en-US" sz="2400" dirty="0">
                <a:latin typeface="Arial" pitchFamily="34" charset="0"/>
                <a:cs typeface="Arial" pitchFamily="34" charset="0"/>
              </a:rPr>
              <a:t>If the member does not meet age and service requirements, the designated beneficiary or beneficiaries will receive employee contributions plus interest and a like amount of employee contributions.</a:t>
            </a:r>
          </a:p>
          <a:p>
            <a:pPr marL="0" indent="0" algn="just" eaLnBrk="1" hangingPunct="1">
              <a:buClr>
                <a:schemeClr val="tx2">
                  <a:lumMod val="50000"/>
                </a:schemeClr>
              </a:buClr>
              <a:buNone/>
            </a:pPr>
            <a:endParaRPr lang="en-US" sz="2400" dirty="0">
              <a:latin typeface="Arial" pitchFamily="34" charset="0"/>
              <a:cs typeface="Arial" pitchFamily="34" charset="0"/>
            </a:endParaRPr>
          </a:p>
        </p:txBody>
      </p:sp>
    </p:spTree>
    <p:extLst>
      <p:ext uri="{BB962C8B-B14F-4D97-AF65-F5344CB8AC3E}">
        <p14:creationId xmlns:p14="http://schemas.microsoft.com/office/powerpoint/2010/main" val="402017861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304800" y="228600"/>
            <a:ext cx="8839200" cy="1143000"/>
          </a:xfrm>
        </p:spPr>
        <p:txBody>
          <a:bodyPr rtlCol="0">
            <a:normAutofit/>
            <a:scene3d>
              <a:camera prst="orthographicFront"/>
              <a:lightRig rig="threePt" dir="t"/>
            </a:scene3d>
            <a:sp3d extrusionH="57150">
              <a:bevelT w="38100" h="38100"/>
            </a:sp3d>
          </a:bodyPr>
          <a:lstStyle/>
          <a:p>
            <a:pPr algn="ctr" eaLnBrk="1" fontAlgn="auto" hangingPunct="1">
              <a:spcAft>
                <a:spcPts val="0"/>
              </a:spcAft>
              <a:defRPr/>
            </a:pPr>
            <a:r>
              <a:rPr lang="en-US" sz="4000" b="1" dirty="0">
                <a:ln>
                  <a:solidFill>
                    <a:schemeClr val="accent2">
                      <a:lumMod val="75000"/>
                    </a:schemeClr>
                  </a:solidFill>
                </a:ln>
                <a:solidFill>
                  <a:srgbClr val="00B050"/>
                </a:solidFill>
                <a:latin typeface="Arial" pitchFamily="34" charset="0"/>
                <a:cs typeface="Arial" pitchFamily="34" charset="0"/>
              </a:rPr>
              <a:t>Disability Retirement</a:t>
            </a:r>
          </a:p>
        </p:txBody>
      </p:sp>
      <p:sp>
        <p:nvSpPr>
          <p:cNvPr id="14339" name="Rectangle 3"/>
          <p:cNvSpPr>
            <a:spLocks noGrp="1" noChangeArrowheads="1"/>
          </p:cNvSpPr>
          <p:nvPr>
            <p:ph idx="4294967295"/>
          </p:nvPr>
        </p:nvSpPr>
        <p:spPr>
          <a:xfrm>
            <a:off x="152400" y="1524000"/>
            <a:ext cx="8991600" cy="5029200"/>
          </a:xfrm>
        </p:spPr>
        <p:txBody>
          <a:bodyPr rtlCol="0">
            <a:noAutofit/>
          </a:bodyPr>
          <a:lstStyle/>
          <a:p>
            <a:pPr algn="just" eaLnBrk="1" fontAlgn="auto" hangingPunct="1">
              <a:lnSpc>
                <a:spcPct val="90000"/>
              </a:lnSpc>
              <a:spcAft>
                <a:spcPts val="0"/>
              </a:spcAft>
              <a:buClr>
                <a:schemeClr val="tx2">
                  <a:lumMod val="50000"/>
                </a:schemeClr>
              </a:buClr>
              <a:buFont typeface="Wingdings" pitchFamily="2" charset="2"/>
              <a:buChar char="Ø"/>
              <a:defRPr/>
            </a:pPr>
            <a:endParaRPr lang="en-US" sz="1800" dirty="0">
              <a:latin typeface="Arial" pitchFamily="34" charset="0"/>
              <a:cs typeface="Arial" pitchFamily="34" charset="0"/>
            </a:endParaRPr>
          </a:p>
          <a:p>
            <a:pPr eaLnBrk="1" fontAlgn="auto" hangingPunct="1">
              <a:lnSpc>
                <a:spcPct val="90000"/>
              </a:lnSpc>
              <a:spcAft>
                <a:spcPts val="0"/>
              </a:spcAft>
              <a:buClr>
                <a:schemeClr val="tx2">
                  <a:lumMod val="50000"/>
                </a:schemeClr>
              </a:buClr>
              <a:buNone/>
              <a:defRPr/>
            </a:pPr>
            <a:endParaRPr lang="en-US" sz="1800" dirty="0">
              <a:latin typeface="Arial" pitchFamily="34" charset="0"/>
              <a:cs typeface="Arial" pitchFamily="34" charset="0"/>
            </a:endParaRPr>
          </a:p>
          <a:p>
            <a:pPr algn="just" eaLnBrk="1" fontAlgn="auto" hangingPunct="1">
              <a:lnSpc>
                <a:spcPct val="90000"/>
              </a:lnSpc>
              <a:spcAft>
                <a:spcPts val="0"/>
              </a:spcAft>
              <a:buClr>
                <a:schemeClr val="tx2">
                  <a:lumMod val="50000"/>
                </a:schemeClr>
              </a:buClr>
              <a:buFont typeface="Wingdings" pitchFamily="2" charset="2"/>
              <a:buChar char="Ø"/>
              <a:defRPr/>
            </a:pPr>
            <a:r>
              <a:rPr lang="en-US" sz="2000" dirty="0">
                <a:latin typeface="Arial" pitchFamily="34" charset="0"/>
                <a:cs typeface="Arial" pitchFamily="34" charset="0"/>
              </a:rPr>
              <a:t>Must have 10 or more years of credited service, unless injury is an act of student violence.</a:t>
            </a:r>
          </a:p>
          <a:p>
            <a:pPr algn="just" eaLnBrk="1" fontAlgn="auto" hangingPunct="1">
              <a:lnSpc>
                <a:spcPct val="90000"/>
              </a:lnSpc>
              <a:spcAft>
                <a:spcPts val="0"/>
              </a:spcAft>
              <a:buClr>
                <a:schemeClr val="tx2">
                  <a:lumMod val="50000"/>
                </a:schemeClr>
              </a:buClr>
              <a:buNone/>
              <a:defRPr/>
            </a:pPr>
            <a:endParaRPr lang="en-US" sz="2000" dirty="0">
              <a:latin typeface="Arial" pitchFamily="34" charset="0"/>
              <a:cs typeface="Arial" pitchFamily="34" charset="0"/>
            </a:endParaRPr>
          </a:p>
          <a:p>
            <a:pPr algn="just" eaLnBrk="1" fontAlgn="auto" hangingPunct="1">
              <a:lnSpc>
                <a:spcPct val="90000"/>
              </a:lnSpc>
              <a:spcAft>
                <a:spcPts val="0"/>
              </a:spcAft>
              <a:buClr>
                <a:schemeClr val="tx2">
                  <a:lumMod val="50000"/>
                </a:schemeClr>
              </a:buClr>
              <a:buFont typeface="Wingdings" pitchFamily="2" charset="2"/>
              <a:buChar char="Ø"/>
              <a:defRPr/>
            </a:pPr>
            <a:r>
              <a:rPr lang="en-US" sz="2000" dirty="0">
                <a:latin typeface="Arial" pitchFamily="34" charset="0"/>
                <a:cs typeface="Arial" pitchFamily="34" charset="0"/>
              </a:rPr>
              <a:t>Act of student violence – may qualify with five years of credited service.</a:t>
            </a:r>
          </a:p>
          <a:p>
            <a:pPr eaLnBrk="1" fontAlgn="auto" hangingPunct="1">
              <a:lnSpc>
                <a:spcPct val="90000"/>
              </a:lnSpc>
              <a:spcAft>
                <a:spcPts val="0"/>
              </a:spcAft>
              <a:buClr>
                <a:schemeClr val="tx2">
                  <a:lumMod val="50000"/>
                </a:schemeClr>
              </a:buClr>
              <a:buFont typeface="Wingdings" pitchFamily="2" charset="2"/>
              <a:buChar char="Ø"/>
              <a:defRPr/>
            </a:pPr>
            <a:endParaRPr lang="en-US" sz="2000" dirty="0">
              <a:latin typeface="Arial" pitchFamily="34" charset="0"/>
              <a:cs typeface="Arial" pitchFamily="34" charset="0"/>
            </a:endParaRPr>
          </a:p>
          <a:p>
            <a:pPr eaLnBrk="1" fontAlgn="auto" hangingPunct="1">
              <a:lnSpc>
                <a:spcPct val="90000"/>
              </a:lnSpc>
              <a:spcAft>
                <a:spcPts val="0"/>
              </a:spcAft>
              <a:buClr>
                <a:schemeClr val="tx2">
                  <a:lumMod val="50000"/>
                </a:schemeClr>
              </a:buClr>
              <a:buFont typeface="Wingdings" pitchFamily="2" charset="2"/>
              <a:buChar char="Ø"/>
              <a:defRPr/>
            </a:pPr>
            <a:r>
              <a:rPr lang="en-US" sz="2000" dirty="0">
                <a:latin typeface="Arial" pitchFamily="34" charset="0"/>
                <a:cs typeface="Arial" pitchFamily="34" charset="0"/>
              </a:rPr>
              <a:t>Make application to TRS/CPRB.</a:t>
            </a:r>
            <a:br>
              <a:rPr lang="en-US" sz="2000" dirty="0">
                <a:latin typeface="Arial" pitchFamily="34" charset="0"/>
                <a:cs typeface="Arial" pitchFamily="34" charset="0"/>
              </a:rPr>
            </a:br>
            <a:endParaRPr lang="en-US" sz="2000" dirty="0">
              <a:latin typeface="Arial" pitchFamily="34" charset="0"/>
              <a:cs typeface="Arial" pitchFamily="34" charset="0"/>
            </a:endParaRPr>
          </a:p>
          <a:p>
            <a:pPr algn="just" eaLnBrk="1" fontAlgn="auto" hangingPunct="1">
              <a:lnSpc>
                <a:spcPct val="90000"/>
              </a:lnSpc>
              <a:spcAft>
                <a:spcPts val="0"/>
              </a:spcAft>
              <a:buClr>
                <a:schemeClr val="tx2">
                  <a:lumMod val="50000"/>
                </a:schemeClr>
              </a:buClr>
              <a:buFont typeface="Wingdings" pitchFamily="2" charset="2"/>
              <a:buChar char="Ø"/>
              <a:defRPr/>
            </a:pPr>
            <a:r>
              <a:rPr lang="en-US" sz="2000" dirty="0">
                <a:latin typeface="Arial" pitchFamily="34" charset="0"/>
                <a:cs typeface="Arial" pitchFamily="34" charset="0"/>
              </a:rPr>
              <a:t>Members own physician (MD or DO) must state member is disabled from current job and a CPRB physician must concur. Cannot be signed by a physician’s assistant or chiropractor.</a:t>
            </a:r>
          </a:p>
          <a:p>
            <a:pPr algn="just" eaLnBrk="1" fontAlgn="auto" hangingPunct="1">
              <a:lnSpc>
                <a:spcPct val="90000"/>
              </a:lnSpc>
              <a:spcAft>
                <a:spcPts val="0"/>
              </a:spcAft>
              <a:buClr>
                <a:schemeClr val="tx2">
                  <a:lumMod val="50000"/>
                </a:schemeClr>
              </a:buClr>
              <a:buNone/>
              <a:defRPr/>
            </a:pPr>
            <a:endParaRPr lang="en-US" sz="2000" dirty="0">
              <a:latin typeface="Arial" pitchFamily="34" charset="0"/>
              <a:cs typeface="Arial" pitchFamily="34" charset="0"/>
            </a:endParaRPr>
          </a:p>
          <a:p>
            <a:pPr eaLnBrk="1" fontAlgn="auto" hangingPunct="1">
              <a:lnSpc>
                <a:spcPct val="90000"/>
              </a:lnSpc>
              <a:spcAft>
                <a:spcPts val="0"/>
              </a:spcAft>
              <a:buClr>
                <a:schemeClr val="tx2">
                  <a:lumMod val="50000"/>
                </a:schemeClr>
              </a:buClr>
              <a:buFont typeface="Wingdings" pitchFamily="2" charset="2"/>
              <a:buChar char="Ø"/>
              <a:defRPr/>
            </a:pPr>
            <a:r>
              <a:rPr lang="en-US" sz="2000" dirty="0">
                <a:latin typeface="Arial" pitchFamily="34" charset="0"/>
                <a:cs typeface="Arial" pitchFamily="34" charset="0"/>
              </a:rPr>
              <a:t>Disabling condition must have caused member to be unable to work for six months.</a:t>
            </a:r>
          </a:p>
        </p:txBody>
      </p:sp>
    </p:spTree>
    <p:extLst>
      <p:ext uri="{BB962C8B-B14F-4D97-AF65-F5344CB8AC3E}">
        <p14:creationId xmlns:p14="http://schemas.microsoft.com/office/powerpoint/2010/main" val="65588186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6">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9" name="Picture 18">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2" name="Title 1">
            <a:extLst>
              <a:ext uri="{FF2B5EF4-FFF2-40B4-BE49-F238E27FC236}">
                <a16:creationId xmlns:a16="http://schemas.microsoft.com/office/drawing/2014/main" id="{4FD3F3EA-7C57-48BC-BD6A-ADB67865767E}"/>
              </a:ext>
            </a:extLst>
          </p:cNvPr>
          <p:cNvSpPr>
            <a:spLocks noGrp="1"/>
          </p:cNvSpPr>
          <p:nvPr>
            <p:ph type="title"/>
          </p:nvPr>
        </p:nvSpPr>
        <p:spPr>
          <a:xfrm>
            <a:off x="4976979" y="1459467"/>
            <a:ext cx="3733482" cy="1090538"/>
          </a:xfrm>
        </p:spPr>
        <p:txBody>
          <a:bodyPr>
            <a:normAutofit/>
          </a:bodyPr>
          <a:lstStyle/>
          <a:p>
            <a:r>
              <a:rPr lang="en-US" b="1" dirty="0">
                <a:solidFill>
                  <a:srgbClr val="000000"/>
                </a:solidFill>
              </a:rPr>
              <a:t>Seminar Goal</a:t>
            </a:r>
          </a:p>
        </p:txBody>
      </p:sp>
      <p:sp>
        <p:nvSpPr>
          <p:cNvPr id="21"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pic>
        <p:nvPicPr>
          <p:cNvPr id="5" name="Picture 4" descr="A person in a forest&#10;&#10;Description automatically generated">
            <a:extLst>
              <a:ext uri="{FF2B5EF4-FFF2-40B4-BE49-F238E27FC236}">
                <a16:creationId xmlns:a16="http://schemas.microsoft.com/office/drawing/2014/main" id="{73CF17E4-C388-4539-8644-80687628CC51}"/>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l="24320" r="11904" b="-1"/>
          <a:stretch/>
        </p:blipFill>
        <p:spPr>
          <a:xfrm>
            <a:off x="20" y="1351210"/>
            <a:ext cx="4180350" cy="4375387"/>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9BA557B1-92D4-4A67-8A0F-E356484E2FC1}"/>
              </a:ext>
            </a:extLst>
          </p:cNvPr>
          <p:cNvSpPr>
            <a:spLocks noGrp="1"/>
          </p:cNvSpPr>
          <p:nvPr>
            <p:ph idx="1"/>
          </p:nvPr>
        </p:nvSpPr>
        <p:spPr>
          <a:xfrm>
            <a:off x="4974330" y="2286000"/>
            <a:ext cx="3733184" cy="3886200"/>
          </a:xfrm>
        </p:spPr>
        <p:txBody>
          <a:bodyPr anchor="ctr">
            <a:noAutofit/>
          </a:bodyPr>
          <a:lstStyle/>
          <a:p>
            <a:r>
              <a:rPr lang="en-US" sz="2800" dirty="0">
                <a:solidFill>
                  <a:srgbClr val="000000"/>
                </a:solidFill>
              </a:rPr>
              <a:t>The goal of this seminar is to provide TRS members with the most relevant and up to date retirement plan information to ensure that informed, educated retirement related decisions are made.</a:t>
            </a:r>
          </a:p>
        </p:txBody>
      </p:sp>
    </p:spTree>
    <p:extLst>
      <p:ext uri="{BB962C8B-B14F-4D97-AF65-F5344CB8AC3E}">
        <p14:creationId xmlns:p14="http://schemas.microsoft.com/office/powerpoint/2010/main" val="1637634223"/>
      </p:ext>
    </p:extLst>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52400" y="304800"/>
            <a:ext cx="8991600" cy="1143000"/>
          </a:xfrm>
        </p:spPr>
        <p:txBody>
          <a:bodyPr rtlCol="0">
            <a:normAutofit/>
            <a:scene3d>
              <a:camera prst="orthographicFront"/>
              <a:lightRig rig="threePt" dir="t"/>
            </a:scene3d>
            <a:sp3d extrusionH="57150">
              <a:bevelT w="38100" h="38100"/>
            </a:sp3d>
          </a:bodyPr>
          <a:lstStyle/>
          <a:p>
            <a:pPr eaLnBrk="1" fontAlgn="auto" hangingPunct="1">
              <a:spcAft>
                <a:spcPts val="0"/>
              </a:spcAft>
              <a:defRPr/>
            </a:pPr>
            <a:r>
              <a:rPr lang="en-US" b="1" dirty="0">
                <a:ln>
                  <a:solidFill>
                    <a:schemeClr val="accent2">
                      <a:lumMod val="75000"/>
                    </a:schemeClr>
                  </a:solidFill>
                </a:ln>
                <a:solidFill>
                  <a:srgbClr val="00B050"/>
                </a:solidFill>
                <a:latin typeface="Arial" pitchFamily="34" charset="0"/>
                <a:cs typeface="Arial" pitchFamily="34" charset="0"/>
              </a:rPr>
              <a:t>Qualified Domestic Relations Order (QDRO)</a:t>
            </a:r>
          </a:p>
        </p:txBody>
      </p:sp>
      <p:sp>
        <p:nvSpPr>
          <p:cNvPr id="27651" name="Rectangle 3"/>
          <p:cNvSpPr>
            <a:spLocks noGrp="1" noChangeArrowheads="1"/>
          </p:cNvSpPr>
          <p:nvPr>
            <p:ph idx="4294967295"/>
          </p:nvPr>
        </p:nvSpPr>
        <p:spPr>
          <a:xfrm>
            <a:off x="381000" y="1905000"/>
            <a:ext cx="8763000" cy="4525963"/>
          </a:xfrm>
        </p:spPr>
        <p:txBody>
          <a:bodyPr/>
          <a:lstStyle/>
          <a:p>
            <a:pPr algn="just" eaLnBrk="1" hangingPunct="1">
              <a:lnSpc>
                <a:spcPct val="90000"/>
              </a:lnSpc>
            </a:pPr>
            <a:r>
              <a:rPr lang="en-US" sz="2400" dirty="0">
                <a:solidFill>
                  <a:srgbClr val="000000"/>
                </a:solidFill>
                <a:latin typeface="Arial" pitchFamily="34" charset="0"/>
                <a:cs typeface="Arial" pitchFamily="34" charset="0"/>
              </a:rPr>
              <a:t>The “marital property portion” of a member’s account can be part of a divorce settlement.</a:t>
            </a:r>
          </a:p>
          <a:p>
            <a:pPr eaLnBrk="1" hangingPunct="1">
              <a:lnSpc>
                <a:spcPct val="90000"/>
              </a:lnSpc>
              <a:buFontTx/>
              <a:buNone/>
            </a:pPr>
            <a:endParaRPr lang="en-US" sz="2400" dirty="0">
              <a:solidFill>
                <a:srgbClr val="000000"/>
              </a:solidFill>
              <a:latin typeface="Arial" pitchFamily="34" charset="0"/>
              <a:cs typeface="Arial" pitchFamily="34" charset="0"/>
            </a:endParaRPr>
          </a:p>
          <a:p>
            <a:pPr algn="just" eaLnBrk="1" hangingPunct="1">
              <a:lnSpc>
                <a:spcPct val="90000"/>
              </a:lnSpc>
            </a:pPr>
            <a:r>
              <a:rPr lang="en-US" sz="2400" dirty="0">
                <a:solidFill>
                  <a:srgbClr val="000000"/>
                </a:solidFill>
                <a:latin typeface="Arial" pitchFamily="34" charset="0"/>
                <a:cs typeface="Arial" pitchFamily="34" charset="0"/>
              </a:rPr>
              <a:t>The Board has a model QDRO Form on the CPRB website to use and the QDRO must be signed by a Judge or Family Law Master and approved by the CPRB.</a:t>
            </a:r>
          </a:p>
          <a:p>
            <a:pPr eaLnBrk="1" hangingPunct="1">
              <a:lnSpc>
                <a:spcPct val="90000"/>
              </a:lnSpc>
              <a:buFontTx/>
              <a:buNone/>
            </a:pPr>
            <a:endParaRPr lang="en-US" sz="2400" dirty="0">
              <a:solidFill>
                <a:srgbClr val="000000"/>
              </a:solidFill>
              <a:latin typeface="Arial" pitchFamily="34" charset="0"/>
              <a:cs typeface="Arial" pitchFamily="34" charset="0"/>
            </a:endParaRPr>
          </a:p>
          <a:p>
            <a:pPr algn="just" eaLnBrk="1" hangingPunct="1">
              <a:lnSpc>
                <a:spcPct val="90000"/>
              </a:lnSpc>
            </a:pPr>
            <a:r>
              <a:rPr lang="en-US" sz="2400" dirty="0">
                <a:solidFill>
                  <a:srgbClr val="000000"/>
                </a:solidFill>
                <a:latin typeface="Arial" pitchFamily="34" charset="0"/>
                <a:cs typeface="Arial" pitchFamily="34" charset="0"/>
              </a:rPr>
              <a:t>Payment to an ex-spouse may only be made at the time of withdrawal of funds, retirement or death of the member.</a:t>
            </a:r>
            <a:endParaRPr lang="en-US" sz="28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48760176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228600" y="90488"/>
            <a:ext cx="8915400" cy="1143000"/>
          </a:xfrm>
        </p:spPr>
        <p:txBody>
          <a:bodyPr rtlCol="0">
            <a:normAutofit/>
            <a:scene3d>
              <a:camera prst="orthographicFront"/>
              <a:lightRig rig="threePt" dir="t"/>
            </a:scene3d>
            <a:sp3d extrusionH="57150">
              <a:bevelT w="38100" h="38100"/>
            </a:sp3d>
          </a:bodyPr>
          <a:lstStyle/>
          <a:p>
            <a:pPr algn="ctr" eaLnBrk="1" fontAlgn="auto" hangingPunct="1">
              <a:spcAft>
                <a:spcPts val="0"/>
              </a:spcAft>
              <a:defRPr/>
            </a:pPr>
            <a:r>
              <a:rPr lang="en-US" sz="4000" b="1" dirty="0">
                <a:ln>
                  <a:solidFill>
                    <a:schemeClr val="accent2">
                      <a:lumMod val="75000"/>
                    </a:schemeClr>
                  </a:solidFill>
                </a:ln>
                <a:solidFill>
                  <a:srgbClr val="00B050"/>
                </a:solidFill>
                <a:latin typeface="Arial" pitchFamily="34" charset="0"/>
                <a:cs typeface="Arial" pitchFamily="34" charset="0"/>
              </a:rPr>
              <a:t>Be Sure You Qualify</a:t>
            </a:r>
          </a:p>
        </p:txBody>
      </p:sp>
      <p:sp>
        <p:nvSpPr>
          <p:cNvPr id="29699" name="Rectangle 3"/>
          <p:cNvSpPr>
            <a:spLocks noGrp="1" noChangeArrowheads="1"/>
          </p:cNvSpPr>
          <p:nvPr>
            <p:ph idx="4294967295"/>
          </p:nvPr>
        </p:nvSpPr>
        <p:spPr>
          <a:xfrm>
            <a:off x="228600" y="1524000"/>
            <a:ext cx="8915400" cy="4800600"/>
          </a:xfrm>
        </p:spPr>
        <p:txBody>
          <a:bodyPr>
            <a:noAutofit/>
          </a:bodyPr>
          <a:lstStyle/>
          <a:p>
            <a:pPr algn="just" eaLnBrk="1" hangingPunct="1">
              <a:lnSpc>
                <a:spcPct val="120000"/>
              </a:lnSpc>
              <a:buClr>
                <a:schemeClr val="tx2">
                  <a:lumMod val="50000"/>
                </a:schemeClr>
              </a:buClr>
              <a:buFont typeface="Wingdings" pitchFamily="2" charset="2"/>
              <a:buChar char="Ø"/>
            </a:pPr>
            <a:endParaRPr lang="en-US" sz="2000" dirty="0">
              <a:latin typeface="Arial" pitchFamily="34" charset="0"/>
              <a:cs typeface="Arial" pitchFamily="34" charset="0"/>
            </a:endParaRPr>
          </a:p>
          <a:p>
            <a:pPr algn="just" eaLnBrk="1" hangingPunct="1">
              <a:lnSpc>
                <a:spcPct val="120000"/>
              </a:lnSpc>
              <a:buClr>
                <a:schemeClr val="tx2">
                  <a:lumMod val="50000"/>
                </a:schemeClr>
              </a:buClr>
              <a:buFont typeface="Wingdings" pitchFamily="2" charset="2"/>
              <a:buChar char="Ø"/>
            </a:pPr>
            <a:r>
              <a:rPr lang="en-US" sz="2400" dirty="0">
                <a:latin typeface="Arial" pitchFamily="34" charset="0"/>
                <a:cs typeface="Arial" pitchFamily="34" charset="0"/>
              </a:rPr>
              <a:t>Please get an estimate from CPRB before you turn in your resignation.</a:t>
            </a:r>
          </a:p>
          <a:p>
            <a:pPr algn="just" eaLnBrk="1" hangingPunct="1">
              <a:lnSpc>
                <a:spcPct val="120000"/>
              </a:lnSpc>
              <a:buClr>
                <a:schemeClr val="tx2">
                  <a:lumMod val="50000"/>
                </a:schemeClr>
              </a:buClr>
              <a:buFont typeface="Wingdings" pitchFamily="2" charset="2"/>
              <a:buChar char="Ø"/>
            </a:pPr>
            <a:endParaRPr lang="en-US" sz="2400" dirty="0">
              <a:latin typeface="Arial" pitchFamily="34" charset="0"/>
              <a:cs typeface="Arial" pitchFamily="34" charset="0"/>
            </a:endParaRPr>
          </a:p>
          <a:p>
            <a:pPr algn="just" eaLnBrk="1" hangingPunct="1">
              <a:lnSpc>
                <a:spcPct val="120000"/>
              </a:lnSpc>
              <a:buClr>
                <a:schemeClr val="tx2">
                  <a:lumMod val="50000"/>
                </a:schemeClr>
              </a:buClr>
              <a:buFont typeface="Wingdings" pitchFamily="2" charset="2"/>
              <a:buChar char="Ø"/>
            </a:pPr>
            <a:r>
              <a:rPr lang="en-US" sz="2400" dirty="0">
                <a:latin typeface="Arial" pitchFamily="34" charset="0"/>
                <a:cs typeface="Arial" pitchFamily="34" charset="0"/>
              </a:rPr>
              <a:t>Your employer’s years of experience for seniority purposes may not match the Retirement Board’s years of service.</a:t>
            </a:r>
          </a:p>
          <a:p>
            <a:pPr eaLnBrk="1" hangingPunct="1">
              <a:lnSpc>
                <a:spcPct val="120000"/>
              </a:lnSpc>
              <a:buClr>
                <a:schemeClr val="tx2">
                  <a:lumMod val="50000"/>
                </a:schemeClr>
              </a:buClr>
              <a:buFont typeface="Wingdings" pitchFamily="2" charset="2"/>
              <a:buChar char="Ø"/>
            </a:pPr>
            <a:endParaRPr lang="en-US" sz="2400" dirty="0">
              <a:latin typeface="Arial" pitchFamily="34" charset="0"/>
              <a:cs typeface="Arial" pitchFamily="34" charset="0"/>
            </a:endParaRPr>
          </a:p>
          <a:p>
            <a:pPr algn="just" eaLnBrk="1" hangingPunct="1">
              <a:lnSpc>
                <a:spcPct val="120000"/>
              </a:lnSpc>
              <a:buClr>
                <a:schemeClr val="tx2">
                  <a:lumMod val="50000"/>
                </a:schemeClr>
              </a:buClr>
              <a:buFont typeface="Wingdings" pitchFamily="2" charset="2"/>
              <a:buChar char="Ø"/>
            </a:pPr>
            <a:r>
              <a:rPr lang="en-US" sz="2400" dirty="0">
                <a:latin typeface="Arial" pitchFamily="34" charset="0"/>
                <a:cs typeface="Arial" pitchFamily="34" charset="0"/>
              </a:rPr>
              <a:t>Your contribution account will be audited prior to retirement.</a:t>
            </a:r>
          </a:p>
          <a:p>
            <a:pPr eaLnBrk="1" hangingPunct="1">
              <a:lnSpc>
                <a:spcPct val="120000"/>
              </a:lnSpc>
              <a:buClr>
                <a:schemeClr val="tx2">
                  <a:lumMod val="50000"/>
                </a:schemeClr>
              </a:buClr>
              <a:buFont typeface="Wingdings" pitchFamily="2" charset="2"/>
              <a:buChar char="Ø"/>
            </a:pPr>
            <a:endParaRPr lang="en-US" sz="2400" dirty="0">
              <a:latin typeface="Arial" pitchFamily="34" charset="0"/>
              <a:cs typeface="Arial" pitchFamily="34" charset="0"/>
            </a:endParaRPr>
          </a:p>
          <a:p>
            <a:pPr algn="just" eaLnBrk="1" hangingPunct="1">
              <a:lnSpc>
                <a:spcPct val="120000"/>
              </a:lnSpc>
              <a:buClr>
                <a:schemeClr val="tx2">
                  <a:lumMod val="50000"/>
                </a:schemeClr>
              </a:buClr>
              <a:buFont typeface="Wingdings" pitchFamily="2" charset="2"/>
              <a:buChar char="Ø"/>
            </a:pPr>
            <a:r>
              <a:rPr lang="en-US" sz="2400" dirty="0">
                <a:latin typeface="Arial" pitchFamily="34" charset="0"/>
                <a:cs typeface="Arial" pitchFamily="34" charset="0"/>
              </a:rPr>
              <a:t>Remember it takes approximately 4-6 weeks from the time we receive the employer certification to get your first check mailed.</a:t>
            </a:r>
          </a:p>
        </p:txBody>
      </p:sp>
    </p:spTree>
    <p:extLst>
      <p:ext uri="{BB962C8B-B14F-4D97-AF65-F5344CB8AC3E}">
        <p14:creationId xmlns:p14="http://schemas.microsoft.com/office/powerpoint/2010/main" val="255822489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52400" y="228600"/>
            <a:ext cx="8991600" cy="1371600"/>
          </a:xfrm>
        </p:spPr>
        <p:txBody>
          <a:bodyPr rtlCol="0">
            <a:normAutofit fontScale="90000"/>
            <a:scene3d>
              <a:camera prst="orthographicFront"/>
              <a:lightRig rig="threePt" dir="t"/>
            </a:scene3d>
            <a:sp3d extrusionH="57150">
              <a:bevelT w="38100" h="38100"/>
            </a:sp3d>
          </a:bodyPr>
          <a:lstStyle/>
          <a:p>
            <a:pPr algn="ctr" eaLnBrk="1" fontAlgn="auto" hangingPunct="1">
              <a:spcAft>
                <a:spcPts val="0"/>
              </a:spcAft>
              <a:defRPr/>
            </a:pPr>
            <a:r>
              <a:rPr lang="en-US" sz="3600" b="1" dirty="0">
                <a:ln>
                  <a:solidFill>
                    <a:schemeClr val="accent2">
                      <a:lumMod val="75000"/>
                    </a:schemeClr>
                  </a:solidFill>
                </a:ln>
                <a:solidFill>
                  <a:srgbClr val="00B050"/>
                </a:solidFill>
                <a:latin typeface="Arial" pitchFamily="34" charset="0"/>
                <a:cs typeface="Arial" pitchFamily="34" charset="0"/>
              </a:rPr>
              <a:t>Tier I -  Regular Retirement Benefits: </a:t>
            </a:r>
            <a:br>
              <a:rPr lang="en-US" sz="3600" b="1" dirty="0">
                <a:ln>
                  <a:solidFill>
                    <a:schemeClr val="accent2">
                      <a:lumMod val="75000"/>
                    </a:schemeClr>
                  </a:solidFill>
                </a:ln>
                <a:solidFill>
                  <a:srgbClr val="00B050"/>
                </a:solidFill>
                <a:latin typeface="Arial" pitchFamily="34" charset="0"/>
                <a:cs typeface="Arial" pitchFamily="34" charset="0"/>
              </a:rPr>
            </a:br>
            <a:r>
              <a:rPr lang="en-US" sz="3600" b="1" dirty="0">
                <a:ln>
                  <a:solidFill>
                    <a:schemeClr val="accent2">
                      <a:lumMod val="75000"/>
                    </a:schemeClr>
                  </a:solidFill>
                </a:ln>
                <a:solidFill>
                  <a:srgbClr val="00B050"/>
                </a:solidFill>
                <a:latin typeface="Arial" pitchFamily="34" charset="0"/>
                <a:cs typeface="Arial" pitchFamily="34" charset="0"/>
              </a:rPr>
              <a:t>Ways to Qualify if Currently </a:t>
            </a:r>
            <a:br>
              <a:rPr lang="en-US" sz="3600" b="1" dirty="0">
                <a:ln>
                  <a:solidFill>
                    <a:schemeClr val="accent2">
                      <a:lumMod val="75000"/>
                    </a:schemeClr>
                  </a:solidFill>
                </a:ln>
                <a:solidFill>
                  <a:srgbClr val="00B050"/>
                </a:solidFill>
                <a:latin typeface="Arial" pitchFamily="34" charset="0"/>
                <a:cs typeface="Arial" pitchFamily="34" charset="0"/>
              </a:rPr>
            </a:br>
            <a:r>
              <a:rPr lang="en-US" sz="3600" b="1" dirty="0">
                <a:ln>
                  <a:solidFill>
                    <a:schemeClr val="accent2">
                      <a:lumMod val="75000"/>
                    </a:schemeClr>
                  </a:solidFill>
                </a:ln>
                <a:solidFill>
                  <a:srgbClr val="00B050"/>
                </a:solidFill>
                <a:latin typeface="Arial" pitchFamily="34" charset="0"/>
                <a:cs typeface="Arial" pitchFamily="34" charset="0"/>
              </a:rPr>
              <a:t>Contributing</a:t>
            </a:r>
          </a:p>
        </p:txBody>
      </p:sp>
      <p:sp>
        <p:nvSpPr>
          <p:cNvPr id="17411" name="Rectangle 3"/>
          <p:cNvSpPr>
            <a:spLocks noGrp="1" noChangeArrowheads="1"/>
          </p:cNvSpPr>
          <p:nvPr>
            <p:ph idx="4294967295"/>
          </p:nvPr>
        </p:nvSpPr>
        <p:spPr>
          <a:xfrm>
            <a:off x="533400" y="1752600"/>
            <a:ext cx="8610600" cy="4419600"/>
          </a:xfrm>
        </p:spPr>
        <p:txBody>
          <a:bodyPr>
            <a:normAutofit/>
          </a:bodyPr>
          <a:lstStyle/>
          <a:p>
            <a:pPr algn="just" eaLnBrk="1" hangingPunct="1">
              <a:lnSpc>
                <a:spcPct val="90000"/>
              </a:lnSpc>
              <a:buClr>
                <a:schemeClr val="tx2">
                  <a:lumMod val="50000"/>
                </a:schemeClr>
              </a:buClr>
              <a:buFont typeface="Wingdings" pitchFamily="2" charset="2"/>
              <a:buChar char="Ø"/>
            </a:pPr>
            <a:r>
              <a:rPr lang="en-US" sz="2400" dirty="0">
                <a:latin typeface="Arial" pitchFamily="34" charset="0"/>
                <a:cs typeface="Arial" pitchFamily="34" charset="0"/>
              </a:rPr>
              <a:t>60 years of age with at least 5 years of credited service.</a:t>
            </a:r>
          </a:p>
          <a:p>
            <a:pPr eaLnBrk="1" hangingPunct="1">
              <a:lnSpc>
                <a:spcPct val="90000"/>
              </a:lnSpc>
              <a:buClr>
                <a:schemeClr val="tx2">
                  <a:lumMod val="50000"/>
                </a:schemeClr>
              </a:buClr>
              <a:buFont typeface="Wingdings" pitchFamily="2" charset="2"/>
              <a:buChar char="Ø"/>
            </a:pPr>
            <a:endParaRPr lang="en-US" sz="2400" dirty="0">
              <a:latin typeface="Arial" pitchFamily="34" charset="0"/>
              <a:cs typeface="Arial" pitchFamily="34" charset="0"/>
            </a:endParaRPr>
          </a:p>
          <a:p>
            <a:pPr algn="just" eaLnBrk="1" hangingPunct="1">
              <a:lnSpc>
                <a:spcPct val="90000"/>
              </a:lnSpc>
              <a:buClr>
                <a:schemeClr val="tx2">
                  <a:lumMod val="50000"/>
                </a:schemeClr>
              </a:buClr>
              <a:buFont typeface="Wingdings" pitchFamily="2" charset="2"/>
              <a:buChar char="Ø"/>
            </a:pPr>
            <a:r>
              <a:rPr lang="en-US" sz="2400" dirty="0">
                <a:latin typeface="Arial" pitchFamily="34" charset="0"/>
                <a:cs typeface="Arial" pitchFamily="34" charset="0"/>
              </a:rPr>
              <a:t>55 years of age with at least 30 years of credited service.</a:t>
            </a:r>
          </a:p>
          <a:p>
            <a:pPr eaLnBrk="1" hangingPunct="1">
              <a:lnSpc>
                <a:spcPct val="90000"/>
              </a:lnSpc>
              <a:buClr>
                <a:schemeClr val="tx2">
                  <a:lumMod val="50000"/>
                </a:schemeClr>
              </a:buClr>
              <a:buFont typeface="Wingdings" pitchFamily="2" charset="2"/>
              <a:buChar char="Ø"/>
            </a:pPr>
            <a:endParaRPr lang="en-US" sz="2400" dirty="0">
              <a:latin typeface="Arial" pitchFamily="34" charset="0"/>
              <a:cs typeface="Arial" pitchFamily="34" charset="0"/>
            </a:endParaRPr>
          </a:p>
          <a:p>
            <a:pPr algn="just" eaLnBrk="1" hangingPunct="1">
              <a:lnSpc>
                <a:spcPct val="90000"/>
              </a:lnSpc>
              <a:buClr>
                <a:schemeClr val="tx2">
                  <a:lumMod val="50000"/>
                </a:schemeClr>
              </a:buClr>
              <a:buFont typeface="Wingdings" pitchFamily="2" charset="2"/>
              <a:buChar char="Ø"/>
            </a:pPr>
            <a:r>
              <a:rPr lang="en-US" sz="2400" dirty="0">
                <a:latin typeface="Arial" pitchFamily="34" charset="0"/>
                <a:cs typeface="Arial" pitchFamily="34" charset="0"/>
              </a:rPr>
              <a:t>Any age with at least 35 years of credited service.</a:t>
            </a:r>
          </a:p>
          <a:p>
            <a:pPr eaLnBrk="1" hangingPunct="1">
              <a:lnSpc>
                <a:spcPct val="90000"/>
              </a:lnSpc>
              <a:buClr>
                <a:schemeClr val="tx2">
                  <a:lumMod val="50000"/>
                </a:schemeClr>
              </a:buClr>
              <a:buFont typeface="Wingdings" pitchFamily="2" charset="2"/>
              <a:buChar char="Ø"/>
            </a:pPr>
            <a:endParaRPr lang="en-US" sz="2400" dirty="0">
              <a:latin typeface="Arial" pitchFamily="34" charset="0"/>
              <a:cs typeface="Arial" pitchFamily="34" charset="0"/>
            </a:endParaRPr>
          </a:p>
          <a:p>
            <a:pPr algn="just" eaLnBrk="1" hangingPunct="1">
              <a:lnSpc>
                <a:spcPct val="90000"/>
              </a:lnSpc>
              <a:buClr>
                <a:schemeClr val="tx2">
                  <a:lumMod val="50000"/>
                </a:schemeClr>
              </a:buClr>
              <a:buFont typeface="Wingdings" pitchFamily="2" charset="2"/>
              <a:buChar char="Ø"/>
            </a:pPr>
            <a:r>
              <a:rPr lang="en-US" sz="2400" dirty="0">
                <a:latin typeface="Arial" pitchFamily="34" charset="0"/>
                <a:cs typeface="Arial" pitchFamily="34" charset="0"/>
              </a:rPr>
              <a:t>Reduced Benefits – if member is less than 55 years of age and has at least 30 years of service.</a:t>
            </a:r>
          </a:p>
        </p:txBody>
      </p:sp>
    </p:spTree>
    <p:extLst>
      <p:ext uri="{BB962C8B-B14F-4D97-AF65-F5344CB8AC3E}">
        <p14:creationId xmlns:p14="http://schemas.microsoft.com/office/powerpoint/2010/main" val="422276419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B575D-AEDD-4B64-9EB7-1379F8720DA5}"/>
              </a:ext>
            </a:extLst>
          </p:cNvPr>
          <p:cNvSpPr>
            <a:spLocks noGrp="1"/>
          </p:cNvSpPr>
          <p:nvPr>
            <p:ph type="title"/>
          </p:nvPr>
        </p:nvSpPr>
        <p:spPr/>
        <p:txBody>
          <a:bodyPr>
            <a:normAutofit fontScale="90000"/>
          </a:bodyPr>
          <a:lstStyle/>
          <a:p>
            <a:pPr algn="ctr"/>
            <a:r>
              <a:rPr lang="en-US" sz="3200" b="1" dirty="0">
                <a:ln>
                  <a:solidFill>
                    <a:schemeClr val="accent2">
                      <a:lumMod val="75000"/>
                    </a:schemeClr>
                  </a:solidFill>
                </a:ln>
                <a:solidFill>
                  <a:srgbClr val="00B050"/>
                </a:solidFill>
                <a:latin typeface="Arial" pitchFamily="34" charset="0"/>
                <a:cs typeface="Arial" pitchFamily="34" charset="0"/>
              </a:rPr>
              <a:t>Tier II -  Regular Retirement Benefits: </a:t>
            </a:r>
            <a:br>
              <a:rPr lang="en-US" sz="3200" b="1" dirty="0">
                <a:ln>
                  <a:solidFill>
                    <a:schemeClr val="accent2">
                      <a:lumMod val="75000"/>
                    </a:schemeClr>
                  </a:solidFill>
                </a:ln>
                <a:solidFill>
                  <a:srgbClr val="00B050"/>
                </a:solidFill>
                <a:latin typeface="Arial" pitchFamily="34" charset="0"/>
                <a:cs typeface="Arial" pitchFamily="34" charset="0"/>
              </a:rPr>
            </a:br>
            <a:r>
              <a:rPr lang="en-US" sz="3200" b="1" dirty="0">
                <a:ln>
                  <a:solidFill>
                    <a:schemeClr val="accent2">
                      <a:lumMod val="75000"/>
                    </a:schemeClr>
                  </a:solidFill>
                </a:ln>
                <a:solidFill>
                  <a:srgbClr val="00B050"/>
                </a:solidFill>
                <a:latin typeface="Arial" pitchFamily="34" charset="0"/>
                <a:cs typeface="Arial" pitchFamily="34" charset="0"/>
              </a:rPr>
              <a:t>Ways to Qualify if Currently </a:t>
            </a:r>
            <a:br>
              <a:rPr lang="en-US" sz="3200" b="1" dirty="0">
                <a:ln>
                  <a:solidFill>
                    <a:schemeClr val="accent2">
                      <a:lumMod val="75000"/>
                    </a:schemeClr>
                  </a:solidFill>
                </a:ln>
                <a:solidFill>
                  <a:srgbClr val="00B050"/>
                </a:solidFill>
                <a:latin typeface="Arial" pitchFamily="34" charset="0"/>
                <a:cs typeface="Arial" pitchFamily="34" charset="0"/>
              </a:rPr>
            </a:br>
            <a:r>
              <a:rPr lang="en-US" sz="3200" b="1" dirty="0">
                <a:ln>
                  <a:solidFill>
                    <a:schemeClr val="accent2">
                      <a:lumMod val="75000"/>
                    </a:schemeClr>
                  </a:solidFill>
                </a:ln>
                <a:solidFill>
                  <a:srgbClr val="00B050"/>
                </a:solidFill>
                <a:latin typeface="Arial" pitchFamily="34" charset="0"/>
                <a:cs typeface="Arial" pitchFamily="34" charset="0"/>
              </a:rPr>
              <a:t>Contributing</a:t>
            </a:r>
            <a:endParaRPr lang="en-US" dirty="0"/>
          </a:p>
        </p:txBody>
      </p:sp>
      <p:sp>
        <p:nvSpPr>
          <p:cNvPr id="4" name="Rectangle 3">
            <a:extLst>
              <a:ext uri="{FF2B5EF4-FFF2-40B4-BE49-F238E27FC236}">
                <a16:creationId xmlns:a16="http://schemas.microsoft.com/office/drawing/2014/main" id="{89ED4F4E-A09B-448D-9CF3-8CA23248CAED}"/>
              </a:ext>
            </a:extLst>
          </p:cNvPr>
          <p:cNvSpPr/>
          <p:nvPr/>
        </p:nvSpPr>
        <p:spPr>
          <a:xfrm>
            <a:off x="1219200" y="1887040"/>
            <a:ext cx="7296150" cy="3748719"/>
          </a:xfrm>
          <a:prstGeom prst="rect">
            <a:avLst/>
          </a:prstGeom>
        </p:spPr>
        <p:txBody>
          <a:bodyPr wrap="square">
            <a:spAutoFit/>
          </a:bodyPr>
          <a:lstStyle/>
          <a:p>
            <a:pPr algn="just">
              <a:lnSpc>
                <a:spcPct val="90000"/>
              </a:lnSpc>
              <a:buClr>
                <a:schemeClr val="tx2">
                  <a:lumMod val="50000"/>
                </a:schemeClr>
              </a:buClr>
              <a:buFont typeface="Wingdings" pitchFamily="2" charset="2"/>
              <a:buChar char="Ø"/>
            </a:pPr>
            <a:r>
              <a:rPr lang="en-US" sz="2400" dirty="0">
                <a:latin typeface="Arial" pitchFamily="34" charset="0"/>
                <a:cs typeface="Arial" pitchFamily="34" charset="0"/>
              </a:rPr>
              <a:t>62 years of age with at least 10 years of  service. Full benefits.</a:t>
            </a:r>
          </a:p>
          <a:p>
            <a:pPr>
              <a:lnSpc>
                <a:spcPct val="90000"/>
              </a:lnSpc>
              <a:buClr>
                <a:schemeClr val="tx2">
                  <a:lumMod val="50000"/>
                </a:schemeClr>
              </a:buClr>
              <a:buFont typeface="Wingdings" pitchFamily="2" charset="2"/>
              <a:buChar char="Ø"/>
            </a:pPr>
            <a:endParaRPr lang="en-US" sz="2400" dirty="0">
              <a:latin typeface="Arial" pitchFamily="34" charset="0"/>
              <a:cs typeface="Arial" pitchFamily="34" charset="0"/>
            </a:endParaRPr>
          </a:p>
          <a:p>
            <a:pPr algn="just">
              <a:lnSpc>
                <a:spcPct val="90000"/>
              </a:lnSpc>
              <a:buClr>
                <a:schemeClr val="tx2">
                  <a:lumMod val="50000"/>
                </a:schemeClr>
              </a:buClr>
              <a:buFont typeface="Wingdings" pitchFamily="2" charset="2"/>
              <a:buChar char="Ø"/>
            </a:pPr>
            <a:r>
              <a:rPr lang="en-US" sz="2400" dirty="0">
                <a:latin typeface="Arial" pitchFamily="34" charset="0"/>
                <a:cs typeface="Arial" pitchFamily="34" charset="0"/>
              </a:rPr>
              <a:t>60 years of age with 10 years or more of service. Reduced benefits.</a:t>
            </a:r>
          </a:p>
          <a:p>
            <a:pPr>
              <a:lnSpc>
                <a:spcPct val="90000"/>
              </a:lnSpc>
              <a:buClr>
                <a:schemeClr val="tx2">
                  <a:lumMod val="50000"/>
                </a:schemeClr>
              </a:buClr>
              <a:buFont typeface="Wingdings" pitchFamily="2" charset="2"/>
              <a:buChar char="Ø"/>
            </a:pPr>
            <a:endParaRPr lang="en-US" sz="2400" dirty="0">
              <a:latin typeface="Arial" pitchFamily="34" charset="0"/>
              <a:cs typeface="Arial" pitchFamily="34" charset="0"/>
            </a:endParaRPr>
          </a:p>
          <a:p>
            <a:pPr algn="just">
              <a:lnSpc>
                <a:spcPct val="90000"/>
              </a:lnSpc>
              <a:buClr>
                <a:schemeClr val="tx2">
                  <a:lumMod val="50000"/>
                </a:schemeClr>
              </a:buClr>
              <a:buFont typeface="Wingdings" pitchFamily="2" charset="2"/>
              <a:buChar char="Ø"/>
            </a:pPr>
            <a:r>
              <a:rPr lang="en-US" sz="2400" dirty="0">
                <a:latin typeface="Arial" pitchFamily="34" charset="0"/>
                <a:cs typeface="Arial" pitchFamily="34" charset="0"/>
              </a:rPr>
              <a:t>57 years of age with 20 or more years of service. Reduced benefits.</a:t>
            </a:r>
          </a:p>
          <a:p>
            <a:pPr>
              <a:lnSpc>
                <a:spcPct val="90000"/>
              </a:lnSpc>
              <a:buClr>
                <a:schemeClr val="tx2">
                  <a:lumMod val="50000"/>
                </a:schemeClr>
              </a:buClr>
              <a:buFont typeface="Wingdings" pitchFamily="2" charset="2"/>
              <a:buChar char="Ø"/>
            </a:pPr>
            <a:endParaRPr lang="en-US" sz="2400" dirty="0">
              <a:latin typeface="Arial" pitchFamily="34" charset="0"/>
              <a:cs typeface="Arial" pitchFamily="34" charset="0"/>
            </a:endParaRPr>
          </a:p>
          <a:p>
            <a:pPr algn="just">
              <a:lnSpc>
                <a:spcPct val="90000"/>
              </a:lnSpc>
              <a:buClr>
                <a:schemeClr val="tx2">
                  <a:lumMod val="50000"/>
                </a:schemeClr>
              </a:buClr>
              <a:buFont typeface="Wingdings" pitchFamily="2" charset="2"/>
              <a:buChar char="Ø"/>
            </a:pPr>
            <a:r>
              <a:rPr lang="en-US" sz="2400" dirty="0">
                <a:latin typeface="Arial" pitchFamily="34" charset="0"/>
                <a:cs typeface="Arial" pitchFamily="34" charset="0"/>
              </a:rPr>
              <a:t>55 years of age with at least 30 years of contributing service. Reduced benefits.</a:t>
            </a:r>
          </a:p>
        </p:txBody>
      </p:sp>
    </p:spTree>
    <p:extLst>
      <p:ext uri="{BB962C8B-B14F-4D97-AF65-F5344CB8AC3E}">
        <p14:creationId xmlns:p14="http://schemas.microsoft.com/office/powerpoint/2010/main" val="2993122582"/>
      </p:ext>
    </p:extLst>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52400" y="228600"/>
            <a:ext cx="8991600" cy="1371600"/>
          </a:xfrm>
        </p:spPr>
        <p:txBody>
          <a:bodyPr rtlCol="0">
            <a:normAutofit fontScale="90000"/>
            <a:scene3d>
              <a:camera prst="orthographicFront"/>
              <a:lightRig rig="threePt" dir="t"/>
            </a:scene3d>
            <a:sp3d extrusionH="57150">
              <a:bevelT w="38100" h="38100"/>
            </a:sp3d>
          </a:bodyPr>
          <a:lstStyle/>
          <a:p>
            <a:pPr algn="ctr" eaLnBrk="1" fontAlgn="auto" hangingPunct="1">
              <a:spcAft>
                <a:spcPts val="0"/>
              </a:spcAft>
              <a:defRPr/>
            </a:pPr>
            <a:r>
              <a:rPr lang="en-US" sz="3400" b="1" dirty="0">
                <a:ln>
                  <a:solidFill>
                    <a:schemeClr val="accent2">
                      <a:lumMod val="75000"/>
                    </a:schemeClr>
                  </a:solidFill>
                </a:ln>
                <a:solidFill>
                  <a:srgbClr val="00B050"/>
                </a:solidFill>
                <a:latin typeface="Arial" pitchFamily="34" charset="0"/>
                <a:cs typeface="Arial" pitchFamily="34" charset="0"/>
              </a:rPr>
              <a:t>Tier l - Retirement Benefits </a:t>
            </a:r>
            <a:br>
              <a:rPr lang="en-US" sz="3400" b="1" dirty="0">
                <a:ln>
                  <a:solidFill>
                    <a:schemeClr val="accent2">
                      <a:lumMod val="75000"/>
                    </a:schemeClr>
                  </a:solidFill>
                </a:ln>
                <a:solidFill>
                  <a:srgbClr val="00B050"/>
                </a:solidFill>
                <a:latin typeface="Arial" pitchFamily="34" charset="0"/>
                <a:cs typeface="Arial" pitchFamily="34" charset="0"/>
              </a:rPr>
            </a:br>
            <a:r>
              <a:rPr lang="en-US" sz="3400" b="1" dirty="0">
                <a:ln>
                  <a:solidFill>
                    <a:schemeClr val="accent2">
                      <a:lumMod val="75000"/>
                    </a:schemeClr>
                  </a:solidFill>
                </a:ln>
                <a:solidFill>
                  <a:srgbClr val="00B050"/>
                </a:solidFill>
                <a:latin typeface="Arial" pitchFamily="34" charset="0"/>
                <a:cs typeface="Arial" pitchFamily="34" charset="0"/>
              </a:rPr>
              <a:t>Ways to Qualify if </a:t>
            </a:r>
            <a:r>
              <a:rPr lang="en-US" sz="3400" b="1" u="sng" dirty="0">
                <a:ln>
                  <a:solidFill>
                    <a:schemeClr val="accent2">
                      <a:lumMod val="75000"/>
                    </a:schemeClr>
                  </a:solidFill>
                </a:ln>
                <a:solidFill>
                  <a:srgbClr val="00B050"/>
                </a:solidFill>
                <a:latin typeface="Arial" pitchFamily="34" charset="0"/>
                <a:cs typeface="Arial" pitchFamily="34" charset="0"/>
              </a:rPr>
              <a:t>Not</a:t>
            </a:r>
            <a:r>
              <a:rPr lang="en-US" sz="3400" b="1" dirty="0">
                <a:ln>
                  <a:solidFill>
                    <a:schemeClr val="accent2">
                      <a:lumMod val="75000"/>
                    </a:schemeClr>
                  </a:solidFill>
                </a:ln>
                <a:solidFill>
                  <a:srgbClr val="00B050"/>
                </a:solidFill>
                <a:latin typeface="Arial" pitchFamily="34" charset="0"/>
                <a:cs typeface="Arial" pitchFamily="34" charset="0"/>
              </a:rPr>
              <a:t> Currently Contributing</a:t>
            </a:r>
          </a:p>
        </p:txBody>
      </p:sp>
      <p:sp>
        <p:nvSpPr>
          <p:cNvPr id="17411" name="Rectangle 3"/>
          <p:cNvSpPr>
            <a:spLocks noGrp="1" noChangeArrowheads="1"/>
          </p:cNvSpPr>
          <p:nvPr>
            <p:ph idx="4294967295"/>
          </p:nvPr>
        </p:nvSpPr>
        <p:spPr>
          <a:xfrm>
            <a:off x="838200" y="2209800"/>
            <a:ext cx="8305800" cy="2590800"/>
          </a:xfrm>
        </p:spPr>
        <p:txBody>
          <a:bodyPr anchor="ctr">
            <a:normAutofit/>
          </a:bodyPr>
          <a:lstStyle/>
          <a:p>
            <a:pPr algn="just" eaLnBrk="1" hangingPunct="1">
              <a:buClr>
                <a:schemeClr val="tx2">
                  <a:lumMod val="50000"/>
                </a:schemeClr>
              </a:buClr>
              <a:buFont typeface="Wingdings" pitchFamily="2" charset="2"/>
              <a:buChar char="Ø"/>
            </a:pPr>
            <a:r>
              <a:rPr lang="en-US" sz="2800" dirty="0">
                <a:latin typeface="Arial" pitchFamily="34" charset="0"/>
                <a:cs typeface="Arial" pitchFamily="34" charset="0"/>
              </a:rPr>
              <a:t>62 years of age with at least 5 years of service.</a:t>
            </a:r>
          </a:p>
          <a:p>
            <a:pPr eaLnBrk="1" hangingPunct="1">
              <a:buClr>
                <a:schemeClr val="tx2">
                  <a:lumMod val="50000"/>
                </a:schemeClr>
              </a:buClr>
              <a:buFont typeface="Wingdings" pitchFamily="2" charset="2"/>
              <a:buChar char="Ø"/>
            </a:pPr>
            <a:endParaRPr lang="en-US" sz="2800" dirty="0">
              <a:latin typeface="Arial" pitchFamily="34" charset="0"/>
              <a:cs typeface="Arial" pitchFamily="34" charset="0"/>
            </a:endParaRPr>
          </a:p>
          <a:p>
            <a:pPr algn="just" eaLnBrk="1" hangingPunct="1">
              <a:buClr>
                <a:schemeClr val="tx2">
                  <a:lumMod val="50000"/>
                </a:schemeClr>
              </a:buClr>
              <a:buFont typeface="Wingdings" pitchFamily="2" charset="2"/>
              <a:buChar char="Ø"/>
            </a:pPr>
            <a:r>
              <a:rPr lang="en-US" sz="2800" dirty="0">
                <a:latin typeface="Arial" pitchFamily="34" charset="0"/>
                <a:cs typeface="Arial" pitchFamily="34" charset="0"/>
              </a:rPr>
              <a:t>60 years of age with at least 20 years of service.</a:t>
            </a:r>
          </a:p>
        </p:txBody>
      </p:sp>
    </p:spTree>
    <p:extLst>
      <p:ext uri="{BB962C8B-B14F-4D97-AF65-F5344CB8AC3E}">
        <p14:creationId xmlns:p14="http://schemas.microsoft.com/office/powerpoint/2010/main" val="45302465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B8750-2906-46F1-AD19-329BAF0FE05A}"/>
              </a:ext>
            </a:extLst>
          </p:cNvPr>
          <p:cNvSpPr>
            <a:spLocks noGrp="1"/>
          </p:cNvSpPr>
          <p:nvPr>
            <p:ph type="title"/>
          </p:nvPr>
        </p:nvSpPr>
        <p:spPr/>
        <p:txBody>
          <a:bodyPr>
            <a:normAutofit fontScale="90000"/>
          </a:bodyPr>
          <a:lstStyle/>
          <a:p>
            <a:pPr algn="ctr"/>
            <a:r>
              <a:rPr lang="en-US" sz="3200" b="1" dirty="0">
                <a:ln>
                  <a:solidFill>
                    <a:schemeClr val="accent2">
                      <a:lumMod val="75000"/>
                    </a:schemeClr>
                  </a:solidFill>
                </a:ln>
                <a:solidFill>
                  <a:srgbClr val="00B050"/>
                </a:solidFill>
                <a:latin typeface="Arial" pitchFamily="34" charset="0"/>
                <a:cs typeface="Arial" pitchFamily="34" charset="0"/>
              </a:rPr>
              <a:t>Tier </a:t>
            </a:r>
            <a:r>
              <a:rPr lang="en-US" sz="3200" b="1" dirty="0" err="1">
                <a:ln>
                  <a:solidFill>
                    <a:schemeClr val="accent2">
                      <a:lumMod val="75000"/>
                    </a:schemeClr>
                  </a:solidFill>
                </a:ln>
                <a:solidFill>
                  <a:srgbClr val="00B050"/>
                </a:solidFill>
                <a:latin typeface="Arial" pitchFamily="34" charset="0"/>
                <a:cs typeface="Arial" pitchFamily="34" charset="0"/>
              </a:rPr>
              <a:t>lI</a:t>
            </a:r>
            <a:r>
              <a:rPr lang="en-US" sz="3200" b="1" dirty="0">
                <a:ln>
                  <a:solidFill>
                    <a:schemeClr val="accent2">
                      <a:lumMod val="75000"/>
                    </a:schemeClr>
                  </a:solidFill>
                </a:ln>
                <a:solidFill>
                  <a:srgbClr val="00B050"/>
                </a:solidFill>
                <a:latin typeface="Arial" pitchFamily="34" charset="0"/>
                <a:cs typeface="Arial" pitchFamily="34" charset="0"/>
              </a:rPr>
              <a:t> - Retirement Benefits </a:t>
            </a:r>
            <a:br>
              <a:rPr lang="en-US" sz="3200" b="1" dirty="0">
                <a:ln>
                  <a:solidFill>
                    <a:schemeClr val="accent2">
                      <a:lumMod val="75000"/>
                    </a:schemeClr>
                  </a:solidFill>
                </a:ln>
                <a:solidFill>
                  <a:srgbClr val="00B050"/>
                </a:solidFill>
                <a:latin typeface="Arial" pitchFamily="34" charset="0"/>
                <a:cs typeface="Arial" pitchFamily="34" charset="0"/>
              </a:rPr>
            </a:br>
            <a:r>
              <a:rPr lang="en-US" sz="3200" b="1" dirty="0">
                <a:ln>
                  <a:solidFill>
                    <a:schemeClr val="accent2">
                      <a:lumMod val="75000"/>
                    </a:schemeClr>
                  </a:solidFill>
                </a:ln>
                <a:solidFill>
                  <a:srgbClr val="00B050"/>
                </a:solidFill>
                <a:latin typeface="Arial" pitchFamily="34" charset="0"/>
                <a:cs typeface="Arial" pitchFamily="34" charset="0"/>
              </a:rPr>
              <a:t>Ways to Qualify if </a:t>
            </a:r>
            <a:r>
              <a:rPr lang="en-US" sz="3200" b="1" u="sng" dirty="0">
                <a:ln>
                  <a:solidFill>
                    <a:schemeClr val="accent2">
                      <a:lumMod val="75000"/>
                    </a:schemeClr>
                  </a:solidFill>
                </a:ln>
                <a:solidFill>
                  <a:srgbClr val="00B050"/>
                </a:solidFill>
                <a:latin typeface="Arial" pitchFamily="34" charset="0"/>
                <a:cs typeface="Arial" pitchFamily="34" charset="0"/>
              </a:rPr>
              <a:t>Not</a:t>
            </a:r>
            <a:r>
              <a:rPr lang="en-US" sz="3200" b="1" dirty="0">
                <a:ln>
                  <a:solidFill>
                    <a:schemeClr val="accent2">
                      <a:lumMod val="75000"/>
                    </a:schemeClr>
                  </a:solidFill>
                </a:ln>
                <a:solidFill>
                  <a:srgbClr val="00B050"/>
                </a:solidFill>
                <a:latin typeface="Arial" pitchFamily="34" charset="0"/>
                <a:cs typeface="Arial" pitchFamily="34" charset="0"/>
              </a:rPr>
              <a:t> Currently Contributing</a:t>
            </a:r>
            <a:endParaRPr lang="en-US" dirty="0"/>
          </a:p>
        </p:txBody>
      </p:sp>
      <p:sp>
        <p:nvSpPr>
          <p:cNvPr id="3" name="Rectangle 2">
            <a:extLst>
              <a:ext uri="{FF2B5EF4-FFF2-40B4-BE49-F238E27FC236}">
                <a16:creationId xmlns:a16="http://schemas.microsoft.com/office/drawing/2014/main" id="{8E16FB17-FFD1-4BB2-BF5F-6A3102EE4613}"/>
              </a:ext>
            </a:extLst>
          </p:cNvPr>
          <p:cNvSpPr/>
          <p:nvPr/>
        </p:nvSpPr>
        <p:spPr>
          <a:xfrm>
            <a:off x="2286000" y="2690336"/>
            <a:ext cx="6096000" cy="2554545"/>
          </a:xfrm>
          <a:prstGeom prst="rect">
            <a:avLst/>
          </a:prstGeom>
        </p:spPr>
        <p:txBody>
          <a:bodyPr wrap="square">
            <a:spAutoFit/>
          </a:bodyPr>
          <a:lstStyle/>
          <a:p>
            <a:pPr algn="just">
              <a:buClr>
                <a:schemeClr val="tx2">
                  <a:lumMod val="50000"/>
                </a:schemeClr>
              </a:buClr>
              <a:buFont typeface="Wingdings" pitchFamily="2" charset="2"/>
              <a:buChar char="Ø"/>
            </a:pPr>
            <a:r>
              <a:rPr lang="en-US" sz="3200" dirty="0">
                <a:latin typeface="Arial" pitchFamily="34" charset="0"/>
                <a:cs typeface="Arial" pitchFamily="34" charset="0"/>
              </a:rPr>
              <a:t>64 years of age with at least 10 years of service.</a:t>
            </a:r>
          </a:p>
          <a:p>
            <a:pPr>
              <a:buClr>
                <a:schemeClr val="tx2">
                  <a:lumMod val="50000"/>
                </a:schemeClr>
              </a:buClr>
              <a:buFont typeface="Wingdings" pitchFamily="2" charset="2"/>
              <a:buChar char="Ø"/>
            </a:pPr>
            <a:endParaRPr lang="en-US" sz="3200" dirty="0">
              <a:latin typeface="Arial" pitchFamily="34" charset="0"/>
              <a:cs typeface="Arial" pitchFamily="34" charset="0"/>
            </a:endParaRPr>
          </a:p>
          <a:p>
            <a:pPr algn="just">
              <a:buClr>
                <a:schemeClr val="tx2">
                  <a:lumMod val="50000"/>
                </a:schemeClr>
              </a:buClr>
              <a:buFont typeface="Wingdings" pitchFamily="2" charset="2"/>
              <a:buChar char="Ø"/>
            </a:pPr>
            <a:r>
              <a:rPr lang="en-US" sz="3200" dirty="0">
                <a:latin typeface="Arial" pitchFamily="34" charset="0"/>
                <a:cs typeface="Arial" pitchFamily="34" charset="0"/>
              </a:rPr>
              <a:t>63 years of age with at least 20 years of service</a:t>
            </a:r>
            <a:endParaRPr lang="en-US" sz="3200" dirty="0"/>
          </a:p>
        </p:txBody>
      </p:sp>
    </p:spTree>
    <p:extLst>
      <p:ext uri="{BB962C8B-B14F-4D97-AF65-F5344CB8AC3E}">
        <p14:creationId xmlns:p14="http://schemas.microsoft.com/office/powerpoint/2010/main" val="425507400"/>
      </p:ext>
    </p:extLst>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76200" y="304800"/>
            <a:ext cx="9067800" cy="1143000"/>
          </a:xfrm>
        </p:spPr>
        <p:txBody>
          <a:bodyPr rtlCol="0">
            <a:normAutofit/>
            <a:scene3d>
              <a:camera prst="orthographicFront"/>
              <a:lightRig rig="threePt" dir="t"/>
            </a:scene3d>
            <a:sp3d extrusionH="57150">
              <a:bevelT w="38100" h="38100"/>
            </a:sp3d>
          </a:bodyPr>
          <a:lstStyle/>
          <a:p>
            <a:pPr algn="ctr" eaLnBrk="1" fontAlgn="auto" hangingPunct="1">
              <a:spcAft>
                <a:spcPts val="0"/>
              </a:spcAft>
              <a:defRPr/>
            </a:pPr>
            <a:r>
              <a:rPr lang="en-US" sz="4000" b="1" dirty="0">
                <a:ln>
                  <a:solidFill>
                    <a:schemeClr val="accent2">
                      <a:lumMod val="75000"/>
                    </a:schemeClr>
                  </a:solidFill>
                </a:ln>
                <a:solidFill>
                  <a:srgbClr val="00B050"/>
                </a:solidFill>
                <a:latin typeface="Arial" pitchFamily="34" charset="0"/>
                <a:cs typeface="Arial" pitchFamily="34" charset="0"/>
              </a:rPr>
              <a:t>Final Average Salary</a:t>
            </a:r>
          </a:p>
        </p:txBody>
      </p:sp>
      <p:sp>
        <p:nvSpPr>
          <p:cNvPr id="31747" name="Rectangle 3"/>
          <p:cNvSpPr>
            <a:spLocks noGrp="1" noChangeArrowheads="1"/>
          </p:cNvSpPr>
          <p:nvPr>
            <p:ph idx="4294967295"/>
          </p:nvPr>
        </p:nvSpPr>
        <p:spPr>
          <a:xfrm>
            <a:off x="381000" y="1447800"/>
            <a:ext cx="8763000" cy="4114800"/>
          </a:xfrm>
        </p:spPr>
        <p:txBody>
          <a:bodyPr anchor="ctr">
            <a:normAutofit fontScale="92500" lnSpcReduction="10000"/>
          </a:bodyPr>
          <a:lstStyle/>
          <a:p>
            <a:pPr marL="0" indent="0" eaLnBrk="1" hangingPunct="1">
              <a:lnSpc>
                <a:spcPct val="90000"/>
              </a:lnSpc>
              <a:buClr>
                <a:schemeClr val="tx2">
                  <a:lumMod val="50000"/>
                </a:schemeClr>
              </a:buClr>
              <a:buNone/>
            </a:pPr>
            <a:endParaRPr lang="en-US" sz="2800" dirty="0">
              <a:latin typeface="Arial" pitchFamily="34" charset="0"/>
              <a:cs typeface="Arial" pitchFamily="34" charset="0"/>
            </a:endParaRPr>
          </a:p>
          <a:p>
            <a:pPr marL="0" indent="0" eaLnBrk="1" hangingPunct="1">
              <a:lnSpc>
                <a:spcPct val="90000"/>
              </a:lnSpc>
              <a:buClr>
                <a:schemeClr val="tx2">
                  <a:lumMod val="50000"/>
                </a:schemeClr>
              </a:buClr>
              <a:buNone/>
            </a:pPr>
            <a:endParaRPr lang="en-US" sz="2800" dirty="0">
              <a:latin typeface="Arial" pitchFamily="34" charset="0"/>
              <a:cs typeface="Arial" pitchFamily="34" charset="0"/>
            </a:endParaRPr>
          </a:p>
          <a:p>
            <a:pPr marL="0" indent="0">
              <a:buClr>
                <a:schemeClr val="tx2">
                  <a:lumMod val="50000"/>
                </a:schemeClr>
              </a:buClr>
              <a:buNone/>
            </a:pPr>
            <a:r>
              <a:rPr lang="en-US" sz="2800" dirty="0">
                <a:latin typeface="Arial" pitchFamily="34" charset="0"/>
                <a:cs typeface="Arial" pitchFamily="34" charset="0"/>
              </a:rPr>
              <a:t>Example:</a:t>
            </a:r>
          </a:p>
          <a:p>
            <a:pPr marL="0" indent="0" eaLnBrk="1" hangingPunct="1">
              <a:lnSpc>
                <a:spcPct val="90000"/>
              </a:lnSpc>
              <a:buClr>
                <a:schemeClr val="tx2">
                  <a:lumMod val="50000"/>
                </a:schemeClr>
              </a:buClr>
              <a:buNone/>
            </a:pPr>
            <a:endParaRPr lang="en-US" sz="2800" dirty="0">
              <a:latin typeface="Arial" pitchFamily="34" charset="0"/>
              <a:cs typeface="Arial" pitchFamily="34" charset="0"/>
            </a:endParaRPr>
          </a:p>
          <a:p>
            <a:pPr marL="0" indent="0" eaLnBrk="1" hangingPunct="1">
              <a:lnSpc>
                <a:spcPct val="90000"/>
              </a:lnSpc>
              <a:buClr>
                <a:schemeClr val="tx2">
                  <a:lumMod val="50000"/>
                </a:schemeClr>
              </a:buClr>
              <a:buNone/>
            </a:pPr>
            <a:r>
              <a:rPr lang="en-US" sz="2800" dirty="0">
                <a:latin typeface="Arial" pitchFamily="34" charset="0"/>
                <a:cs typeface="Arial" pitchFamily="34" charset="0"/>
              </a:rPr>
              <a:t> $30,000 x 25 years of service x 2% = $15,000</a:t>
            </a:r>
          </a:p>
          <a:p>
            <a:pPr marL="0" indent="0" eaLnBrk="1" hangingPunct="1">
              <a:lnSpc>
                <a:spcPct val="90000"/>
              </a:lnSpc>
              <a:buClr>
                <a:schemeClr val="tx2">
                  <a:lumMod val="50000"/>
                </a:schemeClr>
              </a:buClr>
              <a:buNone/>
            </a:pPr>
            <a:r>
              <a:rPr lang="en-US" sz="2800" dirty="0">
                <a:latin typeface="Arial" pitchFamily="34" charset="0"/>
                <a:cs typeface="Arial" pitchFamily="34" charset="0"/>
              </a:rPr>
              <a:t> per year or $1,250.00 gross per month.</a:t>
            </a:r>
          </a:p>
          <a:p>
            <a:pPr marL="0" indent="0" eaLnBrk="1" hangingPunct="1">
              <a:lnSpc>
                <a:spcPct val="90000"/>
              </a:lnSpc>
              <a:buClr>
                <a:schemeClr val="tx2">
                  <a:lumMod val="50000"/>
                </a:schemeClr>
              </a:buClr>
              <a:buNone/>
            </a:pPr>
            <a:endParaRPr lang="en-US" sz="2800" dirty="0">
              <a:latin typeface="Arial" pitchFamily="34" charset="0"/>
              <a:cs typeface="Arial" pitchFamily="34" charset="0"/>
            </a:endParaRPr>
          </a:p>
          <a:p>
            <a:pPr marL="0" indent="0">
              <a:buClr>
                <a:schemeClr val="tx2">
                  <a:lumMod val="50000"/>
                </a:schemeClr>
              </a:buClr>
              <a:buNone/>
            </a:pPr>
            <a:r>
              <a:rPr lang="en-US" sz="3000" dirty="0">
                <a:latin typeface="Arial" pitchFamily="34" charset="0"/>
                <a:cs typeface="Arial" pitchFamily="34" charset="0"/>
              </a:rPr>
              <a:t>Final average salary refers to the average of the 5 highest fiscal year salaries out of the last 15 fiscal years of contributing service.</a:t>
            </a:r>
          </a:p>
          <a:p>
            <a:pPr marL="0" indent="0" eaLnBrk="1" hangingPunct="1">
              <a:lnSpc>
                <a:spcPct val="90000"/>
              </a:lnSpc>
              <a:buClr>
                <a:schemeClr val="tx2">
                  <a:lumMod val="50000"/>
                </a:schemeClr>
              </a:buClr>
              <a:buNone/>
            </a:pPr>
            <a:endParaRPr lang="en-US" sz="2800" dirty="0">
              <a:latin typeface="Arial" pitchFamily="34" charset="0"/>
              <a:cs typeface="Arial" pitchFamily="34" charset="0"/>
            </a:endParaRPr>
          </a:p>
          <a:p>
            <a:pPr marL="0" indent="0" eaLnBrk="1" hangingPunct="1">
              <a:lnSpc>
                <a:spcPct val="90000"/>
              </a:lnSpc>
              <a:buClr>
                <a:schemeClr val="tx2">
                  <a:lumMod val="50000"/>
                </a:schemeClr>
              </a:buClr>
              <a:buNone/>
            </a:pPr>
            <a:endParaRPr lang="en-US" sz="2800" dirty="0">
              <a:latin typeface="Arial" pitchFamily="34" charset="0"/>
              <a:cs typeface="Arial" pitchFamily="34" charset="0"/>
            </a:endParaRPr>
          </a:p>
          <a:p>
            <a:pPr marL="0" indent="0" eaLnBrk="1" hangingPunct="1">
              <a:lnSpc>
                <a:spcPct val="90000"/>
              </a:lnSpc>
              <a:buClr>
                <a:schemeClr val="tx2">
                  <a:lumMod val="50000"/>
                </a:schemeClr>
              </a:buClr>
              <a:buNone/>
            </a:pPr>
            <a:endParaRPr lang="en-US" sz="2800" dirty="0">
              <a:latin typeface="Arial" pitchFamily="34" charset="0"/>
              <a:cs typeface="Arial" pitchFamily="34" charset="0"/>
            </a:endParaRPr>
          </a:p>
        </p:txBody>
      </p:sp>
    </p:spTree>
    <p:extLst>
      <p:ext uri="{BB962C8B-B14F-4D97-AF65-F5344CB8AC3E}">
        <p14:creationId xmlns:p14="http://schemas.microsoft.com/office/powerpoint/2010/main" val="280567214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6241566-0220-4817-BB0B-17ADE4D954F0}"/>
              </a:ext>
            </a:extLst>
          </p:cNvPr>
          <p:cNvSpPr txBox="1">
            <a:spLocks noChangeArrowheads="1"/>
          </p:cNvSpPr>
          <p:nvPr/>
        </p:nvSpPr>
        <p:spPr>
          <a:xfrm>
            <a:off x="381000" y="228600"/>
            <a:ext cx="8763000" cy="12192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r>
              <a:rPr lang="en-US" b="1" dirty="0">
                <a:ln>
                  <a:solidFill>
                    <a:schemeClr val="accent2">
                      <a:lumMod val="75000"/>
                    </a:schemeClr>
                  </a:solidFill>
                </a:ln>
                <a:solidFill>
                  <a:srgbClr val="00B050"/>
                </a:solidFill>
                <a:latin typeface="Arial" pitchFamily="34" charset="0"/>
                <a:cs typeface="Arial" pitchFamily="34" charset="0"/>
              </a:rPr>
              <a:t>LOANS</a:t>
            </a:r>
          </a:p>
        </p:txBody>
      </p:sp>
      <p:sp>
        <p:nvSpPr>
          <p:cNvPr id="3" name="Rectangle 2">
            <a:extLst>
              <a:ext uri="{FF2B5EF4-FFF2-40B4-BE49-F238E27FC236}">
                <a16:creationId xmlns:a16="http://schemas.microsoft.com/office/drawing/2014/main" id="{B7ECC7AB-69BC-45C2-BF25-7EA8A2DAFFBB}"/>
              </a:ext>
            </a:extLst>
          </p:cNvPr>
          <p:cNvSpPr/>
          <p:nvPr/>
        </p:nvSpPr>
        <p:spPr>
          <a:xfrm>
            <a:off x="332509" y="2895600"/>
            <a:ext cx="8229600" cy="3083921"/>
          </a:xfrm>
          <a:prstGeom prst="rect">
            <a:avLst/>
          </a:prstGeom>
        </p:spPr>
        <p:txBody>
          <a:bodyPr wrap="square">
            <a:spAutoFit/>
          </a:bodyPr>
          <a:lstStyle/>
          <a:p>
            <a:pPr>
              <a:lnSpc>
                <a:spcPct val="90000"/>
              </a:lnSpc>
              <a:buClr>
                <a:schemeClr val="tx2">
                  <a:lumMod val="50000"/>
                </a:schemeClr>
              </a:buClr>
            </a:pPr>
            <a:r>
              <a:rPr lang="en-US" sz="2400" dirty="0">
                <a:latin typeface="Arial" pitchFamily="34" charset="0"/>
                <a:cs typeface="Arial" pitchFamily="34" charset="0"/>
              </a:rPr>
              <a:t>An active member who was a TRS member before July 1,  2005 may borrow up to 50% of their contributions, but the total existing loan may not exceed $8,000.  Refinancing an existing loan is not permitted.  </a:t>
            </a:r>
          </a:p>
          <a:p>
            <a:pPr>
              <a:lnSpc>
                <a:spcPct val="90000"/>
              </a:lnSpc>
              <a:buClr>
                <a:schemeClr val="tx2">
                  <a:lumMod val="50000"/>
                </a:schemeClr>
              </a:buClr>
            </a:pPr>
            <a:endParaRPr lang="en-US" sz="2400" dirty="0">
              <a:latin typeface="Arial" pitchFamily="34" charset="0"/>
              <a:cs typeface="Arial" pitchFamily="34" charset="0"/>
            </a:endParaRPr>
          </a:p>
          <a:p>
            <a:pPr>
              <a:lnSpc>
                <a:spcPct val="90000"/>
              </a:lnSpc>
              <a:buClr>
                <a:schemeClr val="tx2">
                  <a:lumMod val="50000"/>
                </a:schemeClr>
              </a:buClr>
            </a:pPr>
            <a:r>
              <a:rPr lang="en-US" sz="2400" dirty="0">
                <a:latin typeface="Arial" pitchFamily="34" charset="0"/>
                <a:cs typeface="Arial" pitchFamily="34" charset="0"/>
              </a:rPr>
              <a:t>Any outstanding loan balance must be paid in full prior to the effective retirement date or you may elect to offset any outstanding loan balance by taking a lifetime actuarial reduction of your retirement benefit.</a:t>
            </a:r>
          </a:p>
        </p:txBody>
      </p:sp>
    </p:spTree>
    <p:extLst>
      <p:ext uri="{BB962C8B-B14F-4D97-AF65-F5344CB8AC3E}">
        <p14:creationId xmlns:p14="http://schemas.microsoft.com/office/powerpoint/2010/main" val="324717366"/>
      </p:ext>
    </p:extLst>
  </p:cSld>
  <p:clrMapOvr>
    <a:masterClrMapping/>
  </p:clrMapOvr>
  <p:transition>
    <p:wipe dir="d"/>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228600" y="228600"/>
            <a:ext cx="8915400" cy="1219200"/>
          </a:xfrm>
        </p:spPr>
        <p:txBody>
          <a:bodyPr rtlCol="0">
            <a:normAutofit/>
            <a:scene3d>
              <a:camera prst="orthographicFront"/>
              <a:lightRig rig="threePt" dir="t"/>
            </a:scene3d>
            <a:sp3d extrusionH="57150">
              <a:bevelT w="38100" h="38100"/>
            </a:sp3d>
          </a:bodyPr>
          <a:lstStyle/>
          <a:p>
            <a:pPr algn="ctr" eaLnBrk="1" fontAlgn="auto" hangingPunct="1">
              <a:spcAft>
                <a:spcPts val="0"/>
              </a:spcAft>
              <a:defRPr/>
            </a:pPr>
            <a:r>
              <a:rPr lang="en-US" b="1" dirty="0">
                <a:ln>
                  <a:solidFill>
                    <a:schemeClr val="accent2">
                      <a:lumMod val="75000"/>
                    </a:schemeClr>
                  </a:solidFill>
                </a:ln>
                <a:solidFill>
                  <a:srgbClr val="00B050"/>
                </a:solidFill>
                <a:latin typeface="Arial" pitchFamily="34" charset="0"/>
                <a:cs typeface="Arial" pitchFamily="34" charset="0"/>
              </a:rPr>
              <a:t>Four Retirement Options</a:t>
            </a:r>
          </a:p>
        </p:txBody>
      </p:sp>
      <p:sp>
        <p:nvSpPr>
          <p:cNvPr id="19459" name="Rectangle 3"/>
          <p:cNvSpPr>
            <a:spLocks noGrp="1" noChangeArrowheads="1"/>
          </p:cNvSpPr>
          <p:nvPr>
            <p:ph idx="4294967295"/>
          </p:nvPr>
        </p:nvSpPr>
        <p:spPr>
          <a:xfrm>
            <a:off x="457200" y="1981200"/>
            <a:ext cx="8686800" cy="4648200"/>
          </a:xfrm>
        </p:spPr>
        <p:txBody>
          <a:bodyPr>
            <a:normAutofit/>
          </a:bodyPr>
          <a:lstStyle/>
          <a:p>
            <a:pPr algn="just" eaLnBrk="1" hangingPunct="1">
              <a:buClr>
                <a:schemeClr val="tx2">
                  <a:lumMod val="50000"/>
                </a:schemeClr>
              </a:buClr>
              <a:buFont typeface="Wingdings" pitchFamily="2" charset="2"/>
              <a:buChar char="Ø"/>
            </a:pPr>
            <a:r>
              <a:rPr lang="en-US" sz="2800" dirty="0">
                <a:latin typeface="Arial" pitchFamily="34" charset="0"/>
                <a:cs typeface="Arial" pitchFamily="34" charset="0"/>
              </a:rPr>
              <a:t>Straight Life Annuity.</a:t>
            </a:r>
          </a:p>
          <a:p>
            <a:pPr algn="just" eaLnBrk="1" hangingPunct="1">
              <a:buClr>
                <a:schemeClr val="tx2">
                  <a:lumMod val="50000"/>
                </a:schemeClr>
              </a:buClr>
              <a:buFont typeface="Wingdings" pitchFamily="2" charset="2"/>
              <a:buChar char="Ø"/>
            </a:pPr>
            <a:endParaRPr lang="en-US" sz="2800" dirty="0">
              <a:latin typeface="Arial" pitchFamily="34" charset="0"/>
              <a:cs typeface="Arial" pitchFamily="34" charset="0"/>
            </a:endParaRPr>
          </a:p>
          <a:p>
            <a:pPr algn="just" eaLnBrk="1" hangingPunct="1">
              <a:buClr>
                <a:schemeClr val="tx2">
                  <a:lumMod val="50000"/>
                </a:schemeClr>
              </a:buClr>
              <a:buFont typeface="Wingdings" pitchFamily="2" charset="2"/>
              <a:buChar char="Ø"/>
            </a:pPr>
            <a:r>
              <a:rPr lang="en-US" sz="2800" dirty="0">
                <a:latin typeface="Arial" pitchFamily="34" charset="0"/>
                <a:cs typeface="Arial" pitchFamily="34" charset="0"/>
              </a:rPr>
              <a:t>100% Joint &amp; Survivor.</a:t>
            </a:r>
          </a:p>
          <a:p>
            <a:pPr algn="just" eaLnBrk="1" hangingPunct="1">
              <a:buClr>
                <a:schemeClr val="tx2">
                  <a:lumMod val="50000"/>
                </a:schemeClr>
              </a:buClr>
              <a:buFont typeface="Wingdings" pitchFamily="2" charset="2"/>
              <a:buChar char="Ø"/>
            </a:pPr>
            <a:endParaRPr lang="en-US" sz="2800" dirty="0">
              <a:latin typeface="Arial" pitchFamily="34" charset="0"/>
              <a:cs typeface="Arial" pitchFamily="34" charset="0"/>
            </a:endParaRPr>
          </a:p>
          <a:p>
            <a:pPr algn="just" eaLnBrk="1" hangingPunct="1">
              <a:buClr>
                <a:schemeClr val="tx2">
                  <a:lumMod val="50000"/>
                </a:schemeClr>
              </a:buClr>
              <a:buFont typeface="Wingdings" pitchFamily="2" charset="2"/>
              <a:buChar char="Ø"/>
            </a:pPr>
            <a:r>
              <a:rPr lang="en-US" sz="2800" dirty="0">
                <a:latin typeface="Arial" pitchFamily="34" charset="0"/>
                <a:cs typeface="Arial" pitchFamily="34" charset="0"/>
              </a:rPr>
              <a:t>50% Joint &amp; Survivor.</a:t>
            </a:r>
          </a:p>
          <a:p>
            <a:pPr algn="just" eaLnBrk="1" hangingPunct="1">
              <a:buClr>
                <a:schemeClr val="tx2">
                  <a:lumMod val="50000"/>
                </a:schemeClr>
              </a:buClr>
              <a:buFont typeface="Wingdings" pitchFamily="2" charset="2"/>
              <a:buChar char="Ø"/>
            </a:pPr>
            <a:endParaRPr lang="en-US" sz="2800" dirty="0">
              <a:latin typeface="Arial" pitchFamily="34" charset="0"/>
              <a:cs typeface="Arial" pitchFamily="34" charset="0"/>
            </a:endParaRPr>
          </a:p>
          <a:p>
            <a:pPr algn="just" eaLnBrk="1" hangingPunct="1">
              <a:buClr>
                <a:schemeClr val="tx2">
                  <a:lumMod val="50000"/>
                </a:schemeClr>
              </a:buClr>
              <a:buFont typeface="Wingdings" pitchFamily="2" charset="2"/>
              <a:buChar char="Ø"/>
            </a:pPr>
            <a:r>
              <a:rPr lang="en-US" sz="2800" dirty="0">
                <a:latin typeface="Arial" pitchFamily="34" charset="0"/>
                <a:cs typeface="Arial" pitchFamily="34" charset="0"/>
              </a:rPr>
              <a:t>10 Year Certain.</a:t>
            </a:r>
          </a:p>
        </p:txBody>
      </p:sp>
    </p:spTree>
    <p:extLst>
      <p:ext uri="{BB962C8B-B14F-4D97-AF65-F5344CB8AC3E}">
        <p14:creationId xmlns:p14="http://schemas.microsoft.com/office/powerpoint/2010/main" val="343680347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381000" y="228600"/>
            <a:ext cx="8763000" cy="1219200"/>
          </a:xfrm>
        </p:spPr>
        <p:txBody>
          <a:bodyPr rtlCol="0">
            <a:normAutofit/>
            <a:scene3d>
              <a:camera prst="orthographicFront"/>
              <a:lightRig rig="threePt" dir="t"/>
            </a:scene3d>
            <a:sp3d extrusionH="57150">
              <a:bevelT w="38100" h="38100"/>
            </a:sp3d>
          </a:bodyPr>
          <a:lstStyle/>
          <a:p>
            <a:pPr algn="ctr" eaLnBrk="1" fontAlgn="auto" hangingPunct="1">
              <a:spcAft>
                <a:spcPts val="0"/>
              </a:spcAft>
              <a:defRPr/>
            </a:pPr>
            <a:r>
              <a:rPr lang="en-US" b="1" dirty="0">
                <a:ln>
                  <a:solidFill>
                    <a:schemeClr val="accent2">
                      <a:lumMod val="75000"/>
                    </a:schemeClr>
                  </a:solidFill>
                </a:ln>
                <a:solidFill>
                  <a:srgbClr val="00B050"/>
                </a:solidFill>
                <a:latin typeface="Arial" pitchFamily="34" charset="0"/>
                <a:cs typeface="Arial" pitchFamily="34" charset="0"/>
              </a:rPr>
              <a:t>Straight Life Annuity </a:t>
            </a:r>
            <a:br>
              <a:rPr lang="en-US" b="1" dirty="0">
                <a:ln>
                  <a:solidFill>
                    <a:schemeClr val="accent2">
                      <a:lumMod val="75000"/>
                    </a:schemeClr>
                  </a:solidFill>
                </a:ln>
                <a:solidFill>
                  <a:srgbClr val="00B050"/>
                </a:solidFill>
                <a:latin typeface="Arial" pitchFamily="34" charset="0"/>
                <a:cs typeface="Arial" pitchFamily="34" charset="0"/>
              </a:rPr>
            </a:br>
            <a:r>
              <a:rPr lang="en-US" b="1" dirty="0">
                <a:ln>
                  <a:solidFill>
                    <a:schemeClr val="accent2">
                      <a:lumMod val="75000"/>
                    </a:schemeClr>
                  </a:solidFill>
                </a:ln>
                <a:solidFill>
                  <a:srgbClr val="00B050"/>
                </a:solidFill>
                <a:latin typeface="Arial" pitchFamily="34" charset="0"/>
                <a:cs typeface="Arial" pitchFamily="34" charset="0"/>
              </a:rPr>
              <a:t>Retirement Option</a:t>
            </a:r>
          </a:p>
        </p:txBody>
      </p:sp>
      <p:sp>
        <p:nvSpPr>
          <p:cNvPr id="19459" name="Rectangle 3"/>
          <p:cNvSpPr>
            <a:spLocks noGrp="1" noChangeArrowheads="1"/>
          </p:cNvSpPr>
          <p:nvPr>
            <p:ph idx="4294967295"/>
          </p:nvPr>
        </p:nvSpPr>
        <p:spPr>
          <a:xfrm>
            <a:off x="533400" y="2819400"/>
            <a:ext cx="8610600" cy="3810000"/>
          </a:xfrm>
        </p:spPr>
        <p:txBody>
          <a:bodyPr/>
          <a:lstStyle/>
          <a:p>
            <a:pPr algn="just" eaLnBrk="1" hangingPunct="1">
              <a:buClr>
                <a:schemeClr val="tx2">
                  <a:lumMod val="50000"/>
                </a:schemeClr>
              </a:buClr>
              <a:buFont typeface="Wingdings" pitchFamily="2" charset="2"/>
              <a:buChar char="Ø"/>
            </a:pPr>
            <a:r>
              <a:rPr lang="en-US" sz="2800" dirty="0">
                <a:latin typeface="Arial" pitchFamily="34" charset="0"/>
                <a:cs typeface="Arial" pitchFamily="34" charset="0"/>
              </a:rPr>
              <a:t>Maximum monthly benefit payable for lifetime to the member determined under the regular benefit formula without adjustment.  No survivor benefits.</a:t>
            </a:r>
          </a:p>
          <a:p>
            <a:pPr algn="just" eaLnBrk="1" hangingPunct="1">
              <a:buClr>
                <a:schemeClr val="tx2">
                  <a:lumMod val="50000"/>
                </a:schemeClr>
              </a:buClr>
              <a:buFont typeface="Wingdings" pitchFamily="2" charset="2"/>
              <a:buChar char="Ø"/>
            </a:pPr>
            <a:endParaRPr lang="en-US" sz="2800" dirty="0">
              <a:latin typeface="Arial" pitchFamily="34" charset="0"/>
              <a:cs typeface="Arial" pitchFamily="34" charset="0"/>
            </a:endParaRPr>
          </a:p>
          <a:p>
            <a:pPr algn="just" eaLnBrk="1" hangingPunct="1">
              <a:buClr>
                <a:schemeClr val="tx2">
                  <a:lumMod val="50000"/>
                </a:schemeClr>
              </a:buClr>
              <a:buFont typeface="Wingdings" pitchFamily="2" charset="2"/>
              <a:buChar char="Ø"/>
            </a:pPr>
            <a:r>
              <a:rPr lang="en-US" sz="2800" dirty="0">
                <a:latin typeface="Arial" pitchFamily="34" charset="0"/>
                <a:cs typeface="Arial" pitchFamily="34" charset="0"/>
              </a:rPr>
              <a:t>Any remaining contributions will be paid to named beneficiary</a:t>
            </a:r>
            <a:r>
              <a:rPr lang="en-US" sz="2300" dirty="0">
                <a:latin typeface="Arial" pitchFamily="34" charset="0"/>
                <a:cs typeface="Arial" pitchFamily="34" charset="0"/>
              </a:rPr>
              <a:t>.</a:t>
            </a:r>
          </a:p>
        </p:txBody>
      </p:sp>
    </p:spTree>
    <p:extLst>
      <p:ext uri="{BB962C8B-B14F-4D97-AF65-F5344CB8AC3E}">
        <p14:creationId xmlns:p14="http://schemas.microsoft.com/office/powerpoint/2010/main" val="79662642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A1DD33-95AF-424D-8AB9-1BE2B07A8391}"/>
              </a:ext>
            </a:extLst>
          </p:cNvPr>
          <p:cNvSpPr>
            <a:spLocks noGrp="1"/>
          </p:cNvSpPr>
          <p:nvPr>
            <p:ph idx="1"/>
          </p:nvPr>
        </p:nvSpPr>
        <p:spPr>
          <a:xfrm>
            <a:off x="628650" y="2514599"/>
            <a:ext cx="7886700" cy="3662363"/>
          </a:xfrm>
        </p:spPr>
        <p:txBody>
          <a:bodyPr>
            <a:normAutofit/>
          </a:bodyPr>
          <a:lstStyle/>
          <a:p>
            <a:pPr indent="-228600" defTabSz="914400"/>
            <a:r>
              <a:rPr lang="en-US" sz="2800" dirty="0"/>
              <a:t>Year Implemented……………….…….……1941</a:t>
            </a:r>
          </a:p>
          <a:p>
            <a:pPr indent="-228600" defTabSz="914400"/>
            <a:r>
              <a:rPr lang="en-US" sz="2800" dirty="0"/>
              <a:t>Active Members……………………..……….52,279</a:t>
            </a:r>
          </a:p>
          <a:p>
            <a:pPr indent="-228600" defTabSz="914400"/>
            <a:r>
              <a:rPr lang="en-US" sz="2800" dirty="0"/>
              <a:t>Retirees…………………………….……………..36,652</a:t>
            </a:r>
          </a:p>
          <a:p>
            <a:pPr indent="-228600" defTabSz="914400"/>
            <a:r>
              <a:rPr lang="en-US" sz="2800" dirty="0"/>
              <a:t>% of Employee Contributions…………….….6%</a:t>
            </a:r>
          </a:p>
          <a:p>
            <a:pPr indent="-228600" defTabSz="914400"/>
            <a:r>
              <a:rPr lang="en-US" sz="2800" dirty="0"/>
              <a:t>% of Employer Contributions Plan I……...15%</a:t>
            </a:r>
          </a:p>
          <a:p>
            <a:pPr indent="-228600" defTabSz="914400"/>
            <a:r>
              <a:rPr lang="en-US" sz="2800" dirty="0"/>
              <a:t>% of Employer Contributions Plan III…….7.5%     </a:t>
            </a:r>
          </a:p>
        </p:txBody>
      </p:sp>
      <p:sp>
        <p:nvSpPr>
          <p:cNvPr id="4" name="Title 3">
            <a:extLst>
              <a:ext uri="{FF2B5EF4-FFF2-40B4-BE49-F238E27FC236}">
                <a16:creationId xmlns:a16="http://schemas.microsoft.com/office/drawing/2014/main" id="{20AA37E6-0402-4C05-9D07-AA6E5D518F3E}"/>
              </a:ext>
            </a:extLst>
          </p:cNvPr>
          <p:cNvSpPr txBox="1">
            <a:spLocks noGrp="1"/>
          </p:cNvSpPr>
          <p:nvPr>
            <p:ph type="title"/>
          </p:nvPr>
        </p:nvSpPr>
        <p:spPr>
          <a:xfrm>
            <a:off x="628650" y="427742"/>
            <a:ext cx="7886700" cy="1200329"/>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000" b="1" dirty="0">
                <a:ln w="10541" cmpd="sng">
                  <a:solidFill>
                    <a:schemeClr val="accent2">
                      <a:lumMod val="75000"/>
                    </a:schemeClr>
                  </a:solidFill>
                  <a:prstDash val="solid"/>
                </a:ln>
                <a:solidFill>
                  <a:srgbClr val="00B050"/>
                </a:solidFill>
                <a:latin typeface="Arial" pitchFamily="34" charset="0"/>
                <a:cs typeface="Arial" pitchFamily="34" charset="0"/>
              </a:rPr>
              <a:t>TRS Statistics </a:t>
            </a:r>
            <a:br>
              <a:rPr lang="en-US" sz="4000" b="1" dirty="0">
                <a:ln w="10541" cmpd="sng">
                  <a:solidFill>
                    <a:schemeClr val="accent2">
                      <a:lumMod val="75000"/>
                    </a:schemeClr>
                  </a:solidFill>
                  <a:prstDash val="solid"/>
                </a:ln>
                <a:solidFill>
                  <a:srgbClr val="00B050"/>
                </a:solidFill>
                <a:latin typeface="Arial" pitchFamily="34" charset="0"/>
                <a:cs typeface="Arial" pitchFamily="34" charset="0"/>
              </a:rPr>
            </a:br>
            <a:r>
              <a:rPr lang="en-US" sz="4000" b="1" dirty="0">
                <a:ln w="10541" cmpd="sng">
                  <a:solidFill>
                    <a:schemeClr val="accent2">
                      <a:lumMod val="75000"/>
                    </a:schemeClr>
                  </a:solidFill>
                  <a:prstDash val="solid"/>
                </a:ln>
                <a:solidFill>
                  <a:srgbClr val="00B050"/>
                </a:solidFill>
                <a:latin typeface="Arial" pitchFamily="34" charset="0"/>
                <a:cs typeface="Arial" pitchFamily="34" charset="0"/>
              </a:rPr>
              <a:t>as of July 1, 2019</a:t>
            </a:r>
          </a:p>
        </p:txBody>
      </p:sp>
    </p:spTree>
    <p:extLst>
      <p:ext uri="{BB962C8B-B14F-4D97-AF65-F5344CB8AC3E}">
        <p14:creationId xmlns:p14="http://schemas.microsoft.com/office/powerpoint/2010/main" val="3735997811"/>
      </p:ext>
    </p:extLst>
  </p:cSld>
  <p:clrMapOvr>
    <a:masterClrMapping/>
  </p:clrMapOvr>
  <p:transition>
    <p:wipe dir="d"/>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52400" y="304800"/>
            <a:ext cx="8991600" cy="914400"/>
          </a:xfrm>
        </p:spPr>
        <p:txBody>
          <a:bodyPr rtlCol="0">
            <a:normAutofit fontScale="90000"/>
            <a:scene3d>
              <a:camera prst="orthographicFront"/>
              <a:lightRig rig="threePt" dir="t"/>
            </a:scene3d>
            <a:sp3d extrusionH="57150">
              <a:bevelT w="38100" h="38100"/>
            </a:sp3d>
          </a:bodyPr>
          <a:lstStyle/>
          <a:p>
            <a:pPr algn="ctr" eaLnBrk="1" fontAlgn="auto" hangingPunct="1">
              <a:spcAft>
                <a:spcPts val="0"/>
              </a:spcAft>
              <a:defRPr/>
            </a:pPr>
            <a:r>
              <a:rPr lang="en-US" b="1" dirty="0">
                <a:ln>
                  <a:solidFill>
                    <a:schemeClr val="accent2">
                      <a:lumMod val="75000"/>
                    </a:schemeClr>
                  </a:solidFill>
                </a:ln>
                <a:solidFill>
                  <a:srgbClr val="00B050"/>
                </a:solidFill>
                <a:latin typeface="Arial" pitchFamily="34" charset="0"/>
                <a:cs typeface="Arial" pitchFamily="34" charset="0"/>
              </a:rPr>
              <a:t>100% Joint &amp; Survivor Annuity Retirement Option</a:t>
            </a:r>
          </a:p>
        </p:txBody>
      </p:sp>
      <p:sp>
        <p:nvSpPr>
          <p:cNvPr id="20483" name="Rectangle 3"/>
          <p:cNvSpPr>
            <a:spLocks noGrp="1" noChangeArrowheads="1"/>
          </p:cNvSpPr>
          <p:nvPr>
            <p:ph idx="4294967295"/>
          </p:nvPr>
        </p:nvSpPr>
        <p:spPr>
          <a:xfrm>
            <a:off x="152400" y="1676400"/>
            <a:ext cx="8991600" cy="4495800"/>
          </a:xfrm>
        </p:spPr>
        <p:txBody>
          <a:bodyPr/>
          <a:lstStyle/>
          <a:p>
            <a:pPr algn="just" eaLnBrk="1" hangingPunct="1">
              <a:buClr>
                <a:schemeClr val="tx2">
                  <a:lumMod val="50000"/>
                </a:schemeClr>
              </a:buClr>
              <a:buFont typeface="Wingdings" pitchFamily="2" charset="2"/>
              <a:buChar char="Ø"/>
            </a:pPr>
            <a:endParaRPr lang="en-US" sz="2600" dirty="0">
              <a:latin typeface="Arial" pitchFamily="34" charset="0"/>
              <a:cs typeface="Arial" pitchFamily="34" charset="0"/>
            </a:endParaRPr>
          </a:p>
          <a:p>
            <a:pPr algn="just" eaLnBrk="1" hangingPunct="1">
              <a:buClr>
                <a:schemeClr val="tx2">
                  <a:lumMod val="50000"/>
                </a:schemeClr>
              </a:buClr>
              <a:buFont typeface="Wingdings" pitchFamily="2" charset="2"/>
              <a:buChar char="Ø"/>
            </a:pPr>
            <a:r>
              <a:rPr lang="en-US" sz="2800" dirty="0">
                <a:latin typeface="Arial" pitchFamily="34" charset="0"/>
                <a:cs typeface="Arial" pitchFamily="34" charset="0"/>
              </a:rPr>
              <a:t>A reduced annuity payable monthly to the member.  Upon the death of the member, the primary named survivor receives the same monthly amount for the remainder of his or her life.  If the names survivor dies before the member, the member will continue to receive the same monthly payment and cannot change retirement option to straight life.</a:t>
            </a:r>
          </a:p>
        </p:txBody>
      </p:sp>
    </p:spTree>
    <p:extLst>
      <p:ext uri="{BB962C8B-B14F-4D97-AF65-F5344CB8AC3E}">
        <p14:creationId xmlns:p14="http://schemas.microsoft.com/office/powerpoint/2010/main" val="227377798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152400" y="228600"/>
            <a:ext cx="8991600" cy="1066800"/>
          </a:xfrm>
        </p:spPr>
        <p:txBody>
          <a:bodyPr rtlCol="0">
            <a:normAutofit/>
            <a:scene3d>
              <a:camera prst="orthographicFront"/>
              <a:lightRig rig="threePt" dir="t"/>
            </a:scene3d>
            <a:sp3d extrusionH="57150">
              <a:bevelT w="38100" h="38100"/>
            </a:sp3d>
          </a:bodyPr>
          <a:lstStyle/>
          <a:p>
            <a:pPr algn="ctr" eaLnBrk="1" fontAlgn="auto" hangingPunct="1">
              <a:spcAft>
                <a:spcPts val="0"/>
              </a:spcAft>
              <a:defRPr/>
            </a:pPr>
            <a:r>
              <a:rPr lang="en-US" b="1" dirty="0">
                <a:ln>
                  <a:solidFill>
                    <a:schemeClr val="accent2">
                      <a:lumMod val="75000"/>
                    </a:schemeClr>
                  </a:solidFill>
                </a:ln>
                <a:solidFill>
                  <a:srgbClr val="00B050"/>
                </a:solidFill>
                <a:latin typeface="Arial" pitchFamily="34" charset="0"/>
                <a:cs typeface="Arial" pitchFamily="34" charset="0"/>
              </a:rPr>
              <a:t>50% Joint &amp; Survivor Annuity Retirement Option</a:t>
            </a:r>
          </a:p>
        </p:txBody>
      </p:sp>
      <p:sp>
        <p:nvSpPr>
          <p:cNvPr id="21507" name="Rectangle 3"/>
          <p:cNvSpPr>
            <a:spLocks noGrp="1" noChangeArrowheads="1"/>
          </p:cNvSpPr>
          <p:nvPr>
            <p:ph idx="4294967295"/>
          </p:nvPr>
        </p:nvSpPr>
        <p:spPr>
          <a:xfrm>
            <a:off x="304800" y="1600200"/>
            <a:ext cx="8839200" cy="5029200"/>
          </a:xfrm>
        </p:spPr>
        <p:txBody>
          <a:bodyPr/>
          <a:lstStyle/>
          <a:p>
            <a:pPr algn="just" eaLnBrk="1" hangingPunct="1">
              <a:buClr>
                <a:schemeClr val="tx2">
                  <a:lumMod val="50000"/>
                </a:schemeClr>
              </a:buClr>
              <a:buFont typeface="Wingdings" pitchFamily="2" charset="2"/>
              <a:buChar char="Ø"/>
            </a:pPr>
            <a:endParaRPr lang="en-US" sz="2600" dirty="0">
              <a:latin typeface="Arial" pitchFamily="34" charset="0"/>
              <a:cs typeface="Arial" pitchFamily="34" charset="0"/>
            </a:endParaRPr>
          </a:p>
          <a:p>
            <a:pPr algn="just" eaLnBrk="1" hangingPunct="1">
              <a:buClr>
                <a:schemeClr val="tx2">
                  <a:lumMod val="50000"/>
                </a:schemeClr>
              </a:buClr>
              <a:buFont typeface="Wingdings" pitchFamily="2" charset="2"/>
              <a:buChar char="Ø"/>
            </a:pPr>
            <a:endParaRPr lang="en-US" sz="2600" dirty="0">
              <a:latin typeface="Arial" pitchFamily="34" charset="0"/>
              <a:cs typeface="Arial" pitchFamily="34" charset="0"/>
            </a:endParaRPr>
          </a:p>
          <a:p>
            <a:pPr algn="just" eaLnBrk="1" hangingPunct="1">
              <a:buClr>
                <a:schemeClr val="tx2">
                  <a:lumMod val="50000"/>
                </a:schemeClr>
              </a:buClr>
              <a:buFont typeface="Wingdings" pitchFamily="2" charset="2"/>
              <a:buChar char="Ø"/>
            </a:pPr>
            <a:r>
              <a:rPr lang="en-US" sz="2800" dirty="0">
                <a:latin typeface="Arial" pitchFamily="34" charset="0"/>
                <a:cs typeface="Arial" pitchFamily="34" charset="0"/>
              </a:rPr>
              <a:t>A reduced annuity payable monthly to the member.  Upon the death of the member, the primary named survivor will receive 50% of the amount paid to the member.  If the primary survivor dies before the member, the member will continue to receive the same monthly annuity payment and cannot change retirement to straight life.</a:t>
            </a:r>
          </a:p>
        </p:txBody>
      </p:sp>
    </p:spTree>
    <p:extLst>
      <p:ext uri="{BB962C8B-B14F-4D97-AF65-F5344CB8AC3E}">
        <p14:creationId xmlns:p14="http://schemas.microsoft.com/office/powerpoint/2010/main" val="51594016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304800" y="228600"/>
            <a:ext cx="8839200" cy="1143000"/>
          </a:xfrm>
        </p:spPr>
        <p:txBody>
          <a:bodyPr rtlCol="0">
            <a:normAutofit/>
            <a:scene3d>
              <a:camera prst="orthographicFront"/>
              <a:lightRig rig="threePt" dir="t"/>
            </a:scene3d>
            <a:sp3d extrusionH="57150">
              <a:bevelT w="38100" h="38100"/>
            </a:sp3d>
          </a:bodyPr>
          <a:lstStyle/>
          <a:p>
            <a:pPr algn="ctr" eaLnBrk="1" fontAlgn="auto" hangingPunct="1">
              <a:spcAft>
                <a:spcPts val="0"/>
              </a:spcAft>
              <a:defRPr/>
            </a:pPr>
            <a:r>
              <a:rPr lang="en-US" b="1" dirty="0">
                <a:ln>
                  <a:solidFill>
                    <a:schemeClr val="accent2">
                      <a:lumMod val="75000"/>
                    </a:schemeClr>
                  </a:solidFill>
                </a:ln>
                <a:solidFill>
                  <a:srgbClr val="00B050"/>
                </a:solidFill>
                <a:latin typeface="Arial" pitchFamily="34" charset="0"/>
                <a:cs typeface="Arial" pitchFamily="34" charset="0"/>
              </a:rPr>
              <a:t>Ten Year Certain Annuity Retirement Option</a:t>
            </a:r>
          </a:p>
        </p:txBody>
      </p:sp>
      <p:sp>
        <p:nvSpPr>
          <p:cNvPr id="22531" name="Rectangle 3"/>
          <p:cNvSpPr>
            <a:spLocks noGrp="1" noChangeArrowheads="1"/>
          </p:cNvSpPr>
          <p:nvPr>
            <p:ph idx="4294967295"/>
          </p:nvPr>
        </p:nvSpPr>
        <p:spPr>
          <a:xfrm>
            <a:off x="304800" y="1981200"/>
            <a:ext cx="8839200" cy="4191000"/>
          </a:xfrm>
        </p:spPr>
        <p:txBody>
          <a:bodyPr>
            <a:normAutofit/>
          </a:bodyPr>
          <a:lstStyle/>
          <a:p>
            <a:pPr algn="just" eaLnBrk="1" hangingPunct="1">
              <a:lnSpc>
                <a:spcPct val="90000"/>
              </a:lnSpc>
              <a:buClr>
                <a:schemeClr val="tx2">
                  <a:lumMod val="50000"/>
                </a:schemeClr>
              </a:buClr>
              <a:buFont typeface="Wingdings" pitchFamily="2" charset="2"/>
              <a:buChar char="Ø"/>
            </a:pPr>
            <a:r>
              <a:rPr lang="en-US" sz="3200" dirty="0">
                <a:latin typeface="Arial" pitchFamily="34" charset="0"/>
                <a:cs typeface="Arial" pitchFamily="34" charset="0"/>
              </a:rPr>
              <a:t>Member will receive a monthly payment during his/her lifetime.</a:t>
            </a:r>
          </a:p>
          <a:p>
            <a:pPr eaLnBrk="1" hangingPunct="1">
              <a:lnSpc>
                <a:spcPct val="90000"/>
              </a:lnSpc>
              <a:buClr>
                <a:schemeClr val="tx2">
                  <a:lumMod val="50000"/>
                </a:schemeClr>
              </a:buClr>
              <a:buFontTx/>
              <a:buBlip>
                <a:blip r:embed="rId2"/>
              </a:buBlip>
            </a:pPr>
            <a:endParaRPr lang="en-US" sz="3200" dirty="0">
              <a:latin typeface="Arial" pitchFamily="34" charset="0"/>
              <a:cs typeface="Arial" pitchFamily="34" charset="0"/>
            </a:endParaRPr>
          </a:p>
          <a:p>
            <a:pPr eaLnBrk="1" hangingPunct="1">
              <a:lnSpc>
                <a:spcPct val="90000"/>
              </a:lnSpc>
              <a:buClr>
                <a:schemeClr val="tx2">
                  <a:lumMod val="50000"/>
                </a:schemeClr>
              </a:buClr>
              <a:buFontTx/>
              <a:buNone/>
            </a:pPr>
            <a:endParaRPr lang="en-US" sz="3200" dirty="0">
              <a:latin typeface="Arial" pitchFamily="34" charset="0"/>
              <a:cs typeface="Arial" pitchFamily="34" charset="0"/>
            </a:endParaRPr>
          </a:p>
          <a:p>
            <a:pPr algn="just" eaLnBrk="1" hangingPunct="1">
              <a:lnSpc>
                <a:spcPct val="90000"/>
              </a:lnSpc>
              <a:buClr>
                <a:schemeClr val="tx2">
                  <a:lumMod val="50000"/>
                </a:schemeClr>
              </a:buClr>
              <a:buFont typeface="Wingdings" pitchFamily="2" charset="2"/>
              <a:buChar char="Ø"/>
            </a:pPr>
            <a:r>
              <a:rPr lang="en-US" sz="3200" dirty="0">
                <a:latin typeface="Arial" pitchFamily="34" charset="0"/>
                <a:cs typeface="Arial" pitchFamily="34" charset="0"/>
              </a:rPr>
              <a:t>If the member dies before receiving 120 monthly payments, the balance of these 120 payments will be paid to a primary beneficiary.</a:t>
            </a:r>
          </a:p>
        </p:txBody>
      </p:sp>
    </p:spTree>
    <p:extLst>
      <p:ext uri="{BB962C8B-B14F-4D97-AF65-F5344CB8AC3E}">
        <p14:creationId xmlns:p14="http://schemas.microsoft.com/office/powerpoint/2010/main" val="230058341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 y="365126"/>
            <a:ext cx="8286750" cy="1325563"/>
          </a:xfrm>
        </p:spPr>
        <p:txBody>
          <a:bodyPr rtlCol="0">
            <a:normAutofit/>
            <a:scene3d>
              <a:camera prst="orthographicFront"/>
              <a:lightRig rig="threePt" dir="t"/>
            </a:scene3d>
            <a:sp3d extrusionH="57150">
              <a:bevelT w="38100" h="38100"/>
            </a:sp3d>
          </a:bodyPr>
          <a:lstStyle/>
          <a:p>
            <a:pPr algn="ctr" eaLnBrk="1" fontAlgn="auto" hangingPunct="1">
              <a:spcAft>
                <a:spcPts val="0"/>
              </a:spcAft>
              <a:defRPr/>
            </a:pPr>
            <a:r>
              <a:rPr lang="en-US" sz="4000" b="1" dirty="0">
                <a:ln>
                  <a:solidFill>
                    <a:schemeClr val="accent2">
                      <a:lumMod val="75000"/>
                    </a:schemeClr>
                  </a:solidFill>
                </a:ln>
                <a:solidFill>
                  <a:srgbClr val="00B050"/>
                </a:solidFill>
                <a:latin typeface="Arial" pitchFamily="34" charset="0"/>
                <a:cs typeface="Arial" pitchFamily="34" charset="0"/>
              </a:rPr>
              <a:t>Tier I Unused Sick and Annual Leave at Retirement</a:t>
            </a:r>
          </a:p>
        </p:txBody>
      </p:sp>
      <p:sp>
        <p:nvSpPr>
          <p:cNvPr id="23555" name="Rectangle 3"/>
          <p:cNvSpPr>
            <a:spLocks noGrp="1" noChangeArrowheads="1"/>
          </p:cNvSpPr>
          <p:nvPr>
            <p:ph type="body" idx="4294967295"/>
          </p:nvPr>
        </p:nvSpPr>
        <p:spPr>
          <a:xfrm>
            <a:off x="0" y="2743200"/>
            <a:ext cx="7886700" cy="2438400"/>
          </a:xfrm>
        </p:spPr>
        <p:txBody>
          <a:bodyPr>
            <a:noAutofit/>
          </a:bodyPr>
          <a:lstStyle/>
          <a:p>
            <a:pPr algn="just" eaLnBrk="1" hangingPunct="1">
              <a:buClr>
                <a:schemeClr val="tx2">
                  <a:lumMod val="50000"/>
                </a:schemeClr>
              </a:buClr>
              <a:buFont typeface="Wingdings" pitchFamily="2" charset="2"/>
              <a:buChar char="Ø"/>
            </a:pPr>
            <a:r>
              <a:rPr lang="en-US" sz="2800" dirty="0">
                <a:latin typeface="Arial" pitchFamily="34" charset="0"/>
                <a:cs typeface="Arial" pitchFamily="34" charset="0"/>
              </a:rPr>
              <a:t>You must be covered by the Public Employees Insurance Agency.</a:t>
            </a:r>
          </a:p>
          <a:p>
            <a:pPr eaLnBrk="1" hangingPunct="1">
              <a:buClr>
                <a:schemeClr val="tx2">
                  <a:lumMod val="50000"/>
                </a:schemeClr>
              </a:buClr>
              <a:buFont typeface="Wingdings" pitchFamily="2" charset="2"/>
              <a:buChar char="Ø"/>
            </a:pPr>
            <a:endParaRPr lang="en-US" sz="2800" dirty="0">
              <a:latin typeface="Arial" pitchFamily="34" charset="0"/>
              <a:cs typeface="Arial" pitchFamily="34" charset="0"/>
            </a:endParaRPr>
          </a:p>
          <a:p>
            <a:pPr eaLnBrk="1" hangingPunct="1">
              <a:buClr>
                <a:schemeClr val="tx2">
                  <a:lumMod val="50000"/>
                </a:schemeClr>
              </a:buClr>
              <a:buFont typeface="Wingdings" pitchFamily="2" charset="2"/>
              <a:buChar char="Ø"/>
            </a:pPr>
            <a:endParaRPr lang="en-US" sz="2800" dirty="0">
              <a:latin typeface="Arial" pitchFamily="34" charset="0"/>
              <a:cs typeface="Arial" pitchFamily="34" charset="0"/>
            </a:endParaRPr>
          </a:p>
          <a:p>
            <a:pPr eaLnBrk="1" hangingPunct="1">
              <a:buClr>
                <a:schemeClr val="tx2">
                  <a:lumMod val="50000"/>
                </a:schemeClr>
              </a:buClr>
              <a:buFont typeface="Wingdings" pitchFamily="2" charset="2"/>
              <a:buChar char="Ø"/>
            </a:pPr>
            <a:r>
              <a:rPr lang="en-US" sz="2800" dirty="0">
                <a:latin typeface="Arial" pitchFamily="34" charset="0"/>
                <a:cs typeface="Arial" pitchFamily="34" charset="0"/>
              </a:rPr>
              <a:t>You cannot be a deferred TRS retiree.</a:t>
            </a:r>
          </a:p>
        </p:txBody>
      </p:sp>
    </p:spTree>
    <p:extLst>
      <p:ext uri="{BB962C8B-B14F-4D97-AF65-F5344CB8AC3E}">
        <p14:creationId xmlns:p14="http://schemas.microsoft.com/office/powerpoint/2010/main" val="428206044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228600" y="304800"/>
            <a:ext cx="8915400" cy="1143000"/>
          </a:xfrm>
        </p:spPr>
        <p:txBody>
          <a:bodyPr rtlCol="0">
            <a:normAutofit/>
            <a:scene3d>
              <a:camera prst="orthographicFront"/>
              <a:lightRig rig="threePt" dir="t"/>
            </a:scene3d>
            <a:sp3d extrusionH="57150">
              <a:bevelT w="38100" h="38100"/>
            </a:sp3d>
          </a:bodyPr>
          <a:lstStyle/>
          <a:p>
            <a:pPr algn="ctr" eaLnBrk="1" fontAlgn="auto" hangingPunct="1">
              <a:spcAft>
                <a:spcPts val="0"/>
              </a:spcAft>
              <a:defRPr/>
            </a:pPr>
            <a:r>
              <a:rPr lang="en-US" b="1" dirty="0">
                <a:ln>
                  <a:solidFill>
                    <a:schemeClr val="accent2">
                      <a:lumMod val="75000"/>
                    </a:schemeClr>
                  </a:solidFill>
                </a:ln>
                <a:solidFill>
                  <a:srgbClr val="00B050"/>
                </a:solidFill>
                <a:latin typeface="Arial" pitchFamily="34" charset="0"/>
                <a:cs typeface="Arial" pitchFamily="34" charset="0"/>
              </a:rPr>
              <a:t>TIER l - Unused Sick and Annual Leave at Retirement</a:t>
            </a:r>
          </a:p>
        </p:txBody>
      </p:sp>
      <p:sp>
        <p:nvSpPr>
          <p:cNvPr id="24579" name="Rectangle 3"/>
          <p:cNvSpPr>
            <a:spLocks noGrp="1" noChangeArrowheads="1"/>
          </p:cNvSpPr>
          <p:nvPr>
            <p:ph idx="4294967295"/>
          </p:nvPr>
        </p:nvSpPr>
        <p:spPr>
          <a:xfrm>
            <a:off x="381000" y="1524000"/>
            <a:ext cx="8763000" cy="4724400"/>
          </a:xfrm>
        </p:spPr>
        <p:txBody>
          <a:bodyPr>
            <a:normAutofit/>
          </a:bodyPr>
          <a:lstStyle/>
          <a:p>
            <a:pPr eaLnBrk="1" hangingPunct="1">
              <a:lnSpc>
                <a:spcPct val="90000"/>
              </a:lnSpc>
              <a:buNone/>
            </a:pPr>
            <a:r>
              <a:rPr lang="en-US" sz="2600" b="1" dirty="0">
                <a:latin typeface="Arial" pitchFamily="34" charset="0"/>
                <a:cs typeface="Arial" pitchFamily="34" charset="0"/>
              </a:rPr>
              <a:t>Option 1 – Additional Retirement Service Credit</a:t>
            </a:r>
          </a:p>
          <a:p>
            <a:pPr eaLnBrk="1" hangingPunct="1">
              <a:lnSpc>
                <a:spcPct val="90000"/>
              </a:lnSpc>
              <a:buNone/>
            </a:pPr>
            <a:endParaRPr lang="en-US" sz="2600" b="1" dirty="0">
              <a:latin typeface="Arial" pitchFamily="34" charset="0"/>
              <a:cs typeface="Arial" pitchFamily="34" charset="0"/>
            </a:endParaRPr>
          </a:p>
          <a:p>
            <a:pPr eaLnBrk="1" hangingPunct="1">
              <a:lnSpc>
                <a:spcPct val="90000"/>
              </a:lnSpc>
              <a:buClr>
                <a:schemeClr val="tx2">
                  <a:lumMod val="50000"/>
                </a:schemeClr>
              </a:buClr>
              <a:buFont typeface="Wingdings" pitchFamily="2" charset="2"/>
              <a:buChar char="Ø"/>
            </a:pPr>
            <a:r>
              <a:rPr lang="en-US" sz="2400" dirty="0">
                <a:latin typeface="Arial" pitchFamily="34" charset="0"/>
                <a:cs typeface="Arial" pitchFamily="34" charset="0"/>
              </a:rPr>
              <a:t>1 day of leave = 2 days of credited service.</a:t>
            </a:r>
          </a:p>
          <a:p>
            <a:pPr eaLnBrk="1" hangingPunct="1">
              <a:lnSpc>
                <a:spcPct val="90000"/>
              </a:lnSpc>
              <a:buClr>
                <a:schemeClr val="tx2">
                  <a:lumMod val="50000"/>
                </a:schemeClr>
              </a:buClr>
              <a:buFont typeface="Wingdings" pitchFamily="2" charset="2"/>
              <a:buChar char="Ø"/>
            </a:pPr>
            <a:endParaRPr lang="en-US" sz="2400" dirty="0">
              <a:latin typeface="Arial" pitchFamily="34" charset="0"/>
              <a:cs typeface="Arial" pitchFamily="34" charset="0"/>
            </a:endParaRPr>
          </a:p>
          <a:p>
            <a:pPr eaLnBrk="1" hangingPunct="1">
              <a:lnSpc>
                <a:spcPct val="90000"/>
              </a:lnSpc>
              <a:buClr>
                <a:schemeClr val="tx2">
                  <a:lumMod val="50000"/>
                </a:schemeClr>
              </a:buClr>
              <a:buFont typeface="Wingdings" pitchFamily="2" charset="2"/>
              <a:buChar char="Ø"/>
            </a:pPr>
            <a:r>
              <a:rPr lang="en-US" sz="2400" dirty="0">
                <a:latin typeface="Arial" pitchFamily="34" charset="0"/>
                <a:cs typeface="Arial" pitchFamily="34" charset="0"/>
              </a:rPr>
              <a:t>This credited service cannot be used to meet retirement eligibility.</a:t>
            </a:r>
          </a:p>
          <a:p>
            <a:pPr marL="0" indent="0" eaLnBrk="1" hangingPunct="1">
              <a:lnSpc>
                <a:spcPct val="90000"/>
              </a:lnSpc>
              <a:buClr>
                <a:schemeClr val="tx2">
                  <a:lumMod val="50000"/>
                </a:schemeClr>
              </a:buClr>
              <a:buNone/>
            </a:pPr>
            <a:endParaRPr lang="en-US" sz="2400" dirty="0">
              <a:latin typeface="Arial" pitchFamily="34" charset="0"/>
              <a:cs typeface="Arial" pitchFamily="34" charset="0"/>
            </a:endParaRPr>
          </a:p>
          <a:p>
            <a:pPr marL="0" indent="0" eaLnBrk="1" hangingPunct="1">
              <a:lnSpc>
                <a:spcPct val="90000"/>
              </a:lnSpc>
              <a:buClr>
                <a:schemeClr val="tx2">
                  <a:lumMod val="50000"/>
                </a:schemeClr>
              </a:buClr>
              <a:buNone/>
            </a:pPr>
            <a:r>
              <a:rPr lang="en-US" sz="2400" dirty="0">
                <a:latin typeface="Arial" pitchFamily="34" charset="0"/>
                <a:cs typeface="Arial" pitchFamily="34" charset="0"/>
              </a:rPr>
              <a:t>As a general guideline: </a:t>
            </a:r>
          </a:p>
          <a:p>
            <a:pPr eaLnBrk="1" hangingPunct="1">
              <a:lnSpc>
                <a:spcPct val="90000"/>
              </a:lnSpc>
              <a:buClr>
                <a:schemeClr val="tx2">
                  <a:lumMod val="50000"/>
                </a:schemeClr>
              </a:buClr>
              <a:buFont typeface="Wingdings" pitchFamily="2" charset="2"/>
              <a:buChar char="Ø"/>
            </a:pPr>
            <a:r>
              <a:rPr lang="en-US" sz="2400" dirty="0">
                <a:latin typeface="Arial" pitchFamily="34" charset="0"/>
                <a:cs typeface="Arial" pitchFamily="34" charset="0"/>
              </a:rPr>
              <a:t>10 month contract - 90 days for 1 year</a:t>
            </a:r>
          </a:p>
          <a:p>
            <a:pPr eaLnBrk="1" hangingPunct="1">
              <a:lnSpc>
                <a:spcPct val="90000"/>
              </a:lnSpc>
              <a:buClr>
                <a:schemeClr val="tx2">
                  <a:lumMod val="50000"/>
                </a:schemeClr>
              </a:buClr>
              <a:buFont typeface="Wingdings" pitchFamily="2" charset="2"/>
              <a:buChar char="Ø"/>
            </a:pPr>
            <a:r>
              <a:rPr lang="en-US" sz="2400" dirty="0">
                <a:latin typeface="Arial" pitchFamily="34" charset="0"/>
                <a:cs typeface="Arial" pitchFamily="34" charset="0"/>
              </a:rPr>
              <a:t>11 month contract - 100 days for 1 year</a:t>
            </a:r>
          </a:p>
          <a:p>
            <a:pPr eaLnBrk="1" hangingPunct="1">
              <a:lnSpc>
                <a:spcPct val="90000"/>
              </a:lnSpc>
              <a:buClr>
                <a:schemeClr val="tx2">
                  <a:lumMod val="50000"/>
                </a:schemeClr>
              </a:buClr>
              <a:buFont typeface="Wingdings" pitchFamily="2" charset="2"/>
              <a:buChar char="Ø"/>
            </a:pPr>
            <a:r>
              <a:rPr lang="en-US" sz="2400" dirty="0">
                <a:latin typeface="Arial" pitchFamily="34" charset="0"/>
                <a:cs typeface="Arial" pitchFamily="34" charset="0"/>
              </a:rPr>
              <a:t>12 month contract - 110 days for 1 year</a:t>
            </a:r>
          </a:p>
          <a:p>
            <a:pPr marL="0" indent="0" eaLnBrk="1" hangingPunct="1">
              <a:lnSpc>
                <a:spcPct val="90000"/>
              </a:lnSpc>
              <a:buClr>
                <a:schemeClr val="tx2">
                  <a:lumMod val="50000"/>
                </a:schemeClr>
              </a:buClr>
              <a:buNone/>
            </a:pPr>
            <a:endParaRPr lang="en-US" sz="2400" dirty="0">
              <a:latin typeface="Arial" pitchFamily="34" charset="0"/>
              <a:cs typeface="Arial" pitchFamily="34" charset="0"/>
            </a:endParaRPr>
          </a:p>
        </p:txBody>
      </p:sp>
      <p:sp>
        <p:nvSpPr>
          <p:cNvPr id="2" name="TextBox 1"/>
          <p:cNvSpPr txBox="1"/>
          <p:nvPr/>
        </p:nvSpPr>
        <p:spPr>
          <a:xfrm>
            <a:off x="228600" y="6324600"/>
            <a:ext cx="86868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average length of your individual contracts will determine your credited service</a:t>
            </a:r>
          </a:p>
        </p:txBody>
      </p:sp>
    </p:spTree>
    <p:extLst>
      <p:ext uri="{BB962C8B-B14F-4D97-AF65-F5344CB8AC3E}">
        <p14:creationId xmlns:p14="http://schemas.microsoft.com/office/powerpoint/2010/main" val="33037083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04A00-7097-4993-BA21-8C3DD9A0F1C5}"/>
              </a:ext>
            </a:extLst>
          </p:cNvPr>
          <p:cNvSpPr>
            <a:spLocks noGrp="1"/>
          </p:cNvSpPr>
          <p:nvPr>
            <p:ph type="title"/>
          </p:nvPr>
        </p:nvSpPr>
        <p:spPr/>
        <p:txBody>
          <a:bodyPr/>
          <a:lstStyle/>
          <a:p>
            <a:pPr algn="ctr"/>
            <a:r>
              <a:rPr lang="en-US" b="1" dirty="0">
                <a:ln>
                  <a:solidFill>
                    <a:schemeClr val="accent2">
                      <a:lumMod val="75000"/>
                    </a:schemeClr>
                  </a:solidFill>
                </a:ln>
                <a:solidFill>
                  <a:srgbClr val="00B050"/>
                </a:solidFill>
                <a:latin typeface="Arial" pitchFamily="34" charset="0"/>
                <a:cs typeface="Arial" pitchFamily="34" charset="0"/>
              </a:rPr>
              <a:t>TIER </a:t>
            </a:r>
            <a:r>
              <a:rPr lang="en-US" b="1" dirty="0" err="1">
                <a:ln>
                  <a:solidFill>
                    <a:schemeClr val="accent2">
                      <a:lumMod val="75000"/>
                    </a:schemeClr>
                  </a:solidFill>
                </a:ln>
                <a:solidFill>
                  <a:srgbClr val="00B050"/>
                </a:solidFill>
                <a:latin typeface="Arial" pitchFamily="34" charset="0"/>
                <a:cs typeface="Arial" pitchFamily="34" charset="0"/>
              </a:rPr>
              <a:t>lI</a:t>
            </a:r>
            <a:r>
              <a:rPr lang="en-US" b="1" dirty="0">
                <a:ln>
                  <a:solidFill>
                    <a:schemeClr val="accent2">
                      <a:lumMod val="75000"/>
                    </a:schemeClr>
                  </a:solidFill>
                </a:ln>
                <a:solidFill>
                  <a:srgbClr val="00B050"/>
                </a:solidFill>
                <a:latin typeface="Arial" pitchFamily="34" charset="0"/>
                <a:cs typeface="Arial" pitchFamily="34" charset="0"/>
              </a:rPr>
              <a:t> - Unused Sick and Annual Leave at Retirement</a:t>
            </a:r>
            <a:endParaRPr lang="en-US" dirty="0"/>
          </a:p>
        </p:txBody>
      </p:sp>
      <p:sp>
        <p:nvSpPr>
          <p:cNvPr id="3" name="Rectangle 2">
            <a:extLst>
              <a:ext uri="{FF2B5EF4-FFF2-40B4-BE49-F238E27FC236}">
                <a16:creationId xmlns:a16="http://schemas.microsoft.com/office/drawing/2014/main" id="{F24D4938-B2C1-46C9-891C-43397B27E449}"/>
              </a:ext>
            </a:extLst>
          </p:cNvPr>
          <p:cNvSpPr/>
          <p:nvPr/>
        </p:nvSpPr>
        <p:spPr>
          <a:xfrm>
            <a:off x="1905000" y="3133535"/>
            <a:ext cx="6400800" cy="1588127"/>
          </a:xfrm>
          <a:prstGeom prst="rect">
            <a:avLst/>
          </a:prstGeom>
        </p:spPr>
        <p:txBody>
          <a:bodyPr wrap="square">
            <a:spAutoFit/>
          </a:bodyPr>
          <a:lstStyle/>
          <a:p>
            <a:pPr>
              <a:lnSpc>
                <a:spcPct val="90000"/>
              </a:lnSpc>
              <a:buClr>
                <a:schemeClr val="tx2">
                  <a:lumMod val="50000"/>
                </a:schemeClr>
              </a:buClr>
              <a:buFont typeface="Wingdings" pitchFamily="2" charset="2"/>
              <a:buChar char="Ø"/>
            </a:pPr>
            <a:r>
              <a:rPr lang="en-US" sz="3600" dirty="0">
                <a:latin typeface="Arial" pitchFamily="34" charset="0"/>
                <a:cs typeface="Arial" pitchFamily="34" charset="0"/>
              </a:rPr>
              <a:t> Not Eligible -  to use sick and/or annual leave for additional retirement service.</a:t>
            </a:r>
          </a:p>
        </p:txBody>
      </p:sp>
    </p:spTree>
    <p:extLst>
      <p:ext uri="{BB962C8B-B14F-4D97-AF65-F5344CB8AC3E}">
        <p14:creationId xmlns:p14="http://schemas.microsoft.com/office/powerpoint/2010/main" val="3551805658"/>
      </p:ext>
    </p:extLst>
  </p:cSld>
  <p:clrMapOvr>
    <a:masterClrMapping/>
  </p:clrMapOvr>
  <p:transition>
    <p:wipe dir="d"/>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228600" y="304800"/>
            <a:ext cx="8915400" cy="1143000"/>
          </a:xfrm>
        </p:spPr>
        <p:txBody>
          <a:bodyPr rtlCol="0">
            <a:normAutofit/>
            <a:scene3d>
              <a:camera prst="orthographicFront"/>
              <a:lightRig rig="threePt" dir="t"/>
            </a:scene3d>
            <a:sp3d extrusionH="57150">
              <a:bevelT w="38100" h="38100"/>
            </a:sp3d>
          </a:bodyPr>
          <a:lstStyle/>
          <a:p>
            <a:pPr algn="ctr" eaLnBrk="1" fontAlgn="auto" hangingPunct="1">
              <a:spcAft>
                <a:spcPts val="0"/>
              </a:spcAft>
              <a:defRPr/>
            </a:pPr>
            <a:r>
              <a:rPr lang="en-US" b="1" dirty="0">
                <a:ln>
                  <a:solidFill>
                    <a:schemeClr val="accent2">
                      <a:lumMod val="75000"/>
                    </a:schemeClr>
                  </a:solidFill>
                </a:ln>
                <a:solidFill>
                  <a:srgbClr val="00B050"/>
                </a:solidFill>
                <a:latin typeface="Arial" pitchFamily="34" charset="0"/>
                <a:cs typeface="Arial" pitchFamily="34" charset="0"/>
              </a:rPr>
              <a:t>Unused Sick and Annual Leave at Retirement</a:t>
            </a:r>
          </a:p>
        </p:txBody>
      </p:sp>
      <p:sp>
        <p:nvSpPr>
          <p:cNvPr id="25603" name="Rectangle 3"/>
          <p:cNvSpPr>
            <a:spLocks noGrp="1" noChangeArrowheads="1"/>
          </p:cNvSpPr>
          <p:nvPr>
            <p:ph idx="4294967295"/>
          </p:nvPr>
        </p:nvSpPr>
        <p:spPr>
          <a:xfrm>
            <a:off x="228600" y="1981200"/>
            <a:ext cx="8915400" cy="4648200"/>
          </a:xfrm>
        </p:spPr>
        <p:txBody>
          <a:bodyPr/>
          <a:lstStyle/>
          <a:p>
            <a:pPr eaLnBrk="1" hangingPunct="1">
              <a:buNone/>
            </a:pPr>
            <a:endParaRPr lang="en-US" sz="2400" b="1" dirty="0">
              <a:latin typeface="Arial" pitchFamily="34" charset="0"/>
              <a:cs typeface="Arial" pitchFamily="34" charset="0"/>
            </a:endParaRPr>
          </a:p>
          <a:p>
            <a:pPr eaLnBrk="1" hangingPunct="1">
              <a:buNone/>
            </a:pPr>
            <a:endParaRPr lang="en-US" sz="2400" b="1" dirty="0">
              <a:latin typeface="Arial" pitchFamily="34" charset="0"/>
              <a:cs typeface="Arial" pitchFamily="34" charset="0"/>
            </a:endParaRPr>
          </a:p>
          <a:p>
            <a:pPr eaLnBrk="1" hangingPunct="1">
              <a:buNone/>
            </a:pPr>
            <a:r>
              <a:rPr lang="en-US" sz="2400" b="1" dirty="0">
                <a:latin typeface="Arial" pitchFamily="34" charset="0"/>
                <a:cs typeface="Arial" pitchFamily="34" charset="0"/>
              </a:rPr>
              <a:t>Option 2 – Free or reduced health insurance coverage.</a:t>
            </a:r>
          </a:p>
          <a:p>
            <a:pPr eaLnBrk="1" hangingPunct="1">
              <a:buNone/>
            </a:pPr>
            <a:endParaRPr lang="en-US" sz="2400" b="1" dirty="0">
              <a:latin typeface="Arial" pitchFamily="34" charset="0"/>
              <a:cs typeface="Arial" pitchFamily="34" charset="0"/>
            </a:endParaRPr>
          </a:p>
          <a:p>
            <a:pPr algn="ctr" eaLnBrk="1" hangingPunct="1">
              <a:buNone/>
            </a:pPr>
            <a:r>
              <a:rPr lang="en-US" sz="2400" b="1" dirty="0">
                <a:latin typeface="Arial" pitchFamily="34" charset="0"/>
                <a:cs typeface="Arial" pitchFamily="34" charset="0"/>
              </a:rPr>
              <a:t>Contact PEIA to discuss your options.</a:t>
            </a:r>
          </a:p>
          <a:p>
            <a:pPr algn="ctr" eaLnBrk="1" hangingPunct="1">
              <a:buNone/>
            </a:pPr>
            <a:endParaRPr lang="en-US" sz="2400" b="1" dirty="0">
              <a:latin typeface="Arial" pitchFamily="34" charset="0"/>
              <a:cs typeface="Arial" pitchFamily="34" charset="0"/>
            </a:endParaRPr>
          </a:p>
          <a:p>
            <a:pPr eaLnBrk="1" hangingPunct="1">
              <a:buNone/>
            </a:pP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81581617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52400" y="304800"/>
            <a:ext cx="8991600" cy="1143000"/>
          </a:xfrm>
        </p:spPr>
        <p:txBody>
          <a:bodyPr rtlCol="0">
            <a:normAutofit/>
            <a:scene3d>
              <a:camera prst="orthographicFront"/>
              <a:lightRig rig="threePt" dir="t"/>
            </a:scene3d>
            <a:sp3d extrusionH="57150">
              <a:bevelT w="38100" h="38100"/>
            </a:sp3d>
          </a:bodyPr>
          <a:lstStyle/>
          <a:p>
            <a:pPr algn="ctr" eaLnBrk="1" fontAlgn="auto" hangingPunct="1">
              <a:spcAft>
                <a:spcPts val="0"/>
              </a:spcAft>
              <a:defRPr/>
            </a:pPr>
            <a:r>
              <a:rPr lang="en-US" sz="4000" b="1" dirty="0">
                <a:ln>
                  <a:solidFill>
                    <a:schemeClr val="accent2">
                      <a:lumMod val="75000"/>
                    </a:schemeClr>
                  </a:solidFill>
                </a:ln>
                <a:solidFill>
                  <a:srgbClr val="00B050"/>
                </a:solidFill>
                <a:latin typeface="Arial" pitchFamily="34" charset="0"/>
                <a:cs typeface="Arial" pitchFamily="34" charset="0"/>
              </a:rPr>
              <a:t>PEIA</a:t>
            </a:r>
          </a:p>
        </p:txBody>
      </p:sp>
      <p:sp>
        <p:nvSpPr>
          <p:cNvPr id="27651" name="Rectangle 3"/>
          <p:cNvSpPr>
            <a:spLocks noGrp="1" noChangeArrowheads="1"/>
          </p:cNvSpPr>
          <p:nvPr>
            <p:ph idx="4294967295"/>
          </p:nvPr>
        </p:nvSpPr>
        <p:spPr>
          <a:xfrm>
            <a:off x="304800" y="1905000"/>
            <a:ext cx="8839200" cy="4525963"/>
          </a:xfrm>
        </p:spPr>
        <p:txBody>
          <a:bodyPr/>
          <a:lstStyle/>
          <a:p>
            <a:pPr algn="ctr" eaLnBrk="1" hangingPunct="1">
              <a:buFont typeface="Wingdings 2" pitchFamily="18" charset="2"/>
              <a:buNone/>
            </a:pPr>
            <a:r>
              <a:rPr lang="en-US" sz="2800" dirty="0">
                <a:latin typeface="Arial" pitchFamily="34" charset="0"/>
                <a:cs typeface="Arial" pitchFamily="34" charset="0"/>
              </a:rPr>
              <a:t>601 57</a:t>
            </a:r>
            <a:r>
              <a:rPr lang="en-US" sz="2800" baseline="30000" dirty="0">
                <a:latin typeface="Arial" pitchFamily="34" charset="0"/>
                <a:cs typeface="Arial" pitchFamily="34" charset="0"/>
              </a:rPr>
              <a:t>th</a:t>
            </a:r>
            <a:r>
              <a:rPr lang="en-US" sz="2800" dirty="0">
                <a:latin typeface="Arial" pitchFamily="34" charset="0"/>
                <a:cs typeface="Arial" pitchFamily="34" charset="0"/>
              </a:rPr>
              <a:t> Street, SE, Suite 2</a:t>
            </a:r>
          </a:p>
          <a:p>
            <a:pPr algn="ctr" eaLnBrk="1" hangingPunct="1">
              <a:buFont typeface="Wingdings 2" pitchFamily="18" charset="2"/>
              <a:buNone/>
            </a:pPr>
            <a:r>
              <a:rPr lang="en-US" sz="2800" dirty="0">
                <a:latin typeface="Arial" pitchFamily="34" charset="0"/>
                <a:cs typeface="Arial" pitchFamily="34" charset="0"/>
              </a:rPr>
              <a:t>Charleston, WV 25304-2345</a:t>
            </a:r>
          </a:p>
          <a:p>
            <a:pPr algn="ctr" eaLnBrk="1" hangingPunct="1">
              <a:buFont typeface="Wingdings 2" pitchFamily="18" charset="2"/>
              <a:buNone/>
            </a:pPr>
            <a:r>
              <a:rPr lang="en-US" sz="2800" dirty="0">
                <a:latin typeface="Arial" pitchFamily="34" charset="0"/>
                <a:cs typeface="Arial" pitchFamily="34" charset="0"/>
              </a:rPr>
              <a:t>(304) 558-7850, or</a:t>
            </a:r>
          </a:p>
          <a:p>
            <a:pPr algn="ctr" eaLnBrk="1" hangingPunct="1">
              <a:buFont typeface="Wingdings 2" pitchFamily="18" charset="2"/>
              <a:buNone/>
            </a:pPr>
            <a:r>
              <a:rPr lang="en-US" sz="2800" dirty="0">
                <a:latin typeface="Arial" pitchFamily="34" charset="0"/>
                <a:cs typeface="Arial" pitchFamily="34" charset="0"/>
              </a:rPr>
              <a:t>(888) 680-7342</a:t>
            </a:r>
          </a:p>
          <a:p>
            <a:pPr eaLnBrk="1" hangingPunct="1">
              <a:lnSpc>
                <a:spcPct val="90000"/>
              </a:lnSpc>
              <a:buNone/>
            </a:pPr>
            <a:endParaRPr lang="en-US" sz="2800" b="1" dirty="0">
              <a:latin typeface="Arial" pitchFamily="34" charset="0"/>
              <a:cs typeface="Arial" pitchFamily="34" charset="0"/>
            </a:endParaRPr>
          </a:p>
          <a:p>
            <a:pPr algn="ctr" eaLnBrk="1" hangingPunct="1">
              <a:lnSpc>
                <a:spcPct val="90000"/>
              </a:lnSpc>
              <a:buNone/>
            </a:pPr>
            <a:r>
              <a:rPr lang="en-US" sz="2800" b="1" dirty="0">
                <a:latin typeface="Arial" pitchFamily="34" charset="0"/>
                <a:cs typeface="Arial" pitchFamily="34" charset="0"/>
              </a:rPr>
              <a:t>To enroll in retiree health and life insurance at retirement, you must contact your employer’s Benefit Coordinator or PEIA.</a:t>
            </a:r>
          </a:p>
          <a:p>
            <a:pPr eaLnBrk="1" hangingPunct="1">
              <a:lnSpc>
                <a:spcPct val="90000"/>
              </a:lnSpc>
              <a:buFontTx/>
              <a:buNone/>
            </a:pPr>
            <a:endParaRPr lang="en-US" sz="28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17707238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52400" y="228600"/>
            <a:ext cx="8991600" cy="1143000"/>
          </a:xfrm>
        </p:spPr>
        <p:txBody>
          <a:bodyPr rtlCol="0">
            <a:normAutofit/>
            <a:scene3d>
              <a:camera prst="orthographicFront"/>
              <a:lightRig rig="threePt" dir="t"/>
            </a:scene3d>
            <a:sp3d extrusionH="57150">
              <a:bevelT w="38100" h="38100"/>
            </a:sp3d>
          </a:bodyPr>
          <a:lstStyle/>
          <a:p>
            <a:pPr algn="ctr" eaLnBrk="1" fontAlgn="auto" hangingPunct="1">
              <a:spcAft>
                <a:spcPts val="0"/>
              </a:spcAft>
              <a:defRPr/>
            </a:pPr>
            <a:r>
              <a:rPr lang="en-US" sz="4000" b="1" dirty="0">
                <a:ln>
                  <a:solidFill>
                    <a:schemeClr val="accent2">
                      <a:lumMod val="75000"/>
                    </a:schemeClr>
                  </a:solidFill>
                </a:ln>
                <a:solidFill>
                  <a:srgbClr val="00B050"/>
                </a:solidFill>
                <a:latin typeface="Arial" pitchFamily="34" charset="0"/>
                <a:cs typeface="Arial" pitchFamily="34" charset="0"/>
              </a:rPr>
              <a:t>TRS Refunds</a:t>
            </a:r>
          </a:p>
        </p:txBody>
      </p:sp>
      <p:sp>
        <p:nvSpPr>
          <p:cNvPr id="14339" name="Rectangle 3"/>
          <p:cNvSpPr>
            <a:spLocks noGrp="1" noChangeArrowheads="1"/>
          </p:cNvSpPr>
          <p:nvPr>
            <p:ph idx="4294967295"/>
          </p:nvPr>
        </p:nvSpPr>
        <p:spPr>
          <a:xfrm>
            <a:off x="457200" y="1676400"/>
            <a:ext cx="8686800" cy="4724400"/>
          </a:xfrm>
        </p:spPr>
        <p:txBody>
          <a:bodyPr>
            <a:normAutofit/>
          </a:bodyPr>
          <a:lstStyle/>
          <a:p>
            <a:pPr algn="just" eaLnBrk="1" hangingPunct="1">
              <a:lnSpc>
                <a:spcPct val="90000"/>
              </a:lnSpc>
              <a:buClr>
                <a:schemeClr val="tx2">
                  <a:lumMod val="50000"/>
                </a:schemeClr>
              </a:buClr>
              <a:buFont typeface="Wingdings" pitchFamily="2" charset="2"/>
              <a:buChar char="Ø"/>
            </a:pPr>
            <a:r>
              <a:rPr lang="en-US" sz="2400" dirty="0">
                <a:latin typeface="Arial" pitchFamily="34" charset="0"/>
                <a:cs typeface="Arial" pitchFamily="34" charset="0"/>
              </a:rPr>
              <a:t>Lump sum distribution – 20% tax on taxable contributions and 10% early withdrawal penalty under most circumstances if under age 59 ½.</a:t>
            </a:r>
          </a:p>
          <a:p>
            <a:pPr eaLnBrk="1" hangingPunct="1">
              <a:lnSpc>
                <a:spcPct val="90000"/>
              </a:lnSpc>
              <a:buClr>
                <a:schemeClr val="tx2">
                  <a:lumMod val="50000"/>
                </a:schemeClr>
              </a:buClr>
              <a:buFont typeface="Wingdings" pitchFamily="2" charset="2"/>
              <a:buChar char="Ø"/>
            </a:pPr>
            <a:endParaRPr lang="en-US" sz="2400" dirty="0">
              <a:latin typeface="Arial" pitchFamily="34" charset="0"/>
              <a:cs typeface="Arial" pitchFamily="34" charset="0"/>
            </a:endParaRPr>
          </a:p>
          <a:p>
            <a:pPr algn="just" eaLnBrk="1" hangingPunct="1">
              <a:lnSpc>
                <a:spcPct val="90000"/>
              </a:lnSpc>
              <a:buClr>
                <a:schemeClr val="tx2">
                  <a:lumMod val="50000"/>
                </a:schemeClr>
              </a:buClr>
              <a:buFont typeface="Wingdings" pitchFamily="2" charset="2"/>
              <a:buChar char="Ø"/>
            </a:pPr>
            <a:r>
              <a:rPr lang="en-US" sz="2400" dirty="0">
                <a:latin typeface="Arial" pitchFamily="34" charset="0"/>
                <a:cs typeface="Arial" pitchFamily="34" charset="0"/>
              </a:rPr>
              <a:t>Rollover to IRA or Qualified Plan – no taxes or penalty.</a:t>
            </a:r>
          </a:p>
          <a:p>
            <a:pPr eaLnBrk="1" hangingPunct="1">
              <a:lnSpc>
                <a:spcPct val="90000"/>
              </a:lnSpc>
              <a:buClr>
                <a:schemeClr val="tx2">
                  <a:lumMod val="50000"/>
                </a:schemeClr>
              </a:buClr>
              <a:buFont typeface="Wingdings" pitchFamily="2" charset="2"/>
              <a:buChar char="Ø"/>
            </a:pPr>
            <a:endParaRPr lang="en-US" sz="2400" dirty="0">
              <a:latin typeface="Arial" pitchFamily="34" charset="0"/>
              <a:cs typeface="Arial" pitchFamily="34" charset="0"/>
            </a:endParaRPr>
          </a:p>
          <a:p>
            <a:pPr algn="just" eaLnBrk="1" hangingPunct="1">
              <a:lnSpc>
                <a:spcPct val="90000"/>
              </a:lnSpc>
              <a:buClr>
                <a:schemeClr val="tx2">
                  <a:lumMod val="50000"/>
                </a:schemeClr>
              </a:buClr>
              <a:buFont typeface="Wingdings" pitchFamily="2" charset="2"/>
              <a:buChar char="Ø"/>
            </a:pPr>
            <a:r>
              <a:rPr lang="en-US" sz="2400" dirty="0">
                <a:latin typeface="Arial" pitchFamily="34" charset="0"/>
                <a:cs typeface="Arial" pitchFamily="34" charset="0"/>
              </a:rPr>
              <a:t>Note: A terminated employee who elects a refund, even if vested, will only receive employee contributions, plus refund interest.  Refund interest is only paid to members for up to 5 years after they terminate employment.</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228600" y="228600"/>
            <a:ext cx="8915400" cy="1066800"/>
          </a:xfrm>
        </p:spPr>
        <p:txBody>
          <a:bodyPr rtlCol="0">
            <a:normAutofit/>
            <a:scene3d>
              <a:camera prst="orthographicFront"/>
              <a:lightRig rig="threePt" dir="t"/>
            </a:scene3d>
            <a:sp3d extrusionH="57150">
              <a:bevelT w="38100" h="38100"/>
            </a:sp3d>
          </a:bodyPr>
          <a:lstStyle/>
          <a:p>
            <a:pPr algn="ctr" eaLnBrk="1" fontAlgn="auto" hangingPunct="1">
              <a:spcAft>
                <a:spcPts val="0"/>
              </a:spcAft>
              <a:defRPr/>
            </a:pPr>
            <a:r>
              <a:rPr lang="en-US" sz="4000" b="1" dirty="0">
                <a:ln>
                  <a:solidFill>
                    <a:schemeClr val="accent2">
                      <a:lumMod val="75000"/>
                    </a:schemeClr>
                  </a:solidFill>
                </a:ln>
                <a:solidFill>
                  <a:srgbClr val="00B050"/>
                </a:solidFill>
                <a:latin typeface="Arial" pitchFamily="34" charset="0"/>
                <a:cs typeface="Arial" pitchFamily="34" charset="0"/>
              </a:rPr>
              <a:t>Working After Retirement</a:t>
            </a:r>
          </a:p>
        </p:txBody>
      </p:sp>
      <p:sp>
        <p:nvSpPr>
          <p:cNvPr id="28675" name="Rectangle 3"/>
          <p:cNvSpPr>
            <a:spLocks noGrp="1" noChangeArrowheads="1"/>
          </p:cNvSpPr>
          <p:nvPr>
            <p:ph idx="4294967295"/>
          </p:nvPr>
        </p:nvSpPr>
        <p:spPr>
          <a:xfrm>
            <a:off x="228600" y="1676400"/>
            <a:ext cx="8915400" cy="4800600"/>
          </a:xfrm>
        </p:spPr>
        <p:txBody>
          <a:bodyPr>
            <a:noAutofit/>
          </a:bodyPr>
          <a:lstStyle/>
          <a:p>
            <a:pPr algn="just" eaLnBrk="1" hangingPunct="1">
              <a:buClr>
                <a:schemeClr val="tx2">
                  <a:lumMod val="50000"/>
                </a:schemeClr>
              </a:buClr>
              <a:buFont typeface="Wingdings" pitchFamily="2" charset="2"/>
              <a:buChar char="Ø"/>
            </a:pPr>
            <a:r>
              <a:rPr lang="en-US" sz="2300" dirty="0">
                <a:latin typeface="Arial" pitchFamily="34" charset="0"/>
                <a:cs typeface="Arial" pitchFamily="34" charset="0"/>
              </a:rPr>
              <a:t>A TRS retiree can sub up to 140 days per fiscal year without affecting their retirement. If the TRS retiree is teaching at a college or university, then he/she must stay under 7 hours per semester.</a:t>
            </a:r>
          </a:p>
          <a:p>
            <a:pPr marL="0" indent="0" algn="just" eaLnBrk="1" hangingPunct="1">
              <a:buClr>
                <a:schemeClr val="tx2">
                  <a:lumMod val="50000"/>
                </a:schemeClr>
              </a:buClr>
              <a:buNone/>
            </a:pPr>
            <a:endParaRPr lang="en-US" sz="2300" dirty="0">
              <a:latin typeface="Arial" pitchFamily="34" charset="0"/>
              <a:cs typeface="Arial" pitchFamily="34" charset="0"/>
            </a:endParaRPr>
          </a:p>
          <a:p>
            <a:pPr algn="just" eaLnBrk="1" hangingPunct="1">
              <a:buClr>
                <a:schemeClr val="tx2">
                  <a:lumMod val="50000"/>
                </a:schemeClr>
              </a:buClr>
              <a:buFont typeface="Wingdings" pitchFamily="2" charset="2"/>
              <a:buChar char="Ø"/>
            </a:pPr>
            <a:r>
              <a:rPr lang="en-US" sz="2300" dirty="0">
                <a:latin typeface="Arial" pitchFamily="34" charset="0"/>
                <a:cs typeface="Arial" pitchFamily="34" charset="0"/>
              </a:rPr>
              <a:t>Retirement contributions will not be withheld on salary earned as a substitute.</a:t>
            </a:r>
          </a:p>
          <a:p>
            <a:pPr algn="just" eaLnBrk="1" hangingPunct="1">
              <a:buClr>
                <a:schemeClr val="tx2">
                  <a:lumMod val="50000"/>
                </a:schemeClr>
              </a:buClr>
              <a:buFont typeface="Wingdings" pitchFamily="2" charset="2"/>
              <a:buChar char="Ø"/>
            </a:pPr>
            <a:endParaRPr lang="en-US" sz="2300" dirty="0">
              <a:latin typeface="Arial" pitchFamily="34" charset="0"/>
              <a:cs typeface="Arial" pitchFamily="34" charset="0"/>
            </a:endParaRPr>
          </a:p>
          <a:p>
            <a:pPr algn="just" eaLnBrk="1" hangingPunct="1">
              <a:buClr>
                <a:schemeClr val="tx2">
                  <a:lumMod val="50000"/>
                </a:schemeClr>
              </a:buClr>
              <a:buFont typeface="Wingdings" pitchFamily="2" charset="2"/>
              <a:buChar char="Ø"/>
            </a:pPr>
            <a:r>
              <a:rPr lang="en-US" sz="2300" dirty="0">
                <a:latin typeface="Arial" pitchFamily="34" charset="0"/>
                <a:cs typeface="Arial" pitchFamily="34" charset="0"/>
              </a:rPr>
              <a:t>A TRS retiree may return to permanent, full time employment with a participating TRS employer, but his/her monthly annuity will be reduced to the guaranteed annuity portion and the retiree may not contribute to TRS on new salary.</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30795"/>
            <a:ext cx="8686800"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000" b="1" dirty="0">
                <a:ln w="10541" cmpd="sng">
                  <a:solidFill>
                    <a:schemeClr val="accent2">
                      <a:lumMod val="75000"/>
                    </a:schemeClr>
                  </a:solidFill>
                  <a:prstDash val="solid"/>
                </a:ln>
                <a:solidFill>
                  <a:srgbClr val="00B050"/>
                </a:solidFill>
                <a:latin typeface="Arial" pitchFamily="34" charset="0"/>
                <a:cs typeface="Arial" pitchFamily="34" charset="0"/>
              </a:rPr>
              <a:t>Plan Types and Acronyms</a:t>
            </a:r>
          </a:p>
        </p:txBody>
      </p:sp>
      <p:sp>
        <p:nvSpPr>
          <p:cNvPr id="5" name="TextBox 4"/>
          <p:cNvSpPr txBox="1"/>
          <p:nvPr/>
        </p:nvSpPr>
        <p:spPr>
          <a:xfrm>
            <a:off x="381000" y="1391265"/>
            <a:ext cx="8229600" cy="5262979"/>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TRS</a:t>
            </a:r>
            <a:r>
              <a:rPr lang="en-US" sz="2400" dirty="0">
                <a:latin typeface="Arial" panose="020B0604020202020204" pitchFamily="34" charset="0"/>
                <a:cs typeface="Arial" panose="020B0604020202020204" pitchFamily="34" charset="0"/>
              </a:rPr>
              <a:t> = Teachers’ Retirement System</a:t>
            </a:r>
          </a:p>
          <a:p>
            <a:r>
              <a:rPr lang="en-US" sz="2400" b="1" dirty="0">
                <a:latin typeface="Arial" panose="020B0604020202020204" pitchFamily="34" charset="0"/>
                <a:cs typeface="Arial" panose="020B0604020202020204" pitchFamily="34" charset="0"/>
              </a:rPr>
              <a:t>TDC</a:t>
            </a:r>
            <a:r>
              <a:rPr lang="en-US" sz="2400" dirty="0">
                <a:latin typeface="Arial" panose="020B0604020202020204" pitchFamily="34" charset="0"/>
                <a:cs typeface="Arial" panose="020B0604020202020204" pitchFamily="34" charset="0"/>
              </a:rPr>
              <a:t> = Teachers’ Defined Contribution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TRS Plan I: “Old” Plan</a:t>
            </a:r>
          </a:p>
          <a:p>
            <a:r>
              <a:rPr lang="en-US" sz="2400" dirty="0">
                <a:latin typeface="Arial" panose="020B0604020202020204" pitchFamily="34" charset="0"/>
                <a:cs typeface="Arial" panose="020B0604020202020204" pitchFamily="34" charset="0"/>
              </a:rPr>
              <a:t>For New Hires Between:</a:t>
            </a:r>
          </a:p>
          <a:p>
            <a:r>
              <a:rPr lang="en-US" sz="2400" dirty="0">
                <a:latin typeface="Arial" panose="020B0604020202020204" pitchFamily="34" charset="0"/>
                <a:cs typeface="Arial" panose="020B0604020202020204" pitchFamily="34" charset="0"/>
              </a:rPr>
              <a:t>1941 – 6/30/1991</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TDC: “New” Plan aka Plan II</a:t>
            </a:r>
          </a:p>
          <a:p>
            <a:r>
              <a:rPr lang="en-US" sz="2400" dirty="0">
                <a:latin typeface="Arial" panose="020B0604020202020204" pitchFamily="34" charset="0"/>
                <a:cs typeface="Arial" panose="020B0604020202020204" pitchFamily="34" charset="0"/>
              </a:rPr>
              <a:t>For New Hires Between: </a:t>
            </a:r>
          </a:p>
          <a:p>
            <a:r>
              <a:rPr lang="en-US" sz="2400" dirty="0">
                <a:latin typeface="Arial" panose="020B0604020202020204" pitchFamily="34" charset="0"/>
                <a:cs typeface="Arial" panose="020B0604020202020204" pitchFamily="34" charset="0"/>
              </a:rPr>
              <a:t>7/1/1991 - 6/30/2005</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TRS Plan III: “New Old” Plan</a:t>
            </a:r>
          </a:p>
          <a:p>
            <a:r>
              <a:rPr lang="en-US" sz="2400" dirty="0">
                <a:latin typeface="Arial" panose="020B0604020202020204" pitchFamily="34" charset="0"/>
                <a:cs typeface="Arial" panose="020B0604020202020204" pitchFamily="34" charset="0"/>
              </a:rPr>
              <a:t>For New Hires Between:</a:t>
            </a:r>
          </a:p>
          <a:p>
            <a:r>
              <a:rPr lang="en-US" sz="2400" dirty="0">
                <a:latin typeface="Arial" panose="020B0604020202020204" pitchFamily="34" charset="0"/>
                <a:cs typeface="Arial" panose="020B0604020202020204" pitchFamily="34" charset="0"/>
              </a:rPr>
              <a:t>7/1/2005 - Current</a:t>
            </a:r>
          </a:p>
        </p:txBody>
      </p:sp>
    </p:spTree>
    <p:extLst>
      <p:ext uri="{BB962C8B-B14F-4D97-AF65-F5344CB8AC3E}">
        <p14:creationId xmlns:p14="http://schemas.microsoft.com/office/powerpoint/2010/main" val="3371464851"/>
      </p:ext>
    </p:extLst>
  </p:cSld>
  <p:clrMapOvr>
    <a:masterClrMapping/>
  </p:clrMapOvr>
  <p:transition>
    <p:wipe dir="d"/>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228600" y="228600"/>
            <a:ext cx="8915400" cy="1066800"/>
          </a:xfrm>
        </p:spPr>
        <p:txBody>
          <a:bodyPr rtlCol="0">
            <a:normAutofit/>
            <a:scene3d>
              <a:camera prst="orthographicFront"/>
              <a:lightRig rig="threePt" dir="t"/>
            </a:scene3d>
            <a:sp3d extrusionH="57150">
              <a:bevelT w="38100" h="38100"/>
            </a:sp3d>
          </a:bodyPr>
          <a:lstStyle/>
          <a:p>
            <a:pPr algn="ctr" eaLnBrk="1" fontAlgn="auto" hangingPunct="1">
              <a:spcAft>
                <a:spcPts val="0"/>
              </a:spcAft>
              <a:defRPr/>
            </a:pPr>
            <a:r>
              <a:rPr lang="en-US" sz="4000" b="1" dirty="0">
                <a:ln>
                  <a:solidFill>
                    <a:schemeClr val="accent2">
                      <a:lumMod val="75000"/>
                    </a:schemeClr>
                  </a:solidFill>
                </a:ln>
                <a:solidFill>
                  <a:srgbClr val="00B050"/>
                </a:solidFill>
                <a:latin typeface="Arial" pitchFamily="34" charset="0"/>
                <a:cs typeface="Arial" pitchFamily="34" charset="0"/>
              </a:rPr>
              <a:t>CRITICAL NEED POSITIONS</a:t>
            </a:r>
          </a:p>
        </p:txBody>
      </p:sp>
      <p:sp>
        <p:nvSpPr>
          <p:cNvPr id="28675" name="Rectangle 3"/>
          <p:cNvSpPr>
            <a:spLocks noGrp="1" noChangeArrowheads="1"/>
          </p:cNvSpPr>
          <p:nvPr>
            <p:ph idx="4294967295"/>
          </p:nvPr>
        </p:nvSpPr>
        <p:spPr>
          <a:xfrm>
            <a:off x="228600" y="2133600"/>
            <a:ext cx="8915400" cy="4343400"/>
          </a:xfrm>
        </p:spPr>
        <p:txBody>
          <a:bodyPr>
            <a:noAutofit/>
          </a:bodyPr>
          <a:lstStyle/>
          <a:p>
            <a:pPr algn="just" eaLnBrk="1" hangingPunct="1">
              <a:buClr>
                <a:schemeClr val="tx2">
                  <a:lumMod val="50000"/>
                </a:schemeClr>
              </a:buClr>
              <a:buFont typeface="Wingdings" pitchFamily="2" charset="2"/>
              <a:buChar char="Ø"/>
            </a:pPr>
            <a:endParaRPr lang="en-US" sz="2300" dirty="0">
              <a:latin typeface="Arial" pitchFamily="34" charset="0"/>
              <a:cs typeface="Arial" pitchFamily="34" charset="0"/>
            </a:endParaRPr>
          </a:p>
          <a:p>
            <a:pPr algn="just" eaLnBrk="1" hangingPunct="1">
              <a:buClr>
                <a:schemeClr val="tx2">
                  <a:lumMod val="50000"/>
                </a:schemeClr>
              </a:buClr>
              <a:buFont typeface="Wingdings" pitchFamily="2" charset="2"/>
              <a:buChar char="Ø"/>
            </a:pPr>
            <a:endParaRPr lang="en-US" sz="2300" dirty="0">
              <a:latin typeface="Arial" pitchFamily="34" charset="0"/>
              <a:cs typeface="Arial" pitchFamily="34" charset="0"/>
            </a:endParaRPr>
          </a:p>
          <a:p>
            <a:pPr algn="just" eaLnBrk="1" hangingPunct="1">
              <a:buClr>
                <a:schemeClr val="tx2">
                  <a:lumMod val="50000"/>
                </a:schemeClr>
              </a:buClr>
              <a:buFont typeface="Wingdings" pitchFamily="2" charset="2"/>
              <a:buChar char="Ø"/>
            </a:pPr>
            <a:r>
              <a:rPr lang="en-US" sz="3200" dirty="0">
                <a:latin typeface="Arial" pitchFamily="34" charset="0"/>
                <a:cs typeface="Arial" pitchFamily="34" charset="0"/>
              </a:rPr>
              <a:t>No limitation to earnings.</a:t>
            </a:r>
          </a:p>
          <a:p>
            <a:pPr algn="just" eaLnBrk="1" hangingPunct="1">
              <a:buClr>
                <a:schemeClr val="tx2">
                  <a:lumMod val="50000"/>
                </a:schemeClr>
              </a:buClr>
              <a:buFont typeface="Wingdings" pitchFamily="2" charset="2"/>
              <a:buChar char="Ø"/>
            </a:pPr>
            <a:endParaRPr lang="en-US" sz="3200" dirty="0">
              <a:latin typeface="Arial" pitchFamily="34" charset="0"/>
              <a:cs typeface="Arial" pitchFamily="34" charset="0"/>
            </a:endParaRPr>
          </a:p>
          <a:p>
            <a:pPr algn="just" eaLnBrk="1" hangingPunct="1">
              <a:buClr>
                <a:schemeClr val="tx2">
                  <a:lumMod val="50000"/>
                </a:schemeClr>
              </a:buClr>
              <a:buFont typeface="Wingdings" pitchFamily="2" charset="2"/>
              <a:buChar char="Ø"/>
            </a:pPr>
            <a:r>
              <a:rPr lang="en-US" sz="3200" dirty="0">
                <a:latin typeface="Arial" pitchFamily="34" charset="0"/>
                <a:cs typeface="Arial" pitchFamily="34" charset="0"/>
              </a:rPr>
              <a:t>Position must be approved each year.</a:t>
            </a:r>
          </a:p>
          <a:p>
            <a:pPr algn="just" eaLnBrk="1" hangingPunct="1">
              <a:buClr>
                <a:schemeClr val="tx2">
                  <a:lumMod val="50000"/>
                </a:schemeClr>
              </a:buClr>
              <a:buFont typeface="Wingdings" pitchFamily="2" charset="2"/>
              <a:buChar char="Ø"/>
            </a:pPr>
            <a:endParaRPr lang="en-US" sz="3200" dirty="0">
              <a:latin typeface="Arial" pitchFamily="34" charset="0"/>
              <a:cs typeface="Arial" pitchFamily="34" charset="0"/>
            </a:endParaRPr>
          </a:p>
          <a:p>
            <a:pPr algn="just" eaLnBrk="1" hangingPunct="1">
              <a:buClr>
                <a:schemeClr val="tx2">
                  <a:lumMod val="50000"/>
                </a:schemeClr>
              </a:buClr>
              <a:buFont typeface="Wingdings" pitchFamily="2" charset="2"/>
              <a:buChar char="Ø"/>
            </a:pPr>
            <a:endParaRPr lang="en-US" sz="2300" dirty="0">
              <a:latin typeface="Arial" pitchFamily="34" charset="0"/>
              <a:cs typeface="Arial" pitchFamily="34" charset="0"/>
            </a:endParaRPr>
          </a:p>
        </p:txBody>
      </p:sp>
    </p:spTree>
    <p:extLst>
      <p:ext uri="{BB962C8B-B14F-4D97-AF65-F5344CB8AC3E}">
        <p14:creationId xmlns:p14="http://schemas.microsoft.com/office/powerpoint/2010/main" val="89642313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228600" y="304800"/>
            <a:ext cx="8915400" cy="1143000"/>
          </a:xfrm>
        </p:spPr>
        <p:txBody>
          <a:bodyPr rtlCol="0">
            <a:normAutofit/>
            <a:scene3d>
              <a:camera prst="orthographicFront"/>
              <a:lightRig rig="threePt" dir="t"/>
            </a:scene3d>
            <a:sp3d extrusionH="57150">
              <a:bevelT w="38100" h="38100"/>
            </a:sp3d>
          </a:bodyPr>
          <a:lstStyle/>
          <a:p>
            <a:pPr algn="ctr" eaLnBrk="1" fontAlgn="auto" hangingPunct="1">
              <a:spcAft>
                <a:spcPts val="0"/>
              </a:spcAft>
              <a:defRPr/>
            </a:pPr>
            <a:r>
              <a:rPr lang="en-US" sz="4000" b="1" dirty="0">
                <a:ln>
                  <a:solidFill>
                    <a:schemeClr val="accent2">
                      <a:lumMod val="75000"/>
                    </a:schemeClr>
                  </a:solidFill>
                </a:ln>
                <a:solidFill>
                  <a:srgbClr val="00B050"/>
                </a:solidFill>
                <a:latin typeface="Arial" pitchFamily="34" charset="0"/>
                <a:cs typeface="Arial" pitchFamily="34" charset="0"/>
              </a:rPr>
              <a:t>Appointments</a:t>
            </a:r>
          </a:p>
        </p:txBody>
      </p:sp>
      <p:sp>
        <p:nvSpPr>
          <p:cNvPr id="30723" name="Rectangle 3"/>
          <p:cNvSpPr>
            <a:spLocks noGrp="1" noChangeArrowheads="1"/>
          </p:cNvSpPr>
          <p:nvPr>
            <p:ph idx="4294967295"/>
          </p:nvPr>
        </p:nvSpPr>
        <p:spPr>
          <a:xfrm>
            <a:off x="228600" y="1828800"/>
            <a:ext cx="8915400" cy="3962400"/>
          </a:xfrm>
        </p:spPr>
        <p:txBody>
          <a:bodyPr>
            <a:normAutofit/>
          </a:bodyPr>
          <a:lstStyle/>
          <a:p>
            <a:pPr algn="just" eaLnBrk="1" hangingPunct="1">
              <a:buClr>
                <a:schemeClr val="tx2">
                  <a:lumMod val="50000"/>
                </a:schemeClr>
              </a:buClr>
              <a:buFont typeface="Wingdings" pitchFamily="2" charset="2"/>
              <a:buChar char="Ø"/>
            </a:pPr>
            <a:r>
              <a:rPr lang="en-US" sz="2400" dirty="0">
                <a:latin typeface="Arial" pitchFamily="34" charset="0"/>
                <a:cs typeface="Arial" pitchFamily="34" charset="0"/>
              </a:rPr>
              <a:t>Most retirement related matters can be handled from the convenience of your home via mail and telephone. However, members who wish to visit the CPRB to discuss retirement related matters with a CPRB staff member are </a:t>
            </a:r>
            <a:r>
              <a:rPr lang="en-US" sz="2400" b="1" i="1" dirty="0">
                <a:latin typeface="Arial" pitchFamily="34" charset="0"/>
                <a:cs typeface="Arial" pitchFamily="34" charset="0"/>
              </a:rPr>
              <a:t>required </a:t>
            </a:r>
            <a:r>
              <a:rPr lang="en-US" sz="2400" dirty="0">
                <a:latin typeface="Arial" pitchFamily="34" charset="0"/>
                <a:cs typeface="Arial" pitchFamily="34" charset="0"/>
              </a:rPr>
              <a:t>to</a:t>
            </a:r>
            <a:r>
              <a:rPr lang="en-US" sz="2400" b="1" i="1" dirty="0">
                <a:latin typeface="Arial" pitchFamily="34" charset="0"/>
                <a:cs typeface="Arial" pitchFamily="34" charset="0"/>
              </a:rPr>
              <a:t> </a:t>
            </a:r>
            <a:r>
              <a:rPr lang="en-US" sz="2400" dirty="0">
                <a:latin typeface="Arial" pitchFamily="34" charset="0"/>
                <a:cs typeface="Arial" pitchFamily="34" charset="0"/>
              </a:rPr>
              <a:t>make an appointment, 304-558-3570.</a:t>
            </a:r>
          </a:p>
          <a:p>
            <a:pPr algn="just" eaLnBrk="1" hangingPunct="1">
              <a:buClr>
                <a:schemeClr val="tx2">
                  <a:lumMod val="50000"/>
                </a:schemeClr>
              </a:buClr>
              <a:buFont typeface="Wingdings" pitchFamily="2" charset="2"/>
              <a:buChar char="Ø"/>
            </a:pPr>
            <a:r>
              <a:rPr lang="en-US" sz="2400" dirty="0">
                <a:latin typeface="Arial" pitchFamily="34" charset="0"/>
                <a:cs typeface="Arial" pitchFamily="34" charset="0"/>
              </a:rPr>
              <a:t>Normal office hours are 8:00 a.m. through 5:00 p.m., Monday-Friday</a:t>
            </a:r>
          </a:p>
          <a:p>
            <a:pPr algn="just" eaLnBrk="1" hangingPunct="1">
              <a:buClr>
                <a:schemeClr val="tx2">
                  <a:lumMod val="50000"/>
                </a:schemeClr>
              </a:buClr>
              <a:buFont typeface="Wingdings" pitchFamily="2" charset="2"/>
              <a:buChar char="Ø"/>
            </a:pPr>
            <a:r>
              <a:rPr lang="en-US" sz="2400" dirty="0">
                <a:latin typeface="Arial" pitchFamily="34" charset="0"/>
                <a:cs typeface="Arial" pitchFamily="34" charset="0"/>
              </a:rPr>
              <a:t>CPRB takes appointments until 8:00 p.m. on the first Tuesday of each month.</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228600" y="228600"/>
            <a:ext cx="8915400" cy="1066800"/>
          </a:xfrm>
        </p:spPr>
        <p:txBody>
          <a:bodyPr rtlCol="0">
            <a:normAutofit/>
            <a:scene3d>
              <a:camera prst="orthographicFront"/>
              <a:lightRig rig="threePt" dir="t"/>
            </a:scene3d>
            <a:sp3d extrusionH="57150">
              <a:bevelT w="38100" h="38100"/>
            </a:sp3d>
          </a:bodyPr>
          <a:lstStyle/>
          <a:p>
            <a:pPr algn="ctr" eaLnBrk="1" fontAlgn="auto" hangingPunct="1">
              <a:spcAft>
                <a:spcPts val="0"/>
              </a:spcAft>
              <a:defRPr/>
            </a:pPr>
            <a:r>
              <a:rPr lang="en-US" sz="4000" b="1" dirty="0">
                <a:ln>
                  <a:solidFill>
                    <a:schemeClr val="accent2">
                      <a:lumMod val="75000"/>
                    </a:schemeClr>
                  </a:solidFill>
                </a:ln>
                <a:solidFill>
                  <a:schemeClr val="accent2">
                    <a:lumMod val="75000"/>
                  </a:schemeClr>
                </a:solidFill>
                <a:latin typeface="Arial" pitchFamily="34" charset="0"/>
                <a:cs typeface="Arial" pitchFamily="34" charset="0"/>
              </a:rPr>
              <a:t>REVIEW</a:t>
            </a:r>
          </a:p>
        </p:txBody>
      </p:sp>
      <p:sp>
        <p:nvSpPr>
          <p:cNvPr id="33795" name="Rectangle 3"/>
          <p:cNvSpPr>
            <a:spLocks noGrp="1" noChangeArrowheads="1"/>
          </p:cNvSpPr>
          <p:nvPr>
            <p:ph idx="4294967295"/>
          </p:nvPr>
        </p:nvSpPr>
        <p:spPr>
          <a:xfrm>
            <a:off x="76200" y="1752600"/>
            <a:ext cx="9067800" cy="4800600"/>
          </a:xfrm>
        </p:spPr>
        <p:txBody>
          <a:bodyPr>
            <a:normAutofit lnSpcReduction="10000"/>
          </a:bodyPr>
          <a:lstStyle/>
          <a:p>
            <a:pPr eaLnBrk="1" hangingPunct="1">
              <a:buFontTx/>
              <a:buNone/>
            </a:pPr>
            <a:r>
              <a:rPr lang="en-US" sz="2800" dirty="0">
                <a:latin typeface="Arial" pitchFamily="34" charset="0"/>
                <a:cs typeface="Arial" pitchFamily="34" charset="0"/>
              </a:rPr>
              <a:t>Six months prior to the date you want to retire –  </a:t>
            </a:r>
          </a:p>
          <a:p>
            <a:pPr eaLnBrk="1" hangingPunct="1">
              <a:buFontTx/>
              <a:buNone/>
            </a:pPr>
            <a:endParaRPr lang="en-US" sz="2800" dirty="0">
              <a:latin typeface="Arial" pitchFamily="34" charset="0"/>
              <a:cs typeface="Arial" pitchFamily="34" charset="0"/>
            </a:endParaRPr>
          </a:p>
          <a:p>
            <a:pPr eaLnBrk="1" hangingPunct="1">
              <a:buFontTx/>
              <a:buNone/>
            </a:pPr>
            <a:r>
              <a:rPr lang="en-US" sz="2400" dirty="0">
                <a:latin typeface="Arial" pitchFamily="34" charset="0"/>
                <a:cs typeface="Arial" pitchFamily="34" charset="0"/>
              </a:rPr>
              <a:t>Complete a benefit estimate request form, mail to CPRB.</a:t>
            </a:r>
          </a:p>
          <a:p>
            <a:pPr eaLnBrk="1" hangingPunct="1">
              <a:buFontTx/>
              <a:buNone/>
            </a:pPr>
            <a:endParaRPr lang="en-US" sz="2400" dirty="0">
              <a:latin typeface="Arial" pitchFamily="34" charset="0"/>
              <a:cs typeface="Arial" pitchFamily="34" charset="0"/>
            </a:endParaRPr>
          </a:p>
          <a:p>
            <a:pPr eaLnBrk="1" hangingPunct="1">
              <a:buFontTx/>
              <a:buNone/>
            </a:pPr>
            <a:r>
              <a:rPr lang="en-US" sz="2400" dirty="0">
                <a:latin typeface="Arial" pitchFamily="34" charset="0"/>
                <a:cs typeface="Arial" pitchFamily="34" charset="0"/>
              </a:rPr>
              <a:t>CPRB will mail your estimate with the retirement packet and instructions.</a:t>
            </a:r>
          </a:p>
          <a:p>
            <a:pPr eaLnBrk="1" hangingPunct="1">
              <a:buFontTx/>
              <a:buNone/>
            </a:pPr>
            <a:endParaRPr lang="en-US" sz="2400" dirty="0">
              <a:latin typeface="Arial" pitchFamily="34" charset="0"/>
              <a:cs typeface="Arial" pitchFamily="34" charset="0"/>
            </a:endParaRPr>
          </a:p>
          <a:p>
            <a:pPr eaLnBrk="1" hangingPunct="1">
              <a:buFontTx/>
              <a:buNone/>
            </a:pPr>
            <a:r>
              <a:rPr lang="en-US" sz="2400" dirty="0">
                <a:latin typeface="Arial" pitchFamily="34" charset="0"/>
                <a:cs typeface="Arial" pitchFamily="34" charset="0"/>
              </a:rPr>
              <a:t>Complete with retirement packet and return to CPRB at least 2 months prior to your retirement date.</a:t>
            </a:r>
          </a:p>
          <a:p>
            <a:pPr eaLnBrk="1" hangingPunct="1">
              <a:buFontTx/>
              <a:buNone/>
            </a:pPr>
            <a:endParaRPr lang="en-US" sz="2400" dirty="0">
              <a:latin typeface="Arial" pitchFamily="34" charset="0"/>
              <a:cs typeface="Arial" pitchFamily="34" charset="0"/>
            </a:endParaRPr>
          </a:p>
          <a:p>
            <a:pPr eaLnBrk="1" hangingPunct="1">
              <a:buFontTx/>
              <a:buNone/>
            </a:pPr>
            <a:r>
              <a:rPr lang="en-US" sz="2400" dirty="0">
                <a:latin typeface="Arial" pitchFamily="34" charset="0"/>
                <a:cs typeface="Arial" pitchFamily="34" charset="0"/>
              </a:rPr>
              <a:t>You will receive a letter from CPRB, letting you know if we have all we need or if we still need something.</a:t>
            </a:r>
          </a:p>
          <a:p>
            <a:pPr eaLnBrk="1" hangingPunct="1">
              <a:buFontTx/>
              <a:buNone/>
            </a:pPr>
            <a:endParaRPr lang="en-US" sz="2800" dirty="0">
              <a:latin typeface="Arial" pitchFamily="34" charset="0"/>
              <a:cs typeface="Arial" pitchFamily="34" charset="0"/>
            </a:endParaRPr>
          </a:p>
        </p:txBody>
      </p:sp>
    </p:spTree>
    <p:extLst>
      <p:ext uri="{BB962C8B-B14F-4D97-AF65-F5344CB8AC3E}">
        <p14:creationId xmlns:p14="http://schemas.microsoft.com/office/powerpoint/2010/main" val="222844351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76200" y="228600"/>
            <a:ext cx="9067800" cy="1066800"/>
          </a:xfrm>
        </p:spPr>
        <p:txBody>
          <a:bodyPr rtlCol="0">
            <a:normAutofit/>
            <a:scene3d>
              <a:camera prst="orthographicFront"/>
              <a:lightRig rig="threePt" dir="t"/>
            </a:scene3d>
            <a:sp3d extrusionH="57150">
              <a:bevelT w="38100" h="38100"/>
            </a:sp3d>
          </a:bodyPr>
          <a:lstStyle/>
          <a:p>
            <a:pPr algn="ctr" eaLnBrk="1" fontAlgn="auto" hangingPunct="1">
              <a:spcAft>
                <a:spcPts val="0"/>
              </a:spcAft>
              <a:defRPr/>
            </a:pPr>
            <a:r>
              <a:rPr lang="en-US" sz="4000" b="1" dirty="0">
                <a:ln>
                  <a:solidFill>
                    <a:schemeClr val="accent2">
                      <a:lumMod val="75000"/>
                    </a:schemeClr>
                  </a:solidFill>
                </a:ln>
                <a:solidFill>
                  <a:srgbClr val="00B050"/>
                </a:solidFill>
                <a:latin typeface="Arial" pitchFamily="34" charset="0"/>
                <a:cs typeface="Arial" pitchFamily="34" charset="0"/>
              </a:rPr>
              <a:t>CPRB WEBSITE</a:t>
            </a:r>
          </a:p>
        </p:txBody>
      </p:sp>
      <p:sp>
        <p:nvSpPr>
          <p:cNvPr id="34819" name="Rectangle 3"/>
          <p:cNvSpPr>
            <a:spLocks noGrp="1" noChangeArrowheads="1"/>
          </p:cNvSpPr>
          <p:nvPr>
            <p:ph idx="4294967295"/>
          </p:nvPr>
        </p:nvSpPr>
        <p:spPr>
          <a:xfrm>
            <a:off x="0" y="1524000"/>
            <a:ext cx="9144000" cy="3352800"/>
          </a:xfrm>
        </p:spPr>
        <p:txBody>
          <a:bodyPr/>
          <a:lstStyle/>
          <a:p>
            <a:pPr algn="ctr" eaLnBrk="1" hangingPunct="1">
              <a:buFontTx/>
              <a:buNone/>
            </a:pPr>
            <a:endParaRPr lang="en-US" sz="3600" dirty="0">
              <a:latin typeface="Arial" pitchFamily="34" charset="0"/>
              <a:cs typeface="Arial" pitchFamily="34" charset="0"/>
              <a:hlinkClick r:id="rId2"/>
            </a:endParaRPr>
          </a:p>
          <a:p>
            <a:pPr algn="ctr" eaLnBrk="1" hangingPunct="1">
              <a:buFontTx/>
              <a:buNone/>
            </a:pPr>
            <a:r>
              <a:rPr lang="en-US" sz="4400" dirty="0">
                <a:solidFill>
                  <a:schemeClr val="accent1">
                    <a:lumMod val="75000"/>
                  </a:schemeClr>
                </a:solidFill>
                <a:latin typeface="Arial" pitchFamily="34" charset="0"/>
                <a:cs typeface="Arial" pitchFamily="34" charset="0"/>
                <a:hlinkClick r:id="rId2"/>
              </a:rPr>
              <a:t>www.wvretirement.com</a:t>
            </a:r>
            <a:endParaRPr lang="en-US" sz="4400" dirty="0">
              <a:solidFill>
                <a:schemeClr val="accent1">
                  <a:lumMod val="75000"/>
                </a:schemeClr>
              </a:solidFill>
              <a:latin typeface="Arial" pitchFamily="34" charset="0"/>
              <a:cs typeface="Arial" pitchFamily="34" charset="0"/>
            </a:endParaRPr>
          </a:p>
          <a:p>
            <a:pPr eaLnBrk="1" hangingPunct="1">
              <a:buFontTx/>
              <a:buNone/>
            </a:pPr>
            <a:r>
              <a:rPr lang="en-US" sz="2800" dirty="0">
                <a:latin typeface="Arial" pitchFamily="34" charset="0"/>
                <a:cs typeface="Arial" pitchFamily="34" charset="0"/>
              </a:rPr>
              <a:t>             </a:t>
            </a:r>
          </a:p>
          <a:p>
            <a:pPr algn="ctr" eaLnBrk="1" hangingPunct="1">
              <a:buFontTx/>
              <a:buNone/>
            </a:pPr>
            <a:r>
              <a:rPr lang="en-US" sz="2800" dirty="0">
                <a:latin typeface="Arial" pitchFamily="34" charset="0"/>
                <a:cs typeface="Arial" pitchFamily="34" charset="0"/>
              </a:rPr>
              <a:t>Email Address: </a:t>
            </a:r>
          </a:p>
          <a:p>
            <a:pPr algn="ctr" eaLnBrk="1" hangingPunct="1">
              <a:buFontTx/>
              <a:buNone/>
            </a:pPr>
            <a:r>
              <a:rPr lang="en-US" sz="2800" dirty="0">
                <a:latin typeface="Arial" pitchFamily="34" charset="0"/>
                <a:cs typeface="Arial" pitchFamily="34" charset="0"/>
              </a:rPr>
              <a:t>CPRB@wv.gov</a:t>
            </a:r>
          </a:p>
        </p:txBody>
      </p:sp>
      <p:pic>
        <p:nvPicPr>
          <p:cNvPr id="1032" name="Picture 8" descr="C:\Users\b223647\AppData\Local\Microsoft\Windows\Temporary Internet Files\Content.IE5\9S7NDWZR\MP900430970[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40625" y1="36460" x2="40625" y2="36460"/>
                      </a14:backgroundRemoval>
                    </a14:imgEffect>
                  </a14:imgLayer>
                </a14:imgProps>
              </a:ext>
              <a:ext uri="{28A0092B-C50C-407E-A947-70E740481C1C}">
                <a14:useLocalDpi xmlns:a14="http://schemas.microsoft.com/office/drawing/2010/main" val="0"/>
              </a:ext>
            </a:extLst>
          </a:blip>
          <a:srcRect/>
          <a:stretch>
            <a:fillRect/>
          </a:stretch>
        </p:blipFill>
        <p:spPr bwMode="auto">
          <a:xfrm>
            <a:off x="6019800" y="4724042"/>
            <a:ext cx="2946399" cy="1963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7837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228600"/>
            <a:ext cx="9067800" cy="533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85000" lnSpcReduction="20000"/>
            <a:scene3d>
              <a:camera prst="orthographicFront"/>
              <a:lightRig rig="threePt" dir="t"/>
            </a:scene3d>
            <a:sp3d extrusionH="57150">
              <a:bevelT w="38100" h="38100"/>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ln>
                  <a:solidFill>
                    <a:schemeClr val="accent2">
                      <a:lumMod val="75000"/>
                    </a:schemeClr>
                  </a:solidFill>
                </a:ln>
                <a:solidFill>
                  <a:srgbClr val="00B050"/>
                </a:solidFill>
                <a:latin typeface="Arial" pitchFamily="34" charset="0"/>
                <a:cs typeface="Arial" pitchFamily="34" charset="0"/>
              </a:rPr>
              <a:t>CPRB WEBSITE</a:t>
            </a:r>
          </a:p>
        </p:txBody>
      </p:sp>
      <p:pic>
        <p:nvPicPr>
          <p:cNvPr id="5" name="Picture 4" descr="A screenshot of a cell phone&#10;&#10;Description automatically generated">
            <a:extLst>
              <a:ext uri="{FF2B5EF4-FFF2-40B4-BE49-F238E27FC236}">
                <a16:creationId xmlns:a16="http://schemas.microsoft.com/office/drawing/2014/main" id="{0391D076-9B73-4872-B4EC-893C057405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117" y="1752600"/>
            <a:ext cx="7933765" cy="6858000"/>
          </a:xfrm>
          <a:prstGeom prst="rect">
            <a:avLst/>
          </a:prstGeom>
        </p:spPr>
      </p:pic>
    </p:spTree>
    <p:extLst>
      <p:ext uri="{BB962C8B-B14F-4D97-AF65-F5344CB8AC3E}">
        <p14:creationId xmlns:p14="http://schemas.microsoft.com/office/powerpoint/2010/main" val="3839269424"/>
      </p:ext>
    </p:extLst>
  </p:cSld>
  <p:clrMapOvr>
    <a:masterClrMapping/>
  </p:clrMapOvr>
  <p:transition>
    <p:wipe dir="d"/>
  </p:transition>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228600" y="228600"/>
            <a:ext cx="8915400" cy="1066800"/>
          </a:xfrm>
        </p:spPr>
        <p:txBody>
          <a:bodyPr rtlCol="0">
            <a:normAutofit/>
            <a:scene3d>
              <a:camera prst="orthographicFront"/>
              <a:lightRig rig="threePt" dir="t"/>
            </a:scene3d>
            <a:sp3d extrusionH="57150">
              <a:bevelT w="38100" h="38100"/>
            </a:sp3d>
          </a:bodyPr>
          <a:lstStyle/>
          <a:p>
            <a:pPr algn="ctr" eaLnBrk="1" fontAlgn="auto" hangingPunct="1">
              <a:spcAft>
                <a:spcPts val="0"/>
              </a:spcAft>
              <a:defRPr/>
            </a:pPr>
            <a:r>
              <a:rPr lang="en-US" sz="4000" b="1" dirty="0">
                <a:ln>
                  <a:solidFill>
                    <a:schemeClr val="accent2">
                      <a:lumMod val="75000"/>
                    </a:schemeClr>
                  </a:solidFill>
                </a:ln>
                <a:solidFill>
                  <a:schemeClr val="accent2">
                    <a:lumMod val="75000"/>
                  </a:schemeClr>
                </a:solidFill>
                <a:latin typeface="Arial" pitchFamily="34" charset="0"/>
                <a:cs typeface="Arial" pitchFamily="34" charset="0"/>
              </a:rPr>
              <a:t>Contact Information</a:t>
            </a:r>
          </a:p>
        </p:txBody>
      </p:sp>
      <p:sp>
        <p:nvSpPr>
          <p:cNvPr id="33795" name="Rectangle 3"/>
          <p:cNvSpPr>
            <a:spLocks noGrp="1" noChangeArrowheads="1"/>
          </p:cNvSpPr>
          <p:nvPr>
            <p:ph idx="4294967295"/>
          </p:nvPr>
        </p:nvSpPr>
        <p:spPr>
          <a:xfrm>
            <a:off x="76200" y="1752600"/>
            <a:ext cx="9067800" cy="4800600"/>
          </a:xfrm>
        </p:spPr>
        <p:txBody>
          <a:bodyPr/>
          <a:lstStyle/>
          <a:p>
            <a:pPr algn="ctr" eaLnBrk="1" hangingPunct="1">
              <a:buFontTx/>
              <a:buNone/>
            </a:pPr>
            <a:r>
              <a:rPr lang="en-US" sz="2800" dirty="0">
                <a:latin typeface="Arial" pitchFamily="34" charset="0"/>
                <a:cs typeface="Arial" pitchFamily="34" charset="0"/>
              </a:rPr>
              <a:t>WV Consolidated Public Retirement Board</a:t>
            </a:r>
          </a:p>
          <a:p>
            <a:pPr algn="ctr" eaLnBrk="1" hangingPunct="1">
              <a:buFontTx/>
              <a:buNone/>
            </a:pPr>
            <a:endParaRPr lang="en-US" sz="2800" dirty="0">
              <a:latin typeface="Arial" pitchFamily="34" charset="0"/>
              <a:cs typeface="Arial" pitchFamily="34" charset="0"/>
            </a:endParaRPr>
          </a:p>
          <a:p>
            <a:pPr algn="ctr" eaLnBrk="1" hangingPunct="1">
              <a:buFontTx/>
              <a:buNone/>
            </a:pPr>
            <a:r>
              <a:rPr lang="en-US" sz="2800" dirty="0">
                <a:latin typeface="Arial" pitchFamily="34" charset="0"/>
                <a:cs typeface="Arial" pitchFamily="34" charset="0"/>
              </a:rPr>
              <a:t>4101 MacCorkle Ave. SE</a:t>
            </a:r>
          </a:p>
          <a:p>
            <a:pPr algn="ctr" eaLnBrk="1" hangingPunct="1">
              <a:buFontTx/>
              <a:buNone/>
            </a:pPr>
            <a:r>
              <a:rPr lang="en-US" sz="2800" dirty="0">
                <a:latin typeface="Arial" pitchFamily="34" charset="0"/>
                <a:cs typeface="Arial" pitchFamily="34" charset="0"/>
              </a:rPr>
              <a:t>Charleston, WV 25304</a:t>
            </a:r>
          </a:p>
          <a:p>
            <a:pPr algn="ctr" eaLnBrk="1" hangingPunct="1">
              <a:buFontTx/>
              <a:buNone/>
            </a:pPr>
            <a:r>
              <a:rPr lang="en-US" sz="2800" dirty="0">
                <a:latin typeface="Arial" pitchFamily="34" charset="0"/>
                <a:cs typeface="Arial" pitchFamily="34" charset="0"/>
              </a:rPr>
              <a:t>(304) 558-3570</a:t>
            </a:r>
          </a:p>
          <a:p>
            <a:pPr algn="ctr" eaLnBrk="1" hangingPunct="1">
              <a:buFontTx/>
              <a:buNone/>
            </a:pPr>
            <a:r>
              <a:rPr lang="en-US" sz="2800" dirty="0">
                <a:latin typeface="Arial" pitchFamily="34" charset="0"/>
                <a:cs typeface="Arial" pitchFamily="34" charset="0"/>
              </a:rPr>
              <a:t>(800) 654-4406</a:t>
            </a:r>
          </a:p>
          <a:p>
            <a:pPr algn="ctr" eaLnBrk="1" hangingPunct="1">
              <a:buFontTx/>
              <a:buNone/>
            </a:pPr>
            <a:r>
              <a:rPr lang="en-US" sz="2800" dirty="0">
                <a:latin typeface="Arial" pitchFamily="34" charset="0"/>
                <a:cs typeface="Arial" pitchFamily="34" charset="0"/>
              </a:rPr>
              <a:t>Fax: (304) 558-1394</a:t>
            </a:r>
          </a:p>
          <a:p>
            <a:pPr algn="ctr" eaLnBrk="1" hangingPunct="1">
              <a:buFontTx/>
              <a:buNone/>
            </a:pPr>
            <a:endParaRPr lang="en-US" sz="2800" dirty="0">
              <a:latin typeface="Arial" pitchFamily="34" charset="0"/>
              <a:cs typeface="Arial" pitchFamily="34" charset="0"/>
            </a:endParaRPr>
          </a:p>
          <a:p>
            <a:pPr algn="ctr" eaLnBrk="1" hangingPunct="1">
              <a:buFontTx/>
              <a:buNone/>
            </a:pPr>
            <a:r>
              <a:rPr lang="en-US" sz="2800" dirty="0">
                <a:latin typeface="Arial" pitchFamily="34" charset="0"/>
                <a:cs typeface="Arial" pitchFamily="34" charset="0"/>
              </a:rPr>
              <a:t>This is the end of this presentation</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143000"/>
            <a:ext cx="7391400" cy="4524315"/>
          </a:xfrm>
          <a:prstGeom prst="rect">
            <a:avLst/>
          </a:prstGeom>
        </p:spPr>
        <p:txBody>
          <a:bodyPr wrap="square">
            <a:spAutoFit/>
          </a:bodyPr>
          <a:lstStyle/>
          <a:p>
            <a:pPr marL="365760" indent="-256032" algn="just" eaLnBrk="1" fontAlgn="auto" hangingPunct="1">
              <a:spcAft>
                <a:spcPts val="0"/>
              </a:spcAft>
              <a:buClr>
                <a:schemeClr val="accent3"/>
              </a:buClr>
              <a:buFontTx/>
              <a:buNone/>
              <a:defRPr/>
            </a:pPr>
            <a:r>
              <a:rPr lang="en-US" b="1" i="1" dirty="0"/>
              <a:t>	</a:t>
            </a:r>
            <a:r>
              <a:rPr lang="en-US" sz="2400" b="1" dirty="0">
                <a:latin typeface="Arial" panose="020B0604020202020204" pitchFamily="34" charset="0"/>
                <a:cs typeface="Arial" panose="020B0604020202020204" pitchFamily="34" charset="0"/>
              </a:rPr>
              <a:t>Information contained within this presentation illustrates the CPRB’s understanding of the current provisions of TRS.  These provisions are contained in the current plan statutes, and are subject to modification by the West Virginia Legislature each year. This information is for general guidance purposes only.  In the event there is a discrepancy between information contained in this presentation and WV State Code and Rules, the language in the Code and Rules shall prevail.</a:t>
            </a:r>
          </a:p>
        </p:txBody>
      </p:sp>
    </p:spTree>
    <p:extLst>
      <p:ext uri="{BB962C8B-B14F-4D97-AF65-F5344CB8AC3E}">
        <p14:creationId xmlns:p14="http://schemas.microsoft.com/office/powerpoint/2010/main" val="3672278653"/>
      </p:ext>
    </p:extLst>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63984"/>
            <a:ext cx="8458200"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000" b="1" dirty="0">
                <a:ln w="10541" cmpd="sng">
                  <a:solidFill>
                    <a:schemeClr val="accent2">
                      <a:lumMod val="75000"/>
                    </a:schemeClr>
                  </a:solidFill>
                  <a:prstDash val="solid"/>
                </a:ln>
                <a:solidFill>
                  <a:srgbClr val="00B050"/>
                </a:solidFill>
                <a:latin typeface="Arial" pitchFamily="34" charset="0"/>
                <a:cs typeface="Arial" pitchFamily="34" charset="0"/>
              </a:rPr>
              <a:t>Tier II</a:t>
            </a:r>
          </a:p>
        </p:txBody>
      </p:sp>
      <p:sp>
        <p:nvSpPr>
          <p:cNvPr id="5" name="TextBox 4"/>
          <p:cNvSpPr txBox="1"/>
          <p:nvPr/>
        </p:nvSpPr>
        <p:spPr>
          <a:xfrm>
            <a:off x="1828800" y="1524000"/>
            <a:ext cx="5638800"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Attention</a:t>
            </a:r>
            <a:r>
              <a:rPr lang="en-US" sz="2400" dirty="0">
                <a:latin typeface="Arial" panose="020B0604020202020204" pitchFamily="34" charset="0"/>
                <a:cs typeface="Arial" panose="020B0604020202020204" pitchFamily="34" charset="0"/>
              </a:rPr>
              <a:t>: Employees First Hired On or After July 1, 2015</a:t>
            </a:r>
          </a:p>
        </p:txBody>
      </p:sp>
      <p:sp>
        <p:nvSpPr>
          <p:cNvPr id="7" name="Rectangle 3"/>
          <p:cNvSpPr txBox="1">
            <a:spLocks noChangeArrowheads="1"/>
          </p:cNvSpPr>
          <p:nvPr/>
        </p:nvSpPr>
        <p:spPr bwMode="auto">
          <a:xfrm>
            <a:off x="381000" y="2285999"/>
            <a:ext cx="8382000" cy="36576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5760" indent="-256032" algn="just" eaLnBrk="1" fontAlgn="auto" hangingPunct="1">
              <a:lnSpc>
                <a:spcPct val="200000"/>
              </a:lnSpc>
              <a:spcAft>
                <a:spcPts val="0"/>
              </a:spcAft>
              <a:buClr>
                <a:srgbClr val="C00000"/>
              </a:buClr>
              <a:buSzPct val="100000"/>
              <a:buFont typeface="Wingdings" pitchFamily="2" charset="2"/>
              <a:buChar char="§"/>
              <a:defRPr/>
            </a:pPr>
            <a:r>
              <a:rPr lang="en-US" sz="2000" b="1" dirty="0">
                <a:solidFill>
                  <a:srgbClr val="000000"/>
                </a:solidFill>
                <a:latin typeface="Arial" panose="020B0604020202020204" pitchFamily="34" charset="0"/>
                <a:cs typeface="Arial" panose="020B0604020202020204" pitchFamily="34" charset="0"/>
              </a:rPr>
              <a:t>Senate Bill 529 </a:t>
            </a:r>
            <a:r>
              <a:rPr lang="en-US" sz="2000" dirty="0">
                <a:solidFill>
                  <a:srgbClr val="000000"/>
                </a:solidFill>
                <a:latin typeface="Arial" panose="020B0604020202020204" pitchFamily="34" charset="0"/>
                <a:cs typeface="Arial" panose="020B0604020202020204" pitchFamily="34" charset="0"/>
              </a:rPr>
              <a:t>was passed during the 2015 Regular Session of the WV Legislature and signed into law on April 3, 2015. The provisions of </a:t>
            </a:r>
            <a:r>
              <a:rPr lang="en-US" sz="2000" b="1" dirty="0">
                <a:solidFill>
                  <a:srgbClr val="000000"/>
                </a:solidFill>
                <a:latin typeface="Arial" panose="020B0604020202020204" pitchFamily="34" charset="0"/>
                <a:cs typeface="Arial" panose="020B0604020202020204" pitchFamily="34" charset="0"/>
              </a:rPr>
              <a:t>SB529</a:t>
            </a:r>
            <a:r>
              <a:rPr lang="en-US" sz="2000" dirty="0">
                <a:solidFill>
                  <a:srgbClr val="000000"/>
                </a:solidFill>
                <a:latin typeface="Arial" panose="020B0604020202020204" pitchFamily="34" charset="0"/>
                <a:cs typeface="Arial" panose="020B0604020202020204" pitchFamily="34" charset="0"/>
              </a:rPr>
              <a:t> created a second tier of Plan 3 retirement benefits for Teachers’ Retirement System (TRS) members hired for the first time on or after July 1, 2015.</a:t>
            </a:r>
          </a:p>
        </p:txBody>
      </p:sp>
    </p:spTree>
    <p:extLst>
      <p:ext uri="{BB962C8B-B14F-4D97-AF65-F5344CB8AC3E}">
        <p14:creationId xmlns:p14="http://schemas.microsoft.com/office/powerpoint/2010/main" val="905265115"/>
      </p:ext>
    </p:extLst>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2" y="363984"/>
            <a:ext cx="8839198"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000" b="1" dirty="0">
                <a:ln w="10541" cmpd="sng">
                  <a:solidFill>
                    <a:schemeClr val="accent2">
                      <a:lumMod val="75000"/>
                    </a:schemeClr>
                  </a:solidFill>
                  <a:prstDash val="solid"/>
                </a:ln>
                <a:solidFill>
                  <a:srgbClr val="00B050"/>
                </a:solidFill>
                <a:latin typeface="Arial" pitchFamily="34" charset="0"/>
                <a:cs typeface="Arial" pitchFamily="34" charset="0"/>
              </a:rPr>
              <a:t>Tier II</a:t>
            </a:r>
          </a:p>
        </p:txBody>
      </p:sp>
      <p:sp>
        <p:nvSpPr>
          <p:cNvPr id="5" name="TextBox 4"/>
          <p:cNvSpPr txBox="1"/>
          <p:nvPr/>
        </p:nvSpPr>
        <p:spPr>
          <a:xfrm>
            <a:off x="228601" y="1371600"/>
            <a:ext cx="8305800" cy="5016758"/>
          </a:xfrm>
          <a:prstGeom prst="rect">
            <a:avLst/>
          </a:prstGeom>
          <a:noFill/>
        </p:spPr>
        <p:txBody>
          <a:bodyPr wrap="square" rtlCol="0">
            <a:spAutoFit/>
          </a:bodyPr>
          <a:lstStyle/>
          <a:p>
            <a:pPr marL="365760" indent="-256032" algn="just" eaLnBrk="1" fontAlgn="auto" hangingPunct="1">
              <a:spcAft>
                <a:spcPts val="0"/>
              </a:spcAft>
              <a:buClr>
                <a:srgbClr val="C00000"/>
              </a:buClr>
              <a:buSzPct val="100000"/>
              <a:buFont typeface="Wingdings" pitchFamily="2" charset="2"/>
              <a:buChar char="§"/>
              <a:defRPr/>
            </a:pPr>
            <a:r>
              <a:rPr lang="en-US" sz="2000" dirty="0">
                <a:latin typeface="Arial" panose="020B0604020202020204" pitchFamily="34" charset="0"/>
                <a:cs typeface="Arial" panose="020B0604020202020204" pitchFamily="34" charset="0"/>
              </a:rPr>
              <a:t>If you were first hired by a TRS participating public employer on or after July 1, 2015, please be aware that amendments were enacted by SB529 affecting the following TRS provisions:</a:t>
            </a:r>
          </a:p>
          <a:p>
            <a:pPr marL="365316" lvl="1" algn="just" eaLnBrk="1" fontAlgn="auto" hangingPunct="1">
              <a:spcAft>
                <a:spcPts val="0"/>
              </a:spcAft>
              <a:buClr>
                <a:srgbClr val="C00000"/>
              </a:buClr>
              <a:buSzPct val="100000"/>
              <a:defRPr/>
            </a:pPr>
            <a:endParaRPr lang="en-US" sz="2000" dirty="0">
              <a:solidFill>
                <a:srgbClr val="000000"/>
              </a:solidFill>
              <a:latin typeface="Arial" panose="020B0604020202020204" pitchFamily="34" charset="0"/>
              <a:cs typeface="Arial" panose="020B0604020202020204" pitchFamily="34" charset="0"/>
            </a:endParaRPr>
          </a:p>
          <a:p>
            <a:pPr marL="651066" lvl="1" indent="-285750" algn="just" eaLnBrk="1" fontAlgn="auto" hangingPunct="1">
              <a:spcAft>
                <a:spcPts val="0"/>
              </a:spcAft>
              <a:buClr>
                <a:srgbClr val="C00000"/>
              </a:buClr>
              <a:buSzPct val="100000"/>
              <a:buFont typeface="Arial" panose="020B0604020202020204" pitchFamily="34" charset="0"/>
              <a:buChar char="•"/>
              <a:defRPr/>
            </a:pPr>
            <a:r>
              <a:rPr lang="en-US" sz="2000" dirty="0">
                <a:solidFill>
                  <a:srgbClr val="000000"/>
                </a:solidFill>
                <a:latin typeface="Arial" panose="020B0604020202020204" pitchFamily="34" charset="0"/>
                <a:cs typeface="Arial" panose="020B0604020202020204" pitchFamily="34" charset="0"/>
              </a:rPr>
              <a:t>Employee contributions rate (6%)</a:t>
            </a:r>
          </a:p>
          <a:p>
            <a:pPr marL="651066" lvl="1" indent="-285750" algn="just" eaLnBrk="1" fontAlgn="auto" hangingPunct="1">
              <a:spcAft>
                <a:spcPts val="0"/>
              </a:spcAft>
              <a:buClr>
                <a:srgbClr val="C00000"/>
              </a:buClr>
              <a:buSzPct val="100000"/>
              <a:buFont typeface="Arial" panose="020B0604020202020204" pitchFamily="34" charset="0"/>
              <a:buChar char="•"/>
              <a:defRPr/>
            </a:pPr>
            <a:r>
              <a:rPr lang="en-US" sz="2000" dirty="0">
                <a:solidFill>
                  <a:srgbClr val="000000"/>
                </a:solidFill>
                <a:latin typeface="Arial" panose="020B0604020202020204" pitchFamily="34" charset="0"/>
                <a:cs typeface="Arial" panose="020B0604020202020204" pitchFamily="34" charset="0"/>
              </a:rPr>
              <a:t>Vesting (10 years)</a:t>
            </a:r>
          </a:p>
          <a:p>
            <a:pPr marL="651066" lvl="1" indent="-285750" algn="just" eaLnBrk="1" fontAlgn="auto" hangingPunct="1">
              <a:spcAft>
                <a:spcPts val="0"/>
              </a:spcAft>
              <a:buClr>
                <a:srgbClr val="C00000"/>
              </a:buClr>
              <a:buSzPct val="100000"/>
              <a:buFont typeface="Arial" panose="020B0604020202020204" pitchFamily="34" charset="0"/>
              <a:buChar char="•"/>
              <a:defRPr/>
            </a:pPr>
            <a:r>
              <a:rPr lang="en-US" sz="2000" dirty="0">
                <a:solidFill>
                  <a:srgbClr val="000000"/>
                </a:solidFill>
                <a:latin typeface="Arial" panose="020B0604020202020204" pitchFamily="34" charset="0"/>
                <a:cs typeface="Arial" panose="020B0604020202020204" pitchFamily="34" charset="0"/>
              </a:rPr>
              <a:t>Regular retirement full benefits age eligibility (62)</a:t>
            </a:r>
          </a:p>
          <a:p>
            <a:pPr marL="651066" lvl="1" indent="-285750" algn="just" eaLnBrk="1" fontAlgn="auto" hangingPunct="1">
              <a:spcAft>
                <a:spcPts val="0"/>
              </a:spcAft>
              <a:buClr>
                <a:srgbClr val="C00000"/>
              </a:buClr>
              <a:buSzPct val="100000"/>
              <a:buFont typeface="Arial" panose="020B0604020202020204" pitchFamily="34" charset="0"/>
              <a:buChar char="•"/>
              <a:defRPr/>
            </a:pPr>
            <a:r>
              <a:rPr lang="en-US" sz="2000" dirty="0">
                <a:solidFill>
                  <a:srgbClr val="000000"/>
                </a:solidFill>
                <a:latin typeface="Arial" panose="020B0604020202020204" pitchFamily="34" charset="0"/>
                <a:cs typeface="Arial" panose="020B0604020202020204" pitchFamily="34" charset="0"/>
              </a:rPr>
              <a:t>Deferred retirement age eligibility (64)</a:t>
            </a:r>
          </a:p>
          <a:p>
            <a:pPr marL="651066" lvl="1" indent="-285750" algn="just" eaLnBrk="1" fontAlgn="auto" hangingPunct="1">
              <a:spcAft>
                <a:spcPts val="0"/>
              </a:spcAft>
              <a:buClr>
                <a:srgbClr val="C00000"/>
              </a:buClr>
              <a:buSzPct val="100000"/>
              <a:buFont typeface="Arial" panose="020B0604020202020204" pitchFamily="34" charset="0"/>
              <a:buChar char="•"/>
              <a:defRPr/>
            </a:pPr>
            <a:r>
              <a:rPr lang="en-US" sz="2000" dirty="0">
                <a:solidFill>
                  <a:srgbClr val="000000"/>
                </a:solidFill>
                <a:latin typeface="Arial" panose="020B0604020202020204" pitchFamily="34" charset="0"/>
                <a:cs typeface="Arial" panose="020B0604020202020204" pitchFamily="34" charset="0"/>
              </a:rPr>
              <a:t>Early retirement eligibility (60)</a:t>
            </a:r>
          </a:p>
          <a:p>
            <a:pPr marL="651066" lvl="1" indent="-285750" algn="just" eaLnBrk="1" fontAlgn="auto" hangingPunct="1">
              <a:spcAft>
                <a:spcPts val="0"/>
              </a:spcAft>
              <a:buClr>
                <a:srgbClr val="C00000"/>
              </a:buClr>
              <a:buSzPct val="100000"/>
              <a:buFont typeface="Arial" panose="020B0604020202020204" pitchFamily="34" charset="0"/>
              <a:buChar char="•"/>
              <a:defRPr/>
            </a:pPr>
            <a:r>
              <a:rPr lang="en-US" sz="2000" dirty="0">
                <a:solidFill>
                  <a:srgbClr val="000000"/>
                </a:solidFill>
                <a:latin typeface="Arial" panose="020B0604020202020204" pitchFamily="34" charset="0"/>
                <a:cs typeface="Arial" panose="020B0604020202020204" pitchFamily="34" charset="0"/>
              </a:rPr>
              <a:t>Use of unused leave days (not eligible)</a:t>
            </a:r>
          </a:p>
          <a:p>
            <a:pPr marL="651066" lvl="1" indent="-285750" algn="just" eaLnBrk="1" fontAlgn="auto" hangingPunct="1">
              <a:spcAft>
                <a:spcPts val="0"/>
              </a:spcAft>
              <a:buClr>
                <a:srgbClr val="C00000"/>
              </a:buClr>
              <a:buSzPct val="100000"/>
              <a:buFont typeface="Arial" panose="020B0604020202020204" pitchFamily="34" charset="0"/>
              <a:buChar char="•"/>
              <a:defRPr/>
            </a:pPr>
            <a:r>
              <a:rPr lang="en-US" sz="2000" dirty="0">
                <a:solidFill>
                  <a:srgbClr val="000000"/>
                </a:solidFill>
                <a:latin typeface="Arial" panose="020B0604020202020204" pitchFamily="34" charset="0"/>
                <a:cs typeface="Arial" panose="020B0604020202020204" pitchFamily="34" charset="0"/>
              </a:rPr>
              <a:t>Military service (purchase only)</a:t>
            </a:r>
          </a:p>
          <a:p>
            <a:pPr marL="651066" lvl="1" indent="-285750" algn="just" eaLnBrk="1" fontAlgn="auto" hangingPunct="1">
              <a:spcAft>
                <a:spcPts val="0"/>
              </a:spcAft>
              <a:buClr>
                <a:srgbClr val="C00000"/>
              </a:buClr>
              <a:buSzPct val="100000"/>
              <a:buFont typeface="Arial" panose="020B0604020202020204" pitchFamily="34" charset="0"/>
              <a:buChar char="•"/>
              <a:defRPr/>
            </a:pPr>
            <a:r>
              <a:rPr lang="en-US" sz="2000" dirty="0">
                <a:solidFill>
                  <a:srgbClr val="000000"/>
                </a:solidFill>
                <a:latin typeface="Arial" panose="020B0604020202020204" pitchFamily="34" charset="0"/>
                <a:cs typeface="Arial" panose="020B0604020202020204" pitchFamily="34" charset="0"/>
              </a:rPr>
              <a:t>Public Employees’ Retirement System (PERS) reciprocal service credit</a:t>
            </a:r>
          </a:p>
          <a:p>
            <a:pPr marL="365316" lvl="1" indent="0" algn="just" eaLnBrk="1" fontAlgn="auto" hangingPunct="1">
              <a:spcAft>
                <a:spcPts val="0"/>
              </a:spcAft>
              <a:buClr>
                <a:srgbClr val="C00000"/>
              </a:buClr>
              <a:buSzPct val="100000"/>
              <a:buNone/>
              <a:defRPr/>
            </a:pPr>
            <a:endParaRPr lang="en-US" sz="2000" dirty="0">
              <a:solidFill>
                <a:srgbClr val="000000"/>
              </a:solidFill>
              <a:latin typeface="Arial" panose="020B0604020202020204" pitchFamily="34" charset="0"/>
              <a:cs typeface="Arial" panose="020B0604020202020204" pitchFamily="34" charset="0"/>
            </a:endParaRPr>
          </a:p>
          <a:p>
            <a:pPr marL="365316" lvl="1" indent="0" algn="ctr" eaLnBrk="1" fontAlgn="auto" hangingPunct="1">
              <a:spcAft>
                <a:spcPts val="0"/>
              </a:spcAft>
              <a:buClr>
                <a:srgbClr val="C00000"/>
              </a:buClr>
              <a:buSzPct val="100000"/>
              <a:buNone/>
              <a:defRPr/>
            </a:pPr>
            <a:r>
              <a:rPr lang="en-US" sz="2000" i="1" dirty="0">
                <a:solidFill>
                  <a:schemeClr val="tx2"/>
                </a:solidFill>
                <a:latin typeface="Arial" panose="020B0604020202020204" pitchFamily="34" charset="0"/>
                <a:cs typeface="Arial" panose="020B0604020202020204" pitchFamily="34" charset="0"/>
              </a:rPr>
              <a:t>Please inquire with CPRB staff for further details if you were </a:t>
            </a:r>
          </a:p>
          <a:p>
            <a:pPr marL="365316" lvl="1" indent="0" algn="ctr" eaLnBrk="1" fontAlgn="auto" hangingPunct="1">
              <a:spcAft>
                <a:spcPts val="0"/>
              </a:spcAft>
              <a:buClr>
                <a:srgbClr val="C00000"/>
              </a:buClr>
              <a:buSzPct val="100000"/>
              <a:buNone/>
              <a:defRPr/>
            </a:pPr>
            <a:r>
              <a:rPr lang="en-US" sz="2000" i="1" dirty="0">
                <a:solidFill>
                  <a:schemeClr val="tx2"/>
                </a:solidFill>
                <a:latin typeface="Arial" panose="020B0604020202020204" pitchFamily="34" charset="0"/>
                <a:cs typeface="Arial" panose="020B0604020202020204" pitchFamily="34" charset="0"/>
              </a:rPr>
              <a:t>first hired on or after July 1, 2015.</a:t>
            </a:r>
          </a:p>
        </p:txBody>
      </p:sp>
    </p:spTree>
    <p:extLst>
      <p:ext uri="{BB962C8B-B14F-4D97-AF65-F5344CB8AC3E}">
        <p14:creationId xmlns:p14="http://schemas.microsoft.com/office/powerpoint/2010/main" val="767228643"/>
      </p:ext>
    </p:ext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5123" name="Rectangle 3"/>
          <p:cNvSpPr>
            <a:spLocks noGrp="1" noChangeArrowheads="1"/>
          </p:cNvSpPr>
          <p:nvPr>
            <p:ph idx="4294967295"/>
          </p:nvPr>
        </p:nvSpPr>
        <p:spPr>
          <a:xfrm>
            <a:off x="457200" y="1690688"/>
            <a:ext cx="8686800" cy="4203700"/>
          </a:xfrm>
          <a:prstGeom prst="rect">
            <a:avLst/>
          </a:prstGeom>
        </p:spPr>
        <p:txBody>
          <a:bodyPr vert="horz" lIns="91440" tIns="45720" rIns="91440" bIns="45720" rtlCol="0" anchor="ctr">
            <a:normAutofit lnSpcReduction="10000"/>
          </a:bodyPr>
          <a:lstStyle/>
          <a:p>
            <a:pPr indent="-228600" defTabSz="914400"/>
            <a:endParaRPr lang="en-US" dirty="0"/>
          </a:p>
          <a:p>
            <a:pPr indent="-228600" defTabSz="914400"/>
            <a:r>
              <a:rPr lang="en-US" sz="2400" dirty="0"/>
              <a:t>9  month employees 160 days = 1 year</a:t>
            </a:r>
          </a:p>
          <a:p>
            <a:pPr indent="-228600" defTabSz="914400"/>
            <a:endParaRPr lang="en-US" sz="2400" dirty="0"/>
          </a:p>
          <a:p>
            <a:pPr indent="-228600" defTabSz="914400"/>
            <a:r>
              <a:rPr lang="en-US" sz="2400" dirty="0"/>
              <a:t>10 month employees 180 days = 1 year</a:t>
            </a:r>
          </a:p>
          <a:p>
            <a:pPr indent="-228600" defTabSz="914400"/>
            <a:endParaRPr lang="en-US" sz="2400" dirty="0"/>
          </a:p>
          <a:p>
            <a:pPr indent="-228600" defTabSz="914400"/>
            <a:r>
              <a:rPr lang="en-US" sz="2400" dirty="0"/>
              <a:t>11 month employees 200 days = 1 year</a:t>
            </a:r>
          </a:p>
          <a:p>
            <a:pPr indent="-228600" defTabSz="914400"/>
            <a:endParaRPr lang="en-US" sz="2400" dirty="0"/>
          </a:p>
          <a:p>
            <a:pPr indent="-228600" defTabSz="914400"/>
            <a:r>
              <a:rPr lang="en-US" sz="2400" dirty="0"/>
              <a:t>12 month employees 220 days = 1 year</a:t>
            </a:r>
          </a:p>
          <a:p>
            <a:pPr indent="-228600" defTabSz="914400"/>
            <a:endParaRPr lang="en-US" sz="2400" dirty="0"/>
          </a:p>
          <a:p>
            <a:pPr indent="-228600" defTabSz="914400"/>
            <a:r>
              <a:rPr lang="en-US" sz="2400" dirty="0"/>
              <a:t>Cannot exceed 1 year of service in 1 year</a:t>
            </a:r>
          </a:p>
          <a:p>
            <a:pPr indent="-228600" defTabSz="914400"/>
            <a:endParaRPr lang="en-US" dirty="0"/>
          </a:p>
        </p:txBody>
      </p:sp>
      <p:sp>
        <p:nvSpPr>
          <p:cNvPr id="6" name="Title 5">
            <a:extLst>
              <a:ext uri="{FF2B5EF4-FFF2-40B4-BE49-F238E27FC236}">
                <a16:creationId xmlns:a16="http://schemas.microsoft.com/office/drawing/2014/main" id="{942AD72E-10AC-4FE0-B48C-A7FA90D01B32}"/>
              </a:ext>
            </a:extLst>
          </p:cNvPr>
          <p:cNvSpPr txBox="1">
            <a:spLocks noGrp="1"/>
          </p:cNvSpPr>
          <p:nvPr>
            <p:ph type="title"/>
          </p:nvPr>
        </p:nvSpPr>
        <p:spPr>
          <a:xfrm>
            <a:off x="76200" y="704741"/>
            <a:ext cx="8439150" cy="64633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000" b="1" dirty="0">
                <a:ln w="10541" cmpd="sng">
                  <a:solidFill>
                    <a:schemeClr val="accent2">
                      <a:lumMod val="75000"/>
                    </a:schemeClr>
                  </a:solidFill>
                  <a:prstDash val="solid"/>
                </a:ln>
                <a:solidFill>
                  <a:srgbClr val="00B050"/>
                </a:solidFill>
                <a:latin typeface="Arial" pitchFamily="34" charset="0"/>
                <a:cs typeface="Arial" pitchFamily="34" charset="0"/>
              </a:rPr>
              <a:t>Contributory Service Credit</a:t>
            </a:r>
          </a:p>
        </p:txBody>
      </p:sp>
    </p:spTree>
    <p:extLst>
      <p:ext uri="{BB962C8B-B14F-4D97-AF65-F5344CB8AC3E}">
        <p14:creationId xmlns:p14="http://schemas.microsoft.com/office/powerpoint/2010/main" val="264257055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1267" name="Rectangle 3"/>
          <p:cNvSpPr>
            <a:spLocks noGrp="1" noChangeArrowheads="1"/>
          </p:cNvSpPr>
          <p:nvPr>
            <p:ph idx="4294967295"/>
          </p:nvPr>
        </p:nvSpPr>
        <p:spPr>
          <a:xfrm>
            <a:off x="0" y="2133600"/>
            <a:ext cx="7886700" cy="3795713"/>
          </a:xfrm>
        </p:spPr>
        <p:txBody>
          <a:bodyPr vert="horz" lIns="91440" tIns="45720" rIns="91440" bIns="45720" rtlCol="0">
            <a:normAutofit lnSpcReduction="10000"/>
          </a:bodyPr>
          <a:lstStyle/>
          <a:p>
            <a:pPr indent="-228600" defTabSz="914400"/>
            <a:endParaRPr lang="en-US" sz="2800" dirty="0"/>
          </a:p>
          <a:p>
            <a:pPr indent="-228600" defTabSz="914400"/>
            <a:r>
              <a:rPr lang="en-US" sz="2800" dirty="0"/>
              <a:t>Member responsible for amount withdrawn plus interest from the date of withdrawal.</a:t>
            </a:r>
          </a:p>
          <a:p>
            <a:pPr indent="-228600" defTabSz="914400"/>
            <a:r>
              <a:rPr lang="en-US" sz="2800" dirty="0"/>
              <a:t>A member cannot pay just a portion of a withdrawal.</a:t>
            </a:r>
          </a:p>
          <a:p>
            <a:pPr indent="-228600" defTabSz="914400"/>
            <a:r>
              <a:rPr lang="en-US" sz="2800" dirty="0"/>
              <a:t>Reinstatements must be paid in a lump sum.</a:t>
            </a:r>
          </a:p>
          <a:p>
            <a:pPr indent="-228600" defTabSz="914400"/>
            <a:r>
              <a:rPr lang="en-US" sz="2800" dirty="0"/>
              <a:t>A member can use TRS Reinstated Service to meet eligibility to retire.</a:t>
            </a:r>
          </a:p>
          <a:p>
            <a:pPr indent="-228600" defTabSz="914400"/>
            <a:r>
              <a:rPr lang="en-US" sz="2800" dirty="0"/>
              <a:t>Must be repaid prior to effective retirement date.</a:t>
            </a:r>
          </a:p>
        </p:txBody>
      </p:sp>
      <p:sp>
        <p:nvSpPr>
          <p:cNvPr id="5" name="Title 4">
            <a:extLst>
              <a:ext uri="{FF2B5EF4-FFF2-40B4-BE49-F238E27FC236}">
                <a16:creationId xmlns:a16="http://schemas.microsoft.com/office/drawing/2014/main" id="{5017A9BA-B1A8-40CF-B784-2D8A1FBB46D4}"/>
              </a:ext>
            </a:extLst>
          </p:cNvPr>
          <p:cNvSpPr txBox="1">
            <a:spLocks noGrp="1"/>
          </p:cNvSpPr>
          <p:nvPr>
            <p:ph type="title" idx="4294967295"/>
          </p:nvPr>
        </p:nvSpPr>
        <p:spPr>
          <a:xfrm>
            <a:off x="0" y="694442"/>
            <a:ext cx="7886700" cy="1200329"/>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000" b="1" dirty="0">
                <a:ln w="10541" cmpd="sng">
                  <a:solidFill>
                    <a:schemeClr val="accent2">
                      <a:lumMod val="75000"/>
                    </a:schemeClr>
                  </a:solidFill>
                  <a:prstDash val="solid"/>
                </a:ln>
                <a:solidFill>
                  <a:srgbClr val="00B050"/>
                </a:solidFill>
                <a:latin typeface="Arial" pitchFamily="34" charset="0"/>
                <a:cs typeface="Arial" pitchFamily="34" charset="0"/>
              </a:rPr>
              <a:t>Reinstating Previously Withdrawn TRS Service</a:t>
            </a:r>
          </a:p>
        </p:txBody>
      </p:sp>
    </p:spTree>
    <p:extLst>
      <p:ext uri="{BB962C8B-B14F-4D97-AF65-F5344CB8AC3E}">
        <p14:creationId xmlns:p14="http://schemas.microsoft.com/office/powerpoint/2010/main" val="59259399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8195" name="Rectangle 3"/>
          <p:cNvSpPr>
            <a:spLocks noGrp="1" noChangeArrowheads="1"/>
          </p:cNvSpPr>
          <p:nvPr>
            <p:ph idx="4294967295"/>
          </p:nvPr>
        </p:nvSpPr>
        <p:spPr>
          <a:xfrm>
            <a:off x="0" y="2590800"/>
            <a:ext cx="7924800" cy="3962400"/>
          </a:xfrm>
        </p:spPr>
        <p:txBody>
          <a:bodyPr vert="horz" lIns="91440" tIns="45720" rIns="91440" bIns="45720" rtlCol="0">
            <a:noAutofit/>
          </a:bodyPr>
          <a:lstStyle/>
          <a:p>
            <a:pPr indent="-228600" defTabSz="914400"/>
            <a:r>
              <a:rPr lang="en-US" sz="2000" dirty="0"/>
              <a:t>TRS Tier I  members may receive retirement service credit for military service during any period of the Federal Selective Services Act. (September 16, 1940 through July 1, 1973) Service must have been active duty. </a:t>
            </a:r>
          </a:p>
          <a:p>
            <a:pPr indent="-228600" defTabSz="914400"/>
            <a:endParaRPr lang="en-US" sz="2000" dirty="0"/>
          </a:p>
          <a:p>
            <a:pPr indent="-228600" defTabSz="914400"/>
            <a:r>
              <a:rPr lang="en-US" sz="2000" u="sng" dirty="0"/>
              <a:t>NO</a:t>
            </a:r>
            <a:r>
              <a:rPr lang="en-US" sz="2000" dirty="0"/>
              <a:t> member contributions required.</a:t>
            </a:r>
          </a:p>
          <a:p>
            <a:pPr indent="-228600" defTabSz="914400"/>
            <a:endParaRPr lang="en-US" sz="2000" dirty="0"/>
          </a:p>
          <a:p>
            <a:pPr indent="-228600" defTabSz="914400"/>
            <a:r>
              <a:rPr lang="en-US" sz="2000" dirty="0"/>
              <a:t>Maximum 10 years, not to exceed 25% of the member’s contributory TRS service, and counts toward eligibility to retire. </a:t>
            </a:r>
          </a:p>
          <a:p>
            <a:pPr indent="-228600" defTabSz="914400"/>
            <a:endParaRPr lang="en-US" sz="2000" dirty="0"/>
          </a:p>
          <a:p>
            <a:pPr indent="-228600" defTabSz="914400"/>
            <a:r>
              <a:rPr lang="en-US" sz="2000" dirty="0"/>
              <a:t>Military Service will be credited to account at time of retirement.</a:t>
            </a:r>
          </a:p>
        </p:txBody>
      </p:sp>
      <p:sp>
        <p:nvSpPr>
          <p:cNvPr id="5" name="Title 4">
            <a:extLst>
              <a:ext uri="{FF2B5EF4-FFF2-40B4-BE49-F238E27FC236}">
                <a16:creationId xmlns:a16="http://schemas.microsoft.com/office/drawing/2014/main" id="{C2BDC823-DCD0-4C04-A57B-C5F2BE30A785}"/>
              </a:ext>
            </a:extLst>
          </p:cNvPr>
          <p:cNvSpPr txBox="1">
            <a:spLocks noGrp="1"/>
          </p:cNvSpPr>
          <p:nvPr>
            <p:ph type="title" idx="4294967295"/>
          </p:nvPr>
        </p:nvSpPr>
        <p:spPr>
          <a:xfrm>
            <a:off x="0" y="1026229"/>
            <a:ext cx="8062913" cy="1200329"/>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000" b="1" dirty="0">
                <a:ln w="10541" cmpd="sng">
                  <a:solidFill>
                    <a:schemeClr val="accent2">
                      <a:lumMod val="75000"/>
                    </a:schemeClr>
                  </a:solidFill>
                  <a:prstDash val="solid"/>
                </a:ln>
                <a:solidFill>
                  <a:srgbClr val="00B050"/>
                </a:solidFill>
                <a:latin typeface="Arial" pitchFamily="34" charset="0"/>
                <a:cs typeface="Arial" pitchFamily="34" charset="0"/>
              </a:rPr>
              <a:t>Military Service</a:t>
            </a:r>
            <a:br>
              <a:rPr lang="en-US" sz="4000" b="1" dirty="0">
                <a:ln w="10541" cmpd="sng">
                  <a:solidFill>
                    <a:schemeClr val="accent2">
                      <a:lumMod val="75000"/>
                    </a:schemeClr>
                  </a:solidFill>
                  <a:prstDash val="solid"/>
                </a:ln>
                <a:solidFill>
                  <a:srgbClr val="00B050"/>
                </a:solidFill>
                <a:latin typeface="Arial" pitchFamily="34" charset="0"/>
                <a:cs typeface="Arial" pitchFamily="34" charset="0"/>
              </a:rPr>
            </a:br>
            <a:r>
              <a:rPr lang="en-US" sz="4000" b="1" dirty="0">
                <a:ln w="10541" cmpd="sng">
                  <a:solidFill>
                    <a:schemeClr val="accent2">
                      <a:lumMod val="75000"/>
                    </a:schemeClr>
                  </a:solidFill>
                  <a:prstDash val="solid"/>
                </a:ln>
                <a:solidFill>
                  <a:srgbClr val="00B050"/>
                </a:solidFill>
                <a:latin typeface="Arial" pitchFamily="34" charset="0"/>
                <a:cs typeface="Arial" pitchFamily="34" charset="0"/>
              </a:rPr>
              <a:t>(Non-Contributory)</a:t>
            </a:r>
          </a:p>
        </p:txBody>
      </p:sp>
    </p:spTree>
    <p:extLst>
      <p:ext uri="{BB962C8B-B14F-4D97-AF65-F5344CB8AC3E}">
        <p14:creationId xmlns:p14="http://schemas.microsoft.com/office/powerpoint/2010/main" val="830232996"/>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5350</TotalTime>
  <Words>2897</Words>
  <Application>Microsoft Office PowerPoint</Application>
  <PresentationFormat>On-screen Show (4:3)</PresentationFormat>
  <Paragraphs>317</Paragraphs>
  <Slides>46</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Calibri Light</vt:lpstr>
      <vt:lpstr>Comic Sans MS</vt:lpstr>
      <vt:lpstr>Wingdings</vt:lpstr>
      <vt:lpstr>Wingdings 2</vt:lpstr>
      <vt:lpstr>Office Theme</vt:lpstr>
      <vt:lpstr>   West Virginia  Teachers’ Retirement System  Tier I &amp; Tier II  A Defined Benefit Retirement System</vt:lpstr>
      <vt:lpstr>Seminar Goal</vt:lpstr>
      <vt:lpstr>TRS Statistics  as of July 1, 2019</vt:lpstr>
      <vt:lpstr>PowerPoint Presentation</vt:lpstr>
      <vt:lpstr>PowerPoint Presentation</vt:lpstr>
      <vt:lpstr>PowerPoint Presentation</vt:lpstr>
      <vt:lpstr>Contributory Service Credit</vt:lpstr>
      <vt:lpstr>Reinstating Previously Withdrawn TRS Service</vt:lpstr>
      <vt:lpstr>Military Service (Non-Contributory)</vt:lpstr>
      <vt:lpstr>PowerPoint Presentation</vt:lpstr>
      <vt:lpstr> </vt:lpstr>
      <vt:lpstr>Workers’ Compensation</vt:lpstr>
      <vt:lpstr>Out of State Service (Service as a teacher)</vt:lpstr>
      <vt:lpstr>Parochial Service</vt:lpstr>
      <vt:lpstr>Annual TRS Statements</vt:lpstr>
      <vt:lpstr>Employer Error Service</vt:lpstr>
      <vt:lpstr>Pre-Retirement Beneficiary</vt:lpstr>
      <vt:lpstr>What happens if I die before I retire?</vt:lpstr>
      <vt:lpstr>Disability Retirement</vt:lpstr>
      <vt:lpstr>Qualified Domestic Relations Order (QDRO)</vt:lpstr>
      <vt:lpstr>Be Sure You Qualify</vt:lpstr>
      <vt:lpstr>Tier I -  Regular Retirement Benefits:  Ways to Qualify if Currently  Contributing</vt:lpstr>
      <vt:lpstr>Tier II -  Regular Retirement Benefits:  Ways to Qualify if Currently  Contributing</vt:lpstr>
      <vt:lpstr>Tier l - Retirement Benefits  Ways to Qualify if Not Currently Contributing</vt:lpstr>
      <vt:lpstr>Tier lI - Retirement Benefits  Ways to Qualify if Not Currently Contributing</vt:lpstr>
      <vt:lpstr>Final Average Salary</vt:lpstr>
      <vt:lpstr>PowerPoint Presentation</vt:lpstr>
      <vt:lpstr>Four Retirement Options</vt:lpstr>
      <vt:lpstr>Straight Life Annuity  Retirement Option</vt:lpstr>
      <vt:lpstr>100% Joint &amp; Survivor Annuity Retirement Option</vt:lpstr>
      <vt:lpstr>50% Joint &amp; Survivor Annuity Retirement Option</vt:lpstr>
      <vt:lpstr>Ten Year Certain Annuity Retirement Option</vt:lpstr>
      <vt:lpstr>Tier I Unused Sick and Annual Leave at Retirement</vt:lpstr>
      <vt:lpstr>TIER l - Unused Sick and Annual Leave at Retirement</vt:lpstr>
      <vt:lpstr>TIER lI - Unused Sick and Annual Leave at Retirement</vt:lpstr>
      <vt:lpstr>Unused Sick and Annual Leave at Retirement</vt:lpstr>
      <vt:lpstr>PEIA</vt:lpstr>
      <vt:lpstr>TRS Refunds</vt:lpstr>
      <vt:lpstr>Working After Retirement</vt:lpstr>
      <vt:lpstr>CRITICAL NEED POSITIONS</vt:lpstr>
      <vt:lpstr>Appointments</vt:lpstr>
      <vt:lpstr>REVIEW</vt:lpstr>
      <vt:lpstr>CPRB WEBSITE</vt:lpstr>
      <vt:lpstr>PowerPoint Presentation</vt:lpstr>
      <vt:lpstr>Contact Information</vt:lpstr>
      <vt:lpstr>PowerPoint Presentation</vt:lpstr>
    </vt:vector>
  </TitlesOfParts>
  <Company>CPRB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Virginia Teachers Retirement System A Defined Benefit Retirement System</dc:title>
  <dc:creator>MBoggs</dc:creator>
  <cp:lastModifiedBy>Annette Hughart</cp:lastModifiedBy>
  <cp:revision>631</cp:revision>
  <cp:lastPrinted>2019-12-23T20:33:34Z</cp:lastPrinted>
  <dcterms:created xsi:type="dcterms:W3CDTF">2002-11-06T14:16:49Z</dcterms:created>
  <dcterms:modified xsi:type="dcterms:W3CDTF">2021-05-07T14:21:06Z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