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4" r:id="rId9"/>
    <p:sldId id="265" r:id="rId10"/>
    <p:sldId id="266" r:id="rId11"/>
    <p:sldId id="267" r:id="rId12"/>
    <p:sldId id="270" r:id="rId13"/>
    <p:sldId id="272" r:id="rId14"/>
    <p:sldId id="271" r:id="rId15"/>
    <p:sldId id="268" r:id="rId16"/>
    <p:sldId id="269" r:id="rId17"/>
    <p:sldId id="273" r:id="rId18"/>
    <p:sldId id="274" r:id="rId19"/>
    <p:sldId id="275" r:id="rId20"/>
    <p:sldId id="276" r:id="rId21"/>
    <p:sldId id="277" r:id="rId22"/>
    <p:sldId id="278" r:id="rId23"/>
    <p:sldId id="263"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autoAdjust="0"/>
    <p:restoredTop sz="94660"/>
  </p:normalViewPr>
  <p:slideViewPr>
    <p:cSldViewPr snapToGrid="0">
      <p:cViewPr varScale="1">
        <p:scale>
          <a:sx n="114" d="100"/>
          <a:sy n="114" d="100"/>
        </p:scale>
        <p:origin x="8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26424" y="2693987"/>
            <a:ext cx="5284176" cy="1470025"/>
          </a:xfrm>
        </p:spPr>
        <p:txBody>
          <a:bodyPr/>
          <a:lstStyle>
            <a:lvl1pPr algn="l">
              <a:defRPr>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326424" y="4343400"/>
            <a:ext cx="5284176"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9718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14716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9510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6019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9510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6019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A0C1704-B91D-414B-867C-5ABC036BE638}" type="datetimeFigureOut">
              <a:rPr lang="en-US" smtClean="0"/>
              <a:t>10/27/2020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55675E-84D8-4C5B-ACAF-00D642BC07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54075"/>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5407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01612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254625"/>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821363"/>
            <a:ext cx="5486400" cy="5667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30363"/>
            <a:ext cx="8229600" cy="43894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CC9900"/>
        </a:buClr>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C00000"/>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chemeClr val="tx1">
            <a:lumMod val="85000"/>
            <a:lumOff val="15000"/>
          </a:schemeClr>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rgbClr val="663300"/>
        </a:buClr>
        <a:buFont typeface="Wingdings" panose="05000000000000000000" pitchFamily="2" charset="2"/>
        <a:buChar char="Ø"/>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1C13942-D7E6-46FF-9029-F5844B0A7B80}"/>
              </a:ext>
            </a:extLst>
          </p:cNvPr>
          <p:cNvSpPr>
            <a:spLocks noGrp="1"/>
          </p:cNvSpPr>
          <p:nvPr>
            <p:ph type="ctrTitle"/>
          </p:nvPr>
        </p:nvSpPr>
        <p:spPr>
          <a:xfrm>
            <a:off x="3326424" y="2024109"/>
            <a:ext cx="5284176" cy="2139903"/>
          </a:xfrm>
        </p:spPr>
        <p:txBody>
          <a:bodyPr>
            <a:normAutofit fontScale="90000"/>
          </a:bodyPr>
          <a:lstStyle/>
          <a:p>
            <a:r>
              <a:rPr lang="en-US" dirty="0"/>
              <a:t>Other Leave Rights of West Virginia School Employees</a:t>
            </a:r>
          </a:p>
        </p:txBody>
      </p:sp>
      <p:sp>
        <p:nvSpPr>
          <p:cNvPr id="3" name="Subtitle 2" descr="" title="">
            <a:extLst>
              <a:ext uri="{FF2B5EF4-FFF2-40B4-BE49-F238E27FC236}">
                <a16:creationId xmlns:a16="http://schemas.microsoft.com/office/drawing/2014/main" id="{08EDE1B0-108B-41CB-AF0C-339D1B6B2882}"/>
              </a:ext>
            </a:extLst>
          </p:cNvPr>
          <p:cNvSpPr>
            <a:spLocks noGrp="1"/>
          </p:cNvSpPr>
          <p:nvPr>
            <p:ph type="subTitle" idx="1"/>
          </p:nvPr>
        </p:nvSpPr>
        <p:spPr/>
        <p:txBody>
          <a:bodyPr/>
          <a:lstStyle/>
          <a:p>
            <a:r>
              <a:rPr lang="en-US" i="1" dirty="0"/>
              <a:t>Josh Cottle</a:t>
            </a:r>
          </a:p>
          <a:p>
            <a:r>
              <a:rPr lang="en-US" i="1" dirty="0"/>
              <a:t>Howard Seufer</a:t>
            </a:r>
          </a:p>
          <a:p>
            <a:r>
              <a:rPr lang="en-US" i="1" dirty="0"/>
              <a:t>October 29, 2020</a:t>
            </a:r>
            <a:endParaRPr lang="en-US" dirty="0"/>
          </a:p>
        </p:txBody>
      </p:sp>
    </p:spTree>
    <p:extLst>
      <p:ext uri="{BB962C8B-B14F-4D97-AF65-F5344CB8AC3E}">
        <p14:creationId xmlns:p14="http://schemas.microsoft.com/office/powerpoint/2010/main" val="2685731713"/>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46E7A9D-C004-4DE9-968B-B23938C3F888}"/>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93BF01D2-384C-4509-88FF-1B831F879942}"/>
              </a:ext>
            </a:extLst>
          </p:cNvPr>
          <p:cNvSpPr>
            <a:spLocks noGrp="1"/>
          </p:cNvSpPr>
          <p:nvPr>
            <p:ph idx="1"/>
          </p:nvPr>
        </p:nvSpPr>
        <p:spPr/>
        <p:txBody>
          <a:bodyPr/>
          <a:lstStyle/>
          <a:p>
            <a:r>
              <a:rPr lang="en-US" dirty="0"/>
              <a:t>“A regular full-time employee who is absent from assigned duties due to </a:t>
            </a:r>
            <a:r>
              <a:rPr lang="en-US" dirty="0">
                <a:solidFill>
                  <a:srgbClr val="FF0000"/>
                </a:solidFill>
              </a:rPr>
              <a:t>accident, sickness, death in the immediate family, </a:t>
            </a:r>
            <a:r>
              <a:rPr lang="en-US" dirty="0"/>
              <a:t>or </a:t>
            </a:r>
            <a:r>
              <a:rPr lang="en-US" dirty="0">
                <a:solidFill>
                  <a:srgbClr val="FF0000"/>
                </a:solidFill>
              </a:rPr>
              <a:t>life threatening illness of the employee’s spouse, parents or child</a:t>
            </a:r>
            <a:r>
              <a:rPr lang="en-US" dirty="0"/>
              <a:t>, or other cause authorized or approved by the board, </a:t>
            </a:r>
            <a:r>
              <a:rPr lang="en-US" dirty="0">
                <a:solidFill>
                  <a:srgbClr val="FF0000"/>
                </a:solidFill>
              </a:rPr>
              <a:t>shall be paid the full salary </a:t>
            </a:r>
            <a:r>
              <a:rPr lang="en-US" dirty="0"/>
              <a:t>from his or her regular budgeted salary appropriation during the period which the employee is absent, </a:t>
            </a:r>
            <a:r>
              <a:rPr lang="en-US" dirty="0">
                <a:solidFill>
                  <a:srgbClr val="FF0000"/>
                </a:solidFill>
              </a:rPr>
              <a:t>but  not to exceed the total amount of leave to    which the employee is entitled</a:t>
            </a:r>
            <a:r>
              <a:rPr lang="en-US" dirty="0"/>
              <a:t>.”</a:t>
            </a:r>
          </a:p>
        </p:txBody>
      </p:sp>
    </p:spTree>
    <p:extLst>
      <p:ext uri="{BB962C8B-B14F-4D97-AF65-F5344CB8AC3E}">
        <p14:creationId xmlns:p14="http://schemas.microsoft.com/office/powerpoint/2010/main" val="3986095423"/>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01A5A50-42A2-4B6B-AFF5-28C04DD1B73F}"/>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8F12972B-8A52-4551-9BDC-4F5EEBC6074F}"/>
              </a:ext>
            </a:extLst>
          </p:cNvPr>
          <p:cNvSpPr>
            <a:spLocks noGrp="1"/>
          </p:cNvSpPr>
          <p:nvPr>
            <p:ph idx="1"/>
          </p:nvPr>
        </p:nvSpPr>
        <p:spPr>
          <a:xfrm>
            <a:off x="457200" y="1313895"/>
            <a:ext cx="8229600" cy="4705906"/>
          </a:xfrm>
        </p:spPr>
        <p:txBody>
          <a:bodyPr>
            <a:normAutofit fontScale="92500" lnSpcReduction="10000"/>
          </a:bodyPr>
          <a:lstStyle/>
          <a:p>
            <a:r>
              <a:rPr lang="en-US" dirty="0"/>
              <a:t>Each employee is permitted to use four days of leave annually </a:t>
            </a:r>
            <a:r>
              <a:rPr lang="en-US" dirty="0">
                <a:solidFill>
                  <a:srgbClr val="FF0000"/>
                </a:solidFill>
              </a:rPr>
              <a:t>without regard to the cause for the absence</a:t>
            </a:r>
          </a:p>
          <a:p>
            <a:pPr lvl="1"/>
            <a:r>
              <a:rPr lang="en-US" dirty="0"/>
              <a:t>May use on consecutive work days only if approved by the principal or immediate supervisor, as appropriate</a:t>
            </a:r>
          </a:p>
          <a:p>
            <a:pPr lvl="1"/>
            <a:r>
              <a:rPr lang="en-US" dirty="0">
                <a:solidFill>
                  <a:srgbClr val="FF0000"/>
                </a:solidFill>
              </a:rPr>
              <a:t>Employee must give notice at least 24 hours in advance, except that in the case of sudden and unexpected circumstances, notice shall be given as soon as reasonably practicable</a:t>
            </a:r>
          </a:p>
          <a:p>
            <a:pPr lvl="1"/>
            <a:r>
              <a:rPr lang="en-US" dirty="0"/>
              <a:t>Principal or immediate supervisor may deny use of the day if, when notice is given, either 15 % of the employees or 3 employees, whichever is greater, under their supervision have previously given notice of their intention to use that day for leave</a:t>
            </a:r>
          </a:p>
        </p:txBody>
      </p:sp>
    </p:spTree>
    <p:extLst>
      <p:ext uri="{BB962C8B-B14F-4D97-AF65-F5344CB8AC3E}">
        <p14:creationId xmlns:p14="http://schemas.microsoft.com/office/powerpoint/2010/main" val="94864891"/>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F5B506C-F21F-48E8-9F34-29915E1DAB24}"/>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9CA5570C-8C95-4058-B02A-63B84B30168B}"/>
              </a:ext>
            </a:extLst>
          </p:cNvPr>
          <p:cNvSpPr>
            <a:spLocks noGrp="1"/>
          </p:cNvSpPr>
          <p:nvPr>
            <p:ph idx="1"/>
          </p:nvPr>
        </p:nvSpPr>
        <p:spPr>
          <a:xfrm>
            <a:off x="457200" y="1447801"/>
            <a:ext cx="8229600" cy="4572000"/>
          </a:xfrm>
        </p:spPr>
        <p:txBody>
          <a:bodyPr>
            <a:normAutofit lnSpcReduction="10000"/>
          </a:bodyPr>
          <a:lstStyle/>
          <a:p>
            <a:r>
              <a:rPr lang="en-US" dirty="0"/>
              <a:t>State Board Policy 5312 restricts the payment and charging of personal leave to an employee receiving a workers’ compensation benefit from a claim filed against the county board by which the person is employed</a:t>
            </a:r>
          </a:p>
          <a:p>
            <a:r>
              <a:rPr lang="en-US" dirty="0">
                <a:solidFill>
                  <a:srgbClr val="FF0000"/>
                </a:solidFill>
              </a:rPr>
              <a:t>If awarded this benefit, “the employee shall receive personal leave compensation only to the extent the compensation is required, when added to the workers’ compensation benefit, to equal the   amount of compensation regularly paid the employee”</a:t>
            </a:r>
          </a:p>
        </p:txBody>
      </p:sp>
    </p:spTree>
    <p:extLst>
      <p:ext uri="{BB962C8B-B14F-4D97-AF65-F5344CB8AC3E}">
        <p14:creationId xmlns:p14="http://schemas.microsoft.com/office/powerpoint/2010/main" val="3168373881"/>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6AE9AC9-0104-410B-8F86-58E62ADE4A57}"/>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5157DA5F-D1A0-4367-B2B0-CC5F295A588F}"/>
              </a:ext>
            </a:extLst>
          </p:cNvPr>
          <p:cNvSpPr>
            <a:spLocks noGrp="1"/>
          </p:cNvSpPr>
          <p:nvPr>
            <p:ph idx="1"/>
          </p:nvPr>
        </p:nvSpPr>
        <p:spPr/>
        <p:txBody>
          <a:bodyPr>
            <a:normAutofit/>
          </a:bodyPr>
          <a:lstStyle/>
          <a:p>
            <a:r>
              <a:rPr lang="en-US" sz="4000" dirty="0"/>
              <a:t>“Personal leave may not be used in connection with a concerted work stoppage or strike”</a:t>
            </a:r>
          </a:p>
        </p:txBody>
      </p:sp>
    </p:spTree>
    <p:extLst>
      <p:ext uri="{BB962C8B-B14F-4D97-AF65-F5344CB8AC3E}">
        <p14:creationId xmlns:p14="http://schemas.microsoft.com/office/powerpoint/2010/main" val="2400038267"/>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D976068-BD44-40B9-BD4E-E12207E30EAB}"/>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51812917-4632-4959-9042-06CD76949F59}"/>
              </a:ext>
            </a:extLst>
          </p:cNvPr>
          <p:cNvSpPr>
            <a:spLocks noGrp="1"/>
          </p:cNvSpPr>
          <p:nvPr>
            <p:ph idx="1"/>
          </p:nvPr>
        </p:nvSpPr>
        <p:spPr/>
        <p:txBody>
          <a:bodyPr>
            <a:normAutofit/>
          </a:bodyPr>
          <a:lstStyle/>
          <a:p>
            <a:r>
              <a:rPr lang="en-US" dirty="0">
                <a:solidFill>
                  <a:srgbClr val="FF0000"/>
                </a:solidFill>
              </a:rPr>
              <a:t>The county board may establish reasonable rules for reporting and verification of absences for cause</a:t>
            </a:r>
          </a:p>
          <a:p>
            <a:r>
              <a:rPr lang="en-US" dirty="0"/>
              <a:t>If any error in reporting absences occurs, the county board may make necessary salary adjustments:</a:t>
            </a:r>
          </a:p>
          <a:p>
            <a:pPr lvl="1"/>
            <a:r>
              <a:rPr lang="en-US" dirty="0">
                <a:solidFill>
                  <a:srgbClr val="FF0000"/>
                </a:solidFill>
              </a:rPr>
              <a:t>In the next pay after the employee has returned to duty, or</a:t>
            </a:r>
          </a:p>
          <a:p>
            <a:pPr lvl="1"/>
            <a:r>
              <a:rPr lang="en-US" dirty="0"/>
              <a:t>In the final pay if the absence occurs during the last month of the employment term</a:t>
            </a:r>
          </a:p>
          <a:p>
            <a:endParaRPr lang="en-US" dirty="0"/>
          </a:p>
        </p:txBody>
      </p:sp>
    </p:spTree>
    <p:extLst>
      <p:ext uri="{BB962C8B-B14F-4D97-AF65-F5344CB8AC3E}">
        <p14:creationId xmlns:p14="http://schemas.microsoft.com/office/powerpoint/2010/main" val="3405045585"/>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D884EFB-45A8-444E-B508-8132FA04E2F4}"/>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A177E07F-D570-4620-95CE-287EC200DFB6}"/>
              </a:ext>
            </a:extLst>
          </p:cNvPr>
          <p:cNvSpPr>
            <a:spLocks noGrp="1"/>
          </p:cNvSpPr>
          <p:nvPr>
            <p:ph idx="1"/>
          </p:nvPr>
        </p:nvSpPr>
        <p:spPr/>
        <p:txBody>
          <a:bodyPr>
            <a:normAutofit/>
          </a:bodyPr>
          <a:lstStyle/>
          <a:p>
            <a:r>
              <a:rPr lang="en-US" sz="3600" dirty="0">
                <a:solidFill>
                  <a:srgbClr val="FF0000"/>
                </a:solidFill>
              </a:rPr>
              <a:t>“Unused personal leave shall be accumulative without limitation and is transferable within the state”</a:t>
            </a:r>
          </a:p>
        </p:txBody>
      </p:sp>
    </p:spTree>
    <p:extLst>
      <p:ext uri="{BB962C8B-B14F-4D97-AF65-F5344CB8AC3E}">
        <p14:creationId xmlns:p14="http://schemas.microsoft.com/office/powerpoint/2010/main" val="1733092610"/>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B79E939-25F0-47F0-893A-BB19D65253A5}"/>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A208CB58-6B7E-4DBE-AC4E-83626E7E61C5}"/>
              </a:ext>
            </a:extLst>
          </p:cNvPr>
          <p:cNvSpPr>
            <a:spLocks noGrp="1"/>
          </p:cNvSpPr>
          <p:nvPr>
            <p:ph idx="1"/>
          </p:nvPr>
        </p:nvSpPr>
        <p:spPr>
          <a:xfrm>
            <a:off x="457200" y="1296880"/>
            <a:ext cx="8229600" cy="4917489"/>
          </a:xfrm>
        </p:spPr>
        <p:txBody>
          <a:bodyPr>
            <a:normAutofit fontScale="92500" lnSpcReduction="20000"/>
          </a:bodyPr>
          <a:lstStyle/>
          <a:p>
            <a:r>
              <a:rPr lang="en-US" sz="3200" dirty="0"/>
              <a:t>“If an employee uses personal leave which the employee has not yet accumulated on a monthly basis and subsequently leaves the employment, the employee is required to reimburse the board for the salary or wages paid for the unaccumulated leave”</a:t>
            </a:r>
          </a:p>
          <a:p>
            <a:r>
              <a:rPr lang="en-US" sz="3200" dirty="0">
                <a:solidFill>
                  <a:srgbClr val="FF0000"/>
                </a:solidFill>
              </a:rPr>
              <a:t>When employment ends, the employee has no right under state law to be paid by the board of education for accumulated but unused personal leave</a:t>
            </a:r>
          </a:p>
          <a:p>
            <a:pPr lvl="1"/>
            <a:r>
              <a:rPr lang="en-US" sz="2800" dirty="0"/>
              <a:t>But counties can bonus employees at end of the employment term for unused days of personal leave accumulated during that term</a:t>
            </a:r>
          </a:p>
        </p:txBody>
      </p:sp>
    </p:spTree>
    <p:extLst>
      <p:ext uri="{BB962C8B-B14F-4D97-AF65-F5344CB8AC3E}">
        <p14:creationId xmlns:p14="http://schemas.microsoft.com/office/powerpoint/2010/main" val="2609835519"/>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77BEB81-AF80-4999-A704-E49AEAA127B0}"/>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E6CBD530-3B61-4EFD-A4B9-3B07C61B1BC5}"/>
              </a:ext>
            </a:extLst>
          </p:cNvPr>
          <p:cNvSpPr>
            <a:spLocks noGrp="1"/>
          </p:cNvSpPr>
          <p:nvPr>
            <p:ph idx="1"/>
          </p:nvPr>
        </p:nvSpPr>
        <p:spPr>
          <a:xfrm>
            <a:off x="457200" y="1630363"/>
            <a:ext cx="8229600" cy="4841458"/>
          </a:xfrm>
        </p:spPr>
        <p:txBody>
          <a:bodyPr>
            <a:normAutofit lnSpcReduction="10000"/>
          </a:bodyPr>
          <a:lstStyle/>
          <a:p>
            <a:r>
              <a:rPr lang="en-US" dirty="0">
                <a:solidFill>
                  <a:srgbClr val="FF0000"/>
                </a:solidFill>
              </a:rPr>
              <a:t>Mandatory county personal leave bank under    W. Va. Code § 18A-4-10(b)</a:t>
            </a:r>
          </a:p>
          <a:p>
            <a:pPr lvl="1"/>
            <a:r>
              <a:rPr lang="en-US" dirty="0"/>
              <a:t>Joint or separate for service and professional employees</a:t>
            </a:r>
          </a:p>
          <a:p>
            <a:pPr lvl="1"/>
            <a:r>
              <a:rPr lang="en-US" dirty="0">
                <a:solidFill>
                  <a:srgbClr val="FF0000"/>
                </a:solidFill>
              </a:rPr>
              <a:t>Voluntary employee contributions from their accumulated personal leave, up to 2 days/school year</a:t>
            </a:r>
          </a:p>
          <a:p>
            <a:pPr lvl="1"/>
            <a:r>
              <a:rPr lang="en-US" dirty="0"/>
              <a:t>County rules that must cover certain issues, such as:</a:t>
            </a:r>
          </a:p>
          <a:p>
            <a:pPr lvl="2"/>
            <a:r>
              <a:rPr lang="en-US" dirty="0"/>
              <a:t>May cap days used by an employee</a:t>
            </a:r>
          </a:p>
          <a:p>
            <a:pPr lvl="2"/>
            <a:r>
              <a:rPr lang="en-US" dirty="0">
                <a:solidFill>
                  <a:srgbClr val="FF0000"/>
                </a:solidFill>
              </a:rPr>
              <a:t>Must limit use to active employees with less than 5 days of personal leave left, and who are absent due to their own accident or illness</a:t>
            </a:r>
          </a:p>
          <a:p>
            <a:pPr lvl="2"/>
            <a:r>
              <a:rPr lang="en-US" dirty="0"/>
              <a:t>Cannot deduct contributions from an employee’s entitlement to “leave without cause” days</a:t>
            </a:r>
          </a:p>
        </p:txBody>
      </p:sp>
    </p:spTree>
    <p:extLst>
      <p:ext uri="{BB962C8B-B14F-4D97-AF65-F5344CB8AC3E}">
        <p14:creationId xmlns:p14="http://schemas.microsoft.com/office/powerpoint/2010/main" val="3272667542"/>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68A835C9-A7F0-48AA-922D-3722D8EDCE61}"/>
              </a:ext>
            </a:extLst>
          </p:cNvPr>
          <p:cNvSpPr>
            <a:spLocks noGrp="1"/>
          </p:cNvSpPr>
          <p:nvPr>
            <p:ph type="title"/>
          </p:nvPr>
        </p:nvSpPr>
        <p:spPr/>
        <p:txBody>
          <a:bodyPr/>
          <a:lstStyle/>
          <a:p>
            <a:r>
              <a:rPr lang="en-US" dirty="0"/>
              <a:t>“Personal Leave”</a:t>
            </a:r>
          </a:p>
        </p:txBody>
      </p:sp>
      <p:sp>
        <p:nvSpPr>
          <p:cNvPr id="3" name="Content Placeholder 2" descr="" title="">
            <a:extLst>
              <a:ext uri="{FF2B5EF4-FFF2-40B4-BE49-F238E27FC236}">
                <a16:creationId xmlns:a16="http://schemas.microsoft.com/office/drawing/2014/main" id="{2654B93E-1D5A-4EBA-96FE-67C627ABD307}"/>
              </a:ext>
            </a:extLst>
          </p:cNvPr>
          <p:cNvSpPr>
            <a:spLocks noGrp="1"/>
          </p:cNvSpPr>
          <p:nvPr>
            <p:ph idx="1"/>
          </p:nvPr>
        </p:nvSpPr>
        <p:spPr/>
        <p:txBody>
          <a:bodyPr>
            <a:normAutofit lnSpcReduction="10000"/>
          </a:bodyPr>
          <a:lstStyle/>
          <a:p>
            <a:r>
              <a:rPr lang="en-US" dirty="0"/>
              <a:t>Other ways employees may help each other by giving up accumulated but unused personal leave:</a:t>
            </a:r>
          </a:p>
          <a:p>
            <a:pPr lvl="1"/>
            <a:r>
              <a:rPr lang="en-US" dirty="0">
                <a:solidFill>
                  <a:srgbClr val="FF0000"/>
                </a:solidFill>
              </a:rPr>
              <a:t>Personal leave banks for caregivers: </a:t>
            </a:r>
            <a:r>
              <a:rPr lang="en-US" u="sng" dirty="0">
                <a:solidFill>
                  <a:srgbClr val="FF0000"/>
                </a:solidFill>
              </a:rPr>
              <a:t>Optional</a:t>
            </a:r>
            <a:r>
              <a:rPr lang="en-US" dirty="0">
                <a:solidFill>
                  <a:srgbClr val="FF0000"/>
                </a:solidFill>
              </a:rPr>
              <a:t> with counties  W. Va. Code § 18A-4-10c</a:t>
            </a:r>
          </a:p>
          <a:p>
            <a:pPr lvl="1"/>
            <a:r>
              <a:rPr lang="en-US" dirty="0"/>
              <a:t>Use of personal leave days by surviving spouse in certain circumstances: </a:t>
            </a:r>
            <a:r>
              <a:rPr lang="en-US" u="sng" dirty="0"/>
              <a:t>Optional</a:t>
            </a:r>
            <a:r>
              <a:rPr lang="en-US" dirty="0"/>
              <a:t> with counties under W. Va. Code § 18A-4-10d</a:t>
            </a:r>
          </a:p>
          <a:p>
            <a:pPr lvl="1"/>
            <a:r>
              <a:rPr lang="en-US" dirty="0">
                <a:solidFill>
                  <a:srgbClr val="FF0000"/>
                </a:solidFill>
              </a:rPr>
              <a:t>Leave donation programs: </a:t>
            </a:r>
            <a:r>
              <a:rPr lang="en-US" u="sng" dirty="0">
                <a:solidFill>
                  <a:srgbClr val="FF0000"/>
                </a:solidFill>
              </a:rPr>
              <a:t>Mandatory</a:t>
            </a:r>
            <a:r>
              <a:rPr lang="en-US" dirty="0">
                <a:solidFill>
                  <a:srgbClr val="FF0000"/>
                </a:solidFill>
              </a:rPr>
              <a:t> under W. Va. Code § 18A-4-10f. Counties must adopt policies addressing certain issues</a:t>
            </a:r>
          </a:p>
        </p:txBody>
      </p:sp>
    </p:spTree>
    <p:extLst>
      <p:ext uri="{BB962C8B-B14F-4D97-AF65-F5344CB8AC3E}">
        <p14:creationId xmlns:p14="http://schemas.microsoft.com/office/powerpoint/2010/main" val="3345464466"/>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66864A5-7A34-4D88-AE3F-649D6C2295E5}"/>
              </a:ext>
            </a:extLst>
          </p:cNvPr>
          <p:cNvSpPr>
            <a:spLocks noGrp="1"/>
          </p:cNvSpPr>
          <p:nvPr>
            <p:ph type="title"/>
          </p:nvPr>
        </p:nvSpPr>
        <p:spPr/>
        <p:txBody>
          <a:bodyPr>
            <a:normAutofit fontScale="90000"/>
          </a:bodyPr>
          <a:lstStyle/>
          <a:p>
            <a:r>
              <a:rPr lang="en-US" dirty="0"/>
              <a:t>Grievance leave under W. Va. Code § 6C-2-3(p)</a:t>
            </a:r>
          </a:p>
        </p:txBody>
      </p:sp>
      <p:sp>
        <p:nvSpPr>
          <p:cNvPr id="3" name="Content Placeholder 2" descr="" title="">
            <a:extLst>
              <a:ext uri="{FF2B5EF4-FFF2-40B4-BE49-F238E27FC236}">
                <a16:creationId xmlns:a16="http://schemas.microsoft.com/office/drawing/2014/main" id="{1E44E023-4E99-4FAD-8B7E-7E71EAE94359}"/>
              </a:ext>
            </a:extLst>
          </p:cNvPr>
          <p:cNvSpPr>
            <a:spLocks noGrp="1"/>
          </p:cNvSpPr>
          <p:nvPr>
            <p:ph idx="1"/>
          </p:nvPr>
        </p:nvSpPr>
        <p:spPr/>
        <p:txBody>
          <a:bodyPr>
            <a:normAutofit fontScale="92500" lnSpcReduction="10000"/>
          </a:bodyPr>
          <a:lstStyle/>
          <a:p>
            <a:r>
              <a:rPr lang="en-US" dirty="0">
                <a:solidFill>
                  <a:srgbClr val="FF0000"/>
                </a:solidFill>
              </a:rPr>
              <a:t>“The grievant, witnesses and an employee representative shall be granted reasonable and necessary time off during working hours to attend grievance proceedings without loss of pay and without charge to annual or compensatory leave credits”</a:t>
            </a:r>
          </a:p>
          <a:p>
            <a:r>
              <a:rPr lang="en-US" dirty="0"/>
              <a:t>“The grievant and an employee representative shall be granted time off during working hours, not to exceed four hours per grievance, for the preparation of the grievance without loss of pay and without charge to annual or compensatory leave credits” </a:t>
            </a:r>
          </a:p>
        </p:txBody>
      </p:sp>
    </p:spTree>
    <p:extLst>
      <p:ext uri="{BB962C8B-B14F-4D97-AF65-F5344CB8AC3E}">
        <p14:creationId xmlns:p14="http://schemas.microsoft.com/office/powerpoint/2010/main" val="418799508"/>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22607273-A00F-4E13-90D0-7F3DA7FADC59}"/>
              </a:ext>
            </a:extLst>
          </p:cNvPr>
          <p:cNvSpPr>
            <a:spLocks noGrp="1"/>
          </p:cNvSpPr>
          <p:nvPr>
            <p:ph type="title"/>
          </p:nvPr>
        </p:nvSpPr>
        <p:spPr>
          <a:xfrm>
            <a:off x="457200" y="304799"/>
            <a:ext cx="8229600" cy="6078246"/>
          </a:xfrm>
        </p:spPr>
        <p:txBody>
          <a:bodyPr>
            <a:normAutofit/>
          </a:bodyPr>
          <a:lstStyle/>
          <a:p>
            <a:r>
              <a:rPr lang="en-US" dirty="0"/>
              <a:t>This presentation reviews leave rights of West Virginia public school employees </a:t>
            </a:r>
            <a:r>
              <a:rPr lang="en-US" i="1" dirty="0"/>
              <a:t>other than Emergency Paid Sick Leave and Expanded </a:t>
            </a:r>
            <a:r>
              <a:rPr lang="en-US" dirty="0"/>
              <a:t>Family </a:t>
            </a:r>
            <a:r>
              <a:rPr lang="en-US" i="1" dirty="0"/>
              <a:t>Medical Leave </a:t>
            </a:r>
            <a:r>
              <a:rPr lang="en-US" dirty="0"/>
              <a:t>under the CARES Act  </a:t>
            </a:r>
          </a:p>
        </p:txBody>
      </p:sp>
    </p:spTree>
    <p:extLst>
      <p:ext uri="{BB962C8B-B14F-4D97-AF65-F5344CB8AC3E}">
        <p14:creationId xmlns:p14="http://schemas.microsoft.com/office/powerpoint/2010/main" val="3310847074"/>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1E7FE27-5F45-4320-A0F8-D9489BCFC28B}"/>
              </a:ext>
            </a:extLst>
          </p:cNvPr>
          <p:cNvSpPr>
            <a:spLocks noGrp="1"/>
          </p:cNvSpPr>
          <p:nvPr>
            <p:ph type="title"/>
          </p:nvPr>
        </p:nvSpPr>
        <p:spPr/>
        <p:txBody>
          <a:bodyPr>
            <a:normAutofit fontScale="90000"/>
          </a:bodyPr>
          <a:lstStyle/>
          <a:p>
            <a:r>
              <a:rPr lang="en-US" dirty="0"/>
              <a:t>Jury duty leave under W. Va. Code § 18A-5-3</a:t>
            </a:r>
          </a:p>
        </p:txBody>
      </p:sp>
      <p:sp>
        <p:nvSpPr>
          <p:cNvPr id="3" name="Content Placeholder 2" descr="" title="">
            <a:extLst>
              <a:ext uri="{FF2B5EF4-FFF2-40B4-BE49-F238E27FC236}">
                <a16:creationId xmlns:a16="http://schemas.microsoft.com/office/drawing/2014/main" id="{346A37EF-1C52-4F52-9136-C7678CB899ED}"/>
              </a:ext>
            </a:extLst>
          </p:cNvPr>
          <p:cNvSpPr>
            <a:spLocks noGrp="1"/>
          </p:cNvSpPr>
          <p:nvPr>
            <p:ph idx="1"/>
          </p:nvPr>
        </p:nvSpPr>
        <p:spPr/>
        <p:txBody>
          <a:bodyPr/>
          <a:lstStyle/>
          <a:p>
            <a:r>
              <a:rPr lang="en-US" dirty="0">
                <a:solidFill>
                  <a:srgbClr val="FF0000"/>
                </a:solidFill>
              </a:rPr>
              <a:t>“Professional personnel and other persons actively engaged in school work in this State shall be required to serve on any jury during the period of his contract with a board of education unless excused therefrom by judge of the court”</a:t>
            </a:r>
          </a:p>
          <a:p>
            <a:r>
              <a:rPr lang="en-US" dirty="0"/>
              <a:t>“In the case of service on a jury the board shall </a:t>
            </a:r>
            <a:r>
              <a:rPr lang="en-US" dirty="0">
                <a:solidFill>
                  <a:srgbClr val="FF0000"/>
                </a:solidFill>
              </a:rPr>
              <a:t>pay the difference </a:t>
            </a:r>
            <a:r>
              <a:rPr lang="en-US" dirty="0"/>
              <a:t>between that allowed for such jury service and the amount of salary due the person for such period of time”</a:t>
            </a:r>
          </a:p>
        </p:txBody>
      </p:sp>
    </p:spTree>
    <p:extLst>
      <p:ext uri="{BB962C8B-B14F-4D97-AF65-F5344CB8AC3E}">
        <p14:creationId xmlns:p14="http://schemas.microsoft.com/office/powerpoint/2010/main" val="1424116335"/>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3555C9F-97C4-41C8-A109-EE08510A598C}"/>
              </a:ext>
            </a:extLst>
          </p:cNvPr>
          <p:cNvSpPr>
            <a:spLocks noGrp="1"/>
          </p:cNvSpPr>
          <p:nvPr>
            <p:ph type="title"/>
          </p:nvPr>
        </p:nvSpPr>
        <p:spPr/>
        <p:txBody>
          <a:bodyPr>
            <a:normAutofit fontScale="90000"/>
          </a:bodyPr>
          <a:lstStyle/>
          <a:p>
            <a:r>
              <a:rPr lang="en-US" dirty="0"/>
              <a:t>Answering a witness subpoena under W. Va. Code § 18-5-3a</a:t>
            </a:r>
          </a:p>
        </p:txBody>
      </p:sp>
      <p:sp>
        <p:nvSpPr>
          <p:cNvPr id="3" name="Content Placeholder 2" descr="" title="">
            <a:extLst>
              <a:ext uri="{FF2B5EF4-FFF2-40B4-BE49-F238E27FC236}">
                <a16:creationId xmlns:a16="http://schemas.microsoft.com/office/drawing/2014/main" id="{7F9E280E-260E-4974-80AD-4C002036CEFD}"/>
              </a:ext>
            </a:extLst>
          </p:cNvPr>
          <p:cNvSpPr>
            <a:spLocks noGrp="1"/>
          </p:cNvSpPr>
          <p:nvPr>
            <p:ph idx="1"/>
          </p:nvPr>
        </p:nvSpPr>
        <p:spPr/>
        <p:txBody>
          <a:bodyPr>
            <a:normAutofit fontScale="92500" lnSpcReduction="10000"/>
          </a:bodyPr>
          <a:lstStyle/>
          <a:p>
            <a:pPr marL="0" indent="0">
              <a:buNone/>
            </a:pPr>
            <a:r>
              <a:rPr lang="en-US" dirty="0"/>
              <a:t>Any person employed by a board of education who is “subpoenaed to appear </a:t>
            </a:r>
            <a:r>
              <a:rPr lang="en-US" dirty="0">
                <a:solidFill>
                  <a:srgbClr val="FF0000"/>
                </a:solidFill>
              </a:rPr>
              <a:t>as a witness but not as a defendant </a:t>
            </a:r>
            <a:r>
              <a:rPr lang="en-US" dirty="0"/>
              <a:t>in any </a:t>
            </a:r>
            <a:r>
              <a:rPr lang="en-US" dirty="0">
                <a:solidFill>
                  <a:srgbClr val="FF0000"/>
                </a:solidFill>
              </a:rPr>
              <a:t>criminal</a:t>
            </a:r>
            <a:r>
              <a:rPr lang="en-US" dirty="0"/>
              <a:t> proceeding in any court of law may make such appearance without any loss of pay”</a:t>
            </a:r>
          </a:p>
          <a:p>
            <a:pPr marL="0" indent="0">
              <a:buNone/>
            </a:pPr>
            <a:r>
              <a:rPr lang="en-US" dirty="0">
                <a:solidFill>
                  <a:srgbClr val="FF0000"/>
                </a:solidFill>
              </a:rPr>
              <a:t>“The board shall pay the employee </a:t>
            </a:r>
            <a:r>
              <a:rPr lang="en-US" dirty="0"/>
              <a:t>the difference between</a:t>
            </a:r>
            <a:r>
              <a:rPr lang="en-US" dirty="0">
                <a:solidFill>
                  <a:srgbClr val="FF0000"/>
                </a:solidFill>
              </a:rPr>
              <a:t> the </a:t>
            </a:r>
            <a:r>
              <a:rPr lang="en-US" dirty="0"/>
              <a:t>witness fee</a:t>
            </a:r>
            <a:r>
              <a:rPr lang="en-US" dirty="0">
                <a:solidFill>
                  <a:srgbClr val="FF0000"/>
                </a:solidFill>
              </a:rPr>
              <a:t>, exclusive of travel allowances, </a:t>
            </a:r>
            <a:r>
              <a:rPr lang="en-US" dirty="0"/>
              <a:t>payable for such appearance by the court </a:t>
            </a:r>
            <a:r>
              <a:rPr lang="en-US" dirty="0">
                <a:solidFill>
                  <a:srgbClr val="FF0000"/>
                </a:solidFill>
              </a:rPr>
              <a:t>and </a:t>
            </a:r>
            <a:r>
              <a:rPr lang="en-US" dirty="0"/>
              <a:t>the amount of salary due </a:t>
            </a:r>
            <a:r>
              <a:rPr lang="en-US" dirty="0">
                <a:solidFill>
                  <a:srgbClr val="FF0000"/>
                </a:solidFill>
              </a:rPr>
              <a:t>to the person for the time such employee is absent from his employment  by reason of answering such subpoena”</a:t>
            </a:r>
          </a:p>
        </p:txBody>
      </p:sp>
    </p:spTree>
    <p:extLst>
      <p:ext uri="{BB962C8B-B14F-4D97-AF65-F5344CB8AC3E}">
        <p14:creationId xmlns:p14="http://schemas.microsoft.com/office/powerpoint/2010/main" val="3323537655"/>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665CD75F-8FEE-49D8-A9D4-8079F946DE13}"/>
              </a:ext>
            </a:extLst>
          </p:cNvPr>
          <p:cNvSpPr>
            <a:spLocks noGrp="1"/>
          </p:cNvSpPr>
          <p:nvPr>
            <p:ph type="title"/>
          </p:nvPr>
        </p:nvSpPr>
        <p:spPr>
          <a:xfrm>
            <a:off x="386179" y="838200"/>
            <a:ext cx="8229600" cy="1143000"/>
          </a:xfrm>
        </p:spPr>
        <p:txBody>
          <a:bodyPr>
            <a:normAutofit fontScale="90000"/>
          </a:bodyPr>
          <a:lstStyle/>
          <a:p>
            <a:r>
              <a:rPr lang="en-US" dirty="0"/>
              <a:t>County-instituted paid vacation &amp; other paid personal leave under W. Va. Code § 18A-4-10</a:t>
            </a:r>
            <a:br>
              <a:rPr lang="en-US" dirty="0"/>
            </a:br>
            <a:endParaRPr lang="en-US" dirty="0"/>
          </a:p>
        </p:txBody>
      </p:sp>
      <p:sp>
        <p:nvSpPr>
          <p:cNvPr id="3" name="Content Placeholder 2" descr="" title="">
            <a:extLst>
              <a:ext uri="{FF2B5EF4-FFF2-40B4-BE49-F238E27FC236}">
                <a16:creationId xmlns:a16="http://schemas.microsoft.com/office/drawing/2014/main" id="{618A1DF3-3E99-48B5-8A79-B38E1C1A0F4C}"/>
              </a:ext>
            </a:extLst>
          </p:cNvPr>
          <p:cNvSpPr>
            <a:spLocks noGrp="1"/>
          </p:cNvSpPr>
          <p:nvPr>
            <p:ph idx="1"/>
          </p:nvPr>
        </p:nvSpPr>
        <p:spPr>
          <a:xfrm>
            <a:off x="457200" y="2263807"/>
            <a:ext cx="8229600" cy="3755994"/>
          </a:xfrm>
        </p:spPr>
        <p:txBody>
          <a:bodyPr>
            <a:normAutofit lnSpcReduction="10000"/>
          </a:bodyPr>
          <a:lstStyle/>
          <a:p>
            <a:r>
              <a:rPr lang="en-US" dirty="0">
                <a:solidFill>
                  <a:srgbClr val="FF0000"/>
                </a:solidFill>
              </a:rPr>
              <a:t>Under W. Va. Code § 18A-4-10(a)(2), a county board may establish “other cause” for which personal leave may be used</a:t>
            </a:r>
          </a:p>
          <a:p>
            <a:r>
              <a:rPr lang="en-US" dirty="0"/>
              <a:t>Under W. Va. Code § 18A-4-10(b)(5), “a county board may supplement the leave provisions in any manner it considers advisable in accordance with applicable rules of the state Board and the provisions of this chapter and chapter 18 of this code”</a:t>
            </a:r>
          </a:p>
          <a:p>
            <a:endParaRPr lang="en-US" dirty="0"/>
          </a:p>
          <a:p>
            <a:endParaRPr lang="en-US" dirty="0"/>
          </a:p>
        </p:txBody>
      </p:sp>
    </p:spTree>
    <p:extLst>
      <p:ext uri="{BB962C8B-B14F-4D97-AF65-F5344CB8AC3E}">
        <p14:creationId xmlns:p14="http://schemas.microsoft.com/office/powerpoint/2010/main" val="4124833918"/>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6B5A3C82-055C-43FA-8659-BCC9BC6567E5}"/>
              </a:ext>
            </a:extLst>
          </p:cNvPr>
          <p:cNvSpPr>
            <a:spLocks noGrp="1"/>
          </p:cNvSpPr>
          <p:nvPr>
            <p:ph type="title"/>
          </p:nvPr>
        </p:nvSpPr>
        <p:spPr>
          <a:xfrm>
            <a:off x="685800" y="2527916"/>
            <a:ext cx="7772400" cy="1362075"/>
          </a:xfrm>
        </p:spPr>
        <p:txBody>
          <a:bodyPr>
            <a:normAutofit fontScale="90000"/>
          </a:bodyPr>
          <a:lstStyle/>
          <a:p>
            <a:r>
              <a:rPr lang="en-US" dirty="0"/>
              <a:t>The kinds of unpaid leave typically used by school employees</a:t>
            </a:r>
          </a:p>
        </p:txBody>
      </p:sp>
      <p:sp>
        <p:nvSpPr>
          <p:cNvPr id="5" name="Text Placeholder 4" descr="" title="">
            <a:extLst>
              <a:ext uri="{FF2B5EF4-FFF2-40B4-BE49-F238E27FC236}">
                <a16:creationId xmlns:a16="http://schemas.microsoft.com/office/drawing/2014/main" id="{C8BD454E-A8BE-414B-82F9-D3052C8D2649}"/>
              </a:ext>
            </a:extLst>
          </p:cNvPr>
          <p:cNvSpPr>
            <a:spLocks noGrp="1"/>
          </p:cNvSpPr>
          <p:nvPr>
            <p:ph type="body" idx="1"/>
          </p:nvPr>
        </p:nvSpPr>
        <p:spPr>
          <a:xfrm>
            <a:off x="722313" y="1027729"/>
            <a:ext cx="7772400" cy="1500187"/>
          </a:xfrm>
        </p:spPr>
        <p:txBody>
          <a:bodyPr/>
          <a:lstStyle/>
          <a:p>
            <a:endParaRPr lang="en-US"/>
          </a:p>
        </p:txBody>
      </p:sp>
    </p:spTree>
    <p:extLst>
      <p:ext uri="{BB962C8B-B14F-4D97-AF65-F5344CB8AC3E}">
        <p14:creationId xmlns:p14="http://schemas.microsoft.com/office/powerpoint/2010/main" val="2083270381"/>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B3E77E34-2B51-4AAD-BBC9-813E8AEF607A}"/>
              </a:ext>
            </a:extLst>
          </p:cNvPr>
          <p:cNvSpPr>
            <a:spLocks noGrp="1"/>
          </p:cNvSpPr>
          <p:nvPr>
            <p:ph type="title"/>
          </p:nvPr>
        </p:nvSpPr>
        <p:spPr/>
        <p:txBody>
          <a:bodyPr/>
          <a:lstStyle/>
          <a:p>
            <a:r>
              <a:rPr lang="en-US" dirty="0"/>
              <a:t>Unpaid Leaves</a:t>
            </a:r>
          </a:p>
        </p:txBody>
      </p:sp>
      <p:sp>
        <p:nvSpPr>
          <p:cNvPr id="5" name="Content Placeholder 4" descr="" title="">
            <a:extLst>
              <a:ext uri="{FF2B5EF4-FFF2-40B4-BE49-F238E27FC236}">
                <a16:creationId xmlns:a16="http://schemas.microsoft.com/office/drawing/2014/main" id="{0E356311-DC8E-4814-9BF4-F7DA6E87CF5E}"/>
              </a:ext>
            </a:extLst>
          </p:cNvPr>
          <p:cNvSpPr>
            <a:spLocks noGrp="1"/>
          </p:cNvSpPr>
          <p:nvPr>
            <p:ph idx="1"/>
          </p:nvPr>
        </p:nvSpPr>
        <p:spPr>
          <a:xfrm>
            <a:off x="457200" y="1367160"/>
            <a:ext cx="8229600" cy="4989251"/>
          </a:xfrm>
        </p:spPr>
        <p:txBody>
          <a:bodyPr>
            <a:normAutofit/>
          </a:bodyPr>
          <a:lstStyle/>
          <a:p>
            <a:r>
              <a:rPr lang="en-US" sz="3200" dirty="0"/>
              <a:t>Federal Family and Medical Leave</a:t>
            </a:r>
          </a:p>
          <a:p>
            <a:r>
              <a:rPr lang="en-US" sz="3200" dirty="0">
                <a:solidFill>
                  <a:srgbClr val="FF0000"/>
                </a:solidFill>
              </a:rPr>
              <a:t>Federal USERRA &amp; W. Va. National Guard leave</a:t>
            </a:r>
          </a:p>
          <a:p>
            <a:r>
              <a:rPr lang="en-US" sz="3200" dirty="0"/>
              <a:t>Pregnancy, childbirth or adoptive or infant bonding under W. Va. Code § 18A-2-2a(b)</a:t>
            </a:r>
          </a:p>
          <a:p>
            <a:r>
              <a:rPr lang="en-US" sz="3200" dirty="0">
                <a:solidFill>
                  <a:srgbClr val="FF0000"/>
                </a:solidFill>
              </a:rPr>
              <a:t>Parental leave under W. Va. Code §  21-5D-1 et seq.</a:t>
            </a:r>
          </a:p>
          <a:p>
            <a:r>
              <a:rPr lang="en-US" sz="3200" dirty="0"/>
              <a:t>Leave for public officials performing public duties under W. Va. Code § 6-5-12</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4137732919"/>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0F377C5-1EDB-461D-B9A5-33EFEB2DE497}"/>
              </a:ext>
            </a:extLst>
          </p:cNvPr>
          <p:cNvSpPr>
            <a:spLocks noGrp="1"/>
          </p:cNvSpPr>
          <p:nvPr>
            <p:ph type="title"/>
          </p:nvPr>
        </p:nvSpPr>
        <p:spPr/>
        <p:txBody>
          <a:bodyPr>
            <a:normAutofit fontScale="90000"/>
          </a:bodyPr>
          <a:lstStyle/>
          <a:p>
            <a:r>
              <a:rPr lang="en-US" dirty="0"/>
              <a:t>Federal Family and Medical Leave</a:t>
            </a:r>
          </a:p>
        </p:txBody>
      </p:sp>
      <p:sp>
        <p:nvSpPr>
          <p:cNvPr id="3" name="Content Placeholder 2" descr="" title="">
            <a:extLst>
              <a:ext uri="{FF2B5EF4-FFF2-40B4-BE49-F238E27FC236}">
                <a16:creationId xmlns:a16="http://schemas.microsoft.com/office/drawing/2014/main" id="{3F749178-9A89-4900-AA5F-A78255E145D9}"/>
              </a:ext>
            </a:extLst>
          </p:cNvPr>
          <p:cNvSpPr>
            <a:spLocks noGrp="1"/>
          </p:cNvSpPr>
          <p:nvPr>
            <p:ph idx="1"/>
          </p:nvPr>
        </p:nvSpPr>
        <p:spPr/>
        <p:txBody>
          <a:bodyPr>
            <a:normAutofit fontScale="85000" lnSpcReduction="10000"/>
          </a:bodyPr>
          <a:lstStyle/>
          <a:p>
            <a:r>
              <a:rPr lang="en-US" dirty="0"/>
              <a:t>Employees are covered if:</a:t>
            </a:r>
          </a:p>
          <a:p>
            <a:pPr lvl="1"/>
            <a:r>
              <a:rPr lang="en-US" dirty="0"/>
              <a:t>They have been employed for at least 12 months (even if not consecutive) AND</a:t>
            </a:r>
          </a:p>
          <a:p>
            <a:pPr lvl="1"/>
            <a:r>
              <a:rPr lang="en-US" dirty="0"/>
              <a:t>They have at least 1,250 hours</a:t>
            </a:r>
            <a:r>
              <a:rPr lang="en-US" dirty="0">
                <a:solidFill>
                  <a:srgbClr val="FF0000"/>
                </a:solidFill>
              </a:rPr>
              <a:t>*</a:t>
            </a:r>
            <a:r>
              <a:rPr lang="en-US" dirty="0"/>
              <a:t> of service during that time (not counting paid and unpaid leave, including FMLA leave) AND</a:t>
            </a:r>
          </a:p>
          <a:p>
            <a:pPr lvl="1"/>
            <a:r>
              <a:rPr lang="en-US" dirty="0"/>
              <a:t>You employ 50 people </a:t>
            </a:r>
          </a:p>
          <a:p>
            <a:r>
              <a:rPr lang="en-US" dirty="0">
                <a:solidFill>
                  <a:srgbClr val="FF0000"/>
                </a:solidFill>
              </a:rPr>
              <a:t>What are employees entitled to:</a:t>
            </a:r>
          </a:p>
          <a:p>
            <a:pPr lvl="1"/>
            <a:r>
              <a:rPr lang="en-US" dirty="0">
                <a:solidFill>
                  <a:srgbClr val="FF0000"/>
                </a:solidFill>
              </a:rPr>
              <a:t>12 weeks of unpaid leave; employee chosen paid leave; or employer chosen paid leave during any 12 month period;</a:t>
            </a:r>
          </a:p>
          <a:p>
            <a:pPr lvl="1"/>
            <a:r>
              <a:rPr lang="en-US" dirty="0">
                <a:solidFill>
                  <a:srgbClr val="FF0000"/>
                </a:solidFill>
              </a:rPr>
              <a:t>26 weeks to care for a covered service member</a:t>
            </a:r>
          </a:p>
          <a:p>
            <a:pPr lvl="1"/>
            <a:r>
              <a:rPr lang="en-US" dirty="0">
                <a:solidFill>
                  <a:srgbClr val="FF0000"/>
                </a:solidFill>
              </a:rPr>
              <a:t>Spouses of the same employer may be limited to a combined 12/26 weeks</a:t>
            </a:r>
          </a:p>
          <a:p>
            <a:pPr lvl="1"/>
            <a:r>
              <a:rPr lang="en-US" dirty="0">
                <a:solidFill>
                  <a:srgbClr val="FF0000"/>
                </a:solidFill>
              </a:rPr>
              <a:t>May be intermittent</a:t>
            </a:r>
          </a:p>
          <a:p>
            <a:endParaRPr lang="en-US" dirty="0"/>
          </a:p>
        </p:txBody>
      </p:sp>
    </p:spTree>
    <p:extLst>
      <p:ext uri="{BB962C8B-B14F-4D97-AF65-F5344CB8AC3E}">
        <p14:creationId xmlns:p14="http://schemas.microsoft.com/office/powerpoint/2010/main" val="1660113034"/>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44D50F1-7BFB-48BD-8747-6031DA0C5DB3}"/>
              </a:ext>
            </a:extLst>
          </p:cNvPr>
          <p:cNvSpPr>
            <a:spLocks noGrp="1"/>
          </p:cNvSpPr>
          <p:nvPr>
            <p:ph type="title"/>
          </p:nvPr>
        </p:nvSpPr>
        <p:spPr/>
        <p:txBody>
          <a:bodyPr>
            <a:normAutofit fontScale="90000"/>
          </a:bodyPr>
          <a:lstStyle/>
          <a:p>
            <a:r>
              <a:rPr lang="en-US" dirty="0"/>
              <a:t>Federal USERRA &amp; W. Va. National Guard leave</a:t>
            </a:r>
          </a:p>
        </p:txBody>
      </p:sp>
      <p:sp>
        <p:nvSpPr>
          <p:cNvPr id="3" name="Content Placeholder 2" descr="" title="">
            <a:extLst>
              <a:ext uri="{FF2B5EF4-FFF2-40B4-BE49-F238E27FC236}">
                <a16:creationId xmlns:a16="http://schemas.microsoft.com/office/drawing/2014/main" id="{EA036FB3-3F9C-40EC-8C9A-28C568EADBA1}"/>
              </a:ext>
            </a:extLst>
          </p:cNvPr>
          <p:cNvSpPr>
            <a:spLocks noGrp="1"/>
          </p:cNvSpPr>
          <p:nvPr>
            <p:ph idx="1"/>
          </p:nvPr>
        </p:nvSpPr>
        <p:spPr/>
        <p:txBody>
          <a:bodyPr>
            <a:normAutofit fontScale="92500" lnSpcReduction="10000"/>
          </a:bodyPr>
          <a:lstStyle/>
          <a:p>
            <a:r>
              <a:rPr lang="en-US" altLang="en-US" dirty="0"/>
              <a:t>The </a:t>
            </a:r>
            <a:r>
              <a:rPr lang="en-US" dirty="0"/>
              <a:t>Uniformed Services Employment and Reemployment ACT (</a:t>
            </a:r>
            <a:r>
              <a:rPr lang="en-US" dirty="0" err="1"/>
              <a:t>USERRA</a:t>
            </a:r>
            <a:r>
              <a:rPr lang="en-US" dirty="0"/>
              <a:t>) </a:t>
            </a:r>
            <a:r>
              <a:rPr lang="en-US" altLang="en-US" dirty="0" err="1"/>
              <a:t>USERRA</a:t>
            </a:r>
            <a:r>
              <a:rPr lang="en-US" altLang="en-US" dirty="0"/>
              <a:t> protects civilian job rights for veterans and Reservists.  </a:t>
            </a:r>
          </a:p>
          <a:p>
            <a:r>
              <a:rPr lang="en-US" altLang="en-US" dirty="0">
                <a:solidFill>
                  <a:srgbClr val="FF0000"/>
                </a:solidFill>
              </a:rPr>
              <a:t>Among other things it establishes the cumulative length of time that a person may be absent from work for military duty and retain reemployment rights (five years, with some exceptions). </a:t>
            </a:r>
            <a:endParaRPr lang="en-US" dirty="0">
              <a:solidFill>
                <a:srgbClr val="FF0000"/>
              </a:solidFill>
            </a:endParaRPr>
          </a:p>
          <a:p>
            <a:r>
              <a:rPr lang="en-US" dirty="0"/>
              <a:t>Members of the National Guard in the service of the state have the same reemployment rights as members of the Armed Forces reserves, including </a:t>
            </a:r>
            <a:r>
              <a:rPr lang="en-US" dirty="0" err="1"/>
              <a:t>USERRA</a:t>
            </a:r>
            <a:r>
              <a:rPr lang="en-US" dirty="0"/>
              <a:t> rights.</a:t>
            </a:r>
          </a:p>
          <a:p>
            <a:endParaRPr lang="en-US" dirty="0"/>
          </a:p>
        </p:txBody>
      </p:sp>
    </p:spTree>
    <p:extLst>
      <p:ext uri="{BB962C8B-B14F-4D97-AF65-F5344CB8AC3E}">
        <p14:creationId xmlns:p14="http://schemas.microsoft.com/office/powerpoint/2010/main" val="431789595"/>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5AEF850-870D-4BA6-85F2-93221ECA7E51}"/>
              </a:ext>
            </a:extLst>
          </p:cNvPr>
          <p:cNvSpPr>
            <a:spLocks noGrp="1"/>
          </p:cNvSpPr>
          <p:nvPr>
            <p:ph type="title"/>
          </p:nvPr>
        </p:nvSpPr>
        <p:spPr>
          <a:xfrm>
            <a:off x="457200" y="304800"/>
            <a:ext cx="8229600" cy="1577266"/>
          </a:xfrm>
        </p:spPr>
        <p:txBody>
          <a:bodyPr>
            <a:normAutofit fontScale="90000"/>
          </a:bodyPr>
          <a:lstStyle/>
          <a:p>
            <a:r>
              <a:rPr lang="en-US" dirty="0"/>
              <a:t>Pregnancy, childbirth or adoptive or infant bonding leave under W. Va. Code § 18A-2-2a(b)</a:t>
            </a:r>
          </a:p>
        </p:txBody>
      </p:sp>
      <p:sp>
        <p:nvSpPr>
          <p:cNvPr id="3" name="Content Placeholder 2" descr="" title="">
            <a:extLst>
              <a:ext uri="{FF2B5EF4-FFF2-40B4-BE49-F238E27FC236}">
                <a16:creationId xmlns:a16="http://schemas.microsoft.com/office/drawing/2014/main" id="{E2E70DC2-A44F-48F7-BDD0-F03AAB3382D8}"/>
              </a:ext>
            </a:extLst>
          </p:cNvPr>
          <p:cNvSpPr>
            <a:spLocks noGrp="1"/>
          </p:cNvSpPr>
          <p:nvPr>
            <p:ph idx="1"/>
          </p:nvPr>
        </p:nvSpPr>
        <p:spPr>
          <a:xfrm>
            <a:off x="457200" y="2148395"/>
            <a:ext cx="8229600" cy="3871405"/>
          </a:xfrm>
        </p:spPr>
        <p:txBody>
          <a:bodyPr/>
          <a:lstStyle/>
          <a:p>
            <a:r>
              <a:rPr lang="en-US" dirty="0"/>
              <a:t>Grants a leave of absence for </a:t>
            </a:r>
            <a:r>
              <a:rPr lang="en-US" altLang="en-US" dirty="0"/>
              <a:t>any teacher or service personnel who requests an extended leave of absence without pay for any period of time not exceeding one year for the purpose of pregnancy, childbirth or adoptive or infant bonding</a:t>
            </a:r>
            <a:endParaRPr lang="en-US" dirty="0"/>
          </a:p>
        </p:txBody>
      </p:sp>
    </p:spTree>
    <p:extLst>
      <p:ext uri="{BB962C8B-B14F-4D97-AF65-F5344CB8AC3E}">
        <p14:creationId xmlns:p14="http://schemas.microsoft.com/office/powerpoint/2010/main" val="3481387740"/>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2C9556F-18A1-4B07-8D80-8915BC7E643E}"/>
              </a:ext>
            </a:extLst>
          </p:cNvPr>
          <p:cNvSpPr>
            <a:spLocks noGrp="1"/>
          </p:cNvSpPr>
          <p:nvPr>
            <p:ph type="title"/>
          </p:nvPr>
        </p:nvSpPr>
        <p:spPr/>
        <p:txBody>
          <a:bodyPr>
            <a:normAutofit fontScale="90000"/>
          </a:bodyPr>
          <a:lstStyle/>
          <a:p>
            <a:r>
              <a:rPr lang="en-US" dirty="0"/>
              <a:t>Leave for public officials performing public duties under W. Va. Code § 6-5-12</a:t>
            </a:r>
          </a:p>
        </p:txBody>
      </p:sp>
      <p:sp>
        <p:nvSpPr>
          <p:cNvPr id="3" name="Content Placeholder 2" descr="" title="">
            <a:extLst>
              <a:ext uri="{FF2B5EF4-FFF2-40B4-BE49-F238E27FC236}">
                <a16:creationId xmlns:a16="http://schemas.microsoft.com/office/drawing/2014/main" id="{5E8AE914-8A55-46D5-90F3-33864A6C2F0E}"/>
              </a:ext>
            </a:extLst>
          </p:cNvPr>
          <p:cNvSpPr>
            <a:spLocks noGrp="1"/>
          </p:cNvSpPr>
          <p:nvPr>
            <p:ph idx="1"/>
          </p:nvPr>
        </p:nvSpPr>
        <p:spPr>
          <a:xfrm>
            <a:off x="457200" y="2104007"/>
            <a:ext cx="8229600" cy="3915793"/>
          </a:xfrm>
        </p:spPr>
        <p:txBody>
          <a:bodyPr/>
          <a:lstStyle/>
          <a:p>
            <a:r>
              <a:rPr lang="en-US" dirty="0"/>
              <a:t>Any employee who is elected or appointed to a part-time public office is entitled to a leave of absence on the days or any portion of any day during which the employee is performing the duties of his or her public office.</a:t>
            </a:r>
          </a:p>
        </p:txBody>
      </p:sp>
    </p:spTree>
    <p:extLst>
      <p:ext uri="{BB962C8B-B14F-4D97-AF65-F5344CB8AC3E}">
        <p14:creationId xmlns:p14="http://schemas.microsoft.com/office/powerpoint/2010/main" val="3177657096"/>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0297772-01B3-4151-BC88-2362E3B6B969}"/>
              </a:ext>
            </a:extLst>
          </p:cNvPr>
          <p:cNvSpPr>
            <a:spLocks noGrp="1"/>
          </p:cNvSpPr>
          <p:nvPr>
            <p:ph type="title"/>
          </p:nvPr>
        </p:nvSpPr>
        <p:spPr/>
        <p:txBody>
          <a:bodyPr/>
          <a:lstStyle/>
          <a:p>
            <a:r>
              <a:rPr lang="en-US" dirty="0"/>
              <a:t>A special note: Dock Days</a:t>
            </a:r>
          </a:p>
        </p:txBody>
      </p:sp>
      <p:sp>
        <p:nvSpPr>
          <p:cNvPr id="3" name="Content Placeholder 2" descr="" title="">
            <a:extLst>
              <a:ext uri="{FF2B5EF4-FFF2-40B4-BE49-F238E27FC236}">
                <a16:creationId xmlns:a16="http://schemas.microsoft.com/office/drawing/2014/main" id="{8BBB900C-C5FB-4168-B243-9AA3A49F72F6}"/>
              </a:ext>
            </a:extLst>
          </p:cNvPr>
          <p:cNvSpPr>
            <a:spLocks noGrp="1"/>
          </p:cNvSpPr>
          <p:nvPr>
            <p:ph idx="1"/>
          </p:nvPr>
        </p:nvSpPr>
        <p:spPr/>
        <p:txBody>
          <a:bodyPr>
            <a:normAutofit lnSpcReduction="10000"/>
          </a:bodyPr>
          <a:lstStyle/>
          <a:p>
            <a:r>
              <a:rPr lang="en-US" dirty="0">
                <a:solidFill>
                  <a:srgbClr val="FF0000"/>
                </a:solidFill>
              </a:rPr>
              <a:t>Some if not most counties allow employees to take “dock days” in different amounts</a:t>
            </a:r>
          </a:p>
          <a:p>
            <a:r>
              <a:rPr lang="en-US" dirty="0"/>
              <a:t>Dock days are viewed as unpaid leave days that employees may take without any justification and, sometimes, with little notice or advance approval</a:t>
            </a:r>
          </a:p>
          <a:p>
            <a:r>
              <a:rPr lang="en-US" dirty="0">
                <a:solidFill>
                  <a:srgbClr val="FF0000"/>
                </a:solidFill>
              </a:rPr>
              <a:t>Dock days are not mentioned anywhere in the state school laws or State Board policies</a:t>
            </a:r>
          </a:p>
          <a:p>
            <a:r>
              <a:rPr lang="en-US" dirty="0"/>
              <a:t>Counties need not allow dock days, but if they do, they may, by policy, regulate them</a:t>
            </a:r>
          </a:p>
        </p:txBody>
      </p:sp>
    </p:spTree>
    <p:extLst>
      <p:ext uri="{BB962C8B-B14F-4D97-AF65-F5344CB8AC3E}">
        <p14:creationId xmlns:p14="http://schemas.microsoft.com/office/powerpoint/2010/main" val="2251778882"/>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9A612E3C-08B5-4B0A-A2B0-957271D630C2}"/>
              </a:ext>
            </a:extLst>
          </p:cNvPr>
          <p:cNvSpPr>
            <a:spLocks noGrp="1"/>
          </p:cNvSpPr>
          <p:nvPr>
            <p:ph type="title"/>
          </p:nvPr>
        </p:nvSpPr>
        <p:spPr>
          <a:xfrm>
            <a:off x="195309" y="0"/>
            <a:ext cx="8833281" cy="838199"/>
          </a:xfrm>
        </p:spPr>
        <p:txBody>
          <a:bodyPr>
            <a:normAutofit/>
          </a:bodyPr>
          <a:lstStyle/>
          <a:p>
            <a:r>
              <a:rPr lang="en-US" dirty="0">
                <a:effectLst>
                  <a:outerShdw blurRad="38100" dist="38100" dir="2700000" algn="tl">
                    <a:srgbClr val="C0C0C0"/>
                  </a:outerShdw>
                </a:effectLst>
              </a:rPr>
              <a:t>A Word About This Presentation</a:t>
            </a:r>
            <a:endParaRPr lang="en-US" dirty="0"/>
          </a:p>
        </p:txBody>
      </p:sp>
      <p:sp>
        <p:nvSpPr>
          <p:cNvPr id="5" name="Content Placeholder 4" descr="" title="">
            <a:extLst>
              <a:ext uri="{FF2B5EF4-FFF2-40B4-BE49-F238E27FC236}">
                <a16:creationId xmlns:a16="http://schemas.microsoft.com/office/drawing/2014/main" id="{31DC943A-A733-4B17-A65E-7CD5D1B5E37F}"/>
              </a:ext>
            </a:extLst>
          </p:cNvPr>
          <p:cNvSpPr>
            <a:spLocks noGrp="1"/>
          </p:cNvSpPr>
          <p:nvPr>
            <p:ph idx="1"/>
          </p:nvPr>
        </p:nvSpPr>
        <p:spPr>
          <a:xfrm>
            <a:off x="457200" y="838198"/>
            <a:ext cx="8229600" cy="5571479"/>
          </a:xfrm>
        </p:spPr>
        <p:txBody>
          <a:bodyPr>
            <a:normAutofit lnSpcReduction="10000"/>
          </a:bodyPr>
          <a:lstStyle/>
          <a:p>
            <a:pPr marL="469900" indent="-469900">
              <a:lnSpc>
                <a:spcPct val="90000"/>
              </a:lnSpc>
            </a:pPr>
            <a:r>
              <a:rPr lang="en-US" altLang="en-US" dirty="0">
                <a:solidFill>
                  <a:srgbClr val="FF0000"/>
                </a:solidFill>
              </a:rPr>
              <a:t>We speak in general terms today. The specific facts of each situation can make a difference in the legal principles that apply</a:t>
            </a:r>
          </a:p>
          <a:p>
            <a:pPr marL="0" indent="0">
              <a:lnSpc>
                <a:spcPct val="90000"/>
              </a:lnSpc>
              <a:buNone/>
            </a:pPr>
            <a:endParaRPr lang="en-US" altLang="en-US" dirty="0">
              <a:solidFill>
                <a:srgbClr val="FF0000"/>
              </a:solidFill>
            </a:endParaRPr>
          </a:p>
          <a:p>
            <a:pPr marL="469900" indent="-469900">
              <a:lnSpc>
                <a:spcPct val="90000"/>
              </a:lnSpc>
            </a:pPr>
            <a:r>
              <a:rPr lang="en-US" altLang="en-US" dirty="0"/>
              <a:t>This presentation must not be treated as legal advice about any specific situation</a:t>
            </a:r>
          </a:p>
          <a:p>
            <a:pPr marL="0" indent="0">
              <a:lnSpc>
                <a:spcPct val="90000"/>
              </a:lnSpc>
              <a:buNone/>
            </a:pPr>
            <a:endParaRPr lang="en-US" altLang="en-US" dirty="0"/>
          </a:p>
          <a:p>
            <a:pPr marL="469900" indent="-469900">
              <a:lnSpc>
                <a:spcPct val="90000"/>
              </a:lnSpc>
            </a:pPr>
            <a:r>
              <a:rPr lang="en-US" altLang="en-US" dirty="0">
                <a:solidFill>
                  <a:srgbClr val="FF0000"/>
                </a:solidFill>
              </a:rPr>
              <a:t>Due to the rapidly changing nature                         of the law, information in this             presentation may become outdated</a:t>
            </a:r>
          </a:p>
          <a:p>
            <a:pPr marL="0" indent="0">
              <a:lnSpc>
                <a:spcPct val="90000"/>
              </a:lnSpc>
              <a:buNone/>
            </a:pPr>
            <a:r>
              <a:rPr lang="en-US" altLang="en-US" dirty="0">
                <a:solidFill>
                  <a:srgbClr val="FF0000"/>
                </a:solidFill>
              </a:rPr>
              <a:t> </a:t>
            </a:r>
          </a:p>
          <a:p>
            <a:pPr marL="469900" indent="-469900">
              <a:lnSpc>
                <a:spcPct val="90000"/>
              </a:lnSpc>
            </a:pPr>
            <a:r>
              <a:rPr lang="en-US" altLang="en-US" dirty="0"/>
              <a:t>When in doubt, don’t act or rely upon the               information contained in this presentation without seeking legal advice</a:t>
            </a:r>
            <a:endParaRPr lang="en-US" dirty="0"/>
          </a:p>
        </p:txBody>
      </p:sp>
    </p:spTree>
    <p:extLst>
      <p:ext uri="{BB962C8B-B14F-4D97-AF65-F5344CB8AC3E}">
        <p14:creationId xmlns:p14="http://schemas.microsoft.com/office/powerpoint/2010/main" val="82728391"/>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258D1CC-4306-47E9-ADF0-193A96510A97}"/>
              </a:ext>
            </a:extLst>
          </p:cNvPr>
          <p:cNvSpPr>
            <a:spLocks noGrp="1"/>
          </p:cNvSpPr>
          <p:nvPr>
            <p:ph type="title"/>
          </p:nvPr>
        </p:nvSpPr>
        <p:spPr/>
        <p:txBody>
          <a:bodyPr/>
          <a:lstStyle/>
          <a:p>
            <a:r>
              <a:rPr lang="en-US" sz="6600" dirty="0"/>
              <a:t>Conceptually</a:t>
            </a:r>
            <a:endParaRPr lang="en-US" dirty="0"/>
          </a:p>
        </p:txBody>
      </p:sp>
      <p:sp>
        <p:nvSpPr>
          <p:cNvPr id="3" name="Content Placeholder 2" descr="" title="">
            <a:extLst>
              <a:ext uri="{FF2B5EF4-FFF2-40B4-BE49-F238E27FC236}">
                <a16:creationId xmlns:a16="http://schemas.microsoft.com/office/drawing/2014/main" id="{D6E485D2-B84C-4910-9067-5BF4D44A0FD8}"/>
              </a:ext>
            </a:extLst>
          </p:cNvPr>
          <p:cNvSpPr>
            <a:spLocks noGrp="1"/>
          </p:cNvSpPr>
          <p:nvPr>
            <p:ph idx="1"/>
          </p:nvPr>
        </p:nvSpPr>
        <p:spPr>
          <a:xfrm>
            <a:off x="457200" y="1630362"/>
            <a:ext cx="8229600" cy="4770437"/>
          </a:xfrm>
        </p:spPr>
        <p:txBody>
          <a:bodyPr>
            <a:normAutofit lnSpcReduction="10000"/>
          </a:bodyPr>
          <a:lstStyle/>
          <a:p>
            <a:r>
              <a:rPr lang="en-US" sz="4800" dirty="0"/>
              <a:t>There are two broad categories of leave available to employees:</a:t>
            </a:r>
          </a:p>
          <a:p>
            <a:pPr lvl="1"/>
            <a:r>
              <a:rPr lang="en-US" sz="4400" dirty="0">
                <a:solidFill>
                  <a:srgbClr val="FF0000"/>
                </a:solidFill>
              </a:rPr>
              <a:t>Paid leave</a:t>
            </a:r>
          </a:p>
          <a:p>
            <a:pPr lvl="1"/>
            <a:r>
              <a:rPr lang="en-US" sz="4400" dirty="0"/>
              <a:t>Unpaid leave, also known by a term of art: “leave of absence”</a:t>
            </a:r>
          </a:p>
        </p:txBody>
      </p:sp>
    </p:spTree>
    <p:extLst>
      <p:ext uri="{BB962C8B-B14F-4D97-AF65-F5344CB8AC3E}">
        <p14:creationId xmlns:p14="http://schemas.microsoft.com/office/powerpoint/2010/main" val="4075208692"/>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809A9FB-18C7-4C53-B34C-0C3DEC0C00A8}"/>
              </a:ext>
            </a:extLst>
          </p:cNvPr>
          <p:cNvSpPr>
            <a:spLocks noGrp="1"/>
          </p:cNvSpPr>
          <p:nvPr>
            <p:ph type="title"/>
          </p:nvPr>
        </p:nvSpPr>
        <p:spPr/>
        <p:txBody>
          <a:bodyPr/>
          <a:lstStyle/>
          <a:p>
            <a:r>
              <a:rPr lang="en-US" dirty="0"/>
              <a:t>Paid leave</a:t>
            </a:r>
          </a:p>
        </p:txBody>
      </p:sp>
      <p:sp>
        <p:nvSpPr>
          <p:cNvPr id="3" name="Content Placeholder 2" descr="" title="">
            <a:extLst>
              <a:ext uri="{FF2B5EF4-FFF2-40B4-BE49-F238E27FC236}">
                <a16:creationId xmlns:a16="http://schemas.microsoft.com/office/drawing/2014/main" id="{8035B93B-49E5-4531-8D4F-2872DCBC8CFF}"/>
              </a:ext>
            </a:extLst>
          </p:cNvPr>
          <p:cNvSpPr>
            <a:spLocks noGrp="1"/>
          </p:cNvSpPr>
          <p:nvPr>
            <p:ph idx="1"/>
          </p:nvPr>
        </p:nvSpPr>
        <p:spPr>
          <a:xfrm>
            <a:off x="324035" y="1447800"/>
            <a:ext cx="8229600" cy="4389438"/>
          </a:xfrm>
        </p:spPr>
        <p:txBody>
          <a:bodyPr>
            <a:normAutofit/>
          </a:bodyPr>
          <a:lstStyle/>
          <a:p>
            <a:r>
              <a:rPr lang="en-US" dirty="0">
                <a:solidFill>
                  <a:srgbClr val="FF0000"/>
                </a:solidFill>
              </a:rPr>
              <a:t>The employee is absent from their assigned duties, retains their job, and is paid a salary even though they are not at work</a:t>
            </a:r>
          </a:p>
          <a:p>
            <a:r>
              <a:rPr lang="en-US" dirty="0"/>
              <a:t>Depending on the kind of paid leave, the salary may be full or fractional</a:t>
            </a:r>
          </a:p>
          <a:p>
            <a:r>
              <a:rPr lang="en-US" dirty="0">
                <a:solidFill>
                  <a:srgbClr val="FF0000"/>
                </a:solidFill>
              </a:rPr>
              <a:t>While on paid leave, the employee continues to earn seniority and accumulate paid leave. Other benefits are typically not affected except as may be required by the rules of the CPRB or PEIA</a:t>
            </a:r>
          </a:p>
          <a:p>
            <a:endParaRPr lang="en-US" dirty="0"/>
          </a:p>
        </p:txBody>
      </p:sp>
    </p:spTree>
    <p:extLst>
      <p:ext uri="{BB962C8B-B14F-4D97-AF65-F5344CB8AC3E}">
        <p14:creationId xmlns:p14="http://schemas.microsoft.com/office/powerpoint/2010/main" val="3142871050"/>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809A9FB-18C7-4C53-B34C-0C3DEC0C00A8}"/>
              </a:ext>
            </a:extLst>
          </p:cNvPr>
          <p:cNvSpPr>
            <a:spLocks noGrp="1"/>
          </p:cNvSpPr>
          <p:nvPr>
            <p:ph type="title"/>
          </p:nvPr>
        </p:nvSpPr>
        <p:spPr/>
        <p:txBody>
          <a:bodyPr/>
          <a:lstStyle/>
          <a:p>
            <a:r>
              <a:rPr lang="en-US" dirty="0"/>
              <a:t>Unpaid leave</a:t>
            </a:r>
          </a:p>
        </p:txBody>
      </p:sp>
      <p:sp>
        <p:nvSpPr>
          <p:cNvPr id="3" name="Content Placeholder 2" descr="" title="">
            <a:extLst>
              <a:ext uri="{FF2B5EF4-FFF2-40B4-BE49-F238E27FC236}">
                <a16:creationId xmlns:a16="http://schemas.microsoft.com/office/drawing/2014/main" id="{8035B93B-49E5-4531-8D4F-2872DCBC8CFF}"/>
              </a:ext>
            </a:extLst>
          </p:cNvPr>
          <p:cNvSpPr>
            <a:spLocks noGrp="1"/>
          </p:cNvSpPr>
          <p:nvPr>
            <p:ph idx="1"/>
          </p:nvPr>
        </p:nvSpPr>
        <p:spPr/>
        <p:txBody>
          <a:bodyPr>
            <a:normAutofit lnSpcReduction="10000"/>
          </a:bodyPr>
          <a:lstStyle/>
          <a:p>
            <a:r>
              <a:rPr lang="en-US" dirty="0"/>
              <a:t>The employee is absent from their assigned duties, is not paid a salary, and typically has a right to either return to the same job or a similar assignment of position or duties and benefits</a:t>
            </a:r>
          </a:p>
          <a:p>
            <a:r>
              <a:rPr lang="en-US" dirty="0">
                <a:solidFill>
                  <a:srgbClr val="FF0000"/>
                </a:solidFill>
              </a:rPr>
              <a:t>In some instances, the leave of absence may be intermittent</a:t>
            </a:r>
          </a:p>
          <a:p>
            <a:r>
              <a:rPr lang="en-US" dirty="0"/>
              <a:t>While on unpaid leave, the employee’s seniority continues to accumulate. Other benefits are typically not affected except as may be required by the rules of the CPRB or PEIA</a:t>
            </a:r>
          </a:p>
          <a:p>
            <a:endParaRPr lang="en-US" dirty="0"/>
          </a:p>
        </p:txBody>
      </p:sp>
    </p:spTree>
    <p:extLst>
      <p:ext uri="{BB962C8B-B14F-4D97-AF65-F5344CB8AC3E}">
        <p14:creationId xmlns:p14="http://schemas.microsoft.com/office/powerpoint/2010/main" val="22661392"/>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6B5A3C82-055C-43FA-8659-BCC9BC6567E5}"/>
              </a:ext>
            </a:extLst>
          </p:cNvPr>
          <p:cNvSpPr>
            <a:spLocks noGrp="1"/>
          </p:cNvSpPr>
          <p:nvPr>
            <p:ph type="title"/>
          </p:nvPr>
        </p:nvSpPr>
        <p:spPr>
          <a:xfrm>
            <a:off x="685800" y="2527916"/>
            <a:ext cx="7772400" cy="1362075"/>
          </a:xfrm>
        </p:spPr>
        <p:txBody>
          <a:bodyPr>
            <a:normAutofit fontScale="90000"/>
          </a:bodyPr>
          <a:lstStyle/>
          <a:p>
            <a:r>
              <a:rPr lang="en-US" dirty="0"/>
              <a:t>The kinds of paid leave typically used by school employees</a:t>
            </a:r>
          </a:p>
        </p:txBody>
      </p:sp>
      <p:sp>
        <p:nvSpPr>
          <p:cNvPr id="5" name="Text Placeholder 4" descr="" title="">
            <a:extLst>
              <a:ext uri="{FF2B5EF4-FFF2-40B4-BE49-F238E27FC236}">
                <a16:creationId xmlns:a16="http://schemas.microsoft.com/office/drawing/2014/main" id="{C8BD454E-A8BE-414B-82F9-D3052C8D2649}"/>
              </a:ext>
            </a:extLst>
          </p:cNvPr>
          <p:cNvSpPr>
            <a:spLocks noGrp="1"/>
          </p:cNvSpPr>
          <p:nvPr>
            <p:ph type="body" idx="1"/>
          </p:nvPr>
        </p:nvSpPr>
        <p:spPr>
          <a:xfrm>
            <a:off x="722313" y="1027729"/>
            <a:ext cx="7772400" cy="1500187"/>
          </a:xfrm>
        </p:spPr>
        <p:txBody>
          <a:bodyPr/>
          <a:lstStyle/>
          <a:p>
            <a:endParaRPr lang="en-US"/>
          </a:p>
        </p:txBody>
      </p:sp>
    </p:spTree>
    <p:extLst>
      <p:ext uri="{BB962C8B-B14F-4D97-AF65-F5344CB8AC3E}">
        <p14:creationId xmlns:p14="http://schemas.microsoft.com/office/powerpoint/2010/main" val="1228178501"/>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B3E77E34-2B51-4AAD-BBC9-813E8AEF607A}"/>
              </a:ext>
            </a:extLst>
          </p:cNvPr>
          <p:cNvSpPr>
            <a:spLocks noGrp="1"/>
          </p:cNvSpPr>
          <p:nvPr>
            <p:ph type="title"/>
          </p:nvPr>
        </p:nvSpPr>
        <p:spPr/>
        <p:txBody>
          <a:bodyPr/>
          <a:lstStyle/>
          <a:p>
            <a:r>
              <a:rPr lang="en-US" dirty="0"/>
              <a:t>Paid Leaves</a:t>
            </a:r>
          </a:p>
        </p:txBody>
      </p:sp>
      <p:sp>
        <p:nvSpPr>
          <p:cNvPr id="5" name="Content Placeholder 4" descr="" title="">
            <a:extLst>
              <a:ext uri="{FF2B5EF4-FFF2-40B4-BE49-F238E27FC236}">
                <a16:creationId xmlns:a16="http://schemas.microsoft.com/office/drawing/2014/main" id="{0E356311-DC8E-4814-9BF4-F7DA6E87CF5E}"/>
              </a:ext>
            </a:extLst>
          </p:cNvPr>
          <p:cNvSpPr>
            <a:spLocks noGrp="1"/>
          </p:cNvSpPr>
          <p:nvPr>
            <p:ph idx="1"/>
          </p:nvPr>
        </p:nvSpPr>
        <p:spPr>
          <a:xfrm>
            <a:off x="457200" y="1367160"/>
            <a:ext cx="8229600" cy="4989251"/>
          </a:xfrm>
        </p:spPr>
        <p:txBody>
          <a:bodyPr>
            <a:normAutofit fontScale="92500"/>
          </a:bodyPr>
          <a:lstStyle/>
          <a:p>
            <a:r>
              <a:rPr lang="en-US" sz="3200" dirty="0"/>
              <a:t>Personal leave per W. Va. Code § 18A-4-10</a:t>
            </a:r>
          </a:p>
          <a:p>
            <a:pPr marL="0" indent="0">
              <a:buNone/>
            </a:pPr>
            <a:endParaRPr lang="en-US" sz="3200" dirty="0"/>
          </a:p>
          <a:p>
            <a:r>
              <a:rPr lang="en-US" sz="3200" dirty="0">
                <a:solidFill>
                  <a:srgbClr val="FF0000"/>
                </a:solidFill>
              </a:rPr>
              <a:t>A number of paid leaves that are not charged to the employee’s personal leave. Chief among them:</a:t>
            </a:r>
          </a:p>
          <a:p>
            <a:pPr lvl="1"/>
            <a:r>
              <a:rPr lang="en-US" sz="2800" dirty="0"/>
              <a:t>Grievance leave under W. Va. Code § 6C-2-3(p)</a:t>
            </a:r>
          </a:p>
          <a:p>
            <a:pPr lvl="1"/>
            <a:r>
              <a:rPr lang="en-US" sz="2800" dirty="0">
                <a:solidFill>
                  <a:srgbClr val="FF0000"/>
                </a:solidFill>
              </a:rPr>
              <a:t>Jury duty leave under W. Va. Code § 18A-5-3</a:t>
            </a:r>
          </a:p>
          <a:p>
            <a:pPr lvl="1"/>
            <a:r>
              <a:rPr lang="en-US" sz="2800" dirty="0"/>
              <a:t>Witness subpoenas under W. Va. Code § 18-5-3a</a:t>
            </a:r>
          </a:p>
          <a:p>
            <a:pPr lvl="1"/>
            <a:r>
              <a:rPr lang="en-US" sz="2800" dirty="0"/>
              <a:t>County-instituted paid vacation &amp; other paid leave</a:t>
            </a:r>
          </a:p>
        </p:txBody>
      </p:sp>
    </p:spTree>
    <p:extLst>
      <p:ext uri="{BB962C8B-B14F-4D97-AF65-F5344CB8AC3E}">
        <p14:creationId xmlns:p14="http://schemas.microsoft.com/office/powerpoint/2010/main" val="2572419259"/>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EF8CB28-97DD-4B3E-9653-02420253009E}"/>
              </a:ext>
            </a:extLst>
          </p:cNvPr>
          <p:cNvSpPr>
            <a:spLocks noGrp="1"/>
          </p:cNvSpPr>
          <p:nvPr>
            <p:ph type="title"/>
          </p:nvPr>
        </p:nvSpPr>
        <p:spPr/>
        <p:txBody>
          <a:bodyPr>
            <a:normAutofit/>
          </a:bodyPr>
          <a:lstStyle/>
          <a:p>
            <a:r>
              <a:rPr lang="en-US" dirty="0"/>
              <a:t>“Personal Leave”</a:t>
            </a:r>
          </a:p>
        </p:txBody>
      </p:sp>
      <p:sp>
        <p:nvSpPr>
          <p:cNvPr id="3" name="Content Placeholder 2" descr="" title="">
            <a:extLst>
              <a:ext uri="{FF2B5EF4-FFF2-40B4-BE49-F238E27FC236}">
                <a16:creationId xmlns:a16="http://schemas.microsoft.com/office/drawing/2014/main" id="{DA3EC1CA-2AE6-44BC-A036-A2E56A6015C5}"/>
              </a:ext>
            </a:extLst>
          </p:cNvPr>
          <p:cNvSpPr>
            <a:spLocks noGrp="1"/>
          </p:cNvSpPr>
          <p:nvPr>
            <p:ph idx="1"/>
          </p:nvPr>
        </p:nvSpPr>
        <p:spPr>
          <a:xfrm>
            <a:off x="457200" y="1704513"/>
            <a:ext cx="8229600" cy="4315288"/>
          </a:xfrm>
        </p:spPr>
        <p:txBody>
          <a:bodyPr>
            <a:normAutofit/>
          </a:bodyPr>
          <a:lstStyle/>
          <a:p>
            <a:r>
              <a:rPr lang="en-US" sz="3600" dirty="0"/>
              <a:t>“At the beginning of the employment term, any </a:t>
            </a:r>
            <a:r>
              <a:rPr lang="en-US" sz="3600" dirty="0">
                <a:solidFill>
                  <a:srgbClr val="FF0000"/>
                </a:solidFill>
              </a:rPr>
              <a:t>full-time</a:t>
            </a:r>
            <a:r>
              <a:rPr lang="en-US" sz="3600" dirty="0"/>
              <a:t> employee of a county board is entitled </a:t>
            </a:r>
            <a:r>
              <a:rPr lang="en-US" sz="3600" dirty="0">
                <a:solidFill>
                  <a:srgbClr val="FF0000"/>
                </a:solidFill>
              </a:rPr>
              <a:t>annually</a:t>
            </a:r>
            <a:r>
              <a:rPr lang="en-US" sz="3600" dirty="0"/>
              <a:t> to at least </a:t>
            </a:r>
            <a:r>
              <a:rPr lang="en-US" sz="3600" dirty="0">
                <a:solidFill>
                  <a:srgbClr val="FF0000"/>
                </a:solidFill>
              </a:rPr>
              <a:t>one and one-half days personal leave for each employment month or major fraction thereof </a:t>
            </a:r>
            <a:r>
              <a:rPr lang="en-US" sz="3600" dirty="0"/>
              <a:t>in the employee’s employment term.”</a:t>
            </a:r>
          </a:p>
        </p:txBody>
      </p:sp>
    </p:spTree>
    <p:extLst>
      <p:ext uri="{BB962C8B-B14F-4D97-AF65-F5344CB8AC3E}">
        <p14:creationId xmlns:p14="http://schemas.microsoft.com/office/powerpoint/2010/main" val="2056006294"/>
      </p:ext>
    </p:extLst>
  </p:cSld>
  <p:clrMapOvr>
    <a:masterClrMapping/>
  </p:clrMapOvr>
</p:sld>
</file>

<file path=ppt/theme/theme1.xml><?xml version="1.0" encoding="utf-8"?>
<a:theme xmlns:thm15="http://schemas.microsoft.com/office/thememl/2012/main" xmlns:a="http://schemas.openxmlformats.org/drawingml/2006/main" name="Presentation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rtlCol="0" anchor="ctr"/>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dirty="0"/>
        </a:defPPr>
      </a:lstStyle>
    </a:txDef>
  </a:objectDefaults>
  <a:extraClrSchemeLst/>
  <a:extLst>
    <a:ext uri="{05A4C25C-085E-4340-85A3-A5531E510DB2}">
      <thm15:themeFamily xmlns:thm15="http://schemas.microsoft.com/office/thememl/2012/main" name="Presentation4" id="{A2D0C3AB-E09E-4BBE-9F6A-F0C6441C8B0E}" vid="{1F863CA3-CE8E-4D78-90ED-902AD8D74E66}"/>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