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29"/>
  </p:notesMasterIdLst>
  <p:handoutMasterIdLst>
    <p:handoutMasterId r:id="rId30"/>
  </p:handoutMasterIdLst>
  <p:sldIdLst>
    <p:sldId id="258" r:id="rId2"/>
    <p:sldId id="308" r:id="rId3"/>
    <p:sldId id="309" r:id="rId4"/>
    <p:sldId id="324" r:id="rId5"/>
    <p:sldId id="343" r:id="rId6"/>
    <p:sldId id="314" r:id="rId7"/>
    <p:sldId id="316" r:id="rId8"/>
    <p:sldId id="294" r:id="rId9"/>
    <p:sldId id="319" r:id="rId10"/>
    <p:sldId id="321" r:id="rId11"/>
    <p:sldId id="304" r:id="rId12"/>
    <p:sldId id="325" r:id="rId13"/>
    <p:sldId id="344" r:id="rId14"/>
    <p:sldId id="306" r:id="rId15"/>
    <p:sldId id="265" r:id="rId16"/>
    <p:sldId id="322" r:id="rId17"/>
    <p:sldId id="315" r:id="rId18"/>
    <p:sldId id="262" r:id="rId19"/>
    <p:sldId id="296" r:id="rId20"/>
    <p:sldId id="329" r:id="rId21"/>
    <p:sldId id="330" r:id="rId22"/>
    <p:sldId id="332" r:id="rId23"/>
    <p:sldId id="333" r:id="rId24"/>
    <p:sldId id="345" r:id="rId25"/>
    <p:sldId id="269" r:id="rId26"/>
    <p:sldId id="346" r:id="rId27"/>
    <p:sldId id="276" r:id="rId28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191" autoAdjust="0"/>
    <p:restoredTop sz="95953" autoAdjust="0"/>
  </p:normalViewPr>
  <p:slideViewPr>
    <p:cSldViewPr snapToGrid="0">
      <p:cViewPr varScale="1">
        <p:scale>
          <a:sx n="69" d="100"/>
          <a:sy n="69" d="100"/>
        </p:scale>
        <p:origin x="60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CBC608-11A3-4219-A87D-6BA89F8EC9FA}" type="doc">
      <dgm:prSet loTypeId="urn:microsoft.com/office/officeart/2005/8/layout/default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CB4DA37-7D14-4A32-B09B-87EDDAC1C31C}">
      <dgm:prSet custT="1"/>
      <dgm:spPr/>
      <dgm:t>
        <a:bodyPr/>
        <a:lstStyle/>
        <a:p>
          <a:pPr rtl="0"/>
          <a:r>
            <a:rPr lang="en-US" sz="2000" dirty="0" smtClean="0"/>
            <a:t>Program overview and objectives</a:t>
          </a:r>
          <a:endParaRPr lang="en-US" sz="2000" dirty="0"/>
        </a:p>
      </dgm:t>
    </dgm:pt>
    <dgm:pt modelId="{48726376-0534-4663-AA40-6D09CDA96FA0}" type="parTrans" cxnId="{851D01DF-B536-412E-981F-02023D399465}">
      <dgm:prSet/>
      <dgm:spPr/>
      <dgm:t>
        <a:bodyPr/>
        <a:lstStyle/>
        <a:p>
          <a:endParaRPr lang="en-US"/>
        </a:p>
      </dgm:t>
    </dgm:pt>
    <dgm:pt modelId="{606B5E50-917B-4A37-A958-4EE053B6988B}" type="sibTrans" cxnId="{851D01DF-B536-412E-981F-02023D399465}">
      <dgm:prSet/>
      <dgm:spPr/>
      <dgm:t>
        <a:bodyPr/>
        <a:lstStyle/>
        <a:p>
          <a:endParaRPr lang="en-US"/>
        </a:p>
      </dgm:t>
    </dgm:pt>
    <dgm:pt modelId="{CE95E5D5-89C7-4FB6-8B35-8F3A0855E68A}">
      <dgm:prSet custT="1"/>
      <dgm:spPr/>
      <dgm:t>
        <a:bodyPr/>
        <a:lstStyle/>
        <a:p>
          <a:pPr rtl="0"/>
          <a:r>
            <a:rPr lang="en-US" sz="2000" dirty="0" smtClean="0"/>
            <a:t>Coordinator and Approvers responsibilities</a:t>
          </a:r>
          <a:endParaRPr lang="en-US" sz="2000" dirty="0"/>
        </a:p>
      </dgm:t>
    </dgm:pt>
    <dgm:pt modelId="{3E5BEB3B-6CAD-46A5-BF35-E46D5D81D6C9}" type="parTrans" cxnId="{2BECB0A9-66D5-4034-8532-FFA481621432}">
      <dgm:prSet/>
      <dgm:spPr/>
      <dgm:t>
        <a:bodyPr/>
        <a:lstStyle/>
        <a:p>
          <a:endParaRPr lang="en-US"/>
        </a:p>
      </dgm:t>
    </dgm:pt>
    <dgm:pt modelId="{5578A3B5-11E4-4636-B227-2DF54B5C7F4F}" type="sibTrans" cxnId="{2BECB0A9-66D5-4034-8532-FFA481621432}">
      <dgm:prSet/>
      <dgm:spPr/>
      <dgm:t>
        <a:bodyPr/>
        <a:lstStyle/>
        <a:p>
          <a:endParaRPr lang="en-US"/>
        </a:p>
      </dgm:t>
    </dgm:pt>
    <dgm:pt modelId="{48F693F6-8367-452E-A6BC-B698E6F3A3CA}">
      <dgm:prSet custT="1"/>
      <dgm:spPr/>
      <dgm:t>
        <a:bodyPr/>
        <a:lstStyle/>
        <a:p>
          <a:pPr rtl="0"/>
          <a:r>
            <a:rPr lang="en-US" sz="2000" dirty="0" smtClean="0"/>
            <a:t>Approval process</a:t>
          </a:r>
          <a:endParaRPr lang="en-US" sz="2000" dirty="0"/>
        </a:p>
      </dgm:t>
    </dgm:pt>
    <dgm:pt modelId="{0913DAE0-6584-44A8-A468-94637766A475}" type="parTrans" cxnId="{D1AA1077-7B2E-46DC-83EF-AEDF694D3571}">
      <dgm:prSet/>
      <dgm:spPr/>
      <dgm:t>
        <a:bodyPr/>
        <a:lstStyle/>
        <a:p>
          <a:endParaRPr lang="en-US"/>
        </a:p>
      </dgm:t>
    </dgm:pt>
    <dgm:pt modelId="{D4370A07-1BCF-45DD-A7CA-384592A4C27D}" type="sibTrans" cxnId="{D1AA1077-7B2E-46DC-83EF-AEDF694D3571}">
      <dgm:prSet/>
      <dgm:spPr/>
      <dgm:t>
        <a:bodyPr/>
        <a:lstStyle/>
        <a:p>
          <a:endParaRPr lang="en-US"/>
        </a:p>
      </dgm:t>
    </dgm:pt>
    <dgm:pt modelId="{2A20A190-D9A8-415C-BA38-4827F726B812}">
      <dgm:prSet custT="1"/>
      <dgm:spPr/>
      <dgm:t>
        <a:bodyPr/>
        <a:lstStyle/>
        <a:p>
          <a:pPr rtl="0"/>
          <a:r>
            <a:rPr lang="en-US" sz="2000" dirty="0" smtClean="0"/>
            <a:t>Reconciliation process</a:t>
          </a:r>
          <a:endParaRPr lang="en-US" sz="2000" dirty="0"/>
        </a:p>
      </dgm:t>
    </dgm:pt>
    <dgm:pt modelId="{A87EE295-2598-47D2-AE97-004E450658BD}" type="parTrans" cxnId="{80D7AA8A-E493-468B-AE71-4E28093DB10F}">
      <dgm:prSet/>
      <dgm:spPr/>
      <dgm:t>
        <a:bodyPr/>
        <a:lstStyle/>
        <a:p>
          <a:endParaRPr lang="en-US"/>
        </a:p>
      </dgm:t>
    </dgm:pt>
    <dgm:pt modelId="{1CA35542-576D-41A7-A78E-78B6D4581EB0}" type="sibTrans" cxnId="{80D7AA8A-E493-468B-AE71-4E28093DB10F}">
      <dgm:prSet/>
      <dgm:spPr/>
      <dgm:t>
        <a:bodyPr/>
        <a:lstStyle/>
        <a:p>
          <a:endParaRPr lang="en-US"/>
        </a:p>
      </dgm:t>
    </dgm:pt>
    <dgm:pt modelId="{662723A4-6BBC-434D-B09C-E38209D3E4E0}">
      <dgm:prSet custT="1"/>
      <dgm:spPr/>
      <dgm:t>
        <a:bodyPr/>
        <a:lstStyle/>
        <a:p>
          <a:pPr rtl="0"/>
          <a:r>
            <a:rPr lang="en-US" sz="2000" dirty="0" smtClean="0"/>
            <a:t>Credit/</a:t>
          </a:r>
        </a:p>
        <a:p>
          <a:pPr rtl="0"/>
          <a:r>
            <a:rPr lang="en-US" sz="2000" dirty="0" smtClean="0"/>
            <a:t>Transaction/</a:t>
          </a:r>
        </a:p>
        <a:p>
          <a:pPr rtl="0"/>
          <a:r>
            <a:rPr lang="en-US" sz="2000" dirty="0" smtClean="0"/>
            <a:t>Spending limits</a:t>
          </a:r>
          <a:endParaRPr lang="en-US" sz="2000" dirty="0"/>
        </a:p>
      </dgm:t>
    </dgm:pt>
    <dgm:pt modelId="{C197B324-6EFD-49B1-AC3A-DF793571A628}" type="parTrans" cxnId="{DC7D1FA5-CEF0-48FD-BC79-AC90BCAD1C98}">
      <dgm:prSet/>
      <dgm:spPr/>
      <dgm:t>
        <a:bodyPr/>
        <a:lstStyle/>
        <a:p>
          <a:endParaRPr lang="en-US"/>
        </a:p>
      </dgm:t>
    </dgm:pt>
    <dgm:pt modelId="{2D94CFEB-AD9D-4673-B177-50F4331B0869}" type="sibTrans" cxnId="{DC7D1FA5-CEF0-48FD-BC79-AC90BCAD1C98}">
      <dgm:prSet/>
      <dgm:spPr/>
      <dgm:t>
        <a:bodyPr/>
        <a:lstStyle/>
        <a:p>
          <a:endParaRPr lang="en-US"/>
        </a:p>
      </dgm:t>
    </dgm:pt>
    <dgm:pt modelId="{3E5C9561-F039-427C-9646-83CC0D9BE0FF}">
      <dgm:prSet custT="1"/>
      <dgm:spPr/>
      <dgm:t>
        <a:bodyPr/>
        <a:lstStyle/>
        <a:p>
          <a:pPr rtl="0"/>
          <a:r>
            <a:rPr lang="en-US" sz="2000" dirty="0" smtClean="0"/>
            <a:t>Ordering and payment procedures</a:t>
          </a:r>
          <a:endParaRPr lang="en-US" sz="2000" dirty="0"/>
        </a:p>
      </dgm:t>
    </dgm:pt>
    <dgm:pt modelId="{BD019A63-D4A0-42D2-A542-DE68F3CA838C}" type="parTrans" cxnId="{B5A837EE-A02C-4FB6-9E49-FA5888ACA680}">
      <dgm:prSet/>
      <dgm:spPr/>
      <dgm:t>
        <a:bodyPr/>
        <a:lstStyle/>
        <a:p>
          <a:endParaRPr lang="en-US"/>
        </a:p>
      </dgm:t>
    </dgm:pt>
    <dgm:pt modelId="{05B6F637-E8EF-47A6-ADA3-6108FAA12498}" type="sibTrans" cxnId="{B5A837EE-A02C-4FB6-9E49-FA5888ACA680}">
      <dgm:prSet/>
      <dgm:spPr/>
      <dgm:t>
        <a:bodyPr/>
        <a:lstStyle/>
        <a:p>
          <a:endParaRPr lang="en-US"/>
        </a:p>
      </dgm:t>
    </dgm:pt>
    <dgm:pt modelId="{60BD93A6-5F66-40CC-9F21-9ABDB61529BE}">
      <dgm:prSet custT="1"/>
      <dgm:spPr/>
      <dgm:t>
        <a:bodyPr/>
        <a:lstStyle/>
        <a:p>
          <a:pPr rtl="0"/>
          <a:r>
            <a:rPr lang="en-US" sz="2000" dirty="0" smtClean="0"/>
            <a:t>Eligible purchases</a:t>
          </a:r>
          <a:endParaRPr lang="en-US" sz="2000" dirty="0"/>
        </a:p>
      </dgm:t>
    </dgm:pt>
    <dgm:pt modelId="{F7137140-4F91-4D0E-9E6E-5F3859433A47}" type="parTrans" cxnId="{CB3F8B94-2125-4329-92ED-412BD6E16FA7}">
      <dgm:prSet/>
      <dgm:spPr/>
      <dgm:t>
        <a:bodyPr/>
        <a:lstStyle/>
        <a:p>
          <a:endParaRPr lang="en-US"/>
        </a:p>
      </dgm:t>
    </dgm:pt>
    <dgm:pt modelId="{0B54E6F3-F087-4539-AE5C-B92EE0C1BD09}" type="sibTrans" cxnId="{CB3F8B94-2125-4329-92ED-412BD6E16FA7}">
      <dgm:prSet/>
      <dgm:spPr/>
      <dgm:t>
        <a:bodyPr/>
        <a:lstStyle/>
        <a:p>
          <a:endParaRPr lang="en-US"/>
        </a:p>
      </dgm:t>
    </dgm:pt>
    <dgm:pt modelId="{0D1D0090-BA77-4E9B-82F5-F7B2B565F77C}">
      <dgm:prSet custT="1"/>
      <dgm:spPr/>
      <dgm:t>
        <a:bodyPr/>
        <a:lstStyle/>
        <a:p>
          <a:pPr rtl="0"/>
          <a:r>
            <a:rPr lang="en-US" sz="2000" dirty="0" smtClean="0"/>
            <a:t>Record retention</a:t>
          </a:r>
          <a:endParaRPr lang="en-US" sz="2000" dirty="0"/>
        </a:p>
      </dgm:t>
    </dgm:pt>
    <dgm:pt modelId="{4054A8A4-3E36-459B-A523-CD3079A1D8F7}" type="parTrans" cxnId="{3735A026-8CE4-4040-8F38-32E64DA2424C}">
      <dgm:prSet/>
      <dgm:spPr/>
      <dgm:t>
        <a:bodyPr/>
        <a:lstStyle/>
        <a:p>
          <a:endParaRPr lang="en-US"/>
        </a:p>
      </dgm:t>
    </dgm:pt>
    <dgm:pt modelId="{F121B59F-845A-4334-8932-02D039117311}" type="sibTrans" cxnId="{3735A026-8CE4-4040-8F38-32E64DA2424C}">
      <dgm:prSet/>
      <dgm:spPr/>
      <dgm:t>
        <a:bodyPr/>
        <a:lstStyle/>
        <a:p>
          <a:endParaRPr lang="en-US"/>
        </a:p>
      </dgm:t>
    </dgm:pt>
    <dgm:pt modelId="{4480A73A-577B-4C59-A615-8E2E4EE21F8B}">
      <dgm:prSet custT="1"/>
      <dgm:spPr/>
      <dgm:t>
        <a:bodyPr/>
        <a:lstStyle/>
        <a:p>
          <a:pPr rtl="0"/>
          <a:r>
            <a:rPr lang="en-US" sz="2000" dirty="0" smtClean="0"/>
            <a:t>Security and Liability</a:t>
          </a:r>
          <a:endParaRPr lang="en-US" sz="2000" dirty="0"/>
        </a:p>
      </dgm:t>
    </dgm:pt>
    <dgm:pt modelId="{730FED58-7388-42B4-A8DF-33A72DFA9695}" type="parTrans" cxnId="{20B6662D-F2A9-4127-A424-3D378D641459}">
      <dgm:prSet/>
      <dgm:spPr/>
      <dgm:t>
        <a:bodyPr/>
        <a:lstStyle/>
        <a:p>
          <a:endParaRPr lang="en-US"/>
        </a:p>
      </dgm:t>
    </dgm:pt>
    <dgm:pt modelId="{1D14C58A-85C3-4F84-9EB5-062B33947096}" type="sibTrans" cxnId="{20B6662D-F2A9-4127-A424-3D378D641459}">
      <dgm:prSet/>
      <dgm:spPr/>
      <dgm:t>
        <a:bodyPr/>
        <a:lstStyle/>
        <a:p>
          <a:endParaRPr lang="en-US"/>
        </a:p>
      </dgm:t>
    </dgm:pt>
    <dgm:pt modelId="{9DD11376-473E-4679-8327-212D50577639}">
      <dgm:prSet custT="1"/>
      <dgm:spPr/>
      <dgm:t>
        <a:bodyPr/>
        <a:lstStyle/>
        <a:p>
          <a:pPr rtl="0"/>
          <a:r>
            <a:rPr lang="en-US" sz="2000" dirty="0" smtClean="0"/>
            <a:t>Auditing and controls procedures</a:t>
          </a:r>
          <a:endParaRPr lang="en-US" sz="2000" dirty="0"/>
        </a:p>
      </dgm:t>
    </dgm:pt>
    <dgm:pt modelId="{73E855F2-D2DC-4578-96B7-53AE7ADCD188}" type="parTrans" cxnId="{A03F1A7B-D4C2-4110-88C3-7BC5C4578113}">
      <dgm:prSet/>
      <dgm:spPr/>
      <dgm:t>
        <a:bodyPr/>
        <a:lstStyle/>
        <a:p>
          <a:endParaRPr lang="en-US"/>
        </a:p>
      </dgm:t>
    </dgm:pt>
    <dgm:pt modelId="{6C701D06-59F5-498C-9D11-3BBC99D82721}" type="sibTrans" cxnId="{A03F1A7B-D4C2-4110-88C3-7BC5C4578113}">
      <dgm:prSet/>
      <dgm:spPr/>
      <dgm:t>
        <a:bodyPr/>
        <a:lstStyle/>
        <a:p>
          <a:endParaRPr lang="en-US"/>
        </a:p>
      </dgm:t>
    </dgm:pt>
    <dgm:pt modelId="{20FEBEF1-E032-4005-A5B1-74D6CE6D1342}">
      <dgm:prSet custT="1"/>
      <dgm:spPr/>
      <dgm:t>
        <a:bodyPr/>
        <a:lstStyle/>
        <a:p>
          <a:pPr rtl="0"/>
          <a:r>
            <a:rPr lang="en-US" sz="2000" dirty="0" smtClean="0"/>
            <a:t>Restricted transactions</a:t>
          </a:r>
          <a:endParaRPr lang="en-US" sz="2000" dirty="0"/>
        </a:p>
      </dgm:t>
    </dgm:pt>
    <dgm:pt modelId="{744F2961-714B-4113-8489-C46140344FA5}" type="parTrans" cxnId="{82D34C8E-A8BB-42E2-A387-E4B1A0C46A00}">
      <dgm:prSet/>
      <dgm:spPr/>
      <dgm:t>
        <a:bodyPr/>
        <a:lstStyle/>
        <a:p>
          <a:endParaRPr lang="en-US"/>
        </a:p>
      </dgm:t>
    </dgm:pt>
    <dgm:pt modelId="{DF2A3FAC-75C7-49EF-9F7A-C3057818C78E}" type="sibTrans" cxnId="{82D34C8E-A8BB-42E2-A387-E4B1A0C46A00}">
      <dgm:prSet/>
      <dgm:spPr/>
      <dgm:t>
        <a:bodyPr/>
        <a:lstStyle/>
        <a:p>
          <a:endParaRPr lang="en-US"/>
        </a:p>
      </dgm:t>
    </dgm:pt>
    <dgm:pt modelId="{9010693E-B5CC-47BF-A974-BF42C703980D}">
      <dgm:prSet custT="1"/>
      <dgm:spPr/>
      <dgm:t>
        <a:bodyPr/>
        <a:lstStyle/>
        <a:p>
          <a:pPr rtl="0"/>
          <a:r>
            <a:rPr lang="en-US" sz="2000" dirty="0" smtClean="0"/>
            <a:t>Dispute resolution and lost card procedures</a:t>
          </a:r>
          <a:endParaRPr lang="en-US" sz="2000" dirty="0"/>
        </a:p>
      </dgm:t>
    </dgm:pt>
    <dgm:pt modelId="{B5784890-0615-47C3-BAB5-817ECFA78B55}" type="parTrans" cxnId="{135CD29D-80B8-4E31-AA1D-B27E357160A6}">
      <dgm:prSet/>
      <dgm:spPr/>
      <dgm:t>
        <a:bodyPr/>
        <a:lstStyle/>
        <a:p>
          <a:endParaRPr lang="en-US"/>
        </a:p>
      </dgm:t>
    </dgm:pt>
    <dgm:pt modelId="{608AC23B-1A55-4A24-8D70-AC3C795A667B}" type="sibTrans" cxnId="{135CD29D-80B8-4E31-AA1D-B27E357160A6}">
      <dgm:prSet/>
      <dgm:spPr/>
      <dgm:t>
        <a:bodyPr/>
        <a:lstStyle/>
        <a:p>
          <a:endParaRPr lang="en-US"/>
        </a:p>
      </dgm:t>
    </dgm:pt>
    <dgm:pt modelId="{0F47B901-AACA-4984-9AF5-3C76E332CD3E}">
      <dgm:prSet custT="1"/>
      <dgm:spPr/>
      <dgm:t>
        <a:bodyPr/>
        <a:lstStyle/>
        <a:p>
          <a:pPr rtl="0"/>
          <a:r>
            <a:rPr lang="en-US" sz="2000" dirty="0" smtClean="0"/>
            <a:t>Card issuance and activation</a:t>
          </a:r>
          <a:endParaRPr lang="en-US" sz="2000" dirty="0"/>
        </a:p>
      </dgm:t>
    </dgm:pt>
    <dgm:pt modelId="{4AD78E08-71F4-4A37-9166-99CC6D3EED6E}" type="parTrans" cxnId="{EC13735A-4E2B-4D75-B651-5DC8CFE3C746}">
      <dgm:prSet/>
      <dgm:spPr/>
      <dgm:t>
        <a:bodyPr/>
        <a:lstStyle/>
        <a:p>
          <a:endParaRPr lang="en-US"/>
        </a:p>
      </dgm:t>
    </dgm:pt>
    <dgm:pt modelId="{AFA3E1E6-684E-43CB-8308-C109133D5E87}" type="sibTrans" cxnId="{EC13735A-4E2B-4D75-B651-5DC8CFE3C746}">
      <dgm:prSet/>
      <dgm:spPr/>
      <dgm:t>
        <a:bodyPr/>
        <a:lstStyle/>
        <a:p>
          <a:endParaRPr lang="en-US"/>
        </a:p>
      </dgm:t>
    </dgm:pt>
    <dgm:pt modelId="{9511B524-4D9C-4BAB-810B-3FF3E4497EE3}">
      <dgm:prSet custT="1"/>
      <dgm:spPr/>
      <dgm:t>
        <a:bodyPr/>
        <a:lstStyle/>
        <a:p>
          <a:pPr rtl="0"/>
          <a:r>
            <a:rPr lang="en-US" sz="2000" dirty="0" smtClean="0"/>
            <a:t>Training requirements</a:t>
          </a:r>
          <a:endParaRPr lang="en-US" sz="2000" dirty="0"/>
        </a:p>
      </dgm:t>
    </dgm:pt>
    <dgm:pt modelId="{42612F15-2DF2-442E-BE74-5A57E27C51C0}" type="parTrans" cxnId="{5AE47D64-8D8C-4AF2-8361-7B0E871E4109}">
      <dgm:prSet/>
      <dgm:spPr/>
      <dgm:t>
        <a:bodyPr/>
        <a:lstStyle/>
        <a:p>
          <a:endParaRPr lang="en-US"/>
        </a:p>
      </dgm:t>
    </dgm:pt>
    <dgm:pt modelId="{B092C893-3FD6-49EE-B8E6-C5F1B5DF11F9}" type="sibTrans" cxnId="{5AE47D64-8D8C-4AF2-8361-7B0E871E4109}">
      <dgm:prSet/>
      <dgm:spPr/>
      <dgm:t>
        <a:bodyPr/>
        <a:lstStyle/>
        <a:p>
          <a:endParaRPr lang="en-US"/>
        </a:p>
      </dgm:t>
    </dgm:pt>
    <dgm:pt modelId="{4016C005-228C-4D0B-B143-EEF364795400}">
      <dgm:prSet custT="1"/>
      <dgm:spPr/>
      <dgm:t>
        <a:bodyPr/>
        <a:lstStyle/>
        <a:p>
          <a:pPr rtl="0"/>
          <a:r>
            <a:rPr lang="en-US" sz="2000" dirty="0" smtClean="0"/>
            <a:t>Cardholder responsibilities</a:t>
          </a:r>
          <a:endParaRPr lang="en-US" sz="2000" dirty="0"/>
        </a:p>
      </dgm:t>
    </dgm:pt>
    <dgm:pt modelId="{87724A4D-75A4-4AFD-806D-746A62249E43}" type="parTrans" cxnId="{280C348D-FBBB-440B-848C-6B71BAC3CEC3}">
      <dgm:prSet/>
      <dgm:spPr/>
      <dgm:t>
        <a:bodyPr/>
        <a:lstStyle/>
        <a:p>
          <a:endParaRPr lang="en-US"/>
        </a:p>
      </dgm:t>
    </dgm:pt>
    <dgm:pt modelId="{7EBA78DD-E4EE-4CB2-B4DD-04782BB975A8}" type="sibTrans" cxnId="{280C348D-FBBB-440B-848C-6B71BAC3CEC3}">
      <dgm:prSet/>
      <dgm:spPr/>
      <dgm:t>
        <a:bodyPr/>
        <a:lstStyle/>
        <a:p>
          <a:endParaRPr lang="en-US"/>
        </a:p>
      </dgm:t>
    </dgm:pt>
    <dgm:pt modelId="{5BE6B52E-DB9B-4117-9D48-2A9D39ABCCE6}" type="pres">
      <dgm:prSet presAssocID="{75CBC608-11A3-4219-A87D-6BA89F8EC9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0B6DF9-7CA8-4C7F-AF37-991A72DED396}" type="pres">
      <dgm:prSet presAssocID="{4CB4DA37-7D14-4A32-B09B-87EDDAC1C31C}" presName="node" presStyleLbl="node1" presStyleIdx="0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EF64E-4CED-40F5-B1E7-FCCDF1526A9F}" type="pres">
      <dgm:prSet presAssocID="{606B5E50-917B-4A37-A958-4EE053B6988B}" presName="sibTrans" presStyleCnt="0"/>
      <dgm:spPr/>
    </dgm:pt>
    <dgm:pt modelId="{667509E3-04D5-45F8-80D8-B00EDF663BEF}" type="pres">
      <dgm:prSet presAssocID="{CE95E5D5-89C7-4FB6-8B35-8F3A0855E68A}" presName="node" presStyleLbl="node1" presStyleIdx="1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BCDC4C-3A79-4ED4-8CB2-761429324E26}" type="pres">
      <dgm:prSet presAssocID="{5578A3B5-11E4-4636-B227-2DF54B5C7F4F}" presName="sibTrans" presStyleCnt="0"/>
      <dgm:spPr/>
    </dgm:pt>
    <dgm:pt modelId="{9C290F3D-258F-487B-B871-F9F358CFFDAD}" type="pres">
      <dgm:prSet presAssocID="{4016C005-228C-4D0B-B143-EEF364795400}" presName="node" presStyleLbl="node1" presStyleIdx="2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728FCC-ABBF-4A99-8D8A-987B6B76909F}" type="pres">
      <dgm:prSet presAssocID="{7EBA78DD-E4EE-4CB2-B4DD-04782BB975A8}" presName="sibTrans" presStyleCnt="0"/>
      <dgm:spPr/>
    </dgm:pt>
    <dgm:pt modelId="{65E8C78F-3B8E-4556-A6F2-A9A934097244}" type="pres">
      <dgm:prSet presAssocID="{48F693F6-8367-452E-A6BC-B698E6F3A3CA}" presName="node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959F5-1F35-44A4-ABCE-7196039F693D}" type="pres">
      <dgm:prSet presAssocID="{D4370A07-1BCF-45DD-A7CA-384592A4C27D}" presName="sibTrans" presStyleCnt="0"/>
      <dgm:spPr/>
    </dgm:pt>
    <dgm:pt modelId="{33CC3CF9-6776-4400-8E4A-1310A50A60EF}" type="pres">
      <dgm:prSet presAssocID="{2A20A190-D9A8-415C-BA38-4827F726B812}" presName="node" presStyleLbl="node1" presStyleIdx="4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187BC1-B539-483A-901F-F62183CA0C71}" type="pres">
      <dgm:prSet presAssocID="{1CA35542-576D-41A7-A78E-78B6D4581EB0}" presName="sibTrans" presStyleCnt="0"/>
      <dgm:spPr/>
    </dgm:pt>
    <dgm:pt modelId="{46DD3924-B8AD-480C-AA6A-FFEF0BCE20F5}" type="pres">
      <dgm:prSet presAssocID="{662723A4-6BBC-434D-B09C-E38209D3E4E0}" presName="node" presStyleLbl="node1" presStyleIdx="5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AFEBD2-5BBD-4029-9EB3-245FCED053A9}" type="pres">
      <dgm:prSet presAssocID="{2D94CFEB-AD9D-4673-B177-50F4331B0869}" presName="sibTrans" presStyleCnt="0"/>
      <dgm:spPr/>
    </dgm:pt>
    <dgm:pt modelId="{25A3B7D3-D2DB-45AA-A52A-472C0AC71DFC}" type="pres">
      <dgm:prSet presAssocID="{3E5C9561-F039-427C-9646-83CC0D9BE0FF}" presName="node" presStyleLbl="node1" presStyleIdx="6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3AB0B8-044C-493B-9A93-C7C3D3DE10D3}" type="pres">
      <dgm:prSet presAssocID="{05B6F637-E8EF-47A6-ADA3-6108FAA12498}" presName="sibTrans" presStyleCnt="0"/>
      <dgm:spPr/>
    </dgm:pt>
    <dgm:pt modelId="{B9E51AF8-30CD-4B35-A7C2-3F77BFCCB147}" type="pres">
      <dgm:prSet presAssocID="{60BD93A6-5F66-40CC-9F21-9ABDB61529BE}" presName="node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197E47-FADC-4A19-A87E-4590DDCDBEB3}" type="pres">
      <dgm:prSet presAssocID="{0B54E6F3-F087-4539-AE5C-B92EE0C1BD09}" presName="sibTrans" presStyleCnt="0"/>
      <dgm:spPr/>
    </dgm:pt>
    <dgm:pt modelId="{92439034-2145-4986-BE17-EC7BC1EA2869}" type="pres">
      <dgm:prSet presAssocID="{0D1D0090-BA77-4E9B-82F5-F7B2B565F77C}" presName="node" presStyleLbl="node1" presStyleIdx="8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00D52-FA1D-4C6A-BB1F-9EB5130487F2}" type="pres">
      <dgm:prSet presAssocID="{F121B59F-845A-4334-8932-02D039117311}" presName="sibTrans" presStyleCnt="0"/>
      <dgm:spPr/>
    </dgm:pt>
    <dgm:pt modelId="{7FBC2D1C-25C5-49C8-8629-6260BDA65BE2}" type="pres">
      <dgm:prSet presAssocID="{4480A73A-577B-4C59-A615-8E2E4EE21F8B}" presName="node" presStyleLbl="node1" presStyleIdx="9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13A3BD-D2DF-4B86-9F8D-D3B63EF2CE45}" type="pres">
      <dgm:prSet presAssocID="{1D14C58A-85C3-4F84-9EB5-062B33947096}" presName="sibTrans" presStyleCnt="0"/>
      <dgm:spPr/>
    </dgm:pt>
    <dgm:pt modelId="{E934014D-9D6F-499A-9565-9A7A0579F51D}" type="pres">
      <dgm:prSet presAssocID="{9DD11376-473E-4679-8327-212D50577639}" presName="node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6F5906-A4EE-447D-855E-73E9483BC0FD}" type="pres">
      <dgm:prSet presAssocID="{6C701D06-59F5-498C-9D11-3BBC99D82721}" presName="sibTrans" presStyleCnt="0"/>
      <dgm:spPr/>
    </dgm:pt>
    <dgm:pt modelId="{210C0346-B2EE-4CA3-9085-67C326B1C3F5}" type="pres">
      <dgm:prSet presAssocID="{20FEBEF1-E032-4005-A5B1-74D6CE6D1342}" presName="node" presStyleLbl="node1" presStyleIdx="11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69EDD2-97E4-41A5-A8EC-C197307D1451}" type="pres">
      <dgm:prSet presAssocID="{DF2A3FAC-75C7-49EF-9F7A-C3057818C78E}" presName="sibTrans" presStyleCnt="0"/>
      <dgm:spPr/>
    </dgm:pt>
    <dgm:pt modelId="{8A10D595-D261-49A9-86BC-B353CC3C9FF0}" type="pres">
      <dgm:prSet presAssocID="{9010693E-B5CC-47BF-A974-BF42C703980D}" presName="node" presStyleLbl="node1" presStyleIdx="12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EEF90B-B734-4969-8D17-BC02C276E032}" type="pres">
      <dgm:prSet presAssocID="{608AC23B-1A55-4A24-8D70-AC3C795A667B}" presName="sibTrans" presStyleCnt="0"/>
      <dgm:spPr/>
    </dgm:pt>
    <dgm:pt modelId="{57B1FF7F-9706-403B-948E-F35C446D3B3C}" type="pres">
      <dgm:prSet presAssocID="{0F47B901-AACA-4984-9AF5-3C76E332CD3E}" presName="node" presStyleLbl="node1" presStyleIdx="13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2E4784-D464-4228-B128-2DE643DCC432}" type="pres">
      <dgm:prSet presAssocID="{AFA3E1E6-684E-43CB-8308-C109133D5E87}" presName="sibTrans" presStyleCnt="0"/>
      <dgm:spPr/>
    </dgm:pt>
    <dgm:pt modelId="{D77E071A-4828-4DF8-BA52-9DC2A7FACD2E}" type="pres">
      <dgm:prSet presAssocID="{9511B524-4D9C-4BAB-810B-3FF3E4497EE3}" presName="node" presStyleLbl="node1" presStyleIdx="14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4300B0-523D-4747-82C6-FF720AA5724A}" type="presOf" srcId="{9DD11376-473E-4679-8327-212D50577639}" destId="{E934014D-9D6F-499A-9565-9A7A0579F51D}" srcOrd="0" destOrd="0" presId="urn:microsoft.com/office/officeart/2005/8/layout/default"/>
    <dgm:cxn modelId="{2BECB0A9-66D5-4034-8532-FFA481621432}" srcId="{75CBC608-11A3-4219-A87D-6BA89F8EC9FA}" destId="{CE95E5D5-89C7-4FB6-8B35-8F3A0855E68A}" srcOrd="1" destOrd="0" parTransId="{3E5BEB3B-6CAD-46A5-BF35-E46D5D81D6C9}" sibTransId="{5578A3B5-11E4-4636-B227-2DF54B5C7F4F}"/>
    <dgm:cxn modelId="{339EE169-8B1E-481A-AAF1-49D9720C4A2F}" type="presOf" srcId="{75CBC608-11A3-4219-A87D-6BA89F8EC9FA}" destId="{5BE6B52E-DB9B-4117-9D48-2A9D39ABCCE6}" srcOrd="0" destOrd="0" presId="urn:microsoft.com/office/officeart/2005/8/layout/default"/>
    <dgm:cxn modelId="{DC7D1FA5-CEF0-48FD-BC79-AC90BCAD1C98}" srcId="{75CBC608-11A3-4219-A87D-6BA89F8EC9FA}" destId="{662723A4-6BBC-434D-B09C-E38209D3E4E0}" srcOrd="5" destOrd="0" parTransId="{C197B324-6EFD-49B1-AC3A-DF793571A628}" sibTransId="{2D94CFEB-AD9D-4673-B177-50F4331B0869}"/>
    <dgm:cxn modelId="{82D34C8E-A8BB-42E2-A387-E4B1A0C46A00}" srcId="{75CBC608-11A3-4219-A87D-6BA89F8EC9FA}" destId="{20FEBEF1-E032-4005-A5B1-74D6CE6D1342}" srcOrd="11" destOrd="0" parTransId="{744F2961-714B-4113-8489-C46140344FA5}" sibTransId="{DF2A3FAC-75C7-49EF-9F7A-C3057818C78E}"/>
    <dgm:cxn modelId="{A93A5EC3-1A6F-4E36-ACC7-7E87D3201C0A}" type="presOf" srcId="{9511B524-4D9C-4BAB-810B-3FF3E4497EE3}" destId="{D77E071A-4828-4DF8-BA52-9DC2A7FACD2E}" srcOrd="0" destOrd="0" presId="urn:microsoft.com/office/officeart/2005/8/layout/default"/>
    <dgm:cxn modelId="{20B6662D-F2A9-4127-A424-3D378D641459}" srcId="{75CBC608-11A3-4219-A87D-6BA89F8EC9FA}" destId="{4480A73A-577B-4C59-A615-8E2E4EE21F8B}" srcOrd="9" destOrd="0" parTransId="{730FED58-7388-42B4-A8DF-33A72DFA9695}" sibTransId="{1D14C58A-85C3-4F84-9EB5-062B33947096}"/>
    <dgm:cxn modelId="{5AE47D64-8D8C-4AF2-8361-7B0E871E4109}" srcId="{75CBC608-11A3-4219-A87D-6BA89F8EC9FA}" destId="{9511B524-4D9C-4BAB-810B-3FF3E4497EE3}" srcOrd="14" destOrd="0" parTransId="{42612F15-2DF2-442E-BE74-5A57E27C51C0}" sibTransId="{B092C893-3FD6-49EE-B8E6-C5F1B5DF11F9}"/>
    <dgm:cxn modelId="{D1AA1077-7B2E-46DC-83EF-AEDF694D3571}" srcId="{75CBC608-11A3-4219-A87D-6BA89F8EC9FA}" destId="{48F693F6-8367-452E-A6BC-B698E6F3A3CA}" srcOrd="3" destOrd="0" parTransId="{0913DAE0-6584-44A8-A468-94637766A475}" sibTransId="{D4370A07-1BCF-45DD-A7CA-384592A4C27D}"/>
    <dgm:cxn modelId="{1898253D-5C85-4579-8E17-F7E329F596B7}" type="presOf" srcId="{0D1D0090-BA77-4E9B-82F5-F7B2B565F77C}" destId="{92439034-2145-4986-BE17-EC7BC1EA2869}" srcOrd="0" destOrd="0" presId="urn:microsoft.com/office/officeart/2005/8/layout/default"/>
    <dgm:cxn modelId="{D739FC79-E6A2-4924-856E-CF7934EEC866}" type="presOf" srcId="{662723A4-6BBC-434D-B09C-E38209D3E4E0}" destId="{46DD3924-B8AD-480C-AA6A-FFEF0BCE20F5}" srcOrd="0" destOrd="0" presId="urn:microsoft.com/office/officeart/2005/8/layout/default"/>
    <dgm:cxn modelId="{C76B2AD0-D505-45B8-A0AD-38C600A9BC2D}" type="presOf" srcId="{4CB4DA37-7D14-4A32-B09B-87EDDAC1C31C}" destId="{060B6DF9-7CA8-4C7F-AF37-991A72DED396}" srcOrd="0" destOrd="0" presId="urn:microsoft.com/office/officeart/2005/8/layout/default"/>
    <dgm:cxn modelId="{980852A4-3AB2-4209-ADE0-A180B94B029B}" type="presOf" srcId="{4016C005-228C-4D0B-B143-EEF364795400}" destId="{9C290F3D-258F-487B-B871-F9F358CFFDAD}" srcOrd="0" destOrd="0" presId="urn:microsoft.com/office/officeart/2005/8/layout/default"/>
    <dgm:cxn modelId="{B39F0526-BDF5-4993-94CC-8717D67AA282}" type="presOf" srcId="{0F47B901-AACA-4984-9AF5-3C76E332CD3E}" destId="{57B1FF7F-9706-403B-948E-F35C446D3B3C}" srcOrd="0" destOrd="0" presId="urn:microsoft.com/office/officeart/2005/8/layout/default"/>
    <dgm:cxn modelId="{EC13735A-4E2B-4D75-B651-5DC8CFE3C746}" srcId="{75CBC608-11A3-4219-A87D-6BA89F8EC9FA}" destId="{0F47B901-AACA-4984-9AF5-3C76E332CD3E}" srcOrd="13" destOrd="0" parTransId="{4AD78E08-71F4-4A37-9166-99CC6D3EED6E}" sibTransId="{AFA3E1E6-684E-43CB-8308-C109133D5E87}"/>
    <dgm:cxn modelId="{80D7AA8A-E493-468B-AE71-4E28093DB10F}" srcId="{75CBC608-11A3-4219-A87D-6BA89F8EC9FA}" destId="{2A20A190-D9A8-415C-BA38-4827F726B812}" srcOrd="4" destOrd="0" parTransId="{A87EE295-2598-47D2-AE97-004E450658BD}" sibTransId="{1CA35542-576D-41A7-A78E-78B6D4581EB0}"/>
    <dgm:cxn modelId="{3735A026-8CE4-4040-8F38-32E64DA2424C}" srcId="{75CBC608-11A3-4219-A87D-6BA89F8EC9FA}" destId="{0D1D0090-BA77-4E9B-82F5-F7B2B565F77C}" srcOrd="8" destOrd="0" parTransId="{4054A8A4-3E36-459B-A523-CD3079A1D8F7}" sibTransId="{F121B59F-845A-4334-8932-02D039117311}"/>
    <dgm:cxn modelId="{C9D6628F-D498-40B5-8284-DE6204CF8885}" type="presOf" srcId="{2A20A190-D9A8-415C-BA38-4827F726B812}" destId="{33CC3CF9-6776-4400-8E4A-1310A50A60EF}" srcOrd="0" destOrd="0" presId="urn:microsoft.com/office/officeart/2005/8/layout/default"/>
    <dgm:cxn modelId="{851D01DF-B536-412E-981F-02023D399465}" srcId="{75CBC608-11A3-4219-A87D-6BA89F8EC9FA}" destId="{4CB4DA37-7D14-4A32-B09B-87EDDAC1C31C}" srcOrd="0" destOrd="0" parTransId="{48726376-0534-4663-AA40-6D09CDA96FA0}" sibTransId="{606B5E50-917B-4A37-A958-4EE053B6988B}"/>
    <dgm:cxn modelId="{B5A837EE-A02C-4FB6-9E49-FA5888ACA680}" srcId="{75CBC608-11A3-4219-A87D-6BA89F8EC9FA}" destId="{3E5C9561-F039-427C-9646-83CC0D9BE0FF}" srcOrd="6" destOrd="0" parTransId="{BD019A63-D4A0-42D2-A542-DE68F3CA838C}" sibTransId="{05B6F637-E8EF-47A6-ADA3-6108FAA12498}"/>
    <dgm:cxn modelId="{DD72C237-A93D-4C65-AEE5-49D86DA2C73A}" type="presOf" srcId="{20FEBEF1-E032-4005-A5B1-74D6CE6D1342}" destId="{210C0346-B2EE-4CA3-9085-67C326B1C3F5}" srcOrd="0" destOrd="0" presId="urn:microsoft.com/office/officeart/2005/8/layout/default"/>
    <dgm:cxn modelId="{280C348D-FBBB-440B-848C-6B71BAC3CEC3}" srcId="{75CBC608-11A3-4219-A87D-6BA89F8EC9FA}" destId="{4016C005-228C-4D0B-B143-EEF364795400}" srcOrd="2" destOrd="0" parTransId="{87724A4D-75A4-4AFD-806D-746A62249E43}" sibTransId="{7EBA78DD-E4EE-4CB2-B4DD-04782BB975A8}"/>
    <dgm:cxn modelId="{751FDEEF-018D-4A87-AB07-95F5B2FC5CD9}" type="presOf" srcId="{9010693E-B5CC-47BF-A974-BF42C703980D}" destId="{8A10D595-D261-49A9-86BC-B353CC3C9FF0}" srcOrd="0" destOrd="0" presId="urn:microsoft.com/office/officeart/2005/8/layout/default"/>
    <dgm:cxn modelId="{CB3F8B94-2125-4329-92ED-412BD6E16FA7}" srcId="{75CBC608-11A3-4219-A87D-6BA89F8EC9FA}" destId="{60BD93A6-5F66-40CC-9F21-9ABDB61529BE}" srcOrd="7" destOrd="0" parTransId="{F7137140-4F91-4D0E-9E6E-5F3859433A47}" sibTransId="{0B54E6F3-F087-4539-AE5C-B92EE0C1BD09}"/>
    <dgm:cxn modelId="{F7667EAA-124D-4C35-9692-4A55BF6C50F0}" type="presOf" srcId="{48F693F6-8367-452E-A6BC-B698E6F3A3CA}" destId="{65E8C78F-3B8E-4556-A6F2-A9A934097244}" srcOrd="0" destOrd="0" presId="urn:microsoft.com/office/officeart/2005/8/layout/default"/>
    <dgm:cxn modelId="{C28A580D-1AF5-4041-8853-113AACF01642}" type="presOf" srcId="{3E5C9561-F039-427C-9646-83CC0D9BE0FF}" destId="{25A3B7D3-D2DB-45AA-A52A-472C0AC71DFC}" srcOrd="0" destOrd="0" presId="urn:microsoft.com/office/officeart/2005/8/layout/default"/>
    <dgm:cxn modelId="{135CD29D-80B8-4E31-AA1D-B27E357160A6}" srcId="{75CBC608-11A3-4219-A87D-6BA89F8EC9FA}" destId="{9010693E-B5CC-47BF-A974-BF42C703980D}" srcOrd="12" destOrd="0" parTransId="{B5784890-0615-47C3-BAB5-817ECFA78B55}" sibTransId="{608AC23B-1A55-4A24-8D70-AC3C795A667B}"/>
    <dgm:cxn modelId="{A03F1A7B-D4C2-4110-88C3-7BC5C4578113}" srcId="{75CBC608-11A3-4219-A87D-6BA89F8EC9FA}" destId="{9DD11376-473E-4679-8327-212D50577639}" srcOrd="10" destOrd="0" parTransId="{73E855F2-D2DC-4578-96B7-53AE7ADCD188}" sibTransId="{6C701D06-59F5-498C-9D11-3BBC99D82721}"/>
    <dgm:cxn modelId="{A00FD7A4-2E3E-4D29-9C66-788BBFCB37DE}" type="presOf" srcId="{4480A73A-577B-4C59-A615-8E2E4EE21F8B}" destId="{7FBC2D1C-25C5-49C8-8629-6260BDA65BE2}" srcOrd="0" destOrd="0" presId="urn:microsoft.com/office/officeart/2005/8/layout/default"/>
    <dgm:cxn modelId="{4F1A75AC-84D1-4717-AC9F-1D3A62642331}" type="presOf" srcId="{CE95E5D5-89C7-4FB6-8B35-8F3A0855E68A}" destId="{667509E3-04D5-45F8-80D8-B00EDF663BEF}" srcOrd="0" destOrd="0" presId="urn:microsoft.com/office/officeart/2005/8/layout/default"/>
    <dgm:cxn modelId="{F960D991-1D39-469E-9D6F-DC1E53C133A5}" type="presOf" srcId="{60BD93A6-5F66-40CC-9F21-9ABDB61529BE}" destId="{B9E51AF8-30CD-4B35-A7C2-3F77BFCCB147}" srcOrd="0" destOrd="0" presId="urn:microsoft.com/office/officeart/2005/8/layout/default"/>
    <dgm:cxn modelId="{9124DEAF-F64F-4F8C-B751-C27DCD034B5F}" type="presParOf" srcId="{5BE6B52E-DB9B-4117-9D48-2A9D39ABCCE6}" destId="{060B6DF9-7CA8-4C7F-AF37-991A72DED396}" srcOrd="0" destOrd="0" presId="urn:microsoft.com/office/officeart/2005/8/layout/default"/>
    <dgm:cxn modelId="{E442E265-1B21-4B4E-A8AE-A8572C728C2F}" type="presParOf" srcId="{5BE6B52E-DB9B-4117-9D48-2A9D39ABCCE6}" destId="{4CFEF64E-4CED-40F5-B1E7-FCCDF1526A9F}" srcOrd="1" destOrd="0" presId="urn:microsoft.com/office/officeart/2005/8/layout/default"/>
    <dgm:cxn modelId="{C8B979A2-CADF-4511-943F-7AB182F6C954}" type="presParOf" srcId="{5BE6B52E-DB9B-4117-9D48-2A9D39ABCCE6}" destId="{667509E3-04D5-45F8-80D8-B00EDF663BEF}" srcOrd="2" destOrd="0" presId="urn:microsoft.com/office/officeart/2005/8/layout/default"/>
    <dgm:cxn modelId="{56172B74-CB58-4829-A7FC-FA5C4EAC8913}" type="presParOf" srcId="{5BE6B52E-DB9B-4117-9D48-2A9D39ABCCE6}" destId="{9CBCDC4C-3A79-4ED4-8CB2-761429324E26}" srcOrd="3" destOrd="0" presId="urn:microsoft.com/office/officeart/2005/8/layout/default"/>
    <dgm:cxn modelId="{AE3F85D2-C5F2-4BF7-93A1-4F7E25DA616C}" type="presParOf" srcId="{5BE6B52E-DB9B-4117-9D48-2A9D39ABCCE6}" destId="{9C290F3D-258F-487B-B871-F9F358CFFDAD}" srcOrd="4" destOrd="0" presId="urn:microsoft.com/office/officeart/2005/8/layout/default"/>
    <dgm:cxn modelId="{395D5B7E-816B-4C55-945B-ACBD25A11072}" type="presParOf" srcId="{5BE6B52E-DB9B-4117-9D48-2A9D39ABCCE6}" destId="{2C728FCC-ABBF-4A99-8D8A-987B6B76909F}" srcOrd="5" destOrd="0" presId="urn:microsoft.com/office/officeart/2005/8/layout/default"/>
    <dgm:cxn modelId="{E6B3C762-74E5-420C-A774-8F6F0478B67D}" type="presParOf" srcId="{5BE6B52E-DB9B-4117-9D48-2A9D39ABCCE6}" destId="{65E8C78F-3B8E-4556-A6F2-A9A934097244}" srcOrd="6" destOrd="0" presId="urn:microsoft.com/office/officeart/2005/8/layout/default"/>
    <dgm:cxn modelId="{649853FF-2145-4DDC-A748-29CFE00C67F8}" type="presParOf" srcId="{5BE6B52E-DB9B-4117-9D48-2A9D39ABCCE6}" destId="{9A9959F5-1F35-44A4-ABCE-7196039F693D}" srcOrd="7" destOrd="0" presId="urn:microsoft.com/office/officeart/2005/8/layout/default"/>
    <dgm:cxn modelId="{7FBF0E10-52A5-4E3E-86C6-0B25722D1050}" type="presParOf" srcId="{5BE6B52E-DB9B-4117-9D48-2A9D39ABCCE6}" destId="{33CC3CF9-6776-4400-8E4A-1310A50A60EF}" srcOrd="8" destOrd="0" presId="urn:microsoft.com/office/officeart/2005/8/layout/default"/>
    <dgm:cxn modelId="{10C69010-6601-4876-82D0-0E79CABFD248}" type="presParOf" srcId="{5BE6B52E-DB9B-4117-9D48-2A9D39ABCCE6}" destId="{BD187BC1-B539-483A-901F-F62183CA0C71}" srcOrd="9" destOrd="0" presId="urn:microsoft.com/office/officeart/2005/8/layout/default"/>
    <dgm:cxn modelId="{E6B9049B-23EF-47D1-98C1-8BD7E06A36AB}" type="presParOf" srcId="{5BE6B52E-DB9B-4117-9D48-2A9D39ABCCE6}" destId="{46DD3924-B8AD-480C-AA6A-FFEF0BCE20F5}" srcOrd="10" destOrd="0" presId="urn:microsoft.com/office/officeart/2005/8/layout/default"/>
    <dgm:cxn modelId="{C5057193-E909-4865-B400-D99B4B263BA1}" type="presParOf" srcId="{5BE6B52E-DB9B-4117-9D48-2A9D39ABCCE6}" destId="{21AFEBD2-5BBD-4029-9EB3-245FCED053A9}" srcOrd="11" destOrd="0" presId="urn:microsoft.com/office/officeart/2005/8/layout/default"/>
    <dgm:cxn modelId="{F16F5171-085D-442F-AC9E-1E24C1692E1B}" type="presParOf" srcId="{5BE6B52E-DB9B-4117-9D48-2A9D39ABCCE6}" destId="{25A3B7D3-D2DB-45AA-A52A-472C0AC71DFC}" srcOrd="12" destOrd="0" presId="urn:microsoft.com/office/officeart/2005/8/layout/default"/>
    <dgm:cxn modelId="{69C2D05D-3BBC-4D0B-B355-2CD3AE759F20}" type="presParOf" srcId="{5BE6B52E-DB9B-4117-9D48-2A9D39ABCCE6}" destId="{7F3AB0B8-044C-493B-9A93-C7C3D3DE10D3}" srcOrd="13" destOrd="0" presId="urn:microsoft.com/office/officeart/2005/8/layout/default"/>
    <dgm:cxn modelId="{E366810D-61F0-4CF0-9845-3A15D88B5B0B}" type="presParOf" srcId="{5BE6B52E-DB9B-4117-9D48-2A9D39ABCCE6}" destId="{B9E51AF8-30CD-4B35-A7C2-3F77BFCCB147}" srcOrd="14" destOrd="0" presId="urn:microsoft.com/office/officeart/2005/8/layout/default"/>
    <dgm:cxn modelId="{0185EF15-89F4-4D62-A28A-7FF784974EAD}" type="presParOf" srcId="{5BE6B52E-DB9B-4117-9D48-2A9D39ABCCE6}" destId="{D3197E47-FADC-4A19-A87E-4590DDCDBEB3}" srcOrd="15" destOrd="0" presId="urn:microsoft.com/office/officeart/2005/8/layout/default"/>
    <dgm:cxn modelId="{9F823DFE-7535-4B3B-BFCD-B1CBEB80635A}" type="presParOf" srcId="{5BE6B52E-DB9B-4117-9D48-2A9D39ABCCE6}" destId="{92439034-2145-4986-BE17-EC7BC1EA2869}" srcOrd="16" destOrd="0" presId="urn:microsoft.com/office/officeart/2005/8/layout/default"/>
    <dgm:cxn modelId="{16FE21A0-3DB4-40E7-8857-E0384E5DB5C9}" type="presParOf" srcId="{5BE6B52E-DB9B-4117-9D48-2A9D39ABCCE6}" destId="{25E00D52-FA1D-4C6A-BB1F-9EB5130487F2}" srcOrd="17" destOrd="0" presId="urn:microsoft.com/office/officeart/2005/8/layout/default"/>
    <dgm:cxn modelId="{65345E3C-B406-4401-B466-C25E243432D9}" type="presParOf" srcId="{5BE6B52E-DB9B-4117-9D48-2A9D39ABCCE6}" destId="{7FBC2D1C-25C5-49C8-8629-6260BDA65BE2}" srcOrd="18" destOrd="0" presId="urn:microsoft.com/office/officeart/2005/8/layout/default"/>
    <dgm:cxn modelId="{D681FAEA-C71F-490D-A197-BF7396413E58}" type="presParOf" srcId="{5BE6B52E-DB9B-4117-9D48-2A9D39ABCCE6}" destId="{1C13A3BD-D2DF-4B86-9F8D-D3B63EF2CE45}" srcOrd="19" destOrd="0" presId="urn:microsoft.com/office/officeart/2005/8/layout/default"/>
    <dgm:cxn modelId="{E6EFB6DC-F6E5-4403-A6C0-4189144221FB}" type="presParOf" srcId="{5BE6B52E-DB9B-4117-9D48-2A9D39ABCCE6}" destId="{E934014D-9D6F-499A-9565-9A7A0579F51D}" srcOrd="20" destOrd="0" presId="urn:microsoft.com/office/officeart/2005/8/layout/default"/>
    <dgm:cxn modelId="{7CD71336-D21A-402F-89B6-60BF60BF706F}" type="presParOf" srcId="{5BE6B52E-DB9B-4117-9D48-2A9D39ABCCE6}" destId="{EE6F5906-A4EE-447D-855E-73E9483BC0FD}" srcOrd="21" destOrd="0" presId="urn:microsoft.com/office/officeart/2005/8/layout/default"/>
    <dgm:cxn modelId="{236F58DD-40BD-452A-9896-ABDE4916FDA9}" type="presParOf" srcId="{5BE6B52E-DB9B-4117-9D48-2A9D39ABCCE6}" destId="{210C0346-B2EE-4CA3-9085-67C326B1C3F5}" srcOrd="22" destOrd="0" presId="urn:microsoft.com/office/officeart/2005/8/layout/default"/>
    <dgm:cxn modelId="{985F762C-A4E4-412F-9639-9368EED74EDD}" type="presParOf" srcId="{5BE6B52E-DB9B-4117-9D48-2A9D39ABCCE6}" destId="{D969EDD2-97E4-41A5-A8EC-C197307D1451}" srcOrd="23" destOrd="0" presId="urn:microsoft.com/office/officeart/2005/8/layout/default"/>
    <dgm:cxn modelId="{987EB3E2-823B-4564-A663-80B1DAA628AA}" type="presParOf" srcId="{5BE6B52E-DB9B-4117-9D48-2A9D39ABCCE6}" destId="{8A10D595-D261-49A9-86BC-B353CC3C9FF0}" srcOrd="24" destOrd="0" presId="urn:microsoft.com/office/officeart/2005/8/layout/default"/>
    <dgm:cxn modelId="{0D5E3287-DC87-4A9F-9F7A-E394BF57B789}" type="presParOf" srcId="{5BE6B52E-DB9B-4117-9D48-2A9D39ABCCE6}" destId="{CDEEF90B-B734-4969-8D17-BC02C276E032}" srcOrd="25" destOrd="0" presId="urn:microsoft.com/office/officeart/2005/8/layout/default"/>
    <dgm:cxn modelId="{54FDE262-B6D7-4E6D-8DA7-0108B4903CA2}" type="presParOf" srcId="{5BE6B52E-DB9B-4117-9D48-2A9D39ABCCE6}" destId="{57B1FF7F-9706-403B-948E-F35C446D3B3C}" srcOrd="26" destOrd="0" presId="urn:microsoft.com/office/officeart/2005/8/layout/default"/>
    <dgm:cxn modelId="{BA15CF8D-A80E-4544-88C1-7C98BB0977CB}" type="presParOf" srcId="{5BE6B52E-DB9B-4117-9D48-2A9D39ABCCE6}" destId="{482E4784-D464-4228-B128-2DE643DCC432}" srcOrd="27" destOrd="0" presId="urn:microsoft.com/office/officeart/2005/8/layout/default"/>
    <dgm:cxn modelId="{AAE8FC36-992D-490A-BD02-BC056CC71942}" type="presParOf" srcId="{5BE6B52E-DB9B-4117-9D48-2A9D39ABCCE6}" destId="{D77E071A-4828-4DF8-BA52-9DC2A7FACD2E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F040DE-687D-476E-9582-800EB5C5F62A}" type="doc">
      <dgm:prSet loTypeId="urn:microsoft.com/office/officeart/2005/8/layout/hList1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AE44545-479B-4101-B41C-A3D24649D14C}">
      <dgm:prSet custT="1"/>
      <dgm:spPr/>
      <dgm:t>
        <a:bodyPr/>
        <a:lstStyle/>
        <a:p>
          <a:pPr rtl="0"/>
          <a:r>
            <a:rPr lang="en-US" sz="2000" baseline="0" dirty="0"/>
            <a:t>Smart Data</a:t>
          </a:r>
        </a:p>
      </dgm:t>
    </dgm:pt>
    <dgm:pt modelId="{C84095CA-3171-4100-8B82-9F2B2596BC11}" type="parTrans" cxnId="{03BDB0A0-7D35-483A-A3C7-8CAA5AC00D8A}">
      <dgm:prSet/>
      <dgm:spPr/>
      <dgm:t>
        <a:bodyPr/>
        <a:lstStyle/>
        <a:p>
          <a:endParaRPr lang="en-US"/>
        </a:p>
      </dgm:t>
    </dgm:pt>
    <dgm:pt modelId="{C28BACEB-35C2-455B-99F5-1D118346C0FD}" type="sibTrans" cxnId="{03BDB0A0-7D35-483A-A3C7-8CAA5AC00D8A}">
      <dgm:prSet/>
      <dgm:spPr/>
      <dgm:t>
        <a:bodyPr/>
        <a:lstStyle/>
        <a:p>
          <a:endParaRPr lang="en-US"/>
        </a:p>
      </dgm:t>
    </dgm:pt>
    <dgm:pt modelId="{8A1A2B64-6031-408C-8B10-E8CE3895208B}">
      <dgm:prSet custT="1"/>
      <dgm:spPr/>
      <dgm:t>
        <a:bodyPr/>
        <a:lstStyle/>
        <a:p>
          <a:pPr rtl="0"/>
          <a:r>
            <a:rPr lang="en-US" sz="1800" baseline="0" dirty="0"/>
            <a:t>Cost allocation</a:t>
          </a:r>
        </a:p>
      </dgm:t>
    </dgm:pt>
    <dgm:pt modelId="{6158C5E7-821B-4D83-910B-00F150081A92}" type="parTrans" cxnId="{71506E3B-2052-4E96-A7F9-9ACAAB05969B}">
      <dgm:prSet/>
      <dgm:spPr/>
      <dgm:t>
        <a:bodyPr/>
        <a:lstStyle/>
        <a:p>
          <a:endParaRPr lang="en-US"/>
        </a:p>
      </dgm:t>
    </dgm:pt>
    <dgm:pt modelId="{F5FC55A4-170E-4E13-A142-88F6F455404E}" type="sibTrans" cxnId="{71506E3B-2052-4E96-A7F9-9ACAAB05969B}">
      <dgm:prSet/>
      <dgm:spPr/>
      <dgm:t>
        <a:bodyPr/>
        <a:lstStyle/>
        <a:p>
          <a:endParaRPr lang="en-US"/>
        </a:p>
      </dgm:t>
    </dgm:pt>
    <dgm:pt modelId="{EB103462-BC17-4188-89E1-9D08CC339883}">
      <dgm:prSet custT="1"/>
      <dgm:spPr/>
      <dgm:t>
        <a:bodyPr/>
        <a:lstStyle/>
        <a:p>
          <a:pPr rtl="0"/>
          <a:r>
            <a:rPr lang="en-US" sz="1800" baseline="0" dirty="0" smtClean="0"/>
            <a:t>Reconciliation</a:t>
          </a:r>
          <a:endParaRPr lang="en-US" sz="1800" baseline="0" dirty="0"/>
        </a:p>
      </dgm:t>
    </dgm:pt>
    <dgm:pt modelId="{1FBC87EE-A2F7-42D4-B433-E5E9D5D44585}" type="parTrans" cxnId="{5934DD3E-34BE-4503-8719-04FEB651F3B6}">
      <dgm:prSet/>
      <dgm:spPr/>
      <dgm:t>
        <a:bodyPr/>
        <a:lstStyle/>
        <a:p>
          <a:endParaRPr lang="en-US"/>
        </a:p>
      </dgm:t>
    </dgm:pt>
    <dgm:pt modelId="{C7A2B4C4-8D93-496C-8097-FAA50975BEEB}" type="sibTrans" cxnId="{5934DD3E-34BE-4503-8719-04FEB651F3B6}">
      <dgm:prSet/>
      <dgm:spPr/>
      <dgm:t>
        <a:bodyPr/>
        <a:lstStyle/>
        <a:p>
          <a:endParaRPr lang="en-US"/>
        </a:p>
      </dgm:t>
    </dgm:pt>
    <dgm:pt modelId="{3EB586C0-F0F3-4327-9DE8-F1EBEDBCCDDA}">
      <dgm:prSet custT="1"/>
      <dgm:spPr/>
      <dgm:t>
        <a:bodyPr/>
        <a:lstStyle/>
        <a:p>
          <a:pPr rtl="0"/>
          <a:r>
            <a:rPr lang="en-US" sz="1800" baseline="0" dirty="0" smtClean="0"/>
            <a:t>Transaction review/approval</a:t>
          </a:r>
          <a:endParaRPr lang="en-US" sz="1800" baseline="0" dirty="0"/>
        </a:p>
      </dgm:t>
    </dgm:pt>
    <dgm:pt modelId="{F63C0217-4781-40D8-8FB8-0A00472FE18E}" type="parTrans" cxnId="{75EBA79B-CC3C-4E79-A6F4-4093C2569397}">
      <dgm:prSet/>
      <dgm:spPr/>
      <dgm:t>
        <a:bodyPr/>
        <a:lstStyle/>
        <a:p>
          <a:endParaRPr lang="en-US"/>
        </a:p>
      </dgm:t>
    </dgm:pt>
    <dgm:pt modelId="{4E1C282F-8425-4B0A-8898-E6381107B9D6}" type="sibTrans" cxnId="{75EBA79B-CC3C-4E79-A6F4-4093C2569397}">
      <dgm:prSet/>
      <dgm:spPr/>
      <dgm:t>
        <a:bodyPr/>
        <a:lstStyle/>
        <a:p>
          <a:endParaRPr lang="en-US"/>
        </a:p>
      </dgm:t>
    </dgm:pt>
    <dgm:pt modelId="{2574B51B-76C8-46DE-9F8F-C14A465511B5}">
      <dgm:prSet custT="1"/>
      <dgm:spPr/>
      <dgm:t>
        <a:bodyPr/>
        <a:lstStyle/>
        <a:p>
          <a:pPr rtl="0"/>
          <a:r>
            <a:rPr lang="en-US" sz="1800" baseline="0" dirty="0"/>
            <a:t>Interface with </a:t>
          </a:r>
          <a:r>
            <a:rPr lang="en-US" sz="1800" baseline="0" dirty="0" smtClean="0"/>
            <a:t>accounting system</a:t>
          </a:r>
          <a:endParaRPr lang="en-US" sz="1800" baseline="0" dirty="0"/>
        </a:p>
      </dgm:t>
    </dgm:pt>
    <dgm:pt modelId="{D92A20BD-317D-4A4B-A896-8A4FAF8E4928}" type="parTrans" cxnId="{F748269D-EA76-419A-A3BC-9A1F2DB49F3B}">
      <dgm:prSet/>
      <dgm:spPr/>
      <dgm:t>
        <a:bodyPr/>
        <a:lstStyle/>
        <a:p>
          <a:endParaRPr lang="en-US"/>
        </a:p>
      </dgm:t>
    </dgm:pt>
    <dgm:pt modelId="{D1E020D4-31A5-4DB4-B871-B80327AE6839}" type="sibTrans" cxnId="{F748269D-EA76-419A-A3BC-9A1F2DB49F3B}">
      <dgm:prSet/>
      <dgm:spPr/>
      <dgm:t>
        <a:bodyPr/>
        <a:lstStyle/>
        <a:p>
          <a:endParaRPr lang="en-US"/>
        </a:p>
      </dgm:t>
    </dgm:pt>
    <dgm:pt modelId="{E3F75456-A1CE-4BE6-8099-2BBE6E176633}">
      <dgm:prSet custT="1"/>
      <dgm:spPr/>
      <dgm:t>
        <a:bodyPr/>
        <a:lstStyle/>
        <a:p>
          <a:pPr rtl="0"/>
          <a:r>
            <a:rPr lang="en-US" sz="1800" baseline="0" dirty="0" smtClean="0"/>
            <a:t>Reporting</a:t>
          </a:r>
          <a:endParaRPr lang="en-US" sz="1800" baseline="0" dirty="0"/>
        </a:p>
      </dgm:t>
    </dgm:pt>
    <dgm:pt modelId="{C9B697F0-827B-415E-B3B2-D3AA5F4EC95E}" type="parTrans" cxnId="{B0ADA4FB-777B-4577-BB3A-DDC80F1CC665}">
      <dgm:prSet/>
      <dgm:spPr/>
      <dgm:t>
        <a:bodyPr/>
        <a:lstStyle/>
        <a:p>
          <a:endParaRPr lang="en-US"/>
        </a:p>
      </dgm:t>
    </dgm:pt>
    <dgm:pt modelId="{D7A87A0C-262A-4282-B53D-E68F0743FD5E}" type="sibTrans" cxnId="{B0ADA4FB-777B-4577-BB3A-DDC80F1CC665}">
      <dgm:prSet/>
      <dgm:spPr/>
      <dgm:t>
        <a:bodyPr/>
        <a:lstStyle/>
        <a:p>
          <a:endParaRPr lang="en-US"/>
        </a:p>
      </dgm:t>
    </dgm:pt>
    <dgm:pt modelId="{4BA0C432-9BFB-42A3-AF86-A60154808106}">
      <dgm:prSet custT="1"/>
      <dgm:spPr/>
      <dgm:t>
        <a:bodyPr/>
        <a:lstStyle/>
        <a:p>
          <a:pPr rtl="0"/>
          <a:r>
            <a:rPr lang="en-US" sz="2000" baseline="0" dirty="0"/>
            <a:t>Cardholder Portal</a:t>
          </a:r>
        </a:p>
      </dgm:t>
    </dgm:pt>
    <dgm:pt modelId="{F7EECDAE-B3A3-4AE4-85C9-188D9779DD7D}" type="parTrans" cxnId="{5231583A-4566-4ADC-9464-5665BFC0DAA1}">
      <dgm:prSet/>
      <dgm:spPr/>
      <dgm:t>
        <a:bodyPr/>
        <a:lstStyle/>
        <a:p>
          <a:endParaRPr lang="en-US"/>
        </a:p>
      </dgm:t>
    </dgm:pt>
    <dgm:pt modelId="{1DD2FFAE-6CE0-4727-BD7A-7C48B52A152A}" type="sibTrans" cxnId="{5231583A-4566-4ADC-9464-5665BFC0DAA1}">
      <dgm:prSet/>
      <dgm:spPr/>
      <dgm:t>
        <a:bodyPr/>
        <a:lstStyle/>
        <a:p>
          <a:endParaRPr lang="en-US"/>
        </a:p>
      </dgm:t>
    </dgm:pt>
    <dgm:pt modelId="{79CCABA1-A3E0-4409-8C86-F13331CCEA04}">
      <dgm:prSet custT="1"/>
      <dgm:spPr/>
      <dgm:t>
        <a:bodyPr/>
        <a:lstStyle/>
        <a:p>
          <a:pPr rtl="0"/>
          <a:r>
            <a:rPr lang="en-US" sz="2000" baseline="0" dirty="0"/>
            <a:t>Payment Portal</a:t>
          </a:r>
        </a:p>
      </dgm:t>
    </dgm:pt>
    <dgm:pt modelId="{E3DC24CC-70BA-41A5-AAC8-4FAA225BF6FC}" type="parTrans" cxnId="{12871C34-25EA-461F-BA68-7BB72A4177E8}">
      <dgm:prSet/>
      <dgm:spPr/>
      <dgm:t>
        <a:bodyPr/>
        <a:lstStyle/>
        <a:p>
          <a:endParaRPr lang="en-US"/>
        </a:p>
      </dgm:t>
    </dgm:pt>
    <dgm:pt modelId="{582C13C7-950B-4C19-ACA7-F9A5A0A5AE0D}" type="sibTrans" cxnId="{12871C34-25EA-461F-BA68-7BB72A4177E8}">
      <dgm:prSet/>
      <dgm:spPr/>
      <dgm:t>
        <a:bodyPr/>
        <a:lstStyle/>
        <a:p>
          <a:endParaRPr lang="en-US"/>
        </a:p>
      </dgm:t>
    </dgm:pt>
    <dgm:pt modelId="{2338C191-8CC2-4B2D-95AE-F978647EE5E1}">
      <dgm:prSet custT="1"/>
      <dgm:spPr/>
      <dgm:t>
        <a:bodyPr/>
        <a:lstStyle/>
        <a:p>
          <a:pPr rtl="0"/>
          <a:r>
            <a:rPr lang="en-US" sz="1800" baseline="0" dirty="0"/>
            <a:t>Card </a:t>
          </a:r>
          <a:r>
            <a:rPr lang="en-US" sz="1800" baseline="0" dirty="0" smtClean="0"/>
            <a:t>declines</a:t>
          </a:r>
          <a:endParaRPr lang="en-US" sz="1800" baseline="0" dirty="0"/>
        </a:p>
      </dgm:t>
    </dgm:pt>
    <dgm:pt modelId="{2E491DBF-FA90-4A9C-9043-4E9CCA0D0FD4}" type="parTrans" cxnId="{EA0B7BEC-9C55-4FC5-9123-BF52522B6F80}">
      <dgm:prSet/>
      <dgm:spPr/>
      <dgm:t>
        <a:bodyPr/>
        <a:lstStyle/>
        <a:p>
          <a:endParaRPr lang="en-US"/>
        </a:p>
      </dgm:t>
    </dgm:pt>
    <dgm:pt modelId="{DD5F26E9-7161-43CA-9157-A9D59745443F}" type="sibTrans" cxnId="{EA0B7BEC-9C55-4FC5-9123-BF52522B6F80}">
      <dgm:prSet/>
      <dgm:spPr/>
      <dgm:t>
        <a:bodyPr/>
        <a:lstStyle/>
        <a:p>
          <a:endParaRPr lang="en-US"/>
        </a:p>
      </dgm:t>
    </dgm:pt>
    <dgm:pt modelId="{B711EE8A-1566-4D71-B424-5D0DFFF99B66}">
      <dgm:prSet custT="1"/>
      <dgm:spPr/>
      <dgm:t>
        <a:bodyPr/>
        <a:lstStyle/>
        <a:p>
          <a:pPr rtl="0"/>
          <a:r>
            <a:rPr lang="en-US" sz="1800" baseline="0" dirty="0" smtClean="0"/>
            <a:t>Statements</a:t>
          </a:r>
          <a:endParaRPr lang="en-US" sz="1800" baseline="0" dirty="0"/>
        </a:p>
      </dgm:t>
    </dgm:pt>
    <dgm:pt modelId="{6B3182DE-DE89-4DB5-B16A-465BADC81EA6}" type="parTrans" cxnId="{64B4173E-1043-44A9-B5B8-9A3A7383DCBA}">
      <dgm:prSet/>
      <dgm:spPr/>
      <dgm:t>
        <a:bodyPr/>
        <a:lstStyle/>
        <a:p>
          <a:endParaRPr lang="en-US"/>
        </a:p>
      </dgm:t>
    </dgm:pt>
    <dgm:pt modelId="{8CEA6FBD-7183-46C9-AF76-A7E22B874BEA}" type="sibTrans" cxnId="{64B4173E-1043-44A9-B5B8-9A3A7383DCBA}">
      <dgm:prSet/>
      <dgm:spPr/>
      <dgm:t>
        <a:bodyPr/>
        <a:lstStyle/>
        <a:p>
          <a:endParaRPr lang="en-US"/>
        </a:p>
      </dgm:t>
    </dgm:pt>
    <dgm:pt modelId="{743BA3A4-F60A-4EF1-AD36-0F54FFB9FEF3}">
      <dgm:prSet custT="1"/>
      <dgm:spPr/>
      <dgm:t>
        <a:bodyPr/>
        <a:lstStyle/>
        <a:p>
          <a:pPr rtl="0"/>
          <a:r>
            <a:rPr lang="en-US" sz="1800" baseline="0" dirty="0"/>
            <a:t>Change PIN</a:t>
          </a:r>
        </a:p>
      </dgm:t>
    </dgm:pt>
    <dgm:pt modelId="{BF464EDE-28D5-4C6B-9E00-179B94268FD4}" type="parTrans" cxnId="{66636EBF-4BC5-4558-8AEA-3734C7A4C246}">
      <dgm:prSet/>
      <dgm:spPr/>
      <dgm:t>
        <a:bodyPr/>
        <a:lstStyle/>
        <a:p>
          <a:endParaRPr lang="en-US"/>
        </a:p>
      </dgm:t>
    </dgm:pt>
    <dgm:pt modelId="{90C5B22E-CC8B-4A2D-A76A-09FC87D2CACA}" type="sibTrans" cxnId="{66636EBF-4BC5-4558-8AEA-3734C7A4C246}">
      <dgm:prSet/>
      <dgm:spPr/>
      <dgm:t>
        <a:bodyPr/>
        <a:lstStyle/>
        <a:p>
          <a:endParaRPr lang="en-US"/>
        </a:p>
      </dgm:t>
    </dgm:pt>
    <dgm:pt modelId="{35A0D6D6-7CF6-43FF-A77E-6773C3D5265C}">
      <dgm:prSet custT="1"/>
      <dgm:spPr/>
      <dgm:t>
        <a:bodyPr/>
        <a:lstStyle/>
        <a:p>
          <a:pPr rtl="0"/>
          <a:r>
            <a:rPr lang="en-US" sz="1800" baseline="0" dirty="0" smtClean="0"/>
            <a:t>Review transactions</a:t>
          </a:r>
          <a:endParaRPr lang="en-US" sz="1800" baseline="0" dirty="0"/>
        </a:p>
      </dgm:t>
    </dgm:pt>
    <dgm:pt modelId="{88407912-FE46-4D4A-A14D-02091252B3AF}" type="parTrans" cxnId="{C1E107D4-A95C-467E-B973-B8F449B0042F}">
      <dgm:prSet/>
      <dgm:spPr/>
      <dgm:t>
        <a:bodyPr/>
        <a:lstStyle/>
        <a:p>
          <a:endParaRPr lang="en-US"/>
        </a:p>
      </dgm:t>
    </dgm:pt>
    <dgm:pt modelId="{00131432-48C8-497E-8B47-84AC4E9FE7A0}" type="sibTrans" cxnId="{C1E107D4-A95C-467E-B973-B8F449B0042F}">
      <dgm:prSet/>
      <dgm:spPr/>
      <dgm:t>
        <a:bodyPr/>
        <a:lstStyle/>
        <a:p>
          <a:endParaRPr lang="en-US"/>
        </a:p>
      </dgm:t>
    </dgm:pt>
    <dgm:pt modelId="{0CAC8A9E-6468-4389-8712-46F9C9E304DE}">
      <dgm:prSet custT="1"/>
      <dgm:spPr/>
      <dgm:t>
        <a:bodyPr/>
        <a:lstStyle/>
        <a:p>
          <a:pPr rtl="0"/>
          <a:r>
            <a:rPr lang="en-US" sz="1800" baseline="0" dirty="0"/>
            <a:t>Available balance</a:t>
          </a:r>
        </a:p>
      </dgm:t>
    </dgm:pt>
    <dgm:pt modelId="{902C9532-6BFD-44A7-8BAA-4989AF29936C}" type="parTrans" cxnId="{6286D36A-CD0A-409A-AA30-B9A05BF597D2}">
      <dgm:prSet/>
      <dgm:spPr/>
      <dgm:t>
        <a:bodyPr/>
        <a:lstStyle/>
        <a:p>
          <a:endParaRPr lang="en-US"/>
        </a:p>
      </dgm:t>
    </dgm:pt>
    <dgm:pt modelId="{F66667BF-AA33-4B27-9267-C5FD2D132CF7}" type="sibTrans" cxnId="{6286D36A-CD0A-409A-AA30-B9A05BF597D2}">
      <dgm:prSet/>
      <dgm:spPr/>
      <dgm:t>
        <a:bodyPr/>
        <a:lstStyle/>
        <a:p>
          <a:endParaRPr lang="en-US"/>
        </a:p>
      </dgm:t>
    </dgm:pt>
    <dgm:pt modelId="{08D2FCAA-2AF5-4058-A79D-4355E4BA883F}">
      <dgm:prSet custT="1"/>
      <dgm:spPr/>
      <dgm:t>
        <a:bodyPr/>
        <a:lstStyle/>
        <a:p>
          <a:pPr rtl="0"/>
          <a:r>
            <a:rPr lang="en-US" sz="1800" baseline="0" dirty="0" smtClean="0"/>
            <a:t>Submit payment</a:t>
          </a:r>
          <a:endParaRPr lang="en-US" sz="1800" baseline="0" dirty="0"/>
        </a:p>
      </dgm:t>
    </dgm:pt>
    <dgm:pt modelId="{4D6AC4A6-5DC7-4F86-AD18-D13CF2CC994B}" type="parTrans" cxnId="{9492FB1F-88D5-4891-9D07-3BEB4BF5281D}">
      <dgm:prSet/>
      <dgm:spPr/>
      <dgm:t>
        <a:bodyPr/>
        <a:lstStyle/>
        <a:p>
          <a:endParaRPr lang="en-US"/>
        </a:p>
      </dgm:t>
    </dgm:pt>
    <dgm:pt modelId="{670138BF-F65A-414D-A3CA-395955D0660B}" type="sibTrans" cxnId="{9492FB1F-88D5-4891-9D07-3BEB4BF5281D}">
      <dgm:prSet/>
      <dgm:spPr/>
      <dgm:t>
        <a:bodyPr/>
        <a:lstStyle/>
        <a:p>
          <a:endParaRPr lang="en-US"/>
        </a:p>
      </dgm:t>
    </dgm:pt>
    <dgm:pt modelId="{3FD5F4F0-A94F-42EB-AED7-8BBD8C0EEA40}">
      <dgm:prSet custT="1"/>
      <dgm:spPr/>
      <dgm:t>
        <a:bodyPr/>
        <a:lstStyle/>
        <a:p>
          <a:pPr rtl="0"/>
          <a:r>
            <a:rPr lang="en-US" sz="1800" baseline="0" dirty="0"/>
            <a:t>Replacement cards</a:t>
          </a:r>
        </a:p>
      </dgm:t>
    </dgm:pt>
    <dgm:pt modelId="{9B4CB007-61B9-44CD-A2B0-E8ABAE73906A}" type="parTrans" cxnId="{35B6A48B-E9C0-4EFC-BD04-95433CC69276}">
      <dgm:prSet/>
      <dgm:spPr/>
      <dgm:t>
        <a:bodyPr/>
        <a:lstStyle/>
        <a:p>
          <a:endParaRPr lang="en-US"/>
        </a:p>
      </dgm:t>
    </dgm:pt>
    <dgm:pt modelId="{09FAC3A9-FD3A-416D-94E2-C379548EF56B}" type="sibTrans" cxnId="{35B6A48B-E9C0-4EFC-BD04-95433CC69276}">
      <dgm:prSet/>
      <dgm:spPr/>
      <dgm:t>
        <a:bodyPr/>
        <a:lstStyle/>
        <a:p>
          <a:endParaRPr lang="en-US"/>
        </a:p>
      </dgm:t>
    </dgm:pt>
    <dgm:pt modelId="{03525D5F-E886-4A39-89C1-C69E9FCA1255}">
      <dgm:prSet custT="1"/>
      <dgm:spPr/>
      <dgm:t>
        <a:bodyPr/>
        <a:lstStyle/>
        <a:p>
          <a:pPr rtl="0"/>
          <a:r>
            <a:rPr lang="en-US" sz="1800" baseline="0" dirty="0" smtClean="0"/>
            <a:t>Card declines</a:t>
          </a:r>
          <a:endParaRPr lang="en-US" sz="1800" baseline="0" dirty="0"/>
        </a:p>
      </dgm:t>
    </dgm:pt>
    <dgm:pt modelId="{D90D3D9C-32AD-4855-A9B6-D347E197946B}" type="parTrans" cxnId="{FA1371FD-BAED-4820-9BAF-E8516D55CF42}">
      <dgm:prSet/>
      <dgm:spPr/>
      <dgm:t>
        <a:bodyPr/>
        <a:lstStyle/>
        <a:p>
          <a:endParaRPr lang="en-US"/>
        </a:p>
      </dgm:t>
    </dgm:pt>
    <dgm:pt modelId="{D3BDE5E7-1971-40CE-8280-84E9EE2BBABC}" type="sibTrans" cxnId="{FA1371FD-BAED-4820-9BAF-E8516D55CF42}">
      <dgm:prSet/>
      <dgm:spPr/>
      <dgm:t>
        <a:bodyPr/>
        <a:lstStyle/>
        <a:p>
          <a:endParaRPr lang="en-US"/>
        </a:p>
      </dgm:t>
    </dgm:pt>
    <dgm:pt modelId="{89D4EF16-4665-40C0-892D-D8848EC982A0}">
      <dgm:prSet custT="1"/>
      <dgm:spPr/>
      <dgm:t>
        <a:bodyPr/>
        <a:lstStyle/>
        <a:p>
          <a:r>
            <a:rPr lang="en-US" sz="2000" baseline="0" dirty="0"/>
            <a:t>Fifth Third Direct</a:t>
          </a:r>
        </a:p>
      </dgm:t>
    </dgm:pt>
    <dgm:pt modelId="{5FA03ABD-221C-4B4A-9F6A-93DDE910985F}" type="parTrans" cxnId="{A2D7AF5D-246D-417B-90F8-1A57D95E4B73}">
      <dgm:prSet/>
      <dgm:spPr/>
      <dgm:t>
        <a:bodyPr/>
        <a:lstStyle/>
        <a:p>
          <a:endParaRPr lang="en-US"/>
        </a:p>
      </dgm:t>
    </dgm:pt>
    <dgm:pt modelId="{7CFF645C-51F0-4205-914C-7D0C6F23D869}" type="sibTrans" cxnId="{A2D7AF5D-246D-417B-90F8-1A57D95E4B73}">
      <dgm:prSet/>
      <dgm:spPr/>
      <dgm:t>
        <a:bodyPr/>
        <a:lstStyle/>
        <a:p>
          <a:endParaRPr lang="en-US"/>
        </a:p>
      </dgm:t>
    </dgm:pt>
    <dgm:pt modelId="{66607DD1-D8B1-485C-B51D-171520A9F8AD}">
      <dgm:prSet custT="1"/>
      <dgm:spPr/>
      <dgm:t>
        <a:bodyPr/>
        <a:lstStyle/>
        <a:p>
          <a:pPr rtl="0"/>
          <a:r>
            <a:rPr lang="en-US" sz="1800" baseline="0" dirty="0"/>
            <a:t>Maintain </a:t>
          </a:r>
          <a:r>
            <a:rPr lang="en-US" sz="1800" baseline="0" dirty="0" smtClean="0"/>
            <a:t>cards</a:t>
          </a:r>
          <a:endParaRPr lang="en-US" sz="1800" baseline="0" dirty="0"/>
        </a:p>
      </dgm:t>
    </dgm:pt>
    <dgm:pt modelId="{C44AC44C-5004-423A-B806-34DB7E419EB4}" type="parTrans" cxnId="{6B19318B-C727-431F-9158-271A6A3DE933}">
      <dgm:prSet/>
      <dgm:spPr/>
      <dgm:t>
        <a:bodyPr/>
        <a:lstStyle/>
        <a:p>
          <a:endParaRPr lang="en-US"/>
        </a:p>
      </dgm:t>
    </dgm:pt>
    <dgm:pt modelId="{C968ADAA-981B-4516-8346-535FA661EEE4}" type="sibTrans" cxnId="{6B19318B-C727-431F-9158-271A6A3DE933}">
      <dgm:prSet/>
      <dgm:spPr/>
      <dgm:t>
        <a:bodyPr/>
        <a:lstStyle/>
        <a:p>
          <a:endParaRPr lang="en-US"/>
        </a:p>
      </dgm:t>
    </dgm:pt>
    <dgm:pt modelId="{E8F4C15D-13E5-4968-93B6-621D511A45E3}">
      <dgm:prSet custT="1"/>
      <dgm:spPr/>
      <dgm:t>
        <a:bodyPr/>
        <a:lstStyle/>
        <a:p>
          <a:pPr rtl="0"/>
          <a:r>
            <a:rPr lang="en-US" sz="1800" baseline="0" dirty="0" smtClean="0"/>
            <a:t>New accounts</a:t>
          </a:r>
          <a:endParaRPr lang="en-US" sz="1800" baseline="0" dirty="0"/>
        </a:p>
      </dgm:t>
    </dgm:pt>
    <dgm:pt modelId="{70CD76B6-D0A2-49BE-B2DB-8717E566A000}" type="parTrans" cxnId="{2FDB44A7-16DC-45EC-96B8-C1AA694B1C7D}">
      <dgm:prSet/>
      <dgm:spPr/>
      <dgm:t>
        <a:bodyPr/>
        <a:lstStyle/>
        <a:p>
          <a:endParaRPr lang="en-US"/>
        </a:p>
      </dgm:t>
    </dgm:pt>
    <dgm:pt modelId="{5496AC6B-B20E-46D6-AF67-BD331EFC7C90}" type="sibTrans" cxnId="{2FDB44A7-16DC-45EC-96B8-C1AA694B1C7D}">
      <dgm:prSet/>
      <dgm:spPr/>
      <dgm:t>
        <a:bodyPr/>
        <a:lstStyle/>
        <a:p>
          <a:endParaRPr lang="en-US"/>
        </a:p>
      </dgm:t>
    </dgm:pt>
    <dgm:pt modelId="{8FDF4C88-73D2-481F-AB03-553D2FAC5907}">
      <dgm:prSet custT="1"/>
      <dgm:spPr/>
      <dgm:t>
        <a:bodyPr/>
        <a:lstStyle/>
        <a:p>
          <a:pPr rtl="0"/>
          <a:r>
            <a:rPr lang="en-US" sz="1800" baseline="0" dirty="0" smtClean="0"/>
            <a:t>Review transactions</a:t>
          </a:r>
          <a:endParaRPr lang="en-US" sz="1800" baseline="0" dirty="0"/>
        </a:p>
      </dgm:t>
    </dgm:pt>
    <dgm:pt modelId="{06AA76D6-630C-4542-BEE6-BF1651289B6B}" type="parTrans" cxnId="{409C7DDF-C8CF-4E06-88EC-6393F1095BE6}">
      <dgm:prSet/>
      <dgm:spPr/>
      <dgm:t>
        <a:bodyPr/>
        <a:lstStyle/>
        <a:p>
          <a:endParaRPr lang="en-US"/>
        </a:p>
      </dgm:t>
    </dgm:pt>
    <dgm:pt modelId="{3A041748-4AE5-43DB-85BF-839B99751FA8}" type="sibTrans" cxnId="{409C7DDF-C8CF-4E06-88EC-6393F1095BE6}">
      <dgm:prSet/>
      <dgm:spPr/>
      <dgm:t>
        <a:bodyPr/>
        <a:lstStyle/>
        <a:p>
          <a:endParaRPr lang="en-US"/>
        </a:p>
      </dgm:t>
    </dgm:pt>
    <dgm:pt modelId="{46D5197D-9196-44C7-8B53-F9C9B2AAC424}">
      <dgm:prSet custT="1"/>
      <dgm:spPr/>
      <dgm:t>
        <a:bodyPr/>
        <a:lstStyle/>
        <a:p>
          <a:pPr rtl="0"/>
          <a:r>
            <a:rPr lang="en-US" sz="1800" baseline="0" dirty="0" smtClean="0"/>
            <a:t>Statements</a:t>
          </a:r>
          <a:endParaRPr lang="en-US" sz="1800" baseline="0" dirty="0"/>
        </a:p>
      </dgm:t>
    </dgm:pt>
    <dgm:pt modelId="{BCAEE1F7-B753-4BD0-91C1-7C2E73F5E41E}" type="parTrans" cxnId="{CD392EAC-B954-4120-8D66-863AFC61F4BA}">
      <dgm:prSet/>
      <dgm:spPr/>
      <dgm:t>
        <a:bodyPr/>
        <a:lstStyle/>
        <a:p>
          <a:endParaRPr lang="en-US"/>
        </a:p>
      </dgm:t>
    </dgm:pt>
    <dgm:pt modelId="{ED58333F-6CE6-40B0-B6A1-CF90CF5CED1E}" type="sibTrans" cxnId="{CD392EAC-B954-4120-8D66-863AFC61F4BA}">
      <dgm:prSet/>
      <dgm:spPr/>
      <dgm:t>
        <a:bodyPr/>
        <a:lstStyle/>
        <a:p>
          <a:endParaRPr lang="en-US"/>
        </a:p>
      </dgm:t>
    </dgm:pt>
    <dgm:pt modelId="{C4F997EB-8AD6-45E5-91C2-155C70195189}">
      <dgm:prSet custT="1"/>
      <dgm:spPr/>
      <dgm:t>
        <a:bodyPr/>
        <a:lstStyle/>
        <a:p>
          <a:pPr rtl="0"/>
          <a:r>
            <a:rPr lang="en-US" sz="1800" baseline="0" dirty="0" smtClean="0"/>
            <a:t>Monitoring and Auditing </a:t>
          </a:r>
          <a:endParaRPr lang="en-US" sz="1800" baseline="0" dirty="0"/>
        </a:p>
      </dgm:t>
    </dgm:pt>
    <dgm:pt modelId="{5DF0D7A8-06D0-4569-95A7-D3B37BB64A06}" type="parTrans" cxnId="{60705B8E-95C9-42B6-8CE1-0784817C7872}">
      <dgm:prSet/>
      <dgm:spPr/>
      <dgm:t>
        <a:bodyPr/>
        <a:lstStyle/>
        <a:p>
          <a:endParaRPr lang="en-US"/>
        </a:p>
      </dgm:t>
    </dgm:pt>
    <dgm:pt modelId="{E8D1CB65-4399-40F2-A8E8-515428FE2E96}" type="sibTrans" cxnId="{60705B8E-95C9-42B6-8CE1-0784817C7872}">
      <dgm:prSet/>
      <dgm:spPr/>
      <dgm:t>
        <a:bodyPr/>
        <a:lstStyle/>
        <a:p>
          <a:endParaRPr lang="en-US"/>
        </a:p>
      </dgm:t>
    </dgm:pt>
    <dgm:pt modelId="{0D2F4D5B-D090-4261-BBD6-8D9204FDA591}" type="pres">
      <dgm:prSet presAssocID="{2DF040DE-687D-476E-9582-800EB5C5F62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AA9559-D3FA-4220-95A3-0B06A2784D21}" type="pres">
      <dgm:prSet presAssocID="{89D4EF16-4665-40C0-892D-D8848EC982A0}" presName="composite" presStyleCnt="0"/>
      <dgm:spPr/>
    </dgm:pt>
    <dgm:pt modelId="{3719E1BD-7BEC-40EA-8CDF-AB537F30EC8B}" type="pres">
      <dgm:prSet presAssocID="{89D4EF16-4665-40C0-892D-D8848EC982A0}" presName="parTx" presStyleLbl="alignNode1" presStyleIdx="0" presStyleCnt="4" custScaleY="1196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0D8F2F-AB06-4814-B685-18939BF93DA0}" type="pres">
      <dgm:prSet presAssocID="{89D4EF16-4665-40C0-892D-D8848EC982A0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FC278F-D8E0-436C-B19F-FAFDFF09D262}" type="pres">
      <dgm:prSet presAssocID="{7CFF645C-51F0-4205-914C-7D0C6F23D869}" presName="space" presStyleCnt="0"/>
      <dgm:spPr/>
    </dgm:pt>
    <dgm:pt modelId="{29D4D6C0-83AF-42C5-8861-E2175FC0A161}" type="pres">
      <dgm:prSet presAssocID="{CAE44545-479B-4101-B41C-A3D24649D14C}" presName="composite" presStyleCnt="0"/>
      <dgm:spPr/>
    </dgm:pt>
    <dgm:pt modelId="{0EC8D9E0-EE3E-4C7E-83AF-C830446A8654}" type="pres">
      <dgm:prSet presAssocID="{CAE44545-479B-4101-B41C-A3D24649D14C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C4F7-3971-498F-8B02-2877AFAE35AD}" type="pres">
      <dgm:prSet presAssocID="{CAE44545-479B-4101-B41C-A3D24649D14C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3784CD-14CE-4303-B6B3-80389BAB3E2B}" type="pres">
      <dgm:prSet presAssocID="{C28BACEB-35C2-455B-99F5-1D118346C0FD}" presName="space" presStyleCnt="0"/>
      <dgm:spPr/>
    </dgm:pt>
    <dgm:pt modelId="{7A941C9E-A853-4306-A032-920062967F88}" type="pres">
      <dgm:prSet presAssocID="{4BA0C432-9BFB-42A3-AF86-A60154808106}" presName="composite" presStyleCnt="0"/>
      <dgm:spPr/>
    </dgm:pt>
    <dgm:pt modelId="{DF0E72CF-B6B2-4B84-A33D-D4AD55BCDE83}" type="pres">
      <dgm:prSet presAssocID="{4BA0C432-9BFB-42A3-AF86-A60154808106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B0AA3C-9BD2-4FDF-9A16-6E1B77C5BDC0}" type="pres">
      <dgm:prSet presAssocID="{4BA0C432-9BFB-42A3-AF86-A60154808106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D6B3B4-F6C0-4A82-BFD3-90D06E5CDA6F}" type="pres">
      <dgm:prSet presAssocID="{1DD2FFAE-6CE0-4727-BD7A-7C48B52A152A}" presName="space" presStyleCnt="0"/>
      <dgm:spPr/>
    </dgm:pt>
    <dgm:pt modelId="{02A8F3BA-FC8C-4441-9BDF-6A5A8BB2710F}" type="pres">
      <dgm:prSet presAssocID="{79CCABA1-A3E0-4409-8C86-F13331CCEA04}" presName="composite" presStyleCnt="0"/>
      <dgm:spPr/>
    </dgm:pt>
    <dgm:pt modelId="{F2EE5A62-F7C1-4EE0-B7E6-23E2DEC6B523}" type="pres">
      <dgm:prSet presAssocID="{79CCABA1-A3E0-4409-8C86-F13331CCEA04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2DA139-51CC-4A8C-96FA-8A423AE1F474}" type="pres">
      <dgm:prSet presAssocID="{79CCABA1-A3E0-4409-8C86-F13331CCEA04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86D36A-CD0A-409A-AA30-B9A05BF597D2}" srcId="{4BA0C432-9BFB-42A3-AF86-A60154808106}" destId="{0CAC8A9E-6468-4389-8712-46F9C9E304DE}" srcOrd="2" destOrd="0" parTransId="{902C9532-6BFD-44A7-8BAA-4989AF29936C}" sibTransId="{F66667BF-AA33-4B27-9267-C5FD2D132CF7}"/>
    <dgm:cxn modelId="{E7FD81B2-3F1D-433F-889E-8EC938C5D837}" type="presOf" srcId="{743BA3A4-F60A-4EF1-AD36-0F54FFB9FEF3}" destId="{B5B0AA3C-9BD2-4FDF-9A16-6E1B77C5BDC0}" srcOrd="0" destOrd="4" presId="urn:microsoft.com/office/officeart/2005/8/layout/hList1"/>
    <dgm:cxn modelId="{FA1371FD-BAED-4820-9BAF-E8516D55CF42}" srcId="{89D4EF16-4665-40C0-892D-D8848EC982A0}" destId="{03525D5F-E886-4A39-89C1-C69E9FCA1255}" srcOrd="3" destOrd="0" parTransId="{D90D3D9C-32AD-4855-A9B6-D347E197946B}" sibTransId="{D3BDE5E7-1971-40CE-8280-84E9EE2BBABC}"/>
    <dgm:cxn modelId="{F748269D-EA76-419A-A3BC-9A1F2DB49F3B}" srcId="{CAE44545-479B-4101-B41C-A3D24649D14C}" destId="{2574B51B-76C8-46DE-9F8F-C14A465511B5}" srcOrd="3" destOrd="0" parTransId="{D92A20BD-317D-4A4B-A896-8A4FAF8E4928}" sibTransId="{D1E020D4-31A5-4DB4-B871-B80327AE6839}"/>
    <dgm:cxn modelId="{DD28D9F2-AD4D-42CD-A700-DDA708C19B1F}" type="presOf" srcId="{B711EE8A-1566-4D71-B424-5D0DFFF99B66}" destId="{B5B0AA3C-9BD2-4FDF-9A16-6E1B77C5BDC0}" srcOrd="0" destOrd="3" presId="urn:microsoft.com/office/officeart/2005/8/layout/hList1"/>
    <dgm:cxn modelId="{BB16449B-87B4-4FE9-BCAF-BACA231B4FA3}" type="presOf" srcId="{8FDF4C88-73D2-481F-AB03-553D2FAC5907}" destId="{EA0D8F2F-AB06-4814-B685-18939BF93DA0}" srcOrd="0" destOrd="4" presId="urn:microsoft.com/office/officeart/2005/8/layout/hList1"/>
    <dgm:cxn modelId="{423B1FCE-1C2C-4E4C-A422-938D8B67DD61}" type="presOf" srcId="{2338C191-8CC2-4B2D-95AE-F978647EE5E1}" destId="{B5B0AA3C-9BD2-4FDF-9A16-6E1B77C5BDC0}" srcOrd="0" destOrd="0" presId="urn:microsoft.com/office/officeart/2005/8/layout/hList1"/>
    <dgm:cxn modelId="{12871C34-25EA-461F-BA68-7BB72A4177E8}" srcId="{2DF040DE-687D-476E-9582-800EB5C5F62A}" destId="{79CCABA1-A3E0-4409-8C86-F13331CCEA04}" srcOrd="3" destOrd="0" parTransId="{E3DC24CC-70BA-41A5-AAC8-4FAA225BF6FC}" sibTransId="{582C13C7-950B-4C19-ACA7-F9A5A0A5AE0D}"/>
    <dgm:cxn modelId="{64B4173E-1043-44A9-B5B8-9A3A7383DCBA}" srcId="{4BA0C432-9BFB-42A3-AF86-A60154808106}" destId="{B711EE8A-1566-4D71-B424-5D0DFFF99B66}" srcOrd="3" destOrd="0" parTransId="{6B3182DE-DE89-4DB5-B16A-465BADC81EA6}" sibTransId="{8CEA6FBD-7183-46C9-AF76-A7E22B874BEA}"/>
    <dgm:cxn modelId="{6B19318B-C727-431F-9158-271A6A3DE933}" srcId="{89D4EF16-4665-40C0-892D-D8848EC982A0}" destId="{66607DD1-D8B1-485C-B51D-171520A9F8AD}" srcOrd="1" destOrd="0" parTransId="{C44AC44C-5004-423A-B806-34DB7E419EB4}" sibTransId="{C968ADAA-981B-4516-8346-535FA661EEE4}"/>
    <dgm:cxn modelId="{D6E1FD2A-D8C0-4E9A-BCD1-F4FB93D6ABE2}" type="presOf" srcId="{2574B51B-76C8-46DE-9F8F-C14A465511B5}" destId="{E1DAC4F7-3971-498F-8B02-2877AFAE35AD}" srcOrd="0" destOrd="3" presId="urn:microsoft.com/office/officeart/2005/8/layout/hList1"/>
    <dgm:cxn modelId="{71506E3B-2052-4E96-A7F9-9ACAAB05969B}" srcId="{CAE44545-479B-4101-B41C-A3D24649D14C}" destId="{8A1A2B64-6031-408C-8B10-E8CE3895208B}" srcOrd="0" destOrd="0" parTransId="{6158C5E7-821B-4D83-910B-00F150081A92}" sibTransId="{F5FC55A4-170E-4E13-A142-88F6F455404E}"/>
    <dgm:cxn modelId="{CD392EAC-B954-4120-8D66-863AFC61F4BA}" srcId="{89D4EF16-4665-40C0-892D-D8848EC982A0}" destId="{46D5197D-9196-44C7-8B53-F9C9B2AAC424}" srcOrd="5" destOrd="0" parTransId="{BCAEE1F7-B753-4BD0-91C1-7C2E73F5E41E}" sibTransId="{ED58333F-6CE6-40B0-B6A1-CF90CF5CED1E}"/>
    <dgm:cxn modelId="{5231583A-4566-4ADC-9464-5665BFC0DAA1}" srcId="{2DF040DE-687D-476E-9582-800EB5C5F62A}" destId="{4BA0C432-9BFB-42A3-AF86-A60154808106}" srcOrd="2" destOrd="0" parTransId="{F7EECDAE-B3A3-4AE4-85C9-188D9779DD7D}" sibTransId="{1DD2FFAE-6CE0-4727-BD7A-7C48B52A152A}"/>
    <dgm:cxn modelId="{2FDB44A7-16DC-45EC-96B8-C1AA694B1C7D}" srcId="{89D4EF16-4665-40C0-892D-D8848EC982A0}" destId="{E8F4C15D-13E5-4968-93B6-621D511A45E3}" srcOrd="0" destOrd="0" parTransId="{70CD76B6-D0A2-49BE-B2DB-8717E566A000}" sibTransId="{5496AC6B-B20E-46D6-AF67-BD331EFC7C90}"/>
    <dgm:cxn modelId="{CB2750E7-0CBB-49CC-975F-D04C88B41AB0}" type="presOf" srcId="{E3F75456-A1CE-4BE6-8099-2BBE6E176633}" destId="{E1DAC4F7-3971-498F-8B02-2877AFAE35AD}" srcOrd="0" destOrd="4" presId="urn:microsoft.com/office/officeart/2005/8/layout/hList1"/>
    <dgm:cxn modelId="{A59EE312-39E9-4B72-B7A8-05EA12EA9C17}" type="presOf" srcId="{E8F4C15D-13E5-4968-93B6-621D511A45E3}" destId="{EA0D8F2F-AB06-4814-B685-18939BF93DA0}" srcOrd="0" destOrd="0" presId="urn:microsoft.com/office/officeart/2005/8/layout/hList1"/>
    <dgm:cxn modelId="{5BEF6CF2-F5F9-4A65-8CE9-05115476AE04}" type="presOf" srcId="{0CAC8A9E-6468-4389-8712-46F9C9E304DE}" destId="{B5B0AA3C-9BD2-4FDF-9A16-6E1B77C5BDC0}" srcOrd="0" destOrd="2" presId="urn:microsoft.com/office/officeart/2005/8/layout/hList1"/>
    <dgm:cxn modelId="{60705B8E-95C9-42B6-8CE1-0784817C7872}" srcId="{CAE44545-479B-4101-B41C-A3D24649D14C}" destId="{C4F997EB-8AD6-45E5-91C2-155C70195189}" srcOrd="5" destOrd="0" parTransId="{5DF0D7A8-06D0-4569-95A7-D3B37BB64A06}" sibTransId="{E8D1CB65-4399-40F2-A8E8-515428FE2E96}"/>
    <dgm:cxn modelId="{35B6A48B-E9C0-4EFC-BD04-95433CC69276}" srcId="{89D4EF16-4665-40C0-892D-D8848EC982A0}" destId="{3FD5F4F0-A94F-42EB-AED7-8BBD8C0EEA40}" srcOrd="2" destOrd="0" parTransId="{9B4CB007-61B9-44CD-A2B0-E8ABAE73906A}" sibTransId="{09FAC3A9-FD3A-416D-94E2-C379548EF56B}"/>
    <dgm:cxn modelId="{03BDB0A0-7D35-483A-A3C7-8CAA5AC00D8A}" srcId="{2DF040DE-687D-476E-9582-800EB5C5F62A}" destId="{CAE44545-479B-4101-B41C-A3D24649D14C}" srcOrd="1" destOrd="0" parTransId="{C84095CA-3171-4100-8B82-9F2B2596BC11}" sibTransId="{C28BACEB-35C2-455B-99F5-1D118346C0FD}"/>
    <dgm:cxn modelId="{9479ADF9-7060-4851-9C5B-865691014FCE}" type="presOf" srcId="{3EB586C0-F0F3-4327-9DE8-F1EBEDBCCDDA}" destId="{E1DAC4F7-3971-498F-8B02-2877AFAE35AD}" srcOrd="0" destOrd="2" presId="urn:microsoft.com/office/officeart/2005/8/layout/hList1"/>
    <dgm:cxn modelId="{46B0925B-D6FA-4DF0-B5BB-88920C5F170F}" type="presOf" srcId="{66607DD1-D8B1-485C-B51D-171520A9F8AD}" destId="{EA0D8F2F-AB06-4814-B685-18939BF93DA0}" srcOrd="0" destOrd="1" presId="urn:microsoft.com/office/officeart/2005/8/layout/hList1"/>
    <dgm:cxn modelId="{C1E107D4-A95C-467E-B973-B8F449B0042F}" srcId="{4BA0C432-9BFB-42A3-AF86-A60154808106}" destId="{35A0D6D6-7CF6-43FF-A77E-6773C3D5265C}" srcOrd="1" destOrd="0" parTransId="{88407912-FE46-4D4A-A14D-02091252B3AF}" sibTransId="{00131432-48C8-497E-8B47-84AC4E9FE7A0}"/>
    <dgm:cxn modelId="{EA0B7BEC-9C55-4FC5-9123-BF52522B6F80}" srcId="{4BA0C432-9BFB-42A3-AF86-A60154808106}" destId="{2338C191-8CC2-4B2D-95AE-F978647EE5E1}" srcOrd="0" destOrd="0" parTransId="{2E491DBF-FA90-4A9C-9043-4E9CCA0D0FD4}" sibTransId="{DD5F26E9-7161-43CA-9157-A9D59745443F}"/>
    <dgm:cxn modelId="{611E4EC3-1757-4195-8F74-6C81FC73BDE8}" type="presOf" srcId="{8A1A2B64-6031-408C-8B10-E8CE3895208B}" destId="{E1DAC4F7-3971-498F-8B02-2877AFAE35AD}" srcOrd="0" destOrd="0" presId="urn:microsoft.com/office/officeart/2005/8/layout/hList1"/>
    <dgm:cxn modelId="{9492FB1F-88D5-4891-9D07-3BEB4BF5281D}" srcId="{79CCABA1-A3E0-4409-8C86-F13331CCEA04}" destId="{08D2FCAA-2AF5-4058-A79D-4355E4BA883F}" srcOrd="0" destOrd="0" parTransId="{4D6AC4A6-5DC7-4F86-AD18-D13CF2CC994B}" sibTransId="{670138BF-F65A-414D-A3CA-395955D0660B}"/>
    <dgm:cxn modelId="{AEDE79C2-19BC-4AF6-B12F-95D8052CD212}" type="presOf" srcId="{3FD5F4F0-A94F-42EB-AED7-8BBD8C0EEA40}" destId="{EA0D8F2F-AB06-4814-B685-18939BF93DA0}" srcOrd="0" destOrd="2" presId="urn:microsoft.com/office/officeart/2005/8/layout/hList1"/>
    <dgm:cxn modelId="{5934DD3E-34BE-4503-8719-04FEB651F3B6}" srcId="{CAE44545-479B-4101-B41C-A3D24649D14C}" destId="{EB103462-BC17-4188-89E1-9D08CC339883}" srcOrd="1" destOrd="0" parTransId="{1FBC87EE-A2F7-42D4-B433-E5E9D5D44585}" sibTransId="{C7A2B4C4-8D93-496C-8097-FAA50975BEEB}"/>
    <dgm:cxn modelId="{74A58402-1BC7-4194-8BBF-0ECC9D985000}" type="presOf" srcId="{C4F997EB-8AD6-45E5-91C2-155C70195189}" destId="{E1DAC4F7-3971-498F-8B02-2877AFAE35AD}" srcOrd="0" destOrd="5" presId="urn:microsoft.com/office/officeart/2005/8/layout/hList1"/>
    <dgm:cxn modelId="{5442DAE8-18DE-49D5-9697-939F4FB1F0D9}" type="presOf" srcId="{EB103462-BC17-4188-89E1-9D08CC339883}" destId="{E1DAC4F7-3971-498F-8B02-2877AFAE35AD}" srcOrd="0" destOrd="1" presId="urn:microsoft.com/office/officeart/2005/8/layout/hList1"/>
    <dgm:cxn modelId="{A2D7AF5D-246D-417B-90F8-1A57D95E4B73}" srcId="{2DF040DE-687D-476E-9582-800EB5C5F62A}" destId="{89D4EF16-4665-40C0-892D-D8848EC982A0}" srcOrd="0" destOrd="0" parTransId="{5FA03ABD-221C-4B4A-9F6A-93DDE910985F}" sibTransId="{7CFF645C-51F0-4205-914C-7D0C6F23D869}"/>
    <dgm:cxn modelId="{409C7DDF-C8CF-4E06-88EC-6393F1095BE6}" srcId="{89D4EF16-4665-40C0-892D-D8848EC982A0}" destId="{8FDF4C88-73D2-481F-AB03-553D2FAC5907}" srcOrd="4" destOrd="0" parTransId="{06AA76D6-630C-4542-BEE6-BF1651289B6B}" sibTransId="{3A041748-4AE5-43DB-85BF-839B99751FA8}"/>
    <dgm:cxn modelId="{61CF057A-2398-458A-9B02-7171A2C8D162}" type="presOf" srcId="{35A0D6D6-7CF6-43FF-A77E-6773C3D5265C}" destId="{B5B0AA3C-9BD2-4FDF-9A16-6E1B77C5BDC0}" srcOrd="0" destOrd="1" presId="urn:microsoft.com/office/officeart/2005/8/layout/hList1"/>
    <dgm:cxn modelId="{94500258-BE4F-4EFA-9B65-96A385ED8844}" type="presOf" srcId="{08D2FCAA-2AF5-4058-A79D-4355E4BA883F}" destId="{EB2DA139-51CC-4A8C-96FA-8A423AE1F474}" srcOrd="0" destOrd="0" presId="urn:microsoft.com/office/officeart/2005/8/layout/hList1"/>
    <dgm:cxn modelId="{038AFA04-C9C0-4473-A266-8BAEA195CB8F}" type="presOf" srcId="{CAE44545-479B-4101-B41C-A3D24649D14C}" destId="{0EC8D9E0-EE3E-4C7E-83AF-C830446A8654}" srcOrd="0" destOrd="0" presId="urn:microsoft.com/office/officeart/2005/8/layout/hList1"/>
    <dgm:cxn modelId="{58D91970-181A-43B5-BF13-A25C460BD23F}" type="presOf" srcId="{03525D5F-E886-4A39-89C1-C69E9FCA1255}" destId="{EA0D8F2F-AB06-4814-B685-18939BF93DA0}" srcOrd="0" destOrd="3" presId="urn:microsoft.com/office/officeart/2005/8/layout/hList1"/>
    <dgm:cxn modelId="{20AEA751-DE27-485F-8379-7043E700025E}" type="presOf" srcId="{89D4EF16-4665-40C0-892D-D8848EC982A0}" destId="{3719E1BD-7BEC-40EA-8CDF-AB537F30EC8B}" srcOrd="0" destOrd="0" presId="urn:microsoft.com/office/officeart/2005/8/layout/hList1"/>
    <dgm:cxn modelId="{66636EBF-4BC5-4558-8AEA-3734C7A4C246}" srcId="{4BA0C432-9BFB-42A3-AF86-A60154808106}" destId="{743BA3A4-F60A-4EF1-AD36-0F54FFB9FEF3}" srcOrd="4" destOrd="0" parTransId="{BF464EDE-28D5-4C6B-9E00-179B94268FD4}" sibTransId="{90C5B22E-CC8B-4A2D-A76A-09FC87D2CACA}"/>
    <dgm:cxn modelId="{75EBA79B-CC3C-4E79-A6F4-4093C2569397}" srcId="{CAE44545-479B-4101-B41C-A3D24649D14C}" destId="{3EB586C0-F0F3-4327-9DE8-F1EBEDBCCDDA}" srcOrd="2" destOrd="0" parTransId="{F63C0217-4781-40D8-8FB8-0A00472FE18E}" sibTransId="{4E1C282F-8425-4B0A-8898-E6381107B9D6}"/>
    <dgm:cxn modelId="{19B13D01-8296-476A-9D5C-50013B83E583}" type="presOf" srcId="{79CCABA1-A3E0-4409-8C86-F13331CCEA04}" destId="{F2EE5A62-F7C1-4EE0-B7E6-23E2DEC6B523}" srcOrd="0" destOrd="0" presId="urn:microsoft.com/office/officeart/2005/8/layout/hList1"/>
    <dgm:cxn modelId="{5A682642-C488-4999-B585-1E99CDE26A5C}" type="presOf" srcId="{2DF040DE-687D-476E-9582-800EB5C5F62A}" destId="{0D2F4D5B-D090-4261-BBD6-8D9204FDA591}" srcOrd="0" destOrd="0" presId="urn:microsoft.com/office/officeart/2005/8/layout/hList1"/>
    <dgm:cxn modelId="{B0ADA4FB-777B-4577-BB3A-DDC80F1CC665}" srcId="{CAE44545-479B-4101-B41C-A3D24649D14C}" destId="{E3F75456-A1CE-4BE6-8099-2BBE6E176633}" srcOrd="4" destOrd="0" parTransId="{C9B697F0-827B-415E-B3B2-D3AA5F4EC95E}" sibTransId="{D7A87A0C-262A-4282-B53D-E68F0743FD5E}"/>
    <dgm:cxn modelId="{61C9FAC8-3482-4CF2-A941-F2649C87CA10}" type="presOf" srcId="{46D5197D-9196-44C7-8B53-F9C9B2AAC424}" destId="{EA0D8F2F-AB06-4814-B685-18939BF93DA0}" srcOrd="0" destOrd="5" presId="urn:microsoft.com/office/officeart/2005/8/layout/hList1"/>
    <dgm:cxn modelId="{39C8F1D4-A54F-419A-9CD8-54B1AFBB83CD}" type="presOf" srcId="{4BA0C432-9BFB-42A3-AF86-A60154808106}" destId="{DF0E72CF-B6B2-4B84-A33D-D4AD55BCDE83}" srcOrd="0" destOrd="0" presId="urn:microsoft.com/office/officeart/2005/8/layout/hList1"/>
    <dgm:cxn modelId="{9F86B17B-F2AB-43F8-B59C-F80172D941CB}" type="presParOf" srcId="{0D2F4D5B-D090-4261-BBD6-8D9204FDA591}" destId="{99AA9559-D3FA-4220-95A3-0B06A2784D21}" srcOrd="0" destOrd="0" presId="urn:microsoft.com/office/officeart/2005/8/layout/hList1"/>
    <dgm:cxn modelId="{28A33565-534B-40FC-8DAE-2DB4C7A1DD17}" type="presParOf" srcId="{99AA9559-D3FA-4220-95A3-0B06A2784D21}" destId="{3719E1BD-7BEC-40EA-8CDF-AB537F30EC8B}" srcOrd="0" destOrd="0" presId="urn:microsoft.com/office/officeart/2005/8/layout/hList1"/>
    <dgm:cxn modelId="{7C75851C-4E8A-4EB0-BC64-73085B67B86F}" type="presParOf" srcId="{99AA9559-D3FA-4220-95A3-0B06A2784D21}" destId="{EA0D8F2F-AB06-4814-B685-18939BF93DA0}" srcOrd="1" destOrd="0" presId="urn:microsoft.com/office/officeart/2005/8/layout/hList1"/>
    <dgm:cxn modelId="{48F16884-009E-441A-AAD0-685CA29FFD45}" type="presParOf" srcId="{0D2F4D5B-D090-4261-BBD6-8D9204FDA591}" destId="{6AFC278F-D8E0-436C-B19F-FAFDFF09D262}" srcOrd="1" destOrd="0" presId="urn:microsoft.com/office/officeart/2005/8/layout/hList1"/>
    <dgm:cxn modelId="{B2CFA075-7100-4EB5-9FC0-D27A499F10F6}" type="presParOf" srcId="{0D2F4D5B-D090-4261-BBD6-8D9204FDA591}" destId="{29D4D6C0-83AF-42C5-8861-E2175FC0A161}" srcOrd="2" destOrd="0" presId="urn:microsoft.com/office/officeart/2005/8/layout/hList1"/>
    <dgm:cxn modelId="{0DC8C821-61B7-4D18-8C9B-577343C62BB9}" type="presParOf" srcId="{29D4D6C0-83AF-42C5-8861-E2175FC0A161}" destId="{0EC8D9E0-EE3E-4C7E-83AF-C830446A8654}" srcOrd="0" destOrd="0" presId="urn:microsoft.com/office/officeart/2005/8/layout/hList1"/>
    <dgm:cxn modelId="{42EAD65C-FCEB-4EDC-8DDA-D327E8176589}" type="presParOf" srcId="{29D4D6C0-83AF-42C5-8861-E2175FC0A161}" destId="{E1DAC4F7-3971-498F-8B02-2877AFAE35AD}" srcOrd="1" destOrd="0" presId="urn:microsoft.com/office/officeart/2005/8/layout/hList1"/>
    <dgm:cxn modelId="{1FEA917A-E45C-465F-ACE2-863F44AB7713}" type="presParOf" srcId="{0D2F4D5B-D090-4261-BBD6-8D9204FDA591}" destId="{643784CD-14CE-4303-B6B3-80389BAB3E2B}" srcOrd="3" destOrd="0" presId="urn:microsoft.com/office/officeart/2005/8/layout/hList1"/>
    <dgm:cxn modelId="{B5395514-606C-4CBE-B5DD-C288F1C7AF65}" type="presParOf" srcId="{0D2F4D5B-D090-4261-BBD6-8D9204FDA591}" destId="{7A941C9E-A853-4306-A032-920062967F88}" srcOrd="4" destOrd="0" presId="urn:microsoft.com/office/officeart/2005/8/layout/hList1"/>
    <dgm:cxn modelId="{77AD3F26-408A-4B3F-93A4-C0CCB112B6A4}" type="presParOf" srcId="{7A941C9E-A853-4306-A032-920062967F88}" destId="{DF0E72CF-B6B2-4B84-A33D-D4AD55BCDE83}" srcOrd="0" destOrd="0" presId="urn:microsoft.com/office/officeart/2005/8/layout/hList1"/>
    <dgm:cxn modelId="{B08B7092-29C9-4A27-A506-39C512FF7257}" type="presParOf" srcId="{7A941C9E-A853-4306-A032-920062967F88}" destId="{B5B0AA3C-9BD2-4FDF-9A16-6E1B77C5BDC0}" srcOrd="1" destOrd="0" presId="urn:microsoft.com/office/officeart/2005/8/layout/hList1"/>
    <dgm:cxn modelId="{8FDD5043-2A3E-4AEB-9820-26B2AFDF5E71}" type="presParOf" srcId="{0D2F4D5B-D090-4261-BBD6-8D9204FDA591}" destId="{45D6B3B4-F6C0-4A82-BFD3-90D06E5CDA6F}" srcOrd="5" destOrd="0" presId="urn:microsoft.com/office/officeart/2005/8/layout/hList1"/>
    <dgm:cxn modelId="{45311CE2-0B29-4CA5-AB84-BC63D50E018B}" type="presParOf" srcId="{0D2F4D5B-D090-4261-BBD6-8D9204FDA591}" destId="{02A8F3BA-FC8C-4441-9BDF-6A5A8BB2710F}" srcOrd="6" destOrd="0" presId="urn:microsoft.com/office/officeart/2005/8/layout/hList1"/>
    <dgm:cxn modelId="{F780BA83-3D82-40B5-B612-B91791E31696}" type="presParOf" srcId="{02A8F3BA-FC8C-4441-9BDF-6A5A8BB2710F}" destId="{F2EE5A62-F7C1-4EE0-B7E6-23E2DEC6B523}" srcOrd="0" destOrd="0" presId="urn:microsoft.com/office/officeart/2005/8/layout/hList1"/>
    <dgm:cxn modelId="{3762FEDD-49A8-48B7-BA89-2758BA2FD5FD}" type="presParOf" srcId="{02A8F3BA-FC8C-4441-9BDF-6A5A8BB2710F}" destId="{EB2DA139-51CC-4A8C-96FA-8A423AE1F47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0B6DF9-7CA8-4C7F-AF37-991A72DED396}">
      <dsp:nvSpPr>
        <dsp:cNvPr id="0" name=""/>
        <dsp:cNvSpPr/>
      </dsp:nvSpPr>
      <dsp:spPr>
        <a:xfrm>
          <a:off x="377904" y="492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Program overview and objectives</a:t>
          </a:r>
          <a:endParaRPr lang="en-US" sz="2000" kern="1200" dirty="0"/>
        </a:p>
      </dsp:txBody>
      <dsp:txXfrm>
        <a:off x="377904" y="492"/>
        <a:ext cx="1807368" cy="1084421"/>
      </dsp:txXfrm>
    </dsp:sp>
    <dsp:sp modelId="{667509E3-04D5-45F8-80D8-B00EDF663BEF}">
      <dsp:nvSpPr>
        <dsp:cNvPr id="0" name=""/>
        <dsp:cNvSpPr/>
      </dsp:nvSpPr>
      <dsp:spPr>
        <a:xfrm>
          <a:off x="2366010" y="492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Coordinator and Approvers responsibilities</a:t>
          </a:r>
          <a:endParaRPr lang="en-US" sz="2000" kern="1200" dirty="0"/>
        </a:p>
      </dsp:txBody>
      <dsp:txXfrm>
        <a:off x="2366010" y="492"/>
        <a:ext cx="1807368" cy="1084421"/>
      </dsp:txXfrm>
    </dsp:sp>
    <dsp:sp modelId="{9C290F3D-258F-487B-B871-F9F358CFFDAD}">
      <dsp:nvSpPr>
        <dsp:cNvPr id="0" name=""/>
        <dsp:cNvSpPr/>
      </dsp:nvSpPr>
      <dsp:spPr>
        <a:xfrm>
          <a:off x="4354115" y="492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Cardholder responsibilities</a:t>
          </a:r>
          <a:endParaRPr lang="en-US" sz="2000" kern="1200" dirty="0"/>
        </a:p>
      </dsp:txBody>
      <dsp:txXfrm>
        <a:off x="4354115" y="492"/>
        <a:ext cx="1807368" cy="1084421"/>
      </dsp:txXfrm>
    </dsp:sp>
    <dsp:sp modelId="{65E8C78F-3B8E-4556-A6F2-A9A934097244}">
      <dsp:nvSpPr>
        <dsp:cNvPr id="0" name=""/>
        <dsp:cNvSpPr/>
      </dsp:nvSpPr>
      <dsp:spPr>
        <a:xfrm>
          <a:off x="6342221" y="492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Approval process</a:t>
          </a:r>
          <a:endParaRPr lang="en-US" sz="2000" kern="1200" dirty="0"/>
        </a:p>
      </dsp:txBody>
      <dsp:txXfrm>
        <a:off x="6342221" y="492"/>
        <a:ext cx="1807368" cy="1084421"/>
      </dsp:txXfrm>
    </dsp:sp>
    <dsp:sp modelId="{33CC3CF9-6776-4400-8E4A-1310A50A60EF}">
      <dsp:nvSpPr>
        <dsp:cNvPr id="0" name=""/>
        <dsp:cNvSpPr/>
      </dsp:nvSpPr>
      <dsp:spPr>
        <a:xfrm>
          <a:off x="8330326" y="492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Reconciliation process</a:t>
          </a:r>
          <a:endParaRPr lang="en-US" sz="2000" kern="1200" dirty="0"/>
        </a:p>
      </dsp:txBody>
      <dsp:txXfrm>
        <a:off x="8330326" y="492"/>
        <a:ext cx="1807368" cy="1084421"/>
      </dsp:txXfrm>
    </dsp:sp>
    <dsp:sp modelId="{46DD3924-B8AD-480C-AA6A-FFEF0BCE20F5}">
      <dsp:nvSpPr>
        <dsp:cNvPr id="0" name=""/>
        <dsp:cNvSpPr/>
      </dsp:nvSpPr>
      <dsp:spPr>
        <a:xfrm>
          <a:off x="377904" y="1265650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Credit/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Transaction/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Spending limits</a:t>
          </a:r>
          <a:endParaRPr lang="en-US" sz="2000" kern="1200" dirty="0"/>
        </a:p>
      </dsp:txBody>
      <dsp:txXfrm>
        <a:off x="377904" y="1265650"/>
        <a:ext cx="1807368" cy="1084421"/>
      </dsp:txXfrm>
    </dsp:sp>
    <dsp:sp modelId="{25A3B7D3-D2DB-45AA-A52A-472C0AC71DFC}">
      <dsp:nvSpPr>
        <dsp:cNvPr id="0" name=""/>
        <dsp:cNvSpPr/>
      </dsp:nvSpPr>
      <dsp:spPr>
        <a:xfrm>
          <a:off x="2366010" y="1265650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Ordering and payment procedures</a:t>
          </a:r>
          <a:endParaRPr lang="en-US" sz="2000" kern="1200" dirty="0"/>
        </a:p>
      </dsp:txBody>
      <dsp:txXfrm>
        <a:off x="2366010" y="1265650"/>
        <a:ext cx="1807368" cy="1084421"/>
      </dsp:txXfrm>
    </dsp:sp>
    <dsp:sp modelId="{B9E51AF8-30CD-4B35-A7C2-3F77BFCCB147}">
      <dsp:nvSpPr>
        <dsp:cNvPr id="0" name=""/>
        <dsp:cNvSpPr/>
      </dsp:nvSpPr>
      <dsp:spPr>
        <a:xfrm>
          <a:off x="4354115" y="1265650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Eligible purchases</a:t>
          </a:r>
          <a:endParaRPr lang="en-US" sz="2000" kern="1200" dirty="0"/>
        </a:p>
      </dsp:txBody>
      <dsp:txXfrm>
        <a:off x="4354115" y="1265650"/>
        <a:ext cx="1807368" cy="1084421"/>
      </dsp:txXfrm>
    </dsp:sp>
    <dsp:sp modelId="{92439034-2145-4986-BE17-EC7BC1EA2869}">
      <dsp:nvSpPr>
        <dsp:cNvPr id="0" name=""/>
        <dsp:cNvSpPr/>
      </dsp:nvSpPr>
      <dsp:spPr>
        <a:xfrm>
          <a:off x="6342221" y="1265650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Record retention</a:t>
          </a:r>
          <a:endParaRPr lang="en-US" sz="2000" kern="1200" dirty="0"/>
        </a:p>
      </dsp:txBody>
      <dsp:txXfrm>
        <a:off x="6342221" y="1265650"/>
        <a:ext cx="1807368" cy="1084421"/>
      </dsp:txXfrm>
    </dsp:sp>
    <dsp:sp modelId="{7FBC2D1C-25C5-49C8-8629-6260BDA65BE2}">
      <dsp:nvSpPr>
        <dsp:cNvPr id="0" name=""/>
        <dsp:cNvSpPr/>
      </dsp:nvSpPr>
      <dsp:spPr>
        <a:xfrm>
          <a:off x="8330326" y="1265650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Security and Liability</a:t>
          </a:r>
          <a:endParaRPr lang="en-US" sz="2000" kern="1200" dirty="0"/>
        </a:p>
      </dsp:txBody>
      <dsp:txXfrm>
        <a:off x="8330326" y="1265650"/>
        <a:ext cx="1807368" cy="1084421"/>
      </dsp:txXfrm>
    </dsp:sp>
    <dsp:sp modelId="{E934014D-9D6F-499A-9565-9A7A0579F51D}">
      <dsp:nvSpPr>
        <dsp:cNvPr id="0" name=""/>
        <dsp:cNvSpPr/>
      </dsp:nvSpPr>
      <dsp:spPr>
        <a:xfrm>
          <a:off x="377904" y="2530808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Auditing and controls procedures</a:t>
          </a:r>
          <a:endParaRPr lang="en-US" sz="2000" kern="1200" dirty="0"/>
        </a:p>
      </dsp:txBody>
      <dsp:txXfrm>
        <a:off x="377904" y="2530808"/>
        <a:ext cx="1807368" cy="1084421"/>
      </dsp:txXfrm>
    </dsp:sp>
    <dsp:sp modelId="{210C0346-B2EE-4CA3-9085-67C326B1C3F5}">
      <dsp:nvSpPr>
        <dsp:cNvPr id="0" name=""/>
        <dsp:cNvSpPr/>
      </dsp:nvSpPr>
      <dsp:spPr>
        <a:xfrm>
          <a:off x="2366010" y="2530808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Restricted transactions</a:t>
          </a:r>
          <a:endParaRPr lang="en-US" sz="2000" kern="1200" dirty="0"/>
        </a:p>
      </dsp:txBody>
      <dsp:txXfrm>
        <a:off x="2366010" y="2530808"/>
        <a:ext cx="1807368" cy="1084421"/>
      </dsp:txXfrm>
    </dsp:sp>
    <dsp:sp modelId="{8A10D595-D261-49A9-86BC-B353CC3C9FF0}">
      <dsp:nvSpPr>
        <dsp:cNvPr id="0" name=""/>
        <dsp:cNvSpPr/>
      </dsp:nvSpPr>
      <dsp:spPr>
        <a:xfrm>
          <a:off x="4354115" y="2530808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Dispute resolution and lost card procedures</a:t>
          </a:r>
          <a:endParaRPr lang="en-US" sz="2000" kern="1200" dirty="0"/>
        </a:p>
      </dsp:txBody>
      <dsp:txXfrm>
        <a:off x="4354115" y="2530808"/>
        <a:ext cx="1807368" cy="1084421"/>
      </dsp:txXfrm>
    </dsp:sp>
    <dsp:sp modelId="{57B1FF7F-9706-403B-948E-F35C446D3B3C}">
      <dsp:nvSpPr>
        <dsp:cNvPr id="0" name=""/>
        <dsp:cNvSpPr/>
      </dsp:nvSpPr>
      <dsp:spPr>
        <a:xfrm>
          <a:off x="6342221" y="2530808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Card issuance and activation</a:t>
          </a:r>
          <a:endParaRPr lang="en-US" sz="2000" kern="1200" dirty="0"/>
        </a:p>
      </dsp:txBody>
      <dsp:txXfrm>
        <a:off x="6342221" y="2530808"/>
        <a:ext cx="1807368" cy="1084421"/>
      </dsp:txXfrm>
    </dsp:sp>
    <dsp:sp modelId="{D77E071A-4828-4DF8-BA52-9DC2A7FACD2E}">
      <dsp:nvSpPr>
        <dsp:cNvPr id="0" name=""/>
        <dsp:cNvSpPr/>
      </dsp:nvSpPr>
      <dsp:spPr>
        <a:xfrm>
          <a:off x="8330326" y="2530808"/>
          <a:ext cx="1807368" cy="108442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Training requirements</a:t>
          </a:r>
          <a:endParaRPr lang="en-US" sz="2000" kern="1200" dirty="0"/>
        </a:p>
      </dsp:txBody>
      <dsp:txXfrm>
        <a:off x="8330326" y="2530808"/>
        <a:ext cx="1807368" cy="10844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19E1BD-7BEC-40EA-8CDF-AB537F30EC8B}">
      <dsp:nvSpPr>
        <dsp:cNvPr id="0" name=""/>
        <dsp:cNvSpPr/>
      </dsp:nvSpPr>
      <dsp:spPr>
        <a:xfrm>
          <a:off x="4179" y="7668"/>
          <a:ext cx="2512831" cy="96515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/>
            <a:t>Fifth Third Direct</a:t>
          </a:r>
        </a:p>
      </dsp:txBody>
      <dsp:txXfrm>
        <a:off x="4179" y="7668"/>
        <a:ext cx="2512831" cy="965155"/>
      </dsp:txXfrm>
    </dsp:sp>
    <dsp:sp modelId="{EA0D8F2F-AB06-4814-B685-18939BF93DA0}">
      <dsp:nvSpPr>
        <dsp:cNvPr id="0" name=""/>
        <dsp:cNvSpPr/>
      </dsp:nvSpPr>
      <dsp:spPr>
        <a:xfrm>
          <a:off x="4179" y="893446"/>
          <a:ext cx="2512831" cy="271990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New accounts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/>
            <a:t>Maintain </a:t>
          </a:r>
          <a:r>
            <a:rPr lang="en-US" sz="1800" kern="1200" baseline="0" dirty="0" smtClean="0"/>
            <a:t>cards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/>
            <a:t>Replacement cards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Card declines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Review transactions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Statements</a:t>
          </a:r>
          <a:endParaRPr lang="en-US" sz="1800" kern="1200" baseline="0" dirty="0"/>
        </a:p>
      </dsp:txBody>
      <dsp:txXfrm>
        <a:off x="4179" y="893446"/>
        <a:ext cx="2512831" cy="2719908"/>
      </dsp:txXfrm>
    </dsp:sp>
    <dsp:sp modelId="{0EC8D9E0-EE3E-4C7E-83AF-C830446A8654}">
      <dsp:nvSpPr>
        <dsp:cNvPr id="0" name=""/>
        <dsp:cNvSpPr/>
      </dsp:nvSpPr>
      <dsp:spPr>
        <a:xfrm>
          <a:off x="2868807" y="47357"/>
          <a:ext cx="2512831" cy="80640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/>
            <a:t>Smart Data</a:t>
          </a:r>
        </a:p>
      </dsp:txBody>
      <dsp:txXfrm>
        <a:off x="2868807" y="47357"/>
        <a:ext cx="2512831" cy="806400"/>
      </dsp:txXfrm>
    </dsp:sp>
    <dsp:sp modelId="{E1DAC4F7-3971-498F-8B02-2877AFAE35AD}">
      <dsp:nvSpPr>
        <dsp:cNvPr id="0" name=""/>
        <dsp:cNvSpPr/>
      </dsp:nvSpPr>
      <dsp:spPr>
        <a:xfrm>
          <a:off x="2868807" y="853757"/>
          <a:ext cx="2512831" cy="271990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/>
            <a:t>Cost allocation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Reconciliation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Transaction review/approval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/>
            <a:t>Interface with </a:t>
          </a:r>
          <a:r>
            <a:rPr lang="en-US" sz="1800" kern="1200" baseline="0" dirty="0" smtClean="0"/>
            <a:t>accounting system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Reporting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Monitoring and Auditing </a:t>
          </a:r>
          <a:endParaRPr lang="en-US" sz="1800" kern="1200" baseline="0" dirty="0"/>
        </a:p>
      </dsp:txBody>
      <dsp:txXfrm>
        <a:off x="2868807" y="853757"/>
        <a:ext cx="2512831" cy="2719908"/>
      </dsp:txXfrm>
    </dsp:sp>
    <dsp:sp modelId="{DF0E72CF-B6B2-4B84-A33D-D4AD55BCDE83}">
      <dsp:nvSpPr>
        <dsp:cNvPr id="0" name=""/>
        <dsp:cNvSpPr/>
      </dsp:nvSpPr>
      <dsp:spPr>
        <a:xfrm>
          <a:off x="5733435" y="47357"/>
          <a:ext cx="2512831" cy="80640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/>
            <a:t>Cardholder Portal</a:t>
          </a:r>
        </a:p>
      </dsp:txBody>
      <dsp:txXfrm>
        <a:off x="5733435" y="47357"/>
        <a:ext cx="2512831" cy="806400"/>
      </dsp:txXfrm>
    </dsp:sp>
    <dsp:sp modelId="{B5B0AA3C-9BD2-4FDF-9A16-6E1B77C5BDC0}">
      <dsp:nvSpPr>
        <dsp:cNvPr id="0" name=""/>
        <dsp:cNvSpPr/>
      </dsp:nvSpPr>
      <dsp:spPr>
        <a:xfrm>
          <a:off x="5733435" y="853757"/>
          <a:ext cx="2512831" cy="271990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/>
            <a:t>Card </a:t>
          </a:r>
          <a:r>
            <a:rPr lang="en-US" sz="1800" kern="1200" baseline="0" dirty="0" smtClean="0"/>
            <a:t>declines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Review transactions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/>
            <a:t>Available balance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Statements</a:t>
          </a:r>
          <a:endParaRPr lang="en-US" sz="1800" kern="1200" baseline="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/>
            <a:t>Change PIN</a:t>
          </a:r>
        </a:p>
      </dsp:txBody>
      <dsp:txXfrm>
        <a:off x="5733435" y="853757"/>
        <a:ext cx="2512831" cy="2719908"/>
      </dsp:txXfrm>
    </dsp:sp>
    <dsp:sp modelId="{F2EE5A62-F7C1-4EE0-B7E6-23E2DEC6B523}">
      <dsp:nvSpPr>
        <dsp:cNvPr id="0" name=""/>
        <dsp:cNvSpPr/>
      </dsp:nvSpPr>
      <dsp:spPr>
        <a:xfrm>
          <a:off x="8598063" y="47357"/>
          <a:ext cx="2512831" cy="80640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baseline="0" dirty="0"/>
            <a:t>Payment Portal</a:t>
          </a:r>
        </a:p>
      </dsp:txBody>
      <dsp:txXfrm>
        <a:off x="8598063" y="47357"/>
        <a:ext cx="2512831" cy="806400"/>
      </dsp:txXfrm>
    </dsp:sp>
    <dsp:sp modelId="{EB2DA139-51CC-4A8C-96FA-8A423AE1F474}">
      <dsp:nvSpPr>
        <dsp:cNvPr id="0" name=""/>
        <dsp:cNvSpPr/>
      </dsp:nvSpPr>
      <dsp:spPr>
        <a:xfrm>
          <a:off x="8598063" y="853757"/>
          <a:ext cx="2512831" cy="271990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baseline="0" dirty="0" smtClean="0"/>
            <a:t>Submit payment</a:t>
          </a:r>
          <a:endParaRPr lang="en-US" sz="1800" kern="1200" baseline="0" dirty="0"/>
        </a:p>
      </dsp:txBody>
      <dsp:txXfrm>
        <a:off x="8598063" y="853757"/>
        <a:ext cx="2512831" cy="2719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1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86BB40E6-1BB8-4474-A8A1-B1AC9CFF1FDF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276324C4-CAA7-4F64-A437-B2EC7CF92A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10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1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3D33058A-C899-4E07-ACC8-6FE660B11770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9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C67BE9D5-E28F-4A09-B909-DAD3760DE7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328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404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884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908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441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8586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758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Newsletters, training sessions, posting to agency website</a:t>
            </a:r>
          </a:p>
          <a:p>
            <a:endParaRPr lang="en-US" dirty="0" smtClean="0"/>
          </a:p>
          <a:p>
            <a:r>
              <a:rPr lang="en-US" dirty="0" smtClean="0"/>
              <a:t>NAPCP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292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8219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0813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6626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845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108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Transactional and Process Audits</a:t>
            </a:r>
          </a:p>
          <a:p>
            <a:r>
              <a:rPr lang="en-US" dirty="0" smtClean="0"/>
              <a:t>Purchasing procedures</a:t>
            </a:r>
          </a:p>
          <a:p>
            <a:r>
              <a:rPr lang="en-US" dirty="0" smtClean="0"/>
              <a:t>Approval obtained</a:t>
            </a:r>
          </a:p>
          <a:p>
            <a:r>
              <a:rPr lang="en-US" dirty="0" smtClean="0"/>
              <a:t>Proper</a:t>
            </a:r>
            <a:r>
              <a:rPr lang="en-US" baseline="0" dirty="0" smtClean="0"/>
              <a:t> documentation</a:t>
            </a:r>
          </a:p>
          <a:p>
            <a:r>
              <a:rPr lang="en-US" baseline="0" dirty="0" smtClean="0"/>
              <a:t>Inventory updated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4709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1958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Average Cost of the traditional payment method $90</a:t>
            </a:r>
          </a:p>
          <a:p>
            <a:r>
              <a:rPr lang="en-US" dirty="0" smtClean="0"/>
              <a:t>Re-engineered P-Card procure-to-pay process requires fewer steps and human resources, increasing efficiencies and lowering costs by approximately $70 per purchase.</a:t>
            </a:r>
          </a:p>
          <a:p>
            <a:r>
              <a:rPr lang="en-US" dirty="0" smtClean="0"/>
              <a:t>Re-engineer procure-to-pay process </a:t>
            </a:r>
          </a:p>
          <a:p>
            <a:r>
              <a:rPr lang="en-US" dirty="0" smtClean="0"/>
              <a:t>Reduce steps and human resources, increasing efficiencies and lowering costs by approximately $70 per purchase</a:t>
            </a:r>
          </a:p>
          <a:p>
            <a:r>
              <a:rPr lang="en-US" dirty="0" smtClean="0"/>
              <a:t>Calculate process savings</a:t>
            </a:r>
          </a:p>
          <a:p>
            <a:r>
              <a:rPr lang="en-US" dirty="0" smtClean="0"/>
              <a:t>Determine impact on Accounts Payable</a:t>
            </a:r>
          </a:p>
          <a:p>
            <a:r>
              <a:rPr lang="en-US" dirty="0" smtClean="0"/>
              <a:t>Determine impact in procurement</a:t>
            </a:r>
          </a:p>
          <a:p>
            <a:r>
              <a:rPr lang="en-US" dirty="0" smtClean="0"/>
              <a:t>Assess reduction in procurement cycle time</a:t>
            </a:r>
          </a:p>
          <a:p>
            <a:r>
              <a:rPr lang="en-US" dirty="0" smtClean="0"/>
              <a:t>Analyze purchase historical data  </a:t>
            </a:r>
          </a:p>
          <a:p>
            <a:r>
              <a:rPr lang="en-US" dirty="0" smtClean="0"/>
              <a:t>Broaden P-Card type and issuance </a:t>
            </a:r>
          </a:p>
          <a:p>
            <a:r>
              <a:rPr lang="en-US" dirty="0" smtClean="0"/>
              <a:t>Increase supplier discounts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778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6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do we want to know what other school systems are doing?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178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769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P-Card’s place:</a:t>
            </a:r>
          </a:p>
          <a:p>
            <a:r>
              <a:rPr lang="en-US" baseline="0" dirty="0" smtClean="0"/>
              <a:t>Expand card types and issuance to all departments </a:t>
            </a:r>
          </a:p>
          <a:p>
            <a:r>
              <a:rPr lang="en-US" baseline="0" dirty="0" smtClean="0"/>
              <a:t>Leverage spend analysis data to identify recurring supplier payments</a:t>
            </a:r>
          </a:p>
          <a:p>
            <a:r>
              <a:rPr lang="en-US" baseline="0" dirty="0" smtClean="0"/>
              <a:t>Examine check requests and purchase transaction history to target all commodities, services, assets, etc.</a:t>
            </a:r>
          </a:p>
          <a:p>
            <a:r>
              <a:rPr lang="en-US" baseline="0" dirty="0" smtClean="0"/>
              <a:t>Complete Master Card supplier match for all A/P spend</a:t>
            </a:r>
          </a:p>
          <a:p>
            <a:r>
              <a:rPr lang="en-US" baseline="0" dirty="0" smtClean="0"/>
              <a:t>Innovative applications:</a:t>
            </a:r>
          </a:p>
          <a:p>
            <a:r>
              <a:rPr lang="en-US" baseline="0" dirty="0" smtClean="0"/>
              <a:t>Emergencies, special projects, grant management, faculty senate management, eliminate petty cash, volunteer originations, capital improvements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719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951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018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747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PnP</a:t>
            </a:r>
            <a:r>
              <a:rPr lang="en-US" baseline="0" dirty="0" smtClean="0"/>
              <a:t> included in the handout materials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BE9D5-E28F-4A09-B909-DAD3760DE71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16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168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71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310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Ø"/>
              <a:defRPr/>
            </a:lvl3pPr>
            <a:lvl4pPr marL="1600200" indent="-228600">
              <a:buFont typeface="Wingdings" panose="05000000000000000000" pitchFamily="2" charset="2"/>
              <a:buChar char="Ø"/>
              <a:defRPr/>
            </a:lvl4pPr>
            <a:lvl5pPr marL="2057400" indent="-22860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8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80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67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5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081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56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6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1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9453F-1640-4EAA-BE78-6F26C4E7DF54}" type="datetimeFigureOut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72799-214D-4776-85FE-162958965C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30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vsao.gov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Linda.Johnson@wvsao.gov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21024"/>
            <a:ext cx="9144000" cy="2121408"/>
          </a:xfrm>
        </p:spPr>
        <p:txBody>
          <a:bodyPr>
            <a:normAutofit/>
          </a:bodyPr>
          <a:lstStyle/>
          <a:p>
            <a:r>
              <a:rPr lang="en-US" sz="3200" dirty="0"/>
              <a:t>West Virginia ASBO </a:t>
            </a:r>
          </a:p>
          <a:p>
            <a:r>
              <a:rPr lang="en-US" sz="3200" dirty="0" smtClean="0"/>
              <a:t>Fall Conference</a:t>
            </a:r>
          </a:p>
          <a:p>
            <a:r>
              <a:rPr lang="en-US" sz="3200" dirty="0" smtClean="0"/>
              <a:t>2020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73152" y="5934670"/>
            <a:ext cx="2901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C9900"/>
                </a:solidFill>
              </a:rPr>
              <a:t>Presented by:</a:t>
            </a:r>
          </a:p>
          <a:p>
            <a:r>
              <a:rPr lang="en-US" b="1" dirty="0" smtClean="0">
                <a:solidFill>
                  <a:srgbClr val="CC9900"/>
                </a:solidFill>
              </a:rPr>
              <a:t>Linda S. Johnson, CPCP</a:t>
            </a:r>
          </a:p>
          <a:p>
            <a:endParaRPr lang="en-US" dirty="0">
              <a:solidFill>
                <a:srgbClr val="CC99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1365503"/>
            <a:ext cx="9144000" cy="2144459"/>
          </a:xfrm>
        </p:spPr>
        <p:txBody>
          <a:bodyPr/>
          <a:lstStyle/>
          <a:p>
            <a:r>
              <a:rPr lang="en-US" dirty="0" smtClean="0"/>
              <a:t>Purchasing Card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Best </a:t>
            </a:r>
            <a:r>
              <a:rPr lang="en-US" dirty="0" smtClean="0"/>
              <a:t>Practices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81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070"/>
    </mc:Choice>
    <mc:Fallback xmlns="">
      <p:transition spd="slow" advTm="2207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4856" y="914400"/>
            <a:ext cx="9051402" cy="405114"/>
          </a:xfrm>
        </p:spPr>
        <p:txBody>
          <a:bodyPr>
            <a:noAutofit/>
          </a:bodyPr>
          <a:lstStyle/>
          <a:p>
            <a:r>
              <a:rPr lang="en-US" sz="3100" b="1" dirty="0" smtClean="0"/>
              <a:t>Policies and Procedures Minimum Requirements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4087"/>
            <a:ext cx="10515600" cy="361784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State Auditor’s Office </a:t>
            </a:r>
            <a:r>
              <a:rPr lang="en-US" dirty="0" smtClean="0"/>
              <a:t>has established </a:t>
            </a:r>
            <a:r>
              <a:rPr lang="en-US" dirty="0"/>
              <a:t>minimum standards for the use of the Local Government </a:t>
            </a:r>
            <a:r>
              <a:rPr lang="en-US" dirty="0" smtClean="0"/>
              <a:t>P-Card</a:t>
            </a: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Policies and Exhibits located on the WVSAO website under the Local Government </a:t>
            </a:r>
            <a:r>
              <a:rPr lang="en-US" dirty="0" smtClean="0"/>
              <a:t>P-Card </a:t>
            </a:r>
            <a:r>
              <a:rPr lang="en-US" dirty="0"/>
              <a:t>Tab</a:t>
            </a:r>
          </a:p>
          <a:p>
            <a:pPr marL="0" indent="0">
              <a:buNone/>
            </a:pPr>
            <a:r>
              <a:rPr lang="en-US" dirty="0" smtClean="0"/>
              <a:t>	WVSAO website: </a:t>
            </a:r>
            <a:r>
              <a:rPr lang="en-US" dirty="0" smtClean="0">
                <a:hlinkClick r:id="rId3"/>
              </a:rPr>
              <a:t>www.wvsao.gov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Policies </a:t>
            </a:r>
            <a:r>
              <a:rPr lang="en-US" dirty="0"/>
              <a:t>and Procedures updated September </a:t>
            </a:r>
            <a:r>
              <a:rPr lang="en-US" dirty="0" smtClean="0"/>
              <a:t>2020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Cardholder Agreement updated September 2020</a:t>
            </a:r>
          </a:p>
          <a:p>
            <a:pPr marL="914400" lvl="2" indent="0">
              <a:buNone/>
            </a:pPr>
            <a:r>
              <a:rPr lang="en-US" dirty="0" smtClean="0"/>
              <a:t>(Program coordinator signature no longer required)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60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837"/>
    </mc:Choice>
    <mc:Fallback xmlns="">
      <p:transition spd="slow" advTm="81837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963" y="922126"/>
            <a:ext cx="8676701" cy="385813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Control </a:t>
            </a:r>
            <a:r>
              <a:rPr lang="en-US" sz="3200" b="1" dirty="0"/>
              <a:t>E</a:t>
            </a:r>
            <a:r>
              <a:rPr lang="en-US" sz="3200" b="1" dirty="0" smtClean="0"/>
              <a:t>nvironment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793" y="1975105"/>
            <a:ext cx="11026868" cy="3657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 smtClean="0"/>
              <a:t>Leading agencies establish strong control and oversight policies and procedures while maintaining flexibility and ease of card use</a:t>
            </a:r>
          </a:p>
          <a:p>
            <a:r>
              <a:rPr lang="en-US" sz="3200" dirty="0" smtClean="0"/>
              <a:t>Establish controls that increase visibility and minimize inappropriate use of public funds </a:t>
            </a:r>
          </a:p>
          <a:p>
            <a:r>
              <a:rPr lang="en-US" sz="3200" dirty="0" smtClean="0"/>
              <a:t>Ensure separation </a:t>
            </a:r>
            <a:r>
              <a:rPr lang="en-US" sz="3200" dirty="0"/>
              <a:t>of duties</a:t>
            </a:r>
            <a:endParaRPr lang="en-US" sz="3200" dirty="0" smtClean="0"/>
          </a:p>
          <a:p>
            <a:r>
              <a:rPr lang="en-US" sz="3200" dirty="0" smtClean="0"/>
              <a:t>Develop a plan for frequent internal monitoring and auditing to prevent and detect fraud, misuse and abuse </a:t>
            </a:r>
          </a:p>
          <a:p>
            <a:r>
              <a:rPr lang="en-US" sz="3200" dirty="0" smtClean="0"/>
              <a:t>Establish </a:t>
            </a:r>
            <a:r>
              <a:rPr lang="en-US" sz="3200" dirty="0"/>
              <a:t>appropriate level of control and oversight while promoting the expansion of P-Card </a:t>
            </a:r>
            <a:r>
              <a:rPr lang="en-US" sz="3200" dirty="0" smtClean="0"/>
              <a:t>use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90484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547"/>
    </mc:Choice>
    <mc:Fallback xmlns="">
      <p:transition spd="slow" advTm="12654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78" y="914400"/>
            <a:ext cx="8743122" cy="384313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Control Environment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14330"/>
            <a:ext cx="10515600" cy="3604592"/>
          </a:xfrm>
        </p:spPr>
        <p:txBody>
          <a:bodyPr>
            <a:normAutofit/>
          </a:bodyPr>
          <a:lstStyle/>
          <a:p>
            <a:r>
              <a:rPr lang="en-US" sz="3000" dirty="0" smtClean="0"/>
              <a:t>Strike </a:t>
            </a:r>
            <a:r>
              <a:rPr lang="en-US" sz="3000" dirty="0"/>
              <a:t>a balance between control and </a:t>
            </a:r>
            <a:r>
              <a:rPr lang="en-US" sz="3000" dirty="0" smtClean="0"/>
              <a:t>use </a:t>
            </a:r>
          </a:p>
          <a:p>
            <a:r>
              <a:rPr lang="en-US" sz="3000" dirty="0" smtClean="0"/>
              <a:t>E</a:t>
            </a:r>
            <a:r>
              <a:rPr lang="en-US" sz="3000" dirty="0" smtClean="0"/>
              <a:t>xcessive </a:t>
            </a:r>
            <a:r>
              <a:rPr lang="en-US" sz="3000" dirty="0"/>
              <a:t>controls restrict p-card usage, are time consuming, and </a:t>
            </a:r>
            <a:r>
              <a:rPr lang="en-US" sz="3000" dirty="0" smtClean="0"/>
              <a:t>costly</a:t>
            </a:r>
          </a:p>
          <a:p>
            <a:r>
              <a:rPr lang="en-US" sz="3000" dirty="0" smtClean="0"/>
              <a:t>Institute controls that ensure compliance with procurement policies </a:t>
            </a:r>
            <a:r>
              <a:rPr lang="en-US" sz="3000" dirty="0"/>
              <a:t>and </a:t>
            </a:r>
            <a:r>
              <a:rPr lang="en-US" sz="3000" dirty="0" smtClean="0"/>
              <a:t>procedures, auditing </a:t>
            </a:r>
            <a:r>
              <a:rPr lang="en-US" sz="3000" dirty="0"/>
              <a:t>and statutory requirements </a:t>
            </a: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233383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231"/>
    </mc:Choice>
    <mc:Fallback xmlns="">
      <p:transition spd="slow" advTm="24123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7276" y="926757"/>
            <a:ext cx="8946292" cy="383059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Technology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6508"/>
            <a:ext cx="10715368" cy="36793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dirty="0" smtClean="0"/>
              <a:t>Leading agencies effectively utilize technology  </a:t>
            </a:r>
          </a:p>
          <a:p>
            <a:r>
              <a:rPr lang="en-US" sz="3000" dirty="0" smtClean="0"/>
              <a:t>Improve account management</a:t>
            </a:r>
          </a:p>
          <a:p>
            <a:r>
              <a:rPr lang="en-US" sz="3000" dirty="0" smtClean="0"/>
              <a:t>Reduce reconciliation timeframe</a:t>
            </a:r>
          </a:p>
          <a:p>
            <a:r>
              <a:rPr lang="en-US" sz="3000" dirty="0" smtClean="0"/>
              <a:t>Automate cost </a:t>
            </a:r>
            <a:r>
              <a:rPr lang="en-US" sz="3000" dirty="0"/>
              <a:t>a</a:t>
            </a:r>
            <a:r>
              <a:rPr lang="en-US" sz="3000" dirty="0" smtClean="0"/>
              <a:t>llocation process</a:t>
            </a:r>
          </a:p>
          <a:p>
            <a:r>
              <a:rPr lang="en-US" sz="3000" dirty="0" smtClean="0"/>
              <a:t>Integrate transaction data with accounting system</a:t>
            </a:r>
          </a:p>
          <a:p>
            <a:r>
              <a:rPr lang="en-US" sz="3000" dirty="0"/>
              <a:t>L</a:t>
            </a:r>
            <a:r>
              <a:rPr lang="en-US" sz="3000" dirty="0" smtClean="0"/>
              <a:t>ower administrative and operational cost</a:t>
            </a:r>
          </a:p>
          <a:p>
            <a:r>
              <a:rPr lang="en-US" sz="3000" dirty="0" smtClean="0"/>
              <a:t>Enhance data analytics</a:t>
            </a:r>
          </a:p>
          <a:p>
            <a:r>
              <a:rPr lang="en-US" sz="3000" dirty="0" smtClean="0"/>
              <a:t>Streamline business processes</a:t>
            </a:r>
          </a:p>
          <a:p>
            <a:pPr marL="457200" lvl="1" indent="0">
              <a:buNone/>
            </a:pPr>
            <a:r>
              <a:rPr lang="en-US" sz="3000" dirty="0" smtClean="0"/>
              <a:t>(</a:t>
            </a:r>
            <a:r>
              <a:rPr lang="en-US" sz="2800" dirty="0" smtClean="0"/>
              <a:t>Improved accuracy, reporting, controls, and performance measurement)</a:t>
            </a:r>
          </a:p>
        </p:txBody>
      </p:sp>
    </p:spTree>
    <p:extLst>
      <p:ext uri="{BB962C8B-B14F-4D97-AF65-F5344CB8AC3E}">
        <p14:creationId xmlns:p14="http://schemas.microsoft.com/office/powerpoint/2010/main" val="74729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2014" y="925975"/>
            <a:ext cx="8731786" cy="37039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Technology</a:t>
            </a:r>
            <a:endParaRPr lang="en-US" sz="32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9121666"/>
              </p:ext>
            </p:extLst>
          </p:nvPr>
        </p:nvGraphicFramePr>
        <p:xfrm>
          <a:off x="528287" y="1999488"/>
          <a:ext cx="11115074" cy="3621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090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5030"/>
    </mc:Choice>
    <mc:Fallback xmlns="">
      <p:transition spd="slow" advTm="20503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70" y="890650"/>
            <a:ext cx="8614229" cy="452013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Training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2001078"/>
            <a:ext cx="10515600" cy="3662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Leading agencies develop a training program to regularly educate all  participants involved in the P-Card Program</a:t>
            </a:r>
          </a:p>
          <a:p>
            <a:r>
              <a:rPr lang="en-US" dirty="0" smtClean="0"/>
              <a:t>Train before cards are released</a:t>
            </a:r>
          </a:p>
          <a:p>
            <a:r>
              <a:rPr lang="en-US" dirty="0" smtClean="0"/>
              <a:t>Refresher training as policies and procedures are updated and when cards renew</a:t>
            </a:r>
            <a:endParaRPr lang="en-US" dirty="0"/>
          </a:p>
          <a:p>
            <a:r>
              <a:rPr lang="en-US" dirty="0" smtClean="0"/>
              <a:t>Utilize multiple training methods </a:t>
            </a:r>
          </a:p>
          <a:p>
            <a:pPr marL="914400" lvl="2" indent="0">
              <a:buNone/>
            </a:pPr>
            <a:r>
              <a:rPr lang="en-US" dirty="0" smtClean="0"/>
              <a:t>(Online, In person, Classroom)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27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032"/>
    </mc:Choice>
    <mc:Fallback xmlns="">
      <p:transition spd="slow" advTm="74032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5878" y="914400"/>
            <a:ext cx="8952666" cy="416689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Training Topics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165" y="2119745"/>
            <a:ext cx="10917380" cy="3551850"/>
          </a:xfrm>
        </p:spPr>
        <p:txBody>
          <a:bodyPr numCol="2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/>
              <a:t>Procurement </a:t>
            </a:r>
            <a:r>
              <a:rPr lang="en-US" sz="3000" dirty="0"/>
              <a:t>procedures and processes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/>
              <a:t>Policies, </a:t>
            </a:r>
            <a:r>
              <a:rPr lang="en-US" sz="3000" dirty="0"/>
              <a:t>Procedures and Rules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/>
              <a:t>How the p</a:t>
            </a:r>
            <a:r>
              <a:rPr lang="en-US" sz="3000" dirty="0" smtClean="0"/>
              <a:t>rogram </a:t>
            </a:r>
            <a:r>
              <a:rPr lang="en-US" sz="3000" dirty="0" smtClean="0"/>
              <a:t>operates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/>
              <a:t>Proper </a:t>
            </a:r>
            <a:r>
              <a:rPr lang="en-US" sz="3000" dirty="0"/>
              <a:t>card usage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/>
              <a:t>Roles and responsibilities</a:t>
            </a:r>
          </a:p>
          <a:p>
            <a:r>
              <a:rPr lang="en-US" sz="3000" dirty="0" smtClean="0"/>
              <a:t>Required </a:t>
            </a:r>
            <a:r>
              <a:rPr lang="en-US" sz="3000" dirty="0" smtClean="0"/>
              <a:t>documentation</a:t>
            </a:r>
          </a:p>
          <a:p>
            <a:r>
              <a:rPr lang="en-US" sz="3000" dirty="0" smtClean="0"/>
              <a:t>P-Card </a:t>
            </a:r>
            <a:r>
              <a:rPr lang="en-US" sz="3000" dirty="0"/>
              <a:t>technology</a:t>
            </a:r>
          </a:p>
          <a:p>
            <a:r>
              <a:rPr lang="en-US" sz="3000" dirty="0"/>
              <a:t>Consequences for noncompliance, misuse, and abuse</a:t>
            </a:r>
          </a:p>
          <a:p>
            <a:r>
              <a:rPr lang="en-US" sz="3000" dirty="0" smtClean="0"/>
              <a:t>Ethics</a:t>
            </a: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233394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1801"/>
    </mc:Choice>
    <mc:Fallback xmlns="">
      <p:transition spd="slow" advTm="30180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5983" y="927652"/>
            <a:ext cx="8856644" cy="3918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Communication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9438"/>
            <a:ext cx="10814222" cy="3731740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5900" dirty="0"/>
              <a:t>D</a:t>
            </a:r>
            <a:r>
              <a:rPr lang="en-US" sz="5900" dirty="0" smtClean="0"/>
              <a:t>evelop and implement a communication plan to provide program progress, new policies and procedures, cost savings, and </a:t>
            </a:r>
            <a:r>
              <a:rPr lang="en-US" sz="5900" dirty="0"/>
              <a:t>other </a:t>
            </a:r>
            <a:r>
              <a:rPr lang="en-US" sz="5900" dirty="0" smtClean="0"/>
              <a:t>successes</a:t>
            </a:r>
          </a:p>
          <a:p>
            <a:pPr>
              <a:lnSpc>
                <a:spcPct val="110000"/>
              </a:lnSpc>
            </a:pPr>
            <a:r>
              <a:rPr lang="en-US" sz="5900" dirty="0" smtClean="0"/>
              <a:t>Management </a:t>
            </a:r>
            <a:r>
              <a:rPr lang="en-US" sz="5900" dirty="0"/>
              <a:t>endorsement of the program by mandating use of P-Cards for the targeted expenditures</a:t>
            </a:r>
          </a:p>
          <a:p>
            <a:pPr>
              <a:lnSpc>
                <a:spcPct val="110000"/>
              </a:lnSpc>
            </a:pPr>
            <a:r>
              <a:rPr lang="en-US" sz="5900" dirty="0"/>
              <a:t>P-Card Program justification, goals, benefits, and controls to all participants</a:t>
            </a:r>
          </a:p>
          <a:p>
            <a:pPr>
              <a:lnSpc>
                <a:spcPct val="110000"/>
              </a:lnSpc>
            </a:pPr>
            <a:r>
              <a:rPr lang="en-US" sz="5900" dirty="0" smtClean="0"/>
              <a:t>Mutual </a:t>
            </a:r>
            <a:r>
              <a:rPr lang="en-US" sz="5900" dirty="0"/>
              <a:t>benefits with suppliers</a:t>
            </a:r>
          </a:p>
          <a:p>
            <a:pPr>
              <a:lnSpc>
                <a:spcPct val="110000"/>
              </a:lnSpc>
            </a:pPr>
            <a:r>
              <a:rPr lang="en-US" sz="5900" dirty="0"/>
              <a:t>Importance of procurement and accounts payable working together to incorporate P-Card acceptance in contracts</a:t>
            </a:r>
          </a:p>
          <a:p>
            <a:pPr>
              <a:lnSpc>
                <a:spcPct val="110000"/>
              </a:lnSpc>
            </a:pPr>
            <a:r>
              <a:rPr lang="en-US" sz="5900" dirty="0"/>
              <a:t>Participate in </a:t>
            </a:r>
            <a:r>
              <a:rPr lang="en-US" sz="5900" dirty="0" smtClean="0"/>
              <a:t>knowledge-sharing forum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33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9922"/>
    </mc:Choice>
    <mc:Fallback xmlns="">
      <p:transition spd="slow" advTm="259922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696" y="938151"/>
            <a:ext cx="8454076" cy="346639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Roles </a:t>
            </a:r>
            <a:r>
              <a:rPr lang="en-US" sz="3200" b="1" dirty="0"/>
              <a:t>and R</a:t>
            </a:r>
            <a:r>
              <a:rPr lang="en-US" sz="3200" b="1" dirty="0" smtClean="0"/>
              <a:t>esponsibilities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300" y="2125683"/>
            <a:ext cx="10515600" cy="3525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efining </a:t>
            </a:r>
            <a:r>
              <a:rPr lang="en-US" dirty="0"/>
              <a:t>roles and responsibilities up front is key to a successful </a:t>
            </a:r>
            <a:r>
              <a:rPr lang="en-US" dirty="0" smtClean="0"/>
              <a:t>P-Card Program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Ensures </a:t>
            </a:r>
            <a:r>
              <a:rPr lang="en-US" dirty="0"/>
              <a:t>all program participants have a clear understanding of the program’s structure and their responsibilities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Coordinators</a:t>
            </a:r>
          </a:p>
          <a:p>
            <a:pPr lvl="1"/>
            <a:r>
              <a:rPr lang="en-US" dirty="0"/>
              <a:t>Cardholders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Sub </a:t>
            </a:r>
            <a:r>
              <a:rPr lang="en-US" dirty="0"/>
              <a:t>– </a:t>
            </a:r>
            <a:r>
              <a:rPr lang="en-US" dirty="0" smtClean="0"/>
              <a:t>Coordinators/Reviewers/Approvers</a:t>
            </a:r>
          </a:p>
          <a:p>
            <a:pPr lvl="1"/>
            <a:r>
              <a:rPr lang="en-US" dirty="0" smtClean="0"/>
              <a:t>Auditors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73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240"/>
    </mc:Choice>
    <mc:Fallback xmlns="">
      <p:transition spd="slow" advTm="4724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3194" y="925976"/>
            <a:ext cx="8800605" cy="381963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Roles </a:t>
            </a:r>
            <a:r>
              <a:rPr lang="en-US" sz="3200" b="1" dirty="0"/>
              <a:t>and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25683"/>
            <a:ext cx="10515600" cy="353884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Coordinators:</a:t>
            </a:r>
            <a:endParaRPr lang="en-US" dirty="0"/>
          </a:p>
          <a:p>
            <a:r>
              <a:rPr lang="en-US" dirty="0" smtClean="0"/>
              <a:t>Establish </a:t>
            </a:r>
            <a:r>
              <a:rPr lang="en-US" dirty="0"/>
              <a:t>policies, internal controls, structure, vision, management oversight, etc.</a:t>
            </a:r>
          </a:p>
          <a:p>
            <a:r>
              <a:rPr lang="en-US" dirty="0" smtClean="0"/>
              <a:t>Complete </a:t>
            </a:r>
            <a:r>
              <a:rPr lang="en-US" dirty="0"/>
              <a:t>day-to-day card management activity. </a:t>
            </a:r>
          </a:p>
          <a:p>
            <a:pPr lvl="1"/>
            <a:r>
              <a:rPr lang="en-US" dirty="0"/>
              <a:t>Adjust limits, remove restrictions, order cards, suspend cards, activate cards, </a:t>
            </a:r>
            <a:r>
              <a:rPr lang="en-US" dirty="0" smtClean="0"/>
              <a:t>information changes</a:t>
            </a:r>
            <a:endParaRPr lang="en-US" dirty="0"/>
          </a:p>
          <a:p>
            <a:r>
              <a:rPr lang="en-US" dirty="0" smtClean="0"/>
              <a:t>Provide </a:t>
            </a:r>
            <a:r>
              <a:rPr lang="en-US" dirty="0"/>
              <a:t>policy and operational guidance</a:t>
            </a:r>
          </a:p>
          <a:p>
            <a:r>
              <a:rPr lang="en-US" dirty="0" smtClean="0"/>
              <a:t>Ensure </a:t>
            </a:r>
            <a:r>
              <a:rPr lang="en-US" dirty="0"/>
              <a:t>all participants receive mandatory training</a:t>
            </a:r>
          </a:p>
          <a:p>
            <a:r>
              <a:rPr lang="en-US" dirty="0"/>
              <a:t>Cost allocation, statement reconciliation, payment to card provider</a:t>
            </a:r>
          </a:p>
          <a:p>
            <a:r>
              <a:rPr lang="en-US" dirty="0" smtClean="0"/>
              <a:t>Report </a:t>
            </a:r>
            <a:r>
              <a:rPr lang="en-US" dirty="0"/>
              <a:t>cases of misuse or </a:t>
            </a:r>
            <a:r>
              <a:rPr lang="en-US" dirty="0" smtClean="0"/>
              <a:t>abuse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49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379"/>
    </mc:Choice>
    <mc:Fallback xmlns="">
      <p:transition spd="slow" advTm="8237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914399"/>
            <a:ext cx="8393935" cy="434715"/>
          </a:xfrm>
        </p:spPr>
        <p:txBody>
          <a:bodyPr>
            <a:noAutofit/>
          </a:bodyPr>
          <a:lstStyle/>
          <a:p>
            <a:r>
              <a:rPr lang="en-US" sz="3600" b="1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8120"/>
            <a:ext cx="10515600" cy="3662036"/>
          </a:xfrm>
        </p:spPr>
        <p:txBody>
          <a:bodyPr>
            <a:normAutofit/>
          </a:bodyPr>
          <a:lstStyle/>
          <a:p>
            <a:r>
              <a:rPr lang="en-US" dirty="0"/>
              <a:t>Learn how to evaluate your </a:t>
            </a:r>
            <a:r>
              <a:rPr lang="en-US" dirty="0" smtClean="0"/>
              <a:t>existing </a:t>
            </a:r>
            <a:r>
              <a:rPr lang="en-US" dirty="0" smtClean="0"/>
              <a:t>P-Card Program </a:t>
            </a:r>
            <a:r>
              <a:rPr lang="en-US" dirty="0"/>
              <a:t>to ensure it is providing the greatest return in efficiencies, </a:t>
            </a:r>
            <a:r>
              <a:rPr lang="en-US" dirty="0" smtClean="0"/>
              <a:t>expense reduction, </a:t>
            </a:r>
            <a:r>
              <a:rPr lang="en-US" dirty="0"/>
              <a:t>and rebate potential</a:t>
            </a:r>
          </a:p>
          <a:p>
            <a:r>
              <a:rPr lang="en-US" dirty="0"/>
              <a:t>Understand what </a:t>
            </a:r>
            <a:r>
              <a:rPr lang="en-US" dirty="0" smtClean="0"/>
              <a:t>practices </a:t>
            </a:r>
            <a:r>
              <a:rPr lang="en-US" dirty="0"/>
              <a:t>you can </a:t>
            </a:r>
            <a:r>
              <a:rPr lang="en-US" dirty="0" smtClean="0"/>
              <a:t>implement </a:t>
            </a:r>
            <a:r>
              <a:rPr lang="en-US" dirty="0"/>
              <a:t>to optimize </a:t>
            </a:r>
            <a:r>
              <a:rPr lang="en-US" dirty="0" smtClean="0"/>
              <a:t>and expand your P-Card Program</a:t>
            </a:r>
            <a:endParaRPr lang="en-US" dirty="0"/>
          </a:p>
          <a:p>
            <a:r>
              <a:rPr lang="en-US" dirty="0"/>
              <a:t>Gain applicable knowledge of the activities that </a:t>
            </a:r>
            <a:r>
              <a:rPr lang="en-US" dirty="0" smtClean="0"/>
              <a:t>best-in-class P-Card </a:t>
            </a:r>
            <a:r>
              <a:rPr lang="en-US" dirty="0"/>
              <a:t>P</a:t>
            </a:r>
            <a:r>
              <a:rPr lang="en-US" dirty="0" smtClean="0"/>
              <a:t>rograms </a:t>
            </a:r>
            <a:r>
              <a:rPr lang="en-US" dirty="0"/>
              <a:t>utilize</a:t>
            </a:r>
          </a:p>
        </p:txBody>
      </p:sp>
    </p:spTree>
    <p:extLst>
      <p:ext uri="{BB962C8B-B14F-4D97-AF65-F5344CB8AC3E}">
        <p14:creationId xmlns:p14="http://schemas.microsoft.com/office/powerpoint/2010/main" val="231331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763"/>
    </mc:Choice>
    <mc:Fallback xmlns="">
      <p:transition spd="slow" advTm="70763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678" y="967409"/>
            <a:ext cx="8945218" cy="344556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Roles and Responsibilities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0473"/>
            <a:ext cx="10717696" cy="3602182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Cardholders:</a:t>
            </a:r>
          </a:p>
          <a:p>
            <a:r>
              <a:rPr lang="en-US" dirty="0" smtClean="0"/>
              <a:t>Complete </a:t>
            </a:r>
            <a:r>
              <a:rPr lang="en-US" dirty="0"/>
              <a:t>required training before using </a:t>
            </a:r>
            <a:r>
              <a:rPr lang="en-US" dirty="0" smtClean="0"/>
              <a:t>card</a:t>
            </a:r>
          </a:p>
          <a:p>
            <a:r>
              <a:rPr lang="en-US" dirty="0" smtClean="0"/>
              <a:t>Read and sign Cardholder Agreement</a:t>
            </a:r>
            <a:endParaRPr lang="en-US" dirty="0"/>
          </a:p>
          <a:p>
            <a:r>
              <a:rPr lang="en-US" dirty="0"/>
              <a:t>Comply with </a:t>
            </a:r>
            <a:r>
              <a:rPr lang="en-US" dirty="0" smtClean="0"/>
              <a:t>policies </a:t>
            </a:r>
            <a:r>
              <a:rPr lang="en-US" dirty="0"/>
              <a:t>and </a:t>
            </a:r>
            <a:r>
              <a:rPr lang="en-US" dirty="0" smtClean="0"/>
              <a:t>procedures and internal controls</a:t>
            </a:r>
            <a:endParaRPr lang="en-US" dirty="0" smtClean="0"/>
          </a:p>
          <a:p>
            <a:r>
              <a:rPr lang="en-US" dirty="0" smtClean="0"/>
              <a:t>Adhere </a:t>
            </a:r>
            <a:r>
              <a:rPr lang="en-US" dirty="0"/>
              <a:t>to purchasing </a:t>
            </a:r>
            <a:r>
              <a:rPr lang="en-US" dirty="0" smtClean="0"/>
              <a:t>policies and </a:t>
            </a:r>
            <a:r>
              <a:rPr lang="en-US" dirty="0" smtClean="0"/>
              <a:t>guidelines</a:t>
            </a:r>
          </a:p>
          <a:p>
            <a:r>
              <a:rPr lang="en-US" dirty="0"/>
              <a:t>Obtain itemized </a:t>
            </a:r>
            <a:r>
              <a:rPr lang="en-US" dirty="0" smtClean="0"/>
              <a:t>documentation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Assign </a:t>
            </a:r>
            <a:r>
              <a:rPr lang="en-US" dirty="0"/>
              <a:t>correct cost allocation </a:t>
            </a:r>
            <a:r>
              <a:rPr lang="en-US" dirty="0" smtClean="0"/>
              <a:t>codes</a:t>
            </a:r>
            <a:endParaRPr lang="en-US" dirty="0"/>
          </a:p>
          <a:p>
            <a:r>
              <a:rPr lang="en-US" dirty="0" smtClean="0"/>
              <a:t>Reconcile statement within </a:t>
            </a:r>
            <a:r>
              <a:rPr lang="en-US" dirty="0"/>
              <a:t>set deadline</a:t>
            </a:r>
          </a:p>
          <a:p>
            <a:r>
              <a:rPr lang="en-US" dirty="0"/>
              <a:t>Report a lost or stolen card </a:t>
            </a:r>
          </a:p>
          <a:p>
            <a:r>
              <a:rPr lang="en-US" dirty="0" smtClean="0"/>
              <a:t>Report </a:t>
            </a:r>
            <a:r>
              <a:rPr lang="en-US" dirty="0"/>
              <a:t>fraudulent and </a:t>
            </a:r>
            <a:r>
              <a:rPr lang="en-US" dirty="0" smtClean="0"/>
              <a:t>unauthorized </a:t>
            </a:r>
            <a:r>
              <a:rPr lang="en-US" dirty="0"/>
              <a:t>transactions</a:t>
            </a:r>
          </a:p>
          <a:p>
            <a:r>
              <a:rPr lang="en-US" dirty="0"/>
              <a:t>Sign </a:t>
            </a:r>
            <a:r>
              <a:rPr lang="en-US" dirty="0" smtClean="0"/>
              <a:t>statement/log sheet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36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4174" y="914400"/>
            <a:ext cx="8998226" cy="410817"/>
          </a:xfrm>
        </p:spPr>
        <p:txBody>
          <a:bodyPr>
            <a:noAutofit/>
          </a:bodyPr>
          <a:lstStyle/>
          <a:p>
            <a:r>
              <a:rPr lang="en-US" sz="3200" b="1" dirty="0"/>
              <a:t>Roles and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7583"/>
            <a:ext cx="10515600" cy="3631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Sub – </a:t>
            </a:r>
            <a:r>
              <a:rPr lang="en-US" dirty="0" smtClean="0"/>
              <a:t>Coordinators, Reviewers, and Approvers:</a:t>
            </a:r>
          </a:p>
          <a:p>
            <a:r>
              <a:rPr lang="en-US" dirty="0" smtClean="0"/>
              <a:t>Review transactions for misuse, abuse, and fraud</a:t>
            </a:r>
          </a:p>
          <a:p>
            <a:r>
              <a:rPr lang="en-US" dirty="0" smtClean="0"/>
              <a:t>Ensure proper approval and supporting documents were obtained for transactions</a:t>
            </a:r>
          </a:p>
          <a:p>
            <a:r>
              <a:rPr lang="en-US" dirty="0" smtClean="0"/>
              <a:t>Reconcile master statements for assigned department/school</a:t>
            </a:r>
          </a:p>
          <a:p>
            <a:r>
              <a:rPr lang="en-US" dirty="0" smtClean="0"/>
              <a:t>Issue payments to financial institution</a:t>
            </a:r>
          </a:p>
        </p:txBody>
      </p:sp>
    </p:spTree>
    <p:extLst>
      <p:ext uri="{BB962C8B-B14F-4D97-AF65-F5344CB8AC3E}">
        <p14:creationId xmlns:p14="http://schemas.microsoft.com/office/powerpoint/2010/main" val="403010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0922" y="901148"/>
            <a:ext cx="8782878" cy="424069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Roles and Responsibilities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0835"/>
            <a:ext cx="10515600" cy="36443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Auditors:</a:t>
            </a:r>
            <a:endParaRPr lang="en-US" dirty="0" smtClean="0"/>
          </a:p>
          <a:p>
            <a:r>
              <a:rPr lang="en-US" dirty="0" smtClean="0"/>
              <a:t>Review </a:t>
            </a:r>
            <a:r>
              <a:rPr lang="en-US" dirty="0"/>
              <a:t>cardholder transactions </a:t>
            </a:r>
            <a:r>
              <a:rPr lang="en-US" dirty="0" smtClean="0"/>
              <a:t>to ensure policy and </a:t>
            </a:r>
            <a:r>
              <a:rPr lang="en-US" dirty="0"/>
              <a:t>procedure </a:t>
            </a:r>
            <a:r>
              <a:rPr lang="en-US" dirty="0" smtClean="0"/>
              <a:t>compliance</a:t>
            </a:r>
          </a:p>
          <a:p>
            <a:r>
              <a:rPr lang="en-US" dirty="0" smtClean="0"/>
              <a:t>Verify purchase within scope of job duties</a:t>
            </a:r>
          </a:p>
          <a:p>
            <a:r>
              <a:rPr lang="en-US" dirty="0" smtClean="0"/>
              <a:t>Continuous internal monitoring of transactions to deter fraud, misuse, and abuse</a:t>
            </a:r>
            <a:endParaRPr lang="en-US" dirty="0"/>
          </a:p>
          <a:p>
            <a:r>
              <a:rPr lang="en-US" dirty="0" smtClean="0"/>
              <a:t>Review to ensure compliance of the overall program processes 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19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7426" y="908464"/>
            <a:ext cx="8756374" cy="416753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P-Card Optimization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1077"/>
            <a:ext cx="10515600" cy="36708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Leading agencies strive to continuously improve their </a:t>
            </a:r>
            <a:r>
              <a:rPr lang="en-US" sz="4400" dirty="0"/>
              <a:t>P-Card Programs by periodically reviewing to measure the health of the program </a:t>
            </a:r>
            <a:r>
              <a:rPr lang="en-US" sz="4400" dirty="0" smtClean="0"/>
              <a:t>in order to optimize the benefits of utilizing P-Cards</a:t>
            </a:r>
          </a:p>
          <a:p>
            <a:pPr marL="0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88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926592"/>
            <a:ext cx="9022080" cy="377952"/>
          </a:xfrm>
        </p:spPr>
        <p:txBody>
          <a:bodyPr>
            <a:noAutofit/>
          </a:bodyPr>
          <a:lstStyle/>
          <a:p>
            <a:r>
              <a:rPr lang="en-US" sz="3200" dirty="0" smtClean="0"/>
              <a:t>Optimization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2255520"/>
            <a:ext cx="11033760" cy="3218688"/>
          </a:xfrm>
        </p:spPr>
        <p:txBody>
          <a:bodyPr>
            <a:normAutofit/>
          </a:bodyPr>
          <a:lstStyle/>
          <a:p>
            <a:r>
              <a:rPr lang="en-US" sz="3000" dirty="0" smtClean="0"/>
              <a:t>Are P-Card </a:t>
            </a:r>
            <a:r>
              <a:rPr lang="en-US" sz="3000" dirty="0"/>
              <a:t>goals and objectives being achieved?</a:t>
            </a:r>
          </a:p>
          <a:p>
            <a:r>
              <a:rPr lang="en-US" sz="3000" dirty="0"/>
              <a:t>What changes need to be made to improve efficiency?</a:t>
            </a:r>
          </a:p>
          <a:p>
            <a:r>
              <a:rPr lang="en-US" sz="3000" dirty="0"/>
              <a:t>Are we effectively using </a:t>
            </a:r>
            <a:r>
              <a:rPr lang="en-US" sz="3000" dirty="0" smtClean="0"/>
              <a:t>technology?</a:t>
            </a:r>
          </a:p>
          <a:p>
            <a:r>
              <a:rPr lang="en-US" sz="3000" dirty="0" smtClean="0"/>
              <a:t>What </a:t>
            </a:r>
            <a:r>
              <a:rPr lang="en-US" sz="3000" dirty="0" smtClean="0"/>
              <a:t>processes can </a:t>
            </a:r>
            <a:r>
              <a:rPr lang="en-US" sz="3000" dirty="0" smtClean="0"/>
              <a:t>be automated?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18622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7475" y="940905"/>
            <a:ext cx="8966489" cy="424069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P-Card </a:t>
            </a:r>
            <a:r>
              <a:rPr lang="en-US" sz="3200" b="1" dirty="0" smtClean="0"/>
              <a:t>Growth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6616"/>
            <a:ext cx="10785764" cy="362989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3000" dirty="0" smtClean="0"/>
              <a:t>Leading agencies explore ways to </a:t>
            </a:r>
            <a:r>
              <a:rPr lang="en-US" sz="3000" dirty="0" smtClean="0"/>
              <a:t>grow </a:t>
            </a:r>
            <a:r>
              <a:rPr lang="en-US" sz="3000" dirty="0" smtClean="0"/>
              <a:t>their P-Card Program to increase the benefits and improve procurement </a:t>
            </a:r>
            <a:r>
              <a:rPr lang="en-US" sz="3000" dirty="0" smtClean="0"/>
              <a:t>efficiency</a:t>
            </a:r>
            <a:endParaRPr lang="en-US" sz="3000" dirty="0" smtClean="0"/>
          </a:p>
          <a:p>
            <a:r>
              <a:rPr lang="en-US" sz="3000" dirty="0" smtClean="0"/>
              <a:t>Add card variations</a:t>
            </a:r>
          </a:p>
          <a:p>
            <a:r>
              <a:rPr lang="en-US" sz="3000" dirty="0" smtClean="0"/>
              <a:t>Increase </a:t>
            </a:r>
            <a:r>
              <a:rPr lang="en-US" sz="3000" dirty="0" smtClean="0"/>
              <a:t>types of purchases made on the P-Card</a:t>
            </a:r>
          </a:p>
          <a:p>
            <a:r>
              <a:rPr lang="en-US" sz="3000" dirty="0" smtClean="0"/>
              <a:t>Convert more suppliers to P-Card payment</a:t>
            </a:r>
          </a:p>
          <a:p>
            <a:r>
              <a:rPr lang="en-US" sz="3000" dirty="0" smtClean="0"/>
              <a:t>Reduce paper in administration and accounting processes</a:t>
            </a:r>
          </a:p>
          <a:p>
            <a:r>
              <a:rPr lang="en-US" sz="3000" dirty="0" smtClean="0"/>
              <a:t>Improve 1099 and sales tax management</a:t>
            </a:r>
          </a:p>
          <a:p>
            <a:r>
              <a:rPr lang="en-US" sz="3000" dirty="0" smtClean="0"/>
              <a:t>Incorporate </a:t>
            </a:r>
            <a:r>
              <a:rPr lang="en-US" sz="3000" dirty="0" smtClean="0"/>
              <a:t>P-cards </a:t>
            </a:r>
            <a:r>
              <a:rPr lang="en-US" sz="3000" dirty="0" smtClean="0"/>
              <a:t>into disaster preparedness and business continuity </a:t>
            </a:r>
            <a:r>
              <a:rPr lang="en-US" sz="3000" dirty="0" smtClean="0"/>
              <a:t>planning</a:t>
            </a:r>
          </a:p>
        </p:txBody>
      </p:sp>
    </p:spTree>
    <p:extLst>
      <p:ext uri="{BB962C8B-B14F-4D97-AF65-F5344CB8AC3E}">
        <p14:creationId xmlns:p14="http://schemas.microsoft.com/office/powerpoint/2010/main" val="285453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4704" y="926592"/>
            <a:ext cx="8997696" cy="365760"/>
          </a:xfrm>
        </p:spPr>
        <p:txBody>
          <a:bodyPr>
            <a:noAutofit/>
          </a:bodyPr>
          <a:lstStyle/>
          <a:p>
            <a:r>
              <a:rPr lang="en-US" sz="2800" dirty="0" smtClean="0"/>
              <a:t>Summary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984" y="2011681"/>
            <a:ext cx="10948416" cy="35966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 smtClean="0"/>
              <a:t>Maximizing P-Card performance involves a concerted effort across multiple departments in School Systems. </a:t>
            </a:r>
          </a:p>
          <a:p>
            <a:pPr marL="0" indent="0">
              <a:buNone/>
            </a:pPr>
            <a:r>
              <a:rPr lang="en-US" sz="3000" dirty="0" smtClean="0"/>
              <a:t>Coordinators of leading P-Card Programs continually apply best practices and forward-thinking strategies to improve functional efficiency, growth and cost reduction. </a:t>
            </a:r>
          </a:p>
          <a:p>
            <a:pPr marL="0" indent="0">
              <a:buNone/>
            </a:pPr>
            <a:r>
              <a:rPr lang="en-US" sz="3000" dirty="0" smtClean="0"/>
              <a:t>There are many variables that influence a program's success. Monitoring a few key metrics on a regular basis can provide insight into a program’s performance that enables you to make informed decisions about where to focus resources.</a:t>
            </a:r>
          </a:p>
        </p:txBody>
      </p:sp>
    </p:spTree>
    <p:extLst>
      <p:ext uri="{BB962C8B-B14F-4D97-AF65-F5344CB8AC3E}">
        <p14:creationId xmlns:p14="http://schemas.microsoft.com/office/powerpoint/2010/main" val="60659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2639" y="927652"/>
            <a:ext cx="8966752" cy="371061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Thank </a:t>
            </a:r>
            <a:r>
              <a:rPr lang="en-US" sz="3600" b="1" dirty="0"/>
              <a:t>you for </a:t>
            </a:r>
            <a:r>
              <a:rPr lang="en-US" sz="3600" b="1" dirty="0" smtClean="0"/>
              <a:t>attending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24" y="2020529"/>
            <a:ext cx="11045952" cy="35543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smtClean="0"/>
              <a:t>Please do not hesitate to reach </a:t>
            </a:r>
            <a:r>
              <a:rPr lang="en-US" sz="3000" dirty="0"/>
              <a:t>out </a:t>
            </a:r>
            <a:r>
              <a:rPr lang="en-US" sz="3000" dirty="0" smtClean="0"/>
              <a:t>if you </a:t>
            </a:r>
            <a:r>
              <a:rPr lang="en-US" sz="3000" dirty="0" smtClean="0"/>
              <a:t>have </a:t>
            </a:r>
            <a:r>
              <a:rPr lang="en-US" sz="3000" dirty="0" smtClean="0"/>
              <a:t>any </a:t>
            </a:r>
            <a:r>
              <a:rPr lang="en-US" sz="3000" dirty="0" smtClean="0"/>
              <a:t>questions or would like </a:t>
            </a:r>
            <a:r>
              <a:rPr lang="en-US" sz="3000" dirty="0"/>
              <a:t>additional </a:t>
            </a:r>
            <a:r>
              <a:rPr lang="en-US" sz="3000" dirty="0" smtClean="0"/>
              <a:t>information pertaining to the P-Card best practices shared today </a:t>
            </a:r>
            <a:endParaRPr lang="en-US" sz="3000" dirty="0" smtClean="0"/>
          </a:p>
          <a:p>
            <a:pPr marL="0" indent="0">
              <a:buNone/>
            </a:pPr>
            <a:r>
              <a:rPr lang="en-US" sz="3000" b="1" dirty="0" smtClean="0"/>
              <a:t>Linda </a:t>
            </a:r>
            <a:r>
              <a:rPr lang="en-US" sz="3000" b="1" dirty="0"/>
              <a:t>S. Johnson, CPCP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b="1" dirty="0"/>
              <a:t>Assistant Director, Local Government </a:t>
            </a:r>
            <a:r>
              <a:rPr lang="en-US" sz="3000" b="1" dirty="0" smtClean="0"/>
              <a:t>P-Card </a:t>
            </a:r>
            <a:r>
              <a:rPr lang="en-US" sz="3000" b="1" dirty="0"/>
              <a:t>Division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b="1" dirty="0" smtClean="0"/>
              <a:t>Email:</a:t>
            </a:r>
            <a:r>
              <a:rPr lang="en-US" sz="3000" b="1" dirty="0"/>
              <a:t> </a:t>
            </a:r>
            <a:r>
              <a:rPr lang="en-US" sz="3000" b="1" dirty="0" smtClean="0">
                <a:hlinkClick r:id="rId3"/>
              </a:rPr>
              <a:t>Linda.Johnson@wvsao.gov</a:t>
            </a:r>
            <a:endParaRPr lang="en-US" sz="30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b="1" dirty="0"/>
              <a:t>Telephone number: </a:t>
            </a:r>
            <a:r>
              <a:rPr lang="en-US" sz="3000" b="1" dirty="0" smtClean="0"/>
              <a:t>304-618-0050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8516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6945" y="997526"/>
            <a:ext cx="9023816" cy="28043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Why are </a:t>
            </a:r>
            <a:r>
              <a:rPr lang="en-US" b="1" dirty="0" smtClean="0"/>
              <a:t>they important</a:t>
            </a:r>
            <a:r>
              <a:rPr lang="en-US" b="1" dirty="0"/>
              <a:t>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184298"/>
              </p:ext>
            </p:extLst>
          </p:nvPr>
        </p:nvGraphicFramePr>
        <p:xfrm>
          <a:off x="838199" y="2014331"/>
          <a:ext cx="10762561" cy="3681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8427">
                  <a:extLst>
                    <a:ext uri="{9D8B030D-6E8A-4147-A177-3AD203B41FA5}">
                      <a16:colId xmlns:a16="http://schemas.microsoft.com/office/drawing/2014/main" val="370533221"/>
                    </a:ext>
                  </a:extLst>
                </a:gridCol>
                <a:gridCol w="7784134">
                  <a:extLst>
                    <a:ext uri="{9D8B030D-6E8A-4147-A177-3AD203B41FA5}">
                      <a16:colId xmlns:a16="http://schemas.microsoft.com/office/drawing/2014/main" val="3052785935"/>
                    </a:ext>
                  </a:extLst>
                </a:gridCol>
              </a:tblGrid>
              <a:tr h="516388">
                <a:tc>
                  <a:txBody>
                    <a:bodyPr/>
                    <a:lstStyle/>
                    <a:p>
                      <a:r>
                        <a:rPr lang="en-US" sz="2800" dirty="0"/>
                        <a:t>Need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Benefit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636930"/>
                  </a:ext>
                </a:extLst>
              </a:tr>
              <a:tr h="806617">
                <a:tc>
                  <a:txBody>
                    <a:bodyPr/>
                    <a:lstStyle/>
                    <a:p>
                      <a:r>
                        <a:rPr lang="en-US" sz="2400" dirty="0"/>
                        <a:t>Streamlined Procure</a:t>
                      </a:r>
                      <a:r>
                        <a:rPr lang="en-US" sz="2400" baseline="0" dirty="0"/>
                        <a:t> to Pay Processes</a:t>
                      </a:r>
                      <a:endParaRPr lang="en-US" sz="2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P-Cards reduce </a:t>
                      </a:r>
                      <a:r>
                        <a:rPr lang="en-US" sz="2400" dirty="0"/>
                        <a:t>manual processes and processing cost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723183"/>
                  </a:ext>
                </a:extLst>
              </a:tr>
              <a:tr h="694855">
                <a:tc>
                  <a:txBody>
                    <a:bodyPr/>
                    <a:lstStyle/>
                    <a:p>
                      <a:r>
                        <a:rPr lang="en-US" sz="2400" dirty="0"/>
                        <a:t>Compliance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Better spend controls minimize or eliminate spending abuse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884372"/>
                  </a:ext>
                </a:extLst>
              </a:tr>
              <a:tr h="806617">
                <a:tc>
                  <a:txBody>
                    <a:bodyPr/>
                    <a:lstStyle/>
                    <a:p>
                      <a:r>
                        <a:rPr lang="en-US" sz="2400" dirty="0"/>
                        <a:t>Reconciliation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Enhanced data for financial systems ties payment to specific events</a:t>
                      </a:r>
                      <a:r>
                        <a:rPr lang="en-US" sz="2400" baseline="0" dirty="0"/>
                        <a:t> or cost codes</a:t>
                      </a:r>
                      <a:endParaRPr lang="en-US" sz="2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65801"/>
                  </a:ext>
                </a:extLst>
              </a:tr>
              <a:tr h="806617">
                <a:tc>
                  <a:txBody>
                    <a:bodyPr/>
                    <a:lstStyle/>
                    <a:p>
                      <a:r>
                        <a:rPr lang="en-US" sz="2400" dirty="0"/>
                        <a:t>Better Economics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Card spend provides supplier discounts and financial rebates, while reducing processing cost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737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2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950"/>
    </mc:Choice>
    <mc:Fallback xmlns="">
      <p:transition spd="slow" advTm="11795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452" y="937549"/>
            <a:ext cx="8726347" cy="37039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Establish Goals and Objectives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2639"/>
            <a:ext cx="10719816" cy="3585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Leading agencies establish measurable goals and objectives </a:t>
            </a:r>
          </a:p>
          <a:p>
            <a:r>
              <a:rPr lang="en-US" sz="3000" dirty="0" smtClean="0"/>
              <a:t>Must comply with legislation for purchasing products and </a:t>
            </a:r>
            <a:r>
              <a:rPr lang="en-US" sz="3000" dirty="0" smtClean="0"/>
              <a:t>services</a:t>
            </a:r>
            <a:endParaRPr lang="en-US" sz="3000" dirty="0" smtClean="0"/>
          </a:p>
          <a:p>
            <a:r>
              <a:rPr lang="en-US" sz="3000" dirty="0" smtClean="0"/>
              <a:t>Modify procure-to-pay functions to achieve goals and objectives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 smtClean="0"/>
              <a:t>Adjust goals and objectives as program evolves and changes</a:t>
            </a:r>
          </a:p>
        </p:txBody>
      </p:sp>
    </p:spTree>
    <p:extLst>
      <p:ext uri="{BB962C8B-B14F-4D97-AF65-F5344CB8AC3E}">
        <p14:creationId xmlns:p14="http://schemas.microsoft.com/office/powerpoint/2010/main" val="1625206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063"/>
    </mc:Choice>
    <mc:Fallback xmlns="">
      <p:transition spd="slow" advTm="82063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612" y="928688"/>
            <a:ext cx="9001126" cy="357187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Typical Goals and Objectives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447" y="2071688"/>
            <a:ext cx="11350753" cy="3487864"/>
          </a:xfrm>
        </p:spPr>
        <p:txBody>
          <a:bodyPr numCol="2"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Improve level of accountability and control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Increase discounts received from suppliers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Increase visibility into potential misuse of taxpayer dollars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Improve </a:t>
            </a:r>
            <a:r>
              <a:rPr lang="en-US" dirty="0" smtClean="0"/>
              <a:t>employee purchasing </a:t>
            </a:r>
            <a:r>
              <a:rPr lang="en-US" dirty="0" smtClean="0"/>
              <a:t>efficiency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Reduce </a:t>
            </a:r>
            <a:r>
              <a:rPr lang="en-US" dirty="0"/>
              <a:t>number of purchase orders and vendor checks </a:t>
            </a:r>
            <a:r>
              <a:rPr lang="en-US" dirty="0" smtClean="0"/>
              <a:t>issued</a:t>
            </a:r>
          </a:p>
          <a:p>
            <a:pPr>
              <a:lnSpc>
                <a:spcPct val="120000"/>
              </a:lnSpc>
            </a:pPr>
            <a:r>
              <a:rPr lang="en-US" dirty="0"/>
              <a:t>Lower transaction cost per purchase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Reduce number of invoices processed by </a:t>
            </a:r>
            <a:r>
              <a:rPr lang="en-US" dirty="0" smtClean="0"/>
              <a:t>accounts </a:t>
            </a:r>
            <a:r>
              <a:rPr lang="en-US" dirty="0" smtClean="0"/>
              <a:t>payable department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Minimize invoice payment processing time and errors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Reduce </a:t>
            </a:r>
            <a:r>
              <a:rPr lang="en-US" dirty="0" smtClean="0"/>
              <a:t>cycle time for acquiring products and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931" y="927653"/>
            <a:ext cx="9011478" cy="38431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Research Opportunities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5239"/>
            <a:ext cx="10515600" cy="3478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Leading agencies understand the benefits and value of P-Cards and research opportunities for continuous improvement</a:t>
            </a:r>
          </a:p>
          <a:p>
            <a:r>
              <a:rPr lang="en-US" dirty="0" smtClean="0"/>
              <a:t>Analyze current procure-to-pay process for efficiencies and cost savings</a:t>
            </a:r>
          </a:p>
          <a:p>
            <a:r>
              <a:rPr lang="en-US" dirty="0" smtClean="0"/>
              <a:t>Determine </a:t>
            </a:r>
            <a:r>
              <a:rPr lang="en-US" dirty="0"/>
              <a:t>P-Card’s place within your payment strategy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Seek innovative applications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65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5552"/>
    </mc:Choice>
    <mc:Fallback xmlns="">
      <p:transition spd="slow" advTm="375552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914400"/>
            <a:ext cx="8951209" cy="4282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Management and Oversight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8719"/>
            <a:ext cx="10515600" cy="36099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Assignment of oversight to the appropriate Program Coordinator(s) is critical for guiding and executing </a:t>
            </a:r>
            <a:r>
              <a:rPr lang="en-US" dirty="0"/>
              <a:t>P-Card </a:t>
            </a:r>
            <a:r>
              <a:rPr lang="en-US" dirty="0" smtClean="0"/>
              <a:t>initiatives and overall program success</a:t>
            </a:r>
          </a:p>
          <a:p>
            <a:r>
              <a:rPr lang="en-US" dirty="0"/>
              <a:t>K</a:t>
            </a:r>
            <a:r>
              <a:rPr lang="en-US" dirty="0" smtClean="0"/>
              <a:t>nowledgeable </a:t>
            </a:r>
            <a:r>
              <a:rPr lang="en-US" dirty="0"/>
              <a:t>of procure-to-pay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Authority </a:t>
            </a:r>
            <a:r>
              <a:rPr lang="en-US" dirty="0"/>
              <a:t>to </a:t>
            </a:r>
            <a:r>
              <a:rPr lang="en-US" dirty="0" smtClean="0"/>
              <a:t>make decisions to </a:t>
            </a:r>
            <a:r>
              <a:rPr lang="en-US" dirty="0"/>
              <a:t>improve </a:t>
            </a:r>
            <a:r>
              <a:rPr lang="en-US" dirty="0" smtClean="0"/>
              <a:t>program</a:t>
            </a:r>
          </a:p>
          <a:p>
            <a:r>
              <a:rPr lang="en-US" dirty="0" smtClean="0"/>
              <a:t>Administer day-to-day functions</a:t>
            </a:r>
          </a:p>
          <a:p>
            <a:r>
              <a:rPr lang="en-US" dirty="0" smtClean="0"/>
              <a:t>Delegate duties to assist in reconciliation, reviewing, approving and monitoring processes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08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875"/>
    </mc:Choice>
    <mc:Fallback xmlns="">
      <p:transition spd="slow" advTm="8087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2" y="937550"/>
            <a:ext cx="8922745" cy="37039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P-Card </a:t>
            </a:r>
            <a:r>
              <a:rPr lang="en-US" sz="3200" b="1" dirty="0"/>
              <a:t>Policies and </a:t>
            </a:r>
            <a:r>
              <a:rPr lang="en-US" sz="3200" b="1" dirty="0" smtClean="0"/>
              <a:t>Procedures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0250"/>
            <a:ext cx="10515600" cy="37085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Develop a comprehensive Policies and </a:t>
            </a:r>
            <a:r>
              <a:rPr lang="en-US" dirty="0"/>
              <a:t>P</a:t>
            </a:r>
            <a:r>
              <a:rPr lang="en-US" dirty="0" smtClean="0"/>
              <a:t>rocedures </a:t>
            </a:r>
            <a:r>
              <a:rPr lang="en-US" dirty="0"/>
              <a:t>M</a:t>
            </a:r>
            <a:r>
              <a:rPr lang="en-US" dirty="0" smtClean="0"/>
              <a:t>anual to establish and communicate the program guidelines and appropriate use of the P-Card</a:t>
            </a:r>
            <a:endParaRPr lang="en-US" dirty="0"/>
          </a:p>
          <a:p>
            <a:r>
              <a:rPr lang="en-US" dirty="0" smtClean="0"/>
              <a:t>Establish rationale </a:t>
            </a:r>
            <a:r>
              <a:rPr lang="en-US" dirty="0"/>
              <a:t>for using </a:t>
            </a:r>
            <a:r>
              <a:rPr lang="en-US" dirty="0" smtClean="0"/>
              <a:t>P-Cards</a:t>
            </a:r>
          </a:p>
          <a:p>
            <a:r>
              <a:rPr lang="en-US" dirty="0" smtClean="0"/>
              <a:t>Explain how P-Cards fit into current procure-to-pay processes</a:t>
            </a:r>
          </a:p>
          <a:p>
            <a:r>
              <a:rPr lang="en-US" dirty="0"/>
              <a:t>S</a:t>
            </a:r>
            <a:r>
              <a:rPr lang="en-US" dirty="0" smtClean="0"/>
              <a:t>et </a:t>
            </a:r>
            <a:r>
              <a:rPr lang="en-US" dirty="0"/>
              <a:t>the control environment </a:t>
            </a:r>
            <a:endParaRPr lang="en-US" dirty="0" smtClean="0"/>
          </a:p>
          <a:p>
            <a:r>
              <a:rPr lang="en-US" dirty="0" smtClean="0"/>
              <a:t>Outline requirements for usage, training, transaction review and auditing</a:t>
            </a:r>
          </a:p>
          <a:p>
            <a:r>
              <a:rPr lang="en-US" dirty="0"/>
              <a:t>D</a:t>
            </a:r>
            <a:r>
              <a:rPr lang="en-US" dirty="0" smtClean="0"/>
              <a:t>efine consequences </a:t>
            </a:r>
            <a:r>
              <a:rPr lang="en-US" dirty="0"/>
              <a:t>for fraud, misuse, and </a:t>
            </a:r>
            <a:r>
              <a:rPr lang="en-US" dirty="0" smtClean="0"/>
              <a:t>abuse</a:t>
            </a:r>
          </a:p>
          <a:p>
            <a:r>
              <a:rPr lang="en-US" dirty="0" smtClean="0"/>
              <a:t>Update </a:t>
            </a:r>
            <a:r>
              <a:rPr lang="en-US" dirty="0"/>
              <a:t>and regularly distribute </a:t>
            </a:r>
            <a:r>
              <a:rPr lang="en-US" dirty="0" smtClean="0"/>
              <a:t>to encourage understanding and compliance </a:t>
            </a:r>
          </a:p>
        </p:txBody>
      </p:sp>
    </p:spTree>
    <p:extLst>
      <p:ext uri="{BB962C8B-B14F-4D97-AF65-F5344CB8AC3E}">
        <p14:creationId xmlns:p14="http://schemas.microsoft.com/office/powerpoint/2010/main" val="197685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538"/>
    </mc:Choice>
    <mc:Fallback xmlns="">
      <p:transition spd="slow" advTm="15753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0998" y="958466"/>
            <a:ext cx="8742802" cy="326995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Policies </a:t>
            </a:r>
            <a:r>
              <a:rPr lang="en-US" sz="3200" b="1" dirty="0"/>
              <a:t>and </a:t>
            </a:r>
            <a:r>
              <a:rPr lang="en-US" sz="3200" b="1" dirty="0" smtClean="0"/>
              <a:t>Procedures Key Components</a:t>
            </a: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386301"/>
              </p:ext>
            </p:extLst>
          </p:nvPr>
        </p:nvGraphicFramePr>
        <p:xfrm>
          <a:off x="838200" y="2109216"/>
          <a:ext cx="10515600" cy="3615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7539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005"/>
    </mc:Choice>
    <mc:Fallback xmlns="">
      <p:transition spd="slow" advTm="5400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5203</TotalTime>
  <Words>1557</Words>
  <Application>Microsoft Office PowerPoint</Application>
  <PresentationFormat>Widescreen</PresentationFormat>
  <Paragraphs>265</Paragraphs>
  <Slides>27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Office Theme</vt:lpstr>
      <vt:lpstr>Purchasing Card  Best Practices</vt:lpstr>
      <vt:lpstr>Learning Objectives</vt:lpstr>
      <vt:lpstr>Why are they important?</vt:lpstr>
      <vt:lpstr>Establish Goals and Objectives</vt:lpstr>
      <vt:lpstr>Typical Goals and Objectives</vt:lpstr>
      <vt:lpstr>Research Opportunities</vt:lpstr>
      <vt:lpstr>Management and Oversight</vt:lpstr>
      <vt:lpstr>P-Card Policies and Procedures</vt:lpstr>
      <vt:lpstr>Policies and Procedures Key Components</vt:lpstr>
      <vt:lpstr>Policies and Procedures Minimum Requirements</vt:lpstr>
      <vt:lpstr>Control Environment</vt:lpstr>
      <vt:lpstr>Control Environment </vt:lpstr>
      <vt:lpstr>Technology</vt:lpstr>
      <vt:lpstr>Technology</vt:lpstr>
      <vt:lpstr>Training </vt:lpstr>
      <vt:lpstr>Training Topics </vt:lpstr>
      <vt:lpstr>Communication</vt:lpstr>
      <vt:lpstr>Roles and Responsibilities</vt:lpstr>
      <vt:lpstr>Roles and Responsibilities</vt:lpstr>
      <vt:lpstr>Roles and Responsibilities</vt:lpstr>
      <vt:lpstr>Roles and Responsibilities</vt:lpstr>
      <vt:lpstr>Roles and Responsibilities</vt:lpstr>
      <vt:lpstr>P-Card Optimization</vt:lpstr>
      <vt:lpstr>Optimization</vt:lpstr>
      <vt:lpstr>P-Card Growth</vt:lpstr>
      <vt:lpstr>Summary</vt:lpstr>
      <vt:lpstr>Thank you for attending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Johnson</dc:creator>
  <cp:lastModifiedBy>Linda Johnson</cp:lastModifiedBy>
  <cp:revision>340</cp:revision>
  <cp:lastPrinted>2020-09-30T18:08:51Z</cp:lastPrinted>
  <dcterms:created xsi:type="dcterms:W3CDTF">2020-09-11T20:01:23Z</dcterms:created>
  <dcterms:modified xsi:type="dcterms:W3CDTF">2020-10-25T22:04:02Z</dcterms:modified>
</cp:coreProperties>
</file>