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0" r:id="rId3"/>
    <p:sldId id="257" r:id="rId4"/>
    <p:sldId id="259" r:id="rId5"/>
    <p:sldId id="261" r:id="rId6"/>
    <p:sldId id="276" r:id="rId7"/>
    <p:sldId id="284" r:id="rId8"/>
    <p:sldId id="277" r:id="rId9"/>
    <p:sldId id="278" r:id="rId10"/>
    <p:sldId id="285" r:id="rId11"/>
    <p:sldId id="279" r:id="rId12"/>
    <p:sldId id="263" r:id="rId13"/>
    <p:sldId id="281" r:id="rId14"/>
    <p:sldId id="280" r:id="rId15"/>
    <p:sldId id="286" r:id="rId16"/>
    <p:sldId id="288" r:id="rId17"/>
    <p:sldId id="272" r:id="rId18"/>
    <p:sldId id="274" r:id="rId19"/>
    <p:sldId id="282" r:id="rId20"/>
    <p:sldId id="287" r:id="rId21"/>
    <p:sldId id="273"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F6F5"/>
    <a:srgbClr val="E7FBFB"/>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94674"/>
  </p:normalViewPr>
  <p:slideViewPr>
    <p:cSldViewPr snapToGrid="0" snapToObjects="1">
      <p:cViewPr varScale="1">
        <p:scale>
          <a:sx n="72" d="100"/>
          <a:sy n="72" d="100"/>
        </p:scale>
        <p:origin x="138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6/6/2019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a:t>
            </a:r>
            <a:r>
              <a:rPr lang="en-US"/>
              <a:t>Health Services</a:t>
            </a:r>
            <a:endParaRPr lang="en-US" dirty="0"/>
          </a:p>
        </p:txBody>
      </p:sp>
      <p:sp>
        <p:nvSpPr>
          <p:cNvPr id="3" name="Subtitle 2"/>
          <p:cNvSpPr>
            <a:spLocks noGrp="1"/>
          </p:cNvSpPr>
          <p:nvPr>
            <p:ph type="subTitle" idx="1"/>
          </p:nvPr>
        </p:nvSpPr>
        <p:spPr>
          <a:xfrm>
            <a:off x="1652632" y="5292662"/>
            <a:ext cx="5872294" cy="416477"/>
          </a:xfrm>
        </p:spPr>
        <p:txBody>
          <a:bodyPr>
            <a:normAutofit/>
          </a:bodyPr>
          <a:lstStyle/>
          <a:p>
            <a:r>
              <a:rPr lang="en-US" dirty="0"/>
              <a:t>Occupational Therapy Billing Form </a:t>
            </a:r>
          </a:p>
        </p:txBody>
      </p:sp>
      <p:sp>
        <p:nvSpPr>
          <p:cNvPr id="4" name="Date Placeholder 3"/>
          <p:cNvSpPr>
            <a:spLocks noGrp="1"/>
          </p:cNvSpPr>
          <p:nvPr>
            <p:ph type="dt" sz="half" idx="10"/>
          </p:nvPr>
        </p:nvSpPr>
        <p:spPr>
          <a:xfrm>
            <a:off x="3389152" y="5841622"/>
            <a:ext cx="2483142" cy="508844"/>
          </a:xfrm>
        </p:spPr>
        <p:txBody>
          <a:bodyPr/>
          <a:lstStyle/>
          <a:p>
            <a:r>
              <a:rPr lang="en-US" sz="1600" b="1" dirty="0"/>
              <a:t>Effective August 1,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8952551"/>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OCCUPATIONAL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  </a:t>
                      </a:r>
                    </a:p>
                    <a:p>
                      <a:pPr marL="0" marR="0">
                        <a:spcBef>
                          <a:spcPts val="0"/>
                        </a:spcBef>
                        <a:spcAft>
                          <a:spcPts val="0"/>
                        </a:spcAft>
                      </a:pPr>
                      <a:r>
                        <a:rPr lang="en-US" sz="1200" b="0" dirty="0">
                          <a:solidFill>
                            <a:schemeClr val="tx1"/>
                          </a:solidFill>
                          <a:effectLst/>
                        </a:rPr>
                        <a:t>R26.9</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  </a:t>
                      </a:r>
                    </a:p>
                    <a:p>
                      <a:pPr marL="0" marR="0">
                        <a:spcBef>
                          <a:spcPts val="0"/>
                        </a:spcBef>
                        <a:spcAft>
                          <a:spcPts val="0"/>
                        </a:spcAft>
                      </a:pPr>
                      <a:r>
                        <a:rPr lang="en-US" sz="1200" dirty="0">
                          <a:effectLst/>
                        </a:rPr>
                        <a:t>M62.81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R27.8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p>
                    <a:p>
                      <a:pPr marL="0" marR="0">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825480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Occupational Therapy Procedure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49258410"/>
              </p:ext>
            </p:extLst>
          </p:nvPr>
        </p:nvGraphicFramePr>
        <p:xfrm>
          <a:off x="1203436" y="1396699"/>
          <a:ext cx="6743700" cy="3703807"/>
        </p:xfrm>
        <a:graphic>
          <a:graphicData uri="http://schemas.openxmlformats.org/drawingml/2006/table">
            <a:tbl>
              <a:tblPr>
                <a:tableStyleId>{5C22544A-7EE6-4342-B048-85BDC9FD1C3A}</a:tableStyleId>
              </a:tblPr>
              <a:tblGrid>
                <a:gridCol w="742950">
                  <a:extLst>
                    <a:ext uri="{9D8B030D-6E8A-4147-A177-3AD203B41FA5}">
                      <a16:colId xmlns:a16="http://schemas.microsoft.com/office/drawing/2014/main" val="625079303"/>
                    </a:ext>
                  </a:extLst>
                </a:gridCol>
                <a:gridCol w="4457700">
                  <a:extLst>
                    <a:ext uri="{9D8B030D-6E8A-4147-A177-3AD203B41FA5}">
                      <a16:colId xmlns:a16="http://schemas.microsoft.com/office/drawing/2014/main" val="750531649"/>
                    </a:ext>
                  </a:extLst>
                </a:gridCol>
                <a:gridCol w="1543050">
                  <a:extLst>
                    <a:ext uri="{9D8B030D-6E8A-4147-A177-3AD203B41FA5}">
                      <a16:colId xmlns:a16="http://schemas.microsoft.com/office/drawing/2014/main" val="1583114683"/>
                    </a:ext>
                  </a:extLst>
                </a:gridCol>
              </a:tblGrid>
              <a:tr h="199119">
                <a:tc>
                  <a:txBody>
                    <a:bodyPr/>
                    <a:lstStyle/>
                    <a:p>
                      <a:pPr marL="0" marR="0">
                        <a:spcBef>
                          <a:spcPts val="0"/>
                        </a:spcBef>
                        <a:spcAft>
                          <a:spcPts val="0"/>
                        </a:spcAft>
                      </a:pPr>
                      <a:r>
                        <a:rPr lang="en-US" sz="1400" kern="0">
                          <a:effectLst/>
                        </a:rPr>
                        <a:t>Code</a:t>
                      </a:r>
                      <a:endParaRPr lang="en-US" sz="1000" b="1" ker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kern="0">
                          <a:effectLst/>
                        </a:rPr>
                        <a:t>Procedure</a:t>
                      </a:r>
                      <a:endParaRPr lang="en-US" sz="1000" b="1" ker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kern="0">
                          <a:effectLst/>
                        </a:rPr>
                        <a:t>Service Unit</a:t>
                      </a:r>
                      <a:endParaRPr lang="en-US" sz="1000" b="1" kern="0">
                        <a:effectLst/>
                        <a:latin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20293462"/>
                  </a:ext>
                </a:extLst>
              </a:tr>
              <a:tr h="170674">
                <a:tc>
                  <a:txBody>
                    <a:bodyPr/>
                    <a:lstStyle/>
                    <a:p>
                      <a:pPr marL="0" marR="0">
                        <a:spcBef>
                          <a:spcPts val="0"/>
                        </a:spcBef>
                        <a:spcAft>
                          <a:spcPts val="0"/>
                        </a:spcAft>
                        <a:tabLst>
                          <a:tab pos="2743200" algn="ctr"/>
                          <a:tab pos="5486400" algn="r"/>
                          <a:tab pos="457200" algn="l"/>
                        </a:tabLst>
                      </a:pPr>
                      <a:r>
                        <a:rPr lang="en-US" sz="1000" dirty="0">
                          <a:effectLst/>
                        </a:rPr>
                        <a:t>97165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Occupational Therapy Evaluation Low Complexity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1 event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48286036"/>
                  </a:ext>
                </a:extLst>
              </a:tr>
              <a:tr h="170674">
                <a:tc>
                  <a:txBody>
                    <a:bodyPr/>
                    <a:lstStyle/>
                    <a:p>
                      <a:pPr marL="0" marR="0">
                        <a:spcBef>
                          <a:spcPts val="0"/>
                        </a:spcBef>
                        <a:spcAft>
                          <a:spcPts val="0"/>
                        </a:spcAft>
                      </a:pPr>
                      <a:r>
                        <a:rPr lang="en-US" sz="1000" dirty="0">
                          <a:effectLst/>
                        </a:rPr>
                        <a:t>97166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Occupational Therapy Evaluation Moderate Complexity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1 event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41304746"/>
                  </a:ext>
                </a:extLst>
              </a:tr>
              <a:tr h="170674">
                <a:tc>
                  <a:txBody>
                    <a:bodyPr/>
                    <a:lstStyle/>
                    <a:p>
                      <a:pPr marL="0" marR="0">
                        <a:spcBef>
                          <a:spcPts val="0"/>
                        </a:spcBef>
                        <a:spcAft>
                          <a:spcPts val="0"/>
                        </a:spcAft>
                      </a:pPr>
                      <a:r>
                        <a:rPr lang="en-US" sz="1000" dirty="0">
                          <a:effectLst/>
                        </a:rPr>
                        <a:t>97167</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Occupational Therapy Evaluation High Complexity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1 event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7973943"/>
                  </a:ext>
                </a:extLst>
              </a:tr>
              <a:tr h="170674">
                <a:tc>
                  <a:txBody>
                    <a:bodyPr/>
                    <a:lstStyle/>
                    <a:p>
                      <a:pPr marL="0" marR="0">
                        <a:spcBef>
                          <a:spcPts val="0"/>
                        </a:spcBef>
                        <a:spcAft>
                          <a:spcPts val="0"/>
                        </a:spcAft>
                      </a:pPr>
                      <a:r>
                        <a:rPr lang="en-US" sz="1000" dirty="0">
                          <a:effectLst/>
                        </a:rPr>
                        <a:t>97168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Occupational Therapy Re-evaluation</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2 events per calendar year</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8904791"/>
                  </a:ext>
                </a:extLst>
              </a:tr>
              <a:tr h="284456">
                <a:tc>
                  <a:txBody>
                    <a:bodyPr/>
                    <a:lstStyle/>
                    <a:p>
                      <a:pPr marL="0" marR="0">
                        <a:spcBef>
                          <a:spcPts val="0"/>
                        </a:spcBef>
                        <a:spcAft>
                          <a:spcPts val="0"/>
                        </a:spcAft>
                      </a:pPr>
                      <a:r>
                        <a:rPr lang="en-US" sz="1000">
                          <a:effectLst/>
                        </a:rPr>
                        <a:t>97032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Application of a modality to one or more areas; electrical stimulation (manual),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2368611"/>
                  </a:ext>
                </a:extLst>
              </a:tr>
              <a:tr h="284456">
                <a:tc>
                  <a:txBody>
                    <a:bodyPr/>
                    <a:lstStyle/>
                    <a:p>
                      <a:pPr marL="0" marR="0">
                        <a:spcBef>
                          <a:spcPts val="0"/>
                        </a:spcBef>
                        <a:spcAft>
                          <a:spcPts val="0"/>
                        </a:spcAft>
                      </a:pPr>
                      <a:r>
                        <a:rPr lang="en-US" sz="1000">
                          <a:effectLst/>
                        </a:rPr>
                        <a:t>97110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Therapeutic procedure, one or more areas, each 15 minutes; therapeutic exercises to develop strength and endurance, range of motion and flexibility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54248227"/>
                  </a:ext>
                </a:extLst>
              </a:tr>
              <a:tr h="426684">
                <a:tc>
                  <a:txBody>
                    <a:bodyPr/>
                    <a:lstStyle/>
                    <a:p>
                      <a:pPr marL="0" marR="0">
                        <a:spcBef>
                          <a:spcPts val="0"/>
                        </a:spcBef>
                        <a:spcAft>
                          <a:spcPts val="0"/>
                        </a:spcAft>
                      </a:pPr>
                      <a:r>
                        <a:rPr lang="en-US" sz="1000">
                          <a:effectLst/>
                        </a:rPr>
                        <a:t>97112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Neuromuscular reeducation of movement, balance, coordination, kinesthetic sense, posture, and proprioception for sitting and/or standing activities,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1578426"/>
                  </a:ext>
                </a:extLst>
              </a:tr>
              <a:tr h="170674">
                <a:tc>
                  <a:txBody>
                    <a:bodyPr/>
                    <a:lstStyle/>
                    <a:p>
                      <a:pPr marL="0" marR="0">
                        <a:spcBef>
                          <a:spcPts val="0"/>
                        </a:spcBef>
                        <a:spcAft>
                          <a:spcPts val="0"/>
                        </a:spcAft>
                      </a:pPr>
                      <a:r>
                        <a:rPr lang="en-US" sz="1000">
                          <a:effectLst/>
                        </a:rPr>
                        <a:t>97113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Aquatic Therapy with therapeutic exercises,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9690097"/>
                  </a:ext>
                </a:extLst>
              </a:tr>
              <a:tr h="170674">
                <a:tc>
                  <a:txBody>
                    <a:bodyPr/>
                    <a:lstStyle/>
                    <a:p>
                      <a:pPr marL="0" marR="0">
                        <a:spcBef>
                          <a:spcPts val="0"/>
                        </a:spcBef>
                        <a:spcAft>
                          <a:spcPts val="0"/>
                        </a:spcAft>
                      </a:pPr>
                      <a:r>
                        <a:rPr lang="en-US" sz="1000">
                          <a:effectLst/>
                        </a:rPr>
                        <a:t>97116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Gait training (includes stair climbing)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58614310"/>
                  </a:ext>
                </a:extLst>
              </a:tr>
              <a:tr h="170674">
                <a:tc>
                  <a:txBody>
                    <a:bodyPr/>
                    <a:lstStyle/>
                    <a:p>
                      <a:pPr marL="0" marR="0">
                        <a:spcBef>
                          <a:spcPts val="0"/>
                        </a:spcBef>
                        <a:spcAft>
                          <a:spcPts val="0"/>
                        </a:spcAft>
                      </a:pPr>
                      <a:r>
                        <a:rPr lang="en-US" sz="1000">
                          <a:effectLst/>
                        </a:rPr>
                        <a:t>97150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Therapeutic procedure(s), group (2 or more individuals),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8030507"/>
                  </a:ext>
                </a:extLst>
              </a:tr>
              <a:tr h="284456">
                <a:tc>
                  <a:txBody>
                    <a:bodyPr/>
                    <a:lstStyle/>
                    <a:p>
                      <a:pPr marL="0" marR="0">
                        <a:spcBef>
                          <a:spcPts val="0"/>
                        </a:spcBef>
                        <a:spcAft>
                          <a:spcPts val="0"/>
                        </a:spcAft>
                      </a:pPr>
                      <a:r>
                        <a:rPr lang="en-US" sz="1000">
                          <a:effectLst/>
                        </a:rPr>
                        <a:t>97140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Manual therapy techniques (mobilization/manipulation, manual lymphatic drainage, manual traction), one or more regions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81975760"/>
                  </a:ext>
                </a:extLst>
              </a:tr>
              <a:tr h="284456">
                <a:tc>
                  <a:txBody>
                    <a:bodyPr/>
                    <a:lstStyle/>
                    <a:p>
                      <a:pPr marL="0" marR="0">
                        <a:spcBef>
                          <a:spcPts val="0"/>
                        </a:spcBef>
                        <a:spcAft>
                          <a:spcPts val="0"/>
                        </a:spcAft>
                      </a:pPr>
                      <a:r>
                        <a:rPr lang="en-US" sz="1000">
                          <a:effectLst/>
                        </a:rPr>
                        <a:t>97530 GO</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a:effectLst/>
                        </a:rPr>
                        <a:t>Therapeutic activities, direct (one-on-one) patient contact by the provider (use of dynamic activities to improve functional performance)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2895375"/>
                  </a:ext>
                </a:extLst>
              </a:tr>
              <a:tr h="619329">
                <a:tc>
                  <a:txBody>
                    <a:bodyPr/>
                    <a:lstStyle/>
                    <a:p>
                      <a:pPr marL="0" marR="0">
                        <a:spcBef>
                          <a:spcPts val="0"/>
                        </a:spcBef>
                        <a:spcAft>
                          <a:spcPts val="0"/>
                        </a:spcAft>
                      </a:pPr>
                      <a:r>
                        <a:rPr lang="en-US" sz="1000" dirty="0">
                          <a:effectLst/>
                        </a:rPr>
                        <a:t>97533 GO</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Sensory integrative techniques to enhance sensory processing and promote adaptive responses to environmental demands, direct (one-on-one) patient contact by the provider,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7483311"/>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173466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Procedure Code Changes</a:t>
            </a:r>
          </a:p>
        </p:txBody>
      </p:sp>
      <p:sp>
        <p:nvSpPr>
          <p:cNvPr id="3" name="Content Placeholder 2"/>
          <p:cNvSpPr>
            <a:spLocks noGrp="1"/>
          </p:cNvSpPr>
          <p:nvPr>
            <p:ph idx="1"/>
          </p:nvPr>
        </p:nvSpPr>
        <p:spPr/>
        <p:txBody>
          <a:bodyPr/>
          <a:lstStyle/>
          <a:p>
            <a:r>
              <a:rPr lang="en-US" dirty="0">
                <a:solidFill>
                  <a:schemeClr val="accent1">
                    <a:lumMod val="50000"/>
                  </a:schemeClr>
                </a:solidFill>
              </a:rPr>
              <a:t>Procedure Code 97532 GO is no longer a valid CPT code.</a:t>
            </a:r>
          </a:p>
        </p:txBody>
      </p:sp>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696653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CPT codes and caps from slide nine to complete the claim documentation section of the billing form.</a:t>
            </a:r>
          </a:p>
          <a:p>
            <a:r>
              <a:rPr lang="en-US" dirty="0"/>
              <a:t>In the first column list the service date.  (If combining minutes from different days for a unit use the date the 15</a:t>
            </a:r>
            <a:r>
              <a:rPr lang="en-US" baseline="30000" dirty="0"/>
              <a:t>th</a:t>
            </a:r>
            <a:r>
              <a:rPr lang="en-US" dirty="0"/>
              <a:t> minute occurred to complete the unit.  No span dates are allowed.)</a:t>
            </a:r>
          </a:p>
          <a:p>
            <a:r>
              <a:rPr lang="en-US" dirty="0"/>
              <a:t>Column two - enter one or more of the diagnosis code numbers that directly relates to the services. (examples 1, 1 &amp; 3, 2)</a:t>
            </a:r>
          </a:p>
          <a:p>
            <a:r>
              <a:rPr lang="en-US" dirty="0"/>
              <a:t>Column three - enter the CPT code including the GO modifier if appropriate.</a:t>
            </a:r>
          </a:p>
          <a:p>
            <a:r>
              <a:rPr lang="en-US" dirty="0"/>
              <a:t>Columns four and five - enter the start and end time.</a:t>
            </a:r>
          </a:p>
          <a:p>
            <a:r>
              <a:rPr lang="en-US" dirty="0"/>
              <a:t>In the last column enter the total number of units or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3427123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60111436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3410344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696919970"/>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9-3-2019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97116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9:12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9:37</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solidFill>
                            <a:schemeClr val="tx1"/>
                          </a:solidFill>
                          <a:effectLst/>
                        </a:rPr>
                        <a:t> 9-6-2019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2,3 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97110</a:t>
                      </a:r>
                      <a:r>
                        <a:rPr lang="en-US" sz="1000" baseline="0" dirty="0">
                          <a:effectLst/>
                        </a:rPr>
                        <a:t>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1:30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1:45</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solidFill>
                            <a:schemeClr val="tx1"/>
                          </a:solidFill>
                          <a:effectLst/>
                          <a:latin typeface="Times New Roman" panose="02020603050405020304" pitchFamily="18" charset="0"/>
                          <a:ea typeface="Times New Roman" panose="02020603050405020304" pitchFamily="18" charset="0"/>
                        </a:rPr>
                        <a:t>9-10-2019</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97116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9:12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9:37</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solidFill>
                            <a:schemeClr val="tx1"/>
                          </a:solidFill>
                          <a:effectLst/>
                        </a:rPr>
                        <a:t> 9-13-2019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2,3 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97110</a:t>
                      </a:r>
                      <a:r>
                        <a:rPr lang="en-US" sz="1000" baseline="0" dirty="0">
                          <a:effectLst/>
                        </a:rPr>
                        <a:t>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1:30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1:45</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solidFill>
                            <a:schemeClr val="tx1"/>
                          </a:solidFill>
                          <a:effectLst/>
                        </a:rPr>
                        <a:t> 9-17-2019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97116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9:12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9:37</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dirty="0">
                          <a:solidFill>
                            <a:schemeClr val="tx1"/>
                          </a:solidFill>
                          <a:effectLst/>
                        </a:rPr>
                        <a:t> 9-20-2019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2,3 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97110</a:t>
                      </a:r>
                      <a:r>
                        <a:rPr lang="en-US" sz="1000" baseline="0" dirty="0">
                          <a:effectLst/>
                        </a:rPr>
                        <a:t>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1:30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2:00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dirty="0">
                          <a:solidFill>
                            <a:schemeClr val="tx1"/>
                          </a:solidFill>
                          <a:effectLst/>
                        </a:rPr>
                        <a:t> 9-24-2019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97116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9:12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9:37</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solidFill>
                            <a:schemeClr val="tx1"/>
                          </a:solidFill>
                          <a:effectLst/>
                        </a:rPr>
                        <a:t> 9-27-2019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1,2,3</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97168 GO</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10:00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11:14</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17799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Third Party Billing</a:t>
            </a:r>
          </a:p>
        </p:txBody>
      </p:sp>
      <p:sp>
        <p:nvSpPr>
          <p:cNvPr id="3" name="Content Placeholder 2"/>
          <p:cNvSpPr>
            <a:spLocks noGrp="1"/>
          </p:cNvSpPr>
          <p:nvPr>
            <p:ph idx="1"/>
          </p:nvPr>
        </p:nvSpPr>
        <p:spPr/>
        <p:txBody>
          <a:bodyPr/>
          <a:lstStyle/>
          <a:p>
            <a:r>
              <a:rPr lang="en-US" dirty="0"/>
              <a:t>At times a student may be eligible for Medicaid as the secondary insurance. </a:t>
            </a:r>
          </a:p>
          <a:p>
            <a:r>
              <a:rPr lang="en-US" dirty="0"/>
              <a:t>Medicaid is the payer of last resort for direct services (OT, PT, Speech, Audiology, Psychological, and Nursing).</a:t>
            </a:r>
          </a:p>
          <a:p>
            <a:r>
              <a:rPr lang="en-US" dirty="0"/>
              <a:t>If the student has special transportation services, the direct billing should be submitted.  The claim will be denied but will justify claiming transportation billing for that instructional day.</a:t>
            </a:r>
          </a:p>
          <a:p>
            <a:r>
              <a:rPr lang="en-US" dirty="0"/>
              <a:t>Medicaid will pay ancillary services (TCM, personal care aide and special transportation) as the secondary insurance.</a:t>
            </a:r>
          </a:p>
          <a:p>
            <a:r>
              <a:rPr lang="en-US" dirty="0"/>
              <a:t>Occasionally a student may be eligible for Medicaid under two numbers.  In this case district’s should always use the primary Medicaid number.</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37934625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Certified Occupational Therapy Assistant (COTA)</a:t>
            </a:r>
          </a:p>
        </p:txBody>
      </p:sp>
      <p:sp>
        <p:nvSpPr>
          <p:cNvPr id="3" name="Content Placeholder 2"/>
          <p:cNvSpPr>
            <a:spLocks noGrp="1"/>
          </p:cNvSpPr>
          <p:nvPr>
            <p:ph idx="1"/>
          </p:nvPr>
        </p:nvSpPr>
        <p:spPr/>
        <p:txBody>
          <a:bodyPr>
            <a:normAutofit/>
          </a:bodyPr>
          <a:lstStyle/>
          <a:p>
            <a:r>
              <a:rPr lang="en-US" dirty="0"/>
              <a:t>COTAs can only bill for therapy when an Occupational Therapist (OT) certified by the WV Board of Examiners is directly supervising.</a:t>
            </a:r>
          </a:p>
          <a:p>
            <a:r>
              <a:rPr lang="en-US" dirty="0"/>
              <a:t>Directly supervising requires the Board Certified OT to be on site when the therapy is being provided.</a:t>
            </a:r>
          </a:p>
          <a:p>
            <a:r>
              <a:rPr lang="en-US" dirty="0"/>
              <a:t>COTA progress/therapy logs are to be co-signed by the supervising OT for therapy dates that are billed for Medicaid.  This only applies to dates when the OT was directly supervising the COTA. To make this clear to the person entering billing, the OT should initial the days that they provided direct supervision.</a:t>
            </a:r>
          </a:p>
          <a:p>
            <a:r>
              <a:rPr lang="en-US" dirty="0"/>
              <a:t>COTAs can not bill for evaluations.</a:t>
            </a:r>
          </a:p>
        </p:txBody>
      </p:sp>
    </p:spTree>
    <p:extLst>
      <p:ext uri="{BB962C8B-B14F-4D97-AF65-F5344CB8AC3E}">
        <p14:creationId xmlns:p14="http://schemas.microsoft.com/office/powerpoint/2010/main" val="2472767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normAutofit/>
          </a:bodyPr>
          <a:lstStyle/>
          <a:p>
            <a:r>
              <a:rPr lang="en-US" dirty="0"/>
              <a:t>Staff who provided or directly supervised the service will sign the form and list credentials.</a:t>
            </a:r>
          </a:p>
          <a:p>
            <a:r>
              <a:rPr lang="en-US" dirty="0"/>
              <a:t>For COTAs, the supervising OT must co-sign the billing form and initial specific claims directly supervised.</a:t>
            </a:r>
          </a:p>
          <a:p>
            <a:r>
              <a:rPr lang="en-US" dirty="0"/>
              <a:t>An OT is considered to be directly supervising when in the building at the time of the service.</a:t>
            </a:r>
          </a:p>
          <a:p>
            <a:r>
              <a:rPr lang="en-US" dirty="0"/>
              <a:t>Claims initialed by the OT can be submitted for billing.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255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____________________     		      	       ________________</a:t>
            </a:r>
          </a:p>
          <a:p>
            <a:pPr marL="0" indent="0">
              <a:buNone/>
            </a:pPr>
            <a:r>
              <a:rPr lang="en-US" i="1" dirty="0"/>
              <a:t>Signature/Credentials		                                      Date	       </a:t>
            </a:r>
            <a:endParaRPr lang="en-US" dirty="0"/>
          </a:p>
          <a:p>
            <a:pPr marL="0" indent="0">
              <a:buNone/>
            </a:pPr>
            <a:r>
              <a:rPr lang="en-US" i="1" dirty="0"/>
              <a:t> </a:t>
            </a:r>
            <a:endParaRPr lang="en-US" dirty="0"/>
          </a:p>
          <a:p>
            <a:pPr marL="0" indent="0">
              <a:buNone/>
            </a:pPr>
            <a:r>
              <a:rPr lang="en-US" u="sng" dirty="0"/>
              <a:t>				 </a:t>
            </a:r>
            <a:r>
              <a:rPr lang="en-US" dirty="0"/>
              <a:t>				</a:t>
            </a:r>
            <a:r>
              <a:rPr lang="en-US" u="sng" dirty="0"/>
              <a:t>			  </a:t>
            </a:r>
            <a:r>
              <a:rPr lang="en-US" dirty="0"/>
              <a:t>        </a:t>
            </a:r>
            <a:r>
              <a:rPr lang="en-US" i="1" dirty="0"/>
              <a:t>Co-Signature/Credential 				         Date</a:t>
            </a:r>
            <a:r>
              <a:rPr lang="en-US" dirty="0"/>
              <a:t>             </a:t>
            </a:r>
            <a:r>
              <a:rPr lang="en-US" i="1" dirty="0"/>
              <a:t>(Initial dates directly supervised)</a:t>
            </a:r>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387429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Consent to Bill Medicaid</a:t>
            </a:r>
          </a:p>
        </p:txBody>
      </p:sp>
      <p:sp>
        <p:nvSpPr>
          <p:cNvPr id="3" name="Content Placeholder 2"/>
          <p:cNvSpPr>
            <a:spLocks noGrp="1"/>
          </p:cNvSpPr>
          <p:nvPr>
            <p:ph idx="1"/>
          </p:nvPr>
        </p:nvSpPr>
        <p:spPr/>
        <p:txBody>
          <a:bodyPr/>
          <a:lstStyle/>
          <a:p>
            <a:r>
              <a:rPr lang="en-US" dirty="0">
                <a:solidFill>
                  <a:schemeClr val="accent1">
                    <a:lumMod val="50000"/>
                  </a:schemeClr>
                </a:solidFill>
              </a:rPr>
              <a:t>Prior to billing parents must provide written consent to release information and to bill for Medicaid reimbursement.  </a:t>
            </a:r>
          </a:p>
          <a:p>
            <a:r>
              <a:rPr lang="en-US" dirty="0">
                <a:solidFill>
                  <a:schemeClr val="accent1">
                    <a:lumMod val="50000"/>
                  </a:schemeClr>
                </a:solidFill>
              </a:rPr>
              <a:t>Consent is valid for one calendar year from the signature date.</a:t>
            </a:r>
          </a:p>
          <a:p>
            <a:r>
              <a:rPr lang="en-US" dirty="0">
                <a:solidFill>
                  <a:schemeClr val="accent1">
                    <a:lumMod val="50000"/>
                  </a:schemeClr>
                </a:solidFill>
              </a:rPr>
              <a:t>Parents are to be provided an annual notice.</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944582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i="1" u="sng" dirty="0">
                <a:latin typeface="Edwardian Script ITC" panose="030303020407070D0804" pitchFamily="66" charset="0"/>
              </a:rPr>
              <a:t>__William Denton Jr.</a:t>
            </a:r>
            <a:r>
              <a:rPr lang="en-US" i="1" u="sng" dirty="0">
                <a:latin typeface="Fira Sans" panose="020B0503050000020004" pitchFamily="34" charset="0"/>
              </a:rPr>
              <a:t>____	OT___</a:t>
            </a:r>
            <a:r>
              <a:rPr lang="en-US" dirty="0"/>
              <a:t>     		        </a:t>
            </a:r>
            <a:r>
              <a:rPr lang="en-US" u="sng" dirty="0"/>
              <a:t>October 1, 2019</a:t>
            </a:r>
            <a:endParaRPr lang="en-US" dirty="0"/>
          </a:p>
          <a:p>
            <a:pPr marL="0" indent="0">
              <a:buNone/>
            </a:pPr>
            <a:r>
              <a:rPr lang="en-US" i="1" dirty="0"/>
              <a:t>Signature/Credentials		                                      Date	       </a:t>
            </a:r>
            <a:endParaRPr lang="en-US" dirty="0"/>
          </a:p>
          <a:p>
            <a:pPr marL="0" indent="0">
              <a:buNone/>
            </a:pPr>
            <a:r>
              <a:rPr lang="en-US" i="1" dirty="0"/>
              <a:t> </a:t>
            </a:r>
            <a:endParaRPr lang="en-US" dirty="0"/>
          </a:p>
          <a:p>
            <a:pPr marL="0" indent="0">
              <a:buNone/>
            </a:pPr>
            <a:r>
              <a:rPr lang="en-US" u="sng" dirty="0"/>
              <a:t>	</a:t>
            </a:r>
            <a:r>
              <a:rPr lang="en-US" u="sng" dirty="0">
                <a:latin typeface="Edwardian Script ITC" panose="030303020407070D0804" pitchFamily="66" charset="0"/>
              </a:rPr>
              <a:t>	</a:t>
            </a:r>
            <a:r>
              <a:rPr lang="en-US" u="sng" dirty="0"/>
              <a:t>			 </a:t>
            </a:r>
            <a:r>
              <a:rPr lang="en-US" dirty="0"/>
              <a:t>		        </a:t>
            </a:r>
            <a:r>
              <a:rPr lang="en-US" u="sng" dirty="0"/>
              <a:t>				  </a:t>
            </a:r>
            <a:r>
              <a:rPr lang="en-US" dirty="0"/>
              <a:t>        </a:t>
            </a:r>
            <a:r>
              <a:rPr lang="en-US" i="1" dirty="0"/>
              <a:t>Co-Signature/Credential 				         Date</a:t>
            </a:r>
            <a:r>
              <a:rPr lang="en-US" dirty="0"/>
              <a:t>             </a:t>
            </a:r>
            <a:r>
              <a:rPr lang="en-US" i="1" dirty="0"/>
              <a:t>(Initial dates directly supervised)</a:t>
            </a:r>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1240289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Documentation</a:t>
            </a:r>
          </a:p>
        </p:txBody>
      </p:sp>
      <p:sp>
        <p:nvSpPr>
          <p:cNvPr id="3" name="Content Placeholder 2"/>
          <p:cNvSpPr>
            <a:spLocks noGrp="1"/>
          </p:cNvSpPr>
          <p:nvPr>
            <p:ph idx="1"/>
          </p:nvPr>
        </p:nvSpPr>
        <p:spPr/>
        <p:txBody>
          <a:bodyPr>
            <a:normAutofit/>
          </a:bodyPr>
          <a:lstStyle/>
          <a:p>
            <a:r>
              <a:rPr lang="en-US" dirty="0"/>
              <a:t>Progress/therapy logs will also be required.  </a:t>
            </a:r>
          </a:p>
          <a:p>
            <a:r>
              <a:rPr lang="en-US" dirty="0"/>
              <a:t>Original copies of progress/therapy logs must be on file in the special education central office.</a:t>
            </a:r>
          </a:p>
          <a:p>
            <a:r>
              <a:rPr lang="en-US" dirty="0"/>
              <a:t>There is not a required form for documentation of progress/therapy logs.</a:t>
            </a:r>
          </a:p>
        </p:txBody>
      </p:sp>
    </p:spTree>
    <p:extLst>
      <p:ext uri="{BB962C8B-B14F-4D97-AF65-F5344CB8AC3E}">
        <p14:creationId xmlns:p14="http://schemas.microsoft.com/office/powerpoint/2010/main" val="114773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a:t>
            </a:r>
            <a:r>
              <a:rPr lang="en-US" dirty="0" err="1"/>
              <a:t>ext</a:t>
            </a:r>
            <a:r>
              <a:rPr lang="en-US" dirty="0"/>
              <a: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Plan of Care </a:t>
            </a:r>
          </a:p>
        </p:txBody>
      </p:sp>
      <p:sp>
        <p:nvSpPr>
          <p:cNvPr id="3" name="Content Placeholder 2"/>
          <p:cNvSpPr>
            <a:spLocks noGrp="1"/>
          </p:cNvSpPr>
          <p:nvPr>
            <p:ph idx="1"/>
          </p:nvPr>
        </p:nvSpPr>
        <p:spPr/>
        <p:txBody>
          <a:bodyPr>
            <a:normAutofit lnSpcReduction="10000"/>
          </a:bodyPr>
          <a:lstStyle/>
          <a:p>
            <a:r>
              <a:rPr lang="en-US" dirty="0">
                <a:solidFill>
                  <a:schemeClr val="accent1">
                    <a:lumMod val="50000"/>
                  </a:schemeClr>
                </a:solidFill>
              </a:rPr>
              <a:t>Services must be documented on the </a:t>
            </a:r>
            <a:r>
              <a:rPr lang="en-US" b="1" dirty="0">
                <a:solidFill>
                  <a:schemeClr val="accent1">
                    <a:lumMod val="50000"/>
                  </a:schemeClr>
                </a:solidFill>
              </a:rPr>
              <a:t>Plan of Care </a:t>
            </a:r>
            <a:r>
              <a:rPr lang="en-US" dirty="0">
                <a:solidFill>
                  <a:schemeClr val="accent1">
                    <a:lumMod val="50000"/>
                  </a:schemeClr>
                </a:solidFill>
              </a:rPr>
              <a:t>signed by the parent and therapist.</a:t>
            </a:r>
          </a:p>
          <a:p>
            <a:r>
              <a:rPr lang="en-US" dirty="0">
                <a:solidFill>
                  <a:schemeClr val="accent1">
                    <a:lumMod val="50000"/>
                  </a:schemeClr>
                </a:solidFill>
              </a:rPr>
              <a:t>Effective August 1, 2019 Service Care Plan is now called a Plan of Care.  This provides more consistency and avoids a terminology conflict with private school service plans.  There is not a need to have a new one signed if it says Service Care Plan</a:t>
            </a:r>
          </a:p>
          <a:p>
            <a:r>
              <a:rPr lang="en-US" dirty="0">
                <a:solidFill>
                  <a:schemeClr val="accent1">
                    <a:lumMod val="50000"/>
                  </a:schemeClr>
                </a:solidFill>
              </a:rPr>
              <a:t>The IEP Program has been adjusted to reflect the change in terminology.</a:t>
            </a:r>
          </a:p>
          <a:p>
            <a:r>
              <a:rPr lang="en-US" dirty="0">
                <a:solidFill>
                  <a:schemeClr val="accent1">
                    <a:lumMod val="50000"/>
                  </a:schemeClr>
                </a:solidFill>
              </a:rPr>
              <a:t>Specific ICD-10 diagnosis codes are required. ICD-10 codes must relate to the specific type of therapy being provided. Think of these more as treatment diagnosis codes.  All appropriate diagnosis codes need to be listed on the Plan of Care.</a:t>
            </a:r>
          </a:p>
          <a:p>
            <a:r>
              <a:rPr lang="en-US" dirty="0">
                <a:solidFill>
                  <a:schemeClr val="accent1">
                    <a:lumMod val="50000"/>
                  </a:schemeClr>
                </a:solidFill>
              </a:rPr>
              <a:t> A global code such as Cerebral Palsy would not be appropriate.</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4897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Physician Authorization Form</a:t>
            </a:r>
          </a:p>
        </p:txBody>
      </p:sp>
      <p:sp>
        <p:nvSpPr>
          <p:cNvPr id="3" name="Content Placeholder 2"/>
          <p:cNvSpPr>
            <a:spLocks noGrp="1"/>
          </p:cNvSpPr>
          <p:nvPr>
            <p:ph idx="1"/>
          </p:nvPr>
        </p:nvSpPr>
        <p:spPr>
          <a:xfrm>
            <a:off x="382915" y="1543906"/>
            <a:ext cx="8527427" cy="4149969"/>
          </a:xfrm>
        </p:spPr>
        <p:txBody>
          <a:bodyPr/>
          <a:lstStyle/>
          <a:p>
            <a:r>
              <a:rPr lang="en-US" dirty="0">
                <a:solidFill>
                  <a:schemeClr val="accent1">
                    <a:lumMod val="50000"/>
                  </a:schemeClr>
                </a:solidFill>
              </a:rPr>
              <a:t>Physician Authorization is required annually to bill for occupational therapy.</a:t>
            </a:r>
          </a:p>
          <a:p>
            <a:r>
              <a:rPr lang="en-US" dirty="0">
                <a:solidFill>
                  <a:schemeClr val="accent1">
                    <a:lumMod val="50000"/>
                  </a:schemeClr>
                </a:solidFill>
              </a:rPr>
              <a:t>The Occupational Therapist is to document suggested ICD-10 diagnosis codes that specifically relate to the therapy being provided.</a:t>
            </a:r>
          </a:p>
          <a:p>
            <a:r>
              <a:rPr lang="en-US" dirty="0">
                <a:solidFill>
                  <a:schemeClr val="accent1">
                    <a:lumMod val="50000"/>
                  </a:schemeClr>
                </a:solidFill>
              </a:rPr>
              <a:t>When the physician signs the authorization form they are confirming the therapist’s code(s).</a:t>
            </a:r>
          </a:p>
          <a:p>
            <a:r>
              <a:rPr lang="en-US" dirty="0">
                <a:solidFill>
                  <a:schemeClr val="accent1">
                    <a:lumMod val="50000"/>
                  </a:schemeClr>
                </a:solidFill>
              </a:rPr>
              <a:t>Authorizations can be signed by a Physician (MD or DO), Physician’s Assistant (PA) or by an Advanced Practice Registered Nurse (APRN).</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73883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Student Demographics</a:t>
            </a:r>
          </a:p>
        </p:txBody>
      </p:sp>
      <p:sp>
        <p:nvSpPr>
          <p:cNvPr id="3" name="Content Placeholder 2"/>
          <p:cNvSpPr>
            <a:spLocks noGrp="1"/>
          </p:cNvSpPr>
          <p:nvPr>
            <p:ph idx="1"/>
          </p:nvPr>
        </p:nvSpPr>
        <p:spPr>
          <a:xfrm>
            <a:off x="298939" y="1543907"/>
            <a:ext cx="8527427" cy="4109547"/>
          </a:xfrm>
        </p:spPr>
        <p:txBody>
          <a:bodyPr/>
          <a:lstStyle/>
          <a:p>
            <a:pPr marL="0" indent="0">
              <a:buNone/>
            </a:pPr>
            <a:endParaRPr lang="en-US" dirty="0"/>
          </a:p>
          <a:p>
            <a:r>
              <a:rPr lang="en-US" dirty="0">
                <a:solidFill>
                  <a:schemeClr val="accent1">
                    <a:lumMod val="50000"/>
                  </a:schemeClr>
                </a:solidFill>
              </a:rPr>
              <a:t>Use the student’s real name as listed in WVEIS</a:t>
            </a:r>
          </a:p>
          <a:p>
            <a:r>
              <a:rPr lang="en-US" dirty="0">
                <a:solidFill>
                  <a:schemeClr val="accent1">
                    <a:lumMod val="50000"/>
                  </a:schemeClr>
                </a:solidFill>
              </a:rPr>
              <a:t>The diagnosis code is to be an ICD-10 code that matches the need for occupational therapy.  </a:t>
            </a:r>
          </a:p>
          <a:p>
            <a:r>
              <a:rPr lang="en-US" dirty="0">
                <a:solidFill>
                  <a:schemeClr val="accent1">
                    <a:lumMod val="50000"/>
                  </a:schemeClr>
                </a:solidFill>
              </a:rPr>
              <a:t>County and school names can be written out or use the county and school WVEIS codes.</a:t>
            </a:r>
          </a:p>
          <a:p>
            <a:r>
              <a:rPr lang="en-US" dirty="0">
                <a:solidFill>
                  <a:schemeClr val="accent1">
                    <a:lumMod val="50000"/>
                  </a:schemeClr>
                </a:solidFill>
              </a:rPr>
              <a:t>For provider name print the name of the person providing the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76397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Occupational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8995017"/>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5685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Occupational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828188603"/>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03900000001 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latin typeface="+mn-lt"/>
                          <a:ea typeface="+mn-ea"/>
                        </a:rPr>
                        <a:t>Brody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999999999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9-11-2001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William</a:t>
                      </a:r>
                      <a:r>
                        <a:rPr lang="en-US" sz="1000" baseline="0" dirty="0">
                          <a:effectLst/>
                          <a:latin typeface="+mn-lt"/>
                          <a:ea typeface="+mn-ea"/>
                        </a:rPr>
                        <a:t> </a:t>
                      </a:r>
                      <a:r>
                        <a:rPr lang="en-US" sz="1000" baseline="0" dirty="0" err="1">
                          <a:effectLst/>
                          <a:latin typeface="+mn-lt"/>
                          <a:ea typeface="+mn-ea"/>
                        </a:rPr>
                        <a:t>Dunton</a:t>
                      </a:r>
                      <a:r>
                        <a:rPr lang="en-US" sz="1000" baseline="0" dirty="0">
                          <a:effectLst/>
                          <a:latin typeface="+mn-lt"/>
                          <a:ea typeface="+mn-ea"/>
                        </a:rPr>
                        <a:t> Jr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dirty="0">
                          <a:effectLst/>
                        </a:rPr>
                        <a:t>County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School</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Vandalia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501</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86370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a:t>
            </a:r>
          </a:p>
        </p:txBody>
      </p:sp>
      <p:sp>
        <p:nvSpPr>
          <p:cNvPr id="3" name="Content Placeholder 2"/>
          <p:cNvSpPr>
            <a:spLocks noGrp="1"/>
          </p:cNvSpPr>
          <p:nvPr>
            <p:ph idx="1"/>
          </p:nvPr>
        </p:nvSpPr>
        <p:spPr/>
        <p:txBody>
          <a:bodyPr/>
          <a:lstStyle/>
          <a:p>
            <a:r>
              <a:rPr lang="en-US" dirty="0"/>
              <a:t>Enter the OT specific ICD 10 Diagnosis Codes on the form starting with box number one.</a:t>
            </a:r>
          </a:p>
          <a:p>
            <a:r>
              <a:rPr lang="en-US" dirty="0"/>
              <a:t>Enter the codes that are directly associated with the therapy sessions and/or assessments.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97151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88514480"/>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OCCUPATIONAL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701465999"/>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390</TotalTime>
  <Words>1367</Words>
  <Application>Microsoft Office PowerPoint</Application>
  <PresentationFormat>On-screen Show (4:3)</PresentationFormat>
  <Paragraphs>445</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Edwardian Script ITC</vt:lpstr>
      <vt:lpstr>Fira Sans</vt:lpstr>
      <vt:lpstr>Fira Sans Ultra</vt:lpstr>
      <vt:lpstr>Times New Roman</vt:lpstr>
      <vt:lpstr>Vollkorn</vt:lpstr>
      <vt:lpstr>WVDE_2017Theme2</vt:lpstr>
      <vt:lpstr>Chapter 538 School-Based Health Services</vt:lpstr>
      <vt:lpstr>Consent to Bill Medicaid</vt:lpstr>
      <vt:lpstr>Plan of Care </vt:lpstr>
      <vt:lpstr>Physician Authorization Form</vt:lpstr>
      <vt:lpstr>Student Demographics</vt:lpstr>
      <vt:lpstr>Service Record – School Based Occupational Therapy Billing Form </vt:lpstr>
      <vt:lpstr>Service Record – School Based Occupational Therapy Billing Form </vt:lpstr>
      <vt:lpstr>Diagnosis Codes </vt:lpstr>
      <vt:lpstr> ICD 10 Diagnosis Codes</vt:lpstr>
      <vt:lpstr> ICD 10 Diagnosis Codes</vt:lpstr>
      <vt:lpstr>Occupational Therapy Procedure Codes</vt:lpstr>
      <vt:lpstr>Procedure Code Changes</vt:lpstr>
      <vt:lpstr>Enter Claim Documentation</vt:lpstr>
      <vt:lpstr>Claim Documentation</vt:lpstr>
      <vt:lpstr>Claim Documentation</vt:lpstr>
      <vt:lpstr>Third Party Billing</vt:lpstr>
      <vt:lpstr>Certified Occupational Therapy Assistant (COTA)</vt:lpstr>
      <vt:lpstr>Signature and Credentials</vt:lpstr>
      <vt:lpstr>Signature and Credentials</vt:lpstr>
      <vt:lpstr>Signature and Credentials</vt:lpstr>
      <vt:lpstr>Additional Documentation</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40</cp:revision>
  <cp:lastPrinted>2019-05-15T15:22:04Z</cp:lastPrinted>
  <dcterms:created xsi:type="dcterms:W3CDTF">2017-05-08T14:21:19Z</dcterms:created>
  <dcterms:modified xsi:type="dcterms:W3CDTF">2019-06-06T14:58:51Z</dcterms:modified>
</cp:coreProperties>
</file>