
<file path=[Content_Types].xml><?xml version="1.0" encoding="utf-8"?>
<Types xmlns="http://schemas.openxmlformats.org/package/2006/content-types">
  <Default Extension="bmp" ContentType="image/bmp"/>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7" r:id="rId2"/>
    <p:sldId id="260" r:id="rId3"/>
    <p:sldId id="261" r:id="rId4"/>
    <p:sldId id="258" r:id="rId5"/>
    <p:sldId id="259" r:id="rId6"/>
    <p:sldId id="262" r:id="rId7"/>
    <p:sldId id="264" r:id="rId8"/>
    <p:sldId id="26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ysClr val="window" lastClr="FFFFFF"/>
          </a:solidFill>
          <a:ln w="6350" cap="flat" cmpd="sng" algn="ctr">
            <a:solidFill>
              <a:schemeClr val="tx1">
                <a:lumMod val="7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088136" y="1385316"/>
            <a:ext cx="6967728" cy="4087368"/>
          </a:xfrm>
          <a:prstGeom prst="rect">
            <a:avLst/>
          </a:prstGeom>
          <a:solidFill>
            <a:schemeClr val="bg2"/>
          </a:solidFill>
          <a:ln w="6350" cap="sq" cmpd="sng" algn="ctr">
            <a:noFill/>
            <a:prstDash val="solid"/>
            <a:miter lim="800000"/>
          </a:ln>
          <a:effectLst/>
        </p:spPr>
      </p:sp>
      <p:sp>
        <p:nvSpPr>
          <p:cNvPr id="15" name="Rectangle 14"/>
          <p:cNvSpPr/>
          <p:nvPr/>
        </p:nvSpPr>
        <p:spPr>
          <a:xfrm>
            <a:off x="3794760" y="1274764"/>
            <a:ext cx="1554480" cy="640080"/>
          </a:xfrm>
          <a:prstGeom prst="rect">
            <a:avLst/>
          </a:prstGeom>
          <a:solidFill>
            <a:schemeClr val="accent1"/>
          </a:solidFill>
          <a:ln>
            <a:noFill/>
          </a:ln>
          <a:effectLst>
            <a:outerShdw blurRad="38100" dist="635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74765"/>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kumimoji="0" lang="en-US" sz="6200" b="0" i="0" u="none" strike="noStrike" kern="1200" cap="all" spc="-100" normalizeH="0" baseline="0">
                <a:ln>
                  <a:noFill/>
                </a:ln>
                <a:solidFill>
                  <a:sysClr val="window" lastClr="FFFFFF"/>
                </a:solidFill>
                <a:effectLst>
                  <a:outerShdw blurRad="38100" dist="12700" dir="2700000" algn="tl" rotWithShape="0">
                    <a:prstClr val="black">
                      <a:alpha val="40000"/>
                    </a:prstClr>
                  </a:outerShdw>
                </a:effectLst>
                <a:uLnTx/>
                <a:uFillTx/>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2"/>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3931920" y="1334222"/>
            <a:ext cx="1280160" cy="457200"/>
          </a:xfrm>
        </p:spPr>
        <p:txBody>
          <a:bodyPr/>
          <a:lstStyle>
            <a:lvl1pPr algn="ctr">
              <a:defRPr sz="1100" spc="0" baseline="0">
                <a:solidFill>
                  <a:srgbClr val="FFFFFF"/>
                </a:solidFill>
                <a:latin typeface="+mn-lt"/>
              </a:defRPr>
            </a:lvl1pPr>
          </a:lstStyle>
          <a:p>
            <a:fld id="{2C0F5238-4E01-43D6-B383-8737D844B828}" type="datetimeFigureOut">
              <a:rPr lang="en-US" smtClean="0"/>
              <a:t>9/10/2019</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2"/>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2"/>
                </a:solidFill>
              </a:defRPr>
            </a:lvl1pPr>
          </a:lstStyle>
          <a:p>
            <a:fld id="{198720A4-1EC3-4BF9-BB91-37266585C403}" type="slidenum">
              <a:rPr lang="en-US" smtClean="0"/>
              <a:t>‹#›</a:t>
            </a:fld>
            <a:endParaRPr lang="en-US"/>
          </a:p>
        </p:txBody>
      </p:sp>
    </p:spTree>
    <p:extLst>
      <p:ext uri="{BB962C8B-B14F-4D97-AF65-F5344CB8AC3E}">
        <p14:creationId xmlns:p14="http://schemas.microsoft.com/office/powerpoint/2010/main" val="2489660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0F5238-4E01-43D6-B383-8737D844B828}"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327535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0F5238-4E01-43D6-B383-8737D844B828}"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2147311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Rectangle 7"/>
          <p:cNvSpPr/>
          <p:nvPr userDrawn="1"/>
        </p:nvSpPr>
        <p:spPr>
          <a:xfrm>
            <a:off x="234951" y="227015"/>
            <a:ext cx="6178550" cy="6397625"/>
          </a:xfrm>
          <a:prstGeom prst="rect">
            <a:avLst/>
          </a:prstGeom>
          <a:solidFill>
            <a:srgbClr val="1B2C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p>
        </p:txBody>
      </p:sp>
      <p:pic>
        <p:nvPicPr>
          <p:cNvPr id="9" name="Picture 2" descr="S:\secretary\communications\Logo Library\DHHR Bureau logos\DHHR_2013_BMS.jpg"/>
          <p:cNvPicPr>
            <a:picLocks noChangeAspect="1" noChangeArrowheads="1"/>
          </p:cNvPicPr>
          <p:nvPr userDrawn="1"/>
        </p:nvPicPr>
        <p:blipFill>
          <a:blip r:embed="rId2"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6942138" y="5016500"/>
            <a:ext cx="16002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73100" y="2625727"/>
            <a:ext cx="5334000" cy="600075"/>
          </a:xfrm>
        </p:spPr>
        <p:txBody>
          <a:bodyPr lIns="0" tIns="0" rIns="0" bIns="0">
            <a:noAutofit/>
          </a:bodyPr>
          <a:lstStyle>
            <a:lvl1pPr>
              <a:defRPr sz="3000" b="1">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73100" y="3225800"/>
            <a:ext cx="5334000" cy="1028700"/>
          </a:xfrm>
        </p:spPr>
        <p:txBody>
          <a:bodyPr lIns="0" tIns="0" rIns="0" bIns="0">
            <a:noAutofit/>
          </a:bodyPr>
          <a:lstStyle>
            <a:lvl1pPr marL="0" indent="0" algn="ctr">
              <a:lnSpc>
                <a:spcPts val="3000"/>
              </a:lnSpc>
              <a:spcBef>
                <a:spcPts val="0"/>
              </a:spcBef>
              <a:buNone/>
              <a:defRPr sz="2700" b="0" i="0" cap="none" baseline="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18" name="Picture Placeholder 17"/>
          <p:cNvSpPr>
            <a:spLocks noGrp="1"/>
          </p:cNvSpPr>
          <p:nvPr>
            <p:ph type="pic" sz="quarter" idx="13"/>
          </p:nvPr>
        </p:nvSpPr>
        <p:spPr>
          <a:xfrm>
            <a:off x="6457950" y="227360"/>
            <a:ext cx="1447800" cy="960091"/>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2" name="Picture Placeholder 21"/>
          <p:cNvSpPr>
            <a:spLocks noGrp="1"/>
          </p:cNvSpPr>
          <p:nvPr>
            <p:ph type="pic" sz="quarter" idx="14"/>
          </p:nvPr>
        </p:nvSpPr>
        <p:spPr>
          <a:xfrm>
            <a:off x="7950201" y="227359"/>
            <a:ext cx="965200" cy="96009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4" name="Picture Placeholder 23"/>
          <p:cNvSpPr>
            <a:spLocks noGrp="1"/>
          </p:cNvSpPr>
          <p:nvPr>
            <p:ph type="pic" sz="quarter" idx="15"/>
          </p:nvPr>
        </p:nvSpPr>
        <p:spPr>
          <a:xfrm>
            <a:off x="6457950" y="1227666"/>
            <a:ext cx="2457451" cy="231140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6" name="Picture Placeholder 25"/>
          <p:cNvSpPr>
            <a:spLocks noGrp="1"/>
          </p:cNvSpPr>
          <p:nvPr>
            <p:ph type="pic" sz="quarter" idx="16"/>
          </p:nvPr>
        </p:nvSpPr>
        <p:spPr>
          <a:xfrm>
            <a:off x="6457950" y="3580869"/>
            <a:ext cx="2457450" cy="114353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10" name="Footer Placeholder 9"/>
          <p:cNvSpPr>
            <a:spLocks noGrp="1"/>
          </p:cNvSpPr>
          <p:nvPr>
            <p:ph type="ftr" sz="quarter" idx="17"/>
          </p:nvPr>
        </p:nvSpPr>
        <p:spPr>
          <a:xfrm>
            <a:off x="673100" y="5672140"/>
            <a:ext cx="5334000" cy="365125"/>
          </a:xfrm>
        </p:spPr>
        <p:txBody>
          <a:bodyPr lIns="0" tIns="0" rIns="0" bIns="0" anchor="t" anchorCtr="0"/>
          <a:lstStyle>
            <a:lvl1pPr algn="ctr">
              <a:defRPr sz="1200">
                <a:solidFill>
                  <a:schemeClr val="bg1"/>
                </a:solidFill>
              </a:defRPr>
            </a:lvl1pPr>
          </a:lstStyle>
          <a:p>
            <a:pPr>
              <a:defRPr/>
            </a:pPr>
            <a:r>
              <a:rPr lang="en-US"/>
              <a:t>Presenter's Name, Title, Date, and Location</a:t>
            </a:r>
          </a:p>
          <a:p>
            <a:pPr>
              <a:defRPr/>
            </a:pPr>
            <a:endParaRPr lang="en-US"/>
          </a:p>
        </p:txBody>
      </p:sp>
    </p:spTree>
    <p:extLst>
      <p:ext uri="{BB962C8B-B14F-4D97-AF65-F5344CB8AC3E}">
        <p14:creationId xmlns:p14="http://schemas.microsoft.com/office/powerpoint/2010/main" val="235651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0F5238-4E01-43D6-B383-8737D844B828}" type="datetimeFigureOut">
              <a:rPr lang="en-US" smtClean="0"/>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694250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tx1"/>
          </a:solidFill>
          <a:ln w="6350" cap="flat" cmpd="sng" algn="ctr">
            <a:solidFill>
              <a:schemeClr val="tx1">
                <a:lumMod val="7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088136" y="1385316"/>
            <a:ext cx="6967728" cy="4087368"/>
          </a:xfrm>
          <a:prstGeom prst="rect">
            <a:avLst/>
          </a:prstGeom>
          <a:solidFill>
            <a:schemeClr val="bg2"/>
          </a:solidFill>
          <a:ln w="6350" cap="sq" cmpd="sng" algn="ctr">
            <a:noFill/>
            <a:prstDash val="solid"/>
            <a:miter lim="800000"/>
          </a:ln>
          <a:effectLst/>
        </p:spPr>
      </p:sp>
      <p:sp>
        <p:nvSpPr>
          <p:cNvPr id="30" name="Rectangle 29"/>
          <p:cNvSpPr/>
          <p:nvPr/>
        </p:nvSpPr>
        <p:spPr>
          <a:xfrm>
            <a:off x="3794760" y="1274764"/>
            <a:ext cx="1554480" cy="640080"/>
          </a:xfrm>
          <a:prstGeom prst="rect">
            <a:avLst/>
          </a:prstGeom>
          <a:solidFill>
            <a:schemeClr val="accent1"/>
          </a:solidFill>
          <a:ln>
            <a:noFill/>
          </a:ln>
          <a:effectLst>
            <a:outerShdw blurRad="38100" dist="635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74765"/>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kumimoji="0" lang="en-US" sz="6200" b="0" i="0" u="none" strike="noStrike" kern="1200" cap="all" spc="-100" normalizeH="0" baseline="0" dirty="0">
                <a:ln>
                  <a:noFill/>
                </a:ln>
                <a:solidFill>
                  <a:sysClr val="window" lastClr="FFFFFF"/>
                </a:solidFill>
                <a:effectLst>
                  <a:outerShdw blurRad="38100" dist="12700" dir="2700000" algn="tl" rotWithShape="0">
                    <a:prstClr val="black">
                      <a:alpha val="40000"/>
                    </a:prstClr>
                  </a:outerShdw>
                </a:effectLst>
                <a:uLnTx/>
                <a:uFillTx/>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2"/>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3931920" y="1332914"/>
            <a:ext cx="1280160" cy="457200"/>
          </a:xfrm>
        </p:spPr>
        <p:txBody>
          <a:bodyPr/>
          <a:lstStyle>
            <a:lvl1pPr algn="ctr">
              <a:defRPr lang="en-US" sz="1100" kern="1200" spc="0" baseline="0">
                <a:solidFill>
                  <a:srgbClr val="FFFFFF"/>
                </a:solidFill>
                <a:latin typeface="+mn-lt"/>
                <a:ea typeface="+mn-ea"/>
                <a:cs typeface="+mn-cs"/>
              </a:defRPr>
            </a:lvl1pPr>
          </a:lstStyle>
          <a:p>
            <a:fld id="{2C0F5238-4E01-43D6-B383-8737D844B828}" type="datetimeFigureOut">
              <a:rPr lang="en-US" smtClean="0"/>
              <a:t>9/10/2019</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solidFill>
                  <a:schemeClr val="tx2"/>
                </a:solidFil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lvl1pPr>
              <a:defRPr>
                <a:solidFill>
                  <a:schemeClr val="tx2"/>
                </a:solidFill>
              </a:defRPr>
            </a:lvl1pPr>
          </a:lstStyle>
          <a:p>
            <a:fld id="{198720A4-1EC3-4BF9-BB91-37266585C403}" type="slidenum">
              <a:rPr lang="en-US" smtClean="0"/>
              <a:t>‹#›</a:t>
            </a:fld>
            <a:endParaRPr lang="en-US"/>
          </a:p>
        </p:txBody>
      </p:sp>
    </p:spTree>
    <p:extLst>
      <p:ext uri="{BB962C8B-B14F-4D97-AF65-F5344CB8AC3E}">
        <p14:creationId xmlns:p14="http://schemas.microsoft.com/office/powerpoint/2010/main" val="3185320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C0F5238-4E01-43D6-B383-8737D844B828}"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7449402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0F5238-4E01-43D6-B383-8737D844B828}" type="datetimeFigureOut">
              <a:rPr lang="en-US" smtClean="0"/>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209067244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C0F5238-4E01-43D6-B383-8737D844B828}"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1881409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F5238-4E01-43D6-B383-8737D844B828}" type="datetimeFigureOut">
              <a:rPr lang="en-US" smtClean="0"/>
              <a:t>9/10/2019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8720A4-1EC3-4BF9-BB91-37266585C403}" type="slidenum">
              <a:rPr lang="en-US" smtClean="0"/>
              <a:t>‹#›</a:t>
            </a:fld>
            <a:endParaRPr lang="en-US"/>
          </a:p>
        </p:txBody>
      </p:sp>
    </p:spTree>
    <p:extLst>
      <p:ext uri="{BB962C8B-B14F-4D97-AF65-F5344CB8AC3E}">
        <p14:creationId xmlns:p14="http://schemas.microsoft.com/office/powerpoint/2010/main" val="211031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3" name="Rectangle 12"/>
          <p:cNvSpPr/>
          <p:nvPr/>
        </p:nvSpPr>
        <p:spPr>
          <a:xfrm>
            <a:off x="307336" y="292608"/>
            <a:ext cx="6163056" cy="6272784"/>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84147" y="173736"/>
            <a:ext cx="6398514" cy="6510528"/>
          </a:xfrm>
          <a:prstGeom prst="rect">
            <a:avLst/>
          </a:prstGeom>
          <a:noFill/>
          <a:ln w="63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2C0F5238-4E01-43D6-B383-8737D844B828}" type="datetimeFigureOut">
              <a:rPr lang="en-US" smtClean="0"/>
              <a:t>9/10/2019</a:t>
            </a:fld>
            <a:endParaRPr lang="en-US"/>
          </a:p>
        </p:txBody>
      </p:sp>
      <p:sp>
        <p:nvSpPr>
          <p:cNvPr id="9" name="Footer Placeholder 8"/>
          <p:cNvSpPr>
            <a:spLocks noGrp="1"/>
          </p:cNvSpPr>
          <p:nvPr>
            <p:ph type="ftr" sz="quarter" idx="11"/>
          </p:nvPr>
        </p:nvSpPr>
        <p:spPr>
          <a:xfrm>
            <a:off x="2505454" y="6265818"/>
            <a:ext cx="3950208" cy="274320"/>
          </a:xfrm>
        </p:spPr>
        <p:txBody>
          <a:bodyPr/>
          <a:lstStyle>
            <a:lvl1pPr algn="r">
              <a:defRPr/>
            </a:lvl1pPr>
          </a:lstStyle>
          <a:p>
            <a:endParaRPr lang="en-US"/>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chemeClr val="bg2"/>
                </a:solidFill>
              </a:defRPr>
            </a:lvl1pPr>
          </a:lstStyle>
          <a:p>
            <a:fld id="{198720A4-1EC3-4BF9-BB91-37266585C403}" type="slidenum">
              <a:rPr lang="en-US" smtClean="0"/>
              <a:t>‹#›</a:t>
            </a:fld>
            <a:endParaRPr lang="en-US"/>
          </a:p>
        </p:txBody>
      </p:sp>
      <p:sp>
        <p:nvSpPr>
          <p:cNvPr id="12" name="Rectangle 11"/>
          <p:cNvSpPr/>
          <p:nvPr/>
        </p:nvSpPr>
        <p:spPr>
          <a:xfrm>
            <a:off x="6884162" y="292608"/>
            <a:ext cx="1956816" cy="6272784"/>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382632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tx1"/>
          </a:solidFill>
          <a:ln w="635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6884162" y="292608"/>
            <a:ext cx="1956816" cy="6272784"/>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bg1">
              <a:lumMod val="50000"/>
              <a:lumOff val="5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2C0F5238-4E01-43D6-B383-8737D844B828}" type="datetimeFigureOut">
              <a:rPr lang="en-US" smtClean="0"/>
              <a:t>9/10/2019</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chemeClr val="tx2"/>
                </a:solidFill>
              </a:defRPr>
            </a:lvl1pPr>
          </a:lstStyle>
          <a:p>
            <a:fld id="{198720A4-1EC3-4BF9-BB91-37266585C403}" type="slidenum">
              <a:rPr lang="en-US" smtClean="0"/>
              <a:t>‹#›</a:t>
            </a:fld>
            <a:endParaRPr lang="en-US"/>
          </a:p>
        </p:txBody>
      </p:sp>
    </p:spTree>
    <p:extLst>
      <p:ext uri="{BB962C8B-B14F-4D97-AF65-F5344CB8AC3E}">
        <p14:creationId xmlns:p14="http://schemas.microsoft.com/office/powerpoint/2010/main" val="4215715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tx1"/>
          </a:solidFill>
          <a:ln w="6350" cap="flat" cmpd="sng" algn="ctr">
            <a:solidFill>
              <a:schemeClr val="tx1">
                <a:lumMod val="75000"/>
              </a:schemeClr>
            </a:solidFill>
            <a:prstDash val="solid"/>
          </a:ln>
          <a:effectLst>
            <a:softEdge rad="0"/>
          </a:effectLst>
        </p:spPr>
      </p:sp>
      <p:sp>
        <p:nvSpPr>
          <p:cNvPr id="9" name="Rectangle 8"/>
          <p:cNvSpPr/>
          <p:nvPr/>
        </p:nvSpPr>
        <p:spPr>
          <a:xfrm>
            <a:off x="292608" y="292608"/>
            <a:ext cx="8558784" cy="6272784"/>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7338" y="6265818"/>
            <a:ext cx="2057400" cy="274320"/>
          </a:xfrm>
          <a:prstGeom prst="rect">
            <a:avLst/>
          </a:prstGeom>
        </p:spPr>
        <p:txBody>
          <a:bodyPr vert="horz" lIns="91440" tIns="45720" rIns="91440" bIns="45720" rtlCol="0" anchor="b"/>
          <a:lstStyle>
            <a:lvl1pPr algn="l">
              <a:defRPr sz="900">
                <a:solidFill>
                  <a:schemeClr val="tx2"/>
                </a:solidFill>
              </a:defRPr>
            </a:lvl1pPr>
          </a:lstStyle>
          <a:p>
            <a:fld id="{2C0F5238-4E01-43D6-B383-8737D844B828}" type="datetimeFigureOut">
              <a:rPr lang="en-US" smtClean="0"/>
              <a:t>9/10/2019</a:t>
            </a:fld>
            <a:endParaRPr lang="en-US"/>
          </a:p>
        </p:txBody>
      </p:sp>
      <p:sp>
        <p:nvSpPr>
          <p:cNvPr id="5" name="Footer Placeholder 4"/>
          <p:cNvSpPr>
            <a:spLocks noGrp="1"/>
          </p:cNvSpPr>
          <p:nvPr>
            <p:ph type="ftr" sz="quarter" idx="3"/>
          </p:nvPr>
        </p:nvSpPr>
        <p:spPr>
          <a:xfrm>
            <a:off x="2596896" y="6265818"/>
            <a:ext cx="3950208" cy="274320"/>
          </a:xfrm>
          <a:prstGeom prst="rect">
            <a:avLst/>
          </a:prstGeom>
        </p:spPr>
        <p:txBody>
          <a:bodyPr vert="horz" lIns="91440" tIns="45720" rIns="91440" bIns="45720" rtlCol="0" anchor="b"/>
          <a:lstStyle>
            <a:lvl1pPr algn="ctr">
              <a:defRPr sz="900">
                <a:solidFill>
                  <a:schemeClr val="tx2"/>
                </a:solidFill>
              </a:defRPr>
            </a:lvl1pPr>
          </a:lstStyle>
          <a:p>
            <a:endParaRPr lang="en-US"/>
          </a:p>
        </p:txBody>
      </p:sp>
      <p:sp>
        <p:nvSpPr>
          <p:cNvPr id="6" name="Slide Number Placeholder 5"/>
          <p:cNvSpPr>
            <a:spLocks noGrp="1"/>
          </p:cNvSpPr>
          <p:nvPr>
            <p:ph type="sldNum" sz="quarter" idx="4"/>
          </p:nvPr>
        </p:nvSpPr>
        <p:spPr>
          <a:xfrm>
            <a:off x="7743555" y="6265818"/>
            <a:ext cx="1097280" cy="274320"/>
          </a:xfrm>
          <a:prstGeom prst="rect">
            <a:avLst/>
          </a:prstGeom>
        </p:spPr>
        <p:txBody>
          <a:bodyPr vert="horz" lIns="91440" tIns="45720" rIns="91440" bIns="45720" rtlCol="0" anchor="b"/>
          <a:lstStyle>
            <a:lvl1pPr algn="r">
              <a:defRPr sz="900">
                <a:solidFill>
                  <a:schemeClr val="tx2"/>
                </a:solidFill>
              </a:defRPr>
            </a:lvl1pPr>
          </a:lstStyle>
          <a:p>
            <a:fld id="{198720A4-1EC3-4BF9-BB91-37266585C403}" type="slidenum">
              <a:rPr lang="en-US" smtClean="0"/>
              <a:t>‹#›</a:t>
            </a:fld>
            <a:endParaRPr lang="en-US"/>
          </a:p>
        </p:txBody>
      </p:sp>
    </p:spTree>
    <p:extLst>
      <p:ext uri="{BB962C8B-B14F-4D97-AF65-F5344CB8AC3E}">
        <p14:creationId xmlns:p14="http://schemas.microsoft.com/office/powerpoint/2010/main" val="552528129"/>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90000"/>
        </a:lnSpc>
        <a:spcBef>
          <a:spcPct val="0"/>
        </a:spcBef>
        <a:buNone/>
        <a:defRPr lang="en-US" sz="40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subTitle" idx="1"/>
          </p:nvPr>
        </p:nvSpPr>
        <p:spPr>
          <a:xfrm>
            <a:off x="1226372" y="1543051"/>
            <a:ext cx="4421953" cy="1237060"/>
          </a:xfrm>
        </p:spPr>
        <p:txBody>
          <a:bodyPr/>
          <a:lstStyle/>
          <a:p>
            <a:pPr eaLnBrk="1" hangingPunct="1">
              <a:spcBef>
                <a:spcPct val="0"/>
              </a:spcBef>
            </a:pPr>
            <a:r>
              <a:rPr lang="en-US" altLang="en-US" b="1" dirty="0" smtClean="0">
                <a:solidFill>
                  <a:schemeClr val="accent1"/>
                </a:solidFill>
                <a:latin typeface="Calibri" panose="020F0502020204030204" pitchFamily="34" charset="0"/>
                <a:cs typeface="Calibri" panose="020F0502020204030204" pitchFamily="34" charset="0"/>
              </a:rPr>
              <a:t>School Based Health</a:t>
            </a:r>
            <a:r>
              <a:rPr lang="en-US" altLang="en-US" sz="1500" b="1" baseline="48000" dirty="0" smtClean="0">
                <a:solidFill>
                  <a:schemeClr val="accent1"/>
                </a:solidFill>
                <a:latin typeface="Calibri" panose="020F0502020204030204" pitchFamily="34" charset="0"/>
                <a:cs typeface="Calibri" panose="020F0502020204030204" pitchFamily="34" charset="0"/>
              </a:rPr>
              <a:t>©</a:t>
            </a:r>
            <a:r>
              <a:rPr lang="en-US" altLang="en-US" b="1" dirty="0" smtClean="0">
                <a:solidFill>
                  <a:schemeClr val="accent1"/>
                </a:solidFill>
                <a:latin typeface="Calibri" panose="020F0502020204030204" pitchFamily="34" charset="0"/>
                <a:cs typeface="Calibri" panose="020F0502020204030204" pitchFamily="34" charset="0"/>
              </a:rPr>
              <a:t> </a:t>
            </a:r>
          </a:p>
          <a:p>
            <a:pPr eaLnBrk="1" hangingPunct="1">
              <a:spcBef>
                <a:spcPct val="0"/>
              </a:spcBef>
            </a:pPr>
            <a:r>
              <a:rPr lang="en-US" altLang="en-US" b="1" dirty="0" smtClean="0">
                <a:solidFill>
                  <a:schemeClr val="accent1"/>
                </a:solidFill>
                <a:latin typeface="Calibri" panose="020F0502020204030204" pitchFamily="34" charset="0"/>
                <a:cs typeface="Calibri" panose="020F0502020204030204" pitchFamily="34" charset="0"/>
              </a:rPr>
              <a:t>Web Demonstration Transportation Services</a:t>
            </a:r>
            <a:r>
              <a:rPr lang="en-US" altLang="en-US" b="1" dirty="0" smtClean="0">
                <a:latin typeface="Calibri" panose="020F0502020204030204" pitchFamily="34" charset="0"/>
                <a:cs typeface="Calibri" panose="020F0502020204030204" pitchFamily="34" charset="0"/>
              </a:rPr>
              <a:t/>
            </a:r>
            <a:br>
              <a:rPr lang="en-US" altLang="en-US" b="1" dirty="0" smtClean="0">
                <a:latin typeface="Calibri" panose="020F0502020204030204" pitchFamily="34" charset="0"/>
                <a:cs typeface="Calibri" panose="020F0502020204030204" pitchFamily="34" charset="0"/>
              </a:rPr>
            </a:br>
            <a:endParaRPr lang="en-US" altLang="en-US" b="1" dirty="0" smtClean="0">
              <a:latin typeface="Calibri" panose="020F0502020204030204" pitchFamily="34" charset="0"/>
              <a:cs typeface="Calibri" panose="020F0502020204030204" pitchFamily="34" charset="0"/>
            </a:endParaRPr>
          </a:p>
        </p:txBody>
      </p:sp>
      <p:pic>
        <p:nvPicPr>
          <p:cNvPr id="8195" name="Picture Placeholder 11"/>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6830" b="16830"/>
          <a:stretch>
            <a:fillRect/>
          </a:stretch>
        </p:blipFill>
        <p:spPr>
          <a:xfrm>
            <a:off x="6515508" y="1043396"/>
            <a:ext cx="1253626" cy="827927"/>
          </a:xfrm>
        </p:spPr>
      </p:pic>
      <p:pic>
        <p:nvPicPr>
          <p:cNvPr id="8196" name="Picture Placeholder 12"/>
          <p:cNvPicPr>
            <a:picLocks noGrp="1" noChangeAspect="1"/>
          </p:cNvPicPr>
          <p:nvPr>
            <p:ph type="pic" sz="quarter" idx="14"/>
          </p:nvPr>
        </p:nvPicPr>
        <p:blipFill>
          <a:blip r:embed="rId3" cstate="print">
            <a:extLst>
              <a:ext uri="{28A0092B-C50C-407E-A947-70E740481C1C}">
                <a14:useLocalDpi xmlns:a14="http://schemas.microsoft.com/office/drawing/2010/main" val="0"/>
              </a:ext>
            </a:extLst>
          </a:blip>
          <a:srcRect l="16434" r="16434"/>
          <a:stretch>
            <a:fillRect/>
          </a:stretch>
        </p:blipFill>
        <p:spPr>
          <a:xfrm>
            <a:off x="7837713" y="1043396"/>
            <a:ext cx="991145" cy="827927"/>
          </a:xfrm>
        </p:spPr>
      </p:pic>
      <p:pic>
        <p:nvPicPr>
          <p:cNvPr id="8198" name="Picture Placeholder 8"/>
          <p:cNvPicPr>
            <a:picLocks noGrp="1" noChangeAspect="1"/>
          </p:cNvPicPr>
          <p:nvPr>
            <p:ph type="pic" sz="quarter" idx="15"/>
          </p:nvPr>
        </p:nvPicPr>
        <p:blipFill>
          <a:blip r:embed="rId4" cstate="print">
            <a:extLst>
              <a:ext uri="{28A0092B-C50C-407E-A947-70E740481C1C}">
                <a14:useLocalDpi xmlns:a14="http://schemas.microsoft.com/office/drawing/2010/main" val="0"/>
              </a:ext>
            </a:extLst>
          </a:blip>
          <a:srcRect t="18608" b="18608"/>
          <a:stretch>
            <a:fillRect/>
          </a:stretch>
        </p:blipFill>
        <p:spPr>
          <a:xfrm>
            <a:off x="6515508" y="1969125"/>
            <a:ext cx="2313350" cy="1733550"/>
          </a:xfrm>
        </p:spPr>
      </p:pic>
      <p:pic>
        <p:nvPicPr>
          <p:cNvPr id="8200" name="Picture Placeholder 15"/>
          <p:cNvPicPr>
            <a:picLocks noGrp="1" noChangeAspect="1"/>
          </p:cNvPicPr>
          <p:nvPr>
            <p:ph type="pic" sz="quarter" idx="16"/>
          </p:nvPr>
        </p:nvPicPr>
        <p:blipFill>
          <a:blip r:embed="rId5" cstate="print">
            <a:extLst>
              <a:ext uri="{28A0092B-C50C-407E-A947-70E740481C1C}">
                <a14:useLocalDpi xmlns:a14="http://schemas.microsoft.com/office/drawing/2010/main" val="0"/>
              </a:ext>
            </a:extLst>
          </a:blip>
          <a:srcRect t="15977" b="15977"/>
          <a:stretch>
            <a:fillRect/>
          </a:stretch>
        </p:blipFill>
        <p:spPr>
          <a:xfrm>
            <a:off x="6515508" y="3800478"/>
            <a:ext cx="2313350" cy="779687"/>
          </a:xfrm>
        </p:spPr>
      </p:pic>
      <p:sp>
        <p:nvSpPr>
          <p:cNvPr id="8197" name="Footer Placeholder 7"/>
          <p:cNvSpPr>
            <a:spLocks noGrp="1"/>
          </p:cNvSpPr>
          <p:nvPr>
            <p:ph type="ftr"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r>
              <a:rPr lang="en-US" altLang="en-US" b="1" dirty="0" smtClean="0">
                <a:solidFill>
                  <a:schemeClr val="accent2">
                    <a:lumMod val="75000"/>
                  </a:schemeClr>
                </a:solidFill>
                <a:latin typeface="Calibri" panose="020F0502020204030204" pitchFamily="34" charset="0"/>
                <a:ea typeface="MS PGothic" panose="020B0600070205080204" pitchFamily="34" charset="-128"/>
              </a:rPr>
              <a:t>2019</a:t>
            </a:r>
          </a:p>
          <a:p>
            <a:pPr fontAlgn="base">
              <a:spcBef>
                <a:spcPct val="0"/>
              </a:spcBef>
              <a:spcAft>
                <a:spcPct val="0"/>
              </a:spcAft>
              <a:buClrTx/>
              <a:buSzTx/>
              <a:buFontTx/>
              <a:buNone/>
            </a:pPr>
            <a:endParaRPr lang="en-US" altLang="en-US" dirty="0" smtClean="0">
              <a:solidFill>
                <a:schemeClr val="accent2">
                  <a:lumMod val="75000"/>
                </a:schemeClr>
              </a:solidFill>
              <a:latin typeface="Calibri" panose="020F0502020204030204" pitchFamily="34" charset="0"/>
              <a:ea typeface="MS PGothic" panose="020B0600070205080204" pitchFamily="34" charset="-128"/>
            </a:endParaRPr>
          </a:p>
        </p:txBody>
      </p:sp>
      <p:pic>
        <p:nvPicPr>
          <p:cNvPr id="8199" name="Picture 1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690687" y="3259931"/>
            <a:ext cx="395763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4608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t>NON-EMERGENCY TRANSPORTATION DEFINITION</a:t>
            </a:r>
            <a:endParaRPr lang="en-US" sz="2400" dirty="0"/>
          </a:p>
        </p:txBody>
      </p:sp>
      <p:sp>
        <p:nvSpPr>
          <p:cNvPr id="3" name="Content Placeholder 2"/>
          <p:cNvSpPr>
            <a:spLocks noGrp="1"/>
          </p:cNvSpPr>
          <p:nvPr>
            <p:ph idx="1"/>
          </p:nvPr>
        </p:nvSpPr>
        <p:spPr>
          <a:xfrm>
            <a:off x="800100" y="2522765"/>
            <a:ext cx="7543800" cy="2948940"/>
          </a:xfrm>
        </p:spPr>
        <p:txBody>
          <a:bodyPr>
            <a:normAutofit/>
          </a:bodyPr>
          <a:lstStyle/>
          <a:p>
            <a:pPr marL="0" indent="0" algn="just">
              <a:buNone/>
            </a:pPr>
            <a:r>
              <a:rPr lang="en-US" sz="2000" dirty="0"/>
              <a:t>Non-emergency Medical Transportation is a service in which a one-way transport of a member by a vehicle other than an ambulance is provided. If more than one member is being transported, each member’s transport to the Medicaid service is billable. Non-Emergency Transportation may only be billed when a Medicaid covered service is billed for the same date of service</a:t>
            </a:r>
          </a:p>
        </p:txBody>
      </p:sp>
    </p:spTree>
    <p:extLst>
      <p:ext uri="{BB962C8B-B14F-4D97-AF65-F5344CB8AC3E}">
        <p14:creationId xmlns:p14="http://schemas.microsoft.com/office/powerpoint/2010/main" val="155239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t>DOCUMENTATION:</a:t>
            </a:r>
            <a:endParaRPr lang="en-US" sz="2400" dirty="0"/>
          </a:p>
        </p:txBody>
      </p:sp>
      <p:sp>
        <p:nvSpPr>
          <p:cNvPr id="3" name="Content Placeholder 2"/>
          <p:cNvSpPr>
            <a:spLocks noGrp="1"/>
          </p:cNvSpPr>
          <p:nvPr>
            <p:ph idx="1"/>
          </p:nvPr>
        </p:nvSpPr>
        <p:spPr>
          <a:xfrm>
            <a:off x="839096" y="2479638"/>
            <a:ext cx="7680960" cy="3931920"/>
          </a:xfrm>
        </p:spPr>
        <p:txBody>
          <a:bodyPr>
            <a:normAutofit/>
          </a:bodyPr>
          <a:lstStyle/>
          <a:p>
            <a:pPr marL="0" indent="0" algn="just">
              <a:buNone/>
            </a:pPr>
            <a:r>
              <a:rPr lang="en-US" sz="2100" dirty="0"/>
              <a:t>Documentation must contain an activity note for each separate transport describing the purpose for the transport, type of vehicle used for the transport, place of departure and arrival, date of service, signature of the providing staff (along with their credentials), and actual time spent providing the service by listing the start-and-stop times. Please see Appendix 538I Transportation Billing Form.</a:t>
            </a:r>
          </a:p>
        </p:txBody>
      </p:sp>
    </p:spTree>
    <p:extLst>
      <p:ext uri="{BB962C8B-B14F-4D97-AF65-F5344CB8AC3E}">
        <p14:creationId xmlns:p14="http://schemas.microsoft.com/office/powerpoint/2010/main" val="366341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t>TRANSPORTATION SERVICES </a:t>
            </a:r>
            <a:br>
              <a:rPr lang="en-US" sz="2400" b="1" dirty="0" smtClean="0"/>
            </a:br>
            <a:r>
              <a:rPr lang="en-US" sz="2400" b="1" dirty="0" smtClean="0"/>
              <a:t>NON-EMERGENCY MEDICAL TRANSPORTATION </a:t>
            </a:r>
            <a:br>
              <a:rPr lang="en-US" sz="2400" b="1" dirty="0" smtClean="0"/>
            </a:br>
            <a:r>
              <a:rPr lang="en-US" sz="2400" b="1" dirty="0" smtClean="0"/>
              <a:t>WITH BUS AIDE DEFINITION </a:t>
            </a:r>
            <a:endParaRPr lang="en-US" sz="2400" b="1" dirty="0"/>
          </a:p>
        </p:txBody>
      </p:sp>
      <p:sp>
        <p:nvSpPr>
          <p:cNvPr id="3" name="Content Placeholder 2"/>
          <p:cNvSpPr>
            <a:spLocks noGrp="1"/>
          </p:cNvSpPr>
          <p:nvPr>
            <p:ph idx="1"/>
          </p:nvPr>
        </p:nvSpPr>
        <p:spPr>
          <a:xfrm>
            <a:off x="800100" y="2457258"/>
            <a:ext cx="7543800" cy="2948940"/>
          </a:xfrm>
        </p:spPr>
        <p:txBody>
          <a:bodyPr>
            <a:normAutofit/>
          </a:bodyPr>
          <a:lstStyle/>
          <a:p>
            <a:pPr marL="0" indent="0" algn="just">
              <a:buNone/>
            </a:pPr>
            <a:r>
              <a:rPr lang="en-US" sz="2000" dirty="0"/>
              <a:t>Non-emergency Medical Transportation with attendant is a service in which a one-way transport of a member by a vehicle other than an ambulance is provided. If more than one member is being transported, each member’s transport to the Medicaid service is billable. Non-Emergency Transportation with an attendant may only be billed when a Medicaid covered service is billed for the same date of service and the attendant is present during the transport. </a:t>
            </a:r>
          </a:p>
        </p:txBody>
      </p:sp>
    </p:spTree>
    <p:extLst>
      <p:ext uri="{BB962C8B-B14F-4D97-AF65-F5344CB8AC3E}">
        <p14:creationId xmlns:p14="http://schemas.microsoft.com/office/powerpoint/2010/main" val="2440534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smtClean="0"/>
              <a:t>DOCUMENTATION</a:t>
            </a:r>
            <a:endParaRPr lang="en-US" dirty="0"/>
          </a:p>
        </p:txBody>
      </p:sp>
      <p:sp>
        <p:nvSpPr>
          <p:cNvPr id="3" name="Content Placeholder 2"/>
          <p:cNvSpPr>
            <a:spLocks noGrp="1"/>
          </p:cNvSpPr>
          <p:nvPr>
            <p:ph idx="1"/>
          </p:nvPr>
        </p:nvSpPr>
        <p:spPr>
          <a:xfrm>
            <a:off x="817581" y="2458124"/>
            <a:ext cx="7680960" cy="3931920"/>
          </a:xfrm>
        </p:spPr>
        <p:txBody>
          <a:bodyPr>
            <a:normAutofit/>
          </a:bodyPr>
          <a:lstStyle/>
          <a:p>
            <a:pPr marL="0" indent="0" algn="just">
              <a:buNone/>
            </a:pPr>
            <a:r>
              <a:rPr lang="en-US" sz="2000" dirty="0"/>
              <a:t>Documentation must contain an activity note for each separate transport describing the purpose for the transport, type of vehicle used for the transport, place of departure and arrival, date of service, signature of the providing staff (along with their credentials), and actual time spent providing the service by listing the start-and-stop times. Please see Appendix 538I Transportation Billing Form. </a:t>
            </a:r>
          </a:p>
        </p:txBody>
      </p:sp>
    </p:spTree>
    <p:extLst>
      <p:ext uri="{BB962C8B-B14F-4D97-AF65-F5344CB8AC3E}">
        <p14:creationId xmlns:p14="http://schemas.microsoft.com/office/powerpoint/2010/main" val="2509149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1661" y="279699"/>
            <a:ext cx="5349239" cy="6314739"/>
          </a:xfrm>
          <a:prstGeom prst="rect">
            <a:avLst/>
          </a:prstGeom>
        </p:spPr>
      </p:pic>
    </p:spTree>
    <p:extLst>
      <p:ext uri="{BB962C8B-B14F-4D97-AF65-F5344CB8AC3E}">
        <p14:creationId xmlns:p14="http://schemas.microsoft.com/office/powerpoint/2010/main" val="2623415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301213" y="1077141"/>
            <a:ext cx="8410079" cy="1028700"/>
          </a:xfrm>
        </p:spPr>
        <p:txBody>
          <a:bodyPr>
            <a:normAutofit/>
          </a:bodyPr>
          <a:lstStyle/>
          <a:p>
            <a:pPr algn="ctr" eaLnBrk="1" hangingPunct="1"/>
            <a:r>
              <a:rPr lang="en-US" altLang="en-US" sz="2400" b="1" dirty="0" smtClean="0"/>
              <a:t>CONTACT INFORMATION FOR KEPRO TRAINER/CONSULTANT</a:t>
            </a:r>
            <a:endParaRPr lang="en-US" altLang="en-US" sz="2400" b="1" dirty="0"/>
          </a:p>
        </p:txBody>
      </p:sp>
      <p:sp>
        <p:nvSpPr>
          <p:cNvPr id="3" name="Content Placeholder 2"/>
          <p:cNvSpPr>
            <a:spLocks noGrp="1"/>
          </p:cNvSpPr>
          <p:nvPr>
            <p:ph idx="1"/>
          </p:nvPr>
        </p:nvSpPr>
        <p:spPr>
          <a:xfrm>
            <a:off x="2617470" y="2325769"/>
            <a:ext cx="4314722" cy="3164477"/>
          </a:xfrm>
        </p:spPr>
        <p:txBody>
          <a:bodyPr>
            <a:normAutofit fontScale="92500" lnSpcReduction="10000"/>
          </a:bodyPr>
          <a:lstStyle/>
          <a:p>
            <a:pPr marL="0" indent="0">
              <a:buNone/>
              <a:defRPr/>
            </a:pPr>
            <a:r>
              <a:rPr lang="en-US" dirty="0" smtClean="0"/>
              <a:t>Terri Barnhart BSN, RN</a:t>
            </a:r>
          </a:p>
          <a:p>
            <a:pPr marL="0" indent="0">
              <a:buNone/>
              <a:defRPr/>
            </a:pPr>
            <a:r>
              <a:rPr lang="en-US" dirty="0" smtClean="0"/>
              <a:t>Clinical Auditor/Assessor School Based Health Services</a:t>
            </a:r>
          </a:p>
          <a:p>
            <a:pPr marL="0" indent="0">
              <a:buNone/>
              <a:defRPr/>
            </a:pPr>
            <a:endParaRPr lang="en-US" dirty="0"/>
          </a:p>
          <a:p>
            <a:pPr marL="0" indent="0">
              <a:buNone/>
              <a:defRPr/>
            </a:pPr>
            <a:r>
              <a:rPr lang="en-US" dirty="0" smtClean="0"/>
              <a:t>1007 Bullitt Street</a:t>
            </a:r>
          </a:p>
          <a:p>
            <a:pPr marL="0" indent="0">
              <a:buNone/>
              <a:defRPr/>
            </a:pPr>
            <a:r>
              <a:rPr lang="en-US" dirty="0" smtClean="0"/>
              <a:t>Suite 200</a:t>
            </a:r>
          </a:p>
          <a:p>
            <a:pPr marL="0" indent="0">
              <a:buNone/>
              <a:defRPr/>
            </a:pPr>
            <a:r>
              <a:rPr lang="en-US" dirty="0" smtClean="0"/>
              <a:t>Charleston, WV 25301</a:t>
            </a:r>
          </a:p>
          <a:p>
            <a:pPr marL="0" indent="0">
              <a:buNone/>
              <a:defRPr/>
            </a:pPr>
            <a:r>
              <a:rPr lang="en-US" dirty="0" smtClean="0"/>
              <a:t>Telephone: 304-380-0600 Extension 4437</a:t>
            </a:r>
          </a:p>
          <a:p>
            <a:pPr marL="0" indent="0">
              <a:buNone/>
              <a:defRPr/>
            </a:pPr>
            <a:r>
              <a:rPr lang="en-US" dirty="0" smtClean="0"/>
              <a:t>Email; tbarnhart@kepro.com</a:t>
            </a:r>
          </a:p>
          <a:p>
            <a:pPr eaLnBrk="1" hangingPunct="1">
              <a:defRPr/>
            </a:pPr>
            <a:endParaRPr lang="en-US" dirty="0"/>
          </a:p>
        </p:txBody>
      </p:sp>
      <p:sp>
        <p:nvSpPr>
          <p:cNvPr id="4" name="Footer Placeholder 3"/>
          <p:cNvSpPr>
            <a:spLocks noGrp="1"/>
          </p:cNvSpPr>
          <p:nvPr>
            <p:ph type="ftr" sz="quarter" idx="11"/>
          </p:nvPr>
        </p:nvSpPr>
        <p:spPr>
          <a:xfrm flipV="1">
            <a:off x="2617470" y="5710175"/>
            <a:ext cx="3909060" cy="34289"/>
          </a:xfrm>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AA49BA2-168A-401E-9F02-8ADAA70DEB0D}" type="slidenum">
              <a:rPr lang="en-US" altLang="en-US" smtClean="0"/>
              <a:pPr>
                <a:defRPr/>
              </a:pPr>
              <a:t>7</a:t>
            </a:fld>
            <a:endParaRPr lang="en-US" altLang="en-US" dirty="0"/>
          </a:p>
        </p:txBody>
      </p:sp>
      <p:pic>
        <p:nvPicPr>
          <p:cNvPr id="38918" name="Picture 5" descr="KEPRO%20Outlook%20Signature%20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7470" y="3182692"/>
            <a:ext cx="1624947" cy="399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5774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795106" y="1106092"/>
            <a:ext cx="7752806" cy="1028700"/>
          </a:xfrm>
        </p:spPr>
        <p:txBody>
          <a:bodyPr>
            <a:normAutofit/>
          </a:bodyPr>
          <a:lstStyle/>
          <a:p>
            <a:pPr algn="ctr" eaLnBrk="1" hangingPunct="1"/>
            <a:r>
              <a:rPr lang="en-US" altLang="en-US" sz="2400" b="1" dirty="0" smtClean="0"/>
              <a:t>QUESTIONS OR CONCERNS</a:t>
            </a:r>
          </a:p>
        </p:txBody>
      </p:sp>
      <p:pic>
        <p:nvPicPr>
          <p:cNvPr id="39939"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67152" y="2139570"/>
            <a:ext cx="4408714" cy="3199753"/>
          </a:xfrm>
        </p:spPr>
      </p:pic>
      <p:sp>
        <p:nvSpPr>
          <p:cNvPr id="39940" name="Slide Number Placeholder 3"/>
          <p:cNvSpPr>
            <a:spLocks noGrp="1"/>
          </p:cNvSpPr>
          <p:nvPr>
            <p:ph type="sldNum" sz="quarter" idx="12"/>
          </p:nvPr>
        </p:nvSpPr>
        <p:spPr bwMode="auto">
          <a:xfrm>
            <a:off x="7739062" y="5624512"/>
            <a:ext cx="261938" cy="128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fld id="{632F7CC2-4110-4FB7-8A0B-260F1618159C}" type="slidenum">
              <a:rPr lang="en-US" altLang="en-US">
                <a:solidFill>
                  <a:schemeClr val="tx1"/>
                </a:solidFill>
                <a:latin typeface="Calibri" panose="020F0502020204030204" pitchFamily="34" charset="0"/>
                <a:ea typeface="MS PGothic" panose="020B0600070205080204" pitchFamily="34" charset="-128"/>
              </a:rPr>
              <a:pPr fontAlgn="base">
                <a:spcBef>
                  <a:spcPct val="0"/>
                </a:spcBef>
                <a:spcAft>
                  <a:spcPct val="0"/>
                </a:spcAft>
                <a:buClrTx/>
                <a:buSzTx/>
                <a:buFontTx/>
                <a:buNone/>
              </a:pPr>
              <a:t>8</a:t>
            </a:fld>
            <a:endParaRPr lang="en-US" altLang="en-US">
              <a:solidFill>
                <a:schemeClr val="tx1"/>
              </a:solidFill>
              <a:latin typeface="Calibri" panose="020F0502020204030204" pitchFamily="34" charset="0"/>
              <a:ea typeface="MS PGothic" panose="020B0600070205080204" pitchFamily="34" charset="-128"/>
            </a:endParaRPr>
          </a:p>
        </p:txBody>
      </p:sp>
      <p:sp>
        <p:nvSpPr>
          <p:cNvPr id="39941" name="TextBox 1"/>
          <p:cNvSpPr txBox="1">
            <a:spLocks noChangeArrowheads="1"/>
          </p:cNvSpPr>
          <p:nvPr/>
        </p:nvSpPr>
        <p:spPr bwMode="auto">
          <a:xfrm>
            <a:off x="2068117" y="213479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US" altLang="en-US" sz="1350">
              <a:solidFill>
                <a:schemeClr val="tx1"/>
              </a:solidFill>
            </a:endParaRPr>
          </a:p>
        </p:txBody>
      </p:sp>
    </p:spTree>
    <p:extLst>
      <p:ext uri="{BB962C8B-B14F-4D97-AF65-F5344CB8AC3E}">
        <p14:creationId xmlns:p14="http://schemas.microsoft.com/office/powerpoint/2010/main" val="7856273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28</TotalTime>
  <Words>327</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MS PGothic</vt:lpstr>
      <vt:lpstr>Arial</vt:lpstr>
      <vt:lpstr>Calibri</vt:lpstr>
      <vt:lpstr>Century Gothic</vt:lpstr>
      <vt:lpstr>Trebuchet MS</vt:lpstr>
      <vt:lpstr>Savon</vt:lpstr>
      <vt:lpstr>PowerPoint Presentation</vt:lpstr>
      <vt:lpstr>NON-EMERGENCY TRANSPORTATION DEFINITION</vt:lpstr>
      <vt:lpstr>DOCUMENTATION:</vt:lpstr>
      <vt:lpstr>TRANSPORTATION SERVICES  NON-EMERGENCY MEDICAL TRANSPORTATION  WITH BUS AIDE DEFINITION </vt:lpstr>
      <vt:lpstr>DOCUMENTATION</vt:lpstr>
      <vt:lpstr>PowerPoint Presentation</vt:lpstr>
      <vt:lpstr>CONTACT INFORMATION FOR KEPRO TRAINER/CONSULTANT</vt:lpstr>
      <vt:lpstr>QUESTIONS OR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Barnhart</dc:creator>
  <cp:lastModifiedBy>Katherine Kingry</cp:lastModifiedBy>
  <cp:revision>6</cp:revision>
  <dcterms:created xsi:type="dcterms:W3CDTF">2019-08-28T13:33:45Z</dcterms:created>
  <dcterms:modified xsi:type="dcterms:W3CDTF">2019-09-10T18:43:22Z</dcterms:modified>
</cp:coreProperties>
</file>