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4" r:id="rId18"/>
    <p:sldId id="276"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2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9" d="100"/>
          <a:sy n="89" d="100"/>
        </p:scale>
        <p:origin x="25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2A776141-342E-4F7B-8D58-C3CD6F692CDC}" type="datetimeFigureOut">
              <a:rPr lang="en-US" smtClean="0"/>
              <a:t>9/10/2019</a:t>
            </a:fld>
            <a:endParaRPr lang="en-US"/>
          </a:p>
        </p:txBody>
      </p:sp>
      <p:sp>
        <p:nvSpPr>
          <p:cNvPr id="5" name="Footer Placeholder 4"/>
          <p:cNvSpPr>
            <a:spLocks noGrp="1"/>
          </p:cNvSpPr>
          <p:nvPr>
            <p:ph type="ftr" sz="quarter" idx="11"/>
          </p:nvPr>
        </p:nvSpPr>
        <p:spPr>
          <a:xfrm>
            <a:off x="533401" y="5936189"/>
            <a:ext cx="4021666" cy="365125"/>
          </a:xfrm>
        </p:spPr>
        <p:txBody>
          <a:bodyPr/>
          <a:lstStyle/>
          <a:p>
            <a:endParaRPr lang="en-US"/>
          </a:p>
        </p:txBody>
      </p:sp>
      <p:sp>
        <p:nvSpPr>
          <p:cNvPr id="6" name="Slide Number Placeholder 5"/>
          <p:cNvSpPr>
            <a:spLocks noGrp="1"/>
          </p:cNvSpPr>
          <p:nvPr>
            <p:ph type="sldNum" sz="quarter" idx="12"/>
          </p:nvPr>
        </p:nvSpPr>
        <p:spPr>
          <a:xfrm>
            <a:off x="7010399" y="2750337"/>
            <a:ext cx="1370293" cy="1356442"/>
          </a:xfrm>
        </p:spPr>
        <p:txBody>
          <a:bodyPr/>
          <a:lstStyle/>
          <a:p>
            <a:fld id="{3643461B-2127-44FB-83CE-B23F41A8E66D}" type="slidenum">
              <a:rPr lang="en-US" smtClean="0"/>
              <a:t>‹#›</a:t>
            </a:fld>
            <a:endParaRPr lang="en-US"/>
          </a:p>
        </p:txBody>
      </p:sp>
    </p:spTree>
    <p:extLst>
      <p:ext uri="{BB962C8B-B14F-4D97-AF65-F5344CB8AC3E}">
        <p14:creationId xmlns:p14="http://schemas.microsoft.com/office/powerpoint/2010/main" val="3857764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776141-342E-4F7B-8D58-C3CD6F692CDC}" type="datetimeFigureOut">
              <a:rPr lang="en-US" smtClean="0"/>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310"/>
            <a:ext cx="1149836" cy="1090789"/>
          </a:xfrm>
        </p:spPr>
        <p:txBody>
          <a:bodyPr/>
          <a:lstStyle/>
          <a:p>
            <a:fld id="{3643461B-2127-44FB-83CE-B23F41A8E66D}" type="slidenum">
              <a:rPr lang="en-US" smtClean="0"/>
              <a:t>‹#›</a:t>
            </a:fld>
            <a:endParaRPr lang="en-US"/>
          </a:p>
        </p:txBody>
      </p:sp>
    </p:spTree>
    <p:extLst>
      <p:ext uri="{BB962C8B-B14F-4D97-AF65-F5344CB8AC3E}">
        <p14:creationId xmlns:p14="http://schemas.microsoft.com/office/powerpoint/2010/main" val="4026158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776141-342E-4F7B-8D58-C3CD6F692CDC}" type="datetimeFigureOut">
              <a:rPr lang="en-US" smtClean="0"/>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616"/>
            <a:ext cx="1149836" cy="1090789"/>
          </a:xfrm>
        </p:spPr>
        <p:txBody>
          <a:bodyPr/>
          <a:lstStyle/>
          <a:p>
            <a:fld id="{3643461B-2127-44FB-83CE-B23F41A8E66D}" type="slidenum">
              <a:rPr lang="en-US" smtClean="0"/>
              <a:t>‹#›</a:t>
            </a:fld>
            <a:endParaRPr lang="en-US"/>
          </a:p>
        </p:txBody>
      </p:sp>
    </p:spTree>
    <p:extLst>
      <p:ext uri="{BB962C8B-B14F-4D97-AF65-F5344CB8AC3E}">
        <p14:creationId xmlns:p14="http://schemas.microsoft.com/office/powerpoint/2010/main" val="15665860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776141-342E-4F7B-8D58-C3CD6F692CDC}" type="datetimeFigureOut">
              <a:rPr lang="en-US" smtClean="0"/>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3643461B-2127-44FB-83CE-B23F41A8E66D}" type="slidenum">
              <a:rPr lang="en-US" smtClean="0"/>
              <a:t>‹#›</a:t>
            </a:fld>
            <a:endParaRPr lang="en-US"/>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1471352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776141-342E-4F7B-8D58-C3CD6F692CDC}" type="datetimeFigureOut">
              <a:rPr lang="en-US" smtClean="0"/>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3643461B-2127-44FB-83CE-B23F41A8E66D}" type="slidenum">
              <a:rPr lang="en-US" smtClean="0"/>
              <a:t>‹#›</a:t>
            </a:fld>
            <a:endParaRPr lang="en-US"/>
          </a:p>
        </p:txBody>
      </p:sp>
    </p:spTree>
    <p:extLst>
      <p:ext uri="{BB962C8B-B14F-4D97-AF65-F5344CB8AC3E}">
        <p14:creationId xmlns:p14="http://schemas.microsoft.com/office/powerpoint/2010/main" val="21120800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2A776141-342E-4F7B-8D58-C3CD6F692CDC}" type="datetimeFigureOut">
              <a:rPr lang="en-US" smtClean="0"/>
              <a:t>9/10/2019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43461B-2127-44FB-83CE-B23F41A8E66D}" type="slidenum">
              <a:rPr lang="en-US" smtClean="0"/>
              <a:t>‹#›</a:t>
            </a:fld>
            <a:endParaRPr lang="en-US"/>
          </a:p>
        </p:txBody>
      </p:sp>
    </p:spTree>
    <p:extLst>
      <p:ext uri="{BB962C8B-B14F-4D97-AF65-F5344CB8AC3E}">
        <p14:creationId xmlns:p14="http://schemas.microsoft.com/office/powerpoint/2010/main" val="7390439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2A776141-342E-4F7B-8D58-C3CD6F692CDC}" type="datetimeFigureOut">
              <a:rPr lang="en-US" smtClean="0"/>
              <a:t>9/10/2019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43461B-2127-44FB-83CE-B23F41A8E66D}" type="slidenum">
              <a:rPr lang="en-US" smtClean="0"/>
              <a:t>‹#›</a:t>
            </a:fld>
            <a:endParaRPr lang="en-US"/>
          </a:p>
        </p:txBody>
      </p:sp>
    </p:spTree>
    <p:extLst>
      <p:ext uri="{BB962C8B-B14F-4D97-AF65-F5344CB8AC3E}">
        <p14:creationId xmlns:p14="http://schemas.microsoft.com/office/powerpoint/2010/main" val="280642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A776141-342E-4F7B-8D58-C3CD6F692CDC}"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43461B-2127-44FB-83CE-B23F41A8E66D}" type="slidenum">
              <a:rPr lang="en-US" smtClean="0"/>
              <a:t>‹#›</a:t>
            </a:fld>
            <a:endParaRPr lang="en-US"/>
          </a:p>
        </p:txBody>
      </p:sp>
    </p:spTree>
    <p:extLst>
      <p:ext uri="{BB962C8B-B14F-4D97-AF65-F5344CB8AC3E}">
        <p14:creationId xmlns:p14="http://schemas.microsoft.com/office/powerpoint/2010/main" val="22344267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2A776141-342E-4F7B-8D58-C3CD6F692CDC}" type="datetimeFigureOut">
              <a:rPr lang="en-US" smtClean="0"/>
              <a:t>9/10/2019</a:t>
            </a:fld>
            <a:endParaRPr lang="en-US"/>
          </a:p>
        </p:txBody>
      </p:sp>
      <p:sp>
        <p:nvSpPr>
          <p:cNvPr id="5" name="Footer Placeholder 4"/>
          <p:cNvSpPr>
            <a:spLocks noGrp="1"/>
          </p:cNvSpPr>
          <p:nvPr>
            <p:ph type="ftr" sz="quarter" idx="11"/>
          </p:nvPr>
        </p:nvSpPr>
        <p:spPr>
          <a:xfrm>
            <a:off x="510241" y="5936189"/>
            <a:ext cx="4518959" cy="365125"/>
          </a:xfrm>
        </p:spPr>
        <p:txBody>
          <a:bodyPr/>
          <a:lstStyle/>
          <a:p>
            <a:endParaRPr lang="en-US"/>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3643461B-2127-44FB-83CE-B23F41A8E66D}" type="slidenum">
              <a:rPr lang="en-US" smtClean="0"/>
              <a:t>‹#›</a:t>
            </a:fld>
            <a:endParaRPr lang="en-US"/>
          </a:p>
        </p:txBody>
      </p:sp>
    </p:spTree>
    <p:extLst>
      <p:ext uri="{BB962C8B-B14F-4D97-AF65-F5344CB8AC3E}">
        <p14:creationId xmlns:p14="http://schemas.microsoft.com/office/powerpoint/2010/main" val="33843282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8" name="Rectangle 7"/>
          <p:cNvSpPr/>
          <p:nvPr userDrawn="1"/>
        </p:nvSpPr>
        <p:spPr>
          <a:xfrm>
            <a:off x="234951" y="227015"/>
            <a:ext cx="6178550" cy="6397625"/>
          </a:xfrm>
          <a:prstGeom prst="rect">
            <a:avLst/>
          </a:prstGeom>
          <a:solidFill>
            <a:srgbClr val="1B2C6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350" dirty="0"/>
          </a:p>
        </p:txBody>
      </p:sp>
      <p:pic>
        <p:nvPicPr>
          <p:cNvPr id="9" name="Picture 2" descr="S:\secretary\communications\Logo Library\DHHR Bureau logos\DHHR_2013_BMS.jpg"/>
          <p:cNvPicPr>
            <a:picLocks noChangeAspect="1" noChangeArrowheads="1"/>
          </p:cNvPicPr>
          <p:nvPr userDrawn="1"/>
        </p:nvPicPr>
        <p:blipFill>
          <a:blip r:embed="rId2"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6942138" y="5016500"/>
            <a:ext cx="16002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73100" y="2625727"/>
            <a:ext cx="5334000" cy="600075"/>
          </a:xfrm>
        </p:spPr>
        <p:txBody>
          <a:bodyPr lIns="0" tIns="0" rIns="0" bIns="0">
            <a:noAutofit/>
          </a:bodyPr>
          <a:lstStyle>
            <a:lvl1pPr>
              <a:defRPr sz="3000" b="1">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73100" y="3225800"/>
            <a:ext cx="5334000" cy="1028700"/>
          </a:xfrm>
        </p:spPr>
        <p:txBody>
          <a:bodyPr lIns="0" tIns="0" rIns="0" bIns="0">
            <a:noAutofit/>
          </a:bodyPr>
          <a:lstStyle>
            <a:lvl1pPr marL="0" indent="0" algn="ctr">
              <a:lnSpc>
                <a:spcPts val="3000"/>
              </a:lnSpc>
              <a:spcBef>
                <a:spcPts val="0"/>
              </a:spcBef>
              <a:buNone/>
              <a:defRPr sz="2700" b="0" i="0" cap="none" baseline="0">
                <a:solidFill>
                  <a:schemeClr val="bg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18" name="Picture Placeholder 17"/>
          <p:cNvSpPr>
            <a:spLocks noGrp="1"/>
          </p:cNvSpPr>
          <p:nvPr>
            <p:ph type="pic" sz="quarter" idx="13"/>
          </p:nvPr>
        </p:nvSpPr>
        <p:spPr>
          <a:xfrm>
            <a:off x="6457950" y="227360"/>
            <a:ext cx="1447800" cy="960091"/>
          </a:xfrm>
        </p:spPr>
        <p:txBody>
          <a:bodyPr lIns="0" tIns="0" rIns="0" bIns="0" rtlCol="0" anchor="ctr" anchorCtr="1">
            <a:normAutofit/>
          </a:bodyPr>
          <a:lstStyle>
            <a:lvl1pPr marL="0" indent="0" algn="ctr">
              <a:buFontTx/>
              <a:buNone/>
              <a:defRPr sz="750" baseline="0"/>
            </a:lvl1pPr>
          </a:lstStyle>
          <a:p>
            <a:pPr lvl="0"/>
            <a:r>
              <a:rPr lang="en-US" noProof="0" dirty="0" smtClean="0"/>
              <a:t>Drag picture to placeholder or click icon to add</a:t>
            </a:r>
            <a:endParaRPr lang="en-US" noProof="0" dirty="0"/>
          </a:p>
        </p:txBody>
      </p:sp>
      <p:sp>
        <p:nvSpPr>
          <p:cNvPr id="22" name="Picture Placeholder 21"/>
          <p:cNvSpPr>
            <a:spLocks noGrp="1"/>
          </p:cNvSpPr>
          <p:nvPr>
            <p:ph type="pic" sz="quarter" idx="14"/>
          </p:nvPr>
        </p:nvSpPr>
        <p:spPr>
          <a:xfrm>
            <a:off x="7950201" y="227359"/>
            <a:ext cx="965200" cy="960090"/>
          </a:xfrm>
        </p:spPr>
        <p:txBody>
          <a:bodyPr lIns="0" tIns="0" rIns="0" bIns="0" rtlCol="0" anchor="ctr" anchorCtr="1">
            <a:normAutofit/>
          </a:bodyPr>
          <a:lstStyle>
            <a:lvl1pPr marL="0" indent="0" algn="ctr">
              <a:buFontTx/>
              <a:buNone/>
              <a:defRPr sz="750" baseline="0"/>
            </a:lvl1pPr>
          </a:lstStyle>
          <a:p>
            <a:pPr lvl="0"/>
            <a:r>
              <a:rPr lang="en-US" noProof="0" dirty="0" smtClean="0"/>
              <a:t>Drag picture to placeholder or click icon to add</a:t>
            </a:r>
            <a:endParaRPr lang="en-US" noProof="0" dirty="0"/>
          </a:p>
        </p:txBody>
      </p:sp>
      <p:sp>
        <p:nvSpPr>
          <p:cNvPr id="24" name="Picture Placeholder 23"/>
          <p:cNvSpPr>
            <a:spLocks noGrp="1"/>
          </p:cNvSpPr>
          <p:nvPr>
            <p:ph type="pic" sz="quarter" idx="15"/>
          </p:nvPr>
        </p:nvSpPr>
        <p:spPr>
          <a:xfrm>
            <a:off x="6457950" y="1227666"/>
            <a:ext cx="2457451" cy="2311400"/>
          </a:xfrm>
        </p:spPr>
        <p:txBody>
          <a:bodyPr lIns="0" tIns="0" rIns="0" bIns="0" rtlCol="0" anchor="ctr" anchorCtr="1">
            <a:normAutofit/>
          </a:bodyPr>
          <a:lstStyle>
            <a:lvl1pPr marL="0" indent="0" algn="ctr">
              <a:buFontTx/>
              <a:buNone/>
              <a:defRPr sz="750" baseline="0"/>
            </a:lvl1pPr>
          </a:lstStyle>
          <a:p>
            <a:pPr lvl="0"/>
            <a:r>
              <a:rPr lang="en-US" noProof="0" dirty="0" smtClean="0"/>
              <a:t>Drag picture to placeholder or click icon to add</a:t>
            </a:r>
            <a:endParaRPr lang="en-US" noProof="0" dirty="0"/>
          </a:p>
        </p:txBody>
      </p:sp>
      <p:sp>
        <p:nvSpPr>
          <p:cNvPr id="26" name="Picture Placeholder 25"/>
          <p:cNvSpPr>
            <a:spLocks noGrp="1"/>
          </p:cNvSpPr>
          <p:nvPr>
            <p:ph type="pic" sz="quarter" idx="16"/>
          </p:nvPr>
        </p:nvSpPr>
        <p:spPr>
          <a:xfrm>
            <a:off x="6457950" y="3580869"/>
            <a:ext cx="2457450" cy="1143530"/>
          </a:xfrm>
        </p:spPr>
        <p:txBody>
          <a:bodyPr lIns="0" tIns="0" rIns="0" bIns="0" rtlCol="0" anchor="ctr" anchorCtr="1">
            <a:normAutofit/>
          </a:bodyPr>
          <a:lstStyle>
            <a:lvl1pPr marL="0" indent="0" algn="ctr">
              <a:buFontTx/>
              <a:buNone/>
              <a:defRPr sz="750" baseline="0"/>
            </a:lvl1pPr>
          </a:lstStyle>
          <a:p>
            <a:pPr lvl="0"/>
            <a:r>
              <a:rPr lang="en-US" noProof="0" dirty="0" smtClean="0"/>
              <a:t>Drag picture to placeholder or click icon to add</a:t>
            </a:r>
            <a:endParaRPr lang="en-US" noProof="0" dirty="0"/>
          </a:p>
        </p:txBody>
      </p:sp>
      <p:sp>
        <p:nvSpPr>
          <p:cNvPr id="10" name="Footer Placeholder 9"/>
          <p:cNvSpPr>
            <a:spLocks noGrp="1"/>
          </p:cNvSpPr>
          <p:nvPr>
            <p:ph type="ftr" sz="quarter" idx="17"/>
          </p:nvPr>
        </p:nvSpPr>
        <p:spPr>
          <a:xfrm>
            <a:off x="673100" y="5672140"/>
            <a:ext cx="5334000" cy="365125"/>
          </a:xfrm>
        </p:spPr>
        <p:txBody>
          <a:bodyPr lIns="0" tIns="0" rIns="0" bIns="0" anchor="t" anchorCtr="0"/>
          <a:lstStyle>
            <a:lvl1pPr algn="ctr">
              <a:defRPr sz="1200">
                <a:solidFill>
                  <a:schemeClr val="bg1"/>
                </a:solidFill>
              </a:defRPr>
            </a:lvl1pPr>
          </a:lstStyle>
          <a:p>
            <a:pPr>
              <a:defRPr/>
            </a:pPr>
            <a:r>
              <a:rPr lang="en-US"/>
              <a:t>Presenter's Name, Title, Date, and Location</a:t>
            </a:r>
          </a:p>
          <a:p>
            <a:pPr>
              <a:defRPr/>
            </a:pPr>
            <a:endParaRPr lang="en-US"/>
          </a:p>
        </p:txBody>
      </p:sp>
    </p:spTree>
    <p:extLst>
      <p:ext uri="{BB962C8B-B14F-4D97-AF65-F5344CB8AC3E}">
        <p14:creationId xmlns:p14="http://schemas.microsoft.com/office/powerpoint/2010/main" val="3335535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A776141-342E-4F7B-8D58-C3CD6F692CDC}"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43461B-2127-44FB-83CE-B23F41A8E66D}" type="slidenum">
              <a:rPr lang="en-US" smtClean="0"/>
              <a:t>‹#›</a:t>
            </a:fld>
            <a:endParaRPr lang="en-US"/>
          </a:p>
        </p:txBody>
      </p:sp>
    </p:spTree>
    <p:extLst>
      <p:ext uri="{BB962C8B-B14F-4D97-AF65-F5344CB8AC3E}">
        <p14:creationId xmlns:p14="http://schemas.microsoft.com/office/powerpoint/2010/main" val="4051274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65810" y="5936188"/>
            <a:ext cx="2057400" cy="365125"/>
          </a:xfrm>
        </p:spPr>
        <p:txBody>
          <a:bodyPr/>
          <a:lstStyle/>
          <a:p>
            <a:fld id="{2A776141-342E-4F7B-8D58-C3CD6F692CDC}" type="datetimeFigureOut">
              <a:rPr lang="en-US" smtClean="0"/>
              <a:t>9/10/2019</a:t>
            </a:fld>
            <a:endParaRPr lang="en-US"/>
          </a:p>
        </p:txBody>
      </p:sp>
      <p:sp>
        <p:nvSpPr>
          <p:cNvPr id="5" name="Footer Placeholder 4"/>
          <p:cNvSpPr>
            <a:spLocks noGrp="1"/>
          </p:cNvSpPr>
          <p:nvPr>
            <p:ph type="ftr" sz="quarter" idx="11"/>
          </p:nvPr>
        </p:nvSpPr>
        <p:spPr>
          <a:xfrm>
            <a:off x="533400" y="5936189"/>
            <a:ext cx="4834673" cy="365125"/>
          </a:xfrm>
        </p:spPr>
        <p:txBody>
          <a:bodyPr/>
          <a:lstStyle/>
          <a:p>
            <a:endParaRPr lang="en-US"/>
          </a:p>
        </p:txBody>
      </p:sp>
      <p:sp>
        <p:nvSpPr>
          <p:cNvPr id="6" name="Slide Number Placeholder 5"/>
          <p:cNvSpPr>
            <a:spLocks noGrp="1"/>
          </p:cNvSpPr>
          <p:nvPr>
            <p:ph type="sldNum" sz="quarter" idx="12"/>
          </p:nvPr>
        </p:nvSpPr>
        <p:spPr>
          <a:xfrm>
            <a:off x="7856438" y="2869896"/>
            <a:ext cx="1149836" cy="1090789"/>
          </a:xfrm>
        </p:spPr>
        <p:txBody>
          <a:bodyPr/>
          <a:lstStyle/>
          <a:p>
            <a:fld id="{3643461B-2127-44FB-83CE-B23F41A8E66D}" type="slidenum">
              <a:rPr lang="en-US" smtClean="0"/>
              <a:t>‹#›</a:t>
            </a:fld>
            <a:endParaRPr lang="en-US"/>
          </a:p>
        </p:txBody>
      </p:sp>
    </p:spTree>
    <p:extLst>
      <p:ext uri="{BB962C8B-B14F-4D97-AF65-F5344CB8AC3E}">
        <p14:creationId xmlns:p14="http://schemas.microsoft.com/office/powerpoint/2010/main" val="3319660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A776141-342E-4F7B-8D58-C3CD6F692CDC}" type="datetimeFigureOut">
              <a:rPr lang="en-US" smtClean="0"/>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43461B-2127-44FB-83CE-B23F41A8E66D}" type="slidenum">
              <a:rPr lang="en-US" smtClean="0"/>
              <a:t>‹#›</a:t>
            </a:fld>
            <a:endParaRPr lang="en-US"/>
          </a:p>
        </p:txBody>
      </p:sp>
    </p:spTree>
    <p:extLst>
      <p:ext uri="{BB962C8B-B14F-4D97-AF65-F5344CB8AC3E}">
        <p14:creationId xmlns:p14="http://schemas.microsoft.com/office/powerpoint/2010/main" val="253174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A776141-342E-4F7B-8D58-C3CD6F692CDC}" type="datetimeFigureOut">
              <a:rPr lang="en-US" smtClean="0"/>
              <a:t>9/10/2019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43461B-2127-44FB-83CE-B23F41A8E66D}" type="slidenum">
              <a:rPr lang="en-US" smtClean="0"/>
              <a:t>‹#›</a:t>
            </a:fld>
            <a:endParaRPr lang="en-US"/>
          </a:p>
        </p:txBody>
      </p:sp>
    </p:spTree>
    <p:extLst>
      <p:ext uri="{BB962C8B-B14F-4D97-AF65-F5344CB8AC3E}">
        <p14:creationId xmlns:p14="http://schemas.microsoft.com/office/powerpoint/2010/main" val="477491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A776141-342E-4F7B-8D58-C3CD6F692CDC}" type="datetimeFigureOut">
              <a:rPr lang="en-US" smtClean="0"/>
              <a:t>9/10/2019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43461B-2127-44FB-83CE-B23F41A8E66D}" type="slidenum">
              <a:rPr lang="en-US" smtClean="0"/>
              <a:t>‹#›</a:t>
            </a:fld>
            <a:endParaRPr lang="en-US"/>
          </a:p>
        </p:txBody>
      </p:sp>
    </p:spTree>
    <p:extLst>
      <p:ext uri="{BB962C8B-B14F-4D97-AF65-F5344CB8AC3E}">
        <p14:creationId xmlns:p14="http://schemas.microsoft.com/office/powerpoint/2010/main" val="3987600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cstate="print">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2A776141-342E-4F7B-8D58-C3CD6F692CDC}" type="datetimeFigureOut">
              <a:rPr lang="en-US" smtClean="0"/>
              <a:t>9/10/2019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43461B-2127-44FB-83CE-B23F41A8E66D}" type="slidenum">
              <a:rPr lang="en-US" smtClean="0"/>
              <a:t>‹#›</a:t>
            </a:fld>
            <a:endParaRPr lang="en-US"/>
          </a:p>
        </p:txBody>
      </p:sp>
    </p:spTree>
    <p:extLst>
      <p:ext uri="{BB962C8B-B14F-4D97-AF65-F5344CB8AC3E}">
        <p14:creationId xmlns:p14="http://schemas.microsoft.com/office/powerpoint/2010/main" val="3261887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776141-342E-4F7B-8D58-C3CD6F692CDC}" type="datetimeFigureOut">
              <a:rPr lang="en-US" smtClean="0"/>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43461B-2127-44FB-83CE-B23F41A8E66D}" type="slidenum">
              <a:rPr lang="en-US" smtClean="0"/>
              <a:t>‹#›</a:t>
            </a:fld>
            <a:endParaRPr lang="en-US"/>
          </a:p>
        </p:txBody>
      </p:sp>
    </p:spTree>
    <p:extLst>
      <p:ext uri="{BB962C8B-B14F-4D97-AF65-F5344CB8AC3E}">
        <p14:creationId xmlns:p14="http://schemas.microsoft.com/office/powerpoint/2010/main" val="791248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776141-342E-4F7B-8D58-C3CD6F692CDC}" type="datetimeFigureOut">
              <a:rPr lang="en-US" smtClean="0"/>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43461B-2127-44FB-83CE-B23F41A8E66D}" type="slidenum">
              <a:rPr lang="en-US" smtClean="0"/>
              <a:t>‹#›</a:t>
            </a:fld>
            <a:endParaRPr lang="en-US"/>
          </a:p>
        </p:txBody>
      </p:sp>
    </p:spTree>
    <p:extLst>
      <p:ext uri="{BB962C8B-B14F-4D97-AF65-F5344CB8AC3E}">
        <p14:creationId xmlns:p14="http://schemas.microsoft.com/office/powerpoint/2010/main" val="2494342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20">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A776141-342E-4F7B-8D58-C3CD6F692CDC}" type="datetimeFigureOut">
              <a:rPr lang="en-US" smtClean="0"/>
              <a:t>9/10/2019</a:t>
            </a:fld>
            <a:endParaRPr lang="en-US"/>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3643461B-2127-44FB-83CE-B23F41A8E66D}" type="slidenum">
              <a:rPr lang="en-US" smtClean="0"/>
              <a:t>‹#›</a:t>
            </a:fld>
            <a:endParaRPr lang="en-US"/>
          </a:p>
        </p:txBody>
      </p:sp>
    </p:spTree>
    <p:extLst>
      <p:ext uri="{BB962C8B-B14F-4D97-AF65-F5344CB8AC3E}">
        <p14:creationId xmlns:p14="http://schemas.microsoft.com/office/powerpoint/2010/main" val="3816060581"/>
      </p:ext>
    </p:extLst>
  </p:cSld>
  <p:clrMap bg1="dk1" tx1="lt1" bg2="dk2" tx2="lt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 id="2147483714" r:id="rId15"/>
    <p:sldLayoutId id="2147483715" r:id="rId16"/>
    <p:sldLayoutId id="2147483716" r:id="rId17"/>
    <p:sldLayoutId id="2147483717" r:id="rId18"/>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8.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194" name="Title 1"/>
          <p:cNvSpPr>
            <a:spLocks noGrp="1"/>
          </p:cNvSpPr>
          <p:nvPr>
            <p:ph type="subTitle" idx="1"/>
          </p:nvPr>
        </p:nvSpPr>
        <p:spPr>
          <a:xfrm>
            <a:off x="1647825" y="1543051"/>
            <a:ext cx="4000500" cy="1508759"/>
          </a:xfrm>
        </p:spPr>
        <p:txBody>
          <a:bodyPr/>
          <a:lstStyle/>
          <a:p>
            <a:pPr eaLnBrk="1" hangingPunct="1">
              <a:spcBef>
                <a:spcPct val="0"/>
              </a:spcBef>
            </a:pPr>
            <a:r>
              <a:rPr lang="en-US" altLang="en-US" sz="2400" dirty="0">
                <a:solidFill>
                  <a:schemeClr val="bg2">
                    <a:lumMod val="60000"/>
                    <a:lumOff val="40000"/>
                  </a:schemeClr>
                </a:solidFill>
              </a:rPr>
              <a:t>School Based Health © Web Demonstration </a:t>
            </a:r>
          </a:p>
          <a:p>
            <a:pPr eaLnBrk="1" hangingPunct="1">
              <a:spcBef>
                <a:spcPct val="0"/>
              </a:spcBef>
            </a:pPr>
            <a:r>
              <a:rPr lang="en-US" altLang="en-US" sz="2400" dirty="0">
                <a:solidFill>
                  <a:schemeClr val="bg2">
                    <a:lumMod val="60000"/>
                    <a:lumOff val="40000"/>
                  </a:schemeClr>
                </a:solidFill>
              </a:rPr>
              <a:t>Targeted Case Management Services</a:t>
            </a:r>
            <a:r>
              <a:rPr lang="en-US" altLang="en-US" dirty="0" smtClean="0"/>
              <a:t/>
            </a:r>
            <a:br>
              <a:rPr lang="en-US" altLang="en-US" dirty="0" smtClean="0"/>
            </a:br>
            <a:endParaRPr lang="en-US" altLang="en-US" dirty="0" smtClean="0"/>
          </a:p>
        </p:txBody>
      </p:sp>
      <p:pic>
        <p:nvPicPr>
          <p:cNvPr id="8195" name="Picture Placeholder 11"/>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16831" b="16831"/>
          <a:stretch>
            <a:fillRect/>
          </a:stretch>
        </p:blipFill>
        <p:spPr/>
      </p:pic>
      <p:pic>
        <p:nvPicPr>
          <p:cNvPr id="8196" name="Picture Placeholder 12"/>
          <p:cNvPicPr>
            <a:picLocks noGrp="1" noChangeAspect="1"/>
          </p:cNvPicPr>
          <p:nvPr>
            <p:ph type="pic" sz="quarter" idx="14"/>
          </p:nvPr>
        </p:nvPicPr>
        <p:blipFill>
          <a:blip r:embed="rId3" cstate="print">
            <a:extLst>
              <a:ext uri="{28A0092B-C50C-407E-A947-70E740481C1C}">
                <a14:useLocalDpi xmlns:a14="http://schemas.microsoft.com/office/drawing/2010/main" val="0"/>
              </a:ext>
            </a:extLst>
          </a:blip>
          <a:srcRect l="16453" r="16453"/>
          <a:stretch>
            <a:fillRect/>
          </a:stretch>
        </p:blipFill>
        <p:spPr/>
      </p:pic>
      <p:pic>
        <p:nvPicPr>
          <p:cNvPr id="8198" name="Picture Placeholder 8"/>
          <p:cNvPicPr>
            <a:picLocks noGrp="1" noChangeAspect="1"/>
          </p:cNvPicPr>
          <p:nvPr>
            <p:ph type="pic" sz="quarter" idx="15"/>
          </p:nvPr>
        </p:nvPicPr>
        <p:blipFill>
          <a:blip r:embed="rId4" cstate="print">
            <a:extLst>
              <a:ext uri="{28A0092B-C50C-407E-A947-70E740481C1C}">
                <a14:useLocalDpi xmlns:a14="http://schemas.microsoft.com/office/drawing/2010/main" val="0"/>
              </a:ext>
            </a:extLst>
          </a:blip>
          <a:srcRect t="18608" b="18608"/>
          <a:stretch>
            <a:fillRect/>
          </a:stretch>
        </p:blipFill>
        <p:spPr/>
      </p:pic>
      <p:pic>
        <p:nvPicPr>
          <p:cNvPr id="8200" name="Picture Placeholder 15"/>
          <p:cNvPicPr>
            <a:picLocks noGrp="1" noChangeAspect="1"/>
          </p:cNvPicPr>
          <p:nvPr>
            <p:ph type="pic" sz="quarter" idx="16"/>
          </p:nvPr>
        </p:nvPicPr>
        <p:blipFill>
          <a:blip r:embed="rId5" cstate="print">
            <a:extLst>
              <a:ext uri="{28A0092B-C50C-407E-A947-70E740481C1C}">
                <a14:useLocalDpi xmlns:a14="http://schemas.microsoft.com/office/drawing/2010/main" val="0"/>
              </a:ext>
            </a:extLst>
          </a:blip>
          <a:srcRect t="24484" b="24484"/>
          <a:stretch>
            <a:fillRect/>
          </a:stretch>
        </p:blipFill>
        <p:spPr>
          <a:xfrm>
            <a:off x="6457950" y="3581201"/>
            <a:ext cx="2457450" cy="857648"/>
          </a:xfrm>
        </p:spPr>
      </p:pic>
      <p:sp>
        <p:nvSpPr>
          <p:cNvPr id="8197" name="Footer Placeholder 7"/>
          <p:cNvSpPr>
            <a:spLocks noGrp="1"/>
          </p:cNvSpPr>
          <p:nvPr>
            <p:ph type="ftr" sz="quarter" idx="17"/>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compatLnSpc="1">
            <a:prstTxWarp prst="textNoShape">
              <a:avLst/>
            </a:prstTxWarp>
          </a:bodyPr>
          <a:lstStyle>
            <a:lvl1pPr>
              <a:spcBef>
                <a:spcPts val="75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557213" indent="-214313">
              <a:spcBef>
                <a:spcPts val="75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2pPr>
            <a:lvl3pPr marL="857250" indent="-171450">
              <a:spcBef>
                <a:spcPts val="750"/>
              </a:spcBef>
              <a:buClr>
                <a:schemeClr val="accent1"/>
              </a:buClr>
              <a:buSzPct val="80000"/>
              <a:buFont typeface="Wingdings 3" panose="05040102010807070707" pitchFamily="18" charset="2"/>
              <a:buChar char=""/>
              <a:defRPr sz="1050">
                <a:solidFill>
                  <a:srgbClr val="404040"/>
                </a:solidFill>
                <a:latin typeface="Trebuchet MS" panose="020B0603020202020204" pitchFamily="34" charset="0"/>
              </a:defRPr>
            </a:lvl3pPr>
            <a:lvl4pPr marL="1200150" indent="-171450">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4pPr>
            <a:lvl5pPr marL="1543050" indent="-171450">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5pPr>
            <a:lvl6pPr marL="18859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6pPr>
            <a:lvl7pPr marL="22288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7pPr>
            <a:lvl8pPr marL="25717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8pPr>
            <a:lvl9pPr marL="29146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9pPr>
          </a:lstStyle>
          <a:p>
            <a:pPr fontAlgn="base">
              <a:spcBef>
                <a:spcPct val="0"/>
              </a:spcBef>
              <a:spcAft>
                <a:spcPct val="0"/>
              </a:spcAft>
              <a:buClrTx/>
              <a:buSzTx/>
              <a:buFontTx/>
              <a:buNone/>
            </a:pPr>
            <a:r>
              <a:rPr lang="en-US" altLang="en-US" b="1" dirty="0" smtClean="0">
                <a:solidFill>
                  <a:schemeClr val="bg2">
                    <a:lumMod val="60000"/>
                    <a:lumOff val="40000"/>
                  </a:schemeClr>
                </a:solidFill>
                <a:latin typeface="Calibri" panose="020F0502020204030204" pitchFamily="34" charset="0"/>
                <a:ea typeface="MS PGothic" panose="020B0600070205080204" pitchFamily="34" charset="-128"/>
              </a:rPr>
              <a:t>2019</a:t>
            </a:r>
          </a:p>
          <a:p>
            <a:pPr fontAlgn="base">
              <a:spcBef>
                <a:spcPct val="0"/>
              </a:spcBef>
              <a:spcAft>
                <a:spcPct val="0"/>
              </a:spcAft>
              <a:buClrTx/>
              <a:buSzTx/>
              <a:buFontTx/>
              <a:buNone/>
            </a:pPr>
            <a:endParaRPr lang="en-US" altLang="en-US" dirty="0" smtClean="0">
              <a:solidFill>
                <a:schemeClr val="bg1"/>
              </a:solidFill>
              <a:latin typeface="Calibri" panose="020F0502020204030204" pitchFamily="34" charset="0"/>
              <a:ea typeface="MS PGothic" panose="020B0600070205080204" pitchFamily="34" charset="-128"/>
            </a:endParaRPr>
          </a:p>
        </p:txBody>
      </p:sp>
      <p:pic>
        <p:nvPicPr>
          <p:cNvPr id="8199" name="Picture 13"/>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690687" y="3259931"/>
            <a:ext cx="3957638" cy="150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8615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6060" y="753228"/>
            <a:ext cx="7487323" cy="1080938"/>
          </a:xfrm>
        </p:spPr>
        <p:txBody>
          <a:bodyPr>
            <a:noAutofit/>
          </a:bodyPr>
          <a:lstStyle/>
          <a:p>
            <a:pPr algn="ctr"/>
            <a:r>
              <a:rPr lang="en-US" sz="2400" b="1" dirty="0" smtClean="0"/>
              <a:t/>
            </a:r>
            <a:br>
              <a:rPr lang="en-US" sz="2400" b="1" dirty="0" smtClean="0"/>
            </a:br>
            <a:r>
              <a:rPr lang="en-US" sz="2400" b="1" dirty="0" smtClean="0"/>
              <a:t>TCM SERVICES-NEEDS ASSESSMENT AND REASSESSMENT </a:t>
            </a:r>
            <a:br>
              <a:rPr lang="en-US" sz="2400" b="1" dirty="0" smtClean="0"/>
            </a:br>
            <a:endParaRPr lang="en-US" sz="2400" b="1" dirty="0"/>
          </a:p>
        </p:txBody>
      </p:sp>
      <p:sp>
        <p:nvSpPr>
          <p:cNvPr id="3" name="Content Placeholder 2"/>
          <p:cNvSpPr>
            <a:spLocks noGrp="1"/>
          </p:cNvSpPr>
          <p:nvPr>
            <p:ph idx="1"/>
          </p:nvPr>
        </p:nvSpPr>
        <p:spPr>
          <a:xfrm>
            <a:off x="171757" y="1834166"/>
            <a:ext cx="7084658" cy="3155714"/>
          </a:xfrm>
        </p:spPr>
        <p:txBody>
          <a:bodyPr>
            <a:noAutofit/>
          </a:bodyPr>
          <a:lstStyle/>
          <a:p>
            <a:endParaRPr lang="en-US" sz="2000" dirty="0"/>
          </a:p>
          <a:p>
            <a:r>
              <a:rPr lang="en-US" sz="2000" dirty="0" smtClean="0"/>
              <a:t>Reviewing </a:t>
            </a:r>
            <a:r>
              <a:rPr lang="en-US" sz="2000" dirty="0"/>
              <a:t>of the individual’s current and potential strengths, resources, deficits and need for medical, social, educational and other services. </a:t>
            </a:r>
            <a:r>
              <a:rPr lang="en-US" sz="2000" dirty="0" smtClean="0"/>
              <a:t/>
            </a:r>
            <a:br>
              <a:rPr lang="en-US" sz="2000" dirty="0" smtClean="0"/>
            </a:br>
            <a:endParaRPr lang="en-US" sz="2000" dirty="0"/>
          </a:p>
          <a:p>
            <a:r>
              <a:rPr lang="en-US" sz="2000" dirty="0"/>
              <a:t>Gathering information from other sources such as family members, medical providers, social workers, and educators (if necessary), to form a complete assessment of the eligible individual. Results of assessments and evaluations are reviewed, and a meeting is held with the individual, his or her parent(s) and /or guardian, and the case manager to determine whether services are needed and, if so, to develop a service plan. At a minimum, an annual face-to-face reassessment shall be conducted to determine if the client’s needs or preferences have changed. </a:t>
            </a:r>
          </a:p>
          <a:p>
            <a:endParaRPr lang="en-US" sz="2000" dirty="0"/>
          </a:p>
          <a:p>
            <a:endParaRPr lang="en-US" sz="2000" dirty="0"/>
          </a:p>
        </p:txBody>
      </p:sp>
    </p:spTree>
    <p:extLst>
      <p:ext uri="{BB962C8B-B14F-4D97-AF65-F5344CB8AC3E}">
        <p14:creationId xmlns:p14="http://schemas.microsoft.com/office/powerpoint/2010/main" val="4030512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19784" y="753228"/>
            <a:ext cx="7208389" cy="1080938"/>
          </a:xfrm>
        </p:spPr>
        <p:txBody>
          <a:bodyPr>
            <a:noAutofit/>
          </a:bodyPr>
          <a:lstStyle/>
          <a:p>
            <a:pPr algn="ctr"/>
            <a:r>
              <a:rPr lang="en-US" sz="2400" b="1" dirty="0" smtClean="0"/>
              <a:t/>
            </a:r>
            <a:br>
              <a:rPr lang="en-US" sz="2400" b="1" dirty="0" smtClean="0"/>
            </a:br>
            <a:r>
              <a:rPr lang="en-US" sz="2400" b="1" dirty="0" smtClean="0"/>
              <a:t>TCM SERVICES-DEVELOPMENT AND REVISION OF THE TCM SERVICE PLAN</a:t>
            </a:r>
            <a:br>
              <a:rPr lang="en-US" sz="2400" b="1" dirty="0" smtClean="0"/>
            </a:br>
            <a:endParaRPr lang="en-US" sz="2400" b="1" dirty="0"/>
          </a:p>
        </p:txBody>
      </p:sp>
      <p:sp>
        <p:nvSpPr>
          <p:cNvPr id="3" name="Content Placeholder 2"/>
          <p:cNvSpPr>
            <a:spLocks noGrp="1"/>
          </p:cNvSpPr>
          <p:nvPr>
            <p:ph idx="1"/>
          </p:nvPr>
        </p:nvSpPr>
        <p:spPr>
          <a:xfrm>
            <a:off x="338118" y="2237036"/>
            <a:ext cx="7090055" cy="3165511"/>
          </a:xfrm>
        </p:spPr>
        <p:txBody>
          <a:bodyPr>
            <a:normAutofit fontScale="85000" lnSpcReduction="20000"/>
          </a:bodyPr>
          <a:lstStyle/>
          <a:p>
            <a:pPr algn="just"/>
            <a:endParaRPr lang="en-US" dirty="0" smtClean="0"/>
          </a:p>
          <a:p>
            <a:pPr marL="0" indent="0" algn="just">
              <a:buNone/>
            </a:pPr>
            <a:r>
              <a:rPr lang="en-US" dirty="0" smtClean="0"/>
              <a:t>Developing </a:t>
            </a:r>
            <a:r>
              <a:rPr lang="en-US" dirty="0"/>
              <a:t>a written plan based on the assessment of strengths and needs, which identifies the activities and assistance needed to accomplish the goals collaboratively developed by the individual, his or her parents(s) or legal guardian, and the case manager. Development (and periodic revision) of the TCM Service Plan will specify the goals and actions to address the medical, social, educational, and other services needed by the eligible individual. The service plan describes the nature, frequency, and duration of the activities and assistance that meet the individual’s needs. Periodic revisions to the TCM Service Plan will be made at a minimum annually. The IEP is not the TCM Service Plan. </a:t>
            </a:r>
          </a:p>
          <a:p>
            <a:pPr algn="just"/>
            <a:endParaRPr lang="en-US" dirty="0"/>
          </a:p>
        </p:txBody>
      </p:sp>
    </p:spTree>
    <p:extLst>
      <p:ext uri="{BB962C8B-B14F-4D97-AF65-F5344CB8AC3E}">
        <p14:creationId xmlns:p14="http://schemas.microsoft.com/office/powerpoint/2010/main" val="1373968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753228"/>
            <a:ext cx="7541111" cy="1080938"/>
          </a:xfrm>
        </p:spPr>
        <p:txBody>
          <a:bodyPr>
            <a:normAutofit/>
          </a:bodyPr>
          <a:lstStyle/>
          <a:p>
            <a:pPr algn="ctr"/>
            <a:r>
              <a:rPr lang="en-US" sz="2400" b="1" dirty="0" smtClean="0"/>
              <a:t/>
            </a:r>
            <a:br>
              <a:rPr lang="en-US" sz="2400" b="1" dirty="0" smtClean="0"/>
            </a:br>
            <a:r>
              <a:rPr lang="en-US" sz="2400" b="1" dirty="0" smtClean="0"/>
              <a:t>TCM SERVICES-REFERRAL AND RELATED ACTIVITIES </a:t>
            </a:r>
            <a:br>
              <a:rPr lang="en-US" sz="2400" b="1" dirty="0" smtClean="0"/>
            </a:br>
            <a:endParaRPr lang="en-US" sz="2400" b="1" dirty="0"/>
          </a:p>
        </p:txBody>
      </p:sp>
      <p:sp>
        <p:nvSpPr>
          <p:cNvPr id="3" name="Content Placeholder 2"/>
          <p:cNvSpPr>
            <a:spLocks noGrp="1"/>
          </p:cNvSpPr>
          <p:nvPr>
            <p:ph idx="1"/>
          </p:nvPr>
        </p:nvSpPr>
        <p:spPr>
          <a:xfrm>
            <a:off x="295087" y="2086984"/>
            <a:ext cx="7149205" cy="4771016"/>
          </a:xfrm>
        </p:spPr>
        <p:txBody>
          <a:bodyPr>
            <a:noAutofit/>
          </a:bodyPr>
          <a:lstStyle/>
          <a:p>
            <a:pPr algn="just"/>
            <a:endParaRPr lang="en-US" sz="1500" dirty="0"/>
          </a:p>
          <a:p>
            <a:pPr marL="0" indent="0" algn="just">
              <a:buNone/>
            </a:pPr>
            <a:r>
              <a:rPr lang="en-US" sz="1500" dirty="0"/>
              <a:t>Facilitating the individual’s access to the care, services and resources through linkage, coordination, referral, consultation, and monitoring. This is accomplished through in-person and telephone contacts with the individual, his or her parent(s) or legal guardian, and with service providers and other collaterals on behalf of the individual. This will occur as necessary, but at least annually. This may include facilitating the recipient’s physical accessibility to services such as arranging transportation to medical, social, educational and other services; facilitating communication between the individual, his or her parent(s) or legal guardian and the case manager and between the individual, his or her parent(s) or legal guardian and other service providers; or, arranging for translation or another mode of communication. It also includes advocating for the individual in matters regarding access, appropriateness and proper utilization of services; and evaluating, coordinating and arranging immediate services or treatment needed in situations that appear to be emergent in nature or which require immediate attention or resolution in order to avoid, eliminate or reduce a crisis situation for a specific individual. This may also include acquainting the individual, his or her parent(s) or legal guardian with resources in the community and providing information for obtaining services through community programs. </a:t>
            </a:r>
          </a:p>
          <a:p>
            <a:pPr algn="just"/>
            <a:endParaRPr lang="en-US" sz="1500" dirty="0"/>
          </a:p>
        </p:txBody>
      </p:sp>
    </p:spTree>
    <p:extLst>
      <p:ext uri="{BB962C8B-B14F-4D97-AF65-F5344CB8AC3E}">
        <p14:creationId xmlns:p14="http://schemas.microsoft.com/office/powerpoint/2010/main" val="1105677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893078"/>
            <a:ext cx="7562626" cy="1080938"/>
          </a:xfrm>
        </p:spPr>
        <p:txBody>
          <a:bodyPr>
            <a:normAutofit/>
          </a:bodyPr>
          <a:lstStyle/>
          <a:p>
            <a:pPr algn="ctr"/>
            <a:r>
              <a:rPr lang="en-US" sz="2400" b="1" dirty="0" smtClean="0"/>
              <a:t>TCM SERVICES-MONITORING AND FOLLOW-UP ACTIVITIES </a:t>
            </a:r>
            <a:br>
              <a:rPr lang="en-US" sz="2400" b="1" dirty="0" smtClean="0"/>
            </a:br>
            <a:endParaRPr lang="en-US" sz="2400" b="1" dirty="0"/>
          </a:p>
        </p:txBody>
      </p:sp>
      <p:sp>
        <p:nvSpPr>
          <p:cNvPr id="3" name="Content Placeholder 2"/>
          <p:cNvSpPr>
            <a:spLocks noGrp="1"/>
          </p:cNvSpPr>
          <p:nvPr>
            <p:ph idx="1"/>
          </p:nvPr>
        </p:nvSpPr>
        <p:spPr>
          <a:xfrm>
            <a:off x="441661" y="2532562"/>
            <a:ext cx="6916569" cy="3416418"/>
          </a:xfrm>
        </p:spPr>
        <p:txBody>
          <a:bodyPr>
            <a:normAutofit fontScale="85000" lnSpcReduction="20000"/>
          </a:bodyPr>
          <a:lstStyle/>
          <a:p>
            <a:pPr marL="0" indent="0" algn="just">
              <a:buNone/>
            </a:pPr>
            <a:r>
              <a:rPr lang="en-US" dirty="0" smtClean="0"/>
              <a:t>The </a:t>
            </a:r>
            <a:r>
              <a:rPr lang="en-US" dirty="0"/>
              <a:t>case manager shall conduct regular monitoring and follow-up activities with the client, the client’s legal representative, or with other related service providers. Monitoring will be done to ensure that services are being furnished in accordance with the individual's TCM Service Plan. Periodic review of the progress the individual has made on the service plan goals and objectives and the appropriateness and effectiveness of the services being provided on a periodic basis. This review may result in revision or continuation of the plan, or termination of TCM services if they are no longer appropriate. Periodic reviews may be done through personal and telephone contacts with the individual and other involved parties. The periodic reviews will be conducted as necessary but at least annually. </a:t>
            </a:r>
          </a:p>
          <a:p>
            <a:endParaRPr lang="en-US" dirty="0"/>
          </a:p>
        </p:txBody>
      </p:sp>
    </p:spTree>
    <p:extLst>
      <p:ext uri="{BB962C8B-B14F-4D97-AF65-F5344CB8AC3E}">
        <p14:creationId xmlns:p14="http://schemas.microsoft.com/office/powerpoint/2010/main" val="1363517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753228"/>
            <a:ext cx="7428173" cy="1080938"/>
          </a:xfrm>
        </p:spPr>
        <p:txBody>
          <a:bodyPr>
            <a:normAutofit/>
          </a:bodyPr>
          <a:lstStyle/>
          <a:p>
            <a:pPr algn="ctr"/>
            <a:r>
              <a:rPr lang="en-US" sz="2400" b="1" dirty="0" smtClean="0"/>
              <a:t>TCM SERVICES-NON-DUPLICATION OF SERVICES </a:t>
            </a:r>
            <a:endParaRPr lang="en-US" sz="2400" b="1" dirty="0"/>
          </a:p>
        </p:txBody>
      </p:sp>
      <p:sp>
        <p:nvSpPr>
          <p:cNvPr id="3" name="Content Placeholder 2"/>
          <p:cNvSpPr>
            <a:spLocks noGrp="1"/>
          </p:cNvSpPr>
          <p:nvPr>
            <p:ph idx="1"/>
          </p:nvPr>
        </p:nvSpPr>
        <p:spPr>
          <a:xfrm>
            <a:off x="161365" y="2244145"/>
            <a:ext cx="7422776" cy="3126323"/>
          </a:xfrm>
        </p:spPr>
        <p:txBody>
          <a:bodyPr>
            <a:noAutofit/>
          </a:bodyPr>
          <a:lstStyle/>
          <a:p>
            <a:pPr algn="just"/>
            <a:r>
              <a:rPr lang="en-US" sz="2000" dirty="0"/>
              <a:t>If a member chooses to have TCM services from another provider agency as a result of being members of other covered targeted groups such as foster children etc.; the School-Based Health Services providers will ensure that TCM activities are coordinated to avoid duplication of services. </a:t>
            </a:r>
            <a:r>
              <a:rPr lang="en-US" sz="2000" dirty="0" smtClean="0"/>
              <a:t/>
            </a:r>
            <a:br>
              <a:rPr lang="en-US" sz="2000" dirty="0" smtClean="0"/>
            </a:br>
            <a:endParaRPr lang="en-US" sz="2000" dirty="0"/>
          </a:p>
          <a:p>
            <a:pPr algn="just"/>
            <a:r>
              <a:rPr lang="en-US" sz="2000" dirty="0"/>
              <a:t>TCM includes contacts with non-eligible individuals that are directly related to identifying the eligible individual's needs and care, for the purposes of helping the eligible individual access services; identifying needs and supports to assist the eligible individual in obtaining services; providing case managers with useful feedback, and alerting case managers to changes in the eligible individual's needs. TCM activities shall not restrict or be used as a condition to restrict a client’s access to other services under the state plan. </a:t>
            </a:r>
          </a:p>
        </p:txBody>
      </p:sp>
    </p:spTree>
    <p:extLst>
      <p:ext uri="{BB962C8B-B14F-4D97-AF65-F5344CB8AC3E}">
        <p14:creationId xmlns:p14="http://schemas.microsoft.com/office/powerpoint/2010/main" val="3646807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8394" y="138602"/>
            <a:ext cx="6916783" cy="6552654"/>
          </a:xfrm>
          <a:prstGeom prst="rect">
            <a:avLst/>
          </a:prstGeom>
        </p:spPr>
      </p:pic>
      <p:sp>
        <p:nvSpPr>
          <p:cNvPr id="3" name="TextBox 2"/>
          <p:cNvSpPr txBox="1"/>
          <p:nvPr/>
        </p:nvSpPr>
        <p:spPr>
          <a:xfrm>
            <a:off x="7702475" y="1532294"/>
            <a:ext cx="1441525" cy="300082"/>
          </a:xfrm>
          <a:prstGeom prst="rect">
            <a:avLst/>
          </a:prstGeom>
          <a:noFill/>
        </p:spPr>
        <p:txBody>
          <a:bodyPr wrap="square" rtlCol="0">
            <a:spAutoFit/>
          </a:bodyPr>
          <a:lstStyle/>
          <a:p>
            <a:pPr algn="ctr"/>
            <a:r>
              <a:rPr lang="en-US" sz="1350" dirty="0"/>
              <a:t>Page </a:t>
            </a:r>
            <a:r>
              <a:rPr lang="en-US" sz="1350" dirty="0" smtClean="0"/>
              <a:t>1 of </a:t>
            </a:r>
            <a:r>
              <a:rPr lang="en-US" sz="1350" dirty="0"/>
              <a:t>2</a:t>
            </a:r>
          </a:p>
        </p:txBody>
      </p:sp>
    </p:spTree>
    <p:extLst>
      <p:ext uri="{BB962C8B-B14F-4D97-AF65-F5344CB8AC3E}">
        <p14:creationId xmlns:p14="http://schemas.microsoft.com/office/powerpoint/2010/main" val="2239100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5459" y="75303"/>
            <a:ext cx="6770978" cy="6648225"/>
          </a:xfrm>
          <a:prstGeom prst="rect">
            <a:avLst/>
          </a:prstGeom>
        </p:spPr>
      </p:pic>
      <p:sp>
        <p:nvSpPr>
          <p:cNvPr id="3" name="TextBox 2"/>
          <p:cNvSpPr txBox="1"/>
          <p:nvPr/>
        </p:nvSpPr>
        <p:spPr>
          <a:xfrm>
            <a:off x="7702475" y="1534214"/>
            <a:ext cx="1441525" cy="300082"/>
          </a:xfrm>
          <a:prstGeom prst="rect">
            <a:avLst/>
          </a:prstGeom>
          <a:noFill/>
        </p:spPr>
        <p:txBody>
          <a:bodyPr wrap="square" rtlCol="0">
            <a:spAutoFit/>
          </a:bodyPr>
          <a:lstStyle/>
          <a:p>
            <a:pPr algn="ctr"/>
            <a:r>
              <a:rPr lang="en-US" sz="1350" dirty="0"/>
              <a:t>Page </a:t>
            </a:r>
            <a:r>
              <a:rPr lang="en-US" sz="1350" dirty="0" smtClean="0"/>
              <a:t>2 of </a:t>
            </a:r>
            <a:r>
              <a:rPr lang="en-US" sz="1350" dirty="0"/>
              <a:t>2</a:t>
            </a:r>
            <a:endParaRPr lang="en-US" sz="1350" dirty="0"/>
          </a:p>
        </p:txBody>
      </p:sp>
    </p:spTree>
    <p:extLst>
      <p:ext uri="{BB962C8B-B14F-4D97-AF65-F5344CB8AC3E}">
        <p14:creationId xmlns:p14="http://schemas.microsoft.com/office/powerpoint/2010/main" val="7111371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38914" name="Title 1"/>
          <p:cNvSpPr>
            <a:spLocks noGrp="1"/>
          </p:cNvSpPr>
          <p:nvPr>
            <p:ph type="title"/>
          </p:nvPr>
        </p:nvSpPr>
        <p:spPr>
          <a:xfrm>
            <a:off x="0" y="893818"/>
            <a:ext cx="7551868" cy="810704"/>
          </a:xfrm>
        </p:spPr>
        <p:txBody>
          <a:bodyPr>
            <a:normAutofit/>
          </a:bodyPr>
          <a:lstStyle/>
          <a:p>
            <a:pPr algn="ctr" eaLnBrk="1" hangingPunct="1"/>
            <a:r>
              <a:rPr lang="en-US" altLang="en-US" sz="2400" b="1" dirty="0" smtClean="0"/>
              <a:t>CONTACT INFORMATION FOR KEPRO TRAINER/CONSULTANT</a:t>
            </a:r>
            <a:endParaRPr lang="en-US" altLang="en-US" sz="2400" b="1" dirty="0"/>
          </a:p>
        </p:txBody>
      </p:sp>
      <p:sp>
        <p:nvSpPr>
          <p:cNvPr id="3" name="Content Placeholder 2"/>
          <p:cNvSpPr>
            <a:spLocks noGrp="1"/>
          </p:cNvSpPr>
          <p:nvPr>
            <p:ph idx="1"/>
          </p:nvPr>
        </p:nvSpPr>
        <p:spPr>
          <a:xfrm>
            <a:off x="1301703" y="2471783"/>
            <a:ext cx="4948461" cy="2911079"/>
          </a:xfrm>
        </p:spPr>
        <p:txBody>
          <a:bodyPr>
            <a:normAutofit fontScale="85000" lnSpcReduction="20000"/>
          </a:bodyPr>
          <a:lstStyle/>
          <a:p>
            <a:pPr marL="0" indent="0">
              <a:buNone/>
              <a:defRPr/>
            </a:pPr>
            <a:r>
              <a:rPr lang="en-US" dirty="0" smtClean="0"/>
              <a:t>Terri Barnhart BSN, RN</a:t>
            </a:r>
          </a:p>
          <a:p>
            <a:pPr marL="0" indent="0">
              <a:buNone/>
              <a:defRPr/>
            </a:pPr>
            <a:r>
              <a:rPr lang="en-US" dirty="0" smtClean="0"/>
              <a:t>Clinical Auditor/Assessor School Based Health Services</a:t>
            </a:r>
          </a:p>
          <a:p>
            <a:pPr marL="0" indent="0">
              <a:buNone/>
              <a:defRPr/>
            </a:pPr>
            <a:endParaRPr lang="en-US" dirty="0"/>
          </a:p>
          <a:p>
            <a:pPr marL="0" indent="0">
              <a:buNone/>
              <a:defRPr/>
            </a:pPr>
            <a:r>
              <a:rPr lang="en-US" dirty="0" smtClean="0"/>
              <a:t>1007 Bullitt Street</a:t>
            </a:r>
          </a:p>
          <a:p>
            <a:pPr marL="0" indent="0">
              <a:buNone/>
              <a:defRPr/>
            </a:pPr>
            <a:r>
              <a:rPr lang="en-US" dirty="0" smtClean="0"/>
              <a:t>Suite 200</a:t>
            </a:r>
          </a:p>
          <a:p>
            <a:pPr marL="0" indent="0">
              <a:buNone/>
              <a:defRPr/>
            </a:pPr>
            <a:r>
              <a:rPr lang="en-US" dirty="0" smtClean="0"/>
              <a:t>Charleston, WV 25301</a:t>
            </a:r>
          </a:p>
          <a:p>
            <a:pPr marL="0" indent="0">
              <a:buNone/>
              <a:defRPr/>
            </a:pPr>
            <a:r>
              <a:rPr lang="en-US" dirty="0" smtClean="0"/>
              <a:t>Telephone: 304-380-0600 Extension 4437</a:t>
            </a:r>
          </a:p>
          <a:p>
            <a:pPr marL="0" indent="0">
              <a:buNone/>
              <a:defRPr/>
            </a:pPr>
            <a:r>
              <a:rPr lang="en-US" dirty="0" smtClean="0"/>
              <a:t>Email; tbarnhart@kepro.com</a:t>
            </a:r>
          </a:p>
          <a:p>
            <a:pPr eaLnBrk="1" hangingPunct="1">
              <a:defRPr/>
            </a:pPr>
            <a:endParaRPr lang="en-US" dirty="0"/>
          </a:p>
        </p:txBody>
      </p:sp>
      <p:sp>
        <p:nvSpPr>
          <p:cNvPr id="4" name="Footer Placeholder 3"/>
          <p:cNvSpPr>
            <a:spLocks noGrp="1"/>
          </p:cNvSpPr>
          <p:nvPr>
            <p:ph type="ftr" sz="quarter" idx="11"/>
          </p:nvPr>
        </p:nvSpPr>
        <p:spPr>
          <a:xfrm>
            <a:off x="510241" y="5966461"/>
            <a:ext cx="5152995" cy="34289"/>
          </a:xfrm>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5AA49BA2-168A-401E-9F02-8ADAA70DEB0D}" type="slidenum">
              <a:rPr lang="en-US" altLang="en-US" smtClean="0"/>
              <a:pPr>
                <a:defRPr/>
              </a:pPr>
              <a:t>17</a:t>
            </a:fld>
            <a:endParaRPr lang="en-US" altLang="en-US" dirty="0"/>
          </a:p>
        </p:txBody>
      </p:sp>
      <p:pic>
        <p:nvPicPr>
          <p:cNvPr id="38918" name="Picture 5" descr="KEPRO%20Outlook%20Signature%20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1703" y="3284621"/>
            <a:ext cx="1513731" cy="372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86383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39938" name="Title 1"/>
          <p:cNvSpPr>
            <a:spLocks noGrp="1"/>
          </p:cNvSpPr>
          <p:nvPr>
            <p:ph type="title"/>
          </p:nvPr>
        </p:nvSpPr>
        <p:spPr>
          <a:xfrm>
            <a:off x="0" y="940958"/>
            <a:ext cx="7562626" cy="810704"/>
          </a:xfrm>
        </p:spPr>
        <p:txBody>
          <a:bodyPr>
            <a:normAutofit/>
          </a:bodyPr>
          <a:lstStyle/>
          <a:p>
            <a:pPr algn="ctr" eaLnBrk="1" hangingPunct="1"/>
            <a:r>
              <a:rPr lang="en-US" altLang="en-US" sz="3300" b="1" dirty="0" smtClean="0"/>
              <a:t>QUESTIONS OR CONCERNS</a:t>
            </a:r>
            <a:endParaRPr lang="en-US" altLang="en-US" sz="3300" b="1" dirty="0"/>
          </a:p>
        </p:txBody>
      </p:sp>
      <p:pic>
        <p:nvPicPr>
          <p:cNvPr id="39939"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252848" y="2477692"/>
            <a:ext cx="3693523" cy="3275408"/>
          </a:xfrm>
        </p:spPr>
      </p:pic>
      <p:sp>
        <p:nvSpPr>
          <p:cNvPr id="39940" name="Slide Number Placeholder 3"/>
          <p:cNvSpPr>
            <a:spLocks noGrp="1"/>
          </p:cNvSpPr>
          <p:nvPr>
            <p:ph type="sldNum" sz="quarter" idx="12"/>
          </p:nvPr>
        </p:nvSpPr>
        <p:spPr bwMode="auto">
          <a:xfrm>
            <a:off x="8412480" y="6370131"/>
            <a:ext cx="524435" cy="2491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75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557213" indent="-214313">
              <a:spcBef>
                <a:spcPts val="75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2pPr>
            <a:lvl3pPr marL="857250" indent="-171450">
              <a:spcBef>
                <a:spcPts val="750"/>
              </a:spcBef>
              <a:buClr>
                <a:schemeClr val="accent1"/>
              </a:buClr>
              <a:buSzPct val="80000"/>
              <a:buFont typeface="Wingdings 3" panose="05040102010807070707" pitchFamily="18" charset="2"/>
              <a:buChar char=""/>
              <a:defRPr sz="1050">
                <a:solidFill>
                  <a:srgbClr val="404040"/>
                </a:solidFill>
                <a:latin typeface="Trebuchet MS" panose="020B0603020202020204" pitchFamily="34" charset="0"/>
              </a:defRPr>
            </a:lvl3pPr>
            <a:lvl4pPr marL="1200150" indent="-171450">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4pPr>
            <a:lvl5pPr marL="1543050" indent="-171450">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5pPr>
            <a:lvl6pPr marL="18859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6pPr>
            <a:lvl7pPr marL="22288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7pPr>
            <a:lvl8pPr marL="25717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8pPr>
            <a:lvl9pPr marL="29146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9pPr>
          </a:lstStyle>
          <a:p>
            <a:pPr fontAlgn="base">
              <a:spcBef>
                <a:spcPct val="0"/>
              </a:spcBef>
              <a:spcAft>
                <a:spcPct val="0"/>
              </a:spcAft>
              <a:buClrTx/>
              <a:buSzTx/>
              <a:buFontTx/>
              <a:buNone/>
            </a:pPr>
            <a:fld id="{632F7CC2-4110-4FB7-8A0B-260F1618159C}" type="slidenum">
              <a:rPr lang="en-US" altLang="en-US" sz="750">
                <a:solidFill>
                  <a:schemeClr val="tx1"/>
                </a:solidFill>
                <a:latin typeface="Calibri" panose="020F0502020204030204" pitchFamily="34" charset="0"/>
                <a:ea typeface="MS PGothic" panose="020B0600070205080204" pitchFamily="34" charset="-128"/>
              </a:rPr>
              <a:pPr fontAlgn="base">
                <a:spcBef>
                  <a:spcPct val="0"/>
                </a:spcBef>
                <a:spcAft>
                  <a:spcPct val="0"/>
                </a:spcAft>
                <a:buClrTx/>
                <a:buSzTx/>
                <a:buFontTx/>
                <a:buNone/>
              </a:pPr>
              <a:t>18</a:t>
            </a:fld>
            <a:endParaRPr lang="en-US" altLang="en-US" sz="750">
              <a:solidFill>
                <a:schemeClr val="tx1"/>
              </a:solidFill>
              <a:latin typeface="Calibri" panose="020F0502020204030204" pitchFamily="34" charset="0"/>
              <a:ea typeface="MS PGothic" panose="020B0600070205080204" pitchFamily="34" charset="-128"/>
            </a:endParaRPr>
          </a:p>
        </p:txBody>
      </p:sp>
      <p:sp>
        <p:nvSpPr>
          <p:cNvPr id="39941" name="TextBox 1"/>
          <p:cNvSpPr txBox="1">
            <a:spLocks noChangeArrowheads="1"/>
          </p:cNvSpPr>
          <p:nvPr/>
        </p:nvSpPr>
        <p:spPr bwMode="auto">
          <a:xfrm>
            <a:off x="2068117" y="2134792"/>
            <a:ext cx="184731"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en-US" altLang="en-US" sz="1350">
              <a:solidFill>
                <a:schemeClr val="tx1"/>
              </a:solidFill>
            </a:endParaRPr>
          </a:p>
        </p:txBody>
      </p:sp>
    </p:spTree>
    <p:extLst>
      <p:ext uri="{BB962C8B-B14F-4D97-AF65-F5344CB8AC3E}">
        <p14:creationId xmlns:p14="http://schemas.microsoft.com/office/powerpoint/2010/main" val="21606753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91421"/>
            <a:ext cx="7562626" cy="627017"/>
          </a:xfrm>
        </p:spPr>
        <p:txBody>
          <a:bodyPr>
            <a:normAutofit/>
          </a:bodyPr>
          <a:lstStyle/>
          <a:p>
            <a:pPr marL="0" indent="0">
              <a:buNone/>
            </a:pPr>
            <a:r>
              <a:rPr lang="en-US" b="1" dirty="0" smtClean="0"/>
              <a:t>      </a:t>
            </a:r>
            <a:r>
              <a:rPr lang="en-US" sz="2400" b="1" dirty="0"/>
              <a:t>TARGETED </a:t>
            </a:r>
            <a:r>
              <a:rPr lang="en-US" sz="2400" b="1" dirty="0"/>
              <a:t>CASE MANAGEMENT (TCM) SERVICES </a:t>
            </a:r>
          </a:p>
        </p:txBody>
      </p:sp>
      <p:sp>
        <p:nvSpPr>
          <p:cNvPr id="6" name="TextBox 5"/>
          <p:cNvSpPr txBox="1"/>
          <p:nvPr/>
        </p:nvSpPr>
        <p:spPr>
          <a:xfrm>
            <a:off x="150608" y="2000923"/>
            <a:ext cx="7078531" cy="4628383"/>
          </a:xfrm>
          <a:prstGeom prst="rect">
            <a:avLst/>
          </a:prstGeom>
          <a:noFill/>
        </p:spPr>
        <p:txBody>
          <a:bodyPr wrap="square" rtlCol="0">
            <a:spAutoFit/>
          </a:bodyPr>
          <a:lstStyle/>
          <a:p>
            <a:pPr>
              <a:lnSpc>
                <a:spcPct val="107000"/>
              </a:lnSpc>
              <a:spcAft>
                <a:spcPts val="800"/>
              </a:spcAft>
            </a:pPr>
            <a:r>
              <a:rPr lang="en-US" sz="1500" b="1" dirty="0">
                <a:latin typeface="Trebuchet MS" panose="020B0603020202020204" pitchFamily="34" charset="0"/>
                <a:ea typeface="Times New Roman" panose="02020603050405020304" pitchFamily="18" charset="0"/>
                <a:cs typeface="Times New Roman" panose="02020603050405020304" pitchFamily="18" charset="0"/>
              </a:rPr>
              <a:t>STAFF CREDENTIALS:</a:t>
            </a: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500" dirty="0">
                <a:latin typeface="Trebuchet MS" panose="020B0603020202020204" pitchFamily="34" charset="0"/>
                <a:ea typeface="Times New Roman" panose="02020603050405020304" pitchFamily="18" charset="0"/>
                <a:cs typeface="Times New Roman" panose="02020603050405020304" pitchFamily="18" charset="0"/>
              </a:rPr>
              <a:t>A psychologist with a master’ or doctoral degree from an accredited program</a:t>
            </a: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500" dirty="0">
                <a:latin typeface="Trebuchet MS" panose="020B0603020202020204" pitchFamily="34" charset="0"/>
                <a:ea typeface="Times New Roman" panose="02020603050405020304" pitchFamily="18" charset="0"/>
                <a:cs typeface="Times New Roman" panose="02020603050405020304" pitchFamily="18" charset="0"/>
              </a:rPr>
              <a:t>A licensed social worker</a:t>
            </a: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500" dirty="0">
                <a:latin typeface="Trebuchet MS" panose="020B0603020202020204" pitchFamily="34" charset="0"/>
                <a:ea typeface="Times New Roman" panose="02020603050405020304" pitchFamily="18" charset="0"/>
                <a:cs typeface="Times New Roman" panose="02020603050405020304" pitchFamily="18" charset="0"/>
              </a:rPr>
              <a:t>A licensed RN</a:t>
            </a: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500" dirty="0">
                <a:latin typeface="Trebuchet MS" panose="020B0603020202020204" pitchFamily="34" charset="0"/>
                <a:ea typeface="Times New Roman" panose="02020603050405020304" pitchFamily="18" charset="0"/>
                <a:cs typeface="Times New Roman" panose="02020603050405020304" pitchFamily="18" charset="0"/>
              </a:rPr>
              <a:t>A master or bachelors’ degree granted by an accredited college or university in one of the following human services fields:</a:t>
            </a: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500" dirty="0">
                <a:latin typeface="Trebuchet MS" panose="020B0603020202020204" pitchFamily="34" charset="0"/>
                <a:ea typeface="Times New Roman" panose="02020603050405020304" pitchFamily="18" charset="0"/>
                <a:cs typeface="Times New Roman" panose="02020603050405020304" pitchFamily="18" charset="0"/>
              </a:rPr>
              <a:t>Psychology</a:t>
            </a: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500" dirty="0">
                <a:latin typeface="Trebuchet MS" panose="020B0603020202020204" pitchFamily="34" charset="0"/>
                <a:ea typeface="Times New Roman" panose="02020603050405020304" pitchFamily="18" charset="0"/>
                <a:cs typeface="Times New Roman" panose="02020603050405020304" pitchFamily="18" charset="0"/>
              </a:rPr>
              <a:t>Criminal Justice</a:t>
            </a: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500" dirty="0">
                <a:latin typeface="Trebuchet MS" panose="020B0603020202020204" pitchFamily="34" charset="0"/>
                <a:ea typeface="Times New Roman" panose="02020603050405020304" pitchFamily="18" charset="0"/>
                <a:cs typeface="Times New Roman" panose="02020603050405020304" pitchFamily="18" charset="0"/>
              </a:rPr>
              <a:t>Board of Regents with health specialization</a:t>
            </a: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500" dirty="0">
                <a:latin typeface="Trebuchet MS" panose="020B0603020202020204" pitchFamily="34" charset="0"/>
                <a:ea typeface="Times New Roman" panose="02020603050405020304" pitchFamily="18" charset="0"/>
                <a:cs typeface="Times New Roman" panose="02020603050405020304" pitchFamily="18" charset="0"/>
              </a:rPr>
              <a:t>Recreational Therapy</a:t>
            </a: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500" dirty="0">
                <a:latin typeface="Trebuchet MS" panose="020B0603020202020204" pitchFamily="34" charset="0"/>
                <a:ea typeface="Times New Roman" panose="02020603050405020304" pitchFamily="18" charset="0"/>
                <a:cs typeface="Times New Roman" panose="02020603050405020304" pitchFamily="18" charset="0"/>
              </a:rPr>
              <a:t>Political Science</a:t>
            </a: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500" dirty="0">
                <a:latin typeface="Trebuchet MS" panose="020B0603020202020204" pitchFamily="34" charset="0"/>
                <a:ea typeface="Times New Roman" panose="02020603050405020304" pitchFamily="18" charset="0"/>
                <a:cs typeface="Times New Roman" panose="02020603050405020304" pitchFamily="18" charset="0"/>
              </a:rPr>
              <a:t>Nursing</a:t>
            </a: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500" dirty="0">
                <a:latin typeface="Trebuchet MS" panose="020B0603020202020204" pitchFamily="34" charset="0"/>
                <a:ea typeface="Times New Roman" panose="02020603050405020304" pitchFamily="18" charset="0"/>
                <a:cs typeface="Times New Roman" panose="02020603050405020304" pitchFamily="18" charset="0"/>
              </a:rPr>
              <a:t>Sociology</a:t>
            </a: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500" dirty="0">
                <a:latin typeface="Trebuchet MS" panose="020B0603020202020204" pitchFamily="34" charset="0"/>
                <a:ea typeface="Times New Roman" panose="02020603050405020304" pitchFamily="18" charset="0"/>
                <a:cs typeface="Times New Roman" panose="02020603050405020304" pitchFamily="18" charset="0"/>
              </a:rPr>
              <a:t>Social Work </a:t>
            </a: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500" dirty="0">
                <a:latin typeface="Trebuchet MS" panose="020B0603020202020204" pitchFamily="34" charset="0"/>
                <a:ea typeface="Times New Roman" panose="02020603050405020304" pitchFamily="18" charset="0"/>
                <a:cs typeface="Times New Roman" panose="02020603050405020304" pitchFamily="18" charset="0"/>
              </a:rPr>
              <a:t>Counseling </a:t>
            </a: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500" dirty="0">
                <a:latin typeface="Trebuchet MS" panose="020B0603020202020204" pitchFamily="34" charset="0"/>
                <a:ea typeface="Times New Roman" panose="02020603050405020304" pitchFamily="18" charset="0"/>
                <a:cs typeface="Times New Roman" panose="02020603050405020304" pitchFamily="18" charset="0"/>
              </a:rPr>
              <a:t>Teacher Education</a:t>
            </a: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pPr>
            <a:r>
              <a:rPr lang="en-US" sz="1500" dirty="0">
                <a:latin typeface="Trebuchet MS" panose="020B0603020202020204" pitchFamily="34" charset="0"/>
                <a:ea typeface="Times New Roman" panose="02020603050405020304" pitchFamily="18" charset="0"/>
                <a:cs typeface="Times New Roman" panose="02020603050405020304" pitchFamily="18" charset="0"/>
              </a:rPr>
              <a:t>Behavioral Health Liberal Arts or other degrees approved by the DOE</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1372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753228"/>
            <a:ext cx="7562626" cy="1080938"/>
          </a:xfrm>
        </p:spPr>
        <p:txBody>
          <a:bodyPr>
            <a:normAutofit/>
          </a:bodyPr>
          <a:lstStyle/>
          <a:p>
            <a:pPr algn="ctr"/>
            <a:r>
              <a:rPr lang="en-US" sz="2400" b="1" dirty="0" smtClean="0"/>
              <a:t>TCM SERVICES </a:t>
            </a:r>
            <a:endParaRPr lang="en-US" sz="2400" b="1" dirty="0"/>
          </a:p>
        </p:txBody>
      </p:sp>
      <p:sp>
        <p:nvSpPr>
          <p:cNvPr id="3" name="Content Placeholder 2"/>
          <p:cNvSpPr>
            <a:spLocks noGrp="1"/>
          </p:cNvSpPr>
          <p:nvPr>
            <p:ph idx="1"/>
          </p:nvPr>
        </p:nvSpPr>
        <p:spPr>
          <a:xfrm>
            <a:off x="268941" y="2505285"/>
            <a:ext cx="7057017" cy="4132183"/>
          </a:xfrm>
        </p:spPr>
        <p:txBody>
          <a:bodyPr>
            <a:normAutofit/>
          </a:bodyPr>
          <a:lstStyle/>
          <a:p>
            <a:pPr marL="0" indent="0" algn="just">
              <a:buNone/>
            </a:pPr>
            <a:r>
              <a:rPr lang="en-US" sz="2000" dirty="0" smtClean="0"/>
              <a:t>TCM is a component </a:t>
            </a:r>
            <a:r>
              <a:rPr lang="en-US" sz="2000" dirty="0"/>
              <a:t>of the TCM Service Plan. TCM identifies and addresses special health problems and needs that affect the member’s ability to learn, assist the child to gain and coordinate access to a broad range of medical, social, educational, and other services, and ensures that the member receives effective and timely services appropriate to their needs. </a:t>
            </a:r>
          </a:p>
        </p:txBody>
      </p:sp>
    </p:spTree>
    <p:extLst>
      <p:ext uri="{BB962C8B-B14F-4D97-AF65-F5344CB8AC3E}">
        <p14:creationId xmlns:p14="http://schemas.microsoft.com/office/powerpoint/2010/main" val="3447108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774743"/>
            <a:ext cx="7551868" cy="1080938"/>
          </a:xfrm>
        </p:spPr>
        <p:txBody>
          <a:bodyPr>
            <a:normAutofit/>
          </a:bodyPr>
          <a:lstStyle/>
          <a:p>
            <a:pPr algn="ctr"/>
            <a:r>
              <a:rPr lang="en-US" sz="2400" b="1" dirty="0" smtClean="0"/>
              <a:t>TCM SERVICES</a:t>
            </a:r>
            <a:endParaRPr lang="en-US" sz="2400" b="1" dirty="0"/>
          </a:p>
        </p:txBody>
      </p:sp>
      <p:sp>
        <p:nvSpPr>
          <p:cNvPr id="3" name="Content Placeholder 2"/>
          <p:cNvSpPr>
            <a:spLocks noGrp="1"/>
          </p:cNvSpPr>
          <p:nvPr>
            <p:ph idx="1"/>
          </p:nvPr>
        </p:nvSpPr>
        <p:spPr>
          <a:xfrm>
            <a:off x="344245" y="2374581"/>
            <a:ext cx="6949440" cy="2949974"/>
          </a:xfrm>
        </p:spPr>
        <p:txBody>
          <a:bodyPr>
            <a:noAutofit/>
          </a:bodyPr>
          <a:lstStyle/>
          <a:p>
            <a:pPr marL="0" indent="0" algn="just">
              <a:buNone/>
            </a:pPr>
            <a:r>
              <a:rPr lang="en-US" sz="2000" dirty="0"/>
              <a:t>The relationship of the targeted case manager with a member and his or her family should be one of a partnership. As such, members, parents, and families are not merely spectators of case management recommendations, but active participants in care planning throughout the case management process. This is a necessary perspective for the member’s needs and/or preferences to be considered and addressed individually and within the environment in which the person resides. </a:t>
            </a:r>
          </a:p>
        </p:txBody>
      </p:sp>
    </p:spTree>
    <p:extLst>
      <p:ext uri="{BB962C8B-B14F-4D97-AF65-F5344CB8AC3E}">
        <p14:creationId xmlns:p14="http://schemas.microsoft.com/office/powerpoint/2010/main" val="1037454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731712"/>
            <a:ext cx="7551868" cy="1080938"/>
          </a:xfrm>
        </p:spPr>
        <p:txBody>
          <a:bodyPr>
            <a:normAutofit/>
          </a:bodyPr>
          <a:lstStyle/>
          <a:p>
            <a:pPr algn="ctr"/>
            <a:r>
              <a:rPr lang="en-US" sz="2400" b="1" dirty="0" smtClean="0"/>
              <a:t>TCM</a:t>
            </a:r>
            <a:r>
              <a:rPr lang="en-US" sz="2400" dirty="0" smtClean="0"/>
              <a:t> SERVICES</a:t>
            </a:r>
            <a:endParaRPr lang="en-US" sz="2400" dirty="0"/>
          </a:p>
        </p:txBody>
      </p:sp>
      <p:sp>
        <p:nvSpPr>
          <p:cNvPr id="3" name="Content Placeholder 2"/>
          <p:cNvSpPr>
            <a:spLocks noGrp="1"/>
          </p:cNvSpPr>
          <p:nvPr>
            <p:ph idx="1"/>
          </p:nvPr>
        </p:nvSpPr>
        <p:spPr>
          <a:xfrm>
            <a:off x="374708" y="2588389"/>
            <a:ext cx="6897461" cy="3038148"/>
          </a:xfrm>
        </p:spPr>
        <p:txBody>
          <a:bodyPr>
            <a:normAutofit fontScale="85000" lnSpcReduction="20000"/>
          </a:bodyPr>
          <a:lstStyle/>
          <a:p>
            <a:pPr marL="0" indent="0">
              <a:buNone/>
            </a:pPr>
            <a:r>
              <a:rPr lang="en-US" dirty="0"/>
              <a:t>Accordingly, organized strategies that empower members, parents, and families to assume and carry out their responsibilities must be included in this mutual planning process. It is very important that a targeted case manager is aware of and sensitive to the values, attitudes, and beliefs that are unique to each family. Values concerning approaches and styles of parenting and/or family life vary according to culture. The effectiveness of TCM is positively impacted by a demonstrated respect for cultural variations among families. Thus, it is critical that case managers be able to identify and understand cultural beliefs, values, attitudes, and morals by which beneficiaries and their families operate. </a:t>
            </a:r>
          </a:p>
        </p:txBody>
      </p:sp>
    </p:spTree>
    <p:extLst>
      <p:ext uri="{BB962C8B-B14F-4D97-AF65-F5344CB8AC3E}">
        <p14:creationId xmlns:p14="http://schemas.microsoft.com/office/powerpoint/2010/main" val="458910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753228"/>
            <a:ext cx="7562626" cy="1080938"/>
          </a:xfrm>
        </p:spPr>
        <p:txBody>
          <a:bodyPr>
            <a:normAutofit/>
          </a:bodyPr>
          <a:lstStyle/>
          <a:p>
            <a:pPr algn="ctr"/>
            <a:r>
              <a:rPr lang="en-US" sz="2400" b="1" dirty="0" smtClean="0"/>
              <a:t>TCM SERVICES</a:t>
            </a:r>
            <a:endParaRPr lang="en-US" sz="2400" b="1" dirty="0"/>
          </a:p>
        </p:txBody>
      </p:sp>
      <p:sp>
        <p:nvSpPr>
          <p:cNvPr id="3" name="Content Placeholder 2"/>
          <p:cNvSpPr>
            <a:spLocks noGrp="1"/>
          </p:cNvSpPr>
          <p:nvPr>
            <p:ph idx="1"/>
          </p:nvPr>
        </p:nvSpPr>
        <p:spPr>
          <a:xfrm>
            <a:off x="215153" y="2588388"/>
            <a:ext cx="7171358" cy="3067540"/>
          </a:xfrm>
        </p:spPr>
        <p:txBody>
          <a:bodyPr>
            <a:normAutofit fontScale="85000" lnSpcReduction="20000"/>
          </a:bodyPr>
          <a:lstStyle/>
          <a:p>
            <a:pPr marL="0" indent="0" algn="just">
              <a:buNone/>
            </a:pPr>
            <a:r>
              <a:rPr lang="en-US" dirty="0" smtClean="0"/>
              <a:t>TCM </a:t>
            </a:r>
            <a:r>
              <a:rPr lang="en-US" dirty="0"/>
              <a:t>effectiveness is further enhanced when integrated with other services and resources identified through a systems perspective, considering all active participants in the individual’s life (including the individual’s parents, family, and significant others and any involved service providers). Interschool collaboration is crucial to ensuring that a member’s needs are adequately met without duplication of services. Thus, it is important for a system to exist within each school to ensure that targeted case managers are communicating with other professionals and involved parties, coordinating care and services and meeting the specific needs of each individual and, as appropriate, the needs of families. </a:t>
            </a:r>
          </a:p>
        </p:txBody>
      </p:sp>
    </p:spTree>
    <p:extLst>
      <p:ext uri="{BB962C8B-B14F-4D97-AF65-F5344CB8AC3E}">
        <p14:creationId xmlns:p14="http://schemas.microsoft.com/office/powerpoint/2010/main" val="2369301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smtClean="0"/>
              <a:t>TCM SERVICES</a:t>
            </a:r>
            <a:endParaRPr lang="en-US" sz="2400" b="1" dirty="0"/>
          </a:p>
        </p:txBody>
      </p:sp>
      <p:sp>
        <p:nvSpPr>
          <p:cNvPr id="3" name="Content Placeholder 2"/>
          <p:cNvSpPr>
            <a:spLocks noGrp="1"/>
          </p:cNvSpPr>
          <p:nvPr>
            <p:ph idx="1"/>
          </p:nvPr>
        </p:nvSpPr>
        <p:spPr>
          <a:xfrm>
            <a:off x="374708" y="2405509"/>
            <a:ext cx="7053465" cy="3067540"/>
          </a:xfrm>
        </p:spPr>
        <p:txBody>
          <a:bodyPr>
            <a:noAutofit/>
          </a:bodyPr>
          <a:lstStyle/>
          <a:p>
            <a:pPr marL="0" indent="0" algn="just">
              <a:buNone/>
            </a:pPr>
            <a:r>
              <a:rPr lang="en-US" sz="2000" dirty="0"/>
              <a:t>TCM is the coordination of services to ensure that eligible Medicaid members have access to a full array of needed services including the appropriate medical, educational, or other services. TCM is responsible for identifying individual problems, needs, strengths, and resources; coordinating services necessary to meet those needs; and monitoring the provision of necessary and appropriate services. This process is intended to assist beneficiaries and as appropriate, their families, in accessing services which are supportive, effective and cost efficient. TCM activities ensure that the changing needs of the Medicaid beneficiary are addressed on an ongoing basis and that appropriate choices are provided from the widest array of options for meeting those needs. </a:t>
            </a:r>
          </a:p>
        </p:txBody>
      </p:sp>
    </p:spTree>
    <p:extLst>
      <p:ext uri="{BB962C8B-B14F-4D97-AF65-F5344CB8AC3E}">
        <p14:creationId xmlns:p14="http://schemas.microsoft.com/office/powerpoint/2010/main" val="1788920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753228"/>
            <a:ext cx="7573384" cy="1080938"/>
          </a:xfrm>
        </p:spPr>
        <p:txBody>
          <a:bodyPr>
            <a:normAutofit/>
          </a:bodyPr>
          <a:lstStyle/>
          <a:p>
            <a:pPr algn="ctr"/>
            <a:r>
              <a:rPr lang="en-US" sz="2400" b="1" dirty="0" smtClean="0"/>
              <a:t>TCM SERVICES</a:t>
            </a:r>
            <a:endParaRPr lang="en-US" sz="2400" b="1" dirty="0"/>
          </a:p>
        </p:txBody>
      </p:sp>
      <p:sp>
        <p:nvSpPr>
          <p:cNvPr id="3" name="Content Placeholder 2"/>
          <p:cNvSpPr>
            <a:spLocks noGrp="1"/>
          </p:cNvSpPr>
          <p:nvPr>
            <p:ph idx="1"/>
          </p:nvPr>
        </p:nvSpPr>
        <p:spPr>
          <a:xfrm>
            <a:off x="387275" y="2465061"/>
            <a:ext cx="6938683" cy="3106728"/>
          </a:xfrm>
        </p:spPr>
        <p:txBody>
          <a:bodyPr>
            <a:normAutofit/>
          </a:bodyPr>
          <a:lstStyle/>
          <a:p>
            <a:pPr marL="0" indent="0" algn="just">
              <a:buNone/>
            </a:pPr>
            <a:r>
              <a:rPr lang="en-US" sz="2000" dirty="0"/>
              <a:t>The LEA is required to have the member’s Targeted Case Management Consent Form (please see Appendix 538H Targeted Case Management Consent Form) signed by the member’s legal representative and kept in the member’s file. LEA’s may not bill for TCM services until the form is completed and signed by the member’s representative. </a:t>
            </a:r>
          </a:p>
        </p:txBody>
      </p:sp>
    </p:spTree>
    <p:extLst>
      <p:ext uri="{BB962C8B-B14F-4D97-AF65-F5344CB8AC3E}">
        <p14:creationId xmlns:p14="http://schemas.microsoft.com/office/powerpoint/2010/main" val="4068008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rgbClr val="222CFA"/>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753228"/>
            <a:ext cx="7562626" cy="1080938"/>
          </a:xfrm>
        </p:spPr>
        <p:txBody>
          <a:bodyPr>
            <a:normAutofit/>
          </a:bodyPr>
          <a:lstStyle/>
          <a:p>
            <a:pPr algn="ctr"/>
            <a:r>
              <a:rPr lang="en-US" sz="2400" b="1" dirty="0" smtClean="0"/>
              <a:t>TCM SERVICES</a:t>
            </a:r>
            <a:endParaRPr lang="en-US" sz="2400" b="1" dirty="0"/>
          </a:p>
        </p:txBody>
      </p:sp>
      <p:sp>
        <p:nvSpPr>
          <p:cNvPr id="3" name="Content Placeholder 2"/>
          <p:cNvSpPr>
            <a:spLocks noGrp="1"/>
          </p:cNvSpPr>
          <p:nvPr>
            <p:ph idx="1"/>
          </p:nvPr>
        </p:nvSpPr>
        <p:spPr>
          <a:xfrm>
            <a:off x="402664" y="2505786"/>
            <a:ext cx="7009355" cy="3096931"/>
          </a:xfrm>
        </p:spPr>
        <p:txBody>
          <a:bodyPr>
            <a:normAutofit/>
          </a:bodyPr>
          <a:lstStyle/>
          <a:p>
            <a:pPr marL="0" indent="0">
              <a:buNone/>
            </a:pPr>
            <a:r>
              <a:rPr lang="en-US" sz="2000" dirty="0"/>
              <a:t>TCM services must include any of the following activities: </a:t>
            </a:r>
            <a:r>
              <a:rPr lang="en-US" sz="2000" dirty="0" smtClean="0"/>
              <a:t/>
            </a:r>
            <a:br>
              <a:rPr lang="en-US" sz="2000" dirty="0" smtClean="0"/>
            </a:br>
            <a:endParaRPr lang="en-US" sz="2000" dirty="0"/>
          </a:p>
          <a:p>
            <a:r>
              <a:rPr lang="en-US" sz="2000" dirty="0" smtClean="0"/>
              <a:t>Needs </a:t>
            </a:r>
            <a:r>
              <a:rPr lang="en-US" sz="2000" dirty="0"/>
              <a:t>assessment and </a:t>
            </a:r>
            <a:r>
              <a:rPr lang="en-US" sz="2000" dirty="0" smtClean="0"/>
              <a:t>reassessment</a:t>
            </a:r>
            <a:endParaRPr lang="en-US" sz="2000" dirty="0"/>
          </a:p>
          <a:p>
            <a:r>
              <a:rPr lang="en-US" sz="2000" dirty="0" smtClean="0"/>
              <a:t>Development </a:t>
            </a:r>
            <a:r>
              <a:rPr lang="en-US" sz="2000" dirty="0"/>
              <a:t>and revision of Service </a:t>
            </a:r>
            <a:r>
              <a:rPr lang="en-US" sz="2000" dirty="0" smtClean="0"/>
              <a:t>Plan</a:t>
            </a:r>
            <a:endParaRPr lang="en-US" sz="2000" dirty="0"/>
          </a:p>
          <a:p>
            <a:r>
              <a:rPr lang="en-US" sz="2000" dirty="0" smtClean="0"/>
              <a:t>Referral </a:t>
            </a:r>
            <a:r>
              <a:rPr lang="en-US" sz="2000" dirty="0"/>
              <a:t>and related </a:t>
            </a:r>
            <a:r>
              <a:rPr lang="en-US" sz="2000" dirty="0" smtClean="0"/>
              <a:t>activities</a:t>
            </a:r>
            <a:endParaRPr lang="en-US" sz="2000" dirty="0"/>
          </a:p>
          <a:p>
            <a:r>
              <a:rPr lang="en-US" sz="2000" dirty="0" smtClean="0"/>
              <a:t>Monitoring </a:t>
            </a:r>
            <a:r>
              <a:rPr lang="en-US" sz="2000" dirty="0"/>
              <a:t>and follow-up </a:t>
            </a:r>
            <a:r>
              <a:rPr lang="en-US" sz="2000" dirty="0" smtClean="0"/>
              <a:t>activities</a:t>
            </a:r>
            <a:endParaRPr lang="en-US" sz="2000" dirty="0"/>
          </a:p>
          <a:p>
            <a:r>
              <a:rPr lang="en-US" sz="2000" dirty="0"/>
              <a:t>All services shall be fully documented in the member’s record. </a:t>
            </a:r>
            <a:endParaRPr lang="en-US" sz="2000" dirty="0" smtClean="0"/>
          </a:p>
        </p:txBody>
      </p:sp>
    </p:spTree>
    <p:extLst>
      <p:ext uri="{BB962C8B-B14F-4D97-AF65-F5344CB8AC3E}">
        <p14:creationId xmlns:p14="http://schemas.microsoft.com/office/powerpoint/2010/main" val="31610579"/>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174</TotalTime>
  <Words>1290</Words>
  <Application>Microsoft Office PowerPoint</Application>
  <PresentationFormat>On-screen Show (4:3)</PresentationFormat>
  <Paragraphs>68</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MS PGothic</vt:lpstr>
      <vt:lpstr>Arial</vt:lpstr>
      <vt:lpstr>Calibri</vt:lpstr>
      <vt:lpstr>Courier New</vt:lpstr>
      <vt:lpstr>Symbol</vt:lpstr>
      <vt:lpstr>Times New Roman</vt:lpstr>
      <vt:lpstr>Trebuchet MS</vt:lpstr>
      <vt:lpstr>Berlin</vt:lpstr>
      <vt:lpstr>PowerPoint Presentation</vt:lpstr>
      <vt:lpstr>PowerPoint Presentation</vt:lpstr>
      <vt:lpstr>TCM SERVICES </vt:lpstr>
      <vt:lpstr>TCM SERVICES</vt:lpstr>
      <vt:lpstr>TCM SERVICES</vt:lpstr>
      <vt:lpstr>TCM SERVICES</vt:lpstr>
      <vt:lpstr>TCM SERVICES</vt:lpstr>
      <vt:lpstr>TCM SERVICES</vt:lpstr>
      <vt:lpstr>TCM SERVICES</vt:lpstr>
      <vt:lpstr> TCM SERVICES-NEEDS ASSESSMENT AND REASSESSMENT  </vt:lpstr>
      <vt:lpstr> TCM SERVICES-DEVELOPMENT AND REVISION OF THE TCM SERVICE PLAN </vt:lpstr>
      <vt:lpstr> TCM SERVICES-REFERRAL AND RELATED ACTIVITIES  </vt:lpstr>
      <vt:lpstr>TCM SERVICES-MONITORING AND FOLLOW-UP ACTIVITIES  </vt:lpstr>
      <vt:lpstr>TCM SERVICES-NON-DUPLICATION OF SERVICES </vt:lpstr>
      <vt:lpstr>PowerPoint Presentation</vt:lpstr>
      <vt:lpstr>PowerPoint Presentation</vt:lpstr>
      <vt:lpstr>CONTACT INFORMATION FOR KEPRO TRAINER/CONSULTANT</vt:lpstr>
      <vt:lpstr>QUESTIONS OR CONCERNS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Terri Barnhart</dc:creator>
  <cp:lastModifiedBy>Katherine Kingry</cp:lastModifiedBy>
  <cp:revision>15</cp:revision>
  <dcterms:created xsi:type="dcterms:W3CDTF">2019-08-28T13:01:37Z</dcterms:created>
  <dcterms:modified xsi:type="dcterms:W3CDTF">2019-09-10T16:54:47Z</dcterms:modified>
</cp:coreProperties>
</file>