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sldIdLst>
    <p:sldId id="257" r:id="rId2"/>
    <p:sldId id="258" r:id="rId3"/>
    <p:sldId id="259" r:id="rId4"/>
    <p:sldId id="290" r:id="rId5"/>
    <p:sldId id="260" r:id="rId6"/>
    <p:sldId id="261" r:id="rId7"/>
    <p:sldId id="265" r:id="rId8"/>
    <p:sldId id="262" r:id="rId9"/>
    <p:sldId id="263" r:id="rId10"/>
    <p:sldId id="264" r:id="rId11"/>
    <p:sldId id="266" r:id="rId12"/>
    <p:sldId id="267" r:id="rId13"/>
    <p:sldId id="269" r:id="rId14"/>
    <p:sldId id="270" r:id="rId15"/>
    <p:sldId id="271" r:id="rId16"/>
    <p:sldId id="272" r:id="rId17"/>
    <p:sldId id="268" r:id="rId18"/>
    <p:sldId id="273" r:id="rId19"/>
    <p:sldId id="274" r:id="rId20"/>
    <p:sldId id="275" r:id="rId21"/>
    <p:sldId id="276" r:id="rId22"/>
    <p:sldId id="277" r:id="rId23"/>
    <p:sldId id="278" r:id="rId24"/>
    <p:sldId id="279" r:id="rId25"/>
    <p:sldId id="280" r:id="rId26"/>
    <p:sldId id="281" r:id="rId27"/>
    <p:sldId id="282" r:id="rId28"/>
    <p:sldId id="283" r:id="rId29"/>
    <p:sldId id="288" r:id="rId30"/>
    <p:sldId id="289" r:id="rId31"/>
    <p:sldId id="285" r:id="rId32"/>
    <p:sldId id="287"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ri Barnhart" initials="TB" lastIdx="0" clrIdx="0">
    <p:extLst>
      <p:ext uri="{19B8F6BF-5375-455C-9EA6-DF929625EA0E}">
        <p15:presenceInfo xmlns:p15="http://schemas.microsoft.com/office/powerpoint/2012/main" userId="S-1-5-21-703994706-1235811193-1903836767-259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63" autoAdjust="0"/>
    <p:restoredTop sz="94660"/>
  </p:normalViewPr>
  <p:slideViewPr>
    <p:cSldViewPr snapToGrid="0">
      <p:cViewPr varScale="1">
        <p:scale>
          <a:sx n="89" d="100"/>
          <a:sy n="89" d="100"/>
        </p:scale>
        <p:origin x="972" y="78"/>
      </p:cViewPr>
      <p:guideLst/>
    </p:cSldViewPr>
  </p:slideViewPr>
  <p:notesTextViewPr>
    <p:cViewPr>
      <p:scale>
        <a:sx n="1" d="1"/>
        <a:sy n="1" d="1"/>
      </p:scale>
      <p:origin x="0" y="0"/>
    </p:cViewPr>
  </p:notesTextViewPr>
  <p:sorterViewPr>
    <p:cViewPr>
      <p:scale>
        <a:sx n="160" d="100"/>
        <a:sy n="1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456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427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4864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5434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02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8196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090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4214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1379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Rectangle 7"/>
          <p:cNvSpPr/>
          <p:nvPr userDrawn="1"/>
        </p:nvSpPr>
        <p:spPr>
          <a:xfrm>
            <a:off x="234951" y="227015"/>
            <a:ext cx="6178550" cy="6397625"/>
          </a:xfrm>
          <a:prstGeom prst="rect">
            <a:avLst/>
          </a:prstGeom>
          <a:solidFill>
            <a:srgbClr val="1B2C6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9" name="Picture 2" descr="S:\secretary\communications\Logo Library\DHHR Bureau logos\DHHR_2013_BMS.jpg"/>
          <p:cNvPicPr>
            <a:picLocks noChangeAspect="1" noChangeArrowheads="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942138" y="5016500"/>
            <a:ext cx="16002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100" y="2625727"/>
            <a:ext cx="5334000" cy="600075"/>
          </a:xfrm>
        </p:spPr>
        <p:txBody>
          <a:bodyPr lIns="0" tIns="0" rIns="0" bIns="0">
            <a:noAutofit/>
          </a:bodyPr>
          <a:lstStyle>
            <a:lvl1pPr>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73100" y="3225800"/>
            <a:ext cx="5334000" cy="1028700"/>
          </a:xfrm>
        </p:spPr>
        <p:txBody>
          <a:bodyPr lIns="0" tIns="0" rIns="0" bIns="0">
            <a:noAutofit/>
          </a:bodyPr>
          <a:lstStyle>
            <a:lvl1pPr marL="0" indent="0" algn="ctr">
              <a:lnSpc>
                <a:spcPts val="3000"/>
              </a:lnSpc>
              <a:spcBef>
                <a:spcPts val="0"/>
              </a:spcBef>
              <a:buNone/>
              <a:defRPr sz="2700" b="0" i="0" cap="none" baseline="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8" name="Picture Placeholder 17"/>
          <p:cNvSpPr>
            <a:spLocks noGrp="1"/>
          </p:cNvSpPr>
          <p:nvPr>
            <p:ph type="pic" sz="quarter" idx="13"/>
          </p:nvPr>
        </p:nvSpPr>
        <p:spPr>
          <a:xfrm>
            <a:off x="6457950" y="227360"/>
            <a:ext cx="1447800" cy="960091"/>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2" name="Picture Placeholder 21"/>
          <p:cNvSpPr>
            <a:spLocks noGrp="1"/>
          </p:cNvSpPr>
          <p:nvPr>
            <p:ph type="pic" sz="quarter" idx="14"/>
          </p:nvPr>
        </p:nvSpPr>
        <p:spPr>
          <a:xfrm>
            <a:off x="7950201" y="227359"/>
            <a:ext cx="965200" cy="96009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4" name="Picture Placeholder 23"/>
          <p:cNvSpPr>
            <a:spLocks noGrp="1"/>
          </p:cNvSpPr>
          <p:nvPr>
            <p:ph type="pic" sz="quarter" idx="15"/>
          </p:nvPr>
        </p:nvSpPr>
        <p:spPr>
          <a:xfrm>
            <a:off x="6457950" y="1227666"/>
            <a:ext cx="2457451" cy="231140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6" name="Picture Placeholder 25"/>
          <p:cNvSpPr>
            <a:spLocks noGrp="1"/>
          </p:cNvSpPr>
          <p:nvPr>
            <p:ph type="pic" sz="quarter" idx="16"/>
          </p:nvPr>
        </p:nvSpPr>
        <p:spPr>
          <a:xfrm>
            <a:off x="6457950" y="3580869"/>
            <a:ext cx="2457450" cy="114353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10" name="Footer Placeholder 9"/>
          <p:cNvSpPr>
            <a:spLocks noGrp="1"/>
          </p:cNvSpPr>
          <p:nvPr>
            <p:ph type="ftr" sz="quarter" idx="17"/>
          </p:nvPr>
        </p:nvSpPr>
        <p:spPr>
          <a:xfrm>
            <a:off x="673100" y="5672140"/>
            <a:ext cx="5334000" cy="365125"/>
          </a:xfrm>
        </p:spPr>
        <p:txBody>
          <a:bodyPr lIns="0" tIns="0" rIns="0" bIns="0" anchor="t" anchorCtr="0"/>
          <a:lstStyle>
            <a:lvl1pPr algn="ctr">
              <a:defRPr sz="1200">
                <a:solidFill>
                  <a:schemeClr val="bg1"/>
                </a:solidFill>
              </a:defRPr>
            </a:lvl1pPr>
          </a:lstStyle>
          <a:p>
            <a:pPr>
              <a:defRPr/>
            </a:pPr>
            <a:r>
              <a:rPr lang="en-US" dirty="0"/>
              <a:t>Presenter's Name, Title, Date, and Location</a:t>
            </a:r>
          </a:p>
          <a:p>
            <a:pPr>
              <a:defRPr/>
            </a:pPr>
            <a:endParaRPr lang="en-US" dirty="0"/>
          </a:p>
        </p:txBody>
      </p:sp>
    </p:spTree>
    <p:extLst>
      <p:ext uri="{BB962C8B-B14F-4D97-AF65-F5344CB8AC3E}">
        <p14:creationId xmlns:p14="http://schemas.microsoft.com/office/powerpoint/2010/main" val="3076598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9354CDF3-C74A-479F-84CF-CE7C6FA8482B}" type="datetime1">
              <a:rPr lang="en-US" altLang="en-US"/>
              <a:pPr>
                <a:defRPr/>
              </a:pPr>
              <a:t>9/10/2019</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7F32735-F976-4772-AAEE-BD89C9C1E271}" type="slidenum">
              <a:rPr lang="en-US" altLang="en-US"/>
              <a:pPr>
                <a:defRPr/>
              </a:pPr>
              <a:t>‹#›</a:t>
            </a:fld>
            <a:endParaRPr lang="en-US" altLang="en-US" dirty="0"/>
          </a:p>
        </p:txBody>
      </p:sp>
    </p:spTree>
    <p:extLst>
      <p:ext uri="{BB962C8B-B14F-4D97-AF65-F5344CB8AC3E}">
        <p14:creationId xmlns:p14="http://schemas.microsoft.com/office/powerpoint/2010/main" val="192703713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716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3643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4786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60856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47218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093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607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31801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9/10/2019</a:t>
            </a:fld>
            <a:endParaRPr lang="en-US" dirty="0"/>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7938078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subTitle" idx="1"/>
          </p:nvPr>
        </p:nvSpPr>
        <p:spPr>
          <a:xfrm>
            <a:off x="1647825" y="1543051"/>
            <a:ext cx="4000500" cy="1237060"/>
          </a:xfrm>
        </p:spPr>
        <p:txBody>
          <a:bodyPr/>
          <a:lstStyle/>
          <a:p>
            <a:pPr eaLnBrk="1" hangingPunct="1">
              <a:spcBef>
                <a:spcPct val="0"/>
              </a:spcBef>
            </a:pPr>
            <a:r>
              <a:rPr lang="en-US" altLang="en-US" dirty="0" smtClean="0"/>
              <a:t>School Based Health © Web Demonstration</a:t>
            </a:r>
          </a:p>
          <a:p>
            <a:pPr eaLnBrk="1" hangingPunct="1">
              <a:spcBef>
                <a:spcPct val="0"/>
              </a:spcBef>
            </a:pPr>
            <a:r>
              <a:rPr lang="en-US" altLang="en-US" dirty="0" smtClean="0"/>
              <a:t>Speech Therapy Services</a:t>
            </a:r>
            <a:br>
              <a:rPr lang="en-US" altLang="en-US" dirty="0" smtClean="0"/>
            </a:br>
            <a:endParaRPr lang="en-US" altLang="en-US" dirty="0" smtClean="0"/>
          </a:p>
        </p:txBody>
      </p:sp>
      <p:pic>
        <p:nvPicPr>
          <p:cNvPr id="8195" name="Picture Placeholder 1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831" b="16831"/>
          <a:stretch>
            <a:fillRect/>
          </a:stretch>
        </p:blipFill>
        <p:spPr/>
      </p:pic>
      <p:pic>
        <p:nvPicPr>
          <p:cNvPr id="8196" name="Picture Placeholder 12"/>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142" r="6142"/>
          <a:stretch>
            <a:fillRect/>
          </a:stretch>
        </p:blipFill>
        <p:spPr/>
      </p:pic>
      <p:pic>
        <p:nvPicPr>
          <p:cNvPr id="8198" name="Picture Placeholder 8"/>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12568" b="12568"/>
          <a:stretch>
            <a:fillRect/>
          </a:stretch>
        </p:blipFill>
        <p:spPr/>
      </p:pic>
      <p:pic>
        <p:nvPicPr>
          <p:cNvPr id="8200" name="Picture Placeholder 15"/>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4773" b="4773"/>
          <a:stretch>
            <a:fillRect/>
          </a:stretch>
        </p:blipFill>
        <p:spPr/>
      </p:pic>
      <p:sp>
        <p:nvSpPr>
          <p:cNvPr id="8197" name="Footer Placeholder 7"/>
          <p:cNvSpPr>
            <a:spLocks noGrp="1"/>
          </p:cNvSpPr>
          <p:nvPr>
            <p:ph type="ftr"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r>
              <a:rPr lang="en-US" altLang="en-US" dirty="0" smtClean="0">
                <a:solidFill>
                  <a:schemeClr val="bg1"/>
                </a:solidFill>
                <a:latin typeface="Calibri" panose="020F0502020204030204" pitchFamily="34" charset="0"/>
                <a:ea typeface="MS PGothic" panose="020B0600070205080204" pitchFamily="34" charset="-128"/>
              </a:rPr>
              <a:t>2019</a:t>
            </a:r>
          </a:p>
          <a:p>
            <a:pPr fontAlgn="base">
              <a:spcBef>
                <a:spcPct val="0"/>
              </a:spcBef>
              <a:spcAft>
                <a:spcPct val="0"/>
              </a:spcAft>
              <a:buClrTx/>
              <a:buSzTx/>
              <a:buFontTx/>
              <a:buNone/>
            </a:pPr>
            <a:endParaRPr lang="en-US" altLang="en-US" dirty="0" smtClean="0">
              <a:solidFill>
                <a:schemeClr val="bg1"/>
              </a:solidFill>
              <a:latin typeface="Calibri" panose="020F0502020204030204" pitchFamily="34" charset="0"/>
              <a:ea typeface="MS PGothic" panose="020B0600070205080204" pitchFamily="34" charset="-128"/>
            </a:endParaRPr>
          </a:p>
        </p:txBody>
      </p:sp>
      <p:pic>
        <p:nvPicPr>
          <p:cNvPr id="8199"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90687" y="3259931"/>
            <a:ext cx="39576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637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631" y="945427"/>
            <a:ext cx="7544269" cy="705393"/>
          </a:xfrm>
        </p:spPr>
        <p:txBody>
          <a:bodyPr>
            <a:normAutofit/>
          </a:bodyPr>
          <a:lstStyle/>
          <a:p>
            <a:r>
              <a:rPr lang="en-US" sz="2100" b="1" dirty="0"/>
              <a:t>Evaluation of Speech Sound Production with Evaluation of Language Comprehension </a:t>
            </a:r>
            <a:endParaRPr lang="en-US" sz="2100" dirty="0"/>
          </a:p>
        </p:txBody>
      </p:sp>
      <p:sp>
        <p:nvSpPr>
          <p:cNvPr id="3" name="Content Placeholder 2"/>
          <p:cNvSpPr>
            <a:spLocks noGrp="1"/>
          </p:cNvSpPr>
          <p:nvPr>
            <p:ph sz="quarter" idx="13"/>
          </p:nvPr>
        </p:nvSpPr>
        <p:spPr>
          <a:xfrm>
            <a:off x="685330" y="1548144"/>
            <a:ext cx="7772870" cy="4338098"/>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 </a:t>
            </a:r>
            <a:r>
              <a:rPr lang="en-US" sz="1200" dirty="0">
                <a:latin typeface="Calibri" panose="020F0502020204030204" pitchFamily="34" charset="0"/>
                <a:cs typeface="Calibri" panose="020F0502020204030204" pitchFamily="34" charset="0"/>
              </a:rPr>
              <a:t>Location 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signature </a:t>
            </a:r>
            <a:r>
              <a:rPr lang="en-US" sz="1200" dirty="0">
                <a:latin typeface="Calibri" panose="020F0502020204030204" pitchFamily="34" charset="0"/>
                <a:cs typeface="Calibri" panose="020F0502020204030204" pitchFamily="34" charset="0"/>
              </a:rPr>
              <a:t>with </a:t>
            </a:r>
            <a:r>
              <a:rPr lang="en-US" sz="1200" dirty="0" smtClean="0">
                <a:latin typeface="Calibri" panose="020F0502020204030204" pitchFamily="34" charset="0"/>
                <a:cs typeface="Calibri" panose="020F0502020204030204" pitchFamily="34" charset="0"/>
              </a:rPr>
              <a:t>credentials</a:t>
            </a:r>
          </a:p>
          <a:p>
            <a:r>
              <a:rPr lang="en-US" sz="1200" dirty="0" smtClean="0">
                <a:latin typeface="Calibri" panose="020F0502020204030204" pitchFamily="34" charset="0"/>
                <a:cs typeface="Calibri" panose="020F0502020204030204" pitchFamily="34" charset="0"/>
              </a:rPr>
              <a:t>Presenting 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t>
            </a:r>
            <a:r>
              <a:rPr lang="en-US" sz="1200" dirty="0">
                <a:latin typeface="Calibri" panose="020F0502020204030204" pitchFamily="34" charset="0"/>
                <a:cs typeface="Calibri" panose="020F0502020204030204" pitchFamily="34" charset="0"/>
              </a:rPr>
              <a:t>and frequency of </a:t>
            </a:r>
            <a:r>
              <a:rPr lang="en-US" sz="1200" dirty="0" smtClean="0">
                <a:latin typeface="Calibri" panose="020F0502020204030204" pitchFamily="34" charset="0"/>
                <a:cs typeface="Calibri" panose="020F0502020204030204" pitchFamily="34" charset="0"/>
              </a:rPr>
              <a:t>symptoms</a:t>
            </a: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 </a:t>
            </a:r>
            <a:r>
              <a:rPr lang="en-US" sz="1200" dirty="0">
                <a:latin typeface="Calibri" panose="020F0502020204030204" pitchFamily="34" charset="0"/>
                <a:cs typeface="Calibri" panose="020F0502020204030204" pitchFamily="34" charset="0"/>
              </a:rPr>
              <a:t>Rationale 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evaluation. </a:t>
            </a: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6275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892885"/>
            <a:ext cx="7773338" cy="556647"/>
          </a:xfrm>
        </p:spPr>
        <p:txBody>
          <a:bodyPr>
            <a:normAutofit/>
          </a:bodyPr>
          <a:lstStyle/>
          <a:p>
            <a:r>
              <a:rPr lang="en-US" sz="2000" b="1" dirty="0"/>
              <a:t>Behavioral </a:t>
            </a:r>
            <a:r>
              <a:rPr lang="en-US" sz="2000" b="1" dirty="0" smtClean="0"/>
              <a:t>and </a:t>
            </a:r>
            <a:r>
              <a:rPr lang="en-US" sz="2000" b="1" dirty="0"/>
              <a:t>Qualitative Analysis </a:t>
            </a:r>
            <a:endParaRPr lang="en-US" sz="2000" dirty="0"/>
          </a:p>
        </p:txBody>
      </p:sp>
      <p:sp>
        <p:nvSpPr>
          <p:cNvPr id="3" name="Content Placeholder 2"/>
          <p:cNvSpPr>
            <a:spLocks noGrp="1"/>
          </p:cNvSpPr>
          <p:nvPr>
            <p:ph sz="quarter" idx="13"/>
          </p:nvPr>
        </p:nvSpPr>
        <p:spPr>
          <a:xfrm>
            <a:off x="685332" y="1565116"/>
            <a:ext cx="7772870" cy="4706592"/>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 PA or APRN order for the evaluation</a:t>
            </a:r>
          </a:p>
          <a:p>
            <a:r>
              <a:rPr lang="en-US" sz="1200" dirty="0" smtClean="0">
                <a:latin typeface="Calibri" panose="020F0502020204030204" pitchFamily="34" charset="0"/>
                <a:cs typeface="Calibri" panose="020F0502020204030204" pitchFamily="34" charset="0"/>
              </a:rPr>
              <a:t>Purpose of evaluation</a:t>
            </a:r>
          </a:p>
          <a:p>
            <a:r>
              <a:rPr lang="en-US" sz="1200" dirty="0" smtClean="0">
                <a:latin typeface="Calibri" panose="020F0502020204030204" pitchFamily="34" charset="0"/>
                <a:cs typeface="Calibri" panose="020F0502020204030204" pitchFamily="34" charset="0"/>
              </a:rPr>
              <a:t>Evaluator’s signature with credentials</a:t>
            </a:r>
          </a:p>
          <a:p>
            <a:r>
              <a:rPr lang="en-US" sz="1200" dirty="0" smtClean="0">
                <a:latin typeface="Calibri" panose="020F0502020204030204" pitchFamily="34" charset="0"/>
                <a:cs typeface="Calibri" panose="020F0502020204030204" pitchFamily="34" charset="0"/>
              </a:rPr>
              <a:t> Presenting problem</a:t>
            </a:r>
          </a:p>
          <a:p>
            <a:r>
              <a:rPr lang="en-US" sz="1200" dirty="0" smtClean="0">
                <a:latin typeface="Calibri" panose="020F0502020204030204" pitchFamily="34" charset="0"/>
                <a:cs typeface="Calibri" panose="020F0502020204030204" pitchFamily="34" charset="0"/>
              </a:rPr>
              <a:t> Duration and frequency of symptoms</a:t>
            </a:r>
          </a:p>
          <a:p>
            <a:r>
              <a:rPr lang="en-US" sz="1200" dirty="0" smtClean="0">
                <a:latin typeface="Calibri" panose="020F0502020204030204" pitchFamily="34" charset="0"/>
                <a:cs typeface="Calibri" panose="020F0502020204030204" pitchFamily="34" charset="0"/>
              </a:rPr>
              <a:t>Members diagnosis per current ICD methodology</a:t>
            </a:r>
          </a:p>
          <a:p>
            <a:r>
              <a:rPr lang="en-US" sz="1200" dirty="0" smtClean="0">
                <a:latin typeface="Calibri" panose="020F0502020204030204" pitchFamily="34" charset="0"/>
                <a:cs typeface="Calibri" panose="020F0502020204030204" pitchFamily="34" charset="0"/>
              </a:rPr>
              <a:t>Rationale for diagnosis</a:t>
            </a:r>
          </a:p>
          <a:p>
            <a:r>
              <a:rPr lang="en-US" sz="1200" dirty="0" smtClean="0">
                <a:latin typeface="Calibri" panose="020F0502020204030204" pitchFamily="34" charset="0"/>
                <a:cs typeface="Calibri" panose="020F0502020204030204" pitchFamily="34" charset="0"/>
              </a:rPr>
              <a:t>Member’s prognosis and rationale</a:t>
            </a:r>
          </a:p>
          <a:p>
            <a:r>
              <a:rPr lang="en-US" sz="1200" dirty="0" smtClean="0">
                <a:latin typeface="Calibri" panose="020F0502020204030204" pitchFamily="34" charset="0"/>
                <a:cs typeface="Calibri" panose="020F0502020204030204" pitchFamily="34" charset="0"/>
              </a:rPr>
              <a:t>Appropriate recommendations consistent with the findings of the evaluation. </a:t>
            </a:r>
          </a:p>
          <a:p>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1074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91051"/>
            <a:ext cx="7773338" cy="561109"/>
          </a:xfrm>
        </p:spPr>
        <p:txBody>
          <a:bodyPr>
            <a:normAutofit/>
          </a:bodyPr>
          <a:lstStyle/>
          <a:p>
            <a:r>
              <a:rPr lang="en-US" sz="2000" b="1" dirty="0"/>
              <a:t>Speech Auditory Threshold </a:t>
            </a:r>
            <a:endParaRPr lang="en-US" sz="2000" dirty="0"/>
          </a:p>
        </p:txBody>
      </p:sp>
      <p:sp>
        <p:nvSpPr>
          <p:cNvPr id="3" name="Content Placeholder 2"/>
          <p:cNvSpPr>
            <a:spLocks noGrp="1"/>
          </p:cNvSpPr>
          <p:nvPr>
            <p:ph sz="quarter" idx="13"/>
          </p:nvPr>
        </p:nvSpPr>
        <p:spPr>
          <a:xfrm>
            <a:off x="685800" y="1588283"/>
            <a:ext cx="7772870" cy="4303363"/>
          </a:xfrm>
        </p:spPr>
        <p:txBody>
          <a:bodyPr>
            <a:normAutofit fontScale="55000" lnSpcReduction="20000"/>
          </a:bodyPr>
          <a:lstStyle/>
          <a:p>
            <a:pPr marL="0" indent="0">
              <a:buNone/>
            </a:pPr>
            <a:r>
              <a:rPr lang="en-US" sz="2200" b="1" dirty="0">
                <a:latin typeface="Calibri" panose="020F0502020204030204" pitchFamily="34" charset="0"/>
                <a:cs typeface="Calibri" panose="020F0502020204030204" pitchFamily="34" charset="0"/>
              </a:rPr>
              <a:t>Documentation must contain the following and be completed within </a:t>
            </a:r>
            <a:r>
              <a:rPr lang="en-US" sz="2200" b="1" dirty="0">
                <a:solidFill>
                  <a:srgbClr val="FF0000"/>
                </a:solidFill>
                <a:latin typeface="Calibri" panose="020F0502020204030204" pitchFamily="34" charset="0"/>
                <a:cs typeface="Calibri" panose="020F0502020204030204" pitchFamily="34" charset="0"/>
              </a:rPr>
              <a:t>35 calendar days from the date of service: </a:t>
            </a:r>
          </a:p>
          <a:p>
            <a:r>
              <a:rPr lang="en-US" sz="2200" dirty="0" smtClean="0">
                <a:latin typeface="Calibri" panose="020F0502020204030204" pitchFamily="34" charset="0"/>
                <a:cs typeface="Calibri" panose="020F0502020204030204" pitchFamily="34" charset="0"/>
              </a:rPr>
              <a:t>Date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Start </a:t>
            </a:r>
            <a:r>
              <a:rPr lang="en-US" sz="2200" dirty="0">
                <a:latin typeface="Calibri" panose="020F0502020204030204" pitchFamily="34" charset="0"/>
                <a:cs typeface="Calibri" panose="020F0502020204030204" pitchFamily="34" charset="0"/>
              </a:rPr>
              <a:t>and stop </a:t>
            </a:r>
            <a:r>
              <a:rPr lang="en-US" sz="2200" dirty="0" smtClean="0">
                <a:latin typeface="Calibri" panose="020F0502020204030204" pitchFamily="34" charset="0"/>
                <a:cs typeface="Calibri" panose="020F0502020204030204" pitchFamily="34" charset="0"/>
              </a:rPr>
              <a:t>time </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Location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Physician</a:t>
            </a:r>
            <a:r>
              <a:rPr lang="en-US" sz="2200" dirty="0">
                <a:latin typeface="Calibri" panose="020F0502020204030204" pitchFamily="34" charset="0"/>
                <a:cs typeface="Calibri" panose="020F0502020204030204" pitchFamily="34" charset="0"/>
              </a:rPr>
              <a:t>, PA, or APRN order for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Purpose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Evaluator’s </a:t>
            </a:r>
            <a:r>
              <a:rPr lang="en-US" sz="2200" dirty="0">
                <a:latin typeface="Calibri" panose="020F0502020204030204" pitchFamily="34" charset="0"/>
                <a:cs typeface="Calibri" panose="020F0502020204030204" pitchFamily="34" charset="0"/>
              </a:rPr>
              <a:t>signature with </a:t>
            </a:r>
            <a:r>
              <a:rPr lang="en-US" sz="2200" dirty="0" smtClean="0">
                <a:latin typeface="Calibri" panose="020F0502020204030204" pitchFamily="34" charset="0"/>
                <a:cs typeface="Calibri" panose="020F0502020204030204" pitchFamily="34" charset="0"/>
              </a:rPr>
              <a:t>credentials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Presenting </a:t>
            </a:r>
            <a:r>
              <a:rPr lang="en-US" sz="2200" dirty="0" smtClean="0">
                <a:latin typeface="Calibri" panose="020F0502020204030204" pitchFamily="34" charset="0"/>
                <a:cs typeface="Calibri" panose="020F0502020204030204" pitchFamily="34" charset="0"/>
              </a:rPr>
              <a:t>problem</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Duration </a:t>
            </a:r>
            <a:r>
              <a:rPr lang="en-US" sz="2200" dirty="0">
                <a:latin typeface="Calibri" panose="020F0502020204030204" pitchFamily="34" charset="0"/>
                <a:cs typeface="Calibri" panose="020F0502020204030204" pitchFamily="34" charset="0"/>
              </a:rPr>
              <a:t>and frequency of </a:t>
            </a:r>
            <a:r>
              <a:rPr lang="en-US" sz="2200" dirty="0" smtClean="0">
                <a:latin typeface="Calibri" panose="020F0502020204030204" pitchFamily="34" charset="0"/>
                <a:cs typeface="Calibri" panose="020F0502020204030204" pitchFamily="34" charset="0"/>
              </a:rPr>
              <a:t>symptoms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diagnosis per current ICD </a:t>
            </a:r>
            <a:r>
              <a:rPr lang="en-US" sz="2200" dirty="0" smtClean="0">
                <a:latin typeface="Calibri" panose="020F0502020204030204" pitchFamily="34" charset="0"/>
                <a:cs typeface="Calibri" panose="020F0502020204030204" pitchFamily="34" charset="0"/>
              </a:rPr>
              <a:t>methodology</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prognosis and </a:t>
            </a:r>
            <a:r>
              <a:rPr lang="en-US" sz="2200" dirty="0" smtClean="0">
                <a:latin typeface="Calibri" panose="020F0502020204030204" pitchFamily="34" charset="0"/>
                <a:cs typeface="Calibri" panose="020F0502020204030204" pitchFamily="34" charset="0"/>
              </a:rPr>
              <a:t>rationale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Rationale </a:t>
            </a:r>
            <a:r>
              <a:rPr lang="en-US" sz="2200" dirty="0">
                <a:latin typeface="Calibri" panose="020F0502020204030204" pitchFamily="34" charset="0"/>
                <a:cs typeface="Calibri" panose="020F0502020204030204" pitchFamily="34" charset="0"/>
              </a:rPr>
              <a:t>for </a:t>
            </a:r>
            <a:r>
              <a:rPr lang="en-US" sz="2200" dirty="0" smtClean="0">
                <a:latin typeface="Calibri" panose="020F0502020204030204" pitchFamily="34" charset="0"/>
                <a:cs typeface="Calibri" panose="020F0502020204030204" pitchFamily="34" charset="0"/>
              </a:rPr>
              <a:t>diagnosis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Appropriate </a:t>
            </a:r>
            <a:r>
              <a:rPr lang="en-US" sz="2200" dirty="0">
                <a:latin typeface="Calibri" panose="020F0502020204030204" pitchFamily="34" charset="0"/>
                <a:cs typeface="Calibri" panose="020F0502020204030204" pitchFamily="34" charset="0"/>
              </a:rPr>
              <a:t>recommendations consistent with the findings of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2289598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514350"/>
          </a:xfrm>
        </p:spPr>
        <p:txBody>
          <a:bodyPr>
            <a:normAutofit/>
          </a:bodyPr>
          <a:lstStyle/>
          <a:p>
            <a:r>
              <a:rPr lang="en-US" sz="2000" b="1" dirty="0"/>
              <a:t>Speech Audiometry with Speech Recognition </a:t>
            </a:r>
            <a:endParaRPr lang="en-US" sz="2000" dirty="0"/>
          </a:p>
        </p:txBody>
      </p:sp>
      <p:sp>
        <p:nvSpPr>
          <p:cNvPr id="3" name="Content Placeholder 2"/>
          <p:cNvSpPr>
            <a:spLocks noGrp="1"/>
          </p:cNvSpPr>
          <p:nvPr>
            <p:ph sz="quarter" idx="13"/>
          </p:nvPr>
        </p:nvSpPr>
        <p:spPr>
          <a:xfrm>
            <a:off x="685331" y="1572698"/>
            <a:ext cx="7772870" cy="4303361"/>
          </a:xfrm>
        </p:spPr>
        <p:txBody>
          <a:bodyPr>
            <a:normAutofit fontScale="55000" lnSpcReduction="20000"/>
          </a:bodyPr>
          <a:lstStyle/>
          <a:p>
            <a:pPr marL="0" indent="0">
              <a:buNone/>
            </a:pPr>
            <a:r>
              <a:rPr lang="en-US" sz="2200" b="1" dirty="0">
                <a:latin typeface="Calibri" panose="020F0502020204030204" pitchFamily="34" charset="0"/>
                <a:cs typeface="Calibri" panose="020F0502020204030204" pitchFamily="34" charset="0"/>
              </a:rPr>
              <a:t>Documentation must contain the following and be completed within </a:t>
            </a:r>
            <a:r>
              <a:rPr lang="en-US" sz="2200" b="1" dirty="0">
                <a:solidFill>
                  <a:srgbClr val="FF0000"/>
                </a:solidFill>
                <a:latin typeface="Calibri" panose="020F0502020204030204" pitchFamily="34" charset="0"/>
                <a:cs typeface="Calibri" panose="020F0502020204030204" pitchFamily="34" charset="0"/>
              </a:rPr>
              <a:t>35 calendar days from the date of service: </a:t>
            </a:r>
          </a:p>
          <a:p>
            <a:r>
              <a:rPr lang="en-US" sz="2200" dirty="0" smtClean="0">
                <a:latin typeface="Calibri" panose="020F0502020204030204" pitchFamily="34" charset="0"/>
                <a:cs typeface="Calibri" panose="020F0502020204030204" pitchFamily="34" charset="0"/>
              </a:rPr>
              <a:t>Date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Start </a:t>
            </a:r>
            <a:r>
              <a:rPr lang="en-US" sz="2200" dirty="0">
                <a:latin typeface="Calibri" panose="020F0502020204030204" pitchFamily="34" charset="0"/>
                <a:cs typeface="Calibri" panose="020F0502020204030204" pitchFamily="34" charset="0"/>
              </a:rPr>
              <a:t>and stop </a:t>
            </a:r>
            <a:r>
              <a:rPr lang="en-US" sz="2200" dirty="0" smtClean="0">
                <a:latin typeface="Calibri" panose="020F0502020204030204" pitchFamily="34" charset="0"/>
                <a:cs typeface="Calibri" panose="020F0502020204030204" pitchFamily="34" charset="0"/>
              </a:rPr>
              <a:t>time </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Location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Physician</a:t>
            </a:r>
            <a:r>
              <a:rPr lang="en-US" sz="2200" dirty="0">
                <a:latin typeface="Calibri" panose="020F0502020204030204" pitchFamily="34" charset="0"/>
                <a:cs typeface="Calibri" panose="020F0502020204030204" pitchFamily="34" charset="0"/>
              </a:rPr>
              <a:t>, PA, or APRN order for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Purpose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Evaluator’s </a:t>
            </a:r>
            <a:r>
              <a:rPr lang="en-US" sz="2200" dirty="0">
                <a:latin typeface="Calibri" panose="020F0502020204030204" pitchFamily="34" charset="0"/>
                <a:cs typeface="Calibri" panose="020F0502020204030204" pitchFamily="34" charset="0"/>
              </a:rPr>
              <a:t>signature with </a:t>
            </a:r>
            <a:r>
              <a:rPr lang="en-US" sz="2200" dirty="0" smtClean="0">
                <a:latin typeface="Calibri" panose="020F0502020204030204" pitchFamily="34" charset="0"/>
                <a:cs typeface="Calibri" panose="020F0502020204030204" pitchFamily="34" charset="0"/>
              </a:rPr>
              <a:t>credentials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Presenting </a:t>
            </a:r>
            <a:r>
              <a:rPr lang="en-US" sz="2200" dirty="0" smtClean="0">
                <a:latin typeface="Calibri" panose="020F0502020204030204" pitchFamily="34" charset="0"/>
                <a:cs typeface="Calibri" panose="020F0502020204030204" pitchFamily="34" charset="0"/>
              </a:rPr>
              <a:t>problem</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Duration </a:t>
            </a:r>
            <a:r>
              <a:rPr lang="en-US" sz="2200" dirty="0">
                <a:latin typeface="Calibri" panose="020F0502020204030204" pitchFamily="34" charset="0"/>
                <a:cs typeface="Calibri" panose="020F0502020204030204" pitchFamily="34" charset="0"/>
              </a:rPr>
              <a:t>and frequency of </a:t>
            </a:r>
            <a:r>
              <a:rPr lang="en-US" sz="2200" dirty="0" smtClean="0">
                <a:latin typeface="Calibri" panose="020F0502020204030204" pitchFamily="34" charset="0"/>
                <a:cs typeface="Calibri" panose="020F0502020204030204" pitchFamily="34" charset="0"/>
              </a:rPr>
              <a:t>symptoms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diagnosis per current ICD </a:t>
            </a:r>
            <a:r>
              <a:rPr lang="en-US" sz="2200" dirty="0" smtClean="0">
                <a:latin typeface="Calibri" panose="020F0502020204030204" pitchFamily="34" charset="0"/>
                <a:cs typeface="Calibri" panose="020F0502020204030204" pitchFamily="34" charset="0"/>
              </a:rPr>
              <a:t>methodology</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prognosis and </a:t>
            </a:r>
            <a:r>
              <a:rPr lang="en-US" sz="2200" dirty="0" smtClean="0">
                <a:latin typeface="Calibri" panose="020F0502020204030204" pitchFamily="34" charset="0"/>
                <a:cs typeface="Calibri" panose="020F0502020204030204" pitchFamily="34" charset="0"/>
              </a:rPr>
              <a:t>rationale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Rationale </a:t>
            </a:r>
            <a:r>
              <a:rPr lang="en-US" sz="2200" dirty="0">
                <a:latin typeface="Calibri" panose="020F0502020204030204" pitchFamily="34" charset="0"/>
                <a:cs typeface="Calibri" panose="020F0502020204030204" pitchFamily="34" charset="0"/>
              </a:rPr>
              <a:t>for </a:t>
            </a:r>
            <a:r>
              <a:rPr lang="en-US" sz="2200" dirty="0" smtClean="0">
                <a:latin typeface="Calibri" panose="020F0502020204030204" pitchFamily="34" charset="0"/>
                <a:cs typeface="Calibri" panose="020F0502020204030204" pitchFamily="34" charset="0"/>
              </a:rPr>
              <a:t>diagnosis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Appropriate </a:t>
            </a:r>
            <a:r>
              <a:rPr lang="en-US" sz="2200" dirty="0">
                <a:latin typeface="Calibri" panose="020F0502020204030204" pitchFamily="34" charset="0"/>
                <a:cs typeface="Calibri" panose="020F0502020204030204" pitchFamily="34" charset="0"/>
              </a:rPr>
              <a:t>recommendations consistent with the findings of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588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36222"/>
            <a:ext cx="7773338" cy="561109"/>
          </a:xfrm>
        </p:spPr>
        <p:txBody>
          <a:bodyPr>
            <a:normAutofit/>
          </a:bodyPr>
          <a:lstStyle/>
          <a:p>
            <a:r>
              <a:rPr lang="en-US" sz="1500" b="1" dirty="0"/>
              <a:t>Comprehensive Audiometry Threshold Evaluation with Speech Recognition </a:t>
            </a:r>
            <a:endParaRPr lang="en-US" sz="1500" dirty="0"/>
          </a:p>
        </p:txBody>
      </p:sp>
      <p:sp>
        <p:nvSpPr>
          <p:cNvPr id="3" name="Content Placeholder 2"/>
          <p:cNvSpPr>
            <a:spLocks noGrp="1"/>
          </p:cNvSpPr>
          <p:nvPr>
            <p:ph sz="quarter" idx="13"/>
          </p:nvPr>
        </p:nvSpPr>
        <p:spPr>
          <a:xfrm>
            <a:off x="685800" y="1592036"/>
            <a:ext cx="7772870" cy="4301837"/>
          </a:xfrm>
        </p:spPr>
        <p:txBody>
          <a:bodyPr>
            <a:normAutofit fontScale="55000" lnSpcReduction="20000"/>
          </a:bodyPr>
          <a:lstStyle/>
          <a:p>
            <a:pPr marL="0" indent="0">
              <a:buNone/>
            </a:pPr>
            <a:r>
              <a:rPr lang="en-US" sz="2200" b="1" dirty="0">
                <a:latin typeface="Calibri" panose="020F0502020204030204" pitchFamily="34" charset="0"/>
                <a:cs typeface="Calibri" panose="020F0502020204030204" pitchFamily="34" charset="0"/>
              </a:rPr>
              <a:t>Documentation must contain the following and be completed within </a:t>
            </a:r>
            <a:r>
              <a:rPr lang="en-US" sz="2200" b="1" dirty="0">
                <a:solidFill>
                  <a:srgbClr val="FF0000"/>
                </a:solidFill>
                <a:latin typeface="Calibri" panose="020F0502020204030204" pitchFamily="34" charset="0"/>
                <a:cs typeface="Calibri" panose="020F0502020204030204" pitchFamily="34" charset="0"/>
              </a:rPr>
              <a:t>35 calendar days from the date of service: </a:t>
            </a:r>
          </a:p>
          <a:p>
            <a:r>
              <a:rPr lang="en-US" sz="2200" dirty="0" smtClean="0">
                <a:latin typeface="Calibri" panose="020F0502020204030204" pitchFamily="34" charset="0"/>
                <a:cs typeface="Calibri" panose="020F0502020204030204" pitchFamily="34" charset="0"/>
              </a:rPr>
              <a:t>Date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Start </a:t>
            </a:r>
            <a:r>
              <a:rPr lang="en-US" sz="2200" dirty="0">
                <a:latin typeface="Calibri" panose="020F0502020204030204" pitchFamily="34" charset="0"/>
                <a:cs typeface="Calibri" panose="020F0502020204030204" pitchFamily="34" charset="0"/>
              </a:rPr>
              <a:t>and stop </a:t>
            </a:r>
            <a:r>
              <a:rPr lang="en-US" sz="2200" dirty="0" smtClean="0">
                <a:latin typeface="Calibri" panose="020F0502020204030204" pitchFamily="34" charset="0"/>
                <a:cs typeface="Calibri" panose="020F0502020204030204" pitchFamily="34" charset="0"/>
              </a:rPr>
              <a:t>time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Location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Physician</a:t>
            </a:r>
            <a:r>
              <a:rPr lang="en-US" sz="2200" dirty="0">
                <a:latin typeface="Calibri" panose="020F0502020204030204" pitchFamily="34" charset="0"/>
                <a:cs typeface="Calibri" panose="020F0502020204030204" pitchFamily="34" charset="0"/>
              </a:rPr>
              <a:t>, PA, or APRN order for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Purpose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Evaluator’s </a:t>
            </a:r>
            <a:r>
              <a:rPr lang="en-US" sz="2200" dirty="0">
                <a:latin typeface="Calibri" panose="020F0502020204030204" pitchFamily="34" charset="0"/>
                <a:cs typeface="Calibri" panose="020F0502020204030204" pitchFamily="34" charset="0"/>
              </a:rPr>
              <a:t>signature with </a:t>
            </a:r>
            <a:r>
              <a:rPr lang="en-US" sz="2200" dirty="0" smtClean="0">
                <a:latin typeface="Calibri" panose="020F0502020204030204" pitchFamily="34" charset="0"/>
                <a:cs typeface="Calibri" panose="020F0502020204030204" pitchFamily="34" charset="0"/>
              </a:rPr>
              <a:t>credentials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Presenting </a:t>
            </a:r>
            <a:r>
              <a:rPr lang="en-US" sz="2200" dirty="0" smtClean="0">
                <a:latin typeface="Calibri" panose="020F0502020204030204" pitchFamily="34" charset="0"/>
                <a:cs typeface="Calibri" panose="020F0502020204030204" pitchFamily="34" charset="0"/>
              </a:rPr>
              <a:t>problem</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Duration </a:t>
            </a:r>
            <a:r>
              <a:rPr lang="en-US" sz="2200" dirty="0">
                <a:latin typeface="Calibri" panose="020F0502020204030204" pitchFamily="34" charset="0"/>
                <a:cs typeface="Calibri" panose="020F0502020204030204" pitchFamily="34" charset="0"/>
              </a:rPr>
              <a:t>and frequency of </a:t>
            </a:r>
            <a:r>
              <a:rPr lang="en-US" sz="2200" dirty="0" smtClean="0">
                <a:latin typeface="Calibri" panose="020F0502020204030204" pitchFamily="34" charset="0"/>
                <a:cs typeface="Calibri" panose="020F0502020204030204" pitchFamily="34" charset="0"/>
              </a:rPr>
              <a:t>symptoms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diagnosis per current ICD </a:t>
            </a:r>
            <a:r>
              <a:rPr lang="en-US" sz="2200" dirty="0" smtClean="0">
                <a:latin typeface="Calibri" panose="020F0502020204030204" pitchFamily="34" charset="0"/>
                <a:cs typeface="Calibri" panose="020F0502020204030204" pitchFamily="34" charset="0"/>
              </a:rPr>
              <a:t>methodology</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prognosis and </a:t>
            </a:r>
            <a:r>
              <a:rPr lang="en-US" sz="2200" dirty="0" smtClean="0">
                <a:latin typeface="Calibri" panose="020F0502020204030204" pitchFamily="34" charset="0"/>
                <a:cs typeface="Calibri" panose="020F0502020204030204" pitchFamily="34" charset="0"/>
              </a:rPr>
              <a:t>rationale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Rationale </a:t>
            </a:r>
            <a:r>
              <a:rPr lang="en-US" sz="2200" dirty="0">
                <a:latin typeface="Calibri" panose="020F0502020204030204" pitchFamily="34" charset="0"/>
                <a:cs typeface="Calibri" panose="020F0502020204030204" pitchFamily="34" charset="0"/>
              </a:rPr>
              <a:t>for </a:t>
            </a:r>
            <a:r>
              <a:rPr lang="en-US" sz="2200" dirty="0" smtClean="0">
                <a:latin typeface="Calibri" panose="020F0502020204030204" pitchFamily="34" charset="0"/>
                <a:cs typeface="Calibri" panose="020F0502020204030204" pitchFamily="34" charset="0"/>
              </a:rPr>
              <a:t>diagnosis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Appropriate </a:t>
            </a:r>
            <a:r>
              <a:rPr lang="en-US" sz="2200" dirty="0">
                <a:latin typeface="Calibri" panose="020F0502020204030204" pitchFamily="34" charset="0"/>
                <a:cs typeface="Calibri" panose="020F0502020204030204" pitchFamily="34" charset="0"/>
              </a:rPr>
              <a:t>recommendations consistent with the findings of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719077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66355"/>
            <a:ext cx="7773338" cy="498764"/>
          </a:xfrm>
        </p:spPr>
        <p:txBody>
          <a:bodyPr>
            <a:normAutofit/>
          </a:bodyPr>
          <a:lstStyle/>
          <a:p>
            <a:r>
              <a:rPr lang="en-US" sz="2000" b="1" dirty="0"/>
              <a:t>Loudness Balance Test </a:t>
            </a:r>
            <a:endParaRPr lang="en-US" sz="2000" dirty="0"/>
          </a:p>
        </p:txBody>
      </p:sp>
      <p:sp>
        <p:nvSpPr>
          <p:cNvPr id="3" name="Content Placeholder 2"/>
          <p:cNvSpPr>
            <a:spLocks noGrp="1"/>
          </p:cNvSpPr>
          <p:nvPr>
            <p:ph sz="quarter" idx="13"/>
          </p:nvPr>
        </p:nvSpPr>
        <p:spPr>
          <a:xfrm>
            <a:off x="685331" y="1494765"/>
            <a:ext cx="7772870" cy="4381294"/>
          </a:xfrm>
        </p:spPr>
        <p:txBody>
          <a:bodyPr>
            <a:normAutofit fontScale="55000" lnSpcReduction="20000"/>
          </a:bodyPr>
          <a:lstStyle/>
          <a:p>
            <a:pPr marL="0" indent="0">
              <a:buNone/>
            </a:pPr>
            <a:r>
              <a:rPr lang="en-US" sz="2200" b="1" dirty="0">
                <a:latin typeface="Calibri" panose="020F0502020204030204" pitchFamily="34" charset="0"/>
                <a:cs typeface="Calibri" panose="020F0502020204030204" pitchFamily="34" charset="0"/>
              </a:rPr>
              <a:t>Documentation must contain the following and be completed within </a:t>
            </a:r>
            <a:r>
              <a:rPr lang="en-US" sz="2200" b="1" dirty="0">
                <a:solidFill>
                  <a:srgbClr val="FF0000"/>
                </a:solidFill>
                <a:latin typeface="Calibri" panose="020F0502020204030204" pitchFamily="34" charset="0"/>
                <a:cs typeface="Calibri" panose="020F0502020204030204" pitchFamily="34" charset="0"/>
              </a:rPr>
              <a:t>35 calendar days from the date of service: </a:t>
            </a:r>
          </a:p>
          <a:p>
            <a:r>
              <a:rPr lang="en-US" sz="2200" dirty="0" smtClean="0">
                <a:latin typeface="Calibri" panose="020F0502020204030204" pitchFamily="34" charset="0"/>
                <a:cs typeface="Calibri" panose="020F0502020204030204" pitchFamily="34" charset="0"/>
              </a:rPr>
              <a:t>Date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Start </a:t>
            </a:r>
            <a:r>
              <a:rPr lang="en-US" sz="2200" dirty="0">
                <a:latin typeface="Calibri" panose="020F0502020204030204" pitchFamily="34" charset="0"/>
                <a:cs typeface="Calibri" panose="020F0502020204030204" pitchFamily="34" charset="0"/>
              </a:rPr>
              <a:t>and stop </a:t>
            </a:r>
            <a:r>
              <a:rPr lang="en-US" sz="2200" dirty="0" smtClean="0">
                <a:latin typeface="Calibri" panose="020F0502020204030204" pitchFamily="34" charset="0"/>
                <a:cs typeface="Calibri" panose="020F0502020204030204" pitchFamily="34" charset="0"/>
              </a:rPr>
              <a:t>time </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Location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Physician</a:t>
            </a:r>
            <a:r>
              <a:rPr lang="en-US" sz="2200" dirty="0">
                <a:latin typeface="Calibri" panose="020F0502020204030204" pitchFamily="34" charset="0"/>
                <a:cs typeface="Calibri" panose="020F0502020204030204" pitchFamily="34" charset="0"/>
              </a:rPr>
              <a:t>, PA, or APRN order for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Purpose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Evaluator’s </a:t>
            </a:r>
            <a:r>
              <a:rPr lang="en-US" sz="2200" dirty="0">
                <a:latin typeface="Calibri" panose="020F0502020204030204" pitchFamily="34" charset="0"/>
                <a:cs typeface="Calibri" panose="020F0502020204030204" pitchFamily="34" charset="0"/>
              </a:rPr>
              <a:t>signature with </a:t>
            </a:r>
            <a:r>
              <a:rPr lang="en-US" sz="2200" dirty="0" smtClean="0">
                <a:latin typeface="Calibri" panose="020F0502020204030204" pitchFamily="34" charset="0"/>
                <a:cs typeface="Calibri" panose="020F0502020204030204" pitchFamily="34" charset="0"/>
              </a:rPr>
              <a:t>credentials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Presenting </a:t>
            </a:r>
            <a:r>
              <a:rPr lang="en-US" sz="2200" dirty="0" smtClean="0">
                <a:latin typeface="Calibri" panose="020F0502020204030204" pitchFamily="34" charset="0"/>
                <a:cs typeface="Calibri" panose="020F0502020204030204" pitchFamily="34" charset="0"/>
              </a:rPr>
              <a:t>problem</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Duration </a:t>
            </a:r>
            <a:r>
              <a:rPr lang="en-US" sz="2200" dirty="0">
                <a:latin typeface="Calibri" panose="020F0502020204030204" pitchFamily="34" charset="0"/>
                <a:cs typeface="Calibri" panose="020F0502020204030204" pitchFamily="34" charset="0"/>
              </a:rPr>
              <a:t>and frequency of </a:t>
            </a:r>
            <a:r>
              <a:rPr lang="en-US" sz="2200" dirty="0" smtClean="0">
                <a:latin typeface="Calibri" panose="020F0502020204030204" pitchFamily="34" charset="0"/>
                <a:cs typeface="Calibri" panose="020F0502020204030204" pitchFamily="34" charset="0"/>
              </a:rPr>
              <a:t>symptoms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diagnosis per current ICD </a:t>
            </a:r>
            <a:r>
              <a:rPr lang="en-US" sz="2200" dirty="0" smtClean="0">
                <a:latin typeface="Calibri" panose="020F0502020204030204" pitchFamily="34" charset="0"/>
                <a:cs typeface="Calibri" panose="020F0502020204030204" pitchFamily="34" charset="0"/>
              </a:rPr>
              <a:t>methodology</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prognosis and </a:t>
            </a:r>
            <a:r>
              <a:rPr lang="en-US" sz="2200" dirty="0" smtClean="0">
                <a:latin typeface="Calibri" panose="020F0502020204030204" pitchFamily="34" charset="0"/>
                <a:cs typeface="Calibri" panose="020F0502020204030204" pitchFamily="34" charset="0"/>
              </a:rPr>
              <a:t>rationale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Rationale </a:t>
            </a:r>
            <a:r>
              <a:rPr lang="en-US" sz="2200" dirty="0">
                <a:latin typeface="Calibri" panose="020F0502020204030204" pitchFamily="34" charset="0"/>
                <a:cs typeface="Calibri" panose="020F0502020204030204" pitchFamily="34" charset="0"/>
              </a:rPr>
              <a:t>for </a:t>
            </a:r>
            <a:r>
              <a:rPr lang="en-US" sz="2200" dirty="0" smtClean="0">
                <a:latin typeface="Calibri" panose="020F0502020204030204" pitchFamily="34" charset="0"/>
                <a:cs typeface="Calibri" panose="020F0502020204030204" pitchFamily="34" charset="0"/>
              </a:rPr>
              <a:t>diagnosis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Appropriate </a:t>
            </a:r>
            <a:r>
              <a:rPr lang="en-US" sz="2200" dirty="0">
                <a:latin typeface="Calibri" panose="020F0502020204030204" pitchFamily="34" charset="0"/>
                <a:cs typeface="Calibri" panose="020F0502020204030204" pitchFamily="34" charset="0"/>
              </a:rPr>
              <a:t>recommendations consistent with the findings of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742719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20832"/>
          </a:xfrm>
        </p:spPr>
        <p:txBody>
          <a:bodyPr>
            <a:normAutofit fontScale="90000"/>
          </a:bodyPr>
          <a:lstStyle/>
          <a:p>
            <a:r>
              <a:rPr lang="en-US" sz="2200" b="1" dirty="0"/>
              <a:t>Tympanometry</a:t>
            </a:r>
            <a:r>
              <a:rPr lang="en-US" b="1" dirty="0"/>
              <a:t> </a:t>
            </a:r>
            <a:endParaRPr lang="en-US" dirty="0"/>
          </a:p>
        </p:txBody>
      </p:sp>
      <p:sp>
        <p:nvSpPr>
          <p:cNvPr id="3" name="Content Placeholder 2"/>
          <p:cNvSpPr>
            <a:spLocks noGrp="1"/>
          </p:cNvSpPr>
          <p:nvPr>
            <p:ph sz="quarter" idx="13"/>
          </p:nvPr>
        </p:nvSpPr>
        <p:spPr>
          <a:xfrm>
            <a:off x="685800" y="1448006"/>
            <a:ext cx="7772870" cy="4428053"/>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a:t>
            </a:r>
            <a:r>
              <a:rPr lang="en-US" sz="1200" dirty="0">
                <a:solidFill>
                  <a:srgbClr val="FF0000"/>
                </a:solidFill>
                <a:latin typeface="Calibri" panose="020F0502020204030204" pitchFamily="34" charset="0"/>
                <a:cs typeface="Calibri" panose="020F0502020204030204" pitchFamily="34" charset="0"/>
              </a:rPr>
              <a:t>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 PA, or APRN order for the </a:t>
            </a:r>
            <a:r>
              <a:rPr lang="en-US" sz="1200" dirty="0" smtClean="0">
                <a:latin typeface="Calibri" panose="020F0502020204030204" pitchFamily="34" charset="0"/>
                <a:cs typeface="Calibri" panose="020F0502020204030204" pitchFamily="34" charset="0"/>
              </a:rPr>
              <a:t>evaluation</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of </a:t>
            </a:r>
            <a:r>
              <a:rPr lang="en-US" sz="1200" dirty="0" smtClean="0">
                <a:latin typeface="Calibri" panose="020F0502020204030204" pitchFamily="34" charset="0"/>
                <a:cs typeface="Calibri" panose="020F0502020204030204" pitchFamily="34" charset="0"/>
              </a:rPr>
              <a:t>evaluation</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signature with </a:t>
            </a:r>
            <a:r>
              <a:rPr lang="en-US" sz="1200" dirty="0" smtClean="0">
                <a:latin typeface="Calibri" panose="020F0502020204030204" pitchFamily="34" charset="0"/>
                <a:cs typeface="Calibri" panose="020F0502020204030204" pitchFamily="34" charset="0"/>
              </a:rPr>
              <a:t>credentials</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and frequency of </a:t>
            </a:r>
            <a:r>
              <a:rPr lang="en-US" sz="1200" dirty="0" smtClean="0">
                <a:latin typeface="Calibri" panose="020F0502020204030204" pitchFamily="34" charset="0"/>
                <a:cs typeface="Calibri" panose="020F0502020204030204" pitchFamily="34" charset="0"/>
              </a:rPr>
              <a:t>symptoms</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diagnosis per current ICD </a:t>
            </a:r>
            <a:r>
              <a:rPr lang="en-US" sz="1200" dirty="0" smtClean="0">
                <a:latin typeface="Calibri" panose="020F0502020204030204" pitchFamily="34" charset="0"/>
                <a:cs typeface="Calibri" panose="020F0502020204030204" pitchFamily="34" charset="0"/>
              </a:rPr>
              <a:t>methodology</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prognosis and </a:t>
            </a:r>
            <a:r>
              <a:rPr lang="en-US" sz="1200" dirty="0" smtClean="0">
                <a:latin typeface="Calibri" panose="020F0502020204030204" pitchFamily="34" charset="0"/>
                <a:cs typeface="Calibri" panose="020F0502020204030204" pitchFamily="34" charset="0"/>
              </a:rPr>
              <a:t>rationale</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for </a:t>
            </a:r>
            <a:r>
              <a:rPr lang="en-US" sz="1200" dirty="0" smtClean="0">
                <a:latin typeface="Calibri" panose="020F0502020204030204" pitchFamily="34" charset="0"/>
                <a:cs typeface="Calibri" panose="020F0502020204030204" pitchFamily="34" charset="0"/>
              </a:rPr>
              <a:t>diagnosis</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smtClean="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a:p>
            <a:endParaRPr lang="en-US" sz="1200" dirty="0"/>
          </a:p>
          <a:p>
            <a:endParaRPr lang="en-US" sz="1200" dirty="0"/>
          </a:p>
        </p:txBody>
      </p:sp>
    </p:spTree>
    <p:extLst>
      <p:ext uri="{BB962C8B-B14F-4D97-AF65-F5344CB8AC3E}">
        <p14:creationId xmlns:p14="http://schemas.microsoft.com/office/powerpoint/2010/main" val="1767540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97528"/>
            <a:ext cx="7773338" cy="483177"/>
          </a:xfrm>
        </p:spPr>
        <p:txBody>
          <a:bodyPr>
            <a:normAutofit/>
          </a:bodyPr>
          <a:lstStyle/>
          <a:p>
            <a:r>
              <a:rPr lang="en-US" sz="2000" b="1" dirty="0"/>
              <a:t>Acoustic Reflex Testing </a:t>
            </a:r>
            <a:endParaRPr lang="en-US" sz="2000" dirty="0"/>
          </a:p>
        </p:txBody>
      </p:sp>
      <p:sp>
        <p:nvSpPr>
          <p:cNvPr id="3" name="Content Placeholder 2"/>
          <p:cNvSpPr>
            <a:spLocks noGrp="1"/>
          </p:cNvSpPr>
          <p:nvPr>
            <p:ph sz="quarter" idx="13"/>
          </p:nvPr>
        </p:nvSpPr>
        <p:spPr>
          <a:xfrm>
            <a:off x="685331" y="1525937"/>
            <a:ext cx="7772870" cy="4365708"/>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t>
            </a:r>
            <a:r>
              <a:rPr lang="en-US" sz="1200" dirty="0">
                <a:latin typeface="Calibri" panose="020F0502020204030204" pitchFamily="34" charset="0"/>
                <a:cs typeface="Calibri" panose="020F0502020204030204" pitchFamily="34" charset="0"/>
              </a:rPr>
              <a:t>and frequency of </a:t>
            </a:r>
            <a:r>
              <a:rPr lang="en-US" sz="1200" dirty="0" smtClean="0">
                <a:latin typeface="Calibri" panose="020F0502020204030204" pitchFamily="34" charset="0"/>
                <a:cs typeface="Calibri" panose="020F0502020204030204" pitchFamily="34" charset="0"/>
              </a:rPr>
              <a:t>symptoms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a:t>
            </a:r>
            <a:r>
              <a:rPr lang="en-US" sz="1200" dirty="0">
                <a:latin typeface="Calibri" panose="020F0502020204030204" pitchFamily="34" charset="0"/>
                <a:cs typeface="Calibri" panose="020F0502020204030204" pitchFamily="34" charset="0"/>
              </a:rPr>
              <a:t>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8081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97528"/>
            <a:ext cx="7773338" cy="405245"/>
          </a:xfrm>
        </p:spPr>
        <p:txBody>
          <a:bodyPr>
            <a:normAutofit/>
          </a:bodyPr>
          <a:lstStyle/>
          <a:p>
            <a:r>
              <a:rPr lang="en-US" sz="2000" b="1" dirty="0"/>
              <a:t>Acoustic </a:t>
            </a:r>
            <a:r>
              <a:rPr lang="en-US" sz="2000" b="1" dirty="0" smtClean="0"/>
              <a:t>Emittance </a:t>
            </a:r>
            <a:r>
              <a:rPr lang="en-US" sz="2000" b="1" dirty="0"/>
              <a:t>Testing </a:t>
            </a:r>
            <a:endParaRPr lang="en-US" sz="2000" dirty="0"/>
          </a:p>
        </p:txBody>
      </p:sp>
      <p:sp>
        <p:nvSpPr>
          <p:cNvPr id="3" name="Content Placeholder 2"/>
          <p:cNvSpPr>
            <a:spLocks noGrp="1"/>
          </p:cNvSpPr>
          <p:nvPr>
            <p:ph sz="quarter" idx="13"/>
          </p:nvPr>
        </p:nvSpPr>
        <p:spPr>
          <a:xfrm>
            <a:off x="685331" y="1402773"/>
            <a:ext cx="7772870" cy="4426527"/>
          </a:xfrm>
        </p:spPr>
        <p:txBody>
          <a:bodyPr>
            <a:normAutofit fontScale="70000" lnSpcReduction="20000"/>
          </a:bodyPr>
          <a:lstStyle/>
          <a:p>
            <a:pPr marL="0" indent="0">
              <a:buNone/>
            </a:pPr>
            <a:r>
              <a:rPr lang="en-US" sz="1900" b="1" dirty="0">
                <a:latin typeface="Calibri" panose="020F0502020204030204" pitchFamily="34" charset="0"/>
                <a:cs typeface="Calibri" panose="020F0502020204030204" pitchFamily="34" charset="0"/>
              </a:rPr>
              <a:t>Documentation must contain the following and be completed within </a:t>
            </a:r>
            <a:r>
              <a:rPr lang="en-US" sz="1900" b="1" dirty="0">
                <a:solidFill>
                  <a:srgbClr val="FF0000"/>
                </a:solidFill>
                <a:latin typeface="Calibri" panose="020F0502020204030204" pitchFamily="34" charset="0"/>
                <a:cs typeface="Calibri" panose="020F0502020204030204" pitchFamily="34" charset="0"/>
              </a:rPr>
              <a:t>35 calendar days from the date of service: </a:t>
            </a:r>
          </a:p>
          <a:p>
            <a:r>
              <a:rPr lang="en-US" sz="1700" dirty="0" smtClean="0">
                <a:latin typeface="Calibri" panose="020F0502020204030204" pitchFamily="34" charset="0"/>
                <a:cs typeface="Calibri" panose="020F0502020204030204" pitchFamily="34" charset="0"/>
              </a:rPr>
              <a:t>Date of </a:t>
            </a:r>
            <a:r>
              <a:rPr lang="en-US" sz="1700" dirty="0" smtClean="0">
                <a:latin typeface="Calibri" panose="020F0502020204030204" pitchFamily="34" charset="0"/>
                <a:cs typeface="Calibri" panose="020F0502020204030204" pitchFamily="34" charset="0"/>
              </a:rPr>
              <a:t>service</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Start and stop </a:t>
            </a:r>
            <a:r>
              <a:rPr lang="en-US" sz="1700" dirty="0" smtClean="0">
                <a:latin typeface="Calibri" panose="020F0502020204030204" pitchFamily="34" charset="0"/>
                <a:cs typeface="Calibri" panose="020F0502020204030204" pitchFamily="34" charset="0"/>
              </a:rPr>
              <a:t>time </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Location of </a:t>
            </a:r>
            <a:r>
              <a:rPr lang="en-US" sz="1700" dirty="0" smtClean="0">
                <a:latin typeface="Calibri" panose="020F0502020204030204" pitchFamily="34" charset="0"/>
                <a:cs typeface="Calibri" panose="020F0502020204030204" pitchFamily="34" charset="0"/>
              </a:rPr>
              <a:t>Service</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Physician, PA, or APRN order for the </a:t>
            </a:r>
            <a:r>
              <a:rPr lang="en-US" sz="1700" dirty="0" smtClean="0">
                <a:latin typeface="Calibri" panose="020F0502020204030204" pitchFamily="34" charset="0"/>
                <a:cs typeface="Calibri" panose="020F0502020204030204" pitchFamily="34" charset="0"/>
              </a:rPr>
              <a:t>evaluation</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Purpose of </a:t>
            </a:r>
            <a:r>
              <a:rPr lang="en-US" sz="1700" dirty="0" smtClean="0">
                <a:latin typeface="Calibri" panose="020F0502020204030204" pitchFamily="34" charset="0"/>
                <a:cs typeface="Calibri" panose="020F0502020204030204" pitchFamily="34" charset="0"/>
              </a:rPr>
              <a:t>evaluation</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Evaluator’s signature with </a:t>
            </a:r>
            <a:r>
              <a:rPr lang="en-US" sz="1700" dirty="0" smtClean="0">
                <a:latin typeface="Calibri" panose="020F0502020204030204" pitchFamily="34" charset="0"/>
                <a:cs typeface="Calibri" panose="020F0502020204030204" pitchFamily="34" charset="0"/>
              </a:rPr>
              <a:t>credentials</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Presenting </a:t>
            </a:r>
            <a:r>
              <a:rPr lang="en-US" sz="1700" dirty="0" smtClean="0">
                <a:latin typeface="Calibri" panose="020F0502020204030204" pitchFamily="34" charset="0"/>
                <a:cs typeface="Calibri" panose="020F0502020204030204" pitchFamily="34" charset="0"/>
              </a:rPr>
              <a:t>problem</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Duration and frequency of </a:t>
            </a:r>
            <a:r>
              <a:rPr lang="en-US" sz="1700" dirty="0" smtClean="0">
                <a:latin typeface="Calibri" panose="020F0502020204030204" pitchFamily="34" charset="0"/>
                <a:cs typeface="Calibri" panose="020F0502020204030204" pitchFamily="34" charset="0"/>
              </a:rPr>
              <a:t>symptoms</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Members diagnosis per current ICD </a:t>
            </a:r>
            <a:r>
              <a:rPr lang="en-US" sz="1700" dirty="0" smtClean="0">
                <a:latin typeface="Calibri" panose="020F0502020204030204" pitchFamily="34" charset="0"/>
                <a:cs typeface="Calibri" panose="020F0502020204030204" pitchFamily="34" charset="0"/>
              </a:rPr>
              <a:t>methodology</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Medicaid Member’s prognosis and </a:t>
            </a:r>
            <a:r>
              <a:rPr lang="en-US" sz="1700" dirty="0" smtClean="0">
                <a:latin typeface="Calibri" panose="020F0502020204030204" pitchFamily="34" charset="0"/>
                <a:cs typeface="Calibri" panose="020F0502020204030204" pitchFamily="34" charset="0"/>
              </a:rPr>
              <a:t>rationale</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Rationale for </a:t>
            </a:r>
            <a:r>
              <a:rPr lang="en-US" sz="1700" dirty="0" smtClean="0">
                <a:latin typeface="Calibri" panose="020F0502020204030204" pitchFamily="34" charset="0"/>
                <a:cs typeface="Calibri" panose="020F0502020204030204" pitchFamily="34" charset="0"/>
              </a:rPr>
              <a:t>diagnosis</a:t>
            </a:r>
            <a:endParaRPr lang="en-US" sz="1700" dirty="0" smtClean="0">
              <a:latin typeface="Calibri" panose="020F0502020204030204" pitchFamily="34" charset="0"/>
              <a:cs typeface="Calibri" panose="020F0502020204030204" pitchFamily="34" charset="0"/>
            </a:endParaRPr>
          </a:p>
          <a:p>
            <a:r>
              <a:rPr lang="en-US" sz="1700" dirty="0" smtClean="0">
                <a:latin typeface="Calibri" panose="020F0502020204030204" pitchFamily="34" charset="0"/>
                <a:cs typeface="Calibri" panose="020F0502020204030204" pitchFamily="34" charset="0"/>
              </a:rPr>
              <a:t>Appropriate recommendations consistent with the findings of the </a:t>
            </a:r>
            <a:r>
              <a:rPr lang="en-US" sz="1700" dirty="0" smtClean="0">
                <a:latin typeface="Calibri" panose="020F0502020204030204" pitchFamily="34" charset="0"/>
                <a:cs typeface="Calibri" panose="020F0502020204030204" pitchFamily="34" charset="0"/>
              </a:rPr>
              <a:t>evaluation</a:t>
            </a:r>
            <a:endParaRPr lang="en-US" sz="1700" dirty="0" smtClean="0">
              <a:latin typeface="Calibri" panose="020F0502020204030204" pitchFamily="34" charset="0"/>
              <a:cs typeface="Calibri" panose="020F0502020204030204" pitchFamily="34" charset="0"/>
            </a:endParaRPr>
          </a:p>
          <a:p>
            <a:endParaRPr lang="en-US" sz="17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1412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67591"/>
          </a:xfrm>
        </p:spPr>
        <p:txBody>
          <a:bodyPr>
            <a:normAutofit/>
          </a:bodyPr>
          <a:lstStyle/>
          <a:p>
            <a:r>
              <a:rPr lang="en-US" sz="2000" b="1" dirty="0"/>
              <a:t>Filtered Speech Test </a:t>
            </a:r>
            <a:endParaRPr lang="en-US" sz="2000" dirty="0"/>
          </a:p>
        </p:txBody>
      </p:sp>
      <p:sp>
        <p:nvSpPr>
          <p:cNvPr id="3" name="Content Placeholder 2"/>
          <p:cNvSpPr>
            <a:spLocks noGrp="1"/>
          </p:cNvSpPr>
          <p:nvPr>
            <p:ph sz="quarter" idx="13"/>
          </p:nvPr>
        </p:nvSpPr>
        <p:spPr>
          <a:xfrm>
            <a:off x="685331" y="1510351"/>
            <a:ext cx="7772870" cy="4287776"/>
          </a:xfrm>
        </p:spPr>
        <p:txBody>
          <a:bodyPr>
            <a:norm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t>
            </a:r>
            <a:r>
              <a:rPr lang="en-US" sz="1200" dirty="0">
                <a:latin typeface="Calibri" panose="020F0502020204030204" pitchFamily="34" charset="0"/>
                <a:cs typeface="Calibri" panose="020F0502020204030204" pitchFamily="34" charset="0"/>
              </a:rPr>
              <a:t>and frequency of </a:t>
            </a:r>
            <a:r>
              <a:rPr lang="en-US" sz="1200" dirty="0" smtClean="0">
                <a:latin typeface="Calibri" panose="020F0502020204030204" pitchFamily="34" charset="0"/>
                <a:cs typeface="Calibri" panose="020F0502020204030204" pitchFamily="34" charset="0"/>
              </a:rPr>
              <a:t>symptoms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024340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817" y="536686"/>
            <a:ext cx="7773338" cy="1058380"/>
          </a:xfrm>
        </p:spPr>
        <p:txBody>
          <a:bodyPr>
            <a:normAutofit fontScale="90000"/>
          </a:bodyPr>
          <a:lstStyle/>
          <a:p>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200" b="1" dirty="0" smtClean="0"/>
              <a:t>Speech </a:t>
            </a:r>
            <a:r>
              <a:rPr lang="en-US" sz="2200" b="1" dirty="0"/>
              <a:t>therapy is deemed not medically necessary when the member has: </a:t>
            </a:r>
            <a:r>
              <a:rPr lang="en-US" sz="2200" b="1" dirty="0" smtClean="0"/>
              <a:t/>
            </a:r>
            <a:br>
              <a:rPr lang="en-US" sz="2200" b="1" dirty="0" smtClean="0"/>
            </a:br>
            <a:r>
              <a:rPr lang="en-US" sz="2000" dirty="0"/>
              <a:t/>
            </a:r>
            <a:br>
              <a:rPr lang="en-US" sz="2000" dirty="0"/>
            </a:br>
            <a:r>
              <a:rPr lang="en-US" sz="2000" dirty="0" smtClean="0"/>
              <a:t> </a:t>
            </a:r>
            <a:r>
              <a:rPr lang="en-US" dirty="0"/>
              <a:t/>
            </a:r>
            <a:br>
              <a:rPr lang="en-US" dirty="0"/>
            </a:br>
            <a:endParaRPr lang="en-US" dirty="0"/>
          </a:p>
        </p:txBody>
      </p:sp>
      <p:sp>
        <p:nvSpPr>
          <p:cNvPr id="3" name="TextBox 2"/>
          <p:cNvSpPr txBox="1"/>
          <p:nvPr/>
        </p:nvSpPr>
        <p:spPr>
          <a:xfrm>
            <a:off x="659354" y="1595066"/>
            <a:ext cx="7928264" cy="1569660"/>
          </a:xfrm>
          <a:prstGeom prst="rect">
            <a:avLst/>
          </a:prstGeom>
          <a:noFill/>
        </p:spPr>
        <p:txBody>
          <a:bodyPr wrap="square" rtlCol="0">
            <a:spAutoFit/>
          </a:bodyPr>
          <a:lstStyle/>
          <a:p>
            <a:pPr marL="342900" indent="-342900">
              <a:buFont typeface="Arial" panose="020B0604020202020204" pitchFamily="34" charset="0"/>
              <a:buChar char="•"/>
            </a:pPr>
            <a:r>
              <a:rPr lang="en-US" sz="1200" cap="all" dirty="0">
                <a:solidFill>
                  <a:prstClr val="black"/>
                </a:solidFill>
                <a:latin typeface="Calibri" panose="020F0502020204030204" pitchFamily="34" charset="0"/>
                <a:ea typeface="+mj-ea"/>
                <a:cs typeface="Calibri" panose="020F0502020204030204" pitchFamily="34" charset="0"/>
              </a:rPr>
              <a:t>Reached the highest level of functioning and is no longer </a:t>
            </a:r>
            <a:r>
              <a:rPr lang="en-US" sz="1200" cap="all" dirty="0" smtClean="0">
                <a:solidFill>
                  <a:prstClr val="black"/>
                </a:solidFill>
                <a:latin typeface="Calibri" panose="020F0502020204030204" pitchFamily="34" charset="0"/>
                <a:ea typeface="+mj-ea"/>
                <a:cs typeface="Calibri" panose="020F0502020204030204" pitchFamily="34" charset="0"/>
              </a:rPr>
              <a:t>progressing</a:t>
            </a:r>
            <a:br>
              <a:rPr lang="en-US" sz="1200" cap="all" dirty="0" smtClean="0">
                <a:solidFill>
                  <a:prstClr val="black"/>
                </a:solidFill>
                <a:latin typeface="Calibri" panose="020F0502020204030204" pitchFamily="34" charset="0"/>
                <a:ea typeface="+mj-ea"/>
                <a:cs typeface="Calibri" panose="020F0502020204030204" pitchFamily="34" charset="0"/>
              </a:rPr>
            </a:br>
            <a:endParaRPr lang="en-US" sz="1200" cap="all" dirty="0" smtClean="0">
              <a:solidFill>
                <a:prstClr val="black"/>
              </a:solidFill>
              <a:latin typeface="Calibri" panose="020F0502020204030204" pitchFamily="34" charset="0"/>
              <a:ea typeface="+mj-ea"/>
              <a:cs typeface="Calibri" panose="020F0502020204030204" pitchFamily="34" charset="0"/>
            </a:endParaRPr>
          </a:p>
          <a:p>
            <a:pPr marL="342900" indent="-342900">
              <a:buFont typeface="Arial" panose="020B0604020202020204" pitchFamily="34" charset="0"/>
              <a:buChar char="•"/>
            </a:pPr>
            <a:r>
              <a:rPr lang="en-US" sz="1200" cap="all" dirty="0" smtClean="0">
                <a:solidFill>
                  <a:prstClr val="black"/>
                </a:solidFill>
                <a:latin typeface="Calibri" panose="020F0502020204030204" pitchFamily="34" charset="0"/>
                <a:ea typeface="+mj-ea"/>
                <a:cs typeface="Calibri" panose="020F0502020204030204" pitchFamily="34" charset="0"/>
              </a:rPr>
              <a:t>The </a:t>
            </a:r>
            <a:r>
              <a:rPr lang="en-US" sz="1200" cap="all" dirty="0">
                <a:solidFill>
                  <a:prstClr val="black"/>
                </a:solidFill>
                <a:latin typeface="Calibri" panose="020F0502020204030204" pitchFamily="34" charset="0"/>
                <a:ea typeface="+mj-ea"/>
                <a:cs typeface="Calibri" panose="020F0502020204030204" pitchFamily="34" charset="0"/>
              </a:rPr>
              <a:t>established plan of care goals and objectives are </a:t>
            </a:r>
            <a:r>
              <a:rPr lang="en-US" sz="1200" cap="all" dirty="0" smtClean="0">
                <a:solidFill>
                  <a:prstClr val="black"/>
                </a:solidFill>
                <a:latin typeface="Calibri" panose="020F0502020204030204" pitchFamily="34" charset="0"/>
                <a:ea typeface="+mj-ea"/>
                <a:cs typeface="Calibri" panose="020F0502020204030204" pitchFamily="34" charset="0"/>
              </a:rPr>
              <a:t>met</a:t>
            </a:r>
            <a:r>
              <a:rPr lang="en-US" sz="1200" cap="all" dirty="0" smtClean="0">
                <a:solidFill>
                  <a:prstClr val="black"/>
                </a:solidFill>
                <a:latin typeface="Calibri" panose="020F0502020204030204" pitchFamily="34" charset="0"/>
                <a:ea typeface="+mj-ea"/>
                <a:cs typeface="Calibri" panose="020F0502020204030204" pitchFamily="34" charset="0"/>
              </a:rPr>
              <a:t/>
            </a:r>
            <a:br>
              <a:rPr lang="en-US" sz="1200" cap="all" dirty="0" smtClean="0">
                <a:solidFill>
                  <a:prstClr val="black"/>
                </a:solidFill>
                <a:latin typeface="Calibri" panose="020F0502020204030204" pitchFamily="34" charset="0"/>
                <a:ea typeface="+mj-ea"/>
                <a:cs typeface="Calibri" panose="020F0502020204030204" pitchFamily="34" charset="0"/>
              </a:rPr>
            </a:br>
            <a:endParaRPr lang="en-US" sz="1200" cap="all" dirty="0" smtClean="0">
              <a:solidFill>
                <a:prstClr val="black"/>
              </a:solidFill>
              <a:latin typeface="Calibri" panose="020F0502020204030204" pitchFamily="34" charset="0"/>
              <a:ea typeface="+mj-ea"/>
              <a:cs typeface="Calibri" panose="020F0502020204030204" pitchFamily="34" charset="0"/>
            </a:endParaRPr>
          </a:p>
          <a:p>
            <a:pPr marL="342900" indent="-342900">
              <a:buFont typeface="Arial" panose="020B0604020202020204" pitchFamily="34" charset="0"/>
              <a:buChar char="•"/>
            </a:pPr>
            <a:r>
              <a:rPr lang="en-US" sz="1200" cap="all" dirty="0" smtClean="0">
                <a:solidFill>
                  <a:prstClr val="black"/>
                </a:solidFill>
                <a:latin typeface="Calibri" panose="020F0502020204030204" pitchFamily="34" charset="0"/>
                <a:ea typeface="+mj-ea"/>
                <a:cs typeface="Calibri" panose="020F0502020204030204" pitchFamily="34" charset="0"/>
              </a:rPr>
              <a:t>The </a:t>
            </a:r>
            <a:r>
              <a:rPr lang="en-US" sz="1200" cap="all" dirty="0">
                <a:solidFill>
                  <a:prstClr val="black"/>
                </a:solidFill>
                <a:latin typeface="Calibri" panose="020F0502020204030204" pitchFamily="34" charset="0"/>
                <a:ea typeface="+mj-ea"/>
                <a:cs typeface="Calibri" panose="020F0502020204030204" pitchFamily="34" charset="0"/>
              </a:rPr>
              <a:t>established plan of care does not require the skills of a speech-language </a:t>
            </a:r>
            <a:r>
              <a:rPr lang="en-US" sz="1200" cap="all" dirty="0" smtClean="0">
                <a:solidFill>
                  <a:prstClr val="black"/>
                </a:solidFill>
                <a:latin typeface="Calibri" panose="020F0502020204030204" pitchFamily="34" charset="0"/>
                <a:ea typeface="+mj-ea"/>
                <a:cs typeface="Calibri" panose="020F0502020204030204" pitchFamily="34" charset="0"/>
              </a:rPr>
              <a:t>Therapist/pathologist</a:t>
            </a:r>
            <a:r>
              <a:rPr lang="en-US" sz="1200" cap="all" dirty="0" smtClean="0">
                <a:solidFill>
                  <a:prstClr val="black"/>
                </a:solidFill>
                <a:latin typeface="Calibri" panose="020F0502020204030204" pitchFamily="34" charset="0"/>
                <a:ea typeface="+mj-ea"/>
                <a:cs typeface="Calibri" panose="020F0502020204030204" pitchFamily="34" charset="0"/>
              </a:rPr>
              <a:t/>
            </a:r>
            <a:br>
              <a:rPr lang="en-US" sz="1200" cap="all" dirty="0" smtClean="0">
                <a:solidFill>
                  <a:prstClr val="black"/>
                </a:solidFill>
                <a:latin typeface="Calibri" panose="020F0502020204030204" pitchFamily="34" charset="0"/>
                <a:ea typeface="+mj-ea"/>
                <a:cs typeface="Calibri" panose="020F0502020204030204" pitchFamily="34" charset="0"/>
              </a:rPr>
            </a:br>
            <a:endParaRPr lang="en-US" sz="1200" cap="all" dirty="0" smtClean="0">
              <a:solidFill>
                <a:prstClr val="black"/>
              </a:solidFill>
              <a:latin typeface="Calibri" panose="020F0502020204030204" pitchFamily="34" charset="0"/>
              <a:ea typeface="+mj-ea"/>
              <a:cs typeface="Calibri" panose="020F0502020204030204" pitchFamily="34" charset="0"/>
            </a:endParaRPr>
          </a:p>
          <a:p>
            <a:pPr marL="342900" indent="-342900">
              <a:buFont typeface="Arial" panose="020B0604020202020204" pitchFamily="34" charset="0"/>
              <a:buChar char="•"/>
            </a:pPr>
            <a:r>
              <a:rPr lang="en-US" sz="1200" cap="all" dirty="0" smtClean="0">
                <a:solidFill>
                  <a:prstClr val="black"/>
                </a:solidFill>
                <a:latin typeface="Calibri" panose="020F0502020204030204" pitchFamily="34" charset="0"/>
                <a:ea typeface="+mj-ea"/>
                <a:cs typeface="Calibri" panose="020F0502020204030204" pitchFamily="34" charset="0"/>
              </a:rPr>
              <a:t>The </a:t>
            </a:r>
            <a:r>
              <a:rPr lang="en-US" sz="1200" cap="all" dirty="0">
                <a:solidFill>
                  <a:prstClr val="black"/>
                </a:solidFill>
                <a:latin typeface="Calibri" panose="020F0502020204030204" pitchFamily="34" charset="0"/>
                <a:ea typeface="+mj-ea"/>
                <a:cs typeface="Calibri" panose="020F0502020204030204" pitchFamily="34" charset="0"/>
              </a:rPr>
              <a:t>member or his/her legal representative has demonstrated the knowledge and skill of providing the speech therapy regime themselves</a:t>
            </a:r>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7294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05245"/>
          </a:xfrm>
        </p:spPr>
        <p:txBody>
          <a:bodyPr>
            <a:normAutofit/>
          </a:bodyPr>
          <a:lstStyle/>
          <a:p>
            <a:r>
              <a:rPr lang="en-US" sz="2000" b="1" dirty="0"/>
              <a:t>Conditioning Play Audiometry </a:t>
            </a:r>
            <a:endParaRPr lang="en-US" sz="2000" dirty="0"/>
          </a:p>
        </p:txBody>
      </p:sp>
      <p:sp>
        <p:nvSpPr>
          <p:cNvPr id="3" name="Content Placeholder 2"/>
          <p:cNvSpPr>
            <a:spLocks noGrp="1"/>
          </p:cNvSpPr>
          <p:nvPr>
            <p:ph sz="quarter" idx="13"/>
          </p:nvPr>
        </p:nvSpPr>
        <p:spPr>
          <a:xfrm>
            <a:off x="685331" y="1416833"/>
            <a:ext cx="7772870" cy="4844118"/>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t>
            </a:r>
            <a:r>
              <a:rPr lang="en-US" sz="1200" dirty="0">
                <a:latin typeface="Calibri" panose="020F0502020204030204" pitchFamily="34" charset="0"/>
                <a:cs typeface="Calibri" panose="020F0502020204030204" pitchFamily="34" charset="0"/>
              </a:rPr>
              <a:t>and frequency of </a:t>
            </a:r>
            <a:r>
              <a:rPr lang="en-US" sz="1200" dirty="0" smtClean="0">
                <a:latin typeface="Calibri" panose="020F0502020204030204" pitchFamily="34" charset="0"/>
                <a:cs typeface="Calibri" panose="020F0502020204030204" pitchFamily="34" charset="0"/>
              </a:rPr>
              <a:t>symptoms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Medicaid </a:t>
            </a:r>
            <a:r>
              <a:rPr lang="en-US" sz="1200" dirty="0">
                <a:latin typeface="Calibri" panose="020F0502020204030204" pitchFamily="34" charset="0"/>
                <a:cs typeface="Calibri" panose="020F0502020204030204" pitchFamily="34" charset="0"/>
              </a:rPr>
              <a:t>Member’s 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a:t>
            </a:r>
            <a:r>
              <a:rPr lang="en-US" sz="1200" dirty="0">
                <a:latin typeface="Calibri" panose="020F0502020204030204" pitchFamily="34" charset="0"/>
                <a:cs typeface="Calibri" panose="020F0502020204030204" pitchFamily="34" charset="0"/>
              </a:rPr>
              <a:t>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8310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05245"/>
          </a:xfrm>
        </p:spPr>
        <p:txBody>
          <a:bodyPr>
            <a:normAutofit/>
          </a:bodyPr>
          <a:lstStyle/>
          <a:p>
            <a:r>
              <a:rPr lang="en-US" sz="2000" b="1" dirty="0"/>
              <a:t>Select Picture Audiometry </a:t>
            </a:r>
            <a:endParaRPr lang="en-US" sz="2000" dirty="0"/>
          </a:p>
        </p:txBody>
      </p:sp>
      <p:sp>
        <p:nvSpPr>
          <p:cNvPr id="3" name="Content Placeholder 2"/>
          <p:cNvSpPr>
            <a:spLocks noGrp="1"/>
          </p:cNvSpPr>
          <p:nvPr>
            <p:ph sz="quarter" idx="13"/>
          </p:nvPr>
        </p:nvSpPr>
        <p:spPr>
          <a:xfrm>
            <a:off x="685800" y="1401246"/>
            <a:ext cx="7772870" cy="5031827"/>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endParaRPr lang="en-US" sz="1200" b="1" dirty="0" smtClean="0">
              <a:solidFill>
                <a:srgbClr val="FF0000"/>
              </a:solidFill>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 </a:t>
            </a:r>
            <a:r>
              <a:rPr lang="en-US" sz="1200" dirty="0">
                <a:latin typeface="Calibri" panose="020F0502020204030204" pitchFamily="34" charset="0"/>
                <a:cs typeface="Calibri" panose="020F0502020204030204" pitchFamily="34" charset="0"/>
              </a:rPr>
              <a:t>Date 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 PA, or APRN order for the </a:t>
            </a:r>
            <a:r>
              <a:rPr lang="en-US" sz="1200" dirty="0" smtClean="0">
                <a:latin typeface="Calibri" panose="020F0502020204030204" pitchFamily="34" charset="0"/>
                <a:cs typeface="Calibri" panose="020F0502020204030204" pitchFamily="34" charset="0"/>
              </a:rPr>
              <a:t>evaluation</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of </a:t>
            </a:r>
            <a:r>
              <a:rPr lang="en-US" sz="1200" dirty="0" smtClean="0">
                <a:latin typeface="Calibri" panose="020F0502020204030204" pitchFamily="34" charset="0"/>
                <a:cs typeface="Calibri" panose="020F0502020204030204" pitchFamily="34" charset="0"/>
              </a:rPr>
              <a:t>evaluation</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signature with </a:t>
            </a:r>
            <a:r>
              <a:rPr lang="en-US" sz="1200" dirty="0" smtClean="0">
                <a:latin typeface="Calibri" panose="020F0502020204030204" pitchFamily="34" charset="0"/>
                <a:cs typeface="Calibri" panose="020F0502020204030204" pitchFamily="34" charset="0"/>
              </a:rPr>
              <a:t>credentials</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and frequency of </a:t>
            </a:r>
            <a:r>
              <a:rPr lang="en-US" sz="1200" dirty="0" smtClean="0">
                <a:latin typeface="Calibri" panose="020F0502020204030204" pitchFamily="34" charset="0"/>
                <a:cs typeface="Calibri" panose="020F0502020204030204" pitchFamily="34" charset="0"/>
              </a:rPr>
              <a:t>symptoms</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diagnosis per current ICD </a:t>
            </a:r>
            <a:r>
              <a:rPr lang="en-US" sz="1200" dirty="0" smtClean="0">
                <a:latin typeface="Calibri" panose="020F0502020204030204" pitchFamily="34" charset="0"/>
                <a:cs typeface="Calibri" panose="020F0502020204030204" pitchFamily="34" charset="0"/>
              </a:rPr>
              <a:t>methodology</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prognosis and </a:t>
            </a:r>
            <a:r>
              <a:rPr lang="en-US" sz="1200" dirty="0" smtClean="0">
                <a:latin typeface="Calibri" panose="020F0502020204030204" pitchFamily="34" charset="0"/>
                <a:cs typeface="Calibri" panose="020F0502020204030204" pitchFamily="34" charset="0"/>
              </a:rPr>
              <a:t>rationale</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for </a:t>
            </a:r>
            <a:r>
              <a:rPr lang="en-US" sz="1200" dirty="0" smtClean="0">
                <a:latin typeface="Calibri" panose="020F0502020204030204" pitchFamily="34" charset="0"/>
                <a:cs typeface="Calibri" panose="020F0502020204030204" pitchFamily="34" charset="0"/>
              </a:rPr>
              <a:t>diagnosis</a:t>
            </a:r>
            <a:endParaRPr lang="en-US" sz="1200" dirty="0" smtClean="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smtClean="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a:p>
            <a:endParaRPr lang="en-US" sz="1200" dirty="0"/>
          </a:p>
        </p:txBody>
      </p:sp>
    </p:spTree>
    <p:extLst>
      <p:ext uri="{BB962C8B-B14F-4D97-AF65-F5344CB8AC3E}">
        <p14:creationId xmlns:p14="http://schemas.microsoft.com/office/powerpoint/2010/main" val="1277424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66355"/>
            <a:ext cx="7773338" cy="420832"/>
          </a:xfrm>
        </p:spPr>
        <p:txBody>
          <a:bodyPr>
            <a:normAutofit/>
          </a:bodyPr>
          <a:lstStyle/>
          <a:p>
            <a:r>
              <a:rPr lang="en-US" sz="2000" b="1" dirty="0"/>
              <a:t>Distortion Product Evoked Otoacoustic Emission </a:t>
            </a:r>
            <a:endParaRPr lang="en-US" sz="2000" dirty="0"/>
          </a:p>
        </p:txBody>
      </p:sp>
      <p:sp>
        <p:nvSpPr>
          <p:cNvPr id="3" name="Content Placeholder 2"/>
          <p:cNvSpPr>
            <a:spLocks noGrp="1"/>
          </p:cNvSpPr>
          <p:nvPr>
            <p:ph sz="quarter" idx="13"/>
          </p:nvPr>
        </p:nvSpPr>
        <p:spPr>
          <a:xfrm>
            <a:off x="685800" y="1463592"/>
            <a:ext cx="7772870" cy="5055541"/>
          </a:xfrm>
        </p:spPr>
        <p:txBody>
          <a:bodyPr>
            <a:noAutofit/>
          </a:bodyPr>
          <a:lstStyle/>
          <a:p>
            <a:pPr marL="0" indent="0">
              <a:buNone/>
            </a:pPr>
            <a:r>
              <a:rPr lang="en-US" sz="1200" b="1" dirty="0" smtClean="0">
                <a:latin typeface="Calibri" panose="020F0502020204030204" pitchFamily="34" charset="0"/>
                <a:cs typeface="Calibri" panose="020F0502020204030204" pitchFamily="34" charset="0"/>
              </a:rPr>
              <a:t>Documentation </a:t>
            </a:r>
            <a:r>
              <a:rPr lang="en-US" sz="1200" b="1" dirty="0">
                <a:latin typeface="Calibri" panose="020F0502020204030204" pitchFamily="34" charset="0"/>
                <a:cs typeface="Calibri" panose="020F0502020204030204" pitchFamily="34" charset="0"/>
              </a:rPr>
              <a:t>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t>
            </a:r>
            <a:r>
              <a:rPr lang="en-US" sz="1200" dirty="0">
                <a:latin typeface="Calibri" panose="020F0502020204030204" pitchFamily="34" charset="0"/>
                <a:cs typeface="Calibri" panose="020F0502020204030204" pitchFamily="34" charset="0"/>
              </a:rPr>
              <a:t>and frequency of </a:t>
            </a:r>
            <a:r>
              <a:rPr lang="en-US" sz="1200" dirty="0" smtClean="0">
                <a:latin typeface="Calibri" panose="020F0502020204030204" pitchFamily="34" charset="0"/>
                <a:cs typeface="Calibri" panose="020F0502020204030204" pitchFamily="34" charset="0"/>
              </a:rPr>
              <a:t>symptoms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a:t>
            </a:r>
            <a:r>
              <a:rPr lang="en-US" sz="1200" dirty="0">
                <a:latin typeface="Calibri" panose="020F0502020204030204" pitchFamily="34" charset="0"/>
                <a:cs typeface="Calibri" panose="020F0502020204030204" pitchFamily="34" charset="0"/>
              </a:rPr>
              <a:t>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7946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05245"/>
          </a:xfrm>
        </p:spPr>
        <p:txBody>
          <a:bodyPr>
            <a:normAutofit/>
          </a:bodyPr>
          <a:lstStyle/>
          <a:p>
            <a:r>
              <a:rPr lang="en-US" sz="2000" b="1" dirty="0"/>
              <a:t>Hearing Aid Examination - Monaural </a:t>
            </a:r>
            <a:endParaRPr lang="en-US" sz="2000" dirty="0"/>
          </a:p>
        </p:txBody>
      </p:sp>
      <p:sp>
        <p:nvSpPr>
          <p:cNvPr id="3" name="Content Placeholder 2"/>
          <p:cNvSpPr>
            <a:spLocks noGrp="1"/>
          </p:cNvSpPr>
          <p:nvPr>
            <p:ph sz="quarter" idx="13"/>
          </p:nvPr>
        </p:nvSpPr>
        <p:spPr>
          <a:xfrm>
            <a:off x="685332" y="1475451"/>
            <a:ext cx="7772870" cy="4287776"/>
          </a:xfrm>
        </p:spPr>
        <p:txBody>
          <a:bodyPr>
            <a:norm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a:t>
            </a:r>
            <a:r>
              <a:rPr lang="en-US" sz="1200" dirty="0">
                <a:solidFill>
                  <a:srgbClr val="FF0000"/>
                </a:solidFill>
                <a:latin typeface="Calibri" panose="020F0502020204030204" pitchFamily="34" charset="0"/>
                <a:cs typeface="Calibri" panose="020F0502020204030204" pitchFamily="34" charset="0"/>
              </a:rPr>
              <a:t>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a:t>
            </a:r>
            <a:r>
              <a:rPr lang="en-US" sz="1200" dirty="0">
                <a:latin typeface="Calibri" panose="020F0502020204030204" pitchFamily="34" charset="0"/>
                <a:cs typeface="Calibri" panose="020F0502020204030204" pitchFamily="34" charset="0"/>
              </a:rPr>
              <a:t>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0869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52004"/>
          </a:xfrm>
        </p:spPr>
        <p:txBody>
          <a:bodyPr>
            <a:normAutofit/>
          </a:bodyPr>
          <a:lstStyle/>
          <a:p>
            <a:r>
              <a:rPr lang="en-US" sz="2000" b="1" dirty="0"/>
              <a:t>Hearing Aid Examination - Binaural </a:t>
            </a:r>
            <a:endParaRPr lang="en-US" sz="2000" dirty="0"/>
          </a:p>
        </p:txBody>
      </p:sp>
      <p:sp>
        <p:nvSpPr>
          <p:cNvPr id="3" name="Content Placeholder 2"/>
          <p:cNvSpPr>
            <a:spLocks noGrp="1"/>
          </p:cNvSpPr>
          <p:nvPr>
            <p:ph sz="quarter" idx="13"/>
          </p:nvPr>
        </p:nvSpPr>
        <p:spPr>
          <a:xfrm>
            <a:off x="685800" y="1494765"/>
            <a:ext cx="7772870" cy="4334535"/>
          </a:xfrm>
        </p:spPr>
        <p:txBody>
          <a:bodyPr>
            <a:norm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a:t>
            </a:r>
            <a:r>
              <a:rPr lang="en-US" sz="1200" dirty="0">
                <a:latin typeface="Calibri" panose="020F0502020204030204" pitchFamily="34" charset="0"/>
                <a:cs typeface="Calibri" panose="020F0502020204030204" pitchFamily="34" charset="0"/>
              </a:rPr>
              <a:t>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2589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97528"/>
            <a:ext cx="7773338" cy="436418"/>
          </a:xfrm>
        </p:spPr>
        <p:txBody>
          <a:bodyPr>
            <a:normAutofit/>
          </a:bodyPr>
          <a:lstStyle/>
          <a:p>
            <a:r>
              <a:rPr lang="en-US" sz="2000" b="1" dirty="0"/>
              <a:t>Hearing Aid Check- Monaural </a:t>
            </a:r>
            <a:endParaRPr lang="en-US" sz="2000" dirty="0"/>
          </a:p>
        </p:txBody>
      </p:sp>
      <p:sp>
        <p:nvSpPr>
          <p:cNvPr id="3" name="Content Placeholder 2"/>
          <p:cNvSpPr>
            <a:spLocks noGrp="1"/>
          </p:cNvSpPr>
          <p:nvPr>
            <p:ph sz="quarter" idx="13"/>
          </p:nvPr>
        </p:nvSpPr>
        <p:spPr>
          <a:xfrm>
            <a:off x="685332" y="1458640"/>
            <a:ext cx="7773338" cy="4350122"/>
          </a:xfrm>
        </p:spPr>
        <p:txBody>
          <a:bodyPr>
            <a:norm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endParaRPr lang="en-US" sz="1200" b="1" dirty="0" smtClean="0">
              <a:solidFill>
                <a:srgbClr val="FF0000"/>
              </a:solidFill>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Provider’s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Documentation </a:t>
            </a:r>
            <a:r>
              <a:rPr lang="en-US" sz="1200" dirty="0">
                <a:latin typeface="Calibri" panose="020F0502020204030204" pitchFamily="34" charset="0"/>
                <a:cs typeface="Calibri" panose="020F0502020204030204" pitchFamily="34" charset="0"/>
              </a:rPr>
              <a:t>with results of </a:t>
            </a:r>
            <a:r>
              <a:rPr lang="en-US" sz="1200" dirty="0" smtClean="0">
                <a:latin typeface="Calibri" panose="020F0502020204030204" pitchFamily="34" charset="0"/>
                <a:cs typeface="Calibri" panose="020F0502020204030204" pitchFamily="34" charset="0"/>
              </a:rPr>
              <a:t>check</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check</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9712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81942"/>
            <a:ext cx="7773338" cy="436418"/>
          </a:xfrm>
        </p:spPr>
        <p:txBody>
          <a:bodyPr>
            <a:normAutofit/>
          </a:bodyPr>
          <a:lstStyle/>
          <a:p>
            <a:r>
              <a:rPr lang="en-US" sz="2000" b="1" dirty="0"/>
              <a:t>Hearing Aid Check - Binaural </a:t>
            </a:r>
            <a:endParaRPr lang="en-US" sz="2000" dirty="0"/>
          </a:p>
        </p:txBody>
      </p:sp>
      <p:sp>
        <p:nvSpPr>
          <p:cNvPr id="3" name="Content Placeholder 2"/>
          <p:cNvSpPr>
            <a:spLocks noGrp="1"/>
          </p:cNvSpPr>
          <p:nvPr>
            <p:ph sz="quarter" idx="13"/>
          </p:nvPr>
        </p:nvSpPr>
        <p:spPr>
          <a:xfrm>
            <a:off x="685332" y="1418360"/>
            <a:ext cx="7773338" cy="4423042"/>
          </a:xfrm>
        </p:spPr>
        <p:txBody>
          <a:bodyPr>
            <a:norm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Provider’s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Documentation </a:t>
            </a:r>
            <a:r>
              <a:rPr lang="en-US" sz="1200" dirty="0">
                <a:latin typeface="Calibri" panose="020F0502020204030204" pitchFamily="34" charset="0"/>
                <a:cs typeface="Calibri" panose="020F0502020204030204" pitchFamily="34" charset="0"/>
              </a:rPr>
              <a:t>with results of </a:t>
            </a:r>
            <a:r>
              <a:rPr lang="en-US" sz="1200" dirty="0" smtClean="0">
                <a:latin typeface="Calibri" panose="020F0502020204030204" pitchFamily="34" charset="0"/>
                <a:cs typeface="Calibri" panose="020F0502020204030204" pitchFamily="34" charset="0"/>
              </a:rPr>
              <a:t>check</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check</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2043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3661" y="987668"/>
            <a:ext cx="6989098" cy="467591"/>
          </a:xfrm>
        </p:spPr>
        <p:txBody>
          <a:bodyPr>
            <a:noAutofit/>
          </a:bodyPr>
          <a:lstStyle/>
          <a:p>
            <a:r>
              <a:rPr lang="en-US" sz="2000" b="1" dirty="0"/>
              <a:t>Electroacoustic Evaluation for Hearing Aid - Monaural </a:t>
            </a:r>
            <a:endParaRPr lang="en-US" sz="2000" dirty="0"/>
          </a:p>
        </p:txBody>
      </p:sp>
      <p:sp>
        <p:nvSpPr>
          <p:cNvPr id="3" name="Content Placeholder 2"/>
          <p:cNvSpPr>
            <a:spLocks noGrp="1"/>
          </p:cNvSpPr>
          <p:nvPr>
            <p:ph sz="quarter" idx="13"/>
          </p:nvPr>
        </p:nvSpPr>
        <p:spPr>
          <a:xfrm>
            <a:off x="662749" y="1479751"/>
            <a:ext cx="7570010" cy="4655085"/>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for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Duration </a:t>
            </a:r>
            <a:r>
              <a:rPr lang="en-US" sz="1200" dirty="0">
                <a:latin typeface="Calibri" panose="020F0502020204030204" pitchFamily="34" charset="0"/>
                <a:cs typeface="Calibri" panose="020F0502020204030204" pitchFamily="34" charset="0"/>
              </a:rPr>
              <a:t>and frequency of </a:t>
            </a:r>
            <a:r>
              <a:rPr lang="en-US" sz="1200" dirty="0" smtClean="0">
                <a:latin typeface="Calibri" panose="020F0502020204030204" pitchFamily="34" charset="0"/>
                <a:cs typeface="Calibri" panose="020F0502020204030204" pitchFamily="34" charset="0"/>
              </a:rPr>
              <a:t>symptoms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prognosis and </a:t>
            </a:r>
            <a:r>
              <a:rPr lang="en-US" sz="1200" dirty="0" smtClean="0">
                <a:latin typeface="Calibri" panose="020F0502020204030204" pitchFamily="34" charset="0"/>
                <a:cs typeface="Calibri" panose="020F0502020204030204" pitchFamily="34" charset="0"/>
              </a:rPr>
              <a:t>rationale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Rationale </a:t>
            </a:r>
            <a:r>
              <a:rPr lang="en-US" sz="1200" dirty="0">
                <a:latin typeface="Calibri" panose="020F0502020204030204" pitchFamily="34" charset="0"/>
                <a:cs typeface="Calibri" panose="020F0502020204030204" pitchFamily="34" charset="0"/>
              </a:rPr>
              <a:t>for </a:t>
            </a: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Appropriate </a:t>
            </a:r>
            <a:r>
              <a:rPr lang="en-US" sz="1200" dirty="0">
                <a:latin typeface="Calibri" panose="020F0502020204030204" pitchFamily="34" charset="0"/>
                <a:cs typeface="Calibri" panose="020F0502020204030204" pitchFamily="34" charset="0"/>
              </a:rPr>
              <a:t>recommendations consistent with the findings of the </a:t>
            </a:r>
            <a:r>
              <a:rPr lang="en-US" sz="1200" dirty="0" smtClean="0">
                <a:latin typeface="Calibri" panose="020F0502020204030204" pitchFamily="34" charset="0"/>
                <a:cs typeface="Calibri" panose="020F0502020204030204" pitchFamily="34" charset="0"/>
              </a:rPr>
              <a:t>evaluation</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0127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655" y="972622"/>
            <a:ext cx="7063740" cy="483177"/>
          </a:xfrm>
        </p:spPr>
        <p:txBody>
          <a:bodyPr>
            <a:normAutofit/>
          </a:bodyPr>
          <a:lstStyle/>
          <a:p>
            <a:r>
              <a:rPr lang="en-US" sz="2000" b="1" dirty="0"/>
              <a:t>Ear Protector Attenuation Measurements </a:t>
            </a:r>
            <a:endParaRPr lang="en-US" sz="2000" dirty="0"/>
          </a:p>
        </p:txBody>
      </p:sp>
      <p:sp>
        <p:nvSpPr>
          <p:cNvPr id="3" name="Content Placeholder 2"/>
          <p:cNvSpPr>
            <a:spLocks noGrp="1"/>
          </p:cNvSpPr>
          <p:nvPr>
            <p:ph sz="quarter" idx="13"/>
          </p:nvPr>
        </p:nvSpPr>
        <p:spPr>
          <a:xfrm>
            <a:off x="650453" y="1455799"/>
            <a:ext cx="7447941" cy="4740606"/>
          </a:xfrm>
        </p:spPr>
        <p:txBody>
          <a:bodyPr>
            <a:normAutofit/>
          </a:bodyPr>
          <a:lstStyle/>
          <a:p>
            <a:pPr marL="0" indent="0">
              <a:buNone/>
            </a:pPr>
            <a:r>
              <a:rPr lang="en-US" sz="1200" b="1" dirty="0" smtClean="0">
                <a:latin typeface="Calibri" panose="020F0502020204030204" pitchFamily="34" charset="0"/>
                <a:cs typeface="Calibri" panose="020F0502020204030204" pitchFamily="34" charset="0"/>
              </a:rPr>
              <a:t>Documentation </a:t>
            </a:r>
            <a:r>
              <a:rPr lang="en-US" sz="1200" b="1" dirty="0">
                <a:latin typeface="Calibri" panose="020F0502020204030204" pitchFamily="34" charset="0"/>
                <a:cs typeface="Calibri" panose="020F0502020204030204" pitchFamily="34" charset="0"/>
              </a:rPr>
              <a:t>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Location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Physician</a:t>
            </a:r>
            <a:r>
              <a:rPr lang="en-US" sz="1200" dirty="0">
                <a:latin typeface="Calibri" panose="020F0502020204030204" pitchFamily="34" charset="0"/>
                <a:cs typeface="Calibri" panose="020F0502020204030204" pitchFamily="34" charset="0"/>
              </a:rPr>
              <a:t>, PA, or APRN order </a:t>
            </a:r>
            <a:r>
              <a:rPr lang="en-US" sz="1200" dirty="0" smtClean="0">
                <a:latin typeface="Calibri" panose="020F0502020204030204" pitchFamily="34" charset="0"/>
                <a:cs typeface="Calibri" panose="020F0502020204030204" pitchFamily="34" charset="0"/>
              </a:rPr>
              <a:t>for the evaluation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Purpose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measurements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Evaluator’s </a:t>
            </a:r>
            <a:r>
              <a:rPr lang="en-US" sz="1200" dirty="0">
                <a:latin typeface="Calibri" panose="020F0502020204030204" pitchFamily="34" charset="0"/>
                <a:cs typeface="Calibri" panose="020F0502020204030204" pitchFamily="34" charset="0"/>
              </a:rPr>
              <a:t>signature 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Presenting </a:t>
            </a:r>
            <a:r>
              <a:rPr lang="en-US" sz="1200" dirty="0" smtClean="0">
                <a:latin typeface="Calibri" panose="020F0502020204030204" pitchFamily="34" charset="0"/>
                <a:cs typeface="Calibri" panose="020F0502020204030204" pitchFamily="34" charset="0"/>
              </a:rPr>
              <a:t>problem</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Members </a:t>
            </a:r>
            <a:r>
              <a:rPr lang="en-US" sz="1200" dirty="0">
                <a:latin typeface="Calibri" panose="020F0502020204030204" pitchFamily="34" charset="0"/>
                <a:cs typeface="Calibri" panose="020F0502020204030204" pitchFamily="34" charset="0"/>
              </a:rPr>
              <a:t>diagnosis per current ICD </a:t>
            </a:r>
            <a:r>
              <a:rPr lang="en-US" sz="1200" dirty="0" smtClean="0">
                <a:latin typeface="Calibri" panose="020F0502020204030204" pitchFamily="34" charset="0"/>
                <a:cs typeface="Calibri" panose="020F0502020204030204" pitchFamily="34" charset="0"/>
              </a:rPr>
              <a:t>methodology</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Documentation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measurements</a:t>
            </a:r>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5318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219" y="161365"/>
            <a:ext cx="6648226" cy="6529891"/>
          </a:xfrm>
          <a:prstGeom prst="rect">
            <a:avLst/>
          </a:prstGeom>
        </p:spPr>
      </p:pic>
    </p:spTree>
    <p:extLst>
      <p:ext uri="{BB962C8B-B14F-4D97-AF65-F5344CB8AC3E}">
        <p14:creationId xmlns:p14="http://schemas.microsoft.com/office/powerpoint/2010/main" val="2857972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603" y="915073"/>
            <a:ext cx="6867797" cy="460465"/>
          </a:xfrm>
        </p:spPr>
        <p:txBody>
          <a:bodyPr>
            <a:normAutofit/>
          </a:bodyPr>
          <a:lstStyle/>
          <a:p>
            <a:r>
              <a:rPr lang="en-US" sz="2000" b="1" dirty="0" smtClean="0"/>
              <a:t>Speech Therapy Required documentation</a:t>
            </a:r>
            <a:endParaRPr lang="en-US" sz="2000" b="1" dirty="0"/>
          </a:p>
        </p:txBody>
      </p:sp>
      <p:sp>
        <p:nvSpPr>
          <p:cNvPr id="3" name="Content Placeholder 2"/>
          <p:cNvSpPr>
            <a:spLocks noGrp="1"/>
          </p:cNvSpPr>
          <p:nvPr>
            <p:ph sz="quarter" idx="13"/>
          </p:nvPr>
        </p:nvSpPr>
        <p:spPr>
          <a:xfrm>
            <a:off x="749874" y="1561491"/>
            <a:ext cx="8053253" cy="2504899"/>
          </a:xfrm>
        </p:spPr>
        <p:txBody>
          <a:bodyPr>
            <a:normAutofit/>
          </a:bodyPr>
          <a:lstStyle/>
          <a:p>
            <a:pPr marL="0" indent="0">
              <a:buNone/>
            </a:pPr>
            <a:r>
              <a:rPr lang="en-US" sz="1200" dirty="0" smtClean="0">
                <a:cs typeface="Calibri" panose="020F0502020204030204" pitchFamily="34" charset="0"/>
              </a:rPr>
              <a:t>A written referral from the treating/prescribing practitioner with pertinent clinical documentation for service(s) requested. The referral must include, but is not limited to: </a:t>
            </a:r>
          </a:p>
          <a:p>
            <a:pPr marL="0" indent="0">
              <a:buNone/>
            </a:pPr>
            <a:endParaRPr lang="en-US" sz="1200" dirty="0">
              <a:latin typeface="Calibri" panose="020F0502020204030204" pitchFamily="34" charset="0"/>
              <a:cs typeface="Calibri" panose="020F0502020204030204" pitchFamily="34" charset="0"/>
            </a:endParaRPr>
          </a:p>
          <a:p>
            <a:pPr>
              <a:spcBef>
                <a:spcPts val="0"/>
              </a:spcBef>
            </a:pPr>
            <a:r>
              <a:rPr lang="en-US" sz="1200" dirty="0">
                <a:latin typeface="Calibri" panose="020F0502020204030204" pitchFamily="34" charset="0"/>
                <a:cs typeface="Calibri" panose="020F0502020204030204" pitchFamily="34" charset="0"/>
              </a:rPr>
              <a:t>The member’s </a:t>
            </a:r>
            <a:r>
              <a:rPr lang="en-US" sz="1200" dirty="0" smtClean="0">
                <a:latin typeface="Calibri" panose="020F0502020204030204" pitchFamily="34" charset="0"/>
                <a:cs typeface="Calibri" panose="020F0502020204030204" pitchFamily="34" charset="0"/>
              </a:rPr>
              <a:t>name</a:t>
            </a:r>
          </a:p>
          <a:p>
            <a:pPr>
              <a:spcBef>
                <a:spcPts val="0"/>
              </a:spcBef>
            </a:pPr>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referral</a:t>
            </a:r>
            <a:endParaRPr lang="en-US" sz="1200" dirty="0">
              <a:latin typeface="Calibri" panose="020F0502020204030204" pitchFamily="34" charset="0"/>
              <a:cs typeface="Calibri" panose="020F0502020204030204" pitchFamily="34" charset="0"/>
            </a:endParaRPr>
          </a:p>
          <a:p>
            <a:pPr>
              <a:spcBef>
                <a:spcPts val="0"/>
              </a:spcBef>
            </a:pPr>
            <a:r>
              <a:rPr lang="en-US" sz="1200" dirty="0">
                <a:latin typeface="Calibri" panose="020F0502020204030204" pitchFamily="34" charset="0"/>
                <a:cs typeface="Calibri" panose="020F0502020204030204" pitchFamily="34" charset="0"/>
              </a:rPr>
              <a:t>Type of service </a:t>
            </a:r>
            <a:r>
              <a:rPr lang="en-US" sz="1200" dirty="0" smtClean="0">
                <a:latin typeface="Calibri" panose="020F0502020204030204" pitchFamily="34" charset="0"/>
                <a:cs typeface="Calibri" panose="020F0502020204030204" pitchFamily="34" charset="0"/>
              </a:rPr>
              <a:t>requested</a:t>
            </a:r>
            <a:endParaRPr lang="en-US" sz="1200" dirty="0">
              <a:latin typeface="Calibri" panose="020F0502020204030204" pitchFamily="34" charset="0"/>
              <a:cs typeface="Calibri" panose="020F0502020204030204" pitchFamily="34" charset="0"/>
            </a:endParaRPr>
          </a:p>
          <a:p>
            <a:pPr>
              <a:spcBef>
                <a:spcPts val="0"/>
              </a:spcBef>
            </a:pPr>
            <a:r>
              <a:rPr lang="en-US" sz="1200" dirty="0">
                <a:latin typeface="Calibri" panose="020F0502020204030204" pitchFamily="34" charset="0"/>
                <a:cs typeface="Calibri" panose="020F0502020204030204" pitchFamily="34" charset="0"/>
              </a:rPr>
              <a:t>Frequency and duration of </a:t>
            </a:r>
            <a:r>
              <a:rPr lang="en-US" sz="1200" dirty="0" smtClean="0">
                <a:latin typeface="Calibri" panose="020F0502020204030204" pitchFamily="34" charset="0"/>
                <a:cs typeface="Calibri" panose="020F0502020204030204" pitchFamily="34" charset="0"/>
              </a:rPr>
              <a:t>treatment</a:t>
            </a:r>
            <a:endParaRPr lang="en-US" sz="1200" dirty="0">
              <a:latin typeface="Calibri" panose="020F0502020204030204" pitchFamily="34" charset="0"/>
              <a:cs typeface="Calibri" panose="020F0502020204030204" pitchFamily="34" charset="0"/>
            </a:endParaRPr>
          </a:p>
          <a:p>
            <a:pPr>
              <a:spcBef>
                <a:spcPts val="0"/>
              </a:spcBef>
            </a:pPr>
            <a:r>
              <a:rPr lang="en-US" sz="1200" dirty="0" smtClean="0">
                <a:latin typeface="Calibri" panose="020F0502020204030204" pitchFamily="34" charset="0"/>
                <a:cs typeface="Calibri" panose="020F0502020204030204" pitchFamily="34" charset="0"/>
              </a:rPr>
              <a:t>Diagnosis</a:t>
            </a:r>
            <a:endParaRPr lang="en-US" sz="1200" dirty="0">
              <a:latin typeface="Calibri" panose="020F0502020204030204" pitchFamily="34" charset="0"/>
              <a:cs typeface="Calibri" panose="020F0502020204030204" pitchFamily="34" charset="0"/>
            </a:endParaRPr>
          </a:p>
          <a:p>
            <a:pPr>
              <a:spcBef>
                <a:spcPts val="0"/>
              </a:spcBef>
            </a:pPr>
            <a:r>
              <a:rPr lang="en-US" sz="1200" dirty="0">
                <a:latin typeface="Calibri" panose="020F0502020204030204" pitchFamily="34" charset="0"/>
                <a:cs typeface="Calibri" panose="020F0502020204030204" pitchFamily="34" charset="0"/>
              </a:rPr>
              <a:t>Physician’s, PA’s, or APRN’s signature. Supporting documentation must not be more than six months </a:t>
            </a:r>
            <a:r>
              <a:rPr lang="en-US" sz="1200" dirty="0" smtClean="0">
                <a:latin typeface="Calibri" panose="020F0502020204030204" pitchFamily="34" charset="0"/>
                <a:cs typeface="Calibri" panose="020F0502020204030204" pitchFamily="34" charset="0"/>
              </a:rPr>
              <a:t>old</a:t>
            </a:r>
            <a:endParaRPr lang="en-US" sz="1200" dirty="0">
              <a:latin typeface="Calibri" panose="020F0502020204030204" pitchFamily="34" charset="0"/>
              <a:cs typeface="Calibri" panose="020F0502020204030204" pitchFamily="34" charset="0"/>
            </a:endParaRPr>
          </a:p>
          <a:p>
            <a:pPr lvl="1"/>
            <a:endParaRPr lang="en-US" sz="900" dirty="0"/>
          </a:p>
          <a:p>
            <a:pPr lvl="1"/>
            <a:endParaRPr lang="en-US" sz="900" dirty="0"/>
          </a:p>
          <a:p>
            <a:endParaRPr lang="en-US" dirty="0"/>
          </a:p>
          <a:p>
            <a:endParaRPr lang="en-US" dirty="0"/>
          </a:p>
        </p:txBody>
      </p:sp>
    </p:spTree>
    <p:extLst>
      <p:ext uri="{BB962C8B-B14F-4D97-AF65-F5344CB8AC3E}">
        <p14:creationId xmlns:p14="http://schemas.microsoft.com/office/powerpoint/2010/main" val="3431171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734" y="225912"/>
            <a:ext cx="6599242" cy="652989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09905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85332" y="1043397"/>
            <a:ext cx="7773338" cy="1048294"/>
          </a:xfrm>
        </p:spPr>
        <p:txBody>
          <a:bodyPr>
            <a:normAutofit/>
          </a:bodyPr>
          <a:lstStyle/>
          <a:p>
            <a:pPr eaLnBrk="1" hangingPunct="1"/>
            <a:r>
              <a:rPr lang="en-US" altLang="en-US" sz="2000" dirty="0" smtClean="0"/>
              <a:t>Contact information for KEPRO Trainer/Consultant</a:t>
            </a:r>
          </a:p>
        </p:txBody>
      </p:sp>
      <p:sp>
        <p:nvSpPr>
          <p:cNvPr id="3" name="Content Placeholder 2"/>
          <p:cNvSpPr>
            <a:spLocks noGrp="1"/>
          </p:cNvSpPr>
          <p:nvPr>
            <p:ph idx="1"/>
          </p:nvPr>
        </p:nvSpPr>
        <p:spPr>
          <a:xfrm>
            <a:off x="1376979" y="2091691"/>
            <a:ext cx="6282466" cy="2910615"/>
          </a:xfrm>
        </p:spPr>
        <p:txBody>
          <a:bodyPr>
            <a:normAutofit fontScale="62500" lnSpcReduction="20000"/>
          </a:bodyPr>
          <a:lstStyle/>
          <a:p>
            <a:pPr marL="0" indent="0">
              <a:buNone/>
              <a:defRPr/>
            </a:pPr>
            <a:r>
              <a:rPr lang="en-US" dirty="0" smtClean="0"/>
              <a:t>Terri Barnhart BSN, RN</a:t>
            </a:r>
          </a:p>
          <a:p>
            <a:pPr marL="0" indent="0">
              <a:buNone/>
              <a:defRPr/>
            </a:pPr>
            <a:r>
              <a:rPr lang="en-US" dirty="0" smtClean="0"/>
              <a:t>Clinical Auditor/Assessor School Based Health Services</a:t>
            </a:r>
          </a:p>
          <a:p>
            <a:pPr marL="0" indent="0">
              <a:buNone/>
              <a:defRPr/>
            </a:pPr>
            <a:endParaRPr lang="en-US" dirty="0"/>
          </a:p>
          <a:p>
            <a:pPr marL="0" indent="0">
              <a:buNone/>
              <a:defRPr/>
            </a:pPr>
            <a:endParaRPr lang="en-US" dirty="0" smtClean="0"/>
          </a:p>
          <a:p>
            <a:pPr marL="0" indent="0">
              <a:buNone/>
              <a:defRPr/>
            </a:pPr>
            <a:r>
              <a:rPr lang="en-US" dirty="0" smtClean="0"/>
              <a:t>1007 Bullitt Street</a:t>
            </a:r>
          </a:p>
          <a:p>
            <a:pPr marL="0" indent="0">
              <a:buNone/>
              <a:defRPr/>
            </a:pPr>
            <a:r>
              <a:rPr lang="en-US" dirty="0" smtClean="0"/>
              <a:t>Suite 200</a:t>
            </a:r>
          </a:p>
          <a:p>
            <a:pPr marL="0" indent="0">
              <a:buNone/>
              <a:defRPr/>
            </a:pPr>
            <a:r>
              <a:rPr lang="en-US" dirty="0" smtClean="0"/>
              <a:t>Charleston, WV 25301</a:t>
            </a:r>
          </a:p>
          <a:p>
            <a:pPr marL="0" indent="0">
              <a:buNone/>
              <a:defRPr/>
            </a:pPr>
            <a:r>
              <a:rPr lang="en-US" dirty="0" smtClean="0"/>
              <a:t>Telephone: 304-380-0600 Extension 4437</a:t>
            </a:r>
          </a:p>
          <a:p>
            <a:pPr marL="0" indent="0">
              <a:buNone/>
              <a:defRPr/>
            </a:pPr>
            <a:r>
              <a:rPr lang="en-US" dirty="0" smtClean="0"/>
              <a:t>Email: tbarnhart@kepro.com</a:t>
            </a:r>
          </a:p>
          <a:p>
            <a:pPr eaLnBrk="1" hangingPunct="1">
              <a:defRPr/>
            </a:pPr>
            <a:endParaRPr lang="en-US" dirty="0"/>
          </a:p>
        </p:txBody>
      </p:sp>
      <p:sp>
        <p:nvSpPr>
          <p:cNvPr id="4" name="Footer Placeholder 3"/>
          <p:cNvSpPr>
            <a:spLocks noGrp="1"/>
          </p:cNvSpPr>
          <p:nvPr>
            <p:ph type="ftr" sz="quarter" idx="11"/>
          </p:nvPr>
        </p:nvSpPr>
        <p:spPr>
          <a:xfrm>
            <a:off x="685331" y="5966461"/>
            <a:ext cx="5004665" cy="34289"/>
          </a:xfr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AA49BA2-168A-401E-9F02-8ADAA70DEB0D}" type="slidenum">
              <a:rPr lang="en-US" altLang="en-US" smtClean="0"/>
              <a:pPr>
                <a:defRPr/>
              </a:pPr>
              <a:t>31</a:t>
            </a:fld>
            <a:endParaRPr lang="en-US" altLang="en-US" dirty="0"/>
          </a:p>
        </p:txBody>
      </p:sp>
      <p:pic>
        <p:nvPicPr>
          <p:cNvPr id="38918" name="Picture 5" descr="KEPRO%20Outlook%20Signature%20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8775" y="2678654"/>
            <a:ext cx="1435032" cy="677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954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altLang="en-US" dirty="0" smtClean="0"/>
              <a:t>Questions or Concerns</a:t>
            </a:r>
          </a:p>
        </p:txBody>
      </p:sp>
      <p:pic>
        <p:nvPicPr>
          <p:cNvPr id="399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817020" y="2477692"/>
            <a:ext cx="2327672" cy="2911078"/>
          </a:xfrm>
        </p:spPr>
      </p:pic>
      <p:sp>
        <p:nvSpPr>
          <p:cNvPr id="39940" name="Slide Number Placeholder 3"/>
          <p:cNvSpPr>
            <a:spLocks noGrp="1"/>
          </p:cNvSpPr>
          <p:nvPr>
            <p:ph type="sldNum" sz="quarter" idx="12"/>
          </p:nvPr>
        </p:nvSpPr>
        <p:spPr bwMode="auto">
          <a:xfrm>
            <a:off x="7739061" y="5624511"/>
            <a:ext cx="533569" cy="249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fld id="{632F7CC2-4110-4FB7-8A0B-260F1618159C}" type="slidenum">
              <a:rPr lang="en-US" altLang="en-US">
                <a:solidFill>
                  <a:schemeClr val="tx1"/>
                </a:solidFill>
                <a:latin typeface="Calibri" panose="020F0502020204030204" pitchFamily="34" charset="0"/>
                <a:ea typeface="MS PGothic" panose="020B0600070205080204" pitchFamily="34" charset="-128"/>
              </a:rPr>
              <a:pPr fontAlgn="base">
                <a:spcBef>
                  <a:spcPct val="0"/>
                </a:spcBef>
                <a:spcAft>
                  <a:spcPct val="0"/>
                </a:spcAft>
                <a:buClrTx/>
                <a:buSzTx/>
                <a:buFontTx/>
                <a:buNone/>
              </a:pPr>
              <a:t>32</a:t>
            </a:fld>
            <a:endParaRPr lang="en-US" altLang="en-US" dirty="0">
              <a:solidFill>
                <a:schemeClr val="tx1"/>
              </a:solidFill>
              <a:latin typeface="Calibri" panose="020F0502020204030204" pitchFamily="34" charset="0"/>
              <a:ea typeface="MS PGothic" panose="020B0600070205080204" pitchFamily="34" charset="-128"/>
            </a:endParaRPr>
          </a:p>
        </p:txBody>
      </p:sp>
      <p:sp>
        <p:nvSpPr>
          <p:cNvPr id="39941" name="TextBox 1"/>
          <p:cNvSpPr txBox="1">
            <a:spLocks noChangeArrowheads="1"/>
          </p:cNvSpPr>
          <p:nvPr/>
        </p:nvSpPr>
        <p:spPr bwMode="auto">
          <a:xfrm>
            <a:off x="2068117" y="2134792"/>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1350" dirty="0">
              <a:solidFill>
                <a:schemeClr val="tx1"/>
              </a:solidFill>
            </a:endParaRPr>
          </a:p>
        </p:txBody>
      </p:sp>
    </p:spTree>
    <p:extLst>
      <p:ext uri="{BB962C8B-B14F-4D97-AF65-F5344CB8AC3E}">
        <p14:creationId xmlns:p14="http://schemas.microsoft.com/office/powerpoint/2010/main" val="706386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769125"/>
            <a:ext cx="7773338" cy="618611"/>
          </a:xfrm>
        </p:spPr>
        <p:txBody>
          <a:bodyPr/>
          <a:lstStyle/>
          <a:p>
            <a:r>
              <a:rPr lang="en-US" sz="2000" b="1" dirty="0">
                <a:solidFill>
                  <a:prstClr val="black"/>
                </a:solidFill>
              </a:rPr>
              <a:t>Speech Therapy Required </a:t>
            </a:r>
            <a:r>
              <a:rPr lang="en-US" sz="2000" b="1" dirty="0" smtClean="0">
                <a:solidFill>
                  <a:prstClr val="black"/>
                </a:solidFill>
              </a:rPr>
              <a:t>documentation (Cont’d)</a:t>
            </a:r>
            <a:endParaRPr lang="en-US" b="1" dirty="0"/>
          </a:p>
        </p:txBody>
      </p:sp>
      <p:sp>
        <p:nvSpPr>
          <p:cNvPr id="3" name="Content Placeholder 2"/>
          <p:cNvSpPr>
            <a:spLocks noGrp="1"/>
          </p:cNvSpPr>
          <p:nvPr>
            <p:ph sz="quarter" idx="13"/>
          </p:nvPr>
        </p:nvSpPr>
        <p:spPr>
          <a:xfrm>
            <a:off x="685332" y="1516829"/>
            <a:ext cx="7772870" cy="4206240"/>
          </a:xfrm>
        </p:spPr>
        <p:txBody>
          <a:bodyPr>
            <a:normAutofit fontScale="92500" lnSpcReduction="10000"/>
          </a:bodyPr>
          <a:lstStyle/>
          <a:p>
            <a:pPr marL="0" indent="0">
              <a:buNone/>
            </a:pPr>
            <a:r>
              <a:rPr lang="en-US" sz="1275" b="1" dirty="0">
                <a:latin typeface="Calibri" panose="020F0502020204030204" pitchFamily="34" charset="0"/>
                <a:cs typeface="Calibri" panose="020F0502020204030204" pitchFamily="34" charset="0"/>
              </a:rPr>
              <a:t>The plan of care which must include, but is not limited to: </a:t>
            </a:r>
          </a:p>
          <a:p>
            <a:pPr marL="461963" indent="-3175"/>
            <a:r>
              <a:rPr lang="en-US" sz="1275" dirty="0">
                <a:latin typeface="Calibri" panose="020F0502020204030204" pitchFamily="34" charset="0"/>
                <a:cs typeface="Calibri" panose="020F0502020204030204" pitchFamily="34" charset="0"/>
              </a:rPr>
              <a:t>     </a:t>
            </a:r>
            <a:r>
              <a:rPr lang="en-US" sz="1275" dirty="0" smtClean="0">
                <a:latin typeface="Calibri" panose="020F0502020204030204" pitchFamily="34" charset="0"/>
                <a:cs typeface="Calibri" panose="020F0502020204030204" pitchFamily="34" charset="0"/>
              </a:rPr>
              <a:t>The </a:t>
            </a:r>
            <a:r>
              <a:rPr lang="en-US" sz="1275" dirty="0">
                <a:latin typeface="Calibri" panose="020F0502020204030204" pitchFamily="34" charset="0"/>
                <a:cs typeface="Calibri" panose="020F0502020204030204" pitchFamily="34" charset="0"/>
              </a:rPr>
              <a:t>date the plan was </a:t>
            </a:r>
            <a:r>
              <a:rPr lang="en-US" sz="1275" dirty="0" smtClean="0">
                <a:latin typeface="Calibri" panose="020F0502020204030204" pitchFamily="34" charset="0"/>
                <a:cs typeface="Calibri" panose="020F0502020204030204" pitchFamily="34" charset="0"/>
              </a:rPr>
              <a:t>developed</a:t>
            </a:r>
          </a:p>
          <a:p>
            <a:pPr lvl="1"/>
            <a:r>
              <a:rPr lang="en-US" sz="1275" dirty="0" smtClean="0">
                <a:latin typeface="Calibri" panose="020F0502020204030204" pitchFamily="34" charset="0"/>
                <a:cs typeface="Calibri" panose="020F0502020204030204" pitchFamily="34" charset="0"/>
              </a:rPr>
              <a:t>Diagnosis</a:t>
            </a:r>
            <a:endParaRPr lang="en-US" sz="1275" dirty="0">
              <a:latin typeface="Calibri" panose="020F0502020204030204" pitchFamily="34" charset="0"/>
              <a:cs typeface="Calibri" panose="020F0502020204030204" pitchFamily="34" charset="0"/>
            </a:endParaRPr>
          </a:p>
          <a:p>
            <a:pPr lvl="1"/>
            <a:r>
              <a:rPr lang="en-US" sz="1275" dirty="0" smtClean="0">
                <a:latin typeface="Calibri" panose="020F0502020204030204" pitchFamily="34" charset="0"/>
                <a:cs typeface="Calibri" panose="020F0502020204030204" pitchFamily="34" charset="0"/>
              </a:rPr>
              <a:t>Short-and </a:t>
            </a:r>
            <a:r>
              <a:rPr lang="en-US" sz="1275" dirty="0">
                <a:latin typeface="Calibri" panose="020F0502020204030204" pitchFamily="34" charset="0"/>
                <a:cs typeface="Calibri" panose="020F0502020204030204" pitchFamily="34" charset="0"/>
              </a:rPr>
              <a:t>long-term functional </a:t>
            </a:r>
            <a:r>
              <a:rPr lang="en-US" sz="1275" dirty="0" smtClean="0">
                <a:latin typeface="Calibri" panose="020F0502020204030204" pitchFamily="34" charset="0"/>
                <a:cs typeface="Calibri" panose="020F0502020204030204" pitchFamily="34" charset="0"/>
              </a:rPr>
              <a:t>goals</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Measurable treatment </a:t>
            </a:r>
            <a:r>
              <a:rPr lang="en-US" sz="1275" dirty="0" smtClean="0">
                <a:latin typeface="Calibri" panose="020F0502020204030204" pitchFamily="34" charset="0"/>
                <a:cs typeface="Calibri" panose="020F0502020204030204" pitchFamily="34" charset="0"/>
              </a:rPr>
              <a:t>objectives</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Frequency and duration of </a:t>
            </a:r>
            <a:r>
              <a:rPr lang="en-US" sz="1275" dirty="0" smtClean="0">
                <a:latin typeface="Calibri" panose="020F0502020204030204" pitchFamily="34" charset="0"/>
                <a:cs typeface="Calibri" panose="020F0502020204030204" pitchFamily="34" charset="0"/>
              </a:rPr>
              <a:t>treatment</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Education/training in speech therapy or hearing devices for the member or their legal representative to attain maximum rehabilitation </a:t>
            </a:r>
          </a:p>
          <a:p>
            <a:pPr lvl="1"/>
            <a:r>
              <a:rPr lang="en-US" sz="1275" dirty="0" smtClean="0">
                <a:latin typeface="Calibri" panose="020F0502020204030204" pitchFamily="34" charset="0"/>
                <a:cs typeface="Calibri" panose="020F0502020204030204" pitchFamily="34" charset="0"/>
              </a:rPr>
              <a:t>Prognosis</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 Date discussed with member or legal </a:t>
            </a:r>
            <a:r>
              <a:rPr lang="en-US" sz="1275" dirty="0" smtClean="0">
                <a:latin typeface="Calibri" panose="020F0502020204030204" pitchFamily="34" charset="0"/>
                <a:cs typeface="Calibri" panose="020F0502020204030204" pitchFamily="34" charset="0"/>
              </a:rPr>
              <a:t>representative</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 Signature and date of the member or legal representative agreeing to the </a:t>
            </a:r>
            <a:r>
              <a:rPr lang="en-US" sz="1275" dirty="0" smtClean="0">
                <a:latin typeface="Calibri" panose="020F0502020204030204" pitchFamily="34" charset="0"/>
                <a:cs typeface="Calibri" panose="020F0502020204030204" pitchFamily="34" charset="0"/>
              </a:rPr>
              <a:t>treatment</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Date, and signature and title of the individual providing </a:t>
            </a:r>
            <a:r>
              <a:rPr lang="en-US" sz="1275" dirty="0" smtClean="0">
                <a:latin typeface="Calibri" panose="020F0502020204030204" pitchFamily="34" charset="0"/>
                <a:cs typeface="Calibri" panose="020F0502020204030204" pitchFamily="34" charset="0"/>
              </a:rPr>
              <a:t>treatment</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Plan of care may be developed from information found in the </a:t>
            </a:r>
            <a:r>
              <a:rPr lang="en-US" sz="1275" dirty="0" smtClean="0">
                <a:latin typeface="Calibri" panose="020F0502020204030204" pitchFamily="34" charset="0"/>
                <a:cs typeface="Calibri" panose="020F0502020204030204" pitchFamily="34" charset="0"/>
              </a:rPr>
              <a:t>IEP</a:t>
            </a:r>
            <a:endParaRPr lang="en-US" sz="1275" dirty="0">
              <a:latin typeface="Calibri" panose="020F0502020204030204" pitchFamily="34" charset="0"/>
              <a:cs typeface="Calibri" panose="020F0502020204030204" pitchFamily="34" charset="0"/>
            </a:endParaRPr>
          </a:p>
          <a:p>
            <a:pPr lvl="1"/>
            <a:r>
              <a:rPr lang="en-US" sz="1275" dirty="0">
                <a:latin typeface="Calibri" panose="020F0502020204030204" pitchFamily="34" charset="0"/>
                <a:cs typeface="Calibri" panose="020F0502020204030204" pitchFamily="34" charset="0"/>
              </a:rPr>
              <a:t>An audiology evaluation with audiometric results which cannot be more than six months old prior to dispensing the hearing </a:t>
            </a:r>
            <a:r>
              <a:rPr lang="en-US" sz="1275" dirty="0" smtClean="0">
                <a:latin typeface="Calibri" panose="020F0502020204030204" pitchFamily="34" charset="0"/>
                <a:cs typeface="Calibri" panose="020F0502020204030204" pitchFamily="34" charset="0"/>
              </a:rPr>
              <a:t>aid</a:t>
            </a:r>
            <a:endParaRPr lang="en-US" sz="1275" dirty="0">
              <a:latin typeface="Calibri" panose="020F0502020204030204" pitchFamily="34" charset="0"/>
              <a:cs typeface="Calibri" panose="020F0502020204030204" pitchFamily="34" charset="0"/>
            </a:endParaRPr>
          </a:p>
          <a:p>
            <a:pPr lvl="1"/>
            <a:endParaRPr lang="en-US" sz="900" dirty="0"/>
          </a:p>
          <a:p>
            <a:endParaRPr lang="en-US" dirty="0"/>
          </a:p>
        </p:txBody>
      </p:sp>
    </p:spTree>
    <p:extLst>
      <p:ext uri="{BB962C8B-B14F-4D97-AF65-F5344CB8AC3E}">
        <p14:creationId xmlns:p14="http://schemas.microsoft.com/office/powerpoint/2010/main" val="2735726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0" y="763793"/>
            <a:ext cx="7773338" cy="730140"/>
          </a:xfrm>
        </p:spPr>
        <p:txBody>
          <a:bodyPr>
            <a:normAutofit/>
          </a:bodyPr>
          <a:lstStyle/>
          <a:p>
            <a:r>
              <a:rPr lang="en-US" sz="2000" b="1" dirty="0" smtClean="0"/>
              <a:t>Speech Therapy Billing Information</a:t>
            </a:r>
            <a:endParaRPr lang="en-US" sz="2000" b="1" dirty="0"/>
          </a:p>
        </p:txBody>
      </p:sp>
      <p:sp>
        <p:nvSpPr>
          <p:cNvPr id="3" name="Content Placeholder 2"/>
          <p:cNvSpPr>
            <a:spLocks noGrp="1"/>
          </p:cNvSpPr>
          <p:nvPr>
            <p:ph sz="quarter" idx="13"/>
          </p:nvPr>
        </p:nvSpPr>
        <p:spPr/>
        <p:txBody>
          <a:bodyPr>
            <a:normAutofit/>
          </a:bodyPr>
          <a:lstStyle/>
          <a:p>
            <a:pPr marL="0" indent="0" algn="ctr">
              <a:buNone/>
            </a:pPr>
            <a:r>
              <a:rPr lang="en-US" sz="1600" dirty="0"/>
              <a:t>Please see Appendix 538B </a:t>
            </a:r>
            <a:r>
              <a:rPr lang="en-US" sz="1600" dirty="0" smtClean="0"/>
              <a:t>Audio logical </a:t>
            </a:r>
            <a:r>
              <a:rPr lang="en-US" sz="1600" dirty="0"/>
              <a:t>Therapy Billing Form or Appendix 538C Speech Therapy Billing Form. </a:t>
            </a:r>
          </a:p>
        </p:txBody>
      </p:sp>
    </p:spTree>
    <p:extLst>
      <p:ext uri="{BB962C8B-B14F-4D97-AF65-F5344CB8AC3E}">
        <p14:creationId xmlns:p14="http://schemas.microsoft.com/office/powerpoint/2010/main" val="2024553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726" y="813747"/>
            <a:ext cx="7773338" cy="789144"/>
          </a:xfrm>
        </p:spPr>
        <p:txBody>
          <a:bodyPr>
            <a:normAutofit/>
          </a:bodyPr>
          <a:lstStyle/>
          <a:p>
            <a:r>
              <a:rPr lang="en-US" sz="2000" b="1" dirty="0">
                <a:latin typeface="+mn-lt"/>
                <a:cs typeface="Calibri Light" panose="020F0302020204030204" pitchFamily="34" charset="0"/>
              </a:rPr>
              <a:t>Individual - Speech, Language, Voice, Communication, Auditory Processing </a:t>
            </a:r>
          </a:p>
        </p:txBody>
      </p:sp>
      <p:sp>
        <p:nvSpPr>
          <p:cNvPr id="3" name="Content Placeholder 2"/>
          <p:cNvSpPr>
            <a:spLocks noGrp="1"/>
          </p:cNvSpPr>
          <p:nvPr>
            <p:ph sz="quarter" idx="13"/>
          </p:nvPr>
        </p:nvSpPr>
        <p:spPr>
          <a:xfrm>
            <a:off x="704392" y="1602891"/>
            <a:ext cx="7891672" cy="4528968"/>
          </a:xfrm>
        </p:spPr>
        <p:txBody>
          <a:bodyPr>
            <a:normAutofit fontScale="25000" lnSpcReduction="20000"/>
          </a:bodyPr>
          <a:lstStyle/>
          <a:p>
            <a:pPr marL="0" indent="0">
              <a:buNone/>
            </a:pPr>
            <a:r>
              <a:rPr lang="en-US" sz="4800" b="1" dirty="0">
                <a:latin typeface="Calibri" panose="020F0502020204030204" pitchFamily="34" charset="0"/>
                <a:cs typeface="Calibri" panose="020F0502020204030204" pitchFamily="34" charset="0"/>
              </a:rPr>
              <a:t>Documentation must contain the following and be completed within </a:t>
            </a:r>
            <a:r>
              <a:rPr lang="en-US" sz="4800" b="1" dirty="0">
                <a:solidFill>
                  <a:srgbClr val="FF0000"/>
                </a:solidFill>
                <a:latin typeface="Calibri" panose="020F0502020204030204" pitchFamily="34" charset="0"/>
                <a:cs typeface="Calibri" panose="020F0502020204030204" pitchFamily="34" charset="0"/>
              </a:rPr>
              <a:t>30 calendar days from the date of service. </a:t>
            </a:r>
          </a:p>
          <a:p>
            <a:r>
              <a:rPr lang="en-US" sz="4800" dirty="0">
                <a:latin typeface="Calibri" panose="020F0502020204030204" pitchFamily="34" charset="0"/>
                <a:cs typeface="Calibri" panose="020F0502020204030204" pitchFamily="34" charset="0"/>
              </a:rPr>
              <a:t>Documentation must indicate how often this service is to be provided. There must be a progress note describing each service provided, the relationship of the service to the identified speech therapy needs, and the member’s response to the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a:t>
            </a:r>
          </a:p>
          <a:p>
            <a:pPr marL="0" indent="0">
              <a:buNone/>
            </a:pPr>
            <a:r>
              <a:rPr lang="en-US" sz="4800" dirty="0">
                <a:latin typeface="Calibri" panose="020F0502020204030204" pitchFamily="34" charset="0"/>
                <a:cs typeface="Calibri" panose="020F0502020204030204" pitchFamily="34" charset="0"/>
              </a:rPr>
              <a:t>D</a:t>
            </a:r>
            <a:r>
              <a:rPr lang="en-US" sz="4800" dirty="0" smtClean="0">
                <a:latin typeface="Calibri" panose="020F0502020204030204" pitchFamily="34" charset="0"/>
                <a:cs typeface="Calibri" panose="020F0502020204030204" pitchFamily="34" charset="0"/>
              </a:rPr>
              <a:t>ocumentation </a:t>
            </a:r>
            <a:r>
              <a:rPr lang="en-US" sz="4800" dirty="0">
                <a:latin typeface="Calibri" panose="020F0502020204030204" pitchFamily="34" charset="0"/>
                <a:cs typeface="Calibri" panose="020F0502020204030204" pitchFamily="34" charset="0"/>
              </a:rPr>
              <a:t>must also include the </a:t>
            </a:r>
            <a:r>
              <a:rPr lang="en-US" sz="4800" dirty="0" smtClean="0">
                <a:latin typeface="Calibri" panose="020F0502020204030204" pitchFamily="34" charset="0"/>
                <a:cs typeface="Calibri" panose="020F0502020204030204" pitchFamily="34" charset="0"/>
              </a:rPr>
              <a:t>following</a:t>
            </a:r>
            <a:r>
              <a:rPr lang="en-US" sz="4800" dirty="0">
                <a:latin typeface="Calibri" panose="020F0502020204030204" pitchFamily="34" charset="0"/>
                <a:cs typeface="Calibri" panose="020F0502020204030204" pitchFamily="34" charset="0"/>
              </a:rPr>
              <a:t>:</a:t>
            </a:r>
            <a:endParaRPr lang="en-US" sz="4800" dirty="0">
              <a:latin typeface="Calibri" panose="020F0502020204030204" pitchFamily="34" charset="0"/>
              <a:cs typeface="Calibri" panose="020F0502020204030204" pitchFamily="34" charset="0"/>
            </a:endParaRPr>
          </a:p>
          <a:p>
            <a:r>
              <a:rPr lang="en-US" sz="4800" dirty="0" smtClean="0">
                <a:latin typeface="Calibri" panose="020F0502020204030204" pitchFamily="34" charset="0"/>
                <a:cs typeface="Calibri" panose="020F0502020204030204" pitchFamily="34" charset="0"/>
              </a:rPr>
              <a:t>Member </a:t>
            </a:r>
            <a:r>
              <a:rPr lang="en-US" sz="4800" dirty="0">
                <a:latin typeface="Calibri" panose="020F0502020204030204" pitchFamily="34" charset="0"/>
                <a:cs typeface="Calibri" panose="020F0502020204030204" pitchFamily="34" charset="0"/>
              </a:rPr>
              <a:t>Service </a:t>
            </a:r>
            <a:r>
              <a:rPr lang="en-US" sz="4800" dirty="0" smtClean="0">
                <a:latin typeface="Calibri" panose="020F0502020204030204" pitchFamily="34" charset="0"/>
                <a:cs typeface="Calibri" panose="020F0502020204030204" pitchFamily="34" charset="0"/>
              </a:rPr>
              <a:t>Plan</a:t>
            </a:r>
            <a:endParaRPr lang="en-US" sz="4800" dirty="0">
              <a:latin typeface="Calibri" panose="020F0502020204030204" pitchFamily="34" charset="0"/>
              <a:cs typeface="Calibri" panose="020F0502020204030204" pitchFamily="34" charset="0"/>
            </a:endParaRPr>
          </a:p>
          <a:p>
            <a:r>
              <a:rPr lang="en-US" sz="4800" dirty="0" smtClean="0">
                <a:latin typeface="Calibri" panose="020F0502020204030204" pitchFamily="34" charset="0"/>
                <a:cs typeface="Calibri" panose="020F0502020204030204" pitchFamily="34" charset="0"/>
              </a:rPr>
              <a:t>Signature </a:t>
            </a:r>
            <a:r>
              <a:rPr lang="en-US" sz="4800" dirty="0">
                <a:latin typeface="Calibri" panose="020F0502020204030204" pitchFamily="34" charset="0"/>
                <a:cs typeface="Calibri" panose="020F0502020204030204" pitchFamily="34" charset="0"/>
              </a:rPr>
              <a:t>with </a:t>
            </a:r>
            <a:r>
              <a:rPr lang="en-US" sz="4800" dirty="0" smtClean="0">
                <a:latin typeface="Calibri" panose="020F0502020204030204" pitchFamily="34" charset="0"/>
                <a:cs typeface="Calibri" panose="020F0502020204030204" pitchFamily="34" charset="0"/>
              </a:rPr>
              <a:t>credentials</a:t>
            </a:r>
            <a:endParaRPr lang="en-US" sz="4800" dirty="0">
              <a:latin typeface="Calibri" panose="020F0502020204030204" pitchFamily="34" charset="0"/>
              <a:cs typeface="Calibri" panose="020F0502020204030204" pitchFamily="34" charset="0"/>
            </a:endParaRPr>
          </a:p>
          <a:p>
            <a:r>
              <a:rPr lang="en-US" sz="4800" dirty="0" smtClean="0">
                <a:latin typeface="Calibri" panose="020F0502020204030204" pitchFamily="34" charset="0"/>
                <a:cs typeface="Calibri" panose="020F0502020204030204" pitchFamily="34" charset="0"/>
              </a:rPr>
              <a:t>Place </a:t>
            </a:r>
            <a:r>
              <a:rPr lang="en-US" sz="4800" dirty="0">
                <a:latin typeface="Calibri" panose="020F0502020204030204" pitchFamily="34" charset="0"/>
                <a:cs typeface="Calibri" panose="020F0502020204030204" pitchFamily="34" charset="0"/>
              </a:rPr>
              <a:t>of </a:t>
            </a:r>
            <a:r>
              <a:rPr lang="en-US" sz="4800" dirty="0" smtClean="0">
                <a:latin typeface="Calibri" panose="020F0502020204030204" pitchFamily="34" charset="0"/>
                <a:cs typeface="Calibri" panose="020F0502020204030204" pitchFamily="34" charset="0"/>
              </a:rPr>
              <a:t>service</a:t>
            </a:r>
            <a:endParaRPr lang="en-US" sz="4800" dirty="0">
              <a:latin typeface="Calibri" panose="020F0502020204030204" pitchFamily="34" charset="0"/>
              <a:cs typeface="Calibri" panose="020F0502020204030204" pitchFamily="34" charset="0"/>
            </a:endParaRPr>
          </a:p>
          <a:p>
            <a:r>
              <a:rPr lang="en-US" sz="4800" dirty="0" smtClean="0">
                <a:latin typeface="Calibri" panose="020F0502020204030204" pitchFamily="34" charset="0"/>
                <a:cs typeface="Calibri" panose="020F0502020204030204" pitchFamily="34" charset="0"/>
              </a:rPr>
              <a:t>Date </a:t>
            </a:r>
            <a:r>
              <a:rPr lang="en-US" sz="4800" dirty="0">
                <a:latin typeface="Calibri" panose="020F0502020204030204" pitchFamily="34" charset="0"/>
                <a:cs typeface="Calibri" panose="020F0502020204030204" pitchFamily="34" charset="0"/>
              </a:rPr>
              <a:t>of </a:t>
            </a:r>
            <a:r>
              <a:rPr lang="en-US" sz="4800" dirty="0" smtClean="0">
                <a:latin typeface="Calibri" panose="020F0502020204030204" pitchFamily="34" charset="0"/>
                <a:cs typeface="Calibri" panose="020F0502020204030204" pitchFamily="34" charset="0"/>
              </a:rPr>
              <a:t>service</a:t>
            </a:r>
            <a:endParaRPr lang="en-US" sz="4800" dirty="0">
              <a:latin typeface="Calibri" panose="020F0502020204030204" pitchFamily="34" charset="0"/>
              <a:cs typeface="Calibri" panose="020F0502020204030204" pitchFamily="34" charset="0"/>
            </a:endParaRPr>
          </a:p>
          <a:p>
            <a:r>
              <a:rPr lang="en-US" sz="4800" dirty="0" smtClean="0">
                <a:latin typeface="Calibri" panose="020F0502020204030204" pitchFamily="34" charset="0"/>
                <a:cs typeface="Calibri" panose="020F0502020204030204" pitchFamily="34" charset="0"/>
              </a:rPr>
              <a:t>Start </a:t>
            </a:r>
            <a:r>
              <a:rPr lang="en-US" sz="4800" dirty="0">
                <a:latin typeface="Calibri" panose="020F0502020204030204" pitchFamily="34" charset="0"/>
                <a:cs typeface="Calibri" panose="020F0502020204030204" pitchFamily="34" charset="0"/>
              </a:rPr>
              <a:t>and stop </a:t>
            </a:r>
            <a:r>
              <a:rPr lang="en-US" sz="4800" dirty="0" smtClean="0">
                <a:latin typeface="Calibri" panose="020F0502020204030204" pitchFamily="34" charset="0"/>
                <a:cs typeface="Calibri" panose="020F0502020204030204" pitchFamily="34" charset="0"/>
              </a:rPr>
              <a:t>time</a:t>
            </a:r>
            <a:endParaRPr lang="en-US" sz="4800" dirty="0">
              <a:latin typeface="Calibri" panose="020F0502020204030204" pitchFamily="34" charset="0"/>
              <a:cs typeface="Calibri" panose="020F0502020204030204" pitchFamily="34" charset="0"/>
            </a:endParaRPr>
          </a:p>
          <a:p>
            <a:r>
              <a:rPr lang="en-US" sz="4800" dirty="0" smtClean="0">
                <a:latin typeface="Calibri" panose="020F0502020204030204" pitchFamily="34" charset="0"/>
                <a:cs typeface="Calibri" panose="020F0502020204030204" pitchFamily="34" charset="0"/>
              </a:rPr>
              <a:t>Utilized </a:t>
            </a:r>
            <a:r>
              <a:rPr lang="en-US" sz="4800" dirty="0" smtClean="0">
                <a:latin typeface="Calibri" panose="020F0502020204030204" pitchFamily="34" charset="0"/>
                <a:cs typeface="Calibri" panose="020F0502020204030204" pitchFamily="34" charset="0"/>
              </a:rPr>
              <a:t>Interventions</a:t>
            </a:r>
            <a:endParaRPr lang="en-US" sz="4800"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331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964" y="683146"/>
            <a:ext cx="8157457" cy="871439"/>
          </a:xfrm>
        </p:spPr>
        <p:txBody>
          <a:bodyPr>
            <a:noAutofit/>
          </a:bodyPr>
          <a:lstStyle/>
          <a:p>
            <a:r>
              <a:rPr lang="en-US" sz="2000" b="1" dirty="0"/>
              <a:t>Group - Speech, Language, Voice, Communication, Auditory Processing </a:t>
            </a:r>
            <a:endParaRPr lang="en-US" sz="2000" dirty="0"/>
          </a:p>
        </p:txBody>
      </p:sp>
      <p:sp>
        <p:nvSpPr>
          <p:cNvPr id="3" name="Content Placeholder 2"/>
          <p:cNvSpPr>
            <a:spLocks noGrp="1"/>
          </p:cNvSpPr>
          <p:nvPr>
            <p:ph sz="quarter" idx="13"/>
          </p:nvPr>
        </p:nvSpPr>
        <p:spPr>
          <a:xfrm>
            <a:off x="685325" y="1554585"/>
            <a:ext cx="7928733" cy="4473287"/>
          </a:xfrm>
        </p:spPr>
        <p:txBody>
          <a:bodyPr>
            <a:norm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30 calendar days from the date of service. </a:t>
            </a:r>
          </a:p>
          <a:p>
            <a:r>
              <a:rPr lang="en-US" sz="1200" dirty="0">
                <a:latin typeface="Calibri" panose="020F0502020204030204" pitchFamily="34" charset="0"/>
                <a:cs typeface="Calibri" panose="020F0502020204030204" pitchFamily="34" charset="0"/>
              </a:rPr>
              <a:t>Documentation must indicate how often this service is to be provided. There must be a progress note describing each service provided, the relationship of the service to the identified speech therapy needs, and the member’s response to the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a:t>
            </a:r>
          </a:p>
          <a:p>
            <a:pPr marL="0" indent="0">
              <a:buNone/>
            </a:pPr>
            <a:r>
              <a:rPr lang="en-US" sz="1200" dirty="0">
                <a:latin typeface="Calibri" panose="020F0502020204030204" pitchFamily="34" charset="0"/>
                <a:cs typeface="Calibri" panose="020F0502020204030204" pitchFamily="34" charset="0"/>
              </a:rPr>
              <a:t>Documentation must also include the following: </a:t>
            </a:r>
          </a:p>
          <a:p>
            <a:r>
              <a:rPr lang="en-US" sz="1200" dirty="0" smtClean="0">
                <a:latin typeface="Calibri" panose="020F0502020204030204" pitchFamily="34" charset="0"/>
                <a:cs typeface="Calibri" panose="020F0502020204030204" pitchFamily="34" charset="0"/>
              </a:rPr>
              <a:t>Member </a:t>
            </a:r>
            <a:r>
              <a:rPr lang="en-US" sz="1200" dirty="0">
                <a:latin typeface="Calibri" panose="020F0502020204030204" pitchFamily="34" charset="0"/>
                <a:cs typeface="Calibri" panose="020F0502020204030204" pitchFamily="34" charset="0"/>
              </a:rPr>
              <a:t>Service </a:t>
            </a:r>
            <a:r>
              <a:rPr lang="en-US" sz="1200" dirty="0" smtClean="0">
                <a:latin typeface="Calibri" panose="020F0502020204030204" pitchFamily="34" charset="0"/>
                <a:cs typeface="Calibri" panose="020F0502020204030204" pitchFamily="34" charset="0"/>
              </a:rPr>
              <a:t>Plan</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Signature </a:t>
            </a:r>
            <a:r>
              <a:rPr lang="en-US" sz="1200" dirty="0">
                <a:latin typeface="Calibri" panose="020F0502020204030204" pitchFamily="34" charset="0"/>
                <a:cs typeface="Calibri" panose="020F0502020204030204" pitchFamily="34" charset="0"/>
              </a:rPr>
              <a:t>with </a:t>
            </a:r>
            <a:r>
              <a:rPr lang="en-US" sz="1200" dirty="0" smtClean="0">
                <a:latin typeface="Calibri" panose="020F0502020204030204" pitchFamily="34" charset="0"/>
                <a:cs typeface="Calibri" panose="020F0502020204030204" pitchFamily="34" charset="0"/>
              </a:rPr>
              <a:t>credentials</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Place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 </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Date </a:t>
            </a:r>
            <a:r>
              <a:rPr lang="en-US" sz="1200" dirty="0">
                <a:latin typeface="Calibri" panose="020F0502020204030204" pitchFamily="34" charset="0"/>
                <a:cs typeface="Calibri" panose="020F0502020204030204" pitchFamily="34" charset="0"/>
              </a:rPr>
              <a:t>of </a:t>
            </a:r>
            <a:r>
              <a:rPr lang="en-US" sz="1200" dirty="0" smtClean="0">
                <a:latin typeface="Calibri" panose="020F0502020204030204" pitchFamily="34" charset="0"/>
                <a:cs typeface="Calibri" panose="020F0502020204030204" pitchFamily="34" charset="0"/>
              </a:rPr>
              <a:t>service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Start </a:t>
            </a:r>
            <a:r>
              <a:rPr lang="en-US" sz="1200" dirty="0">
                <a:latin typeface="Calibri" panose="020F0502020204030204" pitchFamily="34" charset="0"/>
                <a:cs typeface="Calibri" panose="020F0502020204030204" pitchFamily="34" charset="0"/>
              </a:rPr>
              <a:t>and stop </a:t>
            </a:r>
            <a:r>
              <a:rPr lang="en-US" sz="1200" dirty="0" smtClean="0">
                <a:latin typeface="Calibri" panose="020F0502020204030204" pitchFamily="34" charset="0"/>
                <a:cs typeface="Calibri" panose="020F0502020204030204" pitchFamily="34" charset="0"/>
              </a:rPr>
              <a:t>time</a:t>
            </a:r>
            <a:endParaRPr lang="en-US" sz="1200" dirty="0">
              <a:latin typeface="Calibri" panose="020F0502020204030204" pitchFamily="34" charset="0"/>
              <a:cs typeface="Calibri" panose="020F0502020204030204" pitchFamily="34" charset="0"/>
            </a:endParaRPr>
          </a:p>
          <a:p>
            <a:r>
              <a:rPr lang="en-US" sz="1200" dirty="0" smtClean="0">
                <a:latin typeface="Calibri" panose="020F0502020204030204" pitchFamily="34" charset="0"/>
                <a:cs typeface="Calibri" panose="020F0502020204030204" pitchFamily="34" charset="0"/>
              </a:rPr>
              <a:t>Utilized </a:t>
            </a:r>
            <a:r>
              <a:rPr lang="en-US" sz="1200" dirty="0" smtClean="0">
                <a:latin typeface="Calibri" panose="020F0502020204030204" pitchFamily="34" charset="0"/>
                <a:cs typeface="Calibri" panose="020F0502020204030204" pitchFamily="34" charset="0"/>
              </a:rPr>
              <a:t>Interventions</a:t>
            </a:r>
            <a:endParaRPr lang="en-US" sz="1200" dirty="0">
              <a:latin typeface="Calibri" panose="020F0502020204030204" pitchFamily="34" charset="0"/>
              <a:cs typeface="Calibri" panose="020F0502020204030204" pitchFamily="34" charset="0"/>
            </a:endParaRPr>
          </a:p>
          <a:p>
            <a:endParaRPr lang="en-US" sz="1200" dirty="0"/>
          </a:p>
        </p:txBody>
      </p:sp>
    </p:spTree>
    <p:extLst>
      <p:ext uri="{BB962C8B-B14F-4D97-AF65-F5344CB8AC3E}">
        <p14:creationId xmlns:p14="http://schemas.microsoft.com/office/powerpoint/2010/main" val="2588910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908" y="820753"/>
            <a:ext cx="7773338" cy="499654"/>
          </a:xfrm>
        </p:spPr>
        <p:txBody>
          <a:bodyPr>
            <a:normAutofit/>
          </a:bodyPr>
          <a:lstStyle/>
          <a:p>
            <a:r>
              <a:rPr lang="en-US" sz="2000" b="1" dirty="0">
                <a:cs typeface="Calibri Light" panose="020F0302020204030204" pitchFamily="34" charset="0"/>
              </a:rPr>
              <a:t>Evaluation of Speech Fluency </a:t>
            </a:r>
          </a:p>
        </p:txBody>
      </p:sp>
      <p:sp>
        <p:nvSpPr>
          <p:cNvPr id="3" name="Content Placeholder 2"/>
          <p:cNvSpPr>
            <a:spLocks noGrp="1"/>
          </p:cNvSpPr>
          <p:nvPr>
            <p:ph sz="quarter" idx="13"/>
          </p:nvPr>
        </p:nvSpPr>
        <p:spPr>
          <a:xfrm>
            <a:off x="685331" y="1535558"/>
            <a:ext cx="7773339" cy="4736150"/>
          </a:xfrm>
        </p:spPr>
        <p:txBody>
          <a:bodyPr>
            <a:noAutofit/>
          </a:bodyPr>
          <a:lstStyle/>
          <a:p>
            <a:pPr marL="0" indent="0">
              <a:buNone/>
            </a:pPr>
            <a:r>
              <a:rPr lang="en-US" sz="1200" b="1" dirty="0">
                <a:latin typeface="Calibri" panose="020F0502020204030204" pitchFamily="34" charset="0"/>
                <a:cs typeface="Calibri" panose="020F0502020204030204" pitchFamily="34" charset="0"/>
              </a:rPr>
              <a:t>Documentation must contain the following and be completed within </a:t>
            </a:r>
            <a:r>
              <a:rPr lang="en-US" sz="1200" b="1" dirty="0">
                <a:solidFill>
                  <a:srgbClr val="FF0000"/>
                </a:solidFill>
                <a:latin typeface="Calibri" panose="020F0502020204030204" pitchFamily="34" charset="0"/>
                <a:cs typeface="Calibri" panose="020F0502020204030204" pitchFamily="34" charset="0"/>
              </a:rPr>
              <a:t>35 calendar days from the date of service: </a:t>
            </a:r>
          </a:p>
          <a:p>
            <a:r>
              <a:rPr lang="en-US" sz="1200" dirty="0" smtClean="0">
                <a:latin typeface="Calibri" panose="020F0502020204030204" pitchFamily="34" charset="0"/>
                <a:cs typeface="Calibri" panose="020F0502020204030204" pitchFamily="34" charset="0"/>
              </a:rPr>
              <a:t>Date of service </a:t>
            </a:r>
          </a:p>
          <a:p>
            <a:r>
              <a:rPr lang="en-US" sz="1200" dirty="0" smtClean="0">
                <a:latin typeface="Calibri" panose="020F0502020204030204" pitchFamily="34" charset="0"/>
                <a:cs typeface="Calibri" panose="020F0502020204030204" pitchFamily="34" charset="0"/>
              </a:rPr>
              <a:t>Start and stop time</a:t>
            </a:r>
          </a:p>
          <a:p>
            <a:r>
              <a:rPr lang="en-US" sz="1200" dirty="0" smtClean="0">
                <a:latin typeface="Calibri" panose="020F0502020204030204" pitchFamily="34" charset="0"/>
                <a:cs typeface="Calibri" panose="020F0502020204030204" pitchFamily="34" charset="0"/>
              </a:rPr>
              <a:t>Location of Service </a:t>
            </a:r>
          </a:p>
          <a:p>
            <a:r>
              <a:rPr lang="en-US" sz="1200" dirty="0" smtClean="0">
                <a:latin typeface="Calibri" panose="020F0502020204030204" pitchFamily="34" charset="0"/>
                <a:cs typeface="Calibri" panose="020F0502020204030204" pitchFamily="34" charset="0"/>
              </a:rPr>
              <a:t>Physician, PA or APRN order for the evaluation</a:t>
            </a:r>
          </a:p>
          <a:p>
            <a:r>
              <a:rPr lang="en-US" sz="1200" dirty="0" smtClean="0">
                <a:latin typeface="Calibri" panose="020F0502020204030204" pitchFamily="34" charset="0"/>
                <a:cs typeface="Calibri" panose="020F0502020204030204" pitchFamily="34" charset="0"/>
              </a:rPr>
              <a:t>Purpose of evaluation</a:t>
            </a:r>
          </a:p>
          <a:p>
            <a:r>
              <a:rPr lang="en-US" sz="1200" dirty="0" smtClean="0">
                <a:latin typeface="Calibri" panose="020F0502020204030204" pitchFamily="34" charset="0"/>
                <a:cs typeface="Calibri" panose="020F0502020204030204" pitchFamily="34" charset="0"/>
              </a:rPr>
              <a:t>Evaluator’s signature with credentials</a:t>
            </a:r>
          </a:p>
          <a:p>
            <a:r>
              <a:rPr lang="en-US" sz="1200" dirty="0" smtClean="0">
                <a:latin typeface="Calibri" panose="020F0502020204030204" pitchFamily="34" charset="0"/>
                <a:cs typeface="Calibri" panose="020F0502020204030204" pitchFamily="34" charset="0"/>
              </a:rPr>
              <a:t>Presenting problem</a:t>
            </a:r>
          </a:p>
          <a:p>
            <a:r>
              <a:rPr lang="en-US" sz="1200" dirty="0" smtClean="0">
                <a:latin typeface="Calibri" panose="020F0502020204030204" pitchFamily="34" charset="0"/>
                <a:cs typeface="Calibri" panose="020F0502020204030204" pitchFamily="34" charset="0"/>
              </a:rPr>
              <a:t>Duration and frequency of symptoms</a:t>
            </a:r>
          </a:p>
          <a:p>
            <a:r>
              <a:rPr lang="en-US" sz="1200" dirty="0" smtClean="0">
                <a:latin typeface="Calibri" panose="020F0502020204030204" pitchFamily="34" charset="0"/>
                <a:cs typeface="Calibri" panose="020F0502020204030204" pitchFamily="34" charset="0"/>
              </a:rPr>
              <a:t>Members diagnosis per current International Classification of Diseases (ICD) methodology</a:t>
            </a:r>
          </a:p>
          <a:p>
            <a:r>
              <a:rPr lang="en-US" sz="1200" dirty="0" smtClean="0">
                <a:latin typeface="Calibri" panose="020F0502020204030204" pitchFamily="34" charset="0"/>
                <a:cs typeface="Calibri" panose="020F0502020204030204" pitchFamily="34" charset="0"/>
              </a:rPr>
              <a:t>Medicaid Member’s prognosis and rationale</a:t>
            </a:r>
          </a:p>
          <a:p>
            <a:r>
              <a:rPr lang="en-US" sz="1200" dirty="0" smtClean="0">
                <a:latin typeface="Calibri" panose="020F0502020204030204" pitchFamily="34" charset="0"/>
                <a:cs typeface="Calibri" panose="020F0502020204030204" pitchFamily="34" charset="0"/>
              </a:rPr>
              <a:t>Rationale for diagnosis</a:t>
            </a:r>
          </a:p>
          <a:p>
            <a:r>
              <a:rPr lang="en-US" sz="1200" dirty="0" smtClean="0">
                <a:latin typeface="Calibri" panose="020F0502020204030204" pitchFamily="34" charset="0"/>
                <a:cs typeface="Calibri" panose="020F0502020204030204" pitchFamily="34" charset="0"/>
              </a:rPr>
              <a:t>Appropriate recommendations consistent with the findings of the evaluation</a:t>
            </a:r>
          </a:p>
          <a:p>
            <a:endParaRPr lang="en-US" sz="1200" dirty="0">
              <a:latin typeface="Calibri" panose="020F0502020204030204" pitchFamily="34" charset="0"/>
              <a:cs typeface="Calibri" panose="020F0502020204030204" pitchFamily="34" charset="0"/>
            </a:endParaRPr>
          </a:p>
          <a:p>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6291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974817"/>
            <a:ext cx="7773338" cy="450668"/>
          </a:xfrm>
        </p:spPr>
        <p:txBody>
          <a:bodyPr>
            <a:normAutofit/>
          </a:bodyPr>
          <a:lstStyle/>
          <a:p>
            <a:r>
              <a:rPr lang="en-US" sz="2100" b="1" dirty="0"/>
              <a:t>Evaluation of Speech Sound Production </a:t>
            </a:r>
            <a:endParaRPr lang="en-US" sz="2100" dirty="0"/>
          </a:p>
        </p:txBody>
      </p:sp>
      <p:sp>
        <p:nvSpPr>
          <p:cNvPr id="3" name="Content Placeholder 2"/>
          <p:cNvSpPr>
            <a:spLocks noGrp="1"/>
          </p:cNvSpPr>
          <p:nvPr>
            <p:ph sz="quarter" idx="13"/>
          </p:nvPr>
        </p:nvSpPr>
        <p:spPr>
          <a:xfrm>
            <a:off x="685800" y="1618277"/>
            <a:ext cx="7772870" cy="4377287"/>
          </a:xfrm>
        </p:spPr>
        <p:txBody>
          <a:bodyPr>
            <a:normAutofit fontScale="55000" lnSpcReduction="20000"/>
          </a:bodyPr>
          <a:lstStyle/>
          <a:p>
            <a:pPr marL="0" indent="0">
              <a:buNone/>
            </a:pPr>
            <a:r>
              <a:rPr lang="en-US" sz="2200" b="1" dirty="0">
                <a:latin typeface="Calibri" panose="020F0502020204030204" pitchFamily="34" charset="0"/>
                <a:cs typeface="Calibri" panose="020F0502020204030204" pitchFamily="34" charset="0"/>
              </a:rPr>
              <a:t>Documentation must contain the following and be completed within </a:t>
            </a:r>
            <a:r>
              <a:rPr lang="en-US" sz="2200" b="1" dirty="0">
                <a:solidFill>
                  <a:srgbClr val="FF0000"/>
                </a:solidFill>
                <a:latin typeface="Calibri" panose="020F0502020204030204" pitchFamily="34" charset="0"/>
                <a:cs typeface="Calibri" panose="020F0502020204030204" pitchFamily="34" charset="0"/>
              </a:rPr>
              <a:t>35 calendar days from the date of service: </a:t>
            </a:r>
          </a:p>
          <a:p>
            <a:r>
              <a:rPr lang="en-US" sz="2200" dirty="0" smtClean="0">
                <a:latin typeface="Calibri" panose="020F0502020204030204" pitchFamily="34" charset="0"/>
                <a:cs typeface="Calibri" panose="020F0502020204030204" pitchFamily="34" charset="0"/>
              </a:rPr>
              <a:t>Date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Start </a:t>
            </a:r>
            <a:r>
              <a:rPr lang="en-US" sz="2200" dirty="0">
                <a:latin typeface="Calibri" panose="020F0502020204030204" pitchFamily="34" charset="0"/>
                <a:cs typeface="Calibri" panose="020F0502020204030204" pitchFamily="34" charset="0"/>
              </a:rPr>
              <a:t>and stop </a:t>
            </a:r>
            <a:r>
              <a:rPr lang="en-US" sz="2200" dirty="0" smtClean="0">
                <a:latin typeface="Calibri" panose="020F0502020204030204" pitchFamily="34" charset="0"/>
                <a:cs typeface="Calibri" panose="020F0502020204030204" pitchFamily="34" charset="0"/>
              </a:rPr>
              <a:t>time </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Location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service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Physician</a:t>
            </a:r>
            <a:r>
              <a:rPr lang="en-US" sz="2200" dirty="0">
                <a:latin typeface="Calibri" panose="020F0502020204030204" pitchFamily="34" charset="0"/>
                <a:cs typeface="Calibri" panose="020F0502020204030204" pitchFamily="34" charset="0"/>
              </a:rPr>
              <a:t>, PA, or APRN order for the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Purpose </a:t>
            </a:r>
            <a:r>
              <a:rPr lang="en-US" sz="2200" dirty="0">
                <a:latin typeface="Calibri" panose="020F0502020204030204" pitchFamily="34" charset="0"/>
                <a:cs typeface="Calibri" panose="020F0502020204030204" pitchFamily="34" charset="0"/>
              </a:rPr>
              <a:t>of </a:t>
            </a:r>
            <a:r>
              <a:rPr lang="en-US" sz="2200" dirty="0" smtClean="0">
                <a:latin typeface="Calibri" panose="020F0502020204030204" pitchFamily="34" charset="0"/>
                <a:cs typeface="Calibri" panose="020F0502020204030204" pitchFamily="34" charset="0"/>
              </a:rPr>
              <a:t>evaluation</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Evaluator’s </a:t>
            </a:r>
            <a:r>
              <a:rPr lang="en-US" sz="2200" dirty="0">
                <a:latin typeface="Calibri" panose="020F0502020204030204" pitchFamily="34" charset="0"/>
                <a:cs typeface="Calibri" panose="020F0502020204030204" pitchFamily="34" charset="0"/>
              </a:rPr>
              <a:t>signature with </a:t>
            </a:r>
            <a:r>
              <a:rPr lang="en-US" sz="2200" dirty="0" smtClean="0">
                <a:latin typeface="Calibri" panose="020F0502020204030204" pitchFamily="34" charset="0"/>
                <a:cs typeface="Calibri" panose="020F0502020204030204" pitchFamily="34" charset="0"/>
              </a:rPr>
              <a:t>credentials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Presenting problem</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Duration </a:t>
            </a:r>
            <a:r>
              <a:rPr lang="en-US" sz="2200" dirty="0">
                <a:latin typeface="Calibri" panose="020F0502020204030204" pitchFamily="34" charset="0"/>
                <a:cs typeface="Calibri" panose="020F0502020204030204" pitchFamily="34" charset="0"/>
              </a:rPr>
              <a:t>and frequency of </a:t>
            </a:r>
            <a:r>
              <a:rPr lang="en-US" sz="2200" dirty="0" smtClean="0">
                <a:latin typeface="Calibri" panose="020F0502020204030204" pitchFamily="34" charset="0"/>
                <a:cs typeface="Calibri" panose="020F0502020204030204" pitchFamily="34" charset="0"/>
              </a:rPr>
              <a:t>symptoms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Members </a:t>
            </a:r>
            <a:r>
              <a:rPr lang="en-US" sz="2200" dirty="0">
                <a:latin typeface="Calibri" panose="020F0502020204030204" pitchFamily="34" charset="0"/>
                <a:cs typeface="Calibri" panose="020F0502020204030204" pitchFamily="34" charset="0"/>
              </a:rPr>
              <a:t>diagnosis per current ICD </a:t>
            </a:r>
            <a:r>
              <a:rPr lang="en-US" sz="2200" dirty="0" smtClean="0">
                <a:latin typeface="Calibri" panose="020F0502020204030204" pitchFamily="34" charset="0"/>
                <a:cs typeface="Calibri" panose="020F0502020204030204" pitchFamily="34" charset="0"/>
              </a:rPr>
              <a:t>methodology</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Medicaid </a:t>
            </a:r>
            <a:r>
              <a:rPr lang="en-US" sz="2200" dirty="0">
                <a:latin typeface="Calibri" panose="020F0502020204030204" pitchFamily="34" charset="0"/>
                <a:cs typeface="Calibri" panose="020F0502020204030204" pitchFamily="34" charset="0"/>
              </a:rPr>
              <a:t>Member’s prognosis and </a:t>
            </a:r>
            <a:r>
              <a:rPr lang="en-US" sz="2200" dirty="0" smtClean="0">
                <a:latin typeface="Calibri" panose="020F0502020204030204" pitchFamily="34" charset="0"/>
                <a:cs typeface="Calibri" panose="020F0502020204030204" pitchFamily="34" charset="0"/>
              </a:rPr>
              <a:t>rationale</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Rationale </a:t>
            </a:r>
            <a:r>
              <a:rPr lang="en-US" sz="2200" dirty="0">
                <a:latin typeface="Calibri" panose="020F0502020204030204" pitchFamily="34" charset="0"/>
                <a:cs typeface="Calibri" panose="020F0502020204030204" pitchFamily="34" charset="0"/>
              </a:rPr>
              <a:t>for </a:t>
            </a:r>
            <a:r>
              <a:rPr lang="en-US" sz="2200" dirty="0" smtClean="0">
                <a:latin typeface="Calibri" panose="020F0502020204030204" pitchFamily="34" charset="0"/>
                <a:cs typeface="Calibri" panose="020F0502020204030204" pitchFamily="34" charset="0"/>
              </a:rPr>
              <a:t>diagnosis</a:t>
            </a:r>
            <a:endParaRPr lang="en-US" sz="2200" dirty="0">
              <a:latin typeface="Calibri" panose="020F0502020204030204" pitchFamily="34" charset="0"/>
              <a:cs typeface="Calibri" panose="020F0502020204030204" pitchFamily="34" charset="0"/>
            </a:endParaRPr>
          </a:p>
          <a:p>
            <a:r>
              <a:rPr lang="en-US" sz="2200" dirty="0" smtClean="0">
                <a:latin typeface="Calibri" panose="020F0502020204030204" pitchFamily="34" charset="0"/>
                <a:cs typeface="Calibri" panose="020F0502020204030204" pitchFamily="34" charset="0"/>
              </a:rPr>
              <a:t>Appropriate </a:t>
            </a:r>
            <a:r>
              <a:rPr lang="en-US" sz="2200" dirty="0">
                <a:latin typeface="Calibri" panose="020F0502020204030204" pitchFamily="34" charset="0"/>
                <a:cs typeface="Calibri" panose="020F0502020204030204" pitchFamily="34" charset="0"/>
              </a:rPr>
              <a:t>recommendations consistent with the findings of the evaluation </a:t>
            </a:r>
          </a:p>
          <a:p>
            <a:endParaRPr lang="en-US" dirty="0"/>
          </a:p>
        </p:txBody>
      </p:sp>
    </p:spTree>
    <p:extLst>
      <p:ext uri="{BB962C8B-B14F-4D97-AF65-F5344CB8AC3E}">
        <p14:creationId xmlns:p14="http://schemas.microsoft.com/office/powerpoint/2010/main" val="276102385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209</TotalTime>
  <Words>2117</Words>
  <Application>Microsoft Office PowerPoint</Application>
  <PresentationFormat>On-screen Show (4:3)</PresentationFormat>
  <Paragraphs>343</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MS PGothic</vt:lpstr>
      <vt:lpstr>Arial</vt:lpstr>
      <vt:lpstr>Calibri</vt:lpstr>
      <vt:lpstr>Calibri Light</vt:lpstr>
      <vt:lpstr>Trebuchet MS</vt:lpstr>
      <vt:lpstr>Tw Cen MT</vt:lpstr>
      <vt:lpstr>Droplet</vt:lpstr>
      <vt:lpstr>PowerPoint Presentation</vt:lpstr>
      <vt:lpstr>    Speech therapy is deemed not medically necessary when the member has:     </vt:lpstr>
      <vt:lpstr>Speech Therapy Required documentation</vt:lpstr>
      <vt:lpstr>Speech Therapy Required documentation (Cont’d)</vt:lpstr>
      <vt:lpstr>Speech Therapy Billing Information</vt:lpstr>
      <vt:lpstr>Individual - Speech, Language, Voice, Communication, Auditory Processing </vt:lpstr>
      <vt:lpstr>Group - Speech, Language, Voice, Communication, Auditory Processing </vt:lpstr>
      <vt:lpstr>Evaluation of Speech Fluency </vt:lpstr>
      <vt:lpstr>Evaluation of Speech Sound Production </vt:lpstr>
      <vt:lpstr>Evaluation of Speech Sound Production with Evaluation of Language Comprehension </vt:lpstr>
      <vt:lpstr>Behavioral and Qualitative Analysis </vt:lpstr>
      <vt:lpstr>Speech Auditory Threshold </vt:lpstr>
      <vt:lpstr>Speech Audiometry with Speech Recognition </vt:lpstr>
      <vt:lpstr>Comprehensive Audiometry Threshold Evaluation with Speech Recognition </vt:lpstr>
      <vt:lpstr>Loudness Balance Test </vt:lpstr>
      <vt:lpstr>Tympanometry </vt:lpstr>
      <vt:lpstr>Acoustic Reflex Testing </vt:lpstr>
      <vt:lpstr>Acoustic Emittance Testing </vt:lpstr>
      <vt:lpstr>Filtered Speech Test </vt:lpstr>
      <vt:lpstr>Conditioning Play Audiometry </vt:lpstr>
      <vt:lpstr>Select Picture Audiometry </vt:lpstr>
      <vt:lpstr>Distortion Product Evoked Otoacoustic Emission </vt:lpstr>
      <vt:lpstr>Hearing Aid Examination - Monaural </vt:lpstr>
      <vt:lpstr>Hearing Aid Examination - Binaural </vt:lpstr>
      <vt:lpstr>Hearing Aid Check- Monaural </vt:lpstr>
      <vt:lpstr>Hearing Aid Check - Binaural </vt:lpstr>
      <vt:lpstr>Electroacoustic Evaluation for Hearing Aid - Monaural </vt:lpstr>
      <vt:lpstr>Ear Protector Attenuation Measurements </vt:lpstr>
      <vt:lpstr>PowerPoint Presentation</vt:lpstr>
      <vt:lpstr>PowerPoint Presentation</vt:lpstr>
      <vt:lpstr>Contact information for KEPRO Trainer/Consultant</vt:lpstr>
      <vt:lpstr>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Barnhart</dc:creator>
  <cp:lastModifiedBy>Katherine Kingry</cp:lastModifiedBy>
  <cp:revision>25</cp:revision>
  <dcterms:created xsi:type="dcterms:W3CDTF">2019-08-27T18:12:21Z</dcterms:created>
  <dcterms:modified xsi:type="dcterms:W3CDTF">2019-09-10T19:34:05Z</dcterms:modified>
</cp:coreProperties>
</file>