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7" r:id="rId2"/>
    <p:sldId id="258" r:id="rId3"/>
    <p:sldId id="259" r:id="rId4"/>
    <p:sldId id="290" r:id="rId5"/>
    <p:sldId id="260" r:id="rId6"/>
    <p:sldId id="261" r:id="rId7"/>
    <p:sldId id="265" r:id="rId8"/>
    <p:sldId id="262" r:id="rId9"/>
    <p:sldId id="263" r:id="rId10"/>
    <p:sldId id="264" r:id="rId11"/>
    <p:sldId id="266" r:id="rId12"/>
    <p:sldId id="267" r:id="rId13"/>
    <p:sldId id="269" r:id="rId14"/>
    <p:sldId id="270" r:id="rId15"/>
    <p:sldId id="271" r:id="rId16"/>
    <p:sldId id="272" r:id="rId17"/>
    <p:sldId id="268" r:id="rId18"/>
    <p:sldId id="273" r:id="rId19"/>
    <p:sldId id="274" r:id="rId20"/>
    <p:sldId id="275" r:id="rId21"/>
    <p:sldId id="276" r:id="rId22"/>
    <p:sldId id="277" r:id="rId23"/>
    <p:sldId id="278" r:id="rId24"/>
    <p:sldId id="279" r:id="rId25"/>
    <p:sldId id="280" r:id="rId26"/>
    <p:sldId id="281" r:id="rId27"/>
    <p:sldId id="282" r:id="rId28"/>
    <p:sldId id="283" r:id="rId29"/>
    <p:sldId id="288" r:id="rId30"/>
    <p:sldId id="289" r:id="rId31"/>
    <p:sldId id="285"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Barnhart" initials="TB" lastIdx="0" clrIdx="0">
    <p:extLst>
      <p:ext uri="{19B8F6BF-5375-455C-9EA6-DF929625EA0E}">
        <p15:presenceInfo xmlns:p15="http://schemas.microsoft.com/office/powerpoint/2012/main" userId="S-1-5-21-703994706-1235811193-1903836767-25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94660"/>
  </p:normalViewPr>
  <p:slideViewPr>
    <p:cSldViewPr snapToGrid="0">
      <p:cViewPr varScale="1">
        <p:scale>
          <a:sx n="89" d="100"/>
          <a:sy n="89" d="100"/>
        </p:scale>
        <p:origin x="972" y="78"/>
      </p:cViewPr>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56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427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4864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5434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02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8196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09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214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1379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Rectangle 7"/>
          <p:cNvSpPr/>
          <p:nvPr userDrawn="1"/>
        </p:nvSpPr>
        <p:spPr>
          <a:xfrm>
            <a:off x="234951" y="227015"/>
            <a:ext cx="6178550" cy="6397625"/>
          </a:xfrm>
          <a:prstGeom prst="rect">
            <a:avLst/>
          </a:prstGeom>
          <a:solidFill>
            <a:srgbClr val="1B2C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9" name="Picture 2" descr="S:\secretary\communications\Logo Library\DHHR Bureau logos\DHHR_2013_BMS.jpg"/>
          <p:cNvPicPr>
            <a:picLocks noChangeAspect="1" noChangeArrowheads="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942138" y="5016500"/>
            <a:ext cx="16002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3100" y="2625727"/>
            <a:ext cx="5334000" cy="600075"/>
          </a:xfrm>
        </p:spPr>
        <p:txBody>
          <a:bodyPr lIns="0" tIns="0" rIns="0" bIns="0">
            <a:noAutofit/>
          </a:bodyPr>
          <a:lstStyle>
            <a:lvl1pPr>
              <a:defRPr sz="3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3100" y="3225800"/>
            <a:ext cx="5334000" cy="1028700"/>
          </a:xfrm>
        </p:spPr>
        <p:txBody>
          <a:bodyPr lIns="0" tIns="0" rIns="0" bIns="0">
            <a:noAutofit/>
          </a:bodyPr>
          <a:lstStyle>
            <a:lvl1pPr marL="0" indent="0" algn="ctr">
              <a:lnSpc>
                <a:spcPts val="3000"/>
              </a:lnSpc>
              <a:spcBef>
                <a:spcPts val="0"/>
              </a:spcBef>
              <a:buNone/>
              <a:defRPr sz="2700" b="0" i="0" cap="none"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8" name="Picture Placeholder 17"/>
          <p:cNvSpPr>
            <a:spLocks noGrp="1"/>
          </p:cNvSpPr>
          <p:nvPr>
            <p:ph type="pic" sz="quarter" idx="13"/>
          </p:nvPr>
        </p:nvSpPr>
        <p:spPr>
          <a:xfrm>
            <a:off x="6457950" y="227360"/>
            <a:ext cx="1447800" cy="960091"/>
          </a:xfrm>
        </p:spPr>
        <p:txBody>
          <a:bodyPr lIns="0" tIns="0" rIns="0" bIns="0" rtlCol="0" anchor="ctr" anchorCtr="1">
            <a:normAutofit/>
          </a:bodyPr>
          <a:lstStyle>
            <a:lvl1pPr marL="0" indent="0" algn="ctr">
              <a:buFontTx/>
              <a:buNone/>
              <a:defRPr sz="750" baseline="0"/>
            </a:lvl1pPr>
          </a:lstStyle>
          <a:p>
            <a:pPr lvl="0"/>
            <a:r>
              <a:rPr lang="en-US" noProof="0" dirty="0" smtClean="0"/>
              <a:t>Drag picture to placeholder or click icon to add</a:t>
            </a:r>
            <a:endParaRPr lang="en-US" noProof="0" dirty="0"/>
          </a:p>
        </p:txBody>
      </p:sp>
      <p:sp>
        <p:nvSpPr>
          <p:cNvPr id="22" name="Picture Placeholder 21"/>
          <p:cNvSpPr>
            <a:spLocks noGrp="1"/>
          </p:cNvSpPr>
          <p:nvPr>
            <p:ph type="pic" sz="quarter" idx="14"/>
          </p:nvPr>
        </p:nvSpPr>
        <p:spPr>
          <a:xfrm>
            <a:off x="7950201" y="227359"/>
            <a:ext cx="965200" cy="960090"/>
          </a:xfrm>
        </p:spPr>
        <p:txBody>
          <a:bodyPr lIns="0" tIns="0" rIns="0" bIns="0" rtlCol="0" anchor="ctr" anchorCtr="1">
            <a:normAutofit/>
          </a:bodyPr>
          <a:lstStyle>
            <a:lvl1pPr marL="0" indent="0" algn="ctr">
              <a:buFontTx/>
              <a:buNone/>
              <a:defRPr sz="750" baseline="0"/>
            </a:lvl1pPr>
          </a:lstStyle>
          <a:p>
            <a:pPr lvl="0"/>
            <a:r>
              <a:rPr lang="en-US" noProof="0" dirty="0" smtClean="0"/>
              <a:t>Drag picture to placeholder or click icon to add</a:t>
            </a:r>
            <a:endParaRPr lang="en-US" noProof="0" dirty="0"/>
          </a:p>
        </p:txBody>
      </p:sp>
      <p:sp>
        <p:nvSpPr>
          <p:cNvPr id="24" name="Picture Placeholder 23"/>
          <p:cNvSpPr>
            <a:spLocks noGrp="1"/>
          </p:cNvSpPr>
          <p:nvPr>
            <p:ph type="pic" sz="quarter" idx="15"/>
          </p:nvPr>
        </p:nvSpPr>
        <p:spPr>
          <a:xfrm>
            <a:off x="6457950" y="1227666"/>
            <a:ext cx="2457451" cy="2311400"/>
          </a:xfrm>
        </p:spPr>
        <p:txBody>
          <a:bodyPr lIns="0" tIns="0" rIns="0" bIns="0" rtlCol="0" anchor="ctr" anchorCtr="1">
            <a:normAutofit/>
          </a:bodyPr>
          <a:lstStyle>
            <a:lvl1pPr marL="0" indent="0" algn="ctr">
              <a:buFontTx/>
              <a:buNone/>
              <a:defRPr sz="750" baseline="0"/>
            </a:lvl1pPr>
          </a:lstStyle>
          <a:p>
            <a:pPr lvl="0"/>
            <a:r>
              <a:rPr lang="en-US" noProof="0" dirty="0" smtClean="0"/>
              <a:t>Drag picture to placeholder or click icon to add</a:t>
            </a:r>
            <a:endParaRPr lang="en-US" noProof="0" dirty="0"/>
          </a:p>
        </p:txBody>
      </p:sp>
      <p:sp>
        <p:nvSpPr>
          <p:cNvPr id="26" name="Picture Placeholder 25"/>
          <p:cNvSpPr>
            <a:spLocks noGrp="1"/>
          </p:cNvSpPr>
          <p:nvPr>
            <p:ph type="pic" sz="quarter" idx="16"/>
          </p:nvPr>
        </p:nvSpPr>
        <p:spPr>
          <a:xfrm>
            <a:off x="6457950" y="3580869"/>
            <a:ext cx="2457450" cy="1143530"/>
          </a:xfrm>
        </p:spPr>
        <p:txBody>
          <a:bodyPr lIns="0" tIns="0" rIns="0" bIns="0" rtlCol="0" anchor="ctr" anchorCtr="1">
            <a:normAutofit/>
          </a:bodyPr>
          <a:lstStyle>
            <a:lvl1pPr marL="0" indent="0" algn="ctr">
              <a:buFontTx/>
              <a:buNone/>
              <a:defRPr sz="750" baseline="0"/>
            </a:lvl1pPr>
          </a:lstStyle>
          <a:p>
            <a:pPr lvl="0"/>
            <a:r>
              <a:rPr lang="en-US" noProof="0" dirty="0" smtClean="0"/>
              <a:t>Drag picture to placeholder or click icon to add</a:t>
            </a:r>
            <a:endParaRPr lang="en-US" noProof="0" dirty="0"/>
          </a:p>
        </p:txBody>
      </p:sp>
      <p:sp>
        <p:nvSpPr>
          <p:cNvPr id="10" name="Footer Placeholder 9"/>
          <p:cNvSpPr>
            <a:spLocks noGrp="1"/>
          </p:cNvSpPr>
          <p:nvPr>
            <p:ph type="ftr" sz="quarter" idx="17"/>
          </p:nvPr>
        </p:nvSpPr>
        <p:spPr>
          <a:xfrm>
            <a:off x="673100" y="5672140"/>
            <a:ext cx="5334000" cy="365125"/>
          </a:xfrm>
        </p:spPr>
        <p:txBody>
          <a:bodyPr lIns="0" tIns="0" rIns="0" bIns="0" anchor="t" anchorCtr="0"/>
          <a:lstStyle>
            <a:lvl1pPr algn="ctr">
              <a:defRPr sz="1200">
                <a:solidFill>
                  <a:schemeClr val="bg1"/>
                </a:solidFill>
              </a:defRPr>
            </a:lvl1pPr>
          </a:lstStyle>
          <a:p>
            <a:pPr>
              <a:defRPr/>
            </a:pPr>
            <a:r>
              <a:rPr lang="en-US" dirty="0"/>
              <a:t>Presenter's Name, Title, Date, and Location</a:t>
            </a:r>
          </a:p>
          <a:p>
            <a:pPr>
              <a:defRPr/>
            </a:pPr>
            <a:endParaRPr lang="en-US" dirty="0"/>
          </a:p>
        </p:txBody>
      </p:sp>
    </p:spTree>
    <p:extLst>
      <p:ext uri="{BB962C8B-B14F-4D97-AF65-F5344CB8AC3E}">
        <p14:creationId xmlns:p14="http://schemas.microsoft.com/office/powerpoint/2010/main" val="3076598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354CDF3-C74A-479F-84CF-CE7C6FA8482B}" type="datetime1">
              <a:rPr lang="en-US" altLang="en-US"/>
              <a:pPr>
                <a:defRPr/>
              </a:pPr>
              <a:t>9/10/2019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F32735-F976-4772-AAEE-BD89C9C1E271}" type="slidenum">
              <a:rPr lang="en-US" altLang="en-US"/>
              <a:pPr>
                <a:defRPr/>
              </a:pPr>
              <a:t>‹#›</a:t>
            </a:fld>
            <a:endParaRPr lang="en-US" altLang="en-US" dirty="0"/>
          </a:p>
        </p:txBody>
      </p:sp>
    </p:spTree>
    <p:extLst>
      <p:ext uri="{BB962C8B-B14F-4D97-AF65-F5344CB8AC3E}">
        <p14:creationId xmlns:p14="http://schemas.microsoft.com/office/powerpoint/2010/main" val="192703713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716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364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786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085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721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09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607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180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9/10/2019</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7938078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subTitle" idx="1"/>
          </p:nvPr>
        </p:nvSpPr>
        <p:spPr>
          <a:xfrm>
            <a:off x="1647825" y="1543051"/>
            <a:ext cx="4000500" cy="1237060"/>
          </a:xfrm>
        </p:spPr>
        <p:txBody>
          <a:bodyPr/>
          <a:lstStyle/>
          <a:p>
            <a:pPr eaLnBrk="1" hangingPunct="1">
              <a:spcBef>
                <a:spcPct val="0"/>
              </a:spcBef>
            </a:pPr>
            <a:r>
              <a:rPr lang="en-US" altLang="en-US" dirty="0" smtClean="0"/>
              <a:t>School Based Health © Web Demonstration</a:t>
            </a:r>
          </a:p>
          <a:p>
            <a:pPr eaLnBrk="1" hangingPunct="1">
              <a:spcBef>
                <a:spcPct val="0"/>
              </a:spcBef>
            </a:pPr>
            <a:r>
              <a:rPr lang="en-US" altLang="en-US" dirty="0" smtClean="0"/>
              <a:t>Speech Therapy Services</a:t>
            </a:r>
            <a:br>
              <a:rPr lang="en-US" altLang="en-US" dirty="0" smtClean="0"/>
            </a:br>
            <a:endParaRPr lang="en-US" altLang="en-US" dirty="0" smtClean="0"/>
          </a:p>
        </p:txBody>
      </p:sp>
      <p:pic>
        <p:nvPicPr>
          <p:cNvPr id="8195" name="Picture Placeholder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831" b="16831"/>
          <a:stretch>
            <a:fillRect/>
          </a:stretch>
        </p:blipFill>
        <p:spPr/>
      </p:pic>
      <p:pic>
        <p:nvPicPr>
          <p:cNvPr id="8196" name="Picture Placeholder 1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6142" r="6142"/>
          <a:stretch>
            <a:fillRect/>
          </a:stretch>
        </p:blipFill>
        <p:spPr/>
      </p:pic>
      <p:pic>
        <p:nvPicPr>
          <p:cNvPr id="8198" name="Picture Placeholder 8"/>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2568" b="12568"/>
          <a:stretch>
            <a:fillRect/>
          </a:stretch>
        </p:blipFill>
        <p:spPr/>
      </p:pic>
      <p:pic>
        <p:nvPicPr>
          <p:cNvPr id="8200" name="Picture Placeholder 15"/>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4773" b="4773"/>
          <a:stretch>
            <a:fillRect/>
          </a:stretch>
        </p:blipFill>
        <p:spPr/>
      </p:pic>
      <p:sp>
        <p:nvSpPr>
          <p:cNvPr id="8197" name="Footer Placeholder 7"/>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ts val="75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rebuchet MS" panose="020B0603020202020204" pitchFamily="34"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FontTx/>
              <a:buNone/>
            </a:pPr>
            <a:r>
              <a:rPr lang="en-US" altLang="en-US" dirty="0" smtClean="0">
                <a:solidFill>
                  <a:schemeClr val="bg1"/>
                </a:solidFill>
                <a:latin typeface="Calibri" panose="020F0502020204030204" pitchFamily="34" charset="0"/>
                <a:ea typeface="MS PGothic" panose="020B0600070205080204" pitchFamily="34" charset="-128"/>
              </a:rPr>
              <a:t>2019</a:t>
            </a:r>
          </a:p>
          <a:p>
            <a:pPr fontAlgn="base">
              <a:spcBef>
                <a:spcPct val="0"/>
              </a:spcBef>
              <a:spcAft>
                <a:spcPct val="0"/>
              </a:spcAft>
              <a:buClrTx/>
              <a:buSzTx/>
              <a:buFontTx/>
              <a:buNone/>
            </a:pPr>
            <a:endParaRPr lang="en-US" altLang="en-US" dirty="0" smtClean="0">
              <a:solidFill>
                <a:schemeClr val="bg1"/>
              </a:solidFill>
              <a:latin typeface="Calibri" panose="020F0502020204030204" pitchFamily="34" charset="0"/>
              <a:ea typeface="MS PGothic" panose="020B0600070205080204" pitchFamily="34" charset="-128"/>
            </a:endParaRPr>
          </a:p>
        </p:txBody>
      </p:sp>
      <p:pic>
        <p:nvPicPr>
          <p:cNvPr id="8199"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0687" y="3259931"/>
            <a:ext cx="395763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637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631" y="945427"/>
            <a:ext cx="7544269" cy="705393"/>
          </a:xfrm>
        </p:spPr>
        <p:txBody>
          <a:bodyPr>
            <a:normAutofit/>
          </a:bodyPr>
          <a:lstStyle/>
          <a:p>
            <a:r>
              <a:rPr lang="en-US" sz="2100" b="1" dirty="0"/>
              <a:t>Evaluation of Speech Sound Production with Evaluation of Language Comprehension </a:t>
            </a:r>
            <a:endParaRPr lang="en-US" sz="2100" dirty="0"/>
          </a:p>
        </p:txBody>
      </p:sp>
      <p:sp>
        <p:nvSpPr>
          <p:cNvPr id="3" name="Content Placeholder 2"/>
          <p:cNvSpPr>
            <a:spLocks noGrp="1"/>
          </p:cNvSpPr>
          <p:nvPr>
            <p:ph sz="quarter" idx="13"/>
          </p:nvPr>
        </p:nvSpPr>
        <p:spPr>
          <a:xfrm>
            <a:off x="685330" y="1548144"/>
            <a:ext cx="7772870" cy="4338098"/>
          </a:xfrm>
        </p:spPr>
        <p:txBody>
          <a:bodyPr>
            <a:no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Location 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a:t>
            </a:r>
            <a:r>
              <a:rPr lang="en-US" sz="1200" dirty="0">
                <a:latin typeface="Calibri" panose="020F0502020204030204" pitchFamily="34" charset="0"/>
                <a:cs typeface="Calibri" panose="020F0502020204030204" pitchFamily="34" charset="0"/>
              </a:rPr>
              <a:t>, PA, or APRN order for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signature </a:t>
            </a:r>
            <a:r>
              <a:rPr lang="en-US" sz="1200" dirty="0">
                <a:latin typeface="Calibri" panose="020F0502020204030204" pitchFamily="34" charset="0"/>
                <a:cs typeface="Calibri" panose="020F0502020204030204" pitchFamily="34" charset="0"/>
              </a:rPr>
              <a:t>with </a:t>
            </a:r>
            <a:r>
              <a:rPr lang="en-US" sz="1200" dirty="0" smtClean="0">
                <a:latin typeface="Calibri" panose="020F0502020204030204" pitchFamily="34" charset="0"/>
                <a:cs typeface="Calibri" panose="020F0502020204030204" pitchFamily="34" charset="0"/>
              </a:rPr>
              <a:t>credentials</a:t>
            </a:r>
          </a:p>
          <a:p>
            <a:r>
              <a:rPr lang="en-US" sz="1200" dirty="0" smtClean="0">
                <a:latin typeface="Calibri" panose="020F0502020204030204" pitchFamily="34" charset="0"/>
                <a:cs typeface="Calibri" panose="020F0502020204030204" pitchFamily="34" charset="0"/>
              </a:rPr>
              <a:t>Presenting problem</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Duration </a:t>
            </a:r>
            <a:r>
              <a:rPr lang="en-US" sz="1200" dirty="0">
                <a:latin typeface="Calibri" panose="020F0502020204030204" pitchFamily="34" charset="0"/>
                <a:cs typeface="Calibri" panose="020F0502020204030204" pitchFamily="34" charset="0"/>
              </a:rPr>
              <a:t>and frequency of </a:t>
            </a:r>
            <a:r>
              <a:rPr lang="en-US" sz="1200" dirty="0" smtClean="0">
                <a:latin typeface="Calibri" panose="020F0502020204030204" pitchFamily="34" charset="0"/>
                <a:cs typeface="Calibri" panose="020F0502020204030204" pitchFamily="34" charset="0"/>
              </a:rPr>
              <a:t>symptoms</a:t>
            </a: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diagnosis per current ICD </a:t>
            </a:r>
            <a:r>
              <a:rPr lang="en-US" sz="1200" dirty="0" smtClean="0">
                <a:latin typeface="Calibri" panose="020F0502020204030204" pitchFamily="34" charset="0"/>
                <a:cs typeface="Calibri" panose="020F0502020204030204" pitchFamily="34" charset="0"/>
              </a:rPr>
              <a:t>methodology</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prognosis and </a:t>
            </a:r>
            <a:r>
              <a:rPr lang="en-US" sz="1200" dirty="0" smtClean="0">
                <a:latin typeface="Calibri" panose="020F0502020204030204" pitchFamily="34" charset="0"/>
                <a:cs typeface="Calibri" panose="020F0502020204030204" pitchFamily="34" charset="0"/>
              </a:rPr>
              <a:t>rationale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Rationale for </a:t>
            </a:r>
            <a:r>
              <a:rPr lang="en-US" sz="1200" dirty="0" smtClean="0">
                <a:latin typeface="Calibri" panose="020F0502020204030204" pitchFamily="34" charset="0"/>
                <a:cs typeface="Calibri" panose="020F0502020204030204" pitchFamily="34" charset="0"/>
              </a:rPr>
              <a:t>diagnosis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a:t>
            </a:r>
            <a:r>
              <a:rPr lang="en-US" sz="1200" dirty="0">
                <a:latin typeface="Calibri" panose="020F0502020204030204" pitchFamily="34" charset="0"/>
                <a:cs typeface="Calibri" panose="020F0502020204030204" pitchFamily="34" charset="0"/>
              </a:rPr>
              <a:t>recommendations consistent with the findings of the evaluation. </a:t>
            </a: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627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892885"/>
            <a:ext cx="7773338" cy="556647"/>
          </a:xfrm>
        </p:spPr>
        <p:txBody>
          <a:bodyPr>
            <a:normAutofit/>
          </a:bodyPr>
          <a:lstStyle/>
          <a:p>
            <a:r>
              <a:rPr lang="en-US" sz="2000" b="1" dirty="0"/>
              <a:t>Behavioral </a:t>
            </a:r>
            <a:r>
              <a:rPr lang="en-US" sz="2000" b="1" dirty="0" smtClean="0"/>
              <a:t>and </a:t>
            </a:r>
            <a:r>
              <a:rPr lang="en-US" sz="2000" b="1" dirty="0"/>
              <a:t>Qualitative Analysis </a:t>
            </a:r>
            <a:endParaRPr lang="en-US" sz="2000" dirty="0"/>
          </a:p>
        </p:txBody>
      </p:sp>
      <p:sp>
        <p:nvSpPr>
          <p:cNvPr id="3" name="Content Placeholder 2"/>
          <p:cNvSpPr>
            <a:spLocks noGrp="1"/>
          </p:cNvSpPr>
          <p:nvPr>
            <p:ph sz="quarter" idx="13"/>
          </p:nvPr>
        </p:nvSpPr>
        <p:spPr>
          <a:xfrm>
            <a:off x="685332" y="1565116"/>
            <a:ext cx="7772870" cy="4706592"/>
          </a:xfrm>
        </p:spPr>
        <p:txBody>
          <a:bodyPr>
            <a:no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 PA or APRN order for the evaluation</a:t>
            </a:r>
          </a:p>
          <a:p>
            <a:r>
              <a:rPr lang="en-US" sz="1200" dirty="0" smtClean="0">
                <a:latin typeface="Calibri" panose="020F0502020204030204" pitchFamily="34" charset="0"/>
                <a:cs typeface="Calibri" panose="020F0502020204030204" pitchFamily="34" charset="0"/>
              </a:rPr>
              <a:t>Purpose of evaluation</a:t>
            </a:r>
          </a:p>
          <a:p>
            <a:r>
              <a:rPr lang="en-US" sz="1200" dirty="0" smtClean="0">
                <a:latin typeface="Calibri" panose="020F0502020204030204" pitchFamily="34" charset="0"/>
                <a:cs typeface="Calibri" panose="020F0502020204030204" pitchFamily="34" charset="0"/>
              </a:rPr>
              <a:t>Evaluator’s signature with credentials</a:t>
            </a:r>
          </a:p>
          <a:p>
            <a:r>
              <a:rPr lang="en-US" sz="1200" dirty="0" smtClean="0">
                <a:latin typeface="Calibri" panose="020F0502020204030204" pitchFamily="34" charset="0"/>
                <a:cs typeface="Calibri" panose="020F0502020204030204" pitchFamily="34" charset="0"/>
              </a:rPr>
              <a:t> Presenting problem</a:t>
            </a:r>
          </a:p>
          <a:p>
            <a:r>
              <a:rPr lang="en-US" sz="1200" dirty="0" smtClean="0">
                <a:latin typeface="Calibri" panose="020F0502020204030204" pitchFamily="34" charset="0"/>
                <a:cs typeface="Calibri" panose="020F0502020204030204" pitchFamily="34" charset="0"/>
              </a:rPr>
              <a:t> Duration and frequency of symptoms</a:t>
            </a:r>
          </a:p>
          <a:p>
            <a:r>
              <a:rPr lang="en-US" sz="1200" dirty="0" smtClean="0">
                <a:latin typeface="Calibri" panose="020F0502020204030204" pitchFamily="34" charset="0"/>
                <a:cs typeface="Calibri" panose="020F0502020204030204" pitchFamily="34" charset="0"/>
              </a:rPr>
              <a:t>Members diagnosis per current ICD methodology</a:t>
            </a:r>
          </a:p>
          <a:p>
            <a:r>
              <a:rPr lang="en-US" sz="1200" dirty="0" smtClean="0">
                <a:latin typeface="Calibri" panose="020F0502020204030204" pitchFamily="34" charset="0"/>
                <a:cs typeface="Calibri" panose="020F0502020204030204" pitchFamily="34" charset="0"/>
              </a:rPr>
              <a:t>Rationale for diagnosis</a:t>
            </a:r>
          </a:p>
          <a:p>
            <a:r>
              <a:rPr lang="en-US" sz="1200" dirty="0" smtClean="0">
                <a:latin typeface="Calibri" panose="020F0502020204030204" pitchFamily="34" charset="0"/>
                <a:cs typeface="Calibri" panose="020F0502020204030204" pitchFamily="34" charset="0"/>
              </a:rPr>
              <a:t>Member’s prognosis and rationale</a:t>
            </a:r>
          </a:p>
          <a:p>
            <a:r>
              <a:rPr lang="en-US" sz="1200" dirty="0" smtClean="0">
                <a:latin typeface="Calibri" panose="020F0502020204030204" pitchFamily="34" charset="0"/>
                <a:cs typeface="Calibri" panose="020F0502020204030204" pitchFamily="34" charset="0"/>
              </a:rPr>
              <a:t>Appropriate recommendations consistent with the findings of the evaluation. </a:t>
            </a: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107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91051"/>
            <a:ext cx="7773338" cy="561109"/>
          </a:xfrm>
        </p:spPr>
        <p:txBody>
          <a:bodyPr>
            <a:normAutofit/>
          </a:bodyPr>
          <a:lstStyle/>
          <a:p>
            <a:r>
              <a:rPr lang="en-US" sz="2000" b="1" dirty="0"/>
              <a:t>Speech Auditory Threshold </a:t>
            </a:r>
            <a:endParaRPr lang="en-US" sz="2000" dirty="0"/>
          </a:p>
        </p:txBody>
      </p:sp>
      <p:sp>
        <p:nvSpPr>
          <p:cNvPr id="3" name="Content Placeholder 2"/>
          <p:cNvSpPr>
            <a:spLocks noGrp="1"/>
          </p:cNvSpPr>
          <p:nvPr>
            <p:ph sz="quarter" idx="13"/>
          </p:nvPr>
        </p:nvSpPr>
        <p:spPr>
          <a:xfrm>
            <a:off x="685800" y="1588283"/>
            <a:ext cx="7772870" cy="4303363"/>
          </a:xfrm>
        </p:spPr>
        <p:txBody>
          <a:bodyPr>
            <a:normAutofit fontScale="55000" lnSpcReduction="20000"/>
          </a:bodyPr>
          <a:lstStyle/>
          <a:p>
            <a:pPr marL="0" indent="0">
              <a:buNone/>
            </a:pPr>
            <a:r>
              <a:rPr lang="en-US" sz="2200" b="1" dirty="0">
                <a:latin typeface="Calibri" panose="020F0502020204030204" pitchFamily="34" charset="0"/>
                <a:cs typeface="Calibri" panose="020F0502020204030204" pitchFamily="34" charset="0"/>
              </a:rPr>
              <a:t>Documentation must contain the following and be completed within </a:t>
            </a:r>
            <a:r>
              <a:rPr lang="en-US" sz="2200" b="1" dirty="0">
                <a:solidFill>
                  <a:srgbClr val="FF0000"/>
                </a:solidFill>
                <a:latin typeface="Calibri" panose="020F0502020204030204" pitchFamily="34" charset="0"/>
                <a:cs typeface="Calibri" panose="020F0502020204030204" pitchFamily="34" charset="0"/>
              </a:rPr>
              <a:t>35 calendar days from the date of service: </a:t>
            </a:r>
          </a:p>
          <a:p>
            <a:r>
              <a:rPr lang="en-US" sz="2200" dirty="0" smtClean="0">
                <a:latin typeface="Calibri" panose="020F0502020204030204" pitchFamily="34" charset="0"/>
                <a:cs typeface="Calibri" panose="020F0502020204030204" pitchFamily="34" charset="0"/>
              </a:rPr>
              <a:t>Date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service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Start </a:t>
            </a:r>
            <a:r>
              <a:rPr lang="en-US" sz="2200" dirty="0">
                <a:latin typeface="Calibri" panose="020F0502020204030204" pitchFamily="34" charset="0"/>
                <a:cs typeface="Calibri" panose="020F0502020204030204" pitchFamily="34" charset="0"/>
              </a:rPr>
              <a:t>and stop </a:t>
            </a:r>
            <a:r>
              <a:rPr lang="en-US" sz="2200" dirty="0" smtClean="0">
                <a:latin typeface="Calibri" panose="020F0502020204030204" pitchFamily="34" charset="0"/>
                <a:cs typeface="Calibri" panose="020F0502020204030204" pitchFamily="34" charset="0"/>
              </a:rPr>
              <a:t>time </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Location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service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Physician</a:t>
            </a:r>
            <a:r>
              <a:rPr lang="en-US" sz="2200" dirty="0">
                <a:latin typeface="Calibri" panose="020F0502020204030204" pitchFamily="34" charset="0"/>
                <a:cs typeface="Calibri" panose="020F0502020204030204" pitchFamily="34" charset="0"/>
              </a:rPr>
              <a:t>, PA, or APRN order for the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Purpose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Evaluator’s </a:t>
            </a:r>
            <a:r>
              <a:rPr lang="en-US" sz="2200" dirty="0">
                <a:latin typeface="Calibri" panose="020F0502020204030204" pitchFamily="34" charset="0"/>
                <a:cs typeface="Calibri" panose="020F0502020204030204" pitchFamily="34" charset="0"/>
              </a:rPr>
              <a:t>signature with </a:t>
            </a:r>
            <a:r>
              <a:rPr lang="en-US" sz="2200" dirty="0" smtClean="0">
                <a:latin typeface="Calibri" panose="020F0502020204030204" pitchFamily="34" charset="0"/>
                <a:cs typeface="Calibri" panose="020F0502020204030204" pitchFamily="34" charset="0"/>
              </a:rPr>
              <a:t>credentials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Presenting </a:t>
            </a:r>
            <a:r>
              <a:rPr lang="en-US" sz="2200" dirty="0" smtClean="0">
                <a:latin typeface="Calibri" panose="020F0502020204030204" pitchFamily="34" charset="0"/>
                <a:cs typeface="Calibri" panose="020F0502020204030204" pitchFamily="34" charset="0"/>
              </a:rPr>
              <a:t>problem</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Duration </a:t>
            </a:r>
            <a:r>
              <a:rPr lang="en-US" sz="2200" dirty="0">
                <a:latin typeface="Calibri" panose="020F0502020204030204" pitchFamily="34" charset="0"/>
                <a:cs typeface="Calibri" panose="020F0502020204030204" pitchFamily="34" charset="0"/>
              </a:rPr>
              <a:t>and frequency of </a:t>
            </a:r>
            <a:r>
              <a:rPr lang="en-US" sz="2200" dirty="0" smtClean="0">
                <a:latin typeface="Calibri" panose="020F0502020204030204" pitchFamily="34" charset="0"/>
                <a:cs typeface="Calibri" panose="020F0502020204030204" pitchFamily="34" charset="0"/>
              </a:rPr>
              <a:t>symptoms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Members </a:t>
            </a:r>
            <a:r>
              <a:rPr lang="en-US" sz="2200" dirty="0">
                <a:latin typeface="Calibri" panose="020F0502020204030204" pitchFamily="34" charset="0"/>
                <a:cs typeface="Calibri" panose="020F0502020204030204" pitchFamily="34" charset="0"/>
              </a:rPr>
              <a:t>diagnosis per current ICD </a:t>
            </a:r>
            <a:r>
              <a:rPr lang="en-US" sz="2200" dirty="0" smtClean="0">
                <a:latin typeface="Calibri" panose="020F0502020204030204" pitchFamily="34" charset="0"/>
                <a:cs typeface="Calibri" panose="020F0502020204030204" pitchFamily="34" charset="0"/>
              </a:rPr>
              <a:t>methodology</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Member’s </a:t>
            </a:r>
            <a:r>
              <a:rPr lang="en-US" sz="2200" dirty="0">
                <a:latin typeface="Calibri" panose="020F0502020204030204" pitchFamily="34" charset="0"/>
                <a:cs typeface="Calibri" panose="020F0502020204030204" pitchFamily="34" charset="0"/>
              </a:rPr>
              <a:t>prognosis and </a:t>
            </a:r>
            <a:r>
              <a:rPr lang="en-US" sz="2200" dirty="0" smtClean="0">
                <a:latin typeface="Calibri" panose="020F0502020204030204" pitchFamily="34" charset="0"/>
                <a:cs typeface="Calibri" panose="020F0502020204030204" pitchFamily="34" charset="0"/>
              </a:rPr>
              <a:t>rationale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Rationale </a:t>
            </a:r>
            <a:r>
              <a:rPr lang="en-US" sz="2200" dirty="0">
                <a:latin typeface="Calibri" panose="020F0502020204030204" pitchFamily="34" charset="0"/>
                <a:cs typeface="Calibri" panose="020F0502020204030204" pitchFamily="34" charset="0"/>
              </a:rPr>
              <a:t>for </a:t>
            </a:r>
            <a:r>
              <a:rPr lang="en-US" sz="2200" dirty="0" smtClean="0">
                <a:latin typeface="Calibri" panose="020F0502020204030204" pitchFamily="34" charset="0"/>
                <a:cs typeface="Calibri" panose="020F0502020204030204" pitchFamily="34" charset="0"/>
              </a:rPr>
              <a:t>diagnosis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Appropriate </a:t>
            </a:r>
            <a:r>
              <a:rPr lang="en-US" sz="2200" dirty="0">
                <a:latin typeface="Calibri" panose="020F0502020204030204" pitchFamily="34" charset="0"/>
                <a:cs typeface="Calibri" panose="020F0502020204030204" pitchFamily="34" charset="0"/>
              </a:rPr>
              <a:t>recommendations consistent with the findings of the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28959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81942"/>
            <a:ext cx="7773338" cy="514350"/>
          </a:xfrm>
        </p:spPr>
        <p:txBody>
          <a:bodyPr>
            <a:normAutofit/>
          </a:bodyPr>
          <a:lstStyle/>
          <a:p>
            <a:r>
              <a:rPr lang="en-US" sz="2000" b="1" dirty="0"/>
              <a:t>Speech Audiometry with Speech Recognition </a:t>
            </a:r>
            <a:endParaRPr lang="en-US" sz="2000" dirty="0"/>
          </a:p>
        </p:txBody>
      </p:sp>
      <p:sp>
        <p:nvSpPr>
          <p:cNvPr id="3" name="Content Placeholder 2"/>
          <p:cNvSpPr>
            <a:spLocks noGrp="1"/>
          </p:cNvSpPr>
          <p:nvPr>
            <p:ph sz="quarter" idx="13"/>
          </p:nvPr>
        </p:nvSpPr>
        <p:spPr>
          <a:xfrm>
            <a:off x="685331" y="1572698"/>
            <a:ext cx="7772870" cy="4303361"/>
          </a:xfrm>
        </p:spPr>
        <p:txBody>
          <a:bodyPr>
            <a:normAutofit fontScale="55000" lnSpcReduction="20000"/>
          </a:bodyPr>
          <a:lstStyle/>
          <a:p>
            <a:pPr marL="0" indent="0">
              <a:buNone/>
            </a:pPr>
            <a:r>
              <a:rPr lang="en-US" sz="2200" b="1" dirty="0">
                <a:latin typeface="Calibri" panose="020F0502020204030204" pitchFamily="34" charset="0"/>
                <a:cs typeface="Calibri" panose="020F0502020204030204" pitchFamily="34" charset="0"/>
              </a:rPr>
              <a:t>Documentation must contain the following and be completed within </a:t>
            </a:r>
            <a:r>
              <a:rPr lang="en-US" sz="2200" b="1" dirty="0">
                <a:solidFill>
                  <a:srgbClr val="FF0000"/>
                </a:solidFill>
                <a:latin typeface="Calibri" panose="020F0502020204030204" pitchFamily="34" charset="0"/>
                <a:cs typeface="Calibri" panose="020F0502020204030204" pitchFamily="34" charset="0"/>
              </a:rPr>
              <a:t>35 calendar days from the date of service: </a:t>
            </a:r>
          </a:p>
          <a:p>
            <a:r>
              <a:rPr lang="en-US" sz="2200" dirty="0" smtClean="0">
                <a:latin typeface="Calibri" panose="020F0502020204030204" pitchFamily="34" charset="0"/>
                <a:cs typeface="Calibri" panose="020F0502020204030204" pitchFamily="34" charset="0"/>
              </a:rPr>
              <a:t>Date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service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Start </a:t>
            </a:r>
            <a:r>
              <a:rPr lang="en-US" sz="2200" dirty="0">
                <a:latin typeface="Calibri" panose="020F0502020204030204" pitchFamily="34" charset="0"/>
                <a:cs typeface="Calibri" panose="020F0502020204030204" pitchFamily="34" charset="0"/>
              </a:rPr>
              <a:t>and stop </a:t>
            </a:r>
            <a:r>
              <a:rPr lang="en-US" sz="2200" dirty="0" smtClean="0">
                <a:latin typeface="Calibri" panose="020F0502020204030204" pitchFamily="34" charset="0"/>
                <a:cs typeface="Calibri" panose="020F0502020204030204" pitchFamily="34" charset="0"/>
              </a:rPr>
              <a:t>time </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Location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Service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Physician</a:t>
            </a:r>
            <a:r>
              <a:rPr lang="en-US" sz="2200" dirty="0">
                <a:latin typeface="Calibri" panose="020F0502020204030204" pitchFamily="34" charset="0"/>
                <a:cs typeface="Calibri" panose="020F0502020204030204" pitchFamily="34" charset="0"/>
              </a:rPr>
              <a:t>, PA, or APRN order for the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Purpose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Evaluator’s </a:t>
            </a:r>
            <a:r>
              <a:rPr lang="en-US" sz="2200" dirty="0">
                <a:latin typeface="Calibri" panose="020F0502020204030204" pitchFamily="34" charset="0"/>
                <a:cs typeface="Calibri" panose="020F0502020204030204" pitchFamily="34" charset="0"/>
              </a:rPr>
              <a:t>signature with </a:t>
            </a:r>
            <a:r>
              <a:rPr lang="en-US" sz="2200" dirty="0" smtClean="0">
                <a:latin typeface="Calibri" panose="020F0502020204030204" pitchFamily="34" charset="0"/>
                <a:cs typeface="Calibri" panose="020F0502020204030204" pitchFamily="34" charset="0"/>
              </a:rPr>
              <a:t>credentials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Presenting </a:t>
            </a:r>
            <a:r>
              <a:rPr lang="en-US" sz="2200" dirty="0" smtClean="0">
                <a:latin typeface="Calibri" panose="020F0502020204030204" pitchFamily="34" charset="0"/>
                <a:cs typeface="Calibri" panose="020F0502020204030204" pitchFamily="34" charset="0"/>
              </a:rPr>
              <a:t>problem</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Duration </a:t>
            </a:r>
            <a:r>
              <a:rPr lang="en-US" sz="2200" dirty="0">
                <a:latin typeface="Calibri" panose="020F0502020204030204" pitchFamily="34" charset="0"/>
                <a:cs typeface="Calibri" panose="020F0502020204030204" pitchFamily="34" charset="0"/>
              </a:rPr>
              <a:t>and frequency of </a:t>
            </a:r>
            <a:r>
              <a:rPr lang="en-US" sz="2200" dirty="0" smtClean="0">
                <a:latin typeface="Calibri" panose="020F0502020204030204" pitchFamily="34" charset="0"/>
                <a:cs typeface="Calibri" panose="020F0502020204030204" pitchFamily="34" charset="0"/>
              </a:rPr>
              <a:t>symptoms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Members </a:t>
            </a:r>
            <a:r>
              <a:rPr lang="en-US" sz="2200" dirty="0">
                <a:latin typeface="Calibri" panose="020F0502020204030204" pitchFamily="34" charset="0"/>
                <a:cs typeface="Calibri" panose="020F0502020204030204" pitchFamily="34" charset="0"/>
              </a:rPr>
              <a:t>diagnosis per current ICD </a:t>
            </a:r>
            <a:r>
              <a:rPr lang="en-US" sz="2200" dirty="0" smtClean="0">
                <a:latin typeface="Calibri" panose="020F0502020204030204" pitchFamily="34" charset="0"/>
                <a:cs typeface="Calibri" panose="020F0502020204030204" pitchFamily="34" charset="0"/>
              </a:rPr>
              <a:t>methodology</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Member’s </a:t>
            </a:r>
            <a:r>
              <a:rPr lang="en-US" sz="2200" dirty="0">
                <a:latin typeface="Calibri" panose="020F0502020204030204" pitchFamily="34" charset="0"/>
                <a:cs typeface="Calibri" panose="020F0502020204030204" pitchFamily="34" charset="0"/>
              </a:rPr>
              <a:t>prognosis and </a:t>
            </a:r>
            <a:r>
              <a:rPr lang="en-US" sz="2200" dirty="0" smtClean="0">
                <a:latin typeface="Calibri" panose="020F0502020204030204" pitchFamily="34" charset="0"/>
                <a:cs typeface="Calibri" panose="020F0502020204030204" pitchFamily="34" charset="0"/>
              </a:rPr>
              <a:t>rationale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Rationale </a:t>
            </a:r>
            <a:r>
              <a:rPr lang="en-US" sz="2200" dirty="0">
                <a:latin typeface="Calibri" panose="020F0502020204030204" pitchFamily="34" charset="0"/>
                <a:cs typeface="Calibri" panose="020F0502020204030204" pitchFamily="34" charset="0"/>
              </a:rPr>
              <a:t>for </a:t>
            </a:r>
            <a:r>
              <a:rPr lang="en-US" sz="2200" dirty="0" smtClean="0">
                <a:latin typeface="Calibri" panose="020F0502020204030204" pitchFamily="34" charset="0"/>
                <a:cs typeface="Calibri" panose="020F0502020204030204" pitchFamily="34" charset="0"/>
              </a:rPr>
              <a:t>diagnosis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Appropriate </a:t>
            </a:r>
            <a:r>
              <a:rPr lang="en-US" sz="2200" dirty="0">
                <a:latin typeface="Calibri" panose="020F0502020204030204" pitchFamily="34" charset="0"/>
                <a:cs typeface="Calibri" panose="020F0502020204030204" pitchFamily="34" charset="0"/>
              </a:rPr>
              <a:t>recommendations consistent with the findings of the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88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36222"/>
            <a:ext cx="7773338" cy="561109"/>
          </a:xfrm>
        </p:spPr>
        <p:txBody>
          <a:bodyPr>
            <a:normAutofit/>
          </a:bodyPr>
          <a:lstStyle/>
          <a:p>
            <a:r>
              <a:rPr lang="en-US" sz="1500" b="1" dirty="0"/>
              <a:t>Comprehensive Audiometry Threshold Evaluation with Speech Recognition </a:t>
            </a:r>
            <a:endParaRPr lang="en-US" sz="1500" dirty="0"/>
          </a:p>
        </p:txBody>
      </p:sp>
      <p:sp>
        <p:nvSpPr>
          <p:cNvPr id="3" name="Content Placeholder 2"/>
          <p:cNvSpPr>
            <a:spLocks noGrp="1"/>
          </p:cNvSpPr>
          <p:nvPr>
            <p:ph sz="quarter" idx="13"/>
          </p:nvPr>
        </p:nvSpPr>
        <p:spPr>
          <a:xfrm>
            <a:off x="685800" y="1592036"/>
            <a:ext cx="7772870" cy="4301837"/>
          </a:xfrm>
        </p:spPr>
        <p:txBody>
          <a:bodyPr>
            <a:normAutofit fontScale="55000" lnSpcReduction="20000"/>
          </a:bodyPr>
          <a:lstStyle/>
          <a:p>
            <a:pPr marL="0" indent="0">
              <a:buNone/>
            </a:pPr>
            <a:r>
              <a:rPr lang="en-US" sz="2200" b="1" dirty="0">
                <a:latin typeface="Calibri" panose="020F0502020204030204" pitchFamily="34" charset="0"/>
                <a:cs typeface="Calibri" panose="020F0502020204030204" pitchFamily="34" charset="0"/>
              </a:rPr>
              <a:t>Documentation must contain the following and be completed within </a:t>
            </a:r>
            <a:r>
              <a:rPr lang="en-US" sz="2200" b="1" dirty="0">
                <a:solidFill>
                  <a:srgbClr val="FF0000"/>
                </a:solidFill>
                <a:latin typeface="Calibri" panose="020F0502020204030204" pitchFamily="34" charset="0"/>
                <a:cs typeface="Calibri" panose="020F0502020204030204" pitchFamily="34" charset="0"/>
              </a:rPr>
              <a:t>35 calendar days from the date of service: </a:t>
            </a:r>
          </a:p>
          <a:p>
            <a:r>
              <a:rPr lang="en-US" sz="2200" dirty="0" smtClean="0">
                <a:latin typeface="Calibri" panose="020F0502020204030204" pitchFamily="34" charset="0"/>
                <a:cs typeface="Calibri" panose="020F0502020204030204" pitchFamily="34" charset="0"/>
              </a:rPr>
              <a:t>Date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service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Start </a:t>
            </a:r>
            <a:r>
              <a:rPr lang="en-US" sz="2200" dirty="0">
                <a:latin typeface="Calibri" panose="020F0502020204030204" pitchFamily="34" charset="0"/>
                <a:cs typeface="Calibri" panose="020F0502020204030204" pitchFamily="34" charset="0"/>
              </a:rPr>
              <a:t>and stop </a:t>
            </a:r>
            <a:r>
              <a:rPr lang="en-US" sz="2200" dirty="0" smtClean="0">
                <a:latin typeface="Calibri" panose="020F0502020204030204" pitchFamily="34" charset="0"/>
                <a:cs typeface="Calibri" panose="020F0502020204030204" pitchFamily="34" charset="0"/>
              </a:rPr>
              <a:t>time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Location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service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Physician</a:t>
            </a:r>
            <a:r>
              <a:rPr lang="en-US" sz="2200" dirty="0">
                <a:latin typeface="Calibri" panose="020F0502020204030204" pitchFamily="34" charset="0"/>
                <a:cs typeface="Calibri" panose="020F0502020204030204" pitchFamily="34" charset="0"/>
              </a:rPr>
              <a:t>, PA, or APRN order for the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Purpose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Evaluator’s </a:t>
            </a:r>
            <a:r>
              <a:rPr lang="en-US" sz="2200" dirty="0">
                <a:latin typeface="Calibri" panose="020F0502020204030204" pitchFamily="34" charset="0"/>
                <a:cs typeface="Calibri" panose="020F0502020204030204" pitchFamily="34" charset="0"/>
              </a:rPr>
              <a:t>signature with </a:t>
            </a:r>
            <a:r>
              <a:rPr lang="en-US" sz="2200" dirty="0" smtClean="0">
                <a:latin typeface="Calibri" panose="020F0502020204030204" pitchFamily="34" charset="0"/>
                <a:cs typeface="Calibri" panose="020F0502020204030204" pitchFamily="34" charset="0"/>
              </a:rPr>
              <a:t>credentials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Presenting </a:t>
            </a:r>
            <a:r>
              <a:rPr lang="en-US" sz="2200" dirty="0" smtClean="0">
                <a:latin typeface="Calibri" panose="020F0502020204030204" pitchFamily="34" charset="0"/>
                <a:cs typeface="Calibri" panose="020F0502020204030204" pitchFamily="34" charset="0"/>
              </a:rPr>
              <a:t>problem</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Duration </a:t>
            </a:r>
            <a:r>
              <a:rPr lang="en-US" sz="2200" dirty="0">
                <a:latin typeface="Calibri" panose="020F0502020204030204" pitchFamily="34" charset="0"/>
                <a:cs typeface="Calibri" panose="020F0502020204030204" pitchFamily="34" charset="0"/>
              </a:rPr>
              <a:t>and frequency of </a:t>
            </a:r>
            <a:r>
              <a:rPr lang="en-US" sz="2200" dirty="0" smtClean="0">
                <a:latin typeface="Calibri" panose="020F0502020204030204" pitchFamily="34" charset="0"/>
                <a:cs typeface="Calibri" panose="020F0502020204030204" pitchFamily="34" charset="0"/>
              </a:rPr>
              <a:t>symptoms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Member’s </a:t>
            </a:r>
            <a:r>
              <a:rPr lang="en-US" sz="2200" dirty="0">
                <a:latin typeface="Calibri" panose="020F0502020204030204" pitchFamily="34" charset="0"/>
                <a:cs typeface="Calibri" panose="020F0502020204030204" pitchFamily="34" charset="0"/>
              </a:rPr>
              <a:t>diagnosis per current ICD </a:t>
            </a:r>
            <a:r>
              <a:rPr lang="en-US" sz="2200" dirty="0" smtClean="0">
                <a:latin typeface="Calibri" panose="020F0502020204030204" pitchFamily="34" charset="0"/>
                <a:cs typeface="Calibri" panose="020F0502020204030204" pitchFamily="34" charset="0"/>
              </a:rPr>
              <a:t>methodology</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Member’s </a:t>
            </a:r>
            <a:r>
              <a:rPr lang="en-US" sz="2200" dirty="0">
                <a:latin typeface="Calibri" panose="020F0502020204030204" pitchFamily="34" charset="0"/>
                <a:cs typeface="Calibri" panose="020F0502020204030204" pitchFamily="34" charset="0"/>
              </a:rPr>
              <a:t>prognosis and </a:t>
            </a:r>
            <a:r>
              <a:rPr lang="en-US" sz="2200" dirty="0" smtClean="0">
                <a:latin typeface="Calibri" panose="020F0502020204030204" pitchFamily="34" charset="0"/>
                <a:cs typeface="Calibri" panose="020F0502020204030204" pitchFamily="34" charset="0"/>
              </a:rPr>
              <a:t>rationale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Rationale </a:t>
            </a:r>
            <a:r>
              <a:rPr lang="en-US" sz="2200" dirty="0">
                <a:latin typeface="Calibri" panose="020F0502020204030204" pitchFamily="34" charset="0"/>
                <a:cs typeface="Calibri" panose="020F0502020204030204" pitchFamily="34" charset="0"/>
              </a:rPr>
              <a:t>for </a:t>
            </a:r>
            <a:r>
              <a:rPr lang="en-US" sz="2200" dirty="0" smtClean="0">
                <a:latin typeface="Calibri" panose="020F0502020204030204" pitchFamily="34" charset="0"/>
                <a:cs typeface="Calibri" panose="020F0502020204030204" pitchFamily="34" charset="0"/>
              </a:rPr>
              <a:t>diagnosis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Appropriate </a:t>
            </a:r>
            <a:r>
              <a:rPr lang="en-US" sz="2200" dirty="0">
                <a:latin typeface="Calibri" panose="020F0502020204030204" pitchFamily="34" charset="0"/>
                <a:cs typeface="Calibri" panose="020F0502020204030204" pitchFamily="34" charset="0"/>
              </a:rPr>
              <a:t>recommendations consistent with the findings of the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1907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66355"/>
            <a:ext cx="7773338" cy="498764"/>
          </a:xfrm>
        </p:spPr>
        <p:txBody>
          <a:bodyPr>
            <a:normAutofit/>
          </a:bodyPr>
          <a:lstStyle/>
          <a:p>
            <a:r>
              <a:rPr lang="en-US" sz="2000" b="1" dirty="0"/>
              <a:t>Loudness Balance Test </a:t>
            </a:r>
            <a:endParaRPr lang="en-US" sz="2000" dirty="0"/>
          </a:p>
        </p:txBody>
      </p:sp>
      <p:sp>
        <p:nvSpPr>
          <p:cNvPr id="3" name="Content Placeholder 2"/>
          <p:cNvSpPr>
            <a:spLocks noGrp="1"/>
          </p:cNvSpPr>
          <p:nvPr>
            <p:ph sz="quarter" idx="13"/>
          </p:nvPr>
        </p:nvSpPr>
        <p:spPr>
          <a:xfrm>
            <a:off x="685331" y="1494765"/>
            <a:ext cx="7772870" cy="4381294"/>
          </a:xfrm>
        </p:spPr>
        <p:txBody>
          <a:bodyPr>
            <a:normAutofit fontScale="55000" lnSpcReduction="20000"/>
          </a:bodyPr>
          <a:lstStyle/>
          <a:p>
            <a:pPr marL="0" indent="0">
              <a:buNone/>
            </a:pPr>
            <a:r>
              <a:rPr lang="en-US" sz="2200" b="1" dirty="0">
                <a:latin typeface="Calibri" panose="020F0502020204030204" pitchFamily="34" charset="0"/>
                <a:cs typeface="Calibri" panose="020F0502020204030204" pitchFamily="34" charset="0"/>
              </a:rPr>
              <a:t>Documentation must contain the following and be completed within </a:t>
            </a:r>
            <a:r>
              <a:rPr lang="en-US" sz="2200" b="1" dirty="0">
                <a:solidFill>
                  <a:srgbClr val="FF0000"/>
                </a:solidFill>
                <a:latin typeface="Calibri" panose="020F0502020204030204" pitchFamily="34" charset="0"/>
                <a:cs typeface="Calibri" panose="020F0502020204030204" pitchFamily="34" charset="0"/>
              </a:rPr>
              <a:t>35 calendar days from the date of service: </a:t>
            </a:r>
          </a:p>
          <a:p>
            <a:r>
              <a:rPr lang="en-US" sz="2200" dirty="0" smtClean="0">
                <a:latin typeface="Calibri" panose="020F0502020204030204" pitchFamily="34" charset="0"/>
                <a:cs typeface="Calibri" panose="020F0502020204030204" pitchFamily="34" charset="0"/>
              </a:rPr>
              <a:t>Date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service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Start </a:t>
            </a:r>
            <a:r>
              <a:rPr lang="en-US" sz="2200" dirty="0">
                <a:latin typeface="Calibri" panose="020F0502020204030204" pitchFamily="34" charset="0"/>
                <a:cs typeface="Calibri" panose="020F0502020204030204" pitchFamily="34" charset="0"/>
              </a:rPr>
              <a:t>and stop </a:t>
            </a:r>
            <a:r>
              <a:rPr lang="en-US" sz="2200" dirty="0" smtClean="0">
                <a:latin typeface="Calibri" panose="020F0502020204030204" pitchFamily="34" charset="0"/>
                <a:cs typeface="Calibri" panose="020F0502020204030204" pitchFamily="34" charset="0"/>
              </a:rPr>
              <a:t>time </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Location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service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Physician</a:t>
            </a:r>
            <a:r>
              <a:rPr lang="en-US" sz="2200" dirty="0">
                <a:latin typeface="Calibri" panose="020F0502020204030204" pitchFamily="34" charset="0"/>
                <a:cs typeface="Calibri" panose="020F0502020204030204" pitchFamily="34" charset="0"/>
              </a:rPr>
              <a:t>, PA, or APRN order for the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Purpose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Evaluator’s </a:t>
            </a:r>
            <a:r>
              <a:rPr lang="en-US" sz="2200" dirty="0">
                <a:latin typeface="Calibri" panose="020F0502020204030204" pitchFamily="34" charset="0"/>
                <a:cs typeface="Calibri" panose="020F0502020204030204" pitchFamily="34" charset="0"/>
              </a:rPr>
              <a:t>signature with </a:t>
            </a:r>
            <a:r>
              <a:rPr lang="en-US" sz="2200" dirty="0" smtClean="0">
                <a:latin typeface="Calibri" panose="020F0502020204030204" pitchFamily="34" charset="0"/>
                <a:cs typeface="Calibri" panose="020F0502020204030204" pitchFamily="34" charset="0"/>
              </a:rPr>
              <a:t>credentials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Presenting </a:t>
            </a:r>
            <a:r>
              <a:rPr lang="en-US" sz="2200" dirty="0" smtClean="0">
                <a:latin typeface="Calibri" panose="020F0502020204030204" pitchFamily="34" charset="0"/>
                <a:cs typeface="Calibri" panose="020F0502020204030204" pitchFamily="34" charset="0"/>
              </a:rPr>
              <a:t>problem</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Duration </a:t>
            </a:r>
            <a:r>
              <a:rPr lang="en-US" sz="2200" dirty="0">
                <a:latin typeface="Calibri" panose="020F0502020204030204" pitchFamily="34" charset="0"/>
                <a:cs typeface="Calibri" panose="020F0502020204030204" pitchFamily="34" charset="0"/>
              </a:rPr>
              <a:t>and frequency of </a:t>
            </a:r>
            <a:r>
              <a:rPr lang="en-US" sz="2200" dirty="0" smtClean="0">
                <a:latin typeface="Calibri" panose="020F0502020204030204" pitchFamily="34" charset="0"/>
                <a:cs typeface="Calibri" panose="020F0502020204030204" pitchFamily="34" charset="0"/>
              </a:rPr>
              <a:t>symptoms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Members </a:t>
            </a:r>
            <a:r>
              <a:rPr lang="en-US" sz="2200" dirty="0">
                <a:latin typeface="Calibri" panose="020F0502020204030204" pitchFamily="34" charset="0"/>
                <a:cs typeface="Calibri" panose="020F0502020204030204" pitchFamily="34" charset="0"/>
              </a:rPr>
              <a:t>diagnosis per current ICD </a:t>
            </a:r>
            <a:r>
              <a:rPr lang="en-US" sz="2200" dirty="0" smtClean="0">
                <a:latin typeface="Calibri" panose="020F0502020204030204" pitchFamily="34" charset="0"/>
                <a:cs typeface="Calibri" panose="020F0502020204030204" pitchFamily="34" charset="0"/>
              </a:rPr>
              <a:t>methodology</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Member’s </a:t>
            </a:r>
            <a:r>
              <a:rPr lang="en-US" sz="2200" dirty="0">
                <a:latin typeface="Calibri" panose="020F0502020204030204" pitchFamily="34" charset="0"/>
                <a:cs typeface="Calibri" panose="020F0502020204030204" pitchFamily="34" charset="0"/>
              </a:rPr>
              <a:t>prognosis and </a:t>
            </a:r>
            <a:r>
              <a:rPr lang="en-US" sz="2200" dirty="0" smtClean="0">
                <a:latin typeface="Calibri" panose="020F0502020204030204" pitchFamily="34" charset="0"/>
                <a:cs typeface="Calibri" panose="020F0502020204030204" pitchFamily="34" charset="0"/>
              </a:rPr>
              <a:t>rationale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Rationale </a:t>
            </a:r>
            <a:r>
              <a:rPr lang="en-US" sz="2200" dirty="0">
                <a:latin typeface="Calibri" panose="020F0502020204030204" pitchFamily="34" charset="0"/>
                <a:cs typeface="Calibri" panose="020F0502020204030204" pitchFamily="34" charset="0"/>
              </a:rPr>
              <a:t>for </a:t>
            </a:r>
            <a:r>
              <a:rPr lang="en-US" sz="2200" dirty="0" smtClean="0">
                <a:latin typeface="Calibri" panose="020F0502020204030204" pitchFamily="34" charset="0"/>
                <a:cs typeface="Calibri" panose="020F0502020204030204" pitchFamily="34" charset="0"/>
              </a:rPr>
              <a:t>diagnosis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Appropriate </a:t>
            </a:r>
            <a:r>
              <a:rPr lang="en-US" sz="2200" dirty="0">
                <a:latin typeface="Calibri" panose="020F0502020204030204" pitchFamily="34" charset="0"/>
                <a:cs typeface="Calibri" panose="020F0502020204030204" pitchFamily="34" charset="0"/>
              </a:rPr>
              <a:t>recommendations consistent with the findings of the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742719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81942"/>
            <a:ext cx="7773338" cy="420832"/>
          </a:xfrm>
        </p:spPr>
        <p:txBody>
          <a:bodyPr>
            <a:normAutofit fontScale="90000"/>
          </a:bodyPr>
          <a:lstStyle/>
          <a:p>
            <a:r>
              <a:rPr lang="en-US" sz="2200" b="1" dirty="0"/>
              <a:t>Tympanometry</a:t>
            </a:r>
            <a:r>
              <a:rPr lang="en-US" b="1" dirty="0"/>
              <a:t> </a:t>
            </a:r>
            <a:endParaRPr lang="en-US" dirty="0"/>
          </a:p>
        </p:txBody>
      </p:sp>
      <p:sp>
        <p:nvSpPr>
          <p:cNvPr id="3" name="Content Placeholder 2"/>
          <p:cNvSpPr>
            <a:spLocks noGrp="1"/>
          </p:cNvSpPr>
          <p:nvPr>
            <p:ph sz="quarter" idx="13"/>
          </p:nvPr>
        </p:nvSpPr>
        <p:spPr>
          <a:xfrm>
            <a:off x="685800" y="1448006"/>
            <a:ext cx="7772870" cy="4428053"/>
          </a:xfrm>
        </p:spPr>
        <p:txBody>
          <a:bodyPr>
            <a:no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a:t>
            </a:r>
            <a:r>
              <a:rPr lang="en-US" sz="1200" dirty="0">
                <a:solidFill>
                  <a:srgbClr val="FF0000"/>
                </a:solidFill>
                <a:latin typeface="Calibri" panose="020F0502020204030204" pitchFamily="34" charset="0"/>
                <a:cs typeface="Calibri" panose="020F0502020204030204" pitchFamily="34" charset="0"/>
              </a:rPr>
              <a:t>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 PA, or APRN order for the </a:t>
            </a:r>
            <a:r>
              <a:rPr lang="en-US" sz="1200" dirty="0" smtClean="0">
                <a:latin typeface="Calibri" panose="020F0502020204030204" pitchFamily="34" charset="0"/>
                <a:cs typeface="Calibri" panose="020F0502020204030204" pitchFamily="34" charset="0"/>
              </a:rPr>
              <a:t>evaluation</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of </a:t>
            </a:r>
            <a:r>
              <a:rPr lang="en-US" sz="1200" dirty="0" smtClean="0">
                <a:latin typeface="Calibri" panose="020F0502020204030204" pitchFamily="34" charset="0"/>
                <a:cs typeface="Calibri" panose="020F0502020204030204" pitchFamily="34" charset="0"/>
              </a:rPr>
              <a:t>evaluation</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signature with </a:t>
            </a:r>
            <a:r>
              <a:rPr lang="en-US" sz="1200" dirty="0" smtClean="0">
                <a:latin typeface="Calibri" panose="020F0502020204030204" pitchFamily="34" charset="0"/>
                <a:cs typeface="Calibri" panose="020F0502020204030204" pitchFamily="34" charset="0"/>
              </a:rPr>
              <a:t>credentials</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Presenting </a:t>
            </a:r>
            <a:r>
              <a:rPr lang="en-US" sz="1200" dirty="0" smtClean="0">
                <a:latin typeface="Calibri" panose="020F0502020204030204" pitchFamily="34" charset="0"/>
                <a:cs typeface="Calibri" panose="020F0502020204030204" pitchFamily="34" charset="0"/>
              </a:rPr>
              <a:t>problem</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Duration and frequency of </a:t>
            </a:r>
            <a:r>
              <a:rPr lang="en-US" sz="1200" dirty="0" smtClean="0">
                <a:latin typeface="Calibri" panose="020F0502020204030204" pitchFamily="34" charset="0"/>
                <a:cs typeface="Calibri" panose="020F0502020204030204" pitchFamily="34" charset="0"/>
              </a:rPr>
              <a:t>symptoms</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diagnosis per current ICD </a:t>
            </a:r>
            <a:r>
              <a:rPr lang="en-US" sz="1200" dirty="0" smtClean="0">
                <a:latin typeface="Calibri" panose="020F0502020204030204" pitchFamily="34" charset="0"/>
                <a:cs typeface="Calibri" panose="020F0502020204030204" pitchFamily="34" charset="0"/>
              </a:rPr>
              <a:t>methodology</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prognosis and </a:t>
            </a:r>
            <a:r>
              <a:rPr lang="en-US" sz="1200" dirty="0" smtClean="0">
                <a:latin typeface="Calibri" panose="020F0502020204030204" pitchFamily="34" charset="0"/>
                <a:cs typeface="Calibri" panose="020F0502020204030204" pitchFamily="34" charset="0"/>
              </a:rPr>
              <a:t>rationale</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Rationale for </a:t>
            </a:r>
            <a:r>
              <a:rPr lang="en-US" sz="1200" dirty="0" smtClean="0">
                <a:latin typeface="Calibri" panose="020F0502020204030204" pitchFamily="34" charset="0"/>
                <a:cs typeface="Calibri" panose="020F0502020204030204" pitchFamily="34" charset="0"/>
              </a:rPr>
              <a:t>diagnosis</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recommendations consistent with the findings of the </a:t>
            </a:r>
            <a:r>
              <a:rPr lang="en-US" sz="1200" dirty="0" smtClean="0">
                <a:latin typeface="Calibri" panose="020F0502020204030204" pitchFamily="34" charset="0"/>
                <a:cs typeface="Calibri" panose="020F0502020204030204" pitchFamily="34" charset="0"/>
              </a:rPr>
              <a:t>evaluation</a:t>
            </a:r>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p>
          <a:p>
            <a:endParaRPr lang="en-US" sz="1200" dirty="0"/>
          </a:p>
        </p:txBody>
      </p:sp>
    </p:spTree>
    <p:extLst>
      <p:ext uri="{BB962C8B-B14F-4D97-AF65-F5344CB8AC3E}">
        <p14:creationId xmlns:p14="http://schemas.microsoft.com/office/powerpoint/2010/main" val="176754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97528"/>
            <a:ext cx="7773338" cy="483177"/>
          </a:xfrm>
        </p:spPr>
        <p:txBody>
          <a:bodyPr>
            <a:normAutofit/>
          </a:bodyPr>
          <a:lstStyle/>
          <a:p>
            <a:r>
              <a:rPr lang="en-US" sz="2000" b="1" dirty="0"/>
              <a:t>Acoustic Reflex Testing </a:t>
            </a:r>
            <a:endParaRPr lang="en-US" sz="2000" dirty="0"/>
          </a:p>
        </p:txBody>
      </p:sp>
      <p:sp>
        <p:nvSpPr>
          <p:cNvPr id="3" name="Content Placeholder 2"/>
          <p:cNvSpPr>
            <a:spLocks noGrp="1"/>
          </p:cNvSpPr>
          <p:nvPr>
            <p:ph sz="quarter" idx="13"/>
          </p:nvPr>
        </p:nvSpPr>
        <p:spPr>
          <a:xfrm>
            <a:off x="685331" y="1525937"/>
            <a:ext cx="7772870" cy="4365708"/>
          </a:xfrm>
        </p:spPr>
        <p:txBody>
          <a:bodyPr>
            <a:no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a:t>
            </a:r>
            <a:r>
              <a:rPr lang="en-US" sz="1200" dirty="0">
                <a:latin typeface="Calibri" panose="020F0502020204030204" pitchFamily="34" charset="0"/>
                <a:cs typeface="Calibri" panose="020F0502020204030204" pitchFamily="34" charset="0"/>
              </a:rPr>
              <a:t>, PA or APRN order for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a:t>
            </a:r>
            <a:r>
              <a:rPr lang="en-US" sz="1200" dirty="0">
                <a:latin typeface="Calibri" panose="020F0502020204030204" pitchFamily="34" charset="0"/>
                <a:cs typeface="Calibri" panose="020F0502020204030204" pitchFamily="34" charset="0"/>
              </a:rPr>
              <a:t>signature with </a:t>
            </a:r>
            <a:r>
              <a:rPr lang="en-US" sz="1200" dirty="0" smtClean="0">
                <a:latin typeface="Calibri" panose="020F0502020204030204" pitchFamily="34" charset="0"/>
                <a:cs typeface="Calibri" panose="020F0502020204030204" pitchFamily="34" charset="0"/>
              </a:rPr>
              <a:t>credentials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Presenting </a:t>
            </a:r>
            <a:r>
              <a:rPr lang="en-US" sz="1200" dirty="0" smtClean="0">
                <a:latin typeface="Calibri" panose="020F0502020204030204" pitchFamily="34" charset="0"/>
                <a:cs typeface="Calibri" panose="020F0502020204030204" pitchFamily="34" charset="0"/>
              </a:rPr>
              <a:t>problem</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Duration </a:t>
            </a:r>
            <a:r>
              <a:rPr lang="en-US" sz="1200" dirty="0">
                <a:latin typeface="Calibri" panose="020F0502020204030204" pitchFamily="34" charset="0"/>
                <a:cs typeface="Calibri" panose="020F0502020204030204" pitchFamily="34" charset="0"/>
              </a:rPr>
              <a:t>and frequency of </a:t>
            </a:r>
            <a:r>
              <a:rPr lang="en-US" sz="1200" dirty="0" smtClean="0">
                <a:latin typeface="Calibri" panose="020F0502020204030204" pitchFamily="34" charset="0"/>
                <a:cs typeface="Calibri" panose="020F0502020204030204" pitchFamily="34" charset="0"/>
              </a:rPr>
              <a:t>symptoms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diagnosis per current ICD </a:t>
            </a:r>
            <a:r>
              <a:rPr lang="en-US" sz="1200" dirty="0" smtClean="0">
                <a:latin typeface="Calibri" panose="020F0502020204030204" pitchFamily="34" charset="0"/>
                <a:cs typeface="Calibri" panose="020F0502020204030204" pitchFamily="34" charset="0"/>
              </a:rPr>
              <a:t>methodology</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prognosis and </a:t>
            </a:r>
            <a:r>
              <a:rPr lang="en-US" sz="1200" dirty="0" smtClean="0">
                <a:latin typeface="Calibri" panose="020F0502020204030204" pitchFamily="34" charset="0"/>
                <a:cs typeface="Calibri" panose="020F0502020204030204" pitchFamily="34" charset="0"/>
              </a:rPr>
              <a:t>rationale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Rationale </a:t>
            </a:r>
            <a:r>
              <a:rPr lang="en-US" sz="1200" dirty="0">
                <a:latin typeface="Calibri" panose="020F0502020204030204" pitchFamily="34" charset="0"/>
                <a:cs typeface="Calibri" panose="020F0502020204030204" pitchFamily="34" charset="0"/>
              </a:rPr>
              <a:t>for </a:t>
            </a:r>
            <a:r>
              <a:rPr lang="en-US" sz="1200" dirty="0" smtClean="0">
                <a:latin typeface="Calibri" panose="020F0502020204030204" pitchFamily="34" charset="0"/>
                <a:cs typeface="Calibri" panose="020F0502020204030204" pitchFamily="34" charset="0"/>
              </a:rPr>
              <a:t>diagnosis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a:t>
            </a:r>
            <a:r>
              <a:rPr lang="en-US" sz="1200" dirty="0">
                <a:latin typeface="Calibri" panose="020F0502020204030204" pitchFamily="34" charset="0"/>
                <a:cs typeface="Calibri" panose="020F0502020204030204" pitchFamily="34" charset="0"/>
              </a:rPr>
              <a:t>recommendations consistent with the findings of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808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97528"/>
            <a:ext cx="7773338" cy="405245"/>
          </a:xfrm>
        </p:spPr>
        <p:txBody>
          <a:bodyPr>
            <a:normAutofit/>
          </a:bodyPr>
          <a:lstStyle/>
          <a:p>
            <a:r>
              <a:rPr lang="en-US" sz="2000" b="1" dirty="0"/>
              <a:t>Acoustic </a:t>
            </a:r>
            <a:r>
              <a:rPr lang="en-US" sz="2000" b="1" dirty="0" smtClean="0"/>
              <a:t>Emittance </a:t>
            </a:r>
            <a:r>
              <a:rPr lang="en-US" sz="2000" b="1" dirty="0"/>
              <a:t>Testing </a:t>
            </a:r>
            <a:endParaRPr lang="en-US" sz="2000" dirty="0"/>
          </a:p>
        </p:txBody>
      </p:sp>
      <p:sp>
        <p:nvSpPr>
          <p:cNvPr id="3" name="Content Placeholder 2"/>
          <p:cNvSpPr>
            <a:spLocks noGrp="1"/>
          </p:cNvSpPr>
          <p:nvPr>
            <p:ph sz="quarter" idx="13"/>
          </p:nvPr>
        </p:nvSpPr>
        <p:spPr>
          <a:xfrm>
            <a:off x="685331" y="1402773"/>
            <a:ext cx="7772870" cy="4426527"/>
          </a:xfrm>
        </p:spPr>
        <p:txBody>
          <a:bodyPr>
            <a:normAutofit fontScale="70000" lnSpcReduction="20000"/>
          </a:bodyPr>
          <a:lstStyle/>
          <a:p>
            <a:pPr marL="0" indent="0">
              <a:buNone/>
            </a:pPr>
            <a:r>
              <a:rPr lang="en-US" sz="1900" b="1" dirty="0">
                <a:latin typeface="Calibri" panose="020F0502020204030204" pitchFamily="34" charset="0"/>
                <a:cs typeface="Calibri" panose="020F0502020204030204" pitchFamily="34" charset="0"/>
              </a:rPr>
              <a:t>Documentation must contain the following and be completed within </a:t>
            </a:r>
            <a:r>
              <a:rPr lang="en-US" sz="1900" b="1" dirty="0">
                <a:solidFill>
                  <a:srgbClr val="FF0000"/>
                </a:solidFill>
                <a:latin typeface="Calibri" panose="020F0502020204030204" pitchFamily="34" charset="0"/>
                <a:cs typeface="Calibri" panose="020F0502020204030204" pitchFamily="34" charset="0"/>
              </a:rPr>
              <a:t>35 calendar days from the date of service: </a:t>
            </a:r>
          </a:p>
          <a:p>
            <a:r>
              <a:rPr lang="en-US" sz="1700" dirty="0" smtClean="0">
                <a:latin typeface="Calibri" panose="020F0502020204030204" pitchFamily="34" charset="0"/>
                <a:cs typeface="Calibri" panose="020F0502020204030204" pitchFamily="34" charset="0"/>
              </a:rPr>
              <a:t>Date of </a:t>
            </a:r>
            <a:r>
              <a:rPr lang="en-US" sz="1700" dirty="0" smtClean="0">
                <a:latin typeface="Calibri" panose="020F0502020204030204" pitchFamily="34" charset="0"/>
                <a:cs typeface="Calibri" panose="020F0502020204030204" pitchFamily="34" charset="0"/>
              </a:rPr>
              <a:t>service</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Start and stop </a:t>
            </a:r>
            <a:r>
              <a:rPr lang="en-US" sz="1700" dirty="0" smtClean="0">
                <a:latin typeface="Calibri" panose="020F0502020204030204" pitchFamily="34" charset="0"/>
                <a:cs typeface="Calibri" panose="020F0502020204030204" pitchFamily="34" charset="0"/>
              </a:rPr>
              <a:t>time </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Location of </a:t>
            </a:r>
            <a:r>
              <a:rPr lang="en-US" sz="1700" dirty="0" smtClean="0">
                <a:latin typeface="Calibri" panose="020F0502020204030204" pitchFamily="34" charset="0"/>
                <a:cs typeface="Calibri" panose="020F0502020204030204" pitchFamily="34" charset="0"/>
              </a:rPr>
              <a:t>Service</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Physician, PA, or APRN order for the </a:t>
            </a:r>
            <a:r>
              <a:rPr lang="en-US" sz="1700" dirty="0" smtClean="0">
                <a:latin typeface="Calibri" panose="020F0502020204030204" pitchFamily="34" charset="0"/>
                <a:cs typeface="Calibri" panose="020F0502020204030204" pitchFamily="34" charset="0"/>
              </a:rPr>
              <a:t>evaluation</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Purpose of </a:t>
            </a:r>
            <a:r>
              <a:rPr lang="en-US" sz="1700" dirty="0" smtClean="0">
                <a:latin typeface="Calibri" panose="020F0502020204030204" pitchFamily="34" charset="0"/>
                <a:cs typeface="Calibri" panose="020F0502020204030204" pitchFamily="34" charset="0"/>
              </a:rPr>
              <a:t>evaluation</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Evaluator’s signature with </a:t>
            </a:r>
            <a:r>
              <a:rPr lang="en-US" sz="1700" dirty="0" smtClean="0">
                <a:latin typeface="Calibri" panose="020F0502020204030204" pitchFamily="34" charset="0"/>
                <a:cs typeface="Calibri" panose="020F0502020204030204" pitchFamily="34" charset="0"/>
              </a:rPr>
              <a:t>credentials</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Presenting </a:t>
            </a:r>
            <a:r>
              <a:rPr lang="en-US" sz="1700" dirty="0" smtClean="0">
                <a:latin typeface="Calibri" panose="020F0502020204030204" pitchFamily="34" charset="0"/>
                <a:cs typeface="Calibri" panose="020F0502020204030204" pitchFamily="34" charset="0"/>
              </a:rPr>
              <a:t>problem</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Duration and frequency of </a:t>
            </a:r>
            <a:r>
              <a:rPr lang="en-US" sz="1700" dirty="0" smtClean="0">
                <a:latin typeface="Calibri" panose="020F0502020204030204" pitchFamily="34" charset="0"/>
                <a:cs typeface="Calibri" panose="020F0502020204030204" pitchFamily="34" charset="0"/>
              </a:rPr>
              <a:t>symptoms</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Members diagnosis per current ICD </a:t>
            </a:r>
            <a:r>
              <a:rPr lang="en-US" sz="1700" dirty="0" smtClean="0">
                <a:latin typeface="Calibri" panose="020F0502020204030204" pitchFamily="34" charset="0"/>
                <a:cs typeface="Calibri" panose="020F0502020204030204" pitchFamily="34" charset="0"/>
              </a:rPr>
              <a:t>methodology</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Medicaid Member’s prognosis and </a:t>
            </a:r>
            <a:r>
              <a:rPr lang="en-US" sz="1700" dirty="0" smtClean="0">
                <a:latin typeface="Calibri" panose="020F0502020204030204" pitchFamily="34" charset="0"/>
                <a:cs typeface="Calibri" panose="020F0502020204030204" pitchFamily="34" charset="0"/>
              </a:rPr>
              <a:t>rationale</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Rationale for </a:t>
            </a:r>
            <a:r>
              <a:rPr lang="en-US" sz="1700" dirty="0" smtClean="0">
                <a:latin typeface="Calibri" panose="020F0502020204030204" pitchFamily="34" charset="0"/>
                <a:cs typeface="Calibri" panose="020F0502020204030204" pitchFamily="34" charset="0"/>
              </a:rPr>
              <a:t>diagnosis</a:t>
            </a:r>
            <a:endParaRPr lang="en-US" sz="1700" dirty="0" smtClean="0">
              <a:latin typeface="Calibri" panose="020F0502020204030204" pitchFamily="34" charset="0"/>
              <a:cs typeface="Calibri" panose="020F0502020204030204" pitchFamily="34" charset="0"/>
            </a:endParaRPr>
          </a:p>
          <a:p>
            <a:r>
              <a:rPr lang="en-US" sz="1700" dirty="0" smtClean="0">
                <a:latin typeface="Calibri" panose="020F0502020204030204" pitchFamily="34" charset="0"/>
                <a:cs typeface="Calibri" panose="020F0502020204030204" pitchFamily="34" charset="0"/>
              </a:rPr>
              <a:t>Appropriate recommendations consistent with the findings of the </a:t>
            </a:r>
            <a:r>
              <a:rPr lang="en-US" sz="1700" dirty="0" smtClean="0">
                <a:latin typeface="Calibri" panose="020F0502020204030204" pitchFamily="34" charset="0"/>
                <a:cs typeface="Calibri" panose="020F0502020204030204" pitchFamily="34" charset="0"/>
              </a:rPr>
              <a:t>evaluation</a:t>
            </a:r>
            <a:endParaRPr lang="en-US" sz="1700" dirty="0" smtClean="0">
              <a:latin typeface="Calibri" panose="020F0502020204030204" pitchFamily="34" charset="0"/>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41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81942"/>
            <a:ext cx="7773338" cy="467591"/>
          </a:xfrm>
        </p:spPr>
        <p:txBody>
          <a:bodyPr>
            <a:normAutofit/>
          </a:bodyPr>
          <a:lstStyle/>
          <a:p>
            <a:r>
              <a:rPr lang="en-US" sz="2000" b="1" dirty="0"/>
              <a:t>Filtered Speech Test </a:t>
            </a:r>
            <a:endParaRPr lang="en-US" sz="2000" dirty="0"/>
          </a:p>
        </p:txBody>
      </p:sp>
      <p:sp>
        <p:nvSpPr>
          <p:cNvPr id="3" name="Content Placeholder 2"/>
          <p:cNvSpPr>
            <a:spLocks noGrp="1"/>
          </p:cNvSpPr>
          <p:nvPr>
            <p:ph sz="quarter" idx="13"/>
          </p:nvPr>
        </p:nvSpPr>
        <p:spPr>
          <a:xfrm>
            <a:off x="685331" y="1510351"/>
            <a:ext cx="7772870" cy="4287776"/>
          </a:xfrm>
        </p:spPr>
        <p:txBody>
          <a:bodyPr>
            <a:norm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a:t>
            </a:r>
            <a:r>
              <a:rPr lang="en-US" sz="1200" dirty="0">
                <a:latin typeface="Calibri" panose="020F0502020204030204" pitchFamily="34" charset="0"/>
                <a:cs typeface="Calibri" panose="020F0502020204030204" pitchFamily="34" charset="0"/>
              </a:rPr>
              <a:t>, PA or APRN order for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a:t>
            </a:r>
            <a:r>
              <a:rPr lang="en-US" sz="1200" dirty="0">
                <a:latin typeface="Calibri" panose="020F0502020204030204" pitchFamily="34" charset="0"/>
                <a:cs typeface="Calibri" panose="020F0502020204030204" pitchFamily="34" charset="0"/>
              </a:rPr>
              <a:t>signature with </a:t>
            </a:r>
            <a:r>
              <a:rPr lang="en-US" sz="1200" dirty="0" smtClean="0">
                <a:latin typeface="Calibri" panose="020F0502020204030204" pitchFamily="34" charset="0"/>
                <a:cs typeface="Calibri" panose="020F0502020204030204" pitchFamily="34" charset="0"/>
              </a:rPr>
              <a:t>credentials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Presenting </a:t>
            </a:r>
            <a:r>
              <a:rPr lang="en-US" sz="1200" dirty="0" smtClean="0">
                <a:latin typeface="Calibri" panose="020F0502020204030204" pitchFamily="34" charset="0"/>
                <a:cs typeface="Calibri" panose="020F0502020204030204" pitchFamily="34" charset="0"/>
              </a:rPr>
              <a:t>problem</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Duration </a:t>
            </a:r>
            <a:r>
              <a:rPr lang="en-US" sz="1200" dirty="0">
                <a:latin typeface="Calibri" panose="020F0502020204030204" pitchFamily="34" charset="0"/>
                <a:cs typeface="Calibri" panose="020F0502020204030204" pitchFamily="34" charset="0"/>
              </a:rPr>
              <a:t>and frequency of </a:t>
            </a:r>
            <a:r>
              <a:rPr lang="en-US" sz="1200" dirty="0" smtClean="0">
                <a:latin typeface="Calibri" panose="020F0502020204030204" pitchFamily="34" charset="0"/>
                <a:cs typeface="Calibri" panose="020F0502020204030204" pitchFamily="34" charset="0"/>
              </a:rPr>
              <a:t>symptoms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diagnosis per current ICD </a:t>
            </a:r>
            <a:r>
              <a:rPr lang="en-US" sz="1200" dirty="0" smtClean="0">
                <a:latin typeface="Calibri" panose="020F0502020204030204" pitchFamily="34" charset="0"/>
                <a:cs typeface="Calibri" panose="020F0502020204030204" pitchFamily="34" charset="0"/>
              </a:rPr>
              <a:t>methodology</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prognosis and </a:t>
            </a:r>
            <a:r>
              <a:rPr lang="en-US" sz="1200" dirty="0" smtClean="0">
                <a:latin typeface="Calibri" panose="020F0502020204030204" pitchFamily="34" charset="0"/>
                <a:cs typeface="Calibri" panose="020F0502020204030204" pitchFamily="34" charset="0"/>
              </a:rPr>
              <a:t>rationale</a:t>
            </a:r>
            <a:endParaRPr lang="en-US" sz="1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02434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817" y="536686"/>
            <a:ext cx="7773338" cy="1058380"/>
          </a:xfrm>
        </p:spPr>
        <p:txBody>
          <a:bodyPr>
            <a:normAutofit fontScale="90000"/>
          </a:bodyPr>
          <a:lstStyle/>
          <a:p>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200" b="1" dirty="0" smtClean="0"/>
              <a:t>Speech </a:t>
            </a:r>
            <a:r>
              <a:rPr lang="en-US" sz="2200" b="1" dirty="0"/>
              <a:t>therapy is deemed not medically necessary when the member has: </a:t>
            </a:r>
            <a:r>
              <a:rPr lang="en-US" sz="2200" b="1" dirty="0" smtClean="0"/>
              <a:t/>
            </a:r>
            <a:br>
              <a:rPr lang="en-US" sz="2200" b="1" dirty="0" smtClean="0"/>
            </a:br>
            <a:r>
              <a:rPr lang="en-US" sz="2000" dirty="0"/>
              <a:t/>
            </a:r>
            <a:br>
              <a:rPr lang="en-US" sz="2000" dirty="0"/>
            </a:br>
            <a:r>
              <a:rPr lang="en-US" sz="2000" dirty="0" smtClean="0"/>
              <a:t> </a:t>
            </a:r>
            <a:r>
              <a:rPr lang="en-US" dirty="0"/>
              <a:t/>
            </a:r>
            <a:br>
              <a:rPr lang="en-US" dirty="0"/>
            </a:br>
            <a:endParaRPr lang="en-US" dirty="0"/>
          </a:p>
        </p:txBody>
      </p:sp>
      <p:sp>
        <p:nvSpPr>
          <p:cNvPr id="3" name="TextBox 2"/>
          <p:cNvSpPr txBox="1"/>
          <p:nvPr/>
        </p:nvSpPr>
        <p:spPr>
          <a:xfrm>
            <a:off x="659354" y="1595066"/>
            <a:ext cx="7928264" cy="1569660"/>
          </a:xfrm>
          <a:prstGeom prst="rect">
            <a:avLst/>
          </a:prstGeom>
          <a:noFill/>
        </p:spPr>
        <p:txBody>
          <a:bodyPr wrap="square" rtlCol="0">
            <a:spAutoFit/>
          </a:bodyPr>
          <a:lstStyle/>
          <a:p>
            <a:pPr marL="342900" indent="-342900">
              <a:buFont typeface="Arial" panose="020B0604020202020204" pitchFamily="34" charset="0"/>
              <a:buChar char="•"/>
            </a:pPr>
            <a:r>
              <a:rPr lang="en-US" sz="1200" cap="all" dirty="0">
                <a:solidFill>
                  <a:prstClr val="black"/>
                </a:solidFill>
                <a:latin typeface="Calibri" panose="020F0502020204030204" pitchFamily="34" charset="0"/>
                <a:ea typeface="+mj-ea"/>
                <a:cs typeface="Calibri" panose="020F0502020204030204" pitchFamily="34" charset="0"/>
              </a:rPr>
              <a:t>Reached the highest level of functioning and is no longer </a:t>
            </a:r>
            <a:r>
              <a:rPr lang="en-US" sz="1200" cap="all" dirty="0" smtClean="0">
                <a:solidFill>
                  <a:prstClr val="black"/>
                </a:solidFill>
                <a:latin typeface="Calibri" panose="020F0502020204030204" pitchFamily="34" charset="0"/>
                <a:ea typeface="+mj-ea"/>
                <a:cs typeface="Calibri" panose="020F0502020204030204" pitchFamily="34" charset="0"/>
              </a:rPr>
              <a:t>progressing</a:t>
            </a:r>
            <a:br>
              <a:rPr lang="en-US" sz="1200" cap="all" dirty="0" smtClean="0">
                <a:solidFill>
                  <a:prstClr val="black"/>
                </a:solidFill>
                <a:latin typeface="Calibri" panose="020F0502020204030204" pitchFamily="34" charset="0"/>
                <a:ea typeface="+mj-ea"/>
                <a:cs typeface="Calibri" panose="020F0502020204030204" pitchFamily="34" charset="0"/>
              </a:rPr>
            </a:br>
            <a:endParaRPr lang="en-US" sz="1200" cap="all" dirty="0" smtClean="0">
              <a:solidFill>
                <a:prstClr val="black"/>
              </a:solidFill>
              <a:latin typeface="Calibri" panose="020F0502020204030204" pitchFamily="34" charset="0"/>
              <a:ea typeface="+mj-ea"/>
              <a:cs typeface="Calibri" panose="020F0502020204030204" pitchFamily="34" charset="0"/>
            </a:endParaRPr>
          </a:p>
          <a:p>
            <a:pPr marL="342900" indent="-342900">
              <a:buFont typeface="Arial" panose="020B0604020202020204" pitchFamily="34" charset="0"/>
              <a:buChar char="•"/>
            </a:pPr>
            <a:r>
              <a:rPr lang="en-US" sz="1200" cap="all" dirty="0" smtClean="0">
                <a:solidFill>
                  <a:prstClr val="black"/>
                </a:solidFill>
                <a:latin typeface="Calibri" panose="020F0502020204030204" pitchFamily="34" charset="0"/>
                <a:ea typeface="+mj-ea"/>
                <a:cs typeface="Calibri" panose="020F0502020204030204" pitchFamily="34" charset="0"/>
              </a:rPr>
              <a:t>The </a:t>
            </a:r>
            <a:r>
              <a:rPr lang="en-US" sz="1200" cap="all" dirty="0">
                <a:solidFill>
                  <a:prstClr val="black"/>
                </a:solidFill>
                <a:latin typeface="Calibri" panose="020F0502020204030204" pitchFamily="34" charset="0"/>
                <a:ea typeface="+mj-ea"/>
                <a:cs typeface="Calibri" panose="020F0502020204030204" pitchFamily="34" charset="0"/>
              </a:rPr>
              <a:t>established plan of care goals and objectives are </a:t>
            </a:r>
            <a:r>
              <a:rPr lang="en-US" sz="1200" cap="all" dirty="0" smtClean="0">
                <a:solidFill>
                  <a:prstClr val="black"/>
                </a:solidFill>
                <a:latin typeface="Calibri" panose="020F0502020204030204" pitchFamily="34" charset="0"/>
                <a:ea typeface="+mj-ea"/>
                <a:cs typeface="Calibri" panose="020F0502020204030204" pitchFamily="34" charset="0"/>
              </a:rPr>
              <a:t>met</a:t>
            </a:r>
            <a:r>
              <a:rPr lang="en-US" sz="1200" cap="all" dirty="0" smtClean="0">
                <a:solidFill>
                  <a:prstClr val="black"/>
                </a:solidFill>
                <a:latin typeface="Calibri" panose="020F0502020204030204" pitchFamily="34" charset="0"/>
                <a:ea typeface="+mj-ea"/>
                <a:cs typeface="Calibri" panose="020F0502020204030204" pitchFamily="34" charset="0"/>
              </a:rPr>
              <a:t/>
            </a:r>
            <a:br>
              <a:rPr lang="en-US" sz="1200" cap="all" dirty="0" smtClean="0">
                <a:solidFill>
                  <a:prstClr val="black"/>
                </a:solidFill>
                <a:latin typeface="Calibri" panose="020F0502020204030204" pitchFamily="34" charset="0"/>
                <a:ea typeface="+mj-ea"/>
                <a:cs typeface="Calibri" panose="020F0502020204030204" pitchFamily="34" charset="0"/>
              </a:rPr>
            </a:br>
            <a:endParaRPr lang="en-US" sz="1200" cap="all" dirty="0" smtClean="0">
              <a:solidFill>
                <a:prstClr val="black"/>
              </a:solidFill>
              <a:latin typeface="Calibri" panose="020F0502020204030204" pitchFamily="34" charset="0"/>
              <a:ea typeface="+mj-ea"/>
              <a:cs typeface="Calibri" panose="020F0502020204030204" pitchFamily="34" charset="0"/>
            </a:endParaRPr>
          </a:p>
          <a:p>
            <a:pPr marL="342900" indent="-342900">
              <a:buFont typeface="Arial" panose="020B0604020202020204" pitchFamily="34" charset="0"/>
              <a:buChar char="•"/>
            </a:pPr>
            <a:r>
              <a:rPr lang="en-US" sz="1200" cap="all" dirty="0" smtClean="0">
                <a:solidFill>
                  <a:prstClr val="black"/>
                </a:solidFill>
                <a:latin typeface="Calibri" panose="020F0502020204030204" pitchFamily="34" charset="0"/>
                <a:ea typeface="+mj-ea"/>
                <a:cs typeface="Calibri" panose="020F0502020204030204" pitchFamily="34" charset="0"/>
              </a:rPr>
              <a:t>The </a:t>
            </a:r>
            <a:r>
              <a:rPr lang="en-US" sz="1200" cap="all" dirty="0">
                <a:solidFill>
                  <a:prstClr val="black"/>
                </a:solidFill>
                <a:latin typeface="Calibri" panose="020F0502020204030204" pitchFamily="34" charset="0"/>
                <a:ea typeface="+mj-ea"/>
                <a:cs typeface="Calibri" panose="020F0502020204030204" pitchFamily="34" charset="0"/>
              </a:rPr>
              <a:t>established plan of care does not require the skills of a speech-language </a:t>
            </a:r>
            <a:r>
              <a:rPr lang="en-US" sz="1200" cap="all" dirty="0" smtClean="0">
                <a:solidFill>
                  <a:prstClr val="black"/>
                </a:solidFill>
                <a:latin typeface="Calibri" panose="020F0502020204030204" pitchFamily="34" charset="0"/>
                <a:ea typeface="+mj-ea"/>
                <a:cs typeface="Calibri" panose="020F0502020204030204" pitchFamily="34" charset="0"/>
              </a:rPr>
              <a:t>Therapist/pathologist</a:t>
            </a:r>
            <a:r>
              <a:rPr lang="en-US" sz="1200" cap="all" dirty="0" smtClean="0">
                <a:solidFill>
                  <a:prstClr val="black"/>
                </a:solidFill>
                <a:latin typeface="Calibri" panose="020F0502020204030204" pitchFamily="34" charset="0"/>
                <a:ea typeface="+mj-ea"/>
                <a:cs typeface="Calibri" panose="020F0502020204030204" pitchFamily="34" charset="0"/>
              </a:rPr>
              <a:t/>
            </a:r>
            <a:br>
              <a:rPr lang="en-US" sz="1200" cap="all" dirty="0" smtClean="0">
                <a:solidFill>
                  <a:prstClr val="black"/>
                </a:solidFill>
                <a:latin typeface="Calibri" panose="020F0502020204030204" pitchFamily="34" charset="0"/>
                <a:ea typeface="+mj-ea"/>
                <a:cs typeface="Calibri" panose="020F0502020204030204" pitchFamily="34" charset="0"/>
              </a:rPr>
            </a:br>
            <a:endParaRPr lang="en-US" sz="1200" cap="all" dirty="0" smtClean="0">
              <a:solidFill>
                <a:prstClr val="black"/>
              </a:solidFill>
              <a:latin typeface="Calibri" panose="020F0502020204030204" pitchFamily="34" charset="0"/>
              <a:ea typeface="+mj-ea"/>
              <a:cs typeface="Calibri" panose="020F0502020204030204" pitchFamily="34" charset="0"/>
            </a:endParaRPr>
          </a:p>
          <a:p>
            <a:pPr marL="342900" indent="-342900">
              <a:buFont typeface="Arial" panose="020B0604020202020204" pitchFamily="34" charset="0"/>
              <a:buChar char="•"/>
            </a:pPr>
            <a:r>
              <a:rPr lang="en-US" sz="1200" cap="all" dirty="0" smtClean="0">
                <a:solidFill>
                  <a:prstClr val="black"/>
                </a:solidFill>
                <a:latin typeface="Calibri" panose="020F0502020204030204" pitchFamily="34" charset="0"/>
                <a:ea typeface="+mj-ea"/>
                <a:cs typeface="Calibri" panose="020F0502020204030204" pitchFamily="34" charset="0"/>
              </a:rPr>
              <a:t>The </a:t>
            </a:r>
            <a:r>
              <a:rPr lang="en-US" sz="1200" cap="all" dirty="0">
                <a:solidFill>
                  <a:prstClr val="black"/>
                </a:solidFill>
                <a:latin typeface="Calibri" panose="020F0502020204030204" pitchFamily="34" charset="0"/>
                <a:ea typeface="+mj-ea"/>
                <a:cs typeface="Calibri" panose="020F0502020204030204" pitchFamily="34" charset="0"/>
              </a:rPr>
              <a:t>member or his/her legal representative has demonstrated the knowledge and skill of providing the speech therapy regime themselves</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7294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81942"/>
            <a:ext cx="7773338" cy="405245"/>
          </a:xfrm>
        </p:spPr>
        <p:txBody>
          <a:bodyPr>
            <a:normAutofit/>
          </a:bodyPr>
          <a:lstStyle/>
          <a:p>
            <a:r>
              <a:rPr lang="en-US" sz="2000" b="1" dirty="0"/>
              <a:t>Conditioning Play Audiometry </a:t>
            </a:r>
            <a:endParaRPr lang="en-US" sz="2000" dirty="0"/>
          </a:p>
        </p:txBody>
      </p:sp>
      <p:sp>
        <p:nvSpPr>
          <p:cNvPr id="3" name="Content Placeholder 2"/>
          <p:cNvSpPr>
            <a:spLocks noGrp="1"/>
          </p:cNvSpPr>
          <p:nvPr>
            <p:ph sz="quarter" idx="13"/>
          </p:nvPr>
        </p:nvSpPr>
        <p:spPr>
          <a:xfrm>
            <a:off x="685331" y="1416833"/>
            <a:ext cx="7772870" cy="4844118"/>
          </a:xfrm>
        </p:spPr>
        <p:txBody>
          <a:bodyPr>
            <a:no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a:t>
            </a:r>
            <a:r>
              <a:rPr lang="en-US" sz="1200" dirty="0">
                <a:latin typeface="Calibri" panose="020F0502020204030204" pitchFamily="34" charset="0"/>
                <a:cs typeface="Calibri" panose="020F0502020204030204" pitchFamily="34" charset="0"/>
              </a:rPr>
              <a:t>, PA, or APRN order for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a:t>
            </a:r>
            <a:r>
              <a:rPr lang="en-US" sz="1200" dirty="0">
                <a:latin typeface="Calibri" panose="020F0502020204030204" pitchFamily="34" charset="0"/>
                <a:cs typeface="Calibri" panose="020F0502020204030204" pitchFamily="34" charset="0"/>
              </a:rPr>
              <a:t>signature with </a:t>
            </a:r>
            <a:r>
              <a:rPr lang="en-US" sz="1200" dirty="0" smtClean="0">
                <a:latin typeface="Calibri" panose="020F0502020204030204" pitchFamily="34" charset="0"/>
                <a:cs typeface="Calibri" panose="020F0502020204030204" pitchFamily="34" charset="0"/>
              </a:rPr>
              <a:t>credentials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Presenting </a:t>
            </a:r>
            <a:r>
              <a:rPr lang="en-US" sz="1200" dirty="0" smtClean="0">
                <a:latin typeface="Calibri" panose="020F0502020204030204" pitchFamily="34" charset="0"/>
                <a:cs typeface="Calibri" panose="020F0502020204030204" pitchFamily="34" charset="0"/>
              </a:rPr>
              <a:t>problem</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Duration </a:t>
            </a:r>
            <a:r>
              <a:rPr lang="en-US" sz="1200" dirty="0">
                <a:latin typeface="Calibri" panose="020F0502020204030204" pitchFamily="34" charset="0"/>
                <a:cs typeface="Calibri" panose="020F0502020204030204" pitchFamily="34" charset="0"/>
              </a:rPr>
              <a:t>and frequency of </a:t>
            </a:r>
            <a:r>
              <a:rPr lang="en-US" sz="1200" dirty="0" smtClean="0">
                <a:latin typeface="Calibri" panose="020F0502020204030204" pitchFamily="34" charset="0"/>
                <a:cs typeface="Calibri" panose="020F0502020204030204" pitchFamily="34" charset="0"/>
              </a:rPr>
              <a:t>symptoms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diagnosis per current ICD </a:t>
            </a:r>
            <a:r>
              <a:rPr lang="en-US" sz="1200" dirty="0" smtClean="0">
                <a:latin typeface="Calibri" panose="020F0502020204030204" pitchFamily="34" charset="0"/>
                <a:cs typeface="Calibri" panose="020F0502020204030204" pitchFamily="34" charset="0"/>
              </a:rPr>
              <a:t>methodology</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Medicaid </a:t>
            </a:r>
            <a:r>
              <a:rPr lang="en-US" sz="1200" dirty="0">
                <a:latin typeface="Calibri" panose="020F0502020204030204" pitchFamily="34" charset="0"/>
                <a:cs typeface="Calibri" panose="020F0502020204030204" pitchFamily="34" charset="0"/>
              </a:rPr>
              <a:t>Member’s prognosis and </a:t>
            </a:r>
            <a:r>
              <a:rPr lang="en-US" sz="1200" dirty="0" smtClean="0">
                <a:latin typeface="Calibri" panose="020F0502020204030204" pitchFamily="34" charset="0"/>
                <a:cs typeface="Calibri" panose="020F0502020204030204" pitchFamily="34" charset="0"/>
              </a:rPr>
              <a:t>rationale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Rationale </a:t>
            </a:r>
            <a:r>
              <a:rPr lang="en-US" sz="1200" dirty="0">
                <a:latin typeface="Calibri" panose="020F0502020204030204" pitchFamily="34" charset="0"/>
                <a:cs typeface="Calibri" panose="020F0502020204030204" pitchFamily="34" charset="0"/>
              </a:rPr>
              <a:t>for </a:t>
            </a:r>
            <a:r>
              <a:rPr lang="en-US" sz="1200" dirty="0" smtClean="0">
                <a:latin typeface="Calibri" panose="020F0502020204030204" pitchFamily="34" charset="0"/>
                <a:cs typeface="Calibri" panose="020F0502020204030204" pitchFamily="34" charset="0"/>
              </a:rPr>
              <a:t>diagnosis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a:t>
            </a:r>
            <a:r>
              <a:rPr lang="en-US" sz="1200" dirty="0">
                <a:latin typeface="Calibri" panose="020F0502020204030204" pitchFamily="34" charset="0"/>
                <a:cs typeface="Calibri" panose="020F0502020204030204" pitchFamily="34" charset="0"/>
              </a:rPr>
              <a:t>recommendations consistent with the findings of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831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81942"/>
            <a:ext cx="7773338" cy="405245"/>
          </a:xfrm>
        </p:spPr>
        <p:txBody>
          <a:bodyPr>
            <a:normAutofit/>
          </a:bodyPr>
          <a:lstStyle/>
          <a:p>
            <a:r>
              <a:rPr lang="en-US" sz="2000" b="1" dirty="0"/>
              <a:t>Select Picture Audiometry </a:t>
            </a:r>
            <a:endParaRPr lang="en-US" sz="2000" dirty="0"/>
          </a:p>
        </p:txBody>
      </p:sp>
      <p:sp>
        <p:nvSpPr>
          <p:cNvPr id="3" name="Content Placeholder 2"/>
          <p:cNvSpPr>
            <a:spLocks noGrp="1"/>
          </p:cNvSpPr>
          <p:nvPr>
            <p:ph sz="quarter" idx="13"/>
          </p:nvPr>
        </p:nvSpPr>
        <p:spPr>
          <a:xfrm>
            <a:off x="685800" y="1401246"/>
            <a:ext cx="7772870" cy="5031827"/>
          </a:xfrm>
        </p:spPr>
        <p:txBody>
          <a:bodyPr>
            <a:no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endParaRPr lang="en-US" sz="1200" b="1" dirty="0" smtClean="0">
              <a:solidFill>
                <a:srgbClr val="FF0000"/>
              </a:solidFill>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Date 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 PA, or APRN order for the </a:t>
            </a:r>
            <a:r>
              <a:rPr lang="en-US" sz="1200" dirty="0" smtClean="0">
                <a:latin typeface="Calibri" panose="020F0502020204030204" pitchFamily="34" charset="0"/>
                <a:cs typeface="Calibri" panose="020F0502020204030204" pitchFamily="34" charset="0"/>
              </a:rPr>
              <a:t>evaluation</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of </a:t>
            </a:r>
            <a:r>
              <a:rPr lang="en-US" sz="1200" dirty="0" smtClean="0">
                <a:latin typeface="Calibri" panose="020F0502020204030204" pitchFamily="34" charset="0"/>
                <a:cs typeface="Calibri" panose="020F0502020204030204" pitchFamily="34" charset="0"/>
              </a:rPr>
              <a:t>evaluation</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signature with </a:t>
            </a:r>
            <a:r>
              <a:rPr lang="en-US" sz="1200" dirty="0" smtClean="0">
                <a:latin typeface="Calibri" panose="020F0502020204030204" pitchFamily="34" charset="0"/>
                <a:cs typeface="Calibri" panose="020F0502020204030204" pitchFamily="34" charset="0"/>
              </a:rPr>
              <a:t>credentials</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Presenting </a:t>
            </a:r>
            <a:r>
              <a:rPr lang="en-US" sz="1200" dirty="0" smtClean="0">
                <a:latin typeface="Calibri" panose="020F0502020204030204" pitchFamily="34" charset="0"/>
                <a:cs typeface="Calibri" panose="020F0502020204030204" pitchFamily="34" charset="0"/>
              </a:rPr>
              <a:t>problem</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Duration and frequency of </a:t>
            </a:r>
            <a:r>
              <a:rPr lang="en-US" sz="1200" dirty="0" smtClean="0">
                <a:latin typeface="Calibri" panose="020F0502020204030204" pitchFamily="34" charset="0"/>
                <a:cs typeface="Calibri" panose="020F0502020204030204" pitchFamily="34" charset="0"/>
              </a:rPr>
              <a:t>symptoms</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diagnosis per current ICD </a:t>
            </a:r>
            <a:r>
              <a:rPr lang="en-US" sz="1200" dirty="0" smtClean="0">
                <a:latin typeface="Calibri" panose="020F0502020204030204" pitchFamily="34" charset="0"/>
                <a:cs typeface="Calibri" panose="020F0502020204030204" pitchFamily="34" charset="0"/>
              </a:rPr>
              <a:t>methodology</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prognosis and </a:t>
            </a:r>
            <a:r>
              <a:rPr lang="en-US" sz="1200" dirty="0" smtClean="0">
                <a:latin typeface="Calibri" panose="020F0502020204030204" pitchFamily="34" charset="0"/>
                <a:cs typeface="Calibri" panose="020F0502020204030204" pitchFamily="34" charset="0"/>
              </a:rPr>
              <a:t>rationale</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Rationale for </a:t>
            </a:r>
            <a:r>
              <a:rPr lang="en-US" sz="1200" dirty="0" smtClean="0">
                <a:latin typeface="Calibri" panose="020F0502020204030204" pitchFamily="34" charset="0"/>
                <a:cs typeface="Calibri" panose="020F0502020204030204" pitchFamily="34" charset="0"/>
              </a:rPr>
              <a:t>diagnosis</a:t>
            </a:r>
            <a:endParaRPr lang="en-US" sz="1200" dirty="0" smtClean="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recommendations consistent with the findings of the </a:t>
            </a:r>
            <a:r>
              <a:rPr lang="en-US" sz="1200" dirty="0" smtClean="0">
                <a:latin typeface="Calibri" panose="020F0502020204030204" pitchFamily="34" charset="0"/>
                <a:cs typeface="Calibri" panose="020F0502020204030204" pitchFamily="34" charset="0"/>
              </a:rPr>
              <a:t>evaluation</a:t>
            </a:r>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p>
        </p:txBody>
      </p:sp>
    </p:spTree>
    <p:extLst>
      <p:ext uri="{BB962C8B-B14F-4D97-AF65-F5344CB8AC3E}">
        <p14:creationId xmlns:p14="http://schemas.microsoft.com/office/powerpoint/2010/main" val="1277424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66355"/>
            <a:ext cx="7773338" cy="420832"/>
          </a:xfrm>
        </p:spPr>
        <p:txBody>
          <a:bodyPr>
            <a:normAutofit/>
          </a:bodyPr>
          <a:lstStyle/>
          <a:p>
            <a:r>
              <a:rPr lang="en-US" sz="2000" b="1" dirty="0"/>
              <a:t>Distortion Product Evoked Otoacoustic Emission </a:t>
            </a:r>
            <a:endParaRPr lang="en-US" sz="2000" dirty="0"/>
          </a:p>
        </p:txBody>
      </p:sp>
      <p:sp>
        <p:nvSpPr>
          <p:cNvPr id="3" name="Content Placeholder 2"/>
          <p:cNvSpPr>
            <a:spLocks noGrp="1"/>
          </p:cNvSpPr>
          <p:nvPr>
            <p:ph sz="quarter" idx="13"/>
          </p:nvPr>
        </p:nvSpPr>
        <p:spPr>
          <a:xfrm>
            <a:off x="685800" y="1463592"/>
            <a:ext cx="7772870" cy="5055541"/>
          </a:xfrm>
        </p:spPr>
        <p:txBody>
          <a:bodyPr>
            <a:noAutofit/>
          </a:bodyPr>
          <a:lstStyle/>
          <a:p>
            <a:pPr marL="0" indent="0">
              <a:buNone/>
            </a:pPr>
            <a:r>
              <a:rPr lang="en-US" sz="1200" b="1" dirty="0" smtClean="0">
                <a:latin typeface="Calibri" panose="020F0502020204030204" pitchFamily="34" charset="0"/>
                <a:cs typeface="Calibri" panose="020F0502020204030204" pitchFamily="34" charset="0"/>
              </a:rPr>
              <a:t>Documentation </a:t>
            </a:r>
            <a:r>
              <a:rPr lang="en-US" sz="1200" b="1" dirty="0">
                <a:latin typeface="Calibri" panose="020F0502020204030204" pitchFamily="34" charset="0"/>
                <a:cs typeface="Calibri" panose="020F0502020204030204" pitchFamily="34" charset="0"/>
              </a:rPr>
              <a:t>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a:t>
            </a:r>
            <a:r>
              <a:rPr lang="en-US" sz="1200" dirty="0">
                <a:latin typeface="Calibri" panose="020F0502020204030204" pitchFamily="34" charset="0"/>
                <a:cs typeface="Calibri" panose="020F0502020204030204" pitchFamily="34" charset="0"/>
              </a:rPr>
              <a:t>, PA, or APRN order for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a:t>
            </a:r>
            <a:r>
              <a:rPr lang="en-US" sz="1200" dirty="0">
                <a:latin typeface="Calibri" panose="020F0502020204030204" pitchFamily="34" charset="0"/>
                <a:cs typeface="Calibri" panose="020F0502020204030204" pitchFamily="34" charset="0"/>
              </a:rPr>
              <a:t>signature with </a:t>
            </a:r>
            <a:r>
              <a:rPr lang="en-US" sz="1200" dirty="0" smtClean="0">
                <a:latin typeface="Calibri" panose="020F0502020204030204" pitchFamily="34" charset="0"/>
                <a:cs typeface="Calibri" panose="020F0502020204030204" pitchFamily="34" charset="0"/>
              </a:rPr>
              <a:t>credentials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Presenting </a:t>
            </a:r>
            <a:r>
              <a:rPr lang="en-US" sz="1200" dirty="0" smtClean="0">
                <a:latin typeface="Calibri" panose="020F0502020204030204" pitchFamily="34" charset="0"/>
                <a:cs typeface="Calibri" panose="020F0502020204030204" pitchFamily="34" charset="0"/>
              </a:rPr>
              <a:t>problem</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Duration </a:t>
            </a:r>
            <a:r>
              <a:rPr lang="en-US" sz="1200" dirty="0">
                <a:latin typeface="Calibri" panose="020F0502020204030204" pitchFamily="34" charset="0"/>
                <a:cs typeface="Calibri" panose="020F0502020204030204" pitchFamily="34" charset="0"/>
              </a:rPr>
              <a:t>and frequency of </a:t>
            </a:r>
            <a:r>
              <a:rPr lang="en-US" sz="1200" dirty="0" smtClean="0">
                <a:latin typeface="Calibri" panose="020F0502020204030204" pitchFamily="34" charset="0"/>
                <a:cs typeface="Calibri" panose="020F0502020204030204" pitchFamily="34" charset="0"/>
              </a:rPr>
              <a:t>symptoms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diagnosis per current ICD </a:t>
            </a:r>
            <a:r>
              <a:rPr lang="en-US" sz="1200" dirty="0" smtClean="0">
                <a:latin typeface="Calibri" panose="020F0502020204030204" pitchFamily="34" charset="0"/>
                <a:cs typeface="Calibri" panose="020F0502020204030204" pitchFamily="34" charset="0"/>
              </a:rPr>
              <a:t>methodology</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prognosis and </a:t>
            </a:r>
            <a:r>
              <a:rPr lang="en-US" sz="1200" dirty="0" smtClean="0">
                <a:latin typeface="Calibri" panose="020F0502020204030204" pitchFamily="34" charset="0"/>
                <a:cs typeface="Calibri" panose="020F0502020204030204" pitchFamily="34" charset="0"/>
              </a:rPr>
              <a:t>rationale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Rationale </a:t>
            </a:r>
            <a:r>
              <a:rPr lang="en-US" sz="1200" dirty="0">
                <a:latin typeface="Calibri" panose="020F0502020204030204" pitchFamily="34" charset="0"/>
                <a:cs typeface="Calibri" panose="020F0502020204030204" pitchFamily="34" charset="0"/>
              </a:rPr>
              <a:t>for </a:t>
            </a:r>
            <a:r>
              <a:rPr lang="en-US" sz="1200" dirty="0" smtClean="0">
                <a:latin typeface="Calibri" panose="020F0502020204030204" pitchFamily="34" charset="0"/>
                <a:cs typeface="Calibri" panose="020F0502020204030204" pitchFamily="34" charset="0"/>
              </a:rPr>
              <a:t>diagnosis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a:t>
            </a:r>
            <a:r>
              <a:rPr lang="en-US" sz="1200" dirty="0">
                <a:latin typeface="Calibri" panose="020F0502020204030204" pitchFamily="34" charset="0"/>
                <a:cs typeface="Calibri" panose="020F0502020204030204" pitchFamily="34" charset="0"/>
              </a:rPr>
              <a:t>recommendations consistent with the findings of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7946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81942"/>
            <a:ext cx="7773338" cy="405245"/>
          </a:xfrm>
        </p:spPr>
        <p:txBody>
          <a:bodyPr>
            <a:normAutofit/>
          </a:bodyPr>
          <a:lstStyle/>
          <a:p>
            <a:r>
              <a:rPr lang="en-US" sz="2000" b="1" dirty="0"/>
              <a:t>Hearing Aid Examination - Monaural </a:t>
            </a:r>
            <a:endParaRPr lang="en-US" sz="2000" dirty="0"/>
          </a:p>
        </p:txBody>
      </p:sp>
      <p:sp>
        <p:nvSpPr>
          <p:cNvPr id="3" name="Content Placeholder 2"/>
          <p:cNvSpPr>
            <a:spLocks noGrp="1"/>
          </p:cNvSpPr>
          <p:nvPr>
            <p:ph sz="quarter" idx="13"/>
          </p:nvPr>
        </p:nvSpPr>
        <p:spPr>
          <a:xfrm>
            <a:off x="685332" y="1475451"/>
            <a:ext cx="7772870" cy="4287776"/>
          </a:xfrm>
        </p:spPr>
        <p:txBody>
          <a:bodyPr>
            <a:norm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a:t>
            </a:r>
            <a:r>
              <a:rPr lang="en-US" sz="1200" dirty="0">
                <a:solidFill>
                  <a:srgbClr val="FF0000"/>
                </a:solidFill>
                <a:latin typeface="Calibri" panose="020F0502020204030204" pitchFamily="34" charset="0"/>
                <a:cs typeface="Calibri" panose="020F0502020204030204" pitchFamily="34" charset="0"/>
              </a:rPr>
              <a:t>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a:t>
            </a:r>
            <a:r>
              <a:rPr lang="en-US" sz="1200" dirty="0">
                <a:latin typeface="Calibri" panose="020F0502020204030204" pitchFamily="34" charset="0"/>
                <a:cs typeface="Calibri" panose="020F0502020204030204" pitchFamily="34" charset="0"/>
              </a:rPr>
              <a:t>, PA, or APRN order for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a:t>
            </a:r>
            <a:r>
              <a:rPr lang="en-US" sz="1200" dirty="0">
                <a:latin typeface="Calibri" panose="020F0502020204030204" pitchFamily="34" charset="0"/>
                <a:cs typeface="Calibri" panose="020F0502020204030204" pitchFamily="34" charset="0"/>
              </a:rPr>
              <a:t>signature with </a:t>
            </a:r>
            <a:r>
              <a:rPr lang="en-US" sz="1200" dirty="0" smtClean="0">
                <a:latin typeface="Calibri" panose="020F0502020204030204" pitchFamily="34" charset="0"/>
                <a:cs typeface="Calibri" panose="020F0502020204030204" pitchFamily="34" charset="0"/>
              </a:rPr>
              <a:t>credentials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diagnosis per current ICD </a:t>
            </a:r>
            <a:r>
              <a:rPr lang="en-US" sz="1200" dirty="0" smtClean="0">
                <a:latin typeface="Calibri" panose="020F0502020204030204" pitchFamily="34" charset="0"/>
                <a:cs typeface="Calibri" panose="020F0502020204030204" pitchFamily="34" charset="0"/>
              </a:rPr>
              <a:t>methodology</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prognosis and </a:t>
            </a:r>
            <a:r>
              <a:rPr lang="en-US" sz="1200" dirty="0" smtClean="0">
                <a:latin typeface="Calibri" panose="020F0502020204030204" pitchFamily="34" charset="0"/>
                <a:cs typeface="Calibri" panose="020F0502020204030204" pitchFamily="34" charset="0"/>
              </a:rPr>
              <a:t>rationale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Rationale </a:t>
            </a:r>
            <a:r>
              <a:rPr lang="en-US" sz="1200" dirty="0">
                <a:latin typeface="Calibri" panose="020F0502020204030204" pitchFamily="34" charset="0"/>
                <a:cs typeface="Calibri" panose="020F0502020204030204" pitchFamily="34" charset="0"/>
              </a:rPr>
              <a:t>for </a:t>
            </a:r>
            <a:r>
              <a:rPr lang="en-US" sz="1200" dirty="0" smtClean="0">
                <a:latin typeface="Calibri" panose="020F0502020204030204" pitchFamily="34" charset="0"/>
                <a:cs typeface="Calibri" panose="020F0502020204030204" pitchFamily="34" charset="0"/>
              </a:rPr>
              <a:t>diagnosis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a:t>
            </a:r>
            <a:r>
              <a:rPr lang="en-US" sz="1200" dirty="0">
                <a:latin typeface="Calibri" panose="020F0502020204030204" pitchFamily="34" charset="0"/>
                <a:cs typeface="Calibri" panose="020F0502020204030204" pitchFamily="34" charset="0"/>
              </a:rPr>
              <a:t>recommendations consistent with the findings of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0869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81942"/>
            <a:ext cx="7773338" cy="452004"/>
          </a:xfrm>
        </p:spPr>
        <p:txBody>
          <a:bodyPr>
            <a:normAutofit/>
          </a:bodyPr>
          <a:lstStyle/>
          <a:p>
            <a:r>
              <a:rPr lang="en-US" sz="2000" b="1" dirty="0"/>
              <a:t>Hearing Aid Examination - Binaural </a:t>
            </a:r>
            <a:endParaRPr lang="en-US" sz="2000" dirty="0"/>
          </a:p>
        </p:txBody>
      </p:sp>
      <p:sp>
        <p:nvSpPr>
          <p:cNvPr id="3" name="Content Placeholder 2"/>
          <p:cNvSpPr>
            <a:spLocks noGrp="1"/>
          </p:cNvSpPr>
          <p:nvPr>
            <p:ph sz="quarter" idx="13"/>
          </p:nvPr>
        </p:nvSpPr>
        <p:spPr>
          <a:xfrm>
            <a:off x="685800" y="1494765"/>
            <a:ext cx="7772870" cy="4334535"/>
          </a:xfrm>
        </p:spPr>
        <p:txBody>
          <a:bodyPr>
            <a:norm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a:t>
            </a:r>
            <a:r>
              <a:rPr lang="en-US" sz="1200" dirty="0">
                <a:latin typeface="Calibri" panose="020F0502020204030204" pitchFamily="34" charset="0"/>
                <a:cs typeface="Calibri" panose="020F0502020204030204" pitchFamily="34" charset="0"/>
              </a:rPr>
              <a:t>, PA, or APRN order for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a:t>
            </a:r>
            <a:r>
              <a:rPr lang="en-US" sz="1200" dirty="0">
                <a:latin typeface="Calibri" panose="020F0502020204030204" pitchFamily="34" charset="0"/>
                <a:cs typeface="Calibri" panose="020F0502020204030204" pitchFamily="34" charset="0"/>
              </a:rPr>
              <a:t>signature with </a:t>
            </a:r>
            <a:r>
              <a:rPr lang="en-US" sz="1200" dirty="0" smtClean="0">
                <a:latin typeface="Calibri" panose="020F0502020204030204" pitchFamily="34" charset="0"/>
                <a:cs typeface="Calibri" panose="020F0502020204030204" pitchFamily="34" charset="0"/>
              </a:rPr>
              <a:t>credentials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diagnosis per current ICD </a:t>
            </a:r>
            <a:r>
              <a:rPr lang="en-US" sz="1200" dirty="0" smtClean="0">
                <a:latin typeface="Calibri" panose="020F0502020204030204" pitchFamily="34" charset="0"/>
                <a:cs typeface="Calibri" panose="020F0502020204030204" pitchFamily="34" charset="0"/>
              </a:rPr>
              <a:t>methodology</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prognosis and </a:t>
            </a:r>
            <a:r>
              <a:rPr lang="en-US" sz="1200" dirty="0" smtClean="0">
                <a:latin typeface="Calibri" panose="020F0502020204030204" pitchFamily="34" charset="0"/>
                <a:cs typeface="Calibri" panose="020F0502020204030204" pitchFamily="34" charset="0"/>
              </a:rPr>
              <a:t>rationale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Rationale </a:t>
            </a:r>
            <a:r>
              <a:rPr lang="en-US" sz="1200" dirty="0">
                <a:latin typeface="Calibri" panose="020F0502020204030204" pitchFamily="34" charset="0"/>
                <a:cs typeface="Calibri" panose="020F0502020204030204" pitchFamily="34" charset="0"/>
              </a:rPr>
              <a:t>for </a:t>
            </a:r>
            <a:r>
              <a:rPr lang="en-US" sz="1200" dirty="0" smtClean="0">
                <a:latin typeface="Calibri" panose="020F0502020204030204" pitchFamily="34" charset="0"/>
                <a:cs typeface="Calibri" panose="020F0502020204030204" pitchFamily="34" charset="0"/>
              </a:rPr>
              <a:t>diagnosis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a:t>
            </a:r>
            <a:r>
              <a:rPr lang="en-US" sz="1200" dirty="0">
                <a:latin typeface="Calibri" panose="020F0502020204030204" pitchFamily="34" charset="0"/>
                <a:cs typeface="Calibri" panose="020F0502020204030204" pitchFamily="34" charset="0"/>
              </a:rPr>
              <a:t>recommendations consistent with the findings of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2589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97528"/>
            <a:ext cx="7773338" cy="436418"/>
          </a:xfrm>
        </p:spPr>
        <p:txBody>
          <a:bodyPr>
            <a:normAutofit/>
          </a:bodyPr>
          <a:lstStyle/>
          <a:p>
            <a:r>
              <a:rPr lang="en-US" sz="2000" b="1" dirty="0"/>
              <a:t>Hearing Aid Check- Monaural </a:t>
            </a:r>
            <a:endParaRPr lang="en-US" sz="2000" dirty="0"/>
          </a:p>
        </p:txBody>
      </p:sp>
      <p:sp>
        <p:nvSpPr>
          <p:cNvPr id="3" name="Content Placeholder 2"/>
          <p:cNvSpPr>
            <a:spLocks noGrp="1"/>
          </p:cNvSpPr>
          <p:nvPr>
            <p:ph sz="quarter" idx="13"/>
          </p:nvPr>
        </p:nvSpPr>
        <p:spPr>
          <a:xfrm>
            <a:off x="685332" y="1458640"/>
            <a:ext cx="7773338" cy="4350122"/>
          </a:xfrm>
        </p:spPr>
        <p:txBody>
          <a:bodyPr>
            <a:norm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endParaRPr lang="en-US" sz="1200" b="1" dirty="0" smtClean="0">
              <a:solidFill>
                <a:srgbClr val="FF0000"/>
              </a:solidFill>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Provider’s </a:t>
            </a:r>
            <a:r>
              <a:rPr lang="en-US" sz="1200" dirty="0">
                <a:latin typeface="Calibri" panose="020F0502020204030204" pitchFamily="34" charset="0"/>
                <a:cs typeface="Calibri" panose="020F0502020204030204" pitchFamily="34" charset="0"/>
              </a:rPr>
              <a:t>signature with </a:t>
            </a:r>
            <a:r>
              <a:rPr lang="en-US" sz="1200" dirty="0" smtClean="0">
                <a:latin typeface="Calibri" panose="020F0502020204030204" pitchFamily="34" charset="0"/>
                <a:cs typeface="Calibri" panose="020F0502020204030204" pitchFamily="34" charset="0"/>
              </a:rPr>
              <a:t>credentials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Documentation </a:t>
            </a:r>
            <a:r>
              <a:rPr lang="en-US" sz="1200" dirty="0">
                <a:latin typeface="Calibri" panose="020F0502020204030204" pitchFamily="34" charset="0"/>
                <a:cs typeface="Calibri" panose="020F0502020204030204" pitchFamily="34" charset="0"/>
              </a:rPr>
              <a:t>with results of </a:t>
            </a:r>
            <a:r>
              <a:rPr lang="en-US" sz="1200" dirty="0" smtClean="0">
                <a:latin typeface="Calibri" panose="020F0502020204030204" pitchFamily="34" charset="0"/>
                <a:cs typeface="Calibri" panose="020F0502020204030204" pitchFamily="34" charset="0"/>
              </a:rPr>
              <a:t>check</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a:t>
            </a:r>
            <a:r>
              <a:rPr lang="en-US" sz="1200" dirty="0">
                <a:latin typeface="Calibri" panose="020F0502020204030204" pitchFamily="34" charset="0"/>
                <a:cs typeface="Calibri" panose="020F0502020204030204" pitchFamily="34" charset="0"/>
              </a:rPr>
              <a:t>recommendations consistent with the findings of the </a:t>
            </a:r>
            <a:r>
              <a:rPr lang="en-US" sz="1200" dirty="0" smtClean="0">
                <a:latin typeface="Calibri" panose="020F0502020204030204" pitchFamily="34" charset="0"/>
                <a:cs typeface="Calibri" panose="020F0502020204030204" pitchFamily="34" charset="0"/>
              </a:rPr>
              <a:t>check</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9712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81942"/>
            <a:ext cx="7773338" cy="436418"/>
          </a:xfrm>
        </p:spPr>
        <p:txBody>
          <a:bodyPr>
            <a:normAutofit/>
          </a:bodyPr>
          <a:lstStyle/>
          <a:p>
            <a:r>
              <a:rPr lang="en-US" sz="2000" b="1" dirty="0"/>
              <a:t>Hearing Aid Check - Binaural </a:t>
            </a:r>
            <a:endParaRPr lang="en-US" sz="2000" dirty="0"/>
          </a:p>
        </p:txBody>
      </p:sp>
      <p:sp>
        <p:nvSpPr>
          <p:cNvPr id="3" name="Content Placeholder 2"/>
          <p:cNvSpPr>
            <a:spLocks noGrp="1"/>
          </p:cNvSpPr>
          <p:nvPr>
            <p:ph sz="quarter" idx="13"/>
          </p:nvPr>
        </p:nvSpPr>
        <p:spPr>
          <a:xfrm>
            <a:off x="685332" y="1418360"/>
            <a:ext cx="7773338" cy="4423042"/>
          </a:xfrm>
        </p:spPr>
        <p:txBody>
          <a:bodyPr>
            <a:norm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Provider’s </a:t>
            </a:r>
            <a:r>
              <a:rPr lang="en-US" sz="1200" dirty="0">
                <a:latin typeface="Calibri" panose="020F0502020204030204" pitchFamily="34" charset="0"/>
                <a:cs typeface="Calibri" panose="020F0502020204030204" pitchFamily="34" charset="0"/>
              </a:rPr>
              <a:t>signature with </a:t>
            </a:r>
            <a:r>
              <a:rPr lang="en-US" sz="1200" dirty="0" smtClean="0">
                <a:latin typeface="Calibri" panose="020F0502020204030204" pitchFamily="34" charset="0"/>
                <a:cs typeface="Calibri" panose="020F0502020204030204" pitchFamily="34" charset="0"/>
              </a:rPr>
              <a:t>credentials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Documentation </a:t>
            </a:r>
            <a:r>
              <a:rPr lang="en-US" sz="1200" dirty="0">
                <a:latin typeface="Calibri" panose="020F0502020204030204" pitchFamily="34" charset="0"/>
                <a:cs typeface="Calibri" panose="020F0502020204030204" pitchFamily="34" charset="0"/>
              </a:rPr>
              <a:t>with results of </a:t>
            </a:r>
            <a:r>
              <a:rPr lang="en-US" sz="1200" dirty="0" smtClean="0">
                <a:latin typeface="Calibri" panose="020F0502020204030204" pitchFamily="34" charset="0"/>
                <a:cs typeface="Calibri" panose="020F0502020204030204" pitchFamily="34" charset="0"/>
              </a:rPr>
              <a:t>check</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a:t>
            </a:r>
            <a:r>
              <a:rPr lang="en-US" sz="1200" dirty="0">
                <a:latin typeface="Calibri" panose="020F0502020204030204" pitchFamily="34" charset="0"/>
                <a:cs typeface="Calibri" panose="020F0502020204030204" pitchFamily="34" charset="0"/>
              </a:rPr>
              <a:t>recommendations consistent with the findings of the </a:t>
            </a:r>
            <a:r>
              <a:rPr lang="en-US" sz="1200" dirty="0" smtClean="0">
                <a:latin typeface="Calibri" panose="020F0502020204030204" pitchFamily="34" charset="0"/>
                <a:cs typeface="Calibri" panose="020F0502020204030204" pitchFamily="34" charset="0"/>
              </a:rPr>
              <a:t>check</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2043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661" y="987668"/>
            <a:ext cx="6989098" cy="467591"/>
          </a:xfrm>
        </p:spPr>
        <p:txBody>
          <a:bodyPr>
            <a:noAutofit/>
          </a:bodyPr>
          <a:lstStyle/>
          <a:p>
            <a:r>
              <a:rPr lang="en-US" sz="2000" b="1" dirty="0"/>
              <a:t>Electroacoustic Evaluation for Hearing Aid - Monaural </a:t>
            </a:r>
            <a:endParaRPr lang="en-US" sz="2000" dirty="0"/>
          </a:p>
        </p:txBody>
      </p:sp>
      <p:sp>
        <p:nvSpPr>
          <p:cNvPr id="3" name="Content Placeholder 2"/>
          <p:cNvSpPr>
            <a:spLocks noGrp="1"/>
          </p:cNvSpPr>
          <p:nvPr>
            <p:ph sz="quarter" idx="13"/>
          </p:nvPr>
        </p:nvSpPr>
        <p:spPr>
          <a:xfrm>
            <a:off x="662749" y="1479751"/>
            <a:ext cx="7570010" cy="4655085"/>
          </a:xfrm>
        </p:spPr>
        <p:txBody>
          <a:bodyPr>
            <a:no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a:t>
            </a:r>
            <a:r>
              <a:rPr lang="en-US" sz="1200" dirty="0">
                <a:latin typeface="Calibri" panose="020F0502020204030204" pitchFamily="34" charset="0"/>
                <a:cs typeface="Calibri" panose="020F0502020204030204" pitchFamily="34" charset="0"/>
              </a:rPr>
              <a:t>, PA, or APRN order for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a:t>
            </a:r>
            <a:r>
              <a:rPr lang="en-US" sz="1200" dirty="0">
                <a:latin typeface="Calibri" panose="020F0502020204030204" pitchFamily="34" charset="0"/>
                <a:cs typeface="Calibri" panose="020F0502020204030204" pitchFamily="34" charset="0"/>
              </a:rPr>
              <a:t>signature with </a:t>
            </a:r>
            <a:r>
              <a:rPr lang="en-US" sz="1200" dirty="0" smtClean="0">
                <a:latin typeface="Calibri" panose="020F0502020204030204" pitchFamily="34" charset="0"/>
                <a:cs typeface="Calibri" panose="020F0502020204030204" pitchFamily="34" charset="0"/>
              </a:rPr>
              <a:t>credentials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Presenting </a:t>
            </a:r>
            <a:r>
              <a:rPr lang="en-US" sz="1200" dirty="0" smtClean="0">
                <a:latin typeface="Calibri" panose="020F0502020204030204" pitchFamily="34" charset="0"/>
                <a:cs typeface="Calibri" panose="020F0502020204030204" pitchFamily="34" charset="0"/>
              </a:rPr>
              <a:t>problem</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Duration </a:t>
            </a:r>
            <a:r>
              <a:rPr lang="en-US" sz="1200" dirty="0">
                <a:latin typeface="Calibri" panose="020F0502020204030204" pitchFamily="34" charset="0"/>
                <a:cs typeface="Calibri" panose="020F0502020204030204" pitchFamily="34" charset="0"/>
              </a:rPr>
              <a:t>and frequency of </a:t>
            </a:r>
            <a:r>
              <a:rPr lang="en-US" sz="1200" dirty="0" smtClean="0">
                <a:latin typeface="Calibri" panose="020F0502020204030204" pitchFamily="34" charset="0"/>
                <a:cs typeface="Calibri" panose="020F0502020204030204" pitchFamily="34" charset="0"/>
              </a:rPr>
              <a:t>symptoms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diagnosis per current ICD </a:t>
            </a:r>
            <a:r>
              <a:rPr lang="en-US" sz="1200" dirty="0" smtClean="0">
                <a:latin typeface="Calibri" panose="020F0502020204030204" pitchFamily="34" charset="0"/>
                <a:cs typeface="Calibri" panose="020F0502020204030204" pitchFamily="34" charset="0"/>
              </a:rPr>
              <a:t>methodology</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prognosis and </a:t>
            </a:r>
            <a:r>
              <a:rPr lang="en-US" sz="1200" dirty="0" smtClean="0">
                <a:latin typeface="Calibri" panose="020F0502020204030204" pitchFamily="34" charset="0"/>
                <a:cs typeface="Calibri" panose="020F0502020204030204" pitchFamily="34" charset="0"/>
              </a:rPr>
              <a:t>rationale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Rationale </a:t>
            </a:r>
            <a:r>
              <a:rPr lang="en-US" sz="1200" dirty="0">
                <a:latin typeface="Calibri" panose="020F0502020204030204" pitchFamily="34" charset="0"/>
                <a:cs typeface="Calibri" panose="020F0502020204030204" pitchFamily="34" charset="0"/>
              </a:rPr>
              <a:t>for </a:t>
            </a:r>
            <a:r>
              <a:rPr lang="en-US" sz="1200" dirty="0" smtClean="0">
                <a:latin typeface="Calibri" panose="020F0502020204030204" pitchFamily="34" charset="0"/>
                <a:cs typeface="Calibri" panose="020F0502020204030204" pitchFamily="34" charset="0"/>
              </a:rPr>
              <a:t>diagnosis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Appropriate </a:t>
            </a:r>
            <a:r>
              <a:rPr lang="en-US" sz="1200" dirty="0">
                <a:latin typeface="Calibri" panose="020F0502020204030204" pitchFamily="34" charset="0"/>
                <a:cs typeface="Calibri" panose="020F0502020204030204" pitchFamily="34" charset="0"/>
              </a:rPr>
              <a:t>recommendations consistent with the findings of the </a:t>
            </a:r>
            <a:r>
              <a:rPr lang="en-US" sz="1200" dirty="0" smtClean="0">
                <a:latin typeface="Calibri" panose="020F0502020204030204" pitchFamily="34" charset="0"/>
                <a:cs typeface="Calibri" panose="020F0502020204030204" pitchFamily="34" charset="0"/>
              </a:rPr>
              <a:t>evaluation</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0127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655" y="972622"/>
            <a:ext cx="7063740" cy="483177"/>
          </a:xfrm>
        </p:spPr>
        <p:txBody>
          <a:bodyPr>
            <a:normAutofit/>
          </a:bodyPr>
          <a:lstStyle/>
          <a:p>
            <a:r>
              <a:rPr lang="en-US" sz="2000" b="1" dirty="0"/>
              <a:t>Ear Protector Attenuation Measurements </a:t>
            </a:r>
            <a:endParaRPr lang="en-US" sz="2000" dirty="0"/>
          </a:p>
        </p:txBody>
      </p:sp>
      <p:sp>
        <p:nvSpPr>
          <p:cNvPr id="3" name="Content Placeholder 2"/>
          <p:cNvSpPr>
            <a:spLocks noGrp="1"/>
          </p:cNvSpPr>
          <p:nvPr>
            <p:ph sz="quarter" idx="13"/>
          </p:nvPr>
        </p:nvSpPr>
        <p:spPr>
          <a:xfrm>
            <a:off x="650453" y="1455799"/>
            <a:ext cx="7447941" cy="4740606"/>
          </a:xfrm>
        </p:spPr>
        <p:txBody>
          <a:bodyPr>
            <a:normAutofit/>
          </a:bodyPr>
          <a:lstStyle/>
          <a:p>
            <a:pPr marL="0" indent="0">
              <a:buNone/>
            </a:pPr>
            <a:r>
              <a:rPr lang="en-US" sz="1200" b="1" dirty="0" smtClean="0">
                <a:latin typeface="Calibri" panose="020F0502020204030204" pitchFamily="34" charset="0"/>
                <a:cs typeface="Calibri" panose="020F0502020204030204" pitchFamily="34" charset="0"/>
              </a:rPr>
              <a:t>Documentation </a:t>
            </a:r>
            <a:r>
              <a:rPr lang="en-US" sz="1200" b="1" dirty="0">
                <a:latin typeface="Calibri" panose="020F0502020204030204" pitchFamily="34" charset="0"/>
                <a:cs typeface="Calibri" panose="020F0502020204030204" pitchFamily="34" charset="0"/>
              </a:rPr>
              <a:t>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Location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Physician</a:t>
            </a:r>
            <a:r>
              <a:rPr lang="en-US" sz="1200" dirty="0">
                <a:latin typeface="Calibri" panose="020F0502020204030204" pitchFamily="34" charset="0"/>
                <a:cs typeface="Calibri" panose="020F0502020204030204" pitchFamily="34" charset="0"/>
              </a:rPr>
              <a:t>, PA, or APRN order </a:t>
            </a:r>
            <a:r>
              <a:rPr lang="en-US" sz="1200" dirty="0" smtClean="0">
                <a:latin typeface="Calibri" panose="020F0502020204030204" pitchFamily="34" charset="0"/>
                <a:cs typeface="Calibri" panose="020F0502020204030204" pitchFamily="34" charset="0"/>
              </a:rPr>
              <a:t>for the evaluation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Purpose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measurements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Evaluator’s </a:t>
            </a:r>
            <a:r>
              <a:rPr lang="en-US" sz="1200" dirty="0">
                <a:latin typeface="Calibri" panose="020F0502020204030204" pitchFamily="34" charset="0"/>
                <a:cs typeface="Calibri" panose="020F0502020204030204" pitchFamily="34" charset="0"/>
              </a:rPr>
              <a:t>signature with </a:t>
            </a:r>
            <a:r>
              <a:rPr lang="en-US" sz="1200" dirty="0" smtClean="0">
                <a:latin typeface="Calibri" panose="020F0502020204030204" pitchFamily="34" charset="0"/>
                <a:cs typeface="Calibri" panose="020F0502020204030204" pitchFamily="34" charset="0"/>
              </a:rPr>
              <a:t>credentials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Presenting </a:t>
            </a:r>
            <a:r>
              <a:rPr lang="en-US" sz="1200" dirty="0" smtClean="0">
                <a:latin typeface="Calibri" panose="020F0502020204030204" pitchFamily="34" charset="0"/>
                <a:cs typeface="Calibri" panose="020F0502020204030204" pitchFamily="34" charset="0"/>
              </a:rPr>
              <a:t>problem</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Members </a:t>
            </a:r>
            <a:r>
              <a:rPr lang="en-US" sz="1200" dirty="0">
                <a:latin typeface="Calibri" panose="020F0502020204030204" pitchFamily="34" charset="0"/>
                <a:cs typeface="Calibri" panose="020F0502020204030204" pitchFamily="34" charset="0"/>
              </a:rPr>
              <a:t>diagnosis per current ICD </a:t>
            </a:r>
            <a:r>
              <a:rPr lang="en-US" sz="1200" dirty="0" smtClean="0">
                <a:latin typeface="Calibri" panose="020F0502020204030204" pitchFamily="34" charset="0"/>
                <a:cs typeface="Calibri" panose="020F0502020204030204" pitchFamily="34" charset="0"/>
              </a:rPr>
              <a:t>methodology</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Documentation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measurements</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5318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219" y="161365"/>
            <a:ext cx="6648226" cy="6529891"/>
          </a:xfrm>
          <a:prstGeom prst="rect">
            <a:avLst/>
          </a:prstGeom>
        </p:spPr>
      </p:pic>
    </p:spTree>
    <p:extLst>
      <p:ext uri="{BB962C8B-B14F-4D97-AF65-F5344CB8AC3E}">
        <p14:creationId xmlns:p14="http://schemas.microsoft.com/office/powerpoint/2010/main" val="285797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603" y="915073"/>
            <a:ext cx="6867797" cy="460465"/>
          </a:xfrm>
        </p:spPr>
        <p:txBody>
          <a:bodyPr>
            <a:normAutofit/>
          </a:bodyPr>
          <a:lstStyle/>
          <a:p>
            <a:r>
              <a:rPr lang="en-US" sz="2000" b="1" dirty="0" smtClean="0"/>
              <a:t>Speech Therapy Required documentation</a:t>
            </a:r>
            <a:endParaRPr lang="en-US" sz="2000" b="1" dirty="0"/>
          </a:p>
        </p:txBody>
      </p:sp>
      <p:sp>
        <p:nvSpPr>
          <p:cNvPr id="3" name="Content Placeholder 2"/>
          <p:cNvSpPr>
            <a:spLocks noGrp="1"/>
          </p:cNvSpPr>
          <p:nvPr>
            <p:ph sz="quarter" idx="13"/>
          </p:nvPr>
        </p:nvSpPr>
        <p:spPr>
          <a:xfrm>
            <a:off x="749874" y="1561491"/>
            <a:ext cx="8053253" cy="2504899"/>
          </a:xfrm>
        </p:spPr>
        <p:txBody>
          <a:bodyPr>
            <a:normAutofit/>
          </a:bodyPr>
          <a:lstStyle/>
          <a:p>
            <a:pPr marL="0" indent="0">
              <a:buNone/>
            </a:pPr>
            <a:r>
              <a:rPr lang="en-US" sz="1200" dirty="0" smtClean="0">
                <a:cs typeface="Calibri" panose="020F0502020204030204" pitchFamily="34" charset="0"/>
              </a:rPr>
              <a:t>A written referral from the treating/prescribing practitioner with pertinent clinical documentation for service(s) requested. The referral must include, but is not limited to: </a:t>
            </a:r>
          </a:p>
          <a:p>
            <a:pPr marL="0" indent="0">
              <a:buNone/>
            </a:pPr>
            <a:endParaRPr lang="en-US" sz="1200" dirty="0">
              <a:latin typeface="Calibri" panose="020F0502020204030204" pitchFamily="34" charset="0"/>
              <a:cs typeface="Calibri" panose="020F0502020204030204" pitchFamily="34" charset="0"/>
            </a:endParaRPr>
          </a:p>
          <a:p>
            <a:pPr>
              <a:spcBef>
                <a:spcPts val="0"/>
              </a:spcBef>
            </a:pPr>
            <a:r>
              <a:rPr lang="en-US" sz="1200" dirty="0">
                <a:latin typeface="Calibri" panose="020F0502020204030204" pitchFamily="34" charset="0"/>
                <a:cs typeface="Calibri" panose="020F0502020204030204" pitchFamily="34" charset="0"/>
              </a:rPr>
              <a:t>The member’s </a:t>
            </a:r>
            <a:r>
              <a:rPr lang="en-US" sz="1200" dirty="0" smtClean="0">
                <a:latin typeface="Calibri" panose="020F0502020204030204" pitchFamily="34" charset="0"/>
                <a:cs typeface="Calibri" panose="020F0502020204030204" pitchFamily="34" charset="0"/>
              </a:rPr>
              <a:t>name</a:t>
            </a:r>
          </a:p>
          <a:p>
            <a:pPr>
              <a:spcBef>
                <a:spcPts val="0"/>
              </a:spcBef>
            </a:pPr>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referral</a:t>
            </a:r>
            <a:endParaRPr lang="en-US" sz="1200" dirty="0">
              <a:latin typeface="Calibri" panose="020F0502020204030204" pitchFamily="34" charset="0"/>
              <a:cs typeface="Calibri" panose="020F0502020204030204" pitchFamily="34" charset="0"/>
            </a:endParaRPr>
          </a:p>
          <a:p>
            <a:pPr>
              <a:spcBef>
                <a:spcPts val="0"/>
              </a:spcBef>
            </a:pPr>
            <a:r>
              <a:rPr lang="en-US" sz="1200" dirty="0">
                <a:latin typeface="Calibri" panose="020F0502020204030204" pitchFamily="34" charset="0"/>
                <a:cs typeface="Calibri" panose="020F0502020204030204" pitchFamily="34" charset="0"/>
              </a:rPr>
              <a:t>Type of service </a:t>
            </a:r>
            <a:r>
              <a:rPr lang="en-US" sz="1200" dirty="0" smtClean="0">
                <a:latin typeface="Calibri" panose="020F0502020204030204" pitchFamily="34" charset="0"/>
                <a:cs typeface="Calibri" panose="020F0502020204030204" pitchFamily="34" charset="0"/>
              </a:rPr>
              <a:t>requested</a:t>
            </a:r>
            <a:endParaRPr lang="en-US" sz="1200" dirty="0">
              <a:latin typeface="Calibri" panose="020F0502020204030204" pitchFamily="34" charset="0"/>
              <a:cs typeface="Calibri" panose="020F0502020204030204" pitchFamily="34" charset="0"/>
            </a:endParaRPr>
          </a:p>
          <a:p>
            <a:pPr>
              <a:spcBef>
                <a:spcPts val="0"/>
              </a:spcBef>
            </a:pPr>
            <a:r>
              <a:rPr lang="en-US" sz="1200" dirty="0">
                <a:latin typeface="Calibri" panose="020F0502020204030204" pitchFamily="34" charset="0"/>
                <a:cs typeface="Calibri" panose="020F0502020204030204" pitchFamily="34" charset="0"/>
              </a:rPr>
              <a:t>Frequency and duration of </a:t>
            </a:r>
            <a:r>
              <a:rPr lang="en-US" sz="1200" dirty="0" smtClean="0">
                <a:latin typeface="Calibri" panose="020F0502020204030204" pitchFamily="34" charset="0"/>
                <a:cs typeface="Calibri" panose="020F0502020204030204" pitchFamily="34" charset="0"/>
              </a:rPr>
              <a:t>treatment</a:t>
            </a:r>
            <a:endParaRPr lang="en-US" sz="1200" dirty="0">
              <a:latin typeface="Calibri" panose="020F0502020204030204" pitchFamily="34" charset="0"/>
              <a:cs typeface="Calibri" panose="020F0502020204030204" pitchFamily="34" charset="0"/>
            </a:endParaRPr>
          </a:p>
          <a:p>
            <a:pPr>
              <a:spcBef>
                <a:spcPts val="0"/>
              </a:spcBef>
            </a:pPr>
            <a:r>
              <a:rPr lang="en-US" sz="1200" dirty="0" smtClean="0">
                <a:latin typeface="Calibri" panose="020F0502020204030204" pitchFamily="34" charset="0"/>
                <a:cs typeface="Calibri" panose="020F0502020204030204" pitchFamily="34" charset="0"/>
              </a:rPr>
              <a:t>Diagnosis</a:t>
            </a:r>
            <a:endParaRPr lang="en-US" sz="1200" dirty="0">
              <a:latin typeface="Calibri" panose="020F0502020204030204" pitchFamily="34" charset="0"/>
              <a:cs typeface="Calibri" panose="020F0502020204030204" pitchFamily="34" charset="0"/>
            </a:endParaRPr>
          </a:p>
          <a:p>
            <a:pPr>
              <a:spcBef>
                <a:spcPts val="0"/>
              </a:spcBef>
            </a:pPr>
            <a:r>
              <a:rPr lang="en-US" sz="1200" dirty="0">
                <a:latin typeface="Calibri" panose="020F0502020204030204" pitchFamily="34" charset="0"/>
                <a:cs typeface="Calibri" panose="020F0502020204030204" pitchFamily="34" charset="0"/>
              </a:rPr>
              <a:t>Physician’s, PA’s, or APRN’s signature. Supporting documentation must not be more than six months </a:t>
            </a:r>
            <a:r>
              <a:rPr lang="en-US" sz="1200" dirty="0" smtClean="0">
                <a:latin typeface="Calibri" panose="020F0502020204030204" pitchFamily="34" charset="0"/>
                <a:cs typeface="Calibri" panose="020F0502020204030204" pitchFamily="34" charset="0"/>
              </a:rPr>
              <a:t>old</a:t>
            </a:r>
            <a:endParaRPr lang="en-US" sz="1200" dirty="0">
              <a:latin typeface="Calibri" panose="020F0502020204030204" pitchFamily="34" charset="0"/>
              <a:cs typeface="Calibri" panose="020F0502020204030204" pitchFamily="34" charset="0"/>
            </a:endParaRPr>
          </a:p>
          <a:p>
            <a:pPr lvl="1"/>
            <a:endParaRPr lang="en-US" sz="900" dirty="0"/>
          </a:p>
          <a:p>
            <a:pPr lvl="1"/>
            <a:endParaRPr lang="en-US" sz="900" dirty="0"/>
          </a:p>
          <a:p>
            <a:endParaRPr lang="en-US" dirty="0"/>
          </a:p>
          <a:p>
            <a:endParaRPr lang="en-US" dirty="0"/>
          </a:p>
        </p:txBody>
      </p:sp>
    </p:spTree>
    <p:extLst>
      <p:ext uri="{BB962C8B-B14F-4D97-AF65-F5344CB8AC3E}">
        <p14:creationId xmlns:p14="http://schemas.microsoft.com/office/powerpoint/2010/main" val="3431171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34" y="225912"/>
            <a:ext cx="6599242" cy="65298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0990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332" y="1043397"/>
            <a:ext cx="7773338" cy="1048294"/>
          </a:xfrm>
        </p:spPr>
        <p:txBody>
          <a:bodyPr>
            <a:normAutofit/>
          </a:bodyPr>
          <a:lstStyle/>
          <a:p>
            <a:pPr eaLnBrk="1" hangingPunct="1"/>
            <a:r>
              <a:rPr lang="en-US" altLang="en-US" sz="2000" dirty="0" smtClean="0"/>
              <a:t>Contact information for KEPRO Trainer/Consultant</a:t>
            </a:r>
          </a:p>
        </p:txBody>
      </p:sp>
      <p:sp>
        <p:nvSpPr>
          <p:cNvPr id="3" name="Content Placeholder 2"/>
          <p:cNvSpPr>
            <a:spLocks noGrp="1"/>
          </p:cNvSpPr>
          <p:nvPr>
            <p:ph idx="1"/>
          </p:nvPr>
        </p:nvSpPr>
        <p:spPr>
          <a:xfrm>
            <a:off x="1376979" y="2091691"/>
            <a:ext cx="6282466" cy="2910615"/>
          </a:xfrm>
        </p:spPr>
        <p:txBody>
          <a:bodyPr>
            <a:normAutofit fontScale="62500" lnSpcReduction="20000"/>
          </a:bodyPr>
          <a:lstStyle/>
          <a:p>
            <a:pPr marL="0" indent="0">
              <a:buNone/>
              <a:defRPr/>
            </a:pPr>
            <a:r>
              <a:rPr lang="en-US" dirty="0" smtClean="0"/>
              <a:t>Terri Barnhart BSN, RN</a:t>
            </a:r>
          </a:p>
          <a:p>
            <a:pPr marL="0" indent="0">
              <a:buNone/>
              <a:defRPr/>
            </a:pPr>
            <a:r>
              <a:rPr lang="en-US" dirty="0" smtClean="0"/>
              <a:t>Clinical Auditor/Assessor School Based Health Services</a:t>
            </a:r>
          </a:p>
          <a:p>
            <a:pPr marL="0" indent="0">
              <a:buNone/>
              <a:defRPr/>
            </a:pPr>
            <a:endParaRPr lang="en-US" dirty="0"/>
          </a:p>
          <a:p>
            <a:pPr marL="0" indent="0">
              <a:buNone/>
              <a:defRPr/>
            </a:pPr>
            <a:endParaRPr lang="en-US" dirty="0" smtClean="0"/>
          </a:p>
          <a:p>
            <a:pPr marL="0" indent="0">
              <a:buNone/>
              <a:defRPr/>
            </a:pPr>
            <a:r>
              <a:rPr lang="en-US" dirty="0" smtClean="0"/>
              <a:t>1007 Bullitt Street</a:t>
            </a:r>
          </a:p>
          <a:p>
            <a:pPr marL="0" indent="0">
              <a:buNone/>
              <a:defRPr/>
            </a:pPr>
            <a:r>
              <a:rPr lang="en-US" dirty="0" smtClean="0"/>
              <a:t>Suite 200</a:t>
            </a:r>
          </a:p>
          <a:p>
            <a:pPr marL="0" indent="0">
              <a:buNone/>
              <a:defRPr/>
            </a:pPr>
            <a:r>
              <a:rPr lang="en-US" dirty="0" smtClean="0"/>
              <a:t>Charleston, WV 25301</a:t>
            </a:r>
          </a:p>
          <a:p>
            <a:pPr marL="0" indent="0">
              <a:buNone/>
              <a:defRPr/>
            </a:pPr>
            <a:r>
              <a:rPr lang="en-US" dirty="0" smtClean="0"/>
              <a:t>Telephone: 304-380-0600 Extension 4437</a:t>
            </a:r>
          </a:p>
          <a:p>
            <a:pPr marL="0" indent="0">
              <a:buNone/>
              <a:defRPr/>
            </a:pPr>
            <a:r>
              <a:rPr lang="en-US" dirty="0" smtClean="0"/>
              <a:t>Email: tbarnhart@kepro.com</a:t>
            </a:r>
          </a:p>
          <a:p>
            <a:pPr eaLnBrk="1" hangingPunct="1">
              <a:defRPr/>
            </a:pPr>
            <a:endParaRPr lang="en-US" dirty="0"/>
          </a:p>
        </p:txBody>
      </p:sp>
      <p:sp>
        <p:nvSpPr>
          <p:cNvPr id="4" name="Footer Placeholder 3"/>
          <p:cNvSpPr>
            <a:spLocks noGrp="1"/>
          </p:cNvSpPr>
          <p:nvPr>
            <p:ph type="ftr" sz="quarter" idx="11"/>
          </p:nvPr>
        </p:nvSpPr>
        <p:spPr>
          <a:xfrm>
            <a:off x="685331" y="5966461"/>
            <a:ext cx="5004665" cy="34289"/>
          </a:xfr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A49BA2-168A-401E-9F02-8ADAA70DEB0D}" type="slidenum">
              <a:rPr lang="en-US" altLang="en-US" smtClean="0"/>
              <a:pPr>
                <a:defRPr/>
              </a:pPr>
              <a:t>31</a:t>
            </a:fld>
            <a:endParaRPr lang="en-US" altLang="en-US" dirty="0"/>
          </a:p>
        </p:txBody>
      </p:sp>
      <p:pic>
        <p:nvPicPr>
          <p:cNvPr id="38918" name="Picture 5" descr="KEPRO%20Outlook%20Signature%20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775" y="2678654"/>
            <a:ext cx="1435032" cy="67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54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dirty="0" smtClean="0"/>
              <a:t>Questions or Concerns</a:t>
            </a:r>
          </a:p>
        </p:txBody>
      </p:sp>
      <p:pic>
        <p:nvPicPr>
          <p:cNvPr id="3993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7020" y="2477692"/>
            <a:ext cx="2327672" cy="2911078"/>
          </a:xfrm>
        </p:spPr>
      </p:pic>
      <p:sp>
        <p:nvSpPr>
          <p:cNvPr id="39940" name="Slide Number Placeholder 3"/>
          <p:cNvSpPr>
            <a:spLocks noGrp="1"/>
          </p:cNvSpPr>
          <p:nvPr>
            <p:ph type="sldNum" sz="quarter" idx="12"/>
          </p:nvPr>
        </p:nvSpPr>
        <p:spPr bwMode="auto">
          <a:xfrm>
            <a:off x="7739061" y="5624511"/>
            <a:ext cx="533569" cy="24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75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rebuchet MS" panose="020B0603020202020204" pitchFamily="34"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rebuchet MS" panose="020B0603020202020204" pitchFamily="34" charset="0"/>
              </a:defRPr>
            </a:lvl9pPr>
          </a:lstStyle>
          <a:p>
            <a:pPr fontAlgn="base">
              <a:spcBef>
                <a:spcPct val="0"/>
              </a:spcBef>
              <a:spcAft>
                <a:spcPct val="0"/>
              </a:spcAft>
              <a:buClrTx/>
              <a:buSzTx/>
              <a:buFontTx/>
              <a:buNone/>
            </a:pPr>
            <a:fld id="{632F7CC2-4110-4FB7-8A0B-260F1618159C}" type="slidenum">
              <a:rPr lang="en-US" altLang="en-US">
                <a:solidFill>
                  <a:schemeClr val="tx1"/>
                </a:solidFill>
                <a:latin typeface="Calibri" panose="020F0502020204030204" pitchFamily="34" charset="0"/>
                <a:ea typeface="MS PGothic" panose="020B0600070205080204" pitchFamily="34" charset="-128"/>
              </a:rPr>
              <a:pPr fontAlgn="base">
                <a:spcBef>
                  <a:spcPct val="0"/>
                </a:spcBef>
                <a:spcAft>
                  <a:spcPct val="0"/>
                </a:spcAft>
                <a:buClrTx/>
                <a:buSzTx/>
                <a:buFontTx/>
                <a:buNone/>
              </a:pPr>
              <a:t>32</a:t>
            </a:fld>
            <a:endParaRPr lang="en-US" altLang="en-US" dirty="0">
              <a:solidFill>
                <a:schemeClr val="tx1"/>
              </a:solidFill>
              <a:latin typeface="Calibri" panose="020F0502020204030204" pitchFamily="34" charset="0"/>
              <a:ea typeface="MS PGothic" panose="020B0600070205080204" pitchFamily="34" charset="-128"/>
            </a:endParaRPr>
          </a:p>
        </p:txBody>
      </p:sp>
      <p:sp>
        <p:nvSpPr>
          <p:cNvPr id="39941" name="TextBox 1"/>
          <p:cNvSpPr txBox="1">
            <a:spLocks noChangeArrowheads="1"/>
          </p:cNvSpPr>
          <p:nvPr/>
        </p:nvSpPr>
        <p:spPr bwMode="auto">
          <a:xfrm>
            <a:off x="2068117" y="2134792"/>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sz="1350" dirty="0">
              <a:solidFill>
                <a:schemeClr val="tx1"/>
              </a:solidFill>
            </a:endParaRPr>
          </a:p>
        </p:txBody>
      </p:sp>
    </p:spTree>
    <p:extLst>
      <p:ext uri="{BB962C8B-B14F-4D97-AF65-F5344CB8AC3E}">
        <p14:creationId xmlns:p14="http://schemas.microsoft.com/office/powerpoint/2010/main" val="706386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769125"/>
            <a:ext cx="7773338" cy="618611"/>
          </a:xfrm>
        </p:spPr>
        <p:txBody>
          <a:bodyPr/>
          <a:lstStyle/>
          <a:p>
            <a:r>
              <a:rPr lang="en-US" sz="2000" b="1" dirty="0">
                <a:solidFill>
                  <a:prstClr val="black"/>
                </a:solidFill>
              </a:rPr>
              <a:t>Speech Therapy Required </a:t>
            </a:r>
            <a:r>
              <a:rPr lang="en-US" sz="2000" b="1" dirty="0" smtClean="0">
                <a:solidFill>
                  <a:prstClr val="black"/>
                </a:solidFill>
              </a:rPr>
              <a:t>documentation (Cont’d)</a:t>
            </a:r>
            <a:endParaRPr lang="en-US" b="1" dirty="0"/>
          </a:p>
        </p:txBody>
      </p:sp>
      <p:sp>
        <p:nvSpPr>
          <p:cNvPr id="3" name="Content Placeholder 2"/>
          <p:cNvSpPr>
            <a:spLocks noGrp="1"/>
          </p:cNvSpPr>
          <p:nvPr>
            <p:ph sz="quarter" idx="13"/>
          </p:nvPr>
        </p:nvSpPr>
        <p:spPr>
          <a:xfrm>
            <a:off x="685332" y="1516829"/>
            <a:ext cx="7772870" cy="4206240"/>
          </a:xfrm>
        </p:spPr>
        <p:txBody>
          <a:bodyPr>
            <a:normAutofit fontScale="92500" lnSpcReduction="10000"/>
          </a:bodyPr>
          <a:lstStyle/>
          <a:p>
            <a:pPr marL="0" indent="0">
              <a:buNone/>
            </a:pPr>
            <a:r>
              <a:rPr lang="en-US" sz="1275" b="1" dirty="0">
                <a:latin typeface="Calibri" panose="020F0502020204030204" pitchFamily="34" charset="0"/>
                <a:cs typeface="Calibri" panose="020F0502020204030204" pitchFamily="34" charset="0"/>
              </a:rPr>
              <a:t>The plan of care which must include, but is not limited to: </a:t>
            </a:r>
          </a:p>
          <a:p>
            <a:pPr marL="461963" indent="-3175"/>
            <a:r>
              <a:rPr lang="en-US" sz="1275" dirty="0">
                <a:latin typeface="Calibri" panose="020F0502020204030204" pitchFamily="34" charset="0"/>
                <a:cs typeface="Calibri" panose="020F0502020204030204" pitchFamily="34" charset="0"/>
              </a:rPr>
              <a:t>     </a:t>
            </a:r>
            <a:r>
              <a:rPr lang="en-US" sz="1275" dirty="0" smtClean="0">
                <a:latin typeface="Calibri" panose="020F0502020204030204" pitchFamily="34" charset="0"/>
                <a:cs typeface="Calibri" panose="020F0502020204030204" pitchFamily="34" charset="0"/>
              </a:rPr>
              <a:t>The </a:t>
            </a:r>
            <a:r>
              <a:rPr lang="en-US" sz="1275" dirty="0">
                <a:latin typeface="Calibri" panose="020F0502020204030204" pitchFamily="34" charset="0"/>
                <a:cs typeface="Calibri" panose="020F0502020204030204" pitchFamily="34" charset="0"/>
              </a:rPr>
              <a:t>date the plan was </a:t>
            </a:r>
            <a:r>
              <a:rPr lang="en-US" sz="1275" dirty="0" smtClean="0">
                <a:latin typeface="Calibri" panose="020F0502020204030204" pitchFamily="34" charset="0"/>
                <a:cs typeface="Calibri" panose="020F0502020204030204" pitchFamily="34" charset="0"/>
              </a:rPr>
              <a:t>developed</a:t>
            </a:r>
          </a:p>
          <a:p>
            <a:pPr lvl="1"/>
            <a:r>
              <a:rPr lang="en-US" sz="1275" dirty="0" smtClean="0">
                <a:latin typeface="Calibri" panose="020F0502020204030204" pitchFamily="34" charset="0"/>
                <a:cs typeface="Calibri" panose="020F0502020204030204" pitchFamily="34" charset="0"/>
              </a:rPr>
              <a:t>Diagnosis</a:t>
            </a:r>
            <a:endParaRPr lang="en-US" sz="1275" dirty="0">
              <a:latin typeface="Calibri" panose="020F0502020204030204" pitchFamily="34" charset="0"/>
              <a:cs typeface="Calibri" panose="020F0502020204030204" pitchFamily="34" charset="0"/>
            </a:endParaRPr>
          </a:p>
          <a:p>
            <a:pPr lvl="1"/>
            <a:r>
              <a:rPr lang="en-US" sz="1275" dirty="0" smtClean="0">
                <a:latin typeface="Calibri" panose="020F0502020204030204" pitchFamily="34" charset="0"/>
                <a:cs typeface="Calibri" panose="020F0502020204030204" pitchFamily="34" charset="0"/>
              </a:rPr>
              <a:t>Short-and </a:t>
            </a:r>
            <a:r>
              <a:rPr lang="en-US" sz="1275" dirty="0">
                <a:latin typeface="Calibri" panose="020F0502020204030204" pitchFamily="34" charset="0"/>
                <a:cs typeface="Calibri" panose="020F0502020204030204" pitchFamily="34" charset="0"/>
              </a:rPr>
              <a:t>long-term functional </a:t>
            </a:r>
            <a:r>
              <a:rPr lang="en-US" sz="1275" dirty="0" smtClean="0">
                <a:latin typeface="Calibri" panose="020F0502020204030204" pitchFamily="34" charset="0"/>
                <a:cs typeface="Calibri" panose="020F0502020204030204" pitchFamily="34" charset="0"/>
              </a:rPr>
              <a:t>goals</a:t>
            </a:r>
            <a:endParaRPr lang="en-US" sz="1275" dirty="0">
              <a:latin typeface="Calibri" panose="020F0502020204030204" pitchFamily="34" charset="0"/>
              <a:cs typeface="Calibri" panose="020F0502020204030204" pitchFamily="34" charset="0"/>
            </a:endParaRPr>
          </a:p>
          <a:p>
            <a:pPr lvl="1"/>
            <a:r>
              <a:rPr lang="en-US" sz="1275" dirty="0">
                <a:latin typeface="Calibri" panose="020F0502020204030204" pitchFamily="34" charset="0"/>
                <a:cs typeface="Calibri" panose="020F0502020204030204" pitchFamily="34" charset="0"/>
              </a:rPr>
              <a:t>Measurable treatment </a:t>
            </a:r>
            <a:r>
              <a:rPr lang="en-US" sz="1275" dirty="0" smtClean="0">
                <a:latin typeface="Calibri" panose="020F0502020204030204" pitchFamily="34" charset="0"/>
                <a:cs typeface="Calibri" panose="020F0502020204030204" pitchFamily="34" charset="0"/>
              </a:rPr>
              <a:t>objectives</a:t>
            </a:r>
            <a:endParaRPr lang="en-US" sz="1275" dirty="0">
              <a:latin typeface="Calibri" panose="020F0502020204030204" pitchFamily="34" charset="0"/>
              <a:cs typeface="Calibri" panose="020F0502020204030204" pitchFamily="34" charset="0"/>
            </a:endParaRPr>
          </a:p>
          <a:p>
            <a:pPr lvl="1"/>
            <a:r>
              <a:rPr lang="en-US" sz="1275" dirty="0">
                <a:latin typeface="Calibri" panose="020F0502020204030204" pitchFamily="34" charset="0"/>
                <a:cs typeface="Calibri" panose="020F0502020204030204" pitchFamily="34" charset="0"/>
              </a:rPr>
              <a:t>Frequency and duration of </a:t>
            </a:r>
            <a:r>
              <a:rPr lang="en-US" sz="1275" dirty="0" smtClean="0">
                <a:latin typeface="Calibri" panose="020F0502020204030204" pitchFamily="34" charset="0"/>
                <a:cs typeface="Calibri" panose="020F0502020204030204" pitchFamily="34" charset="0"/>
              </a:rPr>
              <a:t>treatment</a:t>
            </a:r>
            <a:endParaRPr lang="en-US" sz="1275" dirty="0">
              <a:latin typeface="Calibri" panose="020F0502020204030204" pitchFamily="34" charset="0"/>
              <a:cs typeface="Calibri" panose="020F0502020204030204" pitchFamily="34" charset="0"/>
            </a:endParaRPr>
          </a:p>
          <a:p>
            <a:pPr lvl="1"/>
            <a:r>
              <a:rPr lang="en-US" sz="1275" dirty="0">
                <a:latin typeface="Calibri" panose="020F0502020204030204" pitchFamily="34" charset="0"/>
                <a:cs typeface="Calibri" panose="020F0502020204030204" pitchFamily="34" charset="0"/>
              </a:rPr>
              <a:t>Education/training in speech therapy or hearing devices for the member or their legal representative to attain maximum rehabilitation </a:t>
            </a:r>
          </a:p>
          <a:p>
            <a:pPr lvl="1"/>
            <a:r>
              <a:rPr lang="en-US" sz="1275" dirty="0" smtClean="0">
                <a:latin typeface="Calibri" panose="020F0502020204030204" pitchFamily="34" charset="0"/>
                <a:cs typeface="Calibri" panose="020F0502020204030204" pitchFamily="34" charset="0"/>
              </a:rPr>
              <a:t>Prognosis</a:t>
            </a:r>
            <a:endParaRPr lang="en-US" sz="1275" dirty="0">
              <a:latin typeface="Calibri" panose="020F0502020204030204" pitchFamily="34" charset="0"/>
              <a:cs typeface="Calibri" panose="020F0502020204030204" pitchFamily="34" charset="0"/>
            </a:endParaRPr>
          </a:p>
          <a:p>
            <a:pPr lvl="1"/>
            <a:r>
              <a:rPr lang="en-US" sz="1275" dirty="0">
                <a:latin typeface="Calibri" panose="020F0502020204030204" pitchFamily="34" charset="0"/>
                <a:cs typeface="Calibri" panose="020F0502020204030204" pitchFamily="34" charset="0"/>
              </a:rPr>
              <a:t> Date discussed with member or legal </a:t>
            </a:r>
            <a:r>
              <a:rPr lang="en-US" sz="1275" dirty="0" smtClean="0">
                <a:latin typeface="Calibri" panose="020F0502020204030204" pitchFamily="34" charset="0"/>
                <a:cs typeface="Calibri" panose="020F0502020204030204" pitchFamily="34" charset="0"/>
              </a:rPr>
              <a:t>representative</a:t>
            </a:r>
            <a:endParaRPr lang="en-US" sz="1275" dirty="0">
              <a:latin typeface="Calibri" panose="020F0502020204030204" pitchFamily="34" charset="0"/>
              <a:cs typeface="Calibri" panose="020F0502020204030204" pitchFamily="34" charset="0"/>
            </a:endParaRPr>
          </a:p>
          <a:p>
            <a:pPr lvl="1"/>
            <a:r>
              <a:rPr lang="en-US" sz="1275" dirty="0">
                <a:latin typeface="Calibri" panose="020F0502020204030204" pitchFamily="34" charset="0"/>
                <a:cs typeface="Calibri" panose="020F0502020204030204" pitchFamily="34" charset="0"/>
              </a:rPr>
              <a:t> Signature and date of the member or legal representative agreeing to the </a:t>
            </a:r>
            <a:r>
              <a:rPr lang="en-US" sz="1275" dirty="0" smtClean="0">
                <a:latin typeface="Calibri" panose="020F0502020204030204" pitchFamily="34" charset="0"/>
                <a:cs typeface="Calibri" panose="020F0502020204030204" pitchFamily="34" charset="0"/>
              </a:rPr>
              <a:t>treatment</a:t>
            </a:r>
            <a:endParaRPr lang="en-US" sz="1275" dirty="0">
              <a:latin typeface="Calibri" panose="020F0502020204030204" pitchFamily="34" charset="0"/>
              <a:cs typeface="Calibri" panose="020F0502020204030204" pitchFamily="34" charset="0"/>
            </a:endParaRPr>
          </a:p>
          <a:p>
            <a:pPr lvl="1"/>
            <a:r>
              <a:rPr lang="en-US" sz="1275" dirty="0">
                <a:latin typeface="Calibri" panose="020F0502020204030204" pitchFamily="34" charset="0"/>
                <a:cs typeface="Calibri" panose="020F0502020204030204" pitchFamily="34" charset="0"/>
              </a:rPr>
              <a:t>Date, and signature and title of the individual providing </a:t>
            </a:r>
            <a:r>
              <a:rPr lang="en-US" sz="1275" dirty="0" smtClean="0">
                <a:latin typeface="Calibri" panose="020F0502020204030204" pitchFamily="34" charset="0"/>
                <a:cs typeface="Calibri" panose="020F0502020204030204" pitchFamily="34" charset="0"/>
              </a:rPr>
              <a:t>treatment</a:t>
            </a:r>
            <a:endParaRPr lang="en-US" sz="1275" dirty="0">
              <a:latin typeface="Calibri" panose="020F0502020204030204" pitchFamily="34" charset="0"/>
              <a:cs typeface="Calibri" panose="020F0502020204030204" pitchFamily="34" charset="0"/>
            </a:endParaRPr>
          </a:p>
          <a:p>
            <a:pPr lvl="1"/>
            <a:r>
              <a:rPr lang="en-US" sz="1275" dirty="0">
                <a:latin typeface="Calibri" panose="020F0502020204030204" pitchFamily="34" charset="0"/>
                <a:cs typeface="Calibri" panose="020F0502020204030204" pitchFamily="34" charset="0"/>
              </a:rPr>
              <a:t>Plan of care may be developed from information found in the </a:t>
            </a:r>
            <a:r>
              <a:rPr lang="en-US" sz="1275" dirty="0" smtClean="0">
                <a:latin typeface="Calibri" panose="020F0502020204030204" pitchFamily="34" charset="0"/>
                <a:cs typeface="Calibri" panose="020F0502020204030204" pitchFamily="34" charset="0"/>
              </a:rPr>
              <a:t>IEP</a:t>
            </a:r>
            <a:endParaRPr lang="en-US" sz="1275" dirty="0">
              <a:latin typeface="Calibri" panose="020F0502020204030204" pitchFamily="34" charset="0"/>
              <a:cs typeface="Calibri" panose="020F0502020204030204" pitchFamily="34" charset="0"/>
            </a:endParaRPr>
          </a:p>
          <a:p>
            <a:pPr lvl="1"/>
            <a:r>
              <a:rPr lang="en-US" sz="1275" dirty="0">
                <a:latin typeface="Calibri" panose="020F0502020204030204" pitchFamily="34" charset="0"/>
                <a:cs typeface="Calibri" panose="020F0502020204030204" pitchFamily="34" charset="0"/>
              </a:rPr>
              <a:t>An audiology evaluation with audiometric results which cannot be more than six months old prior to dispensing the hearing </a:t>
            </a:r>
            <a:r>
              <a:rPr lang="en-US" sz="1275" dirty="0" smtClean="0">
                <a:latin typeface="Calibri" panose="020F0502020204030204" pitchFamily="34" charset="0"/>
                <a:cs typeface="Calibri" panose="020F0502020204030204" pitchFamily="34" charset="0"/>
              </a:rPr>
              <a:t>aid</a:t>
            </a:r>
            <a:endParaRPr lang="en-US" sz="1275" dirty="0">
              <a:latin typeface="Calibri" panose="020F0502020204030204" pitchFamily="34" charset="0"/>
              <a:cs typeface="Calibri" panose="020F0502020204030204" pitchFamily="34" charset="0"/>
            </a:endParaRPr>
          </a:p>
          <a:p>
            <a:pPr lvl="1"/>
            <a:endParaRPr lang="en-US" sz="900" dirty="0"/>
          </a:p>
          <a:p>
            <a:endParaRPr lang="en-US" dirty="0"/>
          </a:p>
        </p:txBody>
      </p:sp>
    </p:spTree>
    <p:extLst>
      <p:ext uri="{BB962C8B-B14F-4D97-AF65-F5344CB8AC3E}">
        <p14:creationId xmlns:p14="http://schemas.microsoft.com/office/powerpoint/2010/main" val="2735726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0" y="763793"/>
            <a:ext cx="7773338" cy="730140"/>
          </a:xfrm>
        </p:spPr>
        <p:txBody>
          <a:bodyPr>
            <a:normAutofit/>
          </a:bodyPr>
          <a:lstStyle/>
          <a:p>
            <a:r>
              <a:rPr lang="en-US" sz="2000" b="1" dirty="0" smtClean="0"/>
              <a:t>Speech Therapy Billing Information</a:t>
            </a:r>
            <a:endParaRPr lang="en-US" sz="2000" b="1" dirty="0"/>
          </a:p>
        </p:txBody>
      </p:sp>
      <p:sp>
        <p:nvSpPr>
          <p:cNvPr id="3" name="Content Placeholder 2"/>
          <p:cNvSpPr>
            <a:spLocks noGrp="1"/>
          </p:cNvSpPr>
          <p:nvPr>
            <p:ph sz="quarter" idx="13"/>
          </p:nvPr>
        </p:nvSpPr>
        <p:spPr/>
        <p:txBody>
          <a:bodyPr>
            <a:normAutofit/>
          </a:bodyPr>
          <a:lstStyle/>
          <a:p>
            <a:pPr marL="0" indent="0" algn="ctr">
              <a:buNone/>
            </a:pPr>
            <a:r>
              <a:rPr lang="en-US" sz="1600" dirty="0"/>
              <a:t>Please see Appendix 538B </a:t>
            </a:r>
            <a:r>
              <a:rPr lang="en-US" sz="1600" dirty="0" smtClean="0"/>
              <a:t>Audio logical </a:t>
            </a:r>
            <a:r>
              <a:rPr lang="en-US" sz="1600" dirty="0"/>
              <a:t>Therapy Billing Form or Appendix 538C Speech Therapy Billing Form. </a:t>
            </a:r>
          </a:p>
        </p:txBody>
      </p:sp>
    </p:spTree>
    <p:extLst>
      <p:ext uri="{BB962C8B-B14F-4D97-AF65-F5344CB8AC3E}">
        <p14:creationId xmlns:p14="http://schemas.microsoft.com/office/powerpoint/2010/main" val="202455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26" y="813747"/>
            <a:ext cx="7773338" cy="789144"/>
          </a:xfrm>
        </p:spPr>
        <p:txBody>
          <a:bodyPr>
            <a:normAutofit/>
          </a:bodyPr>
          <a:lstStyle/>
          <a:p>
            <a:r>
              <a:rPr lang="en-US" sz="2000" b="1" dirty="0">
                <a:latin typeface="+mn-lt"/>
                <a:cs typeface="Calibri Light" panose="020F0302020204030204" pitchFamily="34" charset="0"/>
              </a:rPr>
              <a:t>Individual - Speech, Language, Voice, Communication, Auditory Processing </a:t>
            </a:r>
          </a:p>
        </p:txBody>
      </p:sp>
      <p:sp>
        <p:nvSpPr>
          <p:cNvPr id="3" name="Content Placeholder 2"/>
          <p:cNvSpPr>
            <a:spLocks noGrp="1"/>
          </p:cNvSpPr>
          <p:nvPr>
            <p:ph sz="quarter" idx="13"/>
          </p:nvPr>
        </p:nvSpPr>
        <p:spPr>
          <a:xfrm>
            <a:off x="704392" y="1602891"/>
            <a:ext cx="7891672" cy="4528968"/>
          </a:xfrm>
        </p:spPr>
        <p:txBody>
          <a:bodyPr>
            <a:normAutofit fontScale="25000" lnSpcReduction="20000"/>
          </a:bodyPr>
          <a:lstStyle/>
          <a:p>
            <a:pPr marL="0" indent="0">
              <a:buNone/>
            </a:pPr>
            <a:r>
              <a:rPr lang="en-US" sz="4800" b="1" dirty="0">
                <a:latin typeface="Calibri" panose="020F0502020204030204" pitchFamily="34" charset="0"/>
                <a:cs typeface="Calibri" panose="020F0502020204030204" pitchFamily="34" charset="0"/>
              </a:rPr>
              <a:t>Documentation must contain the following and be completed within </a:t>
            </a:r>
            <a:r>
              <a:rPr lang="en-US" sz="4800" b="1" dirty="0">
                <a:solidFill>
                  <a:srgbClr val="FF0000"/>
                </a:solidFill>
                <a:latin typeface="Calibri" panose="020F0502020204030204" pitchFamily="34" charset="0"/>
                <a:cs typeface="Calibri" panose="020F0502020204030204" pitchFamily="34" charset="0"/>
              </a:rPr>
              <a:t>30 calendar days from the date of service. </a:t>
            </a:r>
          </a:p>
          <a:p>
            <a:r>
              <a:rPr lang="en-US" sz="4800" dirty="0">
                <a:latin typeface="Calibri" panose="020F0502020204030204" pitchFamily="34" charset="0"/>
                <a:cs typeface="Calibri" panose="020F0502020204030204" pitchFamily="34" charset="0"/>
              </a:rPr>
              <a:t>Documentation must indicate how often this service is to be provided. There must be a progress note describing each service provided, the relationship of the service to the identified speech therapy needs, and the member’s response to the service. The progress note must include the reason for the service, symptoms and functioning of the member, a therapeutic intervention grounded in a specific and identifiable theoretical base that provides framework for assessing change, and the member’s response to the intervention and/or treatment. </a:t>
            </a:r>
          </a:p>
          <a:p>
            <a:pPr marL="0" indent="0">
              <a:buNone/>
            </a:pPr>
            <a:r>
              <a:rPr lang="en-US" sz="4800" dirty="0">
                <a:latin typeface="Calibri" panose="020F0502020204030204" pitchFamily="34" charset="0"/>
                <a:cs typeface="Calibri" panose="020F0502020204030204" pitchFamily="34" charset="0"/>
              </a:rPr>
              <a:t>D</a:t>
            </a:r>
            <a:r>
              <a:rPr lang="en-US" sz="4800" dirty="0" smtClean="0">
                <a:latin typeface="Calibri" panose="020F0502020204030204" pitchFamily="34" charset="0"/>
                <a:cs typeface="Calibri" panose="020F0502020204030204" pitchFamily="34" charset="0"/>
              </a:rPr>
              <a:t>ocumentation </a:t>
            </a:r>
            <a:r>
              <a:rPr lang="en-US" sz="4800" dirty="0">
                <a:latin typeface="Calibri" panose="020F0502020204030204" pitchFamily="34" charset="0"/>
                <a:cs typeface="Calibri" panose="020F0502020204030204" pitchFamily="34" charset="0"/>
              </a:rPr>
              <a:t>must also include the </a:t>
            </a:r>
            <a:r>
              <a:rPr lang="en-US" sz="4800" dirty="0" smtClean="0">
                <a:latin typeface="Calibri" panose="020F0502020204030204" pitchFamily="34" charset="0"/>
                <a:cs typeface="Calibri" panose="020F0502020204030204" pitchFamily="34" charset="0"/>
              </a:rPr>
              <a:t>following</a:t>
            </a:r>
            <a:r>
              <a:rPr lang="en-US" sz="4800" dirty="0">
                <a:latin typeface="Calibri" panose="020F0502020204030204" pitchFamily="34" charset="0"/>
                <a:cs typeface="Calibri" panose="020F0502020204030204" pitchFamily="34" charset="0"/>
              </a:rPr>
              <a:t>:</a:t>
            </a:r>
            <a:endParaRPr lang="en-US" sz="4800" dirty="0">
              <a:latin typeface="Calibri" panose="020F0502020204030204" pitchFamily="34" charset="0"/>
              <a:cs typeface="Calibri" panose="020F0502020204030204" pitchFamily="34" charset="0"/>
            </a:endParaRPr>
          </a:p>
          <a:p>
            <a:r>
              <a:rPr lang="en-US" sz="4800" dirty="0" smtClean="0">
                <a:latin typeface="Calibri" panose="020F0502020204030204" pitchFamily="34" charset="0"/>
                <a:cs typeface="Calibri" panose="020F0502020204030204" pitchFamily="34" charset="0"/>
              </a:rPr>
              <a:t>Member </a:t>
            </a:r>
            <a:r>
              <a:rPr lang="en-US" sz="4800" dirty="0">
                <a:latin typeface="Calibri" panose="020F0502020204030204" pitchFamily="34" charset="0"/>
                <a:cs typeface="Calibri" panose="020F0502020204030204" pitchFamily="34" charset="0"/>
              </a:rPr>
              <a:t>Service </a:t>
            </a:r>
            <a:r>
              <a:rPr lang="en-US" sz="4800" dirty="0" smtClean="0">
                <a:latin typeface="Calibri" panose="020F0502020204030204" pitchFamily="34" charset="0"/>
                <a:cs typeface="Calibri" panose="020F0502020204030204" pitchFamily="34" charset="0"/>
              </a:rPr>
              <a:t>Plan</a:t>
            </a:r>
            <a:endParaRPr lang="en-US" sz="4800" dirty="0">
              <a:latin typeface="Calibri" panose="020F0502020204030204" pitchFamily="34" charset="0"/>
              <a:cs typeface="Calibri" panose="020F0502020204030204" pitchFamily="34" charset="0"/>
            </a:endParaRPr>
          </a:p>
          <a:p>
            <a:r>
              <a:rPr lang="en-US" sz="4800" dirty="0" smtClean="0">
                <a:latin typeface="Calibri" panose="020F0502020204030204" pitchFamily="34" charset="0"/>
                <a:cs typeface="Calibri" panose="020F0502020204030204" pitchFamily="34" charset="0"/>
              </a:rPr>
              <a:t>Signature </a:t>
            </a:r>
            <a:r>
              <a:rPr lang="en-US" sz="4800" dirty="0">
                <a:latin typeface="Calibri" panose="020F0502020204030204" pitchFamily="34" charset="0"/>
                <a:cs typeface="Calibri" panose="020F0502020204030204" pitchFamily="34" charset="0"/>
              </a:rPr>
              <a:t>with </a:t>
            </a:r>
            <a:r>
              <a:rPr lang="en-US" sz="4800" dirty="0" smtClean="0">
                <a:latin typeface="Calibri" panose="020F0502020204030204" pitchFamily="34" charset="0"/>
                <a:cs typeface="Calibri" panose="020F0502020204030204" pitchFamily="34" charset="0"/>
              </a:rPr>
              <a:t>credentials</a:t>
            </a:r>
            <a:endParaRPr lang="en-US" sz="4800" dirty="0">
              <a:latin typeface="Calibri" panose="020F0502020204030204" pitchFamily="34" charset="0"/>
              <a:cs typeface="Calibri" panose="020F0502020204030204" pitchFamily="34" charset="0"/>
            </a:endParaRPr>
          </a:p>
          <a:p>
            <a:r>
              <a:rPr lang="en-US" sz="4800" dirty="0" smtClean="0">
                <a:latin typeface="Calibri" panose="020F0502020204030204" pitchFamily="34" charset="0"/>
                <a:cs typeface="Calibri" panose="020F0502020204030204" pitchFamily="34" charset="0"/>
              </a:rPr>
              <a:t>Place </a:t>
            </a:r>
            <a:r>
              <a:rPr lang="en-US" sz="4800" dirty="0">
                <a:latin typeface="Calibri" panose="020F0502020204030204" pitchFamily="34" charset="0"/>
                <a:cs typeface="Calibri" panose="020F0502020204030204" pitchFamily="34" charset="0"/>
              </a:rPr>
              <a:t>of </a:t>
            </a:r>
            <a:r>
              <a:rPr lang="en-US" sz="4800" dirty="0" smtClean="0">
                <a:latin typeface="Calibri" panose="020F0502020204030204" pitchFamily="34" charset="0"/>
                <a:cs typeface="Calibri" panose="020F0502020204030204" pitchFamily="34" charset="0"/>
              </a:rPr>
              <a:t>service</a:t>
            </a:r>
            <a:endParaRPr lang="en-US" sz="4800" dirty="0">
              <a:latin typeface="Calibri" panose="020F0502020204030204" pitchFamily="34" charset="0"/>
              <a:cs typeface="Calibri" panose="020F0502020204030204" pitchFamily="34" charset="0"/>
            </a:endParaRPr>
          </a:p>
          <a:p>
            <a:r>
              <a:rPr lang="en-US" sz="4800" dirty="0" smtClean="0">
                <a:latin typeface="Calibri" panose="020F0502020204030204" pitchFamily="34" charset="0"/>
                <a:cs typeface="Calibri" panose="020F0502020204030204" pitchFamily="34" charset="0"/>
              </a:rPr>
              <a:t>Date </a:t>
            </a:r>
            <a:r>
              <a:rPr lang="en-US" sz="4800" dirty="0">
                <a:latin typeface="Calibri" panose="020F0502020204030204" pitchFamily="34" charset="0"/>
                <a:cs typeface="Calibri" panose="020F0502020204030204" pitchFamily="34" charset="0"/>
              </a:rPr>
              <a:t>of </a:t>
            </a:r>
            <a:r>
              <a:rPr lang="en-US" sz="4800" dirty="0" smtClean="0">
                <a:latin typeface="Calibri" panose="020F0502020204030204" pitchFamily="34" charset="0"/>
                <a:cs typeface="Calibri" panose="020F0502020204030204" pitchFamily="34" charset="0"/>
              </a:rPr>
              <a:t>service</a:t>
            </a:r>
            <a:endParaRPr lang="en-US" sz="4800" dirty="0">
              <a:latin typeface="Calibri" panose="020F0502020204030204" pitchFamily="34" charset="0"/>
              <a:cs typeface="Calibri" panose="020F0502020204030204" pitchFamily="34" charset="0"/>
            </a:endParaRPr>
          </a:p>
          <a:p>
            <a:r>
              <a:rPr lang="en-US" sz="4800" dirty="0" smtClean="0">
                <a:latin typeface="Calibri" panose="020F0502020204030204" pitchFamily="34" charset="0"/>
                <a:cs typeface="Calibri" panose="020F0502020204030204" pitchFamily="34" charset="0"/>
              </a:rPr>
              <a:t>Start </a:t>
            </a:r>
            <a:r>
              <a:rPr lang="en-US" sz="4800" dirty="0">
                <a:latin typeface="Calibri" panose="020F0502020204030204" pitchFamily="34" charset="0"/>
                <a:cs typeface="Calibri" panose="020F0502020204030204" pitchFamily="34" charset="0"/>
              </a:rPr>
              <a:t>and stop </a:t>
            </a:r>
            <a:r>
              <a:rPr lang="en-US" sz="4800" dirty="0" smtClean="0">
                <a:latin typeface="Calibri" panose="020F0502020204030204" pitchFamily="34" charset="0"/>
                <a:cs typeface="Calibri" panose="020F0502020204030204" pitchFamily="34" charset="0"/>
              </a:rPr>
              <a:t>time</a:t>
            </a:r>
            <a:endParaRPr lang="en-US" sz="4800" dirty="0">
              <a:latin typeface="Calibri" panose="020F0502020204030204" pitchFamily="34" charset="0"/>
              <a:cs typeface="Calibri" panose="020F0502020204030204" pitchFamily="34" charset="0"/>
            </a:endParaRPr>
          </a:p>
          <a:p>
            <a:r>
              <a:rPr lang="en-US" sz="4800" dirty="0" smtClean="0">
                <a:latin typeface="Calibri" panose="020F0502020204030204" pitchFamily="34" charset="0"/>
                <a:cs typeface="Calibri" panose="020F0502020204030204" pitchFamily="34" charset="0"/>
              </a:rPr>
              <a:t>Utilized </a:t>
            </a:r>
            <a:r>
              <a:rPr lang="en-US" sz="4800" dirty="0" smtClean="0">
                <a:latin typeface="Calibri" panose="020F0502020204030204" pitchFamily="34" charset="0"/>
                <a:cs typeface="Calibri" panose="020F0502020204030204" pitchFamily="34" charset="0"/>
              </a:rPr>
              <a:t>Interventions</a:t>
            </a:r>
            <a:endParaRPr lang="en-US" sz="48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331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64" y="683146"/>
            <a:ext cx="8157457" cy="871439"/>
          </a:xfrm>
        </p:spPr>
        <p:txBody>
          <a:bodyPr>
            <a:noAutofit/>
          </a:bodyPr>
          <a:lstStyle/>
          <a:p>
            <a:r>
              <a:rPr lang="en-US" sz="2000" b="1" dirty="0"/>
              <a:t>Group - Speech, Language, Voice, Communication, Auditory Processing </a:t>
            </a:r>
            <a:endParaRPr lang="en-US" sz="2000" dirty="0"/>
          </a:p>
        </p:txBody>
      </p:sp>
      <p:sp>
        <p:nvSpPr>
          <p:cNvPr id="3" name="Content Placeholder 2"/>
          <p:cNvSpPr>
            <a:spLocks noGrp="1"/>
          </p:cNvSpPr>
          <p:nvPr>
            <p:ph sz="quarter" idx="13"/>
          </p:nvPr>
        </p:nvSpPr>
        <p:spPr>
          <a:xfrm>
            <a:off x="685325" y="1554585"/>
            <a:ext cx="7928733" cy="4473287"/>
          </a:xfrm>
        </p:spPr>
        <p:txBody>
          <a:bodyPr>
            <a:norm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30 calendar days from the date of service. </a:t>
            </a:r>
          </a:p>
          <a:p>
            <a:r>
              <a:rPr lang="en-US" sz="1200" dirty="0">
                <a:latin typeface="Calibri" panose="020F0502020204030204" pitchFamily="34" charset="0"/>
                <a:cs typeface="Calibri" panose="020F0502020204030204" pitchFamily="34" charset="0"/>
              </a:rPr>
              <a:t>Documentation must indicate how often this service is to be provided. There must be a progress note describing each service provided, the relationship of the service to the identified speech therapy needs, and the member’s response to the service. The progress note must include the reason for the service, symptoms and functioning of the member, a therapeutic intervention grounded in a specific and identifiable theoretical base that provides framework for assessing change, and the member’s response to the intervention and/or treatment. </a:t>
            </a:r>
          </a:p>
          <a:p>
            <a:pPr marL="0" indent="0">
              <a:buNone/>
            </a:pPr>
            <a:r>
              <a:rPr lang="en-US" sz="1200" dirty="0">
                <a:latin typeface="Calibri" panose="020F0502020204030204" pitchFamily="34" charset="0"/>
                <a:cs typeface="Calibri" panose="020F0502020204030204" pitchFamily="34" charset="0"/>
              </a:rPr>
              <a:t>Documentation must also include the following: </a:t>
            </a:r>
          </a:p>
          <a:p>
            <a:r>
              <a:rPr lang="en-US" sz="1200" dirty="0" smtClean="0">
                <a:latin typeface="Calibri" panose="020F0502020204030204" pitchFamily="34" charset="0"/>
                <a:cs typeface="Calibri" panose="020F0502020204030204" pitchFamily="34" charset="0"/>
              </a:rPr>
              <a:t>Member </a:t>
            </a:r>
            <a:r>
              <a:rPr lang="en-US" sz="1200" dirty="0">
                <a:latin typeface="Calibri" panose="020F0502020204030204" pitchFamily="34" charset="0"/>
                <a:cs typeface="Calibri" panose="020F0502020204030204" pitchFamily="34" charset="0"/>
              </a:rPr>
              <a:t>Service </a:t>
            </a:r>
            <a:r>
              <a:rPr lang="en-US" sz="1200" dirty="0" smtClean="0">
                <a:latin typeface="Calibri" panose="020F0502020204030204" pitchFamily="34" charset="0"/>
                <a:cs typeface="Calibri" panose="020F0502020204030204" pitchFamily="34" charset="0"/>
              </a:rPr>
              <a:t>Plan</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Signature </a:t>
            </a:r>
            <a:r>
              <a:rPr lang="en-US" sz="1200" dirty="0">
                <a:latin typeface="Calibri" panose="020F0502020204030204" pitchFamily="34" charset="0"/>
                <a:cs typeface="Calibri" panose="020F0502020204030204" pitchFamily="34" charset="0"/>
              </a:rPr>
              <a:t>with </a:t>
            </a:r>
            <a:r>
              <a:rPr lang="en-US" sz="1200" dirty="0" smtClean="0">
                <a:latin typeface="Calibri" panose="020F0502020204030204" pitchFamily="34" charset="0"/>
                <a:cs typeface="Calibri" panose="020F0502020204030204" pitchFamily="34" charset="0"/>
              </a:rPr>
              <a:t>credentials</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Place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 </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Date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service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Start </a:t>
            </a:r>
            <a:r>
              <a:rPr lang="en-US" sz="1200" dirty="0">
                <a:latin typeface="Calibri" panose="020F0502020204030204" pitchFamily="34" charset="0"/>
                <a:cs typeface="Calibri" panose="020F0502020204030204" pitchFamily="34" charset="0"/>
              </a:rPr>
              <a:t>and stop </a:t>
            </a:r>
            <a:r>
              <a:rPr lang="en-US" sz="1200" dirty="0" smtClean="0">
                <a:latin typeface="Calibri" panose="020F0502020204030204" pitchFamily="34" charset="0"/>
                <a:cs typeface="Calibri" panose="020F0502020204030204" pitchFamily="34" charset="0"/>
              </a:rPr>
              <a:t>time</a:t>
            </a:r>
            <a:endParaRPr lang="en-US" sz="1200" dirty="0">
              <a:latin typeface="Calibri" panose="020F0502020204030204" pitchFamily="34" charset="0"/>
              <a:cs typeface="Calibri" panose="020F0502020204030204" pitchFamily="34" charset="0"/>
            </a:endParaRPr>
          </a:p>
          <a:p>
            <a:r>
              <a:rPr lang="en-US" sz="1200" dirty="0" smtClean="0">
                <a:latin typeface="Calibri" panose="020F0502020204030204" pitchFamily="34" charset="0"/>
                <a:cs typeface="Calibri" panose="020F0502020204030204" pitchFamily="34" charset="0"/>
              </a:rPr>
              <a:t>Utilized </a:t>
            </a:r>
            <a:r>
              <a:rPr lang="en-US" sz="1200" dirty="0" smtClean="0">
                <a:latin typeface="Calibri" panose="020F0502020204030204" pitchFamily="34" charset="0"/>
                <a:cs typeface="Calibri" panose="020F0502020204030204" pitchFamily="34" charset="0"/>
              </a:rPr>
              <a:t>Interventions</a:t>
            </a:r>
            <a:endParaRPr lang="en-US" sz="1200" dirty="0">
              <a:latin typeface="Calibri" panose="020F0502020204030204" pitchFamily="34" charset="0"/>
              <a:cs typeface="Calibri" panose="020F0502020204030204" pitchFamily="34" charset="0"/>
            </a:endParaRPr>
          </a:p>
          <a:p>
            <a:endParaRPr lang="en-US" sz="1200" dirty="0"/>
          </a:p>
        </p:txBody>
      </p:sp>
    </p:spTree>
    <p:extLst>
      <p:ext uri="{BB962C8B-B14F-4D97-AF65-F5344CB8AC3E}">
        <p14:creationId xmlns:p14="http://schemas.microsoft.com/office/powerpoint/2010/main" val="258891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908" y="820753"/>
            <a:ext cx="7773338" cy="499654"/>
          </a:xfrm>
        </p:spPr>
        <p:txBody>
          <a:bodyPr>
            <a:normAutofit/>
          </a:bodyPr>
          <a:lstStyle/>
          <a:p>
            <a:r>
              <a:rPr lang="en-US" sz="2000" b="1" dirty="0">
                <a:cs typeface="Calibri Light" panose="020F0302020204030204" pitchFamily="34" charset="0"/>
              </a:rPr>
              <a:t>Evaluation of Speech Fluency </a:t>
            </a:r>
          </a:p>
        </p:txBody>
      </p:sp>
      <p:sp>
        <p:nvSpPr>
          <p:cNvPr id="3" name="Content Placeholder 2"/>
          <p:cNvSpPr>
            <a:spLocks noGrp="1"/>
          </p:cNvSpPr>
          <p:nvPr>
            <p:ph sz="quarter" idx="13"/>
          </p:nvPr>
        </p:nvSpPr>
        <p:spPr>
          <a:xfrm>
            <a:off x="685331" y="1535558"/>
            <a:ext cx="7773339" cy="4736150"/>
          </a:xfrm>
        </p:spPr>
        <p:txBody>
          <a:bodyPr>
            <a:noAutofit/>
          </a:bodyPr>
          <a:lstStyle/>
          <a:p>
            <a:pPr marL="0" indent="0">
              <a:buNone/>
            </a:pPr>
            <a:r>
              <a:rPr lang="en-US" sz="1200" b="1" dirty="0">
                <a:latin typeface="Calibri" panose="020F0502020204030204" pitchFamily="34" charset="0"/>
                <a:cs typeface="Calibri" panose="020F0502020204030204" pitchFamily="34" charset="0"/>
              </a:rPr>
              <a:t>Documentation must contain the following and be completed within </a:t>
            </a:r>
            <a:r>
              <a:rPr lang="en-US" sz="1200" b="1" dirty="0">
                <a:solidFill>
                  <a:srgbClr val="FF0000"/>
                </a:solidFill>
                <a:latin typeface="Calibri" panose="020F0502020204030204" pitchFamily="34" charset="0"/>
                <a:cs typeface="Calibri" panose="020F0502020204030204" pitchFamily="34" charset="0"/>
              </a:rPr>
              <a:t>35 calendar days from the date of service: </a:t>
            </a:r>
          </a:p>
          <a:p>
            <a:r>
              <a:rPr lang="en-US" sz="1200" dirty="0" smtClean="0">
                <a:latin typeface="Calibri" panose="020F0502020204030204" pitchFamily="34" charset="0"/>
                <a:cs typeface="Calibri" panose="020F0502020204030204" pitchFamily="34" charset="0"/>
              </a:rPr>
              <a:t>Date of service </a:t>
            </a:r>
          </a:p>
          <a:p>
            <a:r>
              <a:rPr lang="en-US" sz="1200" dirty="0" smtClean="0">
                <a:latin typeface="Calibri" panose="020F0502020204030204" pitchFamily="34" charset="0"/>
                <a:cs typeface="Calibri" panose="020F0502020204030204" pitchFamily="34" charset="0"/>
              </a:rPr>
              <a:t>Start and stop time</a:t>
            </a:r>
          </a:p>
          <a:p>
            <a:r>
              <a:rPr lang="en-US" sz="1200" dirty="0" smtClean="0">
                <a:latin typeface="Calibri" panose="020F0502020204030204" pitchFamily="34" charset="0"/>
                <a:cs typeface="Calibri" panose="020F0502020204030204" pitchFamily="34" charset="0"/>
              </a:rPr>
              <a:t>Location of Service </a:t>
            </a:r>
          </a:p>
          <a:p>
            <a:r>
              <a:rPr lang="en-US" sz="1200" dirty="0" smtClean="0">
                <a:latin typeface="Calibri" panose="020F0502020204030204" pitchFamily="34" charset="0"/>
                <a:cs typeface="Calibri" panose="020F0502020204030204" pitchFamily="34" charset="0"/>
              </a:rPr>
              <a:t>Physician, PA or APRN order for the evaluation</a:t>
            </a:r>
          </a:p>
          <a:p>
            <a:r>
              <a:rPr lang="en-US" sz="1200" dirty="0" smtClean="0">
                <a:latin typeface="Calibri" panose="020F0502020204030204" pitchFamily="34" charset="0"/>
                <a:cs typeface="Calibri" panose="020F0502020204030204" pitchFamily="34" charset="0"/>
              </a:rPr>
              <a:t>Purpose of evaluation</a:t>
            </a:r>
          </a:p>
          <a:p>
            <a:r>
              <a:rPr lang="en-US" sz="1200" dirty="0" smtClean="0">
                <a:latin typeface="Calibri" panose="020F0502020204030204" pitchFamily="34" charset="0"/>
                <a:cs typeface="Calibri" panose="020F0502020204030204" pitchFamily="34" charset="0"/>
              </a:rPr>
              <a:t>Evaluator’s signature with credentials</a:t>
            </a:r>
          </a:p>
          <a:p>
            <a:r>
              <a:rPr lang="en-US" sz="1200" dirty="0" smtClean="0">
                <a:latin typeface="Calibri" panose="020F0502020204030204" pitchFamily="34" charset="0"/>
                <a:cs typeface="Calibri" panose="020F0502020204030204" pitchFamily="34" charset="0"/>
              </a:rPr>
              <a:t>Presenting problem</a:t>
            </a:r>
          </a:p>
          <a:p>
            <a:r>
              <a:rPr lang="en-US" sz="1200" dirty="0" smtClean="0">
                <a:latin typeface="Calibri" panose="020F0502020204030204" pitchFamily="34" charset="0"/>
                <a:cs typeface="Calibri" panose="020F0502020204030204" pitchFamily="34" charset="0"/>
              </a:rPr>
              <a:t>Duration and frequency of symptoms</a:t>
            </a:r>
          </a:p>
          <a:p>
            <a:r>
              <a:rPr lang="en-US" sz="1200" dirty="0" smtClean="0">
                <a:latin typeface="Calibri" panose="020F0502020204030204" pitchFamily="34" charset="0"/>
                <a:cs typeface="Calibri" panose="020F0502020204030204" pitchFamily="34" charset="0"/>
              </a:rPr>
              <a:t>Members diagnosis per current International Classification of Diseases (ICD) methodology</a:t>
            </a:r>
          </a:p>
          <a:p>
            <a:r>
              <a:rPr lang="en-US" sz="1200" dirty="0" smtClean="0">
                <a:latin typeface="Calibri" panose="020F0502020204030204" pitchFamily="34" charset="0"/>
                <a:cs typeface="Calibri" panose="020F0502020204030204" pitchFamily="34" charset="0"/>
              </a:rPr>
              <a:t>Medicaid Member’s prognosis and rationale</a:t>
            </a:r>
          </a:p>
          <a:p>
            <a:r>
              <a:rPr lang="en-US" sz="1200" dirty="0" smtClean="0">
                <a:latin typeface="Calibri" panose="020F0502020204030204" pitchFamily="34" charset="0"/>
                <a:cs typeface="Calibri" panose="020F0502020204030204" pitchFamily="34" charset="0"/>
              </a:rPr>
              <a:t>Rationale for diagnosis</a:t>
            </a:r>
          </a:p>
          <a:p>
            <a:r>
              <a:rPr lang="en-US" sz="1200" dirty="0" smtClean="0">
                <a:latin typeface="Calibri" panose="020F0502020204030204" pitchFamily="34" charset="0"/>
                <a:cs typeface="Calibri" panose="020F0502020204030204" pitchFamily="34" charset="0"/>
              </a:rPr>
              <a:t>Appropriate recommendations consistent with the findings of the evaluation</a:t>
            </a: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629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974817"/>
            <a:ext cx="7773338" cy="450668"/>
          </a:xfrm>
        </p:spPr>
        <p:txBody>
          <a:bodyPr>
            <a:normAutofit/>
          </a:bodyPr>
          <a:lstStyle/>
          <a:p>
            <a:r>
              <a:rPr lang="en-US" sz="2100" b="1" dirty="0"/>
              <a:t>Evaluation of Speech Sound Production </a:t>
            </a:r>
            <a:endParaRPr lang="en-US" sz="2100" dirty="0"/>
          </a:p>
        </p:txBody>
      </p:sp>
      <p:sp>
        <p:nvSpPr>
          <p:cNvPr id="3" name="Content Placeholder 2"/>
          <p:cNvSpPr>
            <a:spLocks noGrp="1"/>
          </p:cNvSpPr>
          <p:nvPr>
            <p:ph sz="quarter" idx="13"/>
          </p:nvPr>
        </p:nvSpPr>
        <p:spPr>
          <a:xfrm>
            <a:off x="685800" y="1618277"/>
            <a:ext cx="7772870" cy="4377287"/>
          </a:xfrm>
        </p:spPr>
        <p:txBody>
          <a:bodyPr>
            <a:normAutofit fontScale="55000" lnSpcReduction="20000"/>
          </a:bodyPr>
          <a:lstStyle/>
          <a:p>
            <a:pPr marL="0" indent="0">
              <a:buNone/>
            </a:pPr>
            <a:r>
              <a:rPr lang="en-US" sz="2200" b="1" dirty="0">
                <a:latin typeface="Calibri" panose="020F0502020204030204" pitchFamily="34" charset="0"/>
                <a:cs typeface="Calibri" panose="020F0502020204030204" pitchFamily="34" charset="0"/>
              </a:rPr>
              <a:t>Documentation must contain the following and be completed within </a:t>
            </a:r>
            <a:r>
              <a:rPr lang="en-US" sz="2200" b="1" dirty="0">
                <a:solidFill>
                  <a:srgbClr val="FF0000"/>
                </a:solidFill>
                <a:latin typeface="Calibri" panose="020F0502020204030204" pitchFamily="34" charset="0"/>
                <a:cs typeface="Calibri" panose="020F0502020204030204" pitchFamily="34" charset="0"/>
              </a:rPr>
              <a:t>35 calendar days from the date of service: </a:t>
            </a:r>
          </a:p>
          <a:p>
            <a:r>
              <a:rPr lang="en-US" sz="2200" dirty="0" smtClean="0">
                <a:latin typeface="Calibri" panose="020F0502020204030204" pitchFamily="34" charset="0"/>
                <a:cs typeface="Calibri" panose="020F0502020204030204" pitchFamily="34" charset="0"/>
              </a:rPr>
              <a:t>Date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service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Start </a:t>
            </a:r>
            <a:r>
              <a:rPr lang="en-US" sz="2200" dirty="0">
                <a:latin typeface="Calibri" panose="020F0502020204030204" pitchFamily="34" charset="0"/>
                <a:cs typeface="Calibri" panose="020F0502020204030204" pitchFamily="34" charset="0"/>
              </a:rPr>
              <a:t>and stop </a:t>
            </a:r>
            <a:r>
              <a:rPr lang="en-US" sz="2200" dirty="0" smtClean="0">
                <a:latin typeface="Calibri" panose="020F0502020204030204" pitchFamily="34" charset="0"/>
                <a:cs typeface="Calibri" panose="020F0502020204030204" pitchFamily="34" charset="0"/>
              </a:rPr>
              <a:t>time </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Location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service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Physician</a:t>
            </a:r>
            <a:r>
              <a:rPr lang="en-US" sz="2200" dirty="0">
                <a:latin typeface="Calibri" panose="020F0502020204030204" pitchFamily="34" charset="0"/>
                <a:cs typeface="Calibri" panose="020F0502020204030204" pitchFamily="34" charset="0"/>
              </a:rPr>
              <a:t>, PA, or APRN order for the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Purpose </a:t>
            </a:r>
            <a:r>
              <a:rPr lang="en-US" sz="2200" dirty="0">
                <a:latin typeface="Calibri" panose="020F0502020204030204" pitchFamily="34" charset="0"/>
                <a:cs typeface="Calibri" panose="020F0502020204030204" pitchFamily="34" charset="0"/>
              </a:rPr>
              <a:t>of </a:t>
            </a:r>
            <a:r>
              <a:rPr lang="en-US" sz="2200" dirty="0" smtClean="0">
                <a:latin typeface="Calibri" panose="020F0502020204030204" pitchFamily="34" charset="0"/>
                <a:cs typeface="Calibri" panose="020F0502020204030204" pitchFamily="34" charset="0"/>
              </a:rPr>
              <a:t>evaluation</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Evaluator’s </a:t>
            </a:r>
            <a:r>
              <a:rPr lang="en-US" sz="2200" dirty="0">
                <a:latin typeface="Calibri" panose="020F0502020204030204" pitchFamily="34" charset="0"/>
                <a:cs typeface="Calibri" panose="020F0502020204030204" pitchFamily="34" charset="0"/>
              </a:rPr>
              <a:t>signature with </a:t>
            </a:r>
            <a:r>
              <a:rPr lang="en-US" sz="2200" dirty="0" smtClean="0">
                <a:latin typeface="Calibri" panose="020F0502020204030204" pitchFamily="34" charset="0"/>
                <a:cs typeface="Calibri" panose="020F0502020204030204" pitchFamily="34" charset="0"/>
              </a:rPr>
              <a:t>credentials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Presenting problem</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Duration </a:t>
            </a:r>
            <a:r>
              <a:rPr lang="en-US" sz="2200" dirty="0">
                <a:latin typeface="Calibri" panose="020F0502020204030204" pitchFamily="34" charset="0"/>
                <a:cs typeface="Calibri" panose="020F0502020204030204" pitchFamily="34" charset="0"/>
              </a:rPr>
              <a:t>and frequency of </a:t>
            </a:r>
            <a:r>
              <a:rPr lang="en-US" sz="2200" dirty="0" smtClean="0">
                <a:latin typeface="Calibri" panose="020F0502020204030204" pitchFamily="34" charset="0"/>
                <a:cs typeface="Calibri" panose="020F0502020204030204" pitchFamily="34" charset="0"/>
              </a:rPr>
              <a:t>symptoms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Members </a:t>
            </a:r>
            <a:r>
              <a:rPr lang="en-US" sz="2200" dirty="0">
                <a:latin typeface="Calibri" panose="020F0502020204030204" pitchFamily="34" charset="0"/>
                <a:cs typeface="Calibri" panose="020F0502020204030204" pitchFamily="34" charset="0"/>
              </a:rPr>
              <a:t>diagnosis per current ICD </a:t>
            </a:r>
            <a:r>
              <a:rPr lang="en-US" sz="2200" dirty="0" smtClean="0">
                <a:latin typeface="Calibri" panose="020F0502020204030204" pitchFamily="34" charset="0"/>
                <a:cs typeface="Calibri" panose="020F0502020204030204" pitchFamily="34" charset="0"/>
              </a:rPr>
              <a:t>methodology</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Medicaid </a:t>
            </a:r>
            <a:r>
              <a:rPr lang="en-US" sz="2200" dirty="0">
                <a:latin typeface="Calibri" panose="020F0502020204030204" pitchFamily="34" charset="0"/>
                <a:cs typeface="Calibri" panose="020F0502020204030204" pitchFamily="34" charset="0"/>
              </a:rPr>
              <a:t>Member’s prognosis and </a:t>
            </a:r>
            <a:r>
              <a:rPr lang="en-US" sz="2200" dirty="0" smtClean="0">
                <a:latin typeface="Calibri" panose="020F0502020204030204" pitchFamily="34" charset="0"/>
                <a:cs typeface="Calibri" panose="020F0502020204030204" pitchFamily="34" charset="0"/>
              </a:rPr>
              <a:t>rationale</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Rationale </a:t>
            </a:r>
            <a:r>
              <a:rPr lang="en-US" sz="2200" dirty="0">
                <a:latin typeface="Calibri" panose="020F0502020204030204" pitchFamily="34" charset="0"/>
                <a:cs typeface="Calibri" panose="020F0502020204030204" pitchFamily="34" charset="0"/>
              </a:rPr>
              <a:t>for </a:t>
            </a:r>
            <a:r>
              <a:rPr lang="en-US" sz="2200" dirty="0" smtClean="0">
                <a:latin typeface="Calibri" panose="020F0502020204030204" pitchFamily="34" charset="0"/>
                <a:cs typeface="Calibri" panose="020F0502020204030204" pitchFamily="34" charset="0"/>
              </a:rPr>
              <a:t>diagnosis</a:t>
            </a:r>
            <a:endParaRPr lang="en-US" sz="2200" dirty="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Appropriate </a:t>
            </a:r>
            <a:r>
              <a:rPr lang="en-US" sz="2200" dirty="0">
                <a:latin typeface="Calibri" panose="020F0502020204030204" pitchFamily="34" charset="0"/>
                <a:cs typeface="Calibri" panose="020F0502020204030204" pitchFamily="34" charset="0"/>
              </a:rPr>
              <a:t>recommendations consistent with the findings of the evaluation </a:t>
            </a:r>
          </a:p>
          <a:p>
            <a:endParaRPr lang="en-US" dirty="0"/>
          </a:p>
        </p:txBody>
      </p:sp>
    </p:spTree>
    <p:extLst>
      <p:ext uri="{BB962C8B-B14F-4D97-AF65-F5344CB8AC3E}">
        <p14:creationId xmlns:p14="http://schemas.microsoft.com/office/powerpoint/2010/main" val="276102385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209</TotalTime>
  <Words>2117</Words>
  <Application>Microsoft Office PowerPoint</Application>
  <PresentationFormat>On-screen Show (4:3)</PresentationFormat>
  <Paragraphs>343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MS PGothic</vt:lpstr>
      <vt:lpstr>Arial</vt:lpstr>
      <vt:lpstr>Calibri</vt:lpstr>
      <vt:lpstr>Calibri Light</vt:lpstr>
      <vt:lpstr>Trebuchet MS</vt:lpstr>
      <vt:lpstr>Tw Cen MT</vt:lpstr>
      <vt:lpstr>Droplet</vt:lpstr>
      <vt:lpstr>PowerPoint Presentation</vt:lpstr>
      <vt:lpstr>    Speech therapy is deemed not medically necessary when the member has:     </vt:lpstr>
      <vt:lpstr>Speech Therapy Required documentation</vt:lpstr>
      <vt:lpstr>Speech Therapy Required documentation (Cont’d)</vt:lpstr>
      <vt:lpstr>Speech Therapy Billing Information</vt:lpstr>
      <vt:lpstr>Individual - Speech, Language, Voice, Communication, Auditory Processing </vt:lpstr>
      <vt:lpstr>Group - Speech, Language, Voice, Communication, Auditory Processing </vt:lpstr>
      <vt:lpstr>Evaluation of Speech Fluency </vt:lpstr>
      <vt:lpstr>Evaluation of Speech Sound Production </vt:lpstr>
      <vt:lpstr>Evaluation of Speech Sound Production with Evaluation of Language Comprehension </vt:lpstr>
      <vt:lpstr>Behavioral and Qualitative Analysis </vt:lpstr>
      <vt:lpstr>Speech Auditory Threshold </vt:lpstr>
      <vt:lpstr>Speech Audiometry with Speech Recognition </vt:lpstr>
      <vt:lpstr>Comprehensive Audiometry Threshold Evaluation with Speech Recognition </vt:lpstr>
      <vt:lpstr>Loudness Balance Test </vt:lpstr>
      <vt:lpstr>Tympanometry </vt:lpstr>
      <vt:lpstr>Acoustic Reflex Testing </vt:lpstr>
      <vt:lpstr>Acoustic Emittance Testing </vt:lpstr>
      <vt:lpstr>Filtered Speech Test </vt:lpstr>
      <vt:lpstr>Conditioning Play Audiometry </vt:lpstr>
      <vt:lpstr>Select Picture Audiometry </vt:lpstr>
      <vt:lpstr>Distortion Product Evoked Otoacoustic Emission </vt:lpstr>
      <vt:lpstr>Hearing Aid Examination - Monaural </vt:lpstr>
      <vt:lpstr>Hearing Aid Examination - Binaural </vt:lpstr>
      <vt:lpstr>Hearing Aid Check- Monaural </vt:lpstr>
      <vt:lpstr>Hearing Aid Check - Binaural </vt:lpstr>
      <vt:lpstr>Electroacoustic Evaluation for Hearing Aid - Monaural </vt:lpstr>
      <vt:lpstr>Ear Protector Attenuation Measurements </vt:lpstr>
      <vt:lpstr>PowerPoint Presentation</vt:lpstr>
      <vt:lpstr>PowerPoint Presentation</vt:lpstr>
      <vt:lpstr>Contact information for KEPRO Trainer/Consultant</vt:lpstr>
      <vt:lpstr>Questions or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Barnhart</dc:creator>
  <cp:lastModifiedBy>Katherine Kingry</cp:lastModifiedBy>
  <cp:revision>25</cp:revision>
  <dcterms:created xsi:type="dcterms:W3CDTF">2019-08-27T18:12:21Z</dcterms:created>
  <dcterms:modified xsi:type="dcterms:W3CDTF">2019-09-10T19:34:05Z</dcterms:modified>
</cp:coreProperties>
</file>