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65408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88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80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82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72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58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59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35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34951" y="227015"/>
            <a:ext cx="6178550" cy="6397625"/>
          </a:xfrm>
          <a:prstGeom prst="rect">
            <a:avLst/>
          </a:prstGeom>
          <a:solidFill>
            <a:srgbClr val="1B2C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/>
          </a:p>
        </p:txBody>
      </p:sp>
      <p:pic>
        <p:nvPicPr>
          <p:cNvPr id="9" name="Picture 2" descr="S:\secretary\communications\Logo Library\DHHR Bureau logos\DHHR_2013_BMS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138" y="5016500"/>
            <a:ext cx="16002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100" y="2625727"/>
            <a:ext cx="5334000" cy="600075"/>
          </a:xfrm>
        </p:spPr>
        <p:txBody>
          <a:bodyPr lIns="0" tIns="0" rIns="0" bIns="0">
            <a:no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3100" y="3225800"/>
            <a:ext cx="5334000" cy="10287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700" b="0" i="0" cap="none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6457950" y="227360"/>
            <a:ext cx="1447800" cy="960091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7950201" y="227359"/>
            <a:ext cx="965200" cy="96009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6457950" y="1227666"/>
            <a:ext cx="2457451" cy="231140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6"/>
          </p:nvPr>
        </p:nvSpPr>
        <p:spPr>
          <a:xfrm>
            <a:off x="6457950" y="3580869"/>
            <a:ext cx="2457450" cy="114353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7"/>
          </p:nvPr>
        </p:nvSpPr>
        <p:spPr>
          <a:xfrm>
            <a:off x="673100" y="5672140"/>
            <a:ext cx="5334000" cy="365125"/>
          </a:xfrm>
        </p:spPr>
        <p:txBody>
          <a:bodyPr lIns="0" tIns="0" rIns="0" bIns="0" anchor="t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Presenter's Name, Title, Date, and Location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2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5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9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3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5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6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0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86D16-5A04-403B-9D9B-8141CA47013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713F12-8BED-41CB-B5E8-D15517275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8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subTitle" idx="1"/>
          </p:nvPr>
        </p:nvSpPr>
        <p:spPr>
          <a:xfrm>
            <a:off x="1647825" y="1327513"/>
            <a:ext cx="4000500" cy="145259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School Based Health © Web Demonstration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Personal Care Services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8195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30" b="16830"/>
          <a:stretch>
            <a:fillRect/>
          </a:stretch>
        </p:blipFill>
        <p:spPr>
          <a:xfrm>
            <a:off x="6479178" y="1027509"/>
            <a:ext cx="1182188" cy="941784"/>
          </a:xfrm>
        </p:spPr>
      </p:pic>
      <p:pic>
        <p:nvPicPr>
          <p:cNvPr id="8196" name="Picture Placeholder 12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34" r="16434"/>
          <a:stretch>
            <a:fillRect/>
          </a:stretch>
        </p:blipFill>
        <p:spPr>
          <a:xfrm>
            <a:off x="7729946" y="1027509"/>
            <a:ext cx="1206682" cy="941784"/>
          </a:xfrm>
        </p:spPr>
      </p:pic>
      <p:pic>
        <p:nvPicPr>
          <p:cNvPr id="8198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08" b="18608"/>
          <a:stretch>
            <a:fillRect/>
          </a:stretch>
        </p:blipFill>
        <p:spPr/>
      </p:pic>
      <p:pic>
        <p:nvPicPr>
          <p:cNvPr id="8200" name="Picture Placeholder 15"/>
          <p:cNvPicPr>
            <a:picLocks noGrp="1" noChangeAspect="1"/>
          </p:cNvPicPr>
          <p:nvPr>
            <p:ph type="pic" sz="quarter" idx="1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78" b="15978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7" name="Footer Placeholder 7"/>
          <p:cNvSpPr>
            <a:spLocks noGrp="1"/>
          </p:cNvSpPr>
          <p:nvPr>
            <p:ph type="ftr" sz="quarter" idx="17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mtClean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2019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mtClean="0">
              <a:solidFill>
                <a:schemeClr val="bg1"/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199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7" y="3259931"/>
            <a:ext cx="395763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9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916" y="688489"/>
            <a:ext cx="7293684" cy="700880"/>
          </a:xfrm>
        </p:spPr>
        <p:txBody>
          <a:bodyPr>
            <a:normAutofit/>
          </a:bodyPr>
          <a:lstStyle/>
          <a:p>
            <a:r>
              <a:rPr lang="en-US" sz="2400" b="1" dirty="0"/>
              <a:t>PERSONAL CARE SERVICES (ONE-ON-ONE AIDE)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917" y="1733614"/>
            <a:ext cx="7293683" cy="305354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Services are furnished by providers who have satisfactorily completed a program for home health aides/nursing assistants, or other equivalent training, or who have appropriate background and experience in the provision of personal care or related services for individuals with a need for assistance due to physical or behavioral conditions. Providers must have completed a GED or high school diploma. Providers must complete AND continue to have up to date training for the following: 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CPR/First Aid; </a:t>
            </a:r>
          </a:p>
          <a:p>
            <a:pPr algn="just"/>
            <a:r>
              <a:rPr lang="en-US" dirty="0" smtClean="0"/>
              <a:t>Abuse</a:t>
            </a:r>
            <a:r>
              <a:rPr lang="en-US" dirty="0"/>
              <a:t>, neglect, exploitation and mandatory reporting requirements training; and </a:t>
            </a:r>
          </a:p>
          <a:p>
            <a:pPr algn="just"/>
            <a:r>
              <a:rPr lang="en-US" dirty="0" smtClean="0"/>
              <a:t>HIPAA/confidentiality </a:t>
            </a:r>
            <a:r>
              <a:rPr lang="en-US" dirty="0"/>
              <a:t>training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7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915" y="800773"/>
            <a:ext cx="7304443" cy="619236"/>
          </a:xfrm>
        </p:spPr>
        <p:txBody>
          <a:bodyPr/>
          <a:lstStyle/>
          <a:p>
            <a:r>
              <a:rPr lang="en-US" sz="2400" b="1" dirty="0" smtClean="0"/>
              <a:t>DEFINITION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914" y="1591460"/>
            <a:ext cx="7304443" cy="30567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700" dirty="0"/>
              <a:t>Services related to a child’s physical and behavioral health requirements, including assistance with eating, dressing, personal hygiene, activities of daily living, bladder and bowel requirements, use of adaptive equipment, ambulation and exercise, behavior modification, and/or other remedial services necessary to promote a child’s ability to participate in, and benefit from, the educational setting. </a:t>
            </a:r>
            <a:r>
              <a:rPr lang="en-US" sz="1700" dirty="0">
                <a:solidFill>
                  <a:srgbClr val="00B0F0"/>
                </a:solidFill>
              </a:rPr>
              <a:t>Aide services can be shared across two staff. However, each staff must document their service time with the member</a:t>
            </a:r>
            <a:r>
              <a:rPr lang="en-US" sz="1700" dirty="0"/>
              <a:t>. Interpreters and autism mentors can serve as personal care aides. </a:t>
            </a:r>
            <a:r>
              <a:rPr lang="en-US" sz="1700" u="sng" dirty="0">
                <a:solidFill>
                  <a:srgbClr val="FF0000"/>
                </a:solidFill>
              </a:rPr>
              <a:t>Parents cannot be counted as personal care aides. </a:t>
            </a:r>
          </a:p>
        </p:txBody>
      </p:sp>
    </p:spTree>
    <p:extLst>
      <p:ext uri="{BB962C8B-B14F-4D97-AF65-F5344CB8AC3E}">
        <p14:creationId xmlns:p14="http://schemas.microsoft.com/office/powerpoint/2010/main" val="935854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63099"/>
            <a:ext cx="7767021" cy="67600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THE FOLLOWING ARE THE POSITIONS THAT HAVE BEEN IDENTIFIED AS PROVIDERS OF PERSONAL CARE SERVICES BY THE DOE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9106" y="2527662"/>
            <a:ext cx="6433073" cy="433033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Aide </a:t>
            </a:r>
            <a:r>
              <a:rPr lang="en-US" dirty="0" smtClean="0"/>
              <a:t>I </a:t>
            </a:r>
          </a:p>
          <a:p>
            <a:r>
              <a:rPr lang="en-US" dirty="0" smtClean="0"/>
              <a:t>Aide </a:t>
            </a:r>
            <a:r>
              <a:rPr lang="en-US" dirty="0" smtClean="0"/>
              <a:t>II </a:t>
            </a:r>
          </a:p>
          <a:p>
            <a:r>
              <a:rPr lang="en-US" dirty="0" smtClean="0"/>
              <a:t>Aide </a:t>
            </a:r>
            <a:r>
              <a:rPr lang="en-US" dirty="0" smtClean="0"/>
              <a:t>III </a:t>
            </a:r>
          </a:p>
          <a:p>
            <a:r>
              <a:rPr lang="en-US" dirty="0" smtClean="0"/>
              <a:t>Aide </a:t>
            </a:r>
            <a:r>
              <a:rPr lang="en-US" dirty="0" smtClean="0"/>
              <a:t>IV </a:t>
            </a:r>
          </a:p>
          <a:p>
            <a:r>
              <a:rPr lang="en-US" dirty="0" smtClean="0"/>
              <a:t>Paraprofessional </a:t>
            </a:r>
            <a:endParaRPr lang="en-US" dirty="0" smtClean="0"/>
          </a:p>
          <a:p>
            <a:r>
              <a:rPr lang="en-US" dirty="0" smtClean="0"/>
              <a:t>Autism </a:t>
            </a:r>
            <a:r>
              <a:rPr lang="en-US" dirty="0" smtClean="0"/>
              <a:t>mentor </a:t>
            </a:r>
          </a:p>
          <a:p>
            <a:r>
              <a:rPr lang="en-US" dirty="0" smtClean="0"/>
              <a:t>Early </a:t>
            </a:r>
            <a:r>
              <a:rPr lang="en-US" dirty="0" smtClean="0"/>
              <a:t>Childhood Classroom Assistant Teacher (ECCAT) I </a:t>
            </a:r>
          </a:p>
          <a:p>
            <a:r>
              <a:rPr lang="en-US" dirty="0" smtClean="0"/>
              <a:t>Early </a:t>
            </a:r>
            <a:r>
              <a:rPr lang="en-US" dirty="0" smtClean="0"/>
              <a:t>Childhood Classroom Assistant Teacher (ECCAT) II </a:t>
            </a:r>
          </a:p>
          <a:p>
            <a:r>
              <a:rPr lang="en-US" dirty="0" smtClean="0"/>
              <a:t>Early </a:t>
            </a:r>
            <a:r>
              <a:rPr lang="en-US" dirty="0" smtClean="0"/>
              <a:t>Childhood Classroom Assistant Teacher (ECCAT) III </a:t>
            </a:r>
          </a:p>
          <a:p>
            <a:r>
              <a:rPr lang="en-US" dirty="0" smtClean="0"/>
              <a:t>Braille </a:t>
            </a:r>
            <a:r>
              <a:rPr lang="en-US" dirty="0" smtClean="0"/>
              <a:t>specialist </a:t>
            </a:r>
          </a:p>
          <a:p>
            <a:r>
              <a:rPr lang="en-US" dirty="0" smtClean="0"/>
              <a:t>Sign </a:t>
            </a:r>
            <a:r>
              <a:rPr lang="en-US" dirty="0" smtClean="0"/>
              <a:t>support specialist </a:t>
            </a:r>
          </a:p>
          <a:p>
            <a:r>
              <a:rPr lang="en-US" dirty="0" smtClean="0"/>
              <a:t>Educational </a:t>
            </a:r>
            <a:r>
              <a:rPr lang="en-US" dirty="0" smtClean="0"/>
              <a:t>Sign Language Interpreter I </a:t>
            </a:r>
          </a:p>
          <a:p>
            <a:r>
              <a:rPr lang="en-US" dirty="0" smtClean="0"/>
              <a:t>Educational </a:t>
            </a:r>
            <a:r>
              <a:rPr lang="en-US" dirty="0" smtClean="0"/>
              <a:t>Sign Language Interpreter II </a:t>
            </a:r>
          </a:p>
          <a:p>
            <a:r>
              <a:rPr lang="en-US" dirty="0" smtClean="0"/>
              <a:t>Licensed </a:t>
            </a:r>
            <a:r>
              <a:rPr lang="en-US" dirty="0" smtClean="0"/>
              <a:t>Practical Nurse (LPN)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965" y="744681"/>
            <a:ext cx="7514035" cy="666205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DOCUMENTATION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431" y="1682323"/>
            <a:ext cx="7304443" cy="11985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700" dirty="0"/>
              <a:t>Documentation must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service. </a:t>
            </a:r>
            <a:r>
              <a:rPr lang="en-US" sz="1700" dirty="0"/>
              <a:t>(please see Appendix 538E – Personal Care Medicaid Log). </a:t>
            </a:r>
          </a:p>
        </p:txBody>
      </p:sp>
      <p:pic>
        <p:nvPicPr>
          <p:cNvPr id="4" name="Picture 3" descr="Fichier:Document-open.svg — Wikipé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989" y="2880840"/>
            <a:ext cx="3411986" cy="290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94" y="290456"/>
            <a:ext cx="8218842" cy="628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06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908619" y="691203"/>
            <a:ext cx="7350348" cy="84895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b="1" dirty="0" smtClean="0"/>
              <a:t>CONTACT INFORMATION FOR KEPRO TRAINER/CONSULTANT</a:t>
            </a:r>
            <a:endParaRPr lang="en-US" alt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9211" y="2033592"/>
            <a:ext cx="5313132" cy="28238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  <a:defRPr/>
            </a:pPr>
            <a:r>
              <a:rPr lang="en-US" dirty="0" smtClean="0"/>
              <a:t>Terri Barnhart BSN, RN</a:t>
            </a:r>
          </a:p>
          <a:p>
            <a:pPr marL="0" indent="0" algn="ctr">
              <a:buNone/>
              <a:defRPr/>
            </a:pPr>
            <a:r>
              <a:rPr lang="en-US" dirty="0" smtClean="0"/>
              <a:t>Clinical Auditor/Assessor School Based Health Services</a:t>
            </a:r>
          </a:p>
          <a:p>
            <a:pPr marL="0" indent="0" algn="ctr">
              <a:buNone/>
              <a:defRPr/>
            </a:pPr>
            <a:endParaRPr lang="en-US" dirty="0"/>
          </a:p>
          <a:p>
            <a:pPr marL="0" indent="0" algn="ctr">
              <a:buNone/>
              <a:defRPr/>
            </a:pPr>
            <a:r>
              <a:rPr lang="en-US" dirty="0" smtClean="0"/>
              <a:t>1007 Bullitt Street</a:t>
            </a:r>
          </a:p>
          <a:p>
            <a:pPr marL="0" indent="0" algn="ctr">
              <a:buNone/>
              <a:defRPr/>
            </a:pPr>
            <a:r>
              <a:rPr lang="en-US" dirty="0" smtClean="0"/>
              <a:t>Suite 200</a:t>
            </a:r>
          </a:p>
          <a:p>
            <a:pPr marL="0" indent="0" algn="ctr">
              <a:buNone/>
              <a:defRPr/>
            </a:pPr>
            <a:r>
              <a:rPr lang="en-US" dirty="0" smtClean="0"/>
              <a:t>Charleston, WV 25301</a:t>
            </a:r>
          </a:p>
          <a:p>
            <a:pPr marL="0" indent="0" algn="ctr">
              <a:buNone/>
              <a:defRPr/>
            </a:pPr>
            <a:r>
              <a:rPr lang="en-US" dirty="0" smtClean="0"/>
              <a:t>Telephone: 304-380-0600 Extension 4437</a:t>
            </a:r>
          </a:p>
          <a:p>
            <a:pPr marL="0" indent="0" algn="ctr">
              <a:buNone/>
              <a:defRPr/>
            </a:pPr>
            <a:r>
              <a:rPr lang="en-US" dirty="0" smtClean="0"/>
              <a:t>Email; tbarnhart@kepro.com</a:t>
            </a:r>
          </a:p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929210" y="6000751"/>
            <a:ext cx="5313133" cy="3428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A49BA2-168A-401E-9F02-8ADAA70DEB0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pic>
        <p:nvPicPr>
          <p:cNvPr id="38918" name="Picture 5" descr="KEPRO%20Outlook%20Signature%20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308" y="2558198"/>
            <a:ext cx="1348969" cy="422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25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925159" y="711625"/>
            <a:ext cx="7315200" cy="76217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b="1" dirty="0" smtClean="0"/>
              <a:t>QUESTIONS OR CONCERNS</a:t>
            </a:r>
            <a:endParaRPr lang="en-US" altLang="en-US" sz="2400" b="1" dirty="0"/>
          </a:p>
        </p:txBody>
      </p:sp>
      <p:pic>
        <p:nvPicPr>
          <p:cNvPr id="39939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9243" y="2134792"/>
            <a:ext cx="4007031" cy="3158923"/>
          </a:xfrm>
        </p:spPr>
      </p:pic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739062" y="5624512"/>
            <a:ext cx="261938" cy="128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632F7CC2-4110-4FB7-8A0B-260F1618159C}" type="slidenum"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en-US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39941" name="TextBox 1"/>
          <p:cNvSpPr txBox="1">
            <a:spLocks noChangeArrowheads="1"/>
          </p:cNvSpPr>
          <p:nvPr/>
        </p:nvSpPr>
        <p:spPr bwMode="auto">
          <a:xfrm>
            <a:off x="2068117" y="2134792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38</TotalTime>
  <Words>362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MS PGothic</vt:lpstr>
      <vt:lpstr>Arial</vt:lpstr>
      <vt:lpstr>Calibri</vt:lpstr>
      <vt:lpstr>Corbel</vt:lpstr>
      <vt:lpstr>Trebuchet MS</vt:lpstr>
      <vt:lpstr>Parallax</vt:lpstr>
      <vt:lpstr>PowerPoint Presentation</vt:lpstr>
      <vt:lpstr>PERSONAL CARE SERVICES (ONE-ON-ONE AIDE) </vt:lpstr>
      <vt:lpstr>DEFINITION</vt:lpstr>
      <vt:lpstr>THE FOLLOWING ARE THE POSITIONS THAT HAVE BEEN IDENTIFIED AS PROVIDERS OF PERSONAL CARE SERVICES BY THE DOE </vt:lpstr>
      <vt:lpstr>DOCUMENTATION</vt:lpstr>
      <vt:lpstr>PowerPoint Presentation</vt:lpstr>
      <vt:lpstr>CONTACT INFORMATION FOR KEPRO TRAINER/CONSULTANT</vt:lpstr>
      <vt:lpstr>QUESTIONS OR CONCERNS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 Barnhart</dc:creator>
  <cp:lastModifiedBy>Katherine Kingry</cp:lastModifiedBy>
  <cp:revision>7</cp:revision>
  <dcterms:created xsi:type="dcterms:W3CDTF">2019-08-28T12:00:35Z</dcterms:created>
  <dcterms:modified xsi:type="dcterms:W3CDTF">2019-09-10T14:38:03Z</dcterms:modified>
</cp:coreProperties>
</file>