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0" r:id="rId1"/>
  </p:sldMasterIdLst>
  <p:sldIdLst>
    <p:sldId id="257" r:id="rId2"/>
    <p:sldId id="258" r:id="rId3"/>
    <p:sldId id="260" r:id="rId4"/>
    <p:sldId id="259" r:id="rId5"/>
    <p:sldId id="261" r:id="rId6"/>
    <p:sldId id="262" r:id="rId7"/>
    <p:sldId id="264" r:id="rId8"/>
    <p:sldId id="266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9" d="100"/>
          <a:sy n="89" d="100"/>
        </p:scale>
        <p:origin x="9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203200" y="0"/>
            <a:ext cx="3778250" cy="6858001"/>
            <a:chOff x="203200" y="0"/>
            <a:chExt cx="3778250" cy="6858001"/>
          </a:xfrm>
        </p:grpSpPr>
        <p:sp>
          <p:nvSpPr>
            <p:cNvPr id="14" name="Freeform 6"/>
            <p:cNvSpPr/>
            <p:nvPr/>
          </p:nvSpPr>
          <p:spPr bwMode="auto">
            <a:xfrm>
              <a:off x="641350" y="0"/>
              <a:ext cx="1365250" cy="3971925"/>
            </a:xfrm>
            <a:custGeom>
              <a:avLst/>
              <a:gdLst/>
              <a:ahLst/>
              <a:cxnLst/>
              <a:rect l="0" t="0" r="r" b="b"/>
              <a:pathLst>
                <a:path w="860" h="2502">
                  <a:moveTo>
                    <a:pt x="0" y="2445"/>
                  </a:moveTo>
                  <a:lnTo>
                    <a:pt x="228" y="2502"/>
                  </a:lnTo>
                  <a:lnTo>
                    <a:pt x="860" y="0"/>
                  </a:lnTo>
                  <a:lnTo>
                    <a:pt x="620" y="0"/>
                  </a:lnTo>
                  <a:lnTo>
                    <a:pt x="0" y="24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5" name="Freeform 7"/>
            <p:cNvSpPr/>
            <p:nvPr/>
          </p:nvSpPr>
          <p:spPr bwMode="auto">
            <a:xfrm>
              <a:off x="203200" y="0"/>
              <a:ext cx="1336675" cy="3862388"/>
            </a:xfrm>
            <a:custGeom>
              <a:avLst/>
              <a:gdLst/>
              <a:ahLst/>
              <a:cxnLst/>
              <a:rect l="0" t="0" r="r" b="b"/>
              <a:pathLst>
                <a:path w="842" h="2433">
                  <a:moveTo>
                    <a:pt x="842" y="0"/>
                  </a:moveTo>
                  <a:lnTo>
                    <a:pt x="602" y="0"/>
                  </a:lnTo>
                  <a:lnTo>
                    <a:pt x="0" y="2376"/>
                  </a:lnTo>
                  <a:lnTo>
                    <a:pt x="228" y="2433"/>
                  </a:lnTo>
                  <a:lnTo>
                    <a:pt x="842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6" name="Freeform 8"/>
            <p:cNvSpPr/>
            <p:nvPr/>
          </p:nvSpPr>
          <p:spPr bwMode="auto">
            <a:xfrm>
              <a:off x="207963" y="3776663"/>
              <a:ext cx="1936750" cy="3081338"/>
            </a:xfrm>
            <a:custGeom>
              <a:avLst/>
              <a:gdLst/>
              <a:ahLst/>
              <a:cxnLst/>
              <a:rect l="0" t="0" r="r" b="b"/>
              <a:pathLst>
                <a:path w="1220" h="1941">
                  <a:moveTo>
                    <a:pt x="0" y="0"/>
                  </a:moveTo>
                  <a:lnTo>
                    <a:pt x="1166" y="1941"/>
                  </a:lnTo>
                  <a:lnTo>
                    <a:pt x="1220" y="19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0" name="Freeform 9"/>
            <p:cNvSpPr/>
            <p:nvPr/>
          </p:nvSpPr>
          <p:spPr bwMode="auto">
            <a:xfrm>
              <a:off x="646113" y="3886200"/>
              <a:ext cx="2373313" cy="2971800"/>
            </a:xfrm>
            <a:custGeom>
              <a:avLst/>
              <a:gdLst/>
              <a:ahLst/>
              <a:cxnLst/>
              <a:rect l="0" t="0" r="r" b="b"/>
              <a:pathLst>
                <a:path w="1495" h="1872">
                  <a:moveTo>
                    <a:pt x="1495" y="1872"/>
                  </a:moveTo>
                  <a:lnTo>
                    <a:pt x="0" y="0"/>
                  </a:lnTo>
                  <a:lnTo>
                    <a:pt x="1442" y="1872"/>
                  </a:lnTo>
                  <a:lnTo>
                    <a:pt x="1495" y="187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1" name="Freeform 10"/>
            <p:cNvSpPr/>
            <p:nvPr/>
          </p:nvSpPr>
          <p:spPr bwMode="auto">
            <a:xfrm>
              <a:off x="641350" y="3881438"/>
              <a:ext cx="3340100" cy="2976563"/>
            </a:xfrm>
            <a:custGeom>
              <a:avLst/>
              <a:gdLst/>
              <a:ahLst/>
              <a:cxnLst/>
              <a:rect l="0" t="0" r="r" b="b"/>
              <a:pathLst>
                <a:path w="2104" h="1875">
                  <a:moveTo>
                    <a:pt x="0" y="0"/>
                  </a:moveTo>
                  <a:lnTo>
                    <a:pt x="3" y="3"/>
                  </a:lnTo>
                  <a:lnTo>
                    <a:pt x="1498" y="1875"/>
                  </a:lnTo>
                  <a:lnTo>
                    <a:pt x="2104" y="1875"/>
                  </a:lnTo>
                  <a:lnTo>
                    <a:pt x="228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2" name="Freeform 11"/>
            <p:cNvSpPr/>
            <p:nvPr/>
          </p:nvSpPr>
          <p:spPr bwMode="auto">
            <a:xfrm>
              <a:off x="203200" y="3771900"/>
              <a:ext cx="2660650" cy="3086100"/>
            </a:xfrm>
            <a:custGeom>
              <a:avLst/>
              <a:gdLst/>
              <a:ahLst/>
              <a:cxnLst/>
              <a:rect l="0" t="0" r="r" b="b"/>
              <a:pathLst>
                <a:path w="1676" h="1944">
                  <a:moveTo>
                    <a:pt x="1676" y="1944"/>
                  </a:moveTo>
                  <a:lnTo>
                    <a:pt x="264" y="111"/>
                  </a:lnTo>
                  <a:lnTo>
                    <a:pt x="225" y="60"/>
                  </a:lnTo>
                  <a:lnTo>
                    <a:pt x="228" y="60"/>
                  </a:lnTo>
                  <a:lnTo>
                    <a:pt x="264" y="111"/>
                  </a:lnTo>
                  <a:lnTo>
                    <a:pt x="234" y="69"/>
                  </a:lnTo>
                  <a:lnTo>
                    <a:pt x="228" y="57"/>
                  </a:lnTo>
                  <a:lnTo>
                    <a:pt x="222" y="54"/>
                  </a:lnTo>
                  <a:lnTo>
                    <a:pt x="0" y="0"/>
                  </a:lnTo>
                  <a:lnTo>
                    <a:pt x="3" y="3"/>
                  </a:lnTo>
                  <a:lnTo>
                    <a:pt x="1223" y="1944"/>
                  </a:lnTo>
                  <a:lnTo>
                    <a:pt x="1676" y="19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9673" y="914401"/>
            <a:ext cx="6947127" cy="3488266"/>
          </a:xfrm>
        </p:spPr>
        <p:txBody>
          <a:bodyPr anchor="b">
            <a:normAutofit/>
          </a:bodyPr>
          <a:lstStyle>
            <a:lvl1pPr algn="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24238" y="4402666"/>
            <a:ext cx="5762563" cy="1364531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25773" y="6117336"/>
            <a:ext cx="857473" cy="365125"/>
          </a:xfrm>
        </p:spPr>
        <p:txBody>
          <a:bodyPr/>
          <a:lstStyle/>
          <a:p>
            <a:fld id="{2BE86D16-5A04-403B-9D9B-8141CA47013F}" type="datetimeFigureOut">
              <a:rPr lang="en-US" smtClean="0"/>
              <a:t>9/10/2019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23733" y="6117336"/>
            <a:ext cx="360943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5320" y="6117336"/>
            <a:ext cx="411480" cy="365125"/>
          </a:xfrm>
        </p:spPr>
        <p:txBody>
          <a:bodyPr/>
          <a:lstStyle/>
          <a:p>
            <a:fld id="{C3713F12-8BED-41CB-B5E8-D155172753B0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Freeform 12"/>
          <p:cNvSpPr/>
          <p:nvPr/>
        </p:nvSpPr>
        <p:spPr bwMode="auto">
          <a:xfrm>
            <a:off x="203200" y="3771900"/>
            <a:ext cx="361950" cy="90488"/>
          </a:xfrm>
          <a:custGeom>
            <a:avLst/>
            <a:gdLst/>
            <a:ahLst/>
            <a:cxnLst/>
            <a:rect l="0" t="0" r="r" b="b"/>
            <a:pathLst>
              <a:path w="228" h="57">
                <a:moveTo>
                  <a:pt x="228" y="57"/>
                </a:moveTo>
                <a:lnTo>
                  <a:pt x="0" y="0"/>
                </a:lnTo>
                <a:lnTo>
                  <a:pt x="222" y="54"/>
                </a:lnTo>
                <a:lnTo>
                  <a:pt x="228" y="57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4" name="Freeform 13"/>
          <p:cNvSpPr/>
          <p:nvPr/>
        </p:nvSpPr>
        <p:spPr bwMode="auto">
          <a:xfrm>
            <a:off x="560388" y="3867150"/>
            <a:ext cx="61913" cy="80963"/>
          </a:xfrm>
          <a:custGeom>
            <a:avLst/>
            <a:gdLst/>
            <a:ahLst/>
            <a:cxnLst/>
            <a:rect l="0" t="0" r="r" b="b"/>
            <a:pathLst>
              <a:path w="39" h="51">
                <a:moveTo>
                  <a:pt x="0" y="0"/>
                </a:moveTo>
                <a:lnTo>
                  <a:pt x="39" y="51"/>
                </a:ln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</p:spTree>
    <p:extLst>
      <p:ext uri="{BB962C8B-B14F-4D97-AF65-F5344CB8AC3E}">
        <p14:creationId xmlns:p14="http://schemas.microsoft.com/office/powerpoint/2010/main" val="3654086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3" y="4732865"/>
            <a:ext cx="751599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89975" y="932112"/>
            <a:ext cx="6171065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3" y="5299603"/>
            <a:ext cx="751599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86D16-5A04-403B-9D9B-8141CA47013F}" type="datetimeFigureOut">
              <a:rPr lang="en-US" smtClean="0"/>
              <a:t>9/10/2019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13F12-8BED-41CB-B5E8-D155172753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54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685800"/>
            <a:ext cx="751599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86D16-5A04-403B-9D9B-8141CA47013F}" type="datetimeFigureOut">
              <a:rPr lang="en-US" smtClean="0"/>
              <a:t>9/10/2019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13F12-8BED-41CB-B5E8-D155172753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0884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598235" y="3428999"/>
            <a:ext cx="6631128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3" y="4343400"/>
            <a:ext cx="751599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86D16-5A04-403B-9D9B-8141CA47013F}" type="datetimeFigureOut">
              <a:rPr lang="en-US" smtClean="0"/>
              <a:t>9/10/2019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13F12-8BED-41CB-B5E8-D155172753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0806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3308581"/>
            <a:ext cx="751598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7381"/>
            <a:ext cx="751599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86D16-5A04-403B-9D9B-8141CA47013F}" type="datetimeFigureOut">
              <a:rPr lang="en-US" smtClean="0"/>
              <a:t>9/10/2019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13F12-8BED-41CB-B5E8-D155172753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3825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5" y="3886200"/>
            <a:ext cx="751599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5200"/>
            <a:ext cx="751599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86D16-5A04-403B-9D9B-8141CA47013F}" type="datetimeFigureOut">
              <a:rPr lang="en-US" smtClean="0"/>
              <a:t>9/10/2019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13F12-8BED-41CB-B5E8-D155172753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9722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685801"/>
            <a:ext cx="7515991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4" y="3505200"/>
            <a:ext cx="7515992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86D16-5A04-403B-9D9B-8141CA47013F}" type="datetimeFigureOut">
              <a:rPr lang="en-US" smtClean="0"/>
              <a:t>9/10/2019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13F12-8BED-41CB-B5E8-D155172753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8583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86D16-5A04-403B-9D9B-8141CA47013F}" type="datetimeFigureOut">
              <a:rPr lang="en-US" smtClean="0"/>
              <a:t>9/10/2019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13F12-8BED-41CB-B5E8-D155172753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4594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1393" y="685800"/>
            <a:ext cx="1328123" cy="5105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3524" y="685800"/>
            <a:ext cx="6016373" cy="5105400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86D16-5A04-403B-9D9B-8141CA47013F}" type="datetimeFigureOut">
              <a:rPr lang="en-US" smtClean="0"/>
              <a:t>9/10/2019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13F12-8BED-41CB-B5E8-D155172753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1356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234951" y="227015"/>
            <a:ext cx="6178550" cy="6397625"/>
          </a:xfrm>
          <a:prstGeom prst="rect">
            <a:avLst/>
          </a:prstGeom>
          <a:solidFill>
            <a:srgbClr val="1B2C6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 dirty="0"/>
          </a:p>
        </p:txBody>
      </p:sp>
      <p:pic>
        <p:nvPicPr>
          <p:cNvPr id="9" name="Picture 2" descr="S:\secretary\communications\Logo Library\DHHR Bureau logos\DHHR_2013_BMS.jpg"/>
          <p:cNvPicPr>
            <a:picLocks noChangeAspect="1" noChangeArrowheads="1"/>
          </p:cNvPicPr>
          <p:nvPr userDrawn="1"/>
        </p:nvPicPr>
        <p:blipFill>
          <a:blip r:embed="rId2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2138" y="5016500"/>
            <a:ext cx="1600200" cy="134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73100" y="2625727"/>
            <a:ext cx="5334000" cy="600075"/>
          </a:xfrm>
        </p:spPr>
        <p:txBody>
          <a:bodyPr lIns="0" tIns="0" rIns="0" bIns="0">
            <a:noAutofit/>
          </a:bodyPr>
          <a:lstStyle>
            <a:lvl1pPr>
              <a:defRPr sz="3000" b="1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3100" y="3225800"/>
            <a:ext cx="5334000" cy="1028700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ts val="3000"/>
              </a:lnSpc>
              <a:spcBef>
                <a:spcPts val="0"/>
              </a:spcBef>
              <a:buNone/>
              <a:defRPr sz="2700" b="0" i="0" cap="none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6457950" y="227360"/>
            <a:ext cx="1447800" cy="960091"/>
          </a:xfrm>
        </p:spPr>
        <p:txBody>
          <a:bodyPr lIns="0" tIns="0" rIns="0" bIns="0" rtlCol="0" anchor="ctr" anchorCtr="1">
            <a:normAutofit/>
          </a:bodyPr>
          <a:lstStyle>
            <a:lvl1pPr marL="0" indent="0" algn="ctr">
              <a:buFontTx/>
              <a:buNone/>
              <a:defRPr sz="750" baseline="0"/>
            </a:lvl1pPr>
          </a:lstStyle>
          <a:p>
            <a:pPr lvl="0"/>
            <a:r>
              <a:rPr lang="en-US" noProof="0" dirty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22" name="Picture Placeholder 21"/>
          <p:cNvSpPr>
            <a:spLocks noGrp="1"/>
          </p:cNvSpPr>
          <p:nvPr>
            <p:ph type="pic" sz="quarter" idx="14"/>
          </p:nvPr>
        </p:nvSpPr>
        <p:spPr>
          <a:xfrm>
            <a:off x="7950201" y="227359"/>
            <a:ext cx="965200" cy="960090"/>
          </a:xfrm>
        </p:spPr>
        <p:txBody>
          <a:bodyPr lIns="0" tIns="0" rIns="0" bIns="0" rtlCol="0" anchor="ctr" anchorCtr="1">
            <a:normAutofit/>
          </a:bodyPr>
          <a:lstStyle>
            <a:lvl1pPr marL="0" indent="0" algn="ctr">
              <a:buFontTx/>
              <a:buNone/>
              <a:defRPr sz="750" baseline="0"/>
            </a:lvl1pPr>
          </a:lstStyle>
          <a:p>
            <a:pPr lvl="0"/>
            <a:r>
              <a:rPr lang="en-US" noProof="0" dirty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5"/>
          </p:nvPr>
        </p:nvSpPr>
        <p:spPr>
          <a:xfrm>
            <a:off x="6457950" y="1227666"/>
            <a:ext cx="2457451" cy="2311400"/>
          </a:xfrm>
        </p:spPr>
        <p:txBody>
          <a:bodyPr lIns="0" tIns="0" rIns="0" bIns="0" rtlCol="0" anchor="ctr" anchorCtr="1">
            <a:normAutofit/>
          </a:bodyPr>
          <a:lstStyle>
            <a:lvl1pPr marL="0" indent="0" algn="ctr">
              <a:buFontTx/>
              <a:buNone/>
              <a:defRPr sz="750" baseline="0"/>
            </a:lvl1pPr>
          </a:lstStyle>
          <a:p>
            <a:pPr lvl="0"/>
            <a:r>
              <a:rPr lang="en-US" noProof="0" dirty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6"/>
          </p:nvPr>
        </p:nvSpPr>
        <p:spPr>
          <a:xfrm>
            <a:off x="6457950" y="3580869"/>
            <a:ext cx="2457450" cy="1143530"/>
          </a:xfrm>
        </p:spPr>
        <p:txBody>
          <a:bodyPr lIns="0" tIns="0" rIns="0" bIns="0" rtlCol="0" anchor="ctr" anchorCtr="1">
            <a:normAutofit/>
          </a:bodyPr>
          <a:lstStyle>
            <a:lvl1pPr marL="0" indent="0" algn="ctr">
              <a:buFontTx/>
              <a:buNone/>
              <a:defRPr sz="750" baseline="0"/>
            </a:lvl1pPr>
          </a:lstStyle>
          <a:p>
            <a:pPr lvl="0"/>
            <a:r>
              <a:rPr lang="en-US" noProof="0" dirty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7"/>
          </p:nvPr>
        </p:nvSpPr>
        <p:spPr>
          <a:xfrm>
            <a:off x="673100" y="5672140"/>
            <a:ext cx="5334000" cy="365125"/>
          </a:xfrm>
        </p:spPr>
        <p:txBody>
          <a:bodyPr lIns="0" tIns="0" rIns="0" bIns="0" anchor="t" anchorCtr="0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/>
              <a:t>Presenter's Name, Title, Date, and Location</a:t>
            </a:r>
          </a:p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928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2133" y="2667000"/>
            <a:ext cx="7704667" cy="3332816"/>
          </a:xfrm>
        </p:spPr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44329" y="6108173"/>
            <a:ext cx="857473" cy="365125"/>
          </a:xfrm>
        </p:spPr>
        <p:txBody>
          <a:bodyPr/>
          <a:lstStyle/>
          <a:p>
            <a:fld id="{2BE86D16-5A04-403B-9D9B-8141CA47013F}" type="datetimeFigureOut">
              <a:rPr lang="en-US" smtClean="0"/>
              <a:t>9/10/2019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72647" y="6108173"/>
            <a:ext cx="5314517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58967" y="6108173"/>
            <a:ext cx="427833" cy="365125"/>
          </a:xfrm>
        </p:spPr>
        <p:txBody>
          <a:bodyPr/>
          <a:lstStyle/>
          <a:p>
            <a:fld id="{C3713F12-8BED-41CB-B5E8-D155172753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758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6995" y="2666998"/>
            <a:ext cx="6699805" cy="2360071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6998" y="5027070"/>
            <a:ext cx="6699802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86D16-5A04-403B-9D9B-8141CA47013F}" type="datetimeFigureOut">
              <a:rPr lang="en-US" smtClean="0"/>
              <a:t>9/10/2019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3317" y="6116070"/>
            <a:ext cx="413483" cy="365125"/>
          </a:xfrm>
        </p:spPr>
        <p:txBody>
          <a:bodyPr/>
          <a:lstStyle/>
          <a:p>
            <a:fld id="{C3713F12-8BED-41CB-B5E8-D155172753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2923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685801"/>
            <a:ext cx="7704667" cy="175259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82133" y="2667000"/>
            <a:ext cx="3739896" cy="336867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46904" y="2667000"/>
            <a:ext cx="3739896" cy="334682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86D16-5A04-403B-9D9B-8141CA47013F}" type="datetimeFigureOut">
              <a:rPr lang="en-US" smtClean="0"/>
              <a:t>9/10/2019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13F12-8BED-41CB-B5E8-D155172753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137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29481" y="2658533"/>
            <a:ext cx="345629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3523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1710" y="2667000"/>
            <a:ext cx="3467806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57266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86D16-5A04-403B-9D9B-8141CA47013F}" type="datetimeFigureOut">
              <a:rPr lang="en-US" smtClean="0"/>
              <a:t>9/10/2019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13F12-8BED-41CB-B5E8-D155172753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5771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86D16-5A04-403B-9D9B-8141CA47013F}" type="datetimeFigureOut">
              <a:rPr lang="en-US" smtClean="0"/>
              <a:t>9/10/2019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13F12-8BED-41CB-B5E8-D155172753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362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86D16-5A04-403B-9D9B-8141CA47013F}" type="datetimeFigureOut">
              <a:rPr lang="en-US" smtClean="0"/>
              <a:t>9/10/2019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13F12-8BED-41CB-B5E8-D155172753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9503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1600200"/>
            <a:ext cx="2662534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7553" y="685800"/>
            <a:ext cx="4681962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4" y="2971800"/>
            <a:ext cx="2662534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86D16-5A04-403B-9D9B-8141CA47013F}" type="datetimeFigureOut">
              <a:rPr lang="en-US" smtClean="0"/>
              <a:t>9/10/2019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13F12-8BED-41CB-B5E8-D155172753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262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2332" y="1752599"/>
            <a:ext cx="4070679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97495" y="914400"/>
            <a:ext cx="2461371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2332" y="3124199"/>
            <a:ext cx="4070679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86D16-5A04-403B-9D9B-8141CA47013F}" type="datetimeFigureOut">
              <a:rPr lang="en-US" smtClean="0"/>
              <a:t>9/10/2019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13F12-8BED-41CB-B5E8-D155172753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900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2132013" cy="6858001"/>
            <a:chOff x="0" y="0"/>
            <a:chExt cx="2132013" cy="6858001"/>
          </a:xfrm>
        </p:grpSpPr>
        <p:sp>
          <p:nvSpPr>
            <p:cNvPr id="15" name="Freeform 6"/>
            <p:cNvSpPr/>
            <p:nvPr/>
          </p:nvSpPr>
          <p:spPr bwMode="auto">
            <a:xfrm>
              <a:off x="0" y="0"/>
              <a:ext cx="1073150" cy="5291138"/>
            </a:xfrm>
            <a:custGeom>
              <a:avLst/>
              <a:gdLst/>
              <a:ahLst/>
              <a:cxnLst/>
              <a:rect l="0" t="0" r="r" b="b"/>
              <a:pathLst>
                <a:path w="676" h="3333">
                  <a:moveTo>
                    <a:pt x="0" y="3132"/>
                  </a:moveTo>
                  <a:lnTo>
                    <a:pt x="0" y="3312"/>
                  </a:lnTo>
                  <a:lnTo>
                    <a:pt x="126" y="3333"/>
                  </a:lnTo>
                  <a:lnTo>
                    <a:pt x="676" y="0"/>
                  </a:lnTo>
                  <a:lnTo>
                    <a:pt x="514" y="0"/>
                  </a:lnTo>
                  <a:lnTo>
                    <a:pt x="0" y="313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6" name="Freeform 7"/>
            <p:cNvSpPr/>
            <p:nvPr/>
          </p:nvSpPr>
          <p:spPr bwMode="auto">
            <a:xfrm>
              <a:off x="0" y="0"/>
              <a:ext cx="758825" cy="4624388"/>
            </a:xfrm>
            <a:custGeom>
              <a:avLst/>
              <a:gdLst/>
              <a:ahLst/>
              <a:cxnLst/>
              <a:rect l="0" t="0" r="r" b="b"/>
              <a:pathLst>
                <a:path w="478" h="2913">
                  <a:moveTo>
                    <a:pt x="478" y="0"/>
                  </a:moveTo>
                  <a:lnTo>
                    <a:pt x="318" y="0"/>
                  </a:lnTo>
                  <a:lnTo>
                    <a:pt x="0" y="1938"/>
                  </a:lnTo>
                  <a:lnTo>
                    <a:pt x="0" y="2913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7" name="Freeform 8"/>
            <p:cNvSpPr/>
            <p:nvPr/>
          </p:nvSpPr>
          <p:spPr bwMode="auto">
            <a:xfrm>
              <a:off x="0" y="5662613"/>
              <a:ext cx="906463" cy="1195388"/>
            </a:xfrm>
            <a:custGeom>
              <a:avLst/>
              <a:gdLst/>
              <a:ahLst/>
              <a:cxnLst/>
              <a:rect l="0" t="0" r="r" b="b"/>
              <a:pathLst>
                <a:path w="571" h="753">
                  <a:moveTo>
                    <a:pt x="0" y="0"/>
                  </a:moveTo>
                  <a:lnTo>
                    <a:pt x="0" y="12"/>
                  </a:lnTo>
                  <a:lnTo>
                    <a:pt x="538" y="753"/>
                  </a:lnTo>
                  <a:lnTo>
                    <a:pt x="571" y="7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8" name="Freeform 9"/>
            <p:cNvSpPr/>
            <p:nvPr/>
          </p:nvSpPr>
          <p:spPr bwMode="auto">
            <a:xfrm>
              <a:off x="0" y="5295900"/>
              <a:ext cx="1487488" cy="1562100"/>
            </a:xfrm>
            <a:custGeom>
              <a:avLst/>
              <a:gdLst/>
              <a:ahLst/>
              <a:cxnLst/>
              <a:rect l="0" t="0" r="r" b="b"/>
              <a:pathLst>
                <a:path w="937" h="984">
                  <a:moveTo>
                    <a:pt x="0" y="0"/>
                  </a:moveTo>
                  <a:lnTo>
                    <a:pt x="0" y="3"/>
                  </a:lnTo>
                  <a:lnTo>
                    <a:pt x="901" y="984"/>
                  </a:lnTo>
                  <a:lnTo>
                    <a:pt x="937" y="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9" name="Freeform 10"/>
            <p:cNvSpPr/>
            <p:nvPr/>
          </p:nvSpPr>
          <p:spPr bwMode="auto">
            <a:xfrm>
              <a:off x="0" y="5257800"/>
              <a:ext cx="2132013" cy="1600200"/>
            </a:xfrm>
            <a:custGeom>
              <a:avLst/>
              <a:gdLst/>
              <a:ahLst/>
              <a:cxnLst/>
              <a:rect l="0" t="0" r="r" b="b"/>
              <a:pathLst>
                <a:path w="1343" h="1008">
                  <a:moveTo>
                    <a:pt x="0" y="24"/>
                  </a:moveTo>
                  <a:lnTo>
                    <a:pt x="937" y="1008"/>
                  </a:lnTo>
                  <a:lnTo>
                    <a:pt x="1343" y="1008"/>
                  </a:lnTo>
                  <a:lnTo>
                    <a:pt x="126" y="21"/>
                  </a:lnTo>
                  <a:lnTo>
                    <a:pt x="0" y="0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0" name="Freeform 11"/>
            <p:cNvSpPr/>
            <p:nvPr/>
          </p:nvSpPr>
          <p:spPr bwMode="auto">
            <a:xfrm>
              <a:off x="0" y="5357813"/>
              <a:ext cx="1377950" cy="1500188"/>
            </a:xfrm>
            <a:custGeom>
              <a:avLst/>
              <a:gdLst/>
              <a:ahLst/>
              <a:cxnLst/>
              <a:rect l="0" t="0" r="r" b="b"/>
              <a:pathLst>
                <a:path w="868" h="945">
                  <a:moveTo>
                    <a:pt x="0" y="192"/>
                  </a:moveTo>
                  <a:lnTo>
                    <a:pt x="571" y="945"/>
                  </a:lnTo>
                  <a:lnTo>
                    <a:pt x="868" y="945"/>
                  </a:lnTo>
                  <a:lnTo>
                    <a:pt x="0" y="0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2134" y="2667000"/>
            <a:ext cx="7704666" cy="33569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8679" y="6116070"/>
            <a:ext cx="857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BE86D16-5A04-403B-9D9B-8141CA47013F}" type="datetimeFigureOut">
              <a:rPr lang="en-US" smtClean="0"/>
              <a:t>9/10/2019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86997" y="6116070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73317" y="6116070"/>
            <a:ext cx="4134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3713F12-8BED-41CB-B5E8-D155172753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184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  <p:sldLayoutId id="2147483696" r:id="rId16"/>
    <p:sldLayoutId id="2147483697" r:id="rId17"/>
    <p:sldLayoutId id="2147483698" r:id="rId18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subTitle" idx="1"/>
          </p:nvPr>
        </p:nvSpPr>
        <p:spPr>
          <a:xfrm>
            <a:off x="1647825" y="1327513"/>
            <a:ext cx="4000500" cy="1452598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 dirty="0" smtClean="0"/>
          </a:p>
          <a:p>
            <a:pPr eaLnBrk="1" hangingPunct="1">
              <a:spcBef>
                <a:spcPct val="0"/>
              </a:spcBef>
            </a:pPr>
            <a:r>
              <a:rPr lang="en-US" altLang="en-US" dirty="0" smtClean="0"/>
              <a:t>School Based Health © Web Demonstration 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dirty="0" smtClean="0"/>
              <a:t>Personal Care Services</a:t>
            </a:r>
            <a:br>
              <a:rPr lang="en-US" altLang="en-US" dirty="0" smtClean="0"/>
            </a:br>
            <a:endParaRPr lang="en-US" altLang="en-US" dirty="0" smtClean="0"/>
          </a:p>
        </p:txBody>
      </p:sp>
      <p:pic>
        <p:nvPicPr>
          <p:cNvPr id="8195" name="Picture Placeholder 11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30" b="16830"/>
          <a:stretch>
            <a:fillRect/>
          </a:stretch>
        </p:blipFill>
        <p:spPr>
          <a:xfrm>
            <a:off x="6479178" y="1027509"/>
            <a:ext cx="1182188" cy="941784"/>
          </a:xfrm>
        </p:spPr>
      </p:pic>
      <p:pic>
        <p:nvPicPr>
          <p:cNvPr id="8196" name="Picture Placeholder 12"/>
          <p:cNvPicPr>
            <a:picLocks noGrp="1" noChangeAspect="1"/>
          </p:cNvPicPr>
          <p:nvPr>
            <p:ph type="pic"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34" r="16434"/>
          <a:stretch>
            <a:fillRect/>
          </a:stretch>
        </p:blipFill>
        <p:spPr>
          <a:xfrm>
            <a:off x="7729946" y="1027509"/>
            <a:ext cx="1206682" cy="941784"/>
          </a:xfrm>
        </p:spPr>
      </p:pic>
      <p:pic>
        <p:nvPicPr>
          <p:cNvPr id="8198" name="Picture Placeholder 8"/>
          <p:cNvPicPr>
            <a:picLocks noGrp="1" noChangeAspect="1"/>
          </p:cNvPicPr>
          <p:nvPr>
            <p:ph type="pic" sz="quarter" idx="15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08" b="18608"/>
          <a:stretch>
            <a:fillRect/>
          </a:stretch>
        </p:blipFill>
        <p:spPr/>
      </p:pic>
      <p:pic>
        <p:nvPicPr>
          <p:cNvPr id="8200" name="Picture Placeholder 15"/>
          <p:cNvPicPr>
            <a:picLocks noGrp="1" noChangeAspect="1"/>
          </p:cNvPicPr>
          <p:nvPr>
            <p:ph type="pic" sz="quarter" idx="16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78" b="15978"/>
          <a:stretch>
            <a:fillRect/>
          </a:stretch>
        </p:blipFill>
        <p:spPr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197" name="Footer Placeholder 7"/>
          <p:cNvSpPr>
            <a:spLocks noGrp="1"/>
          </p:cNvSpPr>
          <p:nvPr>
            <p:ph type="ftr" sz="quarter" idx="17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compatLnSpc="1">
            <a:prstTxWarp prst="textNoShape">
              <a:avLst/>
            </a:prstTxWarp>
          </a:bodyPr>
          <a:lstStyle>
            <a:lvl1pPr>
              <a:spcBef>
                <a:spcPts val="75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557213" indent="-214313">
              <a:spcBef>
                <a:spcPts val="75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857250" indent="-171450">
              <a:spcBef>
                <a:spcPts val="75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05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200150" indent="-171450">
              <a:spcBef>
                <a:spcPts val="75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9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1543050" indent="-171450">
              <a:spcBef>
                <a:spcPts val="75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9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1885950" indent="-171450" defTabSz="342900" eaLnBrk="0" fontAlgn="base" hangingPunct="0">
              <a:spcBef>
                <a:spcPts val="75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9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228850" indent="-171450" defTabSz="342900" eaLnBrk="0" fontAlgn="base" hangingPunct="0">
              <a:spcBef>
                <a:spcPts val="75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9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2571750" indent="-171450" defTabSz="342900" eaLnBrk="0" fontAlgn="base" hangingPunct="0">
              <a:spcBef>
                <a:spcPts val="75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9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2914650" indent="-171450" defTabSz="342900" eaLnBrk="0" fontAlgn="base" hangingPunct="0">
              <a:spcBef>
                <a:spcPts val="75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9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mtClean="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2019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mtClean="0">
              <a:solidFill>
                <a:schemeClr val="bg1"/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</p:txBody>
      </p:sp>
      <p:pic>
        <p:nvPicPr>
          <p:cNvPr id="8199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0687" y="3259931"/>
            <a:ext cx="3957638" cy="150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693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916" y="688489"/>
            <a:ext cx="7293684" cy="700880"/>
          </a:xfrm>
        </p:spPr>
        <p:txBody>
          <a:bodyPr>
            <a:normAutofit/>
          </a:bodyPr>
          <a:lstStyle/>
          <a:p>
            <a:r>
              <a:rPr lang="en-US" sz="2400" b="1" dirty="0"/>
              <a:t>PERSONAL CARE SERVICES (ONE-ON-ONE AIDE)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5917" y="1733614"/>
            <a:ext cx="7293683" cy="3053540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en-US" dirty="0"/>
              <a:t>Services are furnished by providers who have satisfactorily completed a program for home health aides/nursing assistants, or other equivalent training, or who have appropriate background and experience in the provision of personal care or related services for individuals with a need for assistance due to physical or behavioral conditions. Providers must have completed a GED or high school diploma. Providers must complete AND continue to have up to date training for the following: </a:t>
            </a:r>
          </a:p>
          <a:p>
            <a:pPr algn="just"/>
            <a:r>
              <a:rPr lang="en-US" dirty="0" smtClean="0"/>
              <a:t> </a:t>
            </a:r>
            <a:r>
              <a:rPr lang="en-US" dirty="0"/>
              <a:t>CPR/First Aid; </a:t>
            </a:r>
          </a:p>
          <a:p>
            <a:pPr algn="just"/>
            <a:r>
              <a:rPr lang="en-US" dirty="0" smtClean="0"/>
              <a:t>Abuse</a:t>
            </a:r>
            <a:r>
              <a:rPr lang="en-US" dirty="0"/>
              <a:t>, neglect, exploitation and mandatory reporting requirements training; and </a:t>
            </a:r>
          </a:p>
          <a:p>
            <a:pPr algn="just"/>
            <a:r>
              <a:rPr lang="en-US" dirty="0" smtClean="0"/>
              <a:t>HIPAA/confidentiality </a:t>
            </a:r>
            <a:r>
              <a:rPr lang="en-US" dirty="0"/>
              <a:t>training </a:t>
            </a: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80788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915" y="800773"/>
            <a:ext cx="7304443" cy="619236"/>
          </a:xfrm>
        </p:spPr>
        <p:txBody>
          <a:bodyPr/>
          <a:lstStyle/>
          <a:p>
            <a:r>
              <a:rPr lang="en-US" sz="2400" b="1" dirty="0" smtClean="0"/>
              <a:t>DEFINITION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5914" y="1591460"/>
            <a:ext cx="7304443" cy="305670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1700" dirty="0"/>
              <a:t>Services related to a child’s physical and behavioral health requirements, including assistance with eating, dressing, personal hygiene, activities of daily living, bladder and bowel requirements, use of adaptive equipment, ambulation and exercise, behavior modification, and/or other remedial services necessary to promote a child’s ability to participate in, and benefit from, the educational setting. </a:t>
            </a:r>
            <a:r>
              <a:rPr lang="en-US" sz="1700" dirty="0">
                <a:solidFill>
                  <a:srgbClr val="00B0F0"/>
                </a:solidFill>
              </a:rPr>
              <a:t>Aide services can be shared across two staff. However, each staff must document their service time with the member</a:t>
            </a:r>
            <a:r>
              <a:rPr lang="en-US" sz="1700" dirty="0"/>
              <a:t>. Interpreters and autism mentors can serve as personal care aides. </a:t>
            </a:r>
            <a:r>
              <a:rPr lang="en-US" sz="1700" u="sng" dirty="0">
                <a:solidFill>
                  <a:srgbClr val="FF0000"/>
                </a:solidFill>
              </a:rPr>
              <a:t>Parents cannot be counted as personal care aides. </a:t>
            </a:r>
          </a:p>
        </p:txBody>
      </p:sp>
    </p:spTree>
    <p:extLst>
      <p:ext uri="{BB962C8B-B14F-4D97-AF65-F5344CB8AC3E}">
        <p14:creationId xmlns:p14="http://schemas.microsoft.com/office/powerpoint/2010/main" val="9358548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963099"/>
            <a:ext cx="7767021" cy="676003"/>
          </a:xfrm>
        </p:spPr>
        <p:txBody>
          <a:bodyPr>
            <a:noAutofit/>
          </a:bodyPr>
          <a:lstStyle/>
          <a:p>
            <a:r>
              <a:rPr lang="en-US" sz="2400" b="1" dirty="0" smtClean="0"/>
              <a:t>THE FOLLOWING ARE THE POSITIONS THAT HAVE BEEN IDENTIFIED AS PROVIDERS OF PERSONAL CARE SERVICES BY THE DOE 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59106" y="2527662"/>
            <a:ext cx="6433073" cy="4330338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Aide </a:t>
            </a:r>
            <a:r>
              <a:rPr lang="en-US" dirty="0" smtClean="0"/>
              <a:t>I </a:t>
            </a:r>
          </a:p>
          <a:p>
            <a:r>
              <a:rPr lang="en-US" dirty="0" smtClean="0"/>
              <a:t>Aide </a:t>
            </a:r>
            <a:r>
              <a:rPr lang="en-US" dirty="0" smtClean="0"/>
              <a:t>II </a:t>
            </a:r>
          </a:p>
          <a:p>
            <a:r>
              <a:rPr lang="en-US" dirty="0" smtClean="0"/>
              <a:t>Aide </a:t>
            </a:r>
            <a:r>
              <a:rPr lang="en-US" dirty="0" smtClean="0"/>
              <a:t>III </a:t>
            </a:r>
          </a:p>
          <a:p>
            <a:r>
              <a:rPr lang="en-US" dirty="0" smtClean="0"/>
              <a:t>Aide </a:t>
            </a:r>
            <a:r>
              <a:rPr lang="en-US" dirty="0" smtClean="0"/>
              <a:t>IV </a:t>
            </a:r>
          </a:p>
          <a:p>
            <a:r>
              <a:rPr lang="en-US" dirty="0" smtClean="0"/>
              <a:t>Paraprofessional </a:t>
            </a:r>
            <a:endParaRPr lang="en-US" dirty="0" smtClean="0"/>
          </a:p>
          <a:p>
            <a:r>
              <a:rPr lang="en-US" dirty="0" smtClean="0"/>
              <a:t>Autism </a:t>
            </a:r>
            <a:r>
              <a:rPr lang="en-US" dirty="0" smtClean="0"/>
              <a:t>mentor </a:t>
            </a:r>
          </a:p>
          <a:p>
            <a:r>
              <a:rPr lang="en-US" dirty="0" smtClean="0"/>
              <a:t>Early </a:t>
            </a:r>
            <a:r>
              <a:rPr lang="en-US" dirty="0" smtClean="0"/>
              <a:t>Childhood Classroom Assistant Teacher (ECCAT) I </a:t>
            </a:r>
          </a:p>
          <a:p>
            <a:r>
              <a:rPr lang="en-US" dirty="0" smtClean="0"/>
              <a:t>Early </a:t>
            </a:r>
            <a:r>
              <a:rPr lang="en-US" dirty="0" smtClean="0"/>
              <a:t>Childhood Classroom Assistant Teacher (ECCAT) II </a:t>
            </a:r>
          </a:p>
          <a:p>
            <a:r>
              <a:rPr lang="en-US" dirty="0" smtClean="0"/>
              <a:t>Early </a:t>
            </a:r>
            <a:r>
              <a:rPr lang="en-US" dirty="0" smtClean="0"/>
              <a:t>Childhood Classroom Assistant Teacher (ECCAT) III </a:t>
            </a:r>
          </a:p>
          <a:p>
            <a:r>
              <a:rPr lang="en-US" dirty="0" smtClean="0"/>
              <a:t>Braille </a:t>
            </a:r>
            <a:r>
              <a:rPr lang="en-US" dirty="0" smtClean="0"/>
              <a:t>specialist </a:t>
            </a:r>
          </a:p>
          <a:p>
            <a:r>
              <a:rPr lang="en-US" dirty="0" smtClean="0"/>
              <a:t>Sign </a:t>
            </a:r>
            <a:r>
              <a:rPr lang="en-US" dirty="0" smtClean="0"/>
              <a:t>support specialist </a:t>
            </a:r>
          </a:p>
          <a:p>
            <a:r>
              <a:rPr lang="en-US" dirty="0" smtClean="0"/>
              <a:t>Educational </a:t>
            </a:r>
            <a:r>
              <a:rPr lang="en-US" dirty="0" smtClean="0"/>
              <a:t>Sign Language Interpreter I </a:t>
            </a:r>
          </a:p>
          <a:p>
            <a:r>
              <a:rPr lang="en-US" dirty="0" smtClean="0"/>
              <a:t>Educational </a:t>
            </a:r>
            <a:r>
              <a:rPr lang="en-US" dirty="0" smtClean="0"/>
              <a:t>Sign Language Interpreter II </a:t>
            </a:r>
          </a:p>
          <a:p>
            <a:r>
              <a:rPr lang="en-US" dirty="0" smtClean="0"/>
              <a:t>Licensed </a:t>
            </a:r>
            <a:r>
              <a:rPr lang="en-US" dirty="0" smtClean="0"/>
              <a:t>Practical Nurse (LPN) 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55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2965" y="744681"/>
            <a:ext cx="7514035" cy="666205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DOCUMENTATION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7431" y="1682323"/>
            <a:ext cx="7304443" cy="119851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1700" dirty="0"/>
              <a:t>Documentation must be completed within </a:t>
            </a:r>
            <a:r>
              <a:rPr lang="en-US" sz="1700" dirty="0">
                <a:solidFill>
                  <a:srgbClr val="FF0000"/>
                </a:solidFill>
              </a:rPr>
              <a:t>20 calendar days from the date of service. </a:t>
            </a:r>
            <a:r>
              <a:rPr lang="en-US" sz="1700" dirty="0"/>
              <a:t>(please see Appendix 538E – Personal Care Medicaid Log). </a:t>
            </a:r>
          </a:p>
        </p:txBody>
      </p:sp>
      <p:pic>
        <p:nvPicPr>
          <p:cNvPr id="4" name="Picture 3" descr="Fichier:Document-open.svg — Wikipédia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3989" y="2880840"/>
            <a:ext cx="3411986" cy="2906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627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094" y="290456"/>
            <a:ext cx="8218842" cy="6282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0607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>
          <a:xfrm>
            <a:off x="908619" y="691203"/>
            <a:ext cx="7350348" cy="848957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2400" b="1" dirty="0" smtClean="0"/>
              <a:t>CONTACT INFORMATION FOR KEPRO TRAINER/CONSULTANT</a:t>
            </a:r>
            <a:endParaRPr lang="en-US" altLang="en-US" sz="24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29211" y="2033592"/>
            <a:ext cx="5313132" cy="2823832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  <a:defRPr/>
            </a:pPr>
            <a:r>
              <a:rPr lang="en-US" dirty="0" smtClean="0"/>
              <a:t>Terri Barnhart BSN, RN</a:t>
            </a:r>
          </a:p>
          <a:p>
            <a:pPr marL="0" indent="0" algn="ctr">
              <a:buNone/>
              <a:defRPr/>
            </a:pPr>
            <a:r>
              <a:rPr lang="en-US" dirty="0" smtClean="0"/>
              <a:t>Clinical Auditor/Assessor School Based Health Services</a:t>
            </a:r>
          </a:p>
          <a:p>
            <a:pPr marL="0" indent="0" algn="ctr">
              <a:buNone/>
              <a:defRPr/>
            </a:pPr>
            <a:endParaRPr lang="en-US" dirty="0"/>
          </a:p>
          <a:p>
            <a:pPr marL="0" indent="0" algn="ctr">
              <a:buNone/>
              <a:defRPr/>
            </a:pPr>
            <a:r>
              <a:rPr lang="en-US" dirty="0" smtClean="0"/>
              <a:t>1007 Bullitt Street</a:t>
            </a:r>
          </a:p>
          <a:p>
            <a:pPr marL="0" indent="0" algn="ctr">
              <a:buNone/>
              <a:defRPr/>
            </a:pPr>
            <a:r>
              <a:rPr lang="en-US" dirty="0" smtClean="0"/>
              <a:t>Suite 200</a:t>
            </a:r>
          </a:p>
          <a:p>
            <a:pPr marL="0" indent="0" algn="ctr">
              <a:buNone/>
              <a:defRPr/>
            </a:pPr>
            <a:r>
              <a:rPr lang="en-US" dirty="0" smtClean="0"/>
              <a:t>Charleston, WV 25301</a:t>
            </a:r>
          </a:p>
          <a:p>
            <a:pPr marL="0" indent="0" algn="ctr">
              <a:buNone/>
              <a:defRPr/>
            </a:pPr>
            <a:r>
              <a:rPr lang="en-US" dirty="0" smtClean="0"/>
              <a:t>Telephone: 304-380-0600 Extension 4437</a:t>
            </a:r>
          </a:p>
          <a:p>
            <a:pPr marL="0" indent="0" algn="ctr">
              <a:buNone/>
              <a:defRPr/>
            </a:pPr>
            <a:r>
              <a:rPr lang="en-US" dirty="0" smtClean="0"/>
              <a:t>Email; tbarnhart@kepro.com</a:t>
            </a:r>
          </a:p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 flipV="1">
            <a:off x="1929210" y="6000751"/>
            <a:ext cx="5313133" cy="34289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A49BA2-168A-401E-9F02-8ADAA70DEB0D}" type="slidenum">
              <a:rPr lang="en-US" altLang="en-US" smtClean="0"/>
              <a:pPr>
                <a:defRPr/>
              </a:pPr>
              <a:t>7</a:t>
            </a:fld>
            <a:endParaRPr lang="en-US" altLang="en-US" dirty="0"/>
          </a:p>
        </p:txBody>
      </p:sp>
      <p:pic>
        <p:nvPicPr>
          <p:cNvPr id="38918" name="Picture 5" descr="KEPRO%20Outlook%20Signature%20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9308" y="2558198"/>
            <a:ext cx="1348969" cy="422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82590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>
          <a:xfrm>
            <a:off x="925159" y="711625"/>
            <a:ext cx="7315200" cy="762174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2400" b="1" dirty="0" smtClean="0"/>
              <a:t>QUESTIONS OR CONCERNS</a:t>
            </a:r>
            <a:endParaRPr lang="en-US" altLang="en-US" sz="2400" b="1" dirty="0"/>
          </a:p>
        </p:txBody>
      </p:sp>
      <p:pic>
        <p:nvPicPr>
          <p:cNvPr id="39939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79243" y="2134792"/>
            <a:ext cx="4007031" cy="3158923"/>
          </a:xfrm>
        </p:spPr>
      </p:pic>
      <p:sp>
        <p:nvSpPr>
          <p:cNvPr id="39940" name="Slide Number Placeholder 3"/>
          <p:cNvSpPr>
            <a:spLocks noGrp="1"/>
          </p:cNvSpPr>
          <p:nvPr>
            <p:ph type="sldNum" sz="quarter" idx="12"/>
          </p:nvPr>
        </p:nvSpPr>
        <p:spPr bwMode="auto">
          <a:xfrm>
            <a:off x="7739062" y="5624512"/>
            <a:ext cx="261938" cy="1285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75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557213" indent="-214313">
              <a:spcBef>
                <a:spcPts val="75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857250" indent="-171450">
              <a:spcBef>
                <a:spcPts val="75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05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200150" indent="-171450">
              <a:spcBef>
                <a:spcPts val="75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9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1543050" indent="-171450">
              <a:spcBef>
                <a:spcPts val="75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9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1885950" indent="-171450" defTabSz="342900" eaLnBrk="0" fontAlgn="base" hangingPunct="0">
              <a:spcBef>
                <a:spcPts val="75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9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228850" indent="-171450" defTabSz="342900" eaLnBrk="0" fontAlgn="base" hangingPunct="0">
              <a:spcBef>
                <a:spcPts val="75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9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2571750" indent="-171450" defTabSz="342900" eaLnBrk="0" fontAlgn="base" hangingPunct="0">
              <a:spcBef>
                <a:spcPts val="75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9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2914650" indent="-171450" defTabSz="342900" eaLnBrk="0" fontAlgn="base" hangingPunct="0">
              <a:spcBef>
                <a:spcPts val="75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9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632F7CC2-4110-4FB7-8A0B-260F1618159C}" type="slidenum">
              <a:rPr lang="en-US" altLang="en-US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8</a:t>
            </a:fld>
            <a:endParaRPr lang="en-US" altLang="en-US">
              <a:solidFill>
                <a:schemeClr val="tx1"/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</p:txBody>
      </p:sp>
      <p:sp>
        <p:nvSpPr>
          <p:cNvPr id="39941" name="TextBox 1"/>
          <p:cNvSpPr txBox="1">
            <a:spLocks noChangeArrowheads="1"/>
          </p:cNvSpPr>
          <p:nvPr/>
        </p:nvSpPr>
        <p:spPr bwMode="auto">
          <a:xfrm>
            <a:off x="2068117" y="2134792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35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472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EBEBEB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TM03457496[[fn=Parallax]]</Template>
  <TotalTime>38</TotalTime>
  <Words>362</Words>
  <Application>Microsoft Office PowerPoint</Application>
  <PresentationFormat>On-screen Show (4:3)</PresentationFormat>
  <Paragraphs>42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MS PGothic</vt:lpstr>
      <vt:lpstr>Arial</vt:lpstr>
      <vt:lpstr>Calibri</vt:lpstr>
      <vt:lpstr>Corbel</vt:lpstr>
      <vt:lpstr>Trebuchet MS</vt:lpstr>
      <vt:lpstr>Parallax</vt:lpstr>
      <vt:lpstr>PowerPoint Presentation</vt:lpstr>
      <vt:lpstr>PERSONAL CARE SERVICES (ONE-ON-ONE AIDE) </vt:lpstr>
      <vt:lpstr>DEFINITION</vt:lpstr>
      <vt:lpstr>THE FOLLOWING ARE THE POSITIONS THAT HAVE BEEN IDENTIFIED AS PROVIDERS OF PERSONAL CARE SERVICES BY THE DOE </vt:lpstr>
      <vt:lpstr>DOCUMENTATION</vt:lpstr>
      <vt:lpstr>PowerPoint Presentation</vt:lpstr>
      <vt:lpstr>CONTACT INFORMATION FOR KEPRO TRAINER/CONSULTANT</vt:lpstr>
      <vt:lpstr>QUESTIONS OR CONCERNS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Terri Barnhart</dc:creator>
  <cp:lastModifiedBy>Katherine Kingry</cp:lastModifiedBy>
  <cp:revision>7</cp:revision>
  <dcterms:created xsi:type="dcterms:W3CDTF">2019-08-28T12:00:35Z</dcterms:created>
  <dcterms:modified xsi:type="dcterms:W3CDTF">2019-09-10T14:38:03Z</dcterms:modified>
</cp:coreProperties>
</file>