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sldIdLst>
    <p:sldId id="257" r:id="rId2"/>
    <p:sldId id="260" r:id="rId3"/>
    <p:sldId id="259" r:id="rId4"/>
    <p:sldId id="261" r:id="rId5"/>
    <p:sldId id="262" r:id="rId6"/>
    <p:sldId id="263" r:id="rId7"/>
    <p:sldId id="264" r:id="rId8"/>
    <p:sldId id="265" r:id="rId9"/>
    <p:sldId id="266" r:id="rId10"/>
    <p:sldId id="267" r:id="rId11"/>
    <p:sldId id="268" r:id="rId12"/>
    <p:sldId id="269" r:id="rId13"/>
    <p:sldId id="270" r:id="rId14"/>
    <p:sldId id="272" r:id="rId15"/>
    <p:sldId id="27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smtClean="0"/>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41E6003D-A9CC-420C-8379-2780E59AF814}" type="datetimeFigureOut">
              <a:rPr lang="en-US" smtClean="0"/>
              <a:t>9/10/2019</a:t>
            </a:fld>
            <a:endParaRPr lang="en-US" dirty="0"/>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6A010E11-5E0D-4A5D-B9DB-B597997FDC4B}" type="slidenum">
              <a:rPr lang="en-US" smtClean="0"/>
              <a:t>‹#›</a:t>
            </a:fld>
            <a:endParaRPr lang="en-US" dirty="0"/>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6436175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1198350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297247231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Rectangle 7"/>
          <p:cNvSpPr/>
          <p:nvPr userDrawn="1"/>
        </p:nvSpPr>
        <p:spPr>
          <a:xfrm>
            <a:off x="234951" y="227015"/>
            <a:ext cx="6178550" cy="6397625"/>
          </a:xfrm>
          <a:prstGeom prst="rect">
            <a:avLst/>
          </a:prstGeom>
          <a:solidFill>
            <a:srgbClr val="1B2C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p>
        </p:txBody>
      </p:sp>
      <p:pic>
        <p:nvPicPr>
          <p:cNvPr id="9" name="Picture 2" descr="S:\secretary\communications\Logo Library\DHHR Bureau logos\DHHR_2013_BMS.jpg"/>
          <p:cNvPicPr>
            <a:picLocks noChangeAspect="1" noChangeArrowheads="1"/>
          </p:cNvPicPr>
          <p:nvPr userDrawn="1"/>
        </p:nvPicPr>
        <p:blipFill>
          <a:blip r:embed="rId2"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6942138" y="5016500"/>
            <a:ext cx="16002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73100" y="2625727"/>
            <a:ext cx="5334000" cy="600075"/>
          </a:xfrm>
        </p:spPr>
        <p:txBody>
          <a:bodyPr lIns="0" tIns="0" rIns="0" bIns="0">
            <a:noAutofit/>
          </a:bodyPr>
          <a:lstStyle>
            <a:lvl1pPr>
              <a:defRPr sz="3000" b="1">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73100" y="3225800"/>
            <a:ext cx="5334000" cy="1028700"/>
          </a:xfrm>
        </p:spPr>
        <p:txBody>
          <a:bodyPr lIns="0" tIns="0" rIns="0" bIns="0">
            <a:noAutofit/>
          </a:bodyPr>
          <a:lstStyle>
            <a:lvl1pPr marL="0" indent="0" algn="ctr">
              <a:lnSpc>
                <a:spcPts val="3000"/>
              </a:lnSpc>
              <a:spcBef>
                <a:spcPts val="0"/>
              </a:spcBef>
              <a:buNone/>
              <a:defRPr sz="2700" b="0" i="0" cap="none" baseline="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18" name="Picture Placeholder 17"/>
          <p:cNvSpPr>
            <a:spLocks noGrp="1"/>
          </p:cNvSpPr>
          <p:nvPr>
            <p:ph type="pic" sz="quarter" idx="13"/>
          </p:nvPr>
        </p:nvSpPr>
        <p:spPr>
          <a:xfrm>
            <a:off x="6457950" y="227360"/>
            <a:ext cx="1447800" cy="960091"/>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2" name="Picture Placeholder 21"/>
          <p:cNvSpPr>
            <a:spLocks noGrp="1"/>
          </p:cNvSpPr>
          <p:nvPr>
            <p:ph type="pic" sz="quarter" idx="14"/>
          </p:nvPr>
        </p:nvSpPr>
        <p:spPr>
          <a:xfrm>
            <a:off x="7950201" y="227359"/>
            <a:ext cx="965200" cy="96009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4" name="Picture Placeholder 23"/>
          <p:cNvSpPr>
            <a:spLocks noGrp="1"/>
          </p:cNvSpPr>
          <p:nvPr>
            <p:ph type="pic" sz="quarter" idx="15"/>
          </p:nvPr>
        </p:nvSpPr>
        <p:spPr>
          <a:xfrm>
            <a:off x="6457950" y="1227666"/>
            <a:ext cx="2457451" cy="231140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26" name="Picture Placeholder 25"/>
          <p:cNvSpPr>
            <a:spLocks noGrp="1"/>
          </p:cNvSpPr>
          <p:nvPr>
            <p:ph type="pic" sz="quarter" idx="16"/>
          </p:nvPr>
        </p:nvSpPr>
        <p:spPr>
          <a:xfrm>
            <a:off x="6457950" y="3580869"/>
            <a:ext cx="2457450" cy="1143530"/>
          </a:xfrm>
        </p:spPr>
        <p:txBody>
          <a:bodyPr lIns="0" tIns="0" rIns="0" bIns="0" rtlCol="0" anchor="ctr" anchorCtr="1">
            <a:normAutofit/>
          </a:bodyPr>
          <a:lstStyle>
            <a:lvl1pPr marL="0" indent="0" algn="ctr">
              <a:buFontTx/>
              <a:buNone/>
              <a:defRPr sz="750" baseline="0"/>
            </a:lvl1pPr>
          </a:lstStyle>
          <a:p>
            <a:pPr lvl="0"/>
            <a:r>
              <a:rPr lang="en-US" noProof="0" dirty="0" smtClean="0"/>
              <a:t>Drag picture to placeholder or click icon to add</a:t>
            </a:r>
            <a:endParaRPr lang="en-US" noProof="0" dirty="0"/>
          </a:p>
        </p:txBody>
      </p:sp>
      <p:sp>
        <p:nvSpPr>
          <p:cNvPr id="10" name="Footer Placeholder 9"/>
          <p:cNvSpPr>
            <a:spLocks noGrp="1"/>
          </p:cNvSpPr>
          <p:nvPr>
            <p:ph type="ftr" sz="quarter" idx="17"/>
          </p:nvPr>
        </p:nvSpPr>
        <p:spPr>
          <a:xfrm>
            <a:off x="673100" y="5672140"/>
            <a:ext cx="5334000" cy="365125"/>
          </a:xfrm>
        </p:spPr>
        <p:txBody>
          <a:bodyPr lIns="0" tIns="0" rIns="0" bIns="0" anchor="t" anchorCtr="0"/>
          <a:lstStyle>
            <a:lvl1pPr algn="ctr">
              <a:defRPr sz="1200">
                <a:solidFill>
                  <a:schemeClr val="bg1"/>
                </a:solidFill>
              </a:defRPr>
            </a:lvl1pPr>
          </a:lstStyle>
          <a:p>
            <a:pPr>
              <a:defRPr/>
            </a:pPr>
            <a:r>
              <a:rPr lang="en-US" dirty="0"/>
              <a:t>Presenter's Name, Title, Date, and Location</a:t>
            </a:r>
          </a:p>
          <a:p>
            <a:pPr>
              <a:defRPr/>
            </a:pPr>
            <a:endParaRPr lang="en-US" dirty="0"/>
          </a:p>
        </p:txBody>
      </p:sp>
    </p:spTree>
    <p:extLst>
      <p:ext uri="{BB962C8B-B14F-4D97-AF65-F5344CB8AC3E}">
        <p14:creationId xmlns:p14="http://schemas.microsoft.com/office/powerpoint/2010/main" val="3116279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1436499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41E6003D-A9CC-420C-8379-2780E59AF814}" type="datetimeFigureOut">
              <a:rPr lang="en-US" smtClean="0"/>
              <a:t>9/10/2019</a:t>
            </a:fld>
            <a:endParaRPr lang="en-US" dirty="0"/>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6A010E11-5E0D-4A5D-B9DB-B597997FDC4B}" type="slidenum">
              <a:rPr lang="en-US" smtClean="0"/>
              <a:t>‹#›</a:t>
            </a:fld>
            <a:endParaRPr lang="en-US" dirty="0"/>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058497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1550389041"/>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306248021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67143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6003D-A9CC-420C-8379-2780E59AF814}" type="datetimeFigureOut">
              <a:rPr lang="en-US" smtClean="0"/>
              <a:t>9/10/2019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A010E11-5E0D-4A5D-B9DB-B597997FDC4B}" type="slidenum">
              <a:rPr lang="en-US" smtClean="0"/>
              <a:t>‹#›</a:t>
            </a:fld>
            <a:endParaRPr lang="en-US" dirty="0"/>
          </a:p>
        </p:txBody>
      </p:sp>
    </p:spTree>
    <p:extLst>
      <p:ext uri="{BB962C8B-B14F-4D97-AF65-F5344CB8AC3E}">
        <p14:creationId xmlns:p14="http://schemas.microsoft.com/office/powerpoint/2010/main" val="21945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3789" y="6375679"/>
            <a:ext cx="925016" cy="348462"/>
          </a:xfrm>
        </p:spPr>
        <p:txBody>
          <a:bodyPr/>
          <a:lstStyle/>
          <a:p>
            <a:fld id="{41E6003D-A9CC-420C-8379-2780E59AF814}" type="datetimeFigureOut">
              <a:rPr lang="en-US" smtClean="0"/>
              <a:t>9/10/2019</a:t>
            </a:fld>
            <a:endParaRPr lang="en-US" dirty="0"/>
          </a:p>
        </p:txBody>
      </p:sp>
      <p:sp>
        <p:nvSpPr>
          <p:cNvPr id="6" name="Footer Placeholder 5"/>
          <p:cNvSpPr>
            <a:spLocks noGrp="1"/>
          </p:cNvSpPr>
          <p:nvPr>
            <p:ph type="ftr" sz="quarter" idx="11"/>
          </p:nvPr>
        </p:nvSpPr>
        <p:spPr>
          <a:xfrm>
            <a:off x="1577716" y="6375679"/>
            <a:ext cx="2611634" cy="345796"/>
          </a:xfrm>
        </p:spPr>
        <p:txBody>
          <a:bodyPr/>
          <a:lstStyle/>
          <a:p>
            <a:endParaRPr lang="en-US" dirty="0"/>
          </a:p>
        </p:txBody>
      </p:sp>
      <p:sp>
        <p:nvSpPr>
          <p:cNvPr id="7" name="Slide Number Placeholder 6"/>
          <p:cNvSpPr>
            <a:spLocks noGrp="1"/>
          </p:cNvSpPr>
          <p:nvPr>
            <p:ph type="sldNum" sz="quarter" idx="12"/>
          </p:nvPr>
        </p:nvSpPr>
        <p:spPr>
          <a:xfrm>
            <a:off x="4268261" y="6375679"/>
            <a:ext cx="924342" cy="345796"/>
          </a:xfrm>
        </p:spPr>
        <p:txBody>
          <a:bodyPr/>
          <a:lstStyle/>
          <a:p>
            <a:fld id="{6A010E11-5E0D-4A5D-B9DB-B597997FDC4B}" type="slidenum">
              <a:rPr lang="en-US" smtClean="0"/>
              <a:t>‹#›</a:t>
            </a:fld>
            <a:endParaRPr lang="en-US" dirty="0"/>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3314619"/>
      </p:ext>
    </p:extLst>
  </p:cSld>
  <p:clrMapOvr>
    <a:masterClrMapping/>
  </p:clrMapOvr>
  <p:extLst mod="1">
    <p:ext uri="{DCECCB84-F9BA-43D5-87BE-67443E8EF086}">
      <p15:sldGuideLst xmlns:p15="http://schemas.microsoft.com/office/powerpoint/2012/main">
        <p15:guide id="1" orient="horz" pos="69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4463" y="6375679"/>
            <a:ext cx="924342" cy="348462"/>
          </a:xfrm>
        </p:spPr>
        <p:txBody>
          <a:bodyPr/>
          <a:lstStyle/>
          <a:p>
            <a:fld id="{41E6003D-A9CC-420C-8379-2780E59AF814}" type="datetimeFigureOut">
              <a:rPr lang="en-US" smtClean="0"/>
              <a:t>9/10/2019</a:t>
            </a:fld>
            <a:endParaRPr lang="en-US" dirty="0"/>
          </a:p>
        </p:txBody>
      </p:sp>
      <p:sp>
        <p:nvSpPr>
          <p:cNvPr id="6" name="Footer Placeholder 5"/>
          <p:cNvSpPr>
            <a:spLocks noGrp="1"/>
          </p:cNvSpPr>
          <p:nvPr>
            <p:ph type="ftr" sz="quarter" idx="11"/>
          </p:nvPr>
        </p:nvSpPr>
        <p:spPr>
          <a:xfrm>
            <a:off x="1577716" y="6375679"/>
            <a:ext cx="2611634" cy="345796"/>
          </a:xfrm>
        </p:spPr>
        <p:txBody>
          <a:bodyPr/>
          <a:lstStyle/>
          <a:p>
            <a:endParaRPr lang="en-US" dirty="0"/>
          </a:p>
        </p:txBody>
      </p:sp>
      <p:sp>
        <p:nvSpPr>
          <p:cNvPr id="7" name="Slide Number Placeholder 6"/>
          <p:cNvSpPr>
            <a:spLocks noGrp="1"/>
          </p:cNvSpPr>
          <p:nvPr>
            <p:ph type="sldNum" sz="quarter" idx="12"/>
          </p:nvPr>
        </p:nvSpPr>
        <p:spPr>
          <a:xfrm>
            <a:off x="4256153" y="6375679"/>
            <a:ext cx="947460" cy="345796"/>
          </a:xfrm>
        </p:spPr>
        <p:txBody>
          <a:bodyPr/>
          <a:lstStyle/>
          <a:p>
            <a:fld id="{6A010E11-5E0D-4A5D-B9DB-B597997FDC4B}" type="slidenum">
              <a:rPr lang="en-US" smtClean="0"/>
              <a:t>‹#›</a:t>
            </a:fld>
            <a:endParaRPr lang="en-US" dirty="0"/>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3019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41E6003D-A9CC-420C-8379-2780E59AF814}" type="datetimeFigureOut">
              <a:rPr lang="en-US" smtClean="0"/>
              <a:t>9/10/2019</a:t>
            </a:fld>
            <a:endParaRPr lang="en-US" dirty="0"/>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6A010E11-5E0D-4A5D-B9DB-B597997FDC4B}" type="slidenum">
              <a:rPr lang="en-US" smtClean="0"/>
              <a:t>‹#›</a:t>
            </a:fld>
            <a:endParaRPr lang="en-US" dirty="0"/>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1152252216"/>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8" pos="594" userDrawn="1">
          <p15:clr>
            <a:srgbClr val="F26B43"/>
          </p15:clr>
        </p15:guide>
        <p15:guide id="9" pos="5400" userDrawn="1">
          <p15:clr>
            <a:srgbClr val="F26B43"/>
          </p15:clr>
        </p15:guide>
        <p15:guide id="10" orient="horz" pos="4008" userDrawn="1">
          <p15:clr>
            <a:srgbClr val="F26B43"/>
          </p15:clr>
        </p15:guide>
        <p15:guide id="11" orient="horz" pos="1440" userDrawn="1">
          <p15:clr>
            <a:srgbClr val="F26B43"/>
          </p15:clr>
        </p15:guide>
        <p15:guide id="12" orient="horz" pos="3720" userDrawn="1">
          <p15:clr>
            <a:srgbClr val="F26B43"/>
          </p15:clr>
        </p15:guide>
        <p15:guide id="13" orient="horz" pos="2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subTitle" idx="1"/>
          </p:nvPr>
        </p:nvSpPr>
        <p:spPr>
          <a:xfrm>
            <a:off x="1647825" y="1641023"/>
            <a:ext cx="4000500" cy="1365645"/>
          </a:xfrm>
        </p:spPr>
        <p:txBody>
          <a:bodyPr/>
          <a:lstStyle/>
          <a:p>
            <a:pPr eaLnBrk="1" hangingPunct="1">
              <a:spcBef>
                <a:spcPct val="0"/>
              </a:spcBef>
            </a:pPr>
            <a:r>
              <a:rPr lang="en-US" altLang="en-US" dirty="0" smtClean="0"/>
              <a:t>School Based Health © Web</a:t>
            </a:r>
          </a:p>
          <a:p>
            <a:pPr eaLnBrk="1" hangingPunct="1">
              <a:spcBef>
                <a:spcPct val="0"/>
              </a:spcBef>
            </a:pPr>
            <a:r>
              <a:rPr lang="en-US" altLang="en-US" dirty="0" smtClean="0"/>
              <a:t>Occupational and Physical Therapy Services</a:t>
            </a:r>
            <a:br>
              <a:rPr lang="en-US" altLang="en-US" dirty="0" smtClean="0"/>
            </a:br>
            <a:endParaRPr lang="en-US" altLang="en-US" dirty="0" smtClean="0"/>
          </a:p>
        </p:txBody>
      </p:sp>
      <p:pic>
        <p:nvPicPr>
          <p:cNvPr id="8195" name="Picture Placeholder 11"/>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6831" b="16831"/>
          <a:stretch>
            <a:fillRect/>
          </a:stretch>
        </p:blipFill>
        <p:spPr/>
      </p:pic>
      <p:pic>
        <p:nvPicPr>
          <p:cNvPr id="8196" name="Picture Placeholder 12"/>
          <p:cNvPicPr>
            <a:picLocks noGrp="1" noChangeAspect="1"/>
          </p:cNvPicPr>
          <p:nvPr>
            <p:ph type="pic" sz="quarter" idx="14"/>
          </p:nvPr>
        </p:nvPicPr>
        <p:blipFill>
          <a:blip r:embed="rId3" cstate="print">
            <a:extLst>
              <a:ext uri="{28A0092B-C50C-407E-A947-70E740481C1C}">
                <a14:useLocalDpi xmlns:a14="http://schemas.microsoft.com/office/drawing/2010/main" val="0"/>
              </a:ext>
            </a:extLst>
          </a:blip>
          <a:srcRect l="16453" r="16453"/>
          <a:stretch>
            <a:fillRect/>
          </a:stretch>
        </p:blipFill>
        <p:spPr/>
      </p:pic>
      <p:pic>
        <p:nvPicPr>
          <p:cNvPr id="8198" name="Picture Placeholder 8"/>
          <p:cNvPicPr>
            <a:picLocks noGrp="1" noChangeAspect="1"/>
          </p:cNvPicPr>
          <p:nvPr>
            <p:ph type="pic" sz="quarter" idx="15"/>
          </p:nvPr>
        </p:nvPicPr>
        <p:blipFill>
          <a:blip r:embed="rId4" cstate="print">
            <a:extLst>
              <a:ext uri="{28A0092B-C50C-407E-A947-70E740481C1C}">
                <a14:useLocalDpi xmlns:a14="http://schemas.microsoft.com/office/drawing/2010/main" val="0"/>
              </a:ext>
            </a:extLst>
          </a:blip>
          <a:srcRect t="18608" b="18608"/>
          <a:stretch>
            <a:fillRect/>
          </a:stretch>
        </p:blipFill>
        <p:spPr/>
      </p:pic>
      <p:pic>
        <p:nvPicPr>
          <p:cNvPr id="8200" name="Picture Placeholder 15"/>
          <p:cNvPicPr>
            <a:picLocks noGrp="1" noChangeAspect="1"/>
          </p:cNvPicPr>
          <p:nvPr>
            <p:ph type="pic" sz="quarter" idx="16"/>
          </p:nvPr>
        </p:nvPicPr>
        <p:blipFill>
          <a:blip r:embed="rId5" cstate="print">
            <a:extLst>
              <a:ext uri="{28A0092B-C50C-407E-A947-70E740481C1C}">
                <a14:useLocalDpi xmlns:a14="http://schemas.microsoft.com/office/drawing/2010/main" val="0"/>
              </a:ext>
            </a:extLst>
          </a:blip>
          <a:srcRect t="15978" b="15978"/>
          <a:stretch>
            <a:fillRect/>
          </a:stretch>
        </p:blipFill>
        <p:spPr/>
      </p:pic>
      <p:sp>
        <p:nvSpPr>
          <p:cNvPr id="8197" name="Footer Placeholder 7"/>
          <p:cNvSpPr>
            <a:spLocks noGrp="1"/>
          </p:cNvSpPr>
          <p:nvPr>
            <p:ph type="ftr"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r>
              <a:rPr lang="en-US" altLang="en-US" dirty="0" smtClean="0">
                <a:solidFill>
                  <a:schemeClr val="bg1"/>
                </a:solidFill>
                <a:latin typeface="Calibri" panose="020F0502020204030204" pitchFamily="34" charset="0"/>
                <a:ea typeface="MS PGothic" panose="020B0600070205080204" pitchFamily="34" charset="-128"/>
              </a:rPr>
              <a:t>2019</a:t>
            </a:r>
          </a:p>
          <a:p>
            <a:pPr fontAlgn="base">
              <a:spcBef>
                <a:spcPct val="0"/>
              </a:spcBef>
              <a:spcAft>
                <a:spcPct val="0"/>
              </a:spcAft>
              <a:buClrTx/>
              <a:buSzTx/>
              <a:buFontTx/>
              <a:buNone/>
            </a:pPr>
            <a:endParaRPr lang="en-US" altLang="en-US" dirty="0" smtClean="0">
              <a:solidFill>
                <a:schemeClr val="bg1"/>
              </a:solidFill>
              <a:latin typeface="Calibri" panose="020F0502020204030204" pitchFamily="34" charset="0"/>
              <a:ea typeface="MS PGothic" panose="020B0600070205080204" pitchFamily="34" charset="-128"/>
            </a:endParaRPr>
          </a:p>
        </p:txBody>
      </p:sp>
      <p:pic>
        <p:nvPicPr>
          <p:cNvPr id="8199" name="Picture 1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690687" y="3259931"/>
            <a:ext cx="3957638"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7384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521825"/>
            <a:ext cx="7633742" cy="761506"/>
          </a:xfrm>
        </p:spPr>
        <p:txBody>
          <a:bodyPr>
            <a:normAutofit fontScale="90000"/>
          </a:bodyPr>
          <a:lstStyle/>
          <a:p>
            <a:pPr algn="ctr"/>
            <a:r>
              <a:rPr lang="en-US" sz="2700" b="1" dirty="0"/>
              <a:t>Occupational/Physical Therapy Services Definitions</a:t>
            </a:r>
            <a:endParaRPr lang="en-US" sz="2700" dirty="0"/>
          </a:p>
        </p:txBody>
      </p:sp>
      <p:sp>
        <p:nvSpPr>
          <p:cNvPr id="3" name="Content Placeholder 2"/>
          <p:cNvSpPr>
            <a:spLocks noGrp="1"/>
          </p:cNvSpPr>
          <p:nvPr>
            <p:ph idx="1"/>
          </p:nvPr>
        </p:nvSpPr>
        <p:spPr>
          <a:xfrm>
            <a:off x="938758" y="1458527"/>
            <a:ext cx="7633742" cy="3811088"/>
          </a:xfrm>
        </p:spPr>
        <p:txBody>
          <a:bodyPr>
            <a:noAutofit/>
          </a:bodyPr>
          <a:lstStyle/>
          <a:p>
            <a:r>
              <a:rPr lang="en-US" sz="1200" dirty="0"/>
              <a:t>Application of a modality to one or more areas; electrical stimulation (manual), each 15 Minutes. </a:t>
            </a:r>
          </a:p>
          <a:p>
            <a:r>
              <a:rPr lang="en-US" sz="1200" dirty="0"/>
              <a:t>Therapeutic procedure 1 or more areas each 15 minutes therapeutic exercise to develop strength and endurance range of motion and flexibility. </a:t>
            </a:r>
          </a:p>
          <a:p>
            <a:r>
              <a:rPr lang="en-US" sz="1200" dirty="0"/>
              <a:t>Neuromuscular reduction of movement, balance, coordination, kinesthetic sense, posture, and/or proprioception for sitting and/or standing activities </a:t>
            </a:r>
            <a:endParaRPr lang="en-US" sz="1200" dirty="0" smtClean="0"/>
          </a:p>
          <a:p>
            <a:r>
              <a:rPr lang="en-US" sz="1200" dirty="0"/>
              <a:t>Therapeutic procedure, one or more areas, each 15 minutes; aquatic therapy </a:t>
            </a:r>
            <a:r>
              <a:rPr lang="en-US" sz="1200" dirty="0" smtClean="0"/>
              <a:t>with   therapeutic exercises</a:t>
            </a:r>
            <a:r>
              <a:rPr lang="en-US" sz="1200" dirty="0"/>
              <a:t>. </a:t>
            </a:r>
            <a:endParaRPr lang="en-US" sz="1200" dirty="0" smtClean="0"/>
          </a:p>
          <a:p>
            <a:r>
              <a:rPr lang="en-US" sz="1200" dirty="0"/>
              <a:t>Gait training and stair climbing. </a:t>
            </a:r>
            <a:endParaRPr lang="en-US" sz="1200" dirty="0" smtClean="0"/>
          </a:p>
          <a:p>
            <a:r>
              <a:rPr lang="en-US" sz="1200" dirty="0"/>
              <a:t>Therapeutic activities, direct (one-on-one) patient contact by the provider (use of </a:t>
            </a:r>
            <a:r>
              <a:rPr lang="en-US" sz="1200" dirty="0" smtClean="0"/>
              <a:t>dynamic activities </a:t>
            </a:r>
            <a:r>
              <a:rPr lang="en-US" sz="1200" dirty="0"/>
              <a:t>to improve functional performance). </a:t>
            </a:r>
            <a:endParaRPr lang="en-US" sz="1200" dirty="0" smtClean="0"/>
          </a:p>
          <a:p>
            <a:r>
              <a:rPr lang="en-US" sz="1200" dirty="0"/>
              <a:t>Sensory integrative techniques to enhance sensory processing and promote adaptive </a:t>
            </a:r>
            <a:r>
              <a:rPr lang="en-US" sz="1200" dirty="0" smtClean="0"/>
              <a:t>response </a:t>
            </a:r>
            <a:r>
              <a:rPr lang="en-US" sz="1200" dirty="0"/>
              <a:t>to environmental demands, direct (one-on-one) patient contact by the provider, each 15 minutes. </a:t>
            </a:r>
          </a:p>
        </p:txBody>
      </p:sp>
    </p:spTree>
    <p:extLst>
      <p:ext uri="{BB962C8B-B14F-4D97-AF65-F5344CB8AC3E}">
        <p14:creationId xmlns:p14="http://schemas.microsoft.com/office/powerpoint/2010/main" val="3438121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761950"/>
            <a:ext cx="7633742" cy="1119099"/>
          </a:xfrm>
        </p:spPr>
        <p:txBody>
          <a:bodyPr>
            <a:normAutofit/>
          </a:bodyPr>
          <a:lstStyle/>
          <a:p>
            <a:pPr algn="ctr"/>
            <a:r>
              <a:rPr lang="en-US" sz="2100" dirty="0"/>
              <a:t>Occupational and physical therapy services documentation for services provided</a:t>
            </a:r>
          </a:p>
        </p:txBody>
      </p:sp>
      <p:sp>
        <p:nvSpPr>
          <p:cNvPr id="3" name="Content Placeholder 2"/>
          <p:cNvSpPr>
            <a:spLocks noGrp="1"/>
          </p:cNvSpPr>
          <p:nvPr>
            <p:ph idx="1"/>
          </p:nvPr>
        </p:nvSpPr>
        <p:spPr>
          <a:xfrm>
            <a:off x="938758" y="1531619"/>
            <a:ext cx="7633742" cy="3575957"/>
          </a:xfrm>
        </p:spPr>
        <p:txBody>
          <a:bodyPr>
            <a:normAutofit/>
          </a:bodyPr>
          <a:lstStyle/>
          <a:p>
            <a:r>
              <a:rPr lang="en-US" sz="1200" dirty="0"/>
              <a:t>Documentation must include the following: </a:t>
            </a:r>
          </a:p>
          <a:p>
            <a:r>
              <a:rPr lang="en-US" sz="1200" dirty="0" smtClean="0"/>
              <a:t>Member </a:t>
            </a:r>
            <a:r>
              <a:rPr lang="en-US" sz="1200" dirty="0"/>
              <a:t>Service Plan; </a:t>
            </a:r>
          </a:p>
          <a:p>
            <a:r>
              <a:rPr lang="en-US" sz="1200" dirty="0" smtClean="0"/>
              <a:t>Physical </a:t>
            </a:r>
            <a:r>
              <a:rPr lang="en-US" sz="1200" dirty="0"/>
              <a:t>therapy/occupational therapy utilized interventions; </a:t>
            </a:r>
          </a:p>
          <a:p>
            <a:r>
              <a:rPr lang="en-US" sz="1200" dirty="0" smtClean="0"/>
              <a:t>Signature </a:t>
            </a:r>
            <a:r>
              <a:rPr lang="en-US" sz="1200" dirty="0"/>
              <a:t>with credentials; </a:t>
            </a:r>
          </a:p>
          <a:p>
            <a:r>
              <a:rPr lang="en-US" sz="1200" dirty="0" smtClean="0"/>
              <a:t>Place </a:t>
            </a:r>
            <a:r>
              <a:rPr lang="en-US" sz="1200" dirty="0"/>
              <a:t>of service; </a:t>
            </a:r>
          </a:p>
          <a:p>
            <a:r>
              <a:rPr lang="en-US" sz="1200" dirty="0" smtClean="0"/>
              <a:t>Date </a:t>
            </a:r>
            <a:r>
              <a:rPr lang="en-US" sz="1200" dirty="0"/>
              <a:t>of service; and </a:t>
            </a:r>
          </a:p>
          <a:p>
            <a:r>
              <a:rPr lang="en-US" sz="1200" dirty="0" smtClean="0"/>
              <a:t>Start </a:t>
            </a:r>
            <a:r>
              <a:rPr lang="en-US" sz="1200" dirty="0"/>
              <a:t>and stop times. </a:t>
            </a:r>
          </a:p>
          <a:p>
            <a:endParaRPr lang="en-US" sz="1200" dirty="0"/>
          </a:p>
        </p:txBody>
      </p:sp>
    </p:spTree>
    <p:extLst>
      <p:ext uri="{BB962C8B-B14F-4D97-AF65-F5344CB8AC3E}">
        <p14:creationId xmlns:p14="http://schemas.microsoft.com/office/powerpoint/2010/main" val="3236870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03" y="182880"/>
            <a:ext cx="6181997" cy="6594437"/>
          </a:xfrm>
          <a:prstGeom prst="rect">
            <a:avLst/>
          </a:prstGeom>
        </p:spPr>
      </p:pic>
      <p:sp>
        <p:nvSpPr>
          <p:cNvPr id="3" name="TextBox 2"/>
          <p:cNvSpPr txBox="1"/>
          <p:nvPr/>
        </p:nvSpPr>
        <p:spPr>
          <a:xfrm>
            <a:off x="7200899" y="994410"/>
            <a:ext cx="1727948" cy="784830"/>
          </a:xfrm>
          <a:prstGeom prst="rect">
            <a:avLst/>
          </a:prstGeom>
          <a:noFill/>
        </p:spPr>
        <p:txBody>
          <a:bodyPr wrap="square" rtlCol="0">
            <a:spAutoFit/>
          </a:bodyPr>
          <a:lstStyle/>
          <a:p>
            <a:pPr algn="ctr"/>
            <a:r>
              <a:rPr lang="en-US" sz="1500" b="1" dirty="0">
                <a:solidFill>
                  <a:schemeClr val="accent1"/>
                </a:solidFill>
              </a:rPr>
              <a:t>Occupational Therapy Billing Form</a:t>
            </a:r>
          </a:p>
        </p:txBody>
      </p:sp>
    </p:spTree>
    <p:extLst>
      <p:ext uri="{BB962C8B-B14F-4D97-AF65-F5344CB8AC3E}">
        <p14:creationId xmlns:p14="http://schemas.microsoft.com/office/powerpoint/2010/main" val="4154286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092" y="86061"/>
            <a:ext cx="5907677" cy="6771939"/>
          </a:xfrm>
          <a:prstGeom prst="rect">
            <a:avLst/>
          </a:prstGeom>
        </p:spPr>
      </p:pic>
      <p:sp>
        <p:nvSpPr>
          <p:cNvPr id="3" name="TextBox 2"/>
          <p:cNvSpPr txBox="1"/>
          <p:nvPr/>
        </p:nvSpPr>
        <p:spPr>
          <a:xfrm>
            <a:off x="7046259" y="994411"/>
            <a:ext cx="1764253" cy="553998"/>
          </a:xfrm>
          <a:prstGeom prst="rect">
            <a:avLst/>
          </a:prstGeom>
          <a:noFill/>
        </p:spPr>
        <p:txBody>
          <a:bodyPr wrap="square" rtlCol="0">
            <a:spAutoFit/>
          </a:bodyPr>
          <a:lstStyle/>
          <a:p>
            <a:pPr algn="ctr"/>
            <a:r>
              <a:rPr lang="en-US" sz="1500" b="1" dirty="0">
                <a:solidFill>
                  <a:schemeClr val="accent1"/>
                </a:solidFill>
              </a:rPr>
              <a:t>Physical Therapy Billing Form</a:t>
            </a:r>
          </a:p>
        </p:txBody>
      </p:sp>
    </p:spTree>
    <p:extLst>
      <p:ext uri="{BB962C8B-B14F-4D97-AF65-F5344CB8AC3E}">
        <p14:creationId xmlns:p14="http://schemas.microsoft.com/office/powerpoint/2010/main" val="2393907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938758" y="672841"/>
            <a:ext cx="7633742" cy="1018028"/>
          </a:xfrm>
        </p:spPr>
        <p:txBody>
          <a:bodyPr>
            <a:normAutofit/>
          </a:bodyPr>
          <a:lstStyle/>
          <a:p>
            <a:pPr algn="ctr" eaLnBrk="1" hangingPunct="1"/>
            <a:r>
              <a:rPr lang="en-US" altLang="en-US" sz="2700" dirty="0" smtClean="0"/>
              <a:t>Contact information for KEPRO Trainer/Consultant</a:t>
            </a:r>
          </a:p>
        </p:txBody>
      </p:sp>
      <p:sp>
        <p:nvSpPr>
          <p:cNvPr id="3" name="Content Placeholder 2"/>
          <p:cNvSpPr>
            <a:spLocks noGrp="1"/>
          </p:cNvSpPr>
          <p:nvPr>
            <p:ph idx="1"/>
          </p:nvPr>
        </p:nvSpPr>
        <p:spPr>
          <a:xfrm>
            <a:off x="1839516" y="2305050"/>
            <a:ext cx="5282045" cy="2911079"/>
          </a:xfrm>
        </p:spPr>
        <p:txBody>
          <a:bodyPr>
            <a:normAutofit fontScale="70000" lnSpcReduction="20000"/>
          </a:bodyPr>
          <a:lstStyle/>
          <a:p>
            <a:pPr marL="0" indent="0">
              <a:buNone/>
              <a:defRPr/>
            </a:pPr>
            <a:r>
              <a:rPr lang="en-US" dirty="0" smtClean="0"/>
              <a:t>Terri Barnhart BSN, RN</a:t>
            </a:r>
          </a:p>
          <a:p>
            <a:pPr marL="0" indent="0">
              <a:buNone/>
              <a:defRPr/>
            </a:pPr>
            <a:r>
              <a:rPr lang="en-US" dirty="0" smtClean="0"/>
              <a:t>Clinical Auditor/Assessor School Based Health Services</a:t>
            </a:r>
          </a:p>
          <a:p>
            <a:pPr marL="0" indent="0">
              <a:buNone/>
              <a:defRPr/>
            </a:pPr>
            <a:endParaRPr lang="en-US" dirty="0"/>
          </a:p>
          <a:p>
            <a:pPr marL="0" indent="0">
              <a:buNone/>
              <a:defRPr/>
            </a:pPr>
            <a:endParaRPr lang="en-US" dirty="0" smtClean="0"/>
          </a:p>
          <a:p>
            <a:pPr marL="0" indent="0">
              <a:buNone/>
              <a:defRPr/>
            </a:pPr>
            <a:r>
              <a:rPr lang="en-US" dirty="0" smtClean="0"/>
              <a:t>1007 Bullitt Street</a:t>
            </a:r>
          </a:p>
          <a:p>
            <a:pPr marL="0" indent="0">
              <a:buNone/>
              <a:defRPr/>
            </a:pPr>
            <a:r>
              <a:rPr lang="en-US" dirty="0" smtClean="0"/>
              <a:t>Suite 200</a:t>
            </a:r>
          </a:p>
          <a:p>
            <a:pPr marL="0" indent="0">
              <a:buNone/>
              <a:defRPr/>
            </a:pPr>
            <a:r>
              <a:rPr lang="en-US" dirty="0" smtClean="0"/>
              <a:t>Charleston, WV 25301</a:t>
            </a:r>
          </a:p>
          <a:p>
            <a:pPr marL="0" indent="0">
              <a:buNone/>
              <a:defRPr/>
            </a:pPr>
            <a:r>
              <a:rPr lang="en-US" dirty="0" smtClean="0"/>
              <a:t>Telephone: 304-380-0600 Extension 4437</a:t>
            </a:r>
          </a:p>
          <a:p>
            <a:pPr marL="0" indent="0">
              <a:buNone/>
              <a:defRPr/>
            </a:pPr>
            <a:r>
              <a:rPr lang="en-US" dirty="0" smtClean="0"/>
              <a:t>Email: tbarnhart@kepro.com</a:t>
            </a:r>
          </a:p>
          <a:p>
            <a:pPr eaLnBrk="1" hangingPunct="1">
              <a:defRPr/>
            </a:pPr>
            <a:endParaRPr lang="en-US" dirty="0"/>
          </a:p>
        </p:txBody>
      </p:sp>
      <p:sp>
        <p:nvSpPr>
          <p:cNvPr id="4" name="Footer Placeholder 3"/>
          <p:cNvSpPr>
            <a:spLocks noGrp="1"/>
          </p:cNvSpPr>
          <p:nvPr>
            <p:ph type="ftr" sz="quarter" idx="11"/>
          </p:nvPr>
        </p:nvSpPr>
        <p:spPr>
          <a:xfrm>
            <a:off x="3028950" y="5966461"/>
            <a:ext cx="3086100" cy="34289"/>
          </a:xfrm>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AA49BA2-168A-401E-9F02-8ADAA70DEB0D}" type="slidenum">
              <a:rPr lang="en-US" altLang="en-US" smtClean="0"/>
              <a:pPr>
                <a:defRPr/>
              </a:pPr>
              <a:t>14</a:t>
            </a:fld>
            <a:endParaRPr lang="en-US" altLang="en-US" dirty="0"/>
          </a:p>
        </p:txBody>
      </p:sp>
      <p:pic>
        <p:nvPicPr>
          <p:cNvPr id="38918" name="Picture 5" descr="KEPRO%20Outlook%20Signature%20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7093" y="2897686"/>
            <a:ext cx="1239440" cy="501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4675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938758" y="1092390"/>
            <a:ext cx="7633742" cy="488984"/>
          </a:xfrm>
        </p:spPr>
        <p:txBody>
          <a:bodyPr>
            <a:normAutofit/>
          </a:bodyPr>
          <a:lstStyle/>
          <a:p>
            <a:pPr algn="ctr" eaLnBrk="1" hangingPunct="1"/>
            <a:r>
              <a:rPr lang="en-US" altLang="en-US" sz="2700" dirty="0" smtClean="0"/>
              <a:t>Questions or Concerns</a:t>
            </a:r>
          </a:p>
        </p:txBody>
      </p:sp>
      <p:pic>
        <p:nvPicPr>
          <p:cNvPr id="39939"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591793" y="2434874"/>
            <a:ext cx="2327672" cy="2911078"/>
          </a:xfrm>
        </p:spPr>
      </p:pic>
      <p:sp>
        <p:nvSpPr>
          <p:cNvPr id="39940" name="Slide Number Placeholder 3"/>
          <p:cNvSpPr>
            <a:spLocks noGrp="1"/>
          </p:cNvSpPr>
          <p:nvPr>
            <p:ph type="sldNum" sz="quarter" idx="12"/>
          </p:nvPr>
        </p:nvSpPr>
        <p:spPr bwMode="auto">
          <a:xfrm>
            <a:off x="7739062" y="5624512"/>
            <a:ext cx="261938" cy="1285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defTabSz="34290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fontAlgn="base">
              <a:spcBef>
                <a:spcPct val="0"/>
              </a:spcBef>
              <a:spcAft>
                <a:spcPct val="0"/>
              </a:spcAft>
              <a:buClrTx/>
              <a:buSzTx/>
              <a:buFontTx/>
              <a:buNone/>
            </a:pPr>
            <a:fld id="{632F7CC2-4110-4FB7-8A0B-260F1618159C}" type="slidenum">
              <a:rPr lang="en-US" altLang="en-US" sz="750">
                <a:solidFill>
                  <a:schemeClr val="tx1"/>
                </a:solidFill>
                <a:latin typeface="Calibri" panose="020F0502020204030204" pitchFamily="34" charset="0"/>
                <a:ea typeface="MS PGothic" panose="020B0600070205080204" pitchFamily="34" charset="-128"/>
              </a:rPr>
              <a:pPr fontAlgn="base">
                <a:spcBef>
                  <a:spcPct val="0"/>
                </a:spcBef>
                <a:spcAft>
                  <a:spcPct val="0"/>
                </a:spcAft>
                <a:buClrTx/>
                <a:buSzTx/>
                <a:buFontTx/>
                <a:buNone/>
              </a:pPr>
              <a:t>15</a:t>
            </a:fld>
            <a:endParaRPr lang="en-US" altLang="en-US" sz="750">
              <a:solidFill>
                <a:schemeClr val="tx1"/>
              </a:solidFill>
              <a:latin typeface="Calibri" panose="020F0502020204030204" pitchFamily="34" charset="0"/>
              <a:ea typeface="MS PGothic" panose="020B0600070205080204" pitchFamily="34" charset="-128"/>
            </a:endParaRPr>
          </a:p>
        </p:txBody>
      </p:sp>
      <p:sp>
        <p:nvSpPr>
          <p:cNvPr id="39941" name="TextBox 1"/>
          <p:cNvSpPr txBox="1">
            <a:spLocks noChangeArrowheads="1"/>
          </p:cNvSpPr>
          <p:nvPr/>
        </p:nvSpPr>
        <p:spPr bwMode="auto">
          <a:xfrm>
            <a:off x="2068117" y="213479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US" altLang="en-US" sz="1350">
              <a:solidFill>
                <a:schemeClr val="tx1"/>
              </a:solidFill>
            </a:endParaRPr>
          </a:p>
        </p:txBody>
      </p:sp>
    </p:spTree>
    <p:extLst>
      <p:ext uri="{BB962C8B-B14F-4D97-AF65-F5344CB8AC3E}">
        <p14:creationId xmlns:p14="http://schemas.microsoft.com/office/powerpoint/2010/main" val="19929631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454" y="692218"/>
            <a:ext cx="7633742" cy="1035826"/>
          </a:xfrm>
        </p:spPr>
        <p:txBody>
          <a:bodyPr>
            <a:normAutofit/>
          </a:bodyPr>
          <a:lstStyle/>
          <a:p>
            <a:pPr algn="ctr"/>
            <a:r>
              <a:rPr lang="en-US" sz="2700" b="1" dirty="0"/>
              <a:t>Occupational and Physical Therapy Credentials and Documentation:</a:t>
            </a:r>
            <a:endParaRPr lang="en-US" sz="2700" dirty="0"/>
          </a:p>
        </p:txBody>
      </p:sp>
      <p:sp>
        <p:nvSpPr>
          <p:cNvPr id="3" name="Content Placeholder 2"/>
          <p:cNvSpPr>
            <a:spLocks noGrp="1"/>
          </p:cNvSpPr>
          <p:nvPr>
            <p:ph idx="1"/>
          </p:nvPr>
        </p:nvSpPr>
        <p:spPr>
          <a:xfrm>
            <a:off x="981789" y="2248724"/>
            <a:ext cx="3891427" cy="3217399"/>
          </a:xfrm>
        </p:spPr>
        <p:txBody>
          <a:bodyPr>
            <a:normAutofit/>
          </a:bodyPr>
          <a:lstStyle/>
          <a:p>
            <a:r>
              <a:rPr lang="en-US" sz="1200" b="1" dirty="0"/>
              <a:t>Staff Credentials: </a:t>
            </a:r>
            <a:r>
              <a:rPr lang="en-US" sz="1200" dirty="0"/>
              <a:t>Must be performed by a West Virginia licensed physical therapist, PTA, licensed occupational therapist, or COTA. </a:t>
            </a:r>
            <a:endParaRPr lang="en-US" sz="1200" dirty="0" smtClean="0"/>
          </a:p>
          <a:p>
            <a:endParaRPr lang="en-US" sz="1200" dirty="0" smtClean="0"/>
          </a:p>
          <a:p>
            <a:r>
              <a:rPr lang="en-US" sz="1200" b="1" dirty="0" smtClean="0"/>
              <a:t>Documentation:</a:t>
            </a:r>
            <a:r>
              <a:rPr lang="en-US" sz="1200" dirty="0" smtClean="0"/>
              <a:t> </a:t>
            </a:r>
            <a:r>
              <a:rPr lang="en-US" sz="1200" dirty="0"/>
              <a:t>M</a:t>
            </a:r>
            <a:r>
              <a:rPr lang="en-US" sz="1200" dirty="0" smtClean="0"/>
              <a:t>ust </a:t>
            </a:r>
            <a:r>
              <a:rPr lang="en-US" sz="1200" dirty="0"/>
              <a:t>be completed within </a:t>
            </a:r>
            <a:r>
              <a:rPr lang="en-US" sz="1200" dirty="0">
                <a:solidFill>
                  <a:srgbClr val="FF0000"/>
                </a:solidFill>
              </a:rPr>
              <a:t>20 calendar days from the date of service</a:t>
            </a:r>
            <a:r>
              <a:rPr lang="en-US" sz="1200" dirty="0"/>
              <a:t>. Please see </a:t>
            </a:r>
            <a:r>
              <a:rPr lang="en-US" sz="1200" dirty="0" smtClean="0"/>
              <a:t>Appendix </a:t>
            </a:r>
            <a:r>
              <a:rPr lang="en-US" sz="1200" dirty="0"/>
              <a:t>538F Occupational Therapy Billing Form or </a:t>
            </a:r>
            <a:r>
              <a:rPr lang="en-US" sz="1200" dirty="0" smtClean="0"/>
              <a:t>Appendix </a:t>
            </a:r>
            <a:r>
              <a:rPr lang="en-US" sz="1200" dirty="0"/>
              <a:t>538G Physical Therapy Billing Form. </a:t>
            </a:r>
          </a:p>
        </p:txBody>
      </p:sp>
      <p:pic>
        <p:nvPicPr>
          <p:cNvPr id="4" name="Picture 3" descr="Documents Folder Office · Free vector graphic on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6904" y="2276900"/>
            <a:ext cx="3489064" cy="3189223"/>
          </a:xfrm>
          <a:prstGeom prst="rect">
            <a:avLst/>
          </a:prstGeom>
        </p:spPr>
      </p:pic>
    </p:spTree>
    <p:extLst>
      <p:ext uri="{BB962C8B-B14F-4D97-AF65-F5344CB8AC3E}">
        <p14:creationId xmlns:p14="http://schemas.microsoft.com/office/powerpoint/2010/main" val="11778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488077" y="710148"/>
            <a:ext cx="7158445" cy="683180"/>
          </a:xfrm>
        </p:spPr>
        <p:txBody>
          <a:bodyPr>
            <a:noAutofit/>
          </a:bodyPr>
          <a:lstStyle/>
          <a:p>
            <a:pPr algn="ctr" eaLnBrk="1" hangingPunct="1"/>
            <a:r>
              <a:rPr lang="en-US" altLang="en-US" sz="2700" dirty="0"/>
              <a:t>Occupational and Physical Therapy Services</a:t>
            </a:r>
          </a:p>
        </p:txBody>
      </p:sp>
      <p:sp>
        <p:nvSpPr>
          <p:cNvPr id="21507" name="Content Placeholder 2"/>
          <p:cNvSpPr>
            <a:spLocks noGrp="1"/>
          </p:cNvSpPr>
          <p:nvPr>
            <p:ph idx="1"/>
          </p:nvPr>
        </p:nvSpPr>
        <p:spPr>
          <a:xfrm>
            <a:off x="1595846" y="1885949"/>
            <a:ext cx="6942908" cy="3899264"/>
          </a:xfrm>
        </p:spPr>
        <p:txBody>
          <a:bodyPr>
            <a:normAutofit fontScale="92500" lnSpcReduction="20000"/>
          </a:bodyPr>
          <a:lstStyle/>
          <a:p>
            <a:pPr marL="0" indent="0" eaLnBrk="1" hangingPunct="1">
              <a:buNone/>
            </a:pPr>
            <a:r>
              <a:rPr lang="en-US" altLang="en-US" sz="1350" b="1" dirty="0"/>
              <a:t>The documentation must also include the following: </a:t>
            </a:r>
          </a:p>
          <a:p>
            <a:pPr eaLnBrk="1" hangingPunct="1"/>
            <a:r>
              <a:rPr lang="en-US" altLang="en-US" sz="1350" dirty="0"/>
              <a:t>Physical therapy </a:t>
            </a:r>
            <a:r>
              <a:rPr lang="en-US" altLang="en-US" sz="1350" dirty="0" smtClean="0"/>
              <a:t>diagnosis</a:t>
            </a:r>
            <a:endParaRPr lang="en-US" altLang="en-US" sz="1350" dirty="0"/>
          </a:p>
          <a:p>
            <a:pPr eaLnBrk="1" hangingPunct="1"/>
            <a:r>
              <a:rPr lang="en-US" altLang="en-US" sz="1350" dirty="0"/>
              <a:t>Recent physical </a:t>
            </a:r>
            <a:r>
              <a:rPr lang="en-US" altLang="en-US" sz="1350" dirty="0" smtClean="0"/>
              <a:t>therapy</a:t>
            </a:r>
            <a:endParaRPr lang="en-US" altLang="en-US" sz="1350" dirty="0"/>
          </a:p>
          <a:p>
            <a:pPr eaLnBrk="1" hangingPunct="1"/>
            <a:r>
              <a:rPr lang="en-US" altLang="en-US" sz="1350" dirty="0"/>
              <a:t>Prior functional </a:t>
            </a:r>
            <a:r>
              <a:rPr lang="en-US" altLang="en-US" sz="1350" dirty="0" smtClean="0"/>
              <a:t>status</a:t>
            </a:r>
            <a:endParaRPr lang="en-US" altLang="en-US" sz="1350" dirty="0"/>
          </a:p>
          <a:p>
            <a:pPr eaLnBrk="1" hangingPunct="1"/>
            <a:r>
              <a:rPr lang="en-US" altLang="en-US" sz="1350" dirty="0"/>
              <a:t>Plan of </a:t>
            </a:r>
            <a:r>
              <a:rPr lang="en-US" altLang="en-US" sz="1350" dirty="0" smtClean="0"/>
              <a:t>Care</a:t>
            </a:r>
            <a:endParaRPr lang="en-US" altLang="en-US" sz="1350" dirty="0"/>
          </a:p>
          <a:p>
            <a:pPr eaLnBrk="1" hangingPunct="1"/>
            <a:r>
              <a:rPr lang="en-US" altLang="en-US" sz="1350" dirty="0"/>
              <a:t>Physical therapy profile and </a:t>
            </a:r>
            <a:r>
              <a:rPr lang="en-US" altLang="en-US" sz="1350" dirty="0" smtClean="0"/>
              <a:t>context</a:t>
            </a:r>
            <a:endParaRPr lang="en-US" altLang="en-US" sz="1350" dirty="0"/>
          </a:p>
          <a:p>
            <a:pPr eaLnBrk="1" hangingPunct="1"/>
            <a:r>
              <a:rPr lang="en-US" altLang="en-US" sz="1350" dirty="0"/>
              <a:t>Tolerance to Instrumental Activities of Daily Living (IADLS</a:t>
            </a:r>
            <a:r>
              <a:rPr lang="en-US" altLang="en-US" sz="1350" dirty="0" smtClean="0"/>
              <a:t>)</a:t>
            </a:r>
            <a:endParaRPr lang="en-US" altLang="en-US" sz="1350" dirty="0"/>
          </a:p>
          <a:p>
            <a:pPr eaLnBrk="1" hangingPunct="1"/>
            <a:r>
              <a:rPr lang="en-US" altLang="en-US" sz="1350" dirty="0"/>
              <a:t>Tolerance to </a:t>
            </a:r>
            <a:r>
              <a:rPr lang="en-US" altLang="en-US" sz="1350" dirty="0" smtClean="0"/>
              <a:t>activities</a:t>
            </a:r>
            <a:endParaRPr lang="en-US" altLang="en-US" sz="1350" dirty="0"/>
          </a:p>
          <a:p>
            <a:pPr eaLnBrk="1" hangingPunct="1"/>
            <a:r>
              <a:rPr lang="en-US" altLang="en-US" sz="1350" dirty="0"/>
              <a:t>Current splint and </a:t>
            </a:r>
            <a:r>
              <a:rPr lang="en-US" altLang="en-US" sz="1350" dirty="0" smtClean="0"/>
              <a:t>orthoses</a:t>
            </a:r>
            <a:endParaRPr lang="en-US" altLang="en-US" sz="1350" dirty="0"/>
          </a:p>
          <a:p>
            <a:pPr eaLnBrk="1" hangingPunct="1"/>
            <a:r>
              <a:rPr lang="en-US" altLang="en-US" sz="1350" dirty="0" smtClean="0"/>
              <a:t>Recommendations</a:t>
            </a:r>
            <a:endParaRPr lang="en-US" altLang="en-US" sz="1350" dirty="0"/>
          </a:p>
          <a:p>
            <a:pPr eaLnBrk="1" hangingPunct="1"/>
            <a:r>
              <a:rPr lang="en-US" altLang="en-US" sz="1350" dirty="0"/>
              <a:t>Prognosis for </a:t>
            </a:r>
            <a:r>
              <a:rPr lang="en-US" altLang="en-US" sz="1350" dirty="0" smtClean="0"/>
              <a:t>treatment</a:t>
            </a:r>
            <a:endParaRPr lang="en-US" altLang="en-US" sz="1350" dirty="0"/>
          </a:p>
          <a:p>
            <a:pPr eaLnBrk="1" hangingPunct="1"/>
            <a:r>
              <a:rPr lang="en-US" altLang="en-US" sz="1350" dirty="0"/>
              <a:t>Signature with </a:t>
            </a:r>
            <a:r>
              <a:rPr lang="en-US" altLang="en-US" sz="1350" dirty="0" smtClean="0"/>
              <a:t>credentials</a:t>
            </a:r>
            <a:endParaRPr lang="en-US" altLang="en-US" sz="1350" dirty="0"/>
          </a:p>
          <a:p>
            <a:pPr eaLnBrk="1" hangingPunct="1"/>
            <a:r>
              <a:rPr lang="en-US" altLang="en-US" sz="1350" dirty="0"/>
              <a:t>Place of </a:t>
            </a:r>
            <a:r>
              <a:rPr lang="en-US" altLang="en-US" sz="1350" dirty="0" smtClean="0"/>
              <a:t>service</a:t>
            </a:r>
            <a:endParaRPr lang="en-US" altLang="en-US" sz="1350" dirty="0"/>
          </a:p>
          <a:p>
            <a:pPr eaLnBrk="1" hangingPunct="1"/>
            <a:r>
              <a:rPr lang="en-US" altLang="en-US" sz="1350" dirty="0"/>
              <a:t>Date of </a:t>
            </a:r>
            <a:r>
              <a:rPr lang="en-US" altLang="en-US" sz="1350" dirty="0" smtClean="0"/>
              <a:t>service</a:t>
            </a:r>
            <a:endParaRPr lang="en-US" altLang="en-US" sz="1350" dirty="0"/>
          </a:p>
          <a:p>
            <a:pPr eaLnBrk="1" hangingPunct="1"/>
            <a:r>
              <a:rPr lang="en-US" altLang="en-US" sz="1350" dirty="0"/>
              <a:t>Start and stop </a:t>
            </a:r>
            <a:r>
              <a:rPr lang="en-US" altLang="en-US" sz="1350" dirty="0" smtClean="0"/>
              <a:t>time</a:t>
            </a:r>
            <a:endParaRPr lang="en-US" altLang="en-US" sz="1350" dirty="0"/>
          </a:p>
          <a:p>
            <a:pPr eaLnBrk="1" hangingPunct="1"/>
            <a:endParaRPr lang="en-US" altLang="en-US" dirty="0" smtClean="0"/>
          </a:p>
        </p:txBody>
      </p:sp>
      <p:sp>
        <p:nvSpPr>
          <p:cNvPr id="4" name="Footer Placeholder 3"/>
          <p:cNvSpPr>
            <a:spLocks noGrp="1"/>
          </p:cNvSpPr>
          <p:nvPr>
            <p:ph type="ftr" sz="quarter" idx="11"/>
          </p:nvPr>
        </p:nvSpPr>
        <p:spPr>
          <a:xfrm flipV="1">
            <a:off x="1600200" y="7066360"/>
            <a:ext cx="3467100" cy="332184"/>
          </a:xfrm>
        </p:spPr>
        <p:txBody>
          <a:bodyPr/>
          <a:lstStyle/>
          <a:p>
            <a:pPr>
              <a:defRPr/>
            </a:pPr>
            <a:endParaRPr lang="en-US" dirty="0"/>
          </a:p>
        </p:txBody>
      </p:sp>
    </p:spTree>
    <p:extLst>
      <p:ext uri="{BB962C8B-B14F-4D97-AF65-F5344CB8AC3E}">
        <p14:creationId xmlns:p14="http://schemas.microsoft.com/office/powerpoint/2010/main" val="56006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5577" y="705114"/>
            <a:ext cx="7633742" cy="811714"/>
          </a:xfrm>
        </p:spPr>
        <p:txBody>
          <a:bodyPr>
            <a:normAutofit/>
          </a:bodyPr>
          <a:lstStyle/>
          <a:p>
            <a:pPr algn="ctr"/>
            <a:r>
              <a:rPr lang="en-US" sz="2700" dirty="0"/>
              <a:t>Occupational and physical therapy:</a:t>
            </a:r>
          </a:p>
        </p:txBody>
      </p:sp>
      <p:sp>
        <p:nvSpPr>
          <p:cNvPr id="3" name="Content Placeholder 2"/>
          <p:cNvSpPr>
            <a:spLocks noGrp="1"/>
          </p:cNvSpPr>
          <p:nvPr>
            <p:ph idx="1"/>
          </p:nvPr>
        </p:nvSpPr>
        <p:spPr>
          <a:xfrm>
            <a:off x="938758" y="1592133"/>
            <a:ext cx="7633742" cy="3908964"/>
          </a:xfrm>
        </p:spPr>
        <p:txBody>
          <a:bodyPr>
            <a:normAutofit/>
          </a:bodyPr>
          <a:lstStyle/>
          <a:p>
            <a:r>
              <a:rPr lang="en-US" sz="1200" dirty="0"/>
              <a:t>Continuous progress/improvement must be documented for coverage of therapy. The member must show compliance with therapy. </a:t>
            </a:r>
          </a:p>
          <a:p>
            <a:r>
              <a:rPr lang="en-US" sz="1200" dirty="0"/>
              <a:t>Continuation of services may be considered, when an exacerbated episode of a chronic condition is clearly documented. </a:t>
            </a:r>
          </a:p>
          <a:p>
            <a:r>
              <a:rPr lang="en-US" sz="1200" dirty="0"/>
              <a:t>A member has the freedom to choose services from Medicaid providers outside the school system. However, West Virginia cannot cover this duplication of services, that is, pay claims for the same services provided in the school system and also outside the school system by private. The LEA is responsible to have the Medicaid member’s representative sign consent for treatment form for any occupational or physical therapy services provided at a school that is intended to be billed to Medicaid. </a:t>
            </a:r>
          </a:p>
          <a:p>
            <a:r>
              <a:rPr lang="en-US" sz="1200" dirty="0"/>
              <a:t>When school is not in session, continuation of therapy services, if necessary, should be coordinated with a qualified therapist in private practice. The plan of care established by the school system should be written in a way that the private practitioner can pick up where the school therapist ended. </a:t>
            </a:r>
          </a:p>
        </p:txBody>
      </p:sp>
    </p:spTree>
    <p:extLst>
      <p:ext uri="{BB962C8B-B14F-4D97-AF65-F5344CB8AC3E}">
        <p14:creationId xmlns:p14="http://schemas.microsoft.com/office/powerpoint/2010/main" val="2991166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683600"/>
            <a:ext cx="7633742" cy="542773"/>
          </a:xfrm>
        </p:spPr>
        <p:txBody>
          <a:bodyPr>
            <a:normAutofit/>
          </a:bodyPr>
          <a:lstStyle/>
          <a:p>
            <a:pPr algn="ctr"/>
            <a:r>
              <a:rPr lang="en-US" sz="2700" b="1" dirty="0"/>
              <a:t>Service Exclusions: </a:t>
            </a:r>
            <a:endParaRPr lang="en-US" sz="2700" dirty="0"/>
          </a:p>
        </p:txBody>
      </p:sp>
      <p:sp>
        <p:nvSpPr>
          <p:cNvPr id="3" name="Content Placeholder 2"/>
          <p:cNvSpPr>
            <a:spLocks noGrp="1"/>
          </p:cNvSpPr>
          <p:nvPr>
            <p:ph idx="1"/>
          </p:nvPr>
        </p:nvSpPr>
        <p:spPr>
          <a:xfrm>
            <a:off x="938758" y="1414535"/>
            <a:ext cx="7731713" cy="3801292"/>
          </a:xfrm>
        </p:spPr>
        <p:txBody>
          <a:bodyPr>
            <a:normAutofit/>
          </a:bodyPr>
          <a:lstStyle/>
          <a:p>
            <a:endParaRPr lang="en-US" sz="1200" dirty="0"/>
          </a:p>
          <a:p>
            <a:r>
              <a:rPr lang="en-US" sz="1200" dirty="0" smtClean="0"/>
              <a:t>Occupational/physical </a:t>
            </a:r>
            <a:r>
              <a:rPr lang="en-US" sz="1200" dirty="0"/>
              <a:t>therapy services that are rendered to an inpatient in a hospital, skilled nursing facility, or other facility. </a:t>
            </a:r>
          </a:p>
          <a:p>
            <a:r>
              <a:rPr lang="en-US" sz="1200" dirty="0" smtClean="0"/>
              <a:t>Occupational </a:t>
            </a:r>
            <a:r>
              <a:rPr lang="en-US" sz="1200" dirty="0"/>
              <a:t>/ physical therapy services furnished to persons who are not eligible for such services on the date the services are rendered. </a:t>
            </a:r>
          </a:p>
          <a:p>
            <a:r>
              <a:rPr lang="en-US" sz="1200" dirty="0" smtClean="0"/>
              <a:t>Occupational </a:t>
            </a:r>
            <a:r>
              <a:rPr lang="en-US" sz="1200" dirty="0"/>
              <a:t>/ physical therapy services for members who have reached maximum rehabilitation potential. </a:t>
            </a:r>
          </a:p>
          <a:p>
            <a:r>
              <a:rPr lang="en-US" sz="1200" dirty="0" smtClean="0">
                <a:solidFill>
                  <a:srgbClr val="FF0000"/>
                </a:solidFill>
              </a:rPr>
              <a:t>Separate </a:t>
            </a:r>
            <a:r>
              <a:rPr lang="en-US" sz="1200" dirty="0">
                <a:solidFill>
                  <a:srgbClr val="FF0000"/>
                </a:solidFill>
              </a:rPr>
              <a:t>payment for hot or cold packs (CPT 97010). Payment for this code has been bundled into the payment for other services. </a:t>
            </a:r>
          </a:p>
          <a:p>
            <a:r>
              <a:rPr lang="en-US" sz="1200" dirty="0" smtClean="0"/>
              <a:t>Experimental </a:t>
            </a:r>
            <a:r>
              <a:rPr lang="en-US" sz="1200" dirty="0"/>
              <a:t>services or drugs. </a:t>
            </a:r>
          </a:p>
          <a:p>
            <a:endParaRPr lang="en-US" sz="1200" dirty="0"/>
          </a:p>
        </p:txBody>
      </p:sp>
    </p:spTree>
    <p:extLst>
      <p:ext uri="{BB962C8B-B14F-4D97-AF65-F5344CB8AC3E}">
        <p14:creationId xmlns:p14="http://schemas.microsoft.com/office/powerpoint/2010/main" val="3984925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6336" y="713733"/>
            <a:ext cx="7633742" cy="526374"/>
          </a:xfrm>
        </p:spPr>
        <p:txBody>
          <a:bodyPr>
            <a:normAutofit/>
          </a:bodyPr>
          <a:lstStyle/>
          <a:p>
            <a:pPr algn="ctr"/>
            <a:r>
              <a:rPr lang="en-US" sz="2700" b="1" dirty="0"/>
              <a:t>Physical Therapy Evaluation Documentation </a:t>
            </a:r>
            <a:endParaRPr lang="en-US" sz="2700" dirty="0"/>
          </a:p>
        </p:txBody>
      </p:sp>
      <p:sp>
        <p:nvSpPr>
          <p:cNvPr id="3" name="Content Placeholder 2"/>
          <p:cNvSpPr>
            <a:spLocks noGrp="1"/>
          </p:cNvSpPr>
          <p:nvPr>
            <p:ph idx="1"/>
          </p:nvPr>
        </p:nvSpPr>
        <p:spPr>
          <a:xfrm>
            <a:off x="1046336" y="1455260"/>
            <a:ext cx="7790496" cy="4816448"/>
          </a:xfrm>
        </p:spPr>
        <p:txBody>
          <a:bodyPr>
            <a:noAutofit/>
          </a:bodyPr>
          <a:lstStyle/>
          <a:p>
            <a:pPr marL="0" indent="0">
              <a:buNone/>
            </a:pPr>
            <a:r>
              <a:rPr lang="en-US" sz="1200" b="1" dirty="0"/>
              <a:t>Documentation of the evaluation </a:t>
            </a:r>
            <a:r>
              <a:rPr lang="en-US" sz="1200" b="1" dirty="0" smtClean="0"/>
              <a:t>must contain the following and </a:t>
            </a:r>
            <a:r>
              <a:rPr lang="en-US" sz="1200" b="1" dirty="0"/>
              <a:t>be completed within </a:t>
            </a:r>
            <a:r>
              <a:rPr lang="en-US" sz="1200" b="1" dirty="0">
                <a:solidFill>
                  <a:srgbClr val="FF0000"/>
                </a:solidFill>
              </a:rPr>
              <a:t>20 calendar days from the date of service. </a:t>
            </a:r>
            <a:endParaRPr lang="en-US" sz="1200" b="1" dirty="0" smtClean="0">
              <a:solidFill>
                <a:srgbClr val="FF0000"/>
              </a:solidFill>
            </a:endParaRPr>
          </a:p>
          <a:p>
            <a:r>
              <a:rPr lang="en-US" sz="1200" dirty="0"/>
              <a:t>The documentation must also include the following: </a:t>
            </a:r>
          </a:p>
          <a:p>
            <a:r>
              <a:rPr lang="en-US" sz="1200" dirty="0" smtClean="0"/>
              <a:t>Physical </a:t>
            </a:r>
            <a:r>
              <a:rPr lang="en-US" sz="1200" dirty="0"/>
              <a:t>therapy </a:t>
            </a:r>
            <a:r>
              <a:rPr lang="en-US" sz="1200" dirty="0" smtClean="0"/>
              <a:t>diagnosis</a:t>
            </a:r>
            <a:endParaRPr lang="en-US" sz="1200" dirty="0"/>
          </a:p>
          <a:p>
            <a:r>
              <a:rPr lang="en-US" sz="1200" dirty="0" smtClean="0"/>
              <a:t>Recent </a:t>
            </a:r>
            <a:r>
              <a:rPr lang="en-US" sz="1200" dirty="0"/>
              <a:t>physical </a:t>
            </a:r>
            <a:r>
              <a:rPr lang="en-US" sz="1200" dirty="0" smtClean="0"/>
              <a:t>therapy</a:t>
            </a:r>
            <a:endParaRPr lang="en-US" sz="1200" dirty="0"/>
          </a:p>
          <a:p>
            <a:r>
              <a:rPr lang="en-US" sz="1200" dirty="0" smtClean="0"/>
              <a:t>Prior </a:t>
            </a:r>
            <a:r>
              <a:rPr lang="en-US" sz="1200" dirty="0" smtClean="0"/>
              <a:t>functional status</a:t>
            </a:r>
            <a:endParaRPr lang="en-US" sz="1200" dirty="0"/>
          </a:p>
          <a:p>
            <a:r>
              <a:rPr lang="en-US" sz="1200" dirty="0" smtClean="0"/>
              <a:t>Plan </a:t>
            </a:r>
            <a:r>
              <a:rPr lang="en-US" sz="1200" dirty="0"/>
              <a:t>of </a:t>
            </a:r>
            <a:r>
              <a:rPr lang="en-US" sz="1200" dirty="0" smtClean="0"/>
              <a:t>Care</a:t>
            </a:r>
            <a:endParaRPr lang="en-US" sz="1200" dirty="0"/>
          </a:p>
          <a:p>
            <a:r>
              <a:rPr lang="en-US" sz="1200" dirty="0" smtClean="0"/>
              <a:t>Physical </a:t>
            </a:r>
            <a:r>
              <a:rPr lang="en-US" sz="1200" dirty="0"/>
              <a:t>therapy profile and </a:t>
            </a:r>
            <a:r>
              <a:rPr lang="en-US" sz="1200" dirty="0" smtClean="0"/>
              <a:t>context</a:t>
            </a:r>
            <a:endParaRPr lang="en-US" sz="1200" dirty="0"/>
          </a:p>
          <a:p>
            <a:r>
              <a:rPr lang="en-US" sz="1200" dirty="0" smtClean="0"/>
              <a:t>Tolerance </a:t>
            </a:r>
            <a:r>
              <a:rPr lang="en-US" sz="1200" dirty="0"/>
              <a:t>to Instrumental Activities of Daily Living (IADLS</a:t>
            </a:r>
            <a:r>
              <a:rPr lang="en-US" sz="1200" dirty="0" smtClean="0"/>
              <a:t>)</a:t>
            </a:r>
            <a:endParaRPr lang="en-US" sz="1200" dirty="0"/>
          </a:p>
          <a:p>
            <a:r>
              <a:rPr lang="en-US" sz="1200" dirty="0" smtClean="0"/>
              <a:t>Tolerance </a:t>
            </a:r>
            <a:r>
              <a:rPr lang="en-US" sz="1200" dirty="0"/>
              <a:t>to </a:t>
            </a:r>
            <a:r>
              <a:rPr lang="en-US" sz="1200" dirty="0" smtClean="0"/>
              <a:t>activities</a:t>
            </a:r>
            <a:endParaRPr lang="en-US" sz="1200" dirty="0"/>
          </a:p>
          <a:p>
            <a:r>
              <a:rPr lang="en-US" sz="1200" dirty="0" smtClean="0"/>
              <a:t>Current </a:t>
            </a:r>
            <a:r>
              <a:rPr lang="en-US" sz="1200" dirty="0"/>
              <a:t>splint and </a:t>
            </a:r>
            <a:r>
              <a:rPr lang="en-US" sz="1200" dirty="0" smtClean="0"/>
              <a:t>orthoses</a:t>
            </a:r>
            <a:endParaRPr lang="en-US" sz="1200" dirty="0"/>
          </a:p>
          <a:p>
            <a:r>
              <a:rPr lang="en-US" sz="1200" dirty="0" smtClean="0"/>
              <a:t>Recommendations</a:t>
            </a:r>
            <a:endParaRPr lang="en-US" sz="1200" dirty="0"/>
          </a:p>
          <a:p>
            <a:r>
              <a:rPr lang="en-US" sz="1200" dirty="0" smtClean="0"/>
              <a:t>Prognosis </a:t>
            </a:r>
            <a:r>
              <a:rPr lang="en-US" sz="1200" dirty="0"/>
              <a:t>for </a:t>
            </a:r>
            <a:r>
              <a:rPr lang="en-US" sz="1200" dirty="0" smtClean="0"/>
              <a:t>treatment</a:t>
            </a:r>
            <a:endParaRPr lang="en-US" sz="1200" dirty="0"/>
          </a:p>
          <a:p>
            <a:r>
              <a:rPr lang="en-US" sz="1200" dirty="0" smtClean="0"/>
              <a:t>Signature </a:t>
            </a:r>
            <a:r>
              <a:rPr lang="en-US" sz="1200" dirty="0"/>
              <a:t>with </a:t>
            </a:r>
            <a:r>
              <a:rPr lang="en-US" sz="1200" dirty="0" smtClean="0"/>
              <a:t>credentials</a:t>
            </a:r>
            <a:endParaRPr lang="en-US" sz="1200" dirty="0"/>
          </a:p>
          <a:p>
            <a:r>
              <a:rPr lang="en-US" sz="1200" dirty="0" smtClean="0"/>
              <a:t>Place </a:t>
            </a:r>
            <a:r>
              <a:rPr lang="en-US" sz="1200" dirty="0"/>
              <a:t>of </a:t>
            </a:r>
            <a:r>
              <a:rPr lang="en-US" sz="1200" dirty="0" smtClean="0"/>
              <a:t>service </a:t>
            </a:r>
            <a:endParaRPr lang="en-US" sz="1200" dirty="0"/>
          </a:p>
          <a:p>
            <a:r>
              <a:rPr lang="en-US" sz="1200" dirty="0" smtClean="0"/>
              <a:t>Date </a:t>
            </a:r>
            <a:r>
              <a:rPr lang="en-US" sz="1200" dirty="0"/>
              <a:t>of </a:t>
            </a:r>
            <a:r>
              <a:rPr lang="en-US" sz="1200" dirty="0" smtClean="0"/>
              <a:t>service</a:t>
            </a:r>
            <a:endParaRPr lang="en-US" sz="1200" dirty="0"/>
          </a:p>
          <a:p>
            <a:r>
              <a:rPr lang="en-US" sz="1200" dirty="0" smtClean="0"/>
              <a:t>Start </a:t>
            </a:r>
            <a:r>
              <a:rPr lang="en-US" sz="1200" dirty="0"/>
              <a:t>and stop </a:t>
            </a:r>
            <a:r>
              <a:rPr lang="en-US" sz="1200" dirty="0" smtClean="0"/>
              <a:t>time</a:t>
            </a:r>
            <a:endParaRPr lang="en-US" sz="1200" dirty="0"/>
          </a:p>
          <a:p>
            <a:endParaRPr lang="en-US" sz="1200" dirty="0">
              <a:solidFill>
                <a:srgbClr val="FF0000"/>
              </a:solidFill>
            </a:endParaRPr>
          </a:p>
        </p:txBody>
      </p:sp>
    </p:spTree>
    <p:extLst>
      <p:ext uri="{BB962C8B-B14F-4D97-AF65-F5344CB8AC3E}">
        <p14:creationId xmlns:p14="http://schemas.microsoft.com/office/powerpoint/2010/main" val="4238869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9" y="499348"/>
            <a:ext cx="7633742" cy="624346"/>
          </a:xfrm>
        </p:spPr>
        <p:txBody>
          <a:bodyPr>
            <a:normAutofit fontScale="90000"/>
          </a:bodyPr>
          <a:lstStyle/>
          <a:p>
            <a:pPr algn="ctr"/>
            <a:r>
              <a:rPr lang="en-US" sz="3000" b="1" dirty="0"/>
              <a:t>Occupational Therapy Evaluation documentation</a:t>
            </a:r>
            <a:endParaRPr lang="en-US" sz="3000" dirty="0"/>
          </a:p>
        </p:txBody>
      </p:sp>
      <p:sp>
        <p:nvSpPr>
          <p:cNvPr id="3" name="Content Placeholder 2"/>
          <p:cNvSpPr>
            <a:spLocks noGrp="1"/>
          </p:cNvSpPr>
          <p:nvPr>
            <p:ph idx="1"/>
          </p:nvPr>
        </p:nvSpPr>
        <p:spPr>
          <a:xfrm>
            <a:off x="1057093" y="1479081"/>
            <a:ext cx="7829684" cy="3879668"/>
          </a:xfrm>
        </p:spPr>
        <p:txBody>
          <a:bodyPr>
            <a:noAutofit/>
          </a:bodyPr>
          <a:lstStyle/>
          <a:p>
            <a:pPr marL="0" indent="0">
              <a:buNone/>
            </a:pPr>
            <a:r>
              <a:rPr lang="en-US" sz="1200" b="1" dirty="0"/>
              <a:t>Documentation of the evaluation must contain the following and be completed within </a:t>
            </a:r>
            <a:r>
              <a:rPr lang="en-US" sz="1200" b="1" dirty="0">
                <a:solidFill>
                  <a:srgbClr val="FF0000"/>
                </a:solidFill>
              </a:rPr>
              <a:t>20 calendar days from the date of service. </a:t>
            </a:r>
          </a:p>
          <a:p>
            <a:r>
              <a:rPr lang="en-US" sz="1200" dirty="0"/>
              <a:t>The documentation must also include the following: </a:t>
            </a:r>
          </a:p>
          <a:p>
            <a:r>
              <a:rPr lang="en-US" sz="1200" dirty="0"/>
              <a:t>Occupational therapy diagnosis; </a:t>
            </a:r>
          </a:p>
          <a:p>
            <a:r>
              <a:rPr lang="en-US" sz="1200" dirty="0"/>
              <a:t>Recent occupational therapy; </a:t>
            </a:r>
          </a:p>
          <a:p>
            <a:r>
              <a:rPr lang="en-US" sz="1200" dirty="0"/>
              <a:t>Prior functional status; </a:t>
            </a:r>
          </a:p>
          <a:p>
            <a:r>
              <a:rPr lang="en-US" sz="1200" dirty="0"/>
              <a:t>Weight bearing activities; </a:t>
            </a:r>
          </a:p>
          <a:p>
            <a:r>
              <a:rPr lang="en-US" sz="1200" dirty="0"/>
              <a:t>Occupational therapy profile and context </a:t>
            </a:r>
          </a:p>
          <a:p>
            <a:r>
              <a:rPr lang="en-US" sz="1200" dirty="0"/>
              <a:t> Tolerance to IADLs; </a:t>
            </a:r>
          </a:p>
          <a:p>
            <a:r>
              <a:rPr lang="en-US" sz="1200" dirty="0"/>
              <a:t>Tolerance to activities; </a:t>
            </a:r>
          </a:p>
          <a:p>
            <a:r>
              <a:rPr lang="en-US" sz="1200" dirty="0"/>
              <a:t>Current splint and orthoses; </a:t>
            </a:r>
          </a:p>
          <a:p>
            <a:r>
              <a:rPr lang="en-US" sz="1200" dirty="0"/>
              <a:t>Recommendation; </a:t>
            </a:r>
          </a:p>
          <a:p>
            <a:r>
              <a:rPr lang="en-US" sz="1200" dirty="0"/>
              <a:t>Prognosis for treatment; </a:t>
            </a:r>
          </a:p>
          <a:p>
            <a:r>
              <a:rPr lang="en-US" sz="1200" dirty="0"/>
              <a:t>Signature with credentials; </a:t>
            </a:r>
          </a:p>
          <a:p>
            <a:r>
              <a:rPr lang="en-US" sz="1200" dirty="0"/>
              <a:t>Place of service; </a:t>
            </a:r>
          </a:p>
          <a:p>
            <a:r>
              <a:rPr lang="en-US" sz="1200" dirty="0"/>
              <a:t>Date of service; and </a:t>
            </a:r>
          </a:p>
          <a:p>
            <a:r>
              <a:rPr lang="en-US" sz="1200" dirty="0"/>
              <a:t>Start and stop time. </a:t>
            </a:r>
          </a:p>
          <a:p>
            <a:endParaRPr lang="en-US" sz="1200" dirty="0"/>
          </a:p>
        </p:txBody>
      </p:sp>
    </p:spTree>
    <p:extLst>
      <p:ext uri="{BB962C8B-B14F-4D97-AF65-F5344CB8AC3E}">
        <p14:creationId xmlns:p14="http://schemas.microsoft.com/office/powerpoint/2010/main" val="6360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5888" y="721608"/>
            <a:ext cx="7839482" cy="732114"/>
          </a:xfrm>
        </p:spPr>
        <p:txBody>
          <a:bodyPr>
            <a:normAutofit fontScale="90000"/>
          </a:bodyPr>
          <a:lstStyle/>
          <a:p>
            <a:pPr algn="ctr"/>
            <a:r>
              <a:rPr lang="en-US" sz="2700" b="1" dirty="0"/>
              <a:t>Physical Therapy Re-Evaluation documentation</a:t>
            </a:r>
            <a:endParaRPr lang="en-US" sz="2700" dirty="0"/>
          </a:p>
        </p:txBody>
      </p:sp>
      <p:sp>
        <p:nvSpPr>
          <p:cNvPr id="3" name="Content Placeholder 2"/>
          <p:cNvSpPr>
            <a:spLocks noGrp="1"/>
          </p:cNvSpPr>
          <p:nvPr>
            <p:ph idx="1"/>
          </p:nvPr>
        </p:nvSpPr>
        <p:spPr>
          <a:xfrm>
            <a:off x="1041628" y="1455162"/>
            <a:ext cx="7633742" cy="3958046"/>
          </a:xfrm>
        </p:spPr>
        <p:txBody>
          <a:bodyPr>
            <a:normAutofit/>
          </a:bodyPr>
          <a:lstStyle/>
          <a:p>
            <a:pPr marL="0" indent="0">
              <a:buNone/>
            </a:pPr>
            <a:r>
              <a:rPr lang="en-US" sz="1200" b="1" dirty="0"/>
              <a:t>Documentation of the re-evaluation must contain the following and be completed within </a:t>
            </a:r>
            <a:r>
              <a:rPr lang="en-US" sz="1200" b="1" dirty="0">
                <a:solidFill>
                  <a:srgbClr val="FF0000"/>
                </a:solidFill>
              </a:rPr>
              <a:t>20 calendar days from the date of service. </a:t>
            </a:r>
          </a:p>
          <a:p>
            <a:r>
              <a:rPr lang="en-US" sz="1200" dirty="0"/>
              <a:t>The documentation must also include the following: </a:t>
            </a:r>
            <a:endParaRPr lang="en-US" sz="1200" dirty="0" smtClean="0"/>
          </a:p>
          <a:p>
            <a:r>
              <a:rPr lang="en-US" sz="1200" dirty="0" smtClean="0"/>
              <a:t>Change or no change of physical therapy diagnosis; </a:t>
            </a:r>
          </a:p>
          <a:p>
            <a:r>
              <a:rPr lang="en-US" sz="1200" dirty="0" smtClean="0"/>
              <a:t>Frequency of physical therapy duration of physical therapy; </a:t>
            </a:r>
          </a:p>
          <a:p>
            <a:r>
              <a:rPr lang="en-US" sz="1200" dirty="0" smtClean="0"/>
              <a:t>Prognosis toward established goals; </a:t>
            </a:r>
          </a:p>
          <a:p>
            <a:r>
              <a:rPr lang="en-US" sz="1200" dirty="0" smtClean="0"/>
              <a:t>Member compliance to treatment; </a:t>
            </a:r>
          </a:p>
          <a:p>
            <a:r>
              <a:rPr lang="en-US" sz="1200" dirty="0" smtClean="0"/>
              <a:t>Signature with credentials; </a:t>
            </a:r>
          </a:p>
          <a:p>
            <a:r>
              <a:rPr lang="en-US" sz="1200" dirty="0" smtClean="0"/>
              <a:t>Place of service; </a:t>
            </a:r>
          </a:p>
          <a:p>
            <a:r>
              <a:rPr lang="en-US" sz="1200" dirty="0" smtClean="0"/>
              <a:t>Date of service; and </a:t>
            </a:r>
          </a:p>
          <a:p>
            <a:r>
              <a:rPr lang="en-US" sz="1200" dirty="0" smtClean="0"/>
              <a:t>Start and stop time. </a:t>
            </a:r>
          </a:p>
          <a:p>
            <a:endParaRPr lang="en-US" sz="1200" dirty="0"/>
          </a:p>
          <a:p>
            <a:endParaRPr lang="en-US" sz="1200" dirty="0"/>
          </a:p>
        </p:txBody>
      </p:sp>
    </p:spTree>
    <p:extLst>
      <p:ext uri="{BB962C8B-B14F-4D97-AF65-F5344CB8AC3E}">
        <p14:creationId xmlns:p14="http://schemas.microsoft.com/office/powerpoint/2010/main" val="3068031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758" y="713542"/>
            <a:ext cx="7633742" cy="741911"/>
          </a:xfrm>
        </p:spPr>
        <p:txBody>
          <a:bodyPr>
            <a:normAutofit fontScale="90000"/>
          </a:bodyPr>
          <a:lstStyle/>
          <a:p>
            <a:pPr algn="ctr"/>
            <a:r>
              <a:rPr lang="en-US" sz="2700" b="1" dirty="0"/>
              <a:t>Occupational Therapy Re-Evaluation documentation</a:t>
            </a:r>
            <a:endParaRPr lang="en-US" sz="2700" dirty="0"/>
          </a:p>
        </p:txBody>
      </p:sp>
      <p:sp>
        <p:nvSpPr>
          <p:cNvPr id="3" name="Content Placeholder 2"/>
          <p:cNvSpPr>
            <a:spLocks noGrp="1"/>
          </p:cNvSpPr>
          <p:nvPr>
            <p:ph idx="1"/>
          </p:nvPr>
        </p:nvSpPr>
        <p:spPr>
          <a:xfrm>
            <a:off x="1067849" y="1455453"/>
            <a:ext cx="7633742" cy="3909060"/>
          </a:xfrm>
        </p:spPr>
        <p:txBody>
          <a:bodyPr>
            <a:normAutofit/>
          </a:bodyPr>
          <a:lstStyle/>
          <a:p>
            <a:pPr marL="0" indent="0">
              <a:buNone/>
            </a:pPr>
            <a:r>
              <a:rPr lang="en-US" sz="1200" b="1" dirty="0"/>
              <a:t>Documentation of the re-evaluation must contain the following and be completed within </a:t>
            </a:r>
            <a:r>
              <a:rPr lang="en-US" sz="1200" b="1" dirty="0">
                <a:solidFill>
                  <a:srgbClr val="FF0000"/>
                </a:solidFill>
              </a:rPr>
              <a:t>20 calendar days from the date of service. </a:t>
            </a:r>
          </a:p>
          <a:p>
            <a:r>
              <a:rPr lang="en-US" sz="1200" dirty="0"/>
              <a:t>The documentation must also include the following: </a:t>
            </a:r>
          </a:p>
          <a:p>
            <a:r>
              <a:rPr lang="en-US" sz="1200" dirty="0" smtClean="0"/>
              <a:t>Change </a:t>
            </a:r>
            <a:r>
              <a:rPr lang="en-US" sz="1200" dirty="0"/>
              <a:t>or no change of occupational therapy diagnosis; </a:t>
            </a:r>
          </a:p>
          <a:p>
            <a:r>
              <a:rPr lang="en-US" sz="1200" dirty="0" smtClean="0"/>
              <a:t>Frequency </a:t>
            </a:r>
            <a:r>
              <a:rPr lang="en-US" sz="1200" dirty="0"/>
              <a:t>of occupational therapy; </a:t>
            </a:r>
          </a:p>
          <a:p>
            <a:r>
              <a:rPr lang="en-US" sz="1200" dirty="0" smtClean="0"/>
              <a:t>Duration </a:t>
            </a:r>
            <a:r>
              <a:rPr lang="en-US" sz="1200" dirty="0"/>
              <a:t>of occupational therapy; </a:t>
            </a:r>
          </a:p>
          <a:p>
            <a:r>
              <a:rPr lang="en-US" sz="1200" dirty="0" smtClean="0"/>
              <a:t>Prognosis </a:t>
            </a:r>
            <a:r>
              <a:rPr lang="en-US" sz="1200" dirty="0"/>
              <a:t>toward established goals; </a:t>
            </a:r>
          </a:p>
          <a:p>
            <a:r>
              <a:rPr lang="en-US" sz="1200" dirty="0" smtClean="0"/>
              <a:t>Member </a:t>
            </a:r>
            <a:r>
              <a:rPr lang="en-US" sz="1200" dirty="0"/>
              <a:t>compliance to treatment; </a:t>
            </a:r>
          </a:p>
          <a:p>
            <a:r>
              <a:rPr lang="en-US" sz="1200" dirty="0" smtClean="0"/>
              <a:t>Update </a:t>
            </a:r>
            <a:r>
              <a:rPr lang="en-US" sz="1200" dirty="0"/>
              <a:t>to tolerance to IADLS; </a:t>
            </a:r>
          </a:p>
          <a:p>
            <a:r>
              <a:rPr lang="en-US" sz="1200" dirty="0" smtClean="0"/>
              <a:t>Signature </a:t>
            </a:r>
            <a:r>
              <a:rPr lang="en-US" sz="1200" dirty="0"/>
              <a:t>with credentials; </a:t>
            </a:r>
          </a:p>
          <a:p>
            <a:r>
              <a:rPr lang="en-US" sz="1200" dirty="0" smtClean="0"/>
              <a:t>Place </a:t>
            </a:r>
            <a:r>
              <a:rPr lang="en-US" sz="1200" dirty="0"/>
              <a:t>of service; </a:t>
            </a:r>
          </a:p>
          <a:p>
            <a:r>
              <a:rPr lang="en-US" sz="1200" dirty="0" smtClean="0"/>
              <a:t>Date </a:t>
            </a:r>
            <a:r>
              <a:rPr lang="en-US" sz="1200" dirty="0"/>
              <a:t>of service; and </a:t>
            </a:r>
          </a:p>
          <a:p>
            <a:r>
              <a:rPr lang="en-US" sz="1200" dirty="0" smtClean="0"/>
              <a:t>Start </a:t>
            </a:r>
            <a:r>
              <a:rPr lang="en-US" sz="1200" dirty="0"/>
              <a:t>and stop time. </a:t>
            </a:r>
          </a:p>
          <a:p>
            <a:endParaRPr lang="en-US" sz="1200" dirty="0"/>
          </a:p>
        </p:txBody>
      </p:sp>
    </p:spTree>
    <p:extLst>
      <p:ext uri="{BB962C8B-B14F-4D97-AF65-F5344CB8AC3E}">
        <p14:creationId xmlns:p14="http://schemas.microsoft.com/office/powerpoint/2010/main" val="423341427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79</TotalTime>
  <Words>980</Words>
  <Application>Microsoft Office PowerPoint</Application>
  <PresentationFormat>On-screen Show (4:3)</PresentationFormat>
  <Paragraphs>124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MS PGothic</vt:lpstr>
      <vt:lpstr>Arial</vt:lpstr>
      <vt:lpstr>Calibri</vt:lpstr>
      <vt:lpstr>Gill Sans MT</vt:lpstr>
      <vt:lpstr>Impact</vt:lpstr>
      <vt:lpstr>Trebuchet MS</vt:lpstr>
      <vt:lpstr>Badge</vt:lpstr>
      <vt:lpstr>PowerPoint Presentation</vt:lpstr>
      <vt:lpstr>Occupational and Physical Therapy Credentials and Documentation:</vt:lpstr>
      <vt:lpstr>Occupational and Physical Therapy Services</vt:lpstr>
      <vt:lpstr>Occupational and physical therapy:</vt:lpstr>
      <vt:lpstr>Service Exclusions: </vt:lpstr>
      <vt:lpstr>Physical Therapy Evaluation Documentation </vt:lpstr>
      <vt:lpstr>Occupational Therapy Evaluation documentation</vt:lpstr>
      <vt:lpstr>Physical Therapy Re-Evaluation documentation</vt:lpstr>
      <vt:lpstr>Occupational Therapy Re-Evaluation documentation</vt:lpstr>
      <vt:lpstr>Occupational/Physical Therapy Services Definitions</vt:lpstr>
      <vt:lpstr>Occupational and physical therapy services documentation for services provided</vt:lpstr>
      <vt:lpstr>PowerPoint Presentation</vt:lpstr>
      <vt:lpstr>PowerPoint Presentation</vt:lpstr>
      <vt:lpstr>Contact information for KEPRO Trainer/Consultant</vt:lpstr>
      <vt:lpstr>Questions or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Barnhart</dc:creator>
  <cp:lastModifiedBy>Katherine Kingry</cp:lastModifiedBy>
  <cp:revision>12</cp:revision>
  <dcterms:created xsi:type="dcterms:W3CDTF">2019-08-28T12:15:48Z</dcterms:created>
  <dcterms:modified xsi:type="dcterms:W3CDTF">2019-09-10T18:57:13Z</dcterms:modified>
</cp:coreProperties>
</file>