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1" r:id="rId2"/>
    <p:sldId id="29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96" r:id="rId27"/>
    <p:sldId id="298" r:id="rId28"/>
    <p:sldId id="300" r:id="rId29"/>
    <p:sldId id="302" r:id="rId30"/>
    <p:sldId id="304" r:id="rId31"/>
    <p:sldId id="306" r:id="rId32"/>
    <p:sldId id="308" r:id="rId33"/>
    <p:sldId id="283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70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2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6282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06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6170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748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574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84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34951" y="227015"/>
            <a:ext cx="6178550" cy="6397625"/>
          </a:xfrm>
          <a:prstGeom prst="rect">
            <a:avLst/>
          </a:prstGeom>
          <a:solidFill>
            <a:srgbClr val="1B2C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/>
          </a:p>
        </p:txBody>
      </p:sp>
      <p:pic>
        <p:nvPicPr>
          <p:cNvPr id="9" name="Picture 2" descr="S:\secretary\communications\Logo Library\DHHR Bureau logos\DHHR_2013_BMS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138" y="5016500"/>
            <a:ext cx="16002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3100" y="2625727"/>
            <a:ext cx="5334000" cy="600075"/>
          </a:xfrm>
        </p:spPr>
        <p:txBody>
          <a:bodyPr lIns="0" tIns="0" rIns="0" bIns="0">
            <a:noAutofit/>
          </a:bodyPr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3100" y="3225800"/>
            <a:ext cx="5334000" cy="102870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700" b="0" i="0" cap="none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6457950" y="227360"/>
            <a:ext cx="1447800" cy="960091"/>
          </a:xfrm>
        </p:spPr>
        <p:txBody>
          <a:bodyPr lIns="0" tIns="0" rIns="0" bIns="0" rtlCol="0" anchor="ctr" anchorCtr="1">
            <a:normAutofit/>
          </a:bodyPr>
          <a:lstStyle>
            <a:lvl1pPr marL="0" indent="0" algn="ctr">
              <a:buFontTx/>
              <a:buNone/>
              <a:defRPr sz="750" baseline="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7950201" y="227359"/>
            <a:ext cx="965200" cy="960090"/>
          </a:xfrm>
        </p:spPr>
        <p:txBody>
          <a:bodyPr lIns="0" tIns="0" rIns="0" bIns="0" rtlCol="0" anchor="ctr" anchorCtr="1">
            <a:normAutofit/>
          </a:bodyPr>
          <a:lstStyle>
            <a:lvl1pPr marL="0" indent="0" algn="ctr">
              <a:buFontTx/>
              <a:buNone/>
              <a:defRPr sz="750" baseline="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5"/>
          </p:nvPr>
        </p:nvSpPr>
        <p:spPr>
          <a:xfrm>
            <a:off x="6457950" y="1227666"/>
            <a:ext cx="2457451" cy="2311400"/>
          </a:xfrm>
        </p:spPr>
        <p:txBody>
          <a:bodyPr lIns="0" tIns="0" rIns="0" bIns="0" rtlCol="0" anchor="ctr" anchorCtr="1">
            <a:normAutofit/>
          </a:bodyPr>
          <a:lstStyle>
            <a:lvl1pPr marL="0" indent="0" algn="ctr">
              <a:buFontTx/>
              <a:buNone/>
              <a:defRPr sz="750" baseline="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6"/>
          </p:nvPr>
        </p:nvSpPr>
        <p:spPr>
          <a:xfrm>
            <a:off x="6457950" y="3580869"/>
            <a:ext cx="2457450" cy="1143530"/>
          </a:xfrm>
        </p:spPr>
        <p:txBody>
          <a:bodyPr lIns="0" tIns="0" rIns="0" bIns="0" rtlCol="0" anchor="ctr" anchorCtr="1">
            <a:normAutofit/>
          </a:bodyPr>
          <a:lstStyle>
            <a:lvl1pPr marL="0" indent="0" algn="ctr">
              <a:buFontTx/>
              <a:buNone/>
              <a:defRPr sz="750" baseline="0"/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7"/>
          </p:nvPr>
        </p:nvSpPr>
        <p:spPr>
          <a:xfrm>
            <a:off x="673100" y="5672140"/>
            <a:ext cx="5334000" cy="365125"/>
          </a:xfrm>
        </p:spPr>
        <p:txBody>
          <a:bodyPr lIns="0" tIns="0" rIns="0" bIns="0" anchor="t" anchorCtr="0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Presenter's Name, Title, Date, and Location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5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0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4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35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67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44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91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805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6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0D7F7-39EC-4600-A95A-5436D906687F}" type="datetimeFigureOut">
              <a:rPr lang="en-US" smtClean="0"/>
              <a:t>9/11/2019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E21E35-D331-47B5-93B7-C0BE0D22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subTitle" idx="1"/>
          </p:nvPr>
        </p:nvSpPr>
        <p:spPr>
          <a:xfrm>
            <a:off x="1647825" y="1543051"/>
            <a:ext cx="4000500" cy="123706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School Based Health © Web Demonstration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Nursing Services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pic>
        <p:nvPicPr>
          <p:cNvPr id="8195" name="Picture Placeholder 11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31" b="16831"/>
          <a:stretch>
            <a:fillRect/>
          </a:stretch>
        </p:blipFill>
        <p:spPr/>
      </p:pic>
      <p:pic>
        <p:nvPicPr>
          <p:cNvPr id="8196" name="Picture Placeholder 12"/>
          <p:cNvPicPr>
            <a:picLocks noGrp="1" noChangeAspect="1"/>
          </p:cNvPicPr>
          <p:nvPr>
            <p:ph type="pic"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2" r="6142"/>
          <a:stretch>
            <a:fillRect/>
          </a:stretch>
        </p:blipFill>
        <p:spPr/>
      </p:pic>
      <p:pic>
        <p:nvPicPr>
          <p:cNvPr id="8198" name="Picture Placeholder 8"/>
          <p:cNvPicPr>
            <a:picLocks noGrp="1" noChangeAspect="1"/>
          </p:cNvPicPr>
          <p:nvPr>
            <p:ph type="pic" sz="quarter" idx="1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68" b="12568"/>
          <a:stretch>
            <a:fillRect/>
          </a:stretch>
        </p:blipFill>
        <p:spPr/>
      </p:pic>
      <p:pic>
        <p:nvPicPr>
          <p:cNvPr id="8200" name="Picture Placeholder 15"/>
          <p:cNvPicPr>
            <a:picLocks noGrp="1" noChangeAspect="1"/>
          </p:cNvPicPr>
          <p:nvPr>
            <p:ph type="pic" sz="quarter" idx="16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3" b="4773"/>
          <a:stretch>
            <a:fillRect/>
          </a:stretch>
        </p:blipFill>
        <p:spPr/>
      </p:pic>
      <p:sp>
        <p:nvSpPr>
          <p:cNvPr id="8197" name="Footer Placeholder 7"/>
          <p:cNvSpPr>
            <a:spLocks noGrp="1"/>
          </p:cNvSpPr>
          <p:nvPr>
            <p:ph type="ftr" sz="quarter" idx="17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>
            <a:lvl1pPr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557213" indent="-214313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8572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2001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15430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18859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2288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25717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29146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mtClean="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2019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mtClean="0">
              <a:solidFill>
                <a:schemeClr val="bg1"/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pic>
        <p:nvPicPr>
          <p:cNvPr id="8199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687" y="3259931"/>
            <a:ext cx="3957638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41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52710"/>
            <a:ext cx="6589199" cy="473170"/>
          </a:xfrm>
        </p:spPr>
        <p:txBody>
          <a:bodyPr>
            <a:normAutofit/>
          </a:bodyPr>
          <a:lstStyle/>
          <a:p>
            <a:r>
              <a:rPr lang="en-US" sz="2400" dirty="0"/>
              <a:t>Catheterization Self-Management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566950"/>
            <a:ext cx="6686550" cy="37615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 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POC</a:t>
            </a:r>
            <a:endParaRPr lang="en-US" sz="1700" dirty="0"/>
          </a:p>
          <a:p>
            <a:r>
              <a:rPr lang="en-US" sz="1700" dirty="0" smtClean="0"/>
              <a:t>If </a:t>
            </a:r>
            <a:r>
              <a:rPr lang="en-US" sz="1700" dirty="0"/>
              <a:t>telehealth is utilized, documentation must state this as the place 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assessment/evaluation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559285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29850"/>
            <a:ext cx="6589199" cy="667480"/>
          </a:xfrm>
        </p:spPr>
        <p:txBody>
          <a:bodyPr>
            <a:normAutofit/>
          </a:bodyPr>
          <a:lstStyle/>
          <a:p>
            <a:r>
              <a:rPr lang="en-US" sz="2400" dirty="0"/>
              <a:t>Mechanical Ventilator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97330"/>
            <a:ext cx="6686550" cy="3543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 </a:t>
            </a:r>
            <a:endParaRPr lang="en-US" sz="1700" dirty="0"/>
          </a:p>
          <a:p>
            <a:r>
              <a:rPr lang="en-US" sz="1700" dirty="0" smtClean="0"/>
              <a:t>Member’s POC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293007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52710"/>
            <a:ext cx="6589199" cy="553180"/>
          </a:xfrm>
        </p:spPr>
        <p:txBody>
          <a:bodyPr>
            <a:normAutofit/>
          </a:bodyPr>
          <a:lstStyle/>
          <a:p>
            <a:r>
              <a:rPr lang="en-US" sz="2400" dirty="0"/>
              <a:t>Seizure 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05890"/>
            <a:ext cx="6686550" cy="3714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POC or emergency 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</a:t>
            </a:r>
            <a:r>
              <a:rPr lang="en-US" sz="1700" dirty="0" smtClean="0"/>
              <a:t>consistent </a:t>
            </a:r>
            <a:r>
              <a:rPr lang="en-US" sz="1700" dirty="0"/>
              <a:t>with the findings of the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Emergency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721335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29850"/>
            <a:ext cx="6589199" cy="576040"/>
          </a:xfrm>
        </p:spPr>
        <p:txBody>
          <a:bodyPr>
            <a:normAutofit/>
          </a:bodyPr>
          <a:lstStyle/>
          <a:p>
            <a:r>
              <a:rPr lang="en-US" sz="2400" dirty="0"/>
              <a:t>Diabetic 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05890"/>
            <a:ext cx="6686550" cy="3543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If </a:t>
            </a:r>
            <a:r>
              <a:rPr lang="en-US" sz="1700" dirty="0"/>
              <a:t>telehealth is utilized, documentation must state this as the place 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assessment/evaluation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182362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52710"/>
            <a:ext cx="6589199" cy="553180"/>
          </a:xfrm>
        </p:spPr>
        <p:txBody>
          <a:bodyPr>
            <a:normAutofit/>
          </a:bodyPr>
          <a:lstStyle/>
          <a:p>
            <a:r>
              <a:rPr lang="en-US" sz="2400" dirty="0"/>
              <a:t>Subcutaneous Insulin Infusion-by Pump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05890"/>
            <a:ext cx="6686550" cy="3839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</a:t>
            </a:r>
            <a:r>
              <a:rPr lang="en-US" sz="1700" dirty="0" smtClean="0">
                <a:solidFill>
                  <a:srgbClr val="FF0000"/>
                </a:solidFill>
              </a:rPr>
              <a:t>service</a:t>
            </a:r>
            <a:r>
              <a:rPr lang="en-US" sz="1700" dirty="0"/>
              <a:t>: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 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483307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361" y="882633"/>
            <a:ext cx="6658569" cy="557547"/>
          </a:xfrm>
        </p:spPr>
        <p:txBody>
          <a:bodyPr>
            <a:normAutofit/>
          </a:bodyPr>
          <a:lstStyle/>
          <a:p>
            <a:r>
              <a:rPr lang="en-US" sz="2400" dirty="0"/>
              <a:t>Subcutaneous Insulin Infusion by Injection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361" y="1440180"/>
            <a:ext cx="6686550" cy="34186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 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If </a:t>
            </a:r>
            <a:r>
              <a:rPr lang="en-US" sz="1700" dirty="0"/>
              <a:t>telehealth is utilized, documentation must state this as the place 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assessment/evaluation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121768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29850"/>
            <a:ext cx="6589199" cy="564610"/>
          </a:xfrm>
        </p:spPr>
        <p:txBody>
          <a:bodyPr>
            <a:normAutofit/>
          </a:bodyPr>
          <a:lstStyle/>
          <a:p>
            <a:r>
              <a:rPr lang="en-US" sz="2400" dirty="0"/>
              <a:t>Measurement of Blood Sugar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394460"/>
            <a:ext cx="6686550" cy="3543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</a:t>
            </a:r>
            <a:r>
              <a:rPr lang="en-US" sz="1700" dirty="0" smtClean="0">
                <a:solidFill>
                  <a:srgbClr val="FF0000"/>
                </a:solidFill>
              </a:rPr>
              <a:t>service</a:t>
            </a:r>
            <a:r>
              <a:rPr lang="en-US" sz="1700" dirty="0"/>
              <a:t>: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 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199822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18256"/>
            <a:ext cx="6683765" cy="541914"/>
          </a:xfrm>
        </p:spPr>
        <p:txBody>
          <a:bodyPr>
            <a:normAutofit/>
          </a:bodyPr>
          <a:lstStyle/>
          <a:p>
            <a:r>
              <a:rPr lang="en-US" sz="2400" dirty="0"/>
              <a:t>Emergency Medication Administration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360170"/>
            <a:ext cx="6686550" cy="3839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 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 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pPr marL="0" indent="0">
              <a:buNone/>
            </a:pPr>
            <a:endParaRPr lang="en-US" sz="1700" dirty="0"/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847430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68680"/>
            <a:ext cx="6589199" cy="537210"/>
          </a:xfrm>
        </p:spPr>
        <p:txBody>
          <a:bodyPr>
            <a:normAutofit/>
          </a:bodyPr>
          <a:lstStyle/>
          <a:p>
            <a:r>
              <a:rPr lang="en-US" sz="2400" dirty="0"/>
              <a:t>Oral Suctioning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05890"/>
            <a:ext cx="6686550" cy="384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 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 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4965323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29850"/>
            <a:ext cx="6589199" cy="736060"/>
          </a:xfrm>
        </p:spPr>
        <p:txBody>
          <a:bodyPr>
            <a:normAutofit/>
          </a:bodyPr>
          <a:lstStyle/>
          <a:p>
            <a:r>
              <a:rPr lang="en-US" sz="2400" dirty="0"/>
              <a:t>Enteral Feeding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63040"/>
            <a:ext cx="6686550" cy="37147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 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94477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8" y="868680"/>
            <a:ext cx="6589199" cy="727710"/>
          </a:xfrm>
        </p:spPr>
        <p:txBody>
          <a:bodyPr>
            <a:normAutofit/>
          </a:bodyPr>
          <a:lstStyle/>
          <a:p>
            <a:r>
              <a:rPr lang="en-US" sz="2400" dirty="0"/>
              <a:t>School Based Nursing Services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8" y="1823902"/>
            <a:ext cx="6686550" cy="2833217"/>
          </a:xfrm>
        </p:spPr>
        <p:txBody>
          <a:bodyPr/>
          <a:lstStyle/>
          <a:p>
            <a:pPr algn="just"/>
            <a:r>
              <a:rPr lang="en-US" dirty="0"/>
              <a:t>School-Based Nursing Services are face-to-face skilled nursing services that enable a Medicaid member to receive medical monitoring, interventions, and nursing services in their educational setting. </a:t>
            </a:r>
            <a:endParaRPr lang="en-US" dirty="0" smtClean="0"/>
          </a:p>
          <a:p>
            <a:pPr algn="just"/>
            <a:r>
              <a:rPr lang="en-US" dirty="0" smtClean="0"/>
              <a:t>Please </a:t>
            </a:r>
            <a:r>
              <a:rPr lang="en-US" dirty="0"/>
              <a:t>see Appendix 538A – Nursing Billing Form </a:t>
            </a:r>
          </a:p>
        </p:txBody>
      </p:sp>
    </p:spTree>
    <p:extLst>
      <p:ext uri="{BB962C8B-B14F-4D97-AF65-F5344CB8AC3E}">
        <p14:creationId xmlns:p14="http://schemas.microsoft.com/office/powerpoint/2010/main" val="8537609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52710"/>
            <a:ext cx="6589199" cy="736060"/>
          </a:xfrm>
        </p:spPr>
        <p:txBody>
          <a:bodyPr>
            <a:normAutofit/>
          </a:bodyPr>
          <a:lstStyle/>
          <a:p>
            <a:r>
              <a:rPr lang="en-US" sz="2400" dirty="0"/>
              <a:t>Ostomy Care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51610"/>
            <a:ext cx="6686550" cy="38550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</a:t>
            </a:r>
            <a:r>
              <a:rPr lang="en-US" sz="1700" dirty="0" smtClean="0">
                <a:solidFill>
                  <a:srgbClr val="FF0000"/>
                </a:solidFill>
              </a:rPr>
              <a:t>service</a:t>
            </a:r>
            <a:r>
              <a:rPr lang="en-US" sz="1700" dirty="0"/>
              <a:t>:</a:t>
            </a:r>
            <a:r>
              <a:rPr lang="en-US" sz="1700" dirty="0" smtClean="0"/>
              <a:t> </a:t>
            </a:r>
            <a:endParaRPr lang="en-US" sz="1700" dirty="0"/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 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4418317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64140"/>
            <a:ext cx="6589199" cy="530320"/>
          </a:xfrm>
        </p:spPr>
        <p:txBody>
          <a:bodyPr>
            <a:normAutofit/>
          </a:bodyPr>
          <a:lstStyle/>
          <a:p>
            <a:r>
              <a:rPr lang="en-US" sz="2400" dirty="0"/>
              <a:t>Tracheostomy Care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85900"/>
            <a:ext cx="6686550" cy="39121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</a:t>
            </a:r>
            <a:r>
              <a:rPr lang="en-US" sz="1700" dirty="0" smtClean="0">
                <a:solidFill>
                  <a:srgbClr val="FF0000"/>
                </a:solidFill>
              </a:rPr>
              <a:t>service</a:t>
            </a:r>
            <a:r>
              <a:rPr lang="en-US" sz="1700" dirty="0"/>
              <a:t>:</a:t>
            </a:r>
            <a:r>
              <a:rPr lang="en-US" sz="1700" dirty="0" smtClean="0"/>
              <a:t> </a:t>
            </a:r>
            <a:endParaRPr lang="en-US" sz="1700" dirty="0"/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285228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06990"/>
            <a:ext cx="6589199" cy="507460"/>
          </a:xfrm>
        </p:spPr>
        <p:txBody>
          <a:bodyPr>
            <a:normAutofit/>
          </a:bodyPr>
          <a:lstStyle/>
          <a:p>
            <a:r>
              <a:rPr lang="en-US" sz="2400" dirty="0"/>
              <a:t>Oxygen Administration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71353"/>
            <a:ext cx="6686550" cy="39121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</a:t>
            </a:r>
            <a:r>
              <a:rPr lang="en-US" sz="1700" dirty="0" smtClean="0">
                <a:solidFill>
                  <a:srgbClr val="FF0000"/>
                </a:solidFill>
              </a:rPr>
              <a:t>service</a:t>
            </a:r>
            <a:r>
              <a:rPr lang="en-US" sz="1700" dirty="0" smtClean="0">
                <a:solidFill>
                  <a:schemeClr val="tx1"/>
                </a:solidFill>
              </a:rPr>
              <a:t>:</a:t>
            </a:r>
            <a:r>
              <a:rPr lang="en-US" sz="1700" dirty="0" smtClean="0"/>
              <a:t> </a:t>
            </a:r>
            <a:endParaRPr lang="en-US" sz="1700" dirty="0"/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Service </a:t>
            </a:r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3137512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18420"/>
            <a:ext cx="6589199" cy="587470"/>
          </a:xfrm>
        </p:spPr>
        <p:txBody>
          <a:bodyPr>
            <a:normAutofit/>
          </a:bodyPr>
          <a:lstStyle/>
          <a:p>
            <a:r>
              <a:rPr lang="en-US" sz="2400" dirty="0"/>
              <a:t>Inhalation Therapy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89016"/>
            <a:ext cx="6686550" cy="39973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2512389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45473"/>
            <a:ext cx="6589199" cy="590550"/>
          </a:xfrm>
        </p:spPr>
        <p:txBody>
          <a:bodyPr>
            <a:normAutofit/>
          </a:bodyPr>
          <a:lstStyle/>
          <a:p>
            <a:r>
              <a:rPr lang="en-US" sz="2400" dirty="0"/>
              <a:t>Peak Flow Meter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36023"/>
            <a:ext cx="6686550" cy="384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555709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29850"/>
            <a:ext cx="6589199" cy="541750"/>
          </a:xfrm>
        </p:spPr>
        <p:txBody>
          <a:bodyPr>
            <a:normAutofit/>
          </a:bodyPr>
          <a:lstStyle/>
          <a:p>
            <a:r>
              <a:rPr lang="en-US" sz="2400" dirty="0"/>
              <a:t>Long Term Medication Administration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451610"/>
            <a:ext cx="6686550" cy="36160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</a:t>
            </a:r>
            <a:r>
              <a:rPr lang="en-US" sz="1700" dirty="0" smtClean="0">
                <a:solidFill>
                  <a:srgbClr val="FF0000"/>
                </a:solidFill>
              </a:rPr>
              <a:t>service</a:t>
            </a:r>
            <a:r>
              <a:rPr lang="en-US" sz="1700" dirty="0"/>
              <a:t>: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 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 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health care </a:t>
            </a:r>
            <a:r>
              <a:rPr lang="en-US" sz="1700" dirty="0" smtClean="0"/>
              <a:t>plan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1843275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1944694" y="821186"/>
            <a:ext cx="6589199" cy="528798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Telehealth Services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1944694" y="1539784"/>
            <a:ext cx="5982788" cy="3076303"/>
          </a:xfrm>
        </p:spPr>
        <p:txBody>
          <a:bodyPr>
            <a:noAutofit/>
          </a:bodyPr>
          <a:lstStyle/>
          <a:p>
            <a:r>
              <a:rPr lang="en-US" altLang="en-US" sz="1700" dirty="0"/>
              <a:t>West Virginia Medicaid covers and reimburses a limited number of Telehealth services that are provided to enrolled members by enrolled practitioners via a telecommunication system. West Virginia Medicaid utilizes the Centers for Medicare and Medicaid Services (CMS) guidance for </a:t>
            </a:r>
            <a:r>
              <a:rPr lang="en-US" altLang="en-US" sz="1700" dirty="0" smtClean="0"/>
              <a:t>Telehealth Services</a:t>
            </a:r>
            <a:r>
              <a:rPr lang="en-US" altLang="en-US" sz="1700" dirty="0"/>
              <a:t>. </a:t>
            </a:r>
            <a:r>
              <a:rPr lang="en-US" altLang="en-US" sz="1700" dirty="0" smtClean="0"/>
              <a:t/>
            </a:r>
            <a:br>
              <a:rPr lang="en-US" altLang="en-US" sz="1700" dirty="0" smtClean="0"/>
            </a:br>
            <a:endParaRPr lang="en-US" altLang="en-US" sz="1700" dirty="0"/>
          </a:p>
          <a:p>
            <a:r>
              <a:rPr lang="en-US" altLang="en-US" sz="1700" b="1" dirty="0"/>
              <a:t>Note</a:t>
            </a:r>
            <a:r>
              <a:rPr lang="en-US" altLang="en-US" sz="1700" dirty="0"/>
              <a:t>: Not all services covered by Medicare are covered by West Virginia Medicaid as a Telehealth Service. Medicare guidance is located at: http://www.cms.gov/Outreach-and-Education/Medicare-Learning-Network-MLN/MLNProducts/downloads/telehealthsrvcsfctsht.pdf</a:t>
            </a:r>
            <a:r>
              <a:rPr lang="en-US" altLang="en-US" sz="1700" dirty="0" smtClean="0"/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flipV="1">
            <a:off x="1586346" y="6888633"/>
            <a:ext cx="3467100" cy="34529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37874-A492-4628-998E-F90C65E1E308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52547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1944694" y="787783"/>
            <a:ext cx="6589199" cy="528798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Telehealth Covered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4694" y="1548970"/>
            <a:ext cx="5453742" cy="292179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700" dirty="0"/>
              <a:t>The telecommunication system is defined as an interactive audio and video system that permits real-time communication between the member at the originating site and the practitioner at the distant site. The </a:t>
            </a:r>
            <a:r>
              <a:rPr lang="en-US" sz="1700" dirty="0" smtClean="0"/>
              <a:t>telecommunication </a:t>
            </a:r>
            <a:r>
              <a:rPr lang="en-US" sz="1700" dirty="0"/>
              <a:t>technology must allow the treating practitioner at the distant site to perform a medical examination of the member that substitutes for an in-person encounter. </a:t>
            </a:r>
          </a:p>
          <a:p>
            <a:pPr marL="0" indent="0">
              <a:buNone/>
              <a:defRPr/>
            </a:pPr>
            <a:endParaRPr lang="en-US" sz="17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flipV="1">
            <a:off x="1572491" y="6858000"/>
            <a:ext cx="3467100" cy="34529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124989-6FCF-42BF-ACD5-ADBF139FAA3B}" type="slidenum">
              <a:rPr lang="en-US" altLang="en-US" smtClean="0"/>
              <a:pPr>
                <a:defRPr/>
              </a:pPr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04773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1897380" y="822905"/>
            <a:ext cx="7049069" cy="953598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Telehealth authorized originating sites are: 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1919151" y="1518310"/>
            <a:ext cx="6296297" cy="28468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1700" dirty="0"/>
              <a:t>The authorized originating sites </a:t>
            </a:r>
            <a:r>
              <a:rPr lang="en-US" altLang="en-US" sz="1700" dirty="0" smtClean="0"/>
              <a:t>are</a:t>
            </a:r>
          </a:p>
          <a:p>
            <a:r>
              <a:rPr lang="en-US" altLang="en-US" sz="1700" dirty="0" smtClean="0"/>
              <a:t>The </a:t>
            </a:r>
            <a:r>
              <a:rPr lang="en-US" altLang="en-US" sz="1700" dirty="0"/>
              <a:t>offices of physicians or </a:t>
            </a:r>
            <a:r>
              <a:rPr lang="en-US" altLang="en-US" sz="1700" dirty="0" smtClean="0"/>
              <a:t>practitioners</a:t>
            </a:r>
            <a:endParaRPr lang="en-US" altLang="en-US" sz="1700" dirty="0"/>
          </a:p>
          <a:p>
            <a:r>
              <a:rPr lang="en-US" altLang="en-US" sz="1700" dirty="0"/>
              <a:t>Private Psychological </a:t>
            </a:r>
            <a:r>
              <a:rPr lang="en-US" altLang="en-US" sz="1700" dirty="0" smtClean="0"/>
              <a:t>Practices</a:t>
            </a:r>
            <a:endParaRPr lang="en-US" altLang="en-US" sz="1700" dirty="0"/>
          </a:p>
          <a:p>
            <a:r>
              <a:rPr lang="en-US" altLang="en-US" sz="1700" dirty="0" smtClean="0"/>
              <a:t>Hospitals</a:t>
            </a:r>
            <a:endParaRPr lang="en-US" altLang="en-US" sz="1700" dirty="0"/>
          </a:p>
          <a:p>
            <a:r>
              <a:rPr lang="en-US" altLang="en-US" sz="1700" dirty="0"/>
              <a:t>Critical Access Hospitals (CAH</a:t>
            </a:r>
            <a:r>
              <a:rPr lang="en-US" altLang="en-US" sz="1700" dirty="0" smtClean="0"/>
              <a:t>)</a:t>
            </a:r>
            <a:endParaRPr lang="en-US" altLang="en-US" sz="1700" dirty="0"/>
          </a:p>
          <a:p>
            <a:r>
              <a:rPr lang="en-US" altLang="en-US" sz="1700" dirty="0"/>
              <a:t>Rural Health Clinics (RHC</a:t>
            </a:r>
            <a:r>
              <a:rPr lang="en-US" altLang="en-US" sz="1700" dirty="0" smtClean="0"/>
              <a:t>)</a:t>
            </a:r>
            <a:endParaRPr lang="en-US" altLang="en-US" sz="1700" dirty="0"/>
          </a:p>
          <a:p>
            <a:r>
              <a:rPr lang="en-US" altLang="en-US" sz="1700" dirty="0"/>
              <a:t>Federally Qualified Health Centers (FQHC</a:t>
            </a:r>
            <a:r>
              <a:rPr lang="en-US" altLang="en-US" sz="1700" dirty="0" smtClean="0"/>
              <a:t>)</a:t>
            </a:r>
            <a:endParaRPr lang="en-US" altLang="en-US" sz="1700" dirty="0"/>
          </a:p>
          <a:p>
            <a:r>
              <a:rPr lang="en-US" altLang="en-US" sz="1700" dirty="0"/>
              <a:t>Hospital-based or CAH-based Renal Dialysis Centers (including satellites</a:t>
            </a:r>
            <a:r>
              <a:rPr lang="en-US" altLang="en-US" sz="1700" dirty="0" smtClean="0"/>
              <a:t>)</a:t>
            </a:r>
            <a:endParaRPr lang="en-US" altLang="en-US" sz="1700" dirty="0"/>
          </a:p>
          <a:p>
            <a:r>
              <a:rPr lang="en-US" altLang="en-US" sz="1700" dirty="0"/>
              <a:t>Skilled Nursing Facilities (SNF</a:t>
            </a:r>
            <a:r>
              <a:rPr lang="en-US" altLang="en-US" sz="1700" dirty="0" smtClean="0"/>
              <a:t>)</a:t>
            </a:r>
            <a:endParaRPr lang="en-US" altLang="en-US" sz="1700" dirty="0"/>
          </a:p>
          <a:p>
            <a:r>
              <a:rPr lang="en-US" altLang="en-US" sz="1700" dirty="0"/>
              <a:t>Community Mental Health Centers (CMHC</a:t>
            </a:r>
            <a:r>
              <a:rPr lang="en-US" altLang="en-US" sz="1700" dirty="0" smtClean="0"/>
              <a:t>)</a:t>
            </a:r>
            <a:endParaRPr lang="en-US" altLang="en-US" sz="1700" dirty="0"/>
          </a:p>
          <a:p>
            <a:pPr marL="0" indent="0">
              <a:buNone/>
            </a:pPr>
            <a:r>
              <a:rPr lang="en-US" altLang="en-US" sz="1700" dirty="0"/>
              <a:t>Note: Independent Renal Dialysis Facilities are not eligible originating sites.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flipV="1">
            <a:off x="1600199" y="6858000"/>
            <a:ext cx="3467100" cy="34529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27564-0718-44F4-9E8F-8B5B4E93B813}" type="slidenum">
              <a:rPr lang="en-US" altLang="en-US" smtClean="0"/>
              <a:pPr>
                <a:defRPr/>
              </a:pPr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358785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1917243" y="581552"/>
            <a:ext cx="6792417" cy="467916"/>
          </a:xfrm>
        </p:spPr>
        <p:txBody>
          <a:bodyPr>
            <a:noAutofit/>
          </a:bodyPr>
          <a:lstStyle/>
          <a:p>
            <a:r>
              <a:rPr lang="en-US" altLang="en-US" sz="2400" dirty="0"/>
              <a:t>Telehealth Authorized Distant site Practitioners are: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7243" y="1585785"/>
            <a:ext cx="6296297" cy="32769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1700" dirty="0" smtClean="0"/>
              <a:t>Physicians</a:t>
            </a:r>
            <a:endParaRPr lang="en-US" sz="1700" dirty="0"/>
          </a:p>
          <a:p>
            <a:pPr>
              <a:defRPr/>
            </a:pPr>
            <a:r>
              <a:rPr lang="en-US" sz="1700" dirty="0"/>
              <a:t>Physician Assistants (PA</a:t>
            </a:r>
            <a:r>
              <a:rPr lang="en-US" sz="1700" dirty="0" smtClean="0"/>
              <a:t>)</a:t>
            </a:r>
            <a:endParaRPr lang="en-US" sz="1700" dirty="0"/>
          </a:p>
          <a:p>
            <a:pPr>
              <a:defRPr/>
            </a:pPr>
            <a:r>
              <a:rPr lang="en-US" sz="1700" dirty="0"/>
              <a:t>Advanced Practice Registered Nurses (APRN) / Nurse Practitioners (NP) </a:t>
            </a:r>
          </a:p>
          <a:p>
            <a:pPr>
              <a:defRPr/>
            </a:pPr>
            <a:r>
              <a:rPr lang="en-US" sz="1700" dirty="0"/>
              <a:t>APRN / Certified Nurse Midwives (CNM</a:t>
            </a:r>
            <a:r>
              <a:rPr lang="en-US" sz="1700" dirty="0" smtClean="0"/>
              <a:t>)</a:t>
            </a:r>
            <a:endParaRPr lang="en-US" sz="1700" dirty="0"/>
          </a:p>
          <a:p>
            <a:pPr>
              <a:defRPr/>
            </a:pPr>
            <a:r>
              <a:rPr lang="en-US" sz="1700" dirty="0"/>
              <a:t>APRN / Clinical Nurse Specialists (CNS</a:t>
            </a:r>
            <a:r>
              <a:rPr lang="en-US" sz="1700" dirty="0" smtClean="0"/>
              <a:t>)</a:t>
            </a:r>
            <a:endParaRPr lang="en-US" sz="1700" dirty="0"/>
          </a:p>
          <a:p>
            <a:pPr>
              <a:defRPr/>
            </a:pPr>
            <a:r>
              <a:rPr lang="en-US" sz="1700" dirty="0"/>
              <a:t>Licensed Psychologists (LP</a:t>
            </a:r>
            <a:r>
              <a:rPr lang="en-US" sz="1700" dirty="0" smtClean="0"/>
              <a:t>)</a:t>
            </a:r>
            <a:endParaRPr lang="en-US" sz="1700" dirty="0"/>
          </a:p>
          <a:p>
            <a:pPr>
              <a:defRPr/>
            </a:pPr>
            <a:r>
              <a:rPr lang="en-US" sz="1700" dirty="0"/>
              <a:t>Licensed Independent Clinical Social Worker (LICSW</a:t>
            </a:r>
            <a:r>
              <a:rPr lang="en-US" sz="1700" dirty="0" smtClean="0"/>
              <a:t>) </a:t>
            </a:r>
            <a:endParaRPr lang="en-US" sz="1700" dirty="0"/>
          </a:p>
          <a:p>
            <a:pPr marL="0" indent="0">
              <a:buNone/>
              <a:defRPr/>
            </a:pPr>
            <a:r>
              <a:rPr lang="en-US" sz="1700" dirty="0"/>
              <a:t>RHCs and FQHCs are not authorized to serve as distant sites for Telehealth consultations, which is the location of the practitioner, and may not bill or include the cost of a visit on the cost report. </a:t>
            </a:r>
          </a:p>
          <a:p>
            <a:pPr marL="0" indent="0">
              <a:buNone/>
              <a:defRPr/>
            </a:pPr>
            <a:endParaRPr lang="en-US" sz="1700" dirty="0"/>
          </a:p>
          <a:p>
            <a:pPr>
              <a:defRPr/>
            </a:pPr>
            <a:endParaRPr lang="en-US" sz="17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flipV="1">
            <a:off x="1598291" y="6818168"/>
            <a:ext cx="3467100" cy="34529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E0F8B8-18DF-43B3-B477-E9AA16237C91}" type="slidenum">
              <a:rPr lang="en-US" altLang="en-US" smtClean="0"/>
              <a:pPr>
                <a:defRPr/>
              </a:pPr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989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45273"/>
            <a:ext cx="6683765" cy="57041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Plan of Care Documentation</a:t>
            </a:r>
            <a:endParaRPr lang="en-US" sz="24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41909" y="1505494"/>
            <a:ext cx="6686550" cy="3327763"/>
          </a:xfrm>
        </p:spPr>
        <p:txBody>
          <a:bodyPr rtlCol="0">
            <a:no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Date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service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Start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stop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time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Location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Service </a:t>
            </a:r>
          </a:p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Physician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PA or APRN order for the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evaluation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Purpose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evaluation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Evaluator’s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signature with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credentials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Presenting problem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Duration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 frequency of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symptoms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Members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diagnosis per current International Classification of Diseases (ICD)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methodology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Medicaid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Member’s prognosis and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rationale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Rationale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diagnosis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Appropriate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recommendations consistent with the findings of the evaluation </a:t>
            </a:r>
          </a:p>
          <a:p>
            <a:pPr>
              <a:buFont typeface="Wingdings 3" charset="2"/>
              <a:buChar char=""/>
              <a:defRPr/>
            </a:pP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0822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1962434" y="797691"/>
            <a:ext cx="6209732" cy="753053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Telehealth Non-Covered </a:t>
            </a:r>
            <a:r>
              <a:rPr lang="en-US" altLang="en-US" sz="2400" dirty="0" smtClean="0"/>
              <a:t>Services</a:t>
            </a:r>
            <a:endParaRPr lang="en-US" altLang="en-US" sz="2400" dirty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1962434" y="1470044"/>
            <a:ext cx="5174456" cy="3596879"/>
          </a:xfrm>
        </p:spPr>
        <p:txBody>
          <a:bodyPr>
            <a:noAutofit/>
          </a:bodyPr>
          <a:lstStyle/>
          <a:p>
            <a:r>
              <a:rPr lang="en-US" altLang="en-US" sz="1700" dirty="0"/>
              <a:t>Telephones, facsimiles, or electronic mail systems do not qualify as interactive telecommunication systems. Separate payment for review and interpretation of medical records, telephone line charges, or facility fees are not covered. </a:t>
            </a:r>
          </a:p>
          <a:p>
            <a:r>
              <a:rPr lang="en-US" altLang="en-US" sz="1700" dirty="0"/>
              <a:t>RHCs and FQHCs are not authorized to serve as a distant site for Telehealth consultations, which is the location of the practitioner, and may not bill or include the cost of a visit on the cost report. </a:t>
            </a:r>
          </a:p>
          <a:p>
            <a:r>
              <a:rPr lang="en-US" altLang="en-US" sz="1700" dirty="0"/>
              <a:t>Non-covered services are not eligible for DHHR Fair Hearings or Desk/Document Reviews.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00200" y="6751818"/>
            <a:ext cx="3467100" cy="94059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FB7F93-4EA3-4B09-9E27-B7A99317F1EC}" type="slidenum">
              <a:rPr lang="en-US" altLang="en-US" smtClean="0"/>
              <a:pPr>
                <a:defRPr/>
              </a:pPr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797898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663" y="137160"/>
            <a:ext cx="5324120" cy="65608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356454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1941910" y="544674"/>
            <a:ext cx="7115846" cy="96066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/>
              <a:t>Contact information for KEPRO Trainer/Consultant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2470" y="1516848"/>
            <a:ext cx="5075579" cy="2911079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sz="1700" dirty="0" smtClean="0"/>
              <a:t>Terri Barnhart BSN, RN</a:t>
            </a:r>
          </a:p>
          <a:p>
            <a:pPr marL="0" indent="0">
              <a:buNone/>
              <a:defRPr/>
            </a:pPr>
            <a:r>
              <a:rPr lang="en-US" sz="1700" dirty="0" smtClean="0"/>
              <a:t>Clinical Auditor/Assessor School Based Health Services</a:t>
            </a:r>
          </a:p>
          <a:p>
            <a:pPr marL="0" indent="0">
              <a:buNone/>
              <a:defRPr/>
            </a:pPr>
            <a:endParaRPr lang="en-US" sz="1700" dirty="0"/>
          </a:p>
          <a:p>
            <a:pPr marL="0" indent="0">
              <a:buNone/>
              <a:defRPr/>
            </a:pPr>
            <a:r>
              <a:rPr lang="en-US" sz="1700" dirty="0" smtClean="0"/>
              <a:t>1007 Bullitt Street</a:t>
            </a:r>
          </a:p>
          <a:p>
            <a:pPr marL="0" indent="0">
              <a:buNone/>
              <a:defRPr/>
            </a:pPr>
            <a:r>
              <a:rPr lang="en-US" sz="1700" dirty="0" smtClean="0"/>
              <a:t>Suite 200</a:t>
            </a:r>
          </a:p>
          <a:p>
            <a:pPr marL="0" indent="0">
              <a:buNone/>
              <a:defRPr/>
            </a:pPr>
            <a:r>
              <a:rPr lang="en-US" sz="1700" dirty="0" smtClean="0"/>
              <a:t>Charleston, WV 25301</a:t>
            </a:r>
          </a:p>
          <a:p>
            <a:pPr marL="0" indent="0">
              <a:buNone/>
              <a:defRPr/>
            </a:pPr>
            <a:r>
              <a:rPr lang="en-US" sz="1700" dirty="0" smtClean="0"/>
              <a:t>Telephone: 304-380-0600 Extension 4437</a:t>
            </a:r>
          </a:p>
          <a:p>
            <a:pPr marL="0" indent="0">
              <a:buNone/>
              <a:defRPr/>
            </a:pPr>
            <a:r>
              <a:rPr lang="en-US" sz="1700" dirty="0" smtClean="0"/>
              <a:t>Email; tbarnhart@kepro.com</a:t>
            </a:r>
          </a:p>
          <a:p>
            <a:pPr eaLnBrk="1" hangingPunct="1">
              <a:defRPr/>
            </a:pPr>
            <a:endParaRPr lang="en-US" sz="17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flipV="1">
            <a:off x="1941910" y="6000750"/>
            <a:ext cx="5714999" cy="34289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A49BA2-168A-401E-9F02-8ADAA70DEB0D}" type="slidenum">
              <a:rPr lang="en-US" altLang="en-US" smtClean="0"/>
              <a:pPr>
                <a:defRPr/>
              </a:pPr>
              <a:t>32</a:t>
            </a:fld>
            <a:endParaRPr lang="en-US" altLang="en-US" dirty="0"/>
          </a:p>
        </p:txBody>
      </p:sp>
      <p:pic>
        <p:nvPicPr>
          <p:cNvPr id="7" name="Picture 5" descr="KEPRO%20Outlook%20Signature%20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470" y="2477647"/>
            <a:ext cx="1532279" cy="414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88408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1850092" y="853902"/>
            <a:ext cx="6589199" cy="54055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2400" dirty="0" smtClean="0"/>
              <a:t>Questions or Concerns</a:t>
            </a:r>
          </a:p>
        </p:txBody>
      </p:sp>
      <p:pic>
        <p:nvPicPr>
          <p:cNvPr id="60419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80855" y="2134792"/>
            <a:ext cx="2327672" cy="2911078"/>
          </a:xfrm>
        </p:spPr>
      </p:pic>
      <p:sp>
        <p:nvSpPr>
          <p:cNvPr id="6042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7739062" y="5624512"/>
            <a:ext cx="867728" cy="23907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557213" indent="-214313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8572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05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2001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1543050" indent="-171450">
              <a:spcBef>
                <a:spcPts val="75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18859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2288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25717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2914650" indent="-171450" defTabSz="342900" eaLnBrk="0" fontAlgn="base" hangingPunct="0">
              <a:spcBef>
                <a:spcPts val="75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9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DE125D14-EE96-433E-8324-1CCA7001488B}" type="slidenum">
              <a:rPr lang="en-US" altLang="en-US" sz="75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33</a:t>
            </a:fld>
            <a:endParaRPr lang="en-US" altLang="en-US" sz="75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sp>
        <p:nvSpPr>
          <p:cNvPr id="60421" name="TextBox 1"/>
          <p:cNvSpPr txBox="1">
            <a:spLocks noChangeArrowheads="1"/>
          </p:cNvSpPr>
          <p:nvPr/>
        </p:nvSpPr>
        <p:spPr bwMode="auto">
          <a:xfrm>
            <a:off x="2068117" y="2134792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83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2004" y="784130"/>
            <a:ext cx="6589199" cy="128089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Nursing Services Documentation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3328" y="1510296"/>
            <a:ext cx="6686550" cy="3725839"/>
          </a:xfrm>
        </p:spPr>
        <p:txBody>
          <a:bodyPr>
            <a:noAutofit/>
          </a:bodyPr>
          <a:lstStyle/>
          <a:p>
            <a:r>
              <a:rPr lang="en-US" altLang="en-US" sz="1700" dirty="0"/>
              <a:t>School-Based Nursing Services are face-to-face skilled nursing services that enable a Medicaid member to receive medical monitoring, interventions, and nursing services in their educational setting. Please see Nursing Billing Form</a:t>
            </a:r>
            <a:r>
              <a:rPr lang="en-US" altLang="en-US" sz="1700" dirty="0" smtClean="0"/>
              <a:t>.</a:t>
            </a:r>
            <a:r>
              <a:rPr lang="en-US" sz="1700" dirty="0"/>
              <a:t> </a:t>
            </a:r>
            <a:endParaRPr lang="en-US" altLang="en-US" sz="1700" dirty="0"/>
          </a:p>
          <a:p>
            <a:r>
              <a:rPr lang="en-US" altLang="en-US" sz="1700" dirty="0"/>
              <a:t>Date of </a:t>
            </a:r>
            <a:r>
              <a:rPr lang="en-US" altLang="en-US" sz="1700" dirty="0" smtClean="0"/>
              <a:t>service </a:t>
            </a:r>
            <a:endParaRPr lang="en-US" altLang="en-US" sz="1700" dirty="0"/>
          </a:p>
          <a:p>
            <a:r>
              <a:rPr lang="en-US" altLang="en-US" sz="1700" dirty="0"/>
              <a:t>Start and stop times</a:t>
            </a:r>
          </a:p>
          <a:p>
            <a:r>
              <a:rPr lang="en-US" altLang="en-US" sz="1700" dirty="0"/>
              <a:t>Location of </a:t>
            </a:r>
            <a:r>
              <a:rPr lang="en-US" altLang="en-US" sz="1700" dirty="0" smtClean="0"/>
              <a:t>service</a:t>
            </a:r>
            <a:endParaRPr lang="en-US" altLang="en-US" sz="1700" dirty="0"/>
          </a:p>
          <a:p>
            <a:r>
              <a:rPr lang="en-US" altLang="en-US" sz="1700" dirty="0"/>
              <a:t>Nurse’s signature with </a:t>
            </a:r>
            <a:r>
              <a:rPr lang="en-US" altLang="en-US" sz="1700" dirty="0" smtClean="0"/>
              <a:t>credentials </a:t>
            </a:r>
            <a:endParaRPr lang="en-US" altLang="en-US" sz="1700" dirty="0"/>
          </a:p>
          <a:p>
            <a:r>
              <a:rPr lang="en-US" altLang="en-US" sz="1700" dirty="0"/>
              <a:t>Member’s Plan of Care (POC</a:t>
            </a:r>
            <a:r>
              <a:rPr lang="en-US" altLang="en-US" sz="1700" dirty="0" smtClean="0"/>
              <a:t>)</a:t>
            </a:r>
            <a:endParaRPr lang="en-US" altLang="en-US" sz="1700" dirty="0"/>
          </a:p>
          <a:p>
            <a:r>
              <a:rPr lang="en-US" altLang="en-US" sz="1700" dirty="0"/>
              <a:t>Documentation of individual </a:t>
            </a:r>
            <a:r>
              <a:rPr lang="en-US" altLang="en-US" sz="1700" dirty="0" smtClean="0"/>
              <a:t>service</a:t>
            </a:r>
            <a:endParaRPr lang="en-US" altLang="en-US" sz="1700" dirty="0"/>
          </a:p>
          <a:p>
            <a:r>
              <a:rPr lang="en-US" altLang="en-US" sz="1700" dirty="0"/>
              <a:t>If telehealth is utilized documentation must reflect </a:t>
            </a:r>
            <a:r>
              <a:rPr lang="en-US" altLang="en-US" sz="1700" dirty="0" smtClean="0"/>
              <a:t>such</a:t>
            </a:r>
            <a:endParaRPr lang="en-US" altLang="en-US" sz="1700" dirty="0"/>
          </a:p>
          <a:p>
            <a:r>
              <a:rPr lang="en-US" altLang="en-US" sz="1700" dirty="0"/>
              <a:t>Appropriate recommendations consistent with the findings of the </a:t>
            </a:r>
            <a:r>
              <a:rPr lang="en-US" altLang="en-US" sz="1700" dirty="0" smtClean="0"/>
              <a:t>assessment/evaluation.</a:t>
            </a:r>
            <a:endParaRPr lang="en-US" altLang="en-US" sz="1700" dirty="0"/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234208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8" y="822595"/>
            <a:ext cx="7510702" cy="1280890"/>
          </a:xfrm>
        </p:spPr>
        <p:txBody>
          <a:bodyPr>
            <a:normAutofit/>
          </a:bodyPr>
          <a:lstStyle/>
          <a:p>
            <a:r>
              <a:rPr lang="en-US" sz="2200" dirty="0"/>
              <a:t>Anaphylactic Reaction – Assessment/Evaluation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8" y="1554480"/>
            <a:ext cx="6686550" cy="32315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</a:t>
            </a:r>
            <a:r>
              <a:rPr lang="en-US" sz="1700" dirty="0"/>
              <a:t>Plan of Care (POC</a:t>
            </a:r>
            <a:r>
              <a:rPr lang="en-US" sz="1700" dirty="0" smtClean="0"/>
              <a:t>)</a:t>
            </a:r>
            <a:endParaRPr lang="en-US" sz="1700" dirty="0"/>
          </a:p>
          <a:p>
            <a:r>
              <a:rPr lang="en-US" sz="1700" dirty="0" smtClean="0"/>
              <a:t>If </a:t>
            </a:r>
            <a:r>
              <a:rPr lang="en-US" sz="1700" dirty="0"/>
              <a:t>telehealth is utilized documentation must reflect </a:t>
            </a:r>
            <a:r>
              <a:rPr lang="en-US" sz="1700" dirty="0" smtClean="0"/>
              <a:t>such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assessment/evaluation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900700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06990"/>
            <a:ext cx="7082790" cy="1280890"/>
          </a:xfrm>
        </p:spPr>
        <p:txBody>
          <a:bodyPr>
            <a:normAutofit/>
          </a:bodyPr>
          <a:lstStyle/>
          <a:p>
            <a:r>
              <a:rPr lang="en-US" sz="2400" dirty="0"/>
              <a:t>Anaphylactic Reaction – Individual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579419"/>
            <a:ext cx="6686550" cy="35519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times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POC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4036485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795560"/>
            <a:ext cx="6589199" cy="587470"/>
          </a:xfrm>
        </p:spPr>
        <p:txBody>
          <a:bodyPr>
            <a:normAutofit/>
          </a:bodyPr>
          <a:lstStyle/>
          <a:p>
            <a:r>
              <a:rPr lang="en-US" sz="2400" dirty="0"/>
              <a:t>Manual Resuscitator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542011"/>
            <a:ext cx="6686550" cy="3709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/>
              <a:t>Date of </a:t>
            </a:r>
            <a:r>
              <a:rPr lang="en-US" sz="1700" dirty="0" smtClean="0"/>
              <a:t>service 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POC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512532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41280"/>
            <a:ext cx="6589199" cy="564610"/>
          </a:xfrm>
        </p:spPr>
        <p:txBody>
          <a:bodyPr>
            <a:normAutofit/>
          </a:bodyPr>
          <a:lstStyle/>
          <a:p>
            <a:r>
              <a:rPr lang="en-US" sz="2400" dirty="0"/>
              <a:t>Postural Drainage and Percussion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532511"/>
            <a:ext cx="6686550" cy="3543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 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POC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587833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09" y="829850"/>
            <a:ext cx="6589199" cy="541750"/>
          </a:xfrm>
        </p:spPr>
        <p:txBody>
          <a:bodyPr>
            <a:normAutofit/>
          </a:bodyPr>
          <a:lstStyle/>
          <a:p>
            <a:r>
              <a:rPr lang="en-US" sz="2400" dirty="0"/>
              <a:t>Catheterization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523456"/>
            <a:ext cx="6686550" cy="3543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/>
              <a:t>Documentation must contain the following and be completed within </a:t>
            </a:r>
            <a:r>
              <a:rPr lang="en-US" sz="1700" dirty="0">
                <a:solidFill>
                  <a:srgbClr val="FF0000"/>
                </a:solidFill>
              </a:rPr>
              <a:t>20 calendar days from the date of service</a:t>
            </a:r>
            <a:r>
              <a:rPr lang="en-US" sz="1700" dirty="0"/>
              <a:t>: </a:t>
            </a:r>
          </a:p>
          <a:p>
            <a:r>
              <a:rPr lang="en-US" sz="1700" dirty="0" smtClean="0"/>
              <a:t>Date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Start </a:t>
            </a:r>
            <a:r>
              <a:rPr lang="en-US" sz="1700" dirty="0"/>
              <a:t>and stop </a:t>
            </a:r>
            <a:r>
              <a:rPr lang="en-US" sz="1700" dirty="0" smtClean="0"/>
              <a:t>time </a:t>
            </a:r>
            <a:endParaRPr lang="en-US" sz="1700" dirty="0"/>
          </a:p>
          <a:p>
            <a:r>
              <a:rPr lang="en-US" sz="1700" dirty="0" smtClean="0"/>
              <a:t>Location </a:t>
            </a:r>
            <a:r>
              <a:rPr lang="en-US" sz="1700" dirty="0"/>
              <a:t>of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Nurse’s </a:t>
            </a:r>
            <a:r>
              <a:rPr lang="en-US" sz="1700" dirty="0"/>
              <a:t>signature with </a:t>
            </a:r>
            <a:r>
              <a:rPr lang="en-US" sz="1700" dirty="0" smtClean="0"/>
              <a:t>credentials</a:t>
            </a:r>
            <a:endParaRPr lang="en-US" sz="1700" dirty="0"/>
          </a:p>
          <a:p>
            <a:r>
              <a:rPr lang="en-US" sz="1700" dirty="0" smtClean="0"/>
              <a:t>Member’s POC</a:t>
            </a:r>
            <a:endParaRPr lang="en-US" sz="1700" dirty="0"/>
          </a:p>
          <a:p>
            <a:r>
              <a:rPr lang="en-US" sz="1700" dirty="0" smtClean="0"/>
              <a:t>Documentation </a:t>
            </a:r>
            <a:r>
              <a:rPr lang="en-US" sz="1700" dirty="0"/>
              <a:t>of individual </a:t>
            </a:r>
            <a:r>
              <a:rPr lang="en-US" sz="1700" dirty="0" smtClean="0"/>
              <a:t>service</a:t>
            </a:r>
            <a:endParaRPr lang="en-US" sz="1700" dirty="0"/>
          </a:p>
          <a:p>
            <a:r>
              <a:rPr lang="en-US" sz="1700" dirty="0" smtClean="0"/>
              <a:t>Appropriate </a:t>
            </a:r>
            <a:r>
              <a:rPr lang="en-US" sz="1700" dirty="0"/>
              <a:t>recommendations consistent with the findings of the individual service </a:t>
            </a:r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64147561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234</TotalTime>
  <Words>1733</Words>
  <Application>Microsoft Office PowerPoint</Application>
  <PresentationFormat>On-screen Show (4:3)</PresentationFormat>
  <Paragraphs>263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MS PGothic</vt:lpstr>
      <vt:lpstr>Arial</vt:lpstr>
      <vt:lpstr>Calibri</vt:lpstr>
      <vt:lpstr>Century Gothic</vt:lpstr>
      <vt:lpstr>Trebuchet MS</vt:lpstr>
      <vt:lpstr>Wingdings 3</vt:lpstr>
      <vt:lpstr>Wisp</vt:lpstr>
      <vt:lpstr>PowerPoint Presentation</vt:lpstr>
      <vt:lpstr>School Based Nursing Services Definition</vt:lpstr>
      <vt:lpstr>Plan of Care Documentation</vt:lpstr>
      <vt:lpstr>Nursing Services Documentation</vt:lpstr>
      <vt:lpstr>Anaphylactic Reaction – Assessment/Evaluation </vt:lpstr>
      <vt:lpstr>Anaphylactic Reaction – Individual </vt:lpstr>
      <vt:lpstr>Manual Resuscitator </vt:lpstr>
      <vt:lpstr>Postural Drainage and Percussion </vt:lpstr>
      <vt:lpstr>Catheterization </vt:lpstr>
      <vt:lpstr>Catheterization Self-Management </vt:lpstr>
      <vt:lpstr>Mechanical Ventilator </vt:lpstr>
      <vt:lpstr>Seizure Management </vt:lpstr>
      <vt:lpstr>Diabetic Management </vt:lpstr>
      <vt:lpstr>Subcutaneous Insulin Infusion-by Pump </vt:lpstr>
      <vt:lpstr>Subcutaneous Insulin Infusion by Injection </vt:lpstr>
      <vt:lpstr>Measurement of Blood Sugar </vt:lpstr>
      <vt:lpstr>Emergency Medication Administration </vt:lpstr>
      <vt:lpstr>Oral Suctioning </vt:lpstr>
      <vt:lpstr>Enteral Feeding </vt:lpstr>
      <vt:lpstr>Ostomy Care </vt:lpstr>
      <vt:lpstr>Tracheostomy Care </vt:lpstr>
      <vt:lpstr>Oxygen Administration </vt:lpstr>
      <vt:lpstr>Inhalation Therapy </vt:lpstr>
      <vt:lpstr>Peak Flow Meter </vt:lpstr>
      <vt:lpstr>Long Term Medication Administration </vt:lpstr>
      <vt:lpstr>Telehealth Services</vt:lpstr>
      <vt:lpstr>Telehealth Covered Services</vt:lpstr>
      <vt:lpstr>Telehealth authorized originating sites are: </vt:lpstr>
      <vt:lpstr>Telehealth Authorized Distant site Practitioners are:</vt:lpstr>
      <vt:lpstr>Telehealth Non-Covered Services</vt:lpstr>
      <vt:lpstr>PowerPoint Presentation</vt:lpstr>
      <vt:lpstr>Contact information for KEPRO Trainer/Consultant</vt:lpstr>
      <vt:lpstr>Questions or Concerns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Nursing Services</dc:title>
  <dc:creator>Terri Barnhart</dc:creator>
  <cp:lastModifiedBy>Terri Barnhart</cp:lastModifiedBy>
  <cp:revision>22</cp:revision>
  <dcterms:created xsi:type="dcterms:W3CDTF">2019-08-27T17:02:45Z</dcterms:created>
  <dcterms:modified xsi:type="dcterms:W3CDTF">2019-09-11T10:54:52Z</dcterms:modified>
</cp:coreProperties>
</file>