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64" r:id="rId3"/>
    <p:sldId id="278" r:id="rId4"/>
    <p:sldId id="265" r:id="rId5"/>
    <p:sldId id="279" r:id="rId6"/>
    <p:sldId id="280" r:id="rId7"/>
    <p:sldId id="281" r:id="rId8"/>
    <p:sldId id="282" r:id="rId9"/>
    <p:sldId id="283" r:id="rId10"/>
    <p:sldId id="284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86530C-5674-447A-99CC-351865BB9BC8}" v="9" dt="2019-06-03T19:41:39.5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8" d="100"/>
          <a:sy n="108" d="100"/>
        </p:scale>
        <p:origin x="17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CD718-5C9E-0F41-8F48-4EA387E4022C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EE2DE-F569-CB47-AE41-C8EBB0F45B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146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280" y="3446398"/>
            <a:ext cx="8875835" cy="1713781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  <a:latin typeface="Vollkorn" charset="0"/>
                <a:ea typeface="Vollkorn" charset="0"/>
                <a:cs typeface="Vollkorn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5852" y="5292662"/>
            <a:ext cx="5156689" cy="416477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5496" y="5841622"/>
            <a:ext cx="2057400" cy="365125"/>
          </a:xfrm>
          <a:prstGeom prst="rect">
            <a:avLst/>
          </a:prstGeom>
        </p:spPr>
        <p:txBody>
          <a:bodyPr/>
          <a:lstStyle>
            <a:lvl1pPr algn="ctr">
              <a:defRPr sz="1200" i="1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4692" y="365126"/>
            <a:ext cx="1971675" cy="54729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5126"/>
            <a:ext cx="6397492" cy="54729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3" y="1709741"/>
            <a:ext cx="8545013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354" y="4589466"/>
            <a:ext cx="8545013" cy="93210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8939" y="1778734"/>
            <a:ext cx="4114800" cy="3965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2677" y="1778734"/>
            <a:ext cx="4113689" cy="3965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8939" y="1681163"/>
            <a:ext cx="411452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8939" y="2505075"/>
            <a:ext cx="4114525" cy="33212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2677" y="1681163"/>
            <a:ext cx="411480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2677" y="2505075"/>
            <a:ext cx="4114802" cy="33212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98939" y="143747"/>
            <a:ext cx="8527427" cy="1400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108" y="457200"/>
            <a:ext cx="3429550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0" y="987428"/>
            <a:ext cx="4825866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4108" y="2057400"/>
            <a:ext cx="3429550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987430"/>
            <a:ext cx="4825866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34108" y="457200"/>
            <a:ext cx="3429550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34108" y="2057400"/>
            <a:ext cx="3429550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8939" y="143747"/>
            <a:ext cx="8527427" cy="1400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8939" y="1723293"/>
            <a:ext cx="8527427" cy="4149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47136" y="6356353"/>
            <a:ext cx="8792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 b="1" i="0">
                <a:solidFill>
                  <a:schemeClr val="bg1"/>
                </a:solidFill>
                <a:latin typeface="Fira Sans Ultra" charset="0"/>
                <a:ea typeface="Fira Sans Ultra" charset="0"/>
                <a:cs typeface="Fira Sans Ultra" charset="0"/>
              </a:defRPr>
            </a:lvl1pPr>
          </a:lstStyle>
          <a:p>
            <a:fld id="{16630861-4318-414B-8E21-CA5F03E7BD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rgbClr val="004071"/>
          </a:solidFill>
          <a:latin typeface="Vollkorn" charset="0"/>
          <a:ea typeface="Vollkorn" charset="0"/>
          <a:cs typeface="Vollkorn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rgbClr val="60636B"/>
          </a:solidFill>
          <a:latin typeface="Fira Sans" charset="0"/>
          <a:ea typeface="Fira Sans" charset="0"/>
          <a:cs typeface="Fira Sans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rgbClr val="60636B"/>
          </a:solidFill>
          <a:latin typeface="Fira Sans" charset="0"/>
          <a:ea typeface="Fira Sans" charset="0"/>
          <a:cs typeface="Fira Sans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rgbClr val="60636B"/>
          </a:solidFill>
          <a:latin typeface="Fira Sans" charset="0"/>
          <a:ea typeface="Fira Sans" charset="0"/>
          <a:cs typeface="Fira Sans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rgbClr val="60636B"/>
          </a:solidFill>
          <a:latin typeface="Fira Sans" charset="0"/>
          <a:ea typeface="Fira Sans" charset="0"/>
          <a:cs typeface="Fira Sans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rgbClr val="60636B"/>
          </a:solidFill>
          <a:latin typeface="Fira Sans" charset="0"/>
          <a:ea typeface="Fira Sans" charset="0"/>
          <a:cs typeface="Fira Sans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kelley.johnson@k12.wv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538 School-Based Health Services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2019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001927F-21D9-4DCD-ACC1-C0733FFF5B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Personal Care Services</a:t>
            </a:r>
          </a:p>
        </p:txBody>
      </p:sp>
    </p:spTree>
    <p:extLst>
      <p:ext uri="{BB962C8B-B14F-4D97-AF65-F5344CB8AC3E}">
        <p14:creationId xmlns:p14="http://schemas.microsoft.com/office/powerpoint/2010/main" val="1826907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DF49C-6433-4BEB-B1A0-E8BBA582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Final Unit Count and Signature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407F5-3D6D-4F83-8E5A-1227B5DA36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Carryover Minutes from Previous Instructional Day </a:t>
            </a:r>
            <a:r>
              <a:rPr lang="en-US" b="1" u="sng" dirty="0"/>
              <a:t>  0  </a:t>
            </a:r>
            <a:r>
              <a:rPr lang="en-US" b="1" dirty="0"/>
              <a:t>TOTAL MINUTES:</a:t>
            </a:r>
            <a:r>
              <a:rPr lang="en-US" b="1" u="sng" dirty="0"/>
              <a:t>  135  </a:t>
            </a:r>
            <a:r>
              <a:rPr lang="en-US" b="1" dirty="0"/>
              <a:t> TOTAL UNITS:</a:t>
            </a:r>
            <a:r>
              <a:rPr lang="en-US" b="1" u="sng" dirty="0"/>
              <a:t>   9       </a:t>
            </a:r>
            <a:r>
              <a:rPr lang="en-US" b="1" dirty="0"/>
              <a:t>  </a:t>
            </a:r>
          </a:p>
          <a:p>
            <a:pPr marL="0" indent="0">
              <a:buNone/>
            </a:pPr>
            <a:r>
              <a:rPr lang="en-US" b="1" dirty="0"/>
              <a:t>Carryover for next instructional day: </a:t>
            </a:r>
            <a:r>
              <a:rPr lang="en-US" b="1" u="sng" dirty="0"/>
              <a:t>  0  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dirty="0"/>
              <a:t>No carryover if maximum units reached for the day.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PROVIDER SIGNATURE/CREDENTIAL: </a:t>
            </a:r>
            <a:r>
              <a:rPr lang="en-US" i="1" dirty="0"/>
              <a:t> </a:t>
            </a:r>
            <a:r>
              <a:rPr lang="en-US" i="1" u="sng" dirty="0" err="1">
                <a:latin typeface="Edwardian Script ITC" panose="030303020407070D0804" pitchFamily="66" charset="0"/>
              </a:rPr>
              <a:t>JosephRiley</a:t>
            </a:r>
            <a:r>
              <a:rPr lang="en-US" i="1" u="sng" dirty="0">
                <a:latin typeface="Edwardian Script ITC" panose="030303020407070D0804" pitchFamily="66" charset="0"/>
              </a:rPr>
              <a:t>  </a:t>
            </a:r>
            <a:r>
              <a:rPr lang="en-US" sz="1100" i="1" u="sng" dirty="0"/>
              <a:t>Paraprofessional</a:t>
            </a:r>
            <a:r>
              <a:rPr lang="en-US" i="1" u="sng" dirty="0"/>
              <a:t> </a:t>
            </a:r>
            <a:r>
              <a:rPr lang="en-US" i="1" dirty="0"/>
              <a:t>   </a:t>
            </a:r>
          </a:p>
          <a:p>
            <a:pPr marL="0" indent="0">
              <a:buNone/>
            </a:pPr>
            <a:r>
              <a:rPr lang="en-US" dirty="0"/>
              <a:t>DATE:</a:t>
            </a:r>
            <a:r>
              <a:rPr lang="en-US" u="sng" dirty="0"/>
              <a:t>    9/6/2019</a:t>
            </a:r>
            <a:r>
              <a:rPr lang="en-US" dirty="0"/>
              <a:t>        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EA8A5-D51C-40B2-A55C-904327B5D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971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9C0F-5FAD-4D3F-B458-7F4E53F34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39" y="143747"/>
            <a:ext cx="8527427" cy="47014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2E49D-E21C-407C-9099-20EE1A59C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39" y="613891"/>
            <a:ext cx="8527427" cy="525937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Kelley Johnson – Coordinator</a:t>
            </a:r>
            <a:br>
              <a:rPr lang="en-US" sz="3600" dirty="0"/>
            </a:br>
            <a:r>
              <a:rPr lang="en-US" sz="3600" dirty="0"/>
              <a:t>Office of Special Education</a:t>
            </a:r>
            <a:br>
              <a:rPr lang="en-US" sz="3600" dirty="0"/>
            </a:br>
            <a:r>
              <a:rPr lang="en-US" sz="3600" dirty="0">
                <a:hlinkClick r:id="rId2"/>
              </a:rPr>
              <a:t>kelley.johnson@k12.wv.us</a:t>
            </a:r>
            <a:br>
              <a:rPr lang="en-US" sz="3600" dirty="0"/>
            </a:br>
            <a:r>
              <a:rPr lang="en-US" sz="3600" dirty="0"/>
              <a:t>304-558-2696 </a:t>
            </a:r>
            <a:r>
              <a:rPr lang="en-US" sz="3600" dirty="0" err="1"/>
              <a:t>ext</a:t>
            </a:r>
            <a:r>
              <a:rPr lang="en-US" sz="3600" dirty="0"/>
              <a:t> 53539</a:t>
            </a:r>
            <a:br>
              <a:rPr lang="en-US" sz="3600" dirty="0"/>
            </a:br>
            <a:br>
              <a:rPr lang="en-US" sz="3600" dirty="0"/>
            </a:br>
            <a:r>
              <a:rPr lang="en-US" sz="3600" dirty="0"/>
              <a:t>WVDE Medicaid Website:</a:t>
            </a:r>
            <a:br>
              <a:rPr lang="en-US" sz="3600" dirty="0"/>
            </a:br>
            <a:r>
              <a:rPr lang="en-US" sz="3200" dirty="0"/>
              <a:t>https://wvde.us/special-education/Medicaid/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A537CA-63B4-495D-8126-F94497B53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5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FF07B-B658-4D73-85F5-649223EF0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 August 1, 2019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DB7A0-80A4-4C05-AB2E-C254654B9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Personal Care is billable in 15- minute units</a:t>
            </a:r>
          </a:p>
          <a:p>
            <a:r>
              <a:rPr lang="en-US" sz="3200" dirty="0"/>
              <a:t>Maximum of 28 units per instructional day.</a:t>
            </a:r>
          </a:p>
          <a:p>
            <a:r>
              <a:rPr lang="en-US" sz="3200" dirty="0"/>
              <a:t>Units must be documented with start and stop times.</a:t>
            </a:r>
          </a:p>
          <a:p>
            <a:r>
              <a:rPr lang="en-US" sz="3200" dirty="0"/>
              <a:t>Extra minutes can be carried over to the next instructional day with a month. </a:t>
            </a:r>
          </a:p>
          <a:p>
            <a:r>
              <a:rPr lang="en-US" sz="3200" dirty="0"/>
              <a:t>A new billing form is required per student per day.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448CB0-0131-4579-9B0A-2C0D238FC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666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F58CF-64B7-401C-8E62-DF5E417A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Demographics 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C3F61A5-655F-4186-9747-45A461B9E1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1423011"/>
              </p:ext>
            </p:extLst>
          </p:nvPr>
        </p:nvGraphicFramePr>
        <p:xfrm>
          <a:off x="298450" y="2805024"/>
          <a:ext cx="8528050" cy="14001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3611">
                  <a:extLst>
                    <a:ext uri="{9D8B030D-6E8A-4147-A177-3AD203B41FA5}">
                      <a16:colId xmlns:a16="http://schemas.microsoft.com/office/drawing/2014/main" val="611838642"/>
                    </a:ext>
                  </a:extLst>
                </a:gridCol>
                <a:gridCol w="1393441">
                  <a:extLst>
                    <a:ext uri="{9D8B030D-6E8A-4147-A177-3AD203B41FA5}">
                      <a16:colId xmlns:a16="http://schemas.microsoft.com/office/drawing/2014/main" val="2344345648"/>
                    </a:ext>
                  </a:extLst>
                </a:gridCol>
                <a:gridCol w="1339824">
                  <a:extLst>
                    <a:ext uri="{9D8B030D-6E8A-4147-A177-3AD203B41FA5}">
                      <a16:colId xmlns:a16="http://schemas.microsoft.com/office/drawing/2014/main" val="2777507488"/>
                    </a:ext>
                  </a:extLst>
                </a:gridCol>
                <a:gridCol w="906720">
                  <a:extLst>
                    <a:ext uri="{9D8B030D-6E8A-4147-A177-3AD203B41FA5}">
                      <a16:colId xmlns:a16="http://schemas.microsoft.com/office/drawing/2014/main" val="2736038248"/>
                    </a:ext>
                  </a:extLst>
                </a:gridCol>
                <a:gridCol w="1183740">
                  <a:extLst>
                    <a:ext uri="{9D8B030D-6E8A-4147-A177-3AD203B41FA5}">
                      <a16:colId xmlns:a16="http://schemas.microsoft.com/office/drawing/2014/main" val="2329711351"/>
                    </a:ext>
                  </a:extLst>
                </a:gridCol>
                <a:gridCol w="2250714">
                  <a:extLst>
                    <a:ext uri="{9D8B030D-6E8A-4147-A177-3AD203B41FA5}">
                      <a16:colId xmlns:a16="http://schemas.microsoft.com/office/drawing/2014/main" val="3407103286"/>
                    </a:ext>
                  </a:extLst>
                </a:gridCol>
              </a:tblGrid>
              <a:tr h="30384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Medicaid Number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Last Name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First Name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County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School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Procedure Code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459116"/>
                  </a:ext>
                </a:extLst>
              </a:tr>
              <a:tr h="277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00012345678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Johnson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Kelley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Clay</a:t>
                      </a: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Clay High School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T1019 SE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3801899"/>
                  </a:ext>
                </a:extLst>
              </a:tr>
              <a:tr h="5419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WVEIS #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Diagnosis Code(s)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Date of Birth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Date of Service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Provider Name (Printed)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005433"/>
                  </a:ext>
                </a:extLst>
              </a:tr>
              <a:tr h="2771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999123456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F72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05/31/2003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09/06/2019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Joseph Riley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4164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B7AD44-E59D-4CD0-9C74-82463478D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4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35215-647A-4E09-8CBA-BF0F1E004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286" y="323134"/>
            <a:ext cx="8527427" cy="1400159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Student Demographic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599A4-00F3-4F77-995A-9B7D56DE0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39" y="1723293"/>
            <a:ext cx="8527427" cy="3754718"/>
          </a:xfrm>
        </p:spPr>
        <p:txBody>
          <a:bodyPr>
            <a:normAutofit/>
          </a:bodyPr>
          <a:lstStyle/>
          <a:p>
            <a:r>
              <a:rPr lang="en-US" dirty="0"/>
              <a:t>On the top row, enter the information as requested. County and school as the code numbers. </a:t>
            </a:r>
          </a:p>
          <a:p>
            <a:r>
              <a:rPr lang="en-US" dirty="0"/>
              <a:t>On the second row enter data as requested. </a:t>
            </a:r>
          </a:p>
          <a:p>
            <a:r>
              <a:rPr lang="en-US" dirty="0"/>
              <a:t>Print the name of the employee providing the personal care services. </a:t>
            </a:r>
          </a:p>
          <a:p>
            <a:r>
              <a:rPr lang="en-US" dirty="0"/>
              <a:t>If two employees split the tasks with one student, each employee would complete a separate billing form for the services they provided.  </a:t>
            </a:r>
          </a:p>
          <a:p>
            <a:r>
              <a:rPr lang="en-US" dirty="0"/>
              <a:t>A global diagnosis is acceptable.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D43B33-03CC-430E-97C5-D5CE8D81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60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02A0D-E9C1-4F55-B322-7EE02FBCD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Who can be a Personal Care Provider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CB424-B375-46C6-959F-DD4748FEE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39" y="1287263"/>
            <a:ext cx="8527427" cy="45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Aide I</a:t>
            </a:r>
          </a:p>
          <a:p>
            <a:r>
              <a:rPr lang="en-US" dirty="0"/>
              <a:t>Aide II</a:t>
            </a:r>
          </a:p>
          <a:p>
            <a:r>
              <a:rPr lang="en-US" dirty="0"/>
              <a:t>Aide III</a:t>
            </a:r>
          </a:p>
          <a:p>
            <a:r>
              <a:rPr lang="en-US" dirty="0"/>
              <a:t>Aide IV</a:t>
            </a:r>
          </a:p>
          <a:p>
            <a:r>
              <a:rPr lang="en-US" dirty="0"/>
              <a:t>Paraprofessional</a:t>
            </a:r>
          </a:p>
          <a:p>
            <a:r>
              <a:rPr lang="en-US" dirty="0"/>
              <a:t>Autism Mentor</a:t>
            </a:r>
          </a:p>
          <a:p>
            <a:r>
              <a:rPr lang="en-US" dirty="0"/>
              <a:t>Early Childhood Classroom Assistant teacher (ECCAT) 1 </a:t>
            </a:r>
          </a:p>
          <a:p>
            <a:r>
              <a:rPr lang="en-US" dirty="0"/>
              <a:t>Early Childhood Classroom Assistant teacher (ECCAT) II</a:t>
            </a:r>
          </a:p>
          <a:p>
            <a:r>
              <a:rPr lang="en-US" dirty="0"/>
              <a:t>Early Childhood Classroom Assistant teacher (ECCAT) III</a:t>
            </a:r>
          </a:p>
          <a:p>
            <a:r>
              <a:rPr lang="en-US" dirty="0"/>
              <a:t>Braille Specialist</a:t>
            </a:r>
          </a:p>
          <a:p>
            <a:r>
              <a:rPr lang="en-US" dirty="0"/>
              <a:t>Sign Support Specialist </a:t>
            </a:r>
          </a:p>
          <a:p>
            <a:r>
              <a:rPr lang="en-US" dirty="0"/>
              <a:t>Educational Sign Language Interpreter I</a:t>
            </a:r>
          </a:p>
          <a:p>
            <a:r>
              <a:rPr lang="en-US" dirty="0"/>
              <a:t>Educational Sign Language Interpreter II </a:t>
            </a:r>
          </a:p>
          <a:p>
            <a:r>
              <a:rPr lang="en-US" dirty="0"/>
              <a:t>Licensed Practical Nurse (LPN)</a:t>
            </a:r>
          </a:p>
          <a:p>
            <a:r>
              <a:rPr lang="en-US" dirty="0"/>
              <a:t>** Parents are NOT to be counted as personal care aides.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E54C4-D780-4F38-ABA9-DDCD13A86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612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DACA5-5CC0-41A7-9DDE-AB813373E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Personal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7EE0E-ACCF-463C-B7E9-FC6CB2297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939" y="1278385"/>
            <a:ext cx="8527427" cy="459487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Services are related to a child’s physical and behavioral health requirements, including assistance with:</a:t>
            </a:r>
          </a:p>
          <a:p>
            <a:r>
              <a:rPr lang="en-US" dirty="0"/>
              <a:t>Grooming</a:t>
            </a:r>
          </a:p>
          <a:p>
            <a:r>
              <a:rPr lang="en-US" dirty="0"/>
              <a:t>Bathing</a:t>
            </a:r>
          </a:p>
          <a:p>
            <a:r>
              <a:rPr lang="en-US" dirty="0"/>
              <a:t>Toileting</a:t>
            </a:r>
          </a:p>
          <a:p>
            <a:r>
              <a:rPr lang="en-US" dirty="0"/>
              <a:t>Dressing</a:t>
            </a:r>
          </a:p>
          <a:p>
            <a:r>
              <a:rPr lang="en-US" dirty="0"/>
              <a:t>Laundry (employee)</a:t>
            </a:r>
          </a:p>
          <a:p>
            <a:r>
              <a:rPr lang="en-US" dirty="0"/>
              <a:t>Brushing Teeth</a:t>
            </a:r>
          </a:p>
          <a:p>
            <a:r>
              <a:rPr lang="en-US" dirty="0"/>
              <a:t>Hand Washing</a:t>
            </a:r>
          </a:p>
          <a:p>
            <a:r>
              <a:rPr lang="en-US" dirty="0"/>
              <a:t>Repositioning/Transfer</a:t>
            </a:r>
          </a:p>
          <a:p>
            <a:r>
              <a:rPr lang="en-US" dirty="0"/>
              <a:t>Walking</a:t>
            </a:r>
          </a:p>
          <a:p>
            <a:r>
              <a:rPr lang="en-US" dirty="0"/>
              <a:t>Adaptive Medical equipment</a:t>
            </a:r>
          </a:p>
          <a:p>
            <a:r>
              <a:rPr lang="en-US" dirty="0"/>
              <a:t>Assistance with Medication</a:t>
            </a:r>
          </a:p>
          <a:p>
            <a:r>
              <a:rPr lang="en-US" dirty="0"/>
              <a:t>Range of motion (Per Physician Orders)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438731-DC73-497C-8519-54B891D8E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17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F1D4C-028B-4A4E-914E-710537A23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Personal Care Continued….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7C3F4-5289-490D-9BC5-B80A18CAB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Vitals (Per Physician Orders)</a:t>
            </a:r>
          </a:p>
          <a:p>
            <a:r>
              <a:rPr lang="en-US" dirty="0"/>
              <a:t>Catheterization</a:t>
            </a:r>
          </a:p>
          <a:p>
            <a:r>
              <a:rPr lang="en-US" dirty="0"/>
              <a:t>Communication</a:t>
            </a:r>
          </a:p>
          <a:p>
            <a:r>
              <a:rPr lang="en-US" dirty="0"/>
              <a:t>Meal preparation</a:t>
            </a:r>
          </a:p>
          <a:p>
            <a:r>
              <a:rPr lang="en-US" dirty="0"/>
              <a:t>Feeding</a:t>
            </a:r>
          </a:p>
          <a:p>
            <a:r>
              <a:rPr lang="en-US" dirty="0"/>
              <a:t>Special Dietary Needs</a:t>
            </a:r>
          </a:p>
          <a:p>
            <a:r>
              <a:rPr lang="en-US" dirty="0"/>
              <a:t>Housecleaning</a:t>
            </a:r>
          </a:p>
          <a:p>
            <a:r>
              <a:rPr lang="en-US" dirty="0"/>
              <a:t>Laundry/Ironing Student</a:t>
            </a:r>
          </a:p>
          <a:p>
            <a:r>
              <a:rPr lang="en-US" dirty="0"/>
              <a:t>Making/Changing bed</a:t>
            </a:r>
          </a:p>
          <a:p>
            <a:r>
              <a:rPr lang="en-US" dirty="0"/>
              <a:t>Dishwashing</a:t>
            </a:r>
          </a:p>
          <a:p>
            <a:r>
              <a:rPr lang="en-US" dirty="0"/>
              <a:t>Supervision/Non-educational</a:t>
            </a:r>
          </a:p>
          <a:p>
            <a:r>
              <a:rPr lang="en-US" dirty="0"/>
              <a:t>Redirection</a:t>
            </a:r>
          </a:p>
          <a:p>
            <a:r>
              <a:rPr lang="en-US" dirty="0"/>
              <a:t>Positive behavioral Support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765D3F-4445-4E84-90B3-F21F68F2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89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BF789-FF37-46B3-B6A3-3A06BA9AB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Personal Care Tasks on the Billing Form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541920D8-991C-418E-8540-813A41FDE3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568565"/>
              </p:ext>
            </p:extLst>
          </p:nvPr>
        </p:nvGraphicFramePr>
        <p:xfrm>
          <a:off x="298939" y="2370339"/>
          <a:ext cx="8527561" cy="1924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0343">
                  <a:extLst>
                    <a:ext uri="{9D8B030D-6E8A-4147-A177-3AD203B41FA5}">
                      <a16:colId xmlns:a16="http://schemas.microsoft.com/office/drawing/2014/main" val="4247080053"/>
                    </a:ext>
                  </a:extLst>
                </a:gridCol>
                <a:gridCol w="1554798">
                  <a:extLst>
                    <a:ext uri="{9D8B030D-6E8A-4147-A177-3AD203B41FA5}">
                      <a16:colId xmlns:a16="http://schemas.microsoft.com/office/drawing/2014/main" val="2053462749"/>
                    </a:ext>
                  </a:extLst>
                </a:gridCol>
                <a:gridCol w="1876480">
                  <a:extLst>
                    <a:ext uri="{9D8B030D-6E8A-4147-A177-3AD203B41FA5}">
                      <a16:colId xmlns:a16="http://schemas.microsoft.com/office/drawing/2014/main" val="3337375546"/>
                    </a:ext>
                  </a:extLst>
                </a:gridCol>
                <a:gridCol w="1715640">
                  <a:extLst>
                    <a:ext uri="{9D8B030D-6E8A-4147-A177-3AD203B41FA5}">
                      <a16:colId xmlns:a16="http://schemas.microsoft.com/office/drawing/2014/main" val="1968958964"/>
                    </a:ext>
                  </a:extLst>
                </a:gridCol>
                <a:gridCol w="2040300">
                  <a:extLst>
                    <a:ext uri="{9D8B030D-6E8A-4147-A177-3AD203B41FA5}">
                      <a16:colId xmlns:a16="http://schemas.microsoft.com/office/drawing/2014/main" val="4157509866"/>
                    </a:ext>
                  </a:extLst>
                </a:gridCol>
              </a:tblGrid>
              <a:tr h="3166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1. Grooming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6. Brushing Teeth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11. Assistance with Medication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16. Meal Preparation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21. Making/Changing Bed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33922"/>
                  </a:ext>
                </a:extLst>
              </a:tr>
              <a:tr h="3166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2. Bathing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7. Hand Washing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12. Range of Motion Per Physician Orders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17. Feeding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22. Dishwashing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5745527"/>
                  </a:ext>
                </a:extLst>
              </a:tr>
              <a:tr h="3166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3. Toileting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8. Repositioning/Transfer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13. Vitals Per Physician Orders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18. Special Dietary Needs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23. Supervision/Non-Educational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271978"/>
                  </a:ext>
                </a:extLst>
              </a:tr>
              <a:tr h="31669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4. Dressing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9. Walking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14. Catheterization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19. Housecleaning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24. Redirection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934552"/>
                  </a:ext>
                </a:extLst>
              </a:tr>
              <a:tr h="6480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5. Laundry (Employee)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10. Adaptive</a:t>
                      </a:r>
                      <a:r>
                        <a:rPr lang="en-US" sz="10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Medical Equipment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15. Communication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20. Laundry/Ironing Student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25. Positive Behavior Support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340" marR="6434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2956656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C8F22A-D4CD-4EA9-99C5-24BBBBC38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6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80A0C-5C98-4F7E-AE18-463307035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Documenting the tasks on the Billing Form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98B2ABE4-FD96-4B3B-A603-DBE486A0EF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794229"/>
              </p:ext>
            </p:extLst>
          </p:nvPr>
        </p:nvGraphicFramePr>
        <p:xfrm>
          <a:off x="298450" y="1473694"/>
          <a:ext cx="8528051" cy="3710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2409">
                  <a:extLst>
                    <a:ext uri="{9D8B030D-6E8A-4147-A177-3AD203B41FA5}">
                      <a16:colId xmlns:a16="http://schemas.microsoft.com/office/drawing/2014/main" val="2157383236"/>
                    </a:ext>
                  </a:extLst>
                </a:gridCol>
                <a:gridCol w="639604">
                  <a:extLst>
                    <a:ext uri="{9D8B030D-6E8A-4147-A177-3AD203B41FA5}">
                      <a16:colId xmlns:a16="http://schemas.microsoft.com/office/drawing/2014/main" val="2319905040"/>
                    </a:ext>
                  </a:extLst>
                </a:gridCol>
                <a:gridCol w="639604">
                  <a:extLst>
                    <a:ext uri="{9D8B030D-6E8A-4147-A177-3AD203B41FA5}">
                      <a16:colId xmlns:a16="http://schemas.microsoft.com/office/drawing/2014/main" val="1876549610"/>
                    </a:ext>
                  </a:extLst>
                </a:gridCol>
                <a:gridCol w="1492409">
                  <a:extLst>
                    <a:ext uri="{9D8B030D-6E8A-4147-A177-3AD203B41FA5}">
                      <a16:colId xmlns:a16="http://schemas.microsoft.com/office/drawing/2014/main" val="776905701"/>
                    </a:ext>
                  </a:extLst>
                </a:gridCol>
                <a:gridCol w="746204">
                  <a:extLst>
                    <a:ext uri="{9D8B030D-6E8A-4147-A177-3AD203B41FA5}">
                      <a16:colId xmlns:a16="http://schemas.microsoft.com/office/drawing/2014/main" val="600784690"/>
                    </a:ext>
                  </a:extLst>
                </a:gridCol>
                <a:gridCol w="639604">
                  <a:extLst>
                    <a:ext uri="{9D8B030D-6E8A-4147-A177-3AD203B41FA5}">
                      <a16:colId xmlns:a16="http://schemas.microsoft.com/office/drawing/2014/main" val="2135260283"/>
                    </a:ext>
                  </a:extLst>
                </a:gridCol>
                <a:gridCol w="1492409">
                  <a:extLst>
                    <a:ext uri="{9D8B030D-6E8A-4147-A177-3AD203B41FA5}">
                      <a16:colId xmlns:a16="http://schemas.microsoft.com/office/drawing/2014/main" val="1194602340"/>
                    </a:ext>
                  </a:extLst>
                </a:gridCol>
                <a:gridCol w="692904">
                  <a:extLst>
                    <a:ext uri="{9D8B030D-6E8A-4147-A177-3AD203B41FA5}">
                      <a16:colId xmlns:a16="http://schemas.microsoft.com/office/drawing/2014/main" val="2685606896"/>
                    </a:ext>
                  </a:extLst>
                </a:gridCol>
                <a:gridCol w="692904">
                  <a:extLst>
                    <a:ext uri="{9D8B030D-6E8A-4147-A177-3AD203B41FA5}">
                      <a16:colId xmlns:a16="http://schemas.microsoft.com/office/drawing/2014/main" val="892133314"/>
                    </a:ext>
                  </a:extLst>
                </a:gridCol>
              </a:tblGrid>
              <a:tr h="19188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List Number of Activity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Start Time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End Time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List Number of Activity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Start Time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End Time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List Number of Activity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Start Time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solidFill>
                            <a:schemeClr val="tx1"/>
                          </a:solidFill>
                          <a:effectLst/>
                        </a:rPr>
                        <a:t>End Time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507002"/>
                  </a:ext>
                </a:extLst>
              </a:tr>
              <a:tr h="1918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1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 9:00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9:20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 17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 12:00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12:30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6727964"/>
                  </a:ext>
                </a:extLst>
              </a:tr>
              <a:tr h="1918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effectLst/>
                        </a:rPr>
                        <a:t> 3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10:00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10:15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 3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1:00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ffectLst/>
                        </a:rPr>
                        <a:t>1:15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444109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10:15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10:20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4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1:15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1:40</a:t>
                      </a: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149393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6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10:20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10:45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034258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807536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919709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5670028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2618474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7157155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029676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569954"/>
                  </a:ext>
                </a:extLst>
              </a:tr>
              <a:tr h="17869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16802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646085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690890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81515"/>
                  </a:ext>
                </a:extLst>
              </a:tr>
              <a:tr h="2111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85150"/>
                  </a:ext>
                </a:extLst>
              </a:tr>
              <a:tr h="211799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TOTAL MINUTES PER COLUMN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65 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TOTAL MINUTES PER COLUMN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70 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solidFill>
                            <a:schemeClr val="tx1"/>
                          </a:solidFill>
                          <a:effectLst/>
                        </a:rPr>
                        <a:t>TOTAL MINUTES PER COLUMN</a:t>
                      </a:r>
                      <a:endParaRPr lang="en-US" sz="10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960" marR="63960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22076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8EEE7-8706-4D4E-A5F9-15FA4BDE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30861-4318-414B-8E21-CA5F03E7BD41}" type="slidenum">
              <a:rPr lang="en-US" smtClean="0"/>
              <a:t>9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A0431D-CE7F-4266-94A7-4B173FD1F813}"/>
              </a:ext>
            </a:extLst>
          </p:cNvPr>
          <p:cNvCxnSpPr>
            <a:cxnSpLocks/>
          </p:cNvCxnSpPr>
          <p:nvPr/>
        </p:nvCxnSpPr>
        <p:spPr>
          <a:xfrm flipV="1">
            <a:off x="-2290439" y="8851900"/>
            <a:ext cx="6025828" cy="967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D97069-F9E4-4DEC-82A7-71E239B2AA69}"/>
              </a:ext>
            </a:extLst>
          </p:cNvPr>
          <p:cNvCxnSpPr>
            <a:cxnSpLocks/>
          </p:cNvCxnSpPr>
          <p:nvPr/>
        </p:nvCxnSpPr>
        <p:spPr>
          <a:xfrm>
            <a:off x="772357" y="8691239"/>
            <a:ext cx="6074177" cy="503433"/>
          </a:xfrm>
          <a:prstGeom prst="line">
            <a:avLst/>
          </a:prstGeom>
          <a:noFill/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675113150"/>
      </p:ext>
    </p:extLst>
  </p:cSld>
  <p:clrMapOvr>
    <a:masterClrMapping/>
  </p:clrMapOvr>
</p:sld>
</file>

<file path=ppt/theme/theme1.xml><?xml version="1.0" encoding="utf-8"?>
<a:theme xmlns:a="http://schemas.openxmlformats.org/drawingml/2006/main" name="WVDE_2017Theme2">
  <a:themeElements>
    <a:clrScheme name="Custo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VDE_2017Theme2" id="{44F0BE6C-34C6-EC46-AFE6-CDB91FC5A479}" vid="{EC7969FB-EEA3-4642-839C-4BC21861693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WVDE_2017Theme2</Template>
  <TotalTime>801</TotalTime>
  <Words>575</Words>
  <Application>Microsoft Office PowerPoint</Application>
  <PresentationFormat>On-screen Show (4:3)</PresentationFormat>
  <Paragraphs>290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Edwardian Script ITC</vt:lpstr>
      <vt:lpstr>Fira Sans</vt:lpstr>
      <vt:lpstr>Fira Sans Ultra</vt:lpstr>
      <vt:lpstr>Vollkorn</vt:lpstr>
      <vt:lpstr>WVDE_2017Theme2</vt:lpstr>
      <vt:lpstr>Chapter 538 School-Based Health Services</vt:lpstr>
      <vt:lpstr> August 1, 2019</vt:lpstr>
      <vt:lpstr>Demographics </vt:lpstr>
      <vt:lpstr>Student Demographic Section</vt:lpstr>
      <vt:lpstr>Who can be a Personal Care Provider</vt:lpstr>
      <vt:lpstr>What is Personal Care</vt:lpstr>
      <vt:lpstr>What is Personal Care Continued….</vt:lpstr>
      <vt:lpstr>Personal Care Tasks on the Billing Form</vt:lpstr>
      <vt:lpstr>Documenting the tasks on the Billing Form</vt:lpstr>
      <vt:lpstr>Final Unit Count and Signature 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Daniels</dc:creator>
  <cp:lastModifiedBy>Kelley Johnson</cp:lastModifiedBy>
  <cp:revision>25</cp:revision>
  <dcterms:created xsi:type="dcterms:W3CDTF">2017-05-08T14:21:19Z</dcterms:created>
  <dcterms:modified xsi:type="dcterms:W3CDTF">2019-06-07T15:39:58Z</dcterms:modified>
</cp:coreProperties>
</file>