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6" r:id="rId2"/>
    <p:sldId id="260" r:id="rId3"/>
    <p:sldId id="257" r:id="rId4"/>
    <p:sldId id="259" r:id="rId5"/>
    <p:sldId id="261" r:id="rId6"/>
    <p:sldId id="276" r:id="rId7"/>
    <p:sldId id="284" r:id="rId8"/>
    <p:sldId id="277" r:id="rId9"/>
    <p:sldId id="278" r:id="rId10"/>
    <p:sldId id="285" r:id="rId11"/>
    <p:sldId id="263" r:id="rId12"/>
    <p:sldId id="289" r:id="rId13"/>
    <p:sldId id="290" r:id="rId14"/>
    <p:sldId id="281" r:id="rId15"/>
    <p:sldId id="280" r:id="rId16"/>
    <p:sldId id="291" r:id="rId17"/>
    <p:sldId id="288" r:id="rId18"/>
    <p:sldId id="282" r:id="rId19"/>
    <p:sldId id="287"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F6F5"/>
    <a:srgbClr val="E7FBFB"/>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674"/>
  </p:normalViewPr>
  <p:slideViewPr>
    <p:cSldViewPr snapToGrid="0" snapToObjects="1">
      <p:cViewPr varScale="1">
        <p:scale>
          <a:sx n="108" d="100"/>
          <a:sy n="108" d="100"/>
        </p:scale>
        <p:origin x="172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B972B6-9627-45EC-AB06-146CE8924137}" type="datetimeFigureOut">
              <a:rPr lang="en-US" smtClean="0"/>
              <a:t>6/6/2019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3477E3-9F86-4DFF-BB80-6616330F12A5}" type="slidenum">
              <a:rPr lang="en-US" smtClean="0"/>
              <a:t>‹#›</a:t>
            </a:fld>
            <a:endParaRPr lang="en-US"/>
          </a:p>
        </p:txBody>
      </p:sp>
    </p:spTree>
    <p:extLst>
      <p:ext uri="{BB962C8B-B14F-4D97-AF65-F5344CB8AC3E}">
        <p14:creationId xmlns:p14="http://schemas.microsoft.com/office/powerpoint/2010/main" val="1658033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6/6/2019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538 School-Based </a:t>
            </a:r>
            <a:r>
              <a:rPr lang="en-US"/>
              <a:t>Health Services </a:t>
            </a:r>
            <a:endParaRPr lang="en-US" dirty="0"/>
          </a:p>
        </p:txBody>
      </p:sp>
      <p:sp>
        <p:nvSpPr>
          <p:cNvPr id="3" name="Subtitle 2"/>
          <p:cNvSpPr>
            <a:spLocks noGrp="1"/>
          </p:cNvSpPr>
          <p:nvPr>
            <p:ph type="subTitle" idx="1"/>
          </p:nvPr>
        </p:nvSpPr>
        <p:spPr>
          <a:xfrm>
            <a:off x="1652632" y="5292662"/>
            <a:ext cx="5872294" cy="416477"/>
          </a:xfrm>
        </p:spPr>
        <p:txBody>
          <a:bodyPr>
            <a:normAutofit/>
          </a:bodyPr>
          <a:lstStyle/>
          <a:p>
            <a:r>
              <a:rPr lang="en-US" dirty="0"/>
              <a:t>Audiology Billing Form </a:t>
            </a:r>
          </a:p>
        </p:txBody>
      </p:sp>
      <p:sp>
        <p:nvSpPr>
          <p:cNvPr id="4" name="Date Placeholder 3"/>
          <p:cNvSpPr>
            <a:spLocks noGrp="1"/>
          </p:cNvSpPr>
          <p:nvPr>
            <p:ph type="dt" sz="half" idx="10"/>
          </p:nvPr>
        </p:nvSpPr>
        <p:spPr>
          <a:xfrm>
            <a:off x="3389152" y="5841622"/>
            <a:ext cx="2483142" cy="508844"/>
          </a:xfrm>
        </p:spPr>
        <p:txBody>
          <a:bodyPr/>
          <a:lstStyle/>
          <a:p>
            <a:r>
              <a:rPr lang="en-US" sz="1600" b="1" dirty="0"/>
              <a:t>Effective August 1, 2019</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02313948"/>
              </p:ext>
            </p:extLst>
          </p:nvPr>
        </p:nvGraphicFramePr>
        <p:xfrm>
          <a:off x="729842" y="2525083"/>
          <a:ext cx="7583649" cy="20133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06680">
                <a:tc gridSpan="6">
                  <a:txBody>
                    <a:bodyPr/>
                    <a:lstStyle/>
                    <a:p>
                      <a:pPr marL="0" marR="0" algn="ctr">
                        <a:spcBef>
                          <a:spcPts val="0"/>
                        </a:spcBef>
                        <a:spcAft>
                          <a:spcPts val="0"/>
                        </a:spcAft>
                      </a:pPr>
                      <a:r>
                        <a:rPr lang="en-US" sz="1600" dirty="0">
                          <a:solidFill>
                            <a:schemeClr val="tx1"/>
                          </a:solidFill>
                          <a:effectLst/>
                          <a:latin typeface="Times New Roman" panose="02020603050405020304" pitchFamily="18" charset="0"/>
                          <a:ea typeface="Times New Roman" panose="02020603050405020304" pitchFamily="18" charset="0"/>
                        </a:rPr>
                        <a:t>LIST ALL DIAGNOSIS CODES RELATED TO AUDIOLOGICAL SERVICES</a:t>
                      </a:r>
                    </a:p>
                    <a:p>
                      <a:pPr marL="0" marR="0" algn="ctr">
                        <a:spcBef>
                          <a:spcPts val="0"/>
                        </a:spcBef>
                        <a:spcAft>
                          <a:spcPts val="0"/>
                        </a:spcAft>
                      </a:pP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06680">
                <a:tc>
                  <a:txBody>
                    <a:bodyPr/>
                    <a:lstStyle/>
                    <a:p>
                      <a:pPr marL="0" marR="0">
                        <a:spcBef>
                          <a:spcPts val="0"/>
                        </a:spcBef>
                        <a:spcAft>
                          <a:spcPts val="0"/>
                        </a:spcAft>
                      </a:pPr>
                      <a:r>
                        <a:rPr lang="en-US" sz="1200" dirty="0">
                          <a:solidFill>
                            <a:schemeClr val="tx1"/>
                          </a:solidFill>
                          <a:effectLst/>
                        </a:rPr>
                        <a:t>1.  </a:t>
                      </a:r>
                    </a:p>
                    <a:p>
                      <a:pPr marL="0" marR="0">
                        <a:spcBef>
                          <a:spcPts val="0"/>
                        </a:spcBef>
                        <a:spcAft>
                          <a:spcPts val="0"/>
                        </a:spcAft>
                      </a:pPr>
                      <a:r>
                        <a:rPr lang="en-US" sz="1200" b="0" dirty="0">
                          <a:solidFill>
                            <a:schemeClr val="tx1"/>
                          </a:solidFill>
                          <a:effectLst/>
                        </a:rPr>
                        <a:t>H93.25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p>
                    <a:p>
                      <a:pPr marL="0" marR="0">
                        <a:spcBef>
                          <a:spcPts val="0"/>
                        </a:spcBef>
                        <a:spcAft>
                          <a:spcPts val="0"/>
                        </a:spcAft>
                      </a:pPr>
                      <a:endParaRPr lang="en-US" sz="1200" dirty="0">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spTree>
    <p:extLst>
      <p:ext uri="{BB962C8B-B14F-4D97-AF65-F5344CB8AC3E}">
        <p14:creationId xmlns:p14="http://schemas.microsoft.com/office/powerpoint/2010/main" val="825480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Procedure Code Changes</a:t>
            </a:r>
          </a:p>
        </p:txBody>
      </p:sp>
      <p:sp>
        <p:nvSpPr>
          <p:cNvPr id="3" name="Content Placeholder 2"/>
          <p:cNvSpPr>
            <a:spLocks noGrp="1"/>
          </p:cNvSpPr>
          <p:nvPr>
            <p:ph idx="1"/>
          </p:nvPr>
        </p:nvSpPr>
        <p:spPr/>
        <p:txBody>
          <a:bodyPr/>
          <a:lstStyle/>
          <a:p>
            <a:r>
              <a:rPr lang="en-US" sz="2800" dirty="0">
                <a:solidFill>
                  <a:schemeClr val="accent1">
                    <a:lumMod val="50000"/>
                  </a:schemeClr>
                </a:solidFill>
              </a:rPr>
              <a:t>The following is no longer a valid CPT code for billing </a:t>
            </a:r>
            <a:r>
              <a:rPr lang="en-US" sz="2800" dirty="0" err="1">
                <a:solidFill>
                  <a:schemeClr val="accent1">
                    <a:lumMod val="50000"/>
                  </a:schemeClr>
                </a:solidFill>
              </a:rPr>
              <a:t>audiological</a:t>
            </a:r>
            <a:r>
              <a:rPr lang="en-US" sz="2800" dirty="0">
                <a:solidFill>
                  <a:schemeClr val="accent1">
                    <a:lumMod val="50000"/>
                  </a:schemeClr>
                </a:solidFill>
              </a:rPr>
              <a:t> services in West Virginia.</a:t>
            </a:r>
          </a:p>
          <a:p>
            <a:pPr lvl="1"/>
            <a:r>
              <a:rPr lang="en-US" sz="2400" dirty="0">
                <a:solidFill>
                  <a:schemeClr val="accent1">
                    <a:lumMod val="50000"/>
                  </a:schemeClr>
                </a:solidFill>
              </a:rPr>
              <a:t>92561 – Bekesy Diagnostic</a:t>
            </a:r>
            <a:endParaRPr lang="en-US" sz="2500" dirty="0">
              <a:solidFill>
                <a:schemeClr val="accent1">
                  <a:lumMod val="50000"/>
                </a:schemeClr>
              </a:solidFill>
            </a:endParaRPr>
          </a:p>
          <a:p>
            <a:pPr marL="0" indent="0">
              <a:buNone/>
            </a:pPr>
            <a:endParaRPr lang="en-US" sz="2800" dirty="0">
              <a:solidFill>
                <a:schemeClr val="accent1">
                  <a:lumMod val="50000"/>
                </a:schemeClr>
              </a:solidFill>
            </a:endParaRPr>
          </a:p>
          <a:p>
            <a:pPr lvl="1"/>
            <a:endParaRPr lang="en-US"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3696653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500495"/>
          </a:xfrm>
        </p:spPr>
        <p:txBody>
          <a:bodyPr>
            <a:normAutofit/>
          </a:bodyPr>
          <a:lstStyle/>
          <a:p>
            <a:r>
              <a:rPr lang="en-US" sz="2800" b="1" dirty="0"/>
              <a:t>Audiological Services:  </a:t>
            </a:r>
            <a:r>
              <a:rPr lang="en-US" sz="2800" b="1" i="1" dirty="0"/>
              <a:t>Physician’s authorization on file.  Must be on Plan of Care.  Part One</a:t>
            </a:r>
            <a:br>
              <a:rPr lang="en-US" sz="2000" b="1" dirty="0"/>
            </a:br>
            <a:endParaRPr lang="en-US" sz="20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77171651"/>
              </p:ext>
            </p:extLst>
          </p:nvPr>
        </p:nvGraphicFramePr>
        <p:xfrm>
          <a:off x="1759902" y="1803633"/>
          <a:ext cx="5605145" cy="3644426"/>
        </p:xfrm>
        <a:graphic>
          <a:graphicData uri="http://schemas.openxmlformats.org/drawingml/2006/table">
            <a:tbl>
              <a:tblPr firstRow="1" firstCol="1" bandRow="1">
                <a:tableStyleId>{5C22544A-7EE6-4342-B048-85BDC9FD1C3A}</a:tableStyleId>
              </a:tblPr>
              <a:tblGrid>
                <a:gridCol w="754380">
                  <a:extLst>
                    <a:ext uri="{9D8B030D-6E8A-4147-A177-3AD203B41FA5}">
                      <a16:colId xmlns:a16="http://schemas.microsoft.com/office/drawing/2014/main" val="1531832454"/>
                    </a:ext>
                  </a:extLst>
                </a:gridCol>
                <a:gridCol w="3714750">
                  <a:extLst>
                    <a:ext uri="{9D8B030D-6E8A-4147-A177-3AD203B41FA5}">
                      <a16:colId xmlns:a16="http://schemas.microsoft.com/office/drawing/2014/main" val="1986688734"/>
                    </a:ext>
                  </a:extLst>
                </a:gridCol>
                <a:gridCol w="1136015">
                  <a:extLst>
                    <a:ext uri="{9D8B030D-6E8A-4147-A177-3AD203B41FA5}">
                      <a16:colId xmlns:a16="http://schemas.microsoft.com/office/drawing/2014/main" val="730081575"/>
                    </a:ext>
                  </a:extLst>
                </a:gridCol>
              </a:tblGrid>
              <a:tr h="361356">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CPT</a:t>
                      </a:r>
                    </a:p>
                  </a:txBody>
                  <a:tcPr marL="68580" marR="68580" marT="0" marB="0"/>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Description</a:t>
                      </a:r>
                    </a:p>
                  </a:txBody>
                  <a:tcPr marL="68580" marR="68580" marT="0" marB="0"/>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Service</a:t>
                      </a:r>
                      <a:r>
                        <a:rPr lang="en-US" sz="1200" baseline="0" dirty="0">
                          <a:effectLst/>
                          <a:latin typeface="Times New Roman" panose="02020603050405020304" pitchFamily="18" charset="0"/>
                          <a:ea typeface="Times New Roman" panose="02020603050405020304" pitchFamily="18" charset="0"/>
                        </a:rPr>
                        <a:t> Cap</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77918780"/>
                  </a:ext>
                </a:extLst>
              </a:tr>
              <a:tr h="361356">
                <a:tc>
                  <a:txBody>
                    <a:bodyPr/>
                    <a:lstStyle/>
                    <a:p>
                      <a:pPr marL="0" marR="0">
                        <a:spcBef>
                          <a:spcPts val="0"/>
                        </a:spcBef>
                        <a:spcAft>
                          <a:spcPts val="0"/>
                        </a:spcAft>
                      </a:pPr>
                      <a:r>
                        <a:rPr lang="en-US" sz="1000" dirty="0">
                          <a:effectLst/>
                        </a:rPr>
                        <a:t>92540</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Basic Vestibular Evaluation</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2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17869784"/>
                  </a:ext>
                </a:extLst>
              </a:tr>
              <a:tr h="256713">
                <a:tc>
                  <a:txBody>
                    <a:bodyPr/>
                    <a:lstStyle/>
                    <a:p>
                      <a:pPr marL="0" marR="0">
                        <a:spcBef>
                          <a:spcPts val="0"/>
                        </a:spcBef>
                        <a:spcAft>
                          <a:spcPts val="0"/>
                        </a:spcAft>
                      </a:pPr>
                      <a:r>
                        <a:rPr lang="en-US" sz="1000">
                          <a:effectLst/>
                        </a:rPr>
                        <a:t>92555</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Speech Audiometry: Threshold</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1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40259082"/>
                  </a:ext>
                </a:extLst>
              </a:tr>
              <a:tr h="202510">
                <a:tc>
                  <a:txBody>
                    <a:bodyPr/>
                    <a:lstStyle/>
                    <a:p>
                      <a:pPr marL="0" marR="0">
                        <a:spcBef>
                          <a:spcPts val="0"/>
                        </a:spcBef>
                        <a:spcAft>
                          <a:spcPts val="0"/>
                        </a:spcAft>
                      </a:pPr>
                      <a:r>
                        <a:rPr lang="en-US" sz="1000">
                          <a:effectLst/>
                        </a:rPr>
                        <a:t>92556</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Speech Audiometry Threshold with Speech Recognition</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1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9126596"/>
                  </a:ext>
                </a:extLst>
              </a:tr>
              <a:tr h="361356">
                <a:tc>
                  <a:txBody>
                    <a:bodyPr/>
                    <a:lstStyle/>
                    <a:p>
                      <a:pPr marL="0" marR="0">
                        <a:spcBef>
                          <a:spcPts val="0"/>
                        </a:spcBef>
                        <a:spcAft>
                          <a:spcPts val="0"/>
                        </a:spcAft>
                      </a:pPr>
                      <a:r>
                        <a:rPr lang="en-US" sz="1000">
                          <a:effectLst/>
                        </a:rPr>
                        <a:t>92557</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Basic Comprehensive Audiometry (Cannot be billed with 92555 &amp; 92556)</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1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5825194"/>
                  </a:ext>
                </a:extLst>
              </a:tr>
              <a:tr h="263489">
                <a:tc>
                  <a:txBody>
                    <a:bodyPr/>
                    <a:lstStyle/>
                    <a:p>
                      <a:pPr marL="0" marR="0">
                        <a:spcBef>
                          <a:spcPts val="0"/>
                        </a:spcBef>
                        <a:spcAft>
                          <a:spcPts val="0"/>
                        </a:spcAft>
                      </a:pPr>
                      <a:r>
                        <a:rPr lang="en-US" sz="1000" dirty="0">
                          <a:effectLst/>
                        </a:rPr>
                        <a:t>92562</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Loudness Balance Test Alternate Binaural or Monaural</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37120622"/>
                  </a:ext>
                </a:extLst>
              </a:tr>
              <a:tr h="256713">
                <a:tc>
                  <a:txBody>
                    <a:bodyPr/>
                    <a:lstStyle/>
                    <a:p>
                      <a:pPr marL="0" marR="0">
                        <a:spcBef>
                          <a:spcPts val="0"/>
                        </a:spcBef>
                        <a:spcAft>
                          <a:spcPts val="0"/>
                        </a:spcAft>
                      </a:pPr>
                      <a:r>
                        <a:rPr lang="en-US" sz="1000">
                          <a:effectLst/>
                        </a:rPr>
                        <a:t>92567*</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Tympanometry  Impedance Testing</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1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67586943"/>
                  </a:ext>
                </a:extLst>
              </a:tr>
              <a:tr h="256713">
                <a:tc>
                  <a:txBody>
                    <a:bodyPr/>
                    <a:lstStyle/>
                    <a:p>
                      <a:pPr marL="0" marR="0">
                        <a:spcBef>
                          <a:spcPts val="0"/>
                        </a:spcBef>
                        <a:spcAft>
                          <a:spcPts val="0"/>
                        </a:spcAft>
                      </a:pPr>
                      <a:r>
                        <a:rPr lang="en-US" sz="1000">
                          <a:effectLst/>
                        </a:rPr>
                        <a:t>92568*</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Acoustic Reflex Testing</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1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80519505"/>
                  </a:ext>
                </a:extLst>
              </a:tr>
              <a:tr h="270264">
                <a:tc>
                  <a:txBody>
                    <a:bodyPr/>
                    <a:lstStyle/>
                    <a:p>
                      <a:pPr marL="0" marR="0">
                        <a:spcBef>
                          <a:spcPts val="0"/>
                        </a:spcBef>
                        <a:spcAft>
                          <a:spcPts val="0"/>
                        </a:spcAft>
                      </a:pPr>
                      <a:r>
                        <a:rPr lang="en-US" sz="1000">
                          <a:effectLst/>
                        </a:rPr>
                        <a:t>92570</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Acoustic Admittance Test (cannot be billed with 92567 and 92568)</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4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95538460"/>
                  </a:ext>
                </a:extLst>
              </a:tr>
              <a:tr h="263489">
                <a:tc>
                  <a:txBody>
                    <a:bodyPr/>
                    <a:lstStyle/>
                    <a:p>
                      <a:pPr marL="0" marR="0">
                        <a:spcBef>
                          <a:spcPts val="0"/>
                        </a:spcBef>
                        <a:spcAft>
                          <a:spcPts val="0"/>
                        </a:spcAft>
                      </a:pPr>
                      <a:r>
                        <a:rPr lang="en-US" sz="1000">
                          <a:effectLst/>
                        </a:rPr>
                        <a:t>92571</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Filtered Speech Test</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1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739444825"/>
                  </a:ext>
                </a:extLst>
              </a:tr>
              <a:tr h="263489">
                <a:tc>
                  <a:txBody>
                    <a:bodyPr/>
                    <a:lstStyle/>
                    <a:p>
                      <a:pPr marL="0" marR="0">
                        <a:spcBef>
                          <a:spcPts val="0"/>
                        </a:spcBef>
                        <a:spcAft>
                          <a:spcPts val="0"/>
                        </a:spcAft>
                      </a:pPr>
                      <a:r>
                        <a:rPr lang="en-US" sz="1000">
                          <a:effectLst/>
                        </a:rPr>
                        <a:t>92582</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Conditioning Play Audiometry</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4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03958746"/>
                  </a:ext>
                </a:extLst>
              </a:tr>
              <a:tr h="263489">
                <a:tc>
                  <a:txBody>
                    <a:bodyPr/>
                    <a:lstStyle/>
                    <a:p>
                      <a:pPr marL="0" marR="0">
                        <a:spcBef>
                          <a:spcPts val="0"/>
                        </a:spcBef>
                        <a:spcAft>
                          <a:spcPts val="0"/>
                        </a:spcAft>
                      </a:pPr>
                      <a:r>
                        <a:rPr lang="en-US" sz="1000">
                          <a:effectLst/>
                        </a:rPr>
                        <a:t>92583</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Select Picture Audiometry</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1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55209925"/>
                  </a:ext>
                </a:extLst>
              </a:tr>
              <a:tr h="263489">
                <a:tc>
                  <a:txBody>
                    <a:bodyPr/>
                    <a:lstStyle/>
                    <a:p>
                      <a:pPr marL="0" marR="0">
                        <a:spcBef>
                          <a:spcPts val="0"/>
                        </a:spcBef>
                        <a:spcAft>
                          <a:spcPts val="0"/>
                        </a:spcAft>
                      </a:pPr>
                      <a:r>
                        <a:rPr lang="en-US" sz="1000">
                          <a:effectLst/>
                        </a:rPr>
                        <a:t>92587</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Evoked Otoacoustic Emissions; Limited </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4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32862833"/>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2291099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Audiological Services:  </a:t>
            </a:r>
            <a:r>
              <a:rPr lang="en-US" sz="2800" b="1" i="1" dirty="0"/>
              <a:t>Physician’s authorization on file.  Must be on Plan of Care.  Part Two</a:t>
            </a: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60451083"/>
              </p:ext>
            </p:extLst>
          </p:nvPr>
        </p:nvGraphicFramePr>
        <p:xfrm>
          <a:off x="1759902" y="1946244"/>
          <a:ext cx="5605145" cy="1669411"/>
        </p:xfrm>
        <a:graphic>
          <a:graphicData uri="http://schemas.openxmlformats.org/drawingml/2006/table">
            <a:tbl>
              <a:tblPr firstRow="1" firstCol="1" bandRow="1">
                <a:tableStyleId>{5C22544A-7EE6-4342-B048-85BDC9FD1C3A}</a:tableStyleId>
              </a:tblPr>
              <a:tblGrid>
                <a:gridCol w="754380">
                  <a:extLst>
                    <a:ext uri="{9D8B030D-6E8A-4147-A177-3AD203B41FA5}">
                      <a16:colId xmlns:a16="http://schemas.microsoft.com/office/drawing/2014/main" val="1821812534"/>
                    </a:ext>
                  </a:extLst>
                </a:gridCol>
                <a:gridCol w="3714750">
                  <a:extLst>
                    <a:ext uri="{9D8B030D-6E8A-4147-A177-3AD203B41FA5}">
                      <a16:colId xmlns:a16="http://schemas.microsoft.com/office/drawing/2014/main" val="3255152469"/>
                    </a:ext>
                  </a:extLst>
                </a:gridCol>
                <a:gridCol w="1136015">
                  <a:extLst>
                    <a:ext uri="{9D8B030D-6E8A-4147-A177-3AD203B41FA5}">
                      <a16:colId xmlns:a16="http://schemas.microsoft.com/office/drawing/2014/main" val="2977669708"/>
                    </a:ext>
                  </a:extLst>
                </a:gridCol>
              </a:tblGrid>
              <a:tr h="357891">
                <a:tc>
                  <a:txBody>
                    <a:bodyPr/>
                    <a:lstStyle/>
                    <a:p>
                      <a:pPr marL="0" marR="0">
                        <a:spcBef>
                          <a:spcPts val="0"/>
                        </a:spcBef>
                        <a:spcAft>
                          <a:spcPts val="0"/>
                        </a:spcAft>
                      </a:pPr>
                      <a:r>
                        <a:rPr lang="en-US" sz="1000">
                          <a:effectLst/>
                        </a:rPr>
                        <a:t>92590</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b="0" dirty="0">
                          <a:solidFill>
                            <a:schemeClr val="tx1"/>
                          </a:solidFill>
                          <a:effectLst/>
                        </a:rPr>
                        <a:t>Hearing Aid Exam – Monaural</a:t>
                      </a:r>
                      <a:endParaRPr lang="en-US" sz="1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spcBef>
                          <a:spcPts val="0"/>
                        </a:spcBef>
                        <a:spcAft>
                          <a:spcPts val="0"/>
                        </a:spcAft>
                      </a:pPr>
                      <a:r>
                        <a:rPr lang="en-US" sz="1000" b="0" dirty="0">
                          <a:solidFill>
                            <a:schemeClr val="tx1"/>
                          </a:solidFill>
                          <a:effectLst/>
                        </a:rPr>
                        <a:t>2 per calendar year</a:t>
                      </a:r>
                      <a:endParaRPr lang="en-US"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679344363"/>
                  </a:ext>
                </a:extLst>
              </a:tr>
              <a:tr h="260962">
                <a:tc>
                  <a:txBody>
                    <a:bodyPr/>
                    <a:lstStyle/>
                    <a:p>
                      <a:pPr marL="0" marR="0">
                        <a:spcBef>
                          <a:spcPts val="0"/>
                        </a:spcBef>
                        <a:spcAft>
                          <a:spcPts val="0"/>
                        </a:spcAft>
                      </a:pPr>
                      <a:r>
                        <a:rPr lang="en-US" sz="1000">
                          <a:effectLst/>
                        </a:rPr>
                        <a:t>92591</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Hearing Aid Exam – Binaural</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2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75174406"/>
                  </a:ext>
                </a:extLst>
              </a:tr>
              <a:tr h="260962">
                <a:tc>
                  <a:txBody>
                    <a:bodyPr/>
                    <a:lstStyle/>
                    <a:p>
                      <a:pPr marL="0" marR="0">
                        <a:spcBef>
                          <a:spcPts val="0"/>
                        </a:spcBef>
                        <a:spcAft>
                          <a:spcPts val="0"/>
                        </a:spcAft>
                      </a:pPr>
                      <a:r>
                        <a:rPr lang="en-US" sz="1000">
                          <a:effectLst/>
                        </a:rPr>
                        <a:t>92592</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Hearing Aid Check – Monaural</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4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94901688"/>
                  </a:ext>
                </a:extLst>
              </a:tr>
              <a:tr h="267672">
                <a:tc>
                  <a:txBody>
                    <a:bodyPr/>
                    <a:lstStyle/>
                    <a:p>
                      <a:pPr marL="0" marR="0">
                        <a:spcBef>
                          <a:spcPts val="0"/>
                        </a:spcBef>
                        <a:spcAft>
                          <a:spcPts val="0"/>
                        </a:spcAft>
                      </a:pPr>
                      <a:r>
                        <a:rPr lang="en-US" sz="1000">
                          <a:effectLst/>
                        </a:rPr>
                        <a:t>92593</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Hearing Aid Check – Binaural</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4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29130211"/>
                  </a:ext>
                </a:extLst>
              </a:tr>
              <a:tr h="260962">
                <a:tc>
                  <a:txBody>
                    <a:bodyPr/>
                    <a:lstStyle/>
                    <a:p>
                      <a:pPr marL="0" marR="0">
                        <a:spcBef>
                          <a:spcPts val="0"/>
                        </a:spcBef>
                        <a:spcAft>
                          <a:spcPts val="0"/>
                        </a:spcAft>
                      </a:pPr>
                      <a:r>
                        <a:rPr lang="en-US" sz="1000">
                          <a:effectLst/>
                        </a:rPr>
                        <a:t>92594</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Electro-acoustic Evaluation for Hearing Aid - Monaural</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4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21344818"/>
                  </a:ext>
                </a:extLst>
              </a:tr>
              <a:tr h="260962">
                <a:tc>
                  <a:txBody>
                    <a:bodyPr/>
                    <a:lstStyle/>
                    <a:p>
                      <a:pPr marL="0" marR="0">
                        <a:spcBef>
                          <a:spcPts val="0"/>
                        </a:spcBef>
                        <a:spcAft>
                          <a:spcPts val="0"/>
                        </a:spcAft>
                      </a:pPr>
                      <a:r>
                        <a:rPr lang="en-US" sz="1000">
                          <a:effectLst/>
                        </a:rPr>
                        <a:t>92595</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Electro-acoustic Evaluation for Hearing Aid - Binaural</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12592203"/>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
        <p:nvSpPr>
          <p:cNvPr id="7" name="TextBox 6"/>
          <p:cNvSpPr txBox="1"/>
          <p:nvPr/>
        </p:nvSpPr>
        <p:spPr>
          <a:xfrm>
            <a:off x="1476462" y="4211273"/>
            <a:ext cx="6470674" cy="1200329"/>
          </a:xfrm>
          <a:prstGeom prst="rect">
            <a:avLst/>
          </a:prstGeom>
          <a:noFill/>
        </p:spPr>
        <p:txBody>
          <a:bodyPr wrap="square" rtlCol="0">
            <a:spAutoFit/>
          </a:bodyPr>
          <a:lstStyle/>
          <a:p>
            <a:r>
              <a:rPr lang="en-US" dirty="0"/>
              <a:t>* Procedures performed during Audiology Hearing Evaluations</a:t>
            </a:r>
          </a:p>
          <a:p>
            <a:r>
              <a:rPr lang="en-US" dirty="0"/>
              <a:t>**Unit is one encounter/visit (with no time limit) unless otherwise specified        </a:t>
            </a:r>
          </a:p>
          <a:p>
            <a:endParaRPr lang="en-US" dirty="0"/>
          </a:p>
        </p:txBody>
      </p:sp>
    </p:spTree>
    <p:extLst>
      <p:ext uri="{BB962C8B-B14F-4D97-AF65-F5344CB8AC3E}">
        <p14:creationId xmlns:p14="http://schemas.microsoft.com/office/powerpoint/2010/main" val="2336178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Enter Claim Documentation</a:t>
            </a:r>
          </a:p>
        </p:txBody>
      </p:sp>
      <p:sp>
        <p:nvSpPr>
          <p:cNvPr id="3" name="Content Placeholder 2"/>
          <p:cNvSpPr>
            <a:spLocks noGrp="1"/>
          </p:cNvSpPr>
          <p:nvPr>
            <p:ph idx="1"/>
          </p:nvPr>
        </p:nvSpPr>
        <p:spPr>
          <a:xfrm>
            <a:off x="298939" y="1451295"/>
            <a:ext cx="8527427" cy="4421967"/>
          </a:xfrm>
        </p:spPr>
        <p:txBody>
          <a:bodyPr/>
          <a:lstStyle/>
          <a:p>
            <a:r>
              <a:rPr lang="en-US" dirty="0"/>
              <a:t>Use the CPT codes and caps from slides 12-13 to complete the claim documentation section of the billing form.</a:t>
            </a:r>
          </a:p>
          <a:p>
            <a:r>
              <a:rPr lang="en-US" dirty="0"/>
              <a:t>In the first column list the service date. </a:t>
            </a:r>
          </a:p>
          <a:p>
            <a:r>
              <a:rPr lang="en-US" dirty="0"/>
              <a:t>Column two - enter one or more of the diagnosis code numbers that directly relates to the service. (examples 1, 1 &amp; 3, 2)</a:t>
            </a:r>
          </a:p>
          <a:p>
            <a:r>
              <a:rPr lang="en-US" dirty="0"/>
              <a:t>Column three - enter the CPT code.</a:t>
            </a:r>
          </a:p>
          <a:p>
            <a:r>
              <a:rPr lang="en-US" dirty="0"/>
              <a:t>Columns four and five - enter the start and end time.</a:t>
            </a:r>
          </a:p>
          <a:p>
            <a:r>
              <a:rPr lang="en-US" dirty="0"/>
              <a:t>In the last column enter the total number of event(s).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3427123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74384927"/>
              </p:ext>
            </p:extLst>
          </p:nvPr>
        </p:nvGraphicFramePr>
        <p:xfrm>
          <a:off x="1015069" y="1679004"/>
          <a:ext cx="7004807" cy="3590890"/>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solidFill>
                            <a:schemeClr val="tx1"/>
                          </a:solidFill>
                          <a:effectLst/>
                        </a:rPr>
                        <a:t>Sept 15,</a:t>
                      </a:r>
                      <a:r>
                        <a:rPr lang="en-US" sz="1000" baseline="0" dirty="0">
                          <a:solidFill>
                            <a:schemeClr val="tx1"/>
                          </a:solidFill>
                          <a:effectLst/>
                        </a:rPr>
                        <a:t> 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0"/>
                        </a:spcAft>
                      </a:pPr>
                      <a:r>
                        <a:rPr lang="en-US" sz="1000" dirty="0">
                          <a:effectLst/>
                        </a:rPr>
                        <a:t> 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a:solidFill>
                            <a:schemeClr val="tx1"/>
                          </a:solidFill>
                          <a:effectLst/>
                        </a:rPr>
                        <a:t> </a:t>
                      </a:r>
                      <a:endParaRPr lang="en-US" sz="100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3410344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1114367"/>
              </p:ext>
            </p:extLst>
          </p:nvPr>
        </p:nvGraphicFramePr>
        <p:xfrm>
          <a:off x="1015069" y="1679004"/>
          <a:ext cx="7004807" cy="3590890"/>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spTree>
    <p:extLst>
      <p:ext uri="{BB962C8B-B14F-4D97-AF65-F5344CB8AC3E}">
        <p14:creationId xmlns:p14="http://schemas.microsoft.com/office/powerpoint/2010/main" val="2179519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1131138"/>
          </a:xfrm>
        </p:spPr>
        <p:txBody>
          <a:bodyPr/>
          <a:lstStyle/>
          <a:p>
            <a:pPr algn="ctr"/>
            <a:r>
              <a:rPr lang="en-US" dirty="0"/>
              <a:t>Third Party Billing</a:t>
            </a:r>
          </a:p>
        </p:txBody>
      </p:sp>
      <p:sp>
        <p:nvSpPr>
          <p:cNvPr id="3" name="Content Placeholder 2"/>
          <p:cNvSpPr>
            <a:spLocks noGrp="1"/>
          </p:cNvSpPr>
          <p:nvPr>
            <p:ph idx="1"/>
          </p:nvPr>
        </p:nvSpPr>
        <p:spPr>
          <a:xfrm>
            <a:off x="298939" y="1688123"/>
            <a:ext cx="8527427" cy="4185140"/>
          </a:xfrm>
        </p:spPr>
        <p:txBody>
          <a:bodyPr/>
          <a:lstStyle/>
          <a:p>
            <a:r>
              <a:rPr lang="en-US" dirty="0"/>
              <a:t>At times a student may be eligible for Medicaid as the secondary insurance. </a:t>
            </a:r>
          </a:p>
          <a:p>
            <a:r>
              <a:rPr lang="en-US" dirty="0"/>
              <a:t>Medicaid is the payer of last resort for direct services (OT, PT, Speech, Audiology, Psychological, and Nursing).</a:t>
            </a:r>
          </a:p>
          <a:p>
            <a:r>
              <a:rPr lang="en-US" dirty="0"/>
              <a:t>If the student has special transportation services, the direct billing should be submitted.  The claim will be denied but will justify claiming transportation billing for that instructional day.</a:t>
            </a:r>
          </a:p>
          <a:p>
            <a:r>
              <a:rPr lang="en-US" dirty="0"/>
              <a:t>Medicaid will pay ancillary services (TCM, personal care aide and special transportation) as the secondary insurance.</a:t>
            </a:r>
          </a:p>
          <a:p>
            <a:r>
              <a:rPr lang="en-US" dirty="0"/>
              <a:t>Occasionally a student may be eligible for Medicaid under two numbers.  In this case district’s should always use the primary Medicaid number.</a:t>
            </a:r>
          </a:p>
        </p:txBody>
      </p:sp>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spTree>
    <p:extLst>
      <p:ext uri="{BB962C8B-B14F-4D97-AF65-F5344CB8AC3E}">
        <p14:creationId xmlns:p14="http://schemas.microsoft.com/office/powerpoint/2010/main" val="3045606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 _____________________					______________</a:t>
            </a:r>
            <a:endParaRPr lang="en-US" u="sng" dirty="0"/>
          </a:p>
          <a:p>
            <a:pPr marL="0" indent="0">
              <a:buNone/>
            </a:pPr>
            <a:r>
              <a:rPr lang="en-US" i="1" dirty="0"/>
              <a:t>Signature/Credentials		                                      Date	       </a:t>
            </a:r>
            <a:endParaRPr lang="en-US" dirty="0"/>
          </a:p>
          <a:p>
            <a:pPr marL="0" indent="0">
              <a:buNone/>
            </a:pPr>
            <a:r>
              <a:rPr lang="en-US" i="1" dirty="0"/>
              <a:t>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spTree>
    <p:extLst>
      <p:ext uri="{BB962C8B-B14F-4D97-AF65-F5344CB8AC3E}">
        <p14:creationId xmlns:p14="http://schemas.microsoft.com/office/powerpoint/2010/main" val="3874294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i="1" u="sng" dirty="0">
                <a:latin typeface="Edwardian Script ITC" panose="030303020407070D0804" pitchFamily="66" charset="0"/>
              </a:rPr>
              <a:t>__Marion Downs</a:t>
            </a:r>
            <a:r>
              <a:rPr lang="en-US" i="1" u="sng" dirty="0">
                <a:latin typeface="Fira Sans" panose="020B0503050000020004" pitchFamily="34" charset="0"/>
              </a:rPr>
              <a:t>___	AUD___</a:t>
            </a:r>
            <a:r>
              <a:rPr lang="en-US" dirty="0"/>
              <a:t>     		        		</a:t>
            </a:r>
            <a:r>
              <a:rPr lang="en-US" u="sng" dirty="0"/>
              <a:t>October 1, 2019</a:t>
            </a:r>
            <a:endParaRPr lang="en-US" dirty="0"/>
          </a:p>
          <a:p>
            <a:pPr marL="0" indent="0">
              <a:buNone/>
            </a:pPr>
            <a:r>
              <a:rPr lang="en-US" i="1" dirty="0"/>
              <a:t>Signature/Credentials		                                      Date	       </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124028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Consent to Bill Medicaid</a:t>
            </a:r>
          </a:p>
        </p:txBody>
      </p:sp>
      <p:sp>
        <p:nvSpPr>
          <p:cNvPr id="3" name="Content Placeholder 2"/>
          <p:cNvSpPr>
            <a:spLocks noGrp="1"/>
          </p:cNvSpPr>
          <p:nvPr>
            <p:ph idx="1"/>
          </p:nvPr>
        </p:nvSpPr>
        <p:spPr/>
        <p:txBody>
          <a:bodyPr/>
          <a:lstStyle/>
          <a:p>
            <a:r>
              <a:rPr lang="en-US" dirty="0">
                <a:solidFill>
                  <a:schemeClr val="accent1">
                    <a:lumMod val="50000"/>
                  </a:schemeClr>
                </a:solidFill>
              </a:rPr>
              <a:t>Prior to billing parents must provide written consent to release information and to bill for Medicaid reimbursement.  </a:t>
            </a:r>
          </a:p>
          <a:p>
            <a:r>
              <a:rPr lang="en-US" dirty="0">
                <a:solidFill>
                  <a:schemeClr val="accent1">
                    <a:lumMod val="50000"/>
                  </a:schemeClr>
                </a:solidFill>
              </a:rPr>
              <a:t>Consent is valid for one calendar year from the signature date.</a:t>
            </a:r>
          </a:p>
          <a:p>
            <a:r>
              <a:rPr lang="en-US" dirty="0">
                <a:solidFill>
                  <a:schemeClr val="accent1">
                    <a:lumMod val="50000"/>
                  </a:schemeClr>
                </a:solidFill>
              </a:rPr>
              <a:t>Parents are to be provided an annual notice.</a:t>
            </a:r>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3944582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249" y="620777"/>
            <a:ext cx="8640147" cy="4773612"/>
          </a:xfrm>
        </p:spPr>
        <p:txBody>
          <a:bodyPr>
            <a:normAutofit/>
          </a:bodyPr>
          <a:lstStyle/>
          <a:p>
            <a:pPr algn="ctr"/>
            <a:br>
              <a:rPr lang="en-US" dirty="0"/>
            </a:br>
            <a:r>
              <a:rPr lang="en-US" dirty="0"/>
              <a:t>Kelley Johnson – Coordinator</a:t>
            </a:r>
            <a:br>
              <a:rPr lang="en-US" dirty="0"/>
            </a:br>
            <a:r>
              <a:rPr lang="en-US" dirty="0"/>
              <a:t>Office of Special Education</a:t>
            </a:r>
            <a:br>
              <a:rPr lang="en-US" dirty="0"/>
            </a:br>
            <a:r>
              <a:rPr lang="en-US" dirty="0">
                <a:hlinkClick r:id="rId2"/>
              </a:rPr>
              <a:t>kelley.johnson@k12.wv.us</a:t>
            </a:r>
            <a:br>
              <a:rPr lang="en-US" dirty="0"/>
            </a:br>
            <a:r>
              <a:rPr lang="en-US" dirty="0"/>
              <a:t>304-558-2696 </a:t>
            </a:r>
            <a:r>
              <a:rPr lang="en-US" dirty="0" err="1"/>
              <a:t>ext</a:t>
            </a:r>
            <a:r>
              <a:rPr lang="en-US" dirty="0"/>
              <a:t> 53539</a:t>
            </a:r>
            <a:br>
              <a:rPr lang="en-US" dirty="0"/>
            </a:br>
            <a:br>
              <a:rPr lang="en-US" dirty="0"/>
            </a:br>
            <a:r>
              <a:rPr lang="en-US" dirty="0"/>
              <a:t>WVDE Medicaid Website:</a:t>
            </a:r>
            <a:br>
              <a:rPr lang="en-US" dirty="0"/>
            </a:br>
            <a:r>
              <a:rPr lang="en-US" dirty="0"/>
              <a:t>https://wvde.us/special-education/Medicaid/</a:t>
            </a:r>
            <a:br>
              <a:rPr lang="en-US" dirty="0"/>
            </a:br>
            <a:endParaRPr lang="en-US" dirty="0"/>
          </a:p>
        </p:txBody>
      </p:sp>
    </p:spTree>
    <p:extLst>
      <p:ext uri="{BB962C8B-B14F-4D97-AF65-F5344CB8AC3E}">
        <p14:creationId xmlns:p14="http://schemas.microsoft.com/office/powerpoint/2010/main" val="244585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Plan of Care </a:t>
            </a:r>
          </a:p>
        </p:txBody>
      </p:sp>
      <p:sp>
        <p:nvSpPr>
          <p:cNvPr id="3" name="Content Placeholder 2"/>
          <p:cNvSpPr>
            <a:spLocks noGrp="1"/>
          </p:cNvSpPr>
          <p:nvPr>
            <p:ph idx="1"/>
          </p:nvPr>
        </p:nvSpPr>
        <p:spPr/>
        <p:txBody>
          <a:bodyPr>
            <a:normAutofit lnSpcReduction="10000"/>
          </a:bodyPr>
          <a:lstStyle/>
          <a:p>
            <a:r>
              <a:rPr lang="en-US" dirty="0">
                <a:solidFill>
                  <a:schemeClr val="accent1">
                    <a:lumMod val="50000"/>
                  </a:schemeClr>
                </a:solidFill>
              </a:rPr>
              <a:t>Services must be documented on the </a:t>
            </a:r>
            <a:r>
              <a:rPr lang="en-US" b="1" dirty="0">
                <a:solidFill>
                  <a:schemeClr val="accent1">
                    <a:lumMod val="50000"/>
                  </a:schemeClr>
                </a:solidFill>
              </a:rPr>
              <a:t>Plan of Care </a:t>
            </a:r>
            <a:r>
              <a:rPr lang="en-US" dirty="0">
                <a:solidFill>
                  <a:schemeClr val="accent1">
                    <a:lumMod val="50000"/>
                  </a:schemeClr>
                </a:solidFill>
              </a:rPr>
              <a:t>signed by the parent and therapist.</a:t>
            </a:r>
          </a:p>
          <a:p>
            <a:r>
              <a:rPr lang="en-US" dirty="0">
                <a:solidFill>
                  <a:schemeClr val="accent1">
                    <a:lumMod val="50000"/>
                  </a:schemeClr>
                </a:solidFill>
              </a:rPr>
              <a:t>Effective August 1, 2019 Service Care Plan is now called a Plan of Care.  This provides more consistency and avoids a terminology conflict with private school service plans.  There is not a need to have a new one signed if it says Service Care Plan</a:t>
            </a:r>
          </a:p>
          <a:p>
            <a:r>
              <a:rPr lang="en-US" dirty="0">
                <a:solidFill>
                  <a:schemeClr val="accent1">
                    <a:lumMod val="50000"/>
                  </a:schemeClr>
                </a:solidFill>
              </a:rPr>
              <a:t>The IEP Program has been adjusted to reflect the change in terminology.</a:t>
            </a:r>
          </a:p>
          <a:p>
            <a:r>
              <a:rPr lang="en-US" dirty="0">
                <a:solidFill>
                  <a:schemeClr val="accent1">
                    <a:lumMod val="50000"/>
                  </a:schemeClr>
                </a:solidFill>
              </a:rPr>
              <a:t>Specific ICD-10 diagnosis codes are required. ICD-10 codes must relate to the specific type of therapy being provided. Think of these more as treatment diagnosis codes.  All appropriate diagnosis codes need to be listed on the Plan of Care.</a:t>
            </a:r>
          </a:p>
          <a:p>
            <a:r>
              <a:rPr lang="en-US" dirty="0">
                <a:solidFill>
                  <a:schemeClr val="accent1">
                    <a:lumMod val="50000"/>
                  </a:schemeClr>
                </a:solidFill>
              </a:rPr>
              <a:t> A global code such as Autism would not be appropriate.</a:t>
            </a:r>
          </a:p>
          <a:p>
            <a:pPr marL="0" indent="0">
              <a:buNone/>
            </a:pP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489705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Physician Authorization Form</a:t>
            </a:r>
          </a:p>
        </p:txBody>
      </p:sp>
      <p:sp>
        <p:nvSpPr>
          <p:cNvPr id="3" name="Content Placeholder 2"/>
          <p:cNvSpPr>
            <a:spLocks noGrp="1"/>
          </p:cNvSpPr>
          <p:nvPr>
            <p:ph idx="1"/>
          </p:nvPr>
        </p:nvSpPr>
        <p:spPr>
          <a:xfrm>
            <a:off x="382915" y="1543906"/>
            <a:ext cx="8527427" cy="4149969"/>
          </a:xfrm>
        </p:spPr>
        <p:txBody>
          <a:bodyPr/>
          <a:lstStyle/>
          <a:p>
            <a:r>
              <a:rPr lang="en-US" dirty="0">
                <a:solidFill>
                  <a:schemeClr val="accent1">
                    <a:lumMod val="50000"/>
                  </a:schemeClr>
                </a:solidFill>
              </a:rPr>
              <a:t>Physician Authorization (PAF) is required annually to bill for occupational therapy.</a:t>
            </a:r>
          </a:p>
          <a:p>
            <a:r>
              <a:rPr lang="en-US" dirty="0">
                <a:solidFill>
                  <a:schemeClr val="accent1">
                    <a:lumMod val="50000"/>
                  </a:schemeClr>
                </a:solidFill>
              </a:rPr>
              <a:t>The Audiologist is to document suggested ICD-10 diagnosis codes that specifically relate to the therapy being provided.</a:t>
            </a:r>
          </a:p>
          <a:p>
            <a:r>
              <a:rPr lang="en-US" dirty="0">
                <a:solidFill>
                  <a:schemeClr val="accent1">
                    <a:lumMod val="50000"/>
                  </a:schemeClr>
                </a:solidFill>
              </a:rPr>
              <a:t>When the physician signs the authorization form they are confirming the therapist’s code(s).</a:t>
            </a:r>
          </a:p>
          <a:p>
            <a:r>
              <a:rPr lang="en-US" dirty="0">
                <a:solidFill>
                  <a:schemeClr val="accent1">
                    <a:lumMod val="50000"/>
                  </a:schemeClr>
                </a:solidFill>
              </a:rPr>
              <a:t>Authorizations can be signed by a Physician (MD or DO), Physician’s Assistant (PA) or by an Advanced Practice Registered Nurse (APRN).</a:t>
            </a:r>
          </a:p>
          <a:p>
            <a:r>
              <a:rPr lang="en-US" dirty="0">
                <a:solidFill>
                  <a:schemeClr val="accent1">
                    <a:lumMod val="50000"/>
                  </a:schemeClr>
                </a:solidFill>
              </a:rPr>
              <a:t>Should still obtain PAF even if the student will be working with an SSLPA.</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373883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Student Demographics</a:t>
            </a:r>
          </a:p>
        </p:txBody>
      </p:sp>
      <p:sp>
        <p:nvSpPr>
          <p:cNvPr id="3" name="Content Placeholder 2"/>
          <p:cNvSpPr>
            <a:spLocks noGrp="1"/>
          </p:cNvSpPr>
          <p:nvPr>
            <p:ph idx="1"/>
          </p:nvPr>
        </p:nvSpPr>
        <p:spPr>
          <a:xfrm>
            <a:off x="298939" y="1543907"/>
            <a:ext cx="8527427" cy="4109547"/>
          </a:xfrm>
        </p:spPr>
        <p:txBody>
          <a:bodyPr/>
          <a:lstStyle/>
          <a:p>
            <a:pPr marL="0" indent="0">
              <a:buNone/>
            </a:pPr>
            <a:endParaRPr lang="en-US" dirty="0"/>
          </a:p>
          <a:p>
            <a:r>
              <a:rPr lang="en-US" dirty="0">
                <a:solidFill>
                  <a:schemeClr val="accent1">
                    <a:lumMod val="50000"/>
                  </a:schemeClr>
                </a:solidFill>
              </a:rPr>
              <a:t>Use the student’s real name as listed in WVEIS</a:t>
            </a:r>
          </a:p>
          <a:p>
            <a:r>
              <a:rPr lang="en-US" dirty="0">
                <a:solidFill>
                  <a:schemeClr val="accent1">
                    <a:lumMod val="50000"/>
                  </a:schemeClr>
                </a:solidFill>
              </a:rPr>
              <a:t>The diagnosis code is to be an ICD-10 code that matches the need for audiology.  </a:t>
            </a:r>
          </a:p>
          <a:p>
            <a:r>
              <a:rPr lang="en-US" dirty="0">
                <a:solidFill>
                  <a:schemeClr val="accent1">
                    <a:lumMod val="50000"/>
                  </a:schemeClr>
                </a:solidFill>
              </a:rPr>
              <a:t>County and school names can be written out or use the county and school WVEIS codes.</a:t>
            </a:r>
          </a:p>
          <a:p>
            <a:r>
              <a:rPr lang="en-US" dirty="0">
                <a:solidFill>
                  <a:schemeClr val="accent1">
                    <a:lumMod val="50000"/>
                  </a:schemeClr>
                </a:solidFill>
              </a:rPr>
              <a:t>For provider name print the name of the person providing the service.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3763971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Audiological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8995017"/>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a:effectLst/>
                        </a:rPr>
                        <a:t>County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a:effectLst/>
                        </a:rPr>
                        <a:t>School</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56859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Audiological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74101502"/>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03900000004 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Doe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latin typeface="+mn-lt"/>
                          <a:ea typeface="+mn-ea"/>
                        </a:rPr>
                        <a:t>Finley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999999999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6-2-2008</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Marion</a:t>
                      </a:r>
                      <a:r>
                        <a:rPr lang="en-US" sz="1200" baseline="0" dirty="0">
                          <a:effectLst/>
                          <a:latin typeface="Times New Roman" panose="02020603050405020304" pitchFamily="18" charset="0"/>
                          <a:ea typeface="Times New Roman" panose="02020603050405020304" pitchFamily="18" charset="0"/>
                        </a:rPr>
                        <a:t> Downs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dirty="0">
                          <a:effectLst/>
                        </a:rPr>
                        <a:t>County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School</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59 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301</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Sept/2019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186370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Diagnosis Codes	</a:t>
            </a:r>
          </a:p>
        </p:txBody>
      </p:sp>
      <p:sp>
        <p:nvSpPr>
          <p:cNvPr id="3" name="Content Placeholder 2"/>
          <p:cNvSpPr>
            <a:spLocks noGrp="1"/>
          </p:cNvSpPr>
          <p:nvPr>
            <p:ph idx="1"/>
          </p:nvPr>
        </p:nvSpPr>
        <p:spPr/>
        <p:txBody>
          <a:bodyPr/>
          <a:lstStyle/>
          <a:p>
            <a:r>
              <a:rPr lang="en-US" dirty="0"/>
              <a:t>Enter the Audiological specific ICD 10 Diagnosis Codes on the form starting with box number one.</a:t>
            </a:r>
          </a:p>
          <a:p>
            <a:r>
              <a:rPr lang="en-US" dirty="0"/>
              <a:t>Enter the codes that are directly associated with the therapy sessions and/or assessments.</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1971513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80438900"/>
              </p:ext>
            </p:extLst>
          </p:nvPr>
        </p:nvGraphicFramePr>
        <p:xfrm>
          <a:off x="729842" y="2525085"/>
          <a:ext cx="7583649" cy="20888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44430">
                <a:tc gridSpan="6">
                  <a:txBody>
                    <a:bodyPr/>
                    <a:lstStyle/>
                    <a:p>
                      <a:pPr marL="0" marR="0" algn="ctr">
                        <a:spcBef>
                          <a:spcPts val="0"/>
                        </a:spcBef>
                        <a:spcAft>
                          <a:spcPts val="0"/>
                        </a:spcAft>
                      </a:pPr>
                      <a:r>
                        <a:rPr lang="en-US" sz="2000" dirty="0">
                          <a:solidFill>
                            <a:schemeClr val="tx1"/>
                          </a:solidFill>
                          <a:effectLst/>
                        </a:rPr>
                        <a:t>LIST ALL DIAGNOSIS CODES RELATED TO</a:t>
                      </a:r>
                      <a:r>
                        <a:rPr lang="en-US" sz="2000" baseline="0" dirty="0">
                          <a:solidFill>
                            <a:schemeClr val="tx1"/>
                          </a:solidFill>
                          <a:effectLst/>
                        </a:rPr>
                        <a:t> AUDIOLOGICAL SERVICES</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44430">
                <a:tc>
                  <a:txBody>
                    <a:bodyPr/>
                    <a:lstStyle/>
                    <a:p>
                      <a:pPr marL="0" marR="0">
                        <a:spcBef>
                          <a:spcPts val="0"/>
                        </a:spcBef>
                        <a:spcAft>
                          <a:spcPts val="0"/>
                        </a:spcAft>
                      </a:pPr>
                      <a:r>
                        <a:rPr lang="en-US" sz="1200" dirty="0">
                          <a:solidFill>
                            <a:schemeClr val="tx1"/>
                          </a:solidFill>
                          <a:effectLst/>
                        </a:rPr>
                        <a:t>1.</a:t>
                      </a:r>
                      <a:endParaRPr lang="en-US"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1701465999"/>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604</TotalTime>
  <Words>1051</Words>
  <Application>Microsoft Office PowerPoint</Application>
  <PresentationFormat>On-screen Show (4:3)</PresentationFormat>
  <Paragraphs>447</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Edwardian Script ITC</vt:lpstr>
      <vt:lpstr>Fira Sans</vt:lpstr>
      <vt:lpstr>Fira Sans Ultra</vt:lpstr>
      <vt:lpstr>Times New Roman</vt:lpstr>
      <vt:lpstr>Vollkorn</vt:lpstr>
      <vt:lpstr>WVDE_2017Theme2</vt:lpstr>
      <vt:lpstr>Chapter 538 School-Based Health Services </vt:lpstr>
      <vt:lpstr>Consent to Bill Medicaid</vt:lpstr>
      <vt:lpstr>Plan of Care </vt:lpstr>
      <vt:lpstr>Physician Authorization Form</vt:lpstr>
      <vt:lpstr>Student Demographics</vt:lpstr>
      <vt:lpstr>Service Record – School Based Audiological Billing Form </vt:lpstr>
      <vt:lpstr>Service Record – School Based Audiological Billing Form </vt:lpstr>
      <vt:lpstr>Diagnosis Codes </vt:lpstr>
      <vt:lpstr> ICD 10 Diagnosis Codes</vt:lpstr>
      <vt:lpstr> ICD 10 Diagnosis Codes</vt:lpstr>
      <vt:lpstr>Procedure Code Changes</vt:lpstr>
      <vt:lpstr>Audiological Services:  Physician’s authorization on file.  Must be on Plan of Care.  Part One </vt:lpstr>
      <vt:lpstr>Audiological Services:  Physician’s authorization on file.  Must be on Plan of Care.  Part Two</vt:lpstr>
      <vt:lpstr>Enter Claim Documentation</vt:lpstr>
      <vt:lpstr>Claim Documentation</vt:lpstr>
      <vt:lpstr>Claim Documentation</vt:lpstr>
      <vt:lpstr>Third Party Billing</vt:lpstr>
      <vt:lpstr>Signature and Credentials</vt:lpstr>
      <vt:lpstr>Signature and Credentials</vt:lpstr>
      <vt:lpstr> Kelley Johnson – Coordinator Office of Special Education kelley.johnson@k12.wv.us 304-558-2696 ext 53539  WVDE Medicaid Website: https://wvde.us/special-education/Medicaid/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Kelley Johnson</cp:lastModifiedBy>
  <cp:revision>60</cp:revision>
  <cp:lastPrinted>2019-05-17T17:54:49Z</cp:lastPrinted>
  <dcterms:created xsi:type="dcterms:W3CDTF">2017-05-08T14:21:19Z</dcterms:created>
  <dcterms:modified xsi:type="dcterms:W3CDTF">2019-06-06T14:56:27Z</dcterms:modified>
</cp:coreProperties>
</file>