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handoutMasterIdLst>
    <p:handoutMasterId r:id="rId27"/>
  </p:handoutMasterIdLst>
  <p:sldIdLst>
    <p:sldId id="256" r:id="rId2"/>
    <p:sldId id="260" r:id="rId3"/>
    <p:sldId id="257" r:id="rId4"/>
    <p:sldId id="259" r:id="rId5"/>
    <p:sldId id="261" r:id="rId6"/>
    <p:sldId id="276" r:id="rId7"/>
    <p:sldId id="284" r:id="rId8"/>
    <p:sldId id="277" r:id="rId9"/>
    <p:sldId id="278" r:id="rId10"/>
    <p:sldId id="285" r:id="rId11"/>
    <p:sldId id="291" r:id="rId12"/>
    <p:sldId id="292" r:id="rId13"/>
    <p:sldId id="279" r:id="rId14"/>
    <p:sldId id="293" r:id="rId15"/>
    <p:sldId id="294" r:id="rId16"/>
    <p:sldId id="281" r:id="rId17"/>
    <p:sldId id="280" r:id="rId18"/>
    <p:sldId id="289" r:id="rId19"/>
    <p:sldId id="288" r:id="rId20"/>
    <p:sldId id="282" r:id="rId21"/>
    <p:sldId id="287" r:id="rId22"/>
    <p:sldId id="273" r:id="rId23"/>
    <p:sldId id="275" r:id="rId24"/>
    <p:sldId id="290"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F6F5"/>
    <a:srgbClr val="E7FBFB"/>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56" autoAdjust="0"/>
    <p:restoredTop sz="94674"/>
  </p:normalViewPr>
  <p:slideViewPr>
    <p:cSldViewPr snapToGrid="0" snapToObjects="1">
      <p:cViewPr varScale="1">
        <p:scale>
          <a:sx n="108" d="100"/>
          <a:sy n="108" d="100"/>
        </p:scale>
        <p:origin x="172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1B972B6-9627-45EC-AB06-146CE8924137}" type="datetimeFigureOut">
              <a:rPr lang="en-US" smtClean="0"/>
              <a:t>6/6/2019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93477E3-9F86-4DFF-BB80-6616330F12A5}" type="slidenum">
              <a:rPr lang="en-US" smtClean="0"/>
              <a:t>‹#›</a:t>
            </a:fld>
            <a:endParaRPr lang="en-US"/>
          </a:p>
        </p:txBody>
      </p:sp>
    </p:spTree>
    <p:extLst>
      <p:ext uri="{BB962C8B-B14F-4D97-AF65-F5344CB8AC3E}">
        <p14:creationId xmlns:p14="http://schemas.microsoft.com/office/powerpoint/2010/main" val="16580339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CCD718-5C9E-0F41-8F48-4EA387E4022C}" type="datetimeFigureOut">
              <a:rPr lang="en-US" smtClean="0"/>
              <a:t>6/6/2019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AEE2DE-F569-CB47-AE41-C8EBB0F45B6F}" type="slidenum">
              <a:rPr lang="en-US" smtClean="0"/>
              <a:t>‹#›</a:t>
            </a:fld>
            <a:endParaRPr lang="en-US"/>
          </a:p>
        </p:txBody>
      </p:sp>
    </p:spTree>
    <p:extLst>
      <p:ext uri="{BB962C8B-B14F-4D97-AF65-F5344CB8AC3E}">
        <p14:creationId xmlns:p14="http://schemas.microsoft.com/office/powerpoint/2010/main" val="2046146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6280" y="3446398"/>
            <a:ext cx="8875835" cy="1713781"/>
          </a:xfrm>
        </p:spPr>
        <p:txBody>
          <a:bodyPr anchor="b"/>
          <a:lstStyle>
            <a:lvl1pPr algn="ctr">
              <a:defRPr sz="4500">
                <a:solidFill>
                  <a:schemeClr val="bg1"/>
                </a:solidFill>
                <a:latin typeface="Vollkorn" charset="0"/>
                <a:ea typeface="Vollkorn" charset="0"/>
                <a:cs typeface="Vollkorn" charset="0"/>
              </a:defRPr>
            </a:lvl1pPr>
          </a:lstStyle>
          <a:p>
            <a:r>
              <a:rPr lang="en-US" dirty="0"/>
              <a:t>Click to edit Master title style</a:t>
            </a:r>
          </a:p>
        </p:txBody>
      </p:sp>
      <p:sp>
        <p:nvSpPr>
          <p:cNvPr id="3" name="Subtitle 2"/>
          <p:cNvSpPr>
            <a:spLocks noGrp="1"/>
          </p:cNvSpPr>
          <p:nvPr>
            <p:ph type="subTitle" idx="1"/>
          </p:nvPr>
        </p:nvSpPr>
        <p:spPr>
          <a:xfrm>
            <a:off x="1995852" y="5292662"/>
            <a:ext cx="5156689" cy="416477"/>
          </a:xfrm>
        </p:spPr>
        <p:txBody>
          <a:bodyPr/>
          <a:lstStyle>
            <a:lvl1pPr marL="0" indent="0" algn="ctr">
              <a:buNone/>
              <a:defRPr sz="18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a:xfrm>
            <a:off x="3545496" y="5841622"/>
            <a:ext cx="2057400" cy="365125"/>
          </a:xfrm>
          <a:prstGeom prst="rect">
            <a:avLst/>
          </a:prstGeom>
        </p:spPr>
        <p:txBody>
          <a:bodyPr/>
          <a:lstStyle>
            <a:lvl1pPr algn="ctr">
              <a:defRPr sz="1200" i="1">
                <a:solidFill>
                  <a:schemeClr val="bg1"/>
                </a:solidFill>
              </a:defRPr>
            </a:lvl1pPr>
          </a:lstStyle>
          <a:p>
            <a:endParaRPr lang="en-US"/>
          </a:p>
        </p:txBody>
      </p:sp>
    </p:spTree>
    <p:extLst>
      <p:ext uri="{BB962C8B-B14F-4D97-AF65-F5344CB8AC3E}">
        <p14:creationId xmlns:p14="http://schemas.microsoft.com/office/powerpoint/2010/main" val="467279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76914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4692" y="365126"/>
            <a:ext cx="1971675" cy="54729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5126"/>
            <a:ext cx="6397492" cy="54729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2066195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07843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1353" y="1709741"/>
            <a:ext cx="8545013"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281354" y="4589466"/>
            <a:ext cx="8545013" cy="932104"/>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846720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98939" y="1778734"/>
            <a:ext cx="4114800"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12677" y="1778734"/>
            <a:ext cx="4113689"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602680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98939" y="1681163"/>
            <a:ext cx="4114525"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298939" y="2505075"/>
            <a:ext cx="4114525"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712677" y="1681163"/>
            <a:ext cx="4114802"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12677" y="2505075"/>
            <a:ext cx="4114802"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16630861-4318-414B-8E21-CA5F03E7BD41}" type="slidenum">
              <a:rPr lang="en-US" smtClean="0"/>
              <a:t>‹#›</a:t>
            </a:fld>
            <a:endParaRPr lang="en-US"/>
          </a:p>
        </p:txBody>
      </p:sp>
      <p:sp>
        <p:nvSpPr>
          <p:cNvPr id="11" name="Title 1"/>
          <p:cNvSpPr>
            <a:spLocks noGrp="1"/>
          </p:cNvSpPr>
          <p:nvPr>
            <p:ph type="title"/>
          </p:nvPr>
        </p:nvSpPr>
        <p:spPr>
          <a:xfrm>
            <a:off x="298939" y="143747"/>
            <a:ext cx="8527427" cy="1400159"/>
          </a:xfrm>
        </p:spPr>
        <p:txBody>
          <a:bodyPr/>
          <a:lstStyle/>
          <a:p>
            <a:r>
              <a:rPr lang="en-US"/>
              <a:t>Click to edit Master title style</a:t>
            </a:r>
          </a:p>
        </p:txBody>
      </p:sp>
    </p:spTree>
    <p:extLst>
      <p:ext uri="{BB962C8B-B14F-4D97-AF65-F5344CB8AC3E}">
        <p14:creationId xmlns:p14="http://schemas.microsoft.com/office/powerpoint/2010/main" val="36875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529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509753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34108" y="457200"/>
            <a:ext cx="3429550"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4000500" y="987428"/>
            <a:ext cx="4825866"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34108" y="2057400"/>
            <a:ext cx="342955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09344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000500" y="987430"/>
            <a:ext cx="4825866"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Drag picture to placeholder or click icon to add</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
        <p:nvSpPr>
          <p:cNvPr id="10" name="Title 1"/>
          <p:cNvSpPr>
            <a:spLocks noGrp="1"/>
          </p:cNvSpPr>
          <p:nvPr>
            <p:ph type="title"/>
          </p:nvPr>
        </p:nvSpPr>
        <p:spPr>
          <a:xfrm>
            <a:off x="334108" y="457200"/>
            <a:ext cx="3429550" cy="1600200"/>
          </a:xfrm>
        </p:spPr>
        <p:txBody>
          <a:bodyPr anchor="b"/>
          <a:lstStyle>
            <a:lvl1pPr>
              <a:defRPr sz="2400"/>
            </a:lvl1pPr>
          </a:lstStyle>
          <a:p>
            <a:r>
              <a:rPr lang="en-US"/>
              <a:t>Click to edit Master title style</a:t>
            </a:r>
          </a:p>
        </p:txBody>
      </p:sp>
      <p:sp>
        <p:nvSpPr>
          <p:cNvPr id="11" name="Text Placeholder 3"/>
          <p:cNvSpPr>
            <a:spLocks noGrp="1"/>
          </p:cNvSpPr>
          <p:nvPr>
            <p:ph type="body" sz="half" idx="2"/>
          </p:nvPr>
        </p:nvSpPr>
        <p:spPr>
          <a:xfrm>
            <a:off x="334108" y="2057400"/>
            <a:ext cx="342955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Tree>
    <p:extLst>
      <p:ext uri="{BB962C8B-B14F-4D97-AF65-F5344CB8AC3E}">
        <p14:creationId xmlns:p14="http://schemas.microsoft.com/office/powerpoint/2010/main" val="297332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8939" y="143747"/>
            <a:ext cx="8527427" cy="140015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98939" y="1723293"/>
            <a:ext cx="8527427" cy="414996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7947136" y="6356353"/>
            <a:ext cx="879230" cy="365125"/>
          </a:xfrm>
          <a:prstGeom prst="rect">
            <a:avLst/>
          </a:prstGeom>
        </p:spPr>
        <p:txBody>
          <a:bodyPr vert="horz" lIns="91440" tIns="45720" rIns="91440" bIns="45720" rtlCol="0" anchor="ctr"/>
          <a:lstStyle>
            <a:lvl1pPr algn="ctr">
              <a:defRPr sz="1050" b="1" i="0">
                <a:solidFill>
                  <a:schemeClr val="bg1"/>
                </a:solidFill>
                <a:latin typeface="Fira Sans Ultra" charset="0"/>
                <a:ea typeface="Fira Sans Ultra" charset="0"/>
                <a:cs typeface="Fira Sans Ultra" charset="0"/>
              </a:defRPr>
            </a:lvl1pPr>
          </a:lstStyle>
          <a:p>
            <a:fld id="{16630861-4318-414B-8E21-CA5F03E7BD41}" type="slidenum">
              <a:rPr lang="en-US" smtClean="0"/>
              <a:pPr/>
              <a:t>‹#›</a:t>
            </a:fld>
            <a:endParaRPr lang="en-US"/>
          </a:p>
        </p:txBody>
      </p:sp>
    </p:spTree>
    <p:extLst>
      <p:ext uri="{BB962C8B-B14F-4D97-AF65-F5344CB8AC3E}">
        <p14:creationId xmlns:p14="http://schemas.microsoft.com/office/powerpoint/2010/main" val="1233805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685800" rtl="0" eaLnBrk="1" latinLnBrk="0" hangingPunct="1">
        <a:lnSpc>
          <a:spcPct val="90000"/>
        </a:lnSpc>
        <a:spcBef>
          <a:spcPct val="0"/>
        </a:spcBef>
        <a:buNone/>
        <a:defRPr sz="3300" kern="1200">
          <a:solidFill>
            <a:srgbClr val="004071"/>
          </a:solidFill>
          <a:latin typeface="Vollkorn" charset="0"/>
          <a:ea typeface="Vollkorn" charset="0"/>
          <a:cs typeface="Vollkorn" charset="0"/>
        </a:defRPr>
      </a:lvl1pPr>
    </p:titleStyle>
    <p:bodyStyle>
      <a:lvl1pPr marL="171450" indent="-171450" algn="l" defTabSz="685800" rtl="0" eaLnBrk="1" latinLnBrk="0" hangingPunct="1">
        <a:lnSpc>
          <a:spcPct val="90000"/>
        </a:lnSpc>
        <a:spcBef>
          <a:spcPts val="750"/>
        </a:spcBef>
        <a:buFont typeface="Arial"/>
        <a:buChar char="•"/>
        <a:defRPr sz="2100" kern="1200">
          <a:solidFill>
            <a:srgbClr val="60636B"/>
          </a:solidFill>
          <a:latin typeface="Fira Sans" charset="0"/>
          <a:ea typeface="Fira Sans" charset="0"/>
          <a:cs typeface="Fira Sans" charset="0"/>
        </a:defRPr>
      </a:lvl1pPr>
      <a:lvl2pPr marL="514350" indent="-171450" algn="l" defTabSz="685800" rtl="0" eaLnBrk="1" latinLnBrk="0" hangingPunct="1">
        <a:lnSpc>
          <a:spcPct val="90000"/>
        </a:lnSpc>
        <a:spcBef>
          <a:spcPts val="375"/>
        </a:spcBef>
        <a:buFont typeface="Arial"/>
        <a:buChar char="•"/>
        <a:defRPr sz="1800" kern="1200">
          <a:solidFill>
            <a:srgbClr val="60636B"/>
          </a:solidFill>
          <a:latin typeface="Fira Sans" charset="0"/>
          <a:ea typeface="Fira Sans" charset="0"/>
          <a:cs typeface="Fira Sans" charset="0"/>
        </a:defRPr>
      </a:lvl2pPr>
      <a:lvl3pPr marL="857250" indent="-171450" algn="l" defTabSz="685800" rtl="0" eaLnBrk="1" latinLnBrk="0" hangingPunct="1">
        <a:lnSpc>
          <a:spcPct val="90000"/>
        </a:lnSpc>
        <a:spcBef>
          <a:spcPts val="375"/>
        </a:spcBef>
        <a:buFont typeface="Arial"/>
        <a:buChar char="•"/>
        <a:defRPr sz="1500" kern="1200">
          <a:solidFill>
            <a:srgbClr val="60636B"/>
          </a:solidFill>
          <a:latin typeface="Fira Sans" charset="0"/>
          <a:ea typeface="Fira Sans" charset="0"/>
          <a:cs typeface="Fira Sans" charset="0"/>
        </a:defRPr>
      </a:lvl3pPr>
      <a:lvl4pPr marL="1200150" indent="-171450" algn="l" defTabSz="685800" rtl="0" eaLnBrk="1" latinLnBrk="0" hangingPunct="1">
        <a:lnSpc>
          <a:spcPct val="90000"/>
        </a:lnSpc>
        <a:spcBef>
          <a:spcPts val="375"/>
        </a:spcBef>
        <a:buFont typeface="Arial"/>
        <a:buChar char="•"/>
        <a:defRPr sz="1350" kern="1200">
          <a:solidFill>
            <a:srgbClr val="60636B"/>
          </a:solidFill>
          <a:latin typeface="Fira Sans" charset="0"/>
          <a:ea typeface="Fira Sans" charset="0"/>
          <a:cs typeface="Fira Sans" charset="0"/>
        </a:defRPr>
      </a:lvl4pPr>
      <a:lvl5pPr marL="1543050" indent="-171450" algn="l" defTabSz="685800" rtl="0" eaLnBrk="1" latinLnBrk="0" hangingPunct="1">
        <a:lnSpc>
          <a:spcPct val="90000"/>
        </a:lnSpc>
        <a:spcBef>
          <a:spcPts val="375"/>
        </a:spcBef>
        <a:buFont typeface="Arial"/>
        <a:buChar char="•"/>
        <a:defRPr sz="1350" kern="1200">
          <a:solidFill>
            <a:srgbClr val="60636B"/>
          </a:solidFill>
          <a:latin typeface="Fira Sans" charset="0"/>
          <a:ea typeface="Fira Sans" charset="0"/>
          <a:cs typeface="Fira Sans"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mailto:atorres@k12.wv.us" TargetMode="Externa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hyperlink" Target="mailto:kelley.johnson@k12.wv.us"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Chapter 238 School-Based </a:t>
            </a:r>
            <a:r>
              <a:rPr lang="en-US"/>
              <a:t>Health Services </a:t>
            </a:r>
            <a:endParaRPr lang="en-US" dirty="0"/>
          </a:p>
        </p:txBody>
      </p:sp>
      <p:sp>
        <p:nvSpPr>
          <p:cNvPr id="3" name="Subtitle 2"/>
          <p:cNvSpPr>
            <a:spLocks noGrp="1"/>
          </p:cNvSpPr>
          <p:nvPr>
            <p:ph type="subTitle" idx="1"/>
          </p:nvPr>
        </p:nvSpPr>
        <p:spPr>
          <a:xfrm>
            <a:off x="1652632" y="5292662"/>
            <a:ext cx="5872294" cy="416477"/>
          </a:xfrm>
        </p:spPr>
        <p:txBody>
          <a:bodyPr>
            <a:normAutofit/>
          </a:bodyPr>
          <a:lstStyle/>
          <a:p>
            <a:r>
              <a:rPr lang="en-US" dirty="0"/>
              <a:t>Nursing Services Billing Form </a:t>
            </a:r>
          </a:p>
        </p:txBody>
      </p:sp>
      <p:sp>
        <p:nvSpPr>
          <p:cNvPr id="4" name="Date Placeholder 3"/>
          <p:cNvSpPr>
            <a:spLocks noGrp="1"/>
          </p:cNvSpPr>
          <p:nvPr>
            <p:ph type="dt" sz="half" idx="10"/>
          </p:nvPr>
        </p:nvSpPr>
        <p:spPr>
          <a:xfrm>
            <a:off x="3389152" y="5841622"/>
            <a:ext cx="2483142" cy="508844"/>
          </a:xfrm>
        </p:spPr>
        <p:txBody>
          <a:bodyPr/>
          <a:lstStyle/>
          <a:p>
            <a:r>
              <a:rPr lang="en-US" sz="1600" b="1" dirty="0"/>
              <a:t>Effective August 1, 2019</a:t>
            </a:r>
          </a:p>
        </p:txBody>
      </p:sp>
    </p:spTree>
    <p:extLst>
      <p:ext uri="{BB962C8B-B14F-4D97-AF65-F5344CB8AC3E}">
        <p14:creationId xmlns:p14="http://schemas.microsoft.com/office/powerpoint/2010/main" val="18269075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 ICD 10 Diagnosis Codes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746596629"/>
              </p:ext>
            </p:extLst>
          </p:nvPr>
        </p:nvGraphicFramePr>
        <p:xfrm>
          <a:off x="729842" y="2525083"/>
          <a:ext cx="7583649" cy="2013360"/>
        </p:xfrm>
        <a:graphic>
          <a:graphicData uri="http://schemas.openxmlformats.org/drawingml/2006/table">
            <a:tbl>
              <a:tblPr firstRow="1" firstCol="1" bandRow="1">
                <a:tableStyleId>{5C22544A-7EE6-4342-B048-85BDC9FD1C3A}</a:tableStyleId>
              </a:tblPr>
              <a:tblGrid>
                <a:gridCol w="1339778">
                  <a:extLst>
                    <a:ext uri="{9D8B030D-6E8A-4147-A177-3AD203B41FA5}">
                      <a16:colId xmlns:a16="http://schemas.microsoft.com/office/drawing/2014/main" val="2191601003"/>
                    </a:ext>
                  </a:extLst>
                </a:gridCol>
                <a:gridCol w="1417913">
                  <a:extLst>
                    <a:ext uri="{9D8B030D-6E8A-4147-A177-3AD203B41FA5}">
                      <a16:colId xmlns:a16="http://schemas.microsoft.com/office/drawing/2014/main" val="718960759"/>
                    </a:ext>
                  </a:extLst>
                </a:gridCol>
                <a:gridCol w="1172018">
                  <a:extLst>
                    <a:ext uri="{9D8B030D-6E8A-4147-A177-3AD203B41FA5}">
                      <a16:colId xmlns:a16="http://schemas.microsoft.com/office/drawing/2014/main" val="1280419266"/>
                    </a:ext>
                  </a:extLst>
                </a:gridCol>
                <a:gridCol w="1309903">
                  <a:extLst>
                    <a:ext uri="{9D8B030D-6E8A-4147-A177-3AD203B41FA5}">
                      <a16:colId xmlns:a16="http://schemas.microsoft.com/office/drawing/2014/main" val="3249957372"/>
                    </a:ext>
                  </a:extLst>
                </a:gridCol>
                <a:gridCol w="1168954">
                  <a:extLst>
                    <a:ext uri="{9D8B030D-6E8A-4147-A177-3AD203B41FA5}">
                      <a16:colId xmlns:a16="http://schemas.microsoft.com/office/drawing/2014/main" val="2101553114"/>
                    </a:ext>
                  </a:extLst>
                </a:gridCol>
                <a:gridCol w="1175083">
                  <a:extLst>
                    <a:ext uri="{9D8B030D-6E8A-4147-A177-3AD203B41FA5}">
                      <a16:colId xmlns:a16="http://schemas.microsoft.com/office/drawing/2014/main" val="70687398"/>
                    </a:ext>
                  </a:extLst>
                </a:gridCol>
              </a:tblGrid>
              <a:tr h="1006680">
                <a:tc gridSpan="6">
                  <a:txBody>
                    <a:bodyPr/>
                    <a:lstStyle/>
                    <a:p>
                      <a:pPr marL="0" marR="0" algn="ctr">
                        <a:spcBef>
                          <a:spcPts val="0"/>
                        </a:spcBef>
                        <a:spcAft>
                          <a:spcPts val="0"/>
                        </a:spcAft>
                      </a:pPr>
                      <a:r>
                        <a:rPr lang="en-US" sz="2000" dirty="0">
                          <a:solidFill>
                            <a:schemeClr val="tx1"/>
                          </a:solidFill>
                          <a:effectLst/>
                        </a:rPr>
                        <a:t>LIST ALL DIAGNOSIS CODES RELATED TO NURSING</a:t>
                      </a:r>
                      <a:r>
                        <a:rPr lang="en-US" sz="2000" baseline="0" dirty="0">
                          <a:solidFill>
                            <a:schemeClr val="tx1"/>
                          </a:solidFill>
                          <a:effectLst/>
                        </a:rPr>
                        <a:t> SERVICES</a:t>
                      </a:r>
                      <a:endParaRPr lang="en-US"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9805036"/>
                  </a:ext>
                </a:extLst>
              </a:tr>
              <a:tr h="1006680">
                <a:tc>
                  <a:txBody>
                    <a:bodyPr/>
                    <a:lstStyle/>
                    <a:p>
                      <a:pPr marL="0" marR="0">
                        <a:spcBef>
                          <a:spcPts val="0"/>
                        </a:spcBef>
                        <a:spcAft>
                          <a:spcPts val="0"/>
                        </a:spcAft>
                      </a:pPr>
                      <a:r>
                        <a:rPr lang="en-US" sz="1200" dirty="0">
                          <a:solidFill>
                            <a:schemeClr val="tx1"/>
                          </a:solidFill>
                          <a:effectLst/>
                        </a:rPr>
                        <a:t>1.  </a:t>
                      </a:r>
                    </a:p>
                    <a:p>
                      <a:pPr marL="0" marR="0">
                        <a:spcBef>
                          <a:spcPts val="0"/>
                        </a:spcBef>
                        <a:spcAft>
                          <a:spcPts val="0"/>
                        </a:spcAft>
                      </a:pPr>
                      <a:r>
                        <a:rPr lang="en-US" sz="1200" b="0" dirty="0">
                          <a:solidFill>
                            <a:schemeClr val="tx1"/>
                          </a:solidFill>
                          <a:effectLst/>
                          <a:latin typeface="Times New Roman" panose="02020603050405020304" pitchFamily="18" charset="0"/>
                          <a:ea typeface="Times New Roman" panose="02020603050405020304" pitchFamily="18" charset="0"/>
                        </a:rPr>
                        <a:t>E10.9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200" dirty="0">
                          <a:effectLst/>
                        </a:rPr>
                        <a:t>2.</a:t>
                      </a:r>
                    </a:p>
                    <a:p>
                      <a:pPr marL="0" marR="0">
                        <a:spcBef>
                          <a:spcPts val="0"/>
                        </a:spcBef>
                        <a:spcAft>
                          <a:spcPts val="0"/>
                        </a:spcAft>
                      </a:pPr>
                      <a:r>
                        <a:rPr lang="en-US" sz="1200" dirty="0">
                          <a:effectLst/>
                        </a:rPr>
                        <a:t>T78.01XA</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3.</a:t>
                      </a:r>
                    </a:p>
                    <a:p>
                      <a:pPr marL="0" marR="0">
                        <a:spcBef>
                          <a:spcPts val="0"/>
                        </a:spcBef>
                        <a:spcAft>
                          <a:spcPts val="0"/>
                        </a:spcAft>
                      </a:pPr>
                      <a:r>
                        <a:rPr lang="en-US" sz="1200" dirty="0">
                          <a:effectLst/>
                        </a:rPr>
                        <a:t>F90.1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4.</a:t>
                      </a:r>
                    </a:p>
                    <a:p>
                      <a:pPr marL="0" marR="0">
                        <a:spcBef>
                          <a:spcPts val="0"/>
                        </a:spcBef>
                        <a:spcAft>
                          <a:spcPts val="0"/>
                        </a:spcAft>
                      </a:pPr>
                      <a:r>
                        <a:rPr lang="en-US" sz="1200" dirty="0">
                          <a:effectLst/>
                          <a:latin typeface="Times New Roman" panose="02020603050405020304" pitchFamily="18" charset="0"/>
                          <a:ea typeface="Times New Roman" panose="02020603050405020304" pitchFamily="18" charset="0"/>
                        </a:rPr>
                        <a:t>J45.901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5.</a:t>
                      </a:r>
                    </a:p>
                    <a:p>
                      <a:pPr marL="0" marR="0">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6.</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4787055"/>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10</a:t>
            </a:fld>
            <a:endParaRPr lang="en-US"/>
          </a:p>
        </p:txBody>
      </p:sp>
    </p:spTree>
    <p:extLst>
      <p:ext uri="{BB962C8B-B14F-4D97-AF65-F5344CB8AC3E}">
        <p14:creationId xmlns:p14="http://schemas.microsoft.com/office/powerpoint/2010/main" val="825480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Nursing Service Procedure Codes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277047196"/>
              </p:ext>
            </p:extLst>
          </p:nvPr>
        </p:nvGraphicFramePr>
        <p:xfrm>
          <a:off x="855678" y="2290193"/>
          <a:ext cx="7667538" cy="3075680"/>
        </p:xfrm>
        <a:graphic>
          <a:graphicData uri="http://schemas.openxmlformats.org/drawingml/2006/table">
            <a:tbl>
              <a:tblPr>
                <a:tableStyleId>{5C22544A-7EE6-4342-B048-85BDC9FD1C3A}</a:tableStyleId>
              </a:tblPr>
              <a:tblGrid>
                <a:gridCol w="2053804">
                  <a:extLst>
                    <a:ext uri="{9D8B030D-6E8A-4147-A177-3AD203B41FA5}">
                      <a16:colId xmlns:a16="http://schemas.microsoft.com/office/drawing/2014/main" val="2009233449"/>
                    </a:ext>
                  </a:extLst>
                </a:gridCol>
                <a:gridCol w="1916884">
                  <a:extLst>
                    <a:ext uri="{9D8B030D-6E8A-4147-A177-3AD203B41FA5}">
                      <a16:colId xmlns:a16="http://schemas.microsoft.com/office/drawing/2014/main" val="1590635169"/>
                    </a:ext>
                  </a:extLst>
                </a:gridCol>
                <a:gridCol w="2327646">
                  <a:extLst>
                    <a:ext uri="{9D8B030D-6E8A-4147-A177-3AD203B41FA5}">
                      <a16:colId xmlns:a16="http://schemas.microsoft.com/office/drawing/2014/main" val="1920638973"/>
                    </a:ext>
                  </a:extLst>
                </a:gridCol>
                <a:gridCol w="1369204">
                  <a:extLst>
                    <a:ext uri="{9D8B030D-6E8A-4147-A177-3AD203B41FA5}">
                      <a16:colId xmlns:a16="http://schemas.microsoft.com/office/drawing/2014/main" val="273523945"/>
                    </a:ext>
                  </a:extLst>
                </a:gridCol>
              </a:tblGrid>
              <a:tr h="928240">
                <a:tc gridSpan="4">
                  <a:txBody>
                    <a:bodyPr/>
                    <a:lstStyle/>
                    <a:p>
                      <a:pPr algn="ctr"/>
                      <a:r>
                        <a:rPr lang="en-US" sz="2400" b="1" kern="1200" dirty="0">
                          <a:solidFill>
                            <a:schemeClr val="dk1"/>
                          </a:solidFill>
                          <a:effectLst/>
                          <a:latin typeface="+mn-lt"/>
                          <a:ea typeface="+mn-ea"/>
                          <a:cs typeface="+mn-cs"/>
                        </a:rPr>
                        <a:t>Authorized Individual Nursing Services/Treatments:</a:t>
                      </a:r>
                    </a:p>
                  </a:txBody>
                  <a:tcPr marL="68580" marR="68580" marT="0" marB="0"/>
                </a:tc>
                <a:tc hMerge="1">
                  <a:txBody>
                    <a:bodyPr/>
                    <a:lstStyle/>
                    <a:p>
                      <a:pPr marL="0" marR="0">
                        <a:spcBef>
                          <a:spcPts val="0"/>
                        </a:spcBef>
                        <a:spcAft>
                          <a:spcPts val="0"/>
                        </a:spcAft>
                      </a:pPr>
                      <a:endParaRPr lang="en-US" sz="1600" dirty="0">
                        <a:effectLst/>
                        <a:latin typeface="Times New Roman" panose="02020603050405020304" pitchFamily="18" charset="0"/>
                        <a:ea typeface="Times New Roman" panose="02020603050405020304" pitchFamily="18" charset="0"/>
                      </a:endParaRPr>
                    </a:p>
                  </a:txBody>
                  <a:tcPr marL="68580" marR="68580" marT="0" marB="0"/>
                </a:tc>
                <a:tc hMerge="1">
                  <a:txBody>
                    <a:bodyPr/>
                    <a:lstStyle/>
                    <a:p>
                      <a:pPr marL="0" marR="0">
                        <a:spcBef>
                          <a:spcPts val="0"/>
                        </a:spcBef>
                        <a:spcAft>
                          <a:spcPts val="0"/>
                        </a:spcAft>
                      </a:pPr>
                      <a:endParaRPr lang="en-US" sz="1600" dirty="0">
                        <a:effectLst/>
                        <a:latin typeface="Times New Roman" panose="02020603050405020304" pitchFamily="18" charset="0"/>
                        <a:ea typeface="Times New Roman" panose="02020603050405020304" pitchFamily="18" charset="0"/>
                      </a:endParaRPr>
                    </a:p>
                  </a:txBody>
                  <a:tcPr marL="68580" marR="68580" marT="0" marB="0"/>
                </a:tc>
                <a:tc hMerge="1">
                  <a:txBody>
                    <a:bodyPr/>
                    <a:lstStyle/>
                    <a:p>
                      <a:pPr marL="0" marR="0">
                        <a:spcBef>
                          <a:spcPts val="0"/>
                        </a:spcBef>
                        <a:spcAft>
                          <a:spcPts val="0"/>
                        </a:spcAft>
                      </a:pPr>
                      <a:endParaRPr lang="en-US" sz="16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660344600"/>
                  </a:ext>
                </a:extLst>
              </a:tr>
              <a:tr h="1037723">
                <a:tc>
                  <a:txBody>
                    <a:bodyPr/>
                    <a:lstStyle/>
                    <a:p>
                      <a:pPr marL="0" marR="0">
                        <a:spcBef>
                          <a:spcPts val="0"/>
                        </a:spcBef>
                        <a:spcAft>
                          <a:spcPts val="0"/>
                        </a:spcAft>
                      </a:pPr>
                      <a:r>
                        <a:rPr lang="en-US" sz="1600" dirty="0">
                          <a:effectLst/>
                        </a:rPr>
                        <a:t>*Anaphylactic Reaction Assessment/Evaluation  </a:t>
                      </a:r>
                    </a:p>
                    <a:p>
                      <a:pPr marL="0" marR="0">
                        <a:spcBef>
                          <a:spcPts val="0"/>
                        </a:spcBef>
                        <a:spcAft>
                          <a:spcPts val="0"/>
                        </a:spcAft>
                      </a:pPr>
                      <a:r>
                        <a:rPr lang="en-US" sz="1600" dirty="0">
                          <a:effectLst/>
                        </a:rPr>
                        <a:t>(T1001 SE)  (2 Events/Calendar Year)</a:t>
                      </a:r>
                      <a:endParaRPr lang="en-US"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600" dirty="0">
                          <a:effectLst/>
                        </a:rPr>
                        <a:t>Seizure Management   </a:t>
                      </a:r>
                    </a:p>
                    <a:p>
                      <a:pPr marL="0" marR="0">
                        <a:spcBef>
                          <a:spcPts val="0"/>
                        </a:spcBef>
                        <a:spcAft>
                          <a:spcPts val="0"/>
                        </a:spcAft>
                      </a:pPr>
                      <a:r>
                        <a:rPr lang="en-US" sz="1600" dirty="0">
                          <a:effectLst/>
                        </a:rPr>
                        <a:t>(T1001 SE) (2 Events/Calendar Year)</a:t>
                      </a:r>
                      <a:endParaRPr lang="en-US"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600" dirty="0">
                          <a:effectLst/>
                        </a:rPr>
                        <a:t>*Diabetic Management</a:t>
                      </a:r>
                    </a:p>
                    <a:p>
                      <a:pPr marL="0" marR="0">
                        <a:spcBef>
                          <a:spcPts val="0"/>
                        </a:spcBef>
                        <a:spcAft>
                          <a:spcPts val="0"/>
                        </a:spcAft>
                      </a:pPr>
                      <a:r>
                        <a:rPr lang="en-US" sz="1600" dirty="0">
                          <a:effectLst/>
                        </a:rPr>
                        <a:t>(T1001 SE) (2 Events/Calendar Year)</a:t>
                      </a:r>
                      <a:endParaRPr lang="en-US"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600" dirty="0">
                          <a:effectLst/>
                        </a:rPr>
                        <a:t>Manual Resuscitator </a:t>
                      </a:r>
                    </a:p>
                    <a:p>
                      <a:pPr marL="0" marR="0">
                        <a:spcBef>
                          <a:spcPts val="0"/>
                        </a:spcBef>
                        <a:spcAft>
                          <a:spcPts val="0"/>
                        </a:spcAft>
                      </a:pPr>
                      <a:r>
                        <a:rPr lang="en-US" sz="1600" dirty="0">
                          <a:effectLst/>
                        </a:rPr>
                        <a:t>(92950)  (10/Calendar Year)</a:t>
                      </a:r>
                      <a:endParaRPr lang="en-US" sz="16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526218268"/>
                  </a:ext>
                </a:extLst>
              </a:tr>
              <a:tr h="928240">
                <a:tc gridSpan="4">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b="1" dirty="0">
                          <a:effectLst/>
                          <a:latin typeface="Times New Roman" panose="02020603050405020304" pitchFamily="18" charset="0"/>
                          <a:ea typeface="Times New Roman" panose="02020603050405020304" pitchFamily="18" charset="0"/>
                        </a:rPr>
                        <a:t>* If providing services via Telehealth use an additional modifier of GT.</a:t>
                      </a:r>
                    </a:p>
                    <a:p>
                      <a:pPr marL="0" marR="0">
                        <a:spcBef>
                          <a:spcPts val="0"/>
                        </a:spcBef>
                        <a:spcAft>
                          <a:spcPts val="0"/>
                        </a:spcAft>
                      </a:pPr>
                      <a:endParaRPr lang="en-US" sz="1600" dirty="0">
                        <a:effectLst/>
                        <a:latin typeface="Times New Roman" panose="02020603050405020304" pitchFamily="18" charset="0"/>
                        <a:ea typeface="Times New Roman" panose="02020603050405020304" pitchFamily="18" charset="0"/>
                      </a:endParaRPr>
                    </a:p>
                  </a:txBody>
                  <a:tcPr marL="68580" marR="68580" marT="0" marB="0"/>
                </a:tc>
                <a:tc hMerge="1">
                  <a:txBody>
                    <a:bodyPr/>
                    <a:lstStyle/>
                    <a:p>
                      <a:pPr marL="0" marR="0">
                        <a:spcBef>
                          <a:spcPts val="0"/>
                        </a:spcBef>
                        <a:spcAft>
                          <a:spcPts val="0"/>
                        </a:spcAft>
                      </a:pPr>
                      <a:endParaRPr lang="en-US" sz="1600" dirty="0">
                        <a:effectLst/>
                        <a:latin typeface="Times New Roman" panose="02020603050405020304" pitchFamily="18" charset="0"/>
                        <a:ea typeface="Times New Roman" panose="02020603050405020304" pitchFamily="18" charset="0"/>
                      </a:endParaRPr>
                    </a:p>
                  </a:txBody>
                  <a:tcPr marL="68580" marR="68580" marT="0" marB="0"/>
                </a:tc>
                <a:tc hMerge="1">
                  <a:txBody>
                    <a:bodyPr/>
                    <a:lstStyle/>
                    <a:p>
                      <a:pPr marL="0" marR="0">
                        <a:spcBef>
                          <a:spcPts val="0"/>
                        </a:spcBef>
                        <a:spcAft>
                          <a:spcPts val="0"/>
                        </a:spcAft>
                      </a:pPr>
                      <a:endParaRPr lang="en-US" sz="1600" dirty="0">
                        <a:effectLst/>
                        <a:latin typeface="Times New Roman" panose="02020603050405020304" pitchFamily="18" charset="0"/>
                        <a:ea typeface="Times New Roman" panose="02020603050405020304" pitchFamily="18" charset="0"/>
                      </a:endParaRPr>
                    </a:p>
                  </a:txBody>
                  <a:tcPr marL="68580" marR="68580" marT="0" marB="0"/>
                </a:tc>
                <a:tc hMerge="1">
                  <a:txBody>
                    <a:bodyPr/>
                    <a:lstStyle/>
                    <a:p>
                      <a:pPr marL="0" marR="0">
                        <a:spcBef>
                          <a:spcPts val="0"/>
                        </a:spcBef>
                        <a:spcAft>
                          <a:spcPts val="0"/>
                        </a:spcAft>
                      </a:pPr>
                      <a:endParaRPr lang="en-US" sz="16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88428762"/>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11</a:t>
            </a:fld>
            <a:endParaRPr lang="en-US"/>
          </a:p>
        </p:txBody>
      </p:sp>
    </p:spTree>
    <p:extLst>
      <p:ext uri="{BB962C8B-B14F-4D97-AF65-F5344CB8AC3E}">
        <p14:creationId xmlns:p14="http://schemas.microsoft.com/office/powerpoint/2010/main" val="3760559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Nursing Service Procedure Codes</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063822247"/>
              </p:ext>
            </p:extLst>
          </p:nvPr>
        </p:nvGraphicFramePr>
        <p:xfrm>
          <a:off x="855678" y="1669411"/>
          <a:ext cx="7533313" cy="3289360"/>
        </p:xfrm>
        <a:graphic>
          <a:graphicData uri="http://schemas.openxmlformats.org/drawingml/2006/table">
            <a:tbl>
              <a:tblPr>
                <a:tableStyleId>{5C22544A-7EE6-4342-B048-85BDC9FD1C3A}</a:tableStyleId>
              </a:tblPr>
              <a:tblGrid>
                <a:gridCol w="2017852">
                  <a:extLst>
                    <a:ext uri="{9D8B030D-6E8A-4147-A177-3AD203B41FA5}">
                      <a16:colId xmlns:a16="http://schemas.microsoft.com/office/drawing/2014/main" val="363929121"/>
                    </a:ext>
                  </a:extLst>
                </a:gridCol>
                <a:gridCol w="1883328">
                  <a:extLst>
                    <a:ext uri="{9D8B030D-6E8A-4147-A177-3AD203B41FA5}">
                      <a16:colId xmlns:a16="http://schemas.microsoft.com/office/drawing/2014/main" val="2047288689"/>
                    </a:ext>
                  </a:extLst>
                </a:gridCol>
                <a:gridCol w="2286899">
                  <a:extLst>
                    <a:ext uri="{9D8B030D-6E8A-4147-A177-3AD203B41FA5}">
                      <a16:colId xmlns:a16="http://schemas.microsoft.com/office/drawing/2014/main" val="1700830616"/>
                    </a:ext>
                  </a:extLst>
                </a:gridCol>
                <a:gridCol w="1345234">
                  <a:extLst>
                    <a:ext uri="{9D8B030D-6E8A-4147-A177-3AD203B41FA5}">
                      <a16:colId xmlns:a16="http://schemas.microsoft.com/office/drawing/2014/main" val="213485616"/>
                    </a:ext>
                  </a:extLst>
                </a:gridCol>
              </a:tblGrid>
              <a:tr h="750498">
                <a:tc gridSpan="4">
                  <a:txBody>
                    <a:bodyPr/>
                    <a:lstStyle/>
                    <a:p>
                      <a:pPr marL="0" marR="0" algn="ctr">
                        <a:spcBef>
                          <a:spcPts val="0"/>
                        </a:spcBef>
                        <a:spcAft>
                          <a:spcPts val="0"/>
                        </a:spcAft>
                      </a:pPr>
                      <a:r>
                        <a:rPr lang="en-US" sz="1400" dirty="0">
                          <a:effectLst/>
                        </a:rPr>
                        <a:t>The following procedures use T1000 SE code:  Each of the following procedures can be billed, </a:t>
                      </a:r>
                    </a:p>
                    <a:p>
                      <a:pPr marL="0" marR="0" algn="ctr">
                        <a:spcBef>
                          <a:spcPts val="0"/>
                        </a:spcBef>
                        <a:spcAft>
                          <a:spcPts val="0"/>
                        </a:spcAft>
                      </a:pPr>
                      <a:r>
                        <a:rPr lang="en-US" sz="1400" dirty="0">
                          <a:effectLst/>
                        </a:rPr>
                        <a:t>with a maximum of 10 units for each procedure per instructional day, (1 Unit = 15 minutes)</a:t>
                      </a:r>
                      <a:endParaRPr lang="en-US" sz="1400" dirty="0">
                        <a:effectLst/>
                        <a:latin typeface="Times New Roman" panose="02020603050405020304" pitchFamily="18" charset="0"/>
                        <a:ea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50234024"/>
                  </a:ext>
                </a:extLst>
              </a:tr>
              <a:tr h="600398">
                <a:tc>
                  <a:txBody>
                    <a:bodyPr/>
                    <a:lstStyle/>
                    <a:p>
                      <a:pPr marL="0" marR="0">
                        <a:spcBef>
                          <a:spcPts val="0"/>
                        </a:spcBef>
                        <a:spcAft>
                          <a:spcPts val="0"/>
                        </a:spcAft>
                      </a:pPr>
                      <a:r>
                        <a:rPr lang="en-US" sz="1200" dirty="0">
                          <a:effectLst/>
                        </a:rPr>
                        <a:t>Long Term Medication Administration</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Emergency Medication Administration                     </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Mechanical Ventilator                    </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*Inhalation Therapy</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239045042"/>
                  </a:ext>
                </a:extLst>
              </a:tr>
              <a:tr h="300199">
                <a:tc>
                  <a:txBody>
                    <a:bodyPr/>
                    <a:lstStyle/>
                    <a:p>
                      <a:pPr marL="0" marR="0">
                        <a:spcBef>
                          <a:spcPts val="0"/>
                        </a:spcBef>
                        <a:spcAft>
                          <a:spcPts val="0"/>
                        </a:spcAft>
                      </a:pPr>
                      <a:r>
                        <a:rPr lang="en-US" sz="1200" dirty="0">
                          <a:effectLst/>
                        </a:rPr>
                        <a:t>Catheterization</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*Catheterization Self-Management</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*Subcutaneous Insulin Infusion-by Pump                                  </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*Peak Flow Meter</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11895985"/>
                  </a:ext>
                </a:extLst>
              </a:tr>
              <a:tr h="300199">
                <a:tc>
                  <a:txBody>
                    <a:bodyPr/>
                    <a:lstStyle/>
                    <a:p>
                      <a:pPr marL="0" marR="0">
                        <a:spcBef>
                          <a:spcPts val="0"/>
                        </a:spcBef>
                        <a:spcAft>
                          <a:spcPts val="0"/>
                        </a:spcAft>
                      </a:pPr>
                      <a:r>
                        <a:rPr lang="en-US" sz="1200">
                          <a:effectLst/>
                        </a:rPr>
                        <a:t>Ostomy Care</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*Measurement of Blood Sugar</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*Subcutaneous Insulin Infusion by Injection</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Oxygen Administration</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72605063"/>
                  </a:ext>
                </a:extLst>
              </a:tr>
              <a:tr h="300199">
                <a:tc>
                  <a:txBody>
                    <a:bodyPr/>
                    <a:lstStyle/>
                    <a:p>
                      <a:pPr marL="0" marR="0">
                        <a:spcBef>
                          <a:spcPts val="0"/>
                        </a:spcBef>
                        <a:spcAft>
                          <a:spcPts val="0"/>
                        </a:spcAft>
                      </a:pPr>
                      <a:r>
                        <a:rPr lang="en-US" sz="1200">
                          <a:effectLst/>
                        </a:rPr>
                        <a:t>Enteral Feeding (tube feeding)</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Postural Drainage and Percussion</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Tracheostomy Care</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Oral Suctioning</a:t>
                      </a:r>
                      <a:endParaRPr lang="en-US"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984188470"/>
                  </a:ext>
                </a:extLst>
              </a:tr>
              <a:tr h="420592">
                <a:tc>
                  <a:txBody>
                    <a:bodyPr/>
                    <a:lstStyle/>
                    <a:p>
                      <a:pPr marL="0" marR="0">
                        <a:spcBef>
                          <a:spcPts val="0"/>
                        </a:spcBef>
                        <a:spcAft>
                          <a:spcPts val="0"/>
                        </a:spcAft>
                      </a:pPr>
                      <a:r>
                        <a:rPr lang="en-US" sz="1200">
                          <a:effectLst/>
                        </a:rPr>
                        <a:t>Anaphylactic Reaction Individual</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 </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804538083"/>
                  </a:ext>
                </a:extLst>
              </a:tr>
              <a:tr h="420592">
                <a:tc gridSpan="4">
                  <a:txBody>
                    <a:bodyPr/>
                    <a:lstStyle/>
                    <a:p>
                      <a:pPr marL="0" marR="0">
                        <a:spcBef>
                          <a:spcPts val="0"/>
                        </a:spcBef>
                        <a:spcAft>
                          <a:spcPts val="0"/>
                        </a:spcAft>
                      </a:pPr>
                      <a:r>
                        <a:rPr lang="en-US" sz="1200" b="1" dirty="0">
                          <a:effectLst/>
                          <a:latin typeface="Times New Roman" panose="02020603050405020304" pitchFamily="18" charset="0"/>
                          <a:ea typeface="Times New Roman" panose="02020603050405020304" pitchFamily="18" charset="0"/>
                        </a:rPr>
                        <a:t>* If providing services via Telehealth use an additional modifier of GT.</a:t>
                      </a:r>
                    </a:p>
                  </a:txBody>
                  <a:tcPr marL="68580" marR="68580" marT="0" marB="0"/>
                </a:tc>
                <a:tc hMerge="1">
                  <a:txBody>
                    <a:bodyPr/>
                    <a:lstStyle/>
                    <a:p>
                      <a:pPr marL="0" marR="0">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txBody>
                  <a:tcPr marL="68580" marR="68580" marT="0" marB="0"/>
                </a:tc>
                <a:tc hMerge="1">
                  <a:txBody>
                    <a:bodyPr/>
                    <a:lstStyle/>
                    <a:p>
                      <a:pPr marL="0" marR="0">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txBody>
                  <a:tcPr marL="68580" marR="68580" marT="0" marB="0"/>
                </a:tc>
                <a:tc hMerge="1">
                  <a:txBody>
                    <a:bodyPr/>
                    <a:lstStyle/>
                    <a:p>
                      <a:pPr marL="0" marR="0">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795887541"/>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12</a:t>
            </a:fld>
            <a:endParaRPr lang="en-US"/>
          </a:p>
        </p:txBody>
      </p:sp>
    </p:spTree>
    <p:extLst>
      <p:ext uri="{BB962C8B-B14F-4D97-AF65-F5344CB8AC3E}">
        <p14:creationId xmlns:p14="http://schemas.microsoft.com/office/powerpoint/2010/main" val="39697547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Nursing Service Changes</a:t>
            </a:r>
          </a:p>
        </p:txBody>
      </p:sp>
      <p:sp>
        <p:nvSpPr>
          <p:cNvPr id="4" name="Slide Number Placeholder 3"/>
          <p:cNvSpPr>
            <a:spLocks noGrp="1"/>
          </p:cNvSpPr>
          <p:nvPr>
            <p:ph type="sldNum" sz="quarter" idx="12"/>
          </p:nvPr>
        </p:nvSpPr>
        <p:spPr/>
        <p:txBody>
          <a:bodyPr/>
          <a:lstStyle/>
          <a:p>
            <a:fld id="{16630861-4318-414B-8E21-CA5F03E7BD41}" type="slidenum">
              <a:rPr lang="en-US" smtClean="0"/>
              <a:t>13</a:t>
            </a:fld>
            <a:endParaRPr lang="en-US"/>
          </a:p>
        </p:txBody>
      </p:sp>
      <p:sp>
        <p:nvSpPr>
          <p:cNvPr id="3" name="Content Placeholder 2"/>
          <p:cNvSpPr>
            <a:spLocks noGrp="1"/>
          </p:cNvSpPr>
          <p:nvPr>
            <p:ph idx="1"/>
          </p:nvPr>
        </p:nvSpPr>
        <p:spPr/>
        <p:txBody>
          <a:bodyPr/>
          <a:lstStyle/>
          <a:p>
            <a:r>
              <a:rPr lang="en-US" dirty="0"/>
              <a:t>*Diabetic Management – T1001 SE (2 Events/Calendar Year)</a:t>
            </a:r>
          </a:p>
          <a:p>
            <a:r>
              <a:rPr lang="en-US" dirty="0"/>
              <a:t>*Catheterization Self-Management – T1000 SE (Units)</a:t>
            </a:r>
          </a:p>
          <a:p>
            <a:endParaRPr lang="en-US" dirty="0"/>
          </a:p>
          <a:p>
            <a:pPr marL="0" indent="0">
              <a:buNone/>
            </a:pPr>
            <a:endParaRPr lang="en-US" dirty="0"/>
          </a:p>
        </p:txBody>
      </p:sp>
    </p:spTree>
    <p:extLst>
      <p:ext uri="{BB962C8B-B14F-4D97-AF65-F5344CB8AC3E}">
        <p14:creationId xmlns:p14="http://schemas.microsoft.com/office/powerpoint/2010/main" val="1734668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Nursing Telehealth</a:t>
            </a:r>
          </a:p>
        </p:txBody>
      </p:sp>
      <p:sp>
        <p:nvSpPr>
          <p:cNvPr id="4" name="Slide Number Placeholder 3"/>
          <p:cNvSpPr>
            <a:spLocks noGrp="1"/>
          </p:cNvSpPr>
          <p:nvPr>
            <p:ph type="sldNum" sz="quarter" idx="12"/>
          </p:nvPr>
        </p:nvSpPr>
        <p:spPr/>
        <p:txBody>
          <a:bodyPr/>
          <a:lstStyle/>
          <a:p>
            <a:fld id="{16630861-4318-414B-8E21-CA5F03E7BD41}" type="slidenum">
              <a:rPr lang="en-US" smtClean="0"/>
              <a:t>14</a:t>
            </a:fld>
            <a:endParaRPr lang="en-US"/>
          </a:p>
        </p:txBody>
      </p:sp>
      <p:sp>
        <p:nvSpPr>
          <p:cNvPr id="3" name="Content Placeholder 2"/>
          <p:cNvSpPr>
            <a:spLocks noGrp="1"/>
          </p:cNvSpPr>
          <p:nvPr>
            <p:ph idx="1"/>
          </p:nvPr>
        </p:nvSpPr>
        <p:spPr>
          <a:xfrm>
            <a:off x="298939" y="1723293"/>
            <a:ext cx="8527427" cy="3964443"/>
          </a:xfrm>
        </p:spPr>
        <p:txBody>
          <a:bodyPr/>
          <a:lstStyle/>
          <a:p>
            <a:r>
              <a:rPr lang="en-US" dirty="0"/>
              <a:t>Telehealth is now available for some procedures within T1000 SE:</a:t>
            </a:r>
          </a:p>
          <a:p>
            <a:pPr lvl="1"/>
            <a:r>
              <a:rPr lang="en-US" dirty="0"/>
              <a:t>Inhalation Therapy – Available for self-administration only with RN or LPN at main site</a:t>
            </a:r>
          </a:p>
          <a:p>
            <a:pPr lvl="1"/>
            <a:r>
              <a:rPr lang="en-US" dirty="0"/>
              <a:t>Catheterization Self-Management</a:t>
            </a:r>
          </a:p>
          <a:p>
            <a:pPr lvl="1"/>
            <a:r>
              <a:rPr lang="en-US" dirty="0"/>
              <a:t>Measurement of Blood Sugar – Available for self-administration</a:t>
            </a:r>
          </a:p>
          <a:p>
            <a:pPr lvl="1"/>
            <a:r>
              <a:rPr lang="en-US" dirty="0"/>
              <a:t>Subcutaneous Insulin Infusion by Pump – Available for self-administration</a:t>
            </a:r>
          </a:p>
          <a:p>
            <a:pPr lvl="1"/>
            <a:r>
              <a:rPr lang="en-US" dirty="0"/>
              <a:t>Subcutaneous Insulin Infusion by Injection – Available for self-administration</a:t>
            </a:r>
          </a:p>
          <a:p>
            <a:pPr lvl="1"/>
            <a:r>
              <a:rPr lang="en-US" dirty="0"/>
              <a:t>Peak Flow Meter Available only with RN or LPN at main site.</a:t>
            </a:r>
          </a:p>
          <a:p>
            <a:r>
              <a:rPr lang="en-US" dirty="0"/>
              <a:t>  If using Telehealth an additional modifier is required of GT.  So the CPT code would be T1000 SE GT.  It is very important to enter the modifiers in that order.</a:t>
            </a:r>
          </a:p>
          <a:p>
            <a:pPr marL="0" indent="0">
              <a:buNone/>
            </a:pPr>
            <a:endParaRPr lang="en-US" dirty="0"/>
          </a:p>
        </p:txBody>
      </p:sp>
    </p:spTree>
    <p:extLst>
      <p:ext uri="{BB962C8B-B14F-4D97-AF65-F5344CB8AC3E}">
        <p14:creationId xmlns:p14="http://schemas.microsoft.com/office/powerpoint/2010/main" val="8998258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Nursing Telehealth</a:t>
            </a:r>
          </a:p>
        </p:txBody>
      </p:sp>
      <p:sp>
        <p:nvSpPr>
          <p:cNvPr id="3" name="Content Placeholder 2"/>
          <p:cNvSpPr>
            <a:spLocks noGrp="1"/>
          </p:cNvSpPr>
          <p:nvPr>
            <p:ph idx="1"/>
          </p:nvPr>
        </p:nvSpPr>
        <p:spPr/>
        <p:txBody>
          <a:bodyPr/>
          <a:lstStyle/>
          <a:p>
            <a:r>
              <a:rPr lang="en-US" dirty="0"/>
              <a:t>Telehealth is now available for two procedures within T1001 SE:</a:t>
            </a:r>
          </a:p>
          <a:p>
            <a:pPr lvl="1"/>
            <a:r>
              <a:rPr lang="en-US" dirty="0"/>
              <a:t>Anaphylactic Reaction Assessment/Evaluation – Available for self-administration only with RN or LPN at originating site</a:t>
            </a:r>
          </a:p>
          <a:p>
            <a:pPr lvl="1"/>
            <a:r>
              <a:rPr lang="en-US" dirty="0"/>
              <a:t>Diabetic Management – Available for nurse supervision for self-administration</a:t>
            </a:r>
          </a:p>
          <a:p>
            <a:r>
              <a:rPr lang="en-US" dirty="0"/>
              <a:t>If using Telehealth an additional modifier is required of GT.  So the CPT code would be T1001 SE GT.  It is very important to enter the modifiers in that order.</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15</a:t>
            </a:fld>
            <a:endParaRPr lang="en-US"/>
          </a:p>
        </p:txBody>
      </p:sp>
    </p:spTree>
    <p:extLst>
      <p:ext uri="{BB962C8B-B14F-4D97-AF65-F5344CB8AC3E}">
        <p14:creationId xmlns:p14="http://schemas.microsoft.com/office/powerpoint/2010/main" val="6796056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Enter Claim Documentation</a:t>
            </a:r>
          </a:p>
        </p:txBody>
      </p:sp>
      <p:sp>
        <p:nvSpPr>
          <p:cNvPr id="3" name="Content Placeholder 2"/>
          <p:cNvSpPr>
            <a:spLocks noGrp="1"/>
          </p:cNvSpPr>
          <p:nvPr>
            <p:ph idx="1"/>
          </p:nvPr>
        </p:nvSpPr>
        <p:spPr>
          <a:xfrm>
            <a:off x="298939" y="1451295"/>
            <a:ext cx="8527427" cy="4421967"/>
          </a:xfrm>
        </p:spPr>
        <p:txBody>
          <a:bodyPr/>
          <a:lstStyle/>
          <a:p>
            <a:r>
              <a:rPr lang="en-US" dirty="0"/>
              <a:t>Use the CPT codes and caps from slide eleven to complete the claim documentation section of the billing form.</a:t>
            </a:r>
          </a:p>
          <a:p>
            <a:r>
              <a:rPr lang="en-US" dirty="0"/>
              <a:t>In the first column list the service date.  (If combining minutes from different days for a unit use the date the 15</a:t>
            </a:r>
            <a:r>
              <a:rPr lang="en-US" baseline="30000" dirty="0"/>
              <a:t>th</a:t>
            </a:r>
            <a:r>
              <a:rPr lang="en-US" dirty="0"/>
              <a:t> minute occurred to complete the unit.  No span dates are allowed.)</a:t>
            </a:r>
          </a:p>
          <a:p>
            <a:r>
              <a:rPr lang="en-US" dirty="0"/>
              <a:t>Column two - enter one or more of the diagnosis code numbers that directly relates to the services. (examples 1, 1 &amp; 3, 2)</a:t>
            </a:r>
          </a:p>
          <a:p>
            <a:r>
              <a:rPr lang="en-US" dirty="0"/>
              <a:t>Column three - </a:t>
            </a:r>
            <a:r>
              <a:rPr lang="en-US" b="1" dirty="0"/>
              <a:t>enter the CPT code including a GT modifier if being provided by telehealth.  It is very important to enter the modifiers in the correct order.  The SE modifier must come first.  Example -T1000 SE GT.</a:t>
            </a:r>
          </a:p>
          <a:p>
            <a:r>
              <a:rPr lang="en-US" dirty="0"/>
              <a:t>Columns four and five - enter the start and end time.</a:t>
            </a:r>
          </a:p>
          <a:p>
            <a:r>
              <a:rPr lang="en-US" dirty="0"/>
              <a:t>In the last column enter the total number of units or event(s).</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16</a:t>
            </a:fld>
            <a:endParaRPr lang="en-US"/>
          </a:p>
        </p:txBody>
      </p:sp>
    </p:spTree>
    <p:extLst>
      <p:ext uri="{BB962C8B-B14F-4D97-AF65-F5344CB8AC3E}">
        <p14:creationId xmlns:p14="http://schemas.microsoft.com/office/powerpoint/2010/main" val="34271238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Claim Documentation</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01114367"/>
              </p:ext>
            </p:extLst>
          </p:nvPr>
        </p:nvGraphicFramePr>
        <p:xfrm>
          <a:off x="1015069" y="1679004"/>
          <a:ext cx="7004807" cy="3590890"/>
        </p:xfrm>
        <a:graphic>
          <a:graphicData uri="http://schemas.openxmlformats.org/drawingml/2006/table">
            <a:tbl>
              <a:tblPr firstRow="1" firstCol="1" bandRow="1">
                <a:tableStyleId>{5C22544A-7EE6-4342-B048-85BDC9FD1C3A}</a:tableStyleId>
              </a:tblPr>
              <a:tblGrid>
                <a:gridCol w="1028511">
                  <a:extLst>
                    <a:ext uri="{9D8B030D-6E8A-4147-A177-3AD203B41FA5}">
                      <a16:colId xmlns:a16="http://schemas.microsoft.com/office/drawing/2014/main" val="1691042936"/>
                    </a:ext>
                  </a:extLst>
                </a:gridCol>
                <a:gridCol w="1729833">
                  <a:extLst>
                    <a:ext uri="{9D8B030D-6E8A-4147-A177-3AD203B41FA5}">
                      <a16:colId xmlns:a16="http://schemas.microsoft.com/office/drawing/2014/main" val="514242466"/>
                    </a:ext>
                  </a:extLst>
                </a:gridCol>
                <a:gridCol w="1333282">
                  <a:extLst>
                    <a:ext uri="{9D8B030D-6E8A-4147-A177-3AD203B41FA5}">
                      <a16:colId xmlns:a16="http://schemas.microsoft.com/office/drawing/2014/main" val="8438786"/>
                    </a:ext>
                  </a:extLst>
                </a:gridCol>
                <a:gridCol w="1011696">
                  <a:extLst>
                    <a:ext uri="{9D8B030D-6E8A-4147-A177-3AD203B41FA5}">
                      <a16:colId xmlns:a16="http://schemas.microsoft.com/office/drawing/2014/main" val="1815570372"/>
                    </a:ext>
                  </a:extLst>
                </a:gridCol>
                <a:gridCol w="899597">
                  <a:extLst>
                    <a:ext uri="{9D8B030D-6E8A-4147-A177-3AD203B41FA5}">
                      <a16:colId xmlns:a16="http://schemas.microsoft.com/office/drawing/2014/main" val="1882170095"/>
                    </a:ext>
                  </a:extLst>
                </a:gridCol>
                <a:gridCol w="1001888">
                  <a:extLst>
                    <a:ext uri="{9D8B030D-6E8A-4147-A177-3AD203B41FA5}">
                      <a16:colId xmlns:a16="http://schemas.microsoft.com/office/drawing/2014/main" val="2763363641"/>
                    </a:ext>
                  </a:extLst>
                </a:gridCol>
              </a:tblGrid>
              <a:tr h="319210">
                <a:tc>
                  <a:txBody>
                    <a:bodyPr/>
                    <a:lstStyle/>
                    <a:p>
                      <a:pPr marL="0" marR="0" algn="ctr">
                        <a:lnSpc>
                          <a:spcPct val="107000"/>
                        </a:lnSpc>
                        <a:spcBef>
                          <a:spcPts val="0"/>
                        </a:spcBef>
                        <a:spcAft>
                          <a:spcPts val="0"/>
                        </a:spcAft>
                      </a:pPr>
                      <a:r>
                        <a:rPr lang="en-US" sz="1000" dirty="0">
                          <a:solidFill>
                            <a:schemeClr val="tx1"/>
                          </a:solidFill>
                          <a:effectLst/>
                        </a:rPr>
                        <a:t>Service Date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List Diagnosis Code Number(s)</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Procedure code</a:t>
                      </a:r>
                    </a:p>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Start Time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End Time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Units/Event</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998386947"/>
                  </a:ext>
                </a:extLst>
              </a:tr>
              <a:tr h="159605">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9682791"/>
                  </a:ext>
                </a:extLst>
              </a:tr>
              <a:tr h="159605">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73427992"/>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0895505"/>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8548079"/>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72585804"/>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53190585"/>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1035458"/>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0623653"/>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79995390"/>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19626318"/>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30819184"/>
                  </a:ext>
                </a:extLst>
              </a:tr>
              <a:tr h="159605">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95296771"/>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4574320"/>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124009"/>
                  </a:ext>
                </a:extLst>
              </a:tr>
              <a:tr h="166462">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05149567"/>
                  </a:ext>
                </a:extLst>
              </a:tr>
              <a:tr h="159605">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8231639"/>
                  </a:ext>
                </a:extLst>
              </a:tr>
              <a:tr h="159605">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49899763"/>
                  </a:ext>
                </a:extLst>
              </a:tr>
              <a:tr h="159605">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6480614"/>
                  </a:ext>
                </a:extLst>
              </a:tr>
              <a:tr h="159605">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93352801"/>
                  </a:ext>
                </a:extLst>
              </a:tr>
              <a:tr h="159605">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63922289"/>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17</a:t>
            </a:fld>
            <a:endParaRPr lang="en-US"/>
          </a:p>
        </p:txBody>
      </p:sp>
    </p:spTree>
    <p:extLst>
      <p:ext uri="{BB962C8B-B14F-4D97-AF65-F5344CB8AC3E}">
        <p14:creationId xmlns:p14="http://schemas.microsoft.com/office/powerpoint/2010/main" val="34103443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Claim Documentation</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01114367"/>
              </p:ext>
            </p:extLst>
          </p:nvPr>
        </p:nvGraphicFramePr>
        <p:xfrm>
          <a:off x="1015069" y="1679004"/>
          <a:ext cx="7004807" cy="3590890"/>
        </p:xfrm>
        <a:graphic>
          <a:graphicData uri="http://schemas.openxmlformats.org/drawingml/2006/table">
            <a:tbl>
              <a:tblPr firstRow="1" firstCol="1" bandRow="1">
                <a:tableStyleId>{5C22544A-7EE6-4342-B048-85BDC9FD1C3A}</a:tableStyleId>
              </a:tblPr>
              <a:tblGrid>
                <a:gridCol w="1028511">
                  <a:extLst>
                    <a:ext uri="{9D8B030D-6E8A-4147-A177-3AD203B41FA5}">
                      <a16:colId xmlns:a16="http://schemas.microsoft.com/office/drawing/2014/main" val="1691042936"/>
                    </a:ext>
                  </a:extLst>
                </a:gridCol>
                <a:gridCol w="1729833">
                  <a:extLst>
                    <a:ext uri="{9D8B030D-6E8A-4147-A177-3AD203B41FA5}">
                      <a16:colId xmlns:a16="http://schemas.microsoft.com/office/drawing/2014/main" val="514242466"/>
                    </a:ext>
                  </a:extLst>
                </a:gridCol>
                <a:gridCol w="1333282">
                  <a:extLst>
                    <a:ext uri="{9D8B030D-6E8A-4147-A177-3AD203B41FA5}">
                      <a16:colId xmlns:a16="http://schemas.microsoft.com/office/drawing/2014/main" val="8438786"/>
                    </a:ext>
                  </a:extLst>
                </a:gridCol>
                <a:gridCol w="1011696">
                  <a:extLst>
                    <a:ext uri="{9D8B030D-6E8A-4147-A177-3AD203B41FA5}">
                      <a16:colId xmlns:a16="http://schemas.microsoft.com/office/drawing/2014/main" val="1815570372"/>
                    </a:ext>
                  </a:extLst>
                </a:gridCol>
                <a:gridCol w="899597">
                  <a:extLst>
                    <a:ext uri="{9D8B030D-6E8A-4147-A177-3AD203B41FA5}">
                      <a16:colId xmlns:a16="http://schemas.microsoft.com/office/drawing/2014/main" val="1882170095"/>
                    </a:ext>
                  </a:extLst>
                </a:gridCol>
                <a:gridCol w="1001888">
                  <a:extLst>
                    <a:ext uri="{9D8B030D-6E8A-4147-A177-3AD203B41FA5}">
                      <a16:colId xmlns:a16="http://schemas.microsoft.com/office/drawing/2014/main" val="2763363641"/>
                    </a:ext>
                  </a:extLst>
                </a:gridCol>
              </a:tblGrid>
              <a:tr h="319210">
                <a:tc>
                  <a:txBody>
                    <a:bodyPr/>
                    <a:lstStyle/>
                    <a:p>
                      <a:pPr marL="0" marR="0" algn="ctr">
                        <a:lnSpc>
                          <a:spcPct val="107000"/>
                        </a:lnSpc>
                        <a:spcBef>
                          <a:spcPts val="0"/>
                        </a:spcBef>
                        <a:spcAft>
                          <a:spcPts val="0"/>
                        </a:spcAft>
                      </a:pPr>
                      <a:r>
                        <a:rPr lang="en-US" sz="1000" dirty="0">
                          <a:solidFill>
                            <a:schemeClr val="tx1"/>
                          </a:solidFill>
                          <a:effectLst/>
                        </a:rPr>
                        <a:t>Service Date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List Diagnosis Code Number(s)</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Procedure code</a:t>
                      </a:r>
                    </a:p>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Start Time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End Time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Units/Event</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998386947"/>
                  </a:ext>
                </a:extLst>
              </a:tr>
              <a:tr h="159605">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9682791"/>
                  </a:ext>
                </a:extLst>
              </a:tr>
              <a:tr h="159605">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73427992"/>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0895505"/>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8548079"/>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72585804"/>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53190585"/>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1035458"/>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0623653"/>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79995390"/>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19626318"/>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30819184"/>
                  </a:ext>
                </a:extLst>
              </a:tr>
              <a:tr h="159605">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95296771"/>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4574320"/>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124009"/>
                  </a:ext>
                </a:extLst>
              </a:tr>
              <a:tr h="166462">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05149567"/>
                  </a:ext>
                </a:extLst>
              </a:tr>
              <a:tr h="159605">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8231639"/>
                  </a:ext>
                </a:extLst>
              </a:tr>
              <a:tr h="159605">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49899763"/>
                  </a:ext>
                </a:extLst>
              </a:tr>
              <a:tr h="159605">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6480614"/>
                  </a:ext>
                </a:extLst>
              </a:tr>
              <a:tr h="159605">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93352801"/>
                  </a:ext>
                </a:extLst>
              </a:tr>
              <a:tr h="159605">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63922289"/>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18</a:t>
            </a:fld>
            <a:endParaRPr lang="en-US"/>
          </a:p>
        </p:txBody>
      </p:sp>
    </p:spTree>
    <p:extLst>
      <p:ext uri="{BB962C8B-B14F-4D97-AF65-F5344CB8AC3E}">
        <p14:creationId xmlns:p14="http://schemas.microsoft.com/office/powerpoint/2010/main" val="35790155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939" y="143748"/>
            <a:ext cx="8527427" cy="1131138"/>
          </a:xfrm>
        </p:spPr>
        <p:txBody>
          <a:bodyPr/>
          <a:lstStyle/>
          <a:p>
            <a:pPr algn="ctr"/>
            <a:r>
              <a:rPr lang="en-US" dirty="0"/>
              <a:t>Third Party Billing</a:t>
            </a:r>
          </a:p>
        </p:txBody>
      </p:sp>
      <p:sp>
        <p:nvSpPr>
          <p:cNvPr id="3" name="Content Placeholder 2"/>
          <p:cNvSpPr>
            <a:spLocks noGrp="1"/>
          </p:cNvSpPr>
          <p:nvPr>
            <p:ph idx="1"/>
          </p:nvPr>
        </p:nvSpPr>
        <p:spPr>
          <a:xfrm>
            <a:off x="298939" y="1688123"/>
            <a:ext cx="8527427" cy="4185140"/>
          </a:xfrm>
        </p:spPr>
        <p:txBody>
          <a:bodyPr/>
          <a:lstStyle/>
          <a:p>
            <a:r>
              <a:rPr lang="en-US" dirty="0"/>
              <a:t>At times a student may be eligible for Medicaid as the secondary insurance. </a:t>
            </a:r>
          </a:p>
          <a:p>
            <a:r>
              <a:rPr lang="en-US" dirty="0"/>
              <a:t>Medicaid is the payer of last resort for direct services (OT, PT, Speech, Audiology, Psychological, and Nursing).</a:t>
            </a:r>
          </a:p>
          <a:p>
            <a:r>
              <a:rPr lang="en-US" dirty="0"/>
              <a:t>If the student has special transportation services, the direct billing should be submitted.  The claim will be denied but will justify claiming transportation billing for that instructional day.</a:t>
            </a:r>
          </a:p>
          <a:p>
            <a:r>
              <a:rPr lang="en-US" dirty="0"/>
              <a:t>Medicaid will pay ancillary services (TCM, personal care aide and special transportation) as the secondary insurance.</a:t>
            </a:r>
          </a:p>
          <a:p>
            <a:r>
              <a:rPr lang="en-US" dirty="0"/>
              <a:t>Occasionally a student may be eligible for Medicaid under two numbers.  In this case district’s should always use the primary Medicaid number.</a:t>
            </a:r>
          </a:p>
        </p:txBody>
      </p:sp>
      <p:sp>
        <p:nvSpPr>
          <p:cNvPr id="4" name="Slide Number Placeholder 3"/>
          <p:cNvSpPr>
            <a:spLocks noGrp="1"/>
          </p:cNvSpPr>
          <p:nvPr>
            <p:ph type="sldNum" sz="quarter" idx="12"/>
          </p:nvPr>
        </p:nvSpPr>
        <p:spPr/>
        <p:txBody>
          <a:bodyPr/>
          <a:lstStyle/>
          <a:p>
            <a:fld id="{16630861-4318-414B-8E21-CA5F03E7BD41}" type="slidenum">
              <a:rPr lang="en-US" smtClean="0"/>
              <a:t>19</a:t>
            </a:fld>
            <a:endParaRPr lang="en-US"/>
          </a:p>
        </p:txBody>
      </p:sp>
    </p:spTree>
    <p:extLst>
      <p:ext uri="{BB962C8B-B14F-4D97-AF65-F5344CB8AC3E}">
        <p14:creationId xmlns:p14="http://schemas.microsoft.com/office/powerpoint/2010/main" val="3045606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Consent to Bill Medicaid</a:t>
            </a:r>
          </a:p>
        </p:txBody>
      </p:sp>
      <p:sp>
        <p:nvSpPr>
          <p:cNvPr id="3" name="Content Placeholder 2"/>
          <p:cNvSpPr>
            <a:spLocks noGrp="1"/>
          </p:cNvSpPr>
          <p:nvPr>
            <p:ph idx="1"/>
          </p:nvPr>
        </p:nvSpPr>
        <p:spPr/>
        <p:txBody>
          <a:bodyPr/>
          <a:lstStyle/>
          <a:p>
            <a:r>
              <a:rPr lang="en-US" dirty="0">
                <a:solidFill>
                  <a:schemeClr val="accent1">
                    <a:lumMod val="50000"/>
                  </a:schemeClr>
                </a:solidFill>
              </a:rPr>
              <a:t>Prior to billing parents must provide written consent to release information and to bill for Medicaid reimbursement.  </a:t>
            </a:r>
          </a:p>
          <a:p>
            <a:r>
              <a:rPr lang="en-US" dirty="0">
                <a:solidFill>
                  <a:schemeClr val="accent1">
                    <a:lumMod val="50000"/>
                  </a:schemeClr>
                </a:solidFill>
              </a:rPr>
              <a:t>Consent is valid for one calendar year from the signature date.</a:t>
            </a:r>
          </a:p>
          <a:p>
            <a:r>
              <a:rPr lang="en-US" dirty="0">
                <a:solidFill>
                  <a:schemeClr val="accent1">
                    <a:lumMod val="50000"/>
                  </a:schemeClr>
                </a:solidFill>
              </a:rPr>
              <a:t>Parents are to be provided an annual notice.</a:t>
            </a:r>
          </a:p>
        </p:txBody>
      </p:sp>
      <p:sp>
        <p:nvSpPr>
          <p:cNvPr id="4" name="Slide Number Placeholder 3"/>
          <p:cNvSpPr>
            <a:spLocks noGrp="1"/>
          </p:cNvSpPr>
          <p:nvPr>
            <p:ph type="sldNum" sz="quarter" idx="12"/>
          </p:nvPr>
        </p:nvSpPr>
        <p:spPr/>
        <p:txBody>
          <a:bodyPr/>
          <a:lstStyle/>
          <a:p>
            <a:fld id="{16630861-4318-414B-8E21-CA5F03E7BD41}" type="slidenum">
              <a:rPr lang="en-US" smtClean="0"/>
              <a:t>2</a:t>
            </a:fld>
            <a:endParaRPr lang="en-US"/>
          </a:p>
        </p:txBody>
      </p:sp>
    </p:spTree>
    <p:extLst>
      <p:ext uri="{BB962C8B-B14F-4D97-AF65-F5344CB8AC3E}">
        <p14:creationId xmlns:p14="http://schemas.microsoft.com/office/powerpoint/2010/main" val="39445828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Signature and Credentials</a:t>
            </a:r>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dirty="0"/>
          </a:p>
          <a:p>
            <a:pPr marL="0" indent="0">
              <a:buNone/>
            </a:pPr>
            <a:r>
              <a:rPr lang="en-US" dirty="0"/>
              <a:t> _____________________					______________</a:t>
            </a:r>
            <a:endParaRPr lang="en-US" u="sng" dirty="0"/>
          </a:p>
          <a:p>
            <a:pPr marL="0" indent="0">
              <a:buNone/>
            </a:pPr>
            <a:r>
              <a:rPr lang="en-US" i="1" dirty="0"/>
              <a:t>Signature/Credentials		                                      Date	       </a:t>
            </a:r>
            <a:endParaRPr lang="en-US" dirty="0"/>
          </a:p>
          <a:p>
            <a:pPr marL="0" indent="0">
              <a:buNone/>
            </a:pPr>
            <a:r>
              <a:rPr lang="en-US" i="1" dirty="0"/>
              <a:t> </a:t>
            </a: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20</a:t>
            </a:fld>
            <a:endParaRPr lang="en-US"/>
          </a:p>
        </p:txBody>
      </p:sp>
    </p:spTree>
    <p:extLst>
      <p:ext uri="{BB962C8B-B14F-4D97-AF65-F5344CB8AC3E}">
        <p14:creationId xmlns:p14="http://schemas.microsoft.com/office/powerpoint/2010/main" val="38742946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Signature and Credentials</a:t>
            </a:r>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dirty="0"/>
          </a:p>
          <a:p>
            <a:pPr marL="0" indent="0">
              <a:buNone/>
            </a:pPr>
            <a:r>
              <a:rPr lang="en-US" i="1" u="sng" dirty="0">
                <a:latin typeface="Edwardian Script ITC" panose="030303020407070D0804" pitchFamily="66" charset="0"/>
              </a:rPr>
              <a:t>__Mary Smith   	</a:t>
            </a:r>
            <a:r>
              <a:rPr lang="en-US" i="1" u="sng" dirty="0">
                <a:latin typeface="Fira Sans" panose="020B0503050000020004" pitchFamily="34" charset="0"/>
              </a:rPr>
              <a:t>___	RN___</a:t>
            </a:r>
            <a:r>
              <a:rPr lang="en-US" dirty="0"/>
              <a:t>     		        </a:t>
            </a:r>
            <a:r>
              <a:rPr lang="en-US" u="sng" dirty="0"/>
              <a:t>October 1, 2019</a:t>
            </a:r>
            <a:endParaRPr lang="en-US" dirty="0"/>
          </a:p>
          <a:p>
            <a:pPr marL="0" indent="0">
              <a:buNone/>
            </a:pPr>
            <a:r>
              <a:rPr lang="en-US" i="1" dirty="0"/>
              <a:t>Signature/Credentials		                                      Date	       </a:t>
            </a:r>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21</a:t>
            </a:fld>
            <a:endParaRPr lang="en-US"/>
          </a:p>
        </p:txBody>
      </p:sp>
    </p:spTree>
    <p:extLst>
      <p:ext uri="{BB962C8B-B14F-4D97-AF65-F5344CB8AC3E}">
        <p14:creationId xmlns:p14="http://schemas.microsoft.com/office/powerpoint/2010/main" val="12402898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Additional Documentation</a:t>
            </a:r>
          </a:p>
        </p:txBody>
      </p:sp>
      <p:sp>
        <p:nvSpPr>
          <p:cNvPr id="3" name="Content Placeholder 2"/>
          <p:cNvSpPr>
            <a:spLocks noGrp="1"/>
          </p:cNvSpPr>
          <p:nvPr>
            <p:ph idx="1"/>
          </p:nvPr>
        </p:nvSpPr>
        <p:spPr/>
        <p:txBody>
          <a:bodyPr>
            <a:normAutofit/>
          </a:bodyPr>
          <a:lstStyle/>
          <a:p>
            <a:r>
              <a:rPr lang="en-US" dirty="0"/>
              <a:t>A copy of the student’s nursing notes for the month will also be required.  </a:t>
            </a:r>
          </a:p>
          <a:p>
            <a:r>
              <a:rPr lang="en-US" dirty="0"/>
              <a:t>A copy must be on file in the special education central office.</a:t>
            </a:r>
          </a:p>
          <a:p>
            <a:pPr marL="0" indent="0">
              <a:buNone/>
            </a:pPr>
            <a:endParaRPr lang="en-US" dirty="0"/>
          </a:p>
        </p:txBody>
      </p:sp>
    </p:spTree>
    <p:extLst>
      <p:ext uri="{BB962C8B-B14F-4D97-AF65-F5344CB8AC3E}">
        <p14:creationId xmlns:p14="http://schemas.microsoft.com/office/powerpoint/2010/main" val="1147732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89249" y="620777"/>
            <a:ext cx="8640147" cy="4773612"/>
          </a:xfrm>
        </p:spPr>
        <p:txBody>
          <a:bodyPr>
            <a:normAutofit/>
          </a:bodyPr>
          <a:lstStyle/>
          <a:p>
            <a:pPr algn="ctr"/>
            <a:br>
              <a:rPr lang="en-US" dirty="0"/>
            </a:br>
            <a:r>
              <a:rPr lang="en-US" dirty="0"/>
              <a:t>Ashley Torres RN – </a:t>
            </a:r>
            <a:br>
              <a:rPr lang="en-US" dirty="0"/>
            </a:br>
            <a:r>
              <a:rPr lang="en-US" dirty="0"/>
              <a:t>School Health Coordinator</a:t>
            </a:r>
            <a:br>
              <a:rPr lang="en-US" dirty="0"/>
            </a:br>
            <a:r>
              <a:rPr lang="en-US" dirty="0"/>
              <a:t>Office of Special Education</a:t>
            </a:r>
            <a:br>
              <a:rPr lang="en-US" dirty="0"/>
            </a:br>
            <a:r>
              <a:rPr lang="en-US" dirty="0">
                <a:hlinkClick r:id="rId2"/>
              </a:rPr>
              <a:t>atorres@k12.wv.us</a:t>
            </a:r>
            <a:br>
              <a:rPr lang="en-US" dirty="0"/>
            </a:br>
            <a:r>
              <a:rPr lang="en-US" dirty="0"/>
              <a:t>304-558-2696 </a:t>
            </a:r>
            <a:r>
              <a:rPr lang="en-US" dirty="0" err="1"/>
              <a:t>ext</a:t>
            </a:r>
            <a:r>
              <a:rPr lang="en-US" dirty="0"/>
              <a:t> 53536</a:t>
            </a:r>
            <a:br>
              <a:rPr lang="en-US" dirty="0"/>
            </a:br>
            <a:br>
              <a:rPr lang="en-US" dirty="0"/>
            </a:br>
            <a:r>
              <a:rPr lang="en-US" dirty="0"/>
              <a:t>https://wvde.us/special-education/school-health/</a:t>
            </a:r>
            <a:br>
              <a:rPr lang="en-US" dirty="0"/>
            </a:br>
            <a:endParaRPr lang="en-US" dirty="0"/>
          </a:p>
        </p:txBody>
      </p:sp>
    </p:spTree>
    <p:extLst>
      <p:ext uri="{BB962C8B-B14F-4D97-AF65-F5344CB8AC3E}">
        <p14:creationId xmlns:p14="http://schemas.microsoft.com/office/powerpoint/2010/main" val="24458577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89249" y="620777"/>
            <a:ext cx="8640147" cy="4773612"/>
          </a:xfrm>
        </p:spPr>
        <p:txBody>
          <a:bodyPr>
            <a:normAutofit/>
          </a:bodyPr>
          <a:lstStyle/>
          <a:p>
            <a:pPr algn="ctr"/>
            <a:br>
              <a:rPr lang="en-US" dirty="0"/>
            </a:br>
            <a:r>
              <a:rPr lang="en-US" dirty="0"/>
              <a:t>Kelley Johnson – Coordinator</a:t>
            </a:r>
            <a:br>
              <a:rPr lang="en-US" dirty="0"/>
            </a:br>
            <a:r>
              <a:rPr lang="en-US" dirty="0"/>
              <a:t>Office of Special Education</a:t>
            </a:r>
            <a:br>
              <a:rPr lang="en-US" dirty="0"/>
            </a:br>
            <a:r>
              <a:rPr lang="en-US" dirty="0">
                <a:hlinkClick r:id="rId2"/>
              </a:rPr>
              <a:t>kelley.johnson@k12.wv.us</a:t>
            </a:r>
            <a:br>
              <a:rPr lang="en-US" dirty="0"/>
            </a:br>
            <a:r>
              <a:rPr lang="en-US" dirty="0"/>
              <a:t>304-558-2696 </a:t>
            </a:r>
            <a:r>
              <a:rPr lang="en-US" dirty="0" err="1"/>
              <a:t>ext</a:t>
            </a:r>
            <a:r>
              <a:rPr lang="en-US" dirty="0"/>
              <a:t> 53539</a:t>
            </a:r>
            <a:br>
              <a:rPr lang="en-US" dirty="0"/>
            </a:br>
            <a:br>
              <a:rPr lang="en-US" dirty="0"/>
            </a:br>
            <a:r>
              <a:rPr lang="en-US" dirty="0"/>
              <a:t>WVDE Medicaid Website:</a:t>
            </a:r>
            <a:br>
              <a:rPr lang="en-US" dirty="0"/>
            </a:br>
            <a:r>
              <a:rPr lang="en-US" dirty="0"/>
              <a:t>https://wvde.us/special-education/Medicaid/</a:t>
            </a:r>
            <a:br>
              <a:rPr lang="en-US" dirty="0"/>
            </a:br>
            <a:endParaRPr lang="en-US" dirty="0"/>
          </a:p>
        </p:txBody>
      </p:sp>
    </p:spTree>
    <p:extLst>
      <p:ext uri="{BB962C8B-B14F-4D97-AF65-F5344CB8AC3E}">
        <p14:creationId xmlns:p14="http://schemas.microsoft.com/office/powerpoint/2010/main" val="1518098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939" y="143748"/>
            <a:ext cx="8527427" cy="744276"/>
          </a:xfrm>
        </p:spPr>
        <p:txBody>
          <a:bodyPr/>
          <a:lstStyle/>
          <a:p>
            <a:pPr algn="ctr"/>
            <a:r>
              <a:rPr lang="en-US" dirty="0"/>
              <a:t>Plan of Care </a:t>
            </a:r>
          </a:p>
        </p:txBody>
      </p:sp>
      <p:sp>
        <p:nvSpPr>
          <p:cNvPr id="3" name="Content Placeholder 2"/>
          <p:cNvSpPr>
            <a:spLocks noGrp="1"/>
          </p:cNvSpPr>
          <p:nvPr>
            <p:ph idx="1"/>
          </p:nvPr>
        </p:nvSpPr>
        <p:spPr>
          <a:xfrm>
            <a:off x="298939" y="888025"/>
            <a:ext cx="8527427" cy="4985238"/>
          </a:xfrm>
        </p:spPr>
        <p:txBody>
          <a:bodyPr>
            <a:normAutofit/>
          </a:bodyPr>
          <a:lstStyle/>
          <a:p>
            <a:r>
              <a:rPr lang="en-US" dirty="0">
                <a:solidFill>
                  <a:schemeClr val="accent1">
                    <a:lumMod val="50000"/>
                  </a:schemeClr>
                </a:solidFill>
              </a:rPr>
              <a:t>Services must be documented on the </a:t>
            </a:r>
            <a:r>
              <a:rPr lang="en-US" b="1" dirty="0">
                <a:solidFill>
                  <a:schemeClr val="accent1">
                    <a:lumMod val="50000"/>
                  </a:schemeClr>
                </a:solidFill>
              </a:rPr>
              <a:t>Plan of Care </a:t>
            </a:r>
            <a:r>
              <a:rPr lang="en-US" dirty="0">
                <a:solidFill>
                  <a:schemeClr val="accent1">
                    <a:lumMod val="50000"/>
                  </a:schemeClr>
                </a:solidFill>
              </a:rPr>
              <a:t>signed by the parent and therapist.</a:t>
            </a:r>
          </a:p>
          <a:p>
            <a:r>
              <a:rPr lang="en-US" dirty="0">
                <a:solidFill>
                  <a:schemeClr val="accent1">
                    <a:lumMod val="50000"/>
                  </a:schemeClr>
                </a:solidFill>
              </a:rPr>
              <a:t>Effective August 1, 2019 Service Care Plan is now called a Plan of Care.  This provides more consistency and avoids a terminology conflict with private school service plans.  There is not a need to have a new one signed if it says Service Care Plan</a:t>
            </a:r>
          </a:p>
          <a:p>
            <a:r>
              <a:rPr lang="en-US" dirty="0">
                <a:solidFill>
                  <a:schemeClr val="accent1">
                    <a:lumMod val="50000"/>
                  </a:schemeClr>
                </a:solidFill>
              </a:rPr>
              <a:t>The IEP Program has been adjusted to reflect the change in terminology.</a:t>
            </a:r>
          </a:p>
          <a:p>
            <a:r>
              <a:rPr lang="en-US" dirty="0">
                <a:solidFill>
                  <a:schemeClr val="accent1">
                    <a:lumMod val="50000"/>
                  </a:schemeClr>
                </a:solidFill>
              </a:rPr>
              <a:t>Specific ICD-10 diagnosis codes are required. ICD-10 codes must relate to the specific type of therapy being provided. Think of these more as treatment diagnosis codes.  All appropriate diagnosis codes need to be listed on the Plan of Care.</a:t>
            </a:r>
          </a:p>
          <a:p>
            <a:r>
              <a:rPr lang="en-US" dirty="0">
                <a:solidFill>
                  <a:schemeClr val="accent1">
                    <a:lumMod val="50000"/>
                  </a:schemeClr>
                </a:solidFill>
              </a:rPr>
              <a:t> A global code such as Autism would not be appropriate.</a:t>
            </a:r>
          </a:p>
          <a:p>
            <a:r>
              <a:rPr lang="en-US" dirty="0">
                <a:solidFill>
                  <a:schemeClr val="accent1">
                    <a:lumMod val="50000"/>
                  </a:schemeClr>
                </a:solidFill>
              </a:rPr>
              <a:t>A copy of the nursing health care plan is to be included with the Plan of Care.</a:t>
            </a:r>
          </a:p>
          <a:p>
            <a:pPr marL="0" indent="0">
              <a:buNone/>
            </a:pP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3</a:t>
            </a:fld>
            <a:endParaRPr lang="en-US"/>
          </a:p>
        </p:txBody>
      </p:sp>
    </p:spTree>
    <p:extLst>
      <p:ext uri="{BB962C8B-B14F-4D97-AF65-F5344CB8AC3E}">
        <p14:creationId xmlns:p14="http://schemas.microsoft.com/office/powerpoint/2010/main" val="489705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Physician Authorization Form</a:t>
            </a:r>
          </a:p>
        </p:txBody>
      </p:sp>
      <p:sp>
        <p:nvSpPr>
          <p:cNvPr id="3" name="Content Placeholder 2"/>
          <p:cNvSpPr>
            <a:spLocks noGrp="1"/>
          </p:cNvSpPr>
          <p:nvPr>
            <p:ph idx="1"/>
          </p:nvPr>
        </p:nvSpPr>
        <p:spPr>
          <a:xfrm>
            <a:off x="382915" y="1543906"/>
            <a:ext cx="8527427" cy="4149969"/>
          </a:xfrm>
        </p:spPr>
        <p:txBody>
          <a:bodyPr/>
          <a:lstStyle/>
          <a:p>
            <a:r>
              <a:rPr lang="en-US" dirty="0"/>
              <a:t>Nursing services are not included on the Physician Authorization Form as doctor orders are provided in conjunction with nursing services.</a:t>
            </a:r>
          </a:p>
        </p:txBody>
      </p:sp>
      <p:sp>
        <p:nvSpPr>
          <p:cNvPr id="4" name="Slide Number Placeholder 3"/>
          <p:cNvSpPr>
            <a:spLocks noGrp="1"/>
          </p:cNvSpPr>
          <p:nvPr>
            <p:ph type="sldNum" sz="quarter" idx="12"/>
          </p:nvPr>
        </p:nvSpPr>
        <p:spPr/>
        <p:txBody>
          <a:bodyPr/>
          <a:lstStyle/>
          <a:p>
            <a:fld id="{16630861-4318-414B-8E21-CA5F03E7BD41}" type="slidenum">
              <a:rPr lang="en-US" smtClean="0"/>
              <a:t>4</a:t>
            </a:fld>
            <a:endParaRPr lang="en-US"/>
          </a:p>
        </p:txBody>
      </p:sp>
    </p:spTree>
    <p:extLst>
      <p:ext uri="{BB962C8B-B14F-4D97-AF65-F5344CB8AC3E}">
        <p14:creationId xmlns:p14="http://schemas.microsoft.com/office/powerpoint/2010/main" val="3738831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Student Demographics</a:t>
            </a:r>
          </a:p>
        </p:txBody>
      </p:sp>
      <p:sp>
        <p:nvSpPr>
          <p:cNvPr id="3" name="Content Placeholder 2"/>
          <p:cNvSpPr>
            <a:spLocks noGrp="1"/>
          </p:cNvSpPr>
          <p:nvPr>
            <p:ph idx="1"/>
          </p:nvPr>
        </p:nvSpPr>
        <p:spPr>
          <a:xfrm>
            <a:off x="298939" y="1543907"/>
            <a:ext cx="8527427" cy="4109547"/>
          </a:xfrm>
        </p:spPr>
        <p:txBody>
          <a:bodyPr/>
          <a:lstStyle/>
          <a:p>
            <a:pPr marL="0" indent="0">
              <a:buNone/>
            </a:pPr>
            <a:endParaRPr lang="en-US" dirty="0"/>
          </a:p>
          <a:p>
            <a:r>
              <a:rPr lang="en-US" dirty="0">
                <a:solidFill>
                  <a:schemeClr val="accent1">
                    <a:lumMod val="50000"/>
                  </a:schemeClr>
                </a:solidFill>
              </a:rPr>
              <a:t>Use the student’s real name as listed in WVEIS</a:t>
            </a:r>
          </a:p>
          <a:p>
            <a:r>
              <a:rPr lang="en-US" dirty="0">
                <a:solidFill>
                  <a:schemeClr val="accent1">
                    <a:lumMod val="50000"/>
                  </a:schemeClr>
                </a:solidFill>
              </a:rPr>
              <a:t>The diagnosis code is to be an ICD-10 code that matches the need for nursing services.  </a:t>
            </a:r>
          </a:p>
          <a:p>
            <a:r>
              <a:rPr lang="en-US" dirty="0">
                <a:solidFill>
                  <a:schemeClr val="accent1">
                    <a:lumMod val="50000"/>
                  </a:schemeClr>
                </a:solidFill>
              </a:rPr>
              <a:t>County and school names can be written out or use the county and school WVEIS codes.</a:t>
            </a:r>
          </a:p>
          <a:p>
            <a:r>
              <a:rPr lang="en-US" dirty="0">
                <a:solidFill>
                  <a:schemeClr val="accent1">
                    <a:lumMod val="50000"/>
                  </a:schemeClr>
                </a:solidFill>
              </a:rPr>
              <a:t>For provider name print the name of the person providing the service.</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5</a:t>
            </a:fld>
            <a:endParaRPr lang="en-US"/>
          </a:p>
        </p:txBody>
      </p:sp>
    </p:spTree>
    <p:extLst>
      <p:ext uri="{BB962C8B-B14F-4D97-AF65-F5344CB8AC3E}">
        <p14:creationId xmlns:p14="http://schemas.microsoft.com/office/powerpoint/2010/main" val="3763971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Service Record – School Based Nursing Services Billing Form</a:t>
            </a:r>
            <a:br>
              <a:rPr lang="en-US" b="1" dirty="0"/>
            </a:b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998995017"/>
              </p:ext>
            </p:extLst>
          </p:nvPr>
        </p:nvGraphicFramePr>
        <p:xfrm>
          <a:off x="889233" y="1543907"/>
          <a:ext cx="7264866" cy="2827560"/>
        </p:xfrm>
        <a:graphic>
          <a:graphicData uri="http://schemas.openxmlformats.org/drawingml/2006/table">
            <a:tbl>
              <a:tblPr>
                <a:tableStyleId>{5C22544A-7EE6-4342-B048-85BDC9FD1C3A}</a:tableStyleId>
              </a:tblPr>
              <a:tblGrid>
                <a:gridCol w="2208732">
                  <a:extLst>
                    <a:ext uri="{9D8B030D-6E8A-4147-A177-3AD203B41FA5}">
                      <a16:colId xmlns:a16="http://schemas.microsoft.com/office/drawing/2014/main" val="1342937078"/>
                    </a:ext>
                  </a:extLst>
                </a:gridCol>
                <a:gridCol w="2608640">
                  <a:extLst>
                    <a:ext uri="{9D8B030D-6E8A-4147-A177-3AD203B41FA5}">
                      <a16:colId xmlns:a16="http://schemas.microsoft.com/office/drawing/2014/main" val="3299893028"/>
                    </a:ext>
                  </a:extLst>
                </a:gridCol>
                <a:gridCol w="2447494">
                  <a:extLst>
                    <a:ext uri="{9D8B030D-6E8A-4147-A177-3AD203B41FA5}">
                      <a16:colId xmlns:a16="http://schemas.microsoft.com/office/drawing/2014/main" val="2238697741"/>
                    </a:ext>
                  </a:extLst>
                </a:gridCol>
              </a:tblGrid>
              <a:tr h="380050">
                <a:tc>
                  <a:txBody>
                    <a:bodyPr/>
                    <a:lstStyle/>
                    <a:p>
                      <a:pPr marL="0" marR="0" algn="ctr">
                        <a:lnSpc>
                          <a:spcPct val="107000"/>
                        </a:lnSpc>
                        <a:spcBef>
                          <a:spcPts val="0"/>
                        </a:spcBef>
                        <a:spcAft>
                          <a:spcPts val="0"/>
                        </a:spcAft>
                      </a:pPr>
                      <a:r>
                        <a:rPr lang="en-US" sz="1000" dirty="0">
                          <a:effectLst/>
                        </a:rPr>
                        <a:t>Medicaid Number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Last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First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1914734654"/>
                  </a:ext>
                </a:extLst>
              </a:tr>
              <a:tr h="467082">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33697081"/>
                  </a:ext>
                </a:extLst>
              </a:tr>
              <a:tr h="474867">
                <a:tc>
                  <a:txBody>
                    <a:bodyPr/>
                    <a:lstStyle/>
                    <a:p>
                      <a:pPr marL="0" marR="0" algn="ctr">
                        <a:lnSpc>
                          <a:spcPct val="107000"/>
                        </a:lnSpc>
                        <a:spcBef>
                          <a:spcPts val="0"/>
                        </a:spcBef>
                        <a:spcAft>
                          <a:spcPts val="0"/>
                        </a:spcAft>
                      </a:pPr>
                      <a:r>
                        <a:rPr lang="en-US" sz="1000" dirty="0">
                          <a:effectLst/>
                        </a:rPr>
                        <a:t>WVEIS Number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Date of Birth</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Provider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877525650"/>
                  </a:ext>
                </a:extLst>
              </a:tr>
              <a:tr h="560498">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0609336"/>
                  </a:ext>
                </a:extLst>
              </a:tr>
              <a:tr h="404805">
                <a:tc>
                  <a:txBody>
                    <a:bodyPr/>
                    <a:lstStyle/>
                    <a:p>
                      <a:pPr marL="0" marR="0" algn="ctr">
                        <a:lnSpc>
                          <a:spcPct val="107000"/>
                        </a:lnSpc>
                        <a:spcBef>
                          <a:spcPts val="0"/>
                        </a:spcBef>
                        <a:spcAft>
                          <a:spcPts val="0"/>
                        </a:spcAft>
                      </a:pPr>
                      <a:r>
                        <a:rPr lang="en-US" sz="1000">
                          <a:effectLst/>
                        </a:rPr>
                        <a:t>County</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a:effectLst/>
                        </a:rPr>
                        <a:t>School</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Month/Year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1901868216"/>
                  </a:ext>
                </a:extLst>
              </a:tr>
              <a:tr h="540258">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08181117"/>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6</a:t>
            </a:fld>
            <a:endParaRPr lang="en-US"/>
          </a:p>
        </p:txBody>
      </p:sp>
    </p:spTree>
    <p:extLst>
      <p:ext uri="{BB962C8B-B14F-4D97-AF65-F5344CB8AC3E}">
        <p14:creationId xmlns:p14="http://schemas.microsoft.com/office/powerpoint/2010/main" val="56859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Service Record – School Based Nursing Services Billing Form</a:t>
            </a:r>
            <a:br>
              <a:rPr lang="en-US" b="1" dirty="0"/>
            </a:b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465796566"/>
              </p:ext>
            </p:extLst>
          </p:nvPr>
        </p:nvGraphicFramePr>
        <p:xfrm>
          <a:off x="889233" y="1543907"/>
          <a:ext cx="7264866" cy="2827560"/>
        </p:xfrm>
        <a:graphic>
          <a:graphicData uri="http://schemas.openxmlformats.org/drawingml/2006/table">
            <a:tbl>
              <a:tblPr>
                <a:tableStyleId>{5C22544A-7EE6-4342-B048-85BDC9FD1C3A}</a:tableStyleId>
              </a:tblPr>
              <a:tblGrid>
                <a:gridCol w="2208732">
                  <a:extLst>
                    <a:ext uri="{9D8B030D-6E8A-4147-A177-3AD203B41FA5}">
                      <a16:colId xmlns:a16="http://schemas.microsoft.com/office/drawing/2014/main" val="1342937078"/>
                    </a:ext>
                  </a:extLst>
                </a:gridCol>
                <a:gridCol w="2608640">
                  <a:extLst>
                    <a:ext uri="{9D8B030D-6E8A-4147-A177-3AD203B41FA5}">
                      <a16:colId xmlns:a16="http://schemas.microsoft.com/office/drawing/2014/main" val="3299893028"/>
                    </a:ext>
                  </a:extLst>
                </a:gridCol>
                <a:gridCol w="2447494">
                  <a:extLst>
                    <a:ext uri="{9D8B030D-6E8A-4147-A177-3AD203B41FA5}">
                      <a16:colId xmlns:a16="http://schemas.microsoft.com/office/drawing/2014/main" val="2238697741"/>
                    </a:ext>
                  </a:extLst>
                </a:gridCol>
              </a:tblGrid>
              <a:tr h="380050">
                <a:tc>
                  <a:txBody>
                    <a:bodyPr/>
                    <a:lstStyle/>
                    <a:p>
                      <a:pPr marL="0" marR="0" algn="ctr">
                        <a:lnSpc>
                          <a:spcPct val="107000"/>
                        </a:lnSpc>
                        <a:spcBef>
                          <a:spcPts val="0"/>
                        </a:spcBef>
                        <a:spcAft>
                          <a:spcPts val="0"/>
                        </a:spcAft>
                      </a:pPr>
                      <a:r>
                        <a:rPr lang="en-US" sz="1000" dirty="0">
                          <a:effectLst/>
                        </a:rPr>
                        <a:t>Medicaid Number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Last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First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1914734654"/>
                  </a:ext>
                </a:extLst>
              </a:tr>
              <a:tr h="467082">
                <a:tc>
                  <a:txBody>
                    <a:bodyPr/>
                    <a:lstStyle/>
                    <a:p>
                      <a:pPr marL="0" marR="0" algn="ctr">
                        <a:lnSpc>
                          <a:spcPct val="107000"/>
                        </a:lnSpc>
                        <a:spcBef>
                          <a:spcPts val="0"/>
                        </a:spcBef>
                        <a:spcAft>
                          <a:spcPts val="0"/>
                        </a:spcAft>
                      </a:pPr>
                      <a:r>
                        <a:rPr lang="en-US" sz="1000" dirty="0">
                          <a:effectLst/>
                        </a:rPr>
                        <a:t>03900000005 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000" dirty="0">
                          <a:effectLst/>
                        </a:rPr>
                        <a:t>Doe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000" dirty="0">
                          <a:effectLst/>
                          <a:latin typeface="+mn-lt"/>
                          <a:ea typeface="+mn-ea"/>
                        </a:rPr>
                        <a:t>Shamus</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33697081"/>
                  </a:ext>
                </a:extLst>
              </a:tr>
              <a:tr h="474867">
                <a:tc>
                  <a:txBody>
                    <a:bodyPr/>
                    <a:lstStyle/>
                    <a:p>
                      <a:pPr marL="0" marR="0" algn="ctr">
                        <a:lnSpc>
                          <a:spcPct val="107000"/>
                        </a:lnSpc>
                        <a:spcBef>
                          <a:spcPts val="0"/>
                        </a:spcBef>
                        <a:spcAft>
                          <a:spcPts val="0"/>
                        </a:spcAft>
                      </a:pPr>
                      <a:r>
                        <a:rPr lang="en-US" sz="1000" dirty="0">
                          <a:effectLst/>
                        </a:rPr>
                        <a:t>WVEIS Number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Date of Birth</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Provider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877525650"/>
                  </a:ext>
                </a:extLst>
              </a:tr>
              <a:tr h="560498">
                <a:tc>
                  <a:txBody>
                    <a:bodyPr/>
                    <a:lstStyle/>
                    <a:p>
                      <a:pPr marL="0" marR="0" algn="ctr">
                        <a:lnSpc>
                          <a:spcPct val="107000"/>
                        </a:lnSpc>
                        <a:spcBef>
                          <a:spcPts val="0"/>
                        </a:spcBef>
                        <a:spcAft>
                          <a:spcPts val="0"/>
                        </a:spcAft>
                      </a:pPr>
                      <a:r>
                        <a:rPr lang="en-US" sz="1000" dirty="0">
                          <a:effectLst/>
                        </a:rPr>
                        <a:t>999999999</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mn-lt"/>
                          <a:ea typeface="+mn-ea"/>
                        </a:rPr>
                        <a:t>1-3-2008</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200" dirty="0">
                          <a:effectLst/>
                          <a:latin typeface="Times New Roman" panose="02020603050405020304" pitchFamily="18" charset="0"/>
                          <a:ea typeface="Times New Roman" panose="02020603050405020304" pitchFamily="18" charset="0"/>
                        </a:rPr>
                        <a:t>Mary Smith</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0609336"/>
                  </a:ext>
                </a:extLst>
              </a:tr>
              <a:tr h="404805">
                <a:tc>
                  <a:txBody>
                    <a:bodyPr/>
                    <a:lstStyle/>
                    <a:p>
                      <a:pPr marL="0" marR="0" algn="ctr">
                        <a:lnSpc>
                          <a:spcPct val="107000"/>
                        </a:lnSpc>
                        <a:spcBef>
                          <a:spcPts val="0"/>
                        </a:spcBef>
                        <a:spcAft>
                          <a:spcPts val="0"/>
                        </a:spcAft>
                      </a:pPr>
                      <a:r>
                        <a:rPr lang="en-US" sz="1000" dirty="0">
                          <a:effectLst/>
                        </a:rPr>
                        <a:t>County</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School</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Month/Year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1901868216"/>
                  </a:ext>
                </a:extLst>
              </a:tr>
              <a:tr h="540258">
                <a:tc>
                  <a:txBody>
                    <a:bodyPr/>
                    <a:lstStyle/>
                    <a:p>
                      <a:pPr marL="0" marR="0" algn="ctr">
                        <a:lnSpc>
                          <a:spcPct val="107000"/>
                        </a:lnSpc>
                        <a:spcBef>
                          <a:spcPts val="0"/>
                        </a:spcBef>
                        <a:spcAft>
                          <a:spcPts val="0"/>
                        </a:spcAft>
                      </a:pPr>
                      <a:r>
                        <a:rPr lang="en-US" sz="1000" dirty="0">
                          <a:effectLst/>
                        </a:rPr>
                        <a:t>59 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501</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Sept/2019</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08181117"/>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7</a:t>
            </a:fld>
            <a:endParaRPr lang="en-US"/>
          </a:p>
        </p:txBody>
      </p:sp>
    </p:spTree>
    <p:extLst>
      <p:ext uri="{BB962C8B-B14F-4D97-AF65-F5344CB8AC3E}">
        <p14:creationId xmlns:p14="http://schemas.microsoft.com/office/powerpoint/2010/main" val="1863706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Diagnosis Codes	</a:t>
            </a:r>
          </a:p>
        </p:txBody>
      </p:sp>
      <p:sp>
        <p:nvSpPr>
          <p:cNvPr id="3" name="Content Placeholder 2"/>
          <p:cNvSpPr>
            <a:spLocks noGrp="1"/>
          </p:cNvSpPr>
          <p:nvPr>
            <p:ph idx="1"/>
          </p:nvPr>
        </p:nvSpPr>
        <p:spPr/>
        <p:txBody>
          <a:bodyPr/>
          <a:lstStyle/>
          <a:p>
            <a:r>
              <a:rPr lang="en-US" dirty="0"/>
              <a:t>Enter the specific ICD 10 Diagnosis Codes related to nursing services on the form starting with box number one.</a:t>
            </a:r>
          </a:p>
          <a:p>
            <a:r>
              <a:rPr lang="en-US" dirty="0"/>
              <a:t>Enter the codes that are directly associated with the services/or assessments.</a:t>
            </a:r>
          </a:p>
          <a:p>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8</a:t>
            </a:fld>
            <a:endParaRPr lang="en-US"/>
          </a:p>
        </p:txBody>
      </p:sp>
    </p:spTree>
    <p:extLst>
      <p:ext uri="{BB962C8B-B14F-4D97-AF65-F5344CB8AC3E}">
        <p14:creationId xmlns:p14="http://schemas.microsoft.com/office/powerpoint/2010/main" val="1971513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 ICD 10 Diagnosis Codes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484210588"/>
              </p:ext>
            </p:extLst>
          </p:nvPr>
        </p:nvGraphicFramePr>
        <p:xfrm>
          <a:off x="729842" y="2525085"/>
          <a:ext cx="7583649" cy="2088860"/>
        </p:xfrm>
        <a:graphic>
          <a:graphicData uri="http://schemas.openxmlformats.org/drawingml/2006/table">
            <a:tbl>
              <a:tblPr firstRow="1" firstCol="1" bandRow="1">
                <a:tableStyleId>{5C22544A-7EE6-4342-B048-85BDC9FD1C3A}</a:tableStyleId>
              </a:tblPr>
              <a:tblGrid>
                <a:gridCol w="1339778">
                  <a:extLst>
                    <a:ext uri="{9D8B030D-6E8A-4147-A177-3AD203B41FA5}">
                      <a16:colId xmlns:a16="http://schemas.microsoft.com/office/drawing/2014/main" val="2191601003"/>
                    </a:ext>
                  </a:extLst>
                </a:gridCol>
                <a:gridCol w="1417913">
                  <a:extLst>
                    <a:ext uri="{9D8B030D-6E8A-4147-A177-3AD203B41FA5}">
                      <a16:colId xmlns:a16="http://schemas.microsoft.com/office/drawing/2014/main" val="718960759"/>
                    </a:ext>
                  </a:extLst>
                </a:gridCol>
                <a:gridCol w="1172018">
                  <a:extLst>
                    <a:ext uri="{9D8B030D-6E8A-4147-A177-3AD203B41FA5}">
                      <a16:colId xmlns:a16="http://schemas.microsoft.com/office/drawing/2014/main" val="1280419266"/>
                    </a:ext>
                  </a:extLst>
                </a:gridCol>
                <a:gridCol w="1309903">
                  <a:extLst>
                    <a:ext uri="{9D8B030D-6E8A-4147-A177-3AD203B41FA5}">
                      <a16:colId xmlns:a16="http://schemas.microsoft.com/office/drawing/2014/main" val="3249957372"/>
                    </a:ext>
                  </a:extLst>
                </a:gridCol>
                <a:gridCol w="1168954">
                  <a:extLst>
                    <a:ext uri="{9D8B030D-6E8A-4147-A177-3AD203B41FA5}">
                      <a16:colId xmlns:a16="http://schemas.microsoft.com/office/drawing/2014/main" val="2101553114"/>
                    </a:ext>
                  </a:extLst>
                </a:gridCol>
                <a:gridCol w="1175083">
                  <a:extLst>
                    <a:ext uri="{9D8B030D-6E8A-4147-A177-3AD203B41FA5}">
                      <a16:colId xmlns:a16="http://schemas.microsoft.com/office/drawing/2014/main" val="70687398"/>
                    </a:ext>
                  </a:extLst>
                </a:gridCol>
              </a:tblGrid>
              <a:tr h="1044430">
                <a:tc gridSpan="6">
                  <a:txBody>
                    <a:bodyPr/>
                    <a:lstStyle/>
                    <a:p>
                      <a:pPr marL="0" marR="0" algn="ctr">
                        <a:spcBef>
                          <a:spcPts val="0"/>
                        </a:spcBef>
                        <a:spcAft>
                          <a:spcPts val="0"/>
                        </a:spcAft>
                      </a:pPr>
                      <a:r>
                        <a:rPr lang="en-US" sz="2000" dirty="0">
                          <a:solidFill>
                            <a:schemeClr val="tx1"/>
                          </a:solidFill>
                          <a:effectLst/>
                        </a:rPr>
                        <a:t>LIST ALL DIAGNOSIS CODES RELATED TO NURSING</a:t>
                      </a:r>
                      <a:r>
                        <a:rPr lang="en-US" sz="2000" baseline="0" dirty="0">
                          <a:solidFill>
                            <a:schemeClr val="tx1"/>
                          </a:solidFill>
                          <a:effectLst/>
                        </a:rPr>
                        <a:t> SERVICES</a:t>
                      </a:r>
                      <a:endParaRPr lang="en-US"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9805036"/>
                  </a:ext>
                </a:extLst>
              </a:tr>
              <a:tr h="1044430">
                <a:tc>
                  <a:txBody>
                    <a:bodyPr/>
                    <a:lstStyle/>
                    <a:p>
                      <a:pPr marL="0" marR="0">
                        <a:spcBef>
                          <a:spcPts val="0"/>
                        </a:spcBef>
                        <a:spcAft>
                          <a:spcPts val="0"/>
                        </a:spcAft>
                      </a:pPr>
                      <a:r>
                        <a:rPr lang="en-US" sz="1200" dirty="0">
                          <a:solidFill>
                            <a:schemeClr val="tx1"/>
                          </a:solidFill>
                          <a:effectLst/>
                        </a:rPr>
                        <a:t>1.</a:t>
                      </a:r>
                      <a:endParaRPr lang="en-US"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200" dirty="0">
                          <a:effectLst/>
                        </a:rPr>
                        <a:t>2.</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3.</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4.</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5.</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6.</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4787055"/>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9</a:t>
            </a:fld>
            <a:endParaRPr lang="en-US"/>
          </a:p>
        </p:txBody>
      </p:sp>
    </p:spTree>
    <p:extLst>
      <p:ext uri="{BB962C8B-B14F-4D97-AF65-F5344CB8AC3E}">
        <p14:creationId xmlns:p14="http://schemas.microsoft.com/office/powerpoint/2010/main" val="1701465999"/>
      </p:ext>
    </p:extLst>
  </p:cSld>
  <p:clrMapOvr>
    <a:masterClrMapping/>
  </p:clrMapOvr>
</p:sld>
</file>

<file path=ppt/theme/theme1.xml><?xml version="1.0" encoding="utf-8"?>
<a:theme xmlns:a="http://schemas.openxmlformats.org/drawingml/2006/main" name="WVDE_2017Theme2">
  <a:themeElements>
    <a:clrScheme name="Custom 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VDE_2017Theme2" id="{44F0BE6C-34C6-EC46-AFE6-CDB91FC5A479}" vid="{EC7969FB-EEA3-4642-839C-4BC21861693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WVDE_2017Theme2</Template>
  <TotalTime>701</TotalTime>
  <Words>1213</Words>
  <Application>Microsoft Office PowerPoint</Application>
  <PresentationFormat>On-screen Show (4:3)</PresentationFormat>
  <Paragraphs>441</Paragraphs>
  <Slides>24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Arial</vt:lpstr>
      <vt:lpstr>Calibri</vt:lpstr>
      <vt:lpstr>Edwardian Script ITC</vt:lpstr>
      <vt:lpstr>Fira Sans</vt:lpstr>
      <vt:lpstr>Fira Sans Ultra</vt:lpstr>
      <vt:lpstr>Times New Roman</vt:lpstr>
      <vt:lpstr>Vollkorn</vt:lpstr>
      <vt:lpstr>WVDE_2017Theme2</vt:lpstr>
      <vt:lpstr>Chapter 238 School-Based Health Services </vt:lpstr>
      <vt:lpstr>Consent to Bill Medicaid</vt:lpstr>
      <vt:lpstr>Plan of Care </vt:lpstr>
      <vt:lpstr>Physician Authorization Form</vt:lpstr>
      <vt:lpstr>Student Demographics</vt:lpstr>
      <vt:lpstr>Service Record – School Based Nursing Services Billing Form </vt:lpstr>
      <vt:lpstr>Service Record – School Based Nursing Services Billing Form </vt:lpstr>
      <vt:lpstr>Diagnosis Codes </vt:lpstr>
      <vt:lpstr> ICD 10 Diagnosis Codes</vt:lpstr>
      <vt:lpstr> ICD 10 Diagnosis Codes</vt:lpstr>
      <vt:lpstr>Nursing Service Procedure Codes</vt:lpstr>
      <vt:lpstr>Nursing Service Procedure Codes</vt:lpstr>
      <vt:lpstr>Nursing Service Changes</vt:lpstr>
      <vt:lpstr>Nursing Telehealth</vt:lpstr>
      <vt:lpstr>Nursing Telehealth</vt:lpstr>
      <vt:lpstr>Enter Claim Documentation</vt:lpstr>
      <vt:lpstr>Claim Documentation</vt:lpstr>
      <vt:lpstr>Claim Documentation</vt:lpstr>
      <vt:lpstr>Third Party Billing</vt:lpstr>
      <vt:lpstr>Signature and Credentials</vt:lpstr>
      <vt:lpstr>Signature and Credentials</vt:lpstr>
      <vt:lpstr>Additional Documentation</vt:lpstr>
      <vt:lpstr> Ashley Torres RN –  School Health Coordinator Office of Special Education atorres@k12.wv.us 304-558-2696 ext 53536  https://wvde.us/special-education/school-health/ </vt:lpstr>
      <vt:lpstr> Kelley Johnson – Coordinator Office of Special Education kelley.johnson@k12.wv.us 304-558-2696 ext 53539  WVDE Medicaid Website: https://wvde.us/special-education/Medicaid/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Daniels</dc:creator>
  <cp:lastModifiedBy>Kelley Johnson</cp:lastModifiedBy>
  <cp:revision>65</cp:revision>
  <cp:lastPrinted>2019-05-17T17:54:49Z</cp:lastPrinted>
  <dcterms:created xsi:type="dcterms:W3CDTF">2017-05-08T14:21:19Z</dcterms:created>
  <dcterms:modified xsi:type="dcterms:W3CDTF">2019-06-06T14:55:31Z</dcterms:modified>
</cp:coreProperties>
</file>