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6"/>
  </p:notesMasterIdLst>
  <p:handoutMasterIdLst>
    <p:handoutMasterId r:id="rId27"/>
  </p:handoutMasterIdLst>
  <p:sldIdLst>
    <p:sldId id="256" r:id="rId5"/>
    <p:sldId id="260" r:id="rId6"/>
    <p:sldId id="257" r:id="rId7"/>
    <p:sldId id="259" r:id="rId8"/>
    <p:sldId id="261" r:id="rId9"/>
    <p:sldId id="276" r:id="rId10"/>
    <p:sldId id="284" r:id="rId11"/>
    <p:sldId id="277" r:id="rId12"/>
    <p:sldId id="278" r:id="rId13"/>
    <p:sldId id="285" r:id="rId14"/>
    <p:sldId id="279" r:id="rId15"/>
    <p:sldId id="263" r:id="rId16"/>
    <p:sldId id="281" r:id="rId17"/>
    <p:sldId id="280" r:id="rId18"/>
    <p:sldId id="286" r:id="rId19"/>
    <p:sldId id="288" r:id="rId20"/>
    <p:sldId id="272" r:id="rId21"/>
    <p:sldId id="282" r:id="rId22"/>
    <p:sldId id="287" r:id="rId23"/>
    <p:sldId id="273" r:id="rId24"/>
    <p:sldId id="27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F6F5"/>
    <a:srgbClr val="E7FBFB"/>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6EC3ED-CC4F-4D91-9AC1-1506A8DBA88B}" v="1" dt="2019-08-26T17:53:16.3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4674"/>
  </p:normalViewPr>
  <p:slideViewPr>
    <p:cSldViewPr snapToGrid="0" snapToObjects="1">
      <p:cViewPr varScale="1">
        <p:scale>
          <a:sx n="105" d="100"/>
          <a:sy n="105" d="100"/>
        </p:scale>
        <p:origin x="17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 Ann Brammer" userId="1cea73a6-6c32-420d-a8ab-21c843d5ad53" providerId="ADAL" clId="{FA6EC3ED-CC4F-4D91-9AC1-1506A8DBA88B}"/>
    <pc:docChg chg="modSld">
      <pc:chgData name="Lee Ann Brammer" userId="1cea73a6-6c32-420d-a8ab-21c843d5ad53" providerId="ADAL" clId="{FA6EC3ED-CC4F-4D91-9AC1-1506A8DBA88B}" dt="2019-08-26T17:57:30.478" v="3" actId="13926"/>
      <pc:docMkLst>
        <pc:docMk/>
      </pc:docMkLst>
      <pc:sldChg chg="modSp">
        <pc:chgData name="Lee Ann Brammer" userId="1cea73a6-6c32-420d-a8ab-21c843d5ad53" providerId="ADAL" clId="{FA6EC3ED-CC4F-4D91-9AC1-1506A8DBA88B}" dt="2019-08-26T17:53:16.304" v="0" actId="13926"/>
        <pc:sldMkLst>
          <pc:docMk/>
          <pc:sldMk cId="489705580" sldId="257"/>
        </pc:sldMkLst>
        <pc:spChg chg="mod">
          <ac:chgData name="Lee Ann Brammer" userId="1cea73a6-6c32-420d-a8ab-21c843d5ad53" providerId="ADAL" clId="{FA6EC3ED-CC4F-4D91-9AC1-1506A8DBA88B}" dt="2019-08-26T17:53:16.304" v="0" actId="13926"/>
          <ac:spMkLst>
            <pc:docMk/>
            <pc:sldMk cId="489705580" sldId="257"/>
            <ac:spMk id="3" creationId="{00000000-0000-0000-0000-000000000000}"/>
          </ac:spMkLst>
        </pc:spChg>
      </pc:sldChg>
      <pc:sldChg chg="modSp">
        <pc:chgData name="Lee Ann Brammer" userId="1cea73a6-6c32-420d-a8ab-21c843d5ad53" providerId="ADAL" clId="{FA6EC3ED-CC4F-4D91-9AC1-1506A8DBA88B}" dt="2019-08-26T17:54:00.389" v="2" actId="2"/>
        <pc:sldMkLst>
          <pc:docMk/>
          <pc:sldMk cId="2445857752" sldId="275"/>
        </pc:sldMkLst>
        <pc:spChg chg="mod">
          <ac:chgData name="Lee Ann Brammer" userId="1cea73a6-6c32-420d-a8ab-21c843d5ad53" providerId="ADAL" clId="{FA6EC3ED-CC4F-4D91-9AC1-1506A8DBA88B}" dt="2019-08-26T17:54:00.389" v="2" actId="2"/>
          <ac:spMkLst>
            <pc:docMk/>
            <pc:sldMk cId="2445857752" sldId="275"/>
            <ac:spMk id="2" creationId="{00000000-0000-0000-0000-000000000000}"/>
          </ac:spMkLst>
        </pc:spChg>
      </pc:sldChg>
      <pc:sldChg chg="modSp">
        <pc:chgData name="Lee Ann Brammer" userId="1cea73a6-6c32-420d-a8ab-21c843d5ad53" providerId="ADAL" clId="{FA6EC3ED-CC4F-4D91-9AC1-1506A8DBA88B}" dt="2019-08-26T17:57:30.478" v="3" actId="13926"/>
        <pc:sldMkLst>
          <pc:docMk/>
          <pc:sldMk cId="1971513222" sldId="277"/>
        </pc:sldMkLst>
        <pc:spChg chg="mod">
          <ac:chgData name="Lee Ann Brammer" userId="1cea73a6-6c32-420d-a8ab-21c843d5ad53" providerId="ADAL" clId="{FA6EC3ED-CC4F-4D91-9AC1-1506A8DBA88B}" dt="2019-08-26T17:57:30.478" v="3" actId="13926"/>
          <ac:spMkLst>
            <pc:docMk/>
            <pc:sldMk cId="1971513222" sldId="277"/>
            <ac:spMk id="3" creationId="{00000000-0000-0000-0000-000000000000}"/>
          </ac:spMkLst>
        </pc:spChg>
      </pc:sldChg>
      <pc:sldChg chg="modSp">
        <pc:chgData name="Lee Ann Brammer" userId="1cea73a6-6c32-420d-a8ab-21c843d5ad53" providerId="ADAL" clId="{FA6EC3ED-CC4F-4D91-9AC1-1506A8DBA88B}" dt="2019-08-26T17:53:57.721" v="1" actId="2"/>
        <pc:sldMkLst>
          <pc:docMk/>
          <pc:sldMk cId="173466827" sldId="279"/>
        </pc:sldMkLst>
        <pc:graphicFrameChg chg="modGraphic">
          <ac:chgData name="Lee Ann Brammer" userId="1cea73a6-6c32-420d-a8ab-21c843d5ad53" providerId="ADAL" clId="{FA6EC3ED-CC4F-4D91-9AC1-1506A8DBA88B}" dt="2019-08-26T17:53:57.721" v="1" actId="2"/>
          <ac:graphicFrameMkLst>
            <pc:docMk/>
            <pc:sldMk cId="173466827" sldId="279"/>
            <ac:graphicFrameMk id="5"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B972B6-9627-45EC-AB06-146CE8924137}" type="datetimeFigureOut">
              <a:rPr lang="en-US" smtClean="0"/>
              <a:t>8/26/2019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93477E3-9F86-4DFF-BB80-6616330F12A5}" type="slidenum">
              <a:rPr lang="en-US" smtClean="0"/>
              <a:t>‹#›</a:t>
            </a:fld>
            <a:endParaRPr lang="en-US" dirty="0"/>
          </a:p>
        </p:txBody>
      </p:sp>
    </p:spTree>
    <p:extLst>
      <p:ext uri="{BB962C8B-B14F-4D97-AF65-F5344CB8AC3E}">
        <p14:creationId xmlns:p14="http://schemas.microsoft.com/office/powerpoint/2010/main" val="1658033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8/26/2019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dirty="0"/>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15</a:t>
            </a:fld>
            <a:endParaRPr lang="en-US" dirty="0"/>
          </a:p>
        </p:txBody>
      </p:sp>
    </p:spTree>
    <p:extLst>
      <p:ext uri="{BB962C8B-B14F-4D97-AF65-F5344CB8AC3E}">
        <p14:creationId xmlns:p14="http://schemas.microsoft.com/office/powerpoint/2010/main" val="4838524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dirty="0"/>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dirty="0"/>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dirty="0"/>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dirty="0"/>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dirty="0"/>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538 School-Based Health Services </a:t>
            </a:r>
          </a:p>
        </p:txBody>
      </p:sp>
      <p:sp>
        <p:nvSpPr>
          <p:cNvPr id="3" name="Subtitle 2"/>
          <p:cNvSpPr>
            <a:spLocks noGrp="1"/>
          </p:cNvSpPr>
          <p:nvPr>
            <p:ph type="subTitle" idx="1"/>
          </p:nvPr>
        </p:nvSpPr>
        <p:spPr>
          <a:xfrm>
            <a:off x="1652632" y="5292662"/>
            <a:ext cx="5872294" cy="416477"/>
          </a:xfrm>
        </p:spPr>
        <p:txBody>
          <a:bodyPr>
            <a:normAutofit/>
          </a:bodyPr>
          <a:lstStyle/>
          <a:p>
            <a:r>
              <a:rPr lang="en-US" dirty="0"/>
              <a:t>Speech Therapy Billing Form </a:t>
            </a:r>
          </a:p>
        </p:txBody>
      </p:sp>
      <p:sp>
        <p:nvSpPr>
          <p:cNvPr id="4" name="Date Placeholder 3"/>
          <p:cNvSpPr>
            <a:spLocks noGrp="1"/>
          </p:cNvSpPr>
          <p:nvPr>
            <p:ph type="dt" sz="half" idx="10"/>
          </p:nvPr>
        </p:nvSpPr>
        <p:spPr>
          <a:xfrm>
            <a:off x="3389152" y="5841622"/>
            <a:ext cx="2483142" cy="508844"/>
          </a:xfrm>
        </p:spPr>
        <p:txBody>
          <a:bodyPr/>
          <a:lstStyle/>
          <a:p>
            <a:r>
              <a:rPr lang="en-US" sz="1600" b="1" dirty="0"/>
              <a:t>Effective August 1, 2019</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49641565"/>
              </p:ext>
            </p:extLst>
          </p:nvPr>
        </p:nvGraphicFramePr>
        <p:xfrm>
          <a:off x="729842" y="2525083"/>
          <a:ext cx="7583649" cy="20133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06680">
                <a:tc gridSpan="6">
                  <a:txBody>
                    <a:bodyPr/>
                    <a:lstStyle/>
                    <a:p>
                      <a:pPr marL="0" marR="0" algn="ctr">
                        <a:spcBef>
                          <a:spcPts val="0"/>
                        </a:spcBef>
                        <a:spcAft>
                          <a:spcPts val="0"/>
                        </a:spcAft>
                      </a:pPr>
                      <a:r>
                        <a:rPr lang="en-US" sz="2000" dirty="0">
                          <a:solidFill>
                            <a:schemeClr val="tx1"/>
                          </a:solidFill>
                          <a:effectLst/>
                        </a:rPr>
                        <a:t>LIST ALL DIAGNOSIS CODES RELATED TO SPEECH THERAPY</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06680">
                <a:tc>
                  <a:txBody>
                    <a:bodyPr/>
                    <a:lstStyle/>
                    <a:p>
                      <a:pPr marL="0" marR="0">
                        <a:spcBef>
                          <a:spcPts val="0"/>
                        </a:spcBef>
                        <a:spcAft>
                          <a:spcPts val="0"/>
                        </a:spcAft>
                      </a:pPr>
                      <a:r>
                        <a:rPr lang="en-US" sz="1200" dirty="0">
                          <a:solidFill>
                            <a:schemeClr val="tx1"/>
                          </a:solidFill>
                          <a:effectLst/>
                        </a:rPr>
                        <a:t>1.  </a:t>
                      </a:r>
                    </a:p>
                    <a:p>
                      <a:pPr marL="0" marR="0">
                        <a:spcBef>
                          <a:spcPts val="0"/>
                        </a:spcBef>
                        <a:spcAft>
                          <a:spcPts val="0"/>
                        </a:spcAft>
                      </a:pPr>
                      <a:r>
                        <a:rPr lang="en-US" sz="1200" b="0" dirty="0">
                          <a:solidFill>
                            <a:schemeClr val="tx1"/>
                          </a:solidFill>
                          <a:effectLst/>
                          <a:latin typeface="Times New Roman" panose="02020603050405020304" pitchFamily="18" charset="0"/>
                          <a:ea typeface="Times New Roman" panose="02020603050405020304" pitchFamily="18" charset="0"/>
                        </a:rPr>
                        <a:t>F80.0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p>
                    <a:p>
                      <a:pPr marL="0" marR="0">
                        <a:spcBef>
                          <a:spcPts val="0"/>
                        </a:spcBef>
                        <a:spcAft>
                          <a:spcPts val="0"/>
                        </a:spcAft>
                      </a:pPr>
                      <a:r>
                        <a:rPr lang="en-US" sz="1200" dirty="0">
                          <a:effectLst/>
                        </a:rPr>
                        <a:t>F80.2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p>
                    <a:p>
                      <a:pPr marL="0" marR="0">
                        <a:spcBef>
                          <a:spcPts val="0"/>
                        </a:spcBef>
                        <a:spcAft>
                          <a:spcPts val="0"/>
                        </a:spcAft>
                      </a:pPr>
                      <a:r>
                        <a:rPr lang="en-US" sz="1200" dirty="0">
                          <a:effectLst/>
                        </a:rPr>
                        <a:t>F80.81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p>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F80.82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p>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10</a:t>
            </a:fld>
            <a:endParaRPr lang="en-US" dirty="0"/>
          </a:p>
        </p:txBody>
      </p:sp>
    </p:spTree>
    <p:extLst>
      <p:ext uri="{BB962C8B-B14F-4D97-AF65-F5344CB8AC3E}">
        <p14:creationId xmlns:p14="http://schemas.microsoft.com/office/powerpoint/2010/main" val="825480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Speech Therapy Procedure Codes</a:t>
            </a:r>
          </a:p>
        </p:txBody>
      </p:sp>
      <p:sp>
        <p:nvSpPr>
          <p:cNvPr id="4" name="Slide Number Placeholder 3"/>
          <p:cNvSpPr>
            <a:spLocks noGrp="1"/>
          </p:cNvSpPr>
          <p:nvPr>
            <p:ph type="sldNum" sz="quarter" idx="12"/>
          </p:nvPr>
        </p:nvSpPr>
        <p:spPr/>
        <p:txBody>
          <a:bodyPr/>
          <a:lstStyle/>
          <a:p>
            <a:fld id="{16630861-4318-414B-8E21-CA5F03E7BD41}" type="slidenum">
              <a:rPr lang="en-US" smtClean="0"/>
              <a:t>11</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48281795"/>
              </p:ext>
            </p:extLst>
          </p:nvPr>
        </p:nvGraphicFramePr>
        <p:xfrm>
          <a:off x="1247775" y="1195753"/>
          <a:ext cx="6629400" cy="4334610"/>
        </p:xfrm>
        <a:graphic>
          <a:graphicData uri="http://schemas.openxmlformats.org/drawingml/2006/table">
            <a:tbl>
              <a:tblPr firstRow="1" firstCol="1" bandRow="1">
                <a:tableStyleId>{5C22544A-7EE6-4342-B048-85BDC9FD1C3A}</a:tableStyleId>
              </a:tblPr>
              <a:tblGrid>
                <a:gridCol w="628650">
                  <a:extLst>
                    <a:ext uri="{9D8B030D-6E8A-4147-A177-3AD203B41FA5}">
                      <a16:colId xmlns:a16="http://schemas.microsoft.com/office/drawing/2014/main" val="861169558"/>
                    </a:ext>
                  </a:extLst>
                </a:gridCol>
                <a:gridCol w="4343400">
                  <a:extLst>
                    <a:ext uri="{9D8B030D-6E8A-4147-A177-3AD203B41FA5}">
                      <a16:colId xmlns:a16="http://schemas.microsoft.com/office/drawing/2014/main" val="3556355068"/>
                    </a:ext>
                  </a:extLst>
                </a:gridCol>
                <a:gridCol w="1657350">
                  <a:extLst>
                    <a:ext uri="{9D8B030D-6E8A-4147-A177-3AD203B41FA5}">
                      <a16:colId xmlns:a16="http://schemas.microsoft.com/office/drawing/2014/main" val="1484690949"/>
                    </a:ext>
                  </a:extLst>
                </a:gridCol>
              </a:tblGrid>
              <a:tr h="243179">
                <a:tc>
                  <a:txBody>
                    <a:bodyPr/>
                    <a:lstStyle/>
                    <a:p>
                      <a:pPr marL="0" marR="0" algn="ctr">
                        <a:spcBef>
                          <a:spcPts val="0"/>
                        </a:spcBef>
                        <a:spcAft>
                          <a:spcPts val="0"/>
                        </a:spcAft>
                      </a:pPr>
                      <a:r>
                        <a:rPr lang="en-US" sz="1200" dirty="0">
                          <a:effectLst/>
                        </a:rPr>
                        <a:t>Code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dirty="0">
                          <a:effectLst/>
                        </a:rPr>
                        <a:t>Procedure</a:t>
                      </a:r>
                      <a:endParaRPr lang="en-US" sz="1000" b="1" dirty="0">
                        <a:effectLst/>
                        <a:latin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dirty="0">
                          <a:effectLst/>
                        </a:rPr>
                        <a:t>Service Unit</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95046055"/>
                  </a:ext>
                </a:extLst>
              </a:tr>
              <a:tr h="333503">
                <a:tc>
                  <a:txBody>
                    <a:bodyPr/>
                    <a:lstStyle/>
                    <a:p>
                      <a:pPr marL="0" marR="0">
                        <a:spcBef>
                          <a:spcPts val="0"/>
                        </a:spcBef>
                        <a:spcAft>
                          <a:spcPts val="0"/>
                        </a:spcAft>
                      </a:pPr>
                      <a:r>
                        <a:rPr lang="en-US" sz="1000" dirty="0">
                          <a:effectLst/>
                        </a:rPr>
                        <a:t>92507</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tabLst>
                          <a:tab pos="2743200" algn="ctr"/>
                          <a:tab pos="5486400" algn="r"/>
                          <a:tab pos="457200" algn="l"/>
                        </a:tabLst>
                      </a:pPr>
                      <a:r>
                        <a:rPr lang="en-US" sz="1000" dirty="0">
                          <a:effectLst/>
                        </a:rPr>
                        <a:t>Treatment of speech language, voice, communication, and/or auditory processing disorder (includes aural rehabilitation); Individual therapy session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24 units per month at 15 minutes per unit</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8903440"/>
                  </a:ext>
                </a:extLst>
              </a:tr>
              <a:tr h="500255">
                <a:tc>
                  <a:txBody>
                    <a:bodyPr/>
                    <a:lstStyle/>
                    <a:p>
                      <a:pPr marL="0" marR="0">
                        <a:spcBef>
                          <a:spcPts val="0"/>
                        </a:spcBef>
                        <a:spcAft>
                          <a:spcPts val="0"/>
                        </a:spcAft>
                      </a:pPr>
                      <a:r>
                        <a:rPr lang="en-US" sz="1000" dirty="0">
                          <a:effectLst/>
                        </a:rPr>
                        <a:t>92508</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tabLst>
                          <a:tab pos="2743200" algn="ctr"/>
                          <a:tab pos="5486400" algn="r"/>
                          <a:tab pos="457200" algn="l"/>
                        </a:tabLst>
                      </a:pPr>
                      <a:r>
                        <a:rPr lang="en-US" sz="1000" dirty="0">
                          <a:effectLst/>
                        </a:rPr>
                        <a:t>Treatment of speech language, voice, communication, and/or auditory processing disorder (includes aural rehabilitation); Group, two or more individuals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24 units  per month at 15 minutes per unit</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41121472"/>
                  </a:ext>
                </a:extLst>
              </a:tr>
              <a:tr h="200103">
                <a:tc>
                  <a:txBody>
                    <a:bodyPr/>
                    <a:lstStyle/>
                    <a:p>
                      <a:pPr marL="0" marR="0">
                        <a:spcBef>
                          <a:spcPts val="0"/>
                        </a:spcBef>
                        <a:spcAft>
                          <a:spcPts val="0"/>
                        </a:spcAft>
                      </a:pPr>
                      <a:r>
                        <a:rPr lang="en-US" sz="1000" dirty="0">
                          <a:effectLst/>
                        </a:rPr>
                        <a:t>92521</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tabLst>
                          <a:tab pos="2743200" algn="ctr"/>
                          <a:tab pos="5486400" algn="r"/>
                          <a:tab pos="457200" algn="l"/>
                        </a:tabLst>
                      </a:pPr>
                      <a:r>
                        <a:rPr lang="en-US" sz="1000" dirty="0">
                          <a:effectLst/>
                        </a:rPr>
                        <a:t>Evaluation of speech fluency (e.g., stuttering, cluttering)</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1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97713547"/>
                  </a:ext>
                </a:extLst>
              </a:tr>
              <a:tr h="333503">
                <a:tc>
                  <a:txBody>
                    <a:bodyPr/>
                    <a:lstStyle/>
                    <a:p>
                      <a:pPr marL="0" marR="0">
                        <a:spcBef>
                          <a:spcPts val="0"/>
                        </a:spcBef>
                        <a:spcAft>
                          <a:spcPts val="0"/>
                        </a:spcAft>
                      </a:pPr>
                      <a:r>
                        <a:rPr lang="en-US" sz="1000" dirty="0">
                          <a:effectLst/>
                        </a:rPr>
                        <a:t>92522*</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tabLst>
                          <a:tab pos="2743200" algn="ctr"/>
                          <a:tab pos="5486400" algn="r"/>
                          <a:tab pos="457200" algn="l"/>
                        </a:tabLst>
                      </a:pPr>
                      <a:r>
                        <a:rPr lang="en-US" sz="1000" dirty="0">
                          <a:effectLst/>
                        </a:rPr>
                        <a:t>Evaluation of speech sound production (e.g., articulation, phonological process, apraxia, dysarthria)</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1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288062539"/>
                  </a:ext>
                </a:extLst>
              </a:tr>
              <a:tr h="500255">
                <a:tc>
                  <a:txBody>
                    <a:bodyPr/>
                    <a:lstStyle/>
                    <a:p>
                      <a:pPr marL="0" marR="0">
                        <a:spcBef>
                          <a:spcPts val="0"/>
                        </a:spcBef>
                        <a:spcAft>
                          <a:spcPts val="0"/>
                        </a:spcAft>
                      </a:pPr>
                      <a:r>
                        <a:rPr lang="en-US" sz="1000" dirty="0">
                          <a:effectLst/>
                        </a:rPr>
                        <a:t>92523*</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tabLst>
                          <a:tab pos="2743200" algn="ctr"/>
                          <a:tab pos="5486400" algn="r"/>
                          <a:tab pos="457200" algn="l"/>
                        </a:tabLst>
                      </a:pPr>
                      <a:r>
                        <a:rPr lang="en-US" sz="1000" dirty="0">
                          <a:effectLst/>
                        </a:rPr>
                        <a:t>Evaluation of speech production (e.g., articulation, phonological process, apraxia, dysarthria); with evaluation of language comprehension and expression (e.g., receptive and expressive language)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1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179042342"/>
                  </a:ext>
                </a:extLst>
              </a:tr>
              <a:tr h="200103">
                <a:tc>
                  <a:txBody>
                    <a:bodyPr/>
                    <a:lstStyle/>
                    <a:p>
                      <a:pPr marL="0" marR="0">
                        <a:spcBef>
                          <a:spcPts val="0"/>
                        </a:spcBef>
                        <a:spcAft>
                          <a:spcPts val="0"/>
                        </a:spcAft>
                      </a:pPr>
                      <a:r>
                        <a:rPr lang="en-US" sz="1000" dirty="0">
                          <a:effectLst/>
                        </a:rPr>
                        <a:t>92524</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tabLst>
                          <a:tab pos="2743200" algn="ctr"/>
                          <a:tab pos="5486400" algn="r"/>
                          <a:tab pos="457200" algn="l"/>
                        </a:tabLst>
                      </a:pPr>
                      <a:r>
                        <a:rPr lang="en-US" sz="1000" dirty="0">
                          <a:effectLst/>
                        </a:rPr>
                        <a:t>Behavioral and qualitative analysis of voice and resonance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1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83145632"/>
                  </a:ext>
                </a:extLst>
              </a:tr>
              <a:tr h="166752">
                <a:tc>
                  <a:txBody>
                    <a:bodyPr/>
                    <a:lstStyle/>
                    <a:p>
                      <a:pPr marL="0" marR="0">
                        <a:spcBef>
                          <a:spcPts val="0"/>
                        </a:spcBef>
                        <a:spcAft>
                          <a:spcPts val="0"/>
                        </a:spcAft>
                      </a:pPr>
                      <a:r>
                        <a:rPr lang="en-US" sz="1000" dirty="0">
                          <a:effectLst/>
                        </a:rPr>
                        <a:t>92567</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Tympanometry (impedance testing) Can also be performed by RN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1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24095750"/>
                  </a:ext>
                </a:extLst>
              </a:tr>
              <a:tr h="166752">
                <a:tc>
                  <a:txBody>
                    <a:bodyPr/>
                    <a:lstStyle/>
                    <a:p>
                      <a:pPr marL="0" marR="0">
                        <a:spcBef>
                          <a:spcPts val="0"/>
                        </a:spcBef>
                        <a:spcAft>
                          <a:spcPts val="0"/>
                        </a:spcAft>
                      </a:pPr>
                      <a:r>
                        <a:rPr lang="en-US" sz="1000" dirty="0">
                          <a:effectLst/>
                        </a:rPr>
                        <a:t>92570</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Acoustic Immitance Testing  Can also be performed by RN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4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12266993"/>
                  </a:ext>
                </a:extLst>
              </a:tr>
              <a:tr h="166752">
                <a:tc>
                  <a:txBody>
                    <a:bodyPr/>
                    <a:lstStyle/>
                    <a:p>
                      <a:pPr marL="0" marR="0">
                        <a:spcBef>
                          <a:spcPts val="0"/>
                        </a:spcBef>
                        <a:spcAft>
                          <a:spcPts val="0"/>
                        </a:spcAft>
                      </a:pPr>
                      <a:r>
                        <a:rPr lang="en-US" sz="1000" dirty="0">
                          <a:effectLst/>
                        </a:rPr>
                        <a:t>92583</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Select Picture Audiometry</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1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78510524"/>
                  </a:ext>
                </a:extLst>
              </a:tr>
              <a:tr h="166752">
                <a:tc>
                  <a:txBody>
                    <a:bodyPr/>
                    <a:lstStyle/>
                    <a:p>
                      <a:pPr marL="0" marR="0">
                        <a:spcBef>
                          <a:spcPts val="0"/>
                        </a:spcBef>
                        <a:spcAft>
                          <a:spcPts val="0"/>
                        </a:spcAft>
                      </a:pPr>
                      <a:r>
                        <a:rPr lang="en-US" sz="1000" dirty="0">
                          <a:effectLst/>
                        </a:rPr>
                        <a:t>92592</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Hearing Aid Check - Monaural</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4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30988042"/>
                  </a:ext>
                </a:extLst>
              </a:tr>
              <a:tr h="166752">
                <a:tc>
                  <a:txBody>
                    <a:bodyPr/>
                    <a:lstStyle/>
                    <a:p>
                      <a:pPr marL="0" marR="0">
                        <a:spcBef>
                          <a:spcPts val="0"/>
                        </a:spcBef>
                        <a:spcAft>
                          <a:spcPts val="0"/>
                        </a:spcAft>
                      </a:pPr>
                      <a:r>
                        <a:rPr lang="en-US" sz="1000" dirty="0">
                          <a:effectLst/>
                        </a:rPr>
                        <a:t>92593</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Hearing Aid Check-Binaural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4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634376"/>
                  </a:ext>
                </a:extLst>
              </a:tr>
              <a:tr h="1189949">
                <a:tc>
                  <a:txBody>
                    <a:bodyPr/>
                    <a:lstStyle/>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effectLst/>
                          <a:latin typeface="+mn-lt"/>
                          <a:ea typeface="+mn-ea"/>
                          <a:cs typeface="+mn-cs"/>
                        </a:rPr>
                        <a:t>Notes:</a:t>
                      </a:r>
                      <a:r>
                        <a:rPr lang="en-US" sz="1200" kern="1200" dirty="0">
                          <a:solidFill>
                            <a:schemeClr val="dk1"/>
                          </a:solidFill>
                          <a:effectLst/>
                          <a:latin typeface="+mn-lt"/>
                          <a:ea typeface="+mn-ea"/>
                          <a:cs typeface="+mn-cs"/>
                        </a:rPr>
                        <a:t> *92522 and 92523 may not be billed together on the same day. A speech sound production evaluation (92522) is already included as a part of 92523 (speech sound production evaluation with language evaluation).  </a:t>
                      </a:r>
                      <a:r>
                        <a:rPr lang="en-US" sz="1200" b="1" kern="1200" dirty="0">
                          <a:solidFill>
                            <a:schemeClr val="dk1"/>
                          </a:solidFill>
                          <a:effectLst/>
                          <a:latin typeface="+mn-lt"/>
                          <a:ea typeface="+mn-ea"/>
                          <a:cs typeface="+mn-cs"/>
                        </a:rPr>
                        <a:t>If a service is provided via Telehealth add GT modifier to the procedure code.</a:t>
                      </a:r>
                      <a:endParaRPr lang="en-US" sz="1200" kern="1200" dirty="0">
                        <a:solidFill>
                          <a:schemeClr val="dk1"/>
                        </a:solidFill>
                        <a:effectLst/>
                        <a:latin typeface="+mn-lt"/>
                        <a:ea typeface="+mn-ea"/>
                        <a:cs typeface="+mn-cs"/>
                      </a:endParaRPr>
                    </a:p>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97596502"/>
                  </a:ext>
                </a:extLst>
              </a:tr>
            </a:tbl>
          </a:graphicData>
        </a:graphic>
      </p:graphicFrame>
    </p:spTree>
    <p:extLst>
      <p:ext uri="{BB962C8B-B14F-4D97-AF65-F5344CB8AC3E}">
        <p14:creationId xmlns:p14="http://schemas.microsoft.com/office/powerpoint/2010/main" val="173466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Procedure Code Changes</a:t>
            </a:r>
          </a:p>
        </p:txBody>
      </p:sp>
      <p:sp>
        <p:nvSpPr>
          <p:cNvPr id="3" name="Content Placeholder 2"/>
          <p:cNvSpPr>
            <a:spLocks noGrp="1"/>
          </p:cNvSpPr>
          <p:nvPr>
            <p:ph idx="1"/>
          </p:nvPr>
        </p:nvSpPr>
        <p:spPr/>
        <p:txBody>
          <a:bodyPr/>
          <a:lstStyle/>
          <a:p>
            <a:r>
              <a:rPr lang="en-US" sz="2800" dirty="0">
                <a:solidFill>
                  <a:schemeClr val="accent1">
                    <a:lumMod val="50000"/>
                  </a:schemeClr>
                </a:solidFill>
              </a:rPr>
              <a:t>The following is no longer a valid CPT code for billing school-based services in West Virginia.</a:t>
            </a:r>
          </a:p>
          <a:p>
            <a:pPr lvl="1"/>
            <a:r>
              <a:rPr lang="en-US" sz="2400" dirty="0">
                <a:solidFill>
                  <a:schemeClr val="accent1">
                    <a:lumMod val="50000"/>
                  </a:schemeClr>
                </a:solidFill>
              </a:rPr>
              <a:t>92561 – Bekesy Diagnostic</a:t>
            </a:r>
            <a:endParaRPr lang="en-US" sz="2500" dirty="0">
              <a:solidFill>
                <a:schemeClr val="accent1">
                  <a:lumMod val="50000"/>
                </a:schemeClr>
              </a:solidFill>
            </a:endParaRPr>
          </a:p>
          <a:p>
            <a:r>
              <a:rPr lang="en-US" sz="2800" dirty="0">
                <a:solidFill>
                  <a:schemeClr val="accent1">
                    <a:lumMod val="50000"/>
                  </a:schemeClr>
                </a:solidFill>
              </a:rPr>
              <a:t>The maximum units of services per month increased from 16 to 24 units for the following CPT codes:</a:t>
            </a:r>
          </a:p>
          <a:p>
            <a:pPr lvl="1"/>
            <a:r>
              <a:rPr lang="en-US" sz="2500" dirty="0">
                <a:solidFill>
                  <a:schemeClr val="accent1">
                    <a:lumMod val="50000"/>
                  </a:schemeClr>
                </a:solidFill>
              </a:rPr>
              <a:t>92507 – Individual therapy</a:t>
            </a:r>
          </a:p>
          <a:p>
            <a:pPr lvl="1"/>
            <a:r>
              <a:rPr lang="en-US" sz="2500" dirty="0">
                <a:solidFill>
                  <a:schemeClr val="accent1">
                    <a:lumMod val="50000"/>
                  </a:schemeClr>
                </a:solidFill>
              </a:rPr>
              <a:t>92508 – Group therapy</a:t>
            </a:r>
          </a:p>
          <a:p>
            <a:pPr marL="0" indent="0">
              <a:buNone/>
            </a:pPr>
            <a:endParaRPr lang="en-US" sz="2800" dirty="0">
              <a:solidFill>
                <a:schemeClr val="accent1">
                  <a:lumMod val="50000"/>
                </a:schemeClr>
              </a:solidFill>
            </a:endParaRPr>
          </a:p>
          <a:p>
            <a:pPr lvl="1"/>
            <a:endParaRPr lang="en-US"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12</a:t>
            </a:fld>
            <a:endParaRPr lang="en-US" dirty="0"/>
          </a:p>
        </p:txBody>
      </p:sp>
    </p:spTree>
    <p:extLst>
      <p:ext uri="{BB962C8B-B14F-4D97-AF65-F5344CB8AC3E}">
        <p14:creationId xmlns:p14="http://schemas.microsoft.com/office/powerpoint/2010/main" val="3696653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Enter Claim Documentation</a:t>
            </a:r>
          </a:p>
        </p:txBody>
      </p:sp>
      <p:sp>
        <p:nvSpPr>
          <p:cNvPr id="3" name="Content Placeholder 2"/>
          <p:cNvSpPr>
            <a:spLocks noGrp="1"/>
          </p:cNvSpPr>
          <p:nvPr>
            <p:ph idx="1"/>
          </p:nvPr>
        </p:nvSpPr>
        <p:spPr>
          <a:xfrm>
            <a:off x="298939" y="1451295"/>
            <a:ext cx="8527427" cy="4421967"/>
          </a:xfrm>
        </p:spPr>
        <p:txBody>
          <a:bodyPr/>
          <a:lstStyle/>
          <a:p>
            <a:r>
              <a:rPr lang="en-US" dirty="0"/>
              <a:t>Use the CPT codes and caps from slide eleven to complete the claim documentation section of the billing form.</a:t>
            </a:r>
          </a:p>
          <a:p>
            <a:r>
              <a:rPr lang="en-US" dirty="0"/>
              <a:t>In the first column list the service date.  (If combining minutes from different days for a unit use the date the 15</a:t>
            </a:r>
            <a:r>
              <a:rPr lang="en-US" baseline="30000" dirty="0"/>
              <a:t>th</a:t>
            </a:r>
            <a:r>
              <a:rPr lang="en-US" dirty="0"/>
              <a:t> minute occurred to complete the unit.  No span dates are allowed.)</a:t>
            </a:r>
          </a:p>
          <a:p>
            <a:r>
              <a:rPr lang="en-US" dirty="0"/>
              <a:t>Column two - enter one or more of the diagnosis code numbers that directly relates to the services. (examples 1, 1 &amp; 3, 2)</a:t>
            </a:r>
          </a:p>
          <a:p>
            <a:r>
              <a:rPr lang="en-US" dirty="0"/>
              <a:t>Column three - enter the CPT code including a GT modifier if being provided by telehealth.</a:t>
            </a:r>
          </a:p>
          <a:p>
            <a:r>
              <a:rPr lang="en-US" dirty="0"/>
              <a:t>Columns four and five - enter the start and end time.</a:t>
            </a:r>
          </a:p>
          <a:p>
            <a:r>
              <a:rPr lang="en-US" dirty="0"/>
              <a:t>In the last column enter the total number of units or event(s).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13</a:t>
            </a:fld>
            <a:endParaRPr lang="en-US" dirty="0"/>
          </a:p>
        </p:txBody>
      </p:sp>
    </p:spTree>
    <p:extLst>
      <p:ext uri="{BB962C8B-B14F-4D97-AF65-F5344CB8AC3E}">
        <p14:creationId xmlns:p14="http://schemas.microsoft.com/office/powerpoint/2010/main" val="3427123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01114367"/>
              </p:ext>
            </p:extLst>
          </p:nvPr>
        </p:nvGraphicFramePr>
        <p:xfrm>
          <a:off x="1015069" y="1679004"/>
          <a:ext cx="7004807" cy="3518167"/>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14</a:t>
            </a:fld>
            <a:endParaRPr lang="en-US" dirty="0"/>
          </a:p>
        </p:txBody>
      </p:sp>
    </p:spTree>
    <p:extLst>
      <p:ext uri="{BB962C8B-B14F-4D97-AF65-F5344CB8AC3E}">
        <p14:creationId xmlns:p14="http://schemas.microsoft.com/office/powerpoint/2010/main" val="3410344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37693406"/>
              </p:ext>
            </p:extLst>
          </p:nvPr>
        </p:nvGraphicFramePr>
        <p:xfrm>
          <a:off x="1015069" y="1679004"/>
          <a:ext cx="7004807" cy="3518167"/>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solidFill>
                            <a:schemeClr val="tx1"/>
                          </a:solidFill>
                          <a:effectLst/>
                          <a:latin typeface="Times New Roman" panose="02020603050405020304" pitchFamily="18" charset="0"/>
                          <a:ea typeface="Times New Roman" panose="02020603050405020304" pitchFamily="18" charset="0"/>
                        </a:rPr>
                        <a:t>9-4-2019</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92507</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9:10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solidFill>
                            <a:schemeClr val="tx1"/>
                          </a:solidFill>
                          <a:effectLst/>
                        </a:rPr>
                        <a:t>9-5-2019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92507</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9:00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9:10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dirty="0">
                          <a:solidFill>
                            <a:schemeClr val="tx1"/>
                          </a:solidFill>
                          <a:effectLst/>
                          <a:latin typeface="Times New Roman" panose="02020603050405020304" pitchFamily="18" charset="0"/>
                          <a:ea typeface="Times New Roman" panose="02020603050405020304" pitchFamily="18" charset="0"/>
                        </a:rPr>
                        <a:t>9-9-2019</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3 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92508</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10:31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11:01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2</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dirty="0">
                          <a:solidFill>
                            <a:schemeClr val="tx1"/>
                          </a:solidFill>
                          <a:effectLst/>
                        </a:rPr>
                        <a:t>9-10-2019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92507</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9:00</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9:10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dirty="0">
                          <a:solidFill>
                            <a:schemeClr val="tx1"/>
                          </a:solidFill>
                          <a:effectLst/>
                        </a:rPr>
                        <a:t>9-12-2019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2,4</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92507</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1:40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2</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dirty="0">
                          <a:solidFill>
                            <a:schemeClr val="tx1"/>
                          </a:solidFill>
                          <a:effectLst/>
                        </a:rPr>
                        <a:t> 9-16-2019</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1,2,3,4</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92521 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8:30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10:15</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15</a:t>
            </a:fld>
            <a:endParaRPr lang="en-US" dirty="0"/>
          </a:p>
        </p:txBody>
      </p:sp>
      <p:sp>
        <p:nvSpPr>
          <p:cNvPr id="3" name="TextBox 2">
            <a:extLst>
              <a:ext uri="{FF2B5EF4-FFF2-40B4-BE49-F238E27FC236}">
                <a16:creationId xmlns:a16="http://schemas.microsoft.com/office/drawing/2014/main" id="{56A11DA0-E490-4C25-BDAB-AECB3B1B0C09}"/>
              </a:ext>
            </a:extLst>
          </p:cNvPr>
          <p:cNvSpPr txBox="1"/>
          <p:nvPr/>
        </p:nvSpPr>
        <p:spPr>
          <a:xfrm>
            <a:off x="649224" y="5458968"/>
            <a:ext cx="7589520" cy="584775"/>
          </a:xfrm>
          <a:prstGeom prst="rect">
            <a:avLst/>
          </a:prstGeom>
          <a:noFill/>
        </p:spPr>
        <p:txBody>
          <a:bodyPr wrap="square" rtlCol="0">
            <a:spAutoFit/>
          </a:bodyPr>
          <a:lstStyle/>
          <a:p>
            <a:r>
              <a:rPr lang="en-US" sz="1600" dirty="0"/>
              <a:t>*</a:t>
            </a:r>
            <a:r>
              <a:rPr lang="en-US" sz="1600" dirty="0">
                <a:highlight>
                  <a:srgbClr val="FFFF00"/>
                </a:highlight>
              </a:rPr>
              <a:t>Indicates how to document your sessions without a 15 minute unit and bill the unit the day you have the combined 15 minutes. </a:t>
            </a:r>
          </a:p>
        </p:txBody>
      </p:sp>
    </p:spTree>
    <p:extLst>
      <p:ext uri="{BB962C8B-B14F-4D97-AF65-F5344CB8AC3E}">
        <p14:creationId xmlns:p14="http://schemas.microsoft.com/office/powerpoint/2010/main" val="17799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8"/>
            <a:ext cx="8527427" cy="1131138"/>
          </a:xfrm>
        </p:spPr>
        <p:txBody>
          <a:bodyPr/>
          <a:lstStyle/>
          <a:p>
            <a:pPr algn="ctr"/>
            <a:r>
              <a:rPr lang="en-US" dirty="0"/>
              <a:t>Third Party Billing</a:t>
            </a:r>
          </a:p>
        </p:txBody>
      </p:sp>
      <p:sp>
        <p:nvSpPr>
          <p:cNvPr id="3" name="Content Placeholder 2"/>
          <p:cNvSpPr>
            <a:spLocks noGrp="1"/>
          </p:cNvSpPr>
          <p:nvPr>
            <p:ph idx="1"/>
          </p:nvPr>
        </p:nvSpPr>
        <p:spPr>
          <a:xfrm>
            <a:off x="298939" y="1688123"/>
            <a:ext cx="8527427" cy="4185140"/>
          </a:xfrm>
        </p:spPr>
        <p:txBody>
          <a:bodyPr/>
          <a:lstStyle/>
          <a:p>
            <a:r>
              <a:rPr lang="en-US" dirty="0"/>
              <a:t>At times a student may be eligible for Medicaid as the secondary insurance. </a:t>
            </a:r>
          </a:p>
          <a:p>
            <a:r>
              <a:rPr lang="en-US" dirty="0"/>
              <a:t>Medicaid is the payer of last resort for direct services (OT, PT, Speech, Audiology, Psychological, and Nursing).</a:t>
            </a:r>
          </a:p>
          <a:p>
            <a:r>
              <a:rPr lang="en-US" dirty="0"/>
              <a:t>If the student has special transportation services, the direct billing should be submitted.  The claim will be denied but will justify claiming transportation billing for that instructional day.</a:t>
            </a:r>
          </a:p>
          <a:p>
            <a:r>
              <a:rPr lang="en-US" dirty="0"/>
              <a:t>Medicaid will pay ancillary services (TCM, personal care aide and special transportation) as the secondary insurance.</a:t>
            </a:r>
          </a:p>
          <a:p>
            <a:r>
              <a:rPr lang="en-US" dirty="0"/>
              <a:t>Occasionally a student may be eligible for Medicaid under two numbers.  In this case district’s should always use the primary Medicaid number.</a:t>
            </a:r>
          </a:p>
        </p:txBody>
      </p:sp>
      <p:sp>
        <p:nvSpPr>
          <p:cNvPr id="4" name="Slide Number Placeholder 3"/>
          <p:cNvSpPr>
            <a:spLocks noGrp="1"/>
          </p:cNvSpPr>
          <p:nvPr>
            <p:ph type="sldNum" sz="quarter" idx="12"/>
          </p:nvPr>
        </p:nvSpPr>
        <p:spPr/>
        <p:txBody>
          <a:bodyPr/>
          <a:lstStyle/>
          <a:p>
            <a:fld id="{16630861-4318-414B-8E21-CA5F03E7BD41}" type="slidenum">
              <a:rPr lang="en-US" smtClean="0"/>
              <a:t>16</a:t>
            </a:fld>
            <a:endParaRPr lang="en-US" dirty="0"/>
          </a:p>
        </p:txBody>
      </p:sp>
    </p:spTree>
    <p:extLst>
      <p:ext uri="{BB962C8B-B14F-4D97-AF65-F5344CB8AC3E}">
        <p14:creationId xmlns:p14="http://schemas.microsoft.com/office/powerpoint/2010/main" val="3045606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School Speech-Language Pathologist Assistant (SSLPA)</a:t>
            </a:r>
          </a:p>
        </p:txBody>
      </p:sp>
      <p:sp>
        <p:nvSpPr>
          <p:cNvPr id="3" name="Content Placeholder 2"/>
          <p:cNvSpPr>
            <a:spLocks noGrp="1"/>
          </p:cNvSpPr>
          <p:nvPr>
            <p:ph idx="1"/>
          </p:nvPr>
        </p:nvSpPr>
        <p:spPr/>
        <p:txBody>
          <a:bodyPr>
            <a:normAutofit/>
          </a:bodyPr>
          <a:lstStyle/>
          <a:p>
            <a:r>
              <a:rPr lang="en-US" dirty="0"/>
              <a:t>To bill under BMS policy the </a:t>
            </a:r>
            <a:r>
              <a:rPr lang="en-US" dirty="0">
                <a:highlight>
                  <a:srgbClr val="FFFF00"/>
                </a:highlight>
              </a:rPr>
              <a:t>speech-language </a:t>
            </a:r>
            <a:r>
              <a:rPr lang="en-US" dirty="0"/>
              <a:t>pathologist has to be fully licensed by the </a:t>
            </a:r>
            <a:r>
              <a:rPr lang="en-US" dirty="0">
                <a:highlight>
                  <a:srgbClr val="FFFF00"/>
                </a:highlight>
              </a:rPr>
              <a:t>West Virginia Board of Examiners for Speech-Language Pathology and Audiology (WVBESLPA).</a:t>
            </a:r>
          </a:p>
          <a:p>
            <a:r>
              <a:rPr lang="en-US" dirty="0"/>
              <a:t>According to BMS policy a WVDE certified </a:t>
            </a:r>
            <a:r>
              <a:rPr lang="en-US" dirty="0">
                <a:highlight>
                  <a:srgbClr val="FFFF00"/>
                </a:highlight>
              </a:rPr>
              <a:t>speech-language</a:t>
            </a:r>
            <a:r>
              <a:rPr lang="en-US" dirty="0"/>
              <a:t> pathologist is considered an SSLPA.</a:t>
            </a:r>
          </a:p>
          <a:p>
            <a:r>
              <a:rPr lang="en-US" dirty="0"/>
              <a:t>SLPAs and </a:t>
            </a:r>
            <a:r>
              <a:rPr lang="en-US" dirty="0">
                <a:highlight>
                  <a:srgbClr val="FFFF00"/>
                </a:highlight>
              </a:rPr>
              <a:t>speech-language </a:t>
            </a:r>
            <a:r>
              <a:rPr lang="en-US" dirty="0"/>
              <a:t>pathologists in the CFY year even if licensed by the </a:t>
            </a:r>
            <a:r>
              <a:rPr lang="en-US" dirty="0">
                <a:highlight>
                  <a:srgbClr val="FFFF00"/>
                </a:highlight>
              </a:rPr>
              <a:t>WVSESLPA </a:t>
            </a:r>
            <a:r>
              <a:rPr lang="en-US" dirty="0"/>
              <a:t>are considered SSLPA by BMS policy.</a:t>
            </a:r>
          </a:p>
          <a:p>
            <a:r>
              <a:rPr lang="en-US" dirty="0"/>
              <a:t>SSLPAs are still to complete the billing paperwork process.  However, districts will not submit for </a:t>
            </a:r>
            <a:r>
              <a:rPr lang="en-US" dirty="0">
                <a:highlight>
                  <a:srgbClr val="FFFF00"/>
                </a:highlight>
              </a:rPr>
              <a:t>direct</a:t>
            </a:r>
            <a:r>
              <a:rPr lang="en-US" dirty="0"/>
              <a:t> billing </a:t>
            </a:r>
            <a:r>
              <a:rPr lang="en-US" dirty="0">
                <a:highlight>
                  <a:srgbClr val="FFFF00"/>
                </a:highlight>
              </a:rPr>
              <a:t>purposes</a:t>
            </a:r>
            <a:r>
              <a:rPr lang="en-US" dirty="0"/>
              <a:t>. </a:t>
            </a:r>
          </a:p>
          <a:p>
            <a:r>
              <a:rPr lang="en-US" dirty="0"/>
              <a:t>SSLPAs can and should submit Targeted Case Management (TCM) billing.</a:t>
            </a:r>
          </a:p>
          <a:p>
            <a:pPr marL="0" indent="0">
              <a:buNone/>
            </a:pPr>
            <a:endParaRPr lang="en-US" dirty="0"/>
          </a:p>
        </p:txBody>
      </p:sp>
    </p:spTree>
    <p:extLst>
      <p:ext uri="{BB962C8B-B14F-4D97-AF65-F5344CB8AC3E}">
        <p14:creationId xmlns:p14="http://schemas.microsoft.com/office/powerpoint/2010/main" val="2472767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 _____________________					______________</a:t>
            </a:r>
            <a:endParaRPr lang="en-US" u="sng" dirty="0"/>
          </a:p>
          <a:p>
            <a:pPr marL="0" indent="0">
              <a:buNone/>
            </a:pPr>
            <a:r>
              <a:rPr lang="en-US" i="1" dirty="0"/>
              <a:t>Signature/Credentials		                                      Date	       </a:t>
            </a:r>
            <a:endParaRPr lang="en-US" dirty="0"/>
          </a:p>
          <a:p>
            <a:pPr marL="0" indent="0">
              <a:buNone/>
            </a:pPr>
            <a:r>
              <a:rPr lang="en-US" i="1" dirty="0"/>
              <a:t> </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18</a:t>
            </a:fld>
            <a:endParaRPr lang="en-US" dirty="0"/>
          </a:p>
        </p:txBody>
      </p:sp>
    </p:spTree>
    <p:extLst>
      <p:ext uri="{BB962C8B-B14F-4D97-AF65-F5344CB8AC3E}">
        <p14:creationId xmlns:p14="http://schemas.microsoft.com/office/powerpoint/2010/main" val="38742946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i="1" u="sng" dirty="0">
                <a:latin typeface="Edwardian Script ITC" panose="030303020407070D0804" pitchFamily="66" charset="0"/>
              </a:rPr>
              <a:t>__Suzanne Smith</a:t>
            </a:r>
            <a:r>
              <a:rPr lang="en-US" i="1" u="sng" dirty="0">
                <a:latin typeface="Fira Sans" panose="020B0503050000020004" pitchFamily="34" charset="0"/>
              </a:rPr>
              <a:t>___	SLP___</a:t>
            </a:r>
            <a:r>
              <a:rPr lang="en-US" dirty="0"/>
              <a:t>     		        </a:t>
            </a:r>
            <a:r>
              <a:rPr lang="en-US" u="sng" dirty="0"/>
              <a:t>October 1, 2019</a:t>
            </a:r>
            <a:endParaRPr lang="en-US" dirty="0"/>
          </a:p>
          <a:p>
            <a:pPr marL="0" indent="0">
              <a:buNone/>
            </a:pPr>
            <a:r>
              <a:rPr lang="en-US" i="1" dirty="0"/>
              <a:t>Signature/Credentials		                                      Date	       </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19</a:t>
            </a:fld>
            <a:endParaRPr lang="en-US" dirty="0"/>
          </a:p>
        </p:txBody>
      </p:sp>
    </p:spTree>
    <p:extLst>
      <p:ext uri="{BB962C8B-B14F-4D97-AF65-F5344CB8AC3E}">
        <p14:creationId xmlns:p14="http://schemas.microsoft.com/office/powerpoint/2010/main" val="124028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Consent to Bill Medicaid</a:t>
            </a:r>
          </a:p>
        </p:txBody>
      </p:sp>
      <p:sp>
        <p:nvSpPr>
          <p:cNvPr id="3" name="Content Placeholder 2"/>
          <p:cNvSpPr>
            <a:spLocks noGrp="1"/>
          </p:cNvSpPr>
          <p:nvPr>
            <p:ph idx="1"/>
          </p:nvPr>
        </p:nvSpPr>
        <p:spPr/>
        <p:txBody>
          <a:bodyPr/>
          <a:lstStyle/>
          <a:p>
            <a:r>
              <a:rPr lang="en-US" dirty="0">
                <a:solidFill>
                  <a:schemeClr val="accent1">
                    <a:lumMod val="50000"/>
                  </a:schemeClr>
                </a:solidFill>
              </a:rPr>
              <a:t>Prior to billing parents must provide written consent to release information and to bill for Medicaid reimbursement.  </a:t>
            </a:r>
          </a:p>
          <a:p>
            <a:r>
              <a:rPr lang="en-US" dirty="0">
                <a:solidFill>
                  <a:schemeClr val="accent1">
                    <a:lumMod val="50000"/>
                  </a:schemeClr>
                </a:solidFill>
              </a:rPr>
              <a:t>Consent is valid for one calendar year from the signature date.</a:t>
            </a:r>
          </a:p>
          <a:p>
            <a:r>
              <a:rPr lang="en-US" dirty="0">
                <a:solidFill>
                  <a:schemeClr val="accent1">
                    <a:lumMod val="50000"/>
                  </a:schemeClr>
                </a:solidFill>
              </a:rPr>
              <a:t>Parents are to be provided an annual notice.</a:t>
            </a:r>
          </a:p>
        </p:txBody>
      </p:sp>
      <p:sp>
        <p:nvSpPr>
          <p:cNvPr id="4" name="Slide Number Placeholder 3"/>
          <p:cNvSpPr>
            <a:spLocks noGrp="1"/>
          </p:cNvSpPr>
          <p:nvPr>
            <p:ph type="sldNum" sz="quarter" idx="12"/>
          </p:nvPr>
        </p:nvSpPr>
        <p:spPr/>
        <p:txBody>
          <a:bodyPr/>
          <a:lstStyle/>
          <a:p>
            <a:fld id="{16630861-4318-414B-8E21-CA5F03E7BD41}" type="slidenum">
              <a:rPr lang="en-US" smtClean="0"/>
              <a:t>2</a:t>
            </a:fld>
            <a:endParaRPr lang="en-US" dirty="0"/>
          </a:p>
        </p:txBody>
      </p:sp>
    </p:spTree>
    <p:extLst>
      <p:ext uri="{BB962C8B-B14F-4D97-AF65-F5344CB8AC3E}">
        <p14:creationId xmlns:p14="http://schemas.microsoft.com/office/powerpoint/2010/main" val="3944582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Additional Documentation</a:t>
            </a:r>
          </a:p>
        </p:txBody>
      </p:sp>
      <p:sp>
        <p:nvSpPr>
          <p:cNvPr id="3" name="Content Placeholder 2"/>
          <p:cNvSpPr>
            <a:spLocks noGrp="1"/>
          </p:cNvSpPr>
          <p:nvPr>
            <p:ph idx="1"/>
          </p:nvPr>
        </p:nvSpPr>
        <p:spPr/>
        <p:txBody>
          <a:bodyPr>
            <a:normAutofit/>
          </a:bodyPr>
          <a:lstStyle/>
          <a:p>
            <a:r>
              <a:rPr lang="en-US" dirty="0"/>
              <a:t>Progress/therapy logs will also be required.  </a:t>
            </a:r>
          </a:p>
          <a:p>
            <a:r>
              <a:rPr lang="en-US" dirty="0"/>
              <a:t>Original copies of progress/therapy logs must be on file in the special education central office.  Please keep a copy of your notes for your personal records. </a:t>
            </a:r>
          </a:p>
          <a:p>
            <a:r>
              <a:rPr lang="en-US" dirty="0"/>
              <a:t>Lee Ann Brammer in conjunction with BMS has developed a form which can be used to complete the required documentation.  It is available on the WVDE website.  It is not a mandatory form.</a:t>
            </a:r>
          </a:p>
          <a:p>
            <a:r>
              <a:rPr lang="en-US" dirty="0"/>
              <a:t>There is not a required form for documentation of progress/therapy logs, </a:t>
            </a:r>
            <a:r>
              <a:rPr lang="en-US" dirty="0">
                <a:highlight>
                  <a:srgbClr val="FFFF00"/>
                </a:highlight>
              </a:rPr>
              <a:t>however, all of the SOAP (Subjective, Objective, Assessment, and Plan) Note components must be included in the log. </a:t>
            </a:r>
          </a:p>
        </p:txBody>
      </p:sp>
    </p:spTree>
    <p:extLst>
      <p:ext uri="{BB962C8B-B14F-4D97-AF65-F5344CB8AC3E}">
        <p14:creationId xmlns:p14="http://schemas.microsoft.com/office/powerpoint/2010/main" val="1147732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9249" y="620777"/>
            <a:ext cx="8640147" cy="4773612"/>
          </a:xfrm>
        </p:spPr>
        <p:txBody>
          <a:bodyPr>
            <a:normAutofit/>
          </a:bodyPr>
          <a:lstStyle/>
          <a:p>
            <a:pPr algn="ctr"/>
            <a:br>
              <a:rPr lang="en-US" dirty="0"/>
            </a:br>
            <a:r>
              <a:rPr lang="en-US" dirty="0"/>
              <a:t>Kelley Johnson – Coordinator</a:t>
            </a:r>
            <a:br>
              <a:rPr lang="en-US" dirty="0"/>
            </a:br>
            <a:r>
              <a:rPr lang="en-US" dirty="0"/>
              <a:t>Office of Special Education</a:t>
            </a:r>
            <a:br>
              <a:rPr lang="en-US" dirty="0"/>
            </a:br>
            <a:r>
              <a:rPr lang="en-US" dirty="0">
                <a:hlinkClick r:id="rId2"/>
              </a:rPr>
              <a:t>kelley.johnson@k12.wv.us</a:t>
            </a:r>
            <a:br>
              <a:rPr lang="en-US" dirty="0"/>
            </a:br>
            <a:r>
              <a:rPr lang="en-US" dirty="0"/>
              <a:t>304-558-2696 ext 53539</a:t>
            </a:r>
            <a:br>
              <a:rPr lang="en-US" dirty="0"/>
            </a:br>
            <a:br>
              <a:rPr lang="en-US" dirty="0"/>
            </a:br>
            <a:r>
              <a:rPr lang="en-US" dirty="0"/>
              <a:t>WVDE Medicaid Website:</a:t>
            </a:r>
            <a:br>
              <a:rPr lang="en-US" dirty="0"/>
            </a:br>
            <a:r>
              <a:rPr lang="en-US" dirty="0"/>
              <a:t>https://wvde.us/special-education/Medicaid/</a:t>
            </a:r>
            <a:br>
              <a:rPr lang="en-US" dirty="0"/>
            </a:br>
            <a:endParaRPr lang="en-US" dirty="0"/>
          </a:p>
        </p:txBody>
      </p:sp>
    </p:spTree>
    <p:extLst>
      <p:ext uri="{BB962C8B-B14F-4D97-AF65-F5344CB8AC3E}">
        <p14:creationId xmlns:p14="http://schemas.microsoft.com/office/powerpoint/2010/main" val="244585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Plan of Care </a:t>
            </a:r>
          </a:p>
        </p:txBody>
      </p:sp>
      <p:sp>
        <p:nvSpPr>
          <p:cNvPr id="3" name="Content Placeholder 2"/>
          <p:cNvSpPr>
            <a:spLocks noGrp="1"/>
          </p:cNvSpPr>
          <p:nvPr>
            <p:ph idx="1"/>
          </p:nvPr>
        </p:nvSpPr>
        <p:spPr/>
        <p:txBody>
          <a:bodyPr>
            <a:normAutofit lnSpcReduction="10000"/>
          </a:bodyPr>
          <a:lstStyle/>
          <a:p>
            <a:r>
              <a:rPr lang="en-US" dirty="0">
                <a:solidFill>
                  <a:schemeClr val="accent1">
                    <a:lumMod val="50000"/>
                  </a:schemeClr>
                </a:solidFill>
              </a:rPr>
              <a:t>Services must be documented on the </a:t>
            </a:r>
            <a:r>
              <a:rPr lang="en-US" b="1" dirty="0">
                <a:solidFill>
                  <a:schemeClr val="accent1">
                    <a:lumMod val="50000"/>
                  </a:schemeClr>
                </a:solidFill>
              </a:rPr>
              <a:t>Plan of Care </a:t>
            </a:r>
            <a:r>
              <a:rPr lang="en-US" dirty="0">
                <a:solidFill>
                  <a:schemeClr val="accent1">
                    <a:lumMod val="50000"/>
                  </a:schemeClr>
                </a:solidFill>
              </a:rPr>
              <a:t>signed by the parent and therapist.</a:t>
            </a:r>
          </a:p>
          <a:p>
            <a:r>
              <a:rPr lang="en-US" dirty="0">
                <a:solidFill>
                  <a:schemeClr val="accent1">
                    <a:lumMod val="50000"/>
                  </a:schemeClr>
                </a:solidFill>
              </a:rPr>
              <a:t>Effective August 1, 2019 Service Care Plan is now called a Plan of Care.  This provides more consistency and avoids a terminology conflict with private school service plans.  There is not a need to have a new one signed if it says Service Care Plan and is still current.</a:t>
            </a:r>
          </a:p>
          <a:p>
            <a:r>
              <a:rPr lang="en-US" dirty="0">
                <a:solidFill>
                  <a:schemeClr val="accent1">
                    <a:lumMod val="50000"/>
                  </a:schemeClr>
                </a:solidFill>
              </a:rPr>
              <a:t>The </a:t>
            </a:r>
            <a:r>
              <a:rPr lang="en-US" dirty="0">
                <a:solidFill>
                  <a:schemeClr val="accent1">
                    <a:lumMod val="50000"/>
                  </a:schemeClr>
                </a:solidFill>
                <a:highlight>
                  <a:srgbClr val="FFFF00"/>
                </a:highlight>
              </a:rPr>
              <a:t>Online</a:t>
            </a:r>
            <a:r>
              <a:rPr lang="en-US" dirty="0">
                <a:solidFill>
                  <a:schemeClr val="accent1">
                    <a:lumMod val="50000"/>
                  </a:schemeClr>
                </a:solidFill>
              </a:rPr>
              <a:t> IEP Program has been adjusted to reflect the change in terminology.</a:t>
            </a:r>
          </a:p>
          <a:p>
            <a:r>
              <a:rPr lang="en-US" dirty="0">
                <a:solidFill>
                  <a:schemeClr val="accent1">
                    <a:lumMod val="50000"/>
                  </a:schemeClr>
                </a:solidFill>
              </a:rPr>
              <a:t>Specific ICD-10 diagnosis codes are required. ICD-10 codes must relate to the specific type of therapy being provided. Think of these more as treatment diagnosis codes.  All appropriate diagnosis codes need to be listed on the Plan of Care.</a:t>
            </a:r>
          </a:p>
          <a:p>
            <a:r>
              <a:rPr lang="en-US" dirty="0">
                <a:solidFill>
                  <a:schemeClr val="accent1">
                    <a:lumMod val="50000"/>
                  </a:schemeClr>
                </a:solidFill>
              </a:rPr>
              <a:t> A global code such as Autism would not be appropriate.</a:t>
            </a:r>
          </a:p>
          <a:p>
            <a:pPr marL="0" indent="0">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a:t>
            </a:fld>
            <a:endParaRPr lang="en-US" dirty="0"/>
          </a:p>
        </p:txBody>
      </p:sp>
    </p:spTree>
    <p:extLst>
      <p:ext uri="{BB962C8B-B14F-4D97-AF65-F5344CB8AC3E}">
        <p14:creationId xmlns:p14="http://schemas.microsoft.com/office/powerpoint/2010/main" val="489705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Physician Authorization Form</a:t>
            </a:r>
          </a:p>
        </p:txBody>
      </p:sp>
      <p:sp>
        <p:nvSpPr>
          <p:cNvPr id="3" name="Content Placeholder 2"/>
          <p:cNvSpPr>
            <a:spLocks noGrp="1"/>
          </p:cNvSpPr>
          <p:nvPr>
            <p:ph idx="1"/>
          </p:nvPr>
        </p:nvSpPr>
        <p:spPr>
          <a:xfrm>
            <a:off x="382915" y="1543906"/>
            <a:ext cx="8527427" cy="4149969"/>
          </a:xfrm>
        </p:spPr>
        <p:txBody>
          <a:bodyPr/>
          <a:lstStyle/>
          <a:p>
            <a:r>
              <a:rPr lang="en-US" dirty="0">
                <a:solidFill>
                  <a:schemeClr val="accent1">
                    <a:lumMod val="50000"/>
                  </a:schemeClr>
                </a:solidFill>
              </a:rPr>
              <a:t>Physician Authorization (PAF) is required annually to bill for speech therapy.</a:t>
            </a:r>
          </a:p>
          <a:p>
            <a:r>
              <a:rPr lang="en-US" dirty="0">
                <a:solidFill>
                  <a:schemeClr val="accent1">
                    <a:lumMod val="50000"/>
                  </a:schemeClr>
                </a:solidFill>
              </a:rPr>
              <a:t>The Speech Therapist is to document suggested ICD-10 diagnosis codes that specifically relate to the therapy being provided.</a:t>
            </a:r>
          </a:p>
          <a:p>
            <a:r>
              <a:rPr lang="en-US" dirty="0">
                <a:solidFill>
                  <a:schemeClr val="accent1">
                    <a:lumMod val="50000"/>
                  </a:schemeClr>
                </a:solidFill>
              </a:rPr>
              <a:t>When the physician signs the authorization form they are confirming the therapist’s code(s).</a:t>
            </a:r>
          </a:p>
          <a:p>
            <a:r>
              <a:rPr lang="en-US" dirty="0">
                <a:solidFill>
                  <a:schemeClr val="accent1">
                    <a:lumMod val="50000"/>
                  </a:schemeClr>
                </a:solidFill>
              </a:rPr>
              <a:t>Authorizations can be signed by a Physician (MD or DO), Physician’s Assistant (PA) or by an Advanced Practice Registered Nurse (APRN).</a:t>
            </a:r>
          </a:p>
          <a:p>
            <a:r>
              <a:rPr lang="en-US" dirty="0">
                <a:solidFill>
                  <a:schemeClr val="accent1">
                    <a:lumMod val="50000"/>
                  </a:schemeClr>
                </a:solidFill>
              </a:rPr>
              <a:t>Should still obtain PAF even if the student will be working with an SSLPA.</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a:t>
            </a:fld>
            <a:endParaRPr lang="en-US" dirty="0"/>
          </a:p>
        </p:txBody>
      </p:sp>
    </p:spTree>
    <p:extLst>
      <p:ext uri="{BB962C8B-B14F-4D97-AF65-F5344CB8AC3E}">
        <p14:creationId xmlns:p14="http://schemas.microsoft.com/office/powerpoint/2010/main" val="373883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Student Demographics</a:t>
            </a:r>
          </a:p>
        </p:txBody>
      </p:sp>
      <p:sp>
        <p:nvSpPr>
          <p:cNvPr id="3" name="Content Placeholder 2"/>
          <p:cNvSpPr>
            <a:spLocks noGrp="1"/>
          </p:cNvSpPr>
          <p:nvPr>
            <p:ph idx="1"/>
          </p:nvPr>
        </p:nvSpPr>
        <p:spPr>
          <a:xfrm>
            <a:off x="298939" y="1543907"/>
            <a:ext cx="8527427" cy="4109547"/>
          </a:xfrm>
        </p:spPr>
        <p:txBody>
          <a:bodyPr/>
          <a:lstStyle/>
          <a:p>
            <a:pPr marL="0" indent="0">
              <a:buNone/>
            </a:pPr>
            <a:endParaRPr lang="en-US" dirty="0"/>
          </a:p>
          <a:p>
            <a:r>
              <a:rPr lang="en-US" dirty="0">
                <a:solidFill>
                  <a:schemeClr val="accent1">
                    <a:lumMod val="50000"/>
                  </a:schemeClr>
                </a:solidFill>
              </a:rPr>
              <a:t>Use the student’s real name as listed in WVEIS</a:t>
            </a:r>
          </a:p>
          <a:p>
            <a:r>
              <a:rPr lang="en-US" dirty="0">
                <a:solidFill>
                  <a:schemeClr val="accent1">
                    <a:lumMod val="50000"/>
                  </a:schemeClr>
                </a:solidFill>
              </a:rPr>
              <a:t>The diagnosis code is to be an ICD-10 code that matches the need for speech therapy.  </a:t>
            </a:r>
          </a:p>
          <a:p>
            <a:r>
              <a:rPr lang="en-US" dirty="0">
                <a:solidFill>
                  <a:schemeClr val="accent1">
                    <a:lumMod val="50000"/>
                  </a:schemeClr>
                </a:solidFill>
              </a:rPr>
              <a:t>County and school names can be written out or use the county and school WVEIS codes.</a:t>
            </a:r>
          </a:p>
          <a:p>
            <a:r>
              <a:rPr lang="en-US" dirty="0">
                <a:solidFill>
                  <a:schemeClr val="accent1">
                    <a:lumMod val="50000"/>
                  </a:schemeClr>
                </a:solidFill>
              </a:rPr>
              <a:t>For provider name print the name of the person providing the service.</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dirty="0"/>
          </a:p>
        </p:txBody>
      </p:sp>
    </p:spTree>
    <p:extLst>
      <p:ext uri="{BB962C8B-B14F-4D97-AF65-F5344CB8AC3E}">
        <p14:creationId xmlns:p14="http://schemas.microsoft.com/office/powerpoint/2010/main" val="3763971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Speech Therapy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98995017"/>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dirty="0">
                          <a:effectLst/>
                        </a:rPr>
                        <a:t>County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School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6</a:t>
            </a:fld>
            <a:endParaRPr lang="en-US" dirty="0"/>
          </a:p>
        </p:txBody>
      </p:sp>
    </p:spTree>
    <p:extLst>
      <p:ext uri="{BB962C8B-B14F-4D97-AF65-F5344CB8AC3E}">
        <p14:creationId xmlns:p14="http://schemas.microsoft.com/office/powerpoint/2010/main" val="56859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Speech Therapy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24459531"/>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03900000003 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Doe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latin typeface="+mn-lt"/>
                          <a:ea typeface="+mn-ea"/>
                        </a:rPr>
                        <a:t>Aubrey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999999999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3-8-2008</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Suzanne Smith</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dirty="0">
                          <a:effectLst/>
                        </a:rPr>
                        <a:t>County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School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59 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501</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Sept/2019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7</a:t>
            </a:fld>
            <a:endParaRPr lang="en-US" dirty="0"/>
          </a:p>
        </p:txBody>
      </p:sp>
    </p:spTree>
    <p:extLst>
      <p:ext uri="{BB962C8B-B14F-4D97-AF65-F5344CB8AC3E}">
        <p14:creationId xmlns:p14="http://schemas.microsoft.com/office/powerpoint/2010/main" val="186370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Diagnosis Codes	</a:t>
            </a:r>
          </a:p>
        </p:txBody>
      </p:sp>
      <p:sp>
        <p:nvSpPr>
          <p:cNvPr id="3" name="Content Placeholder 2"/>
          <p:cNvSpPr>
            <a:spLocks noGrp="1"/>
          </p:cNvSpPr>
          <p:nvPr>
            <p:ph idx="1"/>
          </p:nvPr>
        </p:nvSpPr>
        <p:spPr/>
        <p:txBody>
          <a:bodyPr/>
          <a:lstStyle/>
          <a:p>
            <a:r>
              <a:rPr lang="en-US" dirty="0"/>
              <a:t>Enter the Speech/</a:t>
            </a:r>
            <a:r>
              <a:rPr lang="en-US" dirty="0">
                <a:highlight>
                  <a:srgbClr val="FFFF00"/>
                </a:highlight>
              </a:rPr>
              <a:t>Language</a:t>
            </a:r>
            <a:r>
              <a:rPr lang="en-US" dirty="0"/>
              <a:t> specific ICD 10 Diagnosis Codes on the form starting with box number one.</a:t>
            </a:r>
          </a:p>
          <a:p>
            <a:r>
              <a:rPr lang="en-US" dirty="0"/>
              <a:t>Enter the codes that are directly associated with the therapy sessions and/or assessments.</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8</a:t>
            </a:fld>
            <a:endParaRPr lang="en-US" dirty="0"/>
          </a:p>
        </p:txBody>
      </p:sp>
    </p:spTree>
    <p:extLst>
      <p:ext uri="{BB962C8B-B14F-4D97-AF65-F5344CB8AC3E}">
        <p14:creationId xmlns:p14="http://schemas.microsoft.com/office/powerpoint/2010/main" val="1971513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56498411"/>
              </p:ext>
            </p:extLst>
          </p:nvPr>
        </p:nvGraphicFramePr>
        <p:xfrm>
          <a:off x="729842" y="2525085"/>
          <a:ext cx="7583649" cy="20888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44430">
                <a:tc gridSpan="6">
                  <a:txBody>
                    <a:bodyPr/>
                    <a:lstStyle/>
                    <a:p>
                      <a:pPr marL="0" marR="0" algn="ctr">
                        <a:spcBef>
                          <a:spcPts val="0"/>
                        </a:spcBef>
                        <a:spcAft>
                          <a:spcPts val="0"/>
                        </a:spcAft>
                      </a:pPr>
                      <a:r>
                        <a:rPr lang="en-US" sz="2000" dirty="0">
                          <a:solidFill>
                            <a:schemeClr val="tx1"/>
                          </a:solidFill>
                          <a:effectLst/>
                        </a:rPr>
                        <a:t>LIST ALL DIAGNOSIS CODES RELATED TO SPEECH THERAPY</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44430">
                <a:tc>
                  <a:txBody>
                    <a:bodyPr/>
                    <a:lstStyle/>
                    <a:p>
                      <a:pPr marL="0" marR="0">
                        <a:spcBef>
                          <a:spcPts val="0"/>
                        </a:spcBef>
                        <a:spcAft>
                          <a:spcPts val="0"/>
                        </a:spcAft>
                      </a:pPr>
                      <a:r>
                        <a:rPr lang="en-US" sz="1200" dirty="0">
                          <a:solidFill>
                            <a:schemeClr val="tx1"/>
                          </a:solidFill>
                          <a:effectLst/>
                        </a:rPr>
                        <a:t>1.</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9</a:t>
            </a:fld>
            <a:endParaRPr lang="en-US" dirty="0"/>
          </a:p>
        </p:txBody>
      </p:sp>
    </p:spTree>
    <p:extLst>
      <p:ext uri="{BB962C8B-B14F-4D97-AF65-F5344CB8AC3E}">
        <p14:creationId xmlns:p14="http://schemas.microsoft.com/office/powerpoint/2010/main" val="1701465999"/>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F3D629945A7D046AE417443D4EE85B7" ma:contentTypeVersion="13" ma:contentTypeDescription="Create a new document." ma:contentTypeScope="" ma:versionID="0bd6039d466f7ae750ae0da58752d56c">
  <xsd:schema xmlns:xsd="http://www.w3.org/2001/XMLSchema" xmlns:xs="http://www.w3.org/2001/XMLSchema" xmlns:p="http://schemas.microsoft.com/office/2006/metadata/properties" xmlns:ns3="1c827710-626d-4049-a7d2-f294cd4032bf" xmlns:ns4="2589e7ff-6bcf-4899-8897-54c1908f8391" targetNamespace="http://schemas.microsoft.com/office/2006/metadata/properties" ma:root="true" ma:fieldsID="fd644c6eb7ae2f7aaccdb8e679ca2c13" ns3:_="" ns4:_="">
    <xsd:import namespace="1c827710-626d-4049-a7d2-f294cd4032bf"/>
    <xsd:import namespace="2589e7ff-6bcf-4899-8897-54c1908f839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827710-626d-4049-a7d2-f294cd4032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589e7ff-6bcf-4899-8897-54c1908f839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793383F-6191-40D0-90A6-968765825067}">
  <ds:schemaRefs>
    <ds:schemaRef ds:uri="http://schemas.microsoft.com/sharepoint/v3/contenttype/forms"/>
  </ds:schemaRefs>
</ds:datastoreItem>
</file>

<file path=customXml/itemProps2.xml><?xml version="1.0" encoding="utf-8"?>
<ds:datastoreItem xmlns:ds="http://schemas.openxmlformats.org/officeDocument/2006/customXml" ds:itemID="{40473349-59CE-4322-9133-1878088994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827710-626d-4049-a7d2-f294cd4032bf"/>
    <ds:schemaRef ds:uri="2589e7ff-6bcf-4899-8897-54c1908f83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9319D5-5B95-498A-8843-ADD6254DB3C0}">
  <ds:schemaRefs>
    <ds:schemaRef ds:uri="http://purl.org/dc/dcmitype/"/>
    <ds:schemaRef ds:uri="http://schemas.microsoft.com/office/infopath/2007/PartnerControls"/>
    <ds:schemaRef ds:uri="http://schemas.microsoft.com/office/2006/documentManagement/types"/>
    <ds:schemaRef ds:uri="http://schemas.microsoft.com/office/2006/metadata/properties"/>
    <ds:schemaRef ds:uri="1c827710-626d-4049-a7d2-f294cd4032bf"/>
    <ds:schemaRef ds:uri="2589e7ff-6bcf-4899-8897-54c1908f8391"/>
    <ds:schemaRef ds:uri="http://purl.org/dc/terms/"/>
    <ds:schemaRef ds:uri="http://schemas.openxmlformats.org/package/2006/metadata/core-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WVDE_2017Theme2</Template>
  <TotalTime>584</TotalTime>
  <Words>1444</Words>
  <Application>Microsoft Office PowerPoint</Application>
  <PresentationFormat>On-screen Show (4:3)</PresentationFormat>
  <Paragraphs>432</Paragraphs>
  <Slides>21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Edwardian Script ITC</vt:lpstr>
      <vt:lpstr>Fira Sans</vt:lpstr>
      <vt:lpstr>Fira Sans Ultra</vt:lpstr>
      <vt:lpstr>Times New Roman</vt:lpstr>
      <vt:lpstr>Vollkorn</vt:lpstr>
      <vt:lpstr>WVDE_2017Theme2</vt:lpstr>
      <vt:lpstr>Chapter 538 School-Based Health Services </vt:lpstr>
      <vt:lpstr>Consent to Bill Medicaid</vt:lpstr>
      <vt:lpstr>Plan of Care </vt:lpstr>
      <vt:lpstr>Physician Authorization Form</vt:lpstr>
      <vt:lpstr>Student Demographics</vt:lpstr>
      <vt:lpstr>Service Record – School Based Speech Therapy Billing Form </vt:lpstr>
      <vt:lpstr>Service Record – School Based Speech Therapy Billing Form </vt:lpstr>
      <vt:lpstr>Diagnosis Codes </vt:lpstr>
      <vt:lpstr> ICD 10 Diagnosis Codes</vt:lpstr>
      <vt:lpstr> ICD 10 Diagnosis Codes</vt:lpstr>
      <vt:lpstr>Speech Therapy Procedure Codes</vt:lpstr>
      <vt:lpstr>Procedure Code Changes</vt:lpstr>
      <vt:lpstr>Enter Claim Documentation</vt:lpstr>
      <vt:lpstr>Claim Documentation</vt:lpstr>
      <vt:lpstr>Claim Documentation</vt:lpstr>
      <vt:lpstr>Third Party Billing</vt:lpstr>
      <vt:lpstr>School Speech-Language Pathologist Assistant (SSLPA)</vt:lpstr>
      <vt:lpstr>Signature and Credentials</vt:lpstr>
      <vt:lpstr>Signature and Credentials</vt:lpstr>
      <vt:lpstr>Additional Documentation</vt:lpstr>
      <vt:lpstr> Kelley Johnson – Coordinator Office of Special Education kelley.johnson@k12.wv.us 304-558-2696 ext 53539  WVDE Medicaid Website: https://wvde.us/special-education/Medicaid/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Lee Ann Brammer</cp:lastModifiedBy>
  <cp:revision>59</cp:revision>
  <cp:lastPrinted>2019-05-17T17:54:49Z</cp:lastPrinted>
  <dcterms:created xsi:type="dcterms:W3CDTF">2017-05-08T14:21:19Z</dcterms:created>
  <dcterms:modified xsi:type="dcterms:W3CDTF">2019-08-26T17:57:42Z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0x010100CF3D629945A7D046AE417443D4EE85B7</vt:lpwstr>
  </property>
</Properties>
</file>