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256" r:id="rId2"/>
    <p:sldId id="262" r:id="rId3"/>
    <p:sldId id="308" r:id="rId4"/>
    <p:sldId id="257" r:id="rId5"/>
    <p:sldId id="259" r:id="rId6"/>
    <p:sldId id="260" r:id="rId7"/>
    <p:sldId id="298" r:id="rId8"/>
    <p:sldId id="305" r:id="rId9"/>
    <p:sldId id="306" r:id="rId10"/>
    <p:sldId id="264" r:id="rId11"/>
    <p:sldId id="265" r:id="rId12"/>
    <p:sldId id="302" r:id="rId13"/>
    <p:sldId id="300" r:id="rId14"/>
    <p:sldId id="307" r:id="rId15"/>
    <p:sldId id="301" r:id="rId16"/>
    <p:sldId id="309" r:id="rId17"/>
    <p:sldId id="311" r:id="rId18"/>
    <p:sldId id="316" r:id="rId19"/>
    <p:sldId id="314" r:id="rId20"/>
    <p:sldId id="317" r:id="rId21"/>
    <p:sldId id="313" r:id="rId22"/>
    <p:sldId id="315" r:id="rId23"/>
    <p:sldId id="318" r:id="rId24"/>
    <p:sldId id="304" r:id="rId25"/>
    <p:sldId id="319" r:id="rId26"/>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F3867C21-E972-4492-95F0-84801E97DD5D}" type="datetimeFigureOut">
              <a:rPr lang="en-US" smtClean="0"/>
              <a:t>6/6/2019</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1557BBD6-F40A-4613-90B4-69EAC46B0EF3}" type="slidenum">
              <a:rPr lang="en-US" smtClean="0"/>
              <a:t>‹#›</a:t>
            </a:fld>
            <a:endParaRPr lang="en-US"/>
          </a:p>
        </p:txBody>
      </p:sp>
    </p:spTree>
    <p:extLst>
      <p:ext uri="{BB962C8B-B14F-4D97-AF65-F5344CB8AC3E}">
        <p14:creationId xmlns:p14="http://schemas.microsoft.com/office/powerpoint/2010/main" val="3509625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E1CCD718-5C9E-0F41-8F48-4EA387E4022C}" type="datetimeFigureOut">
              <a:rPr lang="en-US" smtClean="0"/>
              <a:t>6/6/2019</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1706" y="3446397"/>
            <a:ext cx="11834447" cy="1713781"/>
          </a:xfrm>
        </p:spPr>
        <p:txBody>
          <a:bodyPr anchor="b"/>
          <a:lstStyle>
            <a:lvl1pPr algn="ctr">
              <a:defRPr sz="60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2661136" y="5292661"/>
            <a:ext cx="6875585" cy="41647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4727328" y="5841621"/>
            <a:ext cx="2743200" cy="365125"/>
          </a:xfrm>
          <a:prstGeom prst="rect">
            <a:avLst/>
          </a:prstGeom>
        </p:spPr>
        <p:txBody>
          <a:bodyPr/>
          <a:lstStyle>
            <a:lvl1pPr algn="ctr">
              <a:defRPr sz="16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39589" y="365125"/>
            <a:ext cx="2628900"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65125"/>
            <a:ext cx="8529989"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5138" y="1709740"/>
            <a:ext cx="1139335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375139" y="4589466"/>
            <a:ext cx="11393350" cy="93210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8585" y="1778733"/>
            <a:ext cx="54864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83569" y="1778733"/>
            <a:ext cx="548491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98585" y="1681163"/>
            <a:ext cx="548603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98585" y="2505075"/>
            <a:ext cx="548603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83569" y="1681163"/>
            <a:ext cx="548640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83569" y="2505075"/>
            <a:ext cx="548640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398585" y="143746"/>
            <a:ext cx="11369903"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334000" y="987427"/>
            <a:ext cx="643448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0" y="987429"/>
            <a:ext cx="6434488"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11"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8585" y="143746"/>
            <a:ext cx="11369903"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98585" y="1723293"/>
            <a:ext cx="11369903" cy="414996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0596181" y="6356352"/>
            <a:ext cx="1172307" cy="365125"/>
          </a:xfrm>
          <a:prstGeom prst="rect">
            <a:avLst/>
          </a:prstGeom>
        </p:spPr>
        <p:txBody>
          <a:bodyPr vert="horz" lIns="91440" tIns="45720" rIns="91440" bIns="45720" rtlCol="0" anchor="ctr"/>
          <a:lstStyle>
            <a:lvl1pPr algn="ctr">
              <a:defRPr sz="140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rgbClr val="004071"/>
          </a:solidFill>
          <a:latin typeface="Vollkorn" charset="0"/>
          <a:ea typeface="Vollkorn" charset="0"/>
          <a:cs typeface="Vollkorn" charset="0"/>
        </a:defRPr>
      </a:lvl1pPr>
    </p:titleStyle>
    <p:bodyStyle>
      <a:lvl1pPr marL="228600" indent="-228600" algn="l" defTabSz="914400" rtl="0" eaLnBrk="1" latinLnBrk="0" hangingPunct="1">
        <a:lnSpc>
          <a:spcPct val="90000"/>
        </a:lnSpc>
        <a:spcBef>
          <a:spcPts val="1000"/>
        </a:spcBef>
        <a:buClr>
          <a:schemeClr val="accent2">
            <a:lumMod val="75000"/>
          </a:schemeClr>
        </a:buClr>
        <a:buFont typeface="Wingdings" panose="05000000000000000000" pitchFamily="2" charset="2"/>
        <a:buChar char="Ø"/>
        <a:defRPr sz="2800" kern="1200">
          <a:solidFill>
            <a:srgbClr val="60636B"/>
          </a:solidFill>
          <a:latin typeface="Fira Sans" charset="0"/>
          <a:ea typeface="Fira Sans" charset="0"/>
          <a:cs typeface="Fira Sans" charset="0"/>
        </a:defRPr>
      </a:lvl1pPr>
      <a:lvl2pPr marL="685800" indent="-228600" algn="l" defTabSz="914400" rtl="0" eaLnBrk="1" latinLnBrk="0" hangingPunct="1">
        <a:lnSpc>
          <a:spcPct val="90000"/>
        </a:lnSpc>
        <a:spcBef>
          <a:spcPts val="500"/>
        </a:spcBef>
        <a:buClr>
          <a:schemeClr val="accent4">
            <a:lumMod val="75000"/>
            <a:lumOff val="25000"/>
          </a:schemeClr>
        </a:buClr>
        <a:buFont typeface="Arial"/>
        <a:buChar char="•"/>
        <a:defRPr sz="2400" kern="1200">
          <a:solidFill>
            <a:srgbClr val="60636B"/>
          </a:solidFill>
          <a:latin typeface="Fira Sans" charset="0"/>
          <a:ea typeface="Fira Sans" charset="0"/>
          <a:cs typeface="Fira Sans" charset="0"/>
        </a:defRPr>
      </a:lvl2pPr>
      <a:lvl3pPr marL="1143000" indent="-228600" algn="l" defTabSz="914400" rtl="0" eaLnBrk="1" latinLnBrk="0" hangingPunct="1">
        <a:lnSpc>
          <a:spcPct val="90000"/>
        </a:lnSpc>
        <a:spcBef>
          <a:spcPts val="500"/>
        </a:spcBef>
        <a:buClr>
          <a:schemeClr val="accent5">
            <a:lumMod val="75000"/>
          </a:schemeClr>
        </a:buClr>
        <a:buFont typeface="Wingdings" panose="05000000000000000000" pitchFamily="2" charset="2"/>
        <a:buChar char="§"/>
        <a:defRPr sz="2000" kern="1200">
          <a:solidFill>
            <a:srgbClr val="60636B"/>
          </a:solidFill>
          <a:latin typeface="Fira Sans" charset="0"/>
          <a:ea typeface="Fira Sans" charset="0"/>
          <a:cs typeface="Fira Sans" charset="0"/>
        </a:defRPr>
      </a:lvl3pPr>
      <a:lvl4pPr marL="1600200" indent="-228600" algn="l" defTabSz="914400" rtl="0" eaLnBrk="1" latinLnBrk="0" hangingPunct="1">
        <a:lnSpc>
          <a:spcPct val="90000"/>
        </a:lnSpc>
        <a:spcBef>
          <a:spcPts val="500"/>
        </a:spcBef>
        <a:buClr>
          <a:schemeClr val="accent2"/>
        </a:buClr>
        <a:buFont typeface="Arial"/>
        <a:buChar char="•"/>
        <a:defRPr sz="1800" kern="1200">
          <a:solidFill>
            <a:srgbClr val="60636B"/>
          </a:solidFill>
          <a:latin typeface="Fira Sans" charset="0"/>
          <a:ea typeface="Fira Sans" charset="0"/>
          <a:cs typeface="Fira Sans" charset="0"/>
        </a:defRPr>
      </a:lvl4pPr>
      <a:lvl5pPr marL="2057400" indent="-228600" algn="l" defTabSz="914400" rtl="0" eaLnBrk="1" latinLnBrk="0" hangingPunct="1">
        <a:lnSpc>
          <a:spcPct val="90000"/>
        </a:lnSpc>
        <a:spcBef>
          <a:spcPts val="500"/>
        </a:spcBef>
        <a:buClr>
          <a:schemeClr val="accent4">
            <a:lumMod val="50000"/>
            <a:lumOff val="50000"/>
          </a:schemeClr>
        </a:buClr>
        <a:buFont typeface="Arial"/>
        <a:buChar char="•"/>
        <a:defRPr sz="1800" kern="1200">
          <a:solidFill>
            <a:srgbClr val="60636B"/>
          </a:solidFill>
          <a:latin typeface="Fira Sans" charset="0"/>
          <a:ea typeface="Fira Sans" charset="0"/>
          <a:cs typeface="Fira Sa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kelley.Johnson@k12.wv.u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kelley.Johnson@k12.wv.u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nppes.cms.hhs.gov/#/" TargetMode="External"/><Relationship Id="rId2" Type="http://schemas.openxmlformats.org/officeDocument/2006/relationships/hyperlink" Target="https://npiregistry.cms.hhs.go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vrn.boardsofnursing.org/licenselookup" TargetMode="External"/><Relationship Id="rId2" Type="http://schemas.openxmlformats.org/officeDocument/2006/relationships/hyperlink" Target="https://wvbot.org/dharris/licensure/excel_db.php" TargetMode="External"/><Relationship Id="rId1" Type="http://schemas.openxmlformats.org/officeDocument/2006/relationships/slideLayout" Target="../slideLayouts/slideLayout2.xml"/><Relationship Id="rId4" Type="http://schemas.openxmlformats.org/officeDocument/2006/relationships/hyperlink" Target="https://wveis.k12.wv.us/certchec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Chapter 538 School-Based Health Services </a:t>
            </a:r>
          </a:p>
        </p:txBody>
      </p:sp>
      <p:sp>
        <p:nvSpPr>
          <p:cNvPr id="3" name="Subtitle 2"/>
          <p:cNvSpPr>
            <a:spLocks noGrp="1"/>
          </p:cNvSpPr>
          <p:nvPr>
            <p:ph type="subTitle" idx="1"/>
          </p:nvPr>
        </p:nvSpPr>
        <p:spPr/>
        <p:txBody>
          <a:bodyPr>
            <a:normAutofit lnSpcReduction="10000"/>
          </a:bodyPr>
          <a:lstStyle/>
          <a:p>
            <a:r>
              <a:rPr lang="en-US" dirty="0"/>
              <a:t>Medicaid </a:t>
            </a:r>
            <a:r>
              <a:rPr lang="en-US"/>
              <a:t>Policy Update</a:t>
            </a:r>
            <a:endParaRPr lang="en-US" dirty="0"/>
          </a:p>
        </p:txBody>
      </p:sp>
      <p:sp>
        <p:nvSpPr>
          <p:cNvPr id="4" name="Date Placeholder 3"/>
          <p:cNvSpPr>
            <a:spLocks noGrp="1"/>
          </p:cNvSpPr>
          <p:nvPr>
            <p:ph type="dt" sz="half" idx="10"/>
          </p:nvPr>
        </p:nvSpPr>
        <p:spPr/>
        <p:txBody>
          <a:bodyPr/>
          <a:lstStyle/>
          <a:p>
            <a:r>
              <a:rPr lang="en-US" dirty="0">
                <a:latin typeface="Fira Sans" panose="020B0503050000020004" pitchFamily="34" charset="0"/>
              </a:rPr>
              <a:t> 2019</a:t>
            </a:r>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Diagnosis Codes Required</a:t>
            </a:r>
          </a:p>
        </p:txBody>
      </p:sp>
      <p:sp>
        <p:nvSpPr>
          <p:cNvPr id="3" name="Content Placeholder 2"/>
          <p:cNvSpPr>
            <a:spLocks noGrp="1"/>
          </p:cNvSpPr>
          <p:nvPr>
            <p:ph idx="1"/>
          </p:nvPr>
        </p:nvSpPr>
        <p:spPr/>
        <p:txBody>
          <a:bodyPr/>
          <a:lstStyle/>
          <a:p>
            <a:r>
              <a:rPr lang="en-US" dirty="0"/>
              <a:t>ICD-10 diagnosis codes are required</a:t>
            </a:r>
          </a:p>
          <a:p>
            <a:r>
              <a:rPr lang="en-US" dirty="0"/>
              <a:t>For therapies a diagnosis code that is related directly to the therapy is required.  A global diagnosis such as Autism would not be appropriate for speech therapy.</a:t>
            </a:r>
          </a:p>
          <a:p>
            <a:r>
              <a:rPr lang="en-US" dirty="0"/>
              <a:t>Global codes are appropriate for ancillary services such as Targeted Case Management, transportation and personal care services.</a:t>
            </a:r>
          </a:p>
        </p:txBody>
      </p:sp>
      <p:sp>
        <p:nvSpPr>
          <p:cNvPr id="4" name="Slide Number Placeholder 3"/>
          <p:cNvSpPr>
            <a:spLocks noGrp="1"/>
          </p:cNvSpPr>
          <p:nvPr>
            <p:ph type="sldNum" sz="quarter" idx="12"/>
          </p:nvPr>
        </p:nvSpPr>
        <p:spPr/>
        <p:txBody>
          <a:bodyPr/>
          <a:lstStyle/>
          <a:p>
            <a:fld id="{16630861-4318-414B-8E21-CA5F03E7BD41}" type="slidenum">
              <a:rPr lang="en-US" smtClean="0"/>
              <a:t>10</a:t>
            </a:fld>
            <a:endParaRPr lang="en-US"/>
          </a:p>
        </p:txBody>
      </p:sp>
    </p:spTree>
    <p:extLst>
      <p:ext uri="{BB962C8B-B14F-4D97-AF65-F5344CB8AC3E}">
        <p14:creationId xmlns:p14="http://schemas.microsoft.com/office/powerpoint/2010/main" val="1106728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585" y="81589"/>
            <a:ext cx="11369903" cy="1400159"/>
          </a:xfrm>
        </p:spPr>
        <p:txBody>
          <a:bodyPr/>
          <a:lstStyle/>
          <a:p>
            <a:pPr algn="ctr"/>
            <a:r>
              <a:rPr lang="en-US" dirty="0"/>
              <a:t>Updated Psychological Form</a:t>
            </a:r>
          </a:p>
        </p:txBody>
      </p:sp>
      <p:sp>
        <p:nvSpPr>
          <p:cNvPr id="3" name="Content Placeholder 2"/>
          <p:cNvSpPr>
            <a:spLocks noGrp="1"/>
          </p:cNvSpPr>
          <p:nvPr>
            <p:ph idx="1"/>
          </p:nvPr>
        </p:nvSpPr>
        <p:spPr/>
        <p:txBody>
          <a:bodyPr>
            <a:normAutofit/>
          </a:bodyPr>
          <a:lstStyle/>
          <a:p>
            <a:r>
              <a:rPr lang="en-US" dirty="0"/>
              <a:t>The Psychological Billing Form was updated as of January 1, 2019.  This form had the replacement codes for CPT 96101 which is no longer valid as of 1.1.19.  Testing procedure codes were changed effective that date.  Be sure you are using the correct version of the form for services provided from January through July 2019. </a:t>
            </a:r>
          </a:p>
        </p:txBody>
      </p:sp>
      <p:sp>
        <p:nvSpPr>
          <p:cNvPr id="4" name="Slide Number Placeholder 3"/>
          <p:cNvSpPr>
            <a:spLocks noGrp="1"/>
          </p:cNvSpPr>
          <p:nvPr>
            <p:ph type="sldNum" sz="quarter" idx="12"/>
          </p:nvPr>
        </p:nvSpPr>
        <p:spPr/>
        <p:txBody>
          <a:bodyPr/>
          <a:lstStyle/>
          <a:p>
            <a:fld id="{16630861-4318-414B-8E21-CA5F03E7BD41}" type="slidenum">
              <a:rPr lang="en-US" smtClean="0"/>
              <a:t>11</a:t>
            </a:fld>
            <a:endParaRPr lang="en-US"/>
          </a:p>
        </p:txBody>
      </p:sp>
    </p:spTree>
    <p:extLst>
      <p:ext uri="{BB962C8B-B14F-4D97-AF65-F5344CB8AC3E}">
        <p14:creationId xmlns:p14="http://schemas.microsoft.com/office/powerpoint/2010/main" val="268637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Random Moment Time Study</a:t>
            </a:r>
          </a:p>
        </p:txBody>
      </p:sp>
      <p:sp>
        <p:nvSpPr>
          <p:cNvPr id="3" name="Content Placeholder 2"/>
          <p:cNvSpPr>
            <a:spLocks noGrp="1"/>
          </p:cNvSpPr>
          <p:nvPr>
            <p:ph idx="1"/>
          </p:nvPr>
        </p:nvSpPr>
        <p:spPr/>
        <p:txBody>
          <a:bodyPr>
            <a:normAutofit fontScale="92500"/>
          </a:bodyPr>
          <a:lstStyle/>
          <a:p>
            <a:r>
              <a:rPr lang="en-US" dirty="0"/>
              <a:t>Random Moment Time Study Calendar and Roster for the October-December Quarter will open in early August, 2019. The due date for verification will be the first week of September, 2019.</a:t>
            </a:r>
          </a:p>
          <a:p>
            <a:r>
              <a:rPr lang="en-US" dirty="0"/>
              <a:t>Each staff member on the roster requires a shifts that matches their work day.  </a:t>
            </a:r>
          </a:p>
          <a:p>
            <a:r>
              <a:rPr lang="en-US" dirty="0"/>
              <a:t>As of April 2019, participants do not receive any pre-notification of RMTS assignments.  Staff will have two work days to respond.  They should complete moments before leaving  school the day of a moment.</a:t>
            </a:r>
          </a:p>
          <a:p>
            <a:r>
              <a:rPr lang="en-US" dirty="0"/>
              <a:t>Responses are codes with results directly impacting the cost settlement calculations.</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12</a:t>
            </a:fld>
            <a:endParaRPr lang="en-US"/>
          </a:p>
        </p:txBody>
      </p:sp>
    </p:spTree>
    <p:extLst>
      <p:ext uri="{BB962C8B-B14F-4D97-AF65-F5344CB8AC3E}">
        <p14:creationId xmlns:p14="http://schemas.microsoft.com/office/powerpoint/2010/main" val="1207363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Maintain Student Eligibility in WVEIS	</a:t>
            </a:r>
          </a:p>
        </p:txBody>
      </p:sp>
      <p:sp>
        <p:nvSpPr>
          <p:cNvPr id="3" name="Content Placeholder 2"/>
          <p:cNvSpPr>
            <a:spLocks noGrp="1"/>
          </p:cNvSpPr>
          <p:nvPr>
            <p:ph idx="1"/>
          </p:nvPr>
        </p:nvSpPr>
        <p:spPr>
          <a:xfrm>
            <a:off x="398585" y="1208015"/>
            <a:ext cx="11369903" cy="4665247"/>
          </a:xfrm>
        </p:spPr>
        <p:txBody>
          <a:bodyPr>
            <a:normAutofit fontScale="92500" lnSpcReduction="10000"/>
          </a:bodyPr>
          <a:lstStyle/>
          <a:p>
            <a:r>
              <a:rPr lang="en-US" dirty="0"/>
              <a:t>Medicaid numbers for members (students) must be kept current in WVEIS.</a:t>
            </a:r>
          </a:p>
          <a:p>
            <a:r>
              <a:rPr lang="en-US" dirty="0"/>
              <a:t>Medicaid numbers can be verified through the CFM.MMI application on WVEIS WOW.  This is uploaded periodically so can be dated information.</a:t>
            </a:r>
          </a:p>
          <a:p>
            <a:r>
              <a:rPr lang="en-US" dirty="0"/>
              <a:t>Current eligibility data is available through the DXC Portal.</a:t>
            </a:r>
          </a:p>
          <a:p>
            <a:r>
              <a:rPr lang="en-US" dirty="0"/>
              <a:t>Periodically check students for eligibility or termination of eligibility.</a:t>
            </a:r>
          </a:p>
          <a:p>
            <a:r>
              <a:rPr lang="en-US" dirty="0"/>
              <a:t>Update information in WVEIS as needed.</a:t>
            </a:r>
          </a:p>
          <a:p>
            <a:r>
              <a:rPr lang="en-US" dirty="0"/>
              <a:t>This information is still needed to generate the Medicaid Eligibility Report.  This will be based on December 1, 2019 Child Count, determining the ratios used in the cost settlement process.</a:t>
            </a:r>
          </a:p>
          <a:p>
            <a:r>
              <a:rPr lang="en-US" dirty="0"/>
              <a:t>Crucial to maintain accurate special education service codes as well as TCM, transportation and PC status.</a:t>
            </a:r>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13</a:t>
            </a:fld>
            <a:endParaRPr lang="en-US"/>
          </a:p>
        </p:txBody>
      </p:sp>
    </p:spTree>
    <p:extLst>
      <p:ext uri="{BB962C8B-B14F-4D97-AF65-F5344CB8AC3E}">
        <p14:creationId xmlns:p14="http://schemas.microsoft.com/office/powerpoint/2010/main" val="3902680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Eligibility Third Party Insurance</a:t>
            </a:r>
          </a:p>
        </p:txBody>
      </p:sp>
      <p:sp>
        <p:nvSpPr>
          <p:cNvPr id="3" name="Content Placeholder 2"/>
          <p:cNvSpPr>
            <a:spLocks noGrp="1"/>
          </p:cNvSpPr>
          <p:nvPr>
            <p:ph idx="1"/>
          </p:nvPr>
        </p:nvSpPr>
        <p:spPr/>
        <p:txBody>
          <a:bodyPr/>
          <a:lstStyle/>
          <a:p>
            <a:r>
              <a:rPr lang="en-US" dirty="0"/>
              <a:t>Students that also are covered by third party insurance are considered secondary for Medicaid.  In this case billing for direct services will be denied.  Ancillary services are payable by Medicaid.</a:t>
            </a:r>
          </a:p>
          <a:p>
            <a:r>
              <a:rPr lang="en-US" dirty="0"/>
              <a:t>To justify billing for transportation of these students submit direct billing.  Although it will be denied it does establish a claim that justifies billing for specialized transportation for that date.</a:t>
            </a:r>
          </a:p>
          <a:p>
            <a:r>
              <a:rPr lang="en-US" dirty="0"/>
              <a:t>Third party insurance is often indicated in WVEIS with a fictional closing date of 2-22-2222 (or similar dates).  This is not required but is helpful information for transfer students.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14</a:t>
            </a:fld>
            <a:endParaRPr lang="en-US"/>
          </a:p>
        </p:txBody>
      </p:sp>
    </p:spTree>
    <p:extLst>
      <p:ext uri="{BB962C8B-B14F-4D97-AF65-F5344CB8AC3E}">
        <p14:creationId xmlns:p14="http://schemas.microsoft.com/office/powerpoint/2010/main" val="531094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Member Verification Through DXC Portal</a:t>
            </a:r>
          </a:p>
        </p:txBody>
      </p:sp>
      <p:sp>
        <p:nvSpPr>
          <p:cNvPr id="3" name="Content Placeholder 2"/>
          <p:cNvSpPr>
            <a:spLocks noGrp="1"/>
          </p:cNvSpPr>
          <p:nvPr>
            <p:ph idx="1"/>
          </p:nvPr>
        </p:nvSpPr>
        <p:spPr/>
        <p:txBody>
          <a:bodyPr>
            <a:normAutofit fontScale="92500" lnSpcReduction="20000"/>
          </a:bodyPr>
          <a:lstStyle/>
          <a:p>
            <a:r>
              <a:rPr lang="en-US" dirty="0"/>
              <a:t>At portal main screen select Verify Member Eligibility button.</a:t>
            </a:r>
          </a:p>
          <a:p>
            <a:r>
              <a:rPr lang="en-US" dirty="0"/>
              <a:t>Under Find Member enter the student’s last name, first name and date of birth.</a:t>
            </a:r>
          </a:p>
          <a:p>
            <a:r>
              <a:rPr lang="en-US" dirty="0"/>
              <a:t>If you know the Medicaid number you can use it to look up as well.  Must have two rows of information.  Hit submit</a:t>
            </a:r>
          </a:p>
          <a:p>
            <a:r>
              <a:rPr lang="en-US" dirty="0"/>
              <a:t>Student Member name will appear with date of birth, member ID and Gender.  Hit submit</a:t>
            </a:r>
          </a:p>
          <a:p>
            <a:r>
              <a:rPr lang="en-US" dirty="0"/>
              <a:t>Effective and termination dates will be visible if applicable.  Student numbers starting with 039 will have a rolling termination date that changes monthly.</a:t>
            </a:r>
          </a:p>
          <a:p>
            <a:r>
              <a:rPr lang="en-US" dirty="0"/>
              <a:t>Occasionally a student will have more than one Medicaid number.  In this case use the primary Medicaid number.</a:t>
            </a:r>
          </a:p>
        </p:txBody>
      </p:sp>
      <p:sp>
        <p:nvSpPr>
          <p:cNvPr id="4" name="Slide Number Placeholder 3"/>
          <p:cNvSpPr>
            <a:spLocks noGrp="1"/>
          </p:cNvSpPr>
          <p:nvPr>
            <p:ph type="sldNum" sz="quarter" idx="12"/>
          </p:nvPr>
        </p:nvSpPr>
        <p:spPr/>
        <p:txBody>
          <a:bodyPr/>
          <a:lstStyle/>
          <a:p>
            <a:fld id="{16630861-4318-414B-8E21-CA5F03E7BD41}" type="slidenum">
              <a:rPr lang="en-US" smtClean="0"/>
              <a:t>15</a:t>
            </a:fld>
            <a:endParaRPr lang="en-US"/>
          </a:p>
        </p:txBody>
      </p:sp>
    </p:spTree>
    <p:extLst>
      <p:ext uri="{BB962C8B-B14F-4D97-AF65-F5344CB8AC3E}">
        <p14:creationId xmlns:p14="http://schemas.microsoft.com/office/powerpoint/2010/main" val="1560840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Changes Effective August 1, 2019</a:t>
            </a:r>
          </a:p>
        </p:txBody>
      </p:sp>
      <p:sp>
        <p:nvSpPr>
          <p:cNvPr id="3" name="Content Placeholder 2"/>
          <p:cNvSpPr>
            <a:spLocks noGrp="1"/>
          </p:cNvSpPr>
          <p:nvPr>
            <p:ph idx="1"/>
          </p:nvPr>
        </p:nvSpPr>
        <p:spPr/>
        <p:txBody>
          <a:bodyPr/>
          <a:lstStyle/>
          <a:p>
            <a:r>
              <a:rPr lang="en-US" dirty="0"/>
              <a:t>Speech/Audiological:</a:t>
            </a:r>
          </a:p>
          <a:p>
            <a:pPr lvl="1"/>
            <a:r>
              <a:rPr lang="en-US" dirty="0"/>
              <a:t>CPT codes 92540 Basic Vestibular Evaluation and 92561 Bekesy: Diagnostic have been eliminated</a:t>
            </a:r>
          </a:p>
          <a:p>
            <a:pPr lvl="1"/>
            <a:r>
              <a:rPr lang="en-US" dirty="0"/>
              <a:t>Maximum units of speech therapy for a student has increased to 24 units per month</a:t>
            </a:r>
          </a:p>
          <a:p>
            <a:pPr lvl="1"/>
            <a:r>
              <a:rPr lang="en-US" dirty="0"/>
              <a:t>Can assign multiple diagnosis codes for a therapy session.</a:t>
            </a:r>
          </a:p>
        </p:txBody>
      </p:sp>
      <p:sp>
        <p:nvSpPr>
          <p:cNvPr id="4" name="Slide Number Placeholder 3"/>
          <p:cNvSpPr>
            <a:spLocks noGrp="1"/>
          </p:cNvSpPr>
          <p:nvPr>
            <p:ph type="sldNum" sz="quarter" idx="12"/>
          </p:nvPr>
        </p:nvSpPr>
        <p:spPr/>
        <p:txBody>
          <a:bodyPr/>
          <a:lstStyle/>
          <a:p>
            <a:fld id="{16630861-4318-414B-8E21-CA5F03E7BD41}" type="slidenum">
              <a:rPr lang="en-US" smtClean="0"/>
              <a:t>16</a:t>
            </a:fld>
            <a:endParaRPr lang="en-US"/>
          </a:p>
        </p:txBody>
      </p:sp>
    </p:spTree>
    <p:extLst>
      <p:ext uri="{BB962C8B-B14F-4D97-AF65-F5344CB8AC3E}">
        <p14:creationId xmlns:p14="http://schemas.microsoft.com/office/powerpoint/2010/main" val="1510889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Psychological Changes	</a:t>
            </a:r>
          </a:p>
        </p:txBody>
      </p:sp>
      <p:sp>
        <p:nvSpPr>
          <p:cNvPr id="3" name="Content Placeholder 2"/>
          <p:cNvSpPr>
            <a:spLocks noGrp="1"/>
          </p:cNvSpPr>
          <p:nvPr>
            <p:ph idx="1"/>
          </p:nvPr>
        </p:nvSpPr>
        <p:spPr/>
        <p:txBody>
          <a:bodyPr>
            <a:normAutofit lnSpcReduction="10000"/>
          </a:bodyPr>
          <a:lstStyle/>
          <a:p>
            <a:r>
              <a:rPr lang="en-US" dirty="0"/>
              <a:t>Psychotherapy service limits for sessions increased to twenty (20) units per calendar year.</a:t>
            </a:r>
          </a:p>
          <a:p>
            <a:r>
              <a:rPr lang="en-US" dirty="0"/>
              <a:t>Crisis psychotherapy service limits increased to four per calendar year.</a:t>
            </a:r>
          </a:p>
          <a:p>
            <a:r>
              <a:rPr lang="en-US" dirty="0"/>
              <a:t>CPT code 96101 replaced by four codes:</a:t>
            </a:r>
          </a:p>
          <a:p>
            <a:pPr lvl="1"/>
            <a:r>
              <a:rPr lang="en-US" dirty="0"/>
              <a:t>96130 Initial hour of testing. 60 minute unit. Two allowed per calendar year.</a:t>
            </a:r>
          </a:p>
          <a:p>
            <a:pPr lvl="1"/>
            <a:r>
              <a:rPr lang="en-US" dirty="0"/>
              <a:t>96131  Additional hour of testing. 60 minute unit. Four per calendar year.</a:t>
            </a:r>
          </a:p>
          <a:p>
            <a:pPr lvl="1"/>
            <a:r>
              <a:rPr lang="en-US" dirty="0"/>
              <a:t>96136 Test Admin and Scoring initial 30 minutes. One per calendar year.</a:t>
            </a:r>
          </a:p>
          <a:p>
            <a:pPr lvl="1"/>
            <a:r>
              <a:rPr lang="en-US" dirty="0"/>
              <a:t>96137 Test Admin and Scoring additional 30 minutes. Three per calendar year.</a:t>
            </a:r>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17</a:t>
            </a:fld>
            <a:endParaRPr lang="en-US"/>
          </a:p>
        </p:txBody>
      </p:sp>
    </p:spTree>
    <p:extLst>
      <p:ext uri="{BB962C8B-B14F-4D97-AF65-F5344CB8AC3E}">
        <p14:creationId xmlns:p14="http://schemas.microsoft.com/office/powerpoint/2010/main" val="1900275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Nursing	</a:t>
            </a:r>
          </a:p>
        </p:txBody>
      </p:sp>
      <p:sp>
        <p:nvSpPr>
          <p:cNvPr id="3" name="Content Placeholder 2"/>
          <p:cNvSpPr>
            <a:spLocks noGrp="1"/>
          </p:cNvSpPr>
          <p:nvPr>
            <p:ph idx="1"/>
          </p:nvPr>
        </p:nvSpPr>
        <p:spPr/>
        <p:txBody>
          <a:bodyPr/>
          <a:lstStyle/>
          <a:p>
            <a:r>
              <a:rPr lang="en-US" dirty="0"/>
              <a:t>Additional procedures are now available for billing:</a:t>
            </a:r>
          </a:p>
          <a:p>
            <a:r>
              <a:rPr lang="en-US" dirty="0"/>
              <a:t>T1001 SE: Diabetic Management</a:t>
            </a:r>
          </a:p>
          <a:p>
            <a:r>
              <a:rPr lang="en-US" dirty="0"/>
              <a:t>T1000 SE: Catheterization Self-Management</a:t>
            </a:r>
          </a:p>
          <a:p>
            <a:pPr marL="0" indent="0">
              <a:buNone/>
            </a:pPr>
            <a:r>
              <a:rPr lang="en-US" dirty="0"/>
              <a:t> </a:t>
            </a:r>
          </a:p>
        </p:txBody>
      </p:sp>
      <p:sp>
        <p:nvSpPr>
          <p:cNvPr id="4" name="Slide Number Placeholder 3"/>
          <p:cNvSpPr>
            <a:spLocks noGrp="1"/>
          </p:cNvSpPr>
          <p:nvPr>
            <p:ph type="sldNum" sz="quarter" idx="12"/>
          </p:nvPr>
        </p:nvSpPr>
        <p:spPr/>
        <p:txBody>
          <a:bodyPr/>
          <a:lstStyle/>
          <a:p>
            <a:fld id="{16630861-4318-414B-8E21-CA5F03E7BD41}" type="slidenum">
              <a:rPr lang="en-US" smtClean="0"/>
              <a:t>18</a:t>
            </a:fld>
            <a:endParaRPr lang="en-US"/>
          </a:p>
        </p:txBody>
      </p:sp>
    </p:spTree>
    <p:extLst>
      <p:ext uri="{BB962C8B-B14F-4D97-AF65-F5344CB8AC3E}">
        <p14:creationId xmlns:p14="http://schemas.microsoft.com/office/powerpoint/2010/main" val="31718444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Nursing	</a:t>
            </a:r>
          </a:p>
        </p:txBody>
      </p:sp>
      <p:sp>
        <p:nvSpPr>
          <p:cNvPr id="3" name="Content Placeholder 2"/>
          <p:cNvSpPr>
            <a:spLocks noGrp="1"/>
          </p:cNvSpPr>
          <p:nvPr>
            <p:ph idx="1"/>
          </p:nvPr>
        </p:nvSpPr>
        <p:spPr/>
        <p:txBody>
          <a:bodyPr>
            <a:normAutofit fontScale="92500"/>
          </a:bodyPr>
          <a:lstStyle/>
          <a:p>
            <a:r>
              <a:rPr lang="en-US" dirty="0"/>
              <a:t>Telehealth is now available for some procedures within T1000 SE:</a:t>
            </a:r>
          </a:p>
          <a:p>
            <a:pPr lvl="1"/>
            <a:r>
              <a:rPr lang="en-US" dirty="0"/>
              <a:t>Inhalation Therapy – Available for self-administration only with RN or LPN at main site</a:t>
            </a:r>
          </a:p>
          <a:p>
            <a:pPr lvl="1"/>
            <a:r>
              <a:rPr lang="en-US" dirty="0"/>
              <a:t>Catheterization Self-Management</a:t>
            </a:r>
          </a:p>
          <a:p>
            <a:pPr lvl="1"/>
            <a:r>
              <a:rPr lang="en-US" dirty="0"/>
              <a:t>Measurement of Blood Sugar – Available for self-administration</a:t>
            </a:r>
          </a:p>
          <a:p>
            <a:pPr lvl="1"/>
            <a:r>
              <a:rPr lang="en-US" dirty="0"/>
              <a:t>Subcutaneous Insulin Infusion by Pump – Available for self-administration</a:t>
            </a:r>
          </a:p>
          <a:p>
            <a:pPr lvl="1"/>
            <a:r>
              <a:rPr lang="en-US" dirty="0"/>
              <a:t>Subcutaneous Insulin Infusion by Injection – Available for self-administration</a:t>
            </a:r>
          </a:p>
          <a:p>
            <a:pPr lvl="1"/>
            <a:r>
              <a:rPr lang="en-US" dirty="0"/>
              <a:t>Peak Flow Meter – Available only with RN or LPN at main site.</a:t>
            </a:r>
          </a:p>
          <a:p>
            <a:r>
              <a:rPr lang="en-US" dirty="0"/>
              <a:t>  If using Telehealth an additional modifier is required of GT.  So the CPT code would be T1000 SE GT.  It is very important to enter the modifiers in that order.</a:t>
            </a:r>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19</a:t>
            </a:fld>
            <a:endParaRPr lang="en-US"/>
          </a:p>
        </p:txBody>
      </p:sp>
    </p:spTree>
    <p:extLst>
      <p:ext uri="{BB962C8B-B14F-4D97-AF65-F5344CB8AC3E}">
        <p14:creationId xmlns:p14="http://schemas.microsoft.com/office/powerpoint/2010/main" val="4082037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t>Bureau of Medical Services(BMS) Policy Chapter 538</a:t>
            </a:r>
            <a:br>
              <a:rPr lang="en-US" sz="4000" dirty="0"/>
            </a:br>
            <a:r>
              <a:rPr lang="en-US" sz="4000" dirty="0"/>
              <a:t> School Based Health Services - Revision 2019</a:t>
            </a:r>
          </a:p>
        </p:txBody>
      </p:sp>
      <p:sp>
        <p:nvSpPr>
          <p:cNvPr id="3" name="Content Placeholder 2"/>
          <p:cNvSpPr>
            <a:spLocks noGrp="1"/>
          </p:cNvSpPr>
          <p:nvPr>
            <p:ph idx="1"/>
          </p:nvPr>
        </p:nvSpPr>
        <p:spPr>
          <a:xfrm>
            <a:off x="398585" y="2256639"/>
            <a:ext cx="11369903" cy="2877423"/>
          </a:xfrm>
        </p:spPr>
        <p:txBody>
          <a:bodyPr/>
          <a:lstStyle/>
          <a:p>
            <a:r>
              <a:rPr lang="en-US" dirty="0"/>
              <a:t>1. Overview of requirements to bill that have not changed.</a:t>
            </a:r>
          </a:p>
          <a:p>
            <a:r>
              <a:rPr lang="en-US" dirty="0"/>
              <a:t>2. Changes effective August 1, 2019</a:t>
            </a:r>
          </a:p>
          <a:p>
            <a:r>
              <a:rPr lang="en-US" dirty="0"/>
              <a:t>3. New billing forms</a:t>
            </a:r>
          </a:p>
          <a:p>
            <a:r>
              <a:rPr lang="en-US" dirty="0"/>
              <a:t>4. Molina/DXC Portal.</a:t>
            </a:r>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a:t>
            </a:fld>
            <a:endParaRPr lang="en-US"/>
          </a:p>
        </p:txBody>
      </p:sp>
    </p:spTree>
    <p:extLst>
      <p:ext uri="{BB962C8B-B14F-4D97-AF65-F5344CB8AC3E}">
        <p14:creationId xmlns:p14="http://schemas.microsoft.com/office/powerpoint/2010/main" val="2144792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Nursing</a:t>
            </a:r>
          </a:p>
        </p:txBody>
      </p:sp>
      <p:sp>
        <p:nvSpPr>
          <p:cNvPr id="3" name="Content Placeholder 2"/>
          <p:cNvSpPr>
            <a:spLocks noGrp="1"/>
          </p:cNvSpPr>
          <p:nvPr>
            <p:ph idx="1"/>
          </p:nvPr>
        </p:nvSpPr>
        <p:spPr/>
        <p:txBody>
          <a:bodyPr/>
          <a:lstStyle/>
          <a:p>
            <a:r>
              <a:rPr lang="en-US" dirty="0"/>
              <a:t>Telehealth is now available for two procedures within T1001 SE:</a:t>
            </a:r>
          </a:p>
          <a:p>
            <a:pPr lvl="1"/>
            <a:r>
              <a:rPr lang="en-US" dirty="0"/>
              <a:t>Anaphylactic Reaction Assessment/Evaluation – Available for self-administration only with RN or LPN at originating site</a:t>
            </a:r>
          </a:p>
          <a:p>
            <a:pPr lvl="1"/>
            <a:r>
              <a:rPr lang="en-US" dirty="0"/>
              <a:t>Diabetic Management – Available for nurse supervision for self-administration</a:t>
            </a:r>
          </a:p>
          <a:p>
            <a:r>
              <a:rPr lang="en-US" dirty="0"/>
              <a:t>If using Telehealth an additional modifier is required of GT.  So the CPT code would be T1001 SE GT.  It is very important to enter the modifiers in that order.</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20</a:t>
            </a:fld>
            <a:endParaRPr lang="en-US"/>
          </a:p>
        </p:txBody>
      </p:sp>
    </p:spTree>
    <p:extLst>
      <p:ext uri="{BB962C8B-B14F-4D97-AF65-F5344CB8AC3E}">
        <p14:creationId xmlns:p14="http://schemas.microsoft.com/office/powerpoint/2010/main" val="2955887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Transportation</a:t>
            </a:r>
          </a:p>
        </p:txBody>
      </p:sp>
      <p:sp>
        <p:nvSpPr>
          <p:cNvPr id="3" name="Content Placeholder 2"/>
          <p:cNvSpPr>
            <a:spLocks noGrp="1"/>
          </p:cNvSpPr>
          <p:nvPr>
            <p:ph idx="1"/>
          </p:nvPr>
        </p:nvSpPr>
        <p:spPr/>
        <p:txBody>
          <a:bodyPr/>
          <a:lstStyle/>
          <a:p>
            <a:r>
              <a:rPr lang="en-US" dirty="0"/>
              <a:t>Both CPT codes have units indicating one-way trips.  Previously T2002 SE indicated per diem.</a:t>
            </a:r>
          </a:p>
          <a:p>
            <a:r>
              <a:rPr lang="en-US" dirty="0"/>
              <a:t>If there is an additional trip during the day for a Medicaid billable procedure code, two additional trips can be billed with a maximum service limit of 4 trips daily.</a:t>
            </a:r>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21</a:t>
            </a:fld>
            <a:endParaRPr lang="en-US"/>
          </a:p>
        </p:txBody>
      </p:sp>
    </p:spTree>
    <p:extLst>
      <p:ext uri="{BB962C8B-B14F-4D97-AF65-F5344CB8AC3E}">
        <p14:creationId xmlns:p14="http://schemas.microsoft.com/office/powerpoint/2010/main" val="2072762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585" y="143747"/>
            <a:ext cx="11369903" cy="770654"/>
          </a:xfrm>
        </p:spPr>
        <p:txBody>
          <a:bodyPr/>
          <a:lstStyle/>
          <a:p>
            <a:pPr algn="ctr"/>
            <a:r>
              <a:rPr lang="en-US" dirty="0"/>
              <a:t>Form Changes</a:t>
            </a:r>
          </a:p>
        </p:txBody>
      </p:sp>
      <p:sp>
        <p:nvSpPr>
          <p:cNvPr id="3" name="Content Placeholder 2"/>
          <p:cNvSpPr>
            <a:spLocks noGrp="1"/>
          </p:cNvSpPr>
          <p:nvPr>
            <p:ph idx="1"/>
          </p:nvPr>
        </p:nvSpPr>
        <p:spPr>
          <a:xfrm>
            <a:off x="398585" y="914401"/>
            <a:ext cx="11369903" cy="4958861"/>
          </a:xfrm>
        </p:spPr>
        <p:txBody>
          <a:bodyPr>
            <a:normAutofit fontScale="92500" lnSpcReduction="20000"/>
          </a:bodyPr>
          <a:lstStyle/>
          <a:p>
            <a:r>
              <a:rPr lang="en-US" dirty="0"/>
              <a:t>Must use new forms as of August 1, 2019.</a:t>
            </a:r>
          </a:p>
          <a:p>
            <a:r>
              <a:rPr lang="en-US" dirty="0"/>
              <a:t>Fillable forms are being developed and will be available on the department website.</a:t>
            </a:r>
          </a:p>
          <a:p>
            <a:r>
              <a:rPr lang="en-US"/>
              <a:t>Revised billing </a:t>
            </a:r>
            <a:r>
              <a:rPr lang="en-US" dirty="0"/>
              <a:t>form modules are available on the WVDE Medicaid website.</a:t>
            </a:r>
          </a:p>
          <a:p>
            <a:r>
              <a:rPr lang="en-US" dirty="0"/>
              <a:t>New forms except for ancillary are set up in a similar manner.</a:t>
            </a:r>
          </a:p>
          <a:p>
            <a:pPr lvl="1"/>
            <a:r>
              <a:rPr lang="en-US" dirty="0"/>
              <a:t>Direct services the provider lists all diagnosis codes that are applicable for the student’s services at the top of the form starting with box 1.</a:t>
            </a:r>
          </a:p>
          <a:p>
            <a:pPr lvl="1"/>
            <a:r>
              <a:rPr lang="en-US" dirty="0"/>
              <a:t>Each claim is entered including the date of service, corresponding numbers for the diagnosis code(s) that relate to the claim, procedure code, start time, end time and the number of units or events.</a:t>
            </a:r>
          </a:p>
          <a:p>
            <a:pPr lvl="1"/>
            <a:r>
              <a:rPr lang="en-US" dirty="0"/>
              <a:t>OT and PT forms now have a line for directly supervising OT and PT to co-sign.  The supervising OT or PT initials dates they were directly supervising.</a:t>
            </a:r>
          </a:p>
          <a:p>
            <a:pPr marL="457200" lvl="1" indent="0">
              <a:buNone/>
            </a:pPr>
            <a:r>
              <a:rPr lang="en-US" dirty="0"/>
              <a:t>   Directly supervising means they are in the building at the time of the</a:t>
            </a:r>
          </a:p>
          <a:p>
            <a:pPr marL="457200" lvl="1" indent="0">
              <a:buNone/>
            </a:pPr>
            <a:r>
              <a:rPr lang="en-US" dirty="0"/>
              <a:t>   service.</a:t>
            </a:r>
          </a:p>
        </p:txBody>
      </p:sp>
      <p:sp>
        <p:nvSpPr>
          <p:cNvPr id="4" name="Slide Number Placeholder 3"/>
          <p:cNvSpPr>
            <a:spLocks noGrp="1"/>
          </p:cNvSpPr>
          <p:nvPr>
            <p:ph type="sldNum" sz="quarter" idx="12"/>
          </p:nvPr>
        </p:nvSpPr>
        <p:spPr/>
        <p:txBody>
          <a:bodyPr/>
          <a:lstStyle/>
          <a:p>
            <a:fld id="{16630861-4318-414B-8E21-CA5F03E7BD41}" type="slidenum">
              <a:rPr lang="en-US" smtClean="0"/>
              <a:t>22</a:t>
            </a:fld>
            <a:endParaRPr lang="en-US"/>
          </a:p>
        </p:txBody>
      </p:sp>
    </p:spTree>
    <p:extLst>
      <p:ext uri="{BB962C8B-B14F-4D97-AF65-F5344CB8AC3E}">
        <p14:creationId xmlns:p14="http://schemas.microsoft.com/office/powerpoint/2010/main" val="19834082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Ancillary Form Changes</a:t>
            </a:r>
          </a:p>
        </p:txBody>
      </p:sp>
      <p:sp>
        <p:nvSpPr>
          <p:cNvPr id="3" name="Content Placeholder 2"/>
          <p:cNvSpPr>
            <a:spLocks noGrp="1"/>
          </p:cNvSpPr>
          <p:nvPr>
            <p:ph idx="1"/>
          </p:nvPr>
        </p:nvSpPr>
        <p:spPr/>
        <p:txBody>
          <a:bodyPr>
            <a:normAutofit fontScale="92500" lnSpcReduction="10000"/>
          </a:bodyPr>
          <a:lstStyle/>
          <a:p>
            <a:r>
              <a:rPr lang="en-US" dirty="0"/>
              <a:t>TCM – Service Care Plan has been changed to Plan of Care at the top of the form.</a:t>
            </a:r>
          </a:p>
          <a:p>
            <a:r>
              <a:rPr lang="en-US" dirty="0"/>
              <a:t>Personal Care – The form is still used for a single date.  The form still has the 25 activities which have been assigned a number.  Staff providing personal care activities enter the corresponding number and document the start and stop times.   There are spaces for total minutes per column.   </a:t>
            </a:r>
          </a:p>
          <a:p>
            <a:r>
              <a:rPr lang="en-US" dirty="0"/>
              <a:t>Transportation – The mileage column has been removed.  Also the column to list services has been eliminated.  Staff can enter DS for designated stop.  The total number of one way trips is calculated and the form is signed by the driver and aide.  District staff working with Medicaid billing will determine the which trips are billable</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23</a:t>
            </a:fld>
            <a:endParaRPr lang="en-US"/>
          </a:p>
        </p:txBody>
      </p:sp>
    </p:spTree>
    <p:extLst>
      <p:ext uri="{BB962C8B-B14F-4D97-AF65-F5344CB8AC3E}">
        <p14:creationId xmlns:p14="http://schemas.microsoft.com/office/powerpoint/2010/main" val="4267248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Submission in DXC Portal</a:t>
            </a:r>
          </a:p>
        </p:txBody>
      </p:sp>
      <p:sp>
        <p:nvSpPr>
          <p:cNvPr id="3" name="Content Placeholder 2"/>
          <p:cNvSpPr>
            <a:spLocks noGrp="1"/>
          </p:cNvSpPr>
          <p:nvPr>
            <p:ph idx="1"/>
          </p:nvPr>
        </p:nvSpPr>
        <p:spPr/>
        <p:txBody>
          <a:bodyPr>
            <a:normAutofit/>
          </a:bodyPr>
          <a:lstStyle/>
          <a:p>
            <a:r>
              <a:rPr lang="en-US" b="1" dirty="0"/>
              <a:t>Effective with services provided after August 1, 2019 claim submission will no longer be processed through WVEIS.</a:t>
            </a:r>
          </a:p>
          <a:p>
            <a:r>
              <a:rPr lang="en-US" dirty="0"/>
              <a:t>The DXC Portal allows free claim submission.  </a:t>
            </a:r>
          </a:p>
          <a:p>
            <a:r>
              <a:rPr lang="en-US" dirty="0"/>
              <a:t>See the West Virginia Trading Partner Account Claim Submission User Guide for step-by-step directions including screen shots.  A modified version will be provided during the training session.</a:t>
            </a:r>
          </a:p>
        </p:txBody>
      </p:sp>
      <p:sp>
        <p:nvSpPr>
          <p:cNvPr id="4" name="Slide Number Placeholder 3"/>
          <p:cNvSpPr>
            <a:spLocks noGrp="1"/>
          </p:cNvSpPr>
          <p:nvPr>
            <p:ph type="sldNum" sz="quarter" idx="12"/>
          </p:nvPr>
        </p:nvSpPr>
        <p:spPr/>
        <p:txBody>
          <a:bodyPr/>
          <a:lstStyle/>
          <a:p>
            <a:fld id="{16630861-4318-414B-8E21-CA5F03E7BD41}" type="slidenum">
              <a:rPr lang="en-US" smtClean="0"/>
              <a:t>24</a:t>
            </a:fld>
            <a:endParaRPr lang="en-US"/>
          </a:p>
        </p:txBody>
      </p:sp>
    </p:spTree>
    <p:extLst>
      <p:ext uri="{BB962C8B-B14F-4D97-AF65-F5344CB8AC3E}">
        <p14:creationId xmlns:p14="http://schemas.microsoft.com/office/powerpoint/2010/main" val="3298518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585" y="143746"/>
            <a:ext cx="11369903" cy="1096457"/>
          </a:xfrm>
        </p:spPr>
        <p:txBody>
          <a:bodyPr/>
          <a:lstStyle/>
          <a:p>
            <a:pPr algn="ctr"/>
            <a:r>
              <a:rPr lang="en-US" dirty="0"/>
              <a:t>QUESTIONS?</a:t>
            </a:r>
          </a:p>
        </p:txBody>
      </p:sp>
      <p:sp>
        <p:nvSpPr>
          <p:cNvPr id="3" name="Content Placeholder 2"/>
          <p:cNvSpPr>
            <a:spLocks noGrp="1"/>
          </p:cNvSpPr>
          <p:nvPr>
            <p:ph idx="1"/>
          </p:nvPr>
        </p:nvSpPr>
        <p:spPr>
          <a:xfrm>
            <a:off x="398585" y="1610687"/>
            <a:ext cx="11369903" cy="4262576"/>
          </a:xfrm>
        </p:spPr>
        <p:txBody>
          <a:bodyPr/>
          <a:lstStyle/>
          <a:p>
            <a:r>
              <a:rPr lang="en-US" sz="6600" dirty="0"/>
              <a:t>Kelley Johnson</a:t>
            </a:r>
          </a:p>
          <a:p>
            <a:pPr lvl="1"/>
            <a:r>
              <a:rPr lang="en-US" sz="6600" dirty="0">
                <a:hlinkClick r:id="rId2"/>
              </a:rPr>
              <a:t>kelley.Johnson@k12.wv.us</a:t>
            </a:r>
            <a:endParaRPr lang="en-US" sz="6600" dirty="0"/>
          </a:p>
          <a:p>
            <a:pPr lvl="1"/>
            <a:r>
              <a:rPr lang="en-US" sz="6600" dirty="0"/>
              <a:t>304-558-2696  x53539</a:t>
            </a:r>
          </a:p>
          <a:p>
            <a:pPr marL="457200" lvl="1"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25</a:t>
            </a:fld>
            <a:endParaRPr lang="en-US"/>
          </a:p>
        </p:txBody>
      </p:sp>
    </p:spTree>
    <p:extLst>
      <p:ext uri="{BB962C8B-B14F-4D97-AF65-F5344CB8AC3E}">
        <p14:creationId xmlns:p14="http://schemas.microsoft.com/office/powerpoint/2010/main" val="2823520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Medicaid Arrest Reporting</a:t>
            </a:r>
          </a:p>
        </p:txBody>
      </p:sp>
      <p:sp>
        <p:nvSpPr>
          <p:cNvPr id="3" name="Content Placeholder 2"/>
          <p:cNvSpPr>
            <a:spLocks noGrp="1"/>
          </p:cNvSpPr>
          <p:nvPr>
            <p:ph idx="1"/>
          </p:nvPr>
        </p:nvSpPr>
        <p:spPr>
          <a:xfrm>
            <a:off x="398585" y="1325461"/>
            <a:ext cx="11369903" cy="4547801"/>
          </a:xfrm>
        </p:spPr>
        <p:txBody>
          <a:bodyPr>
            <a:normAutofit fontScale="92500"/>
          </a:bodyPr>
          <a:lstStyle/>
          <a:p>
            <a:r>
              <a:rPr lang="en-US" dirty="0"/>
              <a:t>Districts are still required to submit monthly to WVDE a statement indicating if any staff working with Medicaid who have been arrested for crimes listed in BMS Policy Section 538.4.</a:t>
            </a:r>
          </a:p>
          <a:p>
            <a:r>
              <a:rPr lang="en-US" dirty="0"/>
              <a:t>This includes those signing billing documents, listed on the PCG roster and those factored into the cost settlement.</a:t>
            </a:r>
          </a:p>
          <a:p>
            <a:r>
              <a:rPr lang="en-US" dirty="0"/>
              <a:t>Includes those providing contractual services.</a:t>
            </a:r>
          </a:p>
          <a:p>
            <a:r>
              <a:rPr lang="en-US" dirty="0"/>
              <a:t>Statements can be e-mailed to Kelley Johnson at </a:t>
            </a:r>
            <a:r>
              <a:rPr lang="en-US" b="1" dirty="0">
                <a:hlinkClick r:id="rId2"/>
              </a:rPr>
              <a:t>kelley.Johnson@k12.wv.us</a:t>
            </a:r>
            <a:endParaRPr lang="en-US" b="1" dirty="0"/>
          </a:p>
          <a:p>
            <a:r>
              <a:rPr lang="en-US" dirty="0"/>
              <a:t>If a staff member has been arrested for one of these crimes, the district submits the name, crime and date to WVDE.  It also is helpful to include the current status of the staff member/contractor.</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3</a:t>
            </a:fld>
            <a:endParaRPr lang="en-US"/>
          </a:p>
        </p:txBody>
      </p:sp>
    </p:spTree>
    <p:extLst>
      <p:ext uri="{BB962C8B-B14F-4D97-AF65-F5344CB8AC3E}">
        <p14:creationId xmlns:p14="http://schemas.microsoft.com/office/powerpoint/2010/main" val="2389148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Office of Inspector General (OIG) List of Excluded Individuals and Entities:</a:t>
            </a:r>
          </a:p>
        </p:txBody>
      </p:sp>
      <p:sp>
        <p:nvSpPr>
          <p:cNvPr id="3" name="Content Placeholder 2"/>
          <p:cNvSpPr>
            <a:spLocks noGrp="1"/>
          </p:cNvSpPr>
          <p:nvPr>
            <p:ph idx="1"/>
          </p:nvPr>
        </p:nvSpPr>
        <p:spPr/>
        <p:txBody>
          <a:bodyPr>
            <a:normAutofit lnSpcReduction="10000"/>
          </a:bodyPr>
          <a:lstStyle/>
          <a:p>
            <a:r>
              <a:rPr lang="en-US" dirty="0">
                <a:solidFill>
                  <a:srgbClr val="FF0000"/>
                </a:solidFill>
              </a:rPr>
              <a:t>Persons on the OIG List of Excluded Individuals cannot provide Medicaid billable services. </a:t>
            </a:r>
            <a:r>
              <a:rPr lang="en-US" dirty="0"/>
              <a:t>The list can be searched at the following link: https://exclusions.oig.hhs.gov/Default.aspx.  </a:t>
            </a:r>
            <a:r>
              <a:rPr lang="en-US" dirty="0">
                <a:solidFill>
                  <a:srgbClr val="FF0000"/>
                </a:solidFill>
              </a:rPr>
              <a:t>Districts are responsible to ensure staff providing Medicaid services are not on the exclusion list.</a:t>
            </a:r>
            <a:r>
              <a:rPr lang="en-US" dirty="0"/>
              <a:t>  Districts need to search this list for any staff who will be submitting Medicaid billing and those providing Medicaid billable contractual services.  If no results are found for an individual it is recommended to print the page and retain for your records.  This will serve as documentation that the individual was not on the list.  It is also suggested to check this list as part of the employment verification process. </a:t>
            </a:r>
          </a:p>
        </p:txBody>
      </p:sp>
      <p:sp>
        <p:nvSpPr>
          <p:cNvPr id="4" name="Slide Number Placeholder 3"/>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3820243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585" y="143747"/>
            <a:ext cx="11369903" cy="955212"/>
          </a:xfrm>
        </p:spPr>
        <p:txBody>
          <a:bodyPr/>
          <a:lstStyle/>
          <a:p>
            <a:pPr algn="ctr"/>
            <a:r>
              <a:rPr lang="en-US" dirty="0"/>
              <a:t>Required Prior to Billing	</a:t>
            </a:r>
          </a:p>
        </p:txBody>
      </p:sp>
      <p:sp>
        <p:nvSpPr>
          <p:cNvPr id="3" name="Content Placeholder 2"/>
          <p:cNvSpPr>
            <a:spLocks noGrp="1"/>
          </p:cNvSpPr>
          <p:nvPr>
            <p:ph idx="1"/>
          </p:nvPr>
        </p:nvSpPr>
        <p:spPr>
          <a:xfrm>
            <a:off x="398584" y="1098959"/>
            <a:ext cx="11369903" cy="4774303"/>
          </a:xfrm>
        </p:spPr>
        <p:txBody>
          <a:bodyPr>
            <a:normAutofit fontScale="85000" lnSpcReduction="20000"/>
          </a:bodyPr>
          <a:lstStyle/>
          <a:p>
            <a:r>
              <a:rPr lang="en-US" dirty="0"/>
              <a:t>Active IEP</a:t>
            </a:r>
          </a:p>
          <a:p>
            <a:r>
              <a:rPr lang="en-US" dirty="0"/>
              <a:t>Plan of Care (POC)  </a:t>
            </a:r>
            <a:r>
              <a:rPr lang="en-US" dirty="0">
                <a:solidFill>
                  <a:srgbClr val="FF0000"/>
                </a:solidFill>
              </a:rPr>
              <a:t>(This is a change of terminology from Service Care Plans (SCP)  The terminology has already changed in the IEP program .</a:t>
            </a:r>
          </a:p>
          <a:p>
            <a:pPr lvl="1"/>
            <a:r>
              <a:rPr lang="en-US" b="1" dirty="0"/>
              <a:t>Services must be included on the signed POC/SCP prior to billing.</a:t>
            </a:r>
          </a:p>
          <a:p>
            <a:pPr lvl="1"/>
            <a:r>
              <a:rPr lang="en-US" b="1" dirty="0"/>
              <a:t>Include all diagnosis codes that apply to Medicaid billable services.</a:t>
            </a:r>
          </a:p>
          <a:p>
            <a:pPr lvl="1"/>
            <a:r>
              <a:rPr lang="en-US" dirty="0"/>
              <a:t>Must be signed by parent, case manager, and direct therapy providers.  </a:t>
            </a:r>
          </a:p>
          <a:p>
            <a:pPr lvl="1"/>
            <a:r>
              <a:rPr lang="en-US" dirty="0"/>
              <a:t>If these individuals change, the new staff member is to sign a copy of the SCP.</a:t>
            </a:r>
          </a:p>
          <a:p>
            <a:pPr lvl="1"/>
            <a:r>
              <a:rPr lang="en-US" dirty="0">
                <a:solidFill>
                  <a:schemeClr val="accent1">
                    <a:lumMod val="50000"/>
                  </a:schemeClr>
                </a:solidFill>
              </a:rPr>
              <a:t>Obtain Telehealth provider signatures</a:t>
            </a:r>
          </a:p>
          <a:p>
            <a:r>
              <a:rPr lang="en-US" dirty="0"/>
              <a:t>Parental Consent to disclose information, TCM and billing (Revised August 2019).  Consent is only valid for one year from signature date.</a:t>
            </a:r>
          </a:p>
          <a:p>
            <a:r>
              <a:rPr lang="en-US" dirty="0"/>
              <a:t>Physician Authorization Form for Speech, Occupational Therapy, Physical Therapy, Audiology and Psychological (Revised March 2017).  This can be signed by a doctor (MD or DO), Physician Assistant or Nurse Practitioner (APRN).  Valid for one year.</a:t>
            </a:r>
          </a:p>
          <a:p>
            <a:r>
              <a:rPr lang="en-US" dirty="0"/>
              <a:t>Must also send parents annual notice of rights.  Distribute with consent form.</a:t>
            </a:r>
          </a:p>
        </p:txBody>
      </p:sp>
      <p:sp>
        <p:nvSpPr>
          <p:cNvPr id="4" name="Slide Number Placeholder 3"/>
          <p:cNvSpPr>
            <a:spLocks noGrp="1"/>
          </p:cNvSpPr>
          <p:nvPr>
            <p:ph type="sldNum" sz="quarter" idx="12"/>
          </p:nvPr>
        </p:nvSpPr>
        <p:spPr/>
        <p:txBody>
          <a:bodyPr/>
          <a:lstStyle/>
          <a:p>
            <a:fld id="{16630861-4318-414B-8E21-CA5F03E7BD41}" type="slidenum">
              <a:rPr lang="en-US" smtClean="0"/>
              <a:t>5</a:t>
            </a:fld>
            <a:endParaRPr lang="en-US"/>
          </a:p>
        </p:txBody>
      </p:sp>
    </p:spTree>
    <p:extLst>
      <p:ext uri="{BB962C8B-B14F-4D97-AF65-F5344CB8AC3E}">
        <p14:creationId xmlns:p14="http://schemas.microsoft.com/office/powerpoint/2010/main" val="3378678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585" y="143747"/>
            <a:ext cx="11369903" cy="955212"/>
          </a:xfrm>
        </p:spPr>
        <p:txBody>
          <a:bodyPr/>
          <a:lstStyle/>
          <a:p>
            <a:pPr algn="ctr"/>
            <a:r>
              <a:rPr lang="en-US" dirty="0"/>
              <a:t>Molina/DXC Rendering Provider Enrollment	</a:t>
            </a:r>
          </a:p>
        </p:txBody>
      </p:sp>
      <p:sp>
        <p:nvSpPr>
          <p:cNvPr id="3" name="Content Placeholder 2"/>
          <p:cNvSpPr>
            <a:spLocks noGrp="1"/>
          </p:cNvSpPr>
          <p:nvPr>
            <p:ph idx="1"/>
          </p:nvPr>
        </p:nvSpPr>
        <p:spPr>
          <a:xfrm>
            <a:off x="398585" y="1174459"/>
            <a:ext cx="11369903" cy="4698803"/>
          </a:xfrm>
        </p:spPr>
        <p:txBody>
          <a:bodyPr>
            <a:normAutofit fontScale="85000" lnSpcReduction="20000"/>
          </a:bodyPr>
          <a:lstStyle/>
          <a:p>
            <a:r>
              <a:rPr lang="en-US" dirty="0"/>
              <a:t>Molina is now DXC.</a:t>
            </a:r>
          </a:p>
          <a:p>
            <a:r>
              <a:rPr lang="en-US" dirty="0"/>
              <a:t>Individual providers (OT, PT, SLP, Audiology, Psychological, and registered nurses) must be enrolled with DXC and associated with the school district.  SSLPA, PTA and COTAs are not enrolled as providers.</a:t>
            </a:r>
          </a:p>
          <a:p>
            <a:r>
              <a:rPr lang="en-US" dirty="0"/>
              <a:t>Also applicable to contracted services.</a:t>
            </a:r>
          </a:p>
          <a:p>
            <a:r>
              <a:rPr lang="en-US" dirty="0"/>
              <a:t>Provider applications can be mailed to DXC or entered on the DXC </a:t>
            </a:r>
            <a:r>
              <a:rPr lang="en-US" dirty="0" err="1"/>
              <a:t>HealthPAS</a:t>
            </a:r>
            <a:r>
              <a:rPr lang="en-US" dirty="0"/>
              <a:t> portal.</a:t>
            </a:r>
          </a:p>
          <a:p>
            <a:r>
              <a:rPr lang="en-US" dirty="0"/>
              <a:t>Need the provider’s licensure/certification and National Provider Identifier (NPI) number to apply.  NPI numbers can be searched at </a:t>
            </a:r>
            <a:r>
              <a:rPr lang="en-US" dirty="0">
                <a:hlinkClick r:id="rId2"/>
              </a:rPr>
              <a:t>https://npiregistry.cms.hhs.gov/</a:t>
            </a:r>
            <a:r>
              <a:rPr lang="en-US" dirty="0"/>
              <a:t>.</a:t>
            </a:r>
          </a:p>
          <a:p>
            <a:r>
              <a:rPr lang="en-US" dirty="0"/>
              <a:t>A new provider can obtain an NPI number. Create a new account at </a:t>
            </a:r>
            <a:r>
              <a:rPr lang="en-US" dirty="0">
                <a:hlinkClick r:id="rId3"/>
              </a:rPr>
              <a:t>https://nppes.cms.hhs.gov/#/</a:t>
            </a:r>
            <a:r>
              <a:rPr lang="en-US" dirty="0"/>
              <a:t> and complete the application process.</a:t>
            </a:r>
          </a:p>
          <a:p>
            <a:r>
              <a:rPr lang="en-US" dirty="0"/>
              <a:t>If the provider is already enrolled with DXC just complete Form MPE-2 (two pages).</a:t>
            </a:r>
          </a:p>
        </p:txBody>
      </p:sp>
      <p:sp>
        <p:nvSpPr>
          <p:cNvPr id="4" name="Slide Number Placeholder 3"/>
          <p:cNvSpPr>
            <a:spLocks noGrp="1"/>
          </p:cNvSpPr>
          <p:nvPr>
            <p:ph type="sldNum" sz="quarter" idx="12"/>
          </p:nvPr>
        </p:nvSpPr>
        <p:spPr/>
        <p:txBody>
          <a:bodyPr/>
          <a:lstStyle/>
          <a:p>
            <a:fld id="{16630861-4318-414B-8E21-CA5F03E7BD41}" type="slidenum">
              <a:rPr lang="en-US" smtClean="0"/>
              <a:t>6</a:t>
            </a:fld>
            <a:endParaRPr lang="en-US"/>
          </a:p>
        </p:txBody>
      </p:sp>
    </p:spTree>
    <p:extLst>
      <p:ext uri="{BB962C8B-B14F-4D97-AF65-F5344CB8AC3E}">
        <p14:creationId xmlns:p14="http://schemas.microsoft.com/office/powerpoint/2010/main" val="3066138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98585" y="143747"/>
            <a:ext cx="11369903" cy="1156548"/>
          </a:xfrm>
        </p:spPr>
        <p:txBody>
          <a:bodyPr/>
          <a:lstStyle/>
          <a:p>
            <a:pPr algn="ctr"/>
            <a:r>
              <a:rPr lang="en-US" dirty="0"/>
              <a:t>DXC Rendering Provider Enrollment</a:t>
            </a:r>
          </a:p>
        </p:txBody>
      </p:sp>
      <p:sp>
        <p:nvSpPr>
          <p:cNvPr id="7" name="Content Placeholder 6"/>
          <p:cNvSpPr>
            <a:spLocks noGrp="1"/>
          </p:cNvSpPr>
          <p:nvPr>
            <p:ph idx="1"/>
          </p:nvPr>
        </p:nvSpPr>
        <p:spPr>
          <a:xfrm>
            <a:off x="398585" y="1518407"/>
            <a:ext cx="11369903" cy="4354855"/>
          </a:xfrm>
        </p:spPr>
        <p:txBody>
          <a:bodyPr>
            <a:normAutofit fontScale="70000" lnSpcReduction="20000"/>
          </a:bodyPr>
          <a:lstStyle/>
          <a:p>
            <a:r>
              <a:rPr lang="en-US" dirty="0"/>
              <a:t>Provider must be properly licensed.  Updated licenses must be submitted to DXC:</a:t>
            </a:r>
          </a:p>
          <a:p>
            <a:r>
              <a:rPr lang="en-US" dirty="0"/>
              <a:t>Speech – Board of Examiners (WVDE certified only as considered SSLPA and are not enrolled with DXC.  BMS considers Provisional licenses as SSLPA.)  Valid for two years.  Current licenses expire December 31, 2020.</a:t>
            </a:r>
          </a:p>
          <a:p>
            <a:r>
              <a:rPr lang="en-US" dirty="0"/>
              <a:t>Occupational Therapy – WV Board of OT. (COTAs are not enrolled with DXC).  Valid for two years. Current licenses expire on December 31, 2019.  Can search and print verification at </a:t>
            </a:r>
            <a:r>
              <a:rPr lang="en-US" dirty="0">
                <a:hlinkClick r:id="rId2"/>
              </a:rPr>
              <a:t>https://wvbot.org/dharris/licensure/excel_db.php</a:t>
            </a:r>
            <a:r>
              <a:rPr lang="en-US" dirty="0"/>
              <a:t>  </a:t>
            </a:r>
          </a:p>
          <a:p>
            <a:r>
              <a:rPr lang="en-US" dirty="0"/>
              <a:t>Physical Therapy – WV Board of PT. (PTAs are not enrolled with DXC).  Valid for two years.  Current licenses expire December 31, 2019.</a:t>
            </a:r>
          </a:p>
          <a:p>
            <a:r>
              <a:rPr lang="en-US" dirty="0"/>
              <a:t>Registered Nurse – RN Board of Examiners.  Expire October 31</a:t>
            </a:r>
            <a:r>
              <a:rPr lang="en-US" baseline="30000" dirty="0"/>
              <a:t>st</a:t>
            </a:r>
            <a:r>
              <a:rPr lang="en-US" dirty="0"/>
              <a:t> annually.  Can search and print license verification at </a:t>
            </a:r>
            <a:r>
              <a:rPr lang="en-US" dirty="0">
                <a:hlinkClick r:id="rId3"/>
              </a:rPr>
              <a:t>https://wvrn.boardsofnursing.org/licenselookup</a:t>
            </a:r>
            <a:r>
              <a:rPr lang="en-US" dirty="0"/>
              <a:t>.</a:t>
            </a:r>
          </a:p>
          <a:p>
            <a:r>
              <a:rPr lang="en-US" dirty="0"/>
              <a:t>School Psychologist WVDE certification is acceptable as well as the Board of Examiners.  WVDE certifications can be looked up and printed at </a:t>
            </a:r>
            <a:r>
              <a:rPr lang="en-US" dirty="0">
                <a:hlinkClick r:id="rId4"/>
              </a:rPr>
              <a:t>https://wveis.k12.wv.us/certcheck/</a:t>
            </a:r>
            <a:r>
              <a:rPr lang="en-US" dirty="0"/>
              <a:t> For permanent certification submit certification annually.  </a:t>
            </a:r>
          </a:p>
          <a:p>
            <a:r>
              <a:rPr lang="en-US" dirty="0"/>
              <a:t>Audiologist – Board of Examiners. Valid for two years.  Current licenses expire December 31, 2020.</a:t>
            </a:r>
          </a:p>
        </p:txBody>
      </p:sp>
      <p:sp>
        <p:nvSpPr>
          <p:cNvPr id="5" name="Slide Number Placeholder 4"/>
          <p:cNvSpPr>
            <a:spLocks noGrp="1"/>
          </p:cNvSpPr>
          <p:nvPr>
            <p:ph type="sldNum" sz="quarter" idx="12"/>
          </p:nvPr>
        </p:nvSpPr>
        <p:spPr/>
        <p:txBody>
          <a:bodyPr/>
          <a:lstStyle/>
          <a:p>
            <a:fld id="{16630861-4318-414B-8E21-CA5F03E7BD41}" type="slidenum">
              <a:rPr lang="en-US" smtClean="0"/>
              <a:t>7</a:t>
            </a:fld>
            <a:endParaRPr lang="en-US"/>
          </a:p>
        </p:txBody>
      </p:sp>
    </p:spTree>
    <p:extLst>
      <p:ext uri="{BB962C8B-B14F-4D97-AF65-F5344CB8AC3E}">
        <p14:creationId xmlns:p14="http://schemas.microsoft.com/office/powerpoint/2010/main" val="2711378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DXC Provider Enrollment Continued		</a:t>
            </a:r>
          </a:p>
        </p:txBody>
      </p:sp>
      <p:sp>
        <p:nvSpPr>
          <p:cNvPr id="3" name="Content Placeholder 2"/>
          <p:cNvSpPr>
            <a:spLocks noGrp="1"/>
          </p:cNvSpPr>
          <p:nvPr>
            <p:ph idx="1"/>
          </p:nvPr>
        </p:nvSpPr>
        <p:spPr/>
        <p:txBody>
          <a:bodyPr>
            <a:normAutofit/>
          </a:bodyPr>
          <a:lstStyle/>
          <a:p>
            <a:r>
              <a:rPr lang="en-US" dirty="0"/>
              <a:t>School nurse and school psychological applications also require a letter from the school system that they are working in the school setting.  </a:t>
            </a:r>
          </a:p>
          <a:p>
            <a:r>
              <a:rPr lang="en-US" dirty="0"/>
              <a:t>Must maintain current certifications to keep provider enrollment active in DXC.</a:t>
            </a:r>
          </a:p>
          <a:p>
            <a:r>
              <a:rPr lang="en-US" dirty="0"/>
              <a:t>Maintain copies of all enrollment documents mailed, faxed or e-mailed to DXC. </a:t>
            </a:r>
          </a:p>
          <a:p>
            <a:r>
              <a:rPr lang="en-US" dirty="0"/>
              <a:t>Billing for services provided prior to the date the DXC enrollment is activated and associated with the district will not be processed.</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8</a:t>
            </a:fld>
            <a:endParaRPr lang="en-US"/>
          </a:p>
        </p:txBody>
      </p:sp>
    </p:spTree>
    <p:extLst>
      <p:ext uri="{BB962C8B-B14F-4D97-AF65-F5344CB8AC3E}">
        <p14:creationId xmlns:p14="http://schemas.microsoft.com/office/powerpoint/2010/main" val="3280203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DXC Re-validation Process	</a:t>
            </a:r>
          </a:p>
        </p:txBody>
      </p:sp>
      <p:sp>
        <p:nvSpPr>
          <p:cNvPr id="3" name="Content Placeholder 2"/>
          <p:cNvSpPr>
            <a:spLocks noGrp="1"/>
          </p:cNvSpPr>
          <p:nvPr>
            <p:ph idx="1"/>
          </p:nvPr>
        </p:nvSpPr>
        <p:spPr/>
        <p:txBody>
          <a:bodyPr>
            <a:normAutofit/>
          </a:bodyPr>
          <a:lstStyle/>
          <a:p>
            <a:r>
              <a:rPr lang="en-US" dirty="0"/>
              <a:t>Every five years the districts provider status has to be revalidated.  </a:t>
            </a:r>
          </a:p>
          <a:p>
            <a:r>
              <a:rPr lang="en-US" dirty="0"/>
              <a:t>The direct provider service account requires updated applications from each rendering provider.</a:t>
            </a:r>
          </a:p>
          <a:p>
            <a:r>
              <a:rPr lang="en-US" dirty="0"/>
              <a:t>This can be a very time consuming and lengthy process to complete.  </a:t>
            </a:r>
          </a:p>
          <a:p>
            <a:r>
              <a:rPr lang="en-US" dirty="0"/>
              <a:t>Check with Kelley or DXC for the revalidation dates for district ancillary and direct service provider accounts.</a:t>
            </a:r>
          </a:p>
        </p:txBody>
      </p:sp>
      <p:sp>
        <p:nvSpPr>
          <p:cNvPr id="4" name="Slide Number Placeholder 3"/>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3284984621"/>
      </p:ext>
    </p:extLst>
  </p:cSld>
  <p:clrMapOvr>
    <a:masterClrMapping/>
  </p:clrMapOvr>
</p:sld>
</file>

<file path=ppt/theme/theme1.xml><?xml version="1.0" encoding="utf-8"?>
<a:theme xmlns:a="http://schemas.openxmlformats.org/drawingml/2006/main" name="WVDE_2017Theme2">
  <a:themeElements>
    <a:clrScheme name="WVDE PPT Palette">
      <a:dk1>
        <a:srgbClr val="000000"/>
      </a:dk1>
      <a:lt1>
        <a:srgbClr val="FFFFFF"/>
      </a:lt1>
      <a:dk2>
        <a:srgbClr val="44546A"/>
      </a:dk2>
      <a:lt2>
        <a:srgbClr val="E7E6E6"/>
      </a:lt2>
      <a:accent1>
        <a:srgbClr val="004071"/>
      </a:accent1>
      <a:accent2>
        <a:srgbClr val="D3B257"/>
      </a:accent2>
      <a:accent3>
        <a:srgbClr val="60636B"/>
      </a:accent3>
      <a:accent4>
        <a:srgbClr val="00133F"/>
      </a:accent4>
      <a:accent5>
        <a:srgbClr val="A7253F"/>
      </a:accent5>
      <a:accent6>
        <a:srgbClr val="D1D3D4"/>
      </a:accent6>
      <a:hlink>
        <a:srgbClr val="A7253F"/>
      </a:hlink>
      <a:folHlink>
        <a:srgbClr val="004071"/>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1685</TotalTime>
  <Words>2358</Words>
  <Application>Microsoft Office PowerPoint</Application>
  <PresentationFormat>Widescreen</PresentationFormat>
  <Paragraphs>165</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Fira Sans</vt:lpstr>
      <vt:lpstr>Fira Sans Ultra</vt:lpstr>
      <vt:lpstr>Vollkorn</vt:lpstr>
      <vt:lpstr>Wingdings</vt:lpstr>
      <vt:lpstr>WVDE_2017Theme2</vt:lpstr>
      <vt:lpstr>Chapter 538 School-Based Health Services </vt:lpstr>
      <vt:lpstr>Bureau of Medical Services(BMS) Policy Chapter 538  School Based Health Services - Revision 2019</vt:lpstr>
      <vt:lpstr>Medicaid Arrest Reporting</vt:lpstr>
      <vt:lpstr>Office of Inspector General (OIG) List of Excluded Individuals and Entities:</vt:lpstr>
      <vt:lpstr>Required Prior to Billing </vt:lpstr>
      <vt:lpstr>Molina/DXC Rendering Provider Enrollment </vt:lpstr>
      <vt:lpstr>DXC Rendering Provider Enrollment</vt:lpstr>
      <vt:lpstr>DXC Provider Enrollment Continued  </vt:lpstr>
      <vt:lpstr>DXC Re-validation Process </vt:lpstr>
      <vt:lpstr>Diagnosis Codes Required</vt:lpstr>
      <vt:lpstr>Updated Psychological Form</vt:lpstr>
      <vt:lpstr>Random Moment Time Study</vt:lpstr>
      <vt:lpstr>Maintain Student Eligibility in WVEIS </vt:lpstr>
      <vt:lpstr>Student Eligibility Third Party Insurance</vt:lpstr>
      <vt:lpstr>Member Verification Through DXC Portal</vt:lpstr>
      <vt:lpstr>Changes Effective August 1, 2019</vt:lpstr>
      <vt:lpstr>Psychological Changes </vt:lpstr>
      <vt:lpstr>Nursing </vt:lpstr>
      <vt:lpstr>Nursing </vt:lpstr>
      <vt:lpstr>Nursing</vt:lpstr>
      <vt:lpstr>Transportation</vt:lpstr>
      <vt:lpstr>Form Changes</vt:lpstr>
      <vt:lpstr>Ancillary Form Changes</vt:lpstr>
      <vt:lpstr>Claim Submission in DXC Portal</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Kelley Johnson</cp:lastModifiedBy>
  <cp:revision>91</cp:revision>
  <cp:lastPrinted>2019-05-08T13:53:05Z</cp:lastPrinted>
  <dcterms:created xsi:type="dcterms:W3CDTF">2017-05-08T14:21:19Z</dcterms:created>
  <dcterms:modified xsi:type="dcterms:W3CDTF">2019-06-06T17:04:37Z</dcterms:modified>
</cp:coreProperties>
</file>