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60" r:id="rId3"/>
    <p:sldId id="257" r:id="rId4"/>
    <p:sldId id="259" r:id="rId5"/>
    <p:sldId id="261" r:id="rId6"/>
    <p:sldId id="276" r:id="rId7"/>
    <p:sldId id="283" r:id="rId8"/>
    <p:sldId id="277" r:id="rId9"/>
    <p:sldId id="278" r:id="rId10"/>
    <p:sldId id="284" r:id="rId11"/>
    <p:sldId id="279" r:id="rId12"/>
    <p:sldId id="281" r:id="rId13"/>
    <p:sldId id="280" r:id="rId14"/>
    <p:sldId id="285" r:id="rId15"/>
    <p:sldId id="263" r:id="rId16"/>
    <p:sldId id="287" r:id="rId17"/>
    <p:sldId id="272" r:id="rId18"/>
    <p:sldId id="274" r:id="rId19"/>
    <p:sldId id="282" r:id="rId20"/>
    <p:sldId id="286" r:id="rId21"/>
    <p:sldId id="273" r:id="rId22"/>
    <p:sldId id="275"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F6F5"/>
    <a:srgbClr val="E7FBFB"/>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74"/>
  </p:normalViewPr>
  <p:slideViewPr>
    <p:cSldViewPr snapToGrid="0" snapToObjects="1">
      <p:cViewPr varScale="1">
        <p:scale>
          <a:sx n="76" d="100"/>
          <a:sy n="76" d="100"/>
        </p:scale>
        <p:origin x="127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6/6/2019</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mailto:kelley.johnson@k12.wv.us"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Chapter 538 School-Based </a:t>
            </a:r>
            <a:r>
              <a:rPr lang="en-US"/>
              <a:t>Health Services</a:t>
            </a:r>
            <a:endParaRPr lang="en-US" dirty="0"/>
          </a:p>
        </p:txBody>
      </p:sp>
      <p:sp>
        <p:nvSpPr>
          <p:cNvPr id="3" name="Subtitle 2"/>
          <p:cNvSpPr>
            <a:spLocks noGrp="1"/>
          </p:cNvSpPr>
          <p:nvPr>
            <p:ph type="subTitle" idx="1"/>
          </p:nvPr>
        </p:nvSpPr>
        <p:spPr>
          <a:xfrm>
            <a:off x="1652632" y="5292662"/>
            <a:ext cx="5872294" cy="416477"/>
          </a:xfrm>
        </p:spPr>
        <p:txBody>
          <a:bodyPr>
            <a:normAutofit/>
          </a:bodyPr>
          <a:lstStyle/>
          <a:p>
            <a:r>
              <a:rPr lang="en-US" dirty="0"/>
              <a:t>Physical Therapy Billing Form </a:t>
            </a:r>
          </a:p>
        </p:txBody>
      </p:sp>
      <p:sp>
        <p:nvSpPr>
          <p:cNvPr id="4" name="Date Placeholder 3"/>
          <p:cNvSpPr>
            <a:spLocks noGrp="1"/>
          </p:cNvSpPr>
          <p:nvPr>
            <p:ph type="dt" sz="half" idx="10"/>
          </p:nvPr>
        </p:nvSpPr>
        <p:spPr>
          <a:xfrm>
            <a:off x="3389152" y="5841622"/>
            <a:ext cx="2483142" cy="508844"/>
          </a:xfrm>
        </p:spPr>
        <p:txBody>
          <a:bodyPr/>
          <a:lstStyle/>
          <a:p>
            <a:r>
              <a:rPr lang="en-US" sz="1600" b="1" dirty="0"/>
              <a:t>Effective August 1, 2019</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15876107"/>
              </p:ext>
            </p:extLst>
          </p:nvPr>
        </p:nvGraphicFramePr>
        <p:xfrm>
          <a:off x="729842" y="2525085"/>
          <a:ext cx="7583649" cy="20888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44430">
                <a:tc gridSpan="6">
                  <a:txBody>
                    <a:bodyPr/>
                    <a:lstStyle/>
                    <a:p>
                      <a:pPr marL="0" marR="0" algn="ctr">
                        <a:spcBef>
                          <a:spcPts val="0"/>
                        </a:spcBef>
                        <a:spcAft>
                          <a:spcPts val="0"/>
                        </a:spcAft>
                      </a:pPr>
                      <a:r>
                        <a:rPr lang="en-US" sz="2000" dirty="0">
                          <a:solidFill>
                            <a:schemeClr val="tx1"/>
                          </a:solidFill>
                          <a:effectLst/>
                        </a:rPr>
                        <a:t>LIST ALL DIAGNOSIS CODES RELATED TO PHYSICAL THERAPY</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44430">
                <a:tc>
                  <a:txBody>
                    <a:bodyPr/>
                    <a:lstStyle/>
                    <a:p>
                      <a:pPr marL="0" marR="0">
                        <a:spcBef>
                          <a:spcPts val="0"/>
                        </a:spcBef>
                        <a:spcAft>
                          <a:spcPts val="0"/>
                        </a:spcAft>
                      </a:pPr>
                      <a:r>
                        <a:rPr lang="en-US" sz="1200" dirty="0">
                          <a:solidFill>
                            <a:schemeClr val="tx1"/>
                          </a:solidFill>
                          <a:effectLst/>
                        </a:rPr>
                        <a:t>1.</a:t>
                      </a:r>
                    </a:p>
                    <a:p>
                      <a:pPr marL="0" marR="0">
                        <a:spcBef>
                          <a:spcPts val="0"/>
                        </a:spcBef>
                        <a:spcAft>
                          <a:spcPts val="0"/>
                        </a:spcAft>
                      </a:pPr>
                      <a:r>
                        <a:rPr lang="en-US" sz="1200" b="0" dirty="0">
                          <a:solidFill>
                            <a:schemeClr val="tx1"/>
                          </a:solidFill>
                          <a:effectLst/>
                          <a:latin typeface="Times New Roman" panose="02020603050405020304" pitchFamily="18" charset="0"/>
                          <a:ea typeface="Times New Roman" panose="02020603050405020304" pitchFamily="18" charset="0"/>
                        </a:rPr>
                        <a:t>M24.511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p>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R26.9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p>
                    <a:p>
                      <a:pPr marL="0" marR="0">
                        <a:spcBef>
                          <a:spcPts val="0"/>
                        </a:spcBef>
                        <a:spcAft>
                          <a:spcPts val="0"/>
                        </a:spcAft>
                      </a:pPr>
                      <a:r>
                        <a:rPr lang="en-US" sz="1200" dirty="0">
                          <a:effectLst/>
                          <a:latin typeface="Times New Roman" panose="02020603050405020304" pitchFamily="18" charset="0"/>
                          <a:ea typeface="Times New Roman" panose="02020603050405020304" pitchFamily="18" charset="0"/>
                        </a:rPr>
                        <a:t>M08.00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1653685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Physical Therapy Procedure Codes</a:t>
            </a:r>
          </a:p>
        </p:txBody>
      </p:sp>
      <p:sp>
        <p:nvSpPr>
          <p:cNvPr id="4" name="Slide Number Placeholder 3"/>
          <p:cNvSpPr>
            <a:spLocks noGrp="1"/>
          </p:cNvSpPr>
          <p:nvPr>
            <p:ph type="sldNum" sz="quarter" idx="12"/>
          </p:nvPr>
        </p:nvSpPr>
        <p:spPr/>
        <p:txBody>
          <a:bodyPr/>
          <a:lstStyle/>
          <a:p>
            <a:fld id="{16630861-4318-414B-8E21-CA5F03E7BD41}" type="slidenum">
              <a:rPr lang="en-US" smtClean="0"/>
              <a:t>11</a:t>
            </a:fld>
            <a:endParaRPr lang="en-US"/>
          </a:p>
        </p:txBody>
      </p:sp>
      <p:graphicFrame>
        <p:nvGraphicFramePr>
          <p:cNvPr id="11" name="Content Placeholder 10"/>
          <p:cNvGraphicFramePr>
            <a:graphicFrameLocks noGrp="1"/>
          </p:cNvGraphicFramePr>
          <p:nvPr>
            <p:ph idx="1"/>
            <p:extLst>
              <p:ext uri="{D42A27DB-BD31-4B8C-83A1-F6EECF244321}">
                <p14:modId xmlns:p14="http://schemas.microsoft.com/office/powerpoint/2010/main" val="1126975502"/>
              </p:ext>
            </p:extLst>
          </p:nvPr>
        </p:nvGraphicFramePr>
        <p:xfrm>
          <a:off x="952325" y="1375794"/>
          <a:ext cx="7071505" cy="1677799"/>
        </p:xfrm>
        <a:graphic>
          <a:graphicData uri="http://schemas.openxmlformats.org/drawingml/2006/table">
            <a:tbl>
              <a:tblPr firstRow="1" firstCol="1" bandRow="1">
                <a:tableStyleId>{5C22544A-7EE6-4342-B048-85BDC9FD1C3A}</a:tableStyleId>
              </a:tblPr>
              <a:tblGrid>
                <a:gridCol w="887351">
                  <a:extLst>
                    <a:ext uri="{9D8B030D-6E8A-4147-A177-3AD203B41FA5}">
                      <a16:colId xmlns:a16="http://schemas.microsoft.com/office/drawing/2014/main" val="3366928463"/>
                    </a:ext>
                  </a:extLst>
                </a:gridCol>
                <a:gridCol w="4552735">
                  <a:extLst>
                    <a:ext uri="{9D8B030D-6E8A-4147-A177-3AD203B41FA5}">
                      <a16:colId xmlns:a16="http://schemas.microsoft.com/office/drawing/2014/main" val="2788906119"/>
                    </a:ext>
                  </a:extLst>
                </a:gridCol>
                <a:gridCol w="1631419">
                  <a:extLst>
                    <a:ext uri="{9D8B030D-6E8A-4147-A177-3AD203B41FA5}">
                      <a16:colId xmlns:a16="http://schemas.microsoft.com/office/drawing/2014/main" val="1810534526"/>
                    </a:ext>
                  </a:extLst>
                </a:gridCol>
              </a:tblGrid>
              <a:tr h="215102">
                <a:tc>
                  <a:txBody>
                    <a:bodyPr/>
                    <a:lstStyle/>
                    <a:p>
                      <a:pPr marL="0" marR="0" algn="ctr">
                        <a:spcBef>
                          <a:spcPts val="0"/>
                        </a:spcBef>
                        <a:spcAft>
                          <a:spcPts val="0"/>
                        </a:spcAft>
                      </a:pPr>
                      <a:r>
                        <a:rPr lang="en-US" sz="1000" dirty="0">
                          <a:effectLst/>
                        </a:rPr>
                        <a:t>Code</a:t>
                      </a:r>
                      <a:endParaRPr lang="en-US" sz="10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effectLst/>
                        </a:rPr>
                        <a:t>Procedure</a:t>
                      </a:r>
                      <a:endParaRPr lang="en-US" sz="10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a:effectLst/>
                        </a:rPr>
                        <a:t>Service Unit</a:t>
                      </a:r>
                      <a:endParaRPr lang="en-US" sz="1000" b="1">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01310612"/>
                  </a:ext>
                </a:extLst>
              </a:tr>
              <a:tr h="258123">
                <a:tc>
                  <a:txBody>
                    <a:bodyPr/>
                    <a:lstStyle/>
                    <a:p>
                      <a:pPr marL="0" marR="0">
                        <a:spcBef>
                          <a:spcPts val="0"/>
                        </a:spcBef>
                        <a:spcAft>
                          <a:spcPts val="0"/>
                        </a:spcAft>
                        <a:tabLst>
                          <a:tab pos="2743200" algn="ctr"/>
                          <a:tab pos="5486400" algn="r"/>
                          <a:tab pos="457200" algn="l"/>
                        </a:tabLst>
                      </a:pPr>
                      <a:r>
                        <a:rPr lang="en-US" sz="1000" b="0" dirty="0">
                          <a:solidFill>
                            <a:schemeClr val="tx1"/>
                          </a:solidFill>
                          <a:effectLst/>
                        </a:rPr>
                        <a:t>97161</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Physical Therapy Evaluation Low Complexity</a:t>
                      </a:r>
                      <a:endParaRPr lang="en-US" sz="1000" b="1"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1 event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53333737"/>
                  </a:ext>
                </a:extLst>
              </a:tr>
              <a:tr h="258123">
                <a:tc>
                  <a:txBody>
                    <a:bodyPr/>
                    <a:lstStyle/>
                    <a:p>
                      <a:pPr marL="0" marR="0">
                        <a:spcBef>
                          <a:spcPts val="0"/>
                        </a:spcBef>
                        <a:spcAft>
                          <a:spcPts val="0"/>
                        </a:spcAft>
                      </a:pPr>
                      <a:r>
                        <a:rPr lang="en-US" sz="1000" b="0" dirty="0">
                          <a:solidFill>
                            <a:schemeClr val="tx1"/>
                          </a:solidFill>
                          <a:effectLst/>
                        </a:rPr>
                        <a:t>97162</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Physical Therapy Evaluation Moderate Complexity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1 event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37874057"/>
                  </a:ext>
                </a:extLst>
              </a:tr>
              <a:tr h="258123">
                <a:tc>
                  <a:txBody>
                    <a:bodyPr/>
                    <a:lstStyle/>
                    <a:p>
                      <a:pPr marL="0" marR="0">
                        <a:spcBef>
                          <a:spcPts val="0"/>
                        </a:spcBef>
                        <a:spcAft>
                          <a:spcPts val="0"/>
                        </a:spcAft>
                      </a:pPr>
                      <a:r>
                        <a:rPr lang="en-US" sz="1000" b="0" dirty="0">
                          <a:solidFill>
                            <a:schemeClr val="tx1"/>
                          </a:solidFill>
                          <a:effectLst/>
                        </a:rPr>
                        <a:t>97163</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Physical Therapy Evaluation High Complexity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1 event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81678618"/>
                  </a:ext>
                </a:extLst>
              </a:tr>
              <a:tr h="258123">
                <a:tc>
                  <a:txBody>
                    <a:bodyPr/>
                    <a:lstStyle/>
                    <a:p>
                      <a:pPr marL="0" marR="0">
                        <a:spcBef>
                          <a:spcPts val="0"/>
                        </a:spcBef>
                        <a:spcAft>
                          <a:spcPts val="0"/>
                        </a:spcAft>
                      </a:pPr>
                      <a:r>
                        <a:rPr lang="en-US" sz="1000" b="0" dirty="0">
                          <a:solidFill>
                            <a:schemeClr val="tx1"/>
                          </a:solidFill>
                          <a:effectLst/>
                        </a:rPr>
                        <a:t>97164</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Physical Therapy Re-evaluation</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2 events per calendar 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691217375"/>
                  </a:ext>
                </a:extLst>
              </a:tr>
              <a:tr h="430205">
                <a:tc>
                  <a:txBody>
                    <a:bodyPr/>
                    <a:lstStyle/>
                    <a:p>
                      <a:pPr marL="0" marR="0">
                        <a:spcBef>
                          <a:spcPts val="0"/>
                        </a:spcBef>
                        <a:spcAft>
                          <a:spcPts val="0"/>
                        </a:spcAft>
                      </a:pPr>
                      <a:r>
                        <a:rPr lang="en-US" sz="1000" b="0" dirty="0">
                          <a:solidFill>
                            <a:schemeClr val="tx1"/>
                          </a:solidFill>
                          <a:effectLst/>
                        </a:rPr>
                        <a:t>97032 GP</a:t>
                      </a:r>
                      <a:endParaRPr lang="en-US" sz="1200" b="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Application of a modality to one or more areas; electrical stimulation (manual), each 15 minutes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20 units per month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163054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992653942"/>
              </p:ext>
            </p:extLst>
          </p:nvPr>
        </p:nvGraphicFramePr>
        <p:xfrm>
          <a:off x="952324" y="3053593"/>
          <a:ext cx="7071505" cy="2281806"/>
        </p:xfrm>
        <a:graphic>
          <a:graphicData uri="http://schemas.openxmlformats.org/drawingml/2006/table">
            <a:tbl>
              <a:tblPr>
                <a:tableStyleId>{5C22544A-7EE6-4342-B048-85BDC9FD1C3A}</a:tableStyleId>
              </a:tblPr>
              <a:tblGrid>
                <a:gridCol w="891366">
                  <a:extLst>
                    <a:ext uri="{9D8B030D-6E8A-4147-A177-3AD203B41FA5}">
                      <a16:colId xmlns:a16="http://schemas.microsoft.com/office/drawing/2014/main" val="3793891778"/>
                    </a:ext>
                  </a:extLst>
                </a:gridCol>
                <a:gridCol w="4575680">
                  <a:extLst>
                    <a:ext uri="{9D8B030D-6E8A-4147-A177-3AD203B41FA5}">
                      <a16:colId xmlns:a16="http://schemas.microsoft.com/office/drawing/2014/main" val="1209802641"/>
                    </a:ext>
                  </a:extLst>
                </a:gridCol>
                <a:gridCol w="1604459">
                  <a:extLst>
                    <a:ext uri="{9D8B030D-6E8A-4147-A177-3AD203B41FA5}">
                      <a16:colId xmlns:a16="http://schemas.microsoft.com/office/drawing/2014/main" val="2422848832"/>
                    </a:ext>
                  </a:extLst>
                </a:gridCol>
              </a:tblGrid>
              <a:tr h="302003">
                <a:tc>
                  <a:txBody>
                    <a:bodyPr/>
                    <a:lstStyle/>
                    <a:p>
                      <a:pPr marL="0" marR="0">
                        <a:spcBef>
                          <a:spcPts val="0"/>
                        </a:spcBef>
                        <a:spcAft>
                          <a:spcPts val="0"/>
                        </a:spcAft>
                      </a:pPr>
                      <a:r>
                        <a:rPr lang="en-US" sz="1000" dirty="0">
                          <a:effectLst/>
                        </a:rPr>
                        <a:t>97110 GP</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tabLst>
                          <a:tab pos="2743200" algn="ctr"/>
                          <a:tab pos="5486400" algn="r"/>
                          <a:tab pos="457200" algn="l"/>
                        </a:tabLst>
                      </a:pPr>
                      <a:r>
                        <a:rPr lang="en-US" sz="1000" dirty="0">
                          <a:effectLst/>
                        </a:rPr>
                        <a:t>Therapeutic procedure, one or more areas, each 15 minutes; therapeutic exercises to develop strength and endurance, range of motion and flexibility</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84562138"/>
                  </a:ext>
                </a:extLst>
              </a:tr>
              <a:tr h="453006">
                <a:tc>
                  <a:txBody>
                    <a:bodyPr/>
                    <a:lstStyle/>
                    <a:p>
                      <a:pPr marL="0" marR="0">
                        <a:spcBef>
                          <a:spcPts val="0"/>
                        </a:spcBef>
                        <a:spcAft>
                          <a:spcPts val="0"/>
                        </a:spcAft>
                      </a:pPr>
                      <a:r>
                        <a:rPr lang="en-US" sz="1000">
                          <a:effectLst/>
                        </a:rPr>
                        <a:t>97112 GP</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Neuromuscular reeducation of movement, balance, coordination, kinesthetic sense, posture, and proprioception for sitting and/or standing activities, each 15 minutes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19939884"/>
                  </a:ext>
                </a:extLst>
              </a:tr>
              <a:tr h="151002">
                <a:tc>
                  <a:txBody>
                    <a:bodyPr/>
                    <a:lstStyle/>
                    <a:p>
                      <a:pPr marL="0" marR="0">
                        <a:spcBef>
                          <a:spcPts val="0"/>
                        </a:spcBef>
                        <a:spcAft>
                          <a:spcPts val="0"/>
                        </a:spcAft>
                      </a:pPr>
                      <a:r>
                        <a:rPr lang="en-US" sz="1000">
                          <a:effectLst/>
                        </a:rPr>
                        <a:t>97113 GP</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Aquatic therapy with therapeutic exercises, each 15 minutes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12213061"/>
                  </a:ext>
                </a:extLst>
              </a:tr>
              <a:tr h="151002">
                <a:tc>
                  <a:txBody>
                    <a:bodyPr/>
                    <a:lstStyle/>
                    <a:p>
                      <a:pPr marL="0" marR="0">
                        <a:spcBef>
                          <a:spcPts val="0"/>
                        </a:spcBef>
                        <a:spcAft>
                          <a:spcPts val="0"/>
                        </a:spcAft>
                      </a:pPr>
                      <a:r>
                        <a:rPr lang="en-US" sz="1000">
                          <a:effectLst/>
                        </a:rPr>
                        <a:t>97116 GP</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Gait training (includes stair climbing) each 15 minutes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20 units per month</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71556440"/>
                  </a:ext>
                </a:extLst>
              </a:tr>
              <a:tr h="302003">
                <a:tc>
                  <a:txBody>
                    <a:bodyPr/>
                    <a:lstStyle/>
                    <a:p>
                      <a:pPr marL="0" marR="0">
                        <a:spcBef>
                          <a:spcPts val="0"/>
                        </a:spcBef>
                        <a:spcAft>
                          <a:spcPts val="0"/>
                        </a:spcAft>
                      </a:pPr>
                      <a:r>
                        <a:rPr lang="en-US" sz="1000">
                          <a:effectLst/>
                        </a:rPr>
                        <a:t>97140 GP</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Manual therapy techniques (Mobilization/manipulation, manual lymphatic drainage, manual traction), one or more regions, each 15 minutes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20 units per month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76151561"/>
                  </a:ext>
                </a:extLst>
              </a:tr>
              <a:tr h="151002">
                <a:tc>
                  <a:txBody>
                    <a:bodyPr/>
                    <a:lstStyle/>
                    <a:p>
                      <a:pPr marL="0" marR="0">
                        <a:spcBef>
                          <a:spcPts val="0"/>
                        </a:spcBef>
                        <a:spcAft>
                          <a:spcPts val="0"/>
                        </a:spcAft>
                      </a:pPr>
                      <a:r>
                        <a:rPr lang="en-US" sz="1000">
                          <a:effectLst/>
                        </a:rPr>
                        <a:t>97150 GP</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Therapeutic procedure(s), group (2 or more individuals), each 15 minutes.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20 units per month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43134954"/>
                  </a:ext>
                </a:extLst>
              </a:tr>
              <a:tr h="302003">
                <a:tc>
                  <a:txBody>
                    <a:bodyPr/>
                    <a:lstStyle/>
                    <a:p>
                      <a:pPr marL="0" marR="0">
                        <a:spcBef>
                          <a:spcPts val="0"/>
                        </a:spcBef>
                        <a:spcAft>
                          <a:spcPts val="0"/>
                        </a:spcAft>
                      </a:pPr>
                      <a:r>
                        <a:rPr lang="en-US" sz="1000">
                          <a:effectLst/>
                        </a:rPr>
                        <a:t>97530 GP</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Therapeutic activities, direct (one-on-one) patient contact by the provider (use of dynamic activities to improve functional performance) each 15 minutes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20 units per month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64029773"/>
                  </a:ext>
                </a:extLst>
              </a:tr>
              <a:tr h="453006">
                <a:tc>
                  <a:txBody>
                    <a:bodyPr/>
                    <a:lstStyle/>
                    <a:p>
                      <a:pPr marL="0" marR="0">
                        <a:spcBef>
                          <a:spcPts val="0"/>
                        </a:spcBef>
                        <a:spcAft>
                          <a:spcPts val="0"/>
                        </a:spcAft>
                      </a:pPr>
                      <a:r>
                        <a:rPr lang="en-US" sz="1000" dirty="0">
                          <a:effectLst/>
                        </a:rPr>
                        <a:t>97533 GP</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a:effectLst/>
                        </a:rPr>
                        <a:t>Sensory integrative techniques to enhance sensory processing and promote adaptive responses to environmental demands, direct (one-on-one) patient contact by the provider, each 15 minutes</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000" dirty="0">
                          <a:effectLst/>
                        </a:rPr>
                        <a:t>20 units per month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68432384"/>
                  </a:ext>
                </a:extLst>
              </a:tr>
            </a:tbl>
          </a:graphicData>
        </a:graphic>
      </p:graphicFrame>
      <p:sp>
        <p:nvSpPr>
          <p:cNvPr id="13" name="Rectangle 2"/>
          <p:cNvSpPr>
            <a:spLocks noChangeArrowheads="1"/>
          </p:cNvSpPr>
          <p:nvPr/>
        </p:nvSpPr>
        <p:spPr bwMode="auto">
          <a:xfrm>
            <a:off x="-209725" y="-37750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734668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Enter Claim Documentation</a:t>
            </a:r>
          </a:p>
        </p:txBody>
      </p:sp>
      <p:sp>
        <p:nvSpPr>
          <p:cNvPr id="3" name="Content Placeholder 2"/>
          <p:cNvSpPr>
            <a:spLocks noGrp="1"/>
          </p:cNvSpPr>
          <p:nvPr>
            <p:ph idx="1"/>
          </p:nvPr>
        </p:nvSpPr>
        <p:spPr>
          <a:xfrm>
            <a:off x="298939" y="1451295"/>
            <a:ext cx="8527427" cy="4421967"/>
          </a:xfrm>
        </p:spPr>
        <p:txBody>
          <a:bodyPr/>
          <a:lstStyle/>
          <a:p>
            <a:r>
              <a:rPr lang="en-US" dirty="0"/>
              <a:t>Use the CPT codes and caps from slide nine to complete the claim documentation section of the billing form.</a:t>
            </a:r>
          </a:p>
          <a:p>
            <a:r>
              <a:rPr lang="en-US" dirty="0"/>
              <a:t>In the first column list the service date.  (If combining minutes from different days for a unit use the date the 15</a:t>
            </a:r>
            <a:r>
              <a:rPr lang="en-US" baseline="30000" dirty="0"/>
              <a:t>th</a:t>
            </a:r>
            <a:r>
              <a:rPr lang="en-US" dirty="0"/>
              <a:t> minute occurred to complete the unit.  No span dates are allowed.)</a:t>
            </a:r>
          </a:p>
          <a:p>
            <a:r>
              <a:rPr lang="en-US" dirty="0"/>
              <a:t>Column two - enter one or more of the diagnosis code numbers that directly relates to the services. (examples 1, 1 &amp; 3, 2)</a:t>
            </a:r>
          </a:p>
          <a:p>
            <a:r>
              <a:rPr lang="en-US" dirty="0"/>
              <a:t>Column three - enter the CPT code including the GP modifier if appropriate.</a:t>
            </a:r>
          </a:p>
          <a:p>
            <a:r>
              <a:rPr lang="en-US" dirty="0"/>
              <a:t>Columns four and five - enter the start and end time.</a:t>
            </a:r>
          </a:p>
          <a:p>
            <a:r>
              <a:rPr lang="en-US" dirty="0"/>
              <a:t>In the last column enter the total number of units or event(s).</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34271238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81096717"/>
              </p:ext>
            </p:extLst>
          </p:nvPr>
        </p:nvGraphicFramePr>
        <p:xfrm>
          <a:off x="1015069" y="1679004"/>
          <a:ext cx="7004807" cy="3590890"/>
        </p:xfrm>
        <a:graphic>
          <a:graphicData uri="http://schemas.openxmlformats.org/drawingml/2006/table">
            <a:tbl>
              <a:tblPr firstRow="1" firstCol="1" bandRow="1">
                <a:tableStyleId>{5C22544A-7EE6-4342-B048-85BDC9FD1C3A}</a:tableStyleId>
              </a:tblPr>
              <a:tblGrid>
                <a:gridCol w="1028511">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13</a:t>
            </a:fld>
            <a:endParaRPr lang="en-US"/>
          </a:p>
        </p:txBody>
      </p:sp>
    </p:spTree>
    <p:extLst>
      <p:ext uri="{BB962C8B-B14F-4D97-AF65-F5344CB8AC3E}">
        <p14:creationId xmlns:p14="http://schemas.microsoft.com/office/powerpoint/2010/main" val="34103443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Claim Documentation</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65903257"/>
              </p:ext>
            </p:extLst>
          </p:nvPr>
        </p:nvGraphicFramePr>
        <p:xfrm>
          <a:off x="1011116" y="1679004"/>
          <a:ext cx="7008761" cy="3590890"/>
        </p:xfrm>
        <a:graphic>
          <a:graphicData uri="http://schemas.openxmlformats.org/drawingml/2006/table">
            <a:tbl>
              <a:tblPr firstRow="1" firstCol="1" bandRow="1">
                <a:tableStyleId>{5C22544A-7EE6-4342-B048-85BDC9FD1C3A}</a:tableStyleId>
              </a:tblPr>
              <a:tblGrid>
                <a:gridCol w="1032465">
                  <a:extLst>
                    <a:ext uri="{9D8B030D-6E8A-4147-A177-3AD203B41FA5}">
                      <a16:colId xmlns:a16="http://schemas.microsoft.com/office/drawing/2014/main" val="1691042936"/>
                    </a:ext>
                  </a:extLst>
                </a:gridCol>
                <a:gridCol w="1729833">
                  <a:extLst>
                    <a:ext uri="{9D8B030D-6E8A-4147-A177-3AD203B41FA5}">
                      <a16:colId xmlns:a16="http://schemas.microsoft.com/office/drawing/2014/main" val="514242466"/>
                    </a:ext>
                  </a:extLst>
                </a:gridCol>
                <a:gridCol w="1333282">
                  <a:extLst>
                    <a:ext uri="{9D8B030D-6E8A-4147-A177-3AD203B41FA5}">
                      <a16:colId xmlns:a16="http://schemas.microsoft.com/office/drawing/2014/main" val="8438786"/>
                    </a:ext>
                  </a:extLst>
                </a:gridCol>
                <a:gridCol w="1011696">
                  <a:extLst>
                    <a:ext uri="{9D8B030D-6E8A-4147-A177-3AD203B41FA5}">
                      <a16:colId xmlns:a16="http://schemas.microsoft.com/office/drawing/2014/main" val="1815570372"/>
                    </a:ext>
                  </a:extLst>
                </a:gridCol>
                <a:gridCol w="899597">
                  <a:extLst>
                    <a:ext uri="{9D8B030D-6E8A-4147-A177-3AD203B41FA5}">
                      <a16:colId xmlns:a16="http://schemas.microsoft.com/office/drawing/2014/main" val="1882170095"/>
                    </a:ext>
                  </a:extLst>
                </a:gridCol>
                <a:gridCol w="1001888">
                  <a:extLst>
                    <a:ext uri="{9D8B030D-6E8A-4147-A177-3AD203B41FA5}">
                      <a16:colId xmlns:a16="http://schemas.microsoft.com/office/drawing/2014/main" val="2763363641"/>
                    </a:ext>
                  </a:extLst>
                </a:gridCol>
              </a:tblGrid>
              <a:tr h="319210">
                <a:tc>
                  <a:txBody>
                    <a:bodyPr/>
                    <a:lstStyle/>
                    <a:p>
                      <a:pPr marL="0" marR="0" algn="ctr">
                        <a:lnSpc>
                          <a:spcPct val="107000"/>
                        </a:lnSpc>
                        <a:spcBef>
                          <a:spcPts val="0"/>
                        </a:spcBef>
                        <a:spcAft>
                          <a:spcPts val="0"/>
                        </a:spcAft>
                      </a:pPr>
                      <a:r>
                        <a:rPr lang="en-US" sz="1000" dirty="0">
                          <a:solidFill>
                            <a:schemeClr val="tx1"/>
                          </a:solidFill>
                          <a:effectLst/>
                        </a:rPr>
                        <a:t>Service Date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List Diagnosis Code Number(s)</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Procedure code</a:t>
                      </a:r>
                    </a:p>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Start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End Time</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solidFill>
                            <a:schemeClr val="tx1"/>
                          </a:solidFill>
                          <a:effectLst/>
                        </a:rPr>
                        <a:t>Units/Event</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998386947"/>
                  </a:ext>
                </a:extLst>
              </a:tr>
              <a:tr h="159605">
                <a:tc>
                  <a:txBody>
                    <a:bodyPr/>
                    <a:lstStyle/>
                    <a:p>
                      <a:pPr marL="0" marR="0" algn="ctr">
                        <a:lnSpc>
                          <a:spcPct val="107000"/>
                        </a:lnSpc>
                        <a:spcBef>
                          <a:spcPts val="0"/>
                        </a:spcBef>
                        <a:spcAft>
                          <a:spcPts val="0"/>
                        </a:spcAft>
                      </a:pPr>
                      <a:r>
                        <a:rPr lang="en-US" sz="1000" dirty="0">
                          <a:solidFill>
                            <a:schemeClr val="tx1"/>
                          </a:solidFill>
                          <a:effectLst/>
                        </a:rPr>
                        <a:t> 9-3-2019</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1,2,3,</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97162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9:00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10:30</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9682791"/>
                  </a:ext>
                </a:extLst>
              </a:tr>
              <a:tr h="159605">
                <a:tc>
                  <a:txBody>
                    <a:bodyPr/>
                    <a:lstStyle/>
                    <a:p>
                      <a:pPr marL="0" marR="0" algn="ctr">
                        <a:lnSpc>
                          <a:spcPct val="107000"/>
                        </a:lnSpc>
                        <a:spcBef>
                          <a:spcPts val="0"/>
                        </a:spcBef>
                        <a:spcAft>
                          <a:spcPts val="0"/>
                        </a:spcAft>
                      </a:pPr>
                      <a:r>
                        <a:rPr lang="en-US" sz="1000" dirty="0">
                          <a:solidFill>
                            <a:schemeClr val="tx1"/>
                          </a:solidFill>
                          <a:effectLst/>
                        </a:rPr>
                        <a:t>9-18-2019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3</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97113 GP</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1:30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2:00</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2</a:t>
                      </a: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73427992"/>
                  </a:ext>
                </a:extLst>
              </a:tr>
              <a:tr h="159605">
                <a:tc>
                  <a:txBody>
                    <a:bodyPr/>
                    <a:lstStyle/>
                    <a:p>
                      <a:pPr marL="0" marR="0" algn="ctr">
                        <a:lnSpc>
                          <a:spcPct val="107000"/>
                        </a:lnSpc>
                        <a:spcBef>
                          <a:spcPts val="0"/>
                        </a:spcBef>
                        <a:spcAft>
                          <a:spcPts val="0"/>
                        </a:spcAft>
                      </a:pPr>
                      <a:r>
                        <a:rPr lang="en-US" sz="1000" dirty="0">
                          <a:solidFill>
                            <a:schemeClr val="tx1"/>
                          </a:solidFill>
                          <a:effectLst/>
                        </a:rPr>
                        <a:t>9-24-2019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2</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97116 GP</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latin typeface="+mn-lt"/>
                          <a:ea typeface="+mn-ea"/>
                        </a:rPr>
                        <a:t>12:45</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1:00</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1</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895505"/>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68548079"/>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72585804"/>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3190585"/>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1035458"/>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40623653"/>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999539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19626318"/>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30819184"/>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95296771"/>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04574320"/>
                  </a:ext>
                </a:extLst>
              </a:tr>
              <a:tr h="159605">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4124009"/>
                  </a:ext>
                </a:extLst>
              </a:tr>
              <a:tr h="166462">
                <a:tc>
                  <a:txBody>
                    <a:bodyPr/>
                    <a:lstStyle/>
                    <a:p>
                      <a:pPr marL="0" marR="0" algn="ctr">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5149567"/>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28231639"/>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949899763"/>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96480614"/>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293352801"/>
                  </a:ext>
                </a:extLst>
              </a:tr>
              <a:tr h="159605">
                <a:tc>
                  <a:txBody>
                    <a:bodyPr/>
                    <a:lstStyle/>
                    <a:p>
                      <a:pPr marL="0" marR="0">
                        <a:lnSpc>
                          <a:spcPct val="107000"/>
                        </a:lnSpc>
                        <a:spcBef>
                          <a:spcPts val="0"/>
                        </a:spcBef>
                        <a:spcAft>
                          <a:spcPts val="0"/>
                        </a:spcAft>
                      </a:pPr>
                      <a:r>
                        <a:rPr lang="en-US" sz="1000" dirty="0">
                          <a:solidFill>
                            <a:schemeClr val="tx1"/>
                          </a:solidFill>
                          <a:effectLst/>
                        </a:rPr>
                        <a:t> </a:t>
                      </a:r>
                      <a:endParaRPr lang="en-US" sz="1000" dirty="0">
                        <a:solidFill>
                          <a:schemeClr val="tx1"/>
                        </a:solidFill>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a:effectLst/>
                        </a:rPr>
                        <a:t> </a:t>
                      </a:r>
                      <a:endParaRPr lang="en-US" sz="100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nSpc>
                          <a:spcPct val="107000"/>
                        </a:lnSpc>
                        <a:spcBef>
                          <a:spcPts val="0"/>
                        </a:spcBef>
                        <a:spcAft>
                          <a:spcPts val="0"/>
                        </a:spcAft>
                      </a:pPr>
                      <a:r>
                        <a:rPr lang="en-US" sz="1000" dirty="0">
                          <a:effectLst/>
                        </a:rPr>
                        <a:t> </a:t>
                      </a:r>
                      <a:endParaRPr lang="en-US" sz="1000" dirty="0">
                        <a:effectLst/>
                        <a:latin typeface="Times New Roman" panose="02020603050405020304" pitchFamily="18" charset="0"/>
                        <a:ea typeface="Times New Roman" panose="02020603050405020304" pitchFamily="18" charset="0"/>
                      </a:endParaRPr>
                    </a:p>
                  </a:txBody>
                  <a:tcPr marL="55929" marR="559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163922289"/>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720701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Procedure Code Changes</a:t>
            </a:r>
          </a:p>
        </p:txBody>
      </p:sp>
      <p:sp>
        <p:nvSpPr>
          <p:cNvPr id="3" name="Content Placeholder 2"/>
          <p:cNvSpPr>
            <a:spLocks noGrp="1"/>
          </p:cNvSpPr>
          <p:nvPr>
            <p:ph idx="1"/>
          </p:nvPr>
        </p:nvSpPr>
        <p:spPr/>
        <p:txBody>
          <a:bodyPr/>
          <a:lstStyle/>
          <a:p>
            <a:r>
              <a:rPr lang="en-US" dirty="0">
                <a:solidFill>
                  <a:schemeClr val="accent1">
                    <a:lumMod val="50000"/>
                  </a:schemeClr>
                </a:solidFill>
              </a:rPr>
              <a:t>Procedure Code 97532 GP is no longer valid.</a:t>
            </a:r>
          </a:p>
        </p:txBody>
      </p:sp>
      <p:sp>
        <p:nvSpPr>
          <p:cNvPr id="4" name="Slide Number Placeholder 3"/>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3696653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8939" y="143747"/>
            <a:ext cx="8527427" cy="1157229"/>
          </a:xfrm>
        </p:spPr>
        <p:txBody>
          <a:bodyPr/>
          <a:lstStyle/>
          <a:p>
            <a:pPr algn="ctr"/>
            <a:r>
              <a:rPr lang="en-US" dirty="0"/>
              <a:t>Third Party Billing</a:t>
            </a:r>
          </a:p>
        </p:txBody>
      </p:sp>
      <p:sp>
        <p:nvSpPr>
          <p:cNvPr id="3" name="Content Placeholder 2"/>
          <p:cNvSpPr>
            <a:spLocks noGrp="1"/>
          </p:cNvSpPr>
          <p:nvPr>
            <p:ph idx="1"/>
          </p:nvPr>
        </p:nvSpPr>
        <p:spPr>
          <a:xfrm>
            <a:off x="298939" y="1524001"/>
            <a:ext cx="8527427" cy="4349262"/>
          </a:xfrm>
        </p:spPr>
        <p:txBody>
          <a:bodyPr>
            <a:normAutofit/>
          </a:bodyPr>
          <a:lstStyle/>
          <a:p>
            <a:r>
              <a:rPr lang="en-US" dirty="0"/>
              <a:t>At times a student may be eligible for Medicaid as the secondary insurance. </a:t>
            </a:r>
          </a:p>
          <a:p>
            <a:r>
              <a:rPr lang="en-US" dirty="0"/>
              <a:t>Medicaid is the payer of last resort for direct services (OT, PT, Speech, Audiology, Psychological, and Nursing).</a:t>
            </a:r>
          </a:p>
          <a:p>
            <a:r>
              <a:rPr lang="en-US" dirty="0"/>
              <a:t>If the student has special transportation services, the direct billing should be submitted.  The claim will be denied but will justify claiming transportation billing for that instructional day.</a:t>
            </a:r>
          </a:p>
          <a:p>
            <a:r>
              <a:rPr lang="en-US" dirty="0"/>
              <a:t>Medicaid will pay ancillary services (TCM, personal care aide and special transportation) as the secondary insurance.</a:t>
            </a:r>
          </a:p>
          <a:p>
            <a:r>
              <a:rPr lang="en-US" dirty="0"/>
              <a:t>Occasionally a student may be eligible for Medicaid under two numbers.  In this case district’s should always use the primary Medicaid number.</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2580727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dirty="0"/>
              <a:t>Physical Therapy Assistant (PTA)</a:t>
            </a:r>
          </a:p>
        </p:txBody>
      </p:sp>
      <p:sp>
        <p:nvSpPr>
          <p:cNvPr id="3" name="Content Placeholder 2"/>
          <p:cNvSpPr>
            <a:spLocks noGrp="1"/>
          </p:cNvSpPr>
          <p:nvPr>
            <p:ph idx="1"/>
          </p:nvPr>
        </p:nvSpPr>
        <p:spPr/>
        <p:txBody>
          <a:bodyPr>
            <a:normAutofit/>
          </a:bodyPr>
          <a:lstStyle/>
          <a:p>
            <a:r>
              <a:rPr lang="en-US" dirty="0"/>
              <a:t>PTAs can only bill for therapy when an Physical Therapist (PT) certified by the WV Board of Examiners is directly supervising.</a:t>
            </a:r>
          </a:p>
          <a:p>
            <a:r>
              <a:rPr lang="en-US" dirty="0"/>
              <a:t>Directly supervising requires the Board Certified PT to be on site when the therapy is being provided.</a:t>
            </a:r>
          </a:p>
          <a:p>
            <a:r>
              <a:rPr lang="en-US" dirty="0"/>
              <a:t>PTA progress/therapy logs are to be co-signed by the supervising OT for therapy dates that are billed for Medicaid.  This only applies to dates when the PT was directly supervising the PTA. To make this clear to the person entering billing, the PT should initial the days that they provided direct supervision.</a:t>
            </a:r>
          </a:p>
          <a:p>
            <a:r>
              <a:rPr lang="en-US" dirty="0"/>
              <a:t>PTAs can not bill for evaluations.</a:t>
            </a:r>
          </a:p>
        </p:txBody>
      </p:sp>
    </p:spTree>
    <p:extLst>
      <p:ext uri="{BB962C8B-B14F-4D97-AF65-F5344CB8AC3E}">
        <p14:creationId xmlns:p14="http://schemas.microsoft.com/office/powerpoint/2010/main" val="24727679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normAutofit/>
          </a:bodyPr>
          <a:lstStyle/>
          <a:p>
            <a:r>
              <a:rPr lang="en-US" dirty="0"/>
              <a:t>Staff who provided or directly supervised the service will sign the form and list credentials.</a:t>
            </a:r>
          </a:p>
          <a:p>
            <a:r>
              <a:rPr lang="en-US" dirty="0"/>
              <a:t>For PTAs, the supervising PT must co-sign the billing form and initial specific claims directly supervised.</a:t>
            </a:r>
          </a:p>
          <a:p>
            <a:r>
              <a:rPr lang="en-US" dirty="0"/>
              <a:t>An PT is considered to be directly supervising when in the building at the time of the service.</a:t>
            </a:r>
          </a:p>
          <a:p>
            <a:r>
              <a:rPr lang="en-US" dirty="0"/>
              <a:t>Claims initialed by the PT can be submitted for billing.</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8255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dirty="0"/>
              <a:t>____________________     		      	       ________________</a:t>
            </a:r>
          </a:p>
          <a:p>
            <a:pPr marL="0" indent="0">
              <a:buNone/>
            </a:pPr>
            <a:r>
              <a:rPr lang="en-US" i="1" dirty="0"/>
              <a:t>Signature/Credentials		                                      Date	       </a:t>
            </a:r>
            <a:endParaRPr lang="en-US" dirty="0"/>
          </a:p>
          <a:p>
            <a:pPr marL="0" indent="0">
              <a:buNone/>
            </a:pPr>
            <a:r>
              <a:rPr lang="en-US" i="1" dirty="0"/>
              <a:t> </a:t>
            </a:r>
            <a:endParaRPr lang="en-US" dirty="0"/>
          </a:p>
          <a:p>
            <a:pPr marL="0" indent="0">
              <a:buNone/>
            </a:pPr>
            <a:r>
              <a:rPr lang="en-US" u="sng" dirty="0"/>
              <a:t>				 </a:t>
            </a:r>
            <a:r>
              <a:rPr lang="en-US" dirty="0"/>
              <a:t>				</a:t>
            </a:r>
            <a:r>
              <a:rPr lang="en-US" u="sng" dirty="0"/>
              <a:t>			  </a:t>
            </a:r>
            <a:r>
              <a:rPr lang="en-US" dirty="0"/>
              <a:t>        </a:t>
            </a:r>
            <a:r>
              <a:rPr lang="en-US" i="1" dirty="0"/>
              <a:t>Co-Signature/Credential 				         Date</a:t>
            </a:r>
            <a:r>
              <a:rPr lang="en-US" dirty="0"/>
              <a:t>             </a:t>
            </a:r>
            <a:r>
              <a:rPr lang="en-US" i="1" dirty="0"/>
              <a:t>(Initial dates directly supervised)</a:t>
            </a:r>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3874294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Consent to Bill Medicaid</a:t>
            </a:r>
          </a:p>
        </p:txBody>
      </p:sp>
      <p:sp>
        <p:nvSpPr>
          <p:cNvPr id="3" name="Content Placeholder 2"/>
          <p:cNvSpPr>
            <a:spLocks noGrp="1"/>
          </p:cNvSpPr>
          <p:nvPr>
            <p:ph idx="1"/>
          </p:nvPr>
        </p:nvSpPr>
        <p:spPr/>
        <p:txBody>
          <a:bodyPr/>
          <a:lstStyle/>
          <a:p>
            <a:r>
              <a:rPr lang="en-US" dirty="0">
                <a:solidFill>
                  <a:schemeClr val="accent1">
                    <a:lumMod val="50000"/>
                  </a:schemeClr>
                </a:solidFill>
              </a:rPr>
              <a:t>Prior to billing parents must provide written consent to release information and to bill for Medicaid reimbursement.  </a:t>
            </a:r>
          </a:p>
          <a:p>
            <a:r>
              <a:rPr lang="en-US" dirty="0">
                <a:solidFill>
                  <a:schemeClr val="accent1">
                    <a:lumMod val="50000"/>
                  </a:schemeClr>
                </a:solidFill>
              </a:rPr>
              <a:t>Consent is only good for one calendar year.</a:t>
            </a:r>
          </a:p>
          <a:p>
            <a:r>
              <a:rPr lang="en-US" dirty="0">
                <a:solidFill>
                  <a:schemeClr val="accent1">
                    <a:lumMod val="50000"/>
                  </a:schemeClr>
                </a:solidFill>
              </a:rPr>
              <a:t>Parents are to be provided an annual notice.</a:t>
            </a:r>
          </a:p>
        </p:txBody>
      </p:sp>
      <p:sp>
        <p:nvSpPr>
          <p:cNvPr id="4" name="Slide Number Placeholder 3"/>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3944582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Signature and Credentials</a:t>
            </a:r>
          </a:p>
        </p:txBody>
      </p:sp>
      <p:sp>
        <p:nvSpPr>
          <p:cNvPr id="3" name="Content Placeholder 2"/>
          <p:cNvSpPr>
            <a:spLocks noGrp="1"/>
          </p:cNvSpPr>
          <p:nvPr>
            <p:ph idx="1"/>
          </p:nvPr>
        </p:nvSpPr>
        <p:spPr/>
        <p:txBody>
          <a:bodyPr/>
          <a:lstStyle/>
          <a:p>
            <a:pPr marL="0" indent="0">
              <a:buNone/>
            </a:pPr>
            <a:endParaRPr lang="en-US" dirty="0"/>
          </a:p>
          <a:p>
            <a:pPr marL="0" indent="0">
              <a:buNone/>
            </a:pPr>
            <a:endParaRPr lang="en-US" dirty="0"/>
          </a:p>
          <a:p>
            <a:pPr marL="0" indent="0">
              <a:buNone/>
            </a:pPr>
            <a:r>
              <a:rPr lang="en-US" u="sng" dirty="0">
                <a:latin typeface="Brush Script MT" panose="03060802040406070304" pitchFamily="66" charset="0"/>
              </a:rPr>
              <a:t>Logan </a:t>
            </a:r>
            <a:r>
              <a:rPr lang="en-US" u="sng" dirty="0" err="1">
                <a:latin typeface="Brush Script MT" panose="03060802040406070304" pitchFamily="66" charset="0"/>
              </a:rPr>
              <a:t>Kaptis</a:t>
            </a:r>
            <a:r>
              <a:rPr lang="en-US" u="sng" dirty="0">
                <a:latin typeface="Brush Script MT" panose="03060802040406070304" pitchFamily="66" charset="0"/>
              </a:rPr>
              <a:t>   	</a:t>
            </a:r>
            <a:r>
              <a:rPr lang="en-US" u="sng" dirty="0"/>
              <a:t>PT	</a:t>
            </a:r>
            <a:r>
              <a:rPr lang="en-US" dirty="0"/>
              <a:t>     		      	       	</a:t>
            </a:r>
            <a:r>
              <a:rPr lang="en-US" u="sng" dirty="0"/>
              <a:t>October 2, 2019</a:t>
            </a:r>
            <a:endParaRPr lang="en-US" dirty="0"/>
          </a:p>
          <a:p>
            <a:pPr marL="0" indent="0">
              <a:buNone/>
            </a:pPr>
            <a:r>
              <a:rPr lang="en-US" i="1" dirty="0"/>
              <a:t>Signature/Credentials		                                      Date	       </a:t>
            </a:r>
            <a:endParaRPr lang="en-US" dirty="0"/>
          </a:p>
          <a:p>
            <a:pPr marL="0" indent="0">
              <a:buNone/>
            </a:pPr>
            <a:r>
              <a:rPr lang="en-US" i="1" dirty="0"/>
              <a:t> </a:t>
            </a:r>
            <a:endParaRPr lang="en-US" dirty="0"/>
          </a:p>
          <a:p>
            <a:pPr marL="0" indent="0">
              <a:buNone/>
            </a:pPr>
            <a:r>
              <a:rPr lang="en-US" u="sng" dirty="0"/>
              <a:t>				 </a:t>
            </a:r>
            <a:r>
              <a:rPr lang="en-US" dirty="0"/>
              <a:t>				</a:t>
            </a:r>
            <a:r>
              <a:rPr lang="en-US" u="sng" dirty="0"/>
              <a:t>			  </a:t>
            </a:r>
            <a:r>
              <a:rPr lang="en-US" dirty="0"/>
              <a:t>        </a:t>
            </a:r>
            <a:r>
              <a:rPr lang="en-US" i="1" dirty="0"/>
              <a:t>Co-Signature/Credential 				         Date</a:t>
            </a:r>
            <a:r>
              <a:rPr lang="en-US" dirty="0"/>
              <a:t>             </a:t>
            </a:r>
            <a:r>
              <a:rPr lang="en-US" i="1" dirty="0"/>
              <a:t>(Initial dates directly supervised)</a:t>
            </a:r>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20</a:t>
            </a:fld>
            <a:endParaRPr lang="en-US"/>
          </a:p>
        </p:txBody>
      </p:sp>
    </p:spTree>
    <p:extLst>
      <p:ext uri="{BB962C8B-B14F-4D97-AF65-F5344CB8AC3E}">
        <p14:creationId xmlns:p14="http://schemas.microsoft.com/office/powerpoint/2010/main" val="24618159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Additional Documentation</a:t>
            </a:r>
          </a:p>
        </p:txBody>
      </p:sp>
      <p:sp>
        <p:nvSpPr>
          <p:cNvPr id="3" name="Content Placeholder 2"/>
          <p:cNvSpPr>
            <a:spLocks noGrp="1"/>
          </p:cNvSpPr>
          <p:nvPr>
            <p:ph idx="1"/>
          </p:nvPr>
        </p:nvSpPr>
        <p:spPr/>
        <p:txBody>
          <a:bodyPr>
            <a:normAutofit/>
          </a:bodyPr>
          <a:lstStyle/>
          <a:p>
            <a:r>
              <a:rPr lang="en-US" dirty="0"/>
              <a:t>Progress/therapy logs will also be required.  </a:t>
            </a:r>
          </a:p>
          <a:p>
            <a:r>
              <a:rPr lang="en-US" dirty="0"/>
              <a:t>Original copies of progress/therapy logs must be on file in the special education central office.</a:t>
            </a:r>
          </a:p>
          <a:p>
            <a:r>
              <a:rPr lang="en-US" dirty="0"/>
              <a:t>There is not a required form for documentation of progress/therapy logs.</a:t>
            </a:r>
          </a:p>
        </p:txBody>
      </p:sp>
    </p:spTree>
    <p:extLst>
      <p:ext uri="{BB962C8B-B14F-4D97-AF65-F5344CB8AC3E}">
        <p14:creationId xmlns:p14="http://schemas.microsoft.com/office/powerpoint/2010/main" val="114773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9249" y="620777"/>
            <a:ext cx="8640147" cy="4773612"/>
          </a:xfrm>
        </p:spPr>
        <p:txBody>
          <a:bodyPr>
            <a:normAutofit/>
          </a:bodyPr>
          <a:lstStyle/>
          <a:p>
            <a:pPr algn="ctr"/>
            <a:br>
              <a:rPr lang="en-US" dirty="0"/>
            </a:br>
            <a:r>
              <a:rPr lang="en-US" dirty="0"/>
              <a:t>Kelley Johnson – Coordinator</a:t>
            </a:r>
            <a:br>
              <a:rPr lang="en-US" dirty="0"/>
            </a:br>
            <a:r>
              <a:rPr lang="en-US" dirty="0"/>
              <a:t>Office of Special Education</a:t>
            </a:r>
            <a:br>
              <a:rPr lang="en-US" dirty="0"/>
            </a:br>
            <a:r>
              <a:rPr lang="en-US" dirty="0">
                <a:hlinkClick r:id="rId2"/>
              </a:rPr>
              <a:t>kelley.johnson@k12.wv.us</a:t>
            </a:r>
            <a:br>
              <a:rPr lang="en-US" dirty="0"/>
            </a:br>
            <a:r>
              <a:rPr lang="en-US" dirty="0"/>
              <a:t>304-558-2696 </a:t>
            </a:r>
            <a:r>
              <a:rPr lang="en-US" dirty="0" err="1"/>
              <a:t>ext</a:t>
            </a:r>
            <a:r>
              <a:rPr lang="en-US" dirty="0"/>
              <a:t> 53539</a:t>
            </a:r>
            <a:br>
              <a:rPr lang="en-US" dirty="0"/>
            </a:br>
            <a:br>
              <a:rPr lang="en-US" dirty="0"/>
            </a:br>
            <a:r>
              <a:rPr lang="en-US" dirty="0"/>
              <a:t>WVDE Medicaid Website:</a:t>
            </a:r>
            <a:br>
              <a:rPr lang="en-US" dirty="0"/>
            </a:br>
            <a:r>
              <a:rPr lang="en-US" dirty="0"/>
              <a:t>https://wvde.us/special-education/Medicaid/</a:t>
            </a:r>
            <a:br>
              <a:rPr lang="en-US" dirty="0"/>
            </a:br>
            <a:endParaRPr lang="en-US" dirty="0"/>
          </a:p>
        </p:txBody>
      </p:sp>
    </p:spTree>
    <p:extLst>
      <p:ext uri="{BB962C8B-B14F-4D97-AF65-F5344CB8AC3E}">
        <p14:creationId xmlns:p14="http://schemas.microsoft.com/office/powerpoint/2010/main" val="244585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Plan of Care </a:t>
            </a:r>
          </a:p>
        </p:txBody>
      </p:sp>
      <p:sp>
        <p:nvSpPr>
          <p:cNvPr id="3" name="Content Placeholder 2"/>
          <p:cNvSpPr>
            <a:spLocks noGrp="1"/>
          </p:cNvSpPr>
          <p:nvPr>
            <p:ph idx="1"/>
          </p:nvPr>
        </p:nvSpPr>
        <p:spPr/>
        <p:txBody>
          <a:bodyPr>
            <a:normAutofit lnSpcReduction="10000"/>
          </a:bodyPr>
          <a:lstStyle/>
          <a:p>
            <a:r>
              <a:rPr lang="en-US" dirty="0">
                <a:solidFill>
                  <a:schemeClr val="accent1">
                    <a:lumMod val="50000"/>
                  </a:schemeClr>
                </a:solidFill>
              </a:rPr>
              <a:t>Services must be documented on the </a:t>
            </a:r>
            <a:r>
              <a:rPr lang="en-US" b="1" dirty="0">
                <a:solidFill>
                  <a:schemeClr val="accent1">
                    <a:lumMod val="50000"/>
                  </a:schemeClr>
                </a:solidFill>
              </a:rPr>
              <a:t>Plan of Care </a:t>
            </a:r>
            <a:r>
              <a:rPr lang="en-US" dirty="0">
                <a:solidFill>
                  <a:schemeClr val="accent1">
                    <a:lumMod val="50000"/>
                  </a:schemeClr>
                </a:solidFill>
              </a:rPr>
              <a:t>signed by the parent and therapist.</a:t>
            </a:r>
          </a:p>
          <a:p>
            <a:r>
              <a:rPr lang="en-US" dirty="0">
                <a:solidFill>
                  <a:schemeClr val="accent1">
                    <a:lumMod val="50000"/>
                  </a:schemeClr>
                </a:solidFill>
              </a:rPr>
              <a:t>Effective August 1, 2019 Service Plan is now called a Plan of Care.  This provides more consistency and avoids a terminology conflict with private school service plans.  There is not a need to have a new one signed if it says Service Care Plan.</a:t>
            </a:r>
          </a:p>
          <a:p>
            <a:r>
              <a:rPr lang="en-US" dirty="0">
                <a:solidFill>
                  <a:schemeClr val="accent1">
                    <a:lumMod val="50000"/>
                  </a:schemeClr>
                </a:solidFill>
              </a:rPr>
              <a:t>The IEP Program has been adjusted to reflect the change in terminology.</a:t>
            </a:r>
          </a:p>
          <a:p>
            <a:r>
              <a:rPr lang="en-US" dirty="0">
                <a:solidFill>
                  <a:schemeClr val="accent1">
                    <a:lumMod val="50000"/>
                  </a:schemeClr>
                </a:solidFill>
              </a:rPr>
              <a:t>Specific ICD-10 diagnosis codes are required. ICD-10 codes must relate to the specific type of therapy being provided. Think of these more as treatment diagnosis codes.  All appropriate diagnosis codes need to be listed on the Plan of Care.</a:t>
            </a:r>
          </a:p>
          <a:p>
            <a:r>
              <a:rPr lang="en-US" dirty="0">
                <a:solidFill>
                  <a:schemeClr val="accent1">
                    <a:lumMod val="50000"/>
                  </a:schemeClr>
                </a:solidFill>
              </a:rPr>
              <a:t> A global code such as Cerebral Palsy would not be appropriate.</a:t>
            </a:r>
          </a:p>
          <a:p>
            <a:pPr marL="0" indent="0">
              <a:buNone/>
            </a:pP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4897055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Physician Authorization Form</a:t>
            </a:r>
          </a:p>
        </p:txBody>
      </p:sp>
      <p:sp>
        <p:nvSpPr>
          <p:cNvPr id="3" name="Content Placeholder 2"/>
          <p:cNvSpPr>
            <a:spLocks noGrp="1"/>
          </p:cNvSpPr>
          <p:nvPr>
            <p:ph idx="1"/>
          </p:nvPr>
        </p:nvSpPr>
        <p:spPr>
          <a:xfrm>
            <a:off x="382915" y="1543906"/>
            <a:ext cx="8527427" cy="4149969"/>
          </a:xfrm>
        </p:spPr>
        <p:txBody>
          <a:bodyPr/>
          <a:lstStyle/>
          <a:p>
            <a:r>
              <a:rPr lang="en-US" dirty="0">
                <a:solidFill>
                  <a:schemeClr val="accent1">
                    <a:lumMod val="50000"/>
                  </a:schemeClr>
                </a:solidFill>
              </a:rPr>
              <a:t>Physician Authorization is required annually to bill for occupational therapy.</a:t>
            </a:r>
          </a:p>
          <a:p>
            <a:r>
              <a:rPr lang="en-US" dirty="0">
                <a:solidFill>
                  <a:schemeClr val="accent1">
                    <a:lumMod val="50000"/>
                  </a:schemeClr>
                </a:solidFill>
              </a:rPr>
              <a:t>The Physical Therapist is to document suggested ICD-10 diagnosis codes that specifically relate to the therapy being provided.</a:t>
            </a:r>
          </a:p>
          <a:p>
            <a:r>
              <a:rPr lang="en-US" dirty="0">
                <a:solidFill>
                  <a:schemeClr val="accent1">
                    <a:lumMod val="50000"/>
                  </a:schemeClr>
                </a:solidFill>
              </a:rPr>
              <a:t>When the physician signs the authorization form they are confirming the therapist’s code(s).</a:t>
            </a:r>
          </a:p>
          <a:p>
            <a:r>
              <a:rPr lang="en-US" dirty="0">
                <a:solidFill>
                  <a:schemeClr val="accent1">
                    <a:lumMod val="50000"/>
                  </a:schemeClr>
                </a:solidFill>
              </a:rPr>
              <a:t>Authorizations can be signed by a Physician (MD or DO), Physician’s Assistant (PA) or by an Advanced Practice Registered Nurse (APRN).</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37388315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Student Demographics</a:t>
            </a:r>
          </a:p>
        </p:txBody>
      </p:sp>
      <p:sp>
        <p:nvSpPr>
          <p:cNvPr id="3" name="Content Placeholder 2"/>
          <p:cNvSpPr>
            <a:spLocks noGrp="1"/>
          </p:cNvSpPr>
          <p:nvPr>
            <p:ph idx="1"/>
          </p:nvPr>
        </p:nvSpPr>
        <p:spPr>
          <a:xfrm>
            <a:off x="298939" y="1543907"/>
            <a:ext cx="8527427" cy="4109547"/>
          </a:xfrm>
        </p:spPr>
        <p:txBody>
          <a:bodyPr/>
          <a:lstStyle/>
          <a:p>
            <a:pPr marL="0" indent="0">
              <a:buNone/>
            </a:pPr>
            <a:endParaRPr lang="en-US" dirty="0"/>
          </a:p>
          <a:p>
            <a:r>
              <a:rPr lang="en-US" dirty="0">
                <a:solidFill>
                  <a:schemeClr val="accent1">
                    <a:lumMod val="50000"/>
                  </a:schemeClr>
                </a:solidFill>
              </a:rPr>
              <a:t>Use the student’s real name as listed in WVEIS</a:t>
            </a:r>
          </a:p>
          <a:p>
            <a:r>
              <a:rPr lang="en-US" dirty="0">
                <a:solidFill>
                  <a:schemeClr val="accent1">
                    <a:lumMod val="50000"/>
                  </a:schemeClr>
                </a:solidFill>
              </a:rPr>
              <a:t>The diagnosis code is to be an ICD-10 code that matches the need for occupational therapy.  </a:t>
            </a:r>
          </a:p>
          <a:p>
            <a:r>
              <a:rPr lang="en-US" dirty="0">
                <a:solidFill>
                  <a:schemeClr val="accent1">
                    <a:lumMod val="50000"/>
                  </a:schemeClr>
                </a:solidFill>
              </a:rPr>
              <a:t>County and school names can be written out or use the county and school WVEIS codes.</a:t>
            </a:r>
          </a:p>
          <a:p>
            <a:r>
              <a:rPr lang="en-US" dirty="0">
                <a:solidFill>
                  <a:schemeClr val="accent1">
                    <a:lumMod val="50000"/>
                  </a:schemeClr>
                </a:solidFill>
              </a:rPr>
              <a:t>For provider name print the name of the person providing the service.</a:t>
            </a:r>
          </a:p>
          <a:p>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37639717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Physical Therapy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998995017"/>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a:effectLst/>
                        </a:rPr>
                        <a:t>County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a:effectLst/>
                        </a:rPr>
                        <a:t>School</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56859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Service Record – School Based Physical Therapy Billing Form</a:t>
            </a:r>
            <a:br>
              <a:rPr lang="en-US" b="1" dirty="0"/>
            </a:b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731233748"/>
              </p:ext>
            </p:extLst>
          </p:nvPr>
        </p:nvGraphicFramePr>
        <p:xfrm>
          <a:off x="889233" y="1543907"/>
          <a:ext cx="7264866" cy="2827560"/>
        </p:xfrm>
        <a:graphic>
          <a:graphicData uri="http://schemas.openxmlformats.org/drawingml/2006/table">
            <a:tbl>
              <a:tblPr>
                <a:tableStyleId>{5C22544A-7EE6-4342-B048-85BDC9FD1C3A}</a:tableStyleId>
              </a:tblPr>
              <a:tblGrid>
                <a:gridCol w="2208732">
                  <a:extLst>
                    <a:ext uri="{9D8B030D-6E8A-4147-A177-3AD203B41FA5}">
                      <a16:colId xmlns:a16="http://schemas.microsoft.com/office/drawing/2014/main" val="1342937078"/>
                    </a:ext>
                  </a:extLst>
                </a:gridCol>
                <a:gridCol w="2608640">
                  <a:extLst>
                    <a:ext uri="{9D8B030D-6E8A-4147-A177-3AD203B41FA5}">
                      <a16:colId xmlns:a16="http://schemas.microsoft.com/office/drawing/2014/main" val="3299893028"/>
                    </a:ext>
                  </a:extLst>
                </a:gridCol>
                <a:gridCol w="2447494">
                  <a:extLst>
                    <a:ext uri="{9D8B030D-6E8A-4147-A177-3AD203B41FA5}">
                      <a16:colId xmlns:a16="http://schemas.microsoft.com/office/drawing/2014/main" val="2238697741"/>
                    </a:ext>
                  </a:extLst>
                </a:gridCol>
              </a:tblGrid>
              <a:tr h="380050">
                <a:tc>
                  <a:txBody>
                    <a:bodyPr/>
                    <a:lstStyle/>
                    <a:p>
                      <a:pPr marL="0" marR="0" algn="ctr">
                        <a:lnSpc>
                          <a:spcPct val="107000"/>
                        </a:lnSpc>
                        <a:spcBef>
                          <a:spcPts val="0"/>
                        </a:spcBef>
                        <a:spcAft>
                          <a:spcPts val="0"/>
                        </a:spcAft>
                      </a:pPr>
                      <a:r>
                        <a:rPr lang="en-US" sz="1000" dirty="0">
                          <a:effectLst/>
                        </a:rPr>
                        <a:t>Medicaid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Last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First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14734654"/>
                  </a:ext>
                </a:extLst>
              </a:tr>
              <a:tr h="467082">
                <a:tc>
                  <a:txBody>
                    <a:bodyPr/>
                    <a:lstStyle/>
                    <a:p>
                      <a:pPr marL="0" marR="0" algn="ctr">
                        <a:lnSpc>
                          <a:spcPct val="107000"/>
                        </a:lnSpc>
                        <a:spcBef>
                          <a:spcPts val="0"/>
                        </a:spcBef>
                        <a:spcAft>
                          <a:spcPts val="0"/>
                        </a:spcAft>
                      </a:pPr>
                      <a:r>
                        <a:rPr lang="en-US" sz="1000" dirty="0">
                          <a:effectLst/>
                        </a:rPr>
                        <a:t> 03900000002</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Doe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7000"/>
                        </a:lnSpc>
                        <a:spcBef>
                          <a:spcPts val="0"/>
                        </a:spcBef>
                        <a:spcAft>
                          <a:spcPts val="0"/>
                        </a:spcAft>
                      </a:pPr>
                      <a:r>
                        <a:rPr lang="en-US" sz="1000" dirty="0">
                          <a:effectLst/>
                        </a:rPr>
                        <a:t>Calvin</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233697081"/>
                  </a:ext>
                </a:extLst>
              </a:tr>
              <a:tr h="474867">
                <a:tc>
                  <a:txBody>
                    <a:bodyPr/>
                    <a:lstStyle/>
                    <a:p>
                      <a:pPr marL="0" marR="0" algn="ctr">
                        <a:lnSpc>
                          <a:spcPct val="107000"/>
                        </a:lnSpc>
                        <a:spcBef>
                          <a:spcPts val="0"/>
                        </a:spcBef>
                        <a:spcAft>
                          <a:spcPts val="0"/>
                        </a:spcAft>
                      </a:pPr>
                      <a:r>
                        <a:rPr lang="en-US" sz="1000" dirty="0">
                          <a:effectLst/>
                        </a:rPr>
                        <a:t>WVEIS Number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Date of Birth</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Provider Name</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877525650"/>
                  </a:ext>
                </a:extLst>
              </a:tr>
              <a:tr h="560498">
                <a:tc>
                  <a:txBody>
                    <a:bodyPr/>
                    <a:lstStyle/>
                    <a:p>
                      <a:pPr marL="0" marR="0" algn="ctr">
                        <a:lnSpc>
                          <a:spcPct val="107000"/>
                        </a:lnSpc>
                        <a:spcBef>
                          <a:spcPts val="0"/>
                        </a:spcBef>
                        <a:spcAft>
                          <a:spcPts val="0"/>
                        </a:spcAft>
                      </a:pPr>
                      <a:r>
                        <a:rPr lang="en-US" sz="1000" dirty="0">
                          <a:effectLst/>
                        </a:rPr>
                        <a:t> 999999998</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9-25-2005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Logan </a:t>
                      </a:r>
                      <a:r>
                        <a:rPr lang="en-US" sz="1000" dirty="0" err="1">
                          <a:effectLst/>
                        </a:rPr>
                        <a:t>Kaptis</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370609336"/>
                  </a:ext>
                </a:extLst>
              </a:tr>
              <a:tr h="404805">
                <a:tc>
                  <a:txBody>
                    <a:bodyPr/>
                    <a:lstStyle/>
                    <a:p>
                      <a:pPr marL="0" marR="0" algn="ctr">
                        <a:lnSpc>
                          <a:spcPct val="107000"/>
                        </a:lnSpc>
                        <a:spcBef>
                          <a:spcPts val="0"/>
                        </a:spcBef>
                        <a:spcAft>
                          <a:spcPts val="0"/>
                        </a:spcAft>
                      </a:pPr>
                      <a:r>
                        <a:rPr lang="en-US" sz="1000">
                          <a:effectLst/>
                        </a:rPr>
                        <a:t>County</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a:effectLst/>
                        </a:rPr>
                        <a:t>School</a:t>
                      </a:r>
                      <a:endParaRPr lang="en-US" sz="120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a:txBody>
                    <a:bodyPr/>
                    <a:lstStyle/>
                    <a:p>
                      <a:pPr marL="0" marR="0" algn="ctr">
                        <a:lnSpc>
                          <a:spcPct val="107000"/>
                        </a:lnSpc>
                        <a:spcBef>
                          <a:spcPts val="0"/>
                        </a:spcBef>
                        <a:spcAft>
                          <a:spcPts val="0"/>
                        </a:spcAft>
                      </a:pPr>
                      <a:r>
                        <a:rPr lang="en-US" sz="1000" dirty="0">
                          <a:effectLst/>
                        </a:rPr>
                        <a:t>Month/Year</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extLst>
                  <a:ext uri="{0D108BD9-81ED-4DB2-BD59-A6C34878D82A}">
                    <a16:rowId xmlns:a16="http://schemas.microsoft.com/office/drawing/2014/main" val="1901868216"/>
                  </a:ext>
                </a:extLst>
              </a:tr>
              <a:tr h="540258">
                <a:tc>
                  <a:txBody>
                    <a:bodyPr/>
                    <a:lstStyle/>
                    <a:p>
                      <a:pPr marL="0" marR="0" algn="ctr">
                        <a:lnSpc>
                          <a:spcPct val="107000"/>
                        </a:lnSpc>
                        <a:spcBef>
                          <a:spcPts val="0"/>
                        </a:spcBef>
                        <a:spcAft>
                          <a:spcPts val="0"/>
                        </a:spcAft>
                      </a:pPr>
                      <a:r>
                        <a:rPr lang="en-US" sz="1000" dirty="0">
                          <a:effectLst/>
                        </a:rPr>
                        <a:t>59 </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302</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lgn="ctr">
                        <a:lnSpc>
                          <a:spcPct val="107000"/>
                        </a:lnSpc>
                        <a:spcBef>
                          <a:spcPts val="0"/>
                        </a:spcBef>
                        <a:spcAft>
                          <a:spcPts val="0"/>
                        </a:spcAft>
                      </a:pPr>
                      <a:r>
                        <a:rPr lang="en-US" sz="1000" dirty="0">
                          <a:effectLst/>
                        </a:rPr>
                        <a:t>September 2019</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908181117"/>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11621705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Diagnosis Codes	</a:t>
            </a:r>
          </a:p>
        </p:txBody>
      </p:sp>
      <p:sp>
        <p:nvSpPr>
          <p:cNvPr id="3" name="Content Placeholder 2"/>
          <p:cNvSpPr>
            <a:spLocks noGrp="1"/>
          </p:cNvSpPr>
          <p:nvPr>
            <p:ph idx="1"/>
          </p:nvPr>
        </p:nvSpPr>
        <p:spPr/>
        <p:txBody>
          <a:bodyPr/>
          <a:lstStyle/>
          <a:p>
            <a:r>
              <a:rPr lang="en-US" dirty="0"/>
              <a:t>Enter the PT specific ICD 10 Diagnosis Codes on the form starting with box number one.</a:t>
            </a:r>
          </a:p>
          <a:p>
            <a:r>
              <a:rPr lang="en-US" dirty="0"/>
              <a:t>Enter the codes that are directly associated with the therapy sessions and/or assessments.</a:t>
            </a:r>
          </a:p>
          <a:p>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1971513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 ICD 10 Diagnosis Codes</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16321285"/>
              </p:ext>
            </p:extLst>
          </p:nvPr>
        </p:nvGraphicFramePr>
        <p:xfrm>
          <a:off x="729842" y="2525085"/>
          <a:ext cx="7583649" cy="2088860"/>
        </p:xfrm>
        <a:graphic>
          <a:graphicData uri="http://schemas.openxmlformats.org/drawingml/2006/table">
            <a:tbl>
              <a:tblPr firstRow="1" firstCol="1" bandRow="1">
                <a:tableStyleId>{5C22544A-7EE6-4342-B048-85BDC9FD1C3A}</a:tableStyleId>
              </a:tblPr>
              <a:tblGrid>
                <a:gridCol w="1339778">
                  <a:extLst>
                    <a:ext uri="{9D8B030D-6E8A-4147-A177-3AD203B41FA5}">
                      <a16:colId xmlns:a16="http://schemas.microsoft.com/office/drawing/2014/main" val="2191601003"/>
                    </a:ext>
                  </a:extLst>
                </a:gridCol>
                <a:gridCol w="1417913">
                  <a:extLst>
                    <a:ext uri="{9D8B030D-6E8A-4147-A177-3AD203B41FA5}">
                      <a16:colId xmlns:a16="http://schemas.microsoft.com/office/drawing/2014/main" val="718960759"/>
                    </a:ext>
                  </a:extLst>
                </a:gridCol>
                <a:gridCol w="1172018">
                  <a:extLst>
                    <a:ext uri="{9D8B030D-6E8A-4147-A177-3AD203B41FA5}">
                      <a16:colId xmlns:a16="http://schemas.microsoft.com/office/drawing/2014/main" val="1280419266"/>
                    </a:ext>
                  </a:extLst>
                </a:gridCol>
                <a:gridCol w="1309903">
                  <a:extLst>
                    <a:ext uri="{9D8B030D-6E8A-4147-A177-3AD203B41FA5}">
                      <a16:colId xmlns:a16="http://schemas.microsoft.com/office/drawing/2014/main" val="3249957372"/>
                    </a:ext>
                  </a:extLst>
                </a:gridCol>
                <a:gridCol w="1168954">
                  <a:extLst>
                    <a:ext uri="{9D8B030D-6E8A-4147-A177-3AD203B41FA5}">
                      <a16:colId xmlns:a16="http://schemas.microsoft.com/office/drawing/2014/main" val="2101553114"/>
                    </a:ext>
                  </a:extLst>
                </a:gridCol>
                <a:gridCol w="1175083">
                  <a:extLst>
                    <a:ext uri="{9D8B030D-6E8A-4147-A177-3AD203B41FA5}">
                      <a16:colId xmlns:a16="http://schemas.microsoft.com/office/drawing/2014/main" val="70687398"/>
                    </a:ext>
                  </a:extLst>
                </a:gridCol>
              </a:tblGrid>
              <a:tr h="1044430">
                <a:tc gridSpan="6">
                  <a:txBody>
                    <a:bodyPr/>
                    <a:lstStyle/>
                    <a:p>
                      <a:pPr marL="0" marR="0" algn="ctr">
                        <a:spcBef>
                          <a:spcPts val="0"/>
                        </a:spcBef>
                        <a:spcAft>
                          <a:spcPts val="0"/>
                        </a:spcAft>
                      </a:pPr>
                      <a:r>
                        <a:rPr lang="en-US" sz="2000" dirty="0">
                          <a:solidFill>
                            <a:schemeClr val="tx1"/>
                          </a:solidFill>
                          <a:effectLst/>
                        </a:rPr>
                        <a:t>LIST ALL DIAGNOSIS CODES RELATED TO PHYSICAL THERAPY</a:t>
                      </a:r>
                      <a:endParaRPr lang="en-US" sz="20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3F6F5"/>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805036"/>
                  </a:ext>
                </a:extLst>
              </a:tr>
              <a:tr h="1044430">
                <a:tc>
                  <a:txBody>
                    <a:bodyPr/>
                    <a:lstStyle/>
                    <a:p>
                      <a:pPr marL="0" marR="0">
                        <a:spcBef>
                          <a:spcPts val="0"/>
                        </a:spcBef>
                        <a:spcAft>
                          <a:spcPts val="0"/>
                        </a:spcAft>
                      </a:pPr>
                      <a:r>
                        <a:rPr lang="en-US" sz="1200" dirty="0">
                          <a:solidFill>
                            <a:schemeClr val="tx1"/>
                          </a:solidFill>
                          <a:effectLst/>
                        </a:rPr>
                        <a:t>1.</a:t>
                      </a:r>
                      <a:endParaRPr lang="en-US" sz="1200" dirty="0">
                        <a:solidFill>
                          <a:schemeClr val="tx1"/>
                        </a:solidFill>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spcBef>
                          <a:spcPts val="0"/>
                        </a:spcBef>
                        <a:spcAft>
                          <a:spcPts val="0"/>
                        </a:spcAft>
                      </a:pPr>
                      <a:r>
                        <a:rPr lang="en-US" sz="1200" dirty="0">
                          <a:effectLst/>
                        </a:rPr>
                        <a:t>2.</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3.</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4.</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5.</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200" dirty="0">
                          <a:effectLst/>
                        </a:rPr>
                        <a:t>6.</a:t>
                      </a:r>
                      <a:endParaRPr lang="en-US" sz="1200" dirty="0">
                        <a:effectLst/>
                        <a:latin typeface="Times New Roman" panose="02020603050405020304" pitchFamily="18" charset="0"/>
                        <a:ea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4787055"/>
                  </a:ext>
                </a:extLst>
              </a:tr>
            </a:tbl>
          </a:graphicData>
        </a:graphic>
      </p:graphicFrame>
      <p:sp>
        <p:nvSpPr>
          <p:cNvPr id="4" name="Slide Number Placeholder 3"/>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1701465999"/>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297</TotalTime>
  <Words>1323</Words>
  <Application>Microsoft Office PowerPoint</Application>
  <PresentationFormat>On-screen Show (4:3)</PresentationFormat>
  <Paragraphs>445</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Brush Script MT</vt:lpstr>
      <vt:lpstr>Calibri</vt:lpstr>
      <vt:lpstr>Fira Sans</vt:lpstr>
      <vt:lpstr>Fira Sans Ultra</vt:lpstr>
      <vt:lpstr>Times New Roman</vt:lpstr>
      <vt:lpstr>Vollkorn</vt:lpstr>
      <vt:lpstr>WVDE_2017Theme2</vt:lpstr>
      <vt:lpstr>Chapter 538 School-Based Health Services</vt:lpstr>
      <vt:lpstr>Consent to Bill Medicaid</vt:lpstr>
      <vt:lpstr>Plan of Care </vt:lpstr>
      <vt:lpstr>Physician Authorization Form</vt:lpstr>
      <vt:lpstr>Student Demographics</vt:lpstr>
      <vt:lpstr>Service Record – School Based Physical Therapy Billing Form </vt:lpstr>
      <vt:lpstr>Service Record – School Based Physical Therapy Billing Form </vt:lpstr>
      <vt:lpstr>Diagnosis Codes </vt:lpstr>
      <vt:lpstr> ICD 10 Diagnosis Codes</vt:lpstr>
      <vt:lpstr> ICD 10 Diagnosis Codes</vt:lpstr>
      <vt:lpstr>Physical Therapy Procedure Codes</vt:lpstr>
      <vt:lpstr>Enter Claim Documentation</vt:lpstr>
      <vt:lpstr>Claim Documentation</vt:lpstr>
      <vt:lpstr>Claim Documentation</vt:lpstr>
      <vt:lpstr>Procedure Code Changes</vt:lpstr>
      <vt:lpstr>Third Party Billing</vt:lpstr>
      <vt:lpstr>Physical Therapy Assistant (PTA)</vt:lpstr>
      <vt:lpstr>Signature and Credentials</vt:lpstr>
      <vt:lpstr>Signature and Credentials</vt:lpstr>
      <vt:lpstr>Signature and Credentials</vt:lpstr>
      <vt:lpstr>Additional Documentation</vt:lpstr>
      <vt:lpstr> Kelley Johnson – Coordinator Office of Special Education kelley.johnson@k12.wv.us 304-558-2696 ext 53539  WVDE Medicaid Website: https://wvde.us/special-education/Medicaid/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Kelley Johnson</cp:lastModifiedBy>
  <cp:revision>34</cp:revision>
  <cp:lastPrinted>2019-05-16T16:38:47Z</cp:lastPrinted>
  <dcterms:created xsi:type="dcterms:W3CDTF">2017-05-08T14:21:19Z</dcterms:created>
  <dcterms:modified xsi:type="dcterms:W3CDTF">2019-06-06T14:59:33Z</dcterms:modified>
</cp:coreProperties>
</file>