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4" r:id="rId3"/>
    <p:sldId id="265" r:id="rId4"/>
    <p:sldId id="275" r:id="rId5"/>
    <p:sldId id="276" r:id="rId6"/>
    <p:sldId id="274" r:id="rId7"/>
    <p:sldId id="277" r:id="rId8"/>
    <p:sldId id="278"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86530C-5674-447A-99CC-351865BB9BC8}" v="9" dt="2019-06-03T19:41:39.5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67" d="100"/>
          <a:sy n="67" d="100"/>
        </p:scale>
        <p:origin x="14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8/13/2019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538 School-Based Health Services</a:t>
            </a:r>
          </a:p>
        </p:txBody>
      </p:sp>
      <p:sp>
        <p:nvSpPr>
          <p:cNvPr id="4" name="Date Placeholder 3"/>
          <p:cNvSpPr>
            <a:spLocks noGrp="1"/>
          </p:cNvSpPr>
          <p:nvPr>
            <p:ph type="dt" sz="half" idx="10"/>
          </p:nvPr>
        </p:nvSpPr>
        <p:spPr/>
        <p:txBody>
          <a:bodyPr/>
          <a:lstStyle/>
          <a:p>
            <a:r>
              <a:rPr lang="en-US" dirty="0"/>
              <a:t>2019</a:t>
            </a:r>
          </a:p>
        </p:txBody>
      </p:sp>
      <p:sp>
        <p:nvSpPr>
          <p:cNvPr id="6" name="Subtitle 5">
            <a:extLst>
              <a:ext uri="{FF2B5EF4-FFF2-40B4-BE49-F238E27FC236}">
                <a16:creationId xmlns:a16="http://schemas.microsoft.com/office/drawing/2014/main" id="{4001927F-21D9-4DCD-ACC1-C0733FFF5BB3}"/>
              </a:ext>
            </a:extLst>
          </p:cNvPr>
          <p:cNvSpPr>
            <a:spLocks noGrp="1"/>
          </p:cNvSpPr>
          <p:nvPr>
            <p:ph type="subTitle" idx="1"/>
          </p:nvPr>
        </p:nvSpPr>
        <p:spPr/>
        <p:txBody>
          <a:bodyPr/>
          <a:lstStyle/>
          <a:p>
            <a:r>
              <a:rPr lang="en-US" dirty="0"/>
              <a:t>Transportation </a:t>
            </a:r>
          </a:p>
        </p:txBody>
      </p:sp>
    </p:spTree>
    <p:extLst>
      <p:ext uri="{BB962C8B-B14F-4D97-AF65-F5344CB8AC3E}">
        <p14:creationId xmlns:p14="http://schemas.microsoft.com/office/powerpoint/2010/main" val="1826907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FF07B-B658-4D73-85F5-649223EF049F}"/>
              </a:ext>
            </a:extLst>
          </p:cNvPr>
          <p:cNvSpPr>
            <a:spLocks noGrp="1"/>
          </p:cNvSpPr>
          <p:nvPr>
            <p:ph type="title"/>
          </p:nvPr>
        </p:nvSpPr>
        <p:spPr/>
        <p:txBody>
          <a:bodyPr>
            <a:normAutofit/>
          </a:bodyPr>
          <a:lstStyle/>
          <a:p>
            <a:pPr algn="ctr"/>
            <a:r>
              <a:rPr lang="en-US" sz="4000" dirty="0"/>
              <a:t>Demographics </a:t>
            </a:r>
          </a:p>
        </p:txBody>
      </p:sp>
      <p:sp>
        <p:nvSpPr>
          <p:cNvPr id="4" name="Slide Number Placeholder 3">
            <a:extLst>
              <a:ext uri="{FF2B5EF4-FFF2-40B4-BE49-F238E27FC236}">
                <a16:creationId xmlns:a16="http://schemas.microsoft.com/office/drawing/2014/main" id="{AC448CB0-0131-4579-9B0A-2C0D238FC7F9}"/>
              </a:ext>
            </a:extLst>
          </p:cNvPr>
          <p:cNvSpPr>
            <a:spLocks noGrp="1"/>
          </p:cNvSpPr>
          <p:nvPr>
            <p:ph type="sldNum" sz="quarter" idx="12"/>
          </p:nvPr>
        </p:nvSpPr>
        <p:spPr/>
        <p:txBody>
          <a:bodyPr/>
          <a:lstStyle/>
          <a:p>
            <a:fld id="{16630861-4318-414B-8E21-CA5F03E7BD41}" type="slidenum">
              <a:rPr lang="en-US" smtClean="0"/>
              <a:t>2</a:t>
            </a:fld>
            <a:endParaRPr lang="en-US"/>
          </a:p>
        </p:txBody>
      </p:sp>
      <p:graphicFrame>
        <p:nvGraphicFramePr>
          <p:cNvPr id="7" name="Content Placeholder 6">
            <a:extLst>
              <a:ext uri="{FF2B5EF4-FFF2-40B4-BE49-F238E27FC236}">
                <a16:creationId xmlns:a16="http://schemas.microsoft.com/office/drawing/2014/main" id="{84709749-00DA-42B6-9812-5ABE2600393C}"/>
              </a:ext>
            </a:extLst>
          </p:cNvPr>
          <p:cNvGraphicFramePr>
            <a:graphicFrameLocks noGrp="1"/>
          </p:cNvGraphicFramePr>
          <p:nvPr>
            <p:ph idx="1"/>
            <p:extLst>
              <p:ext uri="{D42A27DB-BD31-4B8C-83A1-F6EECF244321}">
                <p14:modId xmlns:p14="http://schemas.microsoft.com/office/powerpoint/2010/main" val="64868155"/>
              </p:ext>
            </p:extLst>
          </p:nvPr>
        </p:nvGraphicFramePr>
        <p:xfrm>
          <a:off x="1065320" y="2334828"/>
          <a:ext cx="7022237" cy="1921102"/>
        </p:xfrm>
        <a:graphic>
          <a:graphicData uri="http://schemas.openxmlformats.org/drawingml/2006/table">
            <a:tbl>
              <a:tblPr>
                <a:tableStyleId>{5C22544A-7EE6-4342-B048-85BDC9FD1C3A}</a:tableStyleId>
              </a:tblPr>
              <a:tblGrid>
                <a:gridCol w="1620400">
                  <a:extLst>
                    <a:ext uri="{9D8B030D-6E8A-4147-A177-3AD203B41FA5}">
                      <a16:colId xmlns:a16="http://schemas.microsoft.com/office/drawing/2014/main" val="2925086761"/>
                    </a:ext>
                  </a:extLst>
                </a:gridCol>
                <a:gridCol w="1620400">
                  <a:extLst>
                    <a:ext uri="{9D8B030D-6E8A-4147-A177-3AD203B41FA5}">
                      <a16:colId xmlns:a16="http://schemas.microsoft.com/office/drawing/2014/main" val="688131268"/>
                    </a:ext>
                  </a:extLst>
                </a:gridCol>
                <a:gridCol w="1688263">
                  <a:extLst>
                    <a:ext uri="{9D8B030D-6E8A-4147-A177-3AD203B41FA5}">
                      <a16:colId xmlns:a16="http://schemas.microsoft.com/office/drawing/2014/main" val="2535134839"/>
                    </a:ext>
                  </a:extLst>
                </a:gridCol>
                <a:gridCol w="1080518">
                  <a:extLst>
                    <a:ext uri="{9D8B030D-6E8A-4147-A177-3AD203B41FA5}">
                      <a16:colId xmlns:a16="http://schemas.microsoft.com/office/drawing/2014/main" val="1733572370"/>
                    </a:ext>
                  </a:extLst>
                </a:gridCol>
                <a:gridCol w="1012656">
                  <a:extLst>
                    <a:ext uri="{9D8B030D-6E8A-4147-A177-3AD203B41FA5}">
                      <a16:colId xmlns:a16="http://schemas.microsoft.com/office/drawing/2014/main" val="1616654861"/>
                    </a:ext>
                  </a:extLst>
                </a:gridCol>
              </a:tblGrid>
              <a:tr h="387023">
                <a:tc>
                  <a:txBody>
                    <a:bodyPr/>
                    <a:lstStyle/>
                    <a:p>
                      <a:pPr marL="0" marR="0">
                        <a:lnSpc>
                          <a:spcPct val="107000"/>
                        </a:lnSpc>
                        <a:spcBef>
                          <a:spcPts val="0"/>
                        </a:spcBef>
                        <a:spcAft>
                          <a:spcPts val="0"/>
                        </a:spcAft>
                      </a:pPr>
                      <a:r>
                        <a:rPr lang="en-US" sz="1100">
                          <a:effectLst/>
                        </a:rPr>
                        <a:t>Medicaid Number</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Last Name</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First Name</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County</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School</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81089843"/>
                  </a:ext>
                </a:extLst>
              </a:tr>
              <a:tr h="375012">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2661968"/>
                  </a:ext>
                </a:extLst>
              </a:tr>
              <a:tr h="737346">
                <a:tc>
                  <a:txBody>
                    <a:bodyPr/>
                    <a:lstStyle/>
                    <a:p>
                      <a:pPr marL="0" marR="0">
                        <a:lnSpc>
                          <a:spcPct val="107000"/>
                        </a:lnSpc>
                        <a:spcBef>
                          <a:spcPts val="0"/>
                        </a:spcBef>
                        <a:spcAft>
                          <a:spcPts val="0"/>
                        </a:spcAft>
                      </a:pPr>
                      <a:r>
                        <a:rPr lang="en-US" sz="1100">
                          <a:effectLst/>
                        </a:rPr>
                        <a:t>WVEIS #</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Diagnosis Code</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Date of Birth</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Month/Year</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Vehicle Type</a:t>
                      </a:r>
                      <a:endParaRPr lang="en-US"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17774466"/>
                  </a:ext>
                </a:extLst>
              </a:tr>
              <a:tr h="421721">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200" dirty="0">
                          <a:effectLst/>
                        </a:rPr>
                        <a:t>Modified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4661422"/>
                  </a:ext>
                </a:extLst>
              </a:tr>
            </a:tbl>
          </a:graphicData>
        </a:graphic>
      </p:graphicFrame>
    </p:spTree>
    <p:extLst>
      <p:ext uri="{BB962C8B-B14F-4D97-AF65-F5344CB8AC3E}">
        <p14:creationId xmlns:p14="http://schemas.microsoft.com/office/powerpoint/2010/main" val="1879666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35215-647A-4E09-8CBA-BF0F1E004F80}"/>
              </a:ext>
            </a:extLst>
          </p:cNvPr>
          <p:cNvSpPr>
            <a:spLocks noGrp="1"/>
          </p:cNvSpPr>
          <p:nvPr>
            <p:ph type="title"/>
          </p:nvPr>
        </p:nvSpPr>
        <p:spPr>
          <a:xfrm>
            <a:off x="514350" y="323134"/>
            <a:ext cx="8321363" cy="505541"/>
          </a:xfrm>
        </p:spPr>
        <p:txBody>
          <a:bodyPr>
            <a:normAutofit fontScale="90000"/>
          </a:bodyPr>
          <a:lstStyle/>
          <a:p>
            <a:pPr algn="ctr"/>
            <a:r>
              <a:rPr lang="en-US" sz="4400" dirty="0"/>
              <a:t>Two Codes to Choose</a:t>
            </a:r>
          </a:p>
        </p:txBody>
      </p:sp>
      <p:sp>
        <p:nvSpPr>
          <p:cNvPr id="3" name="Content Placeholder 2">
            <a:extLst>
              <a:ext uri="{FF2B5EF4-FFF2-40B4-BE49-F238E27FC236}">
                <a16:creationId xmlns:a16="http://schemas.microsoft.com/office/drawing/2014/main" id="{CF1599A4-00F3-4F77-995A-9B7D56DE0DBA}"/>
              </a:ext>
            </a:extLst>
          </p:cNvPr>
          <p:cNvSpPr>
            <a:spLocks noGrp="1"/>
          </p:cNvSpPr>
          <p:nvPr>
            <p:ph idx="1"/>
          </p:nvPr>
        </p:nvSpPr>
        <p:spPr>
          <a:xfrm>
            <a:off x="298939" y="1985963"/>
            <a:ext cx="8527427" cy="3492048"/>
          </a:xfrm>
        </p:spPr>
        <p:txBody>
          <a:bodyPr>
            <a:normAutofit/>
          </a:bodyPr>
          <a:lstStyle/>
          <a:p>
            <a:endParaRPr lang="en-US" sz="3600" dirty="0"/>
          </a:p>
          <a:p>
            <a:endParaRPr lang="en-US" dirty="0"/>
          </a:p>
        </p:txBody>
      </p:sp>
      <p:sp>
        <p:nvSpPr>
          <p:cNvPr id="4" name="Slide Number Placeholder 3">
            <a:extLst>
              <a:ext uri="{FF2B5EF4-FFF2-40B4-BE49-F238E27FC236}">
                <a16:creationId xmlns:a16="http://schemas.microsoft.com/office/drawing/2014/main" id="{5FD43B33-03CC-430E-97C5-D5CE8D81C52A}"/>
              </a:ext>
            </a:extLst>
          </p:cNvPr>
          <p:cNvSpPr>
            <a:spLocks noGrp="1"/>
          </p:cNvSpPr>
          <p:nvPr>
            <p:ph type="sldNum" sz="quarter" idx="12"/>
          </p:nvPr>
        </p:nvSpPr>
        <p:spPr/>
        <p:txBody>
          <a:bodyPr/>
          <a:lstStyle/>
          <a:p>
            <a:fld id="{16630861-4318-414B-8E21-CA5F03E7BD41}" type="slidenum">
              <a:rPr lang="en-US" smtClean="0"/>
              <a:t>3</a:t>
            </a:fld>
            <a:endParaRPr lang="en-US"/>
          </a:p>
        </p:txBody>
      </p:sp>
      <p:sp>
        <p:nvSpPr>
          <p:cNvPr id="5" name="Rectangle 4">
            <a:extLst>
              <a:ext uri="{FF2B5EF4-FFF2-40B4-BE49-F238E27FC236}">
                <a16:creationId xmlns:a16="http://schemas.microsoft.com/office/drawing/2014/main" id="{B332B219-3AAE-4CA1-AA5C-12841A82034A}"/>
              </a:ext>
            </a:extLst>
          </p:cNvPr>
          <p:cNvSpPr/>
          <p:nvPr/>
        </p:nvSpPr>
        <p:spPr>
          <a:xfrm>
            <a:off x="1585913" y="1014653"/>
            <a:ext cx="5272087" cy="4532331"/>
          </a:xfrm>
          <a:prstGeom prst="rect">
            <a:avLst/>
          </a:prstGeom>
        </p:spPr>
        <p:txBody>
          <a:bodyPr wrap="square">
            <a:spAutoFit/>
          </a:bodyPr>
          <a:lstStyle/>
          <a:p>
            <a:pPr>
              <a:lnSpc>
                <a:spcPct val="107000"/>
              </a:lnSpc>
              <a:spcAft>
                <a:spcPts val="800"/>
              </a:spcAft>
            </a:pPr>
            <a:r>
              <a:rPr lang="en-US" sz="2800" u="sng" dirty="0">
                <a:latin typeface="Calibri" panose="020F0502020204030204" pitchFamily="34" charset="0"/>
                <a:ea typeface="Calibri" panose="020F0502020204030204" pitchFamily="34" charset="0"/>
                <a:cs typeface="Times New Roman" panose="02020603050405020304" pitchFamily="18" charset="0"/>
              </a:rPr>
              <a:t>__</a:t>
            </a:r>
            <a:r>
              <a:rPr lang="en-US" sz="2800" dirty="0">
                <a:latin typeface="Calibri" panose="020F0502020204030204" pitchFamily="34" charset="0"/>
                <a:ea typeface="Calibri" panose="020F0502020204030204" pitchFamily="34" charset="0"/>
                <a:cs typeface="Times New Roman" panose="02020603050405020304" pitchFamily="18" charset="0"/>
              </a:rPr>
              <a:t>T2001 SE – Non-Emergency Medical Transportation – with Bus Aide.  </a:t>
            </a:r>
          </a:p>
          <a:p>
            <a:pPr>
              <a:lnSpc>
                <a:spcPct val="107000"/>
              </a:lnSpc>
              <a:spcAft>
                <a:spcPts val="800"/>
              </a:spcAft>
            </a:pPr>
            <a:r>
              <a:rPr lang="en-US" sz="2800" u="sng"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T2002 SE – Non-Emergency Medical Transportation – without Bus Aide.   </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(Up to 4 one-way trips per instructional day.)  Locations would be school, home, or designated stop (DS).  If other than these indicate the specific location.  Driver and aide signatures are only verifying the student’s total monthly trips.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2605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9BD2C-DF77-4AF6-9890-0F69E83F1575}"/>
              </a:ext>
            </a:extLst>
          </p:cNvPr>
          <p:cNvSpPr>
            <a:spLocks noGrp="1"/>
          </p:cNvSpPr>
          <p:nvPr>
            <p:ph type="title"/>
          </p:nvPr>
        </p:nvSpPr>
        <p:spPr/>
        <p:txBody>
          <a:bodyPr/>
          <a:lstStyle/>
          <a:p>
            <a:pPr algn="ctr"/>
            <a:r>
              <a:rPr lang="en-US" dirty="0"/>
              <a:t>Non-Emergency Medical Transportation with Bus Aid</a:t>
            </a:r>
          </a:p>
        </p:txBody>
      </p:sp>
      <p:sp>
        <p:nvSpPr>
          <p:cNvPr id="3" name="Content Placeholder 2">
            <a:extLst>
              <a:ext uri="{FF2B5EF4-FFF2-40B4-BE49-F238E27FC236}">
                <a16:creationId xmlns:a16="http://schemas.microsoft.com/office/drawing/2014/main" id="{BF9EC172-0EAA-4A90-A21B-1E2A6BE1D868}"/>
              </a:ext>
            </a:extLst>
          </p:cNvPr>
          <p:cNvSpPr>
            <a:spLocks noGrp="1"/>
          </p:cNvSpPr>
          <p:nvPr>
            <p:ph idx="1"/>
          </p:nvPr>
        </p:nvSpPr>
        <p:spPr/>
        <p:txBody>
          <a:bodyPr/>
          <a:lstStyle/>
          <a:p>
            <a:r>
              <a:rPr lang="en-US" dirty="0"/>
              <a:t>Procedure code:  T2001SE</a:t>
            </a:r>
          </a:p>
          <a:p>
            <a:r>
              <a:rPr lang="en-US" dirty="0"/>
              <a:t>Service Unit:          TRIP</a:t>
            </a:r>
          </a:p>
          <a:p>
            <a:r>
              <a:rPr lang="en-US" dirty="0"/>
              <a:t>Service Limits:        Four one-way trips per instructional day</a:t>
            </a:r>
          </a:p>
          <a:p>
            <a:endParaRPr lang="en-US" dirty="0"/>
          </a:p>
          <a:p>
            <a:r>
              <a:rPr lang="en-US" dirty="0"/>
              <a:t>Definition: Non-emergency medical transportation with attendant is a service in which a one-way transport of a member by a vehicle other than an ambulance is provided. If more than one member is being transported, each members’ transport to the Medicaid service is billed</a:t>
            </a:r>
            <a:r>
              <a:rPr lang="en-US" dirty="0">
                <a:highlight>
                  <a:srgbClr val="FFFF00"/>
                </a:highlight>
              </a:rPr>
              <a:t>.  Non-emergency transportation with an attendant may only be billed when a Medicaid covered service is billed for the same date of service and the attendant is present during the transport.  </a:t>
            </a:r>
          </a:p>
        </p:txBody>
      </p:sp>
      <p:sp>
        <p:nvSpPr>
          <p:cNvPr id="4" name="Slide Number Placeholder 3">
            <a:extLst>
              <a:ext uri="{FF2B5EF4-FFF2-40B4-BE49-F238E27FC236}">
                <a16:creationId xmlns:a16="http://schemas.microsoft.com/office/drawing/2014/main" id="{8C14EC92-035C-4BA8-8E9B-98B1F8155D10}"/>
              </a:ext>
            </a:extLst>
          </p:cNvPr>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54354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D9C07-D865-444A-B844-A5928F6222ED}"/>
              </a:ext>
            </a:extLst>
          </p:cNvPr>
          <p:cNvSpPr>
            <a:spLocks noGrp="1"/>
          </p:cNvSpPr>
          <p:nvPr>
            <p:ph type="title"/>
          </p:nvPr>
        </p:nvSpPr>
        <p:spPr/>
        <p:txBody>
          <a:bodyPr/>
          <a:lstStyle/>
          <a:p>
            <a:pPr algn="ctr"/>
            <a:r>
              <a:rPr lang="en-US" dirty="0"/>
              <a:t>Non-Emergency Transportation </a:t>
            </a:r>
          </a:p>
        </p:txBody>
      </p:sp>
      <p:sp>
        <p:nvSpPr>
          <p:cNvPr id="3" name="Content Placeholder 2">
            <a:extLst>
              <a:ext uri="{FF2B5EF4-FFF2-40B4-BE49-F238E27FC236}">
                <a16:creationId xmlns:a16="http://schemas.microsoft.com/office/drawing/2014/main" id="{46E8864A-F5CC-4BCD-A388-67F33CC4FE00}"/>
              </a:ext>
            </a:extLst>
          </p:cNvPr>
          <p:cNvSpPr>
            <a:spLocks noGrp="1"/>
          </p:cNvSpPr>
          <p:nvPr>
            <p:ph idx="1"/>
          </p:nvPr>
        </p:nvSpPr>
        <p:spPr/>
        <p:txBody>
          <a:bodyPr/>
          <a:lstStyle/>
          <a:p>
            <a:r>
              <a:rPr lang="en-US" dirty="0"/>
              <a:t>Procedure code:  T2002 SE</a:t>
            </a:r>
          </a:p>
          <a:p>
            <a:r>
              <a:rPr lang="en-US" dirty="0"/>
              <a:t>Service Unit:         TRIP</a:t>
            </a:r>
          </a:p>
          <a:p>
            <a:r>
              <a:rPr lang="en-US" dirty="0"/>
              <a:t>Services Limit: Four one-way trips per instructional day </a:t>
            </a:r>
          </a:p>
          <a:p>
            <a:endParaRPr lang="en-US" dirty="0"/>
          </a:p>
          <a:p>
            <a:r>
              <a:rPr lang="en-US" dirty="0"/>
              <a:t>Definition:  Non-emergency medical transportation is a service in which a one-way transport of a member by a vehicle other than an ambulance is provided.  If more than one member is being transported, each member’s transport to the Medicaid service is billable.  </a:t>
            </a:r>
            <a:r>
              <a:rPr lang="en-US" dirty="0">
                <a:highlight>
                  <a:srgbClr val="FFFF00"/>
                </a:highlight>
              </a:rPr>
              <a:t>Non-emergency transportation may only be billed when a Medicaid covered service is billed for the same date of service. </a:t>
            </a:r>
          </a:p>
        </p:txBody>
      </p:sp>
      <p:sp>
        <p:nvSpPr>
          <p:cNvPr id="4" name="Slide Number Placeholder 3">
            <a:extLst>
              <a:ext uri="{FF2B5EF4-FFF2-40B4-BE49-F238E27FC236}">
                <a16:creationId xmlns:a16="http://schemas.microsoft.com/office/drawing/2014/main" id="{991A1556-E098-4369-B836-0CA71142E5F2}"/>
              </a:ext>
            </a:extLst>
          </p:cNvPr>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2076146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5EE03-41CF-419B-85DA-4EF9F1D935ED}"/>
              </a:ext>
            </a:extLst>
          </p:cNvPr>
          <p:cNvSpPr>
            <a:spLocks noGrp="1"/>
          </p:cNvSpPr>
          <p:nvPr>
            <p:ph type="title"/>
          </p:nvPr>
        </p:nvSpPr>
        <p:spPr>
          <a:xfrm>
            <a:off x="298939" y="143748"/>
            <a:ext cx="8527427" cy="1099266"/>
          </a:xfrm>
        </p:spPr>
        <p:txBody>
          <a:bodyPr/>
          <a:lstStyle/>
          <a:p>
            <a:pPr algn="ctr"/>
            <a:r>
              <a:rPr lang="en-US" dirty="0"/>
              <a:t>Documentation </a:t>
            </a:r>
          </a:p>
        </p:txBody>
      </p:sp>
      <p:graphicFrame>
        <p:nvGraphicFramePr>
          <p:cNvPr id="5" name="Content Placeholder 4">
            <a:extLst>
              <a:ext uri="{FF2B5EF4-FFF2-40B4-BE49-F238E27FC236}">
                <a16:creationId xmlns:a16="http://schemas.microsoft.com/office/drawing/2014/main" id="{6FC34969-D4DA-437C-8282-2BCA59FE3AE6}"/>
              </a:ext>
            </a:extLst>
          </p:cNvPr>
          <p:cNvGraphicFramePr>
            <a:graphicFrameLocks noGrp="1"/>
          </p:cNvGraphicFramePr>
          <p:nvPr>
            <p:ph idx="1"/>
            <p:extLst>
              <p:ext uri="{D42A27DB-BD31-4B8C-83A1-F6EECF244321}">
                <p14:modId xmlns:p14="http://schemas.microsoft.com/office/powerpoint/2010/main" val="1641085581"/>
              </p:ext>
            </p:extLst>
          </p:nvPr>
        </p:nvGraphicFramePr>
        <p:xfrm>
          <a:off x="700088" y="1243014"/>
          <a:ext cx="7643813" cy="3829047"/>
        </p:xfrm>
        <a:graphic>
          <a:graphicData uri="http://schemas.openxmlformats.org/drawingml/2006/table">
            <a:tbl>
              <a:tblPr firstRow="1" firstCol="1" bandRow="1">
                <a:tableStyleId>{5C22544A-7EE6-4342-B048-85BDC9FD1C3A}</a:tableStyleId>
              </a:tblPr>
              <a:tblGrid>
                <a:gridCol w="1025440">
                  <a:extLst>
                    <a:ext uri="{9D8B030D-6E8A-4147-A177-3AD203B41FA5}">
                      <a16:colId xmlns:a16="http://schemas.microsoft.com/office/drawing/2014/main" val="3141064996"/>
                    </a:ext>
                  </a:extLst>
                </a:gridCol>
                <a:gridCol w="2353199">
                  <a:extLst>
                    <a:ext uri="{9D8B030D-6E8A-4147-A177-3AD203B41FA5}">
                      <a16:colId xmlns:a16="http://schemas.microsoft.com/office/drawing/2014/main" val="3788819351"/>
                    </a:ext>
                  </a:extLst>
                </a:gridCol>
                <a:gridCol w="2132587">
                  <a:extLst>
                    <a:ext uri="{9D8B030D-6E8A-4147-A177-3AD203B41FA5}">
                      <a16:colId xmlns:a16="http://schemas.microsoft.com/office/drawing/2014/main" val="3763735844"/>
                    </a:ext>
                  </a:extLst>
                </a:gridCol>
                <a:gridCol w="1029525">
                  <a:extLst>
                    <a:ext uri="{9D8B030D-6E8A-4147-A177-3AD203B41FA5}">
                      <a16:colId xmlns:a16="http://schemas.microsoft.com/office/drawing/2014/main" val="4149961439"/>
                    </a:ext>
                  </a:extLst>
                </a:gridCol>
                <a:gridCol w="1103062">
                  <a:extLst>
                    <a:ext uri="{9D8B030D-6E8A-4147-A177-3AD203B41FA5}">
                      <a16:colId xmlns:a16="http://schemas.microsoft.com/office/drawing/2014/main" val="2242691251"/>
                    </a:ext>
                  </a:extLst>
                </a:gridCol>
              </a:tblGrid>
              <a:tr h="560487">
                <a:tc>
                  <a:txBody>
                    <a:bodyPr/>
                    <a:lstStyle/>
                    <a:p>
                      <a:pPr marL="0" marR="0" algn="ctr">
                        <a:lnSpc>
                          <a:spcPct val="107000"/>
                        </a:lnSpc>
                        <a:spcBef>
                          <a:spcPts val="0"/>
                        </a:spcBef>
                        <a:spcAft>
                          <a:spcPts val="0"/>
                        </a:spcAft>
                      </a:pPr>
                      <a:r>
                        <a:rPr lang="en-US" sz="1200">
                          <a:effectLst/>
                        </a:rPr>
                        <a:t>Date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Departure Location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Arrival Location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Start Time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Stop  Time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5515788"/>
                  </a:ext>
                </a:extLst>
              </a:tr>
              <a:tr h="653712">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3426860"/>
                  </a:ext>
                </a:extLst>
              </a:tr>
              <a:tr h="653712">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2133642"/>
                  </a:ext>
                </a:extLst>
              </a:tr>
              <a:tr h="653712">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8319674"/>
                  </a:ext>
                </a:extLst>
              </a:tr>
              <a:tr h="653712">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382540"/>
                  </a:ext>
                </a:extLst>
              </a:tr>
              <a:tr h="653712">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9901523"/>
                  </a:ext>
                </a:extLst>
              </a:tr>
            </a:tbl>
          </a:graphicData>
        </a:graphic>
      </p:graphicFrame>
      <p:sp>
        <p:nvSpPr>
          <p:cNvPr id="4" name="Slide Number Placeholder 3">
            <a:extLst>
              <a:ext uri="{FF2B5EF4-FFF2-40B4-BE49-F238E27FC236}">
                <a16:creationId xmlns:a16="http://schemas.microsoft.com/office/drawing/2014/main" id="{26843B13-6CA1-41EC-B6D5-4BA270547160}"/>
              </a:ext>
            </a:extLst>
          </p:cNvPr>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778110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2BF3-7E04-4BEB-9820-50FE69B91E69}"/>
              </a:ext>
            </a:extLst>
          </p:cNvPr>
          <p:cNvSpPr>
            <a:spLocks noGrp="1"/>
          </p:cNvSpPr>
          <p:nvPr>
            <p:ph type="title"/>
          </p:nvPr>
        </p:nvSpPr>
        <p:spPr>
          <a:xfrm>
            <a:off x="298939" y="143747"/>
            <a:ext cx="8527427" cy="1096455"/>
          </a:xfrm>
        </p:spPr>
        <p:txBody>
          <a:bodyPr/>
          <a:lstStyle/>
          <a:p>
            <a:pPr algn="ctr"/>
            <a:r>
              <a:rPr lang="en-US" dirty="0"/>
              <a:t>Documentation</a:t>
            </a:r>
          </a:p>
        </p:txBody>
      </p:sp>
      <p:sp>
        <p:nvSpPr>
          <p:cNvPr id="3" name="Content Placeholder 2">
            <a:extLst>
              <a:ext uri="{FF2B5EF4-FFF2-40B4-BE49-F238E27FC236}">
                <a16:creationId xmlns:a16="http://schemas.microsoft.com/office/drawing/2014/main" id="{E15509AE-6509-43BA-B4BD-180862A301A3}"/>
              </a:ext>
            </a:extLst>
          </p:cNvPr>
          <p:cNvSpPr>
            <a:spLocks noGrp="1"/>
          </p:cNvSpPr>
          <p:nvPr>
            <p:ph idx="1"/>
          </p:nvPr>
        </p:nvSpPr>
        <p:spPr/>
        <p:txBody>
          <a:bodyPr/>
          <a:lstStyle/>
          <a:p>
            <a:r>
              <a:rPr lang="en-US" sz="2800" dirty="0"/>
              <a:t>Documentation must contain an activity note for each separate transport describing the purpose for the transport, the of vehicle used for the transport, place of departure and arrival, date of service, signature of the providing staff (along with their credentials), and actual time spend providing the service by listing the start-and-stop times</a:t>
            </a:r>
            <a:r>
              <a:rPr lang="en-US" dirty="0"/>
              <a:t>.  </a:t>
            </a:r>
          </a:p>
        </p:txBody>
      </p:sp>
      <p:sp>
        <p:nvSpPr>
          <p:cNvPr id="4" name="Slide Number Placeholder 3">
            <a:extLst>
              <a:ext uri="{FF2B5EF4-FFF2-40B4-BE49-F238E27FC236}">
                <a16:creationId xmlns:a16="http://schemas.microsoft.com/office/drawing/2014/main" id="{DE37C343-F9C7-4289-836E-C3B052AD93B5}"/>
              </a:ext>
            </a:extLst>
          </p:cNvPr>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186003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4531-F9AB-441B-BCFC-5A160811B04D}"/>
              </a:ext>
            </a:extLst>
          </p:cNvPr>
          <p:cNvSpPr>
            <a:spLocks noGrp="1"/>
          </p:cNvSpPr>
          <p:nvPr>
            <p:ph type="title"/>
          </p:nvPr>
        </p:nvSpPr>
        <p:spPr/>
        <p:txBody>
          <a:bodyPr/>
          <a:lstStyle/>
          <a:p>
            <a:pPr algn="ctr"/>
            <a:r>
              <a:rPr lang="en-US" dirty="0"/>
              <a:t>Signature and Credentials </a:t>
            </a:r>
          </a:p>
        </p:txBody>
      </p:sp>
      <p:sp>
        <p:nvSpPr>
          <p:cNvPr id="3" name="Content Placeholder 2">
            <a:extLst>
              <a:ext uri="{FF2B5EF4-FFF2-40B4-BE49-F238E27FC236}">
                <a16:creationId xmlns:a16="http://schemas.microsoft.com/office/drawing/2014/main" id="{41E152BA-4A75-4B35-B0FD-10F01B413152}"/>
              </a:ext>
            </a:extLst>
          </p:cNvPr>
          <p:cNvSpPr>
            <a:spLocks noGrp="1"/>
          </p:cNvSpPr>
          <p:nvPr>
            <p:ph idx="1"/>
          </p:nvPr>
        </p:nvSpPr>
        <p:spPr>
          <a:xfrm>
            <a:off x="298939" y="1271589"/>
            <a:ext cx="8527427" cy="4601674"/>
          </a:xfrm>
        </p:spPr>
        <p:txBody>
          <a:bodyPr/>
          <a:lstStyle/>
          <a:p>
            <a:endParaRPr lang="en-US" dirty="0"/>
          </a:p>
          <a:p>
            <a:r>
              <a:rPr lang="en-US" dirty="0"/>
              <a:t>Total Trips</a:t>
            </a:r>
            <a:r>
              <a:rPr lang="en-US" u="sng" dirty="0"/>
              <a:t>		</a:t>
            </a:r>
            <a:r>
              <a:rPr lang="en-US" dirty="0"/>
              <a:t>Total Billable Trips</a:t>
            </a:r>
            <a:r>
              <a:rPr lang="en-US" u="sng" dirty="0"/>
              <a:t>		</a:t>
            </a:r>
            <a:r>
              <a:rPr lang="en-US" dirty="0"/>
              <a:t>Total Non-Billable Trips</a:t>
            </a:r>
            <a:r>
              <a:rPr lang="en-US" u="sng" dirty="0"/>
              <a:t>		</a:t>
            </a:r>
          </a:p>
          <a:p>
            <a:pPr marL="0" indent="0">
              <a:buNone/>
            </a:pPr>
            <a:r>
              <a:rPr lang="en-US" dirty="0">
                <a:highlight>
                  <a:srgbClr val="FFFF00"/>
                </a:highlight>
              </a:rPr>
              <a:t>*District staff completes the total billable and non-billable boxes based     upon dates the student receives billable services.</a:t>
            </a:r>
          </a:p>
          <a:p>
            <a:endParaRPr lang="en-US" dirty="0">
              <a:highlight>
                <a:srgbClr val="FFFF00"/>
              </a:highlight>
            </a:endParaRPr>
          </a:p>
          <a:p>
            <a:r>
              <a:rPr lang="en-US" dirty="0"/>
              <a:t>Driver Signature: </a:t>
            </a:r>
            <a:r>
              <a:rPr lang="en-US" u="sng" dirty="0"/>
              <a:t>				</a:t>
            </a:r>
          </a:p>
          <a:p>
            <a:r>
              <a:rPr lang="en-US" dirty="0"/>
              <a:t>Driver Credential: </a:t>
            </a:r>
            <a:r>
              <a:rPr lang="en-US" u="sng" dirty="0"/>
              <a:t>			</a:t>
            </a:r>
            <a:endParaRPr lang="en-US" dirty="0"/>
          </a:p>
          <a:p>
            <a:r>
              <a:rPr lang="en-US" dirty="0"/>
              <a:t>Bus Aide Signature: </a:t>
            </a:r>
            <a:r>
              <a:rPr lang="en-US" u="sng" dirty="0"/>
              <a:t>			</a:t>
            </a:r>
            <a:endParaRPr lang="en-US" dirty="0"/>
          </a:p>
          <a:p>
            <a:r>
              <a:rPr lang="en-US" dirty="0"/>
              <a:t>Bus Aide Credential: </a:t>
            </a:r>
            <a:r>
              <a:rPr lang="en-US" u="sng" dirty="0"/>
              <a:t>			</a:t>
            </a:r>
            <a:endParaRPr lang="en-US" dirty="0"/>
          </a:p>
          <a:p>
            <a:endParaRPr lang="en-US" dirty="0"/>
          </a:p>
        </p:txBody>
      </p:sp>
      <p:sp>
        <p:nvSpPr>
          <p:cNvPr id="4" name="Slide Number Placeholder 3">
            <a:extLst>
              <a:ext uri="{FF2B5EF4-FFF2-40B4-BE49-F238E27FC236}">
                <a16:creationId xmlns:a16="http://schemas.microsoft.com/office/drawing/2014/main" id="{7C5DAE32-1024-4AF9-BF8C-E000B1C707FB}"/>
              </a:ext>
            </a:extLst>
          </p:cNvPr>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375372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9C0F-5FAD-4D3F-B458-7F4E53F34ECD}"/>
              </a:ext>
            </a:extLst>
          </p:cNvPr>
          <p:cNvSpPr>
            <a:spLocks noGrp="1"/>
          </p:cNvSpPr>
          <p:nvPr>
            <p:ph type="title"/>
          </p:nvPr>
        </p:nvSpPr>
        <p:spPr>
          <a:xfrm>
            <a:off x="298939" y="143747"/>
            <a:ext cx="8527427" cy="470144"/>
          </a:xfrm>
        </p:spPr>
        <p:txBody>
          <a:bodyPr>
            <a:normAutofit fontScale="90000"/>
          </a:bodyPr>
          <a:lstStyle/>
          <a:p>
            <a:pPr algn="ctr"/>
            <a:r>
              <a:rPr lang="en-US" dirty="0"/>
              <a:t>Contact Information</a:t>
            </a:r>
          </a:p>
        </p:txBody>
      </p:sp>
      <p:sp>
        <p:nvSpPr>
          <p:cNvPr id="3" name="Content Placeholder 2">
            <a:extLst>
              <a:ext uri="{FF2B5EF4-FFF2-40B4-BE49-F238E27FC236}">
                <a16:creationId xmlns:a16="http://schemas.microsoft.com/office/drawing/2014/main" id="{A6E2E49D-E21C-407C-9099-20EE1A59CCE3}"/>
              </a:ext>
            </a:extLst>
          </p:cNvPr>
          <p:cNvSpPr>
            <a:spLocks noGrp="1"/>
          </p:cNvSpPr>
          <p:nvPr>
            <p:ph idx="1"/>
          </p:nvPr>
        </p:nvSpPr>
        <p:spPr>
          <a:xfrm>
            <a:off x="298939" y="613891"/>
            <a:ext cx="8527427" cy="5259372"/>
          </a:xfrm>
        </p:spPr>
        <p:txBody>
          <a:bodyPr>
            <a:normAutofit/>
          </a:bodyPr>
          <a:lstStyle/>
          <a:p>
            <a:pPr marL="0" indent="0" algn="ctr">
              <a:buNone/>
            </a:pPr>
            <a:endParaRPr lang="en-US" sz="3600" dirty="0"/>
          </a:p>
          <a:p>
            <a:pPr marL="0" indent="0" algn="ctr">
              <a:buNone/>
            </a:pPr>
            <a:endParaRPr lang="en-US" sz="3600" dirty="0"/>
          </a:p>
          <a:p>
            <a:pPr marL="0" indent="0" algn="ctr">
              <a:buNone/>
            </a:pPr>
            <a:r>
              <a:rPr lang="en-US" sz="3600" dirty="0"/>
              <a:t>Kelley Johnson – Coordinator</a:t>
            </a:r>
            <a:br>
              <a:rPr lang="en-US" sz="3600" dirty="0"/>
            </a:br>
            <a:r>
              <a:rPr lang="en-US" sz="3600" dirty="0"/>
              <a:t>Office of Special Education</a:t>
            </a:r>
            <a:br>
              <a:rPr lang="en-US" sz="3600" dirty="0"/>
            </a:br>
            <a:r>
              <a:rPr lang="en-US" sz="3600" dirty="0">
                <a:hlinkClick r:id="rId2"/>
              </a:rPr>
              <a:t>kelley.johnson@k12.wv.us</a:t>
            </a:r>
            <a:br>
              <a:rPr lang="en-US" sz="3600" dirty="0"/>
            </a:br>
            <a:r>
              <a:rPr lang="en-US" sz="3600" dirty="0"/>
              <a:t>304-558-2696 </a:t>
            </a:r>
            <a:r>
              <a:rPr lang="en-US" sz="3600" dirty="0" err="1"/>
              <a:t>ext</a:t>
            </a:r>
            <a:r>
              <a:rPr lang="en-US" sz="3600" dirty="0"/>
              <a:t> 53539</a:t>
            </a:r>
            <a:br>
              <a:rPr lang="en-US" sz="3600" dirty="0"/>
            </a:br>
            <a:br>
              <a:rPr lang="en-US" sz="3600" dirty="0"/>
            </a:br>
            <a:r>
              <a:rPr lang="en-US" sz="3600" dirty="0"/>
              <a:t>WVDE Medicaid Website:</a:t>
            </a:r>
            <a:br>
              <a:rPr lang="en-US" sz="3600" dirty="0"/>
            </a:br>
            <a:r>
              <a:rPr lang="en-US" sz="3200" dirty="0"/>
              <a:t>https://wvde.us/special-education/Medicaid/</a:t>
            </a:r>
            <a:br>
              <a:rPr lang="en-US" sz="3200" dirty="0"/>
            </a:br>
            <a:endParaRPr lang="en-US" sz="3200" dirty="0"/>
          </a:p>
        </p:txBody>
      </p:sp>
      <p:sp>
        <p:nvSpPr>
          <p:cNvPr id="4" name="Slide Number Placeholder 3">
            <a:extLst>
              <a:ext uri="{FF2B5EF4-FFF2-40B4-BE49-F238E27FC236}">
                <a16:creationId xmlns:a16="http://schemas.microsoft.com/office/drawing/2014/main" id="{4BA537CA-63B4-495D-8126-F94497B538F5}"/>
              </a:ext>
            </a:extLst>
          </p:cNvPr>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2498751168"/>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783</TotalTime>
  <Words>379</Words>
  <Application>Microsoft Office PowerPoint</Application>
  <PresentationFormat>On-screen Show (4:3)</PresentationFormat>
  <Paragraphs>93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Fira Sans</vt:lpstr>
      <vt:lpstr>Fira Sans Ultra</vt:lpstr>
      <vt:lpstr>Vollkorn</vt:lpstr>
      <vt:lpstr>WVDE_2017Theme2</vt:lpstr>
      <vt:lpstr>Chapter 538 School-Based Health Services</vt:lpstr>
      <vt:lpstr>Demographics </vt:lpstr>
      <vt:lpstr>Two Codes to Choose</vt:lpstr>
      <vt:lpstr>Non-Emergency Medical Transportation with Bus Aid</vt:lpstr>
      <vt:lpstr>Non-Emergency Transportation </vt:lpstr>
      <vt:lpstr>Documentation </vt:lpstr>
      <vt:lpstr>Documentation</vt:lpstr>
      <vt:lpstr>Signature and Credentials </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19</cp:revision>
  <dcterms:created xsi:type="dcterms:W3CDTF">2017-05-08T14:21:19Z</dcterms:created>
  <dcterms:modified xsi:type="dcterms:W3CDTF">2019-08-13T14:53:41Z</dcterms:modified>
</cp:coreProperties>
</file>