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56" r:id="rId2"/>
    <p:sldId id="264" r:id="rId3"/>
    <p:sldId id="265" r:id="rId4"/>
    <p:sldId id="266" r:id="rId5"/>
    <p:sldId id="276" r:id="rId6"/>
    <p:sldId id="267" r:id="rId7"/>
    <p:sldId id="281" r:id="rId8"/>
    <p:sldId id="278" r:id="rId9"/>
    <p:sldId id="279" r:id="rId10"/>
    <p:sldId id="269" r:id="rId11"/>
    <p:sldId id="282" r:id="rId12"/>
    <p:sldId id="283" r:id="rId13"/>
    <p:sldId id="270" r:id="rId14"/>
    <p:sldId id="284" r:id="rId15"/>
    <p:sldId id="285" r:id="rId16"/>
    <p:sldId id="271" r:id="rId17"/>
    <p:sldId id="286" r:id="rId18"/>
    <p:sldId id="287" r:id="rId19"/>
    <p:sldId id="272" r:id="rId20"/>
    <p:sldId id="277" r:id="rId21"/>
    <p:sldId id="274" r:id="rId22"/>
    <p:sldId id="275" r:id="rId23"/>
    <p:sldId id="273"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86530C-5674-447A-99CC-351865BB9BC8}" v="9" dt="2019-06-03T19:41:39.57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snapToObjects="1">
      <p:cViewPr varScale="1">
        <p:scale>
          <a:sx n="108" d="100"/>
          <a:sy n="108" d="100"/>
        </p:scale>
        <p:origin x="170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CCD718-5C9E-0F41-8F48-4EA387E4022C}" type="datetimeFigureOut">
              <a:rPr lang="en-US" smtClean="0"/>
              <a:t>7/22/2019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AEE2DE-F569-CB47-AE41-C8EBB0F45B6F}" type="slidenum">
              <a:rPr lang="en-US" smtClean="0"/>
              <a:t>‹#›</a:t>
            </a:fld>
            <a:endParaRPr lang="en-US"/>
          </a:p>
        </p:txBody>
      </p:sp>
    </p:spTree>
    <p:extLst>
      <p:ext uri="{BB962C8B-B14F-4D97-AF65-F5344CB8AC3E}">
        <p14:creationId xmlns:p14="http://schemas.microsoft.com/office/powerpoint/2010/main" val="2046146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6280" y="3446398"/>
            <a:ext cx="8875835" cy="1713781"/>
          </a:xfrm>
        </p:spPr>
        <p:txBody>
          <a:bodyPr anchor="b"/>
          <a:lstStyle>
            <a:lvl1pPr algn="ctr">
              <a:defRPr sz="4500">
                <a:solidFill>
                  <a:schemeClr val="bg1"/>
                </a:solidFill>
                <a:latin typeface="Vollkorn" charset="0"/>
                <a:ea typeface="Vollkorn" charset="0"/>
                <a:cs typeface="Vollkorn" charset="0"/>
              </a:defRPr>
            </a:lvl1pPr>
          </a:lstStyle>
          <a:p>
            <a:r>
              <a:rPr lang="en-US" dirty="0"/>
              <a:t>Click to edit Master title style</a:t>
            </a:r>
          </a:p>
        </p:txBody>
      </p:sp>
      <p:sp>
        <p:nvSpPr>
          <p:cNvPr id="3" name="Subtitle 2"/>
          <p:cNvSpPr>
            <a:spLocks noGrp="1"/>
          </p:cNvSpPr>
          <p:nvPr>
            <p:ph type="subTitle" idx="1"/>
          </p:nvPr>
        </p:nvSpPr>
        <p:spPr>
          <a:xfrm>
            <a:off x="1995852" y="5292662"/>
            <a:ext cx="5156689" cy="416477"/>
          </a:xfr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a:xfrm>
            <a:off x="3545496" y="5841622"/>
            <a:ext cx="2057400" cy="365125"/>
          </a:xfrm>
          <a:prstGeom prst="rect">
            <a:avLst/>
          </a:prstGeom>
        </p:spPr>
        <p:txBody>
          <a:bodyPr/>
          <a:lstStyle>
            <a:lvl1pPr algn="ctr">
              <a:defRPr sz="1200" i="1">
                <a:solidFill>
                  <a:schemeClr val="bg1"/>
                </a:solidFill>
              </a:defRPr>
            </a:lvl1pPr>
          </a:lstStyle>
          <a:p>
            <a:endParaRPr lang="en-US"/>
          </a:p>
        </p:txBody>
      </p:sp>
    </p:spTree>
    <p:extLst>
      <p:ext uri="{BB962C8B-B14F-4D97-AF65-F5344CB8AC3E}">
        <p14:creationId xmlns:p14="http://schemas.microsoft.com/office/powerpoint/2010/main" val="46727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76914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4692" y="365126"/>
            <a:ext cx="1971675" cy="54729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5126"/>
            <a:ext cx="6397492" cy="54729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2066195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784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1353" y="1709741"/>
            <a:ext cx="8545013"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281354" y="4589466"/>
            <a:ext cx="8545013" cy="932104"/>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846720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98939" y="1778734"/>
            <a:ext cx="4114800"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2677" y="1778734"/>
            <a:ext cx="4113689"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602680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98939" y="1681163"/>
            <a:ext cx="4114525"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298939" y="2505075"/>
            <a:ext cx="4114525"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712677" y="1681163"/>
            <a:ext cx="4114802"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12677" y="2505075"/>
            <a:ext cx="4114802"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16630861-4318-414B-8E21-CA5F03E7BD41}" type="slidenum">
              <a:rPr lang="en-US" smtClean="0"/>
              <a:t>‹#›</a:t>
            </a:fld>
            <a:endParaRPr lang="en-US"/>
          </a:p>
        </p:txBody>
      </p:sp>
      <p:sp>
        <p:nvSpPr>
          <p:cNvPr id="11" name="Title 1"/>
          <p:cNvSpPr>
            <a:spLocks noGrp="1"/>
          </p:cNvSpPr>
          <p:nvPr>
            <p:ph type="title"/>
          </p:nvPr>
        </p:nvSpPr>
        <p:spPr>
          <a:xfrm>
            <a:off x="298939" y="143747"/>
            <a:ext cx="8527427" cy="1400159"/>
          </a:xfrm>
        </p:spPr>
        <p:txBody>
          <a:bodyPr/>
          <a:lstStyle/>
          <a:p>
            <a:r>
              <a:rPr lang="en-US"/>
              <a:t>Click to edit Master title style</a:t>
            </a:r>
          </a:p>
        </p:txBody>
      </p:sp>
    </p:spTree>
    <p:extLst>
      <p:ext uri="{BB962C8B-B14F-4D97-AF65-F5344CB8AC3E}">
        <p14:creationId xmlns:p14="http://schemas.microsoft.com/office/powerpoint/2010/main" val="36875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529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509753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4000500" y="987428"/>
            <a:ext cx="4825866"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934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000500" y="987430"/>
            <a:ext cx="4825866"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
        <p:nvSpPr>
          <p:cNvPr id="10"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11"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297332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8939" y="143747"/>
            <a:ext cx="8527427" cy="14001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98939" y="1723293"/>
            <a:ext cx="8527427" cy="41499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7947136" y="6356353"/>
            <a:ext cx="879230" cy="365125"/>
          </a:xfrm>
          <a:prstGeom prst="rect">
            <a:avLst/>
          </a:prstGeom>
        </p:spPr>
        <p:txBody>
          <a:bodyPr vert="horz" lIns="91440" tIns="45720" rIns="91440" bIns="45720" rtlCol="0" anchor="ctr"/>
          <a:lstStyle>
            <a:lvl1pPr algn="ctr">
              <a:defRPr sz="1050" b="1" i="0">
                <a:solidFill>
                  <a:schemeClr val="bg1"/>
                </a:solidFill>
                <a:latin typeface="Fira Sans Ultra" charset="0"/>
                <a:ea typeface="Fira Sans Ultra" charset="0"/>
                <a:cs typeface="Fira Sans Ultra" charset="0"/>
              </a:defRPr>
            </a:lvl1pPr>
          </a:lstStyle>
          <a:p>
            <a:fld id="{16630861-4318-414B-8E21-CA5F03E7BD41}" type="slidenum">
              <a:rPr lang="en-US" smtClean="0"/>
              <a:pPr/>
              <a:t>‹#›</a:t>
            </a:fld>
            <a:endParaRPr lang="en-US"/>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685800" rtl="0" eaLnBrk="1" latinLnBrk="0" hangingPunct="1">
        <a:lnSpc>
          <a:spcPct val="90000"/>
        </a:lnSpc>
        <a:spcBef>
          <a:spcPct val="0"/>
        </a:spcBef>
        <a:buNone/>
        <a:defRPr sz="3300" kern="1200">
          <a:solidFill>
            <a:srgbClr val="004071"/>
          </a:solidFill>
          <a:latin typeface="Vollkorn" charset="0"/>
          <a:ea typeface="Vollkorn" charset="0"/>
          <a:cs typeface="Vollkorn" charset="0"/>
        </a:defRPr>
      </a:lvl1pPr>
    </p:titleStyle>
    <p:bodyStyle>
      <a:lvl1pPr marL="171450" indent="-171450" algn="l" defTabSz="685800" rtl="0" eaLnBrk="1" latinLnBrk="0" hangingPunct="1">
        <a:lnSpc>
          <a:spcPct val="90000"/>
        </a:lnSpc>
        <a:spcBef>
          <a:spcPts val="750"/>
        </a:spcBef>
        <a:buFont typeface="Arial"/>
        <a:buChar char="•"/>
        <a:defRPr sz="2100" kern="1200">
          <a:solidFill>
            <a:srgbClr val="60636B"/>
          </a:solidFill>
          <a:latin typeface="Fira Sans" charset="0"/>
          <a:ea typeface="Fira Sans" charset="0"/>
          <a:cs typeface="Fira Sans" charset="0"/>
        </a:defRPr>
      </a:lvl1pPr>
      <a:lvl2pPr marL="514350" indent="-171450" algn="l" defTabSz="685800" rtl="0" eaLnBrk="1" latinLnBrk="0" hangingPunct="1">
        <a:lnSpc>
          <a:spcPct val="90000"/>
        </a:lnSpc>
        <a:spcBef>
          <a:spcPts val="375"/>
        </a:spcBef>
        <a:buFont typeface="Arial"/>
        <a:buChar char="•"/>
        <a:defRPr sz="1800" kern="1200">
          <a:solidFill>
            <a:srgbClr val="60636B"/>
          </a:solidFill>
          <a:latin typeface="Fira Sans" charset="0"/>
          <a:ea typeface="Fira Sans" charset="0"/>
          <a:cs typeface="Fira Sans" charset="0"/>
        </a:defRPr>
      </a:lvl2pPr>
      <a:lvl3pPr marL="857250" indent="-171450" algn="l" defTabSz="685800" rtl="0" eaLnBrk="1" latinLnBrk="0" hangingPunct="1">
        <a:lnSpc>
          <a:spcPct val="90000"/>
        </a:lnSpc>
        <a:spcBef>
          <a:spcPts val="375"/>
        </a:spcBef>
        <a:buFont typeface="Arial"/>
        <a:buChar char="•"/>
        <a:defRPr sz="1500" kern="1200">
          <a:solidFill>
            <a:srgbClr val="60636B"/>
          </a:solidFill>
          <a:latin typeface="Fira Sans" charset="0"/>
          <a:ea typeface="Fira Sans" charset="0"/>
          <a:cs typeface="Fira Sans" charset="0"/>
        </a:defRPr>
      </a:lvl3pPr>
      <a:lvl4pPr marL="12001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4pPr>
      <a:lvl5pPr marL="15430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ilto:kelley.johnson@k12.wv.u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Chapter 538 School-Based Health Services</a:t>
            </a:r>
          </a:p>
        </p:txBody>
      </p:sp>
      <p:sp>
        <p:nvSpPr>
          <p:cNvPr id="4" name="Date Placeholder 3"/>
          <p:cNvSpPr>
            <a:spLocks noGrp="1"/>
          </p:cNvSpPr>
          <p:nvPr>
            <p:ph type="dt" sz="half" idx="10"/>
          </p:nvPr>
        </p:nvSpPr>
        <p:spPr/>
        <p:txBody>
          <a:bodyPr/>
          <a:lstStyle/>
          <a:p>
            <a:r>
              <a:rPr lang="en-US" dirty="0"/>
              <a:t>2019</a:t>
            </a:r>
          </a:p>
        </p:txBody>
      </p:sp>
      <p:sp>
        <p:nvSpPr>
          <p:cNvPr id="6" name="Subtitle 5">
            <a:extLst>
              <a:ext uri="{FF2B5EF4-FFF2-40B4-BE49-F238E27FC236}">
                <a16:creationId xmlns:a16="http://schemas.microsoft.com/office/drawing/2014/main" id="{4001927F-21D9-4DCD-ACC1-C0733FFF5BB3}"/>
              </a:ext>
            </a:extLst>
          </p:cNvPr>
          <p:cNvSpPr>
            <a:spLocks noGrp="1"/>
          </p:cNvSpPr>
          <p:nvPr>
            <p:ph type="subTitle" idx="1"/>
          </p:nvPr>
        </p:nvSpPr>
        <p:spPr/>
        <p:txBody>
          <a:bodyPr/>
          <a:lstStyle/>
          <a:p>
            <a:r>
              <a:rPr lang="en-US" dirty="0"/>
              <a:t>Targeted Case Management (TCM) Billing</a:t>
            </a:r>
          </a:p>
        </p:txBody>
      </p:sp>
    </p:spTree>
    <p:extLst>
      <p:ext uri="{BB962C8B-B14F-4D97-AF65-F5344CB8AC3E}">
        <p14:creationId xmlns:p14="http://schemas.microsoft.com/office/powerpoint/2010/main" val="1826907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3A65F-7557-4145-B897-D567862B585F}"/>
              </a:ext>
            </a:extLst>
          </p:cNvPr>
          <p:cNvSpPr>
            <a:spLocks noGrp="1"/>
          </p:cNvSpPr>
          <p:nvPr>
            <p:ph type="title"/>
          </p:nvPr>
        </p:nvSpPr>
        <p:spPr>
          <a:xfrm>
            <a:off x="298939" y="143747"/>
            <a:ext cx="8527427" cy="1400159"/>
          </a:xfrm>
        </p:spPr>
        <p:txBody>
          <a:bodyPr>
            <a:normAutofit/>
          </a:bodyPr>
          <a:lstStyle/>
          <a:p>
            <a:pPr algn="ctr"/>
            <a:r>
              <a:rPr lang="en-US" sz="3600" dirty="0"/>
              <a:t>B- Development/Revision of Service Plan</a:t>
            </a:r>
            <a:endParaRPr lang="en-US" sz="3600" dirty="0">
              <a:solidFill>
                <a:srgbClr val="FF0000"/>
              </a:solidFill>
            </a:endParaRPr>
          </a:p>
        </p:txBody>
      </p:sp>
      <p:sp>
        <p:nvSpPr>
          <p:cNvPr id="3" name="Content Placeholder 2">
            <a:extLst>
              <a:ext uri="{FF2B5EF4-FFF2-40B4-BE49-F238E27FC236}">
                <a16:creationId xmlns:a16="http://schemas.microsoft.com/office/drawing/2014/main" id="{E9240599-1264-4D70-A8E8-1FF61B5F6515}"/>
              </a:ext>
            </a:extLst>
          </p:cNvPr>
          <p:cNvSpPr>
            <a:spLocks noGrp="1"/>
          </p:cNvSpPr>
          <p:nvPr>
            <p:ph idx="1"/>
          </p:nvPr>
        </p:nvSpPr>
        <p:spPr/>
        <p:txBody>
          <a:bodyPr>
            <a:normAutofit/>
          </a:bodyPr>
          <a:lstStyle/>
          <a:p>
            <a:r>
              <a:rPr lang="en-US" sz="2400" dirty="0"/>
              <a:t>Develop a written plan bases on the assessment of strengths and needs, which identifies the activities of assistance needed to accomplish the goals that were collaboratively developed by the individual, their parents, and/or guardian. </a:t>
            </a:r>
          </a:p>
          <a:p>
            <a:r>
              <a:rPr lang="en-US" sz="2400" dirty="0"/>
              <a:t> Development and periodic revision of the TCM service plan will specify the goals and actions to address the medical, social, educational, and other services needed by the individual. </a:t>
            </a:r>
          </a:p>
          <a:p>
            <a:r>
              <a:rPr lang="en-US" sz="2400" dirty="0"/>
              <a:t>The IEP is not the TCM Services Plan. </a:t>
            </a:r>
          </a:p>
        </p:txBody>
      </p:sp>
      <p:sp>
        <p:nvSpPr>
          <p:cNvPr id="4" name="Slide Number Placeholder 3">
            <a:extLst>
              <a:ext uri="{FF2B5EF4-FFF2-40B4-BE49-F238E27FC236}">
                <a16:creationId xmlns:a16="http://schemas.microsoft.com/office/drawing/2014/main" id="{C2AB2E6A-E477-45A7-9D55-F35C87B02480}"/>
              </a:ext>
            </a:extLst>
          </p:cNvPr>
          <p:cNvSpPr>
            <a:spLocks noGrp="1"/>
          </p:cNvSpPr>
          <p:nvPr>
            <p:ph type="sldNum" sz="quarter" idx="12"/>
          </p:nvPr>
        </p:nvSpPr>
        <p:spPr/>
        <p:txBody>
          <a:bodyPr/>
          <a:lstStyle/>
          <a:p>
            <a:fld id="{16630861-4318-414B-8E21-CA5F03E7BD41}" type="slidenum">
              <a:rPr lang="en-US" smtClean="0"/>
              <a:t>10</a:t>
            </a:fld>
            <a:endParaRPr lang="en-US"/>
          </a:p>
        </p:txBody>
      </p:sp>
    </p:spTree>
    <p:extLst>
      <p:ext uri="{BB962C8B-B14F-4D97-AF65-F5344CB8AC3E}">
        <p14:creationId xmlns:p14="http://schemas.microsoft.com/office/powerpoint/2010/main" val="1694743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C3FA4-53AA-4E78-BC8D-1CFA91861391}"/>
              </a:ext>
            </a:extLst>
          </p:cNvPr>
          <p:cNvSpPr>
            <a:spLocks noGrp="1"/>
          </p:cNvSpPr>
          <p:nvPr>
            <p:ph type="title"/>
          </p:nvPr>
        </p:nvSpPr>
        <p:spPr/>
        <p:txBody>
          <a:bodyPr/>
          <a:lstStyle/>
          <a:p>
            <a:pPr algn="ctr"/>
            <a:r>
              <a:rPr lang="en-US" dirty="0"/>
              <a:t>Billable example of TCM for activity B</a:t>
            </a:r>
          </a:p>
        </p:txBody>
      </p:sp>
      <p:sp>
        <p:nvSpPr>
          <p:cNvPr id="3" name="Content Placeholder 2">
            <a:extLst>
              <a:ext uri="{FF2B5EF4-FFF2-40B4-BE49-F238E27FC236}">
                <a16:creationId xmlns:a16="http://schemas.microsoft.com/office/drawing/2014/main" id="{52077FA7-CE08-48BB-A6AE-CCC822DAC632}"/>
              </a:ext>
            </a:extLst>
          </p:cNvPr>
          <p:cNvSpPr>
            <a:spLocks noGrp="1"/>
          </p:cNvSpPr>
          <p:nvPr>
            <p:ph idx="1"/>
          </p:nvPr>
        </p:nvSpPr>
        <p:spPr/>
        <p:txBody>
          <a:bodyPr/>
          <a:lstStyle/>
          <a:p>
            <a:r>
              <a:rPr lang="en-US" dirty="0"/>
              <a:t>Activity: Conducted a revision </a:t>
            </a:r>
            <a:r>
              <a:rPr lang="en-US" dirty="0">
                <a:solidFill>
                  <a:schemeClr val="bg2">
                    <a:lumMod val="50000"/>
                  </a:schemeClr>
                </a:solidFill>
              </a:rPr>
              <a:t>of a plan</a:t>
            </a:r>
            <a:r>
              <a:rPr lang="en-US" dirty="0"/>
              <a:t>. </a:t>
            </a:r>
          </a:p>
          <a:p>
            <a:endParaRPr lang="en-US" dirty="0"/>
          </a:p>
          <a:p>
            <a:r>
              <a:rPr lang="en-US" dirty="0"/>
              <a:t>Purpose:  Coordinate a continuity of services</a:t>
            </a:r>
          </a:p>
          <a:p>
            <a:endParaRPr lang="en-US" dirty="0"/>
          </a:p>
          <a:p>
            <a:r>
              <a:rPr lang="en-US" dirty="0"/>
              <a:t>Individualized Services Note: We updated the plan to reflect the newly added speech therapist that will be providing therapy.  Sent parent/guardian updated plan.  </a:t>
            </a:r>
          </a:p>
          <a:p>
            <a:endParaRPr lang="en-US" dirty="0"/>
          </a:p>
          <a:p>
            <a:r>
              <a:rPr lang="en-US" dirty="0"/>
              <a:t>**This TCM is billable. The individualized service note explains the activity and the purpose.  </a:t>
            </a:r>
          </a:p>
        </p:txBody>
      </p:sp>
      <p:sp>
        <p:nvSpPr>
          <p:cNvPr id="4" name="Slide Number Placeholder 3">
            <a:extLst>
              <a:ext uri="{FF2B5EF4-FFF2-40B4-BE49-F238E27FC236}">
                <a16:creationId xmlns:a16="http://schemas.microsoft.com/office/drawing/2014/main" id="{EC3C4C04-DF6E-4140-ADA0-5CD1A9A1102E}"/>
              </a:ext>
            </a:extLst>
          </p:cNvPr>
          <p:cNvSpPr>
            <a:spLocks noGrp="1"/>
          </p:cNvSpPr>
          <p:nvPr>
            <p:ph type="sldNum" sz="quarter" idx="12"/>
          </p:nvPr>
        </p:nvSpPr>
        <p:spPr/>
        <p:txBody>
          <a:bodyPr/>
          <a:lstStyle/>
          <a:p>
            <a:fld id="{16630861-4318-414B-8E21-CA5F03E7BD41}" type="slidenum">
              <a:rPr lang="en-US" smtClean="0"/>
              <a:t>11</a:t>
            </a:fld>
            <a:endParaRPr lang="en-US"/>
          </a:p>
        </p:txBody>
      </p:sp>
    </p:spTree>
    <p:extLst>
      <p:ext uri="{BB962C8B-B14F-4D97-AF65-F5344CB8AC3E}">
        <p14:creationId xmlns:p14="http://schemas.microsoft.com/office/powerpoint/2010/main" val="16126461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B4E87-BBCD-4E71-9A60-4CB7C4C778E0}"/>
              </a:ext>
            </a:extLst>
          </p:cNvPr>
          <p:cNvSpPr>
            <a:spLocks noGrp="1"/>
          </p:cNvSpPr>
          <p:nvPr>
            <p:ph type="title"/>
          </p:nvPr>
        </p:nvSpPr>
        <p:spPr/>
        <p:txBody>
          <a:bodyPr/>
          <a:lstStyle/>
          <a:p>
            <a:pPr algn="ctr"/>
            <a:r>
              <a:rPr lang="en-US" dirty="0"/>
              <a:t>Non-billable example of TCM for activity B</a:t>
            </a:r>
          </a:p>
        </p:txBody>
      </p:sp>
      <p:sp>
        <p:nvSpPr>
          <p:cNvPr id="3" name="Content Placeholder 2">
            <a:extLst>
              <a:ext uri="{FF2B5EF4-FFF2-40B4-BE49-F238E27FC236}">
                <a16:creationId xmlns:a16="http://schemas.microsoft.com/office/drawing/2014/main" id="{7D49B5D3-C355-4E24-BC90-5D4E62061EC2}"/>
              </a:ext>
            </a:extLst>
          </p:cNvPr>
          <p:cNvSpPr>
            <a:spLocks noGrp="1"/>
          </p:cNvSpPr>
          <p:nvPr>
            <p:ph idx="1"/>
          </p:nvPr>
        </p:nvSpPr>
        <p:spPr/>
        <p:txBody>
          <a:bodyPr/>
          <a:lstStyle/>
          <a:p>
            <a:r>
              <a:rPr lang="en-US" dirty="0"/>
              <a:t>Activity : C. Consulted/met with teacher (General or Special Ed) teachers</a:t>
            </a:r>
          </a:p>
          <a:p>
            <a:endParaRPr lang="en-US" dirty="0"/>
          </a:p>
          <a:p>
            <a:r>
              <a:rPr lang="en-US" dirty="0"/>
              <a:t>Purpose:  Assure student receives appropriate actions as medically necessary. </a:t>
            </a:r>
          </a:p>
          <a:p>
            <a:endParaRPr lang="en-US" dirty="0"/>
          </a:p>
          <a:p>
            <a:r>
              <a:rPr lang="en-US" dirty="0"/>
              <a:t>Individualized Service Note:  Attended IEP meeting. </a:t>
            </a:r>
          </a:p>
          <a:p>
            <a:endParaRPr lang="en-US" dirty="0"/>
          </a:p>
          <a:p>
            <a:r>
              <a:rPr lang="en-US" dirty="0"/>
              <a:t>** This is non-billable because we cannot get reimbursement for attending the IEP meeting, however you can bill for drafting a service care plan.  TCM is a function of the service care plan, health care plan or BIP! </a:t>
            </a:r>
          </a:p>
        </p:txBody>
      </p:sp>
      <p:sp>
        <p:nvSpPr>
          <p:cNvPr id="4" name="Slide Number Placeholder 3">
            <a:extLst>
              <a:ext uri="{FF2B5EF4-FFF2-40B4-BE49-F238E27FC236}">
                <a16:creationId xmlns:a16="http://schemas.microsoft.com/office/drawing/2014/main" id="{7BF1CF4C-70D2-4C76-8072-3C25159924DC}"/>
              </a:ext>
            </a:extLst>
          </p:cNvPr>
          <p:cNvSpPr>
            <a:spLocks noGrp="1"/>
          </p:cNvSpPr>
          <p:nvPr>
            <p:ph type="sldNum" sz="quarter" idx="12"/>
          </p:nvPr>
        </p:nvSpPr>
        <p:spPr/>
        <p:txBody>
          <a:bodyPr/>
          <a:lstStyle/>
          <a:p>
            <a:fld id="{16630861-4318-414B-8E21-CA5F03E7BD41}" type="slidenum">
              <a:rPr lang="en-US" smtClean="0"/>
              <a:t>12</a:t>
            </a:fld>
            <a:endParaRPr lang="en-US"/>
          </a:p>
        </p:txBody>
      </p:sp>
    </p:spTree>
    <p:extLst>
      <p:ext uri="{BB962C8B-B14F-4D97-AF65-F5344CB8AC3E}">
        <p14:creationId xmlns:p14="http://schemas.microsoft.com/office/powerpoint/2010/main" val="3589020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28D55-43A8-4B7B-AC8E-C0E4DE32C835}"/>
              </a:ext>
            </a:extLst>
          </p:cNvPr>
          <p:cNvSpPr>
            <a:spLocks noGrp="1"/>
          </p:cNvSpPr>
          <p:nvPr>
            <p:ph type="title"/>
          </p:nvPr>
        </p:nvSpPr>
        <p:spPr/>
        <p:txBody>
          <a:bodyPr>
            <a:normAutofit/>
          </a:bodyPr>
          <a:lstStyle/>
          <a:p>
            <a:pPr algn="ctr"/>
            <a:r>
              <a:rPr lang="en-US" sz="3600" dirty="0"/>
              <a:t>C- Referral and Related Activities</a:t>
            </a:r>
          </a:p>
        </p:txBody>
      </p:sp>
      <p:sp>
        <p:nvSpPr>
          <p:cNvPr id="3" name="Content Placeholder 2">
            <a:extLst>
              <a:ext uri="{FF2B5EF4-FFF2-40B4-BE49-F238E27FC236}">
                <a16:creationId xmlns:a16="http://schemas.microsoft.com/office/drawing/2014/main" id="{F80AAED7-A5EC-4709-8123-32F65CBEDB4E}"/>
              </a:ext>
            </a:extLst>
          </p:cNvPr>
          <p:cNvSpPr>
            <a:spLocks noGrp="1"/>
          </p:cNvSpPr>
          <p:nvPr>
            <p:ph idx="1"/>
          </p:nvPr>
        </p:nvSpPr>
        <p:spPr/>
        <p:txBody>
          <a:bodyPr/>
          <a:lstStyle/>
          <a:p>
            <a:r>
              <a:rPr lang="en-US" dirty="0"/>
              <a:t>Facilitating the individual’s access to the care, services, and resources through linkage, coordination, referral, consultation, and monitoring. </a:t>
            </a:r>
          </a:p>
          <a:p>
            <a:r>
              <a:rPr lang="en-US" dirty="0"/>
              <a:t>Conducting in-person and telephone contacts with the individual, their parents and/or guardian as necessary but at least annually. </a:t>
            </a:r>
          </a:p>
          <a:p>
            <a:r>
              <a:rPr lang="en-US" dirty="0"/>
              <a:t>Facilitating the individuals physical accessibility to services. </a:t>
            </a:r>
          </a:p>
          <a:p>
            <a:r>
              <a:rPr lang="en-US" dirty="0"/>
              <a:t>Arranging transportation to medical, social, educational, or other services. </a:t>
            </a:r>
          </a:p>
          <a:p>
            <a:r>
              <a:rPr lang="en-US" dirty="0"/>
              <a:t>Advocating for the individual. </a:t>
            </a:r>
          </a:p>
          <a:p>
            <a:r>
              <a:rPr lang="en-US" dirty="0"/>
              <a:t>Linking the individual and their family to resources in the community and providing information for obtaining these services through community programs. </a:t>
            </a:r>
          </a:p>
        </p:txBody>
      </p:sp>
      <p:sp>
        <p:nvSpPr>
          <p:cNvPr id="4" name="Slide Number Placeholder 3">
            <a:extLst>
              <a:ext uri="{FF2B5EF4-FFF2-40B4-BE49-F238E27FC236}">
                <a16:creationId xmlns:a16="http://schemas.microsoft.com/office/drawing/2014/main" id="{A5632E76-7E1F-420A-9E3A-0EEB2C4E7A43}"/>
              </a:ext>
            </a:extLst>
          </p:cNvPr>
          <p:cNvSpPr>
            <a:spLocks noGrp="1"/>
          </p:cNvSpPr>
          <p:nvPr>
            <p:ph type="sldNum" sz="quarter" idx="12"/>
          </p:nvPr>
        </p:nvSpPr>
        <p:spPr/>
        <p:txBody>
          <a:bodyPr/>
          <a:lstStyle/>
          <a:p>
            <a:fld id="{16630861-4318-414B-8E21-CA5F03E7BD41}" type="slidenum">
              <a:rPr lang="en-US" smtClean="0"/>
              <a:t>13</a:t>
            </a:fld>
            <a:endParaRPr lang="en-US"/>
          </a:p>
        </p:txBody>
      </p:sp>
    </p:spTree>
    <p:extLst>
      <p:ext uri="{BB962C8B-B14F-4D97-AF65-F5344CB8AC3E}">
        <p14:creationId xmlns:p14="http://schemas.microsoft.com/office/powerpoint/2010/main" val="25603977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82090-3E1D-43AE-B50C-FD6DEC68BF79}"/>
              </a:ext>
            </a:extLst>
          </p:cNvPr>
          <p:cNvSpPr>
            <a:spLocks noGrp="1"/>
          </p:cNvSpPr>
          <p:nvPr>
            <p:ph type="title"/>
          </p:nvPr>
        </p:nvSpPr>
        <p:spPr/>
        <p:txBody>
          <a:bodyPr/>
          <a:lstStyle/>
          <a:p>
            <a:pPr algn="ctr"/>
            <a:r>
              <a:rPr lang="en-US" dirty="0"/>
              <a:t>Billable example of TCM for activity C </a:t>
            </a:r>
          </a:p>
        </p:txBody>
      </p:sp>
      <p:sp>
        <p:nvSpPr>
          <p:cNvPr id="3" name="Content Placeholder 2">
            <a:extLst>
              <a:ext uri="{FF2B5EF4-FFF2-40B4-BE49-F238E27FC236}">
                <a16:creationId xmlns:a16="http://schemas.microsoft.com/office/drawing/2014/main" id="{EDFA492D-3900-40AA-81CD-8D2902882B9B}"/>
              </a:ext>
            </a:extLst>
          </p:cNvPr>
          <p:cNvSpPr>
            <a:spLocks noGrp="1"/>
          </p:cNvSpPr>
          <p:nvPr>
            <p:ph idx="1"/>
          </p:nvPr>
        </p:nvSpPr>
        <p:spPr/>
        <p:txBody>
          <a:bodyPr>
            <a:normAutofit lnSpcReduction="10000"/>
          </a:bodyPr>
          <a:lstStyle/>
          <a:p>
            <a:r>
              <a:rPr lang="en-US" dirty="0"/>
              <a:t>Activity:  Consulted with parent/guardian.</a:t>
            </a:r>
          </a:p>
          <a:p>
            <a:endParaRPr lang="en-US" dirty="0"/>
          </a:p>
          <a:p>
            <a:r>
              <a:rPr lang="en-US" dirty="0"/>
              <a:t> Purpose: Determine an appropriate Behavior Intervention Plan as it relates to medically necessary services</a:t>
            </a:r>
          </a:p>
          <a:p>
            <a:pPr marL="0" indent="0">
              <a:buNone/>
            </a:pPr>
            <a:r>
              <a:rPr lang="en-US" dirty="0"/>
              <a:t>    </a:t>
            </a:r>
          </a:p>
          <a:p>
            <a:r>
              <a:rPr lang="en-US" dirty="0"/>
              <a:t>Individualized Service Note: Advised parent of a behavioral issue that has recently developed while student is in speech class.  Invited parent and speech therapist to meet with me on Friday to address the current activity and develop a plan to address the area.</a:t>
            </a:r>
          </a:p>
          <a:p>
            <a:endParaRPr lang="en-US" dirty="0"/>
          </a:p>
          <a:p>
            <a:r>
              <a:rPr lang="en-US" dirty="0"/>
              <a:t>** This TCM is billable because the author is creating a BIP and the individualized service note is very clear and explains the activity. </a:t>
            </a:r>
          </a:p>
          <a:p>
            <a:endParaRPr lang="en-US" dirty="0"/>
          </a:p>
        </p:txBody>
      </p:sp>
      <p:sp>
        <p:nvSpPr>
          <p:cNvPr id="4" name="Slide Number Placeholder 3">
            <a:extLst>
              <a:ext uri="{FF2B5EF4-FFF2-40B4-BE49-F238E27FC236}">
                <a16:creationId xmlns:a16="http://schemas.microsoft.com/office/drawing/2014/main" id="{22C479B9-B4F4-4081-ABFA-54CE41DEDC83}"/>
              </a:ext>
            </a:extLst>
          </p:cNvPr>
          <p:cNvSpPr>
            <a:spLocks noGrp="1"/>
          </p:cNvSpPr>
          <p:nvPr>
            <p:ph type="sldNum" sz="quarter" idx="12"/>
          </p:nvPr>
        </p:nvSpPr>
        <p:spPr/>
        <p:txBody>
          <a:bodyPr/>
          <a:lstStyle/>
          <a:p>
            <a:fld id="{16630861-4318-414B-8E21-CA5F03E7BD41}" type="slidenum">
              <a:rPr lang="en-US" smtClean="0"/>
              <a:t>14</a:t>
            </a:fld>
            <a:endParaRPr lang="en-US"/>
          </a:p>
        </p:txBody>
      </p:sp>
    </p:spTree>
    <p:extLst>
      <p:ext uri="{BB962C8B-B14F-4D97-AF65-F5344CB8AC3E}">
        <p14:creationId xmlns:p14="http://schemas.microsoft.com/office/powerpoint/2010/main" val="2385848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C7426-45BC-472E-8105-C1D00E781EAD}"/>
              </a:ext>
            </a:extLst>
          </p:cNvPr>
          <p:cNvSpPr>
            <a:spLocks noGrp="1"/>
          </p:cNvSpPr>
          <p:nvPr>
            <p:ph type="title"/>
          </p:nvPr>
        </p:nvSpPr>
        <p:spPr>
          <a:xfrm>
            <a:off x="340426" y="143747"/>
            <a:ext cx="8527427" cy="1400159"/>
          </a:xfrm>
        </p:spPr>
        <p:txBody>
          <a:bodyPr/>
          <a:lstStyle/>
          <a:p>
            <a:pPr algn="ctr"/>
            <a:r>
              <a:rPr lang="en-US" dirty="0"/>
              <a:t>Non-billable example of TCM for activity C</a:t>
            </a:r>
          </a:p>
        </p:txBody>
      </p:sp>
      <p:sp>
        <p:nvSpPr>
          <p:cNvPr id="3" name="Content Placeholder 2">
            <a:extLst>
              <a:ext uri="{FF2B5EF4-FFF2-40B4-BE49-F238E27FC236}">
                <a16:creationId xmlns:a16="http://schemas.microsoft.com/office/drawing/2014/main" id="{7B9E14C8-3205-4647-9B60-DA187CBF3123}"/>
              </a:ext>
            </a:extLst>
          </p:cNvPr>
          <p:cNvSpPr>
            <a:spLocks noGrp="1"/>
          </p:cNvSpPr>
          <p:nvPr>
            <p:ph idx="1"/>
          </p:nvPr>
        </p:nvSpPr>
        <p:spPr/>
        <p:txBody>
          <a:bodyPr/>
          <a:lstStyle/>
          <a:p>
            <a:r>
              <a:rPr lang="en-US" dirty="0"/>
              <a:t>Activity: Advocated for Student with administration.</a:t>
            </a:r>
          </a:p>
          <a:p>
            <a:endParaRPr lang="en-US" dirty="0"/>
          </a:p>
          <a:p>
            <a:r>
              <a:rPr lang="en-US" dirty="0"/>
              <a:t>Purpose: </a:t>
            </a:r>
            <a:r>
              <a:rPr lang="en-US" dirty="0">
                <a:solidFill>
                  <a:schemeClr val="bg2">
                    <a:lumMod val="50000"/>
                  </a:schemeClr>
                </a:solidFill>
              </a:rPr>
              <a:t>Coordinate a county of services</a:t>
            </a:r>
            <a:r>
              <a:rPr lang="en-US" dirty="0"/>
              <a:t>.  </a:t>
            </a:r>
          </a:p>
          <a:p>
            <a:endParaRPr lang="en-US" dirty="0"/>
          </a:p>
          <a:p>
            <a:r>
              <a:rPr lang="en-US" dirty="0"/>
              <a:t>Individualized Services Note: Talked with principal about the possibility of testing for gifted program for this student. </a:t>
            </a:r>
          </a:p>
          <a:p>
            <a:endParaRPr lang="en-US" dirty="0"/>
          </a:p>
          <a:p>
            <a:endParaRPr lang="en-US" dirty="0"/>
          </a:p>
          <a:p>
            <a:pPr marL="0" indent="0">
              <a:buNone/>
            </a:pPr>
            <a:r>
              <a:rPr lang="en-US" dirty="0"/>
              <a:t>*** Gifted services, are not billable. </a:t>
            </a:r>
          </a:p>
        </p:txBody>
      </p:sp>
      <p:sp>
        <p:nvSpPr>
          <p:cNvPr id="4" name="Slide Number Placeholder 3">
            <a:extLst>
              <a:ext uri="{FF2B5EF4-FFF2-40B4-BE49-F238E27FC236}">
                <a16:creationId xmlns:a16="http://schemas.microsoft.com/office/drawing/2014/main" id="{79008C9E-77A4-4738-8ACD-33D9A9F27F7C}"/>
              </a:ext>
            </a:extLst>
          </p:cNvPr>
          <p:cNvSpPr>
            <a:spLocks noGrp="1"/>
          </p:cNvSpPr>
          <p:nvPr>
            <p:ph type="sldNum" sz="quarter" idx="12"/>
          </p:nvPr>
        </p:nvSpPr>
        <p:spPr/>
        <p:txBody>
          <a:bodyPr/>
          <a:lstStyle/>
          <a:p>
            <a:fld id="{16630861-4318-414B-8E21-CA5F03E7BD41}" type="slidenum">
              <a:rPr lang="en-US" smtClean="0"/>
              <a:t>15</a:t>
            </a:fld>
            <a:endParaRPr lang="en-US"/>
          </a:p>
        </p:txBody>
      </p:sp>
    </p:spTree>
    <p:extLst>
      <p:ext uri="{BB962C8B-B14F-4D97-AF65-F5344CB8AC3E}">
        <p14:creationId xmlns:p14="http://schemas.microsoft.com/office/powerpoint/2010/main" val="15343509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D11B4-C93A-4FDF-B464-F63BC24AB61B}"/>
              </a:ext>
            </a:extLst>
          </p:cNvPr>
          <p:cNvSpPr>
            <a:spLocks noGrp="1"/>
          </p:cNvSpPr>
          <p:nvPr>
            <p:ph type="title"/>
          </p:nvPr>
        </p:nvSpPr>
        <p:spPr/>
        <p:txBody>
          <a:bodyPr/>
          <a:lstStyle/>
          <a:p>
            <a:pPr algn="ctr"/>
            <a:r>
              <a:rPr lang="en-US" dirty="0"/>
              <a:t>D-Monitoring and Follow- Up Activities</a:t>
            </a:r>
          </a:p>
        </p:txBody>
      </p:sp>
      <p:sp>
        <p:nvSpPr>
          <p:cNvPr id="3" name="Content Placeholder 2">
            <a:extLst>
              <a:ext uri="{FF2B5EF4-FFF2-40B4-BE49-F238E27FC236}">
                <a16:creationId xmlns:a16="http://schemas.microsoft.com/office/drawing/2014/main" id="{69A19660-58CF-401F-9326-9EF79F70526E}"/>
              </a:ext>
            </a:extLst>
          </p:cNvPr>
          <p:cNvSpPr>
            <a:spLocks noGrp="1"/>
          </p:cNvSpPr>
          <p:nvPr>
            <p:ph idx="1"/>
          </p:nvPr>
        </p:nvSpPr>
        <p:spPr/>
        <p:txBody>
          <a:bodyPr/>
          <a:lstStyle/>
          <a:p>
            <a:r>
              <a:rPr lang="en-US" dirty="0"/>
              <a:t>Conduct monitoring and follow- up activities with other service providers, the individual, their family or guardian to ensure services are being furnished in accordance with the TCM service</a:t>
            </a:r>
            <a:r>
              <a:rPr lang="en-US" strike="sngStrike" dirty="0"/>
              <a:t> </a:t>
            </a:r>
            <a:r>
              <a:rPr lang="en-US" dirty="0"/>
              <a:t>plan. </a:t>
            </a:r>
          </a:p>
          <a:p>
            <a:r>
              <a:rPr lang="en-US" dirty="0"/>
              <a:t>Periodic review of the individual’s progress and effectiveness of the services be provided, which may result in a revision of the plan, continuing the plan, or termination of the TCM services if they are no longer appropriate. </a:t>
            </a:r>
          </a:p>
          <a:p>
            <a:r>
              <a:rPr lang="en-US" dirty="0"/>
              <a:t>These reviews may be completed through personal and telephone contacts with the individual and other involved parties.  </a:t>
            </a:r>
          </a:p>
          <a:p>
            <a:r>
              <a:rPr lang="en-US" dirty="0"/>
              <a:t>These reviews must be conducted at least annually. </a:t>
            </a:r>
          </a:p>
          <a:p>
            <a:endParaRPr lang="en-US" dirty="0"/>
          </a:p>
          <a:p>
            <a:endParaRPr lang="en-US" dirty="0"/>
          </a:p>
        </p:txBody>
      </p:sp>
      <p:sp>
        <p:nvSpPr>
          <p:cNvPr id="4" name="Slide Number Placeholder 3">
            <a:extLst>
              <a:ext uri="{FF2B5EF4-FFF2-40B4-BE49-F238E27FC236}">
                <a16:creationId xmlns:a16="http://schemas.microsoft.com/office/drawing/2014/main" id="{DD831AD5-C22C-4EDB-8911-9D1AC1ACE246}"/>
              </a:ext>
            </a:extLst>
          </p:cNvPr>
          <p:cNvSpPr>
            <a:spLocks noGrp="1"/>
          </p:cNvSpPr>
          <p:nvPr>
            <p:ph type="sldNum" sz="quarter" idx="12"/>
          </p:nvPr>
        </p:nvSpPr>
        <p:spPr/>
        <p:txBody>
          <a:bodyPr/>
          <a:lstStyle/>
          <a:p>
            <a:fld id="{16630861-4318-414B-8E21-CA5F03E7BD41}" type="slidenum">
              <a:rPr lang="en-US" smtClean="0"/>
              <a:t>16</a:t>
            </a:fld>
            <a:endParaRPr lang="en-US"/>
          </a:p>
        </p:txBody>
      </p:sp>
    </p:spTree>
    <p:extLst>
      <p:ext uri="{BB962C8B-B14F-4D97-AF65-F5344CB8AC3E}">
        <p14:creationId xmlns:p14="http://schemas.microsoft.com/office/powerpoint/2010/main" val="8291989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F1CFA-76C7-4D5D-AC14-8B706453F413}"/>
              </a:ext>
            </a:extLst>
          </p:cNvPr>
          <p:cNvSpPr>
            <a:spLocks noGrp="1"/>
          </p:cNvSpPr>
          <p:nvPr>
            <p:ph type="title"/>
          </p:nvPr>
        </p:nvSpPr>
        <p:spPr/>
        <p:txBody>
          <a:bodyPr/>
          <a:lstStyle/>
          <a:p>
            <a:pPr algn="ctr"/>
            <a:r>
              <a:rPr lang="en-US" dirty="0"/>
              <a:t>Billable example of TCM for activity D</a:t>
            </a:r>
          </a:p>
        </p:txBody>
      </p:sp>
      <p:sp>
        <p:nvSpPr>
          <p:cNvPr id="3" name="Content Placeholder 2">
            <a:extLst>
              <a:ext uri="{FF2B5EF4-FFF2-40B4-BE49-F238E27FC236}">
                <a16:creationId xmlns:a16="http://schemas.microsoft.com/office/drawing/2014/main" id="{C60E5921-9F13-4F7C-9650-9E6A0EFD2BDF}"/>
              </a:ext>
            </a:extLst>
          </p:cNvPr>
          <p:cNvSpPr>
            <a:spLocks noGrp="1"/>
          </p:cNvSpPr>
          <p:nvPr>
            <p:ph idx="1"/>
          </p:nvPr>
        </p:nvSpPr>
        <p:spPr/>
        <p:txBody>
          <a:bodyPr>
            <a:normAutofit lnSpcReduction="10000"/>
          </a:bodyPr>
          <a:lstStyle/>
          <a:p>
            <a:r>
              <a:rPr lang="en-US" dirty="0"/>
              <a:t>Activity: A. assess/reassess student</a:t>
            </a:r>
          </a:p>
          <a:p>
            <a:endParaRPr lang="en-US" dirty="0"/>
          </a:p>
          <a:p>
            <a:r>
              <a:rPr lang="en-US" dirty="0"/>
              <a:t>Purpose:  Assure student receives appropriate action as medically necessary. </a:t>
            </a:r>
          </a:p>
          <a:p>
            <a:endParaRPr lang="en-US" dirty="0"/>
          </a:p>
          <a:p>
            <a:r>
              <a:rPr lang="en-US" dirty="0"/>
              <a:t>Individualized Services Note:  Monitor compliance with special diet and check for any problems she may be having.  No evidence of allergic reaction pertaining to her special diet at this time. </a:t>
            </a:r>
          </a:p>
          <a:p>
            <a:endParaRPr lang="en-US" dirty="0"/>
          </a:p>
          <a:p>
            <a:r>
              <a:rPr lang="en-US" dirty="0"/>
              <a:t>** This is billable because the individualized service note explains the activity and purpose.  The claim can be read as a paragraph and makes sense. </a:t>
            </a:r>
          </a:p>
        </p:txBody>
      </p:sp>
      <p:sp>
        <p:nvSpPr>
          <p:cNvPr id="4" name="Slide Number Placeholder 3">
            <a:extLst>
              <a:ext uri="{FF2B5EF4-FFF2-40B4-BE49-F238E27FC236}">
                <a16:creationId xmlns:a16="http://schemas.microsoft.com/office/drawing/2014/main" id="{04D50D01-CBED-4E15-A82C-77C92CE84188}"/>
              </a:ext>
            </a:extLst>
          </p:cNvPr>
          <p:cNvSpPr>
            <a:spLocks noGrp="1"/>
          </p:cNvSpPr>
          <p:nvPr>
            <p:ph type="sldNum" sz="quarter" idx="12"/>
          </p:nvPr>
        </p:nvSpPr>
        <p:spPr/>
        <p:txBody>
          <a:bodyPr/>
          <a:lstStyle/>
          <a:p>
            <a:fld id="{16630861-4318-414B-8E21-CA5F03E7BD41}" type="slidenum">
              <a:rPr lang="en-US" smtClean="0"/>
              <a:t>17</a:t>
            </a:fld>
            <a:endParaRPr lang="en-US"/>
          </a:p>
        </p:txBody>
      </p:sp>
    </p:spTree>
    <p:extLst>
      <p:ext uri="{BB962C8B-B14F-4D97-AF65-F5344CB8AC3E}">
        <p14:creationId xmlns:p14="http://schemas.microsoft.com/office/powerpoint/2010/main" val="38623536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1FBBD-1EDB-4226-9F3F-5F5BA9258D3F}"/>
              </a:ext>
            </a:extLst>
          </p:cNvPr>
          <p:cNvSpPr>
            <a:spLocks noGrp="1"/>
          </p:cNvSpPr>
          <p:nvPr>
            <p:ph type="title"/>
          </p:nvPr>
        </p:nvSpPr>
        <p:spPr/>
        <p:txBody>
          <a:bodyPr/>
          <a:lstStyle/>
          <a:p>
            <a:pPr algn="ctr"/>
            <a:r>
              <a:rPr lang="en-US" dirty="0"/>
              <a:t>Non-billable examples of TCM for activity D </a:t>
            </a:r>
          </a:p>
        </p:txBody>
      </p:sp>
      <p:sp>
        <p:nvSpPr>
          <p:cNvPr id="3" name="Content Placeholder 2">
            <a:extLst>
              <a:ext uri="{FF2B5EF4-FFF2-40B4-BE49-F238E27FC236}">
                <a16:creationId xmlns:a16="http://schemas.microsoft.com/office/drawing/2014/main" id="{059FA682-C89C-4DA5-93E3-0B9646E2D836}"/>
              </a:ext>
            </a:extLst>
          </p:cNvPr>
          <p:cNvSpPr>
            <a:spLocks noGrp="1"/>
          </p:cNvSpPr>
          <p:nvPr>
            <p:ph idx="1"/>
          </p:nvPr>
        </p:nvSpPr>
        <p:spPr/>
        <p:txBody>
          <a:bodyPr/>
          <a:lstStyle/>
          <a:p>
            <a:r>
              <a:rPr lang="en-US" dirty="0"/>
              <a:t>Activity: C. Consulted/met with teacher (General or Special Ed) teacher. </a:t>
            </a:r>
          </a:p>
          <a:p>
            <a:endParaRPr lang="en-US" dirty="0"/>
          </a:p>
          <a:p>
            <a:r>
              <a:rPr lang="en-US" dirty="0"/>
              <a:t>Purpose: Assess if target communication skills are being generalized in the school environment. </a:t>
            </a:r>
          </a:p>
          <a:p>
            <a:endParaRPr lang="en-US" dirty="0"/>
          </a:p>
          <a:p>
            <a:r>
              <a:rPr lang="en-US" dirty="0"/>
              <a:t>Individualized Services Note:  Consulted with teachers about Bob’s grades to prepare his progress report. </a:t>
            </a:r>
          </a:p>
          <a:p>
            <a:endParaRPr lang="en-US" dirty="0"/>
          </a:p>
          <a:p>
            <a:r>
              <a:rPr lang="en-US" dirty="0"/>
              <a:t>** This is not billable because we cannot ask for reimbursement for academic purposes.  </a:t>
            </a:r>
          </a:p>
        </p:txBody>
      </p:sp>
      <p:sp>
        <p:nvSpPr>
          <p:cNvPr id="4" name="Slide Number Placeholder 3">
            <a:extLst>
              <a:ext uri="{FF2B5EF4-FFF2-40B4-BE49-F238E27FC236}">
                <a16:creationId xmlns:a16="http://schemas.microsoft.com/office/drawing/2014/main" id="{5035E298-8A0C-4F90-80A1-733B7EB78528}"/>
              </a:ext>
            </a:extLst>
          </p:cNvPr>
          <p:cNvSpPr>
            <a:spLocks noGrp="1"/>
          </p:cNvSpPr>
          <p:nvPr>
            <p:ph type="sldNum" sz="quarter" idx="12"/>
          </p:nvPr>
        </p:nvSpPr>
        <p:spPr/>
        <p:txBody>
          <a:bodyPr/>
          <a:lstStyle/>
          <a:p>
            <a:fld id="{16630861-4318-414B-8E21-CA5F03E7BD41}" type="slidenum">
              <a:rPr lang="en-US" smtClean="0"/>
              <a:t>18</a:t>
            </a:fld>
            <a:endParaRPr lang="en-US"/>
          </a:p>
        </p:txBody>
      </p:sp>
    </p:spTree>
    <p:extLst>
      <p:ext uri="{BB962C8B-B14F-4D97-AF65-F5344CB8AC3E}">
        <p14:creationId xmlns:p14="http://schemas.microsoft.com/office/powerpoint/2010/main" val="4612608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47B28-8468-4F19-A65F-2DAC43E61CC4}"/>
              </a:ext>
            </a:extLst>
          </p:cNvPr>
          <p:cNvSpPr>
            <a:spLocks noGrp="1"/>
          </p:cNvSpPr>
          <p:nvPr>
            <p:ph type="title"/>
          </p:nvPr>
        </p:nvSpPr>
        <p:spPr/>
        <p:txBody>
          <a:bodyPr/>
          <a:lstStyle/>
          <a:p>
            <a:pPr algn="ctr"/>
            <a:r>
              <a:rPr lang="en-US" dirty="0"/>
              <a:t>Key Words</a:t>
            </a:r>
          </a:p>
        </p:txBody>
      </p:sp>
      <p:sp>
        <p:nvSpPr>
          <p:cNvPr id="3" name="Content Placeholder 2">
            <a:extLst>
              <a:ext uri="{FF2B5EF4-FFF2-40B4-BE49-F238E27FC236}">
                <a16:creationId xmlns:a16="http://schemas.microsoft.com/office/drawing/2014/main" id="{B1A088F1-B216-47BD-82EF-B80950F82E0B}"/>
              </a:ext>
            </a:extLst>
          </p:cNvPr>
          <p:cNvSpPr>
            <a:spLocks noGrp="1"/>
          </p:cNvSpPr>
          <p:nvPr>
            <p:ph idx="1"/>
          </p:nvPr>
        </p:nvSpPr>
        <p:spPr/>
        <p:txBody>
          <a:bodyPr/>
          <a:lstStyle/>
          <a:p>
            <a:r>
              <a:rPr lang="en-US" dirty="0"/>
              <a:t>When thinking about TCM activities think of these words or words like these:  </a:t>
            </a:r>
          </a:p>
          <a:p>
            <a:r>
              <a:rPr lang="en-US" dirty="0"/>
              <a:t>Coordination</a:t>
            </a:r>
          </a:p>
          <a:p>
            <a:r>
              <a:rPr lang="en-US" dirty="0"/>
              <a:t>Linking</a:t>
            </a:r>
          </a:p>
          <a:p>
            <a:r>
              <a:rPr lang="en-US" dirty="0"/>
              <a:t>Referring</a:t>
            </a:r>
          </a:p>
          <a:p>
            <a:r>
              <a:rPr lang="en-US" dirty="0"/>
              <a:t>Advocating </a:t>
            </a:r>
          </a:p>
          <a:p>
            <a:endParaRPr lang="en-US" dirty="0"/>
          </a:p>
          <a:p>
            <a:r>
              <a:rPr lang="en-US" dirty="0"/>
              <a:t>You are doing these activities everyday anyway in your jobs, so give yourself the credit you deserve! </a:t>
            </a:r>
          </a:p>
        </p:txBody>
      </p:sp>
      <p:sp>
        <p:nvSpPr>
          <p:cNvPr id="4" name="Slide Number Placeholder 3">
            <a:extLst>
              <a:ext uri="{FF2B5EF4-FFF2-40B4-BE49-F238E27FC236}">
                <a16:creationId xmlns:a16="http://schemas.microsoft.com/office/drawing/2014/main" id="{D43AB921-F705-4DB8-8E34-A0FD5D80EEF7}"/>
              </a:ext>
            </a:extLst>
          </p:cNvPr>
          <p:cNvSpPr>
            <a:spLocks noGrp="1"/>
          </p:cNvSpPr>
          <p:nvPr>
            <p:ph type="sldNum" sz="quarter" idx="12"/>
          </p:nvPr>
        </p:nvSpPr>
        <p:spPr/>
        <p:txBody>
          <a:bodyPr/>
          <a:lstStyle/>
          <a:p>
            <a:fld id="{16630861-4318-414B-8E21-CA5F03E7BD41}" type="slidenum">
              <a:rPr lang="en-US" smtClean="0"/>
              <a:t>19</a:t>
            </a:fld>
            <a:endParaRPr lang="en-US"/>
          </a:p>
        </p:txBody>
      </p:sp>
    </p:spTree>
    <p:extLst>
      <p:ext uri="{BB962C8B-B14F-4D97-AF65-F5344CB8AC3E}">
        <p14:creationId xmlns:p14="http://schemas.microsoft.com/office/powerpoint/2010/main" val="4034078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FF07B-B658-4D73-85F5-649223EF049F}"/>
              </a:ext>
            </a:extLst>
          </p:cNvPr>
          <p:cNvSpPr>
            <a:spLocks noGrp="1"/>
          </p:cNvSpPr>
          <p:nvPr>
            <p:ph type="title"/>
          </p:nvPr>
        </p:nvSpPr>
        <p:spPr/>
        <p:txBody>
          <a:bodyPr>
            <a:normAutofit/>
          </a:bodyPr>
          <a:lstStyle/>
          <a:p>
            <a:pPr algn="ctr"/>
            <a:r>
              <a:rPr lang="en-US" sz="4000" dirty="0"/>
              <a:t>Effective August 1, 2019</a:t>
            </a:r>
          </a:p>
        </p:txBody>
      </p:sp>
      <p:sp>
        <p:nvSpPr>
          <p:cNvPr id="3" name="Content Placeholder 2">
            <a:extLst>
              <a:ext uri="{FF2B5EF4-FFF2-40B4-BE49-F238E27FC236}">
                <a16:creationId xmlns:a16="http://schemas.microsoft.com/office/drawing/2014/main" id="{7CCDB7A0-80A4-4C05-AB2E-C254654B9E3E}"/>
              </a:ext>
            </a:extLst>
          </p:cNvPr>
          <p:cNvSpPr>
            <a:spLocks noGrp="1"/>
          </p:cNvSpPr>
          <p:nvPr>
            <p:ph idx="1"/>
          </p:nvPr>
        </p:nvSpPr>
        <p:spPr/>
        <p:txBody>
          <a:bodyPr>
            <a:normAutofit fontScale="92500" lnSpcReduction="20000"/>
          </a:bodyPr>
          <a:lstStyle/>
          <a:p>
            <a:r>
              <a:rPr lang="en-US" sz="3200" dirty="0"/>
              <a:t>Targeted Case Management (TCM) can only be billed for students getting billable services based upon </a:t>
            </a:r>
            <a:r>
              <a:rPr lang="en-US" sz="3600" dirty="0"/>
              <a:t>medical</a:t>
            </a:r>
            <a:r>
              <a:rPr lang="en-US" sz="3200" dirty="0"/>
              <a:t> necessity.</a:t>
            </a:r>
          </a:p>
          <a:p>
            <a:r>
              <a:rPr lang="en-US" sz="3200" dirty="0"/>
              <a:t>An SLD student who doesn’t have Speech, OT, PT, Nursing</a:t>
            </a:r>
            <a:r>
              <a:rPr lang="en-US" sz="3200" dirty="0">
                <a:solidFill>
                  <a:schemeClr val="tx2"/>
                </a:solidFill>
              </a:rPr>
              <a:t>, Audiological, Personal Care,  Psychotherapy, or Behavior intervention would not be </a:t>
            </a:r>
            <a:r>
              <a:rPr lang="en-US" sz="3200" dirty="0"/>
              <a:t>eligible for TCM</a:t>
            </a:r>
          </a:p>
          <a:p>
            <a:r>
              <a:rPr lang="en-US" sz="3200" dirty="0">
                <a:solidFill>
                  <a:schemeClr val="tx2"/>
                </a:solidFill>
              </a:rPr>
              <a:t>Can be billed by multiple providers, but should be coordinated by one person.  Billing is for the county not the individuals.  Combine all for the daily billable total.</a:t>
            </a:r>
          </a:p>
          <a:p>
            <a:endParaRPr lang="en-US" sz="3200" dirty="0"/>
          </a:p>
          <a:p>
            <a:endParaRPr lang="en-US" dirty="0"/>
          </a:p>
        </p:txBody>
      </p:sp>
      <p:sp>
        <p:nvSpPr>
          <p:cNvPr id="4" name="Slide Number Placeholder 3">
            <a:extLst>
              <a:ext uri="{FF2B5EF4-FFF2-40B4-BE49-F238E27FC236}">
                <a16:creationId xmlns:a16="http://schemas.microsoft.com/office/drawing/2014/main" id="{AC448CB0-0131-4579-9B0A-2C0D238FC7F9}"/>
              </a:ext>
            </a:extLst>
          </p:cNvPr>
          <p:cNvSpPr>
            <a:spLocks noGrp="1"/>
          </p:cNvSpPr>
          <p:nvPr>
            <p:ph type="sldNum" sz="quarter" idx="12"/>
          </p:nvPr>
        </p:nvSpPr>
        <p:spPr/>
        <p:txBody>
          <a:bodyPr/>
          <a:lstStyle/>
          <a:p>
            <a:fld id="{16630861-4318-414B-8E21-CA5F03E7BD41}" type="slidenum">
              <a:rPr lang="en-US" smtClean="0"/>
              <a:t>2</a:t>
            </a:fld>
            <a:endParaRPr lang="en-US"/>
          </a:p>
        </p:txBody>
      </p:sp>
    </p:spTree>
    <p:extLst>
      <p:ext uri="{BB962C8B-B14F-4D97-AF65-F5344CB8AC3E}">
        <p14:creationId xmlns:p14="http://schemas.microsoft.com/office/powerpoint/2010/main" val="18796663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Words to avoid in the Individualized Note</a:t>
            </a:r>
          </a:p>
        </p:txBody>
      </p:sp>
      <p:sp>
        <p:nvSpPr>
          <p:cNvPr id="3" name="Content Placeholder 2"/>
          <p:cNvSpPr>
            <a:spLocks noGrp="1"/>
          </p:cNvSpPr>
          <p:nvPr>
            <p:ph idx="1"/>
          </p:nvPr>
        </p:nvSpPr>
        <p:spPr/>
        <p:txBody>
          <a:bodyPr/>
          <a:lstStyle/>
          <a:p>
            <a:r>
              <a:rPr lang="en-US" dirty="0"/>
              <a:t>Academic related – Discussing math, writing, reading, science or any other academic area is not considered TCM.</a:t>
            </a:r>
          </a:p>
          <a:p>
            <a:r>
              <a:rPr lang="en-US" dirty="0"/>
              <a:t>Teaching – Teaching is not TCM.  Teaching social skills is not TCM billable.  Providing interventions from a BIP is TCM billable.</a:t>
            </a:r>
          </a:p>
          <a:p>
            <a:r>
              <a:rPr lang="en-US" dirty="0"/>
              <a:t>IEP – If billing for drafting or revising a plan, use the appropriate terms such as Plan of Care, BIP, Nursing Care Plan, etc.  You are drafting a Plan of Care in conjunction with drafting an IEP for medically appropriate portions of the IEP (not academic sections).</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20</a:t>
            </a:fld>
            <a:endParaRPr lang="en-US"/>
          </a:p>
        </p:txBody>
      </p:sp>
    </p:spTree>
    <p:extLst>
      <p:ext uri="{BB962C8B-B14F-4D97-AF65-F5344CB8AC3E}">
        <p14:creationId xmlns:p14="http://schemas.microsoft.com/office/powerpoint/2010/main" val="10112910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Compete the activity documentation section</a:t>
            </a:r>
          </a:p>
        </p:txBody>
      </p:sp>
      <p:sp>
        <p:nvSpPr>
          <p:cNvPr id="3" name="Content Placeholder 2"/>
          <p:cNvSpPr>
            <a:spLocks noGrp="1"/>
          </p:cNvSpPr>
          <p:nvPr>
            <p:ph idx="1"/>
          </p:nvPr>
        </p:nvSpPr>
        <p:spPr/>
        <p:txBody>
          <a:bodyPr/>
          <a:lstStyle/>
          <a:p>
            <a:r>
              <a:rPr lang="en-US" dirty="0"/>
              <a:t>Enter the date of service by typing or using the calendar link</a:t>
            </a:r>
          </a:p>
          <a:p>
            <a:r>
              <a:rPr lang="en-US" dirty="0"/>
              <a:t>Enter the number corresponding to the type of contact</a:t>
            </a:r>
          </a:p>
          <a:p>
            <a:r>
              <a:rPr lang="en-US" dirty="0"/>
              <a:t>Enter A-D for the type of TCM activity</a:t>
            </a:r>
          </a:p>
          <a:p>
            <a:r>
              <a:rPr lang="en-US" dirty="0"/>
              <a:t>Enter the state and end times</a:t>
            </a:r>
          </a:p>
          <a:p>
            <a:r>
              <a:rPr lang="en-US" dirty="0"/>
              <a:t>Enter the total minutes</a:t>
            </a:r>
          </a:p>
          <a:p>
            <a:r>
              <a:rPr lang="en-US" dirty="0"/>
              <a:t>Under Progress Note select an approved activity from the menu.</a:t>
            </a:r>
          </a:p>
          <a:p>
            <a:r>
              <a:rPr lang="en-US" dirty="0"/>
              <a:t>Select an approved purpose from the menu that is appropriate for the activity.</a:t>
            </a:r>
          </a:p>
          <a:p>
            <a:r>
              <a:rPr lang="en-US" dirty="0"/>
              <a:t>Individualized Service Note – Write one personalized sentence to explain what you did.</a:t>
            </a:r>
          </a:p>
          <a:p>
            <a:r>
              <a:rPr lang="en-US" dirty="0"/>
              <a:t>Sign, enter credentials and Date.</a:t>
            </a:r>
          </a:p>
        </p:txBody>
      </p:sp>
      <p:sp>
        <p:nvSpPr>
          <p:cNvPr id="4" name="Slide Number Placeholder 3"/>
          <p:cNvSpPr>
            <a:spLocks noGrp="1"/>
          </p:cNvSpPr>
          <p:nvPr>
            <p:ph type="sldNum" sz="quarter" idx="12"/>
          </p:nvPr>
        </p:nvSpPr>
        <p:spPr/>
        <p:txBody>
          <a:bodyPr/>
          <a:lstStyle/>
          <a:p>
            <a:fld id="{16630861-4318-414B-8E21-CA5F03E7BD41}" type="slidenum">
              <a:rPr lang="en-US" smtClean="0"/>
              <a:t>21</a:t>
            </a:fld>
            <a:endParaRPr lang="en-US"/>
          </a:p>
        </p:txBody>
      </p:sp>
    </p:spTree>
    <p:extLst>
      <p:ext uri="{BB962C8B-B14F-4D97-AF65-F5344CB8AC3E}">
        <p14:creationId xmlns:p14="http://schemas.microsoft.com/office/powerpoint/2010/main" val="35087435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Compete the activity documentation section</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74892959"/>
              </p:ext>
            </p:extLst>
          </p:nvPr>
        </p:nvGraphicFramePr>
        <p:xfrm>
          <a:off x="1276350" y="2256638"/>
          <a:ext cx="6572250" cy="2581140"/>
        </p:xfrm>
        <a:graphic>
          <a:graphicData uri="http://schemas.openxmlformats.org/drawingml/2006/table">
            <a:tbl>
              <a:tblPr firstRow="1" firstCol="1" bandRow="1">
                <a:tableStyleId>{5C22544A-7EE6-4342-B048-85BDC9FD1C3A}</a:tableStyleId>
              </a:tblPr>
              <a:tblGrid>
                <a:gridCol w="1665266">
                  <a:extLst>
                    <a:ext uri="{9D8B030D-6E8A-4147-A177-3AD203B41FA5}">
                      <a16:colId xmlns:a16="http://schemas.microsoft.com/office/drawing/2014/main" val="4119512814"/>
                    </a:ext>
                  </a:extLst>
                </a:gridCol>
                <a:gridCol w="1375655">
                  <a:extLst>
                    <a:ext uri="{9D8B030D-6E8A-4147-A177-3AD203B41FA5}">
                      <a16:colId xmlns:a16="http://schemas.microsoft.com/office/drawing/2014/main" val="3616058871"/>
                    </a:ext>
                  </a:extLst>
                </a:gridCol>
                <a:gridCol w="1278186">
                  <a:extLst>
                    <a:ext uri="{9D8B030D-6E8A-4147-A177-3AD203B41FA5}">
                      <a16:colId xmlns:a16="http://schemas.microsoft.com/office/drawing/2014/main" val="1783765628"/>
                    </a:ext>
                  </a:extLst>
                </a:gridCol>
                <a:gridCol w="2253143">
                  <a:extLst>
                    <a:ext uri="{9D8B030D-6E8A-4147-A177-3AD203B41FA5}">
                      <a16:colId xmlns:a16="http://schemas.microsoft.com/office/drawing/2014/main" val="3852608009"/>
                    </a:ext>
                  </a:extLst>
                </a:gridCol>
              </a:tblGrid>
              <a:tr h="704676">
                <a:tc>
                  <a:txBody>
                    <a:bodyPr/>
                    <a:lstStyle/>
                    <a:p>
                      <a:r>
                        <a:rPr lang="en-US" sz="1100" dirty="0">
                          <a:effectLst/>
                        </a:rPr>
                        <a:t>Date of Service</a:t>
                      </a:r>
                      <a:endParaRPr lang="en-US" sz="1000" dirty="0">
                        <a:effectLst/>
                        <a:latin typeface="Times New Roman" panose="02020603050405020304" pitchFamily="18" charset="0"/>
                      </a:endParaRPr>
                    </a:p>
                  </a:txBody>
                  <a:tcPr marL="68580" marR="68580" marT="0" marB="0"/>
                </a:tc>
                <a:tc>
                  <a:txBody>
                    <a:bodyPr/>
                    <a:lstStyle/>
                    <a:p>
                      <a:endParaRPr lang="en-US" sz="1000" dirty="0">
                        <a:effectLst/>
                        <a:latin typeface="Times New Roman" panose="02020603050405020304" pitchFamily="18" charset="0"/>
                      </a:endParaRPr>
                    </a:p>
                  </a:txBody>
                  <a:tcPr marL="68580" marR="68580" marT="0" marB="0"/>
                </a:tc>
                <a:tc rowSpan="6" gridSpan="2">
                  <a:txBody>
                    <a:bodyPr/>
                    <a:lstStyle/>
                    <a:p>
                      <a:r>
                        <a:rPr lang="en-US" sz="1100" dirty="0">
                          <a:effectLst/>
                        </a:rPr>
                        <a:t>Progress Note:</a:t>
                      </a:r>
                      <a:endParaRPr lang="en-US" sz="1000" dirty="0">
                        <a:effectLst/>
                      </a:endParaRPr>
                    </a:p>
                    <a:p>
                      <a:r>
                        <a:rPr lang="en-US" sz="1100" dirty="0">
                          <a:effectLst/>
                        </a:rPr>
                        <a:t>Activity:     </a:t>
                      </a:r>
                    </a:p>
                    <a:p>
                      <a:endParaRPr lang="en-US" sz="1100" dirty="0">
                        <a:effectLst/>
                      </a:endParaRPr>
                    </a:p>
                    <a:p>
                      <a:r>
                        <a:rPr lang="en-US" sz="1100" dirty="0">
                          <a:effectLst/>
                        </a:rPr>
                        <a:t> </a:t>
                      </a:r>
                      <a:endParaRPr lang="en-US" sz="1000" dirty="0">
                        <a:effectLst/>
                      </a:endParaRPr>
                    </a:p>
                    <a:p>
                      <a:r>
                        <a:rPr lang="en-US" sz="1100" dirty="0">
                          <a:effectLst/>
                        </a:rPr>
                        <a:t>Purpose: </a:t>
                      </a:r>
                      <a:endParaRPr lang="en-US" sz="1000" dirty="0">
                        <a:effectLst/>
                      </a:endParaRPr>
                    </a:p>
                    <a:p>
                      <a:r>
                        <a:rPr lang="en-US" sz="1100" dirty="0">
                          <a:effectLst/>
                        </a:rPr>
                        <a:t> </a:t>
                      </a:r>
                      <a:endParaRPr lang="en-US" sz="1000" dirty="0">
                        <a:effectLst/>
                      </a:endParaRPr>
                    </a:p>
                    <a:p>
                      <a:r>
                        <a:rPr lang="en-US" sz="1100" dirty="0">
                          <a:effectLst/>
                        </a:rPr>
                        <a:t> </a:t>
                      </a:r>
                      <a:endParaRPr lang="en-US" sz="1000" dirty="0">
                        <a:effectLst/>
                      </a:endParaRPr>
                    </a:p>
                    <a:p>
                      <a:r>
                        <a:rPr lang="en-US" sz="1100" dirty="0">
                          <a:effectLst/>
                        </a:rPr>
                        <a:t> </a:t>
                      </a:r>
                      <a:endParaRPr lang="en-US" sz="1000" dirty="0">
                        <a:effectLst/>
                      </a:endParaRPr>
                    </a:p>
                    <a:p>
                      <a:r>
                        <a:rPr lang="en-US" sz="1100" dirty="0">
                          <a:effectLst/>
                        </a:rPr>
                        <a:t>Individualized Service Note:</a:t>
                      </a:r>
                      <a:endParaRPr lang="en-US" sz="1000" dirty="0">
                        <a:effectLst/>
                        <a:latin typeface="Times New Roman" panose="02020603050405020304" pitchFamily="18" charset="0"/>
                      </a:endParaRPr>
                    </a:p>
                  </a:txBody>
                  <a:tcPr marL="68580" marR="68580" marT="0" marB="0"/>
                </a:tc>
                <a:tc rowSpan="6" hMerge="1">
                  <a:txBody>
                    <a:bodyPr/>
                    <a:lstStyle/>
                    <a:p>
                      <a:endParaRPr lang="en-US"/>
                    </a:p>
                  </a:txBody>
                  <a:tcPr/>
                </a:tc>
                <a:extLst>
                  <a:ext uri="{0D108BD9-81ED-4DB2-BD59-A6C34878D82A}">
                    <a16:rowId xmlns:a16="http://schemas.microsoft.com/office/drawing/2014/main" val="2891468598"/>
                  </a:ext>
                </a:extLst>
              </a:tr>
              <a:tr h="276836">
                <a:tc>
                  <a:txBody>
                    <a:bodyPr/>
                    <a:lstStyle/>
                    <a:p>
                      <a:r>
                        <a:rPr lang="en-US" sz="1100">
                          <a:effectLst/>
                        </a:rPr>
                        <a:t>Type of Contact</a:t>
                      </a:r>
                      <a:endParaRPr lang="en-US" sz="1000">
                        <a:effectLst/>
                        <a:latin typeface="Times New Roman" panose="02020603050405020304" pitchFamily="18" charset="0"/>
                      </a:endParaRPr>
                    </a:p>
                  </a:txBody>
                  <a:tcPr marL="68580" marR="68580" marT="0" marB="0"/>
                </a:tc>
                <a:tc>
                  <a:txBody>
                    <a:bodyPr/>
                    <a:lstStyle/>
                    <a:p>
                      <a:endParaRPr lang="en-US" sz="1000" dirty="0">
                        <a:effectLst/>
                        <a:latin typeface="Times New Roman" panose="02020603050405020304" pitchFamily="18" charset="0"/>
                      </a:endParaRPr>
                    </a:p>
                  </a:txBody>
                  <a:tcPr marL="68580" marR="68580" marT="0" marB="0"/>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3078267142"/>
                  </a:ext>
                </a:extLst>
              </a:tr>
              <a:tr h="276837">
                <a:tc>
                  <a:txBody>
                    <a:bodyPr/>
                    <a:lstStyle/>
                    <a:p>
                      <a:r>
                        <a:rPr lang="en-US" sz="1100" dirty="0">
                          <a:effectLst/>
                        </a:rPr>
                        <a:t>TCM Activity</a:t>
                      </a:r>
                      <a:endParaRPr lang="en-US" sz="1000" dirty="0">
                        <a:effectLst/>
                        <a:latin typeface="Times New Roman" panose="02020603050405020304" pitchFamily="18" charset="0"/>
                      </a:endParaRPr>
                    </a:p>
                  </a:txBody>
                  <a:tcPr marL="68580" marR="68580" marT="0" marB="0"/>
                </a:tc>
                <a:tc>
                  <a:txBody>
                    <a:bodyPr/>
                    <a:lstStyle/>
                    <a:p>
                      <a:endParaRPr lang="en-US" sz="1000" dirty="0">
                        <a:effectLst/>
                        <a:latin typeface="Times New Roman" panose="02020603050405020304" pitchFamily="18" charset="0"/>
                      </a:endParaRPr>
                    </a:p>
                  </a:txBody>
                  <a:tcPr marL="68580" marR="68580" marT="0" marB="0"/>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672550086"/>
                  </a:ext>
                </a:extLst>
              </a:tr>
              <a:tr h="376311">
                <a:tc>
                  <a:txBody>
                    <a:bodyPr/>
                    <a:lstStyle/>
                    <a:p>
                      <a:r>
                        <a:rPr lang="en-US" sz="1100">
                          <a:effectLst/>
                        </a:rPr>
                        <a:t>Time In:</a:t>
                      </a:r>
                      <a:endParaRPr lang="en-US" sz="1000">
                        <a:effectLst/>
                      </a:endParaRPr>
                    </a:p>
                    <a:p>
                      <a:r>
                        <a:rPr lang="en-US" sz="1100">
                          <a:effectLst/>
                        </a:rPr>
                        <a:t> </a:t>
                      </a:r>
                      <a:endParaRPr lang="en-US" sz="1000">
                        <a:effectLst/>
                        <a:latin typeface="Times New Roman" panose="02020603050405020304" pitchFamily="18" charset="0"/>
                      </a:endParaRPr>
                    </a:p>
                  </a:txBody>
                  <a:tcPr marL="68580" marR="68580" marT="0" marB="0"/>
                </a:tc>
                <a:tc>
                  <a:txBody>
                    <a:bodyPr/>
                    <a:lstStyle/>
                    <a:p>
                      <a:pPr algn="just"/>
                      <a:r>
                        <a:rPr lang="en-US" sz="1100" dirty="0">
                          <a:effectLst/>
                        </a:rPr>
                        <a:t> </a:t>
                      </a:r>
                      <a:endParaRPr lang="en-US" sz="1000" dirty="0">
                        <a:effectLst/>
                        <a:latin typeface="Times New Roman" panose="02020603050405020304" pitchFamily="18" charset="0"/>
                      </a:endParaRPr>
                    </a:p>
                  </a:txBody>
                  <a:tcPr marL="68580" marR="68580" marT="0" marB="0"/>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2897522953"/>
                  </a:ext>
                </a:extLst>
              </a:tr>
              <a:tr h="364908">
                <a:tc>
                  <a:txBody>
                    <a:bodyPr/>
                    <a:lstStyle/>
                    <a:p>
                      <a:r>
                        <a:rPr lang="en-US" sz="1100">
                          <a:effectLst/>
                        </a:rPr>
                        <a:t>Time Out:</a:t>
                      </a:r>
                      <a:endParaRPr lang="en-US" sz="1000">
                        <a:effectLst/>
                        <a:latin typeface="Times New Roman" panose="02020603050405020304" pitchFamily="18" charset="0"/>
                      </a:endParaRPr>
                    </a:p>
                  </a:txBody>
                  <a:tcPr marL="68580" marR="68580" marT="0" marB="0"/>
                </a:tc>
                <a:tc>
                  <a:txBody>
                    <a:bodyPr/>
                    <a:lstStyle/>
                    <a:p>
                      <a:r>
                        <a:rPr lang="en-US" sz="1100" dirty="0">
                          <a:effectLst/>
                        </a:rPr>
                        <a:t> </a:t>
                      </a:r>
                      <a:endParaRPr lang="en-US" sz="1000" dirty="0">
                        <a:effectLst/>
                        <a:latin typeface="Times New Roman" panose="02020603050405020304" pitchFamily="18" charset="0"/>
                      </a:endParaRPr>
                    </a:p>
                  </a:txBody>
                  <a:tcPr marL="68580" marR="68580" marT="0" marB="0"/>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4073349027"/>
                  </a:ext>
                </a:extLst>
              </a:tr>
              <a:tr h="376311">
                <a:tc>
                  <a:txBody>
                    <a:bodyPr/>
                    <a:lstStyle/>
                    <a:p>
                      <a:r>
                        <a:rPr lang="en-US" sz="1100">
                          <a:effectLst/>
                        </a:rPr>
                        <a:t>Total Minutes</a:t>
                      </a:r>
                      <a:endParaRPr lang="en-US" sz="1000">
                        <a:effectLst/>
                      </a:endParaRPr>
                    </a:p>
                    <a:p>
                      <a:r>
                        <a:rPr lang="en-US" sz="1100">
                          <a:effectLst/>
                        </a:rPr>
                        <a:t> </a:t>
                      </a:r>
                      <a:endParaRPr lang="en-US" sz="1000">
                        <a:effectLst/>
                        <a:latin typeface="Times New Roman" panose="02020603050405020304" pitchFamily="18" charset="0"/>
                      </a:endParaRPr>
                    </a:p>
                  </a:txBody>
                  <a:tcPr marL="68580" marR="68580" marT="0" marB="0"/>
                </a:tc>
                <a:tc>
                  <a:txBody>
                    <a:bodyPr/>
                    <a:lstStyle/>
                    <a:p>
                      <a:r>
                        <a:rPr lang="en-US" sz="1100" dirty="0">
                          <a:effectLst/>
                        </a:rPr>
                        <a:t> </a:t>
                      </a:r>
                      <a:endParaRPr lang="en-US" sz="1000" dirty="0">
                        <a:effectLst/>
                        <a:latin typeface="Times New Roman" panose="02020603050405020304" pitchFamily="18" charset="0"/>
                      </a:endParaRPr>
                    </a:p>
                  </a:txBody>
                  <a:tcPr marL="68580" marR="68580" marT="0" marB="0"/>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582220478"/>
                  </a:ext>
                </a:extLst>
              </a:tr>
              <a:tr h="205261">
                <a:tc gridSpan="3">
                  <a:txBody>
                    <a:bodyPr/>
                    <a:lstStyle/>
                    <a:p>
                      <a:r>
                        <a:rPr lang="en-US" sz="1100">
                          <a:effectLst/>
                        </a:rPr>
                        <a:t>Signature &amp; Credentials:</a:t>
                      </a:r>
                      <a:endParaRPr lang="en-US" sz="1000">
                        <a:effectLst/>
                        <a:latin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a:txBody>
                    <a:bodyPr/>
                    <a:lstStyle/>
                    <a:p>
                      <a:r>
                        <a:rPr lang="en-US" sz="1100" dirty="0">
                          <a:effectLst/>
                        </a:rPr>
                        <a:t>Date</a:t>
                      </a:r>
                      <a:endParaRPr lang="en-US" sz="1000" dirty="0">
                        <a:effectLst/>
                        <a:latin typeface="Times New Roman" panose="02020603050405020304" pitchFamily="18" charset="0"/>
                      </a:endParaRPr>
                    </a:p>
                  </a:txBody>
                  <a:tcPr marL="68580" marR="68580" marT="0" marB="0"/>
                </a:tc>
                <a:extLst>
                  <a:ext uri="{0D108BD9-81ED-4DB2-BD59-A6C34878D82A}">
                    <a16:rowId xmlns:a16="http://schemas.microsoft.com/office/drawing/2014/main" val="273146044"/>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22</a:t>
            </a:fld>
            <a:endParaRPr lang="en-US"/>
          </a:p>
        </p:txBody>
      </p:sp>
      <p:sp>
        <p:nvSpPr>
          <p:cNvPr id="6" name="Rectangle 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Calibri" panose="020F0502020204030204" pitchFamily="34" charset="0"/>
                <a:ea typeface="Times New Roman" panose="02020603050405020304" pitchFamily="18" charset="0"/>
              </a:rPr>
              <a:t>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257150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B9C0F-5FAD-4D3F-B458-7F4E53F34ECD}"/>
              </a:ext>
            </a:extLst>
          </p:cNvPr>
          <p:cNvSpPr>
            <a:spLocks noGrp="1"/>
          </p:cNvSpPr>
          <p:nvPr>
            <p:ph type="title"/>
          </p:nvPr>
        </p:nvSpPr>
        <p:spPr>
          <a:xfrm>
            <a:off x="298939" y="143747"/>
            <a:ext cx="8527427" cy="470144"/>
          </a:xfrm>
        </p:spPr>
        <p:txBody>
          <a:bodyPr>
            <a:normAutofit fontScale="90000"/>
          </a:bodyPr>
          <a:lstStyle/>
          <a:p>
            <a:pPr algn="ctr"/>
            <a:r>
              <a:rPr lang="en-US" dirty="0"/>
              <a:t>Contact Information</a:t>
            </a:r>
          </a:p>
        </p:txBody>
      </p:sp>
      <p:sp>
        <p:nvSpPr>
          <p:cNvPr id="3" name="Content Placeholder 2">
            <a:extLst>
              <a:ext uri="{FF2B5EF4-FFF2-40B4-BE49-F238E27FC236}">
                <a16:creationId xmlns:a16="http://schemas.microsoft.com/office/drawing/2014/main" id="{A6E2E49D-E21C-407C-9099-20EE1A59CCE3}"/>
              </a:ext>
            </a:extLst>
          </p:cNvPr>
          <p:cNvSpPr>
            <a:spLocks noGrp="1"/>
          </p:cNvSpPr>
          <p:nvPr>
            <p:ph idx="1"/>
          </p:nvPr>
        </p:nvSpPr>
        <p:spPr>
          <a:xfrm>
            <a:off x="298939" y="613891"/>
            <a:ext cx="8527427" cy="5259372"/>
          </a:xfrm>
        </p:spPr>
        <p:txBody>
          <a:bodyPr>
            <a:normAutofit/>
          </a:bodyPr>
          <a:lstStyle/>
          <a:p>
            <a:pPr marL="0" indent="0" algn="ctr">
              <a:buNone/>
            </a:pPr>
            <a:endParaRPr lang="en-US" sz="3600" dirty="0"/>
          </a:p>
          <a:p>
            <a:pPr marL="0" indent="0" algn="ctr">
              <a:buNone/>
            </a:pPr>
            <a:endParaRPr lang="en-US" sz="3600" dirty="0"/>
          </a:p>
          <a:p>
            <a:pPr marL="0" indent="0" algn="ctr">
              <a:buNone/>
            </a:pPr>
            <a:r>
              <a:rPr lang="en-US" sz="3600" dirty="0"/>
              <a:t>Kelley Johnson – Coordinator</a:t>
            </a:r>
            <a:br>
              <a:rPr lang="en-US" sz="3600" dirty="0"/>
            </a:br>
            <a:r>
              <a:rPr lang="en-US" sz="3600" dirty="0"/>
              <a:t>Office of Special Education</a:t>
            </a:r>
            <a:br>
              <a:rPr lang="en-US" sz="3600" dirty="0"/>
            </a:br>
            <a:r>
              <a:rPr lang="en-US" sz="3600" dirty="0">
                <a:hlinkClick r:id="rId2"/>
              </a:rPr>
              <a:t>kelley.johnson@k12.wv.us</a:t>
            </a:r>
            <a:br>
              <a:rPr lang="en-US" sz="3600" dirty="0"/>
            </a:br>
            <a:r>
              <a:rPr lang="en-US" sz="3600" dirty="0"/>
              <a:t>304-558-2696 </a:t>
            </a:r>
            <a:r>
              <a:rPr lang="en-US" sz="3600" dirty="0" err="1"/>
              <a:t>ext</a:t>
            </a:r>
            <a:r>
              <a:rPr lang="en-US" sz="3600" dirty="0"/>
              <a:t> 53539</a:t>
            </a:r>
            <a:br>
              <a:rPr lang="en-US" sz="3600" dirty="0"/>
            </a:br>
            <a:br>
              <a:rPr lang="en-US" sz="3600" dirty="0"/>
            </a:br>
            <a:r>
              <a:rPr lang="en-US" sz="3600" dirty="0"/>
              <a:t>WVDE Medicaid Website:</a:t>
            </a:r>
            <a:br>
              <a:rPr lang="en-US" sz="3600" dirty="0"/>
            </a:br>
            <a:r>
              <a:rPr lang="en-US" sz="3200" dirty="0"/>
              <a:t>https://wvde.us/special-education/Medicaid/</a:t>
            </a:r>
            <a:br>
              <a:rPr lang="en-US" sz="3200" dirty="0"/>
            </a:br>
            <a:endParaRPr lang="en-US" sz="3200" dirty="0"/>
          </a:p>
        </p:txBody>
      </p:sp>
      <p:sp>
        <p:nvSpPr>
          <p:cNvPr id="4" name="Slide Number Placeholder 3">
            <a:extLst>
              <a:ext uri="{FF2B5EF4-FFF2-40B4-BE49-F238E27FC236}">
                <a16:creationId xmlns:a16="http://schemas.microsoft.com/office/drawing/2014/main" id="{4BA537CA-63B4-495D-8126-F94497B538F5}"/>
              </a:ext>
            </a:extLst>
          </p:cNvPr>
          <p:cNvSpPr>
            <a:spLocks noGrp="1"/>
          </p:cNvSpPr>
          <p:nvPr>
            <p:ph type="sldNum" sz="quarter" idx="12"/>
          </p:nvPr>
        </p:nvSpPr>
        <p:spPr/>
        <p:txBody>
          <a:bodyPr/>
          <a:lstStyle/>
          <a:p>
            <a:fld id="{16630861-4318-414B-8E21-CA5F03E7BD41}" type="slidenum">
              <a:rPr lang="en-US" smtClean="0"/>
              <a:t>23</a:t>
            </a:fld>
            <a:endParaRPr lang="en-US"/>
          </a:p>
        </p:txBody>
      </p:sp>
    </p:spTree>
    <p:extLst>
      <p:ext uri="{BB962C8B-B14F-4D97-AF65-F5344CB8AC3E}">
        <p14:creationId xmlns:p14="http://schemas.microsoft.com/office/powerpoint/2010/main" val="2498751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35215-647A-4E09-8CBA-BF0F1E004F80}"/>
              </a:ext>
            </a:extLst>
          </p:cNvPr>
          <p:cNvSpPr>
            <a:spLocks noGrp="1"/>
          </p:cNvSpPr>
          <p:nvPr>
            <p:ph type="title"/>
          </p:nvPr>
        </p:nvSpPr>
        <p:spPr>
          <a:xfrm>
            <a:off x="308286" y="323134"/>
            <a:ext cx="8527427" cy="1400159"/>
          </a:xfrm>
        </p:spPr>
        <p:txBody>
          <a:bodyPr>
            <a:normAutofit/>
          </a:bodyPr>
          <a:lstStyle/>
          <a:p>
            <a:pPr algn="ctr"/>
            <a:r>
              <a:rPr lang="en-US" sz="4400" dirty="0"/>
              <a:t>Targeted Case Management </a:t>
            </a:r>
          </a:p>
        </p:txBody>
      </p:sp>
      <p:sp>
        <p:nvSpPr>
          <p:cNvPr id="3" name="Content Placeholder 2">
            <a:extLst>
              <a:ext uri="{FF2B5EF4-FFF2-40B4-BE49-F238E27FC236}">
                <a16:creationId xmlns:a16="http://schemas.microsoft.com/office/drawing/2014/main" id="{CF1599A4-00F3-4F77-995A-9B7D56DE0DBA}"/>
              </a:ext>
            </a:extLst>
          </p:cNvPr>
          <p:cNvSpPr>
            <a:spLocks noGrp="1"/>
          </p:cNvSpPr>
          <p:nvPr>
            <p:ph idx="1"/>
          </p:nvPr>
        </p:nvSpPr>
        <p:spPr>
          <a:xfrm>
            <a:off x="298939" y="1723293"/>
            <a:ext cx="8527427" cy="3754718"/>
          </a:xfrm>
        </p:spPr>
        <p:txBody>
          <a:bodyPr>
            <a:normAutofit fontScale="92500" lnSpcReduction="20000"/>
          </a:bodyPr>
          <a:lstStyle/>
          <a:p>
            <a:r>
              <a:rPr lang="en-US" sz="3600" dirty="0">
                <a:solidFill>
                  <a:schemeClr val="tx2"/>
                </a:solidFill>
              </a:rPr>
              <a:t>Procedure code T1017 SE is billable in fifteen-minute units.</a:t>
            </a:r>
          </a:p>
          <a:p>
            <a:r>
              <a:rPr lang="en-US" sz="3600" dirty="0">
                <a:solidFill>
                  <a:schemeClr val="tx2"/>
                </a:solidFill>
              </a:rPr>
              <a:t>TCM is capped at five units per instructional day.</a:t>
            </a:r>
          </a:p>
          <a:p>
            <a:r>
              <a:rPr lang="en-US" sz="3600" dirty="0">
                <a:solidFill>
                  <a:schemeClr val="tx2"/>
                </a:solidFill>
              </a:rPr>
              <a:t>TCM can be billed on days the student is absent. </a:t>
            </a:r>
          </a:p>
          <a:p>
            <a:r>
              <a:rPr lang="en-US" sz="3600" dirty="0">
                <a:solidFill>
                  <a:schemeClr val="tx2"/>
                </a:solidFill>
              </a:rPr>
              <a:t>Minutes can be combined from multiple days in one month to create a unit.  In that scenario bill the unit the day the 15</a:t>
            </a:r>
            <a:r>
              <a:rPr lang="en-US" sz="3600" baseline="30000" dirty="0">
                <a:solidFill>
                  <a:schemeClr val="tx2"/>
                </a:solidFill>
              </a:rPr>
              <a:t>th</a:t>
            </a:r>
            <a:r>
              <a:rPr lang="en-US" sz="3600" dirty="0">
                <a:solidFill>
                  <a:schemeClr val="tx2"/>
                </a:solidFill>
              </a:rPr>
              <a:t> minute occurs.</a:t>
            </a:r>
          </a:p>
          <a:p>
            <a:endParaRPr lang="en-US" sz="3600" dirty="0"/>
          </a:p>
          <a:p>
            <a:endParaRPr lang="en-US" dirty="0"/>
          </a:p>
        </p:txBody>
      </p:sp>
      <p:sp>
        <p:nvSpPr>
          <p:cNvPr id="4" name="Slide Number Placeholder 3">
            <a:extLst>
              <a:ext uri="{FF2B5EF4-FFF2-40B4-BE49-F238E27FC236}">
                <a16:creationId xmlns:a16="http://schemas.microsoft.com/office/drawing/2014/main" id="{5FD43B33-03CC-430E-97C5-D5CE8D81C52A}"/>
              </a:ext>
            </a:extLst>
          </p:cNvPr>
          <p:cNvSpPr>
            <a:spLocks noGrp="1"/>
          </p:cNvSpPr>
          <p:nvPr>
            <p:ph type="sldNum" sz="quarter" idx="12"/>
          </p:nvPr>
        </p:nvSpPr>
        <p:spPr/>
        <p:txBody>
          <a:bodyPr/>
          <a:lstStyle/>
          <a:p>
            <a:fld id="{16630861-4318-414B-8E21-CA5F03E7BD41}" type="slidenum">
              <a:rPr lang="en-US" smtClean="0"/>
              <a:t>3</a:t>
            </a:fld>
            <a:endParaRPr lang="en-US"/>
          </a:p>
        </p:txBody>
      </p:sp>
    </p:spTree>
    <p:extLst>
      <p:ext uri="{BB962C8B-B14F-4D97-AF65-F5344CB8AC3E}">
        <p14:creationId xmlns:p14="http://schemas.microsoft.com/office/powerpoint/2010/main" val="3252605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501AA-89B3-4C63-B4F6-FE0D81017664}"/>
              </a:ext>
            </a:extLst>
          </p:cNvPr>
          <p:cNvSpPr>
            <a:spLocks noGrp="1"/>
          </p:cNvSpPr>
          <p:nvPr>
            <p:ph type="title"/>
          </p:nvPr>
        </p:nvSpPr>
        <p:spPr/>
        <p:txBody>
          <a:bodyPr>
            <a:normAutofit/>
          </a:bodyPr>
          <a:lstStyle/>
          <a:p>
            <a:pPr algn="ctr"/>
            <a:r>
              <a:rPr lang="en-US" sz="4800" dirty="0"/>
              <a:t>Demographics </a:t>
            </a:r>
          </a:p>
        </p:txBody>
      </p:sp>
      <p:sp>
        <p:nvSpPr>
          <p:cNvPr id="3" name="Content Placeholder 2">
            <a:extLst>
              <a:ext uri="{FF2B5EF4-FFF2-40B4-BE49-F238E27FC236}">
                <a16:creationId xmlns:a16="http://schemas.microsoft.com/office/drawing/2014/main" id="{20C3F350-737B-40AF-A805-9E15999C6C6D}"/>
              </a:ext>
            </a:extLst>
          </p:cNvPr>
          <p:cNvSpPr>
            <a:spLocks noGrp="1"/>
          </p:cNvSpPr>
          <p:nvPr>
            <p:ph idx="1"/>
          </p:nvPr>
        </p:nvSpPr>
        <p:spPr/>
        <p:txBody>
          <a:bodyPr>
            <a:normAutofit fontScale="92500"/>
          </a:bodyPr>
          <a:lstStyle/>
          <a:p>
            <a:r>
              <a:rPr lang="en-US" sz="3600" dirty="0">
                <a:solidFill>
                  <a:schemeClr val="tx2"/>
                </a:solidFill>
              </a:rPr>
              <a:t>Enter the date of the Plan of Care at the top right of the page.</a:t>
            </a:r>
          </a:p>
          <a:p>
            <a:r>
              <a:rPr lang="en-US" sz="3600" dirty="0">
                <a:solidFill>
                  <a:schemeClr val="tx2"/>
                </a:solidFill>
              </a:rPr>
              <a:t>Complete the sections with attention to the  </a:t>
            </a:r>
            <a:r>
              <a:rPr lang="en-US" sz="3600" dirty="0"/>
              <a:t>following:</a:t>
            </a:r>
          </a:p>
          <a:p>
            <a:r>
              <a:rPr lang="en-US" sz="3600" dirty="0"/>
              <a:t>The diagnosis code should not be based on an education disability such as Learning Disability.  Ex. An LD student with speech as a related services, use a speech diagnosis code.  </a:t>
            </a:r>
          </a:p>
        </p:txBody>
      </p:sp>
      <p:sp>
        <p:nvSpPr>
          <p:cNvPr id="4" name="Slide Number Placeholder 3">
            <a:extLst>
              <a:ext uri="{FF2B5EF4-FFF2-40B4-BE49-F238E27FC236}">
                <a16:creationId xmlns:a16="http://schemas.microsoft.com/office/drawing/2014/main" id="{C8FBD441-A0CA-4183-BA59-8AECFC0A0340}"/>
              </a:ext>
            </a:extLst>
          </p:cNvPr>
          <p:cNvSpPr>
            <a:spLocks noGrp="1"/>
          </p:cNvSpPr>
          <p:nvPr>
            <p:ph type="sldNum" sz="quarter" idx="12"/>
          </p:nvPr>
        </p:nvSpPr>
        <p:spPr/>
        <p:txBody>
          <a:bodyPr/>
          <a:lstStyle/>
          <a:p>
            <a:fld id="{16630861-4318-414B-8E21-CA5F03E7BD41}" type="slidenum">
              <a:rPr lang="en-US" smtClean="0"/>
              <a:t>4</a:t>
            </a:fld>
            <a:endParaRPr lang="en-US"/>
          </a:p>
        </p:txBody>
      </p:sp>
    </p:spTree>
    <p:extLst>
      <p:ext uri="{BB962C8B-B14F-4D97-AF65-F5344CB8AC3E}">
        <p14:creationId xmlns:p14="http://schemas.microsoft.com/office/powerpoint/2010/main" val="908014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Complete the demographics: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704821432"/>
              </p:ext>
            </p:extLst>
          </p:nvPr>
        </p:nvGraphicFramePr>
        <p:xfrm>
          <a:off x="1287145" y="2139192"/>
          <a:ext cx="6550660" cy="2729988"/>
        </p:xfrm>
        <a:graphic>
          <a:graphicData uri="http://schemas.openxmlformats.org/drawingml/2006/table">
            <a:tbl>
              <a:tblPr>
                <a:tableStyleId>{5C22544A-7EE6-4342-B048-85BDC9FD1C3A}</a:tableStyleId>
              </a:tblPr>
              <a:tblGrid>
                <a:gridCol w="891540">
                  <a:extLst>
                    <a:ext uri="{9D8B030D-6E8A-4147-A177-3AD203B41FA5}">
                      <a16:colId xmlns:a16="http://schemas.microsoft.com/office/drawing/2014/main" val="3719327604"/>
                    </a:ext>
                  </a:extLst>
                </a:gridCol>
                <a:gridCol w="1771650">
                  <a:extLst>
                    <a:ext uri="{9D8B030D-6E8A-4147-A177-3AD203B41FA5}">
                      <a16:colId xmlns:a16="http://schemas.microsoft.com/office/drawing/2014/main" val="1049852981"/>
                    </a:ext>
                  </a:extLst>
                </a:gridCol>
                <a:gridCol w="1714500">
                  <a:extLst>
                    <a:ext uri="{9D8B030D-6E8A-4147-A177-3AD203B41FA5}">
                      <a16:colId xmlns:a16="http://schemas.microsoft.com/office/drawing/2014/main" val="3961566657"/>
                    </a:ext>
                  </a:extLst>
                </a:gridCol>
                <a:gridCol w="937260">
                  <a:extLst>
                    <a:ext uri="{9D8B030D-6E8A-4147-A177-3AD203B41FA5}">
                      <a16:colId xmlns:a16="http://schemas.microsoft.com/office/drawing/2014/main" val="3383764928"/>
                    </a:ext>
                  </a:extLst>
                </a:gridCol>
                <a:gridCol w="1235710">
                  <a:extLst>
                    <a:ext uri="{9D8B030D-6E8A-4147-A177-3AD203B41FA5}">
                      <a16:colId xmlns:a16="http://schemas.microsoft.com/office/drawing/2014/main" val="2702134033"/>
                    </a:ext>
                  </a:extLst>
                </a:gridCol>
              </a:tblGrid>
              <a:tr h="194363">
                <a:tc gridSpan="2">
                  <a:txBody>
                    <a:bodyPr/>
                    <a:lstStyle/>
                    <a:p>
                      <a:pPr marL="0" marR="0" algn="ctr">
                        <a:spcBef>
                          <a:spcPts val="0"/>
                        </a:spcBef>
                        <a:spcAft>
                          <a:spcPts val="0"/>
                        </a:spcAft>
                      </a:pPr>
                      <a:r>
                        <a:rPr lang="en-US" sz="1000" dirty="0">
                          <a:effectLst/>
                        </a:rPr>
                        <a:t>Medicaid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nchor="b"/>
                </a:tc>
                <a:tc hMerge="1">
                  <a:txBody>
                    <a:bodyPr/>
                    <a:lstStyle/>
                    <a:p>
                      <a:endParaRPr lang="en-US"/>
                    </a:p>
                  </a:txBody>
                  <a:tcPr/>
                </a:tc>
                <a:tc>
                  <a:txBody>
                    <a:bodyPr/>
                    <a:lstStyle/>
                    <a:p>
                      <a:pPr marL="0" marR="0" algn="ctr">
                        <a:spcBef>
                          <a:spcPts val="0"/>
                        </a:spcBef>
                        <a:spcAft>
                          <a:spcPts val="0"/>
                        </a:spcAft>
                      </a:pPr>
                      <a:r>
                        <a:rPr lang="en-US" sz="1000">
                          <a:effectLst/>
                        </a:rPr>
                        <a:t>Last Name</a:t>
                      </a:r>
                      <a:endParaRPr lang="en-US" sz="1200">
                        <a:effectLst/>
                        <a:latin typeface="Times New Roman" panose="02020603050405020304" pitchFamily="18" charset="0"/>
                        <a:ea typeface="Times New Roman" panose="02020603050405020304" pitchFamily="18" charset="0"/>
                      </a:endParaRPr>
                    </a:p>
                  </a:txBody>
                  <a:tcPr marL="68580" marR="68580" marT="0" marB="0" anchor="b"/>
                </a:tc>
                <a:tc gridSpan="2">
                  <a:txBody>
                    <a:bodyPr/>
                    <a:lstStyle/>
                    <a:p>
                      <a:pPr marL="0" marR="0" algn="ctr">
                        <a:spcBef>
                          <a:spcPts val="0"/>
                        </a:spcBef>
                        <a:spcAft>
                          <a:spcPts val="0"/>
                        </a:spcAft>
                      </a:pPr>
                      <a:r>
                        <a:rPr lang="en-US" sz="1000">
                          <a:effectLst/>
                        </a:rPr>
                        <a:t>First Name</a:t>
                      </a:r>
                      <a:endParaRPr lang="en-US" sz="1200">
                        <a:effectLst/>
                        <a:latin typeface="Times New Roman" panose="02020603050405020304" pitchFamily="18" charset="0"/>
                        <a:ea typeface="Times New Roman" panose="02020603050405020304" pitchFamily="18" charset="0"/>
                      </a:endParaRPr>
                    </a:p>
                  </a:txBody>
                  <a:tcPr marL="68580" marR="68580" marT="0" marB="0" anchor="b"/>
                </a:tc>
                <a:tc hMerge="1">
                  <a:txBody>
                    <a:bodyPr/>
                    <a:lstStyle/>
                    <a:p>
                      <a:endParaRPr lang="en-US"/>
                    </a:p>
                  </a:txBody>
                  <a:tcPr/>
                </a:tc>
                <a:extLst>
                  <a:ext uri="{0D108BD9-81ED-4DB2-BD59-A6C34878D82A}">
                    <a16:rowId xmlns:a16="http://schemas.microsoft.com/office/drawing/2014/main" val="1643227991"/>
                  </a:ext>
                </a:extLst>
              </a:tr>
              <a:tr h="777451">
                <a:tc gridSpan="2">
                  <a:txBody>
                    <a:bodyPr/>
                    <a:lstStyle/>
                    <a:p>
                      <a:pPr marL="0" marR="0" algn="ctr">
                        <a:spcBef>
                          <a:spcPts val="0"/>
                        </a:spcBef>
                        <a:spcAft>
                          <a:spcPts val="0"/>
                        </a:spcAft>
                      </a:pPr>
                      <a:r>
                        <a:rPr lang="en-US" sz="1200" dirty="0">
                          <a:effectLst/>
                        </a:rPr>
                        <a:t>00000000009</a:t>
                      </a:r>
                    </a:p>
                    <a:p>
                      <a:pPr marL="0" marR="0" algn="ctr">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nchor="b"/>
                </a:tc>
                <a:tc hMerge="1">
                  <a:txBody>
                    <a:bodyPr/>
                    <a:lstStyle/>
                    <a:p>
                      <a:endParaRPr lang="en-US"/>
                    </a:p>
                  </a:txBody>
                  <a:tcPr/>
                </a:tc>
                <a:tc>
                  <a:txBody>
                    <a:bodyPr/>
                    <a:lstStyle/>
                    <a:p>
                      <a:pPr marL="0" marR="0" algn="ctr">
                        <a:spcBef>
                          <a:spcPts val="0"/>
                        </a:spcBef>
                        <a:spcAft>
                          <a:spcPts val="0"/>
                        </a:spcAft>
                      </a:pPr>
                      <a:endParaRPr lang="en-US" sz="1200" dirty="0">
                        <a:effectLst/>
                      </a:endParaRPr>
                    </a:p>
                    <a:p>
                      <a:pPr marL="0" marR="0">
                        <a:spcBef>
                          <a:spcPts val="0"/>
                        </a:spcBef>
                        <a:spcAft>
                          <a:spcPts val="0"/>
                        </a:spcAft>
                      </a:pPr>
                      <a:r>
                        <a:rPr lang="en-US" sz="1200" dirty="0">
                          <a:effectLst/>
                        </a:rPr>
                        <a:t>	Doe</a:t>
                      </a:r>
                    </a:p>
                    <a:p>
                      <a:r>
                        <a:rPr lang="en-US" sz="1200" dirty="0">
                          <a:effectLst/>
                        </a:rPr>
                        <a:t>  </a:t>
                      </a:r>
                      <a:endParaRPr lang="en-US" sz="1200" dirty="0">
                        <a:effectLst/>
                        <a:latin typeface="Times New Roman" panose="02020603050405020304" pitchFamily="18" charset="0"/>
                      </a:endParaRPr>
                    </a:p>
                  </a:txBody>
                  <a:tcPr marL="68580" marR="68580" marT="0" marB="0" anchor="b"/>
                </a:tc>
                <a:tc gridSpan="2">
                  <a:txBody>
                    <a:bodyPr/>
                    <a:lstStyle/>
                    <a:p>
                      <a:pPr marL="0" marR="0" algn="ctr">
                        <a:spcBef>
                          <a:spcPts val="0"/>
                        </a:spcBef>
                        <a:spcAft>
                          <a:spcPts val="0"/>
                        </a:spcAft>
                      </a:pPr>
                      <a:endParaRPr lang="en-US" sz="1200" dirty="0">
                        <a:effectLst/>
                      </a:endParaRPr>
                    </a:p>
                    <a:p>
                      <a:pPr marL="0" marR="0" algn="ctr">
                        <a:spcBef>
                          <a:spcPts val="0"/>
                        </a:spcBef>
                        <a:spcAft>
                          <a:spcPts val="0"/>
                        </a:spcAft>
                      </a:pPr>
                      <a:r>
                        <a:rPr lang="en-US" sz="1200" dirty="0">
                          <a:effectLst/>
                        </a:rPr>
                        <a:t> Kelley</a:t>
                      </a:r>
                    </a:p>
                    <a:p>
                      <a:r>
                        <a:rPr lang="en-US" sz="1200" dirty="0">
                          <a:effectLst/>
                        </a:rPr>
                        <a:t>  </a:t>
                      </a:r>
                      <a:endParaRPr lang="en-US" sz="1200" dirty="0">
                        <a:effectLst/>
                        <a:latin typeface="Times New Roman" panose="02020603050405020304" pitchFamily="18" charset="0"/>
                      </a:endParaRPr>
                    </a:p>
                  </a:txBody>
                  <a:tcPr marL="68580" marR="68580" marT="0" marB="0" anchor="b"/>
                </a:tc>
                <a:tc hMerge="1">
                  <a:txBody>
                    <a:bodyPr/>
                    <a:lstStyle/>
                    <a:p>
                      <a:endParaRPr lang="en-US"/>
                    </a:p>
                  </a:txBody>
                  <a:tcPr/>
                </a:tc>
                <a:extLst>
                  <a:ext uri="{0D108BD9-81ED-4DB2-BD59-A6C34878D82A}">
                    <a16:rowId xmlns:a16="http://schemas.microsoft.com/office/drawing/2014/main" val="1327517395"/>
                  </a:ext>
                </a:extLst>
              </a:tr>
              <a:tr h="203271">
                <a:tc gridSpan="2">
                  <a:txBody>
                    <a:bodyPr/>
                    <a:lstStyle/>
                    <a:p>
                      <a:pPr marL="0" marR="0" algn="ctr">
                        <a:spcBef>
                          <a:spcPts val="0"/>
                        </a:spcBef>
                        <a:spcAft>
                          <a:spcPts val="0"/>
                        </a:spcAft>
                      </a:pPr>
                      <a:r>
                        <a:rPr lang="en-US" sz="1000">
                          <a:effectLst/>
                        </a:rPr>
                        <a:t>WVEIS Number</a:t>
                      </a:r>
                      <a:endParaRPr lang="en-US" sz="1200" b="1">
                        <a:effectLst/>
                        <a:latin typeface="Arial" panose="020B0604020202020204" pitchFamily="34" charset="0"/>
                        <a:ea typeface="Times New Roman" panose="02020603050405020304" pitchFamily="18" charset="0"/>
                      </a:endParaRPr>
                    </a:p>
                  </a:txBody>
                  <a:tcPr marL="68580" marR="68580" marT="0" marB="0" anchor="b"/>
                </a:tc>
                <a:tc hMerge="1">
                  <a:txBody>
                    <a:bodyPr/>
                    <a:lstStyle/>
                    <a:p>
                      <a:endParaRPr lang="en-US"/>
                    </a:p>
                  </a:txBody>
                  <a:tcPr/>
                </a:tc>
                <a:tc>
                  <a:txBody>
                    <a:bodyPr/>
                    <a:lstStyle/>
                    <a:p>
                      <a:pPr marL="0" marR="0" algn="ctr">
                        <a:spcBef>
                          <a:spcPts val="0"/>
                        </a:spcBef>
                        <a:spcAft>
                          <a:spcPts val="0"/>
                        </a:spcAft>
                      </a:pPr>
                      <a:r>
                        <a:rPr lang="en-US" sz="1000" dirty="0">
                          <a:effectLst/>
                        </a:rPr>
                        <a:t>Date of Birth</a:t>
                      </a:r>
                      <a:endParaRPr lang="en-US" sz="12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000" dirty="0">
                          <a:effectLst/>
                        </a:rPr>
                        <a:t>Diagnosis Code</a:t>
                      </a:r>
                      <a:endParaRPr lang="en-US" sz="12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000">
                          <a:effectLst/>
                        </a:rPr>
                        <a:t>  School</a:t>
                      </a:r>
                      <a:endParaRPr lang="en-US" sz="1200">
                        <a:effectLst/>
                        <a:latin typeface="Times New Roman" panose="02020603050405020304" pitchFamily="18" charset="0"/>
                        <a:ea typeface="Times New Roman" panose="02020603050405020304" pitchFamily="18" charset="0"/>
                      </a:endParaRPr>
                    </a:p>
                  </a:txBody>
                  <a:tcPr marL="68580" marR="68580" marT="0" marB="0" anchor="b"/>
                </a:tc>
                <a:extLst>
                  <a:ext uri="{0D108BD9-81ED-4DB2-BD59-A6C34878D82A}">
                    <a16:rowId xmlns:a16="http://schemas.microsoft.com/office/drawing/2014/main" val="835614286"/>
                  </a:ext>
                </a:extLst>
              </a:tr>
              <a:tr h="602525">
                <a:tc gridSpan="2">
                  <a:txBody>
                    <a:bodyPr/>
                    <a:lstStyle/>
                    <a:p>
                      <a:pPr marL="0" marR="0" algn="ctr">
                        <a:spcBef>
                          <a:spcPts val="0"/>
                        </a:spcBef>
                        <a:spcAft>
                          <a:spcPts val="0"/>
                        </a:spcAft>
                      </a:pPr>
                      <a:r>
                        <a:rPr lang="en-US" sz="1200" dirty="0">
                          <a:effectLst/>
                        </a:rPr>
                        <a:t>590000009</a:t>
                      </a:r>
                    </a:p>
                    <a:p>
                      <a:pPr marL="0" marR="0">
                        <a:spcBef>
                          <a:spcPts val="0"/>
                        </a:spcBef>
                        <a:spcAft>
                          <a:spcPts val="0"/>
                        </a:spcAft>
                      </a:pPr>
                      <a:r>
                        <a:rPr lang="en-US" sz="900" dirty="0">
                          <a:effectLst/>
                        </a:rPr>
                        <a:t>	</a:t>
                      </a:r>
                      <a:endParaRPr lang="en-US" sz="1200" dirty="0">
                        <a:effectLst/>
                      </a:endParaRPr>
                    </a:p>
                    <a:p>
                      <a:pPr marL="0" marR="0" algn="ctr">
                        <a:spcBef>
                          <a:spcPts val="0"/>
                        </a:spcBef>
                        <a:spcAft>
                          <a:spcPts val="0"/>
                        </a:spcAft>
                      </a:pPr>
                      <a:r>
                        <a:rPr lang="en-US" sz="1000" dirty="0">
                          <a:effectLst/>
                        </a:rPr>
                        <a:t> </a:t>
                      </a:r>
                      <a:endParaRPr lang="en-US" sz="1200" b="1" dirty="0">
                        <a:effectLst/>
                        <a:latin typeface="Arial" panose="020B0604020202020204" pitchFamily="34" charset="0"/>
                        <a:ea typeface="Times New Roman" panose="02020603050405020304" pitchFamily="18" charset="0"/>
                      </a:endParaRPr>
                    </a:p>
                  </a:txBody>
                  <a:tcPr marL="68580" marR="68580" marT="0" marB="0" anchor="b"/>
                </a:tc>
                <a:tc hMerge="1">
                  <a:txBody>
                    <a:bodyPr/>
                    <a:lstStyle/>
                    <a:p>
                      <a:endParaRPr lang="en-US"/>
                    </a:p>
                  </a:txBody>
                  <a:tcPr/>
                </a:tc>
                <a:tc>
                  <a:txBody>
                    <a:bodyPr/>
                    <a:lstStyle/>
                    <a:p>
                      <a:pPr marL="0" marR="0" algn="ctr">
                        <a:spcBef>
                          <a:spcPts val="0"/>
                        </a:spcBef>
                        <a:spcAft>
                          <a:spcPts val="0"/>
                        </a:spcAft>
                      </a:pPr>
                      <a:r>
                        <a:rPr lang="en-US" sz="1200" dirty="0">
                          <a:effectLst/>
                        </a:rPr>
                        <a:t>6-4-2012</a:t>
                      </a:r>
                    </a:p>
                    <a:p>
                      <a:pPr marL="0" marR="0">
                        <a:spcBef>
                          <a:spcPts val="0"/>
                        </a:spcBef>
                        <a:spcAft>
                          <a:spcPts val="0"/>
                        </a:spcAft>
                      </a:pPr>
                      <a:r>
                        <a:rPr lang="en-US" sz="900" dirty="0">
                          <a:effectLst/>
                        </a:rPr>
                        <a:t> </a:t>
                      </a:r>
                      <a:endParaRPr lang="en-US" sz="1200" dirty="0">
                        <a:effectLst/>
                      </a:endParaRPr>
                    </a:p>
                    <a:p>
                      <a:r>
                        <a:rPr lang="en-US" sz="1000" dirty="0">
                          <a:effectLst/>
                        </a:rPr>
                        <a:t>  </a:t>
                      </a:r>
                      <a:endParaRPr lang="en-US" sz="1000" dirty="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dirty="0">
                          <a:effectLst/>
                        </a:rPr>
                        <a:t>F80.1</a:t>
                      </a:r>
                    </a:p>
                    <a:p>
                      <a:pPr marL="0" marR="0">
                        <a:spcBef>
                          <a:spcPts val="0"/>
                        </a:spcBef>
                        <a:spcAft>
                          <a:spcPts val="0"/>
                        </a:spcAft>
                      </a:pPr>
                      <a:r>
                        <a:rPr lang="en-US" sz="900" dirty="0">
                          <a:effectLst/>
                        </a:rPr>
                        <a:t> </a:t>
                      </a:r>
                      <a:endParaRPr lang="en-US" sz="1200" dirty="0">
                        <a:effectLst/>
                      </a:endParaRPr>
                    </a:p>
                    <a:p>
                      <a:r>
                        <a:rPr lang="en-US" sz="1000" dirty="0">
                          <a:effectLst/>
                        </a:rPr>
                        <a:t>  </a:t>
                      </a:r>
                      <a:endParaRPr lang="en-US" sz="1000" dirty="0">
                        <a:effectLst/>
                        <a:latin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dirty="0">
                          <a:effectLst/>
                        </a:rPr>
                        <a:t>202</a:t>
                      </a:r>
                    </a:p>
                    <a:p>
                      <a:pPr marL="0" marR="0">
                        <a:spcBef>
                          <a:spcPts val="0"/>
                        </a:spcBef>
                        <a:spcAft>
                          <a:spcPts val="0"/>
                        </a:spcAft>
                      </a:pPr>
                      <a:r>
                        <a:rPr lang="en-US" sz="900" dirty="0">
                          <a:effectLst/>
                        </a:rPr>
                        <a:t> </a:t>
                      </a:r>
                      <a:endParaRPr lang="en-US" sz="1200" dirty="0">
                        <a:effectLst/>
                      </a:endParaRPr>
                    </a:p>
                    <a:p>
                      <a:r>
                        <a:rPr lang="en-US" sz="1000" dirty="0">
                          <a:effectLst/>
                        </a:rPr>
                        <a:t>  </a:t>
                      </a:r>
                      <a:endParaRPr lang="en-US" sz="1000" dirty="0">
                        <a:effectLst/>
                        <a:latin typeface="Times New Roman" panose="02020603050405020304" pitchFamily="18" charset="0"/>
                      </a:endParaRPr>
                    </a:p>
                  </a:txBody>
                  <a:tcPr marL="68580" marR="68580" marT="0" marB="0" anchor="b"/>
                </a:tc>
                <a:extLst>
                  <a:ext uri="{0D108BD9-81ED-4DB2-BD59-A6C34878D82A}">
                    <a16:rowId xmlns:a16="http://schemas.microsoft.com/office/drawing/2014/main" val="673268321"/>
                  </a:ext>
                </a:extLst>
              </a:tr>
              <a:tr h="194363">
                <a:tc>
                  <a:txBody>
                    <a:bodyPr/>
                    <a:lstStyle/>
                    <a:p>
                      <a:pPr marL="0" marR="0" algn="ctr">
                        <a:spcBef>
                          <a:spcPts val="0"/>
                        </a:spcBef>
                        <a:spcAft>
                          <a:spcPts val="0"/>
                        </a:spcAft>
                      </a:pPr>
                      <a:r>
                        <a:rPr lang="en-US" sz="1000">
                          <a:effectLst/>
                        </a:rPr>
                        <a:t>County</a:t>
                      </a:r>
                      <a:endParaRPr lang="en-US" sz="1200" b="1">
                        <a:effectLst/>
                        <a:latin typeface="Arial" panose="020B0604020202020204" pitchFamily="34" charset="0"/>
                        <a:ea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000">
                          <a:effectLst/>
                        </a:rPr>
                        <a:t>Targeted Case Manager (Print)</a:t>
                      </a:r>
                      <a:endParaRPr lang="en-US" sz="1200" b="1">
                        <a:effectLst/>
                        <a:latin typeface="Arial" panose="020B0604020202020204" pitchFamily="34" charset="0"/>
                        <a:ea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000">
                          <a:effectLst/>
                        </a:rPr>
                        <a:t>Month/Year Service Provided</a:t>
                      </a:r>
                      <a:endParaRPr lang="en-US" sz="1200">
                        <a:effectLst/>
                        <a:latin typeface="Times New Roman" panose="02020603050405020304" pitchFamily="18" charset="0"/>
                        <a:ea typeface="Times New Roman" panose="02020603050405020304" pitchFamily="18" charset="0"/>
                      </a:endParaRPr>
                    </a:p>
                  </a:txBody>
                  <a:tcPr marL="68580" marR="68580" marT="0" marB="0" anchor="b"/>
                </a:tc>
                <a:tc gridSpan="2">
                  <a:txBody>
                    <a:bodyPr/>
                    <a:lstStyle/>
                    <a:p>
                      <a:pPr marL="0" marR="0" algn="ctr">
                        <a:spcBef>
                          <a:spcPts val="0"/>
                        </a:spcBef>
                        <a:spcAft>
                          <a:spcPts val="0"/>
                        </a:spcAft>
                      </a:pPr>
                      <a:r>
                        <a:rPr lang="en-US" sz="1000" dirty="0">
                          <a:effectLst/>
                        </a:rPr>
                        <a:t>Procedure Code</a:t>
                      </a:r>
                      <a:endParaRPr lang="en-US" sz="1200" dirty="0">
                        <a:effectLst/>
                        <a:latin typeface="Times New Roman" panose="02020603050405020304" pitchFamily="18" charset="0"/>
                        <a:ea typeface="Times New Roman" panose="02020603050405020304" pitchFamily="18" charset="0"/>
                      </a:endParaRPr>
                    </a:p>
                  </a:txBody>
                  <a:tcPr marL="68580" marR="68580" marT="0" marB="0" anchor="b"/>
                </a:tc>
                <a:tc hMerge="1">
                  <a:txBody>
                    <a:bodyPr/>
                    <a:lstStyle/>
                    <a:p>
                      <a:endParaRPr lang="en-US"/>
                    </a:p>
                  </a:txBody>
                  <a:tcPr/>
                </a:tc>
                <a:extLst>
                  <a:ext uri="{0D108BD9-81ED-4DB2-BD59-A6C34878D82A}">
                    <a16:rowId xmlns:a16="http://schemas.microsoft.com/office/drawing/2014/main" val="1340339976"/>
                  </a:ext>
                </a:extLst>
              </a:tr>
              <a:tr h="602525">
                <a:tc>
                  <a:txBody>
                    <a:bodyPr/>
                    <a:lstStyle/>
                    <a:p>
                      <a:pPr marL="0" marR="0" algn="ctr">
                        <a:spcBef>
                          <a:spcPts val="0"/>
                        </a:spcBef>
                        <a:spcAft>
                          <a:spcPts val="0"/>
                        </a:spcAft>
                      </a:pPr>
                      <a:r>
                        <a:rPr lang="en-US" sz="1200" dirty="0">
                          <a:effectLst/>
                        </a:rPr>
                        <a:t>059</a:t>
                      </a:r>
                    </a:p>
                    <a:p>
                      <a:pPr marL="0" marR="0">
                        <a:spcBef>
                          <a:spcPts val="0"/>
                        </a:spcBef>
                        <a:spcAft>
                          <a:spcPts val="0"/>
                        </a:spcAft>
                      </a:pPr>
                      <a:r>
                        <a:rPr lang="en-US" sz="900" dirty="0">
                          <a:effectLst/>
                        </a:rPr>
                        <a:t> </a:t>
                      </a:r>
                      <a:endParaRPr lang="en-US" sz="1200" dirty="0">
                        <a:effectLst/>
                      </a:endParaRPr>
                    </a:p>
                    <a:p>
                      <a:pPr marL="0" marR="0" algn="ctr">
                        <a:spcBef>
                          <a:spcPts val="0"/>
                        </a:spcBef>
                        <a:spcAft>
                          <a:spcPts val="0"/>
                        </a:spcAft>
                      </a:pPr>
                      <a:r>
                        <a:rPr lang="en-US" sz="1000" dirty="0">
                          <a:effectLst/>
                        </a:rPr>
                        <a:t> </a:t>
                      </a:r>
                      <a:endParaRPr lang="en-US" sz="1200" b="1" dirty="0">
                        <a:effectLst/>
                        <a:latin typeface="Arial" panose="020B0604020202020204" pitchFamily="34" charset="0"/>
                        <a:ea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dirty="0">
                          <a:effectLst/>
                        </a:rPr>
                        <a:t>Thomas </a:t>
                      </a:r>
                      <a:r>
                        <a:rPr lang="en-US" sz="1200" dirty="0" err="1">
                          <a:effectLst/>
                        </a:rPr>
                        <a:t>Goodknight</a:t>
                      </a:r>
                      <a:endParaRPr lang="en-US" sz="1200" dirty="0">
                        <a:effectLst/>
                      </a:endParaRPr>
                    </a:p>
                    <a:p>
                      <a:pPr marL="0" marR="0">
                        <a:spcBef>
                          <a:spcPts val="0"/>
                        </a:spcBef>
                        <a:spcAft>
                          <a:spcPts val="0"/>
                        </a:spcAft>
                      </a:pPr>
                      <a:r>
                        <a:rPr lang="en-US" sz="9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nchor="b"/>
                </a:tc>
                <a:tc>
                  <a:txBody>
                    <a:bodyPr/>
                    <a:lstStyle/>
                    <a:p>
                      <a:pPr marL="0" marR="0" algn="ctr">
                        <a:spcBef>
                          <a:spcPts val="0"/>
                        </a:spcBef>
                        <a:spcAft>
                          <a:spcPts val="0"/>
                        </a:spcAft>
                      </a:pPr>
                      <a:endParaRPr lang="en-US" sz="1200" dirty="0">
                        <a:effectLst/>
                      </a:endParaRPr>
                    </a:p>
                    <a:p>
                      <a:pPr marL="0" marR="0">
                        <a:spcBef>
                          <a:spcPts val="0"/>
                        </a:spcBef>
                        <a:spcAft>
                          <a:spcPts val="0"/>
                        </a:spcAft>
                      </a:pPr>
                      <a:r>
                        <a:rPr lang="en-US" sz="900" dirty="0">
                          <a:effectLst/>
                        </a:rPr>
                        <a:t> </a:t>
                      </a:r>
                      <a:r>
                        <a:rPr lang="en-US" sz="1200" dirty="0">
                          <a:effectLst/>
                        </a:rPr>
                        <a:t>September,</a:t>
                      </a:r>
                      <a:r>
                        <a:rPr lang="en-US" sz="1200" baseline="0" dirty="0">
                          <a:effectLst/>
                        </a:rPr>
                        <a:t> 2019</a:t>
                      </a:r>
                      <a:endParaRPr lang="en-US" sz="1200" dirty="0">
                        <a:effectLst/>
                      </a:endParaRPr>
                    </a:p>
                    <a:p>
                      <a:r>
                        <a:rPr lang="en-US" sz="1000" dirty="0">
                          <a:effectLst/>
                        </a:rPr>
                        <a:t>  </a:t>
                      </a:r>
                      <a:endParaRPr lang="en-US" sz="1000" dirty="0">
                        <a:effectLst/>
                        <a:latin typeface="Times New Roman" panose="02020603050405020304" pitchFamily="18" charset="0"/>
                      </a:endParaRPr>
                    </a:p>
                  </a:txBody>
                  <a:tcPr marL="68580" marR="68580" marT="0" marB="0" anchor="b"/>
                </a:tc>
                <a:tc gridSpan="2">
                  <a:txBody>
                    <a:bodyPr/>
                    <a:lstStyle/>
                    <a:p>
                      <a:pPr marL="0" marR="0" algn="ctr">
                        <a:spcBef>
                          <a:spcPts val="0"/>
                        </a:spcBef>
                        <a:spcAft>
                          <a:spcPts val="0"/>
                        </a:spcAft>
                      </a:pPr>
                      <a:r>
                        <a:rPr lang="en-US" sz="1200" b="1" dirty="0">
                          <a:effectLst/>
                        </a:rPr>
                        <a:t>T1017 SE</a:t>
                      </a:r>
                      <a:endParaRPr lang="en-US" sz="1200" b="1" dirty="0">
                        <a:effectLst/>
                        <a:latin typeface="Times New Roman" panose="02020603050405020304" pitchFamily="18" charset="0"/>
                        <a:ea typeface="Times New Roman" panose="02020603050405020304" pitchFamily="18" charset="0"/>
                      </a:endParaRPr>
                    </a:p>
                  </a:txBody>
                  <a:tcPr marL="68580" marR="68580" marT="0" marB="0" anchor="b"/>
                </a:tc>
                <a:tc hMerge="1">
                  <a:txBody>
                    <a:bodyPr/>
                    <a:lstStyle/>
                    <a:p>
                      <a:endParaRPr lang="en-US"/>
                    </a:p>
                  </a:txBody>
                  <a:tcPr/>
                </a:tc>
                <a:extLst>
                  <a:ext uri="{0D108BD9-81ED-4DB2-BD59-A6C34878D82A}">
                    <a16:rowId xmlns:a16="http://schemas.microsoft.com/office/drawing/2014/main" val="2268080415"/>
                  </a:ext>
                </a:extLst>
              </a:tr>
              <a:tr h="155490">
                <a:tc gridSpan="5">
                  <a:txBody>
                    <a:bodyPr/>
                    <a:lstStyle/>
                    <a:p>
                      <a:pPr marL="0" marR="0" algn="ctr">
                        <a:spcBef>
                          <a:spcPts val="0"/>
                        </a:spcBef>
                        <a:spcAft>
                          <a:spcPts val="0"/>
                        </a:spcAft>
                      </a:pPr>
                      <a:r>
                        <a:rPr lang="en-US" sz="800" dirty="0">
                          <a:effectLst/>
                        </a:rPr>
                        <a:t>Types of Contact:    1. Face to Face     2.  Correspondence     3.  Telephone Contact</a:t>
                      </a:r>
                      <a:endParaRPr lang="en-US" sz="1200" dirty="0">
                        <a:effectLst/>
                        <a:latin typeface="Times New Roman" panose="02020603050405020304" pitchFamily="18" charset="0"/>
                        <a:ea typeface="Times New Roman" panose="02020603050405020304" pitchFamily="18" charset="0"/>
                      </a:endParaRPr>
                    </a:p>
                  </a:txBody>
                  <a:tcPr marL="68580" marR="6858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852527893"/>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5</a:t>
            </a:fld>
            <a:endParaRPr lang="en-US"/>
          </a:p>
        </p:txBody>
      </p:sp>
      <p:sp>
        <p:nvSpPr>
          <p:cNvPr id="13" name="Text Box 9"/>
          <p:cNvSpPr txBox="1"/>
          <p:nvPr/>
        </p:nvSpPr>
        <p:spPr>
          <a:xfrm>
            <a:off x="1987550" y="5914547"/>
            <a:ext cx="981075" cy="303692"/>
          </a:xfrm>
          <a:prstGeom prst="rect">
            <a:avLst/>
          </a:prstGeom>
          <a:noFill/>
          <a:ln w="6350">
            <a:solidFill>
              <a:schemeClr val="bg1">
                <a:lumMod val="9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900">
                <a:effectLst/>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p:txBody>
      </p:sp>
      <p:sp>
        <p:nvSpPr>
          <p:cNvPr id="14" name="Text Box 10"/>
          <p:cNvSpPr txBox="1"/>
          <p:nvPr/>
        </p:nvSpPr>
        <p:spPr>
          <a:xfrm>
            <a:off x="2822575" y="5916134"/>
            <a:ext cx="1263650" cy="303692"/>
          </a:xfrm>
          <a:prstGeom prst="rect">
            <a:avLst/>
          </a:prstGeom>
          <a:noFill/>
          <a:ln w="6350">
            <a:solidFill>
              <a:schemeClr val="bg1">
                <a:lumMod val="9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900">
                <a:effectLst/>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p:txBody>
      </p:sp>
      <p:sp>
        <p:nvSpPr>
          <p:cNvPr id="15" name="Text Box 11"/>
          <p:cNvSpPr txBox="1"/>
          <p:nvPr/>
        </p:nvSpPr>
        <p:spPr>
          <a:xfrm>
            <a:off x="4603750" y="5916134"/>
            <a:ext cx="1666875" cy="303692"/>
          </a:xfrm>
          <a:prstGeom prst="rect">
            <a:avLst/>
          </a:prstGeom>
          <a:noFill/>
          <a:ln w="6350">
            <a:solidFill>
              <a:schemeClr val="bg1">
                <a:lumMod val="9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900">
                <a:effectLst/>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03447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24AA8-C67C-4524-88FF-4E77D8A5FCD2}"/>
              </a:ext>
            </a:extLst>
          </p:cNvPr>
          <p:cNvSpPr>
            <a:spLocks noGrp="1"/>
          </p:cNvSpPr>
          <p:nvPr>
            <p:ph type="title"/>
          </p:nvPr>
        </p:nvSpPr>
        <p:spPr/>
        <p:txBody>
          <a:bodyPr>
            <a:normAutofit/>
          </a:bodyPr>
          <a:lstStyle/>
          <a:p>
            <a:pPr algn="ctr"/>
            <a:r>
              <a:rPr lang="en-US" sz="4400" dirty="0"/>
              <a:t>Approved Activity List </a:t>
            </a:r>
          </a:p>
        </p:txBody>
      </p:sp>
      <p:sp>
        <p:nvSpPr>
          <p:cNvPr id="3" name="Content Placeholder 2">
            <a:extLst>
              <a:ext uri="{FF2B5EF4-FFF2-40B4-BE49-F238E27FC236}">
                <a16:creationId xmlns:a16="http://schemas.microsoft.com/office/drawing/2014/main" id="{08C176A3-E0AA-462D-A766-BF6ECC7C60B8}"/>
              </a:ext>
            </a:extLst>
          </p:cNvPr>
          <p:cNvSpPr>
            <a:spLocks noGrp="1"/>
          </p:cNvSpPr>
          <p:nvPr>
            <p:ph idx="1"/>
          </p:nvPr>
        </p:nvSpPr>
        <p:spPr/>
        <p:txBody>
          <a:bodyPr>
            <a:normAutofit/>
          </a:bodyPr>
          <a:lstStyle/>
          <a:p>
            <a:r>
              <a:rPr lang="en-US" sz="3600" dirty="0"/>
              <a:t>Has been organized into four major categories</a:t>
            </a:r>
          </a:p>
          <a:p>
            <a:r>
              <a:rPr lang="en-US" sz="3600" dirty="0"/>
              <a:t>A – Needs Assessment and Reassessment</a:t>
            </a:r>
          </a:p>
          <a:p>
            <a:r>
              <a:rPr lang="en-US" sz="3600" dirty="0"/>
              <a:t>B- Development/Revision of the Services Plan</a:t>
            </a:r>
          </a:p>
          <a:p>
            <a:r>
              <a:rPr lang="en-US" sz="3600" dirty="0"/>
              <a:t>C- Referral and Related Services</a:t>
            </a:r>
          </a:p>
          <a:p>
            <a:r>
              <a:rPr lang="en-US" sz="3600" dirty="0"/>
              <a:t>D- Monitoring and Follow up </a:t>
            </a:r>
          </a:p>
        </p:txBody>
      </p:sp>
      <p:sp>
        <p:nvSpPr>
          <p:cNvPr id="4" name="Slide Number Placeholder 3">
            <a:extLst>
              <a:ext uri="{FF2B5EF4-FFF2-40B4-BE49-F238E27FC236}">
                <a16:creationId xmlns:a16="http://schemas.microsoft.com/office/drawing/2014/main" id="{ECD64A72-2212-4325-986F-7C61F5BDF438}"/>
              </a:ext>
            </a:extLst>
          </p:cNvPr>
          <p:cNvSpPr>
            <a:spLocks noGrp="1"/>
          </p:cNvSpPr>
          <p:nvPr>
            <p:ph type="sldNum" sz="quarter" idx="12"/>
          </p:nvPr>
        </p:nvSpPr>
        <p:spPr/>
        <p:txBody>
          <a:bodyPr/>
          <a:lstStyle/>
          <a:p>
            <a:fld id="{16630861-4318-414B-8E21-CA5F03E7BD41}" type="slidenum">
              <a:rPr lang="en-US" smtClean="0"/>
              <a:t>6</a:t>
            </a:fld>
            <a:endParaRPr lang="en-US"/>
          </a:p>
        </p:txBody>
      </p:sp>
    </p:spTree>
    <p:extLst>
      <p:ext uri="{BB962C8B-B14F-4D97-AF65-F5344CB8AC3E}">
        <p14:creationId xmlns:p14="http://schemas.microsoft.com/office/powerpoint/2010/main" val="481199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4A14B-D99D-498A-874D-DDBE39637606}"/>
              </a:ext>
            </a:extLst>
          </p:cNvPr>
          <p:cNvSpPr>
            <a:spLocks noGrp="1"/>
          </p:cNvSpPr>
          <p:nvPr>
            <p:ph type="title"/>
          </p:nvPr>
        </p:nvSpPr>
        <p:spPr/>
        <p:txBody>
          <a:bodyPr/>
          <a:lstStyle/>
          <a:p>
            <a:pPr algn="ctr"/>
            <a:r>
              <a:rPr lang="en-US" dirty="0"/>
              <a:t>A – Needs Assessment and Reassessment </a:t>
            </a:r>
          </a:p>
        </p:txBody>
      </p:sp>
      <p:sp>
        <p:nvSpPr>
          <p:cNvPr id="3" name="Content Placeholder 2">
            <a:extLst>
              <a:ext uri="{FF2B5EF4-FFF2-40B4-BE49-F238E27FC236}">
                <a16:creationId xmlns:a16="http://schemas.microsoft.com/office/drawing/2014/main" id="{9E129999-ADC5-427F-8BB7-86AD9B0536DC}"/>
              </a:ext>
            </a:extLst>
          </p:cNvPr>
          <p:cNvSpPr>
            <a:spLocks noGrp="1"/>
          </p:cNvSpPr>
          <p:nvPr>
            <p:ph idx="1"/>
          </p:nvPr>
        </p:nvSpPr>
        <p:spPr/>
        <p:txBody>
          <a:bodyPr>
            <a:normAutofit fontScale="77500" lnSpcReduction="20000"/>
          </a:bodyPr>
          <a:lstStyle/>
          <a:p>
            <a:r>
              <a:rPr lang="en-US" sz="3600" dirty="0"/>
              <a:t>Review of the individuals current and potential strengths, resources, deficits, medical services or other services</a:t>
            </a:r>
          </a:p>
          <a:p>
            <a:r>
              <a:rPr lang="en-US" sz="3600" dirty="0"/>
              <a:t>Gather information from sources such as family medical providers, social worker, educators to form a complete assessment.</a:t>
            </a:r>
          </a:p>
          <a:p>
            <a:r>
              <a:rPr lang="en-US" sz="3600" dirty="0"/>
              <a:t>Review the results of the assessments and evaluations with the individual and or their parents and/or guardian to determine services are needed. </a:t>
            </a:r>
          </a:p>
          <a:p>
            <a:r>
              <a:rPr lang="en-US" sz="3600" dirty="0"/>
              <a:t>Face to face reassessments shall be completed annually, at a minimum, to determine if the clients needs or preferences have changed. </a:t>
            </a:r>
          </a:p>
          <a:p>
            <a:endParaRPr lang="en-US" dirty="0"/>
          </a:p>
        </p:txBody>
      </p:sp>
      <p:sp>
        <p:nvSpPr>
          <p:cNvPr id="4" name="Slide Number Placeholder 3">
            <a:extLst>
              <a:ext uri="{FF2B5EF4-FFF2-40B4-BE49-F238E27FC236}">
                <a16:creationId xmlns:a16="http://schemas.microsoft.com/office/drawing/2014/main" id="{FFF578A3-174D-4DA8-8A98-D6642C8F4F31}"/>
              </a:ext>
            </a:extLst>
          </p:cNvPr>
          <p:cNvSpPr>
            <a:spLocks noGrp="1"/>
          </p:cNvSpPr>
          <p:nvPr>
            <p:ph type="sldNum" sz="quarter" idx="12"/>
          </p:nvPr>
        </p:nvSpPr>
        <p:spPr/>
        <p:txBody>
          <a:bodyPr/>
          <a:lstStyle/>
          <a:p>
            <a:fld id="{16630861-4318-414B-8E21-CA5F03E7BD41}" type="slidenum">
              <a:rPr lang="en-US" smtClean="0"/>
              <a:t>7</a:t>
            </a:fld>
            <a:endParaRPr lang="en-US"/>
          </a:p>
        </p:txBody>
      </p:sp>
    </p:spTree>
    <p:extLst>
      <p:ext uri="{BB962C8B-B14F-4D97-AF65-F5344CB8AC3E}">
        <p14:creationId xmlns:p14="http://schemas.microsoft.com/office/powerpoint/2010/main" val="2536957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DAEAA-1A98-406E-B42D-1CADEF032E28}"/>
              </a:ext>
            </a:extLst>
          </p:cNvPr>
          <p:cNvSpPr>
            <a:spLocks noGrp="1"/>
          </p:cNvSpPr>
          <p:nvPr>
            <p:ph type="title"/>
          </p:nvPr>
        </p:nvSpPr>
        <p:spPr/>
        <p:txBody>
          <a:bodyPr/>
          <a:lstStyle/>
          <a:p>
            <a:pPr algn="ctr"/>
            <a:r>
              <a:rPr lang="en-US" dirty="0"/>
              <a:t>Billable example of TCM for activity A</a:t>
            </a:r>
          </a:p>
        </p:txBody>
      </p:sp>
      <p:sp>
        <p:nvSpPr>
          <p:cNvPr id="3" name="Content Placeholder 2">
            <a:extLst>
              <a:ext uri="{FF2B5EF4-FFF2-40B4-BE49-F238E27FC236}">
                <a16:creationId xmlns:a16="http://schemas.microsoft.com/office/drawing/2014/main" id="{E1535455-7305-44CF-97B1-75E8089ACF75}"/>
              </a:ext>
            </a:extLst>
          </p:cNvPr>
          <p:cNvSpPr>
            <a:spLocks noGrp="1"/>
          </p:cNvSpPr>
          <p:nvPr>
            <p:ph idx="1"/>
          </p:nvPr>
        </p:nvSpPr>
        <p:spPr/>
        <p:txBody>
          <a:bodyPr>
            <a:normAutofit/>
          </a:bodyPr>
          <a:lstStyle/>
          <a:p>
            <a:r>
              <a:rPr lang="en-US" dirty="0"/>
              <a:t>Activity: A. Assessed current progress notes/therapy logs.</a:t>
            </a:r>
          </a:p>
          <a:p>
            <a:endParaRPr lang="en-US" dirty="0"/>
          </a:p>
          <a:p>
            <a:r>
              <a:rPr lang="en-US" dirty="0"/>
              <a:t>Purpose: Coordinate and provide a continuity of services. </a:t>
            </a:r>
          </a:p>
          <a:p>
            <a:endParaRPr lang="en-US" dirty="0"/>
          </a:p>
          <a:p>
            <a:r>
              <a:rPr lang="en-US" dirty="0"/>
              <a:t>Individualized Services Note: Reviewed current therapy notes to prepare for continuation of therapy, and assess present level of performance. </a:t>
            </a:r>
          </a:p>
          <a:p>
            <a:endParaRPr lang="en-US" dirty="0"/>
          </a:p>
          <a:p>
            <a:r>
              <a:rPr lang="en-US" dirty="0"/>
              <a:t>** This is billable because the individualized service note explains the activity and purpose.  The entire claim can be read as a paragraph and it makes sense. </a:t>
            </a:r>
          </a:p>
        </p:txBody>
      </p:sp>
      <p:sp>
        <p:nvSpPr>
          <p:cNvPr id="4" name="Slide Number Placeholder 3">
            <a:extLst>
              <a:ext uri="{FF2B5EF4-FFF2-40B4-BE49-F238E27FC236}">
                <a16:creationId xmlns:a16="http://schemas.microsoft.com/office/drawing/2014/main" id="{EA7A963C-5480-41DB-94B0-7827FC25453D}"/>
              </a:ext>
            </a:extLst>
          </p:cNvPr>
          <p:cNvSpPr>
            <a:spLocks noGrp="1"/>
          </p:cNvSpPr>
          <p:nvPr>
            <p:ph type="sldNum" sz="quarter" idx="12"/>
          </p:nvPr>
        </p:nvSpPr>
        <p:spPr/>
        <p:txBody>
          <a:bodyPr/>
          <a:lstStyle/>
          <a:p>
            <a:fld id="{16630861-4318-414B-8E21-CA5F03E7BD41}" type="slidenum">
              <a:rPr lang="en-US" smtClean="0"/>
              <a:t>8</a:t>
            </a:fld>
            <a:endParaRPr lang="en-US"/>
          </a:p>
        </p:txBody>
      </p:sp>
    </p:spTree>
    <p:extLst>
      <p:ext uri="{BB962C8B-B14F-4D97-AF65-F5344CB8AC3E}">
        <p14:creationId xmlns:p14="http://schemas.microsoft.com/office/powerpoint/2010/main" val="1787808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D1DAD-F971-4558-BC9E-A0B8CDAA7F54}"/>
              </a:ext>
            </a:extLst>
          </p:cNvPr>
          <p:cNvSpPr>
            <a:spLocks noGrp="1"/>
          </p:cNvSpPr>
          <p:nvPr>
            <p:ph type="title"/>
          </p:nvPr>
        </p:nvSpPr>
        <p:spPr/>
        <p:txBody>
          <a:bodyPr/>
          <a:lstStyle/>
          <a:p>
            <a:pPr algn="ctr"/>
            <a:r>
              <a:rPr lang="en-US" dirty="0"/>
              <a:t> Non-billable example of  TCM for activity A</a:t>
            </a:r>
          </a:p>
        </p:txBody>
      </p:sp>
      <p:sp>
        <p:nvSpPr>
          <p:cNvPr id="3" name="Content Placeholder 2">
            <a:extLst>
              <a:ext uri="{FF2B5EF4-FFF2-40B4-BE49-F238E27FC236}">
                <a16:creationId xmlns:a16="http://schemas.microsoft.com/office/drawing/2014/main" id="{675DD9D8-E897-4BC1-A979-A981C6850432}"/>
              </a:ext>
            </a:extLst>
          </p:cNvPr>
          <p:cNvSpPr>
            <a:spLocks noGrp="1"/>
          </p:cNvSpPr>
          <p:nvPr>
            <p:ph idx="1"/>
          </p:nvPr>
        </p:nvSpPr>
        <p:spPr/>
        <p:txBody>
          <a:bodyPr/>
          <a:lstStyle/>
          <a:p>
            <a:r>
              <a:rPr lang="en-US" dirty="0"/>
              <a:t>Activity: Consulted/met with teacher (General or Special Ed) teachers</a:t>
            </a:r>
          </a:p>
          <a:p>
            <a:endParaRPr lang="en-US" dirty="0"/>
          </a:p>
          <a:p>
            <a:r>
              <a:rPr lang="en-US" dirty="0"/>
              <a:t>Purpose: Assess/reassess progress and generalization of Medicaid related services. </a:t>
            </a:r>
          </a:p>
          <a:p>
            <a:endParaRPr lang="en-US" dirty="0"/>
          </a:p>
          <a:p>
            <a:r>
              <a:rPr lang="en-US" dirty="0"/>
              <a:t>Individualized service Note:  Discussed with general education. </a:t>
            </a:r>
          </a:p>
          <a:p>
            <a:endParaRPr lang="en-US" dirty="0"/>
          </a:p>
          <a:p>
            <a:endParaRPr lang="en-US" dirty="0"/>
          </a:p>
          <a:p>
            <a:r>
              <a:rPr lang="en-US" dirty="0"/>
              <a:t>** This is not billable because the individualized service not does not provide any information that explains the activity and purpose, it only repeats the activity. </a:t>
            </a:r>
          </a:p>
        </p:txBody>
      </p:sp>
      <p:sp>
        <p:nvSpPr>
          <p:cNvPr id="4" name="Slide Number Placeholder 3">
            <a:extLst>
              <a:ext uri="{FF2B5EF4-FFF2-40B4-BE49-F238E27FC236}">
                <a16:creationId xmlns:a16="http://schemas.microsoft.com/office/drawing/2014/main" id="{2E06B140-6022-4C07-B2F9-91787128E52A}"/>
              </a:ext>
            </a:extLst>
          </p:cNvPr>
          <p:cNvSpPr>
            <a:spLocks noGrp="1"/>
          </p:cNvSpPr>
          <p:nvPr>
            <p:ph type="sldNum" sz="quarter" idx="12"/>
          </p:nvPr>
        </p:nvSpPr>
        <p:spPr/>
        <p:txBody>
          <a:bodyPr/>
          <a:lstStyle/>
          <a:p>
            <a:fld id="{16630861-4318-414B-8E21-CA5F03E7BD41}" type="slidenum">
              <a:rPr lang="en-US" smtClean="0"/>
              <a:t>9</a:t>
            </a:fld>
            <a:endParaRPr lang="en-US"/>
          </a:p>
        </p:txBody>
      </p:sp>
    </p:spTree>
    <p:extLst>
      <p:ext uri="{BB962C8B-B14F-4D97-AF65-F5344CB8AC3E}">
        <p14:creationId xmlns:p14="http://schemas.microsoft.com/office/powerpoint/2010/main" val="2857429154"/>
      </p:ext>
    </p:extLst>
  </p:cSld>
  <p:clrMapOvr>
    <a:masterClrMapping/>
  </p:clrMapOvr>
</p:sld>
</file>

<file path=ppt/theme/theme1.xml><?xml version="1.0" encoding="utf-8"?>
<a:theme xmlns:a="http://schemas.openxmlformats.org/drawingml/2006/main" name="WVDE_2017Theme2">
  <a:themeElements>
    <a:clrScheme name="Custom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VDE_2017Theme2" id="{44F0BE6C-34C6-EC46-AFE6-CDB91FC5A479}" vid="{EC7969FB-EEA3-4642-839C-4BC2186169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WVDE_2017Theme2</Template>
  <TotalTime>966</TotalTime>
  <Words>1516</Words>
  <Application>Microsoft Office PowerPoint</Application>
  <PresentationFormat>On-screen Show (4:3)</PresentationFormat>
  <Paragraphs>226</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Fira Sans</vt:lpstr>
      <vt:lpstr>Fira Sans Ultra</vt:lpstr>
      <vt:lpstr>Times New Roman</vt:lpstr>
      <vt:lpstr>Vollkorn</vt:lpstr>
      <vt:lpstr>WVDE_2017Theme2</vt:lpstr>
      <vt:lpstr>Chapter 538 School-Based Health Services</vt:lpstr>
      <vt:lpstr>Effective August 1, 2019</vt:lpstr>
      <vt:lpstr>Targeted Case Management </vt:lpstr>
      <vt:lpstr>Demographics </vt:lpstr>
      <vt:lpstr>Complete the demographics:</vt:lpstr>
      <vt:lpstr>Approved Activity List </vt:lpstr>
      <vt:lpstr>A – Needs Assessment and Reassessment </vt:lpstr>
      <vt:lpstr>Billable example of TCM for activity A</vt:lpstr>
      <vt:lpstr> Non-billable example of  TCM for activity A</vt:lpstr>
      <vt:lpstr>B- Development/Revision of Service Plan</vt:lpstr>
      <vt:lpstr>Billable example of TCM for activity B</vt:lpstr>
      <vt:lpstr>Non-billable example of TCM for activity B</vt:lpstr>
      <vt:lpstr>C- Referral and Related Activities</vt:lpstr>
      <vt:lpstr>Billable example of TCM for activity C </vt:lpstr>
      <vt:lpstr>Non-billable example of TCM for activity C</vt:lpstr>
      <vt:lpstr>D-Monitoring and Follow- Up Activities</vt:lpstr>
      <vt:lpstr>Billable example of TCM for activity D</vt:lpstr>
      <vt:lpstr>Non-billable examples of TCM for activity D </vt:lpstr>
      <vt:lpstr>Key Words</vt:lpstr>
      <vt:lpstr>Words to avoid in the Individualized Note</vt:lpstr>
      <vt:lpstr>Compete the activity documentation section</vt:lpstr>
      <vt:lpstr>Compete the activity documentation section</vt:lpstr>
      <vt:lpstr>Contact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Daniels</dc:creator>
  <cp:lastModifiedBy>Kelley Johnson</cp:lastModifiedBy>
  <cp:revision>26</cp:revision>
  <dcterms:created xsi:type="dcterms:W3CDTF">2017-05-08T14:21:19Z</dcterms:created>
  <dcterms:modified xsi:type="dcterms:W3CDTF">2019-07-22T15:25:28Z</dcterms:modified>
</cp:coreProperties>
</file>