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76" r:id="rId6"/>
    <p:sldId id="284" r:id="rId7"/>
    <p:sldId id="285" r:id="rId8"/>
    <p:sldId id="278" r:id="rId9"/>
    <p:sldId id="287" r:id="rId10"/>
    <p:sldId id="288" r:id="rId11"/>
    <p:sldId id="281" r:id="rId12"/>
    <p:sldId id="280" r:id="rId13"/>
    <p:sldId id="286" r:id="rId14"/>
    <p:sldId id="282"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5C76A3-3643-495A-8BC5-5F87B0C37CA6}" v="98" dt="2019-08-23T14:35:30.0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08" d="100"/>
          <a:sy n="108"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8/23/2019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DAE9E-3B28-4F5B-84AD-A26C2A51FAE3}"/>
              </a:ext>
            </a:extLst>
          </p:cNvPr>
          <p:cNvSpPr>
            <a:spLocks noGrp="1"/>
          </p:cNvSpPr>
          <p:nvPr>
            <p:ph type="ctrTitle"/>
          </p:nvPr>
        </p:nvSpPr>
        <p:spPr/>
        <p:txBody>
          <a:bodyPr/>
          <a:lstStyle/>
          <a:p>
            <a:r>
              <a:rPr lang="en-US" dirty="0"/>
              <a:t>Chapter 538 School- Based Health Services </a:t>
            </a:r>
          </a:p>
        </p:txBody>
      </p:sp>
      <p:sp>
        <p:nvSpPr>
          <p:cNvPr id="3" name="Subtitle 2">
            <a:extLst>
              <a:ext uri="{FF2B5EF4-FFF2-40B4-BE49-F238E27FC236}">
                <a16:creationId xmlns:a16="http://schemas.microsoft.com/office/drawing/2014/main" id="{A5946270-51D5-47E9-8B5D-100F34FB0397}"/>
              </a:ext>
            </a:extLst>
          </p:cNvPr>
          <p:cNvSpPr>
            <a:spLocks noGrp="1"/>
          </p:cNvSpPr>
          <p:nvPr>
            <p:ph type="subTitle" idx="1"/>
          </p:nvPr>
        </p:nvSpPr>
        <p:spPr/>
        <p:txBody>
          <a:bodyPr/>
          <a:lstStyle/>
          <a:p>
            <a:r>
              <a:rPr lang="en-US" dirty="0"/>
              <a:t>Psychological Services</a:t>
            </a:r>
          </a:p>
        </p:txBody>
      </p:sp>
      <p:sp>
        <p:nvSpPr>
          <p:cNvPr id="4" name="Date Placeholder 3">
            <a:extLst>
              <a:ext uri="{FF2B5EF4-FFF2-40B4-BE49-F238E27FC236}">
                <a16:creationId xmlns:a16="http://schemas.microsoft.com/office/drawing/2014/main" id="{20E02F2E-11E2-4B1D-B41A-E5FDA386B024}"/>
              </a:ext>
            </a:extLst>
          </p:cNvPr>
          <p:cNvSpPr>
            <a:spLocks noGrp="1"/>
          </p:cNvSpPr>
          <p:nvPr>
            <p:ph type="dt" sz="half" idx="10"/>
          </p:nvPr>
        </p:nvSpPr>
        <p:spPr/>
        <p:txBody>
          <a:bodyPr/>
          <a:lstStyle/>
          <a:p>
            <a:r>
              <a:rPr lang="en-US" dirty="0"/>
              <a:t>August 2019</a:t>
            </a:r>
          </a:p>
        </p:txBody>
      </p:sp>
    </p:spTree>
    <p:extLst>
      <p:ext uri="{BB962C8B-B14F-4D97-AF65-F5344CB8AC3E}">
        <p14:creationId xmlns:p14="http://schemas.microsoft.com/office/powerpoint/2010/main" val="1641771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720B0-1473-4DF2-8FD8-7C58C750CA4E}"/>
              </a:ext>
            </a:extLst>
          </p:cNvPr>
          <p:cNvSpPr>
            <a:spLocks noGrp="1"/>
          </p:cNvSpPr>
          <p:nvPr>
            <p:ph type="title"/>
          </p:nvPr>
        </p:nvSpPr>
        <p:spPr>
          <a:xfrm>
            <a:off x="298939" y="143748"/>
            <a:ext cx="8527427" cy="309014"/>
          </a:xfrm>
        </p:spPr>
        <p:txBody>
          <a:bodyPr>
            <a:normAutofit fontScale="90000"/>
          </a:bodyPr>
          <a:lstStyle/>
          <a:p>
            <a:pPr algn="ctr"/>
            <a:r>
              <a:rPr lang="en-US" dirty="0"/>
              <a:t>Procedure codes </a:t>
            </a:r>
          </a:p>
        </p:txBody>
      </p:sp>
      <p:graphicFrame>
        <p:nvGraphicFramePr>
          <p:cNvPr id="7" name="Content Placeholder 6">
            <a:extLst>
              <a:ext uri="{FF2B5EF4-FFF2-40B4-BE49-F238E27FC236}">
                <a16:creationId xmlns:a16="http://schemas.microsoft.com/office/drawing/2014/main" id="{935E9B12-5837-441F-839C-92E14007A011}"/>
              </a:ext>
            </a:extLst>
          </p:cNvPr>
          <p:cNvGraphicFramePr>
            <a:graphicFrameLocks noGrp="1"/>
          </p:cNvGraphicFramePr>
          <p:nvPr>
            <p:ph idx="1"/>
            <p:extLst>
              <p:ext uri="{D42A27DB-BD31-4B8C-83A1-F6EECF244321}">
                <p14:modId xmlns:p14="http://schemas.microsoft.com/office/powerpoint/2010/main" val="596731117"/>
              </p:ext>
            </p:extLst>
          </p:nvPr>
        </p:nvGraphicFramePr>
        <p:xfrm>
          <a:off x="1890944" y="505599"/>
          <a:ext cx="5141531" cy="5362544"/>
        </p:xfrm>
        <a:graphic>
          <a:graphicData uri="http://schemas.openxmlformats.org/drawingml/2006/table">
            <a:tbl>
              <a:tblPr firstRow="1" firstCol="1" bandRow="1">
                <a:tableStyleId>{5C22544A-7EE6-4342-B048-85BDC9FD1C3A}</a:tableStyleId>
              </a:tblPr>
              <a:tblGrid>
                <a:gridCol w="498416">
                  <a:extLst>
                    <a:ext uri="{9D8B030D-6E8A-4147-A177-3AD203B41FA5}">
                      <a16:colId xmlns:a16="http://schemas.microsoft.com/office/drawing/2014/main" val="2914931661"/>
                    </a:ext>
                  </a:extLst>
                </a:gridCol>
                <a:gridCol w="3355537">
                  <a:extLst>
                    <a:ext uri="{9D8B030D-6E8A-4147-A177-3AD203B41FA5}">
                      <a16:colId xmlns:a16="http://schemas.microsoft.com/office/drawing/2014/main" val="92823441"/>
                    </a:ext>
                  </a:extLst>
                </a:gridCol>
                <a:gridCol w="83073">
                  <a:extLst>
                    <a:ext uri="{9D8B030D-6E8A-4147-A177-3AD203B41FA5}">
                      <a16:colId xmlns:a16="http://schemas.microsoft.com/office/drawing/2014/main" val="630133853"/>
                    </a:ext>
                  </a:extLst>
                </a:gridCol>
                <a:gridCol w="1204505">
                  <a:extLst>
                    <a:ext uri="{9D8B030D-6E8A-4147-A177-3AD203B41FA5}">
                      <a16:colId xmlns:a16="http://schemas.microsoft.com/office/drawing/2014/main" val="3794146922"/>
                    </a:ext>
                  </a:extLst>
                </a:gridCol>
              </a:tblGrid>
              <a:tr h="108196">
                <a:tc>
                  <a:txBody>
                    <a:bodyPr/>
                    <a:lstStyle/>
                    <a:p>
                      <a:pPr marL="0" marR="0" algn="ctr">
                        <a:spcBef>
                          <a:spcPts val="0"/>
                        </a:spcBef>
                        <a:spcAft>
                          <a:spcPts val="0"/>
                        </a:spcAft>
                      </a:pPr>
                      <a:r>
                        <a:rPr lang="en-US" sz="600">
                          <a:effectLst/>
                        </a:rPr>
                        <a:t>Code</a:t>
                      </a:r>
                      <a:endParaRPr lang="en-US" sz="600" b="1">
                        <a:effectLst/>
                        <a:latin typeface="Times New Roman" panose="02020603050405020304" pitchFamily="18" charset="0"/>
                        <a:cs typeface="Times New Roman" panose="02020603050405020304" pitchFamily="18" charset="0"/>
                      </a:endParaRPr>
                    </a:p>
                  </a:txBody>
                  <a:tcPr marL="39235" marR="39235" marT="0" marB="0"/>
                </a:tc>
                <a:tc>
                  <a:txBody>
                    <a:bodyPr/>
                    <a:lstStyle/>
                    <a:p>
                      <a:pPr marL="0" marR="0" algn="ctr">
                        <a:spcBef>
                          <a:spcPts val="0"/>
                        </a:spcBef>
                        <a:spcAft>
                          <a:spcPts val="0"/>
                        </a:spcAft>
                      </a:pPr>
                      <a:r>
                        <a:rPr lang="en-US" sz="700">
                          <a:effectLst/>
                        </a:rPr>
                        <a:t>Procedure</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lgn="ctr">
                        <a:spcBef>
                          <a:spcPts val="0"/>
                        </a:spcBef>
                        <a:spcAft>
                          <a:spcPts val="0"/>
                        </a:spcAft>
                      </a:pPr>
                      <a:r>
                        <a:rPr lang="en-US" sz="600">
                          <a:effectLst/>
                        </a:rPr>
                        <a:t>Service Unit</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1767834778"/>
                  </a:ext>
                </a:extLst>
              </a:tr>
              <a:tr h="108196">
                <a:tc>
                  <a:txBody>
                    <a:bodyPr/>
                    <a:lstStyle/>
                    <a:p>
                      <a:pPr marL="0" marR="0" algn="ctr">
                        <a:spcBef>
                          <a:spcPts val="0"/>
                        </a:spcBef>
                        <a:spcAft>
                          <a:spcPts val="0"/>
                        </a:spcAft>
                      </a:pPr>
                      <a:r>
                        <a:rPr lang="en-US" sz="600">
                          <a:effectLst/>
                        </a:rPr>
                        <a:t> </a:t>
                      </a:r>
                      <a:endParaRPr lang="en-US" sz="600" b="1">
                        <a:effectLst/>
                        <a:latin typeface="Times New Roman" panose="02020603050405020304" pitchFamily="18" charset="0"/>
                        <a:cs typeface="Times New Roman" panose="02020603050405020304" pitchFamily="18" charset="0"/>
                      </a:endParaRPr>
                    </a:p>
                  </a:txBody>
                  <a:tcPr marL="39235" marR="39235" marT="0" marB="0"/>
                </a:tc>
                <a:tc>
                  <a:txBody>
                    <a:bodyPr/>
                    <a:lstStyle/>
                    <a:p>
                      <a:pPr marL="0" marR="0" algn="ctr">
                        <a:spcBef>
                          <a:spcPts val="0"/>
                        </a:spcBef>
                        <a:spcAft>
                          <a:spcPts val="0"/>
                        </a:spcAft>
                      </a:pPr>
                      <a:r>
                        <a:rPr lang="en-US" sz="700">
                          <a:effectLst/>
                        </a:rPr>
                        <a:t>Psychiatric Diagnostic Evaluation (No Medical Services)</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lgn="ctr">
                        <a:spcBef>
                          <a:spcPts val="0"/>
                        </a:spcBef>
                        <a:spcAft>
                          <a:spcPts val="0"/>
                        </a:spcAft>
                      </a:pPr>
                      <a:r>
                        <a:rPr lang="en-US" sz="600">
                          <a:effectLs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2142852952"/>
                  </a:ext>
                </a:extLst>
              </a:tr>
              <a:tr h="278217">
                <a:tc>
                  <a:txBody>
                    <a:bodyPr/>
                    <a:lstStyle/>
                    <a:p>
                      <a:pPr marL="0" marR="0" algn="l">
                        <a:spcBef>
                          <a:spcPts val="0"/>
                        </a:spcBef>
                        <a:spcAft>
                          <a:spcPts val="0"/>
                        </a:spcAft>
                      </a:pPr>
                      <a:r>
                        <a:rPr lang="en-US" sz="600">
                          <a:effectLst/>
                        </a:rPr>
                        <a:t>90791</a:t>
                      </a:r>
                      <a:endParaRPr lang="en-US" sz="600" b="1">
                        <a:effectLst/>
                        <a:latin typeface="Times New Roman" panose="02020603050405020304" pitchFamily="18" charset="0"/>
                        <a:cs typeface="Times New Roman" panose="02020603050405020304" pitchFamily="18" charset="0"/>
                      </a:endParaRPr>
                    </a:p>
                  </a:txBody>
                  <a:tcPr marL="39235" marR="39235" marT="0" marB="0"/>
                </a:tc>
                <a:tc>
                  <a:txBody>
                    <a:bodyPr/>
                    <a:lstStyle/>
                    <a:p>
                      <a:pPr marL="0" marR="0" algn="ctr">
                        <a:spcBef>
                          <a:spcPts val="0"/>
                        </a:spcBef>
                        <a:spcAft>
                          <a:spcPts val="0"/>
                        </a:spcAft>
                      </a:pPr>
                      <a:r>
                        <a:rPr lang="en-US" sz="600">
                          <a:effectLst/>
                        </a:rPr>
                        <a:t>An integrated bio-psychosocial assessment, including history, mental status, and recommendations.  The evaluation may include communication with family or other sources and review and ordering of diagnostic studies. </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lgn="ctr">
                        <a:spcBef>
                          <a:spcPts val="0"/>
                        </a:spcBef>
                        <a:spcAft>
                          <a:spcPts val="0"/>
                        </a:spcAft>
                      </a:pPr>
                      <a:r>
                        <a:rPr lang="en-US" sz="600">
                          <a:effectLst/>
                        </a:rPr>
                        <a:t>2 events per calendar year </a:t>
                      </a:r>
                      <a:endParaRPr lang="en-US" sz="700">
                        <a:effectLst/>
                      </a:endParaRPr>
                    </a:p>
                    <a:p>
                      <a:pPr marL="0" marR="0" algn="ctr">
                        <a:spcBef>
                          <a:spcPts val="0"/>
                        </a:spcBef>
                        <a:spcAft>
                          <a:spcPts val="0"/>
                        </a:spcAft>
                      </a:pPr>
                      <a:r>
                        <a:rPr lang="en-US" sz="600">
                          <a:effectLst/>
                        </a:rPr>
                        <a:t>Event= Completed evaluation</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1738350392"/>
                  </a:ext>
                </a:extLst>
              </a:tr>
              <a:tr h="108196">
                <a:tc>
                  <a:txBody>
                    <a:bodyPr/>
                    <a:lstStyle/>
                    <a:p>
                      <a:pPr marL="0" marR="0" algn="l">
                        <a:spcBef>
                          <a:spcPts val="0"/>
                        </a:spcBef>
                        <a:spcAft>
                          <a:spcPts val="0"/>
                        </a:spcAft>
                      </a:pPr>
                      <a:r>
                        <a:rPr lang="en-US" sz="600">
                          <a:effectLst/>
                        </a:rPr>
                        <a:t> </a:t>
                      </a:r>
                      <a:endParaRPr lang="en-US" sz="600" b="1">
                        <a:effectLst/>
                        <a:latin typeface="Times New Roman" panose="02020603050405020304" pitchFamily="18" charset="0"/>
                        <a:cs typeface="Times New Roman" panose="02020603050405020304" pitchFamily="18" charset="0"/>
                      </a:endParaRPr>
                    </a:p>
                  </a:txBody>
                  <a:tcPr marL="39235" marR="39235" marT="0" marB="0"/>
                </a:tc>
                <a:tc>
                  <a:txBody>
                    <a:bodyPr/>
                    <a:lstStyle/>
                    <a:p>
                      <a:pPr marL="0" marR="0" algn="ctr">
                        <a:spcBef>
                          <a:spcPts val="0"/>
                        </a:spcBef>
                        <a:spcAft>
                          <a:spcPts val="0"/>
                        </a:spcAft>
                      </a:pPr>
                      <a:r>
                        <a:rPr lang="en-US" sz="700">
                          <a:effectLst/>
                        </a:rPr>
                        <a:t>Psychological Testing, Administration and Scoring</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lgn="ctr">
                        <a:spcBef>
                          <a:spcPts val="0"/>
                        </a:spcBef>
                        <a:spcAft>
                          <a:spcPts val="0"/>
                        </a:spcAft>
                      </a:pPr>
                      <a:r>
                        <a:rPr lang="en-US" sz="600">
                          <a:effectLs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3049051045"/>
                  </a:ext>
                </a:extLst>
              </a:tr>
              <a:tr h="399793">
                <a:tc>
                  <a:txBody>
                    <a:bodyPr/>
                    <a:lstStyle/>
                    <a:p>
                      <a:pPr marL="0" marR="0">
                        <a:spcBef>
                          <a:spcPts val="0"/>
                        </a:spcBef>
                        <a:spcAft>
                          <a:spcPts val="0"/>
                        </a:spcAft>
                      </a:pPr>
                      <a:r>
                        <a:rPr lang="en-US" sz="600">
                          <a:effectLst/>
                        </a:rPr>
                        <a:t> </a:t>
                      </a:r>
                    </a:p>
                    <a:p>
                      <a:pPr marL="0" marR="0">
                        <a:spcBef>
                          <a:spcPts val="0"/>
                        </a:spcBef>
                        <a:spcAft>
                          <a:spcPts val="0"/>
                        </a:spcAft>
                      </a:pPr>
                      <a:r>
                        <a:rPr lang="en-US" sz="600">
                          <a:effectLst/>
                        </a:rPr>
                        <a:t>96130</a:t>
                      </a:r>
                      <a:endParaRPr lang="en-US" sz="7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a:effectLst/>
                        </a:rPr>
                        <a:t>Psychological Testing Includes </a:t>
                      </a:r>
                      <a:endParaRPr lang="en-US" sz="700">
                        <a:effectLst/>
                      </a:endParaRPr>
                    </a:p>
                    <a:p>
                      <a:pPr marL="0" marR="0">
                        <a:spcBef>
                          <a:spcPts val="0"/>
                        </a:spcBef>
                        <a:spcAft>
                          <a:spcPts val="0"/>
                        </a:spcAft>
                      </a:pPr>
                      <a:r>
                        <a:rPr lang="en-US" sz="600">
                          <a:effectLst/>
                        </a:rPr>
                        <a:t>Integration of patient data, interpretation of standardized test results and clinical data, clinical decision making, treatment of planning and report and interactive feedback to the patient, family member (s) or caregiver(s); First Hour</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2 units per calendar year</a:t>
                      </a:r>
                      <a:endParaRPr lang="en-US" sz="700">
                        <a:effectLst/>
                      </a:endParaRPr>
                    </a:p>
                    <a:p>
                      <a:pPr marL="0" marR="0">
                        <a:spcBef>
                          <a:spcPts val="0"/>
                        </a:spcBef>
                        <a:spcAft>
                          <a:spcPts val="0"/>
                        </a:spcAft>
                      </a:pPr>
                      <a:r>
                        <a:rPr lang="en-US" sz="600">
                          <a:effectLst/>
                        </a:rPr>
                        <a:t>60-minute unit</a:t>
                      </a:r>
                      <a:endParaRPr lang="en-US" sz="700">
                        <a:effectLst/>
                      </a:endParaRPr>
                    </a:p>
                    <a:p>
                      <a:pPr marL="0" marR="0">
                        <a:spcBef>
                          <a:spcPts val="0"/>
                        </a:spcBef>
                        <a:spcAft>
                          <a:spcPts val="0"/>
                        </a:spcAft>
                      </a:pPr>
                      <a:r>
                        <a:rPr lang="en-US" sz="600">
                          <a:effectLs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2822049648"/>
                  </a:ext>
                </a:extLst>
              </a:tr>
              <a:tr h="370957">
                <a:tc>
                  <a:txBody>
                    <a:bodyPr/>
                    <a:lstStyle/>
                    <a:p>
                      <a:pPr marL="0" marR="0">
                        <a:spcBef>
                          <a:spcPts val="0"/>
                        </a:spcBef>
                        <a:spcAft>
                          <a:spcPts val="0"/>
                        </a:spcAft>
                      </a:pPr>
                      <a:r>
                        <a:rPr lang="en-US" sz="600">
                          <a:effectLst/>
                        </a:rPr>
                        <a:t>96131</a:t>
                      </a:r>
                      <a:endParaRPr lang="en-US" sz="6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a:effectLst/>
                        </a:rPr>
                        <a:t>Psychological Testing:</a:t>
                      </a:r>
                      <a:endParaRPr lang="en-US" sz="700">
                        <a:effectLst/>
                      </a:endParaRPr>
                    </a:p>
                    <a:p>
                      <a:pPr marL="0" marR="0">
                        <a:spcBef>
                          <a:spcPts val="0"/>
                        </a:spcBef>
                        <a:spcAft>
                          <a:spcPts val="0"/>
                        </a:spcAft>
                      </a:pPr>
                      <a:r>
                        <a:rPr lang="en-US" sz="600">
                          <a:effectLst/>
                        </a:rPr>
                        <a:t>Testing and evaluation by professional; Additional Hour </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4 units per calendar year</a:t>
                      </a:r>
                      <a:endParaRPr lang="en-US" sz="700">
                        <a:effectLst/>
                      </a:endParaRPr>
                    </a:p>
                    <a:p>
                      <a:pPr marL="0" marR="0">
                        <a:spcBef>
                          <a:spcPts val="0"/>
                        </a:spcBef>
                        <a:spcAft>
                          <a:spcPts val="0"/>
                        </a:spcAft>
                      </a:pPr>
                      <a:r>
                        <a:rPr lang="en-US" sz="600">
                          <a:effectLst/>
                        </a:rPr>
                        <a:t>60-minute unit</a:t>
                      </a:r>
                      <a:endParaRPr lang="en-US" sz="700">
                        <a:effectLst/>
                      </a:endParaRPr>
                    </a:p>
                    <a:p>
                      <a:pPr marL="0" marR="0">
                        <a:spcBef>
                          <a:spcPts val="0"/>
                        </a:spcBef>
                        <a:spcAft>
                          <a:spcPts val="0"/>
                        </a:spcAft>
                      </a:pPr>
                      <a:r>
                        <a:rPr lang="en-US" sz="600">
                          <a:effectLst/>
                        </a:rPr>
                        <a:t>* MUST USE 96130 to be able to bill for 96131</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1815863716"/>
                  </a:ext>
                </a:extLst>
              </a:tr>
              <a:tr h="185478">
                <a:tc>
                  <a:txBody>
                    <a:bodyPr/>
                    <a:lstStyle/>
                    <a:p>
                      <a:pPr marL="0" marR="0">
                        <a:spcBef>
                          <a:spcPts val="0"/>
                        </a:spcBef>
                        <a:spcAft>
                          <a:spcPts val="0"/>
                        </a:spcAft>
                      </a:pPr>
                      <a:r>
                        <a:rPr lang="en-US" sz="600">
                          <a:effectLst/>
                        </a:rPr>
                        <a:t>96136</a:t>
                      </a:r>
                      <a:endParaRPr lang="en-US" sz="6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a:effectLst/>
                        </a:rPr>
                        <a:t>Test Administration and Scoring: </a:t>
                      </a:r>
                      <a:endParaRPr lang="en-US" sz="700">
                        <a:effectLst/>
                      </a:endParaRPr>
                    </a:p>
                    <a:p>
                      <a:pPr marL="0" marR="0">
                        <a:spcBef>
                          <a:spcPts val="0"/>
                        </a:spcBef>
                        <a:spcAft>
                          <a:spcPts val="0"/>
                        </a:spcAft>
                      </a:pPr>
                      <a:r>
                        <a:rPr lang="en-US" sz="600">
                          <a:effectLst/>
                        </a:rPr>
                        <a:t>First 30 minutes </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1 unit per calendar year</a:t>
                      </a:r>
                      <a:endParaRPr lang="en-US" sz="700">
                        <a:effectLst/>
                      </a:endParaRPr>
                    </a:p>
                    <a:p>
                      <a:pPr marL="0" marR="0">
                        <a:spcBef>
                          <a:spcPts val="0"/>
                        </a:spcBef>
                        <a:spcAft>
                          <a:spcPts val="0"/>
                        </a:spcAft>
                      </a:pPr>
                      <a:r>
                        <a:rPr lang="en-US" sz="600">
                          <a:effectLst/>
                        </a:rPr>
                        <a:t>30- minute unit</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937196129"/>
                  </a:ext>
                </a:extLst>
              </a:tr>
              <a:tr h="185478">
                <a:tc>
                  <a:txBody>
                    <a:bodyPr/>
                    <a:lstStyle/>
                    <a:p>
                      <a:pPr marL="0" marR="0">
                        <a:spcBef>
                          <a:spcPts val="0"/>
                        </a:spcBef>
                        <a:spcAft>
                          <a:spcPts val="0"/>
                        </a:spcAft>
                      </a:pPr>
                      <a:r>
                        <a:rPr lang="en-US" sz="600">
                          <a:effectLst/>
                        </a:rPr>
                        <a:t>96137</a:t>
                      </a:r>
                      <a:endParaRPr lang="en-US" sz="6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a:effectLst/>
                        </a:rPr>
                        <a:t>Test Administration and Scoring:</a:t>
                      </a:r>
                      <a:endParaRPr lang="en-US" sz="700">
                        <a:effectLst/>
                      </a:endParaRPr>
                    </a:p>
                    <a:p>
                      <a:pPr marL="0" marR="0">
                        <a:spcBef>
                          <a:spcPts val="0"/>
                        </a:spcBef>
                        <a:spcAft>
                          <a:spcPts val="0"/>
                        </a:spcAft>
                      </a:pPr>
                      <a:r>
                        <a:rPr lang="en-US" sz="600">
                          <a:effectLst/>
                        </a:rPr>
                        <a:t>Additional 30 minutes</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4 units per calendar year</a:t>
                      </a:r>
                      <a:endParaRPr lang="en-US" sz="700">
                        <a:effectLst/>
                      </a:endParaRPr>
                    </a:p>
                    <a:p>
                      <a:pPr marL="0" marR="0">
                        <a:spcBef>
                          <a:spcPts val="0"/>
                        </a:spcBef>
                        <a:spcAft>
                          <a:spcPts val="0"/>
                        </a:spcAft>
                      </a:pPr>
                      <a:r>
                        <a:rPr lang="en-US" sz="600">
                          <a:effectLst/>
                        </a:rPr>
                        <a:t>30-minute unit</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2324108644"/>
                  </a:ext>
                </a:extLst>
              </a:tr>
              <a:tr h="185478">
                <a:tc>
                  <a:txBody>
                    <a:bodyPr/>
                    <a:lstStyle/>
                    <a:p>
                      <a:pPr marL="0" marR="0">
                        <a:spcBef>
                          <a:spcPts val="0"/>
                        </a:spcBef>
                        <a:spcAft>
                          <a:spcPts val="0"/>
                        </a:spcAft>
                      </a:pPr>
                      <a:r>
                        <a:rPr lang="en-US" sz="600">
                          <a:effectLst/>
                        </a:rPr>
                        <a:t> </a:t>
                      </a:r>
                    </a:p>
                    <a:p>
                      <a:pPr marL="0" marR="0">
                        <a:spcBef>
                          <a:spcPts val="0"/>
                        </a:spcBef>
                        <a:spcAft>
                          <a:spcPts val="0"/>
                        </a:spcAft>
                      </a:pPr>
                      <a:r>
                        <a:rPr lang="en-US" sz="600">
                          <a:effectLst/>
                        </a:rPr>
                        <a:t>96110 </a:t>
                      </a:r>
                      <a:endParaRPr lang="en-US" sz="6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a:effectLst/>
                        </a:rPr>
                        <a:t>Developmental Testing:</a:t>
                      </a:r>
                      <a:endParaRPr lang="en-US" sz="700">
                        <a:effectLst/>
                      </a:endParaRPr>
                    </a:p>
                    <a:p>
                      <a:pPr marL="0" marR="0">
                        <a:spcBef>
                          <a:spcPts val="0"/>
                        </a:spcBef>
                        <a:spcAft>
                          <a:spcPts val="0"/>
                        </a:spcAft>
                      </a:pPr>
                      <a:r>
                        <a:rPr lang="en-US" sz="600">
                          <a:effectLst/>
                        </a:rPr>
                        <a:t>Limited to developmental testing with interpretation and report</a:t>
                      </a:r>
                      <a:r>
                        <a:rPr lang="en-US" sz="500">
                          <a:effectLs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tabLst>
                          <a:tab pos="2743200" algn="ctr"/>
                          <a:tab pos="5486400" algn="r"/>
                          <a:tab pos="457200" algn="l"/>
                        </a:tabLst>
                      </a:pPr>
                      <a:r>
                        <a:rPr lang="en-US" sz="600">
                          <a:effectLst/>
                        </a:rPr>
                        <a:t>2 events per calendar year.</a:t>
                      </a:r>
                    </a:p>
                    <a:p>
                      <a:pPr marL="0" marR="0">
                        <a:spcBef>
                          <a:spcPts val="0"/>
                        </a:spcBef>
                        <a:spcAft>
                          <a:spcPts val="0"/>
                        </a:spcAft>
                      </a:pPr>
                      <a:r>
                        <a:rPr lang="en-US" sz="500">
                          <a:effectLs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2885859790"/>
                  </a:ext>
                </a:extLst>
              </a:tr>
              <a:tr h="108196">
                <a:tc>
                  <a:txBody>
                    <a:bodyPr/>
                    <a:lstStyle/>
                    <a:p>
                      <a:pPr marL="0" marR="0">
                        <a:spcBef>
                          <a:spcPts val="0"/>
                        </a:spcBef>
                        <a:spcAft>
                          <a:spcPts val="0"/>
                        </a:spcAft>
                      </a:pPr>
                      <a:r>
                        <a:rPr lang="en-US" sz="600">
                          <a:effectLst/>
                        </a:rPr>
                        <a:t> </a:t>
                      </a:r>
                      <a:endParaRPr lang="en-US" sz="6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lgn="ctr">
                        <a:spcBef>
                          <a:spcPts val="0"/>
                        </a:spcBef>
                        <a:spcAft>
                          <a:spcPts val="0"/>
                        </a:spcAft>
                      </a:pPr>
                      <a:r>
                        <a:rPr lang="en-US" sz="700">
                          <a:effectLst/>
                        </a:rPr>
                        <a:t>Psychotherapy Services </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217278087"/>
                  </a:ext>
                </a:extLst>
              </a:tr>
              <a:tr h="370957">
                <a:tc>
                  <a:txBody>
                    <a:bodyPr/>
                    <a:lstStyle/>
                    <a:p>
                      <a:pPr marL="0" marR="0">
                        <a:spcBef>
                          <a:spcPts val="0"/>
                        </a:spcBef>
                        <a:spcAft>
                          <a:spcPts val="0"/>
                        </a:spcAft>
                      </a:pPr>
                      <a:r>
                        <a:rPr lang="en-US" sz="600">
                          <a:effectLst/>
                          <a:highlight>
                            <a:srgbClr val="FFFF00"/>
                          </a:highlight>
                        </a:rPr>
                        <a:t> </a:t>
                      </a:r>
                      <a:endParaRPr lang="en-US" sz="700">
                        <a:effectLst/>
                      </a:endParaRPr>
                    </a:p>
                    <a:p>
                      <a:pPr marL="0" marR="0">
                        <a:spcBef>
                          <a:spcPts val="0"/>
                        </a:spcBef>
                        <a:spcAft>
                          <a:spcPts val="0"/>
                        </a:spcAft>
                      </a:pPr>
                      <a:r>
                        <a:rPr lang="en-US" sz="600">
                          <a:effectLst/>
                        </a:rPr>
                        <a:t>90832</a:t>
                      </a:r>
                      <a:endParaRPr lang="en-US" sz="7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kern="0">
                          <a:effectLst/>
                        </a:rPr>
                        <a:t>Psychotherapy is the treatment of mental illness and behavioral disturbances in which the psychologist through definitive therapeutic communication, attempts to alleviate the emotional disturbances, reverse or change maladaptive patterns of behavior, and encourage personality growth and development. </a:t>
                      </a:r>
                      <a:endParaRPr lang="en-US" sz="600" b="1" kern="0">
                        <a:effectLst/>
                        <a:latin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1 unit per 16-37 minutes</a:t>
                      </a:r>
                      <a:endParaRPr lang="en-US" sz="700">
                        <a:effectLst/>
                      </a:endParaRPr>
                    </a:p>
                    <a:p>
                      <a:pPr marL="0" marR="0">
                        <a:spcBef>
                          <a:spcPts val="0"/>
                        </a:spcBef>
                        <a:spcAft>
                          <a:spcPts val="0"/>
                        </a:spcAft>
                      </a:pPr>
                      <a:r>
                        <a:rPr lang="en-US" sz="600">
                          <a:effectLst/>
                        </a:rPr>
                        <a:t>20 units per calendar year</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949652065"/>
                  </a:ext>
                </a:extLst>
              </a:tr>
              <a:tr h="370957">
                <a:tc>
                  <a:txBody>
                    <a:bodyPr/>
                    <a:lstStyle/>
                    <a:p>
                      <a:pPr marL="0" marR="0">
                        <a:spcBef>
                          <a:spcPts val="0"/>
                        </a:spcBef>
                        <a:spcAft>
                          <a:spcPts val="0"/>
                        </a:spcAft>
                      </a:pPr>
                      <a:r>
                        <a:rPr lang="en-US" sz="600">
                          <a:effectLst/>
                          <a:highlight>
                            <a:srgbClr val="FFFF00"/>
                          </a:highlight>
                        </a:rPr>
                        <a:t> </a:t>
                      </a:r>
                      <a:endParaRPr lang="en-US" sz="700">
                        <a:effectLst/>
                      </a:endParaRPr>
                    </a:p>
                    <a:p>
                      <a:pPr marL="0" marR="0">
                        <a:spcBef>
                          <a:spcPts val="0"/>
                        </a:spcBef>
                        <a:spcAft>
                          <a:spcPts val="0"/>
                        </a:spcAft>
                      </a:pPr>
                      <a:r>
                        <a:rPr lang="en-US" sz="600">
                          <a:effectLst/>
                        </a:rPr>
                        <a:t>90834</a:t>
                      </a:r>
                      <a:endParaRPr lang="en-US" sz="7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kern="0">
                          <a:effectLst/>
                        </a:rPr>
                        <a:t>Psychotherapy is the treatment of mental illness and behavioral disturbances in which the psychologist through definitive therapeutic communication, attempts to alleviate the emotional disturbances, reverse or change maladaptive patterns of behavior, and encourage personality growth and development.</a:t>
                      </a:r>
                      <a:endParaRPr lang="en-US" sz="600" b="1" kern="0">
                        <a:effectLst/>
                        <a:latin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1 unit per 38-52 minutes</a:t>
                      </a:r>
                      <a:endParaRPr lang="en-US" sz="700">
                        <a:effectLst/>
                      </a:endParaRPr>
                    </a:p>
                    <a:p>
                      <a:pPr marL="0" marR="0">
                        <a:spcBef>
                          <a:spcPts val="0"/>
                        </a:spcBef>
                        <a:spcAft>
                          <a:spcPts val="0"/>
                        </a:spcAft>
                      </a:pPr>
                      <a:r>
                        <a:rPr lang="en-US" sz="600">
                          <a:effectLst/>
                        </a:rPr>
                        <a:t>20 units per calendar year</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1411321770"/>
                  </a:ext>
                </a:extLst>
              </a:tr>
              <a:tr h="399793">
                <a:tc>
                  <a:txBody>
                    <a:bodyPr/>
                    <a:lstStyle/>
                    <a:p>
                      <a:pPr marL="0" marR="0">
                        <a:spcBef>
                          <a:spcPts val="0"/>
                        </a:spcBef>
                        <a:spcAft>
                          <a:spcPts val="0"/>
                        </a:spcAft>
                      </a:pPr>
                      <a:r>
                        <a:rPr lang="en-US" sz="600">
                          <a:effectLst/>
                          <a:highlight>
                            <a:srgbClr val="FFFF00"/>
                          </a:highlight>
                        </a:rPr>
                        <a:t> </a:t>
                      </a:r>
                      <a:endParaRPr lang="en-US" sz="600">
                        <a:effectLst/>
                      </a:endParaRPr>
                    </a:p>
                    <a:p>
                      <a:pPr marL="0" marR="0">
                        <a:spcBef>
                          <a:spcPts val="0"/>
                        </a:spcBef>
                        <a:spcAft>
                          <a:spcPts val="0"/>
                        </a:spcAft>
                      </a:pPr>
                      <a:r>
                        <a:rPr lang="en-US" sz="600">
                          <a:effectLst/>
                        </a:rPr>
                        <a:t>90837</a:t>
                      </a:r>
                      <a:endParaRPr lang="en-US" sz="6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spcBef>
                          <a:spcPts val="0"/>
                        </a:spcBef>
                        <a:spcAft>
                          <a:spcPts val="0"/>
                        </a:spcAft>
                      </a:pPr>
                      <a:r>
                        <a:rPr lang="en-US" sz="600">
                          <a:effectLst/>
                        </a:rPr>
                        <a:t>Psychotherapy is the treatment of mental illness and behavioral disturbances in which the psychologist through definitive therapeutic communication, attempts to alleviate the emotional disturbances, reverse or change maladaptive patterns of behavior, and encourage personality growth and development.</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1 unit per 53 or more minutes</a:t>
                      </a:r>
                      <a:endParaRPr lang="en-US" sz="700">
                        <a:effectLst/>
                      </a:endParaRPr>
                    </a:p>
                    <a:p>
                      <a:pPr marL="0" marR="0">
                        <a:spcBef>
                          <a:spcPts val="0"/>
                        </a:spcBef>
                        <a:spcAft>
                          <a:spcPts val="0"/>
                        </a:spcAft>
                      </a:pPr>
                      <a:r>
                        <a:rPr lang="en-US" sz="600">
                          <a:effectLst/>
                        </a:rPr>
                        <a:t>20 units per calendar year</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2017180487"/>
                  </a:ext>
                </a:extLst>
              </a:tr>
              <a:tr h="108196">
                <a:tc>
                  <a:txBody>
                    <a:bodyPr/>
                    <a:lstStyle/>
                    <a:p>
                      <a:pPr marL="0" marR="0">
                        <a:spcBef>
                          <a:spcPts val="0"/>
                        </a:spcBef>
                        <a:spcAft>
                          <a:spcPts val="0"/>
                        </a:spcAft>
                      </a:pPr>
                      <a:r>
                        <a:rPr lang="en-US" sz="600">
                          <a:effectLst/>
                          <a:highlight>
                            <a:srgbClr val="FFFF00"/>
                          </a:highlight>
                        </a:rPr>
                        <a:t> </a:t>
                      </a:r>
                      <a:endParaRPr lang="en-US" sz="600">
                        <a:effectLst/>
                        <a:latin typeface="Times New Roman" panose="02020603050405020304" pitchFamily="18" charset="0"/>
                        <a:ea typeface="Times New Roman" panose="02020603050405020304" pitchFamily="18" charset="0"/>
                      </a:endParaRPr>
                    </a:p>
                  </a:txBody>
                  <a:tcPr marL="39235" marR="39235" marT="0" marB="0"/>
                </a:tc>
                <a:tc>
                  <a:txBody>
                    <a:bodyPr/>
                    <a:lstStyle/>
                    <a:p>
                      <a:pPr marL="0" marR="0" algn="ctr">
                        <a:spcBef>
                          <a:spcPts val="0"/>
                        </a:spcBef>
                        <a:spcAft>
                          <a:spcPts val="0"/>
                        </a:spcAft>
                      </a:pPr>
                      <a:r>
                        <a:rPr lang="en-US" sz="700">
                          <a:effectLst/>
                        </a:rPr>
                        <a:t>Family Psychotherapy      </a:t>
                      </a:r>
                      <a:endParaRPr lang="en-US" sz="6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extLst>
                  <a:ext uri="{0D108BD9-81ED-4DB2-BD59-A6C34878D82A}">
                    <a16:rowId xmlns:a16="http://schemas.microsoft.com/office/drawing/2014/main" val="357935288"/>
                  </a:ext>
                </a:extLst>
              </a:tr>
              <a:tr h="463696">
                <a:tc>
                  <a:txBody>
                    <a:bodyPr/>
                    <a:lstStyle/>
                    <a:p>
                      <a:pPr marL="0" marR="0">
                        <a:spcBef>
                          <a:spcPts val="0"/>
                        </a:spcBef>
                        <a:spcAft>
                          <a:spcPts val="0"/>
                        </a:spcAft>
                      </a:pPr>
                      <a:r>
                        <a:rPr lang="en-US" sz="600">
                          <a:effectLst/>
                        </a:rPr>
                        <a:t>90846</a:t>
                      </a:r>
                      <a:endParaRPr lang="en-US" sz="6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Family Psychotherapy (without the patent present)</a:t>
                      </a:r>
                    </a:p>
                    <a:p>
                      <a:pPr marL="0" marR="0">
                        <a:spcBef>
                          <a:spcPts val="0"/>
                        </a:spcBef>
                        <a:spcAft>
                          <a:spcPts val="0"/>
                        </a:spcAft>
                      </a:pPr>
                      <a:r>
                        <a:rPr lang="en-US" sz="600">
                          <a:effectLst/>
                        </a:rPr>
                        <a:t>Psychotherapy is the treatment of mental illness and behavioral disturbances in which the psychologist through definitive therapeutic communication, attempts to alleviate the emotional disturbances, reverse or change maladaptive patterns of behavior, and encourage personality growth and development</a:t>
                      </a:r>
                      <a:endParaRPr lang="en-US" sz="6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tc>
                  <a:txBody>
                    <a:bodyPr/>
                    <a:lstStyle/>
                    <a:p>
                      <a:pPr marL="0" marR="0">
                        <a:spcBef>
                          <a:spcPts val="0"/>
                        </a:spcBef>
                        <a:spcAft>
                          <a:spcPts val="0"/>
                        </a:spcAft>
                      </a:pPr>
                      <a:r>
                        <a:rPr lang="en-US" sz="600">
                          <a:effectLst/>
                        </a:rPr>
                        <a:t>1 unit per 45-50 minutes</a:t>
                      </a:r>
                    </a:p>
                    <a:p>
                      <a:pPr marL="0" marR="0">
                        <a:spcBef>
                          <a:spcPts val="0"/>
                        </a:spcBef>
                        <a:spcAft>
                          <a:spcPts val="0"/>
                        </a:spcAft>
                      </a:pPr>
                      <a:r>
                        <a:rPr lang="en-US" sz="600">
                          <a:effectLst/>
                        </a:rPr>
                        <a:t>20 units per calendar year</a:t>
                      </a:r>
                      <a:endParaRPr lang="en-US" sz="600">
                        <a:effectLst/>
                        <a:latin typeface="Times New Roman" panose="02020603050405020304" pitchFamily="18" charset="0"/>
                        <a:ea typeface="Times New Roman" panose="02020603050405020304" pitchFamily="18" charset="0"/>
                      </a:endParaRPr>
                    </a:p>
                  </a:txBody>
                  <a:tcPr marL="39235" marR="39235" marT="0" marB="0"/>
                </a:tc>
                <a:extLst>
                  <a:ext uri="{0D108BD9-81ED-4DB2-BD59-A6C34878D82A}">
                    <a16:rowId xmlns:a16="http://schemas.microsoft.com/office/drawing/2014/main" val="1972515861"/>
                  </a:ext>
                </a:extLst>
              </a:tr>
              <a:tr h="463696">
                <a:tc>
                  <a:txBody>
                    <a:bodyPr/>
                    <a:lstStyle/>
                    <a:p>
                      <a:pPr marL="0" marR="0">
                        <a:spcBef>
                          <a:spcPts val="0"/>
                        </a:spcBef>
                        <a:spcAft>
                          <a:spcPts val="0"/>
                        </a:spcAft>
                      </a:pPr>
                      <a:r>
                        <a:rPr lang="en-US" sz="600">
                          <a:effectLst/>
                        </a:rPr>
                        <a:t>90847</a:t>
                      </a:r>
                      <a:endParaRPr lang="en-US" sz="6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Family Psychotherapy (with the patient present)</a:t>
                      </a:r>
                    </a:p>
                    <a:p>
                      <a:pPr marL="0" marR="0">
                        <a:spcBef>
                          <a:spcPts val="0"/>
                        </a:spcBef>
                        <a:spcAft>
                          <a:spcPts val="0"/>
                        </a:spcAft>
                      </a:pPr>
                      <a:r>
                        <a:rPr lang="en-US" sz="600">
                          <a:effectLst/>
                        </a:rPr>
                        <a:t>Psychotherapy is the treatment of mental illness and behavioral disturbances in which the psychologist through definitive therapeutic communication, attempts to alleviate the emotional disturbances, reverse or change maladaptive patterns of behavior, and encourage personality growth and development</a:t>
                      </a:r>
                      <a:endParaRPr lang="en-US" sz="6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tc>
                  <a:txBody>
                    <a:bodyPr/>
                    <a:lstStyle/>
                    <a:p>
                      <a:pPr marL="0" marR="0">
                        <a:spcBef>
                          <a:spcPts val="0"/>
                        </a:spcBef>
                        <a:spcAft>
                          <a:spcPts val="0"/>
                        </a:spcAft>
                      </a:pPr>
                      <a:r>
                        <a:rPr lang="en-US" sz="600">
                          <a:effectLst/>
                        </a:rPr>
                        <a:t>1 unit per 45-50 minutes</a:t>
                      </a:r>
                    </a:p>
                    <a:p>
                      <a:pPr marL="0" marR="0">
                        <a:spcBef>
                          <a:spcPts val="0"/>
                        </a:spcBef>
                        <a:spcAft>
                          <a:spcPts val="0"/>
                        </a:spcAft>
                      </a:pPr>
                      <a:r>
                        <a:rPr lang="en-US" sz="600">
                          <a:effectLst/>
                        </a:rPr>
                        <a:t>20 units per calendar year</a:t>
                      </a:r>
                      <a:endParaRPr lang="en-US" sz="600">
                        <a:effectLst/>
                        <a:latin typeface="Times New Roman" panose="02020603050405020304" pitchFamily="18" charset="0"/>
                        <a:ea typeface="Times New Roman" panose="02020603050405020304" pitchFamily="18" charset="0"/>
                      </a:endParaRPr>
                    </a:p>
                  </a:txBody>
                  <a:tcPr marL="39235" marR="39235" marT="0" marB="0"/>
                </a:tc>
                <a:extLst>
                  <a:ext uri="{0D108BD9-81ED-4DB2-BD59-A6C34878D82A}">
                    <a16:rowId xmlns:a16="http://schemas.microsoft.com/office/drawing/2014/main" val="1927602178"/>
                  </a:ext>
                </a:extLst>
              </a:tr>
              <a:tr h="108196">
                <a:tc>
                  <a:txBody>
                    <a:bodyPr/>
                    <a:lstStyle/>
                    <a:p>
                      <a:pPr marL="0" marR="0">
                        <a:spcBef>
                          <a:spcPts val="0"/>
                        </a:spcBef>
                        <a:spcAft>
                          <a:spcPts val="0"/>
                        </a:spcAft>
                      </a:pPr>
                      <a:r>
                        <a:rPr lang="en-US" sz="600">
                          <a:effectLst/>
                        </a:rPr>
                        <a:t> </a:t>
                      </a:r>
                      <a:endParaRPr lang="en-US" sz="6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lgn="ctr">
                        <a:spcBef>
                          <a:spcPts val="0"/>
                        </a:spcBef>
                        <a:spcAft>
                          <a:spcPts val="0"/>
                        </a:spcAft>
                      </a:pPr>
                      <a:r>
                        <a:rPr lang="en-US" sz="700">
                          <a:effectLst/>
                        </a:rPr>
                        <a:t>Group Psychotherapy </a:t>
                      </a:r>
                      <a:endParaRPr lang="en-US" sz="6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tc>
                  <a:txBody>
                    <a:bodyPr/>
                    <a:lstStyle/>
                    <a:p>
                      <a:pPr marL="0" marR="0">
                        <a:spcBef>
                          <a:spcPts val="0"/>
                        </a:spcBef>
                        <a:spcAft>
                          <a:spcPts val="0"/>
                        </a:spcAft>
                      </a:pPr>
                      <a:r>
                        <a:rPr lang="en-US" sz="600">
                          <a:effectLst/>
                        </a:rPr>
                        <a:t> </a:t>
                      </a:r>
                      <a:endParaRPr lang="en-US" sz="600">
                        <a:effectLst/>
                        <a:latin typeface="Times New Roman" panose="02020603050405020304" pitchFamily="18" charset="0"/>
                        <a:ea typeface="Times New Roman" panose="02020603050405020304" pitchFamily="18" charset="0"/>
                      </a:endParaRPr>
                    </a:p>
                  </a:txBody>
                  <a:tcPr marL="39235" marR="39235" marT="0" marB="0"/>
                </a:tc>
                <a:extLst>
                  <a:ext uri="{0D108BD9-81ED-4DB2-BD59-A6C34878D82A}">
                    <a16:rowId xmlns:a16="http://schemas.microsoft.com/office/drawing/2014/main" val="2971764286"/>
                  </a:ext>
                </a:extLst>
              </a:tr>
              <a:tr h="424945">
                <a:tc>
                  <a:txBody>
                    <a:bodyPr/>
                    <a:lstStyle/>
                    <a:p>
                      <a:pPr marL="0" marR="0">
                        <a:spcBef>
                          <a:spcPts val="0"/>
                        </a:spcBef>
                        <a:spcAft>
                          <a:spcPts val="0"/>
                        </a:spcAft>
                      </a:pPr>
                      <a:r>
                        <a:rPr lang="en-US" sz="600">
                          <a:effectLst/>
                        </a:rPr>
                        <a:t>90853</a:t>
                      </a:r>
                      <a:endParaRPr lang="en-US" sz="6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Group psychotherapy is treatment of mental illness and behavioral disturbances in which the psychologist through definitive therapeutic communication, attempts to alleviate the emotional disturbances, reverse or change maladaptive patters of behavior, and encourage personality growth and development. </a:t>
                      </a:r>
                      <a:endParaRPr lang="en-US" sz="6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tc>
                  <a:txBody>
                    <a:bodyPr/>
                    <a:lstStyle/>
                    <a:p>
                      <a:pPr marL="0" marR="0">
                        <a:spcBef>
                          <a:spcPts val="0"/>
                        </a:spcBef>
                        <a:spcAft>
                          <a:spcPts val="0"/>
                        </a:spcAft>
                      </a:pPr>
                      <a:r>
                        <a:rPr lang="en-US" sz="600">
                          <a:effectLst/>
                        </a:rPr>
                        <a:t>1 unit per 60 minutes</a:t>
                      </a:r>
                    </a:p>
                    <a:p>
                      <a:pPr marL="0" marR="0">
                        <a:spcBef>
                          <a:spcPts val="0"/>
                        </a:spcBef>
                        <a:spcAft>
                          <a:spcPts val="0"/>
                        </a:spcAft>
                      </a:pPr>
                      <a:r>
                        <a:rPr lang="en-US" sz="600">
                          <a:effectLst/>
                        </a:rPr>
                        <a:t>20 units per calendar year</a:t>
                      </a:r>
                    </a:p>
                    <a:p>
                      <a:pPr marL="0" marR="0">
                        <a:spcBef>
                          <a:spcPts val="0"/>
                        </a:spcBef>
                        <a:spcAft>
                          <a:spcPts val="0"/>
                        </a:spcAft>
                      </a:pPr>
                      <a:r>
                        <a:rPr lang="en-US" sz="600">
                          <a:effectLst/>
                        </a:rPr>
                        <a:t>Maximum limit of 12 individuals in a group setting</a:t>
                      </a:r>
                      <a:endParaRPr lang="en-US" sz="600">
                        <a:effectLst/>
                        <a:latin typeface="Times New Roman" panose="02020603050405020304" pitchFamily="18" charset="0"/>
                        <a:ea typeface="Times New Roman" panose="02020603050405020304" pitchFamily="18" charset="0"/>
                      </a:endParaRPr>
                    </a:p>
                  </a:txBody>
                  <a:tcPr marL="39235" marR="39235" marT="0" marB="0"/>
                </a:tc>
                <a:extLst>
                  <a:ext uri="{0D108BD9-81ED-4DB2-BD59-A6C34878D82A}">
                    <a16:rowId xmlns:a16="http://schemas.microsoft.com/office/drawing/2014/main" val="2873512913"/>
                  </a:ext>
                </a:extLst>
              </a:tr>
              <a:tr h="140594">
                <a:tc>
                  <a:txBody>
                    <a:bodyPr/>
                    <a:lstStyle/>
                    <a:p>
                      <a:pPr marL="0" marR="0">
                        <a:spcBef>
                          <a:spcPts val="0"/>
                        </a:spcBef>
                        <a:spcAft>
                          <a:spcPts val="0"/>
                        </a:spcAft>
                      </a:pPr>
                      <a:r>
                        <a:rPr lang="en-US" sz="600">
                          <a:effectLst/>
                        </a:rPr>
                        <a:t> </a:t>
                      </a:r>
                      <a:endParaRPr lang="en-US" sz="6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lgn="ctr">
                        <a:spcBef>
                          <a:spcPts val="0"/>
                        </a:spcBef>
                        <a:spcAft>
                          <a:spcPts val="0"/>
                        </a:spcAft>
                      </a:pPr>
                      <a:r>
                        <a:rPr lang="en-US" sz="700">
                          <a:effectLst/>
                        </a:rPr>
                        <a:t>Psychotherapy for Crisis</a:t>
                      </a:r>
                      <a:endParaRPr lang="en-US" sz="6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tc>
                  <a:txBody>
                    <a:bodyPr/>
                    <a:lstStyle/>
                    <a:p>
                      <a:pPr marL="0" marR="0">
                        <a:spcBef>
                          <a:spcPts val="0"/>
                        </a:spcBef>
                        <a:spcAft>
                          <a:spcPts val="0"/>
                        </a:spcAft>
                      </a:pPr>
                      <a:r>
                        <a:rPr lang="en-US" sz="600">
                          <a:effectLst/>
                        </a:rPr>
                        <a:t> </a:t>
                      </a:r>
                      <a:endParaRPr lang="en-US" sz="600">
                        <a:effectLst/>
                        <a:latin typeface="Times New Roman" panose="02020603050405020304" pitchFamily="18" charset="0"/>
                        <a:ea typeface="Times New Roman" panose="02020603050405020304" pitchFamily="18" charset="0"/>
                      </a:endParaRPr>
                    </a:p>
                  </a:txBody>
                  <a:tcPr marL="39235" marR="39235" marT="0" marB="0"/>
                </a:tc>
                <a:extLst>
                  <a:ext uri="{0D108BD9-81ED-4DB2-BD59-A6C34878D82A}">
                    <a16:rowId xmlns:a16="http://schemas.microsoft.com/office/drawing/2014/main" val="2284000072"/>
                  </a:ext>
                </a:extLst>
              </a:tr>
              <a:tr h="185478">
                <a:tc>
                  <a:txBody>
                    <a:bodyPr/>
                    <a:lstStyle/>
                    <a:p>
                      <a:pPr marL="0" marR="0">
                        <a:spcBef>
                          <a:spcPts val="0"/>
                        </a:spcBef>
                        <a:spcAft>
                          <a:spcPts val="0"/>
                        </a:spcAft>
                      </a:pPr>
                      <a:r>
                        <a:rPr lang="en-US" sz="600">
                          <a:effectLst/>
                        </a:rPr>
                        <a:t>90839</a:t>
                      </a:r>
                    </a:p>
                    <a:p>
                      <a:pPr marL="0" marR="0">
                        <a:spcBef>
                          <a:spcPts val="0"/>
                        </a:spcBef>
                        <a:spcAft>
                          <a:spcPts val="0"/>
                        </a:spcAft>
                      </a:pPr>
                      <a:r>
                        <a:rPr lang="en-US" sz="600">
                          <a:effectLst/>
                          <a:highlight>
                            <a:srgbClr val="FFFF00"/>
                          </a:highlight>
                        </a:rPr>
                        <a:t> </a:t>
                      </a:r>
                      <a:endParaRPr lang="en-US" sz="6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600">
                          <a:effectLst/>
                        </a:rPr>
                        <a:t>Psychotherapy for Crisis</a:t>
                      </a:r>
                      <a:endParaRPr lang="en-US" sz="6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tc>
                  <a:txBody>
                    <a:bodyPr/>
                    <a:lstStyle/>
                    <a:p>
                      <a:pPr marL="0" marR="0">
                        <a:spcBef>
                          <a:spcPts val="0"/>
                        </a:spcBef>
                        <a:spcAft>
                          <a:spcPts val="0"/>
                        </a:spcAft>
                      </a:pPr>
                      <a:r>
                        <a:rPr lang="en-US" sz="600">
                          <a:effectLst/>
                        </a:rPr>
                        <a:t>1 unit per 60 minutes</a:t>
                      </a:r>
                    </a:p>
                    <a:p>
                      <a:pPr marL="0" marR="0">
                        <a:spcBef>
                          <a:spcPts val="0"/>
                        </a:spcBef>
                        <a:spcAft>
                          <a:spcPts val="0"/>
                        </a:spcAft>
                      </a:pPr>
                      <a:r>
                        <a:rPr lang="en-US" sz="600">
                          <a:effectLst/>
                        </a:rPr>
                        <a:t>4 per calendar year</a:t>
                      </a:r>
                      <a:endParaRPr lang="en-US" sz="600">
                        <a:effectLst/>
                        <a:latin typeface="Times New Roman" panose="02020603050405020304" pitchFamily="18" charset="0"/>
                        <a:ea typeface="Times New Roman" panose="02020603050405020304" pitchFamily="18" charset="0"/>
                      </a:endParaRPr>
                    </a:p>
                  </a:txBody>
                  <a:tcPr marL="39235" marR="39235" marT="0" marB="0"/>
                </a:tc>
                <a:extLst>
                  <a:ext uri="{0D108BD9-81ED-4DB2-BD59-A6C34878D82A}">
                    <a16:rowId xmlns:a16="http://schemas.microsoft.com/office/drawing/2014/main" val="2941945871"/>
                  </a:ext>
                </a:extLst>
              </a:tr>
              <a:tr h="287851">
                <a:tc>
                  <a:txBody>
                    <a:bodyPr/>
                    <a:lstStyle/>
                    <a:p>
                      <a:pPr marL="0" marR="0">
                        <a:spcBef>
                          <a:spcPts val="0"/>
                        </a:spcBef>
                        <a:spcAft>
                          <a:spcPts val="0"/>
                        </a:spcAft>
                      </a:pPr>
                      <a:r>
                        <a:rPr lang="en-US" sz="600">
                          <a:effectLst/>
                          <a:highlight>
                            <a:srgbClr val="FFFF00"/>
                          </a:highlight>
                        </a:rPr>
                        <a:t> </a:t>
                      </a:r>
                      <a:endParaRPr lang="en-US" sz="700">
                        <a:effectLst/>
                      </a:endParaRPr>
                    </a:p>
                    <a:p>
                      <a:pPr marL="0" marR="0">
                        <a:spcBef>
                          <a:spcPts val="0"/>
                        </a:spcBef>
                        <a:spcAft>
                          <a:spcPts val="0"/>
                        </a:spcAft>
                      </a:pPr>
                      <a:r>
                        <a:rPr lang="en-US" sz="600">
                          <a:effectLst/>
                        </a:rPr>
                        <a:t>90840</a:t>
                      </a:r>
                      <a:endParaRPr lang="en-US" sz="700">
                        <a:effectLst/>
                      </a:endParaRPr>
                    </a:p>
                    <a:p>
                      <a:pPr marL="0" marR="0">
                        <a:spcBef>
                          <a:spcPts val="0"/>
                        </a:spcBef>
                        <a:spcAft>
                          <a:spcPts val="0"/>
                        </a:spcAft>
                      </a:pPr>
                      <a:r>
                        <a:rPr lang="en-US" sz="600">
                          <a:effectLst/>
                          <a:highlight>
                            <a:srgbClr val="FFFF00"/>
                          </a:highlight>
                        </a:rPr>
                        <a:t> </a:t>
                      </a:r>
                      <a:endParaRPr lang="en-US" sz="700">
                        <a:effectLst/>
                        <a:latin typeface="Times New Roman" panose="02020603050405020304" pitchFamily="18" charset="0"/>
                        <a:ea typeface="Times New Roman" panose="02020603050405020304" pitchFamily="18" charset="0"/>
                      </a:endParaRPr>
                    </a:p>
                  </a:txBody>
                  <a:tcPr marL="39235" marR="39235" marT="0" marB="0"/>
                </a:tc>
                <a:tc gridSpan="2">
                  <a:txBody>
                    <a:bodyPr/>
                    <a:lstStyle/>
                    <a:p>
                      <a:pPr marL="0" marR="0">
                        <a:spcBef>
                          <a:spcPts val="0"/>
                        </a:spcBef>
                        <a:spcAft>
                          <a:spcPts val="0"/>
                        </a:spcAft>
                      </a:pPr>
                      <a:r>
                        <a:rPr lang="en-US" sz="500">
                          <a:effectLst/>
                        </a:rPr>
                        <a:t>Additional 30 Minutes of psychotherapy for crisis, used in conjunction with 90839</a:t>
                      </a:r>
                      <a:endParaRPr lang="en-US" sz="700">
                        <a:effectLst/>
                        <a:latin typeface="Times New Roman" panose="02020603050405020304" pitchFamily="18" charset="0"/>
                        <a:ea typeface="Times New Roman" panose="02020603050405020304" pitchFamily="18" charset="0"/>
                      </a:endParaRPr>
                    </a:p>
                  </a:txBody>
                  <a:tcPr marL="39235" marR="39235" marT="0" marB="0"/>
                </a:tc>
                <a:tc hMerge="1">
                  <a:txBody>
                    <a:bodyPr/>
                    <a:lstStyle/>
                    <a:p>
                      <a:endParaRPr lang="en-US"/>
                    </a:p>
                  </a:txBody>
                  <a:tcPr/>
                </a:tc>
                <a:tc>
                  <a:txBody>
                    <a:bodyPr/>
                    <a:lstStyle/>
                    <a:p>
                      <a:pPr marL="0" marR="0">
                        <a:spcBef>
                          <a:spcPts val="0"/>
                        </a:spcBef>
                        <a:spcAft>
                          <a:spcPts val="0"/>
                        </a:spcAft>
                      </a:pPr>
                      <a:r>
                        <a:rPr lang="en-US" sz="500" dirty="0">
                          <a:effectLst/>
                        </a:rPr>
                        <a:t>1 unit per 30 minutes after the initial 60 minutes from 90839</a:t>
                      </a:r>
                      <a:endParaRPr lang="en-US" sz="700" dirty="0">
                        <a:effectLst/>
                      </a:endParaRPr>
                    </a:p>
                    <a:p>
                      <a:pPr marL="0" marR="0">
                        <a:spcBef>
                          <a:spcPts val="0"/>
                        </a:spcBef>
                        <a:spcAft>
                          <a:spcPts val="0"/>
                        </a:spcAft>
                      </a:pPr>
                      <a:r>
                        <a:rPr lang="en-US" sz="500" dirty="0">
                          <a:effectLst/>
                        </a:rPr>
                        <a:t>4 per calendar year</a:t>
                      </a:r>
                      <a:endParaRPr lang="en-US" sz="700" dirty="0">
                        <a:effectLst/>
                        <a:latin typeface="Times New Roman" panose="02020603050405020304" pitchFamily="18" charset="0"/>
                        <a:ea typeface="Times New Roman" panose="02020603050405020304" pitchFamily="18" charset="0"/>
                      </a:endParaRPr>
                    </a:p>
                  </a:txBody>
                  <a:tcPr marL="39235" marR="39235" marT="0" marB="0"/>
                </a:tc>
                <a:extLst>
                  <a:ext uri="{0D108BD9-81ED-4DB2-BD59-A6C34878D82A}">
                    <a16:rowId xmlns:a16="http://schemas.microsoft.com/office/drawing/2014/main" val="1876037265"/>
                  </a:ext>
                </a:extLst>
              </a:tr>
            </a:tbl>
          </a:graphicData>
        </a:graphic>
      </p:graphicFrame>
      <p:sp>
        <p:nvSpPr>
          <p:cNvPr id="4" name="Slide Number Placeholder 3">
            <a:extLst>
              <a:ext uri="{FF2B5EF4-FFF2-40B4-BE49-F238E27FC236}">
                <a16:creationId xmlns:a16="http://schemas.microsoft.com/office/drawing/2014/main" id="{4DDD0B97-66A5-4DAD-810B-02EF06C1F0B7}"/>
              </a:ext>
            </a:extLst>
          </p:cNvPr>
          <p:cNvSpPr>
            <a:spLocks noGrp="1"/>
          </p:cNvSpPr>
          <p:nvPr>
            <p:ph type="sldNum" sz="quarter" idx="12"/>
          </p:nvPr>
        </p:nvSpPr>
        <p:spPr/>
        <p:txBody>
          <a:bodyPr/>
          <a:lstStyle/>
          <a:p>
            <a:fld id="{16630861-4318-414B-8E21-CA5F03E7BD41}" type="slidenum">
              <a:rPr lang="en-US" smtClean="0"/>
              <a:t>10</a:t>
            </a:fld>
            <a:endParaRPr lang="en-US"/>
          </a:p>
        </p:txBody>
      </p:sp>
      <p:sp>
        <p:nvSpPr>
          <p:cNvPr id="8" name="Rectangle 2">
            <a:extLst>
              <a:ext uri="{FF2B5EF4-FFF2-40B4-BE49-F238E27FC236}">
                <a16:creationId xmlns:a16="http://schemas.microsoft.com/office/drawing/2014/main" id="{CAE9D3C8-A548-4E1F-B546-B33E40CCFFA0}"/>
              </a:ext>
            </a:extLst>
          </p:cNvPr>
          <p:cNvSpPr>
            <a:spLocks noChangeArrowheads="1"/>
          </p:cNvSpPr>
          <p:nvPr/>
        </p:nvSpPr>
        <p:spPr bwMode="auto">
          <a:xfrm>
            <a:off x="-964476" y="-164236"/>
            <a:ext cx="11752383"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1pPr>
            <a:lvl2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2pPr>
            <a:lvl3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3pPr>
            <a:lvl4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4pPr>
            <a:lvl5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5pPr>
            <a:lvl6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6pPr>
            <a:lvl7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7pPr>
            <a:lvl8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8pPr>
            <a:lvl9pPr eaLnBrk="0" fontAlgn="base" hangingPunct="0">
              <a:spcBef>
                <a:spcPct val="0"/>
              </a:spcBef>
              <a:spcAft>
                <a:spcPct val="0"/>
              </a:spcAft>
              <a:tabLst>
                <a:tab pos="457200" algn="r"/>
                <a:tab pos="2743200" algn="ctr"/>
                <a:tab pos="54864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r>
              <a:rPr kumimoji="0" lang="en-US" altLang="en-US"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School Based Psychological Services</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94904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Enter Claim Documentation</a:t>
            </a:r>
          </a:p>
        </p:txBody>
      </p:sp>
      <p:sp>
        <p:nvSpPr>
          <p:cNvPr id="3" name="Content Placeholder 2"/>
          <p:cNvSpPr>
            <a:spLocks noGrp="1"/>
          </p:cNvSpPr>
          <p:nvPr>
            <p:ph idx="1"/>
          </p:nvPr>
        </p:nvSpPr>
        <p:spPr>
          <a:xfrm>
            <a:off x="298939" y="1451295"/>
            <a:ext cx="8527427" cy="4421967"/>
          </a:xfrm>
        </p:spPr>
        <p:txBody>
          <a:bodyPr/>
          <a:lstStyle/>
          <a:p>
            <a:r>
              <a:rPr lang="en-US" dirty="0"/>
              <a:t>Use the procedure codes and caps to complete the claim documentation section of the billing form.</a:t>
            </a:r>
          </a:p>
          <a:p>
            <a:r>
              <a:rPr lang="en-US" dirty="0"/>
              <a:t>In the first column list the service date.  (If combining minutes from different days for a unit use the date the 15</a:t>
            </a:r>
            <a:r>
              <a:rPr lang="en-US" baseline="30000" dirty="0"/>
              <a:t>th</a:t>
            </a:r>
            <a:r>
              <a:rPr lang="en-US" dirty="0"/>
              <a:t> minute occurred to complete the unit.  No span dates are allowed.)</a:t>
            </a:r>
          </a:p>
          <a:p>
            <a:r>
              <a:rPr lang="en-US" dirty="0"/>
              <a:t>Column two - enter one or more of the diagnosis code numbers that directly relates to the services. (examples 1, 1 &amp; 3, 2)</a:t>
            </a:r>
          </a:p>
          <a:p>
            <a:r>
              <a:rPr lang="en-US" dirty="0"/>
              <a:t>Column three - enter the CPT code including a GT modifier if being provided by telehealth.</a:t>
            </a:r>
          </a:p>
          <a:p>
            <a:r>
              <a:rPr lang="en-US" dirty="0"/>
              <a:t>Columns four and five - enter the start and end time.</a:t>
            </a:r>
          </a:p>
          <a:p>
            <a:r>
              <a:rPr lang="en-US" dirty="0"/>
              <a:t>In the last column enter the total number of units or event(s).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3427123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nvPr>
        </p:nvGraphicFramePr>
        <p:xfrm>
          <a:off x="1015069" y="1679004"/>
          <a:ext cx="7004807" cy="3518167"/>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3410344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78410303"/>
              </p:ext>
            </p:extLst>
          </p:nvPr>
        </p:nvGraphicFramePr>
        <p:xfrm>
          <a:off x="1015069" y="1679004"/>
          <a:ext cx="7004807" cy="3518167"/>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solidFill>
                            <a:schemeClr val="tx1"/>
                          </a:solidFill>
                          <a:effectLst/>
                          <a:latin typeface="Times New Roman" panose="02020603050405020304" pitchFamily="18" charset="0"/>
                          <a:ea typeface="Times New Roman" panose="02020603050405020304" pitchFamily="18" charset="0"/>
                        </a:rPr>
                        <a:t>9-4-2019</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96130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10:00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solidFill>
                            <a:schemeClr val="tx1"/>
                          </a:solidFill>
                          <a:effectLst/>
                        </a:rPr>
                        <a:t>9-4-2019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96131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10:00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12:00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2</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dirty="0">
                          <a:solidFill>
                            <a:schemeClr val="tx1"/>
                          </a:solidFill>
                          <a:effectLst/>
                          <a:latin typeface="Times New Roman" panose="02020603050405020304" pitchFamily="18" charset="0"/>
                          <a:ea typeface="Times New Roman" panose="02020603050405020304" pitchFamily="18" charset="0"/>
                        </a:rPr>
                        <a:t>9-5-2019</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96136</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1:30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2:00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dirty="0">
                          <a:solidFill>
                            <a:schemeClr val="tx1"/>
                          </a:solidFill>
                          <a:effectLst/>
                        </a:rPr>
                        <a:t>9-5-2019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96137</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2:00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3:00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2</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dirty="0">
                          <a:solidFill>
                            <a:schemeClr val="tx1"/>
                          </a:solidFill>
                          <a:effectLst/>
                        </a:rPr>
                        <a:t>9-12-2019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2</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90583</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2:00</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Times New Roman" panose="02020603050405020304" pitchFamily="18" charset="0"/>
                          <a:ea typeface="Times New Roman" panose="02020603050405020304" pitchFamily="18" charset="0"/>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17799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 _____________________					______________</a:t>
            </a:r>
            <a:endParaRPr lang="en-US" u="sng" dirty="0"/>
          </a:p>
          <a:p>
            <a:pPr marL="0" indent="0">
              <a:buNone/>
            </a:pPr>
            <a:r>
              <a:rPr lang="en-US" i="1" dirty="0"/>
              <a:t>Signature/Credentials		                                      Date	       </a:t>
            </a:r>
            <a:endParaRPr lang="en-US" dirty="0"/>
          </a:p>
          <a:p>
            <a:pPr marL="0" indent="0">
              <a:buNone/>
            </a:pPr>
            <a:r>
              <a:rPr lang="en-US" i="1" dirty="0"/>
              <a:t>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3874294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249" y="620777"/>
            <a:ext cx="8640147" cy="4773612"/>
          </a:xfrm>
        </p:spPr>
        <p:txBody>
          <a:bodyPr>
            <a:normAutofit/>
          </a:bodyPr>
          <a:lstStyle/>
          <a:p>
            <a:pPr algn="ctr"/>
            <a:br>
              <a:rPr lang="en-US" dirty="0"/>
            </a:br>
            <a:r>
              <a:rPr lang="en-US" dirty="0"/>
              <a:t>Kelley Johnson – Coordinator</a:t>
            </a:r>
            <a:br>
              <a:rPr lang="en-US" dirty="0"/>
            </a:br>
            <a:r>
              <a:rPr lang="en-US" dirty="0"/>
              <a:t>Office of Special Education</a:t>
            </a:r>
            <a:br>
              <a:rPr lang="en-US" dirty="0"/>
            </a:br>
            <a:r>
              <a:rPr lang="en-US" dirty="0">
                <a:hlinkClick r:id="rId2"/>
              </a:rPr>
              <a:t>kelley.johnson@k12.wv.us</a:t>
            </a:r>
            <a:br>
              <a:rPr lang="en-US" dirty="0"/>
            </a:br>
            <a:r>
              <a:rPr lang="en-US" dirty="0"/>
              <a:t>304-558-2696 </a:t>
            </a:r>
            <a:r>
              <a:rPr lang="en-US" dirty="0" err="1"/>
              <a:t>ext</a:t>
            </a:r>
            <a:r>
              <a:rPr lang="en-US" dirty="0"/>
              <a:t> 53539</a:t>
            </a:r>
            <a:br>
              <a:rPr lang="en-US" dirty="0"/>
            </a:br>
            <a:br>
              <a:rPr lang="en-US" dirty="0"/>
            </a:br>
            <a:r>
              <a:rPr lang="en-US" dirty="0"/>
              <a:t>WVDE Medicaid Website:</a:t>
            </a:r>
            <a:br>
              <a:rPr lang="en-US" dirty="0"/>
            </a:br>
            <a:r>
              <a:rPr lang="en-US" dirty="0"/>
              <a:t>https://wvde.us/special-education/Medicaid/</a:t>
            </a:r>
            <a:br>
              <a:rPr lang="en-US" dirty="0"/>
            </a:br>
            <a:endParaRPr lang="en-US" dirty="0"/>
          </a:p>
        </p:txBody>
      </p:sp>
    </p:spTree>
    <p:extLst>
      <p:ext uri="{BB962C8B-B14F-4D97-AF65-F5344CB8AC3E}">
        <p14:creationId xmlns:p14="http://schemas.microsoft.com/office/powerpoint/2010/main" val="2445857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C0A43-EE61-42FD-B84D-1FA65D2A58E7}"/>
              </a:ext>
            </a:extLst>
          </p:cNvPr>
          <p:cNvSpPr>
            <a:spLocks noGrp="1"/>
          </p:cNvSpPr>
          <p:nvPr>
            <p:ph type="title"/>
          </p:nvPr>
        </p:nvSpPr>
        <p:spPr/>
        <p:txBody>
          <a:bodyPr/>
          <a:lstStyle/>
          <a:p>
            <a:pPr algn="ctr"/>
            <a:r>
              <a:rPr lang="en-US" dirty="0"/>
              <a:t>Medicaid procedure code changes Effective August 1, 2019</a:t>
            </a:r>
          </a:p>
        </p:txBody>
      </p:sp>
      <p:sp>
        <p:nvSpPr>
          <p:cNvPr id="3" name="Content Placeholder 2">
            <a:extLst>
              <a:ext uri="{FF2B5EF4-FFF2-40B4-BE49-F238E27FC236}">
                <a16:creationId xmlns:a16="http://schemas.microsoft.com/office/drawing/2014/main" id="{BB7F300A-218B-44E0-9175-0FD5EAECC6BA}"/>
              </a:ext>
            </a:extLst>
          </p:cNvPr>
          <p:cNvSpPr>
            <a:spLocks noGrp="1"/>
          </p:cNvSpPr>
          <p:nvPr>
            <p:ph idx="1"/>
          </p:nvPr>
        </p:nvSpPr>
        <p:spPr>
          <a:xfrm>
            <a:off x="298939" y="1305017"/>
            <a:ext cx="8527427" cy="4568245"/>
          </a:xfrm>
        </p:spPr>
        <p:txBody>
          <a:bodyPr>
            <a:normAutofit/>
          </a:bodyPr>
          <a:lstStyle/>
          <a:p>
            <a:pPr>
              <a:buFont typeface="Arial" panose="020B0604020202020204" pitchFamily="34" charset="0"/>
              <a:buChar char="•"/>
            </a:pPr>
            <a:r>
              <a:rPr lang="en-US" b="1" dirty="0"/>
              <a:t>90791</a:t>
            </a:r>
            <a:r>
              <a:rPr lang="en-US" dirty="0"/>
              <a:t> – Telehealth is now available for this code. Must use a GT modifier when billing, if telehealth was used. </a:t>
            </a:r>
          </a:p>
          <a:p>
            <a:pPr>
              <a:buFont typeface="Arial" panose="020B0604020202020204" pitchFamily="34" charset="0"/>
              <a:buChar char="•"/>
            </a:pPr>
            <a:endParaRPr lang="en-US" b="1" dirty="0"/>
          </a:p>
          <a:p>
            <a:pPr>
              <a:buFont typeface="Arial" panose="020B0604020202020204" pitchFamily="34" charset="0"/>
              <a:buChar char="•"/>
            </a:pPr>
            <a:r>
              <a:rPr lang="en-US" b="1" dirty="0">
                <a:highlight>
                  <a:srgbClr val="FFFF00"/>
                </a:highlight>
              </a:rPr>
              <a:t>96101 was replaced </a:t>
            </a:r>
            <a:r>
              <a:rPr lang="en-US" b="1" dirty="0"/>
              <a:t>The new codes are  : 96130, 96131, 96136, and 96137</a:t>
            </a:r>
          </a:p>
          <a:p>
            <a:pPr marL="0" indent="0">
              <a:buNone/>
            </a:pPr>
            <a:r>
              <a:rPr lang="en-US" b="1" dirty="0"/>
              <a:t> </a:t>
            </a:r>
          </a:p>
          <a:p>
            <a:pPr lvl="1">
              <a:buFont typeface="Arial" panose="020B0604020202020204" pitchFamily="34" charset="0"/>
              <a:buChar char="•"/>
            </a:pPr>
            <a:r>
              <a:rPr lang="en-US" sz="2000" b="1" dirty="0"/>
              <a:t>96130</a:t>
            </a:r>
            <a:r>
              <a:rPr lang="en-US" sz="2000" dirty="0"/>
              <a:t> Psychological testing – 2 units per calendar year, 60- minute unit</a:t>
            </a:r>
          </a:p>
          <a:p>
            <a:pPr lvl="1">
              <a:buFont typeface="Arial" panose="020B0604020202020204" pitchFamily="34" charset="0"/>
              <a:buChar char="•"/>
            </a:pPr>
            <a:r>
              <a:rPr lang="en-US" sz="2000" b="1" dirty="0"/>
              <a:t>96131</a:t>
            </a:r>
            <a:r>
              <a:rPr lang="en-US" sz="2000" dirty="0"/>
              <a:t> Psychological Testing; additional hour – 4 units per calendar year, 60- minute units. </a:t>
            </a:r>
            <a:r>
              <a:rPr lang="en-US" sz="2000" dirty="0">
                <a:highlight>
                  <a:srgbClr val="FFFF00"/>
                </a:highlight>
              </a:rPr>
              <a:t>* Can only be used if billed with 96130* </a:t>
            </a:r>
          </a:p>
          <a:p>
            <a:pPr lvl="1">
              <a:buFont typeface="Arial" panose="020B0604020202020204" pitchFamily="34" charset="0"/>
              <a:buChar char="•"/>
            </a:pPr>
            <a:r>
              <a:rPr lang="en-US" sz="2000" b="1" dirty="0"/>
              <a:t>96136</a:t>
            </a:r>
            <a:r>
              <a:rPr lang="en-US" sz="2000" dirty="0"/>
              <a:t> Test Administration and scoring - 1 unit per calendar year, 30-  minute units. </a:t>
            </a:r>
          </a:p>
          <a:p>
            <a:pPr lvl="1">
              <a:buFont typeface="Arial" panose="020B0604020202020204" pitchFamily="34" charset="0"/>
              <a:buChar char="•"/>
            </a:pPr>
            <a:r>
              <a:rPr lang="en-US" sz="2000" b="1" dirty="0"/>
              <a:t>96137</a:t>
            </a:r>
            <a:r>
              <a:rPr lang="en-US" sz="2000" dirty="0"/>
              <a:t> Test Administration and scoring; additional 30 minutes- 4 units per calendar year, 30-minute units. </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133BCA5E-019B-4300-97D1-E51982BF2F03}"/>
              </a:ext>
            </a:extLst>
          </p:cNvPr>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1210210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A3165-C3E6-495F-8EE6-8DEAD6A3BD63}"/>
              </a:ext>
            </a:extLst>
          </p:cNvPr>
          <p:cNvSpPr>
            <a:spLocks noGrp="1"/>
          </p:cNvSpPr>
          <p:nvPr>
            <p:ph type="title"/>
          </p:nvPr>
        </p:nvSpPr>
        <p:spPr/>
        <p:txBody>
          <a:bodyPr/>
          <a:lstStyle/>
          <a:p>
            <a:pPr algn="ctr"/>
            <a:r>
              <a:rPr lang="en-US" dirty="0"/>
              <a:t>Medicaid procedure code changes continued </a:t>
            </a:r>
          </a:p>
        </p:txBody>
      </p:sp>
      <p:sp>
        <p:nvSpPr>
          <p:cNvPr id="3" name="Content Placeholder 2">
            <a:extLst>
              <a:ext uri="{FF2B5EF4-FFF2-40B4-BE49-F238E27FC236}">
                <a16:creationId xmlns:a16="http://schemas.microsoft.com/office/drawing/2014/main" id="{E025CDE0-B6BE-41E9-883D-81BE17A2107D}"/>
              </a:ext>
            </a:extLst>
          </p:cNvPr>
          <p:cNvSpPr>
            <a:spLocks noGrp="1"/>
          </p:cNvSpPr>
          <p:nvPr>
            <p:ph idx="1"/>
          </p:nvPr>
        </p:nvSpPr>
        <p:spPr/>
        <p:txBody>
          <a:bodyPr/>
          <a:lstStyle/>
          <a:p>
            <a:r>
              <a:rPr lang="en-US" dirty="0"/>
              <a:t>Example of how the new codes could be used:</a:t>
            </a:r>
          </a:p>
          <a:p>
            <a:endParaRPr lang="en-US" dirty="0"/>
          </a:p>
          <a:p>
            <a:r>
              <a:rPr lang="en-US" dirty="0"/>
              <a:t>96130 - 1 unit (60 minutes)</a:t>
            </a:r>
          </a:p>
          <a:p>
            <a:r>
              <a:rPr lang="en-US" dirty="0"/>
              <a:t>96131 - 2 units  (120 minutes)</a:t>
            </a:r>
          </a:p>
          <a:p>
            <a:r>
              <a:rPr lang="en-US" dirty="0"/>
              <a:t>96136 - 1 unit  (30 minutes, can only use once, 1 unit max)</a:t>
            </a:r>
          </a:p>
          <a:p>
            <a:r>
              <a:rPr lang="en-US" dirty="0"/>
              <a:t>96137 - 2 units  (60 minutes)</a:t>
            </a:r>
          </a:p>
          <a:p>
            <a:endParaRPr lang="en-US" dirty="0"/>
          </a:p>
          <a:p>
            <a:r>
              <a:rPr lang="en-US" dirty="0"/>
              <a:t>However this is ONLY a suggestion.  If you need more time on 96130 or 96131, the units are there to use.  Also if additional time was used on scoring, 96137 has a max of 4 units. </a:t>
            </a:r>
          </a:p>
        </p:txBody>
      </p:sp>
      <p:sp>
        <p:nvSpPr>
          <p:cNvPr id="4" name="Slide Number Placeholder 3">
            <a:extLst>
              <a:ext uri="{FF2B5EF4-FFF2-40B4-BE49-F238E27FC236}">
                <a16:creationId xmlns:a16="http://schemas.microsoft.com/office/drawing/2014/main" id="{A49FB073-C89F-4824-8B29-B0B78FF35B9F}"/>
              </a:ext>
            </a:extLst>
          </p:cNvPr>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362150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50B3E-254B-413B-8617-4D86BCF70088}"/>
              </a:ext>
            </a:extLst>
          </p:cNvPr>
          <p:cNvSpPr>
            <a:spLocks noGrp="1"/>
          </p:cNvSpPr>
          <p:nvPr>
            <p:ph type="title"/>
          </p:nvPr>
        </p:nvSpPr>
        <p:spPr/>
        <p:txBody>
          <a:bodyPr/>
          <a:lstStyle/>
          <a:p>
            <a:pPr algn="ctr"/>
            <a:r>
              <a:rPr lang="en-US" dirty="0"/>
              <a:t>Medicaid procedure code changes continued </a:t>
            </a:r>
          </a:p>
        </p:txBody>
      </p:sp>
      <p:sp>
        <p:nvSpPr>
          <p:cNvPr id="3" name="Content Placeholder 2">
            <a:extLst>
              <a:ext uri="{FF2B5EF4-FFF2-40B4-BE49-F238E27FC236}">
                <a16:creationId xmlns:a16="http://schemas.microsoft.com/office/drawing/2014/main" id="{5428B390-9871-4E97-9893-EF814E96B4DD}"/>
              </a:ext>
            </a:extLst>
          </p:cNvPr>
          <p:cNvSpPr>
            <a:spLocks noGrp="1"/>
          </p:cNvSpPr>
          <p:nvPr>
            <p:ph idx="1"/>
          </p:nvPr>
        </p:nvSpPr>
        <p:spPr>
          <a:xfrm>
            <a:off x="298939" y="1305017"/>
            <a:ext cx="8527427" cy="4568245"/>
          </a:xfrm>
        </p:spPr>
        <p:txBody>
          <a:bodyPr/>
          <a:lstStyle/>
          <a:p>
            <a:r>
              <a:rPr lang="en-US" b="1" dirty="0"/>
              <a:t>90832 </a:t>
            </a:r>
            <a:r>
              <a:rPr lang="en-US" dirty="0"/>
              <a:t>Units increased to 20 per calendar year</a:t>
            </a:r>
          </a:p>
          <a:p>
            <a:r>
              <a:rPr lang="en-US" b="1" dirty="0"/>
              <a:t>90834</a:t>
            </a:r>
            <a:r>
              <a:rPr lang="en-US" dirty="0"/>
              <a:t> Units increased to 20 per calendar year</a:t>
            </a:r>
          </a:p>
          <a:p>
            <a:r>
              <a:rPr lang="en-US" b="1" dirty="0"/>
              <a:t>90837</a:t>
            </a:r>
            <a:r>
              <a:rPr lang="en-US" dirty="0"/>
              <a:t> units increased to 20 per calendar year </a:t>
            </a:r>
          </a:p>
          <a:p>
            <a:r>
              <a:rPr lang="en-US" b="1" dirty="0"/>
              <a:t>90846</a:t>
            </a:r>
            <a:r>
              <a:rPr lang="en-US" dirty="0"/>
              <a:t> units increased to 20 per calendar year </a:t>
            </a:r>
          </a:p>
          <a:p>
            <a:r>
              <a:rPr lang="en-US" b="1" dirty="0"/>
              <a:t>90847</a:t>
            </a:r>
            <a:r>
              <a:rPr lang="en-US" dirty="0"/>
              <a:t> units increased to 20 per calendar year </a:t>
            </a:r>
          </a:p>
          <a:p>
            <a:r>
              <a:rPr lang="en-US" b="1" dirty="0"/>
              <a:t>90853</a:t>
            </a:r>
            <a:r>
              <a:rPr lang="en-US" dirty="0"/>
              <a:t> units increased to 20 per calendar year </a:t>
            </a:r>
          </a:p>
          <a:p>
            <a:endParaRPr lang="en-US" dirty="0"/>
          </a:p>
          <a:p>
            <a:r>
              <a:rPr lang="en-US" dirty="0"/>
              <a:t>All of these codes are also available as Telehealth. If billing telehealth, you must use the </a:t>
            </a:r>
            <a:r>
              <a:rPr lang="en-US" dirty="0">
                <a:highlight>
                  <a:srgbClr val="FFFF00"/>
                </a:highlight>
              </a:rPr>
              <a:t>GT modifier </a:t>
            </a:r>
            <a:r>
              <a:rPr lang="en-US" dirty="0"/>
              <a:t>on your billing to signify it was completed via telehealth. </a:t>
            </a:r>
          </a:p>
          <a:p>
            <a:endParaRPr lang="en-US" dirty="0"/>
          </a:p>
          <a:p>
            <a:endParaRPr lang="en-US" dirty="0"/>
          </a:p>
        </p:txBody>
      </p:sp>
      <p:sp>
        <p:nvSpPr>
          <p:cNvPr id="4" name="Slide Number Placeholder 3">
            <a:extLst>
              <a:ext uri="{FF2B5EF4-FFF2-40B4-BE49-F238E27FC236}">
                <a16:creationId xmlns:a16="http://schemas.microsoft.com/office/drawing/2014/main" id="{A6A5DCF5-E000-48DD-9633-757929432976}"/>
              </a:ext>
            </a:extLst>
          </p:cNvPr>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2232184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779531"/>
          </a:xfrm>
        </p:spPr>
        <p:txBody>
          <a:bodyPr>
            <a:normAutofit fontScale="90000"/>
          </a:bodyPr>
          <a:lstStyle/>
          <a:p>
            <a:pPr algn="ctr"/>
            <a:r>
              <a:rPr lang="en-US" b="1" dirty="0"/>
              <a:t>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49092224"/>
              </p:ext>
            </p:extLst>
          </p:nvPr>
        </p:nvGraphicFramePr>
        <p:xfrm>
          <a:off x="983222" y="1580225"/>
          <a:ext cx="7177556" cy="3213716"/>
        </p:xfrm>
        <a:graphic>
          <a:graphicData uri="http://schemas.openxmlformats.org/drawingml/2006/table">
            <a:tbl>
              <a:tblPr>
                <a:tableStyleId>{5C22544A-7EE6-4342-B048-85BDC9FD1C3A}</a:tableStyleId>
              </a:tblPr>
              <a:tblGrid>
                <a:gridCol w="212142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95757">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53777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546742">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645334">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66075">
                <a:tc>
                  <a:txBody>
                    <a:bodyPr/>
                    <a:lstStyle/>
                    <a:p>
                      <a:pPr marL="0" marR="0" algn="ctr">
                        <a:lnSpc>
                          <a:spcPct val="107000"/>
                        </a:lnSpc>
                        <a:spcBef>
                          <a:spcPts val="0"/>
                        </a:spcBef>
                        <a:spcAft>
                          <a:spcPts val="0"/>
                        </a:spcAft>
                      </a:pPr>
                      <a:r>
                        <a:rPr lang="en-US" sz="1000">
                          <a:effectLst/>
                        </a:rPr>
                        <a:t>County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a:effectLst/>
                        </a:rPr>
                        <a:t>School</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622030">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56859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8"/>
            <a:ext cx="8527427" cy="806164"/>
          </a:xfrm>
        </p:spPr>
        <p:txBody>
          <a:bodyPr>
            <a:normAutofit fontScale="90000"/>
          </a:bodyPr>
          <a:lstStyle/>
          <a:p>
            <a:pPr algn="ctr"/>
            <a:r>
              <a:rPr lang="en-US" b="1" dirty="0"/>
              <a:t>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05686236"/>
              </p:ext>
            </p:extLst>
          </p:nvPr>
        </p:nvGraphicFramePr>
        <p:xfrm>
          <a:off x="889233" y="1225118"/>
          <a:ext cx="7264866" cy="339127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753239">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503441">
                <a:tc>
                  <a:txBody>
                    <a:bodyPr/>
                    <a:lstStyle/>
                    <a:p>
                      <a:pPr marL="0" marR="0" algn="ctr">
                        <a:lnSpc>
                          <a:spcPct val="107000"/>
                        </a:lnSpc>
                        <a:spcBef>
                          <a:spcPts val="0"/>
                        </a:spcBef>
                        <a:spcAft>
                          <a:spcPts val="0"/>
                        </a:spcAft>
                      </a:pPr>
                      <a:r>
                        <a:rPr lang="en-US" sz="1000" dirty="0">
                          <a:effectLst/>
                        </a:rPr>
                        <a:t>03900000003 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Doe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latin typeface="+mn-lt"/>
                          <a:ea typeface="+mn-ea"/>
                        </a:rPr>
                        <a:t>Aubrey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511832">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604129">
                <a:tc>
                  <a:txBody>
                    <a:bodyPr/>
                    <a:lstStyle/>
                    <a:p>
                      <a:pPr marL="0" marR="0" algn="ctr">
                        <a:lnSpc>
                          <a:spcPct val="107000"/>
                        </a:lnSpc>
                        <a:spcBef>
                          <a:spcPts val="0"/>
                        </a:spcBef>
                        <a:spcAft>
                          <a:spcPts val="0"/>
                        </a:spcAft>
                      </a:pPr>
                      <a:r>
                        <a:rPr lang="en-US" sz="1000" dirty="0">
                          <a:effectLst/>
                        </a:rPr>
                        <a:t>999999999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3-8-2008</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Suzanne Smith</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36316">
                <a:tc>
                  <a:txBody>
                    <a:bodyPr/>
                    <a:lstStyle/>
                    <a:p>
                      <a:pPr marL="0" marR="0" algn="ctr">
                        <a:lnSpc>
                          <a:spcPct val="107000"/>
                        </a:lnSpc>
                        <a:spcBef>
                          <a:spcPts val="0"/>
                        </a:spcBef>
                        <a:spcAft>
                          <a:spcPts val="0"/>
                        </a:spcAft>
                      </a:pPr>
                      <a:r>
                        <a:rPr lang="en-US" sz="1000" dirty="0">
                          <a:effectLst/>
                        </a:rPr>
                        <a:t>County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School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82313">
                <a:tc>
                  <a:txBody>
                    <a:bodyPr/>
                    <a:lstStyle/>
                    <a:p>
                      <a:pPr marL="0" marR="0" algn="ctr">
                        <a:lnSpc>
                          <a:spcPct val="107000"/>
                        </a:lnSpc>
                        <a:spcBef>
                          <a:spcPts val="0"/>
                        </a:spcBef>
                        <a:spcAft>
                          <a:spcPts val="0"/>
                        </a:spcAft>
                      </a:pPr>
                      <a:r>
                        <a:rPr lang="en-US" sz="1000" dirty="0">
                          <a:effectLst/>
                        </a:rPr>
                        <a:t>59 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501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Sept/2019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186370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9B3A6-C6D1-4D0A-9610-7A5C470A3884}"/>
              </a:ext>
            </a:extLst>
          </p:cNvPr>
          <p:cNvSpPr>
            <a:spLocks noGrp="1"/>
          </p:cNvSpPr>
          <p:nvPr>
            <p:ph type="title"/>
          </p:nvPr>
        </p:nvSpPr>
        <p:spPr/>
        <p:txBody>
          <a:bodyPr/>
          <a:lstStyle/>
          <a:p>
            <a:pPr algn="ctr"/>
            <a:r>
              <a:rPr lang="en-US" dirty="0"/>
              <a:t>Diagnosis Codes</a:t>
            </a:r>
          </a:p>
        </p:txBody>
      </p:sp>
      <p:sp>
        <p:nvSpPr>
          <p:cNvPr id="3" name="Content Placeholder 2">
            <a:extLst>
              <a:ext uri="{FF2B5EF4-FFF2-40B4-BE49-F238E27FC236}">
                <a16:creationId xmlns:a16="http://schemas.microsoft.com/office/drawing/2014/main" id="{23652102-1C7B-4D07-A906-9B19D9217905}"/>
              </a:ext>
            </a:extLst>
          </p:cNvPr>
          <p:cNvSpPr>
            <a:spLocks noGrp="1"/>
          </p:cNvSpPr>
          <p:nvPr>
            <p:ph idx="1"/>
          </p:nvPr>
        </p:nvSpPr>
        <p:spPr/>
        <p:txBody>
          <a:bodyPr/>
          <a:lstStyle/>
          <a:p>
            <a:r>
              <a:rPr lang="en-US" dirty="0"/>
              <a:t>Enter the Psychological specific ICD 10 Diagnosis Codes on the form starting with box number one.</a:t>
            </a:r>
          </a:p>
          <a:p>
            <a:r>
              <a:rPr lang="en-US" dirty="0"/>
              <a:t>Enter the codes that are directly associated with the therapy sessions and/or assessments.</a:t>
            </a:r>
          </a:p>
          <a:p>
            <a:endParaRPr lang="en-US" dirty="0"/>
          </a:p>
        </p:txBody>
      </p:sp>
      <p:sp>
        <p:nvSpPr>
          <p:cNvPr id="4" name="Slide Number Placeholder 3">
            <a:extLst>
              <a:ext uri="{FF2B5EF4-FFF2-40B4-BE49-F238E27FC236}">
                <a16:creationId xmlns:a16="http://schemas.microsoft.com/office/drawing/2014/main" id="{465B10E9-67FE-42BA-87B9-8C31074D46F3}"/>
              </a:ext>
            </a:extLst>
          </p:cNvPr>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3144482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81862032"/>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 PSYCHOLOGICAL SERVICES </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701465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52550793"/>
              </p:ext>
            </p:extLst>
          </p:nvPr>
        </p:nvGraphicFramePr>
        <p:xfrm>
          <a:off x="729842" y="2525083"/>
          <a:ext cx="7583649" cy="20133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06680">
                <a:tc gridSpan="6">
                  <a:txBody>
                    <a:bodyPr/>
                    <a:lstStyle/>
                    <a:p>
                      <a:pPr marL="0" marR="0" algn="ctr">
                        <a:spcBef>
                          <a:spcPts val="0"/>
                        </a:spcBef>
                        <a:spcAft>
                          <a:spcPts val="0"/>
                        </a:spcAft>
                      </a:pPr>
                      <a:r>
                        <a:rPr lang="en-US" sz="2000" dirty="0">
                          <a:solidFill>
                            <a:schemeClr val="tx1"/>
                          </a:solidFill>
                          <a:effectLst/>
                        </a:rPr>
                        <a:t>LIST ALL DIAGNOSIS CODES RELATED TO PSYCHOLOGICAL SERVICES</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06680">
                <a:tc>
                  <a:txBody>
                    <a:bodyPr/>
                    <a:lstStyle/>
                    <a:p>
                      <a:pPr marL="0" marR="0">
                        <a:spcBef>
                          <a:spcPts val="0"/>
                        </a:spcBef>
                        <a:spcAft>
                          <a:spcPts val="0"/>
                        </a:spcAft>
                      </a:pPr>
                      <a:r>
                        <a:rPr lang="en-US" sz="1200" dirty="0">
                          <a:solidFill>
                            <a:schemeClr val="tx1"/>
                          </a:solidFill>
                          <a:effectLst/>
                        </a:rPr>
                        <a:t>1.  </a:t>
                      </a:r>
                    </a:p>
                    <a:p>
                      <a:pPr marL="0" marR="0">
                        <a:spcBef>
                          <a:spcPts val="0"/>
                        </a:spcBef>
                        <a:spcAft>
                          <a:spcPts val="0"/>
                        </a:spcAft>
                      </a:pPr>
                      <a:r>
                        <a:rPr lang="en-US" sz="1200" b="0" dirty="0">
                          <a:solidFill>
                            <a:schemeClr val="tx1"/>
                          </a:solidFill>
                          <a:effectLst/>
                          <a:latin typeface="Times New Roman" panose="02020603050405020304" pitchFamily="18" charset="0"/>
                          <a:ea typeface="Times New Roman" panose="02020603050405020304" pitchFamily="18" charset="0"/>
                        </a:rPr>
                        <a:t>F90.0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p>
                    <a:p>
                      <a:pPr marL="0" marR="0">
                        <a:spcBef>
                          <a:spcPts val="0"/>
                        </a:spcBef>
                        <a:spcAft>
                          <a:spcPts val="0"/>
                        </a:spcAft>
                      </a:pPr>
                      <a:r>
                        <a:rPr lang="en-US" sz="1200" dirty="0">
                          <a:effectLst/>
                        </a:rPr>
                        <a:t> F91.1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p>
                    <a:p>
                      <a:pPr marL="0" marR="0">
                        <a:spcBef>
                          <a:spcPts val="0"/>
                        </a:spcBef>
                        <a:spcAft>
                          <a:spcPts val="0"/>
                        </a:spcAft>
                      </a:pPr>
                      <a:endParaRPr lang="en-US" sz="1200" dirty="0">
                        <a:effectLs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825480625"/>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553</TotalTime>
  <Words>1255</Words>
  <Application>Microsoft Office PowerPoint</Application>
  <PresentationFormat>On-screen Show (4:3)</PresentationFormat>
  <Paragraphs>454</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Fira Sans</vt:lpstr>
      <vt:lpstr>Fira Sans Ultra</vt:lpstr>
      <vt:lpstr>Times New Roman</vt:lpstr>
      <vt:lpstr>Vollkorn</vt:lpstr>
      <vt:lpstr>WVDE_2017Theme2</vt:lpstr>
      <vt:lpstr>Chapter 538 School- Based Health Services </vt:lpstr>
      <vt:lpstr>Medicaid procedure code changes Effective August 1, 2019</vt:lpstr>
      <vt:lpstr>Medicaid procedure code changes continued </vt:lpstr>
      <vt:lpstr>Medicaid procedure code changes continued </vt:lpstr>
      <vt:lpstr> Billing Form </vt:lpstr>
      <vt:lpstr>Billing Form </vt:lpstr>
      <vt:lpstr>Diagnosis Codes</vt:lpstr>
      <vt:lpstr> ICD 10 Diagnosis Codes</vt:lpstr>
      <vt:lpstr> ICD 10 Diagnosis Codes</vt:lpstr>
      <vt:lpstr>Procedure codes </vt:lpstr>
      <vt:lpstr>Enter Claim Documentation</vt:lpstr>
      <vt:lpstr>Claim Documentation</vt:lpstr>
      <vt:lpstr>Claim Documentation</vt:lpstr>
      <vt:lpstr>Signature and Credentials</vt:lpstr>
      <vt:lpstr> Kelley Johnson – Coordinator Office of Special Education kelley.johnson@k12.wv.us 304-558-2696 ext 53539  WVDE Medicaid Website: https://wvde.us/special-education/Medicaid/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6</cp:revision>
  <dcterms:created xsi:type="dcterms:W3CDTF">2017-05-08T14:21:19Z</dcterms:created>
  <dcterms:modified xsi:type="dcterms:W3CDTF">2019-08-23T15:42:00Z</dcterms:modified>
</cp:coreProperties>
</file>