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313" r:id="rId2"/>
    <p:sldId id="264" r:id="rId3"/>
    <p:sldId id="258" r:id="rId4"/>
    <p:sldId id="265" r:id="rId5"/>
    <p:sldId id="318" r:id="rId6"/>
    <p:sldId id="334" r:id="rId7"/>
    <p:sldId id="266" r:id="rId8"/>
    <p:sldId id="268" r:id="rId9"/>
    <p:sldId id="269" r:id="rId10"/>
    <p:sldId id="276" r:id="rId11"/>
    <p:sldId id="273" r:id="rId12"/>
    <p:sldId id="335" r:id="rId13"/>
    <p:sldId id="314" r:id="rId14"/>
    <p:sldId id="315" r:id="rId15"/>
    <p:sldId id="321" r:id="rId16"/>
    <p:sldId id="320" r:id="rId17"/>
    <p:sldId id="322" r:id="rId18"/>
    <p:sldId id="323" r:id="rId19"/>
    <p:sldId id="324" r:id="rId20"/>
    <p:sldId id="325" r:id="rId21"/>
    <p:sldId id="326" r:id="rId22"/>
    <p:sldId id="275" r:id="rId23"/>
    <p:sldId id="287" r:id="rId24"/>
    <p:sldId id="294" r:id="rId25"/>
    <p:sldId id="293" r:id="rId26"/>
    <p:sldId id="295" r:id="rId27"/>
    <p:sldId id="341" r:id="rId28"/>
    <p:sldId id="296" r:id="rId29"/>
    <p:sldId id="336" r:id="rId30"/>
    <p:sldId id="337" r:id="rId31"/>
    <p:sldId id="289" r:id="rId32"/>
    <p:sldId id="342" r:id="rId33"/>
    <p:sldId id="327" r:id="rId34"/>
    <p:sldId id="328" r:id="rId35"/>
    <p:sldId id="302" r:id="rId36"/>
    <p:sldId id="343" r:id="rId37"/>
    <p:sldId id="303" r:id="rId38"/>
    <p:sldId id="338" r:id="rId39"/>
    <p:sldId id="290" r:id="rId40"/>
    <p:sldId id="304" r:id="rId41"/>
    <p:sldId id="305" r:id="rId42"/>
    <p:sldId id="307" r:id="rId43"/>
    <p:sldId id="309" r:id="rId44"/>
    <p:sldId id="278" r:id="rId45"/>
    <p:sldId id="329" r:id="rId46"/>
    <p:sldId id="340" r:id="rId47"/>
    <p:sldId id="281" r:id="rId48"/>
    <p:sldId id="339" r:id="rId49"/>
    <p:sldId id="332" r:id="rId50"/>
    <p:sldId id="282" r:id="rId51"/>
    <p:sldId id="33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82" autoAdjust="0"/>
  </p:normalViewPr>
  <p:slideViewPr>
    <p:cSldViewPr>
      <p:cViewPr varScale="1">
        <p:scale>
          <a:sx n="91" d="100"/>
          <a:sy n="91" d="100"/>
        </p:scale>
        <p:origin x="210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BFA99-B27F-4A09-B44A-5DD074373AB1}" type="datetimeFigureOut">
              <a:rPr lang="en-US" smtClean="0"/>
              <a:t>8/15/2018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87C04-CBBB-412A-9E3F-B9638FDFF021}" type="slidenum">
              <a:rPr lang="en-US" smtClean="0"/>
              <a:t>‹#›</a:t>
            </a:fld>
            <a:endParaRPr lang="en-US" dirty="0"/>
          </a:p>
        </p:txBody>
      </p:sp>
    </p:spTree>
    <p:extLst>
      <p:ext uri="{BB962C8B-B14F-4D97-AF65-F5344CB8AC3E}">
        <p14:creationId xmlns:p14="http://schemas.microsoft.com/office/powerpoint/2010/main" val="3748205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dirty="0" smtClean="0"/>
              <a:t>Goals for today:</a:t>
            </a:r>
          </a:p>
          <a:p>
            <a:pPr marL="228600" indent="-228600" eaLnBrk="1" hangingPunct="1">
              <a:buFontTx/>
              <a:buAutoNum type="arabicPeriod"/>
            </a:pPr>
            <a:r>
              <a:rPr lang="en-US" dirty="0" smtClean="0"/>
              <a:t>Goal one is to take a brief look at pre-k and transportation requirements</a:t>
            </a:r>
          </a:p>
          <a:p>
            <a:pPr marL="228600" indent="-228600" eaLnBrk="1" hangingPunct="1">
              <a:buFontTx/>
              <a:buAutoNum type="arabicPeriod"/>
            </a:pPr>
            <a:r>
              <a:rPr lang="en-US" dirty="0" smtClean="0"/>
              <a:t>Goal two will discuss a few techniques for supervising young children that might make your job a bit easier</a:t>
            </a:r>
          </a:p>
          <a:p>
            <a:pPr marL="228600" indent="-228600" eaLnBrk="1" hangingPunct="1">
              <a:buFontTx/>
              <a:buAutoNum type="arabicPeriod"/>
            </a:pPr>
            <a:r>
              <a:rPr lang="en-US" dirty="0" smtClean="0"/>
              <a:t>And goal three---how to get those little ones on and off your bus…</a:t>
            </a:r>
          </a:p>
          <a:p>
            <a:endParaRPr lang="en-US" dirty="0"/>
          </a:p>
        </p:txBody>
      </p:sp>
      <p:sp>
        <p:nvSpPr>
          <p:cNvPr id="4" name="Slide Number Placeholder 3"/>
          <p:cNvSpPr>
            <a:spLocks noGrp="1"/>
          </p:cNvSpPr>
          <p:nvPr>
            <p:ph type="sldNum" sz="quarter" idx="10"/>
          </p:nvPr>
        </p:nvSpPr>
        <p:spPr/>
        <p:txBody>
          <a:bodyPr/>
          <a:lstStyle/>
          <a:p>
            <a:fld id="{17E87C04-CBBB-412A-9E3F-B9638FDFF021}" type="slidenum">
              <a:rPr lang="en-US" smtClean="0"/>
              <a:t>1</a:t>
            </a:fld>
            <a:endParaRPr lang="en-US" dirty="0"/>
          </a:p>
        </p:txBody>
      </p:sp>
    </p:spTree>
    <p:extLst>
      <p:ext uri="{BB962C8B-B14F-4D97-AF65-F5344CB8AC3E}">
        <p14:creationId xmlns:p14="http://schemas.microsoft.com/office/powerpoint/2010/main" val="871112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97434-88ED-410C-A327-FDA6A70CFD85}" type="slidenum">
              <a:rPr lang="en-US" smtClean="0"/>
              <a:t>20</a:t>
            </a:fld>
            <a:endParaRPr lang="en-US" dirty="0"/>
          </a:p>
        </p:txBody>
      </p:sp>
    </p:spTree>
    <p:extLst>
      <p:ext uri="{BB962C8B-B14F-4D97-AF65-F5344CB8AC3E}">
        <p14:creationId xmlns:p14="http://schemas.microsoft.com/office/powerpoint/2010/main" val="300688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97434-88ED-410C-A327-FDA6A70CFD85}" type="slidenum">
              <a:rPr lang="en-US" smtClean="0"/>
              <a:t>21</a:t>
            </a:fld>
            <a:endParaRPr lang="en-US" dirty="0"/>
          </a:p>
        </p:txBody>
      </p:sp>
    </p:spTree>
    <p:extLst>
      <p:ext uri="{BB962C8B-B14F-4D97-AF65-F5344CB8AC3E}">
        <p14:creationId xmlns:p14="http://schemas.microsoft.com/office/powerpoint/2010/main" val="1449022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Knowing the developmentally</a:t>
            </a:r>
            <a:r>
              <a:rPr lang="en-US" baseline="0" dirty="0" smtClean="0"/>
              <a:t> appropriate expectations is critical.  You can not assume that children know the rules on the bus.  </a:t>
            </a:r>
            <a:endParaRPr lang="en-US" dirty="0" smtClean="0"/>
          </a:p>
          <a:p>
            <a:endParaRPr lang="en-US" dirty="0"/>
          </a:p>
        </p:txBody>
      </p:sp>
      <p:sp>
        <p:nvSpPr>
          <p:cNvPr id="4" name="Slide Number Placeholder 3"/>
          <p:cNvSpPr>
            <a:spLocks noGrp="1"/>
          </p:cNvSpPr>
          <p:nvPr>
            <p:ph type="sldNum" sz="quarter" idx="10"/>
          </p:nvPr>
        </p:nvSpPr>
        <p:spPr/>
        <p:txBody>
          <a:bodyPr/>
          <a:lstStyle/>
          <a:p>
            <a:fld id="{17E87C04-CBBB-412A-9E3F-B9638FDFF021}" type="slidenum">
              <a:rPr lang="en-US" smtClean="0"/>
              <a:t>22</a:t>
            </a:fld>
            <a:endParaRPr lang="en-US" dirty="0"/>
          </a:p>
        </p:txBody>
      </p:sp>
    </p:spTree>
    <p:extLst>
      <p:ext uri="{BB962C8B-B14F-4D97-AF65-F5344CB8AC3E}">
        <p14:creationId xmlns:p14="http://schemas.microsoft.com/office/powerpoint/2010/main" val="2984695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Policy is very clear with the expectations for loading and unloading the bus. Let’s take a look at what has to happen at the pre-k site, pick-up and drop off site, where the students must sit on the bus, your daily responsibility and who is present at the pre-k site for unloading.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7E87C04-CBBB-412A-9E3F-B9638FDFF021}" type="slidenum">
              <a:rPr lang="en-US" smtClean="0"/>
              <a:t>44</a:t>
            </a:fld>
            <a:endParaRPr lang="en-US" dirty="0"/>
          </a:p>
        </p:txBody>
      </p:sp>
    </p:spTree>
    <p:extLst>
      <p:ext uri="{BB962C8B-B14F-4D97-AF65-F5344CB8AC3E}">
        <p14:creationId xmlns:p14="http://schemas.microsoft.com/office/powerpoint/2010/main" val="3183490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Each school MUST have a designee to assist children on and off the bus. This should be the same person each day. This person will walk the children to your bus to load and come to the bus to unload.</a:t>
            </a:r>
          </a:p>
          <a:p>
            <a:pPr eaLnBrk="1" hangingPunct="1"/>
            <a:endParaRPr lang="en-US" dirty="0" smtClean="0"/>
          </a:p>
          <a:p>
            <a:pPr eaLnBrk="1" hangingPunct="1"/>
            <a:r>
              <a:rPr lang="en-US" dirty="0" smtClean="0"/>
              <a:t>Upon exiting the bus, the students are to be taken to a separate area. This is usually the classroom. The students should not be taken to a bus room with other students.</a:t>
            </a:r>
          </a:p>
          <a:p>
            <a:pPr eaLnBrk="1" hangingPunct="1"/>
            <a:endParaRPr lang="en-US" dirty="0" smtClean="0"/>
          </a:p>
          <a:p>
            <a:pPr eaLnBrk="1" hangingPunct="1"/>
            <a:r>
              <a:rPr lang="en-US" dirty="0" smtClean="0"/>
              <a:t>What happens if there is no designee there to assist with unloading? Easy- they stay on the bus. Radio the office and ask for the designee.</a:t>
            </a:r>
          </a:p>
          <a:p>
            <a:endParaRPr lang="en-US" dirty="0"/>
          </a:p>
        </p:txBody>
      </p:sp>
      <p:sp>
        <p:nvSpPr>
          <p:cNvPr id="4" name="Slide Number Placeholder 3"/>
          <p:cNvSpPr>
            <a:spLocks noGrp="1"/>
          </p:cNvSpPr>
          <p:nvPr>
            <p:ph type="sldNum" sz="quarter" idx="10"/>
          </p:nvPr>
        </p:nvSpPr>
        <p:spPr/>
        <p:txBody>
          <a:bodyPr/>
          <a:lstStyle/>
          <a:p>
            <a:fld id="{B3297434-88ED-410C-A327-FDA6A70CFD85}" type="slidenum">
              <a:rPr lang="en-US" smtClean="0"/>
              <a:t>45</a:t>
            </a:fld>
            <a:endParaRPr lang="en-US" dirty="0"/>
          </a:p>
        </p:txBody>
      </p:sp>
    </p:spTree>
    <p:extLst>
      <p:ext uri="{BB962C8B-B14F-4D97-AF65-F5344CB8AC3E}">
        <p14:creationId xmlns:p14="http://schemas.microsoft.com/office/powerpoint/2010/main" val="4291719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Each school MUST have a designee to assist children on and off the bus. This should be the same person each day. This person will walk the children to your bus to load and come to the bus to unload.</a:t>
            </a:r>
          </a:p>
          <a:p>
            <a:pPr eaLnBrk="1" hangingPunct="1"/>
            <a:endParaRPr lang="en-US" dirty="0" smtClean="0"/>
          </a:p>
          <a:p>
            <a:pPr eaLnBrk="1" hangingPunct="1"/>
            <a:r>
              <a:rPr lang="en-US" dirty="0" smtClean="0"/>
              <a:t>Upon exiting the bus, the students are to be taken to a separate area. This is usually the classroom. The students should not be taken to a bus room with other students.</a:t>
            </a:r>
          </a:p>
          <a:p>
            <a:pPr eaLnBrk="1" hangingPunct="1"/>
            <a:endParaRPr lang="en-US" dirty="0" smtClean="0"/>
          </a:p>
          <a:p>
            <a:pPr eaLnBrk="1" hangingPunct="1"/>
            <a:r>
              <a:rPr lang="en-US" dirty="0" smtClean="0"/>
              <a:t>What happens if there is no designee there to assist with unloading? Easy- they stay on the bus. Radio the office and ask for the designee.</a:t>
            </a:r>
          </a:p>
          <a:p>
            <a:endParaRPr lang="en-US" dirty="0"/>
          </a:p>
        </p:txBody>
      </p:sp>
      <p:sp>
        <p:nvSpPr>
          <p:cNvPr id="4" name="Slide Number Placeholder 3"/>
          <p:cNvSpPr>
            <a:spLocks noGrp="1"/>
          </p:cNvSpPr>
          <p:nvPr>
            <p:ph type="sldNum" sz="quarter" idx="10"/>
          </p:nvPr>
        </p:nvSpPr>
        <p:spPr/>
        <p:txBody>
          <a:bodyPr/>
          <a:lstStyle/>
          <a:p>
            <a:fld id="{B3297434-88ED-410C-A327-FDA6A70CFD85}" type="slidenum">
              <a:rPr lang="en-US" smtClean="0"/>
              <a:t>46</a:t>
            </a:fld>
            <a:endParaRPr lang="en-US" dirty="0"/>
          </a:p>
        </p:txBody>
      </p:sp>
    </p:spTree>
    <p:extLst>
      <p:ext uri="{BB962C8B-B14F-4D97-AF65-F5344CB8AC3E}">
        <p14:creationId xmlns:p14="http://schemas.microsoft.com/office/powerpoint/2010/main" val="2869423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87C04-CBBB-412A-9E3F-B9638FDFF021}" type="slidenum">
              <a:rPr lang="en-US" smtClean="0"/>
              <a:t>50</a:t>
            </a:fld>
            <a:endParaRPr lang="en-US" dirty="0"/>
          </a:p>
        </p:txBody>
      </p:sp>
    </p:spTree>
    <p:extLst>
      <p:ext uri="{BB962C8B-B14F-4D97-AF65-F5344CB8AC3E}">
        <p14:creationId xmlns:p14="http://schemas.microsoft.com/office/powerpoint/2010/main" val="81445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Batang" pitchFamily="18" charset="-127"/>
              </a:rPr>
              <a:t>1 &amp; 2.    WV Universal Pre-K (WVBE Policy 2525) defines an eligible pre-k child as one who is four years of age by July 1</a:t>
            </a:r>
            <a:r>
              <a:rPr lang="en-US" baseline="30000" dirty="0" smtClean="0">
                <a:latin typeface="Batang" pitchFamily="18" charset="-127"/>
              </a:rPr>
              <a:t>st</a:t>
            </a:r>
            <a:r>
              <a:rPr lang="en-US" dirty="0" smtClean="0">
                <a:latin typeface="Batang" pitchFamily="18" charset="-127"/>
              </a:rPr>
              <a:t> or a three year old child with an Individualized Education Program (IEP).</a:t>
            </a:r>
          </a:p>
          <a:p>
            <a:pPr eaLnBrk="1" hangingPunct="1"/>
            <a:endParaRPr lang="en-US" dirty="0" smtClean="0">
              <a:latin typeface="Batang" pitchFamily="18" charset="-127"/>
            </a:endParaRPr>
          </a:p>
          <a:p>
            <a:pPr eaLnBrk="1" hangingPunct="1"/>
            <a:endParaRPr lang="en-US" dirty="0" smtClean="0">
              <a:latin typeface="Batang" pitchFamily="18" charset="-127"/>
            </a:endParaRPr>
          </a:p>
          <a:p>
            <a:pPr eaLnBrk="1" hangingPunct="1"/>
            <a:r>
              <a:rPr lang="en-US" dirty="0" smtClean="0">
                <a:latin typeface="Batang" pitchFamily="18" charset="-127"/>
              </a:rPr>
              <a:t>****</a:t>
            </a:r>
            <a:r>
              <a:rPr lang="en-US" baseline="0" dirty="0" smtClean="0">
                <a:latin typeface="Batang" pitchFamily="18" charset="-127"/>
              </a:rPr>
              <a:t> This is optional.  Not all counties enroll 2 year olds.  BUT, </a:t>
            </a:r>
            <a:r>
              <a:rPr lang="en-US" dirty="0" smtClean="0">
                <a:latin typeface="Batang" pitchFamily="18" charset="-127"/>
              </a:rPr>
              <a:t> Yes, it may be possible for you to have a two year old on your bus</a:t>
            </a:r>
            <a:r>
              <a:rPr lang="en-US" dirty="0" smtClean="0"/>
              <a:t>…</a:t>
            </a:r>
            <a:r>
              <a:rPr lang="en-US" dirty="0" smtClean="0">
                <a:latin typeface="Batang" pitchFamily="18" charset="-127"/>
              </a:rPr>
              <a:t> </a:t>
            </a:r>
            <a:r>
              <a:rPr lang="en-US" dirty="0" smtClean="0"/>
              <a:t> Two year olds may be enrolled in Universal Pre-K if they have an IEP and are transitioning from Part B to C (birth to three to public school).  It does happen, </a:t>
            </a:r>
            <a:r>
              <a:rPr lang="en-US" b="1" dirty="0" smtClean="0"/>
              <a:t>seldom</a:t>
            </a:r>
            <a:r>
              <a:rPr lang="en-US" dirty="0" smtClean="0"/>
              <a:t>, but it does happen that if the birth date is close to the start of the year or mid-year a two year old may transition early since the county will have to serve or hold the space. </a:t>
            </a:r>
          </a:p>
          <a:p>
            <a:pPr eaLnBrk="1" hangingPunct="1"/>
            <a:endParaRPr lang="en-US" dirty="0" smtClean="0"/>
          </a:p>
          <a:p>
            <a:pPr eaLnBrk="1" hangingPunct="1"/>
            <a:r>
              <a:rPr lang="en-US" dirty="0" smtClean="0"/>
              <a:t>Where?</a:t>
            </a:r>
          </a:p>
          <a:p>
            <a:pPr eaLnBrk="1" hangingPunct="1"/>
            <a:r>
              <a:rPr lang="en-US" dirty="0" smtClean="0"/>
              <a:t>The preschool child on your bus may be there because of any of the following:</a:t>
            </a:r>
          </a:p>
          <a:p>
            <a:pPr eaLnBrk="1" hangingPunct="1"/>
            <a:r>
              <a:rPr lang="en-US" dirty="0" smtClean="0"/>
              <a:t>The child attends a head start that is a collaborative partner</a:t>
            </a:r>
          </a:p>
          <a:p>
            <a:pPr eaLnBrk="1" hangingPunct="1"/>
            <a:r>
              <a:rPr lang="en-US" dirty="0" smtClean="0"/>
              <a:t>The child has an IEP</a:t>
            </a:r>
          </a:p>
          <a:p>
            <a:pPr eaLnBrk="1" hangingPunct="1"/>
            <a:r>
              <a:rPr lang="en-US" dirty="0" smtClean="0"/>
              <a:t>The child attends a BOE preschool classroom.</a:t>
            </a:r>
          </a:p>
        </p:txBody>
      </p:sp>
      <p:sp>
        <p:nvSpPr>
          <p:cNvPr id="4" name="Slide Number Placeholder 3"/>
          <p:cNvSpPr>
            <a:spLocks noGrp="1"/>
          </p:cNvSpPr>
          <p:nvPr>
            <p:ph type="sldNum" sz="quarter" idx="10"/>
          </p:nvPr>
        </p:nvSpPr>
        <p:spPr/>
        <p:txBody>
          <a:bodyPr/>
          <a:lstStyle/>
          <a:p>
            <a:fld id="{17E87C04-CBBB-412A-9E3F-B9638FDFF021}" type="slidenum">
              <a:rPr lang="en-US" smtClean="0"/>
              <a:t>3</a:t>
            </a:fld>
            <a:endParaRPr lang="en-US" dirty="0"/>
          </a:p>
        </p:txBody>
      </p:sp>
    </p:spTree>
    <p:extLst>
      <p:ext uri="{BB962C8B-B14F-4D97-AF65-F5344CB8AC3E}">
        <p14:creationId xmlns:p14="http://schemas.microsoft.com/office/powerpoint/2010/main" val="240396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first question:</a:t>
            </a:r>
          </a:p>
          <a:p>
            <a:pPr eaLnBrk="1" hangingPunct="1"/>
            <a:r>
              <a:rPr lang="en-US" dirty="0" smtClean="0"/>
              <a:t>Do we have to transport pre-k students?</a:t>
            </a:r>
          </a:p>
          <a:p>
            <a:pPr eaLnBrk="1" hangingPunct="1"/>
            <a:r>
              <a:rPr lang="en-US" dirty="0" smtClean="0"/>
              <a:t>This is what policy says:</a:t>
            </a:r>
          </a:p>
          <a:p>
            <a:endParaRPr lang="en-US" dirty="0"/>
          </a:p>
        </p:txBody>
      </p:sp>
      <p:sp>
        <p:nvSpPr>
          <p:cNvPr id="4" name="Slide Number Placeholder 3"/>
          <p:cNvSpPr>
            <a:spLocks noGrp="1"/>
          </p:cNvSpPr>
          <p:nvPr>
            <p:ph type="sldNum" sz="quarter" idx="10"/>
          </p:nvPr>
        </p:nvSpPr>
        <p:spPr/>
        <p:txBody>
          <a:bodyPr/>
          <a:lstStyle/>
          <a:p>
            <a:fld id="{17E87C04-CBBB-412A-9E3F-B9638FDFF021}" type="slidenum">
              <a:rPr lang="en-US" smtClean="0"/>
              <a:t>4</a:t>
            </a:fld>
            <a:endParaRPr lang="en-US" dirty="0"/>
          </a:p>
        </p:txBody>
      </p:sp>
    </p:spTree>
    <p:extLst>
      <p:ext uri="{BB962C8B-B14F-4D97-AF65-F5344CB8AC3E}">
        <p14:creationId xmlns:p14="http://schemas.microsoft.com/office/powerpoint/2010/main" val="384316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dirty="0" smtClean="0"/>
              <a:t>Once a county decides to transport young learners, there are some requirements to follow:</a:t>
            </a:r>
          </a:p>
          <a:p>
            <a:pPr marL="228600" indent="-228600" eaLnBrk="1" hangingPunct="1"/>
            <a:r>
              <a:rPr lang="en-US" dirty="0" smtClean="0"/>
              <a:t>In policy, page 7:  bus drivers, must be trained in the supervision of young children annually. </a:t>
            </a:r>
          </a:p>
          <a:p>
            <a:pPr marL="228600" indent="-228600" eaLnBrk="1" hangingPunct="1"/>
            <a:endParaRPr lang="en-US" dirty="0" smtClean="0"/>
          </a:p>
          <a:p>
            <a:pPr marL="228600" indent="-228600" eaLnBrk="1" hangingPunct="1"/>
            <a:r>
              <a:rPr lang="en-US" dirty="0" smtClean="0"/>
              <a:t>This training must include all of the elements we are discussing today: </a:t>
            </a:r>
          </a:p>
          <a:p>
            <a:pPr marL="228600" indent="-228600" eaLnBrk="1" hangingPunct="1">
              <a:buFontTx/>
              <a:buAutoNum type="arabicPeriod"/>
            </a:pPr>
            <a:r>
              <a:rPr lang="en-US" dirty="0" smtClean="0"/>
              <a:t>An introduction to policy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Supervision and requirements of transporting young children </a:t>
            </a:r>
          </a:p>
          <a:p>
            <a:pPr marL="228600" indent="-228600" eaLnBrk="1" hangingPunct="1">
              <a:buFontTx/>
              <a:buAutoNum type="arabicPeriod"/>
            </a:pPr>
            <a:r>
              <a:rPr lang="en-US" dirty="0" smtClean="0"/>
              <a:t>Loading/unloading of young children</a:t>
            </a:r>
          </a:p>
          <a:p>
            <a:endParaRPr lang="en-US" dirty="0"/>
          </a:p>
        </p:txBody>
      </p:sp>
      <p:sp>
        <p:nvSpPr>
          <p:cNvPr id="4" name="Slide Number Placeholder 3"/>
          <p:cNvSpPr>
            <a:spLocks noGrp="1"/>
          </p:cNvSpPr>
          <p:nvPr>
            <p:ph type="sldNum" sz="quarter" idx="10"/>
          </p:nvPr>
        </p:nvSpPr>
        <p:spPr/>
        <p:txBody>
          <a:bodyPr/>
          <a:lstStyle/>
          <a:p>
            <a:fld id="{17E87C04-CBBB-412A-9E3F-B9638FDFF021}" type="slidenum">
              <a:rPr lang="en-US" smtClean="0"/>
              <a:t>7</a:t>
            </a:fld>
            <a:endParaRPr lang="en-US" dirty="0"/>
          </a:p>
        </p:txBody>
      </p:sp>
    </p:spTree>
    <p:extLst>
      <p:ext uri="{BB962C8B-B14F-4D97-AF65-F5344CB8AC3E}">
        <p14:creationId xmlns:p14="http://schemas.microsoft.com/office/powerpoint/2010/main" val="3924915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dirty="0" smtClean="0"/>
              <a:t>Once your county decides to transport young learners, there are some requirements to follow:</a:t>
            </a:r>
          </a:p>
          <a:p>
            <a:pPr marL="228600" indent="-228600" eaLnBrk="1" hangingPunct="1"/>
            <a:r>
              <a:rPr lang="en-US" dirty="0" smtClean="0"/>
              <a:t>In policy, page 7: you, as a bus driver, must be trained in the supervision of young children annually. </a:t>
            </a:r>
          </a:p>
          <a:p>
            <a:pPr marL="228600" indent="-228600" eaLnBrk="1" hangingPunct="1"/>
            <a:endParaRPr lang="en-US" dirty="0" smtClean="0"/>
          </a:p>
          <a:p>
            <a:pPr marL="228600" indent="-228600" eaLnBrk="1" hangingPunct="1"/>
            <a:r>
              <a:rPr lang="en-US" dirty="0" smtClean="0"/>
              <a:t>This training must include all of the elements we are discussing today: </a:t>
            </a:r>
          </a:p>
          <a:p>
            <a:pPr marL="228600" indent="-228600" eaLnBrk="1" hangingPunct="1">
              <a:buFontTx/>
              <a:buAutoNum type="arabicPeriod"/>
            </a:pPr>
            <a:r>
              <a:rPr lang="en-US" dirty="0" smtClean="0"/>
              <a:t>An introduction to policy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Supervision and requirements of transporting young children </a:t>
            </a:r>
          </a:p>
          <a:p>
            <a:pPr marL="228600" indent="-228600" eaLnBrk="1" hangingPunct="1">
              <a:buFontTx/>
              <a:buAutoNum type="arabicPeriod"/>
            </a:pPr>
            <a:r>
              <a:rPr lang="en-US" dirty="0" smtClean="0"/>
              <a:t>Loading/unloading of young children</a:t>
            </a:r>
          </a:p>
          <a:p>
            <a:endParaRPr lang="en-US" dirty="0"/>
          </a:p>
        </p:txBody>
      </p:sp>
      <p:sp>
        <p:nvSpPr>
          <p:cNvPr id="4" name="Slide Number Placeholder 3"/>
          <p:cNvSpPr>
            <a:spLocks noGrp="1"/>
          </p:cNvSpPr>
          <p:nvPr>
            <p:ph type="sldNum" sz="quarter" idx="10"/>
          </p:nvPr>
        </p:nvSpPr>
        <p:spPr/>
        <p:txBody>
          <a:bodyPr/>
          <a:lstStyle/>
          <a:p>
            <a:fld id="{B3297434-88ED-410C-A327-FDA6A70CFD85}" type="slidenum">
              <a:rPr lang="en-US" smtClean="0"/>
              <a:t>13</a:t>
            </a:fld>
            <a:endParaRPr lang="en-US" dirty="0"/>
          </a:p>
        </p:txBody>
      </p:sp>
    </p:spTree>
    <p:extLst>
      <p:ext uri="{BB962C8B-B14F-4D97-AF65-F5344CB8AC3E}">
        <p14:creationId xmlns:p14="http://schemas.microsoft.com/office/powerpoint/2010/main" val="3110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Notice the word </a:t>
            </a:r>
            <a:r>
              <a:rPr lang="en-US" b="1" dirty="0" smtClean="0"/>
              <a:t>Segregated</a:t>
            </a:r>
            <a:r>
              <a:rPr lang="en-US" dirty="0" smtClean="0"/>
              <a:t>!!! Children</a:t>
            </a:r>
            <a:r>
              <a:rPr lang="en-US" baseline="0" dirty="0" smtClean="0"/>
              <a:t> need to sit in a designated area.  Children enrolled in pre-k must sit in the front only with pre-k students.  One reason could be, if the need to evacuate would occur the pre-k children would need assistance.  If they are scattered around the bus, you, as the bus driver would have difficulty managing the evacuation.  Also in some counties all age children are on the bus together.  It is much easier for a bus driver to maintain visual contact if the children are seated in the front of the bus.</a:t>
            </a:r>
            <a:endParaRPr lang="en-US" dirty="0" smtClean="0"/>
          </a:p>
          <a:p>
            <a:endParaRPr lang="en-US" dirty="0"/>
          </a:p>
        </p:txBody>
      </p:sp>
      <p:sp>
        <p:nvSpPr>
          <p:cNvPr id="4" name="Slide Number Placeholder 3"/>
          <p:cNvSpPr>
            <a:spLocks noGrp="1"/>
          </p:cNvSpPr>
          <p:nvPr>
            <p:ph type="sldNum" sz="quarter" idx="10"/>
          </p:nvPr>
        </p:nvSpPr>
        <p:spPr/>
        <p:txBody>
          <a:bodyPr/>
          <a:lstStyle/>
          <a:p>
            <a:fld id="{17E87C04-CBBB-412A-9E3F-B9638FDFF021}" type="slidenum">
              <a:rPr lang="en-US" smtClean="0"/>
              <a:t>14</a:t>
            </a:fld>
            <a:endParaRPr lang="en-US" dirty="0"/>
          </a:p>
        </p:txBody>
      </p:sp>
    </p:spTree>
    <p:extLst>
      <p:ext uri="{BB962C8B-B14F-4D97-AF65-F5344CB8AC3E}">
        <p14:creationId xmlns:p14="http://schemas.microsoft.com/office/powerpoint/2010/main" val="4099249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Let’s </a:t>
            </a:r>
            <a:r>
              <a:rPr lang="en-US" dirty="0" smtClean="0"/>
              <a:t>break it down into four separate sections for easier understanding:</a:t>
            </a:r>
          </a:p>
          <a:p>
            <a:pPr eaLnBrk="1" hangingPunct="1"/>
            <a:r>
              <a:rPr lang="en-US" dirty="0" smtClean="0"/>
              <a:t>It all talks about on and off the bus- we are going to talk more in depth about this in a few minutes</a:t>
            </a:r>
          </a:p>
          <a:p>
            <a:endParaRPr lang="en-US" dirty="0"/>
          </a:p>
        </p:txBody>
      </p:sp>
      <p:sp>
        <p:nvSpPr>
          <p:cNvPr id="4" name="Slide Number Placeholder 3"/>
          <p:cNvSpPr>
            <a:spLocks noGrp="1"/>
          </p:cNvSpPr>
          <p:nvPr>
            <p:ph type="sldNum" sz="quarter" idx="10"/>
          </p:nvPr>
        </p:nvSpPr>
        <p:spPr/>
        <p:txBody>
          <a:bodyPr/>
          <a:lstStyle/>
          <a:p>
            <a:fld id="{B3297434-88ED-410C-A327-FDA6A70CFD85}" type="slidenum">
              <a:rPr lang="en-US" smtClean="0"/>
              <a:t>15</a:t>
            </a:fld>
            <a:endParaRPr lang="en-US" dirty="0"/>
          </a:p>
        </p:txBody>
      </p:sp>
    </p:spTree>
    <p:extLst>
      <p:ext uri="{BB962C8B-B14F-4D97-AF65-F5344CB8AC3E}">
        <p14:creationId xmlns:p14="http://schemas.microsoft.com/office/powerpoint/2010/main" val="3804532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Robo calling does</a:t>
            </a:r>
            <a:r>
              <a:rPr lang="en-US" baseline="0" dirty="0" smtClean="0"/>
              <a:t> not meet this requirement.  It is suggested that these calls be documented for accountability purposes.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3297434-88ED-410C-A327-FDA6A70CFD85}" type="slidenum">
              <a:rPr lang="en-US" smtClean="0"/>
              <a:t>17</a:t>
            </a:fld>
            <a:endParaRPr lang="en-US" dirty="0"/>
          </a:p>
        </p:txBody>
      </p:sp>
    </p:spTree>
    <p:extLst>
      <p:ext uri="{BB962C8B-B14F-4D97-AF65-F5344CB8AC3E}">
        <p14:creationId xmlns:p14="http://schemas.microsoft.com/office/powerpoint/2010/main" val="1632885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97434-88ED-410C-A327-FDA6A70CFD85}" type="slidenum">
              <a:rPr lang="en-US" smtClean="0"/>
              <a:t>19</a:t>
            </a:fld>
            <a:endParaRPr lang="en-US" dirty="0"/>
          </a:p>
        </p:txBody>
      </p:sp>
    </p:spTree>
    <p:extLst>
      <p:ext uri="{BB962C8B-B14F-4D97-AF65-F5344CB8AC3E}">
        <p14:creationId xmlns:p14="http://schemas.microsoft.com/office/powerpoint/2010/main" val="1094703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280" y="3446398"/>
            <a:ext cx="8875835" cy="1713781"/>
          </a:xfrm>
        </p:spPr>
        <p:txBody>
          <a:bodyPr anchor="b"/>
          <a:lstStyle>
            <a:lvl1pPr algn="ctr">
              <a:defRPr sz="45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995852" y="5292662"/>
            <a:ext cx="5156689" cy="416477"/>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3545496" y="5841622"/>
            <a:ext cx="2057400" cy="365125"/>
          </a:xfrm>
          <a:prstGeom prst="rect">
            <a:avLst/>
          </a:prstGeom>
        </p:spPr>
        <p:txBody>
          <a:bodyPr/>
          <a:lstStyle>
            <a:lvl1pPr algn="ctr">
              <a:defRPr sz="1200" i="1">
                <a:solidFill>
                  <a:schemeClr val="bg1"/>
                </a:solidFill>
              </a:defRPr>
            </a:lvl1pPr>
          </a:lstStyle>
          <a:p>
            <a:fld id="{36731C0E-7D29-4D8C-8AF0-E140471705BC}" type="datetimeFigureOut">
              <a:rPr lang="en-US" smtClean="0"/>
              <a:pPr/>
              <a:t>8/15/2018</a:t>
            </a:fld>
            <a:endParaRPr lang="en-US" dirty="0"/>
          </a:p>
        </p:txBody>
      </p:sp>
    </p:spTree>
    <p:extLst>
      <p:ext uri="{BB962C8B-B14F-4D97-AF65-F5344CB8AC3E}">
        <p14:creationId xmlns:p14="http://schemas.microsoft.com/office/powerpoint/2010/main" val="1225743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2673D7E-908A-4FEC-8FE3-491F12261644}" type="slidenum">
              <a:rPr lang="en-US" smtClean="0"/>
              <a:pPr/>
              <a:t>‹#›</a:t>
            </a:fld>
            <a:endParaRPr lang="en-US" dirty="0"/>
          </a:p>
        </p:txBody>
      </p:sp>
    </p:spTree>
    <p:extLst>
      <p:ext uri="{BB962C8B-B14F-4D97-AF65-F5344CB8AC3E}">
        <p14:creationId xmlns:p14="http://schemas.microsoft.com/office/powerpoint/2010/main" val="3940175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692" y="365126"/>
            <a:ext cx="1971675" cy="54729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5126"/>
            <a:ext cx="6397492" cy="547296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2673D7E-908A-4FEC-8FE3-491F12261644}" type="slidenum">
              <a:rPr lang="en-US" smtClean="0"/>
              <a:pPr/>
              <a:t>‹#›</a:t>
            </a:fld>
            <a:endParaRPr lang="en-US" dirty="0"/>
          </a:p>
        </p:txBody>
      </p:sp>
    </p:spTree>
    <p:extLst>
      <p:ext uri="{BB962C8B-B14F-4D97-AF65-F5344CB8AC3E}">
        <p14:creationId xmlns:p14="http://schemas.microsoft.com/office/powerpoint/2010/main" val="77301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2673D7E-908A-4FEC-8FE3-491F12261644}" type="slidenum">
              <a:rPr lang="en-US" smtClean="0"/>
              <a:pPr/>
              <a:t>‹#›</a:t>
            </a:fld>
            <a:endParaRPr lang="en-US" dirty="0"/>
          </a:p>
        </p:txBody>
      </p:sp>
    </p:spTree>
    <p:extLst>
      <p:ext uri="{BB962C8B-B14F-4D97-AF65-F5344CB8AC3E}">
        <p14:creationId xmlns:p14="http://schemas.microsoft.com/office/powerpoint/2010/main" val="246937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353" y="1709741"/>
            <a:ext cx="8545013"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281354" y="4589466"/>
            <a:ext cx="8545013" cy="93210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p:txBody>
          <a:bodyPr/>
          <a:lstStyle/>
          <a:p>
            <a:fld id="{42673D7E-908A-4FEC-8FE3-491F12261644}" type="slidenum">
              <a:rPr lang="en-US" smtClean="0"/>
              <a:pPr/>
              <a:t>‹#›</a:t>
            </a:fld>
            <a:endParaRPr lang="en-US" dirty="0"/>
          </a:p>
        </p:txBody>
      </p:sp>
    </p:spTree>
    <p:extLst>
      <p:ext uri="{BB962C8B-B14F-4D97-AF65-F5344CB8AC3E}">
        <p14:creationId xmlns:p14="http://schemas.microsoft.com/office/powerpoint/2010/main" val="1371421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8939" y="1778734"/>
            <a:ext cx="4114800" cy="3965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2677" y="1778734"/>
            <a:ext cx="4113689" cy="3965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42673D7E-908A-4FEC-8FE3-491F12261644}" type="slidenum">
              <a:rPr lang="en-US" smtClean="0"/>
              <a:pPr/>
              <a:t>‹#›</a:t>
            </a:fld>
            <a:endParaRPr lang="en-US" dirty="0"/>
          </a:p>
        </p:txBody>
      </p:sp>
    </p:spTree>
    <p:extLst>
      <p:ext uri="{BB962C8B-B14F-4D97-AF65-F5344CB8AC3E}">
        <p14:creationId xmlns:p14="http://schemas.microsoft.com/office/powerpoint/2010/main" val="3863378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939" y="1681163"/>
            <a:ext cx="411452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298939" y="2505075"/>
            <a:ext cx="4114525" cy="3321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12677" y="1681163"/>
            <a:ext cx="41148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12677" y="2505075"/>
            <a:ext cx="4114802" cy="3321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42673D7E-908A-4FEC-8FE3-491F12261644}" type="slidenum">
              <a:rPr lang="en-US" smtClean="0"/>
              <a:pPr/>
              <a:t>‹#›</a:t>
            </a:fld>
            <a:endParaRPr lang="en-US" dirty="0"/>
          </a:p>
        </p:txBody>
      </p:sp>
      <p:sp>
        <p:nvSpPr>
          <p:cNvPr id="11" name="Title 1"/>
          <p:cNvSpPr>
            <a:spLocks noGrp="1"/>
          </p:cNvSpPr>
          <p:nvPr>
            <p:ph type="title"/>
          </p:nvPr>
        </p:nvSpPr>
        <p:spPr>
          <a:xfrm>
            <a:off x="298939" y="143747"/>
            <a:ext cx="8527427" cy="1400159"/>
          </a:xfrm>
        </p:spPr>
        <p:txBody>
          <a:bodyPr/>
          <a:lstStyle/>
          <a:p>
            <a:r>
              <a:rPr lang="en-US" smtClean="0"/>
              <a:t>Click to edit Master title style</a:t>
            </a:r>
            <a:endParaRPr lang="en-US"/>
          </a:p>
        </p:txBody>
      </p:sp>
    </p:spTree>
    <p:extLst>
      <p:ext uri="{BB962C8B-B14F-4D97-AF65-F5344CB8AC3E}">
        <p14:creationId xmlns:p14="http://schemas.microsoft.com/office/powerpoint/2010/main" val="179341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42673D7E-908A-4FEC-8FE3-491F12261644}" type="slidenum">
              <a:rPr lang="en-US" smtClean="0"/>
              <a:pPr/>
              <a:t>‹#›</a:t>
            </a:fld>
            <a:endParaRPr lang="en-US" dirty="0"/>
          </a:p>
        </p:txBody>
      </p:sp>
    </p:spTree>
    <p:extLst>
      <p:ext uri="{BB962C8B-B14F-4D97-AF65-F5344CB8AC3E}">
        <p14:creationId xmlns:p14="http://schemas.microsoft.com/office/powerpoint/2010/main" val="818768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673D7E-908A-4FEC-8FE3-491F12261644}" type="slidenum">
              <a:rPr lang="en-US" smtClean="0"/>
              <a:pPr/>
              <a:t>‹#›</a:t>
            </a:fld>
            <a:endParaRPr lang="en-US" dirty="0"/>
          </a:p>
        </p:txBody>
      </p:sp>
    </p:spTree>
    <p:extLst>
      <p:ext uri="{BB962C8B-B14F-4D97-AF65-F5344CB8AC3E}">
        <p14:creationId xmlns:p14="http://schemas.microsoft.com/office/powerpoint/2010/main" val="362926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108" y="457200"/>
            <a:ext cx="3429550"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4000500" y="987428"/>
            <a:ext cx="482586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42673D7E-908A-4FEC-8FE3-491F12261644}" type="slidenum">
              <a:rPr lang="en-US" smtClean="0"/>
              <a:pPr/>
              <a:t>‹#›</a:t>
            </a:fld>
            <a:endParaRPr lang="en-US" dirty="0"/>
          </a:p>
        </p:txBody>
      </p:sp>
    </p:spTree>
    <p:extLst>
      <p:ext uri="{BB962C8B-B14F-4D97-AF65-F5344CB8AC3E}">
        <p14:creationId xmlns:p14="http://schemas.microsoft.com/office/powerpoint/2010/main" val="423146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00500" y="987430"/>
            <a:ext cx="4825866"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7" name="Slide Number Placeholder 6"/>
          <p:cNvSpPr>
            <a:spLocks noGrp="1"/>
          </p:cNvSpPr>
          <p:nvPr>
            <p:ph type="sldNum" sz="quarter" idx="12"/>
          </p:nvPr>
        </p:nvSpPr>
        <p:spPr/>
        <p:txBody>
          <a:bodyPr/>
          <a:lstStyle/>
          <a:p>
            <a:fld id="{42673D7E-908A-4FEC-8FE3-491F12261644}" type="slidenum">
              <a:rPr lang="en-US" smtClean="0"/>
              <a:pPr/>
              <a:t>‹#›</a:t>
            </a:fld>
            <a:endParaRPr lang="en-US" dirty="0"/>
          </a:p>
        </p:txBody>
      </p:sp>
      <p:sp>
        <p:nvSpPr>
          <p:cNvPr id="10" name="Title 1"/>
          <p:cNvSpPr>
            <a:spLocks noGrp="1"/>
          </p:cNvSpPr>
          <p:nvPr>
            <p:ph type="title"/>
          </p:nvPr>
        </p:nvSpPr>
        <p:spPr>
          <a:xfrm>
            <a:off x="334108" y="457200"/>
            <a:ext cx="3429550" cy="1600200"/>
          </a:xfrm>
        </p:spPr>
        <p:txBody>
          <a:bodyPr anchor="b"/>
          <a:lstStyle>
            <a:lvl1pPr>
              <a:defRPr sz="2400"/>
            </a:lvl1pPr>
          </a:lstStyle>
          <a:p>
            <a:r>
              <a:rPr lang="en-US" smtClean="0"/>
              <a:t>Click to edit Master title style</a:t>
            </a:r>
            <a:endParaRPr lang="en-US"/>
          </a:p>
        </p:txBody>
      </p:sp>
      <p:sp>
        <p:nvSpPr>
          <p:cNvPr id="11"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Tree>
    <p:extLst>
      <p:ext uri="{BB962C8B-B14F-4D97-AF65-F5344CB8AC3E}">
        <p14:creationId xmlns:p14="http://schemas.microsoft.com/office/powerpoint/2010/main" val="271948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8939" y="143747"/>
            <a:ext cx="8527427" cy="140015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98939" y="1723293"/>
            <a:ext cx="8527427" cy="414996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947136" y="6356353"/>
            <a:ext cx="879230" cy="365125"/>
          </a:xfrm>
          <a:prstGeom prst="rect">
            <a:avLst/>
          </a:prstGeom>
        </p:spPr>
        <p:txBody>
          <a:bodyPr vert="horz" lIns="91440" tIns="45720" rIns="91440" bIns="45720" rtlCol="0" anchor="ctr"/>
          <a:lstStyle>
            <a:lvl1pPr algn="ctr">
              <a:defRPr sz="1050" b="1" i="0">
                <a:solidFill>
                  <a:schemeClr val="bg1"/>
                </a:solidFill>
                <a:latin typeface="Fira Sans Ultra" charset="0"/>
                <a:ea typeface="Fira Sans Ultra" charset="0"/>
                <a:cs typeface="Fira Sans Ultra" charset="0"/>
              </a:defRPr>
            </a:lvl1pPr>
          </a:lstStyle>
          <a:p>
            <a:fld id="{42673D7E-908A-4FEC-8FE3-491F12261644}" type="slidenum">
              <a:rPr lang="en-US" smtClean="0"/>
              <a:pPr/>
              <a:t>‹#›</a:t>
            </a:fld>
            <a:endParaRPr lang="en-US" dirty="0"/>
          </a:p>
        </p:txBody>
      </p:sp>
    </p:spTree>
    <p:extLst>
      <p:ext uri="{BB962C8B-B14F-4D97-AF65-F5344CB8AC3E}">
        <p14:creationId xmlns:p14="http://schemas.microsoft.com/office/powerpoint/2010/main" val="5122728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p:titleStyle>
    <p:body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clkc.ohs.acf.hhs.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eclkc.ohs.acf.hhs.gov/hslc/Program%20Design%20and%20Management/Transportation/Transportation%20PathFinder"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eclkc.ohs.acf.hhs.gov/hslc/Program%20Design%20and%20Management/Transportation/Transportation%20PathFinder"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eclkc.ohs.acf.hhs.gov/transportation/article/dealing-aggressive-behaviors-bus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eclkc.ohs.acf.hhs.gov/transportation/article/dealing-aggressive-behaviors-buse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eclkc.ohs.acf.hhs.gov/transportation/article/dealing-aggressive-behaviors-buse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eclkc.ohs.acf.hhs.gov/transportation/article/dealing-aggressive-behaviors-buse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eclkc.ohs.acf.hhs.gov/hslc/Program%20Design%20and%20Management/Head%20Start%20Requirements/Head%20Start%20Requirements/1304#human" TargetMode="External"/><Relationship Id="rId2" Type="http://schemas.openxmlformats.org/officeDocument/2006/relationships/hyperlink" Target="https://eclkc.ohs.acf.hhs.gov/transportation/article/dealing-aggressive-behaviors-buse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smtClean="0">
                <a:latin typeface="Fira Sans"/>
              </a:rPr>
              <a:t/>
            </a:r>
            <a:br>
              <a:rPr lang="en-US" sz="3600" b="1" dirty="0" smtClean="0">
                <a:latin typeface="Fira Sans"/>
              </a:rPr>
            </a:br>
            <a:r>
              <a:rPr lang="en-US" sz="3600" b="1" dirty="0">
                <a:latin typeface="Fira Sans"/>
              </a:rPr>
              <a:t/>
            </a:r>
            <a:br>
              <a:rPr lang="en-US" sz="3600" b="1" dirty="0">
                <a:latin typeface="Fira Sans"/>
              </a:rPr>
            </a:br>
            <a:r>
              <a:rPr lang="en-US" sz="3600" b="1" dirty="0" smtClean="0">
                <a:latin typeface="Fira Sans"/>
              </a:rPr>
              <a:t/>
            </a:r>
            <a:br>
              <a:rPr lang="en-US" sz="3600" b="1" dirty="0" smtClean="0">
                <a:latin typeface="Fira Sans"/>
              </a:rPr>
            </a:br>
            <a:r>
              <a:rPr lang="en-US" sz="3600" b="1" dirty="0">
                <a:latin typeface="Fira Sans"/>
              </a:rPr>
              <a:t/>
            </a:r>
            <a:br>
              <a:rPr lang="en-US" sz="3600" b="1" dirty="0">
                <a:latin typeface="Fira Sans"/>
              </a:rPr>
            </a:br>
            <a:r>
              <a:rPr lang="en-US" sz="3600" b="1" dirty="0" smtClean="0">
                <a:latin typeface="Fira Sans"/>
              </a:rPr>
              <a:t/>
            </a:r>
            <a:br>
              <a:rPr lang="en-US" sz="3600" b="1" dirty="0" smtClean="0">
                <a:latin typeface="Fira Sans"/>
              </a:rPr>
            </a:br>
            <a:r>
              <a:rPr lang="en-US" sz="3600" b="1" dirty="0" smtClean="0">
                <a:latin typeface="Fira Sans"/>
              </a:rPr>
              <a:t/>
            </a:r>
            <a:br>
              <a:rPr lang="en-US" sz="3600" b="1" dirty="0" smtClean="0">
                <a:latin typeface="Fira Sans"/>
              </a:rPr>
            </a:br>
            <a:r>
              <a:rPr lang="en-US" sz="3600" b="1" dirty="0">
                <a:latin typeface="Fira Sans"/>
              </a:rPr>
              <a:t/>
            </a:r>
            <a:br>
              <a:rPr lang="en-US" sz="3600" b="1" dirty="0">
                <a:latin typeface="Fira Sans"/>
              </a:rPr>
            </a:br>
            <a:r>
              <a:rPr lang="en-US" sz="3600" b="1" dirty="0" smtClean="0">
                <a:latin typeface="Fira Sans"/>
              </a:rPr>
              <a:t/>
            </a:r>
            <a:br>
              <a:rPr lang="en-US" sz="3600" b="1" dirty="0" smtClean="0">
                <a:latin typeface="Fira Sans"/>
              </a:rPr>
            </a:br>
            <a:r>
              <a:rPr lang="en-US" sz="3600" b="1" dirty="0">
                <a:latin typeface="Fira Sans"/>
              </a:rPr>
              <a:t/>
            </a:r>
            <a:br>
              <a:rPr lang="en-US" sz="3600" b="1" dirty="0">
                <a:latin typeface="Fira Sans"/>
              </a:rPr>
            </a:br>
            <a:r>
              <a:rPr lang="en-US" sz="3600" b="1" dirty="0" smtClean="0">
                <a:latin typeface="Fira Sans"/>
              </a:rPr>
              <a:t/>
            </a:r>
            <a:br>
              <a:rPr lang="en-US" sz="3600" b="1" dirty="0" smtClean="0">
                <a:latin typeface="Fira Sans"/>
              </a:rPr>
            </a:br>
            <a:r>
              <a:rPr lang="en-US" sz="3600" b="1" dirty="0">
                <a:latin typeface="Fira Sans"/>
              </a:rPr>
              <a:t/>
            </a:r>
            <a:br>
              <a:rPr lang="en-US" sz="3600" b="1" dirty="0">
                <a:latin typeface="Fira Sans"/>
              </a:rPr>
            </a:br>
            <a:r>
              <a:rPr lang="en-US" sz="3600" b="1" dirty="0" smtClean="0">
                <a:latin typeface="Fira Sans"/>
              </a:rPr>
              <a:t/>
            </a:r>
            <a:br>
              <a:rPr lang="en-US" sz="3600" b="1" dirty="0" smtClean="0">
                <a:latin typeface="Fira Sans"/>
              </a:rPr>
            </a:br>
            <a:r>
              <a:rPr lang="en-US" sz="3600" b="1" dirty="0">
                <a:latin typeface="Fira Sans"/>
              </a:rPr>
              <a:t/>
            </a:r>
            <a:br>
              <a:rPr lang="en-US" sz="3600" b="1" dirty="0">
                <a:latin typeface="Fira Sans"/>
              </a:rPr>
            </a:br>
            <a:r>
              <a:rPr lang="en-US" sz="3600" b="1" dirty="0" smtClean="0">
                <a:latin typeface="Fira Sans"/>
              </a:rPr>
              <a:t/>
            </a:r>
            <a:br>
              <a:rPr lang="en-US" sz="3600" b="1" dirty="0" smtClean="0">
                <a:latin typeface="Fira Sans"/>
              </a:rPr>
            </a:br>
            <a:r>
              <a:rPr lang="en-US" sz="3600" dirty="0"/>
              <a:t/>
            </a:r>
            <a:br>
              <a:rPr lang="en-US" sz="3600" dirty="0"/>
            </a:br>
            <a:endParaRPr lang="en-US" dirty="0"/>
          </a:p>
        </p:txBody>
      </p:sp>
      <p:pic>
        <p:nvPicPr>
          <p:cNvPr id="8" name="Content Placeholder 7" descr="&lt;strong&gt;School bus driver&lt;/strong&gt; bans little girl from reading - Boing Bo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7933" y="1334369"/>
            <a:ext cx="3550920" cy="3164241"/>
          </a:xfrm>
        </p:spPr>
      </p:pic>
      <p:sp>
        <p:nvSpPr>
          <p:cNvPr id="9" name="Text Placeholder 8"/>
          <p:cNvSpPr>
            <a:spLocks noGrp="1"/>
          </p:cNvSpPr>
          <p:nvPr>
            <p:ph type="body" sz="half" idx="4294967295"/>
          </p:nvPr>
        </p:nvSpPr>
        <p:spPr>
          <a:xfrm>
            <a:off x="0" y="228600"/>
            <a:ext cx="9144000" cy="1066800"/>
          </a:xfrm>
        </p:spPr>
        <p:txBody>
          <a:bodyPr>
            <a:normAutofit lnSpcReduction="10000"/>
          </a:bodyPr>
          <a:lstStyle/>
          <a:p>
            <a:pPr marL="0" indent="0" algn="ctr">
              <a:buNone/>
            </a:pPr>
            <a:r>
              <a:rPr lang="en-US" sz="3200" b="1" dirty="0">
                <a:solidFill>
                  <a:schemeClr val="accent1">
                    <a:lumMod val="50000"/>
                  </a:schemeClr>
                </a:solidFill>
                <a:latin typeface="+mn-lt"/>
              </a:rPr>
              <a:t>Transporting Our Youngest Learners:  </a:t>
            </a:r>
            <a:endParaRPr lang="en-US" sz="3200" b="1" dirty="0" smtClean="0">
              <a:solidFill>
                <a:schemeClr val="accent1">
                  <a:lumMod val="50000"/>
                </a:schemeClr>
              </a:solidFill>
              <a:latin typeface="+mn-lt"/>
            </a:endParaRPr>
          </a:p>
          <a:p>
            <a:pPr marL="0" indent="0" algn="ctr">
              <a:buNone/>
            </a:pPr>
            <a:r>
              <a:rPr lang="en-US" sz="3200" b="1" dirty="0" smtClean="0">
                <a:solidFill>
                  <a:schemeClr val="accent1">
                    <a:lumMod val="50000"/>
                  </a:schemeClr>
                </a:solidFill>
                <a:latin typeface="+mn-lt"/>
              </a:rPr>
              <a:t>Best </a:t>
            </a:r>
            <a:r>
              <a:rPr lang="en-US" sz="3200" b="1" dirty="0">
                <a:solidFill>
                  <a:schemeClr val="accent1">
                    <a:lumMod val="50000"/>
                  </a:schemeClr>
                </a:solidFill>
                <a:latin typeface="+mn-lt"/>
              </a:rPr>
              <a:t>Practices </a:t>
            </a:r>
            <a:r>
              <a:rPr lang="en-US" sz="3200" b="1" dirty="0" smtClean="0">
                <a:solidFill>
                  <a:schemeClr val="accent1">
                    <a:lumMod val="50000"/>
                  </a:schemeClr>
                </a:solidFill>
                <a:latin typeface="+mn-lt"/>
              </a:rPr>
              <a:t>and Policy Considerations</a:t>
            </a:r>
            <a:endParaRPr lang="en-US" sz="3200" b="1" dirty="0">
              <a:solidFill>
                <a:schemeClr val="accent1">
                  <a:lumMod val="50000"/>
                </a:schemeClr>
              </a:solidFill>
              <a:latin typeface="+mn-lt"/>
            </a:endParaRPr>
          </a:p>
          <a:p>
            <a:endParaRPr lang="en-US" sz="2000" dirty="0"/>
          </a:p>
          <a:p>
            <a:endParaRPr lang="en-US" sz="2000" dirty="0"/>
          </a:p>
        </p:txBody>
      </p:sp>
      <p:sp>
        <p:nvSpPr>
          <p:cNvPr id="11" name="Rectangle 10"/>
          <p:cNvSpPr/>
          <p:nvPr/>
        </p:nvSpPr>
        <p:spPr>
          <a:xfrm>
            <a:off x="-9348" y="4681550"/>
            <a:ext cx="9144000" cy="1569660"/>
          </a:xfrm>
          <a:prstGeom prst="rect">
            <a:avLst/>
          </a:prstGeom>
        </p:spPr>
        <p:txBody>
          <a:bodyPr wrap="square">
            <a:spAutoFit/>
          </a:bodyPr>
          <a:lstStyle/>
          <a:p>
            <a:pPr algn="ctr"/>
            <a:r>
              <a:rPr lang="en-US" sz="2400" b="1" dirty="0">
                <a:solidFill>
                  <a:schemeClr val="accent1">
                    <a:lumMod val="50000"/>
                  </a:schemeClr>
                </a:solidFill>
              </a:rPr>
              <a:t>WVBE Policy </a:t>
            </a:r>
            <a:r>
              <a:rPr lang="en-US" sz="2400" b="1" dirty="0" smtClean="0">
                <a:solidFill>
                  <a:schemeClr val="accent1">
                    <a:lumMod val="50000"/>
                  </a:schemeClr>
                </a:solidFill>
              </a:rPr>
              <a:t>2525: </a:t>
            </a:r>
          </a:p>
          <a:p>
            <a:pPr algn="ctr"/>
            <a:r>
              <a:rPr lang="en-US" sz="2400" b="1" dirty="0" smtClean="0">
                <a:solidFill>
                  <a:schemeClr val="accent1">
                    <a:lumMod val="50000"/>
                  </a:schemeClr>
                </a:solidFill>
              </a:rPr>
              <a:t>WV Universal </a:t>
            </a:r>
            <a:r>
              <a:rPr lang="en-US" sz="2400" b="1" dirty="0">
                <a:solidFill>
                  <a:schemeClr val="accent1">
                    <a:lumMod val="50000"/>
                  </a:schemeClr>
                </a:solidFill>
              </a:rPr>
              <a:t>Access to a Quality Early Education </a:t>
            </a:r>
            <a:r>
              <a:rPr lang="en-US" sz="2400" b="1" dirty="0" smtClean="0">
                <a:solidFill>
                  <a:schemeClr val="accent1">
                    <a:lumMod val="50000"/>
                  </a:schemeClr>
                </a:solidFill>
              </a:rPr>
              <a:t>System</a:t>
            </a:r>
            <a:endParaRPr lang="en-US" sz="2400" dirty="0"/>
          </a:p>
          <a:p>
            <a:pPr algn="ctr"/>
            <a:r>
              <a:rPr lang="en-US" sz="2400" b="1" dirty="0" smtClean="0">
                <a:solidFill>
                  <a:schemeClr val="accent1">
                    <a:lumMod val="50000"/>
                  </a:schemeClr>
                </a:solidFill>
              </a:rPr>
              <a:t>§126-28-7: Transportation</a:t>
            </a:r>
            <a:r>
              <a:rPr lang="en-US" sz="2400" b="1" dirty="0">
                <a:solidFill>
                  <a:schemeClr val="accent1">
                    <a:lumMod val="50000"/>
                  </a:schemeClr>
                </a:solidFill>
              </a:rPr>
              <a:t/>
            </a:r>
            <a:br>
              <a:rPr lang="en-US" sz="2400" b="1" dirty="0">
                <a:solidFill>
                  <a:schemeClr val="accent1">
                    <a:lumMod val="50000"/>
                  </a:schemeClr>
                </a:solidFill>
              </a:rPr>
            </a:br>
            <a:endParaRPr lang="en-US" sz="2400" dirty="0"/>
          </a:p>
        </p:txBody>
      </p:sp>
    </p:spTree>
    <p:extLst>
      <p:ext uri="{BB962C8B-B14F-4D97-AF65-F5344CB8AC3E}">
        <p14:creationId xmlns:p14="http://schemas.microsoft.com/office/powerpoint/2010/main" val="1927462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z="3500" b="1" dirty="0">
                <a:solidFill>
                  <a:schemeClr val="accent5">
                    <a:lumMod val="50000"/>
                  </a:schemeClr>
                </a:solidFill>
                <a:latin typeface="Calibri" panose="020F0502020204030204"/>
                <a:ea typeface="+mn-ea"/>
                <a:cs typeface="+mn-cs"/>
              </a:rPr>
              <a:t>Head Start Requirements</a:t>
            </a:r>
            <a:br>
              <a:rPr lang="en-US" sz="3500" b="1" dirty="0">
                <a:solidFill>
                  <a:schemeClr val="accent5">
                    <a:lumMod val="50000"/>
                  </a:schemeClr>
                </a:solidFill>
                <a:latin typeface="Calibri" panose="020F0502020204030204"/>
                <a:ea typeface="+mn-ea"/>
                <a:cs typeface="+mn-cs"/>
              </a:rPr>
            </a:br>
            <a:r>
              <a:rPr lang="en-US" sz="3500" b="1" dirty="0">
                <a:solidFill>
                  <a:schemeClr val="accent5">
                    <a:lumMod val="50000"/>
                  </a:schemeClr>
                </a:solidFill>
                <a:latin typeface="Calibri" panose="020F0502020204030204"/>
                <a:ea typeface="+mn-ea"/>
                <a:cs typeface="+mn-cs"/>
              </a:rPr>
              <a:t>45 CFR Part 1303</a:t>
            </a:r>
            <a:endParaRPr lang="en-US" dirty="0">
              <a:solidFill>
                <a:schemeClr val="accent5">
                  <a:lumMod val="50000"/>
                </a:schemeClr>
              </a:solidFill>
            </a:endParaRPr>
          </a:p>
        </p:txBody>
      </p:sp>
      <p:sp>
        <p:nvSpPr>
          <p:cNvPr id="5" name="Content Placeholder 4"/>
          <p:cNvSpPr>
            <a:spLocks noGrp="1"/>
          </p:cNvSpPr>
          <p:nvPr>
            <p:ph idx="1"/>
          </p:nvPr>
        </p:nvSpPr>
        <p:spPr/>
        <p:txBody>
          <a:bodyPr>
            <a:noAutofit/>
          </a:bodyPr>
          <a:lstStyle/>
          <a:p>
            <a:pPr>
              <a:buNone/>
            </a:pPr>
            <a:r>
              <a:rPr lang="en-US" sz="2400" dirty="0">
                <a:solidFill>
                  <a:schemeClr val="accent5">
                    <a:lumMod val="50000"/>
                  </a:schemeClr>
                </a:solidFill>
              </a:rPr>
              <a:t>When head start programs provide transportation, they must: </a:t>
            </a:r>
          </a:p>
          <a:p>
            <a:pPr>
              <a:buNone/>
            </a:pPr>
            <a:endParaRPr lang="en-US" sz="2400" dirty="0">
              <a:solidFill>
                <a:schemeClr val="accent5">
                  <a:lumMod val="50000"/>
                </a:schemeClr>
              </a:solidFill>
            </a:endParaRPr>
          </a:p>
          <a:p>
            <a:r>
              <a:rPr lang="en-US" sz="2400" dirty="0" smtClean="0">
                <a:solidFill>
                  <a:schemeClr val="accent5">
                    <a:lumMod val="50000"/>
                  </a:schemeClr>
                </a:solidFill>
                <a:latin typeface="+mn-lt"/>
              </a:rPr>
              <a:t>Have a bus monitor on board each bus during routes.</a:t>
            </a:r>
          </a:p>
          <a:p>
            <a:r>
              <a:rPr lang="en-US" sz="2400" dirty="0" smtClean="0">
                <a:solidFill>
                  <a:schemeClr val="accent5">
                    <a:lumMod val="50000"/>
                  </a:schemeClr>
                </a:solidFill>
                <a:latin typeface="+mn-lt"/>
              </a:rPr>
              <a:t>Ensure driver qualifications are met.</a:t>
            </a:r>
          </a:p>
          <a:p>
            <a:r>
              <a:rPr lang="en-US" sz="2400" dirty="0" smtClean="0">
                <a:solidFill>
                  <a:schemeClr val="accent5">
                    <a:lumMod val="50000"/>
                  </a:schemeClr>
                </a:solidFill>
                <a:latin typeface="+mn-lt"/>
              </a:rPr>
              <a:t>Ensure proper maintenance of each bus.</a:t>
            </a:r>
          </a:p>
          <a:p>
            <a:r>
              <a:rPr lang="en-US" sz="2400" dirty="0" smtClean="0">
                <a:solidFill>
                  <a:schemeClr val="accent5">
                    <a:lumMod val="50000"/>
                  </a:schemeClr>
                </a:solidFill>
                <a:latin typeface="+mn-lt"/>
              </a:rPr>
              <a:t>Conduct annual observations of bus drivers. </a:t>
            </a:r>
          </a:p>
          <a:p>
            <a:r>
              <a:rPr lang="en-US" sz="2400" dirty="0" smtClean="0">
                <a:solidFill>
                  <a:schemeClr val="accent5">
                    <a:lumMod val="50000"/>
                  </a:schemeClr>
                </a:solidFill>
                <a:latin typeface="+mn-lt"/>
              </a:rPr>
              <a:t>Annual driver training, including safe driving and development of young children).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7908" y="165565"/>
            <a:ext cx="1342693" cy="1413510"/>
          </a:xfrm>
          <a:prstGeom prst="rect">
            <a:avLst/>
          </a:prstGeom>
        </p:spPr>
      </p:pic>
      <p:sp>
        <p:nvSpPr>
          <p:cNvPr id="7"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Introduction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8938" y="1219200"/>
            <a:ext cx="8541664" cy="4800600"/>
          </a:xfrm>
        </p:spPr>
        <p:txBody>
          <a:bodyPr>
            <a:noAutofit/>
          </a:bodyPr>
          <a:lstStyle/>
          <a:p>
            <a:pPr marL="0" indent="0">
              <a:buNone/>
            </a:pPr>
            <a:r>
              <a:rPr lang="en-US" sz="2400" dirty="0">
                <a:solidFill>
                  <a:schemeClr val="accent1">
                    <a:lumMod val="50000"/>
                  </a:schemeClr>
                </a:solidFill>
                <a:latin typeface="+mn-lt"/>
              </a:rPr>
              <a:t>A Head Start program may request to waive a </a:t>
            </a:r>
            <a:r>
              <a:rPr lang="en-US" sz="2400" dirty="0" smtClean="0">
                <a:solidFill>
                  <a:schemeClr val="accent1">
                    <a:lumMod val="50000"/>
                  </a:schemeClr>
                </a:solidFill>
                <a:latin typeface="+mn-lt"/>
              </a:rPr>
              <a:t>specific requirement of transportation standards, such as:</a:t>
            </a:r>
          </a:p>
          <a:p>
            <a:pPr lvl="1"/>
            <a:r>
              <a:rPr lang="en-US" sz="2400" dirty="0" smtClean="0">
                <a:solidFill>
                  <a:schemeClr val="accent1">
                    <a:lumMod val="50000"/>
                  </a:schemeClr>
                </a:solidFill>
                <a:latin typeface="+mn-lt"/>
              </a:rPr>
              <a:t>Adherence </a:t>
            </a:r>
            <a:r>
              <a:rPr lang="en-US" sz="2400" dirty="0">
                <a:solidFill>
                  <a:schemeClr val="accent1">
                    <a:lumMod val="50000"/>
                  </a:schemeClr>
                </a:solidFill>
                <a:latin typeface="+mn-lt"/>
              </a:rPr>
              <a:t>to a requirement in this part would create a safety hazard in the </a:t>
            </a:r>
            <a:r>
              <a:rPr lang="en-US" sz="2400" dirty="0" smtClean="0">
                <a:solidFill>
                  <a:schemeClr val="accent1">
                    <a:lumMod val="50000"/>
                  </a:schemeClr>
                </a:solidFill>
                <a:latin typeface="+mn-lt"/>
              </a:rPr>
              <a:t>circumstances faced </a:t>
            </a:r>
            <a:r>
              <a:rPr lang="en-US" sz="2400" dirty="0">
                <a:solidFill>
                  <a:schemeClr val="accent1">
                    <a:lumMod val="50000"/>
                  </a:schemeClr>
                </a:solidFill>
                <a:latin typeface="+mn-lt"/>
              </a:rPr>
              <a:t>by the agency; and,</a:t>
            </a:r>
          </a:p>
          <a:p>
            <a:pPr lvl="1"/>
            <a:r>
              <a:rPr lang="en-US" sz="2400" dirty="0" smtClean="0">
                <a:solidFill>
                  <a:schemeClr val="accent1">
                    <a:lumMod val="50000"/>
                  </a:schemeClr>
                </a:solidFill>
                <a:latin typeface="+mn-lt"/>
              </a:rPr>
              <a:t>Compliance </a:t>
            </a:r>
            <a:r>
              <a:rPr lang="en-US" sz="2400" dirty="0">
                <a:solidFill>
                  <a:schemeClr val="accent1">
                    <a:lumMod val="50000"/>
                  </a:schemeClr>
                </a:solidFill>
                <a:latin typeface="+mn-lt"/>
              </a:rPr>
              <a:t>with requirements related to child restraint </a:t>
            </a:r>
            <a:r>
              <a:rPr lang="en-US" sz="2400" dirty="0" smtClean="0">
                <a:solidFill>
                  <a:schemeClr val="accent1">
                    <a:lumMod val="50000"/>
                  </a:schemeClr>
                </a:solidFill>
                <a:latin typeface="+mn-lt"/>
              </a:rPr>
              <a:t>systems and/or </a:t>
            </a:r>
            <a:r>
              <a:rPr lang="en-US" sz="2400" dirty="0">
                <a:solidFill>
                  <a:schemeClr val="accent1">
                    <a:lumMod val="50000"/>
                  </a:schemeClr>
                </a:solidFill>
                <a:latin typeface="+mn-lt"/>
              </a:rPr>
              <a:t>bus monitors </a:t>
            </a:r>
            <a:r>
              <a:rPr lang="en-US" sz="2400" dirty="0" smtClean="0">
                <a:solidFill>
                  <a:schemeClr val="accent1">
                    <a:lumMod val="50000"/>
                  </a:schemeClr>
                </a:solidFill>
                <a:latin typeface="+mn-lt"/>
              </a:rPr>
              <a:t>will </a:t>
            </a:r>
            <a:r>
              <a:rPr lang="en-US" sz="2400" dirty="0">
                <a:solidFill>
                  <a:schemeClr val="accent1">
                    <a:lumMod val="50000"/>
                  </a:schemeClr>
                </a:solidFill>
                <a:latin typeface="+mn-lt"/>
              </a:rPr>
              <a:t>result </a:t>
            </a:r>
            <a:r>
              <a:rPr lang="en-US" sz="2400" dirty="0" smtClean="0">
                <a:solidFill>
                  <a:schemeClr val="accent1">
                    <a:lumMod val="50000"/>
                  </a:schemeClr>
                </a:solidFill>
                <a:latin typeface="+mn-lt"/>
              </a:rPr>
              <a:t>in a </a:t>
            </a:r>
            <a:r>
              <a:rPr lang="en-US" sz="2400" dirty="0">
                <a:solidFill>
                  <a:schemeClr val="accent1">
                    <a:lumMod val="50000"/>
                  </a:schemeClr>
                </a:solidFill>
                <a:latin typeface="+mn-lt"/>
              </a:rPr>
              <a:t>significant disruption to the program and the agency demonstrates that waiving </a:t>
            </a:r>
            <a:r>
              <a:rPr lang="en-US" sz="2400" dirty="0" smtClean="0">
                <a:solidFill>
                  <a:schemeClr val="accent1">
                    <a:lumMod val="50000"/>
                  </a:schemeClr>
                </a:solidFill>
                <a:latin typeface="+mn-lt"/>
              </a:rPr>
              <a:t>such requirements </a:t>
            </a:r>
            <a:r>
              <a:rPr lang="en-US" sz="2400" dirty="0">
                <a:solidFill>
                  <a:schemeClr val="accent1">
                    <a:lumMod val="50000"/>
                  </a:schemeClr>
                </a:solidFill>
                <a:latin typeface="+mn-lt"/>
              </a:rPr>
              <a:t>is in the best interest of the children involved.</a:t>
            </a:r>
          </a:p>
          <a:p>
            <a:pPr marL="342900" lvl="1" indent="0">
              <a:buNone/>
            </a:pPr>
            <a:endParaRPr lang="en-US" sz="2400" dirty="0">
              <a:solidFill>
                <a:schemeClr val="accent1">
                  <a:lumMod val="50000"/>
                </a:schemeClr>
              </a:solidFill>
              <a:latin typeface="+mn-lt"/>
            </a:endParaRPr>
          </a:p>
          <a:p>
            <a:pPr marL="50800" lvl="1" indent="0">
              <a:buNone/>
            </a:pPr>
            <a:r>
              <a:rPr lang="en-US" sz="2400" b="1" dirty="0" smtClean="0">
                <a:solidFill>
                  <a:schemeClr val="accent1">
                    <a:lumMod val="50000"/>
                  </a:schemeClr>
                </a:solidFill>
                <a:latin typeface="+mn-lt"/>
              </a:rPr>
              <a:t>The responsible Heath and </a:t>
            </a:r>
            <a:r>
              <a:rPr lang="en-US" sz="2400" b="1" dirty="0">
                <a:solidFill>
                  <a:schemeClr val="accent1">
                    <a:lumMod val="50000"/>
                  </a:schemeClr>
                </a:solidFill>
                <a:latin typeface="+mn-lt"/>
              </a:rPr>
              <a:t>Human Services official (In this case Head </a:t>
            </a:r>
            <a:r>
              <a:rPr lang="en-US" sz="2400" b="1" dirty="0" smtClean="0">
                <a:solidFill>
                  <a:schemeClr val="accent1">
                    <a:lumMod val="50000"/>
                  </a:schemeClr>
                </a:solidFill>
                <a:latin typeface="+mn-lt"/>
              </a:rPr>
              <a:t>Start</a:t>
            </a:r>
            <a:r>
              <a:rPr lang="en-US" sz="2400" b="1" dirty="0">
                <a:solidFill>
                  <a:schemeClr val="accent1">
                    <a:lumMod val="50000"/>
                  </a:schemeClr>
                </a:solidFill>
                <a:latin typeface="+mn-lt"/>
              </a:rPr>
              <a:t>)</a:t>
            </a:r>
            <a:r>
              <a:rPr lang="en-US" sz="2400" b="1" dirty="0" smtClean="0">
                <a:solidFill>
                  <a:schemeClr val="accent1">
                    <a:lumMod val="50000"/>
                  </a:schemeClr>
                </a:solidFill>
                <a:latin typeface="+mn-lt"/>
              </a:rPr>
              <a:t> is </a:t>
            </a:r>
            <a:r>
              <a:rPr lang="en-US" sz="2400" b="1" dirty="0">
                <a:solidFill>
                  <a:schemeClr val="accent1">
                    <a:lumMod val="50000"/>
                  </a:schemeClr>
                </a:solidFill>
                <a:latin typeface="+mn-lt"/>
              </a:rPr>
              <a:t>not authorized to waive any requirements of the </a:t>
            </a:r>
            <a:r>
              <a:rPr lang="en-US" sz="2400" b="1" dirty="0" smtClean="0">
                <a:solidFill>
                  <a:schemeClr val="accent1">
                    <a:lumMod val="50000"/>
                  </a:schemeClr>
                </a:solidFill>
                <a:latin typeface="+mn-lt"/>
              </a:rPr>
              <a:t>Federal Motor </a:t>
            </a:r>
            <a:r>
              <a:rPr lang="en-US" sz="2400" b="1" dirty="0">
                <a:solidFill>
                  <a:schemeClr val="accent1">
                    <a:lumMod val="50000"/>
                  </a:schemeClr>
                </a:solidFill>
                <a:latin typeface="+mn-lt"/>
              </a:rPr>
              <a:t>Vehicle Safety Standards (FMVSS</a:t>
            </a:r>
            <a:r>
              <a:rPr lang="en-US" sz="2400" b="1" dirty="0" smtClean="0">
                <a:solidFill>
                  <a:schemeClr val="accent1">
                    <a:lumMod val="50000"/>
                  </a:schemeClr>
                </a:solidFill>
                <a:latin typeface="+mn-lt"/>
              </a:rPr>
              <a:t>).  </a:t>
            </a:r>
          </a:p>
        </p:txBody>
      </p:sp>
      <p:sp>
        <p:nvSpPr>
          <p:cNvPr id="7" name="Title 5"/>
          <p:cNvSpPr txBox="1">
            <a:spLocks noGrp="1"/>
          </p:cNvSpPr>
          <p:nvPr>
            <p:ph type="title"/>
          </p:nvPr>
        </p:nvSpPr>
        <p:spPr>
          <a:xfrm>
            <a:off x="298938" y="0"/>
            <a:ext cx="8527427" cy="14001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sz="3200" b="1" dirty="0" smtClean="0">
                <a:latin typeface="+mn-lt"/>
              </a:rPr>
              <a:t>Head Start Requirements</a:t>
            </a:r>
            <a:br>
              <a:rPr lang="en-US" sz="3200" b="1" dirty="0" smtClean="0">
                <a:latin typeface="+mn-lt"/>
              </a:rPr>
            </a:br>
            <a:r>
              <a:rPr lang="en-US" sz="3200" b="1" dirty="0" smtClean="0">
                <a:latin typeface="+mn-lt"/>
              </a:rPr>
              <a:t>45 CFR Part 1303</a:t>
            </a:r>
            <a:endParaRPr lang="en-US" sz="3200" dirty="0">
              <a:latin typeface="+mn-lt"/>
            </a:endParaRPr>
          </a:p>
        </p:txBody>
      </p:sp>
      <p:sp>
        <p:nvSpPr>
          <p:cNvPr id="4"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Introduction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165565"/>
            <a:ext cx="992001" cy="104432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8938" y="1879718"/>
            <a:ext cx="8235461" cy="2667000"/>
          </a:xfrm>
        </p:spPr>
        <p:txBody>
          <a:bodyPr>
            <a:noAutofit/>
          </a:bodyPr>
          <a:lstStyle/>
          <a:p>
            <a:pPr marL="0" indent="0">
              <a:buNone/>
            </a:pPr>
            <a:r>
              <a:rPr lang="en-US" sz="2400" dirty="0">
                <a:solidFill>
                  <a:schemeClr val="accent5">
                    <a:lumMod val="50000"/>
                  </a:schemeClr>
                </a:solidFill>
                <a:latin typeface="+mn-lt"/>
              </a:rPr>
              <a:t>For more information </a:t>
            </a:r>
            <a:r>
              <a:rPr lang="en-US" sz="2400" dirty="0" smtClean="0">
                <a:solidFill>
                  <a:schemeClr val="accent5">
                    <a:lumMod val="50000"/>
                  </a:schemeClr>
                </a:solidFill>
                <a:latin typeface="+mn-lt"/>
              </a:rPr>
              <a:t>regarding Head Start, including Head Start Performance Standards</a:t>
            </a:r>
            <a:r>
              <a:rPr lang="en-US" sz="2400" dirty="0">
                <a:solidFill>
                  <a:schemeClr val="accent5">
                    <a:lumMod val="50000"/>
                  </a:schemeClr>
                </a:solidFill>
                <a:latin typeface="+mn-lt"/>
              </a:rPr>
              <a:t>, </a:t>
            </a:r>
            <a:r>
              <a:rPr lang="en-US" sz="2400" dirty="0" smtClean="0">
                <a:solidFill>
                  <a:schemeClr val="accent5">
                    <a:lumMod val="50000"/>
                  </a:schemeClr>
                </a:solidFill>
                <a:latin typeface="+mn-lt"/>
              </a:rPr>
              <a:t>visit </a:t>
            </a:r>
            <a:r>
              <a:rPr lang="en-US" sz="2400" dirty="0">
                <a:solidFill>
                  <a:schemeClr val="accent5">
                    <a:lumMod val="50000"/>
                  </a:schemeClr>
                </a:solidFill>
                <a:latin typeface="+mn-lt"/>
                <a:hlinkClick r:id="rId2"/>
              </a:rPr>
              <a:t>https://eclkc.ohs.acf.hhs.gov</a:t>
            </a:r>
            <a:r>
              <a:rPr lang="en-US" sz="2400" dirty="0" smtClean="0">
                <a:solidFill>
                  <a:schemeClr val="accent5">
                    <a:lumMod val="50000"/>
                  </a:schemeClr>
                </a:solidFill>
                <a:latin typeface="+mn-lt"/>
                <a:hlinkClick r:id="rId2"/>
              </a:rPr>
              <a:t>/</a:t>
            </a:r>
            <a:r>
              <a:rPr lang="en-US" sz="2400" dirty="0" smtClean="0">
                <a:solidFill>
                  <a:schemeClr val="accent5">
                    <a:lumMod val="50000"/>
                  </a:schemeClr>
                </a:solidFill>
                <a:latin typeface="+mn-lt"/>
              </a:rPr>
              <a:t>.  </a:t>
            </a:r>
            <a:endParaRPr lang="en-US" sz="2400" dirty="0">
              <a:solidFill>
                <a:schemeClr val="accent5">
                  <a:lumMod val="50000"/>
                </a:schemeClr>
              </a:solidFill>
              <a:latin typeface="+mn-lt"/>
            </a:endParaRPr>
          </a:p>
          <a:p>
            <a:pPr marL="0" indent="0">
              <a:buNone/>
            </a:pPr>
            <a:endParaRPr lang="en-US" sz="2400" dirty="0" smtClean="0">
              <a:solidFill>
                <a:schemeClr val="accent5">
                  <a:lumMod val="50000"/>
                </a:schemeClr>
              </a:solidFill>
              <a:latin typeface="+mn-lt"/>
            </a:endParaRPr>
          </a:p>
        </p:txBody>
      </p:sp>
      <p:sp>
        <p:nvSpPr>
          <p:cNvPr id="7" name="Title 5"/>
          <p:cNvSpPr txBox="1">
            <a:spLocks noGrp="1"/>
          </p:cNvSpPr>
          <p:nvPr>
            <p:ph type="title"/>
          </p:nvPr>
        </p:nvSpPr>
        <p:spPr>
          <a:xfrm>
            <a:off x="298938" y="0"/>
            <a:ext cx="8527427" cy="14001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sz="3200" b="1" dirty="0" smtClean="0">
                <a:latin typeface="+mn-lt"/>
              </a:rPr>
              <a:t>Head Start Requirements</a:t>
            </a:r>
            <a:br>
              <a:rPr lang="en-US" sz="3200" b="1" dirty="0" smtClean="0">
                <a:latin typeface="+mn-lt"/>
              </a:rPr>
            </a:br>
            <a:r>
              <a:rPr lang="en-US" sz="3200" b="1" dirty="0" smtClean="0">
                <a:latin typeface="+mn-lt"/>
              </a:rPr>
              <a:t>45 CFR Part 1303</a:t>
            </a:r>
            <a:endParaRPr lang="en-US" sz="3200" dirty="0">
              <a:latin typeface="+mn-lt"/>
            </a:endParaRPr>
          </a:p>
        </p:txBody>
      </p:sp>
      <p:pic>
        <p:nvPicPr>
          <p:cNvPr id="2" name="Picture 1"/>
          <p:cNvPicPr>
            <a:picLocks noChangeAspect="1"/>
          </p:cNvPicPr>
          <p:nvPr/>
        </p:nvPicPr>
        <p:blipFill>
          <a:blip r:embed="rId3"/>
          <a:stretch>
            <a:fillRect/>
          </a:stretch>
        </p:blipFill>
        <p:spPr>
          <a:xfrm>
            <a:off x="7382933" y="4495800"/>
            <a:ext cx="1443432" cy="1307638"/>
          </a:xfrm>
          <a:prstGeom prst="rect">
            <a:avLst/>
          </a:prstGeom>
        </p:spPr>
      </p:pic>
      <p:sp>
        <p:nvSpPr>
          <p:cNvPr id="6"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Introduction </a:t>
            </a:r>
            <a:endParaRPr lang="en-US" dirty="0"/>
          </a:p>
        </p:txBody>
      </p:sp>
    </p:spTree>
    <p:extLst>
      <p:ext uri="{BB962C8B-B14F-4D97-AF65-F5344CB8AC3E}">
        <p14:creationId xmlns:p14="http://schemas.microsoft.com/office/powerpoint/2010/main" val="1203425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590931"/>
          </a:xfrm>
          <a:prstGeom prst="rect">
            <a:avLst/>
          </a:prstGeom>
        </p:spPr>
        <p:txBody>
          <a:bodyPr wrap="square">
            <a:spAutoFit/>
          </a:bodyPr>
          <a:lstStyle/>
          <a:p>
            <a:pPr algn="ctr">
              <a:lnSpc>
                <a:spcPct val="90000"/>
              </a:lnSpc>
            </a:pPr>
            <a:r>
              <a:rPr lang="en-US" sz="3600" b="1" dirty="0" smtClean="0">
                <a:solidFill>
                  <a:schemeClr val="accent1">
                    <a:lumMod val="50000"/>
                  </a:schemeClr>
                </a:solidFill>
              </a:rPr>
              <a:t>Why are we here today?</a:t>
            </a:r>
          </a:p>
        </p:txBody>
      </p:sp>
      <p:sp>
        <p:nvSpPr>
          <p:cNvPr id="3" name="Rectangle 2"/>
          <p:cNvSpPr/>
          <p:nvPr/>
        </p:nvSpPr>
        <p:spPr>
          <a:xfrm>
            <a:off x="304800" y="1447800"/>
            <a:ext cx="8534400" cy="2677656"/>
          </a:xfrm>
          <a:prstGeom prst="rect">
            <a:avLst/>
          </a:prstGeom>
        </p:spPr>
        <p:txBody>
          <a:bodyPr wrap="square">
            <a:spAutoFit/>
          </a:bodyPr>
          <a:lstStyle/>
          <a:p>
            <a:r>
              <a:rPr lang="en-US" sz="2400" dirty="0" smtClean="0">
                <a:solidFill>
                  <a:schemeClr val="accent1">
                    <a:lumMod val="50000"/>
                  </a:schemeClr>
                </a:solidFill>
              </a:rPr>
              <a:t>While training on transporting young learners is a requirement of WVBE Policy 2525, it is also an opportunity to provide tools to help ensure the best and safest environments for our youngest learners.  </a:t>
            </a:r>
          </a:p>
          <a:p>
            <a:endParaRPr lang="en-US" sz="2400" dirty="0" smtClean="0">
              <a:solidFill>
                <a:schemeClr val="accent1">
                  <a:lumMod val="50000"/>
                </a:schemeClr>
              </a:solidFill>
            </a:endParaRPr>
          </a:p>
          <a:p>
            <a:r>
              <a:rPr lang="en-US" sz="2400" dirty="0" smtClean="0">
                <a:solidFill>
                  <a:schemeClr val="accent1">
                    <a:lumMod val="50000"/>
                  </a:schemeClr>
                </a:solidFill>
              </a:rPr>
              <a:t>What the policy says….</a:t>
            </a:r>
            <a:endParaRPr lang="en-US" sz="2400" dirty="0">
              <a:solidFill>
                <a:schemeClr val="accent1">
                  <a:lumMod val="50000"/>
                </a:schemeClr>
              </a:solidFill>
            </a:endParaRPr>
          </a:p>
          <a:p>
            <a:r>
              <a:rPr lang="en-US" sz="2400" dirty="0" smtClean="0">
                <a:solidFill>
                  <a:schemeClr val="accent1">
                    <a:lumMod val="50000"/>
                  </a:schemeClr>
                </a:solidFill>
              </a:rPr>
              <a:t>7.1.a</a:t>
            </a:r>
            <a:r>
              <a:rPr lang="en-US" sz="2400" dirty="0">
                <a:solidFill>
                  <a:schemeClr val="accent1">
                    <a:lumMod val="50000"/>
                  </a:schemeClr>
                </a:solidFill>
              </a:rPr>
              <a:t>.</a:t>
            </a:r>
            <a:r>
              <a:rPr lang="en-US" sz="2400" b="1" dirty="0">
                <a:solidFill>
                  <a:schemeClr val="accent1">
                    <a:lumMod val="50000"/>
                  </a:schemeClr>
                </a:solidFill>
              </a:rPr>
              <a:t> </a:t>
            </a:r>
            <a:r>
              <a:rPr lang="en-US" sz="2400" dirty="0">
                <a:solidFill>
                  <a:schemeClr val="accent1">
                    <a:lumMod val="50000"/>
                  </a:schemeClr>
                </a:solidFill>
              </a:rPr>
              <a:t>bus drivers are trained in the supervision of young children (in addition to any other staff development received);</a:t>
            </a:r>
          </a:p>
        </p:txBody>
      </p:sp>
      <p:sp>
        <p:nvSpPr>
          <p:cNvPr id="4"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Introduction </a:t>
            </a:r>
            <a:endParaRPr lang="en-US" dirty="0"/>
          </a:p>
        </p:txBody>
      </p:sp>
    </p:spTree>
    <p:extLst>
      <p:ext uri="{BB962C8B-B14F-4D97-AF65-F5344CB8AC3E}">
        <p14:creationId xmlns:p14="http://schemas.microsoft.com/office/powerpoint/2010/main" val="875444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a:normAutofit/>
          </a:bodyPr>
          <a:lstStyle/>
          <a:p>
            <a:pPr algn="ctr"/>
            <a:r>
              <a:rPr lang="en-US" b="1" dirty="0"/>
              <a:t>WVBE Policy 2525</a:t>
            </a:r>
          </a:p>
        </p:txBody>
      </p:sp>
      <p:sp>
        <p:nvSpPr>
          <p:cNvPr id="3" name="Content Placeholder 2"/>
          <p:cNvSpPr>
            <a:spLocks noGrp="1"/>
          </p:cNvSpPr>
          <p:nvPr>
            <p:ph idx="1"/>
          </p:nvPr>
        </p:nvSpPr>
        <p:spPr>
          <a:xfrm>
            <a:off x="298939" y="1551789"/>
            <a:ext cx="8159261" cy="1828800"/>
          </a:xfrm>
        </p:spPr>
        <p:txBody>
          <a:bodyPr/>
          <a:lstStyle/>
          <a:p>
            <a:r>
              <a:rPr lang="en-US" sz="2400" dirty="0">
                <a:solidFill>
                  <a:schemeClr val="accent1">
                    <a:lumMod val="50000"/>
                  </a:schemeClr>
                </a:solidFill>
                <a:latin typeface="+mn-lt"/>
              </a:rPr>
              <a:t>7.1.b. children transported by a school bus who attend a pre-k classroom and are not yet enrolled in kindergarten will sit in a </a:t>
            </a:r>
            <a:r>
              <a:rPr lang="en-US" sz="2400" b="1" dirty="0">
                <a:solidFill>
                  <a:schemeClr val="accent1">
                    <a:lumMod val="50000"/>
                  </a:schemeClr>
                </a:solidFill>
                <a:latin typeface="+mn-lt"/>
              </a:rPr>
              <a:t>segregated</a:t>
            </a:r>
            <a:r>
              <a:rPr lang="en-US" sz="2400" dirty="0">
                <a:solidFill>
                  <a:schemeClr val="accent1">
                    <a:lumMod val="50000"/>
                  </a:schemeClr>
                </a:solidFill>
                <a:latin typeface="+mn-lt"/>
              </a:rPr>
              <a:t> area of the vehicle with other pre-k </a:t>
            </a:r>
            <a:r>
              <a:rPr lang="en-US" sz="2400" dirty="0" smtClean="0">
                <a:solidFill>
                  <a:schemeClr val="accent1">
                    <a:lumMod val="50000"/>
                  </a:schemeClr>
                </a:solidFill>
                <a:latin typeface="+mn-lt"/>
              </a:rPr>
              <a:t>children.</a:t>
            </a:r>
            <a:endParaRPr lang="en-US" sz="2400" dirty="0">
              <a:solidFill>
                <a:schemeClr val="accent1">
                  <a:lumMod val="50000"/>
                </a:schemeClr>
              </a:solidFill>
              <a:latin typeface="+mn-lt"/>
            </a:endParaRPr>
          </a:p>
          <a:p>
            <a:endParaRPr lang="en-US" dirty="0"/>
          </a:p>
        </p:txBody>
      </p:sp>
      <p:sp>
        <p:nvSpPr>
          <p:cNvPr id="6"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Introduction </a:t>
            </a:r>
            <a:endParaRPr lang="en-US" dirty="0"/>
          </a:p>
        </p:txBody>
      </p:sp>
    </p:spTree>
    <p:extLst>
      <p:ext uri="{BB962C8B-B14F-4D97-AF65-F5344CB8AC3E}">
        <p14:creationId xmlns:p14="http://schemas.microsoft.com/office/powerpoint/2010/main" val="1435201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939" y="1909020"/>
            <a:ext cx="5416061" cy="2086725"/>
          </a:xfrm>
          <a:prstGeom prst="rect">
            <a:avLst/>
          </a:prstGeom>
        </p:spPr>
        <p:txBody>
          <a:bodyPr wrap="square">
            <a:spAutoFit/>
          </a:bodyPr>
          <a:lstStyle/>
          <a:p>
            <a:pPr>
              <a:lnSpc>
                <a:spcPct val="90000"/>
              </a:lnSpc>
              <a:defRPr/>
            </a:pPr>
            <a:r>
              <a:rPr lang="en-US" sz="2400" dirty="0" smtClean="0">
                <a:solidFill>
                  <a:schemeClr val="accent1">
                    <a:lumMod val="50000"/>
                  </a:schemeClr>
                </a:solidFill>
              </a:rPr>
              <a:t>7.1.c  Staff </a:t>
            </a:r>
            <a:r>
              <a:rPr lang="en-US" sz="2400" dirty="0">
                <a:solidFill>
                  <a:schemeClr val="accent1">
                    <a:lumMod val="50000"/>
                  </a:schemeClr>
                </a:solidFill>
              </a:rPr>
              <a:t>shall be available to assist children on and off buses at the WV Pre-k site. </a:t>
            </a:r>
            <a:r>
              <a:rPr lang="en-US" sz="2400" dirty="0" smtClean="0">
                <a:solidFill>
                  <a:schemeClr val="accent1">
                    <a:lumMod val="50000"/>
                  </a:schemeClr>
                </a:solidFill>
              </a:rPr>
              <a:t> </a:t>
            </a:r>
          </a:p>
          <a:p>
            <a:pPr>
              <a:lnSpc>
                <a:spcPct val="90000"/>
              </a:lnSpc>
              <a:defRPr/>
            </a:pPr>
            <a:r>
              <a:rPr lang="en-US" sz="2400" dirty="0" smtClean="0">
                <a:solidFill>
                  <a:schemeClr val="accent1">
                    <a:lumMod val="50000"/>
                  </a:schemeClr>
                </a:solidFill>
              </a:rPr>
              <a:t>If a parent/guardian is unable to meet the bus, there shall be a person designated by the parent/guardian to assist the child.  </a:t>
            </a:r>
            <a:endParaRPr lang="en-US" sz="2400" dirty="0">
              <a:solidFill>
                <a:schemeClr val="accent1">
                  <a:lumMod val="50000"/>
                </a:schemeClr>
              </a:solidFill>
            </a:endParaRPr>
          </a:p>
        </p:txBody>
      </p:sp>
      <p:pic>
        <p:nvPicPr>
          <p:cNvPr id="6146" name="Picture 2" descr="http://us.123rf.com/400wm/400/400/moodboard/moodboard1203/moodboard120302196/12736376-teacher-unloading-elementary-students-from-school-b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966" y="1672733"/>
            <a:ext cx="2819400" cy="371809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98939" y="272574"/>
            <a:ext cx="8527427" cy="1400159"/>
          </a:xfrm>
        </p:spPr>
        <p:txBody>
          <a:bodyPr/>
          <a:lstStyle/>
          <a:p>
            <a:pPr algn="ctr"/>
            <a:r>
              <a:rPr lang="en-US" b="1" dirty="0"/>
              <a:t>WVBE Policy 2525</a:t>
            </a:r>
          </a:p>
        </p:txBody>
      </p:sp>
      <p:sp>
        <p:nvSpPr>
          <p:cNvPr id="5"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Introduction </a:t>
            </a:r>
            <a:endParaRPr lang="en-US" dirty="0"/>
          </a:p>
        </p:txBody>
      </p:sp>
    </p:spTree>
    <p:extLst>
      <p:ext uri="{BB962C8B-B14F-4D97-AF65-F5344CB8AC3E}">
        <p14:creationId xmlns:p14="http://schemas.microsoft.com/office/powerpoint/2010/main" val="3579175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5872" y="1730359"/>
            <a:ext cx="5029200" cy="2668423"/>
          </a:xfrm>
          <a:prstGeom prst="rect">
            <a:avLst/>
          </a:prstGeom>
        </p:spPr>
        <p:txBody>
          <a:bodyPr wrap="square">
            <a:spAutoFit/>
          </a:bodyPr>
          <a:lstStyle/>
          <a:p>
            <a:pPr>
              <a:lnSpc>
                <a:spcPct val="90000"/>
              </a:lnSpc>
              <a:defRPr/>
            </a:pPr>
            <a:r>
              <a:rPr lang="en-US" sz="2400" dirty="0" smtClean="0">
                <a:solidFill>
                  <a:schemeClr val="accent1">
                    <a:lumMod val="50000"/>
                  </a:schemeClr>
                </a:solidFill>
              </a:rPr>
              <a:t>7.1.d  Bus </a:t>
            </a:r>
            <a:r>
              <a:rPr lang="en-US" sz="2400" dirty="0">
                <a:solidFill>
                  <a:schemeClr val="accent1">
                    <a:lumMod val="50000"/>
                  </a:schemeClr>
                </a:solidFill>
              </a:rPr>
              <a:t>drivers must inspect the bus at all final drop off points to assure that no children are left on the bus and these inspections must be charted.  A log of daily inspections shall be maintained on file with the principal/supervisor. </a:t>
            </a:r>
          </a:p>
          <a:p>
            <a:pPr>
              <a:lnSpc>
                <a:spcPct val="90000"/>
              </a:lnSpc>
              <a:defRPr/>
            </a:pPr>
            <a:endParaRPr lang="en-US" dirty="0"/>
          </a:p>
        </p:txBody>
      </p:sp>
      <p:pic>
        <p:nvPicPr>
          <p:cNvPr id="8194" name="Picture 2" descr="http://childledchaos.me.uk/wp-content/uploads/2012/07/20120707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239377"/>
            <a:ext cx="2710232" cy="3935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a:t>WVBE Policy 2525</a:t>
            </a:r>
          </a:p>
        </p:txBody>
      </p:sp>
      <p:sp>
        <p:nvSpPr>
          <p:cNvPr id="5"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Introduction </a:t>
            </a:r>
            <a:endParaRPr lang="en-US" dirty="0"/>
          </a:p>
        </p:txBody>
      </p:sp>
    </p:spTree>
    <p:extLst>
      <p:ext uri="{BB962C8B-B14F-4D97-AF65-F5344CB8AC3E}">
        <p14:creationId xmlns:p14="http://schemas.microsoft.com/office/powerpoint/2010/main" val="2228088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898" y="2013760"/>
            <a:ext cx="4526502" cy="2419124"/>
          </a:xfrm>
          <a:prstGeom prst="rect">
            <a:avLst/>
          </a:prstGeom>
        </p:spPr>
        <p:txBody>
          <a:bodyPr wrap="square">
            <a:spAutoFit/>
          </a:bodyPr>
          <a:lstStyle/>
          <a:p>
            <a:pPr>
              <a:lnSpc>
                <a:spcPct val="90000"/>
              </a:lnSpc>
              <a:defRPr/>
            </a:pPr>
            <a:r>
              <a:rPr lang="en-US" sz="2400" dirty="0">
                <a:solidFill>
                  <a:schemeClr val="accent1">
                    <a:lumMod val="50000"/>
                  </a:schemeClr>
                </a:solidFill>
              </a:rPr>
              <a:t>7.1.e </a:t>
            </a:r>
            <a:r>
              <a:rPr lang="en-US" sz="2400" dirty="0" smtClean="0">
                <a:solidFill>
                  <a:schemeClr val="accent1">
                    <a:lumMod val="50000"/>
                  </a:schemeClr>
                </a:solidFill>
              </a:rPr>
              <a:t>  At </a:t>
            </a:r>
            <a:r>
              <a:rPr lang="en-US" sz="2400" dirty="0">
                <a:solidFill>
                  <a:schemeClr val="accent1">
                    <a:lumMod val="50000"/>
                  </a:schemeClr>
                </a:solidFill>
              </a:rPr>
              <a:t>each </a:t>
            </a:r>
            <a:r>
              <a:rPr lang="en-US" sz="2400" dirty="0" smtClean="0">
                <a:solidFill>
                  <a:schemeClr val="accent1">
                    <a:lumMod val="50000"/>
                  </a:schemeClr>
                </a:solidFill>
              </a:rPr>
              <a:t>WV Pre-K </a:t>
            </a:r>
            <a:r>
              <a:rPr lang="en-US" sz="2400" dirty="0">
                <a:solidFill>
                  <a:schemeClr val="accent1">
                    <a:lumMod val="50000"/>
                  </a:schemeClr>
                </a:solidFill>
              </a:rPr>
              <a:t>site where bus transportation is provided, a </a:t>
            </a:r>
            <a:r>
              <a:rPr lang="en-US" sz="2400" b="1" u="sng" dirty="0">
                <a:solidFill>
                  <a:srgbClr val="C00000"/>
                </a:solidFill>
              </a:rPr>
              <a:t>designated person </a:t>
            </a:r>
            <a:r>
              <a:rPr lang="en-US" sz="2400" b="1" dirty="0">
                <a:solidFill>
                  <a:schemeClr val="accent1">
                    <a:lumMod val="50000"/>
                  </a:schemeClr>
                </a:solidFill>
              </a:rPr>
              <a:t>must follow-up </a:t>
            </a:r>
            <a:r>
              <a:rPr lang="en-US" sz="2400" b="1" u="sng" dirty="0" smtClean="0">
                <a:solidFill>
                  <a:schemeClr val="accent1">
                    <a:lumMod val="50000"/>
                  </a:schemeClr>
                </a:solidFill>
              </a:rPr>
              <a:t>within the first hour of arrival time</a:t>
            </a:r>
            <a:r>
              <a:rPr lang="en-US" sz="2400" u="sng" dirty="0" smtClean="0">
                <a:solidFill>
                  <a:schemeClr val="accent1">
                    <a:lumMod val="50000"/>
                  </a:schemeClr>
                </a:solidFill>
              </a:rPr>
              <a:t> </a:t>
            </a:r>
            <a:r>
              <a:rPr lang="en-US" sz="2400" dirty="0" smtClean="0">
                <a:solidFill>
                  <a:schemeClr val="accent1">
                    <a:lumMod val="50000"/>
                  </a:schemeClr>
                </a:solidFill>
              </a:rPr>
              <a:t>with </a:t>
            </a:r>
            <a:r>
              <a:rPr lang="en-US" sz="2400" dirty="0">
                <a:solidFill>
                  <a:schemeClr val="accent1">
                    <a:lumMod val="50000"/>
                  </a:schemeClr>
                </a:solidFill>
              </a:rPr>
              <a:t>the family of any child who is not present or accounted for each day.</a:t>
            </a:r>
          </a:p>
        </p:txBody>
      </p:sp>
      <p:pic>
        <p:nvPicPr>
          <p:cNvPr id="9218" name="Picture 2" descr="http://videos.videopress.com/6Q4yxxVP/parent-call-trimmed_dvd.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393" y="2685737"/>
            <a:ext cx="3454399" cy="19431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06365" y="295153"/>
            <a:ext cx="8527427" cy="1400159"/>
          </a:xfrm>
        </p:spPr>
        <p:txBody>
          <a:bodyPr/>
          <a:lstStyle/>
          <a:p>
            <a:pPr algn="ctr"/>
            <a:r>
              <a:rPr lang="en-US" b="1" dirty="0"/>
              <a:t>WVBE Policy 2525</a:t>
            </a:r>
          </a:p>
        </p:txBody>
      </p:sp>
      <p:sp>
        <p:nvSpPr>
          <p:cNvPr id="5"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Introduction </a:t>
            </a:r>
            <a:endParaRPr lang="en-US" dirty="0"/>
          </a:p>
        </p:txBody>
      </p:sp>
    </p:spTree>
    <p:extLst>
      <p:ext uri="{BB962C8B-B14F-4D97-AF65-F5344CB8AC3E}">
        <p14:creationId xmlns:p14="http://schemas.microsoft.com/office/powerpoint/2010/main" val="1076592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55" y="304800"/>
            <a:ext cx="9144000" cy="1323439"/>
          </a:xfrm>
          <a:prstGeom prst="rect">
            <a:avLst/>
          </a:prstGeom>
          <a:noFill/>
        </p:spPr>
        <p:txBody>
          <a:bodyPr wrap="square" rtlCol="0">
            <a:spAutoFit/>
          </a:bodyPr>
          <a:lstStyle/>
          <a:p>
            <a:pPr algn="ctr"/>
            <a:r>
              <a:rPr lang="en-US" sz="4000" b="1" dirty="0" smtClean="0">
                <a:solidFill>
                  <a:schemeClr val="accent1">
                    <a:lumMod val="50000"/>
                  </a:schemeClr>
                </a:solidFill>
              </a:rPr>
              <a:t>Supervising Young Children: </a:t>
            </a:r>
          </a:p>
          <a:p>
            <a:pPr algn="ctr"/>
            <a:r>
              <a:rPr lang="en-US" sz="4000" b="1" dirty="0" smtClean="0">
                <a:solidFill>
                  <a:schemeClr val="accent1">
                    <a:lumMod val="50000"/>
                  </a:schemeClr>
                </a:solidFill>
              </a:rPr>
              <a:t> The Challenges!</a:t>
            </a:r>
            <a:endParaRPr lang="en-US" sz="4000" b="1" dirty="0">
              <a:solidFill>
                <a:schemeClr val="accent1">
                  <a:lumMod val="50000"/>
                </a:schemeClr>
              </a:solidFill>
            </a:endParaRPr>
          </a:p>
        </p:txBody>
      </p:sp>
      <p:sp>
        <p:nvSpPr>
          <p:cNvPr id="4" name="Title 5"/>
          <p:cNvSpPr txBox="1">
            <a:spLocks/>
          </p:cNvSpPr>
          <p:nvPr/>
        </p:nvSpPr>
        <p:spPr>
          <a:xfrm>
            <a:off x="6096000" y="6172200"/>
            <a:ext cx="2697480" cy="685800"/>
          </a:xfrm>
          <a:prstGeom prst="rect">
            <a:avLst/>
          </a:prstGeom>
        </p:spPr>
        <p:txBody>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pic>
        <p:nvPicPr>
          <p:cNvPr id="5" name="Picture 4"/>
          <p:cNvPicPr>
            <a:picLocks noChangeAspect="1"/>
          </p:cNvPicPr>
          <p:nvPr/>
        </p:nvPicPr>
        <p:blipFill>
          <a:blip r:embed="rId2"/>
          <a:stretch>
            <a:fillRect/>
          </a:stretch>
        </p:blipFill>
        <p:spPr>
          <a:xfrm>
            <a:off x="2057400" y="1752600"/>
            <a:ext cx="4800600" cy="3202900"/>
          </a:xfrm>
          <a:prstGeom prst="rect">
            <a:avLst/>
          </a:prstGeom>
        </p:spPr>
      </p:pic>
    </p:spTree>
    <p:extLst>
      <p:ext uri="{BB962C8B-B14F-4D97-AF65-F5344CB8AC3E}">
        <p14:creationId xmlns:p14="http://schemas.microsoft.com/office/powerpoint/2010/main" val="1238055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4400" b="1" dirty="0" smtClean="0">
                <a:solidFill>
                  <a:schemeClr val="accent1">
                    <a:lumMod val="50000"/>
                  </a:schemeClr>
                </a:solidFill>
              </a:rPr>
              <a:t>Facts</a:t>
            </a:r>
            <a:endParaRPr lang="en-US" sz="4400" b="1" dirty="0"/>
          </a:p>
        </p:txBody>
      </p:sp>
      <p:pic>
        <p:nvPicPr>
          <p:cNvPr id="10" name="Content Placeholder 9" descr="The Unknown Contributor: School &lt;strong&gt;Bus&lt;/strong&gt; Blue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10200" y="1828800"/>
            <a:ext cx="2497873" cy="3200400"/>
          </a:xfrm>
        </p:spPr>
      </p:pic>
      <p:sp>
        <p:nvSpPr>
          <p:cNvPr id="9" name="Text Placeholder 8"/>
          <p:cNvSpPr>
            <a:spLocks noGrp="1"/>
          </p:cNvSpPr>
          <p:nvPr>
            <p:ph type="body" sz="half" idx="4294967295"/>
          </p:nvPr>
        </p:nvSpPr>
        <p:spPr>
          <a:xfrm>
            <a:off x="152400" y="1219200"/>
            <a:ext cx="4730261" cy="4876800"/>
          </a:xfrm>
        </p:spPr>
        <p:txBody>
          <a:bodyPr>
            <a:noAutofit/>
          </a:bodyPr>
          <a:lstStyle/>
          <a:p>
            <a:pPr marL="285750" indent="-285750">
              <a:buFont typeface="Arial" panose="020B0604020202020204" pitchFamily="34" charset="0"/>
              <a:buChar char="•"/>
            </a:pPr>
            <a:r>
              <a:rPr lang="en-US" sz="2400" dirty="0">
                <a:solidFill>
                  <a:schemeClr val="accent5">
                    <a:lumMod val="50000"/>
                  </a:schemeClr>
                </a:solidFill>
                <a:latin typeface="+mn-lt"/>
                <a:cs typeface="Cordia New" panose="020B0304020202020204" pitchFamily="34" charset="-34"/>
              </a:rPr>
              <a:t>Drivers can lose sight of very young children as opposed to bigger, older students.</a:t>
            </a:r>
          </a:p>
          <a:p>
            <a:pPr marL="285750" indent="-285750">
              <a:buFont typeface="Arial" panose="020B0604020202020204" pitchFamily="34" charset="0"/>
              <a:buChar char="•"/>
            </a:pPr>
            <a:r>
              <a:rPr lang="en-US" sz="2400" dirty="0">
                <a:solidFill>
                  <a:schemeClr val="accent5">
                    <a:lumMod val="50000"/>
                  </a:schemeClr>
                </a:solidFill>
                <a:latin typeface="+mn-lt"/>
                <a:cs typeface="Cordia New" panose="020B0304020202020204" pitchFamily="34" charset="-34"/>
              </a:rPr>
              <a:t>Small children have been known to climb into wheel wells. </a:t>
            </a:r>
          </a:p>
          <a:p>
            <a:pPr marL="285750" indent="-285750">
              <a:buFont typeface="Arial" panose="020B0604020202020204" pitchFamily="34" charset="0"/>
              <a:buChar char="•"/>
            </a:pPr>
            <a:r>
              <a:rPr lang="en-US" sz="2400" dirty="0">
                <a:solidFill>
                  <a:schemeClr val="accent5">
                    <a:lumMod val="50000"/>
                  </a:schemeClr>
                </a:solidFill>
                <a:latin typeface="+mn-lt"/>
                <a:cs typeface="Cordia New" panose="020B0304020202020204" pitchFamily="34" charset="-34"/>
              </a:rPr>
              <a:t>Young children can be thrown more easily from their seats.</a:t>
            </a:r>
          </a:p>
          <a:p>
            <a:pPr marL="285750" indent="-285750">
              <a:buFont typeface="Arial" panose="020B0604020202020204" pitchFamily="34" charset="0"/>
              <a:buChar char="•"/>
            </a:pPr>
            <a:r>
              <a:rPr lang="en-US" sz="2400" dirty="0">
                <a:solidFill>
                  <a:schemeClr val="accent5">
                    <a:lumMod val="50000"/>
                  </a:schemeClr>
                </a:solidFill>
                <a:latin typeface="+mn-lt"/>
                <a:cs typeface="Cordia New" panose="020B0304020202020204" pitchFamily="34" charset="-34"/>
              </a:rPr>
              <a:t>Young children are more often left on the school bus at the end of a route, posing danger to the </a:t>
            </a:r>
            <a:r>
              <a:rPr lang="en-US" sz="2400" dirty="0" smtClean="0">
                <a:solidFill>
                  <a:schemeClr val="accent5">
                    <a:lumMod val="50000"/>
                  </a:schemeClr>
                </a:solidFill>
                <a:latin typeface="+mn-lt"/>
                <a:cs typeface="Cordia New" panose="020B0304020202020204" pitchFamily="34" charset="-34"/>
              </a:rPr>
              <a:t>child.</a:t>
            </a:r>
            <a:endParaRPr lang="en-US" sz="2400" dirty="0">
              <a:solidFill>
                <a:schemeClr val="accent5">
                  <a:lumMod val="50000"/>
                </a:schemeClr>
              </a:solidFill>
              <a:latin typeface="+mn-lt"/>
              <a:cs typeface="Cordia New" panose="020B0304020202020204" pitchFamily="34" charset="-34"/>
            </a:endParaRPr>
          </a:p>
          <a:p>
            <a:pPr marL="285750" indent="-285750">
              <a:buFont typeface="Arial" panose="020B0604020202020204" pitchFamily="34" charset="0"/>
              <a:buChar char="•"/>
            </a:pPr>
            <a:endParaRPr lang="en-US" sz="2400" dirty="0"/>
          </a:p>
        </p:txBody>
      </p:sp>
      <p:sp>
        <p:nvSpPr>
          <p:cNvPr id="6" name="Title 5"/>
          <p:cNvSpPr txBox="1">
            <a:spLocks/>
          </p:cNvSpPr>
          <p:nvPr/>
        </p:nvSpPr>
        <p:spPr>
          <a:xfrm>
            <a:off x="6096000" y="6172200"/>
            <a:ext cx="2697480" cy="685800"/>
          </a:xfrm>
          <a:prstGeom prst="rect">
            <a:avLst/>
          </a:prstGeom>
        </p:spPr>
        <p:txBody>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extLst>
      <p:ext uri="{BB962C8B-B14F-4D97-AF65-F5344CB8AC3E}">
        <p14:creationId xmlns:p14="http://schemas.microsoft.com/office/powerpoint/2010/main" val="500436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accent1">
                    <a:lumMod val="50000"/>
                  </a:schemeClr>
                </a:solidFill>
                <a:latin typeface="+mn-lt"/>
              </a:rPr>
              <a:t>WV Pre-K and Transportation Requirements</a:t>
            </a:r>
            <a:r>
              <a:rPr lang="en-US" sz="3600" dirty="0">
                <a:solidFill>
                  <a:schemeClr val="accent1">
                    <a:lumMod val="50000"/>
                  </a:schemeClr>
                </a:solidFill>
                <a:latin typeface="+mn-lt"/>
              </a:rPr>
              <a:t/>
            </a:r>
            <a:br>
              <a:rPr lang="en-US" sz="3600" dirty="0">
                <a:solidFill>
                  <a:schemeClr val="accent1">
                    <a:lumMod val="50000"/>
                  </a:schemeClr>
                </a:solidFill>
                <a:latin typeface="+mn-lt"/>
              </a:rPr>
            </a:br>
            <a:endParaRPr lang="en-US" dirty="0">
              <a:latin typeface="+mn-lt"/>
            </a:endParaRPr>
          </a:p>
        </p:txBody>
      </p:sp>
      <p:sp>
        <p:nvSpPr>
          <p:cNvPr id="5" name="Content Placeholder 4"/>
          <p:cNvSpPr>
            <a:spLocks noGrp="1"/>
          </p:cNvSpPr>
          <p:nvPr>
            <p:ph idx="1"/>
          </p:nvPr>
        </p:nvSpPr>
        <p:spPr>
          <a:xfrm>
            <a:off x="298937" y="1143000"/>
            <a:ext cx="4806463" cy="4149969"/>
          </a:xfrm>
        </p:spPr>
        <p:txBody>
          <a:bodyPr>
            <a:noAutofit/>
          </a:bodyPr>
          <a:lstStyle/>
          <a:p>
            <a:pPr>
              <a:lnSpc>
                <a:spcPct val="100000"/>
              </a:lnSpc>
              <a:spcBef>
                <a:spcPts val="0"/>
              </a:spcBef>
            </a:pPr>
            <a:r>
              <a:rPr lang="en-US" sz="2400" dirty="0" smtClean="0">
                <a:solidFill>
                  <a:schemeClr val="accent1">
                    <a:lumMod val="50000"/>
                  </a:schemeClr>
                </a:solidFill>
                <a:latin typeface="+mn-lt"/>
              </a:rPr>
              <a:t>Introduction to WV Pre-K and Transportation Requirements</a:t>
            </a:r>
          </a:p>
          <a:p>
            <a:pPr>
              <a:lnSpc>
                <a:spcPct val="100000"/>
              </a:lnSpc>
              <a:spcBef>
                <a:spcPts val="0"/>
              </a:spcBef>
            </a:pPr>
            <a:endParaRPr lang="en-US" sz="2400" dirty="0" smtClean="0">
              <a:solidFill>
                <a:schemeClr val="accent1">
                  <a:lumMod val="50000"/>
                </a:schemeClr>
              </a:solidFill>
              <a:latin typeface="+mn-lt"/>
            </a:endParaRPr>
          </a:p>
          <a:p>
            <a:pPr>
              <a:lnSpc>
                <a:spcPct val="100000"/>
              </a:lnSpc>
              <a:spcBef>
                <a:spcPts val="0"/>
              </a:spcBef>
            </a:pPr>
            <a:r>
              <a:rPr lang="en-US" sz="2400" dirty="0" smtClean="0">
                <a:solidFill>
                  <a:schemeClr val="accent1">
                    <a:lumMod val="50000"/>
                  </a:schemeClr>
                </a:solidFill>
                <a:latin typeface="+mn-lt"/>
              </a:rPr>
              <a:t>Supervision of Young Children</a:t>
            </a:r>
          </a:p>
          <a:p>
            <a:pPr>
              <a:lnSpc>
                <a:spcPct val="100000"/>
              </a:lnSpc>
              <a:spcBef>
                <a:spcPts val="0"/>
              </a:spcBef>
            </a:pPr>
            <a:endParaRPr lang="en-US" sz="2400" dirty="0">
              <a:solidFill>
                <a:schemeClr val="accent1">
                  <a:lumMod val="50000"/>
                </a:schemeClr>
              </a:solidFill>
              <a:latin typeface="+mn-lt"/>
            </a:endParaRPr>
          </a:p>
          <a:p>
            <a:pPr>
              <a:lnSpc>
                <a:spcPct val="100000"/>
              </a:lnSpc>
              <a:spcBef>
                <a:spcPts val="0"/>
              </a:spcBef>
            </a:pPr>
            <a:r>
              <a:rPr lang="en-US" sz="2400" dirty="0" smtClean="0">
                <a:solidFill>
                  <a:schemeClr val="accent1">
                    <a:lumMod val="50000"/>
                  </a:schemeClr>
                </a:solidFill>
                <a:latin typeface="+mn-lt"/>
              </a:rPr>
              <a:t>Focusing on the Loading and Unloading</a:t>
            </a:r>
            <a:endParaRPr lang="en-US" sz="2400" dirty="0">
              <a:solidFill>
                <a:schemeClr val="accent1">
                  <a:lumMod val="50000"/>
                </a:schemeClr>
              </a:solidFill>
              <a:latin typeface="+mn-lt"/>
            </a:endParaRPr>
          </a:p>
        </p:txBody>
      </p:sp>
      <p:pic>
        <p:nvPicPr>
          <p:cNvPr id="3" name="Picture 2"/>
          <p:cNvPicPr>
            <a:picLocks noChangeAspect="1"/>
          </p:cNvPicPr>
          <p:nvPr/>
        </p:nvPicPr>
        <p:blipFill>
          <a:blip r:embed="rId2"/>
          <a:stretch>
            <a:fillRect/>
          </a:stretch>
        </p:blipFill>
        <p:spPr>
          <a:xfrm>
            <a:off x="5384731" y="1143000"/>
            <a:ext cx="3441633" cy="2232517"/>
          </a:xfrm>
          <a:prstGeom prst="rect">
            <a:avLst/>
          </a:prstGeom>
        </p:spPr>
      </p:pic>
      <p:pic>
        <p:nvPicPr>
          <p:cNvPr id="6" name="Picture 6" descr="http://www.macallistertransportation.com/files/vision-over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682" y="3659832"/>
            <a:ext cx="3460683" cy="229173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Introduction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91453" y="111125"/>
            <a:ext cx="8527427" cy="1086706"/>
          </a:xfrm>
        </p:spPr>
        <p:txBody>
          <a:bodyPr>
            <a:normAutofit/>
          </a:bodyPr>
          <a:lstStyle/>
          <a:p>
            <a:pPr algn="ctr"/>
            <a:r>
              <a:rPr lang="en-US" sz="4400" b="1" dirty="0" smtClean="0">
                <a:solidFill>
                  <a:schemeClr val="accent1">
                    <a:lumMod val="50000"/>
                  </a:schemeClr>
                </a:solidFill>
              </a:rPr>
              <a:t>Facts</a:t>
            </a:r>
            <a:endParaRPr lang="en-US" sz="4400" b="1" dirty="0"/>
          </a:p>
        </p:txBody>
      </p:sp>
      <p:pic>
        <p:nvPicPr>
          <p:cNvPr id="11" name="Content Placeholder 10" descr="&lt;strong&gt;Kids&lt;/strong&gt; &lt;strong&gt;Ride&lt;/strong&gt; Free on New York City Transit — TheCityFixTheCityFi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95714" y="1905000"/>
            <a:ext cx="3297766" cy="2473325"/>
          </a:xfrm>
        </p:spPr>
      </p:pic>
      <p:sp>
        <p:nvSpPr>
          <p:cNvPr id="10" name="Text Placeholder 9"/>
          <p:cNvSpPr>
            <a:spLocks noGrp="1"/>
          </p:cNvSpPr>
          <p:nvPr>
            <p:ph type="body" sz="half" idx="4294967295"/>
          </p:nvPr>
        </p:nvSpPr>
        <p:spPr>
          <a:xfrm>
            <a:off x="152400" y="1343025"/>
            <a:ext cx="5181600" cy="4254500"/>
          </a:xfrm>
        </p:spPr>
        <p:txBody>
          <a:bodyPr>
            <a:normAutofit/>
          </a:bodyPr>
          <a:lstStyle/>
          <a:p>
            <a:pPr marL="285750" indent="-285750">
              <a:buFont typeface="Arial" panose="020B0604020202020204" pitchFamily="34" charset="0"/>
              <a:buChar char="•"/>
            </a:pPr>
            <a:r>
              <a:rPr lang="en-US" sz="2400" dirty="0">
                <a:solidFill>
                  <a:schemeClr val="accent5">
                    <a:lumMod val="50000"/>
                  </a:schemeClr>
                </a:solidFill>
                <a:latin typeface="+mn-lt"/>
              </a:rPr>
              <a:t>Younger children do not process sounds the same way as older children.</a:t>
            </a:r>
          </a:p>
          <a:p>
            <a:pPr marL="285750" indent="-285750">
              <a:buFont typeface="Arial" panose="020B0604020202020204" pitchFamily="34" charset="0"/>
              <a:buChar char="•"/>
            </a:pPr>
            <a:r>
              <a:rPr lang="en-US" sz="2400" dirty="0">
                <a:solidFill>
                  <a:schemeClr val="accent5">
                    <a:lumMod val="50000"/>
                  </a:schemeClr>
                </a:solidFill>
                <a:latin typeface="+mn-lt"/>
              </a:rPr>
              <a:t>Younger children have 1/3 less peripheral vision than older children.</a:t>
            </a:r>
          </a:p>
          <a:p>
            <a:pPr marL="285750" indent="-285750">
              <a:buFont typeface="Arial" panose="020B0604020202020204" pitchFamily="34" charset="0"/>
              <a:buChar char="•"/>
            </a:pPr>
            <a:r>
              <a:rPr lang="en-US" sz="2400" dirty="0">
                <a:solidFill>
                  <a:schemeClr val="accent5">
                    <a:lumMod val="50000"/>
                  </a:schemeClr>
                </a:solidFill>
                <a:latin typeface="+mn-lt"/>
              </a:rPr>
              <a:t>Younger children have shorter attention spans than older children.</a:t>
            </a:r>
          </a:p>
          <a:p>
            <a:pPr marL="285750" indent="-285750">
              <a:buFont typeface="Arial" panose="020B0604020202020204" pitchFamily="34" charset="0"/>
              <a:buChar char="•"/>
            </a:pPr>
            <a:r>
              <a:rPr lang="en-US" sz="2400" dirty="0">
                <a:solidFill>
                  <a:schemeClr val="accent5">
                    <a:lumMod val="50000"/>
                  </a:schemeClr>
                </a:solidFill>
                <a:latin typeface="+mn-lt"/>
              </a:rPr>
              <a:t>Younger children do not judge moving objects well (do not perceive an approaching vehicle’s changing size as a threat).</a:t>
            </a:r>
          </a:p>
          <a:p>
            <a:pPr marL="171450" indent="-171450">
              <a:buFont typeface="Arial" panose="020B0604020202020204" pitchFamily="34" charset="0"/>
              <a:buChar char="•"/>
            </a:pPr>
            <a:endParaRPr lang="en-US" dirty="0"/>
          </a:p>
        </p:txBody>
      </p:sp>
      <p:sp>
        <p:nvSpPr>
          <p:cNvPr id="6" name="Title 5"/>
          <p:cNvSpPr txBox="1">
            <a:spLocks/>
          </p:cNvSpPr>
          <p:nvPr/>
        </p:nvSpPr>
        <p:spPr>
          <a:xfrm>
            <a:off x="6096000" y="6172200"/>
            <a:ext cx="2697480" cy="685800"/>
          </a:xfrm>
          <a:prstGeom prst="rect">
            <a:avLst/>
          </a:prstGeom>
        </p:spPr>
        <p:txBody>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extLst>
      <p:ext uri="{BB962C8B-B14F-4D97-AF65-F5344CB8AC3E}">
        <p14:creationId xmlns:p14="http://schemas.microsoft.com/office/powerpoint/2010/main" val="1490232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8939" y="143748"/>
            <a:ext cx="8527427" cy="924016"/>
          </a:xfrm>
        </p:spPr>
        <p:txBody>
          <a:bodyPr>
            <a:normAutofit/>
          </a:bodyPr>
          <a:lstStyle/>
          <a:p>
            <a:pPr algn="ctr"/>
            <a:r>
              <a:rPr lang="en-US" sz="4400" b="1" dirty="0" smtClean="0">
                <a:solidFill>
                  <a:schemeClr val="accent1">
                    <a:lumMod val="50000"/>
                  </a:schemeClr>
                </a:solidFill>
              </a:rPr>
              <a:t>Facts</a:t>
            </a:r>
            <a:endParaRPr lang="en-US" sz="4400" b="1" dirty="0"/>
          </a:p>
        </p:txBody>
      </p:sp>
      <p:sp>
        <p:nvSpPr>
          <p:cNvPr id="7" name="Text Placeholder 6"/>
          <p:cNvSpPr>
            <a:spLocks noGrp="1"/>
          </p:cNvSpPr>
          <p:nvPr>
            <p:ph type="body" sz="half" idx="4294967295"/>
          </p:nvPr>
        </p:nvSpPr>
        <p:spPr>
          <a:xfrm>
            <a:off x="76200" y="1448282"/>
            <a:ext cx="5257800" cy="3961918"/>
          </a:xfrm>
        </p:spPr>
        <p:txBody>
          <a:bodyPr>
            <a:normAutofit/>
          </a:bodyPr>
          <a:lstStyle/>
          <a:p>
            <a:pPr marL="342900" indent="-342900">
              <a:buFont typeface="Arial" panose="020B0604020202020204" pitchFamily="34" charset="0"/>
              <a:buChar char="•"/>
            </a:pPr>
            <a:r>
              <a:rPr lang="en-US" sz="2400" dirty="0">
                <a:solidFill>
                  <a:schemeClr val="accent5">
                    <a:lumMod val="50000"/>
                  </a:schemeClr>
                </a:solidFill>
                <a:latin typeface="+mn-lt"/>
              </a:rPr>
              <a:t>The size of a young child makes it difficult to step up on school bus steps</a:t>
            </a:r>
            <a:r>
              <a:rPr lang="en-US" sz="2400" dirty="0" smtClean="0">
                <a:solidFill>
                  <a:schemeClr val="accent5">
                    <a:lumMod val="50000"/>
                  </a:schemeClr>
                </a:solidFill>
                <a:latin typeface="+mn-lt"/>
              </a:rPr>
              <a:t>.</a:t>
            </a:r>
            <a:endParaRPr lang="en-US" sz="2400" dirty="0">
              <a:solidFill>
                <a:schemeClr val="accent5">
                  <a:lumMod val="50000"/>
                </a:schemeClr>
              </a:solidFill>
              <a:latin typeface="+mn-lt"/>
            </a:endParaRPr>
          </a:p>
          <a:p>
            <a:pPr marL="342900" indent="-342900">
              <a:buFont typeface="Arial" panose="020B0604020202020204" pitchFamily="34" charset="0"/>
              <a:buChar char="•"/>
            </a:pPr>
            <a:r>
              <a:rPr lang="en-US" sz="2400" dirty="0">
                <a:solidFill>
                  <a:schemeClr val="accent5">
                    <a:lumMod val="50000"/>
                  </a:schemeClr>
                </a:solidFill>
                <a:latin typeface="+mn-lt"/>
              </a:rPr>
              <a:t>High windows do not allow younger children to see out the school bus window</a:t>
            </a:r>
            <a:r>
              <a:rPr lang="en-US" sz="2400" dirty="0" smtClean="0">
                <a:solidFill>
                  <a:schemeClr val="accent5">
                    <a:lumMod val="50000"/>
                  </a:schemeClr>
                </a:solidFill>
                <a:latin typeface="+mn-lt"/>
              </a:rPr>
              <a:t>.</a:t>
            </a:r>
            <a:endParaRPr lang="en-US" sz="2400" dirty="0">
              <a:solidFill>
                <a:schemeClr val="accent5">
                  <a:lumMod val="50000"/>
                </a:schemeClr>
              </a:solidFill>
              <a:latin typeface="+mn-lt"/>
            </a:endParaRPr>
          </a:p>
          <a:p>
            <a:pPr marL="342900" indent="-342900">
              <a:buFont typeface="Arial" panose="020B0604020202020204" pitchFamily="34" charset="0"/>
              <a:buChar char="•"/>
            </a:pPr>
            <a:r>
              <a:rPr lang="en-US" sz="2400" dirty="0">
                <a:solidFill>
                  <a:schemeClr val="accent5">
                    <a:lumMod val="50000"/>
                  </a:schemeClr>
                </a:solidFill>
                <a:latin typeface="+mn-lt"/>
              </a:rPr>
              <a:t>Most importantly, young children should be included in emergency evacuation drills and taught how to evacuate with other </a:t>
            </a:r>
            <a:r>
              <a:rPr lang="en-US" sz="2400" dirty="0" smtClean="0">
                <a:solidFill>
                  <a:schemeClr val="accent5">
                    <a:lumMod val="50000"/>
                  </a:schemeClr>
                </a:solidFill>
                <a:latin typeface="+mn-lt"/>
              </a:rPr>
              <a:t>children</a:t>
            </a:r>
            <a:r>
              <a:rPr lang="en-US" sz="2400" dirty="0" smtClean="0">
                <a:solidFill>
                  <a:schemeClr val="accent5">
                    <a:lumMod val="50000"/>
                  </a:schemeClr>
                </a:solidFill>
                <a:latin typeface="+mn-lt"/>
              </a:rPr>
              <a:t>.</a:t>
            </a:r>
            <a:endParaRPr lang="en-US" sz="2400" dirty="0">
              <a:solidFill>
                <a:schemeClr val="accent5">
                  <a:lumMod val="50000"/>
                </a:schemeClr>
              </a:solidFill>
              <a:latin typeface="+mn-lt"/>
            </a:endParaRPr>
          </a:p>
        </p:txBody>
      </p:sp>
      <p:sp>
        <p:nvSpPr>
          <p:cNvPr id="8" name="Title 5"/>
          <p:cNvSpPr txBox="1">
            <a:spLocks/>
          </p:cNvSpPr>
          <p:nvPr/>
        </p:nvSpPr>
        <p:spPr>
          <a:xfrm>
            <a:off x="6096000" y="6172200"/>
            <a:ext cx="2697480" cy="685800"/>
          </a:xfrm>
          <a:prstGeom prst="rect">
            <a:avLst/>
          </a:prstGeom>
        </p:spPr>
        <p:txBody>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pic>
        <p:nvPicPr>
          <p:cNvPr id="3" name="Picture 2"/>
          <p:cNvPicPr>
            <a:picLocks noChangeAspect="1"/>
          </p:cNvPicPr>
          <p:nvPr/>
        </p:nvPicPr>
        <p:blipFill>
          <a:blip r:embed="rId3"/>
          <a:stretch>
            <a:fillRect/>
          </a:stretch>
        </p:blipFill>
        <p:spPr>
          <a:xfrm>
            <a:off x="5562600" y="1981200"/>
            <a:ext cx="2979671" cy="2911951"/>
          </a:xfrm>
          <a:prstGeom prst="rect">
            <a:avLst/>
          </a:prstGeom>
        </p:spPr>
      </p:pic>
    </p:spTree>
    <p:extLst>
      <p:ext uri="{BB962C8B-B14F-4D97-AF65-F5344CB8AC3E}">
        <p14:creationId xmlns:p14="http://schemas.microsoft.com/office/powerpoint/2010/main" val="718825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641" y="2368063"/>
            <a:ext cx="2788226" cy="3505199"/>
          </a:xfrm>
          <a:prstGeom prst="rect">
            <a:avLst/>
          </a:prstGeom>
        </p:spPr>
      </p:pic>
      <p:sp>
        <p:nvSpPr>
          <p:cNvPr id="2" name="Title 1"/>
          <p:cNvSpPr>
            <a:spLocks noGrp="1"/>
          </p:cNvSpPr>
          <p:nvPr>
            <p:ph type="title"/>
          </p:nvPr>
        </p:nvSpPr>
        <p:spPr/>
        <p:txBody>
          <a:bodyPr>
            <a:normAutofit fontScale="90000"/>
          </a:bodyPr>
          <a:lstStyle/>
          <a:p>
            <a:r>
              <a:rPr lang="en-US" sz="3600" b="1" dirty="0">
                <a:solidFill>
                  <a:schemeClr val="accent1">
                    <a:lumMod val="50000"/>
                  </a:schemeClr>
                </a:solidFill>
                <a:latin typeface="Fira Sans"/>
              </a:rPr>
              <a:t>Challenges to Supervising Young Children</a:t>
            </a:r>
            <a:br>
              <a:rPr lang="en-US" sz="3600" b="1" dirty="0">
                <a:solidFill>
                  <a:schemeClr val="accent1">
                    <a:lumMod val="50000"/>
                  </a:schemeClr>
                </a:solidFill>
                <a:latin typeface="Fira Sans"/>
              </a:rPr>
            </a:br>
            <a:endParaRPr lang="en-US" dirty="0"/>
          </a:p>
        </p:txBody>
      </p:sp>
      <p:sp>
        <p:nvSpPr>
          <p:cNvPr id="5" name="Content Placeholder 4"/>
          <p:cNvSpPr>
            <a:spLocks noGrp="1"/>
          </p:cNvSpPr>
          <p:nvPr>
            <p:ph idx="1"/>
          </p:nvPr>
        </p:nvSpPr>
        <p:spPr>
          <a:xfrm>
            <a:off x="266053" y="1066800"/>
            <a:ext cx="8527427" cy="4149969"/>
          </a:xfrm>
        </p:spPr>
        <p:txBody>
          <a:bodyPr>
            <a:normAutofit/>
          </a:bodyPr>
          <a:lstStyle/>
          <a:p>
            <a:pPr algn="ctr">
              <a:buNone/>
            </a:pPr>
            <a:endParaRPr lang="en-US" sz="2400" b="1" dirty="0" smtClean="0">
              <a:solidFill>
                <a:schemeClr val="accent1">
                  <a:lumMod val="50000"/>
                </a:schemeClr>
              </a:solidFill>
              <a:latin typeface="Fira Sans"/>
            </a:endParaRPr>
          </a:p>
          <a:p>
            <a:pPr marL="0" indent="0" algn="ctr">
              <a:buNone/>
            </a:pPr>
            <a:r>
              <a:rPr lang="en-US" sz="2400" dirty="0" smtClean="0">
                <a:solidFill>
                  <a:schemeClr val="accent1">
                    <a:lumMod val="50000"/>
                  </a:schemeClr>
                </a:solidFill>
                <a:latin typeface="+mn-lt"/>
              </a:rPr>
              <a:t>The Three and Four Year Old Child </a:t>
            </a:r>
          </a:p>
          <a:p>
            <a:pPr marL="0" indent="0">
              <a:buNone/>
            </a:pPr>
            <a:endParaRPr lang="en-US" sz="2400" dirty="0" smtClean="0">
              <a:solidFill>
                <a:schemeClr val="accent1">
                  <a:lumMod val="50000"/>
                </a:schemeClr>
              </a:solidFill>
              <a:latin typeface="+mn-lt"/>
            </a:endParaRPr>
          </a:p>
          <a:p>
            <a:r>
              <a:rPr lang="en-US" sz="2400" dirty="0" smtClean="0">
                <a:solidFill>
                  <a:schemeClr val="accent1">
                    <a:lumMod val="50000"/>
                  </a:schemeClr>
                </a:solidFill>
                <a:latin typeface="+mn-lt"/>
              </a:rPr>
              <a:t>Developmental Concerns</a:t>
            </a:r>
          </a:p>
          <a:p>
            <a:pPr>
              <a:buNone/>
            </a:pPr>
            <a:endParaRPr lang="en-US" sz="2400" dirty="0" smtClean="0">
              <a:solidFill>
                <a:schemeClr val="accent1">
                  <a:lumMod val="50000"/>
                </a:schemeClr>
              </a:solidFill>
              <a:latin typeface="+mn-lt"/>
            </a:endParaRPr>
          </a:p>
          <a:p>
            <a:r>
              <a:rPr lang="en-US" sz="2400" dirty="0" smtClean="0">
                <a:solidFill>
                  <a:schemeClr val="accent1">
                    <a:lumMod val="50000"/>
                  </a:schemeClr>
                </a:solidFill>
                <a:latin typeface="+mn-lt"/>
              </a:rPr>
              <a:t>Guidance Approaches</a:t>
            </a:r>
          </a:p>
          <a:p>
            <a:endParaRPr lang="en-US" sz="2400" dirty="0" smtClean="0">
              <a:solidFill>
                <a:schemeClr val="accent1">
                  <a:lumMod val="50000"/>
                </a:schemeClr>
              </a:solidFill>
              <a:latin typeface="+mn-lt"/>
            </a:endParaRPr>
          </a:p>
          <a:p>
            <a:r>
              <a:rPr lang="en-US" sz="2400" dirty="0" smtClean="0">
                <a:solidFill>
                  <a:schemeClr val="accent1">
                    <a:lumMod val="50000"/>
                  </a:schemeClr>
                </a:solidFill>
                <a:latin typeface="+mn-lt"/>
              </a:rPr>
              <a:t>Resources</a:t>
            </a:r>
            <a:endParaRPr lang="en-US" sz="2400" dirty="0">
              <a:solidFill>
                <a:schemeClr val="accent1">
                  <a:lumMod val="50000"/>
                </a:schemeClr>
              </a:solidFill>
              <a:latin typeface="+mn-lt"/>
            </a:endParaRPr>
          </a:p>
        </p:txBody>
      </p:sp>
      <p:sp>
        <p:nvSpPr>
          <p:cNvPr id="8" name="Title 5"/>
          <p:cNvSpPr txBox="1">
            <a:spLocks/>
          </p:cNvSpPr>
          <p:nvPr/>
        </p:nvSpPr>
        <p:spPr>
          <a:xfrm>
            <a:off x="6096000" y="6172200"/>
            <a:ext cx="2697480" cy="685800"/>
          </a:xfrm>
          <a:prstGeom prst="rect">
            <a:avLst/>
          </a:prstGeom>
        </p:spPr>
        <p:txBody>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6311" y="1219200"/>
            <a:ext cx="8527426" cy="4724400"/>
          </a:xfrm>
        </p:spPr>
        <p:txBody>
          <a:bodyPr>
            <a:normAutofit fontScale="92500" lnSpcReduction="10000"/>
          </a:bodyPr>
          <a:lstStyle/>
          <a:p>
            <a:pPr algn="ctr">
              <a:buNone/>
            </a:pPr>
            <a:endParaRPr lang="en-US" sz="2000" dirty="0" smtClean="0"/>
          </a:p>
          <a:p>
            <a:pPr marL="0" indent="0">
              <a:buNone/>
            </a:pPr>
            <a:r>
              <a:rPr lang="en-US" sz="2600" dirty="0" smtClean="0">
                <a:solidFill>
                  <a:schemeClr val="accent5">
                    <a:lumMod val="50000"/>
                  </a:schemeClr>
                </a:solidFill>
                <a:latin typeface="+mn-lt"/>
              </a:rPr>
              <a:t>Jean Piaget, the psychologist credited with forming the theory of cognitive development in the late 1920s, created a list of what kids at each stage are capable of, and what they are not quite ready to do yet. Here</a:t>
            </a:r>
            <a:r>
              <a:rPr lang="en-US" sz="2600" dirty="0">
                <a:solidFill>
                  <a:schemeClr val="accent5">
                    <a:lumMod val="50000"/>
                  </a:schemeClr>
                </a:solidFill>
                <a:latin typeface="+mn-lt"/>
              </a:rPr>
              <a:t> </a:t>
            </a:r>
            <a:r>
              <a:rPr lang="en-US" sz="2600" dirty="0" smtClean="0">
                <a:solidFill>
                  <a:schemeClr val="accent5">
                    <a:lumMod val="50000"/>
                  </a:schemeClr>
                </a:solidFill>
                <a:latin typeface="+mn-lt"/>
              </a:rPr>
              <a:t>is what he found for preschoolers:</a:t>
            </a:r>
          </a:p>
          <a:p>
            <a:pPr marL="0" indent="0">
              <a:buNone/>
            </a:pPr>
            <a:endParaRPr lang="en-US" sz="2600" dirty="0" smtClean="0">
              <a:solidFill>
                <a:schemeClr val="accent5">
                  <a:lumMod val="50000"/>
                </a:schemeClr>
              </a:solidFill>
              <a:latin typeface="+mn-lt"/>
            </a:endParaRPr>
          </a:p>
          <a:p>
            <a:r>
              <a:rPr lang="en-US" sz="2600" dirty="0" smtClean="0">
                <a:solidFill>
                  <a:schemeClr val="accent5">
                    <a:lumMod val="50000"/>
                  </a:schemeClr>
                </a:solidFill>
                <a:latin typeface="+mn-lt"/>
              </a:rPr>
              <a:t>A preschooler can speak in complex sentences. But his thought process won't always seem logical to outsiders. For example he may say, “If an apple is red, then a green fruit is not an apple.” </a:t>
            </a:r>
          </a:p>
          <a:p>
            <a:pPr marL="0" indent="0">
              <a:buNone/>
            </a:pPr>
            <a:endParaRPr lang="en-US" sz="2600" dirty="0" smtClean="0">
              <a:solidFill>
                <a:schemeClr val="accent5">
                  <a:lumMod val="50000"/>
                </a:schemeClr>
              </a:solidFill>
              <a:latin typeface="+mn-lt"/>
            </a:endParaRPr>
          </a:p>
          <a:p>
            <a:r>
              <a:rPr lang="en-US" sz="2600" dirty="0" smtClean="0">
                <a:solidFill>
                  <a:schemeClr val="accent5">
                    <a:lumMod val="50000"/>
                  </a:schemeClr>
                </a:solidFill>
                <a:latin typeface="+mn-lt"/>
              </a:rPr>
              <a:t>Once a preschooler has come to a conclusion, it is difficult to reverse his thinking. Preschoolers are not yet capable of easily going backwards through each step to see if it makes sense. They do not yet completely understand cause and effect. </a:t>
            </a:r>
          </a:p>
          <a:p>
            <a:pPr>
              <a:buNone/>
            </a:pPr>
            <a:endParaRPr lang="en-US" sz="2400" dirty="0" smtClean="0"/>
          </a:p>
        </p:txBody>
      </p:sp>
      <p:sp>
        <p:nvSpPr>
          <p:cNvPr id="4" name="Title 5"/>
          <p:cNvSpPr txBox="1">
            <a:spLocks/>
          </p:cNvSpPr>
          <p:nvPr/>
        </p:nvSpPr>
        <p:spPr>
          <a:xfrm>
            <a:off x="6128885" y="6172200"/>
            <a:ext cx="2697480" cy="685800"/>
          </a:xfrm>
          <a:prstGeom prst="rect">
            <a:avLst/>
          </a:prstGeom>
        </p:spPr>
        <p:txBody>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
        <p:nvSpPr>
          <p:cNvPr id="2" name="Title 1"/>
          <p:cNvSpPr>
            <a:spLocks noGrp="1"/>
          </p:cNvSpPr>
          <p:nvPr>
            <p:ph type="title"/>
          </p:nvPr>
        </p:nvSpPr>
        <p:spPr/>
        <p:txBody>
          <a:bodyPr>
            <a:normAutofit/>
          </a:bodyPr>
          <a:lstStyle/>
          <a:p>
            <a:pPr algn="ctr"/>
            <a:r>
              <a:rPr lang="en-US" sz="3600" b="1" dirty="0"/>
              <a:t>The Three and Four Year Old Child:</a:t>
            </a:r>
            <a:br>
              <a:rPr lang="en-US" sz="3600" b="1" dirty="0"/>
            </a:br>
            <a:r>
              <a:rPr lang="en-US" sz="3600" b="1" dirty="0"/>
              <a:t>How Preschoolers </a:t>
            </a:r>
            <a:r>
              <a:rPr lang="en-US" sz="3600" b="1" dirty="0" smtClean="0"/>
              <a:t>Think</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The Three and Four Year Old Child:</a:t>
            </a:r>
            <a:br>
              <a:rPr lang="en-US" sz="3600" b="1" dirty="0"/>
            </a:br>
            <a:r>
              <a:rPr lang="en-US" sz="3600" b="1" dirty="0"/>
              <a:t>How Preschoolers </a:t>
            </a:r>
            <a:r>
              <a:rPr lang="en-US" sz="3600" b="1" dirty="0" smtClean="0"/>
              <a:t>Think</a:t>
            </a:r>
            <a:endParaRPr lang="en-US" dirty="0"/>
          </a:p>
        </p:txBody>
      </p:sp>
      <p:sp>
        <p:nvSpPr>
          <p:cNvPr id="5" name="Content Placeholder 4"/>
          <p:cNvSpPr>
            <a:spLocks noGrp="1"/>
          </p:cNvSpPr>
          <p:nvPr>
            <p:ph idx="1"/>
          </p:nvPr>
        </p:nvSpPr>
        <p:spPr>
          <a:xfrm>
            <a:off x="298939" y="1905000"/>
            <a:ext cx="8527427" cy="4038600"/>
          </a:xfrm>
        </p:spPr>
        <p:txBody>
          <a:bodyPr>
            <a:normAutofit/>
          </a:bodyPr>
          <a:lstStyle/>
          <a:p>
            <a:pPr algn="ctr">
              <a:buNone/>
            </a:pPr>
            <a:endParaRPr lang="en-US" sz="2000" dirty="0" smtClean="0"/>
          </a:p>
          <a:p>
            <a:r>
              <a:rPr lang="en-US" sz="2600" dirty="0" smtClean="0">
                <a:solidFill>
                  <a:schemeClr val="accent5">
                    <a:lumMod val="50000"/>
                  </a:schemeClr>
                </a:solidFill>
                <a:latin typeface="+mn-lt"/>
              </a:rPr>
              <a:t>Preschoolers are egocentric, they believe everyone sees the world as they see it. </a:t>
            </a:r>
          </a:p>
          <a:p>
            <a:endParaRPr lang="en-US" sz="2600" dirty="0" smtClean="0">
              <a:solidFill>
                <a:schemeClr val="accent5">
                  <a:lumMod val="50000"/>
                </a:schemeClr>
              </a:solidFill>
              <a:latin typeface="+mn-lt"/>
            </a:endParaRPr>
          </a:p>
          <a:p>
            <a:r>
              <a:rPr lang="en-US" sz="2600" dirty="0" smtClean="0">
                <a:solidFill>
                  <a:schemeClr val="accent5">
                    <a:lumMod val="50000"/>
                  </a:schemeClr>
                </a:solidFill>
                <a:latin typeface="+mn-lt"/>
              </a:rPr>
              <a:t>Preschoolers often pay attention to one aspect of an event and ignore other details. For example, if a child goes to a birthday party he/she might give a detailed description of the cake, but not any of the party games. </a:t>
            </a:r>
          </a:p>
          <a:p>
            <a:endParaRPr lang="en-US" sz="2600" dirty="0" smtClean="0">
              <a:latin typeface="+mn-lt"/>
            </a:endParaRPr>
          </a:p>
          <a:p>
            <a:pPr>
              <a:buNone/>
            </a:pPr>
            <a:endParaRPr lang="en-US" sz="2400" dirty="0" smtClean="0"/>
          </a:p>
        </p:txBody>
      </p:sp>
      <p:sp>
        <p:nvSpPr>
          <p:cNvPr id="7" name="Title 5"/>
          <p:cNvSpPr txBox="1">
            <a:spLocks/>
          </p:cNvSpPr>
          <p:nvPr/>
        </p:nvSpPr>
        <p:spPr>
          <a:xfrm>
            <a:off x="6141720" y="6154954"/>
            <a:ext cx="3002280" cy="72209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3885309"/>
            <a:ext cx="2971800" cy="1977342"/>
          </a:xfrm>
          <a:prstGeom prst="rect">
            <a:avLst/>
          </a:prstGeom>
        </p:spPr>
      </p:pic>
      <p:sp>
        <p:nvSpPr>
          <p:cNvPr id="2" name="Title 1"/>
          <p:cNvSpPr>
            <a:spLocks noGrp="1"/>
          </p:cNvSpPr>
          <p:nvPr>
            <p:ph type="title"/>
          </p:nvPr>
        </p:nvSpPr>
        <p:spPr>
          <a:xfrm>
            <a:off x="298939" y="143747"/>
            <a:ext cx="8527427" cy="1532653"/>
          </a:xfrm>
        </p:spPr>
        <p:txBody>
          <a:bodyPr>
            <a:normAutofit/>
          </a:bodyPr>
          <a:lstStyle/>
          <a:p>
            <a:pPr algn="ctr"/>
            <a:r>
              <a:rPr lang="en-US" sz="3200" b="1" dirty="0"/>
              <a:t>The Three and Four Year Old Child:</a:t>
            </a:r>
            <a:br>
              <a:rPr lang="en-US" sz="3200" b="1" dirty="0"/>
            </a:br>
            <a:r>
              <a:rPr lang="en-US" sz="3200" b="1" dirty="0"/>
              <a:t>How Preschoolers </a:t>
            </a:r>
            <a:r>
              <a:rPr lang="en-US" sz="3200" b="1" dirty="0" smtClean="0"/>
              <a:t>Think</a:t>
            </a:r>
            <a:br>
              <a:rPr lang="en-US" sz="3200" b="1" dirty="0" smtClean="0"/>
            </a:br>
            <a:endParaRPr lang="en-US" dirty="0"/>
          </a:p>
        </p:txBody>
      </p:sp>
      <p:sp>
        <p:nvSpPr>
          <p:cNvPr id="5" name="Content Placeholder 4"/>
          <p:cNvSpPr>
            <a:spLocks noGrp="1"/>
          </p:cNvSpPr>
          <p:nvPr>
            <p:ph idx="1"/>
          </p:nvPr>
        </p:nvSpPr>
        <p:spPr>
          <a:xfrm>
            <a:off x="273539" y="1447801"/>
            <a:ext cx="8552827" cy="2286000"/>
          </a:xfrm>
        </p:spPr>
        <p:txBody>
          <a:bodyPr>
            <a:normAutofit lnSpcReduction="10000"/>
          </a:bodyPr>
          <a:lstStyle/>
          <a:p>
            <a:pPr marL="0" indent="0">
              <a:buNone/>
            </a:pPr>
            <a:r>
              <a:rPr lang="en-US" sz="2400" dirty="0" smtClean="0">
                <a:solidFill>
                  <a:schemeClr val="accent5">
                    <a:lumMod val="50000"/>
                  </a:schemeClr>
                </a:solidFill>
                <a:latin typeface="+mn-lt"/>
              </a:rPr>
              <a:t>It</a:t>
            </a:r>
            <a:r>
              <a:rPr lang="en-US" sz="2400" dirty="0">
                <a:solidFill>
                  <a:schemeClr val="accent5">
                    <a:lumMod val="50000"/>
                  </a:schemeClr>
                </a:solidFill>
                <a:latin typeface="+mn-lt"/>
              </a:rPr>
              <a:t> </a:t>
            </a:r>
            <a:r>
              <a:rPr lang="en-US" sz="2400" dirty="0" smtClean="0">
                <a:solidFill>
                  <a:schemeClr val="accent5">
                    <a:lumMod val="50000"/>
                  </a:schemeClr>
                </a:solidFill>
                <a:latin typeface="+mn-lt"/>
              </a:rPr>
              <a:t>is important to realize each child develops at his/her own pace.  This is exceedingly noticeable during the preschool years.  Not every four year old will act or respond similarly – keep in mind that one four year old may be, developmentally, a two year old in many domains.</a:t>
            </a:r>
          </a:p>
          <a:p>
            <a:pPr marL="0" indent="0">
              <a:buNone/>
            </a:pPr>
            <a:r>
              <a:rPr lang="en-US" sz="2400" dirty="0" smtClean="0">
                <a:solidFill>
                  <a:schemeClr val="accent5">
                    <a:lumMod val="50000"/>
                  </a:schemeClr>
                </a:solidFill>
                <a:latin typeface="+mn-lt"/>
              </a:rPr>
              <a:t>The following slides contain a developmental overview for three and four year old children.  </a:t>
            </a:r>
          </a:p>
          <a:p>
            <a:endParaRPr lang="en-US" sz="2000" dirty="0" smtClean="0"/>
          </a:p>
          <a:p>
            <a:pPr marL="0" indent="0">
              <a:buNone/>
            </a:pPr>
            <a:endParaRPr lang="en-US" sz="2000" dirty="0" smtClean="0"/>
          </a:p>
          <a:p>
            <a:pPr marL="0" indent="0">
              <a:buNone/>
            </a:pPr>
            <a:endParaRPr lang="en-US" sz="2000" dirty="0" smtClean="0"/>
          </a:p>
          <a:p>
            <a:pPr>
              <a:buNone/>
            </a:pPr>
            <a:endParaRPr lang="en-US" sz="2400" dirty="0" smtClean="0"/>
          </a:p>
        </p:txBody>
      </p:sp>
      <p:sp>
        <p:nvSpPr>
          <p:cNvPr id="4" name="Title 5"/>
          <p:cNvSpPr txBox="1">
            <a:spLocks/>
          </p:cNvSpPr>
          <p:nvPr/>
        </p:nvSpPr>
        <p:spPr>
          <a:xfrm>
            <a:off x="6141720" y="6154954"/>
            <a:ext cx="3002280" cy="72209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1075453"/>
          </a:xfrm>
        </p:spPr>
        <p:txBody>
          <a:bodyPr>
            <a:normAutofit fontScale="90000"/>
          </a:bodyPr>
          <a:lstStyle/>
          <a:p>
            <a:pPr algn="ctr"/>
            <a:r>
              <a:rPr lang="en-US" sz="3600" b="1" dirty="0" smtClean="0"/>
              <a:t>Developmental </a:t>
            </a:r>
            <a:r>
              <a:rPr lang="en-US" sz="3600" b="1" dirty="0"/>
              <a:t>O</a:t>
            </a:r>
            <a:r>
              <a:rPr lang="en-US" sz="3600" b="1" dirty="0" smtClean="0"/>
              <a:t>verviews </a:t>
            </a:r>
            <a:r>
              <a:rPr lang="en-US" sz="3600" b="1" dirty="0"/>
              <a:t>for </a:t>
            </a:r>
            <a:r>
              <a:rPr lang="en-US" sz="3600" b="1" dirty="0" smtClean="0"/>
              <a:t>Three </a:t>
            </a:r>
            <a:r>
              <a:rPr lang="en-US" sz="3600" b="1" dirty="0"/>
              <a:t>and </a:t>
            </a:r>
            <a:r>
              <a:rPr lang="en-US" sz="3600" b="1" dirty="0" smtClean="0"/>
              <a:t>Four Year Olds </a:t>
            </a:r>
            <a:endParaRPr lang="en-US" dirty="0"/>
          </a:p>
        </p:txBody>
      </p:sp>
      <p:sp>
        <p:nvSpPr>
          <p:cNvPr id="5" name="Content Placeholder 4"/>
          <p:cNvSpPr>
            <a:spLocks noGrp="1"/>
          </p:cNvSpPr>
          <p:nvPr>
            <p:ph idx="1"/>
          </p:nvPr>
        </p:nvSpPr>
        <p:spPr>
          <a:xfrm>
            <a:off x="298938" y="1244600"/>
            <a:ext cx="8527427" cy="4698999"/>
          </a:xfrm>
        </p:spPr>
        <p:txBody>
          <a:bodyPr>
            <a:normAutofit/>
          </a:bodyPr>
          <a:lstStyle/>
          <a:p>
            <a:pPr marL="0" indent="0">
              <a:buNone/>
            </a:pPr>
            <a:endParaRPr lang="en-US" sz="2000" dirty="0" smtClean="0"/>
          </a:p>
          <a:p>
            <a:pPr marL="0" indent="0">
              <a:buNone/>
            </a:pPr>
            <a:r>
              <a:rPr lang="en-US" sz="2400" dirty="0">
                <a:solidFill>
                  <a:schemeClr val="accent5">
                    <a:lumMod val="50000"/>
                  </a:schemeClr>
                </a:solidFill>
                <a:latin typeface="+mn-lt"/>
              </a:rPr>
              <a:t>T</a:t>
            </a:r>
            <a:r>
              <a:rPr lang="en-US" sz="2400" dirty="0" smtClean="0">
                <a:solidFill>
                  <a:schemeClr val="accent5">
                    <a:lumMod val="50000"/>
                  </a:schemeClr>
                </a:solidFill>
                <a:latin typeface="+mn-lt"/>
              </a:rPr>
              <a:t>he past is divided into the immediate past, yesterday, last week and last month, and a long time ago.  An example of this is when their parents were young. The future is divided into tomorrow, soon, and "when I get big." Although they may not know the names of the seasons, children are beginning to make the relevant associations. They might remember summer as when it's hot and you go on vacation and fall as when the trees turn color, when you go trick-or-treating, and when you watch football on television.</a:t>
            </a:r>
          </a:p>
          <a:p>
            <a:pPr marL="0" indent="0">
              <a:buNone/>
            </a:pPr>
            <a:endParaRPr lang="en-US" sz="2400" dirty="0" smtClean="0"/>
          </a:p>
        </p:txBody>
      </p:sp>
      <p:sp>
        <p:nvSpPr>
          <p:cNvPr id="4"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1075453"/>
          </a:xfrm>
        </p:spPr>
        <p:txBody>
          <a:bodyPr>
            <a:normAutofit fontScale="90000"/>
          </a:bodyPr>
          <a:lstStyle/>
          <a:p>
            <a:pPr algn="ctr"/>
            <a:r>
              <a:rPr lang="en-US" sz="3600" b="1" dirty="0" smtClean="0"/>
              <a:t>Developmental </a:t>
            </a:r>
            <a:r>
              <a:rPr lang="en-US" sz="3600" b="1" dirty="0"/>
              <a:t>O</a:t>
            </a:r>
            <a:r>
              <a:rPr lang="en-US" sz="3600" b="1" dirty="0" smtClean="0"/>
              <a:t>verviews </a:t>
            </a:r>
            <a:r>
              <a:rPr lang="en-US" sz="3600" b="1" dirty="0"/>
              <a:t>for </a:t>
            </a:r>
            <a:r>
              <a:rPr lang="en-US" sz="3600" b="1" dirty="0" smtClean="0"/>
              <a:t>Three </a:t>
            </a:r>
            <a:r>
              <a:rPr lang="en-US" sz="3600" b="1" dirty="0"/>
              <a:t>and </a:t>
            </a:r>
            <a:r>
              <a:rPr lang="en-US" sz="3600" b="1" dirty="0" smtClean="0"/>
              <a:t>Four Year Olds </a:t>
            </a:r>
            <a:endParaRPr lang="en-US" dirty="0"/>
          </a:p>
        </p:txBody>
      </p:sp>
      <p:sp>
        <p:nvSpPr>
          <p:cNvPr id="5" name="Content Placeholder 4"/>
          <p:cNvSpPr>
            <a:spLocks noGrp="1"/>
          </p:cNvSpPr>
          <p:nvPr>
            <p:ph idx="1"/>
          </p:nvPr>
        </p:nvSpPr>
        <p:spPr>
          <a:xfrm>
            <a:off x="298938" y="1244600"/>
            <a:ext cx="8527427" cy="4149969"/>
          </a:xfrm>
        </p:spPr>
        <p:txBody>
          <a:bodyPr>
            <a:normAutofit/>
          </a:bodyPr>
          <a:lstStyle/>
          <a:p>
            <a:pPr marL="0" indent="0">
              <a:buNone/>
            </a:pPr>
            <a:endParaRPr lang="en-US" sz="1900" dirty="0" smtClean="0"/>
          </a:p>
          <a:p>
            <a:pPr marL="0" indent="0">
              <a:buNone/>
            </a:pPr>
            <a:r>
              <a:rPr lang="en-US" sz="2400" dirty="0" smtClean="0">
                <a:solidFill>
                  <a:schemeClr val="accent5">
                    <a:lumMod val="50000"/>
                  </a:schemeClr>
                </a:solidFill>
                <a:latin typeface="+mn-lt"/>
              </a:rPr>
              <a:t>Space, like time, is also divided into categories. Some places are near and you can walk to them. Some places are too far to walk. Some places are really far away, like Africa and the moon. There are also categories of people, such as children, teenagers, people who are old and work at jobs, and people who are very old and don't do much at all. Things can be living or not living, people and animals can be alive or dead, and things can be real or pretend.</a:t>
            </a:r>
          </a:p>
          <a:p>
            <a:pPr>
              <a:buNone/>
            </a:pPr>
            <a:endParaRPr lang="en-US" sz="2400" dirty="0" smtClean="0"/>
          </a:p>
        </p:txBody>
      </p:sp>
      <p:sp>
        <p:nvSpPr>
          <p:cNvPr id="4"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extLst>
      <p:ext uri="{BB962C8B-B14F-4D97-AF65-F5344CB8AC3E}">
        <p14:creationId xmlns:p14="http://schemas.microsoft.com/office/powerpoint/2010/main" val="2446425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t>Developmental Overviews for Three and Four Year Olds </a:t>
            </a:r>
          </a:p>
        </p:txBody>
      </p:sp>
      <p:sp>
        <p:nvSpPr>
          <p:cNvPr id="5" name="Content Placeholder 4"/>
          <p:cNvSpPr>
            <a:spLocks noGrp="1"/>
          </p:cNvSpPr>
          <p:nvPr>
            <p:ph idx="1"/>
          </p:nvPr>
        </p:nvSpPr>
        <p:spPr>
          <a:xfrm>
            <a:off x="298938" y="1371600"/>
            <a:ext cx="8527427" cy="4648200"/>
          </a:xfrm>
        </p:spPr>
        <p:txBody>
          <a:bodyPr>
            <a:normAutofit fontScale="92500" lnSpcReduction="10000"/>
          </a:bodyPr>
          <a:lstStyle/>
          <a:p>
            <a:pPr marL="0" indent="0">
              <a:buNone/>
            </a:pPr>
            <a:endParaRPr lang="en-US" sz="2200" dirty="0" smtClean="0"/>
          </a:p>
          <a:p>
            <a:pPr marL="0" indent="0">
              <a:buNone/>
            </a:pPr>
            <a:r>
              <a:rPr lang="en-US" sz="2600" dirty="0" smtClean="0">
                <a:solidFill>
                  <a:schemeClr val="accent5">
                    <a:lumMod val="50000"/>
                  </a:schemeClr>
                </a:solidFill>
                <a:latin typeface="+mn-lt"/>
              </a:rPr>
              <a:t>By 3 </a:t>
            </a:r>
            <a:r>
              <a:rPr lang="en-US" sz="2600" dirty="0" smtClean="0">
                <a:solidFill>
                  <a:schemeClr val="accent5">
                    <a:lumMod val="50000"/>
                  </a:schemeClr>
                </a:solidFill>
                <a:latin typeface="+mn-lt"/>
              </a:rPr>
              <a:t>years old, </a:t>
            </a:r>
            <a:r>
              <a:rPr lang="en-US" sz="2600" dirty="0" smtClean="0">
                <a:solidFill>
                  <a:schemeClr val="accent5">
                    <a:lumMod val="50000"/>
                  </a:schemeClr>
                </a:solidFill>
                <a:latin typeface="+mn-lt"/>
              </a:rPr>
              <a:t>children have expanded their repertoire of emotional responses. They can be sad or pensive. They can be jealous, wary, or frightened. They can be contented, jolly, or exuberant. They are also more tuned in to the feelings of others. Pleasing adults is becoming increasingly more important, and receiving praise or affection is becoming a powerful reinforce. Although 3-year-olds are less apt to throw temper tantrums than 2-year-olds, their behavior can disintegrate when they are tired or hungry.</a:t>
            </a:r>
          </a:p>
          <a:p>
            <a:endParaRPr lang="en-US" sz="2600" dirty="0" smtClean="0">
              <a:solidFill>
                <a:schemeClr val="accent5">
                  <a:lumMod val="50000"/>
                </a:schemeClr>
              </a:solidFill>
            </a:endParaRPr>
          </a:p>
          <a:p>
            <a:pPr marL="0" indent="0">
              <a:buNone/>
            </a:pPr>
            <a:endParaRPr lang="en-US" sz="2600" dirty="0" smtClean="0">
              <a:solidFill>
                <a:schemeClr val="accent5">
                  <a:lumMod val="50000"/>
                </a:schemeClr>
              </a:solidFill>
              <a:latin typeface="+mn-lt"/>
            </a:endParaRPr>
          </a:p>
          <a:p>
            <a:pPr marL="0" indent="0">
              <a:buNone/>
            </a:pPr>
            <a:r>
              <a:rPr lang="en-US" sz="1900" dirty="0" smtClean="0">
                <a:solidFill>
                  <a:schemeClr val="accent5">
                    <a:lumMod val="50000"/>
                  </a:schemeClr>
                </a:solidFill>
                <a:latin typeface="+mn-lt"/>
              </a:rPr>
              <a:t>(Excerpt from All About Child Care and Early Education A Comprehensive Resource for Child Care Professionals , by M. Segal &amp; B. Bardige &amp; M.J. Woika &amp; J. Leinfelder, 2006 edition, p. 110-112. Pearson Education Inc.)</a:t>
            </a:r>
          </a:p>
          <a:p>
            <a:endParaRPr lang="en-US" sz="2600" dirty="0" smtClean="0"/>
          </a:p>
          <a:p>
            <a:pPr marL="0" indent="0">
              <a:buNone/>
            </a:pPr>
            <a:endParaRPr lang="en-US" sz="2000" dirty="0" smtClean="0"/>
          </a:p>
          <a:p>
            <a:pPr marL="0" indent="0">
              <a:buNone/>
            </a:pPr>
            <a:endParaRPr lang="en-US" sz="2000" dirty="0" smtClean="0"/>
          </a:p>
          <a:p>
            <a:pPr>
              <a:buNone/>
            </a:pPr>
            <a:endParaRPr lang="en-US" sz="2400" dirty="0" smtClean="0"/>
          </a:p>
        </p:txBody>
      </p:sp>
      <p:sp>
        <p:nvSpPr>
          <p:cNvPr id="7"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t>Developmental Overviews for Three and Four Year Olds </a:t>
            </a:r>
          </a:p>
        </p:txBody>
      </p:sp>
      <p:sp>
        <p:nvSpPr>
          <p:cNvPr id="5" name="Content Placeholder 4"/>
          <p:cNvSpPr>
            <a:spLocks noGrp="1"/>
          </p:cNvSpPr>
          <p:nvPr>
            <p:ph idx="1"/>
          </p:nvPr>
        </p:nvSpPr>
        <p:spPr>
          <a:xfrm>
            <a:off x="298939" y="1676400"/>
            <a:ext cx="8159262" cy="4149969"/>
          </a:xfrm>
        </p:spPr>
        <p:txBody>
          <a:bodyPr>
            <a:noAutofit/>
          </a:bodyPr>
          <a:lstStyle/>
          <a:p>
            <a:pPr marL="0" indent="0">
              <a:buNone/>
            </a:pPr>
            <a:r>
              <a:rPr lang="en-US" sz="2400" dirty="0" smtClean="0">
                <a:solidFill>
                  <a:schemeClr val="accent5">
                    <a:lumMod val="50000"/>
                  </a:schemeClr>
                </a:solidFill>
                <a:latin typeface="+mn-lt"/>
              </a:rPr>
              <a:t>Although children are learning to take turns and share toys, arguments over possessions take place continually. Frequently, disputes that begin verbally end with a push, a punch, or a skirmish. For the most part, the children do not really hurt each other in these skirmishes, but providing adult supervision is an important safeguard.</a:t>
            </a:r>
          </a:p>
          <a:p>
            <a:pPr marL="0" indent="0">
              <a:buNone/>
            </a:pPr>
            <a:endParaRPr lang="en-US" sz="2400" dirty="0" smtClean="0"/>
          </a:p>
          <a:p>
            <a:pPr marL="0" indent="0">
              <a:buNone/>
            </a:pPr>
            <a:endParaRPr lang="en-US" sz="2400" dirty="0" smtClean="0"/>
          </a:p>
          <a:p>
            <a:pPr>
              <a:buNone/>
            </a:pPr>
            <a:endParaRPr lang="en-US" sz="2400" dirty="0" smtClean="0"/>
          </a:p>
        </p:txBody>
      </p:sp>
      <p:sp>
        <p:nvSpPr>
          <p:cNvPr id="4"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extLst>
      <p:ext uri="{BB962C8B-B14F-4D97-AF65-F5344CB8AC3E}">
        <p14:creationId xmlns:p14="http://schemas.microsoft.com/office/powerpoint/2010/main" val="352798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2806" y="-99131"/>
            <a:ext cx="8527427" cy="1400159"/>
          </a:xfrm>
        </p:spPr>
        <p:txBody>
          <a:bodyPr>
            <a:normAutofit/>
          </a:bodyPr>
          <a:lstStyle/>
          <a:p>
            <a:pPr algn="ctr"/>
            <a:r>
              <a:rPr lang="en-US" sz="3200" b="1" dirty="0">
                <a:latin typeface="+mn-lt"/>
              </a:rPr>
              <a:t>Who is the </a:t>
            </a:r>
            <a:r>
              <a:rPr lang="en-US" sz="3200" b="1" dirty="0" smtClean="0">
                <a:latin typeface="+mn-lt"/>
              </a:rPr>
              <a:t>eligible for  pre-k?</a:t>
            </a:r>
            <a:endParaRPr lang="en-US" sz="3200" b="1" dirty="0">
              <a:latin typeface="+mn-lt"/>
            </a:endParaRPr>
          </a:p>
        </p:txBody>
      </p:sp>
      <p:sp>
        <p:nvSpPr>
          <p:cNvPr id="5" name="Content Placeholder 4"/>
          <p:cNvSpPr>
            <a:spLocks noGrp="1"/>
          </p:cNvSpPr>
          <p:nvPr>
            <p:ph idx="1"/>
          </p:nvPr>
        </p:nvSpPr>
        <p:spPr>
          <a:xfrm>
            <a:off x="265072" y="1383579"/>
            <a:ext cx="5151846" cy="4149969"/>
          </a:xfrm>
        </p:spPr>
        <p:txBody>
          <a:bodyPr>
            <a:normAutofit/>
          </a:bodyPr>
          <a:lstStyle/>
          <a:p>
            <a:endParaRPr lang="en-US" dirty="0" smtClean="0">
              <a:latin typeface="+mn-lt"/>
            </a:endParaRPr>
          </a:p>
          <a:p>
            <a:r>
              <a:rPr lang="en-US" sz="2400" dirty="0" smtClean="0">
                <a:solidFill>
                  <a:schemeClr val="accent1">
                    <a:lumMod val="50000"/>
                  </a:schemeClr>
                </a:solidFill>
                <a:latin typeface="+mn-lt"/>
              </a:rPr>
              <a:t>Four years of age prior to July 1</a:t>
            </a:r>
            <a:r>
              <a:rPr lang="en-US" sz="2400" baseline="30000" dirty="0" smtClean="0">
                <a:solidFill>
                  <a:schemeClr val="accent1">
                    <a:lumMod val="50000"/>
                  </a:schemeClr>
                </a:solidFill>
                <a:latin typeface="+mn-lt"/>
              </a:rPr>
              <a:t>st</a:t>
            </a:r>
            <a:r>
              <a:rPr lang="en-US" sz="2400" dirty="0" smtClean="0">
                <a:solidFill>
                  <a:schemeClr val="accent1">
                    <a:lumMod val="50000"/>
                  </a:schemeClr>
                </a:solidFill>
                <a:latin typeface="+mn-lt"/>
              </a:rPr>
              <a:t> or a three year old child with an Individualized Education Plan (IEP).</a:t>
            </a:r>
          </a:p>
          <a:p>
            <a:endParaRPr lang="en-US" sz="2400" dirty="0" smtClean="0">
              <a:solidFill>
                <a:schemeClr val="accent1">
                  <a:lumMod val="50000"/>
                </a:schemeClr>
              </a:solidFill>
              <a:latin typeface="+mn-lt"/>
            </a:endParaRPr>
          </a:p>
          <a:p>
            <a:r>
              <a:rPr lang="en-US" sz="2400" dirty="0" smtClean="0">
                <a:solidFill>
                  <a:schemeClr val="accent1">
                    <a:lumMod val="50000"/>
                  </a:schemeClr>
                </a:solidFill>
                <a:latin typeface="+mn-lt"/>
              </a:rPr>
              <a:t>The pre-k child may also be enrolled and receive services from Head Start, childcare, and/or preschool special needs.</a:t>
            </a:r>
            <a:endParaRPr lang="en-US" sz="2400" dirty="0">
              <a:solidFill>
                <a:schemeClr val="accent1">
                  <a:lumMod val="50000"/>
                </a:schemeClr>
              </a:solidFill>
              <a:latin typeface="+mn-lt"/>
            </a:endParaRPr>
          </a:p>
        </p:txBody>
      </p:sp>
      <p:pic>
        <p:nvPicPr>
          <p:cNvPr id="2" name="Picture 1"/>
          <p:cNvPicPr>
            <a:picLocks noChangeAspect="1"/>
          </p:cNvPicPr>
          <p:nvPr/>
        </p:nvPicPr>
        <p:blipFill>
          <a:blip r:embed="rId3"/>
          <a:stretch>
            <a:fillRect/>
          </a:stretch>
        </p:blipFill>
        <p:spPr>
          <a:xfrm>
            <a:off x="6605622" y="967110"/>
            <a:ext cx="1850688" cy="2466053"/>
          </a:xfrm>
          <a:prstGeom prst="rect">
            <a:avLst/>
          </a:prstGeom>
        </p:spPr>
      </p:pic>
      <p:pic>
        <p:nvPicPr>
          <p:cNvPr id="3" name="Picture 2"/>
          <p:cNvPicPr>
            <a:picLocks noChangeAspect="1"/>
          </p:cNvPicPr>
          <p:nvPr/>
        </p:nvPicPr>
        <p:blipFill>
          <a:blip r:embed="rId4"/>
          <a:stretch>
            <a:fillRect/>
          </a:stretch>
        </p:blipFill>
        <p:spPr>
          <a:xfrm>
            <a:off x="6235566" y="3674463"/>
            <a:ext cx="2590800" cy="2180236"/>
          </a:xfrm>
          <a:prstGeom prst="rect">
            <a:avLst/>
          </a:prstGeom>
        </p:spPr>
      </p:pic>
      <p:sp>
        <p:nvSpPr>
          <p:cNvPr id="7"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Introduction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t>Developmental Overviews for Three and Four Year Olds </a:t>
            </a:r>
          </a:p>
        </p:txBody>
      </p:sp>
      <p:sp>
        <p:nvSpPr>
          <p:cNvPr id="5" name="Content Placeholder 4"/>
          <p:cNvSpPr>
            <a:spLocks noGrp="1"/>
          </p:cNvSpPr>
          <p:nvPr>
            <p:ph idx="1"/>
          </p:nvPr>
        </p:nvSpPr>
        <p:spPr>
          <a:xfrm>
            <a:off x="685800" y="1560839"/>
            <a:ext cx="7924800" cy="4149969"/>
          </a:xfrm>
        </p:spPr>
        <p:txBody>
          <a:bodyPr>
            <a:noAutofit/>
          </a:bodyPr>
          <a:lstStyle/>
          <a:p>
            <a:pPr marL="0" indent="0">
              <a:buNone/>
            </a:pPr>
            <a:r>
              <a:rPr lang="en-US" sz="2400" dirty="0">
                <a:solidFill>
                  <a:schemeClr val="accent5">
                    <a:lumMod val="50000"/>
                  </a:schemeClr>
                </a:solidFill>
                <a:latin typeface="+mn-lt"/>
              </a:rPr>
              <a:t>Four-year-old children are becoming increasingly aware of themselves as members of a peer group. Much of their day is spent establishing and maintaining their position with peers. Children who are 4 years old use their growing facility with words to praise or to criticize and correct other children, to call attention to their own accomplishments, and to convince a group to adopt their ideas. Four-year-olds are interested in playing with other children and will use threats and promises to win a friend or gain entry into a group. Remarks like "I'll be your best friend" and "I won't be your friend" are frequently heard in a preschool.</a:t>
            </a:r>
          </a:p>
          <a:p>
            <a:endParaRPr lang="en-US" sz="2400" dirty="0"/>
          </a:p>
          <a:p>
            <a:pPr marL="0" indent="0">
              <a:buNone/>
            </a:pPr>
            <a:endParaRPr lang="en-US" sz="2400" dirty="0" smtClean="0"/>
          </a:p>
          <a:p>
            <a:pPr marL="0" indent="0">
              <a:buNone/>
            </a:pPr>
            <a:endParaRPr lang="en-US" sz="2400" dirty="0" smtClean="0"/>
          </a:p>
          <a:p>
            <a:pPr>
              <a:buNone/>
            </a:pPr>
            <a:endParaRPr lang="en-US" sz="2400" dirty="0" smtClean="0"/>
          </a:p>
        </p:txBody>
      </p:sp>
      <p:sp>
        <p:nvSpPr>
          <p:cNvPr id="4"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extLst>
      <p:ext uri="{BB962C8B-B14F-4D97-AF65-F5344CB8AC3E}">
        <p14:creationId xmlns:p14="http://schemas.microsoft.com/office/powerpoint/2010/main" val="1384356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2800" b="1" dirty="0"/>
              <a:t>Tips on Positive Approaches to Discipline </a:t>
            </a:r>
            <a:br>
              <a:rPr lang="en-US" sz="2800" b="1" dirty="0"/>
            </a:br>
            <a:r>
              <a:rPr lang="en-US" sz="1800" dirty="0"/>
              <a:t>Early Childhood Learning and Knowledge </a:t>
            </a:r>
            <a:r>
              <a:rPr lang="en-US" sz="1800" dirty="0" smtClean="0"/>
              <a:t>Center</a:t>
            </a:r>
            <a:r>
              <a:rPr lang="en-US" sz="2800" dirty="0" smtClean="0"/>
              <a:t/>
            </a:r>
            <a:br>
              <a:rPr lang="en-US" sz="2800" dirty="0" smtClean="0"/>
            </a:br>
            <a:r>
              <a:rPr lang="en-US" sz="1400" dirty="0" smtClean="0">
                <a:hlinkClick r:id="rId2"/>
              </a:rPr>
              <a:t>Exerts </a:t>
            </a:r>
            <a:r>
              <a:rPr lang="en-US" sz="1400" dirty="0">
                <a:hlinkClick r:id="rId2"/>
              </a:rPr>
              <a:t>from Head Start Transportation Pathfinder</a:t>
            </a:r>
            <a:endParaRPr lang="en-US" sz="1400" dirty="0"/>
          </a:p>
        </p:txBody>
      </p:sp>
      <p:sp>
        <p:nvSpPr>
          <p:cNvPr id="5" name="Content Placeholder 4"/>
          <p:cNvSpPr>
            <a:spLocks noGrp="1"/>
          </p:cNvSpPr>
          <p:nvPr>
            <p:ph idx="1"/>
          </p:nvPr>
        </p:nvSpPr>
        <p:spPr/>
        <p:txBody>
          <a:bodyPr>
            <a:normAutofit/>
          </a:bodyPr>
          <a:lstStyle/>
          <a:p>
            <a:pPr algn="ctr">
              <a:buNone/>
            </a:pPr>
            <a:endParaRPr lang="en-US" sz="1200" dirty="0" smtClean="0"/>
          </a:p>
          <a:p>
            <a:pPr marL="0" indent="0">
              <a:buNone/>
            </a:pPr>
            <a:r>
              <a:rPr lang="en-US" sz="2400" dirty="0" smtClean="0">
                <a:solidFill>
                  <a:schemeClr val="accent5">
                    <a:lumMod val="50000"/>
                  </a:schemeClr>
                </a:solidFill>
                <a:latin typeface="+mn-lt"/>
              </a:rPr>
              <a:t>In a community where cultural values may be perceived as different from the majority of society, it is important to understand how adults communicate with their children. This parenting style will support a child's learning about personal space, expressing emotions, and self-control. Together with parents, transportation staff can make the bus route an enjoyable experience.</a:t>
            </a:r>
          </a:p>
          <a:p>
            <a:endParaRPr lang="en-US" sz="1800" dirty="0" smtClean="0"/>
          </a:p>
          <a:p>
            <a:pPr algn="ctr">
              <a:buNone/>
            </a:pPr>
            <a:endParaRPr lang="en-US" sz="1200" dirty="0" smtClean="0"/>
          </a:p>
        </p:txBody>
      </p:sp>
      <p:sp>
        <p:nvSpPr>
          <p:cNvPr id="7"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gn="ctr">
              <a:buNone/>
            </a:pPr>
            <a:endParaRPr lang="en-US" sz="1200" dirty="0" smtClean="0"/>
          </a:p>
          <a:p>
            <a:pPr marL="0" indent="0">
              <a:buNone/>
            </a:pPr>
            <a:r>
              <a:rPr lang="en-US" sz="2400" dirty="0" smtClean="0">
                <a:solidFill>
                  <a:schemeClr val="accent5">
                    <a:lumMod val="50000"/>
                  </a:schemeClr>
                </a:solidFill>
              </a:rPr>
              <a:t>Transportation staff can reduce the amount of time spent on discipline problems by prioritizing time to </a:t>
            </a:r>
            <a:r>
              <a:rPr lang="en-US" sz="2400" dirty="0">
                <a:solidFill>
                  <a:schemeClr val="accent5">
                    <a:lumMod val="50000"/>
                  </a:schemeClr>
                </a:solidFill>
              </a:rPr>
              <a:t>review safety </a:t>
            </a:r>
            <a:r>
              <a:rPr lang="en-US" sz="2400" dirty="0" smtClean="0">
                <a:solidFill>
                  <a:schemeClr val="accent5">
                    <a:lumMod val="50000"/>
                  </a:schemeClr>
                </a:solidFill>
              </a:rPr>
              <a:t>procedures with children.  As children gain a sense of self-control, they increase their ability to regulate their own behavior. This situation may be likened to a seesaw.  Discipline problems rise when procedures are not known and discipline lowers when procedures have been learned. </a:t>
            </a:r>
          </a:p>
          <a:p>
            <a:pPr algn="ctr">
              <a:buNone/>
            </a:pPr>
            <a:endParaRPr lang="en-US" sz="1200" dirty="0" smtClean="0"/>
          </a:p>
        </p:txBody>
      </p:sp>
      <p:sp>
        <p:nvSpPr>
          <p:cNvPr id="7"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
        <p:nvSpPr>
          <p:cNvPr id="9" name="Title 5"/>
          <p:cNvSpPr>
            <a:spLocks noGrp="1"/>
          </p:cNvSpPr>
          <p:nvPr>
            <p:ph type="title"/>
          </p:nvPr>
        </p:nvSpPr>
        <p:spPr>
          <a:xfrm>
            <a:off x="298450" y="144463"/>
            <a:ext cx="8528050" cy="1400175"/>
          </a:xfrm>
        </p:spPr>
        <p:txBody>
          <a:bodyPr>
            <a:normAutofit/>
          </a:bodyPr>
          <a:lstStyle/>
          <a:p>
            <a:pPr algn="ctr"/>
            <a:r>
              <a:rPr lang="en-US" sz="2800" b="1" dirty="0"/>
              <a:t>Tips on Positive Approaches to Discipline </a:t>
            </a:r>
            <a:br>
              <a:rPr lang="en-US" sz="2800" b="1" dirty="0"/>
            </a:br>
            <a:r>
              <a:rPr lang="en-US" sz="1800" dirty="0"/>
              <a:t>Early Childhood Learning and Knowledge </a:t>
            </a:r>
            <a:r>
              <a:rPr lang="en-US" sz="1800" dirty="0" smtClean="0"/>
              <a:t>Center</a:t>
            </a:r>
            <a:r>
              <a:rPr lang="en-US" sz="2800" dirty="0" smtClean="0"/>
              <a:t/>
            </a:r>
            <a:br>
              <a:rPr lang="en-US" sz="2800" dirty="0" smtClean="0"/>
            </a:br>
            <a:r>
              <a:rPr lang="en-US" sz="1400" dirty="0" smtClean="0">
                <a:hlinkClick r:id="rId2"/>
              </a:rPr>
              <a:t>Exerts </a:t>
            </a:r>
            <a:r>
              <a:rPr lang="en-US" sz="1400" dirty="0">
                <a:hlinkClick r:id="rId2"/>
              </a:rPr>
              <a:t>from Head Start Transportation Pathfinder</a:t>
            </a:r>
            <a:endParaRPr lang="en-US" sz="1400" dirty="0"/>
          </a:p>
        </p:txBody>
      </p:sp>
    </p:spTree>
    <p:extLst>
      <p:ext uri="{BB962C8B-B14F-4D97-AF65-F5344CB8AC3E}">
        <p14:creationId xmlns:p14="http://schemas.microsoft.com/office/powerpoint/2010/main" val="3928723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7" y="109699"/>
            <a:ext cx="8527427" cy="1051537"/>
          </a:xfrm>
        </p:spPr>
        <p:txBody>
          <a:bodyPr/>
          <a:lstStyle/>
          <a:p>
            <a:pPr algn="ctr"/>
            <a:r>
              <a:rPr lang="en-US" b="1" dirty="0" smtClean="0"/>
              <a:t>Positive Approaches to Discipline</a:t>
            </a:r>
            <a:endParaRPr lang="en-US" b="1" dirty="0"/>
          </a:p>
        </p:txBody>
      </p:sp>
      <p:sp>
        <p:nvSpPr>
          <p:cNvPr id="3" name="Content Placeholder 2"/>
          <p:cNvSpPr>
            <a:spLocks noGrp="1"/>
          </p:cNvSpPr>
          <p:nvPr>
            <p:ph idx="1"/>
          </p:nvPr>
        </p:nvSpPr>
        <p:spPr>
          <a:xfrm>
            <a:off x="298938" y="1143000"/>
            <a:ext cx="8527427" cy="4800600"/>
          </a:xfrm>
        </p:spPr>
        <p:txBody>
          <a:bodyPr>
            <a:noAutofit/>
          </a:bodyPr>
          <a:lstStyle/>
          <a:p>
            <a:pPr marL="0" indent="0">
              <a:lnSpc>
                <a:spcPct val="80000"/>
              </a:lnSpc>
              <a:buNone/>
            </a:pPr>
            <a:r>
              <a:rPr lang="en-US" sz="2400" dirty="0">
                <a:solidFill>
                  <a:schemeClr val="accent5">
                    <a:lumMod val="50000"/>
                  </a:schemeClr>
                </a:solidFill>
                <a:latin typeface="+mn-lt"/>
              </a:rPr>
              <a:t>The goal of transportation staff should be for routines and transitions to occur in a timely, predictable, and un-rushed </a:t>
            </a:r>
            <a:r>
              <a:rPr lang="en-US" sz="2400" dirty="0" smtClean="0">
                <a:solidFill>
                  <a:schemeClr val="accent5">
                    <a:lumMod val="50000"/>
                  </a:schemeClr>
                </a:solidFill>
                <a:latin typeface="+mn-lt"/>
              </a:rPr>
              <a:t>manner.  These </a:t>
            </a:r>
            <a:r>
              <a:rPr lang="en-US" sz="2400" dirty="0">
                <a:solidFill>
                  <a:schemeClr val="accent5">
                    <a:lumMod val="50000"/>
                  </a:schemeClr>
                </a:solidFill>
                <a:latin typeface="+mn-lt"/>
              </a:rPr>
              <a:t>would include: </a:t>
            </a:r>
          </a:p>
          <a:p>
            <a:pPr marL="533400" indent="-533400">
              <a:lnSpc>
                <a:spcPct val="80000"/>
              </a:lnSpc>
              <a:buNone/>
            </a:pPr>
            <a:endParaRPr lang="en-US" sz="2400" dirty="0">
              <a:solidFill>
                <a:schemeClr val="accent5">
                  <a:lumMod val="50000"/>
                </a:schemeClr>
              </a:solidFill>
              <a:latin typeface="+mn-lt"/>
            </a:endParaRPr>
          </a:p>
          <a:p>
            <a:pPr marL="804863" lvl="1" indent="-457200">
              <a:lnSpc>
                <a:spcPct val="80000"/>
              </a:lnSpc>
            </a:pPr>
            <a:r>
              <a:rPr lang="en-US" sz="2400" dirty="0" smtClean="0">
                <a:solidFill>
                  <a:schemeClr val="accent5">
                    <a:lumMod val="50000"/>
                  </a:schemeClr>
                </a:solidFill>
                <a:latin typeface="+mn-lt"/>
              </a:rPr>
              <a:t> How to board the vehicle.</a:t>
            </a:r>
            <a:endParaRPr lang="en-US" sz="2400" dirty="0">
              <a:solidFill>
                <a:schemeClr val="accent5">
                  <a:lumMod val="50000"/>
                </a:schemeClr>
              </a:solidFill>
              <a:latin typeface="+mn-lt"/>
            </a:endParaRPr>
          </a:p>
          <a:p>
            <a:pPr marL="804863" lvl="1" indent="-457200">
              <a:lnSpc>
                <a:spcPct val="80000"/>
              </a:lnSpc>
              <a:buNone/>
            </a:pPr>
            <a:endParaRPr lang="en-US" sz="2400" dirty="0">
              <a:solidFill>
                <a:schemeClr val="accent5">
                  <a:lumMod val="50000"/>
                </a:schemeClr>
              </a:solidFill>
              <a:latin typeface="+mn-lt"/>
            </a:endParaRPr>
          </a:p>
          <a:p>
            <a:pPr marL="804863" lvl="1" indent="-457200">
              <a:lnSpc>
                <a:spcPct val="80000"/>
              </a:lnSpc>
            </a:pPr>
            <a:r>
              <a:rPr lang="en-US" sz="2400" dirty="0" smtClean="0">
                <a:solidFill>
                  <a:schemeClr val="accent5">
                    <a:lumMod val="50000"/>
                  </a:schemeClr>
                </a:solidFill>
                <a:latin typeface="+mn-lt"/>
              </a:rPr>
              <a:t>Where to be seat </a:t>
            </a:r>
            <a:r>
              <a:rPr lang="en-US" sz="2400" dirty="0">
                <a:solidFill>
                  <a:schemeClr val="accent5">
                    <a:lumMod val="50000"/>
                  </a:schemeClr>
                </a:solidFill>
                <a:latin typeface="+mn-lt"/>
              </a:rPr>
              <a:t>on the </a:t>
            </a:r>
            <a:r>
              <a:rPr lang="en-US" sz="2400" dirty="0" smtClean="0">
                <a:solidFill>
                  <a:schemeClr val="accent5">
                    <a:lumMod val="50000"/>
                  </a:schemeClr>
                </a:solidFill>
                <a:latin typeface="+mn-lt"/>
              </a:rPr>
              <a:t>vehicle.</a:t>
            </a:r>
            <a:endParaRPr lang="en-US" sz="2400" dirty="0">
              <a:solidFill>
                <a:schemeClr val="accent5">
                  <a:lumMod val="50000"/>
                </a:schemeClr>
              </a:solidFill>
              <a:latin typeface="+mn-lt"/>
            </a:endParaRPr>
          </a:p>
          <a:p>
            <a:pPr marL="804863" lvl="1" indent="-457200">
              <a:lnSpc>
                <a:spcPct val="80000"/>
              </a:lnSpc>
              <a:buNone/>
            </a:pPr>
            <a:endParaRPr lang="en-US" sz="2400" dirty="0">
              <a:solidFill>
                <a:schemeClr val="accent5">
                  <a:lumMod val="50000"/>
                </a:schemeClr>
              </a:solidFill>
              <a:latin typeface="+mn-lt"/>
            </a:endParaRPr>
          </a:p>
          <a:p>
            <a:pPr marL="804863" lvl="1" indent="-457200">
              <a:lnSpc>
                <a:spcPct val="80000"/>
              </a:lnSpc>
            </a:pPr>
            <a:r>
              <a:rPr lang="en-US" sz="2400" dirty="0" smtClean="0">
                <a:solidFill>
                  <a:schemeClr val="accent5">
                    <a:lumMod val="50000"/>
                  </a:schemeClr>
                </a:solidFill>
                <a:latin typeface="+mn-lt"/>
              </a:rPr>
              <a:t>When it is appropriate to </a:t>
            </a:r>
            <a:r>
              <a:rPr lang="en-US" sz="2400" dirty="0">
                <a:solidFill>
                  <a:schemeClr val="accent5">
                    <a:lumMod val="50000"/>
                  </a:schemeClr>
                </a:solidFill>
                <a:latin typeface="+mn-lt"/>
              </a:rPr>
              <a:t>leave a</a:t>
            </a:r>
            <a:r>
              <a:rPr lang="en-US" sz="2400" dirty="0" smtClean="0">
                <a:solidFill>
                  <a:schemeClr val="accent5">
                    <a:lumMod val="50000"/>
                  </a:schemeClr>
                </a:solidFill>
                <a:latin typeface="+mn-lt"/>
              </a:rPr>
              <a:t> </a:t>
            </a:r>
            <a:r>
              <a:rPr lang="en-US" sz="2400" dirty="0">
                <a:solidFill>
                  <a:schemeClr val="accent5">
                    <a:lumMod val="50000"/>
                  </a:schemeClr>
                </a:solidFill>
                <a:latin typeface="+mn-lt"/>
              </a:rPr>
              <a:t>seat on the </a:t>
            </a:r>
            <a:r>
              <a:rPr lang="en-US" sz="2400" dirty="0" smtClean="0">
                <a:solidFill>
                  <a:schemeClr val="accent5">
                    <a:lumMod val="50000"/>
                  </a:schemeClr>
                </a:solidFill>
                <a:latin typeface="+mn-lt"/>
              </a:rPr>
              <a:t>vehicle.</a:t>
            </a:r>
            <a:endParaRPr lang="en-US" sz="2400" dirty="0">
              <a:solidFill>
                <a:schemeClr val="accent5">
                  <a:lumMod val="50000"/>
                </a:schemeClr>
              </a:solidFill>
              <a:latin typeface="+mn-lt"/>
            </a:endParaRPr>
          </a:p>
          <a:p>
            <a:pPr marL="804863" lvl="1" indent="-457200">
              <a:lnSpc>
                <a:spcPct val="80000"/>
              </a:lnSpc>
              <a:buNone/>
            </a:pPr>
            <a:r>
              <a:rPr lang="en-US" sz="2400" dirty="0">
                <a:solidFill>
                  <a:schemeClr val="accent5">
                    <a:lumMod val="50000"/>
                  </a:schemeClr>
                </a:solidFill>
                <a:latin typeface="+mn-lt"/>
              </a:rPr>
              <a:t> </a:t>
            </a:r>
          </a:p>
          <a:p>
            <a:pPr marL="804863" lvl="1" indent="-457200">
              <a:lnSpc>
                <a:spcPct val="80000"/>
              </a:lnSpc>
            </a:pPr>
            <a:r>
              <a:rPr lang="en-US" sz="2400" dirty="0">
                <a:solidFill>
                  <a:schemeClr val="accent5">
                    <a:lumMod val="50000"/>
                  </a:schemeClr>
                </a:solidFill>
                <a:latin typeface="+mn-lt"/>
              </a:rPr>
              <a:t>How to exit from the </a:t>
            </a:r>
            <a:r>
              <a:rPr lang="en-US" sz="2400" dirty="0" smtClean="0">
                <a:solidFill>
                  <a:schemeClr val="accent5">
                    <a:lumMod val="50000"/>
                  </a:schemeClr>
                </a:solidFill>
                <a:latin typeface="+mn-lt"/>
              </a:rPr>
              <a:t>vehicle.</a:t>
            </a:r>
            <a:endParaRPr lang="en-US" sz="2400" dirty="0">
              <a:solidFill>
                <a:schemeClr val="accent5">
                  <a:lumMod val="50000"/>
                </a:schemeClr>
              </a:solidFill>
              <a:latin typeface="+mn-lt"/>
            </a:endParaRPr>
          </a:p>
          <a:p>
            <a:pPr marL="804863" lvl="1" indent="-457200">
              <a:lnSpc>
                <a:spcPct val="80000"/>
              </a:lnSpc>
              <a:buNone/>
            </a:pPr>
            <a:endParaRPr lang="en-US" sz="2400" dirty="0">
              <a:solidFill>
                <a:schemeClr val="accent5">
                  <a:lumMod val="50000"/>
                </a:schemeClr>
              </a:solidFill>
              <a:latin typeface="+mn-lt"/>
            </a:endParaRPr>
          </a:p>
          <a:p>
            <a:pPr marL="804863" lvl="1" indent="-457200">
              <a:lnSpc>
                <a:spcPct val="80000"/>
              </a:lnSpc>
            </a:pPr>
            <a:r>
              <a:rPr lang="en-US" sz="2400" dirty="0" smtClean="0">
                <a:solidFill>
                  <a:schemeClr val="accent5">
                    <a:lumMod val="50000"/>
                  </a:schemeClr>
                </a:solidFill>
                <a:latin typeface="+mn-lt"/>
              </a:rPr>
              <a:t>What to do during evacuation drill. </a:t>
            </a:r>
            <a:endParaRPr lang="en-US" sz="2400" dirty="0">
              <a:solidFill>
                <a:schemeClr val="accent5">
                  <a:lumMod val="50000"/>
                </a:schemeClr>
              </a:solidFill>
              <a:latin typeface="+mn-lt"/>
            </a:endParaRPr>
          </a:p>
          <a:p>
            <a:endParaRPr lang="en-US" sz="2400" dirty="0"/>
          </a:p>
        </p:txBody>
      </p:sp>
      <p:sp>
        <p:nvSpPr>
          <p:cNvPr id="5"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extLst>
      <p:ext uri="{BB962C8B-B14F-4D97-AF65-F5344CB8AC3E}">
        <p14:creationId xmlns:p14="http://schemas.microsoft.com/office/powerpoint/2010/main" val="2837026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1075453"/>
          </a:xfrm>
        </p:spPr>
        <p:txBody>
          <a:bodyPr>
            <a:normAutofit/>
          </a:bodyPr>
          <a:lstStyle/>
          <a:p>
            <a:pPr algn="ctr"/>
            <a:r>
              <a:rPr lang="en-US" b="1" dirty="0" smtClean="0"/>
              <a:t>Positive Approaches to Discipline</a:t>
            </a:r>
            <a:endParaRPr lang="en-US" b="1" dirty="0"/>
          </a:p>
        </p:txBody>
      </p:sp>
      <p:sp>
        <p:nvSpPr>
          <p:cNvPr id="3" name="Content Placeholder 2"/>
          <p:cNvSpPr>
            <a:spLocks noGrp="1"/>
          </p:cNvSpPr>
          <p:nvPr>
            <p:ph idx="1"/>
          </p:nvPr>
        </p:nvSpPr>
        <p:spPr>
          <a:xfrm>
            <a:off x="298939" y="1219200"/>
            <a:ext cx="8527427" cy="4654062"/>
          </a:xfrm>
        </p:spPr>
        <p:txBody>
          <a:bodyPr>
            <a:normAutofit/>
          </a:bodyPr>
          <a:lstStyle/>
          <a:p>
            <a:pPr>
              <a:lnSpc>
                <a:spcPct val="80000"/>
              </a:lnSpc>
              <a:buNone/>
            </a:pPr>
            <a:r>
              <a:rPr lang="en-US" sz="2400" dirty="0" smtClean="0">
                <a:solidFill>
                  <a:schemeClr val="accent1">
                    <a:lumMod val="50000"/>
                  </a:schemeClr>
                </a:solidFill>
                <a:latin typeface="+mn-lt"/>
              </a:rPr>
              <a:t>Help children name </a:t>
            </a:r>
            <a:r>
              <a:rPr lang="en-US" sz="2400" dirty="0">
                <a:solidFill>
                  <a:schemeClr val="accent1">
                    <a:lumMod val="50000"/>
                  </a:schemeClr>
                </a:solidFill>
                <a:latin typeface="+mn-lt"/>
              </a:rPr>
              <a:t>things in the bus and </a:t>
            </a:r>
            <a:r>
              <a:rPr lang="en-US" sz="2400" dirty="0" smtClean="0">
                <a:solidFill>
                  <a:schemeClr val="accent1">
                    <a:lumMod val="50000"/>
                  </a:schemeClr>
                </a:solidFill>
                <a:latin typeface="+mn-lt"/>
              </a:rPr>
              <a:t>how they are used: </a:t>
            </a:r>
            <a:endParaRPr lang="en-US" sz="2400" dirty="0">
              <a:solidFill>
                <a:schemeClr val="accent1">
                  <a:lumMod val="50000"/>
                </a:schemeClr>
              </a:solidFill>
              <a:latin typeface="+mn-lt"/>
            </a:endParaRPr>
          </a:p>
          <a:p>
            <a:pPr>
              <a:lnSpc>
                <a:spcPct val="80000"/>
              </a:lnSpc>
              <a:buNone/>
            </a:pPr>
            <a:endParaRPr lang="en-US" sz="2400" dirty="0">
              <a:solidFill>
                <a:schemeClr val="accent1">
                  <a:lumMod val="50000"/>
                </a:schemeClr>
              </a:solidFill>
              <a:latin typeface="+mn-lt"/>
            </a:endParaRPr>
          </a:p>
          <a:p>
            <a:pPr lvl="1">
              <a:lnSpc>
                <a:spcPct val="80000"/>
              </a:lnSpc>
            </a:pPr>
            <a:r>
              <a:rPr lang="en-US" sz="2400" dirty="0">
                <a:solidFill>
                  <a:schemeClr val="accent1">
                    <a:lumMod val="50000"/>
                  </a:schemeClr>
                </a:solidFill>
                <a:latin typeface="+mn-lt"/>
              </a:rPr>
              <a:t>Aisle </a:t>
            </a:r>
          </a:p>
          <a:p>
            <a:pPr lvl="1">
              <a:lnSpc>
                <a:spcPct val="80000"/>
              </a:lnSpc>
            </a:pPr>
            <a:r>
              <a:rPr lang="en-US" sz="2400" dirty="0">
                <a:solidFill>
                  <a:schemeClr val="accent1">
                    <a:lumMod val="50000"/>
                  </a:schemeClr>
                </a:solidFill>
                <a:latin typeface="+mn-lt"/>
              </a:rPr>
              <a:t>Door </a:t>
            </a:r>
          </a:p>
          <a:p>
            <a:pPr lvl="1">
              <a:lnSpc>
                <a:spcPct val="80000"/>
              </a:lnSpc>
            </a:pPr>
            <a:r>
              <a:rPr lang="en-US" sz="2400" dirty="0">
                <a:solidFill>
                  <a:schemeClr val="accent1">
                    <a:lumMod val="50000"/>
                  </a:schemeClr>
                </a:solidFill>
                <a:latin typeface="+mn-lt"/>
              </a:rPr>
              <a:t>Emergency Exit </a:t>
            </a:r>
          </a:p>
          <a:p>
            <a:pPr lvl="1">
              <a:lnSpc>
                <a:spcPct val="80000"/>
              </a:lnSpc>
            </a:pPr>
            <a:r>
              <a:rPr lang="en-US" sz="2400" dirty="0">
                <a:solidFill>
                  <a:schemeClr val="accent1">
                    <a:lumMod val="50000"/>
                  </a:schemeClr>
                </a:solidFill>
                <a:latin typeface="+mn-lt"/>
              </a:rPr>
              <a:t>Handrail </a:t>
            </a:r>
          </a:p>
          <a:p>
            <a:pPr lvl="1">
              <a:lnSpc>
                <a:spcPct val="80000"/>
              </a:lnSpc>
            </a:pPr>
            <a:r>
              <a:rPr lang="en-US" sz="2400" dirty="0">
                <a:solidFill>
                  <a:schemeClr val="accent1">
                    <a:lumMod val="50000"/>
                  </a:schemeClr>
                </a:solidFill>
                <a:latin typeface="+mn-lt"/>
              </a:rPr>
              <a:t>Restraint System </a:t>
            </a:r>
          </a:p>
          <a:p>
            <a:pPr lvl="1">
              <a:lnSpc>
                <a:spcPct val="80000"/>
              </a:lnSpc>
            </a:pPr>
            <a:r>
              <a:rPr lang="en-US" sz="2400" dirty="0">
                <a:solidFill>
                  <a:schemeClr val="accent1">
                    <a:lumMod val="50000"/>
                  </a:schemeClr>
                </a:solidFill>
                <a:latin typeface="+mn-lt"/>
              </a:rPr>
              <a:t>Seat </a:t>
            </a:r>
          </a:p>
          <a:p>
            <a:pPr lvl="1">
              <a:lnSpc>
                <a:spcPct val="80000"/>
              </a:lnSpc>
            </a:pPr>
            <a:r>
              <a:rPr lang="en-US" sz="2400" dirty="0">
                <a:solidFill>
                  <a:schemeClr val="accent1">
                    <a:lumMod val="50000"/>
                  </a:schemeClr>
                </a:solidFill>
                <a:latin typeface="+mn-lt"/>
              </a:rPr>
              <a:t>Seat Belt </a:t>
            </a:r>
          </a:p>
          <a:p>
            <a:pPr lvl="1">
              <a:lnSpc>
                <a:spcPct val="80000"/>
              </a:lnSpc>
            </a:pPr>
            <a:r>
              <a:rPr lang="en-US" sz="2400" dirty="0">
                <a:solidFill>
                  <a:schemeClr val="accent1">
                    <a:lumMod val="50000"/>
                  </a:schemeClr>
                </a:solidFill>
                <a:latin typeface="+mn-lt"/>
              </a:rPr>
              <a:t>Step </a:t>
            </a:r>
          </a:p>
          <a:p>
            <a:pPr lvl="1">
              <a:lnSpc>
                <a:spcPct val="80000"/>
              </a:lnSpc>
            </a:pPr>
            <a:r>
              <a:rPr lang="en-US" sz="2400" dirty="0">
                <a:solidFill>
                  <a:schemeClr val="accent1">
                    <a:lumMod val="50000"/>
                  </a:schemeClr>
                </a:solidFill>
                <a:latin typeface="+mn-lt"/>
              </a:rPr>
              <a:t>Window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2483886"/>
            <a:ext cx="4876800" cy="3389376"/>
          </a:xfrm>
          <a:prstGeom prst="rect">
            <a:avLst/>
          </a:prstGeom>
        </p:spPr>
      </p:pic>
      <p:sp>
        <p:nvSpPr>
          <p:cNvPr id="5"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extLst>
      <p:ext uri="{BB962C8B-B14F-4D97-AF65-F5344CB8AC3E}">
        <p14:creationId xmlns:p14="http://schemas.microsoft.com/office/powerpoint/2010/main" val="6634664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b="1" dirty="0"/>
              <a:t>Positive Approaches to Discipline</a:t>
            </a:r>
          </a:p>
        </p:txBody>
      </p:sp>
      <p:sp>
        <p:nvSpPr>
          <p:cNvPr id="5" name="Content Placeholder 4"/>
          <p:cNvSpPr>
            <a:spLocks noGrp="1"/>
          </p:cNvSpPr>
          <p:nvPr>
            <p:ph idx="1"/>
          </p:nvPr>
        </p:nvSpPr>
        <p:spPr>
          <a:xfrm>
            <a:off x="457200" y="1143000"/>
            <a:ext cx="5187461" cy="4724400"/>
          </a:xfrm>
        </p:spPr>
        <p:txBody>
          <a:bodyPr>
            <a:normAutofit/>
          </a:bodyPr>
          <a:lstStyle/>
          <a:p>
            <a:pPr algn="ctr">
              <a:buNone/>
            </a:pPr>
            <a:endParaRPr lang="en-US" sz="1200" dirty="0" smtClean="0"/>
          </a:p>
          <a:p>
            <a:pPr marL="0" indent="0">
              <a:buNone/>
            </a:pPr>
            <a:r>
              <a:rPr lang="en-US" sz="2400" dirty="0" smtClean="0">
                <a:solidFill>
                  <a:schemeClr val="accent5">
                    <a:lumMod val="50000"/>
                  </a:schemeClr>
                </a:solidFill>
                <a:latin typeface="+mn-lt"/>
              </a:rPr>
              <a:t>Practice dialogue that conveys and encourages positive behaviors, such as: </a:t>
            </a:r>
          </a:p>
          <a:p>
            <a:pPr>
              <a:buNone/>
            </a:pPr>
            <a:r>
              <a:rPr lang="en-US" sz="2400" b="1" dirty="0" smtClean="0">
                <a:solidFill>
                  <a:schemeClr val="accent5">
                    <a:lumMod val="50000"/>
                  </a:schemeClr>
                </a:solidFill>
                <a:latin typeface="+mn-lt"/>
              </a:rPr>
              <a:t>	“Remember to say ‘Excuse me’ when you bump into a person.”</a:t>
            </a:r>
          </a:p>
          <a:p>
            <a:pPr>
              <a:buNone/>
            </a:pPr>
            <a:r>
              <a:rPr lang="en-US" sz="2400" b="1" dirty="0" smtClean="0">
                <a:solidFill>
                  <a:schemeClr val="accent5">
                    <a:lumMod val="50000"/>
                  </a:schemeClr>
                </a:solidFill>
                <a:latin typeface="+mn-lt"/>
              </a:rPr>
              <a:t/>
            </a:r>
            <a:br>
              <a:rPr lang="en-US" sz="2400" b="1" dirty="0" smtClean="0">
                <a:solidFill>
                  <a:schemeClr val="accent5">
                    <a:lumMod val="50000"/>
                  </a:schemeClr>
                </a:solidFill>
                <a:latin typeface="+mn-lt"/>
              </a:rPr>
            </a:br>
            <a:r>
              <a:rPr lang="en-US" sz="2400" b="1" dirty="0" smtClean="0">
                <a:solidFill>
                  <a:schemeClr val="accent5">
                    <a:lumMod val="50000"/>
                  </a:schemeClr>
                </a:solidFill>
                <a:latin typeface="+mn-lt"/>
              </a:rPr>
              <a:t>“I like the way Johnny is sitting. He found his seat is ready to ride.”</a:t>
            </a:r>
          </a:p>
          <a:p>
            <a:pPr>
              <a:buNone/>
            </a:pPr>
            <a:r>
              <a:rPr lang="en-US" sz="2400" b="1" dirty="0" smtClean="0">
                <a:solidFill>
                  <a:schemeClr val="accent5">
                    <a:lumMod val="50000"/>
                  </a:schemeClr>
                </a:solidFill>
                <a:latin typeface="+mn-lt"/>
              </a:rPr>
              <a:t/>
            </a:r>
            <a:br>
              <a:rPr lang="en-US" sz="2400" b="1" dirty="0" smtClean="0">
                <a:solidFill>
                  <a:schemeClr val="accent5">
                    <a:lumMod val="50000"/>
                  </a:schemeClr>
                </a:solidFill>
                <a:latin typeface="+mn-lt"/>
              </a:rPr>
            </a:br>
            <a:r>
              <a:rPr lang="en-US" sz="2400" b="1" dirty="0" smtClean="0">
                <a:solidFill>
                  <a:schemeClr val="accent5">
                    <a:lumMod val="50000"/>
                  </a:schemeClr>
                </a:solidFill>
                <a:latin typeface="+mn-lt"/>
              </a:rPr>
              <a:t>"I like the way Desiree is using words to ask for help.”</a:t>
            </a:r>
          </a:p>
          <a:p>
            <a:pPr algn="ctr">
              <a:buNone/>
            </a:pPr>
            <a:endParaRPr lang="en-US" sz="12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981200"/>
            <a:ext cx="2972795" cy="2230316"/>
          </a:xfrm>
          <a:prstGeom prst="rect">
            <a:avLst/>
          </a:prstGeom>
        </p:spPr>
      </p:pic>
      <p:sp>
        <p:nvSpPr>
          <p:cNvPr id="7"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b="1" dirty="0"/>
              <a:t>Positive Approaches to Discipline</a:t>
            </a:r>
          </a:p>
        </p:txBody>
      </p:sp>
      <p:sp>
        <p:nvSpPr>
          <p:cNvPr id="5" name="Content Placeholder 4"/>
          <p:cNvSpPr>
            <a:spLocks noGrp="1"/>
          </p:cNvSpPr>
          <p:nvPr>
            <p:ph idx="1"/>
          </p:nvPr>
        </p:nvSpPr>
        <p:spPr>
          <a:xfrm>
            <a:off x="298939" y="1143000"/>
            <a:ext cx="5345722" cy="5029200"/>
          </a:xfrm>
        </p:spPr>
        <p:txBody>
          <a:bodyPr>
            <a:normAutofit/>
          </a:bodyPr>
          <a:lstStyle/>
          <a:p>
            <a:pPr>
              <a:buNone/>
            </a:pPr>
            <a:endParaRPr lang="en-US" sz="2600" dirty="0" smtClean="0"/>
          </a:p>
          <a:p>
            <a:pPr marL="0" indent="0">
              <a:buNone/>
            </a:pPr>
            <a:r>
              <a:rPr lang="en-US" sz="2400" dirty="0" smtClean="0">
                <a:solidFill>
                  <a:schemeClr val="accent5">
                    <a:lumMod val="50000"/>
                  </a:schemeClr>
                </a:solidFill>
                <a:latin typeface="+mn-lt"/>
              </a:rPr>
              <a:t>Hearing positive remarks from adults help children develop a sense of accomplishment at doing things correctly: </a:t>
            </a:r>
          </a:p>
          <a:p>
            <a:pPr>
              <a:buNone/>
            </a:pPr>
            <a:r>
              <a:rPr lang="en-US" sz="2400" b="1" dirty="0" smtClean="0">
                <a:solidFill>
                  <a:schemeClr val="accent5">
                    <a:lumMod val="50000"/>
                  </a:schemeClr>
                </a:solidFill>
                <a:latin typeface="+mn-lt"/>
              </a:rPr>
              <a:t>	“I see Ali is ready to go to work. I see that Tyree is also ready.”</a:t>
            </a:r>
          </a:p>
          <a:p>
            <a:pPr>
              <a:buNone/>
            </a:pPr>
            <a:r>
              <a:rPr lang="en-US" sz="2400" b="1" dirty="0" smtClean="0">
                <a:solidFill>
                  <a:schemeClr val="accent5">
                    <a:lumMod val="50000"/>
                  </a:schemeClr>
                </a:solidFill>
                <a:latin typeface="+mn-lt"/>
              </a:rPr>
              <a:t/>
            </a:r>
            <a:br>
              <a:rPr lang="en-US" sz="2400" b="1" dirty="0" smtClean="0">
                <a:solidFill>
                  <a:schemeClr val="accent5">
                    <a:lumMod val="50000"/>
                  </a:schemeClr>
                </a:solidFill>
                <a:latin typeface="+mn-lt"/>
              </a:rPr>
            </a:br>
            <a:r>
              <a:rPr lang="en-US" sz="2400" b="1" dirty="0" smtClean="0">
                <a:solidFill>
                  <a:schemeClr val="accent5">
                    <a:lumMod val="50000"/>
                  </a:schemeClr>
                </a:solidFill>
                <a:latin typeface="+mn-lt"/>
              </a:rPr>
              <a:t>“Everyone needs to use the handrail to get off the bus. Good job.”</a:t>
            </a:r>
          </a:p>
          <a:p>
            <a:pPr algn="ctr">
              <a:buNone/>
            </a:pPr>
            <a:endParaRPr lang="en-US" sz="24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981200"/>
            <a:ext cx="2972795" cy="2230316"/>
          </a:xfrm>
          <a:prstGeom prst="rect">
            <a:avLst/>
          </a:prstGeom>
        </p:spPr>
      </p:pic>
      <p:sp>
        <p:nvSpPr>
          <p:cNvPr id="7"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extLst>
      <p:ext uri="{BB962C8B-B14F-4D97-AF65-F5344CB8AC3E}">
        <p14:creationId xmlns:p14="http://schemas.microsoft.com/office/powerpoint/2010/main" val="3104886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t>Positive Approaches to Discipline </a:t>
            </a:r>
          </a:p>
        </p:txBody>
      </p:sp>
      <p:sp>
        <p:nvSpPr>
          <p:cNvPr id="5" name="Content Placeholder 4"/>
          <p:cNvSpPr>
            <a:spLocks noGrp="1"/>
          </p:cNvSpPr>
          <p:nvPr>
            <p:ph idx="1"/>
          </p:nvPr>
        </p:nvSpPr>
        <p:spPr>
          <a:xfrm>
            <a:off x="298939" y="1143000"/>
            <a:ext cx="8527427" cy="4149969"/>
          </a:xfrm>
        </p:spPr>
        <p:txBody>
          <a:bodyPr>
            <a:normAutofit/>
          </a:bodyPr>
          <a:lstStyle/>
          <a:p>
            <a:pPr algn="ctr">
              <a:buNone/>
            </a:pPr>
            <a:endParaRPr lang="en-US" sz="2000" dirty="0" smtClean="0"/>
          </a:p>
          <a:p>
            <a:pPr marL="0" indent="0">
              <a:buNone/>
            </a:pPr>
            <a:r>
              <a:rPr lang="en-US" sz="2400" dirty="0" smtClean="0">
                <a:solidFill>
                  <a:schemeClr val="accent5">
                    <a:lumMod val="50000"/>
                  </a:schemeClr>
                </a:solidFill>
                <a:latin typeface="+mn-lt"/>
              </a:rPr>
              <a:t>It is important to recognize that body language, personality, and the attitude of an adult person on the bus can influence the expectations of students both positively and negatively. </a:t>
            </a:r>
          </a:p>
          <a:p>
            <a:pPr marL="0" indent="0">
              <a:buNone/>
            </a:pPr>
            <a:endParaRPr lang="en-US" sz="2400" dirty="0" smtClean="0">
              <a:solidFill>
                <a:schemeClr val="accent5">
                  <a:lumMod val="50000"/>
                </a:schemeClr>
              </a:solidFill>
              <a:latin typeface="+mn-lt"/>
            </a:endParaRPr>
          </a:p>
          <a:p>
            <a:pPr lvl="1"/>
            <a:r>
              <a:rPr lang="en-US" sz="2400" dirty="0" smtClean="0">
                <a:solidFill>
                  <a:schemeClr val="accent5">
                    <a:lumMod val="50000"/>
                  </a:schemeClr>
                </a:solidFill>
                <a:latin typeface="+mn-lt"/>
              </a:rPr>
              <a:t>Be calm in all interactions with children as hearing a harsh tone or the loud adult voices may frighten children.</a:t>
            </a:r>
          </a:p>
          <a:p>
            <a:pPr marL="342900" lvl="1" indent="0">
              <a:buNone/>
            </a:pPr>
            <a:r>
              <a:rPr lang="en-US" sz="2400" dirty="0" smtClean="0">
                <a:solidFill>
                  <a:schemeClr val="accent5">
                    <a:lumMod val="50000"/>
                  </a:schemeClr>
                </a:solidFill>
                <a:latin typeface="+mn-lt"/>
              </a:rPr>
              <a:t> </a:t>
            </a:r>
          </a:p>
          <a:p>
            <a:pPr lvl="1"/>
            <a:r>
              <a:rPr lang="en-US" sz="2400" dirty="0" smtClean="0">
                <a:solidFill>
                  <a:schemeClr val="accent5">
                    <a:lumMod val="50000"/>
                  </a:schemeClr>
                </a:solidFill>
                <a:latin typeface="+mn-lt"/>
              </a:rPr>
              <a:t>Speak clearly and with consistency about what children are expected to do and use the child's name when speaking to that individual. </a:t>
            </a:r>
          </a:p>
          <a:p>
            <a:endParaRPr lang="en-US" sz="2400" dirty="0" smtClean="0"/>
          </a:p>
          <a:p>
            <a:pPr algn="ctr">
              <a:buNone/>
            </a:pPr>
            <a:endParaRPr lang="en-US" sz="2400" dirty="0" smtClean="0"/>
          </a:p>
        </p:txBody>
      </p:sp>
      <p:sp>
        <p:nvSpPr>
          <p:cNvPr id="7"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t>Positive Approaches to Discipline </a:t>
            </a:r>
          </a:p>
        </p:txBody>
      </p:sp>
      <p:sp>
        <p:nvSpPr>
          <p:cNvPr id="5" name="Content Placeholder 4"/>
          <p:cNvSpPr>
            <a:spLocks noGrp="1"/>
          </p:cNvSpPr>
          <p:nvPr>
            <p:ph idx="1"/>
          </p:nvPr>
        </p:nvSpPr>
        <p:spPr>
          <a:xfrm>
            <a:off x="152400" y="1219200"/>
            <a:ext cx="5562600" cy="4526388"/>
          </a:xfrm>
        </p:spPr>
        <p:txBody>
          <a:bodyPr>
            <a:normAutofit/>
          </a:bodyPr>
          <a:lstStyle/>
          <a:p>
            <a:pPr marL="0" indent="0">
              <a:buNone/>
            </a:pPr>
            <a:r>
              <a:rPr lang="en-US" sz="2400" dirty="0" smtClean="0">
                <a:solidFill>
                  <a:schemeClr val="accent5">
                    <a:lumMod val="50000"/>
                  </a:schemeClr>
                </a:solidFill>
                <a:latin typeface="+mn-lt"/>
              </a:rPr>
              <a:t>Remember that the need for discipline arises when children fail to understand the procedures. </a:t>
            </a:r>
          </a:p>
          <a:p>
            <a:pPr marL="0" indent="0">
              <a:buNone/>
            </a:pPr>
            <a:endParaRPr lang="en-US" sz="2400" dirty="0" smtClean="0">
              <a:solidFill>
                <a:schemeClr val="accent5">
                  <a:lumMod val="50000"/>
                </a:schemeClr>
              </a:solidFill>
              <a:latin typeface="+mn-lt"/>
            </a:endParaRPr>
          </a:p>
          <a:p>
            <a:pPr lvl="1"/>
            <a:r>
              <a:rPr lang="en-US" sz="2400" dirty="0" smtClean="0">
                <a:solidFill>
                  <a:schemeClr val="accent5">
                    <a:lumMod val="50000"/>
                  </a:schemeClr>
                </a:solidFill>
                <a:latin typeface="+mn-lt"/>
              </a:rPr>
              <a:t>When children fail to follow a procedure, it is important to deal with the behavior while maintaining their </a:t>
            </a:r>
            <a:r>
              <a:rPr lang="en-US" sz="2400" b="1" dirty="0" smtClean="0">
                <a:solidFill>
                  <a:schemeClr val="accent5">
                    <a:lumMod val="50000"/>
                  </a:schemeClr>
                </a:solidFill>
                <a:latin typeface="+mn-lt"/>
              </a:rPr>
              <a:t>dignity</a:t>
            </a:r>
            <a:r>
              <a:rPr lang="en-US" sz="2400" dirty="0" smtClean="0">
                <a:solidFill>
                  <a:schemeClr val="accent5">
                    <a:lumMod val="50000"/>
                  </a:schemeClr>
                </a:solidFill>
                <a:latin typeface="+mn-lt"/>
              </a:rPr>
              <a:t>. </a:t>
            </a:r>
          </a:p>
          <a:p>
            <a:pPr marL="342900" lvl="1" indent="0">
              <a:buNone/>
            </a:pPr>
            <a:endParaRPr lang="en-US" sz="2400" dirty="0" smtClean="0">
              <a:solidFill>
                <a:schemeClr val="accent5">
                  <a:lumMod val="50000"/>
                </a:schemeClr>
              </a:solidFill>
              <a:latin typeface="+mn-lt"/>
            </a:endParaRPr>
          </a:p>
          <a:p>
            <a:pPr lvl="1"/>
            <a:r>
              <a:rPr lang="en-US" sz="2400" dirty="0" smtClean="0">
                <a:solidFill>
                  <a:schemeClr val="accent5">
                    <a:lumMod val="50000"/>
                  </a:schemeClr>
                </a:solidFill>
                <a:latin typeface="+mn-lt"/>
              </a:rPr>
              <a:t>Repeat the procedure that is desired and encourage children to practice it.</a:t>
            </a:r>
          </a:p>
          <a:p>
            <a:endParaRPr lang="en-US" sz="2400" dirty="0" smtClean="0"/>
          </a:p>
          <a:p>
            <a:pPr algn="ctr">
              <a:buNone/>
            </a:pPr>
            <a:endParaRPr lang="en-US" sz="24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543906"/>
            <a:ext cx="2733852" cy="3329442"/>
          </a:xfrm>
          <a:prstGeom prst="rect">
            <a:avLst/>
          </a:prstGeom>
        </p:spPr>
      </p:pic>
      <p:sp>
        <p:nvSpPr>
          <p:cNvPr id="7"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extLst>
      <p:ext uri="{BB962C8B-B14F-4D97-AF65-F5344CB8AC3E}">
        <p14:creationId xmlns:p14="http://schemas.microsoft.com/office/powerpoint/2010/main" val="26709419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sz="3600" b="1" dirty="0"/>
              <a:t>Tips for Dealing with Aggressive Behaviors </a:t>
            </a:r>
            <a:r>
              <a:rPr lang="en-US" dirty="0" smtClean="0"/>
              <a:t> </a:t>
            </a:r>
            <a:br>
              <a:rPr lang="en-US" dirty="0" smtClean="0"/>
            </a:br>
            <a:r>
              <a:rPr lang="en-US" sz="1800" dirty="0">
                <a:hlinkClick r:id="rId2"/>
              </a:rPr>
              <a:t>Exerts from Dealing with Aggressive Behaviors. DHHS/ACYF/ACF/HSB.</a:t>
            </a:r>
            <a:r>
              <a:rPr lang="en-US" sz="1800" dirty="0"/>
              <a:t/>
            </a:r>
            <a:br>
              <a:rPr lang="en-US" sz="1800" dirty="0"/>
            </a:br>
            <a:endParaRPr lang="en-US" sz="1800" dirty="0"/>
          </a:p>
        </p:txBody>
      </p:sp>
      <p:sp>
        <p:nvSpPr>
          <p:cNvPr id="5" name="Content Placeholder 4"/>
          <p:cNvSpPr>
            <a:spLocks noGrp="1"/>
          </p:cNvSpPr>
          <p:nvPr>
            <p:ph idx="1"/>
          </p:nvPr>
        </p:nvSpPr>
        <p:spPr>
          <a:xfrm>
            <a:off x="298939" y="1295400"/>
            <a:ext cx="8527427" cy="4149969"/>
          </a:xfrm>
        </p:spPr>
        <p:txBody>
          <a:bodyPr>
            <a:normAutofit/>
          </a:bodyPr>
          <a:lstStyle/>
          <a:p>
            <a:pPr algn="ctr">
              <a:buNone/>
            </a:pPr>
            <a:endParaRPr lang="en-US" sz="1200" dirty="0" smtClean="0"/>
          </a:p>
          <a:p>
            <a:pPr marL="0" indent="0">
              <a:buNone/>
            </a:pPr>
            <a:r>
              <a:rPr lang="en-US" sz="2400" dirty="0" smtClean="0">
                <a:solidFill>
                  <a:schemeClr val="accent5">
                    <a:lumMod val="50000"/>
                  </a:schemeClr>
                </a:solidFill>
                <a:latin typeface="+mn-lt"/>
              </a:rPr>
              <a:t>Aggressive behavior in children is disruptive in nature and indicates a lack of self-control. It creates feelings of fear, insecurity, and anxiety in a child. Examples of aggressive behaviors include: yelling, biting, scratching, kicking, hitting, fighting, bullying, and name-calling. During these times, children often find that they are unable to problem solve, communicate effectively, or respect others.</a:t>
            </a:r>
          </a:p>
        </p:txBody>
      </p:sp>
      <p:sp>
        <p:nvSpPr>
          <p:cNvPr id="7"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b="1" dirty="0">
                <a:latin typeface="+mn-lt"/>
              </a:rPr>
              <a:t>Is Transportation Required?</a:t>
            </a:r>
            <a:br>
              <a:rPr lang="en-US" b="1" dirty="0">
                <a:latin typeface="+mn-lt"/>
              </a:rPr>
            </a:br>
            <a:r>
              <a:rPr lang="en-US" dirty="0"/>
              <a:t> </a:t>
            </a:r>
          </a:p>
        </p:txBody>
      </p:sp>
      <p:sp>
        <p:nvSpPr>
          <p:cNvPr id="5" name="Content Placeholder 4"/>
          <p:cNvSpPr>
            <a:spLocks noGrp="1"/>
          </p:cNvSpPr>
          <p:nvPr>
            <p:ph idx="1"/>
          </p:nvPr>
        </p:nvSpPr>
        <p:spPr>
          <a:xfrm>
            <a:off x="290472" y="685800"/>
            <a:ext cx="8845061" cy="4953000"/>
          </a:xfrm>
        </p:spPr>
        <p:txBody>
          <a:bodyPr>
            <a:normAutofit fontScale="55000" lnSpcReduction="20000"/>
          </a:bodyPr>
          <a:lstStyle/>
          <a:p>
            <a:pPr>
              <a:buNone/>
            </a:pPr>
            <a:endParaRPr lang="en-US" sz="5100" b="1" dirty="0" smtClean="0">
              <a:solidFill>
                <a:schemeClr val="accent1">
                  <a:lumMod val="50000"/>
                </a:schemeClr>
              </a:solidFill>
              <a:latin typeface="+mn-lt"/>
            </a:endParaRPr>
          </a:p>
          <a:p>
            <a:pPr marL="0" indent="0">
              <a:buNone/>
            </a:pPr>
            <a:r>
              <a:rPr lang="en-US" sz="5100" dirty="0" smtClean="0">
                <a:solidFill>
                  <a:schemeClr val="accent1">
                    <a:lumMod val="50000"/>
                  </a:schemeClr>
                </a:solidFill>
                <a:latin typeface="+mn-lt"/>
              </a:rPr>
              <a:t>WVBE Policy 2525</a:t>
            </a:r>
          </a:p>
          <a:p>
            <a:pPr>
              <a:buNone/>
            </a:pPr>
            <a:r>
              <a:rPr lang="en-US" sz="5100" b="1" dirty="0" smtClean="0">
                <a:solidFill>
                  <a:schemeClr val="accent1">
                    <a:lumMod val="50000"/>
                  </a:schemeClr>
                </a:solidFill>
                <a:latin typeface="+mn-lt"/>
              </a:rPr>
              <a:t>§126-28-7 Transportation</a:t>
            </a:r>
            <a:endParaRPr lang="en-US" sz="5100" dirty="0" smtClean="0">
              <a:solidFill>
                <a:schemeClr val="accent1">
                  <a:lumMod val="50000"/>
                </a:schemeClr>
              </a:solidFill>
              <a:latin typeface="+mn-lt"/>
            </a:endParaRPr>
          </a:p>
          <a:p>
            <a:pPr>
              <a:lnSpc>
                <a:spcPct val="170000"/>
              </a:lnSpc>
              <a:buNone/>
            </a:pPr>
            <a:r>
              <a:rPr lang="en-US" sz="5100" dirty="0" smtClean="0">
                <a:solidFill>
                  <a:schemeClr val="accent1">
                    <a:lumMod val="50000"/>
                  </a:schemeClr>
                </a:solidFill>
                <a:latin typeface="+mn-lt"/>
              </a:rPr>
              <a:t>	7.1  In WV Universal Pre-K programs, transportation is considered a support, not a mandated service, unless it is a related service for children with disabilities in accordance with state and federal requirements; </a:t>
            </a:r>
            <a:r>
              <a:rPr lang="en-US" sz="5100" b="1" dirty="0" smtClean="0">
                <a:solidFill>
                  <a:schemeClr val="accent1">
                    <a:lumMod val="50000"/>
                  </a:schemeClr>
                </a:solidFill>
                <a:latin typeface="+mn-lt"/>
              </a:rPr>
              <a:t>however…</a:t>
            </a:r>
          </a:p>
          <a:p>
            <a:endParaRPr lang="en-US" dirty="0"/>
          </a:p>
        </p:txBody>
      </p:sp>
      <p:sp>
        <p:nvSpPr>
          <p:cNvPr id="4"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Introduction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621581"/>
            <a:ext cx="8763000" cy="4296507"/>
          </a:xfrm>
        </p:spPr>
        <p:txBody>
          <a:bodyPr>
            <a:normAutofit/>
          </a:bodyPr>
          <a:lstStyle/>
          <a:p>
            <a:pPr marL="115888" indent="0">
              <a:lnSpc>
                <a:spcPct val="100000"/>
              </a:lnSpc>
              <a:spcBef>
                <a:spcPts val="0"/>
              </a:spcBef>
              <a:spcAft>
                <a:spcPts val="600"/>
              </a:spcAft>
              <a:buNone/>
            </a:pPr>
            <a:r>
              <a:rPr lang="en-US" sz="2400" dirty="0" smtClean="0">
                <a:solidFill>
                  <a:schemeClr val="accent5">
                    <a:lumMod val="50000"/>
                  </a:schemeClr>
                </a:solidFill>
                <a:latin typeface="+mn-lt"/>
              </a:rPr>
              <a:t>Children </a:t>
            </a:r>
            <a:r>
              <a:rPr lang="en-US" sz="2400" dirty="0" smtClean="0">
                <a:solidFill>
                  <a:schemeClr val="accent5">
                    <a:lumMod val="50000"/>
                  </a:schemeClr>
                </a:solidFill>
                <a:latin typeface="+mn-lt"/>
              </a:rPr>
              <a:t>who are exposed to unrealistic expectations or </a:t>
            </a:r>
            <a:r>
              <a:rPr lang="en-US" sz="2400" dirty="0" smtClean="0">
                <a:solidFill>
                  <a:schemeClr val="accent5">
                    <a:lumMod val="50000"/>
                  </a:schemeClr>
                </a:solidFill>
                <a:latin typeface="+mn-lt"/>
              </a:rPr>
              <a:t>confusing situations </a:t>
            </a:r>
            <a:r>
              <a:rPr lang="en-US" sz="2400" dirty="0" smtClean="0">
                <a:solidFill>
                  <a:schemeClr val="accent5">
                    <a:lumMod val="50000"/>
                  </a:schemeClr>
                </a:solidFill>
                <a:latin typeface="+mn-lt"/>
              </a:rPr>
              <a:t>are likely to react aggressively towards adults and other children. </a:t>
            </a:r>
            <a:r>
              <a:rPr lang="en-US" sz="2400" dirty="0">
                <a:solidFill>
                  <a:schemeClr val="accent5">
                    <a:lumMod val="50000"/>
                  </a:schemeClr>
                </a:solidFill>
                <a:latin typeface="+mn-lt"/>
              </a:rPr>
              <a:t>Therefore, </a:t>
            </a:r>
            <a:endParaRPr lang="en-US" sz="2400" dirty="0" smtClean="0">
              <a:solidFill>
                <a:schemeClr val="accent5">
                  <a:lumMod val="50000"/>
                </a:schemeClr>
              </a:solidFill>
              <a:latin typeface="+mn-lt"/>
            </a:endParaRPr>
          </a:p>
          <a:p>
            <a:pPr marL="115888" indent="0">
              <a:lnSpc>
                <a:spcPct val="100000"/>
              </a:lnSpc>
              <a:spcBef>
                <a:spcPts val="0"/>
              </a:spcBef>
              <a:spcAft>
                <a:spcPts val="600"/>
              </a:spcAft>
            </a:pPr>
            <a:r>
              <a:rPr lang="en-US" sz="2400" b="1" dirty="0">
                <a:solidFill>
                  <a:schemeClr val="accent5">
                    <a:lumMod val="50000"/>
                  </a:schemeClr>
                </a:solidFill>
                <a:latin typeface="+mn-lt"/>
              </a:rPr>
              <a:t>A</a:t>
            </a:r>
            <a:r>
              <a:rPr lang="en-US" sz="2400" b="1" dirty="0" smtClean="0">
                <a:solidFill>
                  <a:schemeClr val="accent5">
                    <a:lumMod val="50000"/>
                  </a:schemeClr>
                </a:solidFill>
                <a:latin typeface="+mn-lt"/>
              </a:rPr>
              <a:t>dults need to be highly observant of children and anticipate their needs. </a:t>
            </a:r>
          </a:p>
          <a:p>
            <a:pPr marL="115888" indent="0">
              <a:lnSpc>
                <a:spcPct val="100000"/>
              </a:lnSpc>
              <a:spcBef>
                <a:spcPts val="0"/>
              </a:spcBef>
              <a:spcAft>
                <a:spcPts val="600"/>
              </a:spcAft>
            </a:pPr>
            <a:r>
              <a:rPr lang="en-US" sz="2400" b="1" dirty="0" smtClean="0">
                <a:solidFill>
                  <a:schemeClr val="accent5">
                    <a:lumMod val="50000"/>
                  </a:schemeClr>
                </a:solidFill>
                <a:latin typeface="+mn-lt"/>
              </a:rPr>
              <a:t>No </a:t>
            </a:r>
            <a:r>
              <a:rPr lang="en-US" sz="2400" b="1" dirty="0" smtClean="0">
                <a:solidFill>
                  <a:schemeClr val="accent5">
                    <a:lumMod val="50000"/>
                  </a:schemeClr>
                </a:solidFill>
                <a:latin typeface="+mn-lt"/>
              </a:rPr>
              <a:t>child should be left alone unsupervised.  </a:t>
            </a:r>
            <a:endParaRPr lang="en-US" sz="2400" dirty="0">
              <a:solidFill>
                <a:schemeClr val="accent5">
                  <a:lumMod val="50000"/>
                </a:schemeClr>
              </a:solidFill>
              <a:latin typeface="+mn-lt"/>
            </a:endParaRPr>
          </a:p>
          <a:p>
            <a:pPr marL="115888" indent="0">
              <a:lnSpc>
                <a:spcPct val="100000"/>
              </a:lnSpc>
              <a:spcBef>
                <a:spcPts val="0"/>
              </a:spcBef>
              <a:spcAft>
                <a:spcPts val="600"/>
              </a:spcAft>
              <a:buNone/>
            </a:pPr>
            <a:r>
              <a:rPr lang="en-US" sz="2400" dirty="0" smtClean="0">
                <a:solidFill>
                  <a:schemeClr val="accent5">
                    <a:lumMod val="50000"/>
                  </a:schemeClr>
                </a:solidFill>
                <a:latin typeface="+mn-lt"/>
              </a:rPr>
              <a:t>By redirecting children through clear and consistent language and realistic expectations, adults may help children avoid an outburst of aggression.</a:t>
            </a:r>
          </a:p>
        </p:txBody>
      </p:sp>
      <p:sp>
        <p:nvSpPr>
          <p:cNvPr id="7" name="Title 5"/>
          <p:cNvSpPr txBox="1">
            <a:spLocks/>
          </p:cNvSpPr>
          <p:nvPr/>
        </p:nvSpPr>
        <p:spPr>
          <a:xfrm>
            <a:off x="265072" y="340067"/>
            <a:ext cx="8527427" cy="1400159"/>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sz="3600" b="1" dirty="0" smtClean="0"/>
              <a:t>Tips for Dealing with Aggressive Behaviors </a:t>
            </a:r>
            <a:r>
              <a:rPr lang="en-US" dirty="0" smtClean="0"/>
              <a:t> </a:t>
            </a:r>
            <a:br>
              <a:rPr lang="en-US" dirty="0" smtClean="0"/>
            </a:br>
            <a:r>
              <a:rPr lang="en-US" sz="1800" dirty="0" smtClean="0">
                <a:hlinkClick r:id="rId2"/>
              </a:rPr>
              <a:t>Exerts from Dealing with Aggressive Behaviors. DHHS/ACYF/ACF/HSB</a:t>
            </a:r>
            <a:r>
              <a:rPr lang="en-US" sz="1800" dirty="0" smtClean="0"/>
              <a:t>.</a:t>
            </a:r>
            <a:br>
              <a:rPr lang="en-US" sz="1800" dirty="0" smtClean="0"/>
            </a:br>
            <a:endParaRPr lang="en-US" sz="1800" dirty="0"/>
          </a:p>
        </p:txBody>
      </p:sp>
      <p:sp>
        <p:nvSpPr>
          <p:cNvPr id="8"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lvl="1" indent="0">
              <a:buNone/>
            </a:pPr>
            <a:r>
              <a:rPr lang="en-US" sz="2400" b="1" dirty="0" smtClean="0">
                <a:solidFill>
                  <a:schemeClr val="accent5">
                    <a:lumMod val="50000"/>
                  </a:schemeClr>
                </a:solidFill>
                <a:latin typeface="+mn-lt"/>
              </a:rPr>
              <a:t>Do not discipline by addressing one behavior to all students</a:t>
            </a:r>
            <a:r>
              <a:rPr lang="en-US" sz="2400" dirty="0" smtClean="0">
                <a:solidFill>
                  <a:schemeClr val="accent5">
                    <a:lumMod val="50000"/>
                  </a:schemeClr>
                </a:solidFill>
                <a:latin typeface="+mn-lt"/>
              </a:rPr>
              <a:t>: </a:t>
            </a:r>
          </a:p>
          <a:p>
            <a:pPr marL="0" lvl="1" indent="0">
              <a:buNone/>
            </a:pPr>
            <a:r>
              <a:rPr lang="en-US" sz="2400" dirty="0" smtClean="0">
                <a:solidFill>
                  <a:schemeClr val="accent5">
                    <a:lumMod val="50000"/>
                  </a:schemeClr>
                </a:solidFill>
                <a:latin typeface="+mn-lt"/>
              </a:rPr>
              <a:t>“Everyone should use their quiet voices on the bus.”</a:t>
            </a:r>
          </a:p>
          <a:p>
            <a:pPr marL="0" lvl="1" indent="0">
              <a:buNone/>
            </a:pPr>
            <a:endParaRPr lang="en-US" sz="2400" dirty="0" smtClean="0">
              <a:solidFill>
                <a:schemeClr val="accent5">
                  <a:lumMod val="50000"/>
                </a:schemeClr>
              </a:solidFill>
              <a:latin typeface="+mn-lt"/>
            </a:endParaRPr>
          </a:p>
          <a:p>
            <a:pPr marL="0" lvl="1" indent="0">
              <a:buNone/>
            </a:pPr>
            <a:r>
              <a:rPr lang="en-US" sz="2400" b="1" dirty="0" smtClean="0">
                <a:solidFill>
                  <a:schemeClr val="accent5">
                    <a:lumMod val="50000"/>
                  </a:schemeClr>
                </a:solidFill>
                <a:latin typeface="+mn-lt"/>
              </a:rPr>
              <a:t>Become more specific only if necessary: </a:t>
            </a:r>
          </a:p>
          <a:p>
            <a:pPr marL="0" lvl="1" indent="0">
              <a:buNone/>
            </a:pPr>
            <a:r>
              <a:rPr lang="en-US" sz="2400" dirty="0" smtClean="0">
                <a:solidFill>
                  <a:schemeClr val="accent5">
                    <a:lumMod val="50000"/>
                  </a:schemeClr>
                </a:solidFill>
                <a:latin typeface="+mn-lt"/>
              </a:rPr>
              <a:t>“Sasha, please keep your hands off of Minh's jacket.” </a:t>
            </a:r>
          </a:p>
          <a:p>
            <a:pPr marL="0" lvl="1" indent="0">
              <a:buNone/>
            </a:pPr>
            <a:endParaRPr lang="en-US" sz="2400" dirty="0" smtClean="0">
              <a:solidFill>
                <a:schemeClr val="accent5">
                  <a:lumMod val="50000"/>
                </a:schemeClr>
              </a:solidFill>
              <a:latin typeface="+mn-lt"/>
            </a:endParaRPr>
          </a:p>
          <a:p>
            <a:pPr marL="0" lvl="1" indent="0">
              <a:buNone/>
            </a:pPr>
            <a:r>
              <a:rPr lang="en-US" sz="2400" b="1" dirty="0" smtClean="0">
                <a:solidFill>
                  <a:schemeClr val="accent5">
                    <a:lumMod val="50000"/>
                  </a:schemeClr>
                </a:solidFill>
                <a:latin typeface="+mn-lt"/>
              </a:rPr>
              <a:t>Encourage respect for the feelings and rights of others:</a:t>
            </a:r>
          </a:p>
          <a:p>
            <a:pPr marL="0" lvl="1" indent="0">
              <a:buNone/>
            </a:pPr>
            <a:r>
              <a:rPr lang="en-US" sz="2400" dirty="0" smtClean="0">
                <a:solidFill>
                  <a:schemeClr val="accent5">
                    <a:lumMod val="50000"/>
                  </a:schemeClr>
                </a:solidFill>
                <a:latin typeface="+mn-lt"/>
              </a:rPr>
              <a:t> “Heidi feels sad today. Maybe we can cheer her up with a           song.”</a:t>
            </a:r>
          </a:p>
          <a:p>
            <a:pPr marL="0" lvl="1" indent="0">
              <a:buNone/>
            </a:pPr>
            <a:r>
              <a:rPr lang="en-US" sz="2400" dirty="0" smtClean="0">
                <a:solidFill>
                  <a:schemeClr val="accent5">
                    <a:lumMod val="50000"/>
                  </a:schemeClr>
                </a:solidFill>
                <a:latin typeface="+mn-lt"/>
              </a:rPr>
              <a:t>“We need to share the bus seats with others.”</a:t>
            </a:r>
          </a:p>
          <a:p>
            <a:pPr>
              <a:buNone/>
            </a:pPr>
            <a:endParaRPr lang="en-US" sz="2400" dirty="0" smtClean="0"/>
          </a:p>
          <a:p>
            <a:pPr>
              <a:buNone/>
            </a:pPr>
            <a:endParaRPr lang="en-US" sz="2400" dirty="0" smtClean="0"/>
          </a:p>
        </p:txBody>
      </p:sp>
      <p:sp>
        <p:nvSpPr>
          <p:cNvPr id="7" name="Title 5"/>
          <p:cNvSpPr txBox="1">
            <a:spLocks/>
          </p:cNvSpPr>
          <p:nvPr/>
        </p:nvSpPr>
        <p:spPr>
          <a:xfrm>
            <a:off x="265072" y="340067"/>
            <a:ext cx="8527427" cy="1400159"/>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sz="3600" b="1" dirty="0" smtClean="0"/>
              <a:t>Tips for Dealing with Aggressive Behaviors </a:t>
            </a:r>
            <a:r>
              <a:rPr lang="en-US" dirty="0" smtClean="0"/>
              <a:t> </a:t>
            </a:r>
            <a:br>
              <a:rPr lang="en-US" dirty="0" smtClean="0"/>
            </a:br>
            <a:r>
              <a:rPr lang="en-US" sz="1800" dirty="0" smtClean="0">
                <a:hlinkClick r:id="rId2"/>
              </a:rPr>
              <a:t>Exerts from Dealing with Aggressive Behaviors. DHHS/ACYF/ACF/HSB</a:t>
            </a:r>
            <a:r>
              <a:rPr lang="en-US" sz="1800" dirty="0" smtClean="0"/>
              <a:t>.</a:t>
            </a:r>
            <a:br>
              <a:rPr lang="en-US" sz="1800" dirty="0" smtClean="0"/>
            </a:br>
            <a:endParaRPr lang="en-US" sz="1800" dirty="0"/>
          </a:p>
        </p:txBody>
      </p:sp>
      <p:sp>
        <p:nvSpPr>
          <p:cNvPr id="8"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8" y="1478815"/>
            <a:ext cx="9067800" cy="4571999"/>
          </a:xfrm>
        </p:spPr>
        <p:txBody>
          <a:bodyPr>
            <a:normAutofit fontScale="92500" lnSpcReduction="10000"/>
          </a:bodyPr>
          <a:lstStyle/>
          <a:p>
            <a:r>
              <a:rPr lang="en-US" sz="2600" dirty="0" smtClean="0">
                <a:solidFill>
                  <a:schemeClr val="accent5">
                    <a:lumMod val="50000"/>
                  </a:schemeClr>
                </a:solidFill>
                <a:latin typeface="+mn-lt"/>
              </a:rPr>
              <a:t>Never discipline using methods like isolating a child, rewarding or punishing with food, or denying the basic needs of a child. </a:t>
            </a:r>
          </a:p>
          <a:p>
            <a:endParaRPr lang="en-US" sz="2600" dirty="0" smtClean="0">
              <a:solidFill>
                <a:schemeClr val="accent5">
                  <a:lumMod val="50000"/>
                </a:schemeClr>
              </a:solidFill>
              <a:latin typeface="+mn-lt"/>
            </a:endParaRPr>
          </a:p>
          <a:p>
            <a:r>
              <a:rPr lang="en-US" sz="2600" dirty="0" smtClean="0">
                <a:solidFill>
                  <a:schemeClr val="accent5">
                    <a:lumMod val="50000"/>
                  </a:schemeClr>
                </a:solidFill>
                <a:latin typeface="+mn-lt"/>
              </a:rPr>
              <a:t>Give children immediate feedback on their behavior: </a:t>
            </a:r>
          </a:p>
          <a:p>
            <a:pPr lvl="1">
              <a:buNone/>
            </a:pPr>
            <a:r>
              <a:rPr lang="en-US" sz="2600" b="1" dirty="0" smtClean="0">
                <a:solidFill>
                  <a:schemeClr val="accent5">
                    <a:lumMod val="50000"/>
                  </a:schemeClr>
                </a:solidFill>
                <a:latin typeface="+mn-lt"/>
              </a:rPr>
              <a:t>"What a nice line! Everyone is standing without pushing</a:t>
            </a:r>
            <a:r>
              <a:rPr lang="en-US" sz="2600" b="1" dirty="0" smtClean="0">
                <a:solidFill>
                  <a:schemeClr val="accent5">
                    <a:lumMod val="50000"/>
                  </a:schemeClr>
                </a:solidFill>
                <a:latin typeface="+mn-lt"/>
              </a:rPr>
              <a:t>.”</a:t>
            </a:r>
            <a:endParaRPr lang="en-US" sz="2600" b="1" dirty="0" smtClean="0">
              <a:solidFill>
                <a:schemeClr val="accent5">
                  <a:lumMod val="50000"/>
                </a:schemeClr>
              </a:solidFill>
              <a:latin typeface="+mn-lt"/>
            </a:endParaRPr>
          </a:p>
          <a:p>
            <a:pPr lvl="1">
              <a:buNone/>
            </a:pPr>
            <a:r>
              <a:rPr lang="en-US" sz="2600" dirty="0" smtClean="0">
                <a:solidFill>
                  <a:schemeClr val="accent5">
                    <a:lumMod val="50000"/>
                  </a:schemeClr>
                </a:solidFill>
                <a:latin typeface="+mn-lt"/>
              </a:rPr>
              <a:t/>
            </a:r>
            <a:br>
              <a:rPr lang="en-US" sz="2600" dirty="0" smtClean="0">
                <a:solidFill>
                  <a:schemeClr val="accent5">
                    <a:lumMod val="50000"/>
                  </a:schemeClr>
                </a:solidFill>
                <a:latin typeface="+mn-lt"/>
              </a:rPr>
            </a:br>
            <a:r>
              <a:rPr lang="en-US" sz="2600" b="1" dirty="0" smtClean="0">
                <a:solidFill>
                  <a:schemeClr val="accent5">
                    <a:lumMod val="50000"/>
                  </a:schemeClr>
                </a:solidFill>
                <a:latin typeface="+mn-lt"/>
              </a:rPr>
              <a:t>"Joyce, you listened and sat down. Good job."</a:t>
            </a:r>
            <a:r>
              <a:rPr lang="en-US" sz="2600" dirty="0" smtClean="0">
                <a:solidFill>
                  <a:schemeClr val="accent5">
                    <a:lumMod val="50000"/>
                  </a:schemeClr>
                </a:solidFill>
                <a:latin typeface="+mn-lt"/>
              </a:rPr>
              <a:t> </a:t>
            </a:r>
          </a:p>
          <a:p>
            <a:pPr lvl="1">
              <a:buNone/>
            </a:pPr>
            <a:endParaRPr lang="en-US" sz="2600" dirty="0" smtClean="0">
              <a:solidFill>
                <a:schemeClr val="accent5">
                  <a:lumMod val="50000"/>
                </a:schemeClr>
              </a:solidFill>
              <a:latin typeface="+mn-lt"/>
            </a:endParaRPr>
          </a:p>
          <a:p>
            <a:pPr marL="228600" lvl="1" indent="-228600"/>
            <a:r>
              <a:rPr lang="en-US" sz="2600" dirty="0" smtClean="0">
                <a:solidFill>
                  <a:schemeClr val="accent5">
                    <a:lumMod val="50000"/>
                  </a:schemeClr>
                </a:solidFill>
                <a:latin typeface="+mn-lt"/>
              </a:rPr>
              <a:t>Allow children time to relearn correct procedures:</a:t>
            </a:r>
          </a:p>
          <a:p>
            <a:pPr lvl="1">
              <a:buNone/>
            </a:pPr>
            <a:r>
              <a:rPr lang="en-US" sz="2600" dirty="0" smtClean="0">
                <a:solidFill>
                  <a:schemeClr val="accent5">
                    <a:lumMod val="50000"/>
                  </a:schemeClr>
                </a:solidFill>
                <a:latin typeface="+mn-lt"/>
              </a:rPr>
              <a:t> </a:t>
            </a:r>
            <a:r>
              <a:rPr lang="en-US" sz="2600" b="1" dirty="0" smtClean="0">
                <a:solidFill>
                  <a:schemeClr val="accent5">
                    <a:lumMod val="50000"/>
                  </a:schemeClr>
                </a:solidFill>
                <a:latin typeface="+mn-lt"/>
              </a:rPr>
              <a:t>"Sarah, show us how you use the handrail. Thank you</a:t>
            </a:r>
            <a:r>
              <a:rPr lang="en-US" sz="2600" b="1" dirty="0" smtClean="0">
                <a:solidFill>
                  <a:schemeClr val="accent5">
                    <a:lumMod val="50000"/>
                  </a:schemeClr>
                </a:solidFill>
                <a:latin typeface="+mn-lt"/>
              </a:rPr>
              <a:t>.”</a:t>
            </a:r>
            <a:endParaRPr lang="en-US" sz="2600" dirty="0" smtClean="0">
              <a:solidFill>
                <a:schemeClr val="accent5">
                  <a:lumMod val="50000"/>
                </a:schemeClr>
              </a:solidFill>
              <a:latin typeface="+mn-lt"/>
            </a:endParaRPr>
          </a:p>
          <a:p>
            <a:pPr lvl="1">
              <a:buNone/>
            </a:pPr>
            <a:endParaRPr lang="en-US" sz="2600" b="1" dirty="0" smtClean="0">
              <a:solidFill>
                <a:schemeClr val="accent5">
                  <a:lumMod val="50000"/>
                </a:schemeClr>
              </a:solidFill>
              <a:latin typeface="+mn-lt"/>
            </a:endParaRPr>
          </a:p>
          <a:p>
            <a:pPr lvl="1">
              <a:buNone/>
            </a:pPr>
            <a:r>
              <a:rPr lang="en-US" sz="2600" b="1" dirty="0" smtClean="0">
                <a:solidFill>
                  <a:schemeClr val="accent5">
                    <a:lumMod val="50000"/>
                  </a:schemeClr>
                </a:solidFill>
                <a:latin typeface="+mn-lt"/>
              </a:rPr>
              <a:t>"Let's show the bus </a:t>
            </a:r>
            <a:r>
              <a:rPr lang="en-US" sz="2600" b="1" dirty="0">
                <a:solidFill>
                  <a:schemeClr val="accent5">
                    <a:lumMod val="50000"/>
                  </a:schemeClr>
                </a:solidFill>
                <a:latin typeface="+mn-lt"/>
              </a:rPr>
              <a:t>d</a:t>
            </a:r>
            <a:r>
              <a:rPr lang="en-US" sz="2600" b="1" dirty="0" smtClean="0">
                <a:solidFill>
                  <a:schemeClr val="accent5">
                    <a:lumMod val="50000"/>
                  </a:schemeClr>
                </a:solidFill>
                <a:latin typeface="+mn-lt"/>
              </a:rPr>
              <a:t>river how we walk down the aisle to our seats</a:t>
            </a:r>
            <a:r>
              <a:rPr lang="en-US" sz="2600" b="1" dirty="0" smtClean="0">
                <a:solidFill>
                  <a:schemeClr val="accent5">
                    <a:lumMod val="50000"/>
                  </a:schemeClr>
                </a:solidFill>
                <a:latin typeface="+mn-lt"/>
              </a:rPr>
              <a:t>."</a:t>
            </a:r>
            <a:endParaRPr lang="en-US" sz="2600" dirty="0" smtClean="0">
              <a:latin typeface="+mn-lt"/>
            </a:endParaRPr>
          </a:p>
          <a:p>
            <a:pPr>
              <a:buNone/>
            </a:pPr>
            <a:endParaRPr lang="en-US" sz="1800" dirty="0" smtClean="0"/>
          </a:p>
          <a:p>
            <a:pPr>
              <a:buNone/>
            </a:pPr>
            <a:endParaRPr lang="en-US" sz="1800" dirty="0" smtClean="0"/>
          </a:p>
        </p:txBody>
      </p:sp>
      <p:sp>
        <p:nvSpPr>
          <p:cNvPr id="7" name="Title 5"/>
          <p:cNvSpPr txBox="1">
            <a:spLocks/>
          </p:cNvSpPr>
          <p:nvPr/>
        </p:nvSpPr>
        <p:spPr>
          <a:xfrm>
            <a:off x="228600" y="228600"/>
            <a:ext cx="8527427" cy="1400159"/>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sz="3600" b="1" dirty="0" smtClean="0"/>
              <a:t>Tips for Dealing with Aggressive Behaviors </a:t>
            </a:r>
            <a:r>
              <a:rPr lang="en-US" dirty="0" smtClean="0"/>
              <a:t> </a:t>
            </a:r>
            <a:br>
              <a:rPr lang="en-US" dirty="0" smtClean="0"/>
            </a:br>
            <a:r>
              <a:rPr lang="en-US" sz="1800" dirty="0" smtClean="0">
                <a:hlinkClick r:id="rId2"/>
              </a:rPr>
              <a:t>Exerts from Dealing with Aggressive Behaviors. DHHS/ACYF/ACF/HSB</a:t>
            </a:r>
            <a:r>
              <a:rPr lang="en-US" sz="1800" dirty="0" smtClean="0"/>
              <a:t>.</a:t>
            </a:r>
            <a:br>
              <a:rPr lang="en-US" sz="1800" dirty="0" smtClean="0"/>
            </a:br>
            <a:endParaRPr lang="en-US" sz="1800" dirty="0"/>
          </a:p>
        </p:txBody>
      </p:sp>
      <p:sp>
        <p:nvSpPr>
          <p:cNvPr id="8"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lvl="0" algn="ctr" defTabSz="914400">
              <a:lnSpc>
                <a:spcPct val="100000"/>
              </a:lnSpc>
              <a:spcBef>
                <a:spcPts val="0"/>
              </a:spcBef>
            </a:pPr>
            <a:r>
              <a:rPr lang="en-US" sz="3500" b="1" dirty="0">
                <a:solidFill>
                  <a:srgbClr val="000000"/>
                </a:solidFill>
                <a:latin typeface="Calibri" panose="020F0502020204030204"/>
                <a:ea typeface="+mn-ea"/>
                <a:cs typeface="+mn-cs"/>
              </a:rPr>
              <a:t>Tips for Dealing with Aggressive Behaviors </a:t>
            </a:r>
            <a:r>
              <a:rPr lang="en-US" sz="1800" dirty="0">
                <a:solidFill>
                  <a:srgbClr val="000000"/>
                </a:solidFill>
                <a:latin typeface="Calibri" panose="020F0502020204030204"/>
                <a:ea typeface="+mn-ea"/>
                <a:cs typeface="+mn-cs"/>
              </a:rPr>
              <a:t> </a:t>
            </a:r>
            <a:br>
              <a:rPr lang="en-US" sz="1800" dirty="0">
                <a:solidFill>
                  <a:srgbClr val="000000"/>
                </a:solidFill>
                <a:latin typeface="Calibri" panose="020F0502020204030204"/>
                <a:ea typeface="+mn-ea"/>
                <a:cs typeface="+mn-cs"/>
              </a:rPr>
            </a:br>
            <a:r>
              <a:rPr lang="en-US" sz="1800" dirty="0">
                <a:solidFill>
                  <a:srgbClr val="000000"/>
                </a:solidFill>
                <a:latin typeface="Calibri" panose="020F0502020204030204"/>
                <a:ea typeface="+mn-ea"/>
                <a:cs typeface="+mn-cs"/>
                <a:hlinkClick r:id="rId2"/>
              </a:rPr>
              <a:t>Exerts from Dealing with Aggressive Behaviors. DHHS/ACYF/ACF/HSB</a:t>
            </a:r>
            <a:r>
              <a:rPr lang="en-US" sz="1800" dirty="0">
                <a:solidFill>
                  <a:srgbClr val="000000"/>
                </a:solidFill>
                <a:latin typeface="Calibri" panose="020F0502020204030204"/>
                <a:ea typeface="+mn-ea"/>
                <a:cs typeface="+mn-cs"/>
              </a:rPr>
              <a:t>.</a:t>
            </a:r>
            <a:br>
              <a:rPr lang="en-US" sz="1800" dirty="0">
                <a:solidFill>
                  <a:srgbClr val="000000"/>
                </a:solidFill>
                <a:latin typeface="Calibri" panose="020F0502020204030204"/>
                <a:ea typeface="+mn-ea"/>
                <a:cs typeface="+mn-cs"/>
              </a:rPr>
            </a:br>
            <a:endParaRPr lang="en-US" sz="1800" dirty="0">
              <a:solidFill>
                <a:srgbClr val="000000"/>
              </a:solidFill>
              <a:latin typeface="Calibri" panose="020F0502020204030204"/>
              <a:ea typeface="+mn-ea"/>
              <a:cs typeface="+mn-cs"/>
            </a:endParaRPr>
          </a:p>
        </p:txBody>
      </p:sp>
      <p:sp>
        <p:nvSpPr>
          <p:cNvPr id="5" name="Content Placeholder 4"/>
          <p:cNvSpPr>
            <a:spLocks noGrp="1"/>
          </p:cNvSpPr>
          <p:nvPr>
            <p:ph idx="1"/>
          </p:nvPr>
        </p:nvSpPr>
        <p:spPr>
          <a:xfrm>
            <a:off x="298939" y="1371600"/>
            <a:ext cx="8527427" cy="4149969"/>
          </a:xfrm>
        </p:spPr>
        <p:txBody>
          <a:bodyPr>
            <a:normAutofit/>
          </a:bodyPr>
          <a:lstStyle/>
          <a:p>
            <a:pPr marL="0" lvl="1" indent="0"/>
            <a:endParaRPr lang="en-US" sz="1200" dirty="0" smtClean="0"/>
          </a:p>
          <a:p>
            <a:pPr marL="0" lvl="1" indent="0"/>
            <a:endParaRPr lang="en-US" sz="1800" dirty="0" smtClean="0"/>
          </a:p>
          <a:p>
            <a:r>
              <a:rPr lang="en-US" sz="2400" dirty="0" smtClean="0">
                <a:solidFill>
                  <a:schemeClr val="accent5">
                    <a:lumMod val="50000"/>
                  </a:schemeClr>
                </a:solidFill>
                <a:latin typeface="+mn-lt"/>
              </a:rPr>
              <a:t>Use positive methods of child guidance without engaging in corporal punishment, emotional or physical abuse, or humiliation (</a:t>
            </a:r>
            <a:r>
              <a:rPr lang="en-US" sz="2400" dirty="0" smtClean="0">
                <a:solidFill>
                  <a:schemeClr val="accent5">
                    <a:lumMod val="50000"/>
                  </a:schemeClr>
                </a:solidFill>
                <a:latin typeface="+mn-lt"/>
                <a:hlinkClick r:id="rId3"/>
              </a:rPr>
              <a:t>45 CFR 1304.52(h)(1)(iv)</a:t>
            </a:r>
            <a:r>
              <a:rPr lang="en-US" sz="2400" dirty="0" smtClean="0">
                <a:solidFill>
                  <a:schemeClr val="accent5">
                    <a:lumMod val="50000"/>
                  </a:schemeClr>
                </a:solidFill>
                <a:latin typeface="+mn-lt"/>
              </a:rPr>
              <a:t>). </a:t>
            </a:r>
          </a:p>
          <a:p>
            <a:pPr>
              <a:buNone/>
            </a:pPr>
            <a:endParaRPr lang="en-US" sz="2400" dirty="0" smtClean="0">
              <a:solidFill>
                <a:schemeClr val="accent5">
                  <a:lumMod val="50000"/>
                </a:schemeClr>
              </a:solidFill>
              <a:latin typeface="+mn-lt"/>
            </a:endParaRPr>
          </a:p>
          <a:p>
            <a:r>
              <a:rPr lang="en-US" sz="2400" dirty="0" smtClean="0">
                <a:solidFill>
                  <a:schemeClr val="accent5">
                    <a:lumMod val="50000"/>
                  </a:schemeClr>
                </a:solidFill>
                <a:latin typeface="+mn-lt"/>
              </a:rPr>
              <a:t>Incorporate local guidelines for transportation discipline procedures.</a:t>
            </a:r>
          </a:p>
          <a:p>
            <a:endParaRPr lang="en-US" sz="2400" b="1" dirty="0" smtClean="0">
              <a:solidFill>
                <a:schemeClr val="accent5">
                  <a:lumMod val="50000"/>
                </a:schemeClr>
              </a:solidFill>
              <a:latin typeface="+mn-lt"/>
            </a:endParaRPr>
          </a:p>
          <a:p>
            <a:pPr marL="0" lvl="1" indent="0">
              <a:buNone/>
            </a:pPr>
            <a:endParaRPr lang="en-US" sz="2400" b="1" dirty="0" smtClean="0">
              <a:solidFill>
                <a:schemeClr val="accent5">
                  <a:lumMod val="50000"/>
                </a:schemeClr>
              </a:solidFill>
              <a:latin typeface="+mn-lt"/>
            </a:endParaRPr>
          </a:p>
        </p:txBody>
      </p:sp>
      <p:sp>
        <p:nvSpPr>
          <p:cNvPr id="4"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Supervision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Loading and Unloading</a:t>
            </a:r>
            <a:br>
              <a:rPr lang="en-US" dirty="0"/>
            </a:br>
            <a:r>
              <a:rPr lang="en-US" dirty="0"/>
              <a:t>§</a:t>
            </a:r>
            <a:r>
              <a:rPr lang="en-US" dirty="0" smtClean="0"/>
              <a:t>126-28-7</a:t>
            </a:r>
            <a:endParaRPr lang="en-US" dirty="0"/>
          </a:p>
        </p:txBody>
      </p:sp>
      <p:sp>
        <p:nvSpPr>
          <p:cNvPr id="5" name="Content Placeholder 4"/>
          <p:cNvSpPr>
            <a:spLocks noGrp="1"/>
          </p:cNvSpPr>
          <p:nvPr>
            <p:ph idx="1"/>
          </p:nvPr>
        </p:nvSpPr>
        <p:spPr/>
        <p:txBody>
          <a:bodyPr>
            <a:normAutofit lnSpcReduction="10000"/>
          </a:bodyPr>
          <a:lstStyle/>
          <a:p>
            <a:pPr algn="ctr">
              <a:buNone/>
            </a:pPr>
            <a:endParaRPr lang="en-US" b="1" dirty="0" smtClean="0"/>
          </a:p>
          <a:p>
            <a:r>
              <a:rPr lang="en-US" sz="2400" dirty="0" smtClean="0">
                <a:solidFill>
                  <a:schemeClr val="accent5">
                    <a:lumMod val="50000"/>
                  </a:schemeClr>
                </a:solidFill>
                <a:latin typeface="+mn-lt"/>
              </a:rPr>
              <a:t>WV Pre-K Site</a:t>
            </a:r>
          </a:p>
          <a:p>
            <a:pPr marL="0" indent="0">
              <a:buNone/>
            </a:pPr>
            <a:endParaRPr lang="en-US" sz="2400" dirty="0" smtClean="0">
              <a:solidFill>
                <a:schemeClr val="accent5">
                  <a:lumMod val="50000"/>
                </a:schemeClr>
              </a:solidFill>
              <a:latin typeface="+mn-lt"/>
            </a:endParaRPr>
          </a:p>
          <a:p>
            <a:r>
              <a:rPr lang="en-US" sz="2400" dirty="0" smtClean="0">
                <a:solidFill>
                  <a:schemeClr val="accent5">
                    <a:lumMod val="50000"/>
                  </a:schemeClr>
                </a:solidFill>
                <a:latin typeface="+mn-lt"/>
              </a:rPr>
              <a:t>Child’s Pick-up/Drop-off Site</a:t>
            </a:r>
          </a:p>
          <a:p>
            <a:endParaRPr lang="en-US" sz="2400" dirty="0" smtClean="0">
              <a:solidFill>
                <a:schemeClr val="accent5">
                  <a:lumMod val="50000"/>
                </a:schemeClr>
              </a:solidFill>
              <a:latin typeface="+mn-lt"/>
            </a:endParaRPr>
          </a:p>
          <a:p>
            <a:r>
              <a:rPr lang="en-US" sz="2400" dirty="0" smtClean="0">
                <a:solidFill>
                  <a:schemeClr val="accent5">
                    <a:lumMod val="50000"/>
                  </a:schemeClr>
                </a:solidFill>
                <a:latin typeface="+mn-lt"/>
              </a:rPr>
              <a:t>Seating Arrangements on the Bus</a:t>
            </a:r>
          </a:p>
          <a:p>
            <a:endParaRPr lang="en-US" sz="2400" dirty="0" smtClean="0">
              <a:solidFill>
                <a:schemeClr val="accent5">
                  <a:lumMod val="50000"/>
                </a:schemeClr>
              </a:solidFill>
              <a:latin typeface="+mn-lt"/>
            </a:endParaRPr>
          </a:p>
          <a:p>
            <a:r>
              <a:rPr lang="en-US" sz="2400" dirty="0" smtClean="0">
                <a:solidFill>
                  <a:schemeClr val="accent5">
                    <a:lumMod val="50000"/>
                  </a:schemeClr>
                </a:solidFill>
                <a:latin typeface="+mn-lt"/>
              </a:rPr>
              <a:t>Documenting Daily Inspections</a:t>
            </a:r>
          </a:p>
          <a:p>
            <a:endParaRPr lang="en-US" sz="2400" dirty="0" smtClean="0">
              <a:solidFill>
                <a:schemeClr val="accent5">
                  <a:lumMod val="50000"/>
                </a:schemeClr>
              </a:solidFill>
              <a:latin typeface="+mn-lt"/>
            </a:endParaRPr>
          </a:p>
          <a:p>
            <a:r>
              <a:rPr lang="en-US" sz="2400" dirty="0" smtClean="0">
                <a:solidFill>
                  <a:schemeClr val="accent5">
                    <a:lumMod val="50000"/>
                  </a:schemeClr>
                </a:solidFill>
                <a:latin typeface="+mn-lt"/>
              </a:rPr>
              <a:t>WV Pre-K Site Designee</a:t>
            </a:r>
            <a:endParaRPr lang="en-US" sz="2400" dirty="0">
              <a:solidFill>
                <a:schemeClr val="accent5">
                  <a:lumMod val="50000"/>
                </a:schemeClr>
              </a:solidFill>
              <a:latin typeface="+mn-lt"/>
            </a:endParaRPr>
          </a:p>
        </p:txBody>
      </p:sp>
      <p:pic>
        <p:nvPicPr>
          <p:cNvPr id="4" name="Picture 2" descr="http://cdn.printablesigns.net/samples/School_Bus_Loading_and_Unloading_Sig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666" y="1371600"/>
            <a:ext cx="3007467" cy="389579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5"/>
          <p:cNvSpPr txBox="1">
            <a:spLocks/>
          </p:cNvSpPr>
          <p:nvPr/>
        </p:nvSpPr>
        <p:spPr>
          <a:xfrm>
            <a:off x="4495800" y="5943600"/>
            <a:ext cx="464820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Loading and Unloading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s.123rf.com/400wm/400/400/moodboard/moodboard1203/moodboard120302196/12736376-teacher-unloading-elementary-students-from-school-b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089" y="2453004"/>
            <a:ext cx="2289620" cy="34301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1371600"/>
            <a:ext cx="4800600" cy="3785652"/>
          </a:xfrm>
          <a:prstGeom prst="rect">
            <a:avLst/>
          </a:prstGeom>
        </p:spPr>
        <p:txBody>
          <a:bodyPr wrap="square">
            <a:spAutoFit/>
          </a:bodyPr>
          <a:lstStyle/>
          <a:p>
            <a:pPr algn="ctr"/>
            <a:r>
              <a:rPr lang="en-US" sz="2400" b="1" u="sng" dirty="0" smtClean="0">
                <a:solidFill>
                  <a:schemeClr val="accent5">
                    <a:lumMod val="50000"/>
                  </a:schemeClr>
                </a:solidFill>
              </a:rPr>
              <a:t>WV </a:t>
            </a:r>
            <a:r>
              <a:rPr lang="en-US" sz="2400" b="1" u="sng" dirty="0">
                <a:solidFill>
                  <a:schemeClr val="accent5">
                    <a:lumMod val="50000"/>
                  </a:schemeClr>
                </a:solidFill>
              </a:rPr>
              <a:t>Pre-K Site</a:t>
            </a:r>
          </a:p>
          <a:p>
            <a:pPr algn="ctr"/>
            <a:endParaRPr lang="en-US" sz="2400" b="1" dirty="0">
              <a:solidFill>
                <a:schemeClr val="accent5">
                  <a:lumMod val="50000"/>
                </a:schemeClr>
              </a:solidFill>
            </a:endParaRPr>
          </a:p>
          <a:p>
            <a:r>
              <a:rPr lang="en-US" sz="2400" dirty="0">
                <a:solidFill>
                  <a:schemeClr val="accent5">
                    <a:lumMod val="50000"/>
                  </a:schemeClr>
                </a:solidFill>
              </a:rPr>
              <a:t>Who is designated to assist children on and off the bus?</a:t>
            </a:r>
          </a:p>
          <a:p>
            <a:endParaRPr lang="en-US" sz="2400" dirty="0">
              <a:solidFill>
                <a:schemeClr val="accent5">
                  <a:lumMod val="50000"/>
                </a:schemeClr>
              </a:solidFill>
            </a:endParaRPr>
          </a:p>
          <a:p>
            <a:r>
              <a:rPr lang="en-US" sz="2400" dirty="0">
                <a:solidFill>
                  <a:schemeClr val="accent5">
                    <a:lumMod val="50000"/>
                  </a:schemeClr>
                </a:solidFill>
              </a:rPr>
              <a:t>Where do the children go after exiting the bus?</a:t>
            </a:r>
          </a:p>
          <a:p>
            <a:endParaRPr lang="en-US" sz="2400" dirty="0">
              <a:solidFill>
                <a:schemeClr val="accent5">
                  <a:lumMod val="50000"/>
                </a:schemeClr>
              </a:solidFill>
            </a:endParaRPr>
          </a:p>
          <a:p>
            <a:r>
              <a:rPr lang="en-US" sz="2400" dirty="0">
                <a:solidFill>
                  <a:schemeClr val="accent5">
                    <a:lumMod val="50000"/>
                  </a:schemeClr>
                </a:solidFill>
              </a:rPr>
              <a:t>What if the designee is not there to assist?</a:t>
            </a:r>
          </a:p>
        </p:txBody>
      </p:sp>
      <p:sp>
        <p:nvSpPr>
          <p:cNvPr id="4" name="Rectangle 3"/>
          <p:cNvSpPr/>
          <p:nvPr/>
        </p:nvSpPr>
        <p:spPr>
          <a:xfrm>
            <a:off x="200304" y="228600"/>
            <a:ext cx="8926763" cy="1292662"/>
          </a:xfrm>
          <a:prstGeom prst="rect">
            <a:avLst/>
          </a:prstGeom>
        </p:spPr>
        <p:txBody>
          <a:bodyPr wrap="square">
            <a:spAutoFit/>
          </a:bodyPr>
          <a:lstStyle/>
          <a:p>
            <a:pPr algn="ctr">
              <a:spcAft>
                <a:spcPts val="1200"/>
              </a:spcAft>
              <a:buNone/>
            </a:pPr>
            <a:r>
              <a:rPr lang="en-US" sz="3200" b="1" dirty="0" smtClean="0">
                <a:solidFill>
                  <a:schemeClr val="accent5">
                    <a:lumMod val="50000"/>
                  </a:schemeClr>
                </a:solidFill>
              </a:rPr>
              <a:t>WV </a:t>
            </a:r>
            <a:r>
              <a:rPr lang="en-US" sz="3200" b="1" dirty="0">
                <a:solidFill>
                  <a:schemeClr val="accent5">
                    <a:lumMod val="50000"/>
                  </a:schemeClr>
                </a:solidFill>
              </a:rPr>
              <a:t>Pre-K </a:t>
            </a:r>
            <a:r>
              <a:rPr lang="en-US" sz="3200" b="1" dirty="0" smtClean="0">
                <a:solidFill>
                  <a:schemeClr val="accent5">
                    <a:lumMod val="50000"/>
                  </a:schemeClr>
                </a:solidFill>
              </a:rPr>
              <a:t>Site</a:t>
            </a:r>
          </a:p>
          <a:p>
            <a:pPr>
              <a:buNone/>
            </a:pPr>
            <a:r>
              <a:rPr lang="en-US" b="1" dirty="0">
                <a:solidFill>
                  <a:schemeClr val="accent5">
                    <a:lumMod val="50000"/>
                  </a:schemeClr>
                </a:solidFill>
              </a:rPr>
              <a:t>§</a:t>
            </a:r>
            <a:r>
              <a:rPr lang="en-US" b="1" dirty="0" smtClean="0">
                <a:solidFill>
                  <a:schemeClr val="accent5">
                    <a:lumMod val="50000"/>
                  </a:schemeClr>
                </a:solidFill>
              </a:rPr>
              <a:t>126-28-7.1.c.  </a:t>
            </a:r>
            <a:r>
              <a:rPr lang="en-US" b="1" dirty="0">
                <a:solidFill>
                  <a:schemeClr val="accent5">
                    <a:lumMod val="50000"/>
                  </a:schemeClr>
                </a:solidFill>
              </a:rPr>
              <a:t>staff shall be available to assist children on and off buses at the WV Pre-K </a:t>
            </a:r>
            <a:r>
              <a:rPr lang="en-US" b="1" dirty="0" smtClean="0">
                <a:solidFill>
                  <a:schemeClr val="accent5">
                    <a:lumMod val="50000"/>
                  </a:schemeClr>
                </a:solidFill>
              </a:rPr>
              <a:t>site.</a:t>
            </a:r>
            <a:endParaRPr lang="en-US" b="1" dirty="0">
              <a:solidFill>
                <a:schemeClr val="accent5">
                  <a:lumMod val="50000"/>
                </a:schemeClr>
              </a:solidFill>
            </a:endParaRPr>
          </a:p>
        </p:txBody>
      </p:sp>
      <p:sp>
        <p:nvSpPr>
          <p:cNvPr id="8" name="Title 5"/>
          <p:cNvSpPr txBox="1">
            <a:spLocks/>
          </p:cNvSpPr>
          <p:nvPr/>
        </p:nvSpPr>
        <p:spPr>
          <a:xfrm>
            <a:off x="4495800" y="5943600"/>
            <a:ext cx="464820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Loading and Unloading </a:t>
            </a:r>
            <a:endParaRPr lang="en-US" dirty="0"/>
          </a:p>
        </p:txBody>
      </p:sp>
    </p:spTree>
    <p:extLst>
      <p:ext uri="{BB962C8B-B14F-4D97-AF65-F5344CB8AC3E}">
        <p14:creationId xmlns:p14="http://schemas.microsoft.com/office/powerpoint/2010/main" val="6015963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837" y="33867"/>
            <a:ext cx="8926763" cy="1292662"/>
          </a:xfrm>
          <a:prstGeom prst="rect">
            <a:avLst/>
          </a:prstGeom>
        </p:spPr>
        <p:txBody>
          <a:bodyPr wrap="square">
            <a:spAutoFit/>
          </a:bodyPr>
          <a:lstStyle/>
          <a:p>
            <a:pPr algn="ctr">
              <a:spcAft>
                <a:spcPts val="1200"/>
              </a:spcAft>
              <a:buNone/>
            </a:pPr>
            <a:r>
              <a:rPr lang="en-US" sz="3200" b="1" dirty="0" smtClean="0">
                <a:solidFill>
                  <a:schemeClr val="accent5">
                    <a:lumMod val="50000"/>
                  </a:schemeClr>
                </a:solidFill>
              </a:rPr>
              <a:t>WV </a:t>
            </a:r>
            <a:r>
              <a:rPr lang="en-US" sz="3200" b="1" dirty="0">
                <a:solidFill>
                  <a:schemeClr val="accent5">
                    <a:lumMod val="50000"/>
                  </a:schemeClr>
                </a:solidFill>
              </a:rPr>
              <a:t>Pre-K </a:t>
            </a:r>
            <a:r>
              <a:rPr lang="en-US" sz="3200" b="1" dirty="0" smtClean="0">
                <a:solidFill>
                  <a:schemeClr val="accent5">
                    <a:lumMod val="50000"/>
                  </a:schemeClr>
                </a:solidFill>
              </a:rPr>
              <a:t>Site</a:t>
            </a:r>
          </a:p>
          <a:p>
            <a:pPr algn="ctr">
              <a:spcAft>
                <a:spcPts val="1200"/>
              </a:spcAft>
              <a:buNone/>
            </a:pPr>
            <a:r>
              <a:rPr lang="en-US" b="1" dirty="0" smtClean="0">
                <a:solidFill>
                  <a:schemeClr val="accent5">
                    <a:lumMod val="50000"/>
                  </a:schemeClr>
                </a:solidFill>
              </a:rPr>
              <a:t>§126-28-7.1.c.  If </a:t>
            </a:r>
            <a:r>
              <a:rPr lang="en-US" b="1" dirty="0">
                <a:solidFill>
                  <a:schemeClr val="accent5">
                    <a:lumMod val="50000"/>
                  </a:schemeClr>
                </a:solidFill>
              </a:rPr>
              <a:t>a parent/guardian is unable to meet the bus, there shall be a person designated by the parent/guardian to assist the </a:t>
            </a:r>
            <a:r>
              <a:rPr lang="en-US" b="1" dirty="0" smtClean="0">
                <a:solidFill>
                  <a:schemeClr val="accent5">
                    <a:lumMod val="50000"/>
                  </a:schemeClr>
                </a:solidFill>
              </a:rPr>
              <a:t>child</a:t>
            </a:r>
            <a:r>
              <a:rPr lang="en-US" b="1" dirty="0">
                <a:solidFill>
                  <a:schemeClr val="accent5">
                    <a:lumMod val="50000"/>
                  </a:schemeClr>
                </a:solidFill>
              </a:rPr>
              <a:t>.</a:t>
            </a:r>
          </a:p>
        </p:txBody>
      </p:sp>
      <p:sp>
        <p:nvSpPr>
          <p:cNvPr id="8" name="Title 5"/>
          <p:cNvSpPr txBox="1">
            <a:spLocks/>
          </p:cNvSpPr>
          <p:nvPr/>
        </p:nvSpPr>
        <p:spPr>
          <a:xfrm>
            <a:off x="4495800" y="5943600"/>
            <a:ext cx="464820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Loading and Unloading </a:t>
            </a:r>
            <a:endParaRPr lang="en-US" dirty="0"/>
          </a:p>
        </p:txBody>
      </p:sp>
      <p:pic>
        <p:nvPicPr>
          <p:cNvPr id="6" name="Picture 2" descr="http://d2om8tvz4lgco4.cloudfront.net/archive/x650535228/g24400000000000000059d61612f2a22b71d3cfe3d167bb3a3fecd08f7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756" y="2590800"/>
            <a:ext cx="3323006"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91837" y="1603527"/>
            <a:ext cx="5015355" cy="4231928"/>
          </a:xfrm>
          <a:prstGeom prst="rect">
            <a:avLst/>
          </a:prstGeom>
        </p:spPr>
        <p:txBody>
          <a:bodyPr wrap="square">
            <a:spAutoFit/>
          </a:bodyPr>
          <a:lstStyle/>
          <a:p>
            <a:pPr algn="ctr">
              <a:spcAft>
                <a:spcPts val="600"/>
              </a:spcAft>
            </a:pPr>
            <a:r>
              <a:rPr lang="en-US" sz="2400" b="1" u="sng" dirty="0" smtClean="0">
                <a:solidFill>
                  <a:schemeClr val="accent5">
                    <a:lumMod val="50000"/>
                  </a:schemeClr>
                </a:solidFill>
              </a:rPr>
              <a:t>Child’s </a:t>
            </a:r>
            <a:r>
              <a:rPr lang="en-US" sz="2400" b="1" u="sng" dirty="0">
                <a:solidFill>
                  <a:schemeClr val="accent5">
                    <a:lumMod val="50000"/>
                  </a:schemeClr>
                </a:solidFill>
              </a:rPr>
              <a:t>Pick-up/Drop-off </a:t>
            </a:r>
            <a:r>
              <a:rPr lang="en-US" sz="2400" b="1" u="sng" dirty="0" smtClean="0">
                <a:solidFill>
                  <a:schemeClr val="accent5">
                    <a:lumMod val="50000"/>
                  </a:schemeClr>
                </a:solidFill>
              </a:rPr>
              <a:t>Site</a:t>
            </a:r>
            <a:endParaRPr lang="en-US" sz="2400" b="1" dirty="0">
              <a:solidFill>
                <a:schemeClr val="accent5">
                  <a:lumMod val="50000"/>
                </a:schemeClr>
              </a:solidFill>
            </a:endParaRPr>
          </a:p>
          <a:p>
            <a:r>
              <a:rPr lang="en-US" sz="2400" dirty="0">
                <a:solidFill>
                  <a:schemeClr val="accent5">
                    <a:lumMod val="50000"/>
                  </a:schemeClr>
                </a:solidFill>
              </a:rPr>
              <a:t>Are parents required to meet the bus daily?</a:t>
            </a:r>
          </a:p>
          <a:p>
            <a:endParaRPr lang="en-US" sz="2400" dirty="0">
              <a:solidFill>
                <a:schemeClr val="accent5">
                  <a:lumMod val="50000"/>
                </a:schemeClr>
              </a:solidFill>
            </a:endParaRPr>
          </a:p>
          <a:p>
            <a:r>
              <a:rPr lang="en-US" sz="2400" dirty="0">
                <a:solidFill>
                  <a:schemeClr val="accent5">
                    <a:lumMod val="50000"/>
                  </a:schemeClr>
                </a:solidFill>
              </a:rPr>
              <a:t>What is the county’s procedure for a family to designate another?</a:t>
            </a:r>
          </a:p>
          <a:p>
            <a:endParaRPr lang="en-US" sz="2400" dirty="0">
              <a:solidFill>
                <a:schemeClr val="accent5">
                  <a:lumMod val="50000"/>
                </a:schemeClr>
              </a:solidFill>
            </a:endParaRPr>
          </a:p>
          <a:p>
            <a:r>
              <a:rPr lang="en-US" sz="2400" dirty="0">
                <a:solidFill>
                  <a:schemeClr val="accent5">
                    <a:lumMod val="50000"/>
                  </a:schemeClr>
                </a:solidFill>
              </a:rPr>
              <a:t>Who can be designated?</a:t>
            </a:r>
          </a:p>
          <a:p>
            <a:endParaRPr lang="en-US" sz="2400" dirty="0">
              <a:solidFill>
                <a:schemeClr val="accent5">
                  <a:lumMod val="50000"/>
                </a:schemeClr>
              </a:solidFill>
            </a:endParaRPr>
          </a:p>
          <a:p>
            <a:r>
              <a:rPr lang="en-US" sz="2400" dirty="0">
                <a:solidFill>
                  <a:schemeClr val="accent5">
                    <a:lumMod val="50000"/>
                  </a:schemeClr>
                </a:solidFill>
              </a:rPr>
              <a:t>What are the procedures if the parent or designee is not at the drop-off site?</a:t>
            </a:r>
          </a:p>
        </p:txBody>
      </p:sp>
    </p:spTree>
    <p:extLst>
      <p:ext uri="{BB962C8B-B14F-4D97-AF65-F5344CB8AC3E}">
        <p14:creationId xmlns:p14="http://schemas.microsoft.com/office/powerpoint/2010/main" val="32396893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507772"/>
            <a:ext cx="8527427" cy="1400159"/>
          </a:xfrm>
        </p:spPr>
        <p:txBody>
          <a:bodyPr>
            <a:normAutofit fontScale="90000"/>
          </a:bodyPr>
          <a:lstStyle/>
          <a:p>
            <a:pPr algn="ctr">
              <a:lnSpc>
                <a:spcPct val="100000"/>
              </a:lnSpc>
            </a:pPr>
            <a:r>
              <a:rPr lang="en-US" b="1" dirty="0" smtClean="0"/>
              <a:t>Documenting </a:t>
            </a:r>
            <a:r>
              <a:rPr lang="en-US" b="1" dirty="0"/>
              <a:t>Daily </a:t>
            </a:r>
            <a:r>
              <a:rPr lang="en-US" b="1" dirty="0" smtClean="0"/>
              <a:t>Inspections</a:t>
            </a:r>
            <a:r>
              <a:rPr lang="en-US" b="1" dirty="0"/>
              <a:t/>
            </a:r>
            <a:br>
              <a:rPr lang="en-US" b="1" dirty="0"/>
            </a:br>
            <a:r>
              <a:rPr lang="en-US" b="1" dirty="0"/>
              <a:t>§</a:t>
            </a:r>
            <a:r>
              <a:rPr lang="en-US" b="1" dirty="0" smtClean="0"/>
              <a:t>126-28-7.1.d.</a:t>
            </a:r>
            <a:r>
              <a:rPr lang="en-US" b="1" dirty="0"/>
              <a:t/>
            </a:r>
            <a:br>
              <a:rPr lang="en-US" b="1" dirty="0"/>
            </a:br>
            <a:endParaRPr lang="en-US" dirty="0"/>
          </a:p>
        </p:txBody>
      </p:sp>
      <p:sp>
        <p:nvSpPr>
          <p:cNvPr id="5" name="Content Placeholder 4"/>
          <p:cNvSpPr>
            <a:spLocks noGrp="1"/>
          </p:cNvSpPr>
          <p:nvPr>
            <p:ph idx="1"/>
          </p:nvPr>
        </p:nvSpPr>
        <p:spPr>
          <a:xfrm>
            <a:off x="152400" y="1618143"/>
            <a:ext cx="5111261" cy="3686907"/>
          </a:xfrm>
        </p:spPr>
        <p:txBody>
          <a:bodyPr>
            <a:normAutofit/>
          </a:bodyPr>
          <a:lstStyle/>
          <a:p>
            <a:pPr algn="ctr">
              <a:buNone/>
            </a:pPr>
            <a:endParaRPr lang="en-US" b="1" dirty="0" smtClean="0"/>
          </a:p>
          <a:p>
            <a:r>
              <a:rPr lang="en-US" sz="2400" dirty="0" smtClean="0">
                <a:solidFill>
                  <a:schemeClr val="accent5">
                    <a:lumMod val="50000"/>
                  </a:schemeClr>
                </a:solidFill>
                <a:latin typeface="+mn-lt"/>
              </a:rPr>
              <a:t>Bus drivers must inspect the bus at all final drop off points to assure that no children are left on the bus and these inspections must be documented.</a:t>
            </a:r>
          </a:p>
          <a:p>
            <a:endParaRPr lang="en-US" sz="2400" dirty="0" smtClean="0">
              <a:solidFill>
                <a:schemeClr val="accent5">
                  <a:lumMod val="50000"/>
                </a:schemeClr>
              </a:solidFill>
              <a:latin typeface="+mn-lt"/>
            </a:endParaRPr>
          </a:p>
          <a:p>
            <a:r>
              <a:rPr lang="en-US" sz="2400" dirty="0" smtClean="0">
                <a:solidFill>
                  <a:schemeClr val="accent5">
                    <a:lumMod val="50000"/>
                  </a:schemeClr>
                </a:solidFill>
                <a:latin typeface="+mn-lt"/>
              </a:rPr>
              <a:t>A log of daily inspections shall be maintained on file with the principal/supervisor.</a:t>
            </a:r>
          </a:p>
        </p:txBody>
      </p:sp>
      <p:pic>
        <p:nvPicPr>
          <p:cNvPr id="7" name="Picture 2" descr="http://www.ncbussafety.org/Archives/2007/Technician%20Inspection/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04376"/>
            <a:ext cx="3416166" cy="256212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txBox="1">
            <a:spLocks/>
          </p:cNvSpPr>
          <p:nvPr/>
        </p:nvSpPr>
        <p:spPr>
          <a:xfrm>
            <a:off x="4495800" y="5943600"/>
            <a:ext cx="464820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Loading and Unloading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52400"/>
            <a:ext cx="8527427" cy="1400159"/>
          </a:xfrm>
        </p:spPr>
        <p:txBody>
          <a:bodyPr>
            <a:normAutofit fontScale="90000"/>
          </a:bodyPr>
          <a:lstStyle/>
          <a:p>
            <a:pPr algn="ctr"/>
            <a:r>
              <a:rPr lang="en-US" dirty="0"/>
              <a:t/>
            </a:r>
            <a:br>
              <a:rPr lang="en-US" dirty="0"/>
            </a:br>
            <a:r>
              <a:rPr lang="en-US" b="1" dirty="0"/>
              <a:t>Seating </a:t>
            </a:r>
            <a:r>
              <a:rPr lang="en-US" b="1" dirty="0" smtClean="0"/>
              <a:t>Arrangements</a:t>
            </a:r>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a:xfrm>
            <a:off x="298938" y="991476"/>
            <a:ext cx="8527427" cy="1248507"/>
          </a:xfrm>
        </p:spPr>
        <p:txBody>
          <a:bodyPr>
            <a:noAutofit/>
          </a:bodyPr>
          <a:lstStyle/>
          <a:p>
            <a:pPr marL="0" indent="0">
              <a:buNone/>
            </a:pPr>
            <a:r>
              <a:rPr lang="en-US" sz="1800" dirty="0">
                <a:solidFill>
                  <a:schemeClr val="accent5">
                    <a:lumMod val="50000"/>
                  </a:schemeClr>
                </a:solidFill>
                <a:latin typeface="+mn-lt"/>
              </a:rPr>
              <a:t>§</a:t>
            </a:r>
            <a:r>
              <a:rPr lang="en-US" sz="1800" dirty="0" smtClean="0">
                <a:solidFill>
                  <a:schemeClr val="accent5">
                    <a:lumMod val="50000"/>
                  </a:schemeClr>
                </a:solidFill>
                <a:latin typeface="+mn-lt"/>
              </a:rPr>
              <a:t>126-28-7.1.b.  </a:t>
            </a:r>
            <a:r>
              <a:rPr lang="en-US" sz="1800" dirty="0">
                <a:solidFill>
                  <a:schemeClr val="accent5">
                    <a:lumMod val="50000"/>
                  </a:schemeClr>
                </a:solidFill>
                <a:latin typeface="+mn-lt"/>
              </a:rPr>
              <a:t>children transported by a school bus who attend a WV Pre-K classroom and are not yet enrolled in kindergarten will sit in a segregated area of the vehicle with other WV Pre-K </a:t>
            </a:r>
            <a:r>
              <a:rPr lang="en-US" sz="1800" dirty="0" smtClean="0">
                <a:solidFill>
                  <a:schemeClr val="accent5">
                    <a:lumMod val="50000"/>
                  </a:schemeClr>
                </a:solidFill>
                <a:latin typeface="+mn-lt"/>
              </a:rPr>
              <a:t>children.</a:t>
            </a:r>
            <a:endParaRPr lang="en-US" sz="1800" dirty="0">
              <a:solidFill>
                <a:schemeClr val="accent5">
                  <a:lumMod val="50000"/>
                </a:schemeClr>
              </a:solidFill>
              <a:latin typeface="+mn-lt"/>
            </a:endParaRPr>
          </a:p>
        </p:txBody>
      </p:sp>
      <p:sp>
        <p:nvSpPr>
          <p:cNvPr id="4" name="Title 5"/>
          <p:cNvSpPr txBox="1">
            <a:spLocks/>
          </p:cNvSpPr>
          <p:nvPr/>
        </p:nvSpPr>
        <p:spPr>
          <a:xfrm>
            <a:off x="4495800" y="5943600"/>
            <a:ext cx="464820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Loading and Unloading </a:t>
            </a:r>
            <a:endParaRPr lang="en-US" dirty="0"/>
          </a:p>
        </p:txBody>
      </p:sp>
      <p:sp>
        <p:nvSpPr>
          <p:cNvPr id="5" name="Rectangle 4"/>
          <p:cNvSpPr/>
          <p:nvPr/>
        </p:nvSpPr>
        <p:spPr>
          <a:xfrm>
            <a:off x="290470" y="1968479"/>
            <a:ext cx="4343400" cy="3416320"/>
          </a:xfrm>
          <a:prstGeom prst="rect">
            <a:avLst/>
          </a:prstGeom>
        </p:spPr>
        <p:txBody>
          <a:bodyPr wrap="square">
            <a:spAutoFit/>
          </a:bodyPr>
          <a:lstStyle/>
          <a:p>
            <a:pPr algn="ctr"/>
            <a:r>
              <a:rPr lang="en-US" sz="2400" b="1" u="sng" dirty="0" smtClean="0">
                <a:solidFill>
                  <a:schemeClr val="accent5">
                    <a:lumMod val="50000"/>
                  </a:schemeClr>
                </a:solidFill>
              </a:rPr>
              <a:t>Seating </a:t>
            </a:r>
            <a:r>
              <a:rPr lang="en-US" sz="2400" b="1" u="sng" dirty="0" smtClean="0">
                <a:solidFill>
                  <a:schemeClr val="accent5">
                    <a:lumMod val="50000"/>
                  </a:schemeClr>
                </a:solidFill>
              </a:rPr>
              <a:t>Arrangements</a:t>
            </a:r>
            <a:endParaRPr lang="en-US" sz="2400" i="1" dirty="0">
              <a:solidFill>
                <a:schemeClr val="accent5">
                  <a:lumMod val="50000"/>
                </a:schemeClr>
              </a:solidFill>
            </a:endParaRPr>
          </a:p>
          <a:p>
            <a:r>
              <a:rPr lang="en-US" sz="2400" dirty="0">
                <a:solidFill>
                  <a:schemeClr val="accent5">
                    <a:lumMod val="50000"/>
                  </a:schemeClr>
                </a:solidFill>
              </a:rPr>
              <a:t>Where </a:t>
            </a:r>
            <a:r>
              <a:rPr lang="en-US" sz="2400" dirty="0" smtClean="0">
                <a:solidFill>
                  <a:schemeClr val="accent5">
                    <a:lumMod val="50000"/>
                  </a:schemeClr>
                </a:solidFill>
              </a:rPr>
              <a:t>should pre-k students be seated on the bus?</a:t>
            </a:r>
            <a:endParaRPr lang="en-US" sz="2400" dirty="0">
              <a:solidFill>
                <a:schemeClr val="accent5">
                  <a:lumMod val="50000"/>
                </a:schemeClr>
              </a:solidFill>
            </a:endParaRPr>
          </a:p>
          <a:p>
            <a:endParaRPr lang="en-US" sz="2400" dirty="0">
              <a:solidFill>
                <a:schemeClr val="accent5">
                  <a:lumMod val="50000"/>
                </a:schemeClr>
              </a:solidFill>
            </a:endParaRPr>
          </a:p>
          <a:p>
            <a:r>
              <a:rPr lang="en-US" sz="2400" dirty="0" smtClean="0">
                <a:solidFill>
                  <a:schemeClr val="accent5">
                    <a:lumMod val="50000"/>
                  </a:schemeClr>
                </a:solidFill>
              </a:rPr>
              <a:t>How will this area </a:t>
            </a:r>
            <a:r>
              <a:rPr lang="en-US" sz="2400" dirty="0">
                <a:solidFill>
                  <a:schemeClr val="accent5">
                    <a:lumMod val="50000"/>
                  </a:schemeClr>
                </a:solidFill>
              </a:rPr>
              <a:t>assist with supervision?</a:t>
            </a:r>
          </a:p>
          <a:p>
            <a:endParaRPr lang="en-US" sz="2400" dirty="0">
              <a:solidFill>
                <a:schemeClr val="accent5">
                  <a:lumMod val="50000"/>
                </a:schemeClr>
              </a:solidFill>
            </a:endParaRPr>
          </a:p>
          <a:p>
            <a:r>
              <a:rPr lang="en-US" sz="2400" dirty="0">
                <a:solidFill>
                  <a:schemeClr val="accent5">
                    <a:lumMod val="50000"/>
                  </a:schemeClr>
                </a:solidFill>
              </a:rPr>
              <a:t>Can a pre-k child be seated with older siblings?</a:t>
            </a:r>
          </a:p>
        </p:txBody>
      </p:sp>
      <p:pic>
        <p:nvPicPr>
          <p:cNvPr id="8" name="Picture 7"/>
          <p:cNvPicPr>
            <a:picLocks noChangeAspect="1"/>
          </p:cNvPicPr>
          <p:nvPr/>
        </p:nvPicPr>
        <p:blipFill>
          <a:blip r:embed="rId2"/>
          <a:stretch>
            <a:fillRect/>
          </a:stretch>
        </p:blipFill>
        <p:spPr>
          <a:xfrm>
            <a:off x="5091817" y="1997382"/>
            <a:ext cx="3276600" cy="3108030"/>
          </a:xfrm>
          <a:prstGeom prst="rect">
            <a:avLst/>
          </a:prstGeom>
        </p:spPr>
      </p:pic>
    </p:spTree>
    <p:extLst>
      <p:ext uri="{BB962C8B-B14F-4D97-AF65-F5344CB8AC3E}">
        <p14:creationId xmlns:p14="http://schemas.microsoft.com/office/powerpoint/2010/main" val="15085977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652" y="1447800"/>
            <a:ext cx="4191000" cy="3046988"/>
          </a:xfrm>
          <a:prstGeom prst="rect">
            <a:avLst/>
          </a:prstGeom>
        </p:spPr>
        <p:txBody>
          <a:bodyPr wrap="square">
            <a:spAutoFit/>
          </a:bodyPr>
          <a:lstStyle/>
          <a:p>
            <a:pPr algn="ctr"/>
            <a:endParaRPr lang="en-US" sz="2400" b="1" dirty="0"/>
          </a:p>
          <a:p>
            <a:r>
              <a:rPr lang="en-US" sz="2400" dirty="0" smtClean="0">
                <a:solidFill>
                  <a:schemeClr val="accent5">
                    <a:lumMod val="50000"/>
                  </a:schemeClr>
                </a:solidFill>
              </a:rPr>
              <a:t>What must bus drivers complete at all final drop off points?</a:t>
            </a:r>
          </a:p>
          <a:p>
            <a:endParaRPr lang="en-US" sz="2400" dirty="0">
              <a:solidFill>
                <a:schemeClr val="accent5">
                  <a:lumMod val="50000"/>
                </a:schemeClr>
              </a:solidFill>
            </a:endParaRPr>
          </a:p>
          <a:p>
            <a:r>
              <a:rPr lang="en-US" sz="2400" dirty="0" smtClean="0">
                <a:solidFill>
                  <a:schemeClr val="accent5">
                    <a:lumMod val="50000"/>
                  </a:schemeClr>
                </a:solidFill>
              </a:rPr>
              <a:t>Why? </a:t>
            </a:r>
            <a:endParaRPr lang="en-US" sz="2400" dirty="0">
              <a:solidFill>
                <a:schemeClr val="accent5">
                  <a:lumMod val="50000"/>
                </a:schemeClr>
              </a:solidFill>
            </a:endParaRPr>
          </a:p>
          <a:p>
            <a:endParaRPr lang="en-US" sz="2400" dirty="0">
              <a:solidFill>
                <a:schemeClr val="accent5">
                  <a:lumMod val="50000"/>
                </a:schemeClr>
              </a:solidFill>
            </a:endParaRPr>
          </a:p>
          <a:p>
            <a:r>
              <a:rPr lang="en-US" sz="2400" dirty="0" smtClean="0">
                <a:solidFill>
                  <a:schemeClr val="accent5">
                    <a:lumMod val="50000"/>
                  </a:schemeClr>
                </a:solidFill>
              </a:rPr>
              <a:t>How must this be documented?</a:t>
            </a:r>
            <a:endParaRPr lang="en-US" sz="2400" dirty="0">
              <a:solidFill>
                <a:schemeClr val="accent5">
                  <a:lumMod val="50000"/>
                </a:schemeClr>
              </a:solidFill>
            </a:endParaRPr>
          </a:p>
        </p:txBody>
      </p:sp>
      <p:pic>
        <p:nvPicPr>
          <p:cNvPr id="11266" name="Picture 2" descr="http://www.ncbussafety.org/Archives/2007/Technician%20Inspection/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366" y="182880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pPr algn="ctr"/>
            <a:r>
              <a:rPr lang="en-US" b="1" dirty="0"/>
              <a:t>Documenting Daily </a:t>
            </a:r>
            <a:r>
              <a:rPr lang="en-US" b="1" dirty="0" smtClean="0"/>
              <a:t>Inspections</a:t>
            </a:r>
            <a:endParaRPr lang="en-US" dirty="0"/>
          </a:p>
        </p:txBody>
      </p:sp>
      <p:sp>
        <p:nvSpPr>
          <p:cNvPr id="7" name="Title 5"/>
          <p:cNvSpPr txBox="1">
            <a:spLocks/>
          </p:cNvSpPr>
          <p:nvPr/>
        </p:nvSpPr>
        <p:spPr>
          <a:xfrm>
            <a:off x="4495800" y="5943600"/>
            <a:ext cx="464820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Loading and Unloading </a:t>
            </a:r>
            <a:endParaRPr lang="en-US" dirty="0"/>
          </a:p>
        </p:txBody>
      </p:sp>
    </p:spTree>
    <p:extLst>
      <p:ext uri="{BB962C8B-B14F-4D97-AF65-F5344CB8AC3E}">
        <p14:creationId xmlns:p14="http://schemas.microsoft.com/office/powerpoint/2010/main" val="4069458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006" y="755824"/>
            <a:ext cx="8527427" cy="1400159"/>
          </a:xfrm>
        </p:spPr>
        <p:txBody>
          <a:bodyPr>
            <a:normAutofit fontScale="90000"/>
          </a:bodyPr>
          <a:lstStyle/>
          <a:p>
            <a:pPr algn="ctr"/>
            <a:r>
              <a:rPr lang="en-US" sz="3600" b="1" dirty="0">
                <a:solidFill>
                  <a:schemeClr val="accent1">
                    <a:lumMod val="50000"/>
                  </a:schemeClr>
                </a:solidFill>
                <a:latin typeface="+mn-lt"/>
              </a:rPr>
              <a:t>Though not mandated, once a county chooses to transport young learners, t</a:t>
            </a:r>
            <a:r>
              <a:rPr lang="en-US" sz="3600" b="1" dirty="0" smtClean="0">
                <a:solidFill>
                  <a:schemeClr val="accent1">
                    <a:lumMod val="50000"/>
                  </a:schemeClr>
                </a:solidFill>
                <a:latin typeface="+mn-lt"/>
              </a:rPr>
              <a:t>ransportation requirements of WVBE </a:t>
            </a:r>
            <a:r>
              <a:rPr lang="en-US" sz="3600" b="1" dirty="0">
                <a:solidFill>
                  <a:schemeClr val="accent1">
                    <a:lumMod val="50000"/>
                  </a:schemeClr>
                </a:solidFill>
                <a:latin typeface="+mn-lt"/>
              </a:rPr>
              <a:t>Policy </a:t>
            </a:r>
            <a:r>
              <a:rPr lang="en-US" sz="3600" b="1" dirty="0" smtClean="0">
                <a:solidFill>
                  <a:schemeClr val="accent1">
                    <a:lumMod val="50000"/>
                  </a:schemeClr>
                </a:solidFill>
                <a:latin typeface="+mn-lt"/>
              </a:rPr>
              <a:t>2525 must be put in place.</a:t>
            </a:r>
            <a:r>
              <a:rPr lang="en-US" sz="3600" b="1" dirty="0">
                <a:solidFill>
                  <a:schemeClr val="accent1">
                    <a:lumMod val="50000"/>
                  </a:schemeClr>
                </a:solidFill>
                <a:latin typeface="+mn-lt"/>
              </a:rPr>
              <a:t/>
            </a:r>
            <a:br>
              <a:rPr lang="en-US" sz="3600" b="1" dirty="0">
                <a:solidFill>
                  <a:schemeClr val="accent1">
                    <a:lumMod val="50000"/>
                  </a:schemeClr>
                </a:solidFill>
                <a:latin typeface="+mn-lt"/>
              </a:rPr>
            </a:br>
            <a:endParaRPr lang="en-US" dirty="0">
              <a:solidFill>
                <a:schemeClr val="accent1">
                  <a:lumMod val="50000"/>
                </a:schemeClr>
              </a:solidFill>
              <a:latin typeface="+mn-lt"/>
            </a:endParaRPr>
          </a:p>
        </p:txBody>
      </p:sp>
      <p:sp>
        <p:nvSpPr>
          <p:cNvPr id="3" name="Content Placeholder 2"/>
          <p:cNvSpPr>
            <a:spLocks noGrp="1"/>
          </p:cNvSpPr>
          <p:nvPr>
            <p:ph idx="1"/>
          </p:nvPr>
        </p:nvSpPr>
        <p:spPr/>
        <p:txBody>
          <a:bodyPr/>
          <a:lstStyle/>
          <a:p>
            <a:pPr marL="0" indent="0">
              <a:buNone/>
            </a:pPr>
            <a:endParaRPr lang="en-US" sz="2800" dirty="0"/>
          </a:p>
          <a:p>
            <a:pPr>
              <a:buNone/>
            </a:pPr>
            <a:endParaRPr lang="en-US" sz="2400" b="1" dirty="0"/>
          </a:p>
          <a:p>
            <a:endParaRPr lang="en-US" dirty="0"/>
          </a:p>
        </p:txBody>
      </p:sp>
      <p:pic>
        <p:nvPicPr>
          <p:cNvPr id="4" name="Picture 2" descr="http://www.check-ride.com/img/hdr_bus_dri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95600"/>
            <a:ext cx="5705236" cy="268654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Introduction </a:t>
            </a:r>
            <a:endParaRPr lang="en-US" dirty="0"/>
          </a:p>
        </p:txBody>
      </p:sp>
    </p:spTree>
    <p:extLst>
      <p:ext uri="{BB962C8B-B14F-4D97-AF65-F5344CB8AC3E}">
        <p14:creationId xmlns:p14="http://schemas.microsoft.com/office/powerpoint/2010/main" val="12051187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nn-NO" b="1" dirty="0" smtClean="0"/>
              <a:t>WV </a:t>
            </a:r>
            <a:r>
              <a:rPr lang="nn-NO" b="1" dirty="0"/>
              <a:t>Pre-K Site Designee</a:t>
            </a:r>
            <a:br>
              <a:rPr lang="nn-NO" b="1" dirty="0"/>
            </a:br>
            <a:r>
              <a:rPr lang="nn-NO" b="1" dirty="0"/>
              <a:t>§</a:t>
            </a:r>
            <a:r>
              <a:rPr lang="nn-NO" b="1" dirty="0" smtClean="0"/>
              <a:t>126-28-7.1</a:t>
            </a:r>
            <a:endParaRPr lang="en-US" b="1" dirty="0"/>
          </a:p>
        </p:txBody>
      </p:sp>
      <p:sp>
        <p:nvSpPr>
          <p:cNvPr id="5" name="Content Placeholder 4"/>
          <p:cNvSpPr>
            <a:spLocks noGrp="1"/>
          </p:cNvSpPr>
          <p:nvPr>
            <p:ph idx="4294967295"/>
          </p:nvPr>
        </p:nvSpPr>
        <p:spPr>
          <a:xfrm>
            <a:off x="231775" y="1295400"/>
            <a:ext cx="8528050" cy="3587750"/>
          </a:xfrm>
        </p:spPr>
        <p:txBody>
          <a:bodyPr>
            <a:normAutofit/>
          </a:bodyPr>
          <a:lstStyle/>
          <a:p>
            <a:pPr algn="ctr">
              <a:buNone/>
            </a:pPr>
            <a:endParaRPr lang="en-US" b="1" dirty="0" smtClean="0">
              <a:solidFill>
                <a:schemeClr val="accent1">
                  <a:lumMod val="50000"/>
                </a:schemeClr>
              </a:solidFill>
            </a:endParaRPr>
          </a:p>
          <a:p>
            <a:r>
              <a:rPr lang="en-US" sz="2400" dirty="0" smtClean="0">
                <a:solidFill>
                  <a:schemeClr val="accent1">
                    <a:lumMod val="50000"/>
                  </a:schemeClr>
                </a:solidFill>
                <a:latin typeface="+mn-lt"/>
              </a:rPr>
              <a:t>Who is the pre-k designee at the WV Pre-K Site?</a:t>
            </a:r>
          </a:p>
          <a:p>
            <a:endParaRPr lang="en-US" sz="2400" dirty="0" smtClean="0">
              <a:solidFill>
                <a:schemeClr val="accent1">
                  <a:lumMod val="50000"/>
                </a:schemeClr>
              </a:solidFill>
              <a:latin typeface="+mn-lt"/>
            </a:endParaRPr>
          </a:p>
          <a:p>
            <a:r>
              <a:rPr lang="en-US" sz="2400" dirty="0" smtClean="0">
                <a:solidFill>
                  <a:schemeClr val="accent1">
                    <a:lumMod val="50000"/>
                  </a:schemeClr>
                </a:solidFill>
                <a:latin typeface="+mn-lt"/>
              </a:rPr>
              <a:t>What is the communication process for the bus driver and pre-k designee for any pre-k child not present?</a:t>
            </a:r>
          </a:p>
          <a:p>
            <a:endParaRPr lang="en-US" sz="2400" dirty="0" smtClean="0">
              <a:solidFill>
                <a:schemeClr val="accent1">
                  <a:lumMod val="50000"/>
                </a:schemeClr>
              </a:solidFill>
              <a:latin typeface="+mn-lt"/>
            </a:endParaRPr>
          </a:p>
          <a:p>
            <a:r>
              <a:rPr lang="en-US" sz="2400" dirty="0" smtClean="0">
                <a:solidFill>
                  <a:schemeClr val="accent1">
                    <a:lumMod val="50000"/>
                  </a:schemeClr>
                </a:solidFill>
                <a:latin typeface="+mn-lt"/>
              </a:rPr>
              <a:t>At each pre-k site where bus transportation is provided, </a:t>
            </a:r>
            <a:r>
              <a:rPr lang="en-US" sz="2400" b="1" dirty="0" smtClean="0">
                <a:solidFill>
                  <a:schemeClr val="accent1">
                    <a:lumMod val="50000"/>
                  </a:schemeClr>
                </a:solidFill>
                <a:latin typeface="+mn-lt"/>
              </a:rPr>
              <a:t>a designated person </a:t>
            </a:r>
            <a:r>
              <a:rPr lang="en-US" sz="2400" dirty="0" smtClean="0">
                <a:solidFill>
                  <a:schemeClr val="accent1">
                    <a:lumMod val="50000"/>
                  </a:schemeClr>
                </a:solidFill>
                <a:latin typeface="+mn-lt"/>
              </a:rPr>
              <a:t>must follow-up with the family of any child who is not present or accounted for each day.</a:t>
            </a:r>
            <a:endParaRPr lang="en-US" sz="2400" dirty="0">
              <a:solidFill>
                <a:schemeClr val="accent1">
                  <a:lumMod val="50000"/>
                </a:schemeClr>
              </a:solidFill>
              <a:latin typeface="+mn-lt"/>
            </a:endParaRPr>
          </a:p>
        </p:txBody>
      </p:sp>
      <p:sp>
        <p:nvSpPr>
          <p:cNvPr id="6" name="Title 5"/>
          <p:cNvSpPr txBox="1">
            <a:spLocks/>
          </p:cNvSpPr>
          <p:nvPr/>
        </p:nvSpPr>
        <p:spPr>
          <a:xfrm>
            <a:off x="4495800" y="5943600"/>
            <a:ext cx="464820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Loading and Unloading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7575" y="2751137"/>
            <a:ext cx="2209800" cy="2095500"/>
          </a:xfrm>
        </p:spPr>
      </p:pic>
    </p:spTree>
    <p:extLst>
      <p:ext uri="{BB962C8B-B14F-4D97-AF65-F5344CB8AC3E}">
        <p14:creationId xmlns:p14="http://schemas.microsoft.com/office/powerpoint/2010/main" val="1675022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There are many reasons to transport pre-k children…</a:t>
            </a:r>
            <a:endParaRPr lang="en-US" sz="3600" b="1" dirty="0">
              <a:latin typeface="+mn-lt"/>
            </a:endParaRPr>
          </a:p>
        </p:txBody>
      </p:sp>
      <p:sp>
        <p:nvSpPr>
          <p:cNvPr id="3" name="Text Placeholder 2"/>
          <p:cNvSpPr>
            <a:spLocks noGrp="1"/>
          </p:cNvSpPr>
          <p:nvPr>
            <p:ph idx="1"/>
          </p:nvPr>
        </p:nvSpPr>
        <p:spPr>
          <a:xfrm>
            <a:off x="291821" y="1371600"/>
            <a:ext cx="8527427" cy="4149969"/>
          </a:xfrm>
        </p:spPr>
        <p:txBody>
          <a:bodyPr>
            <a:normAutofit/>
          </a:bodyPr>
          <a:lstStyle/>
          <a:p>
            <a:pPr marL="342900" indent="-342900">
              <a:buFont typeface="Arial" panose="020B0604020202020204" pitchFamily="34" charset="0"/>
              <a:buChar char="•"/>
            </a:pPr>
            <a:r>
              <a:rPr lang="en-US" sz="2400" dirty="0" smtClean="0">
                <a:solidFill>
                  <a:schemeClr val="accent5">
                    <a:lumMod val="50000"/>
                  </a:schemeClr>
                </a:solidFill>
                <a:latin typeface="+mn-lt"/>
              </a:rPr>
              <a:t>Provides an opportunity for children to participate in pre-k who might not be able to otherwise.</a:t>
            </a:r>
          </a:p>
          <a:p>
            <a:endParaRPr lang="en-US" sz="2400" dirty="0" smtClean="0">
              <a:solidFill>
                <a:schemeClr val="accent5">
                  <a:lumMod val="50000"/>
                </a:schemeClr>
              </a:solidFill>
              <a:latin typeface="+mn-lt"/>
            </a:endParaRPr>
          </a:p>
          <a:p>
            <a:pPr marL="342900" indent="-342900">
              <a:buFont typeface="Arial" panose="020B0604020202020204" pitchFamily="34" charset="0"/>
              <a:buChar char="•"/>
            </a:pPr>
            <a:r>
              <a:rPr lang="en-US" sz="2400" dirty="0" smtClean="0">
                <a:solidFill>
                  <a:schemeClr val="accent5">
                    <a:lumMod val="50000"/>
                  </a:schemeClr>
                </a:solidFill>
                <a:latin typeface="+mn-lt"/>
              </a:rPr>
              <a:t> Supports positive attendance.</a:t>
            </a:r>
          </a:p>
          <a:p>
            <a:pPr marL="342900" indent="-342900">
              <a:buFont typeface="Arial" panose="020B0604020202020204" pitchFamily="34" charset="0"/>
              <a:buChar char="•"/>
            </a:pPr>
            <a:endParaRPr lang="en-US" sz="2400" dirty="0">
              <a:solidFill>
                <a:schemeClr val="accent5">
                  <a:lumMod val="50000"/>
                </a:schemeClr>
              </a:solidFill>
              <a:latin typeface="+mn-lt"/>
            </a:endParaRPr>
          </a:p>
          <a:p>
            <a:pPr marL="342900" indent="-342900">
              <a:buFont typeface="Arial" panose="020B0604020202020204" pitchFamily="34" charset="0"/>
              <a:buChar char="•"/>
            </a:pPr>
            <a:r>
              <a:rPr lang="en-US" sz="2400" dirty="0" smtClean="0">
                <a:solidFill>
                  <a:schemeClr val="accent5">
                    <a:lumMod val="50000"/>
                  </a:schemeClr>
                </a:solidFill>
                <a:latin typeface="+mn-lt"/>
              </a:rPr>
              <a:t>Transportation is required for some children (those with an IEP).</a:t>
            </a:r>
          </a:p>
          <a:p>
            <a:endParaRPr lang="en-US" sz="2400" dirty="0" smtClean="0">
              <a:solidFill>
                <a:schemeClr val="accent5">
                  <a:lumMod val="50000"/>
                </a:schemeClr>
              </a:solidFill>
              <a:latin typeface="+mn-lt"/>
            </a:endParaRPr>
          </a:p>
        </p:txBody>
      </p:sp>
      <p:pic>
        <p:nvPicPr>
          <p:cNvPr id="4" name="Picture 3"/>
          <p:cNvPicPr>
            <a:picLocks noChangeAspect="1"/>
          </p:cNvPicPr>
          <p:nvPr/>
        </p:nvPicPr>
        <p:blipFill>
          <a:blip r:embed="rId2"/>
          <a:stretch>
            <a:fillRect/>
          </a:stretch>
        </p:blipFill>
        <p:spPr>
          <a:xfrm>
            <a:off x="3279185" y="4048122"/>
            <a:ext cx="2552700" cy="1697546"/>
          </a:xfrm>
          <a:prstGeom prst="rect">
            <a:avLst/>
          </a:prstGeom>
        </p:spPr>
      </p:pic>
      <p:sp>
        <p:nvSpPr>
          <p:cNvPr id="5"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Introduction </a:t>
            </a:r>
            <a:endParaRPr lang="en-US" dirty="0"/>
          </a:p>
        </p:txBody>
      </p:sp>
    </p:spTree>
    <p:extLst>
      <p:ext uri="{BB962C8B-B14F-4D97-AF65-F5344CB8AC3E}">
        <p14:creationId xmlns:p14="http://schemas.microsoft.com/office/powerpoint/2010/main" val="78526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3200" b="1" dirty="0">
                <a:latin typeface="+mn-lt"/>
              </a:rPr>
              <a:t>Is Transportation Required</a:t>
            </a:r>
            <a:r>
              <a:rPr lang="en-US" sz="3200" b="1" dirty="0" smtClean="0">
                <a:latin typeface="+mn-lt"/>
              </a:rPr>
              <a:t>?</a:t>
            </a:r>
            <a:endParaRPr lang="en-US" sz="3200" b="1" dirty="0">
              <a:latin typeface="+mn-lt"/>
            </a:endParaRPr>
          </a:p>
        </p:txBody>
      </p:sp>
      <p:sp>
        <p:nvSpPr>
          <p:cNvPr id="5" name="Content Placeholder 4"/>
          <p:cNvSpPr>
            <a:spLocks noGrp="1"/>
          </p:cNvSpPr>
          <p:nvPr>
            <p:ph idx="1"/>
          </p:nvPr>
        </p:nvSpPr>
        <p:spPr/>
        <p:txBody>
          <a:bodyPr>
            <a:normAutofit/>
          </a:bodyPr>
          <a:lstStyle/>
          <a:p>
            <a:pPr marL="0" indent="0">
              <a:buNone/>
            </a:pPr>
            <a:r>
              <a:rPr lang="en-US" sz="2400" dirty="0" smtClean="0">
                <a:solidFill>
                  <a:schemeClr val="accent1">
                    <a:lumMod val="50000"/>
                  </a:schemeClr>
                </a:solidFill>
                <a:latin typeface="+mn-lt"/>
              </a:rPr>
              <a:t>Over half</a:t>
            </a:r>
            <a:r>
              <a:rPr lang="en-US" sz="2400" b="1" dirty="0" smtClean="0">
                <a:solidFill>
                  <a:schemeClr val="accent1">
                    <a:lumMod val="50000"/>
                  </a:schemeClr>
                </a:solidFill>
                <a:latin typeface="+mn-lt"/>
              </a:rPr>
              <a:t> </a:t>
            </a:r>
            <a:r>
              <a:rPr lang="en-US" sz="2400" dirty="0" smtClean="0">
                <a:solidFill>
                  <a:schemeClr val="accent1">
                    <a:lumMod val="50000"/>
                  </a:schemeClr>
                </a:solidFill>
                <a:latin typeface="+mn-lt"/>
              </a:rPr>
              <a:t>of WV Universal Pre-K classrooms are collaborative with Head Start, which warrants review of:</a:t>
            </a:r>
          </a:p>
          <a:p>
            <a:pPr marL="0" indent="0">
              <a:buNone/>
            </a:pPr>
            <a:endParaRPr lang="en-US" sz="2400" dirty="0" smtClean="0">
              <a:solidFill>
                <a:schemeClr val="accent1">
                  <a:lumMod val="50000"/>
                </a:schemeClr>
              </a:solidFill>
              <a:latin typeface="+mn-lt"/>
            </a:endParaRPr>
          </a:p>
          <a:p>
            <a:pPr algn="ctr">
              <a:buNone/>
            </a:pPr>
            <a:r>
              <a:rPr lang="en-US" sz="2400" dirty="0" smtClean="0">
                <a:solidFill>
                  <a:schemeClr val="accent1">
                    <a:lumMod val="50000"/>
                  </a:schemeClr>
                </a:solidFill>
                <a:latin typeface="+mn-lt"/>
              </a:rPr>
              <a:t>Head Start Transportation Regulation</a:t>
            </a:r>
          </a:p>
          <a:p>
            <a:pPr algn="ctr">
              <a:buNone/>
            </a:pPr>
            <a:r>
              <a:rPr lang="en-US" sz="2400" dirty="0" smtClean="0">
                <a:solidFill>
                  <a:schemeClr val="accent1">
                    <a:lumMod val="50000"/>
                  </a:schemeClr>
                </a:solidFill>
                <a:latin typeface="+mn-lt"/>
              </a:rPr>
              <a:t>45 </a:t>
            </a:r>
            <a:r>
              <a:rPr lang="en-US" sz="2400" dirty="0">
                <a:solidFill>
                  <a:schemeClr val="accent1">
                    <a:lumMod val="50000"/>
                  </a:schemeClr>
                </a:solidFill>
                <a:latin typeface="+mn-lt"/>
              </a:rPr>
              <a:t>CFR Part </a:t>
            </a:r>
            <a:r>
              <a:rPr lang="en-US" sz="2400" dirty="0" smtClean="0">
                <a:solidFill>
                  <a:schemeClr val="accent1">
                    <a:lumMod val="50000"/>
                  </a:schemeClr>
                </a:solidFill>
                <a:latin typeface="+mn-lt"/>
              </a:rPr>
              <a:t>1303.7</a:t>
            </a:r>
            <a:endParaRPr lang="en-US" sz="2400" dirty="0">
              <a:solidFill>
                <a:schemeClr val="accent1">
                  <a:lumMod val="50000"/>
                </a:schemeClr>
              </a:solidFill>
              <a:latin typeface="+mn-lt"/>
            </a:endParaRPr>
          </a:p>
          <a:p>
            <a:pPr algn="ctr">
              <a:buNone/>
            </a:pPr>
            <a:r>
              <a:rPr lang="en-US" sz="2400" dirty="0" smtClean="0">
                <a:solidFill>
                  <a:schemeClr val="accent1">
                    <a:lumMod val="50000"/>
                  </a:schemeClr>
                </a:solidFill>
                <a:latin typeface="+mn-lt"/>
              </a:rPr>
              <a:t>Head Start Performance Standards (2016)</a:t>
            </a:r>
          </a:p>
          <a:p>
            <a:pPr>
              <a:buNone/>
            </a:pPr>
            <a:endParaRPr lang="en-US" sz="2600" b="1" dirty="0" smtClean="0">
              <a:solidFill>
                <a:schemeClr val="accent1">
                  <a:lumMod val="50000"/>
                </a:schemeClr>
              </a:solidFill>
            </a:endParaRPr>
          </a:p>
          <a:p>
            <a:endParaRPr lang="en-US" dirty="0">
              <a:solidFill>
                <a:schemeClr val="accent1">
                  <a:lumMod val="50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4572000"/>
            <a:ext cx="1130166" cy="1189774"/>
          </a:xfrm>
          <a:prstGeom prst="rect">
            <a:avLst/>
          </a:prstGeom>
        </p:spPr>
      </p:pic>
      <p:sp>
        <p:nvSpPr>
          <p:cNvPr id="7"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Introduction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8939" y="323134"/>
            <a:ext cx="8527427" cy="1400159"/>
          </a:xfrm>
        </p:spPr>
        <p:txBody>
          <a:bodyPr>
            <a:normAutofit fontScale="90000"/>
          </a:bodyPr>
          <a:lstStyle/>
          <a:p>
            <a:pPr algn="ctr"/>
            <a:r>
              <a:rPr lang="en-US" sz="3600" b="1" dirty="0">
                <a:latin typeface="+mn-lt"/>
              </a:rPr>
              <a:t>Head Start Requirements</a:t>
            </a:r>
            <a:br>
              <a:rPr lang="en-US" sz="3600" b="1" dirty="0">
                <a:latin typeface="+mn-lt"/>
              </a:rPr>
            </a:br>
            <a:r>
              <a:rPr lang="en-US" sz="3600" b="1" dirty="0">
                <a:latin typeface="+mn-lt"/>
              </a:rPr>
              <a:t>45 CFR Part 1303</a:t>
            </a:r>
            <a:r>
              <a:rPr lang="en-US" dirty="0"/>
              <a:t/>
            </a:r>
            <a:br>
              <a:rPr lang="en-US" dirty="0"/>
            </a:br>
            <a:endParaRPr lang="en-US" dirty="0"/>
          </a:p>
        </p:txBody>
      </p:sp>
      <p:sp>
        <p:nvSpPr>
          <p:cNvPr id="5" name="Content Placeholder 4"/>
          <p:cNvSpPr>
            <a:spLocks noGrp="1"/>
          </p:cNvSpPr>
          <p:nvPr>
            <p:ph idx="1"/>
          </p:nvPr>
        </p:nvSpPr>
        <p:spPr/>
        <p:txBody>
          <a:bodyPr>
            <a:normAutofit/>
          </a:bodyPr>
          <a:lstStyle/>
          <a:p>
            <a:pPr>
              <a:buNone/>
            </a:pPr>
            <a:r>
              <a:rPr lang="en-US" sz="2400" dirty="0" smtClean="0">
                <a:solidFill>
                  <a:schemeClr val="accent1">
                    <a:lumMod val="50000"/>
                  </a:schemeClr>
                </a:solidFill>
                <a:latin typeface="+mn-lt"/>
              </a:rPr>
              <a:t>General:</a:t>
            </a:r>
          </a:p>
          <a:p>
            <a:r>
              <a:rPr lang="en-US" sz="2400" dirty="0" smtClean="0">
                <a:solidFill>
                  <a:schemeClr val="accent1">
                    <a:lumMod val="50000"/>
                  </a:schemeClr>
                </a:solidFill>
                <a:latin typeface="+mn-lt"/>
              </a:rPr>
              <a:t>Head Start agency must assist families with transportation.</a:t>
            </a:r>
          </a:p>
          <a:p>
            <a:r>
              <a:rPr lang="en-US" sz="2400" dirty="0" smtClean="0">
                <a:solidFill>
                  <a:schemeClr val="accent1">
                    <a:lumMod val="50000"/>
                  </a:schemeClr>
                </a:solidFill>
                <a:latin typeface="+mn-lt"/>
              </a:rPr>
              <a:t>If a Head Start agency decides not to provide transportation, it must provide reasonable assistance to arrange transportation for the families of the children enrolled.</a:t>
            </a:r>
          </a:p>
          <a:p>
            <a:r>
              <a:rPr lang="en-US" sz="2400" dirty="0" smtClean="0">
                <a:solidFill>
                  <a:schemeClr val="accent1">
                    <a:lumMod val="50000"/>
                  </a:schemeClr>
                </a:solidFill>
                <a:latin typeface="+mn-lt"/>
              </a:rPr>
              <a:t>Head Start agencies must follow state requirements (state inspections, maintenance).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6383" y="4571999"/>
            <a:ext cx="1219983" cy="1284329"/>
          </a:xfrm>
          <a:prstGeom prst="rect">
            <a:avLst/>
          </a:prstGeom>
        </p:spPr>
      </p:pic>
      <p:sp>
        <p:nvSpPr>
          <p:cNvPr id="7"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Introduction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371600"/>
            <a:ext cx="8686799" cy="4508018"/>
          </a:xfrm>
        </p:spPr>
        <p:txBody>
          <a:bodyPr>
            <a:normAutofit/>
          </a:bodyPr>
          <a:lstStyle/>
          <a:p>
            <a:pPr algn="ctr">
              <a:buNone/>
            </a:pPr>
            <a:endParaRPr lang="en-US" b="1" dirty="0" smtClean="0"/>
          </a:p>
          <a:p>
            <a:pPr>
              <a:buNone/>
            </a:pPr>
            <a:r>
              <a:rPr lang="en-US" sz="2400" dirty="0" smtClean="0">
                <a:solidFill>
                  <a:schemeClr val="accent5">
                    <a:lumMod val="50000"/>
                  </a:schemeClr>
                </a:solidFill>
                <a:latin typeface="+mn-lt"/>
              </a:rPr>
              <a:t>When head </a:t>
            </a:r>
            <a:r>
              <a:rPr lang="en-US" sz="2400" dirty="0">
                <a:solidFill>
                  <a:schemeClr val="accent5">
                    <a:lumMod val="50000"/>
                  </a:schemeClr>
                </a:solidFill>
                <a:latin typeface="+mn-lt"/>
              </a:rPr>
              <a:t>s</a:t>
            </a:r>
            <a:r>
              <a:rPr lang="en-US" sz="2400" dirty="0" smtClean="0">
                <a:solidFill>
                  <a:schemeClr val="accent5">
                    <a:lumMod val="50000"/>
                  </a:schemeClr>
                </a:solidFill>
                <a:latin typeface="+mn-lt"/>
              </a:rPr>
              <a:t>tart </a:t>
            </a:r>
            <a:r>
              <a:rPr lang="en-US" sz="2400" dirty="0">
                <a:solidFill>
                  <a:schemeClr val="accent5">
                    <a:lumMod val="50000"/>
                  </a:schemeClr>
                </a:solidFill>
                <a:latin typeface="+mn-lt"/>
              </a:rPr>
              <a:t>p</a:t>
            </a:r>
            <a:r>
              <a:rPr lang="en-US" sz="2400" dirty="0" smtClean="0">
                <a:solidFill>
                  <a:schemeClr val="accent5">
                    <a:lumMod val="50000"/>
                  </a:schemeClr>
                </a:solidFill>
                <a:latin typeface="+mn-lt"/>
              </a:rPr>
              <a:t>rograms </a:t>
            </a:r>
            <a:r>
              <a:rPr lang="en-US" sz="2400" dirty="0">
                <a:solidFill>
                  <a:schemeClr val="accent5">
                    <a:lumMod val="50000"/>
                  </a:schemeClr>
                </a:solidFill>
                <a:latin typeface="+mn-lt"/>
              </a:rPr>
              <a:t>p</a:t>
            </a:r>
            <a:r>
              <a:rPr lang="en-US" sz="2400" dirty="0" smtClean="0">
                <a:solidFill>
                  <a:schemeClr val="accent5">
                    <a:lumMod val="50000"/>
                  </a:schemeClr>
                </a:solidFill>
                <a:latin typeface="+mn-lt"/>
              </a:rPr>
              <a:t>rovide </a:t>
            </a:r>
            <a:r>
              <a:rPr lang="en-US" sz="2400" dirty="0">
                <a:solidFill>
                  <a:schemeClr val="accent5">
                    <a:lumMod val="50000"/>
                  </a:schemeClr>
                </a:solidFill>
                <a:latin typeface="+mn-lt"/>
              </a:rPr>
              <a:t>t</a:t>
            </a:r>
            <a:r>
              <a:rPr lang="en-US" sz="2400" dirty="0" smtClean="0">
                <a:solidFill>
                  <a:schemeClr val="accent5">
                    <a:lumMod val="50000"/>
                  </a:schemeClr>
                </a:solidFill>
                <a:latin typeface="+mn-lt"/>
              </a:rPr>
              <a:t>ransportation, they must: </a:t>
            </a:r>
          </a:p>
          <a:p>
            <a:pPr>
              <a:buNone/>
            </a:pPr>
            <a:endParaRPr lang="en-US" sz="2400" dirty="0" smtClean="0">
              <a:solidFill>
                <a:schemeClr val="accent5">
                  <a:lumMod val="50000"/>
                </a:schemeClr>
              </a:solidFill>
              <a:latin typeface="+mn-lt"/>
            </a:endParaRPr>
          </a:p>
          <a:p>
            <a:r>
              <a:rPr lang="en-US" sz="2400" dirty="0">
                <a:solidFill>
                  <a:schemeClr val="accent5">
                    <a:lumMod val="50000"/>
                  </a:schemeClr>
                </a:solidFill>
                <a:latin typeface="+mn-lt"/>
              </a:rPr>
              <a:t>U</a:t>
            </a:r>
            <a:r>
              <a:rPr lang="en-US" sz="2400" dirty="0" smtClean="0">
                <a:solidFill>
                  <a:schemeClr val="accent5">
                    <a:lumMod val="50000"/>
                  </a:schemeClr>
                </a:solidFill>
                <a:latin typeface="+mn-lt"/>
              </a:rPr>
              <a:t>se school </a:t>
            </a:r>
            <a:r>
              <a:rPr lang="en-US" sz="2400" dirty="0">
                <a:solidFill>
                  <a:schemeClr val="accent5">
                    <a:lumMod val="50000"/>
                  </a:schemeClr>
                </a:solidFill>
                <a:latin typeface="+mn-lt"/>
              </a:rPr>
              <a:t>b</a:t>
            </a:r>
            <a:r>
              <a:rPr lang="en-US" sz="2400" dirty="0" smtClean="0">
                <a:solidFill>
                  <a:schemeClr val="accent5">
                    <a:lumMod val="50000"/>
                  </a:schemeClr>
                </a:solidFill>
                <a:latin typeface="+mn-lt"/>
              </a:rPr>
              <a:t>uses </a:t>
            </a:r>
            <a:r>
              <a:rPr lang="en-US" sz="2400" dirty="0">
                <a:solidFill>
                  <a:schemeClr val="accent5">
                    <a:lumMod val="50000"/>
                  </a:schemeClr>
                </a:solidFill>
                <a:latin typeface="+mn-lt"/>
              </a:rPr>
              <a:t>or </a:t>
            </a:r>
            <a:r>
              <a:rPr lang="en-US" sz="2400" dirty="0" smtClean="0">
                <a:solidFill>
                  <a:schemeClr val="accent5">
                    <a:lumMod val="50000"/>
                  </a:schemeClr>
                </a:solidFill>
                <a:latin typeface="+mn-lt"/>
              </a:rPr>
              <a:t>allowable </a:t>
            </a:r>
            <a:r>
              <a:rPr lang="en-US" sz="2400" dirty="0">
                <a:solidFill>
                  <a:schemeClr val="accent5">
                    <a:lumMod val="50000"/>
                  </a:schemeClr>
                </a:solidFill>
                <a:latin typeface="+mn-lt"/>
              </a:rPr>
              <a:t>a</a:t>
            </a:r>
            <a:r>
              <a:rPr lang="en-US" sz="2400" dirty="0" smtClean="0">
                <a:solidFill>
                  <a:schemeClr val="accent5">
                    <a:lumMod val="50000"/>
                  </a:schemeClr>
                </a:solidFill>
                <a:latin typeface="+mn-lt"/>
              </a:rPr>
              <a:t>lternate vehicles.</a:t>
            </a:r>
          </a:p>
          <a:p>
            <a:r>
              <a:rPr lang="en-US" sz="2400" dirty="0" smtClean="0">
                <a:solidFill>
                  <a:schemeClr val="accent5">
                    <a:lumMod val="50000"/>
                  </a:schemeClr>
                </a:solidFill>
                <a:latin typeface="+mn-lt"/>
              </a:rPr>
              <a:t>Use child </a:t>
            </a:r>
            <a:r>
              <a:rPr lang="en-US" sz="2400" dirty="0">
                <a:solidFill>
                  <a:schemeClr val="accent5">
                    <a:lumMod val="50000"/>
                  </a:schemeClr>
                </a:solidFill>
                <a:latin typeface="+mn-lt"/>
              </a:rPr>
              <a:t>r</a:t>
            </a:r>
            <a:r>
              <a:rPr lang="en-US" sz="2400" dirty="0" smtClean="0">
                <a:solidFill>
                  <a:schemeClr val="accent5">
                    <a:lumMod val="50000"/>
                  </a:schemeClr>
                </a:solidFill>
                <a:latin typeface="+mn-lt"/>
              </a:rPr>
              <a:t>estraint </a:t>
            </a:r>
            <a:r>
              <a:rPr lang="en-US" sz="2400" dirty="0">
                <a:solidFill>
                  <a:schemeClr val="accent5">
                    <a:lumMod val="50000"/>
                  </a:schemeClr>
                </a:solidFill>
                <a:latin typeface="+mn-lt"/>
              </a:rPr>
              <a:t>s</a:t>
            </a:r>
            <a:r>
              <a:rPr lang="en-US" sz="2400" dirty="0" smtClean="0">
                <a:solidFill>
                  <a:schemeClr val="accent5">
                    <a:lumMod val="50000"/>
                  </a:schemeClr>
                </a:solidFill>
                <a:latin typeface="+mn-lt"/>
              </a:rPr>
              <a:t>ystems </a:t>
            </a:r>
            <a:r>
              <a:rPr lang="en-US" sz="2400" dirty="0">
                <a:solidFill>
                  <a:schemeClr val="accent5">
                    <a:lumMod val="50000"/>
                  </a:schemeClr>
                </a:solidFill>
                <a:latin typeface="+mn-lt"/>
              </a:rPr>
              <a:t>for all </a:t>
            </a:r>
            <a:r>
              <a:rPr lang="en-US" sz="2400" dirty="0" smtClean="0">
                <a:solidFill>
                  <a:schemeClr val="accent5">
                    <a:lumMod val="50000"/>
                  </a:schemeClr>
                </a:solidFill>
                <a:latin typeface="+mn-lt"/>
              </a:rPr>
              <a:t>children. (Unless a waiver for alternate transportation has been approved).</a:t>
            </a:r>
          </a:p>
          <a:p>
            <a:r>
              <a:rPr lang="en-US" sz="2400" dirty="0" smtClean="0">
                <a:solidFill>
                  <a:schemeClr val="accent5">
                    <a:lumMod val="50000"/>
                  </a:schemeClr>
                </a:solidFill>
                <a:latin typeface="+mn-lt"/>
              </a:rPr>
              <a:t>Have up-to-date lists of adults authorized to receive the students, including emergency contacts/alternates.</a:t>
            </a:r>
          </a:p>
          <a:p>
            <a:r>
              <a:rPr lang="en-US" sz="2400" dirty="0">
                <a:solidFill>
                  <a:schemeClr val="accent5">
                    <a:lumMod val="50000"/>
                  </a:schemeClr>
                </a:solidFill>
                <a:latin typeface="+mn-lt"/>
              </a:rPr>
              <a:t>H</a:t>
            </a:r>
            <a:r>
              <a:rPr lang="en-US" sz="2400" dirty="0" smtClean="0">
                <a:solidFill>
                  <a:schemeClr val="accent5">
                    <a:lumMod val="50000"/>
                  </a:schemeClr>
                </a:solidFill>
                <a:latin typeface="+mn-lt"/>
              </a:rPr>
              <a:t>ave emergency equipment (Communication system, seatbelt cutter, charged </a:t>
            </a:r>
            <a:r>
              <a:rPr lang="en-US" sz="2400" dirty="0">
                <a:solidFill>
                  <a:schemeClr val="accent5">
                    <a:lumMod val="50000"/>
                  </a:schemeClr>
                </a:solidFill>
                <a:latin typeface="+mn-lt"/>
              </a:rPr>
              <a:t>f</a:t>
            </a:r>
            <a:r>
              <a:rPr lang="en-US" sz="2400" dirty="0" smtClean="0">
                <a:solidFill>
                  <a:schemeClr val="accent5">
                    <a:lumMod val="50000"/>
                  </a:schemeClr>
                </a:solidFill>
                <a:latin typeface="+mn-lt"/>
              </a:rPr>
              <a:t>ire </a:t>
            </a:r>
            <a:r>
              <a:rPr lang="en-US" sz="2400" dirty="0">
                <a:solidFill>
                  <a:schemeClr val="accent5">
                    <a:lumMod val="50000"/>
                  </a:schemeClr>
                </a:solidFill>
                <a:latin typeface="+mn-lt"/>
              </a:rPr>
              <a:t>e</a:t>
            </a:r>
            <a:r>
              <a:rPr lang="en-US" sz="2400" dirty="0" smtClean="0">
                <a:solidFill>
                  <a:schemeClr val="accent5">
                    <a:lumMod val="50000"/>
                  </a:schemeClr>
                </a:solidFill>
                <a:latin typeface="+mn-lt"/>
              </a:rPr>
              <a:t>xtinguisher, first </a:t>
            </a:r>
            <a:r>
              <a:rPr lang="en-US" sz="2400" dirty="0">
                <a:solidFill>
                  <a:schemeClr val="accent5">
                    <a:lumMod val="50000"/>
                  </a:schemeClr>
                </a:solidFill>
                <a:latin typeface="+mn-lt"/>
              </a:rPr>
              <a:t>a</a:t>
            </a:r>
            <a:r>
              <a:rPr lang="en-US" sz="2400" dirty="0" smtClean="0">
                <a:solidFill>
                  <a:schemeClr val="accent5">
                    <a:lumMod val="50000"/>
                  </a:schemeClr>
                </a:solidFill>
                <a:latin typeface="+mn-lt"/>
              </a:rPr>
              <a:t>id </a:t>
            </a:r>
            <a:r>
              <a:rPr lang="en-US" sz="2400" dirty="0">
                <a:solidFill>
                  <a:schemeClr val="accent5">
                    <a:lumMod val="50000"/>
                  </a:schemeClr>
                </a:solidFill>
                <a:latin typeface="+mn-lt"/>
              </a:rPr>
              <a:t>k</a:t>
            </a:r>
            <a:r>
              <a:rPr lang="en-US" sz="2400" dirty="0" smtClean="0">
                <a:solidFill>
                  <a:schemeClr val="accent5">
                    <a:lumMod val="50000"/>
                  </a:schemeClr>
                </a:solidFill>
                <a:latin typeface="+mn-lt"/>
              </a:rPr>
              <a:t>it).</a:t>
            </a:r>
          </a:p>
          <a:p>
            <a:r>
              <a:rPr lang="en-US" sz="2400" dirty="0" smtClean="0">
                <a:solidFill>
                  <a:schemeClr val="accent5">
                    <a:lumMod val="50000"/>
                  </a:schemeClr>
                </a:solidFill>
                <a:latin typeface="+mn-lt"/>
              </a:rPr>
              <a:t>Have child rosters to ensure that no student is left behind.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493" y="4572000"/>
            <a:ext cx="1242106" cy="1307618"/>
          </a:xfrm>
          <a:prstGeom prst="rect">
            <a:avLst/>
          </a:prstGeom>
        </p:spPr>
      </p:pic>
      <p:sp>
        <p:nvSpPr>
          <p:cNvPr id="7" name="Title 5"/>
          <p:cNvSpPr txBox="1">
            <a:spLocks/>
          </p:cNvSpPr>
          <p:nvPr/>
        </p:nvSpPr>
        <p:spPr>
          <a:xfrm>
            <a:off x="464172" y="457200"/>
            <a:ext cx="8527427" cy="1400159"/>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sz="3600" b="1" dirty="0" smtClean="0">
                <a:solidFill>
                  <a:schemeClr val="accent5">
                    <a:lumMod val="50000"/>
                  </a:schemeClr>
                </a:solidFill>
                <a:latin typeface="+mn-lt"/>
              </a:rPr>
              <a:t>Head Start Requirements</a:t>
            </a:r>
            <a:br>
              <a:rPr lang="en-US" sz="3600" b="1" dirty="0" smtClean="0">
                <a:solidFill>
                  <a:schemeClr val="accent5">
                    <a:lumMod val="50000"/>
                  </a:schemeClr>
                </a:solidFill>
                <a:latin typeface="+mn-lt"/>
              </a:rPr>
            </a:br>
            <a:r>
              <a:rPr lang="en-US" sz="3600" b="1" dirty="0" smtClean="0">
                <a:solidFill>
                  <a:schemeClr val="accent5">
                    <a:lumMod val="50000"/>
                  </a:schemeClr>
                </a:solidFill>
                <a:latin typeface="+mn-lt"/>
              </a:rPr>
              <a:t>45 CFR Part 1303</a:t>
            </a:r>
            <a:r>
              <a:rPr lang="en-US" dirty="0" smtClean="0">
                <a:solidFill>
                  <a:schemeClr val="accent5">
                    <a:lumMod val="50000"/>
                  </a:schemeClr>
                </a:solidFill>
                <a:latin typeface="+mn-lt"/>
              </a:rPr>
              <a:t/>
            </a:r>
            <a:br>
              <a:rPr lang="en-US" dirty="0" smtClean="0">
                <a:solidFill>
                  <a:schemeClr val="accent5">
                    <a:lumMod val="50000"/>
                  </a:schemeClr>
                </a:solidFill>
                <a:latin typeface="+mn-lt"/>
              </a:rPr>
            </a:br>
            <a:endParaRPr lang="en-US" dirty="0">
              <a:solidFill>
                <a:schemeClr val="accent5">
                  <a:lumMod val="50000"/>
                </a:schemeClr>
              </a:solidFill>
              <a:latin typeface="+mn-lt"/>
            </a:endParaRPr>
          </a:p>
        </p:txBody>
      </p:sp>
      <p:sp>
        <p:nvSpPr>
          <p:cNvPr id="6" name="Title 5"/>
          <p:cNvSpPr txBox="1">
            <a:spLocks/>
          </p:cNvSpPr>
          <p:nvPr/>
        </p:nvSpPr>
        <p:spPr>
          <a:xfrm>
            <a:off x="6294120" y="5943600"/>
            <a:ext cx="2849880" cy="10515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Libre Baskerville" charset="0"/>
                <a:ea typeface="Libre Baskerville" charset="0"/>
                <a:cs typeface="Libre Baskerville" charset="0"/>
              </a:defRPr>
            </a:lvl1pPr>
          </a:lstStyle>
          <a:p>
            <a:pPr algn="ctr"/>
            <a:r>
              <a:rPr lang="en-US" dirty="0" smtClean="0"/>
              <a:t>Introduction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VD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 id="{C8C73D74-DF00-49E3-BB5C-7E6494BE3F41}" vid="{5CE4C67C-2F24-4A2C-B967-7FB39F9876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WVDE</Template>
  <TotalTime>3254</TotalTime>
  <Words>3762</Words>
  <Application>Microsoft Office PowerPoint</Application>
  <PresentationFormat>On-screen Show (4:3)</PresentationFormat>
  <Paragraphs>402</Paragraphs>
  <Slides>51</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Batang</vt:lpstr>
      <vt:lpstr>Arial</vt:lpstr>
      <vt:lpstr>Calibri</vt:lpstr>
      <vt:lpstr>Cordia New</vt:lpstr>
      <vt:lpstr>Fira Sans</vt:lpstr>
      <vt:lpstr>Fira Sans Ultra</vt:lpstr>
      <vt:lpstr>Libre Baskerville</vt:lpstr>
      <vt:lpstr>WVDE</vt:lpstr>
      <vt:lpstr>               </vt:lpstr>
      <vt:lpstr>WV Pre-K and Transportation Requirements </vt:lpstr>
      <vt:lpstr>Who is the eligible for  pre-k?</vt:lpstr>
      <vt:lpstr>Is Transportation Required?  </vt:lpstr>
      <vt:lpstr>Though not mandated, once a county chooses to transport young learners, transportation requirements of WVBE Policy 2525 must be put in place. </vt:lpstr>
      <vt:lpstr>There are many reasons to transport pre-k children…</vt:lpstr>
      <vt:lpstr>Is Transportation Required?</vt:lpstr>
      <vt:lpstr>Head Start Requirements 45 CFR Part 1303 </vt:lpstr>
      <vt:lpstr>PowerPoint Presentation</vt:lpstr>
      <vt:lpstr>Head Start Requirements 45 CFR Part 1303</vt:lpstr>
      <vt:lpstr>Head Start Requirements 45 CFR Part 1303</vt:lpstr>
      <vt:lpstr>Head Start Requirements 45 CFR Part 1303</vt:lpstr>
      <vt:lpstr>PowerPoint Presentation</vt:lpstr>
      <vt:lpstr>WVBE Policy 2525</vt:lpstr>
      <vt:lpstr>WVBE Policy 2525</vt:lpstr>
      <vt:lpstr>WVBE Policy 2525</vt:lpstr>
      <vt:lpstr>WVBE Policy 2525</vt:lpstr>
      <vt:lpstr>PowerPoint Presentation</vt:lpstr>
      <vt:lpstr>Facts</vt:lpstr>
      <vt:lpstr>Facts</vt:lpstr>
      <vt:lpstr>Facts</vt:lpstr>
      <vt:lpstr>Challenges to Supervising Young Children </vt:lpstr>
      <vt:lpstr>The Three and Four Year Old Child: How Preschoolers Think</vt:lpstr>
      <vt:lpstr>The Three and Four Year Old Child: How Preschoolers Think</vt:lpstr>
      <vt:lpstr>The Three and Four Year Old Child: How Preschoolers Think </vt:lpstr>
      <vt:lpstr>Developmental Overviews for Three and Four Year Olds </vt:lpstr>
      <vt:lpstr>Developmental Overviews for Three and Four Year Olds </vt:lpstr>
      <vt:lpstr>Developmental Overviews for Three and Four Year Olds </vt:lpstr>
      <vt:lpstr>Developmental Overviews for Three and Four Year Olds </vt:lpstr>
      <vt:lpstr>Developmental Overviews for Three and Four Year Olds </vt:lpstr>
      <vt:lpstr>Tips on Positive Approaches to Discipline  Early Childhood Learning and Knowledge Center Exerts from Head Start Transportation Pathfinder</vt:lpstr>
      <vt:lpstr>Tips on Positive Approaches to Discipline  Early Childhood Learning and Knowledge Center Exerts from Head Start Transportation Pathfinder</vt:lpstr>
      <vt:lpstr>Positive Approaches to Discipline</vt:lpstr>
      <vt:lpstr>Positive Approaches to Discipline</vt:lpstr>
      <vt:lpstr>Positive Approaches to Discipline</vt:lpstr>
      <vt:lpstr>Positive Approaches to Discipline</vt:lpstr>
      <vt:lpstr>Positive Approaches to Discipline </vt:lpstr>
      <vt:lpstr>Positive Approaches to Discipline </vt:lpstr>
      <vt:lpstr>Tips for Dealing with Aggressive Behaviors   Exerts from Dealing with Aggressive Behaviors. DHHS/ACYF/ACF/HSB. </vt:lpstr>
      <vt:lpstr>PowerPoint Presentation</vt:lpstr>
      <vt:lpstr>PowerPoint Presentation</vt:lpstr>
      <vt:lpstr>PowerPoint Presentation</vt:lpstr>
      <vt:lpstr>Tips for Dealing with Aggressive Behaviors   Exerts from Dealing with Aggressive Behaviors. DHHS/ACYF/ACF/HSB. </vt:lpstr>
      <vt:lpstr>Loading and Unloading §126-28-7</vt:lpstr>
      <vt:lpstr>PowerPoint Presentation</vt:lpstr>
      <vt:lpstr>PowerPoint Presentation</vt:lpstr>
      <vt:lpstr>Documenting Daily Inspections §126-28-7.1.d. </vt:lpstr>
      <vt:lpstr> Seating Arrangements  </vt:lpstr>
      <vt:lpstr>Documenting Daily Inspections</vt:lpstr>
      <vt:lpstr>WV Pre-K Site Designee §126-28-7.1</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Transporting Young Learners</dc:title>
  <dc:creator>cburch</dc:creator>
  <cp:lastModifiedBy>Janet Bock</cp:lastModifiedBy>
  <cp:revision>114</cp:revision>
  <dcterms:created xsi:type="dcterms:W3CDTF">2009-07-07T01:22:24Z</dcterms:created>
  <dcterms:modified xsi:type="dcterms:W3CDTF">2018-08-15T19:28:03Z</dcterms:modified>
</cp:coreProperties>
</file>