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979" autoAdjust="0"/>
  </p:normalViewPr>
  <p:slideViewPr>
    <p:cSldViewPr snapToGrid="0" snapToObjects="1">
      <p:cViewPr varScale="1">
        <p:scale>
          <a:sx n="78" d="100"/>
          <a:sy n="78" d="100"/>
        </p:scale>
        <p:origin x="17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West Virginia Child Count by Disability </a:t>
            </a:r>
          </a:p>
          <a:p>
            <a:pPr>
              <a:defRPr/>
            </a:pPr>
            <a:r>
              <a:rPr lang="en-US"/>
              <a:t>December 1,</a:t>
            </a:r>
            <a:r>
              <a:rPr lang="en-US" baseline="0"/>
              <a:t> 2015</a:t>
            </a:r>
            <a:endParaRPr lang="en-US"/>
          </a:p>
        </c:rich>
      </c:tx>
      <c:layout>
        <c:manualLayout>
          <c:xMode val="edge"/>
          <c:yMode val="edge"/>
          <c:x val="0.23030655255837276"/>
          <c:y val="0.673515981735159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00599124185751"/>
          <c:y val="0.25994570884118939"/>
          <c:w val="0.60153116672831275"/>
          <c:h val="0.73851040880163954"/>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West Virginia Child Count by Disability </a:t>
            </a:r>
          </a:p>
          <a:p>
            <a:pPr>
              <a:defRPr/>
            </a:pPr>
            <a:r>
              <a:rPr lang="en-US"/>
              <a:t>December 1,</a:t>
            </a:r>
            <a:r>
              <a:rPr lang="en-US" baseline="0"/>
              <a:t> 2015</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93-4AA0-AEF9-C82A8E184E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93-4AA0-AEF9-C82A8E184E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93-4AA0-AEF9-C82A8E184E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93-4AA0-AEF9-C82A8E184E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93-4AA0-AEF9-C82A8E184EF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293-4AA0-AEF9-C82A8E184EF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293-4AA0-AEF9-C82A8E184EF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293-4AA0-AEF9-C82A8E184EF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293-4AA0-AEF9-C82A8E184EF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293-4AA0-AEF9-C82A8E184EF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293-4AA0-AEF9-C82A8E184EF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293-4AA0-AEF9-C82A8E184EF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293-4AA0-AEF9-C82A8E184EF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0293-4AA0-AEF9-C82A8E184EF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0293-4AA0-AEF9-C82A8E184EF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0293-4AA0-AEF9-C82A8E184EF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0293-4AA0-AEF9-C82A8E184EFD}"/>
              </c:ext>
            </c:extLst>
          </c:dPt>
          <c:dLbls>
            <c:dLbl>
              <c:idx val="0"/>
              <c:layout>
                <c:manualLayout>
                  <c:x val="-1.8187083585705574E-2"/>
                  <c:y val="0.114608560527872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293-4AA0-AEF9-C82A8E184EF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0293-4AA0-AEF9-C82A8E184EFD}"/>
                </c:ext>
              </c:extLst>
            </c:dLbl>
            <c:dLbl>
              <c:idx val="2"/>
              <c:layout>
                <c:manualLayout>
                  <c:x val="-0.1603326266908944"/>
                  <c:y val="8.479661691773063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293-4AA0-AEF9-C82A8E184EFD}"/>
                </c:ext>
              </c:extLst>
            </c:dLbl>
            <c:dLbl>
              <c:idx val="6"/>
              <c:layout>
                <c:manualLayout>
                  <c:x val="6.0526448616999799E-3"/>
                  <c:y val="-0.1699950908198330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0293-4AA0-AEF9-C82A8E184EFD}"/>
                </c:ext>
              </c:extLst>
            </c:dLbl>
            <c:dLbl>
              <c:idx val="7"/>
              <c:layout>
                <c:manualLayout>
                  <c:x val="0.11723551383000202"/>
                  <c:y val="-2.742971561544497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0293-4AA0-AEF9-C82A8E184EFD}"/>
                </c:ext>
              </c:extLst>
            </c:dLbl>
            <c:dLbl>
              <c:idx val="8"/>
              <c:layout>
                <c:manualLayout>
                  <c:x val="9.0289975772259237E-2"/>
                  <c:y val="0.107676334272648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0293-4AA0-AEF9-C82A8E184EFD}"/>
                </c:ext>
              </c:extLst>
            </c:dLbl>
            <c:dLbl>
              <c:idx val="10"/>
              <c:layout>
                <c:manualLayout>
                  <c:x val="2.2957866444579044E-2"/>
                  <c:y val="0.1168989443329893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0293-4AA0-AEF9-C82A8E184E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'Exc Pie Chart 2015'!$A$1:$N$1</c:f>
              <c:strCache>
                <c:ptCount val="13"/>
                <c:pt idx="0">
                  <c:v>AU</c:v>
                </c:pt>
                <c:pt idx="1">
                  <c:v>BD</c:v>
                </c:pt>
                <c:pt idx="2">
                  <c:v>CD</c:v>
                </c:pt>
                <c:pt idx="3">
                  <c:v>DB</c:v>
                </c:pt>
                <c:pt idx="4">
                  <c:v>DF</c:v>
                </c:pt>
                <c:pt idx="5">
                  <c:v>HI</c:v>
                </c:pt>
                <c:pt idx="6">
                  <c:v>LD</c:v>
                </c:pt>
                <c:pt idx="7">
                  <c:v>ID</c:v>
                </c:pt>
                <c:pt idx="8">
                  <c:v>OH</c:v>
                </c:pt>
                <c:pt idx="9">
                  <c:v>PH</c:v>
                </c:pt>
                <c:pt idx="10">
                  <c:v>PS</c:v>
                </c:pt>
                <c:pt idx="11">
                  <c:v>TB</c:v>
                </c:pt>
                <c:pt idx="12">
                  <c:v>VI</c:v>
                </c:pt>
              </c:strCache>
            </c:strRef>
          </c:cat>
          <c:val>
            <c:numRef>
              <c:f>'Exc Pie Chart 2015'!$A$2:$N$2</c:f>
              <c:numCache>
                <c:formatCode>General</c:formatCode>
                <c:ptCount val="14"/>
                <c:pt idx="0">
                  <c:v>2086</c:v>
                </c:pt>
                <c:pt idx="1">
                  <c:v>1290</c:v>
                </c:pt>
                <c:pt idx="2">
                  <c:v>12221</c:v>
                </c:pt>
                <c:pt idx="3">
                  <c:v>17</c:v>
                </c:pt>
                <c:pt idx="4">
                  <c:v>56</c:v>
                </c:pt>
                <c:pt idx="5">
                  <c:v>388</c:v>
                </c:pt>
                <c:pt idx="6">
                  <c:v>13450</c:v>
                </c:pt>
                <c:pt idx="7">
                  <c:v>6884</c:v>
                </c:pt>
                <c:pt idx="8">
                  <c:v>6444</c:v>
                </c:pt>
                <c:pt idx="9">
                  <c:v>107</c:v>
                </c:pt>
                <c:pt idx="10">
                  <c:v>1970</c:v>
                </c:pt>
                <c:pt idx="11">
                  <c:v>100</c:v>
                </c:pt>
                <c:pt idx="12">
                  <c:v>284</c:v>
                </c:pt>
              </c:numCache>
            </c:numRef>
          </c:val>
          <c:extLst>
            <c:ext xmlns:c16="http://schemas.microsoft.com/office/drawing/2014/chart" uri="{C3380CC4-5D6E-409C-BE32-E72D297353CC}">
              <c16:uniqueId val="{00000022-0293-4AA0-AEF9-C82A8E184E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6/24/2018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 Id="rId4" Type="http://schemas.openxmlformats.org/officeDocument/2006/relationships/hyperlink" Target="http://www.loc.gov/nls/eligible.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273940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Saw</a:t>
            </a:r>
            <a:r>
              <a:rPr lang="en-US" baseline="0" dirty="0" smtClean="0"/>
              <a:t> this on FB. Food for thought about how people may view printed text.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270842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schemeClr>
                </a:solidFill>
              </a:rPr>
              <a:t>In other words, do you have students that don’t read text well but would understand the concepts if they could access</a:t>
            </a:r>
            <a:r>
              <a:rPr lang="en-US" baseline="0" dirty="0" smtClean="0">
                <a:solidFill>
                  <a:schemeClr val="tx2">
                    <a:lumMod val="75000"/>
                  </a:schemeClr>
                </a:solidFill>
              </a:rPr>
              <a:t> the information?</a:t>
            </a:r>
            <a:endParaRPr lang="en-US"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429112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91201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166473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114465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254221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38" indent="-171438">
              <a:buFont typeface="Arial" pitchFamily="34" charset="0"/>
              <a:buChar char="•"/>
            </a:pPr>
            <a:r>
              <a:rPr lang="en-US" dirty="0" smtClean="0"/>
              <a:t>Does the student have the decoding, fluency and processing skills needed to gain information from grade-level printed materials? </a:t>
            </a:r>
          </a:p>
          <a:p>
            <a:pPr marL="171438" indent="-171438">
              <a:buFont typeface="Arial" pitchFamily="34" charset="0"/>
              <a:buChar char="•"/>
            </a:pPr>
            <a:endParaRPr lang="en-US" dirty="0" smtClean="0"/>
          </a:p>
          <a:p>
            <a:pPr marL="171438" indent="-171438">
              <a:buFont typeface="Arial" pitchFamily="34" charset="0"/>
              <a:buChar char="•"/>
            </a:pPr>
            <a:r>
              <a:rPr lang="en-US" dirty="0" smtClean="0"/>
              <a:t>Is the student a proficient English language speaker?</a:t>
            </a:r>
          </a:p>
          <a:p>
            <a:endParaRPr lang="en-US" dirty="0" smtClean="0"/>
          </a:p>
          <a:p>
            <a:r>
              <a:rPr lang="en-US" dirty="0" smtClean="0"/>
              <a:t>•  Has the student received appropriate instruction in reading and math?</a:t>
            </a:r>
          </a:p>
          <a:p>
            <a:endParaRPr lang="en-US" dirty="0" smtClean="0"/>
          </a:p>
          <a:p>
            <a:r>
              <a:rPr lang="en-US" dirty="0" smtClean="0"/>
              <a:t>If the answer to either of these questions is “no”, the provision of AIM may not lower barriers to participation and achievement.  Other supports, such as focused instruction, must be considered.</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281977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 an aspect of Support for Personalized Learning, a student may prefer an alternative access to the text, such as an audio book read by a human. The use of audio supported reading (ASR) shows promise as a tool in the tool box of struggling readers.  To read more about ASR, go to the link provided in the notes of the ppt. http://aim.cast.org/learn/student_learning/ASR/forBVI#.U1_QGfldWSo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Schools need to build audio libraries for any student to access.  A school account with Audible.com may be a cost effective way to get this started. </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285437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3122924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This is reflected in the proposed policy 2419, Consideration Factor #9 says “Consider the student’s ability to</a:t>
            </a:r>
            <a:r>
              <a:rPr lang="en-US" sz="1200" kern="1200" baseline="0" dirty="0" smtClean="0">
                <a:solidFill>
                  <a:schemeClr val="tx1"/>
                </a:solidFill>
                <a:effectLst/>
                <a:latin typeface="+mn-lt"/>
                <a:ea typeface="+mn-ea"/>
                <a:cs typeface="+mn-cs"/>
              </a:rPr>
              <a:t> access print if the student has a physical disability (cannot manipulate the material without strenuous effort); or is unable to read and comprehend grade level print at a rate to complete the academic task independently and with success; or is blind/low vision.”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AEM is also an important component of the IEP for students of transition age, 16 and older, because specific transition services based on the student’s post-secondary goals must be documented. The decision an individual makes upon exit from school is whether or not there is a continued need for AIM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post-school setting of education, training or employment. If this is a need, then transition activities and linkages may include support for seeking eligibility under the Americans with Disabilities Act of 1990 (ADA) and/or Section 504 of the Rehabilitation Act of 1973.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356974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365871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20</a:t>
            </a:fld>
            <a:endParaRPr lang="en-US"/>
          </a:p>
        </p:txBody>
      </p:sp>
    </p:spTree>
    <p:extLst>
      <p:ext uri="{BB962C8B-B14F-4D97-AF65-F5344CB8AC3E}">
        <p14:creationId xmlns:p14="http://schemas.microsoft.com/office/powerpoint/2010/main" val="242104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a:p>
        </p:txBody>
      </p:sp>
    </p:spTree>
    <p:extLst>
      <p:ext uri="{BB962C8B-B14F-4D97-AF65-F5344CB8AC3E}">
        <p14:creationId xmlns:p14="http://schemas.microsoft.com/office/powerpoint/2010/main" val="316482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AIM</a:t>
            </a:r>
            <a:r>
              <a:rPr lang="en-US" baseline="0" dirty="0" smtClean="0"/>
              <a:t> Navigator is an interactive online tool</a:t>
            </a:r>
            <a:r>
              <a:rPr lang="en-US" dirty="0" smtClean="0"/>
              <a:t> to be used prior to IEP meeting as a part of your informative data regarding the student. The AIM Navigator facilitates the process of decision-making about accessible instructional materials for an individual student by IEP or other decision-making teams.  The AIM Navigator provides extensive support for decision-making at each point by providing guiding questions, resources, and links to other tools. The AIM Navigator collects all decisions and all supporting information entered by a team and creates a summary that can be printed or saved to a local computer, along with a running To Do List.</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a:p>
        </p:txBody>
      </p:sp>
    </p:spTree>
    <p:extLst>
      <p:ext uri="{BB962C8B-B14F-4D97-AF65-F5344CB8AC3E}">
        <p14:creationId xmlns:p14="http://schemas.microsoft.com/office/powerpoint/2010/main" val="117905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667449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Having identified the need and formats for the learner,</a:t>
            </a:r>
            <a:r>
              <a:rPr lang="en-US" baseline="0" dirty="0" smtClean="0"/>
              <a:t> step 3 is to acquire the AEM 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24</a:t>
            </a:fld>
            <a:endParaRPr lang="en-US"/>
          </a:p>
        </p:txBody>
      </p:sp>
    </p:spTree>
    <p:extLst>
      <p:ext uri="{BB962C8B-B14F-4D97-AF65-F5344CB8AC3E}">
        <p14:creationId xmlns:p14="http://schemas.microsoft.com/office/powerpoint/2010/main" val="39519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smtClean="0"/>
              <a:t>Bookshare</a:t>
            </a:r>
            <a:r>
              <a:rPr lang="en-US" baseline="0" dirty="0" smtClean="0"/>
              <a:t> free, federally funded, digital text, computer voice</a:t>
            </a:r>
          </a:p>
          <a:p>
            <a:r>
              <a:rPr lang="en-US" baseline="0" dirty="0" smtClean="0"/>
              <a:t>Learning Ally paid, primo resources, digital text, human read</a:t>
            </a:r>
          </a:p>
          <a:p>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and Learning Ally provide different things. </a:t>
            </a: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has many more titles in its library – nearly 348,000.</a:t>
            </a:r>
          </a:p>
          <a:p>
            <a:r>
              <a:rPr lang="en-US" sz="1200" kern="1200" dirty="0" smtClean="0">
                <a:solidFill>
                  <a:schemeClr val="tx1"/>
                </a:solidFill>
                <a:effectLst/>
                <a:latin typeface="+mn-lt"/>
                <a:ea typeface="+mn-ea"/>
                <a:cs typeface="+mn-cs"/>
              </a:rPr>
              <a:t>Learning Ally has more than 80,000 titles – 65% are textbooks and 35% are literature and supplemental materials. </a:t>
            </a:r>
          </a:p>
          <a:p>
            <a:r>
              <a:rPr lang="en-US" sz="1200" kern="1200" dirty="0" smtClean="0">
                <a:solidFill>
                  <a:schemeClr val="tx1"/>
                </a:solidFill>
                <a:effectLst/>
                <a:latin typeface="+mn-lt"/>
                <a:ea typeface="+mn-ea"/>
                <a:cs typeface="+mn-cs"/>
              </a:rPr>
              <a:t>One of the biggest differences is that Learning Ally puts out human narrated books. This is a big advantage when producing STEM books, since many of the pictures, graphs, and mathematical formulas, expressions, and calculations often drop out or are not readable by conventional text-to-speech synthesized voices.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produces several different digital book formats, including DAISY-text, DAISY text with images, DAISY-audio, MP3, and BRF. </a:t>
            </a:r>
          </a:p>
          <a:p>
            <a:r>
              <a:rPr lang="en-US" sz="1200" kern="1200" dirty="0" smtClean="0">
                <a:solidFill>
                  <a:schemeClr val="tx1"/>
                </a:solidFill>
                <a:effectLst/>
                <a:latin typeface="+mn-lt"/>
                <a:ea typeface="+mn-ea"/>
                <a:cs typeface="+mn-cs"/>
              </a:rPr>
              <a:t>Learning Ally produces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(H),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(S), and Classic Audio.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(H) is human narration with text that the user follows along with as it reads;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(S) is synthetic voice with text that a user follows along with as it reads; and Classic Audio is a human narrated audiobook.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audiobooks highlight text by sentence level as it is being read.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has a bookshelf; ability to change font size, text color, color background, highlight color, speed, pitch, interval; table of contents; bookmarking feature; ability to move to next sentence, move back a sentence, and go to page.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Learning Ally members can download free playback software for PC and Mac computers and free playback apps for Apple and Android devices. Due to the high cost of producing a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audiobook (up to $7000 for a textbook), Learning Ally has only 2000-3000 books in </a:t>
            </a:r>
            <a:r>
              <a:rPr lang="en-US" sz="1200" kern="1200" dirty="0" err="1" smtClean="0">
                <a:solidFill>
                  <a:schemeClr val="tx1"/>
                </a:solidFill>
                <a:effectLst/>
                <a:latin typeface="+mn-lt"/>
                <a:ea typeface="+mn-ea"/>
                <a:cs typeface="+mn-cs"/>
              </a:rPr>
              <a:t>VOICEtext</a:t>
            </a:r>
            <a:r>
              <a:rPr lang="en-US" sz="1200" kern="1200" dirty="0" smtClean="0">
                <a:solidFill>
                  <a:schemeClr val="tx1"/>
                </a:solidFill>
                <a:effectLst/>
                <a:latin typeface="+mn-lt"/>
                <a:ea typeface="+mn-ea"/>
                <a:cs typeface="+mn-cs"/>
              </a:rPr>
              <a:t> books.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Eligibility for Learning Ally is the same as for </a:t>
            </a: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and the National Library Service for the Blind and Physically Handicapped (NLS). If a student has </a:t>
            </a: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and/or NLS membership, a school can provide this information to Learning Ally as proof of student eligibility. Schools can certify students online.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Learning Ally offers individual memberships (both quarterly and annual) and institutional/organizational memberships. Individual memberships are usually fee-based, which depends on circumstances. Organizational memberships are fee-based, but several states provide funding for K-12 public or charter schools to give students with print disabilities unlimited access to Learning Ally’s library of audio textbooks and literature titles (e.g., Texas, Florida).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see comparisons of </a:t>
            </a: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Learning Ally, and APH, refer to the AIM Guide to </a:t>
            </a:r>
            <a:r>
              <a:rPr lang="en-US" sz="1200" kern="1200" dirty="0" err="1" smtClean="0">
                <a:solidFill>
                  <a:schemeClr val="tx1"/>
                </a:solidFill>
                <a:effectLst/>
                <a:latin typeface="+mn-lt"/>
                <a:ea typeface="+mn-ea"/>
                <a:cs typeface="+mn-cs"/>
              </a:rPr>
              <a:t>Acccessible</a:t>
            </a:r>
            <a:r>
              <a:rPr lang="en-US" sz="1200" kern="1200" dirty="0" smtClean="0">
                <a:solidFill>
                  <a:schemeClr val="tx1"/>
                </a:solidFill>
                <a:effectLst/>
                <a:latin typeface="+mn-lt"/>
                <a:ea typeface="+mn-ea"/>
                <a:cs typeface="+mn-cs"/>
              </a:rPr>
              <a:t> Media Producers (AMPs) Summary Table. http://aem.cast.org/about/publications/2016/aem-guide-amps-summary-table.html#.V1GNJJErKUk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summary, </a:t>
            </a:r>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and Learning Ally complement each other. Each provides AEM in different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25</a:t>
            </a:fld>
            <a:endParaRPr lang="en-US"/>
          </a:p>
        </p:txBody>
      </p:sp>
    </p:spTree>
    <p:extLst>
      <p:ext uri="{BB962C8B-B14F-4D97-AF65-F5344CB8AC3E}">
        <p14:creationId xmlns:p14="http://schemas.microsoft.com/office/powerpoint/2010/main" val="1229350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187605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27</a:t>
            </a:fld>
            <a:endParaRPr lang="en-US"/>
          </a:p>
        </p:txBody>
      </p:sp>
    </p:spTree>
    <p:extLst>
      <p:ext uri="{BB962C8B-B14F-4D97-AF65-F5344CB8AC3E}">
        <p14:creationId xmlns:p14="http://schemas.microsoft.com/office/powerpoint/2010/main" val="1024987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28</a:t>
            </a:fld>
            <a:endParaRPr lang="en-US"/>
          </a:p>
        </p:txBody>
      </p:sp>
    </p:spTree>
    <p:extLst>
      <p:ext uri="{BB962C8B-B14F-4D97-AF65-F5344CB8AC3E}">
        <p14:creationId xmlns:p14="http://schemas.microsoft.com/office/powerpoint/2010/main" val="205040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To facilitate efficient and cost effective services, West Virginia has opted to coordinate with the National Instructional Materials Access Center (NIMAC) as a means for providing specialized formats in a timely manner to qualified students. These electronic files of print instructional materials can be more easily converted into accessible formats which make it easier for students with disabilities to access learning materials in the formats they need as quickly as possible. </a:t>
            </a:r>
          </a:p>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accepting IDEA entitlement funds, each school district in WV assures that it will coordinate with NIMAC when needed to provide AIM to qualified students. This assurance accompanies the district’s IDEA grant award.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NIMAC is the national repository for electronic files of books created using (what’s called) the NIMAS format which are designed to be easily converted into specialized formats, including braille, large print, audio, and digital text.</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409322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source: End of Year Certified Enrollment file,</a:t>
            </a:r>
            <a:r>
              <a:rPr lang="en-US" baseline="0" dirty="0" smtClean="0"/>
              <a:t> 2013 – 2014</a:t>
            </a:r>
          </a:p>
          <a:p>
            <a:r>
              <a:rPr lang="en-US" baseline="0" dirty="0" smtClean="0"/>
              <a:t>All school districts (including WVSDB &amp; Institutional Programs)</a:t>
            </a:r>
          </a:p>
          <a:p>
            <a:r>
              <a:rPr lang="en-US" baseline="0" dirty="0" smtClean="0"/>
              <a:t>Grades Pre-K – 12</a:t>
            </a:r>
          </a:p>
          <a:p>
            <a:r>
              <a:rPr lang="en-US" baseline="0" dirty="0" smtClean="0"/>
              <a:t>Analysis e</a:t>
            </a:r>
            <a:r>
              <a:rPr lang="en-US" dirty="0" smtClean="0"/>
              <a:t>xcludes</a:t>
            </a:r>
            <a:r>
              <a:rPr lang="en-US" baseline="0" dirty="0" smtClean="0"/>
              <a:t> exceptionally gifted (EG) and gifted (GF) from SWD classification</a:t>
            </a:r>
          </a:p>
          <a:p>
            <a:r>
              <a:rPr lang="en-US" baseline="0" dirty="0" smtClean="0"/>
              <a:t>Prepared by Amber Stohr (astohr@k12.wv.us) Office of Research, December 2014</a:t>
            </a:r>
          </a:p>
          <a:p>
            <a:endParaRPr lang="en-US" dirty="0"/>
          </a:p>
          <a:p>
            <a:endParaRPr lang="en-US" baseline="0" dirty="0" smtClean="0"/>
          </a:p>
          <a:p>
            <a:endParaRPr lang="en-US" dirty="0"/>
          </a:p>
          <a:p>
            <a:r>
              <a:rPr lang="en-US" baseline="0" dirty="0" smtClean="0"/>
              <a:t>10.2% of our Students both SWD/Low SES 27,186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3ED61-3A70-48E1-AC69-59281BD7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West Virginia's Landscape: Data Presentation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831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4">
              <a:defRPr/>
            </a:pPr>
            <a:r>
              <a:rPr lang="en-US" dirty="0" smtClean="0"/>
              <a:t>The 1996 Chafee Amendment to Copyright Law, established an exception to copyright infringement for the reproduction of works for use by the blind or other persons with identified disabilities.   </a:t>
            </a:r>
            <a:r>
              <a:rPr lang="en-US" b="1" i="1" dirty="0" smtClean="0"/>
              <a:t>Therefore, reproduction of materials is allowed for students who meet  the following criteria.</a:t>
            </a:r>
          </a:p>
          <a:p>
            <a:pPr defTabSz="914334">
              <a:defRPr/>
            </a:pPr>
            <a:endParaRPr lang="en-US" b="1" i="1" dirty="0" smtClean="0"/>
          </a:p>
          <a:p>
            <a:r>
              <a:rPr lang="en-US" dirty="0" smtClean="0"/>
              <a:t>Individuals with a print disability are those who have been certified by a competent authority to be unable to read or use standard print instructional materials because of:</a:t>
            </a:r>
          </a:p>
          <a:p>
            <a:r>
              <a:rPr lang="en-US" dirty="0" smtClean="0"/>
              <a:t>•  blindness,</a:t>
            </a:r>
          </a:p>
          <a:p>
            <a:r>
              <a:rPr lang="en-US" dirty="0" smtClean="0"/>
              <a:t>•  visual impairment,</a:t>
            </a:r>
          </a:p>
          <a:p>
            <a:r>
              <a:rPr lang="en-US" dirty="0" smtClean="0"/>
              <a:t>•  physical limitations, or</a:t>
            </a:r>
          </a:p>
          <a:p>
            <a:r>
              <a:rPr lang="en-US" dirty="0" smtClean="0"/>
              <a:t>•  reading disabilities resulting from an organic dysfunction</a:t>
            </a:r>
          </a:p>
          <a:p>
            <a:r>
              <a:rPr lang="en-US" dirty="0" smtClean="0"/>
              <a:t>Further details and specific requirements for each category are described on p. 9-16 of the AIM guidance document.</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320374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Times New Roman" pitchFamily="18" charset="0"/>
              </a:rPr>
              <a:t>This graphic illustrates who “qualifies” for which</a:t>
            </a:r>
            <a:r>
              <a:rPr lang="en-US" baseline="0" dirty="0" smtClean="0">
                <a:latin typeface="Times New Roman" pitchFamily="18" charset="0"/>
              </a:rPr>
              <a:t> resources.  The first column represents that all students should have access to AIM if it will be helpful to them.  Sources for all students are listed.  Students in the second column have access to the materials in the first room as well as a few more materials available because they meet the copy right law by having a print disability and may have an IEP or 504.  The final room with the student with the yellow skirt has access to the previous materials as well as the NIMAC center materials at no cost because she is eligible under the copyright law and is eligible under IDEA.</a:t>
            </a:r>
          </a:p>
          <a:p>
            <a:endParaRPr lang="en-US" baseline="0" dirty="0" smtClean="0">
              <a:latin typeface="Times New Roman" pitchFamily="18" charset="0"/>
            </a:endParaRPr>
          </a:p>
          <a:p>
            <a:r>
              <a:rPr lang="en-US" baseline="0" dirty="0" smtClean="0">
                <a:latin typeface="Times New Roman" pitchFamily="18" charset="0"/>
              </a:rPr>
              <a:t>Some students = students with print disabilities that may also have a 504 or an IEP</a:t>
            </a:r>
          </a:p>
          <a:p>
            <a:r>
              <a:rPr lang="en-US" baseline="0" dirty="0" smtClean="0">
                <a:latin typeface="Times New Roman" pitchFamily="18" charset="0"/>
              </a:rPr>
              <a:t>Few students = only students with IEPs and print disability may access NIMAC</a:t>
            </a:r>
          </a:p>
          <a:p>
            <a:endParaRPr lang="en-US" baseline="0" dirty="0" smtClean="0">
              <a:latin typeface="Times New Roman" pitchFamily="18" charset="0"/>
            </a:endParaRPr>
          </a:p>
          <a:p>
            <a:r>
              <a:rPr lang="en-US" dirty="0" smtClean="0">
                <a:latin typeface="Times New Roman" pitchFamily="18" charset="0"/>
              </a:rPr>
              <a:t>Procedures</a:t>
            </a:r>
            <a:r>
              <a:rPr lang="en-US" baseline="0" dirty="0" smtClean="0">
                <a:latin typeface="Times New Roman" pitchFamily="18" charset="0"/>
              </a:rPr>
              <a:t> for identifying students with a print disability are described in detail in the guidance document.</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1913591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graphic</a:t>
            </a:r>
            <a:r>
              <a:rPr lang="en-US" sz="1200" kern="1200" baseline="0" dirty="0" smtClean="0">
                <a:solidFill>
                  <a:schemeClr val="tx1"/>
                </a:solidFill>
                <a:effectLst/>
                <a:latin typeface="+mn-lt"/>
                <a:ea typeface="+mn-ea"/>
                <a:cs typeface="+mn-cs"/>
              </a:rPr>
              <a:t> illustrates what organizations are able to access the NIMAC center directly.  Districts will contact one of these sources to acquire materials created from a NIMAC held file.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Documentation is essential to ensure compliance with copyright laws. Districts are encouraged to develop policies and/or procedures to track distribution and use of AIM. Copyrighted materials in specialized formats intended for students with disabilities may not be distributed to other students without publisher permission, even though they would be beneficial. Additional information regarding copyright may be obtained at the link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notes: </a:t>
            </a:r>
            <a:r>
              <a:rPr lang="en-US" sz="1200" i="1" u="none" strike="noStrike" kern="1200" dirty="0" smtClean="0">
                <a:solidFill>
                  <a:schemeClr val="tx1"/>
                </a:solidFill>
                <a:effectLst/>
                <a:latin typeface="+mn-lt"/>
                <a:ea typeface="+mn-ea"/>
                <a:cs typeface="+mn-cs"/>
                <a:hlinkClick r:id="rId4"/>
              </a:rPr>
              <a:t>http://www.loc.gov/nls/eligible.html.</a:t>
            </a:r>
            <a:endParaRPr lang="en-US" sz="1200" i="1"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strike="noStrike" kern="1200" dirty="0" smtClean="0">
                <a:solidFill>
                  <a:schemeClr val="tx1"/>
                </a:solidFill>
                <a:effectLst/>
                <a:latin typeface="+mn-lt"/>
                <a:ea typeface="+mn-ea"/>
                <a:cs typeface="+mn-cs"/>
              </a:rPr>
              <a:t>A</a:t>
            </a:r>
            <a:r>
              <a:rPr lang="en-US" sz="1200" i="0" u="none" strike="noStrike" kern="1200" baseline="0" dirty="0" smtClean="0">
                <a:solidFill>
                  <a:schemeClr val="tx1"/>
                </a:solidFill>
                <a:effectLst/>
                <a:latin typeface="+mn-lt"/>
                <a:ea typeface="+mn-ea"/>
                <a:cs typeface="+mn-cs"/>
              </a:rPr>
              <a:t> chart on p. 14 of the guidance document compares </a:t>
            </a:r>
            <a:r>
              <a:rPr lang="en-US" sz="1200" i="0" u="none" strike="noStrike" kern="1200" baseline="0" dirty="0" err="1" smtClean="0">
                <a:solidFill>
                  <a:schemeClr val="tx1"/>
                </a:solidFill>
                <a:effectLst/>
                <a:latin typeface="+mn-lt"/>
                <a:ea typeface="+mn-ea"/>
                <a:cs typeface="+mn-cs"/>
              </a:rPr>
              <a:t>Bookshare</a:t>
            </a:r>
            <a:r>
              <a:rPr lang="en-US" sz="1200" i="0" u="none" strike="noStrike" kern="1200" baseline="0" dirty="0" smtClean="0">
                <a:solidFill>
                  <a:schemeClr val="tx1"/>
                </a:solidFill>
                <a:effectLst/>
                <a:latin typeface="+mn-lt"/>
                <a:ea typeface="+mn-ea"/>
                <a:cs typeface="+mn-cs"/>
              </a:rPr>
              <a:t> and Learning Ally, the two main providers of AIM for districts.</a:t>
            </a:r>
            <a:endParaRPr lang="en-US" sz="120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32</a:t>
            </a:fld>
            <a:endParaRPr lang="en-US"/>
          </a:p>
        </p:txBody>
      </p:sp>
    </p:spTree>
    <p:extLst>
      <p:ext uri="{BB962C8B-B14F-4D97-AF65-F5344CB8AC3E}">
        <p14:creationId xmlns:p14="http://schemas.microsoft.com/office/powerpoint/2010/main" val="653773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West Virginia defines “</a:t>
            </a:r>
            <a:r>
              <a:rPr lang="en-US" sz="1200" i="1" kern="1200" dirty="0" smtClean="0">
                <a:solidFill>
                  <a:schemeClr val="tx1"/>
                </a:solidFill>
                <a:effectLst/>
                <a:latin typeface="+mn-lt"/>
                <a:ea typeface="+mn-ea"/>
                <a:cs typeface="+mn-cs"/>
              </a:rPr>
              <a:t>Timely manner”</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mean all students receive their instructional materials, including AIM, at the same time as other students. All reasonable efforts must be made by the district to acquire accessible materials.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document associated with this</a:t>
            </a:r>
            <a:r>
              <a:rPr lang="en-US" sz="1200" kern="1200" baseline="0" dirty="0" smtClean="0">
                <a:solidFill>
                  <a:schemeClr val="tx1"/>
                </a:solidFill>
                <a:effectLst/>
                <a:latin typeface="+mn-lt"/>
                <a:ea typeface="+mn-ea"/>
                <a:cs typeface="+mn-cs"/>
              </a:rPr>
              <a:t> presentation</a:t>
            </a:r>
            <a:r>
              <a:rPr lang="en-US" sz="1200" kern="1200" dirty="0" smtClean="0">
                <a:solidFill>
                  <a:schemeClr val="tx1"/>
                </a:solidFill>
                <a:effectLst/>
                <a:latin typeface="+mn-lt"/>
                <a:ea typeface="+mn-ea"/>
                <a:cs typeface="+mn-cs"/>
              </a:rPr>
              <a:t> will guide the district in the identification of roles and responsibilities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accomplish this.  Districts and IEP Teams should ensure decisions regarding whether a student needs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AIM and identification of specific printed instructional materials the student will need are made to allow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timely acquisition of the materials.  For example, </a:t>
            </a:r>
            <a:r>
              <a:rPr lang="en-US" sz="1200" b="1" kern="1200" dirty="0" smtClean="0">
                <a:solidFill>
                  <a:schemeClr val="tx1"/>
                </a:solidFill>
                <a:effectLst/>
                <a:latin typeface="+mn-lt"/>
                <a:ea typeface="+mn-ea"/>
                <a:cs typeface="+mn-cs"/>
              </a:rPr>
              <a:t>even though a high school student’s schedule may not yet be finalized in the spring, classes and materials should be identified so materials can be obtained before school starts.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WVDE provides assurance for all state adopted materials to comply</a:t>
            </a:r>
            <a:r>
              <a:rPr lang="en-US" sz="1200" kern="1200" baseline="0" dirty="0" smtClean="0">
                <a:solidFill>
                  <a:schemeClr val="tx1"/>
                </a:solidFill>
                <a:effectLst/>
                <a:latin typeface="+mn-lt"/>
                <a:ea typeface="+mn-ea"/>
                <a:cs typeface="+mn-cs"/>
              </a:rPr>
              <a:t> with the NIMAC center requirements</a:t>
            </a:r>
            <a:r>
              <a:rPr lang="en-US" sz="1200" kern="1200" dirty="0" smtClean="0">
                <a:solidFill>
                  <a:schemeClr val="tx1"/>
                </a:solidFill>
                <a:effectLst/>
                <a:latin typeface="+mn-lt"/>
                <a:ea typeface="+mn-ea"/>
                <a:cs typeface="+mn-cs"/>
              </a:rPr>
              <a:t>. Publishers must create and deposit a validated file set in the NIMAC.   Districts may request a waiver for instructional materials not on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 the district is responsible for ensuring these materials are in an accessible format for students who require them.  See WVDE contract language on page 5 of the guidance</a:t>
            </a:r>
            <a:r>
              <a:rPr lang="en-US" sz="1200" kern="1200" baseline="0" dirty="0" smtClean="0">
                <a:solidFill>
                  <a:schemeClr val="tx1"/>
                </a:solidFill>
                <a:effectLst/>
                <a:latin typeface="+mn-lt"/>
                <a:ea typeface="+mn-ea"/>
                <a:cs typeface="+mn-cs"/>
              </a:rPr>
              <a:t> document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33</a:t>
            </a:fld>
            <a:endParaRPr lang="en-US"/>
          </a:p>
        </p:txBody>
      </p:sp>
    </p:spTree>
    <p:extLst>
      <p:ext uri="{BB962C8B-B14F-4D97-AF65-F5344CB8AC3E}">
        <p14:creationId xmlns:p14="http://schemas.microsoft.com/office/powerpoint/2010/main" val="2018115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flowchart shown on p.</a:t>
            </a:r>
            <a:r>
              <a:rPr lang="en-US" baseline="0" dirty="0" smtClean="0"/>
              <a:t> 17 of the AIM-WV guidance document shows the steps to acquire AIM for students with an IEP or 504 plan and a print disability. </a:t>
            </a:r>
            <a:r>
              <a:rPr lang="en-US" sz="1200" kern="1200" dirty="0" smtClean="0">
                <a:solidFill>
                  <a:schemeClr val="tx1"/>
                </a:solidFill>
                <a:effectLst/>
                <a:latin typeface="+mn-lt"/>
                <a:ea typeface="+mn-ea"/>
                <a:cs typeface="+mn-cs"/>
              </a:rPr>
              <a:t>If a student needs AIM, first check with the district’s curriculum and instruction department for availability from publisher. If not available, determine if the student meets the criteria of the various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sources for AIM. </a:t>
            </a:r>
            <a:r>
              <a:rPr lang="en-US" sz="1200" b="0" kern="1200" baseline="0" dirty="0" smtClean="0">
                <a:solidFill>
                  <a:schemeClr val="tx1"/>
                </a:solidFill>
                <a:effectLst/>
                <a:latin typeface="+mn-lt"/>
                <a:ea typeface="+mn-ea"/>
                <a:cs typeface="+mn-cs"/>
              </a:rPr>
              <a:t> If the s</a:t>
            </a:r>
            <a:r>
              <a:rPr lang="en-US" sz="1200" b="0" kern="1200" dirty="0" smtClean="0">
                <a:solidFill>
                  <a:schemeClr val="tx1"/>
                </a:solidFill>
                <a:effectLst/>
                <a:latin typeface="+mn-lt"/>
                <a:ea typeface="+mn-ea"/>
                <a:cs typeface="+mn-cs"/>
              </a:rPr>
              <a:t>tudent has a 504 plan and meets the copyright criteria for a print disability the next step</a:t>
            </a:r>
            <a:r>
              <a:rPr lang="en-US" sz="1200" b="0" kern="1200" baseline="0" dirty="0" smtClean="0">
                <a:solidFill>
                  <a:schemeClr val="tx1"/>
                </a:solidFill>
                <a:effectLst/>
                <a:latin typeface="+mn-lt"/>
                <a:ea typeface="+mn-ea"/>
                <a:cs typeface="+mn-cs"/>
              </a:rPr>
              <a:t> is to contact </a:t>
            </a:r>
            <a:r>
              <a:rPr lang="en-US" sz="1200" b="0" kern="1200" baseline="0" dirty="0" err="1" smtClean="0">
                <a:solidFill>
                  <a:schemeClr val="tx1"/>
                </a:solidFill>
                <a:effectLst/>
                <a:latin typeface="+mn-lt"/>
                <a:ea typeface="+mn-ea"/>
                <a:cs typeface="+mn-cs"/>
              </a:rPr>
              <a:t>Bookshare</a:t>
            </a:r>
            <a:r>
              <a:rPr lang="en-US" sz="1200" b="0" kern="1200" baseline="0" dirty="0" smtClean="0">
                <a:solidFill>
                  <a:schemeClr val="tx1"/>
                </a:solidFill>
                <a:effectLst/>
                <a:latin typeface="+mn-lt"/>
                <a:ea typeface="+mn-ea"/>
                <a:cs typeface="+mn-cs"/>
              </a:rPr>
              <a:t> or Learning Ally to acquire it. </a:t>
            </a:r>
            <a:r>
              <a:rPr lang="en-US" sz="1200" b="0" kern="1200" dirty="0" smtClean="0">
                <a:solidFill>
                  <a:schemeClr val="tx1"/>
                </a:solidFill>
                <a:effectLst/>
                <a:latin typeface="+mn-lt"/>
                <a:ea typeface="+mn-ea"/>
                <a:cs typeface="+mn-cs"/>
              </a:rPr>
              <a:t>If the student has an IEP</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meets copyright criteria,</a:t>
            </a:r>
            <a:r>
              <a:rPr lang="en-US" sz="1200" b="0" kern="1200" baseline="0" dirty="0" smtClean="0">
                <a:solidFill>
                  <a:schemeClr val="tx1"/>
                </a:solidFill>
                <a:effectLst/>
                <a:latin typeface="+mn-lt"/>
                <a:ea typeface="+mn-ea"/>
                <a:cs typeface="+mn-cs"/>
              </a:rPr>
              <a:t> the IEP team determines what format is needed.  For large print or braille, submit an order to the WV Instructional Resource Center (the IRC) at the WV School for the Deaf and Blind.  For digital text, contact </a:t>
            </a:r>
            <a:r>
              <a:rPr lang="en-US" sz="1200" b="0" kern="1200" baseline="0" dirty="0" err="1" smtClean="0">
                <a:solidFill>
                  <a:schemeClr val="tx1"/>
                </a:solidFill>
                <a:effectLst/>
                <a:latin typeface="+mn-lt"/>
                <a:ea typeface="+mn-ea"/>
                <a:cs typeface="+mn-cs"/>
              </a:rPr>
              <a:t>Bookshare</a:t>
            </a:r>
            <a:r>
              <a:rPr lang="en-US" sz="1200" b="0" kern="1200" baseline="0" dirty="0" smtClean="0">
                <a:solidFill>
                  <a:schemeClr val="tx1"/>
                </a:solidFill>
                <a:effectLst/>
                <a:latin typeface="+mn-lt"/>
                <a:ea typeface="+mn-ea"/>
                <a:cs typeface="+mn-cs"/>
              </a:rPr>
              <a:t>.  For audio format contact Learning Ally.  Remember that the IRC, </a:t>
            </a:r>
            <a:r>
              <a:rPr lang="en-US" sz="1200" b="0" kern="1200" baseline="0" dirty="0" err="1" smtClean="0">
                <a:solidFill>
                  <a:schemeClr val="tx1"/>
                </a:solidFill>
                <a:effectLst/>
                <a:latin typeface="+mn-lt"/>
                <a:ea typeface="+mn-ea"/>
                <a:cs typeface="+mn-cs"/>
              </a:rPr>
              <a:t>Bookshare</a:t>
            </a:r>
            <a:r>
              <a:rPr lang="en-US" sz="1200" b="0" kern="1200" baseline="0" dirty="0" smtClean="0">
                <a:solidFill>
                  <a:schemeClr val="tx1"/>
                </a:solidFill>
                <a:effectLst/>
                <a:latin typeface="+mn-lt"/>
                <a:ea typeface="+mn-ea"/>
                <a:cs typeface="+mn-cs"/>
              </a:rPr>
              <a:t> and Learning Ally may access the national repository to obtain the file if needed.</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34</a:t>
            </a:fld>
            <a:endParaRPr lang="en-US"/>
          </a:p>
        </p:txBody>
      </p:sp>
    </p:spTree>
    <p:extLst>
      <p:ext uri="{BB962C8B-B14F-4D97-AF65-F5344CB8AC3E}">
        <p14:creationId xmlns:p14="http://schemas.microsoft.com/office/powerpoint/2010/main" val="1552416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flowchart shown on p.</a:t>
            </a:r>
            <a:r>
              <a:rPr lang="en-US" baseline="0" dirty="0" smtClean="0"/>
              <a:t> 18 of the AIM-WV guidance document shows the steps to acquire AIM for students who do not meet the criteria for copyright law but may benefit from AIM. As in the previous chart, always check with the district authority to see if the material is available from the publisher.  In this case a Student Assistance Team (SAT) decides what format the student needs.  To obtain AIM contact the Louis Database. A link is provided in the </a:t>
            </a:r>
            <a:r>
              <a:rPr lang="en-US" baseline="0" dirty="0" err="1" smtClean="0"/>
              <a:t>ppt</a:t>
            </a:r>
            <a:r>
              <a:rPr lang="en-US" baseline="0" dirty="0" smtClean="0"/>
              <a:t> notes. http://louis.aph.org/ . If it is available, the district follows the steps needed to obtain the material.  If it is not available from the Louis Database, than the district must acquire it elsewhere or produce it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35</a:t>
            </a:fld>
            <a:endParaRPr lang="en-US"/>
          </a:p>
        </p:txBody>
      </p:sp>
    </p:spTree>
    <p:extLst>
      <p:ext uri="{BB962C8B-B14F-4D97-AF65-F5344CB8AC3E}">
        <p14:creationId xmlns:p14="http://schemas.microsoft.com/office/powerpoint/2010/main" val="2322705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last link is 97 text to speech, speech to text, </a:t>
            </a:r>
            <a:r>
              <a:rPr lang="en-US" b="0" baseline="0" dirty="0" err="1" smtClean="0"/>
              <a:t>ebook</a:t>
            </a:r>
            <a:r>
              <a:rPr lang="en-US" b="0" baseline="0" dirty="0" smtClean="0"/>
              <a:t> sites that WV TIS have reviewed.</a:t>
            </a:r>
            <a:endParaRPr lang="en-US" b="0"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36</a:t>
            </a:fld>
            <a:endParaRPr lang="en-US"/>
          </a:p>
        </p:txBody>
      </p:sp>
    </p:spTree>
    <p:extLst>
      <p:ext uri="{BB962C8B-B14F-4D97-AF65-F5344CB8AC3E}">
        <p14:creationId xmlns:p14="http://schemas.microsoft.com/office/powerpoint/2010/main" val="1726867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After</a:t>
            </a:r>
            <a:r>
              <a:rPr lang="en-US" baseline="0" dirty="0" smtClean="0"/>
              <a:t> establishing the need for AEM, identifying the format and acquisition steps, step 4 is to determine supports needed for the effective use of AEM in the learning environment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37</a:t>
            </a:fld>
            <a:endParaRPr lang="en-US"/>
          </a:p>
        </p:txBody>
      </p:sp>
    </p:spTree>
    <p:extLst>
      <p:ext uri="{BB962C8B-B14F-4D97-AF65-F5344CB8AC3E}">
        <p14:creationId xmlns:p14="http://schemas.microsoft.com/office/powerpoint/2010/main" val="2839176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selecting the specialized formats and determining how to acquire them, the team should decide what types of technology or tools are needed for a student to use the accessible materials. The information already identified by the team about the specific formats, the features needed by the student, along with how and where the student will use the accessible materials, can be helpful when choosing among the various technology tools that might be used to deliver the specialized formats.</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4013944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Assistive technology is defined in IDEA</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“Any item, piece of equipment or product system, whether acquired commercially or off the shelf, modified or customized, that is used to maintain or improve functional capabilities of individuals with disabilities” </a:t>
            </a:r>
            <a:r>
              <a:rPr lang="en-US" sz="1200" i="1" kern="1200" dirty="0" smtClean="0">
                <a:solidFill>
                  <a:schemeClr val="tx1"/>
                </a:solidFill>
                <a:effectLst/>
                <a:latin typeface="+mn-lt"/>
                <a:ea typeface="+mn-ea"/>
                <a:cs typeface="+mn-cs"/>
              </a:rPr>
              <a:t>Individuals with Disabilities Education Act (IDEA)</a:t>
            </a:r>
            <a:r>
              <a:rPr lang="en-US" sz="1200" kern="1200" dirty="0" smtClean="0">
                <a:solidFill>
                  <a:schemeClr val="tx1"/>
                </a:solidFill>
                <a:effectLst/>
                <a:latin typeface="+mn-lt"/>
                <a:ea typeface="+mn-ea"/>
                <a:cs typeface="+mn-cs"/>
              </a:rPr>
              <a:t>.</a:t>
            </a:r>
          </a:p>
          <a:p>
            <a:endParaRPr lang="en-US" dirty="0" smtClean="0"/>
          </a:p>
          <a:p>
            <a:r>
              <a:rPr lang="en-US" sz="1200" kern="1200" dirty="0" smtClean="0">
                <a:solidFill>
                  <a:schemeClr val="tx1"/>
                </a:solidFill>
                <a:effectLst/>
                <a:latin typeface="+mn-lt"/>
                <a:ea typeface="+mn-ea"/>
                <a:cs typeface="+mn-cs"/>
              </a:rPr>
              <a:t>School districts are mandated to make assistive technology available to all students with disabilities if needed to receive a free, an appropriate public education (FAPE). It is:</a:t>
            </a:r>
          </a:p>
          <a:p>
            <a:r>
              <a:rPr lang="en-US" sz="1200" kern="1200" dirty="0" smtClean="0">
                <a:solidFill>
                  <a:schemeClr val="tx1"/>
                </a:solidFill>
                <a:effectLst/>
                <a:latin typeface="+mn-lt"/>
                <a:ea typeface="+mn-ea"/>
                <a:cs typeface="+mn-cs"/>
              </a:rPr>
              <a:t>•  an IEP Team decision</a:t>
            </a:r>
          </a:p>
          <a:p>
            <a:r>
              <a:rPr lang="en-US" sz="1200" kern="1200" dirty="0" smtClean="0">
                <a:solidFill>
                  <a:schemeClr val="tx1"/>
                </a:solidFill>
                <a:effectLst/>
                <a:latin typeface="+mn-lt"/>
                <a:ea typeface="+mn-ea"/>
                <a:cs typeface="+mn-cs"/>
              </a:rPr>
              <a:t>•  available for home use as determined by IEP Team</a:t>
            </a:r>
          </a:p>
          <a:p>
            <a:r>
              <a:rPr lang="en-US" sz="1200" kern="1200" dirty="0" smtClean="0">
                <a:solidFill>
                  <a:schemeClr val="tx1"/>
                </a:solidFill>
                <a:effectLst/>
                <a:latin typeface="+mn-lt"/>
                <a:ea typeface="+mn-ea"/>
                <a:cs typeface="+mn-cs"/>
              </a:rPr>
              <a:t>•  funded by district.</a:t>
            </a:r>
          </a:p>
          <a:p>
            <a:r>
              <a:rPr lang="en-US" dirty="0" smtClean="0"/>
              <a:t>Resources to help you make assistive technology</a:t>
            </a:r>
            <a:r>
              <a:rPr lang="en-US" baseline="0" dirty="0" smtClean="0"/>
              <a:t> decisions are listed on p. 21 of the guidance document. Also WVDE OSP recommends that teams use the SETT process developed by Joy </a:t>
            </a:r>
            <a:r>
              <a:rPr lang="en-US" baseline="0" dirty="0" err="1" smtClean="0"/>
              <a:t>Zabala</a:t>
            </a:r>
            <a:r>
              <a:rPr lang="en-US" baseline="0" dirty="0" smtClean="0"/>
              <a:t> to determine what assistive technology may be useful.  See the link in the presentation for guidance documents for this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39</a:t>
            </a:fld>
            <a:endParaRPr lang="en-US"/>
          </a:p>
        </p:txBody>
      </p:sp>
    </p:spTree>
    <p:extLst>
      <p:ext uri="{BB962C8B-B14F-4D97-AF65-F5344CB8AC3E}">
        <p14:creationId xmlns:p14="http://schemas.microsoft.com/office/powerpoint/2010/main" val="158653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4104529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The amount of training required for the student and instructional team to use AIM will vary according to the complexity of the technology or tool selected to access the specialized formats. For example, use of a large print book would not require much training. However, if a student is using text-to-speech software or a screen reader to access digital text, he or she may need to learn more advanced skills. Teachers, other school staff and families may also need training in order to support the child at home and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Initial success with the tool is critical, and  the next step is to build on that success by gradually introducing more features of the technology that enable the student to accomplish additional tasks.</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Determination of training needs should address:</a:t>
            </a:r>
          </a:p>
          <a:p>
            <a:r>
              <a:rPr lang="en-US" sz="1200" kern="1200" dirty="0" smtClean="0">
                <a:solidFill>
                  <a:schemeClr val="tx1"/>
                </a:solidFill>
                <a:effectLst/>
                <a:latin typeface="+mn-lt"/>
                <a:ea typeface="+mn-ea"/>
                <a:cs typeface="+mn-cs"/>
              </a:rPr>
              <a:t>1.   Operational skills - Training on the technology the student will need in order to benefit from the specialized format and may also include training in skills necessary to access format.</a:t>
            </a:r>
          </a:p>
          <a:p>
            <a:r>
              <a:rPr lang="en-US" sz="1200" kern="1200" dirty="0" smtClean="0">
                <a:solidFill>
                  <a:schemeClr val="tx1"/>
                </a:solidFill>
                <a:effectLst/>
                <a:latin typeface="+mn-lt"/>
                <a:ea typeface="+mn-ea"/>
                <a:cs typeface="+mn-cs"/>
              </a:rPr>
              <a:t>2.   Functional skills - Training the student will need on the independent learning strategies that are necessary to benefit from the specialized format.  This may include remembering, identifying key points, responding to questions. This training will address the use of specialized formats in environments where others are using traditional print materials.</a:t>
            </a:r>
          </a:p>
          <a:p>
            <a:r>
              <a:rPr lang="en-US" sz="1200" kern="1200" dirty="0" smtClean="0">
                <a:solidFill>
                  <a:schemeClr val="tx1"/>
                </a:solidFill>
                <a:effectLst/>
                <a:latin typeface="+mn-lt"/>
                <a:ea typeface="+mn-ea"/>
                <a:cs typeface="+mn-cs"/>
              </a:rPr>
              <a:t>3.   Families - Training the family will need to know to support the student in both the specialized format(s) and technology.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may also need additional types of training, such as when to use a particular format or tool for a specific learning task or how to ask for needed supports when they are not readily available.</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2961229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Educators may need to use various instructional strategies to support students using specialized formats and supporting technologies. When a student first begins using these tools, instruction should include multiple opportunities for the student to understand the purpose, benefits and outcomes of using the tools. It is helpful to start by providing opportunities for the student to use the tools to successfully complete familiar learning tasks (possibly in a single environment). Gradually building on early successes and slowly introducing the complexity of the tools will enable the student to master them and work as independently as possible on learning goals in a variety of environments. Educators and families will need to work together to support the student’s use of accessible materials and to monitor the change in the student’s participation and achievement.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Learning through listening requires skills such as the following:</a:t>
            </a:r>
          </a:p>
          <a:p>
            <a:r>
              <a:rPr lang="en-US" sz="1200" kern="1200" dirty="0" smtClean="0">
                <a:solidFill>
                  <a:schemeClr val="tx1"/>
                </a:solidFill>
                <a:effectLst/>
                <a:latin typeface="+mn-lt"/>
                <a:ea typeface="+mn-ea"/>
                <a:cs typeface="+mn-cs"/>
              </a:rPr>
              <a:t>•  Listening with the attention and intensity necessary to gain meaning from instructional materials</a:t>
            </a:r>
          </a:p>
          <a:p>
            <a:r>
              <a:rPr lang="en-US" sz="1200" kern="1200" dirty="0" smtClean="0">
                <a:solidFill>
                  <a:schemeClr val="tx1"/>
                </a:solidFill>
                <a:effectLst/>
                <a:latin typeface="+mn-lt"/>
                <a:ea typeface="+mn-ea"/>
                <a:cs typeface="+mn-cs"/>
              </a:rPr>
              <a:t>•  Listening for extended periods of time (listening target is approximately 55 minutes at a time—the length of a typical secondary class)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41</a:t>
            </a:fld>
            <a:endParaRPr lang="en-US"/>
          </a:p>
        </p:txBody>
      </p:sp>
    </p:spTree>
    <p:extLst>
      <p:ext uri="{BB962C8B-B14F-4D97-AF65-F5344CB8AC3E}">
        <p14:creationId xmlns:p14="http://schemas.microsoft.com/office/powerpoint/2010/main" val="416511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42</a:t>
            </a:fld>
            <a:endParaRPr lang="en-US"/>
          </a:p>
        </p:txBody>
      </p:sp>
    </p:spTree>
    <p:extLst>
      <p:ext uri="{BB962C8B-B14F-4D97-AF65-F5344CB8AC3E}">
        <p14:creationId xmlns:p14="http://schemas.microsoft.com/office/powerpoint/2010/main" val="499110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The use of AEM may require accommodations or modifications to a student’s educational program. For example, a student may need classroom environment accommodations such as outlet access…cart from class to class…space (table) for equipment…or additional time to complete tasks due to the time required to use a specialized format. A student may need frequent breaks to avoid fatigue. Some students may need to provide responses orally rather than in writing. The team considers which accommodations will be necessary when writing the IEP.</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43</a:t>
            </a:fld>
            <a:endParaRPr lang="en-US"/>
          </a:p>
        </p:txBody>
      </p:sp>
    </p:spTree>
    <p:extLst>
      <p:ext uri="{BB962C8B-B14F-4D97-AF65-F5344CB8AC3E}">
        <p14:creationId xmlns:p14="http://schemas.microsoft.com/office/powerpoint/2010/main" val="3036151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44</a:t>
            </a:fld>
            <a:endParaRPr lang="en-US"/>
          </a:p>
        </p:txBody>
      </p:sp>
    </p:spTree>
    <p:extLst>
      <p:ext uri="{BB962C8B-B14F-4D97-AF65-F5344CB8AC3E}">
        <p14:creationId xmlns:p14="http://schemas.microsoft.com/office/powerpoint/2010/main" val="1661881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45</a:t>
            </a:fld>
            <a:endParaRPr lang="en-US"/>
          </a:p>
        </p:txBody>
      </p:sp>
    </p:spTree>
    <p:extLst>
      <p:ext uri="{BB962C8B-B14F-4D97-AF65-F5344CB8AC3E}">
        <p14:creationId xmlns:p14="http://schemas.microsoft.com/office/powerpoint/2010/main" val="4196564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a:p>
        </p:txBody>
      </p:sp>
    </p:spTree>
    <p:extLst>
      <p:ext uri="{BB962C8B-B14F-4D97-AF65-F5344CB8AC3E}">
        <p14:creationId xmlns:p14="http://schemas.microsoft.com/office/powerpoint/2010/main" val="1646577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47</a:t>
            </a:fld>
            <a:endParaRPr lang="en-US"/>
          </a:p>
        </p:txBody>
      </p:sp>
    </p:spTree>
    <p:extLst>
      <p:ext uri="{BB962C8B-B14F-4D97-AF65-F5344CB8AC3E}">
        <p14:creationId xmlns:p14="http://schemas.microsoft.com/office/powerpoint/2010/main" val="3303418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48</a:t>
            </a:fld>
            <a:endParaRPr lang="en-US"/>
          </a:p>
        </p:txBody>
      </p:sp>
    </p:spTree>
    <p:extLst>
      <p:ext uri="{BB962C8B-B14F-4D97-AF65-F5344CB8AC3E}">
        <p14:creationId xmlns:p14="http://schemas.microsoft.com/office/powerpoint/2010/main" val="254246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130891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419419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IEP Team determines a student needs AIM, the next step is to select which specialized format(s) would be most appropriate. The four types of specialized formats are braille, large print, audio and digital text:</a:t>
            </a:r>
          </a:p>
          <a:p>
            <a:endParaRPr lang="en-US" dirty="0" smtClean="0"/>
          </a:p>
          <a:p>
            <a:r>
              <a:rPr lang="en-US" dirty="0" smtClean="0"/>
              <a:t>You would already be acquainted</a:t>
            </a:r>
            <a:r>
              <a:rPr lang="en-US" baseline="0" dirty="0" smtClean="0"/>
              <a:t> with braille and large print and may have used them with students with visual challenges.  You may also be very familiar with audio and digital books.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Audio</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formats present content as speech to which a student listens. Audio formats include recorded human voice or synthesized electronic speech. It has no visual component.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Digital </a:t>
            </a:r>
            <a:r>
              <a:rPr lang="en-US" sz="1200" kern="1200" dirty="0" smtClean="0">
                <a:solidFill>
                  <a:schemeClr val="tx1"/>
                </a:solidFill>
                <a:effectLst/>
                <a:latin typeface="+mn-lt"/>
                <a:ea typeface="+mn-ea"/>
                <a:cs typeface="+mn-cs"/>
              </a:rPr>
              <a:t>text provides electronic content that is delivered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a computer or another device. Electronic content can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changed in many ways (e.g., size, contrast, read aloud) to accommodate the needs and preferences of a student. How content is presented to a user depends upon the technology being used and student needs.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Caution:  Some materials converted to digital text do not provide descriptors for charts, graphs and pictures. For a student who is blind or visually impaired, the materials may need to be enhanced by a transcriber to include this information.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362638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activity was</a:t>
            </a:r>
            <a:r>
              <a:rPr lang="en-US" baseline="0" dirty="0" smtClean="0"/>
              <a:t> modified from one of the presentations referenced on the resource page.  </a:t>
            </a:r>
          </a:p>
          <a:p>
            <a:endParaRPr lang="en-US" baseline="0" dirty="0" smtClean="0"/>
          </a:p>
          <a:p>
            <a:r>
              <a:rPr lang="en-US" dirty="0" smtClean="0"/>
              <a:t>I will give you time to read this</a:t>
            </a:r>
            <a:r>
              <a:rPr lang="en-US" baseline="0" dirty="0" smtClean="0"/>
              <a:t> slide.  </a:t>
            </a:r>
          </a:p>
          <a:p>
            <a:r>
              <a:rPr lang="en-US" baseline="0" dirty="0" smtClean="0"/>
              <a:t>This may be what some of our students experience when they look at complicated text.</a:t>
            </a:r>
            <a:endParaRPr lang="en-US"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8</a:t>
            </a:fld>
            <a:endParaRPr lang="en-US"/>
          </a:p>
        </p:txBody>
      </p:sp>
    </p:spTree>
    <p:extLst>
      <p:ext uri="{BB962C8B-B14F-4D97-AF65-F5344CB8AC3E}">
        <p14:creationId xmlns:p14="http://schemas.microsoft.com/office/powerpoint/2010/main" val="4095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9</a:t>
            </a:fld>
            <a:endParaRPr lang="en-US"/>
          </a:p>
        </p:txBody>
      </p:sp>
    </p:spTree>
    <p:extLst>
      <p:ext uri="{BB962C8B-B14F-4D97-AF65-F5344CB8AC3E}">
        <p14:creationId xmlns:p14="http://schemas.microsoft.com/office/powerpoint/2010/main" val="1846677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15904"/>
            <a:ext cx="6858000" cy="2387600"/>
          </a:xfrm>
        </p:spPr>
        <p:txBody>
          <a:bodyPr anchor="b">
            <a:normAutofit/>
          </a:bodyPr>
          <a:lstStyle>
            <a:lvl1pPr algn="l">
              <a:defRPr sz="4050">
                <a:solidFill>
                  <a:schemeClr val="bg1"/>
                </a:solidFill>
                <a:latin typeface="Arial Black" charset="0"/>
                <a:ea typeface="Arial Black" charset="0"/>
                <a:cs typeface="Arial Black"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4910748"/>
            <a:ext cx="6858000" cy="492369"/>
          </a:xfrm>
        </p:spPr>
        <p:txBody>
          <a:bodyPr/>
          <a:lstStyle>
            <a:lvl1pPr marL="0" indent="0" algn="l">
              <a:buNone/>
              <a:defRPr sz="180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and add date</a:t>
            </a:r>
            <a:endParaRPr lang="en-US" dirty="0"/>
          </a:p>
        </p:txBody>
      </p:sp>
      <p:sp>
        <p:nvSpPr>
          <p:cNvPr id="4" name="Date Placeholder 3"/>
          <p:cNvSpPr>
            <a:spLocks noGrp="1"/>
          </p:cNvSpPr>
          <p:nvPr>
            <p:ph type="dt" sz="half" idx="10"/>
          </p:nvPr>
        </p:nvSpPr>
        <p:spPr/>
        <p:txBody>
          <a:bodyPr/>
          <a:lstStyle/>
          <a:p>
            <a:fld id="{F23B57E6-9F7B-8E46-9324-94F2546211A6}" type="datetime1">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255424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68620"/>
            <a:ext cx="7886700" cy="1325563"/>
          </a:xfrm>
        </p:spPr>
        <p:txBody>
          <a:bodyPr/>
          <a:lstStyle>
            <a:lvl1pPr>
              <a:defRPr b="1" i="0">
                <a:latin typeface="Arial" charset="0"/>
                <a:ea typeface="Arial" charset="0"/>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2426677"/>
            <a:ext cx="7886700" cy="3750286"/>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3F31E-3AE0-BB41-9CC1-573240A7CCCA}" type="datetime1">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1201541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50">
                <a:latin typeface="Arial Black" charset="0"/>
                <a:ea typeface="Arial Black" charset="0"/>
                <a:cs typeface="Arial Black"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900246"/>
            <a:ext cx="7886700" cy="11894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687071-3F16-2E4C-92BE-74CE0304B34E}" type="datetime1">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D62AB-F380-1C4E-AD83-B8A0D3112CA8}" type="slidenum">
              <a:rPr lang="en-US" smtClean="0"/>
              <a:t>‹#›</a:t>
            </a:fld>
            <a:endParaRPr lang="en-US"/>
          </a:p>
        </p:txBody>
      </p:sp>
      <p:cxnSp>
        <p:nvCxnSpPr>
          <p:cNvPr id="8" name="Straight Connector 7"/>
          <p:cNvCxnSpPr/>
          <p:nvPr/>
        </p:nvCxnSpPr>
        <p:spPr>
          <a:xfrm>
            <a:off x="623888" y="4736123"/>
            <a:ext cx="6251697"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1836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50682"/>
            <a:ext cx="7886700" cy="1325563"/>
          </a:xfrm>
        </p:spPr>
        <p:txBody>
          <a:bodyPr/>
          <a:lstStyle>
            <a:lvl1pPr>
              <a:defRPr>
                <a:latin typeface="Arial Black" charset="0"/>
                <a:ea typeface="Arial Black" charset="0"/>
                <a:cs typeface="Arial Black"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2555631"/>
            <a:ext cx="3886200" cy="36213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555631"/>
            <a:ext cx="3886200" cy="36213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2E725-AF19-A740-A47C-64F248F43BD8}" type="datetime1">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422465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8903"/>
            <a:ext cx="7886700" cy="1325563"/>
          </a:xfrm>
        </p:spPr>
        <p:txBody>
          <a:bodyPr/>
          <a:lstStyle>
            <a:lvl1pPr>
              <a:defRPr>
                <a:latin typeface="Arial Black" charset="0"/>
                <a:ea typeface="Arial Black" charset="0"/>
                <a:cs typeface="Arial Black"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24911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3563816"/>
            <a:ext cx="3868340" cy="26258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24911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3563816"/>
            <a:ext cx="3887391" cy="26258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C3EFB-9F18-4745-A8A4-9C9293224BFA}" type="datetime1">
              <a:rPr lang="en-US" smtClean="0"/>
              <a:t>6/24/2018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168111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87E820-011C-D349-8DB8-B0FB3F02C49E}" type="datetime1">
              <a:rPr lang="en-US" smtClean="0"/>
              <a:t>6/24/2018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288991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D52F-A9F8-AB47-A8A6-95C980F49CA6}" type="datetime1">
              <a:rPr lang="en-US" smtClean="0"/>
              <a:t>6/24/2018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3529429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790092"/>
            <a:ext cx="2949178" cy="30788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D00A1D3-3AAD-AA48-AEE3-099A7A594457}" type="datetime1">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382744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743200"/>
            <a:ext cx="2949178" cy="3125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288B78-9DD1-EF4A-A995-F34E32CC5817}" type="datetime1">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3366162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6634A-AB5A-DC4A-A1CA-DD84477E0CF9}" type="datetime1">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137408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973015"/>
            <a:ext cx="1971675" cy="52039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973015"/>
            <a:ext cx="5800725" cy="520394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3E01-B9F9-4840-9929-15AD2C600ADF}" type="datetime1">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D62AB-F380-1C4E-AD83-B8A0D3112CA8}" type="slidenum">
              <a:rPr lang="en-US" smtClean="0"/>
              <a:t>‹#›</a:t>
            </a:fld>
            <a:endParaRPr lang="en-US"/>
          </a:p>
        </p:txBody>
      </p:sp>
    </p:spTree>
    <p:extLst>
      <p:ext uri="{BB962C8B-B14F-4D97-AF65-F5344CB8AC3E}">
        <p14:creationId xmlns:p14="http://schemas.microsoft.com/office/powerpoint/2010/main" val="189405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939" y="1778734"/>
            <a:ext cx="41148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2677" y="1778734"/>
            <a:ext cx="411368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3077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461846"/>
            <a:ext cx="7886700" cy="37151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Regular" charset="0"/>
              </a:defRPr>
            </a:lvl1pPr>
          </a:lstStyle>
          <a:p>
            <a:fld id="{292428F8-94AF-B343-B777-7EF7D083A157}" type="datetime1">
              <a:rPr lang="en-US" smtClean="0"/>
              <a:t>6/24/2018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Regular"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Regular" charset="0"/>
              </a:defRPr>
            </a:lvl1pPr>
          </a:lstStyle>
          <a:p>
            <a:fld id="{CADD62AB-F380-1C4E-AD83-B8A0D3112CA8}" type="slidenum">
              <a:rPr lang="en-US" smtClean="0"/>
              <a:pPr/>
              <a:t>‹#›</a:t>
            </a:fld>
            <a:endParaRPr lang="en-US" dirty="0"/>
          </a:p>
        </p:txBody>
      </p:sp>
    </p:spTree>
    <p:extLst>
      <p:ext uri="{BB962C8B-B14F-4D97-AF65-F5344CB8AC3E}">
        <p14:creationId xmlns:p14="http://schemas.microsoft.com/office/powerpoint/2010/main" val="2072524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Arial Black" charset="0"/>
          <a:ea typeface="Arial Black" charset="0"/>
          <a:cs typeface="Arial Black"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Regular" charset="0"/>
          <a:ea typeface="+mn-ea"/>
          <a:cs typeface="+mn-cs"/>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Regular" charset="0"/>
          <a:ea typeface="+mn-ea"/>
          <a:cs typeface="+mn-cs"/>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Regular" charset="0"/>
          <a:ea typeface="+mn-ea"/>
          <a:cs typeface="+mn-cs"/>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Regular" charset="0"/>
          <a:ea typeface="+mn-ea"/>
          <a:cs typeface="+mn-cs"/>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Regular"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lExTwjD_y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em.cast.org/navigating/aem-navigator.html#.VWojwlxVik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aem.cast.org/navigating/aim-explorer.html#.VWxhfM9VhB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ookshar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aem.cast.org/navigating/aem-guide-amps.html#.Va5R3PlViko" TargetMode="External"/><Relationship Id="rId4" Type="http://schemas.openxmlformats.org/officeDocument/2006/relationships/hyperlink" Target="http://www.learningally.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librarycommission.wv.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librarycommission.wv.gov/services/specialservices/Pages/default.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vde.us/special-education/initiatives/accessible-educational-material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rwchrome.texthelp.com/drive/Home/RegisterTeach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docs.google.com/spreadsheet/ccc?key=0Ar0H_YZ0wucndDV2d0x4cnNRY2hNYnpueWxEd1NkRVE&amp;usp=drive_web"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www.joyzabala.com/Document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vats.cedwvu.org/virtual-loan-library.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understood.org/en/learning-attention-issues/treatments-approaches/educational-strategies/accommodations-and-modifications-how-theyre-different" TargetMode="External"/><Relationship Id="rId3" Type="http://schemas.openxmlformats.org/officeDocument/2006/relationships/hyperlink" Target="http://aem.cast.org/navigating/aem-navigator.html#.VWouS1xVikp" TargetMode="External"/><Relationship Id="rId7" Type="http://schemas.openxmlformats.org/officeDocument/2006/relationships/hyperlink" Target="http://aem.cast.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aem.cast.org/search?query=ASR" TargetMode="External"/><Relationship Id="rId5" Type="http://schemas.openxmlformats.org/officeDocument/2006/relationships/hyperlink" Target="http://wvde.state.wv.us/osp/accessiblematerials.html" TargetMode="External"/><Relationship Id="rId4" Type="http://schemas.openxmlformats.org/officeDocument/2006/relationships/hyperlink" Target="http://aem.cast.org/navigating/aim-explorer.html#.VWouc1xViko" TargetMode="External"/><Relationship Id="rId9" Type="http://schemas.openxmlformats.org/officeDocument/2006/relationships/hyperlink" Target="http://www.joyzabala.com/Documen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dummies.com/how-to/content/how-to-prep-for-dictation-on-the-samsung-galaxy-ta.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laro-apps.com/claro-scanpe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itunes.apple.com/nz/app/keedogo-plus-keyboard-for/id918496636?mt=8" TargetMode="External"/><Relationship Id="rId5" Type="http://schemas.openxmlformats.org/officeDocument/2006/relationships/hyperlink" Target="https://translate.google.com/" TargetMode="External"/><Relationship Id="rId4" Type="http://schemas.openxmlformats.org/officeDocument/2006/relationships/hyperlink" Target="http://www.tabletoptranslator.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dyslexiefont.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alktyper.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tinyurl.com/pulolzm" TargetMode="External"/><Relationship Id="rId4" Type="http://schemas.openxmlformats.org/officeDocument/2006/relationships/hyperlink" Target="http://udltechtoolkit.wikispaces.com/ho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nderstood.org/en/learning-attention-issues/treatments-approaches/educational-strategies/accommodations-and-modifications-how-theyre-differ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165" y="3913239"/>
            <a:ext cx="8875835" cy="2086495"/>
          </a:xfrm>
        </p:spPr>
        <p:txBody>
          <a:bodyPr>
            <a:noAutofit/>
          </a:bodyPr>
          <a:lstStyle/>
          <a:p>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a:latin typeface="Calibri" panose="020F0502020204030204" pitchFamily="34" charset="0"/>
              </a:rPr>
              <a:t/>
            </a:r>
            <a:br>
              <a:rPr lang="en-US" sz="2800" b="1" dirty="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r>
              <a:rPr lang="en-US" sz="4000" b="1" dirty="0" smtClean="0">
                <a:latin typeface="Calibri" panose="020F0502020204030204" pitchFamily="34" charset="0"/>
              </a:rPr>
              <a:t>Accessible </a:t>
            </a:r>
            <a:r>
              <a:rPr lang="en-US" sz="4000" b="1" dirty="0">
                <a:latin typeface="Calibri" panose="020F0502020204030204" pitchFamily="34" charset="0"/>
              </a:rPr>
              <a:t>Educational Materials (AEM)</a:t>
            </a:r>
            <a:br>
              <a:rPr lang="en-US" sz="4000" b="1" dirty="0">
                <a:latin typeface="Calibri" panose="020F0502020204030204" pitchFamily="34" charset="0"/>
              </a:rPr>
            </a:br>
            <a:r>
              <a:rPr lang="en-US" sz="4000" b="1" i="1" dirty="0">
                <a:latin typeface="Calibri" panose="020F0502020204030204" pitchFamily="34" charset="0"/>
              </a:rPr>
              <a:t>aka</a:t>
            </a:r>
            <a:r>
              <a:rPr lang="en-US" sz="4000" b="1" dirty="0">
                <a:latin typeface="Calibri" panose="020F0502020204030204" pitchFamily="34" charset="0"/>
              </a:rPr>
              <a:t/>
            </a:r>
            <a:br>
              <a:rPr lang="en-US" sz="4000" b="1" dirty="0">
                <a:latin typeface="Calibri" panose="020F0502020204030204" pitchFamily="34" charset="0"/>
              </a:rPr>
            </a:br>
            <a:r>
              <a:rPr lang="en-US" sz="4000" b="1" dirty="0">
                <a:latin typeface="Calibri" panose="020F0502020204030204" pitchFamily="34" charset="0"/>
              </a:rPr>
              <a:t>Accessible Instructional Materials (AIM)</a:t>
            </a:r>
            <a:r>
              <a:rPr lang="en-US" sz="2800" b="1" dirty="0">
                <a:latin typeface="Calibri" panose="020F0502020204030204" pitchFamily="34" charset="0"/>
              </a:rPr>
              <a:t/>
            </a:r>
            <a:br>
              <a:rPr lang="en-US" sz="2800" b="1" dirty="0">
                <a:latin typeface="Calibri" panose="020F0502020204030204" pitchFamily="34" charset="0"/>
              </a:rPr>
            </a:br>
            <a:r>
              <a:rPr lang="en-US" sz="2800" b="1" dirty="0">
                <a:latin typeface="Calibri" panose="020F0502020204030204" pitchFamily="34" charset="0"/>
              </a:rPr>
              <a:t/>
            </a:r>
            <a:br>
              <a:rPr lang="en-US" sz="2800" b="1" dirty="0">
                <a:latin typeface="Calibri" panose="020F0502020204030204" pitchFamily="34" charset="0"/>
              </a:rPr>
            </a:br>
            <a:endParaRPr lang="en-US" sz="2800" dirty="0"/>
          </a:p>
        </p:txBody>
      </p:sp>
    </p:spTree>
    <p:extLst>
      <p:ext uri="{BB962C8B-B14F-4D97-AF65-F5344CB8AC3E}">
        <p14:creationId xmlns:p14="http://schemas.microsoft.com/office/powerpoint/2010/main" val="182690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47" y="143747"/>
            <a:ext cx="6172200" cy="5831484"/>
          </a:xfrm>
          <a:prstGeom prst="rect">
            <a:avLst/>
          </a:prstGeom>
        </p:spPr>
      </p:pic>
    </p:spTree>
    <p:extLst>
      <p:ext uri="{BB962C8B-B14F-4D97-AF65-F5344CB8AC3E}">
        <p14:creationId xmlns:p14="http://schemas.microsoft.com/office/powerpoint/2010/main" val="233190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latin typeface="Arial" pitchFamily="34" charset="0"/>
                <a:cs typeface="Arial" pitchFamily="34" charset="0"/>
              </a:rPr>
              <a:t>Do you have students:</a:t>
            </a:r>
            <a:endParaRPr lang="en-US" dirty="0"/>
          </a:p>
        </p:txBody>
      </p:sp>
      <p:sp>
        <p:nvSpPr>
          <p:cNvPr id="3" name="Content Placeholder 2"/>
          <p:cNvSpPr>
            <a:spLocks noGrp="1"/>
          </p:cNvSpPr>
          <p:nvPr>
            <p:ph idx="1"/>
          </p:nvPr>
        </p:nvSpPr>
        <p:spPr/>
        <p:txBody>
          <a:bodyPr/>
          <a:lstStyle/>
          <a:p>
            <a:pPr marL="0" indent="0">
              <a:buNone/>
            </a:pPr>
            <a:r>
              <a:rPr lang="en-US" dirty="0">
                <a:solidFill>
                  <a:schemeClr val="tx2">
                    <a:lumMod val="75000"/>
                  </a:schemeClr>
                </a:solidFill>
              </a:rPr>
              <a:t>who are not reading “typical” grade level instructional materials? </a:t>
            </a:r>
            <a:endParaRPr lang="en-US" dirty="0" smtClean="0">
              <a:solidFill>
                <a:schemeClr val="tx2">
                  <a:lumMod val="75000"/>
                </a:schemeClr>
              </a:solidFill>
            </a:endParaRPr>
          </a:p>
          <a:p>
            <a:pPr marL="0" indent="0">
              <a:buNone/>
            </a:pPr>
            <a:r>
              <a:rPr lang="en-US" dirty="0" smtClean="0">
                <a:solidFill>
                  <a:schemeClr val="tx2">
                    <a:lumMod val="75000"/>
                  </a:schemeClr>
                </a:solidFill>
              </a:rPr>
              <a:t>or</a:t>
            </a:r>
            <a:endParaRPr lang="en-US" dirty="0">
              <a:solidFill>
                <a:schemeClr val="tx2">
                  <a:lumMod val="75000"/>
                </a:schemeClr>
              </a:solidFill>
            </a:endParaRPr>
          </a:p>
          <a:p>
            <a:pPr marL="0" indent="0">
              <a:buNone/>
            </a:pPr>
            <a:r>
              <a:rPr lang="en-US" dirty="0">
                <a:solidFill>
                  <a:schemeClr val="tx2">
                    <a:lumMod val="75000"/>
                  </a:schemeClr>
                </a:solidFill>
              </a:rPr>
              <a:t>whose problem solving teams believe progress would increase if </a:t>
            </a:r>
            <a:r>
              <a:rPr lang="en-US" dirty="0" smtClean="0">
                <a:solidFill>
                  <a:schemeClr val="tx2">
                    <a:lumMod val="75000"/>
                  </a:schemeClr>
                </a:solidFill>
              </a:rPr>
              <a:t>students could just </a:t>
            </a:r>
            <a:r>
              <a:rPr lang="en-US" dirty="0" smtClean="0">
                <a:solidFill>
                  <a:schemeClr val="tx2">
                    <a:lumMod val="75000"/>
                  </a:schemeClr>
                </a:solidFill>
              </a:rPr>
              <a:t>decode </a:t>
            </a:r>
            <a:r>
              <a:rPr lang="en-US" dirty="0" smtClean="0">
                <a:solidFill>
                  <a:schemeClr val="tx2">
                    <a:lumMod val="75000"/>
                  </a:schemeClr>
                </a:solidFill>
              </a:rPr>
              <a:t>the </a:t>
            </a:r>
            <a:r>
              <a:rPr lang="en-US" dirty="0" smtClean="0">
                <a:solidFill>
                  <a:schemeClr val="tx2">
                    <a:lumMod val="75000"/>
                  </a:schemeClr>
                </a:solidFill>
              </a:rPr>
              <a:t>text in a timely manner? </a:t>
            </a:r>
            <a:endParaRPr lang="en-US" dirty="0" smtClean="0">
              <a:solidFill>
                <a:schemeClr val="tx2">
                  <a:lumMod val="75000"/>
                </a:schemeClr>
              </a:solidFill>
            </a:endParaRPr>
          </a:p>
          <a:p>
            <a:pPr marL="0" indent="0">
              <a:buNone/>
            </a:pPr>
            <a:endParaRPr lang="en-US" b="1" dirty="0" smtClean="0">
              <a:solidFill>
                <a:schemeClr val="tx2">
                  <a:lumMod val="75000"/>
                </a:schemeClr>
              </a:solidFill>
            </a:endParaRPr>
          </a:p>
          <a:p>
            <a:pPr marL="0" indent="0">
              <a:buNone/>
            </a:pPr>
            <a:r>
              <a:rPr lang="en-US" b="1" dirty="0" smtClean="0">
                <a:solidFill>
                  <a:schemeClr val="tx2">
                    <a:lumMod val="75000"/>
                  </a:schemeClr>
                </a:solidFill>
              </a:rPr>
              <a:t>Then </a:t>
            </a:r>
            <a:r>
              <a:rPr lang="en-US" b="1" dirty="0">
                <a:solidFill>
                  <a:schemeClr val="tx2">
                    <a:lumMod val="75000"/>
                  </a:schemeClr>
                </a:solidFill>
              </a:rPr>
              <a:t>you have students who need AEM!</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spTree>
    <p:extLst>
      <p:ext uri="{BB962C8B-B14F-4D97-AF65-F5344CB8AC3E}">
        <p14:creationId xmlns:p14="http://schemas.microsoft.com/office/powerpoint/2010/main" val="119163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1584020"/>
            <a:ext cx="8527427" cy="5783976"/>
          </a:xfrm>
        </p:spPr>
        <p:txBody>
          <a:bodyPr>
            <a:normAutofit/>
          </a:bodyPr>
          <a:lstStyle/>
          <a:p>
            <a:r>
              <a:rPr lang="en-US" dirty="0" smtClean="0"/>
              <a:t>If students have </a:t>
            </a:r>
            <a:r>
              <a:rPr lang="en-US" dirty="0"/>
              <a:t>the read aloud accommodation </a:t>
            </a:r>
            <a:r>
              <a:rPr lang="en-US" dirty="0" smtClean="0"/>
              <a:t>for assessment on their IEP they need </a:t>
            </a:r>
            <a:r>
              <a:rPr lang="en-US" dirty="0"/>
              <a:t>all </a:t>
            </a:r>
            <a:r>
              <a:rPr lang="en-US" dirty="0" smtClean="0"/>
              <a:t>of their educational </a:t>
            </a:r>
            <a:r>
              <a:rPr lang="en-US" dirty="0"/>
              <a:t>materials in </a:t>
            </a:r>
            <a:r>
              <a:rPr lang="en-US" dirty="0" smtClean="0"/>
              <a:t>that </a:t>
            </a:r>
            <a:r>
              <a:rPr lang="en-US" dirty="0"/>
              <a:t>format</a:t>
            </a:r>
            <a:r>
              <a:rPr lang="en-US" dirty="0" smtClean="0"/>
              <a:t>.</a:t>
            </a:r>
          </a:p>
          <a:p>
            <a:r>
              <a:rPr lang="en-US" dirty="0" smtClean="0"/>
              <a:t>From </a:t>
            </a:r>
            <a:r>
              <a:rPr lang="en-US" dirty="0"/>
              <a:t>a national study, the statistical probability that an individual would need </a:t>
            </a:r>
            <a:r>
              <a:rPr lang="en-US" dirty="0" smtClean="0"/>
              <a:t>AEM </a:t>
            </a:r>
            <a:r>
              <a:rPr lang="en-US" dirty="0"/>
              <a:t>is about 2-4 percent of the general population.  Applied to WV statistics, that would be approximately 5,643 to 11, 285 individuals.</a:t>
            </a:r>
          </a:p>
          <a:p>
            <a:r>
              <a:rPr lang="en-US" dirty="0" smtClean="0"/>
              <a:t>An </a:t>
            </a:r>
            <a:r>
              <a:rPr lang="en-US" dirty="0"/>
              <a:t>additional study demonstrated that for students with IEPs the Statistical Probability for needing </a:t>
            </a:r>
            <a:r>
              <a:rPr lang="en-US" dirty="0" smtClean="0"/>
              <a:t>AEM  </a:t>
            </a:r>
            <a:r>
              <a:rPr lang="en-US" dirty="0"/>
              <a:t>is 20 – 40%.  Again applying this to our WV population, that would be approximately  8,852 - 17,703</a:t>
            </a:r>
          </a:p>
          <a:p>
            <a:endParaRPr lang="en-US" dirty="0"/>
          </a:p>
          <a:p>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
        <p:nvSpPr>
          <p:cNvPr id="6" name="TextBox 5"/>
          <p:cNvSpPr txBox="1"/>
          <p:nvPr/>
        </p:nvSpPr>
        <p:spPr>
          <a:xfrm>
            <a:off x="471933" y="755133"/>
            <a:ext cx="460382" cy="646331"/>
          </a:xfrm>
          <a:prstGeom prst="rect">
            <a:avLst/>
          </a:prstGeom>
          <a:noFill/>
        </p:spPr>
        <p:txBody>
          <a:bodyPr wrap="none" rtlCol="0">
            <a:spAutoFit/>
          </a:bodyPr>
          <a:lstStyle/>
          <a:p>
            <a:endParaRPr lang="en-US" dirty="0" smtClean="0"/>
          </a:p>
          <a:p>
            <a:r>
              <a:rPr lang="en-US" dirty="0" smtClean="0"/>
              <a:t>FYI</a:t>
            </a:r>
            <a:endParaRPr lang="en-US" dirty="0"/>
          </a:p>
        </p:txBody>
      </p:sp>
    </p:spTree>
    <p:extLst>
      <p:ext uri="{BB962C8B-B14F-4D97-AF65-F5344CB8AC3E}">
        <p14:creationId xmlns:p14="http://schemas.microsoft.com/office/powerpoint/2010/main" val="36602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758564" cy="1400159"/>
          </a:xfrm>
        </p:spPr>
        <p:txBody>
          <a:bodyPr/>
          <a:lstStyle/>
          <a:p>
            <a:r>
              <a:rPr lang="en-US" b="1" dirty="0">
                <a:solidFill>
                  <a:schemeClr val="tx2"/>
                </a:solidFill>
                <a:latin typeface="Arial" pitchFamily="34" charset="0"/>
              </a:rPr>
              <a:t>What Is the Relationship </a:t>
            </a:r>
            <a:r>
              <a:rPr lang="en-US" b="1" dirty="0" smtClean="0">
                <a:solidFill>
                  <a:schemeClr val="tx2"/>
                </a:solidFill>
                <a:latin typeface="Arial" pitchFamily="34" charset="0"/>
              </a:rPr>
              <a:t>of AEM to </a:t>
            </a:r>
            <a:r>
              <a:rPr lang="en-US" b="1" dirty="0">
                <a:solidFill>
                  <a:schemeClr val="tx2"/>
                </a:solidFill>
                <a:latin typeface="Arial" pitchFamily="34" charset="0"/>
              </a:rPr>
              <a:t>FAPE?</a:t>
            </a:r>
            <a:endParaRPr lang="en-US" dirty="0"/>
          </a:p>
        </p:txBody>
      </p:sp>
      <p:sp>
        <p:nvSpPr>
          <p:cNvPr id="3" name="Content Placeholder 2"/>
          <p:cNvSpPr>
            <a:spLocks noGrp="1"/>
          </p:cNvSpPr>
          <p:nvPr>
            <p:ph idx="1"/>
          </p:nvPr>
        </p:nvSpPr>
        <p:spPr/>
        <p:txBody>
          <a:bodyPr/>
          <a:lstStyle/>
          <a:p>
            <a:pPr marL="696912" lvl="1" indent="0">
              <a:buNone/>
            </a:pPr>
            <a:r>
              <a:rPr lang="en-US" altLang="ja-JP" dirty="0">
                <a:solidFill>
                  <a:schemeClr val="tx2"/>
                </a:solidFill>
              </a:rPr>
              <a:t>“Timely access to appropriate and accessible instructional materials is an inherent component of [an LEA</a:t>
            </a:r>
            <a:r>
              <a:rPr lang="en-US" altLang="en-US" dirty="0">
                <a:solidFill>
                  <a:schemeClr val="tx2"/>
                </a:solidFill>
              </a:rPr>
              <a:t>’</a:t>
            </a:r>
            <a:r>
              <a:rPr lang="en-US" altLang="ja-JP" dirty="0">
                <a:solidFill>
                  <a:schemeClr val="tx2"/>
                </a:solidFill>
              </a:rPr>
              <a:t>s/SEA</a:t>
            </a:r>
            <a:r>
              <a:rPr lang="en-US" altLang="en-US" dirty="0">
                <a:solidFill>
                  <a:schemeClr val="tx2"/>
                </a:solidFill>
              </a:rPr>
              <a:t>’</a:t>
            </a:r>
            <a:r>
              <a:rPr lang="en-US" altLang="ja-JP" dirty="0">
                <a:solidFill>
                  <a:schemeClr val="tx2"/>
                </a:solidFill>
              </a:rPr>
              <a:t>s] our obligation under [IDEA] to ensure: </a:t>
            </a:r>
          </a:p>
          <a:p>
            <a:pPr lvl="1" indent="-46038"/>
            <a:endParaRPr lang="en-US" altLang="ja-JP" dirty="0">
              <a:solidFill>
                <a:schemeClr val="tx2"/>
              </a:solidFill>
            </a:endParaRPr>
          </a:p>
          <a:p>
            <a:pPr marL="1209675" lvl="2" indent="-342900">
              <a:buFontTx/>
              <a:buChar char="•"/>
            </a:pPr>
            <a:r>
              <a:rPr lang="en-US" altLang="ja-JP" dirty="0">
                <a:solidFill>
                  <a:schemeClr val="tx2"/>
                </a:solidFill>
              </a:rPr>
              <a:t>that </a:t>
            </a:r>
            <a:r>
              <a:rPr lang="en-US" altLang="ja-JP" u="sng" dirty="0">
                <a:solidFill>
                  <a:schemeClr val="tx2"/>
                </a:solidFill>
              </a:rPr>
              <a:t>FAPE</a:t>
            </a:r>
            <a:r>
              <a:rPr lang="en-US" altLang="ja-JP" dirty="0">
                <a:solidFill>
                  <a:schemeClr val="tx2"/>
                </a:solidFill>
              </a:rPr>
              <a:t> is available for children with disabilities and </a:t>
            </a:r>
          </a:p>
          <a:p>
            <a:pPr marL="1209675" lvl="2" indent="-342900">
              <a:buFontTx/>
              <a:buChar char="•"/>
            </a:pPr>
            <a:r>
              <a:rPr lang="en-US" altLang="ja-JP" dirty="0">
                <a:solidFill>
                  <a:schemeClr val="tx2"/>
                </a:solidFill>
              </a:rPr>
              <a:t>that children with disabilities </a:t>
            </a:r>
            <a:r>
              <a:rPr lang="en-US" altLang="ja-JP" u="sng" dirty="0">
                <a:solidFill>
                  <a:schemeClr val="tx2"/>
                </a:solidFill>
              </a:rPr>
              <a:t>participate in the general education curriculum as specified in their IEPs</a:t>
            </a:r>
            <a:r>
              <a:rPr lang="en-US" altLang="ja-JP" dirty="0">
                <a:solidFill>
                  <a:schemeClr val="tx2"/>
                </a:solidFill>
              </a:rPr>
              <a:t>.</a:t>
            </a:r>
            <a:r>
              <a:rPr lang="en-US" altLang="en-US" dirty="0">
                <a:solidFill>
                  <a:schemeClr val="tx2"/>
                </a:solidFill>
              </a:rPr>
              <a:t>”</a:t>
            </a:r>
            <a:endParaRPr lang="en-US" altLang="ja-JP" dirty="0">
              <a:solidFill>
                <a:schemeClr val="tx2"/>
              </a:solidFill>
            </a:endParaRPr>
          </a:p>
          <a:p>
            <a:pPr lvl="1" indent="-46038"/>
            <a:endParaRPr lang="en-US" dirty="0">
              <a:solidFill>
                <a:srgbClr val="0066CC"/>
              </a:solidFill>
            </a:endParaRPr>
          </a:p>
          <a:p>
            <a:pPr marL="468312" lvl="1" indent="0">
              <a:buNone/>
            </a:pPr>
            <a:r>
              <a:rPr lang="en-US" altLang="ja-JP" sz="2000" dirty="0"/>
              <a:t>Office of Special Education Programs (OSEP), 71 Fed Reg. 46618</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spTree>
    <p:extLst>
      <p:ext uri="{BB962C8B-B14F-4D97-AF65-F5344CB8AC3E}">
        <p14:creationId xmlns:p14="http://schemas.microsoft.com/office/powerpoint/2010/main" val="336848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latin typeface="Arial" pitchFamily="34" charset="0"/>
                <a:cs typeface="Arial" pitchFamily="34" charset="0"/>
              </a:rPr>
              <a:t>AEM-Related Responsibilities </a:t>
            </a:r>
            <a:br>
              <a:rPr lang="en-US" b="1" dirty="0">
                <a:solidFill>
                  <a:schemeClr val="tx2"/>
                </a:solidFill>
                <a:latin typeface="Arial" pitchFamily="34" charset="0"/>
                <a:cs typeface="Arial" pitchFamily="34" charset="0"/>
              </a:rPr>
            </a:br>
            <a:r>
              <a:rPr lang="en-US" b="1" dirty="0">
                <a:solidFill>
                  <a:schemeClr val="tx2"/>
                </a:solidFill>
                <a:latin typeface="Arial" pitchFamily="34" charset="0"/>
                <a:cs typeface="Arial" pitchFamily="34" charset="0"/>
              </a:rPr>
              <a:t>of Decision-Making Teams</a:t>
            </a:r>
            <a:endParaRPr lang="en-US" dirty="0"/>
          </a:p>
        </p:txBody>
      </p:sp>
      <p:sp>
        <p:nvSpPr>
          <p:cNvPr id="3" name="Content Placeholder 2"/>
          <p:cNvSpPr>
            <a:spLocks noGrp="1"/>
          </p:cNvSpPr>
          <p:nvPr>
            <p:ph idx="1"/>
          </p:nvPr>
        </p:nvSpPr>
        <p:spPr>
          <a:xfrm>
            <a:off x="484290" y="2388946"/>
            <a:ext cx="8527427" cy="4149969"/>
          </a:xfrm>
        </p:spPr>
        <p:txBody>
          <a:bodyPr/>
          <a:lstStyle/>
          <a:p>
            <a:pPr marL="381000" indent="-381000">
              <a:buFontTx/>
              <a:buAutoNum type="arabicPeriod"/>
            </a:pPr>
            <a:r>
              <a:rPr lang="en-US" dirty="0">
                <a:solidFill>
                  <a:schemeClr val="tx2"/>
                </a:solidFill>
                <a:latin typeface="Arial" pitchFamily="34" charset="0"/>
                <a:cs typeface="Arial" pitchFamily="34" charset="0"/>
              </a:rPr>
              <a:t>Establish </a:t>
            </a:r>
            <a:r>
              <a:rPr lang="en-US" u="sng" dirty="0">
                <a:solidFill>
                  <a:schemeClr val="tx2"/>
                </a:solidFill>
                <a:latin typeface="Arial" pitchFamily="34" charset="0"/>
                <a:cs typeface="Arial" pitchFamily="34" charset="0"/>
              </a:rPr>
              <a:t>need</a:t>
            </a:r>
            <a:r>
              <a:rPr lang="en-US" dirty="0">
                <a:solidFill>
                  <a:schemeClr val="tx2"/>
                </a:solidFill>
                <a:latin typeface="Arial" pitchFamily="34" charset="0"/>
                <a:cs typeface="Arial" pitchFamily="34" charset="0"/>
              </a:rPr>
              <a:t> for instructional materials in specialized format(s</a:t>
            </a:r>
            <a:r>
              <a:rPr lang="en-US"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a:p>
            <a:pPr marL="381000" indent="-381000">
              <a:buFontTx/>
              <a:buAutoNum type="arabicPeriod"/>
            </a:pPr>
            <a:r>
              <a:rPr lang="en-US" u="sng" dirty="0">
                <a:solidFill>
                  <a:schemeClr val="tx2"/>
                </a:solidFill>
                <a:latin typeface="Arial" pitchFamily="34" charset="0"/>
                <a:cs typeface="Arial" pitchFamily="34" charset="0"/>
              </a:rPr>
              <a:t>Select</a:t>
            </a:r>
            <a:r>
              <a:rPr lang="en-US" dirty="0">
                <a:solidFill>
                  <a:schemeClr val="tx2"/>
                </a:solidFill>
                <a:latin typeface="Arial" pitchFamily="34" charset="0"/>
                <a:cs typeface="Arial" pitchFamily="34" charset="0"/>
              </a:rPr>
              <a:t> specialized format(s) needed by a student for educational participation and </a:t>
            </a:r>
            <a:r>
              <a:rPr lang="en-US" dirty="0" smtClean="0">
                <a:solidFill>
                  <a:schemeClr val="tx2"/>
                </a:solidFill>
                <a:latin typeface="Arial" pitchFamily="34" charset="0"/>
                <a:cs typeface="Arial" pitchFamily="34" charset="0"/>
              </a:rPr>
              <a:t>achievement</a:t>
            </a:r>
            <a:endParaRPr lang="en-US" dirty="0">
              <a:solidFill>
                <a:schemeClr val="tx2"/>
              </a:solidFill>
              <a:latin typeface="Arial" pitchFamily="34" charset="0"/>
              <a:cs typeface="Arial" pitchFamily="34" charset="0"/>
            </a:endParaRPr>
          </a:p>
          <a:p>
            <a:pPr marL="381000" indent="-381000">
              <a:buFontTx/>
              <a:buAutoNum type="arabicPeriod"/>
            </a:pPr>
            <a:r>
              <a:rPr lang="en-US" dirty="0">
                <a:solidFill>
                  <a:schemeClr val="tx2"/>
                </a:solidFill>
                <a:latin typeface="Arial" pitchFamily="34" charset="0"/>
                <a:cs typeface="Arial" pitchFamily="34" charset="0"/>
              </a:rPr>
              <a:t>Commence the defined steps to </a:t>
            </a:r>
            <a:r>
              <a:rPr lang="en-US" u="sng" dirty="0">
                <a:solidFill>
                  <a:schemeClr val="tx2"/>
                </a:solidFill>
                <a:latin typeface="Arial" pitchFamily="34" charset="0"/>
                <a:cs typeface="Arial" pitchFamily="34" charset="0"/>
              </a:rPr>
              <a:t>acquire</a:t>
            </a:r>
            <a:r>
              <a:rPr lang="en-US" dirty="0">
                <a:solidFill>
                  <a:schemeClr val="tx2"/>
                </a:solidFill>
                <a:latin typeface="Arial" pitchFamily="34" charset="0"/>
                <a:cs typeface="Arial" pitchFamily="34" charset="0"/>
              </a:rPr>
              <a:t> needed format(s) in a timely manner</a:t>
            </a:r>
          </a:p>
          <a:p>
            <a:pPr marL="381000" indent="-381000">
              <a:buFontTx/>
              <a:buAutoNum type="arabicPeriod"/>
            </a:pPr>
            <a:r>
              <a:rPr lang="en-US" dirty="0">
                <a:solidFill>
                  <a:schemeClr val="tx2"/>
                </a:solidFill>
                <a:latin typeface="Arial" pitchFamily="34" charset="0"/>
                <a:cs typeface="Arial" pitchFamily="34" charset="0"/>
              </a:rPr>
              <a:t>Determine </a:t>
            </a:r>
            <a:r>
              <a:rPr lang="en-US" u="sng" dirty="0">
                <a:solidFill>
                  <a:schemeClr val="tx2"/>
                </a:solidFill>
                <a:latin typeface="Arial" pitchFamily="34" charset="0"/>
                <a:cs typeface="Arial" pitchFamily="34" charset="0"/>
              </a:rPr>
              <a:t>supports</a:t>
            </a:r>
            <a:r>
              <a:rPr lang="en-US" dirty="0">
                <a:solidFill>
                  <a:schemeClr val="tx2"/>
                </a:solidFill>
                <a:latin typeface="Arial" pitchFamily="34" charset="0"/>
                <a:cs typeface="Arial" pitchFamily="34" charset="0"/>
              </a:rPr>
              <a:t> needed for effective use for educational participation and achievement.</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spTree>
    <p:extLst>
      <p:ext uri="{BB962C8B-B14F-4D97-AF65-F5344CB8AC3E}">
        <p14:creationId xmlns:p14="http://schemas.microsoft.com/office/powerpoint/2010/main" val="219061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latin typeface="Arial" pitchFamily="34" charset="0"/>
                <a:cs typeface="Arial" pitchFamily="34" charset="0"/>
              </a:rPr>
              <a:t>Who Needs AEM?</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a:solidFill>
                  <a:srgbClr val="4472C4">
                    <a:lumMod val="50000"/>
                  </a:srgbClr>
                </a:solidFill>
                <a:latin typeface="Arial" pitchFamily="34" charset="0"/>
                <a:cs typeface="Arial" pitchFamily="34" charset="0"/>
              </a:rPr>
              <a:t>Students whose disability presents difficulty accessing traditional instructional materials, such as print or locked digital materials effectively.</a:t>
            </a:r>
          </a:p>
          <a:p>
            <a:pPr marL="457200" lvl="0" indent="-457200" defTabSz="914400">
              <a:spcBef>
                <a:spcPts val="1000"/>
              </a:spcBef>
              <a:buFont typeface="Arial" panose="020B0604020202020204" pitchFamily="34" charset="0"/>
              <a:buChar char="•"/>
            </a:pPr>
            <a:endParaRPr lang="en-US" sz="2800" dirty="0">
              <a:solidFill>
                <a:srgbClr val="4472C4">
                  <a:lumMod val="50000"/>
                </a:srgbClr>
              </a:solidFill>
              <a:latin typeface="Arial" pitchFamily="34" charset="0"/>
              <a:cs typeface="Arial" pitchFamily="34" charset="0"/>
            </a:endParaRPr>
          </a:p>
          <a:p>
            <a:pPr marL="228600" lvl="0" indent="-228600" defTabSz="914400">
              <a:spcBef>
                <a:spcPts val="1000"/>
              </a:spcBef>
            </a:pPr>
            <a:r>
              <a:rPr lang="en-US" sz="2800" dirty="0">
                <a:solidFill>
                  <a:srgbClr val="4472C4">
                    <a:lumMod val="50000"/>
                  </a:srgbClr>
                </a:solidFill>
                <a:latin typeface="Arial" pitchFamily="34" charset="0"/>
                <a:cs typeface="Arial" pitchFamily="34" charset="0"/>
              </a:rPr>
              <a:t>Students with sensory, orthopedic or learning-related impairments</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284528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solidFill>
                <a:latin typeface="Arial" pitchFamily="34" charset="0"/>
                <a:cs typeface="Arial" pitchFamily="34" charset="0"/>
              </a:rPr>
              <a:t>Who Needs AEM?</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a:solidFill>
                  <a:srgbClr val="44546A"/>
                </a:solidFill>
                <a:latin typeface="Arial" pitchFamily="34" charset="0"/>
                <a:cs typeface="Arial" pitchFamily="34" charset="0"/>
              </a:rPr>
              <a:t>Struggling readers</a:t>
            </a:r>
            <a:r>
              <a:rPr lang="en-US" sz="2800" dirty="0" smtClean="0">
                <a:solidFill>
                  <a:srgbClr val="44546A"/>
                </a:solidFill>
                <a:latin typeface="Arial" pitchFamily="34" charset="0"/>
                <a:cs typeface="Arial" pitchFamily="34" charset="0"/>
              </a:rPr>
              <a:t>?</a:t>
            </a:r>
          </a:p>
          <a:p>
            <a:pPr marL="0" lvl="0" indent="0" defTabSz="914400">
              <a:spcBef>
                <a:spcPts val="1000"/>
              </a:spcBef>
              <a:buNone/>
            </a:pPr>
            <a:endParaRPr lang="en-US" sz="2800" dirty="0">
              <a:solidFill>
                <a:srgbClr val="44546A"/>
              </a:solidFill>
              <a:latin typeface="Arial" pitchFamily="34" charset="0"/>
              <a:cs typeface="Arial" pitchFamily="34" charset="0"/>
            </a:endParaRPr>
          </a:p>
          <a:p>
            <a:pPr marL="228600" lvl="0" indent="-228600" defTabSz="914400">
              <a:spcBef>
                <a:spcPts val="1000"/>
              </a:spcBef>
            </a:pPr>
            <a:r>
              <a:rPr lang="en-US" sz="2800" dirty="0">
                <a:solidFill>
                  <a:srgbClr val="44546A"/>
                </a:solidFill>
                <a:latin typeface="Arial" pitchFamily="34" charset="0"/>
                <a:cs typeface="Arial" pitchFamily="34" charset="0"/>
              </a:rPr>
              <a:t>Students lacking English proficiency?</a:t>
            </a:r>
            <a:endParaRPr lang="en-US" sz="2800" dirty="0">
              <a:solidFill>
                <a:prstClr val="black"/>
              </a:solidFill>
              <a:latin typeface="Arial" charset="0"/>
              <a:cs typeface="Arial"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spTree>
    <p:extLst>
      <p:ext uri="{BB962C8B-B14F-4D97-AF65-F5344CB8AC3E}">
        <p14:creationId xmlns:p14="http://schemas.microsoft.com/office/powerpoint/2010/main" val="123286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Arial" pitchFamily="34" charset="0"/>
                <a:cs typeface="Arial" pitchFamily="34" charset="0"/>
              </a:rPr>
              <a:t>Who Needs AEM?</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a:solidFill>
                  <a:srgbClr val="44546A"/>
                </a:solidFill>
                <a:latin typeface="Arial" pitchFamily="34" charset="0"/>
                <a:cs typeface="Arial" pitchFamily="34" charset="0"/>
              </a:rPr>
              <a:t>Students who simply prefer options for different tasks or for use in different environments.</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spTree>
    <p:extLst>
      <p:ext uri="{BB962C8B-B14F-4D97-AF65-F5344CB8AC3E}">
        <p14:creationId xmlns:p14="http://schemas.microsoft.com/office/powerpoint/2010/main" val="339520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pic>
        <p:nvPicPr>
          <p:cNvPr id="5" name="Picture 4"/>
          <p:cNvPicPr>
            <a:picLocks noChangeAspect="1"/>
          </p:cNvPicPr>
          <p:nvPr/>
        </p:nvPicPr>
        <p:blipFill>
          <a:blip r:embed="rId3"/>
          <a:stretch>
            <a:fillRect/>
          </a:stretch>
        </p:blipFill>
        <p:spPr>
          <a:xfrm>
            <a:off x="2088291" y="0"/>
            <a:ext cx="4494689" cy="6008178"/>
          </a:xfrm>
          <a:prstGeom prst="rect">
            <a:avLst/>
          </a:prstGeom>
        </p:spPr>
      </p:pic>
    </p:spTree>
    <p:extLst>
      <p:ext uri="{BB962C8B-B14F-4D97-AF65-F5344CB8AC3E}">
        <p14:creationId xmlns:p14="http://schemas.microsoft.com/office/powerpoint/2010/main" val="104416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Arial" pitchFamily="34" charset="0"/>
                <a:cs typeface="Arial" pitchFamily="34" charset="0"/>
              </a:rPr>
              <a:t>Who Needs AEM?</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altLang="ja-JP" sz="2800" dirty="0">
                <a:solidFill>
                  <a:srgbClr val="FF0000"/>
                </a:solidFill>
                <a:latin typeface="Arial" pitchFamily="34" charset="0"/>
                <a:cs typeface="Arial" pitchFamily="34" charset="0"/>
              </a:rPr>
              <a:t>If any student is unable to read traditional grade level print instructional materials </a:t>
            </a:r>
          </a:p>
          <a:p>
            <a:pPr marL="228600" lvl="0" indent="-228600" defTabSz="914400">
              <a:spcBef>
                <a:spcPts val="1000"/>
              </a:spcBef>
            </a:pPr>
            <a:r>
              <a:rPr lang="en-US" altLang="ja-JP" sz="2800" dirty="0">
                <a:solidFill>
                  <a:srgbClr val="336699"/>
                </a:solidFill>
                <a:latin typeface="Arial" pitchFamily="34" charset="0"/>
                <a:cs typeface="Arial" pitchFamily="34" charset="0"/>
              </a:rPr>
              <a:t>at a sufficient rate and with adequate comprehension to complete academic tasks with success, relative to same-age peers, </a:t>
            </a:r>
          </a:p>
          <a:p>
            <a:pPr marL="228600" lvl="0" indent="-228600" defTabSz="914400">
              <a:spcBef>
                <a:spcPts val="1000"/>
              </a:spcBef>
            </a:pPr>
            <a:r>
              <a:rPr lang="en-US" altLang="ja-JP" sz="2800" dirty="0">
                <a:solidFill>
                  <a:srgbClr val="008000"/>
                </a:solidFill>
                <a:latin typeface="Arial" pitchFamily="34" charset="0"/>
                <a:cs typeface="Arial" pitchFamily="34" charset="0"/>
              </a:rPr>
              <a:t>or cannot do this independently, or cannot do this across environments and tasks, </a:t>
            </a:r>
          </a:p>
          <a:p>
            <a:pPr marL="228600" lvl="0" indent="-228600" defTabSz="914400">
              <a:spcBef>
                <a:spcPts val="1000"/>
              </a:spcBef>
            </a:pPr>
            <a:r>
              <a:rPr lang="en-US" altLang="ja-JP" sz="2800" dirty="0">
                <a:solidFill>
                  <a:prstClr val="black"/>
                </a:solidFill>
                <a:latin typeface="Arial" pitchFamily="34" charset="0"/>
                <a:cs typeface="Arial" pitchFamily="34" charset="0"/>
              </a:rPr>
              <a:t>then the student may need AEM.</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62459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94" y="218958"/>
            <a:ext cx="1942816" cy="5572432"/>
          </a:xfrm>
        </p:spPr>
        <p:txBody>
          <a:bodyPr>
            <a:normAutofit fontScale="92500" lnSpcReduction="10000"/>
          </a:bodyPr>
          <a:lstStyle/>
          <a:p>
            <a:pPr marL="0" indent="0">
              <a:buNone/>
            </a:pPr>
            <a:r>
              <a:rPr lang="en-US" dirty="0" smtClean="0"/>
              <a:t>Note that the largest groups are communication disorders </a:t>
            </a:r>
            <a:r>
              <a:rPr lang="en-US" dirty="0"/>
              <a:t>29% </a:t>
            </a:r>
            <a:r>
              <a:rPr lang="en-US" dirty="0" smtClean="0"/>
              <a:t>and learning disability </a:t>
            </a:r>
            <a:r>
              <a:rPr lang="en-US" dirty="0"/>
              <a:t>29</a:t>
            </a:r>
            <a:r>
              <a:rPr lang="en-US" dirty="0" smtClean="0"/>
              <a:t>%. That is 58% of special education students. Also, notice that intellectual disability is found in 16% of our students. This tells us that 84% </a:t>
            </a:r>
            <a:r>
              <a:rPr lang="en-US" dirty="0" smtClean="0"/>
              <a:t>students with IEPs </a:t>
            </a:r>
            <a:r>
              <a:rPr lang="en-US" dirty="0" smtClean="0"/>
              <a:t>have average or above average intelligence.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254276418"/>
              </p:ext>
            </p:extLst>
          </p:nvPr>
        </p:nvGraphicFramePr>
        <p:xfrm>
          <a:off x="2123768" y="218957"/>
          <a:ext cx="6829302"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12726360"/>
              </p:ext>
            </p:extLst>
          </p:nvPr>
        </p:nvGraphicFramePr>
        <p:xfrm>
          <a:off x="2123768" y="228789"/>
          <a:ext cx="6829302" cy="556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9572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sp>
        <p:nvSpPr>
          <p:cNvPr id="3" name="Content Placeholder 2"/>
          <p:cNvSpPr>
            <a:spLocks noGrp="1"/>
          </p:cNvSpPr>
          <p:nvPr>
            <p:ph idx="1"/>
          </p:nvPr>
        </p:nvSpPr>
        <p:spPr/>
        <p:txBody>
          <a:bodyPr/>
          <a:lstStyle/>
          <a:p>
            <a:pPr marL="0" lvl="0" indent="0" algn="ctr" defTabSz="914400" fontAlgn="t">
              <a:spcBef>
                <a:spcPts val="1000"/>
              </a:spcBef>
              <a:buNone/>
            </a:pPr>
            <a:r>
              <a:rPr lang="en-US" sz="2800" dirty="0">
                <a:solidFill>
                  <a:prstClr val="black"/>
                </a:solidFill>
                <a:latin typeface="Arial" charset="0"/>
                <a:cs typeface="Arial" charset="0"/>
                <a:hlinkClick r:id="rId3"/>
              </a:rPr>
              <a:t>Students Speak Out on Accessible Educational Materials</a:t>
            </a:r>
            <a:endParaRPr lang="en-US" sz="2800" dirty="0">
              <a:solidFill>
                <a:prstClr val="black"/>
              </a:solidFill>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spTree>
    <p:extLst>
      <p:ext uri="{BB962C8B-B14F-4D97-AF65-F5344CB8AC3E}">
        <p14:creationId xmlns:p14="http://schemas.microsoft.com/office/powerpoint/2010/main" val="264840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917" y="1723293"/>
            <a:ext cx="8527427" cy="4149969"/>
          </a:xfrm>
        </p:spPr>
        <p:txBody>
          <a:bodyPr/>
          <a:lstStyle/>
          <a:p>
            <a:pPr marL="0" lvl="0" indent="0" defTabSz="914400">
              <a:lnSpc>
                <a:spcPct val="100000"/>
              </a:lnSpc>
              <a:spcBef>
                <a:spcPts val="0"/>
              </a:spcBef>
              <a:buNone/>
            </a:pPr>
            <a:r>
              <a:rPr lang="en-US" sz="4000" b="1" dirty="0">
                <a:solidFill>
                  <a:srgbClr val="44546A"/>
                </a:solidFill>
                <a:latin typeface="Arial" pitchFamily="34" charset="0"/>
                <a:ea typeface="+mn-ea"/>
                <a:cs typeface="Arial" pitchFamily="34" charset="0"/>
              </a:rPr>
              <a:t>#2 Select specialized format(s) needed by a student for educational participation and achievement</a:t>
            </a:r>
            <a:endParaRPr lang="en-US" sz="4000" dirty="0">
              <a:solidFill>
                <a:prstClr val="black"/>
              </a:solidFill>
              <a:latin typeface="Calibri" panose="020F0502020204030204"/>
              <a:ea typeface="+mn-ea"/>
              <a:cs typeface="+mn-cs"/>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spTree>
    <p:extLst>
      <p:ext uri="{BB962C8B-B14F-4D97-AF65-F5344CB8AC3E}">
        <p14:creationId xmlns:p14="http://schemas.microsoft.com/office/powerpoint/2010/main" val="312012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cs typeface="Arial" charset="0"/>
                <a:hlinkClick r:id="rId3"/>
              </a:rPr>
              <a:t>The AEM Navigator</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2800" dirty="0">
                <a:solidFill>
                  <a:srgbClr val="44546A"/>
                </a:solidFill>
                <a:latin typeface="Arial" charset="0"/>
                <a:cs typeface="Arial" charset="0"/>
              </a:rPr>
              <a:t>A process facilitator to help educators, families, and students make decisions about AEM for an individual </a:t>
            </a:r>
            <a:r>
              <a:rPr lang="en-US" sz="2800" dirty="0" smtClean="0">
                <a:solidFill>
                  <a:srgbClr val="44546A"/>
                </a:solidFill>
                <a:latin typeface="Arial" charset="0"/>
                <a:cs typeface="Arial" charset="0"/>
              </a:rPr>
              <a:t>student</a:t>
            </a:r>
          </a:p>
          <a:p>
            <a:pPr marL="381000" lvl="0" indent="-381000" defTabSz="914400">
              <a:spcBef>
                <a:spcPts val="1000"/>
              </a:spcBef>
            </a:pPr>
            <a:endParaRPr lang="en-US" sz="2800" dirty="0">
              <a:solidFill>
                <a:srgbClr val="44546A"/>
              </a:solidFill>
              <a:latin typeface="Arial" charset="0"/>
              <a:cs typeface="Arial" charset="0"/>
            </a:endParaRPr>
          </a:p>
          <a:p>
            <a:pPr marL="381000" lvl="0" indent="-381000" defTabSz="914400">
              <a:spcBef>
                <a:spcPts val="1000"/>
              </a:spcBef>
            </a:pPr>
            <a:endParaRPr lang="en-US" sz="2800" dirty="0" smtClean="0">
              <a:solidFill>
                <a:srgbClr val="44546A"/>
              </a:solidFill>
              <a:latin typeface="Arial" charset="0"/>
              <a:cs typeface="Arial" charset="0"/>
            </a:endParaRPr>
          </a:p>
          <a:p>
            <a:pPr marL="381000" lvl="0" indent="-381000" defTabSz="914400">
              <a:spcBef>
                <a:spcPts val="1000"/>
              </a:spcBef>
            </a:pPr>
            <a:endParaRPr lang="en-US" sz="2800" dirty="0">
              <a:solidFill>
                <a:srgbClr val="44546A"/>
              </a:solidFill>
              <a:latin typeface="Arial" charset="0"/>
              <a:cs typeface="Arial" charset="0"/>
            </a:endParaRPr>
          </a:p>
          <a:p>
            <a:pPr marL="381000" lvl="0" indent="-381000" defTabSz="914400">
              <a:spcBef>
                <a:spcPts val="1000"/>
              </a:spcBef>
            </a:pPr>
            <a:endParaRPr lang="en-US" sz="2800" dirty="0" smtClean="0">
              <a:solidFill>
                <a:srgbClr val="44546A"/>
              </a:solidFill>
              <a:latin typeface="Arial" charset="0"/>
              <a:cs typeface="Arial" charset="0"/>
            </a:endParaRPr>
          </a:p>
          <a:p>
            <a:pPr marL="0" indent="0" defTabSz="914400">
              <a:spcBef>
                <a:spcPts val="1000"/>
              </a:spcBef>
              <a:buNone/>
            </a:pPr>
            <a:r>
              <a:rPr lang="en-US" sz="2800" i="1" dirty="0">
                <a:solidFill>
                  <a:schemeClr val="tx2">
                    <a:lumMod val="75000"/>
                  </a:schemeClr>
                </a:solidFill>
              </a:rPr>
              <a:t>(Not a screening or evaluative tool)</a:t>
            </a:r>
          </a:p>
          <a:p>
            <a:pPr marL="381000" lvl="0" indent="-381000" defTabSz="914400">
              <a:spcBef>
                <a:spcPts val="1000"/>
              </a:spcBef>
            </a:pPr>
            <a:endParaRPr lang="en-US" sz="2800" dirty="0">
              <a:solidFill>
                <a:srgbClr val="44546A"/>
              </a:solidFill>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pic>
        <p:nvPicPr>
          <p:cNvPr id="5" name="Picture 4"/>
          <p:cNvPicPr>
            <a:picLocks noChangeAspect="1"/>
          </p:cNvPicPr>
          <p:nvPr/>
        </p:nvPicPr>
        <p:blipFill>
          <a:blip r:embed="rId4"/>
          <a:stretch>
            <a:fillRect/>
          </a:stretch>
        </p:blipFill>
        <p:spPr>
          <a:xfrm>
            <a:off x="5136636" y="2648932"/>
            <a:ext cx="2810500" cy="2310584"/>
          </a:xfrm>
          <a:prstGeom prst="rect">
            <a:avLst/>
          </a:prstGeom>
        </p:spPr>
      </p:pic>
    </p:spTree>
    <p:extLst>
      <p:ext uri="{BB962C8B-B14F-4D97-AF65-F5344CB8AC3E}">
        <p14:creationId xmlns:p14="http://schemas.microsoft.com/office/powerpoint/2010/main" val="259446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cs typeface="Arial" charset="0"/>
                <a:hlinkClick r:id="rId3"/>
              </a:rPr>
              <a:t>The AIM Explorer</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2800" dirty="0">
                <a:solidFill>
                  <a:srgbClr val="44546A"/>
                </a:solidFill>
                <a:latin typeface="Arial" charset="0"/>
                <a:cs typeface="Arial" charset="0"/>
              </a:rPr>
              <a:t>A free downloadable simulation tool that combines grade-leveled digital text with access features common to most text readers and supported reading software.</a:t>
            </a:r>
            <a:endParaRPr lang="en-US" sz="1200" dirty="0">
              <a:solidFill>
                <a:srgbClr val="44546A"/>
              </a:solidFill>
              <a:latin typeface="Arial" charset="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119" y="3422505"/>
            <a:ext cx="4267200" cy="2450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6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361" y="1723293"/>
            <a:ext cx="8527427" cy="4149969"/>
          </a:xfrm>
        </p:spPr>
        <p:txBody>
          <a:bodyPr/>
          <a:lstStyle/>
          <a:p>
            <a:pPr marL="0" indent="0">
              <a:buNone/>
            </a:pPr>
            <a:r>
              <a:rPr lang="en-US" sz="4900" b="1" dirty="0">
                <a:solidFill>
                  <a:srgbClr val="44546A"/>
                </a:solidFill>
                <a:latin typeface="Arial" pitchFamily="34" charset="0"/>
                <a:cs typeface="Arial" pitchFamily="34" charset="0"/>
              </a:rPr>
              <a:t>#3 Commence the defined steps to acquire needed format(s) in a timely manner</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spTree>
    <p:extLst>
      <p:ext uri="{BB962C8B-B14F-4D97-AF65-F5344CB8AC3E}">
        <p14:creationId xmlns:p14="http://schemas.microsoft.com/office/powerpoint/2010/main" val="2449831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a:solidFill>
                  <a:prstClr val="black"/>
                </a:solidFill>
                <a:latin typeface="Arial" charset="0"/>
                <a:cs typeface="Arial" charset="0"/>
              </a:rPr>
              <a:t>Bookshare</a:t>
            </a:r>
            <a:r>
              <a:rPr lang="en-US" sz="4400" b="1" dirty="0">
                <a:solidFill>
                  <a:prstClr val="black"/>
                </a:solidFill>
                <a:latin typeface="Arial" charset="0"/>
                <a:cs typeface="Arial" charset="0"/>
              </a:rPr>
              <a:t> and Learning Ally</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2800" dirty="0">
                <a:solidFill>
                  <a:prstClr val="black"/>
                </a:solidFill>
                <a:latin typeface="Arial" charset="0"/>
                <a:cs typeface="Arial" charset="0"/>
              </a:rPr>
              <a:t>Who qualifies to use these resources?</a:t>
            </a:r>
          </a:p>
          <a:p>
            <a:pPr marL="0" lvl="0" indent="0" defTabSz="914400">
              <a:spcBef>
                <a:spcPts val="1000"/>
              </a:spcBef>
              <a:buNone/>
            </a:pPr>
            <a:endParaRPr lang="en-US" sz="2800" dirty="0">
              <a:solidFill>
                <a:prstClr val="black"/>
              </a:solidFill>
              <a:latin typeface="Arial" charset="0"/>
              <a:cs typeface="Arial" charset="0"/>
            </a:endParaRPr>
          </a:p>
          <a:p>
            <a:pPr marL="0" lvl="0" indent="0" defTabSz="914400">
              <a:spcBef>
                <a:spcPts val="1000"/>
              </a:spcBef>
              <a:buNone/>
            </a:pPr>
            <a:r>
              <a:rPr lang="en-US" sz="2800" dirty="0">
                <a:solidFill>
                  <a:prstClr val="black"/>
                </a:solidFill>
                <a:latin typeface="Arial" charset="0"/>
                <a:cs typeface="Arial" charset="0"/>
                <a:hlinkClick r:id="rId3"/>
              </a:rPr>
              <a:t>http://www.bookshare.org/</a:t>
            </a:r>
            <a:r>
              <a:rPr lang="en-US" sz="2800" dirty="0">
                <a:solidFill>
                  <a:prstClr val="black"/>
                </a:solidFill>
                <a:latin typeface="Arial" charset="0"/>
                <a:cs typeface="Arial" charset="0"/>
              </a:rPr>
              <a:t> - free</a:t>
            </a:r>
          </a:p>
          <a:p>
            <a:pPr marL="0" lvl="0" indent="0" defTabSz="914400">
              <a:spcBef>
                <a:spcPts val="1000"/>
              </a:spcBef>
              <a:buNone/>
            </a:pPr>
            <a:endParaRPr lang="en-US" sz="2800" dirty="0">
              <a:solidFill>
                <a:prstClr val="black"/>
              </a:solidFill>
              <a:latin typeface="Arial" charset="0"/>
              <a:cs typeface="Arial" charset="0"/>
            </a:endParaRPr>
          </a:p>
          <a:p>
            <a:pPr marL="0" lvl="0" indent="0" defTabSz="914400">
              <a:spcBef>
                <a:spcPts val="1000"/>
              </a:spcBef>
              <a:buNone/>
            </a:pPr>
            <a:r>
              <a:rPr lang="en-US" sz="2800" dirty="0">
                <a:solidFill>
                  <a:prstClr val="black"/>
                </a:solidFill>
                <a:latin typeface="Arial" charset="0"/>
                <a:cs typeface="Arial" charset="0"/>
                <a:hlinkClick r:id="rId4"/>
              </a:rPr>
              <a:t>http://www.learningally.org/</a:t>
            </a:r>
            <a:r>
              <a:rPr lang="en-US" sz="2800" dirty="0">
                <a:solidFill>
                  <a:prstClr val="black"/>
                </a:solidFill>
                <a:latin typeface="Arial" charset="0"/>
                <a:cs typeface="Arial" charset="0"/>
              </a:rPr>
              <a:t> - paid</a:t>
            </a:r>
          </a:p>
          <a:p>
            <a:pPr marL="0" lvl="0" indent="0" defTabSz="914400">
              <a:spcBef>
                <a:spcPts val="1000"/>
              </a:spcBef>
              <a:buNone/>
            </a:pPr>
            <a:endParaRPr lang="en-US" sz="2800" dirty="0">
              <a:solidFill>
                <a:prstClr val="black"/>
              </a:solidFill>
              <a:latin typeface="Arial" charset="0"/>
              <a:cs typeface="Arial" charset="0"/>
            </a:endParaRPr>
          </a:p>
          <a:p>
            <a:pPr marL="0" lvl="0" indent="0" defTabSz="914400">
              <a:spcBef>
                <a:spcPts val="1000"/>
              </a:spcBef>
              <a:buNone/>
            </a:pPr>
            <a:r>
              <a:rPr lang="en-US" sz="2400" dirty="0">
                <a:solidFill>
                  <a:prstClr val="black"/>
                </a:solidFill>
                <a:latin typeface="Arial" charset="0"/>
                <a:cs typeface="Arial" charset="0"/>
                <a:hlinkClick r:id="rId5"/>
              </a:rPr>
              <a:t>Online Comparison</a:t>
            </a:r>
            <a:endParaRPr lang="en-US" sz="2400" dirty="0">
              <a:solidFill>
                <a:prstClr val="black"/>
              </a:solidFill>
              <a:latin typeface="Arial" charset="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spTree>
    <p:extLst>
      <p:ext uri="{BB962C8B-B14F-4D97-AF65-F5344CB8AC3E}">
        <p14:creationId xmlns:p14="http://schemas.microsoft.com/office/powerpoint/2010/main" val="189513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cs typeface="Arial" charset="0"/>
              </a:rPr>
              <a:t>West Virginia Library Commission</a:t>
            </a:r>
            <a:endParaRPr lang="en-US" dirty="0"/>
          </a:p>
        </p:txBody>
      </p:sp>
      <p:sp>
        <p:nvSpPr>
          <p:cNvPr id="3" name="Content Placeholder 2"/>
          <p:cNvSpPr>
            <a:spLocks noGrp="1"/>
          </p:cNvSpPr>
          <p:nvPr>
            <p:ph idx="1"/>
          </p:nvPr>
        </p:nvSpPr>
        <p:spPr/>
        <p:txBody>
          <a:bodyPr/>
          <a:lstStyle/>
          <a:p>
            <a:pPr marL="0" indent="0">
              <a:buNone/>
            </a:pPr>
            <a:r>
              <a:rPr lang="en-US" dirty="0"/>
              <a:t>Visit their website:  </a:t>
            </a:r>
            <a:r>
              <a:rPr lang="en-US" dirty="0">
                <a:hlinkClick r:id="rId3"/>
              </a:rPr>
              <a:t>http://www.librarycommission.wv.gov/</a:t>
            </a:r>
            <a:endParaRPr lang="en-US" dirty="0"/>
          </a:p>
          <a:p>
            <a:pPr lvl="1"/>
            <a:r>
              <a:rPr lang="en-US" dirty="0"/>
              <a:t>Under Services, select “Special Services Library”</a:t>
            </a:r>
          </a:p>
          <a:p>
            <a:pPr marL="0" indent="0">
              <a:buNone/>
            </a:pPr>
            <a:r>
              <a:rPr lang="en-US" dirty="0">
                <a:hlinkClick r:id="rId4"/>
              </a:rPr>
              <a:t>http://www.librarycommission.wv.gov/services/specialservices/Pages/default.aspx</a:t>
            </a:r>
            <a:endParaRPr lang="en-US" dirty="0"/>
          </a:p>
          <a:p>
            <a:pPr marL="0" indent="0">
              <a:buNone/>
            </a:pPr>
            <a:r>
              <a:rPr lang="en-US" dirty="0"/>
              <a:t>Download an </a:t>
            </a:r>
            <a:r>
              <a:rPr lang="en-US" dirty="0" smtClean="0"/>
              <a:t>application</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spTree>
    <p:extLst>
      <p:ext uri="{BB962C8B-B14F-4D97-AF65-F5344CB8AC3E}">
        <p14:creationId xmlns:p14="http://schemas.microsoft.com/office/powerpoint/2010/main" val="3472633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Library Commission cont.</a:t>
            </a:r>
            <a:endParaRPr lang="en-US" dirty="0"/>
          </a:p>
        </p:txBody>
      </p:sp>
      <p:sp>
        <p:nvSpPr>
          <p:cNvPr id="3" name="Content Placeholder 2"/>
          <p:cNvSpPr>
            <a:spLocks noGrp="1"/>
          </p:cNvSpPr>
          <p:nvPr>
            <p:ph idx="1"/>
          </p:nvPr>
        </p:nvSpPr>
        <p:spPr/>
        <p:txBody>
          <a:bodyPr/>
          <a:lstStyle/>
          <a:p>
            <a:r>
              <a:rPr lang="en-US" dirty="0"/>
              <a:t>Receive in the mail, free of charge a Daisy reader</a:t>
            </a:r>
          </a:p>
          <a:p>
            <a:r>
              <a:rPr lang="en-US" dirty="0"/>
              <a:t>Receive a catalog with new book available every 3 months</a:t>
            </a:r>
          </a:p>
          <a:p>
            <a:r>
              <a:rPr lang="en-US" dirty="0"/>
              <a:t>Email titles and numbers for books you want to talkbks@wvlc.lib.wv.us</a:t>
            </a:r>
          </a:p>
          <a:p>
            <a:r>
              <a:rPr lang="en-US" dirty="0"/>
              <a:t>Receive in the mail, listen, and return</a:t>
            </a:r>
          </a:p>
          <a:p>
            <a:r>
              <a:rPr lang="en-US" dirty="0"/>
              <a:t>Materials are free as long as you are using them</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pic>
        <p:nvPicPr>
          <p:cNvPr id="5" name="Picture 4"/>
          <p:cNvPicPr>
            <a:picLocks noChangeAspect="1"/>
          </p:cNvPicPr>
          <p:nvPr/>
        </p:nvPicPr>
        <p:blipFill>
          <a:blip r:embed="rId3"/>
          <a:stretch>
            <a:fillRect/>
          </a:stretch>
        </p:blipFill>
        <p:spPr>
          <a:xfrm>
            <a:off x="6868430" y="365728"/>
            <a:ext cx="1078706" cy="1457325"/>
          </a:xfrm>
          <a:prstGeom prst="rect">
            <a:avLst/>
          </a:prstGeom>
        </p:spPr>
      </p:pic>
    </p:spTree>
    <p:extLst>
      <p:ext uri="{BB962C8B-B14F-4D97-AF65-F5344CB8AC3E}">
        <p14:creationId xmlns:p14="http://schemas.microsoft.com/office/powerpoint/2010/main" val="243694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Library Commission cont.</a:t>
            </a:r>
            <a:endParaRPr lang="en-US" dirty="0"/>
          </a:p>
        </p:txBody>
      </p:sp>
      <p:sp>
        <p:nvSpPr>
          <p:cNvPr id="3" name="Content Placeholder 2"/>
          <p:cNvSpPr>
            <a:spLocks noGrp="1"/>
          </p:cNvSpPr>
          <p:nvPr>
            <p:ph idx="1"/>
          </p:nvPr>
        </p:nvSpPr>
        <p:spPr/>
        <p:txBody>
          <a:bodyPr/>
          <a:lstStyle/>
          <a:p>
            <a:pPr marL="0" indent="0">
              <a:buNone/>
            </a:pPr>
            <a:r>
              <a:rPr lang="en-US" dirty="0" smtClean="0"/>
              <a:t>Offer text to speech options for</a:t>
            </a:r>
          </a:p>
          <a:p>
            <a:pPr marL="0" indent="0">
              <a:buNone/>
            </a:pPr>
            <a:endParaRPr lang="en-US" dirty="0"/>
          </a:p>
          <a:p>
            <a:r>
              <a:rPr lang="en-US" dirty="0"/>
              <a:t>PC</a:t>
            </a:r>
          </a:p>
          <a:p>
            <a:r>
              <a:rPr lang="en-US" dirty="0"/>
              <a:t>Mac (app available on iTunes)</a:t>
            </a:r>
          </a:p>
          <a:p>
            <a:r>
              <a:rPr lang="en-US" dirty="0"/>
              <a:t>Android (app available on Google Play)</a:t>
            </a:r>
          </a:p>
          <a:p>
            <a:r>
              <a:rPr lang="en-US" dirty="0"/>
              <a:t>iOS Apple devices (</a:t>
            </a:r>
            <a:r>
              <a:rPr lang="en-US" dirty="0" err="1"/>
              <a:t>ipod</a:t>
            </a:r>
            <a:r>
              <a:rPr lang="en-US" dirty="0"/>
              <a:t>, </a:t>
            </a:r>
            <a:r>
              <a:rPr lang="en-US" dirty="0" err="1"/>
              <a:t>ipod</a:t>
            </a:r>
            <a:r>
              <a:rPr lang="en-US" dirty="0"/>
              <a:t> Touch, iPad)</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spTree>
    <p:extLst>
      <p:ext uri="{BB962C8B-B14F-4D97-AF65-F5344CB8AC3E}">
        <p14:creationId xmlns:p14="http://schemas.microsoft.com/office/powerpoint/2010/main" val="369950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44546A"/>
                </a:solidFill>
                <a:latin typeface="Arial" pitchFamily="34" charset="0"/>
                <a:cs typeface="Arial" pitchFamily="34" charset="0"/>
              </a:rPr>
              <a:t>NIMAC</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2400" dirty="0">
                <a:solidFill>
                  <a:srgbClr val="44546A"/>
                </a:solidFill>
                <a:latin typeface="Arial" charset="0"/>
                <a:cs typeface="Arial" charset="0"/>
              </a:rPr>
              <a:t>National Instructional Materials Accessibility Center</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spTree>
    <p:extLst>
      <p:ext uri="{BB962C8B-B14F-4D97-AF65-F5344CB8AC3E}">
        <p14:creationId xmlns:p14="http://schemas.microsoft.com/office/powerpoint/2010/main" val="328955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Oval 3"/>
          <p:cNvSpPr/>
          <p:nvPr/>
        </p:nvSpPr>
        <p:spPr>
          <a:xfrm>
            <a:off x="1943100" y="1314450"/>
            <a:ext cx="4963488" cy="457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1943101" y="2035834"/>
            <a:ext cx="3214688" cy="299336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Oval 5"/>
          <p:cNvSpPr/>
          <p:nvPr/>
        </p:nvSpPr>
        <p:spPr>
          <a:xfrm>
            <a:off x="4143924" y="2848005"/>
            <a:ext cx="1575159" cy="1521619"/>
          </a:xfrm>
          <a:prstGeom prst="ellipse">
            <a:avLst/>
          </a:prstGeom>
          <a:gradFill flip="none" rotWithShape="1">
            <a:gsLst>
              <a:gs pos="0">
                <a:srgbClr val="00CC00">
                  <a:shade val="30000"/>
                  <a:satMod val="115000"/>
                </a:srgbClr>
              </a:gs>
              <a:gs pos="66000">
                <a:srgbClr val="00CC00">
                  <a:shade val="67500"/>
                  <a:satMod val="115000"/>
                  <a:alpha val="58000"/>
                  <a:lumMod val="75000"/>
                </a:srgbClr>
              </a:gs>
              <a:gs pos="100000">
                <a:srgbClr val="00CC00">
                  <a:shade val="100000"/>
                  <a:satMod val="115000"/>
                </a:srgb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TextBox 6"/>
          <p:cNvSpPr txBox="1"/>
          <p:nvPr/>
        </p:nvSpPr>
        <p:spPr>
          <a:xfrm>
            <a:off x="3600451" y="1428751"/>
            <a:ext cx="1771650" cy="646331"/>
          </a:xfrm>
          <a:prstGeom prst="rect">
            <a:avLst/>
          </a:prstGeom>
          <a:noFill/>
        </p:spPr>
        <p:txBody>
          <a:bodyPr wrap="square" rtlCol="0">
            <a:spAutoFit/>
          </a:bodyPr>
          <a:lstStyle/>
          <a:p>
            <a:pPr algn="ctr" defTabSz="685800"/>
            <a:r>
              <a:rPr lang="en-US" sz="2100" b="1" dirty="0">
                <a:solidFill>
                  <a:prstClr val="black"/>
                </a:solidFill>
                <a:latin typeface="Calibri" panose="020F0502020204030204"/>
              </a:rPr>
              <a:t>All students</a:t>
            </a:r>
          </a:p>
          <a:p>
            <a:pPr algn="ctr" defTabSz="685800"/>
            <a:r>
              <a:rPr lang="en-US" sz="1500" b="1" dirty="0">
                <a:solidFill>
                  <a:prstClr val="black"/>
                </a:solidFill>
                <a:latin typeface="Calibri" panose="020F0502020204030204"/>
              </a:rPr>
              <a:t>Grades: PK - 12 </a:t>
            </a:r>
          </a:p>
        </p:txBody>
      </p:sp>
      <p:sp>
        <p:nvSpPr>
          <p:cNvPr id="8" name="TextBox 7"/>
          <p:cNvSpPr txBox="1"/>
          <p:nvPr/>
        </p:nvSpPr>
        <p:spPr>
          <a:xfrm>
            <a:off x="2196192" y="2606598"/>
            <a:ext cx="2114550" cy="923330"/>
          </a:xfrm>
          <a:prstGeom prst="rect">
            <a:avLst/>
          </a:prstGeom>
          <a:noFill/>
        </p:spPr>
        <p:txBody>
          <a:bodyPr wrap="square" rtlCol="0">
            <a:spAutoFit/>
          </a:bodyPr>
          <a:lstStyle/>
          <a:p>
            <a:pPr defTabSz="685800"/>
            <a:r>
              <a:rPr lang="en-US" b="1" dirty="0">
                <a:solidFill>
                  <a:prstClr val="black"/>
                </a:solidFill>
                <a:latin typeface="Calibri" panose="020F0502020204030204"/>
              </a:rPr>
              <a:t>Of all students, 48% qualify as </a:t>
            </a:r>
          </a:p>
          <a:p>
            <a:pPr defTabSz="685800"/>
            <a:r>
              <a:rPr lang="en-US" b="1" dirty="0">
                <a:solidFill>
                  <a:prstClr val="black"/>
                </a:solidFill>
                <a:latin typeface="Calibri" panose="020F0502020204030204"/>
              </a:rPr>
              <a:t>Low-SES</a:t>
            </a:r>
          </a:p>
        </p:txBody>
      </p:sp>
      <p:sp>
        <p:nvSpPr>
          <p:cNvPr id="9" name="Title 8"/>
          <p:cNvSpPr>
            <a:spLocks noGrp="1"/>
          </p:cNvSpPr>
          <p:nvPr>
            <p:ph type="title"/>
          </p:nvPr>
        </p:nvSpPr>
        <p:spPr>
          <a:xfrm>
            <a:off x="1740310" y="826032"/>
            <a:ext cx="5712542" cy="602719"/>
          </a:xfrm>
        </p:spPr>
        <p:txBody>
          <a:bodyPr>
            <a:normAutofit/>
          </a:bodyPr>
          <a:lstStyle/>
          <a:p>
            <a:r>
              <a:rPr lang="en-US" sz="2100" b="1" dirty="0">
                <a:solidFill>
                  <a:schemeClr val="bg1"/>
                </a:solidFill>
              </a:rPr>
              <a:t>Student demographics, SY 2013-2014</a:t>
            </a:r>
          </a:p>
        </p:txBody>
      </p:sp>
      <p:cxnSp>
        <p:nvCxnSpPr>
          <p:cNvPr id="13" name="Straight Arrow Connector 12"/>
          <p:cNvCxnSpPr/>
          <p:nvPr/>
        </p:nvCxnSpPr>
        <p:spPr>
          <a:xfrm flipH="1">
            <a:off x="5457827" y="2582751"/>
            <a:ext cx="522513" cy="473971"/>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963613" y="2068069"/>
            <a:ext cx="1885950" cy="923330"/>
          </a:xfrm>
          <a:prstGeom prst="rect">
            <a:avLst/>
          </a:prstGeom>
          <a:noFill/>
        </p:spPr>
        <p:txBody>
          <a:bodyPr wrap="square" rtlCol="0">
            <a:spAutoFit/>
          </a:bodyPr>
          <a:lstStyle/>
          <a:p>
            <a:pPr defTabSz="685800"/>
            <a:r>
              <a:rPr lang="en-US" b="1" dirty="0">
                <a:solidFill>
                  <a:prstClr val="black"/>
                </a:solidFill>
                <a:latin typeface="Calibri" panose="020F0502020204030204"/>
              </a:rPr>
              <a:t>Of all students, 15% qualify as SWD</a:t>
            </a:r>
          </a:p>
        </p:txBody>
      </p:sp>
      <p:cxnSp>
        <p:nvCxnSpPr>
          <p:cNvPr id="16" name="Straight Arrow Connector 15"/>
          <p:cNvCxnSpPr/>
          <p:nvPr/>
        </p:nvCxnSpPr>
        <p:spPr>
          <a:xfrm flipH="1" flipV="1">
            <a:off x="4686300" y="3771900"/>
            <a:ext cx="1032783" cy="68580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719083" y="4114801"/>
            <a:ext cx="1485900" cy="923330"/>
          </a:xfrm>
          <a:prstGeom prst="rect">
            <a:avLst/>
          </a:prstGeom>
          <a:noFill/>
          <a:ln w="57150">
            <a:solidFill>
              <a:schemeClr val="tx1"/>
            </a:solidFill>
          </a:ln>
        </p:spPr>
        <p:txBody>
          <a:bodyPr wrap="square" rtlCol="0">
            <a:spAutoFit/>
          </a:bodyPr>
          <a:lstStyle/>
          <a:p>
            <a:pPr defTabSz="685800"/>
            <a:r>
              <a:rPr lang="en-US" b="1" dirty="0">
                <a:solidFill>
                  <a:prstClr val="black"/>
                </a:solidFill>
                <a:latin typeface="Calibri" panose="020F0502020204030204"/>
              </a:rPr>
              <a:t>62% of SWD qualify as Low-SES</a:t>
            </a:r>
          </a:p>
        </p:txBody>
      </p:sp>
      <p:sp>
        <p:nvSpPr>
          <p:cNvPr id="22" name="TextBox 21"/>
          <p:cNvSpPr txBox="1"/>
          <p:nvPr/>
        </p:nvSpPr>
        <p:spPr>
          <a:xfrm>
            <a:off x="914401" y="5976907"/>
            <a:ext cx="5372100" cy="438582"/>
          </a:xfrm>
          <a:prstGeom prst="rect">
            <a:avLst/>
          </a:prstGeom>
          <a:noFill/>
        </p:spPr>
        <p:txBody>
          <a:bodyPr wrap="square" rtlCol="0">
            <a:spAutoFit/>
          </a:bodyPr>
          <a:lstStyle/>
          <a:p>
            <a:pPr defTabSz="685800"/>
            <a:r>
              <a:rPr lang="en-US" sz="750" dirty="0">
                <a:solidFill>
                  <a:prstClr val="black"/>
                </a:solidFill>
                <a:latin typeface="Calibri" panose="020F0502020204030204"/>
              </a:rPr>
              <a:t>Data source: End of Year Certified Enrollment file, 2013 – 2014</a:t>
            </a:r>
          </a:p>
          <a:p>
            <a:pPr defTabSz="685800"/>
            <a:r>
              <a:rPr lang="en-US" sz="750" dirty="0">
                <a:solidFill>
                  <a:prstClr val="black"/>
                </a:solidFill>
                <a:latin typeface="Calibri" panose="020F0502020204030204"/>
              </a:rPr>
              <a:t>Notes: Results incorporate all school districts (including WVSDB &amp; Institutional Programs), Grades Pre-K – 12, analysis excludes exceptionally gifted (EG) and gifted (GF) from SWD classification</a:t>
            </a:r>
          </a:p>
        </p:txBody>
      </p:sp>
    </p:spTree>
    <p:extLst>
      <p:ext uri="{BB962C8B-B14F-4D97-AF65-F5344CB8AC3E}">
        <p14:creationId xmlns:p14="http://schemas.microsoft.com/office/powerpoint/2010/main" val="19195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4"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5400" b="1" dirty="0">
                <a:solidFill>
                  <a:srgbClr val="44546A"/>
                </a:solidFill>
                <a:latin typeface="Arial Black" charset="0"/>
              </a:rPr>
              <a:t>Who Qualifies for NIMAC?</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spTree>
    <p:extLst>
      <p:ext uri="{BB962C8B-B14F-4D97-AF65-F5344CB8AC3E}">
        <p14:creationId xmlns:p14="http://schemas.microsoft.com/office/powerpoint/2010/main" val="211383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pic>
        <p:nvPicPr>
          <p:cNvPr id="5" name="Picture 3"/>
          <p:cNvPicPr>
            <a:picLocks noChangeAspect="1" noChangeArrowheads="1"/>
          </p:cNvPicPr>
          <p:nvPr/>
        </p:nvPicPr>
        <p:blipFill>
          <a:blip r:embed="rId3" cstate="print"/>
          <a:srcRect/>
          <a:stretch>
            <a:fillRect/>
          </a:stretch>
        </p:blipFill>
        <p:spPr bwMode="auto">
          <a:xfrm>
            <a:off x="766119" y="0"/>
            <a:ext cx="7855034" cy="5920184"/>
          </a:xfrm>
          <a:prstGeom prst="rect">
            <a:avLst/>
          </a:prstGeom>
          <a:noFill/>
          <a:ln w="9525">
            <a:noFill/>
            <a:miter lim="800000"/>
            <a:headEnd/>
            <a:tailEnd/>
          </a:ln>
        </p:spPr>
      </p:pic>
    </p:spTree>
    <p:extLst>
      <p:ext uri="{BB962C8B-B14F-4D97-AF65-F5344CB8AC3E}">
        <p14:creationId xmlns:p14="http://schemas.microsoft.com/office/powerpoint/2010/main" val="2612397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 y="500594"/>
            <a:ext cx="9134746" cy="2445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4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900" b="1" dirty="0">
                <a:solidFill>
                  <a:srgbClr val="44546A"/>
                </a:solidFill>
                <a:latin typeface="Arial" pitchFamily="34" charset="0"/>
                <a:cs typeface="Arial" pitchFamily="34" charset="0"/>
              </a:rPr>
              <a:t>Timely Provision of AEM</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30" y="1723293"/>
            <a:ext cx="5931643" cy="3009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6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914400">
              <a:spcBef>
                <a:spcPts val="1000"/>
              </a:spcBef>
              <a:buNone/>
            </a:pPr>
            <a:endParaRPr lang="en-US" sz="2400" dirty="0" smtClean="0">
              <a:solidFill>
                <a:schemeClr val="tx2">
                  <a:lumMod val="75000"/>
                </a:schemeClr>
              </a:solidFill>
              <a:latin typeface="Arial" charset="0"/>
              <a:cs typeface="Arial" charset="0"/>
            </a:endParaRPr>
          </a:p>
          <a:p>
            <a:pPr marL="0" lvl="0" indent="0" defTabSz="914400">
              <a:spcBef>
                <a:spcPts val="1000"/>
              </a:spcBef>
              <a:buNone/>
            </a:pPr>
            <a:endParaRPr lang="en-US" sz="2400" dirty="0">
              <a:solidFill>
                <a:schemeClr val="tx2">
                  <a:lumMod val="75000"/>
                </a:schemeClr>
              </a:solidFill>
              <a:latin typeface="Arial" charset="0"/>
              <a:cs typeface="Arial" charset="0"/>
            </a:endParaRPr>
          </a:p>
          <a:p>
            <a:pPr marL="0" lvl="0" indent="0" defTabSz="914400">
              <a:spcBef>
                <a:spcPts val="1000"/>
              </a:spcBef>
              <a:buNone/>
            </a:pPr>
            <a:endParaRPr lang="en-US" sz="2400" dirty="0" smtClean="0">
              <a:solidFill>
                <a:schemeClr val="tx2">
                  <a:lumMod val="75000"/>
                </a:schemeClr>
              </a:solidFill>
              <a:latin typeface="Arial" charset="0"/>
              <a:cs typeface="Arial" charset="0"/>
            </a:endParaRPr>
          </a:p>
          <a:p>
            <a:pPr marL="0" lvl="0" indent="0" defTabSz="914400">
              <a:spcBef>
                <a:spcPts val="1000"/>
              </a:spcBef>
              <a:buNone/>
            </a:pPr>
            <a:endParaRPr lang="en-US" sz="2400" dirty="0">
              <a:solidFill>
                <a:schemeClr val="tx2">
                  <a:lumMod val="75000"/>
                </a:schemeClr>
              </a:solidFill>
              <a:latin typeface="Arial" charset="0"/>
              <a:cs typeface="Arial" charset="0"/>
            </a:endParaRPr>
          </a:p>
          <a:p>
            <a:pPr marL="0" lvl="0" indent="0" defTabSz="914400">
              <a:spcBef>
                <a:spcPts val="1000"/>
              </a:spcBef>
              <a:buNone/>
            </a:pPr>
            <a:endParaRPr lang="en-US" sz="2400" dirty="0" smtClean="0">
              <a:solidFill>
                <a:schemeClr val="tx2">
                  <a:lumMod val="75000"/>
                </a:schemeClr>
              </a:solidFill>
              <a:latin typeface="Arial" charset="0"/>
              <a:cs typeface="Arial" charset="0"/>
            </a:endParaRPr>
          </a:p>
          <a:p>
            <a:pPr marL="0" lvl="0" indent="0" defTabSz="914400">
              <a:spcBef>
                <a:spcPts val="1000"/>
              </a:spcBef>
              <a:buNone/>
            </a:pPr>
            <a:endParaRPr lang="en-US" sz="2400" dirty="0">
              <a:solidFill>
                <a:schemeClr val="tx2">
                  <a:lumMod val="75000"/>
                </a:schemeClr>
              </a:solidFill>
              <a:latin typeface="Arial" charset="0"/>
              <a:cs typeface="Arial" charset="0"/>
            </a:endParaRPr>
          </a:p>
          <a:p>
            <a:pPr marL="0" lvl="0" indent="0" defTabSz="914400">
              <a:spcBef>
                <a:spcPts val="1000"/>
              </a:spcBef>
              <a:buNone/>
            </a:pPr>
            <a:r>
              <a:rPr lang="en-US" sz="2400" dirty="0" smtClean="0">
                <a:solidFill>
                  <a:schemeClr val="tx2">
                    <a:lumMod val="75000"/>
                  </a:schemeClr>
                </a:solidFill>
                <a:latin typeface="Arial" charset="0"/>
                <a:cs typeface="Arial" charset="0"/>
              </a:rPr>
              <a:t>Page </a:t>
            </a:r>
            <a:r>
              <a:rPr lang="en-US" sz="2400" dirty="0">
                <a:solidFill>
                  <a:schemeClr val="tx2">
                    <a:lumMod val="75000"/>
                  </a:schemeClr>
                </a:solidFill>
                <a:latin typeface="Arial" charset="0"/>
                <a:cs typeface="Arial" charset="0"/>
              </a:rPr>
              <a:t>17 of the AEM-WV guidance document shows the steps to acquire </a:t>
            </a:r>
            <a:r>
              <a:rPr lang="en-US" sz="2400" dirty="0" smtClean="0">
                <a:solidFill>
                  <a:schemeClr val="tx2">
                    <a:lumMod val="75000"/>
                  </a:schemeClr>
                </a:solidFill>
                <a:latin typeface="Arial" charset="0"/>
                <a:cs typeface="Arial" charset="0"/>
              </a:rPr>
              <a:t>AEM </a:t>
            </a:r>
            <a:r>
              <a:rPr lang="en-US" sz="2400" dirty="0">
                <a:solidFill>
                  <a:schemeClr val="tx2">
                    <a:lumMod val="75000"/>
                  </a:schemeClr>
                </a:solidFill>
                <a:latin typeface="Arial" charset="0"/>
                <a:cs typeface="Arial" charset="0"/>
              </a:rPr>
              <a:t>for students with an IEP or 504 plan and a print disability</a:t>
            </a:r>
            <a:r>
              <a:rPr lang="en-US" sz="2400" dirty="0" smtClean="0">
                <a:solidFill>
                  <a:schemeClr val="tx2">
                    <a:lumMod val="75000"/>
                  </a:schemeClr>
                </a:solidFill>
                <a:latin typeface="Arial" charset="0"/>
                <a:cs typeface="Arial" charset="0"/>
              </a:rPr>
              <a:t>. </a:t>
            </a:r>
            <a:r>
              <a:rPr lang="en-US" sz="2400" dirty="0">
                <a:solidFill>
                  <a:schemeClr val="tx2">
                    <a:lumMod val="75000"/>
                  </a:schemeClr>
                </a:solidFill>
                <a:latin typeface="Arial" charset="0"/>
                <a:cs typeface="Arial" charset="0"/>
              </a:rPr>
              <a:t>Online at </a:t>
            </a:r>
            <a:r>
              <a:rPr lang="en-US" sz="2400" dirty="0">
                <a:solidFill>
                  <a:schemeClr val="tx2">
                    <a:lumMod val="75000"/>
                  </a:schemeClr>
                </a:solidFill>
                <a:latin typeface="Arial" charset="0"/>
                <a:cs typeface="Arial" charset="0"/>
                <a:hlinkClick r:id="rId3"/>
              </a:rPr>
              <a:t>https://wvde.us/special-education/initiatives/accessible-educational-materials</a:t>
            </a:r>
            <a:r>
              <a:rPr lang="en-US" sz="2400" dirty="0" smtClean="0">
                <a:solidFill>
                  <a:schemeClr val="tx2">
                    <a:lumMod val="75000"/>
                  </a:schemeClr>
                </a:solidFill>
                <a:latin typeface="Arial" charset="0"/>
                <a:cs typeface="Arial" charset="0"/>
                <a:hlinkClick r:id="rId3"/>
              </a:rPr>
              <a:t>/</a:t>
            </a:r>
            <a:r>
              <a:rPr lang="en-US" sz="2400" dirty="0" smtClean="0">
                <a:solidFill>
                  <a:schemeClr val="tx2">
                    <a:lumMod val="75000"/>
                  </a:schemeClr>
                </a:solidFill>
                <a:latin typeface="Arial" charset="0"/>
                <a:cs typeface="Arial" charset="0"/>
              </a:rPr>
              <a:t>  </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39" y="1449307"/>
            <a:ext cx="2900025" cy="2757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3308418" y="0"/>
            <a:ext cx="5623971" cy="4392853"/>
          </a:xfrm>
          <a:prstGeom prst="rect">
            <a:avLst/>
          </a:prstGeom>
        </p:spPr>
      </p:pic>
    </p:spTree>
    <p:extLst>
      <p:ext uri="{BB962C8B-B14F-4D97-AF65-F5344CB8AC3E}">
        <p14:creationId xmlns:p14="http://schemas.microsoft.com/office/powerpoint/2010/main" val="230168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560227" y="143747"/>
            <a:ext cx="5472563" cy="4274589"/>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37" y="689130"/>
            <a:ext cx="2861490" cy="2721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23567" y="4427199"/>
            <a:ext cx="9144000"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lumMod val="75000"/>
                  </a:schemeClr>
                </a:solidFill>
                <a:effectLst/>
                <a:uLnTx/>
                <a:uFillTx/>
              </a:rPr>
              <a:t>Page18 of the AEM-WV guidance document shows the steps to acquire AEM for students who do not meet the criteria for copyright law but may benefit from AEM</a:t>
            </a:r>
            <a:endParaRPr kumimoji="0" lang="en-US" sz="2800" b="0" i="0" u="none" strike="noStrike" kern="0" cap="none" spc="0" normalizeH="0" baseline="0" noProof="0" dirty="0">
              <a:ln>
                <a:noFill/>
              </a:ln>
              <a:solidFill>
                <a:schemeClr val="tx2">
                  <a:lumMod val="75000"/>
                </a:schemeClr>
              </a:solidFill>
              <a:effectLst/>
              <a:uLnTx/>
              <a:uFillTx/>
            </a:endParaRPr>
          </a:p>
        </p:txBody>
      </p:sp>
    </p:spTree>
    <p:extLst>
      <p:ext uri="{BB962C8B-B14F-4D97-AF65-F5344CB8AC3E}">
        <p14:creationId xmlns:p14="http://schemas.microsoft.com/office/powerpoint/2010/main" val="3708623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44546A"/>
                </a:solidFill>
                <a:latin typeface="Arial" pitchFamily="34" charset="0"/>
                <a:cs typeface="Arial" pitchFamily="34" charset="0"/>
              </a:rPr>
              <a:t>Tools for Students Who Don’t Qualify for AEM</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err="1">
                <a:solidFill>
                  <a:prstClr val="black"/>
                </a:solidFill>
                <a:latin typeface="Arial" charset="0"/>
                <a:cs typeface="Arial" charset="0"/>
                <a:hlinkClick r:id="rId3"/>
              </a:rPr>
              <a:t>Read&amp;Write</a:t>
            </a:r>
            <a:r>
              <a:rPr lang="en-US" sz="2800" dirty="0">
                <a:solidFill>
                  <a:prstClr val="black"/>
                </a:solidFill>
                <a:latin typeface="Arial" charset="0"/>
                <a:cs typeface="Arial" charset="0"/>
                <a:hlinkClick r:id="rId3"/>
              </a:rPr>
              <a:t> for Google</a:t>
            </a:r>
            <a:r>
              <a:rPr lang="en-US" sz="2800" dirty="0">
                <a:solidFill>
                  <a:prstClr val="black"/>
                </a:solidFill>
                <a:latin typeface="Arial" charset="0"/>
                <a:cs typeface="Arial" charset="0"/>
              </a:rPr>
              <a:t> </a:t>
            </a:r>
            <a:r>
              <a:rPr lang="en-US" sz="1800" dirty="0">
                <a:solidFill>
                  <a:prstClr val="black"/>
                </a:solidFill>
                <a:latin typeface="Arial" charset="0"/>
                <a:cs typeface="Arial" charset="0"/>
              </a:rPr>
              <a:t>(Chrome Required)</a:t>
            </a:r>
            <a:endParaRPr lang="en-US" sz="2800" dirty="0">
              <a:solidFill>
                <a:prstClr val="black"/>
              </a:solidFill>
              <a:latin typeface="Arial" charset="0"/>
              <a:cs typeface="Arial" charset="0"/>
            </a:endParaRPr>
          </a:p>
          <a:p>
            <a:pPr marL="685800" lvl="1" indent="-228600" defTabSz="914400">
              <a:spcBef>
                <a:spcPts val="500"/>
              </a:spcBef>
            </a:pPr>
            <a:r>
              <a:rPr lang="en-US" sz="2400" dirty="0">
                <a:solidFill>
                  <a:prstClr val="black"/>
                </a:solidFill>
                <a:latin typeface="Arial" charset="0"/>
                <a:cs typeface="Arial" charset="0"/>
              </a:rPr>
              <a:t>Read Write Gold</a:t>
            </a:r>
          </a:p>
          <a:p>
            <a:pPr marL="685800" lvl="1" indent="-228600" defTabSz="914400">
              <a:spcBef>
                <a:spcPts val="500"/>
              </a:spcBef>
            </a:pPr>
            <a:r>
              <a:rPr lang="en-US" sz="2400" dirty="0">
                <a:solidFill>
                  <a:prstClr val="black"/>
                </a:solidFill>
                <a:latin typeface="Arial" charset="0"/>
                <a:cs typeface="Arial" charset="0"/>
              </a:rPr>
              <a:t>Kurzweil 3000</a:t>
            </a:r>
          </a:p>
          <a:p>
            <a:pPr marL="228600" lvl="0" indent="-228600" defTabSz="914400">
              <a:spcBef>
                <a:spcPts val="1000"/>
              </a:spcBef>
            </a:pPr>
            <a:r>
              <a:rPr lang="en-US" sz="2800" dirty="0">
                <a:solidFill>
                  <a:prstClr val="black"/>
                </a:solidFill>
                <a:latin typeface="Arial" charset="0"/>
                <a:cs typeface="Arial" charset="0"/>
                <a:hlinkClick r:id="rId4"/>
              </a:rPr>
              <a:t>Access Tools From WVTIS</a:t>
            </a:r>
            <a:endParaRPr lang="en-US" sz="2800" dirty="0">
              <a:solidFill>
                <a:prstClr val="black"/>
              </a:solidFill>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a:p>
        </p:txBody>
      </p:sp>
    </p:spTree>
    <p:extLst>
      <p:ext uri="{BB962C8B-B14F-4D97-AF65-F5344CB8AC3E}">
        <p14:creationId xmlns:p14="http://schemas.microsoft.com/office/powerpoint/2010/main" val="221347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623542"/>
            <a:ext cx="8527427" cy="4149969"/>
          </a:xfrm>
        </p:spPr>
        <p:txBody>
          <a:bodyPr/>
          <a:lstStyle/>
          <a:p>
            <a:pPr marL="0" indent="0">
              <a:buNone/>
            </a:pPr>
            <a:r>
              <a:rPr lang="en-US" sz="4900" b="1" dirty="0">
                <a:solidFill>
                  <a:srgbClr val="44546A"/>
                </a:solidFill>
                <a:latin typeface="Arial" pitchFamily="34" charset="0"/>
                <a:cs typeface="Arial" pitchFamily="34" charset="0"/>
              </a:rPr>
              <a:t>#4</a:t>
            </a:r>
            <a:br>
              <a:rPr lang="en-US" sz="4900" b="1" dirty="0">
                <a:solidFill>
                  <a:srgbClr val="44546A"/>
                </a:solidFill>
                <a:latin typeface="Arial" pitchFamily="34" charset="0"/>
                <a:cs typeface="Arial" pitchFamily="34" charset="0"/>
              </a:rPr>
            </a:br>
            <a:r>
              <a:rPr lang="en-US" sz="4900" b="1" dirty="0">
                <a:solidFill>
                  <a:srgbClr val="44546A"/>
                </a:solidFill>
                <a:latin typeface="Arial" pitchFamily="34" charset="0"/>
                <a:cs typeface="Arial" pitchFamily="34" charset="0"/>
              </a:rPr>
              <a:t/>
            </a:r>
            <a:br>
              <a:rPr lang="en-US" sz="4900" b="1" dirty="0">
                <a:solidFill>
                  <a:srgbClr val="44546A"/>
                </a:solidFill>
                <a:latin typeface="Arial" pitchFamily="34" charset="0"/>
                <a:cs typeface="Arial" pitchFamily="34" charset="0"/>
              </a:rPr>
            </a:br>
            <a:r>
              <a:rPr lang="en-US" sz="4900" b="1" dirty="0">
                <a:solidFill>
                  <a:srgbClr val="44546A"/>
                </a:solidFill>
                <a:latin typeface="Arial" pitchFamily="34" charset="0"/>
                <a:cs typeface="Arial" pitchFamily="34" charset="0"/>
              </a:rPr>
              <a:t>Determine supports needed for effective use for educational participation and achievement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spTree>
    <p:extLst>
      <p:ext uri="{BB962C8B-B14F-4D97-AF65-F5344CB8AC3E}">
        <p14:creationId xmlns:p14="http://schemas.microsoft.com/office/powerpoint/2010/main" val="496908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a:p>
        </p:txBody>
      </p:sp>
      <p:pic>
        <p:nvPicPr>
          <p:cNvPr id="5" name="Picture 4"/>
          <p:cNvPicPr>
            <a:picLocks noChangeAspect="1"/>
          </p:cNvPicPr>
          <p:nvPr/>
        </p:nvPicPr>
        <p:blipFill>
          <a:blip r:embed="rId3"/>
          <a:stretch>
            <a:fillRect/>
          </a:stretch>
        </p:blipFill>
        <p:spPr>
          <a:xfrm>
            <a:off x="298940" y="159391"/>
            <a:ext cx="3630244" cy="5455285"/>
          </a:xfrm>
          <a:prstGeom prst="rect">
            <a:avLst/>
          </a:prstGeom>
        </p:spPr>
      </p:pic>
      <p:pic>
        <p:nvPicPr>
          <p:cNvPr id="6" name="Picture 5"/>
          <p:cNvPicPr>
            <a:picLocks noChangeAspect="1"/>
          </p:cNvPicPr>
          <p:nvPr/>
        </p:nvPicPr>
        <p:blipFill>
          <a:blip r:embed="rId4"/>
          <a:stretch>
            <a:fillRect/>
          </a:stretch>
        </p:blipFill>
        <p:spPr>
          <a:xfrm>
            <a:off x="3929184" y="2904440"/>
            <a:ext cx="2889623" cy="2889623"/>
          </a:xfrm>
          <a:prstGeom prst="rect">
            <a:avLst/>
          </a:prstGeom>
        </p:spPr>
      </p:pic>
      <p:pic>
        <p:nvPicPr>
          <p:cNvPr id="7" name="Picture 6"/>
          <p:cNvPicPr>
            <a:picLocks noChangeAspect="1"/>
          </p:cNvPicPr>
          <p:nvPr/>
        </p:nvPicPr>
        <p:blipFill>
          <a:blip r:embed="rId5"/>
          <a:stretch>
            <a:fillRect/>
          </a:stretch>
        </p:blipFill>
        <p:spPr>
          <a:xfrm>
            <a:off x="4449091" y="517160"/>
            <a:ext cx="3085849" cy="2053492"/>
          </a:xfrm>
          <a:prstGeom prst="rect">
            <a:avLst/>
          </a:prstGeom>
        </p:spPr>
      </p:pic>
      <p:pic>
        <p:nvPicPr>
          <p:cNvPr id="8" name="Picture 7"/>
          <p:cNvPicPr>
            <a:picLocks noChangeAspect="1"/>
          </p:cNvPicPr>
          <p:nvPr/>
        </p:nvPicPr>
        <p:blipFill>
          <a:blip r:embed="rId6"/>
          <a:stretch>
            <a:fillRect/>
          </a:stretch>
        </p:blipFill>
        <p:spPr>
          <a:xfrm>
            <a:off x="6476498" y="2546103"/>
            <a:ext cx="2529786" cy="1877663"/>
          </a:xfrm>
          <a:prstGeom prst="rect">
            <a:avLst/>
          </a:prstGeom>
        </p:spPr>
      </p:pic>
    </p:spTree>
    <p:extLst>
      <p:ext uri="{BB962C8B-B14F-4D97-AF65-F5344CB8AC3E}">
        <p14:creationId xmlns:p14="http://schemas.microsoft.com/office/powerpoint/2010/main" val="2397496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44546A"/>
                </a:solidFill>
                <a:latin typeface="Arial" pitchFamily="34" charset="0"/>
                <a:cs typeface="Arial" pitchFamily="34" charset="0"/>
              </a:rPr>
              <a:t>Assistive Technology</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4000" dirty="0">
                <a:solidFill>
                  <a:srgbClr val="44546A"/>
                </a:solidFill>
                <a:latin typeface="Arial" charset="0"/>
                <a:cs typeface="Arial" charset="0"/>
                <a:hlinkClick r:id="rId3"/>
              </a:rPr>
              <a:t>SETT Process</a:t>
            </a:r>
            <a:endParaRPr lang="en-US" sz="4000" dirty="0">
              <a:solidFill>
                <a:srgbClr val="44546A"/>
              </a:solidFill>
              <a:latin typeface="Arial" charset="0"/>
              <a:cs typeface="Arial" charset="0"/>
            </a:endParaRPr>
          </a:p>
          <a:p>
            <a:pPr marL="0" lvl="0" indent="0" defTabSz="914400">
              <a:spcBef>
                <a:spcPts val="1000"/>
              </a:spcBef>
              <a:buNone/>
            </a:pPr>
            <a:r>
              <a:rPr lang="en-US" sz="4000" dirty="0">
                <a:solidFill>
                  <a:srgbClr val="44546A"/>
                </a:solidFill>
                <a:latin typeface="Arial" charset="0"/>
                <a:cs typeface="Arial" charset="0"/>
                <a:hlinkClick r:id="rId4"/>
              </a:rPr>
              <a:t>WVATS</a:t>
            </a:r>
            <a:endParaRPr lang="en-US" sz="4000" dirty="0">
              <a:solidFill>
                <a:srgbClr val="44546A"/>
              </a:solidFill>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a:p>
        </p:txBody>
      </p:sp>
    </p:spTree>
    <p:extLst>
      <p:ext uri="{BB962C8B-B14F-4D97-AF65-F5344CB8AC3E}">
        <p14:creationId xmlns:p14="http://schemas.microsoft.com/office/powerpoint/2010/main" val="40809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at </a:t>
            </a:r>
            <a:r>
              <a:rPr lang="en-US" dirty="0" smtClean="0"/>
              <a:t/>
            </a:r>
            <a:br>
              <a:rPr lang="en-US" dirty="0" smtClean="0"/>
            </a:br>
            <a:r>
              <a:rPr lang="en-US" dirty="0" smtClean="0"/>
              <a:t>wvde.us/special-education/initiatives/accessible-educational-materials/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pic>
        <p:nvPicPr>
          <p:cNvPr id="5" name="Content Placeholder 2"/>
          <p:cNvPicPr>
            <a:picLocks noChangeAspect="1"/>
          </p:cNvPicPr>
          <p:nvPr/>
        </p:nvPicPr>
        <p:blipFill>
          <a:blip r:embed="rId3"/>
          <a:stretch>
            <a:fillRect/>
          </a:stretch>
        </p:blipFill>
        <p:spPr>
          <a:xfrm>
            <a:off x="1309739" y="2145890"/>
            <a:ext cx="6276249" cy="2895600"/>
          </a:xfrm>
          <a:prstGeom prst="rect">
            <a:avLst/>
          </a:prstGeom>
        </p:spPr>
      </p:pic>
    </p:spTree>
    <p:extLst>
      <p:ext uri="{BB962C8B-B14F-4D97-AF65-F5344CB8AC3E}">
        <p14:creationId xmlns:p14="http://schemas.microsoft.com/office/powerpoint/2010/main" val="1884946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40</a:t>
            </a:fld>
            <a:endParaRPr lang="en-US"/>
          </a:p>
        </p:txBody>
      </p:sp>
      <p:sp>
        <p:nvSpPr>
          <p:cNvPr id="5" name="Title 1"/>
          <p:cNvSpPr txBox="1">
            <a:spLocks/>
          </p:cNvSpPr>
          <p:nvPr/>
        </p:nvSpPr>
        <p:spPr>
          <a:xfrm>
            <a:off x="497898" y="172329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smtClean="0">
                <a:ln>
                  <a:noFill/>
                </a:ln>
                <a:solidFill>
                  <a:srgbClr val="44546A"/>
                </a:solidFill>
                <a:effectLst/>
                <a:uLnTx/>
                <a:uFillTx/>
                <a:latin typeface="Arial" pitchFamily="34" charset="0"/>
                <a:cs typeface="Arial" pitchFamily="34" charset="0"/>
              </a:rPr>
              <a:t>Training</a:t>
            </a:r>
            <a:endParaRPr kumimoji="0" lang="en-US" sz="5400" b="1" i="0" u="none" strike="noStrike" kern="1200" cap="none" spc="0" normalizeH="0" baseline="0" noProof="0" dirty="0">
              <a:ln>
                <a:noFill/>
              </a:ln>
              <a:solidFill>
                <a:srgbClr val="44546A"/>
              </a:solidFill>
              <a:effectLst/>
              <a:uLnTx/>
              <a:uFillTx/>
              <a:latin typeface="Arial" pitchFamily="34" charset="0"/>
              <a:cs typeface="Arial" pitchFamily="34" charset="0"/>
            </a:endParaRPr>
          </a:p>
        </p:txBody>
      </p:sp>
      <p:pic>
        <p:nvPicPr>
          <p:cNvPr id="6" name="Picture 5"/>
          <p:cNvPicPr>
            <a:picLocks noChangeAspect="1"/>
          </p:cNvPicPr>
          <p:nvPr/>
        </p:nvPicPr>
        <p:blipFill>
          <a:blip r:embed="rId3"/>
          <a:stretch>
            <a:fillRect/>
          </a:stretch>
        </p:blipFill>
        <p:spPr>
          <a:xfrm>
            <a:off x="3436360" y="2698264"/>
            <a:ext cx="2533650" cy="1800225"/>
          </a:xfrm>
          <a:prstGeom prst="rect">
            <a:avLst/>
          </a:prstGeom>
        </p:spPr>
      </p:pic>
      <p:pic>
        <p:nvPicPr>
          <p:cNvPr id="7" name="Picture 6"/>
          <p:cNvPicPr>
            <a:picLocks noChangeAspect="1"/>
          </p:cNvPicPr>
          <p:nvPr/>
        </p:nvPicPr>
        <p:blipFill>
          <a:blip r:embed="rId4"/>
          <a:stretch>
            <a:fillRect/>
          </a:stretch>
        </p:blipFill>
        <p:spPr>
          <a:xfrm>
            <a:off x="627784" y="1335697"/>
            <a:ext cx="2676525" cy="1714500"/>
          </a:xfrm>
          <a:prstGeom prst="rect">
            <a:avLst/>
          </a:prstGeom>
        </p:spPr>
      </p:pic>
      <p:pic>
        <p:nvPicPr>
          <p:cNvPr id="8" name="Picture 7"/>
          <p:cNvPicPr>
            <a:picLocks noChangeAspect="1"/>
          </p:cNvPicPr>
          <p:nvPr/>
        </p:nvPicPr>
        <p:blipFill>
          <a:blip r:embed="rId5"/>
          <a:stretch>
            <a:fillRect/>
          </a:stretch>
        </p:blipFill>
        <p:spPr>
          <a:xfrm>
            <a:off x="6110721" y="2402990"/>
            <a:ext cx="2505075" cy="1819275"/>
          </a:xfrm>
          <a:prstGeom prst="rect">
            <a:avLst/>
          </a:prstGeom>
        </p:spPr>
      </p:pic>
    </p:spTree>
    <p:extLst>
      <p:ext uri="{BB962C8B-B14F-4D97-AF65-F5344CB8AC3E}">
        <p14:creationId xmlns:p14="http://schemas.microsoft.com/office/powerpoint/2010/main" val="237079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41</a:t>
            </a:fld>
            <a:endParaRPr lang="en-US"/>
          </a:p>
        </p:txBody>
      </p:sp>
      <p:sp>
        <p:nvSpPr>
          <p:cNvPr id="5" name="Title 1"/>
          <p:cNvSpPr txBox="1">
            <a:spLocks/>
          </p:cNvSpPr>
          <p:nvPr/>
        </p:nvSpPr>
        <p:spPr>
          <a:xfrm>
            <a:off x="486033" y="1857559"/>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smtClean="0">
                <a:ln>
                  <a:noFill/>
                </a:ln>
                <a:solidFill>
                  <a:srgbClr val="44546A"/>
                </a:solidFill>
                <a:effectLst/>
                <a:uLnTx/>
                <a:uFillTx/>
                <a:latin typeface="Arial" pitchFamily="34" charset="0"/>
                <a:cs typeface="Arial" pitchFamily="34" charset="0"/>
              </a:rPr>
              <a:t>Instructional Strategies</a:t>
            </a:r>
            <a:endParaRPr kumimoji="0" lang="en-US" sz="5400" b="1" i="0" u="none" strike="noStrike" kern="1200" cap="none" spc="0" normalizeH="0" baseline="0" noProof="0" dirty="0">
              <a:ln>
                <a:noFill/>
              </a:ln>
              <a:solidFill>
                <a:srgbClr val="44546A"/>
              </a:solidFill>
              <a:effectLst/>
              <a:uLnTx/>
              <a:uFillTx/>
              <a:latin typeface="Arial" pitchFamily="34" charset="0"/>
              <a:cs typeface="Arial" pitchFamily="34" charset="0"/>
            </a:endParaRPr>
          </a:p>
        </p:txBody>
      </p:sp>
      <p:pic>
        <p:nvPicPr>
          <p:cNvPr id="6" name="Picture 5"/>
          <p:cNvPicPr>
            <a:picLocks noChangeAspect="1"/>
          </p:cNvPicPr>
          <p:nvPr/>
        </p:nvPicPr>
        <p:blipFill>
          <a:blip r:embed="rId3"/>
          <a:stretch>
            <a:fillRect/>
          </a:stretch>
        </p:blipFill>
        <p:spPr>
          <a:xfrm>
            <a:off x="6077465" y="790759"/>
            <a:ext cx="2848466" cy="2133600"/>
          </a:xfrm>
          <a:prstGeom prst="rect">
            <a:avLst/>
          </a:prstGeom>
        </p:spPr>
      </p:pic>
    </p:spTree>
    <p:extLst>
      <p:ext uri="{BB962C8B-B14F-4D97-AF65-F5344CB8AC3E}">
        <p14:creationId xmlns:p14="http://schemas.microsoft.com/office/powerpoint/2010/main" val="3587220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a:p>
        </p:txBody>
      </p:sp>
      <p:sp>
        <p:nvSpPr>
          <p:cNvPr id="7" name="Title 1"/>
          <p:cNvSpPr txBox="1">
            <a:spLocks/>
          </p:cNvSpPr>
          <p:nvPr/>
        </p:nvSpPr>
        <p:spPr>
          <a:xfrm>
            <a:off x="298939" y="2495428"/>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44546A"/>
                </a:solidFill>
                <a:effectLst/>
                <a:uLnTx/>
                <a:uFillTx/>
                <a:latin typeface="Arial" pitchFamily="34" charset="0"/>
                <a:cs typeface="Arial" pitchFamily="34" charset="0"/>
              </a:rPr>
              <a:t>Support Services</a:t>
            </a:r>
            <a:endParaRPr kumimoji="0" lang="en-US" sz="5400" b="1" i="0" u="none" strike="noStrike" kern="1200" cap="none" spc="0" normalizeH="0" baseline="0" noProof="0" dirty="0">
              <a:ln>
                <a:noFill/>
              </a:ln>
              <a:solidFill>
                <a:srgbClr val="44546A"/>
              </a:solidFill>
              <a:effectLst/>
              <a:uLnTx/>
              <a:uFillTx/>
              <a:latin typeface="Arial" pitchFamily="34" charset="0"/>
              <a:cs typeface="Arial" pitchFamily="34" charset="0"/>
            </a:endParaRPr>
          </a:p>
        </p:txBody>
      </p:sp>
      <p:pic>
        <p:nvPicPr>
          <p:cNvPr id="8" name="Picture 7"/>
          <p:cNvPicPr>
            <a:picLocks noChangeAspect="1"/>
          </p:cNvPicPr>
          <p:nvPr/>
        </p:nvPicPr>
        <p:blipFill>
          <a:blip r:embed="rId3"/>
          <a:stretch>
            <a:fillRect/>
          </a:stretch>
        </p:blipFill>
        <p:spPr>
          <a:xfrm>
            <a:off x="5567351" y="1610643"/>
            <a:ext cx="2819400" cy="2039793"/>
          </a:xfrm>
          <a:prstGeom prst="rect">
            <a:avLst/>
          </a:prstGeom>
        </p:spPr>
      </p:pic>
    </p:spTree>
    <p:extLst>
      <p:ext uri="{BB962C8B-B14F-4D97-AF65-F5344CB8AC3E}">
        <p14:creationId xmlns:p14="http://schemas.microsoft.com/office/powerpoint/2010/main" val="694684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900" b="1" dirty="0">
                <a:solidFill>
                  <a:srgbClr val="44546A"/>
                </a:solidFill>
                <a:latin typeface="Arial" pitchFamily="34" charset="0"/>
                <a:cs typeface="Arial" pitchFamily="34" charset="0"/>
              </a:rPr>
              <a:t>REMINDER: </a:t>
            </a:r>
            <a:br>
              <a:rPr lang="en-US" sz="4900" b="1" dirty="0">
                <a:solidFill>
                  <a:srgbClr val="44546A"/>
                </a:solidFill>
                <a:latin typeface="Arial" pitchFamily="34" charset="0"/>
                <a:cs typeface="Arial" pitchFamily="34" charset="0"/>
              </a:rPr>
            </a:br>
            <a:r>
              <a:rPr lang="en-US" sz="4900" b="1" dirty="0" smtClean="0">
                <a:solidFill>
                  <a:srgbClr val="44546A"/>
                </a:solidFill>
                <a:latin typeface="Arial" pitchFamily="34" charset="0"/>
                <a:cs typeface="Arial" pitchFamily="34" charset="0"/>
              </a:rPr>
              <a:t>AEM is an Accommodation </a:t>
            </a:r>
            <a:r>
              <a:rPr lang="en-US" sz="4900" b="1" dirty="0">
                <a:solidFill>
                  <a:srgbClr val="44546A"/>
                </a:solidFill>
                <a:latin typeface="Arial" pitchFamily="34" charset="0"/>
                <a:cs typeface="Arial" pitchFamily="34" charset="0"/>
              </a:rPr>
              <a:t>NOT </a:t>
            </a:r>
            <a:r>
              <a:rPr lang="en-US" sz="4900" b="1" dirty="0" smtClean="0">
                <a:solidFill>
                  <a:srgbClr val="44546A"/>
                </a:solidFill>
                <a:latin typeface="Arial" pitchFamily="34" charset="0"/>
                <a:cs typeface="Arial" pitchFamily="34" charset="0"/>
              </a:rPr>
              <a:t>a Modification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43</a:t>
            </a:fld>
            <a:endParaRPr lang="en-US"/>
          </a:p>
        </p:txBody>
      </p:sp>
    </p:spTree>
    <p:extLst>
      <p:ext uri="{BB962C8B-B14F-4D97-AF65-F5344CB8AC3E}">
        <p14:creationId xmlns:p14="http://schemas.microsoft.com/office/powerpoint/2010/main" val="1420124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437" y="326980"/>
            <a:ext cx="8527427" cy="4149969"/>
          </a:xfrm>
        </p:spPr>
        <p:txBody>
          <a:bodyPr>
            <a:normAutofit fontScale="25000" lnSpcReduction="20000"/>
          </a:bodyPr>
          <a:lstStyle/>
          <a:p>
            <a:pPr marL="228600" lvl="0" indent="-228600" defTabSz="914400">
              <a:spcBef>
                <a:spcPts val="1000"/>
              </a:spcBef>
            </a:pPr>
            <a:endParaRPr lang="en-US" sz="1100" b="1" dirty="0">
              <a:solidFill>
                <a:srgbClr val="44546A"/>
              </a:solidFill>
              <a:latin typeface="Arial" pitchFamily="34" charset="0"/>
              <a:cs typeface="Arial" pitchFamily="34" charset="0"/>
            </a:endParaRPr>
          </a:p>
          <a:p>
            <a:pPr marL="228600" lvl="0" indent="-228600" defTabSz="914400">
              <a:spcBef>
                <a:spcPts val="1000"/>
              </a:spcBef>
            </a:pPr>
            <a:r>
              <a:rPr lang="en-US" sz="4400" b="1" dirty="0">
                <a:solidFill>
                  <a:srgbClr val="44546A"/>
                </a:solidFill>
                <a:latin typeface="Arial" pitchFamily="34" charset="0"/>
                <a:cs typeface="Arial" pitchFamily="34" charset="0"/>
              </a:rPr>
              <a:t>AEM Navigator</a:t>
            </a:r>
          </a:p>
          <a:p>
            <a:pPr marL="0" lvl="0" indent="0" defTabSz="914400">
              <a:spcBef>
                <a:spcPts val="1000"/>
              </a:spcBef>
              <a:buNone/>
            </a:pPr>
            <a:r>
              <a:rPr lang="en-US" sz="4400" b="1" dirty="0">
                <a:solidFill>
                  <a:srgbClr val="44546A"/>
                </a:solidFill>
                <a:latin typeface="Arial" pitchFamily="34" charset="0"/>
                <a:cs typeface="Arial" pitchFamily="34" charset="0"/>
                <a:hlinkClick r:id="rId3"/>
              </a:rPr>
              <a:t>http://aem.cast.org/navigating/aem-navigator.html#.VWouS1xVikp</a:t>
            </a:r>
            <a:r>
              <a:rPr lang="en-US" sz="4400" b="1" dirty="0">
                <a:solidFill>
                  <a:srgbClr val="44546A"/>
                </a:solidFill>
                <a:latin typeface="Arial" pitchFamily="34" charset="0"/>
                <a:cs typeface="Arial" pitchFamily="34" charset="0"/>
              </a:rPr>
              <a:t> </a:t>
            </a:r>
          </a:p>
          <a:p>
            <a:pPr marL="0" lvl="0" indent="0" defTabSz="914400">
              <a:spcBef>
                <a:spcPts val="1000"/>
              </a:spcBef>
              <a:buNone/>
            </a:pPr>
            <a:endParaRPr lang="en-US" sz="4400" b="1" dirty="0">
              <a:solidFill>
                <a:srgbClr val="44546A"/>
              </a:solidFill>
              <a:latin typeface="Arial" pitchFamily="34" charset="0"/>
              <a:cs typeface="Arial" pitchFamily="34" charset="0"/>
            </a:endParaRPr>
          </a:p>
          <a:p>
            <a:pPr marL="228600" lvl="0" indent="-228600" defTabSz="914400">
              <a:spcBef>
                <a:spcPts val="1000"/>
              </a:spcBef>
            </a:pPr>
            <a:r>
              <a:rPr lang="en-US" sz="4400" b="1" dirty="0">
                <a:solidFill>
                  <a:srgbClr val="44546A"/>
                </a:solidFill>
                <a:latin typeface="Arial" pitchFamily="34" charset="0"/>
                <a:cs typeface="Arial" pitchFamily="34" charset="0"/>
              </a:rPr>
              <a:t>AIM Explorer</a:t>
            </a:r>
          </a:p>
          <a:p>
            <a:pPr marL="0" lvl="0" indent="0" defTabSz="914400">
              <a:spcBef>
                <a:spcPts val="1000"/>
              </a:spcBef>
              <a:buNone/>
            </a:pPr>
            <a:r>
              <a:rPr lang="en-US" sz="4400" b="1" dirty="0">
                <a:solidFill>
                  <a:srgbClr val="44546A"/>
                </a:solidFill>
                <a:latin typeface="Arial" pitchFamily="34" charset="0"/>
                <a:cs typeface="Arial" pitchFamily="34" charset="0"/>
                <a:hlinkClick r:id="rId4"/>
              </a:rPr>
              <a:t>http://aem.cast.org/navigating/aim-explorer.html#.VWouc1xViko</a:t>
            </a:r>
            <a:r>
              <a:rPr lang="en-US" sz="4400" b="1" dirty="0">
                <a:solidFill>
                  <a:srgbClr val="44546A"/>
                </a:solidFill>
                <a:latin typeface="Arial" pitchFamily="34" charset="0"/>
                <a:cs typeface="Arial" pitchFamily="34" charset="0"/>
              </a:rPr>
              <a:t> </a:t>
            </a:r>
          </a:p>
          <a:p>
            <a:pPr marL="0" lvl="0" indent="0" defTabSz="914400">
              <a:spcBef>
                <a:spcPts val="1000"/>
              </a:spcBef>
              <a:buNone/>
            </a:pPr>
            <a:endParaRPr lang="en-US" sz="4400" b="1" dirty="0">
              <a:solidFill>
                <a:srgbClr val="44546A"/>
              </a:solidFill>
              <a:latin typeface="Arial" pitchFamily="34" charset="0"/>
              <a:cs typeface="Arial" pitchFamily="34" charset="0"/>
            </a:endParaRPr>
          </a:p>
          <a:p>
            <a:pPr marL="228600" lvl="0" indent="-228600" defTabSz="914400">
              <a:spcBef>
                <a:spcPts val="1000"/>
              </a:spcBef>
            </a:pPr>
            <a:r>
              <a:rPr lang="en-US" sz="4400" b="1" dirty="0">
                <a:solidFill>
                  <a:srgbClr val="44546A"/>
                </a:solidFill>
                <a:latin typeface="Arial" pitchFamily="34" charset="0"/>
                <a:cs typeface="Arial" pitchFamily="34" charset="0"/>
              </a:rPr>
              <a:t>AEM-WV Guidance </a:t>
            </a:r>
          </a:p>
          <a:p>
            <a:pPr marL="0" lvl="0" indent="0" defTabSz="914400">
              <a:spcBef>
                <a:spcPts val="1000"/>
              </a:spcBef>
              <a:buNone/>
            </a:pPr>
            <a:r>
              <a:rPr lang="en-US" sz="4400" b="1" dirty="0">
                <a:solidFill>
                  <a:srgbClr val="44546A"/>
                </a:solidFill>
                <a:latin typeface="Arial" pitchFamily="34" charset="0"/>
                <a:cs typeface="Arial" pitchFamily="34" charset="0"/>
                <a:hlinkClick r:id="rId5"/>
              </a:rPr>
              <a:t>http://wvde.state.wv.us/osp/accessiblematerials.html</a:t>
            </a:r>
            <a:r>
              <a:rPr lang="en-US" sz="4400" b="1" dirty="0">
                <a:solidFill>
                  <a:srgbClr val="44546A"/>
                </a:solidFill>
                <a:latin typeface="Arial" pitchFamily="34" charset="0"/>
                <a:cs typeface="Arial" pitchFamily="34" charset="0"/>
              </a:rPr>
              <a:t> </a:t>
            </a:r>
          </a:p>
          <a:p>
            <a:pPr marL="0" lvl="0" indent="0" defTabSz="914400">
              <a:spcBef>
                <a:spcPts val="1000"/>
              </a:spcBef>
              <a:buNone/>
            </a:pPr>
            <a:endParaRPr lang="en-US" sz="4400" b="1" dirty="0">
              <a:solidFill>
                <a:srgbClr val="44546A"/>
              </a:solidFill>
              <a:latin typeface="Arial" pitchFamily="34" charset="0"/>
              <a:cs typeface="Arial" pitchFamily="34" charset="0"/>
            </a:endParaRPr>
          </a:p>
          <a:p>
            <a:pPr marL="228600" lvl="0" indent="-228600" defTabSz="914400">
              <a:spcBef>
                <a:spcPts val="1000"/>
              </a:spcBef>
            </a:pPr>
            <a:r>
              <a:rPr lang="en-US" sz="4400" b="1" dirty="0">
                <a:solidFill>
                  <a:srgbClr val="44546A"/>
                </a:solidFill>
                <a:latin typeface="Arial" pitchFamily="34" charset="0"/>
                <a:cs typeface="Arial" pitchFamily="34" charset="0"/>
              </a:rPr>
              <a:t>Audio Supported Reading</a:t>
            </a:r>
          </a:p>
          <a:p>
            <a:pPr marL="0" lvl="0" indent="0" defTabSz="914400">
              <a:spcBef>
                <a:spcPts val="1000"/>
              </a:spcBef>
              <a:buNone/>
            </a:pPr>
            <a:r>
              <a:rPr lang="en-US" sz="4400" b="1" dirty="0">
                <a:solidFill>
                  <a:srgbClr val="44546A"/>
                </a:solidFill>
                <a:latin typeface="Arial" pitchFamily="34" charset="0"/>
                <a:cs typeface="Arial" pitchFamily="34" charset="0"/>
                <a:hlinkClick r:id="rId6"/>
              </a:rPr>
              <a:t>http://aem.cast.org/search?query=ASR</a:t>
            </a:r>
            <a:endParaRPr lang="en-US" sz="4400" b="1" dirty="0">
              <a:solidFill>
                <a:srgbClr val="44546A"/>
              </a:solidFill>
              <a:latin typeface="Arial" pitchFamily="34" charset="0"/>
              <a:cs typeface="Arial" pitchFamily="34" charset="0"/>
            </a:endParaRPr>
          </a:p>
          <a:p>
            <a:pPr marL="228600" lvl="0" indent="-228600" defTabSz="914400">
              <a:spcBef>
                <a:spcPts val="1000"/>
              </a:spcBef>
            </a:pPr>
            <a:endParaRPr lang="en-US" sz="4400" b="1" dirty="0">
              <a:solidFill>
                <a:srgbClr val="44546A"/>
              </a:solidFill>
              <a:latin typeface="Arial" pitchFamily="34" charset="0"/>
              <a:cs typeface="Arial" pitchFamily="34" charset="0"/>
            </a:endParaRPr>
          </a:p>
          <a:p>
            <a:pPr marL="228600" lvl="0" indent="-228600" defTabSz="914400">
              <a:spcBef>
                <a:spcPts val="1000"/>
              </a:spcBef>
            </a:pPr>
            <a:r>
              <a:rPr lang="en-US" sz="4400" b="1" dirty="0">
                <a:solidFill>
                  <a:srgbClr val="44546A"/>
                </a:solidFill>
                <a:latin typeface="Arial" pitchFamily="34" charset="0"/>
                <a:cs typeface="Arial" pitchFamily="34" charset="0"/>
              </a:rPr>
              <a:t>Jeff </a:t>
            </a:r>
            <a:r>
              <a:rPr lang="en-US" sz="4400" b="1" dirty="0" err="1">
                <a:solidFill>
                  <a:srgbClr val="44546A"/>
                </a:solidFill>
                <a:latin typeface="Arial" pitchFamily="34" charset="0"/>
                <a:cs typeface="Arial" pitchFamily="34" charset="0"/>
              </a:rPr>
              <a:t>Diedrich</a:t>
            </a:r>
            <a:r>
              <a:rPr lang="en-US" sz="4400" b="1" dirty="0">
                <a:solidFill>
                  <a:srgbClr val="44546A"/>
                </a:solidFill>
                <a:latin typeface="Arial" pitchFamily="34" charset="0"/>
                <a:cs typeface="Arial" pitchFamily="34" charset="0"/>
              </a:rPr>
              <a:t>, CCC-SLP, Director, Michigan’s Integrated Technology Supports Ruth </a:t>
            </a:r>
            <a:r>
              <a:rPr lang="en-US" sz="4400" b="1" dirty="0" err="1">
                <a:solidFill>
                  <a:srgbClr val="44546A"/>
                </a:solidFill>
                <a:latin typeface="Arial" pitchFamily="34" charset="0"/>
                <a:cs typeface="Arial" pitchFamily="34" charset="0"/>
              </a:rPr>
              <a:t>Ziolkowski</a:t>
            </a:r>
            <a:r>
              <a:rPr lang="en-US" sz="4400" b="1" dirty="0">
                <a:solidFill>
                  <a:srgbClr val="44546A"/>
                </a:solidFill>
                <a:latin typeface="Arial" pitchFamily="34" charset="0"/>
                <a:cs typeface="Arial" pitchFamily="34" charset="0"/>
              </a:rPr>
              <a:t>, MBA, OTR, President, Don Johnston Incorporated </a:t>
            </a:r>
            <a:r>
              <a:rPr lang="pt-BR" sz="4400" b="1" dirty="0">
                <a:solidFill>
                  <a:srgbClr val="44546A"/>
                </a:solidFill>
                <a:latin typeface="Arial" pitchFamily="34" charset="0"/>
                <a:cs typeface="Arial" pitchFamily="34" charset="0"/>
              </a:rPr>
              <a:t>Presentation at ATIA  2009, Orlando, Florida</a:t>
            </a:r>
          </a:p>
          <a:p>
            <a:pPr marL="0" lvl="0" indent="0" defTabSz="914400">
              <a:spcBef>
                <a:spcPts val="1000"/>
              </a:spcBef>
              <a:buNone/>
            </a:pPr>
            <a:endParaRPr lang="pt-BR" sz="4400" b="1" dirty="0">
              <a:solidFill>
                <a:srgbClr val="44546A"/>
              </a:solidFill>
              <a:latin typeface="Arial" pitchFamily="34" charset="0"/>
              <a:cs typeface="Arial" pitchFamily="34" charset="0"/>
            </a:endParaRPr>
          </a:p>
          <a:p>
            <a:pPr marL="228600" lvl="0" indent="-228600" defTabSz="914400">
              <a:spcBef>
                <a:spcPts val="1000"/>
              </a:spcBef>
            </a:pPr>
            <a:r>
              <a:rPr lang="pt-BR" sz="4400" b="1" dirty="0">
                <a:solidFill>
                  <a:srgbClr val="44546A"/>
                </a:solidFill>
                <a:latin typeface="Arial" pitchFamily="34" charset="0"/>
                <a:cs typeface="Arial" pitchFamily="34" charset="0"/>
              </a:rPr>
              <a:t>National Center on Accessible Educational Material </a:t>
            </a:r>
          </a:p>
          <a:p>
            <a:pPr marL="0" lvl="0" indent="0" defTabSz="914400">
              <a:spcBef>
                <a:spcPts val="1000"/>
              </a:spcBef>
              <a:buNone/>
            </a:pPr>
            <a:r>
              <a:rPr lang="pt-BR" sz="4400" b="1" dirty="0">
                <a:solidFill>
                  <a:prstClr val="black"/>
                </a:solidFill>
                <a:latin typeface="Arial" pitchFamily="34" charset="0"/>
                <a:cs typeface="Arial" pitchFamily="34" charset="0"/>
                <a:hlinkClick r:id="rId7"/>
              </a:rPr>
              <a:t>http://aem.cast.org/</a:t>
            </a:r>
            <a:r>
              <a:rPr lang="pt-BR" sz="4400" b="1" dirty="0">
                <a:solidFill>
                  <a:prstClr val="black"/>
                </a:solidFill>
                <a:latin typeface="Arial" pitchFamily="34" charset="0"/>
                <a:cs typeface="Arial" pitchFamily="34" charset="0"/>
              </a:rPr>
              <a:t> </a:t>
            </a:r>
          </a:p>
          <a:p>
            <a:pPr marL="0" lvl="0" indent="0" defTabSz="914400">
              <a:spcBef>
                <a:spcPts val="1000"/>
              </a:spcBef>
              <a:buNone/>
            </a:pPr>
            <a:endParaRPr lang="pt-BR" sz="4400" b="1" dirty="0">
              <a:solidFill>
                <a:prstClr val="black"/>
              </a:solidFill>
              <a:latin typeface="Arial" pitchFamily="34" charset="0"/>
              <a:cs typeface="Arial" pitchFamily="34" charset="0"/>
              <a:hlinkClick r:id="rId8"/>
            </a:endParaRPr>
          </a:p>
          <a:p>
            <a:pPr marL="228600" lvl="0" indent="-228600" defTabSz="914400">
              <a:spcBef>
                <a:spcPts val="1000"/>
              </a:spcBef>
            </a:pPr>
            <a:r>
              <a:rPr lang="en-US" sz="4400" b="1" dirty="0">
                <a:solidFill>
                  <a:prstClr val="black"/>
                </a:solidFill>
                <a:latin typeface="Arial" panose="020B0604020202020204" pitchFamily="34" charset="0"/>
                <a:cs typeface="Arial" panose="020B0604020202020204" pitchFamily="34" charset="0"/>
                <a:hlinkClick r:id="rId8"/>
              </a:rPr>
              <a:t>Accommodations and Modifications: How They’re Different</a:t>
            </a:r>
            <a:endParaRPr lang="en-US" sz="4400" b="1" dirty="0">
              <a:solidFill>
                <a:prstClr val="black"/>
              </a:solidFill>
              <a:latin typeface="Arial" panose="020B0604020202020204" pitchFamily="34" charset="0"/>
              <a:cs typeface="Arial" panose="020B0604020202020204" pitchFamily="34" charset="0"/>
            </a:endParaRPr>
          </a:p>
          <a:p>
            <a:pPr marL="228600" lvl="0" indent="-228600" defTabSz="914400">
              <a:spcBef>
                <a:spcPts val="1000"/>
              </a:spcBef>
            </a:pPr>
            <a:endParaRPr lang="pt-BR" sz="4400" b="1" dirty="0">
              <a:solidFill>
                <a:prstClr val="black"/>
              </a:solidFill>
              <a:latin typeface="Arial" pitchFamily="34" charset="0"/>
              <a:cs typeface="Arial" pitchFamily="34" charset="0"/>
            </a:endParaRPr>
          </a:p>
          <a:p>
            <a:pPr marL="228600" lvl="0" indent="-228600" defTabSz="914400">
              <a:spcBef>
                <a:spcPts val="1000"/>
              </a:spcBef>
            </a:pPr>
            <a:r>
              <a:rPr lang="pt-BR" sz="4400" b="1" dirty="0">
                <a:solidFill>
                  <a:srgbClr val="44546A"/>
                </a:solidFill>
                <a:latin typeface="Arial" pitchFamily="34" charset="0"/>
                <a:cs typeface="Arial" pitchFamily="34" charset="0"/>
              </a:rPr>
              <a:t>SETT Process</a:t>
            </a:r>
            <a:endParaRPr lang="pt-BR" sz="4400" b="1" dirty="0">
              <a:solidFill>
                <a:srgbClr val="44546A"/>
              </a:solidFill>
              <a:latin typeface="Arial" pitchFamily="34" charset="0"/>
              <a:cs typeface="Arial" pitchFamily="34" charset="0"/>
              <a:hlinkClick r:id="rId9"/>
            </a:endParaRPr>
          </a:p>
          <a:p>
            <a:pPr marL="0" lvl="0" indent="0" defTabSz="914400">
              <a:spcBef>
                <a:spcPts val="1000"/>
              </a:spcBef>
              <a:buNone/>
            </a:pPr>
            <a:r>
              <a:rPr lang="pt-BR" sz="4400" b="1" dirty="0">
                <a:solidFill>
                  <a:prstClr val="black"/>
                </a:solidFill>
                <a:latin typeface="Arial" pitchFamily="34" charset="0"/>
                <a:cs typeface="Arial" pitchFamily="34" charset="0"/>
                <a:hlinkClick r:id="rId9"/>
              </a:rPr>
              <a:t>http://www.joyzabala.com/Documents.html</a:t>
            </a:r>
            <a:endParaRPr lang="pt-BR" sz="4400" b="1"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44</a:t>
            </a:fld>
            <a:endParaRPr lang="en-US"/>
          </a:p>
        </p:txBody>
      </p:sp>
    </p:spTree>
    <p:extLst>
      <p:ext uri="{BB962C8B-B14F-4D97-AF65-F5344CB8AC3E}">
        <p14:creationId xmlns:p14="http://schemas.microsoft.com/office/powerpoint/2010/main" val="3847614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 y="143747"/>
            <a:ext cx="8859795" cy="1400159"/>
          </a:xfrm>
        </p:spPr>
        <p:txBody>
          <a:bodyPr>
            <a:normAutofit/>
          </a:bodyPr>
          <a:lstStyle/>
          <a:p>
            <a:r>
              <a:rPr lang="en-US" sz="3600" b="1" dirty="0">
                <a:solidFill>
                  <a:prstClr val="black"/>
                </a:solidFill>
                <a:latin typeface="Arial" charset="0"/>
                <a:cs typeface="Arial" charset="0"/>
              </a:rPr>
              <a:t>Free Android and iOS Text-to-Speech	</a:t>
            </a:r>
            <a:endParaRPr lang="en-US" sz="3600" dirty="0"/>
          </a:p>
        </p:txBody>
      </p:sp>
      <p:sp>
        <p:nvSpPr>
          <p:cNvPr id="3" name="Content Placeholder 2"/>
          <p:cNvSpPr>
            <a:spLocks noGrp="1"/>
          </p:cNvSpPr>
          <p:nvPr>
            <p:ph idx="1"/>
          </p:nvPr>
        </p:nvSpPr>
        <p:spPr/>
        <p:txBody>
          <a:bodyPr/>
          <a:lstStyle/>
          <a:p>
            <a:pPr marL="0" lvl="0" indent="0" defTabSz="914400">
              <a:spcBef>
                <a:spcPts val="1000"/>
              </a:spcBef>
              <a:buNone/>
            </a:pPr>
            <a:r>
              <a:rPr lang="en-US" sz="2800" dirty="0" smtClean="0">
                <a:solidFill>
                  <a:prstClr val="black"/>
                </a:solidFill>
                <a:latin typeface="Arial" charset="0"/>
                <a:cs typeface="Arial" charset="0"/>
              </a:rPr>
              <a:t>PCs and MACs have text to speech tools.</a:t>
            </a:r>
          </a:p>
          <a:p>
            <a:pPr marL="0" lvl="0" indent="0" defTabSz="914400">
              <a:spcBef>
                <a:spcPts val="1000"/>
              </a:spcBef>
              <a:buNone/>
            </a:pPr>
            <a:endParaRPr lang="en-US" sz="2800" dirty="0" smtClean="0">
              <a:solidFill>
                <a:prstClr val="black"/>
              </a:solidFill>
              <a:latin typeface="Arial" charset="0"/>
              <a:cs typeface="Arial" charset="0"/>
            </a:endParaRPr>
          </a:p>
          <a:p>
            <a:pPr marL="0" lvl="0" indent="0" defTabSz="914400">
              <a:spcBef>
                <a:spcPts val="1000"/>
              </a:spcBef>
              <a:buNone/>
            </a:pPr>
            <a:r>
              <a:rPr lang="en-US" sz="2800" dirty="0" smtClean="0">
                <a:solidFill>
                  <a:prstClr val="black"/>
                </a:solidFill>
                <a:latin typeface="Arial" charset="0"/>
                <a:cs typeface="Arial" charset="0"/>
              </a:rPr>
              <a:t>Most </a:t>
            </a:r>
            <a:r>
              <a:rPr lang="en-US" sz="2800" dirty="0">
                <a:solidFill>
                  <a:prstClr val="black"/>
                </a:solidFill>
                <a:latin typeface="Arial" charset="0"/>
                <a:cs typeface="Arial" charset="0"/>
              </a:rPr>
              <a:t>new android and iOS devices have text to speech built in</a:t>
            </a:r>
          </a:p>
          <a:p>
            <a:pPr marL="0" lvl="0" indent="0" defTabSz="914400">
              <a:spcBef>
                <a:spcPts val="1000"/>
              </a:spcBef>
              <a:buNone/>
            </a:pPr>
            <a:r>
              <a:rPr lang="en-US" sz="1800" dirty="0">
                <a:solidFill>
                  <a:prstClr val="black"/>
                </a:solidFill>
                <a:latin typeface="Arial" charset="0"/>
                <a:cs typeface="Arial" charset="0"/>
                <a:hlinkClick r:id="rId3"/>
              </a:rPr>
              <a:t>http://www.dummies.com/how-to/content/how-to-prep-for-dictation-on-the-samsung-galaxy-ta.html</a:t>
            </a:r>
            <a:r>
              <a:rPr lang="en-US" sz="1800" dirty="0">
                <a:solidFill>
                  <a:prstClr val="black"/>
                </a:solidFill>
                <a:latin typeface="Arial" charset="0"/>
                <a:cs typeface="Arial" charset="0"/>
              </a:rPr>
              <a:t> </a:t>
            </a:r>
          </a:p>
          <a:p>
            <a:pPr marL="0" lvl="0" indent="0" defTabSz="914400">
              <a:spcBef>
                <a:spcPts val="1000"/>
              </a:spcBef>
              <a:buNone/>
            </a:pPr>
            <a:endParaRPr lang="en-US" sz="2800" dirty="0">
              <a:solidFill>
                <a:prstClr val="black"/>
              </a:solidFill>
              <a:latin typeface="Arial" charset="0"/>
              <a:cs typeface="Arial" charset="0"/>
            </a:endParaRPr>
          </a:p>
          <a:p>
            <a:pPr marL="0" lvl="0" indent="0" defTabSz="914400">
              <a:spcBef>
                <a:spcPts val="1000"/>
              </a:spcBef>
              <a:buNone/>
            </a:pPr>
            <a:r>
              <a:rPr lang="en-US" sz="2800" dirty="0">
                <a:solidFill>
                  <a:prstClr val="black"/>
                </a:solidFill>
                <a:latin typeface="Arial" charset="0"/>
                <a:cs typeface="Arial" charset="0"/>
              </a:rPr>
              <a:t>Text to speech translators can be used translating from English to English</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45</a:t>
            </a:fld>
            <a:endParaRPr lang="en-US"/>
          </a:p>
        </p:txBody>
      </p:sp>
    </p:spTree>
    <p:extLst>
      <p:ext uri="{BB962C8B-B14F-4D97-AF65-F5344CB8AC3E}">
        <p14:creationId xmlns:p14="http://schemas.microsoft.com/office/powerpoint/2010/main" val="5741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smtClean="0">
                <a:solidFill>
                  <a:prstClr val="black"/>
                </a:solidFill>
                <a:latin typeface="Arial" charset="0"/>
                <a:cs typeface="Arial" charset="0"/>
              </a:rPr>
              <a:t>idevice</a:t>
            </a:r>
            <a:r>
              <a:rPr lang="en-US" sz="4400" b="1" dirty="0" smtClean="0">
                <a:solidFill>
                  <a:prstClr val="black"/>
                </a:solidFill>
                <a:latin typeface="Arial" charset="0"/>
                <a:cs typeface="Arial" charset="0"/>
              </a:rPr>
              <a:t> </a:t>
            </a:r>
            <a:r>
              <a:rPr lang="en-US" sz="4400" b="1" dirty="0">
                <a:solidFill>
                  <a:prstClr val="black"/>
                </a:solidFill>
                <a:latin typeface="Arial" charset="0"/>
                <a:cs typeface="Arial" charset="0"/>
              </a:rPr>
              <a:t>Apps</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a:solidFill>
                  <a:prstClr val="black"/>
                </a:solidFill>
                <a:latin typeface="Arial" charset="0"/>
                <a:cs typeface="Arial" charset="0"/>
              </a:rPr>
              <a:t>Claro Scan Pen </a:t>
            </a:r>
          </a:p>
          <a:p>
            <a:pPr marL="0" lvl="0" indent="0" defTabSz="914400">
              <a:spcBef>
                <a:spcPts val="1000"/>
              </a:spcBef>
              <a:buNone/>
            </a:pPr>
            <a:r>
              <a:rPr lang="en-US" sz="1800" dirty="0">
                <a:solidFill>
                  <a:prstClr val="black"/>
                </a:solidFill>
                <a:latin typeface="Arial" charset="0"/>
                <a:cs typeface="Arial" charset="0"/>
                <a:hlinkClick r:id="rId3"/>
              </a:rPr>
              <a:t>http://www.claro-apps.com/claro-scanpen/</a:t>
            </a:r>
            <a:endParaRPr lang="en-US" sz="1800" dirty="0">
              <a:solidFill>
                <a:prstClr val="black"/>
              </a:solidFill>
              <a:latin typeface="Arial" charset="0"/>
              <a:cs typeface="Arial" charset="0"/>
            </a:endParaRPr>
          </a:p>
          <a:p>
            <a:pPr marL="228600" lvl="0" indent="-228600" defTabSz="914400">
              <a:spcBef>
                <a:spcPts val="1000"/>
              </a:spcBef>
            </a:pPr>
            <a:r>
              <a:rPr lang="en-US" sz="2800" dirty="0" err="1">
                <a:solidFill>
                  <a:prstClr val="black"/>
                </a:solidFill>
                <a:latin typeface="Arial" charset="0"/>
                <a:cs typeface="Arial" charset="0"/>
              </a:rPr>
              <a:t>TableTop</a:t>
            </a:r>
            <a:r>
              <a:rPr lang="en-US" sz="2800" dirty="0">
                <a:solidFill>
                  <a:prstClr val="black"/>
                </a:solidFill>
                <a:latin typeface="Arial" charset="0"/>
                <a:cs typeface="Arial" charset="0"/>
              </a:rPr>
              <a:t> Translator</a:t>
            </a:r>
          </a:p>
          <a:p>
            <a:pPr marL="0" lvl="0" indent="0" defTabSz="914400">
              <a:spcBef>
                <a:spcPts val="1000"/>
              </a:spcBef>
              <a:buNone/>
            </a:pPr>
            <a:r>
              <a:rPr lang="en-US" sz="1800" dirty="0">
                <a:solidFill>
                  <a:prstClr val="black"/>
                </a:solidFill>
                <a:latin typeface="Arial" charset="0"/>
                <a:cs typeface="Arial" charset="0"/>
                <a:hlinkClick r:id="rId4"/>
              </a:rPr>
              <a:t>http://www.tabletoptranslator.com/</a:t>
            </a:r>
            <a:r>
              <a:rPr lang="en-US" sz="1800" dirty="0">
                <a:solidFill>
                  <a:prstClr val="black"/>
                </a:solidFill>
                <a:latin typeface="Arial" charset="0"/>
                <a:cs typeface="Arial" charset="0"/>
              </a:rPr>
              <a:t> </a:t>
            </a:r>
          </a:p>
          <a:p>
            <a:pPr marL="228600" lvl="0" indent="-228600" defTabSz="914400">
              <a:spcBef>
                <a:spcPts val="1000"/>
              </a:spcBef>
            </a:pPr>
            <a:r>
              <a:rPr lang="en-US" sz="2800" dirty="0">
                <a:solidFill>
                  <a:prstClr val="black"/>
                </a:solidFill>
                <a:latin typeface="Arial" charset="0"/>
                <a:cs typeface="Arial" charset="0"/>
              </a:rPr>
              <a:t>Google Translate</a:t>
            </a:r>
          </a:p>
          <a:p>
            <a:pPr marL="0" lvl="0" indent="0" defTabSz="914400">
              <a:spcBef>
                <a:spcPts val="1000"/>
              </a:spcBef>
              <a:buNone/>
            </a:pPr>
            <a:r>
              <a:rPr lang="en-US" sz="1800" dirty="0">
                <a:solidFill>
                  <a:prstClr val="black"/>
                </a:solidFill>
                <a:latin typeface="Arial" charset="0"/>
                <a:cs typeface="Arial" charset="0"/>
                <a:hlinkClick r:id="rId5"/>
              </a:rPr>
              <a:t>https://translate.google.com</a:t>
            </a:r>
            <a:endParaRPr lang="en-US" sz="1800" dirty="0">
              <a:solidFill>
                <a:prstClr val="black"/>
              </a:solidFill>
              <a:latin typeface="Arial" charset="0"/>
              <a:cs typeface="Arial" charset="0"/>
            </a:endParaRPr>
          </a:p>
          <a:p>
            <a:pPr marL="228600" lvl="0" indent="-228600" defTabSz="914400">
              <a:spcBef>
                <a:spcPts val="1000"/>
              </a:spcBef>
            </a:pPr>
            <a:r>
              <a:rPr lang="en-US" sz="2800" dirty="0" err="1">
                <a:solidFill>
                  <a:prstClr val="black"/>
                </a:solidFill>
                <a:latin typeface="Arial" charset="0"/>
                <a:cs typeface="Arial" charset="0"/>
              </a:rPr>
              <a:t>Keedogo</a:t>
            </a:r>
            <a:r>
              <a:rPr lang="en-US" sz="2800" dirty="0">
                <a:solidFill>
                  <a:prstClr val="black"/>
                </a:solidFill>
                <a:latin typeface="Arial" charset="0"/>
                <a:cs typeface="Arial" charset="0"/>
              </a:rPr>
              <a:t> Plus – Keyboard for education</a:t>
            </a:r>
          </a:p>
          <a:p>
            <a:pPr marL="0" lvl="0" indent="0" defTabSz="914400">
              <a:spcBef>
                <a:spcPts val="1000"/>
              </a:spcBef>
              <a:buNone/>
            </a:pPr>
            <a:r>
              <a:rPr lang="en-US" sz="1800" dirty="0">
                <a:solidFill>
                  <a:prstClr val="black"/>
                </a:solidFill>
                <a:latin typeface="Arial" charset="0"/>
                <a:cs typeface="Arial" charset="0"/>
                <a:hlinkClick r:id="rId6"/>
              </a:rPr>
              <a:t>https://itunes.apple.com/nz/app/keedogo-plus-keyboard-for/id918496636?mt=8</a:t>
            </a:r>
            <a:r>
              <a:rPr lang="en-US" sz="1800" dirty="0">
                <a:solidFill>
                  <a:prstClr val="black"/>
                </a:solidFill>
                <a:latin typeface="Arial" charset="0"/>
                <a:cs typeface="Arial" charset="0"/>
              </a:rPr>
              <a:t> </a:t>
            </a:r>
          </a:p>
        </p:txBody>
      </p:sp>
      <p:sp>
        <p:nvSpPr>
          <p:cNvPr id="4" name="Slide Number Placeholder 3"/>
          <p:cNvSpPr>
            <a:spLocks noGrp="1"/>
          </p:cNvSpPr>
          <p:nvPr>
            <p:ph type="sldNum" sz="quarter" idx="12"/>
          </p:nvPr>
        </p:nvSpPr>
        <p:spPr/>
        <p:txBody>
          <a:bodyPr/>
          <a:lstStyle/>
          <a:p>
            <a:fld id="{16630861-4318-414B-8E21-CA5F03E7BD41}" type="slidenum">
              <a:rPr lang="en-US" smtClean="0"/>
              <a:t>46</a:t>
            </a:fld>
            <a:endParaRPr lang="en-US"/>
          </a:p>
        </p:txBody>
      </p:sp>
    </p:spTree>
    <p:extLst>
      <p:ext uri="{BB962C8B-B14F-4D97-AF65-F5344CB8AC3E}">
        <p14:creationId xmlns:p14="http://schemas.microsoft.com/office/powerpoint/2010/main" val="311889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cs typeface="Arial" charset="0"/>
              </a:rPr>
              <a:t>AT web extension</a:t>
            </a:r>
            <a:endParaRPr lang="en-US" dirty="0"/>
          </a:p>
        </p:txBody>
      </p:sp>
      <p:sp>
        <p:nvSpPr>
          <p:cNvPr id="3" name="Content Placeholder 2"/>
          <p:cNvSpPr>
            <a:spLocks noGrp="1"/>
          </p:cNvSpPr>
          <p:nvPr>
            <p:ph idx="1"/>
          </p:nvPr>
        </p:nvSpPr>
        <p:spPr/>
        <p:txBody>
          <a:bodyPr/>
          <a:lstStyle/>
          <a:p>
            <a:pPr marL="0" lvl="0" indent="0" defTabSz="914400">
              <a:spcBef>
                <a:spcPts val="1000"/>
              </a:spcBef>
              <a:buNone/>
            </a:pPr>
            <a:r>
              <a:rPr lang="en-US" sz="2800" dirty="0" err="1">
                <a:solidFill>
                  <a:prstClr val="black"/>
                </a:solidFill>
                <a:latin typeface="Arial" charset="0"/>
                <a:cs typeface="Arial" charset="0"/>
              </a:rPr>
              <a:t>Dyslexie</a:t>
            </a:r>
            <a:r>
              <a:rPr lang="en-US" sz="2800" dirty="0">
                <a:solidFill>
                  <a:prstClr val="black"/>
                </a:solidFill>
                <a:latin typeface="Arial" charset="0"/>
                <a:cs typeface="Arial" charset="0"/>
              </a:rPr>
              <a:t> extension allows you to read websites in </a:t>
            </a:r>
            <a:r>
              <a:rPr lang="en-US" sz="2800" dirty="0" err="1">
                <a:solidFill>
                  <a:prstClr val="black"/>
                </a:solidFill>
                <a:latin typeface="Arial" charset="0"/>
                <a:cs typeface="Arial" charset="0"/>
              </a:rPr>
              <a:t>Dyslexie</a:t>
            </a:r>
            <a:r>
              <a:rPr lang="en-US" sz="2800" dirty="0">
                <a:solidFill>
                  <a:prstClr val="black"/>
                </a:solidFill>
                <a:latin typeface="Arial" charset="0"/>
                <a:cs typeface="Arial" charset="0"/>
              </a:rPr>
              <a:t> </a:t>
            </a:r>
            <a:r>
              <a:rPr lang="en-US" sz="2800" dirty="0" smtClean="0">
                <a:solidFill>
                  <a:prstClr val="black"/>
                </a:solidFill>
                <a:latin typeface="Arial" charset="0"/>
                <a:cs typeface="Arial" charset="0"/>
              </a:rPr>
              <a:t>font</a:t>
            </a:r>
          </a:p>
          <a:p>
            <a:pPr marL="0" lvl="0" indent="0" defTabSz="914400">
              <a:spcBef>
                <a:spcPts val="1000"/>
              </a:spcBef>
              <a:buNone/>
            </a:pPr>
            <a:r>
              <a:rPr lang="en-US" sz="2000" dirty="0" smtClean="0">
                <a:solidFill>
                  <a:prstClr val="black"/>
                </a:solidFill>
                <a:latin typeface="Arial" charset="0"/>
                <a:cs typeface="Arial" charset="0"/>
                <a:hlinkClick r:id="rId3"/>
              </a:rPr>
              <a:t>https</a:t>
            </a:r>
            <a:r>
              <a:rPr lang="en-US" sz="2000" dirty="0">
                <a:solidFill>
                  <a:prstClr val="black"/>
                </a:solidFill>
                <a:latin typeface="Arial" charset="0"/>
                <a:cs typeface="Arial" charset="0"/>
                <a:hlinkClick r:id="rId3"/>
              </a:rPr>
              <a:t>://www.dyslexiefont.com/</a:t>
            </a:r>
            <a:r>
              <a:rPr lang="en-US" sz="2000" dirty="0">
                <a:solidFill>
                  <a:prstClr val="black"/>
                </a:solidFill>
                <a:latin typeface="Arial" charset="0"/>
                <a:cs typeface="Arial" charset="0"/>
              </a:rPr>
              <a:t> </a:t>
            </a:r>
          </a:p>
        </p:txBody>
      </p:sp>
      <p:sp>
        <p:nvSpPr>
          <p:cNvPr id="4" name="Slide Number Placeholder 3"/>
          <p:cNvSpPr>
            <a:spLocks noGrp="1"/>
          </p:cNvSpPr>
          <p:nvPr>
            <p:ph type="sldNum" sz="quarter" idx="12"/>
          </p:nvPr>
        </p:nvSpPr>
        <p:spPr/>
        <p:txBody>
          <a:bodyPr/>
          <a:lstStyle/>
          <a:p>
            <a:fld id="{16630861-4318-414B-8E21-CA5F03E7BD41}" type="slidenum">
              <a:rPr lang="en-US" smtClean="0"/>
              <a:t>47</a:t>
            </a:fld>
            <a:endParaRPr lang="en-US"/>
          </a:p>
        </p:txBody>
      </p:sp>
    </p:spTree>
    <p:extLst>
      <p:ext uri="{BB962C8B-B14F-4D97-AF65-F5344CB8AC3E}">
        <p14:creationId xmlns:p14="http://schemas.microsoft.com/office/powerpoint/2010/main" val="753519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cs typeface="Arial" charset="0"/>
              </a:rPr>
              <a:t>Other great resources</a:t>
            </a:r>
            <a:endParaRPr lang="en-US" dirty="0"/>
          </a:p>
        </p:txBody>
      </p:sp>
      <p:sp>
        <p:nvSpPr>
          <p:cNvPr id="3" name="Content Placeholder 2"/>
          <p:cNvSpPr>
            <a:spLocks noGrp="1"/>
          </p:cNvSpPr>
          <p:nvPr>
            <p:ph idx="1"/>
          </p:nvPr>
        </p:nvSpPr>
        <p:spPr/>
        <p:txBody>
          <a:bodyPr/>
          <a:lstStyle/>
          <a:p>
            <a:pPr marL="228600" lvl="0" indent="-228600" defTabSz="914400">
              <a:spcBef>
                <a:spcPts val="1000"/>
              </a:spcBef>
            </a:pPr>
            <a:r>
              <a:rPr lang="en-US" sz="2800" dirty="0">
                <a:solidFill>
                  <a:prstClr val="black"/>
                </a:solidFill>
                <a:latin typeface="Arial" charset="0"/>
                <a:cs typeface="Arial" charset="0"/>
              </a:rPr>
              <a:t>Talk </a:t>
            </a:r>
            <a:r>
              <a:rPr lang="en-US" sz="2800" dirty="0" err="1">
                <a:solidFill>
                  <a:prstClr val="black"/>
                </a:solidFill>
                <a:latin typeface="Arial" charset="0"/>
                <a:cs typeface="Arial" charset="0"/>
              </a:rPr>
              <a:t>Typer</a:t>
            </a:r>
            <a:r>
              <a:rPr lang="en-US" sz="2800" dirty="0">
                <a:solidFill>
                  <a:prstClr val="black"/>
                </a:solidFill>
                <a:latin typeface="Arial" charset="0"/>
                <a:cs typeface="Arial" charset="0"/>
              </a:rPr>
              <a:t> </a:t>
            </a:r>
          </a:p>
          <a:p>
            <a:pPr marL="0" lvl="0" indent="0" defTabSz="914400">
              <a:spcBef>
                <a:spcPts val="1000"/>
              </a:spcBef>
              <a:buNone/>
            </a:pPr>
            <a:r>
              <a:rPr lang="en-US" sz="1800" dirty="0">
                <a:solidFill>
                  <a:prstClr val="black"/>
                </a:solidFill>
                <a:latin typeface="Arial" charset="0"/>
                <a:cs typeface="Arial" charset="0"/>
                <a:hlinkClick r:id="rId3"/>
              </a:rPr>
              <a:t>https://talktyper.com/</a:t>
            </a:r>
            <a:r>
              <a:rPr lang="en-US" sz="1800" dirty="0">
                <a:solidFill>
                  <a:prstClr val="black"/>
                </a:solidFill>
                <a:latin typeface="Arial" charset="0"/>
                <a:cs typeface="Arial" charset="0"/>
              </a:rPr>
              <a:t> </a:t>
            </a:r>
          </a:p>
          <a:p>
            <a:pPr marL="228600" lvl="0" indent="-228600" defTabSz="914400">
              <a:spcBef>
                <a:spcPts val="1000"/>
              </a:spcBef>
            </a:pPr>
            <a:r>
              <a:rPr lang="en-US" sz="2800" dirty="0">
                <a:solidFill>
                  <a:prstClr val="black"/>
                </a:solidFill>
                <a:latin typeface="Arial" charset="0"/>
                <a:cs typeface="Arial" charset="0"/>
              </a:rPr>
              <a:t>Free Technology Toolkit for Universal Design for Learning</a:t>
            </a:r>
          </a:p>
          <a:p>
            <a:pPr marL="0" lvl="0" indent="0" defTabSz="914400">
              <a:spcBef>
                <a:spcPts val="1000"/>
              </a:spcBef>
              <a:buNone/>
            </a:pPr>
            <a:r>
              <a:rPr lang="en-US" sz="1800" dirty="0">
                <a:solidFill>
                  <a:prstClr val="black"/>
                </a:solidFill>
                <a:latin typeface="Arial" charset="0"/>
                <a:cs typeface="Arial" charset="0"/>
                <a:hlinkClick r:id="rId4"/>
              </a:rPr>
              <a:t>http://udltechtoolkit.wikispaces.com/home</a:t>
            </a:r>
            <a:endParaRPr lang="en-US" sz="1800" dirty="0">
              <a:solidFill>
                <a:prstClr val="black"/>
              </a:solidFill>
              <a:latin typeface="Arial" charset="0"/>
              <a:cs typeface="Arial" charset="0"/>
            </a:endParaRPr>
          </a:p>
          <a:p>
            <a:pPr marL="228600" lvl="0" indent="-228600" defTabSz="914400">
              <a:spcBef>
                <a:spcPts val="1000"/>
              </a:spcBef>
            </a:pPr>
            <a:r>
              <a:rPr lang="en-US" sz="2800" dirty="0">
                <a:solidFill>
                  <a:prstClr val="black"/>
                </a:solidFill>
                <a:latin typeface="Arial" charset="0"/>
                <a:cs typeface="Arial" charset="0"/>
              </a:rPr>
              <a:t>Tech Tools for Struggling Learners</a:t>
            </a:r>
          </a:p>
          <a:p>
            <a:pPr marL="0" lvl="0" indent="0" defTabSz="914400">
              <a:spcBef>
                <a:spcPts val="1000"/>
              </a:spcBef>
              <a:buNone/>
            </a:pPr>
            <a:r>
              <a:rPr lang="en-US" sz="1800" u="sng" dirty="0">
                <a:solidFill>
                  <a:prstClr val="black"/>
                </a:solidFill>
                <a:latin typeface="Arial" charset="0"/>
                <a:cs typeface="Arial" charset="0"/>
                <a:hlinkClick r:id="rId5"/>
              </a:rPr>
              <a:t>http://tinyurl.com/pulolzm</a:t>
            </a:r>
            <a:r>
              <a:rPr lang="en-US" sz="1800" dirty="0">
                <a:solidFill>
                  <a:prstClr val="black"/>
                </a:solidFill>
                <a:latin typeface="Arial" charset="0"/>
                <a:cs typeface="Arial" charset="0"/>
              </a:rPr>
              <a:t> </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48</a:t>
            </a:fld>
            <a:endParaRPr lang="en-US"/>
          </a:p>
        </p:txBody>
      </p:sp>
    </p:spTree>
    <p:extLst>
      <p:ext uri="{BB962C8B-B14F-4D97-AF65-F5344CB8AC3E}">
        <p14:creationId xmlns:p14="http://schemas.microsoft.com/office/powerpoint/2010/main" val="214116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AEM?</a:t>
            </a:r>
            <a:endParaRPr lang="en-US" dirty="0"/>
          </a:p>
        </p:txBody>
      </p:sp>
      <p:sp>
        <p:nvSpPr>
          <p:cNvPr id="3" name="Content Placeholder 2"/>
          <p:cNvSpPr>
            <a:spLocks noGrp="1"/>
          </p:cNvSpPr>
          <p:nvPr>
            <p:ph idx="1"/>
          </p:nvPr>
        </p:nvSpPr>
        <p:spPr>
          <a:xfrm>
            <a:off x="298938" y="1438158"/>
            <a:ext cx="8527427" cy="4149969"/>
          </a:xfrm>
        </p:spPr>
        <p:txBody>
          <a:bodyPr/>
          <a:lstStyle/>
          <a:p>
            <a:pPr>
              <a:buFontTx/>
              <a:buChar char="•"/>
            </a:pPr>
            <a:r>
              <a:rPr lang="en-US" dirty="0">
                <a:solidFill>
                  <a:schemeClr val="tx2"/>
                </a:solidFill>
                <a:latin typeface="Arial" pitchFamily="34" charset="0"/>
                <a:cs typeface="Arial" pitchFamily="34" charset="0"/>
              </a:rPr>
              <a:t>AEM are materials that are designed or converted in a way that makes them usable across the widest range of student variability in any format (print, digital, graphical, audio, video). </a:t>
            </a:r>
          </a:p>
          <a:p>
            <a:endParaRPr lang="en-US" dirty="0">
              <a:solidFill>
                <a:schemeClr val="tx2"/>
              </a:solidFill>
              <a:latin typeface="Arial" pitchFamily="34" charset="0"/>
              <a:cs typeface="Arial" pitchFamily="34" charset="0"/>
            </a:endParaRPr>
          </a:p>
          <a:p>
            <a:pPr>
              <a:buFontTx/>
              <a:buChar char="•"/>
            </a:pPr>
            <a:r>
              <a:rPr lang="en-US" dirty="0">
                <a:solidFill>
                  <a:schemeClr val="tx2"/>
                </a:solidFill>
                <a:latin typeface="Arial" pitchFamily="34" charset="0"/>
                <a:cs typeface="Arial" pitchFamily="34" charset="0"/>
              </a:rPr>
              <a:t>IDEA specifically focuses on accessible formats of print instructional materials. In relation to IDEA, the term AEM refers to print educational materials that have been transformed into the specialized formats of braille, large print, audio, or digital text. </a:t>
            </a:r>
          </a:p>
          <a:p>
            <a:pPr>
              <a:buFontTx/>
              <a:buChar char="•"/>
            </a:pPr>
            <a:endParaRPr lang="en-US" dirty="0">
              <a:solidFill>
                <a:schemeClr val="tx2"/>
              </a:solidFill>
              <a:latin typeface="Arial" pitchFamily="34" charset="0"/>
              <a:cs typeface="Arial" pitchFamily="34" charset="0"/>
            </a:endParaRPr>
          </a:p>
          <a:p>
            <a:pPr>
              <a:buFontTx/>
              <a:buChar char="•"/>
            </a:pPr>
            <a:r>
              <a:rPr lang="en-US" dirty="0">
                <a:solidFill>
                  <a:schemeClr val="tx2"/>
                </a:solidFill>
                <a:latin typeface="Arial" pitchFamily="34" charset="0"/>
                <a:cs typeface="Arial" pitchFamily="34" charset="0"/>
              </a:rPr>
              <a:t>AEM provides exactly the same content in a format that makes the information usable by the widest range of students.  </a:t>
            </a: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320920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704186"/>
            <a:ext cx="8527427" cy="1400159"/>
          </a:xfrm>
        </p:spPr>
        <p:txBody>
          <a:bodyPr/>
          <a:lstStyle/>
          <a:p>
            <a:pPr algn="ctr"/>
            <a:r>
              <a:rPr lang="en-US" b="1" dirty="0">
                <a:solidFill>
                  <a:schemeClr val="tx2"/>
                </a:solidFill>
              </a:rPr>
              <a:t>Accommodations vs. </a:t>
            </a:r>
            <a:r>
              <a:rPr lang="en-US" b="1" dirty="0" smtClean="0">
                <a:solidFill>
                  <a:schemeClr val="tx2"/>
                </a:solidFill>
              </a:rPr>
              <a:t>Modifications</a:t>
            </a:r>
            <a:br>
              <a:rPr lang="en-US" b="1" dirty="0" smtClean="0">
                <a:solidFill>
                  <a:schemeClr val="tx2"/>
                </a:solidFill>
              </a:rPr>
            </a:br>
            <a:r>
              <a:rPr lang="en-US" sz="2400" b="1" dirty="0" smtClean="0">
                <a:solidFill>
                  <a:schemeClr val="tx2"/>
                </a:solidFill>
              </a:rPr>
              <a:t>(attention IEP Team)</a:t>
            </a:r>
            <a:endParaRPr lang="en-US" sz="2400" dirty="0"/>
          </a:p>
        </p:txBody>
      </p:sp>
      <p:sp>
        <p:nvSpPr>
          <p:cNvPr id="3" name="Content Placeholder 2"/>
          <p:cNvSpPr>
            <a:spLocks noGrp="1"/>
          </p:cNvSpPr>
          <p:nvPr>
            <p:ph idx="1"/>
          </p:nvPr>
        </p:nvSpPr>
        <p:spPr>
          <a:xfrm>
            <a:off x="210448" y="2388946"/>
            <a:ext cx="8527427" cy="4149969"/>
          </a:xfrm>
        </p:spPr>
        <p:txBody>
          <a:bodyPr/>
          <a:lstStyle/>
          <a:p>
            <a:pPr marL="0" indent="0" algn="ctr">
              <a:buNone/>
            </a:pPr>
            <a:r>
              <a:rPr lang="en-US" sz="2400" b="1" dirty="0">
                <a:solidFill>
                  <a:schemeClr val="accent2">
                    <a:lumMod val="50000"/>
                  </a:schemeClr>
                </a:solidFill>
                <a:hlinkClick r:id="rId3"/>
              </a:rPr>
              <a:t>Accommodations and Modifications: </a:t>
            </a:r>
          </a:p>
          <a:p>
            <a:pPr marL="0" indent="0" algn="ctr">
              <a:buNone/>
            </a:pPr>
            <a:r>
              <a:rPr lang="en-US" sz="2400" b="1" dirty="0">
                <a:solidFill>
                  <a:schemeClr val="accent2">
                    <a:lumMod val="50000"/>
                  </a:schemeClr>
                </a:solidFill>
                <a:hlinkClick r:id="rId3"/>
              </a:rPr>
              <a:t>How They’re Different</a:t>
            </a:r>
            <a:endParaRPr lang="en-US" sz="2400" b="1" dirty="0">
              <a:solidFill>
                <a:schemeClr val="accent2">
                  <a:lumMod val="5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38095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sp>
        <p:nvSpPr>
          <p:cNvPr id="5" name="Title 1"/>
          <p:cNvSpPr txBox="1">
            <a:spLocks/>
          </p:cNvSpPr>
          <p:nvPr/>
        </p:nvSpPr>
        <p:spPr>
          <a:xfrm>
            <a:off x="2638794" y="2054589"/>
            <a:ext cx="3640354" cy="14700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a:lstStyle>
          <a:p>
            <a:r>
              <a:rPr lang="en-US" b="1" dirty="0" smtClean="0">
                <a:solidFill>
                  <a:schemeClr val="tx2"/>
                </a:solidFill>
              </a:rPr>
              <a:t>Formats for AEM</a:t>
            </a:r>
            <a:endParaRPr lang="en-US" b="1" dirty="0">
              <a:solidFill>
                <a:schemeClr val="tx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59" y="345023"/>
            <a:ext cx="2528342"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31" y="3215461"/>
            <a:ext cx="2528342" cy="2005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136" y="3215461"/>
            <a:ext cx="2432324" cy="2005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2831" y="402850"/>
            <a:ext cx="2439402" cy="16185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3497" y="2096418"/>
            <a:ext cx="769826" cy="369332"/>
          </a:xfrm>
          <a:prstGeom prst="rect">
            <a:avLst/>
          </a:prstGeom>
          <a:noFill/>
        </p:spPr>
        <p:txBody>
          <a:bodyPr wrap="none" rtlCol="0">
            <a:spAutoFit/>
          </a:bodyPr>
          <a:lstStyle/>
          <a:p>
            <a:r>
              <a:rPr lang="en-US" dirty="0" smtClean="0"/>
              <a:t>Braille</a:t>
            </a:r>
            <a:endParaRPr lang="en-US" dirty="0"/>
          </a:p>
        </p:txBody>
      </p:sp>
      <p:sp>
        <p:nvSpPr>
          <p:cNvPr id="11" name="TextBox 10"/>
          <p:cNvSpPr txBox="1"/>
          <p:nvPr/>
        </p:nvSpPr>
        <p:spPr>
          <a:xfrm>
            <a:off x="6197313" y="2054589"/>
            <a:ext cx="1504771" cy="369332"/>
          </a:xfrm>
          <a:prstGeom prst="rect">
            <a:avLst/>
          </a:prstGeom>
          <a:noFill/>
        </p:spPr>
        <p:txBody>
          <a:bodyPr wrap="none" rtlCol="0">
            <a:spAutoFit/>
          </a:bodyPr>
          <a:lstStyle/>
          <a:p>
            <a:r>
              <a:rPr lang="en-US" dirty="0" smtClean="0"/>
              <a:t>Enlarged Print</a:t>
            </a:r>
            <a:endParaRPr lang="en-US" dirty="0"/>
          </a:p>
        </p:txBody>
      </p:sp>
      <p:sp>
        <p:nvSpPr>
          <p:cNvPr id="12" name="TextBox 11"/>
          <p:cNvSpPr txBox="1"/>
          <p:nvPr/>
        </p:nvSpPr>
        <p:spPr>
          <a:xfrm>
            <a:off x="383458" y="4021394"/>
            <a:ext cx="1349537" cy="369332"/>
          </a:xfrm>
          <a:prstGeom prst="rect">
            <a:avLst/>
          </a:prstGeom>
          <a:noFill/>
        </p:spPr>
        <p:txBody>
          <a:bodyPr wrap="none" rtlCol="0">
            <a:spAutoFit/>
          </a:bodyPr>
          <a:lstStyle/>
          <a:p>
            <a:r>
              <a:rPr lang="en-US" dirty="0" smtClean="0"/>
              <a:t>Audio Books</a:t>
            </a:r>
            <a:endParaRPr lang="en-US" dirty="0"/>
          </a:p>
        </p:txBody>
      </p:sp>
      <p:sp>
        <p:nvSpPr>
          <p:cNvPr id="13" name="TextBox 12"/>
          <p:cNvSpPr txBox="1"/>
          <p:nvPr/>
        </p:nvSpPr>
        <p:spPr>
          <a:xfrm>
            <a:off x="7702084" y="4035912"/>
            <a:ext cx="1213345" cy="369332"/>
          </a:xfrm>
          <a:prstGeom prst="rect">
            <a:avLst/>
          </a:prstGeom>
          <a:noFill/>
        </p:spPr>
        <p:txBody>
          <a:bodyPr wrap="none" rtlCol="0">
            <a:spAutoFit/>
          </a:bodyPr>
          <a:lstStyle/>
          <a:p>
            <a:r>
              <a:rPr lang="en-US" dirty="0" smtClean="0"/>
              <a:t>Digital Text</a:t>
            </a:r>
            <a:endParaRPr lang="en-US" dirty="0"/>
          </a:p>
        </p:txBody>
      </p:sp>
    </p:spTree>
    <p:extLst>
      <p:ext uri="{BB962C8B-B14F-4D97-AF65-F5344CB8AC3E}">
        <p14:creationId xmlns:p14="http://schemas.microsoft.com/office/powerpoint/2010/main" val="308352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994244"/>
            <a:ext cx="8527427" cy="4149969"/>
          </a:xfrm>
        </p:spPr>
        <p:txBody>
          <a:bodyPr>
            <a:normAutofit fontScale="92500" lnSpcReduction="20000"/>
          </a:bodyPr>
          <a:lstStyle/>
          <a:p>
            <a:pPr marL="0" indent="0" algn="ctr">
              <a:buNone/>
            </a:pPr>
            <a:r>
              <a:rPr lang="en-US" dirty="0"/>
              <a:t>I </a:t>
            </a:r>
            <a:r>
              <a:rPr lang="en-US" dirty="0" err="1"/>
              <a:t>susgect</a:t>
            </a:r>
            <a:r>
              <a:rPr lang="en-US" dirty="0"/>
              <a:t> </a:t>
            </a:r>
            <a:r>
              <a:rPr lang="en-US" dirty="0" err="1"/>
              <a:t>th</a:t>
            </a:r>
            <a:r>
              <a:rPr lang="en-US" dirty="0"/>
              <a:t> at </a:t>
            </a:r>
            <a:r>
              <a:rPr lang="en-US" dirty="0" err="1"/>
              <a:t>thechil</a:t>
            </a:r>
            <a:r>
              <a:rPr lang="en-US" dirty="0"/>
              <a:t> b </a:t>
            </a:r>
            <a:r>
              <a:rPr lang="en-US" dirty="0" err="1"/>
              <a:t>wi</a:t>
            </a:r>
            <a:r>
              <a:rPr lang="en-US" dirty="0"/>
              <a:t> </a:t>
            </a:r>
            <a:r>
              <a:rPr lang="en-US" dirty="0" err="1"/>
              <a:t>tha</a:t>
            </a:r>
            <a:r>
              <a:rPr lang="en-US" dirty="0"/>
              <a:t> learn </a:t>
            </a:r>
            <a:r>
              <a:rPr lang="en-US" dirty="0" err="1"/>
              <a:t>ing</a:t>
            </a:r>
            <a:r>
              <a:rPr lang="en-US" dirty="0"/>
              <a:t> </a:t>
            </a:r>
            <a:r>
              <a:rPr lang="en-US" dirty="0" err="1"/>
              <a:t>disadility</a:t>
            </a:r>
            <a:r>
              <a:rPr lang="en-US" dirty="0"/>
              <a:t> mu</a:t>
            </a:r>
          </a:p>
          <a:p>
            <a:pPr marL="0" indent="0" algn="ctr">
              <a:buNone/>
            </a:pPr>
            <a:r>
              <a:rPr lang="en-US" dirty="0" err="1"/>
              <a:t>lyex</a:t>
            </a:r>
            <a:r>
              <a:rPr lang="en-US" dirty="0"/>
              <a:t> </a:t>
            </a:r>
            <a:r>
              <a:rPr lang="en-US" dirty="0" err="1"/>
              <a:t>ger</a:t>
            </a:r>
            <a:r>
              <a:rPr lang="en-US" dirty="0"/>
              <a:t> </a:t>
            </a:r>
            <a:r>
              <a:rPr lang="en-US" dirty="0" err="1"/>
              <a:t>i</a:t>
            </a:r>
            <a:endParaRPr lang="en-US" dirty="0"/>
          </a:p>
          <a:p>
            <a:pPr marL="0" indent="0" algn="ctr">
              <a:buNone/>
            </a:pPr>
            <a:r>
              <a:rPr lang="en-US" dirty="0"/>
              <a:t>e</a:t>
            </a:r>
          </a:p>
          <a:p>
            <a:pPr marL="0" indent="0" algn="ctr">
              <a:buNone/>
            </a:pPr>
            <a:r>
              <a:rPr lang="en-US" dirty="0"/>
              <a:t>n</a:t>
            </a:r>
          </a:p>
          <a:p>
            <a:pPr marL="0" indent="0" algn="ctr">
              <a:buNone/>
            </a:pPr>
            <a:r>
              <a:rPr lang="en-US" dirty="0"/>
              <a:t>o</a:t>
            </a:r>
          </a:p>
          <a:p>
            <a:pPr marL="0" indent="0" algn="ctr">
              <a:buNone/>
            </a:pPr>
            <a:r>
              <a:rPr lang="en-US" dirty="0"/>
              <a:t>e</a:t>
            </a:r>
          </a:p>
          <a:p>
            <a:pPr marL="0" indent="0" algn="ctr">
              <a:buNone/>
            </a:pPr>
            <a:r>
              <a:rPr lang="en-US" dirty="0"/>
              <a:t>a</a:t>
            </a:r>
          </a:p>
          <a:p>
            <a:pPr marL="0" indent="0" algn="ctr">
              <a:buNone/>
            </a:pPr>
            <a:r>
              <a:rPr lang="en-US" dirty="0"/>
              <a:t>n </a:t>
            </a:r>
            <a:r>
              <a:rPr lang="en-US" dirty="0" err="1"/>
              <a:t>alicein</a:t>
            </a:r>
            <a:r>
              <a:rPr lang="en-US" dirty="0"/>
              <a:t> won </a:t>
            </a:r>
            <a:r>
              <a:rPr lang="en-US" dirty="0" err="1"/>
              <a:t>berl</a:t>
            </a:r>
            <a:r>
              <a:rPr lang="en-US" dirty="0"/>
              <a:t> an </a:t>
            </a:r>
            <a:r>
              <a:rPr lang="en-US" dirty="0" err="1"/>
              <a:t>bex</a:t>
            </a:r>
            <a:r>
              <a:rPr lang="en-US" dirty="0"/>
              <a:t> is ten </a:t>
            </a:r>
            <a:r>
              <a:rPr lang="en-US" dirty="0" err="1"/>
              <a:t>ceof</a:t>
            </a:r>
            <a:r>
              <a:rPr lang="en-US" dirty="0"/>
              <a:t> the </a:t>
            </a:r>
            <a:r>
              <a:rPr lang="en-US" dirty="0" err="1"/>
              <a:t>wef</a:t>
            </a:r>
            <a:r>
              <a:rPr lang="en-US" dirty="0"/>
              <a:t> in b </a:t>
            </a:r>
            <a:r>
              <a:rPr lang="en-US" dirty="0" err="1"/>
              <a:t>tba</a:t>
            </a:r>
            <a:endParaRPr lang="en-US" dirty="0"/>
          </a:p>
          <a:p>
            <a:pPr marL="0" indent="0" algn="ctr">
              <a:buNone/>
            </a:pPr>
            <a:r>
              <a:rPr lang="en-US" dirty="0" err="1"/>
              <a:t>tthe</a:t>
            </a:r>
            <a:r>
              <a:rPr lang="en-US" dirty="0"/>
              <a:t> </a:t>
            </a:r>
            <a:r>
              <a:rPr lang="en-US" dirty="0" err="1"/>
              <a:t>ymu</a:t>
            </a:r>
            <a:r>
              <a:rPr lang="en-US" dirty="0"/>
              <a:t> </a:t>
            </a:r>
            <a:r>
              <a:rPr lang="en-US" dirty="0" err="1"/>
              <a:t>st</a:t>
            </a:r>
            <a:r>
              <a:rPr lang="en-US" dirty="0"/>
              <a:t> co </a:t>
            </a:r>
            <a:r>
              <a:rPr lang="en-US" dirty="0" err="1"/>
              <a:t>ge</a:t>
            </a:r>
            <a:r>
              <a:rPr lang="en-US" dirty="0"/>
              <a:t> </a:t>
            </a:r>
            <a:r>
              <a:rPr lang="en-US" dirty="0" err="1"/>
              <a:t>sthey</a:t>
            </a:r>
            <a:r>
              <a:rPr lang="en-US" dirty="0"/>
              <a:t> rec</a:t>
            </a:r>
          </a:p>
          <a:p>
            <a:pPr marL="0" indent="0" algn="ctr">
              <a:buNone/>
            </a:pPr>
            <a:r>
              <a:rPr lang="en-US" dirty="0"/>
              <a:t>on </a:t>
            </a:r>
            <a:r>
              <a:rPr lang="en-US" dirty="0" err="1"/>
              <a:t>Fuseb</a:t>
            </a:r>
            <a:r>
              <a:rPr lang="en-US" dirty="0"/>
              <a:t> </a:t>
            </a:r>
            <a:r>
              <a:rPr lang="en-US" dirty="0" err="1"/>
              <a:t>dyth</a:t>
            </a:r>
            <a:r>
              <a:rPr lang="en-US" dirty="0"/>
              <a:t> </a:t>
            </a:r>
            <a:r>
              <a:rPr lang="en-US" dirty="0" err="1"/>
              <a:t>ym</a:t>
            </a:r>
            <a:r>
              <a:rPr lang="en-US" dirty="0"/>
              <a:t> </a:t>
            </a:r>
            <a:r>
              <a:rPr lang="en-US" dirty="0" err="1"/>
              <a:t>dols</a:t>
            </a:r>
            <a:r>
              <a:rPr lang="en-US" dirty="0"/>
              <a:t> we </a:t>
            </a:r>
            <a:r>
              <a:rPr lang="en-US" dirty="0" err="1"/>
              <a:t>piv</a:t>
            </a:r>
            <a:r>
              <a:rPr lang="en-US" dirty="0"/>
              <a:t> them </a:t>
            </a:r>
            <a:r>
              <a:rPr lang="en-US" dirty="0" err="1"/>
              <a:t>gress</a:t>
            </a:r>
            <a:r>
              <a:rPr lang="en-US" dirty="0"/>
              <a:t> </a:t>
            </a:r>
            <a:r>
              <a:rPr lang="en-US" dirty="0" err="1"/>
              <a:t>ureb</a:t>
            </a:r>
            <a:endParaRPr lang="en-US" dirty="0"/>
          </a:p>
          <a:p>
            <a:pPr marL="0" indent="0" algn="ctr">
              <a:buNone/>
            </a:pPr>
            <a:r>
              <a:rPr lang="en-US" dirty="0" err="1"/>
              <a:t>dy</a:t>
            </a:r>
            <a:r>
              <a:rPr lang="en-US" dirty="0"/>
              <a:t> t he </a:t>
            </a:r>
            <a:r>
              <a:rPr lang="en-US" dirty="0" err="1"/>
              <a:t>leng</a:t>
            </a:r>
            <a:r>
              <a:rPr lang="en-US" dirty="0"/>
              <a:t> </a:t>
            </a:r>
            <a:r>
              <a:rPr lang="en-US" dirty="0" err="1"/>
              <a:t>tho</a:t>
            </a:r>
            <a:r>
              <a:rPr lang="en-US" dirty="0"/>
              <a:t> </a:t>
            </a:r>
            <a:r>
              <a:rPr lang="en-US" dirty="0" err="1"/>
              <a:t>ft</a:t>
            </a:r>
            <a:r>
              <a:rPr lang="en-US" dirty="0"/>
              <a:t> </a:t>
            </a:r>
            <a:r>
              <a:rPr lang="en-US" dirty="0" err="1"/>
              <a:t>imei</a:t>
            </a:r>
            <a:r>
              <a:rPr lang="en-US" dirty="0"/>
              <a:t> </a:t>
            </a:r>
            <a:r>
              <a:rPr lang="en-US" dirty="0" err="1"/>
              <a:t>nwic</a:t>
            </a:r>
            <a:r>
              <a:rPr lang="en-US" dirty="0"/>
              <a:t> </a:t>
            </a:r>
            <a:r>
              <a:rPr lang="en-US" dirty="0" err="1"/>
              <a:t>hto</a:t>
            </a:r>
            <a:r>
              <a:rPr lang="en-US" dirty="0"/>
              <a:t> b oi </a:t>
            </a:r>
            <a:r>
              <a:rPr lang="en-US" dirty="0" err="1"/>
              <a:t>tamb</a:t>
            </a:r>
            <a:r>
              <a:rPr lang="en-US" dirty="0"/>
              <a:t> </a:t>
            </a:r>
            <a:r>
              <a:rPr lang="en-US" dirty="0" err="1"/>
              <a:t>frus</a:t>
            </a:r>
            <a:r>
              <a:rPr lang="en-US" dirty="0"/>
              <a:t> </a:t>
            </a:r>
            <a:r>
              <a:rPr lang="en-US" dirty="0" err="1"/>
              <a:t>tra</a:t>
            </a:r>
            <a:r>
              <a:rPr lang="en-US" dirty="0"/>
              <a:t> ted</a:t>
            </a:r>
          </a:p>
          <a:p>
            <a:pPr marL="0" indent="0" algn="ctr">
              <a:buNone/>
            </a:pPr>
            <a:r>
              <a:rPr lang="en-US" dirty="0" err="1"/>
              <a:t>dy</a:t>
            </a:r>
            <a:r>
              <a:rPr lang="en-US" dirty="0"/>
              <a:t> fa </a:t>
            </a:r>
            <a:r>
              <a:rPr lang="en-US" dirty="0" err="1"/>
              <a:t>ily</a:t>
            </a:r>
            <a:r>
              <a:rPr lang="en-US" dirty="0"/>
              <a:t> </a:t>
            </a:r>
            <a:r>
              <a:rPr lang="en-US" dirty="0" err="1"/>
              <a:t>resth</a:t>
            </a:r>
            <a:r>
              <a:rPr lang="en-US" dirty="0"/>
              <a:t> </a:t>
            </a:r>
            <a:r>
              <a:rPr lang="en-US" dirty="0" err="1"/>
              <a:t>eybo</a:t>
            </a:r>
            <a:r>
              <a:rPr lang="en-US" dirty="0"/>
              <a:t> no </a:t>
            </a:r>
            <a:r>
              <a:rPr lang="en-US" dirty="0" err="1"/>
              <a:t>tlear</a:t>
            </a:r>
            <a:r>
              <a:rPr lang="en-US" dirty="0"/>
              <a:t> no </a:t>
            </a:r>
            <a:r>
              <a:rPr lang="en-US" dirty="0" err="1"/>
              <a:t>hetra</a:t>
            </a:r>
            <a:r>
              <a:rPr lang="en-US" dirty="0"/>
              <a:t> bit </a:t>
            </a:r>
            <a:r>
              <a:rPr lang="en-US" dirty="0" err="1"/>
              <a:t>lon</a:t>
            </a:r>
            <a:endParaRPr lang="en-US" dirty="0"/>
          </a:p>
          <a:p>
            <a:pPr marL="0" indent="0" algn="ctr">
              <a:buNone/>
            </a:pPr>
            <a:r>
              <a:rPr lang="en-US" dirty="0" err="1"/>
              <a:t>alw</a:t>
            </a:r>
            <a:r>
              <a:rPr lang="en-US" dirty="0"/>
              <a:t> </a:t>
            </a:r>
            <a:r>
              <a:rPr lang="en-US" dirty="0" err="1"/>
              <a:t>ayamb</a:t>
            </a:r>
            <a:r>
              <a:rPr lang="en-US" dirty="0"/>
              <a:t> sow ern u </a:t>
            </a:r>
            <a:r>
              <a:rPr lang="en-US" dirty="0" err="1"/>
              <a:t>stte</a:t>
            </a:r>
            <a:r>
              <a:rPr lang="en-US" dirty="0"/>
              <a:t> </a:t>
            </a:r>
            <a:r>
              <a:rPr lang="en-US" dirty="0" err="1"/>
              <a:t>achth</a:t>
            </a:r>
            <a:r>
              <a:rPr lang="en-US" dirty="0"/>
              <a:t> </a:t>
            </a:r>
            <a:r>
              <a:rPr lang="en-US" dirty="0" err="1"/>
              <a:t>embif</a:t>
            </a:r>
            <a:r>
              <a:rPr lang="en-US" dirty="0"/>
              <a:t> </a:t>
            </a:r>
            <a:r>
              <a:rPr lang="en-US" dirty="0" err="1"/>
              <a:t>Fere</a:t>
            </a:r>
            <a:r>
              <a:rPr lang="en-US" dirty="0"/>
              <a:t> </a:t>
            </a:r>
            <a:r>
              <a:rPr lang="en-US" dirty="0" err="1"/>
              <a:t>ntly</a:t>
            </a:r>
            <a:r>
              <a:rPr lang="en-US" dirty="0"/>
              <a:t>.</a:t>
            </a:r>
          </a:p>
          <a:p>
            <a:pPr marL="0" indent="0" algn="ctr">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293631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2388946"/>
            <a:ext cx="8527427" cy="4149969"/>
          </a:xfrm>
        </p:spPr>
        <p:txBody>
          <a:bodyPr/>
          <a:lstStyle/>
          <a:p>
            <a:pPr marL="0" indent="0">
              <a:buNone/>
            </a:pPr>
            <a:r>
              <a:rPr lang="en-US" dirty="0">
                <a:solidFill>
                  <a:schemeClr val="tx2"/>
                </a:solidFill>
              </a:rPr>
              <a:t>I suspect that children with learning disabilities may experience an "Alice in Wonderland" existence. They may become confused by symbols we give them, may feel pressured by the length of time in which to do it and may become frustrated by failure. Often, students with learning disabilities do not learn the traditional way, so we must teach them differently.</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
        <p:nvSpPr>
          <p:cNvPr id="5"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ACTUAL PASSAGE:</a:t>
            </a:r>
            <a:br>
              <a:rPr lang="en-US" sz="3200" b="1" dirty="0">
                <a:solidFill>
                  <a:schemeClr val="tx2"/>
                </a:solidFill>
                <a:latin typeface="Arial" pitchFamily="34" charset="0"/>
                <a:cs typeface="Arial" pitchFamily="34" charset="0"/>
              </a:rPr>
            </a:br>
            <a:r>
              <a:rPr lang="en-US" sz="3200" b="1" dirty="0">
                <a:solidFill>
                  <a:schemeClr val="tx2"/>
                </a:solidFill>
                <a:latin typeface="Arial" pitchFamily="34" charset="0"/>
                <a:cs typeface="Arial" pitchFamily="34" charset="0"/>
              </a:rPr>
              <a:t>LEARNING DISABILITY SIMULATION</a:t>
            </a:r>
            <a:endParaRPr lang="en-US" sz="3200" b="1" dirty="0"/>
          </a:p>
        </p:txBody>
      </p:sp>
    </p:spTree>
    <p:extLst>
      <p:ext uri="{BB962C8B-B14F-4D97-AF65-F5344CB8AC3E}">
        <p14:creationId xmlns:p14="http://schemas.microsoft.com/office/powerpoint/2010/main" val="821384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WVDE2017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2017theme" id="{64E2FD6C-A155-1940-9FE5-9B668B050DC1}" vid="{8C824568-EC98-9040-AFF9-DC55109F6B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WVDE_2017Theme2</Template>
  <TotalTime>690</TotalTime>
  <Words>4121</Words>
  <Application>Microsoft Office PowerPoint</Application>
  <PresentationFormat>On-screen Show (4:3)</PresentationFormat>
  <Paragraphs>403</Paragraphs>
  <Slides>48</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Arial Black</vt:lpstr>
      <vt:lpstr>Arial Regular</vt:lpstr>
      <vt:lpstr>Calibri</vt:lpstr>
      <vt:lpstr>Fira Sans</vt:lpstr>
      <vt:lpstr>Fira Sans Ultra</vt:lpstr>
      <vt:lpstr>Times New Roman</vt:lpstr>
      <vt:lpstr>Vollkorn</vt:lpstr>
      <vt:lpstr>WVDE_2017Theme2</vt:lpstr>
      <vt:lpstr>WVDE2017theme</vt:lpstr>
      <vt:lpstr>   Accessible Educational Materials (AEM) aka Accessible Instructional Materials (AIM)  </vt:lpstr>
      <vt:lpstr>PowerPoint Presentation</vt:lpstr>
      <vt:lpstr>Student demographics, SY 2013-2014</vt:lpstr>
      <vt:lpstr>Online at  wvde.us/special-education/initiatives/accessible-educational-materials/ </vt:lpstr>
      <vt:lpstr>What is AEM?</vt:lpstr>
      <vt:lpstr>Accommodations vs. Modifications (attention IEP Team)</vt:lpstr>
      <vt:lpstr>PowerPoint Presentation</vt:lpstr>
      <vt:lpstr>PowerPoint Presentation</vt:lpstr>
      <vt:lpstr>ACTUAL PASSAGE: LEARNING DISABILITY SIMULATION</vt:lpstr>
      <vt:lpstr>PowerPoint Presentation</vt:lpstr>
      <vt:lpstr>Do you have students:</vt:lpstr>
      <vt:lpstr>PowerPoint Presentation</vt:lpstr>
      <vt:lpstr>What Is the Relationship of AEM to FAPE?</vt:lpstr>
      <vt:lpstr>AEM-Related Responsibilities  of Decision-Making Teams</vt:lpstr>
      <vt:lpstr>Who Needs AEM?</vt:lpstr>
      <vt:lpstr>Who Needs AEM?</vt:lpstr>
      <vt:lpstr>Who Needs AEM?</vt:lpstr>
      <vt:lpstr>PowerPoint Presentation</vt:lpstr>
      <vt:lpstr>Who Needs AEM?</vt:lpstr>
      <vt:lpstr>Video</vt:lpstr>
      <vt:lpstr>PowerPoint Presentation</vt:lpstr>
      <vt:lpstr>The AEM Navigator</vt:lpstr>
      <vt:lpstr>The AIM Explorer</vt:lpstr>
      <vt:lpstr>PowerPoint Presentation</vt:lpstr>
      <vt:lpstr>Bookshare and Learning Ally</vt:lpstr>
      <vt:lpstr>West Virginia Library Commission</vt:lpstr>
      <vt:lpstr>WV Library Commission cont.</vt:lpstr>
      <vt:lpstr>WV Library Commission cont.</vt:lpstr>
      <vt:lpstr>NIMAC</vt:lpstr>
      <vt:lpstr>PowerPoint Presentation</vt:lpstr>
      <vt:lpstr>PowerPoint Presentation</vt:lpstr>
      <vt:lpstr>PowerPoint Presentation</vt:lpstr>
      <vt:lpstr>Timely Provision of AEM</vt:lpstr>
      <vt:lpstr>PowerPoint Presentation</vt:lpstr>
      <vt:lpstr>PowerPoint Presentation</vt:lpstr>
      <vt:lpstr>Tools for Students Who Don’t Qualify for AEM</vt:lpstr>
      <vt:lpstr>PowerPoint Presentation</vt:lpstr>
      <vt:lpstr>PowerPoint Presentation</vt:lpstr>
      <vt:lpstr>Assistive Technology</vt:lpstr>
      <vt:lpstr>PowerPoint Presentation</vt:lpstr>
      <vt:lpstr>PowerPoint Presentation</vt:lpstr>
      <vt:lpstr>PowerPoint Presentation</vt:lpstr>
      <vt:lpstr>PowerPoint Presentation</vt:lpstr>
      <vt:lpstr>PowerPoint Presentation</vt:lpstr>
      <vt:lpstr>Free Android and iOS Text-to-Speech </vt:lpstr>
      <vt:lpstr>idevice Apps</vt:lpstr>
      <vt:lpstr>AT web extension</vt:lpstr>
      <vt:lpstr>Other great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Valerie Wilson</cp:lastModifiedBy>
  <cp:revision>26</cp:revision>
  <dcterms:created xsi:type="dcterms:W3CDTF">2017-05-08T14:21:19Z</dcterms:created>
  <dcterms:modified xsi:type="dcterms:W3CDTF">2018-06-24T14:02:16Z</dcterms:modified>
</cp:coreProperties>
</file>