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B0F0"/>
    <a:srgbClr val="FFFFFF"/>
    <a:srgbClr val="00355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84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62920570043248"/>
          <c:y val="0.13169190914387793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chemeClr val="accent3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Never or rarely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Tried to kill themselves</c:v>
                </c:pt>
                <c:pt idx="4">
                  <c:v>Currently smoked cigarettes</c:v>
                </c:pt>
                <c:pt idx="5">
                  <c:v>Ever drank alcohol</c:v>
                </c:pt>
                <c:pt idx="6">
                  <c:v>Ever used marijuana</c:v>
                </c:pt>
                <c:pt idx="7">
                  <c:v>Ever had sexual intercourse</c:v>
                </c:pt>
                <c:pt idx="8">
                  <c:v>Were not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4.7</c:v>
                </c:pt>
                <c:pt idx="1">
                  <c:v>14.7</c:v>
                </c:pt>
                <c:pt idx="2">
                  <c:v>40.4</c:v>
                </c:pt>
                <c:pt idx="3">
                  <c:v>8.8</c:v>
                </c:pt>
                <c:pt idx="4">
                  <c:v>3.5</c:v>
                </c:pt>
                <c:pt idx="5">
                  <c:v>23.4</c:v>
                </c:pt>
                <c:pt idx="6">
                  <c:v>8.3</c:v>
                </c:pt>
                <c:pt idx="7">
                  <c:v/>
                </c:pt>
                <c:pt idx="8">
                  <c:v>35.6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5998552"/>
        <c:axId val="150400200"/>
      </c:barChart>
      <c:catAx>
        <c:axId val="599855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50400200"/>
        <c:crosses val="autoZero"/>
        <c:auto val="1"/>
        <c:lblAlgn val="ctr"/>
        <c:lblOffset val="100"/>
        <c:tickLblSkip val="1"/>
        <c:noMultiLvlLbl val="0"/>
      </c:catAx>
      <c:valAx>
        <c:axId val="150400200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chemeClr val="accent3"/>
                </a:solidFill>
                <a:latin typeface="Arial" pitchFamily="34" charset="0"/>
              </a:defRPr>
            </a:pPr>
            <a:endParaRPr lang="en-US"/>
          </a:p>
        </c:txPr>
        <c:crossAx val="5998552"/>
        <c:crosses val="autoZero"/>
        <c:crossBetween val="between"/>
        <c:majorUnit val="20"/>
      </c:valAx>
      <c:spPr>
        <a:noFill/>
        <a:ln w="12700">
          <a:solidFill>
            <a:schemeClr val="accent3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174707706991172"/>
          <c:y val="0.1009662418008941"/>
          <c:w val="0.52228322596039134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Never carried a weapon</c:v>
                </c:pt>
                <c:pt idx="3">
                  <c:v>Never tried to kill themselves</c:v>
                </c:pt>
                <c:pt idx="4">
                  <c:v>Did not currently smoke cigarettes</c:v>
                </c:pt>
                <c:pt idx="5">
                  <c:v>Never drank alcohol</c:v>
                </c:pt>
                <c:pt idx="6">
                  <c:v>Never used marijuana</c:v>
                </c:pt>
                <c:pt idx="7">
                  <c:v>Never had sexual intercourse</c:v>
                </c:pt>
                <c:pt idx="8">
                  <c:v>Were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95.3</c:v>
                </c:pt>
                <c:pt idx="1">
                  <c:v>85.3</c:v>
                </c:pt>
                <c:pt idx="2">
                  <c:v>59.6</c:v>
                </c:pt>
                <c:pt idx="3">
                  <c:v>91.2</c:v>
                </c:pt>
                <c:pt idx="4">
                  <c:v>96.5</c:v>
                </c:pt>
                <c:pt idx="5">
                  <c:v>76.6</c:v>
                </c:pt>
                <c:pt idx="6">
                  <c:v>91.7</c:v>
                </c:pt>
                <c:pt idx="7">
                  <c:v/>
                </c:pt>
                <c:pt idx="8">
                  <c:v>64.4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6488"/>
        <c:axId val="162946880"/>
      </c:barChart>
      <c:catAx>
        <c:axId val="16294648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6880"/>
        <c:crosses val="autoZero"/>
        <c:auto val="1"/>
        <c:lblAlgn val="ctr"/>
        <c:lblOffset val="100"/>
        <c:noMultiLvlLbl val="0"/>
      </c:catAx>
      <c:valAx>
        <c:axId val="162946880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6488"/>
        <c:crosses val="autoZero"/>
        <c:crossBetween val="between"/>
        <c:majorUnit val="2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cap="all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Never or rarely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Tried to kill themselves</c:v>
                </c:pt>
                <c:pt idx="4">
                  <c:v>Currently smoked cigarettes</c:v>
                </c:pt>
                <c:pt idx="5">
                  <c:v>Ever drank alcohol</c:v>
                </c:pt>
                <c:pt idx="6">
                  <c:v>Ever used marijuana</c:v>
                </c:pt>
                <c:pt idx="7">
                  <c:v>Ever had sexual intercourse</c:v>
                </c:pt>
                <c:pt idx="8">
                  <c:v>Were not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1.4</c:v>
                </c:pt>
                <c:pt idx="1">
                  <c:v>4.4</c:v>
                </c:pt>
                <c:pt idx="2">
                  <c:v>12.1</c:v>
                </c:pt>
                <c:pt idx="3">
                  <c:v>2.6</c:v>
                </c:pt>
                <c:pt idx="4">
                  <c:v>1.1</c:v>
                </c:pt>
                <c:pt idx="5">
                  <c:v>7.0</c:v>
                </c:pt>
                <c:pt idx="6">
                  <c:v>2.5</c:v>
                </c:pt>
                <c:pt idx="7">
                  <c:v/>
                </c:pt>
                <c:pt idx="8">
                  <c:v>10.7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7664"/>
        <c:axId val="162948056"/>
      </c:barChart>
      <c:catAx>
        <c:axId val="16294766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8056"/>
        <c:crosses val="autoZero"/>
        <c:auto val="1"/>
        <c:lblAlgn val="ctr"/>
        <c:lblOffset val="100"/>
        <c:noMultiLvlLbl val="0"/>
      </c:catAx>
      <c:valAx>
        <c:axId val="162948056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62947664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rgbClr val="FFFFFF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Never carried a weapon</c:v>
                </c:pt>
                <c:pt idx="3">
                  <c:v>Never tried to kill themselves</c:v>
                </c:pt>
                <c:pt idx="4">
                  <c:v>Did not currently smoke cigarettes</c:v>
                </c:pt>
                <c:pt idx="5">
                  <c:v>Never drank alcohol</c:v>
                </c:pt>
                <c:pt idx="6">
                  <c:v>Never used marijuana</c:v>
                </c:pt>
                <c:pt idx="7">
                  <c:v>Never had sexual intercourse</c:v>
                </c:pt>
                <c:pt idx="8">
                  <c:v>Were physically active at least 60 minutes per day on 5 or more days</c:v>
                </c:pt>
              </c:strCache>
            </c:strRef>
          </c:cat>
          <c:val>
            <c:numRef>
              <c:f>Sheet1!$B$2:$B$10</c:f>
              <c:numCache>
                <c:pt idx="0">
                  <c:v>28.6</c:v>
                </c:pt>
                <c:pt idx="1">
                  <c:v>25.6</c:v>
                </c:pt>
                <c:pt idx="2">
                  <c:v>17.9</c:v>
                </c:pt>
                <c:pt idx="3">
                  <c:v>27.4</c:v>
                </c:pt>
                <c:pt idx="4">
                  <c:v>29.0</c:v>
                </c:pt>
                <c:pt idx="5">
                  <c:v>23.0</c:v>
                </c:pt>
                <c:pt idx="6">
                  <c:v>27.5</c:v>
                </c:pt>
                <c:pt idx="7">
                  <c:v/>
                </c:pt>
                <c:pt idx="8">
                  <c:v>19.3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62948840"/>
        <c:axId val="162949232"/>
      </c:barChart>
      <c:catAx>
        <c:axId val="16294884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="0" i="0" baseline="0">
                <a:solidFill>
                  <a:srgbClr val="FFFFFF"/>
                </a:solidFill>
              </a:defRPr>
            </a:pPr>
            <a:endParaRPr lang="en-US"/>
          </a:p>
        </c:txPr>
        <c:crossAx val="162949232"/>
        <c:crosses val="autoZero"/>
        <c:auto val="1"/>
        <c:lblAlgn val="ctr"/>
        <c:lblOffset val="100"/>
        <c:noMultiLvlLbl val="0"/>
      </c:catAx>
      <c:valAx>
        <c:axId val="162949232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aseline="0">
                <a:solidFill>
                  <a:srgbClr val="FFFFFF"/>
                </a:solidFill>
              </a:defRPr>
            </a:pPr>
            <a:endParaRPr lang="en-US"/>
          </a:p>
        </c:txPr>
        <c:crossAx val="162948840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1" i="0" baseline="0">
          <a:latin typeface="Arial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089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West Virginia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8999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2017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165680"/>
              </p:ext>
            </p:extLst>
          </p:nvPr>
        </p:nvGraphicFramePr>
        <p:xfrm>
          <a:off x="381902" y="1217982"/>
          <a:ext cx="8385048" cy="500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2438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chemeClr val="accent3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chemeClr val="accent3"/>
              </a:solidFill>
              <a:latin typeface="Arial" charset="0"/>
            </a:endParaRP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3883427"/>
              </p:ext>
            </p:extLst>
          </p:nvPr>
        </p:nvGraphicFramePr>
        <p:xfrm>
          <a:off x="609600" y="1377865"/>
          <a:ext cx="8382000" cy="490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18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West Virginia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52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2017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5007" y="1431049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rgbClr val="FFFFFF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9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158267263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18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West Virginia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52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2017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3863196194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51518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West Virginia Middle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8352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2017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106382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639</TotalTime>
  <Words>46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(CDC/OID/NCHHSTP) (CTR)-SU</cp:lastModifiedBy>
  <cp:revision>60</cp:revision>
  <dcterms:created xsi:type="dcterms:W3CDTF">2009-10-06T19:28:36Z</dcterms:created>
  <dcterms:modified xsi:type="dcterms:W3CDTF">2015-05-13T13:51:18Z</dcterms:modified>
</cp:coreProperties>
</file>