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9" r:id="rId2"/>
    <p:sldId id="262" r:id="rId3"/>
    <p:sldId id="261" r:id="rId4"/>
    <p:sldId id="260" r:id="rId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-80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-80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-80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-80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-80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-80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-80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-80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-80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00B0F0"/>
    <a:srgbClr val="FFFFFF"/>
    <a:srgbClr val="00355F"/>
    <a:srgbClr val="3C5680"/>
    <a:srgbClr val="4C6EA3"/>
    <a:srgbClr val="864B26"/>
    <a:srgbClr val="532F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96" d="100"/>
          <a:sy n="96" d="100"/>
        </p:scale>
        <p:origin x="84" y="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openxmlformats.org/officeDocument/2006/relationships/image" Target="../media/image2.gif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openxmlformats.org/officeDocument/2006/relationships/image" Target="../media/image2.gif"/><Relationship Id="rId1" Type="http://schemas.openxmlformats.org/officeDocument/2006/relationships/themeOverride" Target="../theme/themeOverride3.xml"/></Relationships>
</file>

<file path=ppt/charts/chart1.xml><?xml version="1.0" encoding="utf-8"?>
<c:chartSpace xmlns:mc="http://schemas.openxmlformats.org/markup-compatibility/2006" xmlns:c14="http://schemas.microsoft.com/office/drawing/2007/8/2/chart" xmlns:c15="http://schemas.microsoft.com/office/drawing/2012/chart"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062920570043248"/>
          <c:y val="0.13169190914387793"/>
          <c:w val="0.51765141952675764"/>
          <c:h val="0.74589370686307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>
              <a:gsLst>
                <a:gs pos="0">
                  <a:srgbClr val="00B0F0"/>
                </a:gs>
                <a:gs pos="100000">
                  <a:srgbClr val="0070C0"/>
                </a:gs>
              </a:gsLst>
              <a:lin ang="5400000" scaled="1"/>
            </a:gradFill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i="0" baseline="0">
                    <a:solidFill>
                      <a:schemeClr val="accent3"/>
                    </a:solidFill>
                    <a:latin typeface="Arial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Sheet1!$A$2:$A$10</c:f>
              <c:strCache>
                <c:pt idx="0">
                  <c:v>Never or rarely wore a seat belt</c:v>
                </c:pt>
                <c:pt idx="1">
                  <c:v>Rode with a driver who had been drinking alcohol</c:v>
                </c:pt>
                <c:pt idx="2">
                  <c:v>Carried a weapon</c:v>
                </c:pt>
                <c:pt idx="3">
                  <c:v>Tried to kill themselves</c:v>
                </c:pt>
                <c:pt idx="4">
                  <c:v>Currently smoked cigarettes</c:v>
                </c:pt>
                <c:pt idx="5">
                  <c:v>Ever drank alcohol</c:v>
                </c:pt>
                <c:pt idx="6">
                  <c:v>Ever used marijuana</c:v>
                </c:pt>
                <c:pt idx="7">
                  <c:v>Ever had sexual intercourse</c:v>
                </c:pt>
                <c:pt idx="8">
                  <c:v>Were not physically active at least 60 minutes per day on 5 or more days</c:v>
                </c:pt>
              </c:strCache>
            </c:strRef>
          </c:cat>
          <c:val>
            <c:numRef>
              <c:f>Sheet1!$B$2:$B$10</c:f>
              <c:numCache>
                <c:pt idx="0">
                  <c:v>4.7</c:v>
                </c:pt>
                <c:pt idx="1">
                  <c:v>14.7</c:v>
                </c:pt>
                <c:pt idx="2">
                  <c:v>40.4</c:v>
                </c:pt>
                <c:pt idx="3">
                  <c:v>8.8</c:v>
                </c:pt>
                <c:pt idx="4">
                  <c:v>3.5</c:v>
                </c:pt>
                <c:pt idx="5">
                  <c:v>23.4</c:v>
                </c:pt>
                <c:pt idx="6">
                  <c:v>8.3</c:v>
                </c:pt>
                <c:pt idx="7">
                  <c:v/>
                </c:pt>
                <c:pt idx="8">
                  <c:v>35.6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-82"/>
        <c:axId val="5998552"/>
        <c:axId val="150400200"/>
      </c:barChart>
      <c:catAx>
        <c:axId val="5998552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 w="12700">
            <a:solidFill>
              <a:srgbClr val="FFFFFF"/>
            </a:solidFill>
          </a:ln>
        </c:spPr>
        <c:txPr>
          <a:bodyPr/>
          <a:lstStyle/>
          <a:p>
            <a:pPr>
              <a:defRPr sz="1000" b="0" i="0" baseline="0">
                <a:solidFill>
                  <a:srgbClr val="FFFFFF"/>
                </a:solidFill>
                <a:latin typeface="Arial" pitchFamily="34" charset="0"/>
              </a:defRPr>
            </a:pPr>
            <a:endParaRPr lang="en-US"/>
          </a:p>
        </c:txPr>
        <c:crossAx val="150400200"/>
        <c:crosses val="autoZero"/>
        <c:auto val="1"/>
        <c:lblAlgn val="ctr"/>
        <c:lblOffset val="100"/>
        <c:tickLblSkip val="1"/>
        <c:noMultiLvlLbl val="0"/>
      </c:catAx>
      <c:valAx>
        <c:axId val="150400200"/>
        <c:scaling>
          <c:orientation val="minMax"/>
          <c:max val="110"/>
          <c:min val="0"/>
        </c:scaling>
        <c:delete val="0"/>
        <c:axPos val="t"/>
        <c:numFmt formatCode="General" sourceLinked="1"/>
        <c:majorTickMark val="none"/>
        <c:minorTickMark val="none"/>
        <c:tickLblPos val="high"/>
        <c:spPr>
          <a:ln w="12700">
            <a:solidFill>
              <a:srgbClr val="FFFFFF"/>
            </a:solidFill>
          </a:ln>
        </c:spPr>
        <c:txPr>
          <a:bodyPr/>
          <a:lstStyle/>
          <a:p>
            <a:pPr>
              <a:defRPr sz="1000" b="1" i="0" baseline="0">
                <a:solidFill>
                  <a:schemeClr val="accent3"/>
                </a:solidFill>
                <a:latin typeface="Arial" pitchFamily="34" charset="0"/>
              </a:defRPr>
            </a:pPr>
            <a:endParaRPr lang="en-US"/>
          </a:p>
        </c:txPr>
        <c:crossAx val="5998552"/>
        <c:crosses val="autoZero"/>
        <c:crossBetween val="between"/>
        <c:majorUnit val="20"/>
      </c:valAx>
      <c:spPr>
        <a:noFill/>
        <a:ln w="12700">
          <a:solidFill>
            <a:schemeClr val="accent3"/>
          </a:solidFill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mc="http://schemas.openxmlformats.org/markup-compatibility/2006" xmlns:c14="http://schemas.microsoft.com/office/drawing/2007/8/2/chart" xmlns:c15="http://schemas.microsoft.com/office/drawing/2012/chart"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3174707706991172"/>
          <c:y val="0.1009662418008941"/>
          <c:w val="0.52228322596039134"/>
          <c:h val="0.7633148442651566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>
              <a:gsLst>
                <a:gs pos="0">
                  <a:srgbClr val="00B0F0"/>
                </a:gs>
                <a:gs pos="100000">
                  <a:srgbClr val="0070C0"/>
                </a:gs>
              </a:gsLst>
              <a:lin ang="5400000" scaled="1"/>
            </a:gradFill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i="0" baseline="0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Sheet1!$A$2:$A$10</c:f>
              <c:strCache>
                <c:pt idx="0">
                  <c:v>Sometimes, most of the time, or always wore a seat belt</c:v>
                </c:pt>
                <c:pt idx="1">
                  <c:v>Did not ride with a driver who had been drinking alcohol</c:v>
                </c:pt>
                <c:pt idx="2">
                  <c:v>Never carried a weapon</c:v>
                </c:pt>
                <c:pt idx="3">
                  <c:v>Never tried to kill themselves</c:v>
                </c:pt>
                <c:pt idx="4">
                  <c:v>Did not currently smoke cigarettes</c:v>
                </c:pt>
                <c:pt idx="5">
                  <c:v>Never drank alcohol</c:v>
                </c:pt>
                <c:pt idx="6">
                  <c:v>Never used marijuana</c:v>
                </c:pt>
                <c:pt idx="7">
                  <c:v>Never had sexual intercourse</c:v>
                </c:pt>
                <c:pt idx="8">
                  <c:v>Were physically active at least 60 minutes per day on 5 or more days</c:v>
                </c:pt>
              </c:strCache>
            </c:strRef>
          </c:cat>
          <c:val>
            <c:numRef>
              <c:f>Sheet1!$B$2:$B$10</c:f>
              <c:numCache>
                <c:pt idx="0">
                  <c:v>95.3</c:v>
                </c:pt>
                <c:pt idx="1">
                  <c:v>85.3</c:v>
                </c:pt>
                <c:pt idx="2">
                  <c:v>59.6</c:v>
                </c:pt>
                <c:pt idx="3">
                  <c:v>91.2</c:v>
                </c:pt>
                <c:pt idx="4">
                  <c:v>96.5</c:v>
                </c:pt>
                <c:pt idx="5">
                  <c:v>76.6</c:v>
                </c:pt>
                <c:pt idx="6">
                  <c:v>91.7</c:v>
                </c:pt>
                <c:pt idx="7">
                  <c:v/>
                </c:pt>
                <c:pt idx="8">
                  <c:v>64.4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-82"/>
        <c:axId val="162946488"/>
        <c:axId val="162946880"/>
      </c:barChart>
      <c:catAx>
        <c:axId val="162946488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 w="12700">
            <a:solidFill>
              <a:srgbClr val="FFFFFF"/>
            </a:solidFill>
          </a:ln>
        </c:spPr>
        <c:txPr>
          <a:bodyPr/>
          <a:lstStyle/>
          <a:p>
            <a:pPr>
              <a:defRPr sz="1000" b="0" i="0" baseline="0">
                <a:solidFill>
                  <a:srgbClr val="FFFFFF"/>
                </a:solidFill>
                <a:latin typeface="Arial" pitchFamily="34" charset="0"/>
              </a:defRPr>
            </a:pPr>
            <a:endParaRPr lang="en-US"/>
          </a:p>
        </c:txPr>
        <c:crossAx val="162946880"/>
        <c:crosses val="autoZero"/>
        <c:auto val="1"/>
        <c:lblAlgn val="ctr"/>
        <c:lblOffset val="100"/>
        <c:noMultiLvlLbl val="0"/>
      </c:catAx>
      <c:valAx>
        <c:axId val="162946880"/>
        <c:scaling>
          <c:orientation val="minMax"/>
          <c:max val="110"/>
          <c:min val="0"/>
        </c:scaling>
        <c:delete val="0"/>
        <c:axPos val="t"/>
        <c:numFmt formatCode="General" sourceLinked="1"/>
        <c:majorTickMark val="none"/>
        <c:minorTickMark val="none"/>
        <c:tickLblPos val="high"/>
        <c:spPr>
          <a:ln w="12700">
            <a:solidFill>
              <a:srgbClr val="FFFFFF"/>
            </a:solidFill>
          </a:ln>
        </c:spPr>
        <c:txPr>
          <a:bodyPr/>
          <a:lstStyle/>
          <a:p>
            <a:pPr>
              <a:defRPr sz="1000" b="1" i="0" baseline="0">
                <a:solidFill>
                  <a:srgbClr val="FFFFFF"/>
                </a:solidFill>
                <a:latin typeface="Arial" pitchFamily="34" charset="0"/>
              </a:defRPr>
            </a:pPr>
            <a:endParaRPr lang="en-US"/>
          </a:p>
        </c:txPr>
        <c:crossAx val="162946488"/>
        <c:crosses val="autoZero"/>
        <c:crossBetween val="between"/>
        <c:majorUnit val="20"/>
      </c:valAx>
      <c:spPr>
        <a:ln w="12700">
          <a:solidFill>
            <a:srgbClr val="FFFFFF"/>
          </a:solidFill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3.xml><?xml version="1.0" encoding="utf-8"?>
<c:chartSpace xmlns:mc="http://schemas.openxmlformats.org/markup-compatibility/2006" xmlns:c14="http://schemas.microsoft.com/office/drawing/2007/8/2/chart" xmlns:c15="http://schemas.microsoft.com/office/drawing/2012/chart"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346918871424284"/>
          <c:y val="0.11391625615763552"/>
          <c:w val="0.52696046857802603"/>
          <c:h val="0.7633148442651566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blipFill>
              <a:blip xmlns:r="http://schemas.openxmlformats.org/officeDocument/2006/relationships" r:embed="rId2"/>
              <a:stretch>
                <a:fillRect/>
              </a:stretch>
            </a:blipFill>
          </c:spPr>
          <c:invertIfNegative val="0"/>
          <c:pictureOptions>
            <c:pictureFormat val="stack"/>
          </c:pictureOptions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i="0" cap="all" baseline="0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Sheet1!$A$2:$A$10</c:f>
              <c:strCache>
                <c:pt idx="0">
                  <c:v>Never or rarely wore a seat belt</c:v>
                </c:pt>
                <c:pt idx="1">
                  <c:v>Rode with a driver who had been drinking alcohol</c:v>
                </c:pt>
                <c:pt idx="2">
                  <c:v>Carried a weapon</c:v>
                </c:pt>
                <c:pt idx="3">
                  <c:v>Tried to kill themselves</c:v>
                </c:pt>
                <c:pt idx="4">
                  <c:v>Currently smoked cigarettes</c:v>
                </c:pt>
                <c:pt idx="5">
                  <c:v>Ever drank alcohol</c:v>
                </c:pt>
                <c:pt idx="6">
                  <c:v>Ever used marijuana</c:v>
                </c:pt>
                <c:pt idx="7">
                  <c:v>Ever had sexual intercourse</c:v>
                </c:pt>
                <c:pt idx="8">
                  <c:v>Were not physically active at least 60 minutes per day on 5 or more days</c:v>
                </c:pt>
              </c:strCache>
            </c:strRef>
          </c:cat>
          <c:val>
            <c:numRef>
              <c:f>Sheet1!$B$2:$B$10</c:f>
              <c:numCache>
                <c:pt idx="0">
                  <c:v>1.4</c:v>
                </c:pt>
                <c:pt idx="1">
                  <c:v>4.4</c:v>
                </c:pt>
                <c:pt idx="2">
                  <c:v>12.1</c:v>
                </c:pt>
                <c:pt idx="3">
                  <c:v>2.6</c:v>
                </c:pt>
                <c:pt idx="4">
                  <c:v>1.1</c:v>
                </c:pt>
                <c:pt idx="5">
                  <c:v>7.0</c:v>
                </c:pt>
                <c:pt idx="6">
                  <c:v>2.5</c:v>
                </c:pt>
                <c:pt idx="7">
                  <c:v/>
                </c:pt>
                <c:pt idx="8">
                  <c:v>10.7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-82"/>
        <c:axId val="162947664"/>
        <c:axId val="162948056"/>
      </c:barChart>
      <c:catAx>
        <c:axId val="162947664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 w="12700">
            <a:solidFill>
              <a:srgbClr val="FFFFFF"/>
            </a:solidFill>
          </a:ln>
        </c:spPr>
        <c:txPr>
          <a:bodyPr/>
          <a:lstStyle/>
          <a:p>
            <a:pPr>
              <a:defRPr sz="1000" b="0" i="0" baseline="0">
                <a:solidFill>
                  <a:srgbClr val="FFFFFF"/>
                </a:solidFill>
                <a:latin typeface="Arial" pitchFamily="34" charset="0"/>
              </a:defRPr>
            </a:pPr>
            <a:endParaRPr lang="en-US"/>
          </a:p>
        </c:txPr>
        <c:crossAx val="162948056"/>
        <c:crosses val="autoZero"/>
        <c:auto val="1"/>
        <c:lblAlgn val="ctr"/>
        <c:lblOffset val="100"/>
        <c:noMultiLvlLbl val="0"/>
      </c:catAx>
      <c:valAx>
        <c:axId val="162948056"/>
        <c:scaling>
          <c:orientation val="minMax"/>
          <c:max val="35"/>
          <c:min val="0"/>
        </c:scaling>
        <c:delete val="0"/>
        <c:axPos val="t"/>
        <c:numFmt formatCode="General" sourceLinked="1"/>
        <c:majorTickMark val="none"/>
        <c:minorTickMark val="none"/>
        <c:tickLblPos val="high"/>
        <c:spPr>
          <a:ln w="12700">
            <a:solidFill>
              <a:srgbClr val="FFFFFF"/>
            </a:solidFill>
          </a:ln>
        </c:spPr>
        <c:txPr>
          <a:bodyPr/>
          <a:lstStyle/>
          <a:p>
            <a:pPr>
              <a:defRPr sz="1000" b="1" i="0" baseline="0">
                <a:solidFill>
                  <a:srgbClr val="FFFFFF"/>
                </a:solidFill>
                <a:latin typeface="Arial" pitchFamily="34" charset="0"/>
              </a:defRPr>
            </a:pPr>
            <a:endParaRPr lang="en-US"/>
          </a:p>
        </c:txPr>
        <c:crossAx val="162947664"/>
        <c:crosses val="autoZero"/>
        <c:crossBetween val="between"/>
        <c:majorUnit val="10"/>
      </c:valAx>
      <c:spPr>
        <a:ln w="12700">
          <a:solidFill>
            <a:srgbClr val="FFFFFF"/>
          </a:solidFill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4.xml><?xml version="1.0" encoding="utf-8"?>
<c:chartSpace xmlns:mc="http://schemas.openxmlformats.org/markup-compatibility/2006" xmlns:c14="http://schemas.microsoft.com/office/drawing/2007/8/2/chart" xmlns:c15="http://schemas.microsoft.com/office/drawing/2012/chart"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346918871424284"/>
          <c:y val="0.11391625615763552"/>
          <c:w val="0.52696046857802603"/>
          <c:h val="0.7633148442651566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blipFill>
              <a:blip xmlns:r="http://schemas.openxmlformats.org/officeDocument/2006/relationships" r:embed="rId2"/>
              <a:stretch>
                <a:fillRect/>
              </a:stretch>
            </a:blipFill>
          </c:spPr>
          <c:invertIfNegative val="0"/>
          <c:pictureOptions>
            <c:pictureFormat val="stack"/>
          </c:pictureOptions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aseline="0">
                    <a:solidFill>
                      <a:srgbClr val="FFFFFF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Sheet1!$A$2:$A$10</c:f>
              <c:strCache>
                <c:pt idx="0">
                  <c:v>Sometimes, most of the time, or always wore a seat belt</c:v>
                </c:pt>
                <c:pt idx="1">
                  <c:v>Did not ride with a driver who had been drinking alcohol</c:v>
                </c:pt>
                <c:pt idx="2">
                  <c:v>Never carried a weapon</c:v>
                </c:pt>
                <c:pt idx="3">
                  <c:v>Never tried to kill themselves</c:v>
                </c:pt>
                <c:pt idx="4">
                  <c:v>Did not currently smoke cigarettes</c:v>
                </c:pt>
                <c:pt idx="5">
                  <c:v>Never drank alcohol</c:v>
                </c:pt>
                <c:pt idx="6">
                  <c:v>Never used marijuana</c:v>
                </c:pt>
                <c:pt idx="7">
                  <c:v>Never had sexual intercourse</c:v>
                </c:pt>
                <c:pt idx="8">
                  <c:v>Were physically active at least 60 minutes per day on 5 or more days</c:v>
                </c:pt>
              </c:strCache>
            </c:strRef>
          </c:cat>
          <c:val>
            <c:numRef>
              <c:f>Sheet1!$B$2:$B$10</c:f>
              <c:numCache>
                <c:pt idx="0">
                  <c:v>28.6</c:v>
                </c:pt>
                <c:pt idx="1">
                  <c:v>25.6</c:v>
                </c:pt>
                <c:pt idx="2">
                  <c:v>17.9</c:v>
                </c:pt>
                <c:pt idx="3">
                  <c:v>27.4</c:v>
                </c:pt>
                <c:pt idx="4">
                  <c:v>29.0</c:v>
                </c:pt>
                <c:pt idx="5">
                  <c:v>23.0</c:v>
                </c:pt>
                <c:pt idx="6">
                  <c:v>27.5</c:v>
                </c:pt>
                <c:pt idx="7">
                  <c:v/>
                </c:pt>
                <c:pt idx="8">
                  <c:v>19.3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-82"/>
        <c:axId val="162948840"/>
        <c:axId val="162949232"/>
      </c:barChart>
      <c:catAx>
        <c:axId val="162948840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 w="12700">
            <a:solidFill>
              <a:srgbClr val="FFFFFF"/>
            </a:solidFill>
          </a:ln>
        </c:spPr>
        <c:txPr>
          <a:bodyPr/>
          <a:lstStyle/>
          <a:p>
            <a:pPr>
              <a:defRPr b="0" i="0" baseline="0">
                <a:solidFill>
                  <a:srgbClr val="FFFFFF"/>
                </a:solidFill>
              </a:defRPr>
            </a:pPr>
            <a:endParaRPr lang="en-US"/>
          </a:p>
        </c:txPr>
        <c:crossAx val="162949232"/>
        <c:crosses val="autoZero"/>
        <c:auto val="1"/>
        <c:lblAlgn val="ctr"/>
        <c:lblOffset val="100"/>
        <c:noMultiLvlLbl val="0"/>
      </c:catAx>
      <c:valAx>
        <c:axId val="162949232"/>
        <c:scaling>
          <c:orientation val="minMax"/>
          <c:max val="35"/>
          <c:min val="0"/>
        </c:scaling>
        <c:delete val="0"/>
        <c:axPos val="t"/>
        <c:numFmt formatCode="General" sourceLinked="1"/>
        <c:majorTickMark val="none"/>
        <c:minorTickMark val="none"/>
        <c:tickLblPos val="high"/>
        <c:spPr>
          <a:ln w="12700">
            <a:solidFill>
              <a:srgbClr val="FFFFFF"/>
            </a:solidFill>
          </a:ln>
        </c:spPr>
        <c:txPr>
          <a:bodyPr/>
          <a:lstStyle/>
          <a:p>
            <a:pPr>
              <a:defRPr baseline="0">
                <a:solidFill>
                  <a:srgbClr val="FFFFFF"/>
                </a:solidFill>
              </a:defRPr>
            </a:pPr>
            <a:endParaRPr lang="en-US"/>
          </a:p>
        </c:txPr>
        <c:crossAx val="162948840"/>
        <c:crosses val="autoZero"/>
        <c:crossBetween val="between"/>
        <c:majorUnit val="10"/>
      </c:valAx>
      <c:spPr>
        <a:ln w="12700">
          <a:solidFill>
            <a:srgbClr val="FFFFFF"/>
          </a:solidFill>
        </a:ln>
      </c:spPr>
    </c:plotArea>
    <c:plotVisOnly val="1"/>
    <c:dispBlanksAs val="gap"/>
    <c:showDLblsOverMax val="0"/>
  </c:chart>
  <c:txPr>
    <a:bodyPr/>
    <a:lstStyle/>
    <a:p>
      <a:pPr>
        <a:defRPr sz="1000" b="1" i="0" baseline="0">
          <a:latin typeface="Arial" pitchFamily="34" charset="0"/>
        </a:defRPr>
      </a:pPr>
      <a:endParaRPr lang="en-US"/>
    </a:p>
  </c:txPr>
  <c:externalData r:id="rId3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2400" b="1">
          <a:solidFill>
            <a:srgbClr val="532F18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 b="1">
          <a:solidFill>
            <a:srgbClr val="532F18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400" b="1">
          <a:solidFill>
            <a:srgbClr val="532F18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400" b="1">
          <a:solidFill>
            <a:srgbClr val="532F18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400" b="1">
          <a:solidFill>
            <a:srgbClr val="532F18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532F18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532F18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532F18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532F18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SzPct val="130000"/>
        <a:buFont typeface="Wingdings" pitchFamily="2" charset="2"/>
        <a:buChar char="§"/>
        <a:defRPr sz="2200">
          <a:solidFill>
            <a:srgbClr val="532F18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130000"/>
        <a:buFont typeface="Wingdings" pitchFamily="2" charset="2"/>
        <a:buChar char="§"/>
        <a:defRPr sz="2000">
          <a:solidFill>
            <a:srgbClr val="532F18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130000"/>
        <a:buFont typeface="Wingdings" pitchFamily="2" charset="2"/>
        <a:buChar char="§"/>
        <a:defRPr>
          <a:solidFill>
            <a:srgbClr val="532F18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SzPct val="130000"/>
        <a:buFont typeface="Wingdings" pitchFamily="2" charset="2"/>
        <a:buChar char="§"/>
        <a:defRPr sz="1600">
          <a:solidFill>
            <a:srgbClr val="532F18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SzPct val="130000"/>
        <a:buFont typeface="Wingdings" pitchFamily="2" charset="2"/>
        <a:buChar char="§"/>
        <a:defRPr sz="1600">
          <a:solidFill>
            <a:srgbClr val="532F18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130000"/>
        <a:buFont typeface="Wingdings" pitchFamily="2" charset="2"/>
        <a:buChar char="§"/>
        <a:defRPr sz="1600">
          <a:solidFill>
            <a:srgbClr val="532F18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130000"/>
        <a:buFont typeface="Wingdings" pitchFamily="2" charset="2"/>
        <a:buChar char="§"/>
        <a:defRPr sz="1600">
          <a:solidFill>
            <a:srgbClr val="532F18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130000"/>
        <a:buFont typeface="Wingdings" pitchFamily="2" charset="2"/>
        <a:buChar char="§"/>
        <a:defRPr sz="1600">
          <a:solidFill>
            <a:srgbClr val="532F18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130000"/>
        <a:buFont typeface="Wingdings" pitchFamily="2" charset="2"/>
        <a:buChar char="§"/>
        <a:defRPr sz="1600">
          <a:solidFill>
            <a:srgbClr val="532F18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slide1.xml><?xml version="1.0" encoding="utf-8"?>
<p:sld xmlns:p14="http://schemas.microsoft.com/office/powerpoint/2010/main" xmlns:c="http://schemas.openxmlformats.org/drawingml/2006/chart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6" name="Header1"/>
          <p:cNvSpPr txBox="1">
            <a:spLocks noChangeArrowheads="1"/>
          </p:cNvSpPr>
          <p:nvPr/>
        </p:nvSpPr>
        <p:spPr bwMode="auto">
          <a:xfrm>
            <a:off x="0" y="515089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CC00"/>
                </a:solidFill>
                <a:latin typeface="Arial" charset="0"/>
              </a:rPr>
              <a:t>West Virginia Middle School Survey</a:t>
            </a:r>
            <a:endParaRPr lang="en-US" sz="20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6437" name="Header2"/>
          <p:cNvSpPr txBox="1">
            <a:spLocks noChangeArrowheads="1"/>
          </p:cNvSpPr>
          <p:nvPr/>
        </p:nvSpPr>
        <p:spPr bwMode="auto">
          <a:xfrm>
            <a:off x="0" y="838999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CC00"/>
                </a:solidFill>
                <a:latin typeface="Arial" charset="0"/>
              </a:rPr>
              <a:t>2017 Youth Risk Behavior Survey Results</a:t>
            </a:r>
            <a:endParaRPr lang="en-US" sz="1400" b="1" dirty="0">
              <a:solidFill>
                <a:srgbClr val="FFCC00"/>
              </a:solidFill>
              <a:latin typeface="Arial" charset="0"/>
            </a:endParaRPr>
          </a:p>
        </p:txBody>
      </p:sp>
      <p:graphicFrame>
        <p:nvGraphicFramePr>
          <p:cNvPr id="293" name="Chart 29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3165680"/>
              </p:ext>
            </p:extLst>
          </p:nvPr>
        </p:nvGraphicFramePr>
        <p:xfrm>
          <a:off x="381902" y="1217982"/>
          <a:ext cx="8385048" cy="50012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423" name="Text Box 279"/>
          <p:cNvSpPr txBox="1">
            <a:spLocks noChangeArrowheads="1"/>
          </p:cNvSpPr>
          <p:nvPr/>
        </p:nvSpPr>
        <p:spPr bwMode="auto">
          <a:xfrm>
            <a:off x="372438" y="1435608"/>
            <a:ext cx="31750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1" dirty="0" smtClean="0">
                <a:solidFill>
                  <a:schemeClr val="accent3"/>
                </a:solidFill>
                <a:latin typeface="Arial" charset="0"/>
              </a:rPr>
              <a:t>Percentage of students who:</a:t>
            </a:r>
            <a:endParaRPr lang="en-US" sz="1000" b="1" dirty="0">
              <a:solidFill>
                <a:schemeClr val="accent3"/>
              </a:solidFill>
              <a:latin typeface="Arial" charset="0"/>
            </a:endParaRPr>
          </a:p>
        </p:txBody>
      </p:sp>
      <p:sp>
        <p:nvSpPr>
          <p:cNvPr id="6438" name="Footnote1"/>
          <p:cNvSpPr txBox="1">
            <a:spLocks noChangeArrowheads="1"/>
          </p:cNvSpPr>
          <p:nvPr/>
        </p:nvSpPr>
        <p:spPr bwMode="auto">
          <a:xfrm>
            <a:off x="533400" y="6159357"/>
            <a:ext cx="7620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100" dirty="0" smtClean="0">
                <a:solidFill>
                  <a:srgbClr val="FFCC00"/>
                </a:solidFill>
                <a:latin typeface="Arial" charset="0"/>
              </a:rPr>
              <a:t>Note: This graph contains weighted results. See the corresponding summary tables for detailed explanation of data.</a:t>
            </a:r>
            <a:endParaRPr lang="en-US" sz="1100" dirty="0">
              <a:solidFill>
                <a:srgbClr val="3C5680"/>
              </a:solidFill>
              <a:latin typeface="Arial" charset="0"/>
            </a:endParaRPr>
          </a:p>
        </p:txBody>
      </p:sp>
      <p:sp>
        <p:nvSpPr>
          <p:cNvPr id="7" name="Header3"/>
          <p:cNvSpPr txBox="1">
            <a:spLocks noChangeArrowheads="1"/>
          </p:cNvSpPr>
          <p:nvPr/>
        </p:nvSpPr>
        <p:spPr bwMode="auto">
          <a:xfrm>
            <a:off x="0" y="1063823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CC00"/>
                </a:solidFill>
                <a:latin typeface="Arial" charset="0"/>
              </a:rPr>
              <a:t> </a:t>
            </a:r>
            <a:endParaRPr lang="en-US" sz="1400" b="1" dirty="0">
              <a:solidFill>
                <a:srgbClr val="FFCC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p14="http://schemas.microsoft.com/office/powerpoint/2010/main" xmlns:c="http://schemas.openxmlformats.org/drawingml/2006/chart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3" name="Chart 29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3883427"/>
              </p:ext>
            </p:extLst>
          </p:nvPr>
        </p:nvGraphicFramePr>
        <p:xfrm>
          <a:off x="609600" y="1377865"/>
          <a:ext cx="8382000" cy="4908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436" name="Header1"/>
          <p:cNvSpPr txBox="1">
            <a:spLocks noChangeArrowheads="1"/>
          </p:cNvSpPr>
          <p:nvPr/>
        </p:nvSpPr>
        <p:spPr bwMode="auto">
          <a:xfrm>
            <a:off x="0" y="515183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CC00"/>
                </a:solidFill>
                <a:latin typeface="Arial" charset="0"/>
              </a:rPr>
              <a:t>West Virginia Middle School Survey</a:t>
            </a:r>
            <a:endParaRPr lang="en-US" sz="20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6437" name="Header2"/>
          <p:cNvSpPr txBox="1">
            <a:spLocks noChangeArrowheads="1"/>
          </p:cNvSpPr>
          <p:nvPr/>
        </p:nvSpPr>
        <p:spPr bwMode="auto">
          <a:xfrm>
            <a:off x="0" y="835223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CC00"/>
                </a:solidFill>
                <a:latin typeface="Arial" charset="0"/>
              </a:rPr>
              <a:t>2017 Youth Risk Behavior Survey Results</a:t>
            </a:r>
            <a:endParaRPr lang="en-US" sz="14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6423" name="Text Box 279"/>
          <p:cNvSpPr txBox="1">
            <a:spLocks noChangeArrowheads="1"/>
          </p:cNvSpPr>
          <p:nvPr/>
        </p:nvSpPr>
        <p:spPr bwMode="auto">
          <a:xfrm>
            <a:off x="375007" y="1431049"/>
            <a:ext cx="31750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1" dirty="0" smtClean="0">
                <a:solidFill>
                  <a:srgbClr val="FFFFFF"/>
                </a:solidFill>
                <a:latin typeface="Arial" charset="0"/>
              </a:rPr>
              <a:t>Percentage of students who:</a:t>
            </a:r>
            <a:endParaRPr lang="en-US" sz="10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8" name="Footnote1"/>
          <p:cNvSpPr txBox="1">
            <a:spLocks noChangeArrowheads="1"/>
          </p:cNvSpPr>
          <p:nvPr/>
        </p:nvSpPr>
        <p:spPr bwMode="auto">
          <a:xfrm>
            <a:off x="533400" y="6159357"/>
            <a:ext cx="7620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100" dirty="0" smtClean="0">
                <a:solidFill>
                  <a:srgbClr val="FFCC00"/>
                </a:solidFill>
                <a:latin typeface="Arial" charset="0"/>
              </a:rPr>
              <a:t>Note: This graph contains weighted results. See the corresponding summary tables for detailed explanation of data.</a:t>
            </a:r>
            <a:endParaRPr lang="en-US" sz="1100" dirty="0">
              <a:solidFill>
                <a:srgbClr val="3C5680"/>
              </a:solidFill>
              <a:latin typeface="Arial" charset="0"/>
            </a:endParaRPr>
          </a:p>
        </p:txBody>
      </p:sp>
      <p:sp>
        <p:nvSpPr>
          <p:cNvPr id="9" name="Header3"/>
          <p:cNvSpPr txBox="1">
            <a:spLocks noChangeArrowheads="1"/>
          </p:cNvSpPr>
          <p:nvPr/>
        </p:nvSpPr>
        <p:spPr bwMode="auto">
          <a:xfrm>
            <a:off x="0" y="1063823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CC00"/>
                </a:solidFill>
                <a:latin typeface="Arial" charset="0"/>
              </a:rPr>
              <a:t> </a:t>
            </a:r>
            <a:endParaRPr lang="en-US" sz="1400" b="1" dirty="0">
              <a:solidFill>
                <a:srgbClr val="FFCC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p14="http://schemas.microsoft.com/office/powerpoint/2010/main" xmlns:c="http://schemas.openxmlformats.org/drawingml/2006/chart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3" name="Chart 292"/>
          <p:cNvGraphicFramePr/>
          <p:nvPr>
            <p:extLst>
              <p:ext uri="{D42A27DB-BD31-4B8C-83A1-F6EECF244321}">
                <p14:modId xmlns:p14="http://schemas.microsoft.com/office/powerpoint/2010/main" val="158267263"/>
              </p:ext>
            </p:extLst>
          </p:nvPr>
        </p:nvGraphicFramePr>
        <p:xfrm>
          <a:off x="612648" y="1316736"/>
          <a:ext cx="8385048" cy="4910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436" name="Header1"/>
          <p:cNvSpPr txBox="1">
            <a:spLocks noChangeArrowheads="1"/>
          </p:cNvSpPr>
          <p:nvPr/>
        </p:nvSpPr>
        <p:spPr bwMode="auto">
          <a:xfrm>
            <a:off x="0" y="515183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CC00"/>
                </a:solidFill>
                <a:latin typeface="Arial" charset="0"/>
              </a:rPr>
              <a:t>West Virginia Middle School Survey</a:t>
            </a:r>
            <a:endParaRPr lang="en-US" sz="20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6437" name="Header2"/>
          <p:cNvSpPr txBox="1">
            <a:spLocks noChangeArrowheads="1"/>
          </p:cNvSpPr>
          <p:nvPr/>
        </p:nvSpPr>
        <p:spPr bwMode="auto">
          <a:xfrm>
            <a:off x="0" y="835223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CC00"/>
                </a:solidFill>
                <a:latin typeface="Arial" charset="0"/>
              </a:rPr>
              <a:t>2017 Youth Risk Behavior Survey Results</a:t>
            </a:r>
            <a:endParaRPr lang="en-US" sz="14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6423" name="Text Box 279"/>
          <p:cNvSpPr txBox="1">
            <a:spLocks noChangeArrowheads="1"/>
          </p:cNvSpPr>
          <p:nvPr/>
        </p:nvSpPr>
        <p:spPr bwMode="auto">
          <a:xfrm>
            <a:off x="374904" y="1435608"/>
            <a:ext cx="31750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1" dirty="0">
                <a:solidFill>
                  <a:srgbClr val="FFFFFF"/>
                </a:solidFill>
                <a:latin typeface="Arial" charset="0"/>
              </a:rPr>
              <a:t>Number of students in a class of 30 who:</a:t>
            </a:r>
          </a:p>
        </p:txBody>
      </p:sp>
      <p:sp>
        <p:nvSpPr>
          <p:cNvPr id="7" name="Footnote1"/>
          <p:cNvSpPr txBox="1">
            <a:spLocks noChangeArrowheads="1"/>
          </p:cNvSpPr>
          <p:nvPr/>
        </p:nvSpPr>
        <p:spPr bwMode="auto">
          <a:xfrm>
            <a:off x="533400" y="6159357"/>
            <a:ext cx="7620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100" dirty="0" smtClean="0">
                <a:solidFill>
                  <a:srgbClr val="FFCC00"/>
                </a:solidFill>
                <a:latin typeface="Arial" charset="0"/>
              </a:rPr>
              <a:t>Note: This graph contains weighted results. See the corresponding summary tables for detailed explanation of data.</a:t>
            </a:r>
            <a:endParaRPr lang="en-US" sz="1100" dirty="0">
              <a:solidFill>
                <a:srgbClr val="3C5680"/>
              </a:solidFill>
              <a:latin typeface="Arial" charset="0"/>
            </a:endParaRPr>
          </a:p>
        </p:txBody>
      </p:sp>
      <p:sp>
        <p:nvSpPr>
          <p:cNvPr id="8" name="Header3"/>
          <p:cNvSpPr txBox="1">
            <a:spLocks noChangeArrowheads="1"/>
          </p:cNvSpPr>
          <p:nvPr/>
        </p:nvSpPr>
        <p:spPr bwMode="auto">
          <a:xfrm>
            <a:off x="0" y="1063823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CC00"/>
                </a:solidFill>
                <a:latin typeface="Arial" charset="0"/>
              </a:rPr>
              <a:t> </a:t>
            </a:r>
            <a:endParaRPr lang="en-US" sz="1400" b="1" dirty="0">
              <a:solidFill>
                <a:srgbClr val="FFCC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p14="http://schemas.microsoft.com/office/powerpoint/2010/main" xmlns:c="http://schemas.openxmlformats.org/drawingml/2006/chart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3" name="Chart 292"/>
          <p:cNvGraphicFramePr/>
          <p:nvPr>
            <p:extLst>
              <p:ext uri="{D42A27DB-BD31-4B8C-83A1-F6EECF244321}">
                <p14:modId xmlns:p14="http://schemas.microsoft.com/office/powerpoint/2010/main" val="3863196194"/>
              </p:ext>
            </p:extLst>
          </p:nvPr>
        </p:nvGraphicFramePr>
        <p:xfrm>
          <a:off x="612648" y="1316736"/>
          <a:ext cx="8385048" cy="4910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436" name="Header1"/>
          <p:cNvSpPr txBox="1">
            <a:spLocks noChangeArrowheads="1"/>
          </p:cNvSpPr>
          <p:nvPr/>
        </p:nvSpPr>
        <p:spPr bwMode="auto">
          <a:xfrm>
            <a:off x="0" y="515183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CC00"/>
                </a:solidFill>
                <a:latin typeface="Arial" charset="0"/>
              </a:rPr>
              <a:t>West Virginia Middle School Survey</a:t>
            </a:r>
            <a:endParaRPr lang="en-US" sz="20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6437" name="Header2"/>
          <p:cNvSpPr txBox="1">
            <a:spLocks noChangeArrowheads="1"/>
          </p:cNvSpPr>
          <p:nvPr/>
        </p:nvSpPr>
        <p:spPr bwMode="auto">
          <a:xfrm>
            <a:off x="0" y="835223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CC00"/>
                </a:solidFill>
                <a:latin typeface="Arial" charset="0"/>
              </a:rPr>
              <a:t>2017 Youth Risk Behavior Survey Results</a:t>
            </a:r>
            <a:endParaRPr lang="en-US" sz="14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6423" name="Text Box 279"/>
          <p:cNvSpPr txBox="1">
            <a:spLocks noChangeArrowheads="1"/>
          </p:cNvSpPr>
          <p:nvPr/>
        </p:nvSpPr>
        <p:spPr bwMode="auto">
          <a:xfrm>
            <a:off x="374904" y="1435608"/>
            <a:ext cx="31750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1" dirty="0">
                <a:solidFill>
                  <a:srgbClr val="FFFFFF"/>
                </a:solidFill>
                <a:latin typeface="Arial" charset="0"/>
              </a:rPr>
              <a:t>Number of students in a class of 30 who:</a:t>
            </a:r>
          </a:p>
        </p:txBody>
      </p:sp>
      <p:sp>
        <p:nvSpPr>
          <p:cNvPr id="8" name="Footnote1"/>
          <p:cNvSpPr txBox="1">
            <a:spLocks noChangeArrowheads="1"/>
          </p:cNvSpPr>
          <p:nvPr/>
        </p:nvSpPr>
        <p:spPr bwMode="auto">
          <a:xfrm>
            <a:off x="533400" y="6159357"/>
            <a:ext cx="7620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100" dirty="0" smtClean="0">
                <a:solidFill>
                  <a:srgbClr val="FFCC00"/>
                </a:solidFill>
                <a:latin typeface="Arial" charset="0"/>
              </a:rPr>
              <a:t>Note: This graph contains weighted results. See the corresponding summary tables for detailed explanation of data.</a:t>
            </a:r>
            <a:endParaRPr lang="en-US" sz="1100" dirty="0">
              <a:solidFill>
                <a:srgbClr val="3C5680"/>
              </a:solidFill>
              <a:latin typeface="Arial" charset="0"/>
            </a:endParaRPr>
          </a:p>
        </p:txBody>
      </p:sp>
      <p:sp>
        <p:nvSpPr>
          <p:cNvPr id="7" name="Header3"/>
          <p:cNvSpPr txBox="1">
            <a:spLocks noChangeArrowheads="1"/>
          </p:cNvSpPr>
          <p:nvPr/>
        </p:nvSpPr>
        <p:spPr bwMode="auto">
          <a:xfrm>
            <a:off x="0" y="1063823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CC00"/>
                </a:solidFill>
                <a:latin typeface="Arial" charset="0"/>
              </a:rPr>
              <a:t> </a:t>
            </a:r>
            <a:endParaRPr lang="en-US" sz="1400" b="1" dirty="0">
              <a:solidFill>
                <a:srgbClr val="FFCC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009YRBSSlides">
  <a:themeElements>
    <a:clrScheme name="2009YRBSSlid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009YRBSSlide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-80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-80" charset="0"/>
          </a:defRPr>
        </a:defPPr>
      </a:lstStyle>
    </a:lnDef>
  </a:objectDefaults>
  <a:extraClrSchemeLst>
    <a:extraClrScheme>
      <a:clrScheme name="2009YRBSSlid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9YRBSSlid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9YRBSSlid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9YRBSSlid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9YRBSSlid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9YRBSSlid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09YRBSSlid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09YRBSSlid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09YRBSSlid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09YRBSSlid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09YRBSSlid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09YRBSSlid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2009YRBSSlides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2009YRBSSlide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2009YRBSSlides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2009YRBSSlide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2009YRBSSlides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2009YRBSSlide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2009YRBSSummarySlides</Template>
  <TotalTime>639</TotalTime>
  <Words>46</Words>
  <Application>Microsoft Office PowerPoint</Application>
  <PresentationFormat>On-screen Show (4:3)</PresentationFormat>
  <Paragraphs>20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Times</vt:lpstr>
      <vt:lpstr>Verdana</vt:lpstr>
      <vt:lpstr>Wingdings</vt:lpstr>
      <vt:lpstr>2009YRBSSlides</vt:lpstr>
      <vt:lpstr>PowerPoint Presentation</vt:lpstr>
      <vt:lpstr>PowerPoint Presentation</vt:lpstr>
      <vt:lpstr>PowerPoint Presentation</vt:lpstr>
      <vt:lpstr>PowerPoint Presentation</vt:lpstr>
    </vt:vector>
  </TitlesOfParts>
  <Company>CDC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Centers for Disease Control and Prevention</dc:creator>
  <cp:lastModifiedBy>Harris, William A. (CDC/OID/NCHHSTP) (CTR)-SU</cp:lastModifiedBy>
  <cp:revision>60</cp:revision>
  <dcterms:created xsi:type="dcterms:W3CDTF">2009-10-06T19:28:36Z</dcterms:created>
  <dcterms:modified xsi:type="dcterms:W3CDTF">2015-05-13T13:51:18Z</dcterms:modified>
</cp:coreProperties>
</file>