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259" r:id="rId4"/>
    <p:sldId id="258" r:id="rId5"/>
    <p:sldId id="260" r:id="rId6"/>
    <p:sldId id="261" r:id="rId7"/>
    <p:sldId id="262" r:id="rId8"/>
    <p:sldId id="263" r:id="rId9"/>
    <p:sldId id="264" r:id="rId10"/>
    <p:sldId id="266" r:id="rId11"/>
    <p:sldId id="328" r:id="rId12"/>
    <p:sldId id="329" r:id="rId13"/>
    <p:sldId id="330" r:id="rId14"/>
    <p:sldId id="331" r:id="rId15"/>
    <p:sldId id="332" r:id="rId16"/>
    <p:sldId id="304" r:id="rId17"/>
    <p:sldId id="305" r:id="rId18"/>
    <p:sldId id="288" r:id="rId19"/>
    <p:sldId id="306" r:id="rId20"/>
    <p:sldId id="307" r:id="rId21"/>
    <p:sldId id="308" r:id="rId22"/>
    <p:sldId id="311" r:id="rId23"/>
    <p:sldId id="309" r:id="rId24"/>
    <p:sldId id="310"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279"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28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000" autoAdjust="0"/>
  </p:normalViewPr>
  <p:slideViewPr>
    <p:cSldViewPr snapToGrid="0" snapToObjects="1">
      <p:cViewPr varScale="1">
        <p:scale>
          <a:sx n="80" d="100"/>
          <a:sy n="80" d="100"/>
        </p:scale>
        <p:origin x="2514" y="96"/>
      </p:cViewPr>
      <p:guideLst/>
    </p:cSldViewPr>
  </p:slideViewPr>
  <p:notesTextViewPr>
    <p:cViewPr>
      <p:scale>
        <a:sx n="1" d="1"/>
        <a:sy n="1" d="1"/>
      </p:scale>
      <p:origin x="0" y="0"/>
    </p:cViewPr>
  </p:notesTextViewPr>
  <p:notesViewPr>
    <p:cSldViewPr snapToGrid="0" snapToObjects="1">
      <p:cViewPr varScale="1">
        <p:scale>
          <a:sx n="86" d="100"/>
          <a:sy n="86" d="100"/>
        </p:scale>
        <p:origin x="32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CD718-5C9E-0F41-8F48-4EA387E4022C}" type="datetimeFigureOut">
              <a:rPr lang="en-US" smtClean="0"/>
              <a:t>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298093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23"/>
            <a:r>
              <a:rPr lang="en-US" dirty="0" smtClean="0"/>
              <a:t>The terminology on the </a:t>
            </a:r>
            <a:r>
              <a:rPr lang="en-US" b="1" dirty="0" smtClean="0"/>
              <a:t>Application</a:t>
            </a:r>
            <a:r>
              <a:rPr lang="en-US" b="1" baseline="0" dirty="0" smtClean="0"/>
              <a:t> Packet </a:t>
            </a:r>
            <a:r>
              <a:rPr lang="en-US" b="0" baseline="0" dirty="0" smtClean="0"/>
              <a:t>screen </a:t>
            </a:r>
            <a:r>
              <a:rPr lang="en-US" baseline="0" dirty="0" smtClean="0"/>
              <a:t>is exactly the same as it was in the old version of ACES.  </a:t>
            </a:r>
            <a:r>
              <a:rPr lang="en-US" dirty="0" smtClean="0"/>
              <a:t>The first section of the </a:t>
            </a:r>
            <a:r>
              <a:rPr lang="en-US" b="1" dirty="0" smtClean="0"/>
              <a:t>Application Packet </a:t>
            </a:r>
            <a:r>
              <a:rPr lang="en-US" dirty="0" smtClean="0"/>
              <a:t>is the “</a:t>
            </a:r>
            <a:r>
              <a:rPr lang="en-US" b="1" dirty="0" smtClean="0"/>
              <a:t>Sponsor Application</a:t>
            </a:r>
            <a:r>
              <a:rPr lang="en-US" dirty="0" smtClean="0"/>
              <a:t>”. </a:t>
            </a:r>
          </a:p>
          <a:p>
            <a:endParaRPr lang="en-US" baseline="0" dirty="0" smtClean="0"/>
          </a:p>
          <a:p>
            <a:r>
              <a:rPr lang="en-US" b="1" baseline="0" dirty="0" smtClean="0"/>
              <a:t>Board of Directors/Principals </a:t>
            </a:r>
            <a:r>
              <a:rPr lang="en-US" baseline="0" dirty="0" smtClean="0"/>
              <a:t>is where you would enter at least three Board Members (this is only required for non-profits centers).</a:t>
            </a:r>
          </a:p>
          <a:p>
            <a:endParaRPr lang="en-US" baseline="0" dirty="0" smtClean="0"/>
          </a:p>
          <a:p>
            <a:r>
              <a:rPr lang="en-US" b="1" baseline="0" dirty="0" smtClean="0"/>
              <a:t>Sponsor Budget Detail </a:t>
            </a:r>
            <a:r>
              <a:rPr lang="en-US" baseline="0" dirty="0" smtClean="0"/>
              <a:t>is your budget for the program year.</a:t>
            </a:r>
          </a:p>
          <a:p>
            <a:endParaRPr lang="en-US" baseline="0" dirty="0" smtClean="0"/>
          </a:p>
          <a:p>
            <a:r>
              <a:rPr lang="en-US" b="1" baseline="0" dirty="0" smtClean="0"/>
              <a:t>Sponsor Management Plan </a:t>
            </a:r>
            <a:r>
              <a:rPr lang="en-US" baseline="0" dirty="0" smtClean="0"/>
              <a:t>is the Program Year Management Plan.</a:t>
            </a:r>
          </a:p>
          <a:p>
            <a:endParaRPr lang="en-US" baseline="0" dirty="0" smtClean="0"/>
          </a:p>
          <a:p>
            <a:r>
              <a:rPr lang="en-US" b="1" baseline="0" dirty="0" smtClean="0"/>
              <a:t>Food Production Facility </a:t>
            </a:r>
            <a:r>
              <a:rPr lang="en-US" baseline="0" dirty="0" smtClean="0"/>
              <a:t>is if you purchase meals from another place.  In the old version of ACES, this was labeled as “Vendor” and was located at the bottom of the Site Application.  The </a:t>
            </a:r>
            <a:r>
              <a:rPr lang="en-US" b="1" baseline="0" dirty="0" smtClean="0"/>
              <a:t>Food Production Facility </a:t>
            </a:r>
            <a:r>
              <a:rPr lang="en-US" b="0" baseline="0" dirty="0" smtClean="0"/>
              <a:t>link</a:t>
            </a:r>
            <a:r>
              <a:rPr lang="en-US" baseline="0" dirty="0" smtClean="0"/>
              <a:t> is where Vendor information is now entered.  The information entered here will appear in a dropdown box in the site application.  </a:t>
            </a:r>
          </a:p>
          <a:p>
            <a:endParaRPr lang="en-US" baseline="0" dirty="0" smtClean="0"/>
          </a:p>
          <a:p>
            <a:r>
              <a:rPr lang="en-US" b="1" baseline="0" dirty="0" smtClean="0"/>
              <a:t>Checklist</a:t>
            </a:r>
            <a:r>
              <a:rPr lang="en-US" baseline="0" dirty="0" smtClean="0"/>
              <a:t> is the Supporting Documents.  This must be completed after all of the site applications are entered.</a:t>
            </a:r>
          </a:p>
          <a:p>
            <a:endParaRPr lang="en-US" baseline="0" dirty="0" smtClean="0"/>
          </a:p>
          <a:p>
            <a:r>
              <a:rPr lang="en-US" baseline="0" dirty="0" smtClean="0"/>
              <a:t>At the bottom of the screen is where you complete your site applications.</a:t>
            </a:r>
          </a:p>
          <a:p>
            <a:endParaRPr lang="en-US" baseline="0" dirty="0" smtClean="0"/>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420003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access the sponsor application select </a:t>
            </a:r>
            <a:r>
              <a:rPr lang="en-US" b="1" baseline="0" dirty="0" smtClean="0"/>
              <a:t>Sponsor Application </a:t>
            </a:r>
            <a:r>
              <a:rPr lang="en-US" b="0" baseline="0" dirty="0" smtClean="0"/>
              <a:t>from the </a:t>
            </a:r>
            <a:r>
              <a:rPr lang="en-US" b="0" dirty="0" smtClean="0"/>
              <a:t>Application</a:t>
            </a:r>
            <a:r>
              <a:rPr lang="en-US" b="0" baseline="0" dirty="0" smtClean="0"/>
              <a:t> Packet screen</a:t>
            </a:r>
            <a:r>
              <a:rPr lang="en-US" baseline="0" dirty="0" smtClean="0"/>
              <a:t>. The </a:t>
            </a:r>
            <a:r>
              <a:rPr lang="en-US" b="1" baseline="0" dirty="0" smtClean="0"/>
              <a:t>Sponsor Application </a:t>
            </a:r>
            <a:r>
              <a:rPr lang="en-US" baseline="0" dirty="0" smtClean="0"/>
              <a:t>begins by requesting general information about the sponsor.</a:t>
            </a:r>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182315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Street Address </a:t>
            </a:r>
            <a:r>
              <a:rPr lang="en-US" baseline="0" dirty="0" smtClean="0"/>
              <a:t>and </a:t>
            </a:r>
            <a:r>
              <a:rPr lang="en-US" b="1" baseline="0" dirty="0" smtClean="0"/>
              <a:t>Mailing Address </a:t>
            </a:r>
            <a:r>
              <a:rPr lang="en-US" baseline="0" dirty="0" smtClean="0"/>
              <a:t>are required fields.  Please notice the checkbox below </a:t>
            </a:r>
            <a:r>
              <a:rPr lang="en-US" b="1" baseline="0" dirty="0" smtClean="0"/>
              <a:t>Mailing Address</a:t>
            </a:r>
            <a:r>
              <a:rPr lang="en-US" baseline="0" dirty="0" smtClean="0"/>
              <a:t>.  If your mailing address is the same as the street address, you may check this box and it will fill in the </a:t>
            </a:r>
            <a:r>
              <a:rPr lang="en-US" b="1" baseline="0" dirty="0" smtClean="0"/>
              <a:t>Mailing Address </a:t>
            </a:r>
            <a:r>
              <a:rPr lang="en-US" baseline="0" dirty="0" smtClean="0"/>
              <a:t>information for you.  </a:t>
            </a:r>
          </a:p>
          <a:p>
            <a:endParaRPr lang="en-US" baseline="0" dirty="0" smtClean="0"/>
          </a:p>
          <a:p>
            <a:r>
              <a:rPr lang="en-US" baseline="0" dirty="0" smtClean="0"/>
              <a:t>Next complete the contact information in the </a:t>
            </a:r>
            <a:r>
              <a:rPr lang="en-US" b="1" baseline="0" dirty="0" smtClean="0"/>
              <a:t>Authorized Representative/Administrator/Executive Director </a:t>
            </a:r>
            <a:r>
              <a:rPr lang="en-US" b="0" baseline="0" dirty="0" smtClean="0"/>
              <a:t>section</a:t>
            </a:r>
            <a:r>
              <a:rPr lang="en-US" baseline="0" dirty="0" smtClean="0"/>
              <a:t>.  Please notice we now require the </a:t>
            </a:r>
            <a:r>
              <a:rPr lang="en-US" b="1" baseline="0" dirty="0" smtClean="0"/>
              <a:t>Date of Birth </a:t>
            </a:r>
            <a:r>
              <a:rPr lang="en-US" baseline="0" dirty="0" smtClean="0"/>
              <a:t>for each contact.</a:t>
            </a:r>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77989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1" baseline="0" dirty="0" smtClean="0"/>
              <a:t>Equal Access to Program Benefits and Outreach Efforts </a:t>
            </a:r>
            <a:r>
              <a:rPr lang="en-US" baseline="0" dirty="0" smtClean="0"/>
              <a:t>section of the Sponsor Application should carry over from your previous application.</a:t>
            </a:r>
          </a:p>
        </p:txBody>
      </p:sp>
      <p:sp>
        <p:nvSpPr>
          <p:cNvPr id="4" name="Slide Number Placeholder 3"/>
          <p:cNvSpPr>
            <a:spLocks noGrp="1"/>
          </p:cNvSpPr>
          <p:nvPr>
            <p:ph type="sldNum" sz="quarter" idx="10"/>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108501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Meal Service </a:t>
            </a:r>
            <a:r>
              <a:rPr lang="en-US" baseline="0" dirty="0" smtClean="0"/>
              <a:t>questions should also carry over from your previous application.  </a:t>
            </a:r>
          </a:p>
          <a:p>
            <a:endParaRPr lang="en-US" baseline="0" dirty="0" smtClean="0"/>
          </a:p>
          <a:p>
            <a:r>
              <a:rPr lang="en-US" baseline="0" dirty="0" smtClean="0"/>
              <a:t>The </a:t>
            </a:r>
            <a:r>
              <a:rPr lang="en-US" b="1" baseline="0" dirty="0" smtClean="0"/>
              <a:t>Governing Board Questions </a:t>
            </a:r>
            <a:r>
              <a:rPr lang="en-US" baseline="0" dirty="0" smtClean="0"/>
              <a:t>will be grayed out unless you selected Non-Profit on Question 2 of the Sponsor Application.</a:t>
            </a:r>
          </a:p>
        </p:txBody>
      </p:sp>
      <p:sp>
        <p:nvSpPr>
          <p:cNvPr id="4" name="Slide Number Placeholder 3"/>
          <p:cNvSpPr>
            <a:spLocks noGrp="1"/>
          </p:cNvSpPr>
          <p:nvPr>
            <p:ph type="sldNum" sz="quarter" idx="10"/>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343501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Sponsor Application ends with </a:t>
            </a:r>
            <a:r>
              <a:rPr lang="en-US" b="1" baseline="0" dirty="0" smtClean="0"/>
              <a:t>Miscellaneous Questions</a:t>
            </a:r>
            <a:r>
              <a:rPr lang="en-US" baseline="0" dirty="0" smtClean="0"/>
              <a:t> and </a:t>
            </a:r>
            <a:r>
              <a:rPr lang="en-US" b="1" baseline="0" dirty="0" smtClean="0"/>
              <a:t>Certification</a:t>
            </a:r>
            <a:r>
              <a:rPr lang="en-US" baseline="0" dirty="0" smtClean="0"/>
              <a:t>.  Once completed, please remember to click </a:t>
            </a:r>
            <a:r>
              <a:rPr lang="en-US" b="1" baseline="0" dirty="0" smtClean="0"/>
              <a:t>Save</a:t>
            </a:r>
            <a:r>
              <a:rPr lang="en-US" baseline="0" dirty="0" smtClean="0"/>
              <a:t>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314718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a non-profit you would select </a:t>
            </a:r>
            <a:r>
              <a:rPr lang="en-US" b="1" baseline="0" dirty="0" smtClean="0"/>
              <a:t>Board of Directors/Principals </a:t>
            </a:r>
            <a:r>
              <a:rPr lang="en-US" baseline="0" dirty="0" smtClean="0"/>
              <a:t>in the application packet and then select the red </a:t>
            </a:r>
            <a:r>
              <a:rPr lang="en-US" b="1" baseline="0" dirty="0" smtClean="0"/>
              <a:t>Add Member </a:t>
            </a:r>
            <a:r>
              <a:rPr lang="en-US" b="0" baseline="0" dirty="0" smtClean="0"/>
              <a:t>button</a:t>
            </a:r>
            <a:r>
              <a:rPr lang="en-US" b="1" baseline="0" dirty="0" smtClean="0"/>
              <a:t> </a:t>
            </a:r>
            <a:r>
              <a:rPr lang="en-US" baseline="0" dirty="0" smtClean="0"/>
              <a:t>to add a board member.  If you are a for profit, you will not complete this.  Once Question 2 of the Sponsor Application is completed and marked For Profit, the Center Board </a:t>
            </a:r>
            <a:r>
              <a:rPr lang="en-US" baseline="0" smtClean="0"/>
              <a:t>of Directors/Principals  </a:t>
            </a:r>
            <a:r>
              <a:rPr lang="en-US" baseline="0" dirty="0" smtClean="0"/>
              <a:t>will not appear in </a:t>
            </a:r>
            <a:r>
              <a:rPr lang="en-US" baseline="0" smtClean="0"/>
              <a:t>the Application </a:t>
            </a:r>
            <a:r>
              <a:rPr lang="en-US" baseline="0" dirty="0" smtClean="0"/>
              <a:t>Packet. </a:t>
            </a:r>
          </a:p>
        </p:txBody>
      </p:sp>
      <p:sp>
        <p:nvSpPr>
          <p:cNvPr id="4" name="Slide Number Placeholder 3"/>
          <p:cNvSpPr>
            <a:spLocks noGrp="1"/>
          </p:cNvSpPr>
          <p:nvPr>
            <p:ph type="sldNum" sz="quarter" idx="10"/>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49442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complete the Board Member section, click the red </a:t>
            </a:r>
            <a:r>
              <a:rPr lang="en-US" b="1" baseline="0" dirty="0" smtClean="0"/>
              <a:t>Save</a:t>
            </a:r>
            <a:r>
              <a:rPr lang="en-US" baseline="0" dirty="0" smtClean="0"/>
              <a:t> button at the bottom of the screen.  Please remember that you must have three board members.</a:t>
            </a:r>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391773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Budget Detail screen in the new ACES is similar</a:t>
            </a:r>
            <a:r>
              <a:rPr lang="en-US" baseline="0" dirty="0" smtClean="0"/>
              <a:t> to the screen in the old version of ACES, with just a slightly </a:t>
            </a:r>
            <a:r>
              <a:rPr lang="en-US" dirty="0" smtClean="0"/>
              <a:t>different look.</a:t>
            </a:r>
          </a:p>
          <a:p>
            <a:endParaRPr lang="en-US" dirty="0" smtClean="0"/>
          </a:p>
          <a:p>
            <a:r>
              <a:rPr lang="en-US" dirty="0" smtClean="0"/>
              <a:t>The best part about the new ACES is that it automatically calculates totals on the Budget Detail screen.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129485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old version of ACES, the </a:t>
            </a:r>
            <a:r>
              <a:rPr lang="en-US" b="1" dirty="0" smtClean="0"/>
              <a:t>Management</a:t>
            </a:r>
            <a:r>
              <a:rPr lang="en-US" b="1" baseline="0" dirty="0" smtClean="0"/>
              <a:t> Plan </a:t>
            </a:r>
            <a:r>
              <a:rPr lang="en-US" baseline="0" dirty="0" smtClean="0"/>
              <a:t>had four different sections.  In the new version of ACES  there are three Parts that are all on the same page.  Part I is the </a:t>
            </a:r>
            <a:r>
              <a:rPr lang="en-US" b="1" baseline="0" dirty="0" smtClean="0"/>
              <a:t>Financial Viability </a:t>
            </a:r>
            <a:r>
              <a:rPr lang="en-US" baseline="0" dirty="0" smtClean="0"/>
              <a:t>section.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396620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login screen for the updated ACES has a new look but a similar feel.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128053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II of the Management</a:t>
            </a:r>
            <a:r>
              <a:rPr lang="en-US" baseline="0" dirty="0" smtClean="0"/>
              <a:t> Plan is </a:t>
            </a:r>
            <a:r>
              <a:rPr lang="en-US" b="1" baseline="0" dirty="0" smtClean="0"/>
              <a:t>Organizational Capability</a:t>
            </a:r>
            <a:r>
              <a:rPr lang="en-US" baseline="0" dirty="0" smtClean="0"/>
              <a:t>.  Questions 1 – 6 of this section are general questions about the sponsor.</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20</a:t>
            </a:fld>
            <a:endParaRPr lang="en-US"/>
          </a:p>
        </p:txBody>
      </p:sp>
    </p:spTree>
    <p:extLst>
      <p:ext uri="{BB962C8B-B14F-4D97-AF65-F5344CB8AC3E}">
        <p14:creationId xmlns:p14="http://schemas.microsoft.com/office/powerpoint/2010/main" val="3491460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7 – 13 in Part II are about the Organizational Capability of the Meal Service.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a:p>
        </p:txBody>
      </p:sp>
    </p:spTree>
    <p:extLst>
      <p:ext uri="{BB962C8B-B14F-4D97-AF65-F5344CB8AC3E}">
        <p14:creationId xmlns:p14="http://schemas.microsoft.com/office/powerpoint/2010/main" val="202294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III gathers information on </a:t>
            </a:r>
            <a:r>
              <a:rPr lang="en-US" baseline="0" dirty="0" smtClean="0"/>
              <a:t>Trainings.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a:p>
        </p:txBody>
      </p:sp>
    </p:spTree>
    <p:extLst>
      <p:ext uri="{BB962C8B-B14F-4D97-AF65-F5344CB8AC3E}">
        <p14:creationId xmlns:p14="http://schemas.microsoft.com/office/powerpoint/2010/main" val="2233477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III also requests information on monitoring.  If you are a single site</a:t>
            </a:r>
            <a:r>
              <a:rPr lang="en-US" baseline="0" dirty="0" smtClean="0"/>
              <a:t> then </a:t>
            </a:r>
            <a:r>
              <a:rPr lang="en-US" dirty="0" smtClean="0"/>
              <a:t>you do not have to complete the monitoring section.  If you answer Question 4</a:t>
            </a:r>
            <a:r>
              <a:rPr lang="en-US" baseline="0" dirty="0" smtClean="0"/>
              <a:t> in this section as “No”, it will gray out all the fields you do not need to answer.  If you are a multi-site then you need to list dates that each site will be monitored and answer the remaining monitoring questions.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167231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questions of Part III are about Eligibility.  All sponsors must answer these questions.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24</a:t>
            </a:fld>
            <a:endParaRPr lang="en-US"/>
          </a:p>
        </p:txBody>
      </p:sp>
    </p:spTree>
    <p:extLst>
      <p:ext uri="{BB962C8B-B14F-4D97-AF65-F5344CB8AC3E}">
        <p14:creationId xmlns:p14="http://schemas.microsoft.com/office/powerpoint/2010/main" val="962311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purchasing food</a:t>
            </a:r>
            <a:r>
              <a:rPr lang="en-US" baseline="0" dirty="0" smtClean="0"/>
              <a:t> from another place then you will need to add this information in the </a:t>
            </a:r>
            <a:r>
              <a:rPr lang="en-US" b="1" baseline="0" dirty="0" smtClean="0"/>
              <a:t>Food Production Facilities </a:t>
            </a:r>
            <a:r>
              <a:rPr lang="en-US" baseline="0" dirty="0" smtClean="0"/>
              <a:t>section in the Application Packet.  To begin, click the red </a:t>
            </a:r>
            <a:r>
              <a:rPr lang="en-US" b="1" baseline="0" dirty="0" smtClean="0"/>
              <a:t>Add Facility </a:t>
            </a:r>
            <a:r>
              <a:rPr lang="en-US" b="0" baseline="0" dirty="0" smtClean="0"/>
              <a:t>button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25</a:t>
            </a:fld>
            <a:endParaRPr lang="en-US"/>
          </a:p>
        </p:txBody>
      </p:sp>
    </p:spTree>
    <p:extLst>
      <p:ext uri="{BB962C8B-B14F-4D97-AF65-F5344CB8AC3E}">
        <p14:creationId xmlns:p14="http://schemas.microsoft.com/office/powerpoint/2010/main" val="1305457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a:t>
            </a:r>
            <a:r>
              <a:rPr lang="en-US" baseline="0" dirty="0" smtClean="0"/>
              <a:t> information shown on the screen must be completed.  Once completed, select </a:t>
            </a:r>
            <a:r>
              <a:rPr lang="en-US" b="1" baseline="0" dirty="0" smtClean="0"/>
              <a:t>Save</a:t>
            </a:r>
            <a:r>
              <a:rPr lang="en-US" baseline="0" dirty="0" smtClean="0"/>
              <a:t> at the bottom of the screen.  If you purchase food from more than one vendor then repeat these steps.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2189418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select </a:t>
            </a:r>
            <a:r>
              <a:rPr lang="en-US" b="0" baseline="0" dirty="0" smtClean="0"/>
              <a:t>Site Applications </a:t>
            </a:r>
            <a:r>
              <a:rPr lang="en-US" baseline="0" dirty="0" smtClean="0"/>
              <a:t>on the Application Packet screen, it will display all of your active sites.  You no longer need to select Add/Renew Site.  You can just select </a:t>
            </a:r>
            <a:r>
              <a:rPr lang="en-US" b="1" baseline="0" dirty="0" smtClean="0"/>
              <a:t>Modify </a:t>
            </a:r>
            <a:r>
              <a:rPr lang="en-US" baseline="0" dirty="0" smtClean="0"/>
              <a:t>beside the site you are working on (or select </a:t>
            </a:r>
            <a:r>
              <a:rPr lang="en-US" b="1" baseline="0" dirty="0" smtClean="0"/>
              <a:t>Revise</a:t>
            </a:r>
            <a:r>
              <a:rPr lang="en-US" baseline="0" dirty="0" smtClean="0"/>
              <a:t> if the site has already been approved).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27</a:t>
            </a:fld>
            <a:endParaRPr lang="en-US"/>
          </a:p>
        </p:txBody>
      </p:sp>
    </p:spTree>
    <p:extLst>
      <p:ext uri="{BB962C8B-B14F-4D97-AF65-F5344CB8AC3E}">
        <p14:creationId xmlns:p14="http://schemas.microsoft.com/office/powerpoint/2010/main" val="3239473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site application begins by entering the site’s address and contact information.</a:t>
            </a:r>
            <a:r>
              <a:rPr lang="en-US" baseline="0" dirty="0" smtClean="0"/>
              <a:t>  Some of this information will roll over from the old version of ACES; however, the new site application requests additional information.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28</a:t>
            </a:fld>
            <a:endParaRPr lang="en-US"/>
          </a:p>
        </p:txBody>
      </p:sp>
    </p:spTree>
    <p:extLst>
      <p:ext uri="{BB962C8B-B14F-4D97-AF65-F5344CB8AC3E}">
        <p14:creationId xmlns:p14="http://schemas.microsoft.com/office/powerpoint/2010/main" val="3206973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the </a:t>
            </a:r>
            <a:r>
              <a:rPr lang="en-US" b="1" dirty="0" smtClean="0"/>
              <a:t>Site Information </a:t>
            </a:r>
            <a:r>
              <a:rPr lang="en-US" dirty="0" smtClean="0"/>
              <a:t>and </a:t>
            </a:r>
            <a:r>
              <a:rPr lang="en-US" b="1" dirty="0" smtClean="0"/>
              <a:t>License Information </a:t>
            </a:r>
            <a:r>
              <a:rPr lang="en-US" b="0" dirty="0" smtClean="0"/>
              <a:t>sections</a:t>
            </a:r>
            <a:r>
              <a:rPr lang="en-US" dirty="0" smtClean="0"/>
              <a:t>.  Child Care and At-Risk are now included on the same site application.  In this example</a:t>
            </a:r>
            <a:r>
              <a:rPr lang="en-US" baseline="0" dirty="0" smtClean="0"/>
              <a:t> both Child Care and At-Risk are selected (</a:t>
            </a:r>
            <a:r>
              <a:rPr lang="en-US" dirty="0" smtClean="0"/>
              <a:t>question 13)</a:t>
            </a:r>
            <a:r>
              <a:rPr lang="en-US" baseline="0" dirty="0" smtClean="0"/>
              <a:t>.  The site’s operation schedule is required in questions 23-25.  It requests months of operation as well as the hours of operation.  Question 25 is only applicable if you operate during the weekend.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240955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good news is that</a:t>
            </a:r>
            <a:r>
              <a:rPr lang="en-US" baseline="0" dirty="0" smtClean="0"/>
              <a:t> the</a:t>
            </a:r>
            <a:r>
              <a:rPr lang="en-US" dirty="0" smtClean="0"/>
              <a:t> links</a:t>
            </a:r>
            <a:r>
              <a:rPr lang="en-US" baseline="0" dirty="0" smtClean="0"/>
              <a:t> for </a:t>
            </a:r>
            <a:r>
              <a:rPr lang="en-US" b="1" dirty="0" smtClean="0"/>
              <a:t>Forgot Your</a:t>
            </a:r>
            <a:r>
              <a:rPr lang="en-US" b="1" baseline="0" dirty="0" smtClean="0"/>
              <a:t> Password </a:t>
            </a:r>
            <a:r>
              <a:rPr lang="en-US" baseline="0" dirty="0" smtClean="0"/>
              <a:t>and </a:t>
            </a:r>
            <a:r>
              <a:rPr lang="en-US" b="1" baseline="0" dirty="0" smtClean="0"/>
              <a:t>Forgot Your User ID </a:t>
            </a:r>
            <a:r>
              <a:rPr lang="en-US" baseline="0" dirty="0" smtClean="0"/>
              <a:t>work. To reset your password, select the </a:t>
            </a:r>
            <a:r>
              <a:rPr lang="en-US" b="1" dirty="0" smtClean="0"/>
              <a:t>Forgot Your</a:t>
            </a:r>
            <a:r>
              <a:rPr lang="en-US" b="1" baseline="0" dirty="0" smtClean="0"/>
              <a:t> Password</a:t>
            </a:r>
            <a:r>
              <a:rPr lang="en-US" b="0" baseline="0" dirty="0" smtClean="0"/>
              <a:t> link and </a:t>
            </a:r>
            <a:r>
              <a:rPr lang="en-US" dirty="0" smtClean="0">
                <a:effectLst/>
              </a:rPr>
              <a:t>enter the User</a:t>
            </a:r>
            <a:r>
              <a:rPr lang="en-US" baseline="0" dirty="0" smtClean="0">
                <a:effectLst/>
              </a:rPr>
              <a:t> ID and</a:t>
            </a:r>
            <a:r>
              <a:rPr lang="en-US" dirty="0" smtClean="0">
                <a:effectLst/>
              </a:rPr>
              <a:t> email address associated with the account. </a:t>
            </a:r>
            <a:r>
              <a:rPr lang="en-US" baseline="0" dirty="0" smtClean="0"/>
              <a:t>To reset your User ID, select the </a:t>
            </a:r>
            <a:r>
              <a:rPr lang="en-US" b="1" baseline="0" dirty="0" smtClean="0"/>
              <a:t>Forgot Your User ID </a:t>
            </a:r>
            <a:r>
              <a:rPr lang="en-US" baseline="0" dirty="0" smtClean="0"/>
              <a:t>link, and </a:t>
            </a:r>
            <a:r>
              <a:rPr lang="en-US" dirty="0" smtClean="0">
                <a:effectLst/>
              </a:rPr>
              <a:t>enter the email address associated with the account.</a:t>
            </a:r>
            <a:endParaRPr lang="en-US" baseline="0" dirty="0" smtClean="0"/>
          </a:p>
        </p:txBody>
      </p:sp>
      <p:sp>
        <p:nvSpPr>
          <p:cNvPr id="4" name="Slide Number Placeholder 3"/>
          <p:cNvSpPr>
            <a:spLocks noGrp="1"/>
          </p:cNvSpPr>
          <p:nvPr>
            <p:ph type="sldNum" sz="quarter" idx="10"/>
          </p:nvPr>
        </p:nvSpPr>
        <p:spPr/>
        <p:txBody>
          <a:bodyPr/>
          <a:lstStyle/>
          <a:p>
            <a:fld id="{C2AEE2DE-F569-CB47-AE41-C8EBB0F45B6F}" type="slidenum">
              <a:rPr lang="en-US" smtClean="0"/>
              <a:t>3</a:t>
            </a:fld>
            <a:endParaRPr lang="en-US"/>
          </a:p>
        </p:txBody>
      </p:sp>
    </p:spTree>
    <p:extLst>
      <p:ext uri="{BB962C8B-B14F-4D97-AF65-F5344CB8AC3E}">
        <p14:creationId xmlns:p14="http://schemas.microsoft.com/office/powerpoint/2010/main" val="1796784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meal information is entered into ACES has changed. Notice that Question 26 is for Breakfast and Question 27 is for AM Snack.  You must check if you are participating in these separately.  For example, if you do not plan on offering an AM Snack then the box beside Question 27 would need to be unchecked.  </a:t>
            </a:r>
          </a:p>
          <a:p>
            <a:endParaRPr lang="en-US" baseline="0" dirty="0" smtClean="0"/>
          </a:p>
          <a:p>
            <a:r>
              <a:rPr lang="en-US" baseline="0" dirty="0" smtClean="0"/>
              <a:t>The days of the week that meals are served, meal start times,  and meal end times are required.  If you only serve one breakfast then enter the serving times for the First Shift.  If you serve more than one breakfast at different times then you will need to complete both First Shift and Second Shift.  Please do not forget to select an option from the Vended/Self Prep dropdown for each meal/snack.</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425637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At-Risk Site </a:t>
            </a:r>
            <a:r>
              <a:rPr lang="en-US" dirty="0" smtClean="0"/>
              <a:t>section does not begin until</a:t>
            </a:r>
            <a:r>
              <a:rPr lang="en-US" baseline="0" dirty="0" smtClean="0"/>
              <a:t> question 32.  It is completed the exact same way as the child care meal/snack questions.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1320200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only participate in At-Risk snack or supper, please be aware that these questions do not begin until Question 35.</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32</a:t>
            </a:fld>
            <a:endParaRPr lang="en-US"/>
          </a:p>
        </p:txBody>
      </p:sp>
    </p:spTree>
    <p:extLst>
      <p:ext uri="{BB962C8B-B14F-4D97-AF65-F5344CB8AC3E}">
        <p14:creationId xmlns:p14="http://schemas.microsoft.com/office/powerpoint/2010/main" val="1513053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t>
            </a:r>
            <a:r>
              <a:rPr lang="en-US" baseline="0" dirty="0" smtClean="0"/>
              <a:t>you will need to enter the information about the enrichment program activities provided by the At-Risk Program (Questions 37-38).  When you change or renew your site application you will also need to enter in school data (school district, school name, and percent needy) for</a:t>
            </a:r>
            <a:r>
              <a:rPr lang="en-US" dirty="0" smtClean="0"/>
              <a:t> the area from which the site will draw its attendance.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33</a:t>
            </a:fld>
            <a:endParaRPr lang="en-US"/>
          </a:p>
        </p:txBody>
      </p:sp>
    </p:spTree>
    <p:extLst>
      <p:ext uri="{BB962C8B-B14F-4D97-AF65-F5344CB8AC3E}">
        <p14:creationId xmlns:p14="http://schemas.microsoft.com/office/powerpoint/2010/main" val="1811508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 if meals are</a:t>
            </a:r>
            <a:r>
              <a:rPr lang="en-US" baseline="0" dirty="0" smtClean="0"/>
              <a:t> vended in </a:t>
            </a:r>
            <a:r>
              <a:rPr lang="en-US" dirty="0" smtClean="0"/>
              <a:t>Question 40.  If meals</a:t>
            </a:r>
            <a:r>
              <a:rPr lang="en-US" baseline="0" dirty="0" smtClean="0"/>
              <a:t> are vended, use the </a:t>
            </a:r>
            <a:r>
              <a:rPr lang="en-US" dirty="0" smtClean="0"/>
              <a:t>dropdown box to select the vendor you entered into</a:t>
            </a:r>
            <a:r>
              <a:rPr lang="en-US" baseline="0" dirty="0" smtClean="0"/>
              <a:t> the Food Production Facility section of the Application Packet.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34</a:t>
            </a:fld>
            <a:endParaRPr lang="en-US"/>
          </a:p>
        </p:txBody>
      </p:sp>
    </p:spTree>
    <p:extLst>
      <p:ext uri="{BB962C8B-B14F-4D97-AF65-F5344CB8AC3E}">
        <p14:creationId xmlns:p14="http://schemas.microsoft.com/office/powerpoint/2010/main" val="3552100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a:t>
            </a:r>
            <a:r>
              <a:rPr lang="en-US" baseline="0" dirty="0" smtClean="0"/>
              <a:t> best of your ability, you will need to provide the Ethnicity and Racial Data.</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35</a:t>
            </a:fld>
            <a:endParaRPr lang="en-US"/>
          </a:p>
        </p:txBody>
      </p:sp>
    </p:spTree>
    <p:extLst>
      <p:ext uri="{BB962C8B-B14F-4D97-AF65-F5344CB8AC3E}">
        <p14:creationId xmlns:p14="http://schemas.microsoft.com/office/powerpoint/2010/main" val="677572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check the box under Certification and then click the red </a:t>
            </a:r>
            <a:r>
              <a:rPr lang="en-US" b="1" dirty="0" smtClean="0"/>
              <a:t>Save </a:t>
            </a:r>
            <a:r>
              <a:rPr lang="en-US" b="0" dirty="0" smtClean="0"/>
              <a:t>button</a:t>
            </a:r>
            <a:r>
              <a:rPr lang="en-US" dirty="0" smtClean="0"/>
              <a:t>.  You will need to repeat</a:t>
            </a:r>
            <a:r>
              <a:rPr lang="en-US" baseline="0" dirty="0" smtClean="0"/>
              <a:t> this process for all of your sites.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36</a:t>
            </a:fld>
            <a:endParaRPr lang="en-US"/>
          </a:p>
        </p:txBody>
      </p:sp>
    </p:spTree>
    <p:extLst>
      <p:ext uri="{BB962C8B-B14F-4D97-AF65-F5344CB8AC3E}">
        <p14:creationId xmlns:p14="http://schemas.microsoft.com/office/powerpoint/2010/main" val="1226807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site applications are completed, you will need to complete the Checklist</a:t>
            </a:r>
            <a:r>
              <a:rPr lang="en-US" baseline="0" dirty="0" smtClean="0"/>
              <a:t> in the Application Packet.  Please note that there is both a Sponsor section and a Site section.  In this example, one Item needs completed for the sponsor and each site has four items that need completed.  To begin, just click on the sponsor name in blue.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37</a:t>
            </a:fld>
            <a:endParaRPr lang="en-US"/>
          </a:p>
        </p:txBody>
      </p:sp>
    </p:spTree>
    <p:extLst>
      <p:ext uri="{BB962C8B-B14F-4D97-AF65-F5344CB8AC3E}">
        <p14:creationId xmlns:p14="http://schemas.microsoft.com/office/powerpoint/2010/main" val="3305395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supporting document or checklist item will have a paperclip to attach a file. </a:t>
            </a:r>
            <a:r>
              <a:rPr lang="en-US" baseline="0" dirty="0" smtClean="0"/>
              <a:t>If you attach the file it</a:t>
            </a:r>
            <a:r>
              <a:rPr lang="en-US" sz="1200" b="0" i="0" u="none" strike="noStrike" kern="1200" baseline="0" dirty="0" smtClean="0">
                <a:solidFill>
                  <a:schemeClr val="tx1"/>
                </a:solidFill>
                <a:latin typeface="+mn-lt"/>
                <a:ea typeface="+mn-ea"/>
                <a:cs typeface="+mn-cs"/>
              </a:rPr>
              <a:t> will appear in the lower portion of this screen.  </a:t>
            </a:r>
            <a:r>
              <a:rPr lang="en-US" dirty="0" smtClean="0"/>
              <a:t>You</a:t>
            </a:r>
            <a:r>
              <a:rPr lang="en-US" baseline="0" dirty="0" smtClean="0"/>
              <a:t> must check the checkbox beside the checklist item once it is uploaded or mailed/faxed to the state agency.  Please remember to select the red </a:t>
            </a:r>
            <a:r>
              <a:rPr lang="en-US" b="1" baseline="0" dirty="0" smtClean="0"/>
              <a:t>Save</a:t>
            </a:r>
            <a:r>
              <a:rPr lang="en-US" baseline="0" dirty="0" smtClean="0"/>
              <a:t> button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2712638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a:t>
            </a:r>
            <a:r>
              <a:rPr lang="en-US" dirty="0" smtClean="0"/>
              <a:t>sponsor checklist</a:t>
            </a:r>
            <a:r>
              <a:rPr lang="en-US" baseline="0" dirty="0" smtClean="0"/>
              <a:t> items are completed,  click on the blue site names and complete the same process.  Please make sure that the boxes beside each checklist item are checked when the items are uploaded or mailed/faxed to the State Agency. Then click the red </a:t>
            </a:r>
            <a:r>
              <a:rPr lang="en-US" b="1" baseline="0" dirty="0" smtClean="0"/>
              <a:t>Save</a:t>
            </a:r>
            <a:r>
              <a:rPr lang="en-US" baseline="0" dirty="0" smtClean="0"/>
              <a:t> button.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39</a:t>
            </a:fld>
            <a:endParaRPr lang="en-US"/>
          </a:p>
        </p:txBody>
      </p:sp>
    </p:spTree>
    <p:extLst>
      <p:ext uri="{BB962C8B-B14F-4D97-AF65-F5344CB8AC3E}">
        <p14:creationId xmlns:p14="http://schemas.microsoft.com/office/powerpoint/2010/main" val="65532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login</a:t>
            </a:r>
            <a:r>
              <a:rPr lang="en-US" baseline="0" dirty="0" smtClean="0"/>
              <a:t> screen still provides a </a:t>
            </a:r>
            <a:r>
              <a:rPr lang="en-US" b="1" baseline="0" dirty="0" smtClean="0"/>
              <a:t>Training Management </a:t>
            </a:r>
            <a:r>
              <a:rPr lang="en-US" b="0" baseline="0" dirty="0" smtClean="0"/>
              <a:t>link which allows users to register for WVDE OCN trainings.  Each time a new training is offered, WVDE OCN </a:t>
            </a:r>
            <a:r>
              <a:rPr lang="en-US" baseline="0" dirty="0" smtClean="0"/>
              <a:t>will email detailed instructions and screenshots on how to register for the training.</a:t>
            </a:r>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3899795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Action</a:t>
            </a:r>
            <a:r>
              <a:rPr lang="en-US" baseline="0" dirty="0" smtClean="0"/>
              <a:t> items</a:t>
            </a:r>
            <a:r>
              <a:rPr lang="en-US" dirty="0" smtClean="0"/>
              <a:t> are completed, click</a:t>
            </a:r>
            <a:r>
              <a:rPr lang="en-US" baseline="0" dirty="0" smtClean="0"/>
              <a:t> the</a:t>
            </a:r>
            <a:r>
              <a:rPr lang="en-US" dirty="0" smtClean="0"/>
              <a:t> red </a:t>
            </a:r>
            <a:r>
              <a:rPr lang="en-US" b="1" dirty="0" smtClean="0"/>
              <a:t>Submit for Approval</a:t>
            </a:r>
            <a:r>
              <a:rPr lang="en-US" b="1" baseline="0" dirty="0" smtClean="0"/>
              <a:t> </a:t>
            </a:r>
            <a:r>
              <a:rPr lang="en-US" baseline="0" dirty="0" smtClean="0"/>
              <a:t>button.  WVDE cannot approve an application packet without this button being selected.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2503403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41</a:t>
            </a:fld>
            <a:endParaRPr lang="en-US"/>
          </a:p>
        </p:txBody>
      </p:sp>
    </p:spTree>
    <p:extLst>
      <p:ext uri="{BB962C8B-B14F-4D97-AF65-F5344CB8AC3E}">
        <p14:creationId xmlns:p14="http://schemas.microsoft.com/office/powerpoint/2010/main" val="3417967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your</a:t>
            </a:r>
            <a:r>
              <a:rPr lang="en-US" baseline="0" dirty="0" smtClean="0"/>
              <a:t> sponsor Application is approved, you may begin submitting online reimbursement claim requests.  To submit a claim, select </a:t>
            </a:r>
            <a:r>
              <a:rPr lang="en-US" b="1" baseline="0" dirty="0" smtClean="0"/>
              <a:t>Claims</a:t>
            </a:r>
            <a:r>
              <a:rPr lang="en-US" baseline="0" dirty="0" smtClean="0"/>
              <a:t> from the blue menu bar.  Under </a:t>
            </a:r>
            <a:r>
              <a:rPr lang="en-US" b="1" baseline="0" dirty="0" smtClean="0"/>
              <a:t>Item</a:t>
            </a:r>
            <a:r>
              <a:rPr lang="en-US" baseline="0" dirty="0" smtClean="0"/>
              <a:t>, select the type of claim you would like to submit.</a:t>
            </a:r>
            <a:endParaRPr lang="en-US" dirty="0" smtClean="0"/>
          </a:p>
          <a:p>
            <a:endParaRPr lang="en-US" dirty="0" smtClean="0"/>
          </a:p>
          <a:p>
            <a:r>
              <a:rPr lang="en-US" b="1" baseline="0" dirty="0" smtClean="0"/>
              <a:t>Claim Entry – Centers </a:t>
            </a:r>
            <a:r>
              <a:rPr lang="en-US" baseline="0" dirty="0" smtClean="0"/>
              <a:t>is for Centers</a:t>
            </a:r>
          </a:p>
          <a:p>
            <a:endParaRPr lang="en-US" baseline="0" dirty="0" smtClean="0"/>
          </a:p>
          <a:p>
            <a:r>
              <a:rPr lang="en-US" b="1" baseline="0" dirty="0" smtClean="0"/>
              <a:t>Claim Entry – DCH </a:t>
            </a:r>
            <a:r>
              <a:rPr lang="en-US" baseline="0" dirty="0" smtClean="0"/>
              <a:t>is only for Family Day Care Homes.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42</a:t>
            </a:fld>
            <a:endParaRPr lang="en-US"/>
          </a:p>
        </p:txBody>
      </p:sp>
    </p:spTree>
    <p:extLst>
      <p:ext uri="{BB962C8B-B14F-4D97-AF65-F5344CB8AC3E}">
        <p14:creationId xmlns:p14="http://schemas.microsoft.com/office/powerpoint/2010/main" val="3168860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Claim Year Summary screen summarizes information regarding the claim for each month in the designated year:</a:t>
            </a:r>
          </a:p>
          <a:p>
            <a:endParaRPr lang="en-US" baseline="0" dirty="0" smtClean="0"/>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Adj</a:t>
            </a:r>
            <a:r>
              <a:rPr lang="en-US" sz="1200" b="0" i="0" u="none" strike="noStrike" kern="1200" baseline="0" dirty="0" smtClean="0">
                <a:solidFill>
                  <a:schemeClr val="tx1"/>
                </a:solidFill>
                <a:latin typeface="+mn-lt"/>
                <a:ea typeface="+mn-ea"/>
                <a:cs typeface="+mn-cs"/>
              </a:rPr>
              <a:t> Number: identifies the number of revisions associated with the claim. Each revision must be re-processed by WVDE OCN. </a:t>
            </a:r>
          </a:p>
          <a:p>
            <a:r>
              <a:rPr lang="en-US" sz="1200" b="0" i="0" u="none" strike="noStrike" kern="1200" baseline="0" dirty="0" smtClean="0">
                <a:solidFill>
                  <a:schemeClr val="tx1"/>
                </a:solidFill>
                <a:latin typeface="+mn-lt"/>
                <a:ea typeface="+mn-ea"/>
                <a:cs typeface="+mn-cs"/>
              </a:rPr>
              <a:t>• Claim Status: identifies the current status of the claim. </a:t>
            </a:r>
          </a:p>
          <a:p>
            <a:r>
              <a:rPr lang="en-US" sz="1200" b="0" i="0" u="none" strike="noStrike" kern="1200" baseline="0" dirty="0" smtClean="0">
                <a:solidFill>
                  <a:schemeClr val="tx1"/>
                </a:solidFill>
                <a:latin typeface="+mn-lt"/>
                <a:ea typeface="+mn-ea"/>
                <a:cs typeface="+mn-cs"/>
              </a:rPr>
              <a:t>• Date Received: identifies the date the system initially received the claim submission. </a:t>
            </a:r>
          </a:p>
          <a:p>
            <a:r>
              <a:rPr lang="en-US" sz="1200" b="0" i="0" u="none" strike="noStrike" kern="1200" baseline="0" dirty="0" smtClean="0">
                <a:solidFill>
                  <a:schemeClr val="tx1"/>
                </a:solidFill>
                <a:latin typeface="+mn-lt"/>
                <a:ea typeface="+mn-ea"/>
                <a:cs typeface="+mn-cs"/>
              </a:rPr>
              <a:t>• Date Processed: identifies the date the claim was included in the payment batch process. </a:t>
            </a:r>
          </a:p>
          <a:p>
            <a:r>
              <a:rPr lang="en-US" sz="1200" b="0" i="0" u="none" strike="noStrike" kern="1200" baseline="0" dirty="0" smtClean="0">
                <a:solidFill>
                  <a:schemeClr val="tx1"/>
                </a:solidFill>
                <a:latin typeface="+mn-lt"/>
                <a:ea typeface="+mn-ea"/>
                <a:cs typeface="+mn-cs"/>
              </a:rPr>
              <a:t>• Earned Amount: identifies the current value of the claim. </a:t>
            </a:r>
          </a:p>
          <a:p>
            <a:endParaRPr lang="en-US" sz="1200" b="0" i="0" u="none" strike="noStrike" kern="1200" baseline="0" dirty="0" smtClean="0">
              <a:solidFill>
                <a:schemeClr val="tx1"/>
              </a:solidFill>
              <a:latin typeface="+mn-lt"/>
              <a:ea typeface="+mn-ea"/>
              <a:cs typeface="+mn-cs"/>
            </a:endParaRPr>
          </a:p>
          <a:p>
            <a:r>
              <a:rPr lang="en-US" baseline="0" dirty="0" smtClean="0"/>
              <a:t>To submit a claim, select the desired Claim Month.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43</a:t>
            </a:fld>
            <a:endParaRPr lang="en-US"/>
          </a:p>
        </p:txBody>
      </p:sp>
    </p:spTree>
    <p:extLst>
      <p:ext uri="{BB962C8B-B14F-4D97-AF65-F5344CB8AC3E}">
        <p14:creationId xmlns:p14="http://schemas.microsoft.com/office/powerpoint/2010/main" val="1937645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screen will appear if this is the first time submitting a claim for the month selected.  Select the red </a:t>
            </a:r>
            <a:r>
              <a:rPr lang="en-US" b="1" baseline="0" dirty="0" smtClean="0"/>
              <a:t>Add Original Claim </a:t>
            </a:r>
            <a:r>
              <a:rPr lang="en-US" b="0" baseline="0" dirty="0" smtClean="0"/>
              <a:t>button</a:t>
            </a:r>
            <a:r>
              <a:rPr lang="en-US" b="1" baseline="0" dirty="0" smtClean="0"/>
              <a:t> </a:t>
            </a:r>
            <a:r>
              <a:rPr lang="en-US" baseline="0" dirty="0" smtClean="0"/>
              <a:t>at the bottom of the screen to add a claim.</a:t>
            </a:r>
          </a:p>
        </p:txBody>
      </p:sp>
      <p:sp>
        <p:nvSpPr>
          <p:cNvPr id="4" name="Slide Number Placeholder 3"/>
          <p:cNvSpPr>
            <a:spLocks noGrp="1"/>
          </p:cNvSpPr>
          <p:nvPr>
            <p:ph type="sldNum" sz="quarter" idx="10"/>
          </p:nvPr>
        </p:nvSpPr>
        <p:spPr/>
        <p:txBody>
          <a:bodyPr/>
          <a:lstStyle/>
          <a:p>
            <a:fld id="{C2AEE2DE-F569-CB47-AE41-C8EBB0F45B6F}" type="slidenum">
              <a:rPr lang="en-US" smtClean="0"/>
              <a:t>44</a:t>
            </a:fld>
            <a:endParaRPr lang="en-US"/>
          </a:p>
        </p:txBody>
      </p:sp>
    </p:spTree>
    <p:extLst>
      <p:ext uri="{BB962C8B-B14F-4D97-AF65-F5344CB8AC3E}">
        <p14:creationId xmlns:p14="http://schemas.microsoft.com/office/powerpoint/2010/main" val="3120542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sites should be listed on this screen.</a:t>
            </a:r>
            <a:r>
              <a:rPr lang="en-US" baseline="0" dirty="0" smtClean="0"/>
              <a:t> In the old version of ACES, you had to submit a claim for each site approved to operate in the month selected.  The new ACES does not require you to add a claim for each site.  If you only had meal counts for the first site then that is the only site you need to select.  To submit a claim for a site select </a:t>
            </a:r>
            <a:r>
              <a:rPr lang="en-US" b="1" baseline="0" dirty="0" smtClean="0"/>
              <a:t>Add</a:t>
            </a:r>
            <a:r>
              <a:rPr lang="en-US" baseline="0" dirty="0" smtClean="0"/>
              <a:t> beside the site you wish to add a claim for.</a:t>
            </a:r>
          </a:p>
        </p:txBody>
      </p:sp>
      <p:sp>
        <p:nvSpPr>
          <p:cNvPr id="4" name="Slide Number Placeholder 3"/>
          <p:cNvSpPr>
            <a:spLocks noGrp="1"/>
          </p:cNvSpPr>
          <p:nvPr>
            <p:ph type="sldNum" sz="quarter" idx="10"/>
          </p:nvPr>
        </p:nvSpPr>
        <p:spPr/>
        <p:txBody>
          <a:bodyPr/>
          <a:lstStyle/>
          <a:p>
            <a:fld id="{C2AEE2DE-F569-CB47-AE41-C8EBB0F45B6F}" type="slidenum">
              <a:rPr lang="en-US" smtClean="0"/>
              <a:t>45</a:t>
            </a:fld>
            <a:endParaRPr lang="en-US"/>
          </a:p>
        </p:txBody>
      </p:sp>
    </p:spTree>
    <p:extLst>
      <p:ext uri="{BB962C8B-B14F-4D97-AF65-F5344CB8AC3E}">
        <p14:creationId xmlns:p14="http://schemas.microsoft.com/office/powerpoint/2010/main" val="4185313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screen shows the entire site claim form.  It allows claiming for Centers and At Risk.  The first section is the Child Care Center.</a:t>
            </a:r>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a:p>
        </p:txBody>
      </p:sp>
    </p:spTree>
    <p:extLst>
      <p:ext uri="{BB962C8B-B14F-4D97-AF65-F5344CB8AC3E}">
        <p14:creationId xmlns:p14="http://schemas.microsoft.com/office/powerpoint/2010/main" val="4257579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section shown here is only the Child Care Claiming portion of the site claim form.  This section does not include At Risk meals/snacks. </a:t>
            </a:r>
          </a:p>
          <a:p>
            <a:endParaRPr lang="en-US" baseline="0" dirty="0" smtClean="0"/>
          </a:p>
          <a:p>
            <a:r>
              <a:rPr lang="en-US" baseline="0" dirty="0" smtClean="0"/>
              <a:t>Boxes are only visible for the sections that you are approved to enter information.  The good news is that you are no longer able to accidently enter meals in areas you are not approved for.</a:t>
            </a:r>
          </a:p>
          <a:p>
            <a:endParaRPr lang="en-US" baseline="0" dirty="0" smtClean="0"/>
          </a:p>
          <a:p>
            <a:r>
              <a:rPr lang="en-US" baseline="0" dirty="0" smtClean="0"/>
              <a:t>In this example, we must enter:</a:t>
            </a:r>
          </a:p>
          <a:p>
            <a:r>
              <a:rPr lang="en-US" baseline="0" dirty="0" smtClean="0"/>
              <a:t>Total Days of Operation</a:t>
            </a:r>
          </a:p>
          <a:p>
            <a:r>
              <a:rPr lang="en-US" baseline="0" dirty="0" smtClean="0"/>
              <a:t>Average Daily Attendance – Entered Last</a:t>
            </a:r>
          </a:p>
          <a:p>
            <a:r>
              <a:rPr lang="en-US" baseline="0" dirty="0" smtClean="0"/>
              <a:t>Number of Free Children during the review month</a:t>
            </a:r>
          </a:p>
          <a:p>
            <a:r>
              <a:rPr lang="en-US" baseline="0" dirty="0" smtClean="0"/>
              <a:t>Number of Reduced Children during the review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Paid Children during the review month</a:t>
            </a:r>
          </a:p>
          <a:p>
            <a:r>
              <a:rPr lang="en-US" baseline="0" dirty="0" smtClean="0"/>
              <a:t>Breakfast Meals – Free, Reduced, and Paid</a:t>
            </a:r>
          </a:p>
          <a:p>
            <a:r>
              <a:rPr lang="en-US" baseline="0" dirty="0" smtClean="0"/>
              <a:t>AM Snack Meals – Free, Reduced, and Paid</a:t>
            </a:r>
          </a:p>
          <a:p>
            <a:r>
              <a:rPr lang="en-US" baseline="0" dirty="0" smtClean="0"/>
              <a:t>Lunch Meals – Free, Reduced, and Paid</a:t>
            </a:r>
          </a:p>
          <a:p>
            <a:r>
              <a:rPr lang="en-US" baseline="0" dirty="0" smtClean="0"/>
              <a:t>PM Snack Meals – Free, Reduced, and Paid</a:t>
            </a:r>
          </a:p>
          <a:p>
            <a:endParaRPr lang="en-US" baseline="0" dirty="0" smtClean="0"/>
          </a:p>
          <a:p>
            <a:r>
              <a:rPr lang="en-US" baseline="0" dirty="0" smtClean="0"/>
              <a:t>Please note that the new version of ACES automatically generates the totals.</a:t>
            </a:r>
          </a:p>
        </p:txBody>
      </p:sp>
      <p:sp>
        <p:nvSpPr>
          <p:cNvPr id="4" name="Slide Number Placeholder 3"/>
          <p:cNvSpPr>
            <a:spLocks noGrp="1"/>
          </p:cNvSpPr>
          <p:nvPr>
            <p:ph type="sldNum" sz="quarter" idx="10"/>
          </p:nvPr>
        </p:nvSpPr>
        <p:spPr/>
        <p:txBody>
          <a:bodyPr/>
          <a:lstStyle/>
          <a:p>
            <a:fld id="{C2AEE2DE-F569-CB47-AE41-C8EBB0F45B6F}" type="slidenum">
              <a:rPr lang="en-US" smtClean="0"/>
              <a:t>47</a:t>
            </a:fld>
            <a:endParaRPr lang="en-US"/>
          </a:p>
        </p:txBody>
      </p:sp>
    </p:spTree>
    <p:extLst>
      <p:ext uri="{BB962C8B-B14F-4D97-AF65-F5344CB8AC3E}">
        <p14:creationId xmlns:p14="http://schemas.microsoft.com/office/powerpoint/2010/main" val="2702950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section is only the At Risk claiming portion of the site claim form. There are only boxes around that sections that you are approved to enter information.  </a:t>
            </a:r>
          </a:p>
          <a:p>
            <a:endParaRPr lang="en-US" baseline="0" dirty="0" smtClean="0"/>
          </a:p>
          <a:p>
            <a:r>
              <a:rPr lang="en-US" baseline="0" dirty="0" smtClean="0"/>
              <a:t>You must enter:</a:t>
            </a:r>
          </a:p>
          <a:p>
            <a:endParaRPr lang="en-US" baseline="0" dirty="0" smtClean="0"/>
          </a:p>
          <a:p>
            <a:r>
              <a:rPr lang="en-US" baseline="0" dirty="0" smtClean="0"/>
              <a:t>Total Days of Operation</a:t>
            </a:r>
          </a:p>
          <a:p>
            <a:r>
              <a:rPr lang="en-US" baseline="0" dirty="0" smtClean="0"/>
              <a:t>Number of Enrolled (Free)</a:t>
            </a:r>
          </a:p>
          <a:p>
            <a:r>
              <a:rPr lang="en-US" baseline="0" dirty="0" smtClean="0"/>
              <a:t>Average Daily Attendance – Entered Last</a:t>
            </a:r>
          </a:p>
          <a:p>
            <a:r>
              <a:rPr lang="en-US" baseline="0" dirty="0" smtClean="0"/>
              <a:t>Total At-Risk Snack Meals</a:t>
            </a:r>
          </a:p>
          <a:p>
            <a:r>
              <a:rPr lang="en-US" baseline="0" dirty="0" smtClean="0"/>
              <a:t>Total At-Risk Supper Meals</a:t>
            </a:r>
          </a:p>
          <a:p>
            <a:endParaRPr lang="en-US" baseline="0" dirty="0" smtClean="0"/>
          </a:p>
          <a:p>
            <a:r>
              <a:rPr lang="en-US" baseline="0" dirty="0" smtClean="0"/>
              <a:t>To calculate the Average Daily Attendance, select the biggest meal and then divide that by the number of operating days.  If you served more At-Risk Snacks than At-Risk Suppers, you would use the total At-Risk Snack divided by the Number of Operating Days.  Please remember to always round up.  If the answer is 5.1, then the Average Daily Attendance entered should be 6. </a:t>
            </a:r>
          </a:p>
          <a:p>
            <a:endParaRPr lang="en-US" baseline="0" dirty="0" smtClean="0"/>
          </a:p>
          <a:p>
            <a:r>
              <a:rPr lang="en-US" baseline="0" dirty="0" smtClean="0"/>
              <a:t>Make sure to click the red </a:t>
            </a:r>
            <a:r>
              <a:rPr lang="en-US" b="1" baseline="0" dirty="0" smtClean="0"/>
              <a:t>Save</a:t>
            </a:r>
            <a:r>
              <a:rPr lang="en-US" baseline="0" dirty="0" smtClean="0"/>
              <a:t> button at the bottom of the screen when all the information for the site claim is entered.</a:t>
            </a:r>
          </a:p>
          <a:p>
            <a:endParaRPr lang="en-US" baseline="0" dirty="0" smtClean="0"/>
          </a:p>
        </p:txBody>
      </p:sp>
      <p:sp>
        <p:nvSpPr>
          <p:cNvPr id="4" name="Slide Number Placeholder 3"/>
          <p:cNvSpPr>
            <a:spLocks noGrp="1"/>
          </p:cNvSpPr>
          <p:nvPr>
            <p:ph type="sldNum" sz="quarter" idx="10"/>
          </p:nvPr>
        </p:nvSpPr>
        <p:spPr/>
        <p:txBody>
          <a:bodyPr/>
          <a:lstStyle/>
          <a:p>
            <a:fld id="{C2AEE2DE-F569-CB47-AE41-C8EBB0F45B6F}" type="slidenum">
              <a:rPr lang="en-US" smtClean="0"/>
              <a:t>48</a:t>
            </a:fld>
            <a:endParaRPr lang="en-US"/>
          </a:p>
        </p:txBody>
      </p:sp>
    </p:spTree>
    <p:extLst>
      <p:ext uri="{BB962C8B-B14F-4D97-AF65-F5344CB8AC3E}">
        <p14:creationId xmlns:p14="http://schemas.microsoft.com/office/powerpoint/2010/main" val="3684184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all meals are entered and the status is Validated for each site, select the red </a:t>
            </a:r>
            <a:r>
              <a:rPr lang="en-US" b="1" baseline="0" dirty="0" smtClean="0"/>
              <a:t>Continue</a:t>
            </a:r>
            <a:r>
              <a:rPr lang="en-US" baseline="0" dirty="0" smtClean="0"/>
              <a:t> button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49</a:t>
            </a:fld>
            <a:endParaRPr lang="en-US"/>
          </a:p>
        </p:txBody>
      </p:sp>
    </p:spTree>
    <p:extLst>
      <p:ext uri="{BB962C8B-B14F-4D97-AF65-F5344CB8AC3E}">
        <p14:creationId xmlns:p14="http://schemas.microsoft.com/office/powerpoint/2010/main" val="419779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successfully log on, you will be directed to the </a:t>
            </a:r>
            <a:r>
              <a:rPr lang="en-US" b="1" dirty="0"/>
              <a:t>Programs</a:t>
            </a:r>
            <a:r>
              <a:rPr lang="en-US" dirty="0"/>
              <a:t> home page.  The </a:t>
            </a:r>
            <a:r>
              <a:rPr lang="en-US" b="1" dirty="0"/>
              <a:t>Programs</a:t>
            </a:r>
            <a:r>
              <a:rPr lang="en-US" dirty="0"/>
              <a:t> home page provides access to all of the Child Nutrition Programs. </a:t>
            </a:r>
            <a:r>
              <a:rPr lang="en-US" dirty="0" smtClean="0"/>
              <a:t>The screen now displays a waffle instead of a pie.</a:t>
            </a:r>
            <a:r>
              <a:rPr lang="en-US" baseline="0" dirty="0" smtClean="0"/>
              <a:t> Actual a</a:t>
            </a:r>
            <a:r>
              <a:rPr lang="en-US" dirty="0"/>
              <a:t>ccess to specific programs and modules depends on a user’s security rights. </a:t>
            </a:r>
            <a:r>
              <a:rPr lang="en-US" baseline="0" dirty="0" smtClean="0"/>
              <a:t>All Child Nutrition Programs you are approved for, will be listed here.  In this example, the sponsor is approved to modify School Nutrition Programs (NSLP/SBP/</a:t>
            </a:r>
            <a:r>
              <a:rPr lang="en-US" dirty="0" smtClean="0"/>
              <a:t>SMP/ASSP/SSO</a:t>
            </a:r>
            <a:r>
              <a:rPr lang="en-US" baseline="0" dirty="0" smtClean="0"/>
              <a:t>), the Child and Adult Care Food Program (CACFP), and the Summer Food Service Program (SFSP).  If you are not approved to modify one of these programs, it will simply show up as a blank square.</a:t>
            </a:r>
          </a:p>
          <a:p>
            <a:endParaRPr lang="en-US" baseline="0" dirty="0" smtClean="0"/>
          </a:p>
          <a:p>
            <a:r>
              <a:rPr lang="en-US" baseline="0" dirty="0" smtClean="0"/>
              <a:t>If you only participate in the CACFP Program, you will log straight into it.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2342633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old version of ACES required us to enter the financial information first. The new version of ACES requires the financial information to be entered after the meal counts are entered.  </a:t>
            </a:r>
          </a:p>
          <a:p>
            <a:endParaRPr lang="en-US" baseline="0" dirty="0" smtClean="0"/>
          </a:p>
          <a:p>
            <a:r>
              <a:rPr lang="en-US" baseline="0" dirty="0" smtClean="0"/>
              <a:t>Once the financial expenses for the claim month are entered, select the </a:t>
            </a:r>
            <a:r>
              <a:rPr lang="en-US" b="1" baseline="0" dirty="0" smtClean="0"/>
              <a:t>Save and Validate Claim </a:t>
            </a:r>
            <a:r>
              <a:rPr lang="en-US" b="0" baseline="0" dirty="0" smtClean="0"/>
              <a:t>b</a:t>
            </a:r>
            <a:r>
              <a:rPr lang="en-US" baseline="0" dirty="0" smtClean="0"/>
              <a:t>utton at the bottom of the screen.</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2AEE2DE-F569-CB47-AE41-C8EBB0F45B6F}" type="slidenum">
              <a:rPr lang="en-US" smtClean="0"/>
              <a:t>50</a:t>
            </a:fld>
            <a:endParaRPr lang="en-US"/>
          </a:p>
        </p:txBody>
      </p:sp>
    </p:spTree>
    <p:extLst>
      <p:ext uri="{BB962C8B-B14F-4D97-AF65-F5344CB8AC3E}">
        <p14:creationId xmlns:p14="http://schemas.microsoft.com/office/powerpoint/2010/main" val="2659145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screen shows the meal counts for your entire claim.  Once you have reviewed that the counts are accurate, check the box in the Certification section at the bottom of the screen.  Select the red </a:t>
            </a:r>
            <a:r>
              <a:rPr lang="en-US" b="1" baseline="0" dirty="0" smtClean="0"/>
              <a:t>Submit for Payment </a:t>
            </a:r>
            <a:r>
              <a:rPr lang="en-US" b="0" baseline="0" dirty="0" smtClean="0"/>
              <a:t>button.</a:t>
            </a:r>
            <a:endParaRPr lang="en-US" b="1" baseline="0" dirty="0" smtClean="0"/>
          </a:p>
        </p:txBody>
      </p:sp>
      <p:sp>
        <p:nvSpPr>
          <p:cNvPr id="4" name="Slide Number Placeholder 3"/>
          <p:cNvSpPr>
            <a:spLocks noGrp="1"/>
          </p:cNvSpPr>
          <p:nvPr>
            <p:ph type="sldNum" sz="quarter" idx="10"/>
          </p:nvPr>
        </p:nvSpPr>
        <p:spPr/>
        <p:txBody>
          <a:bodyPr/>
          <a:lstStyle/>
          <a:p>
            <a:fld id="{C2AEE2DE-F569-CB47-AE41-C8EBB0F45B6F}" type="slidenum">
              <a:rPr lang="en-US" smtClean="0"/>
              <a:t>51</a:t>
            </a:fld>
            <a:endParaRPr lang="en-US"/>
          </a:p>
        </p:txBody>
      </p:sp>
    </p:spTree>
    <p:extLst>
      <p:ext uri="{BB962C8B-B14F-4D97-AF65-F5344CB8AC3E}">
        <p14:creationId xmlns:p14="http://schemas.microsoft.com/office/powerpoint/2010/main" val="1469576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you successfully submit your claim, you will see this screen.</a:t>
            </a:r>
            <a:r>
              <a:rPr lang="en-US" baseline="0" dirty="0" smtClean="0"/>
              <a:t> It will display a confirmation number and generate an email letting you know that your claim was successfully submitted. S</a:t>
            </a:r>
            <a:r>
              <a:rPr lang="en-US" sz="1200" b="0" i="0" u="none" strike="noStrike" kern="1200" baseline="0" dirty="0" smtClean="0">
                <a:solidFill>
                  <a:schemeClr val="tx1"/>
                </a:solidFill>
                <a:latin typeface="+mn-lt"/>
                <a:ea typeface="+mn-ea"/>
                <a:cs typeface="+mn-cs"/>
              </a:rPr>
              <a:t>elect </a:t>
            </a:r>
            <a:r>
              <a:rPr lang="en-US" baseline="0" dirty="0" smtClean="0"/>
              <a:t>the </a:t>
            </a:r>
            <a:r>
              <a:rPr lang="en-US" b="1" baseline="0" dirty="0" smtClean="0"/>
              <a:t>Finished</a:t>
            </a:r>
            <a:r>
              <a:rPr lang="en-US" baseline="0" dirty="0" smtClean="0"/>
              <a:t> button.</a:t>
            </a:r>
          </a:p>
        </p:txBody>
      </p:sp>
      <p:sp>
        <p:nvSpPr>
          <p:cNvPr id="4" name="Slide Number Placeholder 3"/>
          <p:cNvSpPr>
            <a:spLocks noGrp="1"/>
          </p:cNvSpPr>
          <p:nvPr>
            <p:ph type="sldNum" sz="quarter" idx="10"/>
          </p:nvPr>
        </p:nvSpPr>
        <p:spPr/>
        <p:txBody>
          <a:bodyPr/>
          <a:lstStyle/>
          <a:p>
            <a:fld id="{C2AEE2DE-F569-CB47-AE41-C8EBB0F45B6F}" type="slidenum">
              <a:rPr lang="en-US" smtClean="0"/>
              <a:t>52</a:t>
            </a:fld>
            <a:endParaRPr lang="en-US"/>
          </a:p>
        </p:txBody>
      </p:sp>
    </p:spTree>
    <p:extLst>
      <p:ext uri="{BB962C8B-B14F-4D97-AF65-F5344CB8AC3E}">
        <p14:creationId xmlns:p14="http://schemas.microsoft.com/office/powerpoint/2010/main" val="4086370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next screen.  It is just informational.  In the old version of ACES, the only claim statuses were Not Processed and Processed.  In the new ACES the statuses  are Validated, Accepted, and Processed.</a:t>
            </a:r>
          </a:p>
          <a:p>
            <a:endParaRPr lang="en-US" baseline="0" dirty="0" smtClean="0"/>
          </a:p>
          <a:p>
            <a:r>
              <a:rPr lang="en-US" baseline="0" dirty="0" smtClean="0"/>
              <a:t>Validated is the status you receive before you submit your claim.  This just means that you put in the data and there were no errors.</a:t>
            </a:r>
          </a:p>
          <a:p>
            <a:endParaRPr lang="en-US" baseline="0" dirty="0" smtClean="0"/>
          </a:p>
          <a:p>
            <a:r>
              <a:rPr lang="en-US" baseline="0" dirty="0" smtClean="0"/>
              <a:t>Accepted means that you have successfully submitted your claim and are waiting for WVDE OCN to process it.</a:t>
            </a:r>
          </a:p>
          <a:p>
            <a:endParaRPr lang="en-US" baseline="0" dirty="0" smtClean="0"/>
          </a:p>
          <a:p>
            <a:r>
              <a:rPr lang="en-US" baseline="0" dirty="0" smtClean="0"/>
              <a:t>Processed means that your claim has been batched and is in the hands of the State Auditors Office for payment.</a:t>
            </a:r>
          </a:p>
        </p:txBody>
      </p:sp>
      <p:sp>
        <p:nvSpPr>
          <p:cNvPr id="4" name="Slide Number Placeholder 3"/>
          <p:cNvSpPr>
            <a:spLocks noGrp="1"/>
          </p:cNvSpPr>
          <p:nvPr>
            <p:ph type="sldNum" sz="quarter" idx="10"/>
          </p:nvPr>
        </p:nvSpPr>
        <p:spPr/>
        <p:txBody>
          <a:bodyPr/>
          <a:lstStyle/>
          <a:p>
            <a:fld id="{C2AEE2DE-F569-CB47-AE41-C8EBB0F45B6F}" type="slidenum">
              <a:rPr lang="en-US" smtClean="0"/>
              <a:t>53</a:t>
            </a:fld>
            <a:endParaRPr lang="en-US"/>
          </a:p>
        </p:txBody>
      </p:sp>
    </p:spTree>
    <p:extLst>
      <p:ext uri="{BB962C8B-B14F-4D97-AF65-F5344CB8AC3E}">
        <p14:creationId xmlns:p14="http://schemas.microsoft.com/office/powerpoint/2010/main" val="882169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screen shows the Processed and Accepted claim statuses.</a:t>
            </a:r>
          </a:p>
          <a:p>
            <a:r>
              <a:rPr lang="en-US" baseline="0" dirty="0" smtClean="0"/>
              <a:t>In this example, the Nov 2018 claim was successfully submitted and accepted. The Oct 2018 claim has already been batched and paid so the claim status is Processed.</a:t>
            </a:r>
          </a:p>
        </p:txBody>
      </p:sp>
      <p:sp>
        <p:nvSpPr>
          <p:cNvPr id="4" name="Slide Number Placeholder 3"/>
          <p:cNvSpPr>
            <a:spLocks noGrp="1"/>
          </p:cNvSpPr>
          <p:nvPr>
            <p:ph type="sldNum" sz="quarter" idx="10"/>
          </p:nvPr>
        </p:nvSpPr>
        <p:spPr/>
        <p:txBody>
          <a:bodyPr/>
          <a:lstStyle/>
          <a:p>
            <a:fld id="{C2AEE2DE-F569-CB47-AE41-C8EBB0F45B6F}" type="slidenum">
              <a:rPr lang="en-US" smtClean="0"/>
              <a:t>54</a:t>
            </a:fld>
            <a:endParaRPr lang="en-US"/>
          </a:p>
        </p:txBody>
      </p:sp>
    </p:spTree>
    <p:extLst>
      <p:ext uri="{BB962C8B-B14F-4D97-AF65-F5344CB8AC3E}">
        <p14:creationId xmlns:p14="http://schemas.microsoft.com/office/powerpoint/2010/main" val="3268354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need to revise a claim that has already been Processed then select the claim month you need to revise.  In this example, the October 2018 claim needs modified.  To modify this claim, select the red </a:t>
            </a:r>
            <a:r>
              <a:rPr lang="en-US" b="1" baseline="0" dirty="0" smtClean="0"/>
              <a:t>Add Revision </a:t>
            </a:r>
            <a:r>
              <a:rPr lang="en-US" baseline="0" dirty="0" smtClean="0"/>
              <a:t>button at the bottom of the screen.  Next repeat the steps conducted for entering a claim.  Do not just enter the revision numbers.  Enter the actual total amount of meals for each site and any financial changes that need to be entered for each site.</a:t>
            </a:r>
          </a:p>
        </p:txBody>
      </p:sp>
      <p:sp>
        <p:nvSpPr>
          <p:cNvPr id="4" name="Slide Number Placeholder 3"/>
          <p:cNvSpPr>
            <a:spLocks noGrp="1"/>
          </p:cNvSpPr>
          <p:nvPr>
            <p:ph type="sldNum" sz="quarter" idx="10"/>
          </p:nvPr>
        </p:nvSpPr>
        <p:spPr/>
        <p:txBody>
          <a:bodyPr/>
          <a:lstStyle/>
          <a:p>
            <a:fld id="{C2AEE2DE-F569-CB47-AE41-C8EBB0F45B6F}" type="slidenum">
              <a:rPr lang="en-US" smtClean="0"/>
              <a:t>55</a:t>
            </a:fld>
            <a:endParaRPr lang="en-US"/>
          </a:p>
        </p:txBody>
      </p:sp>
    </p:spTree>
    <p:extLst>
      <p:ext uri="{BB962C8B-B14F-4D97-AF65-F5344CB8AC3E}">
        <p14:creationId xmlns:p14="http://schemas.microsoft.com/office/powerpoint/2010/main" val="31519303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need to revise a claim that is has not been Processed and is listed as Accepted in the Status column then you click on the claim month and then click on </a:t>
            </a:r>
            <a:r>
              <a:rPr lang="en-US" b="1" baseline="0" dirty="0" smtClean="0"/>
              <a:t>Modify</a:t>
            </a:r>
            <a:r>
              <a:rPr lang="en-US" baseline="0" dirty="0" smtClean="0"/>
              <a:t> to make your edits.  Simply follow the same procedures for completing a claim.</a:t>
            </a:r>
          </a:p>
          <a:p>
            <a:endParaRPr lang="en-US" baseline="0" dirty="0" smtClean="0"/>
          </a:p>
          <a:p>
            <a:r>
              <a:rPr lang="en-US" baseline="0" dirty="0" smtClean="0"/>
              <a:t>In this example, the claim is still in Accepted status, and has not </a:t>
            </a:r>
            <a:r>
              <a:rPr lang="en-US" baseline="0" smtClean="0"/>
              <a:t>been batched.  </a:t>
            </a:r>
            <a:r>
              <a:rPr lang="en-US" baseline="0" dirty="0" smtClean="0"/>
              <a:t>This is the reason you can modify it instead of submitting a revision.</a:t>
            </a:r>
          </a:p>
        </p:txBody>
      </p:sp>
      <p:sp>
        <p:nvSpPr>
          <p:cNvPr id="4" name="Slide Number Placeholder 3"/>
          <p:cNvSpPr>
            <a:spLocks noGrp="1"/>
          </p:cNvSpPr>
          <p:nvPr>
            <p:ph type="sldNum" sz="quarter" idx="10"/>
          </p:nvPr>
        </p:nvSpPr>
        <p:spPr/>
        <p:txBody>
          <a:bodyPr/>
          <a:lstStyle/>
          <a:p>
            <a:fld id="{C2AEE2DE-F569-CB47-AE41-C8EBB0F45B6F}" type="slidenum">
              <a:rPr lang="en-US" smtClean="0"/>
              <a:t>56</a:t>
            </a:fld>
            <a:endParaRPr lang="en-US"/>
          </a:p>
        </p:txBody>
      </p:sp>
    </p:spTree>
    <p:extLst>
      <p:ext uri="{BB962C8B-B14F-4D97-AF65-F5344CB8AC3E}">
        <p14:creationId xmlns:p14="http://schemas.microsoft.com/office/powerpoint/2010/main" val="2388302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57</a:t>
            </a:fld>
            <a:endParaRPr lang="en-US"/>
          </a:p>
        </p:txBody>
      </p:sp>
    </p:spTree>
    <p:extLst>
      <p:ext uri="{BB962C8B-B14F-4D97-AF65-F5344CB8AC3E}">
        <p14:creationId xmlns:p14="http://schemas.microsoft.com/office/powerpoint/2010/main" val="16696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a:t>
            </a:r>
            <a:r>
              <a:rPr lang="en-US" baseline="0" dirty="0" smtClean="0"/>
              <a:t> you select a program, you will see all of the navigation options for the program located at the top of the screen.  In this example we selected Child and Adult Care Food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25327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a:t>
            </a:r>
            <a:r>
              <a:rPr lang="en-US" b="1" baseline="0" dirty="0" smtClean="0"/>
              <a:t>Applications,</a:t>
            </a:r>
            <a:r>
              <a:rPr lang="en-US" baseline="0" dirty="0" smtClean="0"/>
              <a:t> on the left side of the dark blue menu bar, will bring you to this screen.  </a:t>
            </a:r>
          </a:p>
          <a:p>
            <a:endParaRPr lang="en-US" baseline="0" dirty="0" smtClean="0"/>
          </a:p>
          <a:p>
            <a:r>
              <a:rPr lang="en-US" b="1" baseline="0" dirty="0" smtClean="0"/>
              <a:t>Application Packet – Center </a:t>
            </a:r>
            <a:r>
              <a:rPr lang="en-US" baseline="0" dirty="0" smtClean="0"/>
              <a:t>is where you complete all of the information for you application renewal, including all of your site applications for Child Care.</a:t>
            </a:r>
          </a:p>
          <a:p>
            <a:endParaRPr lang="en-US" baseline="0" dirty="0" smtClean="0"/>
          </a:p>
          <a:p>
            <a:r>
              <a:rPr lang="en-US" b="1" baseline="0" dirty="0" smtClean="0"/>
              <a:t>Application Packet – DCH Sponsor </a:t>
            </a:r>
            <a:r>
              <a:rPr lang="en-US" baseline="0" dirty="0" smtClean="0"/>
              <a:t>is where you complete all of the information for a Family Day Care Home application, including all provider applications for Family Day Care Home.</a:t>
            </a:r>
          </a:p>
          <a:p>
            <a:endParaRPr lang="en-US" baseline="0" dirty="0" smtClean="0"/>
          </a:p>
          <a:p>
            <a:r>
              <a:rPr lang="en-US" b="1" baseline="0" dirty="0" smtClean="0"/>
              <a:t>Advance Request </a:t>
            </a:r>
            <a:r>
              <a:rPr lang="en-US" baseline="0" dirty="0" smtClean="0"/>
              <a:t>is only for Family Day Care Homes and not Child Care Centers.</a:t>
            </a:r>
          </a:p>
          <a:p>
            <a:endParaRPr lang="en-US" baseline="0" dirty="0" smtClean="0"/>
          </a:p>
          <a:p>
            <a:r>
              <a:rPr lang="en-US" b="1" baseline="0" dirty="0" smtClean="0"/>
              <a:t>Download Forms </a:t>
            </a:r>
            <a:r>
              <a:rPr lang="en-US" baseline="0" dirty="0" smtClean="0"/>
              <a:t>is the area where WVDE OCN may put documents for you to download.</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247118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a:t>
            </a:r>
            <a:r>
              <a:rPr lang="en-US" baseline="0" dirty="0" smtClean="0"/>
              <a:t> you are on the </a:t>
            </a:r>
            <a:r>
              <a:rPr lang="en-US" b="0" baseline="0" dirty="0" smtClean="0"/>
              <a:t>Application </a:t>
            </a:r>
            <a:r>
              <a:rPr lang="en-US" baseline="0" dirty="0" smtClean="0"/>
              <a:t>screen, select the Program Year you wish to access.  The updated ACES shows both the program year and the actual date range. To begin the new application packet for the 2018 – 2019 Program Year, simply click on </a:t>
            </a:r>
            <a:r>
              <a:rPr lang="en-US" b="1" baseline="0" dirty="0" smtClean="0"/>
              <a:t>“2018 – 2019”.</a:t>
            </a:r>
            <a:endParaRPr lang="en-US" b="1"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8</a:t>
            </a:fld>
            <a:endParaRPr lang="en-US"/>
          </a:p>
        </p:txBody>
      </p:sp>
    </p:spTree>
    <p:extLst>
      <p:ext uri="{BB962C8B-B14F-4D97-AF65-F5344CB8AC3E}">
        <p14:creationId xmlns:p14="http://schemas.microsoft.com/office/powerpoint/2010/main" val="27329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a:p>
            <a:pPr defTabSz="931774">
              <a:defRPr/>
            </a:pPr>
            <a:r>
              <a:rPr lang="en-US" smtClean="0"/>
              <a:t>If </a:t>
            </a:r>
            <a:r>
              <a:rPr lang="en-US" dirty="0" smtClean="0"/>
              <a:t>it</a:t>
            </a:r>
            <a:r>
              <a:rPr lang="en-US" baseline="0" dirty="0" smtClean="0"/>
              <a:t> is the first time working on the application, you must select the red </a:t>
            </a:r>
            <a:r>
              <a:rPr lang="en-US" b="1" baseline="0" dirty="0" smtClean="0"/>
              <a:t>Enroll</a:t>
            </a:r>
            <a:r>
              <a:rPr lang="en-US" b="0" baseline="0" dirty="0" smtClean="0"/>
              <a:t> button</a:t>
            </a:r>
            <a:r>
              <a:rPr lang="en-US" baseline="0" dirty="0" smtClean="0"/>
              <a:t>.  Once selected, you will get a popup window asking you to confirm that you want to continue.  Please click </a:t>
            </a:r>
            <a:r>
              <a:rPr lang="en-US" b="1" baseline="0" dirty="0" smtClean="0"/>
              <a:t>OK</a:t>
            </a:r>
            <a:r>
              <a:rPr lang="en-US" baseline="0" dirty="0" smtClean="0"/>
              <a:t> once this window appears.</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9</a:t>
            </a:fld>
            <a:endParaRPr lang="en-US"/>
          </a:p>
        </p:txBody>
      </p:sp>
    </p:spTree>
    <p:extLst>
      <p:ext uri="{BB962C8B-B14F-4D97-AF65-F5344CB8AC3E}">
        <p14:creationId xmlns:p14="http://schemas.microsoft.com/office/powerpoint/2010/main" val="374174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939" y="1778734"/>
            <a:ext cx="41148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2677" y="1778734"/>
            <a:ext cx="411368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UPDATED </a:t>
            </a:r>
            <a:r>
              <a:rPr lang="en-US" b="1" dirty="0" smtClean="0"/>
              <a:t>ACES</a:t>
            </a:r>
            <a:br>
              <a:rPr lang="en-US" b="1" dirty="0" smtClean="0"/>
            </a:br>
            <a:r>
              <a:rPr lang="en-US" b="1" dirty="0" smtClean="0"/>
              <a:t>CACFP</a:t>
            </a:r>
            <a:endParaRPr lang="en-US" b="1" dirty="0"/>
          </a:p>
        </p:txBody>
      </p:sp>
    </p:spTree>
    <p:extLst>
      <p:ext uri="{BB962C8B-B14F-4D97-AF65-F5344CB8AC3E}">
        <p14:creationId xmlns:p14="http://schemas.microsoft.com/office/powerpoint/2010/main" val="182690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pic>
        <p:nvPicPr>
          <p:cNvPr id="7" name="Picture 6"/>
          <p:cNvPicPr>
            <a:picLocks noChangeAspect="1"/>
          </p:cNvPicPr>
          <p:nvPr/>
        </p:nvPicPr>
        <p:blipFill>
          <a:blip r:embed="rId3"/>
          <a:stretch>
            <a:fillRect/>
          </a:stretch>
        </p:blipFill>
        <p:spPr>
          <a:xfrm>
            <a:off x="1689235" y="1079617"/>
            <a:ext cx="5734249" cy="4827887"/>
          </a:xfrm>
          <a:prstGeom prst="rect">
            <a:avLst/>
          </a:prstGeom>
        </p:spPr>
      </p:pic>
    </p:spTree>
    <p:extLst>
      <p:ext uri="{BB962C8B-B14F-4D97-AF65-F5344CB8AC3E}">
        <p14:creationId xmlns:p14="http://schemas.microsoft.com/office/powerpoint/2010/main" val="3011399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Packet – Sponsor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pic>
        <p:nvPicPr>
          <p:cNvPr id="3" name="Picture 2"/>
          <p:cNvPicPr>
            <a:picLocks noChangeAspect="1"/>
          </p:cNvPicPr>
          <p:nvPr/>
        </p:nvPicPr>
        <p:blipFill>
          <a:blip r:embed="rId3"/>
          <a:stretch>
            <a:fillRect/>
          </a:stretch>
        </p:blipFill>
        <p:spPr>
          <a:xfrm>
            <a:off x="109537" y="1166812"/>
            <a:ext cx="8924925" cy="4524375"/>
          </a:xfrm>
          <a:prstGeom prst="rect">
            <a:avLst/>
          </a:prstGeom>
        </p:spPr>
      </p:pic>
    </p:spTree>
    <p:extLst>
      <p:ext uri="{BB962C8B-B14F-4D97-AF65-F5344CB8AC3E}">
        <p14:creationId xmlns:p14="http://schemas.microsoft.com/office/powerpoint/2010/main" val="81763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97557" y="1099949"/>
            <a:ext cx="6330189" cy="4839138"/>
          </a:xfrm>
          <a:prstGeom prst="rect">
            <a:avLst/>
          </a:prstGeom>
        </p:spPr>
      </p:pic>
      <p:sp>
        <p:nvSpPr>
          <p:cNvPr id="2" name="Title 1"/>
          <p:cNvSpPr>
            <a:spLocks noGrp="1"/>
          </p:cNvSpPr>
          <p:nvPr>
            <p:ph type="title"/>
          </p:nvPr>
        </p:nvSpPr>
        <p:spPr/>
        <p:txBody>
          <a:bodyPr/>
          <a:lstStyle/>
          <a:p>
            <a:r>
              <a:rPr lang="en-US" dirty="0"/>
              <a:t>Application </a:t>
            </a:r>
            <a:r>
              <a:rPr lang="en-US" dirty="0" smtClean="0"/>
              <a:t>Packet – Sponsor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Tree>
    <p:extLst>
      <p:ext uri="{BB962C8B-B14F-4D97-AF65-F5344CB8AC3E}">
        <p14:creationId xmlns:p14="http://schemas.microsoft.com/office/powerpoint/2010/main" val="2274240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Packet – Sponsor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pic>
        <p:nvPicPr>
          <p:cNvPr id="3" name="Picture 2"/>
          <p:cNvPicPr>
            <a:picLocks noChangeAspect="1"/>
          </p:cNvPicPr>
          <p:nvPr/>
        </p:nvPicPr>
        <p:blipFill>
          <a:blip r:embed="rId3"/>
          <a:stretch>
            <a:fillRect/>
          </a:stretch>
        </p:blipFill>
        <p:spPr>
          <a:xfrm>
            <a:off x="100012" y="1590675"/>
            <a:ext cx="8943975" cy="3676650"/>
          </a:xfrm>
          <a:prstGeom prst="rect">
            <a:avLst/>
          </a:prstGeom>
        </p:spPr>
      </p:pic>
    </p:spTree>
    <p:extLst>
      <p:ext uri="{BB962C8B-B14F-4D97-AF65-F5344CB8AC3E}">
        <p14:creationId xmlns:p14="http://schemas.microsoft.com/office/powerpoint/2010/main" val="196854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631" y="1093321"/>
            <a:ext cx="8226041" cy="4803656"/>
          </a:xfrm>
          <a:prstGeom prst="rect">
            <a:avLst/>
          </a:prstGeom>
        </p:spPr>
      </p:pic>
      <p:sp>
        <p:nvSpPr>
          <p:cNvPr id="2" name="Title 1"/>
          <p:cNvSpPr>
            <a:spLocks noGrp="1"/>
          </p:cNvSpPr>
          <p:nvPr>
            <p:ph type="title"/>
          </p:nvPr>
        </p:nvSpPr>
        <p:spPr/>
        <p:txBody>
          <a:bodyPr/>
          <a:lstStyle/>
          <a:p>
            <a:r>
              <a:rPr lang="en-US" dirty="0"/>
              <a:t>Application </a:t>
            </a:r>
            <a:r>
              <a:rPr lang="en-US" dirty="0" smtClean="0"/>
              <a:t>Packet – Sponsor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spTree>
    <p:extLst>
      <p:ext uri="{BB962C8B-B14F-4D97-AF65-F5344CB8AC3E}">
        <p14:creationId xmlns:p14="http://schemas.microsoft.com/office/powerpoint/2010/main" val="344550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0555" y="1162411"/>
            <a:ext cx="7024194" cy="4732560"/>
          </a:xfrm>
          <a:prstGeom prst="rect">
            <a:avLst/>
          </a:prstGeom>
        </p:spPr>
      </p:pic>
      <p:sp>
        <p:nvSpPr>
          <p:cNvPr id="2" name="Title 1"/>
          <p:cNvSpPr>
            <a:spLocks noGrp="1"/>
          </p:cNvSpPr>
          <p:nvPr>
            <p:ph type="title"/>
          </p:nvPr>
        </p:nvSpPr>
        <p:spPr/>
        <p:txBody>
          <a:bodyPr/>
          <a:lstStyle/>
          <a:p>
            <a:r>
              <a:rPr lang="en-US" dirty="0"/>
              <a:t>Application </a:t>
            </a:r>
            <a:r>
              <a:rPr lang="en-US" dirty="0" smtClean="0"/>
              <a:t>Packet – Sponsor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1269606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Packet – Board of Directors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pic>
        <p:nvPicPr>
          <p:cNvPr id="3" name="Picture 2"/>
          <p:cNvPicPr>
            <a:picLocks noChangeAspect="1"/>
          </p:cNvPicPr>
          <p:nvPr/>
        </p:nvPicPr>
        <p:blipFill>
          <a:blip r:embed="rId3"/>
          <a:stretch>
            <a:fillRect/>
          </a:stretch>
        </p:blipFill>
        <p:spPr>
          <a:xfrm>
            <a:off x="924102" y="1182353"/>
            <a:ext cx="7277100" cy="4733925"/>
          </a:xfrm>
          <a:prstGeom prst="rect">
            <a:avLst/>
          </a:prstGeom>
        </p:spPr>
      </p:pic>
    </p:spTree>
    <p:extLst>
      <p:ext uri="{BB962C8B-B14F-4D97-AF65-F5344CB8AC3E}">
        <p14:creationId xmlns:p14="http://schemas.microsoft.com/office/powerpoint/2010/main" val="1268467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Packet – Board of Directors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pic>
        <p:nvPicPr>
          <p:cNvPr id="5" name="Picture 4"/>
          <p:cNvPicPr>
            <a:picLocks noChangeAspect="1"/>
          </p:cNvPicPr>
          <p:nvPr/>
        </p:nvPicPr>
        <p:blipFill>
          <a:blip r:embed="rId3"/>
          <a:stretch>
            <a:fillRect/>
          </a:stretch>
        </p:blipFill>
        <p:spPr>
          <a:xfrm>
            <a:off x="2166451" y="1105717"/>
            <a:ext cx="4792402" cy="4785995"/>
          </a:xfrm>
          <a:prstGeom prst="rect">
            <a:avLst/>
          </a:prstGeom>
        </p:spPr>
      </p:pic>
    </p:spTree>
    <p:extLst>
      <p:ext uri="{BB962C8B-B14F-4D97-AF65-F5344CB8AC3E}">
        <p14:creationId xmlns:p14="http://schemas.microsoft.com/office/powerpoint/2010/main" val="467386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a:t>
            </a:r>
            <a:r>
              <a:rPr lang="en-US" dirty="0" smtClean="0"/>
              <a:t>Budget Detail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pic>
        <p:nvPicPr>
          <p:cNvPr id="6" name="Picture 5"/>
          <p:cNvPicPr>
            <a:picLocks noChangeAspect="1"/>
          </p:cNvPicPr>
          <p:nvPr/>
        </p:nvPicPr>
        <p:blipFill>
          <a:blip r:embed="rId3"/>
          <a:stretch>
            <a:fillRect/>
          </a:stretch>
        </p:blipFill>
        <p:spPr>
          <a:xfrm>
            <a:off x="2352081" y="1070810"/>
            <a:ext cx="4421142" cy="4908884"/>
          </a:xfrm>
          <a:prstGeom prst="rect">
            <a:avLst/>
          </a:prstGeom>
        </p:spPr>
      </p:pic>
    </p:spTree>
    <p:extLst>
      <p:ext uri="{BB962C8B-B14F-4D97-AF65-F5344CB8AC3E}">
        <p14:creationId xmlns:p14="http://schemas.microsoft.com/office/powerpoint/2010/main" val="778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pic>
        <p:nvPicPr>
          <p:cNvPr id="3" name="Picture 2"/>
          <p:cNvPicPr>
            <a:picLocks noChangeAspect="1"/>
          </p:cNvPicPr>
          <p:nvPr/>
        </p:nvPicPr>
        <p:blipFill>
          <a:blip r:embed="rId3"/>
          <a:stretch>
            <a:fillRect/>
          </a:stretch>
        </p:blipFill>
        <p:spPr>
          <a:xfrm>
            <a:off x="2575060" y="1106905"/>
            <a:ext cx="3898425" cy="4888501"/>
          </a:xfrm>
          <a:prstGeom prst="rect">
            <a:avLst/>
          </a:prstGeom>
        </p:spPr>
      </p:pic>
    </p:spTree>
    <p:extLst>
      <p:ext uri="{BB962C8B-B14F-4D97-AF65-F5344CB8AC3E}">
        <p14:creationId xmlns:p14="http://schemas.microsoft.com/office/powerpoint/2010/main" val="155248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 Similar Feel</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Tree>
    <p:extLst>
      <p:ext uri="{BB962C8B-B14F-4D97-AF65-F5344CB8AC3E}">
        <p14:creationId xmlns:p14="http://schemas.microsoft.com/office/powerpoint/2010/main" val="3483328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pic>
        <p:nvPicPr>
          <p:cNvPr id="5" name="Picture 4"/>
          <p:cNvPicPr>
            <a:picLocks noChangeAspect="1"/>
          </p:cNvPicPr>
          <p:nvPr/>
        </p:nvPicPr>
        <p:blipFill>
          <a:blip r:embed="rId3"/>
          <a:stretch>
            <a:fillRect/>
          </a:stretch>
        </p:blipFill>
        <p:spPr>
          <a:xfrm>
            <a:off x="2648106" y="1046748"/>
            <a:ext cx="3829092" cy="4936625"/>
          </a:xfrm>
          <a:prstGeom prst="rect">
            <a:avLst/>
          </a:prstGeom>
        </p:spPr>
      </p:pic>
    </p:spTree>
    <p:extLst>
      <p:ext uri="{BB962C8B-B14F-4D97-AF65-F5344CB8AC3E}">
        <p14:creationId xmlns:p14="http://schemas.microsoft.com/office/powerpoint/2010/main" val="385512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pic>
        <p:nvPicPr>
          <p:cNvPr id="3" name="Picture 2"/>
          <p:cNvPicPr>
            <a:picLocks noChangeAspect="1"/>
          </p:cNvPicPr>
          <p:nvPr/>
        </p:nvPicPr>
        <p:blipFill>
          <a:blip r:embed="rId3"/>
          <a:stretch>
            <a:fillRect/>
          </a:stretch>
        </p:blipFill>
        <p:spPr>
          <a:xfrm>
            <a:off x="2862456" y="1098737"/>
            <a:ext cx="3400392" cy="4986842"/>
          </a:xfrm>
          <a:prstGeom prst="rect">
            <a:avLst/>
          </a:prstGeom>
        </p:spPr>
      </p:pic>
    </p:spTree>
    <p:extLst>
      <p:ext uri="{BB962C8B-B14F-4D97-AF65-F5344CB8AC3E}">
        <p14:creationId xmlns:p14="http://schemas.microsoft.com/office/powerpoint/2010/main" val="3169167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pic>
        <p:nvPicPr>
          <p:cNvPr id="5" name="Picture 4"/>
          <p:cNvPicPr>
            <a:picLocks noChangeAspect="1"/>
          </p:cNvPicPr>
          <p:nvPr/>
        </p:nvPicPr>
        <p:blipFill>
          <a:blip r:embed="rId3"/>
          <a:stretch>
            <a:fillRect/>
          </a:stretch>
        </p:blipFill>
        <p:spPr>
          <a:xfrm>
            <a:off x="1862137" y="2047875"/>
            <a:ext cx="5419725" cy="2762250"/>
          </a:xfrm>
          <a:prstGeom prst="rect">
            <a:avLst/>
          </a:prstGeom>
        </p:spPr>
      </p:pic>
    </p:spTree>
    <p:extLst>
      <p:ext uri="{BB962C8B-B14F-4D97-AF65-F5344CB8AC3E}">
        <p14:creationId xmlns:p14="http://schemas.microsoft.com/office/powerpoint/2010/main" val="694572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a:p>
        </p:txBody>
      </p:sp>
      <p:pic>
        <p:nvPicPr>
          <p:cNvPr id="5" name="Picture 4"/>
          <p:cNvPicPr>
            <a:picLocks noChangeAspect="1"/>
          </p:cNvPicPr>
          <p:nvPr/>
        </p:nvPicPr>
        <p:blipFill>
          <a:blip r:embed="rId3"/>
          <a:stretch>
            <a:fillRect/>
          </a:stretch>
        </p:blipFill>
        <p:spPr>
          <a:xfrm>
            <a:off x="2610904" y="1119528"/>
            <a:ext cx="3903495" cy="4839783"/>
          </a:xfrm>
          <a:prstGeom prst="rect">
            <a:avLst/>
          </a:prstGeom>
        </p:spPr>
      </p:pic>
    </p:spTree>
    <p:extLst>
      <p:ext uri="{BB962C8B-B14F-4D97-AF65-F5344CB8AC3E}">
        <p14:creationId xmlns:p14="http://schemas.microsoft.com/office/powerpoint/2010/main" val="239518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 – Management Plan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pic>
        <p:nvPicPr>
          <p:cNvPr id="3" name="Picture 2"/>
          <p:cNvPicPr>
            <a:picLocks noChangeAspect="1"/>
          </p:cNvPicPr>
          <p:nvPr/>
        </p:nvPicPr>
        <p:blipFill>
          <a:blip r:embed="rId3"/>
          <a:stretch>
            <a:fillRect/>
          </a:stretch>
        </p:blipFill>
        <p:spPr>
          <a:xfrm>
            <a:off x="2736285" y="1106906"/>
            <a:ext cx="3652734" cy="4940804"/>
          </a:xfrm>
          <a:prstGeom prst="rect">
            <a:avLst/>
          </a:prstGeom>
        </p:spPr>
      </p:pic>
    </p:spTree>
    <p:extLst>
      <p:ext uri="{BB962C8B-B14F-4D97-AF65-F5344CB8AC3E}">
        <p14:creationId xmlns:p14="http://schemas.microsoft.com/office/powerpoint/2010/main" val="1288996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Application Packet – Food Production Facility</a:t>
            </a:r>
            <a:endParaRPr lang="en-US" sz="3200" dirty="0"/>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pic>
        <p:nvPicPr>
          <p:cNvPr id="5" name="Picture 4"/>
          <p:cNvPicPr>
            <a:picLocks noChangeAspect="1"/>
          </p:cNvPicPr>
          <p:nvPr/>
        </p:nvPicPr>
        <p:blipFill>
          <a:blip r:embed="rId3"/>
          <a:stretch>
            <a:fillRect/>
          </a:stretch>
        </p:blipFill>
        <p:spPr>
          <a:xfrm>
            <a:off x="405846" y="1447653"/>
            <a:ext cx="8313612" cy="4156806"/>
          </a:xfrm>
          <a:prstGeom prst="rect">
            <a:avLst/>
          </a:prstGeom>
        </p:spPr>
      </p:pic>
    </p:spTree>
    <p:extLst>
      <p:ext uri="{BB962C8B-B14F-4D97-AF65-F5344CB8AC3E}">
        <p14:creationId xmlns:p14="http://schemas.microsoft.com/office/powerpoint/2010/main" val="264783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Application Packet – Food Production Facility</a:t>
            </a:r>
            <a:endParaRPr lang="en-US" sz="3200" dirty="0"/>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pic>
        <p:nvPicPr>
          <p:cNvPr id="3" name="Picture 2"/>
          <p:cNvPicPr>
            <a:picLocks noChangeAspect="1"/>
          </p:cNvPicPr>
          <p:nvPr/>
        </p:nvPicPr>
        <p:blipFill>
          <a:blip r:embed="rId3"/>
          <a:stretch>
            <a:fillRect/>
          </a:stretch>
        </p:blipFill>
        <p:spPr>
          <a:xfrm>
            <a:off x="2246692" y="1070810"/>
            <a:ext cx="4631920" cy="4996785"/>
          </a:xfrm>
          <a:prstGeom prst="rect">
            <a:avLst/>
          </a:prstGeom>
        </p:spPr>
      </p:pic>
    </p:spTree>
    <p:extLst>
      <p:ext uri="{BB962C8B-B14F-4D97-AF65-F5344CB8AC3E}">
        <p14:creationId xmlns:p14="http://schemas.microsoft.com/office/powerpoint/2010/main" val="155342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pic>
        <p:nvPicPr>
          <p:cNvPr id="5" name="Picture 4"/>
          <p:cNvPicPr>
            <a:picLocks noChangeAspect="1"/>
          </p:cNvPicPr>
          <p:nvPr/>
        </p:nvPicPr>
        <p:blipFill>
          <a:blip r:embed="rId3"/>
          <a:stretch>
            <a:fillRect/>
          </a:stretch>
        </p:blipFill>
        <p:spPr>
          <a:xfrm>
            <a:off x="957262" y="1276350"/>
            <a:ext cx="7229475" cy="4305300"/>
          </a:xfrm>
          <a:prstGeom prst="rect">
            <a:avLst/>
          </a:prstGeom>
        </p:spPr>
      </p:pic>
    </p:spTree>
    <p:extLst>
      <p:ext uri="{BB962C8B-B14F-4D97-AF65-F5344CB8AC3E}">
        <p14:creationId xmlns:p14="http://schemas.microsoft.com/office/powerpoint/2010/main" val="950187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pic>
        <p:nvPicPr>
          <p:cNvPr id="3" name="Picture 2"/>
          <p:cNvPicPr>
            <a:picLocks noChangeAspect="1"/>
          </p:cNvPicPr>
          <p:nvPr/>
        </p:nvPicPr>
        <p:blipFill>
          <a:blip r:embed="rId3"/>
          <a:stretch>
            <a:fillRect/>
          </a:stretch>
        </p:blipFill>
        <p:spPr>
          <a:xfrm>
            <a:off x="2086588" y="1010652"/>
            <a:ext cx="4952128" cy="4912564"/>
          </a:xfrm>
          <a:prstGeom prst="rect">
            <a:avLst/>
          </a:prstGeom>
        </p:spPr>
      </p:pic>
    </p:spTree>
    <p:extLst>
      <p:ext uri="{BB962C8B-B14F-4D97-AF65-F5344CB8AC3E}">
        <p14:creationId xmlns:p14="http://schemas.microsoft.com/office/powerpoint/2010/main" val="3722534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47491"/>
            <a:ext cx="8527427" cy="1400159"/>
          </a:xfrm>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pic>
        <p:nvPicPr>
          <p:cNvPr id="6" name="Picture 5"/>
          <p:cNvPicPr>
            <a:picLocks noChangeAspect="1"/>
          </p:cNvPicPr>
          <p:nvPr/>
        </p:nvPicPr>
        <p:blipFill>
          <a:blip r:embed="rId3"/>
          <a:stretch>
            <a:fillRect/>
          </a:stretch>
        </p:blipFill>
        <p:spPr>
          <a:xfrm>
            <a:off x="2189332" y="974554"/>
            <a:ext cx="4746640" cy="4999121"/>
          </a:xfrm>
          <a:prstGeom prst="rect">
            <a:avLst/>
          </a:prstGeom>
        </p:spPr>
      </p:pic>
    </p:spTree>
    <p:extLst>
      <p:ext uri="{BB962C8B-B14F-4D97-AF65-F5344CB8AC3E}">
        <p14:creationId xmlns:p14="http://schemas.microsoft.com/office/powerpoint/2010/main" val="160983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 Similar Feel</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
        <p:nvSpPr>
          <p:cNvPr id="3" name="Right Arrow 2"/>
          <p:cNvSpPr/>
          <p:nvPr/>
        </p:nvSpPr>
        <p:spPr>
          <a:xfrm>
            <a:off x="1443789" y="3116179"/>
            <a:ext cx="493295" cy="3850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209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pic>
        <p:nvPicPr>
          <p:cNvPr id="3" name="Picture 2"/>
          <p:cNvPicPr>
            <a:picLocks noChangeAspect="1"/>
          </p:cNvPicPr>
          <p:nvPr/>
        </p:nvPicPr>
        <p:blipFill>
          <a:blip r:embed="rId3"/>
          <a:stretch>
            <a:fillRect/>
          </a:stretch>
        </p:blipFill>
        <p:spPr>
          <a:xfrm>
            <a:off x="1541798" y="1267180"/>
            <a:ext cx="6036932" cy="4661631"/>
          </a:xfrm>
          <a:prstGeom prst="rect">
            <a:avLst/>
          </a:prstGeom>
        </p:spPr>
      </p:pic>
    </p:spTree>
    <p:extLst>
      <p:ext uri="{BB962C8B-B14F-4D97-AF65-F5344CB8AC3E}">
        <p14:creationId xmlns:p14="http://schemas.microsoft.com/office/powerpoint/2010/main" val="1001280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pic>
        <p:nvPicPr>
          <p:cNvPr id="5" name="Picture 4"/>
          <p:cNvPicPr>
            <a:picLocks noChangeAspect="1"/>
          </p:cNvPicPr>
          <p:nvPr/>
        </p:nvPicPr>
        <p:blipFill>
          <a:blip r:embed="rId3"/>
          <a:stretch>
            <a:fillRect/>
          </a:stretch>
        </p:blipFill>
        <p:spPr>
          <a:xfrm>
            <a:off x="1946014" y="1134832"/>
            <a:ext cx="5233276" cy="4808768"/>
          </a:xfrm>
          <a:prstGeom prst="rect">
            <a:avLst/>
          </a:prstGeom>
        </p:spPr>
      </p:pic>
    </p:spTree>
    <p:extLst>
      <p:ext uri="{BB962C8B-B14F-4D97-AF65-F5344CB8AC3E}">
        <p14:creationId xmlns:p14="http://schemas.microsoft.com/office/powerpoint/2010/main" val="3854317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pic>
        <p:nvPicPr>
          <p:cNvPr id="3" name="Picture 2"/>
          <p:cNvPicPr>
            <a:picLocks noChangeAspect="1"/>
          </p:cNvPicPr>
          <p:nvPr/>
        </p:nvPicPr>
        <p:blipFill>
          <a:blip r:embed="rId3"/>
          <a:stretch>
            <a:fillRect/>
          </a:stretch>
        </p:blipFill>
        <p:spPr>
          <a:xfrm>
            <a:off x="1394461" y="1118650"/>
            <a:ext cx="6336381" cy="4829712"/>
          </a:xfrm>
          <a:prstGeom prst="rect">
            <a:avLst/>
          </a:prstGeom>
        </p:spPr>
      </p:pic>
    </p:spTree>
    <p:extLst>
      <p:ext uri="{BB962C8B-B14F-4D97-AF65-F5344CB8AC3E}">
        <p14:creationId xmlns:p14="http://schemas.microsoft.com/office/powerpoint/2010/main" val="1006848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33</a:t>
            </a:fld>
            <a:endParaRPr lang="en-US"/>
          </a:p>
        </p:txBody>
      </p:sp>
      <p:pic>
        <p:nvPicPr>
          <p:cNvPr id="5" name="Picture 4"/>
          <p:cNvPicPr>
            <a:picLocks noChangeAspect="1"/>
          </p:cNvPicPr>
          <p:nvPr/>
        </p:nvPicPr>
        <p:blipFill>
          <a:blip r:embed="rId3"/>
          <a:stretch>
            <a:fillRect/>
          </a:stretch>
        </p:blipFill>
        <p:spPr>
          <a:xfrm>
            <a:off x="957262" y="2409825"/>
            <a:ext cx="7229475" cy="2038350"/>
          </a:xfrm>
          <a:prstGeom prst="rect">
            <a:avLst/>
          </a:prstGeom>
        </p:spPr>
      </p:pic>
    </p:spTree>
    <p:extLst>
      <p:ext uri="{BB962C8B-B14F-4D97-AF65-F5344CB8AC3E}">
        <p14:creationId xmlns:p14="http://schemas.microsoft.com/office/powerpoint/2010/main" val="2060798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a:p>
        </p:txBody>
      </p:sp>
      <p:pic>
        <p:nvPicPr>
          <p:cNvPr id="6" name="Picture 5"/>
          <p:cNvPicPr>
            <a:picLocks noChangeAspect="1"/>
          </p:cNvPicPr>
          <p:nvPr/>
        </p:nvPicPr>
        <p:blipFill>
          <a:blip r:embed="rId3"/>
          <a:stretch>
            <a:fillRect/>
          </a:stretch>
        </p:blipFill>
        <p:spPr>
          <a:xfrm>
            <a:off x="928687" y="2565734"/>
            <a:ext cx="7286625" cy="1028700"/>
          </a:xfrm>
          <a:prstGeom prst="rect">
            <a:avLst/>
          </a:prstGeom>
        </p:spPr>
      </p:pic>
    </p:spTree>
    <p:extLst>
      <p:ext uri="{BB962C8B-B14F-4D97-AF65-F5344CB8AC3E}">
        <p14:creationId xmlns:p14="http://schemas.microsoft.com/office/powerpoint/2010/main" val="1827488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a:p>
        </p:txBody>
      </p:sp>
      <p:pic>
        <p:nvPicPr>
          <p:cNvPr id="3" name="Picture 2"/>
          <p:cNvPicPr>
            <a:picLocks noChangeAspect="1"/>
          </p:cNvPicPr>
          <p:nvPr/>
        </p:nvPicPr>
        <p:blipFill>
          <a:blip r:embed="rId3"/>
          <a:stretch>
            <a:fillRect/>
          </a:stretch>
        </p:blipFill>
        <p:spPr>
          <a:xfrm>
            <a:off x="1406942" y="1167064"/>
            <a:ext cx="6310661" cy="4626142"/>
          </a:xfrm>
          <a:prstGeom prst="rect">
            <a:avLst/>
          </a:prstGeom>
        </p:spPr>
      </p:pic>
    </p:spTree>
    <p:extLst>
      <p:ext uri="{BB962C8B-B14F-4D97-AF65-F5344CB8AC3E}">
        <p14:creationId xmlns:p14="http://schemas.microsoft.com/office/powerpoint/2010/main" val="2146503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Site Application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a:p>
        </p:txBody>
      </p:sp>
      <p:pic>
        <p:nvPicPr>
          <p:cNvPr id="5" name="Picture 4"/>
          <p:cNvPicPr>
            <a:picLocks noChangeAspect="1"/>
          </p:cNvPicPr>
          <p:nvPr/>
        </p:nvPicPr>
        <p:blipFill>
          <a:blip r:embed="rId3"/>
          <a:stretch>
            <a:fillRect/>
          </a:stretch>
        </p:blipFill>
        <p:spPr>
          <a:xfrm>
            <a:off x="947737" y="1814512"/>
            <a:ext cx="7248525" cy="3228975"/>
          </a:xfrm>
          <a:prstGeom prst="rect">
            <a:avLst/>
          </a:prstGeom>
        </p:spPr>
      </p:pic>
    </p:spTree>
    <p:extLst>
      <p:ext uri="{BB962C8B-B14F-4D97-AF65-F5344CB8AC3E}">
        <p14:creationId xmlns:p14="http://schemas.microsoft.com/office/powerpoint/2010/main" val="1394100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Checklist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pic>
        <p:nvPicPr>
          <p:cNvPr id="3" name="Picture 2"/>
          <p:cNvPicPr>
            <a:picLocks noChangeAspect="1"/>
          </p:cNvPicPr>
          <p:nvPr/>
        </p:nvPicPr>
        <p:blipFill>
          <a:blip r:embed="rId3"/>
          <a:stretch>
            <a:fillRect/>
          </a:stretch>
        </p:blipFill>
        <p:spPr>
          <a:xfrm>
            <a:off x="885825" y="1157287"/>
            <a:ext cx="7372350" cy="4543425"/>
          </a:xfrm>
          <a:prstGeom prst="rect">
            <a:avLst/>
          </a:prstGeom>
        </p:spPr>
      </p:pic>
    </p:spTree>
    <p:extLst>
      <p:ext uri="{BB962C8B-B14F-4D97-AF65-F5344CB8AC3E}">
        <p14:creationId xmlns:p14="http://schemas.microsoft.com/office/powerpoint/2010/main" val="3874671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Checklist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a:p>
        </p:txBody>
      </p:sp>
      <p:pic>
        <p:nvPicPr>
          <p:cNvPr id="5" name="Picture 4"/>
          <p:cNvPicPr>
            <a:picLocks noChangeAspect="1"/>
          </p:cNvPicPr>
          <p:nvPr/>
        </p:nvPicPr>
        <p:blipFill>
          <a:blip r:embed="rId3"/>
          <a:stretch>
            <a:fillRect/>
          </a:stretch>
        </p:blipFill>
        <p:spPr>
          <a:xfrm>
            <a:off x="924102" y="1091866"/>
            <a:ext cx="7277100" cy="4914900"/>
          </a:xfrm>
          <a:prstGeom prst="rect">
            <a:avLst/>
          </a:prstGeom>
        </p:spPr>
      </p:pic>
    </p:spTree>
    <p:extLst>
      <p:ext uri="{BB962C8B-B14F-4D97-AF65-F5344CB8AC3E}">
        <p14:creationId xmlns:p14="http://schemas.microsoft.com/office/powerpoint/2010/main" val="3015189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Checklist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a:p>
        </p:txBody>
      </p:sp>
      <p:pic>
        <p:nvPicPr>
          <p:cNvPr id="3" name="Picture 2"/>
          <p:cNvPicPr>
            <a:picLocks noChangeAspect="1"/>
          </p:cNvPicPr>
          <p:nvPr/>
        </p:nvPicPr>
        <p:blipFill>
          <a:blip r:embed="rId3"/>
          <a:stretch>
            <a:fillRect/>
          </a:stretch>
        </p:blipFill>
        <p:spPr>
          <a:xfrm>
            <a:off x="1472792" y="1097716"/>
            <a:ext cx="6179719" cy="4890250"/>
          </a:xfrm>
          <a:prstGeom prst="rect">
            <a:avLst/>
          </a:prstGeom>
        </p:spPr>
      </p:pic>
    </p:spTree>
    <p:extLst>
      <p:ext uri="{BB962C8B-B14F-4D97-AF65-F5344CB8AC3E}">
        <p14:creationId xmlns:p14="http://schemas.microsoft.com/office/powerpoint/2010/main" val="79619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 Similar Feel</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
        <p:nvSpPr>
          <p:cNvPr id="3" name="Left Arrow 2"/>
          <p:cNvSpPr/>
          <p:nvPr/>
        </p:nvSpPr>
        <p:spPr>
          <a:xfrm>
            <a:off x="3320716" y="4608095"/>
            <a:ext cx="577516" cy="3970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603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Packet – Submit for Approval</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40</a:t>
            </a:fld>
            <a:endParaRPr lang="en-US"/>
          </a:p>
        </p:txBody>
      </p:sp>
      <p:pic>
        <p:nvPicPr>
          <p:cNvPr id="5" name="Picture 4"/>
          <p:cNvPicPr>
            <a:picLocks noChangeAspect="1"/>
          </p:cNvPicPr>
          <p:nvPr/>
        </p:nvPicPr>
        <p:blipFill>
          <a:blip r:embed="rId3"/>
          <a:stretch>
            <a:fillRect/>
          </a:stretch>
        </p:blipFill>
        <p:spPr>
          <a:xfrm>
            <a:off x="1683470" y="1046871"/>
            <a:ext cx="5758364" cy="4902493"/>
          </a:xfrm>
          <a:prstGeom prst="rect">
            <a:avLst/>
          </a:prstGeom>
        </p:spPr>
      </p:pic>
    </p:spTree>
    <p:extLst>
      <p:ext uri="{BB962C8B-B14F-4D97-AF65-F5344CB8AC3E}">
        <p14:creationId xmlns:p14="http://schemas.microsoft.com/office/powerpoint/2010/main" val="3177176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Claiming</a:t>
            </a:r>
            <a:endParaRPr lang="en-US" b="1" dirty="0"/>
          </a:p>
        </p:txBody>
      </p:sp>
      <p:sp>
        <p:nvSpPr>
          <p:cNvPr id="4" name="Slide Number Placeholder 3"/>
          <p:cNvSpPr>
            <a:spLocks noGrp="1"/>
          </p:cNvSpPr>
          <p:nvPr>
            <p:ph type="sldNum" sz="quarter" idx="4294967295"/>
          </p:nvPr>
        </p:nvSpPr>
        <p:spPr>
          <a:xfrm>
            <a:off x="8264525" y="6356350"/>
            <a:ext cx="879475" cy="365125"/>
          </a:xfrm>
        </p:spPr>
        <p:txBody>
          <a:bodyPr/>
          <a:lstStyle/>
          <a:p>
            <a:fld id="{16630861-4318-414B-8E21-CA5F03E7BD41}" type="slidenum">
              <a:rPr lang="en-US" smtClean="0"/>
              <a:t>41</a:t>
            </a:fld>
            <a:endParaRPr lang="en-US"/>
          </a:p>
        </p:txBody>
      </p:sp>
    </p:spTree>
    <p:extLst>
      <p:ext uri="{BB962C8B-B14F-4D97-AF65-F5344CB8AC3E}">
        <p14:creationId xmlns:p14="http://schemas.microsoft.com/office/powerpoint/2010/main" val="3115102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a:p>
        </p:txBody>
      </p:sp>
      <p:pic>
        <p:nvPicPr>
          <p:cNvPr id="5" name="Picture 4"/>
          <p:cNvPicPr>
            <a:picLocks noChangeAspect="1"/>
          </p:cNvPicPr>
          <p:nvPr/>
        </p:nvPicPr>
        <p:blipFill>
          <a:blip r:embed="rId3"/>
          <a:stretch>
            <a:fillRect/>
          </a:stretch>
        </p:blipFill>
        <p:spPr>
          <a:xfrm>
            <a:off x="947737" y="1966912"/>
            <a:ext cx="7248525" cy="2924175"/>
          </a:xfrm>
          <a:prstGeom prst="rect">
            <a:avLst/>
          </a:prstGeom>
        </p:spPr>
      </p:pic>
    </p:spTree>
    <p:extLst>
      <p:ext uri="{BB962C8B-B14F-4D97-AF65-F5344CB8AC3E}">
        <p14:creationId xmlns:p14="http://schemas.microsoft.com/office/powerpoint/2010/main" val="408109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43</a:t>
            </a:fld>
            <a:endParaRPr lang="en-US"/>
          </a:p>
        </p:txBody>
      </p:sp>
      <p:pic>
        <p:nvPicPr>
          <p:cNvPr id="3" name="Picture 2"/>
          <p:cNvPicPr>
            <a:picLocks noChangeAspect="1"/>
          </p:cNvPicPr>
          <p:nvPr/>
        </p:nvPicPr>
        <p:blipFill>
          <a:blip r:embed="rId3"/>
          <a:stretch>
            <a:fillRect/>
          </a:stretch>
        </p:blipFill>
        <p:spPr>
          <a:xfrm>
            <a:off x="1858950" y="1085751"/>
            <a:ext cx="5407403" cy="4849496"/>
          </a:xfrm>
          <a:prstGeom prst="rect">
            <a:avLst/>
          </a:prstGeom>
        </p:spPr>
      </p:pic>
    </p:spTree>
    <p:extLst>
      <p:ext uri="{BB962C8B-B14F-4D97-AF65-F5344CB8AC3E}">
        <p14:creationId xmlns:p14="http://schemas.microsoft.com/office/powerpoint/2010/main" val="2959433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44</a:t>
            </a:fld>
            <a:endParaRPr lang="en-US"/>
          </a:p>
        </p:txBody>
      </p:sp>
      <p:pic>
        <p:nvPicPr>
          <p:cNvPr id="5" name="Picture 4"/>
          <p:cNvPicPr>
            <a:picLocks noChangeAspect="1"/>
          </p:cNvPicPr>
          <p:nvPr/>
        </p:nvPicPr>
        <p:blipFill>
          <a:blip r:embed="rId3"/>
          <a:stretch>
            <a:fillRect/>
          </a:stretch>
        </p:blipFill>
        <p:spPr>
          <a:xfrm>
            <a:off x="866775" y="1185862"/>
            <a:ext cx="7410450" cy="4486275"/>
          </a:xfrm>
          <a:prstGeom prst="rect">
            <a:avLst/>
          </a:prstGeom>
        </p:spPr>
      </p:pic>
    </p:spTree>
    <p:extLst>
      <p:ext uri="{BB962C8B-B14F-4D97-AF65-F5344CB8AC3E}">
        <p14:creationId xmlns:p14="http://schemas.microsoft.com/office/powerpoint/2010/main" val="4132238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45</a:t>
            </a:fld>
            <a:endParaRPr lang="en-US"/>
          </a:p>
        </p:txBody>
      </p:sp>
      <p:pic>
        <p:nvPicPr>
          <p:cNvPr id="3" name="Picture 2"/>
          <p:cNvPicPr>
            <a:picLocks noChangeAspect="1"/>
          </p:cNvPicPr>
          <p:nvPr/>
        </p:nvPicPr>
        <p:blipFill>
          <a:blip r:embed="rId3"/>
          <a:stretch>
            <a:fillRect/>
          </a:stretch>
        </p:blipFill>
        <p:spPr>
          <a:xfrm>
            <a:off x="1281289" y="1101513"/>
            <a:ext cx="6562725" cy="4874172"/>
          </a:xfrm>
          <a:prstGeom prst="rect">
            <a:avLst/>
          </a:prstGeom>
        </p:spPr>
      </p:pic>
    </p:spTree>
    <p:extLst>
      <p:ext uri="{BB962C8B-B14F-4D97-AF65-F5344CB8AC3E}">
        <p14:creationId xmlns:p14="http://schemas.microsoft.com/office/powerpoint/2010/main" val="1199216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46</a:t>
            </a:fld>
            <a:endParaRPr lang="en-US"/>
          </a:p>
        </p:txBody>
      </p:sp>
      <p:pic>
        <p:nvPicPr>
          <p:cNvPr id="5" name="Picture 4"/>
          <p:cNvPicPr>
            <a:picLocks noChangeAspect="1"/>
          </p:cNvPicPr>
          <p:nvPr/>
        </p:nvPicPr>
        <p:blipFill>
          <a:blip r:embed="rId3"/>
          <a:stretch>
            <a:fillRect/>
          </a:stretch>
        </p:blipFill>
        <p:spPr>
          <a:xfrm>
            <a:off x="2848701" y="493295"/>
            <a:ext cx="3427901" cy="5462838"/>
          </a:xfrm>
          <a:prstGeom prst="rect">
            <a:avLst/>
          </a:prstGeom>
        </p:spPr>
      </p:pic>
    </p:spTree>
    <p:extLst>
      <p:ext uri="{BB962C8B-B14F-4D97-AF65-F5344CB8AC3E}">
        <p14:creationId xmlns:p14="http://schemas.microsoft.com/office/powerpoint/2010/main" val="4293660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47</a:t>
            </a:fld>
            <a:endParaRPr lang="en-US"/>
          </a:p>
        </p:txBody>
      </p:sp>
      <p:pic>
        <p:nvPicPr>
          <p:cNvPr id="3" name="Picture 2"/>
          <p:cNvPicPr>
            <a:picLocks noChangeAspect="1"/>
          </p:cNvPicPr>
          <p:nvPr/>
        </p:nvPicPr>
        <p:blipFill>
          <a:blip r:embed="rId3"/>
          <a:stretch>
            <a:fillRect/>
          </a:stretch>
        </p:blipFill>
        <p:spPr>
          <a:xfrm>
            <a:off x="1700062" y="1142999"/>
            <a:ext cx="5725180" cy="4803975"/>
          </a:xfrm>
          <a:prstGeom prst="rect">
            <a:avLst/>
          </a:prstGeom>
        </p:spPr>
      </p:pic>
    </p:spTree>
    <p:extLst>
      <p:ext uri="{BB962C8B-B14F-4D97-AF65-F5344CB8AC3E}">
        <p14:creationId xmlns:p14="http://schemas.microsoft.com/office/powerpoint/2010/main" val="4255393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48</a:t>
            </a:fld>
            <a:endParaRPr lang="en-US"/>
          </a:p>
        </p:txBody>
      </p:sp>
      <p:pic>
        <p:nvPicPr>
          <p:cNvPr id="5" name="Picture 4"/>
          <p:cNvPicPr>
            <a:picLocks noChangeAspect="1"/>
          </p:cNvPicPr>
          <p:nvPr/>
        </p:nvPicPr>
        <p:blipFill>
          <a:blip r:embed="rId3"/>
          <a:stretch>
            <a:fillRect/>
          </a:stretch>
        </p:blipFill>
        <p:spPr>
          <a:xfrm>
            <a:off x="966787" y="1304925"/>
            <a:ext cx="7210425" cy="4248150"/>
          </a:xfrm>
          <a:prstGeom prst="rect">
            <a:avLst/>
          </a:prstGeom>
        </p:spPr>
      </p:pic>
    </p:spTree>
    <p:extLst>
      <p:ext uri="{BB962C8B-B14F-4D97-AF65-F5344CB8AC3E}">
        <p14:creationId xmlns:p14="http://schemas.microsoft.com/office/powerpoint/2010/main" val="1434521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49</a:t>
            </a:fld>
            <a:endParaRPr lang="en-US"/>
          </a:p>
        </p:txBody>
      </p:sp>
      <p:pic>
        <p:nvPicPr>
          <p:cNvPr id="3" name="Picture 2"/>
          <p:cNvPicPr>
            <a:picLocks noChangeAspect="1"/>
          </p:cNvPicPr>
          <p:nvPr/>
        </p:nvPicPr>
        <p:blipFill>
          <a:blip r:embed="rId3"/>
          <a:stretch>
            <a:fillRect/>
          </a:stretch>
        </p:blipFill>
        <p:spPr>
          <a:xfrm>
            <a:off x="1338063" y="1198868"/>
            <a:ext cx="6449177" cy="4750246"/>
          </a:xfrm>
          <a:prstGeom prst="rect">
            <a:avLst/>
          </a:prstGeom>
        </p:spPr>
      </p:pic>
    </p:spTree>
    <p:extLst>
      <p:ext uri="{BB962C8B-B14F-4D97-AF65-F5344CB8AC3E}">
        <p14:creationId xmlns:p14="http://schemas.microsoft.com/office/powerpoint/2010/main" val="421440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Waffle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pic>
        <p:nvPicPr>
          <p:cNvPr id="5" name="Picture 4"/>
          <p:cNvPicPr>
            <a:picLocks noChangeAspect="1"/>
          </p:cNvPicPr>
          <p:nvPr/>
        </p:nvPicPr>
        <p:blipFill>
          <a:blip r:embed="rId3"/>
          <a:stretch>
            <a:fillRect/>
          </a:stretch>
        </p:blipFill>
        <p:spPr>
          <a:xfrm>
            <a:off x="1583221" y="1182602"/>
            <a:ext cx="5958862" cy="4744791"/>
          </a:xfrm>
          <a:prstGeom prst="rect">
            <a:avLst/>
          </a:prstGeom>
        </p:spPr>
      </p:pic>
    </p:spTree>
    <p:extLst>
      <p:ext uri="{BB962C8B-B14F-4D97-AF65-F5344CB8AC3E}">
        <p14:creationId xmlns:p14="http://schemas.microsoft.com/office/powerpoint/2010/main" val="2996435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50</a:t>
            </a:fld>
            <a:endParaRPr lang="en-US"/>
          </a:p>
        </p:txBody>
      </p:sp>
      <p:pic>
        <p:nvPicPr>
          <p:cNvPr id="5" name="Picture 4"/>
          <p:cNvPicPr>
            <a:picLocks noChangeAspect="1"/>
          </p:cNvPicPr>
          <p:nvPr/>
        </p:nvPicPr>
        <p:blipFill>
          <a:blip r:embed="rId3"/>
          <a:stretch>
            <a:fillRect/>
          </a:stretch>
        </p:blipFill>
        <p:spPr>
          <a:xfrm>
            <a:off x="2735980" y="240631"/>
            <a:ext cx="3653344" cy="5742823"/>
          </a:xfrm>
          <a:prstGeom prst="rect">
            <a:avLst/>
          </a:prstGeom>
        </p:spPr>
      </p:pic>
    </p:spTree>
    <p:extLst>
      <p:ext uri="{BB962C8B-B14F-4D97-AF65-F5344CB8AC3E}">
        <p14:creationId xmlns:p14="http://schemas.microsoft.com/office/powerpoint/2010/main" val="4226641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51</a:t>
            </a:fld>
            <a:endParaRPr lang="en-US"/>
          </a:p>
        </p:txBody>
      </p:sp>
      <p:pic>
        <p:nvPicPr>
          <p:cNvPr id="3" name="Picture 2"/>
          <p:cNvPicPr>
            <a:picLocks noChangeAspect="1"/>
          </p:cNvPicPr>
          <p:nvPr/>
        </p:nvPicPr>
        <p:blipFill>
          <a:blip r:embed="rId3"/>
          <a:stretch>
            <a:fillRect/>
          </a:stretch>
        </p:blipFill>
        <p:spPr>
          <a:xfrm>
            <a:off x="2260935" y="1103253"/>
            <a:ext cx="4609097" cy="4837087"/>
          </a:xfrm>
          <a:prstGeom prst="rect">
            <a:avLst/>
          </a:prstGeom>
        </p:spPr>
      </p:pic>
    </p:spTree>
    <p:extLst>
      <p:ext uri="{BB962C8B-B14F-4D97-AF65-F5344CB8AC3E}">
        <p14:creationId xmlns:p14="http://schemas.microsoft.com/office/powerpoint/2010/main" val="3144530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52</a:t>
            </a:fld>
            <a:endParaRPr lang="en-US"/>
          </a:p>
        </p:txBody>
      </p:sp>
      <p:pic>
        <p:nvPicPr>
          <p:cNvPr id="5" name="Picture 4"/>
          <p:cNvPicPr>
            <a:picLocks noChangeAspect="1"/>
          </p:cNvPicPr>
          <p:nvPr/>
        </p:nvPicPr>
        <p:blipFill>
          <a:blip r:embed="rId3"/>
          <a:stretch>
            <a:fillRect/>
          </a:stretch>
        </p:blipFill>
        <p:spPr>
          <a:xfrm>
            <a:off x="1135657" y="1179095"/>
            <a:ext cx="6853989" cy="4712117"/>
          </a:xfrm>
          <a:prstGeom prst="rect">
            <a:avLst/>
          </a:prstGeom>
        </p:spPr>
      </p:pic>
    </p:spTree>
    <p:extLst>
      <p:ext uri="{BB962C8B-B14F-4D97-AF65-F5344CB8AC3E}">
        <p14:creationId xmlns:p14="http://schemas.microsoft.com/office/powerpoint/2010/main" val="3346161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53</a:t>
            </a:fld>
            <a:endParaRPr lang="en-US"/>
          </a:p>
        </p:txBody>
      </p:sp>
      <p:pic>
        <p:nvPicPr>
          <p:cNvPr id="3" name="Picture 2"/>
          <p:cNvPicPr>
            <a:picLocks noChangeAspect="1"/>
          </p:cNvPicPr>
          <p:nvPr/>
        </p:nvPicPr>
        <p:blipFill>
          <a:blip r:embed="rId3"/>
          <a:stretch>
            <a:fillRect/>
          </a:stretch>
        </p:blipFill>
        <p:spPr>
          <a:xfrm>
            <a:off x="957262" y="1190625"/>
            <a:ext cx="7229475" cy="4476750"/>
          </a:xfrm>
          <a:prstGeom prst="rect">
            <a:avLst/>
          </a:prstGeom>
        </p:spPr>
      </p:pic>
    </p:spTree>
    <p:extLst>
      <p:ext uri="{BB962C8B-B14F-4D97-AF65-F5344CB8AC3E}">
        <p14:creationId xmlns:p14="http://schemas.microsoft.com/office/powerpoint/2010/main" val="337096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54</a:t>
            </a:fld>
            <a:endParaRPr lang="en-US"/>
          </a:p>
        </p:txBody>
      </p:sp>
      <p:pic>
        <p:nvPicPr>
          <p:cNvPr id="5" name="Picture 4"/>
          <p:cNvPicPr>
            <a:picLocks noChangeAspect="1"/>
          </p:cNvPicPr>
          <p:nvPr/>
        </p:nvPicPr>
        <p:blipFill>
          <a:blip r:embed="rId3"/>
          <a:stretch>
            <a:fillRect/>
          </a:stretch>
        </p:blipFill>
        <p:spPr>
          <a:xfrm>
            <a:off x="1748590" y="1112457"/>
            <a:ext cx="5398168" cy="4845430"/>
          </a:xfrm>
          <a:prstGeom prst="rect">
            <a:avLst/>
          </a:prstGeom>
        </p:spPr>
      </p:pic>
    </p:spTree>
    <p:extLst>
      <p:ext uri="{BB962C8B-B14F-4D97-AF65-F5344CB8AC3E}">
        <p14:creationId xmlns:p14="http://schemas.microsoft.com/office/powerpoint/2010/main" val="465859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55</a:t>
            </a:fld>
            <a:endParaRPr lang="en-US"/>
          </a:p>
        </p:txBody>
      </p:sp>
      <p:pic>
        <p:nvPicPr>
          <p:cNvPr id="3" name="Picture 2"/>
          <p:cNvPicPr>
            <a:picLocks noChangeAspect="1"/>
          </p:cNvPicPr>
          <p:nvPr/>
        </p:nvPicPr>
        <p:blipFill>
          <a:blip r:embed="rId3"/>
          <a:stretch>
            <a:fillRect/>
          </a:stretch>
        </p:blipFill>
        <p:spPr>
          <a:xfrm>
            <a:off x="947737" y="1171575"/>
            <a:ext cx="7248525" cy="4514850"/>
          </a:xfrm>
          <a:prstGeom prst="rect">
            <a:avLst/>
          </a:prstGeom>
        </p:spPr>
      </p:pic>
    </p:spTree>
    <p:extLst>
      <p:ext uri="{BB962C8B-B14F-4D97-AF65-F5344CB8AC3E}">
        <p14:creationId xmlns:p14="http://schemas.microsoft.com/office/powerpoint/2010/main" val="4268566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56</a:t>
            </a:fld>
            <a:endParaRPr lang="en-US"/>
          </a:p>
        </p:txBody>
      </p:sp>
      <p:pic>
        <p:nvPicPr>
          <p:cNvPr id="5" name="Picture 4"/>
          <p:cNvPicPr>
            <a:picLocks noChangeAspect="1"/>
          </p:cNvPicPr>
          <p:nvPr/>
        </p:nvPicPr>
        <p:blipFill>
          <a:blip r:embed="rId3"/>
          <a:stretch>
            <a:fillRect/>
          </a:stretch>
        </p:blipFill>
        <p:spPr>
          <a:xfrm>
            <a:off x="976312" y="1162050"/>
            <a:ext cx="7191375" cy="4533900"/>
          </a:xfrm>
          <a:prstGeom prst="rect">
            <a:avLst/>
          </a:prstGeom>
        </p:spPr>
      </p:pic>
    </p:spTree>
    <p:extLst>
      <p:ext uri="{BB962C8B-B14F-4D97-AF65-F5344CB8AC3E}">
        <p14:creationId xmlns:p14="http://schemas.microsoft.com/office/powerpoint/2010/main" val="690301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b="1" dirty="0" smtClean="0"/>
              <a:t>Questions</a:t>
            </a:r>
            <a:endParaRPr lang="en-US" sz="8000" b="1" dirty="0"/>
          </a:p>
        </p:txBody>
      </p:sp>
      <p:sp>
        <p:nvSpPr>
          <p:cNvPr id="4" name="Slide Number Placeholder 3"/>
          <p:cNvSpPr>
            <a:spLocks noGrp="1"/>
          </p:cNvSpPr>
          <p:nvPr>
            <p:ph type="sldNum" sz="quarter" idx="12"/>
          </p:nvPr>
        </p:nvSpPr>
        <p:spPr/>
        <p:txBody>
          <a:bodyPr/>
          <a:lstStyle/>
          <a:p>
            <a:fld id="{16630861-4318-414B-8E21-CA5F03E7BD41}" type="slidenum">
              <a:rPr lang="en-US" smtClean="0"/>
              <a:t>57</a:t>
            </a:fld>
            <a:endParaRPr lang="en-US"/>
          </a:p>
        </p:txBody>
      </p:sp>
    </p:spTree>
    <p:extLst>
      <p:ext uri="{BB962C8B-B14F-4D97-AF65-F5344CB8AC3E}">
        <p14:creationId xmlns:p14="http://schemas.microsoft.com/office/powerpoint/2010/main" val="1959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61363" y="1074930"/>
            <a:ext cx="8002578" cy="4866664"/>
          </a:xfrm>
          <a:prstGeom prst="rect">
            <a:avLst/>
          </a:prstGeom>
        </p:spPr>
      </p:pic>
      <p:sp>
        <p:nvSpPr>
          <p:cNvPr id="2" name="Title 1"/>
          <p:cNvSpPr>
            <a:spLocks noGrp="1"/>
          </p:cNvSpPr>
          <p:nvPr>
            <p:ph type="title"/>
          </p:nvPr>
        </p:nvSpPr>
        <p:spPr/>
        <p:txBody>
          <a:bodyPr/>
          <a:lstStyle/>
          <a:p>
            <a:r>
              <a:rPr lang="en-US" dirty="0" smtClean="0"/>
              <a:t>Navigation of ACES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
        <p:nvSpPr>
          <p:cNvPr id="7" name="Left Arrow 6"/>
          <p:cNvSpPr/>
          <p:nvPr/>
        </p:nvSpPr>
        <p:spPr>
          <a:xfrm>
            <a:off x="4788568" y="1513827"/>
            <a:ext cx="890337" cy="49329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308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pic>
        <p:nvPicPr>
          <p:cNvPr id="3" name="Picture 2"/>
          <p:cNvPicPr>
            <a:picLocks noChangeAspect="1"/>
          </p:cNvPicPr>
          <p:nvPr/>
        </p:nvPicPr>
        <p:blipFill>
          <a:blip r:embed="rId3"/>
          <a:stretch>
            <a:fillRect/>
          </a:stretch>
        </p:blipFill>
        <p:spPr>
          <a:xfrm>
            <a:off x="923925" y="2214562"/>
            <a:ext cx="7296150" cy="2428875"/>
          </a:xfrm>
          <a:prstGeom prst="rect">
            <a:avLst/>
          </a:prstGeom>
        </p:spPr>
      </p:pic>
    </p:spTree>
    <p:extLst>
      <p:ext uri="{BB962C8B-B14F-4D97-AF65-F5344CB8AC3E}">
        <p14:creationId xmlns:p14="http://schemas.microsoft.com/office/powerpoint/2010/main" val="349121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Packet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pic>
        <p:nvPicPr>
          <p:cNvPr id="6" name="Picture 5"/>
          <p:cNvPicPr>
            <a:picLocks noChangeAspect="1"/>
          </p:cNvPicPr>
          <p:nvPr/>
        </p:nvPicPr>
        <p:blipFill>
          <a:blip r:embed="rId3"/>
          <a:stretch>
            <a:fillRect/>
          </a:stretch>
        </p:blipFill>
        <p:spPr>
          <a:xfrm>
            <a:off x="554381" y="1079660"/>
            <a:ext cx="8016541" cy="4871459"/>
          </a:xfrm>
          <a:prstGeom prst="rect">
            <a:avLst/>
          </a:prstGeom>
        </p:spPr>
      </p:pic>
    </p:spTree>
    <p:extLst>
      <p:ext uri="{BB962C8B-B14F-4D97-AF65-F5344CB8AC3E}">
        <p14:creationId xmlns:p14="http://schemas.microsoft.com/office/powerpoint/2010/main" val="108926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752" y="1254041"/>
            <a:ext cx="9067800" cy="4638675"/>
          </a:xfrm>
          <a:prstGeom prst="rect">
            <a:avLst/>
          </a:prstGeom>
        </p:spPr>
      </p:pic>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
        <p:nvSpPr>
          <p:cNvPr id="6" name="Right Arrow 5"/>
          <p:cNvSpPr/>
          <p:nvPr/>
        </p:nvSpPr>
        <p:spPr>
          <a:xfrm>
            <a:off x="2785310" y="5269832"/>
            <a:ext cx="902369"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5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1254</TotalTime>
  <Words>3395</Words>
  <Application>Microsoft Office PowerPoint</Application>
  <PresentationFormat>On-screen Show (4:3)</PresentationFormat>
  <Paragraphs>307</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Fira Sans</vt:lpstr>
      <vt:lpstr>Fira Sans Ultra</vt:lpstr>
      <vt:lpstr>Vollkorn</vt:lpstr>
      <vt:lpstr>WVDE_2017Theme2</vt:lpstr>
      <vt:lpstr>UPDATED ACES CACFP</vt:lpstr>
      <vt:lpstr>Has a Similar Feel</vt:lpstr>
      <vt:lpstr>Has a Similar Feel</vt:lpstr>
      <vt:lpstr>Has a Similar Feel</vt:lpstr>
      <vt:lpstr>Introducing the Waffle</vt:lpstr>
      <vt:lpstr>Navigation of ACES</vt:lpstr>
      <vt:lpstr>Applications</vt:lpstr>
      <vt:lpstr>Application Packet</vt:lpstr>
      <vt:lpstr>Application Packet</vt:lpstr>
      <vt:lpstr>Application Packet</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Board of Directors</vt:lpstr>
      <vt:lpstr>Application Packet – Board of Directors</vt:lpstr>
      <vt:lpstr>Application Packet – Budget Detail</vt:lpstr>
      <vt:lpstr>Application Packet – Management Plan</vt:lpstr>
      <vt:lpstr>Application Packet – Management Plan</vt:lpstr>
      <vt:lpstr>Application Packet – Management Plan</vt:lpstr>
      <vt:lpstr>Application Packet – Management Plan</vt:lpstr>
      <vt:lpstr>Application Packet – Management Plan</vt:lpstr>
      <vt:lpstr>Application Packet – Management Plan</vt:lpstr>
      <vt:lpstr>Application Packet – Food Production Facility</vt:lpstr>
      <vt:lpstr>Application Packet – Food Production Facility</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Checklist</vt:lpstr>
      <vt:lpstr>Application Packet – Checklist</vt:lpstr>
      <vt:lpstr>Application Packet – Checklist</vt:lpstr>
      <vt:lpstr>Application Packet – Submit for Approval</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Travis Legg</cp:lastModifiedBy>
  <cp:revision>148</cp:revision>
  <cp:lastPrinted>2019-01-08T14:25:23Z</cp:lastPrinted>
  <dcterms:created xsi:type="dcterms:W3CDTF">2017-05-08T14:21:19Z</dcterms:created>
  <dcterms:modified xsi:type="dcterms:W3CDTF">2019-01-08T14:57:14Z</dcterms:modified>
</cp:coreProperties>
</file>