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257" r:id="rId3"/>
    <p:sldId id="260" r:id="rId4"/>
    <p:sldId id="261" r:id="rId5"/>
    <p:sldId id="262" r:id="rId6"/>
    <p:sldId id="263" r:id="rId7"/>
    <p:sldId id="264" r:id="rId8"/>
    <p:sldId id="266" r:id="rId9"/>
    <p:sldId id="317" r:id="rId10"/>
    <p:sldId id="321" r:id="rId11"/>
    <p:sldId id="323" r:id="rId12"/>
    <p:sldId id="322" r:id="rId13"/>
    <p:sldId id="324" r:id="rId14"/>
    <p:sldId id="325" r:id="rId15"/>
    <p:sldId id="268" r:id="rId16"/>
    <p:sldId id="269" r:id="rId17"/>
    <p:sldId id="270" r:id="rId18"/>
    <p:sldId id="271" r:id="rId19"/>
    <p:sldId id="272" r:id="rId20"/>
    <p:sldId id="273" r:id="rId21"/>
    <p:sldId id="274" r:id="rId22"/>
    <p:sldId id="275" r:id="rId23"/>
    <p:sldId id="326" r:id="rId24"/>
    <p:sldId id="327" r:id="rId25"/>
    <p:sldId id="328" r:id="rId26"/>
    <p:sldId id="318" r:id="rId27"/>
    <p:sldId id="319" r:id="rId28"/>
    <p:sldId id="320" r:id="rId29"/>
    <p:sldId id="276" r:id="rId30"/>
    <p:sldId id="277" r:id="rId31"/>
    <p:sldId id="279" r:id="rId32"/>
    <p:sldId id="278" r:id="rId33"/>
    <p:sldId id="280" r:id="rId34"/>
    <p:sldId id="281" r:id="rId35"/>
    <p:sldId id="282" r:id="rId36"/>
    <p:sldId id="283" r:id="rId37"/>
    <p:sldId id="284" r:id="rId38"/>
    <p:sldId id="285" r:id="rId39"/>
    <p:sldId id="286"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287"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72CEB-FAFA-4D55-8D71-75A238F4E144}" v="2" dt="2022-05-17T12:15:24.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0000" autoAdjust="0"/>
  </p:normalViewPr>
  <p:slideViewPr>
    <p:cSldViewPr snapToGrid="0" snapToObjects="1">
      <p:cViewPr varScale="1">
        <p:scale>
          <a:sx n="79" d="100"/>
          <a:sy n="79" d="100"/>
        </p:scale>
        <p:origin x="25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1727"/>
          </a:xfrm>
          <a:prstGeom prst="rect">
            <a:avLst/>
          </a:prstGeom>
        </p:spPr>
        <p:txBody>
          <a:bodyPr vert="horz" lIns="96662" tIns="48331" rIns="96662" bIns="48331"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662" tIns="48331" rIns="96662" bIns="48331" rtlCol="0"/>
          <a:lstStyle>
            <a:lvl1pPr algn="r">
              <a:defRPr sz="1300"/>
            </a:lvl1pPr>
          </a:lstStyle>
          <a:p>
            <a:fld id="{E1CCD718-5C9E-0F41-8F48-4EA387E4022C}" type="datetimeFigureOut">
              <a:rPr lang="en-US" smtClean="0"/>
              <a:t>05/17/2022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2" tIns="48331" rIns="96662" bIns="48331"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6662" tIns="48331" rIns="96662"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1726"/>
          </a:xfrm>
          <a:prstGeom prst="rect">
            <a:avLst/>
          </a:prstGeom>
        </p:spPr>
        <p:txBody>
          <a:bodyPr vert="horz" lIns="96662" tIns="48331" rIns="96662"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62" tIns="48331" rIns="96662" bIns="48331" rtlCol="0" anchor="b"/>
          <a:lstStyle>
            <a:lvl1pPr algn="r">
              <a:defRPr sz="1300"/>
            </a:lvl1pPr>
          </a:lstStyle>
          <a:p>
            <a:fld id="{C2AEE2DE-F569-CB47-AE41-C8EBB0F45B6F}" type="slidenum">
              <a:rPr lang="en-US" smtClean="0"/>
              <a:t>‹#›</a:t>
            </a:fld>
            <a:endParaRPr lang="en-US"/>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1</a:t>
            </a:fld>
            <a:endParaRPr lang="en-US"/>
          </a:p>
        </p:txBody>
      </p:sp>
    </p:spTree>
    <p:extLst>
      <p:ext uri="{BB962C8B-B14F-4D97-AF65-F5344CB8AC3E}">
        <p14:creationId xmlns:p14="http://schemas.microsoft.com/office/powerpoint/2010/main" val="1179612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of the contact information will transfer from the old application packet.  Please make sure that the information is correct.</a:t>
            </a:r>
          </a:p>
        </p:txBody>
      </p:sp>
      <p:sp>
        <p:nvSpPr>
          <p:cNvPr id="4" name="Slide Number Placeholder 3"/>
          <p:cNvSpPr>
            <a:spLocks noGrp="1"/>
          </p:cNvSpPr>
          <p:nvPr>
            <p:ph type="sldNum" sz="quarter" idx="10"/>
          </p:nvPr>
        </p:nvSpPr>
        <p:spPr/>
        <p:txBody>
          <a:bodyPr/>
          <a:lstStyle/>
          <a:p>
            <a:fld id="{C2AEE2DE-F569-CB47-AE41-C8EBB0F45B6F}" type="slidenum">
              <a:rPr lang="en-US" smtClean="0"/>
              <a:t>10</a:t>
            </a:fld>
            <a:endParaRPr lang="en-US"/>
          </a:p>
        </p:txBody>
      </p:sp>
    </p:spTree>
    <p:extLst>
      <p:ext uri="{BB962C8B-B14F-4D97-AF65-F5344CB8AC3E}">
        <p14:creationId xmlns:p14="http://schemas.microsoft.com/office/powerpoint/2010/main" val="102015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selected yes on the CACFP At-Risk questions, you must complete these contact questions.</a:t>
            </a:r>
          </a:p>
        </p:txBody>
      </p:sp>
      <p:sp>
        <p:nvSpPr>
          <p:cNvPr id="4" name="Slide Number Placeholder 3"/>
          <p:cNvSpPr>
            <a:spLocks noGrp="1"/>
          </p:cNvSpPr>
          <p:nvPr>
            <p:ph type="sldNum" sz="quarter" idx="10"/>
          </p:nvPr>
        </p:nvSpPr>
        <p:spPr/>
        <p:txBody>
          <a:bodyPr/>
          <a:lstStyle/>
          <a:p>
            <a:fld id="{C2AEE2DE-F569-CB47-AE41-C8EBB0F45B6F}" type="slidenum">
              <a:rPr lang="en-US" smtClean="0"/>
              <a:t>11</a:t>
            </a:fld>
            <a:endParaRPr lang="en-US"/>
          </a:p>
        </p:txBody>
      </p:sp>
    </p:spTree>
    <p:extLst>
      <p:ext uri="{BB962C8B-B14F-4D97-AF65-F5344CB8AC3E}">
        <p14:creationId xmlns:p14="http://schemas.microsoft.com/office/powerpoint/2010/main" val="394176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must update the Public Release information.  Please remember to update the date.  The old date rolls over from the previous year.</a:t>
            </a:r>
          </a:p>
          <a:p>
            <a:endParaRPr lang="en-US" baseline="0" dirty="0"/>
          </a:p>
          <a:p>
            <a:r>
              <a:rPr lang="en-US" baseline="0" dirty="0"/>
              <a:t>Answer FSMC Contract Information and the Sponsor Liaison if you use a Food Service Management Company (FSMC).  </a:t>
            </a:r>
          </a:p>
          <a:p>
            <a:endParaRPr lang="en-US" baseline="0" dirty="0"/>
          </a:p>
        </p:txBody>
      </p:sp>
      <p:sp>
        <p:nvSpPr>
          <p:cNvPr id="4" name="Slide Number Placeholder 3"/>
          <p:cNvSpPr>
            <a:spLocks noGrp="1"/>
          </p:cNvSpPr>
          <p:nvPr>
            <p:ph type="sldNum" sz="quarter" idx="10"/>
          </p:nvPr>
        </p:nvSpPr>
        <p:spPr/>
        <p:txBody>
          <a:bodyPr/>
          <a:lstStyle/>
          <a:p>
            <a:fld id="{C2AEE2DE-F569-CB47-AE41-C8EBB0F45B6F}" type="slidenum">
              <a:rPr lang="en-US" smtClean="0"/>
              <a:t>12</a:t>
            </a:fld>
            <a:endParaRPr lang="en-US"/>
          </a:p>
        </p:txBody>
      </p:sp>
    </p:spTree>
    <p:extLst>
      <p:ext uri="{BB962C8B-B14F-4D97-AF65-F5344CB8AC3E}">
        <p14:creationId xmlns:p14="http://schemas.microsoft.com/office/powerpoint/2010/main" val="41299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Certification questions only show up if you selected yes that you participate in the CACFP At-Rick Program.</a:t>
            </a:r>
          </a:p>
        </p:txBody>
      </p:sp>
      <p:sp>
        <p:nvSpPr>
          <p:cNvPr id="4" name="Slide Number Placeholder 3"/>
          <p:cNvSpPr>
            <a:spLocks noGrp="1"/>
          </p:cNvSpPr>
          <p:nvPr>
            <p:ph type="sldNum" sz="quarter" idx="10"/>
          </p:nvPr>
        </p:nvSpPr>
        <p:spPr/>
        <p:txBody>
          <a:bodyPr/>
          <a:lstStyle/>
          <a:p>
            <a:fld id="{C2AEE2DE-F569-CB47-AE41-C8EBB0F45B6F}" type="slidenum">
              <a:rPr lang="en-US" smtClean="0"/>
              <a:t>13</a:t>
            </a:fld>
            <a:endParaRPr lang="en-US"/>
          </a:p>
        </p:txBody>
      </p:sp>
    </p:spTree>
    <p:extLst>
      <p:ext uri="{BB962C8B-B14F-4D97-AF65-F5344CB8AC3E}">
        <p14:creationId xmlns:p14="http://schemas.microsoft.com/office/powerpoint/2010/main" val="320540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Please answer the Miscellaneous Questions.</a:t>
            </a:r>
          </a:p>
          <a:p>
            <a:endParaRPr lang="en-US" baseline="0" dirty="0"/>
          </a:p>
          <a:p>
            <a:r>
              <a:rPr lang="en-US" baseline="0" dirty="0"/>
              <a:t>The Residential Child Chare Institutions are only answered if you are an RCCI.</a:t>
            </a:r>
          </a:p>
          <a:p>
            <a:endParaRPr lang="en-US" baseline="0" dirty="0"/>
          </a:p>
          <a:p>
            <a:r>
              <a:rPr lang="en-US" baseline="0" dirty="0"/>
              <a:t>You should only answer yes or no on the Special Milk Section if you participate in Special Milk, otherwise it should be N/A</a:t>
            </a:r>
          </a:p>
          <a:p>
            <a:endParaRPr lang="en-US" baseline="0" dirty="0"/>
          </a:p>
          <a:p>
            <a:r>
              <a:rPr lang="en-US" baseline="0" dirty="0"/>
              <a:t>Finally, answer the CACFP At Risk ONLY section if you selected that you participated in the CACFP At-Risk Program.</a:t>
            </a:r>
          </a:p>
          <a:p>
            <a:endParaRPr lang="en-US" baseline="0" dirty="0"/>
          </a:p>
          <a:p>
            <a:r>
              <a:rPr lang="en-US" baseline="0" dirty="0"/>
              <a:t>Make sure all Certification Checkboxes are checked and then click Save at the bottom.</a:t>
            </a:r>
          </a:p>
        </p:txBody>
      </p:sp>
      <p:sp>
        <p:nvSpPr>
          <p:cNvPr id="4" name="Slide Number Placeholder 3"/>
          <p:cNvSpPr>
            <a:spLocks noGrp="1"/>
          </p:cNvSpPr>
          <p:nvPr>
            <p:ph type="sldNum" sz="quarter" idx="10"/>
          </p:nvPr>
        </p:nvSpPr>
        <p:spPr/>
        <p:txBody>
          <a:bodyPr/>
          <a:lstStyle/>
          <a:p>
            <a:fld id="{C2AEE2DE-F569-CB47-AE41-C8EBB0F45B6F}" type="slidenum">
              <a:rPr lang="en-US" smtClean="0"/>
              <a:t>14</a:t>
            </a:fld>
            <a:endParaRPr lang="en-US"/>
          </a:p>
        </p:txBody>
      </p:sp>
    </p:spTree>
    <p:extLst>
      <p:ext uri="{BB962C8B-B14F-4D97-AF65-F5344CB8AC3E}">
        <p14:creationId xmlns:p14="http://schemas.microsoft.com/office/powerpoint/2010/main" val="1060698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you select School Nutrition Program (SNP), under Site Applications, the screen will display all of your active sites.  You do not have to select Add/Renew Site anymore.  You can simply select “</a:t>
            </a:r>
            <a:r>
              <a:rPr lang="en-US" b="1" baseline="0" dirty="0"/>
              <a:t>Modify”</a:t>
            </a:r>
            <a:r>
              <a:rPr lang="en-US" baseline="0" dirty="0"/>
              <a:t> next to the site you are working on.</a:t>
            </a:r>
            <a:br>
              <a:rPr lang="en-US" baseline="0" dirty="0"/>
            </a:b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15</a:t>
            </a:fld>
            <a:endParaRPr lang="en-US"/>
          </a:p>
        </p:txBody>
      </p:sp>
    </p:spTree>
    <p:extLst>
      <p:ext uri="{BB962C8B-B14F-4D97-AF65-F5344CB8AC3E}">
        <p14:creationId xmlns:p14="http://schemas.microsoft.com/office/powerpoint/2010/main" val="3927547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site application begins with your program information.  In this example, only the National School Lunch Program and School Breakfast Program are selected.  The After School Care Snack Program, the Special Milk Program, and CACFP At-Risk After School are not selected.  If you wish to participate in the NSLP After School Care Snack Program or CACFP At-Risk Program for this site, you must select “</a:t>
            </a:r>
            <a:r>
              <a:rPr lang="en-US" b="1" baseline="0" dirty="0"/>
              <a:t>Modify Program Selection</a:t>
            </a:r>
            <a:r>
              <a:rPr lang="en-US" baseline="0" dirty="0"/>
              <a:t>” in the upper right hand of the screen.  Next, click on the box next to the After School Care Snack Program to place a checkmark inside of it.  Make sure you click Save and Continue.</a:t>
            </a:r>
          </a:p>
          <a:p>
            <a:endParaRPr lang="en-US" baseline="0" dirty="0"/>
          </a:p>
        </p:txBody>
      </p:sp>
      <p:sp>
        <p:nvSpPr>
          <p:cNvPr id="4" name="Slide Number Placeholder 3"/>
          <p:cNvSpPr>
            <a:spLocks noGrp="1"/>
          </p:cNvSpPr>
          <p:nvPr>
            <p:ph type="sldNum" sz="quarter" idx="10"/>
          </p:nvPr>
        </p:nvSpPr>
        <p:spPr/>
        <p:txBody>
          <a:bodyPr/>
          <a:lstStyle/>
          <a:p>
            <a:fld id="{C2AEE2DE-F569-CB47-AE41-C8EBB0F45B6F}" type="slidenum">
              <a:rPr lang="en-US" smtClean="0"/>
              <a:t>16</a:t>
            </a:fld>
            <a:endParaRPr lang="en-US"/>
          </a:p>
        </p:txBody>
      </p:sp>
    </p:spTree>
    <p:extLst>
      <p:ext uri="{BB962C8B-B14F-4D97-AF65-F5344CB8AC3E}">
        <p14:creationId xmlns:p14="http://schemas.microsoft.com/office/powerpoint/2010/main" val="18803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a:t>
            </a:r>
            <a:r>
              <a:rPr lang="en-US" baseline="0" dirty="0"/>
              <a:t> of the Site Application </a:t>
            </a:r>
            <a:r>
              <a:rPr lang="en-US" dirty="0"/>
              <a:t>is mandatory.</a:t>
            </a:r>
            <a:r>
              <a:rPr lang="en-US" baseline="0" dirty="0"/>
              <a:t>  Previously, only the names of the site contact/principal and the cafeteria manager/head cook were required.  Now, in addition to the names, the system requires email, phone number and titles be listed.  Please list the principal of the school as the site contact.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17</a:t>
            </a:fld>
            <a:endParaRPr lang="en-US"/>
          </a:p>
        </p:txBody>
      </p:sp>
    </p:spTree>
    <p:extLst>
      <p:ext uri="{BB962C8B-B14F-4D97-AF65-F5344CB8AC3E}">
        <p14:creationId xmlns:p14="http://schemas.microsoft.com/office/powerpoint/2010/main" val="416683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information for question 15 is pulled from the previous year’s claims.  Please do not put meal counts in question 15.</a:t>
            </a:r>
          </a:p>
          <a:p>
            <a:endParaRPr lang="en-US" baseline="0" dirty="0"/>
          </a:p>
          <a:p>
            <a:r>
              <a:rPr lang="en-US" baseline="0" dirty="0"/>
              <a:t>Questions 16 though 18 collect information unique to the site and includes the grades served, type of kitchen, and attendance factor.</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18</a:t>
            </a:fld>
            <a:endParaRPr lang="en-US"/>
          </a:p>
        </p:txBody>
      </p:sp>
    </p:spTree>
    <p:extLst>
      <p:ext uri="{BB962C8B-B14F-4D97-AF65-F5344CB8AC3E}">
        <p14:creationId xmlns:p14="http://schemas.microsoft.com/office/powerpoint/2010/main" val="103464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pricing information</a:t>
            </a:r>
            <a:r>
              <a:rPr lang="en-US" baseline="0" dirty="0"/>
              <a:t> for each site is now required.  For example, when you select the dropdown next to the National School Lunch Program (NSLP), you must select one of the pricing information options and enter in the Paid Price, Reduced Price and Adult Price.  </a:t>
            </a:r>
          </a:p>
          <a:p>
            <a:endParaRPr lang="en-US" baseline="0" dirty="0"/>
          </a:p>
          <a:p>
            <a:r>
              <a:rPr lang="en-US" baseline="0" dirty="0"/>
              <a:t>If you select the Non-Pricing – CEP option, then the Paid Price and Reduced Price boxes are grayed out.  However, you will still need to enter the Adult Price. </a:t>
            </a:r>
          </a:p>
          <a:p>
            <a:r>
              <a:rPr lang="en-US" baseline="0" dirty="0"/>
              <a:t>Also, by selecting Non-Pricing – CEP, it adds the school in the Community Eligibility Section of the Application Packet for </a:t>
            </a:r>
            <a:r>
              <a:rPr lang="en-US" baseline="0"/>
              <a:t>CEP Grouping.</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19</a:t>
            </a:fld>
            <a:endParaRPr lang="en-US"/>
          </a:p>
        </p:txBody>
      </p:sp>
    </p:spTree>
    <p:extLst>
      <p:ext uri="{BB962C8B-B14F-4D97-AF65-F5344CB8AC3E}">
        <p14:creationId xmlns:p14="http://schemas.microsoft.com/office/powerpoint/2010/main" val="4246269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login screen always has the current nondiscrimination statement and you are able to reset your password by clicking Forgot Your Password.</a:t>
            </a:r>
          </a:p>
        </p:txBody>
      </p:sp>
      <p:sp>
        <p:nvSpPr>
          <p:cNvPr id="4" name="Slide Number Placeholder 3"/>
          <p:cNvSpPr>
            <a:spLocks noGrp="1"/>
          </p:cNvSpPr>
          <p:nvPr>
            <p:ph type="sldNum" sz="quarter" idx="10"/>
          </p:nvPr>
        </p:nvSpPr>
        <p:spPr/>
        <p:txBody>
          <a:bodyPr/>
          <a:lstStyle/>
          <a:p>
            <a:fld id="{C2AEE2DE-F569-CB47-AE41-C8EBB0F45B6F}" type="slidenum">
              <a:rPr lang="en-US" smtClean="0"/>
              <a:t>2</a:t>
            </a:fld>
            <a:endParaRPr lang="en-US"/>
          </a:p>
        </p:txBody>
      </p:sp>
    </p:spTree>
    <p:extLst>
      <p:ext uri="{BB962C8B-B14F-4D97-AF65-F5344CB8AC3E}">
        <p14:creationId xmlns:p14="http://schemas.microsoft.com/office/powerpoint/2010/main" val="128053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 Eligibility</a:t>
            </a:r>
            <a:r>
              <a:rPr lang="en-US" baseline="0" dirty="0"/>
              <a:t> Provision (C</a:t>
            </a:r>
            <a:r>
              <a:rPr lang="en-US" dirty="0"/>
              <a:t>EP) information on the Site Applications is entered</a:t>
            </a:r>
            <a:r>
              <a:rPr lang="en-US" baseline="0" dirty="0"/>
              <a:t> by WVDE OCN. The grouping will be entered in a different section of the Application Packet.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20</a:t>
            </a:fld>
            <a:endParaRPr lang="en-US"/>
          </a:p>
        </p:txBody>
      </p:sp>
    </p:spTree>
    <p:extLst>
      <p:ext uri="{BB962C8B-B14F-4D97-AF65-F5344CB8AC3E}">
        <p14:creationId xmlns:p14="http://schemas.microsoft.com/office/powerpoint/2010/main" val="226374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is where you enter the meal information.</a:t>
            </a:r>
            <a:r>
              <a:rPr lang="en-US" baseline="0" dirty="0"/>
              <a:t>  It begins with </a:t>
            </a:r>
            <a:r>
              <a:rPr lang="en-US" b="1" baseline="0" dirty="0"/>
              <a:t>Section A-National School Lunch Program</a:t>
            </a:r>
            <a:r>
              <a:rPr lang="en-US" baseline="0" dirty="0"/>
              <a:t>.  Sponsors should check all months, days of the week and times that meals will be served.  There is a checkbox for Mon-Fri so that you don’t have to individually check each day of the week.  </a:t>
            </a:r>
          </a:p>
          <a:p>
            <a:endParaRPr lang="en-US" baseline="0" dirty="0"/>
          </a:p>
          <a:p>
            <a:r>
              <a:rPr lang="en-US" baseline="0" dirty="0"/>
              <a:t>Next you must indicate whether offer vs. serve will be implemented and what grades, if any, will be participating in offer vs. serve.  </a:t>
            </a:r>
          </a:p>
          <a:p>
            <a:endParaRPr lang="en-US" baseline="0" dirty="0"/>
          </a:p>
          <a:p>
            <a:r>
              <a:rPr lang="en-US" baseline="0" dirty="0"/>
              <a:t>Just like in the old version of ACES, you must enter the counting procedures.  For most sites, this will be </a:t>
            </a:r>
            <a:r>
              <a:rPr lang="en-US" b="1" baseline="0" dirty="0"/>
              <a:t>Method 3-Cards/Computer</a:t>
            </a:r>
            <a:r>
              <a:rPr lang="en-US" baseline="0" dirty="0"/>
              <a:t>.  This method means that you are using a computer to record POS.  If you select </a:t>
            </a:r>
            <a:r>
              <a:rPr lang="en-US" b="1" baseline="0" dirty="0"/>
              <a:t>Method 5-Other </a:t>
            </a:r>
            <a:r>
              <a:rPr lang="en-US" baseline="0" dirty="0"/>
              <a:t>then you must give an explanation.  </a:t>
            </a:r>
          </a:p>
          <a:p>
            <a:endParaRPr lang="en-US" baseline="0" dirty="0"/>
          </a:p>
          <a:p>
            <a:r>
              <a:rPr lang="en-US" baseline="0" dirty="0"/>
              <a:t>The location of the point of service (POS) is also mandatory information.  If you select Beginning of the Line, you must give a explanation.  </a:t>
            </a:r>
          </a:p>
          <a:p>
            <a:endParaRPr lang="en-US" baseline="0" dirty="0"/>
          </a:p>
          <a:p>
            <a:r>
              <a:rPr lang="en-US" baseline="0" dirty="0"/>
              <a:t>The question about Provisional Base Year should be left blank.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21</a:t>
            </a:fld>
            <a:endParaRPr lang="en-US"/>
          </a:p>
        </p:txBody>
      </p:sp>
    </p:spTree>
    <p:extLst>
      <p:ext uri="{BB962C8B-B14F-4D97-AF65-F5344CB8AC3E}">
        <p14:creationId xmlns:p14="http://schemas.microsoft.com/office/powerpoint/2010/main" val="1593395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b="1" dirty="0"/>
              <a:t>Section</a:t>
            </a:r>
            <a:r>
              <a:rPr lang="en-US" b="1" baseline="0" dirty="0"/>
              <a:t> B-School Breakfast Program </a:t>
            </a:r>
            <a:r>
              <a:rPr lang="en-US" baseline="0" dirty="0"/>
              <a:t>you will enter information for the School Breakfast Program.  This is completed the exact same way as </a:t>
            </a:r>
            <a:r>
              <a:rPr lang="en-US" b="1" baseline="0" dirty="0"/>
              <a:t>Section A-National School Lunch Program</a:t>
            </a:r>
            <a:r>
              <a:rPr lang="en-US" baseline="0" dirty="0"/>
              <a:t> with the exception of questions  B9 – B11.  These questions ask about the site’s breakfast strategy.  If you select Other/Combination for the Breakfast Strategy in B9 then you will need to explain the strategy in B10.  In B11 you will need to indicate the time the Breakfast Strategy begins.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22</a:t>
            </a:fld>
            <a:endParaRPr lang="en-US"/>
          </a:p>
        </p:txBody>
      </p:sp>
    </p:spTree>
    <p:extLst>
      <p:ext uri="{BB962C8B-B14F-4D97-AF65-F5344CB8AC3E}">
        <p14:creationId xmlns:p14="http://schemas.microsoft.com/office/powerpoint/2010/main" val="2999359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checked CACFP At-Risk After School at the top, you would need to complete the CACFP At-Risk After School Section.  In question E15, please remember that you can only check months that school is in session.  The month of July can never be checked unless you have a year-round school.</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23</a:t>
            </a:fld>
            <a:endParaRPr lang="en-US"/>
          </a:p>
        </p:txBody>
      </p:sp>
    </p:spTree>
    <p:extLst>
      <p:ext uri="{BB962C8B-B14F-4D97-AF65-F5344CB8AC3E}">
        <p14:creationId xmlns:p14="http://schemas.microsoft.com/office/powerpoint/2010/main" val="1541707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Put in your hours of operation of the CACFP At-Risk Program and then check the box beside the snack or meal being served.  Make sure you select the days of the week this is being served and then put in the serving times.  Just use first shift.  Remember to select an option I the dropdown beside Vended/Self Prep before finishing.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24</a:t>
            </a:fld>
            <a:endParaRPr lang="en-US"/>
          </a:p>
        </p:txBody>
      </p:sp>
    </p:spTree>
    <p:extLst>
      <p:ext uri="{BB962C8B-B14F-4D97-AF65-F5344CB8AC3E}">
        <p14:creationId xmlns:p14="http://schemas.microsoft.com/office/powerpoint/2010/main" val="3598700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if you selected CACFP At-Risk After School, you must complete these additional questions.  Once completed, please click Save at the bottom and then complete any remaining sites you may have.</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25</a:t>
            </a:fld>
            <a:endParaRPr lang="en-US"/>
          </a:p>
        </p:txBody>
      </p:sp>
    </p:spTree>
    <p:extLst>
      <p:ext uri="{BB962C8B-B14F-4D97-AF65-F5344CB8AC3E}">
        <p14:creationId xmlns:p14="http://schemas.microsoft.com/office/powerpoint/2010/main" val="1564004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plan to participate in CEP, click Add beside Community Eligibility Provision (CEP) Schedule</a:t>
            </a:r>
          </a:p>
        </p:txBody>
      </p:sp>
      <p:sp>
        <p:nvSpPr>
          <p:cNvPr id="4" name="Slide Number Placeholder 3"/>
          <p:cNvSpPr>
            <a:spLocks noGrp="1"/>
          </p:cNvSpPr>
          <p:nvPr>
            <p:ph type="sldNum" sz="quarter" idx="10"/>
          </p:nvPr>
        </p:nvSpPr>
        <p:spPr/>
        <p:txBody>
          <a:bodyPr/>
          <a:lstStyle/>
          <a:p>
            <a:fld id="{C2AEE2DE-F569-CB47-AE41-C8EBB0F45B6F}" type="slidenum">
              <a:rPr lang="en-US" smtClean="0"/>
              <a:t>26</a:t>
            </a:fld>
            <a:endParaRPr lang="en-US"/>
          </a:p>
        </p:txBody>
      </p:sp>
    </p:spTree>
    <p:extLst>
      <p:ext uri="{BB962C8B-B14F-4D97-AF65-F5344CB8AC3E}">
        <p14:creationId xmlns:p14="http://schemas.microsoft.com/office/powerpoint/2010/main" val="1423456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plan to use the newest data for all of your schools, leave mode set to Auto.  </a:t>
            </a:r>
          </a:p>
          <a:p>
            <a:endParaRPr lang="en-US" baseline="0" dirty="0"/>
          </a:p>
          <a:p>
            <a:r>
              <a:rPr lang="en-US" baseline="0" dirty="0"/>
              <a:t>If you want more than one Group, click the dropdown beside Group Count and select how many groups you wish.</a:t>
            </a:r>
          </a:p>
          <a:p>
            <a:endParaRPr lang="en-US" baseline="0" dirty="0"/>
          </a:p>
          <a:p>
            <a:r>
              <a:rPr lang="en-US" baseline="0" dirty="0"/>
              <a:t>Select the Dropdown beside each school and select what group that school would be in or if the school is using the individual percentage.    </a:t>
            </a:r>
          </a:p>
          <a:p>
            <a:endParaRPr lang="en-US" baseline="0" dirty="0"/>
          </a:p>
          <a:p>
            <a:r>
              <a:rPr lang="en-US" baseline="0" dirty="0"/>
              <a:t>Each school participating in CEP should be assigned to a group or using individual.</a:t>
            </a:r>
          </a:p>
          <a:p>
            <a:endParaRPr lang="en-US" baseline="0" dirty="0"/>
          </a:p>
          <a:p>
            <a:r>
              <a:rPr lang="en-US" baseline="0" dirty="0"/>
              <a:t>Be sure to click Save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27</a:t>
            </a:fld>
            <a:endParaRPr lang="en-US"/>
          </a:p>
        </p:txBody>
      </p:sp>
    </p:spTree>
    <p:extLst>
      <p:ext uri="{BB962C8B-B14F-4D97-AF65-F5344CB8AC3E}">
        <p14:creationId xmlns:p14="http://schemas.microsoft.com/office/powerpoint/2010/main" val="1356095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plan to use some of a previous year’s CEP Data you must select manual mode.</a:t>
            </a:r>
          </a:p>
          <a:p>
            <a:endParaRPr lang="en-US" baseline="0" dirty="0"/>
          </a:p>
          <a:p>
            <a:r>
              <a:rPr lang="en-US" baseline="0" dirty="0"/>
              <a:t>If you want more than one Group, click the dropdown beside Group Count and select how many groups you wish.</a:t>
            </a:r>
          </a:p>
          <a:p>
            <a:endParaRPr lang="en-US" baseline="0" dirty="0"/>
          </a:p>
          <a:p>
            <a:r>
              <a:rPr lang="en-US" baseline="0" dirty="0"/>
              <a:t>Once the groups are created, you must select the Data Year Being used for that Group.  If you change the Data Year, you must also change the cycle year.</a:t>
            </a:r>
          </a:p>
          <a:p>
            <a:r>
              <a:rPr lang="en-US" baseline="0" dirty="0"/>
              <a:t>Cycle Year is 4 years from the beginning year of the data being used.</a:t>
            </a:r>
          </a:p>
          <a:p>
            <a:endParaRPr lang="en-US" baseline="0" dirty="0"/>
          </a:p>
          <a:p>
            <a:r>
              <a:rPr lang="en-US" baseline="0" dirty="0"/>
              <a:t>If you are keeping the school as individual, make sure the dropdown beside the school in the Data Year Column selects the correct Data Year Being Used.</a:t>
            </a:r>
          </a:p>
          <a:p>
            <a:r>
              <a:rPr lang="en-US" baseline="0" dirty="0"/>
              <a:t>If you change the Data Year, you must also change the cycle year.  Cycle Year is 4 years from the beginning year of the data being used.</a:t>
            </a:r>
          </a:p>
          <a:p>
            <a:endParaRPr lang="en-US" baseline="0" dirty="0"/>
          </a:p>
          <a:p>
            <a:r>
              <a:rPr lang="en-US" baseline="0" dirty="0"/>
              <a:t>Select the Dropdown beside each school and select what group that school would be in or if the school is using the individual percentage.    </a:t>
            </a:r>
          </a:p>
          <a:p>
            <a:endParaRPr lang="en-US" baseline="0" dirty="0"/>
          </a:p>
          <a:p>
            <a:r>
              <a:rPr lang="en-US" baseline="0" dirty="0"/>
              <a:t>Each school participating in CEP should be assigned to a group or using individual.</a:t>
            </a:r>
          </a:p>
          <a:p>
            <a:r>
              <a:rPr lang="en-US" baseline="0" dirty="0"/>
              <a:t>Be sure to click Save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28</a:t>
            </a:fld>
            <a:endParaRPr lang="en-US"/>
          </a:p>
        </p:txBody>
      </p:sp>
    </p:spTree>
    <p:extLst>
      <p:ext uri="{BB962C8B-B14F-4D97-AF65-F5344CB8AC3E}">
        <p14:creationId xmlns:p14="http://schemas.microsoft.com/office/powerpoint/2010/main" val="1309090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Checklist Summary was called Supporting</a:t>
            </a:r>
            <a:r>
              <a:rPr lang="en-US" baseline="0" dirty="0"/>
              <a:t> Documents in the previous version of ACES.</a:t>
            </a:r>
            <a:r>
              <a:rPr lang="en-US" dirty="0"/>
              <a:t>  The top section shows the sponsor information, and the bottom section</a:t>
            </a:r>
            <a:r>
              <a:rPr lang="en-US" baseline="0" dirty="0"/>
              <a:t> lists the individual program sites.  As you can see in this example, three items are needed from the sponsor. However, 0 items have been submitted by the sponsor for the sites. </a:t>
            </a:r>
          </a:p>
          <a:p>
            <a:endParaRPr lang="en-US" baseline="0" dirty="0"/>
          </a:p>
          <a:p>
            <a:pPr defTabSz="956097">
              <a:defRPr/>
            </a:pPr>
            <a:r>
              <a:rPr lang="en-US" dirty="0"/>
              <a:t>If you click</a:t>
            </a:r>
            <a:r>
              <a:rPr lang="en-US" baseline="0" dirty="0"/>
              <a:t> on the sponsor name link, it will bring up the three supporting documents that are required.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29</a:t>
            </a:fld>
            <a:endParaRPr lang="en-US"/>
          </a:p>
        </p:txBody>
      </p:sp>
    </p:spTree>
    <p:extLst>
      <p:ext uri="{BB962C8B-B14F-4D97-AF65-F5344CB8AC3E}">
        <p14:creationId xmlns:p14="http://schemas.microsoft.com/office/powerpoint/2010/main" val="63020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you successfully log on, you will be directed to the </a:t>
            </a:r>
            <a:r>
              <a:rPr lang="en-US" sz="1300" b="1" dirty="0"/>
              <a:t>Programs</a:t>
            </a:r>
            <a:r>
              <a:rPr lang="en-US" sz="1300" dirty="0"/>
              <a:t> home page.  The </a:t>
            </a:r>
            <a:r>
              <a:rPr lang="en-US" sz="1300" b="1" dirty="0"/>
              <a:t>Programs</a:t>
            </a:r>
            <a:r>
              <a:rPr lang="en-US" sz="1300" dirty="0"/>
              <a:t> home page provides access to all of the Child Nutrition Programs.  </a:t>
            </a:r>
            <a:r>
              <a:rPr lang="en-US" baseline="0" dirty="0"/>
              <a:t>Actual a</a:t>
            </a:r>
            <a:r>
              <a:rPr lang="en-US" sz="1300" dirty="0"/>
              <a:t>ccess to specific programs and modules depends on a user’s security rights. </a:t>
            </a:r>
            <a:r>
              <a:rPr lang="en-US" baseline="0" dirty="0"/>
              <a:t>All Child Nutrition Programs you are approved for, will be listed here.  In this example, the sponsor is approved to modify School Nutrition Programs (NSLP/SBP/</a:t>
            </a:r>
            <a:r>
              <a:rPr lang="en-US" dirty="0"/>
              <a:t>SMP/ASSP/SSO</a:t>
            </a:r>
            <a:r>
              <a:rPr lang="en-US" baseline="0" dirty="0"/>
              <a:t>), the Child and Adult Care Food Program (CACFP), and the Summer Food Service Program (SFSP).  If you are not approved to modify one of these programs, it will simply show up as a blank square.</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a:t>
            </a:fld>
            <a:endParaRPr lang="en-US"/>
          </a:p>
        </p:txBody>
      </p:sp>
    </p:spTree>
    <p:extLst>
      <p:ext uri="{BB962C8B-B14F-4D97-AF65-F5344CB8AC3E}">
        <p14:creationId xmlns:p14="http://schemas.microsoft.com/office/powerpoint/2010/main" val="2342633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Supporting documents can be attached using the blue paperclip.  To upload a file, select the paper clip.  Use the Browse button to select the file to upload. If desired, enter a brief comment (field is not required).</a:t>
            </a:r>
          </a:p>
          <a:p>
            <a:endParaRPr lang="en-US" baseline="0" dirty="0"/>
          </a:p>
          <a:p>
            <a:r>
              <a:rPr lang="en-US" baseline="0" dirty="0"/>
              <a:t>Once the file is attached it</a:t>
            </a:r>
            <a:r>
              <a:rPr lang="en-US" sz="1300" dirty="0"/>
              <a:t> will appear in the lower portion of this screen.  Select the red </a:t>
            </a:r>
            <a:r>
              <a:rPr lang="en-US" sz="1300" b="1" dirty="0"/>
              <a:t>Save</a:t>
            </a:r>
            <a:r>
              <a:rPr lang="en-US" sz="1300" dirty="0"/>
              <a:t> button at the bottom of the screen.  Make sure you select Document Submitted to State Agency once the document is uploaded.</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30</a:t>
            </a:fld>
            <a:endParaRPr lang="en-US"/>
          </a:p>
        </p:txBody>
      </p:sp>
    </p:spTree>
    <p:extLst>
      <p:ext uri="{BB962C8B-B14F-4D97-AF65-F5344CB8AC3E}">
        <p14:creationId xmlns:p14="http://schemas.microsoft.com/office/powerpoint/2010/main" val="9575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31</a:t>
            </a:fld>
            <a:endParaRPr lang="en-US"/>
          </a:p>
        </p:txBody>
      </p:sp>
    </p:spTree>
    <p:extLst>
      <p:ext uri="{BB962C8B-B14F-4D97-AF65-F5344CB8AC3E}">
        <p14:creationId xmlns:p14="http://schemas.microsoft.com/office/powerpoint/2010/main" val="646636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a:t>
            </a:r>
            <a:r>
              <a:rPr lang="en-US" baseline="0" dirty="0"/>
              <a:t> sponsor Application is approved, you may begin submitting online reimbursement claim requests.  To submit a claim, select </a:t>
            </a:r>
            <a:r>
              <a:rPr lang="en-US" b="1" baseline="0" dirty="0"/>
              <a:t>Claims</a:t>
            </a:r>
            <a:r>
              <a:rPr lang="en-US" baseline="0" dirty="0"/>
              <a:t> from the blue menu bar.  Under </a:t>
            </a:r>
            <a:r>
              <a:rPr lang="en-US" b="1" baseline="0" dirty="0"/>
              <a:t>Item</a:t>
            </a:r>
            <a:r>
              <a:rPr lang="en-US" baseline="0" dirty="0"/>
              <a:t>, select the type of claim you would like to submit.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32</a:t>
            </a:fld>
            <a:endParaRPr lang="en-US"/>
          </a:p>
        </p:txBody>
      </p:sp>
    </p:spTree>
    <p:extLst>
      <p:ext uri="{BB962C8B-B14F-4D97-AF65-F5344CB8AC3E}">
        <p14:creationId xmlns:p14="http://schemas.microsoft.com/office/powerpoint/2010/main" val="2630889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example Claim - SNP was selected. </a:t>
            </a:r>
          </a:p>
          <a:p>
            <a:endParaRPr lang="en-US" baseline="0" dirty="0"/>
          </a:p>
          <a:p>
            <a:r>
              <a:rPr lang="en-US" baseline="0" dirty="0"/>
              <a:t>The Claim Year Summary screen summarizes information regarding the claim for each month in the designated year:</a:t>
            </a:r>
          </a:p>
          <a:p>
            <a:r>
              <a:rPr lang="en-US" sz="1300" dirty="0"/>
              <a:t>• </a:t>
            </a:r>
            <a:r>
              <a:rPr lang="en-US" sz="1300" dirty="0" err="1"/>
              <a:t>Adj</a:t>
            </a:r>
            <a:r>
              <a:rPr lang="en-US" sz="1300" dirty="0"/>
              <a:t> Number: identifies the number of revisions associated with the claim. Each revision must be re-processed by WVDE OCN. </a:t>
            </a:r>
          </a:p>
          <a:p>
            <a:r>
              <a:rPr lang="en-US" sz="1300" dirty="0"/>
              <a:t>• Claim Status: identifies the current status of the claim. </a:t>
            </a:r>
          </a:p>
          <a:p>
            <a:r>
              <a:rPr lang="en-US" sz="1300" dirty="0"/>
              <a:t>• Date Received: identifies the date the system initially received the claim submission. </a:t>
            </a:r>
          </a:p>
          <a:p>
            <a:r>
              <a:rPr lang="en-US" sz="1300" dirty="0"/>
              <a:t>• Date Processed: identifies the date the claim was included in the payment batch process. </a:t>
            </a:r>
          </a:p>
          <a:p>
            <a:r>
              <a:rPr lang="en-US" sz="1300" dirty="0"/>
              <a:t>• Earned Amount: identifies the current value of the claim. </a:t>
            </a:r>
          </a:p>
          <a:p>
            <a:endParaRPr lang="en-US" sz="1300" dirty="0"/>
          </a:p>
          <a:p>
            <a:r>
              <a:rPr lang="en-US" baseline="0" dirty="0"/>
              <a:t>To submit a claim, select the desired Claim Month.  You do not have to wait until the end of the month to claim.  If you finish early in June, you can submit the June claim before July 1.</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33</a:t>
            </a:fld>
            <a:endParaRPr lang="en-US"/>
          </a:p>
        </p:txBody>
      </p:sp>
    </p:spTree>
    <p:extLst>
      <p:ext uri="{BB962C8B-B14F-4D97-AF65-F5344CB8AC3E}">
        <p14:creationId xmlns:p14="http://schemas.microsoft.com/office/powerpoint/2010/main" val="3472944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the month is selected the Claim Month Details screen displays.  Select the red </a:t>
            </a:r>
            <a:r>
              <a:rPr lang="en-US" b="1" baseline="0" dirty="0"/>
              <a:t>Add Original Claim </a:t>
            </a:r>
            <a:r>
              <a:rPr lang="en-US" baseline="0" dirty="0"/>
              <a:t>button.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34</a:t>
            </a:fld>
            <a:endParaRPr lang="en-US"/>
          </a:p>
        </p:txBody>
      </p:sp>
    </p:spTree>
    <p:extLst>
      <p:ext uri="{BB962C8B-B14F-4D97-AF65-F5344CB8AC3E}">
        <p14:creationId xmlns:p14="http://schemas.microsoft.com/office/powerpoint/2010/main" val="768166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sites should be listed on this screen.</a:t>
            </a:r>
            <a:r>
              <a:rPr lang="en-US" baseline="0" dirty="0"/>
              <a:t>  If</a:t>
            </a:r>
            <a:r>
              <a:rPr lang="en-US" dirty="0"/>
              <a:t> you are uploading your claim from Primero then select the </a:t>
            </a:r>
            <a:r>
              <a:rPr lang="en-US" b="1" dirty="0"/>
              <a:t>Upload Claim Data </a:t>
            </a:r>
            <a:r>
              <a:rPr lang="en-US" dirty="0"/>
              <a:t>button at the bottom right-hand side of the screen.</a:t>
            </a:r>
            <a:r>
              <a:rPr lang="en-US" baseline="0" dirty="0"/>
              <a:t>  </a:t>
            </a:r>
            <a:r>
              <a:rPr lang="en-US" dirty="0"/>
              <a:t>If you are not uploading your claim from Primero</a:t>
            </a:r>
            <a:r>
              <a:rPr lang="en-US" baseline="0" dirty="0"/>
              <a:t> then </a:t>
            </a:r>
            <a:r>
              <a:rPr lang="en-US" dirty="0"/>
              <a:t>click on </a:t>
            </a:r>
            <a:r>
              <a:rPr lang="en-US" b="1" dirty="0"/>
              <a:t>Add</a:t>
            </a:r>
            <a:r>
              <a:rPr lang="en-US" dirty="0"/>
              <a:t> beside</a:t>
            </a:r>
            <a:r>
              <a:rPr lang="en-US" baseline="0" dirty="0"/>
              <a:t> the Site and enter the site level data.</a:t>
            </a:r>
          </a:p>
        </p:txBody>
      </p:sp>
      <p:sp>
        <p:nvSpPr>
          <p:cNvPr id="4" name="Slide Number Placeholder 3"/>
          <p:cNvSpPr>
            <a:spLocks noGrp="1"/>
          </p:cNvSpPr>
          <p:nvPr>
            <p:ph type="sldNum" sz="quarter" idx="10"/>
          </p:nvPr>
        </p:nvSpPr>
        <p:spPr/>
        <p:txBody>
          <a:bodyPr/>
          <a:lstStyle/>
          <a:p>
            <a:fld id="{C2AEE2DE-F569-CB47-AE41-C8EBB0F45B6F}" type="slidenum">
              <a:rPr lang="en-US" smtClean="0"/>
              <a:t>35</a:t>
            </a:fld>
            <a:endParaRPr lang="en-US"/>
          </a:p>
        </p:txBody>
      </p:sp>
    </p:spTree>
    <p:extLst>
      <p:ext uri="{BB962C8B-B14F-4D97-AF65-F5344CB8AC3E}">
        <p14:creationId xmlns:p14="http://schemas.microsoft.com/office/powerpoint/2010/main" val="23359717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uploading a file from Primero, click </a:t>
            </a:r>
            <a:r>
              <a:rPr lang="en-US" b="1" dirty="0"/>
              <a:t>Browse</a:t>
            </a:r>
            <a:r>
              <a:rPr lang="en-US" baseline="0" dirty="0"/>
              <a:t>.  Select the file you wish to submit and then click the red </a:t>
            </a:r>
            <a:r>
              <a:rPr lang="en-US" b="1" baseline="0" dirty="0"/>
              <a:t>Upload</a:t>
            </a:r>
            <a:r>
              <a:rPr lang="en-US" baseline="0" dirty="0"/>
              <a:t> button.  Once the claim is uploaded, you will be able to see if there are any claim errors without leaving the screen.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36</a:t>
            </a:fld>
            <a:endParaRPr lang="en-US"/>
          </a:p>
        </p:txBody>
      </p:sp>
    </p:spTree>
    <p:extLst>
      <p:ext uri="{BB962C8B-B14F-4D97-AF65-F5344CB8AC3E}">
        <p14:creationId xmlns:p14="http://schemas.microsoft.com/office/powerpoint/2010/main" val="39881743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uploaded your claim, or manually put in your site claim</a:t>
            </a:r>
            <a:r>
              <a:rPr lang="en-US" baseline="0" dirty="0"/>
              <a:t> information, click the red </a:t>
            </a:r>
            <a:r>
              <a:rPr lang="en-US" b="1" baseline="0" dirty="0"/>
              <a:t>Continue</a:t>
            </a:r>
            <a:r>
              <a:rPr lang="en-US" baseline="0" dirty="0"/>
              <a:t> button and it will bring you to this claim summary screen.  You must check the checkbox in the Certification section and then click the red </a:t>
            </a:r>
            <a:r>
              <a:rPr lang="en-US" b="1" baseline="0" dirty="0"/>
              <a:t>Submit for Payment </a:t>
            </a:r>
            <a:r>
              <a:rPr lang="en-US" baseline="0" dirty="0"/>
              <a:t>button.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37</a:t>
            </a:fld>
            <a:endParaRPr lang="en-US"/>
          </a:p>
        </p:txBody>
      </p:sp>
    </p:spTree>
    <p:extLst>
      <p:ext uri="{BB962C8B-B14F-4D97-AF65-F5344CB8AC3E}">
        <p14:creationId xmlns:p14="http://schemas.microsoft.com/office/powerpoint/2010/main" val="3479552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successfully submit your claim, you will see this screen.</a:t>
            </a:r>
            <a:r>
              <a:rPr lang="en-US" baseline="0" dirty="0"/>
              <a:t>  It will display a Confirmation number and generate an email letting you know that your claim was successfully submitted.  S</a:t>
            </a:r>
            <a:r>
              <a:rPr lang="en-US" sz="1300" dirty="0"/>
              <a:t>elect </a:t>
            </a:r>
            <a:r>
              <a:rPr lang="en-US" baseline="0" dirty="0"/>
              <a:t>the </a:t>
            </a:r>
            <a:r>
              <a:rPr lang="en-US" b="1" baseline="0" dirty="0"/>
              <a:t>Finished</a:t>
            </a:r>
            <a:r>
              <a:rPr lang="en-US" baseline="0" dirty="0"/>
              <a:t> button.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38</a:t>
            </a:fld>
            <a:endParaRPr lang="en-US"/>
          </a:p>
        </p:txBody>
      </p:sp>
    </p:spTree>
    <p:extLst>
      <p:ext uri="{BB962C8B-B14F-4D97-AF65-F5344CB8AC3E}">
        <p14:creationId xmlns:p14="http://schemas.microsoft.com/office/powerpoint/2010/main" val="1047972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screen displays t</a:t>
            </a:r>
            <a:r>
              <a:rPr lang="en-US" baseline="0" dirty="0"/>
              <a:t>he Earned Amount and claim Status.  Once the claim is batched by WVDE OCN it will show as processed.  The </a:t>
            </a:r>
            <a:r>
              <a:rPr lang="en-US" b="1" baseline="0" dirty="0"/>
              <a:t>Summary</a:t>
            </a:r>
            <a:r>
              <a:rPr lang="en-US" baseline="0" dirty="0"/>
              <a:t> link will direct you to the claim summary so that it can be printed.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39</a:t>
            </a:fld>
            <a:endParaRPr lang="en-US"/>
          </a:p>
        </p:txBody>
      </p:sp>
    </p:spTree>
    <p:extLst>
      <p:ext uri="{BB962C8B-B14F-4D97-AF65-F5344CB8AC3E}">
        <p14:creationId xmlns:p14="http://schemas.microsoft.com/office/powerpoint/2010/main" val="1849184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select a program, you will see all of the navigation options for the program located at the top of the screen.  In this example we selected School Nutrition Programs.  If you need to go back to the Waffle, please click on Programs at the top right of the screen.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a:t>
            </a:fld>
            <a:endParaRPr lang="en-US"/>
          </a:p>
        </p:txBody>
      </p:sp>
    </p:spTree>
    <p:extLst>
      <p:ext uri="{BB962C8B-B14F-4D97-AF65-F5344CB8AC3E}">
        <p14:creationId xmlns:p14="http://schemas.microsoft.com/office/powerpoint/2010/main" val="2532715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Claiming for Seamless Summer Option begins</a:t>
            </a:r>
            <a:r>
              <a:rPr lang="en-US" baseline="0" dirty="0"/>
              <a:t> just like claiming for NSLP except you select </a:t>
            </a:r>
            <a:r>
              <a:rPr lang="en-US" b="1" baseline="0" dirty="0"/>
              <a:t>Claim – SSO</a:t>
            </a:r>
            <a:r>
              <a:rPr lang="en-US" baseline="0" dirty="0"/>
              <a: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40</a:t>
            </a:fld>
            <a:endParaRPr lang="en-US"/>
          </a:p>
        </p:txBody>
      </p:sp>
    </p:spTree>
    <p:extLst>
      <p:ext uri="{BB962C8B-B14F-4D97-AF65-F5344CB8AC3E}">
        <p14:creationId xmlns:p14="http://schemas.microsoft.com/office/powerpoint/2010/main" val="254306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the operating month</a:t>
            </a:r>
            <a:r>
              <a:rPr lang="en-US" baseline="0" dirty="0"/>
              <a:t> you wish to access.</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41</a:t>
            </a:fld>
            <a:endParaRPr lang="en-US"/>
          </a:p>
        </p:txBody>
      </p:sp>
    </p:spTree>
    <p:extLst>
      <p:ext uri="{BB962C8B-B14F-4D97-AF65-F5344CB8AC3E}">
        <p14:creationId xmlns:p14="http://schemas.microsoft.com/office/powerpoint/2010/main" val="478605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the first SSO claim</a:t>
            </a:r>
            <a:r>
              <a:rPr lang="en-US" baseline="0" dirty="0"/>
              <a:t> then</a:t>
            </a:r>
            <a:r>
              <a:rPr lang="en-US" dirty="0"/>
              <a:t> click</a:t>
            </a:r>
            <a:r>
              <a:rPr lang="en-US" baseline="0" dirty="0"/>
              <a:t> on the red </a:t>
            </a:r>
            <a:r>
              <a:rPr lang="en-US" b="1" baseline="0" dirty="0"/>
              <a:t>Add Original Claim</a:t>
            </a:r>
            <a:r>
              <a:rPr lang="en-US" baseline="0" dirty="0"/>
              <a:t> button.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42</a:t>
            </a:fld>
            <a:endParaRPr lang="en-US"/>
          </a:p>
        </p:txBody>
      </p:sp>
    </p:spTree>
    <p:extLst>
      <p:ext uri="{BB962C8B-B14F-4D97-AF65-F5344CB8AC3E}">
        <p14:creationId xmlns:p14="http://schemas.microsoft.com/office/powerpoint/2010/main" val="992929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an </a:t>
            </a:r>
            <a:r>
              <a:rPr lang="en-US" b="1" dirty="0"/>
              <a:t>Upload Claim Data </a:t>
            </a:r>
            <a:r>
              <a:rPr lang="en-US" dirty="0"/>
              <a:t>button for the Seamless Summer Option. Under Actions, select </a:t>
            </a:r>
            <a:r>
              <a:rPr lang="en-US" b="1" dirty="0"/>
              <a:t>Add</a:t>
            </a:r>
            <a:r>
              <a:rPr lang="en-US" dirty="0"/>
              <a:t> to the left of the Site you wish to add a</a:t>
            </a:r>
            <a:r>
              <a:rPr lang="en-US" baseline="0" dirty="0"/>
              <a:t> </a:t>
            </a:r>
            <a:r>
              <a:rPr lang="en-US" dirty="0"/>
              <a:t>claim. </a:t>
            </a:r>
          </a:p>
        </p:txBody>
      </p:sp>
      <p:sp>
        <p:nvSpPr>
          <p:cNvPr id="4" name="Slide Number Placeholder 3"/>
          <p:cNvSpPr>
            <a:spLocks noGrp="1"/>
          </p:cNvSpPr>
          <p:nvPr>
            <p:ph type="sldNum" sz="quarter" idx="10"/>
          </p:nvPr>
        </p:nvSpPr>
        <p:spPr/>
        <p:txBody>
          <a:bodyPr/>
          <a:lstStyle/>
          <a:p>
            <a:fld id="{C2AEE2DE-F569-CB47-AE41-C8EBB0F45B6F}" type="slidenum">
              <a:rPr lang="en-US" smtClean="0"/>
              <a:t>43</a:t>
            </a:fld>
            <a:endParaRPr lang="en-US"/>
          </a:p>
        </p:txBody>
      </p:sp>
    </p:spTree>
    <p:extLst>
      <p:ext uri="{BB962C8B-B14F-4D97-AF65-F5344CB8AC3E}">
        <p14:creationId xmlns:p14="http://schemas.microsoft.com/office/powerpoint/2010/main" val="4294738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 the information and select </a:t>
            </a:r>
            <a:r>
              <a:rPr lang="en-US" b="1" dirty="0"/>
              <a:t>Save</a:t>
            </a:r>
            <a:r>
              <a:rPr lang="en-US" dirty="0"/>
              <a:t>.  Please</a:t>
            </a:r>
            <a:r>
              <a:rPr lang="en-US" baseline="0" dirty="0"/>
              <a:t> notice in this example that there is not a box beside Free Suppers Served (SL4. b).  In the SSO Application for this site, Supper was not selected.  The Claim screen will only give you the option to type meal counts in for meals that were approved on the site application.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44</a:t>
            </a:fld>
            <a:endParaRPr lang="en-US"/>
          </a:p>
        </p:txBody>
      </p:sp>
    </p:spTree>
    <p:extLst>
      <p:ext uri="{BB962C8B-B14F-4D97-AF65-F5344CB8AC3E}">
        <p14:creationId xmlns:p14="http://schemas.microsoft.com/office/powerpoint/2010/main" val="1117553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select </a:t>
            </a:r>
            <a:r>
              <a:rPr lang="en-US" b="1" dirty="0"/>
              <a:t>Finish</a:t>
            </a:r>
            <a:r>
              <a:rPr lang="en-US" dirty="0"/>
              <a:t>.</a:t>
            </a:r>
          </a:p>
        </p:txBody>
      </p:sp>
      <p:sp>
        <p:nvSpPr>
          <p:cNvPr id="4" name="Slide Number Placeholder 3"/>
          <p:cNvSpPr>
            <a:spLocks noGrp="1"/>
          </p:cNvSpPr>
          <p:nvPr>
            <p:ph type="sldNum" sz="quarter" idx="10"/>
          </p:nvPr>
        </p:nvSpPr>
        <p:spPr/>
        <p:txBody>
          <a:bodyPr/>
          <a:lstStyle/>
          <a:p>
            <a:fld id="{C2AEE2DE-F569-CB47-AE41-C8EBB0F45B6F}" type="slidenum">
              <a:rPr lang="en-US" smtClean="0"/>
              <a:t>45</a:t>
            </a:fld>
            <a:endParaRPr lang="en-US"/>
          </a:p>
        </p:txBody>
      </p:sp>
    </p:spTree>
    <p:extLst>
      <p:ext uri="{BB962C8B-B14F-4D97-AF65-F5344CB8AC3E}">
        <p14:creationId xmlns:p14="http://schemas.microsoft.com/office/powerpoint/2010/main" val="691544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complete entering the SSO site claim information.  Each </a:t>
            </a:r>
            <a:r>
              <a:rPr lang="en-US" baseline="0" dirty="0"/>
              <a:t>site should have a Validated Status.  Once each site is in a Validated Status, click the red </a:t>
            </a:r>
            <a:r>
              <a:rPr lang="en-US" b="1" baseline="0" dirty="0"/>
              <a:t>Continue</a:t>
            </a:r>
            <a:r>
              <a:rPr lang="en-US" baseline="0" dirty="0"/>
              <a:t> button.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46</a:t>
            </a:fld>
            <a:endParaRPr lang="en-US"/>
          </a:p>
        </p:txBody>
      </p:sp>
    </p:spTree>
    <p:extLst>
      <p:ext uri="{BB962C8B-B14F-4D97-AF65-F5344CB8AC3E}">
        <p14:creationId xmlns:p14="http://schemas.microsoft.com/office/powerpoint/2010/main" val="2870489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a:t>
            </a:r>
            <a:r>
              <a:rPr lang="en-US" dirty="0"/>
              <a:t>review the Meals/Snacks served for accuracy.  If correct, check the checkbox</a:t>
            </a:r>
            <a:r>
              <a:rPr lang="en-US" baseline="0" dirty="0"/>
              <a:t> in the </a:t>
            </a:r>
            <a:r>
              <a:rPr lang="en-US" b="0" baseline="0" dirty="0"/>
              <a:t>Certification Section</a:t>
            </a:r>
            <a:r>
              <a:rPr lang="en-US" baseline="0" dirty="0"/>
              <a:t>, and click the red </a:t>
            </a:r>
            <a:r>
              <a:rPr lang="en-US" b="1" baseline="0" dirty="0"/>
              <a:t>Submit for Payment</a:t>
            </a:r>
            <a:r>
              <a:rPr lang="en-US" b="0" baseline="0" dirty="0"/>
              <a:t> button.</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47</a:t>
            </a:fld>
            <a:endParaRPr lang="en-US"/>
          </a:p>
        </p:txBody>
      </p:sp>
    </p:spTree>
    <p:extLst>
      <p:ext uri="{BB962C8B-B14F-4D97-AF65-F5344CB8AC3E}">
        <p14:creationId xmlns:p14="http://schemas.microsoft.com/office/powerpoint/2010/main" val="29855165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a:t>Once you successfully submit your claim, you will see this screen.</a:t>
            </a:r>
            <a:r>
              <a:rPr lang="en-US" baseline="0" dirty="0"/>
              <a:t>  It will display a confirmation number and generate an email letting you know that your claim was successfully submitted. </a:t>
            </a:r>
            <a:r>
              <a:rPr lang="en-US" sz="1300" dirty="0"/>
              <a:t> Select </a:t>
            </a:r>
            <a:r>
              <a:rPr lang="en-US" baseline="0" dirty="0"/>
              <a:t>the </a:t>
            </a:r>
            <a:r>
              <a:rPr lang="en-US" b="1" baseline="0" dirty="0"/>
              <a:t>Finished</a:t>
            </a:r>
            <a:r>
              <a:rPr lang="en-US" baseline="0" dirty="0"/>
              <a:t> button.</a:t>
            </a:r>
            <a:endParaRPr lang="en-US"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48</a:t>
            </a:fld>
            <a:endParaRPr lang="en-US"/>
          </a:p>
        </p:txBody>
      </p:sp>
    </p:spTree>
    <p:extLst>
      <p:ext uri="{BB962C8B-B14F-4D97-AF65-F5344CB8AC3E}">
        <p14:creationId xmlns:p14="http://schemas.microsoft.com/office/powerpoint/2010/main" val="2717776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Claiming for the Fresh Fruit and Vegetable</a:t>
            </a:r>
            <a:r>
              <a:rPr lang="en-US" baseline="0" dirty="0"/>
              <a:t> Program </a:t>
            </a:r>
            <a:r>
              <a:rPr lang="en-US" dirty="0"/>
              <a:t>begins</a:t>
            </a:r>
            <a:r>
              <a:rPr lang="en-US" baseline="0" dirty="0"/>
              <a:t> just like claiming for SNP except you select </a:t>
            </a:r>
            <a:r>
              <a:rPr lang="en-US" b="1" baseline="0" dirty="0"/>
              <a:t>Claim – FFVP</a:t>
            </a:r>
            <a:r>
              <a:rPr lang="en-US" baseline="0" dirty="0"/>
              <a: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49</a:t>
            </a:fld>
            <a:endParaRPr lang="en-US"/>
          </a:p>
        </p:txBody>
      </p:sp>
    </p:spTree>
    <p:extLst>
      <p:ext uri="{BB962C8B-B14F-4D97-AF65-F5344CB8AC3E}">
        <p14:creationId xmlns:p14="http://schemas.microsoft.com/office/powerpoint/2010/main" val="257530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a:t>
            </a:r>
            <a:r>
              <a:rPr lang="en-US" baseline="0" dirty="0"/>
              <a:t> </a:t>
            </a:r>
            <a:r>
              <a:rPr lang="en-US" b="1" baseline="0" dirty="0"/>
              <a:t>Applications,</a:t>
            </a:r>
            <a:r>
              <a:rPr lang="en-US" baseline="0" dirty="0"/>
              <a:t> on the left side of the dark blue menu bar, will bring you to this screen.  </a:t>
            </a:r>
          </a:p>
          <a:p>
            <a:endParaRPr lang="en-US" baseline="0" dirty="0"/>
          </a:p>
          <a:p>
            <a:r>
              <a:rPr lang="en-US" b="1" baseline="0" dirty="0"/>
              <a:t>Application Packet </a:t>
            </a:r>
            <a:r>
              <a:rPr lang="en-US" baseline="0" dirty="0"/>
              <a:t>is where you complete all of the information for you application renewal, including all site applications.</a:t>
            </a:r>
          </a:p>
          <a:p>
            <a:endParaRPr lang="en-US" baseline="0" dirty="0"/>
          </a:p>
          <a:p>
            <a:r>
              <a:rPr lang="en-US" b="1" baseline="0" dirty="0"/>
              <a:t>Verification Report </a:t>
            </a:r>
            <a:r>
              <a:rPr lang="en-US" baseline="0" dirty="0"/>
              <a:t>is the location where you input all of your verification numbers.  This is the location where you place all the information from the PrimeroEdge Collection Report.</a:t>
            </a:r>
          </a:p>
          <a:p>
            <a:endParaRPr lang="en-US" baseline="0" dirty="0"/>
          </a:p>
          <a:p>
            <a:r>
              <a:rPr lang="en-US" b="1" baseline="0" dirty="0"/>
              <a:t>Food Safety Inspections </a:t>
            </a:r>
            <a:r>
              <a:rPr lang="en-US" baseline="0" dirty="0"/>
              <a:t>is the location where you report the number of food safety inspections conducted at each site.  </a:t>
            </a:r>
          </a:p>
          <a:p>
            <a:endParaRPr lang="en-US" baseline="0" dirty="0"/>
          </a:p>
          <a:p>
            <a:r>
              <a:rPr lang="en-US" b="1" baseline="0" dirty="0"/>
              <a:t>Community Eligibility Provision </a:t>
            </a:r>
            <a:r>
              <a:rPr lang="en-US" baseline="0" dirty="0"/>
              <a:t>is the location where CEP numbers are entered.  WVDE OCN will enter these numbers for the entire state.</a:t>
            </a:r>
          </a:p>
          <a:p>
            <a:endParaRPr lang="en-US" baseline="0" dirty="0"/>
          </a:p>
          <a:p>
            <a:r>
              <a:rPr lang="en-US" b="1" baseline="0" dirty="0"/>
              <a:t>USDA Waivers </a:t>
            </a:r>
            <a:r>
              <a:rPr lang="en-US" baseline="0" dirty="0"/>
              <a:t>is the location where you would apply for any USDA Waivers for a Program Year.  These waivers are by site.  </a:t>
            </a:r>
          </a:p>
          <a:p>
            <a:endParaRPr lang="en-US" baseline="0" dirty="0"/>
          </a:p>
          <a:p>
            <a:r>
              <a:rPr lang="en-US" b="1" baseline="0" dirty="0"/>
              <a:t>Download Forms </a:t>
            </a:r>
            <a:r>
              <a:rPr lang="en-US" baseline="0" dirty="0"/>
              <a:t>is the area where WVDE OCN may put documents for you to download, but all forms needed are conveniently located on the home screen for the program selected of the Checklist Summary of the application packet.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a:t>
            </a:fld>
            <a:endParaRPr lang="en-US"/>
          </a:p>
        </p:txBody>
      </p:sp>
    </p:spTree>
    <p:extLst>
      <p:ext uri="{BB962C8B-B14F-4D97-AF65-F5344CB8AC3E}">
        <p14:creationId xmlns:p14="http://schemas.microsoft.com/office/powerpoint/2010/main" val="2471185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select the month you wish to claim. This screen will</a:t>
            </a:r>
            <a:r>
              <a:rPr lang="en-US" baseline="0" dirty="0"/>
              <a:t> also give you a running tally of the monies left in the grant.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50</a:t>
            </a:fld>
            <a:endParaRPr lang="en-US"/>
          </a:p>
        </p:txBody>
      </p:sp>
    </p:spTree>
    <p:extLst>
      <p:ext uri="{BB962C8B-B14F-4D97-AF65-F5344CB8AC3E}">
        <p14:creationId xmlns:p14="http://schemas.microsoft.com/office/powerpoint/2010/main" val="3120359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Select the red </a:t>
            </a:r>
            <a:r>
              <a:rPr lang="en-US" b="1" baseline="0" dirty="0"/>
              <a:t>Add Original Claim </a:t>
            </a:r>
            <a:r>
              <a:rPr lang="en-US" b="0" baseline="0" dirty="0"/>
              <a:t>button.</a:t>
            </a:r>
            <a:endParaRPr lang="en-US" b="1" dirty="0"/>
          </a:p>
        </p:txBody>
      </p:sp>
      <p:sp>
        <p:nvSpPr>
          <p:cNvPr id="4" name="Slide Number Placeholder 3"/>
          <p:cNvSpPr>
            <a:spLocks noGrp="1"/>
          </p:cNvSpPr>
          <p:nvPr>
            <p:ph type="sldNum" sz="quarter" idx="10"/>
          </p:nvPr>
        </p:nvSpPr>
        <p:spPr/>
        <p:txBody>
          <a:bodyPr/>
          <a:lstStyle/>
          <a:p>
            <a:fld id="{C2AEE2DE-F569-CB47-AE41-C8EBB0F45B6F}" type="slidenum">
              <a:rPr lang="en-US" smtClean="0"/>
              <a:t>51</a:t>
            </a:fld>
            <a:endParaRPr lang="en-US"/>
          </a:p>
        </p:txBody>
      </p:sp>
    </p:spTree>
    <p:extLst>
      <p:ext uri="{BB962C8B-B14F-4D97-AF65-F5344CB8AC3E}">
        <p14:creationId xmlns:p14="http://schemas.microsoft.com/office/powerpoint/2010/main" val="2781249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site that is approved for FFVP will display on the screen and you must add each site’s claim individually.</a:t>
            </a:r>
          </a:p>
        </p:txBody>
      </p:sp>
      <p:sp>
        <p:nvSpPr>
          <p:cNvPr id="4" name="Slide Number Placeholder 3"/>
          <p:cNvSpPr>
            <a:spLocks noGrp="1"/>
          </p:cNvSpPr>
          <p:nvPr>
            <p:ph type="sldNum" sz="quarter" idx="10"/>
          </p:nvPr>
        </p:nvSpPr>
        <p:spPr/>
        <p:txBody>
          <a:bodyPr/>
          <a:lstStyle/>
          <a:p>
            <a:fld id="{C2AEE2DE-F569-CB47-AE41-C8EBB0F45B6F}" type="slidenum">
              <a:rPr lang="en-US" smtClean="0"/>
              <a:t>52</a:t>
            </a:fld>
            <a:endParaRPr lang="en-US"/>
          </a:p>
        </p:txBody>
      </p:sp>
    </p:spTree>
    <p:extLst>
      <p:ext uri="{BB962C8B-B14F-4D97-AF65-F5344CB8AC3E}">
        <p14:creationId xmlns:p14="http://schemas.microsoft.com/office/powerpoint/2010/main" val="29480007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number</a:t>
            </a:r>
            <a:r>
              <a:rPr lang="en-US" baseline="0" dirty="0"/>
              <a:t> of </a:t>
            </a:r>
            <a:r>
              <a:rPr lang="en-US" dirty="0"/>
              <a:t>operating days for the site</a:t>
            </a:r>
            <a:r>
              <a:rPr lang="en-US" baseline="0" dirty="0"/>
              <a:t> in question 1.  Then add each of the claim expenditures.  To enter Fresh Fruit and Vegetable Costs, select the </a:t>
            </a:r>
            <a:r>
              <a:rPr lang="en-US" b="1" baseline="0" dirty="0"/>
              <a:t>Fresh Fruit and Vegetable Costs </a:t>
            </a:r>
            <a:r>
              <a:rPr lang="en-US" b="0" baseline="0" dirty="0"/>
              <a:t>link</a:t>
            </a:r>
            <a:r>
              <a:rPr lang="en-US" baseline="0" dirty="0"/>
              <a: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53</a:t>
            </a:fld>
            <a:endParaRPr lang="en-US"/>
          </a:p>
        </p:txBody>
      </p:sp>
    </p:spTree>
    <p:extLst>
      <p:ext uri="{BB962C8B-B14F-4D97-AF65-F5344CB8AC3E}">
        <p14:creationId xmlns:p14="http://schemas.microsoft.com/office/powerpoint/2010/main" val="4286722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baseline="0" dirty="0"/>
              <a:t>Fresh Fruit and Vegetable Costs </a:t>
            </a:r>
            <a:r>
              <a:rPr lang="en-US" dirty="0"/>
              <a:t>link will take you to </a:t>
            </a:r>
            <a:r>
              <a:rPr lang="en-US" baseline="0" dirty="0"/>
              <a:t>this screen. E</a:t>
            </a:r>
            <a:r>
              <a:rPr lang="en-US" sz="1300" dirty="0"/>
              <a:t>nter the product description, size/weight/ of product, number of units, and cost per unit. The </a:t>
            </a:r>
            <a:r>
              <a:rPr lang="en-US" sz="1300" b="1" dirty="0"/>
              <a:t>Total Unit Cost </a:t>
            </a:r>
            <a:r>
              <a:rPr lang="en-US" sz="1300" dirty="0"/>
              <a:t>should automatically calculate.</a:t>
            </a:r>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54</a:t>
            </a:fld>
            <a:endParaRPr lang="en-US"/>
          </a:p>
        </p:txBody>
      </p:sp>
    </p:spTree>
    <p:extLst>
      <p:ext uri="{BB962C8B-B14F-4D97-AF65-F5344CB8AC3E}">
        <p14:creationId xmlns:p14="http://schemas.microsoft.com/office/powerpoint/2010/main" val="718494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Cost Information is entered, click the red </a:t>
            </a:r>
            <a:r>
              <a:rPr lang="en-US" b="1" dirty="0"/>
              <a:t>Save</a:t>
            </a:r>
            <a:r>
              <a:rPr lang="en-US" dirty="0"/>
              <a:t> button</a:t>
            </a:r>
            <a:r>
              <a:rPr lang="en-US" baseline="0" dirty="0"/>
              <a:t> at</a:t>
            </a:r>
            <a:r>
              <a:rPr lang="en-US" dirty="0"/>
              <a:t> the bottom of the screen.</a:t>
            </a:r>
          </a:p>
        </p:txBody>
      </p:sp>
      <p:sp>
        <p:nvSpPr>
          <p:cNvPr id="4" name="Slide Number Placeholder 3"/>
          <p:cNvSpPr>
            <a:spLocks noGrp="1"/>
          </p:cNvSpPr>
          <p:nvPr>
            <p:ph type="sldNum" sz="quarter" idx="10"/>
          </p:nvPr>
        </p:nvSpPr>
        <p:spPr/>
        <p:txBody>
          <a:bodyPr/>
          <a:lstStyle/>
          <a:p>
            <a:fld id="{C2AEE2DE-F569-CB47-AE41-C8EBB0F45B6F}" type="slidenum">
              <a:rPr lang="en-US" smtClean="0"/>
              <a:t>55</a:t>
            </a:fld>
            <a:endParaRPr lang="en-US"/>
          </a:p>
        </p:txBody>
      </p:sp>
    </p:spTree>
    <p:extLst>
      <p:ext uri="{BB962C8B-B14F-4D97-AF65-F5344CB8AC3E}">
        <p14:creationId xmlns:p14="http://schemas.microsoft.com/office/powerpoint/2010/main" val="32130344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select </a:t>
            </a:r>
            <a:r>
              <a:rPr lang="en-US" b="1" dirty="0"/>
              <a:t>Finish</a:t>
            </a:r>
            <a:r>
              <a:rPr lang="en-US" baseline="0" dirty="0"/>
              <a:t> </a:t>
            </a:r>
            <a:r>
              <a:rPr lang="en-US" dirty="0"/>
              <a:t>if you are done entering in Fresh Fruits and Vegetables costs.</a:t>
            </a:r>
          </a:p>
        </p:txBody>
      </p:sp>
      <p:sp>
        <p:nvSpPr>
          <p:cNvPr id="4" name="Slide Number Placeholder 3"/>
          <p:cNvSpPr>
            <a:spLocks noGrp="1"/>
          </p:cNvSpPr>
          <p:nvPr>
            <p:ph type="sldNum" sz="quarter" idx="10"/>
          </p:nvPr>
        </p:nvSpPr>
        <p:spPr/>
        <p:txBody>
          <a:bodyPr/>
          <a:lstStyle/>
          <a:p>
            <a:fld id="{C2AEE2DE-F569-CB47-AE41-C8EBB0F45B6F}" type="slidenum">
              <a:rPr lang="en-US" smtClean="0"/>
              <a:t>56</a:t>
            </a:fld>
            <a:endParaRPr lang="en-US"/>
          </a:p>
        </p:txBody>
      </p:sp>
    </p:spTree>
    <p:extLst>
      <p:ext uri="{BB962C8B-B14F-4D97-AF65-F5344CB8AC3E}">
        <p14:creationId xmlns:p14="http://schemas.microsoft.com/office/powerpoint/2010/main" val="31286039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completes entering the information for one site.  If you have more sites that you need to add claims for then you would complete the same steps until each site is in a validated status.  Once this is completed, select the red </a:t>
            </a:r>
            <a:r>
              <a:rPr lang="en-US" b="1" baseline="0" dirty="0"/>
              <a:t>Submit for Payment </a:t>
            </a:r>
            <a:r>
              <a:rPr lang="en-US" b="0" baseline="0" dirty="0"/>
              <a:t>button</a:t>
            </a:r>
            <a:r>
              <a:rPr lang="en-US" baseline="0" dirty="0"/>
              <a:t>.</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57</a:t>
            </a:fld>
            <a:endParaRPr lang="en-US"/>
          </a:p>
        </p:txBody>
      </p:sp>
    </p:spTree>
    <p:extLst>
      <p:ext uri="{BB962C8B-B14F-4D97-AF65-F5344CB8AC3E}">
        <p14:creationId xmlns:p14="http://schemas.microsoft.com/office/powerpoint/2010/main" val="2521090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screen remains on the FFVP Screen after you click the </a:t>
            </a:r>
            <a:r>
              <a:rPr lang="en-US" b="1" baseline="0" dirty="0"/>
              <a:t>Submit for Payment </a:t>
            </a:r>
            <a:r>
              <a:rPr lang="en-US" b="0" baseline="0" dirty="0"/>
              <a:t>button</a:t>
            </a:r>
            <a:r>
              <a:rPr lang="en-US" baseline="0" dirty="0"/>
              <a:t>, however, the status is now “Pending Approval.” There is nothing you need to do for this claim.  It is waiting for WVDE OCN to review and approve it.  To leave the screen select the </a:t>
            </a:r>
            <a:r>
              <a:rPr lang="en-US" b="1" baseline="0" dirty="0"/>
              <a:t>Back </a:t>
            </a:r>
            <a:r>
              <a:rPr lang="en-US" b="0" baseline="0" dirty="0"/>
              <a:t>button</a:t>
            </a:r>
            <a:r>
              <a:rPr lang="en-US" baseline="0" dirty="0"/>
              <a:t>.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58</a:t>
            </a:fld>
            <a:endParaRPr lang="en-US"/>
          </a:p>
        </p:txBody>
      </p:sp>
    </p:spTree>
    <p:extLst>
      <p:ext uri="{BB962C8B-B14F-4D97-AF65-F5344CB8AC3E}">
        <p14:creationId xmlns:p14="http://schemas.microsoft.com/office/powerpoint/2010/main" val="16985552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AEE2DE-F569-CB47-AE41-C8EBB0F45B6F}" type="slidenum">
              <a:rPr lang="en-US" smtClean="0"/>
              <a:t>59</a:t>
            </a:fld>
            <a:endParaRPr lang="en-US"/>
          </a:p>
        </p:txBody>
      </p:sp>
    </p:spTree>
    <p:extLst>
      <p:ext uri="{BB962C8B-B14F-4D97-AF65-F5344CB8AC3E}">
        <p14:creationId xmlns:p14="http://schemas.microsoft.com/office/powerpoint/2010/main" val="43594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are on the </a:t>
            </a:r>
            <a:r>
              <a:rPr lang="en-US" b="0" baseline="0" dirty="0"/>
              <a:t>Application Packet </a:t>
            </a:r>
            <a:r>
              <a:rPr lang="en-US" baseline="0" dirty="0"/>
              <a:t>screen, select the school year you wish to access.  The updated ACES shows both the school year and the actual school year date range. To begin the new application packet for the 2018 – 2019 School Year, simply click on </a:t>
            </a:r>
            <a:r>
              <a:rPr lang="en-US" b="1" baseline="0" dirty="0"/>
              <a:t>“2018 – 2019”.</a:t>
            </a:r>
            <a:endParaRPr lang="en-US" b="1" dirty="0"/>
          </a:p>
          <a:p>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6</a:t>
            </a:fld>
            <a:endParaRPr lang="en-US"/>
          </a:p>
        </p:txBody>
      </p:sp>
    </p:spTree>
    <p:extLst>
      <p:ext uri="{BB962C8B-B14F-4D97-AF65-F5344CB8AC3E}">
        <p14:creationId xmlns:p14="http://schemas.microsoft.com/office/powerpoint/2010/main" val="273290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a:t>
            </a:r>
            <a:r>
              <a:rPr lang="en-US" baseline="0" dirty="0"/>
              <a:t> is the first time working on the application, you must select the red </a:t>
            </a:r>
            <a:r>
              <a:rPr lang="en-US" b="1" baseline="0" dirty="0"/>
              <a:t>Enroll</a:t>
            </a:r>
            <a:r>
              <a:rPr lang="en-US" b="0" baseline="0" dirty="0"/>
              <a:t> button</a:t>
            </a:r>
            <a:r>
              <a:rPr lang="en-US" baseline="0" dirty="0"/>
              <a:t>.  Once selected, you will get a popup window asking you to confirm that you want to continue.  Please click </a:t>
            </a:r>
            <a:r>
              <a:rPr lang="en-US" b="1" baseline="0" dirty="0"/>
              <a:t>OK</a:t>
            </a:r>
            <a:r>
              <a:rPr lang="en-US" baseline="0" dirty="0"/>
              <a:t> once this window appears.</a:t>
            </a:r>
          </a:p>
          <a:p>
            <a:endParaRPr lang="en-US" baseline="0" dirty="0"/>
          </a:p>
        </p:txBody>
      </p:sp>
      <p:sp>
        <p:nvSpPr>
          <p:cNvPr id="4" name="Slide Number Placeholder 3"/>
          <p:cNvSpPr>
            <a:spLocks noGrp="1"/>
          </p:cNvSpPr>
          <p:nvPr>
            <p:ph type="sldNum" sz="quarter" idx="10"/>
          </p:nvPr>
        </p:nvSpPr>
        <p:spPr/>
        <p:txBody>
          <a:bodyPr/>
          <a:lstStyle/>
          <a:p>
            <a:fld id="{C2AEE2DE-F569-CB47-AE41-C8EBB0F45B6F}" type="slidenum">
              <a:rPr lang="en-US" smtClean="0"/>
              <a:t>7</a:t>
            </a:fld>
            <a:endParaRPr lang="en-US"/>
          </a:p>
        </p:txBody>
      </p:sp>
    </p:spTree>
    <p:extLst>
      <p:ext uri="{BB962C8B-B14F-4D97-AF65-F5344CB8AC3E}">
        <p14:creationId xmlns:p14="http://schemas.microsoft.com/office/powerpoint/2010/main" val="374174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3"/>
            <a:r>
              <a:rPr lang="en-US" dirty="0"/>
              <a:t>The first section of the </a:t>
            </a:r>
            <a:r>
              <a:rPr lang="en-US" b="1" dirty="0"/>
              <a:t>Application Packet </a:t>
            </a:r>
            <a:r>
              <a:rPr lang="en-US" dirty="0"/>
              <a:t>is the “</a:t>
            </a:r>
            <a:r>
              <a:rPr lang="en-US" b="1" dirty="0"/>
              <a:t>Sponsor Application</a:t>
            </a:r>
            <a:r>
              <a:rPr lang="en-US" dirty="0"/>
              <a:t>”. </a:t>
            </a:r>
          </a:p>
          <a:p>
            <a:endParaRPr lang="en-US" baseline="0" dirty="0"/>
          </a:p>
          <a:p>
            <a:endParaRPr lang="en-US" baseline="0" dirty="0"/>
          </a:p>
          <a:p>
            <a:r>
              <a:rPr lang="en-US" baseline="0" dirty="0"/>
              <a:t>All of the site applications are completed at the bottom of the screen.  If you participate in Seamless Summer, you must complete the </a:t>
            </a:r>
            <a:r>
              <a:rPr lang="en-US" b="1" baseline="0" dirty="0"/>
              <a:t>Seamless Summer Option </a:t>
            </a:r>
            <a:r>
              <a:rPr lang="en-US" b="0" baseline="0" dirty="0"/>
              <a:t>site</a:t>
            </a:r>
            <a:r>
              <a:rPr lang="en-US" b="1" baseline="0" dirty="0"/>
              <a:t> </a:t>
            </a:r>
            <a:r>
              <a:rPr lang="en-US" baseline="0" dirty="0"/>
              <a:t>application.  </a:t>
            </a:r>
            <a:endParaRPr lang="en-US" dirty="0"/>
          </a:p>
        </p:txBody>
      </p:sp>
      <p:sp>
        <p:nvSpPr>
          <p:cNvPr id="4" name="Slide Number Placeholder 3"/>
          <p:cNvSpPr>
            <a:spLocks noGrp="1"/>
          </p:cNvSpPr>
          <p:nvPr>
            <p:ph type="sldNum" sz="quarter" idx="10"/>
          </p:nvPr>
        </p:nvSpPr>
        <p:spPr/>
        <p:txBody>
          <a:bodyPr/>
          <a:lstStyle/>
          <a:p>
            <a:fld id="{C2AEE2DE-F569-CB47-AE41-C8EBB0F45B6F}" type="slidenum">
              <a:rPr lang="en-US" smtClean="0"/>
              <a:t>8</a:t>
            </a:fld>
            <a:endParaRPr lang="en-US"/>
          </a:p>
        </p:txBody>
      </p:sp>
    </p:spTree>
    <p:extLst>
      <p:ext uri="{BB962C8B-B14F-4D97-AF65-F5344CB8AC3E}">
        <p14:creationId xmlns:p14="http://schemas.microsoft.com/office/powerpoint/2010/main" val="3409552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Most of this information will transfer from the previous year's application packet.  If you plan on participating in the CACFP At-Rick Program, please select yes on questions 2.</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2AEE2DE-F569-CB47-AE41-C8EBB0F45B6F}" type="slidenum">
              <a:rPr lang="en-US" smtClean="0"/>
              <a:t>9</a:t>
            </a:fld>
            <a:endParaRPr lang="en-US"/>
          </a:p>
        </p:txBody>
      </p:sp>
    </p:spTree>
    <p:extLst>
      <p:ext uri="{BB962C8B-B14F-4D97-AF65-F5344CB8AC3E}">
        <p14:creationId xmlns:p14="http://schemas.microsoft.com/office/powerpoint/2010/main" val="1162511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280" y="3446398"/>
            <a:ext cx="8875835" cy="1713781"/>
          </a:xfrm>
        </p:spPr>
        <p:txBody>
          <a:bodyPr anchor="b"/>
          <a:lstStyle>
            <a:lvl1pPr algn="ctr">
              <a:defRPr sz="45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1995852" y="5292662"/>
            <a:ext cx="5156689" cy="416477"/>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3545496" y="5841622"/>
            <a:ext cx="2057400" cy="365125"/>
          </a:xfrm>
          <a:prstGeom prst="rect">
            <a:avLst/>
          </a:prstGeom>
        </p:spPr>
        <p:txBody>
          <a:bodyPr/>
          <a:lstStyle>
            <a:lvl1pPr algn="ctr">
              <a:defRPr sz="1200" i="1">
                <a:solidFill>
                  <a:schemeClr val="bg1"/>
                </a:solidFill>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4692" y="365126"/>
            <a:ext cx="1971675"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5126"/>
            <a:ext cx="6397492"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353" y="1709741"/>
            <a:ext cx="8545013"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281354" y="4589466"/>
            <a:ext cx="8545013" cy="93210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939" y="1778734"/>
            <a:ext cx="41148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2677" y="1778734"/>
            <a:ext cx="411368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8939" y="1681163"/>
            <a:ext cx="411452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98939" y="2505075"/>
            <a:ext cx="4114525"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12677" y="1681163"/>
            <a:ext cx="41148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12677" y="2505075"/>
            <a:ext cx="4114802"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298939" y="143747"/>
            <a:ext cx="8527427"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000500" y="987428"/>
            <a:ext cx="4825866"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00500" y="987430"/>
            <a:ext cx="482586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334108" y="457200"/>
            <a:ext cx="3429550" cy="1600200"/>
          </a:xfrm>
        </p:spPr>
        <p:txBody>
          <a:bodyPr anchor="b"/>
          <a:lstStyle>
            <a:lvl1pPr>
              <a:defRPr sz="2400"/>
            </a:lvl1pPr>
          </a:lstStyle>
          <a:p>
            <a:r>
              <a:rPr lang="en-US"/>
              <a:t>Click to edit Master title style</a:t>
            </a:r>
          </a:p>
        </p:txBody>
      </p:sp>
      <p:sp>
        <p:nvSpPr>
          <p:cNvPr id="11" name="Text Placeholder 3"/>
          <p:cNvSpPr>
            <a:spLocks noGrp="1"/>
          </p:cNvSpPr>
          <p:nvPr>
            <p:ph type="body" sz="half" idx="2"/>
          </p:nvPr>
        </p:nvSpPr>
        <p:spPr>
          <a:xfrm>
            <a:off x="334108" y="2057400"/>
            <a:ext cx="34295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8939" y="143747"/>
            <a:ext cx="8527427"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98939" y="1723293"/>
            <a:ext cx="8527427"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947136" y="6356353"/>
            <a:ext cx="879230" cy="365125"/>
          </a:xfrm>
          <a:prstGeom prst="rect">
            <a:avLst/>
          </a:prstGeom>
        </p:spPr>
        <p:txBody>
          <a:bodyPr vert="horz" lIns="91440" tIns="45720" rIns="91440" bIns="45720" rtlCol="0" anchor="ctr"/>
          <a:lstStyle>
            <a:lvl1pPr algn="ctr">
              <a:defRPr sz="105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685800" rtl="0" eaLnBrk="1" latinLnBrk="0" hangingPunct="1">
        <a:lnSpc>
          <a:spcPct val="90000"/>
        </a:lnSpc>
        <a:spcBef>
          <a:spcPct val="0"/>
        </a:spcBef>
        <a:buNone/>
        <a:defRPr sz="3300" kern="1200">
          <a:solidFill>
            <a:srgbClr val="004071"/>
          </a:solidFill>
          <a:latin typeface="Vollkorn" charset="0"/>
          <a:ea typeface="Vollkorn" charset="0"/>
          <a:cs typeface="Vollkorn"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60636B"/>
          </a:solidFill>
          <a:latin typeface="Fira Sans" charset="0"/>
          <a:ea typeface="Fira Sans" charset="0"/>
          <a:cs typeface="Fira Sans" charset="0"/>
        </a:defRPr>
      </a:lvl1pPr>
      <a:lvl2pPr marL="514350" indent="-171450" algn="l" defTabSz="685800" rtl="0" eaLnBrk="1" latinLnBrk="0" hangingPunct="1">
        <a:lnSpc>
          <a:spcPct val="90000"/>
        </a:lnSpc>
        <a:spcBef>
          <a:spcPts val="375"/>
        </a:spcBef>
        <a:buFont typeface="Arial"/>
        <a:buChar char="•"/>
        <a:defRPr sz="1800" kern="1200">
          <a:solidFill>
            <a:srgbClr val="60636B"/>
          </a:solidFill>
          <a:latin typeface="Fira Sans" charset="0"/>
          <a:ea typeface="Fira Sans" charset="0"/>
          <a:cs typeface="Fira Sans" charset="0"/>
        </a:defRPr>
      </a:lvl2pPr>
      <a:lvl3pPr marL="857250" indent="-171450" algn="l" defTabSz="685800" rtl="0" eaLnBrk="1" latinLnBrk="0" hangingPunct="1">
        <a:lnSpc>
          <a:spcPct val="90000"/>
        </a:lnSpc>
        <a:spcBef>
          <a:spcPts val="375"/>
        </a:spcBef>
        <a:buFont typeface="Arial"/>
        <a:buChar char="•"/>
        <a:defRPr sz="1500" kern="1200">
          <a:solidFill>
            <a:srgbClr val="60636B"/>
          </a:solidFill>
          <a:latin typeface="Fira Sans" charset="0"/>
          <a:ea typeface="Fira Sans" charset="0"/>
          <a:cs typeface="Fira Sans" charset="0"/>
        </a:defRPr>
      </a:lvl3pPr>
      <a:lvl4pPr marL="12001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4pPr>
      <a:lvl5pPr marL="1543050" indent="-171450" algn="l" defTabSz="685800" rtl="0" eaLnBrk="1" latinLnBrk="0" hangingPunct="1">
        <a:lnSpc>
          <a:spcPct val="90000"/>
        </a:lnSpc>
        <a:spcBef>
          <a:spcPts val="375"/>
        </a:spcBef>
        <a:buFont typeface="Arial"/>
        <a:buChar char="•"/>
        <a:defRPr sz="1350" kern="1200">
          <a:solidFill>
            <a:srgbClr val="60636B"/>
          </a:solidFill>
          <a:latin typeface="Fira Sans" charset="0"/>
          <a:ea typeface="Fira Sans" charset="0"/>
          <a:cs typeface="Fira Sans"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UPDATED ACES</a:t>
            </a:r>
            <a:br>
              <a:rPr lang="en-US" b="1" dirty="0"/>
            </a:br>
            <a:r>
              <a:rPr lang="en-US" b="1" dirty="0"/>
              <a:t>NSLP</a:t>
            </a:r>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10</a:t>
            </a:fld>
            <a:endParaRPr lang="en-US"/>
          </a:p>
        </p:txBody>
      </p:sp>
      <p:pic>
        <p:nvPicPr>
          <p:cNvPr id="6" name="Picture 5">
            <a:extLst>
              <a:ext uri="{FF2B5EF4-FFF2-40B4-BE49-F238E27FC236}">
                <a16:creationId xmlns:a16="http://schemas.microsoft.com/office/drawing/2014/main" id="{43EA0162-3283-4B77-AA6A-E7CA35973274}"/>
              </a:ext>
            </a:extLst>
          </p:cNvPr>
          <p:cNvPicPr>
            <a:picLocks noChangeAspect="1"/>
          </p:cNvPicPr>
          <p:nvPr/>
        </p:nvPicPr>
        <p:blipFill>
          <a:blip r:embed="rId3"/>
          <a:stretch>
            <a:fillRect/>
          </a:stretch>
        </p:blipFill>
        <p:spPr>
          <a:xfrm>
            <a:off x="2201832" y="1158240"/>
            <a:ext cx="4740335" cy="4785359"/>
          </a:xfrm>
          <a:prstGeom prst="rect">
            <a:avLst/>
          </a:prstGeom>
        </p:spPr>
      </p:pic>
    </p:spTree>
    <p:extLst>
      <p:ext uri="{BB962C8B-B14F-4D97-AF65-F5344CB8AC3E}">
        <p14:creationId xmlns:p14="http://schemas.microsoft.com/office/powerpoint/2010/main" val="170522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11</a:t>
            </a:fld>
            <a:endParaRPr lang="en-US"/>
          </a:p>
        </p:txBody>
      </p:sp>
      <p:pic>
        <p:nvPicPr>
          <p:cNvPr id="5" name="Picture 4">
            <a:extLst>
              <a:ext uri="{FF2B5EF4-FFF2-40B4-BE49-F238E27FC236}">
                <a16:creationId xmlns:a16="http://schemas.microsoft.com/office/drawing/2014/main" id="{578C759E-6183-42C7-B859-77995BF6540A}"/>
              </a:ext>
            </a:extLst>
          </p:cNvPr>
          <p:cNvPicPr>
            <a:picLocks noChangeAspect="1"/>
          </p:cNvPicPr>
          <p:nvPr/>
        </p:nvPicPr>
        <p:blipFill>
          <a:blip r:embed="rId3"/>
          <a:stretch>
            <a:fillRect/>
          </a:stretch>
        </p:blipFill>
        <p:spPr>
          <a:xfrm>
            <a:off x="1052199" y="1695208"/>
            <a:ext cx="7020905" cy="3467584"/>
          </a:xfrm>
          <a:prstGeom prst="rect">
            <a:avLst/>
          </a:prstGeom>
        </p:spPr>
      </p:pic>
    </p:spTree>
    <p:extLst>
      <p:ext uri="{BB962C8B-B14F-4D97-AF65-F5344CB8AC3E}">
        <p14:creationId xmlns:p14="http://schemas.microsoft.com/office/powerpoint/2010/main" val="261337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12</a:t>
            </a:fld>
            <a:endParaRPr lang="en-US"/>
          </a:p>
        </p:txBody>
      </p:sp>
      <p:pic>
        <p:nvPicPr>
          <p:cNvPr id="6" name="Picture 5">
            <a:extLst>
              <a:ext uri="{FF2B5EF4-FFF2-40B4-BE49-F238E27FC236}">
                <a16:creationId xmlns:a16="http://schemas.microsoft.com/office/drawing/2014/main" id="{B015C3E7-D904-48C2-AA47-0E0447F95ED4}"/>
              </a:ext>
            </a:extLst>
          </p:cNvPr>
          <p:cNvPicPr>
            <a:picLocks noChangeAspect="1"/>
          </p:cNvPicPr>
          <p:nvPr/>
        </p:nvPicPr>
        <p:blipFill>
          <a:blip r:embed="rId3"/>
          <a:stretch>
            <a:fillRect/>
          </a:stretch>
        </p:blipFill>
        <p:spPr>
          <a:xfrm>
            <a:off x="1061547" y="1514208"/>
            <a:ext cx="7020905" cy="3829584"/>
          </a:xfrm>
          <a:prstGeom prst="rect">
            <a:avLst/>
          </a:prstGeom>
        </p:spPr>
      </p:pic>
    </p:spTree>
    <p:extLst>
      <p:ext uri="{BB962C8B-B14F-4D97-AF65-F5344CB8AC3E}">
        <p14:creationId xmlns:p14="http://schemas.microsoft.com/office/powerpoint/2010/main" val="163557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13</a:t>
            </a:fld>
            <a:endParaRPr lang="en-US"/>
          </a:p>
        </p:txBody>
      </p:sp>
      <p:pic>
        <p:nvPicPr>
          <p:cNvPr id="5" name="Picture 4">
            <a:extLst>
              <a:ext uri="{FF2B5EF4-FFF2-40B4-BE49-F238E27FC236}">
                <a16:creationId xmlns:a16="http://schemas.microsoft.com/office/drawing/2014/main" id="{F896ABDC-6912-40B7-9284-860681221756}"/>
              </a:ext>
            </a:extLst>
          </p:cNvPr>
          <p:cNvPicPr>
            <a:picLocks noChangeAspect="1"/>
          </p:cNvPicPr>
          <p:nvPr/>
        </p:nvPicPr>
        <p:blipFill>
          <a:blip r:embed="rId3"/>
          <a:stretch>
            <a:fillRect/>
          </a:stretch>
        </p:blipFill>
        <p:spPr>
          <a:xfrm>
            <a:off x="1356115" y="1108809"/>
            <a:ext cx="6431769" cy="4858782"/>
          </a:xfrm>
          <a:prstGeom prst="rect">
            <a:avLst/>
          </a:prstGeom>
        </p:spPr>
      </p:pic>
    </p:spTree>
    <p:extLst>
      <p:ext uri="{BB962C8B-B14F-4D97-AF65-F5344CB8AC3E}">
        <p14:creationId xmlns:p14="http://schemas.microsoft.com/office/powerpoint/2010/main" val="328175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14</a:t>
            </a:fld>
            <a:endParaRPr lang="en-US"/>
          </a:p>
        </p:txBody>
      </p:sp>
      <p:pic>
        <p:nvPicPr>
          <p:cNvPr id="6" name="Picture 5">
            <a:extLst>
              <a:ext uri="{FF2B5EF4-FFF2-40B4-BE49-F238E27FC236}">
                <a16:creationId xmlns:a16="http://schemas.microsoft.com/office/drawing/2014/main" id="{00E958A2-FD16-4012-9851-86FE4E16C182}"/>
              </a:ext>
            </a:extLst>
          </p:cNvPr>
          <p:cNvPicPr>
            <a:picLocks noChangeAspect="1"/>
          </p:cNvPicPr>
          <p:nvPr/>
        </p:nvPicPr>
        <p:blipFill>
          <a:blip r:embed="rId3"/>
          <a:stretch>
            <a:fillRect/>
          </a:stretch>
        </p:blipFill>
        <p:spPr>
          <a:xfrm>
            <a:off x="1936739" y="977595"/>
            <a:ext cx="5270521" cy="4902810"/>
          </a:xfrm>
          <a:prstGeom prst="rect">
            <a:avLst/>
          </a:prstGeom>
        </p:spPr>
      </p:pic>
    </p:spTree>
    <p:extLst>
      <p:ext uri="{BB962C8B-B14F-4D97-AF65-F5344CB8AC3E}">
        <p14:creationId xmlns:p14="http://schemas.microsoft.com/office/powerpoint/2010/main" val="244039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15</a:t>
            </a:fld>
            <a:endParaRPr lang="en-US"/>
          </a:p>
        </p:txBody>
      </p:sp>
      <p:pic>
        <p:nvPicPr>
          <p:cNvPr id="3" name="Picture 2"/>
          <p:cNvPicPr>
            <a:picLocks noChangeAspect="1"/>
          </p:cNvPicPr>
          <p:nvPr/>
        </p:nvPicPr>
        <p:blipFill>
          <a:blip r:embed="rId3"/>
          <a:stretch>
            <a:fillRect/>
          </a:stretch>
        </p:blipFill>
        <p:spPr>
          <a:xfrm>
            <a:off x="1411779" y="1106906"/>
            <a:ext cx="6301745" cy="4840374"/>
          </a:xfrm>
          <a:prstGeom prst="rect">
            <a:avLst/>
          </a:prstGeom>
        </p:spPr>
      </p:pic>
    </p:spTree>
    <p:extLst>
      <p:ext uri="{BB962C8B-B14F-4D97-AF65-F5344CB8AC3E}">
        <p14:creationId xmlns:p14="http://schemas.microsoft.com/office/powerpoint/2010/main" val="421708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16</a:t>
            </a:fld>
            <a:endParaRPr lang="en-US"/>
          </a:p>
        </p:txBody>
      </p:sp>
      <p:pic>
        <p:nvPicPr>
          <p:cNvPr id="6" name="Picture 5">
            <a:extLst>
              <a:ext uri="{FF2B5EF4-FFF2-40B4-BE49-F238E27FC236}">
                <a16:creationId xmlns:a16="http://schemas.microsoft.com/office/drawing/2014/main" id="{1E5EBEAB-93F5-4D7C-BD3F-500073BC8AF9}"/>
              </a:ext>
            </a:extLst>
          </p:cNvPr>
          <p:cNvPicPr>
            <a:picLocks noChangeAspect="1"/>
          </p:cNvPicPr>
          <p:nvPr/>
        </p:nvPicPr>
        <p:blipFill>
          <a:blip r:embed="rId3"/>
          <a:stretch>
            <a:fillRect/>
          </a:stretch>
        </p:blipFill>
        <p:spPr>
          <a:xfrm>
            <a:off x="1066311" y="1342734"/>
            <a:ext cx="7011378" cy="4172532"/>
          </a:xfrm>
          <a:prstGeom prst="rect">
            <a:avLst/>
          </a:prstGeom>
        </p:spPr>
      </p:pic>
    </p:spTree>
    <p:extLst>
      <p:ext uri="{BB962C8B-B14F-4D97-AF65-F5344CB8AC3E}">
        <p14:creationId xmlns:p14="http://schemas.microsoft.com/office/powerpoint/2010/main" val="109928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17</a:t>
            </a:fld>
            <a:endParaRPr lang="en-US"/>
          </a:p>
        </p:txBody>
      </p:sp>
      <p:pic>
        <p:nvPicPr>
          <p:cNvPr id="3" name="Picture 2"/>
          <p:cNvPicPr>
            <a:picLocks noChangeAspect="1"/>
          </p:cNvPicPr>
          <p:nvPr/>
        </p:nvPicPr>
        <p:blipFill>
          <a:blip r:embed="rId3"/>
          <a:stretch>
            <a:fillRect/>
          </a:stretch>
        </p:blipFill>
        <p:spPr>
          <a:xfrm>
            <a:off x="85902" y="1471612"/>
            <a:ext cx="8953500" cy="3914775"/>
          </a:xfrm>
          <a:prstGeom prst="rect">
            <a:avLst/>
          </a:prstGeom>
        </p:spPr>
      </p:pic>
    </p:spTree>
    <p:extLst>
      <p:ext uri="{BB962C8B-B14F-4D97-AF65-F5344CB8AC3E}">
        <p14:creationId xmlns:p14="http://schemas.microsoft.com/office/powerpoint/2010/main" val="100667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18</a:t>
            </a:fld>
            <a:endParaRPr lang="en-US"/>
          </a:p>
        </p:txBody>
      </p:sp>
      <p:pic>
        <p:nvPicPr>
          <p:cNvPr id="5" name="Picture 4"/>
          <p:cNvPicPr>
            <a:picLocks noChangeAspect="1"/>
          </p:cNvPicPr>
          <p:nvPr/>
        </p:nvPicPr>
        <p:blipFill>
          <a:blip r:embed="rId3"/>
          <a:stretch>
            <a:fillRect/>
          </a:stretch>
        </p:blipFill>
        <p:spPr>
          <a:xfrm>
            <a:off x="114300" y="1262062"/>
            <a:ext cx="8915400" cy="4333875"/>
          </a:xfrm>
          <a:prstGeom prst="rect">
            <a:avLst/>
          </a:prstGeom>
        </p:spPr>
      </p:pic>
    </p:spTree>
    <p:extLst>
      <p:ext uri="{BB962C8B-B14F-4D97-AF65-F5344CB8AC3E}">
        <p14:creationId xmlns:p14="http://schemas.microsoft.com/office/powerpoint/2010/main" val="252102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19</a:t>
            </a:fld>
            <a:endParaRPr lang="en-US"/>
          </a:p>
        </p:txBody>
      </p:sp>
      <p:pic>
        <p:nvPicPr>
          <p:cNvPr id="3" name="Picture 2"/>
          <p:cNvPicPr>
            <a:picLocks noChangeAspect="1"/>
          </p:cNvPicPr>
          <p:nvPr/>
        </p:nvPicPr>
        <p:blipFill>
          <a:blip r:embed="rId3"/>
          <a:stretch>
            <a:fillRect/>
          </a:stretch>
        </p:blipFill>
        <p:spPr>
          <a:xfrm>
            <a:off x="95250" y="1409700"/>
            <a:ext cx="8953500" cy="4038600"/>
          </a:xfrm>
          <a:prstGeom prst="rect">
            <a:avLst/>
          </a:prstGeom>
        </p:spPr>
      </p:pic>
    </p:spTree>
    <p:extLst>
      <p:ext uri="{BB962C8B-B14F-4D97-AF65-F5344CB8AC3E}">
        <p14:creationId xmlns:p14="http://schemas.microsoft.com/office/powerpoint/2010/main" val="120713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Screen for ACES</a:t>
            </a:r>
          </a:p>
        </p:txBody>
      </p:sp>
      <p:sp>
        <p:nvSpPr>
          <p:cNvPr id="4" name="Slide Number Placeholder 3"/>
          <p:cNvSpPr>
            <a:spLocks noGrp="1"/>
          </p:cNvSpPr>
          <p:nvPr>
            <p:ph type="sldNum" sz="quarter" idx="12"/>
          </p:nvPr>
        </p:nvSpPr>
        <p:spPr/>
        <p:txBody>
          <a:bodyPr/>
          <a:lstStyle/>
          <a:p>
            <a:fld id="{16630861-4318-414B-8E21-CA5F03E7BD41}" type="slidenum">
              <a:rPr lang="en-US" smtClean="0"/>
              <a:t>2</a:t>
            </a:fld>
            <a:endParaRPr lang="en-US"/>
          </a:p>
        </p:txBody>
      </p:sp>
      <p:pic>
        <p:nvPicPr>
          <p:cNvPr id="6" name="Picture 5">
            <a:extLst>
              <a:ext uri="{FF2B5EF4-FFF2-40B4-BE49-F238E27FC236}">
                <a16:creationId xmlns:a16="http://schemas.microsoft.com/office/drawing/2014/main" id="{16A6A071-958F-4167-8265-20EEE55C58D7}"/>
              </a:ext>
            </a:extLst>
          </p:cNvPr>
          <p:cNvPicPr>
            <a:picLocks noChangeAspect="1"/>
          </p:cNvPicPr>
          <p:nvPr/>
        </p:nvPicPr>
        <p:blipFill>
          <a:blip r:embed="rId3"/>
          <a:stretch>
            <a:fillRect/>
          </a:stretch>
        </p:blipFill>
        <p:spPr>
          <a:xfrm>
            <a:off x="1533791" y="1146048"/>
            <a:ext cx="6076418" cy="4814648"/>
          </a:xfrm>
          <a:prstGeom prst="rect">
            <a:avLst/>
          </a:prstGeom>
        </p:spPr>
      </p:pic>
    </p:spTree>
    <p:extLst>
      <p:ext uri="{BB962C8B-B14F-4D97-AF65-F5344CB8AC3E}">
        <p14:creationId xmlns:p14="http://schemas.microsoft.com/office/powerpoint/2010/main" val="3483328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20</a:t>
            </a:fld>
            <a:endParaRPr lang="en-US"/>
          </a:p>
        </p:txBody>
      </p:sp>
      <p:pic>
        <p:nvPicPr>
          <p:cNvPr id="5" name="Picture 4"/>
          <p:cNvPicPr>
            <a:picLocks noChangeAspect="1"/>
          </p:cNvPicPr>
          <p:nvPr/>
        </p:nvPicPr>
        <p:blipFill>
          <a:blip r:embed="rId3"/>
          <a:stretch>
            <a:fillRect/>
          </a:stretch>
        </p:blipFill>
        <p:spPr>
          <a:xfrm>
            <a:off x="190581" y="2586789"/>
            <a:ext cx="8751640" cy="1437523"/>
          </a:xfrm>
          <a:prstGeom prst="rect">
            <a:avLst/>
          </a:prstGeom>
        </p:spPr>
      </p:pic>
    </p:spTree>
    <p:extLst>
      <p:ext uri="{BB962C8B-B14F-4D97-AF65-F5344CB8AC3E}">
        <p14:creationId xmlns:p14="http://schemas.microsoft.com/office/powerpoint/2010/main" val="2832877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21</a:t>
            </a:fld>
            <a:endParaRPr lang="en-US"/>
          </a:p>
        </p:txBody>
      </p:sp>
      <p:pic>
        <p:nvPicPr>
          <p:cNvPr id="3" name="Picture 2"/>
          <p:cNvPicPr>
            <a:picLocks noChangeAspect="1"/>
          </p:cNvPicPr>
          <p:nvPr/>
        </p:nvPicPr>
        <p:blipFill>
          <a:blip r:embed="rId3"/>
          <a:stretch>
            <a:fillRect/>
          </a:stretch>
        </p:blipFill>
        <p:spPr>
          <a:xfrm>
            <a:off x="703848" y="1139502"/>
            <a:ext cx="7730289" cy="4839690"/>
          </a:xfrm>
          <a:prstGeom prst="rect">
            <a:avLst/>
          </a:prstGeom>
        </p:spPr>
      </p:pic>
    </p:spTree>
    <p:extLst>
      <p:ext uri="{BB962C8B-B14F-4D97-AF65-F5344CB8AC3E}">
        <p14:creationId xmlns:p14="http://schemas.microsoft.com/office/powerpoint/2010/main" val="330167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22</a:t>
            </a:fld>
            <a:endParaRPr lang="en-US"/>
          </a:p>
        </p:txBody>
      </p:sp>
      <p:pic>
        <p:nvPicPr>
          <p:cNvPr id="5" name="Picture 4"/>
          <p:cNvPicPr>
            <a:picLocks noChangeAspect="1"/>
          </p:cNvPicPr>
          <p:nvPr/>
        </p:nvPicPr>
        <p:blipFill>
          <a:blip r:embed="rId3"/>
          <a:stretch>
            <a:fillRect/>
          </a:stretch>
        </p:blipFill>
        <p:spPr>
          <a:xfrm>
            <a:off x="1188948" y="1051711"/>
            <a:ext cx="6747408" cy="4826717"/>
          </a:xfrm>
          <a:prstGeom prst="rect">
            <a:avLst/>
          </a:prstGeom>
        </p:spPr>
      </p:pic>
    </p:spTree>
    <p:extLst>
      <p:ext uri="{BB962C8B-B14F-4D97-AF65-F5344CB8AC3E}">
        <p14:creationId xmlns:p14="http://schemas.microsoft.com/office/powerpoint/2010/main" val="571026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23</a:t>
            </a:fld>
            <a:endParaRPr lang="en-US"/>
          </a:p>
        </p:txBody>
      </p:sp>
      <p:pic>
        <p:nvPicPr>
          <p:cNvPr id="6" name="Picture 5">
            <a:extLst>
              <a:ext uri="{FF2B5EF4-FFF2-40B4-BE49-F238E27FC236}">
                <a16:creationId xmlns:a16="http://schemas.microsoft.com/office/drawing/2014/main" id="{3923B9F0-1436-4A94-9CD7-B9883F355A4E}"/>
              </a:ext>
            </a:extLst>
          </p:cNvPr>
          <p:cNvPicPr>
            <a:picLocks noChangeAspect="1"/>
          </p:cNvPicPr>
          <p:nvPr/>
        </p:nvPicPr>
        <p:blipFill>
          <a:blip r:embed="rId3"/>
          <a:stretch>
            <a:fillRect/>
          </a:stretch>
        </p:blipFill>
        <p:spPr>
          <a:xfrm>
            <a:off x="1586654" y="1103747"/>
            <a:ext cx="5970692" cy="4877010"/>
          </a:xfrm>
          <a:prstGeom prst="rect">
            <a:avLst/>
          </a:prstGeom>
        </p:spPr>
      </p:pic>
    </p:spTree>
    <p:extLst>
      <p:ext uri="{BB962C8B-B14F-4D97-AF65-F5344CB8AC3E}">
        <p14:creationId xmlns:p14="http://schemas.microsoft.com/office/powerpoint/2010/main" val="380412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24</a:t>
            </a:fld>
            <a:endParaRPr lang="en-US"/>
          </a:p>
        </p:txBody>
      </p:sp>
      <p:grpSp>
        <p:nvGrpSpPr>
          <p:cNvPr id="9" name="Group 8">
            <a:extLst>
              <a:ext uri="{FF2B5EF4-FFF2-40B4-BE49-F238E27FC236}">
                <a16:creationId xmlns:a16="http://schemas.microsoft.com/office/drawing/2014/main" id="{C024DBEE-BA3C-425E-9290-18BDC35A662A}"/>
              </a:ext>
            </a:extLst>
          </p:cNvPr>
          <p:cNvGrpSpPr/>
          <p:nvPr/>
        </p:nvGrpSpPr>
        <p:grpSpPr>
          <a:xfrm>
            <a:off x="1748641" y="1021499"/>
            <a:ext cx="5646718" cy="4891621"/>
            <a:chOff x="1071074" y="1086642"/>
            <a:chExt cx="7001852" cy="5906324"/>
          </a:xfrm>
        </p:grpSpPr>
        <p:pic>
          <p:nvPicPr>
            <p:cNvPr id="5" name="Picture 4">
              <a:extLst>
                <a:ext uri="{FF2B5EF4-FFF2-40B4-BE49-F238E27FC236}">
                  <a16:creationId xmlns:a16="http://schemas.microsoft.com/office/drawing/2014/main" id="{A670419E-D8D8-439D-A082-F7B75374C021}"/>
                </a:ext>
              </a:extLst>
            </p:cNvPr>
            <p:cNvPicPr>
              <a:picLocks noChangeAspect="1"/>
            </p:cNvPicPr>
            <p:nvPr/>
          </p:nvPicPr>
          <p:blipFill>
            <a:blip r:embed="rId3"/>
            <a:stretch>
              <a:fillRect/>
            </a:stretch>
          </p:blipFill>
          <p:spPr>
            <a:xfrm>
              <a:off x="1080778" y="1086642"/>
              <a:ext cx="6963747" cy="457264"/>
            </a:xfrm>
            <a:prstGeom prst="rect">
              <a:avLst/>
            </a:prstGeom>
          </p:spPr>
        </p:pic>
        <p:pic>
          <p:nvPicPr>
            <p:cNvPr id="8" name="Picture 7">
              <a:extLst>
                <a:ext uri="{FF2B5EF4-FFF2-40B4-BE49-F238E27FC236}">
                  <a16:creationId xmlns:a16="http://schemas.microsoft.com/office/drawing/2014/main" id="{219E28AC-5209-49D2-B1DC-C934A1199B05}"/>
                </a:ext>
              </a:extLst>
            </p:cNvPr>
            <p:cNvPicPr>
              <a:picLocks noChangeAspect="1"/>
            </p:cNvPicPr>
            <p:nvPr/>
          </p:nvPicPr>
          <p:blipFill>
            <a:blip r:embed="rId4"/>
            <a:stretch>
              <a:fillRect/>
            </a:stretch>
          </p:blipFill>
          <p:spPr>
            <a:xfrm>
              <a:off x="1071074" y="1543906"/>
              <a:ext cx="7001852" cy="5449060"/>
            </a:xfrm>
            <a:prstGeom prst="rect">
              <a:avLst/>
            </a:prstGeom>
          </p:spPr>
        </p:pic>
      </p:grpSp>
    </p:spTree>
    <p:extLst>
      <p:ext uri="{BB962C8B-B14F-4D97-AF65-F5344CB8AC3E}">
        <p14:creationId xmlns:p14="http://schemas.microsoft.com/office/powerpoint/2010/main" val="2434659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Site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25</a:t>
            </a:fld>
            <a:endParaRPr lang="en-US"/>
          </a:p>
        </p:txBody>
      </p:sp>
      <p:pic>
        <p:nvPicPr>
          <p:cNvPr id="6" name="Picture 5">
            <a:extLst>
              <a:ext uri="{FF2B5EF4-FFF2-40B4-BE49-F238E27FC236}">
                <a16:creationId xmlns:a16="http://schemas.microsoft.com/office/drawing/2014/main" id="{2AB7B9B4-672A-424F-A7C9-EDF2A35FB8C0}"/>
              </a:ext>
            </a:extLst>
          </p:cNvPr>
          <p:cNvPicPr>
            <a:picLocks noChangeAspect="1"/>
          </p:cNvPicPr>
          <p:nvPr/>
        </p:nvPicPr>
        <p:blipFill>
          <a:blip r:embed="rId3"/>
          <a:stretch>
            <a:fillRect/>
          </a:stretch>
        </p:blipFill>
        <p:spPr>
          <a:xfrm>
            <a:off x="1071074" y="1123628"/>
            <a:ext cx="7001852" cy="4610743"/>
          </a:xfrm>
          <a:prstGeom prst="rect">
            <a:avLst/>
          </a:prstGeom>
        </p:spPr>
      </p:pic>
    </p:spTree>
    <p:extLst>
      <p:ext uri="{BB962C8B-B14F-4D97-AF65-F5344CB8AC3E}">
        <p14:creationId xmlns:p14="http://schemas.microsoft.com/office/powerpoint/2010/main" val="1713540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CEP Schedule</a:t>
            </a:r>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a:p>
        </p:txBody>
      </p:sp>
      <p:grpSp>
        <p:nvGrpSpPr>
          <p:cNvPr id="6" name="Group 5">
            <a:extLst>
              <a:ext uri="{FF2B5EF4-FFF2-40B4-BE49-F238E27FC236}">
                <a16:creationId xmlns:a16="http://schemas.microsoft.com/office/drawing/2014/main" id="{3145CA45-E460-4D5F-BD81-83E414CC5A27}"/>
              </a:ext>
            </a:extLst>
          </p:cNvPr>
          <p:cNvGrpSpPr/>
          <p:nvPr/>
        </p:nvGrpSpPr>
        <p:grpSpPr>
          <a:xfrm>
            <a:off x="1082842" y="1015966"/>
            <a:ext cx="6473489" cy="4826067"/>
            <a:chOff x="1082842" y="1015966"/>
            <a:chExt cx="6473489" cy="4826067"/>
          </a:xfrm>
        </p:grpSpPr>
        <p:pic>
          <p:nvPicPr>
            <p:cNvPr id="3" name="Picture 2">
              <a:extLst>
                <a:ext uri="{FF2B5EF4-FFF2-40B4-BE49-F238E27FC236}">
                  <a16:creationId xmlns:a16="http://schemas.microsoft.com/office/drawing/2014/main" id="{519D1FF1-5015-42BF-AEFC-A33C6DEE416F}"/>
                </a:ext>
              </a:extLst>
            </p:cNvPr>
            <p:cNvPicPr>
              <a:picLocks noChangeAspect="1"/>
            </p:cNvPicPr>
            <p:nvPr/>
          </p:nvPicPr>
          <p:blipFill>
            <a:blip r:embed="rId3"/>
            <a:stretch>
              <a:fillRect/>
            </a:stretch>
          </p:blipFill>
          <p:spPr>
            <a:xfrm>
              <a:off x="1587669" y="1015966"/>
              <a:ext cx="5968662" cy="4826067"/>
            </a:xfrm>
            <a:prstGeom prst="rect">
              <a:avLst/>
            </a:prstGeom>
          </p:spPr>
        </p:pic>
        <p:sp>
          <p:nvSpPr>
            <p:cNvPr id="5" name="Arrow: Right 4">
              <a:extLst>
                <a:ext uri="{FF2B5EF4-FFF2-40B4-BE49-F238E27FC236}">
                  <a16:creationId xmlns:a16="http://schemas.microsoft.com/office/drawing/2014/main" id="{DA74600C-6834-4EDF-BA42-3CE1CC4D85F6}"/>
                </a:ext>
              </a:extLst>
            </p:cNvPr>
            <p:cNvSpPr/>
            <p:nvPr/>
          </p:nvSpPr>
          <p:spPr>
            <a:xfrm>
              <a:off x="1082842" y="3777916"/>
              <a:ext cx="601579" cy="3007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4755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CEP Schedule</a:t>
            </a:r>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grpSp>
        <p:nvGrpSpPr>
          <p:cNvPr id="8" name="Group 7">
            <a:extLst>
              <a:ext uri="{FF2B5EF4-FFF2-40B4-BE49-F238E27FC236}">
                <a16:creationId xmlns:a16="http://schemas.microsoft.com/office/drawing/2014/main" id="{76BF69FE-7FCA-4B57-8A0E-8BFC60B59AC9}"/>
              </a:ext>
            </a:extLst>
          </p:cNvPr>
          <p:cNvGrpSpPr/>
          <p:nvPr/>
        </p:nvGrpSpPr>
        <p:grpSpPr>
          <a:xfrm>
            <a:off x="861461" y="1031219"/>
            <a:ext cx="8133347" cy="4919437"/>
            <a:chOff x="861461" y="1031219"/>
            <a:chExt cx="8133347" cy="4919437"/>
          </a:xfrm>
        </p:grpSpPr>
        <p:pic>
          <p:nvPicPr>
            <p:cNvPr id="3" name="Picture 2">
              <a:extLst>
                <a:ext uri="{FF2B5EF4-FFF2-40B4-BE49-F238E27FC236}">
                  <a16:creationId xmlns:a16="http://schemas.microsoft.com/office/drawing/2014/main" id="{020F495E-9AAF-48DC-98A9-EDD59E723211}"/>
                </a:ext>
              </a:extLst>
            </p:cNvPr>
            <p:cNvPicPr>
              <a:picLocks noChangeAspect="1"/>
            </p:cNvPicPr>
            <p:nvPr/>
          </p:nvPicPr>
          <p:blipFill>
            <a:blip r:embed="rId3"/>
            <a:stretch>
              <a:fillRect/>
            </a:stretch>
          </p:blipFill>
          <p:spPr>
            <a:xfrm>
              <a:off x="861461" y="1031219"/>
              <a:ext cx="7644866" cy="4919437"/>
            </a:xfrm>
            <a:prstGeom prst="rect">
              <a:avLst/>
            </a:prstGeom>
          </p:spPr>
        </p:pic>
        <p:sp>
          <p:nvSpPr>
            <p:cNvPr id="5" name="Arrow: Left 4">
              <a:extLst>
                <a:ext uri="{FF2B5EF4-FFF2-40B4-BE49-F238E27FC236}">
                  <a16:creationId xmlns:a16="http://schemas.microsoft.com/office/drawing/2014/main" id="{2F5E570E-A776-41EF-A74B-FDFAB1783816}"/>
                </a:ext>
              </a:extLst>
            </p:cNvPr>
            <p:cNvSpPr/>
            <p:nvPr/>
          </p:nvSpPr>
          <p:spPr>
            <a:xfrm>
              <a:off x="5125453" y="1616095"/>
              <a:ext cx="541421" cy="28875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0E882E6B-44E3-4F65-BB86-00931A1D4C24}"/>
                </a:ext>
              </a:extLst>
            </p:cNvPr>
            <p:cNvSpPr/>
            <p:nvPr/>
          </p:nvSpPr>
          <p:spPr>
            <a:xfrm>
              <a:off x="8453387" y="2755084"/>
              <a:ext cx="541421" cy="28875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0EBC604F-4C29-4E22-B602-76E01A33BFA3}"/>
                </a:ext>
              </a:extLst>
            </p:cNvPr>
            <p:cNvSpPr/>
            <p:nvPr/>
          </p:nvSpPr>
          <p:spPr>
            <a:xfrm>
              <a:off x="3352801" y="4295127"/>
              <a:ext cx="541421" cy="28875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709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CEP Schedule</a:t>
            </a:r>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a:p>
        </p:txBody>
      </p:sp>
      <p:grpSp>
        <p:nvGrpSpPr>
          <p:cNvPr id="15" name="Group 14">
            <a:extLst>
              <a:ext uri="{FF2B5EF4-FFF2-40B4-BE49-F238E27FC236}">
                <a16:creationId xmlns:a16="http://schemas.microsoft.com/office/drawing/2014/main" id="{E1C6859C-7196-4644-8321-C9384611FA18}"/>
              </a:ext>
            </a:extLst>
          </p:cNvPr>
          <p:cNvGrpSpPr/>
          <p:nvPr/>
        </p:nvGrpSpPr>
        <p:grpSpPr>
          <a:xfrm>
            <a:off x="1003449" y="1018601"/>
            <a:ext cx="7629949" cy="4966640"/>
            <a:chOff x="1003449" y="1018601"/>
            <a:chExt cx="7629949" cy="4966640"/>
          </a:xfrm>
        </p:grpSpPr>
        <p:pic>
          <p:nvPicPr>
            <p:cNvPr id="9" name="Picture 8">
              <a:extLst>
                <a:ext uri="{FF2B5EF4-FFF2-40B4-BE49-F238E27FC236}">
                  <a16:creationId xmlns:a16="http://schemas.microsoft.com/office/drawing/2014/main" id="{CF28E2E2-B769-44B6-8D5A-7DA9B60037D1}"/>
                </a:ext>
              </a:extLst>
            </p:cNvPr>
            <p:cNvPicPr>
              <a:picLocks noChangeAspect="1"/>
            </p:cNvPicPr>
            <p:nvPr/>
          </p:nvPicPr>
          <p:blipFill>
            <a:blip r:embed="rId3"/>
            <a:stretch>
              <a:fillRect/>
            </a:stretch>
          </p:blipFill>
          <p:spPr>
            <a:xfrm>
              <a:off x="1003449" y="1094874"/>
              <a:ext cx="7137102" cy="4890367"/>
            </a:xfrm>
            <a:prstGeom prst="rect">
              <a:avLst/>
            </a:prstGeom>
          </p:spPr>
        </p:pic>
        <p:sp>
          <p:nvSpPr>
            <p:cNvPr id="10" name="Arrow: Left 9">
              <a:extLst>
                <a:ext uri="{FF2B5EF4-FFF2-40B4-BE49-F238E27FC236}">
                  <a16:creationId xmlns:a16="http://schemas.microsoft.com/office/drawing/2014/main" id="{EE13149B-6155-4A69-A3C1-7B81795A85B9}"/>
                </a:ext>
              </a:extLst>
            </p:cNvPr>
            <p:cNvSpPr/>
            <p:nvPr/>
          </p:nvSpPr>
          <p:spPr>
            <a:xfrm>
              <a:off x="4950994" y="1018601"/>
              <a:ext cx="493295" cy="3007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210D2B8B-2C6E-442E-8CBB-AC79F1C0472F}"/>
                </a:ext>
              </a:extLst>
            </p:cNvPr>
            <p:cNvSpPr/>
            <p:nvPr/>
          </p:nvSpPr>
          <p:spPr>
            <a:xfrm>
              <a:off x="8140103" y="3011833"/>
              <a:ext cx="493295" cy="3007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DE858413-860D-4383-8459-F9187292220F}"/>
                </a:ext>
              </a:extLst>
            </p:cNvPr>
            <p:cNvSpPr/>
            <p:nvPr/>
          </p:nvSpPr>
          <p:spPr>
            <a:xfrm>
              <a:off x="5264555" y="2861438"/>
              <a:ext cx="493295" cy="3007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66BBB4A0-1663-4AF5-BD23-B50013AC43AC}"/>
                </a:ext>
              </a:extLst>
            </p:cNvPr>
            <p:cNvSpPr/>
            <p:nvPr/>
          </p:nvSpPr>
          <p:spPr>
            <a:xfrm>
              <a:off x="4850205" y="4668180"/>
              <a:ext cx="493295" cy="3007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F713FDEB-C4FB-43E1-AFD6-195592806EF0}"/>
                </a:ext>
              </a:extLst>
            </p:cNvPr>
            <p:cNvSpPr/>
            <p:nvPr/>
          </p:nvSpPr>
          <p:spPr>
            <a:xfrm>
              <a:off x="4078705" y="5664327"/>
              <a:ext cx="493295" cy="30078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733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Checklist Summary</a:t>
            </a:r>
          </a:p>
        </p:txBody>
      </p:sp>
      <p:sp>
        <p:nvSpPr>
          <p:cNvPr id="4" name="Slide Number Placeholder 3"/>
          <p:cNvSpPr>
            <a:spLocks noGrp="1"/>
          </p:cNvSpPr>
          <p:nvPr>
            <p:ph type="sldNum" sz="quarter" idx="12"/>
          </p:nvPr>
        </p:nvSpPr>
        <p:spPr/>
        <p:txBody>
          <a:bodyPr/>
          <a:lstStyle/>
          <a:p>
            <a:fld id="{16630861-4318-414B-8E21-CA5F03E7BD41}" type="slidenum">
              <a:rPr lang="en-US" smtClean="0"/>
              <a:t>29</a:t>
            </a:fld>
            <a:endParaRPr lang="en-US"/>
          </a:p>
        </p:txBody>
      </p:sp>
      <p:pic>
        <p:nvPicPr>
          <p:cNvPr id="5" name="Picture 4"/>
          <p:cNvPicPr>
            <a:picLocks noChangeAspect="1"/>
          </p:cNvPicPr>
          <p:nvPr/>
        </p:nvPicPr>
        <p:blipFill>
          <a:blip r:embed="rId3"/>
          <a:stretch>
            <a:fillRect/>
          </a:stretch>
        </p:blipFill>
        <p:spPr>
          <a:xfrm>
            <a:off x="863805" y="1166279"/>
            <a:ext cx="7396152" cy="4827202"/>
          </a:xfrm>
          <a:prstGeom prst="rect">
            <a:avLst/>
          </a:prstGeom>
        </p:spPr>
      </p:pic>
    </p:spTree>
    <p:extLst>
      <p:ext uri="{BB962C8B-B14F-4D97-AF65-F5344CB8AC3E}">
        <p14:creationId xmlns:p14="http://schemas.microsoft.com/office/powerpoint/2010/main" val="89572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Waffle</a:t>
            </a:r>
          </a:p>
        </p:txBody>
      </p:sp>
      <p:sp>
        <p:nvSpPr>
          <p:cNvPr id="4" name="Slide Number Placeholder 3"/>
          <p:cNvSpPr>
            <a:spLocks noGrp="1"/>
          </p:cNvSpPr>
          <p:nvPr>
            <p:ph type="sldNum" sz="quarter" idx="12"/>
          </p:nvPr>
        </p:nvSpPr>
        <p:spPr/>
        <p:txBody>
          <a:bodyPr/>
          <a:lstStyle/>
          <a:p>
            <a:fld id="{16630861-4318-414B-8E21-CA5F03E7BD41}" type="slidenum">
              <a:rPr lang="en-US" smtClean="0"/>
              <a:t>3</a:t>
            </a:fld>
            <a:endParaRPr lang="en-US"/>
          </a:p>
        </p:txBody>
      </p:sp>
      <p:pic>
        <p:nvPicPr>
          <p:cNvPr id="5" name="Picture 4"/>
          <p:cNvPicPr>
            <a:picLocks noChangeAspect="1"/>
          </p:cNvPicPr>
          <p:nvPr/>
        </p:nvPicPr>
        <p:blipFill>
          <a:blip r:embed="rId3"/>
          <a:stretch>
            <a:fillRect/>
          </a:stretch>
        </p:blipFill>
        <p:spPr>
          <a:xfrm>
            <a:off x="1583221" y="1182602"/>
            <a:ext cx="5958862" cy="4744791"/>
          </a:xfrm>
          <a:prstGeom prst="rect">
            <a:avLst/>
          </a:prstGeom>
        </p:spPr>
      </p:pic>
    </p:spTree>
    <p:extLst>
      <p:ext uri="{BB962C8B-B14F-4D97-AF65-F5344CB8AC3E}">
        <p14:creationId xmlns:p14="http://schemas.microsoft.com/office/powerpoint/2010/main" val="2996435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Checklist Summary</a:t>
            </a:r>
          </a:p>
        </p:txBody>
      </p:sp>
      <p:sp>
        <p:nvSpPr>
          <p:cNvPr id="4" name="Slide Number Placeholder 3"/>
          <p:cNvSpPr>
            <a:spLocks noGrp="1"/>
          </p:cNvSpPr>
          <p:nvPr>
            <p:ph type="sldNum" sz="quarter" idx="12"/>
          </p:nvPr>
        </p:nvSpPr>
        <p:spPr/>
        <p:txBody>
          <a:bodyPr/>
          <a:lstStyle/>
          <a:p>
            <a:fld id="{16630861-4318-414B-8E21-CA5F03E7BD41}" type="slidenum">
              <a:rPr lang="en-US" smtClean="0"/>
              <a:t>30</a:t>
            </a:fld>
            <a:endParaRPr lang="en-US"/>
          </a:p>
        </p:txBody>
      </p:sp>
      <p:pic>
        <p:nvPicPr>
          <p:cNvPr id="3" name="Picture 2"/>
          <p:cNvPicPr>
            <a:picLocks noChangeAspect="1"/>
          </p:cNvPicPr>
          <p:nvPr/>
        </p:nvPicPr>
        <p:blipFill>
          <a:blip r:embed="rId3"/>
          <a:stretch>
            <a:fillRect/>
          </a:stretch>
        </p:blipFill>
        <p:spPr>
          <a:xfrm>
            <a:off x="1205992" y="1095933"/>
            <a:ext cx="6713319" cy="4897021"/>
          </a:xfrm>
          <a:prstGeom prst="rect">
            <a:avLst/>
          </a:prstGeom>
        </p:spPr>
      </p:pic>
    </p:spTree>
    <p:extLst>
      <p:ext uri="{BB962C8B-B14F-4D97-AF65-F5344CB8AC3E}">
        <p14:creationId xmlns:p14="http://schemas.microsoft.com/office/powerpoint/2010/main" val="64192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Claiming</a:t>
            </a:r>
          </a:p>
        </p:txBody>
      </p:sp>
      <p:sp>
        <p:nvSpPr>
          <p:cNvPr id="4" name="Slide Number Placeholder 3"/>
          <p:cNvSpPr>
            <a:spLocks noGrp="1"/>
          </p:cNvSpPr>
          <p:nvPr>
            <p:ph type="sldNum" sz="quarter" idx="4294967295"/>
          </p:nvPr>
        </p:nvSpPr>
        <p:spPr>
          <a:xfrm>
            <a:off x="8264525" y="6356350"/>
            <a:ext cx="879475" cy="365125"/>
          </a:xfrm>
        </p:spPr>
        <p:txBody>
          <a:bodyPr/>
          <a:lstStyle/>
          <a:p>
            <a:fld id="{16630861-4318-414B-8E21-CA5F03E7BD41}" type="slidenum">
              <a:rPr lang="en-US" smtClean="0"/>
              <a:t>31</a:t>
            </a:fld>
            <a:endParaRPr lang="en-US"/>
          </a:p>
        </p:txBody>
      </p:sp>
    </p:spTree>
    <p:extLst>
      <p:ext uri="{BB962C8B-B14F-4D97-AF65-F5344CB8AC3E}">
        <p14:creationId xmlns:p14="http://schemas.microsoft.com/office/powerpoint/2010/main" val="311510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32</a:t>
            </a:fld>
            <a:endParaRPr lang="en-US"/>
          </a:p>
        </p:txBody>
      </p:sp>
      <p:pic>
        <p:nvPicPr>
          <p:cNvPr id="6" name="Picture 5">
            <a:extLst>
              <a:ext uri="{FF2B5EF4-FFF2-40B4-BE49-F238E27FC236}">
                <a16:creationId xmlns:a16="http://schemas.microsoft.com/office/drawing/2014/main" id="{0F9A5C70-8E3E-40D0-BAA3-9545C6103DB4}"/>
              </a:ext>
            </a:extLst>
          </p:cNvPr>
          <p:cNvPicPr>
            <a:picLocks noChangeAspect="1"/>
          </p:cNvPicPr>
          <p:nvPr/>
        </p:nvPicPr>
        <p:blipFill>
          <a:blip r:embed="rId3"/>
          <a:stretch>
            <a:fillRect/>
          </a:stretch>
        </p:blipFill>
        <p:spPr>
          <a:xfrm>
            <a:off x="204178" y="1847629"/>
            <a:ext cx="8735644" cy="3162741"/>
          </a:xfrm>
          <a:prstGeom prst="rect">
            <a:avLst/>
          </a:prstGeom>
        </p:spPr>
      </p:pic>
    </p:spTree>
    <p:extLst>
      <p:ext uri="{BB962C8B-B14F-4D97-AF65-F5344CB8AC3E}">
        <p14:creationId xmlns:p14="http://schemas.microsoft.com/office/powerpoint/2010/main" val="368182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33</a:t>
            </a:fld>
            <a:endParaRPr lang="en-US"/>
          </a:p>
        </p:txBody>
      </p:sp>
      <p:pic>
        <p:nvPicPr>
          <p:cNvPr id="3" name="Picture 2"/>
          <p:cNvPicPr>
            <a:picLocks noChangeAspect="1"/>
          </p:cNvPicPr>
          <p:nvPr/>
        </p:nvPicPr>
        <p:blipFill>
          <a:blip r:embed="rId3"/>
          <a:stretch>
            <a:fillRect/>
          </a:stretch>
        </p:blipFill>
        <p:spPr>
          <a:xfrm>
            <a:off x="1708484" y="1082123"/>
            <a:ext cx="5702881" cy="4906288"/>
          </a:xfrm>
          <a:prstGeom prst="rect">
            <a:avLst/>
          </a:prstGeom>
        </p:spPr>
      </p:pic>
    </p:spTree>
    <p:extLst>
      <p:ext uri="{BB962C8B-B14F-4D97-AF65-F5344CB8AC3E}">
        <p14:creationId xmlns:p14="http://schemas.microsoft.com/office/powerpoint/2010/main" val="804224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34</a:t>
            </a:fld>
            <a:endParaRPr lang="en-US"/>
          </a:p>
        </p:txBody>
      </p:sp>
      <p:pic>
        <p:nvPicPr>
          <p:cNvPr id="5" name="Picture 4"/>
          <p:cNvPicPr>
            <a:picLocks noChangeAspect="1"/>
          </p:cNvPicPr>
          <p:nvPr/>
        </p:nvPicPr>
        <p:blipFill>
          <a:blip r:embed="rId3"/>
          <a:stretch>
            <a:fillRect/>
          </a:stretch>
        </p:blipFill>
        <p:spPr>
          <a:xfrm>
            <a:off x="456249" y="1217899"/>
            <a:ext cx="8212806" cy="4710160"/>
          </a:xfrm>
          <a:prstGeom prst="rect">
            <a:avLst/>
          </a:prstGeom>
        </p:spPr>
      </p:pic>
    </p:spTree>
    <p:extLst>
      <p:ext uri="{BB962C8B-B14F-4D97-AF65-F5344CB8AC3E}">
        <p14:creationId xmlns:p14="http://schemas.microsoft.com/office/powerpoint/2010/main" val="2862393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35</a:t>
            </a:fld>
            <a:endParaRPr lang="en-US"/>
          </a:p>
        </p:txBody>
      </p:sp>
      <p:pic>
        <p:nvPicPr>
          <p:cNvPr id="3" name="Picture 2"/>
          <p:cNvPicPr>
            <a:picLocks noChangeAspect="1"/>
          </p:cNvPicPr>
          <p:nvPr/>
        </p:nvPicPr>
        <p:blipFill>
          <a:blip r:embed="rId3"/>
          <a:stretch>
            <a:fillRect/>
          </a:stretch>
        </p:blipFill>
        <p:spPr>
          <a:xfrm>
            <a:off x="1040469" y="1086019"/>
            <a:ext cx="7056783" cy="4846049"/>
          </a:xfrm>
          <a:prstGeom prst="rect">
            <a:avLst/>
          </a:prstGeom>
        </p:spPr>
      </p:pic>
      <p:sp>
        <p:nvSpPr>
          <p:cNvPr id="6" name="Right Arrow 5"/>
          <p:cNvSpPr/>
          <p:nvPr/>
        </p:nvSpPr>
        <p:spPr>
          <a:xfrm>
            <a:off x="5979695" y="5149516"/>
            <a:ext cx="529390" cy="28875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819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36</a:t>
            </a:fld>
            <a:endParaRPr lang="en-US"/>
          </a:p>
        </p:txBody>
      </p:sp>
      <p:pic>
        <p:nvPicPr>
          <p:cNvPr id="5" name="Picture 4"/>
          <p:cNvPicPr>
            <a:picLocks noChangeAspect="1"/>
          </p:cNvPicPr>
          <p:nvPr/>
        </p:nvPicPr>
        <p:blipFill>
          <a:blip r:embed="rId3"/>
          <a:stretch>
            <a:fillRect/>
          </a:stretch>
        </p:blipFill>
        <p:spPr>
          <a:xfrm>
            <a:off x="1016720" y="1156830"/>
            <a:ext cx="7091863" cy="4802481"/>
          </a:xfrm>
          <a:prstGeom prst="rect">
            <a:avLst/>
          </a:prstGeom>
        </p:spPr>
      </p:pic>
    </p:spTree>
    <p:extLst>
      <p:ext uri="{BB962C8B-B14F-4D97-AF65-F5344CB8AC3E}">
        <p14:creationId xmlns:p14="http://schemas.microsoft.com/office/powerpoint/2010/main" val="2658987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a:p>
        </p:txBody>
      </p:sp>
      <p:pic>
        <p:nvPicPr>
          <p:cNvPr id="3" name="Picture 2"/>
          <p:cNvPicPr>
            <a:picLocks noChangeAspect="1"/>
          </p:cNvPicPr>
          <p:nvPr/>
        </p:nvPicPr>
        <p:blipFill>
          <a:blip r:embed="rId3"/>
          <a:stretch>
            <a:fillRect/>
          </a:stretch>
        </p:blipFill>
        <p:spPr>
          <a:xfrm>
            <a:off x="1871409" y="1106905"/>
            <a:ext cx="5382485" cy="4866357"/>
          </a:xfrm>
          <a:prstGeom prst="rect">
            <a:avLst/>
          </a:prstGeom>
        </p:spPr>
      </p:pic>
    </p:spTree>
    <p:extLst>
      <p:ext uri="{BB962C8B-B14F-4D97-AF65-F5344CB8AC3E}">
        <p14:creationId xmlns:p14="http://schemas.microsoft.com/office/powerpoint/2010/main" val="29413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38</a:t>
            </a:fld>
            <a:endParaRPr lang="en-US"/>
          </a:p>
        </p:txBody>
      </p:sp>
      <p:pic>
        <p:nvPicPr>
          <p:cNvPr id="5" name="Picture 4"/>
          <p:cNvPicPr>
            <a:picLocks noChangeAspect="1"/>
          </p:cNvPicPr>
          <p:nvPr/>
        </p:nvPicPr>
        <p:blipFill>
          <a:blip r:embed="rId3"/>
          <a:stretch>
            <a:fillRect/>
          </a:stretch>
        </p:blipFill>
        <p:spPr>
          <a:xfrm>
            <a:off x="1062459" y="1273530"/>
            <a:ext cx="7000386" cy="4684356"/>
          </a:xfrm>
          <a:prstGeom prst="rect">
            <a:avLst/>
          </a:prstGeom>
        </p:spPr>
      </p:pic>
    </p:spTree>
    <p:extLst>
      <p:ext uri="{BB962C8B-B14F-4D97-AF65-F5344CB8AC3E}">
        <p14:creationId xmlns:p14="http://schemas.microsoft.com/office/powerpoint/2010/main" val="399715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a:t>
            </a:r>
          </a:p>
        </p:txBody>
      </p:sp>
      <p:sp>
        <p:nvSpPr>
          <p:cNvPr id="4" name="Slide Number Placeholder 3"/>
          <p:cNvSpPr>
            <a:spLocks noGrp="1"/>
          </p:cNvSpPr>
          <p:nvPr>
            <p:ph type="sldNum" sz="quarter" idx="12"/>
          </p:nvPr>
        </p:nvSpPr>
        <p:spPr/>
        <p:txBody>
          <a:bodyPr/>
          <a:lstStyle/>
          <a:p>
            <a:fld id="{16630861-4318-414B-8E21-CA5F03E7BD41}" type="slidenum">
              <a:rPr lang="en-US" smtClean="0"/>
              <a:t>39</a:t>
            </a:fld>
            <a:endParaRPr lang="en-US"/>
          </a:p>
        </p:txBody>
      </p:sp>
      <p:pic>
        <p:nvPicPr>
          <p:cNvPr id="3" name="Picture 2"/>
          <p:cNvPicPr>
            <a:picLocks noChangeAspect="1"/>
          </p:cNvPicPr>
          <p:nvPr/>
        </p:nvPicPr>
        <p:blipFill>
          <a:blip r:embed="rId3"/>
          <a:stretch>
            <a:fillRect/>
          </a:stretch>
        </p:blipFill>
        <p:spPr>
          <a:xfrm>
            <a:off x="636709" y="1212484"/>
            <a:ext cx="7851886" cy="4652660"/>
          </a:xfrm>
          <a:prstGeom prst="rect">
            <a:avLst/>
          </a:prstGeom>
        </p:spPr>
      </p:pic>
    </p:spTree>
    <p:extLst>
      <p:ext uri="{BB962C8B-B14F-4D97-AF65-F5344CB8AC3E}">
        <p14:creationId xmlns:p14="http://schemas.microsoft.com/office/powerpoint/2010/main" val="154736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of ACES</a:t>
            </a:r>
          </a:p>
        </p:txBody>
      </p:sp>
      <p:sp>
        <p:nvSpPr>
          <p:cNvPr id="4" name="Slide Number Placeholder 3"/>
          <p:cNvSpPr>
            <a:spLocks noGrp="1"/>
          </p:cNvSpPr>
          <p:nvPr>
            <p:ph type="sldNum" sz="quarter" idx="12"/>
          </p:nvPr>
        </p:nvSpPr>
        <p:spPr/>
        <p:txBody>
          <a:bodyPr/>
          <a:lstStyle/>
          <a:p>
            <a:fld id="{16630861-4318-414B-8E21-CA5F03E7BD41}" type="slidenum">
              <a:rPr lang="en-US" smtClean="0"/>
              <a:t>4</a:t>
            </a:fld>
            <a:endParaRPr lang="en-US"/>
          </a:p>
        </p:txBody>
      </p:sp>
      <p:grpSp>
        <p:nvGrpSpPr>
          <p:cNvPr id="8" name="Group 7">
            <a:extLst>
              <a:ext uri="{FF2B5EF4-FFF2-40B4-BE49-F238E27FC236}">
                <a16:creationId xmlns:a16="http://schemas.microsoft.com/office/drawing/2014/main" id="{D3646788-127D-410D-B611-4F7AEC6CD870}"/>
              </a:ext>
            </a:extLst>
          </p:cNvPr>
          <p:cNvGrpSpPr/>
          <p:nvPr/>
        </p:nvGrpSpPr>
        <p:grpSpPr>
          <a:xfrm>
            <a:off x="185125" y="1372056"/>
            <a:ext cx="8773749" cy="4382112"/>
            <a:chOff x="185125" y="1372056"/>
            <a:chExt cx="8773749" cy="4382112"/>
          </a:xfrm>
        </p:grpSpPr>
        <p:pic>
          <p:nvPicPr>
            <p:cNvPr id="5" name="Picture 4">
              <a:extLst>
                <a:ext uri="{FF2B5EF4-FFF2-40B4-BE49-F238E27FC236}">
                  <a16:creationId xmlns:a16="http://schemas.microsoft.com/office/drawing/2014/main" id="{F02DAAF4-C036-4AAD-8F0F-158600BB6746}"/>
                </a:ext>
              </a:extLst>
            </p:cNvPr>
            <p:cNvPicPr>
              <a:picLocks noChangeAspect="1"/>
            </p:cNvPicPr>
            <p:nvPr/>
          </p:nvPicPr>
          <p:blipFill>
            <a:blip r:embed="rId3"/>
            <a:stretch>
              <a:fillRect/>
            </a:stretch>
          </p:blipFill>
          <p:spPr>
            <a:xfrm>
              <a:off x="185125" y="1372056"/>
              <a:ext cx="8773749" cy="4382112"/>
            </a:xfrm>
            <a:prstGeom prst="rect">
              <a:avLst/>
            </a:prstGeom>
          </p:spPr>
        </p:pic>
        <p:sp>
          <p:nvSpPr>
            <p:cNvPr id="7" name="Left Arrow 6"/>
            <p:cNvSpPr/>
            <p:nvPr/>
          </p:nvSpPr>
          <p:spPr>
            <a:xfrm>
              <a:off x="6922168" y="1815575"/>
              <a:ext cx="890337" cy="49329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7308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40</a:t>
            </a:fld>
            <a:endParaRPr lang="en-US"/>
          </a:p>
        </p:txBody>
      </p:sp>
      <p:pic>
        <p:nvPicPr>
          <p:cNvPr id="5" name="Picture 4"/>
          <p:cNvPicPr>
            <a:picLocks noChangeAspect="1"/>
          </p:cNvPicPr>
          <p:nvPr/>
        </p:nvPicPr>
        <p:blipFill>
          <a:blip r:embed="rId3"/>
          <a:stretch>
            <a:fillRect/>
          </a:stretch>
        </p:blipFill>
        <p:spPr>
          <a:xfrm>
            <a:off x="119062" y="1847850"/>
            <a:ext cx="8905875" cy="3162300"/>
          </a:xfrm>
          <a:prstGeom prst="rect">
            <a:avLst/>
          </a:prstGeom>
        </p:spPr>
      </p:pic>
    </p:spTree>
    <p:extLst>
      <p:ext uri="{BB962C8B-B14F-4D97-AF65-F5344CB8AC3E}">
        <p14:creationId xmlns:p14="http://schemas.microsoft.com/office/powerpoint/2010/main" val="689265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41</a:t>
            </a:fld>
            <a:endParaRPr lang="en-US"/>
          </a:p>
        </p:txBody>
      </p:sp>
      <p:pic>
        <p:nvPicPr>
          <p:cNvPr id="3" name="Picture 2"/>
          <p:cNvPicPr>
            <a:picLocks noChangeAspect="1"/>
          </p:cNvPicPr>
          <p:nvPr/>
        </p:nvPicPr>
        <p:blipFill>
          <a:blip r:embed="rId3"/>
          <a:stretch>
            <a:fillRect/>
          </a:stretch>
        </p:blipFill>
        <p:spPr>
          <a:xfrm>
            <a:off x="1738815" y="1111732"/>
            <a:ext cx="5636543" cy="4875819"/>
          </a:xfrm>
          <a:prstGeom prst="rect">
            <a:avLst/>
          </a:prstGeom>
        </p:spPr>
      </p:pic>
    </p:spTree>
    <p:extLst>
      <p:ext uri="{BB962C8B-B14F-4D97-AF65-F5344CB8AC3E}">
        <p14:creationId xmlns:p14="http://schemas.microsoft.com/office/powerpoint/2010/main" val="58136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42</a:t>
            </a:fld>
            <a:endParaRPr lang="en-US"/>
          </a:p>
        </p:txBody>
      </p:sp>
      <p:pic>
        <p:nvPicPr>
          <p:cNvPr id="5" name="Picture 4"/>
          <p:cNvPicPr>
            <a:picLocks noChangeAspect="1"/>
          </p:cNvPicPr>
          <p:nvPr/>
        </p:nvPicPr>
        <p:blipFill>
          <a:blip r:embed="rId3"/>
          <a:stretch>
            <a:fillRect/>
          </a:stretch>
        </p:blipFill>
        <p:spPr>
          <a:xfrm>
            <a:off x="408020" y="1093188"/>
            <a:ext cx="8302843" cy="4827852"/>
          </a:xfrm>
          <a:prstGeom prst="rect">
            <a:avLst/>
          </a:prstGeom>
        </p:spPr>
      </p:pic>
    </p:spTree>
    <p:extLst>
      <p:ext uri="{BB962C8B-B14F-4D97-AF65-F5344CB8AC3E}">
        <p14:creationId xmlns:p14="http://schemas.microsoft.com/office/powerpoint/2010/main" val="178326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43</a:t>
            </a:fld>
            <a:endParaRPr lang="en-US"/>
          </a:p>
        </p:txBody>
      </p:sp>
      <p:pic>
        <p:nvPicPr>
          <p:cNvPr id="3" name="Picture 2"/>
          <p:cNvPicPr>
            <a:picLocks noChangeAspect="1"/>
          </p:cNvPicPr>
          <p:nvPr/>
        </p:nvPicPr>
        <p:blipFill>
          <a:blip r:embed="rId3"/>
          <a:stretch>
            <a:fillRect/>
          </a:stretch>
        </p:blipFill>
        <p:spPr>
          <a:xfrm>
            <a:off x="1075374" y="1082911"/>
            <a:ext cx="6974556" cy="4924526"/>
          </a:xfrm>
          <a:prstGeom prst="rect">
            <a:avLst/>
          </a:prstGeom>
        </p:spPr>
      </p:pic>
    </p:spTree>
    <p:extLst>
      <p:ext uri="{BB962C8B-B14F-4D97-AF65-F5344CB8AC3E}">
        <p14:creationId xmlns:p14="http://schemas.microsoft.com/office/powerpoint/2010/main" val="1156034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44</a:t>
            </a:fld>
            <a:endParaRPr lang="en-US"/>
          </a:p>
        </p:txBody>
      </p:sp>
      <p:pic>
        <p:nvPicPr>
          <p:cNvPr id="5" name="Picture 4"/>
          <p:cNvPicPr>
            <a:picLocks noChangeAspect="1"/>
          </p:cNvPicPr>
          <p:nvPr/>
        </p:nvPicPr>
        <p:blipFill>
          <a:blip r:embed="rId3"/>
          <a:stretch>
            <a:fillRect/>
          </a:stretch>
        </p:blipFill>
        <p:spPr>
          <a:xfrm>
            <a:off x="421968" y="1203158"/>
            <a:ext cx="8281367" cy="4491288"/>
          </a:xfrm>
          <a:prstGeom prst="rect">
            <a:avLst/>
          </a:prstGeom>
        </p:spPr>
      </p:pic>
    </p:spTree>
    <p:extLst>
      <p:ext uri="{BB962C8B-B14F-4D97-AF65-F5344CB8AC3E}">
        <p14:creationId xmlns:p14="http://schemas.microsoft.com/office/powerpoint/2010/main" val="2607802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45</a:t>
            </a:fld>
            <a:endParaRPr lang="en-US"/>
          </a:p>
        </p:txBody>
      </p:sp>
      <p:pic>
        <p:nvPicPr>
          <p:cNvPr id="3" name="Picture 2"/>
          <p:cNvPicPr>
            <a:picLocks noChangeAspect="1"/>
          </p:cNvPicPr>
          <p:nvPr/>
        </p:nvPicPr>
        <p:blipFill>
          <a:blip r:embed="rId3"/>
          <a:stretch>
            <a:fillRect/>
          </a:stretch>
        </p:blipFill>
        <p:spPr>
          <a:xfrm>
            <a:off x="557891" y="1188318"/>
            <a:ext cx="8009522" cy="4579320"/>
          </a:xfrm>
          <a:prstGeom prst="rect">
            <a:avLst/>
          </a:prstGeom>
        </p:spPr>
      </p:pic>
    </p:spTree>
    <p:extLst>
      <p:ext uri="{BB962C8B-B14F-4D97-AF65-F5344CB8AC3E}">
        <p14:creationId xmlns:p14="http://schemas.microsoft.com/office/powerpoint/2010/main" val="580379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46</a:t>
            </a:fld>
            <a:endParaRPr lang="en-US"/>
          </a:p>
        </p:txBody>
      </p:sp>
      <p:pic>
        <p:nvPicPr>
          <p:cNvPr id="5" name="Picture 4"/>
          <p:cNvPicPr>
            <a:picLocks noChangeAspect="1"/>
          </p:cNvPicPr>
          <p:nvPr/>
        </p:nvPicPr>
        <p:blipFill>
          <a:blip r:embed="rId3"/>
          <a:stretch>
            <a:fillRect/>
          </a:stretch>
        </p:blipFill>
        <p:spPr>
          <a:xfrm>
            <a:off x="1098685" y="1115290"/>
            <a:ext cx="6927934" cy="4828560"/>
          </a:xfrm>
          <a:prstGeom prst="rect">
            <a:avLst/>
          </a:prstGeom>
        </p:spPr>
      </p:pic>
    </p:spTree>
    <p:extLst>
      <p:ext uri="{BB962C8B-B14F-4D97-AF65-F5344CB8AC3E}">
        <p14:creationId xmlns:p14="http://schemas.microsoft.com/office/powerpoint/2010/main" val="422357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47</a:t>
            </a:fld>
            <a:endParaRPr lang="en-US"/>
          </a:p>
        </p:txBody>
      </p:sp>
      <p:pic>
        <p:nvPicPr>
          <p:cNvPr id="3" name="Picture 2"/>
          <p:cNvPicPr>
            <a:picLocks noChangeAspect="1"/>
          </p:cNvPicPr>
          <p:nvPr/>
        </p:nvPicPr>
        <p:blipFill>
          <a:blip r:embed="rId3"/>
          <a:stretch>
            <a:fillRect/>
          </a:stretch>
        </p:blipFill>
        <p:spPr>
          <a:xfrm>
            <a:off x="1096618" y="1192272"/>
            <a:ext cx="6934740" cy="4709968"/>
          </a:xfrm>
          <a:prstGeom prst="rect">
            <a:avLst/>
          </a:prstGeom>
        </p:spPr>
      </p:pic>
    </p:spTree>
    <p:extLst>
      <p:ext uri="{BB962C8B-B14F-4D97-AF65-F5344CB8AC3E}">
        <p14:creationId xmlns:p14="http://schemas.microsoft.com/office/powerpoint/2010/main" val="4229503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SSO</a:t>
            </a:r>
          </a:p>
        </p:txBody>
      </p:sp>
      <p:sp>
        <p:nvSpPr>
          <p:cNvPr id="4" name="Slide Number Placeholder 3"/>
          <p:cNvSpPr>
            <a:spLocks noGrp="1"/>
          </p:cNvSpPr>
          <p:nvPr>
            <p:ph type="sldNum" sz="quarter" idx="12"/>
          </p:nvPr>
        </p:nvSpPr>
        <p:spPr/>
        <p:txBody>
          <a:bodyPr/>
          <a:lstStyle/>
          <a:p>
            <a:fld id="{16630861-4318-414B-8E21-CA5F03E7BD41}" type="slidenum">
              <a:rPr lang="en-US" smtClean="0"/>
              <a:t>48</a:t>
            </a:fld>
            <a:endParaRPr lang="en-US"/>
          </a:p>
        </p:txBody>
      </p:sp>
      <p:pic>
        <p:nvPicPr>
          <p:cNvPr id="5" name="Picture 4"/>
          <p:cNvPicPr>
            <a:picLocks noChangeAspect="1"/>
          </p:cNvPicPr>
          <p:nvPr/>
        </p:nvPicPr>
        <p:blipFill>
          <a:blip r:embed="rId3"/>
          <a:stretch>
            <a:fillRect/>
          </a:stretch>
        </p:blipFill>
        <p:spPr>
          <a:xfrm>
            <a:off x="932086" y="1142364"/>
            <a:ext cx="7261131" cy="4820285"/>
          </a:xfrm>
          <a:prstGeom prst="rect">
            <a:avLst/>
          </a:prstGeom>
        </p:spPr>
      </p:pic>
    </p:spTree>
    <p:extLst>
      <p:ext uri="{BB962C8B-B14F-4D97-AF65-F5344CB8AC3E}">
        <p14:creationId xmlns:p14="http://schemas.microsoft.com/office/powerpoint/2010/main" val="3150407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49</a:t>
            </a:fld>
            <a:endParaRPr lang="en-US"/>
          </a:p>
        </p:txBody>
      </p:sp>
      <p:pic>
        <p:nvPicPr>
          <p:cNvPr id="5" name="Picture 4"/>
          <p:cNvPicPr>
            <a:picLocks noChangeAspect="1"/>
          </p:cNvPicPr>
          <p:nvPr/>
        </p:nvPicPr>
        <p:blipFill>
          <a:blip r:embed="rId3"/>
          <a:stretch>
            <a:fillRect/>
          </a:stretch>
        </p:blipFill>
        <p:spPr>
          <a:xfrm>
            <a:off x="119062" y="1847850"/>
            <a:ext cx="8905875" cy="3162300"/>
          </a:xfrm>
          <a:prstGeom prst="rect">
            <a:avLst/>
          </a:prstGeom>
        </p:spPr>
      </p:pic>
    </p:spTree>
    <p:extLst>
      <p:ext uri="{BB962C8B-B14F-4D97-AF65-F5344CB8AC3E}">
        <p14:creationId xmlns:p14="http://schemas.microsoft.com/office/powerpoint/2010/main" val="139425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a:t>
            </a:r>
          </a:p>
        </p:txBody>
      </p:sp>
      <p:sp>
        <p:nvSpPr>
          <p:cNvPr id="4" name="Slide Number Placeholder 3"/>
          <p:cNvSpPr>
            <a:spLocks noGrp="1"/>
          </p:cNvSpPr>
          <p:nvPr>
            <p:ph type="sldNum" sz="quarter" idx="12"/>
          </p:nvPr>
        </p:nvSpPr>
        <p:spPr/>
        <p:txBody>
          <a:bodyPr/>
          <a:lstStyle/>
          <a:p>
            <a:fld id="{16630861-4318-414B-8E21-CA5F03E7BD41}" type="slidenum">
              <a:rPr lang="en-US" smtClean="0"/>
              <a:t>5</a:t>
            </a:fld>
            <a:endParaRPr lang="en-US"/>
          </a:p>
        </p:txBody>
      </p:sp>
      <p:pic>
        <p:nvPicPr>
          <p:cNvPr id="6" name="Picture 5">
            <a:extLst>
              <a:ext uri="{FF2B5EF4-FFF2-40B4-BE49-F238E27FC236}">
                <a16:creationId xmlns:a16="http://schemas.microsoft.com/office/drawing/2014/main" id="{BB426A60-C38B-45B8-A8BE-9BE617FAD553}"/>
              </a:ext>
            </a:extLst>
          </p:cNvPr>
          <p:cNvPicPr>
            <a:picLocks noChangeAspect="1"/>
          </p:cNvPicPr>
          <p:nvPr/>
        </p:nvPicPr>
        <p:blipFill>
          <a:blip r:embed="rId3"/>
          <a:stretch>
            <a:fillRect/>
          </a:stretch>
        </p:blipFill>
        <p:spPr>
          <a:xfrm>
            <a:off x="204356" y="1778104"/>
            <a:ext cx="8716591" cy="3057952"/>
          </a:xfrm>
          <a:prstGeom prst="rect">
            <a:avLst/>
          </a:prstGeom>
        </p:spPr>
      </p:pic>
    </p:spTree>
    <p:extLst>
      <p:ext uri="{BB962C8B-B14F-4D97-AF65-F5344CB8AC3E}">
        <p14:creationId xmlns:p14="http://schemas.microsoft.com/office/powerpoint/2010/main" val="3491217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50</a:t>
            </a:fld>
            <a:endParaRPr lang="en-US"/>
          </a:p>
        </p:txBody>
      </p:sp>
      <p:pic>
        <p:nvPicPr>
          <p:cNvPr id="3" name="Picture 2"/>
          <p:cNvPicPr>
            <a:picLocks noChangeAspect="1"/>
          </p:cNvPicPr>
          <p:nvPr/>
        </p:nvPicPr>
        <p:blipFill>
          <a:blip r:embed="rId3"/>
          <a:stretch>
            <a:fillRect/>
          </a:stretch>
        </p:blipFill>
        <p:spPr>
          <a:xfrm>
            <a:off x="2144823" y="1094873"/>
            <a:ext cx="4835658" cy="4886029"/>
          </a:xfrm>
          <a:prstGeom prst="rect">
            <a:avLst/>
          </a:prstGeom>
        </p:spPr>
      </p:pic>
    </p:spTree>
    <p:extLst>
      <p:ext uri="{BB962C8B-B14F-4D97-AF65-F5344CB8AC3E}">
        <p14:creationId xmlns:p14="http://schemas.microsoft.com/office/powerpoint/2010/main" val="1411703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51</a:t>
            </a:fld>
            <a:endParaRPr lang="en-US"/>
          </a:p>
        </p:txBody>
      </p:sp>
      <p:pic>
        <p:nvPicPr>
          <p:cNvPr id="5" name="Picture 4"/>
          <p:cNvPicPr>
            <a:picLocks noChangeAspect="1"/>
          </p:cNvPicPr>
          <p:nvPr/>
        </p:nvPicPr>
        <p:blipFill>
          <a:blip r:embed="rId3"/>
          <a:stretch>
            <a:fillRect/>
          </a:stretch>
        </p:blipFill>
        <p:spPr>
          <a:xfrm>
            <a:off x="1425960" y="1155032"/>
            <a:ext cx="6273384" cy="4781300"/>
          </a:xfrm>
          <a:prstGeom prst="rect">
            <a:avLst/>
          </a:prstGeom>
        </p:spPr>
      </p:pic>
    </p:spTree>
    <p:extLst>
      <p:ext uri="{BB962C8B-B14F-4D97-AF65-F5344CB8AC3E}">
        <p14:creationId xmlns:p14="http://schemas.microsoft.com/office/powerpoint/2010/main" val="1568772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52</a:t>
            </a:fld>
            <a:endParaRPr lang="en-US"/>
          </a:p>
        </p:txBody>
      </p:sp>
      <p:pic>
        <p:nvPicPr>
          <p:cNvPr id="3" name="Picture 2"/>
          <p:cNvPicPr>
            <a:picLocks noChangeAspect="1"/>
          </p:cNvPicPr>
          <p:nvPr/>
        </p:nvPicPr>
        <p:blipFill>
          <a:blip r:embed="rId3"/>
          <a:stretch>
            <a:fillRect/>
          </a:stretch>
        </p:blipFill>
        <p:spPr>
          <a:xfrm>
            <a:off x="1412411" y="1099487"/>
            <a:ext cx="6300482" cy="4883886"/>
          </a:xfrm>
          <a:prstGeom prst="rect">
            <a:avLst/>
          </a:prstGeom>
        </p:spPr>
      </p:pic>
    </p:spTree>
    <p:extLst>
      <p:ext uri="{BB962C8B-B14F-4D97-AF65-F5344CB8AC3E}">
        <p14:creationId xmlns:p14="http://schemas.microsoft.com/office/powerpoint/2010/main" val="2309305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53</a:t>
            </a:fld>
            <a:endParaRPr lang="en-US"/>
          </a:p>
        </p:txBody>
      </p:sp>
      <p:pic>
        <p:nvPicPr>
          <p:cNvPr id="5" name="Picture 4"/>
          <p:cNvPicPr>
            <a:picLocks noChangeAspect="1"/>
          </p:cNvPicPr>
          <p:nvPr/>
        </p:nvPicPr>
        <p:blipFill>
          <a:blip r:embed="rId3"/>
          <a:stretch>
            <a:fillRect/>
          </a:stretch>
        </p:blipFill>
        <p:spPr>
          <a:xfrm>
            <a:off x="1995902" y="1062642"/>
            <a:ext cx="5133500" cy="4925311"/>
          </a:xfrm>
          <a:prstGeom prst="rect">
            <a:avLst/>
          </a:prstGeom>
        </p:spPr>
      </p:pic>
    </p:spTree>
    <p:extLst>
      <p:ext uri="{BB962C8B-B14F-4D97-AF65-F5344CB8AC3E}">
        <p14:creationId xmlns:p14="http://schemas.microsoft.com/office/powerpoint/2010/main" val="3965578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54</a:t>
            </a:fld>
            <a:endParaRPr lang="en-US"/>
          </a:p>
        </p:txBody>
      </p:sp>
      <p:pic>
        <p:nvPicPr>
          <p:cNvPr id="3" name="Picture 2"/>
          <p:cNvPicPr>
            <a:picLocks noChangeAspect="1"/>
          </p:cNvPicPr>
          <p:nvPr/>
        </p:nvPicPr>
        <p:blipFill>
          <a:blip r:embed="rId3"/>
          <a:stretch>
            <a:fillRect/>
          </a:stretch>
        </p:blipFill>
        <p:spPr>
          <a:xfrm>
            <a:off x="2440834" y="1094874"/>
            <a:ext cx="4243635" cy="4902619"/>
          </a:xfrm>
          <a:prstGeom prst="rect">
            <a:avLst/>
          </a:prstGeom>
        </p:spPr>
      </p:pic>
    </p:spTree>
    <p:extLst>
      <p:ext uri="{BB962C8B-B14F-4D97-AF65-F5344CB8AC3E}">
        <p14:creationId xmlns:p14="http://schemas.microsoft.com/office/powerpoint/2010/main" val="2475594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55</a:t>
            </a:fld>
            <a:endParaRPr lang="en-US"/>
          </a:p>
        </p:txBody>
      </p:sp>
      <p:pic>
        <p:nvPicPr>
          <p:cNvPr id="5" name="Picture 4"/>
          <p:cNvPicPr>
            <a:picLocks noChangeAspect="1"/>
          </p:cNvPicPr>
          <p:nvPr/>
        </p:nvPicPr>
        <p:blipFill>
          <a:blip r:embed="rId3"/>
          <a:stretch>
            <a:fillRect/>
          </a:stretch>
        </p:blipFill>
        <p:spPr>
          <a:xfrm>
            <a:off x="1957517" y="1099854"/>
            <a:ext cx="5237368" cy="4843746"/>
          </a:xfrm>
          <a:prstGeom prst="rect">
            <a:avLst/>
          </a:prstGeom>
        </p:spPr>
      </p:pic>
    </p:spTree>
    <p:extLst>
      <p:ext uri="{BB962C8B-B14F-4D97-AF65-F5344CB8AC3E}">
        <p14:creationId xmlns:p14="http://schemas.microsoft.com/office/powerpoint/2010/main" val="3266628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56</a:t>
            </a:fld>
            <a:endParaRPr lang="en-US"/>
          </a:p>
        </p:txBody>
      </p:sp>
      <p:pic>
        <p:nvPicPr>
          <p:cNvPr id="3" name="Picture 2"/>
          <p:cNvPicPr>
            <a:picLocks noChangeAspect="1"/>
          </p:cNvPicPr>
          <p:nvPr/>
        </p:nvPicPr>
        <p:blipFill>
          <a:blip r:embed="rId3"/>
          <a:stretch>
            <a:fillRect/>
          </a:stretch>
        </p:blipFill>
        <p:spPr>
          <a:xfrm>
            <a:off x="85725" y="1295400"/>
            <a:ext cx="8972550" cy="4267200"/>
          </a:xfrm>
          <a:prstGeom prst="rect">
            <a:avLst/>
          </a:prstGeom>
        </p:spPr>
      </p:pic>
    </p:spTree>
    <p:extLst>
      <p:ext uri="{BB962C8B-B14F-4D97-AF65-F5344CB8AC3E}">
        <p14:creationId xmlns:p14="http://schemas.microsoft.com/office/powerpoint/2010/main" val="402183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57</a:t>
            </a:fld>
            <a:endParaRPr lang="en-US"/>
          </a:p>
        </p:txBody>
      </p:sp>
      <p:pic>
        <p:nvPicPr>
          <p:cNvPr id="5" name="Picture 4"/>
          <p:cNvPicPr>
            <a:picLocks noChangeAspect="1"/>
          </p:cNvPicPr>
          <p:nvPr/>
        </p:nvPicPr>
        <p:blipFill>
          <a:blip r:embed="rId3"/>
          <a:stretch>
            <a:fillRect/>
          </a:stretch>
        </p:blipFill>
        <p:spPr>
          <a:xfrm>
            <a:off x="1525287" y="1187323"/>
            <a:ext cx="6078672" cy="4752766"/>
          </a:xfrm>
          <a:prstGeom prst="rect">
            <a:avLst/>
          </a:prstGeom>
        </p:spPr>
      </p:pic>
    </p:spTree>
    <p:extLst>
      <p:ext uri="{BB962C8B-B14F-4D97-AF65-F5344CB8AC3E}">
        <p14:creationId xmlns:p14="http://schemas.microsoft.com/office/powerpoint/2010/main" val="3515037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Claiming - FFVP</a:t>
            </a:r>
          </a:p>
        </p:txBody>
      </p:sp>
      <p:sp>
        <p:nvSpPr>
          <p:cNvPr id="4" name="Slide Number Placeholder 3"/>
          <p:cNvSpPr>
            <a:spLocks noGrp="1"/>
          </p:cNvSpPr>
          <p:nvPr>
            <p:ph type="sldNum" sz="quarter" idx="12"/>
          </p:nvPr>
        </p:nvSpPr>
        <p:spPr/>
        <p:txBody>
          <a:bodyPr/>
          <a:lstStyle/>
          <a:p>
            <a:fld id="{16630861-4318-414B-8E21-CA5F03E7BD41}" type="slidenum">
              <a:rPr lang="en-US" smtClean="0"/>
              <a:t>58</a:t>
            </a:fld>
            <a:endParaRPr lang="en-US"/>
          </a:p>
        </p:txBody>
      </p:sp>
      <p:pic>
        <p:nvPicPr>
          <p:cNvPr id="3" name="Picture 2"/>
          <p:cNvPicPr>
            <a:picLocks noChangeAspect="1"/>
          </p:cNvPicPr>
          <p:nvPr/>
        </p:nvPicPr>
        <p:blipFill>
          <a:blip r:embed="rId3"/>
          <a:stretch>
            <a:fillRect/>
          </a:stretch>
        </p:blipFill>
        <p:spPr>
          <a:xfrm>
            <a:off x="1565109" y="1193527"/>
            <a:ext cx="6002755" cy="4746814"/>
          </a:xfrm>
          <a:prstGeom prst="rect">
            <a:avLst/>
          </a:prstGeom>
        </p:spPr>
      </p:pic>
    </p:spTree>
    <p:extLst>
      <p:ext uri="{BB962C8B-B14F-4D97-AF65-F5344CB8AC3E}">
        <p14:creationId xmlns:p14="http://schemas.microsoft.com/office/powerpoint/2010/main" val="3576569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b="1" dirty="0"/>
              <a:t>Questions</a:t>
            </a:r>
          </a:p>
        </p:txBody>
      </p:sp>
      <p:sp>
        <p:nvSpPr>
          <p:cNvPr id="4" name="Slide Number Placeholder 3"/>
          <p:cNvSpPr>
            <a:spLocks noGrp="1"/>
          </p:cNvSpPr>
          <p:nvPr>
            <p:ph type="sldNum" sz="quarter" idx="12"/>
          </p:nvPr>
        </p:nvSpPr>
        <p:spPr/>
        <p:txBody>
          <a:bodyPr/>
          <a:lstStyle/>
          <a:p>
            <a:fld id="{16630861-4318-414B-8E21-CA5F03E7BD41}" type="slidenum">
              <a:rPr lang="en-US" smtClean="0"/>
              <a:t>59</a:t>
            </a:fld>
            <a:endParaRPr lang="en-US"/>
          </a:p>
        </p:txBody>
      </p:sp>
    </p:spTree>
    <p:extLst>
      <p:ext uri="{BB962C8B-B14F-4D97-AF65-F5344CB8AC3E}">
        <p14:creationId xmlns:p14="http://schemas.microsoft.com/office/powerpoint/2010/main" val="1959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a:t>
            </a:r>
          </a:p>
        </p:txBody>
      </p:sp>
      <p:sp>
        <p:nvSpPr>
          <p:cNvPr id="4" name="Slide Number Placeholder 3"/>
          <p:cNvSpPr>
            <a:spLocks noGrp="1"/>
          </p:cNvSpPr>
          <p:nvPr>
            <p:ph type="sldNum" sz="quarter" idx="12"/>
          </p:nvPr>
        </p:nvSpPr>
        <p:spPr/>
        <p:txBody>
          <a:bodyPr/>
          <a:lstStyle/>
          <a:p>
            <a:fld id="{16630861-4318-414B-8E21-CA5F03E7BD41}" type="slidenum">
              <a:rPr lang="en-US" smtClean="0"/>
              <a:t>6</a:t>
            </a:fld>
            <a:endParaRPr lang="en-US"/>
          </a:p>
        </p:txBody>
      </p:sp>
      <p:pic>
        <p:nvPicPr>
          <p:cNvPr id="5" name="Picture 4"/>
          <p:cNvPicPr>
            <a:picLocks noChangeAspect="1"/>
          </p:cNvPicPr>
          <p:nvPr/>
        </p:nvPicPr>
        <p:blipFill>
          <a:blip r:embed="rId3"/>
          <a:stretch>
            <a:fillRect/>
          </a:stretch>
        </p:blipFill>
        <p:spPr>
          <a:xfrm>
            <a:off x="430004" y="1082842"/>
            <a:ext cx="8265296" cy="4902116"/>
          </a:xfrm>
          <a:prstGeom prst="rect">
            <a:avLst/>
          </a:prstGeom>
        </p:spPr>
      </p:pic>
    </p:spTree>
    <p:extLst>
      <p:ext uri="{BB962C8B-B14F-4D97-AF65-F5344CB8AC3E}">
        <p14:creationId xmlns:p14="http://schemas.microsoft.com/office/powerpoint/2010/main" val="1089262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a:t>
            </a:r>
          </a:p>
        </p:txBody>
      </p:sp>
      <p:sp>
        <p:nvSpPr>
          <p:cNvPr id="4" name="Slide Number Placeholder 3"/>
          <p:cNvSpPr>
            <a:spLocks noGrp="1"/>
          </p:cNvSpPr>
          <p:nvPr>
            <p:ph type="sldNum" sz="quarter" idx="12"/>
          </p:nvPr>
        </p:nvSpPr>
        <p:spPr/>
        <p:txBody>
          <a:bodyPr/>
          <a:lstStyle/>
          <a:p>
            <a:fld id="{16630861-4318-414B-8E21-CA5F03E7BD41}" type="slidenum">
              <a:rPr lang="en-US" smtClean="0"/>
              <a:t>7</a:t>
            </a:fld>
            <a:endParaRPr lang="en-US"/>
          </a:p>
        </p:txBody>
      </p:sp>
      <p:pic>
        <p:nvPicPr>
          <p:cNvPr id="5" name="Picture 4"/>
          <p:cNvPicPr>
            <a:picLocks noChangeAspect="1"/>
          </p:cNvPicPr>
          <p:nvPr/>
        </p:nvPicPr>
        <p:blipFill>
          <a:blip r:embed="rId3"/>
          <a:stretch>
            <a:fillRect/>
          </a:stretch>
        </p:blipFill>
        <p:spPr>
          <a:xfrm>
            <a:off x="167941" y="1265990"/>
            <a:ext cx="8778741" cy="4463297"/>
          </a:xfrm>
          <a:prstGeom prst="rect">
            <a:avLst/>
          </a:prstGeom>
        </p:spPr>
      </p:pic>
      <p:sp>
        <p:nvSpPr>
          <p:cNvPr id="6" name="Right Arrow 5"/>
          <p:cNvSpPr/>
          <p:nvPr/>
        </p:nvSpPr>
        <p:spPr>
          <a:xfrm>
            <a:off x="2785310" y="5041232"/>
            <a:ext cx="902369"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95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6630861-4318-414B-8E21-CA5F03E7BD41}" type="slidenum">
              <a:rPr lang="en-US" smtClean="0"/>
              <a:t>8</a:t>
            </a:fld>
            <a:endParaRPr lang="en-US"/>
          </a:p>
        </p:txBody>
      </p:sp>
      <p:pic>
        <p:nvPicPr>
          <p:cNvPr id="3" name="Picture 2"/>
          <p:cNvPicPr>
            <a:picLocks noChangeAspect="1"/>
          </p:cNvPicPr>
          <p:nvPr/>
        </p:nvPicPr>
        <p:blipFill>
          <a:blip r:embed="rId3"/>
          <a:stretch>
            <a:fillRect/>
          </a:stretch>
        </p:blipFill>
        <p:spPr>
          <a:xfrm>
            <a:off x="1134705" y="1064757"/>
            <a:ext cx="6855893" cy="4920704"/>
          </a:xfrm>
          <a:prstGeom prst="rect">
            <a:avLst/>
          </a:prstGeom>
        </p:spPr>
      </p:pic>
    </p:spTree>
    <p:extLst>
      <p:ext uri="{BB962C8B-B14F-4D97-AF65-F5344CB8AC3E}">
        <p14:creationId xmlns:p14="http://schemas.microsoft.com/office/powerpoint/2010/main" val="165251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Packet – Sponsor Application</a:t>
            </a:r>
          </a:p>
        </p:txBody>
      </p:sp>
      <p:sp>
        <p:nvSpPr>
          <p:cNvPr id="4" name="Slide Number Placeholder 3"/>
          <p:cNvSpPr>
            <a:spLocks noGrp="1"/>
          </p:cNvSpPr>
          <p:nvPr>
            <p:ph type="sldNum" sz="quarter" idx="12"/>
          </p:nvPr>
        </p:nvSpPr>
        <p:spPr/>
        <p:txBody>
          <a:bodyPr/>
          <a:lstStyle/>
          <a:p>
            <a:fld id="{16630861-4318-414B-8E21-CA5F03E7BD41}" type="slidenum">
              <a:rPr lang="en-US" smtClean="0"/>
              <a:t>9</a:t>
            </a:fld>
            <a:endParaRPr lang="en-US"/>
          </a:p>
        </p:txBody>
      </p:sp>
      <p:pic>
        <p:nvPicPr>
          <p:cNvPr id="6" name="Picture 5">
            <a:extLst>
              <a:ext uri="{FF2B5EF4-FFF2-40B4-BE49-F238E27FC236}">
                <a16:creationId xmlns:a16="http://schemas.microsoft.com/office/drawing/2014/main" id="{F93F5C50-2297-426C-894D-35D077DA676B}"/>
              </a:ext>
            </a:extLst>
          </p:cNvPr>
          <p:cNvPicPr>
            <a:picLocks noChangeAspect="1"/>
          </p:cNvPicPr>
          <p:nvPr/>
        </p:nvPicPr>
        <p:blipFill>
          <a:blip r:embed="rId3"/>
          <a:stretch>
            <a:fillRect/>
          </a:stretch>
        </p:blipFill>
        <p:spPr>
          <a:xfrm>
            <a:off x="1430913" y="1009168"/>
            <a:ext cx="6282173" cy="4839664"/>
          </a:xfrm>
          <a:prstGeom prst="rect">
            <a:avLst/>
          </a:prstGeom>
        </p:spPr>
      </p:pic>
    </p:spTree>
    <p:extLst>
      <p:ext uri="{BB962C8B-B14F-4D97-AF65-F5344CB8AC3E}">
        <p14:creationId xmlns:p14="http://schemas.microsoft.com/office/powerpoint/2010/main" val="3718662175"/>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1975</TotalTime>
  <Words>3366</Words>
  <Application>Microsoft Office PowerPoint</Application>
  <PresentationFormat>On-screen Show (4:3)</PresentationFormat>
  <Paragraphs>307</Paragraphs>
  <Slides>59</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Fira Sans</vt:lpstr>
      <vt:lpstr>Fira Sans Ultra</vt:lpstr>
      <vt:lpstr>Vollkorn</vt:lpstr>
      <vt:lpstr>WVDE_2017Theme2</vt:lpstr>
      <vt:lpstr>UPDATED ACES NSLP</vt:lpstr>
      <vt:lpstr>Login Screen for ACES</vt:lpstr>
      <vt:lpstr>The Waffle</vt:lpstr>
      <vt:lpstr>Navigation of ACES</vt:lpstr>
      <vt:lpstr>Applications</vt:lpstr>
      <vt:lpstr>Application Packet</vt:lpstr>
      <vt:lpstr>Application Packet</vt:lpstr>
      <vt:lpstr>Application Packet</vt:lpstr>
      <vt:lpstr>Application Packet – Sponsor Application</vt:lpstr>
      <vt:lpstr>Application Packet – Sponsor Application</vt:lpstr>
      <vt:lpstr>Application Packet – Sponsor Application</vt:lpstr>
      <vt:lpstr>Application Packet – Sponsor Application</vt:lpstr>
      <vt:lpstr>Application Packet – Sponsor Application</vt:lpstr>
      <vt:lpstr>Application Packet – Sponsor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Site Application</vt:lpstr>
      <vt:lpstr>Application Packet – CEP Schedule</vt:lpstr>
      <vt:lpstr>Application Packet – CEP Schedule</vt:lpstr>
      <vt:lpstr>Application Packet – CEP Schedule</vt:lpstr>
      <vt:lpstr>Application Packet – Checklist Summary</vt:lpstr>
      <vt:lpstr>Application Packet – Checklist Summary</vt:lpstr>
      <vt:lpstr>Claiming</vt:lpstr>
      <vt:lpstr>Claiming</vt:lpstr>
      <vt:lpstr>Claiming</vt:lpstr>
      <vt:lpstr>Claiming</vt:lpstr>
      <vt:lpstr>Claiming</vt:lpstr>
      <vt:lpstr>Claiming</vt:lpstr>
      <vt:lpstr>Claiming</vt:lpstr>
      <vt:lpstr>Claiming</vt:lpstr>
      <vt:lpstr>Claiming</vt:lpstr>
      <vt:lpstr>Claiming - SSO</vt:lpstr>
      <vt:lpstr>Claiming - SSO</vt:lpstr>
      <vt:lpstr>Claiming - SSO</vt:lpstr>
      <vt:lpstr>Claiming - SSO</vt:lpstr>
      <vt:lpstr>Claiming - SSO</vt:lpstr>
      <vt:lpstr>Claiming - SSO</vt:lpstr>
      <vt:lpstr>Claiming - SSO</vt:lpstr>
      <vt:lpstr>Claiming - SSO</vt:lpstr>
      <vt:lpstr>Claiming - SSO</vt:lpstr>
      <vt:lpstr>Claiming - FFVP</vt:lpstr>
      <vt:lpstr>Claiming - FFVP</vt:lpstr>
      <vt:lpstr>Claiming - FFVP</vt:lpstr>
      <vt:lpstr>Claiming - FFVP</vt:lpstr>
      <vt:lpstr>Claiming - FFVP</vt:lpstr>
      <vt:lpstr>Claiming - FFVP</vt:lpstr>
      <vt:lpstr>Claiming - FFVP</vt:lpstr>
      <vt:lpstr>Claiming - FFVP</vt:lpstr>
      <vt:lpstr>Claiming - FFVP</vt:lpstr>
      <vt:lpstr>Claiming - FFVP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Travis Legg</cp:lastModifiedBy>
  <cp:revision>175</cp:revision>
  <cp:lastPrinted>2019-04-29T14:53:06Z</cp:lastPrinted>
  <dcterms:created xsi:type="dcterms:W3CDTF">2017-05-08T14:21:19Z</dcterms:created>
  <dcterms:modified xsi:type="dcterms:W3CDTF">2022-05-17T12:26:46Z</dcterms:modified>
</cp:coreProperties>
</file>