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0"/>
  </p:notesMasterIdLst>
  <p:sldIdLst>
    <p:sldId id="277" r:id="rId5"/>
    <p:sldId id="280" r:id="rId6"/>
    <p:sldId id="281" r:id="rId7"/>
    <p:sldId id="284" r:id="rId8"/>
    <p:sldId id="283" r:id="rId9"/>
    <p:sldId id="257" r:id="rId10"/>
    <p:sldId id="408" r:id="rId11"/>
    <p:sldId id="293" r:id="rId12"/>
    <p:sldId id="415" r:id="rId13"/>
    <p:sldId id="388" r:id="rId14"/>
    <p:sldId id="294" r:id="rId15"/>
    <p:sldId id="295" r:id="rId16"/>
    <p:sldId id="297" r:id="rId17"/>
    <p:sldId id="298" r:id="rId18"/>
    <p:sldId id="299" r:id="rId19"/>
    <p:sldId id="300" r:id="rId20"/>
    <p:sldId id="301" r:id="rId21"/>
    <p:sldId id="309" r:id="rId22"/>
    <p:sldId id="339" r:id="rId23"/>
    <p:sldId id="311" r:id="rId24"/>
    <p:sldId id="312" r:id="rId25"/>
    <p:sldId id="313" r:id="rId26"/>
    <p:sldId id="315" r:id="rId27"/>
    <p:sldId id="325" r:id="rId28"/>
    <p:sldId id="326" r:id="rId29"/>
    <p:sldId id="327" r:id="rId30"/>
    <p:sldId id="328" r:id="rId31"/>
    <p:sldId id="329" r:id="rId32"/>
    <p:sldId id="331" r:id="rId33"/>
    <p:sldId id="336" r:id="rId34"/>
    <p:sldId id="347" r:id="rId35"/>
    <p:sldId id="348" r:id="rId36"/>
    <p:sldId id="354" r:id="rId37"/>
    <p:sldId id="355" r:id="rId38"/>
    <p:sldId id="357" r:id="rId39"/>
    <p:sldId id="349" r:id="rId40"/>
    <p:sldId id="351" r:id="rId41"/>
    <p:sldId id="407" r:id="rId42"/>
    <p:sldId id="363" r:id="rId43"/>
    <p:sldId id="366" r:id="rId44"/>
    <p:sldId id="367" r:id="rId45"/>
    <p:sldId id="368" r:id="rId46"/>
    <p:sldId id="369" r:id="rId47"/>
    <p:sldId id="370" r:id="rId48"/>
    <p:sldId id="271" r:id="rId49"/>
    <p:sldId id="272" r:id="rId50"/>
    <p:sldId id="273" r:id="rId51"/>
    <p:sldId id="275" r:id="rId52"/>
    <p:sldId id="421" r:id="rId53"/>
    <p:sldId id="422" r:id="rId54"/>
    <p:sldId id="423" r:id="rId55"/>
    <p:sldId id="420" r:id="rId56"/>
    <p:sldId id="276" r:id="rId57"/>
    <p:sldId id="314" r:id="rId58"/>
    <p:sldId id="292" r:id="rId59"/>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6397" autoAdjust="0"/>
  </p:normalViewPr>
  <p:slideViewPr>
    <p:cSldViewPr snapToGrid="0" snapToObjects="1">
      <p:cViewPr varScale="1">
        <p:scale>
          <a:sx n="87" d="100"/>
          <a:sy n="87" d="100"/>
        </p:scale>
        <p:origin x="166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Waselchalk" userId="S::heather.waselchalk@k12.wv.us::4356e888-3c05-499d-8611-e43a5c57e282" providerId="AD" clId="Web-{58D0E8D5-0B42-7F26-55EF-38238FAE8F45}"/>
    <pc:docChg chg="mod">
      <pc:chgData name="Heather Waselchalk" userId="S::heather.waselchalk@k12.wv.us::4356e888-3c05-499d-8611-e43a5c57e282" providerId="AD" clId="Web-{58D0E8D5-0B42-7F26-55EF-38238FAE8F45}" dt="2025-10-28T19:00:17.525"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14ED6-E0ED-924E-9322-D7A4C3D6AE21}" type="datetimeFigureOut">
              <a:rPr lang="en-US" smtClean="0"/>
              <a:t>10/28/2025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C0953-AA73-B84B-A948-52EFBBBFD1C0}" type="slidenum">
              <a:rPr lang="en-US" smtClean="0"/>
              <a:t>‹#›</a:t>
            </a:fld>
            <a:endParaRPr lang="en-US"/>
          </a:p>
        </p:txBody>
      </p:sp>
    </p:spTree>
    <p:extLst>
      <p:ext uri="{BB962C8B-B14F-4D97-AF65-F5344CB8AC3E}">
        <p14:creationId xmlns:p14="http://schemas.microsoft.com/office/powerpoint/2010/main" val="2165610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BA47E0-36ED-F840-B1BD-B98DCF6727D5}" type="slidenum">
              <a:rPr lang="en-US" sz="1200"/>
              <a:pPr eaLnBrk="1" hangingPunct="1"/>
              <a:t>4</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D9CDE4-0B3F-344C-942A-2E381FA80A16}" type="slidenum">
              <a:rPr lang="en-US" sz="1200">
                <a:solidFill>
                  <a:prstClr val="black"/>
                </a:solidFill>
                <a:latin typeface="Calibri" charset="0"/>
              </a:rPr>
              <a:pPr eaLnBrk="1" hangingPunct="1"/>
              <a:t>20</a:t>
            </a:fld>
            <a:endParaRPr lang="en-US" sz="1200">
              <a:solidFill>
                <a:prstClr val="black"/>
              </a:solidFill>
              <a:latin typeface="Calibri" charset="0"/>
            </a:endParaRPr>
          </a:p>
        </p:txBody>
      </p:sp>
      <p:sp>
        <p:nvSpPr>
          <p:cNvPr id="265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52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C7BF91-44EF-6746-BC1F-0819D4818AD5}" type="slidenum">
              <a:rPr lang="en-US" sz="1200">
                <a:solidFill>
                  <a:prstClr val="black"/>
                </a:solidFill>
                <a:latin typeface="Calibri" charset="0"/>
              </a:rPr>
              <a:pPr eaLnBrk="1" hangingPunct="1"/>
              <a:t>21</a:t>
            </a:fld>
            <a:endParaRPr lang="en-US" sz="1200">
              <a:solidFill>
                <a:prstClr val="black"/>
              </a:solidFill>
              <a:latin typeface="Calibri" charset="0"/>
            </a:endParaRPr>
          </a:p>
        </p:txBody>
      </p:sp>
      <p:sp>
        <p:nvSpPr>
          <p:cNvPr id="267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72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613A11-812F-B548-B823-7E5CDCF1E68D}" type="slidenum">
              <a:rPr lang="en-US" sz="1200">
                <a:solidFill>
                  <a:prstClr val="black"/>
                </a:solidFill>
                <a:latin typeface="Calibri" charset="0"/>
              </a:rPr>
              <a:pPr eaLnBrk="1" hangingPunct="1"/>
              <a:t>22</a:t>
            </a:fld>
            <a:endParaRPr lang="en-US" sz="1200">
              <a:solidFill>
                <a:prstClr val="black"/>
              </a:solidFill>
              <a:latin typeface="Calibri" charset="0"/>
            </a:endParaRPr>
          </a:p>
        </p:txBody>
      </p:sp>
      <p:sp>
        <p:nvSpPr>
          <p:cNvPr id="2693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6931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0438A3-24CE-A445-AB48-DA540554FF12}" type="slidenum">
              <a:rPr lang="en-US" sz="1200">
                <a:solidFill>
                  <a:prstClr val="black"/>
                </a:solidFill>
                <a:latin typeface="Calibri" charset="0"/>
              </a:rPr>
              <a:pPr eaLnBrk="1" hangingPunct="1"/>
              <a:t>23</a:t>
            </a:fld>
            <a:endParaRPr lang="en-US" sz="1200">
              <a:solidFill>
                <a:prstClr val="black"/>
              </a:solidFill>
              <a:latin typeface="Calibri" charset="0"/>
            </a:endParaRPr>
          </a:p>
        </p:txBody>
      </p:sp>
      <p:sp>
        <p:nvSpPr>
          <p:cNvPr id="271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7136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3ACC0C-1050-0044-BD8C-09CF94AFAE16}" type="slidenum">
              <a:rPr lang="en-US" sz="1200">
                <a:solidFill>
                  <a:prstClr val="black"/>
                </a:solidFill>
                <a:latin typeface="Calibri" charset="0"/>
              </a:rPr>
              <a:pPr eaLnBrk="1" hangingPunct="1"/>
              <a:t>25</a:t>
            </a:fld>
            <a:endParaRPr lang="en-US" sz="1200">
              <a:solidFill>
                <a:prstClr val="black"/>
              </a:solidFill>
              <a:latin typeface="Calibri" charset="0"/>
            </a:endParaRPr>
          </a:p>
        </p:txBody>
      </p:sp>
      <p:sp>
        <p:nvSpPr>
          <p:cNvPr id="282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26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2"/>
                </a:solidFill>
                <a:ea typeface="ＭＳ Ｐゴシック" charset="0"/>
                <a:cs typeface="ＭＳ Ｐゴシック" charset="0"/>
              </a:rPr>
              <a:t>Snell et al. (2010) reported that few intervention studies addressed comprehension or reported on participants’ receptive communication. </a:t>
            </a:r>
          </a:p>
          <a:p>
            <a:endParaRPr lang="en-US" dirty="0"/>
          </a:p>
        </p:txBody>
      </p:sp>
      <p:sp>
        <p:nvSpPr>
          <p:cNvPr id="4" name="Slide Number Placeholder 3"/>
          <p:cNvSpPr>
            <a:spLocks noGrp="1"/>
          </p:cNvSpPr>
          <p:nvPr>
            <p:ph type="sldNum" sz="quarter" idx="10"/>
          </p:nvPr>
        </p:nvSpPr>
        <p:spPr/>
        <p:txBody>
          <a:bodyPr/>
          <a:lstStyle/>
          <a:p>
            <a:fld id="{54514890-3D0B-40E1-9AC3-4D498152DB4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218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50343E-E5F0-2A4C-9C04-2D6BEB874F8A}" type="slidenum">
              <a:rPr lang="en-US" sz="1200">
                <a:latin typeface="Calibri" charset="0"/>
              </a:rPr>
              <a:pPr eaLnBrk="1" hangingPunct="1"/>
              <a:t>32</a:t>
            </a:fld>
            <a:endParaRPr lang="en-US" sz="1200">
              <a:latin typeface="Calibri" charset="0"/>
            </a:endParaRPr>
          </a:p>
        </p:txBody>
      </p:sp>
      <p:sp>
        <p:nvSpPr>
          <p:cNvPr id="303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74539C-36DF-1247-BE6F-E06E11825D4A}" type="slidenum">
              <a:rPr lang="en-US" sz="1200">
                <a:latin typeface="Calibri" charset="0"/>
              </a:rPr>
              <a:pPr eaLnBrk="1" hangingPunct="1"/>
              <a:t>33</a:t>
            </a:fld>
            <a:endParaRPr lang="en-US" sz="1200">
              <a:latin typeface="Calibri" charset="0"/>
            </a:endParaRPr>
          </a:p>
        </p:txBody>
      </p:sp>
      <p:sp>
        <p:nvSpPr>
          <p:cNvPr id="305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51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4A16C-47E7-C044-B787-772BBB8EF56A}" type="slidenum">
              <a:rPr lang="en-US" sz="1200">
                <a:latin typeface="Calibri" charset="0"/>
              </a:rPr>
              <a:pPr eaLnBrk="1" hangingPunct="1"/>
              <a:t>34</a:t>
            </a:fld>
            <a:endParaRPr lang="en-US" sz="1200">
              <a:latin typeface="Calibri" charset="0"/>
            </a:endParaRPr>
          </a:p>
        </p:txBody>
      </p:sp>
      <p:sp>
        <p:nvSpPr>
          <p:cNvPr id="310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02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0AAAB-E1DB-8A42-83AB-E2694FF6440A}" type="slidenum">
              <a:rPr lang="en-US" sz="1200">
                <a:latin typeface="Calibri" charset="0"/>
              </a:rPr>
              <a:pPr eaLnBrk="1" hangingPunct="1"/>
              <a:t>36</a:t>
            </a:fld>
            <a:endParaRPr lang="en-US" sz="1200">
              <a:latin typeface="Calibri" charset="0"/>
            </a:endParaRPr>
          </a:p>
        </p:txBody>
      </p:sp>
      <p:sp>
        <p:nvSpPr>
          <p:cNvPr id="314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4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BA47E0-36ED-F840-B1BD-B98DCF6727D5}" type="slidenum">
              <a:rPr lang="en-US" sz="1200"/>
              <a:pPr eaLnBrk="1" hangingPunct="1"/>
              <a:t>5</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0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dirty="0">
                <a:latin typeface="Calibri" charset="0"/>
                <a:ea typeface="ＭＳ Ｐゴシック" charset="0"/>
                <a:cs typeface="ＭＳ Ｐゴシック" charset="0"/>
              </a:rPr>
              <a:t>Piece of actual component part</a:t>
            </a:r>
          </a:p>
          <a:p>
            <a:pPr marL="228600" indent="-228600">
              <a:buFontTx/>
              <a:buAutoNum type="arabicPeriod"/>
            </a:pPr>
            <a:r>
              <a:rPr lang="en-US" dirty="0">
                <a:latin typeface="Calibri" charset="0"/>
                <a:ea typeface="ＭＳ Ｐゴシック" charset="0"/>
                <a:cs typeface="ＭＳ Ｐゴシック" charset="0"/>
              </a:rPr>
              <a:t>One component of multi-component object (cake, icing, candles, presents, etc.)—IDENTIFYING (candles not on other cakes, etc.)</a:t>
            </a:r>
          </a:p>
          <a:p>
            <a:pPr marL="228600" indent="-228600">
              <a:buFontTx/>
              <a:buAutoNum type="arabicPeriod"/>
            </a:pPr>
            <a:r>
              <a:rPr lang="en-US" dirty="0">
                <a:latin typeface="Calibri" charset="0"/>
                <a:ea typeface="ＭＳ Ｐゴシック" charset="0"/>
                <a:cs typeface="ＭＳ Ｐゴシック" charset="0"/>
              </a:rPr>
              <a:t>Actual element of object</a:t>
            </a:r>
          </a:p>
        </p:txBody>
      </p:sp>
      <p:sp>
        <p:nvSpPr>
          <p:cNvPr id="3205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006527-309A-8647-AD4F-3C636F048C54}" type="slidenum">
              <a:rPr lang="en-US" sz="1200">
                <a:solidFill>
                  <a:prstClr val="black"/>
                </a:solidFill>
                <a:latin typeface="Lucida Sans Unicode"/>
              </a:rPr>
              <a:pPr eaLnBrk="1" hangingPunct="1"/>
              <a:t>37</a:t>
            </a:fld>
            <a:endParaRPr lang="en-US" sz="1200" dirty="0">
              <a:solidFill>
                <a:prstClr val="black"/>
              </a:solidFill>
              <a:latin typeface="Lucida Sans Unicod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69CD3D-326A-6C4E-B7E6-197FAD3CE5E7}" type="slidenum">
              <a:rPr lang="en-US" sz="1200">
                <a:latin typeface="Calibri" charset="0"/>
              </a:rPr>
              <a:pPr eaLnBrk="1" hangingPunct="1"/>
              <a:t>40</a:t>
            </a:fld>
            <a:endParaRPr lang="en-US" sz="1200">
              <a:latin typeface="Calibri" charset="0"/>
            </a:endParaRPr>
          </a:p>
        </p:txBody>
      </p:sp>
      <p:sp>
        <p:nvSpPr>
          <p:cNvPr id="334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48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5E3DB0-719B-784C-9824-A592589F8C56}" type="slidenum">
              <a:rPr lang="en-US" sz="1200">
                <a:latin typeface="Calibri" charset="0"/>
              </a:rPr>
              <a:pPr eaLnBrk="1" hangingPunct="1"/>
              <a:t>41</a:t>
            </a:fld>
            <a:endParaRPr lang="en-US" sz="1200">
              <a:latin typeface="Calibri" charset="0"/>
            </a:endParaRPr>
          </a:p>
        </p:txBody>
      </p:sp>
      <p:sp>
        <p:nvSpPr>
          <p:cNvPr id="336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6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42</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8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0D7F5-D340-EA42-9473-588EC78D38A2}" type="slidenum">
              <a:rPr lang="en-US" sz="1200">
                <a:latin typeface="Calibri" charset="0"/>
              </a:rPr>
              <a:pPr eaLnBrk="1" hangingPunct="1"/>
              <a:t>43</a:t>
            </a:fld>
            <a:endParaRPr lang="en-US" sz="1200">
              <a:latin typeface="Calibri" charset="0"/>
            </a:endParaRPr>
          </a:p>
        </p:txBody>
      </p:sp>
      <p:sp>
        <p:nvSpPr>
          <p:cNvPr id="340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09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611775-C39E-9049-AD76-BC5BA0AD70E3}" type="slidenum">
              <a:rPr lang="en-US" sz="1200">
                <a:latin typeface="Calibri" charset="0"/>
              </a:rPr>
              <a:pPr eaLnBrk="1" hangingPunct="1"/>
              <a:t>44</a:t>
            </a:fld>
            <a:endParaRPr lang="en-US" sz="1200">
              <a:latin typeface="Calibri" charset="0"/>
            </a:endParaRPr>
          </a:p>
        </p:txBody>
      </p:sp>
      <p:sp>
        <p:nvSpPr>
          <p:cNvPr id="3430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3600" b="1">
                <a:solidFill>
                  <a:schemeClr val="tx1"/>
                </a:solidFill>
                <a:latin typeface="Trebuchet MS" charset="0"/>
                <a:ea typeface="ＭＳ Ｐゴシック" charset="0"/>
                <a:cs typeface="ＭＳ Ｐゴシック" charset="0"/>
              </a:defRPr>
            </a:lvl1pPr>
            <a:lvl2pPr marL="742950" indent="-285750">
              <a:defRPr sz="3600" b="1">
                <a:solidFill>
                  <a:schemeClr val="tx1"/>
                </a:solidFill>
                <a:latin typeface="Trebuchet MS" charset="0"/>
                <a:ea typeface="ＭＳ Ｐゴシック" charset="0"/>
              </a:defRPr>
            </a:lvl2pPr>
            <a:lvl3pPr marL="1143000" indent="-228600">
              <a:defRPr sz="3600" b="1">
                <a:solidFill>
                  <a:schemeClr val="tx1"/>
                </a:solidFill>
                <a:latin typeface="Trebuchet MS" charset="0"/>
                <a:ea typeface="ＭＳ Ｐゴシック" charset="0"/>
              </a:defRPr>
            </a:lvl3pPr>
            <a:lvl4pPr marL="1600200" indent="-228600">
              <a:defRPr sz="3600" b="1">
                <a:solidFill>
                  <a:schemeClr val="tx1"/>
                </a:solidFill>
                <a:latin typeface="Trebuchet MS" charset="0"/>
                <a:ea typeface="ＭＳ Ｐゴシック" charset="0"/>
              </a:defRPr>
            </a:lvl4pPr>
            <a:lvl5pPr marL="2057400" indent="-228600">
              <a:defRPr sz="3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3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3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3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3600" b="1">
                <a:solidFill>
                  <a:schemeClr val="tx1"/>
                </a:solidFill>
                <a:latin typeface="Trebuchet MS" charset="0"/>
                <a:ea typeface="ＭＳ Ｐゴシック" charset="0"/>
              </a:defRPr>
            </a:lvl9pPr>
          </a:lstStyle>
          <a:p>
            <a:fld id="{46714503-E7D5-F142-BF5A-03311CDE414D}" type="slidenum">
              <a:rPr lang="en-US" sz="1200" b="0">
                <a:latin typeface="Lucida Sans Unicode"/>
              </a:rPr>
              <a:pPr/>
              <a:t>46</a:t>
            </a:fld>
            <a:endParaRPr lang="en-US" sz="1200" b="0" dirty="0">
              <a:latin typeface="Lucida Sans Unicode"/>
            </a:endParaRPr>
          </a:p>
        </p:txBody>
      </p:sp>
      <p:sp>
        <p:nvSpPr>
          <p:cNvPr id="29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50</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8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51</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8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ＭＳ Ｐゴシック" charset="0"/>
                <a:cs typeface="ＭＳ Ｐゴシック" charset="0"/>
              </a:rPr>
              <a:t>#6 </a:t>
            </a:r>
            <a:r>
              <a:rPr lang="mr-IN" b="1" dirty="0">
                <a:latin typeface="Calibri" charset="0"/>
                <a:ea typeface="ＭＳ Ｐゴシック" charset="0"/>
                <a:cs typeface="ＭＳ Ｐゴシック" charset="0"/>
              </a:rPr>
              <a:t>–</a:t>
            </a:r>
            <a:r>
              <a:rPr lang="en-US" b="1" dirty="0">
                <a:latin typeface="Calibri" charset="0"/>
                <a:ea typeface="ＭＳ Ｐゴシック" charset="0"/>
                <a:cs typeface="ＭＳ Ｐゴシック" charset="0"/>
              </a:rPr>
              <a:t> in consideration of her</a:t>
            </a:r>
            <a:r>
              <a:rPr lang="en-US" b="1" baseline="0" dirty="0">
                <a:latin typeface="Calibri" charset="0"/>
                <a:ea typeface="ＭＳ Ｐゴシック" charset="0"/>
                <a:cs typeface="ＭＳ Ｐゴシック" charset="0"/>
              </a:rPr>
              <a:t> stage of learning for each skill</a:t>
            </a:r>
            <a:endParaRPr lang="en-US" b="1" dirty="0">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EED324-E1D9-094B-9506-B2900B2FC954}" type="slidenum">
              <a:rPr lang="en-US" sz="1200">
                <a:latin typeface="Calibri" charset="0"/>
              </a:rPr>
              <a:pPr eaLnBrk="1" hangingPunct="1"/>
              <a:t>53</a:t>
            </a:fld>
            <a:endParaRPr lang="en-US" sz="1200">
              <a:latin typeface="Calibri" charset="0"/>
            </a:endParaRPr>
          </a:p>
        </p:txBody>
      </p:sp>
      <p:sp>
        <p:nvSpPr>
          <p:cNvPr id="522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3600" b="1">
                <a:solidFill>
                  <a:schemeClr val="tx1"/>
                </a:solidFill>
                <a:latin typeface="Trebuchet MS" charset="0"/>
                <a:ea typeface="ＭＳ Ｐゴシック" charset="0"/>
                <a:cs typeface="ＭＳ Ｐゴシック" charset="0"/>
              </a:defRPr>
            </a:lvl1pPr>
            <a:lvl2pPr marL="742950" indent="-285750">
              <a:defRPr sz="3600" b="1">
                <a:solidFill>
                  <a:schemeClr val="tx1"/>
                </a:solidFill>
                <a:latin typeface="Trebuchet MS" charset="0"/>
                <a:ea typeface="ＭＳ Ｐゴシック" charset="0"/>
              </a:defRPr>
            </a:lvl2pPr>
            <a:lvl3pPr marL="1143000" indent="-228600">
              <a:defRPr sz="3600" b="1">
                <a:solidFill>
                  <a:schemeClr val="tx1"/>
                </a:solidFill>
                <a:latin typeface="Trebuchet MS" charset="0"/>
                <a:ea typeface="ＭＳ Ｐゴシック" charset="0"/>
              </a:defRPr>
            </a:lvl3pPr>
            <a:lvl4pPr marL="1600200" indent="-228600">
              <a:defRPr sz="3600" b="1">
                <a:solidFill>
                  <a:schemeClr val="tx1"/>
                </a:solidFill>
                <a:latin typeface="Trebuchet MS" charset="0"/>
                <a:ea typeface="ＭＳ Ｐゴシック" charset="0"/>
              </a:defRPr>
            </a:lvl4pPr>
            <a:lvl5pPr marL="2057400" indent="-228600">
              <a:defRPr sz="3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3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3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3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3600" b="1">
                <a:solidFill>
                  <a:schemeClr val="tx1"/>
                </a:solidFill>
                <a:latin typeface="Trebuchet MS" charset="0"/>
                <a:ea typeface="ＭＳ Ｐゴシック" charset="0"/>
              </a:defRPr>
            </a:lvl9pPr>
          </a:lstStyle>
          <a:p>
            <a:fld id="{7D754428-0341-C14A-AB95-19669973DC97}" type="slidenum">
              <a:rPr lang="en-US" sz="1200" b="0">
                <a:solidFill>
                  <a:prstClr val="black"/>
                </a:solidFill>
                <a:latin typeface="Lucida Sans Unicode"/>
              </a:rPr>
              <a:pPr/>
              <a:t>6</a:t>
            </a:fld>
            <a:endParaRPr lang="en-US" sz="1200" b="0" dirty="0">
              <a:solidFill>
                <a:prstClr val="black"/>
              </a:solidFill>
              <a:latin typeface="Lucida Sans Unicode"/>
            </a:endParaRPr>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72AF-C639-974A-A515-68801A6699A9}" type="slidenum">
              <a:rPr lang="en-US" sz="1200">
                <a:latin typeface="Calibri" charset="0"/>
              </a:rPr>
              <a:pPr eaLnBrk="1" hangingPunct="1"/>
              <a:t>54</a:t>
            </a:fld>
            <a:endParaRPr lang="en-US" sz="1200">
              <a:latin typeface="Calibri" charset="0"/>
            </a:endParaRPr>
          </a:p>
        </p:txBody>
      </p:sp>
      <p:sp>
        <p:nvSpPr>
          <p:cNvPr id="757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3430D0-CFF0-EA4D-8F87-1ECEE54CF6A8}" type="slidenum">
              <a:rPr lang="en-US" sz="1200">
                <a:latin typeface="Calibri" charset="0"/>
              </a:rPr>
              <a:pPr/>
              <a:t>10</a:t>
            </a:fld>
            <a:endParaRPr lang="en-US" sz="1200">
              <a:latin typeface="Calibri" charset="0"/>
            </a:endParaRPr>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4400" b="1">
                <a:latin typeface="Arial" charset="0"/>
                <a:ea typeface="ＭＳ Ｐゴシック" charset="0"/>
                <a:cs typeface="ＭＳ Ｐゴシック" charset="0"/>
              </a:rPr>
              <a:t>30 minutes TOTAL</a:t>
            </a:r>
          </a:p>
          <a:p>
            <a:pPr eaLnBrk="1" hangingPunct="1">
              <a:spcBef>
                <a:spcPct val="0"/>
              </a:spcBef>
            </a:pPr>
            <a:endParaRPr lang="en-US" sz="4400" b="1">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T / F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5A98B6-3E60-A84D-BC2F-3B0A569880C3}" type="slidenum">
              <a:rPr lang="en-US" sz="1200">
                <a:solidFill>
                  <a:prstClr val="black"/>
                </a:solidFill>
                <a:latin typeface="Calibri" charset="0"/>
              </a:rPr>
              <a:pPr eaLnBrk="1" hangingPunct="1"/>
              <a:t>15</a:t>
            </a:fld>
            <a:endParaRPr lang="en-US" sz="1200">
              <a:solidFill>
                <a:prstClr val="black"/>
              </a:solidFill>
              <a:latin typeface="Calibri" charset="0"/>
            </a:endParaRPr>
          </a:p>
        </p:txBody>
      </p:sp>
      <p:sp>
        <p:nvSpPr>
          <p:cNvPr id="231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14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Give example!!!  Critical to include signal for PROTEST / REJECT   T / F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6E5087-01C6-D241-B646-9ED0B9C1F16E}" type="slidenum">
              <a:rPr lang="en-US" sz="1200">
                <a:solidFill>
                  <a:prstClr val="black"/>
                </a:solidFill>
                <a:latin typeface="Calibri" charset="0"/>
              </a:rPr>
              <a:pPr eaLnBrk="1" hangingPunct="1"/>
              <a:t>16</a:t>
            </a:fld>
            <a:endParaRPr lang="en-US" sz="1200">
              <a:solidFill>
                <a:prstClr val="black"/>
              </a:solidFill>
              <a:latin typeface="Calibri" charset="0"/>
            </a:endParaRPr>
          </a:p>
        </p:txBody>
      </p:sp>
      <p:sp>
        <p:nvSpPr>
          <p:cNvPr id="2334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543084-6CCB-3C4B-920D-DA9AE747CECD}" type="slidenum">
              <a:rPr lang="en-US" sz="1200">
                <a:solidFill>
                  <a:prstClr val="black"/>
                </a:solidFill>
                <a:latin typeface="Calibri" charset="0"/>
              </a:rPr>
              <a:pPr eaLnBrk="1" hangingPunct="1"/>
              <a:t>17</a:t>
            </a:fld>
            <a:endParaRPr lang="en-US" sz="1200">
              <a:solidFill>
                <a:prstClr val="black"/>
              </a:solidFill>
              <a:latin typeface="Calibri" charset="0"/>
            </a:endParaRPr>
          </a:p>
        </p:txBody>
      </p:sp>
      <p:sp>
        <p:nvSpPr>
          <p:cNvPr id="235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B19120-E18D-094D-AC39-AFB570F9FAD7}"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
        <p:nvSpPr>
          <p:cNvPr id="261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11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B19120-E18D-094D-AC39-AFB570F9FAD7}"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
        <p:nvSpPr>
          <p:cNvPr id="261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11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6"/>
          <p:cNvSpPr>
            <a:spLocks noGrp="1"/>
          </p:cNvSpPr>
          <p:nvPr>
            <p:ph type="dt" sz="half" idx="10"/>
          </p:nvPr>
        </p:nvSpPr>
        <p:spPr/>
        <p:txBody>
          <a:bodyPr/>
          <a:lstStyle>
            <a:lvl1pPr>
              <a:defRPr/>
            </a:lvl1pPr>
          </a:lstStyle>
          <a:p>
            <a:pPr>
              <a:defRPr/>
            </a:pPr>
            <a:fld id="{1D07278F-5F8F-8F4F-A991-D50AAA454623}" type="datetime1">
              <a:rPr lang="en-US"/>
              <a:pPr>
                <a:defRPr/>
              </a:pPr>
              <a:t>10/28/2025</a:t>
            </a:fld>
            <a:endParaRPr lang="en-US"/>
          </a:p>
        </p:txBody>
      </p:sp>
      <p:sp>
        <p:nvSpPr>
          <p:cNvPr id="7" name="Footer Placeholder 1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lstStyle>
          <a:p>
            <a:pPr>
              <a:defRPr/>
            </a:pPr>
            <a:fld id="{4D623AE8-40E3-604A-B0C2-BA19BDB5CB05}" type="slidenum">
              <a:rPr lang="en-US"/>
              <a:pPr>
                <a:defRPr/>
              </a:pPr>
              <a:t>‹#›</a:t>
            </a:fld>
            <a:endParaRPr lang="en-US"/>
          </a:p>
        </p:txBody>
      </p:sp>
    </p:spTree>
    <p:extLst>
      <p:ext uri="{BB962C8B-B14F-4D97-AF65-F5344CB8AC3E}">
        <p14:creationId xmlns:p14="http://schemas.microsoft.com/office/powerpoint/2010/main" val="179846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457D0E0-7928-914B-86F9-D6CF8CF47BCB}" type="datetime1">
              <a:rPr lang="en-US"/>
              <a:pPr>
                <a:defRPr/>
              </a:pPr>
              <a:t>10/28/2025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B29EA655-D2B4-F04C-83DE-C477AAC01F8F}" type="slidenum">
              <a:rPr lang="en-US"/>
              <a:pPr>
                <a:defRPr/>
              </a:pPr>
              <a:t>‹#›</a:t>
            </a:fld>
            <a:endParaRPr lang="en-US"/>
          </a:p>
        </p:txBody>
      </p:sp>
    </p:spTree>
    <p:extLst>
      <p:ext uri="{BB962C8B-B14F-4D97-AF65-F5344CB8AC3E}">
        <p14:creationId xmlns:p14="http://schemas.microsoft.com/office/powerpoint/2010/main" val="42091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EE6A065E-8858-234E-9750-C203E0D01EB1}" type="datetime1">
              <a:rPr lang="en-US"/>
              <a:pPr>
                <a:defRPr/>
              </a:pPr>
              <a:t>10/28/2025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3E4C049A-53DF-2A4D-8B84-AD349D5E2C1D}" type="slidenum">
              <a:rPr lang="en-US"/>
              <a:pPr>
                <a:defRPr/>
              </a:pPr>
              <a:t>‹#›</a:t>
            </a:fld>
            <a:endParaRPr lang="en-US"/>
          </a:p>
        </p:txBody>
      </p:sp>
    </p:spTree>
    <p:extLst>
      <p:ext uri="{BB962C8B-B14F-4D97-AF65-F5344CB8AC3E}">
        <p14:creationId xmlns:p14="http://schemas.microsoft.com/office/powerpoint/2010/main" val="420205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lvl1pPr>
          </a:lstStyle>
          <a:p>
            <a:pPr>
              <a:defRPr/>
            </a:pPr>
            <a:endParaRPr lang="en-US"/>
          </a:p>
        </p:txBody>
      </p:sp>
      <p:sp>
        <p:nvSpPr>
          <p:cNvPr id="6" name="Rectangle 68"/>
          <p:cNvSpPr>
            <a:spLocks noGrp="1" noChangeArrowheads="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Rectangle 69"/>
          <p:cNvSpPr>
            <a:spLocks noGrp="1" noChangeArrowheads="1"/>
          </p:cNvSpPr>
          <p:nvPr>
            <p:ph type="sldNum" sz="quarter" idx="12"/>
          </p:nvPr>
        </p:nvSpPr>
        <p:spPr/>
        <p:txBody>
          <a:bodyPr/>
          <a:lstStyle>
            <a:lvl1pPr>
              <a:defRPr/>
            </a:lvl1pPr>
          </a:lstStyle>
          <a:p>
            <a:pPr>
              <a:defRPr/>
            </a:pPr>
            <a:fld id="{E57FED40-F8E0-8D45-9CC9-99E68E67C5DC}" type="slidenum">
              <a:rPr lang="en-US"/>
              <a:pPr>
                <a:defRPr/>
              </a:pPr>
              <a:t>‹#›</a:t>
            </a:fld>
            <a:endParaRPr lang="en-US"/>
          </a:p>
        </p:txBody>
      </p:sp>
    </p:spTree>
    <p:extLst>
      <p:ext uri="{BB962C8B-B14F-4D97-AF65-F5344CB8AC3E}">
        <p14:creationId xmlns:p14="http://schemas.microsoft.com/office/powerpoint/2010/main" val="23948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5A107387-7A6D-684B-887D-CF6F66ECFBC5}" type="datetime1">
              <a:rPr lang="en-US"/>
              <a:pPr>
                <a:defRPr/>
              </a:pPr>
              <a:t>10/28/2025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41A4BCE3-E191-6D44-B6FE-A5F4118E1837}" type="slidenum">
              <a:rPr lang="en-US"/>
              <a:pPr>
                <a:defRPr/>
              </a:pPr>
              <a:t>‹#›</a:t>
            </a:fld>
            <a:endParaRPr lang="en-US"/>
          </a:p>
        </p:txBody>
      </p:sp>
    </p:spTree>
    <p:extLst>
      <p:ext uri="{BB962C8B-B14F-4D97-AF65-F5344CB8AC3E}">
        <p14:creationId xmlns:p14="http://schemas.microsoft.com/office/powerpoint/2010/main" val="188403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690EA984-8594-DD41-A5BE-3F21E612F4A8}" type="datetime1">
              <a:rPr lang="en-US"/>
              <a:pPr>
                <a:defRPr/>
              </a:pPr>
              <a:t>10/28/2025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3F2551C0-25E7-CB45-AF18-21C5EA8024ED}" type="slidenum">
              <a:rPr lang="en-US"/>
              <a:pPr>
                <a:defRPr/>
              </a:pPr>
              <a:t>‹#›</a:t>
            </a:fld>
            <a:endParaRPr lang="en-US"/>
          </a:p>
        </p:txBody>
      </p:sp>
    </p:spTree>
    <p:extLst>
      <p:ext uri="{BB962C8B-B14F-4D97-AF65-F5344CB8AC3E}">
        <p14:creationId xmlns:p14="http://schemas.microsoft.com/office/powerpoint/2010/main" val="72582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4F0D1D1B-12C3-C445-8CFF-8C10A2AB4622}" type="datetime1">
              <a:rPr lang="en-US"/>
              <a:pPr>
                <a:defRPr/>
              </a:pPr>
              <a:t>10/28/2025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A2DB54A2-DA6C-B742-A7D6-E540E75F8421}" type="slidenum">
              <a:rPr lang="en-US"/>
              <a:pPr>
                <a:defRPr/>
              </a:pPr>
              <a:t>‹#›</a:t>
            </a:fld>
            <a:endParaRPr lang="en-US"/>
          </a:p>
        </p:txBody>
      </p:sp>
    </p:spTree>
    <p:extLst>
      <p:ext uri="{BB962C8B-B14F-4D97-AF65-F5344CB8AC3E}">
        <p14:creationId xmlns:p14="http://schemas.microsoft.com/office/powerpoint/2010/main" val="412998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D3D6AE0-3A98-2E45-8F4D-46759A920919}" type="datetime1">
              <a:rPr lang="en-US"/>
              <a:pPr>
                <a:defRPr/>
              </a:pPr>
              <a:t>10/28/2025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9A742719-B840-8945-9BD2-3B80E849902E}" type="slidenum">
              <a:rPr lang="en-US"/>
              <a:pPr>
                <a:defRPr/>
              </a:pPr>
              <a:t>‹#›</a:t>
            </a:fld>
            <a:endParaRPr lang="en-US"/>
          </a:p>
        </p:txBody>
      </p:sp>
    </p:spTree>
    <p:extLst>
      <p:ext uri="{BB962C8B-B14F-4D97-AF65-F5344CB8AC3E}">
        <p14:creationId xmlns:p14="http://schemas.microsoft.com/office/powerpoint/2010/main" val="415903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544B0630-9FC8-A44B-B5C8-2A8A3845F857}" type="datetime1">
              <a:rPr lang="en-US"/>
              <a:pPr>
                <a:defRPr/>
              </a:pPr>
              <a:t>10/28/2025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6CDBED44-39CF-3D46-ACDF-D576A970412D}" type="slidenum">
              <a:rPr lang="en-US"/>
              <a:pPr>
                <a:defRPr/>
              </a:pPr>
              <a:t>‹#›</a:t>
            </a:fld>
            <a:endParaRPr lang="en-US"/>
          </a:p>
        </p:txBody>
      </p:sp>
    </p:spTree>
    <p:extLst>
      <p:ext uri="{BB962C8B-B14F-4D97-AF65-F5344CB8AC3E}">
        <p14:creationId xmlns:p14="http://schemas.microsoft.com/office/powerpoint/2010/main" val="226134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4" name="Date Placeholder 1"/>
          <p:cNvSpPr>
            <a:spLocks noGrp="1"/>
          </p:cNvSpPr>
          <p:nvPr>
            <p:ph type="dt" sz="half" idx="10"/>
          </p:nvPr>
        </p:nvSpPr>
        <p:spPr/>
        <p:txBody>
          <a:bodyPr/>
          <a:lstStyle>
            <a:lvl1pPr>
              <a:defRPr/>
            </a:lvl1pPr>
          </a:lstStyle>
          <a:p>
            <a:pPr>
              <a:defRPr/>
            </a:pPr>
            <a:fld id="{1660494E-CF7D-C14C-A00F-D4DE688372B3}" type="datetime1">
              <a:rPr lang="en-US"/>
              <a:pPr>
                <a:defRPr/>
              </a:pPr>
              <a:t>10/28/2025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lstStyle>
          <a:p>
            <a:pPr>
              <a:defRPr/>
            </a:pPr>
            <a:fld id="{245901C9-FFEF-4E45-B3F1-90178F8BE182}" type="slidenum">
              <a:rPr lang="en-US"/>
              <a:pPr>
                <a:defRPr/>
              </a:pPr>
              <a:t>‹#›</a:t>
            </a:fld>
            <a:endParaRPr lang="en-US"/>
          </a:p>
        </p:txBody>
      </p:sp>
    </p:spTree>
    <p:extLst>
      <p:ext uri="{BB962C8B-B14F-4D97-AF65-F5344CB8AC3E}">
        <p14:creationId xmlns:p14="http://schemas.microsoft.com/office/powerpoint/2010/main" val="12553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589EC823-E3ED-AB4A-8389-248E13733C54}" type="datetime1">
              <a:rPr lang="en-US"/>
              <a:pPr>
                <a:defRPr/>
              </a:pPr>
              <a:t>10/28/2025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CD41C57-7068-B441-A881-04703AF02FBE}" type="slidenum">
              <a:rPr lang="en-US"/>
              <a:pPr>
                <a:defRPr/>
              </a:pPr>
              <a:t>‹#›</a:t>
            </a:fld>
            <a:endParaRPr lang="en-US"/>
          </a:p>
        </p:txBody>
      </p:sp>
    </p:spTree>
    <p:extLst>
      <p:ext uri="{BB962C8B-B14F-4D97-AF65-F5344CB8AC3E}">
        <p14:creationId xmlns:p14="http://schemas.microsoft.com/office/powerpoint/2010/main" val="157128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ts val="3000"/>
              </a:lnSpc>
              <a:spcBef>
                <a:spcPts val="600"/>
              </a:spcBef>
              <a:spcAft>
                <a:spcPct val="0"/>
              </a:spcAft>
              <a:buClr>
                <a:srgbClr val="3891A7"/>
              </a:buClr>
              <a:buSzPct val="80000"/>
              <a:buFont typeface="Wingdings 2" charset="0"/>
              <a:buNone/>
              <a:defRPr/>
            </a:pPr>
            <a:endParaRPr lang="en-US" sz="3200">
              <a:solidFill>
                <a:prstClr val="black"/>
              </a:solidFill>
              <a:latin typeface="Gill Sans MT" charset="0"/>
            </a:endParaRPr>
          </a:p>
        </p:txBody>
      </p:sp>
      <p:sp>
        <p:nvSpPr>
          <p:cNvPr id="6" name="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7" name="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ill Sans MT"/>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3E00F464-4BAA-4E4F-97E8-60C2E335B83B}" type="datetime1">
              <a:rPr lang="en-US"/>
              <a:pPr>
                <a:defRPr/>
              </a:pPr>
              <a:t>10/28/2025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EDFDA6CD-DAB0-2446-9870-C6AFB1384723}" type="slidenum">
              <a:rPr lang="en-US"/>
              <a:pPr>
                <a:defRPr/>
              </a:pPr>
              <a:t>‹#›</a:t>
            </a:fld>
            <a:endParaRPr lang="en-US"/>
          </a:p>
        </p:txBody>
      </p:sp>
    </p:spTree>
    <p:extLst>
      <p:ext uri="{BB962C8B-B14F-4D97-AF65-F5344CB8AC3E}">
        <p14:creationId xmlns:p14="http://schemas.microsoft.com/office/powerpoint/2010/main" val="80339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b="0" i="0" u="none">
              <a:solidFill>
                <a:prstClr val="white"/>
              </a:solidFill>
              <a:latin typeface="Gill Sans MT"/>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defRPr>
            </a:lvl1pPr>
          </a:lstStyle>
          <a:p>
            <a:pPr fontAlgn="base">
              <a:spcBef>
                <a:spcPct val="0"/>
              </a:spcBef>
              <a:spcAft>
                <a:spcPct val="0"/>
              </a:spcAft>
              <a:defRPr/>
            </a:pPr>
            <a:fld id="{109F1650-1AE3-DB4A-88B8-E41B3AB7D2B2}" type="datetime1">
              <a:rPr lang="en-US">
                <a:latin typeface="Arial" charset="0"/>
                <a:ea typeface="ＭＳ Ｐゴシック" charset="0"/>
                <a:cs typeface="ＭＳ Ｐゴシック" charset="0"/>
              </a:rPr>
              <a:pPr fontAlgn="base">
                <a:spcBef>
                  <a:spcPct val="0"/>
                </a:spcBef>
                <a:spcAft>
                  <a:spcPct val="0"/>
                </a:spcAft>
                <a:defRPr/>
              </a:pPr>
              <a:t>10/28/2025</a:t>
            </a:fld>
            <a:endParaRPr lang="en-US">
              <a:latin typeface="Arial" charset="0"/>
              <a:ea typeface="ＭＳ Ｐゴシック" charset="0"/>
              <a:cs typeface="ＭＳ Ｐゴシック"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pitchFamily="-108" charset="0"/>
                <a:ea typeface="ＭＳ Ｐゴシック" pitchFamily="-108" charset="-128"/>
                <a:cs typeface="ＭＳ Ｐゴシック" pitchFamily="-108" charset="-128"/>
              </a:defRPr>
            </a:lvl1pPr>
          </a:lstStyle>
          <a:p>
            <a:pPr fontAlgn="base">
              <a:spcBef>
                <a:spcPct val="0"/>
              </a:spcBef>
              <a:spcAft>
                <a:spcPct val="0"/>
              </a:spcAft>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pPr fontAlgn="base">
              <a:spcBef>
                <a:spcPct val="0"/>
              </a:spcBef>
              <a:spcAft>
                <a:spcPct val="0"/>
              </a:spcAft>
              <a:defRPr/>
            </a:pPr>
            <a:fld id="{EEAB4FA2-A013-794B-938B-EE28EFDEAD97}"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Tree>
    <p:extLst>
      <p:ext uri="{BB962C8B-B14F-4D97-AF65-F5344CB8AC3E}">
        <p14:creationId xmlns:p14="http://schemas.microsoft.com/office/powerpoint/2010/main" val="13737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300" b="0" i="0" u="none" kern="1200">
          <a:solidFill>
            <a:srgbClr val="572314"/>
          </a:solidFill>
          <a:effectLst>
            <a:outerShdw blurRad="50000" dist="30000" dir="5400000" algn="tl" rotWithShape="0">
              <a:srgbClr val="000000">
                <a:alpha val="30000"/>
              </a:srgb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2pPr>
      <a:lvl3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3pPr>
      <a:lvl4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4pPr>
      <a:lvl5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5pPr>
      <a:lvl6pPr marL="4572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6pPr>
      <a:lvl7pPr marL="9144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7pPr>
      <a:lvl8pPr marL="13716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8pPr>
      <a:lvl9pPr marL="18288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9pPr>
    </p:titleStyle>
    <p:body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pitchFamily="-108" charset="-128"/>
          <a:cs typeface="ＭＳ Ｐゴシック" pitchFamily="-108" charset="-128"/>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pitchFamily="-108" charset="-128"/>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pitchFamily="-108" charset="-128"/>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pitchFamily="-108" charset="-128"/>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pitchFamily="-108"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930" y="359897"/>
            <a:ext cx="7874070" cy="2703780"/>
          </a:xfrm>
        </p:spPr>
        <p:txBody>
          <a:bodyPr>
            <a:normAutofit/>
          </a:bodyPr>
          <a:lstStyle/>
          <a:p>
            <a:r>
              <a:rPr lang="en-US" sz="4400" dirty="0">
                <a:solidFill>
                  <a:schemeClr val="tx2"/>
                </a:solidFill>
              </a:rPr>
              <a:t>Laying the Foundation for</a:t>
            </a:r>
            <a:br>
              <a:rPr lang="en-US" sz="4400" dirty="0">
                <a:solidFill>
                  <a:schemeClr val="tx2"/>
                </a:solidFill>
              </a:rPr>
            </a:br>
            <a:r>
              <a:rPr lang="en-US" sz="4400" dirty="0">
                <a:solidFill>
                  <a:schemeClr val="tx2"/>
                </a:solidFill>
              </a:rPr>
              <a:t>Communication Exchange:</a:t>
            </a:r>
            <a:br>
              <a:rPr lang="en-US" sz="4400" dirty="0">
                <a:solidFill>
                  <a:schemeClr val="tx2"/>
                </a:solidFill>
              </a:rPr>
            </a:br>
            <a:r>
              <a:rPr lang="en-US" sz="4400" dirty="0">
                <a:solidFill>
                  <a:schemeClr val="tx2"/>
                </a:solidFill>
              </a:rPr>
              <a:t>Practical Strategies</a:t>
            </a:r>
          </a:p>
        </p:txBody>
      </p:sp>
      <p:sp>
        <p:nvSpPr>
          <p:cNvPr id="4" name="Subtitle 3"/>
          <p:cNvSpPr>
            <a:spLocks noGrp="1"/>
          </p:cNvSpPr>
          <p:nvPr>
            <p:ph type="subTitle" idx="1"/>
          </p:nvPr>
        </p:nvSpPr>
        <p:spPr>
          <a:xfrm>
            <a:off x="1028039" y="4131931"/>
            <a:ext cx="7962259" cy="2519471"/>
          </a:xfrm>
        </p:spPr>
        <p:txBody>
          <a:bodyPr>
            <a:normAutofit/>
          </a:bodyPr>
          <a:lstStyle/>
          <a:p>
            <a:pPr algn="ctr"/>
            <a:r>
              <a:rPr lang="en-US" sz="2800" dirty="0">
                <a:solidFill>
                  <a:srgbClr val="D95700"/>
                </a:solidFill>
              </a:rPr>
              <a:t>Presented for the National Center on Deaf-Blindness</a:t>
            </a:r>
          </a:p>
          <a:p>
            <a:pPr algn="ctr"/>
            <a:r>
              <a:rPr lang="en-US" sz="2800" dirty="0">
                <a:solidFill>
                  <a:srgbClr val="D95700"/>
                </a:solidFill>
              </a:rPr>
              <a:t>March 21, 2018</a:t>
            </a:r>
          </a:p>
          <a:p>
            <a:pPr algn="ctr"/>
            <a:endParaRPr lang="en-US" dirty="0">
              <a:solidFill>
                <a:schemeClr val="tx2"/>
              </a:solidFill>
            </a:endParaRPr>
          </a:p>
          <a:p>
            <a:pPr algn="r"/>
            <a:r>
              <a:rPr lang="en-US" u="sng" dirty="0">
                <a:solidFill>
                  <a:schemeClr val="tx2"/>
                </a:solidFill>
              </a:rPr>
              <a:t>Presented by</a:t>
            </a:r>
            <a:r>
              <a:rPr lang="en-US" dirty="0">
                <a:solidFill>
                  <a:schemeClr val="tx2"/>
                </a:solidFill>
              </a:rPr>
              <a:t>:  Susan M. Bashinski</a:t>
            </a:r>
          </a:p>
          <a:p>
            <a:pPr algn="r"/>
            <a:r>
              <a:rPr lang="en-US" dirty="0">
                <a:solidFill>
                  <a:schemeClr val="tx2"/>
                </a:solidFill>
              </a:rPr>
              <a:t>Missouri Western State University</a:t>
            </a:r>
          </a:p>
          <a:p>
            <a:pPr algn="r"/>
            <a:endParaRPr lang="en-US" dirty="0"/>
          </a:p>
        </p:txBody>
      </p:sp>
    </p:spTree>
    <p:extLst>
      <p:ext uri="{BB962C8B-B14F-4D97-AF65-F5344CB8AC3E}">
        <p14:creationId xmlns:p14="http://schemas.microsoft.com/office/powerpoint/2010/main" val="364355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35100" y="274638"/>
            <a:ext cx="7499350" cy="1706562"/>
          </a:xfrm>
        </p:spPr>
        <p:txBody>
          <a:bodyPr>
            <a:noAutofit/>
          </a:bodyPr>
          <a:lstStyle/>
          <a:p>
            <a:pPr algn="ctr">
              <a:defRPr/>
            </a:pPr>
            <a:r>
              <a:rPr lang="en-US" sz="3600" dirty="0">
                <a:effectLst>
                  <a:outerShdw blurRad="38100" dist="38100" dir="2700000" algn="tl">
                    <a:srgbClr val="DDDDDD"/>
                  </a:outerShdw>
                </a:effectLst>
                <a:latin typeface="Gill Sans MT" charset="0"/>
                <a:ea typeface="ＭＳ Ｐゴシック" charset="0"/>
                <a:cs typeface="ＭＳ Ｐゴシック" charset="0"/>
              </a:rPr>
              <a:t>COMMUNICATIVE INTERVENTION: FACILITATION OF SYMBOLIZATION ABILITY</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6625" name="Rectangle 3"/>
          <p:cNvSpPr>
            <a:spLocks noGrp="1" noChangeArrowheads="1"/>
          </p:cNvSpPr>
          <p:nvPr>
            <p:ph idx="1"/>
          </p:nvPr>
        </p:nvSpPr>
        <p:spPr>
          <a:xfrm>
            <a:off x="990600" y="1981200"/>
            <a:ext cx="7943850" cy="4800600"/>
          </a:xfrm>
        </p:spPr>
        <p:txBody>
          <a:bodyPr/>
          <a:lstStyle/>
          <a:p>
            <a:pPr>
              <a:defRPr/>
            </a:pPr>
            <a:r>
              <a:rPr lang="en-US" sz="2800" dirty="0">
                <a:solidFill>
                  <a:srgbClr val="4F271C"/>
                </a:solidFill>
                <a:latin typeface="Gill Sans MT" charset="0"/>
                <a:ea typeface="ＭＳ Ｐゴシック" charset="0"/>
                <a:cs typeface="ＭＳ Ｐゴシック" charset="0"/>
              </a:rPr>
              <a:t>Experiences that involve </a:t>
            </a:r>
            <a:r>
              <a:rPr lang="en-US" sz="2800" u="sng" dirty="0">
                <a:solidFill>
                  <a:srgbClr val="4F271C"/>
                </a:solidFill>
                <a:latin typeface="Gill Sans MT" charset="0"/>
                <a:ea typeface="ＭＳ Ｐゴシック" charset="0"/>
                <a:cs typeface="ＭＳ Ｐゴシック" charset="0"/>
              </a:rPr>
              <a:t>movement and action</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Multi-sensory exploration, including </a:t>
            </a:r>
            <a:r>
              <a:rPr lang="en-US" sz="2800" u="sng" dirty="0">
                <a:solidFill>
                  <a:srgbClr val="4F271C"/>
                </a:solidFill>
                <a:latin typeface="Gill Sans MT" charset="0"/>
                <a:ea typeface="ＭＳ Ｐゴシック" charset="0"/>
                <a:cs typeface="ＭＳ Ｐゴシック" charset="0"/>
              </a:rPr>
              <a:t>touch</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Interaction with objects / activities that are highly </a:t>
            </a:r>
            <a:r>
              <a:rPr lang="en-US" sz="2800" u="sng" dirty="0">
                <a:solidFill>
                  <a:srgbClr val="4F271C"/>
                </a:solidFill>
                <a:latin typeface="Gill Sans MT" charset="0"/>
                <a:ea typeface="ＭＳ Ｐゴシック" charset="0"/>
                <a:cs typeface="ＭＳ Ｐゴシック" charset="0"/>
              </a:rPr>
              <a:t>preferred </a:t>
            </a:r>
            <a:r>
              <a:rPr lang="en-US" sz="2800" i="1" u="sng" dirty="0">
                <a:solidFill>
                  <a:srgbClr val="4F271C"/>
                </a:solidFill>
                <a:latin typeface="Gill Sans MT" charset="0"/>
                <a:ea typeface="ＭＳ Ｐゴシック" charset="0"/>
                <a:cs typeface="ＭＳ Ｐゴシック" charset="0"/>
              </a:rPr>
              <a:t>by the learner</a:t>
            </a:r>
          </a:p>
          <a:p>
            <a:pPr marL="82550" indent="0">
              <a:buFont typeface="Wingdings 2" charset="0"/>
              <a:buNone/>
              <a:defRPr/>
            </a:pPr>
            <a:endParaRPr lang="en-US" sz="1000" i="1"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Interactions that occur during </a:t>
            </a:r>
            <a:r>
              <a:rPr lang="en-US" sz="2800" u="sng" dirty="0">
                <a:solidFill>
                  <a:srgbClr val="4F271C"/>
                </a:solidFill>
                <a:latin typeface="Gill Sans MT" charset="0"/>
                <a:ea typeface="ＭＳ Ｐゴシック" charset="0"/>
                <a:cs typeface="ＭＳ Ｐゴシック" charset="0"/>
              </a:rPr>
              <a:t>play</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Implementation of regular </a:t>
            </a:r>
            <a:r>
              <a:rPr lang="en-US" sz="2800" u="sng" dirty="0">
                <a:solidFill>
                  <a:srgbClr val="4F271C"/>
                </a:solidFill>
                <a:latin typeface="Gill Sans MT" charset="0"/>
                <a:ea typeface="ＭＳ Ｐゴシック" charset="0"/>
                <a:cs typeface="ＭＳ Ｐゴシック" charset="0"/>
              </a:rPr>
              <a:t>routines</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b="1" dirty="0">
                <a:solidFill>
                  <a:srgbClr val="D95700"/>
                </a:solidFill>
                <a:latin typeface="Gill Sans MT" charset="0"/>
                <a:ea typeface="ＭＳ Ｐゴシック" charset="0"/>
                <a:cs typeface="ＭＳ Ｐゴシック" charset="0"/>
              </a:rPr>
              <a:t>Highly responsive adults!!!</a:t>
            </a:r>
            <a:endParaRPr lang="en-US" sz="1800" dirty="0">
              <a:solidFill>
                <a:srgbClr val="D95700"/>
              </a:solidFill>
              <a:latin typeface="Gill Sans MT" charset="0"/>
              <a:ea typeface="ＭＳ Ｐゴシック" charset="0"/>
              <a:cs typeface="ＭＳ Ｐゴシック" charset="0"/>
            </a:endParaRPr>
          </a:p>
          <a:p>
            <a:pPr algn="ctr">
              <a:buFont typeface="Wingdings 2" charset="0"/>
              <a:buNone/>
              <a:defRPr/>
            </a:pPr>
            <a:endParaRPr lang="en-US" sz="3600" b="1" dirty="0">
              <a:solidFill>
                <a:srgbClr val="FF6600"/>
              </a:solidFill>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34062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992" y="1113660"/>
            <a:ext cx="7406640" cy="4706372"/>
          </a:xfrm>
        </p:spPr>
        <p:txBody>
          <a:bodyPr>
            <a:normAutofit/>
          </a:bodyPr>
          <a:lstStyle/>
          <a:p>
            <a:pPr marL="109537" indent="0" algn="ctr">
              <a:defRPr/>
            </a:pPr>
            <a:r>
              <a:rPr lang="en-US" sz="5400" u="sng" dirty="0">
                <a:solidFill>
                  <a:schemeClr val="tx2"/>
                </a:solidFill>
              </a:rPr>
              <a:t>Primary Goal</a:t>
            </a:r>
            <a:r>
              <a:rPr lang="en-US" sz="5400" dirty="0">
                <a:solidFill>
                  <a:schemeClr val="tx2"/>
                </a:solidFill>
              </a:rPr>
              <a:t>:</a:t>
            </a:r>
            <a:br>
              <a:rPr lang="en-US" sz="5400" u="sng" dirty="0">
                <a:solidFill>
                  <a:schemeClr val="tx2"/>
                </a:solidFill>
              </a:rPr>
            </a:br>
            <a:r>
              <a:rPr lang="en-US" sz="5400" dirty="0">
                <a:solidFill>
                  <a:srgbClr val="D95700"/>
                </a:solidFill>
              </a:rPr>
              <a:t>ACHIEVING </a:t>
            </a:r>
            <a:r>
              <a:rPr lang="en-US" sz="5400" i="1" u="sng" dirty="0">
                <a:solidFill>
                  <a:srgbClr val="D95700"/>
                </a:solidFill>
              </a:rPr>
              <a:t>EQUAL</a:t>
            </a:r>
            <a:r>
              <a:rPr lang="en-US" sz="5400" dirty="0">
                <a:solidFill>
                  <a:srgbClr val="D95700"/>
                </a:solidFill>
              </a:rPr>
              <a:t> COMMUNICATION PARTNERSHIP</a:t>
            </a:r>
            <a:br>
              <a:rPr lang="en-US" sz="4400" dirty="0">
                <a:solidFill>
                  <a:srgbClr val="D95700"/>
                </a:solidFill>
              </a:rPr>
            </a:br>
            <a:endParaRPr lang="en-US" dirty="0"/>
          </a:p>
        </p:txBody>
      </p:sp>
    </p:spTree>
    <p:extLst>
      <p:ext uri="{BB962C8B-B14F-4D97-AF65-F5344CB8AC3E}">
        <p14:creationId xmlns:p14="http://schemas.microsoft.com/office/powerpoint/2010/main" val="89722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4638"/>
            <a:ext cx="8153400" cy="1325562"/>
          </a:xfrm>
        </p:spPr>
        <p:txBody>
          <a:bodyPr>
            <a:noAutofit/>
          </a:bodyPr>
          <a:lstStyle/>
          <a:p>
            <a:pPr algn="ctr">
              <a:defRPr/>
            </a:pPr>
            <a:r>
              <a:rPr lang="en-US" sz="4800" u="sng" dirty="0">
                <a:solidFill>
                  <a:schemeClr val="tx2"/>
                </a:solidFill>
                <a:effectLst>
                  <a:outerShdw blurRad="38100" dist="38100" dir="2700000" algn="tl">
                    <a:srgbClr val="DDDDDD"/>
                  </a:outerShdw>
                </a:effectLst>
              </a:rPr>
              <a:t>TRI-FOCUS MODEL</a:t>
            </a:r>
            <a:r>
              <a:rPr lang="en-US" sz="4800" dirty="0">
                <a:solidFill>
                  <a:schemeClr val="tx2"/>
                </a:solidFill>
                <a:effectLst>
                  <a:outerShdw blurRad="38100" dist="38100" dir="2700000" algn="tl">
                    <a:srgbClr val="DDDDDD"/>
                  </a:outerShdw>
                </a:effectLst>
              </a:rPr>
              <a:t> </a:t>
            </a:r>
            <a:br>
              <a:rPr lang="en-US" sz="4400" dirty="0">
                <a:solidFill>
                  <a:schemeClr val="tx2"/>
                </a:solidFill>
                <a:effectLst>
                  <a:outerShdw blurRad="38100" dist="38100" dir="2700000" algn="tl">
                    <a:srgbClr val="DDDDDD"/>
                  </a:outerShdw>
                </a:effectLst>
              </a:rPr>
            </a:br>
            <a:r>
              <a:rPr lang="en-US" sz="2800" dirty="0">
                <a:solidFill>
                  <a:schemeClr val="tx2"/>
                </a:solidFill>
                <a:effectLst>
                  <a:outerShdw blurRad="38100" dist="38100" dir="2700000" algn="tl">
                    <a:srgbClr val="DDDDDD"/>
                  </a:outerShdw>
                </a:effectLst>
              </a:rPr>
              <a:t>(for Teaching </a:t>
            </a:r>
            <a:r>
              <a:rPr lang="en-US" sz="2800" dirty="0" err="1">
                <a:solidFill>
                  <a:schemeClr val="tx2"/>
                </a:solidFill>
                <a:effectLst>
                  <a:outerShdw blurRad="38100" dist="38100" dir="2700000" algn="tl">
                    <a:srgbClr val="DDDDDD"/>
                  </a:outerShdw>
                </a:effectLst>
              </a:rPr>
              <a:t>Nonsymbolic</a:t>
            </a:r>
            <a:r>
              <a:rPr lang="en-US" sz="2800" dirty="0">
                <a:solidFill>
                  <a:schemeClr val="tx2"/>
                </a:solidFill>
                <a:effectLst>
                  <a:outerShdw blurRad="38100" dist="38100" dir="2700000" algn="tl">
                    <a:srgbClr val="DDDDDD"/>
                  </a:outerShdw>
                </a:effectLst>
              </a:rPr>
              <a:t> Communication)</a:t>
            </a:r>
            <a:endParaRPr lang="en-US" sz="2800" dirty="0">
              <a:solidFill>
                <a:schemeClr val="tx2"/>
              </a:solidFill>
            </a:endParaRPr>
          </a:p>
        </p:txBody>
      </p:sp>
      <p:pic>
        <p:nvPicPr>
          <p:cNvPr id="229377" name="Content Placeholder 3" descr="Tri-Focus graphic: Partner + learner + environmental context = communication"/>
          <p:cNvPicPr>
            <a:picLocks noGrp="1" noChangeAspect="1"/>
          </p:cNvPicPr>
          <p:nvPr>
            <p:ph idx="1"/>
          </p:nvPr>
        </p:nvPicPr>
        <p:blipFill>
          <a:blip r:embed="rId2">
            <a:extLst>
              <a:ext uri="{28A0092B-C50C-407E-A947-70E740481C1C}">
                <a14:useLocalDpi xmlns:a14="http://schemas.microsoft.com/office/drawing/2010/main" val="0"/>
              </a:ext>
            </a:extLst>
          </a:blip>
          <a:srcRect l="-37386" r="-37386"/>
          <a:stretch>
            <a:fillRect/>
          </a:stretch>
        </p:blipFill>
        <p:spPr>
          <a:xfrm>
            <a:off x="990600" y="1600200"/>
            <a:ext cx="8153400" cy="5257800"/>
          </a:xfrm>
        </p:spPr>
      </p:pic>
      <p:sp>
        <p:nvSpPr>
          <p:cNvPr id="229379" name="TextBox 1"/>
          <p:cNvSpPr txBox="1">
            <a:spLocks noChangeArrowheads="1"/>
          </p:cNvSpPr>
          <p:nvPr/>
        </p:nvSpPr>
        <p:spPr bwMode="auto">
          <a:xfrm>
            <a:off x="7391400" y="5638800"/>
            <a:ext cx="1752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4F271C"/>
                </a:solidFill>
              </a:rPr>
              <a:t>Siegel-Causey &amp; Bashinski, 1997</a:t>
            </a:r>
          </a:p>
        </p:txBody>
      </p:sp>
    </p:spTree>
    <p:extLst>
      <p:ext uri="{BB962C8B-B14F-4D97-AF65-F5344CB8AC3E}">
        <p14:creationId xmlns:p14="http://schemas.microsoft.com/office/powerpoint/2010/main" val="229024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rmAutofit fontScale="90000"/>
          </a:bodyPr>
          <a:lstStyle/>
          <a:p>
            <a:pPr algn="ctr"/>
            <a:r>
              <a:rPr lang="en-US" sz="4000" dirty="0">
                <a:solidFill>
                  <a:schemeClr val="tx2"/>
                </a:solidFill>
                <a:effectLst>
                  <a:outerShdw blurRad="38100" dist="38100" dir="2700000" algn="tl">
                    <a:srgbClr val="DDDDDD"/>
                  </a:outerShdw>
                </a:effectLst>
                <a:ea typeface="ＭＳ Ｐゴシック" charset="0"/>
                <a:cs typeface="ＭＳ Ｐゴシック" charset="0"/>
              </a:rPr>
              <a:t>PARTNER’S ROLE / REPERTOIRE (1 of 2)</a:t>
            </a:r>
            <a:endParaRPr lang="en-US" dirty="0">
              <a:solidFill>
                <a:schemeClr val="tx2"/>
              </a:solidFill>
            </a:endParaRPr>
          </a:p>
        </p:txBody>
      </p:sp>
      <p:sp>
        <p:nvSpPr>
          <p:cNvPr id="3" name="Content Placeholder 2"/>
          <p:cNvSpPr>
            <a:spLocks noGrp="1"/>
          </p:cNvSpPr>
          <p:nvPr>
            <p:ph idx="1"/>
          </p:nvPr>
        </p:nvSpPr>
        <p:spPr>
          <a:xfrm>
            <a:off x="1276350" y="1143000"/>
            <a:ext cx="7867650" cy="5562600"/>
          </a:xfrm>
        </p:spPr>
        <p:txBody>
          <a:bodyPr/>
          <a:lstStyle/>
          <a:p>
            <a:pPr marL="82550" indent="0">
              <a:buNone/>
            </a:pPr>
            <a:r>
              <a:rPr lang="en-US" dirty="0">
                <a:solidFill>
                  <a:srgbClr val="4F271C"/>
                </a:solidFill>
              </a:rPr>
              <a:t>Typically, </a:t>
            </a:r>
            <a:r>
              <a:rPr lang="en-US" b="1" i="1" dirty="0">
                <a:solidFill>
                  <a:srgbClr val="4F271C"/>
                </a:solidFill>
              </a:rPr>
              <a:t>familiar</a:t>
            </a:r>
            <a:r>
              <a:rPr lang="en-US" dirty="0">
                <a:solidFill>
                  <a:srgbClr val="4F271C"/>
                </a:solidFill>
              </a:rPr>
              <a:t> people and environments (i.e., places, activities, settings) facilitate more </a:t>
            </a:r>
            <a:r>
              <a:rPr lang="en-US" u="sng" dirty="0">
                <a:solidFill>
                  <a:srgbClr val="4F271C"/>
                </a:solidFill>
              </a:rPr>
              <a:t>and</a:t>
            </a:r>
            <a:r>
              <a:rPr lang="en-US" i="1" dirty="0">
                <a:solidFill>
                  <a:srgbClr val="4F271C"/>
                </a:solidFill>
              </a:rPr>
              <a:t> more effective </a:t>
            </a:r>
            <a:r>
              <a:rPr lang="en-US" dirty="0">
                <a:solidFill>
                  <a:srgbClr val="4F271C"/>
                </a:solidFill>
              </a:rPr>
              <a:t>communication from a learner with DB because he will likely:</a:t>
            </a:r>
          </a:p>
          <a:p>
            <a:pPr marL="407988" indent="-407988">
              <a:buFont typeface="+mj-lt"/>
              <a:buAutoNum type="arabicPeriod"/>
            </a:pPr>
            <a:r>
              <a:rPr lang="en-US" dirty="0">
                <a:solidFill>
                  <a:srgbClr val="4F271C"/>
                </a:solidFill>
              </a:rPr>
              <a:t>be less anxious / nervous</a:t>
            </a:r>
          </a:p>
          <a:p>
            <a:pPr marL="407988" indent="-407988">
              <a:buFont typeface="+mj-lt"/>
              <a:buAutoNum type="arabicPeriod"/>
            </a:pPr>
            <a:r>
              <a:rPr lang="en-US" dirty="0">
                <a:solidFill>
                  <a:srgbClr val="4F271C"/>
                </a:solidFill>
              </a:rPr>
              <a:t>feel less stress, due to </a:t>
            </a:r>
            <a:r>
              <a:rPr lang="en-US" i="1" dirty="0">
                <a:solidFill>
                  <a:srgbClr val="4F271C"/>
                </a:solidFill>
              </a:rPr>
              <a:t>unfamiliarity</a:t>
            </a:r>
          </a:p>
          <a:p>
            <a:pPr marL="407988" indent="-407988">
              <a:buFont typeface="+mj-lt"/>
              <a:buAutoNum type="arabicPeriod"/>
            </a:pPr>
            <a:r>
              <a:rPr lang="en-US" dirty="0">
                <a:solidFill>
                  <a:srgbClr val="4F271C"/>
                </a:solidFill>
              </a:rPr>
              <a:t>be more comfortable asking to “take a break” (</a:t>
            </a:r>
            <a:r>
              <a:rPr lang="en-US" dirty="0" err="1">
                <a:solidFill>
                  <a:srgbClr val="4F271C"/>
                </a:solidFill>
              </a:rPr>
              <a:t>i.e</a:t>
            </a:r>
            <a:r>
              <a:rPr lang="en-US" dirty="0">
                <a:solidFill>
                  <a:srgbClr val="4F271C"/>
                </a:solidFill>
              </a:rPr>
              <a:t>, fatigue, stamina)</a:t>
            </a:r>
          </a:p>
        </p:txBody>
      </p:sp>
    </p:spTree>
    <p:extLst>
      <p:ext uri="{BB962C8B-B14F-4D97-AF65-F5344CB8AC3E}">
        <p14:creationId xmlns:p14="http://schemas.microsoft.com/office/powerpoint/2010/main" val="228123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Autofit/>
          </a:bodyPr>
          <a:lstStyle/>
          <a:p>
            <a:pPr algn="ctr">
              <a:defRPr/>
            </a:pPr>
            <a:r>
              <a:rPr lang="en-US" sz="3600" dirty="0">
                <a:solidFill>
                  <a:schemeClr val="tx2"/>
                </a:solidFill>
                <a:effectLst>
                  <a:outerShdw blurRad="38100" dist="38100" dir="2700000" algn="tl">
                    <a:srgbClr val="DDDDDD"/>
                  </a:outerShdw>
                </a:effectLst>
                <a:ea typeface="ＭＳ Ｐゴシック" charset="0"/>
                <a:cs typeface="ＭＳ Ｐゴシック" charset="0"/>
              </a:rPr>
              <a:t>PARTNER’S ROLE / REPERTOIRE (2 of 2)</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1506" name="Content Placeholder 2"/>
          <p:cNvSpPr>
            <a:spLocks noGrp="1"/>
          </p:cNvSpPr>
          <p:nvPr>
            <p:ph idx="1"/>
          </p:nvPr>
        </p:nvSpPr>
        <p:spPr>
          <a:xfrm>
            <a:off x="1295400" y="1447800"/>
            <a:ext cx="7639050" cy="5257800"/>
          </a:xfrm>
        </p:spPr>
        <p:txBody>
          <a:bodyPr/>
          <a:lstStyle/>
          <a:p>
            <a:pPr marL="825500" indent="-742950">
              <a:buFont typeface="+mj-lt"/>
              <a:buAutoNum type="arabicPeriod"/>
              <a:defRPr/>
            </a:pPr>
            <a:r>
              <a:rPr lang="en-US" sz="3600" dirty="0">
                <a:solidFill>
                  <a:schemeClr val="tx2"/>
                </a:solidFill>
                <a:latin typeface="Lucida Sans Unicode" charset="0"/>
                <a:ea typeface="ＭＳ Ｐゴシック" charset="0"/>
                <a:cs typeface="ＭＳ Ｐゴシック" charset="0"/>
              </a:rPr>
              <a:t>Positive </a:t>
            </a:r>
            <a:r>
              <a:rPr lang="en-US" sz="3600" b="1" dirty="0">
                <a:solidFill>
                  <a:srgbClr val="D95700"/>
                </a:solidFill>
                <a:latin typeface="Lucida Sans Unicode" charset="0"/>
                <a:ea typeface="ＭＳ Ｐゴシック" charset="0"/>
                <a:cs typeface="ＭＳ Ｐゴシック" charset="0"/>
              </a:rPr>
              <a:t>ATTITUDE</a:t>
            </a:r>
          </a:p>
          <a:p>
            <a:pPr marL="311150" indent="-228600">
              <a:buFont typeface="+mj-lt"/>
              <a:buAutoNum type="arabicPeriod"/>
              <a:defRPr/>
            </a:pPr>
            <a:endParaRPr lang="en-US" sz="1200" b="1" dirty="0">
              <a:solidFill>
                <a:schemeClr val="tx2"/>
              </a:solidFill>
              <a:latin typeface="Lucida Sans Unicode" charset="0"/>
              <a:ea typeface="ＭＳ Ｐゴシック" charset="0"/>
              <a:cs typeface="ＭＳ Ｐゴシック" charset="0"/>
            </a:endParaRPr>
          </a:p>
          <a:p>
            <a:pPr marL="825500" indent="-742950">
              <a:buFont typeface="+mj-lt"/>
              <a:buAutoNum type="arabicPeriod"/>
              <a:defRPr/>
            </a:pPr>
            <a:r>
              <a:rPr lang="en-US" sz="3600" b="1" dirty="0">
                <a:solidFill>
                  <a:srgbClr val="D95700"/>
                </a:solidFill>
                <a:latin typeface="Lucida Sans Unicode" charset="0"/>
                <a:ea typeface="ＭＳ Ｐゴシック" charset="0"/>
                <a:cs typeface="ＭＳ Ｐゴシック" charset="0"/>
              </a:rPr>
              <a:t>EXPECTATION</a:t>
            </a:r>
            <a:r>
              <a:rPr lang="en-US" sz="3600" b="1" dirty="0">
                <a:solidFill>
                  <a:schemeClr val="tx2"/>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that learner is communicating</a:t>
            </a:r>
          </a:p>
          <a:p>
            <a:pPr marL="311150" indent="-228600">
              <a:buFont typeface="+mj-lt"/>
              <a:buAutoNum type="arabicPeriod"/>
              <a:defRPr/>
            </a:pPr>
            <a:endParaRPr lang="en-US" sz="1200" dirty="0">
              <a:solidFill>
                <a:schemeClr val="tx2"/>
              </a:solidFill>
              <a:latin typeface="Lucida Sans Unicode" charset="0"/>
              <a:ea typeface="ＭＳ Ｐゴシック" charset="0"/>
              <a:cs typeface="ＭＳ Ｐゴシック" charset="0"/>
            </a:endParaRPr>
          </a:p>
          <a:p>
            <a:pPr marL="825500" indent="-742950">
              <a:buFont typeface="+mj-lt"/>
              <a:buAutoNum type="arabicPeriod"/>
              <a:defRPr/>
            </a:pPr>
            <a:r>
              <a:rPr lang="en-US" sz="3600" dirty="0">
                <a:solidFill>
                  <a:schemeClr val="tx2"/>
                </a:solidFill>
                <a:latin typeface="Lucida Sans Unicode" charset="0"/>
                <a:ea typeface="ＭＳ Ｐゴシック" charset="0"/>
                <a:cs typeface="ＭＳ Ｐゴシック" charset="0"/>
              </a:rPr>
              <a:t>Key response behaviors</a:t>
            </a:r>
          </a:p>
          <a:p>
            <a:pPr marL="787400" indent="0">
              <a:buNone/>
              <a:defRPr/>
            </a:pPr>
            <a:r>
              <a:rPr lang="en-US" sz="3600" dirty="0">
                <a:solidFill>
                  <a:srgbClr val="D95700"/>
                </a:solidFill>
                <a:latin typeface="Lucida Sans Unicode" charset="0"/>
                <a:ea typeface="ＭＳ Ｐゴシック" charset="0"/>
                <a:cs typeface="ＭＳ Ｐゴシック" charset="0"/>
              </a:rPr>
              <a:t>(i.e., </a:t>
            </a:r>
            <a:r>
              <a:rPr lang="en-US" sz="3600" b="1" dirty="0">
                <a:solidFill>
                  <a:srgbClr val="D95700"/>
                </a:solidFill>
                <a:latin typeface="Lucida Sans Unicode" charset="0"/>
                <a:ea typeface="ＭＳ Ｐゴシック" charset="0"/>
                <a:cs typeface="ＭＳ Ｐゴシック" charset="0"/>
              </a:rPr>
              <a:t>RESPONSIVITY</a:t>
            </a:r>
            <a:r>
              <a:rPr lang="en-US" sz="3600" dirty="0">
                <a:solidFill>
                  <a:srgbClr val="D95700"/>
                </a:solidFill>
                <a:latin typeface="Lucida Sans Unicode" charset="0"/>
                <a:ea typeface="ＭＳ Ｐゴシック" charset="0"/>
                <a:cs typeface="ＭＳ Ｐゴシック" charset="0"/>
              </a:rPr>
              <a:t> to subtle cues from a learner)</a:t>
            </a:r>
          </a:p>
          <a:p>
            <a:pPr marL="1016000" indent="-228600">
              <a:buFont typeface="+mj-lt"/>
              <a:buAutoNum type="arabicPeriod"/>
              <a:defRPr/>
            </a:pPr>
            <a:endParaRPr lang="en-US" sz="1200" dirty="0">
              <a:solidFill>
                <a:srgbClr val="FF6600"/>
              </a:solidFill>
              <a:latin typeface="Lucida Sans Unicode" charset="0"/>
              <a:ea typeface="ＭＳ Ｐゴシック" charset="0"/>
              <a:cs typeface="ＭＳ Ｐゴシック" charset="0"/>
            </a:endParaRPr>
          </a:p>
          <a:p>
            <a:pPr marL="825500" indent="-742950">
              <a:buFont typeface="+mj-lt"/>
              <a:buAutoNum type="arabicPeriod" startAt="4"/>
              <a:defRPr/>
            </a:pPr>
            <a:r>
              <a:rPr lang="en-US" sz="3600" b="1" dirty="0">
                <a:solidFill>
                  <a:srgbClr val="D95700"/>
                </a:solidFill>
                <a:latin typeface="Lucida Sans Unicode" charset="0"/>
                <a:ea typeface="ＭＳ Ｐゴシック" charset="0"/>
                <a:cs typeface="ＭＳ Ｐゴシック" charset="0"/>
              </a:rPr>
              <a:t>ATTUNEMENT</a:t>
            </a:r>
            <a:r>
              <a:rPr lang="en-US" sz="3600" dirty="0">
                <a:solidFill>
                  <a:srgbClr val="FF6600"/>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to the learner </a:t>
            </a:r>
            <a:endParaRPr lang="en-US" sz="3600" dirty="0">
              <a:solidFill>
                <a:srgbClr val="FF66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53642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0"/>
            <a:ext cx="8153400" cy="1600200"/>
          </a:xfrm>
        </p:spPr>
        <p:txBody>
          <a:bodyPr/>
          <a:lstStyle/>
          <a:p>
            <a:pPr algn="ctr" eaLnBrk="1" fontAlgn="auto" hangingPunct="1">
              <a:spcAft>
                <a:spcPts val="0"/>
              </a:spcAft>
              <a:defRPr/>
            </a:pPr>
            <a:r>
              <a:rPr lang="en-US" sz="4800" u="sng" dirty="0">
                <a:solidFill>
                  <a:schemeClr val="tx2"/>
                </a:solidFill>
                <a:effectLst>
                  <a:outerShdw blurRad="38100" dist="38100" dir="2700000" algn="tl">
                    <a:srgbClr val="DDDDDD"/>
                  </a:outerShdw>
                </a:effectLst>
              </a:rPr>
              <a:t>TRI-FOCUS MODEL</a:t>
            </a:r>
            <a:r>
              <a:rPr lang="en-US" sz="4800" dirty="0">
                <a:solidFill>
                  <a:schemeClr val="tx2"/>
                </a:solidFill>
                <a:effectLst>
                  <a:outerShdw blurRad="38100" dist="38100" dir="2700000" algn="tl">
                    <a:srgbClr val="DDDDDD"/>
                  </a:outerShdw>
                </a:effectLst>
              </a:rPr>
              <a:t> </a:t>
            </a:r>
            <a:br>
              <a:rPr lang="en-US" sz="5400" dirty="0">
                <a:solidFill>
                  <a:schemeClr val="tx2"/>
                </a:solidFill>
                <a:effectLst>
                  <a:outerShdw blurRad="38100" dist="38100" dir="2700000" algn="tl">
                    <a:srgbClr val="DDDDDD"/>
                  </a:outerShdw>
                </a:effectLst>
              </a:rPr>
            </a:br>
            <a:r>
              <a:rPr lang="en-US" sz="3100" dirty="0">
                <a:solidFill>
                  <a:schemeClr val="tx2"/>
                </a:solidFill>
                <a:effectLst>
                  <a:outerShdw blurRad="38100" dist="38100" dir="2700000" algn="tl">
                    <a:srgbClr val="DDDDDD"/>
                  </a:outerShdw>
                </a:effectLst>
              </a:rPr>
              <a:t>(for Teaching Non-symbolic Communication)</a:t>
            </a:r>
            <a:endParaRPr lang="en-US" sz="3100" dirty="0">
              <a:solidFill>
                <a:srgbClr val="4C5F94"/>
              </a:solidFill>
              <a:effectLst>
                <a:outerShdw blurRad="38100" dist="38100" dir="2700000" algn="tl">
                  <a:srgbClr val="DDDDDD"/>
                </a:outerShdw>
              </a:effectLst>
              <a:ea typeface="+mj-ea"/>
              <a:cs typeface="+mj-cs"/>
            </a:endParaRPr>
          </a:p>
        </p:txBody>
      </p:sp>
      <p:sp>
        <p:nvSpPr>
          <p:cNvPr id="18434" name="Rectangle 3"/>
          <p:cNvSpPr>
            <a:spLocks noGrp="1" noChangeArrowheads="1"/>
          </p:cNvSpPr>
          <p:nvPr>
            <p:ph idx="1"/>
          </p:nvPr>
        </p:nvSpPr>
        <p:spPr>
          <a:xfrm>
            <a:off x="990600" y="1752600"/>
            <a:ext cx="8153400" cy="4713288"/>
          </a:xfrm>
        </p:spPr>
        <p:txBody>
          <a:bodyPr/>
          <a:lstStyle/>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Enhancing (Partner</a:t>
            </a:r>
            <a:r>
              <a:rPr lang="ja-JP" altLang="en-US" sz="3600" b="1" dirty="0">
                <a:solidFill>
                  <a:srgbClr val="D95700"/>
                </a:solidFill>
                <a:latin typeface="Lucida Sans Unicode" charset="0"/>
                <a:ea typeface="ＭＳ Ｐゴシック" charset="0"/>
                <a:cs typeface="ＭＳ Ｐゴシック" charset="0"/>
              </a:rPr>
              <a:t>’</a:t>
            </a:r>
            <a:r>
              <a:rPr lang="en-US" sz="3600" b="1" dirty="0">
                <a:solidFill>
                  <a:srgbClr val="D95700"/>
                </a:solidFill>
                <a:latin typeface="Lucida Sans Unicode" charset="0"/>
                <a:ea typeface="ＭＳ Ｐゴシック" charset="0"/>
                <a:cs typeface="ＭＳ Ｐゴシック" charset="0"/>
              </a:rPr>
              <a:t>s) Sensitivity</a:t>
            </a:r>
          </a:p>
          <a:p>
            <a:pPr marL="609600" indent="-609600" eaLnBrk="1" hangingPunct="1">
              <a:lnSpc>
                <a:spcPct val="90000"/>
              </a:lnSpc>
              <a:buFont typeface="Wingdings 3" charset="0"/>
              <a:buNone/>
              <a:defRPr/>
            </a:pPr>
            <a:endParaRPr lang="en-US" sz="1100" b="1" dirty="0">
              <a:solidFill>
                <a:srgbClr val="D95700"/>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Augmenting Input</a:t>
            </a:r>
          </a:p>
          <a:p>
            <a:pPr marL="609600" indent="-609600" eaLnBrk="1" hangingPunct="1">
              <a:lnSpc>
                <a:spcPct val="90000"/>
              </a:lnSpc>
              <a:buFont typeface="Wingdings 3" charset="0"/>
              <a:buNone/>
              <a:defRPr/>
            </a:pPr>
            <a:endParaRPr lang="en-US" sz="1100" dirty="0">
              <a:solidFill>
                <a:srgbClr val="D95700"/>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Structuring Routines</a:t>
            </a:r>
          </a:p>
          <a:p>
            <a:pPr marL="609600" indent="-609600" eaLnBrk="1" hangingPunct="1">
              <a:lnSpc>
                <a:spcPct val="90000"/>
              </a:lnSpc>
              <a:buFont typeface="Wingdings 3" charset="0"/>
              <a:buNone/>
              <a:defRPr/>
            </a:pPr>
            <a:endParaRPr lang="en-US" sz="1100" dirty="0">
              <a:solidFill>
                <a:schemeClr val="tx2"/>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dirty="0">
                <a:solidFill>
                  <a:schemeClr val="tx2"/>
                </a:solidFill>
                <a:latin typeface="Lucida Sans Unicode" charset="0"/>
                <a:ea typeface="ＭＳ Ｐゴシック" charset="0"/>
                <a:cs typeface="ＭＳ Ｐゴシック" charset="0"/>
              </a:rPr>
              <a:t>Increasing Communication Opportunities</a:t>
            </a:r>
          </a:p>
          <a:p>
            <a:pPr marL="0" indent="0" eaLnBrk="1" hangingPunct="1">
              <a:lnSpc>
                <a:spcPct val="90000"/>
              </a:lnSpc>
              <a:buFont typeface="Wingdings 3" charset="0"/>
              <a:buNone/>
              <a:defRPr/>
            </a:pPr>
            <a:endParaRPr lang="en-US" sz="1100" dirty="0">
              <a:solidFill>
                <a:schemeClr val="tx2"/>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dirty="0">
                <a:solidFill>
                  <a:schemeClr val="tx2"/>
                </a:solidFill>
                <a:latin typeface="Lucida Sans Unicode" charset="0"/>
                <a:ea typeface="ＭＳ Ｐゴシック" charset="0"/>
                <a:cs typeface="ＭＳ Ｐゴシック" charset="0"/>
              </a:rPr>
              <a:t>Modifying the Communication Environment</a:t>
            </a:r>
          </a:p>
        </p:txBody>
      </p:sp>
    </p:spTree>
    <p:extLst>
      <p:ext uri="{BB962C8B-B14F-4D97-AF65-F5344CB8AC3E}">
        <p14:creationId xmlns:p14="http://schemas.microsoft.com/office/powerpoint/2010/main" val="152077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576942"/>
            <a:ext cx="7791450" cy="840695"/>
          </a:xfrm>
        </p:spPr>
        <p:txBody>
          <a:bodyPr>
            <a:normAutofit fontScale="90000"/>
          </a:bodyPr>
          <a:lstStyle/>
          <a:p>
            <a:pPr algn="ctr" eaLnBrk="1" fontAlgn="auto" hangingPunct="1">
              <a:lnSpc>
                <a:spcPct val="150000"/>
              </a:lnSpc>
              <a:spcBef>
                <a:spcPts val="1200"/>
              </a:spcBef>
              <a:spcAft>
                <a:spcPts val="120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TRI-FOCUS STRATEGIES</a:t>
            </a:r>
            <a:b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br>
            <a:r>
              <a:rPr lang="en-US" sz="4400" u="sng" dirty="0">
                <a:solidFill>
                  <a:srgbClr val="D95700"/>
                </a:solidFill>
                <a:latin typeface="Lucida Sans Unicode" charset="0"/>
                <a:ea typeface="ＭＳ Ｐゴシック" charset="0"/>
                <a:cs typeface="ＭＳ Ｐゴシック" charset="0"/>
              </a:rPr>
              <a:t>ENHANCING SENSITIVITY</a:t>
            </a:r>
            <a:endPar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232449" name="Rectangle 3"/>
          <p:cNvSpPr>
            <a:spLocks noGrp="1" noChangeArrowheads="1"/>
          </p:cNvSpPr>
          <p:nvPr>
            <p:ph idx="1"/>
          </p:nvPr>
        </p:nvSpPr>
        <p:spPr>
          <a:xfrm>
            <a:off x="1143000" y="1817914"/>
            <a:ext cx="7791450" cy="4659086"/>
          </a:xfrm>
        </p:spPr>
        <p:txBody>
          <a:bodyPr/>
          <a:lstStyle/>
          <a:p>
            <a:pPr eaLnBrk="1" hangingPunct="1">
              <a:buFont typeface="Wingdings" charset="0"/>
              <a:buNone/>
            </a:pPr>
            <a:r>
              <a:rPr lang="en-US" dirty="0">
                <a:solidFill>
                  <a:srgbClr val="4F271C"/>
                </a:solidFill>
                <a:latin typeface="Lucida Sans Unicode" charset="0"/>
                <a:ea typeface="ＭＳ Ｐゴシック" charset="0"/>
                <a:cs typeface="ＭＳ Ｐゴシック" charset="0"/>
              </a:rPr>
              <a:t>  Being aware of, and receptive to, the     subtle cues of others</a:t>
            </a:r>
          </a:p>
          <a:p>
            <a:pPr eaLnBrk="1" hangingPunct="1">
              <a:buFont typeface="Wingdings" charset="0"/>
              <a:buNone/>
            </a:pPr>
            <a:endParaRPr lang="en-US" dirty="0">
              <a:latin typeface="Lucida Sans Unicode" charset="0"/>
              <a:ea typeface="ＭＳ Ｐゴシック" charset="0"/>
              <a:cs typeface="ＭＳ Ｐゴシック" charset="0"/>
            </a:endParaRPr>
          </a:p>
          <a:p>
            <a:pPr algn="ctr" eaLnBrk="1" hangingPunct="1">
              <a:buFont typeface="Wingdings" charset="0"/>
              <a:buNone/>
            </a:pPr>
            <a:r>
              <a:rPr lang="en-US" sz="3600" b="1" dirty="0">
                <a:solidFill>
                  <a:srgbClr val="D95700"/>
                </a:solidFill>
                <a:latin typeface="Lucida Sans Unicode" charset="0"/>
                <a:ea typeface="ＭＳ Ｐゴシック" charset="0"/>
                <a:cs typeface="ＭＳ Ｐゴシック" charset="0"/>
              </a:rPr>
              <a:t>Strategies associated with this guideline target </a:t>
            </a:r>
            <a:r>
              <a:rPr lang="en-US" sz="3600" b="1" i="1" u="sng" dirty="0">
                <a:solidFill>
                  <a:srgbClr val="D95700"/>
                </a:solidFill>
                <a:latin typeface="Lucida Sans Unicode" charset="0"/>
                <a:ea typeface="ＭＳ Ｐゴシック" charset="0"/>
                <a:cs typeface="ＭＳ Ｐゴシック" charset="0"/>
              </a:rPr>
              <a:t>PARTNER</a:t>
            </a:r>
            <a:r>
              <a:rPr lang="en-US" sz="3600" b="1" dirty="0">
                <a:solidFill>
                  <a:srgbClr val="D95700"/>
                </a:solidFill>
                <a:latin typeface="Lucida Sans Unicode" charset="0"/>
                <a:ea typeface="ＭＳ Ｐゴシック" charset="0"/>
                <a:cs typeface="ＭＳ Ｐゴシック" charset="0"/>
              </a:rPr>
              <a:t> skills!</a:t>
            </a:r>
          </a:p>
          <a:p>
            <a:pPr algn="ctr" eaLnBrk="1" hangingPunct="1">
              <a:buFont typeface="Wingdings" charset="0"/>
              <a:buNone/>
            </a:pPr>
            <a:endParaRPr lang="en-US" sz="1000" b="1" dirty="0">
              <a:solidFill>
                <a:srgbClr val="1FAECD"/>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21364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4638"/>
            <a:ext cx="8229600" cy="1143000"/>
          </a:xfrm>
        </p:spPr>
        <p:txBody>
          <a:bodyPr>
            <a:normAutofit fontScale="90000"/>
          </a:bodyPr>
          <a:lstStyle/>
          <a:p>
            <a:pPr algn="ctr" eaLnBrk="1" fontAlgn="auto" hangingPunct="1">
              <a:spcAft>
                <a:spcPts val="0"/>
              </a:spcAft>
              <a:defRPr/>
            </a:pPr>
            <a:r>
              <a:rPr lang="en-US" sz="40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(1 of 5)</a:t>
            </a:r>
            <a:r>
              <a:rPr lang="en-US" sz="4800" dirty="0">
                <a:solidFill>
                  <a:srgbClr val="4C5F94"/>
                </a:solidFill>
                <a:effectLst>
                  <a:outerShdw blurRad="38100" dist="38100" dir="2700000" algn="tl">
                    <a:srgbClr val="DDDDDD"/>
                  </a:outerShdw>
                </a:effectLst>
                <a:ea typeface="ＭＳ Ｐゴシック" pitchFamily="30" charset="-128"/>
                <a:cs typeface="ＭＳ Ｐゴシック" pitchFamily="30" charset="-128"/>
              </a:rPr>
              <a:t>	</a:t>
            </a:r>
          </a:p>
        </p:txBody>
      </p:sp>
      <p:sp>
        <p:nvSpPr>
          <p:cNvPr id="30721" name="Rectangle 3"/>
          <p:cNvSpPr>
            <a:spLocks noGrp="1" noChangeArrowheads="1"/>
          </p:cNvSpPr>
          <p:nvPr>
            <p:ph idx="1"/>
          </p:nvPr>
        </p:nvSpPr>
        <p:spPr>
          <a:xfrm>
            <a:off x="1435100" y="1417638"/>
            <a:ext cx="7708900" cy="5211762"/>
          </a:xfrm>
        </p:spPr>
        <p:txBody>
          <a:bodyPr/>
          <a:lstStyle/>
          <a:p>
            <a:pPr eaLnBrk="1" hangingPunct="1">
              <a:lnSpc>
                <a:spcPct val="90000"/>
              </a:lnSpc>
              <a:defRPr/>
            </a:pPr>
            <a:r>
              <a:rPr lang="en-US" dirty="0">
                <a:solidFill>
                  <a:schemeClr val="tx2"/>
                </a:solidFill>
                <a:latin typeface="Lucida Sans Unicode" charset="0"/>
                <a:ea typeface="ＭＳ Ｐゴシック" charset="0"/>
                <a:cs typeface="ＭＳ Ｐゴシック" charset="0"/>
              </a:rPr>
              <a:t>Attention shift</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Reluctance to initiate behavior</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Persistence</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Change in form or quality of behavior  (i.e., “recasting”)</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Termination of behavior</a:t>
            </a:r>
            <a:r>
              <a:rPr lang="en-US" dirty="0">
                <a:solidFill>
                  <a:schemeClr val="tx2"/>
                </a:solidFill>
                <a:latin typeface="Lucida Sans Unicode"/>
                <a:ea typeface="ＭＳ Ｐゴシック" charset="0"/>
                <a:cs typeface="Lucida Sans Unicode"/>
              </a:rPr>
              <a:t>(i.e., once a change is made &amp; goal is achieved)</a:t>
            </a:r>
            <a:endParaRPr lang="en-US" sz="3600" dirty="0">
              <a:solidFill>
                <a:schemeClr val="tx2"/>
              </a:solidFill>
              <a:latin typeface="Lucida Sans Unicode" charset="0"/>
              <a:ea typeface="ＭＳ Ｐゴシック" charset="0"/>
              <a:cs typeface="ＭＳ Ｐゴシック" charset="0"/>
            </a:endParaRP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Display of dissatisfaction</a:t>
            </a:r>
          </a:p>
          <a:p>
            <a:pPr eaLnBrk="1" hangingPunct="1">
              <a:lnSpc>
                <a:spcPct val="90000"/>
              </a:lnSpc>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78908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pPr algn="ctr" eaLnBrk="1" fontAlgn="auto" hangingPunct="1">
              <a:spcAft>
                <a:spcPts val="0"/>
              </a:spcAft>
              <a:defRPr/>
            </a:pPr>
            <a:r>
              <a:rPr lang="en-US" sz="36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(2 of 5) </a:t>
            </a:r>
            <a:r>
              <a:rPr lang="en-US" sz="3600" dirty="0" err="1">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600" dirty="0">
              <a:solidFill>
                <a:srgbClr val="1FAECD"/>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3" name="Content Placeholder 2" descr="First row has dictionary headings. First column is related to learner. Last four columns relate to partner. Second row is blank for fill in."/>
          <p:cNvGraphicFramePr>
            <a:graphicFrameLocks noGrp="1"/>
          </p:cNvGraphicFramePr>
          <p:nvPr>
            <p:ph idx="1"/>
            <p:extLst>
              <p:ext uri="{D42A27DB-BD31-4B8C-83A1-F6EECF244321}">
                <p14:modId xmlns:p14="http://schemas.microsoft.com/office/powerpoint/2010/main" val="4164795680"/>
              </p:ext>
            </p:extLst>
          </p:nvPr>
        </p:nvGraphicFramePr>
        <p:xfrm>
          <a:off x="1435100" y="2025316"/>
          <a:ext cx="7499350" cy="3998464"/>
        </p:xfrm>
        <a:graphic>
          <a:graphicData uri="http://schemas.openxmlformats.org/drawingml/2006/table">
            <a:tbl>
              <a:tblPr firstRow="1">
                <a:tableStyleId>{5940675A-B579-460E-94D1-54222C63F5DA}</a:tableStyleId>
              </a:tblPr>
              <a:tblGrid>
                <a:gridCol w="1499870">
                  <a:extLst>
                    <a:ext uri="{9D8B030D-6E8A-4147-A177-3AD203B41FA5}">
                      <a16:colId xmlns:a16="http://schemas.microsoft.com/office/drawing/2014/main" val="20000"/>
                    </a:ext>
                  </a:extLst>
                </a:gridCol>
                <a:gridCol w="1499870">
                  <a:extLst>
                    <a:ext uri="{9D8B030D-6E8A-4147-A177-3AD203B41FA5}">
                      <a16:colId xmlns:a16="http://schemas.microsoft.com/office/drawing/2014/main" val="20001"/>
                    </a:ext>
                  </a:extLst>
                </a:gridCol>
                <a:gridCol w="1499870">
                  <a:extLst>
                    <a:ext uri="{9D8B030D-6E8A-4147-A177-3AD203B41FA5}">
                      <a16:colId xmlns:a16="http://schemas.microsoft.com/office/drawing/2014/main" val="20002"/>
                    </a:ext>
                  </a:extLst>
                </a:gridCol>
                <a:gridCol w="1499870">
                  <a:extLst>
                    <a:ext uri="{9D8B030D-6E8A-4147-A177-3AD203B41FA5}">
                      <a16:colId xmlns:a16="http://schemas.microsoft.com/office/drawing/2014/main" val="20003"/>
                    </a:ext>
                  </a:extLst>
                </a:gridCol>
                <a:gridCol w="1499870">
                  <a:extLst>
                    <a:ext uri="{9D8B030D-6E8A-4147-A177-3AD203B41FA5}">
                      <a16:colId xmlns:a16="http://schemas.microsoft.com/office/drawing/2014/main" val="20004"/>
                    </a:ext>
                  </a:extLst>
                </a:gridCol>
              </a:tblGrid>
              <a:tr h="1400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Each time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DOES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It will be interpreted to MEAN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DO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SAY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r>
                        <a:rPr lang="en-US" b="0" dirty="0">
                          <a:solidFill>
                            <a:schemeClr val="tx2"/>
                          </a:solidFill>
                        </a:rPr>
                        <a:t>How ______’s partner will shape</a:t>
                      </a:r>
                      <a:r>
                        <a:rPr lang="en-US" b="0" baseline="0" dirty="0">
                          <a:solidFill>
                            <a:schemeClr val="tx2"/>
                          </a:solidFill>
                        </a:rPr>
                        <a:t> behave. to more </a:t>
                      </a:r>
                      <a:r>
                        <a:rPr lang="en-US" sz="1600" b="0" baseline="0" dirty="0">
                          <a:solidFill>
                            <a:schemeClr val="tx2"/>
                          </a:solidFill>
                        </a:rPr>
                        <a:t>CONVEN-TIONAL </a:t>
                      </a:r>
                      <a:r>
                        <a:rPr lang="en-US" b="0" baseline="0" dirty="0">
                          <a:solidFill>
                            <a:schemeClr val="tx2"/>
                          </a:solidFill>
                        </a:rPr>
                        <a:t>form</a:t>
                      </a:r>
                      <a:endParaRPr lang="en-US" b="0" dirty="0">
                        <a:solidFill>
                          <a:schemeClr val="tx2"/>
                        </a:solidFill>
                      </a:endParaRPr>
                    </a:p>
                  </a:txBody>
                  <a:tcPr/>
                </a:tc>
                <a:extLst>
                  <a:ext uri="{0D108BD9-81ED-4DB2-BD59-A6C34878D82A}">
                    <a16:rowId xmlns:a16="http://schemas.microsoft.com/office/drawing/2014/main" val="10000"/>
                  </a:ext>
                </a:extLst>
              </a:tr>
              <a:tr h="201726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132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30662"/>
            <a:ext cx="8229600" cy="1554162"/>
          </a:xfrm>
        </p:spPr>
        <p:txBody>
          <a:bodyPr>
            <a:noAutofit/>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(3 of 5) </a:t>
            </a:r>
            <a:r>
              <a:rPr lang="en-US" sz="3600" dirty="0" err="1">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effectLst>
                  <a:outerShdw blurRad="38100" dist="38100" dir="2700000" algn="tl">
                    <a:srgbClr val="DDDDDD"/>
                  </a:outerShdw>
                </a:effectLst>
                <a:ea typeface="ＭＳ Ｐゴシック" pitchFamily="30" charset="-128"/>
                <a:cs typeface="ＭＳ Ｐゴシック" pitchFamily="30" charset="-128"/>
              </a:rPr>
              <a:t> Signal Dictionary</a:t>
            </a:r>
            <a:endParaRPr lang="en-US" sz="4000" dirty="0">
              <a:solidFill>
                <a:srgbClr val="1FAECD"/>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3" name="Content Placeholder 2" descr="First row has dictionary headings. First column is related to learner. Last four columns relate to partner. Second row is blank for fill in. First cell has examples typed in."/>
          <p:cNvGraphicFramePr>
            <a:graphicFrameLocks noGrp="1"/>
          </p:cNvGraphicFramePr>
          <p:nvPr>
            <p:ph idx="1"/>
            <p:extLst>
              <p:ext uri="{D42A27DB-BD31-4B8C-83A1-F6EECF244321}">
                <p14:modId xmlns:p14="http://schemas.microsoft.com/office/powerpoint/2010/main" val="1754515215"/>
              </p:ext>
            </p:extLst>
          </p:nvPr>
        </p:nvGraphicFramePr>
        <p:xfrm>
          <a:off x="1134975" y="1504558"/>
          <a:ext cx="7799475" cy="5166360"/>
        </p:xfrm>
        <a:graphic>
          <a:graphicData uri="http://schemas.openxmlformats.org/drawingml/2006/table">
            <a:tbl>
              <a:tblPr firstRow="1" bandRow="1">
                <a:tableStyleId>{5940675A-B579-460E-94D1-54222C63F5DA}</a:tableStyleId>
              </a:tblPr>
              <a:tblGrid>
                <a:gridCol w="1559895">
                  <a:extLst>
                    <a:ext uri="{9D8B030D-6E8A-4147-A177-3AD203B41FA5}">
                      <a16:colId xmlns:a16="http://schemas.microsoft.com/office/drawing/2014/main" val="20000"/>
                    </a:ext>
                  </a:extLst>
                </a:gridCol>
                <a:gridCol w="1559895">
                  <a:extLst>
                    <a:ext uri="{9D8B030D-6E8A-4147-A177-3AD203B41FA5}">
                      <a16:colId xmlns:a16="http://schemas.microsoft.com/office/drawing/2014/main" val="20001"/>
                    </a:ext>
                  </a:extLst>
                </a:gridCol>
                <a:gridCol w="1559895">
                  <a:extLst>
                    <a:ext uri="{9D8B030D-6E8A-4147-A177-3AD203B41FA5}">
                      <a16:colId xmlns:a16="http://schemas.microsoft.com/office/drawing/2014/main" val="20002"/>
                    </a:ext>
                  </a:extLst>
                </a:gridCol>
                <a:gridCol w="1559895">
                  <a:extLst>
                    <a:ext uri="{9D8B030D-6E8A-4147-A177-3AD203B41FA5}">
                      <a16:colId xmlns:a16="http://schemas.microsoft.com/office/drawing/2014/main" val="20003"/>
                    </a:ext>
                  </a:extLst>
                </a:gridCol>
                <a:gridCol w="1559895">
                  <a:extLst>
                    <a:ext uri="{9D8B030D-6E8A-4147-A177-3AD203B41FA5}">
                      <a16:colId xmlns:a16="http://schemas.microsoft.com/office/drawing/2014/main" val="20004"/>
                    </a:ext>
                  </a:extLst>
                </a:gridCol>
              </a:tblGrid>
              <a:tr h="1697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Each time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DOES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It will be interpreted to MEAN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DO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SAY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r>
                        <a:rPr lang="en-US" b="0" dirty="0">
                          <a:solidFill>
                            <a:schemeClr val="tx2"/>
                          </a:solidFill>
                        </a:rPr>
                        <a:t>How ______’s partner will shape</a:t>
                      </a:r>
                      <a:r>
                        <a:rPr lang="en-US" b="0" baseline="0" dirty="0">
                          <a:solidFill>
                            <a:schemeClr val="tx2"/>
                          </a:solidFill>
                        </a:rPr>
                        <a:t> more </a:t>
                      </a:r>
                      <a:r>
                        <a:rPr lang="en-US" sz="1600" b="0" baseline="0" dirty="0">
                          <a:solidFill>
                            <a:schemeClr val="tx2"/>
                          </a:solidFill>
                        </a:rPr>
                        <a:t>CONVEN-TIONAL </a:t>
                      </a:r>
                      <a:r>
                        <a:rPr lang="en-US" b="0" baseline="0" dirty="0">
                          <a:solidFill>
                            <a:schemeClr val="tx2"/>
                          </a:solidFill>
                        </a:rPr>
                        <a:t>form</a:t>
                      </a:r>
                      <a:endParaRPr lang="en-US" b="0" dirty="0">
                        <a:solidFill>
                          <a:schemeClr val="tx2"/>
                        </a:solidFill>
                      </a:endParaRPr>
                    </a:p>
                  </a:txBody>
                  <a:tcPr/>
                </a:tc>
                <a:extLst>
                  <a:ext uri="{0D108BD9-81ED-4DB2-BD59-A6C34878D82A}">
                    <a16:rowId xmlns:a16="http://schemas.microsoft.com/office/drawing/2014/main" val="10000"/>
                  </a:ext>
                </a:extLst>
              </a:tr>
              <a:tr h="2561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rgbClr val="FF6600"/>
                          </a:solidFill>
                          <a:effectLst/>
                        </a:rPr>
                        <a:t>When Jennifer gets up from her seat, Susan follows her (around the room) with her eyes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chemeClr val="tx2"/>
                          </a:solidFill>
                          <a:effectLst/>
                        </a:rPr>
                        <a:t>Christopher kicks his feet when his wheelchair tray is removed</a:t>
                      </a:r>
                      <a:endParaRPr kumimoji="0" lang="en-US" sz="17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483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
            <a:ext cx="7498080" cy="952500"/>
          </a:xfrm>
        </p:spPr>
        <p:txBody>
          <a:bodyPr/>
          <a:lstStyle/>
          <a:p>
            <a:pPr algn="ctr">
              <a:defRPr/>
            </a:pPr>
            <a:r>
              <a:rPr lang="en-US" dirty="0"/>
              <a:t>OBJECTIVES</a:t>
            </a:r>
          </a:p>
        </p:txBody>
      </p:sp>
      <p:sp>
        <p:nvSpPr>
          <p:cNvPr id="3" name="Content Placeholder 2"/>
          <p:cNvSpPr>
            <a:spLocks noGrp="1"/>
          </p:cNvSpPr>
          <p:nvPr>
            <p:ph idx="1"/>
          </p:nvPr>
        </p:nvSpPr>
        <p:spPr>
          <a:xfrm>
            <a:off x="990600" y="952501"/>
            <a:ext cx="8153400" cy="5753099"/>
          </a:xfrm>
        </p:spPr>
        <p:txBody>
          <a:bodyPr>
            <a:normAutofit lnSpcReduction="10000"/>
          </a:bodyPr>
          <a:lstStyle/>
          <a:p>
            <a:pPr marL="682625" indent="-504825">
              <a:buFont typeface="Wingdings 2" charset="0"/>
              <a:buNone/>
              <a:defRPr/>
            </a:pPr>
            <a:r>
              <a:rPr lang="en-US" sz="3000" u="sng" dirty="0">
                <a:solidFill>
                  <a:schemeClr val="tx2"/>
                </a:solidFill>
              </a:rPr>
              <a:t>Following this webinar, participants will be able to</a:t>
            </a:r>
            <a:r>
              <a:rPr lang="en-US" sz="3000" dirty="0">
                <a:solidFill>
                  <a:schemeClr val="tx2"/>
                </a:solidFill>
              </a:rPr>
              <a:t>:</a:t>
            </a:r>
            <a:endParaRPr lang="en-US" sz="3000" u="sng" dirty="0">
              <a:solidFill>
                <a:schemeClr val="tx2"/>
              </a:solidFill>
            </a:endParaRPr>
          </a:p>
          <a:p>
            <a:pPr marL="596900" indent="-514350">
              <a:buFont typeface="+mj-lt"/>
              <a:buAutoNum type="arabicPeriod"/>
            </a:pPr>
            <a:r>
              <a:rPr lang="en-US" sz="2800" dirty="0">
                <a:solidFill>
                  <a:schemeClr val="tx2"/>
                </a:solidFill>
              </a:rPr>
              <a:t>Generate at least one example, regarding a familiar learner, of how development of </a:t>
            </a:r>
            <a:r>
              <a:rPr lang="en-US" sz="2800" i="1" dirty="0">
                <a:solidFill>
                  <a:schemeClr val="tx2"/>
                </a:solidFill>
              </a:rPr>
              <a:t>different</a:t>
            </a:r>
            <a:r>
              <a:rPr lang="en-US" sz="2800" dirty="0">
                <a:solidFill>
                  <a:schemeClr val="tx2"/>
                </a:solidFill>
              </a:rPr>
              <a:t> communication modes for receptive communication and expressive communication might be very helpful.</a:t>
            </a:r>
          </a:p>
          <a:p>
            <a:pPr marL="311150" indent="-228600">
              <a:buFont typeface="+mj-lt"/>
              <a:buAutoNum type="arabicPeriod"/>
            </a:pPr>
            <a:endParaRPr lang="en-US" sz="800" dirty="0">
              <a:solidFill>
                <a:schemeClr val="tx2"/>
              </a:solidFill>
            </a:endParaRPr>
          </a:p>
          <a:p>
            <a:pPr marL="596900" indent="-514350">
              <a:buFont typeface="+mj-lt"/>
              <a:buAutoNum type="arabicPeriod"/>
            </a:pPr>
            <a:r>
              <a:rPr lang="en-US" sz="2800" dirty="0">
                <a:solidFill>
                  <a:schemeClr val="tx2"/>
                </a:solidFill>
              </a:rPr>
              <a:t>Develop a pair of receptive and expressive nonsymbolic communication dictionaries for a particular learner.</a:t>
            </a:r>
          </a:p>
          <a:p>
            <a:pPr marL="311150" indent="-228600">
              <a:buFont typeface="+mj-lt"/>
              <a:buAutoNum type="arabicPeriod"/>
            </a:pPr>
            <a:endParaRPr lang="en-US" sz="800" dirty="0">
              <a:solidFill>
                <a:schemeClr val="tx2"/>
              </a:solidFill>
            </a:endParaRPr>
          </a:p>
          <a:p>
            <a:pPr marL="638175" indent="-514350">
              <a:buFont typeface="+mj-lt"/>
              <a:buAutoNum type="arabicPeriod"/>
            </a:pPr>
            <a:r>
              <a:rPr lang="en-US" sz="2800" dirty="0">
                <a:solidFill>
                  <a:schemeClr val="tx2"/>
                </a:solidFill>
              </a:rPr>
              <a:t>Describe the aspects of a routine, which can make a critical contribution to a learner’s feeling sufficiently </a:t>
            </a:r>
            <a:r>
              <a:rPr lang="en-US" sz="2800" b="1" dirty="0">
                <a:solidFill>
                  <a:schemeClr val="tx2"/>
                </a:solidFill>
              </a:rPr>
              <a:t>safe and secure</a:t>
            </a:r>
            <a:r>
              <a:rPr lang="en-US" sz="2800" dirty="0">
                <a:solidFill>
                  <a:schemeClr val="tx2"/>
                </a:solidFill>
              </a:rPr>
              <a:t> to reach out to those around her in a communicative manner.</a:t>
            </a:r>
          </a:p>
        </p:txBody>
      </p:sp>
    </p:spTree>
    <p:extLst>
      <p:ext uri="{BB962C8B-B14F-4D97-AF65-F5344CB8AC3E}">
        <p14:creationId xmlns:p14="http://schemas.microsoft.com/office/powerpoint/2010/main" val="232973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8077200" cy="1417638"/>
          </a:xfrm>
        </p:spPr>
        <p:txBody>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(4 of 5)</a:t>
            </a:r>
            <a:br>
              <a:rPr lang="en-US" sz="4400" dirty="0">
                <a:solidFill>
                  <a:srgbClr val="FF6600"/>
                </a:solidFill>
                <a:effectLst>
                  <a:outerShdw blurRad="38100" dist="38100" dir="2700000" algn="tl">
                    <a:srgbClr val="DDDDDD"/>
                  </a:outerShdw>
                </a:effectLst>
                <a:ea typeface="ＭＳ Ｐゴシック" pitchFamily="30" charset="-128"/>
                <a:cs typeface="ＭＳ Ｐゴシック" pitchFamily="30" charset="-128"/>
              </a:rPr>
            </a:br>
            <a:r>
              <a:rPr lang="en-US" sz="3600" dirty="0" err="1">
                <a:solidFill>
                  <a:schemeClr val="tx2"/>
                </a:solidFill>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900" dirty="0">
              <a:solidFill>
                <a:srgbClr val="4C5F94"/>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264193" name="Rectangle 3"/>
          <p:cNvSpPr>
            <a:spLocks noGrp="1" noChangeArrowheads="1"/>
          </p:cNvSpPr>
          <p:nvPr>
            <p:ph idx="1"/>
          </p:nvPr>
        </p:nvSpPr>
        <p:spPr>
          <a:xfrm>
            <a:off x="1066800" y="1600200"/>
            <a:ext cx="7848600" cy="5257800"/>
          </a:xfrm>
        </p:spPr>
        <p:txBody>
          <a:bodyPr/>
          <a:lstStyle/>
          <a:p>
            <a:pPr eaLnBrk="1" hangingPunct="1">
              <a:buFont typeface="Wingdings 2" charset="0"/>
              <a:buNone/>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signal dictionary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Observe the learner in a variety of activities and with a variety of partners</a:t>
            </a:r>
          </a:p>
          <a:p>
            <a:pPr eaLnBrk="1" hangingPunct="1">
              <a:buFont typeface="+mj-lt"/>
              <a:buAutoNum type="arabicPeriod"/>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Generate a listing of potential signals by identifying any volitional movements and responses the learner has</a:t>
            </a:r>
          </a:p>
          <a:p>
            <a:pPr eaLnBrk="1" hangingPunct="1">
              <a:buFont typeface="+mj-lt"/>
              <a:buAutoNum type="arabicPeriod"/>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Analyze this listing to identify any patterns that exist</a:t>
            </a:r>
          </a:p>
          <a:p>
            <a:pPr algn="r" eaLnBrk="1" hangingPunct="1">
              <a:buFont typeface="Lucida Sans Unicode" charset="0"/>
              <a:buAutoNum type="arabicPeriod"/>
            </a:pPr>
            <a:endParaRPr lang="en-US" sz="2800" dirty="0">
              <a:solidFill>
                <a:srgbClr val="000000"/>
              </a:solidFill>
              <a:latin typeface="Lucida Sans Unicode" charset="0"/>
              <a:ea typeface="ＭＳ Ｐゴシック" charset="0"/>
              <a:cs typeface="ＭＳ Ｐゴシック" charset="0"/>
            </a:endParaRPr>
          </a:p>
          <a:p>
            <a:pPr eaLnBrk="1" hangingPunct="1">
              <a:buFont typeface="Wingdings 2" charset="0"/>
              <a:buNone/>
            </a:pPr>
            <a:endParaRPr lang="en-US" sz="3600" dirty="0">
              <a:latin typeface="Lucida Sans Unicode" charset="0"/>
              <a:ea typeface="ＭＳ Ｐゴシック" charset="0"/>
              <a:cs typeface="ＭＳ Ｐゴシック" charset="0"/>
            </a:endParaRPr>
          </a:p>
          <a:p>
            <a:pPr eaLnBrk="1" hangingPunct="1">
              <a:buFont typeface="Wingdings 2" charset="0"/>
              <a:buNone/>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41201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8077200" cy="1417638"/>
          </a:xfrm>
        </p:spPr>
        <p:txBody>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(5 of 5)</a:t>
            </a:r>
            <a:b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br>
            <a:r>
              <a:rPr lang="en-US" sz="3600" dirty="0" err="1">
                <a:solidFill>
                  <a:srgbClr val="4F271C"/>
                </a:solidFill>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solidFill>
                  <a:srgbClr val="4F271C"/>
                </a:solidFill>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900" dirty="0">
              <a:solidFill>
                <a:srgbClr val="4F271C"/>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63489" name="Rectangle 3"/>
          <p:cNvSpPr>
            <a:spLocks noGrp="1" noChangeArrowheads="1"/>
          </p:cNvSpPr>
          <p:nvPr>
            <p:ph idx="1"/>
          </p:nvPr>
        </p:nvSpPr>
        <p:spPr>
          <a:xfrm>
            <a:off x="1066800" y="1600200"/>
            <a:ext cx="7848600" cy="4944979"/>
          </a:xfrm>
        </p:spPr>
        <p:txBody>
          <a:bodyPr/>
          <a:lstStyle/>
          <a:p>
            <a:pPr eaLnBrk="1" hangingPunct="1">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signal dictionary for a learner </a:t>
            </a:r>
            <a:r>
              <a:rPr lang="en-US" sz="1800" u="sng" dirty="0">
                <a:solidFill>
                  <a:schemeClr val="tx2"/>
                </a:solidFill>
                <a:latin typeface="Lucida Sans Unicode" charset="0"/>
                <a:ea typeface="ＭＳ Ｐゴシック" charset="0"/>
                <a:cs typeface="ＭＳ Ｐゴシック" charset="0"/>
              </a:rPr>
              <a:t>(CON’T.)</a:t>
            </a:r>
            <a:r>
              <a:rPr lang="en-US" dirty="0">
                <a:solidFill>
                  <a:schemeClr val="tx2"/>
                </a:solidFill>
                <a:latin typeface="Lucida Sans Unicode" charset="0"/>
                <a:ea typeface="ＭＳ Ｐゴシック" charset="0"/>
                <a:cs typeface="ＭＳ Ｐゴシック" charset="0"/>
              </a:rPr>
              <a:t>:</a:t>
            </a:r>
            <a:endParaRPr lang="en-US" sz="8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Select a few of these as core signals</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Assign meaning to each of these</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Determine corresponding partner behavior  (DO, SAY, &amp;  SCAFFOLD)</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Stress to all partners the importance of consistent, immediate responding</a:t>
            </a:r>
          </a:p>
        </p:txBody>
      </p:sp>
    </p:spTree>
    <p:extLst>
      <p:ext uri="{BB962C8B-B14F-4D97-AF65-F5344CB8AC3E}">
        <p14:creationId xmlns:p14="http://schemas.microsoft.com/office/powerpoint/2010/main" val="130879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algn="ctr" eaLnBrk="1" fontAlgn="auto" hangingPunct="1">
              <a:spcAft>
                <a:spcPts val="0"/>
              </a:spcAft>
              <a:defRPr/>
            </a:pPr>
            <a:r>
              <a:rPr lang="en-US" sz="4000" dirty="0">
                <a:effectLst>
                  <a:outerShdw blurRad="38100" dist="38100" dir="2700000" algn="tl">
                    <a:srgbClr val="DDDDDD"/>
                  </a:outerShdw>
                </a:effectLst>
                <a:ea typeface="ＭＳ Ｐゴシック" pitchFamily="30" charset="-128"/>
                <a:cs typeface="ＭＳ Ｐゴシック" pitchFamily="30" charset="-128"/>
              </a:rPr>
              <a:t>TRI-FOCUS STRATEGIES (1 of 2)</a:t>
            </a:r>
          </a:p>
        </p:txBody>
      </p:sp>
      <p:sp>
        <p:nvSpPr>
          <p:cNvPr id="268289" name="Rectangle 3"/>
          <p:cNvSpPr>
            <a:spLocks noGrp="1" noChangeArrowheads="1"/>
          </p:cNvSpPr>
          <p:nvPr>
            <p:ph idx="1"/>
          </p:nvPr>
        </p:nvSpPr>
        <p:spPr/>
        <p:txBody>
          <a:bodyPr/>
          <a:lstStyle/>
          <a:p>
            <a:pPr algn="ctr" eaLnBrk="1" hangingPunct="1">
              <a:buFont typeface="Wingdings 2" charset="0"/>
              <a:buNone/>
            </a:pPr>
            <a:r>
              <a:rPr lang="en-US" sz="3600" u="sng" dirty="0">
                <a:solidFill>
                  <a:srgbClr val="D95700"/>
                </a:solidFill>
                <a:latin typeface="Lucida Sans Unicode" charset="0"/>
                <a:ea typeface="ＭＳ Ｐゴシック" charset="0"/>
                <a:cs typeface="ＭＳ Ｐゴシック" charset="0"/>
              </a:rPr>
              <a:t>ENHANCING SENSITIVITY</a:t>
            </a:r>
          </a:p>
          <a:p>
            <a:pPr algn="ctr" eaLnBrk="1" hangingPunct="1">
              <a:buFont typeface="Wingdings 2" charset="0"/>
              <a:buNone/>
            </a:pPr>
            <a:endParaRPr lang="en-US" sz="3600" u="sng" dirty="0">
              <a:solidFill>
                <a:schemeClr val="tx2"/>
              </a:solidFill>
              <a:latin typeface="Lucida Sans Unicode" charset="0"/>
              <a:ea typeface="ＭＳ Ｐゴシック" charset="0"/>
              <a:cs typeface="ＭＳ Ｐゴシック" charset="0"/>
            </a:endParaRPr>
          </a:p>
          <a:p>
            <a:pPr algn="ctr" eaLnBrk="1" hangingPunct="1">
              <a:buFont typeface="Wingdings 2" charset="0"/>
              <a:buNone/>
            </a:pPr>
            <a:r>
              <a:rPr lang="en-US" sz="3600" b="1" u="sng" dirty="0">
                <a:solidFill>
                  <a:schemeClr val="tx2"/>
                </a:solidFill>
                <a:latin typeface="Lucida Sans Unicode" charset="0"/>
                <a:ea typeface="ＭＳ Ｐゴシック" charset="0"/>
                <a:cs typeface="ＭＳ Ｐゴシック" charset="0"/>
              </a:rPr>
              <a:t>KEY</a:t>
            </a:r>
            <a:r>
              <a:rPr lang="en-US" sz="3600" dirty="0">
                <a:solidFill>
                  <a:schemeClr val="tx2"/>
                </a:solidFill>
                <a:latin typeface="Lucida Sans Unicode" charset="0"/>
                <a:ea typeface="ＭＳ Ｐゴシック" charset="0"/>
                <a:cs typeface="ＭＳ Ｐゴシック" charset="0"/>
              </a:rPr>
              <a:t>:  Accept the learner</a:t>
            </a:r>
            <a:r>
              <a:rPr lang="ja-JP" altLang="en-US" sz="3600" dirty="0">
                <a:solidFill>
                  <a:schemeClr val="tx2"/>
                </a:solidFill>
                <a:latin typeface="Lucida Sans Unicode" charset="0"/>
                <a:ea typeface="ＭＳ Ｐゴシック" charset="0"/>
                <a:cs typeface="ＭＳ Ｐゴシック" charset="0"/>
              </a:rPr>
              <a:t>’</a:t>
            </a:r>
            <a:r>
              <a:rPr lang="en-US" altLang="ja-JP" sz="3600" dirty="0">
                <a:solidFill>
                  <a:schemeClr val="tx2"/>
                </a:solidFill>
                <a:latin typeface="Lucida Sans Unicode" charset="0"/>
                <a:ea typeface="ＭＳ Ｐゴシック" charset="0"/>
                <a:cs typeface="ＭＳ Ｐゴシック" charset="0"/>
              </a:rPr>
              <a:t>s message!</a:t>
            </a:r>
          </a:p>
          <a:p>
            <a:pPr algn="ctr" eaLnBrk="1" hangingPunct="1">
              <a:buFont typeface="Wingdings 2" charset="0"/>
              <a:buNone/>
            </a:pPr>
            <a:endParaRPr lang="en-US" sz="2000" dirty="0">
              <a:solidFill>
                <a:srgbClr val="4B1A5D"/>
              </a:solidFill>
              <a:latin typeface="Lucida Sans Unicode" charset="0"/>
              <a:ea typeface="ＭＳ Ｐゴシック" charset="0"/>
              <a:cs typeface="ＭＳ Ｐゴシック" charset="0"/>
            </a:endParaRP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Listen with your eyes,</a:t>
            </a: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 and hands,</a:t>
            </a: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and heart….</a:t>
            </a:r>
          </a:p>
        </p:txBody>
      </p:sp>
    </p:spTree>
    <p:extLst>
      <p:ext uri="{BB962C8B-B14F-4D97-AF65-F5344CB8AC3E}">
        <p14:creationId xmlns:p14="http://schemas.microsoft.com/office/powerpoint/2010/main" val="405927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algn="ctr" eaLnBrk="1" fontAlgn="auto" hangingPunct="1">
              <a:spcAft>
                <a:spcPts val="0"/>
              </a:spcAft>
              <a:defRPr/>
            </a:pPr>
            <a:r>
              <a:rPr lang="en-US" sz="40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TRI-FOCUS STRATEGIES (2 of 2)</a:t>
            </a:r>
          </a:p>
        </p:txBody>
      </p:sp>
      <p:sp>
        <p:nvSpPr>
          <p:cNvPr id="270337" name="Rectangle 3"/>
          <p:cNvSpPr>
            <a:spLocks noGrp="1" noChangeArrowheads="1"/>
          </p:cNvSpPr>
          <p:nvPr>
            <p:ph idx="1"/>
          </p:nvPr>
        </p:nvSpPr>
        <p:spPr>
          <a:xfrm>
            <a:off x="1219200" y="1447800"/>
            <a:ext cx="7715250" cy="4800600"/>
          </a:xfrm>
        </p:spPr>
        <p:txBody>
          <a:bodyPr/>
          <a:lstStyle/>
          <a:p>
            <a:pPr marL="82550" indent="0" eaLnBrk="1" hangingPunct="1">
              <a:buNone/>
            </a:pPr>
            <a:r>
              <a:rPr lang="en-US" u="sng" dirty="0">
                <a:solidFill>
                  <a:srgbClr val="D95700"/>
                </a:solidFill>
                <a:latin typeface="Lucida Sans Unicode" charset="0"/>
                <a:ea typeface="ＭＳ Ｐゴシック" charset="0"/>
                <a:cs typeface="ＭＳ Ｐゴシック" charset="0"/>
              </a:rPr>
              <a:t>AUGMENTING INPUT</a:t>
            </a:r>
            <a:r>
              <a:rPr lang="en-US" dirty="0">
                <a:solidFill>
                  <a:srgbClr val="D95700"/>
                </a:solidFill>
                <a:latin typeface="Lucida Sans Unicode" charset="0"/>
                <a:ea typeface="ＭＳ Ｐゴシック" charset="0"/>
                <a:cs typeface="ＭＳ Ｐゴシック" charset="0"/>
              </a:rPr>
              <a:t>:</a:t>
            </a:r>
          </a:p>
          <a:p>
            <a:pPr eaLnBrk="1" hangingPunct="1">
              <a:buFont typeface="Wingdings" charset="0"/>
              <a:buNone/>
            </a:pPr>
            <a:r>
              <a:rPr lang="en-US" dirty="0">
                <a:solidFill>
                  <a:srgbClr val="4F271C"/>
                </a:solidFill>
                <a:latin typeface="Lucida Sans Unicode" charset="0"/>
                <a:ea typeface="ＭＳ Ｐゴシック" charset="0"/>
                <a:cs typeface="ＭＳ Ｐゴシック" charset="0"/>
              </a:rPr>
              <a:t>   Enhancing meaning and facilitating retention by pairing verbal input and alternative modes (forms)</a:t>
            </a:r>
          </a:p>
          <a:p>
            <a:pPr eaLnBrk="1" hangingPunct="1">
              <a:buFont typeface="Wingdings" charset="0"/>
              <a:buNone/>
            </a:pPr>
            <a:endParaRPr lang="en-US" dirty="0">
              <a:latin typeface="Lucida Sans Unicode" charset="0"/>
              <a:ea typeface="ＭＳ Ｐゴシック" charset="0"/>
              <a:cs typeface="ＭＳ Ｐゴシック" charset="0"/>
            </a:endParaRPr>
          </a:p>
          <a:p>
            <a:pPr algn="ctr" eaLnBrk="1" hangingPunct="1">
              <a:buFont typeface="Wingdings" charset="0"/>
              <a:buNone/>
            </a:pPr>
            <a:r>
              <a:rPr lang="en-US" dirty="0">
                <a:solidFill>
                  <a:srgbClr val="FF6600"/>
                </a:solidFill>
                <a:latin typeface="Lucida Sans Unicode" charset="0"/>
                <a:ea typeface="ＭＳ Ｐゴシック" charset="0"/>
                <a:cs typeface="ＭＳ Ｐゴシック" charset="0"/>
              </a:rPr>
              <a:t>  </a:t>
            </a:r>
            <a:r>
              <a:rPr lang="en-US" sz="3600" dirty="0">
                <a:solidFill>
                  <a:srgbClr val="D95700"/>
                </a:solidFill>
                <a:latin typeface="Lucida Sans Unicode" charset="0"/>
                <a:ea typeface="ＭＳ Ｐゴシック" charset="0"/>
                <a:cs typeface="ＭＳ Ｐゴシック" charset="0"/>
              </a:rPr>
              <a:t>ALL COMMUNICATION SHOULD BE </a:t>
            </a:r>
            <a:r>
              <a:rPr lang="en-US" sz="3600" b="1" dirty="0">
                <a:solidFill>
                  <a:srgbClr val="D95700"/>
                </a:solidFill>
                <a:latin typeface="Lucida Sans Unicode" charset="0"/>
                <a:ea typeface="ＭＳ Ｐゴシック" charset="0"/>
                <a:cs typeface="ＭＳ Ｐゴシック" charset="0"/>
              </a:rPr>
              <a:t>MULTI-MODAL!</a:t>
            </a:r>
            <a:endParaRPr lang="en-US" sz="3600" dirty="0">
              <a:solidFill>
                <a:srgbClr val="D957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27162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893953"/>
            <a:ext cx="7498080" cy="1143000"/>
          </a:xfrm>
        </p:spPr>
        <p:txBody>
          <a:bodyPr>
            <a:noAutofit/>
          </a:bodyPr>
          <a:lstStyle/>
          <a:p>
            <a:pPr algn="ctr"/>
            <a:r>
              <a:rPr lang="en-US" sz="6000" dirty="0">
                <a:solidFill>
                  <a:schemeClr val="tx2"/>
                </a:solidFill>
                <a:latin typeface="Gill Sans MT" charset="0"/>
                <a:ea typeface="ＭＳ Ｐゴシック" charset="0"/>
                <a:cs typeface="ＭＳ Ｐゴシック" charset="0"/>
              </a:rPr>
              <a:t>TOUCH CUES</a:t>
            </a:r>
            <a:br>
              <a:rPr lang="en-US" sz="5400" dirty="0">
                <a:solidFill>
                  <a:schemeClr val="tx2"/>
                </a:solidFill>
                <a:latin typeface="Gill Sans MT" charset="0"/>
                <a:ea typeface="ＭＳ Ｐゴシック" charset="0"/>
                <a:cs typeface="ＭＳ Ｐゴシック" charset="0"/>
              </a:rPr>
            </a:br>
            <a:endParaRPr lang="en-US" sz="4800" dirty="0"/>
          </a:p>
        </p:txBody>
      </p:sp>
    </p:spTree>
    <p:extLst>
      <p:ext uri="{BB962C8B-B14F-4D97-AF65-F5344CB8AC3E}">
        <p14:creationId xmlns:p14="http://schemas.microsoft.com/office/powerpoint/2010/main" val="204951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fontAlgn="auto" hangingPunct="1">
              <a:spcAft>
                <a:spcPts val="0"/>
              </a:spcAft>
              <a:defRPr/>
            </a:pPr>
            <a:r>
              <a:rPr lang="en-US" sz="4800" dirty="0">
                <a:solidFill>
                  <a:srgbClr val="4F271C"/>
                </a:solidFill>
                <a:effectLst>
                  <a:outerShdw blurRad="38100" dist="38100" dir="2700000" algn="tl">
                    <a:srgbClr val="DDDDDD"/>
                  </a:outerShdw>
                </a:effectLst>
                <a:ea typeface="ＭＳ Ｐゴシック" pitchFamily="30" charset="-128"/>
                <a:cs typeface="ＭＳ Ｐゴシック" pitchFamily="30" charset="-128"/>
              </a:rPr>
              <a:t>WHAT IS A TOUCH CUE?</a:t>
            </a:r>
          </a:p>
        </p:txBody>
      </p:sp>
      <p:sp>
        <p:nvSpPr>
          <p:cNvPr id="281601" name="Rectangle 3"/>
          <p:cNvSpPr>
            <a:spLocks noGrp="1" noChangeArrowheads="1"/>
          </p:cNvSpPr>
          <p:nvPr>
            <p:ph idx="1"/>
          </p:nvPr>
        </p:nvSpPr>
        <p:spPr>
          <a:xfrm>
            <a:off x="1066800" y="1752600"/>
            <a:ext cx="7867650" cy="4495800"/>
          </a:xfrm>
        </p:spPr>
        <p:txBody>
          <a:bodyPr/>
          <a:lstStyle/>
          <a:p>
            <a:pPr algn="ctr" eaLnBrk="1" hangingPunct="1">
              <a:buFont typeface="Wingdings" charset="0"/>
              <a:buNone/>
            </a:pPr>
            <a:r>
              <a:rPr lang="en-US" sz="4000" dirty="0">
                <a:solidFill>
                  <a:srgbClr val="4F271C"/>
                </a:solidFill>
                <a:latin typeface="Lucida Sans Unicode" charset="0"/>
                <a:ea typeface="ＭＳ Ｐゴシック" charset="0"/>
                <a:cs typeface="ＭＳ Ｐゴシック" charset="0"/>
              </a:rPr>
              <a:t>A TOUCH CUE consists of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tactile contact,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made in a consistent manner,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directly on the learner</a:t>
            </a:r>
            <a:r>
              <a:rPr lang="ja-JP" altLang="en-US" sz="4000" b="1" dirty="0">
                <a:solidFill>
                  <a:srgbClr val="D95700"/>
                </a:solidFill>
                <a:latin typeface="Lucida Sans Unicode" charset="0"/>
                <a:ea typeface="ＭＳ Ｐゴシック" charset="0"/>
                <a:cs typeface="ＭＳ Ｐゴシック" charset="0"/>
              </a:rPr>
              <a:t>’</a:t>
            </a:r>
            <a:r>
              <a:rPr lang="en-US" altLang="ja-JP" sz="4000" b="1" dirty="0">
                <a:solidFill>
                  <a:srgbClr val="D95700"/>
                </a:solidFill>
                <a:latin typeface="Lucida Sans Unicode" charset="0"/>
                <a:ea typeface="ＭＳ Ｐゴシック" charset="0"/>
                <a:cs typeface="ＭＳ Ｐゴシック" charset="0"/>
              </a:rPr>
              <a:t>s body</a:t>
            </a:r>
            <a:r>
              <a:rPr lang="en-US" altLang="ja-JP" sz="4000" dirty="0">
                <a:solidFill>
                  <a:srgbClr val="D95700"/>
                </a:solidFill>
                <a:latin typeface="Lucida Sans Unicode" charset="0"/>
                <a:ea typeface="ＭＳ Ｐゴシック" charset="0"/>
                <a:cs typeface="ＭＳ Ｐゴシック" charset="0"/>
              </a:rPr>
              <a:t>, </a:t>
            </a:r>
          </a:p>
          <a:p>
            <a:pPr algn="ctr" eaLnBrk="1" hangingPunct="1">
              <a:buFont typeface="Wingdings" charset="0"/>
              <a:buNone/>
            </a:pPr>
            <a:r>
              <a:rPr lang="en-US" sz="4000" dirty="0">
                <a:solidFill>
                  <a:srgbClr val="4F271C"/>
                </a:solidFill>
                <a:latin typeface="Lucida Sans Unicode" charset="0"/>
                <a:ea typeface="ＭＳ Ｐゴシック" charset="0"/>
                <a:cs typeface="ＭＳ Ｐゴシック" charset="0"/>
              </a:rPr>
              <a:t>to communicate with him.</a:t>
            </a:r>
          </a:p>
          <a:p>
            <a:pPr algn="ctr" eaLnBrk="1" hangingPunct="1">
              <a:buFont typeface="Wingdings" charset="0"/>
              <a:buNone/>
            </a:pPr>
            <a:endParaRPr lang="en-US" sz="40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07455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43000" y="274638"/>
            <a:ext cx="77914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WHY USE TOUCH CUES?</a:t>
            </a:r>
          </a:p>
        </p:txBody>
      </p:sp>
      <p:sp>
        <p:nvSpPr>
          <p:cNvPr id="283649" name="Rectangle 3"/>
          <p:cNvSpPr>
            <a:spLocks noGrp="1" noChangeArrowheads="1"/>
          </p:cNvSpPr>
          <p:nvPr>
            <p:ph idx="1"/>
          </p:nvPr>
        </p:nvSpPr>
        <p:spPr>
          <a:xfrm>
            <a:off x="1143000" y="1371600"/>
            <a:ext cx="7791450" cy="5257800"/>
          </a:xfrm>
        </p:spPr>
        <p:txBody>
          <a:bodyPr>
            <a:normAutofit/>
          </a:bodyPr>
          <a:lstStyle/>
          <a:p>
            <a:pPr algn="ctr" eaLnBrk="1" hangingPunct="1">
              <a:buFont typeface="Wingdings" charset="0"/>
              <a:buNone/>
            </a:pPr>
            <a:r>
              <a:rPr lang="en-US" dirty="0">
                <a:solidFill>
                  <a:srgbClr val="4F271C"/>
                </a:solidFill>
                <a:latin typeface="Lucida Sans Unicode" charset="0"/>
                <a:ea typeface="ＭＳ Ｐゴシック" charset="0"/>
                <a:cs typeface="ＭＳ Ｐゴシック" charset="0"/>
              </a:rPr>
              <a:t>The PURPOSE of a touch cue is to </a:t>
            </a:r>
            <a:r>
              <a:rPr lang="en-US" b="1" dirty="0">
                <a:solidFill>
                  <a:srgbClr val="D95700"/>
                </a:solidFill>
                <a:latin typeface="Lucida Sans Unicode" charset="0"/>
                <a:ea typeface="ＭＳ Ｐゴシック" charset="0"/>
                <a:cs typeface="ＭＳ Ｐゴシック" charset="0"/>
              </a:rPr>
              <a:t>communicate</a:t>
            </a:r>
            <a:r>
              <a:rPr lang="en-US" dirty="0">
                <a:solidFill>
                  <a:srgbClr val="FF6600"/>
                </a:solidFill>
                <a:latin typeface="Lucida Sans Unicode" charset="0"/>
                <a:ea typeface="ＭＳ Ｐゴシック" charset="0"/>
                <a:cs typeface="ＭＳ Ｐゴシック" charset="0"/>
              </a:rPr>
              <a:t> </a:t>
            </a:r>
            <a:r>
              <a:rPr lang="en-US" dirty="0">
                <a:solidFill>
                  <a:srgbClr val="4F271C"/>
                </a:solidFill>
                <a:latin typeface="Lucida Sans Unicode" charset="0"/>
                <a:ea typeface="ＭＳ Ｐゴシック" charset="0"/>
                <a:cs typeface="ＭＳ Ｐゴシック" charset="0"/>
              </a:rPr>
              <a:t>a variety of a partner’</a:t>
            </a:r>
            <a:r>
              <a:rPr lang="en-US" altLang="ja-JP" dirty="0">
                <a:solidFill>
                  <a:srgbClr val="4F271C"/>
                </a:solidFill>
                <a:latin typeface="Lucida Sans Unicode" charset="0"/>
                <a:ea typeface="ＭＳ Ｐゴシック" charset="0"/>
                <a:cs typeface="ＭＳ Ｐゴシック" charset="0"/>
              </a:rPr>
              <a:t>s </a:t>
            </a:r>
            <a:r>
              <a:rPr lang="en-US" altLang="ja-JP" b="1" dirty="0">
                <a:solidFill>
                  <a:srgbClr val="D95700"/>
                </a:solidFill>
                <a:latin typeface="Lucida Sans Unicode" charset="0"/>
                <a:ea typeface="ＭＳ Ｐゴシック" charset="0"/>
                <a:cs typeface="ＭＳ Ｐゴシック" charset="0"/>
              </a:rPr>
              <a:t>intents</a:t>
            </a:r>
            <a:r>
              <a:rPr lang="en-US" altLang="ja-JP" dirty="0">
                <a:solidFill>
                  <a:srgbClr val="4F271C"/>
                </a:solidFill>
                <a:latin typeface="Lucida Sans Unicode" charset="0"/>
                <a:ea typeface="ＭＳ Ｐゴシック" charset="0"/>
                <a:cs typeface="ＭＳ Ｐゴシック" charset="0"/>
              </a:rPr>
              <a:t>.  </a:t>
            </a:r>
          </a:p>
          <a:p>
            <a:pPr algn="ctr" eaLnBrk="1" hangingPunct="1">
              <a:buFont typeface="Wingdings" charset="0"/>
              <a:buNone/>
            </a:pPr>
            <a:r>
              <a:rPr lang="en-US" dirty="0">
                <a:solidFill>
                  <a:srgbClr val="4F271C"/>
                </a:solidFill>
                <a:latin typeface="Lucida Sans Unicode" charset="0"/>
                <a:ea typeface="ＭＳ Ｐゴシック" charset="0"/>
                <a:cs typeface="ＭＳ Ｐゴシック" charset="0"/>
              </a:rPr>
              <a:t>The use of touch cues may reduce a learner</a:t>
            </a:r>
            <a:r>
              <a:rPr lang="ja-JP" altLang="en-US" dirty="0">
                <a:solidFill>
                  <a:srgbClr val="4F271C"/>
                </a:solidFill>
                <a:latin typeface="Lucida Sans Unicode" charset="0"/>
                <a:ea typeface="ＭＳ Ｐゴシック" charset="0"/>
                <a:cs typeface="ＭＳ Ｐゴシック" charset="0"/>
              </a:rPr>
              <a:t>’</a:t>
            </a:r>
            <a:r>
              <a:rPr lang="en-US" altLang="ja-JP" dirty="0">
                <a:solidFill>
                  <a:srgbClr val="4F271C"/>
                </a:solidFill>
                <a:latin typeface="Lucida Sans Unicode" charset="0"/>
                <a:ea typeface="ＭＳ Ｐゴシック" charset="0"/>
                <a:cs typeface="ＭＳ Ｐゴシック" charset="0"/>
              </a:rPr>
              <a:t>s startle, or challenging behaviors, by helping him anticipate what is going to occur.</a:t>
            </a:r>
          </a:p>
          <a:p>
            <a:pPr algn="ctr" eaLnBrk="1" hangingPunct="1">
              <a:buFont typeface="Wingdings" charset="0"/>
              <a:buNone/>
            </a:pPr>
            <a:endParaRPr lang="en-US" altLang="ja-JP" sz="1200" dirty="0">
              <a:solidFill>
                <a:srgbClr val="4F271C"/>
              </a:solidFill>
              <a:latin typeface="Lucida Sans Unicode" charset="0"/>
              <a:ea typeface="ＭＳ Ｐゴシック" charset="0"/>
              <a:cs typeface="ＭＳ Ｐゴシック" charset="0"/>
            </a:endParaRPr>
          </a:p>
          <a:p>
            <a:pPr algn="ctr">
              <a:buNone/>
            </a:pPr>
            <a:r>
              <a:rPr lang="en-US" altLang="ja-JP" b="1" dirty="0">
                <a:solidFill>
                  <a:srgbClr val="D95700"/>
                </a:solidFill>
                <a:ea typeface="ＭＳ Ｐゴシック" charset="0"/>
                <a:cs typeface="ＭＳ Ｐゴシック" charset="0"/>
              </a:rPr>
              <a:t>Touch cues are intended to support comprehension. </a:t>
            </a:r>
            <a:endParaRPr lang="en-US" b="1" dirty="0">
              <a:solidFill>
                <a:srgbClr val="D957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415350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90600" y="274638"/>
            <a:ext cx="8001000" cy="1325562"/>
          </a:xfrm>
        </p:spPr>
        <p:txBody>
          <a:bodyPr>
            <a:noAutofit/>
          </a:bodyPr>
          <a:lstStyle/>
          <a:p>
            <a:pPr algn="ctr" eaLnBrk="1" hangingPunct="1">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GUIDELINES FOR USING TOUCH CUES (1 of 2)</a:t>
            </a:r>
          </a:p>
        </p:txBody>
      </p:sp>
      <p:sp>
        <p:nvSpPr>
          <p:cNvPr id="284674" name="Rectangle 3"/>
          <p:cNvSpPr>
            <a:spLocks noGrp="1" noChangeArrowheads="1"/>
          </p:cNvSpPr>
          <p:nvPr>
            <p:ph type="body" idx="1"/>
          </p:nvPr>
        </p:nvSpPr>
        <p:spPr>
          <a:xfrm>
            <a:off x="1143000" y="1905000"/>
            <a:ext cx="7848600" cy="4953000"/>
          </a:xfrm>
        </p:spPr>
        <p:txBody>
          <a:bodyPr>
            <a:normAutofit/>
          </a:bodyPr>
          <a:lstStyle/>
          <a:p>
            <a:pPr>
              <a:defRPr/>
            </a:pPr>
            <a:r>
              <a:rPr lang="en-US" sz="2600" dirty="0">
                <a:solidFill>
                  <a:schemeClr val="tx2"/>
                </a:solidFill>
                <a:latin typeface="Lucida Sans Unicode" charset="0"/>
                <a:ea typeface="ＭＳ Ｐゴシック" charset="0"/>
                <a:cs typeface="ＭＳ Ｐゴシック" charset="0"/>
              </a:rPr>
              <a:t>Does the learner have any severe neurological disability?  (This might affect his ability to perceive the touch cue </a:t>
            </a:r>
            <a:r>
              <a:rPr lang="en-US" sz="2600" i="1" dirty="0">
                <a:solidFill>
                  <a:schemeClr val="tx2"/>
                </a:solidFill>
                <a:latin typeface="Lucida Sans Unicode" charset="0"/>
                <a:ea typeface="ＭＳ Ｐゴシック" charset="0"/>
                <a:cs typeface="ＭＳ Ｐゴシック" charset="0"/>
              </a:rPr>
              <a:t>OR </a:t>
            </a:r>
            <a:r>
              <a:rPr lang="en-US" sz="2600" dirty="0">
                <a:solidFill>
                  <a:schemeClr val="tx2"/>
                </a:solidFill>
                <a:latin typeface="Lucida Sans Unicode" charset="0"/>
                <a:ea typeface="ＭＳ Ｐゴシック" charset="0"/>
                <a:cs typeface="ＭＳ Ｐゴシック" charset="0"/>
              </a:rPr>
              <a:t>he might have significant tactile defensiveness.)</a:t>
            </a:r>
            <a:r>
              <a:rPr lang="en-US" altLang="ja-JP" sz="2600" dirty="0">
                <a:solidFill>
                  <a:schemeClr val="tx2"/>
                </a:solidFill>
                <a:ea typeface="ＭＳ Ｐゴシック" charset="0"/>
                <a:cs typeface="ＭＳ Ｐゴシック" charset="0"/>
              </a:rPr>
              <a:t> </a:t>
            </a:r>
          </a:p>
          <a:p>
            <a:pPr marL="82296" indent="0">
              <a:buNone/>
              <a:defRPr/>
            </a:pPr>
            <a:endParaRPr lang="en-US" altLang="ja-JP" sz="1200" dirty="0">
              <a:solidFill>
                <a:schemeClr val="tx2"/>
              </a:solidFill>
              <a:ea typeface="ＭＳ Ｐゴシック" charset="0"/>
              <a:cs typeface="ＭＳ Ｐゴシック" charset="0"/>
            </a:endParaRPr>
          </a:p>
          <a:p>
            <a:pPr>
              <a:defRPr/>
            </a:pPr>
            <a:r>
              <a:rPr lang="en-US" altLang="ja-JP" sz="2600" dirty="0">
                <a:solidFill>
                  <a:schemeClr val="tx2"/>
                </a:solidFill>
                <a:ea typeface="ＭＳ Ｐゴシック" charset="0"/>
                <a:cs typeface="ＭＳ Ｐゴシック" charset="0"/>
              </a:rPr>
              <a:t>Solicit input from the learner’s family</a:t>
            </a:r>
          </a:p>
          <a:p>
            <a:pPr marL="82296" indent="0">
              <a:buNone/>
              <a:defRPr/>
            </a:pPr>
            <a:endParaRPr lang="en-US" altLang="ja-JP" sz="1200" dirty="0">
              <a:solidFill>
                <a:schemeClr val="tx2"/>
              </a:solidFill>
              <a:ea typeface="ＭＳ Ｐゴシック" charset="0"/>
              <a:cs typeface="ＭＳ Ｐゴシック" charset="0"/>
            </a:endParaRPr>
          </a:p>
          <a:p>
            <a:pPr>
              <a:defRPr/>
            </a:pPr>
            <a:r>
              <a:rPr lang="en-US" altLang="ja-JP" sz="2600" dirty="0">
                <a:solidFill>
                  <a:schemeClr val="tx2"/>
                </a:solidFill>
                <a:ea typeface="ＭＳ Ｐゴシック" charset="0"/>
                <a:cs typeface="ＭＳ Ｐゴシック" charset="0"/>
              </a:rPr>
              <a:t>Collaborate with all professionals on the learner’s team</a:t>
            </a:r>
          </a:p>
          <a:p>
            <a:pPr eaLnBrk="1" hangingPunct="1">
              <a:buFont typeface="Wingdings 2" charset="0"/>
              <a:buNone/>
            </a:pPr>
            <a:endParaRPr lang="en-US" sz="1200" dirty="0">
              <a:solidFill>
                <a:schemeClr val="tx2"/>
              </a:solidFill>
              <a:latin typeface="Lucida Sans Unicode" charset="0"/>
              <a:ea typeface="ＭＳ Ｐゴシック" charset="0"/>
              <a:cs typeface="ＭＳ Ｐゴシック" charset="0"/>
            </a:endParaRPr>
          </a:p>
          <a:p>
            <a:pPr eaLnBrk="1" hangingPunct="1"/>
            <a:r>
              <a:rPr lang="en-US" sz="2400" dirty="0">
                <a:solidFill>
                  <a:schemeClr val="tx2"/>
                </a:solidFill>
                <a:latin typeface="Lucida Sans Unicode" charset="0"/>
                <a:ea typeface="ＭＳ Ｐゴシック" charset="0"/>
                <a:cs typeface="ＭＳ Ｐゴシック" charset="0"/>
              </a:rPr>
              <a:t>Talk with the learner</a:t>
            </a:r>
            <a:r>
              <a:rPr lang="ja-JP" altLang="en-US" sz="2400" dirty="0">
                <a:solidFill>
                  <a:schemeClr val="tx2"/>
                </a:solidFill>
                <a:latin typeface="Lucida Sans Unicode" charset="0"/>
                <a:ea typeface="ＭＳ Ｐゴシック" charset="0"/>
                <a:cs typeface="ＭＳ Ｐゴシック" charset="0"/>
              </a:rPr>
              <a:t>’</a:t>
            </a:r>
            <a:r>
              <a:rPr lang="en-US" altLang="ja-JP" sz="2400" dirty="0">
                <a:solidFill>
                  <a:schemeClr val="tx2"/>
                </a:solidFill>
                <a:latin typeface="Lucida Sans Unicode" charset="0"/>
                <a:ea typeface="ＭＳ Ｐゴシック" charset="0"/>
                <a:cs typeface="ＭＳ Ｐゴシック" charset="0"/>
              </a:rPr>
              <a:t>s physical therapist and / or occupational therapist!</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52903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71438"/>
            <a:ext cx="7772400" cy="1477962"/>
          </a:xfrm>
        </p:spPr>
        <p:txBody>
          <a:bodyPr>
            <a:noAutofit/>
          </a:bodyPr>
          <a:lstStyle/>
          <a:p>
            <a:pPr algn="ctr">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GUIDELINES FOR USING TOUCH CUES (2 of 2)</a:t>
            </a:r>
          </a:p>
        </p:txBody>
      </p:sp>
      <p:sp>
        <p:nvSpPr>
          <p:cNvPr id="285698" name="Rectangle 3"/>
          <p:cNvSpPr>
            <a:spLocks noGrp="1" noChangeArrowheads="1"/>
          </p:cNvSpPr>
          <p:nvPr>
            <p:ph type="body" idx="1"/>
          </p:nvPr>
        </p:nvSpPr>
        <p:spPr>
          <a:xfrm>
            <a:off x="1143000" y="1727200"/>
            <a:ext cx="8001000" cy="5130800"/>
          </a:xfrm>
        </p:spPr>
        <p:txBody>
          <a:bodyPr/>
          <a:lstStyle/>
          <a:p>
            <a:r>
              <a:rPr lang="en-US" sz="3000" dirty="0">
                <a:solidFill>
                  <a:srgbClr val="4F271C"/>
                </a:solidFill>
                <a:latin typeface="Lucida Sans Unicode" charset="0"/>
                <a:ea typeface="ＭＳ Ｐゴシック" charset="0"/>
                <a:cs typeface="ＭＳ Ｐゴシック" charset="0"/>
              </a:rPr>
              <a:t>Consider the learner</a:t>
            </a:r>
            <a:r>
              <a:rPr lang="ja-JP" altLang="en-US" sz="3000" dirty="0">
                <a:solidFill>
                  <a:srgbClr val="4F271C"/>
                </a:solidFill>
                <a:latin typeface="Lucida Sans Unicode" charset="0"/>
                <a:ea typeface="ＭＳ Ｐゴシック" charset="0"/>
                <a:cs typeface="ＭＳ Ｐゴシック" charset="0"/>
              </a:rPr>
              <a:t>’</a:t>
            </a:r>
            <a:r>
              <a:rPr lang="en-US" altLang="ja-JP" sz="3000" dirty="0">
                <a:solidFill>
                  <a:srgbClr val="4F271C"/>
                </a:solidFill>
                <a:latin typeface="Lucida Sans Unicode" charset="0"/>
                <a:ea typeface="ＭＳ Ｐゴシック" charset="0"/>
                <a:cs typeface="ＭＳ Ｐゴシック" charset="0"/>
              </a:rPr>
              <a:t>s preferences when selecting both the </a:t>
            </a:r>
            <a:r>
              <a:rPr lang="en-US" altLang="ja-JP" sz="3000" i="1" dirty="0">
                <a:solidFill>
                  <a:srgbClr val="4F271C"/>
                </a:solidFill>
                <a:latin typeface="Lucida Sans Unicode" charset="0"/>
                <a:ea typeface="ＭＳ Ｐゴシック" charset="0"/>
                <a:cs typeface="ＭＳ Ｐゴシック" charset="0"/>
              </a:rPr>
              <a:t>type of,</a:t>
            </a:r>
            <a:r>
              <a:rPr lang="en-US" altLang="ja-JP" sz="3000" dirty="0">
                <a:solidFill>
                  <a:srgbClr val="4F271C"/>
                </a:solidFill>
                <a:latin typeface="Lucida Sans Unicode" charset="0"/>
                <a:ea typeface="ＭＳ Ｐゴシック" charset="0"/>
                <a:cs typeface="ＭＳ Ｐゴシック" charset="0"/>
              </a:rPr>
              <a:t> and </a:t>
            </a:r>
            <a:r>
              <a:rPr lang="en-US" altLang="ja-JP" sz="3000" i="1" dirty="0">
                <a:solidFill>
                  <a:srgbClr val="4F271C"/>
                </a:solidFill>
                <a:latin typeface="Lucida Sans Unicode" charset="0"/>
                <a:ea typeface="ＭＳ Ｐゴシック" charset="0"/>
                <a:cs typeface="ＭＳ Ｐゴシック" charset="0"/>
              </a:rPr>
              <a:t>placement for, </a:t>
            </a:r>
            <a:r>
              <a:rPr lang="en-US" altLang="ja-JP" sz="3000" dirty="0">
                <a:solidFill>
                  <a:srgbClr val="4F271C"/>
                </a:solidFill>
                <a:latin typeface="Lucida Sans Unicode" charset="0"/>
                <a:ea typeface="ＭＳ Ｐゴシック" charset="0"/>
                <a:cs typeface="ＭＳ Ｐゴシック" charset="0"/>
              </a:rPr>
              <a:t>a touch cue.</a:t>
            </a:r>
          </a:p>
          <a:p>
            <a:pPr>
              <a:buFont typeface="Wingdings" charset="0"/>
              <a:buNone/>
            </a:pPr>
            <a:endParaRPr lang="en-US" sz="1100" dirty="0">
              <a:solidFill>
                <a:srgbClr val="4F271C"/>
              </a:solidFill>
              <a:ea typeface="ＭＳ Ｐゴシック" charset="0"/>
              <a:cs typeface="ＭＳ Ｐゴシック" charset="0"/>
            </a:endParaRPr>
          </a:p>
          <a:p>
            <a:r>
              <a:rPr lang="en-US" sz="3000" dirty="0">
                <a:solidFill>
                  <a:srgbClr val="4F271C"/>
                </a:solidFill>
                <a:latin typeface="Lucida Sans Unicode" charset="0"/>
                <a:ea typeface="ＭＳ Ｐゴシック" charset="0"/>
                <a:cs typeface="ＭＳ Ｐゴシック" charset="0"/>
              </a:rPr>
              <a:t>NEVER force a learner to accept a touch cue, or to engage in mutual touch </a:t>
            </a:r>
            <a:r>
              <a:rPr lang="ja-JP" altLang="en-US" sz="3000" dirty="0">
                <a:solidFill>
                  <a:srgbClr val="4F271C"/>
                </a:solidFill>
                <a:latin typeface="Lucida Sans Unicode" charset="0"/>
                <a:ea typeface="ＭＳ Ｐゴシック" charset="0"/>
                <a:cs typeface="ＭＳ Ｐゴシック" charset="0"/>
              </a:rPr>
              <a:t>“</a:t>
            </a:r>
            <a:r>
              <a:rPr lang="en-US" altLang="ja-JP" sz="3000" dirty="0">
                <a:solidFill>
                  <a:srgbClr val="4F271C"/>
                </a:solidFill>
                <a:latin typeface="Lucida Sans Unicode" charset="0"/>
                <a:ea typeface="ＭＳ Ｐゴシック" charset="0"/>
                <a:cs typeface="ＭＳ Ｐゴシック" charset="0"/>
              </a:rPr>
              <a:t>conversations.</a:t>
            </a:r>
            <a:r>
              <a:rPr lang="ja-JP" altLang="en-US" sz="3000" dirty="0">
                <a:solidFill>
                  <a:srgbClr val="4F271C"/>
                </a:solidFill>
                <a:latin typeface="Lucida Sans Unicode" charset="0"/>
                <a:ea typeface="ＭＳ Ｐゴシック" charset="0"/>
                <a:cs typeface="ＭＳ Ｐゴシック" charset="0"/>
              </a:rPr>
              <a:t>”</a:t>
            </a:r>
            <a:endParaRPr lang="en-US" altLang="ja-JP" sz="3000" dirty="0">
              <a:solidFill>
                <a:srgbClr val="4F271C"/>
              </a:solidFill>
              <a:latin typeface="Lucida Sans Unicode" charset="0"/>
              <a:ea typeface="ＭＳ Ｐゴシック" charset="0"/>
              <a:cs typeface="ＭＳ Ｐゴシック" charset="0"/>
            </a:endParaRPr>
          </a:p>
          <a:p>
            <a:pPr marL="82550" indent="0">
              <a:buNone/>
            </a:pPr>
            <a:endParaRPr lang="en-US" altLang="ja-JP" sz="1100" dirty="0">
              <a:solidFill>
                <a:srgbClr val="4F271C"/>
              </a:solidFill>
              <a:latin typeface="Lucida Sans Unicode" charset="0"/>
              <a:ea typeface="ＭＳ Ｐゴシック" charset="0"/>
              <a:cs typeface="ＭＳ Ｐゴシック" charset="0"/>
            </a:endParaRPr>
          </a:p>
          <a:p>
            <a:r>
              <a:rPr lang="en-US" altLang="ja-JP" sz="3000" dirty="0">
                <a:solidFill>
                  <a:srgbClr val="4F271C"/>
                </a:solidFill>
                <a:latin typeface="Lucida Sans Unicode" charset="0"/>
                <a:ea typeface="ＭＳ Ｐゴシック" charset="0"/>
                <a:cs typeface="ＭＳ Ｐゴシック" charset="0"/>
              </a:rPr>
              <a:t>Touch cues should be easy for the learner to differentiate from routine physical contact</a:t>
            </a:r>
          </a:p>
        </p:txBody>
      </p:sp>
    </p:spTree>
    <p:extLst>
      <p:ext uri="{BB962C8B-B14F-4D97-AF65-F5344CB8AC3E}">
        <p14:creationId xmlns:p14="http://schemas.microsoft.com/office/powerpoint/2010/main" val="287593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90600" y="274638"/>
            <a:ext cx="8153400" cy="1143000"/>
          </a:xfrm>
        </p:spPr>
        <p:txBody>
          <a:bodyPr>
            <a:noAutofit/>
          </a:bodyPr>
          <a:lstStyle/>
          <a:p>
            <a:pPr algn="ctr" eaLnBrk="1" hangingPunct="1">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EXAMPLES OF TOUCH CUES</a:t>
            </a:r>
          </a:p>
        </p:txBody>
      </p:sp>
      <p:sp>
        <p:nvSpPr>
          <p:cNvPr id="287746" name="Rectangle 3"/>
          <p:cNvSpPr>
            <a:spLocks noGrp="1" noChangeArrowheads="1"/>
          </p:cNvSpPr>
          <p:nvPr>
            <p:ph type="body" idx="1"/>
          </p:nvPr>
        </p:nvSpPr>
        <p:spPr>
          <a:xfrm>
            <a:off x="990600" y="1524000"/>
            <a:ext cx="8032750" cy="5334000"/>
          </a:xfrm>
        </p:spPr>
        <p:txBody>
          <a:bodyPr/>
          <a:lstStyle/>
          <a:p>
            <a:pPr eaLnBrk="1" hangingPunct="1">
              <a:lnSpc>
                <a:spcPct val="90000"/>
              </a:lnSpc>
            </a:pPr>
            <a:r>
              <a:rPr lang="en-US" sz="2800" dirty="0">
                <a:solidFill>
                  <a:schemeClr val="tx2"/>
                </a:solidFill>
                <a:latin typeface="Lucida Sans Unicode" charset="0"/>
                <a:ea typeface="ＭＳ Ｐゴシック" charset="0"/>
                <a:cs typeface="ＭＳ Ｐゴシック" charset="0"/>
              </a:rPr>
              <a:t>Tapping the child</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bottom (in supine)-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I</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m going to lift your hips (for diaper)</a:t>
            </a:r>
          </a:p>
          <a:p>
            <a:pPr eaLnBrk="1" hangingPunct="1">
              <a:lnSpc>
                <a:spcPct val="90000"/>
              </a:lnSpc>
              <a:buFont typeface="Wingdings 2" charset="0"/>
              <a:buNone/>
            </a:pPr>
            <a:endParaRPr lang="en-US" sz="1100" dirty="0">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Gently pulling up on the child</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upper arms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Get ready to stand up.</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buFont typeface="Wingdings 2" charset="0"/>
              <a:buNone/>
            </a:pPr>
            <a:endParaRPr lang="en-US" sz="1100" dirty="0">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Touching the preschooler’s </a:t>
            </a:r>
            <a:r>
              <a:rPr lang="en-US" altLang="ja-JP" sz="2800" dirty="0">
                <a:solidFill>
                  <a:schemeClr val="tx2"/>
                </a:solidFill>
                <a:latin typeface="Lucida Sans Unicode" charset="0"/>
                <a:ea typeface="ＭＳ Ｐゴシック" charset="0"/>
                <a:cs typeface="ＭＳ Ｐゴシック" charset="0"/>
              </a:rPr>
              <a:t>left elbow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This is the way I say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HI,</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 so you know who I am.</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buFont typeface="Wingdings 2" charset="0"/>
              <a:buNone/>
            </a:pPr>
            <a:endParaRPr lang="en-US" sz="1100" dirty="0">
              <a:solidFill>
                <a:schemeClr val="tx2"/>
              </a:solidFill>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Rubbing the middle of the toddler’s </a:t>
            </a:r>
            <a:r>
              <a:rPr lang="en-US" altLang="ja-JP" sz="2800" dirty="0">
                <a:solidFill>
                  <a:schemeClr val="tx2"/>
                </a:solidFill>
                <a:latin typeface="Lucida Sans Unicode" charset="0"/>
                <a:ea typeface="ＭＳ Ｐゴシック" charset="0"/>
                <a:cs typeface="ＭＳ Ｐゴシック" charset="0"/>
              </a:rPr>
              <a:t>back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I like that.</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58691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37" y="0"/>
            <a:ext cx="7836251" cy="1097594"/>
          </a:xfrm>
        </p:spPr>
        <p:txBody>
          <a:bodyPr vert="horz" wrap="square" lIns="91440" tIns="45720" rIns="91440" bIns="45720" numCol="1" anchorCtr="0" compatLnSpc="1">
            <a:prstTxWarp prst="textNoShape">
              <a:avLst/>
            </a:prstTxWarp>
          </a:bodyPr>
          <a:lstStyle/>
          <a:p>
            <a:pPr algn="ctr">
              <a:defRPr/>
            </a:pPr>
            <a:r>
              <a:rPr lang="en-US" sz="48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rPr>
              <a:t>ASSUMPTIONS</a:t>
            </a:r>
          </a:p>
        </p:txBody>
      </p:sp>
      <p:sp>
        <p:nvSpPr>
          <p:cNvPr id="54274" name="Content Placeholder 2"/>
          <p:cNvSpPr>
            <a:spLocks noGrp="1"/>
          </p:cNvSpPr>
          <p:nvPr>
            <p:ph idx="1"/>
          </p:nvPr>
        </p:nvSpPr>
        <p:spPr>
          <a:xfrm>
            <a:off x="1097437" y="1097594"/>
            <a:ext cx="7836251" cy="5760406"/>
          </a:xfrm>
        </p:spPr>
        <p:txBody>
          <a:bodyPr/>
          <a:lstStyle/>
          <a:p>
            <a:pPr marL="82550" indent="0" algn="ctr">
              <a:buNone/>
            </a:pPr>
            <a:r>
              <a:rPr lang="en-US" sz="3600" dirty="0">
                <a:solidFill>
                  <a:schemeClr val="tx2"/>
                </a:solidFill>
                <a:latin typeface="Gill Sans MT" charset="0"/>
                <a:ea typeface="ＭＳ Ｐゴシック" charset="0"/>
                <a:cs typeface="ＭＳ Ｐゴシック" charset="0"/>
              </a:rPr>
              <a:t>There is absolutely </a:t>
            </a:r>
            <a:r>
              <a:rPr lang="en-US" sz="3600" b="1" u="sng" dirty="0">
                <a:solidFill>
                  <a:srgbClr val="D95700"/>
                </a:solidFill>
                <a:latin typeface="Gill Sans MT" charset="0"/>
                <a:ea typeface="ＭＳ Ｐゴシック" charset="0"/>
                <a:cs typeface="ＭＳ Ｐゴシック" charset="0"/>
              </a:rPr>
              <a:t>NO</a:t>
            </a:r>
            <a:r>
              <a:rPr lang="en-US" sz="3600" dirty="0">
                <a:solidFill>
                  <a:srgbClr val="FF6600"/>
                </a:solidFill>
                <a:latin typeface="Gill Sans MT" charset="0"/>
                <a:ea typeface="ＭＳ Ｐゴシック" charset="0"/>
                <a:cs typeface="ＭＳ Ｐゴシック" charset="0"/>
              </a:rPr>
              <a:t> </a:t>
            </a:r>
            <a:r>
              <a:rPr lang="en-US" sz="3600" dirty="0">
                <a:solidFill>
                  <a:schemeClr val="tx2"/>
                </a:solidFill>
                <a:latin typeface="Gill Sans MT" charset="0"/>
                <a:ea typeface="ＭＳ Ｐゴシック" charset="0"/>
                <a:cs typeface="ＭＳ Ｐゴシック" charset="0"/>
              </a:rPr>
              <a:t>learner who does not communicate.</a:t>
            </a:r>
          </a:p>
          <a:p>
            <a:pPr marL="82550" indent="0" algn="ctr">
              <a:buNone/>
            </a:pPr>
            <a:endParaRPr lang="en-US" sz="3600" dirty="0">
              <a:solidFill>
                <a:schemeClr val="tx2"/>
              </a:solidFill>
              <a:latin typeface="Gill Sans MT" charset="0"/>
              <a:ea typeface="ＭＳ Ｐゴシック" charset="0"/>
              <a:cs typeface="ＭＳ Ｐゴシック" charset="0"/>
            </a:endParaRPr>
          </a:p>
          <a:p>
            <a:pPr marL="82550" indent="0">
              <a:buNone/>
            </a:pPr>
            <a:r>
              <a:rPr lang="en-US" sz="3600" dirty="0">
                <a:solidFill>
                  <a:schemeClr val="tx2"/>
                </a:solidFill>
                <a:latin typeface="Gill Sans MT" charset="0"/>
                <a:ea typeface="ＭＳ Ｐゴシック" charset="0"/>
                <a:cs typeface="ＭＳ Ｐゴシック" charset="0"/>
              </a:rPr>
              <a:t>Learners who are </a:t>
            </a:r>
            <a:r>
              <a:rPr lang="en-US" sz="3600" dirty="0" err="1">
                <a:solidFill>
                  <a:schemeClr val="tx2"/>
                </a:solidFill>
                <a:latin typeface="Gill Sans MT" charset="0"/>
                <a:ea typeface="ＭＳ Ｐゴシック" charset="0"/>
                <a:cs typeface="ＭＳ Ｐゴシック" charset="0"/>
              </a:rPr>
              <a:t>NONsymbolic</a:t>
            </a:r>
            <a:r>
              <a:rPr lang="en-US" sz="3600" dirty="0">
                <a:solidFill>
                  <a:schemeClr val="tx2"/>
                </a:solidFill>
                <a:latin typeface="Gill Sans MT" charset="0"/>
                <a:ea typeface="ＭＳ Ｐゴシック" charset="0"/>
                <a:cs typeface="ＭＳ Ｐゴシック" charset="0"/>
              </a:rPr>
              <a:t> communicators </a:t>
            </a:r>
            <a:r>
              <a:rPr lang="en-US" sz="3600" b="1" u="sng" dirty="0">
                <a:solidFill>
                  <a:srgbClr val="D95700"/>
                </a:solidFill>
                <a:latin typeface="Gill Sans MT" charset="0"/>
                <a:ea typeface="ＭＳ Ｐゴシック" charset="0"/>
                <a:cs typeface="ＭＳ Ｐゴシック" charset="0"/>
              </a:rPr>
              <a:t>DO</a:t>
            </a:r>
            <a:r>
              <a:rPr lang="en-US" sz="3600" dirty="0">
                <a:solidFill>
                  <a:srgbClr val="D95700"/>
                </a:solidFill>
                <a:latin typeface="Gill Sans MT" charset="0"/>
                <a:ea typeface="ＭＳ Ｐゴシック" charset="0"/>
                <a:cs typeface="ＭＳ Ｐゴシック" charset="0"/>
              </a:rPr>
              <a:t> </a:t>
            </a:r>
            <a:r>
              <a:rPr lang="en-US" sz="3600" dirty="0">
                <a:solidFill>
                  <a:schemeClr val="tx2"/>
                </a:solidFill>
                <a:latin typeface="Gill Sans MT" charset="0"/>
                <a:ea typeface="ＭＳ Ｐゴシック" charset="0"/>
                <a:cs typeface="ＭＳ Ｐゴシック" charset="0"/>
              </a:rPr>
              <a:t>primarily communicate using idiosyncratic, nonconventional forms.</a:t>
            </a:r>
          </a:p>
          <a:p>
            <a:pPr marL="82550" indent="0">
              <a:buNone/>
            </a:pPr>
            <a:endParaRPr lang="en-US" sz="1600" dirty="0">
              <a:solidFill>
                <a:schemeClr val="tx2"/>
              </a:solidFill>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103000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TOUCH CUES</a:t>
            </a:r>
            <a:endParaRPr lang="en-US" sz="4800" dirty="0">
              <a:solidFill>
                <a:schemeClr val="tx2"/>
              </a:solidFill>
              <a:ea typeface="+mj-ea"/>
              <a:cs typeface="+mj-cs"/>
            </a:endParaRPr>
          </a:p>
        </p:txBody>
      </p:sp>
      <p:sp>
        <p:nvSpPr>
          <p:cNvPr id="292865" name="Content Placeholder 2"/>
          <p:cNvSpPr>
            <a:spLocks noGrp="1"/>
          </p:cNvSpPr>
          <p:nvPr>
            <p:ph idx="1"/>
          </p:nvPr>
        </p:nvSpPr>
        <p:spPr>
          <a:xfrm>
            <a:off x="1219200" y="1447800"/>
            <a:ext cx="7403805" cy="4800600"/>
          </a:xfrm>
        </p:spPr>
        <p:txBody>
          <a:bodyPr/>
          <a:lstStyle/>
          <a:p>
            <a:pPr eaLnBrk="1" hangingPunct="1">
              <a:buFont typeface="Wingdings 2" charset="0"/>
              <a:buNone/>
            </a:pPr>
            <a:r>
              <a:rPr lang="en-US" dirty="0">
                <a:latin typeface="Lucida Sans Unicode" charset="0"/>
                <a:ea typeface="ＭＳ Ｐゴシック" charset="0"/>
                <a:cs typeface="ＭＳ Ｐゴシック" charset="0"/>
              </a:rPr>
              <a:t>	</a:t>
            </a:r>
            <a:r>
              <a:rPr lang="en-US" dirty="0">
                <a:solidFill>
                  <a:srgbClr val="4F271C"/>
                </a:solidFill>
                <a:latin typeface="Lucida Sans Unicode" charset="0"/>
                <a:ea typeface="ＭＳ Ｐゴシック" charset="0"/>
                <a:cs typeface="ＭＳ Ｐゴシック" charset="0"/>
              </a:rPr>
              <a:t>See </a:t>
            </a:r>
            <a:r>
              <a:rPr lang="en-US" i="1" u="sng" dirty="0">
                <a:solidFill>
                  <a:srgbClr val="4F271C"/>
                </a:solidFill>
                <a:latin typeface="Lucida Sans Unicode" charset="0"/>
                <a:ea typeface="ＭＳ Ｐゴシック" charset="0"/>
                <a:cs typeface="ＭＳ Ｐゴシック" charset="0"/>
              </a:rPr>
              <a:t>Project SALUTE</a:t>
            </a:r>
            <a:r>
              <a:rPr lang="en-US" i="1" dirty="0">
                <a:solidFill>
                  <a:srgbClr val="4F271C"/>
                </a:solidFill>
                <a:latin typeface="Lucida Sans Unicode" charset="0"/>
                <a:ea typeface="ＭＳ Ｐゴシック" charset="0"/>
                <a:cs typeface="ＭＳ Ｐゴシック" charset="0"/>
              </a:rPr>
              <a:t>:  Successful Adaptations for Learning to Use Touch Effectively</a:t>
            </a:r>
          </a:p>
          <a:p>
            <a:pPr eaLnBrk="1" hangingPunct="1">
              <a:buFont typeface="Wingdings 2" charset="0"/>
              <a:buNone/>
            </a:pPr>
            <a:r>
              <a:rPr lang="en-US" sz="2800" i="1" dirty="0">
                <a:solidFill>
                  <a:srgbClr val="FFFFFF"/>
                </a:solidFill>
                <a:latin typeface="Lucida Sans Unicode" charset="0"/>
                <a:ea typeface="ＭＳ Ｐゴシック" charset="0"/>
                <a:cs typeface="ＭＳ Ｐゴシック" charset="0"/>
              </a:rPr>
              <a:t>  </a:t>
            </a:r>
            <a:r>
              <a:rPr lang="en-US" sz="2800" u="sng" dirty="0">
                <a:solidFill>
                  <a:srgbClr val="D95700"/>
                </a:solidFill>
                <a:latin typeface="Lucida Sans Unicode" charset="0"/>
                <a:ea typeface="ＭＳ Ｐゴシック" charset="0"/>
                <a:cs typeface="ＭＳ Ｐゴシック" charset="0"/>
              </a:rPr>
              <a:t>http://</a:t>
            </a:r>
            <a:r>
              <a:rPr lang="en-US" sz="2800" u="sng" dirty="0" err="1">
                <a:solidFill>
                  <a:srgbClr val="D95700"/>
                </a:solidFill>
                <a:latin typeface="Lucida Sans Unicode" charset="0"/>
                <a:ea typeface="ＭＳ Ｐゴシック" charset="0"/>
                <a:cs typeface="ＭＳ Ｐゴシック" charset="0"/>
              </a:rPr>
              <a:t>www.projectsalute.net</a:t>
            </a:r>
            <a:r>
              <a:rPr lang="en-US" sz="2800" u="sng" dirty="0">
                <a:solidFill>
                  <a:srgbClr val="D95700"/>
                </a:solidFill>
                <a:latin typeface="Lucida Sans Unicode" charset="0"/>
                <a:ea typeface="ＭＳ Ｐゴシック" charset="0"/>
                <a:cs typeface="ＭＳ Ｐゴシック" charset="0"/>
              </a:rPr>
              <a:t>/Learned/</a:t>
            </a:r>
            <a:r>
              <a:rPr lang="en-US" sz="2800" u="sng" dirty="0" err="1">
                <a:solidFill>
                  <a:srgbClr val="D95700"/>
                </a:solidFill>
                <a:latin typeface="Lucida Sans Unicode" charset="0"/>
                <a:ea typeface="ＭＳ Ｐゴシック" charset="0"/>
                <a:cs typeface="ＭＳ Ｐゴシック" charset="0"/>
              </a:rPr>
              <a:t>Learnedhtml</a:t>
            </a:r>
            <a:r>
              <a:rPr lang="en-US" sz="2800" u="sng" dirty="0">
                <a:solidFill>
                  <a:srgbClr val="D95700"/>
                </a:solidFill>
                <a:latin typeface="Lucida Sans Unicode" charset="0"/>
                <a:ea typeface="ＭＳ Ｐゴシック" charset="0"/>
                <a:cs typeface="ＭＳ Ｐゴシック" charset="0"/>
              </a:rPr>
              <a:t>/</a:t>
            </a:r>
            <a:r>
              <a:rPr lang="en-US" sz="2800" u="sng" dirty="0" err="1">
                <a:solidFill>
                  <a:srgbClr val="D95700"/>
                </a:solidFill>
                <a:latin typeface="Lucida Sans Unicode" charset="0"/>
                <a:ea typeface="ＭＳ Ｐゴシック" charset="0"/>
                <a:cs typeface="ＭＳ Ｐゴシック" charset="0"/>
              </a:rPr>
              <a:t>TouchCue.html</a:t>
            </a:r>
            <a:endParaRPr lang="en-US" sz="2800" u="sng" dirty="0">
              <a:solidFill>
                <a:srgbClr val="D95700"/>
              </a:solidFill>
              <a:latin typeface="Lucida Sans Unicode" charset="0"/>
              <a:ea typeface="ＭＳ Ｐゴシック" charset="0"/>
              <a:cs typeface="ＭＳ Ｐゴシック" charset="0"/>
            </a:endParaRPr>
          </a:p>
          <a:p>
            <a:pPr eaLnBrk="1" hangingPunct="1">
              <a:buFont typeface="Wingdings 2" charset="0"/>
              <a:buNone/>
            </a:pPr>
            <a:endParaRPr lang="en-US" sz="1800" dirty="0">
              <a:solidFill>
                <a:srgbClr val="4F271C"/>
              </a:solidFill>
              <a:latin typeface="Lucida Sans Unicode" charset="0"/>
              <a:ea typeface="ＭＳ Ｐゴシック" charset="0"/>
              <a:cs typeface="ＭＳ Ｐゴシック" charset="0"/>
            </a:endParaRPr>
          </a:p>
          <a:p>
            <a:pPr eaLnBrk="1" hangingPunct="1">
              <a:buFont typeface="Wingdings 2" charset="0"/>
              <a:buNone/>
            </a:pPr>
            <a:r>
              <a:rPr lang="en-US" sz="2800" dirty="0">
                <a:solidFill>
                  <a:srgbClr val="4F271C"/>
                </a:solidFill>
                <a:latin typeface="Lucida Sans Unicode" charset="0"/>
                <a:ea typeface="ＭＳ Ｐゴシック" charset="0"/>
                <a:cs typeface="ＭＳ Ｐゴシック" charset="0"/>
              </a:rPr>
              <a:t>“What We’</a:t>
            </a:r>
            <a:r>
              <a:rPr lang="en-US" altLang="ja-JP" sz="2800" dirty="0">
                <a:solidFill>
                  <a:srgbClr val="4F271C"/>
                </a:solidFill>
                <a:latin typeface="Lucida Sans Unicode" charset="0"/>
                <a:ea typeface="ＭＳ Ｐゴシック" charset="0"/>
                <a:cs typeface="ＭＳ Ｐゴシック" charset="0"/>
              </a:rPr>
              <a:t>ve Learned-Information Sheets”</a:t>
            </a:r>
            <a:endParaRPr lang="en-US" sz="2800" dirty="0">
              <a:solidFill>
                <a:srgbClr val="4F271C"/>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380787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33315"/>
            <a:ext cx="7498080" cy="1143000"/>
          </a:xfrm>
        </p:spPr>
        <p:txBody>
          <a:bodyPr>
            <a:normAutofit fontScale="90000"/>
          </a:bodyPr>
          <a:lstStyle/>
          <a:p>
            <a:pPr algn="ctr"/>
            <a:r>
              <a:rPr lang="en-US" sz="6700" dirty="0">
                <a:solidFill>
                  <a:schemeClr val="tx2"/>
                </a:solidFill>
                <a:latin typeface="Gill Sans MT" charset="0"/>
                <a:ea typeface="ＭＳ Ｐゴシック" charset="0"/>
                <a:cs typeface="ＭＳ Ｐゴシック" charset="0"/>
              </a:rPr>
              <a:t>OBJECT CUES</a:t>
            </a:r>
            <a:br>
              <a:rPr lang="en-US" sz="4400" dirty="0">
                <a:solidFill>
                  <a:schemeClr val="tx2"/>
                </a:solidFill>
                <a:latin typeface="Gill Sans MT" charset="0"/>
                <a:ea typeface="ＭＳ Ｐゴシック" charset="0"/>
                <a:cs typeface="ＭＳ Ｐゴシック" charset="0"/>
              </a:rPr>
            </a:br>
            <a:endParaRPr lang="en-US" dirty="0"/>
          </a:p>
        </p:txBody>
      </p:sp>
    </p:spTree>
    <p:extLst>
      <p:ext uri="{BB962C8B-B14F-4D97-AF65-F5344CB8AC3E}">
        <p14:creationId xmlns:p14="http://schemas.microsoft.com/office/powerpoint/2010/main" val="187954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19200" y="274638"/>
            <a:ext cx="77152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WHAT IS AN OBJECT CUE?</a:t>
            </a:r>
          </a:p>
        </p:txBody>
      </p:sp>
      <p:sp>
        <p:nvSpPr>
          <p:cNvPr id="302081" name="Rectangle 3"/>
          <p:cNvSpPr>
            <a:spLocks noGrp="1" noChangeArrowheads="1"/>
          </p:cNvSpPr>
          <p:nvPr>
            <p:ph idx="1"/>
          </p:nvPr>
        </p:nvSpPr>
        <p:spPr>
          <a:xfrm>
            <a:off x="990600" y="1752600"/>
            <a:ext cx="7943850" cy="4495800"/>
          </a:xfrm>
        </p:spPr>
        <p:txBody>
          <a:bodyPr/>
          <a:lstStyle/>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An OBJECT CUE is an object,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or a part of an object,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that is used to </a:t>
            </a:r>
            <a:r>
              <a:rPr lang="en-US" sz="4000" i="1" u="sng" dirty="0">
                <a:solidFill>
                  <a:srgbClr val="D95700"/>
                </a:solidFill>
                <a:latin typeface="Lucida Sans Unicode" charset="0"/>
                <a:ea typeface="ＭＳ Ｐゴシック" charset="0"/>
                <a:cs typeface="ＭＳ Ｐゴシック" charset="0"/>
              </a:rPr>
              <a:t>REFER</a:t>
            </a:r>
            <a:r>
              <a:rPr lang="en-US" sz="4000" u="sng" dirty="0">
                <a:solidFill>
                  <a:srgbClr val="D95700"/>
                </a:solidFill>
                <a:latin typeface="Lucida Sans Unicode" charset="0"/>
                <a:ea typeface="ＭＳ Ｐゴシック" charset="0"/>
                <a:cs typeface="ＭＳ Ｐゴシック" charset="0"/>
              </a:rPr>
              <a:t> </a:t>
            </a:r>
            <a:r>
              <a:rPr lang="en-US" sz="4000" dirty="0">
                <a:solidFill>
                  <a:schemeClr val="tx2"/>
                </a:solidFill>
                <a:latin typeface="Lucida Sans Unicode" charset="0"/>
                <a:ea typeface="ＭＳ Ｐゴシック" charset="0"/>
                <a:cs typeface="ＭＳ Ｐゴシック" charset="0"/>
              </a:rPr>
              <a:t>to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a person, place, thing, or activity.</a:t>
            </a:r>
          </a:p>
        </p:txBody>
      </p:sp>
    </p:spTree>
    <p:extLst>
      <p:ext uri="{BB962C8B-B14F-4D97-AF65-F5344CB8AC3E}">
        <p14:creationId xmlns:p14="http://schemas.microsoft.com/office/powerpoint/2010/main" val="157902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9200" y="274638"/>
            <a:ext cx="77152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WHY USE OBJECT CUES?</a:t>
            </a:r>
            <a:endParaRPr lang="en-US" sz="4800" dirty="0">
              <a:solidFill>
                <a:schemeClr val="tx2"/>
              </a:solidFill>
              <a:effectLst>
                <a:outerShdw blurRad="38100" dist="38100" dir="2700000" algn="tl">
                  <a:srgbClr val="DDDDDD"/>
                </a:outerShdw>
              </a:effectLst>
              <a:latin typeface="Trebuchet MS" pitchFamily="30" charset="0"/>
              <a:ea typeface="ＭＳ Ｐゴシック" pitchFamily="30" charset="-128"/>
              <a:cs typeface="ＭＳ Ｐゴシック" pitchFamily="30" charset="-128"/>
            </a:endParaRPr>
          </a:p>
        </p:txBody>
      </p:sp>
      <p:sp>
        <p:nvSpPr>
          <p:cNvPr id="304129" name="Rectangle 3"/>
          <p:cNvSpPr>
            <a:spLocks noGrp="1" noChangeArrowheads="1"/>
          </p:cNvSpPr>
          <p:nvPr>
            <p:ph idx="1"/>
          </p:nvPr>
        </p:nvSpPr>
        <p:spPr>
          <a:xfrm>
            <a:off x="1219200" y="1524000"/>
            <a:ext cx="7804150" cy="5334000"/>
          </a:xfrm>
        </p:spPr>
        <p:txBody>
          <a:bodyPr/>
          <a:lstStyle/>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The PURPOSE of an object cue </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is to provide a </a:t>
            </a:r>
            <a:r>
              <a:rPr lang="en-US" sz="3600" i="1" dirty="0">
                <a:solidFill>
                  <a:srgbClr val="D95700"/>
                </a:solidFill>
                <a:latin typeface="Lucida Sans Unicode" charset="0"/>
                <a:ea typeface="ＭＳ Ｐゴシック" charset="0"/>
                <a:cs typeface="ＭＳ Ｐゴシック" charset="0"/>
              </a:rPr>
              <a:t>concrete means</a:t>
            </a:r>
            <a:r>
              <a:rPr lang="en-US" sz="3600" dirty="0">
                <a:solidFill>
                  <a:srgbClr val="D95700"/>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of supporting conversational interactions</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AND</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facilitating communication development.</a:t>
            </a:r>
          </a:p>
        </p:txBody>
      </p:sp>
    </p:spTree>
    <p:extLst>
      <p:ext uri="{BB962C8B-B14F-4D97-AF65-F5344CB8AC3E}">
        <p14:creationId xmlns:p14="http://schemas.microsoft.com/office/powerpoint/2010/main" val="360990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a:solidFill>
                  <a:schemeClr val="tx2"/>
                </a:solidFill>
                <a:latin typeface="Lucida Sans Unicode"/>
                <a:cs typeface="Lucida Sans Unicode"/>
              </a:rPr>
              <a:t>GUIDELINES FOR </a:t>
            </a:r>
            <a:r>
              <a:rPr lang="en-US" sz="4000" dirty="0">
                <a:solidFill>
                  <a:srgbClr val="D95700"/>
                </a:solidFill>
                <a:latin typeface="Lucida Sans Unicode"/>
                <a:cs typeface="Lucida Sans Unicode"/>
              </a:rPr>
              <a:t>USING</a:t>
            </a:r>
            <a:r>
              <a:rPr lang="en-US" sz="4000" dirty="0">
                <a:solidFill>
                  <a:schemeClr val="tx2"/>
                </a:solidFill>
                <a:latin typeface="Lucida Sans Unicode"/>
                <a:cs typeface="Lucida Sans Unicode"/>
              </a:rPr>
              <a:t> OBJECT CUES (1 of 2)</a:t>
            </a:r>
            <a:endParaRPr lang="en-US" sz="4000" dirty="0">
              <a:solidFill>
                <a:srgbClr val="464646"/>
              </a:solidFill>
              <a:effectLst>
                <a:outerShdw blurRad="38100" dist="38100" dir="2700000" algn="tl">
                  <a:srgbClr val="DDDDDD"/>
                </a:outerShdw>
              </a:effectLst>
              <a:latin typeface="Lucida Sans Unicode"/>
              <a:ea typeface="ＭＳ Ｐゴシック" pitchFamily="30" charset="-128"/>
              <a:cs typeface="Lucida Sans Unicode"/>
            </a:endParaRPr>
          </a:p>
        </p:txBody>
      </p:sp>
      <p:sp>
        <p:nvSpPr>
          <p:cNvPr id="309249" name="Rectangle 3"/>
          <p:cNvSpPr>
            <a:spLocks noGrp="1" noChangeArrowheads="1"/>
          </p:cNvSpPr>
          <p:nvPr>
            <p:ph idx="1"/>
          </p:nvPr>
        </p:nvSpPr>
        <p:spPr>
          <a:xfrm>
            <a:off x="1143000" y="1600200"/>
            <a:ext cx="7791450" cy="5257800"/>
          </a:xfrm>
        </p:spPr>
        <p:txBody>
          <a:bodyPr/>
          <a:lstStyle/>
          <a:p>
            <a:pPr eaLnBrk="1" hangingPunct="1">
              <a:lnSpc>
                <a:spcPct val="90000"/>
              </a:lnSpc>
            </a:pPr>
            <a:r>
              <a:rPr lang="en-US" dirty="0">
                <a:solidFill>
                  <a:schemeClr val="tx2"/>
                </a:solidFill>
                <a:latin typeface="Lucida Sans Unicode" charset="0"/>
                <a:ea typeface="ＭＳ Ｐゴシック" charset="0"/>
                <a:cs typeface="ＭＳ Ｐゴシック" charset="0"/>
              </a:rPr>
              <a:t>Does the learner have sufficient </a:t>
            </a:r>
            <a:r>
              <a:rPr lang="en-US" b="1" dirty="0">
                <a:solidFill>
                  <a:schemeClr val="tx2"/>
                </a:solidFill>
                <a:latin typeface="Lucida Sans Unicode" charset="0"/>
                <a:ea typeface="ＭＳ Ｐゴシック" charset="0"/>
                <a:cs typeface="ＭＳ Ｐゴシック" charset="0"/>
              </a:rPr>
              <a:t>motor ability </a:t>
            </a:r>
            <a:r>
              <a:rPr lang="en-US" dirty="0">
                <a:solidFill>
                  <a:schemeClr val="tx2"/>
                </a:solidFill>
                <a:latin typeface="Lucida Sans Unicode" charset="0"/>
                <a:ea typeface="ＭＳ Ｐゴシック" charset="0"/>
                <a:cs typeface="ＭＳ Ｐゴシック" charset="0"/>
              </a:rPr>
              <a:t>to actively explore / manipulate the object?</a:t>
            </a:r>
          </a:p>
          <a:p>
            <a:pPr eaLnBrk="1" hangingPunct="1">
              <a:lnSpc>
                <a:spcPct val="90000"/>
              </a:lnSpc>
              <a:buFont typeface="Wingdings 3" charset="0"/>
              <a:buNone/>
            </a:pPr>
            <a:endParaRPr lang="en-US" sz="1100" dirty="0">
              <a:solidFill>
                <a:schemeClr val="tx2"/>
              </a:solidFill>
              <a:latin typeface="Lucida Sans Unicode" charset="0"/>
              <a:ea typeface="ＭＳ Ｐゴシック" charset="0"/>
              <a:cs typeface="ＭＳ Ｐゴシック" charset="0"/>
            </a:endParaRPr>
          </a:p>
          <a:p>
            <a:pPr eaLnBrk="1" hangingPunct="1">
              <a:lnSpc>
                <a:spcPct val="90000"/>
              </a:lnSpc>
            </a:pPr>
            <a:r>
              <a:rPr lang="en-US" dirty="0">
                <a:solidFill>
                  <a:schemeClr val="tx2"/>
                </a:solidFill>
                <a:latin typeface="Lucida Sans Unicode" charset="0"/>
                <a:ea typeface="ＭＳ Ｐゴシック" charset="0"/>
                <a:cs typeface="ＭＳ Ｐゴシック" charset="0"/>
              </a:rPr>
              <a:t>Does the learner have sufficient </a:t>
            </a:r>
            <a:r>
              <a:rPr lang="en-US" b="1" dirty="0">
                <a:solidFill>
                  <a:schemeClr val="tx2"/>
                </a:solidFill>
                <a:latin typeface="Lucida Sans Unicode" charset="0"/>
                <a:ea typeface="ＭＳ Ｐゴシック" charset="0"/>
                <a:cs typeface="ＭＳ Ｐゴシック" charset="0"/>
              </a:rPr>
              <a:t>sensory ability </a:t>
            </a:r>
            <a:r>
              <a:rPr lang="en-US" dirty="0">
                <a:solidFill>
                  <a:schemeClr val="tx2"/>
                </a:solidFill>
                <a:latin typeface="Lucida Sans Unicode" charset="0"/>
                <a:ea typeface="ＭＳ Ｐゴシック" charset="0"/>
                <a:cs typeface="ＭＳ Ｐゴシック" charset="0"/>
              </a:rPr>
              <a:t>to process the object</a:t>
            </a:r>
            <a:r>
              <a:rPr lang="ja-JP" altLang="en-US" dirty="0">
                <a:solidFill>
                  <a:schemeClr val="tx2"/>
                </a:solidFill>
                <a:latin typeface="Lucida Sans Unicode" charset="0"/>
                <a:ea typeface="ＭＳ Ｐゴシック" charset="0"/>
                <a:cs typeface="ＭＳ Ｐゴシック" charset="0"/>
              </a:rPr>
              <a:t>’</a:t>
            </a:r>
            <a:r>
              <a:rPr lang="en-US" altLang="ja-JP" dirty="0">
                <a:solidFill>
                  <a:schemeClr val="tx2"/>
                </a:solidFill>
                <a:latin typeface="Lucida Sans Unicode" charset="0"/>
                <a:ea typeface="ＭＳ Ｐゴシック" charset="0"/>
                <a:cs typeface="ＭＳ Ｐゴシック" charset="0"/>
              </a:rPr>
              <a:t>s features?</a:t>
            </a:r>
          </a:p>
          <a:p>
            <a:pPr eaLnBrk="1" hangingPunct="1">
              <a:lnSpc>
                <a:spcPct val="90000"/>
              </a:lnSpc>
              <a:buFont typeface="Wingdings 2" charset="0"/>
              <a:buNone/>
            </a:pPr>
            <a:endParaRPr lang="en-US" sz="1800" dirty="0">
              <a:latin typeface="Lucida Sans Unicode" charset="0"/>
              <a:ea typeface="ＭＳ Ｐゴシック" charset="0"/>
              <a:cs typeface="ＭＳ Ｐゴシック" charset="0"/>
            </a:endParaRPr>
          </a:p>
          <a:p>
            <a:pPr algn="ctr" eaLnBrk="1" hangingPunct="1">
              <a:lnSpc>
                <a:spcPct val="90000"/>
              </a:lnSpc>
              <a:buFont typeface="Wingdings 2" charset="0"/>
              <a:buNone/>
            </a:pPr>
            <a:r>
              <a:rPr lang="en-US" sz="3600" u="sng" dirty="0">
                <a:solidFill>
                  <a:srgbClr val="D95700"/>
                </a:solidFill>
                <a:latin typeface="Lucida Sans Unicode" charset="0"/>
                <a:ea typeface="ＭＳ Ｐゴシック" charset="0"/>
                <a:cs typeface="ＭＳ Ｐゴシック" charset="0"/>
              </a:rPr>
              <a:t>AVOID</a:t>
            </a:r>
            <a:r>
              <a:rPr lang="en-US" sz="3600" dirty="0">
                <a:solidFill>
                  <a:srgbClr val="D95700"/>
                </a:solidFill>
                <a:latin typeface="Lucida Sans Unicode" charset="0"/>
                <a:ea typeface="ＭＳ Ｐゴシック" charset="0"/>
                <a:cs typeface="ＭＳ Ｐゴシック" charset="0"/>
              </a:rPr>
              <a:t> the use of miniatures </a:t>
            </a:r>
          </a:p>
          <a:p>
            <a:pPr algn="ctr" eaLnBrk="1" hangingPunct="1">
              <a:lnSpc>
                <a:spcPct val="90000"/>
              </a:lnSpc>
              <a:buFont typeface="Wingdings 2" charset="0"/>
              <a:buNone/>
            </a:pPr>
            <a:r>
              <a:rPr lang="en-US" sz="3600" dirty="0">
                <a:solidFill>
                  <a:srgbClr val="D95700"/>
                </a:solidFill>
                <a:latin typeface="Lucida Sans Unicode" charset="0"/>
                <a:ea typeface="ＭＳ Ｐゴシック" charset="0"/>
                <a:cs typeface="ＭＳ Ｐゴシック" charset="0"/>
              </a:rPr>
              <a:t>with a learner who has </a:t>
            </a:r>
          </a:p>
          <a:p>
            <a:pPr algn="ctr" eaLnBrk="1" hangingPunct="1">
              <a:lnSpc>
                <a:spcPct val="90000"/>
              </a:lnSpc>
              <a:buFont typeface="Wingdings 2" charset="0"/>
              <a:buNone/>
            </a:pPr>
            <a:r>
              <a:rPr lang="en-US" sz="3600" dirty="0">
                <a:solidFill>
                  <a:srgbClr val="D95700"/>
                </a:solidFill>
                <a:latin typeface="Lucida Sans Unicode" charset="0"/>
                <a:ea typeface="ＭＳ Ｐゴシック" charset="0"/>
                <a:cs typeface="ＭＳ Ｐゴシック" charset="0"/>
              </a:rPr>
              <a:t>a significant vision loss!</a:t>
            </a:r>
          </a:p>
          <a:p>
            <a:pPr eaLnBrk="1" hangingPunct="1">
              <a:lnSpc>
                <a:spcPct val="90000"/>
              </a:lnSpc>
              <a:buFont typeface="Wingdings 2" charset="0"/>
              <a:buNone/>
            </a:pPr>
            <a:endParaRPr lang="en-US" dirty="0">
              <a:ea typeface="ＭＳ Ｐゴシック" charset="0"/>
              <a:cs typeface="ＭＳ Ｐゴシック" charset="0"/>
            </a:endParaRPr>
          </a:p>
          <a:p>
            <a:pPr eaLnBrk="1" hangingPunct="1">
              <a:lnSpc>
                <a:spcPct val="90000"/>
              </a:lnSpc>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004566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435100" y="274638"/>
            <a:ext cx="7499350" cy="1401762"/>
          </a:xfrm>
        </p:spPr>
        <p:txBody>
          <a:bodyPr>
            <a:noAutofit/>
          </a:bodyPr>
          <a:lstStyle/>
          <a:p>
            <a:pPr algn="ctr">
              <a:defRPr/>
            </a:pPr>
            <a:r>
              <a:rPr lang="en-US" sz="4400" dirty="0">
                <a:solidFill>
                  <a:schemeClr val="tx2"/>
                </a:solidFill>
                <a:cs typeface="Lucida Sans Unicode"/>
              </a:rPr>
              <a:t>GUIDELINES FOR </a:t>
            </a:r>
            <a:r>
              <a:rPr lang="en-US" sz="4400" dirty="0">
                <a:solidFill>
                  <a:srgbClr val="D95700"/>
                </a:solidFill>
                <a:cs typeface="Lucida Sans Unicode"/>
              </a:rPr>
              <a:t>USING</a:t>
            </a:r>
            <a:r>
              <a:rPr lang="en-US" sz="4400" dirty="0">
                <a:solidFill>
                  <a:schemeClr val="tx2"/>
                </a:solidFill>
                <a:cs typeface="Lucida Sans Unicode"/>
              </a:rPr>
              <a:t> </a:t>
            </a:r>
            <a:r>
              <a:rPr lang="en-US" sz="4400" dirty="0">
                <a:solidFill>
                  <a:srgbClr val="4F271C"/>
                </a:solidFill>
                <a:latin typeface="Lucida Sans Unicode"/>
                <a:cs typeface="Lucida Sans Unicode"/>
              </a:rPr>
              <a:t>OBJECT CUES (2 of 2)</a:t>
            </a:r>
            <a:endParaRPr lang="en-US" sz="4400" dirty="0">
              <a:cs typeface="+mj-cs"/>
            </a:endParaRPr>
          </a:p>
        </p:txBody>
      </p:sp>
      <p:sp>
        <p:nvSpPr>
          <p:cNvPr id="132099" name="Rectangle 3"/>
          <p:cNvSpPr>
            <a:spLocks noGrp="1" noChangeArrowheads="1"/>
          </p:cNvSpPr>
          <p:nvPr>
            <p:ph type="body" idx="1"/>
          </p:nvPr>
        </p:nvSpPr>
        <p:spPr>
          <a:xfrm>
            <a:off x="1143000" y="1905000"/>
            <a:ext cx="7552765" cy="4191000"/>
          </a:xfrm>
        </p:spPr>
        <p:txBody>
          <a:bodyPr/>
          <a:lstStyle/>
          <a:p>
            <a:pPr eaLnBrk="1" hangingPunct="1">
              <a:lnSpc>
                <a:spcPct val="90000"/>
              </a:lnSpc>
              <a:defRPr/>
            </a:pPr>
            <a:r>
              <a:rPr lang="en-US" sz="2800" dirty="0">
                <a:solidFill>
                  <a:srgbClr val="4F271C"/>
                </a:solidFill>
                <a:latin typeface="Lucida Sans Unicode"/>
                <a:cs typeface="Lucida Sans Unicode"/>
              </a:rPr>
              <a:t>NEVER force the learner to accept an object cue, or to engage in exploring one!</a:t>
            </a:r>
          </a:p>
          <a:p>
            <a:pPr marL="82550" indent="0" eaLnBrk="1" hangingPunct="1">
              <a:lnSpc>
                <a:spcPct val="90000"/>
              </a:lnSpc>
              <a:buFont typeface="Wingdings 2" charset="0"/>
              <a:buNone/>
              <a:defRPr/>
            </a:pPr>
            <a:endParaRPr lang="en-US" sz="1000" dirty="0">
              <a:solidFill>
                <a:srgbClr val="4F271C"/>
              </a:solidFill>
              <a:latin typeface="Lucida Sans Unicode"/>
              <a:cs typeface="Lucida Sans Unicode"/>
            </a:endParaRPr>
          </a:p>
          <a:p>
            <a:pPr eaLnBrk="1" hangingPunct="1">
              <a:lnSpc>
                <a:spcPct val="90000"/>
              </a:lnSpc>
              <a:defRPr/>
            </a:pPr>
            <a:r>
              <a:rPr lang="en-US" sz="2800" dirty="0">
                <a:solidFill>
                  <a:srgbClr val="4F271C"/>
                </a:solidFill>
                <a:latin typeface="Lucida Sans Unicode"/>
                <a:cs typeface="Lucida Sans Unicode"/>
              </a:rPr>
              <a:t>Demonstrate how to explore the object cue</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s surface, guiding the learner to do the same</a:t>
            </a:r>
          </a:p>
          <a:p>
            <a:pPr eaLnBrk="1" hangingPunct="1">
              <a:lnSpc>
                <a:spcPct val="90000"/>
              </a:lnSpc>
              <a:buFont typeface="Wingdings" charset="0"/>
              <a:buNone/>
              <a:defRPr/>
            </a:pPr>
            <a:r>
              <a:rPr lang="en-US" sz="2800" dirty="0">
                <a:solidFill>
                  <a:srgbClr val="4F271C"/>
                </a:solidFill>
                <a:latin typeface="Lucida Sans Unicode"/>
                <a:cs typeface="Lucida Sans Unicode"/>
              </a:rPr>
              <a:t>	(i.e., use </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tactile modeling</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a:t>
            </a:r>
          </a:p>
          <a:p>
            <a:pPr eaLnBrk="1" hangingPunct="1">
              <a:lnSpc>
                <a:spcPct val="90000"/>
              </a:lnSpc>
              <a:buFont typeface="Wingdings" charset="0"/>
              <a:buNone/>
              <a:defRPr/>
            </a:pPr>
            <a:endParaRPr lang="en-US" sz="1000" dirty="0">
              <a:solidFill>
                <a:srgbClr val="4F271C"/>
              </a:solidFill>
              <a:latin typeface="Lucida Sans Unicode"/>
              <a:cs typeface="Lucida Sans Unicode"/>
            </a:endParaRPr>
          </a:p>
          <a:p>
            <a:pPr eaLnBrk="1" hangingPunct="1">
              <a:lnSpc>
                <a:spcPct val="90000"/>
              </a:lnSpc>
              <a:defRPr/>
            </a:pPr>
            <a:r>
              <a:rPr lang="en-US" sz="2800" dirty="0">
                <a:solidFill>
                  <a:srgbClr val="4F271C"/>
                </a:solidFill>
                <a:latin typeface="Lucida Sans Unicode"/>
                <a:cs typeface="Lucida Sans Unicode"/>
              </a:rPr>
              <a:t>Offer object cues to the learner, gently--especially initially</a:t>
            </a:r>
          </a:p>
        </p:txBody>
      </p:sp>
    </p:spTree>
    <p:extLst>
      <p:ext uri="{BB962C8B-B14F-4D97-AF65-F5344CB8AC3E}">
        <p14:creationId xmlns:p14="http://schemas.microsoft.com/office/powerpoint/2010/main" val="55657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19200" y="7938"/>
            <a:ext cx="7715250" cy="1143000"/>
          </a:xfrm>
        </p:spPr>
        <p:txBody>
          <a:bodyPr/>
          <a:lstStyle/>
          <a:p>
            <a:pPr algn="ctr" eaLnBrk="1" hangingPunct="1">
              <a:defRPr/>
            </a:pPr>
            <a:r>
              <a:rPr lang="en-US" sz="4400" dirty="0">
                <a:solidFill>
                  <a:schemeClr val="tx2"/>
                </a:solidFill>
                <a:effectLst>
                  <a:outerShdw blurRad="38100" dist="38100" dir="2700000" algn="tl">
                    <a:srgbClr val="DDDDDD"/>
                  </a:outerShdw>
                </a:effectLst>
                <a:latin typeface="Lucida Sans Unicode"/>
                <a:ea typeface="ＭＳ Ｐゴシック" charset="0"/>
                <a:cs typeface="Lucida Sans Unicode"/>
              </a:rPr>
              <a:t>EXAMPLES OF OBJECT CUES</a:t>
            </a:r>
          </a:p>
        </p:txBody>
      </p:sp>
      <p:sp>
        <p:nvSpPr>
          <p:cNvPr id="82946" name="Rectangle 3"/>
          <p:cNvSpPr>
            <a:spLocks noGrp="1" noChangeArrowheads="1"/>
          </p:cNvSpPr>
          <p:nvPr>
            <p:ph type="body" idx="1"/>
          </p:nvPr>
        </p:nvSpPr>
        <p:spPr>
          <a:xfrm>
            <a:off x="1066800" y="1206500"/>
            <a:ext cx="7664824" cy="5105400"/>
          </a:xfrm>
        </p:spPr>
        <p:txBody>
          <a:bodyPr/>
          <a:lstStyle/>
          <a:p>
            <a:pPr eaLnBrk="1" hangingPunct="1">
              <a:buFont typeface="Wingdings" charset="0"/>
              <a:buNone/>
              <a:defRPr/>
            </a:pPr>
            <a:r>
              <a:rPr lang="en-US" sz="3600" b="1" u="sng" dirty="0">
                <a:solidFill>
                  <a:schemeClr val="tx2"/>
                </a:solidFill>
                <a:latin typeface="Lucida Sans Unicode" charset="0"/>
                <a:ea typeface="ＭＳ Ｐゴシック" charset="0"/>
                <a:cs typeface="ＭＳ Ｐゴシック" charset="0"/>
              </a:rPr>
              <a:t>WHOLE objects</a:t>
            </a:r>
            <a:endParaRPr lang="en-US" altLang="ja-JP" sz="9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bag -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Get your things to go home.</a:t>
            </a:r>
            <a:r>
              <a:rPr lang="ja-JP" altLang="en-US" sz="2800" dirty="0">
                <a:solidFill>
                  <a:schemeClr val="tx2"/>
                </a:solidFill>
                <a:latin typeface="Lucida Sans Unicode" charset="0"/>
                <a:ea typeface="ＭＳ Ｐゴシック" charset="0"/>
                <a:cs typeface="ＭＳ Ｐゴシック" charset="0"/>
              </a:rPr>
              <a:t>”</a:t>
            </a:r>
            <a:endParaRPr lang="en-US" altLang="ja-JP" sz="9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bubble wrapping -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Take a break.</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altLang="ja-JP" sz="1200" dirty="0">
              <a:solidFill>
                <a:schemeClr val="tx2"/>
              </a:solidFill>
              <a:latin typeface="Lucida Sans Unicode" charset="0"/>
              <a:ea typeface="ＭＳ Ｐゴシック" charset="0"/>
              <a:cs typeface="ＭＳ Ｐゴシック" charset="0"/>
            </a:endParaRPr>
          </a:p>
          <a:p>
            <a:pPr eaLnBrk="1" hangingPunct="1">
              <a:buFont typeface="Wingdings" charset="0"/>
              <a:buNone/>
              <a:defRPr/>
            </a:pPr>
            <a:r>
              <a:rPr lang="en-US" sz="3600" b="1" u="sng" dirty="0">
                <a:solidFill>
                  <a:schemeClr val="tx2"/>
                </a:solidFill>
                <a:latin typeface="Lucida Sans Unicode" charset="0"/>
                <a:ea typeface="ＭＳ Ｐゴシック" charset="0"/>
                <a:cs typeface="ＭＳ Ｐゴシック" charset="0"/>
              </a:rPr>
              <a:t>PARTS of objects</a:t>
            </a:r>
            <a:endParaRPr lang="en-US" sz="3600" b="1"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top of plastic bottle </a:t>
            </a:r>
            <a:r>
              <a:rPr lang="mr-IN" sz="2800" dirty="0">
                <a:solidFill>
                  <a:schemeClr val="tx2"/>
                </a:solidFill>
                <a:latin typeface="Lucida Sans Unicode" charset="0"/>
                <a:ea typeface="ＭＳ Ｐゴシック" charset="0"/>
                <a:cs typeface="ＭＳ Ｐゴシック" charset="0"/>
              </a:rPr>
              <a:t>–</a:t>
            </a:r>
            <a:r>
              <a:rPr lang="en-US" sz="2800" dirty="0">
                <a:solidFill>
                  <a:schemeClr val="tx2"/>
                </a:solidFill>
                <a:latin typeface="Lucida Sans Unicode" charset="0"/>
                <a:ea typeface="ＭＳ Ｐゴシック" charset="0"/>
                <a:cs typeface="ＭＳ Ｐゴシック" charset="0"/>
              </a:rPr>
              <a:t>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Lunch!  Go to the table.</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partial zipper </a:t>
            </a:r>
            <a:r>
              <a:rPr lang="mr-IN" sz="2800" dirty="0">
                <a:solidFill>
                  <a:schemeClr val="tx2"/>
                </a:solidFill>
                <a:latin typeface="Lucida Sans Unicode" charset="0"/>
                <a:ea typeface="ＭＳ Ｐゴシック" charset="0"/>
                <a:cs typeface="ＭＳ Ｐゴシック" charset="0"/>
              </a:rPr>
              <a:t>–</a:t>
            </a:r>
            <a:r>
              <a:rPr lang="en-US" sz="2800" dirty="0">
                <a:solidFill>
                  <a:schemeClr val="tx2"/>
                </a:solidFill>
                <a:latin typeface="Lucida Sans Unicode" charset="0"/>
                <a:ea typeface="ＭＳ Ｐゴシック" charset="0"/>
                <a:cs typeface="ＭＳ Ｐゴシック" charset="0"/>
              </a:rPr>
              <a:t> to mean, “Time to get dressed.”</a:t>
            </a: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sz="2800" dirty="0">
              <a:latin typeface="Trebuchet MS" charset="0"/>
              <a:ea typeface="ＭＳ Ｐゴシック" charset="0"/>
              <a:cs typeface="ＭＳ Ｐゴシック" charset="0"/>
            </a:endParaRPr>
          </a:p>
        </p:txBody>
      </p:sp>
    </p:spTree>
    <p:extLst>
      <p:ext uri="{BB962C8B-B14F-4D97-AF65-F5344CB8AC3E}">
        <p14:creationId xmlns:p14="http://schemas.microsoft.com/office/powerpoint/2010/main" val="26177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7718" y="295275"/>
            <a:ext cx="7976282" cy="1328738"/>
          </a:xfrm>
        </p:spPr>
        <p:txBody>
          <a:bodyPr>
            <a:normAutofit/>
          </a:bodyPr>
          <a:lstStyle/>
          <a:p>
            <a:pPr algn="ctr">
              <a:defRPr/>
            </a:pPr>
            <a:r>
              <a:rPr lang="en-US" sz="3600" dirty="0">
                <a:cs typeface="Lucida Sans Unicode"/>
              </a:rPr>
              <a:t>OBJECT CUES: Whole &amp; Partial</a:t>
            </a:r>
            <a:r>
              <a:rPr lang="en-US" dirty="0">
                <a:cs typeface="Lucida Sans Unicode"/>
              </a:rPr>
              <a:t> </a:t>
            </a:r>
            <a:r>
              <a:rPr lang="en-US" sz="3600" dirty="0">
                <a:cs typeface="Lucida Sans Unicode"/>
              </a:rPr>
              <a:t>Objects</a:t>
            </a:r>
          </a:p>
        </p:txBody>
      </p:sp>
      <p:pic>
        <p:nvPicPr>
          <p:cNvPr id="3" name="Picture 2" descr="Partial upright glass, full glass on side, tennis ball with. All mounted and label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718" y="2000250"/>
            <a:ext cx="7581416" cy="4571999"/>
          </a:xfrm>
          <a:prstGeom prst="rect">
            <a:avLst/>
          </a:prstGeom>
        </p:spPr>
      </p:pic>
    </p:spTree>
    <p:custDataLst>
      <p:tags r:id="rId1"/>
    </p:custDataLst>
    <p:extLst>
      <p:ext uri="{BB962C8B-B14F-4D97-AF65-F5344CB8AC3E}">
        <p14:creationId xmlns:p14="http://schemas.microsoft.com/office/powerpoint/2010/main" val="1018137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274638"/>
            <a:ext cx="8089900" cy="1143000"/>
          </a:xfrm>
        </p:spPr>
        <p:txBody>
          <a:bodyPr/>
          <a:lstStyle/>
          <a:p>
            <a:pPr algn="ctr"/>
            <a:r>
              <a:rPr lang="en-US" sz="4000" dirty="0">
                <a:solidFill>
                  <a:schemeClr val="tx2"/>
                </a:solidFill>
                <a:effectLst>
                  <a:outerShdw blurRad="38100" dist="38100" dir="2700000" algn="tl">
                    <a:srgbClr val="DDDDDD"/>
                  </a:outerShdw>
                </a:effectLst>
                <a:latin typeface="Lucida Sans Unicode"/>
                <a:ea typeface="ＭＳ Ｐゴシック" charset="0"/>
                <a:cs typeface="Lucida Sans Unicode"/>
              </a:rPr>
              <a:t>PREPARATION OF OBJECT CUES</a:t>
            </a:r>
            <a:endParaRPr lang="en-US" dirty="0"/>
          </a:p>
        </p:txBody>
      </p:sp>
      <p:sp>
        <p:nvSpPr>
          <p:cNvPr id="3" name="Content Placeholder 2"/>
          <p:cNvSpPr>
            <a:spLocks noGrp="1"/>
          </p:cNvSpPr>
          <p:nvPr>
            <p:ph idx="1"/>
          </p:nvPr>
        </p:nvSpPr>
        <p:spPr/>
        <p:txBody>
          <a:bodyPr/>
          <a:lstStyle/>
          <a:p>
            <a:pPr marL="82550" indent="0">
              <a:buNone/>
            </a:pPr>
            <a:r>
              <a:rPr lang="en-US" sz="3600" b="1" u="sng" dirty="0">
                <a:solidFill>
                  <a:srgbClr val="D95700"/>
                </a:solidFill>
                <a:latin typeface="Gill Sans MT" charset="0"/>
                <a:ea typeface="ＭＳ Ｐゴシック" charset="0"/>
                <a:cs typeface="ＭＳ Ｐゴシック" charset="0"/>
              </a:rPr>
              <a:t>Mount</a:t>
            </a:r>
            <a:r>
              <a:rPr lang="en-US" sz="3600" u="sng" dirty="0">
                <a:solidFill>
                  <a:srgbClr val="FF6600"/>
                </a:solidFill>
                <a:latin typeface="Gill Sans MT" charset="0"/>
                <a:ea typeface="ＭＳ Ｐゴシック" charset="0"/>
                <a:cs typeface="ＭＳ Ｐゴシック" charset="0"/>
              </a:rPr>
              <a:t> </a:t>
            </a:r>
            <a:r>
              <a:rPr lang="en-US" sz="3600" u="sng" dirty="0">
                <a:solidFill>
                  <a:srgbClr val="4F271C"/>
                </a:solidFill>
                <a:latin typeface="Gill Sans MT" charset="0"/>
                <a:ea typeface="ＭＳ Ｐゴシック" charset="0"/>
                <a:cs typeface="ＭＳ Ｐゴシック" charset="0"/>
              </a:rPr>
              <a:t>the objects used in these supports </a:t>
            </a:r>
            <a:r>
              <a:rPr lang="en-US" sz="3600" dirty="0">
                <a:solidFill>
                  <a:srgbClr val="4F271C"/>
                </a:solidFill>
                <a:latin typeface="Gill Sans MT" charset="0"/>
                <a:ea typeface="ＭＳ Ｐゴシック" charset="0"/>
                <a:cs typeface="ＭＳ Ｐゴシック" charset="0"/>
              </a:rPr>
              <a:t>for the development of symbolization to help the learner distinguish:</a:t>
            </a:r>
          </a:p>
          <a:p>
            <a:r>
              <a:rPr lang="en-US" sz="3600" dirty="0">
                <a:solidFill>
                  <a:srgbClr val="4F271C"/>
                </a:solidFill>
                <a:latin typeface="Gill Sans MT" charset="0"/>
                <a:ea typeface="ＭＳ Ｐゴシック" charset="0"/>
                <a:cs typeface="ＭＳ Ｐゴシック" charset="0"/>
              </a:rPr>
              <a:t> when the object is an object    </a:t>
            </a:r>
            <a:r>
              <a:rPr lang="en-US" sz="3600" i="1" u="sng" dirty="0">
                <a:solidFill>
                  <a:srgbClr val="4F271C"/>
                </a:solidFill>
                <a:latin typeface="Gill Sans MT" charset="0"/>
                <a:ea typeface="ＭＳ Ｐゴシック" charset="0"/>
                <a:cs typeface="ＭＳ Ｐゴシック" charset="0"/>
              </a:rPr>
              <a:t>and </a:t>
            </a:r>
          </a:p>
          <a:p>
            <a:r>
              <a:rPr lang="en-US" sz="3600" dirty="0">
                <a:solidFill>
                  <a:srgbClr val="4F271C"/>
                </a:solidFill>
                <a:latin typeface="Gill Sans MT" charset="0"/>
                <a:ea typeface="ＭＳ Ｐゴシック" charset="0"/>
                <a:cs typeface="ＭＳ Ｐゴシック" charset="0"/>
              </a:rPr>
              <a:t>when it is a </a:t>
            </a:r>
            <a:r>
              <a:rPr lang="en-US" sz="3600" i="1" dirty="0">
                <a:solidFill>
                  <a:srgbClr val="4F271C"/>
                </a:solidFill>
                <a:latin typeface="Gill Sans MT" charset="0"/>
                <a:ea typeface="ＭＳ Ｐゴシック" charset="0"/>
                <a:cs typeface="ＭＳ Ｐゴシック" charset="0"/>
              </a:rPr>
              <a:t>representation</a:t>
            </a:r>
            <a:r>
              <a:rPr lang="en-US" sz="3600" dirty="0">
                <a:solidFill>
                  <a:srgbClr val="4F271C"/>
                </a:solidFill>
                <a:latin typeface="Gill Sans MT" charset="0"/>
                <a:ea typeface="ＭＳ Ｐゴシック" charset="0"/>
                <a:cs typeface="ＭＳ Ｐゴシック" charset="0"/>
              </a:rPr>
              <a:t> (of the object)</a:t>
            </a:r>
          </a:p>
          <a:p>
            <a:pPr marL="82550" indent="0">
              <a:buNone/>
            </a:pPr>
            <a:endParaRPr lang="en-US" dirty="0"/>
          </a:p>
        </p:txBody>
      </p:sp>
    </p:spTree>
    <p:extLst>
      <p:ext uri="{BB962C8B-B14F-4D97-AF65-F5344CB8AC3E}">
        <p14:creationId xmlns:p14="http://schemas.microsoft.com/office/powerpoint/2010/main" val="99674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90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OBJECT CUES</a:t>
            </a:r>
            <a:endParaRPr lang="en-US" sz="4800" dirty="0">
              <a:solidFill>
                <a:schemeClr val="tx2"/>
              </a:solidFill>
              <a:ea typeface="+mj-ea"/>
              <a:cs typeface="+mj-cs"/>
            </a:endParaRPr>
          </a:p>
        </p:txBody>
      </p:sp>
      <p:sp>
        <p:nvSpPr>
          <p:cNvPr id="328705" name="Content Placeholder 2"/>
          <p:cNvSpPr>
            <a:spLocks noGrp="1"/>
          </p:cNvSpPr>
          <p:nvPr>
            <p:ph idx="1"/>
          </p:nvPr>
        </p:nvSpPr>
        <p:spPr>
          <a:xfrm>
            <a:off x="1066800" y="1447800"/>
            <a:ext cx="7740316" cy="5257800"/>
          </a:xfrm>
        </p:spPr>
        <p:txBody>
          <a:bodyPr/>
          <a:lstStyle/>
          <a:p>
            <a:pPr eaLnBrk="1" hangingPunct="1">
              <a:buFont typeface="Wingdings 2" charset="0"/>
              <a:buNone/>
            </a:pPr>
            <a:r>
              <a:rPr lang="en-US" dirty="0">
                <a:latin typeface="Lucida Sans Unicode" charset="0"/>
                <a:ea typeface="ＭＳ Ｐゴシック" charset="0"/>
                <a:cs typeface="ＭＳ Ｐゴシック" charset="0"/>
              </a:rPr>
              <a:t>	</a:t>
            </a:r>
            <a:r>
              <a:rPr lang="en-US" dirty="0">
                <a:solidFill>
                  <a:schemeClr val="tx2"/>
                </a:solidFill>
                <a:latin typeface="Lucida Sans Unicode" charset="0"/>
                <a:ea typeface="ＭＳ Ｐゴシック" charset="0"/>
                <a:cs typeface="ＭＳ Ｐゴシック" charset="0"/>
              </a:rPr>
              <a:t>See </a:t>
            </a:r>
            <a:r>
              <a:rPr lang="en-US" i="1" u="sng" dirty="0">
                <a:solidFill>
                  <a:schemeClr val="tx2"/>
                </a:solidFill>
                <a:latin typeface="Lucida Sans Unicode" charset="0"/>
                <a:ea typeface="ＭＳ Ｐゴシック" charset="0"/>
                <a:cs typeface="ＭＳ Ｐゴシック" charset="0"/>
              </a:rPr>
              <a:t>Project SALUTE</a:t>
            </a:r>
            <a:r>
              <a:rPr lang="en-US" i="1" dirty="0">
                <a:solidFill>
                  <a:schemeClr val="tx2"/>
                </a:solidFill>
                <a:latin typeface="Lucida Sans Unicode" charset="0"/>
                <a:ea typeface="ＭＳ Ｐゴシック" charset="0"/>
                <a:cs typeface="ＭＳ Ｐゴシック" charset="0"/>
              </a:rPr>
              <a:t>:  Successful Adaptations for Learning to Use Touch Effectively</a:t>
            </a:r>
          </a:p>
          <a:p>
            <a:pPr eaLnBrk="1" hangingPunct="1">
              <a:buFont typeface="Wingdings 2" charset="0"/>
              <a:buNone/>
            </a:pPr>
            <a:endParaRPr lang="en-US" sz="1400" dirty="0">
              <a:latin typeface="Lucida Sans Unicode" charset="0"/>
              <a:ea typeface="ＭＳ Ｐゴシック" charset="0"/>
              <a:cs typeface="ＭＳ Ｐゴシック" charset="0"/>
            </a:endParaRPr>
          </a:p>
          <a:p>
            <a:pPr eaLnBrk="1" hangingPunct="1">
              <a:buFont typeface="Wingdings 2" charset="0"/>
              <a:buNone/>
            </a:pPr>
            <a:r>
              <a:rPr lang="en-US" dirty="0">
                <a:latin typeface="Lucida Sans Unicode" charset="0"/>
                <a:ea typeface="ＭＳ Ｐゴシック" charset="0"/>
                <a:cs typeface="ＭＳ Ｐゴシック" charset="0"/>
              </a:rPr>
              <a:t>  </a:t>
            </a:r>
            <a:r>
              <a:rPr lang="en-US" sz="3000" u="sng" dirty="0">
                <a:solidFill>
                  <a:srgbClr val="D95700"/>
                </a:solidFill>
                <a:latin typeface="Lucida Sans Unicode" charset="0"/>
                <a:ea typeface="ＭＳ Ｐゴシック" charset="0"/>
                <a:cs typeface="ＭＳ Ｐゴシック" charset="0"/>
              </a:rPr>
              <a:t>http://</a:t>
            </a:r>
            <a:r>
              <a:rPr lang="en-US" sz="3000" u="sng" dirty="0" err="1">
                <a:solidFill>
                  <a:srgbClr val="D95700"/>
                </a:solidFill>
                <a:latin typeface="Lucida Sans Unicode" charset="0"/>
                <a:ea typeface="ＭＳ Ｐゴシック" charset="0"/>
                <a:cs typeface="ＭＳ Ｐゴシック" charset="0"/>
              </a:rPr>
              <a:t>www.projectsalute.net</a:t>
            </a:r>
            <a:r>
              <a:rPr lang="en-US" sz="3000" u="sng" dirty="0">
                <a:solidFill>
                  <a:srgbClr val="D95700"/>
                </a:solidFill>
                <a:latin typeface="Lucida Sans Unicode" charset="0"/>
                <a:ea typeface="ＭＳ Ｐゴシック" charset="0"/>
                <a:cs typeface="ＭＳ Ｐゴシック" charset="0"/>
              </a:rPr>
              <a:t>/Learned/</a:t>
            </a:r>
            <a:r>
              <a:rPr lang="en-US" sz="3000" u="sng" dirty="0" err="1">
                <a:solidFill>
                  <a:srgbClr val="D95700"/>
                </a:solidFill>
                <a:latin typeface="Lucida Sans Unicode" charset="0"/>
                <a:ea typeface="ＭＳ Ｐゴシック" charset="0"/>
                <a:cs typeface="ＭＳ Ｐゴシック" charset="0"/>
              </a:rPr>
              <a:t>Learnedhtml</a:t>
            </a:r>
            <a:r>
              <a:rPr lang="en-US" sz="3000" u="sng" dirty="0">
                <a:solidFill>
                  <a:srgbClr val="D95700"/>
                </a:solidFill>
                <a:latin typeface="Lucida Sans Unicode" charset="0"/>
                <a:ea typeface="ＭＳ Ｐゴシック" charset="0"/>
                <a:cs typeface="ＭＳ Ｐゴシック" charset="0"/>
              </a:rPr>
              <a:t>/</a:t>
            </a:r>
            <a:r>
              <a:rPr lang="en-US" sz="3000" u="sng" dirty="0" err="1">
                <a:solidFill>
                  <a:srgbClr val="D95700"/>
                </a:solidFill>
                <a:latin typeface="Lucida Sans Unicode" charset="0"/>
                <a:ea typeface="ＭＳ Ｐゴシック" charset="0"/>
                <a:cs typeface="ＭＳ Ｐゴシック" charset="0"/>
              </a:rPr>
              <a:t>ObjectCue.html</a:t>
            </a:r>
            <a:r>
              <a:rPr lang="en-US" sz="3000" u="sng" dirty="0">
                <a:solidFill>
                  <a:srgbClr val="D95700"/>
                </a:solidFill>
                <a:latin typeface="Lucida Sans Unicode" charset="0"/>
                <a:ea typeface="ＭＳ Ｐゴシック" charset="0"/>
                <a:cs typeface="ＭＳ Ｐゴシック" charset="0"/>
              </a:rPr>
              <a:t> </a:t>
            </a:r>
          </a:p>
          <a:p>
            <a:pPr eaLnBrk="1" hangingPunct="1">
              <a:buFont typeface="Wingdings 2" charset="0"/>
              <a:buNone/>
            </a:pPr>
            <a:endParaRPr lang="en-US" dirty="0">
              <a:latin typeface="Lucida Sans Unicode" charset="0"/>
              <a:ea typeface="ＭＳ Ｐゴシック" charset="0"/>
              <a:cs typeface="ＭＳ Ｐゴシック" charset="0"/>
            </a:endParaRPr>
          </a:p>
          <a:p>
            <a:pPr eaLnBrk="1" hangingPunct="1">
              <a:buFont typeface="Wingdings 2" charset="0"/>
              <a:buNone/>
            </a:pPr>
            <a:r>
              <a:rPr lang="en-US" sz="2800" dirty="0">
                <a:latin typeface="Lucida Sans Unicode" charset="0"/>
                <a:ea typeface="ＭＳ Ｐゴシック" charset="0"/>
                <a:cs typeface="ＭＳ Ｐゴシック" charset="0"/>
              </a:rPr>
              <a:t>	</a:t>
            </a:r>
            <a:r>
              <a:rPr lang="en-US" sz="2800" dirty="0">
                <a:solidFill>
                  <a:schemeClr val="tx2"/>
                </a:solidFill>
                <a:latin typeface="Lucida Sans Unicode" charset="0"/>
                <a:ea typeface="ＭＳ Ｐゴシック" charset="0"/>
                <a:cs typeface="ＭＳ Ｐゴシック" charset="0"/>
              </a:rPr>
              <a:t>“What We’</a:t>
            </a:r>
            <a:r>
              <a:rPr lang="en-US" altLang="ja-JP" sz="2800" dirty="0">
                <a:solidFill>
                  <a:schemeClr val="tx2"/>
                </a:solidFill>
                <a:latin typeface="Lucida Sans Unicode" charset="0"/>
                <a:ea typeface="ＭＳ Ｐゴシック" charset="0"/>
                <a:cs typeface="ＭＳ Ｐゴシック" charset="0"/>
              </a:rPr>
              <a:t>ve Learned-Information Sheets”</a:t>
            </a:r>
            <a:endParaRPr lang="en-US" sz="2800" dirty="0">
              <a:solidFill>
                <a:schemeClr val="tx2"/>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44411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539750"/>
            <a:ext cx="8159750" cy="877888"/>
          </a:xfrm>
        </p:spPr>
        <p:txBody>
          <a:bodyPr>
            <a:noAutofit/>
          </a:bodyPr>
          <a:lstStyle/>
          <a:p>
            <a:pPr algn="ctr">
              <a:defRPr/>
            </a:pPr>
            <a:r>
              <a:rPr lang="en-US" sz="3400" dirty="0">
                <a:solidFill>
                  <a:srgbClr val="D95700"/>
                </a:solidFill>
              </a:rPr>
              <a:t>COMMUNICATION REMINDERS (1 of 2)</a:t>
            </a:r>
            <a:br>
              <a:rPr lang="en-US" sz="3400" dirty="0">
                <a:solidFill>
                  <a:schemeClr val="accent5"/>
                </a:solidFill>
              </a:rPr>
            </a:br>
            <a:r>
              <a:rPr lang="en-US" sz="4000" dirty="0">
                <a:solidFill>
                  <a:schemeClr val="accent5"/>
                </a:solidFill>
              </a:rPr>
              <a:t> </a:t>
            </a:r>
          </a:p>
        </p:txBody>
      </p:sp>
      <p:sp>
        <p:nvSpPr>
          <p:cNvPr id="3" name="Content Placeholder 2"/>
          <p:cNvSpPr>
            <a:spLocks noGrp="1"/>
          </p:cNvSpPr>
          <p:nvPr>
            <p:ph idx="1"/>
          </p:nvPr>
        </p:nvSpPr>
        <p:spPr/>
        <p:txBody>
          <a:bodyPr/>
          <a:lstStyle/>
          <a:p>
            <a:pPr marL="82550" indent="0">
              <a:buNone/>
            </a:pPr>
            <a:r>
              <a:rPr lang="en-US" sz="3600" dirty="0">
                <a:solidFill>
                  <a:schemeClr val="tx2"/>
                </a:solidFill>
              </a:rPr>
              <a:t>Early expression of “memories” will likely incorporate the movement and tactile aspects of the experience the learner is recalling.</a:t>
            </a:r>
          </a:p>
        </p:txBody>
      </p:sp>
    </p:spTree>
    <p:extLst>
      <p:ext uri="{BB962C8B-B14F-4D97-AF65-F5344CB8AC3E}">
        <p14:creationId xmlns:p14="http://schemas.microsoft.com/office/powerpoint/2010/main" val="135336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19200" y="274638"/>
            <a:ext cx="7715250" cy="1143000"/>
          </a:xfrm>
        </p:spPr>
        <p:txBody>
          <a:bodyPr>
            <a:noAutofit/>
          </a:bodyPr>
          <a:lstStyle/>
          <a:p>
            <a:pPr algn="ctr" eaLnBrk="1" fontAlgn="auto" hangingPunct="1">
              <a:spcAft>
                <a:spcPts val="0"/>
              </a:spcAft>
              <a:defRPr/>
            </a:pPr>
            <a: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br>
            <a:r>
              <a:rPr lang="en-US" sz="48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(1 of 4)</a:t>
            </a:r>
            <a:endParaRPr lang="en-US" sz="4000" dirty="0">
              <a:solidFill>
                <a:schemeClr val="tx2"/>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4" name="Content Placeholder 3" descr="Form: First row has touch or object cues for learner in first column and action statements for partner in following columns. Second row is blank for fill in."/>
          <p:cNvGraphicFramePr>
            <a:graphicFrameLocks noGrp="1"/>
          </p:cNvGraphicFramePr>
          <p:nvPr>
            <p:ph idx="1"/>
            <p:extLst>
              <p:ext uri="{D42A27DB-BD31-4B8C-83A1-F6EECF244321}">
                <p14:modId xmlns:p14="http://schemas.microsoft.com/office/powerpoint/2010/main" val="690690387"/>
              </p:ext>
            </p:extLst>
          </p:nvPr>
        </p:nvGraphicFramePr>
        <p:xfrm>
          <a:off x="990600" y="2153652"/>
          <a:ext cx="7852611" cy="3618498"/>
        </p:xfrm>
        <a:graphic>
          <a:graphicData uri="http://schemas.openxmlformats.org/drawingml/2006/table">
            <a:tbl>
              <a:tblPr firstRow="1">
                <a:tableStyleId>{5DA37D80-6434-44D0-A028-1B22A696006F}</a:tableStyleId>
              </a:tblPr>
              <a:tblGrid>
                <a:gridCol w="2080542">
                  <a:extLst>
                    <a:ext uri="{9D8B030D-6E8A-4147-A177-3AD203B41FA5}">
                      <a16:colId xmlns:a16="http://schemas.microsoft.com/office/drawing/2014/main" val="20000"/>
                    </a:ext>
                  </a:extLst>
                </a:gridCol>
                <a:gridCol w="2035136">
                  <a:extLst>
                    <a:ext uri="{9D8B030D-6E8A-4147-A177-3AD203B41FA5}">
                      <a16:colId xmlns:a16="http://schemas.microsoft.com/office/drawing/2014/main" val="20001"/>
                    </a:ext>
                  </a:extLst>
                </a:gridCol>
                <a:gridCol w="1894783">
                  <a:extLst>
                    <a:ext uri="{9D8B030D-6E8A-4147-A177-3AD203B41FA5}">
                      <a16:colId xmlns:a16="http://schemas.microsoft.com/office/drawing/2014/main" val="20002"/>
                    </a:ext>
                  </a:extLst>
                </a:gridCol>
                <a:gridCol w="1842150">
                  <a:extLst>
                    <a:ext uri="{9D8B030D-6E8A-4147-A177-3AD203B41FA5}">
                      <a16:colId xmlns:a16="http://schemas.microsoft.com/office/drawing/2014/main" val="20003"/>
                    </a:ext>
                  </a:extLst>
                </a:gridCol>
              </a:tblGrid>
              <a:tr h="1809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TOUCH or OBJECT cue</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It is used to </a:t>
                      </a:r>
                      <a:r>
                        <a:rPr kumimoji="0" lang="en-US" sz="2600" u="none" strike="noStrike" cap="none" normalizeH="0" baseline="0" dirty="0" err="1">
                          <a:ln>
                            <a:noFill/>
                          </a:ln>
                          <a:solidFill>
                            <a:schemeClr val="tx2"/>
                          </a:solidFill>
                          <a:effectLst/>
                        </a:rPr>
                        <a:t>commu</a:t>
                      </a:r>
                      <a:r>
                        <a:rPr kumimoji="0" lang="en-US" sz="2600" u="none" strike="noStrike" cap="none" normalizeH="0" baseline="0" dirty="0">
                          <a:ln>
                            <a:noFill/>
                          </a:ln>
                          <a:solidFill>
                            <a:schemeClr val="tx2"/>
                          </a:solidFill>
                          <a:effectLst/>
                        </a:rPr>
                        <a:t>- </a:t>
                      </a:r>
                      <a:r>
                        <a:rPr kumimoji="0" lang="en-US" sz="2600" u="none" strike="noStrike" cap="none" normalizeH="0" baseline="0" dirty="0" err="1">
                          <a:ln>
                            <a:noFill/>
                          </a:ln>
                          <a:solidFill>
                            <a:schemeClr val="tx2"/>
                          </a:solidFill>
                          <a:effectLst/>
                        </a:rPr>
                        <a:t>nicate</a:t>
                      </a:r>
                      <a:r>
                        <a:rPr kumimoji="0" lang="en-US" sz="2600" u="none" strike="noStrike" cap="none" normalizeH="0" baseline="0" dirty="0">
                          <a:ln>
                            <a:noFill/>
                          </a:ln>
                          <a:solidFill>
                            <a:schemeClr val="tx2"/>
                          </a:solidFill>
                          <a:effectLst/>
                        </a:rPr>
                        <a:t> this MEANING</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______</a:t>
                      </a:r>
                      <a:r>
                        <a:rPr kumimoji="0" lang="ja-JP" altLang="en-US" sz="2600" u="none" strike="noStrike" cap="none" normalizeH="0" baseline="0" dirty="0">
                          <a:ln>
                            <a:noFill/>
                          </a:ln>
                          <a:solidFill>
                            <a:schemeClr val="tx2"/>
                          </a:solidFill>
                          <a:effectLst/>
                        </a:rPr>
                        <a:t>’</a:t>
                      </a:r>
                      <a:r>
                        <a:rPr kumimoji="0" lang="en-US" sz="2600" u="none" strike="noStrike" cap="none" normalizeH="0" baseline="0" dirty="0">
                          <a:ln>
                            <a:noFill/>
                          </a:ln>
                          <a:solidFill>
                            <a:schemeClr val="tx2"/>
                          </a:solidFill>
                          <a:effectLst/>
                        </a:rPr>
                        <a:t>s partner will DO this…</a:t>
                      </a:r>
                      <a:endParaRPr kumimoji="0" lang="en-US" sz="26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What is expected from the LEARNER</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1809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886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53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53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4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(2 of 4)</a:t>
            </a:r>
            <a:r>
              <a:rPr lang="en-US" sz="3600" dirty="0">
                <a:solidFill>
                  <a:srgbClr val="464646"/>
                </a:solidFill>
                <a:effectLst>
                  <a:outerShdw blurRad="38100" dist="38100" dir="2700000" algn="tl">
                    <a:srgbClr val="DDDDDD"/>
                  </a:outerShdw>
                </a:effectLst>
                <a:ea typeface="ＭＳ Ｐゴシック" pitchFamily="30" charset="-128"/>
                <a:cs typeface="ＭＳ Ｐゴシック" pitchFamily="30" charset="-128"/>
              </a:rPr>
              <a:t>	</a:t>
            </a:r>
          </a:p>
        </p:txBody>
      </p:sp>
      <p:graphicFrame>
        <p:nvGraphicFramePr>
          <p:cNvPr id="4" name="Content Placeholder 3" descr="Form: First row has touch or object cues for learner in first column and action statements for partner in following columns. Second row, first cell has example, followed by blank cells for fill in."/>
          <p:cNvGraphicFramePr>
            <a:graphicFrameLocks noGrp="1"/>
          </p:cNvGraphicFramePr>
          <p:nvPr>
            <p:ph idx="1"/>
            <p:extLst>
              <p:ext uri="{D42A27DB-BD31-4B8C-83A1-F6EECF244321}">
                <p14:modId xmlns:p14="http://schemas.microsoft.com/office/powerpoint/2010/main" val="203684782"/>
              </p:ext>
            </p:extLst>
          </p:nvPr>
        </p:nvGraphicFramePr>
        <p:xfrm>
          <a:off x="1183341" y="1595718"/>
          <a:ext cx="7548283" cy="4912536"/>
        </p:xfrm>
        <a:graphic>
          <a:graphicData uri="http://schemas.openxmlformats.org/drawingml/2006/table">
            <a:tbl>
              <a:tblPr firstRow="1">
                <a:tableStyleId>{5DA37D80-6434-44D0-A028-1B22A696006F}</a:tableStyleId>
              </a:tblPr>
              <a:tblGrid>
                <a:gridCol w="2045797">
                  <a:extLst>
                    <a:ext uri="{9D8B030D-6E8A-4147-A177-3AD203B41FA5}">
                      <a16:colId xmlns:a16="http://schemas.microsoft.com/office/drawing/2014/main" val="20000"/>
                    </a:ext>
                  </a:extLst>
                </a:gridCol>
                <a:gridCol w="1904707">
                  <a:extLst>
                    <a:ext uri="{9D8B030D-6E8A-4147-A177-3AD203B41FA5}">
                      <a16:colId xmlns:a16="http://schemas.microsoft.com/office/drawing/2014/main" val="20001"/>
                    </a:ext>
                  </a:extLst>
                </a:gridCol>
                <a:gridCol w="1904707">
                  <a:extLst>
                    <a:ext uri="{9D8B030D-6E8A-4147-A177-3AD203B41FA5}">
                      <a16:colId xmlns:a16="http://schemas.microsoft.com/office/drawing/2014/main" val="20002"/>
                    </a:ext>
                  </a:extLst>
                </a:gridCol>
                <a:gridCol w="1693072">
                  <a:extLst>
                    <a:ext uri="{9D8B030D-6E8A-4147-A177-3AD203B41FA5}">
                      <a16:colId xmlns:a16="http://schemas.microsoft.com/office/drawing/2014/main" val="20003"/>
                    </a:ext>
                  </a:extLst>
                </a:gridCol>
              </a:tblGrid>
              <a:tr h="1895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TOUCH or OBJECT cue</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It is used to </a:t>
                      </a:r>
                      <a:r>
                        <a:rPr kumimoji="0" lang="en-US" sz="2600" u="none" strike="noStrike" cap="none" normalizeH="0" baseline="0" dirty="0" err="1">
                          <a:ln>
                            <a:noFill/>
                          </a:ln>
                          <a:solidFill>
                            <a:schemeClr val="tx2"/>
                          </a:solidFill>
                          <a:effectLst/>
                        </a:rPr>
                        <a:t>commu</a:t>
                      </a:r>
                      <a:r>
                        <a:rPr kumimoji="0" lang="en-US" sz="2600" u="none" strike="noStrike" cap="none" normalizeH="0" baseline="0" dirty="0">
                          <a:ln>
                            <a:noFill/>
                          </a:ln>
                          <a:solidFill>
                            <a:schemeClr val="tx2"/>
                          </a:solidFill>
                          <a:effectLst/>
                        </a:rPr>
                        <a:t>- </a:t>
                      </a:r>
                      <a:r>
                        <a:rPr kumimoji="0" lang="en-US" sz="2600" u="none" strike="noStrike" cap="none" normalizeH="0" baseline="0" dirty="0" err="1">
                          <a:ln>
                            <a:noFill/>
                          </a:ln>
                          <a:solidFill>
                            <a:schemeClr val="tx2"/>
                          </a:solidFill>
                          <a:effectLst/>
                        </a:rPr>
                        <a:t>nicate</a:t>
                      </a:r>
                      <a:r>
                        <a:rPr kumimoji="0" lang="en-US" sz="2600" u="none" strike="noStrike" cap="none" normalizeH="0" baseline="0" dirty="0">
                          <a:ln>
                            <a:noFill/>
                          </a:ln>
                          <a:solidFill>
                            <a:schemeClr val="tx2"/>
                          </a:solidFill>
                          <a:effectLst/>
                        </a:rPr>
                        <a:t> this MEANING</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______</a:t>
                      </a:r>
                      <a:r>
                        <a:rPr kumimoji="0" lang="ja-JP" altLang="en-US" sz="2600" u="none" strike="noStrike" cap="none" normalizeH="0" baseline="0" dirty="0">
                          <a:ln>
                            <a:noFill/>
                          </a:ln>
                          <a:solidFill>
                            <a:schemeClr val="tx2"/>
                          </a:solidFill>
                          <a:effectLst/>
                        </a:rPr>
                        <a:t>’</a:t>
                      </a:r>
                      <a:r>
                        <a:rPr kumimoji="0" lang="en-US" sz="2600" u="none" strike="noStrike" cap="none" normalizeH="0" baseline="0" dirty="0">
                          <a:ln>
                            <a:noFill/>
                          </a:ln>
                          <a:solidFill>
                            <a:schemeClr val="tx2"/>
                          </a:solidFill>
                          <a:effectLst/>
                        </a:rPr>
                        <a:t>s partner will DO this…</a:t>
                      </a:r>
                      <a:endParaRPr kumimoji="0" lang="en-US" sz="26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tx2"/>
                          </a:solidFill>
                          <a:effectLst/>
                        </a:rPr>
                        <a:t>What is expected from the LEARNER</a:t>
                      </a:r>
                      <a:endParaRPr kumimoji="0" lang="en-US" sz="24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2886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D95700"/>
                          </a:solidFill>
                          <a:effectLst/>
                        </a:rPr>
                        <a:t>Tap two times on Susan’s ankle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tx2"/>
                          </a:solidFill>
                          <a:effectLst/>
                        </a:rPr>
                        <a:t>Place bicycle handle grip on Christopher’s tray</a:t>
                      </a:r>
                      <a:endParaRPr kumimoji="0" lang="en-US" sz="24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969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9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9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4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(3 of 4)</a:t>
            </a:r>
            <a:r>
              <a:rPr lang="en-US" sz="44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rPr>
              <a:t>	</a:t>
            </a:r>
          </a:p>
        </p:txBody>
      </p:sp>
      <p:sp>
        <p:nvSpPr>
          <p:cNvPr id="98305" name="Rectangle 3"/>
          <p:cNvSpPr>
            <a:spLocks noGrp="1" noChangeArrowheads="1"/>
          </p:cNvSpPr>
          <p:nvPr>
            <p:ph idx="1"/>
          </p:nvPr>
        </p:nvSpPr>
        <p:spPr>
          <a:xfrm>
            <a:off x="1143000" y="1676400"/>
            <a:ext cx="7772400" cy="5181600"/>
          </a:xfrm>
        </p:spPr>
        <p:txBody>
          <a:bodyPr/>
          <a:lstStyle/>
          <a:p>
            <a:pPr eaLnBrk="1" hangingPunct="1">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an input dictionary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Select tangible symbol identifiers (OBJECT CUES) for key persons / activities</a:t>
            </a:r>
          </a:p>
          <a:p>
            <a:pPr eaLnBrk="1" hangingPunct="1">
              <a:buFont typeface="+mj-lt"/>
              <a:buAutoNum type="arabicPeriod"/>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Match features of these to the learner</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sensory skills </a:t>
            </a:r>
            <a:r>
              <a:rPr lang="en-US" altLang="ja-JP" sz="2800" i="1" dirty="0">
                <a:solidFill>
                  <a:schemeClr val="tx2"/>
                </a:solidFill>
                <a:latin typeface="Lucida Sans Unicode" charset="0"/>
                <a:ea typeface="ＭＳ Ｐゴシック" charset="0"/>
                <a:cs typeface="ＭＳ Ｐゴシック" charset="0"/>
              </a:rPr>
              <a:t>and</a:t>
            </a:r>
            <a:r>
              <a:rPr lang="en-US" altLang="ja-JP" sz="2800" dirty="0">
                <a:solidFill>
                  <a:schemeClr val="tx2"/>
                </a:solidFill>
                <a:latin typeface="Lucida Sans Unicode" charset="0"/>
                <a:ea typeface="ＭＳ Ｐゴシック" charset="0"/>
                <a:cs typeface="ＭＳ Ｐゴシック" charset="0"/>
              </a:rPr>
              <a:t> preferences</a:t>
            </a:r>
          </a:p>
          <a:p>
            <a:pPr eaLnBrk="1" hangingPunct="1">
              <a:buFont typeface="+mj-lt"/>
              <a:buAutoNum type="arabicPeriod"/>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Choose TOUCH CUES for each of the requests routinely made of the learner</a:t>
            </a:r>
          </a:p>
          <a:p>
            <a:pPr eaLnBrk="1" hangingPunct="1">
              <a:buFont typeface="Wingdings 2" charset="0"/>
              <a:buNone/>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823100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09538"/>
            <a:ext cx="7499350" cy="1143000"/>
          </a:xfrm>
        </p:spPr>
        <p:txBody>
          <a:bodyPr>
            <a:normAutofit fontScale="90000"/>
          </a:bodyPr>
          <a:lstStyle/>
          <a:p>
            <a:pPr algn="ctr" eaLnBrk="1" fontAlgn="auto" hangingPunct="1">
              <a:spcAft>
                <a:spcPts val="0"/>
              </a:spcAft>
              <a:defRPr/>
            </a:pPr>
            <a: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8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36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a:t>
            </a:r>
            <a:r>
              <a:rPr lang="en-US" sz="3900" dirty="0">
                <a:solidFill>
                  <a:srgbClr val="4C5F94"/>
                </a:solidFill>
                <a:effectLst>
                  <a:outerShdw blurRad="38100" dist="38100" dir="2700000" algn="tl">
                    <a:srgbClr val="DDDDDD"/>
                  </a:outerShdw>
                </a:effectLst>
                <a:ea typeface="ＭＳ Ｐゴシック" pitchFamily="30" charset="-128"/>
                <a:cs typeface="ＭＳ Ｐゴシック" pitchFamily="30" charset="-128"/>
              </a:rPr>
              <a:t>	 </a:t>
            </a:r>
            <a:r>
              <a:rPr lang="en-US" sz="3900" dirty="0">
                <a:solidFill>
                  <a:schemeClr val="tx1"/>
                </a:solidFill>
                <a:effectLst>
                  <a:outerShdw blurRad="38100" dist="38100" dir="2700000" algn="tl">
                    <a:srgbClr val="DDDDDD"/>
                  </a:outerShdw>
                </a:effectLst>
                <a:ea typeface="ＭＳ Ｐゴシック" pitchFamily="30" charset="-128"/>
                <a:cs typeface="ＭＳ Ｐゴシック" pitchFamily="30" charset="-128"/>
              </a:rPr>
              <a:t>(4 of 4)</a:t>
            </a:r>
          </a:p>
        </p:txBody>
      </p:sp>
      <p:sp>
        <p:nvSpPr>
          <p:cNvPr id="108545" name="Rectangle 3"/>
          <p:cNvSpPr>
            <a:spLocks noGrp="1" noChangeArrowheads="1"/>
          </p:cNvSpPr>
          <p:nvPr>
            <p:ph idx="1"/>
          </p:nvPr>
        </p:nvSpPr>
        <p:spPr>
          <a:xfrm>
            <a:off x="1219200" y="1277938"/>
            <a:ext cx="7715250" cy="5440362"/>
          </a:xfrm>
        </p:spPr>
        <p:txBody>
          <a:bodyPr/>
          <a:lstStyle/>
          <a:p>
            <a:pPr eaLnBrk="1" hangingPunct="1">
              <a:spcAft>
                <a:spcPts val="600"/>
              </a:spcAft>
              <a:buFont typeface="Wingdings 2" charset="0"/>
              <a:buNone/>
              <a:defRPr/>
            </a:pPr>
            <a:r>
              <a:rPr lang="en-US" sz="3600" dirty="0">
                <a:latin typeface="Lucida Sans Unicode" charset="0"/>
                <a:ea typeface="ＭＳ Ｐゴシック" charset="0"/>
                <a:cs typeface="ＭＳ Ｐゴシック" charset="0"/>
              </a:rPr>
              <a:t>	</a:t>
            </a:r>
            <a:r>
              <a:rPr lang="en-US" sz="2800" u="sng" dirty="0">
                <a:solidFill>
                  <a:schemeClr val="tx2"/>
                </a:solidFill>
                <a:latin typeface="Lucida Sans Unicode" charset="0"/>
                <a:ea typeface="ＭＳ Ｐゴシック" charset="0"/>
                <a:cs typeface="ＭＳ Ｐゴシック" charset="0"/>
              </a:rPr>
              <a:t>Process steps for building an input dictionary for a learner</a:t>
            </a:r>
            <a:r>
              <a:rPr lang="en-US" sz="2800" dirty="0">
                <a:solidFill>
                  <a:schemeClr val="tx2"/>
                </a:solidFill>
                <a:latin typeface="Lucida Sans Unicode" charset="0"/>
                <a:ea typeface="ＭＳ Ｐゴシック" charset="0"/>
                <a:cs typeface="ＭＳ Ｐゴシック" charset="0"/>
              </a:rPr>
              <a:t>:</a:t>
            </a: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Target touch cues to body parts learner can volitionally move</a:t>
            </a:r>
          </a:p>
          <a:p>
            <a:pPr marL="311150" indent="-228600" eaLnBrk="1" hangingPunct="1">
              <a:buFont typeface="+mj-lt"/>
              <a:buAutoNum type="arabicPeriod" startAt="4"/>
              <a:defRPr/>
            </a:pPr>
            <a:endParaRPr lang="en-US" sz="900" dirty="0">
              <a:solidFill>
                <a:schemeClr val="tx2"/>
              </a:solidFill>
              <a:latin typeface="Lucida Sans Unicode" charset="0"/>
              <a:ea typeface="ＭＳ Ｐゴシック" charset="0"/>
              <a:cs typeface="ＭＳ Ｐゴシック" charset="0"/>
            </a:endParaRPr>
          </a:p>
          <a:p>
            <a:pPr marL="577850" indent="-514350"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Assign a unique meaning to each TOUCH and OBJECT cue</a:t>
            </a:r>
          </a:p>
          <a:p>
            <a:pPr marL="311150" indent="-228600" eaLnBrk="1" hangingPunct="1">
              <a:buFont typeface="+mj-lt"/>
              <a:buAutoNum type="arabicPeriod" startAt="4"/>
              <a:defRPr/>
            </a:pPr>
            <a:endParaRPr lang="en-US" sz="1050" dirty="0">
              <a:solidFill>
                <a:schemeClr val="tx2"/>
              </a:solidFill>
              <a:latin typeface="Lucida Sans Unicode" charset="0"/>
              <a:ea typeface="ＭＳ Ｐゴシック" charset="0"/>
              <a:cs typeface="ＭＳ Ｐゴシック" charset="0"/>
            </a:endParaRPr>
          </a:p>
          <a:p>
            <a:pPr marL="574675" indent="-522288"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Determine corresponding partner behavior and what is expected of learner</a:t>
            </a:r>
          </a:p>
          <a:p>
            <a:pPr marL="574675" indent="-522288" eaLnBrk="1" hangingPunct="1">
              <a:buFont typeface="+mj-lt"/>
              <a:buAutoNum type="arabicPeriod" startAt="4"/>
              <a:defRPr/>
            </a:pPr>
            <a:endParaRPr lang="en-US" sz="900" dirty="0">
              <a:solidFill>
                <a:schemeClr val="tx2"/>
              </a:solidFill>
              <a:latin typeface="Lucida Sans Unicode" charset="0"/>
              <a:ea typeface="ＭＳ Ｐゴシック" charset="0"/>
              <a:cs typeface="ＭＳ Ｐゴシック" charset="0"/>
            </a:endParaRPr>
          </a:p>
          <a:p>
            <a:pPr marL="574675" indent="-522288"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Stress to all partners the importance of providing consistent cues to the learner</a:t>
            </a:r>
          </a:p>
          <a:p>
            <a:pPr eaLnBrk="1" hangingPunct="1">
              <a:buFont typeface="Wingdings 2" charset="0"/>
              <a:buNone/>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3316550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fontAlgn="auto" hangingPunct="1">
              <a:spcAft>
                <a:spcPts val="0"/>
              </a:spcAft>
              <a:defRPr/>
            </a:pPr>
            <a:r>
              <a:rPr lang="en-US" dirty="0">
                <a:effectLst>
                  <a:outerShdw blurRad="38100" dist="38100" dir="2700000" algn="tl">
                    <a:srgbClr val="DDDDDD"/>
                  </a:outerShdw>
                </a:effectLst>
                <a:ea typeface="ＭＳ Ｐゴシック" pitchFamily="30" charset="-128"/>
                <a:cs typeface="ＭＳ Ｐゴシック" pitchFamily="30" charset="-128"/>
              </a:rPr>
              <a:t>TRI-FOCUS STRATEGIES</a:t>
            </a:r>
          </a:p>
        </p:txBody>
      </p:sp>
      <p:sp>
        <p:nvSpPr>
          <p:cNvPr id="342017" name="Rectangle 3"/>
          <p:cNvSpPr>
            <a:spLocks noGrp="1" noChangeArrowheads="1"/>
          </p:cNvSpPr>
          <p:nvPr>
            <p:ph idx="1"/>
          </p:nvPr>
        </p:nvSpPr>
        <p:spPr/>
        <p:txBody>
          <a:bodyPr/>
          <a:lstStyle/>
          <a:p>
            <a:pPr algn="ctr" eaLnBrk="1" hangingPunct="1">
              <a:buFont typeface="Wingdings 2" charset="0"/>
              <a:buNone/>
            </a:pPr>
            <a:r>
              <a:rPr lang="en-US" sz="3600" u="sng" dirty="0">
                <a:solidFill>
                  <a:srgbClr val="D95700"/>
                </a:solidFill>
                <a:latin typeface="Lucida Sans Unicode" charset="0"/>
                <a:ea typeface="ＭＳ Ｐゴシック" charset="0"/>
                <a:cs typeface="ＭＳ Ｐゴシック" charset="0"/>
              </a:rPr>
              <a:t>AUGMENTING INPUT</a:t>
            </a:r>
          </a:p>
          <a:p>
            <a:pPr algn="ctr" eaLnBrk="1" hangingPunct="1">
              <a:buFont typeface="Wingdings 2" charset="0"/>
              <a:buNone/>
            </a:pPr>
            <a:endParaRPr lang="en-US" sz="3600" u="sng" dirty="0">
              <a:latin typeface="Lucida Sans Unicode" charset="0"/>
              <a:ea typeface="ＭＳ Ｐゴシック" charset="0"/>
              <a:cs typeface="ＭＳ Ｐゴシック" charset="0"/>
            </a:endParaRPr>
          </a:p>
          <a:p>
            <a:pPr algn="ctr" eaLnBrk="1" hangingPunct="1">
              <a:buFont typeface="Wingdings 2" charset="0"/>
              <a:buNone/>
            </a:pPr>
            <a:r>
              <a:rPr lang="en-US" sz="3600" b="1" u="sng" dirty="0">
                <a:solidFill>
                  <a:schemeClr val="tx2"/>
                </a:solidFill>
                <a:latin typeface="Lucida Sans Unicode" charset="0"/>
                <a:ea typeface="ＭＳ Ｐゴシック" charset="0"/>
                <a:cs typeface="ＭＳ Ｐゴシック" charset="0"/>
              </a:rPr>
              <a:t>KEY</a:t>
            </a:r>
            <a:r>
              <a:rPr lang="en-US" sz="3600" dirty="0">
                <a:solidFill>
                  <a:schemeClr val="tx2"/>
                </a:solidFill>
                <a:latin typeface="Lucida Sans Unicode" charset="0"/>
                <a:ea typeface="ＭＳ Ｐゴシック" charset="0"/>
                <a:cs typeface="ＭＳ Ｐゴシック" charset="0"/>
              </a:rPr>
              <a:t>:  Support the learner’s comprehension!</a:t>
            </a:r>
          </a:p>
          <a:p>
            <a:pPr algn="ctr" eaLnBrk="1" hangingPunct="1">
              <a:buFont typeface="Wingdings 2" charset="0"/>
              <a:buNone/>
            </a:pPr>
            <a:endParaRPr lang="en-US" sz="2000" dirty="0">
              <a:solidFill>
                <a:srgbClr val="4B1A5D"/>
              </a:solidFill>
              <a:latin typeface="Lucida Sans Unicode" charset="0"/>
              <a:ea typeface="ＭＳ Ｐゴシック" charset="0"/>
              <a:cs typeface="ＭＳ Ｐゴシック" charset="0"/>
            </a:endParaRP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Talk with more than your mouth….</a:t>
            </a:r>
          </a:p>
        </p:txBody>
      </p:sp>
    </p:spTree>
    <p:extLst>
      <p:ext uri="{BB962C8B-B14F-4D97-AF65-F5344CB8AC3E}">
        <p14:creationId xmlns:p14="http://schemas.microsoft.com/office/powerpoint/2010/main" val="1521677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6849" y="274319"/>
            <a:ext cx="8167151" cy="4289540"/>
          </a:xfrm>
        </p:spPr>
        <p:txBody>
          <a:bodyPr>
            <a:normAutofit/>
          </a:bodyPr>
          <a:lstStyle/>
          <a:p>
            <a:pPr algn="ctr"/>
            <a:r>
              <a:rPr lang="en-US" sz="6000" dirty="0">
                <a:effectLst>
                  <a:outerShdw blurRad="38100" dist="38100" dir="2700000" algn="tl">
                    <a:srgbClr val="DDDDDD"/>
                  </a:outerShdw>
                </a:effectLst>
                <a:ea typeface="ＭＳ Ｐゴシック" charset="0"/>
                <a:cs typeface="ＭＳ Ｐゴシック" charset="0"/>
              </a:rPr>
              <a:t>STRUCTURING ROUTINES</a:t>
            </a:r>
            <a:endParaRPr lang="en-US" sz="6000" dirty="0"/>
          </a:p>
        </p:txBody>
      </p:sp>
      <p:sp>
        <p:nvSpPr>
          <p:cNvPr id="4" name="Slide Number Placeholder 3"/>
          <p:cNvSpPr>
            <a:spLocks noGrp="1"/>
          </p:cNvSpPr>
          <p:nvPr>
            <p:ph type="sldNum" sz="quarter" idx="12"/>
          </p:nvPr>
        </p:nvSpPr>
        <p:spPr/>
        <p:txBody>
          <a:bodyPr/>
          <a:lstStyle/>
          <a:p>
            <a:fld id="{5F423A68-2B37-4260-BD33-B6B5534C87EA}" type="slidenum">
              <a:rPr lang="en-US" smtClean="0">
                <a:solidFill>
                  <a:srgbClr val="E7DEC9">
                    <a:shade val="50000"/>
                    <a:satMod val="200000"/>
                  </a:srgbClr>
                </a:solidFill>
              </a:rPr>
              <a:pPr/>
              <a:t>45</a:t>
            </a:fld>
            <a:endParaRPr lang="en-US" dirty="0">
              <a:solidFill>
                <a:srgbClr val="E7DEC9">
                  <a:shade val="50000"/>
                  <a:satMod val="200000"/>
                </a:srgbClr>
              </a:solidFill>
            </a:endParaRPr>
          </a:p>
        </p:txBody>
      </p:sp>
    </p:spTree>
    <p:extLst>
      <p:ext uri="{BB962C8B-B14F-4D97-AF65-F5344CB8AC3E}">
        <p14:creationId xmlns:p14="http://schemas.microsoft.com/office/powerpoint/2010/main" val="172896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sz="4800" dirty="0"/>
              <a:t>INTRODUCTION</a:t>
            </a:r>
          </a:p>
        </p:txBody>
      </p:sp>
      <p:sp>
        <p:nvSpPr>
          <p:cNvPr id="16387" name="Rectangle 3"/>
          <p:cNvSpPr>
            <a:spLocks noGrp="1" noChangeArrowheads="1"/>
          </p:cNvSpPr>
          <p:nvPr>
            <p:ph type="body" idx="1"/>
          </p:nvPr>
        </p:nvSpPr>
        <p:spPr>
          <a:xfrm>
            <a:off x="1044222" y="1905000"/>
            <a:ext cx="7718778" cy="4191000"/>
          </a:xfrm>
        </p:spPr>
        <p:txBody>
          <a:bodyPr/>
          <a:lstStyle/>
          <a:p>
            <a:pPr marL="280988" indent="-26988" eaLnBrk="1" hangingPunct="1">
              <a:buFont typeface="Wingdings" charset="0"/>
              <a:buNone/>
              <a:defRPr/>
            </a:pPr>
            <a:r>
              <a:rPr lang="en-US" sz="3600" dirty="0">
                <a:solidFill>
                  <a:srgbClr val="4F271C"/>
                </a:solidFill>
              </a:rPr>
              <a:t>Partnering with a learner with deaf-blindness involves…</a:t>
            </a:r>
          </a:p>
          <a:p>
            <a:pPr marL="280988" indent="-26988" eaLnBrk="1" hangingPunct="1">
              <a:buFont typeface="Wingdings" charset="0"/>
              <a:buNone/>
              <a:defRPr/>
            </a:pPr>
            <a:r>
              <a:rPr lang="en-US" sz="3600" b="1" dirty="0">
                <a:solidFill>
                  <a:srgbClr val="D95700"/>
                </a:solidFill>
              </a:rPr>
              <a:t>INVITING THE CHILD</a:t>
            </a:r>
            <a:r>
              <a:rPr lang="ja-JP" altLang="en-US" sz="3600" b="1" dirty="0">
                <a:solidFill>
                  <a:srgbClr val="D95700"/>
                </a:solidFill>
              </a:rPr>
              <a:t>“</a:t>
            </a:r>
            <a:r>
              <a:rPr lang="en-US" sz="3600" b="1" dirty="0">
                <a:solidFill>
                  <a:srgbClr val="D95700"/>
                </a:solidFill>
              </a:rPr>
              <a:t>OUT (of her body)…”</a:t>
            </a:r>
          </a:p>
          <a:p>
            <a:pPr marL="280988" indent="-26988" eaLnBrk="1" hangingPunct="1">
              <a:buFont typeface="Wingdings" charset="0"/>
              <a:buNone/>
              <a:defRPr/>
            </a:pPr>
            <a:r>
              <a:rPr lang="en-US" sz="3600" dirty="0">
                <a:solidFill>
                  <a:srgbClr val="4F271C"/>
                </a:solidFill>
              </a:rPr>
              <a:t>to join you in the world, and to build levels of connections with her</a:t>
            </a:r>
          </a:p>
        </p:txBody>
      </p:sp>
    </p:spTree>
    <p:extLst>
      <p:ext uri="{BB962C8B-B14F-4D97-AF65-F5344CB8AC3E}">
        <p14:creationId xmlns:p14="http://schemas.microsoft.com/office/powerpoint/2010/main" val="3210497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eaLnBrk="1" fontAlgn="auto" hangingPunct="1">
              <a:spcAft>
                <a:spcPts val="0"/>
              </a:spcAft>
              <a:defRPr/>
            </a:pPr>
            <a:r>
              <a:rPr lang="en-US" sz="3600" dirty="0">
                <a:solidFill>
                  <a:srgbClr val="D95700"/>
                </a:solidFill>
                <a:ea typeface="+mj-ea"/>
                <a:cs typeface="+mj-cs"/>
              </a:rPr>
              <a:t>STRUCTURING ROUTINES (1 of 3)</a:t>
            </a:r>
          </a:p>
        </p:txBody>
      </p:sp>
      <p:sp>
        <p:nvSpPr>
          <p:cNvPr id="19457" name="Content Placeholder 1"/>
          <p:cNvSpPr>
            <a:spLocks noGrp="1"/>
          </p:cNvSpPr>
          <p:nvPr>
            <p:ph idx="1"/>
          </p:nvPr>
        </p:nvSpPr>
        <p:spPr>
          <a:xfrm>
            <a:off x="1060578" y="1481138"/>
            <a:ext cx="7778622" cy="4995862"/>
          </a:xfrm>
        </p:spPr>
        <p:txBody>
          <a:bodyPr>
            <a:normAutofit lnSpcReduction="10000"/>
          </a:bodyPr>
          <a:lstStyle/>
          <a:p>
            <a:pPr eaLnBrk="1" hangingPunct="1">
              <a:buFont typeface="Wingdings 3" charset="0"/>
              <a:buNone/>
            </a:pPr>
            <a:r>
              <a:rPr lang="en-US" sz="3600" dirty="0">
                <a:latin typeface="Lucida Sans Unicode" charset="0"/>
                <a:ea typeface="ＭＳ Ｐゴシック" charset="0"/>
                <a:cs typeface="ＭＳ Ｐゴシック" charset="0"/>
              </a:rPr>
              <a:t>	</a:t>
            </a:r>
            <a:r>
              <a:rPr lang="en-US" sz="3600" u="sng" dirty="0">
                <a:solidFill>
                  <a:srgbClr val="4F271C"/>
                </a:solidFill>
                <a:ea typeface="ＭＳ Ｐゴシック" charset="0"/>
                <a:cs typeface="ＭＳ Ｐゴシック" charset="0"/>
              </a:rPr>
              <a:t>Definition of “routine”</a:t>
            </a:r>
            <a:r>
              <a:rPr lang="en-US" altLang="ja-JP" sz="3600" dirty="0">
                <a:solidFill>
                  <a:srgbClr val="4F271C"/>
                </a:solidFill>
                <a:ea typeface="ＭＳ Ｐゴシック" charset="0"/>
                <a:cs typeface="ＭＳ Ｐゴシック" charset="0"/>
              </a:rPr>
              <a:t>:	</a:t>
            </a:r>
          </a:p>
          <a:p>
            <a:pPr eaLnBrk="1" hangingPunct="1">
              <a:buFont typeface="Wingdings 3" charset="0"/>
              <a:buNone/>
            </a:pPr>
            <a:r>
              <a:rPr lang="en-US" sz="3600" dirty="0">
                <a:solidFill>
                  <a:srgbClr val="4F271C"/>
                </a:solidFill>
                <a:ea typeface="ＭＳ Ｐゴシック" charset="0"/>
                <a:cs typeface="ＭＳ Ｐゴシック" charset="0"/>
              </a:rPr>
              <a:t>	</a:t>
            </a:r>
            <a:r>
              <a:rPr lang="en-US" sz="3200" dirty="0">
                <a:solidFill>
                  <a:srgbClr val="4F271C"/>
                </a:solidFill>
                <a:ea typeface="ＭＳ Ｐゴシック" charset="0"/>
                <a:cs typeface="ＭＳ Ｐゴシック" charset="0"/>
              </a:rPr>
              <a:t>A related series of activities, organized into a </a:t>
            </a:r>
            <a:r>
              <a:rPr lang="en-US" sz="3200" b="1" u="sng" dirty="0">
                <a:solidFill>
                  <a:srgbClr val="D95700"/>
                </a:solidFill>
                <a:ea typeface="ＭＳ Ｐゴシック" charset="0"/>
                <a:cs typeface="ＭＳ Ｐゴシック" charset="0"/>
              </a:rPr>
              <a:t>predictable</a:t>
            </a:r>
            <a:r>
              <a:rPr lang="en-US" sz="3200" b="1" dirty="0">
                <a:solidFill>
                  <a:srgbClr val="FF6600"/>
                </a:solidFill>
                <a:ea typeface="ＭＳ Ｐゴシック" charset="0"/>
                <a:cs typeface="ＭＳ Ｐゴシック" charset="0"/>
              </a:rPr>
              <a:t> </a:t>
            </a:r>
            <a:r>
              <a:rPr lang="en-US" sz="3200" dirty="0">
                <a:solidFill>
                  <a:srgbClr val="4F271C"/>
                </a:solidFill>
                <a:ea typeface="ＭＳ Ｐゴシック" charset="0"/>
                <a:cs typeface="ＭＳ Ｐゴシック" charset="0"/>
              </a:rPr>
              <a:t>format</a:t>
            </a:r>
          </a:p>
          <a:p>
            <a:pPr eaLnBrk="1" hangingPunct="1">
              <a:buFont typeface="Wingdings 3" charset="0"/>
              <a:buNone/>
            </a:pPr>
            <a:endParaRPr lang="en-US" sz="1400" dirty="0">
              <a:solidFill>
                <a:srgbClr val="4F271C"/>
              </a:solidFill>
              <a:ea typeface="ＭＳ Ｐゴシック" charset="0"/>
              <a:cs typeface="ＭＳ Ｐゴシック" charset="0"/>
            </a:endParaRPr>
          </a:p>
          <a:p>
            <a:pPr eaLnBrk="1" hangingPunct="1">
              <a:buFont typeface="Wingdings 3" charset="0"/>
              <a:buNone/>
            </a:pPr>
            <a:r>
              <a:rPr lang="en-US" sz="3200" dirty="0">
                <a:solidFill>
                  <a:srgbClr val="4F271C"/>
                </a:solidFill>
                <a:ea typeface="ＭＳ Ｐゴシック" charset="0"/>
                <a:cs typeface="ＭＳ Ｐゴシック" charset="0"/>
              </a:rPr>
              <a:t>  Consistent implementation of routines serve to organize a learner</a:t>
            </a:r>
            <a:r>
              <a:rPr lang="ja-JP" altLang="en-US" sz="3200" dirty="0">
                <a:solidFill>
                  <a:srgbClr val="4F271C"/>
                </a:solidFill>
                <a:ea typeface="ＭＳ Ｐゴシック" charset="0"/>
                <a:cs typeface="ＭＳ Ｐゴシック" charset="0"/>
              </a:rPr>
              <a:t>’</a:t>
            </a:r>
            <a:r>
              <a:rPr lang="en-US" altLang="ja-JP" sz="3200" dirty="0">
                <a:solidFill>
                  <a:srgbClr val="4F271C"/>
                </a:solidFill>
                <a:ea typeface="ＭＳ Ｐゴシック" charset="0"/>
                <a:cs typeface="ＭＳ Ｐゴシック" charset="0"/>
              </a:rPr>
              <a:t>s activities—and world!</a:t>
            </a:r>
          </a:p>
          <a:p>
            <a:pPr eaLnBrk="1" hangingPunct="1">
              <a:buFont typeface="Wingdings 3" charset="0"/>
              <a:buNone/>
            </a:pPr>
            <a:endParaRPr lang="en-US" altLang="ja-JP" sz="1400" dirty="0">
              <a:ea typeface="ＭＳ Ｐゴシック" charset="0"/>
              <a:cs typeface="ＭＳ Ｐゴシック" charset="0"/>
            </a:endParaRPr>
          </a:p>
          <a:p>
            <a:pPr algn="ctr" eaLnBrk="1" hangingPunct="1">
              <a:buFont typeface="Wingdings 3" charset="0"/>
              <a:buNone/>
            </a:pPr>
            <a:r>
              <a:rPr lang="en-US" sz="3600" b="1" dirty="0">
                <a:solidFill>
                  <a:srgbClr val="D95700"/>
                </a:solidFill>
                <a:ea typeface="ＭＳ Ｐゴシック" charset="0"/>
                <a:cs typeface="ＭＳ Ｐゴシック" charset="0"/>
              </a:rPr>
              <a:t>A LEARNER NEEDS TO LEARN </a:t>
            </a:r>
          </a:p>
          <a:p>
            <a:pPr algn="ctr" eaLnBrk="1" hangingPunct="1">
              <a:buFont typeface="Wingdings 3" charset="0"/>
              <a:buNone/>
            </a:pPr>
            <a:r>
              <a:rPr lang="en-US" sz="3600" b="1" dirty="0">
                <a:solidFill>
                  <a:srgbClr val="D95700"/>
                </a:solidFill>
                <a:ea typeface="ＭＳ Ｐゴシック" charset="0"/>
                <a:cs typeface="ＭＳ Ｐゴシック" charset="0"/>
              </a:rPr>
              <a:t>TO </a:t>
            </a:r>
            <a:r>
              <a:rPr lang="en-US" sz="3600" b="1" u="sng" dirty="0">
                <a:solidFill>
                  <a:srgbClr val="D95700"/>
                </a:solidFill>
                <a:ea typeface="ＭＳ Ｐゴシック" charset="0"/>
                <a:cs typeface="ＭＳ Ｐゴシック" charset="0"/>
              </a:rPr>
              <a:t>ANTICIPATE</a:t>
            </a:r>
          </a:p>
          <a:p>
            <a:pPr algn="ctr" eaLnBrk="1" hangingPunct="1">
              <a:buFont typeface="Wingdings 3" charset="0"/>
              <a:buNone/>
            </a:pPr>
            <a:endParaRPr lang="en-US" sz="3600" dirty="0">
              <a:latin typeface="Lucida Sans Unicode" charset="0"/>
              <a:ea typeface="ＭＳ Ｐゴシック" charset="0"/>
              <a:cs typeface="ＭＳ Ｐゴシック" charset="0"/>
            </a:endParaRPr>
          </a:p>
          <a:p>
            <a:pPr eaLnBrk="1" hangingPunct="1">
              <a:buFont typeface="Wingdings 3" charset="0"/>
              <a:buNone/>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317614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32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 (2 of 3)</a:t>
            </a:r>
            <a:endParaRPr lang="en-US" sz="3200" dirty="0">
              <a:solidFill>
                <a:srgbClr val="D95700"/>
              </a:solidFill>
            </a:endParaRPr>
          </a:p>
        </p:txBody>
      </p:sp>
      <p:sp>
        <p:nvSpPr>
          <p:cNvPr id="2" name="Content Placeholder 1"/>
          <p:cNvSpPr>
            <a:spLocks noGrp="1"/>
          </p:cNvSpPr>
          <p:nvPr>
            <p:ph idx="1"/>
          </p:nvPr>
        </p:nvSpPr>
        <p:spPr>
          <a:xfrm>
            <a:off x="1117600" y="1447800"/>
            <a:ext cx="7816850" cy="4800600"/>
          </a:xfrm>
        </p:spPr>
        <p:txBody>
          <a:bodyPr/>
          <a:lstStyle/>
          <a:p>
            <a:pPr marL="109537" indent="0">
              <a:buFont typeface="Wingdings 3" charset="0"/>
              <a:buNone/>
              <a:defRPr/>
            </a:pPr>
            <a:r>
              <a:rPr lang="en-US" sz="3200" dirty="0">
                <a:solidFill>
                  <a:schemeClr val="tx2"/>
                </a:solidFill>
              </a:rPr>
              <a:t>What are the primary components of any routine?</a:t>
            </a:r>
          </a:p>
          <a:p>
            <a:pPr marL="747713">
              <a:defRPr/>
            </a:pPr>
            <a:r>
              <a:rPr lang="en-US" sz="3200" dirty="0">
                <a:solidFill>
                  <a:schemeClr val="tx2"/>
                </a:solidFill>
              </a:rPr>
              <a:t>Initiate </a:t>
            </a:r>
            <a:r>
              <a:rPr lang="mr-IN" sz="3200" dirty="0">
                <a:solidFill>
                  <a:schemeClr val="tx2"/>
                </a:solidFill>
              </a:rPr>
              <a:t>–</a:t>
            </a:r>
            <a:r>
              <a:rPr lang="en-US" sz="3200" dirty="0">
                <a:solidFill>
                  <a:schemeClr val="tx2"/>
                </a:solidFill>
              </a:rPr>
              <a:t> How know it is time to begin?</a:t>
            </a:r>
          </a:p>
          <a:p>
            <a:pPr marL="747713">
              <a:defRPr/>
            </a:pPr>
            <a:r>
              <a:rPr lang="en-US" sz="3200" dirty="0">
                <a:solidFill>
                  <a:schemeClr val="tx2"/>
                </a:solidFill>
              </a:rPr>
              <a:t>Prepare </a:t>
            </a:r>
            <a:r>
              <a:rPr lang="mr-IN" sz="3200" dirty="0">
                <a:solidFill>
                  <a:schemeClr val="tx2"/>
                </a:solidFill>
              </a:rPr>
              <a:t>–</a:t>
            </a:r>
            <a:r>
              <a:rPr lang="en-US" sz="3200" dirty="0">
                <a:solidFill>
                  <a:schemeClr val="tx2"/>
                </a:solidFill>
              </a:rPr>
              <a:t> What need to do to be ready?</a:t>
            </a:r>
          </a:p>
          <a:p>
            <a:pPr marL="747713">
              <a:defRPr/>
            </a:pPr>
            <a:r>
              <a:rPr lang="en-US" sz="3200" dirty="0">
                <a:solidFill>
                  <a:schemeClr val="tx2"/>
                </a:solidFill>
              </a:rPr>
              <a:t>Perform Core </a:t>
            </a:r>
            <a:r>
              <a:rPr lang="mr-IN" sz="3200" dirty="0">
                <a:solidFill>
                  <a:schemeClr val="tx2"/>
                </a:solidFill>
              </a:rPr>
              <a:t>–</a:t>
            </a:r>
            <a:r>
              <a:rPr lang="en-US" sz="3200" dirty="0">
                <a:solidFill>
                  <a:schemeClr val="tx2"/>
                </a:solidFill>
              </a:rPr>
              <a:t> What do </a:t>
            </a:r>
            <a:r>
              <a:rPr lang="en-US" sz="3200" i="1" dirty="0">
                <a:solidFill>
                  <a:schemeClr val="tx2"/>
                </a:solidFill>
              </a:rPr>
              <a:t>to participat</a:t>
            </a:r>
            <a:r>
              <a:rPr lang="en-US" i="1" dirty="0">
                <a:solidFill>
                  <a:schemeClr val="tx2"/>
                </a:solidFill>
              </a:rPr>
              <a:t>e, at least partially?</a:t>
            </a:r>
            <a:endParaRPr lang="en-US" sz="3200" dirty="0">
              <a:solidFill>
                <a:schemeClr val="tx2"/>
              </a:solidFill>
            </a:endParaRPr>
          </a:p>
          <a:p>
            <a:pPr marL="747713">
              <a:defRPr/>
            </a:pPr>
            <a:r>
              <a:rPr lang="en-US" sz="3200" dirty="0">
                <a:solidFill>
                  <a:schemeClr val="tx2"/>
                </a:solidFill>
              </a:rPr>
              <a:t>Terminate </a:t>
            </a:r>
            <a:r>
              <a:rPr lang="mr-IN" sz="3200" dirty="0">
                <a:solidFill>
                  <a:schemeClr val="tx2"/>
                </a:solidFill>
              </a:rPr>
              <a:t>–</a:t>
            </a:r>
            <a:r>
              <a:rPr lang="en-US" sz="3200" dirty="0">
                <a:solidFill>
                  <a:schemeClr val="tx2"/>
                </a:solidFill>
              </a:rPr>
              <a:t> How know when over?</a:t>
            </a:r>
          </a:p>
        </p:txBody>
      </p:sp>
    </p:spTree>
    <p:extLst>
      <p:ext uri="{BB962C8B-B14F-4D97-AF65-F5344CB8AC3E}">
        <p14:creationId xmlns:p14="http://schemas.microsoft.com/office/powerpoint/2010/main" val="157347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32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 (3 of 3)</a:t>
            </a:r>
            <a:endParaRPr lang="en-US" sz="3200" dirty="0">
              <a:solidFill>
                <a:srgbClr val="D95700"/>
              </a:solidFill>
            </a:endParaRPr>
          </a:p>
        </p:txBody>
      </p:sp>
      <p:sp>
        <p:nvSpPr>
          <p:cNvPr id="2" name="Content Placeholder 1"/>
          <p:cNvSpPr>
            <a:spLocks noGrp="1"/>
          </p:cNvSpPr>
          <p:nvPr>
            <p:ph idx="1"/>
          </p:nvPr>
        </p:nvSpPr>
        <p:spPr/>
        <p:txBody>
          <a:bodyPr/>
          <a:lstStyle/>
          <a:p>
            <a:pPr marL="109537" indent="0">
              <a:buFont typeface="Wingdings 3" charset="0"/>
              <a:buNone/>
              <a:defRPr/>
            </a:pPr>
            <a:r>
              <a:rPr lang="en-US" sz="3200" dirty="0">
                <a:solidFill>
                  <a:schemeClr val="tx2"/>
                </a:solidFill>
              </a:rPr>
              <a:t>What components should be </a:t>
            </a:r>
            <a:r>
              <a:rPr lang="en-US" sz="3200" b="1" dirty="0">
                <a:solidFill>
                  <a:schemeClr val="tx2"/>
                </a:solidFill>
              </a:rPr>
              <a:t>integrated within</a:t>
            </a:r>
            <a:r>
              <a:rPr lang="en-US" sz="3200" dirty="0">
                <a:solidFill>
                  <a:schemeClr val="tx2"/>
                </a:solidFill>
              </a:rPr>
              <a:t> every routine?</a:t>
            </a:r>
          </a:p>
          <a:p>
            <a:pPr marL="1649413">
              <a:defRPr/>
            </a:pPr>
            <a:r>
              <a:rPr lang="en-US" sz="3200" dirty="0">
                <a:solidFill>
                  <a:schemeClr val="tx2"/>
                </a:solidFill>
              </a:rPr>
              <a:t>Communication skills</a:t>
            </a:r>
          </a:p>
          <a:p>
            <a:pPr marL="1649413">
              <a:defRPr/>
            </a:pPr>
            <a:r>
              <a:rPr lang="en-US" sz="3200" dirty="0">
                <a:solidFill>
                  <a:schemeClr val="tx2"/>
                </a:solidFill>
              </a:rPr>
              <a:t>Choice making</a:t>
            </a:r>
          </a:p>
          <a:p>
            <a:pPr marL="1649413">
              <a:defRPr/>
            </a:pPr>
            <a:r>
              <a:rPr lang="en-US" dirty="0">
                <a:solidFill>
                  <a:schemeClr val="tx2"/>
                </a:solidFill>
              </a:rPr>
              <a:t>Social skills</a:t>
            </a:r>
          </a:p>
          <a:p>
            <a:pPr marL="1649413">
              <a:defRPr/>
            </a:pPr>
            <a:r>
              <a:rPr lang="en-US" sz="3200" dirty="0">
                <a:solidFill>
                  <a:schemeClr val="tx2"/>
                </a:solidFill>
              </a:rPr>
              <a:t>Optimal positioning (&amp; movement)</a:t>
            </a:r>
          </a:p>
        </p:txBody>
      </p:sp>
    </p:spTree>
    <p:extLst>
      <p:ext uri="{BB962C8B-B14F-4D97-AF65-F5344CB8AC3E}">
        <p14:creationId xmlns:p14="http://schemas.microsoft.com/office/powerpoint/2010/main" val="124061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539750"/>
            <a:ext cx="8159750" cy="877888"/>
          </a:xfrm>
        </p:spPr>
        <p:txBody>
          <a:bodyPr>
            <a:noAutofit/>
          </a:bodyPr>
          <a:lstStyle/>
          <a:p>
            <a:pPr algn="ctr">
              <a:defRPr/>
            </a:pPr>
            <a:r>
              <a:rPr lang="en-US" sz="3400" dirty="0">
                <a:solidFill>
                  <a:srgbClr val="D95700"/>
                </a:solidFill>
              </a:rPr>
              <a:t>COMMUNICATION REMINDERS (2 of 2)</a:t>
            </a:r>
            <a:br>
              <a:rPr lang="en-US" sz="3400" dirty="0">
                <a:solidFill>
                  <a:schemeClr val="accent5"/>
                </a:solidFill>
              </a:rPr>
            </a:br>
            <a:r>
              <a:rPr lang="en-US" sz="4000" dirty="0">
                <a:solidFill>
                  <a:schemeClr val="accent5"/>
                </a:solidFill>
              </a:rPr>
              <a:t> </a:t>
            </a:r>
          </a:p>
        </p:txBody>
      </p:sp>
      <p:sp>
        <p:nvSpPr>
          <p:cNvPr id="3" name="Content Placeholder 2"/>
          <p:cNvSpPr>
            <a:spLocks noGrp="1"/>
          </p:cNvSpPr>
          <p:nvPr>
            <p:ph idx="1"/>
          </p:nvPr>
        </p:nvSpPr>
        <p:spPr/>
        <p:txBody>
          <a:bodyPr/>
          <a:lstStyle/>
          <a:p>
            <a:pPr marL="82550" indent="0">
              <a:buNone/>
            </a:pPr>
            <a:r>
              <a:rPr lang="en-US" sz="3600" dirty="0">
                <a:solidFill>
                  <a:schemeClr val="tx2"/>
                </a:solidFill>
              </a:rPr>
              <a:t>For a learner who experiences deaf-blindness, the way in which she </a:t>
            </a:r>
            <a:r>
              <a:rPr lang="en-US" sz="3600" i="1" u="sng" dirty="0">
                <a:solidFill>
                  <a:schemeClr val="tx2"/>
                </a:solidFill>
              </a:rPr>
              <a:t>receives</a:t>
            </a:r>
            <a:r>
              <a:rPr lang="en-US" sz="3600" dirty="0">
                <a:solidFill>
                  <a:schemeClr val="tx2"/>
                </a:solidFill>
              </a:rPr>
              <a:t> info. might be different from the way she </a:t>
            </a:r>
            <a:r>
              <a:rPr lang="en-US" sz="3600" i="1" u="sng" dirty="0">
                <a:solidFill>
                  <a:schemeClr val="tx2"/>
                </a:solidFill>
              </a:rPr>
              <a:t>expresses</a:t>
            </a:r>
            <a:r>
              <a:rPr lang="en-US" sz="3600" dirty="0">
                <a:solidFill>
                  <a:schemeClr val="tx2"/>
                </a:solidFill>
              </a:rPr>
              <a:t> information</a:t>
            </a:r>
          </a:p>
        </p:txBody>
      </p:sp>
    </p:spTree>
    <p:extLst>
      <p:ext uri="{BB962C8B-B14F-4D97-AF65-F5344CB8AC3E}">
        <p14:creationId xmlns:p14="http://schemas.microsoft.com/office/powerpoint/2010/main" val="143775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09538"/>
            <a:ext cx="7499350" cy="1143000"/>
          </a:xfrm>
        </p:spPr>
        <p:txBody>
          <a:bodyPr>
            <a:normAutofit fontScale="90000"/>
          </a:bodyPr>
          <a:lstStyle/>
          <a:p>
            <a:pPr algn="ctr" eaLnBrk="1" fontAlgn="auto" hangingPunct="1">
              <a:spcAft>
                <a:spcPts val="0"/>
              </a:spcAft>
              <a:defRPr/>
            </a:pPr>
            <a: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a:t>
            </a:r>
            <a:br>
              <a:rPr lang="en-US" sz="44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(1 of 2)</a:t>
            </a:r>
            <a:r>
              <a:rPr lang="en-US" sz="44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rPr>
              <a:t>	</a:t>
            </a:r>
          </a:p>
        </p:txBody>
      </p:sp>
      <p:sp>
        <p:nvSpPr>
          <p:cNvPr id="98305" name="Rectangle 3"/>
          <p:cNvSpPr>
            <a:spLocks noGrp="1" noChangeArrowheads="1"/>
          </p:cNvSpPr>
          <p:nvPr>
            <p:ph idx="1"/>
          </p:nvPr>
        </p:nvSpPr>
        <p:spPr>
          <a:xfrm>
            <a:off x="1143000" y="1587500"/>
            <a:ext cx="8001000" cy="5181600"/>
          </a:xfrm>
        </p:spPr>
        <p:txBody>
          <a:bodyPr/>
          <a:lstStyle/>
          <a:p>
            <a:pPr eaLnBrk="1" hangingPunct="1">
              <a:spcAft>
                <a:spcPts val="600"/>
              </a:spcAft>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structured routine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Identify the times of day a partner </a:t>
            </a:r>
            <a:r>
              <a:rPr lang="en-US" sz="2400" i="1" dirty="0">
                <a:solidFill>
                  <a:schemeClr val="tx2"/>
                </a:solidFill>
                <a:latin typeface="Lucida Sans Unicode" charset="0"/>
                <a:ea typeface="ＭＳ Ｐゴシック" charset="0"/>
                <a:cs typeface="ＭＳ Ｐゴシック" charset="0"/>
              </a:rPr>
              <a:t>predictably </a:t>
            </a:r>
            <a:r>
              <a:rPr lang="en-US" sz="2400" dirty="0">
                <a:solidFill>
                  <a:schemeClr val="tx2"/>
                </a:solidFill>
                <a:latin typeface="Lucida Sans Unicode" charset="0"/>
                <a:ea typeface="ＭＳ Ｐゴシック" charset="0"/>
                <a:cs typeface="ＭＳ Ｐゴシック" charset="0"/>
              </a:rPr>
              <a:t>completes with learner daily (or several times each day)</a:t>
            </a:r>
          </a:p>
          <a:p>
            <a:pPr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Select one of these activities</a:t>
            </a:r>
          </a:p>
          <a:p>
            <a:pPr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Write each step of the activity, in sequence</a:t>
            </a:r>
          </a:p>
          <a:p>
            <a:pPr marL="311150" indent="-228600"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Incorporate OBJECT / TOUCH cues from the learner’s augmented input dictionary</a:t>
            </a:r>
            <a:endParaRPr lang="en-US" sz="2400" dirty="0">
              <a:solidFill>
                <a:srgbClr val="00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4261030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73038"/>
            <a:ext cx="7499350" cy="1143000"/>
          </a:xfrm>
        </p:spPr>
        <p:txBody>
          <a:bodyPr>
            <a:normAutofit fontScale="90000"/>
          </a:bodyPr>
          <a:lstStyle/>
          <a:p>
            <a:pPr algn="ctr" eaLnBrk="1" fontAlgn="auto" hangingPunct="1">
              <a:spcAft>
                <a:spcPts val="0"/>
              </a:spcAft>
              <a:defRPr/>
            </a:pPr>
            <a: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a:t>
            </a:r>
            <a:b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(2 of 2)</a:t>
            </a:r>
            <a:endParaRPr lang="en-US" sz="40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endParaRPr>
          </a:p>
        </p:txBody>
      </p:sp>
      <p:sp>
        <p:nvSpPr>
          <p:cNvPr id="98305" name="Rectangle 3"/>
          <p:cNvSpPr>
            <a:spLocks noGrp="1" noChangeArrowheads="1"/>
          </p:cNvSpPr>
          <p:nvPr>
            <p:ph idx="1"/>
          </p:nvPr>
        </p:nvSpPr>
        <p:spPr>
          <a:xfrm>
            <a:off x="1143000" y="1473200"/>
            <a:ext cx="7772400" cy="5181600"/>
          </a:xfrm>
        </p:spPr>
        <p:txBody>
          <a:bodyPr/>
          <a:lstStyle/>
          <a:p>
            <a:pPr eaLnBrk="1" hangingPunct="1">
              <a:spcAft>
                <a:spcPts val="1200"/>
              </a:spcAft>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structured routine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Identify the response the learner will be expected to make at each step, to participate </a:t>
            </a:r>
            <a:r>
              <a:rPr lang="en-US" sz="2400" i="1" dirty="0">
                <a:solidFill>
                  <a:schemeClr val="tx2"/>
                </a:solidFill>
                <a:latin typeface="Lucida Sans Unicode" charset="0"/>
                <a:ea typeface="ＭＳ Ｐゴシック" charset="0"/>
                <a:cs typeface="ＭＳ Ｐゴシック" charset="0"/>
              </a:rPr>
              <a:t>at least partially</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Anticipate the amount of time the learner will need for response (i.e., TIME DELAY)</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Determine corresponding partner behavior (SAY, DO)</a:t>
            </a:r>
            <a:endParaRPr lang="en-US" sz="2400" dirty="0">
              <a:solidFill>
                <a:srgbClr val="00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348257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33338"/>
            <a:ext cx="7499350" cy="830262"/>
          </a:xfrm>
        </p:spPr>
        <p:txBody>
          <a:bodyPr>
            <a:normAutofit/>
          </a:bodyPr>
          <a:lstStyle/>
          <a:p>
            <a:pPr algn="ctr"/>
            <a:r>
              <a:rPr lang="en-US" sz="4400" dirty="0">
                <a:solidFill>
                  <a:srgbClr val="D95700"/>
                </a:solidFill>
              </a:rPr>
              <a:t>UTILIZING ROUTINES (1of 2)</a:t>
            </a:r>
          </a:p>
        </p:txBody>
      </p:sp>
      <p:pic>
        <p:nvPicPr>
          <p:cNvPr id="4" name="Content Placeholder 3" descr="Example of data collection for scripted routine for math meeting."/>
          <p:cNvPicPr>
            <a:picLocks noGrp="1" noChangeAspect="1"/>
          </p:cNvPicPr>
          <p:nvPr>
            <p:ph idx="1"/>
          </p:nvPr>
        </p:nvPicPr>
        <p:blipFill rotWithShape="1">
          <a:blip r:embed="rId2"/>
          <a:srcRect b="7516"/>
          <a:stretch/>
        </p:blipFill>
        <p:spPr>
          <a:xfrm>
            <a:off x="1066800" y="774700"/>
            <a:ext cx="7867650" cy="5626100"/>
          </a:xfrm>
        </p:spPr>
      </p:pic>
    </p:spTree>
    <p:extLst>
      <p:ext uri="{BB962C8B-B14F-4D97-AF65-F5344CB8AC3E}">
        <p14:creationId xmlns:p14="http://schemas.microsoft.com/office/powerpoint/2010/main" val="2851495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hangingPunct="1">
              <a:defRPr/>
            </a:pPr>
            <a:r>
              <a:rPr lang="en-US" sz="4400" b="0" dirty="0">
                <a:solidFill>
                  <a:srgbClr val="D95700"/>
                </a:solidFill>
                <a:ea typeface="ＭＳ Ｐゴシック" charset="0"/>
                <a:cs typeface="ＭＳ Ｐゴシック" charset="0"/>
              </a:rPr>
              <a:t>UTILIZING ROUTINES (2 of 2)</a:t>
            </a:r>
          </a:p>
        </p:txBody>
      </p:sp>
      <p:sp>
        <p:nvSpPr>
          <p:cNvPr id="51201" name="Rectangle 3"/>
          <p:cNvSpPr>
            <a:spLocks noGrp="1" noChangeArrowheads="1"/>
          </p:cNvSpPr>
          <p:nvPr>
            <p:ph idx="1"/>
          </p:nvPr>
        </p:nvSpPr>
        <p:spPr>
          <a:xfrm>
            <a:off x="1060578" y="1481138"/>
            <a:ext cx="7873110" cy="5148262"/>
          </a:xfrm>
        </p:spPr>
        <p:txBody>
          <a:bodyPr/>
          <a:lstStyle/>
          <a:p>
            <a:pPr algn="ctr" eaLnBrk="1" hangingPunct="1">
              <a:buFont typeface="Wingdings 2" charset="0"/>
              <a:buNone/>
            </a:pPr>
            <a:endParaRPr lang="en-US" sz="1200" u="sng" dirty="0">
              <a:latin typeface="Lucida Sans Unicode" charset="0"/>
              <a:ea typeface="ＭＳ Ｐゴシック" charset="0"/>
              <a:cs typeface="ＭＳ Ｐゴシック" charset="0"/>
            </a:endParaRPr>
          </a:p>
          <a:p>
            <a:pPr algn="ctr" eaLnBrk="1" hangingPunct="1">
              <a:buFont typeface="Wingdings 2" charset="0"/>
              <a:buNone/>
            </a:pPr>
            <a:r>
              <a:rPr lang="en-US" sz="4000" b="1" u="sng" dirty="0">
                <a:solidFill>
                  <a:schemeClr val="accent1">
                    <a:lumMod val="75000"/>
                  </a:schemeClr>
                </a:solidFill>
                <a:ea typeface="ＭＳ Ｐゴシック" charset="0"/>
                <a:cs typeface="ＭＳ Ｐゴシック" charset="0"/>
              </a:rPr>
              <a:t>KEY</a:t>
            </a:r>
            <a:r>
              <a:rPr lang="en-US" sz="4000" dirty="0">
                <a:solidFill>
                  <a:schemeClr val="accent1">
                    <a:lumMod val="75000"/>
                  </a:schemeClr>
                </a:solidFill>
                <a:ea typeface="ＭＳ Ｐゴシック" charset="0"/>
                <a:cs typeface="ＭＳ Ｐゴシック" charset="0"/>
              </a:rPr>
              <a:t>:  Create predictability for the learner!</a:t>
            </a:r>
          </a:p>
          <a:p>
            <a:pPr algn="ctr" eaLnBrk="1" hangingPunct="1">
              <a:buFont typeface="Wingdings 2" charset="0"/>
              <a:buNone/>
            </a:pPr>
            <a:endParaRPr lang="en-US" sz="2000" dirty="0">
              <a:solidFill>
                <a:srgbClr val="4B1A5D"/>
              </a:solidFill>
              <a:ea typeface="ＭＳ Ｐゴシック" charset="0"/>
              <a:cs typeface="ＭＳ Ｐゴシック" charset="0"/>
            </a:endParaRPr>
          </a:p>
          <a:p>
            <a:pPr>
              <a:buFont typeface="Wingdings 3" charset="0"/>
              <a:buNone/>
            </a:pPr>
            <a:r>
              <a:rPr lang="en-US" sz="3600" b="1" dirty="0">
                <a:solidFill>
                  <a:srgbClr val="FF0000"/>
                </a:solidFill>
                <a:ea typeface="ＭＳ Ｐゴシック" charset="0"/>
                <a:cs typeface="ＭＳ Ｐゴシック" charset="0"/>
              </a:rPr>
              <a:t>  </a:t>
            </a:r>
            <a:r>
              <a:rPr lang="en-US" sz="3600" b="1" u="sng" dirty="0">
                <a:solidFill>
                  <a:srgbClr val="D95700"/>
                </a:solidFill>
                <a:ea typeface="ＭＳ Ｐゴシック" charset="0"/>
                <a:cs typeface="ＭＳ Ｐゴシック" charset="0"/>
              </a:rPr>
              <a:t>MUST have a clear</a:t>
            </a:r>
            <a:r>
              <a:rPr lang="en-US" sz="3600" b="1" dirty="0">
                <a:solidFill>
                  <a:srgbClr val="D95700"/>
                </a:solidFill>
                <a:ea typeface="ＭＳ Ｐゴシック" charset="0"/>
                <a:cs typeface="ＭＳ Ｐゴシック" charset="0"/>
              </a:rPr>
              <a:t>:   beginning, </a:t>
            </a:r>
          </a:p>
          <a:p>
            <a:pPr>
              <a:buFont typeface="Wingdings 3" charset="0"/>
              <a:buNone/>
            </a:pPr>
            <a:r>
              <a:rPr lang="en-US" sz="3600" b="1" dirty="0">
                <a:solidFill>
                  <a:srgbClr val="D95700"/>
                </a:solidFill>
                <a:ea typeface="ＭＳ Ｐゴシック" charset="0"/>
                <a:cs typeface="ＭＳ Ｐゴシック" charset="0"/>
              </a:rPr>
              <a:t>					         middle, &amp;</a:t>
            </a:r>
          </a:p>
          <a:p>
            <a:pPr>
              <a:buFont typeface="Wingdings 3" charset="0"/>
              <a:buNone/>
            </a:pPr>
            <a:r>
              <a:rPr lang="en-US" sz="3600" b="1" dirty="0">
                <a:solidFill>
                  <a:srgbClr val="D95700"/>
                </a:solidFill>
                <a:ea typeface="ＭＳ Ｐゴシック" charset="0"/>
                <a:cs typeface="ＭＳ Ｐゴシック" charset="0"/>
              </a:rPr>
              <a:t>					         end!</a:t>
            </a:r>
            <a:endParaRPr lang="en-US" sz="3600" b="1" u="sng" dirty="0">
              <a:solidFill>
                <a:srgbClr val="D95700"/>
              </a:solidFill>
              <a:ea typeface="ＭＳ Ｐゴシック" charset="0"/>
              <a:cs typeface="ＭＳ Ｐゴシック" charset="0"/>
            </a:endParaRPr>
          </a:p>
        </p:txBody>
      </p:sp>
    </p:spTree>
    <p:extLst>
      <p:ext uri="{BB962C8B-B14F-4D97-AF65-F5344CB8AC3E}">
        <p14:creationId xmlns:p14="http://schemas.microsoft.com/office/powerpoint/2010/main" val="2013156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35608" y="117910"/>
            <a:ext cx="7498080" cy="1143000"/>
          </a:xfrm>
        </p:spPr>
        <p:txBody>
          <a:bodyPr vert="horz" wrap="square" lIns="91440" tIns="45720" rIns="91440" bIns="45720" numCol="1" anchorCtr="0" compatLnSpc="1">
            <a:prstTxWarp prst="textNoShape">
              <a:avLst/>
            </a:prstTxWarp>
            <a:normAutofit/>
          </a:bodyPr>
          <a:lstStyle/>
          <a:p>
            <a:pPr algn="ctr">
              <a:spcAft>
                <a:spcPts val="600"/>
              </a:spcAft>
              <a:defRPr/>
            </a:pPr>
            <a:r>
              <a:rPr lang="en-US" sz="4000" dirty="0">
                <a:solidFill>
                  <a:srgbClr val="D95700"/>
                </a:solidFill>
              </a:rPr>
              <a:t>ESSENTIAL TAKE-AWAYS:</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74753" name="Rectangle 3"/>
          <p:cNvSpPr>
            <a:spLocks noGrp="1" noChangeArrowheads="1"/>
          </p:cNvSpPr>
          <p:nvPr>
            <p:ph sz="half" idx="1"/>
          </p:nvPr>
        </p:nvSpPr>
        <p:spPr>
          <a:xfrm>
            <a:off x="1267166" y="1282566"/>
            <a:ext cx="7498080" cy="5175985"/>
          </a:xfrm>
        </p:spPr>
        <p:txBody>
          <a:bodyPr/>
          <a:lstStyle/>
          <a:p>
            <a:pPr marL="82550" indent="0">
              <a:spcAft>
                <a:spcPts val="1200"/>
              </a:spcAft>
              <a:buNone/>
            </a:pPr>
            <a:r>
              <a:rPr lang="en-US" sz="3200" dirty="0">
                <a:effectLst>
                  <a:outerShdw blurRad="38100" dist="38100" dir="2700000" algn="tl">
                    <a:srgbClr val="DDDDDD"/>
                  </a:outerShdw>
                </a:effectLst>
                <a:latin typeface="Gill Sans MT" charset="0"/>
                <a:ea typeface="ＭＳ Ｐゴシック" charset="0"/>
                <a:cs typeface="ＭＳ Ｐゴシック" charset="0"/>
              </a:rPr>
              <a:t>COMMUNICATIVE INTERVENTION </a:t>
            </a:r>
            <a:r>
              <a:rPr lang="en-US" dirty="0">
                <a:effectLst>
                  <a:outerShdw blurRad="38100" dist="38100" dir="2700000" algn="tl">
                    <a:srgbClr val="DDDDDD"/>
                  </a:outerShdw>
                </a:effectLst>
                <a:latin typeface="Gill Sans MT" charset="0"/>
                <a:ea typeface="ＭＳ Ｐゴシック" charset="0"/>
                <a:cs typeface="ＭＳ Ｐゴシック" charset="0"/>
              </a:rPr>
              <a:t>(with learners who are NON-symbolic or use CONCRETE representations)</a:t>
            </a:r>
            <a:endParaRPr lang="en-US" dirty="0"/>
          </a:p>
          <a:p>
            <a:pPr algn="ctr">
              <a:buNone/>
            </a:pPr>
            <a:r>
              <a:rPr lang="en-US" b="1" dirty="0">
                <a:solidFill>
                  <a:srgbClr val="D95700"/>
                </a:solidFill>
                <a:latin typeface="Gill Sans MT" charset="0"/>
                <a:ea typeface="ＭＳ Ｐゴシック" charset="0"/>
                <a:cs typeface="ＭＳ Ｐゴシック" charset="0"/>
              </a:rPr>
              <a:t>Listen with your eyes,</a:t>
            </a:r>
          </a:p>
          <a:p>
            <a:pPr algn="ctr">
              <a:buNone/>
            </a:pPr>
            <a:r>
              <a:rPr lang="en-US" b="1" dirty="0">
                <a:solidFill>
                  <a:srgbClr val="D95700"/>
                </a:solidFill>
                <a:latin typeface="Gill Sans MT" charset="0"/>
                <a:ea typeface="ＭＳ Ｐゴシック" charset="0"/>
                <a:cs typeface="ＭＳ Ｐゴシック" charset="0"/>
              </a:rPr>
              <a:t> and hands,</a:t>
            </a:r>
          </a:p>
          <a:p>
            <a:pPr algn="ctr">
              <a:buNone/>
            </a:pPr>
            <a:r>
              <a:rPr lang="en-US" b="1" dirty="0">
                <a:solidFill>
                  <a:srgbClr val="D95700"/>
                </a:solidFill>
                <a:latin typeface="Gill Sans MT" charset="0"/>
                <a:ea typeface="ＭＳ Ｐゴシック" charset="0"/>
                <a:cs typeface="ＭＳ Ｐゴシック" charset="0"/>
              </a:rPr>
              <a:t>and heart….</a:t>
            </a:r>
          </a:p>
          <a:p>
            <a:pPr algn="ctr">
              <a:buNone/>
            </a:pPr>
            <a:r>
              <a:rPr lang="en-US" dirty="0">
                <a:solidFill>
                  <a:srgbClr val="4F271C"/>
                </a:solidFill>
                <a:latin typeface="Gill Sans MT" charset="0"/>
                <a:ea typeface="ＭＳ Ｐゴシック" charset="0"/>
                <a:cs typeface="ＭＳ Ｐゴシック" charset="0"/>
              </a:rPr>
              <a:t>(to develop learner’s </a:t>
            </a:r>
            <a:r>
              <a:rPr lang="en-US" b="1" dirty="0">
                <a:solidFill>
                  <a:srgbClr val="4F271C"/>
                </a:solidFill>
                <a:latin typeface="Gill Sans MT" charset="0"/>
                <a:ea typeface="ＭＳ Ｐゴシック" charset="0"/>
                <a:cs typeface="ＭＳ Ｐゴシック" charset="0"/>
              </a:rPr>
              <a:t>expressive</a:t>
            </a:r>
            <a:r>
              <a:rPr lang="en-US" dirty="0">
                <a:solidFill>
                  <a:srgbClr val="4F271C"/>
                </a:solidFill>
                <a:latin typeface="Gill Sans MT" charset="0"/>
                <a:ea typeface="ＭＳ Ｐゴシック" charset="0"/>
                <a:cs typeface="ＭＳ Ｐゴシック" charset="0"/>
              </a:rPr>
              <a:t> skills)</a:t>
            </a:r>
          </a:p>
          <a:p>
            <a:pPr algn="ctr">
              <a:buNone/>
            </a:pPr>
            <a:r>
              <a:rPr lang="en-US" dirty="0">
                <a:solidFill>
                  <a:srgbClr val="4F271C"/>
                </a:solidFill>
                <a:latin typeface="Gill Sans MT" charset="0"/>
                <a:ea typeface="ＭＳ Ｐゴシック" charset="0"/>
                <a:cs typeface="ＭＳ Ｐゴシック" charset="0"/>
              </a:rPr>
              <a:t>&amp;</a:t>
            </a:r>
          </a:p>
          <a:p>
            <a:pPr algn="ctr">
              <a:buNone/>
            </a:pPr>
            <a:r>
              <a:rPr lang="en-US" b="1" dirty="0">
                <a:solidFill>
                  <a:srgbClr val="D95700"/>
                </a:solidFill>
                <a:latin typeface="Gill Sans MT" charset="0"/>
                <a:ea typeface="ＭＳ Ｐゴシック" charset="0"/>
                <a:cs typeface="ＭＳ Ｐゴシック" charset="0"/>
              </a:rPr>
              <a:t>Talk with more than your mouth….</a:t>
            </a:r>
          </a:p>
          <a:p>
            <a:pPr algn="ctr">
              <a:buNone/>
            </a:pPr>
            <a:r>
              <a:rPr lang="en-US" dirty="0">
                <a:solidFill>
                  <a:schemeClr val="tx2"/>
                </a:solidFill>
                <a:latin typeface="Gill Sans MT" charset="0"/>
                <a:ea typeface="ＭＳ Ｐゴシック" charset="0"/>
                <a:cs typeface="ＭＳ Ｐゴシック" charset="0"/>
              </a:rPr>
              <a:t>(to develop learner’s </a:t>
            </a:r>
            <a:r>
              <a:rPr lang="en-US" b="1" dirty="0">
                <a:solidFill>
                  <a:schemeClr val="tx2"/>
                </a:solidFill>
                <a:latin typeface="Gill Sans MT" charset="0"/>
                <a:ea typeface="ＭＳ Ｐゴシック" charset="0"/>
                <a:cs typeface="ＭＳ Ｐゴシック" charset="0"/>
              </a:rPr>
              <a:t>receptive </a:t>
            </a:r>
            <a:r>
              <a:rPr lang="en-US" dirty="0">
                <a:solidFill>
                  <a:schemeClr val="tx2"/>
                </a:solidFill>
                <a:latin typeface="Gill Sans MT" charset="0"/>
                <a:ea typeface="ＭＳ Ｐゴシック" charset="0"/>
                <a:cs typeface="ＭＳ Ｐゴシック" charset="0"/>
              </a:rPr>
              <a:t>skills)</a:t>
            </a:r>
          </a:p>
        </p:txBody>
      </p:sp>
    </p:spTree>
    <p:extLst>
      <p:ext uri="{BB962C8B-B14F-4D97-AF65-F5344CB8AC3E}">
        <p14:creationId xmlns:p14="http://schemas.microsoft.com/office/powerpoint/2010/main" val="2335435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1143000"/>
          </a:xfrm>
        </p:spPr>
        <p:txBody>
          <a:bodyPr>
            <a:normAutofit/>
          </a:bodyPr>
          <a:lstStyle/>
          <a:p>
            <a:pPr algn="ctr">
              <a:defRPr/>
            </a:pPr>
            <a:r>
              <a:rPr lang="en-US" sz="4800" dirty="0">
                <a:latin typeface="+mn-lt"/>
              </a:rPr>
              <a:t>THANK YOU!</a:t>
            </a:r>
          </a:p>
        </p:txBody>
      </p:sp>
      <p:sp>
        <p:nvSpPr>
          <p:cNvPr id="3" name="Content Placeholder 2"/>
          <p:cNvSpPr>
            <a:spLocks noGrp="1"/>
          </p:cNvSpPr>
          <p:nvPr>
            <p:ph idx="1"/>
          </p:nvPr>
        </p:nvSpPr>
        <p:spPr>
          <a:xfrm>
            <a:off x="990600" y="1981200"/>
            <a:ext cx="8153400" cy="4422775"/>
          </a:xfrm>
        </p:spPr>
        <p:txBody>
          <a:bodyPr/>
          <a:lstStyle/>
          <a:p>
            <a:pPr marL="0" indent="0" algn="ctr">
              <a:buFont typeface="Wingdings" charset="0"/>
              <a:buNone/>
              <a:defRPr/>
            </a:pPr>
            <a:endParaRPr lang="en-US" dirty="0"/>
          </a:p>
          <a:p>
            <a:pPr marL="0" indent="0" algn="ctr">
              <a:buFont typeface="Wingdings" charset="0"/>
              <a:buNone/>
              <a:defRPr/>
            </a:pPr>
            <a:r>
              <a:rPr lang="en-US" sz="4800" dirty="0">
                <a:solidFill>
                  <a:schemeClr val="tx2"/>
                </a:solidFill>
              </a:rPr>
              <a:t>Susan M. Bashinski</a:t>
            </a:r>
          </a:p>
          <a:p>
            <a:pPr marL="0" indent="0" algn="ctr">
              <a:buFont typeface="Wingdings" charset="0"/>
              <a:buNone/>
              <a:defRPr/>
            </a:pPr>
            <a:r>
              <a:rPr lang="en-US" sz="4400" dirty="0">
                <a:solidFill>
                  <a:schemeClr val="tx2"/>
                </a:solidFill>
              </a:rPr>
              <a:t>816.271.5629</a:t>
            </a:r>
          </a:p>
          <a:p>
            <a:pPr marL="0" indent="0" algn="ctr">
              <a:buFont typeface="Wingdings" charset="0"/>
              <a:buNone/>
              <a:defRPr/>
            </a:pPr>
            <a:r>
              <a:rPr lang="en-US" sz="4400" u="sng" dirty="0">
                <a:solidFill>
                  <a:srgbClr val="D95700"/>
                </a:solidFill>
              </a:rPr>
              <a:t>sbashinski@missouriwestern.edu </a:t>
            </a:r>
          </a:p>
        </p:txBody>
      </p:sp>
    </p:spTree>
    <p:extLst>
      <p:ext uri="{BB962C8B-B14F-4D97-AF65-F5344CB8AC3E}">
        <p14:creationId xmlns:p14="http://schemas.microsoft.com/office/powerpoint/2010/main" val="234347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4800" dirty="0">
                <a:solidFill>
                  <a:schemeClr val="tx2"/>
                </a:solidFill>
                <a:latin typeface="Lucida Sans Unicode"/>
              </a:rPr>
              <a:t>LEARNER NEEDS</a:t>
            </a:r>
            <a:endParaRPr lang="en-US" sz="4800" dirty="0">
              <a:solidFill>
                <a:schemeClr val="tx2"/>
              </a:solidFill>
              <a:latin typeface="Lucida Sans Unicode"/>
              <a:cs typeface="+mj-cs"/>
            </a:endParaRPr>
          </a:p>
        </p:txBody>
      </p:sp>
      <p:sp>
        <p:nvSpPr>
          <p:cNvPr id="12291" name="Rectangle 3"/>
          <p:cNvSpPr>
            <a:spLocks noGrp="1" noChangeArrowheads="1"/>
          </p:cNvSpPr>
          <p:nvPr>
            <p:ph type="body" idx="1"/>
          </p:nvPr>
        </p:nvSpPr>
        <p:spPr>
          <a:xfrm>
            <a:off x="1143000" y="1417638"/>
            <a:ext cx="7880350" cy="5440362"/>
          </a:xfrm>
        </p:spPr>
        <p:txBody>
          <a:bodyPr>
            <a:normAutofit/>
          </a:bodyPr>
          <a:lstStyle/>
          <a:p>
            <a:pPr eaLnBrk="1" hangingPunct="1">
              <a:lnSpc>
                <a:spcPct val="90000"/>
              </a:lnSpc>
              <a:buFont typeface="Wingdings" charset="0"/>
              <a:buNone/>
              <a:defRPr/>
            </a:pPr>
            <a:r>
              <a:rPr lang="en-US" sz="3600" dirty="0">
                <a:latin typeface="Lucida Sans Unicode"/>
                <a:cs typeface="+mn-cs"/>
              </a:rPr>
              <a:t> </a:t>
            </a:r>
            <a:r>
              <a:rPr lang="en-US" sz="3600" dirty="0">
                <a:cs typeface="+mn-cs"/>
              </a:rPr>
              <a:t> </a:t>
            </a:r>
            <a:r>
              <a:rPr lang="en-US" sz="3600" b="1" dirty="0">
                <a:solidFill>
                  <a:srgbClr val="D95700"/>
                </a:solidFill>
              </a:rPr>
              <a:t>Deaf-blindness requires a learner’s  partners to take time to…</a:t>
            </a:r>
          </a:p>
          <a:p>
            <a:pPr>
              <a:lnSpc>
                <a:spcPct val="90000"/>
              </a:lnSpc>
              <a:defRPr/>
            </a:pPr>
            <a:r>
              <a:rPr lang="en-US" sz="3500" dirty="0">
                <a:solidFill>
                  <a:schemeClr val="tx2"/>
                </a:solidFill>
                <a:cs typeface="+mn-cs"/>
              </a:rPr>
              <a:t>plan how a learner will RECEIVE information in every activity</a:t>
            </a:r>
          </a:p>
          <a:p>
            <a:pPr marL="82296" indent="0">
              <a:lnSpc>
                <a:spcPct val="90000"/>
              </a:lnSpc>
              <a:buNone/>
              <a:defRPr/>
            </a:pPr>
            <a:endParaRPr lang="en-US" sz="1300" dirty="0">
              <a:solidFill>
                <a:schemeClr val="tx2"/>
              </a:solidFill>
              <a:cs typeface="+mn-cs"/>
            </a:endParaRPr>
          </a:p>
          <a:p>
            <a:pPr eaLnBrk="1" hangingPunct="1">
              <a:lnSpc>
                <a:spcPct val="90000"/>
              </a:lnSpc>
              <a:defRPr/>
            </a:pPr>
            <a:r>
              <a:rPr lang="en-US" sz="3500" dirty="0">
                <a:solidFill>
                  <a:schemeClr val="tx2"/>
                </a:solidFill>
                <a:cs typeface="+mn-cs"/>
              </a:rPr>
              <a:t>plan what a learner will DO in every activity </a:t>
            </a:r>
          </a:p>
          <a:p>
            <a:pPr marL="82296" indent="0" eaLnBrk="1" hangingPunct="1">
              <a:lnSpc>
                <a:spcPct val="90000"/>
              </a:lnSpc>
              <a:buNone/>
              <a:defRPr/>
            </a:pPr>
            <a:endParaRPr lang="en-US" sz="1300" dirty="0">
              <a:solidFill>
                <a:schemeClr val="tx2"/>
              </a:solidFill>
              <a:cs typeface="+mn-cs"/>
            </a:endParaRPr>
          </a:p>
          <a:p>
            <a:pPr eaLnBrk="1" hangingPunct="1">
              <a:lnSpc>
                <a:spcPct val="90000"/>
              </a:lnSpc>
              <a:defRPr/>
            </a:pPr>
            <a:r>
              <a:rPr lang="en-US" sz="3500" dirty="0">
                <a:solidFill>
                  <a:schemeClr val="tx2"/>
                </a:solidFill>
                <a:cs typeface="+mn-cs"/>
              </a:rPr>
              <a:t>consider the IMMEDIATE physical, visual, and auditory ENVIRONMENTAL CONTEXTS of every activity</a:t>
            </a:r>
          </a:p>
        </p:txBody>
      </p:sp>
    </p:spTree>
    <p:extLst>
      <p:ext uri="{BB962C8B-B14F-4D97-AF65-F5344CB8AC3E}">
        <p14:creationId xmlns:p14="http://schemas.microsoft.com/office/powerpoint/2010/main" val="45845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tx2"/>
                </a:solidFill>
                <a:effectLst>
                  <a:outerShdw blurRad="38100" dist="38100" dir="2700000" algn="tl">
                    <a:srgbClr val="DDDDDD"/>
                  </a:outerShdw>
                </a:effectLst>
                <a:ea typeface="ＭＳ Ｐゴシック" charset="0"/>
                <a:cs typeface="ＭＳ Ｐゴシック" charset="0"/>
              </a:rPr>
              <a:t>PARTNER’S ROLE / REPERTOIRE</a:t>
            </a:r>
            <a:endParaRPr lang="en-US" dirty="0"/>
          </a:p>
        </p:txBody>
      </p:sp>
      <p:sp>
        <p:nvSpPr>
          <p:cNvPr id="3" name="Content Placeholder 2"/>
          <p:cNvSpPr>
            <a:spLocks noGrp="1"/>
          </p:cNvSpPr>
          <p:nvPr>
            <p:ph idx="1"/>
          </p:nvPr>
        </p:nvSpPr>
        <p:spPr>
          <a:xfrm>
            <a:off x="1435100" y="1447800"/>
            <a:ext cx="7277100" cy="5232400"/>
          </a:xfrm>
        </p:spPr>
        <p:txBody>
          <a:bodyPr/>
          <a:lstStyle/>
          <a:p>
            <a:pPr marL="82550" indent="0">
              <a:buNone/>
            </a:pPr>
            <a:r>
              <a:rPr lang="en-US" sz="3000" u="sng" dirty="0">
                <a:solidFill>
                  <a:schemeClr val="tx2"/>
                </a:solidFill>
              </a:rPr>
              <a:t>TA needs to provide potential communication partners with</a:t>
            </a:r>
            <a:r>
              <a:rPr lang="en-US" sz="3000" dirty="0">
                <a:solidFill>
                  <a:schemeClr val="tx2"/>
                </a:solidFill>
              </a:rPr>
              <a:t>:</a:t>
            </a:r>
          </a:p>
          <a:p>
            <a:r>
              <a:rPr lang="en-US" sz="3000" i="1" dirty="0">
                <a:solidFill>
                  <a:schemeClr val="tx2"/>
                </a:solidFill>
              </a:rPr>
              <a:t>specific strategies </a:t>
            </a:r>
            <a:r>
              <a:rPr lang="en-US" sz="3000" dirty="0">
                <a:solidFill>
                  <a:schemeClr val="tx2"/>
                </a:solidFill>
              </a:rPr>
              <a:t>they might implement, to facilitate a learner’s growth,</a:t>
            </a:r>
          </a:p>
          <a:p>
            <a:r>
              <a:rPr lang="en-US" sz="3000" i="1" dirty="0">
                <a:solidFill>
                  <a:schemeClr val="tx2"/>
                </a:solidFill>
              </a:rPr>
              <a:t>in the direction of </a:t>
            </a:r>
            <a:r>
              <a:rPr lang="en-US" sz="3000" dirty="0">
                <a:solidFill>
                  <a:schemeClr val="tx2"/>
                </a:solidFill>
              </a:rPr>
              <a:t>conventional, intentional communication</a:t>
            </a:r>
            <a:r>
              <a:rPr lang="en-US" dirty="0">
                <a:solidFill>
                  <a:schemeClr val="tx2"/>
                </a:solidFill>
              </a:rPr>
              <a:t>. </a:t>
            </a:r>
          </a:p>
          <a:p>
            <a:pPr marL="82550" indent="0">
              <a:buNone/>
            </a:pPr>
            <a:endParaRPr lang="en-US" sz="1200" dirty="0">
              <a:solidFill>
                <a:schemeClr val="tx2"/>
              </a:solidFill>
            </a:endParaRPr>
          </a:p>
          <a:p>
            <a:pPr marL="82550" indent="0">
              <a:buNone/>
            </a:pPr>
            <a:r>
              <a:rPr lang="en-US" dirty="0">
                <a:solidFill>
                  <a:srgbClr val="D95700"/>
                </a:solidFill>
                <a:latin typeface="Gill Sans MT" charset="0"/>
                <a:ea typeface="ＭＳ Ｐゴシック" charset="0"/>
                <a:cs typeface="ＭＳ Ｐゴシック" charset="0"/>
              </a:rPr>
              <a:t>Partners’ r</a:t>
            </a:r>
            <a:r>
              <a:rPr lang="en-US" altLang="ja-JP" dirty="0">
                <a:solidFill>
                  <a:srgbClr val="D95700"/>
                </a:solidFill>
                <a:latin typeface="Gill Sans MT" charset="0"/>
                <a:ea typeface="ＭＳ Ｐゴシック" charset="0"/>
                <a:cs typeface="ＭＳ Ｐゴシック" charset="0"/>
              </a:rPr>
              <a:t>epeated interpretations of a learner’s behaviors, over time, will shape intentionality &amp; conventionality.</a:t>
            </a:r>
            <a:endParaRPr lang="en-US" dirty="0">
              <a:solidFill>
                <a:srgbClr val="D95700"/>
              </a:solidFill>
              <a:latin typeface="Gill Sans MT" charset="0"/>
              <a:ea typeface="ＭＳ Ｐゴシック" charset="0"/>
              <a:cs typeface="ＭＳ Ｐゴシック" charset="0"/>
            </a:endParaRPr>
          </a:p>
          <a:p>
            <a:pPr marL="82550" indent="0">
              <a:buNone/>
            </a:pPr>
            <a:endParaRPr lang="en-US" dirty="0">
              <a:solidFill>
                <a:schemeClr val="tx2"/>
              </a:solidFill>
            </a:endParaRPr>
          </a:p>
        </p:txBody>
      </p:sp>
    </p:spTree>
    <p:extLst>
      <p:ext uri="{BB962C8B-B14F-4D97-AF65-F5344CB8AC3E}">
        <p14:creationId xmlns:p14="http://schemas.microsoft.com/office/powerpoint/2010/main" val="332083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5668962"/>
          </a:xfrm>
        </p:spPr>
        <p:txBody>
          <a:bodyPr/>
          <a:lstStyle/>
          <a:p>
            <a:pPr algn="ctr">
              <a:defRPr/>
            </a:pPr>
            <a:r>
              <a:rPr lang="en-US" sz="4800" dirty="0">
                <a:solidFill>
                  <a:srgbClr val="D95700"/>
                </a:solidFill>
              </a:rPr>
              <a:t>STRATEGIES</a:t>
            </a:r>
            <a:r>
              <a:rPr lang="en-US" sz="4800" dirty="0"/>
              <a:t> FOR FACILITATING NONSYMBOLIC /</a:t>
            </a:r>
            <a:br>
              <a:rPr lang="en-US" sz="4800" dirty="0"/>
            </a:br>
            <a:r>
              <a:rPr lang="en-US" sz="4800" dirty="0"/>
              <a:t>CONCRETE SYMBOLIC COMMUNICATION DEVELOPMENT</a:t>
            </a:r>
          </a:p>
        </p:txBody>
      </p:sp>
    </p:spTree>
    <p:extLst>
      <p:ext uri="{BB962C8B-B14F-4D97-AF65-F5344CB8AC3E}">
        <p14:creationId xmlns:p14="http://schemas.microsoft.com/office/powerpoint/2010/main" val="3820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305800" cy="1554162"/>
          </a:xfrm>
        </p:spPr>
        <p:txBody>
          <a:bodyPr vert="horz" wrap="square" lIns="91440" tIns="45720" rIns="91440" bIns="45720" numCol="1" anchorCtr="0" compatLnSpc="1">
            <a:prstTxWarp prst="textNoShape">
              <a:avLst/>
            </a:prstTxWarp>
          </a:bodyPr>
          <a:lstStyle/>
          <a:p>
            <a:pPr algn="ctr">
              <a:defRPr/>
            </a:pPr>
            <a:r>
              <a:rPr lang="en-US" sz="3900" dirty="0">
                <a:effectLst>
                  <a:outerShdw blurRad="38100" dist="38100" dir="2700000" algn="tl">
                    <a:srgbClr val="DDDDDD"/>
                  </a:outerShdw>
                </a:effectLst>
                <a:latin typeface="Gill Sans MT" charset="0"/>
                <a:ea typeface="ＭＳ Ｐゴシック" charset="0"/>
                <a:cs typeface="ＭＳ Ｐゴシック" charset="0"/>
              </a:rPr>
              <a:t>COMMUNICATION BEGINS WITH NONSYMBOLIC BEHAVIOR</a:t>
            </a:r>
          </a:p>
        </p:txBody>
      </p:sp>
      <p:sp>
        <p:nvSpPr>
          <p:cNvPr id="76802" name="Content Placeholder 2"/>
          <p:cNvSpPr>
            <a:spLocks noGrp="1"/>
          </p:cNvSpPr>
          <p:nvPr>
            <p:ph idx="1"/>
          </p:nvPr>
        </p:nvSpPr>
        <p:spPr>
          <a:xfrm>
            <a:off x="1066800" y="2057400"/>
            <a:ext cx="8305800" cy="4800600"/>
          </a:xfrm>
        </p:spPr>
        <p:txBody>
          <a:bodyPr/>
          <a:lstStyle/>
          <a:p>
            <a:r>
              <a:rPr lang="en-US" u="sng" dirty="0">
                <a:solidFill>
                  <a:srgbClr val="4F271C"/>
                </a:solidFill>
                <a:latin typeface="Gill Sans MT" charset="0"/>
                <a:ea typeface="ＭＳ Ｐゴシック" charset="0"/>
                <a:cs typeface="ＭＳ Ｐゴシック" charset="0"/>
              </a:rPr>
              <a:t>Observe a learner during unstructured time</a:t>
            </a:r>
          </a:p>
          <a:p>
            <a:pPr>
              <a:buFont typeface="Wingdings 2" charset="0"/>
              <a:buNone/>
            </a:pPr>
            <a:endParaRPr lang="en-US" sz="1200" u="sng" dirty="0">
              <a:solidFill>
                <a:srgbClr val="4F271C"/>
              </a:solidFill>
              <a:latin typeface="Gill Sans MT" charset="0"/>
              <a:ea typeface="ＭＳ Ｐゴシック" charset="0"/>
              <a:cs typeface="ＭＳ Ｐゴシック" charset="0"/>
            </a:endParaRPr>
          </a:p>
          <a:p>
            <a:r>
              <a:rPr lang="en-US" u="sng" dirty="0">
                <a:solidFill>
                  <a:srgbClr val="4F271C"/>
                </a:solidFill>
                <a:latin typeface="Gill Sans MT" charset="0"/>
                <a:ea typeface="ＭＳ Ｐゴシック" charset="0"/>
                <a:cs typeface="ＭＳ Ｐゴシック" charset="0"/>
              </a:rPr>
              <a:t>Follow the learner</a:t>
            </a:r>
            <a:r>
              <a:rPr lang="ja-JP" altLang="en-US" u="sng" dirty="0">
                <a:solidFill>
                  <a:srgbClr val="4F271C"/>
                </a:solidFill>
                <a:latin typeface="Gill Sans MT" charset="0"/>
                <a:ea typeface="ＭＳ Ｐゴシック" charset="0"/>
                <a:cs typeface="ＭＳ Ｐゴシック" charset="0"/>
              </a:rPr>
              <a:t>’</a:t>
            </a:r>
            <a:r>
              <a:rPr lang="en-US" altLang="ja-JP" u="sng" dirty="0">
                <a:solidFill>
                  <a:srgbClr val="4F271C"/>
                </a:solidFill>
                <a:latin typeface="Gill Sans MT" charset="0"/>
                <a:ea typeface="ＭＳ Ｐゴシック" charset="0"/>
                <a:cs typeface="ＭＳ Ｐゴシック" charset="0"/>
              </a:rPr>
              <a:t>s lead</a:t>
            </a:r>
          </a:p>
          <a:p>
            <a:pPr>
              <a:buFont typeface="Wingdings 2" charset="0"/>
              <a:buNone/>
            </a:pPr>
            <a:endParaRPr lang="en-US" sz="1200" u="sng" dirty="0">
              <a:solidFill>
                <a:srgbClr val="4F271C"/>
              </a:solidFill>
              <a:latin typeface="Gill Sans MT" charset="0"/>
              <a:ea typeface="ＭＳ Ｐゴシック" charset="0"/>
              <a:cs typeface="ＭＳ Ｐゴシック" charset="0"/>
            </a:endParaRPr>
          </a:p>
          <a:p>
            <a:r>
              <a:rPr lang="en-US" u="sng" dirty="0">
                <a:solidFill>
                  <a:srgbClr val="4F271C"/>
                </a:solidFill>
                <a:latin typeface="Gill Sans MT" charset="0"/>
                <a:ea typeface="ＭＳ Ｐゴシック" charset="0"/>
                <a:cs typeface="ＭＳ Ｐゴシック" charset="0"/>
              </a:rPr>
              <a:t>Embellish </a:t>
            </a:r>
            <a:r>
              <a:rPr lang="en-US" i="1" u="sng" dirty="0">
                <a:solidFill>
                  <a:srgbClr val="4F271C"/>
                </a:solidFill>
                <a:latin typeface="Gill Sans MT" charset="0"/>
                <a:ea typeface="ＭＳ Ｐゴシック" charset="0"/>
                <a:cs typeface="ＭＳ Ｐゴシック" charset="0"/>
              </a:rPr>
              <a:t>potential</a:t>
            </a:r>
            <a:r>
              <a:rPr lang="en-US" u="sng" dirty="0">
                <a:solidFill>
                  <a:srgbClr val="4F271C"/>
                </a:solidFill>
                <a:latin typeface="Gill Sans MT" charset="0"/>
                <a:ea typeface="ＭＳ Ｐゴシック" charset="0"/>
                <a:cs typeface="ＭＳ Ｐゴシック" charset="0"/>
              </a:rPr>
              <a:t> communicative signals</a:t>
            </a:r>
          </a:p>
          <a:p>
            <a:pPr>
              <a:buFont typeface="Wingdings 2" charset="0"/>
              <a:buNone/>
            </a:pPr>
            <a:endParaRPr lang="en-US" u="sng" dirty="0">
              <a:latin typeface="Gill Sans MT" charset="0"/>
              <a:ea typeface="ＭＳ Ｐゴシック" charset="0"/>
              <a:cs typeface="ＭＳ Ｐゴシック" charset="0"/>
            </a:endParaRPr>
          </a:p>
          <a:p>
            <a:pPr>
              <a:buFont typeface="Wingdings 2" charset="0"/>
              <a:buNone/>
            </a:pPr>
            <a:r>
              <a:rPr lang="en-US" dirty="0">
                <a:solidFill>
                  <a:srgbClr val="FF6600"/>
                </a:solidFill>
                <a:latin typeface="Gill Sans MT" charset="0"/>
                <a:ea typeface="ＭＳ Ｐゴシック" charset="0"/>
                <a:cs typeface="ＭＳ Ｐゴシック" charset="0"/>
              </a:rPr>
              <a:t>	</a:t>
            </a:r>
            <a:r>
              <a:rPr lang="en-US" u="sng" dirty="0">
                <a:solidFill>
                  <a:srgbClr val="D95700"/>
                </a:solidFill>
                <a:latin typeface="Gill Sans MT" charset="0"/>
                <a:ea typeface="ＭＳ Ｐゴシック" charset="0"/>
                <a:cs typeface="ＭＳ Ｐゴシック" charset="0"/>
              </a:rPr>
              <a:t>OFTEN</a:t>
            </a:r>
            <a:r>
              <a:rPr lang="en-US" dirty="0">
                <a:solidFill>
                  <a:srgbClr val="D95700"/>
                </a:solidFill>
                <a:latin typeface="Gill Sans MT" charset="0"/>
                <a:ea typeface="ＭＳ Ｐゴシック" charset="0"/>
                <a:cs typeface="ＭＳ Ｐゴシック" charset="0"/>
              </a:rPr>
              <a:t>…..</a:t>
            </a:r>
          </a:p>
          <a:p>
            <a:pPr>
              <a:buFont typeface="Wingdings 2" charset="0"/>
              <a:buNone/>
            </a:pPr>
            <a:r>
              <a:rPr lang="en-US" b="1" dirty="0">
                <a:solidFill>
                  <a:srgbClr val="D95700"/>
                </a:solidFill>
                <a:latin typeface="Gill Sans MT" charset="0"/>
                <a:ea typeface="ＭＳ Ｐゴシック" charset="0"/>
                <a:cs typeface="ＭＳ Ｐゴシック" charset="0"/>
              </a:rPr>
              <a:t>	</a:t>
            </a:r>
            <a:r>
              <a:rPr lang="en-US" b="1" dirty="0" err="1">
                <a:solidFill>
                  <a:srgbClr val="D95700"/>
                </a:solidFill>
                <a:latin typeface="Gill Sans MT" charset="0"/>
                <a:ea typeface="ＭＳ Ｐゴシック" charset="0"/>
                <a:cs typeface="ＭＳ Ｐゴシック" charset="0"/>
              </a:rPr>
              <a:t>Nonsymbolic</a:t>
            </a:r>
            <a:r>
              <a:rPr lang="en-US" b="1" dirty="0">
                <a:solidFill>
                  <a:srgbClr val="D95700"/>
                </a:solidFill>
                <a:latin typeface="Gill Sans MT" charset="0"/>
                <a:ea typeface="ＭＳ Ｐゴシック" charset="0"/>
                <a:cs typeface="ＭＳ Ｐゴシック" charset="0"/>
              </a:rPr>
              <a:t> skills must be directly taught</a:t>
            </a:r>
          </a:p>
          <a:p>
            <a:pPr>
              <a:buFont typeface="Wingdings 2" charset="0"/>
              <a:buNone/>
            </a:pPr>
            <a:endParaRPr lang="en-US" u="sng" dirty="0">
              <a:solidFill>
                <a:srgbClr val="FF6600"/>
              </a:solidFill>
              <a:latin typeface="Gill Sans MT" charset="0"/>
              <a:ea typeface="ＭＳ Ｐゴシック" charset="0"/>
              <a:cs typeface="ＭＳ Ｐゴシック" charset="0"/>
            </a:endParaRPr>
          </a:p>
          <a:p>
            <a:pPr>
              <a:buFont typeface="Wingdings 2" charset="0"/>
              <a:buNone/>
            </a:pPr>
            <a:endParaRPr lang="en-US" u="sng" dirty="0">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2776357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3292&quot;&gt;&lt;object type=&quot;3&quot; unique_id=&quot;13293&quot;&gt;&lt;property id=&quot;20148&quot; value=&quot;5&quot;/&gt;&lt;property id=&quot;20300&quot; value=&quot;Slide 1 - &amp;quot;Laying the Foundation for Communication Exchange: Practical Strategies&amp;quot;&quot;/&gt;&lt;property id=&quot;20307&quot; value=&quot;277&quot;/&gt;&lt;/object&gt;&lt;object type=&quot;3&quot; unique_id=&quot;13294&quot;&gt;&lt;property id=&quot;20148&quot; value=&quot;5&quot;/&gt;&lt;property id=&quot;20300&quot; value=&quot;Slide 2 - &amp;quot;OBJECTIVES&amp;quot;&quot;/&gt;&lt;property id=&quot;20307&quot; value=&quot;280&quot;/&gt;&lt;/object&gt;&lt;object type=&quot;3&quot; unique_id=&quot;13295&quot;&gt;&lt;property id=&quot;20148&quot; value=&quot;5&quot;/&gt;&lt;property id=&quot;20300&quot; value=&quot;Slide 3 - &amp;quot;ASSUMPTIONS&amp;quot;&quot;/&gt;&lt;property id=&quot;20307&quot; value=&quot;281&quot;/&gt;&lt;/object&gt;&lt;object type=&quot;3&quot; unique_id=&quot;13296&quot;&gt;&lt;property id=&quot;20148&quot; value=&quot;5&quot;/&gt;&lt;property id=&quot;20300&quot; value=&quot;Slide 4 - &amp;quot;COMMUNICATION REMINDERS (1 of 2)  &amp;quot;&quot;/&gt;&lt;property id=&quot;20307&quot; value=&quot;284&quot;/&gt;&lt;/object&gt;&lt;object type=&quot;3&quot; unique_id=&quot;13297&quot;&gt;&lt;property id=&quot;20148&quot; value=&quot;5&quot;/&gt;&lt;property id=&quot;20300&quot; value=&quot;Slide 5 - &amp;quot;COMMUNICATION REMINDERS (2 of 2)  &amp;quot;&quot;/&gt;&lt;property id=&quot;20307&quot; value=&quot;283&quot;/&gt;&lt;/object&gt;&lt;object type=&quot;3&quot; unique_id=&quot;13298&quot;&gt;&lt;property id=&quot;20148&quot; value=&quot;5&quot;/&gt;&lt;property id=&quot;20300&quot; value=&quot;Slide 6 - &amp;quot;LEARNER NEEDS&amp;quot;&quot;/&gt;&lt;property id=&quot;20307&quot; value=&quot;257&quot;/&gt;&lt;/object&gt;&lt;object type=&quot;3&quot; unique_id=&quot;13299&quot;&gt;&lt;property id=&quot;20148&quot; value=&quot;5&quot;/&gt;&lt;property id=&quot;20300&quot; value=&quot;Slide 7 - &amp;quot;PARTNER’S ROLE / REPERTOIRE&amp;quot;&quot;/&gt;&lt;property id=&quot;20307&quot; value=&quot;408&quot;/&gt;&lt;/object&gt;&lt;object type=&quot;3&quot; unique_id=&quot;13300&quot;&gt;&lt;property id=&quot;20148&quot; value=&quot;5&quot;/&gt;&lt;property id=&quot;20300&quot; value=&quot;Slide 8 - &amp;quot;STRATEGIES FOR FACILITATING NONSYMBOLIC / CONCRETE SYMBOLIC COMMUNICATION DEVELOPMENT&amp;quot;&quot;/&gt;&lt;property id=&quot;20307&quot; value=&quot;293&quot;/&gt;&lt;/object&gt;&lt;object type=&quot;3&quot; unique_id=&quot;13301&quot;&gt;&lt;property id=&quot;20148&quot; value=&quot;5&quot;/&gt;&lt;property id=&quot;20300&quot; value=&quot;Slide 9 - &amp;quot;COMMUNICATION BEGINS WITH NONSYMBOLIC BEHAVIOR&amp;quot;&quot;/&gt;&lt;property id=&quot;20307&quot; value=&quot;415&quot;/&gt;&lt;/object&gt;&lt;object type=&quot;3&quot; unique_id=&quot;13302&quot;&gt;&lt;property id=&quot;20148&quot; value=&quot;5&quot;/&gt;&lt;property id=&quot;20300&quot; value=&quot;Slide 10 - &amp;quot;COMMUNICATIVE INTERVENTION: FACILITATION OF SYMBOLIZATION ABILITY&amp;quot;&quot;/&gt;&lt;property id=&quot;20307&quot; value=&quot;388&quot;/&gt;&lt;/object&gt;&lt;object type=&quot;3&quot; unique_id=&quot;13303&quot;&gt;&lt;property id=&quot;20148&quot; value=&quot;5&quot;/&gt;&lt;property id=&quot;20300&quot; value=&quot;Slide 11 - &amp;quot;Primary Goal: ACHIEVING EQUAL COMMUNICATION PARTNERSHIP &amp;quot;&quot;/&gt;&lt;property id=&quot;20307&quot; value=&quot;294&quot;/&gt;&lt;/object&gt;&lt;object type=&quot;3&quot; unique_id=&quot;13304&quot;&gt;&lt;property id=&quot;20148&quot; value=&quot;5&quot;/&gt;&lt;property id=&quot;20300&quot; value=&quot;Slide 12 - &amp;quot;TRI-FOCUS MODEL  (for Teaching Nonsymbolic Communication)&amp;quot;&quot;/&gt;&lt;property id=&quot;20307&quot; value=&quot;295&quot;/&gt;&lt;/object&gt;&lt;object type=&quot;3&quot; unique_id=&quot;13305&quot;&gt;&lt;property id=&quot;20148&quot; value=&quot;5&quot;/&gt;&lt;property id=&quot;20300&quot; value=&quot;Slide 13 - &amp;quot;PARTNER’S ROLE / REPERTOIRE (1 of 2)&amp;quot;&quot;/&gt;&lt;property id=&quot;20307&quot; value=&quot;297&quot;/&gt;&lt;/object&gt;&lt;object type=&quot;3&quot; unique_id=&quot;13306&quot;&gt;&lt;property id=&quot;20148&quot; value=&quot;5&quot;/&gt;&lt;property id=&quot;20300&quot; value=&quot;Slide 14 - &amp;quot;PARTNER’S ROLE / REPERTOIRE (2 of 2)&amp;quot;&quot;/&gt;&lt;property id=&quot;20307&quot; value=&quot;298&quot;/&gt;&lt;/object&gt;&lt;object type=&quot;3&quot; unique_id=&quot;13307&quot;&gt;&lt;property id=&quot;20148&quot; value=&quot;5&quot;/&gt;&lt;property id=&quot;20300&quot; value=&quot;Slide 15 - &amp;quot;TRI-FOCUS MODEL  (for Teaching Non-symbolic Communication)&amp;quot;&quot;/&gt;&lt;property id=&quot;20307&quot; value=&quot;299&quot;/&gt;&lt;/object&gt;&lt;object type=&quot;3&quot; unique_id=&quot;13308&quot;&gt;&lt;property id=&quot;20148&quot; value=&quot;5&quot;/&gt;&lt;property id=&quot;20300&quot; value=&quot;Slide 16 - &amp;quot;TRI-FOCUS STRATEGIES ENHANCING SENSITIVITY&amp;quot;&quot;/&gt;&lt;property id=&quot;20307&quot; value=&quot;300&quot;/&gt;&lt;/object&gt;&lt;object type=&quot;3&quot; unique_id=&quot;13309&quot;&gt;&lt;property id=&quot;20148&quot; value=&quot;5&quot;/&gt;&lt;property id=&quot;20300&quot; value=&quot;Slide 17 - &amp;quot;ENHANCING SENSITIVITY (1 of 5)&amp;amp;#x09;&amp;quot;&quot;/&gt;&lt;property id=&quot;20307&quot; value=&quot;301&quot;/&gt;&lt;/object&gt;&lt;object type=&quot;3&quot; unique_id=&quot;13310&quot;&gt;&lt;property id=&quot;20148&quot; value=&quot;5&quot;/&gt;&lt;property id=&quot;20300&quot; value=&quot;Slide 18 - &amp;quot;ENHANCING SENSITIVITY: (2 of 5) Nonsymbolic Signal Dictionary&amp;quot;&quot;/&gt;&lt;property id=&quot;20307&quot; value=&quot;309&quot;/&gt;&lt;/object&gt;&lt;object type=&quot;3&quot; unique_id=&quot;13311&quot;&gt;&lt;property id=&quot;20148&quot; value=&quot;5&quot;/&gt;&lt;property id=&quot;20300&quot; value=&quot;Slide 19 - &amp;quot;ENHANCING SENSITIVITY: (3 of 5) Nonsymbolic Signal Dictionary&amp;quot;&quot;/&gt;&lt;property id=&quot;20307&quot; value=&quot;339&quot;/&gt;&lt;/object&gt;&lt;object type=&quot;3&quot; unique_id=&quot;13312&quot;&gt;&lt;property id=&quot;20148&quot; value=&quot;5&quot;/&gt;&lt;property id=&quot;20300&quot; value=&quot;Slide 20 - &amp;quot;ENHANCING SENSITIVITY: (4 of 5) Nonsymbolic Signal Dictionary&amp;quot;&quot;/&gt;&lt;property id=&quot;20307&quot; value=&quot;311&quot;/&gt;&lt;/object&gt;&lt;object type=&quot;3&quot; unique_id=&quot;13313&quot;&gt;&lt;property id=&quot;20148&quot; value=&quot;5&quot;/&gt;&lt;property id=&quot;20300&quot; value=&quot;Slide 21 - &amp;quot;ENHANCING SENSITIVITY: (5 of 5) Nonsymbolic Signal Dictionary&amp;quot;&quot;/&gt;&lt;property id=&quot;20307&quot; value=&quot;312&quot;/&gt;&lt;/object&gt;&lt;object type=&quot;3&quot; unique_id=&quot;13314&quot;&gt;&lt;property id=&quot;20148&quot; value=&quot;5&quot;/&gt;&lt;property id=&quot;20300&quot; value=&quot;Slide 22 - &amp;quot;TRI-FOCUS STRATEGIES (1 of 2)&amp;quot;&quot;/&gt;&lt;property id=&quot;20307&quot; value=&quot;313&quot;/&gt;&lt;/object&gt;&lt;object type=&quot;3&quot; unique_id=&quot;13315&quot;&gt;&lt;property id=&quot;20148&quot; value=&quot;5&quot;/&gt;&lt;property id=&quot;20300&quot; value=&quot;Slide 23 - &amp;quot;TRI-FOCUS STRATEGIES (2 of 2)&amp;quot;&quot;/&gt;&lt;property id=&quot;20307&quot; value=&quot;315&quot;/&gt;&lt;/object&gt;&lt;object type=&quot;3&quot; unique_id=&quot;13316&quot;&gt;&lt;property id=&quot;20148&quot; value=&quot;5&quot;/&gt;&lt;property id=&quot;20300&quot; value=&quot;Slide 24 - &amp;quot;TOUCH CUES &amp;quot;&quot;/&gt;&lt;property id=&quot;20307&quot; value=&quot;325&quot;/&gt;&lt;/object&gt;&lt;object type=&quot;3&quot; unique_id=&quot;13317&quot;&gt;&lt;property id=&quot;20148&quot; value=&quot;5&quot;/&gt;&lt;property id=&quot;20300&quot; value=&quot;Slide 25 - &amp;quot;WHAT IS A TOUCH CUE?&amp;quot;&quot;/&gt;&lt;property id=&quot;20307&quot; value=&quot;326&quot;/&gt;&lt;/object&gt;&lt;object type=&quot;3&quot; unique_id=&quot;13318&quot;&gt;&lt;property id=&quot;20148&quot; value=&quot;5&quot;/&gt;&lt;property id=&quot;20300&quot; value=&quot;Slide 26 - &amp;quot;WHY USE TOUCH CUES?&amp;quot;&quot;/&gt;&lt;property id=&quot;20307&quot; value=&quot;327&quot;/&gt;&lt;/object&gt;&lt;object type=&quot;3&quot; unique_id=&quot;13319&quot;&gt;&lt;property id=&quot;20148&quot; value=&quot;5&quot;/&gt;&lt;property id=&quot;20300&quot; value=&quot;Slide 27 - &amp;quot;GUIDELINES FOR USING TOUCH CUES (1 of 2)&amp;quot;&quot;/&gt;&lt;property id=&quot;20307&quot; value=&quot;328&quot;/&gt;&lt;/object&gt;&lt;object type=&quot;3&quot; unique_id=&quot;13320&quot;&gt;&lt;property id=&quot;20148&quot; value=&quot;5&quot;/&gt;&lt;property id=&quot;20300&quot; value=&quot;Slide 28 - &amp;quot;GUIDELINES FOR USING TOUCH CUES (2 of 2)&amp;quot;&quot;/&gt;&lt;property id=&quot;20307&quot; value=&quot;329&quot;/&gt;&lt;/object&gt;&lt;object type=&quot;3&quot; unique_id=&quot;13321&quot;&gt;&lt;property id=&quot;20148&quot; value=&quot;5&quot;/&gt;&lt;property id=&quot;20300&quot; value=&quot;Slide 29 - &amp;quot;EXAMPLES OF TOUCH CUES&amp;quot;&quot;/&gt;&lt;property id=&quot;20307&quot; value=&quot;331&quot;/&gt;&lt;/object&gt;&lt;object type=&quot;3&quot; unique_id=&quot;13322&quot;&gt;&lt;property id=&quot;20148&quot; value=&quot;5&quot;/&gt;&lt;property id=&quot;20300&quot; value=&quot;Slide 30 - &amp;quot;TOUCH CUES&amp;quot;&quot;/&gt;&lt;property id=&quot;20307&quot; value=&quot;336&quot;/&gt;&lt;/object&gt;&lt;object type=&quot;3&quot; unique_id=&quot;13323&quot;&gt;&lt;property id=&quot;20148&quot; value=&quot;5&quot;/&gt;&lt;property id=&quot;20300&quot; value=&quot;Slide 31 - &amp;quot;OBJECT CUES &amp;quot;&quot;/&gt;&lt;property id=&quot;20307&quot; value=&quot;347&quot;/&gt;&lt;/object&gt;&lt;object type=&quot;3&quot; unique_id=&quot;13324&quot;&gt;&lt;property id=&quot;20148&quot; value=&quot;5&quot;/&gt;&lt;property id=&quot;20300&quot; value=&quot;Slide 32 - &amp;quot;WHAT IS AN OBJECT CUE?&amp;quot;&quot;/&gt;&lt;property id=&quot;20307&quot; value=&quot;348&quot;/&gt;&lt;/object&gt;&lt;object type=&quot;3&quot; unique_id=&quot;13325&quot;&gt;&lt;property id=&quot;20148&quot; value=&quot;5&quot;/&gt;&lt;property id=&quot;20300&quot; value=&quot;Slide 33 - &amp;quot;WHY USE OBJECT CUES?&amp;quot;&quot;/&gt;&lt;property id=&quot;20307&quot; value=&quot;354&quot;/&gt;&lt;/object&gt;&lt;object type=&quot;3&quot; unique_id=&quot;13326&quot;&gt;&lt;property id=&quot;20148&quot; value=&quot;5&quot;/&gt;&lt;property id=&quot;20300&quot; value=&quot;Slide 34 - &amp;quot;GUIDELINES FOR USING OBJECT CUES (1 of 2)&amp;quot;&quot;/&gt;&lt;property id=&quot;20307&quot; value=&quot;355&quot;/&gt;&lt;/object&gt;&lt;object type=&quot;3&quot; unique_id=&quot;13327&quot;&gt;&lt;property id=&quot;20148&quot; value=&quot;5&quot;/&gt;&lt;property id=&quot;20300&quot; value=&quot;Slide 35 - &amp;quot;GUIDELINES FOR USING OBJECT CUES (2 of 2)&amp;quot;&quot;/&gt;&lt;property id=&quot;20307&quot; value=&quot;357&quot;/&gt;&lt;/object&gt;&lt;object type=&quot;3&quot; unique_id=&quot;13328&quot;&gt;&lt;property id=&quot;20148&quot; value=&quot;5&quot;/&gt;&lt;property id=&quot;20300&quot; value=&quot;Slide 36 - &amp;quot;EXAMPLES OF OBJECT CUES&amp;quot;&quot;/&gt;&lt;property id=&quot;20307&quot; value=&quot;349&quot;/&gt;&lt;/object&gt;&lt;object type=&quot;3&quot; unique_id=&quot;13329&quot;&gt;&lt;property id=&quot;20148&quot; value=&quot;5&quot;/&gt;&lt;property id=&quot;20300&quot; value=&quot;Slide 37 - &amp;quot;OBJECT CUES: Whole &amp;amp; Partial Objects&amp;quot;&quot;/&gt;&lt;property id=&quot;20307&quot; value=&quot;351&quot;/&gt;&lt;/object&gt;&lt;object type=&quot;3&quot; unique_id=&quot;13330&quot;&gt;&lt;property id=&quot;20148&quot; value=&quot;5&quot;/&gt;&lt;property id=&quot;20300&quot; value=&quot;Slide 38 - &amp;quot;PREPARATION OF OBJECT CUES&amp;quot;&quot;/&gt;&lt;property id=&quot;20307&quot; value=&quot;407&quot;/&gt;&lt;/object&gt;&lt;object type=&quot;3&quot; unique_id=&quot;13331&quot;&gt;&lt;property id=&quot;20148&quot; value=&quot;5&quot;/&gt;&lt;property id=&quot;20300&quot; value=&quot;Slide 39 - &amp;quot;OBJECT CUES&amp;quot;&quot;/&gt;&lt;property id=&quot;20307&quot; value=&quot;363&quot;/&gt;&lt;/object&gt;&lt;object type=&quot;3&quot; unique_id=&quot;13332&quot;&gt;&lt;property id=&quot;20148&quot; value=&quot;5&quot;/&gt;&lt;property id=&quot;20300&quot; value=&quot;Slide 40 - &amp;quot;AUGMENTING INPUT:  Dictionary Elements (1 of 4)&amp;quot;&quot;/&gt;&lt;property id=&quot;20307&quot; value=&quot;366&quot;/&gt;&lt;/object&gt;&lt;object type=&quot;3&quot; unique_id=&quot;13333&quot;&gt;&lt;property id=&quot;20148&quot; value=&quot;5&quot;/&gt;&lt;property id=&quot;20300&quot; value=&quot;Slide 41 - &amp;quot;AUGMENTING INPUT:  Dictionary Elements (2 of 4)&amp;amp;#x09;&amp;quot;&quot;/&gt;&lt;property id=&quot;20307&quot; value=&quot;367&quot;/&gt;&lt;/object&gt;&lt;object type=&quot;3&quot; unique_id=&quot;13334&quot;&gt;&lt;property id=&quot;20148&quot; value=&quot;5&quot;/&gt;&lt;property id=&quot;20300&quot; value=&quot;Slide 42 - &amp;quot;AUGMENTING INPUT:  Dictionary Elements (3 of 4)&amp;amp;#x09;&amp;quot;&quot;/&gt;&lt;property id=&quot;20307&quot; value=&quot;368&quot;/&gt;&lt;/object&gt;&lt;object type=&quot;3&quot; unique_id=&quot;13335&quot;&gt;&lt;property id=&quot;20148&quot; value=&quot;5&quot;/&gt;&lt;property id=&quot;20300&quot; value=&quot;Slide 43 - &amp;quot;AUGMENTING INPUT:  Dictionary Elements&amp;amp;#x09; (4 of 4)&amp;quot;&quot;/&gt;&lt;property id=&quot;20307&quot; value=&quot;369&quot;/&gt;&lt;/object&gt;&lt;object type=&quot;3&quot; unique_id=&quot;13336&quot;&gt;&lt;property id=&quot;20148&quot; value=&quot;5&quot;/&gt;&lt;property id=&quot;20300&quot; value=&quot;Slide 44 - &amp;quot;TRI-FOCUS STRATEGIES&amp;quot;&quot;/&gt;&lt;property id=&quot;20307&quot; value=&quot;370&quot;/&gt;&lt;/object&gt;&lt;object type=&quot;3&quot; unique_id=&quot;13337&quot;&gt;&lt;property id=&quot;20148&quot; value=&quot;5&quot;/&gt;&lt;property id=&quot;20300&quot; value=&quot;Slide 45 - &amp;quot;STRUCTURING ROUTINES&amp;quot;&quot;/&gt;&lt;property id=&quot;20307&quot; value=&quot;271&quot;/&gt;&lt;/object&gt;&lt;object type=&quot;3&quot; unique_id=&quot;13338&quot;&gt;&lt;property id=&quot;20148&quot; value=&quot;5&quot;/&gt;&lt;property id=&quot;20300&quot; value=&quot;Slide 46 - &amp;quot;INTRODUCTION&amp;quot;&quot;/&gt;&lt;property id=&quot;20307&quot; value=&quot;272&quot;/&gt;&lt;/object&gt;&lt;object type=&quot;3&quot; unique_id=&quot;13339&quot;&gt;&lt;property id=&quot;20148&quot; value=&quot;5&quot;/&gt;&lt;property id=&quot;20300&quot; value=&quot;Slide 47 - &amp;quot;STRUCTURING ROUTINES (1 of 3)&amp;quot;&quot;/&gt;&lt;property id=&quot;20307&quot; value=&quot;273&quot;/&gt;&lt;/object&gt;&lt;object type=&quot;3&quot; unique_id=&quot;13340&quot;&gt;&lt;property id=&quot;20148&quot; value=&quot;5&quot;/&gt;&lt;property id=&quot;20300&quot; value=&quot;Slide 48 - &amp;quot;STRUCTURING ROUTINES: (2 of 3)&amp;quot;&quot;/&gt;&lt;property id=&quot;20307&quot; value=&quot;275&quot;/&gt;&lt;/object&gt;&lt;object type=&quot;3&quot; unique_id=&quot;13341&quot;&gt;&lt;property id=&quot;20148&quot; value=&quot;5&quot;/&gt;&lt;property id=&quot;20300&quot; value=&quot;Slide 49 - &amp;quot;STRUCTURING ROUTINES: (3 of 3)&amp;quot;&quot;/&gt;&lt;property id=&quot;20307&quot; value=&quot;421&quot;/&gt;&lt;/object&gt;&lt;object type=&quot;3&quot; unique_id=&quot;13342&quot;&gt;&lt;property id=&quot;20148&quot; value=&quot;5&quot;/&gt;&lt;property id=&quot;20300&quot; value=&quot;Slide 50 - &amp;quot;STRUCTURING ROUTINES:  Dictionary Elements (1 of 2)&amp;amp;#x09;&amp;quot;&quot;/&gt;&lt;property id=&quot;20307&quot; value=&quot;422&quot;/&gt;&lt;/object&gt;&lt;object type=&quot;3&quot; unique_id=&quot;13343&quot;&gt;&lt;property id=&quot;20148&quot; value=&quot;5&quot;/&gt;&lt;property id=&quot;20300&quot; value=&quot;Slide 51 - &amp;quot;STRUCTURING ROUTINES:  Dictionary Elements (2 of 2)&amp;quot;&quot;/&gt;&lt;property id=&quot;20307&quot; value=&quot;423&quot;/&gt;&lt;/object&gt;&lt;object type=&quot;3&quot; unique_id=&quot;13344&quot;&gt;&lt;property id=&quot;20148&quot; value=&quot;5&quot;/&gt;&lt;property id=&quot;20300&quot; value=&quot;Slide 52 - &amp;quot;UTILIZING ROUTINES (1of 2)&amp;quot;&quot;/&gt;&lt;property id=&quot;20307&quot; value=&quot;420&quot;/&gt;&lt;/object&gt;&lt;object type=&quot;3&quot; unique_id=&quot;13345&quot;&gt;&lt;property id=&quot;20148&quot; value=&quot;5&quot;/&gt;&lt;property id=&quot;20300&quot; value=&quot;Slide 53 - &amp;quot;UTILIZING ROUTINES (2 of 2)&amp;quot;&quot;/&gt;&lt;property id=&quot;20307&quot; value=&quot;276&quot;/&gt;&lt;/object&gt;&lt;object type=&quot;3&quot; unique_id=&quot;13346&quot;&gt;&lt;property id=&quot;20148&quot; value=&quot;5&quot;/&gt;&lt;property id=&quot;20300&quot; value=&quot;Slide 54 - &amp;quot;ESSENTIAL TAKE-AWAYS:&amp;quot;&quot;/&gt;&lt;property id=&quot;20307&quot; value=&quot;314&quot;/&gt;&lt;/object&gt;&lt;object type=&quot;3&quot; unique_id=&quot;13347&quot;&gt;&lt;property id=&quot;20148&quot; value=&quot;5&quot;/&gt;&lt;property id=&quot;20300&quot; value=&quot;Slide 55 - &amp;quot;THANK YOU!&amp;quot;&quot;/&gt;&lt;property id=&quot;20307&quot; value=&quot;292&quot;/&gt;&lt;/object&gt;&lt;/object&gt;&lt;object type=&quot;8&quot; unique_id=&quot;1340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32A6A8231BC4C840448CA7BEF573A" ma:contentTypeVersion="14" ma:contentTypeDescription="Create a new document." ma:contentTypeScope="" ma:versionID="c60a1bc32d9776687d63dd2a6bc79fcc">
  <xsd:schema xmlns:xsd="http://www.w3.org/2001/XMLSchema" xmlns:xs="http://www.w3.org/2001/XMLSchema" xmlns:p="http://schemas.microsoft.com/office/2006/metadata/properties" xmlns:ns2="97817d99-09eb-41fd-aca4-19cbf27aa678" xmlns:ns3="6ada12f2-3abb-4f91-8a4d-829a0e062e1f" targetNamespace="http://schemas.microsoft.com/office/2006/metadata/properties" ma:root="true" ma:fieldsID="dc7b5a19e2a6530a97602bce6e8cb516" ns2:_="" ns3:_="">
    <xsd:import namespace="97817d99-09eb-41fd-aca4-19cbf27aa678"/>
    <xsd:import namespace="6ada12f2-3abb-4f91-8a4d-829a0e062e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17d99-09eb-41fd-aca4-19cbf27aa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a12f2-3abb-4f91-8a4d-829a0e062e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19c8c95-b774-4bcb-a3cc-1f79ea7b9e7b}" ma:internalName="TaxCatchAll" ma:showField="CatchAllData" ma:web="6ada12f2-3abb-4f91-8a4d-829a0e062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da12f2-3abb-4f91-8a4d-829a0e062e1f" xsi:nil="true"/>
    <lcf76f155ced4ddcb4097134ff3c332f xmlns="97817d99-09eb-41fd-aca4-19cbf27aa6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A69998-3D71-4902-B7C7-9F7EE90FA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17d99-09eb-41fd-aca4-19cbf27aa678"/>
    <ds:schemaRef ds:uri="6ada12f2-3abb-4f91-8a4d-829a0e062e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564148-0910-48CE-9EC8-3BDF5D2BA11F}">
  <ds:schemaRefs>
    <ds:schemaRef ds:uri="http://schemas.microsoft.com/sharepoint/v3/contenttype/forms"/>
  </ds:schemaRefs>
</ds:datastoreItem>
</file>

<file path=customXml/itemProps3.xml><?xml version="1.0" encoding="utf-8"?>
<ds:datastoreItem xmlns:ds="http://schemas.openxmlformats.org/officeDocument/2006/customXml" ds:itemID="{BF93654F-6617-4012-9EA2-9AB5E37D0A1B}">
  <ds:schemaRefs>
    <ds:schemaRef ds:uri="http://schemas.microsoft.com/office/2006/metadata/properties"/>
    <ds:schemaRef ds:uri="http://schemas.microsoft.com/office/infopath/2007/PartnerControls"/>
    <ds:schemaRef ds:uri="6ada12f2-3abb-4f91-8a4d-829a0e062e1f"/>
    <ds:schemaRef ds:uri="97817d99-09eb-41fd-aca4-19cbf27aa678"/>
  </ds:schemaRefs>
</ds:datastoreItem>
</file>

<file path=docProps/app.xml><?xml version="1.0" encoding="utf-8"?>
<Properties xmlns="http://schemas.openxmlformats.org/officeDocument/2006/extended-properties" xmlns:vt="http://schemas.openxmlformats.org/officeDocument/2006/docPropsVTypes">
  <TotalTime>1457</TotalTime>
  <Words>2458</Words>
  <Application>Microsoft Office PowerPoint</Application>
  <PresentationFormat>On-screen Show (4:3)</PresentationFormat>
  <Paragraphs>389</Paragraphs>
  <Slides>55</Slides>
  <Notes>30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Solstice</vt:lpstr>
      <vt:lpstr>Laying the Foundation for Communication Exchange: Practical Strategies</vt:lpstr>
      <vt:lpstr>OBJECTIVES</vt:lpstr>
      <vt:lpstr>ASSUMPTIONS</vt:lpstr>
      <vt:lpstr>COMMUNICATION REMINDERS (1 of 2)  </vt:lpstr>
      <vt:lpstr>COMMUNICATION REMINDERS (2 of 2)  </vt:lpstr>
      <vt:lpstr>LEARNER NEEDS</vt:lpstr>
      <vt:lpstr>PARTNER’S ROLE / REPERTOIRE</vt:lpstr>
      <vt:lpstr>STRATEGIES FOR FACILITATING NONSYMBOLIC / CONCRETE SYMBOLIC COMMUNICATION DEVELOPMENT</vt:lpstr>
      <vt:lpstr>COMMUNICATION BEGINS WITH NONSYMBOLIC BEHAVIOR</vt:lpstr>
      <vt:lpstr>COMMUNICATIVE INTERVENTION: FACILITATION OF SYMBOLIZATION ABILITY</vt:lpstr>
      <vt:lpstr>Primary Goal: ACHIEVING EQUAL COMMUNICATION PARTNERSHIP </vt:lpstr>
      <vt:lpstr>TRI-FOCUS MODEL  (for Teaching Nonsymbolic Communication)</vt:lpstr>
      <vt:lpstr>PARTNER’S ROLE / REPERTOIRE (1 of 2)</vt:lpstr>
      <vt:lpstr>PARTNER’S ROLE / REPERTOIRE (2 of 2)</vt:lpstr>
      <vt:lpstr>TRI-FOCUS MODEL  (for Teaching Non-symbolic Communication)</vt:lpstr>
      <vt:lpstr>TRI-FOCUS STRATEGIES ENHANCING SENSITIVITY</vt:lpstr>
      <vt:lpstr>ENHANCING SENSITIVITY (1 of 5) </vt:lpstr>
      <vt:lpstr>ENHANCING SENSITIVITY: (2 of 5) Nonsymbolic Signal Dictionary</vt:lpstr>
      <vt:lpstr>ENHANCING SENSITIVITY: (3 of 5) Nonsymbolic Signal Dictionary</vt:lpstr>
      <vt:lpstr>ENHANCING SENSITIVITY: (4 of 5) Nonsymbolic Signal Dictionary</vt:lpstr>
      <vt:lpstr>ENHANCING SENSITIVITY: (5 of 5) Nonsymbolic Signal Dictionary</vt:lpstr>
      <vt:lpstr>TRI-FOCUS STRATEGIES (1 of 2)</vt:lpstr>
      <vt:lpstr>TRI-FOCUS STRATEGIES (2 of 2)</vt:lpstr>
      <vt:lpstr>TOUCH CUES </vt:lpstr>
      <vt:lpstr>WHAT IS A TOUCH CUE?</vt:lpstr>
      <vt:lpstr>WHY USE TOUCH CUES?</vt:lpstr>
      <vt:lpstr>GUIDELINES FOR USING TOUCH CUES (1 of 2)</vt:lpstr>
      <vt:lpstr>GUIDELINES FOR USING TOUCH CUES (2 of 2)</vt:lpstr>
      <vt:lpstr>EXAMPLES OF TOUCH CUES</vt:lpstr>
      <vt:lpstr>TOUCH CUES</vt:lpstr>
      <vt:lpstr>OBJECT CUES </vt:lpstr>
      <vt:lpstr>WHAT IS AN OBJECT CUE?</vt:lpstr>
      <vt:lpstr>WHY USE OBJECT CUES?</vt:lpstr>
      <vt:lpstr>GUIDELINES FOR USING OBJECT CUES (1 of 2)</vt:lpstr>
      <vt:lpstr>GUIDELINES FOR USING OBJECT CUES (2 of 2)</vt:lpstr>
      <vt:lpstr>EXAMPLES OF OBJECT CUES</vt:lpstr>
      <vt:lpstr>OBJECT CUES: Whole &amp; Partial Objects</vt:lpstr>
      <vt:lpstr>PREPARATION OF OBJECT CUES</vt:lpstr>
      <vt:lpstr>OBJECT CUES</vt:lpstr>
      <vt:lpstr>AUGMENTING INPUT:  Dictionary Elements (1 of 4)</vt:lpstr>
      <vt:lpstr>AUGMENTING INPUT:  Dictionary Elements (2 of 4) </vt:lpstr>
      <vt:lpstr>AUGMENTING INPUT:  Dictionary Elements (3 of 4) </vt:lpstr>
      <vt:lpstr>AUGMENTING INPUT:  Dictionary Elements  (4 of 4)</vt:lpstr>
      <vt:lpstr>TRI-FOCUS STRATEGIES</vt:lpstr>
      <vt:lpstr>STRUCTURING ROUTINES</vt:lpstr>
      <vt:lpstr>INTRODUCTION</vt:lpstr>
      <vt:lpstr>STRUCTURING ROUTINES (1 of 3)</vt:lpstr>
      <vt:lpstr>STRUCTURING ROUTINES: (2 of 3)</vt:lpstr>
      <vt:lpstr>STRUCTURING ROUTINES: (3 of 3)</vt:lpstr>
      <vt:lpstr>STRUCTURING ROUTINES:  Dictionary Elements (1 of 2) </vt:lpstr>
      <vt:lpstr>STRUCTURING ROUTINES:  Dictionary Elements (2 of 2)</vt:lpstr>
      <vt:lpstr>UTILIZING ROUTINES (1of 2)</vt:lpstr>
      <vt:lpstr>UTILIZING ROUTINES (2 of 2)</vt:lpstr>
      <vt:lpstr>ESSENTIAL TAKE-AWAYS:</vt:lpstr>
      <vt:lpstr>THANK YOU!</vt:lpstr>
    </vt:vector>
  </TitlesOfParts>
  <Company>Missouri Western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Bashinski</dc:creator>
  <cp:lastModifiedBy>Lee Ann Brammer</cp:lastModifiedBy>
  <cp:revision>72</cp:revision>
  <dcterms:created xsi:type="dcterms:W3CDTF">2018-02-25T23:59:47Z</dcterms:created>
  <dcterms:modified xsi:type="dcterms:W3CDTF">2025-10-28T19:00:17Z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0x010100A1432A6A8231BC4C840448CA7BEF573A</vt:lpwstr>
  </property>
  <property fmtid="{D5CDD505-2E9C-101B-9397-08002B2CF9AE}" pid="3" name="MSIP_Label_460f4a70-4b6c-4bd4-a002-31edb9c00abe_Enabled">
    <vt:lpwstr>true</vt:lpwstr>
  </property>
  <property fmtid="{D5CDD505-2E9C-101B-9397-08002B2CF9AE}" pid="4" name="MSIP_Label_460f4a70-4b6c-4bd4-a002-31edb9c00abe_SetDate">
    <vt:lpwstr>2025-10-28T19:00:17Z</vt:lpwstr>
  </property>
  <property fmtid="{D5CDD505-2E9C-101B-9397-08002B2CF9AE}" pid="5" name="MSIP_Label_460f4a70-4b6c-4bd4-a002-31edb9c00abe_Method">
    <vt:lpwstr>Standard</vt:lpwstr>
  </property>
  <property fmtid="{D5CDD505-2E9C-101B-9397-08002B2CF9AE}" pid="6" name="MSIP_Label_460f4a70-4b6c-4bd4-a002-31edb9c00abe_Name">
    <vt:lpwstr>General</vt:lpwstr>
  </property>
  <property fmtid="{D5CDD505-2E9C-101B-9397-08002B2CF9AE}" pid="7" name="MSIP_Label_460f4a70-4b6c-4bd4-a002-31edb9c00abe_SiteId">
    <vt:lpwstr>e019b04b-330c-467a-8bae-09fb17374d6a</vt:lpwstr>
  </property>
  <property fmtid="{D5CDD505-2E9C-101B-9397-08002B2CF9AE}" pid="8" name="MSIP_Label_460f4a70-4b6c-4bd4-a002-31edb9c00abe_ActionId">
    <vt:lpwstr>69ea2039-89e5-4d17-80e3-f1a0bfd8c1d0</vt:lpwstr>
  </property>
  <property fmtid="{D5CDD505-2E9C-101B-9397-08002B2CF9AE}" pid="9" name="MSIP_Label_460f4a70-4b6c-4bd4-a002-31edb9c00abe_ContentBits">
    <vt:lpwstr>0</vt:lpwstr>
  </property>
  <property fmtid="{D5CDD505-2E9C-101B-9397-08002B2CF9AE}" pid="10" name="MSIP_Label_460f4a70-4b6c-4bd4-a002-31edb9c00abe_Tag">
    <vt:lpwstr>10, 3, 0, 2</vt:lpwstr>
  </property>
  <property fmtid="{D5CDD505-2E9C-101B-9397-08002B2CF9AE}" pid="11" name="MediaServiceImageTags">
    <vt:lpwstr/>
  </property>
</Properties>
</file>