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tags/tag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1.xml" ContentType="application/vnd.openxmlformats-officedocument.presentationml.tags+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7.xml" ContentType="application/vnd.openxmlformats-officedocument.presentationml.tags+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tags/tag18.xml" ContentType="application/vnd.openxmlformats-officedocument.presentationml.tags+xml"/>
  <Override PartName="/ppt/notesSlides/notesSlide42.xml" ContentType="application/vnd.openxmlformats-officedocument.presentationml.notesSlide+xml"/>
  <Override PartName="/ppt/tags/tag19.xml" ContentType="application/vnd.openxmlformats-officedocument.presentationml.tags+xml"/>
  <Override PartName="/ppt/notesSlides/notesSlide43.xml" ContentType="application/vnd.openxmlformats-officedocument.presentationml.notesSlide+xml"/>
  <Override PartName="/ppt/tags/tag20.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1.xml" ContentType="application/vnd.openxmlformats-officedocument.presentationml.tags+xml"/>
  <Override PartName="/ppt/notesSlides/notesSlide46.xml" ContentType="application/vnd.openxmlformats-officedocument.presentationml.notesSlide+xml"/>
  <Override PartName="/ppt/tags/tag2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23.xml" ContentType="application/vnd.openxmlformats-officedocument.presentationml.tags+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4.xml" ContentType="application/vnd.openxmlformats-officedocument.presentationml.tags+xml"/>
  <Override PartName="/ppt/notesSlides/notesSlide5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5.xml" ContentType="application/vnd.openxmlformats-officedocument.presentationml.tags+xml"/>
  <Override PartName="/ppt/notesSlides/notesSlide5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26.xml" ContentType="application/vnd.openxmlformats-officedocument.presentationml.tags+xml"/>
  <Override PartName="/ppt/notesSlides/notesSlide68.xml" ContentType="application/vnd.openxmlformats-officedocument.presentationml.notesSlide+xml"/>
  <Override PartName="/ppt/tags/tag27.xml" ContentType="application/vnd.openxmlformats-officedocument.presentationml.tags+xml"/>
  <Override PartName="/ppt/notesSlides/notesSlide6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8.xml" ContentType="application/vnd.openxmlformats-officedocument.presentationml.tags+xml"/>
  <Override PartName="/ppt/notesSlides/notesSlide7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9.xml" ContentType="application/vnd.openxmlformats-officedocument.presentationml.tags+xml"/>
  <Override PartName="/ppt/notesSlides/notesSlide71.xml" ContentType="application/vnd.openxmlformats-officedocument.presentationml.notesSlide+xml"/>
  <Override PartName="/ppt/tags/tag30.xml" ContentType="application/vnd.openxmlformats-officedocument.presentationml.tags+xml"/>
  <Override PartName="/ppt/notesSlides/notesSlide72.xml" ContentType="application/vnd.openxmlformats-officedocument.presentationml.notesSlide+xml"/>
  <Override PartName="/ppt/tags/tag31.xml" ContentType="application/vnd.openxmlformats-officedocument.presentationml.tags+xml"/>
  <Override PartName="/ppt/notesSlides/notesSlide7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2.xml" ContentType="application/vnd.openxmlformats-officedocument.presentationml.tags+xml"/>
  <Override PartName="/ppt/notesSlides/notesSlide7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3.xml" ContentType="application/vnd.openxmlformats-officedocument.presentationml.tags+xml"/>
  <Override PartName="/ppt/notesSlides/notesSlide75.xml" ContentType="application/vnd.openxmlformats-officedocument.presentationml.notesSlide+xml"/>
  <Override PartName="/ppt/tags/tag34.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89"/>
  </p:notesMasterIdLst>
  <p:handoutMasterIdLst>
    <p:handoutMasterId r:id="rId90"/>
  </p:handoutMasterIdLst>
  <p:sldIdLst>
    <p:sldId id="258" r:id="rId5"/>
    <p:sldId id="355" r:id="rId6"/>
    <p:sldId id="260" r:id="rId7"/>
    <p:sldId id="259" r:id="rId8"/>
    <p:sldId id="421" r:id="rId9"/>
    <p:sldId id="261" r:id="rId10"/>
    <p:sldId id="357" r:id="rId11"/>
    <p:sldId id="265" r:id="rId12"/>
    <p:sldId id="422" r:id="rId13"/>
    <p:sldId id="262" r:id="rId14"/>
    <p:sldId id="419" r:id="rId15"/>
    <p:sldId id="358" r:id="rId16"/>
    <p:sldId id="359" r:id="rId17"/>
    <p:sldId id="423" r:id="rId18"/>
    <p:sldId id="424" r:id="rId19"/>
    <p:sldId id="366" r:id="rId20"/>
    <p:sldId id="426" r:id="rId21"/>
    <p:sldId id="429" r:id="rId22"/>
    <p:sldId id="427" r:id="rId23"/>
    <p:sldId id="425" r:id="rId24"/>
    <p:sldId id="394" r:id="rId25"/>
    <p:sldId id="387" r:id="rId26"/>
    <p:sldId id="386" r:id="rId27"/>
    <p:sldId id="431" r:id="rId28"/>
    <p:sldId id="266" r:id="rId29"/>
    <p:sldId id="361" r:id="rId30"/>
    <p:sldId id="291" r:id="rId31"/>
    <p:sldId id="298" r:id="rId32"/>
    <p:sldId id="371" r:id="rId33"/>
    <p:sldId id="274" r:id="rId34"/>
    <p:sldId id="372" r:id="rId35"/>
    <p:sldId id="348" r:id="rId36"/>
    <p:sldId id="373" r:id="rId37"/>
    <p:sldId id="374" r:id="rId38"/>
    <p:sldId id="375" r:id="rId39"/>
    <p:sldId id="376" r:id="rId40"/>
    <p:sldId id="412" r:id="rId41"/>
    <p:sldId id="277" r:id="rId42"/>
    <p:sldId id="363" r:id="rId43"/>
    <p:sldId id="413" r:id="rId44"/>
    <p:sldId id="356" r:id="rId45"/>
    <p:sldId id="278" r:id="rId46"/>
    <p:sldId id="432" r:id="rId47"/>
    <p:sldId id="284" r:id="rId48"/>
    <p:sldId id="280" r:id="rId49"/>
    <p:sldId id="281" r:id="rId50"/>
    <p:sldId id="433" r:id="rId51"/>
    <p:sldId id="279" r:id="rId52"/>
    <p:sldId id="282" r:id="rId53"/>
    <p:sldId id="352" r:id="rId54"/>
    <p:sldId id="396" r:id="rId55"/>
    <p:sldId id="293" r:id="rId56"/>
    <p:sldId id="439" r:id="rId57"/>
    <p:sldId id="395" r:id="rId58"/>
    <p:sldId id="435" r:id="rId59"/>
    <p:sldId id="289" r:id="rId60"/>
    <p:sldId id="290" r:id="rId61"/>
    <p:sldId id="430" r:id="rId62"/>
    <p:sldId id="380" r:id="rId63"/>
    <p:sldId id="408" r:id="rId64"/>
    <p:sldId id="407" r:id="rId65"/>
    <p:sldId id="410" r:id="rId66"/>
    <p:sldId id="402" r:id="rId67"/>
    <p:sldId id="405" r:id="rId68"/>
    <p:sldId id="379" r:id="rId69"/>
    <p:sldId id="404" r:id="rId70"/>
    <p:sldId id="436" r:id="rId71"/>
    <p:sldId id="403" r:id="rId72"/>
    <p:sldId id="406" r:id="rId73"/>
    <p:sldId id="437" r:id="rId74"/>
    <p:sldId id="401" r:id="rId75"/>
    <p:sldId id="327" r:id="rId76"/>
    <p:sldId id="350" r:id="rId77"/>
    <p:sldId id="309" r:id="rId78"/>
    <p:sldId id="326" r:id="rId79"/>
    <p:sldId id="333" r:id="rId80"/>
    <p:sldId id="318" r:id="rId81"/>
    <p:sldId id="332" r:id="rId82"/>
    <p:sldId id="306" r:id="rId83"/>
    <p:sldId id="337" r:id="rId84"/>
    <p:sldId id="417" r:id="rId85"/>
    <p:sldId id="369" r:id="rId86"/>
    <p:sldId id="418" r:id="rId87"/>
    <p:sldId id="370" r:id="rId8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063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6F1DC4-2DE2-80BE-EB36-1B4A90F2B76A}" v="3" dt="2026-02-18T17:25:33.7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04" d="100"/>
          <a:sy n="104" d="100"/>
        </p:scale>
        <p:origin x="232" y="54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95"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ata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hyperlink" Target="https://wvde.us/academics/school-choice/wv-nonpublic-schools/accredited-registered-non-public-schools" TargetMode="Externa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diagrams/_rels/data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63.svg"/><Relationship Id="rId2" Type="http://schemas.openxmlformats.org/officeDocument/2006/relationships/image" Target="../media/image15.png"/><Relationship Id="rId1" Type="http://schemas.openxmlformats.org/officeDocument/2006/relationships/hyperlink" Target="https://wvde.us/sites/default/files/2025-03/21st%20CCLC%20Function%20and%20Object%20Codes%20Rev.%202025-2.pdf" TargetMode="External"/><Relationship Id="rId6" Type="http://schemas.openxmlformats.org/officeDocument/2006/relationships/image" Target="../media/image62.png"/><Relationship Id="rId5" Type="http://schemas.openxmlformats.org/officeDocument/2006/relationships/image" Target="../media/image18.svg"/><Relationship Id="rId4" Type="http://schemas.openxmlformats.org/officeDocument/2006/relationships/image" Target="../media/image17.png"/></Relationships>
</file>

<file path=ppt/diagrams/_rels/data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ata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ata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7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1.png"/><Relationship Id="rId7" Type="http://schemas.openxmlformats.org/officeDocument/2006/relationships/hyperlink" Target="https://wvde.us/academics/school-choice/wv-nonpublic-schools/accredited-registered-non-public-schools" TargetMode="External"/><Relationship Id="rId12" Type="http://schemas.openxmlformats.org/officeDocument/2006/relationships/image" Target="../media/image49.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8.svg"/><Relationship Id="rId5" Type="http://schemas.openxmlformats.org/officeDocument/2006/relationships/image" Target="../media/image43.pn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2.svg"/><Relationship Id="rId9" Type="http://schemas.openxmlformats.org/officeDocument/2006/relationships/image" Target="../media/image46.svg"/><Relationship Id="rId14" Type="http://schemas.openxmlformats.org/officeDocument/2006/relationships/image" Target="../media/image5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vde.us/sites/default/files/2025-03/21st%20CCLC%20Function%20and%20Object%20Codes%20Rev.%202025-2.pdf" TargetMode="External"/><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1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7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8B698D-FEB2-463B-BE4E-C709530B988B}"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4882F288-3052-4FC9-82CE-2470636338F9}">
      <dgm:prSet custT="1"/>
      <dgm:spPr/>
      <dgm:t>
        <a:bodyPr/>
        <a:lstStyle/>
        <a:p>
          <a:r>
            <a:rPr lang="en-US" sz="1400"/>
            <a:t>Each application will be reviewed by WV 21</a:t>
          </a:r>
          <a:r>
            <a:rPr lang="en-US" sz="1400" baseline="30000"/>
            <a:t>st</a:t>
          </a:r>
          <a:r>
            <a:rPr lang="en-US" sz="1400"/>
            <a:t> </a:t>
          </a:r>
          <a:r>
            <a:rPr lang="en-US" sz="1400" err="1"/>
            <a:t>CCLC</a:t>
          </a:r>
          <a:r>
            <a:rPr lang="en-US" sz="1400"/>
            <a:t> Coordinators to ensure proposal meets requirements.</a:t>
          </a:r>
        </a:p>
      </dgm:t>
    </dgm:pt>
    <dgm:pt modelId="{D257A390-73DA-4EF9-BCD1-5A1C95D3BA62}" type="parTrans" cxnId="{8EED3ED0-FCC6-4614-B52A-521530081B07}">
      <dgm:prSet/>
      <dgm:spPr/>
      <dgm:t>
        <a:bodyPr/>
        <a:lstStyle/>
        <a:p>
          <a:endParaRPr lang="en-US"/>
        </a:p>
      </dgm:t>
    </dgm:pt>
    <dgm:pt modelId="{4FB1FF10-8FEB-4430-8DB1-ACD854F47BF2}" type="sibTrans" cxnId="{8EED3ED0-FCC6-4614-B52A-521530081B07}">
      <dgm:prSet/>
      <dgm:spPr/>
      <dgm:t>
        <a:bodyPr/>
        <a:lstStyle/>
        <a:p>
          <a:endParaRPr lang="en-US"/>
        </a:p>
      </dgm:t>
    </dgm:pt>
    <dgm:pt modelId="{671E630F-7239-4498-A433-177007874DEA}">
      <dgm:prSet custT="1"/>
      <dgm:spPr/>
      <dgm:t>
        <a:bodyPr/>
        <a:lstStyle/>
        <a:p>
          <a:r>
            <a:rPr lang="en-US" sz="1400"/>
            <a:t>Applications meeting requirements will be scored by Peer Reviewers using a rubric.</a:t>
          </a:r>
        </a:p>
      </dgm:t>
    </dgm:pt>
    <dgm:pt modelId="{69C1C023-58D8-449E-A899-CC7B007C4F5F}" type="parTrans" cxnId="{6FAA14E9-8032-40E0-89EE-5715872AF4EA}">
      <dgm:prSet/>
      <dgm:spPr/>
      <dgm:t>
        <a:bodyPr/>
        <a:lstStyle/>
        <a:p>
          <a:endParaRPr lang="en-US"/>
        </a:p>
      </dgm:t>
    </dgm:pt>
    <dgm:pt modelId="{3E0AE9C5-507E-4ED9-A4CD-3A8136B05185}" type="sibTrans" cxnId="{6FAA14E9-8032-40E0-89EE-5715872AF4EA}">
      <dgm:prSet/>
      <dgm:spPr/>
      <dgm:t>
        <a:bodyPr/>
        <a:lstStyle/>
        <a:p>
          <a:endParaRPr lang="en-US"/>
        </a:p>
      </dgm:t>
    </dgm:pt>
    <dgm:pt modelId="{DB033626-CE36-4E46-844B-0813F2DB88C3}">
      <dgm:prSet custT="1"/>
      <dgm:spPr/>
      <dgm:t>
        <a:bodyPr/>
        <a:lstStyle/>
        <a:p>
          <a:r>
            <a:rPr lang="en-US" sz="1400"/>
            <a:t>If the base score is 75% or higher, then priority points will be added for a final score.</a:t>
          </a:r>
        </a:p>
      </dgm:t>
    </dgm:pt>
    <dgm:pt modelId="{E1E300C0-1265-4991-A28D-A23D597BBC55}" type="parTrans" cxnId="{80C5784E-38CF-4A71-8BEE-3F63483A7BAC}">
      <dgm:prSet/>
      <dgm:spPr/>
      <dgm:t>
        <a:bodyPr/>
        <a:lstStyle/>
        <a:p>
          <a:endParaRPr lang="en-US"/>
        </a:p>
      </dgm:t>
    </dgm:pt>
    <dgm:pt modelId="{B7013114-6F81-4536-B4D8-33C36FB62110}" type="sibTrans" cxnId="{80C5784E-38CF-4A71-8BEE-3F63483A7BAC}">
      <dgm:prSet/>
      <dgm:spPr/>
      <dgm:t>
        <a:bodyPr/>
        <a:lstStyle/>
        <a:p>
          <a:endParaRPr lang="en-US"/>
        </a:p>
      </dgm:t>
    </dgm:pt>
    <dgm:pt modelId="{2E60E77B-F70C-4447-8118-CABE27D5A194}">
      <dgm:prSet custT="1"/>
      <dgm:spPr/>
      <dgm:t>
        <a:bodyPr/>
        <a:lstStyle/>
        <a:p>
          <a:r>
            <a:rPr lang="en-US" sz="1400"/>
            <a:t>Funding is provided by the U.S. Department of Education.</a:t>
          </a:r>
        </a:p>
      </dgm:t>
    </dgm:pt>
    <dgm:pt modelId="{AEAFE6C5-9A48-4BE3-9AB6-DF2FAF260EB1}" type="parTrans" cxnId="{3577726C-CC14-43F9-9D1E-0B02C47D0CFF}">
      <dgm:prSet/>
      <dgm:spPr/>
      <dgm:t>
        <a:bodyPr/>
        <a:lstStyle/>
        <a:p>
          <a:endParaRPr lang="en-US"/>
        </a:p>
      </dgm:t>
    </dgm:pt>
    <dgm:pt modelId="{4F6BB809-DB3A-4DB6-A002-769AAB8191AF}" type="sibTrans" cxnId="{3577726C-CC14-43F9-9D1E-0B02C47D0CFF}">
      <dgm:prSet/>
      <dgm:spPr/>
      <dgm:t>
        <a:bodyPr/>
        <a:lstStyle/>
        <a:p>
          <a:endParaRPr lang="en-US"/>
        </a:p>
      </dgm:t>
    </dgm:pt>
    <dgm:pt modelId="{93EF68BA-0523-48CA-BF62-DAD394B9C8FF}">
      <dgm:prSet custT="1"/>
      <dgm:spPr/>
      <dgm:t>
        <a:bodyPr/>
        <a:lstStyle/>
        <a:p>
          <a:r>
            <a:rPr lang="en-US" sz="1400" dirty="0"/>
            <a:t>Grant awards will be announced in July.</a:t>
          </a:r>
        </a:p>
      </dgm:t>
    </dgm:pt>
    <dgm:pt modelId="{901117BD-5125-40EE-BD07-C1DAFD814ED6}" type="parTrans" cxnId="{A1645133-771E-4C28-ABBD-6C689B584D6A}">
      <dgm:prSet/>
      <dgm:spPr/>
      <dgm:t>
        <a:bodyPr/>
        <a:lstStyle/>
        <a:p>
          <a:endParaRPr lang="en-US"/>
        </a:p>
      </dgm:t>
    </dgm:pt>
    <dgm:pt modelId="{2B4A10BA-8DB3-45EA-B8AD-AD2BEEFB5C78}" type="sibTrans" cxnId="{A1645133-771E-4C28-ABBD-6C689B584D6A}">
      <dgm:prSet/>
      <dgm:spPr/>
      <dgm:t>
        <a:bodyPr/>
        <a:lstStyle/>
        <a:p>
          <a:endParaRPr lang="en-US"/>
        </a:p>
      </dgm:t>
    </dgm:pt>
    <dgm:pt modelId="{99663A69-CF8E-43FE-B253-1F524384C6C8}" type="pres">
      <dgm:prSet presAssocID="{518B698D-FEB2-463B-BE4E-C709530B988B}" presName="root" presStyleCnt="0">
        <dgm:presLayoutVars>
          <dgm:dir/>
          <dgm:resizeHandles val="exact"/>
        </dgm:presLayoutVars>
      </dgm:prSet>
      <dgm:spPr/>
    </dgm:pt>
    <dgm:pt modelId="{13684B74-76A3-4BC2-8615-F53A16572F75}" type="pres">
      <dgm:prSet presAssocID="{4882F288-3052-4FC9-82CE-2470636338F9}" presName="compNode" presStyleCnt="0"/>
      <dgm:spPr/>
    </dgm:pt>
    <dgm:pt modelId="{981D5F64-ED29-441A-AC5B-764467956F9F}" type="pres">
      <dgm:prSet presAssocID="{4882F288-3052-4FC9-82CE-2470636338F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6198502-8768-4FCC-8DEB-04126DB8CAE6}" type="pres">
      <dgm:prSet presAssocID="{4882F288-3052-4FC9-82CE-2470636338F9}" presName="spaceRect" presStyleCnt="0"/>
      <dgm:spPr/>
    </dgm:pt>
    <dgm:pt modelId="{442A0A5E-2B80-4B8B-A5FF-22B3995041D3}" type="pres">
      <dgm:prSet presAssocID="{4882F288-3052-4FC9-82CE-2470636338F9}" presName="textRect" presStyleLbl="revTx" presStyleIdx="0" presStyleCnt="5">
        <dgm:presLayoutVars>
          <dgm:chMax val="1"/>
          <dgm:chPref val="1"/>
        </dgm:presLayoutVars>
      </dgm:prSet>
      <dgm:spPr/>
    </dgm:pt>
    <dgm:pt modelId="{D06120B9-5A8E-46EC-9C56-A88ABB63FC7A}" type="pres">
      <dgm:prSet presAssocID="{4FB1FF10-8FEB-4430-8DB1-ACD854F47BF2}" presName="sibTrans" presStyleCnt="0"/>
      <dgm:spPr/>
    </dgm:pt>
    <dgm:pt modelId="{2F470124-B0AC-44F1-927B-538CFEAC44F7}" type="pres">
      <dgm:prSet presAssocID="{671E630F-7239-4498-A433-177007874DEA}" presName="compNode" presStyleCnt="0"/>
      <dgm:spPr/>
    </dgm:pt>
    <dgm:pt modelId="{A065C816-CF80-4D07-BA20-F61E54903DA7}" type="pres">
      <dgm:prSet presAssocID="{671E630F-7239-4498-A433-177007874DE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18E9669-4F3B-4890-BDE6-AA1F5BEFBD27}" type="pres">
      <dgm:prSet presAssocID="{671E630F-7239-4498-A433-177007874DEA}" presName="spaceRect" presStyleCnt="0"/>
      <dgm:spPr/>
    </dgm:pt>
    <dgm:pt modelId="{AD8E4B6C-0EA5-48B8-B59A-7828C09CD3D9}" type="pres">
      <dgm:prSet presAssocID="{671E630F-7239-4498-A433-177007874DEA}" presName="textRect" presStyleLbl="revTx" presStyleIdx="1" presStyleCnt="5">
        <dgm:presLayoutVars>
          <dgm:chMax val="1"/>
          <dgm:chPref val="1"/>
        </dgm:presLayoutVars>
      </dgm:prSet>
      <dgm:spPr/>
    </dgm:pt>
    <dgm:pt modelId="{184A2643-E94E-4434-95FF-478418220332}" type="pres">
      <dgm:prSet presAssocID="{3E0AE9C5-507E-4ED9-A4CD-3A8136B05185}" presName="sibTrans" presStyleCnt="0"/>
      <dgm:spPr/>
    </dgm:pt>
    <dgm:pt modelId="{112B6CC1-7D9E-43F4-920E-11EC3855BE2C}" type="pres">
      <dgm:prSet presAssocID="{DB033626-CE36-4E46-844B-0813F2DB88C3}" presName="compNode" presStyleCnt="0"/>
      <dgm:spPr/>
    </dgm:pt>
    <dgm:pt modelId="{7E22994D-9D9A-4AF4-8CD9-8EACF88C5CE3}" type="pres">
      <dgm:prSet presAssocID="{DB033626-CE36-4E46-844B-0813F2DB88C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65858EA-3CF3-4192-92B3-E523B1C87505}" type="pres">
      <dgm:prSet presAssocID="{DB033626-CE36-4E46-844B-0813F2DB88C3}" presName="spaceRect" presStyleCnt="0"/>
      <dgm:spPr/>
    </dgm:pt>
    <dgm:pt modelId="{3EF567E8-272D-4B18-8E34-99D3D1D03DC7}" type="pres">
      <dgm:prSet presAssocID="{DB033626-CE36-4E46-844B-0813F2DB88C3}" presName="textRect" presStyleLbl="revTx" presStyleIdx="2" presStyleCnt="5">
        <dgm:presLayoutVars>
          <dgm:chMax val="1"/>
          <dgm:chPref val="1"/>
        </dgm:presLayoutVars>
      </dgm:prSet>
      <dgm:spPr/>
    </dgm:pt>
    <dgm:pt modelId="{80B90FBD-F8DA-47FB-BEF8-F2A976144844}" type="pres">
      <dgm:prSet presAssocID="{B7013114-6F81-4536-B4D8-33C36FB62110}" presName="sibTrans" presStyleCnt="0"/>
      <dgm:spPr/>
    </dgm:pt>
    <dgm:pt modelId="{9BB7BA91-66D0-461C-9BF4-8BDD80D172C8}" type="pres">
      <dgm:prSet presAssocID="{2E60E77B-F70C-4447-8118-CABE27D5A194}" presName="compNode" presStyleCnt="0"/>
      <dgm:spPr/>
    </dgm:pt>
    <dgm:pt modelId="{A0CFCC50-AC58-4C98-B830-10037116D5AD}" type="pres">
      <dgm:prSet presAssocID="{2E60E77B-F70C-4447-8118-CABE27D5A19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56BAAB1-FE5E-4F40-BCF7-456DB014233B}" type="pres">
      <dgm:prSet presAssocID="{2E60E77B-F70C-4447-8118-CABE27D5A194}" presName="spaceRect" presStyleCnt="0"/>
      <dgm:spPr/>
    </dgm:pt>
    <dgm:pt modelId="{B6A2B21F-F1CC-49F0-A65D-D70830D2835D}" type="pres">
      <dgm:prSet presAssocID="{2E60E77B-F70C-4447-8118-CABE27D5A194}" presName="textRect" presStyleLbl="revTx" presStyleIdx="3" presStyleCnt="5">
        <dgm:presLayoutVars>
          <dgm:chMax val="1"/>
          <dgm:chPref val="1"/>
        </dgm:presLayoutVars>
      </dgm:prSet>
      <dgm:spPr/>
    </dgm:pt>
    <dgm:pt modelId="{15E10C6B-5031-4F1C-A770-0FF9FC189A99}" type="pres">
      <dgm:prSet presAssocID="{4F6BB809-DB3A-4DB6-A002-769AAB8191AF}" presName="sibTrans" presStyleCnt="0"/>
      <dgm:spPr/>
    </dgm:pt>
    <dgm:pt modelId="{913AE0EB-2E9C-4BEE-A258-53F0FE5293BF}" type="pres">
      <dgm:prSet presAssocID="{93EF68BA-0523-48CA-BF62-DAD394B9C8FF}" presName="compNode" presStyleCnt="0"/>
      <dgm:spPr/>
    </dgm:pt>
    <dgm:pt modelId="{0C05823B-0EDD-4B91-848D-4707A752E23F}" type="pres">
      <dgm:prSet presAssocID="{93EF68BA-0523-48CA-BF62-DAD394B9C8F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BCAD23E-25AA-4D5E-B552-6283B0822CF5}" type="pres">
      <dgm:prSet presAssocID="{93EF68BA-0523-48CA-BF62-DAD394B9C8FF}" presName="spaceRect" presStyleCnt="0"/>
      <dgm:spPr/>
    </dgm:pt>
    <dgm:pt modelId="{BD5D802F-F6C6-4478-A50A-5F3D104992E5}" type="pres">
      <dgm:prSet presAssocID="{93EF68BA-0523-48CA-BF62-DAD394B9C8FF}" presName="textRect" presStyleLbl="revTx" presStyleIdx="4" presStyleCnt="5">
        <dgm:presLayoutVars>
          <dgm:chMax val="1"/>
          <dgm:chPref val="1"/>
        </dgm:presLayoutVars>
      </dgm:prSet>
      <dgm:spPr/>
    </dgm:pt>
  </dgm:ptLst>
  <dgm:cxnLst>
    <dgm:cxn modelId="{ADCC330B-9F33-42A4-B1E5-3C9EA0A2B9C8}" type="presOf" srcId="{DB033626-CE36-4E46-844B-0813F2DB88C3}" destId="{3EF567E8-272D-4B18-8E34-99D3D1D03DC7}" srcOrd="0" destOrd="0" presId="urn:microsoft.com/office/officeart/2018/2/layout/IconLabelList"/>
    <dgm:cxn modelId="{CE6F711E-9BEB-4C07-873F-1AA16B7DF9F3}" type="presOf" srcId="{671E630F-7239-4498-A433-177007874DEA}" destId="{AD8E4B6C-0EA5-48B8-B59A-7828C09CD3D9}" srcOrd="0" destOrd="0" presId="urn:microsoft.com/office/officeart/2018/2/layout/IconLabelList"/>
    <dgm:cxn modelId="{A1645133-771E-4C28-ABBD-6C689B584D6A}" srcId="{518B698D-FEB2-463B-BE4E-C709530B988B}" destId="{93EF68BA-0523-48CA-BF62-DAD394B9C8FF}" srcOrd="4" destOrd="0" parTransId="{901117BD-5125-40EE-BD07-C1DAFD814ED6}" sibTransId="{2B4A10BA-8DB3-45EA-B8AD-AD2BEEFB5C78}"/>
    <dgm:cxn modelId="{80C5784E-38CF-4A71-8BEE-3F63483A7BAC}" srcId="{518B698D-FEB2-463B-BE4E-C709530B988B}" destId="{DB033626-CE36-4E46-844B-0813F2DB88C3}" srcOrd="2" destOrd="0" parTransId="{E1E300C0-1265-4991-A28D-A23D597BBC55}" sibTransId="{B7013114-6F81-4536-B4D8-33C36FB62110}"/>
    <dgm:cxn modelId="{BA6B3261-3792-478F-A098-7F706EC71D0E}" type="presOf" srcId="{518B698D-FEB2-463B-BE4E-C709530B988B}" destId="{99663A69-CF8E-43FE-B253-1F524384C6C8}" srcOrd="0" destOrd="0" presId="urn:microsoft.com/office/officeart/2018/2/layout/IconLabelList"/>
    <dgm:cxn modelId="{3577726C-CC14-43F9-9D1E-0B02C47D0CFF}" srcId="{518B698D-FEB2-463B-BE4E-C709530B988B}" destId="{2E60E77B-F70C-4447-8118-CABE27D5A194}" srcOrd="3" destOrd="0" parTransId="{AEAFE6C5-9A48-4BE3-9AB6-DF2FAF260EB1}" sibTransId="{4F6BB809-DB3A-4DB6-A002-769AAB8191AF}"/>
    <dgm:cxn modelId="{3700FA9A-C785-4260-91D9-244E4EAAA2A6}" type="presOf" srcId="{2E60E77B-F70C-4447-8118-CABE27D5A194}" destId="{B6A2B21F-F1CC-49F0-A65D-D70830D2835D}" srcOrd="0" destOrd="0" presId="urn:microsoft.com/office/officeart/2018/2/layout/IconLabelList"/>
    <dgm:cxn modelId="{8EED3ED0-FCC6-4614-B52A-521530081B07}" srcId="{518B698D-FEB2-463B-BE4E-C709530B988B}" destId="{4882F288-3052-4FC9-82CE-2470636338F9}" srcOrd="0" destOrd="0" parTransId="{D257A390-73DA-4EF9-BCD1-5A1C95D3BA62}" sibTransId="{4FB1FF10-8FEB-4430-8DB1-ACD854F47BF2}"/>
    <dgm:cxn modelId="{6FAA14E9-8032-40E0-89EE-5715872AF4EA}" srcId="{518B698D-FEB2-463B-BE4E-C709530B988B}" destId="{671E630F-7239-4498-A433-177007874DEA}" srcOrd="1" destOrd="0" parTransId="{69C1C023-58D8-449E-A899-CC7B007C4F5F}" sibTransId="{3E0AE9C5-507E-4ED9-A4CD-3A8136B05185}"/>
    <dgm:cxn modelId="{422D39F4-A5F6-4604-8DFA-B9B5EEA3EAA6}" type="presOf" srcId="{93EF68BA-0523-48CA-BF62-DAD394B9C8FF}" destId="{BD5D802F-F6C6-4478-A50A-5F3D104992E5}" srcOrd="0" destOrd="0" presId="urn:microsoft.com/office/officeart/2018/2/layout/IconLabelList"/>
    <dgm:cxn modelId="{57E816FA-75F1-4C41-A558-3E302F814799}" type="presOf" srcId="{4882F288-3052-4FC9-82CE-2470636338F9}" destId="{442A0A5E-2B80-4B8B-A5FF-22B3995041D3}" srcOrd="0" destOrd="0" presId="urn:microsoft.com/office/officeart/2018/2/layout/IconLabelList"/>
    <dgm:cxn modelId="{CFBD7365-ECE3-41EB-9512-7C95CE4323D8}" type="presParOf" srcId="{99663A69-CF8E-43FE-B253-1F524384C6C8}" destId="{13684B74-76A3-4BC2-8615-F53A16572F75}" srcOrd="0" destOrd="0" presId="urn:microsoft.com/office/officeart/2018/2/layout/IconLabelList"/>
    <dgm:cxn modelId="{3646AA94-ADBE-41EE-B26E-F709C41F9725}" type="presParOf" srcId="{13684B74-76A3-4BC2-8615-F53A16572F75}" destId="{981D5F64-ED29-441A-AC5B-764467956F9F}" srcOrd="0" destOrd="0" presId="urn:microsoft.com/office/officeart/2018/2/layout/IconLabelList"/>
    <dgm:cxn modelId="{9C450F50-8481-41C4-8109-E02E0F092BF6}" type="presParOf" srcId="{13684B74-76A3-4BC2-8615-F53A16572F75}" destId="{66198502-8768-4FCC-8DEB-04126DB8CAE6}" srcOrd="1" destOrd="0" presId="urn:microsoft.com/office/officeart/2018/2/layout/IconLabelList"/>
    <dgm:cxn modelId="{634D8586-42C6-4527-BBD0-D6FDF4EE5C8F}" type="presParOf" srcId="{13684B74-76A3-4BC2-8615-F53A16572F75}" destId="{442A0A5E-2B80-4B8B-A5FF-22B3995041D3}" srcOrd="2" destOrd="0" presId="urn:microsoft.com/office/officeart/2018/2/layout/IconLabelList"/>
    <dgm:cxn modelId="{8DF695A1-872F-4A19-8F12-7F3DF1363453}" type="presParOf" srcId="{99663A69-CF8E-43FE-B253-1F524384C6C8}" destId="{D06120B9-5A8E-46EC-9C56-A88ABB63FC7A}" srcOrd="1" destOrd="0" presId="urn:microsoft.com/office/officeart/2018/2/layout/IconLabelList"/>
    <dgm:cxn modelId="{7373E25F-B204-4CDE-A212-71570F7E052B}" type="presParOf" srcId="{99663A69-CF8E-43FE-B253-1F524384C6C8}" destId="{2F470124-B0AC-44F1-927B-538CFEAC44F7}" srcOrd="2" destOrd="0" presId="urn:microsoft.com/office/officeart/2018/2/layout/IconLabelList"/>
    <dgm:cxn modelId="{A683FF43-36BB-48BA-ADF6-FB8601AAD288}" type="presParOf" srcId="{2F470124-B0AC-44F1-927B-538CFEAC44F7}" destId="{A065C816-CF80-4D07-BA20-F61E54903DA7}" srcOrd="0" destOrd="0" presId="urn:microsoft.com/office/officeart/2018/2/layout/IconLabelList"/>
    <dgm:cxn modelId="{7EE2F9D5-BF40-4D27-A9CF-F00FF25DC6B2}" type="presParOf" srcId="{2F470124-B0AC-44F1-927B-538CFEAC44F7}" destId="{418E9669-4F3B-4890-BDE6-AA1F5BEFBD27}" srcOrd="1" destOrd="0" presId="urn:microsoft.com/office/officeart/2018/2/layout/IconLabelList"/>
    <dgm:cxn modelId="{688CF0E5-0C56-4D46-BFC3-F5FC257B607B}" type="presParOf" srcId="{2F470124-B0AC-44F1-927B-538CFEAC44F7}" destId="{AD8E4B6C-0EA5-48B8-B59A-7828C09CD3D9}" srcOrd="2" destOrd="0" presId="urn:microsoft.com/office/officeart/2018/2/layout/IconLabelList"/>
    <dgm:cxn modelId="{C51A1B37-9468-4B38-A401-F9D0ACC43C8F}" type="presParOf" srcId="{99663A69-CF8E-43FE-B253-1F524384C6C8}" destId="{184A2643-E94E-4434-95FF-478418220332}" srcOrd="3" destOrd="0" presId="urn:microsoft.com/office/officeart/2018/2/layout/IconLabelList"/>
    <dgm:cxn modelId="{1735F763-FE81-4D67-A3F2-355241811E82}" type="presParOf" srcId="{99663A69-CF8E-43FE-B253-1F524384C6C8}" destId="{112B6CC1-7D9E-43F4-920E-11EC3855BE2C}" srcOrd="4" destOrd="0" presId="urn:microsoft.com/office/officeart/2018/2/layout/IconLabelList"/>
    <dgm:cxn modelId="{5CBCFB2B-9D9B-45DA-8442-2139FC5A89E2}" type="presParOf" srcId="{112B6CC1-7D9E-43F4-920E-11EC3855BE2C}" destId="{7E22994D-9D9A-4AF4-8CD9-8EACF88C5CE3}" srcOrd="0" destOrd="0" presId="urn:microsoft.com/office/officeart/2018/2/layout/IconLabelList"/>
    <dgm:cxn modelId="{1C9D5BF8-F15B-4A57-9012-02250F8CC9B4}" type="presParOf" srcId="{112B6CC1-7D9E-43F4-920E-11EC3855BE2C}" destId="{A65858EA-3CF3-4192-92B3-E523B1C87505}" srcOrd="1" destOrd="0" presId="urn:microsoft.com/office/officeart/2018/2/layout/IconLabelList"/>
    <dgm:cxn modelId="{78EABEDD-E60B-41E8-952B-C2D23D16D8BD}" type="presParOf" srcId="{112B6CC1-7D9E-43F4-920E-11EC3855BE2C}" destId="{3EF567E8-272D-4B18-8E34-99D3D1D03DC7}" srcOrd="2" destOrd="0" presId="urn:microsoft.com/office/officeart/2018/2/layout/IconLabelList"/>
    <dgm:cxn modelId="{F078A6A6-9050-4788-A2B2-ADAC5405218C}" type="presParOf" srcId="{99663A69-CF8E-43FE-B253-1F524384C6C8}" destId="{80B90FBD-F8DA-47FB-BEF8-F2A976144844}" srcOrd="5" destOrd="0" presId="urn:microsoft.com/office/officeart/2018/2/layout/IconLabelList"/>
    <dgm:cxn modelId="{16C56AFF-A344-4B80-95BA-7B8DA594CEC5}" type="presParOf" srcId="{99663A69-CF8E-43FE-B253-1F524384C6C8}" destId="{9BB7BA91-66D0-461C-9BF4-8BDD80D172C8}" srcOrd="6" destOrd="0" presId="urn:microsoft.com/office/officeart/2018/2/layout/IconLabelList"/>
    <dgm:cxn modelId="{805F2016-883B-4FF6-A0C3-3093F7335498}" type="presParOf" srcId="{9BB7BA91-66D0-461C-9BF4-8BDD80D172C8}" destId="{A0CFCC50-AC58-4C98-B830-10037116D5AD}" srcOrd="0" destOrd="0" presId="urn:microsoft.com/office/officeart/2018/2/layout/IconLabelList"/>
    <dgm:cxn modelId="{BED138BB-3F21-4944-BB30-649ACF53381B}" type="presParOf" srcId="{9BB7BA91-66D0-461C-9BF4-8BDD80D172C8}" destId="{856BAAB1-FE5E-4F40-BCF7-456DB014233B}" srcOrd="1" destOrd="0" presId="urn:microsoft.com/office/officeart/2018/2/layout/IconLabelList"/>
    <dgm:cxn modelId="{B6BB05F1-5AB0-40F5-80EF-7D22C6D73ACD}" type="presParOf" srcId="{9BB7BA91-66D0-461C-9BF4-8BDD80D172C8}" destId="{B6A2B21F-F1CC-49F0-A65D-D70830D2835D}" srcOrd="2" destOrd="0" presId="urn:microsoft.com/office/officeart/2018/2/layout/IconLabelList"/>
    <dgm:cxn modelId="{9B2FC5F6-DCAF-4FA3-8198-609C69FAF98E}" type="presParOf" srcId="{99663A69-CF8E-43FE-B253-1F524384C6C8}" destId="{15E10C6B-5031-4F1C-A770-0FF9FC189A99}" srcOrd="7" destOrd="0" presId="urn:microsoft.com/office/officeart/2018/2/layout/IconLabelList"/>
    <dgm:cxn modelId="{6E907161-5426-4FC6-9C59-61B73F48F988}" type="presParOf" srcId="{99663A69-CF8E-43FE-B253-1F524384C6C8}" destId="{913AE0EB-2E9C-4BEE-A258-53F0FE5293BF}" srcOrd="8" destOrd="0" presId="urn:microsoft.com/office/officeart/2018/2/layout/IconLabelList"/>
    <dgm:cxn modelId="{A6A69422-07B6-4904-94DD-0D1B8374E95D}" type="presParOf" srcId="{913AE0EB-2E9C-4BEE-A258-53F0FE5293BF}" destId="{0C05823B-0EDD-4B91-848D-4707A752E23F}" srcOrd="0" destOrd="0" presId="urn:microsoft.com/office/officeart/2018/2/layout/IconLabelList"/>
    <dgm:cxn modelId="{D862B27A-135A-4B67-A668-F9468483023A}" type="presParOf" srcId="{913AE0EB-2E9C-4BEE-A258-53F0FE5293BF}" destId="{2BCAD23E-25AA-4D5E-B552-6283B0822CF5}" srcOrd="1" destOrd="0" presId="urn:microsoft.com/office/officeart/2018/2/layout/IconLabelList"/>
    <dgm:cxn modelId="{CB41ECAA-0947-4781-811D-1D632CC8D0F3}" type="presParOf" srcId="{913AE0EB-2E9C-4BEE-A258-53F0FE5293BF}" destId="{BD5D802F-F6C6-4478-A50A-5F3D104992E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C561E9F-FC12-4C4A-9B6C-736CAAF14BED}" type="doc">
      <dgm:prSet loTypeId="urn:microsoft.com/office/officeart/2018/2/layout/IconLabelDescriptionList" loCatId="icon" qsTypeId="urn:microsoft.com/office/officeart/2005/8/quickstyle/simple1" qsCatId="simple" csTypeId="urn:microsoft.com/office/officeart/2005/8/colors/accent3_2" csCatId="accent3" phldr="1"/>
      <dgm:spPr/>
      <dgm:t>
        <a:bodyPr/>
        <a:lstStyle/>
        <a:p>
          <a:endParaRPr lang="en-US"/>
        </a:p>
      </dgm:t>
    </dgm:pt>
    <dgm:pt modelId="{F658B9CA-C4B5-47E1-982F-015571C17395}">
      <dgm:prSet custT="1"/>
      <dgm:spPr/>
      <dgm:t>
        <a:bodyPr/>
        <a:lstStyle/>
        <a:p>
          <a:pPr>
            <a:lnSpc>
              <a:spcPct val="100000"/>
            </a:lnSpc>
            <a:defRPr b="1"/>
          </a:pPr>
          <a:r>
            <a:rPr lang="en-US" sz="2000" b="0"/>
            <a:t>State grants of $50,000 or more in the aggregate in a state’s fiscal year shall file a </a:t>
          </a:r>
          <a:r>
            <a:rPr lang="en-US" sz="2000" b="0" i="1"/>
            <a:t>report</a:t>
          </a:r>
          <a:r>
            <a:rPr lang="en-US" sz="2000" b="0"/>
            <a:t> of the disbursement.</a:t>
          </a:r>
        </a:p>
      </dgm:t>
    </dgm:pt>
    <dgm:pt modelId="{F61253AD-2947-4E6F-BCA1-FFD13D1A8485}" type="parTrans" cxnId="{391ED1AE-A665-4D55-9F10-7E94688FA75F}">
      <dgm:prSet/>
      <dgm:spPr/>
      <dgm:t>
        <a:bodyPr/>
        <a:lstStyle/>
        <a:p>
          <a:endParaRPr lang="en-US"/>
        </a:p>
      </dgm:t>
    </dgm:pt>
    <dgm:pt modelId="{DEFA95FB-8B6B-4B25-9A75-0772F053BF0D}" type="sibTrans" cxnId="{391ED1AE-A665-4D55-9F10-7E94688FA75F}">
      <dgm:prSet/>
      <dgm:spPr/>
      <dgm:t>
        <a:bodyPr/>
        <a:lstStyle/>
        <a:p>
          <a:endParaRPr lang="en-US"/>
        </a:p>
      </dgm:t>
    </dgm:pt>
    <dgm:pt modelId="{197ABD1C-27FC-4C64-AEE9-2CFF15C7AF53}">
      <dgm:prSet custT="1"/>
      <dgm:spPr/>
      <dgm:t>
        <a:bodyPr/>
        <a:lstStyle/>
        <a:p>
          <a:pPr>
            <a:lnSpc>
              <a:spcPct val="100000"/>
            </a:lnSpc>
            <a:defRPr b="1"/>
          </a:pPr>
          <a:r>
            <a:rPr lang="en-US" sz="2000" b="0"/>
            <a:t>Reports shall contain at least the following:</a:t>
          </a:r>
        </a:p>
        <a:p>
          <a:pPr>
            <a:lnSpc>
              <a:spcPct val="100000"/>
            </a:lnSpc>
            <a:defRPr b="1"/>
          </a:pPr>
          <a:r>
            <a:rPr lang="en-US" sz="2000" b="0"/>
            <a:t>- Identifying state grants information</a:t>
          </a:r>
        </a:p>
        <a:p>
          <a:pPr>
            <a:lnSpc>
              <a:spcPct val="100000"/>
            </a:lnSpc>
            <a:defRPr b="1"/>
          </a:pPr>
          <a:r>
            <a:rPr lang="en-US" sz="2000" b="0"/>
            <a:t>- Amount of award</a:t>
          </a:r>
        </a:p>
        <a:p>
          <a:pPr>
            <a:lnSpc>
              <a:spcPct val="100000"/>
            </a:lnSpc>
            <a:defRPr b="1"/>
          </a:pPr>
          <a:r>
            <a:rPr lang="en-US" sz="2000" b="0"/>
            <a:t>- Receipts of funds</a:t>
          </a:r>
        </a:p>
        <a:p>
          <a:pPr>
            <a:lnSpc>
              <a:spcPct val="100000"/>
            </a:lnSpc>
            <a:defRPr b="1"/>
          </a:pPr>
          <a:r>
            <a:rPr lang="en-US" sz="2000" b="0"/>
            <a:t>- Expenditure of funds</a:t>
          </a:r>
        </a:p>
        <a:p>
          <a:pPr>
            <a:lnSpc>
              <a:spcPct val="100000"/>
            </a:lnSpc>
            <a:defRPr b="1"/>
          </a:pPr>
          <a:r>
            <a:rPr lang="en-US" sz="2000" b="0"/>
            <a:t>- Time period </a:t>
          </a:r>
        </a:p>
      </dgm:t>
    </dgm:pt>
    <dgm:pt modelId="{B43FC55A-2060-43EF-9D5A-380DAF6FFDCA}" type="parTrans" cxnId="{5F86621F-6B82-4548-B8AF-F6DA78DA29D8}">
      <dgm:prSet/>
      <dgm:spPr/>
      <dgm:t>
        <a:bodyPr/>
        <a:lstStyle/>
        <a:p>
          <a:endParaRPr lang="en-US"/>
        </a:p>
      </dgm:t>
    </dgm:pt>
    <dgm:pt modelId="{9ACC6066-89C6-4AEE-B2E1-76CBDFCAC479}" type="sibTrans" cxnId="{5F86621F-6B82-4548-B8AF-F6DA78DA29D8}">
      <dgm:prSet/>
      <dgm:spPr/>
      <dgm:t>
        <a:bodyPr/>
        <a:lstStyle/>
        <a:p>
          <a:endParaRPr lang="en-US"/>
        </a:p>
      </dgm:t>
    </dgm:pt>
    <dgm:pt modelId="{81AD1BEA-6929-4BFA-90E4-AB00F88C1417}">
      <dgm:prSet/>
      <dgm:spPr/>
      <dgm:t>
        <a:bodyPr/>
        <a:lstStyle/>
        <a:p>
          <a:pPr>
            <a:lnSpc>
              <a:spcPct val="100000"/>
            </a:lnSpc>
          </a:pPr>
          <a:endParaRPr lang="en-US"/>
        </a:p>
      </dgm:t>
    </dgm:pt>
    <dgm:pt modelId="{6E57801E-2749-4458-BAAF-91D610E8C069}" type="parTrans" cxnId="{D3EAF89C-2773-47D1-8E2B-3955CA4FDDA4}">
      <dgm:prSet/>
      <dgm:spPr/>
      <dgm:t>
        <a:bodyPr/>
        <a:lstStyle/>
        <a:p>
          <a:endParaRPr lang="en-US"/>
        </a:p>
      </dgm:t>
    </dgm:pt>
    <dgm:pt modelId="{BA161768-7B91-498D-861D-18E7CC64CFA3}" type="sibTrans" cxnId="{D3EAF89C-2773-47D1-8E2B-3955CA4FDDA4}">
      <dgm:prSet/>
      <dgm:spPr/>
      <dgm:t>
        <a:bodyPr/>
        <a:lstStyle/>
        <a:p>
          <a:endParaRPr lang="en-US"/>
        </a:p>
      </dgm:t>
    </dgm:pt>
    <dgm:pt modelId="{DE634B42-1953-44D9-9EAE-AF58F765EF6E}" type="pres">
      <dgm:prSet presAssocID="{AC561E9F-FC12-4C4A-9B6C-736CAAF14BED}" presName="root" presStyleCnt="0">
        <dgm:presLayoutVars>
          <dgm:dir/>
          <dgm:resizeHandles val="exact"/>
        </dgm:presLayoutVars>
      </dgm:prSet>
      <dgm:spPr/>
    </dgm:pt>
    <dgm:pt modelId="{F010CB1E-2670-40FD-8EDF-2E61A883C568}" type="pres">
      <dgm:prSet presAssocID="{F658B9CA-C4B5-47E1-982F-015571C17395}" presName="compNode" presStyleCnt="0"/>
      <dgm:spPr/>
    </dgm:pt>
    <dgm:pt modelId="{5AA48DEB-FCD5-4015-A368-036BCCA6B98F}" type="pres">
      <dgm:prSet presAssocID="{F658B9CA-C4B5-47E1-982F-015571C17395}" presName="iconRect" presStyleLbl="node1" presStyleIdx="0" presStyleCnt="2" custLinFactNeighborX="62427" custLinFactNeighborY="-298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2EC65A4-8B63-428C-A288-5ED28DB45495}" type="pres">
      <dgm:prSet presAssocID="{F658B9CA-C4B5-47E1-982F-015571C17395}" presName="iconSpace" presStyleCnt="0"/>
      <dgm:spPr/>
    </dgm:pt>
    <dgm:pt modelId="{D844C03F-A3D3-4CFD-B394-C91E6DBEDA77}" type="pres">
      <dgm:prSet presAssocID="{F658B9CA-C4B5-47E1-982F-015571C17395}" presName="parTx" presStyleLbl="revTx" presStyleIdx="0" presStyleCnt="4">
        <dgm:presLayoutVars>
          <dgm:chMax val="0"/>
          <dgm:chPref val="0"/>
        </dgm:presLayoutVars>
      </dgm:prSet>
      <dgm:spPr/>
    </dgm:pt>
    <dgm:pt modelId="{8A81B682-C412-43CA-8522-78246EC0EE11}" type="pres">
      <dgm:prSet presAssocID="{F658B9CA-C4B5-47E1-982F-015571C17395}" presName="txSpace" presStyleCnt="0"/>
      <dgm:spPr/>
    </dgm:pt>
    <dgm:pt modelId="{8468C743-9859-4E6D-9B0F-18284F28E018}" type="pres">
      <dgm:prSet presAssocID="{F658B9CA-C4B5-47E1-982F-015571C17395}" presName="desTx" presStyleLbl="revTx" presStyleIdx="1" presStyleCnt="4">
        <dgm:presLayoutVars/>
      </dgm:prSet>
      <dgm:spPr/>
    </dgm:pt>
    <dgm:pt modelId="{F1BEA76C-F083-4B9E-93A7-0F7BBA2446E4}" type="pres">
      <dgm:prSet presAssocID="{DEFA95FB-8B6B-4B25-9A75-0772F053BF0D}" presName="sibTrans" presStyleCnt="0"/>
      <dgm:spPr/>
    </dgm:pt>
    <dgm:pt modelId="{BD3A10DF-1D7D-443D-882E-4F400C99440B}" type="pres">
      <dgm:prSet presAssocID="{197ABD1C-27FC-4C64-AEE9-2CFF15C7AF53}" presName="compNode" presStyleCnt="0"/>
      <dgm:spPr/>
    </dgm:pt>
    <dgm:pt modelId="{72DA1229-649F-44AE-A4F1-7C4C910F547D}" type="pres">
      <dgm:prSet presAssocID="{197ABD1C-27FC-4C64-AEE9-2CFF15C7AF53}" presName="iconRect" presStyleLbl="node1" presStyleIdx="1" presStyleCnt="2" custLinFactNeighborX="91434" custLinFactNeighborY="-298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7C59C15-4FDF-46D1-9EBF-120DDC6F6AA3}" type="pres">
      <dgm:prSet presAssocID="{197ABD1C-27FC-4C64-AEE9-2CFF15C7AF53}" presName="iconSpace" presStyleCnt="0"/>
      <dgm:spPr/>
    </dgm:pt>
    <dgm:pt modelId="{ECEBE892-41FC-46F8-8589-662D8A8477A4}" type="pres">
      <dgm:prSet presAssocID="{197ABD1C-27FC-4C64-AEE9-2CFF15C7AF53}" presName="parTx" presStyleLbl="revTx" presStyleIdx="2" presStyleCnt="4">
        <dgm:presLayoutVars>
          <dgm:chMax val="0"/>
          <dgm:chPref val="0"/>
        </dgm:presLayoutVars>
      </dgm:prSet>
      <dgm:spPr/>
    </dgm:pt>
    <dgm:pt modelId="{153E9622-7B73-41D6-8B50-7B19EA980127}" type="pres">
      <dgm:prSet presAssocID="{197ABD1C-27FC-4C64-AEE9-2CFF15C7AF53}" presName="txSpace" presStyleCnt="0"/>
      <dgm:spPr/>
    </dgm:pt>
    <dgm:pt modelId="{CBF6E8DC-D247-4C08-97B9-4DD1199B8FDB}" type="pres">
      <dgm:prSet presAssocID="{197ABD1C-27FC-4C64-AEE9-2CFF15C7AF53}" presName="desTx" presStyleLbl="revTx" presStyleIdx="3" presStyleCnt="4">
        <dgm:presLayoutVars/>
      </dgm:prSet>
      <dgm:spPr/>
    </dgm:pt>
  </dgm:ptLst>
  <dgm:cxnLst>
    <dgm:cxn modelId="{EEE5F704-B4D4-4A53-8A26-14D9D673E469}" type="presOf" srcId="{81AD1BEA-6929-4BFA-90E4-AB00F88C1417}" destId="{CBF6E8DC-D247-4C08-97B9-4DD1199B8FDB}" srcOrd="0" destOrd="0" presId="urn:microsoft.com/office/officeart/2018/2/layout/IconLabelDescriptionList"/>
    <dgm:cxn modelId="{5F86621F-6B82-4548-B8AF-F6DA78DA29D8}" srcId="{AC561E9F-FC12-4C4A-9B6C-736CAAF14BED}" destId="{197ABD1C-27FC-4C64-AEE9-2CFF15C7AF53}" srcOrd="1" destOrd="0" parTransId="{B43FC55A-2060-43EF-9D5A-380DAF6FFDCA}" sibTransId="{9ACC6066-89C6-4AEE-B2E1-76CBDFCAC479}"/>
    <dgm:cxn modelId="{D3EAF89C-2773-47D1-8E2B-3955CA4FDDA4}" srcId="{197ABD1C-27FC-4C64-AEE9-2CFF15C7AF53}" destId="{81AD1BEA-6929-4BFA-90E4-AB00F88C1417}" srcOrd="0" destOrd="0" parTransId="{6E57801E-2749-4458-BAAF-91D610E8C069}" sibTransId="{BA161768-7B91-498D-861D-18E7CC64CFA3}"/>
    <dgm:cxn modelId="{391ED1AE-A665-4D55-9F10-7E94688FA75F}" srcId="{AC561E9F-FC12-4C4A-9B6C-736CAAF14BED}" destId="{F658B9CA-C4B5-47E1-982F-015571C17395}" srcOrd="0" destOrd="0" parTransId="{F61253AD-2947-4E6F-BCA1-FFD13D1A8485}" sibTransId="{DEFA95FB-8B6B-4B25-9A75-0772F053BF0D}"/>
    <dgm:cxn modelId="{3B1206CF-BF6D-4C96-B4CD-352B7B4673E5}" type="presOf" srcId="{F658B9CA-C4B5-47E1-982F-015571C17395}" destId="{D844C03F-A3D3-4CFD-B394-C91E6DBEDA77}" srcOrd="0" destOrd="0" presId="urn:microsoft.com/office/officeart/2018/2/layout/IconLabelDescriptionList"/>
    <dgm:cxn modelId="{3C0DAADF-B907-4014-BDE0-DB4365BF996F}" type="presOf" srcId="{AC561E9F-FC12-4C4A-9B6C-736CAAF14BED}" destId="{DE634B42-1953-44D9-9EAE-AF58F765EF6E}" srcOrd="0" destOrd="0" presId="urn:microsoft.com/office/officeart/2018/2/layout/IconLabelDescriptionList"/>
    <dgm:cxn modelId="{2DC580FB-5941-460C-AB56-A904E80DC809}" type="presOf" srcId="{197ABD1C-27FC-4C64-AEE9-2CFF15C7AF53}" destId="{ECEBE892-41FC-46F8-8589-662D8A8477A4}" srcOrd="0" destOrd="0" presId="urn:microsoft.com/office/officeart/2018/2/layout/IconLabelDescriptionList"/>
    <dgm:cxn modelId="{B49BCACA-5A1C-4882-AADF-AE640BB85506}" type="presParOf" srcId="{DE634B42-1953-44D9-9EAE-AF58F765EF6E}" destId="{F010CB1E-2670-40FD-8EDF-2E61A883C568}" srcOrd="0" destOrd="0" presId="urn:microsoft.com/office/officeart/2018/2/layout/IconLabelDescriptionList"/>
    <dgm:cxn modelId="{24736D43-CF49-400A-AE7E-30BDC5A7D6FC}" type="presParOf" srcId="{F010CB1E-2670-40FD-8EDF-2E61A883C568}" destId="{5AA48DEB-FCD5-4015-A368-036BCCA6B98F}" srcOrd="0" destOrd="0" presId="urn:microsoft.com/office/officeart/2018/2/layout/IconLabelDescriptionList"/>
    <dgm:cxn modelId="{2A3D72F5-6C73-433F-B11A-827150827C4F}" type="presParOf" srcId="{F010CB1E-2670-40FD-8EDF-2E61A883C568}" destId="{F2EC65A4-8B63-428C-A288-5ED28DB45495}" srcOrd="1" destOrd="0" presId="urn:microsoft.com/office/officeart/2018/2/layout/IconLabelDescriptionList"/>
    <dgm:cxn modelId="{8C326CD0-6D86-4B3B-A1D5-BEF1F8EE382B}" type="presParOf" srcId="{F010CB1E-2670-40FD-8EDF-2E61A883C568}" destId="{D844C03F-A3D3-4CFD-B394-C91E6DBEDA77}" srcOrd="2" destOrd="0" presId="urn:microsoft.com/office/officeart/2018/2/layout/IconLabelDescriptionList"/>
    <dgm:cxn modelId="{2D2F2362-A76A-4E67-ADEB-BDFCC407A74B}" type="presParOf" srcId="{F010CB1E-2670-40FD-8EDF-2E61A883C568}" destId="{8A81B682-C412-43CA-8522-78246EC0EE11}" srcOrd="3" destOrd="0" presId="urn:microsoft.com/office/officeart/2018/2/layout/IconLabelDescriptionList"/>
    <dgm:cxn modelId="{A626ECB9-D449-4DC7-8582-A395B2E65B7F}" type="presParOf" srcId="{F010CB1E-2670-40FD-8EDF-2E61A883C568}" destId="{8468C743-9859-4E6D-9B0F-18284F28E018}" srcOrd="4" destOrd="0" presId="urn:microsoft.com/office/officeart/2018/2/layout/IconLabelDescriptionList"/>
    <dgm:cxn modelId="{77C7F759-1FB9-49F7-B88D-DBB90FBB5B3B}" type="presParOf" srcId="{DE634B42-1953-44D9-9EAE-AF58F765EF6E}" destId="{F1BEA76C-F083-4B9E-93A7-0F7BBA2446E4}" srcOrd="1" destOrd="0" presId="urn:microsoft.com/office/officeart/2018/2/layout/IconLabelDescriptionList"/>
    <dgm:cxn modelId="{D67BF87E-AFEB-45D9-9C87-83E2179DAF24}" type="presParOf" srcId="{DE634B42-1953-44D9-9EAE-AF58F765EF6E}" destId="{BD3A10DF-1D7D-443D-882E-4F400C99440B}" srcOrd="2" destOrd="0" presId="urn:microsoft.com/office/officeart/2018/2/layout/IconLabelDescriptionList"/>
    <dgm:cxn modelId="{4617C8F2-7CB0-49F8-863A-EFC69E361C4D}" type="presParOf" srcId="{BD3A10DF-1D7D-443D-882E-4F400C99440B}" destId="{72DA1229-649F-44AE-A4F1-7C4C910F547D}" srcOrd="0" destOrd="0" presId="urn:microsoft.com/office/officeart/2018/2/layout/IconLabelDescriptionList"/>
    <dgm:cxn modelId="{3DF8DBD2-2B2F-45A6-AE54-B5FB18903F30}" type="presParOf" srcId="{BD3A10DF-1D7D-443D-882E-4F400C99440B}" destId="{B7C59C15-4FDF-46D1-9EBF-120DDC6F6AA3}" srcOrd="1" destOrd="0" presId="urn:microsoft.com/office/officeart/2018/2/layout/IconLabelDescriptionList"/>
    <dgm:cxn modelId="{E8BEC5AC-038E-4412-86AC-EA2F12566B51}" type="presParOf" srcId="{BD3A10DF-1D7D-443D-882E-4F400C99440B}" destId="{ECEBE892-41FC-46F8-8589-662D8A8477A4}" srcOrd="2" destOrd="0" presId="urn:microsoft.com/office/officeart/2018/2/layout/IconLabelDescriptionList"/>
    <dgm:cxn modelId="{1FF0D965-6742-4877-A278-BD8CB5017308}" type="presParOf" srcId="{BD3A10DF-1D7D-443D-882E-4F400C99440B}" destId="{153E9622-7B73-41D6-8B50-7B19EA980127}" srcOrd="3" destOrd="0" presId="urn:microsoft.com/office/officeart/2018/2/layout/IconLabelDescriptionList"/>
    <dgm:cxn modelId="{2FBAA8D7-11FE-42F9-8304-BB76AFC37AF4}" type="presParOf" srcId="{BD3A10DF-1D7D-443D-882E-4F400C99440B}" destId="{CBF6E8DC-D247-4C08-97B9-4DD1199B8FDB}"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99E0CBB-61C6-44F3-ABA3-B4BA5F9D7523}" type="doc">
      <dgm:prSet loTypeId="urn:microsoft.com/office/officeart/2005/8/layout/hierarchy1" loCatId="hierarchy" qsTypeId="urn:microsoft.com/office/officeart/2005/8/quickstyle/simple5" qsCatId="simple" csTypeId="urn:microsoft.com/office/officeart/2005/8/colors/accent1_2" csCatId="accent1"/>
      <dgm:spPr/>
      <dgm:t>
        <a:bodyPr/>
        <a:lstStyle/>
        <a:p>
          <a:endParaRPr lang="en-US"/>
        </a:p>
      </dgm:t>
    </dgm:pt>
    <dgm:pt modelId="{D2CED75F-E5C3-413B-BD3A-125E3D060BCD}">
      <dgm:prSet custT="1"/>
      <dgm:spPr/>
      <dgm:t>
        <a:bodyPr/>
        <a:lstStyle/>
        <a:p>
          <a:r>
            <a:rPr lang="en-US" sz="2400" dirty="0"/>
            <a:t>Federal funds are paid on a reimbursement basis, thus only funds spent can be claimed for reimbursement.</a:t>
          </a:r>
        </a:p>
      </dgm:t>
    </dgm:pt>
    <dgm:pt modelId="{8094580B-5085-46E4-A7D8-06D548D6D6AD}" type="parTrans" cxnId="{65AA5687-05A4-403A-BB7C-C698CD85611D}">
      <dgm:prSet/>
      <dgm:spPr/>
      <dgm:t>
        <a:bodyPr/>
        <a:lstStyle/>
        <a:p>
          <a:endParaRPr lang="en-US"/>
        </a:p>
      </dgm:t>
    </dgm:pt>
    <dgm:pt modelId="{3FC3D985-9A78-456E-A072-8274052D7985}" type="sibTrans" cxnId="{65AA5687-05A4-403A-BB7C-C698CD85611D}">
      <dgm:prSet/>
      <dgm:spPr/>
      <dgm:t>
        <a:bodyPr/>
        <a:lstStyle/>
        <a:p>
          <a:endParaRPr lang="en-US"/>
        </a:p>
      </dgm:t>
    </dgm:pt>
    <dgm:pt modelId="{00DA2F2A-58A3-4B10-B2B8-D4E73D4FC554}">
      <dgm:prSet custT="1"/>
      <dgm:spPr/>
      <dgm:t>
        <a:bodyPr/>
        <a:lstStyle/>
        <a:p>
          <a:r>
            <a:rPr lang="en-US" sz="2400"/>
            <a:t>Requests for funding drawdowns </a:t>
          </a:r>
          <a:r>
            <a:rPr lang="en-US" sz="2400" b="1"/>
            <a:t>may not</a:t>
          </a:r>
          <a:r>
            <a:rPr lang="en-US" sz="2400"/>
            <a:t> include encumbrances</a:t>
          </a:r>
        </a:p>
      </dgm:t>
    </dgm:pt>
    <dgm:pt modelId="{ABD41EB4-9A11-43EE-B961-BA903C59256D}" type="parTrans" cxnId="{B384AA57-B575-4CCA-8F84-53412D73AD43}">
      <dgm:prSet/>
      <dgm:spPr/>
      <dgm:t>
        <a:bodyPr/>
        <a:lstStyle/>
        <a:p>
          <a:endParaRPr lang="en-US"/>
        </a:p>
      </dgm:t>
    </dgm:pt>
    <dgm:pt modelId="{4377B7E9-79CE-4882-9594-D5E604C139D4}" type="sibTrans" cxnId="{B384AA57-B575-4CCA-8F84-53412D73AD43}">
      <dgm:prSet/>
      <dgm:spPr/>
      <dgm:t>
        <a:bodyPr/>
        <a:lstStyle/>
        <a:p>
          <a:endParaRPr lang="en-US"/>
        </a:p>
      </dgm:t>
    </dgm:pt>
    <dgm:pt modelId="{E437D3D5-D16E-4D61-9B1F-EE0E8ECDE825}" type="pres">
      <dgm:prSet presAssocID="{099E0CBB-61C6-44F3-ABA3-B4BA5F9D7523}" presName="hierChild1" presStyleCnt="0">
        <dgm:presLayoutVars>
          <dgm:chPref val="1"/>
          <dgm:dir/>
          <dgm:animOne val="branch"/>
          <dgm:animLvl val="lvl"/>
          <dgm:resizeHandles/>
        </dgm:presLayoutVars>
      </dgm:prSet>
      <dgm:spPr/>
    </dgm:pt>
    <dgm:pt modelId="{12E877DE-F9D6-4B4F-95A7-BD6FA78CB65A}" type="pres">
      <dgm:prSet presAssocID="{D2CED75F-E5C3-413B-BD3A-125E3D060BCD}" presName="hierRoot1" presStyleCnt="0"/>
      <dgm:spPr/>
    </dgm:pt>
    <dgm:pt modelId="{CD01742D-67DD-4DFD-8FC0-DC2D0DBB3697}" type="pres">
      <dgm:prSet presAssocID="{D2CED75F-E5C3-413B-BD3A-125E3D060BCD}" presName="composite" presStyleCnt="0"/>
      <dgm:spPr/>
    </dgm:pt>
    <dgm:pt modelId="{74FA7827-59E0-4893-AC13-CB2FA48D93A6}" type="pres">
      <dgm:prSet presAssocID="{D2CED75F-E5C3-413B-BD3A-125E3D060BCD}" presName="background" presStyleLbl="node0" presStyleIdx="0" presStyleCnt="2"/>
      <dgm:spPr/>
    </dgm:pt>
    <dgm:pt modelId="{FE9C8AF0-E94F-421A-84D3-983F9137E260}" type="pres">
      <dgm:prSet presAssocID="{D2CED75F-E5C3-413B-BD3A-125E3D060BCD}" presName="text" presStyleLbl="fgAcc0" presStyleIdx="0" presStyleCnt="2">
        <dgm:presLayoutVars>
          <dgm:chPref val="3"/>
        </dgm:presLayoutVars>
      </dgm:prSet>
      <dgm:spPr/>
    </dgm:pt>
    <dgm:pt modelId="{DE136FDF-D358-467E-87B2-FA015413B269}" type="pres">
      <dgm:prSet presAssocID="{D2CED75F-E5C3-413B-BD3A-125E3D060BCD}" presName="hierChild2" presStyleCnt="0"/>
      <dgm:spPr/>
    </dgm:pt>
    <dgm:pt modelId="{E59ACDF9-F1CB-4A71-BBF4-CC115A305169}" type="pres">
      <dgm:prSet presAssocID="{00DA2F2A-58A3-4B10-B2B8-D4E73D4FC554}" presName="hierRoot1" presStyleCnt="0"/>
      <dgm:spPr/>
    </dgm:pt>
    <dgm:pt modelId="{B33BA9C8-62C6-4AC0-A962-67477AD13C59}" type="pres">
      <dgm:prSet presAssocID="{00DA2F2A-58A3-4B10-B2B8-D4E73D4FC554}" presName="composite" presStyleCnt="0"/>
      <dgm:spPr/>
    </dgm:pt>
    <dgm:pt modelId="{DE5D11F4-E105-4FC7-81B3-0E26586B4764}" type="pres">
      <dgm:prSet presAssocID="{00DA2F2A-58A3-4B10-B2B8-D4E73D4FC554}" presName="background" presStyleLbl="node0" presStyleIdx="1" presStyleCnt="2"/>
      <dgm:spPr/>
    </dgm:pt>
    <dgm:pt modelId="{0AD179B0-2481-408D-B67A-4DC8EBCC3106}" type="pres">
      <dgm:prSet presAssocID="{00DA2F2A-58A3-4B10-B2B8-D4E73D4FC554}" presName="text" presStyleLbl="fgAcc0" presStyleIdx="1" presStyleCnt="2">
        <dgm:presLayoutVars>
          <dgm:chPref val="3"/>
        </dgm:presLayoutVars>
      </dgm:prSet>
      <dgm:spPr/>
    </dgm:pt>
    <dgm:pt modelId="{9A885B14-DC20-4CAE-A7BC-90062204790F}" type="pres">
      <dgm:prSet presAssocID="{00DA2F2A-58A3-4B10-B2B8-D4E73D4FC554}" presName="hierChild2" presStyleCnt="0"/>
      <dgm:spPr/>
    </dgm:pt>
  </dgm:ptLst>
  <dgm:cxnLst>
    <dgm:cxn modelId="{B384AA57-B575-4CCA-8F84-53412D73AD43}" srcId="{099E0CBB-61C6-44F3-ABA3-B4BA5F9D7523}" destId="{00DA2F2A-58A3-4B10-B2B8-D4E73D4FC554}" srcOrd="1" destOrd="0" parTransId="{ABD41EB4-9A11-43EE-B961-BA903C59256D}" sibTransId="{4377B7E9-79CE-4882-9594-D5E604C139D4}"/>
    <dgm:cxn modelId="{65AA5687-05A4-403A-BB7C-C698CD85611D}" srcId="{099E0CBB-61C6-44F3-ABA3-B4BA5F9D7523}" destId="{D2CED75F-E5C3-413B-BD3A-125E3D060BCD}" srcOrd="0" destOrd="0" parTransId="{8094580B-5085-46E4-A7D8-06D548D6D6AD}" sibTransId="{3FC3D985-9A78-456E-A072-8274052D7985}"/>
    <dgm:cxn modelId="{157085A3-E175-488C-BFB5-6ACD7C816E68}" type="presOf" srcId="{00DA2F2A-58A3-4B10-B2B8-D4E73D4FC554}" destId="{0AD179B0-2481-408D-B67A-4DC8EBCC3106}" srcOrd="0" destOrd="0" presId="urn:microsoft.com/office/officeart/2005/8/layout/hierarchy1"/>
    <dgm:cxn modelId="{4535ACB4-6D6E-4017-8DCF-5410655A0438}" type="presOf" srcId="{D2CED75F-E5C3-413B-BD3A-125E3D060BCD}" destId="{FE9C8AF0-E94F-421A-84D3-983F9137E260}" srcOrd="0" destOrd="0" presId="urn:microsoft.com/office/officeart/2005/8/layout/hierarchy1"/>
    <dgm:cxn modelId="{32D7D4FC-ADE1-4E4A-9B3E-B3F0718A762E}" type="presOf" srcId="{099E0CBB-61C6-44F3-ABA3-B4BA5F9D7523}" destId="{E437D3D5-D16E-4D61-9B1F-EE0E8ECDE825}" srcOrd="0" destOrd="0" presId="urn:microsoft.com/office/officeart/2005/8/layout/hierarchy1"/>
    <dgm:cxn modelId="{B5F483C1-2D62-4260-9039-6B463672855B}" type="presParOf" srcId="{E437D3D5-D16E-4D61-9B1F-EE0E8ECDE825}" destId="{12E877DE-F9D6-4B4F-95A7-BD6FA78CB65A}" srcOrd="0" destOrd="0" presId="urn:microsoft.com/office/officeart/2005/8/layout/hierarchy1"/>
    <dgm:cxn modelId="{DEFECBB8-E0F4-4044-A562-1AADF75D8073}" type="presParOf" srcId="{12E877DE-F9D6-4B4F-95A7-BD6FA78CB65A}" destId="{CD01742D-67DD-4DFD-8FC0-DC2D0DBB3697}" srcOrd="0" destOrd="0" presId="urn:microsoft.com/office/officeart/2005/8/layout/hierarchy1"/>
    <dgm:cxn modelId="{C9D81E63-A758-4D18-BF45-EEBA8165996D}" type="presParOf" srcId="{CD01742D-67DD-4DFD-8FC0-DC2D0DBB3697}" destId="{74FA7827-59E0-4893-AC13-CB2FA48D93A6}" srcOrd="0" destOrd="0" presId="urn:microsoft.com/office/officeart/2005/8/layout/hierarchy1"/>
    <dgm:cxn modelId="{C7E8DA82-18C8-406A-A358-61C42FAF8B95}" type="presParOf" srcId="{CD01742D-67DD-4DFD-8FC0-DC2D0DBB3697}" destId="{FE9C8AF0-E94F-421A-84D3-983F9137E260}" srcOrd="1" destOrd="0" presId="urn:microsoft.com/office/officeart/2005/8/layout/hierarchy1"/>
    <dgm:cxn modelId="{01FAD72A-41F7-44EC-B914-D2A2D226BD0E}" type="presParOf" srcId="{12E877DE-F9D6-4B4F-95A7-BD6FA78CB65A}" destId="{DE136FDF-D358-467E-87B2-FA015413B269}" srcOrd="1" destOrd="0" presId="urn:microsoft.com/office/officeart/2005/8/layout/hierarchy1"/>
    <dgm:cxn modelId="{3FC58FAC-CC3A-43D4-B10D-4F10BA2CB34E}" type="presParOf" srcId="{E437D3D5-D16E-4D61-9B1F-EE0E8ECDE825}" destId="{E59ACDF9-F1CB-4A71-BBF4-CC115A305169}" srcOrd="1" destOrd="0" presId="urn:microsoft.com/office/officeart/2005/8/layout/hierarchy1"/>
    <dgm:cxn modelId="{D706E53D-8053-4242-8BD0-41271DBC41EE}" type="presParOf" srcId="{E59ACDF9-F1CB-4A71-BBF4-CC115A305169}" destId="{B33BA9C8-62C6-4AC0-A962-67477AD13C59}" srcOrd="0" destOrd="0" presId="urn:microsoft.com/office/officeart/2005/8/layout/hierarchy1"/>
    <dgm:cxn modelId="{77E77792-B928-4C8E-A98C-2DACCD1F103D}" type="presParOf" srcId="{B33BA9C8-62C6-4AC0-A962-67477AD13C59}" destId="{DE5D11F4-E105-4FC7-81B3-0E26586B4764}" srcOrd="0" destOrd="0" presId="urn:microsoft.com/office/officeart/2005/8/layout/hierarchy1"/>
    <dgm:cxn modelId="{2A55A5B0-5CAF-45C2-A0E5-53A100E2CB05}" type="presParOf" srcId="{B33BA9C8-62C6-4AC0-A962-67477AD13C59}" destId="{0AD179B0-2481-408D-B67A-4DC8EBCC3106}" srcOrd="1" destOrd="0" presId="urn:microsoft.com/office/officeart/2005/8/layout/hierarchy1"/>
    <dgm:cxn modelId="{9FFA6A00-BB44-40ED-B9DB-2BE2D1C0925D}" type="presParOf" srcId="{E59ACDF9-F1CB-4A71-BBF4-CC115A305169}" destId="{9A885B14-DC20-4CAE-A7BC-90062204790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EC2266-85CE-4CD6-83AA-CEA9503819ED}" type="doc">
      <dgm:prSet loTypeId="urn:microsoft.com/office/officeart/2018/2/layout/IconLabelDescriptionList" loCatId="icon" qsTypeId="urn:microsoft.com/office/officeart/2005/8/quickstyle/simple1" qsCatId="simple" csTypeId="urn:microsoft.com/office/officeart/2005/8/colors/accent3_2" csCatId="accent3" phldr="1"/>
      <dgm:spPr/>
      <dgm:t>
        <a:bodyPr/>
        <a:lstStyle/>
        <a:p>
          <a:endParaRPr lang="en-US"/>
        </a:p>
      </dgm:t>
    </dgm:pt>
    <dgm:pt modelId="{F058D409-B3C9-419C-8688-322CF7E2273B}">
      <dgm:prSet custT="1"/>
      <dgm:spPr/>
      <dgm:t>
        <a:bodyPr/>
        <a:lstStyle/>
        <a:p>
          <a:pPr>
            <a:lnSpc>
              <a:spcPct val="100000"/>
            </a:lnSpc>
            <a:defRPr b="1"/>
          </a:pPr>
          <a:r>
            <a:rPr lang="en-US" sz="2400" b="0"/>
            <a:t>All grantees are required to provide a meal or snack during the afterschool program using the USDA Food and Nutrition Service. </a:t>
          </a:r>
        </a:p>
      </dgm:t>
    </dgm:pt>
    <dgm:pt modelId="{675ADB47-98EF-4208-BA77-4CDB1B8AD95B}" type="parTrans" cxnId="{C222FE09-6630-4EDF-8C0C-A245F59FFE62}">
      <dgm:prSet/>
      <dgm:spPr/>
      <dgm:t>
        <a:bodyPr/>
        <a:lstStyle/>
        <a:p>
          <a:endParaRPr lang="en-US"/>
        </a:p>
      </dgm:t>
    </dgm:pt>
    <dgm:pt modelId="{080B7498-0D1E-4F4E-B8C5-62973B31E84B}" type="sibTrans" cxnId="{C222FE09-6630-4EDF-8C0C-A245F59FFE62}">
      <dgm:prSet/>
      <dgm:spPr/>
      <dgm:t>
        <a:bodyPr/>
        <a:lstStyle/>
        <a:p>
          <a:endParaRPr lang="en-US"/>
        </a:p>
      </dgm:t>
    </dgm:pt>
    <dgm:pt modelId="{B9674F3A-619F-4432-BC74-E94FD1C8F90B}">
      <dgm:prSet/>
      <dgm:spPr/>
      <dgm:t>
        <a:bodyPr/>
        <a:lstStyle/>
        <a:p>
          <a:pPr>
            <a:lnSpc>
              <a:spcPct val="100000"/>
            </a:lnSpc>
          </a:pPr>
          <a:endParaRPr lang="en-US"/>
        </a:p>
      </dgm:t>
    </dgm:pt>
    <dgm:pt modelId="{5DCBE9DC-6CE6-4865-B429-87FC367836AA}" type="parTrans" cxnId="{720212D6-8F03-4B6C-AD55-8B4BE4B8DDEC}">
      <dgm:prSet/>
      <dgm:spPr/>
      <dgm:t>
        <a:bodyPr/>
        <a:lstStyle/>
        <a:p>
          <a:endParaRPr lang="en-US"/>
        </a:p>
      </dgm:t>
    </dgm:pt>
    <dgm:pt modelId="{C36C0F6D-7D99-42D4-B866-D8CA2D1B09EB}" type="sibTrans" cxnId="{720212D6-8F03-4B6C-AD55-8B4BE4B8DDEC}">
      <dgm:prSet/>
      <dgm:spPr/>
      <dgm:t>
        <a:bodyPr/>
        <a:lstStyle/>
        <a:p>
          <a:endParaRPr lang="en-US"/>
        </a:p>
      </dgm:t>
    </dgm:pt>
    <dgm:pt modelId="{FC32E31A-92BA-4B9B-BC2E-856D6039275C}">
      <dgm:prSet custT="1"/>
      <dgm:spPr/>
      <dgm:t>
        <a:bodyPr/>
        <a:lstStyle/>
        <a:p>
          <a:pPr>
            <a:lnSpc>
              <a:spcPct val="100000"/>
            </a:lnSpc>
            <a:defRPr b="1"/>
          </a:pPr>
          <a:r>
            <a:rPr lang="en-US" sz="2400" b="0"/>
            <a:t>21st </a:t>
          </a:r>
          <a:r>
            <a:rPr lang="en-US" sz="2400" b="0" err="1"/>
            <a:t>CCLC</a:t>
          </a:r>
          <a:r>
            <a:rPr lang="en-US" sz="2400" b="0"/>
            <a:t> funds may not be used to pay for snack or supper</a:t>
          </a:r>
        </a:p>
      </dgm:t>
    </dgm:pt>
    <dgm:pt modelId="{72D73788-263F-4CDA-BF21-A31031E5261B}" type="parTrans" cxnId="{6A072BA3-8F1F-42BF-8925-2EDE432476EF}">
      <dgm:prSet/>
      <dgm:spPr/>
      <dgm:t>
        <a:bodyPr/>
        <a:lstStyle/>
        <a:p>
          <a:endParaRPr lang="en-US"/>
        </a:p>
      </dgm:t>
    </dgm:pt>
    <dgm:pt modelId="{10C1F0AC-67DA-4A19-A6F9-70BD860FE83D}" type="sibTrans" cxnId="{6A072BA3-8F1F-42BF-8925-2EDE432476EF}">
      <dgm:prSet/>
      <dgm:spPr/>
      <dgm:t>
        <a:bodyPr/>
        <a:lstStyle/>
        <a:p>
          <a:endParaRPr lang="en-US"/>
        </a:p>
      </dgm:t>
    </dgm:pt>
    <dgm:pt modelId="{71AB3E77-EC17-4E8A-9CC8-95113878B8A9}" type="pres">
      <dgm:prSet presAssocID="{43EC2266-85CE-4CD6-83AA-CEA9503819ED}" presName="root" presStyleCnt="0">
        <dgm:presLayoutVars>
          <dgm:dir/>
          <dgm:resizeHandles val="exact"/>
        </dgm:presLayoutVars>
      </dgm:prSet>
      <dgm:spPr/>
    </dgm:pt>
    <dgm:pt modelId="{DAF7370F-C10D-47A7-8FCE-D8770CE49EE3}" type="pres">
      <dgm:prSet presAssocID="{F058D409-B3C9-419C-8688-322CF7E2273B}" presName="compNode" presStyleCnt="0"/>
      <dgm:spPr/>
    </dgm:pt>
    <dgm:pt modelId="{E1C4A47D-3E12-4C46-B3FC-F86A48884AAA}" type="pres">
      <dgm:prSet presAssocID="{F058D409-B3C9-419C-8688-322CF7E2273B}" presName="iconRect" presStyleLbl="node1" presStyleIdx="0" presStyleCnt="2" custLinFactNeighborX="79530" custLinFactNeighborY="56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11ED1E3-7E03-49D2-8ABF-47C72661939B}" type="pres">
      <dgm:prSet presAssocID="{F058D409-B3C9-419C-8688-322CF7E2273B}" presName="iconSpace" presStyleCnt="0"/>
      <dgm:spPr/>
    </dgm:pt>
    <dgm:pt modelId="{3DA599EA-87DD-4D33-89D7-19D9F8499DAF}" type="pres">
      <dgm:prSet presAssocID="{F058D409-B3C9-419C-8688-322CF7E2273B}" presName="parTx" presStyleLbl="revTx" presStyleIdx="0" presStyleCnt="4">
        <dgm:presLayoutVars>
          <dgm:chMax val="0"/>
          <dgm:chPref val="0"/>
        </dgm:presLayoutVars>
      </dgm:prSet>
      <dgm:spPr/>
    </dgm:pt>
    <dgm:pt modelId="{1B785407-A257-486F-902B-70EA524DB98C}" type="pres">
      <dgm:prSet presAssocID="{F058D409-B3C9-419C-8688-322CF7E2273B}" presName="txSpace" presStyleCnt="0"/>
      <dgm:spPr/>
    </dgm:pt>
    <dgm:pt modelId="{3506B2D3-3DE7-4770-8D9B-87E294B29981}" type="pres">
      <dgm:prSet presAssocID="{F058D409-B3C9-419C-8688-322CF7E2273B}" presName="desTx" presStyleLbl="revTx" presStyleIdx="1" presStyleCnt="4" custLinFactNeighborX="62160" custLinFactNeighborY="47658">
        <dgm:presLayoutVars/>
      </dgm:prSet>
      <dgm:spPr/>
    </dgm:pt>
    <dgm:pt modelId="{28E3EF45-73BB-44B8-AA04-E052086BCC6D}" type="pres">
      <dgm:prSet presAssocID="{080B7498-0D1E-4F4E-B8C5-62973B31E84B}" presName="sibTrans" presStyleCnt="0"/>
      <dgm:spPr/>
    </dgm:pt>
    <dgm:pt modelId="{A5198EF3-4C4D-499D-95A3-78DCEA53DBB5}" type="pres">
      <dgm:prSet presAssocID="{FC32E31A-92BA-4B9B-BC2E-856D6039275C}" presName="compNode" presStyleCnt="0"/>
      <dgm:spPr/>
    </dgm:pt>
    <dgm:pt modelId="{07F5BF13-F5D7-4419-B61B-738647D4BF48}" type="pres">
      <dgm:prSet presAssocID="{FC32E31A-92BA-4B9B-BC2E-856D6039275C}" presName="iconRect" presStyleLbl="node1" presStyleIdx="1" presStyleCnt="2" custLinFactNeighborX="93234" custLinFactNeighborY="63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775EF95-267E-4257-A0A4-53D8719E0A8F}" type="pres">
      <dgm:prSet presAssocID="{FC32E31A-92BA-4B9B-BC2E-856D6039275C}" presName="iconSpace" presStyleCnt="0"/>
      <dgm:spPr/>
    </dgm:pt>
    <dgm:pt modelId="{3FD213A5-D02E-435D-AAFA-9EC1E547D5D8}" type="pres">
      <dgm:prSet presAssocID="{FC32E31A-92BA-4B9B-BC2E-856D6039275C}" presName="parTx" presStyleLbl="revTx" presStyleIdx="2" presStyleCnt="4">
        <dgm:presLayoutVars>
          <dgm:chMax val="0"/>
          <dgm:chPref val="0"/>
        </dgm:presLayoutVars>
      </dgm:prSet>
      <dgm:spPr/>
    </dgm:pt>
    <dgm:pt modelId="{12462FA9-932B-4261-A66B-7C57C295C044}" type="pres">
      <dgm:prSet presAssocID="{FC32E31A-92BA-4B9B-BC2E-856D6039275C}" presName="txSpace" presStyleCnt="0"/>
      <dgm:spPr/>
    </dgm:pt>
    <dgm:pt modelId="{80E51BFB-5F47-4439-B487-427DC35DFA42}" type="pres">
      <dgm:prSet presAssocID="{FC32E31A-92BA-4B9B-BC2E-856D6039275C}" presName="desTx" presStyleLbl="revTx" presStyleIdx="3" presStyleCnt="4">
        <dgm:presLayoutVars/>
      </dgm:prSet>
      <dgm:spPr/>
    </dgm:pt>
  </dgm:ptLst>
  <dgm:cxnLst>
    <dgm:cxn modelId="{C222FE09-6630-4EDF-8C0C-A245F59FFE62}" srcId="{43EC2266-85CE-4CD6-83AA-CEA9503819ED}" destId="{F058D409-B3C9-419C-8688-322CF7E2273B}" srcOrd="0" destOrd="0" parTransId="{675ADB47-98EF-4208-BA77-4CDB1B8AD95B}" sibTransId="{080B7498-0D1E-4F4E-B8C5-62973B31E84B}"/>
    <dgm:cxn modelId="{E435E713-BDC1-40F5-9C9A-019EEF8AC085}" type="presOf" srcId="{FC32E31A-92BA-4B9B-BC2E-856D6039275C}" destId="{3FD213A5-D02E-435D-AAFA-9EC1E547D5D8}" srcOrd="0" destOrd="0" presId="urn:microsoft.com/office/officeart/2018/2/layout/IconLabelDescriptionList"/>
    <dgm:cxn modelId="{6A072BA3-8F1F-42BF-8925-2EDE432476EF}" srcId="{43EC2266-85CE-4CD6-83AA-CEA9503819ED}" destId="{FC32E31A-92BA-4B9B-BC2E-856D6039275C}" srcOrd="1" destOrd="0" parTransId="{72D73788-263F-4CDA-BF21-A31031E5261B}" sibTransId="{10C1F0AC-67DA-4A19-A6F9-70BD860FE83D}"/>
    <dgm:cxn modelId="{C2ACA4B2-EF55-4686-86CB-08217CDEDA78}" type="presOf" srcId="{43EC2266-85CE-4CD6-83AA-CEA9503819ED}" destId="{71AB3E77-EC17-4E8A-9CC8-95113878B8A9}" srcOrd="0" destOrd="0" presId="urn:microsoft.com/office/officeart/2018/2/layout/IconLabelDescriptionList"/>
    <dgm:cxn modelId="{EAB5DBB3-45D4-4B73-98FF-1C72913DF572}" type="presOf" srcId="{B9674F3A-619F-4432-BC74-E94FD1C8F90B}" destId="{3506B2D3-3DE7-4770-8D9B-87E294B29981}" srcOrd="0" destOrd="0" presId="urn:microsoft.com/office/officeart/2018/2/layout/IconLabelDescriptionList"/>
    <dgm:cxn modelId="{720212D6-8F03-4B6C-AD55-8B4BE4B8DDEC}" srcId="{F058D409-B3C9-419C-8688-322CF7E2273B}" destId="{B9674F3A-619F-4432-BC74-E94FD1C8F90B}" srcOrd="0" destOrd="0" parTransId="{5DCBE9DC-6CE6-4865-B429-87FC367836AA}" sibTransId="{C36C0F6D-7D99-42D4-B866-D8CA2D1B09EB}"/>
    <dgm:cxn modelId="{E11AFEDA-ACAD-449D-82AA-311A3C4B7C97}" type="presOf" srcId="{F058D409-B3C9-419C-8688-322CF7E2273B}" destId="{3DA599EA-87DD-4D33-89D7-19D9F8499DAF}" srcOrd="0" destOrd="0" presId="urn:microsoft.com/office/officeart/2018/2/layout/IconLabelDescriptionList"/>
    <dgm:cxn modelId="{C3690028-0124-40FC-8921-34CA3A305F03}" type="presParOf" srcId="{71AB3E77-EC17-4E8A-9CC8-95113878B8A9}" destId="{DAF7370F-C10D-47A7-8FCE-D8770CE49EE3}" srcOrd="0" destOrd="0" presId="urn:microsoft.com/office/officeart/2018/2/layout/IconLabelDescriptionList"/>
    <dgm:cxn modelId="{98DE2F63-29F7-4094-9328-BFDB136CB837}" type="presParOf" srcId="{DAF7370F-C10D-47A7-8FCE-D8770CE49EE3}" destId="{E1C4A47D-3E12-4C46-B3FC-F86A48884AAA}" srcOrd="0" destOrd="0" presId="urn:microsoft.com/office/officeart/2018/2/layout/IconLabelDescriptionList"/>
    <dgm:cxn modelId="{61A9688A-77D4-429D-AF43-ABF8ACD679F9}" type="presParOf" srcId="{DAF7370F-C10D-47A7-8FCE-D8770CE49EE3}" destId="{B11ED1E3-7E03-49D2-8ABF-47C72661939B}" srcOrd="1" destOrd="0" presId="urn:microsoft.com/office/officeart/2018/2/layout/IconLabelDescriptionList"/>
    <dgm:cxn modelId="{D776E84E-79E0-4129-9105-E1037DE0705B}" type="presParOf" srcId="{DAF7370F-C10D-47A7-8FCE-D8770CE49EE3}" destId="{3DA599EA-87DD-4D33-89D7-19D9F8499DAF}" srcOrd="2" destOrd="0" presId="urn:microsoft.com/office/officeart/2018/2/layout/IconLabelDescriptionList"/>
    <dgm:cxn modelId="{DE21C64B-32C9-4A45-A6A7-FE31FD30AF00}" type="presParOf" srcId="{DAF7370F-C10D-47A7-8FCE-D8770CE49EE3}" destId="{1B785407-A257-486F-902B-70EA524DB98C}" srcOrd="3" destOrd="0" presId="urn:microsoft.com/office/officeart/2018/2/layout/IconLabelDescriptionList"/>
    <dgm:cxn modelId="{5658E403-1ECF-4EE4-B468-0FCE97BCE5C7}" type="presParOf" srcId="{DAF7370F-C10D-47A7-8FCE-D8770CE49EE3}" destId="{3506B2D3-3DE7-4770-8D9B-87E294B29981}" srcOrd="4" destOrd="0" presId="urn:microsoft.com/office/officeart/2018/2/layout/IconLabelDescriptionList"/>
    <dgm:cxn modelId="{73048EE6-9E0F-4F12-9D30-1AFC55059E2B}" type="presParOf" srcId="{71AB3E77-EC17-4E8A-9CC8-95113878B8A9}" destId="{28E3EF45-73BB-44B8-AA04-E052086BCC6D}" srcOrd="1" destOrd="0" presId="urn:microsoft.com/office/officeart/2018/2/layout/IconLabelDescriptionList"/>
    <dgm:cxn modelId="{01A8F230-868D-45B9-B72D-320E797FD967}" type="presParOf" srcId="{71AB3E77-EC17-4E8A-9CC8-95113878B8A9}" destId="{A5198EF3-4C4D-499D-95A3-78DCEA53DBB5}" srcOrd="2" destOrd="0" presId="urn:microsoft.com/office/officeart/2018/2/layout/IconLabelDescriptionList"/>
    <dgm:cxn modelId="{480FC587-5FE6-451B-9476-54E4634874DD}" type="presParOf" srcId="{A5198EF3-4C4D-499D-95A3-78DCEA53DBB5}" destId="{07F5BF13-F5D7-4419-B61B-738647D4BF48}" srcOrd="0" destOrd="0" presId="urn:microsoft.com/office/officeart/2018/2/layout/IconLabelDescriptionList"/>
    <dgm:cxn modelId="{AA5993DA-4DEF-4D43-B332-168C4CF4B2F6}" type="presParOf" srcId="{A5198EF3-4C4D-499D-95A3-78DCEA53DBB5}" destId="{3775EF95-267E-4257-A0A4-53D8719E0A8F}" srcOrd="1" destOrd="0" presId="urn:microsoft.com/office/officeart/2018/2/layout/IconLabelDescriptionList"/>
    <dgm:cxn modelId="{5AC7E9C1-AB60-48DA-8B5F-31D11C3850DD}" type="presParOf" srcId="{A5198EF3-4C4D-499D-95A3-78DCEA53DBB5}" destId="{3FD213A5-D02E-435D-AAFA-9EC1E547D5D8}" srcOrd="2" destOrd="0" presId="urn:microsoft.com/office/officeart/2018/2/layout/IconLabelDescriptionList"/>
    <dgm:cxn modelId="{F5D273E5-7DFD-4A9F-A22A-621132AF5C5A}" type="presParOf" srcId="{A5198EF3-4C4D-499D-95A3-78DCEA53DBB5}" destId="{12462FA9-932B-4261-A66B-7C57C295C044}" srcOrd="3" destOrd="0" presId="urn:microsoft.com/office/officeart/2018/2/layout/IconLabelDescriptionList"/>
    <dgm:cxn modelId="{AF2D2F8B-2259-4A9F-BBD3-3254FB64535F}" type="presParOf" srcId="{A5198EF3-4C4D-499D-95A3-78DCEA53DBB5}" destId="{80E51BFB-5F47-4439-B487-427DC35DFA42}"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42F18F-A655-4FBC-B018-0C429AB3783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C44DAAE-850F-46EC-AC51-C47A58D7FA8E}">
      <dgm:prSet custT="1"/>
      <dgm:spPr/>
      <dgm:t>
        <a:bodyPr/>
        <a:lstStyle/>
        <a:p>
          <a:r>
            <a:rPr lang="en-US" sz="2000"/>
            <a:t>MOUs or letters of support</a:t>
          </a:r>
        </a:p>
      </dgm:t>
    </dgm:pt>
    <dgm:pt modelId="{EA4A9C97-9498-4AC2-8CF5-97A872EC7BB4}" type="parTrans" cxnId="{7ED2EAD9-9869-47B4-8B51-A87664535E78}">
      <dgm:prSet/>
      <dgm:spPr/>
      <dgm:t>
        <a:bodyPr/>
        <a:lstStyle/>
        <a:p>
          <a:endParaRPr lang="en-US"/>
        </a:p>
      </dgm:t>
    </dgm:pt>
    <dgm:pt modelId="{AF6DEFE5-36EE-4263-A297-5745A43558AF}" type="sibTrans" cxnId="{7ED2EAD9-9869-47B4-8B51-A87664535E78}">
      <dgm:prSet/>
      <dgm:spPr/>
      <dgm:t>
        <a:bodyPr/>
        <a:lstStyle/>
        <a:p>
          <a:endParaRPr lang="en-US"/>
        </a:p>
      </dgm:t>
    </dgm:pt>
    <dgm:pt modelId="{77F27EC3-0C5F-4C19-BC76-5C26ACEC3F01}">
      <dgm:prSet custT="1"/>
      <dgm:spPr/>
      <dgm:t>
        <a:bodyPr/>
        <a:lstStyle/>
        <a:p>
          <a:r>
            <a:rPr lang="en-US" sz="2000">
              <a:latin typeface="+mn-lt"/>
            </a:rPr>
            <a:t>Private School Consultation Document </a:t>
          </a:r>
          <a:r>
            <a:rPr lang="en-US" sz="2000" b="1">
              <a:latin typeface="+mn-lt"/>
            </a:rPr>
            <a:t> </a:t>
          </a:r>
          <a:endParaRPr lang="en-US" sz="2000">
            <a:latin typeface="+mn-lt"/>
          </a:endParaRPr>
        </a:p>
      </dgm:t>
    </dgm:pt>
    <dgm:pt modelId="{655E143A-9E08-4D8C-9705-ABB7D5C685DA}" type="parTrans" cxnId="{63A64B5A-079F-47C9-8A1B-9AE25C32F04B}">
      <dgm:prSet/>
      <dgm:spPr/>
      <dgm:t>
        <a:bodyPr/>
        <a:lstStyle/>
        <a:p>
          <a:endParaRPr lang="en-US"/>
        </a:p>
      </dgm:t>
    </dgm:pt>
    <dgm:pt modelId="{2324EC45-9150-4F09-8CB7-6909DA94670A}" type="sibTrans" cxnId="{63A64B5A-079F-47C9-8A1B-9AE25C32F04B}">
      <dgm:prSet/>
      <dgm:spPr/>
      <dgm:t>
        <a:bodyPr/>
        <a:lstStyle/>
        <a:p>
          <a:endParaRPr lang="en-US"/>
        </a:p>
      </dgm:t>
    </dgm:pt>
    <dgm:pt modelId="{A735CC65-EF9F-4F6D-A278-1AE3E3370500}">
      <dgm:prSet custT="1"/>
      <dgm:spPr/>
      <dgm:t>
        <a:bodyPr/>
        <a:lstStyle/>
        <a:p>
          <a:r>
            <a:rPr lang="en-US" sz="2000" dirty="0">
              <a:hlinkClick xmlns:r="http://schemas.openxmlformats.org/officeDocument/2006/relationships" r:id="rId1"/>
            </a:rPr>
            <a:t>Accredited and Registered Non-Public Schools | West Virginia Department of Education</a:t>
          </a:r>
          <a:endParaRPr lang="en-US" sz="2000" dirty="0"/>
        </a:p>
      </dgm:t>
    </dgm:pt>
    <dgm:pt modelId="{DBC6CE22-F8AE-474B-BACF-6FCDEAF07087}" type="parTrans" cxnId="{3FDB03E2-F941-47CD-AD23-4FBC273FB700}">
      <dgm:prSet/>
      <dgm:spPr/>
      <dgm:t>
        <a:bodyPr/>
        <a:lstStyle/>
        <a:p>
          <a:endParaRPr lang="en-US"/>
        </a:p>
      </dgm:t>
    </dgm:pt>
    <dgm:pt modelId="{B79126E6-BDAD-470A-8EBD-9D9609D8C361}" type="sibTrans" cxnId="{3FDB03E2-F941-47CD-AD23-4FBC273FB700}">
      <dgm:prSet/>
      <dgm:spPr/>
      <dgm:t>
        <a:bodyPr/>
        <a:lstStyle/>
        <a:p>
          <a:endParaRPr lang="en-US"/>
        </a:p>
      </dgm:t>
    </dgm:pt>
    <dgm:pt modelId="{8FEFDB05-F1D7-4AD5-B401-E621310FAC50}">
      <dgm:prSet custT="1"/>
      <dgm:spPr/>
      <dgm:t>
        <a:bodyPr/>
        <a:lstStyle/>
        <a:p>
          <a:r>
            <a:rPr lang="en-US" sz="2000"/>
            <a:t>Community Notice Verification of Application</a:t>
          </a:r>
        </a:p>
      </dgm:t>
    </dgm:pt>
    <dgm:pt modelId="{53AF2D78-5755-46DA-B9B1-31126E78616F}" type="parTrans" cxnId="{A2E45969-5995-4744-A09F-A38EB30E0026}">
      <dgm:prSet/>
      <dgm:spPr/>
      <dgm:t>
        <a:bodyPr/>
        <a:lstStyle/>
        <a:p>
          <a:endParaRPr lang="en-US"/>
        </a:p>
      </dgm:t>
    </dgm:pt>
    <dgm:pt modelId="{63AADE16-3667-4F3F-930F-2696C2FF6E8F}" type="sibTrans" cxnId="{A2E45969-5995-4744-A09F-A38EB30E0026}">
      <dgm:prSet/>
      <dgm:spPr/>
      <dgm:t>
        <a:bodyPr/>
        <a:lstStyle/>
        <a:p>
          <a:endParaRPr lang="en-US"/>
        </a:p>
      </dgm:t>
    </dgm:pt>
    <dgm:pt modelId="{52981710-6A17-47ED-B64D-2B2716D02E86}">
      <dgm:prSet custT="1"/>
      <dgm:spPr/>
      <dgm:t>
        <a:bodyPr/>
        <a:lstStyle/>
        <a:p>
          <a:r>
            <a:rPr lang="en-US" sz="2000"/>
            <a:t>Administrative Cost Worksheet</a:t>
          </a:r>
        </a:p>
      </dgm:t>
    </dgm:pt>
    <dgm:pt modelId="{43A0F1A6-1A50-4730-BCF0-1651B9689193}" type="parTrans" cxnId="{B020CA7D-8D64-43D4-9FD2-E2AF93720F10}">
      <dgm:prSet/>
      <dgm:spPr/>
      <dgm:t>
        <a:bodyPr/>
        <a:lstStyle/>
        <a:p>
          <a:endParaRPr lang="en-US"/>
        </a:p>
      </dgm:t>
    </dgm:pt>
    <dgm:pt modelId="{1424A515-E9A2-440D-B603-6490C4E12C6B}" type="sibTrans" cxnId="{B020CA7D-8D64-43D4-9FD2-E2AF93720F10}">
      <dgm:prSet/>
      <dgm:spPr/>
      <dgm:t>
        <a:bodyPr/>
        <a:lstStyle/>
        <a:p>
          <a:endParaRPr lang="en-US"/>
        </a:p>
      </dgm:t>
    </dgm:pt>
    <dgm:pt modelId="{CDD2AC6F-6A96-4D04-BD64-50FFC470B058}">
      <dgm:prSet custT="1"/>
      <dgm:spPr/>
      <dgm:t>
        <a:bodyPr/>
        <a:lstStyle/>
        <a:p>
          <a:r>
            <a:rPr lang="en-US" sz="2000"/>
            <a:t>Evidence of planning with partner, required of those submitting jointly </a:t>
          </a:r>
          <a:r>
            <a:rPr lang="en-US" sz="2000" b="1"/>
            <a:t> </a:t>
          </a:r>
          <a:endParaRPr lang="en-US" sz="2000"/>
        </a:p>
      </dgm:t>
    </dgm:pt>
    <dgm:pt modelId="{D40FB414-445F-4027-93D8-6970080A423A}" type="parTrans" cxnId="{0E5FFAA7-AA44-4C2B-ACD8-454A4E520DC6}">
      <dgm:prSet/>
      <dgm:spPr/>
      <dgm:t>
        <a:bodyPr/>
        <a:lstStyle/>
        <a:p>
          <a:endParaRPr lang="en-US"/>
        </a:p>
      </dgm:t>
    </dgm:pt>
    <dgm:pt modelId="{71DFCCE8-F9EB-4C0E-BD83-9E7ACCBF510B}" type="sibTrans" cxnId="{0E5FFAA7-AA44-4C2B-ACD8-454A4E520DC6}">
      <dgm:prSet/>
      <dgm:spPr/>
      <dgm:t>
        <a:bodyPr/>
        <a:lstStyle/>
        <a:p>
          <a:endParaRPr lang="en-US"/>
        </a:p>
      </dgm:t>
    </dgm:pt>
    <dgm:pt modelId="{F2407E16-8E4E-4209-A6EA-6BC2F6DCDA95}">
      <dgm:prSet custT="1"/>
      <dgm:spPr/>
      <dgm:t>
        <a:bodyPr/>
        <a:lstStyle/>
        <a:p>
          <a:r>
            <a:rPr lang="en-US" sz="2000"/>
            <a:t>Summary of any evaluation studies, reports, or research of co-applicant partner or partners’ effective afterschool programs </a:t>
          </a:r>
          <a:r>
            <a:rPr lang="en-US" sz="2000" b="1"/>
            <a:t>(</a:t>
          </a:r>
          <a:r>
            <a:rPr lang="en-US" sz="2000"/>
            <a:t>optional)</a:t>
          </a:r>
        </a:p>
      </dgm:t>
    </dgm:pt>
    <dgm:pt modelId="{5C74131E-47B3-48AC-86E6-B001712E8115}" type="parTrans" cxnId="{4C98BFDA-4F4D-48A7-B499-7033E4AAC7DC}">
      <dgm:prSet/>
      <dgm:spPr/>
      <dgm:t>
        <a:bodyPr/>
        <a:lstStyle/>
        <a:p>
          <a:endParaRPr lang="en-US"/>
        </a:p>
      </dgm:t>
    </dgm:pt>
    <dgm:pt modelId="{9C860C5A-E315-4DB6-B427-07985F468B95}" type="sibTrans" cxnId="{4C98BFDA-4F4D-48A7-B499-7033E4AAC7DC}">
      <dgm:prSet/>
      <dgm:spPr/>
      <dgm:t>
        <a:bodyPr/>
        <a:lstStyle/>
        <a:p>
          <a:endParaRPr lang="en-US"/>
        </a:p>
      </dgm:t>
    </dgm:pt>
    <dgm:pt modelId="{4F86F533-4E65-4FAE-8B93-9F2B506DBC6A}" type="pres">
      <dgm:prSet presAssocID="{D642F18F-A655-4FBC-B018-0C429AB37838}" presName="root" presStyleCnt="0">
        <dgm:presLayoutVars>
          <dgm:dir/>
          <dgm:resizeHandles val="exact"/>
        </dgm:presLayoutVars>
      </dgm:prSet>
      <dgm:spPr/>
    </dgm:pt>
    <dgm:pt modelId="{3CA283CE-9A0D-4514-94BE-F98A35299640}" type="pres">
      <dgm:prSet presAssocID="{1C44DAAE-850F-46EC-AC51-C47A58D7FA8E}" presName="compNode" presStyleCnt="0"/>
      <dgm:spPr/>
    </dgm:pt>
    <dgm:pt modelId="{CF7938D9-0401-4634-98E5-0415CBD10199}" type="pres">
      <dgm:prSet presAssocID="{1C44DAAE-850F-46EC-AC51-C47A58D7FA8E}" presName="bgRect" presStyleLbl="bgShp" presStyleIdx="0" presStyleCnt="7" custLinFactNeighborX="-3983" custLinFactNeighborY="-73"/>
      <dgm:spPr/>
    </dgm:pt>
    <dgm:pt modelId="{C9CFA1D5-B0ED-400F-A7BB-90F10A9055C9}" type="pres">
      <dgm:prSet presAssocID="{1C44DAAE-850F-46EC-AC51-C47A58D7FA8E}" presName="iconRect" presStyleLbl="node1" presStyleIdx="0" presStyleCnt="7"/>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AC9AF9AA-AC69-4625-9555-7F527193BA8D}" type="pres">
      <dgm:prSet presAssocID="{1C44DAAE-850F-46EC-AC51-C47A58D7FA8E}" presName="spaceRect" presStyleCnt="0"/>
      <dgm:spPr/>
    </dgm:pt>
    <dgm:pt modelId="{B2F3FA2F-2C4B-49EB-8698-32F83BA4DF8E}" type="pres">
      <dgm:prSet presAssocID="{1C44DAAE-850F-46EC-AC51-C47A58D7FA8E}" presName="parTx" presStyleLbl="revTx" presStyleIdx="0" presStyleCnt="7">
        <dgm:presLayoutVars>
          <dgm:chMax val="0"/>
          <dgm:chPref val="0"/>
        </dgm:presLayoutVars>
      </dgm:prSet>
      <dgm:spPr/>
    </dgm:pt>
    <dgm:pt modelId="{18C07800-9DCD-46B0-A132-E11ABE8E12A8}" type="pres">
      <dgm:prSet presAssocID="{AF6DEFE5-36EE-4263-A297-5745A43558AF}" presName="sibTrans" presStyleCnt="0"/>
      <dgm:spPr/>
    </dgm:pt>
    <dgm:pt modelId="{435149AE-F8F5-42B7-896D-144341065897}" type="pres">
      <dgm:prSet presAssocID="{77F27EC3-0C5F-4C19-BC76-5C26ACEC3F01}" presName="compNode" presStyleCnt="0"/>
      <dgm:spPr/>
    </dgm:pt>
    <dgm:pt modelId="{E33A9460-FABC-4EA8-B8D5-381213FE930C}" type="pres">
      <dgm:prSet presAssocID="{77F27EC3-0C5F-4C19-BC76-5C26ACEC3F01}" presName="bgRect" presStyleLbl="bgShp" presStyleIdx="1" presStyleCnt="7"/>
      <dgm:spPr/>
    </dgm:pt>
    <dgm:pt modelId="{6C31D3EC-1DDA-4054-A1FA-4D3C5E245661}" type="pres">
      <dgm:prSet presAssocID="{77F27EC3-0C5F-4C19-BC76-5C26ACEC3F01}" presName="iconRect" presStyleLbl="node1" presStyleIdx="1" presStyleCnt="7"/>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ooks"/>
        </a:ext>
      </dgm:extLst>
    </dgm:pt>
    <dgm:pt modelId="{7BBACCE8-CD79-4E08-BA0F-AE881582BDFE}" type="pres">
      <dgm:prSet presAssocID="{77F27EC3-0C5F-4C19-BC76-5C26ACEC3F01}" presName="spaceRect" presStyleCnt="0"/>
      <dgm:spPr/>
    </dgm:pt>
    <dgm:pt modelId="{D8C09CF6-A37A-4A62-957A-0EA35BE7080D}" type="pres">
      <dgm:prSet presAssocID="{77F27EC3-0C5F-4C19-BC76-5C26ACEC3F01}" presName="parTx" presStyleLbl="revTx" presStyleIdx="1" presStyleCnt="7">
        <dgm:presLayoutVars>
          <dgm:chMax val="0"/>
          <dgm:chPref val="0"/>
        </dgm:presLayoutVars>
      </dgm:prSet>
      <dgm:spPr/>
    </dgm:pt>
    <dgm:pt modelId="{29540043-521A-460D-A5C4-34F4456C996A}" type="pres">
      <dgm:prSet presAssocID="{2324EC45-9150-4F09-8CB7-6909DA94670A}" presName="sibTrans" presStyleCnt="0"/>
      <dgm:spPr/>
    </dgm:pt>
    <dgm:pt modelId="{51E46610-0863-47E8-BE7F-F943518913CC}" type="pres">
      <dgm:prSet presAssocID="{A735CC65-EF9F-4F6D-A278-1AE3E3370500}" presName="compNode" presStyleCnt="0"/>
      <dgm:spPr/>
    </dgm:pt>
    <dgm:pt modelId="{B6392882-724A-4065-B997-C745AD97E37D}" type="pres">
      <dgm:prSet presAssocID="{A735CC65-EF9F-4F6D-A278-1AE3E3370500}" presName="bgRect" presStyleLbl="bgShp" presStyleIdx="2" presStyleCnt="7"/>
      <dgm:spPr/>
    </dgm:pt>
    <dgm:pt modelId="{4878326F-995D-4388-84E0-92655B5C5C8D}" type="pres">
      <dgm:prSet presAssocID="{A735CC65-EF9F-4F6D-A278-1AE3E3370500}" presName="iconRect" presStyleLbl="node1" presStyleIdx="2" presStyleCnt="7"/>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choolhouse"/>
        </a:ext>
      </dgm:extLst>
    </dgm:pt>
    <dgm:pt modelId="{FC1C1127-8F4F-434B-807B-7311099B3A97}" type="pres">
      <dgm:prSet presAssocID="{A735CC65-EF9F-4F6D-A278-1AE3E3370500}" presName="spaceRect" presStyleCnt="0"/>
      <dgm:spPr/>
    </dgm:pt>
    <dgm:pt modelId="{77CE573F-6408-4099-B4F6-8F45AAF8922D}" type="pres">
      <dgm:prSet presAssocID="{A735CC65-EF9F-4F6D-A278-1AE3E3370500}" presName="parTx" presStyleLbl="revTx" presStyleIdx="2" presStyleCnt="7">
        <dgm:presLayoutVars>
          <dgm:chMax val="0"/>
          <dgm:chPref val="0"/>
        </dgm:presLayoutVars>
      </dgm:prSet>
      <dgm:spPr/>
    </dgm:pt>
    <dgm:pt modelId="{7030055A-184D-4A27-9C36-D89592F83B11}" type="pres">
      <dgm:prSet presAssocID="{B79126E6-BDAD-470A-8EBD-9D9609D8C361}" presName="sibTrans" presStyleCnt="0"/>
      <dgm:spPr/>
    </dgm:pt>
    <dgm:pt modelId="{E7E14AF6-1F42-4706-BB5E-295C31D8560F}" type="pres">
      <dgm:prSet presAssocID="{8FEFDB05-F1D7-4AD5-B401-E621310FAC50}" presName="compNode" presStyleCnt="0"/>
      <dgm:spPr/>
    </dgm:pt>
    <dgm:pt modelId="{41DE66FC-38C4-4686-AB2A-E90F3A2FCE24}" type="pres">
      <dgm:prSet presAssocID="{8FEFDB05-F1D7-4AD5-B401-E621310FAC50}" presName="bgRect" presStyleLbl="bgShp" presStyleIdx="3" presStyleCnt="7"/>
      <dgm:spPr/>
    </dgm:pt>
    <dgm:pt modelId="{B36C4B56-DFFE-4A07-8F95-25269C990BC4}" type="pres">
      <dgm:prSet presAssocID="{8FEFDB05-F1D7-4AD5-B401-E621310FAC50}" presName="iconRect" presStyleLbl="node1" presStyleIdx="3" presStyleCnt="7"/>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Employee Badge"/>
        </a:ext>
      </dgm:extLst>
    </dgm:pt>
    <dgm:pt modelId="{A1612489-824B-4B9B-B083-93FEC2FC7E5A}" type="pres">
      <dgm:prSet presAssocID="{8FEFDB05-F1D7-4AD5-B401-E621310FAC50}" presName="spaceRect" presStyleCnt="0"/>
      <dgm:spPr/>
    </dgm:pt>
    <dgm:pt modelId="{5F3EC934-0430-4C42-AE62-7A5468F03402}" type="pres">
      <dgm:prSet presAssocID="{8FEFDB05-F1D7-4AD5-B401-E621310FAC50}" presName="parTx" presStyleLbl="revTx" presStyleIdx="3" presStyleCnt="7">
        <dgm:presLayoutVars>
          <dgm:chMax val="0"/>
          <dgm:chPref val="0"/>
        </dgm:presLayoutVars>
      </dgm:prSet>
      <dgm:spPr/>
    </dgm:pt>
    <dgm:pt modelId="{2116C390-9FAD-4258-9E07-707CF75BAD8C}" type="pres">
      <dgm:prSet presAssocID="{63AADE16-3667-4F3F-930F-2696C2FF6E8F}" presName="sibTrans" presStyleCnt="0"/>
      <dgm:spPr/>
    </dgm:pt>
    <dgm:pt modelId="{CC15E639-C5FE-46A7-9B86-96305EF2056C}" type="pres">
      <dgm:prSet presAssocID="{52981710-6A17-47ED-B64D-2B2716D02E86}" presName="compNode" presStyleCnt="0"/>
      <dgm:spPr/>
    </dgm:pt>
    <dgm:pt modelId="{1F68BBDD-8D75-413D-A7FB-C0AB43324CE5}" type="pres">
      <dgm:prSet presAssocID="{52981710-6A17-47ED-B64D-2B2716D02E86}" presName="bgRect" presStyleLbl="bgShp" presStyleIdx="4" presStyleCnt="7"/>
      <dgm:spPr/>
    </dgm:pt>
    <dgm:pt modelId="{C8929FF2-3FBA-47F8-A95A-9DB90760A3D0}" type="pres">
      <dgm:prSet presAssocID="{52981710-6A17-47ED-B64D-2B2716D02E86}" presName="iconRect" presStyleLbl="node1" presStyleIdx="4" presStyleCnt="7"/>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Calculator"/>
        </a:ext>
      </dgm:extLst>
    </dgm:pt>
    <dgm:pt modelId="{73958715-F4C9-47D5-A8CA-D6F7BA975DC9}" type="pres">
      <dgm:prSet presAssocID="{52981710-6A17-47ED-B64D-2B2716D02E86}" presName="spaceRect" presStyleCnt="0"/>
      <dgm:spPr/>
    </dgm:pt>
    <dgm:pt modelId="{5A5F2415-7FE3-4B00-A88F-BDAD10594C59}" type="pres">
      <dgm:prSet presAssocID="{52981710-6A17-47ED-B64D-2B2716D02E86}" presName="parTx" presStyleLbl="revTx" presStyleIdx="4" presStyleCnt="7">
        <dgm:presLayoutVars>
          <dgm:chMax val="0"/>
          <dgm:chPref val="0"/>
        </dgm:presLayoutVars>
      </dgm:prSet>
      <dgm:spPr/>
    </dgm:pt>
    <dgm:pt modelId="{879D54BE-CBD7-4141-9E19-36054D2DEDCD}" type="pres">
      <dgm:prSet presAssocID="{1424A515-E9A2-440D-B603-6490C4E12C6B}" presName="sibTrans" presStyleCnt="0"/>
      <dgm:spPr/>
    </dgm:pt>
    <dgm:pt modelId="{902128DA-07EE-4D80-84E6-0A742F14C39F}" type="pres">
      <dgm:prSet presAssocID="{CDD2AC6F-6A96-4D04-BD64-50FFC470B058}" presName="compNode" presStyleCnt="0"/>
      <dgm:spPr/>
    </dgm:pt>
    <dgm:pt modelId="{91742745-767D-4871-805C-5202B969DDEA}" type="pres">
      <dgm:prSet presAssocID="{CDD2AC6F-6A96-4D04-BD64-50FFC470B058}" presName="bgRect" presStyleLbl="bgShp" presStyleIdx="5" presStyleCnt="7"/>
      <dgm:spPr/>
    </dgm:pt>
    <dgm:pt modelId="{29C752C9-BA95-449B-B56D-FD84D5518EB2}" type="pres">
      <dgm:prSet presAssocID="{CDD2AC6F-6A96-4D04-BD64-50FFC470B058}" presName="iconRect" presStyleLbl="node1" presStyleIdx="5" presStyleCnt="7"/>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Handshake"/>
        </a:ext>
      </dgm:extLst>
    </dgm:pt>
    <dgm:pt modelId="{55EA6D47-5A75-4710-8122-0E8547386CC9}" type="pres">
      <dgm:prSet presAssocID="{CDD2AC6F-6A96-4D04-BD64-50FFC470B058}" presName="spaceRect" presStyleCnt="0"/>
      <dgm:spPr/>
    </dgm:pt>
    <dgm:pt modelId="{75656F17-9536-46C3-AB78-45EC93D1E558}" type="pres">
      <dgm:prSet presAssocID="{CDD2AC6F-6A96-4D04-BD64-50FFC470B058}" presName="parTx" presStyleLbl="revTx" presStyleIdx="5" presStyleCnt="7">
        <dgm:presLayoutVars>
          <dgm:chMax val="0"/>
          <dgm:chPref val="0"/>
        </dgm:presLayoutVars>
      </dgm:prSet>
      <dgm:spPr/>
    </dgm:pt>
    <dgm:pt modelId="{D62F5CF9-F692-4515-B704-27075AB5EC53}" type="pres">
      <dgm:prSet presAssocID="{71DFCCE8-F9EB-4C0E-BD83-9E7ACCBF510B}" presName="sibTrans" presStyleCnt="0"/>
      <dgm:spPr/>
    </dgm:pt>
    <dgm:pt modelId="{09ABC337-DC47-4E45-B823-103D74DC8D52}" type="pres">
      <dgm:prSet presAssocID="{F2407E16-8E4E-4209-A6EA-6BC2F6DCDA95}" presName="compNode" presStyleCnt="0"/>
      <dgm:spPr/>
    </dgm:pt>
    <dgm:pt modelId="{AF6C0D24-D424-4982-83CB-31902790BE7B}" type="pres">
      <dgm:prSet presAssocID="{F2407E16-8E4E-4209-A6EA-6BC2F6DCDA95}" presName="bgRect" presStyleLbl="bgShp" presStyleIdx="6" presStyleCnt="7"/>
      <dgm:spPr/>
    </dgm:pt>
    <dgm:pt modelId="{2A7C0B02-64E1-445E-A2F5-17F85F665F64}" type="pres">
      <dgm:prSet presAssocID="{F2407E16-8E4E-4209-A6EA-6BC2F6DCDA95}" presName="iconRect" presStyleLbl="node1" presStyleIdx="6" presStyleCnt="7"/>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Car"/>
        </a:ext>
      </dgm:extLst>
    </dgm:pt>
    <dgm:pt modelId="{A84E8686-82BF-4B86-B96F-2615EF295E4F}" type="pres">
      <dgm:prSet presAssocID="{F2407E16-8E4E-4209-A6EA-6BC2F6DCDA95}" presName="spaceRect" presStyleCnt="0"/>
      <dgm:spPr/>
    </dgm:pt>
    <dgm:pt modelId="{9232CDDE-8915-4BE7-B0D8-85259CA6E31F}" type="pres">
      <dgm:prSet presAssocID="{F2407E16-8E4E-4209-A6EA-6BC2F6DCDA95}" presName="parTx" presStyleLbl="revTx" presStyleIdx="6" presStyleCnt="7">
        <dgm:presLayoutVars>
          <dgm:chMax val="0"/>
          <dgm:chPref val="0"/>
        </dgm:presLayoutVars>
      </dgm:prSet>
      <dgm:spPr/>
    </dgm:pt>
  </dgm:ptLst>
  <dgm:cxnLst>
    <dgm:cxn modelId="{36898226-9576-47F1-ABD0-387137D144E7}" type="presOf" srcId="{CDD2AC6F-6A96-4D04-BD64-50FFC470B058}" destId="{75656F17-9536-46C3-AB78-45EC93D1E558}" srcOrd="0" destOrd="0" presId="urn:microsoft.com/office/officeart/2018/2/layout/IconVerticalSolidList"/>
    <dgm:cxn modelId="{63A64B5A-079F-47C9-8A1B-9AE25C32F04B}" srcId="{D642F18F-A655-4FBC-B018-0C429AB37838}" destId="{77F27EC3-0C5F-4C19-BC76-5C26ACEC3F01}" srcOrd="1" destOrd="0" parTransId="{655E143A-9E08-4D8C-9705-ABB7D5C685DA}" sibTransId="{2324EC45-9150-4F09-8CB7-6909DA94670A}"/>
    <dgm:cxn modelId="{A2E45969-5995-4744-A09F-A38EB30E0026}" srcId="{D642F18F-A655-4FBC-B018-0C429AB37838}" destId="{8FEFDB05-F1D7-4AD5-B401-E621310FAC50}" srcOrd="3" destOrd="0" parTransId="{53AF2D78-5755-46DA-B9B1-31126E78616F}" sibTransId="{63AADE16-3667-4F3F-930F-2696C2FF6E8F}"/>
    <dgm:cxn modelId="{B020CA7D-8D64-43D4-9FD2-E2AF93720F10}" srcId="{D642F18F-A655-4FBC-B018-0C429AB37838}" destId="{52981710-6A17-47ED-B64D-2B2716D02E86}" srcOrd="4" destOrd="0" parTransId="{43A0F1A6-1A50-4730-BCF0-1651B9689193}" sibTransId="{1424A515-E9A2-440D-B603-6490C4E12C6B}"/>
    <dgm:cxn modelId="{0E5FFAA7-AA44-4C2B-ACD8-454A4E520DC6}" srcId="{D642F18F-A655-4FBC-B018-0C429AB37838}" destId="{CDD2AC6F-6A96-4D04-BD64-50FFC470B058}" srcOrd="5" destOrd="0" parTransId="{D40FB414-445F-4027-93D8-6970080A423A}" sibTransId="{71DFCCE8-F9EB-4C0E-BD83-9E7ACCBF510B}"/>
    <dgm:cxn modelId="{B1C2E2AF-F003-44C7-8050-D28166B4E59E}" type="presOf" srcId="{52981710-6A17-47ED-B64D-2B2716D02E86}" destId="{5A5F2415-7FE3-4B00-A88F-BDAD10594C59}" srcOrd="0" destOrd="0" presId="urn:microsoft.com/office/officeart/2018/2/layout/IconVerticalSolidList"/>
    <dgm:cxn modelId="{573E11B1-781F-4383-A23B-3FD3C787ECC7}" type="presOf" srcId="{77F27EC3-0C5F-4C19-BC76-5C26ACEC3F01}" destId="{D8C09CF6-A37A-4A62-957A-0EA35BE7080D}" srcOrd="0" destOrd="0" presId="urn:microsoft.com/office/officeart/2018/2/layout/IconVerticalSolidList"/>
    <dgm:cxn modelId="{323B8BBE-EF6B-4A81-A784-1FC58D603DC9}" type="presOf" srcId="{F2407E16-8E4E-4209-A6EA-6BC2F6DCDA95}" destId="{9232CDDE-8915-4BE7-B0D8-85259CA6E31F}" srcOrd="0" destOrd="0" presId="urn:microsoft.com/office/officeart/2018/2/layout/IconVerticalSolidList"/>
    <dgm:cxn modelId="{19ECF4C3-994D-4271-B90D-277B7F7E3146}" type="presOf" srcId="{A735CC65-EF9F-4F6D-A278-1AE3E3370500}" destId="{77CE573F-6408-4099-B4F6-8F45AAF8922D}" srcOrd="0" destOrd="0" presId="urn:microsoft.com/office/officeart/2018/2/layout/IconVerticalSolidList"/>
    <dgm:cxn modelId="{7ED2EAD9-9869-47B4-8B51-A87664535E78}" srcId="{D642F18F-A655-4FBC-B018-0C429AB37838}" destId="{1C44DAAE-850F-46EC-AC51-C47A58D7FA8E}" srcOrd="0" destOrd="0" parTransId="{EA4A9C97-9498-4AC2-8CF5-97A872EC7BB4}" sibTransId="{AF6DEFE5-36EE-4263-A297-5745A43558AF}"/>
    <dgm:cxn modelId="{4C98BFDA-4F4D-48A7-B499-7033E4AAC7DC}" srcId="{D642F18F-A655-4FBC-B018-0C429AB37838}" destId="{F2407E16-8E4E-4209-A6EA-6BC2F6DCDA95}" srcOrd="6" destOrd="0" parTransId="{5C74131E-47B3-48AC-86E6-B001712E8115}" sibTransId="{9C860C5A-E315-4DB6-B427-07985F468B95}"/>
    <dgm:cxn modelId="{A5D2B5E1-9F1C-414B-82D1-E8964070EEAA}" type="presOf" srcId="{D642F18F-A655-4FBC-B018-0C429AB37838}" destId="{4F86F533-4E65-4FAE-8B93-9F2B506DBC6A}" srcOrd="0" destOrd="0" presId="urn:microsoft.com/office/officeart/2018/2/layout/IconVerticalSolidList"/>
    <dgm:cxn modelId="{3FDB03E2-F941-47CD-AD23-4FBC273FB700}" srcId="{D642F18F-A655-4FBC-B018-0C429AB37838}" destId="{A735CC65-EF9F-4F6D-A278-1AE3E3370500}" srcOrd="2" destOrd="0" parTransId="{DBC6CE22-F8AE-474B-BACF-6FCDEAF07087}" sibTransId="{B79126E6-BDAD-470A-8EBD-9D9609D8C361}"/>
    <dgm:cxn modelId="{51083EF5-F6F1-4D41-8EBC-AFDD13E1E667}" type="presOf" srcId="{1C44DAAE-850F-46EC-AC51-C47A58D7FA8E}" destId="{B2F3FA2F-2C4B-49EB-8698-32F83BA4DF8E}" srcOrd="0" destOrd="0" presId="urn:microsoft.com/office/officeart/2018/2/layout/IconVerticalSolidList"/>
    <dgm:cxn modelId="{3FDE85FC-04AE-4E00-9350-268E0E13703B}" type="presOf" srcId="{8FEFDB05-F1D7-4AD5-B401-E621310FAC50}" destId="{5F3EC934-0430-4C42-AE62-7A5468F03402}" srcOrd="0" destOrd="0" presId="urn:microsoft.com/office/officeart/2018/2/layout/IconVerticalSolidList"/>
    <dgm:cxn modelId="{7A830122-ADBF-4D57-B6D8-B4C5AF3AE768}" type="presParOf" srcId="{4F86F533-4E65-4FAE-8B93-9F2B506DBC6A}" destId="{3CA283CE-9A0D-4514-94BE-F98A35299640}" srcOrd="0" destOrd="0" presId="urn:microsoft.com/office/officeart/2018/2/layout/IconVerticalSolidList"/>
    <dgm:cxn modelId="{12C1D5C7-4415-4E4A-851F-395AF06FA63B}" type="presParOf" srcId="{3CA283CE-9A0D-4514-94BE-F98A35299640}" destId="{CF7938D9-0401-4634-98E5-0415CBD10199}" srcOrd="0" destOrd="0" presId="urn:microsoft.com/office/officeart/2018/2/layout/IconVerticalSolidList"/>
    <dgm:cxn modelId="{03E8BB0F-33ED-4457-BC7E-C59D649C4479}" type="presParOf" srcId="{3CA283CE-9A0D-4514-94BE-F98A35299640}" destId="{C9CFA1D5-B0ED-400F-A7BB-90F10A9055C9}" srcOrd="1" destOrd="0" presId="urn:microsoft.com/office/officeart/2018/2/layout/IconVerticalSolidList"/>
    <dgm:cxn modelId="{886B6C61-156F-4C4A-A267-8A68E7646604}" type="presParOf" srcId="{3CA283CE-9A0D-4514-94BE-F98A35299640}" destId="{AC9AF9AA-AC69-4625-9555-7F527193BA8D}" srcOrd="2" destOrd="0" presId="urn:microsoft.com/office/officeart/2018/2/layout/IconVerticalSolidList"/>
    <dgm:cxn modelId="{3E74A11D-77DA-4E4E-A63D-17E59443C685}" type="presParOf" srcId="{3CA283CE-9A0D-4514-94BE-F98A35299640}" destId="{B2F3FA2F-2C4B-49EB-8698-32F83BA4DF8E}" srcOrd="3" destOrd="0" presId="urn:microsoft.com/office/officeart/2018/2/layout/IconVerticalSolidList"/>
    <dgm:cxn modelId="{115120E4-D686-48E6-8B82-EFCA66765D55}" type="presParOf" srcId="{4F86F533-4E65-4FAE-8B93-9F2B506DBC6A}" destId="{18C07800-9DCD-46B0-A132-E11ABE8E12A8}" srcOrd="1" destOrd="0" presId="urn:microsoft.com/office/officeart/2018/2/layout/IconVerticalSolidList"/>
    <dgm:cxn modelId="{1ECD13A9-6057-4833-A5E7-3AE2712C3108}" type="presParOf" srcId="{4F86F533-4E65-4FAE-8B93-9F2B506DBC6A}" destId="{435149AE-F8F5-42B7-896D-144341065897}" srcOrd="2" destOrd="0" presId="urn:microsoft.com/office/officeart/2018/2/layout/IconVerticalSolidList"/>
    <dgm:cxn modelId="{637358AA-F859-452C-96F9-E43548A62E29}" type="presParOf" srcId="{435149AE-F8F5-42B7-896D-144341065897}" destId="{E33A9460-FABC-4EA8-B8D5-381213FE930C}" srcOrd="0" destOrd="0" presId="urn:microsoft.com/office/officeart/2018/2/layout/IconVerticalSolidList"/>
    <dgm:cxn modelId="{130C6793-B2E9-4686-8EAA-9BA86B49EF75}" type="presParOf" srcId="{435149AE-F8F5-42B7-896D-144341065897}" destId="{6C31D3EC-1DDA-4054-A1FA-4D3C5E245661}" srcOrd="1" destOrd="0" presId="urn:microsoft.com/office/officeart/2018/2/layout/IconVerticalSolidList"/>
    <dgm:cxn modelId="{148779ED-E652-433B-8245-34220ACD1044}" type="presParOf" srcId="{435149AE-F8F5-42B7-896D-144341065897}" destId="{7BBACCE8-CD79-4E08-BA0F-AE881582BDFE}" srcOrd="2" destOrd="0" presId="urn:microsoft.com/office/officeart/2018/2/layout/IconVerticalSolidList"/>
    <dgm:cxn modelId="{A96307F8-7948-46DD-8376-7CB56A39289C}" type="presParOf" srcId="{435149AE-F8F5-42B7-896D-144341065897}" destId="{D8C09CF6-A37A-4A62-957A-0EA35BE7080D}" srcOrd="3" destOrd="0" presId="urn:microsoft.com/office/officeart/2018/2/layout/IconVerticalSolidList"/>
    <dgm:cxn modelId="{8FD4522B-27FC-45B5-9541-0C0D3AC5124A}" type="presParOf" srcId="{4F86F533-4E65-4FAE-8B93-9F2B506DBC6A}" destId="{29540043-521A-460D-A5C4-34F4456C996A}" srcOrd="3" destOrd="0" presId="urn:microsoft.com/office/officeart/2018/2/layout/IconVerticalSolidList"/>
    <dgm:cxn modelId="{F4F7856B-EF34-435A-B183-B12465EAD762}" type="presParOf" srcId="{4F86F533-4E65-4FAE-8B93-9F2B506DBC6A}" destId="{51E46610-0863-47E8-BE7F-F943518913CC}" srcOrd="4" destOrd="0" presId="urn:microsoft.com/office/officeart/2018/2/layout/IconVerticalSolidList"/>
    <dgm:cxn modelId="{5FDBF241-A1D6-4CE1-B6FF-EAF10BC875DA}" type="presParOf" srcId="{51E46610-0863-47E8-BE7F-F943518913CC}" destId="{B6392882-724A-4065-B997-C745AD97E37D}" srcOrd="0" destOrd="0" presId="urn:microsoft.com/office/officeart/2018/2/layout/IconVerticalSolidList"/>
    <dgm:cxn modelId="{9E9C0648-2DFF-4571-9B49-F725AC3E8A29}" type="presParOf" srcId="{51E46610-0863-47E8-BE7F-F943518913CC}" destId="{4878326F-995D-4388-84E0-92655B5C5C8D}" srcOrd="1" destOrd="0" presId="urn:microsoft.com/office/officeart/2018/2/layout/IconVerticalSolidList"/>
    <dgm:cxn modelId="{5859E2F1-01AF-4889-95CE-C4A285A9F2E5}" type="presParOf" srcId="{51E46610-0863-47E8-BE7F-F943518913CC}" destId="{FC1C1127-8F4F-434B-807B-7311099B3A97}" srcOrd="2" destOrd="0" presId="urn:microsoft.com/office/officeart/2018/2/layout/IconVerticalSolidList"/>
    <dgm:cxn modelId="{7930E9A8-9AD6-429A-BD1C-BD09A94C203B}" type="presParOf" srcId="{51E46610-0863-47E8-BE7F-F943518913CC}" destId="{77CE573F-6408-4099-B4F6-8F45AAF8922D}" srcOrd="3" destOrd="0" presId="urn:microsoft.com/office/officeart/2018/2/layout/IconVerticalSolidList"/>
    <dgm:cxn modelId="{6779BF7C-6641-44C4-BA60-9690DB620485}" type="presParOf" srcId="{4F86F533-4E65-4FAE-8B93-9F2B506DBC6A}" destId="{7030055A-184D-4A27-9C36-D89592F83B11}" srcOrd="5" destOrd="0" presId="urn:microsoft.com/office/officeart/2018/2/layout/IconVerticalSolidList"/>
    <dgm:cxn modelId="{75BF3A6C-6F0F-4CEC-8115-80BB32DBA823}" type="presParOf" srcId="{4F86F533-4E65-4FAE-8B93-9F2B506DBC6A}" destId="{E7E14AF6-1F42-4706-BB5E-295C31D8560F}" srcOrd="6" destOrd="0" presId="urn:microsoft.com/office/officeart/2018/2/layout/IconVerticalSolidList"/>
    <dgm:cxn modelId="{FE5419C9-D83C-408E-B909-9D4B8A2DF6ED}" type="presParOf" srcId="{E7E14AF6-1F42-4706-BB5E-295C31D8560F}" destId="{41DE66FC-38C4-4686-AB2A-E90F3A2FCE24}" srcOrd="0" destOrd="0" presId="urn:microsoft.com/office/officeart/2018/2/layout/IconVerticalSolidList"/>
    <dgm:cxn modelId="{81CA0166-1EAB-4360-9BF0-775662693A3E}" type="presParOf" srcId="{E7E14AF6-1F42-4706-BB5E-295C31D8560F}" destId="{B36C4B56-DFFE-4A07-8F95-25269C990BC4}" srcOrd="1" destOrd="0" presId="urn:microsoft.com/office/officeart/2018/2/layout/IconVerticalSolidList"/>
    <dgm:cxn modelId="{5B412DF6-007E-4E86-AB7C-4E08AE3A551E}" type="presParOf" srcId="{E7E14AF6-1F42-4706-BB5E-295C31D8560F}" destId="{A1612489-824B-4B9B-B083-93FEC2FC7E5A}" srcOrd="2" destOrd="0" presId="urn:microsoft.com/office/officeart/2018/2/layout/IconVerticalSolidList"/>
    <dgm:cxn modelId="{C24B1C15-05EC-4CFC-BF9D-44BEAF24D2B1}" type="presParOf" srcId="{E7E14AF6-1F42-4706-BB5E-295C31D8560F}" destId="{5F3EC934-0430-4C42-AE62-7A5468F03402}" srcOrd="3" destOrd="0" presId="urn:microsoft.com/office/officeart/2018/2/layout/IconVerticalSolidList"/>
    <dgm:cxn modelId="{D25E811C-16AB-420B-8345-ED377DA66175}" type="presParOf" srcId="{4F86F533-4E65-4FAE-8B93-9F2B506DBC6A}" destId="{2116C390-9FAD-4258-9E07-707CF75BAD8C}" srcOrd="7" destOrd="0" presId="urn:microsoft.com/office/officeart/2018/2/layout/IconVerticalSolidList"/>
    <dgm:cxn modelId="{DFE99FC7-6038-4A38-9E32-CC938CE85D0B}" type="presParOf" srcId="{4F86F533-4E65-4FAE-8B93-9F2B506DBC6A}" destId="{CC15E639-C5FE-46A7-9B86-96305EF2056C}" srcOrd="8" destOrd="0" presId="urn:microsoft.com/office/officeart/2018/2/layout/IconVerticalSolidList"/>
    <dgm:cxn modelId="{1BDA6F5A-6344-4348-ADC5-0113D2F6AE44}" type="presParOf" srcId="{CC15E639-C5FE-46A7-9B86-96305EF2056C}" destId="{1F68BBDD-8D75-413D-A7FB-C0AB43324CE5}" srcOrd="0" destOrd="0" presId="urn:microsoft.com/office/officeart/2018/2/layout/IconVerticalSolidList"/>
    <dgm:cxn modelId="{F1FBA8E1-1C70-4AE7-94B0-C6B00E4477DA}" type="presParOf" srcId="{CC15E639-C5FE-46A7-9B86-96305EF2056C}" destId="{C8929FF2-3FBA-47F8-A95A-9DB90760A3D0}" srcOrd="1" destOrd="0" presId="urn:microsoft.com/office/officeart/2018/2/layout/IconVerticalSolidList"/>
    <dgm:cxn modelId="{166A849A-7BDD-4387-AB7B-2E59B082ADEE}" type="presParOf" srcId="{CC15E639-C5FE-46A7-9B86-96305EF2056C}" destId="{73958715-F4C9-47D5-A8CA-D6F7BA975DC9}" srcOrd="2" destOrd="0" presId="urn:microsoft.com/office/officeart/2018/2/layout/IconVerticalSolidList"/>
    <dgm:cxn modelId="{650F6B10-2859-4652-98FC-9F1E2F7EA46A}" type="presParOf" srcId="{CC15E639-C5FE-46A7-9B86-96305EF2056C}" destId="{5A5F2415-7FE3-4B00-A88F-BDAD10594C59}" srcOrd="3" destOrd="0" presId="urn:microsoft.com/office/officeart/2018/2/layout/IconVerticalSolidList"/>
    <dgm:cxn modelId="{F14F5C40-73B4-4808-8A9E-ECAB62FA3502}" type="presParOf" srcId="{4F86F533-4E65-4FAE-8B93-9F2B506DBC6A}" destId="{879D54BE-CBD7-4141-9E19-36054D2DEDCD}" srcOrd="9" destOrd="0" presId="urn:microsoft.com/office/officeart/2018/2/layout/IconVerticalSolidList"/>
    <dgm:cxn modelId="{E7AE202E-37F7-4665-A2CC-EC5878B8CF80}" type="presParOf" srcId="{4F86F533-4E65-4FAE-8B93-9F2B506DBC6A}" destId="{902128DA-07EE-4D80-84E6-0A742F14C39F}" srcOrd="10" destOrd="0" presId="urn:microsoft.com/office/officeart/2018/2/layout/IconVerticalSolidList"/>
    <dgm:cxn modelId="{EF78473E-AB99-42DC-B988-E6C6C98899F6}" type="presParOf" srcId="{902128DA-07EE-4D80-84E6-0A742F14C39F}" destId="{91742745-767D-4871-805C-5202B969DDEA}" srcOrd="0" destOrd="0" presId="urn:microsoft.com/office/officeart/2018/2/layout/IconVerticalSolidList"/>
    <dgm:cxn modelId="{9A2A5FE6-2017-4195-9094-ACE069A78DFE}" type="presParOf" srcId="{902128DA-07EE-4D80-84E6-0A742F14C39F}" destId="{29C752C9-BA95-449B-B56D-FD84D5518EB2}" srcOrd="1" destOrd="0" presId="urn:microsoft.com/office/officeart/2018/2/layout/IconVerticalSolidList"/>
    <dgm:cxn modelId="{E02C31CD-53EC-4CCD-A955-DC40383B970D}" type="presParOf" srcId="{902128DA-07EE-4D80-84E6-0A742F14C39F}" destId="{55EA6D47-5A75-4710-8122-0E8547386CC9}" srcOrd="2" destOrd="0" presId="urn:microsoft.com/office/officeart/2018/2/layout/IconVerticalSolidList"/>
    <dgm:cxn modelId="{03DEDA8D-75EE-4B46-B6EC-EB589EE72758}" type="presParOf" srcId="{902128DA-07EE-4D80-84E6-0A742F14C39F}" destId="{75656F17-9536-46C3-AB78-45EC93D1E558}" srcOrd="3" destOrd="0" presId="urn:microsoft.com/office/officeart/2018/2/layout/IconVerticalSolidList"/>
    <dgm:cxn modelId="{408A69A9-C929-48ED-9C1B-66C9C0A310F6}" type="presParOf" srcId="{4F86F533-4E65-4FAE-8B93-9F2B506DBC6A}" destId="{D62F5CF9-F692-4515-B704-27075AB5EC53}" srcOrd="11" destOrd="0" presId="urn:microsoft.com/office/officeart/2018/2/layout/IconVerticalSolidList"/>
    <dgm:cxn modelId="{53679676-6134-4061-AF05-0B7BD198256F}" type="presParOf" srcId="{4F86F533-4E65-4FAE-8B93-9F2B506DBC6A}" destId="{09ABC337-DC47-4E45-B823-103D74DC8D52}" srcOrd="12" destOrd="0" presId="urn:microsoft.com/office/officeart/2018/2/layout/IconVerticalSolidList"/>
    <dgm:cxn modelId="{7FA218A4-F81B-4AA5-9899-5B2197D6422F}" type="presParOf" srcId="{09ABC337-DC47-4E45-B823-103D74DC8D52}" destId="{AF6C0D24-D424-4982-83CB-31902790BE7B}" srcOrd="0" destOrd="0" presId="urn:microsoft.com/office/officeart/2018/2/layout/IconVerticalSolidList"/>
    <dgm:cxn modelId="{1C4F14A0-7BA9-4D56-B954-351AD5623802}" type="presParOf" srcId="{09ABC337-DC47-4E45-B823-103D74DC8D52}" destId="{2A7C0B02-64E1-445E-A2F5-17F85F665F64}" srcOrd="1" destOrd="0" presId="urn:microsoft.com/office/officeart/2018/2/layout/IconVerticalSolidList"/>
    <dgm:cxn modelId="{F67A520D-8275-4D77-9E81-47B3B1F8D4A9}" type="presParOf" srcId="{09ABC337-DC47-4E45-B823-103D74DC8D52}" destId="{A84E8686-82BF-4B86-B96F-2615EF295E4F}" srcOrd="2" destOrd="0" presId="urn:microsoft.com/office/officeart/2018/2/layout/IconVerticalSolidList"/>
    <dgm:cxn modelId="{9CAA5DDE-D947-46BB-A0EF-07F910806225}" type="presParOf" srcId="{09ABC337-DC47-4E45-B823-103D74DC8D52}" destId="{9232CDDE-8915-4BE7-B0D8-85259CA6E31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3BAF62-38B8-47CF-A429-35940A260892}"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1DA2529F-0C7E-437C-B5DF-51249072E3E7}">
      <dgm:prSet custT="1"/>
      <dgm:spPr/>
      <dgm:t>
        <a:bodyPr/>
        <a:lstStyle/>
        <a:p>
          <a:r>
            <a:rPr lang="en-US" sz="2400"/>
            <a:t>the number of students and families to be served</a:t>
          </a:r>
        </a:p>
      </dgm:t>
    </dgm:pt>
    <dgm:pt modelId="{0A6EF619-A7E8-4364-877C-2100871B3332}" type="parTrans" cxnId="{6A57B87D-ADDA-408A-B589-24ACEBB1242F}">
      <dgm:prSet/>
      <dgm:spPr/>
      <dgm:t>
        <a:bodyPr/>
        <a:lstStyle/>
        <a:p>
          <a:endParaRPr lang="en-US"/>
        </a:p>
      </dgm:t>
    </dgm:pt>
    <dgm:pt modelId="{B1F13D4A-797E-4453-B2C9-F6FF3A8F2193}" type="sibTrans" cxnId="{6A57B87D-ADDA-408A-B589-24ACEBB1242F}">
      <dgm:prSet/>
      <dgm:spPr/>
      <dgm:t>
        <a:bodyPr/>
        <a:lstStyle/>
        <a:p>
          <a:endParaRPr lang="en-US"/>
        </a:p>
      </dgm:t>
    </dgm:pt>
    <dgm:pt modelId="{DD78F1CE-A53B-4992-B6C2-ACC79A45A070}">
      <dgm:prSet custT="1"/>
      <dgm:spPr/>
      <dgm:t>
        <a:bodyPr/>
        <a:lstStyle/>
        <a:p>
          <a:r>
            <a:rPr lang="en-US" sz="2400"/>
            <a:t>the scope of services to be provided  </a:t>
          </a:r>
        </a:p>
      </dgm:t>
    </dgm:pt>
    <dgm:pt modelId="{03BE264E-CB96-4E3A-9F64-B0E527A5DEFF}" type="parTrans" cxnId="{779DA3C4-DA45-4866-B3BB-195BCA00B99E}">
      <dgm:prSet/>
      <dgm:spPr/>
      <dgm:t>
        <a:bodyPr/>
        <a:lstStyle/>
        <a:p>
          <a:endParaRPr lang="en-US"/>
        </a:p>
      </dgm:t>
    </dgm:pt>
    <dgm:pt modelId="{AE4C8748-A569-4221-ACA5-B897CB0F28E7}" type="sibTrans" cxnId="{779DA3C4-DA45-4866-B3BB-195BCA00B99E}">
      <dgm:prSet/>
      <dgm:spPr/>
      <dgm:t>
        <a:bodyPr/>
        <a:lstStyle/>
        <a:p>
          <a:endParaRPr lang="en-US"/>
        </a:p>
      </dgm:t>
    </dgm:pt>
    <dgm:pt modelId="{D8A2CF56-B78A-4B2E-BB3A-882A4C44C5C9}">
      <dgm:prSet custT="1"/>
      <dgm:spPr/>
      <dgm:t>
        <a:bodyPr/>
        <a:lstStyle/>
        <a:p>
          <a:r>
            <a:rPr lang="en-US" sz="2400"/>
            <a:t>the results to be expected</a:t>
          </a:r>
        </a:p>
      </dgm:t>
    </dgm:pt>
    <dgm:pt modelId="{6D0FCA18-840C-4C6E-8E64-AA8CAD425676}" type="parTrans" cxnId="{192D19F6-4665-4561-AF97-4B5ACA040A7D}">
      <dgm:prSet/>
      <dgm:spPr/>
      <dgm:t>
        <a:bodyPr/>
        <a:lstStyle/>
        <a:p>
          <a:endParaRPr lang="en-US"/>
        </a:p>
      </dgm:t>
    </dgm:pt>
    <dgm:pt modelId="{68A7405A-6C0F-44D0-AB14-42E1062EE2EC}" type="sibTrans" cxnId="{192D19F6-4665-4561-AF97-4B5ACA040A7D}">
      <dgm:prSet/>
      <dgm:spPr/>
      <dgm:t>
        <a:bodyPr/>
        <a:lstStyle/>
        <a:p>
          <a:endParaRPr lang="en-US"/>
        </a:p>
      </dgm:t>
    </dgm:pt>
    <dgm:pt modelId="{B449E614-C977-4EB3-8DE3-A9A9B26A539A}" type="pres">
      <dgm:prSet presAssocID="{E13BAF62-38B8-47CF-A429-35940A260892}" presName="diagram" presStyleCnt="0">
        <dgm:presLayoutVars>
          <dgm:dir/>
          <dgm:resizeHandles val="exact"/>
        </dgm:presLayoutVars>
      </dgm:prSet>
      <dgm:spPr/>
    </dgm:pt>
    <dgm:pt modelId="{E673A569-991A-4615-96C5-7D490594F28C}" type="pres">
      <dgm:prSet presAssocID="{1DA2529F-0C7E-437C-B5DF-51249072E3E7}" presName="node" presStyleLbl="node1" presStyleIdx="0" presStyleCnt="3">
        <dgm:presLayoutVars>
          <dgm:bulletEnabled val="1"/>
        </dgm:presLayoutVars>
      </dgm:prSet>
      <dgm:spPr/>
    </dgm:pt>
    <dgm:pt modelId="{DAEDF6D3-8CBA-47B4-8D7D-16A79FBDF53E}" type="pres">
      <dgm:prSet presAssocID="{B1F13D4A-797E-4453-B2C9-F6FF3A8F2193}" presName="sibTrans" presStyleCnt="0"/>
      <dgm:spPr/>
    </dgm:pt>
    <dgm:pt modelId="{7E95D6C9-6FBC-4AE7-B528-78518C44ACFC}" type="pres">
      <dgm:prSet presAssocID="{DD78F1CE-A53B-4992-B6C2-ACC79A45A070}" presName="node" presStyleLbl="node1" presStyleIdx="1" presStyleCnt="3">
        <dgm:presLayoutVars>
          <dgm:bulletEnabled val="1"/>
        </dgm:presLayoutVars>
      </dgm:prSet>
      <dgm:spPr/>
    </dgm:pt>
    <dgm:pt modelId="{47EC0BB8-575C-4048-8A4D-E1B3926EC772}" type="pres">
      <dgm:prSet presAssocID="{AE4C8748-A569-4221-ACA5-B897CB0F28E7}" presName="sibTrans" presStyleCnt="0"/>
      <dgm:spPr/>
    </dgm:pt>
    <dgm:pt modelId="{C5613E52-607B-4F77-B700-624142037C36}" type="pres">
      <dgm:prSet presAssocID="{D8A2CF56-B78A-4B2E-BB3A-882A4C44C5C9}" presName="node" presStyleLbl="node1" presStyleIdx="2" presStyleCnt="3">
        <dgm:presLayoutVars>
          <dgm:bulletEnabled val="1"/>
        </dgm:presLayoutVars>
      </dgm:prSet>
      <dgm:spPr/>
    </dgm:pt>
  </dgm:ptLst>
  <dgm:cxnLst>
    <dgm:cxn modelId="{13FE8147-707D-4319-908A-C4E65C143471}" type="presOf" srcId="{E13BAF62-38B8-47CF-A429-35940A260892}" destId="{B449E614-C977-4EB3-8DE3-A9A9B26A539A}" srcOrd="0" destOrd="0" presId="urn:microsoft.com/office/officeart/2005/8/layout/default"/>
    <dgm:cxn modelId="{9F5E1B56-927A-44F1-97ED-4BD2DF1CFA00}" type="presOf" srcId="{DD78F1CE-A53B-4992-B6C2-ACC79A45A070}" destId="{7E95D6C9-6FBC-4AE7-B528-78518C44ACFC}" srcOrd="0" destOrd="0" presId="urn:microsoft.com/office/officeart/2005/8/layout/default"/>
    <dgm:cxn modelId="{6A57B87D-ADDA-408A-B589-24ACEBB1242F}" srcId="{E13BAF62-38B8-47CF-A429-35940A260892}" destId="{1DA2529F-0C7E-437C-B5DF-51249072E3E7}" srcOrd="0" destOrd="0" parTransId="{0A6EF619-A7E8-4364-877C-2100871B3332}" sibTransId="{B1F13D4A-797E-4453-B2C9-F6FF3A8F2193}"/>
    <dgm:cxn modelId="{CCAD1192-ACA4-40A3-BB2F-2BB4BBD42358}" type="presOf" srcId="{D8A2CF56-B78A-4B2E-BB3A-882A4C44C5C9}" destId="{C5613E52-607B-4F77-B700-624142037C36}" srcOrd="0" destOrd="0" presId="urn:microsoft.com/office/officeart/2005/8/layout/default"/>
    <dgm:cxn modelId="{2ED96DB6-EA00-4D97-A16A-F91C0BD1304B}" type="presOf" srcId="{1DA2529F-0C7E-437C-B5DF-51249072E3E7}" destId="{E673A569-991A-4615-96C5-7D490594F28C}" srcOrd="0" destOrd="0" presId="urn:microsoft.com/office/officeart/2005/8/layout/default"/>
    <dgm:cxn modelId="{779DA3C4-DA45-4866-B3BB-195BCA00B99E}" srcId="{E13BAF62-38B8-47CF-A429-35940A260892}" destId="{DD78F1CE-A53B-4992-B6C2-ACC79A45A070}" srcOrd="1" destOrd="0" parTransId="{03BE264E-CB96-4E3A-9F64-B0E527A5DEFF}" sibTransId="{AE4C8748-A569-4221-ACA5-B897CB0F28E7}"/>
    <dgm:cxn modelId="{192D19F6-4665-4561-AF97-4B5ACA040A7D}" srcId="{E13BAF62-38B8-47CF-A429-35940A260892}" destId="{D8A2CF56-B78A-4B2E-BB3A-882A4C44C5C9}" srcOrd="2" destOrd="0" parTransId="{6D0FCA18-840C-4C6E-8E64-AA8CAD425676}" sibTransId="{68A7405A-6C0F-44D0-AB14-42E1062EE2EC}"/>
    <dgm:cxn modelId="{07F6AF91-1A85-4E62-9196-7CC4F2082DF9}" type="presParOf" srcId="{B449E614-C977-4EB3-8DE3-A9A9B26A539A}" destId="{E673A569-991A-4615-96C5-7D490594F28C}" srcOrd="0" destOrd="0" presId="urn:microsoft.com/office/officeart/2005/8/layout/default"/>
    <dgm:cxn modelId="{286F0972-15D7-4AFF-944A-6D3F30EA9BDB}" type="presParOf" srcId="{B449E614-C977-4EB3-8DE3-A9A9B26A539A}" destId="{DAEDF6D3-8CBA-47B4-8D7D-16A79FBDF53E}" srcOrd="1" destOrd="0" presId="urn:microsoft.com/office/officeart/2005/8/layout/default"/>
    <dgm:cxn modelId="{45C38AAC-6250-4F8C-A995-08EE18BE77AB}" type="presParOf" srcId="{B449E614-C977-4EB3-8DE3-A9A9B26A539A}" destId="{7E95D6C9-6FBC-4AE7-B528-78518C44ACFC}" srcOrd="2" destOrd="0" presId="urn:microsoft.com/office/officeart/2005/8/layout/default"/>
    <dgm:cxn modelId="{C7FBA391-7ED8-4015-B60A-0228E1C28531}" type="presParOf" srcId="{B449E614-C977-4EB3-8DE3-A9A9B26A539A}" destId="{47EC0BB8-575C-4048-8A4D-E1B3926EC772}" srcOrd="3" destOrd="0" presId="urn:microsoft.com/office/officeart/2005/8/layout/default"/>
    <dgm:cxn modelId="{AFB130A3-36B2-47F9-9A56-DE6E4A8F32E9}" type="presParOf" srcId="{B449E614-C977-4EB3-8DE3-A9A9B26A539A}" destId="{C5613E52-607B-4F77-B700-624142037C36}"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A4200A-EF9F-4C19-9645-F6A3B5F54774}"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157ADBE6-3337-4580-BD85-342D675C6ED2}">
      <dgm:prSet custT="1"/>
      <dgm:spPr/>
      <dgm:t>
        <a:bodyPr/>
        <a:lstStyle/>
        <a:p>
          <a:r>
            <a:rPr lang="en-US" sz="2000"/>
            <a:t>Administrative costs, including indirect, limited to 30% of the grant budget</a:t>
          </a:r>
        </a:p>
      </dgm:t>
    </dgm:pt>
    <dgm:pt modelId="{4FA9E14D-3C1E-4825-B488-A3AD57FA6DD4}" type="parTrans" cxnId="{6734716A-D1E8-4085-84FD-77D4ACFCCC9B}">
      <dgm:prSet/>
      <dgm:spPr/>
      <dgm:t>
        <a:bodyPr/>
        <a:lstStyle/>
        <a:p>
          <a:endParaRPr lang="en-US"/>
        </a:p>
      </dgm:t>
    </dgm:pt>
    <dgm:pt modelId="{33F540A5-83A5-44AC-9B36-20B4270371E9}" type="sibTrans" cxnId="{6734716A-D1E8-4085-84FD-77D4ACFCCC9B}">
      <dgm:prSet/>
      <dgm:spPr/>
      <dgm:t>
        <a:bodyPr/>
        <a:lstStyle/>
        <a:p>
          <a:endParaRPr lang="en-US"/>
        </a:p>
      </dgm:t>
    </dgm:pt>
    <dgm:pt modelId="{F2F962FF-C4D2-473A-B8FB-AA0AA145C7C3}">
      <dgm:prSet custT="1"/>
      <dgm:spPr/>
      <dgm:t>
        <a:bodyPr/>
        <a:lstStyle/>
        <a:p>
          <a:r>
            <a:rPr lang="en-US" sz="2000"/>
            <a:t>Use the restrictive indirect cost rate</a:t>
          </a:r>
        </a:p>
      </dgm:t>
    </dgm:pt>
    <dgm:pt modelId="{61521DB1-3635-4E90-B6A3-291F4540BB98}" type="parTrans" cxnId="{D9132F46-07A0-4F6E-89DD-FC276478C684}">
      <dgm:prSet/>
      <dgm:spPr/>
      <dgm:t>
        <a:bodyPr/>
        <a:lstStyle/>
        <a:p>
          <a:endParaRPr lang="en-US"/>
        </a:p>
      </dgm:t>
    </dgm:pt>
    <dgm:pt modelId="{C9480FA9-B3A3-4462-A6C2-18DD2EC6B98E}" type="sibTrans" cxnId="{D9132F46-07A0-4F6E-89DD-FC276478C684}">
      <dgm:prSet/>
      <dgm:spPr/>
      <dgm:t>
        <a:bodyPr/>
        <a:lstStyle/>
        <a:p>
          <a:endParaRPr lang="en-US"/>
        </a:p>
      </dgm:t>
    </dgm:pt>
    <dgm:pt modelId="{CCA10843-B9CE-4774-8109-6AF2645A45DA}">
      <dgm:prSet custT="1"/>
      <dgm:spPr/>
      <dgm:t>
        <a:bodyPr/>
        <a:lstStyle/>
        <a:p>
          <a:r>
            <a:rPr lang="en-US" sz="2000"/>
            <a:t>Use the </a:t>
          </a:r>
          <a:r>
            <a:rPr lang="en-US" sz="2000" err="1">
              <a:hlinkClick xmlns:r="http://schemas.openxmlformats.org/officeDocument/2006/relationships" r:id="rId1"/>
            </a:rPr>
            <a:t>WVDE</a:t>
          </a:r>
          <a:r>
            <a:rPr lang="en-US" sz="2000">
              <a:hlinkClick xmlns:r="http://schemas.openxmlformats.org/officeDocument/2006/relationships" r:id="rId1"/>
            </a:rPr>
            <a:t> Chart of Accounts </a:t>
          </a:r>
          <a:r>
            <a:rPr lang="en-US" sz="2000"/>
            <a:t>(function and object codes) to develop budget</a:t>
          </a:r>
        </a:p>
      </dgm:t>
    </dgm:pt>
    <dgm:pt modelId="{3113A7E6-28CC-4C98-8BF5-F56E6466FB7B}" type="parTrans" cxnId="{59836979-FC13-430A-B309-2B3CD9ACA20C}">
      <dgm:prSet/>
      <dgm:spPr/>
      <dgm:t>
        <a:bodyPr/>
        <a:lstStyle/>
        <a:p>
          <a:endParaRPr lang="en-US"/>
        </a:p>
      </dgm:t>
    </dgm:pt>
    <dgm:pt modelId="{040E21BD-2945-4C45-A29C-66D7C76B7FAE}" type="sibTrans" cxnId="{59836979-FC13-430A-B309-2B3CD9ACA20C}">
      <dgm:prSet/>
      <dgm:spPr/>
      <dgm:t>
        <a:bodyPr/>
        <a:lstStyle/>
        <a:p>
          <a:endParaRPr lang="en-US"/>
        </a:p>
      </dgm:t>
    </dgm:pt>
    <dgm:pt modelId="{869C9C88-F928-467F-912D-FB847736E09B}" type="pres">
      <dgm:prSet presAssocID="{EFA4200A-EF9F-4C19-9645-F6A3B5F54774}" presName="root" presStyleCnt="0">
        <dgm:presLayoutVars>
          <dgm:dir/>
          <dgm:resizeHandles val="exact"/>
        </dgm:presLayoutVars>
      </dgm:prSet>
      <dgm:spPr/>
    </dgm:pt>
    <dgm:pt modelId="{615B8B1B-A01E-4B23-A4A2-B66115AA9974}" type="pres">
      <dgm:prSet presAssocID="{157ADBE6-3337-4580-BD85-342D675C6ED2}" presName="compNode" presStyleCnt="0"/>
      <dgm:spPr/>
    </dgm:pt>
    <dgm:pt modelId="{6F9B844E-A636-4AC0-8BD2-C4A838E6CCE4}" type="pres">
      <dgm:prSet presAssocID="{157ADBE6-3337-4580-BD85-342D675C6ED2}"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EFE6FB4-073B-4B0E-9349-436DAD019927}" type="pres">
      <dgm:prSet presAssocID="{157ADBE6-3337-4580-BD85-342D675C6ED2}" presName="spaceRect" presStyleCnt="0"/>
      <dgm:spPr/>
    </dgm:pt>
    <dgm:pt modelId="{4CCC7BB7-1FCF-4691-BFA1-8978C636CCBB}" type="pres">
      <dgm:prSet presAssocID="{157ADBE6-3337-4580-BD85-342D675C6ED2}" presName="textRect" presStyleLbl="revTx" presStyleIdx="0" presStyleCnt="3">
        <dgm:presLayoutVars>
          <dgm:chMax val="1"/>
          <dgm:chPref val="1"/>
        </dgm:presLayoutVars>
      </dgm:prSet>
      <dgm:spPr/>
    </dgm:pt>
    <dgm:pt modelId="{1A314D78-A1C9-4CA3-AF07-90C1321C6CA5}" type="pres">
      <dgm:prSet presAssocID="{33F540A5-83A5-44AC-9B36-20B4270371E9}" presName="sibTrans" presStyleCnt="0"/>
      <dgm:spPr/>
    </dgm:pt>
    <dgm:pt modelId="{20529966-5BC0-49CE-86B1-9BAD50EBE404}" type="pres">
      <dgm:prSet presAssocID="{F2F962FF-C4D2-473A-B8FB-AA0AA145C7C3}" presName="compNode" presStyleCnt="0"/>
      <dgm:spPr/>
    </dgm:pt>
    <dgm:pt modelId="{E01C8964-1268-43F0-9D46-C8DAC7C92C68}" type="pres">
      <dgm:prSet presAssocID="{F2F962FF-C4D2-473A-B8FB-AA0AA145C7C3}"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731FD7F-F755-4B3B-A4EE-35F6F065C941}" type="pres">
      <dgm:prSet presAssocID="{F2F962FF-C4D2-473A-B8FB-AA0AA145C7C3}" presName="spaceRect" presStyleCnt="0"/>
      <dgm:spPr/>
    </dgm:pt>
    <dgm:pt modelId="{533F44A2-C456-4E1C-92F1-9F4A54535251}" type="pres">
      <dgm:prSet presAssocID="{F2F962FF-C4D2-473A-B8FB-AA0AA145C7C3}" presName="textRect" presStyleLbl="revTx" presStyleIdx="1" presStyleCnt="3">
        <dgm:presLayoutVars>
          <dgm:chMax val="1"/>
          <dgm:chPref val="1"/>
        </dgm:presLayoutVars>
      </dgm:prSet>
      <dgm:spPr/>
    </dgm:pt>
    <dgm:pt modelId="{E56BE534-D4B1-4778-A802-21EDFFAFC56C}" type="pres">
      <dgm:prSet presAssocID="{C9480FA9-B3A3-4462-A6C2-18DD2EC6B98E}" presName="sibTrans" presStyleCnt="0"/>
      <dgm:spPr/>
    </dgm:pt>
    <dgm:pt modelId="{0591D2DA-42D0-4F40-B98C-ED6FCD2369A0}" type="pres">
      <dgm:prSet presAssocID="{CCA10843-B9CE-4774-8109-6AF2645A45DA}" presName="compNode" presStyleCnt="0"/>
      <dgm:spPr/>
    </dgm:pt>
    <dgm:pt modelId="{28DA679D-CE86-461A-8CFC-035B17EB119C}" type="pres">
      <dgm:prSet presAssocID="{CCA10843-B9CE-4774-8109-6AF2645A45DA}"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FDC4D05-3FC7-447C-AE3A-A8D4341993B4}" type="pres">
      <dgm:prSet presAssocID="{CCA10843-B9CE-4774-8109-6AF2645A45DA}" presName="spaceRect" presStyleCnt="0"/>
      <dgm:spPr/>
    </dgm:pt>
    <dgm:pt modelId="{66E9F3A6-722C-4CC8-A56E-72623FA6BC57}" type="pres">
      <dgm:prSet presAssocID="{CCA10843-B9CE-4774-8109-6AF2645A45DA}" presName="textRect" presStyleLbl="revTx" presStyleIdx="2" presStyleCnt="3">
        <dgm:presLayoutVars>
          <dgm:chMax val="1"/>
          <dgm:chPref val="1"/>
        </dgm:presLayoutVars>
      </dgm:prSet>
      <dgm:spPr/>
    </dgm:pt>
  </dgm:ptLst>
  <dgm:cxnLst>
    <dgm:cxn modelId="{D8C5DE02-B884-4F5F-BCC5-42D6C16EE09A}" type="presOf" srcId="{EFA4200A-EF9F-4C19-9645-F6A3B5F54774}" destId="{869C9C88-F928-467F-912D-FB847736E09B}" srcOrd="0" destOrd="0" presId="urn:microsoft.com/office/officeart/2018/2/layout/IconLabelList"/>
    <dgm:cxn modelId="{41765E3A-844C-4C1D-B9DA-E4535381E040}" type="presOf" srcId="{CCA10843-B9CE-4774-8109-6AF2645A45DA}" destId="{66E9F3A6-722C-4CC8-A56E-72623FA6BC57}" srcOrd="0" destOrd="0" presId="urn:microsoft.com/office/officeart/2018/2/layout/IconLabelList"/>
    <dgm:cxn modelId="{D9132F46-07A0-4F6E-89DD-FC276478C684}" srcId="{EFA4200A-EF9F-4C19-9645-F6A3B5F54774}" destId="{F2F962FF-C4D2-473A-B8FB-AA0AA145C7C3}" srcOrd="1" destOrd="0" parTransId="{61521DB1-3635-4E90-B6A3-291F4540BB98}" sibTransId="{C9480FA9-B3A3-4462-A6C2-18DD2EC6B98E}"/>
    <dgm:cxn modelId="{6F882766-18AA-48D2-BB42-836DCEC698CD}" type="presOf" srcId="{157ADBE6-3337-4580-BD85-342D675C6ED2}" destId="{4CCC7BB7-1FCF-4691-BFA1-8978C636CCBB}" srcOrd="0" destOrd="0" presId="urn:microsoft.com/office/officeart/2018/2/layout/IconLabelList"/>
    <dgm:cxn modelId="{6734716A-D1E8-4085-84FD-77D4ACFCCC9B}" srcId="{EFA4200A-EF9F-4C19-9645-F6A3B5F54774}" destId="{157ADBE6-3337-4580-BD85-342D675C6ED2}" srcOrd="0" destOrd="0" parTransId="{4FA9E14D-3C1E-4825-B488-A3AD57FA6DD4}" sibTransId="{33F540A5-83A5-44AC-9B36-20B4270371E9}"/>
    <dgm:cxn modelId="{59836979-FC13-430A-B309-2B3CD9ACA20C}" srcId="{EFA4200A-EF9F-4C19-9645-F6A3B5F54774}" destId="{CCA10843-B9CE-4774-8109-6AF2645A45DA}" srcOrd="2" destOrd="0" parTransId="{3113A7E6-28CC-4C98-8BF5-F56E6466FB7B}" sibTransId="{040E21BD-2945-4C45-A29C-66D7C76B7FAE}"/>
    <dgm:cxn modelId="{974335D6-06D3-4CB0-AC74-A93A105FD552}" type="presOf" srcId="{F2F962FF-C4D2-473A-B8FB-AA0AA145C7C3}" destId="{533F44A2-C456-4E1C-92F1-9F4A54535251}" srcOrd="0" destOrd="0" presId="urn:microsoft.com/office/officeart/2018/2/layout/IconLabelList"/>
    <dgm:cxn modelId="{F3E6237F-73B7-4D6C-84F9-D38E9FA33353}" type="presParOf" srcId="{869C9C88-F928-467F-912D-FB847736E09B}" destId="{615B8B1B-A01E-4B23-A4A2-B66115AA9974}" srcOrd="0" destOrd="0" presId="urn:microsoft.com/office/officeart/2018/2/layout/IconLabelList"/>
    <dgm:cxn modelId="{8D77620E-3CDC-45EB-8B44-6201CEFC10FF}" type="presParOf" srcId="{615B8B1B-A01E-4B23-A4A2-B66115AA9974}" destId="{6F9B844E-A636-4AC0-8BD2-C4A838E6CCE4}" srcOrd="0" destOrd="0" presId="urn:microsoft.com/office/officeart/2018/2/layout/IconLabelList"/>
    <dgm:cxn modelId="{503B58C1-E064-492D-AB45-5B5595B536D1}" type="presParOf" srcId="{615B8B1B-A01E-4B23-A4A2-B66115AA9974}" destId="{FEFE6FB4-073B-4B0E-9349-436DAD019927}" srcOrd="1" destOrd="0" presId="urn:microsoft.com/office/officeart/2018/2/layout/IconLabelList"/>
    <dgm:cxn modelId="{FACB811B-F874-45CA-8FC2-E7B631ACB832}" type="presParOf" srcId="{615B8B1B-A01E-4B23-A4A2-B66115AA9974}" destId="{4CCC7BB7-1FCF-4691-BFA1-8978C636CCBB}" srcOrd="2" destOrd="0" presId="urn:microsoft.com/office/officeart/2018/2/layout/IconLabelList"/>
    <dgm:cxn modelId="{CBA9005C-935E-4125-8866-E0950B74479B}" type="presParOf" srcId="{869C9C88-F928-467F-912D-FB847736E09B}" destId="{1A314D78-A1C9-4CA3-AF07-90C1321C6CA5}" srcOrd="1" destOrd="0" presId="urn:microsoft.com/office/officeart/2018/2/layout/IconLabelList"/>
    <dgm:cxn modelId="{026E0918-59ED-49F6-A8B2-016E9883BF5C}" type="presParOf" srcId="{869C9C88-F928-467F-912D-FB847736E09B}" destId="{20529966-5BC0-49CE-86B1-9BAD50EBE404}" srcOrd="2" destOrd="0" presId="urn:microsoft.com/office/officeart/2018/2/layout/IconLabelList"/>
    <dgm:cxn modelId="{BAE89B1D-63DB-43FC-A670-3AD99183C873}" type="presParOf" srcId="{20529966-5BC0-49CE-86B1-9BAD50EBE404}" destId="{E01C8964-1268-43F0-9D46-C8DAC7C92C68}" srcOrd="0" destOrd="0" presId="urn:microsoft.com/office/officeart/2018/2/layout/IconLabelList"/>
    <dgm:cxn modelId="{43D5E05C-F6E9-4229-A1B0-9FD681849D7A}" type="presParOf" srcId="{20529966-5BC0-49CE-86B1-9BAD50EBE404}" destId="{E731FD7F-F755-4B3B-A4EE-35F6F065C941}" srcOrd="1" destOrd="0" presId="urn:microsoft.com/office/officeart/2018/2/layout/IconLabelList"/>
    <dgm:cxn modelId="{91C3ED93-61BB-4C64-985A-0079709044E1}" type="presParOf" srcId="{20529966-5BC0-49CE-86B1-9BAD50EBE404}" destId="{533F44A2-C456-4E1C-92F1-9F4A54535251}" srcOrd="2" destOrd="0" presId="urn:microsoft.com/office/officeart/2018/2/layout/IconLabelList"/>
    <dgm:cxn modelId="{6FAA1040-299F-457E-80D2-6726388EFBA5}" type="presParOf" srcId="{869C9C88-F928-467F-912D-FB847736E09B}" destId="{E56BE534-D4B1-4778-A802-21EDFFAFC56C}" srcOrd="3" destOrd="0" presId="urn:microsoft.com/office/officeart/2018/2/layout/IconLabelList"/>
    <dgm:cxn modelId="{597BA41D-EBA0-4E7A-9C1F-DE2FEF04527B}" type="presParOf" srcId="{869C9C88-F928-467F-912D-FB847736E09B}" destId="{0591D2DA-42D0-4F40-B98C-ED6FCD2369A0}" srcOrd="4" destOrd="0" presId="urn:microsoft.com/office/officeart/2018/2/layout/IconLabelList"/>
    <dgm:cxn modelId="{32540BA6-30F4-40FF-B2D6-668280A2542D}" type="presParOf" srcId="{0591D2DA-42D0-4F40-B98C-ED6FCD2369A0}" destId="{28DA679D-CE86-461A-8CFC-035B17EB119C}" srcOrd="0" destOrd="0" presId="urn:microsoft.com/office/officeart/2018/2/layout/IconLabelList"/>
    <dgm:cxn modelId="{9C83BD9D-DB35-4DA7-A1F1-94B6F6783F64}" type="presParOf" srcId="{0591D2DA-42D0-4F40-B98C-ED6FCD2369A0}" destId="{FFDC4D05-3FC7-447C-AE3A-A8D4341993B4}" srcOrd="1" destOrd="0" presId="urn:microsoft.com/office/officeart/2018/2/layout/IconLabelList"/>
    <dgm:cxn modelId="{BDFE935B-B6EC-4034-8819-CB1BBBAF8832}" type="presParOf" srcId="{0591D2DA-42D0-4F40-B98C-ED6FCD2369A0}" destId="{66E9F3A6-722C-4CC8-A56E-72623FA6BC5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293C8D-66A3-4F9A-96F9-C737F2A538C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3D68D2F-4412-4CE5-A00C-DC11B1CA82D9}">
      <dgm:prSet custT="1"/>
      <dgm:spPr/>
      <dgm:t>
        <a:bodyPr/>
        <a:lstStyle/>
        <a:p>
          <a:r>
            <a:rPr lang="en-US" sz="2400"/>
            <a:t>Budget items must have an assigned Function Code and Object Code.</a:t>
          </a:r>
        </a:p>
      </dgm:t>
    </dgm:pt>
    <dgm:pt modelId="{AA482EE1-77F1-4B8C-B618-144827A9493A}" type="parTrans" cxnId="{6FC299A6-4A2F-4F38-A893-E66A79FF9CC5}">
      <dgm:prSet/>
      <dgm:spPr/>
      <dgm:t>
        <a:bodyPr/>
        <a:lstStyle/>
        <a:p>
          <a:endParaRPr lang="en-US"/>
        </a:p>
      </dgm:t>
    </dgm:pt>
    <dgm:pt modelId="{70857176-C082-4F02-B524-D14091A9836B}" type="sibTrans" cxnId="{6FC299A6-4A2F-4F38-A893-E66A79FF9CC5}">
      <dgm:prSet/>
      <dgm:spPr/>
      <dgm:t>
        <a:bodyPr/>
        <a:lstStyle/>
        <a:p>
          <a:endParaRPr lang="en-US"/>
        </a:p>
      </dgm:t>
    </dgm:pt>
    <dgm:pt modelId="{0F59E22F-3EC7-49A1-B628-0716BF2CF74D}">
      <dgm:prSet custT="1"/>
      <dgm:spPr/>
      <dgm:t>
        <a:bodyPr/>
        <a:lstStyle/>
        <a:p>
          <a:r>
            <a:rPr lang="en-US" sz="2400"/>
            <a:t>When adding budget items, start with identifying the Function Code.</a:t>
          </a:r>
        </a:p>
      </dgm:t>
    </dgm:pt>
    <dgm:pt modelId="{1B37FCA5-B037-4E8A-9E51-1F8CF833F44F}" type="parTrans" cxnId="{4CFB70E2-49E5-45AA-A4EB-E2B54583D49E}">
      <dgm:prSet/>
      <dgm:spPr/>
      <dgm:t>
        <a:bodyPr/>
        <a:lstStyle/>
        <a:p>
          <a:endParaRPr lang="en-US"/>
        </a:p>
      </dgm:t>
    </dgm:pt>
    <dgm:pt modelId="{64A26577-918F-4A13-ACB3-52FC490ED3D0}" type="sibTrans" cxnId="{4CFB70E2-49E5-45AA-A4EB-E2B54583D49E}">
      <dgm:prSet/>
      <dgm:spPr/>
      <dgm:t>
        <a:bodyPr/>
        <a:lstStyle/>
        <a:p>
          <a:endParaRPr lang="en-US"/>
        </a:p>
      </dgm:t>
    </dgm:pt>
    <dgm:pt modelId="{687ACCA9-510C-4A81-A233-E91E2C938E33}">
      <dgm:prSet custT="1"/>
      <dgm:spPr/>
      <dgm:t>
        <a:bodyPr/>
        <a:lstStyle/>
        <a:p>
          <a:r>
            <a:rPr lang="en-US" sz="2400"/>
            <a:t>After identifying the Function Code, then identify the Object Code</a:t>
          </a:r>
        </a:p>
      </dgm:t>
    </dgm:pt>
    <dgm:pt modelId="{D01B08F3-2809-417A-AA74-0F624A6F65D1}" type="parTrans" cxnId="{4F7520EA-71E3-4069-BBA4-4EBB9A11565A}">
      <dgm:prSet/>
      <dgm:spPr/>
      <dgm:t>
        <a:bodyPr/>
        <a:lstStyle/>
        <a:p>
          <a:endParaRPr lang="en-US"/>
        </a:p>
      </dgm:t>
    </dgm:pt>
    <dgm:pt modelId="{BACA7B1C-F6CA-45EC-9707-81E0F5DF7FB1}" type="sibTrans" cxnId="{4F7520EA-71E3-4069-BBA4-4EBB9A11565A}">
      <dgm:prSet/>
      <dgm:spPr/>
      <dgm:t>
        <a:bodyPr/>
        <a:lstStyle/>
        <a:p>
          <a:endParaRPr lang="en-US"/>
        </a:p>
      </dgm:t>
    </dgm:pt>
    <dgm:pt modelId="{2D9435DB-9C03-4A73-BD1C-4C8009D512EF}" type="pres">
      <dgm:prSet presAssocID="{7A293C8D-66A3-4F9A-96F9-C737F2A538C1}" presName="root" presStyleCnt="0">
        <dgm:presLayoutVars>
          <dgm:dir/>
          <dgm:resizeHandles val="exact"/>
        </dgm:presLayoutVars>
      </dgm:prSet>
      <dgm:spPr/>
    </dgm:pt>
    <dgm:pt modelId="{F520FD03-9856-470D-AB90-1AF1AB1D8C8C}" type="pres">
      <dgm:prSet presAssocID="{03D68D2F-4412-4CE5-A00C-DC11B1CA82D9}" presName="compNode" presStyleCnt="0"/>
      <dgm:spPr/>
    </dgm:pt>
    <dgm:pt modelId="{0ACD0E54-FB65-4D32-B4D0-348538CD76FE}" type="pres">
      <dgm:prSet presAssocID="{03D68D2F-4412-4CE5-A00C-DC11B1CA82D9}" presName="bgRect" presStyleLbl="bgShp" presStyleIdx="0" presStyleCnt="3"/>
      <dgm:spPr/>
    </dgm:pt>
    <dgm:pt modelId="{461ADA38-BEE0-444E-A2F4-C7110E2A2431}" type="pres">
      <dgm:prSet presAssocID="{03D68D2F-4412-4CE5-A00C-DC11B1CA82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B7CFA35-1529-4C85-980A-0729EFCCB14D}" type="pres">
      <dgm:prSet presAssocID="{03D68D2F-4412-4CE5-A00C-DC11B1CA82D9}" presName="spaceRect" presStyleCnt="0"/>
      <dgm:spPr/>
    </dgm:pt>
    <dgm:pt modelId="{0746E6E1-27C2-4F23-AAE4-8E5E3D1A67AC}" type="pres">
      <dgm:prSet presAssocID="{03D68D2F-4412-4CE5-A00C-DC11B1CA82D9}" presName="parTx" presStyleLbl="revTx" presStyleIdx="0" presStyleCnt="3">
        <dgm:presLayoutVars>
          <dgm:chMax val="0"/>
          <dgm:chPref val="0"/>
        </dgm:presLayoutVars>
      </dgm:prSet>
      <dgm:spPr/>
    </dgm:pt>
    <dgm:pt modelId="{BD90502D-290A-490F-9F96-D532202FA86D}" type="pres">
      <dgm:prSet presAssocID="{70857176-C082-4F02-B524-D14091A9836B}" presName="sibTrans" presStyleCnt="0"/>
      <dgm:spPr/>
    </dgm:pt>
    <dgm:pt modelId="{0285583D-ACBD-4B11-AC25-7CDDFB9B28D3}" type="pres">
      <dgm:prSet presAssocID="{0F59E22F-3EC7-49A1-B628-0716BF2CF74D}" presName="compNode" presStyleCnt="0"/>
      <dgm:spPr/>
    </dgm:pt>
    <dgm:pt modelId="{DDF2AB16-18E3-435E-8BD9-93891A80BA0A}" type="pres">
      <dgm:prSet presAssocID="{0F59E22F-3EC7-49A1-B628-0716BF2CF74D}" presName="bgRect" presStyleLbl="bgShp" presStyleIdx="1" presStyleCnt="3"/>
      <dgm:spPr/>
    </dgm:pt>
    <dgm:pt modelId="{48F555B4-AADB-40F7-92A6-F522FEF32458}" type="pres">
      <dgm:prSet presAssocID="{0F59E22F-3EC7-49A1-B628-0716BF2CF74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1A5F0F8-279E-465F-831C-BFD7A048A642}" type="pres">
      <dgm:prSet presAssocID="{0F59E22F-3EC7-49A1-B628-0716BF2CF74D}" presName="spaceRect" presStyleCnt="0"/>
      <dgm:spPr/>
    </dgm:pt>
    <dgm:pt modelId="{70CD1061-DAF2-4C10-9BF8-12339EEB4767}" type="pres">
      <dgm:prSet presAssocID="{0F59E22F-3EC7-49A1-B628-0716BF2CF74D}" presName="parTx" presStyleLbl="revTx" presStyleIdx="1" presStyleCnt="3">
        <dgm:presLayoutVars>
          <dgm:chMax val="0"/>
          <dgm:chPref val="0"/>
        </dgm:presLayoutVars>
      </dgm:prSet>
      <dgm:spPr/>
    </dgm:pt>
    <dgm:pt modelId="{552F17FA-469D-4286-8D96-1BCF2168CA4D}" type="pres">
      <dgm:prSet presAssocID="{64A26577-918F-4A13-ACB3-52FC490ED3D0}" presName="sibTrans" presStyleCnt="0"/>
      <dgm:spPr/>
    </dgm:pt>
    <dgm:pt modelId="{12D25AD3-9DF8-4B0C-995A-9C1D4B1F2B86}" type="pres">
      <dgm:prSet presAssocID="{687ACCA9-510C-4A81-A233-E91E2C938E33}" presName="compNode" presStyleCnt="0"/>
      <dgm:spPr/>
    </dgm:pt>
    <dgm:pt modelId="{D348E700-3BD5-42C9-954C-38CC1BC8575E}" type="pres">
      <dgm:prSet presAssocID="{687ACCA9-510C-4A81-A233-E91E2C938E33}" presName="bgRect" presStyleLbl="bgShp" presStyleIdx="2" presStyleCnt="3"/>
      <dgm:spPr/>
    </dgm:pt>
    <dgm:pt modelId="{B85F3C3F-870B-4503-A03F-75AF3250B358}" type="pres">
      <dgm:prSet presAssocID="{687ACCA9-510C-4A81-A233-E91E2C938E3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FF4A40D-A337-4060-9317-B20BFE5F4F61}" type="pres">
      <dgm:prSet presAssocID="{687ACCA9-510C-4A81-A233-E91E2C938E33}" presName="spaceRect" presStyleCnt="0"/>
      <dgm:spPr/>
    </dgm:pt>
    <dgm:pt modelId="{373C40FC-00B8-46AF-900C-1779C95E3CF5}" type="pres">
      <dgm:prSet presAssocID="{687ACCA9-510C-4A81-A233-E91E2C938E33}" presName="parTx" presStyleLbl="revTx" presStyleIdx="2" presStyleCnt="3">
        <dgm:presLayoutVars>
          <dgm:chMax val="0"/>
          <dgm:chPref val="0"/>
        </dgm:presLayoutVars>
      </dgm:prSet>
      <dgm:spPr/>
    </dgm:pt>
  </dgm:ptLst>
  <dgm:cxnLst>
    <dgm:cxn modelId="{17A3C818-EDBD-4B71-8C3E-0937158A5BB6}" type="presOf" srcId="{7A293C8D-66A3-4F9A-96F9-C737F2A538C1}" destId="{2D9435DB-9C03-4A73-BD1C-4C8009D512EF}" srcOrd="0" destOrd="0" presId="urn:microsoft.com/office/officeart/2018/2/layout/IconVerticalSolidList"/>
    <dgm:cxn modelId="{B2B99336-A5F1-4D59-B6E5-DC44BF35047B}" type="presOf" srcId="{687ACCA9-510C-4A81-A233-E91E2C938E33}" destId="{373C40FC-00B8-46AF-900C-1779C95E3CF5}" srcOrd="0" destOrd="0" presId="urn:microsoft.com/office/officeart/2018/2/layout/IconVerticalSolidList"/>
    <dgm:cxn modelId="{790A4E81-DC21-4D6C-BF9B-9DED05D968CF}" type="presOf" srcId="{0F59E22F-3EC7-49A1-B628-0716BF2CF74D}" destId="{70CD1061-DAF2-4C10-9BF8-12339EEB4767}" srcOrd="0" destOrd="0" presId="urn:microsoft.com/office/officeart/2018/2/layout/IconVerticalSolidList"/>
    <dgm:cxn modelId="{6FC299A6-4A2F-4F38-A893-E66A79FF9CC5}" srcId="{7A293C8D-66A3-4F9A-96F9-C737F2A538C1}" destId="{03D68D2F-4412-4CE5-A00C-DC11B1CA82D9}" srcOrd="0" destOrd="0" parTransId="{AA482EE1-77F1-4B8C-B618-144827A9493A}" sibTransId="{70857176-C082-4F02-B524-D14091A9836B}"/>
    <dgm:cxn modelId="{085B1BD2-992B-46DF-8685-AF4CBEC556BD}" type="presOf" srcId="{03D68D2F-4412-4CE5-A00C-DC11B1CA82D9}" destId="{0746E6E1-27C2-4F23-AAE4-8E5E3D1A67AC}" srcOrd="0" destOrd="0" presId="urn:microsoft.com/office/officeart/2018/2/layout/IconVerticalSolidList"/>
    <dgm:cxn modelId="{4CFB70E2-49E5-45AA-A4EB-E2B54583D49E}" srcId="{7A293C8D-66A3-4F9A-96F9-C737F2A538C1}" destId="{0F59E22F-3EC7-49A1-B628-0716BF2CF74D}" srcOrd="1" destOrd="0" parTransId="{1B37FCA5-B037-4E8A-9E51-1F8CF833F44F}" sibTransId="{64A26577-918F-4A13-ACB3-52FC490ED3D0}"/>
    <dgm:cxn modelId="{4F7520EA-71E3-4069-BBA4-4EBB9A11565A}" srcId="{7A293C8D-66A3-4F9A-96F9-C737F2A538C1}" destId="{687ACCA9-510C-4A81-A233-E91E2C938E33}" srcOrd="2" destOrd="0" parTransId="{D01B08F3-2809-417A-AA74-0F624A6F65D1}" sibTransId="{BACA7B1C-F6CA-45EC-9707-81E0F5DF7FB1}"/>
    <dgm:cxn modelId="{DEB6791F-26B6-46A9-A036-1B8ED79FD8C6}" type="presParOf" srcId="{2D9435DB-9C03-4A73-BD1C-4C8009D512EF}" destId="{F520FD03-9856-470D-AB90-1AF1AB1D8C8C}" srcOrd="0" destOrd="0" presId="urn:microsoft.com/office/officeart/2018/2/layout/IconVerticalSolidList"/>
    <dgm:cxn modelId="{0CA02FC9-CCA2-48E2-8CCE-A75E7629F56C}" type="presParOf" srcId="{F520FD03-9856-470D-AB90-1AF1AB1D8C8C}" destId="{0ACD0E54-FB65-4D32-B4D0-348538CD76FE}" srcOrd="0" destOrd="0" presId="urn:microsoft.com/office/officeart/2018/2/layout/IconVerticalSolidList"/>
    <dgm:cxn modelId="{8A7EB453-3502-420A-948B-A09CA1985A84}" type="presParOf" srcId="{F520FD03-9856-470D-AB90-1AF1AB1D8C8C}" destId="{461ADA38-BEE0-444E-A2F4-C7110E2A2431}" srcOrd="1" destOrd="0" presId="urn:microsoft.com/office/officeart/2018/2/layout/IconVerticalSolidList"/>
    <dgm:cxn modelId="{33DE61CA-DBFC-4FAB-A9C3-E7C11D8EF53C}" type="presParOf" srcId="{F520FD03-9856-470D-AB90-1AF1AB1D8C8C}" destId="{FB7CFA35-1529-4C85-980A-0729EFCCB14D}" srcOrd="2" destOrd="0" presId="urn:microsoft.com/office/officeart/2018/2/layout/IconVerticalSolidList"/>
    <dgm:cxn modelId="{815CEF72-2C32-493A-9E5C-905434B904E6}" type="presParOf" srcId="{F520FD03-9856-470D-AB90-1AF1AB1D8C8C}" destId="{0746E6E1-27C2-4F23-AAE4-8E5E3D1A67AC}" srcOrd="3" destOrd="0" presId="urn:microsoft.com/office/officeart/2018/2/layout/IconVerticalSolidList"/>
    <dgm:cxn modelId="{EABEED15-DD63-43B6-9433-9895F8EC4665}" type="presParOf" srcId="{2D9435DB-9C03-4A73-BD1C-4C8009D512EF}" destId="{BD90502D-290A-490F-9F96-D532202FA86D}" srcOrd="1" destOrd="0" presId="urn:microsoft.com/office/officeart/2018/2/layout/IconVerticalSolidList"/>
    <dgm:cxn modelId="{C7CF9FB2-DAEB-41E7-8154-F04C651C67C2}" type="presParOf" srcId="{2D9435DB-9C03-4A73-BD1C-4C8009D512EF}" destId="{0285583D-ACBD-4B11-AC25-7CDDFB9B28D3}" srcOrd="2" destOrd="0" presId="urn:microsoft.com/office/officeart/2018/2/layout/IconVerticalSolidList"/>
    <dgm:cxn modelId="{0B233096-5FD8-4EA2-90CB-E5D7F676A19C}" type="presParOf" srcId="{0285583D-ACBD-4B11-AC25-7CDDFB9B28D3}" destId="{DDF2AB16-18E3-435E-8BD9-93891A80BA0A}" srcOrd="0" destOrd="0" presId="urn:microsoft.com/office/officeart/2018/2/layout/IconVerticalSolidList"/>
    <dgm:cxn modelId="{49A0C90B-4ACE-49FB-A68A-1F0C487BD911}" type="presParOf" srcId="{0285583D-ACBD-4B11-AC25-7CDDFB9B28D3}" destId="{48F555B4-AADB-40F7-92A6-F522FEF32458}" srcOrd="1" destOrd="0" presId="urn:microsoft.com/office/officeart/2018/2/layout/IconVerticalSolidList"/>
    <dgm:cxn modelId="{F872E3CB-BC0C-4D7C-A318-411EFD0757A6}" type="presParOf" srcId="{0285583D-ACBD-4B11-AC25-7CDDFB9B28D3}" destId="{61A5F0F8-279E-465F-831C-BFD7A048A642}" srcOrd="2" destOrd="0" presId="urn:microsoft.com/office/officeart/2018/2/layout/IconVerticalSolidList"/>
    <dgm:cxn modelId="{366DF864-7A45-437F-AF5C-8E8A6DA82EEC}" type="presParOf" srcId="{0285583D-ACBD-4B11-AC25-7CDDFB9B28D3}" destId="{70CD1061-DAF2-4C10-9BF8-12339EEB4767}" srcOrd="3" destOrd="0" presId="urn:microsoft.com/office/officeart/2018/2/layout/IconVerticalSolidList"/>
    <dgm:cxn modelId="{C371793A-8131-4AFA-BD6C-FAE7C868D7F7}" type="presParOf" srcId="{2D9435DB-9C03-4A73-BD1C-4C8009D512EF}" destId="{552F17FA-469D-4286-8D96-1BCF2168CA4D}" srcOrd="3" destOrd="0" presId="urn:microsoft.com/office/officeart/2018/2/layout/IconVerticalSolidList"/>
    <dgm:cxn modelId="{E8A83049-A326-49D2-9B6E-7AD967A1B2FF}" type="presParOf" srcId="{2D9435DB-9C03-4A73-BD1C-4C8009D512EF}" destId="{12D25AD3-9DF8-4B0C-995A-9C1D4B1F2B86}" srcOrd="4" destOrd="0" presId="urn:microsoft.com/office/officeart/2018/2/layout/IconVerticalSolidList"/>
    <dgm:cxn modelId="{B912B70E-9F4D-4264-B1CE-BEFE54070701}" type="presParOf" srcId="{12D25AD3-9DF8-4B0C-995A-9C1D4B1F2B86}" destId="{D348E700-3BD5-42C9-954C-38CC1BC8575E}" srcOrd="0" destOrd="0" presId="urn:microsoft.com/office/officeart/2018/2/layout/IconVerticalSolidList"/>
    <dgm:cxn modelId="{2B570D24-0D41-4954-806C-5F1E96B2F8FD}" type="presParOf" srcId="{12D25AD3-9DF8-4B0C-995A-9C1D4B1F2B86}" destId="{B85F3C3F-870B-4503-A03F-75AF3250B358}" srcOrd="1" destOrd="0" presId="urn:microsoft.com/office/officeart/2018/2/layout/IconVerticalSolidList"/>
    <dgm:cxn modelId="{8EEBA1D0-B95A-45DD-B5AB-1AC5CAE56A38}" type="presParOf" srcId="{12D25AD3-9DF8-4B0C-995A-9C1D4B1F2B86}" destId="{1FF4A40D-A337-4060-9317-B20BFE5F4F61}" srcOrd="2" destOrd="0" presId="urn:microsoft.com/office/officeart/2018/2/layout/IconVerticalSolidList"/>
    <dgm:cxn modelId="{57BA940B-8F61-48F3-AF53-BE1FA6C1A27D}" type="presParOf" srcId="{12D25AD3-9DF8-4B0C-995A-9C1D4B1F2B86}" destId="{373C40FC-00B8-46AF-900C-1779C95E3CF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450618-F2C9-40E1-94CF-E10CD844A40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C7F4EAD-C6E6-40F8-88A6-6267811E5E56}">
      <dgm:prSet/>
      <dgm:spPr/>
      <dgm:t>
        <a:bodyPr/>
        <a:lstStyle/>
        <a:p>
          <a:r>
            <a:rPr lang="en-US" b="0" i="0"/>
            <a:t>586 Travel—Student Travel  </a:t>
          </a:r>
          <a:endParaRPr lang="en-US"/>
        </a:p>
      </dgm:t>
    </dgm:pt>
    <dgm:pt modelId="{E0A7F1BA-76F9-4C53-8E3E-44B510B7B233}" type="parTrans" cxnId="{057DC4B2-BEEA-414C-B26D-2BBAC58B899E}">
      <dgm:prSet/>
      <dgm:spPr/>
      <dgm:t>
        <a:bodyPr/>
        <a:lstStyle/>
        <a:p>
          <a:endParaRPr lang="en-US"/>
        </a:p>
      </dgm:t>
    </dgm:pt>
    <dgm:pt modelId="{F0F9ABCA-C89B-4DA0-84BA-8EFF046674FE}" type="sibTrans" cxnId="{057DC4B2-BEEA-414C-B26D-2BBAC58B899E}">
      <dgm:prSet/>
      <dgm:spPr/>
      <dgm:t>
        <a:bodyPr/>
        <a:lstStyle/>
        <a:p>
          <a:endParaRPr lang="en-US"/>
        </a:p>
      </dgm:t>
    </dgm:pt>
    <dgm:pt modelId="{4479C695-C638-48D2-9C49-1AE7088D5162}">
      <dgm:prSet/>
      <dgm:spPr/>
      <dgm:t>
        <a:bodyPr/>
        <a:lstStyle/>
        <a:p>
          <a:r>
            <a:rPr lang="en-US" b="0" i="0"/>
            <a:t>731 Property—Equipment—Machinery</a:t>
          </a:r>
          <a:endParaRPr lang="en-US"/>
        </a:p>
      </dgm:t>
    </dgm:pt>
    <dgm:pt modelId="{56225E74-0F8F-4537-8D78-9D95B75E5943}" type="parTrans" cxnId="{D5109B0F-5EB1-4D74-B695-638E510F8B60}">
      <dgm:prSet/>
      <dgm:spPr/>
      <dgm:t>
        <a:bodyPr/>
        <a:lstStyle/>
        <a:p>
          <a:endParaRPr lang="en-US"/>
        </a:p>
      </dgm:t>
    </dgm:pt>
    <dgm:pt modelId="{E6BD63EE-F416-4D58-AE30-20B772B3B045}" type="sibTrans" cxnId="{D5109B0F-5EB1-4D74-B695-638E510F8B60}">
      <dgm:prSet/>
      <dgm:spPr/>
      <dgm:t>
        <a:bodyPr/>
        <a:lstStyle/>
        <a:p>
          <a:endParaRPr lang="en-US"/>
        </a:p>
      </dgm:t>
    </dgm:pt>
    <dgm:pt modelId="{9C851BF1-76C7-4C0C-88AF-FCE2C6F4B47C}">
      <dgm:prSet/>
      <dgm:spPr/>
      <dgm:t>
        <a:bodyPr/>
        <a:lstStyle/>
        <a:p>
          <a:r>
            <a:rPr lang="en-US" b="0" i="0"/>
            <a:t>734 Property– Equipment—Technology—Related Hardware</a:t>
          </a:r>
          <a:endParaRPr lang="en-US"/>
        </a:p>
      </dgm:t>
    </dgm:pt>
    <dgm:pt modelId="{D2BA1576-8989-4BA8-B884-0C4DF85BD87C}" type="parTrans" cxnId="{C1E8E03B-E066-42FD-8FC7-260C6370698F}">
      <dgm:prSet/>
      <dgm:spPr/>
      <dgm:t>
        <a:bodyPr/>
        <a:lstStyle/>
        <a:p>
          <a:endParaRPr lang="en-US"/>
        </a:p>
      </dgm:t>
    </dgm:pt>
    <dgm:pt modelId="{6D25FD94-5ED1-4D5F-B42F-E4667CD74DD8}" type="sibTrans" cxnId="{C1E8E03B-E066-42FD-8FC7-260C6370698F}">
      <dgm:prSet/>
      <dgm:spPr/>
      <dgm:t>
        <a:bodyPr/>
        <a:lstStyle/>
        <a:p>
          <a:endParaRPr lang="en-US"/>
        </a:p>
      </dgm:t>
    </dgm:pt>
    <dgm:pt modelId="{990D8D7C-E70B-43DD-90CF-1433906F3957}">
      <dgm:prSet/>
      <dgm:spPr/>
      <dgm:t>
        <a:bodyPr/>
        <a:lstStyle/>
        <a:p>
          <a:r>
            <a:rPr lang="en-US" b="0" i="0"/>
            <a:t>735 Property—Equipment—Technology—Related Software</a:t>
          </a:r>
          <a:endParaRPr lang="en-US"/>
        </a:p>
      </dgm:t>
    </dgm:pt>
    <dgm:pt modelId="{EA677934-5914-43EE-8A9C-363CD317181C}" type="parTrans" cxnId="{401E4846-6B02-407F-BC94-D43257C43E58}">
      <dgm:prSet/>
      <dgm:spPr/>
      <dgm:t>
        <a:bodyPr/>
        <a:lstStyle/>
        <a:p>
          <a:endParaRPr lang="en-US"/>
        </a:p>
      </dgm:t>
    </dgm:pt>
    <dgm:pt modelId="{E4D5A7FA-508A-445D-B54B-F0B37794AFA7}" type="sibTrans" cxnId="{401E4846-6B02-407F-BC94-D43257C43E58}">
      <dgm:prSet/>
      <dgm:spPr/>
      <dgm:t>
        <a:bodyPr/>
        <a:lstStyle/>
        <a:p>
          <a:endParaRPr lang="en-US"/>
        </a:p>
      </dgm:t>
    </dgm:pt>
    <dgm:pt modelId="{E42B9AC8-25FD-4765-BAB8-C3F38BF1622A}" type="pres">
      <dgm:prSet presAssocID="{FC450618-F2C9-40E1-94CF-E10CD844A404}" presName="root" presStyleCnt="0">
        <dgm:presLayoutVars>
          <dgm:dir/>
          <dgm:resizeHandles val="exact"/>
        </dgm:presLayoutVars>
      </dgm:prSet>
      <dgm:spPr/>
    </dgm:pt>
    <dgm:pt modelId="{F979A2DF-3A69-4355-9CFB-CC84AA352CF8}" type="pres">
      <dgm:prSet presAssocID="{4C7F4EAD-C6E6-40F8-88A6-6267811E5E56}" presName="compNode" presStyleCnt="0"/>
      <dgm:spPr/>
    </dgm:pt>
    <dgm:pt modelId="{3EB0F139-9F67-45C7-A762-C5855B30F17B}" type="pres">
      <dgm:prSet presAssocID="{4C7F4EAD-C6E6-40F8-88A6-6267811E5E56}" presName="bgRect" presStyleLbl="bgShp" presStyleIdx="0" presStyleCnt="4"/>
      <dgm:spPr/>
    </dgm:pt>
    <dgm:pt modelId="{0B57CE51-A29D-431A-AE38-B6F815663D44}" type="pres">
      <dgm:prSet presAssocID="{4C7F4EAD-C6E6-40F8-88A6-6267811E5E5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irplane"/>
        </a:ext>
      </dgm:extLst>
    </dgm:pt>
    <dgm:pt modelId="{66B3D283-9ED3-43AC-AC24-4E6F42B6D464}" type="pres">
      <dgm:prSet presAssocID="{4C7F4EAD-C6E6-40F8-88A6-6267811E5E56}" presName="spaceRect" presStyleCnt="0"/>
      <dgm:spPr/>
    </dgm:pt>
    <dgm:pt modelId="{A071468C-9BE0-44C3-828A-C9C2BF256857}" type="pres">
      <dgm:prSet presAssocID="{4C7F4EAD-C6E6-40F8-88A6-6267811E5E56}" presName="parTx" presStyleLbl="revTx" presStyleIdx="0" presStyleCnt="4">
        <dgm:presLayoutVars>
          <dgm:chMax val="0"/>
          <dgm:chPref val="0"/>
        </dgm:presLayoutVars>
      </dgm:prSet>
      <dgm:spPr/>
    </dgm:pt>
    <dgm:pt modelId="{CB4A7826-F8BF-4654-9872-CFE8D2C2699C}" type="pres">
      <dgm:prSet presAssocID="{F0F9ABCA-C89B-4DA0-84BA-8EFF046674FE}" presName="sibTrans" presStyleCnt="0"/>
      <dgm:spPr/>
    </dgm:pt>
    <dgm:pt modelId="{E6D3C9E4-8C09-4F35-A5A3-A82F3C3CCEC3}" type="pres">
      <dgm:prSet presAssocID="{4479C695-C638-48D2-9C49-1AE7088D5162}" presName="compNode" presStyleCnt="0"/>
      <dgm:spPr/>
    </dgm:pt>
    <dgm:pt modelId="{BA2BE38A-9C34-4C79-839D-D09D191D159D}" type="pres">
      <dgm:prSet presAssocID="{4479C695-C638-48D2-9C49-1AE7088D5162}" presName="bgRect" presStyleLbl="bgShp" presStyleIdx="1" presStyleCnt="4"/>
      <dgm:spPr/>
    </dgm:pt>
    <dgm:pt modelId="{D100062D-571A-4D94-85FD-D8538528BCE2}" type="pres">
      <dgm:prSet presAssocID="{4479C695-C638-48D2-9C49-1AE7088D516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dozer"/>
        </a:ext>
      </dgm:extLst>
    </dgm:pt>
    <dgm:pt modelId="{F299582F-5FB3-4F3D-990D-93C4D52B7305}" type="pres">
      <dgm:prSet presAssocID="{4479C695-C638-48D2-9C49-1AE7088D5162}" presName="spaceRect" presStyleCnt="0"/>
      <dgm:spPr/>
    </dgm:pt>
    <dgm:pt modelId="{727A6E1B-4F71-436E-8A7C-0D6BFB711A3E}" type="pres">
      <dgm:prSet presAssocID="{4479C695-C638-48D2-9C49-1AE7088D5162}" presName="parTx" presStyleLbl="revTx" presStyleIdx="1" presStyleCnt="4">
        <dgm:presLayoutVars>
          <dgm:chMax val="0"/>
          <dgm:chPref val="0"/>
        </dgm:presLayoutVars>
      </dgm:prSet>
      <dgm:spPr/>
    </dgm:pt>
    <dgm:pt modelId="{59697267-4A76-4935-87FE-4A94D2AC4110}" type="pres">
      <dgm:prSet presAssocID="{E6BD63EE-F416-4D58-AE30-20B772B3B045}" presName="sibTrans" presStyleCnt="0"/>
      <dgm:spPr/>
    </dgm:pt>
    <dgm:pt modelId="{6B24544C-A41C-4216-9395-87DB0F4A2DF1}" type="pres">
      <dgm:prSet presAssocID="{9C851BF1-76C7-4C0C-88AF-FCE2C6F4B47C}" presName="compNode" presStyleCnt="0"/>
      <dgm:spPr/>
    </dgm:pt>
    <dgm:pt modelId="{B4F1493D-6481-41A3-ADCC-6EE606EC68EC}" type="pres">
      <dgm:prSet presAssocID="{9C851BF1-76C7-4C0C-88AF-FCE2C6F4B47C}" presName="bgRect" presStyleLbl="bgShp" presStyleIdx="2" presStyleCnt="4"/>
      <dgm:spPr/>
    </dgm:pt>
    <dgm:pt modelId="{82F8C003-8DFA-4E3B-8B8C-D2945D6A89CC}" type="pres">
      <dgm:prSet presAssocID="{9C851BF1-76C7-4C0C-88AF-FCE2C6F4B47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puter"/>
        </a:ext>
      </dgm:extLst>
    </dgm:pt>
    <dgm:pt modelId="{BF31AD56-D4B4-4B2C-9393-2D7660AB74A5}" type="pres">
      <dgm:prSet presAssocID="{9C851BF1-76C7-4C0C-88AF-FCE2C6F4B47C}" presName="spaceRect" presStyleCnt="0"/>
      <dgm:spPr/>
    </dgm:pt>
    <dgm:pt modelId="{86A7C68C-9B62-4113-9A93-1021B5FAC942}" type="pres">
      <dgm:prSet presAssocID="{9C851BF1-76C7-4C0C-88AF-FCE2C6F4B47C}" presName="parTx" presStyleLbl="revTx" presStyleIdx="2" presStyleCnt="4">
        <dgm:presLayoutVars>
          <dgm:chMax val="0"/>
          <dgm:chPref val="0"/>
        </dgm:presLayoutVars>
      </dgm:prSet>
      <dgm:spPr/>
    </dgm:pt>
    <dgm:pt modelId="{DBD3D8DA-7D34-455D-A5DD-3018DC2BE6E1}" type="pres">
      <dgm:prSet presAssocID="{6D25FD94-5ED1-4D5F-B42F-E4667CD74DD8}" presName="sibTrans" presStyleCnt="0"/>
      <dgm:spPr/>
    </dgm:pt>
    <dgm:pt modelId="{75AD17B4-2740-4542-AFC7-958B7128C3F3}" type="pres">
      <dgm:prSet presAssocID="{990D8D7C-E70B-43DD-90CF-1433906F3957}" presName="compNode" presStyleCnt="0"/>
      <dgm:spPr/>
    </dgm:pt>
    <dgm:pt modelId="{4A0A47AB-1918-4BB6-B004-B0A533DDAA9C}" type="pres">
      <dgm:prSet presAssocID="{990D8D7C-E70B-43DD-90CF-1433906F3957}" presName="bgRect" presStyleLbl="bgShp" presStyleIdx="3" presStyleCnt="4"/>
      <dgm:spPr/>
    </dgm:pt>
    <dgm:pt modelId="{3EBA1939-EF29-4DB8-B4ED-0B217A74A1C1}" type="pres">
      <dgm:prSet presAssocID="{990D8D7C-E70B-43DD-90CF-1433906F395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sor"/>
        </a:ext>
      </dgm:extLst>
    </dgm:pt>
    <dgm:pt modelId="{21F54FF8-8103-4BC8-B63B-E789E357C989}" type="pres">
      <dgm:prSet presAssocID="{990D8D7C-E70B-43DD-90CF-1433906F3957}" presName="spaceRect" presStyleCnt="0"/>
      <dgm:spPr/>
    </dgm:pt>
    <dgm:pt modelId="{02B830F8-55CD-4155-9025-F4246A327827}" type="pres">
      <dgm:prSet presAssocID="{990D8D7C-E70B-43DD-90CF-1433906F3957}" presName="parTx" presStyleLbl="revTx" presStyleIdx="3" presStyleCnt="4">
        <dgm:presLayoutVars>
          <dgm:chMax val="0"/>
          <dgm:chPref val="0"/>
        </dgm:presLayoutVars>
      </dgm:prSet>
      <dgm:spPr/>
    </dgm:pt>
  </dgm:ptLst>
  <dgm:cxnLst>
    <dgm:cxn modelId="{D5109B0F-5EB1-4D74-B695-638E510F8B60}" srcId="{FC450618-F2C9-40E1-94CF-E10CD844A404}" destId="{4479C695-C638-48D2-9C49-1AE7088D5162}" srcOrd="1" destOrd="0" parTransId="{56225E74-0F8F-4537-8D78-9D95B75E5943}" sibTransId="{E6BD63EE-F416-4D58-AE30-20B772B3B045}"/>
    <dgm:cxn modelId="{C1E8E03B-E066-42FD-8FC7-260C6370698F}" srcId="{FC450618-F2C9-40E1-94CF-E10CD844A404}" destId="{9C851BF1-76C7-4C0C-88AF-FCE2C6F4B47C}" srcOrd="2" destOrd="0" parTransId="{D2BA1576-8989-4BA8-B884-0C4DF85BD87C}" sibTransId="{6D25FD94-5ED1-4D5F-B42F-E4667CD74DD8}"/>
    <dgm:cxn modelId="{401E4846-6B02-407F-BC94-D43257C43E58}" srcId="{FC450618-F2C9-40E1-94CF-E10CD844A404}" destId="{990D8D7C-E70B-43DD-90CF-1433906F3957}" srcOrd="3" destOrd="0" parTransId="{EA677934-5914-43EE-8A9C-363CD317181C}" sibTransId="{E4D5A7FA-508A-445D-B54B-F0B37794AFA7}"/>
    <dgm:cxn modelId="{259C316C-E6CD-4BEF-BCF1-7B932BE36094}" type="presOf" srcId="{4479C695-C638-48D2-9C49-1AE7088D5162}" destId="{727A6E1B-4F71-436E-8A7C-0D6BFB711A3E}" srcOrd="0" destOrd="0" presId="urn:microsoft.com/office/officeart/2018/2/layout/IconVerticalSolidList"/>
    <dgm:cxn modelId="{7C4A2F92-BF0F-404D-91B4-1D3117E97AAA}" type="presOf" srcId="{9C851BF1-76C7-4C0C-88AF-FCE2C6F4B47C}" destId="{86A7C68C-9B62-4113-9A93-1021B5FAC942}" srcOrd="0" destOrd="0" presId="urn:microsoft.com/office/officeart/2018/2/layout/IconVerticalSolidList"/>
    <dgm:cxn modelId="{B58D889A-5E80-459D-8822-A106F894AF2F}" type="presOf" srcId="{990D8D7C-E70B-43DD-90CF-1433906F3957}" destId="{02B830F8-55CD-4155-9025-F4246A327827}" srcOrd="0" destOrd="0" presId="urn:microsoft.com/office/officeart/2018/2/layout/IconVerticalSolidList"/>
    <dgm:cxn modelId="{F08E94AA-C068-4A9E-A327-8FFB81D1B7D7}" type="presOf" srcId="{4C7F4EAD-C6E6-40F8-88A6-6267811E5E56}" destId="{A071468C-9BE0-44C3-828A-C9C2BF256857}" srcOrd="0" destOrd="0" presId="urn:microsoft.com/office/officeart/2018/2/layout/IconVerticalSolidList"/>
    <dgm:cxn modelId="{057DC4B2-BEEA-414C-B26D-2BBAC58B899E}" srcId="{FC450618-F2C9-40E1-94CF-E10CD844A404}" destId="{4C7F4EAD-C6E6-40F8-88A6-6267811E5E56}" srcOrd="0" destOrd="0" parTransId="{E0A7F1BA-76F9-4C53-8E3E-44B510B7B233}" sibTransId="{F0F9ABCA-C89B-4DA0-84BA-8EFF046674FE}"/>
    <dgm:cxn modelId="{A40FE5C5-67C1-4060-8D3D-0F6B6EFFA3AA}" type="presOf" srcId="{FC450618-F2C9-40E1-94CF-E10CD844A404}" destId="{E42B9AC8-25FD-4765-BAB8-C3F38BF1622A}" srcOrd="0" destOrd="0" presId="urn:microsoft.com/office/officeart/2018/2/layout/IconVerticalSolidList"/>
    <dgm:cxn modelId="{4BB6F0F0-45AA-43E7-9607-45905D2866C5}" type="presParOf" srcId="{E42B9AC8-25FD-4765-BAB8-C3F38BF1622A}" destId="{F979A2DF-3A69-4355-9CFB-CC84AA352CF8}" srcOrd="0" destOrd="0" presId="urn:microsoft.com/office/officeart/2018/2/layout/IconVerticalSolidList"/>
    <dgm:cxn modelId="{FF170E51-8EC8-414B-87F2-75766C2301C0}" type="presParOf" srcId="{F979A2DF-3A69-4355-9CFB-CC84AA352CF8}" destId="{3EB0F139-9F67-45C7-A762-C5855B30F17B}" srcOrd="0" destOrd="0" presId="urn:microsoft.com/office/officeart/2018/2/layout/IconVerticalSolidList"/>
    <dgm:cxn modelId="{0617029D-B26E-47CB-983E-32348F8A8536}" type="presParOf" srcId="{F979A2DF-3A69-4355-9CFB-CC84AA352CF8}" destId="{0B57CE51-A29D-431A-AE38-B6F815663D44}" srcOrd="1" destOrd="0" presId="urn:microsoft.com/office/officeart/2018/2/layout/IconVerticalSolidList"/>
    <dgm:cxn modelId="{30B8DEE3-E694-4B5E-A92C-6E01A8452AC9}" type="presParOf" srcId="{F979A2DF-3A69-4355-9CFB-CC84AA352CF8}" destId="{66B3D283-9ED3-43AC-AC24-4E6F42B6D464}" srcOrd="2" destOrd="0" presId="urn:microsoft.com/office/officeart/2018/2/layout/IconVerticalSolidList"/>
    <dgm:cxn modelId="{8E90700C-AAA7-42F8-8E59-FEEA07A13DE4}" type="presParOf" srcId="{F979A2DF-3A69-4355-9CFB-CC84AA352CF8}" destId="{A071468C-9BE0-44C3-828A-C9C2BF256857}" srcOrd="3" destOrd="0" presId="urn:microsoft.com/office/officeart/2018/2/layout/IconVerticalSolidList"/>
    <dgm:cxn modelId="{3B7D85EE-2DAD-4EF2-92A0-8C8D8673058A}" type="presParOf" srcId="{E42B9AC8-25FD-4765-BAB8-C3F38BF1622A}" destId="{CB4A7826-F8BF-4654-9872-CFE8D2C2699C}" srcOrd="1" destOrd="0" presId="urn:microsoft.com/office/officeart/2018/2/layout/IconVerticalSolidList"/>
    <dgm:cxn modelId="{93F5F656-86CF-4AAD-883B-FE8A696239EF}" type="presParOf" srcId="{E42B9AC8-25FD-4765-BAB8-C3F38BF1622A}" destId="{E6D3C9E4-8C09-4F35-A5A3-A82F3C3CCEC3}" srcOrd="2" destOrd="0" presId="urn:microsoft.com/office/officeart/2018/2/layout/IconVerticalSolidList"/>
    <dgm:cxn modelId="{76B448A6-E159-4112-9EA6-002F890BE35A}" type="presParOf" srcId="{E6D3C9E4-8C09-4F35-A5A3-A82F3C3CCEC3}" destId="{BA2BE38A-9C34-4C79-839D-D09D191D159D}" srcOrd="0" destOrd="0" presId="urn:microsoft.com/office/officeart/2018/2/layout/IconVerticalSolidList"/>
    <dgm:cxn modelId="{FD934BBA-7D3A-41C9-9369-6119F258F7FC}" type="presParOf" srcId="{E6D3C9E4-8C09-4F35-A5A3-A82F3C3CCEC3}" destId="{D100062D-571A-4D94-85FD-D8538528BCE2}" srcOrd="1" destOrd="0" presId="urn:microsoft.com/office/officeart/2018/2/layout/IconVerticalSolidList"/>
    <dgm:cxn modelId="{89F19398-5210-4389-922A-0A45AD890F66}" type="presParOf" srcId="{E6D3C9E4-8C09-4F35-A5A3-A82F3C3CCEC3}" destId="{F299582F-5FB3-4F3D-990D-93C4D52B7305}" srcOrd="2" destOrd="0" presId="urn:microsoft.com/office/officeart/2018/2/layout/IconVerticalSolidList"/>
    <dgm:cxn modelId="{62FB9B78-953A-448C-928D-BFB10A8181A6}" type="presParOf" srcId="{E6D3C9E4-8C09-4F35-A5A3-A82F3C3CCEC3}" destId="{727A6E1B-4F71-436E-8A7C-0D6BFB711A3E}" srcOrd="3" destOrd="0" presId="urn:microsoft.com/office/officeart/2018/2/layout/IconVerticalSolidList"/>
    <dgm:cxn modelId="{67585CB3-0D13-4986-A9B6-FED24C4D2C4A}" type="presParOf" srcId="{E42B9AC8-25FD-4765-BAB8-C3F38BF1622A}" destId="{59697267-4A76-4935-87FE-4A94D2AC4110}" srcOrd="3" destOrd="0" presId="urn:microsoft.com/office/officeart/2018/2/layout/IconVerticalSolidList"/>
    <dgm:cxn modelId="{7BE87D24-CC60-4324-B167-78148027D043}" type="presParOf" srcId="{E42B9AC8-25FD-4765-BAB8-C3F38BF1622A}" destId="{6B24544C-A41C-4216-9395-87DB0F4A2DF1}" srcOrd="4" destOrd="0" presId="urn:microsoft.com/office/officeart/2018/2/layout/IconVerticalSolidList"/>
    <dgm:cxn modelId="{2E099B80-AA5D-40A8-AEDF-8F4C67DE4EFC}" type="presParOf" srcId="{6B24544C-A41C-4216-9395-87DB0F4A2DF1}" destId="{B4F1493D-6481-41A3-ADCC-6EE606EC68EC}" srcOrd="0" destOrd="0" presId="urn:microsoft.com/office/officeart/2018/2/layout/IconVerticalSolidList"/>
    <dgm:cxn modelId="{FD4FEA8F-87A1-455B-8B9B-7C6A309ECD87}" type="presParOf" srcId="{6B24544C-A41C-4216-9395-87DB0F4A2DF1}" destId="{82F8C003-8DFA-4E3B-8B8C-D2945D6A89CC}" srcOrd="1" destOrd="0" presId="urn:microsoft.com/office/officeart/2018/2/layout/IconVerticalSolidList"/>
    <dgm:cxn modelId="{17024AD4-63DB-4920-ABB7-1DFF410EC98F}" type="presParOf" srcId="{6B24544C-A41C-4216-9395-87DB0F4A2DF1}" destId="{BF31AD56-D4B4-4B2C-9393-2D7660AB74A5}" srcOrd="2" destOrd="0" presId="urn:microsoft.com/office/officeart/2018/2/layout/IconVerticalSolidList"/>
    <dgm:cxn modelId="{78E945F9-F45D-4A51-ADA1-E1433DDC3240}" type="presParOf" srcId="{6B24544C-A41C-4216-9395-87DB0F4A2DF1}" destId="{86A7C68C-9B62-4113-9A93-1021B5FAC942}" srcOrd="3" destOrd="0" presId="urn:microsoft.com/office/officeart/2018/2/layout/IconVerticalSolidList"/>
    <dgm:cxn modelId="{A1DCF0ED-BE38-4C3B-985E-5473A3C1C276}" type="presParOf" srcId="{E42B9AC8-25FD-4765-BAB8-C3F38BF1622A}" destId="{DBD3D8DA-7D34-455D-A5DD-3018DC2BE6E1}" srcOrd="5" destOrd="0" presId="urn:microsoft.com/office/officeart/2018/2/layout/IconVerticalSolidList"/>
    <dgm:cxn modelId="{6336FD11-5E44-4E8F-BE7E-6F92432FCE7A}" type="presParOf" srcId="{E42B9AC8-25FD-4765-BAB8-C3F38BF1622A}" destId="{75AD17B4-2740-4542-AFC7-958B7128C3F3}" srcOrd="6" destOrd="0" presId="urn:microsoft.com/office/officeart/2018/2/layout/IconVerticalSolidList"/>
    <dgm:cxn modelId="{EE54446C-CE0C-42AE-8867-4EAC5BE0E1A3}" type="presParOf" srcId="{75AD17B4-2740-4542-AFC7-958B7128C3F3}" destId="{4A0A47AB-1918-4BB6-B004-B0A533DDAA9C}" srcOrd="0" destOrd="0" presId="urn:microsoft.com/office/officeart/2018/2/layout/IconVerticalSolidList"/>
    <dgm:cxn modelId="{E257308F-D384-42F9-9C85-A4101878D55C}" type="presParOf" srcId="{75AD17B4-2740-4542-AFC7-958B7128C3F3}" destId="{3EBA1939-EF29-4DB8-B4ED-0B217A74A1C1}" srcOrd="1" destOrd="0" presId="urn:microsoft.com/office/officeart/2018/2/layout/IconVerticalSolidList"/>
    <dgm:cxn modelId="{89C50DEA-16FA-4CD6-BCFD-DC08B22D0476}" type="presParOf" srcId="{75AD17B4-2740-4542-AFC7-958B7128C3F3}" destId="{21F54FF8-8103-4BC8-B63B-E789E357C989}" srcOrd="2" destOrd="0" presId="urn:microsoft.com/office/officeart/2018/2/layout/IconVerticalSolidList"/>
    <dgm:cxn modelId="{DAD2770E-3A10-4A93-BD55-6ACA65261B0A}" type="presParOf" srcId="{75AD17B4-2740-4542-AFC7-958B7128C3F3}" destId="{02B830F8-55CD-4155-9025-F4246A32782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361106-FA34-456C-A61D-8A32EA43564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91C55D9-5113-45BB-9878-A1784D675F50}">
      <dgm:prSet/>
      <dgm:spPr/>
      <dgm:t>
        <a:bodyPr/>
        <a:lstStyle/>
        <a:p>
          <a:r>
            <a:rPr lang="en-US" dirty="0"/>
            <a:t>Subgrantees </a:t>
          </a:r>
          <a:r>
            <a:rPr lang="en-US" b="1" dirty="0"/>
            <a:t>are not</a:t>
          </a:r>
          <a:r>
            <a:rPr lang="en-US" dirty="0"/>
            <a:t> allowed to collect program income (2 CFR 200.80).</a:t>
          </a:r>
        </a:p>
      </dgm:t>
    </dgm:pt>
    <dgm:pt modelId="{83AB73F3-FB1D-45FC-8F32-3F3B09479802}" type="parTrans" cxnId="{550727E7-3F6B-4539-B79A-6A2829B3370D}">
      <dgm:prSet/>
      <dgm:spPr/>
      <dgm:t>
        <a:bodyPr/>
        <a:lstStyle/>
        <a:p>
          <a:endParaRPr lang="en-US"/>
        </a:p>
      </dgm:t>
    </dgm:pt>
    <dgm:pt modelId="{9DA29C75-75B4-428E-9A3E-5A55BD80514C}" type="sibTrans" cxnId="{550727E7-3F6B-4539-B79A-6A2829B3370D}">
      <dgm:prSet/>
      <dgm:spPr/>
      <dgm:t>
        <a:bodyPr/>
        <a:lstStyle/>
        <a:p>
          <a:endParaRPr lang="en-US"/>
        </a:p>
      </dgm:t>
    </dgm:pt>
    <dgm:pt modelId="{87896DB8-3741-44C6-980C-D7F81DCA6364}">
      <dgm:prSet/>
      <dgm:spPr/>
      <dgm:t>
        <a:bodyPr/>
        <a:lstStyle/>
        <a:p>
          <a:r>
            <a:rPr lang="en-US"/>
            <a:t>Program income generated without written prior approval from the US Department must be deducted from the funds awarded under the Federal grant (2 CFR 200.307 b). </a:t>
          </a:r>
        </a:p>
      </dgm:t>
    </dgm:pt>
    <dgm:pt modelId="{EDB4A647-A4BD-4FAB-A422-8C26B5291749}" type="parTrans" cxnId="{0C7A19BF-9DD8-47E2-9E50-89D17A13E6D2}">
      <dgm:prSet/>
      <dgm:spPr/>
      <dgm:t>
        <a:bodyPr/>
        <a:lstStyle/>
        <a:p>
          <a:endParaRPr lang="en-US"/>
        </a:p>
      </dgm:t>
    </dgm:pt>
    <dgm:pt modelId="{6F09D103-5AFD-4547-82EB-D033334FB948}" type="sibTrans" cxnId="{0C7A19BF-9DD8-47E2-9E50-89D17A13E6D2}">
      <dgm:prSet/>
      <dgm:spPr/>
      <dgm:t>
        <a:bodyPr/>
        <a:lstStyle/>
        <a:p>
          <a:endParaRPr lang="en-US"/>
        </a:p>
      </dgm:t>
    </dgm:pt>
    <dgm:pt modelId="{7A80EA97-AD49-427F-8EF8-1BC6D99FE616}">
      <dgm:prSet/>
      <dgm:spPr/>
      <dgm:t>
        <a:bodyPr/>
        <a:lstStyle/>
        <a:p>
          <a:r>
            <a:rPr lang="en-US"/>
            <a:t>Subgrantees </a:t>
          </a:r>
          <a:r>
            <a:rPr lang="en-US" b="1"/>
            <a:t>may not </a:t>
          </a:r>
          <a:r>
            <a:rPr lang="en-US"/>
            <a:t>provide subgrants to any organizations using 21</a:t>
          </a:r>
          <a:r>
            <a:rPr lang="en-US" baseline="30000"/>
            <a:t>st</a:t>
          </a:r>
          <a:r>
            <a:rPr lang="en-US"/>
            <a:t> CCLC funding.  </a:t>
          </a:r>
        </a:p>
      </dgm:t>
    </dgm:pt>
    <dgm:pt modelId="{29EE9D0B-1852-4387-8557-37429C74BA28}" type="parTrans" cxnId="{1DAA9298-A2AA-4212-8997-BC98561AF5E4}">
      <dgm:prSet/>
      <dgm:spPr/>
      <dgm:t>
        <a:bodyPr/>
        <a:lstStyle/>
        <a:p>
          <a:endParaRPr lang="en-US"/>
        </a:p>
      </dgm:t>
    </dgm:pt>
    <dgm:pt modelId="{C1C258FA-63F5-4C60-AB9F-A1922C703F5E}" type="sibTrans" cxnId="{1DAA9298-A2AA-4212-8997-BC98561AF5E4}">
      <dgm:prSet/>
      <dgm:spPr/>
      <dgm:t>
        <a:bodyPr/>
        <a:lstStyle/>
        <a:p>
          <a:endParaRPr lang="en-US"/>
        </a:p>
      </dgm:t>
    </dgm:pt>
    <dgm:pt modelId="{30F10EDB-8F28-44BF-81AF-3CC51E9FA7EE}">
      <dgm:prSet/>
      <dgm:spPr/>
      <dgm:t>
        <a:bodyPr/>
        <a:lstStyle/>
        <a:p>
          <a:r>
            <a:rPr lang="en-US"/>
            <a:t>No WVDE employee may be paid by a 21</a:t>
          </a:r>
          <a:r>
            <a:rPr lang="en-US" baseline="30000"/>
            <a:t>st</a:t>
          </a:r>
          <a:r>
            <a:rPr lang="en-US"/>
            <a:t> CCLC subgrantee as the West Virginia Department of Education is a recipient of 21</a:t>
          </a:r>
          <a:r>
            <a:rPr lang="en-US" baseline="30000"/>
            <a:t>st</a:t>
          </a:r>
          <a:r>
            <a:rPr lang="en-US"/>
            <a:t> CCLC funds (2 CFR 200.459 Professional service costs).</a:t>
          </a:r>
        </a:p>
      </dgm:t>
    </dgm:pt>
    <dgm:pt modelId="{BC5FF668-8692-4E98-B5BC-F9037A6222FC}" type="parTrans" cxnId="{3AA23D88-C02B-48FF-9CD8-1CEBFD6E672A}">
      <dgm:prSet/>
      <dgm:spPr/>
      <dgm:t>
        <a:bodyPr/>
        <a:lstStyle/>
        <a:p>
          <a:endParaRPr lang="en-US"/>
        </a:p>
      </dgm:t>
    </dgm:pt>
    <dgm:pt modelId="{44B7F2D6-4A7E-4778-A9C1-15C0E50FB3F3}" type="sibTrans" cxnId="{3AA23D88-C02B-48FF-9CD8-1CEBFD6E672A}">
      <dgm:prSet/>
      <dgm:spPr/>
      <dgm:t>
        <a:bodyPr/>
        <a:lstStyle/>
        <a:p>
          <a:endParaRPr lang="en-US"/>
        </a:p>
      </dgm:t>
    </dgm:pt>
    <dgm:pt modelId="{776F3D3D-B1BA-4365-B86B-1E98638D710C}" type="pres">
      <dgm:prSet presAssocID="{57361106-FA34-456C-A61D-8A32EA435645}" presName="linear" presStyleCnt="0">
        <dgm:presLayoutVars>
          <dgm:animLvl val="lvl"/>
          <dgm:resizeHandles val="exact"/>
        </dgm:presLayoutVars>
      </dgm:prSet>
      <dgm:spPr/>
    </dgm:pt>
    <dgm:pt modelId="{345BB8DB-6BCD-4522-9C94-731712146CB9}" type="pres">
      <dgm:prSet presAssocID="{B91C55D9-5113-45BB-9878-A1784D675F50}" presName="parentText" presStyleLbl="node1" presStyleIdx="0" presStyleCnt="4">
        <dgm:presLayoutVars>
          <dgm:chMax val="0"/>
          <dgm:bulletEnabled val="1"/>
        </dgm:presLayoutVars>
      </dgm:prSet>
      <dgm:spPr/>
    </dgm:pt>
    <dgm:pt modelId="{E5870A70-3BD0-4D53-A17D-6B8580EA8F3E}" type="pres">
      <dgm:prSet presAssocID="{9DA29C75-75B4-428E-9A3E-5A55BD80514C}" presName="spacer" presStyleCnt="0"/>
      <dgm:spPr/>
    </dgm:pt>
    <dgm:pt modelId="{0DD380AD-7389-455E-A980-CB485B5B96C1}" type="pres">
      <dgm:prSet presAssocID="{87896DB8-3741-44C6-980C-D7F81DCA6364}" presName="parentText" presStyleLbl="node1" presStyleIdx="1" presStyleCnt="4">
        <dgm:presLayoutVars>
          <dgm:chMax val="0"/>
          <dgm:bulletEnabled val="1"/>
        </dgm:presLayoutVars>
      </dgm:prSet>
      <dgm:spPr/>
    </dgm:pt>
    <dgm:pt modelId="{90054D5E-984A-456A-BB6D-56CDF6488E40}" type="pres">
      <dgm:prSet presAssocID="{6F09D103-5AFD-4547-82EB-D033334FB948}" presName="spacer" presStyleCnt="0"/>
      <dgm:spPr/>
    </dgm:pt>
    <dgm:pt modelId="{7345507D-BE54-4078-B45D-F31B6AD25E0A}" type="pres">
      <dgm:prSet presAssocID="{7A80EA97-AD49-427F-8EF8-1BC6D99FE616}" presName="parentText" presStyleLbl="node1" presStyleIdx="2" presStyleCnt="4">
        <dgm:presLayoutVars>
          <dgm:chMax val="0"/>
          <dgm:bulletEnabled val="1"/>
        </dgm:presLayoutVars>
      </dgm:prSet>
      <dgm:spPr/>
    </dgm:pt>
    <dgm:pt modelId="{31C6A59B-7317-4DFA-A49C-CACFBF904309}" type="pres">
      <dgm:prSet presAssocID="{C1C258FA-63F5-4C60-AB9F-A1922C703F5E}" presName="spacer" presStyleCnt="0"/>
      <dgm:spPr/>
    </dgm:pt>
    <dgm:pt modelId="{5A386B26-1B6F-4454-BB2F-7948EA5CA654}" type="pres">
      <dgm:prSet presAssocID="{30F10EDB-8F28-44BF-81AF-3CC51E9FA7EE}" presName="parentText" presStyleLbl="node1" presStyleIdx="3" presStyleCnt="4">
        <dgm:presLayoutVars>
          <dgm:chMax val="0"/>
          <dgm:bulletEnabled val="1"/>
        </dgm:presLayoutVars>
      </dgm:prSet>
      <dgm:spPr/>
    </dgm:pt>
  </dgm:ptLst>
  <dgm:cxnLst>
    <dgm:cxn modelId="{EB64D506-DED4-4C4E-BBA6-ADFFBB975E05}" type="presOf" srcId="{7A80EA97-AD49-427F-8EF8-1BC6D99FE616}" destId="{7345507D-BE54-4078-B45D-F31B6AD25E0A}" srcOrd="0" destOrd="0" presId="urn:microsoft.com/office/officeart/2005/8/layout/vList2"/>
    <dgm:cxn modelId="{A35B2538-1EBB-40E7-B339-F412F5A15981}" type="presOf" srcId="{30F10EDB-8F28-44BF-81AF-3CC51E9FA7EE}" destId="{5A386B26-1B6F-4454-BB2F-7948EA5CA654}" srcOrd="0" destOrd="0" presId="urn:microsoft.com/office/officeart/2005/8/layout/vList2"/>
    <dgm:cxn modelId="{C59E6377-A0F6-48C3-AB5D-D8ECD5502F15}" type="presOf" srcId="{B91C55D9-5113-45BB-9878-A1784D675F50}" destId="{345BB8DB-6BCD-4522-9C94-731712146CB9}" srcOrd="0" destOrd="0" presId="urn:microsoft.com/office/officeart/2005/8/layout/vList2"/>
    <dgm:cxn modelId="{3AA23D88-C02B-48FF-9CD8-1CEBFD6E672A}" srcId="{57361106-FA34-456C-A61D-8A32EA435645}" destId="{30F10EDB-8F28-44BF-81AF-3CC51E9FA7EE}" srcOrd="3" destOrd="0" parTransId="{BC5FF668-8692-4E98-B5BC-F9037A6222FC}" sibTransId="{44B7F2D6-4A7E-4778-A9C1-15C0E50FB3F3}"/>
    <dgm:cxn modelId="{1DAA9298-A2AA-4212-8997-BC98561AF5E4}" srcId="{57361106-FA34-456C-A61D-8A32EA435645}" destId="{7A80EA97-AD49-427F-8EF8-1BC6D99FE616}" srcOrd="2" destOrd="0" parTransId="{29EE9D0B-1852-4387-8557-37429C74BA28}" sibTransId="{C1C258FA-63F5-4C60-AB9F-A1922C703F5E}"/>
    <dgm:cxn modelId="{0C7A19BF-9DD8-47E2-9E50-89D17A13E6D2}" srcId="{57361106-FA34-456C-A61D-8A32EA435645}" destId="{87896DB8-3741-44C6-980C-D7F81DCA6364}" srcOrd="1" destOrd="0" parTransId="{EDB4A647-A4BD-4FAB-A422-8C26B5291749}" sibTransId="{6F09D103-5AFD-4547-82EB-D033334FB948}"/>
    <dgm:cxn modelId="{377054CD-845C-4063-AD58-AFE8E30A0C06}" type="presOf" srcId="{57361106-FA34-456C-A61D-8A32EA435645}" destId="{776F3D3D-B1BA-4365-B86B-1E98638D710C}" srcOrd="0" destOrd="0" presId="urn:microsoft.com/office/officeart/2005/8/layout/vList2"/>
    <dgm:cxn modelId="{550727E7-3F6B-4539-B79A-6A2829B3370D}" srcId="{57361106-FA34-456C-A61D-8A32EA435645}" destId="{B91C55D9-5113-45BB-9878-A1784D675F50}" srcOrd="0" destOrd="0" parTransId="{83AB73F3-FB1D-45FC-8F32-3F3B09479802}" sibTransId="{9DA29C75-75B4-428E-9A3E-5A55BD80514C}"/>
    <dgm:cxn modelId="{218041E8-0806-4BD1-B500-DB6F83D4E919}" type="presOf" srcId="{87896DB8-3741-44C6-980C-D7F81DCA6364}" destId="{0DD380AD-7389-455E-A980-CB485B5B96C1}" srcOrd="0" destOrd="0" presId="urn:microsoft.com/office/officeart/2005/8/layout/vList2"/>
    <dgm:cxn modelId="{4FD601A6-50A8-4764-ABB3-1155AB602467}" type="presParOf" srcId="{776F3D3D-B1BA-4365-B86B-1E98638D710C}" destId="{345BB8DB-6BCD-4522-9C94-731712146CB9}" srcOrd="0" destOrd="0" presId="urn:microsoft.com/office/officeart/2005/8/layout/vList2"/>
    <dgm:cxn modelId="{0BBDB514-2111-4FDD-A426-02169B3D5E9E}" type="presParOf" srcId="{776F3D3D-B1BA-4365-B86B-1E98638D710C}" destId="{E5870A70-3BD0-4D53-A17D-6B8580EA8F3E}" srcOrd="1" destOrd="0" presId="urn:microsoft.com/office/officeart/2005/8/layout/vList2"/>
    <dgm:cxn modelId="{84705451-EC74-4067-9002-9D2D0F695393}" type="presParOf" srcId="{776F3D3D-B1BA-4365-B86B-1E98638D710C}" destId="{0DD380AD-7389-455E-A980-CB485B5B96C1}" srcOrd="2" destOrd="0" presId="urn:microsoft.com/office/officeart/2005/8/layout/vList2"/>
    <dgm:cxn modelId="{9D6EB655-21FA-4FE7-9245-FFC06EF52D00}" type="presParOf" srcId="{776F3D3D-B1BA-4365-B86B-1E98638D710C}" destId="{90054D5E-984A-456A-BB6D-56CDF6488E40}" srcOrd="3" destOrd="0" presId="urn:microsoft.com/office/officeart/2005/8/layout/vList2"/>
    <dgm:cxn modelId="{3B98A76E-6F29-4193-B489-C263D262A614}" type="presParOf" srcId="{776F3D3D-B1BA-4365-B86B-1E98638D710C}" destId="{7345507D-BE54-4078-B45D-F31B6AD25E0A}" srcOrd="4" destOrd="0" presId="urn:microsoft.com/office/officeart/2005/8/layout/vList2"/>
    <dgm:cxn modelId="{106DEFA6-A636-4CF8-9ABF-9F3EA37EBA59}" type="presParOf" srcId="{776F3D3D-B1BA-4365-B86B-1E98638D710C}" destId="{31C6A59B-7317-4DFA-A49C-CACFBF904309}" srcOrd="5" destOrd="0" presId="urn:microsoft.com/office/officeart/2005/8/layout/vList2"/>
    <dgm:cxn modelId="{C4B0A1AF-D4F8-459F-AED6-02D61FE34118}" type="presParOf" srcId="{776F3D3D-B1BA-4365-B86B-1E98638D710C}" destId="{5A386B26-1B6F-4454-BB2F-7948EA5CA65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8C37F7-AE08-4192-97B8-910949E45B96}" type="doc">
      <dgm:prSet loTypeId="urn:microsoft.com/office/officeart/2018/2/layout/IconLabelDescriptionList" loCatId="icon" qsTypeId="urn:microsoft.com/office/officeart/2005/8/quickstyle/simple1" qsCatId="simple" csTypeId="urn:microsoft.com/office/officeart/2005/8/colors/accent3_2" csCatId="accent3" phldr="1"/>
      <dgm:spPr/>
      <dgm:t>
        <a:bodyPr/>
        <a:lstStyle/>
        <a:p>
          <a:endParaRPr lang="en-US"/>
        </a:p>
      </dgm:t>
    </dgm:pt>
    <dgm:pt modelId="{60EE218A-3525-448D-AC6E-5761C279A470}">
      <dgm:prSet custT="1"/>
      <dgm:spPr/>
      <dgm:t>
        <a:bodyPr/>
        <a:lstStyle/>
        <a:p>
          <a:pPr>
            <a:lnSpc>
              <a:spcPct val="100000"/>
            </a:lnSpc>
            <a:defRPr b="1"/>
          </a:pPr>
          <a:r>
            <a:rPr lang="en-US" sz="2000" b="0"/>
            <a:t>Tangible, nonexpendable property having a useful life of more than one year and an acquisition cost of $10,000 or more per unit. Grantee must have written approval from </a:t>
          </a:r>
          <a:r>
            <a:rPr lang="en-US" sz="2000" b="0" err="1"/>
            <a:t>WVDE</a:t>
          </a:r>
          <a:r>
            <a:rPr lang="en-US" sz="2000" b="0"/>
            <a:t> for the expenditure.</a:t>
          </a:r>
        </a:p>
      </dgm:t>
    </dgm:pt>
    <dgm:pt modelId="{9B92E5E5-BD7D-4512-A238-5B53A21B7EB0}" type="parTrans" cxnId="{5F5E8E52-FC98-4E10-87A0-F0B0E7B336A5}">
      <dgm:prSet/>
      <dgm:spPr/>
      <dgm:t>
        <a:bodyPr/>
        <a:lstStyle/>
        <a:p>
          <a:endParaRPr lang="en-US"/>
        </a:p>
      </dgm:t>
    </dgm:pt>
    <dgm:pt modelId="{707A4FDB-0F31-4EC8-97A3-9A2E43B62D90}" type="sibTrans" cxnId="{5F5E8E52-FC98-4E10-87A0-F0B0E7B336A5}">
      <dgm:prSet/>
      <dgm:spPr/>
      <dgm:t>
        <a:bodyPr/>
        <a:lstStyle/>
        <a:p>
          <a:endParaRPr lang="en-US"/>
        </a:p>
      </dgm:t>
    </dgm:pt>
    <dgm:pt modelId="{E5A44825-BCAC-4A4D-87F3-4B2C3E718602}">
      <dgm:prSet custT="1"/>
      <dgm:spPr/>
      <dgm:t>
        <a:bodyPr/>
        <a:lstStyle/>
        <a:p>
          <a:pPr>
            <a:lnSpc>
              <a:spcPct val="100000"/>
            </a:lnSpc>
            <a:spcAft>
              <a:spcPct val="35000"/>
            </a:spcAft>
            <a:defRPr b="1"/>
          </a:pPr>
          <a:r>
            <a:rPr lang="en-US" sz="2000" b="0"/>
            <a:t>Management Requirements are in 2 CFR 200.313.</a:t>
          </a:r>
        </a:p>
        <a:p>
          <a:pPr>
            <a:lnSpc>
              <a:spcPct val="100000"/>
            </a:lnSpc>
            <a:spcAft>
              <a:spcPct val="35000"/>
            </a:spcAft>
            <a:defRPr b="1"/>
          </a:pPr>
          <a:r>
            <a:rPr lang="en-US" sz="2000" b="0"/>
            <a:t>- Property Records</a:t>
          </a:r>
        </a:p>
        <a:p>
          <a:pPr>
            <a:lnSpc>
              <a:spcPct val="100000"/>
            </a:lnSpc>
            <a:spcAft>
              <a:spcPts val="0"/>
            </a:spcAft>
            <a:defRPr b="1"/>
          </a:pPr>
          <a:r>
            <a:rPr lang="en-US" sz="2000" b="0"/>
            <a:t>- Physical Inventory (includes   </a:t>
          </a:r>
        </a:p>
        <a:p>
          <a:pPr>
            <a:lnSpc>
              <a:spcPct val="100000"/>
            </a:lnSpc>
            <a:spcAft>
              <a:spcPts val="0"/>
            </a:spcAft>
            <a:defRPr b="1"/>
          </a:pPr>
          <a:r>
            <a:rPr lang="en-US" sz="2000" b="0"/>
            <a:t>  technology)  </a:t>
          </a:r>
        </a:p>
        <a:p>
          <a:pPr>
            <a:lnSpc>
              <a:spcPct val="100000"/>
            </a:lnSpc>
            <a:spcAft>
              <a:spcPts val="0"/>
            </a:spcAft>
            <a:defRPr b="1"/>
          </a:pPr>
          <a:r>
            <a:rPr lang="en-US" sz="2000" b="0"/>
            <a:t>- Control System</a:t>
          </a:r>
        </a:p>
        <a:p>
          <a:pPr>
            <a:lnSpc>
              <a:spcPct val="100000"/>
            </a:lnSpc>
            <a:spcAft>
              <a:spcPct val="35000"/>
            </a:spcAft>
            <a:defRPr b="1"/>
          </a:pPr>
          <a:r>
            <a:rPr lang="en-US" sz="2000" b="0"/>
            <a:t>- Maintenance Procedures</a:t>
          </a:r>
        </a:p>
      </dgm:t>
    </dgm:pt>
    <dgm:pt modelId="{A0F6B2DA-EAA4-4820-AE02-6E522C167D57}" type="parTrans" cxnId="{D1FDCDC6-0A5E-4AD4-9FF0-E06D4C22DEAF}">
      <dgm:prSet/>
      <dgm:spPr/>
      <dgm:t>
        <a:bodyPr/>
        <a:lstStyle/>
        <a:p>
          <a:endParaRPr lang="en-US"/>
        </a:p>
      </dgm:t>
    </dgm:pt>
    <dgm:pt modelId="{0822B8E1-B9A4-444D-BD69-2FCF9DA950DE}" type="sibTrans" cxnId="{D1FDCDC6-0A5E-4AD4-9FF0-E06D4C22DEAF}">
      <dgm:prSet/>
      <dgm:spPr/>
      <dgm:t>
        <a:bodyPr/>
        <a:lstStyle/>
        <a:p>
          <a:endParaRPr lang="en-US"/>
        </a:p>
      </dgm:t>
    </dgm:pt>
    <dgm:pt modelId="{55203534-3E2B-4D6A-BBC9-2A2237A8C24A}">
      <dgm:prSet/>
      <dgm:spPr/>
      <dgm:t>
        <a:bodyPr/>
        <a:lstStyle/>
        <a:p>
          <a:pPr>
            <a:lnSpc>
              <a:spcPct val="100000"/>
            </a:lnSpc>
          </a:pPr>
          <a:endParaRPr lang="en-US"/>
        </a:p>
      </dgm:t>
    </dgm:pt>
    <dgm:pt modelId="{70CD7950-4A66-4551-8C88-3815BF17CA80}" type="parTrans" cxnId="{8C1F32FA-A6EA-4E60-BF5B-9241818E76C6}">
      <dgm:prSet/>
      <dgm:spPr/>
      <dgm:t>
        <a:bodyPr/>
        <a:lstStyle/>
        <a:p>
          <a:endParaRPr lang="en-US"/>
        </a:p>
      </dgm:t>
    </dgm:pt>
    <dgm:pt modelId="{D99A239F-DE38-46E0-8333-62C9F16B3078}" type="sibTrans" cxnId="{8C1F32FA-A6EA-4E60-BF5B-9241818E76C6}">
      <dgm:prSet/>
      <dgm:spPr/>
      <dgm:t>
        <a:bodyPr/>
        <a:lstStyle/>
        <a:p>
          <a:endParaRPr lang="en-US"/>
        </a:p>
      </dgm:t>
    </dgm:pt>
    <dgm:pt modelId="{CD487722-E131-48EC-9F07-785FE3831C2D}" type="pres">
      <dgm:prSet presAssocID="{7F8C37F7-AE08-4192-97B8-910949E45B96}" presName="root" presStyleCnt="0">
        <dgm:presLayoutVars>
          <dgm:dir/>
          <dgm:resizeHandles val="exact"/>
        </dgm:presLayoutVars>
      </dgm:prSet>
      <dgm:spPr/>
    </dgm:pt>
    <dgm:pt modelId="{2BD8318C-40E3-442E-ADA5-0B2F17EE4103}" type="pres">
      <dgm:prSet presAssocID="{60EE218A-3525-448D-AC6E-5761C279A470}" presName="compNode" presStyleCnt="0"/>
      <dgm:spPr/>
    </dgm:pt>
    <dgm:pt modelId="{154EE9C9-44B3-43AF-88BC-F86FE73FEA70}" type="pres">
      <dgm:prSet presAssocID="{60EE218A-3525-448D-AC6E-5761C279A470}" presName="iconRect" presStyleLbl="node1" presStyleIdx="0" presStyleCnt="2" custLinFactNeighborX="70556" custLinFactNeighborY="252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22E3206-81D5-477D-8241-9CF1B989F0DF}" type="pres">
      <dgm:prSet presAssocID="{60EE218A-3525-448D-AC6E-5761C279A470}" presName="iconSpace" presStyleCnt="0"/>
      <dgm:spPr/>
    </dgm:pt>
    <dgm:pt modelId="{1BE271FB-2D76-4A5A-8982-B56CC8A95501}" type="pres">
      <dgm:prSet presAssocID="{60EE218A-3525-448D-AC6E-5761C279A470}" presName="parTx" presStyleLbl="revTx" presStyleIdx="0" presStyleCnt="4">
        <dgm:presLayoutVars>
          <dgm:chMax val="0"/>
          <dgm:chPref val="0"/>
        </dgm:presLayoutVars>
      </dgm:prSet>
      <dgm:spPr/>
    </dgm:pt>
    <dgm:pt modelId="{B827585F-847D-4C00-B5A3-F0F5BF82351A}" type="pres">
      <dgm:prSet presAssocID="{60EE218A-3525-448D-AC6E-5761C279A470}" presName="txSpace" presStyleCnt="0"/>
      <dgm:spPr/>
    </dgm:pt>
    <dgm:pt modelId="{189B8595-250A-4A9B-AC1F-B4E727FB16EA}" type="pres">
      <dgm:prSet presAssocID="{60EE218A-3525-448D-AC6E-5761C279A470}" presName="desTx" presStyleLbl="revTx" presStyleIdx="1" presStyleCnt="4">
        <dgm:presLayoutVars/>
      </dgm:prSet>
      <dgm:spPr/>
    </dgm:pt>
    <dgm:pt modelId="{8B2990D0-E947-4E96-8D5D-0C90CE7723F7}" type="pres">
      <dgm:prSet presAssocID="{707A4FDB-0F31-4EC8-97A3-9A2E43B62D90}" presName="sibTrans" presStyleCnt="0"/>
      <dgm:spPr/>
    </dgm:pt>
    <dgm:pt modelId="{6352EFCB-A151-4397-8A17-4987E32D6F9F}" type="pres">
      <dgm:prSet presAssocID="{E5A44825-BCAC-4A4D-87F3-4B2C3E718602}" presName="compNode" presStyleCnt="0"/>
      <dgm:spPr/>
    </dgm:pt>
    <dgm:pt modelId="{199AAB4F-AE0A-4AA3-84D8-FB23012281EC}" type="pres">
      <dgm:prSet presAssocID="{E5A44825-BCAC-4A4D-87F3-4B2C3E718602}" presName="iconRect" presStyleLbl="node1" presStyleIdx="1" presStyleCnt="2" custLinFactNeighborX="95124" custLinFactNeighborY="-31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9A95DE0-68F5-4B80-A577-A015DCD94ABE}" type="pres">
      <dgm:prSet presAssocID="{E5A44825-BCAC-4A4D-87F3-4B2C3E718602}" presName="iconSpace" presStyleCnt="0"/>
      <dgm:spPr/>
    </dgm:pt>
    <dgm:pt modelId="{3C83D166-7E45-40B9-A215-EB2505E2F7B7}" type="pres">
      <dgm:prSet presAssocID="{E5A44825-BCAC-4A4D-87F3-4B2C3E718602}" presName="parTx" presStyleLbl="revTx" presStyleIdx="2" presStyleCnt="4">
        <dgm:presLayoutVars>
          <dgm:chMax val="0"/>
          <dgm:chPref val="0"/>
        </dgm:presLayoutVars>
      </dgm:prSet>
      <dgm:spPr/>
    </dgm:pt>
    <dgm:pt modelId="{BC363EE8-F28B-49B3-B7CD-5171E972044E}" type="pres">
      <dgm:prSet presAssocID="{E5A44825-BCAC-4A4D-87F3-4B2C3E718602}" presName="txSpace" presStyleCnt="0"/>
      <dgm:spPr/>
    </dgm:pt>
    <dgm:pt modelId="{AA8C0416-4255-44D3-8777-71E104A0ACD5}" type="pres">
      <dgm:prSet presAssocID="{E5A44825-BCAC-4A4D-87F3-4B2C3E718602}" presName="desTx" presStyleLbl="revTx" presStyleIdx="3" presStyleCnt="4">
        <dgm:presLayoutVars/>
      </dgm:prSet>
      <dgm:spPr/>
    </dgm:pt>
  </dgm:ptLst>
  <dgm:cxnLst>
    <dgm:cxn modelId="{630C1708-CCA2-44F7-9E42-1CDFB5170AAC}" type="presOf" srcId="{55203534-3E2B-4D6A-BBC9-2A2237A8C24A}" destId="{AA8C0416-4255-44D3-8777-71E104A0ACD5}" srcOrd="0" destOrd="0" presId="urn:microsoft.com/office/officeart/2018/2/layout/IconLabelDescriptionList"/>
    <dgm:cxn modelId="{99893311-6B59-4F03-9DB8-590133E7CF6F}" type="presOf" srcId="{E5A44825-BCAC-4A4D-87F3-4B2C3E718602}" destId="{3C83D166-7E45-40B9-A215-EB2505E2F7B7}" srcOrd="0" destOrd="0" presId="urn:microsoft.com/office/officeart/2018/2/layout/IconLabelDescriptionList"/>
    <dgm:cxn modelId="{032CDE17-13F9-4F1F-89BC-4CEC30E2A87C}" type="presOf" srcId="{60EE218A-3525-448D-AC6E-5761C279A470}" destId="{1BE271FB-2D76-4A5A-8982-B56CC8A95501}" srcOrd="0" destOrd="0" presId="urn:microsoft.com/office/officeart/2018/2/layout/IconLabelDescriptionList"/>
    <dgm:cxn modelId="{5F5E8E52-FC98-4E10-87A0-F0B0E7B336A5}" srcId="{7F8C37F7-AE08-4192-97B8-910949E45B96}" destId="{60EE218A-3525-448D-AC6E-5761C279A470}" srcOrd="0" destOrd="0" parTransId="{9B92E5E5-BD7D-4512-A238-5B53A21B7EB0}" sibTransId="{707A4FDB-0F31-4EC8-97A3-9A2E43B62D90}"/>
    <dgm:cxn modelId="{BB95796F-91A8-4E92-B4BF-0C7AE2B56EBE}" type="presOf" srcId="{7F8C37F7-AE08-4192-97B8-910949E45B96}" destId="{CD487722-E131-48EC-9F07-785FE3831C2D}" srcOrd="0" destOrd="0" presId="urn:microsoft.com/office/officeart/2018/2/layout/IconLabelDescriptionList"/>
    <dgm:cxn modelId="{D1FDCDC6-0A5E-4AD4-9FF0-E06D4C22DEAF}" srcId="{7F8C37F7-AE08-4192-97B8-910949E45B96}" destId="{E5A44825-BCAC-4A4D-87F3-4B2C3E718602}" srcOrd="1" destOrd="0" parTransId="{A0F6B2DA-EAA4-4820-AE02-6E522C167D57}" sibTransId="{0822B8E1-B9A4-444D-BD69-2FCF9DA950DE}"/>
    <dgm:cxn modelId="{8C1F32FA-A6EA-4E60-BF5B-9241818E76C6}" srcId="{E5A44825-BCAC-4A4D-87F3-4B2C3E718602}" destId="{55203534-3E2B-4D6A-BBC9-2A2237A8C24A}" srcOrd="0" destOrd="0" parTransId="{70CD7950-4A66-4551-8C88-3815BF17CA80}" sibTransId="{D99A239F-DE38-46E0-8333-62C9F16B3078}"/>
    <dgm:cxn modelId="{A9606A8B-D5D4-4CD4-A37E-06CEAE676728}" type="presParOf" srcId="{CD487722-E131-48EC-9F07-785FE3831C2D}" destId="{2BD8318C-40E3-442E-ADA5-0B2F17EE4103}" srcOrd="0" destOrd="0" presId="urn:microsoft.com/office/officeart/2018/2/layout/IconLabelDescriptionList"/>
    <dgm:cxn modelId="{4D6E2485-9FF2-4E26-B3D3-4838FC0C6704}" type="presParOf" srcId="{2BD8318C-40E3-442E-ADA5-0B2F17EE4103}" destId="{154EE9C9-44B3-43AF-88BC-F86FE73FEA70}" srcOrd="0" destOrd="0" presId="urn:microsoft.com/office/officeart/2018/2/layout/IconLabelDescriptionList"/>
    <dgm:cxn modelId="{193DA715-E292-47D7-BD56-AE2796BFE03B}" type="presParOf" srcId="{2BD8318C-40E3-442E-ADA5-0B2F17EE4103}" destId="{422E3206-81D5-477D-8241-9CF1B989F0DF}" srcOrd="1" destOrd="0" presId="urn:microsoft.com/office/officeart/2018/2/layout/IconLabelDescriptionList"/>
    <dgm:cxn modelId="{A3B188B9-14F7-4473-926F-1BCA8419C99C}" type="presParOf" srcId="{2BD8318C-40E3-442E-ADA5-0B2F17EE4103}" destId="{1BE271FB-2D76-4A5A-8982-B56CC8A95501}" srcOrd="2" destOrd="0" presId="urn:microsoft.com/office/officeart/2018/2/layout/IconLabelDescriptionList"/>
    <dgm:cxn modelId="{B439A6D3-DA8C-4911-89F6-6E3FEC2217EA}" type="presParOf" srcId="{2BD8318C-40E3-442E-ADA5-0B2F17EE4103}" destId="{B827585F-847D-4C00-B5A3-F0F5BF82351A}" srcOrd="3" destOrd="0" presId="urn:microsoft.com/office/officeart/2018/2/layout/IconLabelDescriptionList"/>
    <dgm:cxn modelId="{FC1FF7FA-4CE7-473D-97AA-19354C6D3D0B}" type="presParOf" srcId="{2BD8318C-40E3-442E-ADA5-0B2F17EE4103}" destId="{189B8595-250A-4A9B-AC1F-B4E727FB16EA}" srcOrd="4" destOrd="0" presId="urn:microsoft.com/office/officeart/2018/2/layout/IconLabelDescriptionList"/>
    <dgm:cxn modelId="{534B7498-4AC3-4B51-95BC-1060A92B1783}" type="presParOf" srcId="{CD487722-E131-48EC-9F07-785FE3831C2D}" destId="{8B2990D0-E947-4E96-8D5D-0C90CE7723F7}" srcOrd="1" destOrd="0" presId="urn:microsoft.com/office/officeart/2018/2/layout/IconLabelDescriptionList"/>
    <dgm:cxn modelId="{E5695B39-DB77-4E74-A6C1-AAF300D22D77}" type="presParOf" srcId="{CD487722-E131-48EC-9F07-785FE3831C2D}" destId="{6352EFCB-A151-4397-8A17-4987E32D6F9F}" srcOrd="2" destOrd="0" presId="urn:microsoft.com/office/officeart/2018/2/layout/IconLabelDescriptionList"/>
    <dgm:cxn modelId="{BA9EFD25-A6EE-4AC3-BF29-E35C82CD0EBA}" type="presParOf" srcId="{6352EFCB-A151-4397-8A17-4987E32D6F9F}" destId="{199AAB4F-AE0A-4AA3-84D8-FB23012281EC}" srcOrd="0" destOrd="0" presId="urn:microsoft.com/office/officeart/2018/2/layout/IconLabelDescriptionList"/>
    <dgm:cxn modelId="{F04A3122-E5F5-4346-A594-9A26135ABE75}" type="presParOf" srcId="{6352EFCB-A151-4397-8A17-4987E32D6F9F}" destId="{C9A95DE0-68F5-4B80-A577-A015DCD94ABE}" srcOrd="1" destOrd="0" presId="urn:microsoft.com/office/officeart/2018/2/layout/IconLabelDescriptionList"/>
    <dgm:cxn modelId="{F154AAF1-FB62-4B8A-8BBF-029F2F8FB8FC}" type="presParOf" srcId="{6352EFCB-A151-4397-8A17-4987E32D6F9F}" destId="{3C83D166-7E45-40B9-A215-EB2505E2F7B7}" srcOrd="2" destOrd="0" presId="urn:microsoft.com/office/officeart/2018/2/layout/IconLabelDescriptionList"/>
    <dgm:cxn modelId="{CF621FC6-9119-4B33-A1FB-414BA7EC728A}" type="presParOf" srcId="{6352EFCB-A151-4397-8A17-4987E32D6F9F}" destId="{BC363EE8-F28B-49B3-B7CD-5171E972044E}" srcOrd="3" destOrd="0" presId="urn:microsoft.com/office/officeart/2018/2/layout/IconLabelDescriptionList"/>
    <dgm:cxn modelId="{036984A8-2F4A-4E2C-885B-EA5FF1B2DE90}" type="presParOf" srcId="{6352EFCB-A151-4397-8A17-4987E32D6F9F}" destId="{AA8C0416-4255-44D3-8777-71E104A0ACD5}"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D5F64-ED29-441A-AC5B-764467956F9F}">
      <dsp:nvSpPr>
        <dsp:cNvPr id="0" name=""/>
        <dsp:cNvSpPr/>
      </dsp:nvSpPr>
      <dsp:spPr>
        <a:xfrm>
          <a:off x="796902" y="1003054"/>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2A0A5E-2B80-4B8B-A5FF-22B3995041D3}">
      <dsp:nvSpPr>
        <dsp:cNvPr id="0" name=""/>
        <dsp:cNvSpPr/>
      </dsp:nvSpPr>
      <dsp:spPr>
        <a:xfrm>
          <a:off x="301902" y="2154578"/>
          <a:ext cx="180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t>Each application will be reviewed by WV 21</a:t>
          </a:r>
          <a:r>
            <a:rPr lang="en-US" sz="1400" kern="1200" baseline="30000"/>
            <a:t>st</a:t>
          </a:r>
          <a:r>
            <a:rPr lang="en-US" sz="1400" kern="1200"/>
            <a:t> </a:t>
          </a:r>
          <a:r>
            <a:rPr lang="en-US" sz="1400" kern="1200" err="1"/>
            <a:t>CCLC</a:t>
          </a:r>
          <a:r>
            <a:rPr lang="en-US" sz="1400" kern="1200"/>
            <a:t> Coordinators to ensure proposal meets requirements.</a:t>
          </a:r>
        </a:p>
      </dsp:txBody>
      <dsp:txXfrm>
        <a:off x="301902" y="2154578"/>
        <a:ext cx="1800000" cy="1125000"/>
      </dsp:txXfrm>
    </dsp:sp>
    <dsp:sp modelId="{A065C816-CF80-4D07-BA20-F61E54903DA7}">
      <dsp:nvSpPr>
        <dsp:cNvPr id="0" name=""/>
        <dsp:cNvSpPr/>
      </dsp:nvSpPr>
      <dsp:spPr>
        <a:xfrm>
          <a:off x="2911902" y="1003054"/>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8E4B6C-0EA5-48B8-B59A-7828C09CD3D9}">
      <dsp:nvSpPr>
        <dsp:cNvPr id="0" name=""/>
        <dsp:cNvSpPr/>
      </dsp:nvSpPr>
      <dsp:spPr>
        <a:xfrm>
          <a:off x="2416902" y="2154578"/>
          <a:ext cx="180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t>Applications meeting requirements will be scored by Peer Reviewers using a rubric.</a:t>
          </a:r>
        </a:p>
      </dsp:txBody>
      <dsp:txXfrm>
        <a:off x="2416902" y="2154578"/>
        <a:ext cx="1800000" cy="1125000"/>
      </dsp:txXfrm>
    </dsp:sp>
    <dsp:sp modelId="{7E22994D-9D9A-4AF4-8CD9-8EACF88C5CE3}">
      <dsp:nvSpPr>
        <dsp:cNvPr id="0" name=""/>
        <dsp:cNvSpPr/>
      </dsp:nvSpPr>
      <dsp:spPr>
        <a:xfrm>
          <a:off x="5026902" y="1003054"/>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F567E8-272D-4B18-8E34-99D3D1D03DC7}">
      <dsp:nvSpPr>
        <dsp:cNvPr id="0" name=""/>
        <dsp:cNvSpPr/>
      </dsp:nvSpPr>
      <dsp:spPr>
        <a:xfrm>
          <a:off x="4531902" y="2154578"/>
          <a:ext cx="180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t>If the base score is 75% or higher, then priority points will be added for a final score.</a:t>
          </a:r>
        </a:p>
      </dsp:txBody>
      <dsp:txXfrm>
        <a:off x="4531902" y="2154578"/>
        <a:ext cx="1800000" cy="1125000"/>
      </dsp:txXfrm>
    </dsp:sp>
    <dsp:sp modelId="{A0CFCC50-AC58-4C98-B830-10037116D5AD}">
      <dsp:nvSpPr>
        <dsp:cNvPr id="0" name=""/>
        <dsp:cNvSpPr/>
      </dsp:nvSpPr>
      <dsp:spPr>
        <a:xfrm>
          <a:off x="7141902" y="1003054"/>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A2B21F-F1CC-49F0-A65D-D70830D2835D}">
      <dsp:nvSpPr>
        <dsp:cNvPr id="0" name=""/>
        <dsp:cNvSpPr/>
      </dsp:nvSpPr>
      <dsp:spPr>
        <a:xfrm>
          <a:off x="6646902" y="2154578"/>
          <a:ext cx="180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t>Funding is provided by the U.S. Department of Education.</a:t>
          </a:r>
        </a:p>
      </dsp:txBody>
      <dsp:txXfrm>
        <a:off x="6646902" y="2154578"/>
        <a:ext cx="1800000" cy="1125000"/>
      </dsp:txXfrm>
    </dsp:sp>
    <dsp:sp modelId="{0C05823B-0EDD-4B91-848D-4707A752E23F}">
      <dsp:nvSpPr>
        <dsp:cNvPr id="0" name=""/>
        <dsp:cNvSpPr/>
      </dsp:nvSpPr>
      <dsp:spPr>
        <a:xfrm>
          <a:off x="9256902" y="1003054"/>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5D802F-F6C6-4478-A50A-5F3D104992E5}">
      <dsp:nvSpPr>
        <dsp:cNvPr id="0" name=""/>
        <dsp:cNvSpPr/>
      </dsp:nvSpPr>
      <dsp:spPr>
        <a:xfrm>
          <a:off x="8761902" y="2154578"/>
          <a:ext cx="180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Grant awards will be announced in July.</a:t>
          </a:r>
        </a:p>
      </dsp:txBody>
      <dsp:txXfrm>
        <a:off x="8761902" y="2154578"/>
        <a:ext cx="1800000" cy="1125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48DEB-FCD5-4015-A368-036BCCA6B98F}">
      <dsp:nvSpPr>
        <dsp:cNvPr id="0" name=""/>
        <dsp:cNvSpPr/>
      </dsp:nvSpPr>
      <dsp:spPr>
        <a:xfrm>
          <a:off x="1507362" y="111862"/>
          <a:ext cx="1510523" cy="974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44C03F-A3D3-4CFD-B394-C91E6DBEDA77}">
      <dsp:nvSpPr>
        <dsp:cNvPr id="0" name=""/>
        <dsp:cNvSpPr/>
      </dsp:nvSpPr>
      <dsp:spPr>
        <a:xfrm>
          <a:off x="564387" y="1208516"/>
          <a:ext cx="4315781" cy="1652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0" kern="1200"/>
            <a:t>State grants of $50,000 or more in the aggregate in a state’s fiscal year shall file a </a:t>
          </a:r>
          <a:r>
            <a:rPr lang="en-US" sz="2000" b="0" i="1" kern="1200"/>
            <a:t>report</a:t>
          </a:r>
          <a:r>
            <a:rPr lang="en-US" sz="2000" b="0" kern="1200"/>
            <a:t> of the disbursement.</a:t>
          </a:r>
        </a:p>
      </dsp:txBody>
      <dsp:txXfrm>
        <a:off x="564387" y="1208516"/>
        <a:ext cx="4315781" cy="1652479"/>
      </dsp:txXfrm>
    </dsp:sp>
    <dsp:sp modelId="{8468C743-9859-4E6D-9B0F-18284F28E018}">
      <dsp:nvSpPr>
        <dsp:cNvPr id="0" name=""/>
        <dsp:cNvSpPr/>
      </dsp:nvSpPr>
      <dsp:spPr>
        <a:xfrm>
          <a:off x="564387" y="2904341"/>
          <a:ext cx="4315781" cy="314380"/>
        </a:xfrm>
        <a:prstGeom prst="rect">
          <a:avLst/>
        </a:prstGeom>
        <a:noFill/>
        <a:ln>
          <a:noFill/>
        </a:ln>
        <a:effectLst/>
      </dsp:spPr>
      <dsp:style>
        <a:lnRef idx="0">
          <a:scrgbClr r="0" g="0" b="0"/>
        </a:lnRef>
        <a:fillRef idx="0">
          <a:scrgbClr r="0" g="0" b="0"/>
        </a:fillRef>
        <a:effectRef idx="0">
          <a:scrgbClr r="0" g="0" b="0"/>
        </a:effectRef>
        <a:fontRef idx="minor"/>
      </dsp:style>
    </dsp:sp>
    <dsp:sp modelId="{72DA1229-649F-44AE-A4F1-7C4C910F547D}">
      <dsp:nvSpPr>
        <dsp:cNvPr id="0" name=""/>
        <dsp:cNvSpPr/>
      </dsp:nvSpPr>
      <dsp:spPr>
        <a:xfrm>
          <a:off x="7016562" y="111862"/>
          <a:ext cx="1510523" cy="9744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EBE892-41FC-46F8-8589-662D8A8477A4}">
      <dsp:nvSpPr>
        <dsp:cNvPr id="0" name=""/>
        <dsp:cNvSpPr/>
      </dsp:nvSpPr>
      <dsp:spPr>
        <a:xfrm>
          <a:off x="5635430" y="1208516"/>
          <a:ext cx="4315781" cy="1652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0" kern="1200"/>
            <a:t>Reports shall contain at least the following:</a:t>
          </a:r>
        </a:p>
        <a:p>
          <a:pPr marL="0" lvl="0" indent="0" algn="l" defTabSz="889000">
            <a:lnSpc>
              <a:spcPct val="100000"/>
            </a:lnSpc>
            <a:spcBef>
              <a:spcPct val="0"/>
            </a:spcBef>
            <a:spcAft>
              <a:spcPct val="35000"/>
            </a:spcAft>
            <a:buNone/>
            <a:defRPr b="1"/>
          </a:pPr>
          <a:r>
            <a:rPr lang="en-US" sz="2000" b="0" kern="1200"/>
            <a:t>- Identifying state grants information</a:t>
          </a:r>
        </a:p>
        <a:p>
          <a:pPr marL="0" lvl="0" indent="0" algn="l" defTabSz="889000">
            <a:lnSpc>
              <a:spcPct val="100000"/>
            </a:lnSpc>
            <a:spcBef>
              <a:spcPct val="0"/>
            </a:spcBef>
            <a:spcAft>
              <a:spcPct val="35000"/>
            </a:spcAft>
            <a:buNone/>
            <a:defRPr b="1"/>
          </a:pPr>
          <a:r>
            <a:rPr lang="en-US" sz="2000" b="0" kern="1200"/>
            <a:t>- Amount of award</a:t>
          </a:r>
        </a:p>
        <a:p>
          <a:pPr marL="0" lvl="0" indent="0" algn="l" defTabSz="889000">
            <a:lnSpc>
              <a:spcPct val="100000"/>
            </a:lnSpc>
            <a:spcBef>
              <a:spcPct val="0"/>
            </a:spcBef>
            <a:spcAft>
              <a:spcPct val="35000"/>
            </a:spcAft>
            <a:buNone/>
            <a:defRPr b="1"/>
          </a:pPr>
          <a:r>
            <a:rPr lang="en-US" sz="2000" b="0" kern="1200"/>
            <a:t>- Receipts of funds</a:t>
          </a:r>
        </a:p>
        <a:p>
          <a:pPr marL="0" lvl="0" indent="0" algn="l" defTabSz="889000">
            <a:lnSpc>
              <a:spcPct val="100000"/>
            </a:lnSpc>
            <a:spcBef>
              <a:spcPct val="0"/>
            </a:spcBef>
            <a:spcAft>
              <a:spcPct val="35000"/>
            </a:spcAft>
            <a:buNone/>
            <a:defRPr b="1"/>
          </a:pPr>
          <a:r>
            <a:rPr lang="en-US" sz="2000" b="0" kern="1200"/>
            <a:t>- Expenditure of funds</a:t>
          </a:r>
        </a:p>
        <a:p>
          <a:pPr marL="0" lvl="0" indent="0" algn="l" defTabSz="889000">
            <a:lnSpc>
              <a:spcPct val="100000"/>
            </a:lnSpc>
            <a:spcBef>
              <a:spcPct val="0"/>
            </a:spcBef>
            <a:spcAft>
              <a:spcPct val="35000"/>
            </a:spcAft>
            <a:buNone/>
            <a:defRPr b="1"/>
          </a:pPr>
          <a:r>
            <a:rPr lang="en-US" sz="2000" b="0" kern="1200"/>
            <a:t>- Time period </a:t>
          </a:r>
        </a:p>
      </dsp:txBody>
      <dsp:txXfrm>
        <a:off x="5635430" y="1208516"/>
        <a:ext cx="4315781" cy="1652479"/>
      </dsp:txXfrm>
    </dsp:sp>
    <dsp:sp modelId="{CBF6E8DC-D247-4C08-97B9-4DD1199B8FDB}">
      <dsp:nvSpPr>
        <dsp:cNvPr id="0" name=""/>
        <dsp:cNvSpPr/>
      </dsp:nvSpPr>
      <dsp:spPr>
        <a:xfrm>
          <a:off x="5635430" y="2904341"/>
          <a:ext cx="4315781" cy="31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pPr>
          <a:endParaRPr lang="en-US" sz="2100" kern="1200"/>
        </a:p>
      </dsp:txBody>
      <dsp:txXfrm>
        <a:off x="5635430" y="2904341"/>
        <a:ext cx="4315781" cy="3143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A7827-59E0-4893-AC13-CB2FA48D93A6}">
      <dsp:nvSpPr>
        <dsp:cNvPr id="0" name=""/>
        <dsp:cNvSpPr/>
      </dsp:nvSpPr>
      <dsp:spPr>
        <a:xfrm>
          <a:off x="1283" y="11492"/>
          <a:ext cx="4505585" cy="286104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E9C8AF0-E94F-421A-84D3-983F9137E260}">
      <dsp:nvSpPr>
        <dsp:cNvPr id="0" name=""/>
        <dsp:cNvSpPr/>
      </dsp:nvSpPr>
      <dsp:spPr>
        <a:xfrm>
          <a:off x="501904" y="487082"/>
          <a:ext cx="4505585" cy="286104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Federal funds are paid on a reimbursement basis, thus only funds spent can be claimed for reimbursement.</a:t>
          </a:r>
        </a:p>
      </dsp:txBody>
      <dsp:txXfrm>
        <a:off x="585701" y="570879"/>
        <a:ext cx="4337991" cy="2693452"/>
      </dsp:txXfrm>
    </dsp:sp>
    <dsp:sp modelId="{DE5D11F4-E105-4FC7-81B3-0E26586B4764}">
      <dsp:nvSpPr>
        <dsp:cNvPr id="0" name=""/>
        <dsp:cNvSpPr/>
      </dsp:nvSpPr>
      <dsp:spPr>
        <a:xfrm>
          <a:off x="5508110" y="11492"/>
          <a:ext cx="4505585" cy="286104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AD179B0-2481-408D-B67A-4DC8EBCC3106}">
      <dsp:nvSpPr>
        <dsp:cNvPr id="0" name=""/>
        <dsp:cNvSpPr/>
      </dsp:nvSpPr>
      <dsp:spPr>
        <a:xfrm>
          <a:off x="6008730" y="487082"/>
          <a:ext cx="4505585" cy="286104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Requests for funding drawdowns </a:t>
          </a:r>
          <a:r>
            <a:rPr lang="en-US" sz="2400" b="1" kern="1200"/>
            <a:t>may not</a:t>
          </a:r>
          <a:r>
            <a:rPr lang="en-US" sz="2400" kern="1200"/>
            <a:t> include encumbrances</a:t>
          </a:r>
        </a:p>
      </dsp:txBody>
      <dsp:txXfrm>
        <a:off x="6092527" y="570879"/>
        <a:ext cx="4337991" cy="2693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4A47D-3E12-4C46-B3FC-F86A48884AAA}">
      <dsp:nvSpPr>
        <dsp:cNvPr id="0" name=""/>
        <dsp:cNvSpPr/>
      </dsp:nvSpPr>
      <dsp:spPr>
        <a:xfrm>
          <a:off x="1765707" y="7788"/>
          <a:ext cx="1510523" cy="13908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A599EA-87DD-4D33-89D7-19D9F8499DAF}">
      <dsp:nvSpPr>
        <dsp:cNvPr id="0" name=""/>
        <dsp:cNvSpPr/>
      </dsp:nvSpPr>
      <dsp:spPr>
        <a:xfrm>
          <a:off x="564387" y="1523850"/>
          <a:ext cx="4315781" cy="1640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b="0" kern="1200"/>
            <a:t>All grantees are required to provide a meal or snack during the afterschool program using the USDA Food and Nutrition Service. </a:t>
          </a:r>
        </a:p>
      </dsp:txBody>
      <dsp:txXfrm>
        <a:off x="564387" y="1523850"/>
        <a:ext cx="4315781" cy="1640799"/>
      </dsp:txXfrm>
    </dsp:sp>
    <dsp:sp modelId="{3506B2D3-3DE7-4770-8D9B-87E294B29981}">
      <dsp:nvSpPr>
        <dsp:cNvPr id="0" name=""/>
        <dsp:cNvSpPr/>
      </dsp:nvSpPr>
      <dsp:spPr>
        <a:xfrm>
          <a:off x="3247077" y="3226518"/>
          <a:ext cx="4315781" cy="133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endParaRPr lang="en-US" sz="1700" kern="1200"/>
        </a:p>
      </dsp:txBody>
      <dsp:txXfrm>
        <a:off x="3247077" y="3226518"/>
        <a:ext cx="4315781" cy="133103"/>
      </dsp:txXfrm>
    </dsp:sp>
    <dsp:sp modelId="{07F5BF13-F5D7-4419-B61B-738647D4BF48}">
      <dsp:nvSpPr>
        <dsp:cNvPr id="0" name=""/>
        <dsp:cNvSpPr/>
      </dsp:nvSpPr>
      <dsp:spPr>
        <a:xfrm>
          <a:off x="7043752" y="8762"/>
          <a:ext cx="1510523" cy="13908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D213A5-D02E-435D-AAFA-9EC1E547D5D8}">
      <dsp:nvSpPr>
        <dsp:cNvPr id="0" name=""/>
        <dsp:cNvSpPr/>
      </dsp:nvSpPr>
      <dsp:spPr>
        <a:xfrm>
          <a:off x="5635430" y="1523850"/>
          <a:ext cx="4315781" cy="1640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b="0" kern="1200"/>
            <a:t>21st </a:t>
          </a:r>
          <a:r>
            <a:rPr lang="en-US" sz="2400" b="0" kern="1200" err="1"/>
            <a:t>CCLC</a:t>
          </a:r>
          <a:r>
            <a:rPr lang="en-US" sz="2400" b="0" kern="1200"/>
            <a:t> funds may not be used to pay for snack or supper</a:t>
          </a:r>
        </a:p>
      </dsp:txBody>
      <dsp:txXfrm>
        <a:off x="5635430" y="1523850"/>
        <a:ext cx="4315781" cy="1640799"/>
      </dsp:txXfrm>
    </dsp:sp>
    <dsp:sp modelId="{80E51BFB-5F47-4439-B487-427DC35DFA42}">
      <dsp:nvSpPr>
        <dsp:cNvPr id="0" name=""/>
        <dsp:cNvSpPr/>
      </dsp:nvSpPr>
      <dsp:spPr>
        <a:xfrm>
          <a:off x="5635430" y="3226518"/>
          <a:ext cx="4315781" cy="13310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938D9-0401-4634-98E5-0415CBD10199}">
      <dsp:nvSpPr>
        <dsp:cNvPr id="0" name=""/>
        <dsp:cNvSpPr/>
      </dsp:nvSpPr>
      <dsp:spPr>
        <a:xfrm>
          <a:off x="0" y="0"/>
          <a:ext cx="9086850" cy="6699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CFA1D5-B0ED-400F-A7BB-90F10A9055C9}">
      <dsp:nvSpPr>
        <dsp:cNvPr id="0" name=""/>
        <dsp:cNvSpPr/>
      </dsp:nvSpPr>
      <dsp:spPr>
        <a:xfrm>
          <a:off x="202674" y="151236"/>
          <a:ext cx="368498" cy="3684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F3FA2F-2C4B-49EB-8698-32F83BA4DF8E}">
      <dsp:nvSpPr>
        <dsp:cNvPr id="0" name=""/>
        <dsp:cNvSpPr/>
      </dsp:nvSpPr>
      <dsp:spPr>
        <a:xfrm>
          <a:off x="773846" y="486"/>
          <a:ext cx="8313003" cy="669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8" tIns="70908" rIns="70908" bIns="70908" numCol="1" spcCol="1270" anchor="ctr" anchorCtr="0">
          <a:noAutofit/>
        </a:bodyPr>
        <a:lstStyle/>
        <a:p>
          <a:pPr marL="0" lvl="0" indent="0" algn="l" defTabSz="889000">
            <a:lnSpc>
              <a:spcPct val="90000"/>
            </a:lnSpc>
            <a:spcBef>
              <a:spcPct val="0"/>
            </a:spcBef>
            <a:spcAft>
              <a:spcPct val="35000"/>
            </a:spcAft>
            <a:buNone/>
          </a:pPr>
          <a:r>
            <a:rPr lang="en-US" sz="2000" kern="1200"/>
            <a:t>MOUs or letters of support</a:t>
          </a:r>
        </a:p>
      </dsp:txBody>
      <dsp:txXfrm>
        <a:off x="773846" y="486"/>
        <a:ext cx="8313003" cy="669997"/>
      </dsp:txXfrm>
    </dsp:sp>
    <dsp:sp modelId="{E33A9460-FABC-4EA8-B8D5-381213FE930C}">
      <dsp:nvSpPr>
        <dsp:cNvPr id="0" name=""/>
        <dsp:cNvSpPr/>
      </dsp:nvSpPr>
      <dsp:spPr>
        <a:xfrm>
          <a:off x="0" y="837983"/>
          <a:ext cx="9086850" cy="6699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31D3EC-1DDA-4054-A1FA-4D3C5E245661}">
      <dsp:nvSpPr>
        <dsp:cNvPr id="0" name=""/>
        <dsp:cNvSpPr/>
      </dsp:nvSpPr>
      <dsp:spPr>
        <a:xfrm>
          <a:off x="202674" y="988732"/>
          <a:ext cx="368498" cy="3684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C09CF6-A37A-4A62-957A-0EA35BE7080D}">
      <dsp:nvSpPr>
        <dsp:cNvPr id="0" name=""/>
        <dsp:cNvSpPr/>
      </dsp:nvSpPr>
      <dsp:spPr>
        <a:xfrm>
          <a:off x="773846" y="837983"/>
          <a:ext cx="8313003" cy="669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8" tIns="70908" rIns="70908" bIns="70908" numCol="1" spcCol="1270" anchor="ctr" anchorCtr="0">
          <a:noAutofit/>
        </a:bodyPr>
        <a:lstStyle/>
        <a:p>
          <a:pPr marL="0" lvl="0" indent="0" algn="l" defTabSz="889000">
            <a:lnSpc>
              <a:spcPct val="90000"/>
            </a:lnSpc>
            <a:spcBef>
              <a:spcPct val="0"/>
            </a:spcBef>
            <a:spcAft>
              <a:spcPct val="35000"/>
            </a:spcAft>
            <a:buNone/>
          </a:pPr>
          <a:r>
            <a:rPr lang="en-US" sz="2000" kern="1200">
              <a:latin typeface="+mn-lt"/>
            </a:rPr>
            <a:t>Private School Consultation Document </a:t>
          </a:r>
          <a:r>
            <a:rPr lang="en-US" sz="2000" b="1" kern="1200">
              <a:latin typeface="+mn-lt"/>
            </a:rPr>
            <a:t> </a:t>
          </a:r>
          <a:endParaRPr lang="en-US" sz="2000" kern="1200">
            <a:latin typeface="+mn-lt"/>
          </a:endParaRPr>
        </a:p>
      </dsp:txBody>
      <dsp:txXfrm>
        <a:off x="773846" y="837983"/>
        <a:ext cx="8313003" cy="669997"/>
      </dsp:txXfrm>
    </dsp:sp>
    <dsp:sp modelId="{B6392882-724A-4065-B997-C745AD97E37D}">
      <dsp:nvSpPr>
        <dsp:cNvPr id="0" name=""/>
        <dsp:cNvSpPr/>
      </dsp:nvSpPr>
      <dsp:spPr>
        <a:xfrm>
          <a:off x="0" y="1675479"/>
          <a:ext cx="9086850" cy="6699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78326F-995D-4388-84E0-92655B5C5C8D}">
      <dsp:nvSpPr>
        <dsp:cNvPr id="0" name=""/>
        <dsp:cNvSpPr/>
      </dsp:nvSpPr>
      <dsp:spPr>
        <a:xfrm>
          <a:off x="202674" y="1826229"/>
          <a:ext cx="368498" cy="3684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CE573F-6408-4099-B4F6-8F45AAF8922D}">
      <dsp:nvSpPr>
        <dsp:cNvPr id="0" name=""/>
        <dsp:cNvSpPr/>
      </dsp:nvSpPr>
      <dsp:spPr>
        <a:xfrm>
          <a:off x="773846" y="1675479"/>
          <a:ext cx="8313003" cy="669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8" tIns="70908" rIns="70908" bIns="70908" numCol="1" spcCol="1270" anchor="ctr" anchorCtr="0">
          <a:noAutofit/>
        </a:bodyPr>
        <a:lstStyle/>
        <a:p>
          <a:pPr marL="0" lvl="0" indent="0" algn="l" defTabSz="889000">
            <a:lnSpc>
              <a:spcPct val="90000"/>
            </a:lnSpc>
            <a:spcBef>
              <a:spcPct val="0"/>
            </a:spcBef>
            <a:spcAft>
              <a:spcPct val="35000"/>
            </a:spcAft>
            <a:buNone/>
          </a:pPr>
          <a:r>
            <a:rPr lang="en-US" sz="2000" kern="1200" dirty="0">
              <a:hlinkClick xmlns:r="http://schemas.openxmlformats.org/officeDocument/2006/relationships" r:id="rId7"/>
            </a:rPr>
            <a:t>Accredited and Registered Non-Public Schools | West Virginia Department of Education</a:t>
          </a:r>
          <a:endParaRPr lang="en-US" sz="2000" kern="1200" dirty="0"/>
        </a:p>
      </dsp:txBody>
      <dsp:txXfrm>
        <a:off x="773846" y="1675479"/>
        <a:ext cx="8313003" cy="669997"/>
      </dsp:txXfrm>
    </dsp:sp>
    <dsp:sp modelId="{41DE66FC-38C4-4686-AB2A-E90F3A2FCE24}">
      <dsp:nvSpPr>
        <dsp:cNvPr id="0" name=""/>
        <dsp:cNvSpPr/>
      </dsp:nvSpPr>
      <dsp:spPr>
        <a:xfrm>
          <a:off x="0" y="2512976"/>
          <a:ext cx="9086850" cy="6699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6C4B56-DFFE-4A07-8F95-25269C990BC4}">
      <dsp:nvSpPr>
        <dsp:cNvPr id="0" name=""/>
        <dsp:cNvSpPr/>
      </dsp:nvSpPr>
      <dsp:spPr>
        <a:xfrm>
          <a:off x="202674" y="2663725"/>
          <a:ext cx="368498" cy="368498"/>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3EC934-0430-4C42-AE62-7A5468F03402}">
      <dsp:nvSpPr>
        <dsp:cNvPr id="0" name=""/>
        <dsp:cNvSpPr/>
      </dsp:nvSpPr>
      <dsp:spPr>
        <a:xfrm>
          <a:off x="773846" y="2512976"/>
          <a:ext cx="8313003" cy="669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8" tIns="70908" rIns="70908" bIns="70908" numCol="1" spcCol="1270" anchor="ctr" anchorCtr="0">
          <a:noAutofit/>
        </a:bodyPr>
        <a:lstStyle/>
        <a:p>
          <a:pPr marL="0" lvl="0" indent="0" algn="l" defTabSz="889000">
            <a:lnSpc>
              <a:spcPct val="90000"/>
            </a:lnSpc>
            <a:spcBef>
              <a:spcPct val="0"/>
            </a:spcBef>
            <a:spcAft>
              <a:spcPct val="35000"/>
            </a:spcAft>
            <a:buNone/>
          </a:pPr>
          <a:r>
            <a:rPr lang="en-US" sz="2000" kern="1200"/>
            <a:t>Community Notice Verification of Application</a:t>
          </a:r>
        </a:p>
      </dsp:txBody>
      <dsp:txXfrm>
        <a:off x="773846" y="2512976"/>
        <a:ext cx="8313003" cy="669997"/>
      </dsp:txXfrm>
    </dsp:sp>
    <dsp:sp modelId="{1F68BBDD-8D75-413D-A7FB-C0AB43324CE5}">
      <dsp:nvSpPr>
        <dsp:cNvPr id="0" name=""/>
        <dsp:cNvSpPr/>
      </dsp:nvSpPr>
      <dsp:spPr>
        <a:xfrm>
          <a:off x="0" y="3350472"/>
          <a:ext cx="9086850" cy="6699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929FF2-3FBA-47F8-A95A-9DB90760A3D0}">
      <dsp:nvSpPr>
        <dsp:cNvPr id="0" name=""/>
        <dsp:cNvSpPr/>
      </dsp:nvSpPr>
      <dsp:spPr>
        <a:xfrm>
          <a:off x="202674" y="3501222"/>
          <a:ext cx="368498" cy="368498"/>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5F2415-7FE3-4B00-A88F-BDAD10594C59}">
      <dsp:nvSpPr>
        <dsp:cNvPr id="0" name=""/>
        <dsp:cNvSpPr/>
      </dsp:nvSpPr>
      <dsp:spPr>
        <a:xfrm>
          <a:off x="773846" y="3350472"/>
          <a:ext cx="8313003" cy="669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8" tIns="70908" rIns="70908" bIns="70908" numCol="1" spcCol="1270" anchor="ctr" anchorCtr="0">
          <a:noAutofit/>
        </a:bodyPr>
        <a:lstStyle/>
        <a:p>
          <a:pPr marL="0" lvl="0" indent="0" algn="l" defTabSz="889000">
            <a:lnSpc>
              <a:spcPct val="90000"/>
            </a:lnSpc>
            <a:spcBef>
              <a:spcPct val="0"/>
            </a:spcBef>
            <a:spcAft>
              <a:spcPct val="35000"/>
            </a:spcAft>
            <a:buNone/>
          </a:pPr>
          <a:r>
            <a:rPr lang="en-US" sz="2000" kern="1200"/>
            <a:t>Administrative Cost Worksheet</a:t>
          </a:r>
        </a:p>
      </dsp:txBody>
      <dsp:txXfrm>
        <a:off x="773846" y="3350472"/>
        <a:ext cx="8313003" cy="669997"/>
      </dsp:txXfrm>
    </dsp:sp>
    <dsp:sp modelId="{91742745-767D-4871-805C-5202B969DDEA}">
      <dsp:nvSpPr>
        <dsp:cNvPr id="0" name=""/>
        <dsp:cNvSpPr/>
      </dsp:nvSpPr>
      <dsp:spPr>
        <a:xfrm>
          <a:off x="0" y="4187969"/>
          <a:ext cx="9086850" cy="6699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C752C9-BA95-449B-B56D-FD84D5518EB2}">
      <dsp:nvSpPr>
        <dsp:cNvPr id="0" name=""/>
        <dsp:cNvSpPr/>
      </dsp:nvSpPr>
      <dsp:spPr>
        <a:xfrm>
          <a:off x="202674" y="4338718"/>
          <a:ext cx="368498" cy="368498"/>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656F17-9536-46C3-AB78-45EC93D1E558}">
      <dsp:nvSpPr>
        <dsp:cNvPr id="0" name=""/>
        <dsp:cNvSpPr/>
      </dsp:nvSpPr>
      <dsp:spPr>
        <a:xfrm>
          <a:off x="773846" y="4187969"/>
          <a:ext cx="8313003" cy="669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8" tIns="70908" rIns="70908" bIns="70908" numCol="1" spcCol="1270" anchor="ctr" anchorCtr="0">
          <a:noAutofit/>
        </a:bodyPr>
        <a:lstStyle/>
        <a:p>
          <a:pPr marL="0" lvl="0" indent="0" algn="l" defTabSz="889000">
            <a:lnSpc>
              <a:spcPct val="90000"/>
            </a:lnSpc>
            <a:spcBef>
              <a:spcPct val="0"/>
            </a:spcBef>
            <a:spcAft>
              <a:spcPct val="35000"/>
            </a:spcAft>
            <a:buNone/>
          </a:pPr>
          <a:r>
            <a:rPr lang="en-US" sz="2000" kern="1200"/>
            <a:t>Evidence of planning with partner, required of those submitting jointly </a:t>
          </a:r>
          <a:r>
            <a:rPr lang="en-US" sz="2000" b="1" kern="1200"/>
            <a:t> </a:t>
          </a:r>
          <a:endParaRPr lang="en-US" sz="2000" kern="1200"/>
        </a:p>
      </dsp:txBody>
      <dsp:txXfrm>
        <a:off x="773846" y="4187969"/>
        <a:ext cx="8313003" cy="669997"/>
      </dsp:txXfrm>
    </dsp:sp>
    <dsp:sp modelId="{AF6C0D24-D424-4982-83CB-31902790BE7B}">
      <dsp:nvSpPr>
        <dsp:cNvPr id="0" name=""/>
        <dsp:cNvSpPr/>
      </dsp:nvSpPr>
      <dsp:spPr>
        <a:xfrm>
          <a:off x="0" y="5025466"/>
          <a:ext cx="9086850" cy="6699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7C0B02-64E1-445E-A2F5-17F85F665F64}">
      <dsp:nvSpPr>
        <dsp:cNvPr id="0" name=""/>
        <dsp:cNvSpPr/>
      </dsp:nvSpPr>
      <dsp:spPr>
        <a:xfrm>
          <a:off x="202674" y="5176215"/>
          <a:ext cx="368498" cy="368498"/>
        </a:xfrm>
        <a:prstGeom prst="rect">
          <a:avLst/>
        </a:prstGeom>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32CDDE-8915-4BE7-B0D8-85259CA6E31F}">
      <dsp:nvSpPr>
        <dsp:cNvPr id="0" name=""/>
        <dsp:cNvSpPr/>
      </dsp:nvSpPr>
      <dsp:spPr>
        <a:xfrm>
          <a:off x="773846" y="5025466"/>
          <a:ext cx="8313003" cy="669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08" tIns="70908" rIns="70908" bIns="70908" numCol="1" spcCol="1270" anchor="ctr" anchorCtr="0">
          <a:noAutofit/>
        </a:bodyPr>
        <a:lstStyle/>
        <a:p>
          <a:pPr marL="0" lvl="0" indent="0" algn="l" defTabSz="889000">
            <a:lnSpc>
              <a:spcPct val="90000"/>
            </a:lnSpc>
            <a:spcBef>
              <a:spcPct val="0"/>
            </a:spcBef>
            <a:spcAft>
              <a:spcPct val="35000"/>
            </a:spcAft>
            <a:buNone/>
          </a:pPr>
          <a:r>
            <a:rPr lang="en-US" sz="2000" kern="1200"/>
            <a:t>Summary of any evaluation studies, reports, or research of co-applicant partner or partners’ effective afterschool programs </a:t>
          </a:r>
          <a:r>
            <a:rPr lang="en-US" sz="2000" b="1" kern="1200"/>
            <a:t>(</a:t>
          </a:r>
          <a:r>
            <a:rPr lang="en-US" sz="2000" kern="1200"/>
            <a:t>optional)</a:t>
          </a:r>
        </a:p>
      </dsp:txBody>
      <dsp:txXfrm>
        <a:off x="773846" y="5025466"/>
        <a:ext cx="8313003" cy="6699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3A569-991A-4615-96C5-7D490594F28C}">
      <dsp:nvSpPr>
        <dsp:cNvPr id="0" name=""/>
        <dsp:cNvSpPr/>
      </dsp:nvSpPr>
      <dsp:spPr>
        <a:xfrm>
          <a:off x="0" y="693973"/>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the number of students and families to be served</a:t>
          </a:r>
        </a:p>
      </dsp:txBody>
      <dsp:txXfrm>
        <a:off x="0" y="693973"/>
        <a:ext cx="3286125" cy="1971675"/>
      </dsp:txXfrm>
    </dsp:sp>
    <dsp:sp modelId="{7E95D6C9-6FBC-4AE7-B528-78518C44ACFC}">
      <dsp:nvSpPr>
        <dsp:cNvPr id="0" name=""/>
        <dsp:cNvSpPr/>
      </dsp:nvSpPr>
      <dsp:spPr>
        <a:xfrm>
          <a:off x="3614737" y="693973"/>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the scope of services to be provided  </a:t>
          </a:r>
        </a:p>
      </dsp:txBody>
      <dsp:txXfrm>
        <a:off x="3614737" y="693973"/>
        <a:ext cx="3286125" cy="1971675"/>
      </dsp:txXfrm>
    </dsp:sp>
    <dsp:sp modelId="{C5613E52-607B-4F77-B700-624142037C36}">
      <dsp:nvSpPr>
        <dsp:cNvPr id="0" name=""/>
        <dsp:cNvSpPr/>
      </dsp:nvSpPr>
      <dsp:spPr>
        <a:xfrm>
          <a:off x="7229475" y="693973"/>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the results to be expected</a:t>
          </a:r>
        </a:p>
      </dsp:txBody>
      <dsp:txXfrm>
        <a:off x="7229475" y="693973"/>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B844E-A636-4AC0-8BD2-C4A838E6CCE4}">
      <dsp:nvSpPr>
        <dsp:cNvPr id="0" name=""/>
        <dsp:cNvSpPr/>
      </dsp:nvSpPr>
      <dsp:spPr>
        <a:xfrm>
          <a:off x="1491175" y="339391"/>
          <a:ext cx="1348472" cy="13484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CC7BB7-1FCF-4691-BFA1-8978C636CCBB}">
      <dsp:nvSpPr>
        <dsp:cNvPr id="0" name=""/>
        <dsp:cNvSpPr/>
      </dsp:nvSpPr>
      <dsp:spPr>
        <a:xfrm>
          <a:off x="667109" y="2112653"/>
          <a:ext cx="2996606" cy="105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Administrative costs, including indirect, limited to 30% of the grant budget</a:t>
          </a:r>
        </a:p>
      </dsp:txBody>
      <dsp:txXfrm>
        <a:off x="667109" y="2112653"/>
        <a:ext cx="2996606" cy="1055214"/>
      </dsp:txXfrm>
    </dsp:sp>
    <dsp:sp modelId="{E01C8964-1268-43F0-9D46-C8DAC7C92C68}">
      <dsp:nvSpPr>
        <dsp:cNvPr id="0" name=""/>
        <dsp:cNvSpPr/>
      </dsp:nvSpPr>
      <dsp:spPr>
        <a:xfrm>
          <a:off x="5012188" y="339391"/>
          <a:ext cx="1348472" cy="13484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3F44A2-C456-4E1C-92F1-9F4A54535251}">
      <dsp:nvSpPr>
        <dsp:cNvPr id="0" name=""/>
        <dsp:cNvSpPr/>
      </dsp:nvSpPr>
      <dsp:spPr>
        <a:xfrm>
          <a:off x="4188121" y="2112653"/>
          <a:ext cx="2996606" cy="105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Use the restrictive indirect cost rate</a:t>
          </a:r>
        </a:p>
      </dsp:txBody>
      <dsp:txXfrm>
        <a:off x="4188121" y="2112653"/>
        <a:ext cx="2996606" cy="1055214"/>
      </dsp:txXfrm>
    </dsp:sp>
    <dsp:sp modelId="{28DA679D-CE86-461A-8CFC-035B17EB119C}">
      <dsp:nvSpPr>
        <dsp:cNvPr id="0" name=""/>
        <dsp:cNvSpPr/>
      </dsp:nvSpPr>
      <dsp:spPr>
        <a:xfrm>
          <a:off x="8533200" y="339391"/>
          <a:ext cx="1348472" cy="13484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E9F3A6-722C-4CC8-A56E-72623FA6BC57}">
      <dsp:nvSpPr>
        <dsp:cNvPr id="0" name=""/>
        <dsp:cNvSpPr/>
      </dsp:nvSpPr>
      <dsp:spPr>
        <a:xfrm>
          <a:off x="7709133" y="2112653"/>
          <a:ext cx="2996606" cy="105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Use the </a:t>
          </a:r>
          <a:r>
            <a:rPr lang="en-US" sz="2000" kern="1200" err="1">
              <a:hlinkClick xmlns:r="http://schemas.openxmlformats.org/officeDocument/2006/relationships" r:id="rId7"/>
            </a:rPr>
            <a:t>WVDE</a:t>
          </a:r>
          <a:r>
            <a:rPr lang="en-US" sz="2000" kern="1200">
              <a:hlinkClick xmlns:r="http://schemas.openxmlformats.org/officeDocument/2006/relationships" r:id="rId7"/>
            </a:rPr>
            <a:t> Chart of Accounts </a:t>
          </a:r>
          <a:r>
            <a:rPr lang="en-US" sz="2000" kern="1200"/>
            <a:t>(function and object codes) to develop budget</a:t>
          </a:r>
        </a:p>
      </dsp:txBody>
      <dsp:txXfrm>
        <a:off x="7709133" y="2112653"/>
        <a:ext cx="2996606" cy="10552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D0E54-FB65-4D32-B4D0-348538CD76FE}">
      <dsp:nvSpPr>
        <dsp:cNvPr id="0" name=""/>
        <dsp:cNvSpPr/>
      </dsp:nvSpPr>
      <dsp:spPr>
        <a:xfrm>
          <a:off x="0" y="594"/>
          <a:ext cx="6172199" cy="13921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1ADA38-BEE0-444E-A2F4-C7110E2A2431}">
      <dsp:nvSpPr>
        <dsp:cNvPr id="0" name=""/>
        <dsp:cNvSpPr/>
      </dsp:nvSpPr>
      <dsp:spPr>
        <a:xfrm>
          <a:off x="421117" y="313822"/>
          <a:ext cx="765668" cy="7656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46E6E1-27C2-4F23-AAE4-8E5E3D1A67AC}">
      <dsp:nvSpPr>
        <dsp:cNvPr id="0" name=""/>
        <dsp:cNvSpPr/>
      </dsp:nvSpPr>
      <dsp:spPr>
        <a:xfrm>
          <a:off x="1607903" y="594"/>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1066800">
            <a:lnSpc>
              <a:spcPct val="90000"/>
            </a:lnSpc>
            <a:spcBef>
              <a:spcPct val="0"/>
            </a:spcBef>
            <a:spcAft>
              <a:spcPct val="35000"/>
            </a:spcAft>
            <a:buNone/>
          </a:pPr>
          <a:r>
            <a:rPr lang="en-US" sz="2400" kern="1200"/>
            <a:t>Budget items must have an assigned Function Code and Object Code.</a:t>
          </a:r>
        </a:p>
      </dsp:txBody>
      <dsp:txXfrm>
        <a:off x="1607903" y="594"/>
        <a:ext cx="4564296" cy="1392124"/>
      </dsp:txXfrm>
    </dsp:sp>
    <dsp:sp modelId="{DDF2AB16-18E3-435E-8BD9-93891A80BA0A}">
      <dsp:nvSpPr>
        <dsp:cNvPr id="0" name=""/>
        <dsp:cNvSpPr/>
      </dsp:nvSpPr>
      <dsp:spPr>
        <a:xfrm>
          <a:off x="0" y="1740750"/>
          <a:ext cx="6172199" cy="13921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F555B4-AADB-40F7-92A6-F522FEF32458}">
      <dsp:nvSpPr>
        <dsp:cNvPr id="0" name=""/>
        <dsp:cNvSpPr/>
      </dsp:nvSpPr>
      <dsp:spPr>
        <a:xfrm>
          <a:off x="421117" y="2053978"/>
          <a:ext cx="765668" cy="7656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CD1061-DAF2-4C10-9BF8-12339EEB4767}">
      <dsp:nvSpPr>
        <dsp:cNvPr id="0" name=""/>
        <dsp:cNvSpPr/>
      </dsp:nvSpPr>
      <dsp:spPr>
        <a:xfrm>
          <a:off x="1607903" y="1740750"/>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1066800">
            <a:lnSpc>
              <a:spcPct val="90000"/>
            </a:lnSpc>
            <a:spcBef>
              <a:spcPct val="0"/>
            </a:spcBef>
            <a:spcAft>
              <a:spcPct val="35000"/>
            </a:spcAft>
            <a:buNone/>
          </a:pPr>
          <a:r>
            <a:rPr lang="en-US" sz="2400" kern="1200"/>
            <a:t>When adding budget items, start with identifying the Function Code.</a:t>
          </a:r>
        </a:p>
      </dsp:txBody>
      <dsp:txXfrm>
        <a:off x="1607903" y="1740750"/>
        <a:ext cx="4564296" cy="1392124"/>
      </dsp:txXfrm>
    </dsp:sp>
    <dsp:sp modelId="{D348E700-3BD5-42C9-954C-38CC1BC8575E}">
      <dsp:nvSpPr>
        <dsp:cNvPr id="0" name=""/>
        <dsp:cNvSpPr/>
      </dsp:nvSpPr>
      <dsp:spPr>
        <a:xfrm>
          <a:off x="0" y="3480905"/>
          <a:ext cx="6172199" cy="13921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5F3C3F-870B-4503-A03F-75AF3250B358}">
      <dsp:nvSpPr>
        <dsp:cNvPr id="0" name=""/>
        <dsp:cNvSpPr/>
      </dsp:nvSpPr>
      <dsp:spPr>
        <a:xfrm>
          <a:off x="421117" y="3794133"/>
          <a:ext cx="765668" cy="7656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3C40FC-00B8-46AF-900C-1779C95E3CF5}">
      <dsp:nvSpPr>
        <dsp:cNvPr id="0" name=""/>
        <dsp:cNvSpPr/>
      </dsp:nvSpPr>
      <dsp:spPr>
        <a:xfrm>
          <a:off x="1607903" y="3480905"/>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1066800">
            <a:lnSpc>
              <a:spcPct val="90000"/>
            </a:lnSpc>
            <a:spcBef>
              <a:spcPct val="0"/>
            </a:spcBef>
            <a:spcAft>
              <a:spcPct val="35000"/>
            </a:spcAft>
            <a:buNone/>
          </a:pPr>
          <a:r>
            <a:rPr lang="en-US" sz="2400" kern="1200"/>
            <a:t>After identifying the Function Code, then identify the Object Code</a:t>
          </a:r>
        </a:p>
      </dsp:txBody>
      <dsp:txXfrm>
        <a:off x="1607903" y="3480905"/>
        <a:ext cx="4564296" cy="13921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0F139-9F67-45C7-A762-C5855B30F17B}">
      <dsp:nvSpPr>
        <dsp:cNvPr id="0" name=""/>
        <dsp:cNvSpPr/>
      </dsp:nvSpPr>
      <dsp:spPr>
        <a:xfrm>
          <a:off x="0" y="2022"/>
          <a:ext cx="6172199" cy="102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57CE51-A29D-431A-AE38-B6F815663D44}">
      <dsp:nvSpPr>
        <dsp:cNvPr id="0" name=""/>
        <dsp:cNvSpPr/>
      </dsp:nvSpPr>
      <dsp:spPr>
        <a:xfrm>
          <a:off x="310115" y="232687"/>
          <a:ext cx="563846" cy="5638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71468C-9BE0-44C3-828A-C9C2BF256857}">
      <dsp:nvSpPr>
        <dsp:cNvPr id="0" name=""/>
        <dsp:cNvSpPr/>
      </dsp:nvSpPr>
      <dsp:spPr>
        <a:xfrm>
          <a:off x="1184076" y="2022"/>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977900">
            <a:lnSpc>
              <a:spcPct val="90000"/>
            </a:lnSpc>
            <a:spcBef>
              <a:spcPct val="0"/>
            </a:spcBef>
            <a:spcAft>
              <a:spcPct val="35000"/>
            </a:spcAft>
            <a:buNone/>
          </a:pPr>
          <a:r>
            <a:rPr lang="en-US" sz="2200" b="0" i="0" kern="1200"/>
            <a:t>586 Travel—Student Travel  </a:t>
          </a:r>
          <a:endParaRPr lang="en-US" sz="2200" kern="1200"/>
        </a:p>
      </dsp:txBody>
      <dsp:txXfrm>
        <a:off x="1184076" y="2022"/>
        <a:ext cx="4988123" cy="1025174"/>
      </dsp:txXfrm>
    </dsp:sp>
    <dsp:sp modelId="{BA2BE38A-9C34-4C79-839D-D09D191D159D}">
      <dsp:nvSpPr>
        <dsp:cNvPr id="0" name=""/>
        <dsp:cNvSpPr/>
      </dsp:nvSpPr>
      <dsp:spPr>
        <a:xfrm>
          <a:off x="0" y="1283491"/>
          <a:ext cx="6172199" cy="102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00062D-571A-4D94-85FD-D8538528BCE2}">
      <dsp:nvSpPr>
        <dsp:cNvPr id="0" name=""/>
        <dsp:cNvSpPr/>
      </dsp:nvSpPr>
      <dsp:spPr>
        <a:xfrm>
          <a:off x="310115" y="1514155"/>
          <a:ext cx="563846" cy="5638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7A6E1B-4F71-436E-8A7C-0D6BFB711A3E}">
      <dsp:nvSpPr>
        <dsp:cNvPr id="0" name=""/>
        <dsp:cNvSpPr/>
      </dsp:nvSpPr>
      <dsp:spPr>
        <a:xfrm>
          <a:off x="1184076" y="1283491"/>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977900">
            <a:lnSpc>
              <a:spcPct val="90000"/>
            </a:lnSpc>
            <a:spcBef>
              <a:spcPct val="0"/>
            </a:spcBef>
            <a:spcAft>
              <a:spcPct val="35000"/>
            </a:spcAft>
            <a:buNone/>
          </a:pPr>
          <a:r>
            <a:rPr lang="en-US" sz="2200" b="0" i="0" kern="1200"/>
            <a:t>731 Property—Equipment—Machinery</a:t>
          </a:r>
          <a:endParaRPr lang="en-US" sz="2200" kern="1200"/>
        </a:p>
      </dsp:txBody>
      <dsp:txXfrm>
        <a:off x="1184076" y="1283491"/>
        <a:ext cx="4988123" cy="1025174"/>
      </dsp:txXfrm>
    </dsp:sp>
    <dsp:sp modelId="{B4F1493D-6481-41A3-ADCC-6EE606EC68EC}">
      <dsp:nvSpPr>
        <dsp:cNvPr id="0" name=""/>
        <dsp:cNvSpPr/>
      </dsp:nvSpPr>
      <dsp:spPr>
        <a:xfrm>
          <a:off x="0" y="2564959"/>
          <a:ext cx="6172199" cy="102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F8C003-8DFA-4E3B-8B8C-D2945D6A89CC}">
      <dsp:nvSpPr>
        <dsp:cNvPr id="0" name=""/>
        <dsp:cNvSpPr/>
      </dsp:nvSpPr>
      <dsp:spPr>
        <a:xfrm>
          <a:off x="310115" y="2795623"/>
          <a:ext cx="563846" cy="5638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A7C68C-9B62-4113-9A93-1021B5FAC942}">
      <dsp:nvSpPr>
        <dsp:cNvPr id="0" name=""/>
        <dsp:cNvSpPr/>
      </dsp:nvSpPr>
      <dsp:spPr>
        <a:xfrm>
          <a:off x="1184076" y="2564959"/>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977900">
            <a:lnSpc>
              <a:spcPct val="90000"/>
            </a:lnSpc>
            <a:spcBef>
              <a:spcPct val="0"/>
            </a:spcBef>
            <a:spcAft>
              <a:spcPct val="35000"/>
            </a:spcAft>
            <a:buNone/>
          </a:pPr>
          <a:r>
            <a:rPr lang="en-US" sz="2200" b="0" i="0" kern="1200"/>
            <a:t>734 Property– Equipment—Technology—Related Hardware</a:t>
          </a:r>
          <a:endParaRPr lang="en-US" sz="2200" kern="1200"/>
        </a:p>
      </dsp:txBody>
      <dsp:txXfrm>
        <a:off x="1184076" y="2564959"/>
        <a:ext cx="4988123" cy="1025174"/>
      </dsp:txXfrm>
    </dsp:sp>
    <dsp:sp modelId="{4A0A47AB-1918-4BB6-B004-B0A533DDAA9C}">
      <dsp:nvSpPr>
        <dsp:cNvPr id="0" name=""/>
        <dsp:cNvSpPr/>
      </dsp:nvSpPr>
      <dsp:spPr>
        <a:xfrm>
          <a:off x="0" y="3846427"/>
          <a:ext cx="6172199" cy="102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BA1939-EF29-4DB8-B4ED-0B217A74A1C1}">
      <dsp:nvSpPr>
        <dsp:cNvPr id="0" name=""/>
        <dsp:cNvSpPr/>
      </dsp:nvSpPr>
      <dsp:spPr>
        <a:xfrm>
          <a:off x="310115" y="4077091"/>
          <a:ext cx="563846" cy="5638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B830F8-55CD-4155-9025-F4246A327827}">
      <dsp:nvSpPr>
        <dsp:cNvPr id="0" name=""/>
        <dsp:cNvSpPr/>
      </dsp:nvSpPr>
      <dsp:spPr>
        <a:xfrm>
          <a:off x="1184076" y="3846427"/>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977900">
            <a:lnSpc>
              <a:spcPct val="90000"/>
            </a:lnSpc>
            <a:spcBef>
              <a:spcPct val="0"/>
            </a:spcBef>
            <a:spcAft>
              <a:spcPct val="35000"/>
            </a:spcAft>
            <a:buNone/>
          </a:pPr>
          <a:r>
            <a:rPr lang="en-US" sz="2200" b="0" i="0" kern="1200"/>
            <a:t>735 Property—Equipment—Technology—Related Software</a:t>
          </a:r>
          <a:endParaRPr lang="en-US" sz="2200" kern="1200"/>
        </a:p>
      </dsp:txBody>
      <dsp:txXfrm>
        <a:off x="1184076" y="3846427"/>
        <a:ext cx="4988123" cy="10251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BB8DB-6BCD-4522-9C94-731712146CB9}">
      <dsp:nvSpPr>
        <dsp:cNvPr id="0" name=""/>
        <dsp:cNvSpPr/>
      </dsp:nvSpPr>
      <dsp:spPr>
        <a:xfrm>
          <a:off x="0" y="46175"/>
          <a:ext cx="6561136" cy="1351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Subgrantees </a:t>
          </a:r>
          <a:r>
            <a:rPr lang="en-US" sz="2000" b="1" kern="1200" dirty="0"/>
            <a:t>are not</a:t>
          </a:r>
          <a:r>
            <a:rPr lang="en-US" sz="2000" kern="1200" dirty="0"/>
            <a:t> allowed to collect program income (2 CFR 200.80).</a:t>
          </a:r>
        </a:p>
      </dsp:txBody>
      <dsp:txXfrm>
        <a:off x="65967" y="112142"/>
        <a:ext cx="6429202" cy="1219416"/>
      </dsp:txXfrm>
    </dsp:sp>
    <dsp:sp modelId="{0DD380AD-7389-455E-A980-CB485B5B96C1}">
      <dsp:nvSpPr>
        <dsp:cNvPr id="0" name=""/>
        <dsp:cNvSpPr/>
      </dsp:nvSpPr>
      <dsp:spPr>
        <a:xfrm>
          <a:off x="0" y="1455126"/>
          <a:ext cx="6561136" cy="1351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Program income generated without written prior approval from the US Department must be deducted from the funds awarded under the Federal grant (2 CFR 200.307 b). </a:t>
          </a:r>
        </a:p>
      </dsp:txBody>
      <dsp:txXfrm>
        <a:off x="65967" y="1521093"/>
        <a:ext cx="6429202" cy="1219416"/>
      </dsp:txXfrm>
    </dsp:sp>
    <dsp:sp modelId="{7345507D-BE54-4078-B45D-F31B6AD25E0A}">
      <dsp:nvSpPr>
        <dsp:cNvPr id="0" name=""/>
        <dsp:cNvSpPr/>
      </dsp:nvSpPr>
      <dsp:spPr>
        <a:xfrm>
          <a:off x="0" y="2864076"/>
          <a:ext cx="6561136" cy="1351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Subgrantees </a:t>
          </a:r>
          <a:r>
            <a:rPr lang="en-US" sz="2000" b="1" kern="1200"/>
            <a:t>may not </a:t>
          </a:r>
          <a:r>
            <a:rPr lang="en-US" sz="2000" kern="1200"/>
            <a:t>provide subgrants to any organizations using 21</a:t>
          </a:r>
          <a:r>
            <a:rPr lang="en-US" sz="2000" kern="1200" baseline="30000"/>
            <a:t>st</a:t>
          </a:r>
          <a:r>
            <a:rPr lang="en-US" sz="2000" kern="1200"/>
            <a:t> CCLC funding.  </a:t>
          </a:r>
        </a:p>
      </dsp:txBody>
      <dsp:txXfrm>
        <a:off x="65967" y="2930043"/>
        <a:ext cx="6429202" cy="1219416"/>
      </dsp:txXfrm>
    </dsp:sp>
    <dsp:sp modelId="{5A386B26-1B6F-4454-BB2F-7948EA5CA654}">
      <dsp:nvSpPr>
        <dsp:cNvPr id="0" name=""/>
        <dsp:cNvSpPr/>
      </dsp:nvSpPr>
      <dsp:spPr>
        <a:xfrm>
          <a:off x="0" y="4273026"/>
          <a:ext cx="6561136" cy="1351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No WVDE employee may be paid by a 21</a:t>
          </a:r>
          <a:r>
            <a:rPr lang="en-US" sz="2000" kern="1200" baseline="30000"/>
            <a:t>st</a:t>
          </a:r>
          <a:r>
            <a:rPr lang="en-US" sz="2000" kern="1200"/>
            <a:t> CCLC subgrantee as the West Virginia Department of Education is a recipient of 21</a:t>
          </a:r>
          <a:r>
            <a:rPr lang="en-US" sz="2000" kern="1200" baseline="30000"/>
            <a:t>st</a:t>
          </a:r>
          <a:r>
            <a:rPr lang="en-US" sz="2000" kern="1200"/>
            <a:t> CCLC funds (2 CFR 200.459 Professional service costs).</a:t>
          </a:r>
        </a:p>
      </dsp:txBody>
      <dsp:txXfrm>
        <a:off x="65967" y="4338993"/>
        <a:ext cx="6429202" cy="12194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EE9C9-44B3-43AF-88BC-F86FE73FEA70}">
      <dsp:nvSpPr>
        <dsp:cNvPr id="0" name=""/>
        <dsp:cNvSpPr/>
      </dsp:nvSpPr>
      <dsp:spPr>
        <a:xfrm>
          <a:off x="1705133" y="27495"/>
          <a:ext cx="1509048" cy="10910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E271FB-2D76-4A5A-8982-B56CC8A95501}">
      <dsp:nvSpPr>
        <dsp:cNvPr id="0" name=""/>
        <dsp:cNvSpPr/>
      </dsp:nvSpPr>
      <dsp:spPr>
        <a:xfrm>
          <a:off x="640409" y="1195441"/>
          <a:ext cx="4311566" cy="1649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0" kern="1200"/>
            <a:t>Tangible, nonexpendable property having a useful life of more than one year and an acquisition cost of $10,000 or more per unit. Grantee must have written approval from </a:t>
          </a:r>
          <a:r>
            <a:rPr lang="en-US" sz="2000" b="0" kern="1200" err="1"/>
            <a:t>WVDE</a:t>
          </a:r>
          <a:r>
            <a:rPr lang="en-US" sz="2000" b="0" kern="1200"/>
            <a:t> for the expenditure.</a:t>
          </a:r>
        </a:p>
      </dsp:txBody>
      <dsp:txXfrm>
        <a:off x="640409" y="1195441"/>
        <a:ext cx="4311566" cy="1649207"/>
      </dsp:txXfrm>
    </dsp:sp>
    <dsp:sp modelId="{189B8595-250A-4A9B-AC1F-B4E727FB16EA}">
      <dsp:nvSpPr>
        <dsp:cNvPr id="0" name=""/>
        <dsp:cNvSpPr/>
      </dsp:nvSpPr>
      <dsp:spPr>
        <a:xfrm>
          <a:off x="640409" y="2893183"/>
          <a:ext cx="4311566" cy="466438"/>
        </a:xfrm>
        <a:prstGeom prst="rect">
          <a:avLst/>
        </a:prstGeom>
        <a:noFill/>
        <a:ln>
          <a:noFill/>
        </a:ln>
        <a:effectLst/>
      </dsp:spPr>
      <dsp:style>
        <a:lnRef idx="0">
          <a:scrgbClr r="0" g="0" b="0"/>
        </a:lnRef>
        <a:fillRef idx="0">
          <a:scrgbClr r="0" g="0" b="0"/>
        </a:fillRef>
        <a:effectRef idx="0">
          <a:scrgbClr r="0" g="0" b="0"/>
        </a:effectRef>
        <a:fontRef idx="minor"/>
      </dsp:style>
    </dsp:sp>
    <dsp:sp modelId="{199AAB4F-AE0A-4AA3-84D8-FB23012281EC}">
      <dsp:nvSpPr>
        <dsp:cNvPr id="0" name=""/>
        <dsp:cNvSpPr/>
      </dsp:nvSpPr>
      <dsp:spPr>
        <a:xfrm>
          <a:off x="7141967" y="0"/>
          <a:ext cx="1509048" cy="10910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83D166-7E45-40B9-A215-EB2505E2F7B7}">
      <dsp:nvSpPr>
        <dsp:cNvPr id="0" name=""/>
        <dsp:cNvSpPr/>
      </dsp:nvSpPr>
      <dsp:spPr>
        <a:xfrm>
          <a:off x="5706500" y="1195441"/>
          <a:ext cx="4311566" cy="1649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0" kern="1200"/>
            <a:t>Management Requirements are in 2 CFR 200.313.</a:t>
          </a:r>
        </a:p>
        <a:p>
          <a:pPr marL="0" lvl="0" indent="0" algn="l" defTabSz="889000">
            <a:lnSpc>
              <a:spcPct val="100000"/>
            </a:lnSpc>
            <a:spcBef>
              <a:spcPct val="0"/>
            </a:spcBef>
            <a:spcAft>
              <a:spcPct val="35000"/>
            </a:spcAft>
            <a:buNone/>
            <a:defRPr b="1"/>
          </a:pPr>
          <a:r>
            <a:rPr lang="en-US" sz="2000" b="0" kern="1200"/>
            <a:t>- Property Records</a:t>
          </a:r>
        </a:p>
        <a:p>
          <a:pPr marL="0" lvl="0" indent="0" algn="l" defTabSz="889000">
            <a:lnSpc>
              <a:spcPct val="100000"/>
            </a:lnSpc>
            <a:spcBef>
              <a:spcPct val="0"/>
            </a:spcBef>
            <a:spcAft>
              <a:spcPts val="0"/>
            </a:spcAft>
            <a:buNone/>
            <a:defRPr b="1"/>
          </a:pPr>
          <a:r>
            <a:rPr lang="en-US" sz="2000" b="0" kern="1200"/>
            <a:t>- Physical Inventory (includes   </a:t>
          </a:r>
        </a:p>
        <a:p>
          <a:pPr marL="0" lvl="0" indent="0" algn="l" defTabSz="889000">
            <a:lnSpc>
              <a:spcPct val="100000"/>
            </a:lnSpc>
            <a:spcBef>
              <a:spcPct val="0"/>
            </a:spcBef>
            <a:spcAft>
              <a:spcPts val="0"/>
            </a:spcAft>
            <a:buNone/>
            <a:defRPr b="1"/>
          </a:pPr>
          <a:r>
            <a:rPr lang="en-US" sz="2000" b="0" kern="1200"/>
            <a:t>  technology)  </a:t>
          </a:r>
        </a:p>
        <a:p>
          <a:pPr marL="0" lvl="0" indent="0" algn="l" defTabSz="889000">
            <a:lnSpc>
              <a:spcPct val="100000"/>
            </a:lnSpc>
            <a:spcBef>
              <a:spcPct val="0"/>
            </a:spcBef>
            <a:spcAft>
              <a:spcPts val="0"/>
            </a:spcAft>
            <a:buNone/>
            <a:defRPr b="1"/>
          </a:pPr>
          <a:r>
            <a:rPr lang="en-US" sz="2000" b="0" kern="1200"/>
            <a:t>- Control System</a:t>
          </a:r>
        </a:p>
        <a:p>
          <a:pPr marL="0" lvl="0" indent="0" algn="l" defTabSz="889000">
            <a:lnSpc>
              <a:spcPct val="100000"/>
            </a:lnSpc>
            <a:spcBef>
              <a:spcPct val="0"/>
            </a:spcBef>
            <a:spcAft>
              <a:spcPct val="35000"/>
            </a:spcAft>
            <a:buNone/>
            <a:defRPr b="1"/>
          </a:pPr>
          <a:r>
            <a:rPr lang="en-US" sz="2000" b="0" kern="1200"/>
            <a:t>- Maintenance Procedures</a:t>
          </a:r>
        </a:p>
      </dsp:txBody>
      <dsp:txXfrm>
        <a:off x="5706500" y="1195441"/>
        <a:ext cx="4311566" cy="1649207"/>
      </dsp:txXfrm>
    </dsp:sp>
    <dsp:sp modelId="{AA8C0416-4255-44D3-8777-71E104A0ACD5}">
      <dsp:nvSpPr>
        <dsp:cNvPr id="0" name=""/>
        <dsp:cNvSpPr/>
      </dsp:nvSpPr>
      <dsp:spPr>
        <a:xfrm>
          <a:off x="5706500" y="2893183"/>
          <a:ext cx="4311566" cy="46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77950">
            <a:lnSpc>
              <a:spcPct val="100000"/>
            </a:lnSpc>
            <a:spcBef>
              <a:spcPct val="0"/>
            </a:spcBef>
            <a:spcAft>
              <a:spcPct val="35000"/>
            </a:spcAft>
            <a:buNone/>
          </a:pPr>
          <a:endParaRPr lang="en-US" sz="3100" kern="1200"/>
        </a:p>
      </dsp:txBody>
      <dsp:txXfrm>
        <a:off x="5706500" y="2893183"/>
        <a:ext cx="4311566" cy="46643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7B0CA72-6348-47F6-A408-92A7030EDC21}" type="datetimeFigureOut">
              <a:rPr lang="en-US" smtClean="0"/>
              <a:t>2/25/26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8658DCC-0A1C-4F2A-86F3-233BF46A829A}" type="slidenum">
              <a:rPr lang="en-US" smtClean="0"/>
              <a:t>‹#›</a:t>
            </a:fld>
            <a:endParaRPr lang="en-US"/>
          </a:p>
        </p:txBody>
      </p:sp>
    </p:spTree>
    <p:extLst>
      <p:ext uri="{BB962C8B-B14F-4D97-AF65-F5344CB8AC3E}">
        <p14:creationId xmlns:p14="http://schemas.microsoft.com/office/powerpoint/2010/main" val="2543865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a:defRPr sz="1200">
                <a:latin typeface="Calibri" pitchFamily="34" charset="0"/>
              </a:defRPr>
            </a:lvl1pPr>
          </a:lstStyle>
          <a:p>
            <a:endParaRPr lang="en-US" alt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defRPr>
            </a:lvl1pPr>
          </a:lstStyle>
          <a:p>
            <a:fld id="{2C29CAA6-4C5E-4984-9D91-1FC299B41F89}" type="datetimeFigureOut">
              <a:rPr lang="en-US" altLang="en-US"/>
              <a:pPr/>
              <a:t>2/25/26</a:t>
            </a:fld>
            <a:endParaRPr lang="en-US" alt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a:defRPr sz="1200">
                <a:latin typeface="Calibri" pitchFamily="34" charset="0"/>
              </a:defRPr>
            </a:lvl1pPr>
          </a:lstStyle>
          <a:p>
            <a:endParaRPr lang="en-US" alt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defRPr>
            </a:lvl1pPr>
          </a:lstStyle>
          <a:p>
            <a:fld id="{3AB4FADA-77BB-4A35-A66D-2B8A1585C353}" type="slidenum">
              <a:rPr lang="en-US" altLang="en-US"/>
              <a:pPr/>
              <a:t>‹#›</a:t>
            </a:fld>
            <a:endParaRPr lang="en-US" altLang="en-US"/>
          </a:p>
        </p:txBody>
      </p:sp>
    </p:spTree>
    <p:extLst>
      <p:ext uri="{BB962C8B-B14F-4D97-AF65-F5344CB8AC3E}">
        <p14:creationId xmlns:p14="http://schemas.microsoft.com/office/powerpoint/2010/main" val="1939665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vde.us/academics/school-choice/wv-nonpublic-schools/accredited-registered-non-public-school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vde.us/21st-cclc/application-resourc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a:lnSpc>
                <a:spcPct val="115000"/>
              </a:lnSpc>
              <a:spcBef>
                <a:spcPts val="0"/>
              </a:spcBef>
              <a:spcAft>
                <a:spcPts val="1019"/>
              </a:spcAft>
            </a:pPr>
            <a:r>
              <a:rPr lang="en-US" sz="1800">
                <a:solidFill>
                  <a:srgbClr val="FF0000"/>
                </a:solidFill>
                <a:latin typeface="Calibri" panose="020F0502020204030204" pitchFamily="34" charset="0"/>
                <a:ea typeface="Calibri" panose="020F0502020204030204" pitchFamily="34" charset="0"/>
                <a:cs typeface="Calibri" panose="020F0502020204030204" pitchFamily="34" charset="0"/>
              </a:rPr>
              <a:t> </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Welcome to the West Virginia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Century Community Learning Center Bidders’ Conference.   I am Sherry Swint, the West Virginia Department of Education’s staff for the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Century program.   Today I will provide an overview of this year’s grant application.  If you have downloaded the current Request for Proposal from our web site, you may refer to it as we continue. https://wvde.us/21st-cclc/overview-and-application-information/</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Please feel free to contact me if you have questions after attending the Bidders Conference.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This event is being recorded and will be available on the WVDE Application Resource webpage.</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altLang="en-US" sz="1400"/>
          </a:p>
        </p:txBody>
      </p:sp>
      <p:sp>
        <p:nvSpPr>
          <p:cNvPr id="62468" name="Slide Number Placeholder 3"/>
          <p:cNvSpPr>
            <a:spLocks noGrp="1"/>
          </p:cNvSpPr>
          <p:nvPr>
            <p:ph type="sldNum" sz="quarter" idx="5"/>
          </p:nvPr>
        </p:nvSpPr>
        <p:spPr bwMode="auto">
          <a:noFill/>
          <a:ln>
            <a:miter lim="800000"/>
            <a:headEnd/>
            <a:tailEnd/>
          </a:ln>
        </p:spPr>
        <p:txBody>
          <a:bodyPr/>
          <a:lstStyle/>
          <a:p>
            <a:fld id="{671D2AB2-8225-43C7-9388-ACDA8B7F5B5D}" type="slidenum">
              <a:rPr lang="en-US" altLang="en-US"/>
              <a:pPr/>
              <a:t>1</a:t>
            </a:fld>
            <a:endParaRPr lang="en-US" altLang="en-US"/>
          </a:p>
        </p:txBody>
      </p:sp>
    </p:spTree>
    <p:extLst>
      <p:ext uri="{BB962C8B-B14F-4D97-AF65-F5344CB8AC3E}">
        <p14:creationId xmlns:p14="http://schemas.microsoft.com/office/powerpoint/2010/main" val="140621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Submission Requirements</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application package is available on the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website. It includes the Request for Proposal (RFP), an application template, and action plan worksheet.  The application template and action plan worksheet are optional tools to help you gather information efficiently and write a successful proposal.</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Once you have made the decision to apply, you </a:t>
            </a:r>
            <a:r>
              <a:rPr lang="en-US" sz="1800" u="sng">
                <a:latin typeface="Calibri" panose="020F0502020204030204" pitchFamily="34" charset="0"/>
                <a:ea typeface="Calibri" panose="020F0502020204030204" pitchFamily="34" charset="0"/>
                <a:cs typeface="Calibri" panose="020F0502020204030204" pitchFamily="34" charset="0"/>
              </a:rPr>
              <a:t>must </a:t>
            </a:r>
            <a:r>
              <a:rPr lang="en-US" sz="1800">
                <a:latin typeface="Calibri" panose="020F0502020204030204" pitchFamily="34" charset="0"/>
                <a:ea typeface="Calibri" panose="020F0502020204030204" pitchFamily="34" charset="0"/>
                <a:cs typeface="Calibri" panose="020F0502020204030204" pitchFamily="34" charset="0"/>
              </a:rPr>
              <a:t>notify the West Virginia Department of Education’s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office by submitting a completed </a:t>
            </a:r>
            <a:r>
              <a:rPr lang="en-US" sz="1800" b="1">
                <a:latin typeface="Calibri" panose="020F0502020204030204" pitchFamily="34" charset="0"/>
                <a:ea typeface="Calibri" panose="020F0502020204030204" pitchFamily="34" charset="0"/>
                <a:cs typeface="Calibri" panose="020F0502020204030204" pitchFamily="34" charset="0"/>
              </a:rPr>
              <a:t>Intent to Apply form</a:t>
            </a:r>
            <a:r>
              <a:rPr lang="en-US" sz="1800">
                <a:latin typeface="Calibri" panose="020F0502020204030204" pitchFamily="34" charset="0"/>
                <a:ea typeface="Calibri" panose="020F0502020204030204" pitchFamily="34" charset="0"/>
                <a:cs typeface="Calibri" panose="020F0502020204030204" pitchFamily="34" charset="0"/>
              </a:rPr>
              <a:t>, located in the RFP (and in the application template) no later than </a:t>
            </a:r>
            <a:r>
              <a:rPr lang="en-US" sz="1800" b="1">
                <a:latin typeface="Calibri" panose="020F0502020204030204" pitchFamily="34" charset="0"/>
                <a:ea typeface="Calibri" panose="020F0502020204030204" pitchFamily="34" charset="0"/>
                <a:cs typeface="Calibri" panose="020F0502020204030204" pitchFamily="34" charset="0"/>
              </a:rPr>
              <a:t>March 20, 2026</a:t>
            </a:r>
          </a:p>
          <a:p>
            <a:pPr marL="0" indent="0">
              <a:lnSpc>
                <a:spcPct val="115000"/>
              </a:lnSpc>
              <a:spcBef>
                <a:spcPts val="0"/>
              </a:spcBef>
              <a:spcAft>
                <a:spcPts val="1019"/>
              </a:spcAft>
              <a:buFont typeface="Arial" panose="020B0604020202020204" pitchFamily="34" charset="0"/>
              <a:buNone/>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You </a:t>
            </a:r>
            <a:r>
              <a:rPr lang="en-US" sz="1800" u="sng">
                <a:latin typeface="Calibri" panose="020F0502020204030204" pitchFamily="34" charset="0"/>
                <a:ea typeface="Calibri" panose="020F0502020204030204" pitchFamily="34" charset="0"/>
                <a:cs typeface="Calibri" panose="020F0502020204030204" pitchFamily="34" charset="0"/>
              </a:rPr>
              <a:t>must</a:t>
            </a:r>
            <a:r>
              <a:rPr lang="en-US" sz="1800">
                <a:latin typeface="Calibri" panose="020F0502020204030204" pitchFamily="34" charset="0"/>
                <a:ea typeface="Calibri" panose="020F0502020204030204" pitchFamily="34" charset="0"/>
                <a:cs typeface="Calibri" panose="020F0502020204030204" pitchFamily="34" charset="0"/>
              </a:rPr>
              <a:t> also inform the community of your intent to submit an application, and it is required that you also make the </a:t>
            </a:r>
            <a:r>
              <a:rPr lang="en-US" sz="1800" u="sng">
                <a:latin typeface="Calibri" panose="020F0502020204030204" pitchFamily="34" charset="0"/>
                <a:ea typeface="Calibri" panose="020F0502020204030204" pitchFamily="34" charset="0"/>
                <a:cs typeface="Calibri" panose="020F0502020204030204" pitchFamily="34" charset="0"/>
              </a:rPr>
              <a:t>application</a:t>
            </a:r>
            <a:r>
              <a:rPr lang="en-US" sz="1800">
                <a:latin typeface="Calibri" panose="020F0502020204030204" pitchFamily="34" charset="0"/>
                <a:ea typeface="Calibri" panose="020F0502020204030204" pitchFamily="34" charset="0"/>
                <a:cs typeface="Calibri" panose="020F0502020204030204" pitchFamily="34" charset="0"/>
              </a:rPr>
              <a:t> available to the public after submission. A form has been added in the RFP (and in the application template)—to verify that the requirement of ESEA legislation has been met.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All applications must be submitted entirely online through the Grants and Planning System, which is also referred to as GPS.</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Completed applications must be submitted in GPS by Friday, April 17th.  Applications submitted in any other format will not be considered.  Also, applications that do not utilize the </a:t>
            </a:r>
            <a:r>
              <a:rPr lang="en-US" sz="1800" b="1">
                <a:latin typeface="Calibri" panose="020F0502020204030204" pitchFamily="34" charset="0"/>
                <a:ea typeface="Calibri" panose="020F0502020204030204" pitchFamily="34" charset="0"/>
                <a:cs typeface="Calibri" panose="020F0502020204030204" pitchFamily="34" charset="0"/>
              </a:rPr>
              <a:t>current RFP </a:t>
            </a:r>
            <a:r>
              <a:rPr lang="en-US" sz="1800">
                <a:latin typeface="Calibri" panose="020F0502020204030204" pitchFamily="34" charset="0"/>
                <a:ea typeface="Calibri" panose="020F0502020204030204" pitchFamily="34" charset="0"/>
                <a:cs typeface="Calibri" panose="020F0502020204030204" pitchFamily="34" charset="0"/>
              </a:rPr>
              <a:t>will not be scored.  </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altLang="en-US"/>
          </a:p>
        </p:txBody>
      </p:sp>
      <p:sp>
        <p:nvSpPr>
          <p:cNvPr id="66564" name="Slide Number Placeholder 3"/>
          <p:cNvSpPr>
            <a:spLocks noGrp="1"/>
          </p:cNvSpPr>
          <p:nvPr>
            <p:ph type="sldNum" sz="quarter" idx="5"/>
          </p:nvPr>
        </p:nvSpPr>
        <p:spPr bwMode="auto">
          <a:noFill/>
          <a:ln>
            <a:miter lim="800000"/>
            <a:headEnd/>
            <a:tailEnd/>
          </a:ln>
        </p:spPr>
        <p:txBody>
          <a:bodyPr/>
          <a:lstStyle/>
          <a:p>
            <a:fld id="{0573486B-4479-4B36-9AA1-B8317832E59E}" type="slidenum">
              <a:rPr lang="en-US" altLang="en-US"/>
              <a:pPr/>
              <a:t>10</a:t>
            </a:fld>
            <a:endParaRPr lang="en-US" altLang="en-US"/>
          </a:p>
        </p:txBody>
      </p:sp>
    </p:spTree>
    <p:extLst>
      <p:ext uri="{BB962C8B-B14F-4D97-AF65-F5344CB8AC3E}">
        <p14:creationId xmlns:p14="http://schemas.microsoft.com/office/powerpoint/2010/main" val="1252489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Fira Sans" panose="020B0503050000020004" pitchFamily="34" charset="0"/>
                <a:ea typeface="Fira Sans Light" panose="020B0403050000020004" pitchFamily="34" charset="0"/>
                <a:cs typeface="Fira Sans Light" panose="020B0403050000020004" pitchFamily="34" charset="0"/>
              </a:rPr>
              <a:t>The application will be disqualified and not considered for funding if these agency-level approvals</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in</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GPS</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were not</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obtained by the deadline.</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Plan</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accordingly</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to</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allow</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for</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plenty</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of</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time</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for</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each</a:t>
            </a:r>
            <a:r>
              <a:rPr lang="en-US" sz="12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200">
                <a:effectLst/>
                <a:latin typeface="Fira Sans" panose="020B0503050000020004" pitchFamily="34" charset="0"/>
                <a:ea typeface="Fira Sans Light" panose="020B0403050000020004" pitchFamily="34" charset="0"/>
                <a:cs typeface="Fira Sans Light" panose="020B0403050000020004" pitchFamily="34" charset="0"/>
              </a:rPr>
              <a:t>agency representative to review and approve the application.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effectLst/>
              <a:latin typeface="Fira Sans" panose="020B0503050000020004" pitchFamily="34" charset="0"/>
              <a:ea typeface="Fira Sans Light" panose="020B0403050000020004" pitchFamily="34" charset="0"/>
              <a:cs typeface="Fira Sans Light" panose="020B04030500000200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Fira Sans" panose="020B0503050000020004" pitchFamily="34" charset="0"/>
                <a:ea typeface="Fira Sans Light" panose="020B0403050000020004" pitchFamily="34" charset="0"/>
                <a:cs typeface="Fira Sans Light" panose="020B0403050000020004" pitchFamily="34" charset="0"/>
              </a:rPr>
              <a:t>There is a recording on the Application Resources webpage that will lead you through how to set up and use GPS.  You will not have access to GPS until after the Intent to Apply form has been received and information has been sent back to you via email.  If you are not a school system or have never use GPS, an account will have to be set up for you and you will have to access the account before you are able to access GPS.</a:t>
            </a:r>
            <a:endParaRPr lang="en-US" sz="1200">
              <a:effectLst/>
              <a:latin typeface="Fira Sans Light" panose="020B0403050000020004" pitchFamily="34" charset="0"/>
              <a:ea typeface="Fira Sans Light" panose="020B0403050000020004" pitchFamily="34" charset="0"/>
              <a:cs typeface="Fira Sans Light" panose="020B0403050000020004" pitchFamily="34" charset="0"/>
            </a:endParaRP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11</a:t>
            </a:fld>
            <a:endParaRPr lang="en-US" altLang="en-US"/>
          </a:p>
        </p:txBody>
      </p:sp>
    </p:spTree>
    <p:extLst>
      <p:ext uri="{BB962C8B-B14F-4D97-AF65-F5344CB8AC3E}">
        <p14:creationId xmlns:p14="http://schemas.microsoft.com/office/powerpoint/2010/main" val="821952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0000" lnSpcReduction="20000"/>
          </a:bodyPr>
          <a:lstStyle/>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Peer Review Process and Awarding</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Each grant will be reviewed by WVDE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Coordinators to ensure that the proposal meets requirements.  You can find in the RFP a list of requirements as well a list of items that will cause the application to be ineligible. A proposal not meeting requirements will not enter the peer review process.</a:t>
            </a:r>
          </a:p>
          <a:p>
            <a:pPr marL="806615" lvl="1" indent="-349415">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An example of a disqualification would be not meeting and documenting with all private schools in the service area of your proposed application.</a:t>
            </a:r>
          </a:p>
          <a:p>
            <a:pPr marL="349415" indent="-349415">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Each grant will be reviewed by several trained Peer Reviewers who have diverse experience in afterschool</a:t>
            </a:r>
          </a:p>
          <a:p>
            <a:pPr marL="349415" indent="-349415">
              <a:lnSpc>
                <a:spcPct val="115000"/>
              </a:lnSpc>
              <a:spcBef>
                <a:spcPts val="0"/>
              </a:spcBef>
              <a:spcAft>
                <a:spcPts val="1019"/>
              </a:spcAft>
              <a:buFont typeface="Arial" panose="020B0604020202020204" pitchFamily="34" charset="0"/>
              <a:buChar char="•"/>
              <a:tabLst>
                <a:tab pos="465887"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Reviewers will, using a rubric, provide a combined score for each completed application. The rubric is available on the Application Resources page of the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website. </a:t>
            </a:r>
          </a:p>
          <a:p>
            <a:pPr marL="349415" indent="-349415">
              <a:lnSpc>
                <a:spcPct val="115000"/>
              </a:lnSpc>
              <a:spcBef>
                <a:spcPts val="0"/>
              </a:spcBef>
              <a:spcAft>
                <a:spcPts val="1019"/>
              </a:spcAft>
              <a:buFont typeface="Arial" panose="020B0604020202020204" pitchFamily="34" charset="0"/>
              <a:buChar char="•"/>
              <a:tabLst>
                <a:tab pos="465887"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If an application has a base score of 75% or higher, then the grant proposal is considered for funding and priority points are added to the rubric score for a final score.</a:t>
            </a:r>
          </a:p>
          <a:p>
            <a:pPr marL="349415" indent="-349415">
              <a:lnSpc>
                <a:spcPct val="115000"/>
              </a:lnSpc>
              <a:spcBef>
                <a:spcPts val="0"/>
              </a:spcBef>
              <a:spcAft>
                <a:spcPts val="1019"/>
              </a:spcAft>
              <a:buFont typeface="Arial" panose="020B0604020202020204" pitchFamily="34" charset="0"/>
              <a:buChar char="•"/>
              <a:tabLst>
                <a:tab pos="465887"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All funding is based on funds provided by the U.S. Department of Education Nina M. Lowey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Century Community Learning Center Program</a:t>
            </a:r>
          </a:p>
          <a:p>
            <a:pPr marL="349415" indent="-349415">
              <a:lnSpc>
                <a:spcPct val="115000"/>
              </a:lnSpc>
              <a:spcBef>
                <a:spcPts val="0"/>
              </a:spcBef>
              <a:spcAft>
                <a:spcPts val="1019"/>
              </a:spcAft>
              <a:buFont typeface="Arial" panose="020B0604020202020204" pitchFamily="34" charset="0"/>
              <a:buChar char="•"/>
              <a:tabLst>
                <a:tab pos="465887"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Funding will be announced in July  </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12</a:t>
            </a:fld>
            <a:endParaRPr lang="en-US" altLang="en-US"/>
          </a:p>
        </p:txBody>
      </p:sp>
    </p:spTree>
    <p:extLst>
      <p:ext uri="{BB962C8B-B14F-4D97-AF65-F5344CB8AC3E}">
        <p14:creationId xmlns:p14="http://schemas.microsoft.com/office/powerpoint/2010/main" val="3575568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13</a:t>
            </a:fld>
            <a:endParaRPr lang="en-US" altLang="en-US"/>
          </a:p>
        </p:txBody>
      </p:sp>
    </p:spTree>
    <p:extLst>
      <p:ext uri="{BB962C8B-B14F-4D97-AF65-F5344CB8AC3E}">
        <p14:creationId xmlns:p14="http://schemas.microsoft.com/office/powerpoint/2010/main" val="1357607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15</a:t>
            </a:fld>
            <a:endParaRPr lang="en-US" altLang="en-US"/>
          </a:p>
        </p:txBody>
      </p:sp>
    </p:spTree>
    <p:extLst>
      <p:ext uri="{BB962C8B-B14F-4D97-AF65-F5344CB8AC3E}">
        <p14:creationId xmlns:p14="http://schemas.microsoft.com/office/powerpoint/2010/main" val="3992427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55000" lnSpcReduction="20000"/>
          </a:bodyPr>
          <a:lstStyle/>
          <a:p>
            <a:pPr>
              <a:lnSpc>
                <a:spcPct val="115000"/>
              </a:lnSpc>
              <a:spcBef>
                <a:spcPts val="0"/>
              </a:spcBef>
              <a:spcAft>
                <a:spcPts val="1019"/>
              </a:spcAft>
            </a:pPr>
            <a:r>
              <a:rPr lang="en-US" sz="1800" err="1">
                <a:latin typeface="Calibri" panose="020F0502020204030204" pitchFamily="34" charset="0"/>
                <a:ea typeface="Calibri" panose="020F0502020204030204" pitchFamily="34" charset="0"/>
                <a:cs typeface="Calibri" panose="020F0502020204030204" pitchFamily="34" charset="0"/>
              </a:rPr>
              <a:t>Powerpoint</a:t>
            </a:r>
            <a:r>
              <a:rPr lang="en-US" sz="1800">
                <a:latin typeface="Calibri" panose="020F0502020204030204" pitchFamily="34" charset="0"/>
                <a:ea typeface="Calibri" panose="020F0502020204030204" pitchFamily="34" charset="0"/>
                <a:cs typeface="Calibri" panose="020F0502020204030204" pitchFamily="34" charset="0"/>
              </a:rPr>
              <a:t> words pulled from federal Measures of Effectiveness.</a:t>
            </a: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Principles of Effectiveness</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When writing the narrative, remember that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a:t>
            </a:r>
            <a:r>
              <a:rPr lang="en-US" sz="1800" err="1">
                <a:latin typeface="Calibri" panose="020F0502020204030204" pitchFamily="34" charset="0"/>
                <a:ea typeface="Calibri" panose="020F0502020204030204" pitchFamily="34" charset="0"/>
                <a:cs typeface="Calibri" panose="020F0502020204030204" pitchFamily="34" charset="0"/>
              </a:rPr>
              <a:t>CCLC</a:t>
            </a:r>
            <a:r>
              <a:rPr lang="en-US" sz="1800">
                <a:latin typeface="Calibri" panose="020F0502020204030204" pitchFamily="34" charset="0"/>
                <a:ea typeface="Calibri" panose="020F0502020204030204" pitchFamily="34" charset="0"/>
                <a:cs typeface="Calibri" panose="020F0502020204030204" pitchFamily="34" charset="0"/>
              </a:rPr>
              <a:t> programs must meet the principles of effectiveness.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This means that proposed programs must be based on an </a:t>
            </a:r>
            <a:r>
              <a:rPr lang="en-US" sz="1800" u="sng">
                <a:latin typeface="Calibri" panose="020F0502020204030204" pitchFamily="34" charset="0"/>
                <a:ea typeface="Calibri" panose="020F0502020204030204" pitchFamily="34" charset="0"/>
                <a:cs typeface="Calibri" panose="020F0502020204030204" pitchFamily="34" charset="0"/>
              </a:rPr>
              <a:t>assessment of data regarding the need</a:t>
            </a:r>
            <a:r>
              <a:rPr lang="en-US" sz="1800">
                <a:latin typeface="Calibri" panose="020F0502020204030204" pitchFamily="34" charset="0"/>
                <a:ea typeface="Calibri" panose="020F0502020204030204" pitchFamily="34" charset="0"/>
                <a:cs typeface="Calibri" panose="020F0502020204030204" pitchFamily="34" charset="0"/>
              </a:rPr>
              <a:t> for out-of-school time programs in the school and community; they must be based on </a:t>
            </a:r>
            <a:r>
              <a:rPr lang="en-US" sz="1800" u="sng">
                <a:latin typeface="Calibri" panose="020F0502020204030204" pitchFamily="34" charset="0"/>
                <a:ea typeface="Calibri" panose="020F0502020204030204" pitchFamily="34" charset="0"/>
                <a:cs typeface="Calibri" panose="020F0502020204030204" pitchFamily="34" charset="0"/>
              </a:rPr>
              <a:t>established performance objectives</a:t>
            </a:r>
            <a:r>
              <a:rPr lang="en-US" sz="1800">
                <a:latin typeface="Calibri" panose="020F0502020204030204" pitchFamily="34" charset="0"/>
                <a:ea typeface="Calibri" panose="020F0502020204030204" pitchFamily="34" charset="0"/>
                <a:cs typeface="Calibri" panose="020F0502020204030204" pitchFamily="34" charset="0"/>
              </a:rPr>
              <a:t> aimed at ensuring high quality academic enrichment opportunities; and, where appropriate, be based on </a:t>
            </a:r>
            <a:r>
              <a:rPr lang="en-US" sz="1800" u="sng">
                <a:latin typeface="Calibri" panose="020F0502020204030204" pitchFamily="34" charset="0"/>
                <a:ea typeface="Calibri" panose="020F0502020204030204" pitchFamily="34" charset="0"/>
                <a:cs typeface="Calibri" panose="020F0502020204030204" pitchFamily="34" charset="0"/>
              </a:rPr>
              <a:t>scientifically-based research </a:t>
            </a:r>
            <a:r>
              <a:rPr lang="en-US" sz="1800">
                <a:latin typeface="Calibri" panose="020F0502020204030204" pitchFamily="34" charset="0"/>
                <a:ea typeface="Calibri" panose="020F0502020204030204" pitchFamily="34" charset="0"/>
                <a:cs typeface="Calibri" panose="020F0502020204030204" pitchFamily="34" charset="0"/>
              </a:rPr>
              <a:t>that provides evidence that the program or activity will help students meet state academic standards.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What Works Clearinghouse has a plethora of information on quality curricula, guides, and programs. We recommend you consider the information found in the clearinghouse when developing your proposed program.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For example, there is document entitled, “Structuring Out-of-School Time to Improve Academic Achievement” by the Institute of Education Sciences that provides practice guides to formulate specific and coherent evidence-based recommendations.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a:t> </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16</a:t>
            </a:fld>
            <a:endParaRPr lang="en-US" altLang="en-US"/>
          </a:p>
        </p:txBody>
      </p:sp>
    </p:spTree>
    <p:extLst>
      <p:ext uri="{BB962C8B-B14F-4D97-AF65-F5344CB8AC3E}">
        <p14:creationId xmlns:p14="http://schemas.microsoft.com/office/powerpoint/2010/main" val="556521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a:latin typeface="Calbri"/>
              </a:rPr>
              <a:t>and follow the WV Department of Human Services ratio guidance for more information</a:t>
            </a: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17</a:t>
            </a:fld>
            <a:endParaRPr lang="en-US" altLang="en-US"/>
          </a:p>
        </p:txBody>
      </p:sp>
    </p:spTree>
    <p:extLst>
      <p:ext uri="{BB962C8B-B14F-4D97-AF65-F5344CB8AC3E}">
        <p14:creationId xmlns:p14="http://schemas.microsoft.com/office/powerpoint/2010/main" val="3978139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18</a:t>
            </a:fld>
            <a:endParaRPr lang="en-US" altLang="en-US"/>
          </a:p>
        </p:txBody>
      </p:sp>
    </p:spTree>
    <p:extLst>
      <p:ext uri="{BB962C8B-B14F-4D97-AF65-F5344CB8AC3E}">
        <p14:creationId xmlns:p14="http://schemas.microsoft.com/office/powerpoint/2010/main" val="735351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Collaboration with </a:t>
            </a:r>
            <a:r>
              <a:rPr lang="en-US" sz="1800" err="1">
                <a:latin typeface="Calibri" panose="020F0502020204030204" pitchFamily="34" charset="0"/>
                <a:ea typeface="Calibri" panose="020F0502020204030204" pitchFamily="34" charset="0"/>
                <a:cs typeface="Calibri" panose="020F0502020204030204" pitchFamily="34" charset="0"/>
              </a:rPr>
              <a:t>WVDE</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Grantees must participate in state and federally mandated annual evaluations, as mentioned previously.</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465887" lvl="1">
              <a:spcBef>
                <a:spcPts val="0"/>
              </a:spcBef>
              <a:spcAft>
                <a:spcPts val="0"/>
              </a:spcAft>
            </a:pPr>
            <a:r>
              <a:rPr lang="en-US" sz="1800">
                <a:latin typeface="Calibri" panose="020F0502020204030204" pitchFamily="34" charset="0"/>
                <a:ea typeface="Times New Roman" panose="02020603050405020304" pitchFamily="18" charset="0"/>
                <a:cs typeface="Calibri" panose="020F0502020204030204" pitchFamily="34" charset="0"/>
              </a:rPr>
              <a:t>1. Collection of data through a </a:t>
            </a:r>
            <a:r>
              <a:rPr lang="en-US" sz="1800" err="1">
                <a:latin typeface="Calibri" panose="020F0502020204030204" pitchFamily="34" charset="0"/>
                <a:ea typeface="Times New Roman" panose="02020603050405020304" pitchFamily="18" charset="0"/>
                <a:cs typeface="Calibri" panose="020F0502020204030204" pitchFamily="34" charset="0"/>
              </a:rPr>
              <a:t>WVDE</a:t>
            </a:r>
            <a:r>
              <a:rPr lang="en-US" sz="1800">
                <a:latin typeface="Calibri" panose="020F0502020204030204" pitchFamily="34" charset="0"/>
                <a:ea typeface="Times New Roman" panose="02020603050405020304" pitchFamily="18" charset="0"/>
                <a:cs typeface="Calibri" panose="020F0502020204030204" pitchFamily="34" charset="0"/>
              </a:rPr>
              <a:t> data system </a:t>
            </a: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marL="465887" lvl="1">
              <a:spcBef>
                <a:spcPts val="0"/>
              </a:spcBef>
              <a:spcAft>
                <a:spcPts val="0"/>
              </a:spcAft>
            </a:pPr>
            <a:r>
              <a:rPr lang="en-US" sz="1800">
                <a:latin typeface="Calibri" panose="020F0502020204030204" pitchFamily="34" charset="0"/>
                <a:ea typeface="Times New Roman" panose="02020603050405020304" pitchFamily="18" charset="0"/>
                <a:cs typeface="Calibri" panose="020F0502020204030204" pitchFamily="34" charset="0"/>
              </a:rPr>
              <a:t>2. Completion of </a:t>
            </a:r>
            <a:r>
              <a:rPr lang="en-US" sz="1800" err="1">
                <a:latin typeface="Calibri" panose="020F0502020204030204" pitchFamily="34" charset="0"/>
                <a:ea typeface="Times New Roman" panose="02020603050405020304" pitchFamily="18" charset="0"/>
                <a:cs typeface="Calibri" panose="020F0502020204030204" pitchFamily="34" charset="0"/>
              </a:rPr>
              <a:t>USDE</a:t>
            </a:r>
            <a:r>
              <a:rPr lang="en-US" sz="1800">
                <a:latin typeface="Calibri" panose="020F0502020204030204" pitchFamily="34" charset="0"/>
                <a:ea typeface="Times New Roman" panose="02020603050405020304" pitchFamily="18" charset="0"/>
                <a:cs typeface="Calibri" panose="020F0502020204030204" pitchFamily="34" charset="0"/>
              </a:rPr>
              <a:t> 21 APR data collection system </a:t>
            </a: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marL="465887" lvl="1">
              <a:spcBef>
                <a:spcPts val="0"/>
              </a:spcBef>
              <a:spcAft>
                <a:spcPts val="0"/>
              </a:spcAft>
            </a:pPr>
            <a:r>
              <a:rPr lang="en-US" sz="1800">
                <a:latin typeface="Calibri" panose="020F0502020204030204" pitchFamily="34" charset="0"/>
                <a:ea typeface="Times New Roman" panose="02020603050405020304" pitchFamily="18" charset="0"/>
                <a:cs typeface="Calibri" panose="020F0502020204030204" pitchFamily="34" charset="0"/>
              </a:rPr>
              <a:t>3. Completion of the annual Teacher Survey by the regular K-5</a:t>
            </a:r>
            <a:r>
              <a:rPr lang="en-US" sz="1800" baseline="30000">
                <a:latin typeface="Calibri" panose="020F0502020204030204" pitchFamily="34" charset="0"/>
                <a:ea typeface="Times New Roman" panose="02020603050405020304" pitchFamily="18" charset="0"/>
                <a:cs typeface="Calibri" panose="020F0502020204030204" pitchFamily="34" charset="0"/>
              </a:rPr>
              <a:t>th</a:t>
            </a:r>
            <a:r>
              <a:rPr lang="en-US" sz="1800">
                <a:latin typeface="Calibri" panose="020F0502020204030204" pitchFamily="34" charset="0"/>
                <a:ea typeface="Times New Roman" panose="02020603050405020304" pitchFamily="18" charset="0"/>
                <a:cs typeface="Calibri" panose="020F0502020204030204" pitchFamily="34" charset="0"/>
              </a:rPr>
              <a:t> grade classroom teacher of regular attendees of the program. </a:t>
            </a: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marL="465887" lvl="1">
              <a:spcBef>
                <a:spcPts val="0"/>
              </a:spcBef>
              <a:spcAft>
                <a:spcPts val="0"/>
              </a:spcAft>
            </a:pPr>
            <a:r>
              <a:rPr lang="en-US" sz="1800">
                <a:latin typeface="Calibri" panose="020F0502020204030204" pitchFamily="34" charset="0"/>
                <a:ea typeface="Times New Roman" panose="02020603050405020304" pitchFamily="18" charset="0"/>
                <a:cs typeface="Calibri" panose="020F0502020204030204" pitchFamily="34" charset="0"/>
              </a:rPr>
              <a:t>4. Submission of the annual Program Director Survey</a:t>
            </a: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marL="465887" lvl="1">
              <a:spcBef>
                <a:spcPts val="0"/>
              </a:spcBef>
              <a:spcAft>
                <a:spcPts val="0"/>
              </a:spcAft>
            </a:pPr>
            <a:r>
              <a:rPr lang="en-US" sz="1800">
                <a:latin typeface="Calibri" panose="020F0502020204030204" pitchFamily="34" charset="0"/>
                <a:ea typeface="Times New Roman" panose="02020603050405020304" pitchFamily="18" charset="0"/>
                <a:cs typeface="Calibri" panose="020F0502020204030204" pitchFamily="34" charset="0"/>
              </a:rPr>
              <a:t>5. Participation in program monitoring, conducted by </a:t>
            </a:r>
            <a:r>
              <a:rPr lang="en-US" sz="1800" err="1">
                <a:latin typeface="Calibri" panose="020F0502020204030204" pitchFamily="34" charset="0"/>
                <a:ea typeface="Times New Roman" panose="02020603050405020304" pitchFamily="18" charset="0"/>
                <a:cs typeface="Calibri" panose="020F0502020204030204" pitchFamily="34" charset="0"/>
              </a:rPr>
              <a:t>WVDE</a:t>
            </a:r>
            <a:r>
              <a:rPr lang="en-US" sz="1800">
                <a:latin typeface="Calibri" panose="020F0502020204030204" pitchFamily="34" charset="0"/>
                <a:ea typeface="Times New Roman" panose="02020603050405020304" pitchFamily="18" charset="0"/>
                <a:cs typeface="Calibri" panose="020F0502020204030204" pitchFamily="34" charset="0"/>
              </a:rPr>
              <a:t> 21st </a:t>
            </a:r>
            <a:r>
              <a:rPr lang="en-US" sz="1800" err="1">
                <a:latin typeface="Calibri" panose="020F0502020204030204" pitchFamily="34" charset="0"/>
                <a:ea typeface="Times New Roman" panose="02020603050405020304" pitchFamily="18" charset="0"/>
                <a:cs typeface="Calibri" panose="020F0502020204030204" pitchFamily="34" charset="0"/>
              </a:rPr>
              <a:t>CCLC</a:t>
            </a:r>
            <a:r>
              <a:rPr lang="en-US" sz="1800">
                <a:latin typeface="Calibri" panose="020F0502020204030204" pitchFamily="34" charset="0"/>
                <a:ea typeface="Times New Roman" panose="02020603050405020304" pitchFamily="18" charset="0"/>
                <a:cs typeface="Calibri" panose="020F0502020204030204" pitchFamily="34" charset="0"/>
              </a:rPr>
              <a:t> staff, requiring submission of required documentation and arrangement of focus group interviews with key stakeholders is assured.   </a:t>
            </a: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0"/>
              </a:spcBef>
              <a:spcAft>
                <a:spcPts val="1019"/>
              </a:spcAft>
            </a:pPr>
            <a:r>
              <a:rPr lang="en-US" sz="1800">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19</a:t>
            </a:fld>
            <a:endParaRPr lang="en-US" altLang="en-US"/>
          </a:p>
        </p:txBody>
      </p:sp>
    </p:spTree>
    <p:extLst>
      <p:ext uri="{BB962C8B-B14F-4D97-AF65-F5344CB8AC3E}">
        <p14:creationId xmlns:p14="http://schemas.microsoft.com/office/powerpoint/2010/main" val="3739871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Do I add slides about calculating ADA? Here or after application narrative section?</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20</a:t>
            </a:fld>
            <a:endParaRPr lang="en-US" altLang="en-US"/>
          </a:p>
        </p:txBody>
      </p:sp>
    </p:spTree>
    <p:extLst>
      <p:ext uri="{BB962C8B-B14F-4D97-AF65-F5344CB8AC3E}">
        <p14:creationId xmlns:p14="http://schemas.microsoft.com/office/powerpoint/2010/main" val="144417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15000"/>
              </a:lnSpc>
              <a:spcBef>
                <a:spcPts val="0"/>
              </a:spcBef>
              <a:spcAft>
                <a:spcPts val="1019"/>
              </a:spcAft>
              <a:buClrTx/>
              <a:buSzTx/>
              <a:buFontTx/>
              <a:buNone/>
              <a:tabLst/>
              <a:defRPr/>
            </a:pPr>
            <a:r>
              <a:rPr lang="en-US" sz="1800">
                <a:latin typeface="Calibri" panose="020F0502020204030204" pitchFamily="34" charset="0"/>
                <a:ea typeface="Calibri" panose="020F0502020204030204" pitchFamily="34" charset="0"/>
                <a:cs typeface="Calibri" panose="020F0502020204030204" pitchFamily="34" charset="0"/>
              </a:rPr>
              <a:t>You may know that the Nina M. Lowey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Century Community Learning Center Program,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The Nita M. Lowey 21</a:t>
            </a:r>
            <a:r>
              <a:rPr lang="en-US" sz="1800" baseline="30000">
                <a:effectLst/>
                <a:latin typeface="Fira Sans" panose="020B0503050000020004" pitchFamily="34" charset="0"/>
                <a:ea typeface="Fira Sans Light" panose="020B0403050000020004" pitchFamily="34" charset="0"/>
                <a:cs typeface="Fira Sans Light" panose="020B0403050000020004" pitchFamily="34" charset="0"/>
              </a:rPr>
              <a:t>st</a:t>
            </a:r>
            <a:r>
              <a:rPr lang="en-US" sz="1800">
                <a:effectLst/>
                <a:latin typeface="Fira Sans" panose="020B0503050000020004" pitchFamily="34" charset="0"/>
                <a:ea typeface="Fira Sans Light" panose="020B0403050000020004" pitchFamily="34" charset="0"/>
                <a:cs typeface="Fira Sans Light" panose="020B0403050000020004" pitchFamily="34" charset="0"/>
              </a:rPr>
              <a:t> Century Community Learning Centers (21</a:t>
            </a:r>
            <a:r>
              <a:rPr lang="en-US" sz="1800" baseline="30000">
                <a:effectLst/>
                <a:latin typeface="Fira Sans" panose="020B0503050000020004" pitchFamily="34" charset="0"/>
                <a:ea typeface="Fira Sans Light" panose="020B0403050000020004" pitchFamily="34" charset="0"/>
                <a:cs typeface="Fira Sans Light" panose="020B0403050000020004" pitchFamily="34" charset="0"/>
              </a:rPr>
              <a:t>st</a:t>
            </a:r>
            <a:r>
              <a:rPr lang="en-US" sz="1800">
                <a:effectLst/>
                <a:latin typeface="Fira Sans" panose="020B0503050000020004" pitchFamily="34" charset="0"/>
                <a:ea typeface="Fira Sans Light" panose="020B0403050000020004" pitchFamily="34" charset="0"/>
                <a:cs typeface="Fira Sans Light" panose="020B0403050000020004" pitchFamily="34" charset="0"/>
              </a:rPr>
              <a:t> CCLC) program is authorized under Title IV, Part B of the Elementary and Secondary Education Act, as amended by the Every Student Succeeds Act (ESSA) of 2015.</a:t>
            </a:r>
            <a:r>
              <a:rPr lang="en-US" sz="1800">
                <a:effectLst/>
                <a:latin typeface="Arial" panose="020B0604020202020204" pitchFamily="34" charset="0"/>
                <a:ea typeface="Fira Sans Light" panose="020B0403050000020004" pitchFamily="34" charset="0"/>
                <a:cs typeface="Fira Sans Light" panose="020B0403050000020004" pitchFamily="34" charset="0"/>
              </a:rPr>
              <a:t> </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 Allocations are based on a formula that includes the state’s share of funds in the previous year under Part A of Title I, as well as census information. </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The federal funding is to establish high quality afterschool programs in community learning center through a competitive grant process.</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2</a:t>
            </a:fld>
            <a:endParaRPr lang="en-US" altLang="en-US"/>
          </a:p>
        </p:txBody>
      </p:sp>
    </p:spTree>
    <p:extLst>
      <p:ext uri="{BB962C8B-B14F-4D97-AF65-F5344CB8AC3E}">
        <p14:creationId xmlns:p14="http://schemas.microsoft.com/office/powerpoint/2010/main" val="2269333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Loren</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21</a:t>
            </a:fld>
            <a:endParaRPr lang="en-US" altLang="en-US"/>
          </a:p>
        </p:txBody>
      </p:sp>
    </p:spTree>
    <p:extLst>
      <p:ext uri="{BB962C8B-B14F-4D97-AF65-F5344CB8AC3E}">
        <p14:creationId xmlns:p14="http://schemas.microsoft.com/office/powerpoint/2010/main" val="1249718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Loren</a:t>
            </a:r>
          </a:p>
          <a:p>
            <a:endParaRPr lang="en-US"/>
          </a:p>
          <a:p>
            <a:pPr marL="171450" indent="-171450">
              <a:buFont typeface="Arial" panose="020B0604020202020204" pitchFamily="34" charset="0"/>
              <a:buChar char="•"/>
            </a:pPr>
            <a:r>
              <a:rPr lang="en-US"/>
              <a:t>The WVDE will calculate the ADA for previously funded applicants using an average of the ADA form the last three years of the grant plus 10% growth.</a:t>
            </a:r>
          </a:p>
          <a:p>
            <a:pPr marL="0" indent="0">
              <a:buFont typeface="Arial" panose="020B0604020202020204" pitchFamily="34" charset="0"/>
              <a:buNone/>
            </a:pPr>
            <a:r>
              <a:rPr lang="en-US"/>
              <a:t> </a:t>
            </a:r>
          </a:p>
          <a:p>
            <a:pPr marL="171450" indent="-171450">
              <a:buFont typeface="Arial" panose="020B0604020202020204" pitchFamily="34" charset="0"/>
              <a:buChar char="•"/>
            </a:pPr>
            <a:r>
              <a:rPr lang="en-US"/>
              <a:t>New applicants should estimate their ADA using information form this presentation as well as from surveys, the school, and any experience. </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22</a:t>
            </a:fld>
            <a:endParaRPr lang="en-US" altLang="en-US"/>
          </a:p>
        </p:txBody>
      </p:sp>
    </p:spTree>
    <p:extLst>
      <p:ext uri="{BB962C8B-B14F-4D97-AF65-F5344CB8AC3E}">
        <p14:creationId xmlns:p14="http://schemas.microsoft.com/office/powerpoint/2010/main" val="3605065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Often, new applicants may not know how many students will attend daily, especially if they do not currently have an active afterschool program.</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This chart comes from current 21</a:t>
            </a:r>
            <a:r>
              <a:rPr lang="en-US" baseline="30000"/>
              <a:t>st</a:t>
            </a:r>
            <a:r>
              <a:rPr lang="en-US"/>
              <a:t> CCLC grantee site data.  Long-time grantees most often have an average daily attendance near the top of the ranges seen here.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Your grant application may serve more than one site.  If you plan to serve multiple sites, then you may consider that your average daily attendance would be approximately 17 to 22 students per site.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Middle and High School Site category listed in the third row of the chart is reflective of a single afterschool program site that serves more than one school (often a middle school and a high school). This provides a larger pool of student from which to recruit and typically results in a higher ADA than a single site serving a single school.</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For the minimum amount of funding, $50,000 one must serve at least 17 students every day. As you can see on the chart, it will likely be very challenging to serve high school and middle school students from one school.</a:t>
            </a: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23</a:t>
            </a:fld>
            <a:endParaRPr lang="en-US" altLang="en-US"/>
          </a:p>
        </p:txBody>
      </p:sp>
    </p:spTree>
    <p:extLst>
      <p:ext uri="{BB962C8B-B14F-4D97-AF65-F5344CB8AC3E}">
        <p14:creationId xmlns:p14="http://schemas.microsoft.com/office/powerpoint/2010/main" val="3658099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marL="229708" indent="-229708" eaLnBrk="1" hangingPunct="1">
              <a:spcBef>
                <a:spcPct val="0"/>
              </a:spcBef>
            </a:pPr>
            <a:endParaRPr lang="en-US" altLang="en-US"/>
          </a:p>
          <a:p>
            <a:pPr>
              <a:lnSpc>
                <a:spcPct val="115000"/>
              </a:lnSpc>
              <a:spcBef>
                <a:spcPts val="0"/>
              </a:spcBef>
              <a:spcAft>
                <a:spcPts val="1019"/>
              </a:spcAft>
            </a:pPr>
            <a:r>
              <a:rPr lang="en-US" sz="1800" b="1">
                <a:latin typeface="Calibri" panose="020F0502020204030204" pitchFamily="34" charset="0"/>
                <a:ea typeface="Calibri" panose="020F0502020204030204" pitchFamily="34" charset="0"/>
                <a:cs typeface="Calibri" panose="020F0502020204030204" pitchFamily="34" charset="0"/>
              </a:rPr>
              <a:t>Application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As mentioned earlier, applications are to be completed entirely online through GPS.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All interested applicants will receive access to GPS only after they have completed and submitted all the requested information on the “Intent to Apply” prior to the deadline.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GPS will be open in March, and a training will be provided.</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29708" indent="-229708" eaLnBrk="1" hangingPunct="1">
              <a:spcBef>
                <a:spcPct val="0"/>
              </a:spcBef>
            </a:pPr>
            <a:endParaRPr lang="en-US" altLang="en-US"/>
          </a:p>
          <a:p>
            <a:pPr marL="229708" indent="-229708" eaLnBrk="1" hangingPunct="1">
              <a:spcBef>
                <a:spcPct val="0"/>
              </a:spcBef>
              <a:buFontTx/>
              <a:buAutoNum type="arabicPeriod"/>
            </a:pPr>
            <a:endParaRPr lang="en-US" altLang="en-US" sz="1400"/>
          </a:p>
        </p:txBody>
      </p:sp>
      <p:sp>
        <p:nvSpPr>
          <p:cNvPr id="70660" name="Slide Number Placeholder 3"/>
          <p:cNvSpPr>
            <a:spLocks noGrp="1"/>
          </p:cNvSpPr>
          <p:nvPr>
            <p:ph type="sldNum" sz="quarter" idx="5"/>
          </p:nvPr>
        </p:nvSpPr>
        <p:spPr bwMode="auto">
          <a:noFill/>
          <a:ln>
            <a:miter lim="800000"/>
            <a:headEnd/>
            <a:tailEnd/>
          </a:ln>
        </p:spPr>
        <p:txBody>
          <a:bodyPr/>
          <a:lstStyle/>
          <a:p>
            <a:fld id="{C0B9AABA-7B06-4C0A-9FEF-74FFCE938A84}" type="slidenum">
              <a:rPr lang="en-US" altLang="en-US"/>
              <a:pPr/>
              <a:t>25</a:t>
            </a:fld>
            <a:endParaRPr lang="en-US" altLang="en-US"/>
          </a:p>
        </p:txBody>
      </p:sp>
    </p:spTree>
    <p:extLst>
      <p:ext uri="{BB962C8B-B14F-4D97-AF65-F5344CB8AC3E}">
        <p14:creationId xmlns:p14="http://schemas.microsoft.com/office/powerpoint/2010/main" val="2996083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endParaRPr lang="en-US"/>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Cover Sheet</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In the Cover Sheet Section, contact information for the applicant and co-application partner (if applicable) is listed.  Additionally, schools to be served and the number of sites to be funded are identified.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marR="0" lvl="0" indent="-291179" algn="l" defTabSz="914400" rtl="0" eaLnBrk="0" fontAlgn="base" latinLnBrk="0" hangingPunct="0">
              <a:lnSpc>
                <a:spcPct val="115000"/>
              </a:lnSpc>
              <a:spcBef>
                <a:spcPts val="0"/>
              </a:spcBef>
              <a:spcAft>
                <a:spcPts val="1019"/>
              </a:spcAft>
              <a:buClrTx/>
              <a:buSzTx/>
              <a:buFont typeface="Arial" panose="020B0604020202020204" pitchFamily="34" charset="0"/>
              <a:buChar char="•"/>
              <a:tabLst/>
              <a:defRPr/>
            </a:pPr>
            <a:r>
              <a:rPr lang="en-US" sz="1800">
                <a:latin typeface="Calibri" panose="020F0502020204030204" pitchFamily="34" charset="0"/>
                <a:ea typeface="Calibri" panose="020F0502020204030204" pitchFamily="34" charset="0"/>
                <a:cs typeface="Calibri" panose="020F0502020204030204" pitchFamily="34" charset="0"/>
              </a:rPr>
              <a:t>The applicants’ Unique Entity Identity (UEI) is also provided on the Cover Sheet. </a:t>
            </a:r>
            <a:r>
              <a:rPr lang="en-US" sz="1800"/>
              <a:t>UEI numbers are available at SAM.gov</a:t>
            </a: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Finally, this section is where you would add any matching or in-kind funds.  While these are not required, matching or in-kinds funds show the peer reviewers that community partners and applicants are prepared to invest and support a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program in the community.</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26</a:t>
            </a:fld>
            <a:endParaRPr lang="en-US" altLang="en-US"/>
          </a:p>
        </p:txBody>
      </p:sp>
    </p:spTree>
    <p:extLst>
      <p:ext uri="{BB962C8B-B14F-4D97-AF65-F5344CB8AC3E}">
        <p14:creationId xmlns:p14="http://schemas.microsoft.com/office/powerpoint/2010/main" val="492980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Assurance Section</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There is an Assurance page, which outlines a list of regulations and obligations of a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program. </a:t>
            </a:r>
            <a:r>
              <a:rPr lang="en-US" altLang="en-US" sz="1800"/>
              <a:t>In the GPS application you must agree to follow all regulations applicable to 21</a:t>
            </a:r>
            <a:r>
              <a:rPr lang="en-US" altLang="en-US" sz="1800" baseline="30000"/>
              <a:t>st</a:t>
            </a:r>
            <a:r>
              <a:rPr lang="en-US" altLang="en-US" sz="1800"/>
              <a:t> CCLC, including the requirements listed in the assurance section, </a:t>
            </a:r>
            <a:r>
              <a:rPr lang="en-US" sz="1800">
                <a:latin typeface="Calibri" panose="020F0502020204030204" pitchFamily="34" charset="0"/>
                <a:ea typeface="Calibri" panose="020F0502020204030204" pitchFamily="34" charset="0"/>
                <a:cs typeface="Calibri" panose="020F0502020204030204" pitchFamily="34" charset="0"/>
              </a:rPr>
              <a:t>by clicking a box at the top of the list.</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Bef>
                <a:spcPts val="0"/>
              </a:spcBef>
              <a:spcAft>
                <a:spcPts val="1019"/>
              </a:spcAft>
              <a:buFont typeface="Arial" panose="020B0604020202020204" pitchFamily="34" charset="0"/>
              <a:buChar char="•"/>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Bef>
                <a:spcPts val="0"/>
              </a:spcBef>
              <a:spcAft>
                <a:spcPts val="1019"/>
              </a:spcAft>
              <a:buFont typeface="Arial" panose="020B0604020202020204" pitchFamily="34" charset="0"/>
              <a:buChar char="•"/>
            </a:pPr>
            <a:r>
              <a:rPr lang="en-US" altLang="en-US"/>
              <a:t>In the RFP you can read each assurance  located in the appendices</a:t>
            </a:r>
          </a:p>
        </p:txBody>
      </p:sp>
      <p:sp>
        <p:nvSpPr>
          <p:cNvPr id="111620" name="Slide Number Placeholder 3"/>
          <p:cNvSpPr>
            <a:spLocks noGrp="1"/>
          </p:cNvSpPr>
          <p:nvPr>
            <p:ph type="sldNum" sz="quarter" idx="5"/>
          </p:nvPr>
        </p:nvSpPr>
        <p:spPr bwMode="auto">
          <a:noFill/>
          <a:ln>
            <a:miter lim="800000"/>
            <a:headEnd/>
            <a:tailEnd/>
          </a:ln>
        </p:spPr>
        <p:txBody>
          <a:bodyPr/>
          <a:lstStyle/>
          <a:p>
            <a:fld id="{F3902032-B0F3-402D-B307-10640797427F}" type="slidenum">
              <a:rPr lang="en-US" altLang="en-US"/>
              <a:pPr/>
              <a:t>27</a:t>
            </a:fld>
            <a:endParaRPr lang="en-US" altLang="en-US"/>
          </a:p>
        </p:txBody>
      </p:sp>
    </p:spTree>
    <p:extLst>
      <p:ext uri="{BB962C8B-B14F-4D97-AF65-F5344CB8AC3E}">
        <p14:creationId xmlns:p14="http://schemas.microsoft.com/office/powerpoint/2010/main" val="1861685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Program Summary</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For the Program Summary Chart, list the name and location of each site you will operate, along with the days and times the program will operate at each location.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Include the number of students you anticipate serving daily during the school year, also known as the anticipated average daily attendance; the schools’ percentage of direct certified students eligible to receive federal assistance; and the anticipated number of adults and/or family members</a:t>
            </a:r>
            <a:r>
              <a:rPr lang="en-US" sz="180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a:latin typeface="Calibri" panose="020F0502020204030204" pitchFamily="34" charset="0"/>
                <a:ea typeface="Calibri" panose="020F0502020204030204" pitchFamily="34" charset="0"/>
                <a:cs typeface="Calibri" panose="020F0502020204030204" pitchFamily="34" charset="0"/>
              </a:rPr>
              <a:t>who will receive educational services.  </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28</a:t>
            </a:fld>
            <a:endParaRPr lang="en-US" altLang="en-US"/>
          </a:p>
        </p:txBody>
      </p:sp>
    </p:spTree>
    <p:extLst>
      <p:ext uri="{BB962C8B-B14F-4D97-AF65-F5344CB8AC3E}">
        <p14:creationId xmlns:p14="http://schemas.microsoft.com/office/powerpoint/2010/main" val="57356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a:p>
            <a:r>
              <a:rPr lang="en-US"/>
              <a:t>The narrative comprises of 9 sections plus budget section.  For the next while, this workshop will review the expectation of what an applicant should describe and detail for each section of the proposal.</a:t>
            </a:r>
          </a:p>
          <a:p>
            <a:endParaRPr lang="en-US"/>
          </a:p>
          <a:p>
            <a:r>
              <a:rPr lang="en-US"/>
              <a:t>(123 points)</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29</a:t>
            </a:fld>
            <a:endParaRPr lang="en-US" altLang="en-US"/>
          </a:p>
        </p:txBody>
      </p:sp>
    </p:spTree>
    <p:extLst>
      <p:ext uri="{BB962C8B-B14F-4D97-AF65-F5344CB8AC3E}">
        <p14:creationId xmlns:p14="http://schemas.microsoft.com/office/powerpoint/2010/main" val="1954070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normAutofit fontScale="625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Sherry  </a:t>
            </a: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The Statement of Need is a critical component as it sets the application’s roadmap for the remaining sections.  All sections are to link back to the needs described in this section.</a:t>
            </a: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Need for the Program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524123"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In this section, the applicant describes the needs of the populations to be served by the afterschool program, as demonstrated through a </a:t>
            </a:r>
            <a:r>
              <a:rPr lang="en-US" sz="1800" u="sng">
                <a:latin typeface="Calibri" panose="020F0502020204030204" pitchFamily="34" charset="0"/>
                <a:ea typeface="Calibri" panose="020F0502020204030204" pitchFamily="34" charset="0"/>
                <a:cs typeface="Calibri" panose="020F0502020204030204" pitchFamily="34" charset="0"/>
              </a:rPr>
              <a:t>multitude of appropriately cited data sources </a:t>
            </a:r>
            <a:r>
              <a:rPr lang="en-US" sz="1800">
                <a:latin typeface="Calibri" panose="020F0502020204030204" pitchFamily="34" charset="0"/>
                <a:ea typeface="Calibri" panose="020F0502020204030204" pitchFamily="34" charset="0"/>
                <a:cs typeface="Calibri" panose="020F0502020204030204" pitchFamily="34" charset="0"/>
              </a:rPr>
              <a:t>as well as a community needs assessment conducted in the last three years.  </a:t>
            </a:r>
          </a:p>
          <a:p>
            <a:pPr marL="524123"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Applicant must show how the proposed program will meet these needs by providing services and opportunities not currently available. </a:t>
            </a:r>
          </a:p>
          <a:p>
            <a:pPr marL="524123"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application should clearly show specific, identified needs that connect to the goals and measurable objectives of the application, the proposed activities and services, and the program evaluation. </a:t>
            </a:r>
          </a:p>
          <a:p>
            <a:pPr marL="524123"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Don’t forget to discuss how stakeholders and partners have been involved in this assessment process.</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lang="en-US" sz="1800">
                <a:effectLst/>
                <a:latin typeface="Fira Sans" panose="020B0503050000020004" pitchFamily="34" charset="0"/>
                <a:ea typeface="Fira Sans Light" panose="020B0403050000020004" pitchFamily="34" charset="0"/>
                <a:cs typeface="Fira Sans Light" panose="020B0403050000020004" pitchFamily="34" charset="0"/>
              </a:rPr>
              <a:t>Needs data should be less than three years old and come from multiple sources, including a community needs assessment. Data should be properly cited, and a works cited page should be uploaded in the “Related Documents” section of GPS. </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pPr eaLnBrk="1" hangingPunct="1">
              <a:lnSpc>
                <a:spcPct val="90000"/>
              </a:lnSpc>
              <a:spcBef>
                <a:spcPct val="0"/>
              </a:spcBef>
            </a:pPr>
            <a:endParaRPr lang="en-US" altLang="en-US"/>
          </a:p>
        </p:txBody>
      </p:sp>
      <p:sp>
        <p:nvSpPr>
          <p:cNvPr id="76804" name="Slide Number Placeholder 3"/>
          <p:cNvSpPr>
            <a:spLocks noGrp="1"/>
          </p:cNvSpPr>
          <p:nvPr>
            <p:ph type="sldNum" sz="quarter" idx="5"/>
          </p:nvPr>
        </p:nvSpPr>
        <p:spPr bwMode="auto">
          <a:noFill/>
          <a:ln>
            <a:miter lim="800000"/>
            <a:headEnd/>
            <a:tailEnd/>
          </a:ln>
        </p:spPr>
        <p:txBody>
          <a:bodyPr/>
          <a:lstStyle/>
          <a:p>
            <a:fld id="{651219BE-DF27-4ACF-AABC-FEA4A9BADAEE}" type="slidenum">
              <a:rPr lang="en-US" altLang="en-US"/>
              <a:pPr/>
              <a:t>30</a:t>
            </a:fld>
            <a:endParaRPr lang="en-US" altLang="en-US"/>
          </a:p>
        </p:txBody>
      </p:sp>
    </p:spTree>
    <p:extLst>
      <p:ext uri="{BB962C8B-B14F-4D97-AF65-F5344CB8AC3E}">
        <p14:creationId xmlns:p14="http://schemas.microsoft.com/office/powerpoint/2010/main" val="482863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a:t>Sherry </a:t>
            </a:r>
          </a:p>
          <a:p>
            <a:endParaRPr lang="en-US"/>
          </a:p>
          <a:p>
            <a:r>
              <a:rPr lang="en-US"/>
              <a:t>The Action Plan in essence is a modified logic model.  A well reasoned and well thought out action plan acts as the base for a successful application.  </a:t>
            </a:r>
          </a:p>
          <a:p>
            <a:endParaRPr lang="en-US"/>
          </a:p>
          <a:p>
            <a:endParaRPr lang="en-US"/>
          </a:p>
          <a:p>
            <a:r>
              <a:rPr lang="en-US"/>
              <a:t>In the appendices is an example of an action plan.</a:t>
            </a: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31</a:t>
            </a:fld>
            <a:endParaRPr lang="en-US" altLang="en-US"/>
          </a:p>
        </p:txBody>
      </p:sp>
    </p:spTree>
    <p:extLst>
      <p:ext uri="{BB962C8B-B14F-4D97-AF65-F5344CB8AC3E}">
        <p14:creationId xmlns:p14="http://schemas.microsoft.com/office/powerpoint/2010/main" val="3786480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7350" y="698500"/>
            <a:ext cx="6197600" cy="3486150"/>
          </a:xfrm>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normAutofit fontScale="62500" lnSpcReduction="20000"/>
          </a:bodyPr>
          <a:lstStyle/>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Grant Purpose</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spcAft>
                <a:spcPts val="1019"/>
              </a:spcAft>
              <a:buFont typeface="Arial" panose="020B0604020202020204" pitchFamily="34" charset="0"/>
              <a:buNone/>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The United States Department of Education has three broad goals for this grant program:</a:t>
            </a:r>
          </a:p>
          <a:p>
            <a:pPr>
              <a:lnSpc>
                <a:spcPct val="115000"/>
              </a:lnSpc>
              <a:spcBef>
                <a:spcPts val="0"/>
              </a:spcBef>
              <a:spcAft>
                <a:spcPts val="1019"/>
              </a:spcAft>
              <a:tabLst>
                <a:tab pos="465887"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(1) The first goal is to provide opportunities for academic enrichment, including providing tutorial services to help students, particularly students who attend low-performing schools, to meet the challenging state academic standards;</a:t>
            </a:r>
          </a:p>
          <a:p>
            <a:pPr>
              <a:lnSpc>
                <a:spcPct val="115000"/>
              </a:lnSpc>
              <a:spcBef>
                <a:spcPts val="0"/>
              </a:spcBef>
              <a:spcAft>
                <a:spcPts val="1019"/>
              </a:spcAft>
              <a:tabLst>
                <a:tab pos="465887"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(2)  The second goal is to offer students’ families active and meaningful engagement in their children’s education, including opportunities for literacy and related educational development.  </a:t>
            </a:r>
          </a:p>
          <a:p>
            <a:pPr>
              <a:lnSpc>
                <a:spcPct val="115000"/>
              </a:lnSpc>
              <a:spcBef>
                <a:spcPts val="0"/>
              </a:spcBef>
              <a:spcAft>
                <a:spcPts val="1019"/>
              </a:spcAft>
              <a:tabLst>
                <a:tab pos="465887"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(3) The final goal is to offer students a broad array of additional enrichment services, well-rounded educational programs and activities.</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altLang="en-US"/>
          </a:p>
          <a:p>
            <a:pPr eaLnBrk="1" hangingPunct="1">
              <a:spcBef>
                <a:spcPct val="0"/>
              </a:spcBef>
            </a:pPr>
            <a:endParaRPr lang="en-US" altLang="en-US"/>
          </a:p>
          <a:p>
            <a:pPr marL="0" marR="0">
              <a:spcBef>
                <a:spcPts val="0"/>
              </a:spcBef>
              <a:spcAft>
                <a:spcPts val="0"/>
              </a:spcAft>
            </a:pP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 </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pPr eaLnBrk="1" hangingPunct="1">
              <a:spcBef>
                <a:spcPct val="0"/>
              </a:spcBef>
            </a:pPr>
            <a:endParaRPr lang="en-US" altLang="en-US"/>
          </a:p>
        </p:txBody>
      </p:sp>
      <p:sp>
        <p:nvSpPr>
          <p:cNvPr id="64516" name="Slide Number Placeholder 3"/>
          <p:cNvSpPr>
            <a:spLocks noGrp="1"/>
          </p:cNvSpPr>
          <p:nvPr>
            <p:ph type="sldNum" sz="quarter" idx="5"/>
          </p:nvPr>
        </p:nvSpPr>
        <p:spPr bwMode="auto">
          <a:noFill/>
          <a:ln>
            <a:miter lim="800000"/>
            <a:headEnd/>
            <a:tailEnd/>
          </a:ln>
        </p:spPr>
        <p:txBody>
          <a:bodyPr/>
          <a:lstStyle/>
          <a:p>
            <a:fld id="{F6B259F4-CC68-41D6-BD1C-EFC1FC36D211}" type="slidenum">
              <a:rPr lang="en-US" altLang="en-US"/>
              <a:pPr/>
              <a:t>3</a:t>
            </a:fld>
            <a:endParaRPr lang="en-US" altLang="en-US"/>
          </a:p>
        </p:txBody>
      </p:sp>
    </p:spTree>
    <p:extLst>
      <p:ext uri="{BB962C8B-B14F-4D97-AF65-F5344CB8AC3E}">
        <p14:creationId xmlns:p14="http://schemas.microsoft.com/office/powerpoint/2010/main" val="3227292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normAutofit fontScale="625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0" indent="0">
              <a:lnSpc>
                <a:spcPct val="115000"/>
              </a:lnSpc>
              <a:spcBef>
                <a:spcPts val="0"/>
              </a:spcBef>
              <a:spcAft>
                <a:spcPts val="1019"/>
              </a:spcAft>
              <a:buFont typeface="Arial" panose="020B0604020202020204" pitchFamily="34" charset="0"/>
              <a:buNone/>
            </a:pPr>
            <a:endParaRPr lang="en-US" sz="1800">
              <a:latin typeface="Calibri" panose="020F0502020204030204" pitchFamily="34" charset="0"/>
              <a:ea typeface="Calibri" panose="020F0502020204030204" pitchFamily="34" charset="0"/>
              <a:cs typeface="Calibri" panose="020F0502020204030204" pitchFamily="34" charset="0"/>
            </a:endParaRPr>
          </a:p>
          <a:p>
            <a:pPr marL="0" marR="0">
              <a:lnSpc>
                <a:spcPct val="105000"/>
              </a:lnSpc>
              <a:spcBef>
                <a:spcPts val="0"/>
              </a:spcBef>
              <a:spcAft>
                <a:spcPts val="0"/>
              </a:spcAft>
            </a:pPr>
            <a:r>
              <a:rPr lang="en-US" sz="1800">
                <a:effectLst/>
                <a:latin typeface="Fira Sans" panose="020B0503050000020004" pitchFamily="34" charset="0"/>
                <a:ea typeface="Fira Sans Light" panose="020B0403050000020004" pitchFamily="34" charset="0"/>
                <a:cs typeface="Fira Sans Light" panose="020B0403050000020004" pitchFamily="34" charset="0"/>
              </a:rPr>
              <a:t>Applicants</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are</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required</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to</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write</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a</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minimum</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of</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two</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(maximum of three)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SMART objectives</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for</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each</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goal.</a:t>
            </a:r>
            <a:r>
              <a:rPr lang="en-US" sz="1800" spc="-2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For the goal,</a:t>
            </a:r>
            <a:r>
              <a:rPr lang="en-US" sz="18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“Increase</a:t>
            </a:r>
            <a:r>
              <a:rPr lang="en-US" sz="18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academic</a:t>
            </a:r>
            <a:r>
              <a:rPr lang="en-US" sz="18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achievement,”</a:t>
            </a:r>
            <a:r>
              <a:rPr lang="en-US" sz="18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one</a:t>
            </a:r>
            <a:r>
              <a:rPr lang="en-US" sz="1800" spc="-3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objective should focus on increasing achievement in mathematics, and another should focus on increasing achievement in English/Language Arts (ELA).</a:t>
            </a:r>
          </a:p>
          <a:p>
            <a:pPr marL="0" marR="0">
              <a:lnSpc>
                <a:spcPct val="105000"/>
              </a:lnSpc>
              <a:spcBef>
                <a:spcPts val="0"/>
              </a:spcBef>
              <a:spcAft>
                <a:spcPts val="0"/>
              </a:spcAft>
            </a:pPr>
            <a:endParaRPr lang="en-US" sz="1800">
              <a:effectLst/>
              <a:latin typeface="Fira Sans" panose="020B0503050000020004" pitchFamily="34" charset="0"/>
              <a:ea typeface="Fira Sans Light" panose="020B0403050000020004" pitchFamily="34" charset="0"/>
              <a:cs typeface="Fira Sans Light" panose="020B0403050000020004" pitchFamily="34" charset="0"/>
            </a:endParaRPr>
          </a:p>
          <a:p>
            <a:pPr marL="0" marR="0">
              <a:lnSpc>
                <a:spcPct val="105000"/>
              </a:lnSpc>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Objectives should be focused on growth and change per year that is measurable and realistic.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Objectives should measure a change in knowledge, skills, or behaviors, as opposed to outputs, which are tangible or the direct result (i.e. attendance) of a process, task, or activity such as products, goods, or services</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pPr marL="0" marR="0">
              <a:spcBef>
                <a:spcPts val="85"/>
              </a:spcBef>
              <a:spcAft>
                <a:spcPts val="0"/>
              </a:spcAft>
            </a:pPr>
            <a:r>
              <a:rPr lang="en-US" sz="1800">
                <a:effectLst/>
                <a:latin typeface="Fira Sans" panose="020B0503050000020004" pitchFamily="34" charset="0"/>
                <a:ea typeface="Fira Sans Light" panose="020B0403050000020004" pitchFamily="34" charset="0"/>
                <a:cs typeface="Fira Sans Light" panose="020B0403050000020004" pitchFamily="34" charset="0"/>
              </a:rPr>
              <a:t> </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pPr marL="0" marR="0">
              <a:lnSpc>
                <a:spcPct val="105000"/>
              </a:lnSpc>
              <a:spcBef>
                <a:spcPts val="0"/>
              </a:spcBef>
              <a:spcAft>
                <a:spcPts val="0"/>
              </a:spcAft>
            </a:pP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All</a:t>
            </a:r>
            <a:r>
              <a:rPr lang="en-US" sz="1800" spc="-7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objectives</a:t>
            </a:r>
            <a:r>
              <a:rPr lang="en-US" sz="1800" spc="-6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should</a:t>
            </a:r>
            <a:r>
              <a:rPr lang="en-US" sz="1800" spc="-7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be</a:t>
            </a:r>
            <a:r>
              <a:rPr lang="en-US" sz="1800" spc="-6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designed</a:t>
            </a:r>
            <a:r>
              <a:rPr lang="en-US" sz="1800" spc="-6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to</a:t>
            </a:r>
            <a:r>
              <a:rPr lang="en-US" sz="1800" spc="-7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meet</a:t>
            </a:r>
            <a:r>
              <a:rPr lang="en-US" sz="1800" spc="-6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the</a:t>
            </a:r>
            <a:r>
              <a:rPr lang="en-US" sz="1800" spc="-6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data-based</a:t>
            </a:r>
            <a:r>
              <a:rPr lang="en-US" sz="1800" spc="-7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needs</a:t>
            </a:r>
            <a:r>
              <a:rPr lang="en-US" sz="1800" spc="-6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of</a:t>
            </a:r>
            <a:r>
              <a:rPr lang="en-US" sz="1800" spc="-6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the</a:t>
            </a:r>
            <a:r>
              <a:rPr lang="en-US" sz="1800" spc="-7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students</a:t>
            </a:r>
            <a:r>
              <a:rPr lang="en-US" sz="1800" spc="-6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and</a:t>
            </a:r>
            <a:r>
              <a:rPr lang="en-US" sz="1800" spc="-6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families</a:t>
            </a:r>
            <a:r>
              <a:rPr lang="en-US" sz="1800" spc="-70">
                <a:effectLst/>
                <a:latin typeface="Fira Sans" panose="020B0503050000020004" pitchFamily="34" charset="0"/>
                <a:ea typeface="Fira Sans Light" panose="020B0403050000020004" pitchFamily="34" charset="0"/>
                <a:cs typeface="Fira Sans Light" panose="020B0403050000020004" pitchFamily="34" charset="0"/>
              </a:rPr>
              <a:t> to be served by the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21</a:t>
            </a:r>
            <a:r>
              <a:rPr lang="en-US" sz="1800" spc="-10" baseline="30000">
                <a:effectLst/>
                <a:latin typeface="Fira Sans" panose="020B0503050000020004" pitchFamily="34" charset="0"/>
                <a:ea typeface="Fira Sans Light" panose="020B0403050000020004" pitchFamily="34" charset="0"/>
                <a:cs typeface="Fira Sans Light" panose="020B0403050000020004" pitchFamily="34" charset="0"/>
              </a:rPr>
              <a:t>st</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 CCLC</a:t>
            </a:r>
            <a:r>
              <a:rPr lang="en-US" sz="1800" spc="-50">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spc="-10">
                <a:effectLst/>
                <a:latin typeface="Fira Sans" panose="020B0503050000020004" pitchFamily="34" charset="0"/>
                <a:ea typeface="Fira Sans Light" panose="020B0403050000020004" pitchFamily="34" charset="0"/>
                <a:cs typeface="Fira Sans Light" panose="020B0403050000020004" pitchFamily="34" charset="0"/>
              </a:rPr>
              <a:t>program as identified in the “Statement of Need” section of the application.</a:t>
            </a:r>
            <a:r>
              <a:rPr lang="en-US" sz="1800" spc="-50">
                <a:effectLst/>
                <a:latin typeface="Fira Sans" panose="020B0503050000020004" pitchFamily="34" charset="0"/>
                <a:ea typeface="Fira Sans Light" panose="020B0403050000020004" pitchFamily="34" charset="0"/>
                <a:cs typeface="Fira Sans Light" panose="020B0403050000020004" pitchFamily="34" charset="0"/>
              </a:rPr>
              <a:t> </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r>
              <a:rPr lang="en-US" sz="1800"/>
              <a:t>There should be a separate academic objective for English Language Arts and Math.  Other academic objectives could focus on STEM, SEL, Workforce Development, entrepreneurship, etc.</a:t>
            </a:r>
          </a:p>
          <a:p>
            <a:endParaRPr lang="en-US" sz="1800"/>
          </a:p>
          <a:p>
            <a:r>
              <a:rPr lang="en-US" sz="1800"/>
              <a:t>Likewise for Family Engagement goal, applicants are to provide a minimum of 2 and a maximum of four objectives. Family engagement goals may focus on supporting a specific group of parents/guardians such as grandparents, or families with incarcerated parents.  An objective could focus parenting skills obtainment or measuring grown in parents' advocacy of their student in the regular school day. Don’t forget that all objectives are to be derived from the statement of need that is presented in the application. </a:t>
            </a: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endParaRPr lang="en-US" altLang="en-US" sz="1800">
              <a:latin typeface="Calibri" panose="020F0502020204030204" pitchFamily="34" charset="0"/>
              <a:ea typeface="Calibri" panose="020F0502020204030204" pitchFamily="34" charset="0"/>
              <a:cs typeface="Calibri" panose="020F0502020204030204" pitchFamily="34" charset="0"/>
            </a:endParaRPr>
          </a:p>
        </p:txBody>
      </p:sp>
      <p:sp>
        <p:nvSpPr>
          <p:cNvPr id="89092" name="Slide Number Placeholder 3"/>
          <p:cNvSpPr>
            <a:spLocks noGrp="1"/>
          </p:cNvSpPr>
          <p:nvPr>
            <p:ph type="sldNum" sz="quarter" idx="5"/>
          </p:nvPr>
        </p:nvSpPr>
        <p:spPr bwMode="auto">
          <a:noFill/>
          <a:ln>
            <a:miter lim="800000"/>
            <a:headEnd/>
            <a:tailEnd/>
          </a:ln>
        </p:spPr>
        <p:txBody>
          <a:bodyPr/>
          <a:lstStyle/>
          <a:p>
            <a:fld id="{22A849DB-E8CF-44BB-8C6D-3DD339966DFE}" type="slidenum">
              <a:rPr lang="en-US" altLang="en-US"/>
              <a:pPr/>
              <a:t>32</a:t>
            </a:fld>
            <a:endParaRPr lang="en-US" altLang="en-US"/>
          </a:p>
        </p:txBody>
      </p:sp>
    </p:spTree>
    <p:extLst>
      <p:ext uri="{BB962C8B-B14F-4D97-AF65-F5344CB8AC3E}">
        <p14:creationId xmlns:p14="http://schemas.microsoft.com/office/powerpoint/2010/main" val="345640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Outcomes should be established as short-term “stepping stones” towards reaching the annual objectives.  </a:t>
            </a:r>
          </a:p>
          <a:p>
            <a:pPr marL="291179" indent="-291179">
              <a:lnSpc>
                <a:spcPct val="115000"/>
              </a:lnSpc>
              <a:spcBef>
                <a:spcPts val="0"/>
              </a:spcBef>
              <a:spcAft>
                <a:spcPts val="1019"/>
              </a:spcAft>
              <a:buFont typeface="Arial" panose="020B0604020202020204" pitchFamily="34" charset="0"/>
              <a:buChar char="•"/>
            </a:pPr>
            <a:r>
              <a:rPr lang="en-US" altLang="en-US" sz="1800">
                <a:latin typeface="Calibri" panose="020F0502020204030204" pitchFamily="34" charset="0"/>
                <a:cs typeface="Calibri" panose="020F0502020204030204" pitchFamily="34" charset="0"/>
              </a:rPr>
              <a:t>It can be helpful to ask, “What is one short-term change that needs to happen periodically throughout the year in order to meet the targeted objective by the end of the year.</a:t>
            </a:r>
          </a:p>
          <a:p>
            <a:pPr marL="291179" indent="-291179">
              <a:lnSpc>
                <a:spcPct val="115000"/>
              </a:lnSpc>
              <a:spcBef>
                <a:spcPts val="0"/>
              </a:spcBef>
              <a:spcAft>
                <a:spcPts val="1019"/>
              </a:spcAft>
              <a:buFont typeface="Arial" panose="020B0604020202020204" pitchFamily="34" charset="0"/>
              <a:buChar char="•"/>
            </a:pPr>
            <a:r>
              <a:rPr lang="en-US" altLang="en-US" sz="1800">
                <a:latin typeface="Calibri" panose="020F0502020204030204" pitchFamily="34" charset="0"/>
                <a:cs typeface="Calibri" panose="020F0502020204030204" pitchFamily="34" charset="0"/>
              </a:rPr>
              <a:t>To meet the objective in the previous slide, an example outcome could be that, “Students will master explicitly taught foundational reading and writing skills.</a:t>
            </a:r>
            <a:endParaRPr lang="en-US" altLang="en-US" sz="800"/>
          </a:p>
        </p:txBody>
      </p:sp>
      <p:sp>
        <p:nvSpPr>
          <p:cNvPr id="89092" name="Slide Number Placeholder 3"/>
          <p:cNvSpPr>
            <a:spLocks noGrp="1"/>
          </p:cNvSpPr>
          <p:nvPr>
            <p:ph type="sldNum" sz="quarter" idx="5"/>
          </p:nvPr>
        </p:nvSpPr>
        <p:spPr bwMode="auto">
          <a:noFill/>
          <a:ln>
            <a:miter lim="800000"/>
            <a:headEnd/>
            <a:tailEnd/>
          </a:ln>
        </p:spPr>
        <p:txBody>
          <a:bodyPr/>
          <a:lstStyle/>
          <a:p>
            <a:fld id="{22A849DB-E8CF-44BB-8C6D-3DD339966DFE}" type="slidenum">
              <a:rPr lang="en-US" altLang="en-US"/>
              <a:pPr/>
              <a:t>33</a:t>
            </a:fld>
            <a:endParaRPr lang="en-US" altLang="en-US"/>
          </a:p>
        </p:txBody>
      </p:sp>
    </p:spTree>
    <p:extLst>
      <p:ext uri="{BB962C8B-B14F-4D97-AF65-F5344CB8AC3E}">
        <p14:creationId xmlns:p14="http://schemas.microsoft.com/office/powerpoint/2010/main" val="1138656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normAutofit fontScale="62500" lnSpcReduction="20000"/>
          </a:bodyPr>
          <a:lstStyle/>
          <a:p>
            <a:pPr>
              <a:lnSpc>
                <a:spcPct val="115000"/>
              </a:lnSpc>
              <a:spcBef>
                <a:spcPts val="0"/>
              </a:spcBef>
              <a:spcAft>
                <a:spcPts val="1019"/>
              </a:spcAft>
            </a:pPr>
            <a:r>
              <a:rPr lang="en-US" sz="1800" b="1">
                <a:latin typeface="Calibri" panose="020F0502020204030204" pitchFamily="34" charset="0"/>
                <a:ea typeface="Calibri" panose="020F0502020204030204" pitchFamily="34" charset="0"/>
                <a:cs typeface="Calibri" panose="020F0502020204030204" pitchFamily="34" charset="0"/>
              </a:rPr>
              <a:t>Sherry</a:t>
            </a:r>
          </a:p>
          <a:p>
            <a:pPr marL="291179" indent="-291179">
              <a:lnSpc>
                <a:spcPct val="115000"/>
              </a:lnSpc>
              <a:spcBef>
                <a:spcPts val="0"/>
              </a:spcBef>
              <a:spcAft>
                <a:spcPts val="1019"/>
              </a:spcAft>
              <a:buFont typeface="Arial" panose="020B0604020202020204" pitchFamily="34" charset="0"/>
              <a:buChar char="•"/>
            </a:pPr>
            <a:endParaRPr lang="en-US" sz="1800" b="1">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b="1">
                <a:latin typeface="Calibri" panose="020F0502020204030204" pitchFamily="34" charset="0"/>
                <a:ea typeface="Calibri" panose="020F0502020204030204" pitchFamily="34" charset="0"/>
                <a:cs typeface="Calibri" panose="020F0502020204030204" pitchFamily="34" charset="0"/>
              </a:rPr>
              <a:t>Strategies</a:t>
            </a:r>
            <a:r>
              <a:rPr lang="en-US" sz="1800">
                <a:latin typeface="Calibri" panose="020F0502020204030204" pitchFamily="34" charset="0"/>
                <a:ea typeface="Calibri" panose="020F0502020204030204" pitchFamily="34" charset="0"/>
                <a:cs typeface="Calibri" panose="020F0502020204030204" pitchFamily="34" charset="0"/>
              </a:rPr>
              <a:t> are actions needed to meet your short-term outcomes and annual objectives.  </a:t>
            </a:r>
          </a:p>
          <a:p>
            <a:pPr marL="291179" indent="-291179">
              <a:lnSpc>
                <a:spcPct val="115000"/>
              </a:lnSpc>
              <a:spcBef>
                <a:spcPts val="0"/>
              </a:spcBef>
              <a:spcAft>
                <a:spcPts val="1019"/>
              </a:spcAft>
              <a:buFont typeface="Arial" panose="020B0604020202020204" pitchFamily="34" charset="0"/>
              <a:buChar char="•"/>
            </a:pPr>
            <a:r>
              <a:rPr lang="en-US" altLang="en-US" sz="1800">
                <a:latin typeface="Calibri" panose="020F0502020204030204" pitchFamily="34" charset="0"/>
                <a:cs typeface="Calibri" panose="020F0502020204030204" pitchFamily="34" charset="0"/>
              </a:rPr>
              <a:t>You also need to include who is responsible for completing the strategy, a timeline for the strategy, and resources needed.</a:t>
            </a:r>
          </a:p>
          <a:p>
            <a:pPr marL="291179" indent="-291179">
              <a:lnSpc>
                <a:spcPct val="115000"/>
              </a:lnSpc>
              <a:spcBef>
                <a:spcPts val="0"/>
              </a:spcBef>
              <a:spcAft>
                <a:spcPts val="1019"/>
              </a:spcAft>
              <a:buFont typeface="Arial" panose="020B0604020202020204" pitchFamily="34" charset="0"/>
              <a:buChar char="•"/>
            </a:pPr>
            <a:r>
              <a:rPr lang="en-US" altLang="en-US" sz="1800">
                <a:latin typeface="Calibri" panose="020F0502020204030204" pitchFamily="34" charset="0"/>
                <a:cs typeface="Calibri" panose="020F0502020204030204" pitchFamily="34" charset="0"/>
              </a:rPr>
              <a:t>For our example objective and outcome, a strategy could be, “evidence-based one-on one tutoring and small group interventions to improve foundational skills listed in the WV College- and Career-Readiness Standards for English Language Arts (ELA)</a:t>
            </a:r>
          </a:p>
          <a:p>
            <a:pPr marL="291179" indent="-291179">
              <a:lnSpc>
                <a:spcPct val="115000"/>
              </a:lnSpc>
              <a:spcBef>
                <a:spcPts val="0"/>
              </a:spcBef>
              <a:spcAft>
                <a:spcPts val="1019"/>
              </a:spcAft>
              <a:buFont typeface="Arial" panose="020B0604020202020204" pitchFamily="34" charset="0"/>
              <a:buChar char="•"/>
            </a:pPr>
            <a:r>
              <a:rPr lang="en-US" altLang="en-US" sz="1800">
                <a:latin typeface="Calibri" panose="020F0502020204030204" pitchFamily="34" charset="0"/>
                <a:cs typeface="Calibri" panose="020F0502020204030204" pitchFamily="34" charset="0"/>
              </a:rPr>
              <a:t>The instructor will use this strategy daily and they will need data to identify unmastered skills, targeted lesson plans, practice activities, materials, and the WV CCR Standards for ELA.</a:t>
            </a:r>
          </a:p>
          <a:p>
            <a:pPr marL="291179" indent="-291179">
              <a:lnSpc>
                <a:spcPct val="115000"/>
              </a:lnSpc>
              <a:spcBef>
                <a:spcPts val="0"/>
              </a:spcBef>
              <a:spcAft>
                <a:spcPts val="1019"/>
              </a:spcAft>
              <a:buFont typeface="Arial" panose="020B0604020202020204" pitchFamily="34" charset="0"/>
              <a:buChar char="•"/>
            </a:pPr>
            <a:endParaRPr lang="en-US" altLang="en-US" sz="1800">
              <a:latin typeface="Calibri" panose="020F0502020204030204" pitchFamily="34" charset="0"/>
              <a:cs typeface="Calibri" panose="020F0502020204030204" pitchFamily="34" charset="0"/>
            </a:endParaRPr>
          </a:p>
          <a:p>
            <a:pPr marL="291179" marR="0" lvl="0" indent="-291179" algn="l" defTabSz="914400" rtl="0" eaLnBrk="0" fontAlgn="base" latinLnBrk="0" hangingPunct="0">
              <a:lnSpc>
                <a:spcPct val="115000"/>
              </a:lnSpc>
              <a:spcBef>
                <a:spcPts val="0"/>
              </a:spcBef>
              <a:spcAft>
                <a:spcPts val="1019"/>
              </a:spcAft>
              <a:buClrTx/>
              <a:buSzTx/>
              <a:buFont typeface="Arial" panose="020B0604020202020204" pitchFamily="34" charset="0"/>
              <a:buChar char="•"/>
              <a:tabLst/>
              <a:defRPr/>
            </a:pPr>
            <a:r>
              <a:rPr lang="en-US" sz="1800">
                <a:effectLst/>
                <a:latin typeface="Fira Sans" panose="020B0503050000020004" pitchFamily="34" charset="0"/>
                <a:ea typeface="Fira Sans Light" panose="020B0403050000020004" pitchFamily="34" charset="0"/>
                <a:cs typeface="Fira Sans Light" panose="020B0403050000020004" pitchFamily="34" charset="0"/>
              </a:rPr>
              <a:t>specific actions or interventions that the program will undertake to meet the objective. Strategies should include specific grade-level audiences and frequency of actions or interventions. </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pPr marL="291179" indent="-291179">
              <a:lnSpc>
                <a:spcPct val="115000"/>
              </a:lnSpc>
              <a:spcBef>
                <a:spcPts val="0"/>
              </a:spcBef>
              <a:spcAft>
                <a:spcPts val="1019"/>
              </a:spcAft>
              <a:buFont typeface="Arial" panose="020B0604020202020204" pitchFamily="34" charset="0"/>
              <a:buChar char="•"/>
            </a:pPr>
            <a:endParaRPr lang="en-US" altLang="en-US" sz="800"/>
          </a:p>
        </p:txBody>
      </p:sp>
      <p:sp>
        <p:nvSpPr>
          <p:cNvPr id="89092" name="Slide Number Placeholder 3"/>
          <p:cNvSpPr>
            <a:spLocks noGrp="1"/>
          </p:cNvSpPr>
          <p:nvPr>
            <p:ph type="sldNum" sz="quarter" idx="5"/>
          </p:nvPr>
        </p:nvSpPr>
        <p:spPr bwMode="auto">
          <a:noFill/>
          <a:ln>
            <a:miter lim="800000"/>
            <a:headEnd/>
            <a:tailEnd/>
          </a:ln>
        </p:spPr>
        <p:txBody>
          <a:bodyPr/>
          <a:lstStyle/>
          <a:p>
            <a:fld id="{22A849DB-E8CF-44BB-8C6D-3DD339966DFE}" type="slidenum">
              <a:rPr lang="en-US" altLang="en-US"/>
              <a:pPr/>
              <a:t>34</a:t>
            </a:fld>
            <a:endParaRPr lang="en-US" altLang="en-US"/>
          </a:p>
        </p:txBody>
      </p:sp>
    </p:spTree>
    <p:extLst>
      <p:ext uri="{BB962C8B-B14F-4D97-AF65-F5344CB8AC3E}">
        <p14:creationId xmlns:p14="http://schemas.microsoft.com/office/powerpoint/2010/main" val="925864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defTabSz="931774">
              <a:lnSpc>
                <a:spcPct val="115000"/>
              </a:lnSpc>
              <a:spcBef>
                <a:spcPts val="0"/>
              </a:spcBef>
              <a:spcAft>
                <a:spcPts val="1019"/>
              </a:spcAft>
              <a:defRPr/>
            </a:pPr>
            <a:r>
              <a:rPr lang="en-US" sz="1800">
                <a:latin typeface="Calibri" panose="020F0502020204030204" pitchFamily="34" charset="0"/>
                <a:ea typeface="Calibri" panose="020F0502020204030204" pitchFamily="34" charset="0"/>
                <a:cs typeface="Calibri" panose="020F0502020204030204" pitchFamily="34" charset="0"/>
              </a:rPr>
              <a:t>Sherry</a:t>
            </a:r>
          </a:p>
          <a:p>
            <a:pPr marL="291179" indent="-291179" defTabSz="931774">
              <a:lnSpc>
                <a:spcPct val="115000"/>
              </a:lnSpc>
              <a:spcBef>
                <a:spcPts val="0"/>
              </a:spcBef>
              <a:spcAft>
                <a:spcPts val="1019"/>
              </a:spcAft>
              <a:buFont typeface="Arial" panose="020B0604020202020204" pitchFamily="34" charset="0"/>
              <a:buChar char="•"/>
              <a:defRP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defTabSz="931774">
              <a:lnSpc>
                <a:spcPct val="115000"/>
              </a:lnSpc>
              <a:spcBef>
                <a:spcPts val="0"/>
              </a:spcBef>
              <a:spcAft>
                <a:spcPts val="1019"/>
              </a:spcAft>
              <a:buFont typeface="Arial" panose="020B0604020202020204" pitchFamily="34" charset="0"/>
              <a:buChar char="•"/>
              <a:defRPr/>
            </a:pPr>
            <a:r>
              <a:rPr lang="en-US" sz="1800">
                <a:latin typeface="Calibri" panose="020F0502020204030204" pitchFamily="34" charset="0"/>
                <a:ea typeface="Calibri" panose="020F0502020204030204" pitchFamily="34" charset="0"/>
                <a:cs typeface="Calibri" panose="020F0502020204030204" pitchFamily="34" charset="0"/>
              </a:rPr>
              <a:t>Progress indicators are the tools you use to measure progress toward outcomes.  You will have the opportunity annually to tweak or develop new objectives for the coming year.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Progress Indicators indicate how you are going to know if the program reached the outcomes or not.  What data/tool are you using? How are you measuring?</a:t>
            </a: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For this example, the PALS (Phonological Awareness Literacy Screener), iReady, and formative assessments are being used to measure students’ progress on foundational skill mastery.  The formative assessments are being documented with anecdotal notes, checklists, and rubrics while students practice phonics skills both in isolation and in connected text.</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fontAlgn="auto" hangingPunct="1">
              <a:spcAft>
                <a:spcPts val="0"/>
              </a:spcAft>
              <a:buFont typeface="Arial" pitchFamily="34" charset="0"/>
              <a:buChar char="•"/>
              <a:defRPr/>
            </a:pPr>
            <a:endParaRPr lang="en-US" altLang="en-US" sz="800"/>
          </a:p>
        </p:txBody>
      </p:sp>
      <p:sp>
        <p:nvSpPr>
          <p:cNvPr id="89092" name="Slide Number Placeholder 3"/>
          <p:cNvSpPr>
            <a:spLocks noGrp="1"/>
          </p:cNvSpPr>
          <p:nvPr>
            <p:ph type="sldNum" sz="quarter" idx="5"/>
          </p:nvPr>
        </p:nvSpPr>
        <p:spPr bwMode="auto">
          <a:noFill/>
          <a:ln>
            <a:miter lim="800000"/>
            <a:headEnd/>
            <a:tailEnd/>
          </a:ln>
        </p:spPr>
        <p:txBody>
          <a:bodyPr/>
          <a:lstStyle/>
          <a:p>
            <a:fld id="{22A849DB-E8CF-44BB-8C6D-3DD339966DFE}" type="slidenum">
              <a:rPr lang="en-US" altLang="en-US"/>
              <a:pPr/>
              <a:t>35</a:t>
            </a:fld>
            <a:endParaRPr lang="en-US" altLang="en-US"/>
          </a:p>
        </p:txBody>
      </p:sp>
    </p:spTree>
    <p:extLst>
      <p:ext uri="{BB962C8B-B14F-4D97-AF65-F5344CB8AC3E}">
        <p14:creationId xmlns:p14="http://schemas.microsoft.com/office/powerpoint/2010/main" val="1318709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evaluation plan should describe the steps to be taken to collect evidence of completing program strategies, objectives, and outcomes, the process for reviewing this information, who will collect and evaluate the data, and how it will drive changes in program decision-making. The plan should also include a </a:t>
            </a:r>
            <a:r>
              <a:rPr lang="en-US" sz="1800" u="sng">
                <a:latin typeface="Calibri" panose="020F0502020204030204" pitchFamily="34" charset="0"/>
                <a:ea typeface="Calibri" panose="020F0502020204030204" pitchFamily="34" charset="0"/>
                <a:cs typeface="Calibri" panose="020F0502020204030204" pitchFamily="34" charset="0"/>
              </a:rPr>
              <a:t>timeline</a:t>
            </a:r>
            <a:r>
              <a:rPr lang="en-US" sz="1800">
                <a:latin typeface="Calibri" panose="020F0502020204030204" pitchFamily="34" charset="0"/>
                <a:ea typeface="Calibri" panose="020F0502020204030204" pitchFamily="34" charset="0"/>
                <a:cs typeface="Calibri" panose="020F0502020204030204" pitchFamily="34" charset="0"/>
              </a:rPr>
              <a:t> that clearly aligns with the Action Plan.</a:t>
            </a: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You may use an external evaluator if you wish. If you do, be sure to identify that person (if known) in the Staff Section of the proposal.  Be sure to provide the job description and the method of identifying a qualified evaluator.</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fontAlgn="auto" hangingPunct="1">
              <a:spcAft>
                <a:spcPts val="0"/>
              </a:spcAft>
              <a:buFont typeface="Arial" pitchFamily="34" charset="0"/>
              <a:buChar char="•"/>
              <a:defRPr/>
            </a:pPr>
            <a:endParaRPr lang="en-US" altLang="en-US" sz="800"/>
          </a:p>
        </p:txBody>
      </p:sp>
      <p:sp>
        <p:nvSpPr>
          <p:cNvPr id="89092" name="Slide Number Placeholder 3"/>
          <p:cNvSpPr>
            <a:spLocks noGrp="1"/>
          </p:cNvSpPr>
          <p:nvPr>
            <p:ph type="sldNum" sz="quarter" idx="5"/>
          </p:nvPr>
        </p:nvSpPr>
        <p:spPr bwMode="auto">
          <a:noFill/>
          <a:ln>
            <a:miter lim="800000"/>
            <a:headEnd/>
            <a:tailEnd/>
          </a:ln>
        </p:spPr>
        <p:txBody>
          <a:bodyPr/>
          <a:lstStyle/>
          <a:p>
            <a:fld id="{22A849DB-E8CF-44BB-8C6D-3DD339966DFE}" type="slidenum">
              <a:rPr lang="en-US" altLang="en-US"/>
              <a:pPr/>
              <a:t>36</a:t>
            </a:fld>
            <a:endParaRPr lang="en-US" altLang="en-US"/>
          </a:p>
        </p:txBody>
      </p:sp>
    </p:spTree>
    <p:extLst>
      <p:ext uri="{BB962C8B-B14F-4D97-AF65-F5344CB8AC3E}">
        <p14:creationId xmlns:p14="http://schemas.microsoft.com/office/powerpoint/2010/main" val="144757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Sherry</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37</a:t>
            </a:fld>
            <a:endParaRPr lang="en-US" altLang="en-US"/>
          </a:p>
        </p:txBody>
      </p:sp>
    </p:spTree>
    <p:extLst>
      <p:ext uri="{BB962C8B-B14F-4D97-AF65-F5344CB8AC3E}">
        <p14:creationId xmlns:p14="http://schemas.microsoft.com/office/powerpoint/2010/main" val="3732415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Loren</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Afterschool Program Implementation</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In this section, discuss how the afterschool program will recruit and retain participants.</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Also, include how you will ensure </a:t>
            </a:r>
            <a:r>
              <a:rPr lang="en-US" sz="1800" u="sng">
                <a:latin typeface="Calibri" panose="020F0502020204030204" pitchFamily="34" charset="0"/>
                <a:ea typeface="Calibri" panose="020F0502020204030204" pitchFamily="34" charset="0"/>
                <a:cs typeface="Calibri" panose="020F0502020204030204" pitchFamily="34" charset="0"/>
              </a:rPr>
              <a:t>equitable access and participation for anyone with special needs</a:t>
            </a:r>
            <a:r>
              <a:rPr lang="en-US" sz="1800">
                <a:latin typeface="Calibri" panose="020F0502020204030204" pitchFamily="34" charset="0"/>
                <a:ea typeface="Calibri" panose="020F0502020204030204" pitchFamily="34" charset="0"/>
                <a:cs typeface="Calibri" panose="020F0502020204030204" pitchFamily="34"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80000"/>
              </a:lnSpc>
              <a:spcBef>
                <a:spcPct val="0"/>
              </a:spcBef>
            </a:pPr>
            <a:endParaRPr lang="en-US" altLang="en-US" sz="900"/>
          </a:p>
        </p:txBody>
      </p:sp>
      <p:sp>
        <p:nvSpPr>
          <p:cNvPr id="79876" name="Slide Number Placeholder 3"/>
          <p:cNvSpPr>
            <a:spLocks noGrp="1"/>
          </p:cNvSpPr>
          <p:nvPr>
            <p:ph type="sldNum" sz="quarter" idx="5"/>
          </p:nvPr>
        </p:nvSpPr>
        <p:spPr bwMode="auto">
          <a:noFill/>
          <a:ln>
            <a:miter lim="800000"/>
            <a:headEnd/>
            <a:tailEnd/>
          </a:ln>
        </p:spPr>
        <p:txBody>
          <a:bodyPr/>
          <a:lstStyle/>
          <a:p>
            <a:fld id="{B8621CBF-713B-4CBA-9C48-03A389AE0190}" type="slidenum">
              <a:rPr lang="en-US" altLang="en-US"/>
              <a:pPr/>
              <a:t>38</a:t>
            </a:fld>
            <a:endParaRPr lang="en-US" altLang="en-US"/>
          </a:p>
        </p:txBody>
      </p:sp>
    </p:spTree>
    <p:extLst>
      <p:ext uri="{BB962C8B-B14F-4D97-AF65-F5344CB8AC3E}">
        <p14:creationId xmlns:p14="http://schemas.microsoft.com/office/powerpoint/2010/main" val="2821276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00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Loren</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afterschool program must be different than the regular school day. You do not want to offer two or three more hours of what they just had all day.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An effective afterschool program provides opportunities that are not only educational and cognitively challenging, but also interesting, exciting, and engaging.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Get students actively moving and doing, being creative, hands-on and giving them the opportunity to interact with the real world.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At the same time, a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program must employ strategies based </a:t>
            </a:r>
            <a:r>
              <a:rPr lang="en-US" sz="1800">
                <a:effectLst/>
                <a:latin typeface="Calibri" panose="020F0502020204030204" pitchFamily="34" charset="0"/>
                <a:ea typeface="Calibri" panose="020F0502020204030204" pitchFamily="34" charset="0"/>
              </a:rPr>
              <a:t>on </a:t>
            </a:r>
            <a:r>
              <a:rPr lang="en-US" sz="1800" u="sng">
                <a:effectLst/>
                <a:latin typeface="Calibri" panose="020F0502020204030204" pitchFamily="34" charset="0"/>
                <a:ea typeface="Calibri" panose="020F0502020204030204" pitchFamily="34" charset="0"/>
              </a:rPr>
              <a:t>scientific research th</a:t>
            </a:r>
            <a:r>
              <a:rPr lang="en-US" sz="1800" u="sng">
                <a:latin typeface="Calibri" panose="020F0502020204030204" pitchFamily="34" charset="0"/>
                <a:ea typeface="Calibri" panose="020F0502020204030204" pitchFamily="34" charset="0"/>
              </a:rPr>
              <a:t>at provides evidence the that the program or activity will help students meet the state academic achievement standards-</a:t>
            </a:r>
            <a:r>
              <a:rPr lang="en-US" sz="1800">
                <a:latin typeface="Calibri" panose="020F0502020204030204" pitchFamily="34" charset="0"/>
                <a:ea typeface="Calibri" panose="020F0502020204030204" pitchFamily="34" charset="0"/>
                <a:cs typeface="Calibri" panose="020F0502020204030204" pitchFamily="34" charset="0"/>
              </a:rPr>
              <a:t>the third Measure of Effectiveness. Include any scientifically-based research that provides evidence that the programs or activities you are including will help students meet state and local academic achievement standards.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Applicants should plan for how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staff will collaborate with school day staff and administrators to identify areas for individualized student tutoring, and how to best meet </a:t>
            </a:r>
            <a:r>
              <a:rPr lang="en-US" sz="1800" u="sng">
                <a:latin typeface="Calibri" panose="020F0502020204030204" pitchFamily="34" charset="0"/>
                <a:ea typeface="Calibri" panose="020F0502020204030204" pitchFamily="34" charset="0"/>
                <a:cs typeface="Calibri" panose="020F0502020204030204" pitchFamily="34" charset="0"/>
              </a:rPr>
              <a:t>the needs</a:t>
            </a:r>
            <a:r>
              <a:rPr lang="en-US" sz="1800">
                <a:latin typeface="Calibri" panose="020F0502020204030204" pitchFamily="34" charset="0"/>
                <a:ea typeface="Calibri" panose="020F0502020204030204" pitchFamily="34" charset="0"/>
                <a:cs typeface="Calibri" panose="020F0502020204030204" pitchFamily="34" charset="0"/>
              </a:rPr>
              <a:t> of participating students. Explain how afterschool staff will </a:t>
            </a:r>
            <a:r>
              <a:rPr lang="en-US" sz="1800" u="sng">
                <a:latin typeface="Calibri" panose="020F0502020204030204" pitchFamily="34" charset="0"/>
                <a:ea typeface="Calibri" panose="020F0502020204030204" pitchFamily="34" charset="0"/>
                <a:cs typeface="Calibri" panose="020F0502020204030204" pitchFamily="34" charset="0"/>
              </a:rPr>
              <a:t>vary their approaches</a:t>
            </a:r>
            <a:r>
              <a:rPr lang="en-US" sz="1800">
                <a:latin typeface="Calibri" panose="020F0502020204030204" pitchFamily="34" charset="0"/>
                <a:ea typeface="Calibri" panose="020F0502020204030204" pitchFamily="34" charset="0"/>
                <a:cs typeface="Calibri" panose="020F0502020204030204" pitchFamily="34" charset="0"/>
              </a:rPr>
              <a:t> to help meet the needs of individual students and improve their achievement in core academic areas. </a:t>
            </a: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39</a:t>
            </a:fld>
            <a:endParaRPr lang="en-US" altLang="en-US"/>
          </a:p>
        </p:txBody>
      </p:sp>
    </p:spTree>
    <p:extLst>
      <p:ext uri="{BB962C8B-B14F-4D97-AF65-F5344CB8AC3E}">
        <p14:creationId xmlns:p14="http://schemas.microsoft.com/office/powerpoint/2010/main" val="2747835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pPr defTabSz="931774">
              <a:defRPr/>
            </a:pPr>
            <a:r>
              <a:rPr lang="en-US">
                <a:latin typeface="Calibri" panose="020F0502020204030204" pitchFamily="34" charset="0"/>
                <a:ea typeface="Calibri" panose="020F0502020204030204" pitchFamily="34" charset="0"/>
                <a:cs typeface="Calibri" panose="020F0502020204030204" pitchFamily="34" charset="0"/>
              </a:rPr>
              <a:t>Loren</a:t>
            </a:r>
          </a:p>
          <a:p>
            <a:pPr defTabSz="931774">
              <a:defRPr/>
            </a:pPr>
            <a:endParaRPr lang="en-US">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endParaRPr lang="en-US" sz="12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200">
                <a:latin typeface="Calibri" panose="020F0502020204030204" pitchFamily="34" charset="0"/>
                <a:ea typeface="Calibri" panose="020F0502020204030204" pitchFamily="34" charset="0"/>
                <a:cs typeface="Calibri" panose="020F0502020204030204" pitchFamily="34" charset="0"/>
              </a:rPr>
              <a:t>Afterschool Operations</a:t>
            </a:r>
            <a:endParaRPr lang="en-US" sz="12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21</a:t>
            </a:r>
            <a:r>
              <a:rPr lang="en-US" sz="1200" baseline="30000">
                <a:latin typeface="Calibri" panose="020F0502020204030204" pitchFamily="34" charset="0"/>
                <a:ea typeface="Calibri" panose="020F0502020204030204" pitchFamily="34" charset="0"/>
                <a:cs typeface="Calibri" panose="020F0502020204030204" pitchFamily="34" charset="0"/>
              </a:rPr>
              <a:t>st</a:t>
            </a:r>
            <a:r>
              <a:rPr lang="en-US" sz="1200">
                <a:latin typeface="Calibri" panose="020F0502020204030204" pitchFamily="34" charset="0"/>
                <a:ea typeface="Calibri" panose="020F0502020204030204" pitchFamily="34" charset="0"/>
                <a:cs typeface="Calibri" panose="020F0502020204030204" pitchFamily="34" charset="0"/>
              </a:rPr>
              <a:t> </a:t>
            </a:r>
            <a:r>
              <a:rPr lang="en-US" sz="1200" err="1">
                <a:latin typeface="Calibri" panose="020F0502020204030204" pitchFamily="34" charset="0"/>
                <a:ea typeface="Calibri" panose="020F0502020204030204" pitchFamily="34" charset="0"/>
                <a:cs typeface="Calibri" panose="020F0502020204030204" pitchFamily="34" charset="0"/>
              </a:rPr>
              <a:t>CCLC</a:t>
            </a:r>
            <a:r>
              <a:rPr lang="en-US" sz="1200">
                <a:latin typeface="Calibri" panose="020F0502020204030204" pitchFamily="34" charset="0"/>
                <a:ea typeface="Calibri" panose="020F0502020204030204" pitchFamily="34" charset="0"/>
                <a:cs typeface="Calibri" panose="020F0502020204030204" pitchFamily="34" charset="0"/>
              </a:rPr>
              <a:t> programs must offer </a:t>
            </a:r>
            <a:r>
              <a:rPr lang="en-US" sz="1200" b="1">
                <a:latin typeface="Calibri" panose="020F0502020204030204" pitchFamily="34" charset="0"/>
                <a:ea typeface="Calibri" panose="020F0502020204030204" pitchFamily="34" charset="0"/>
                <a:cs typeface="Calibri" panose="020F0502020204030204" pitchFamily="34" charset="0"/>
              </a:rPr>
              <a:t>a minimum of 250 hours </a:t>
            </a:r>
            <a:r>
              <a:rPr lang="en-US" sz="1200">
                <a:latin typeface="Calibri" panose="020F0502020204030204" pitchFamily="34" charset="0"/>
                <a:ea typeface="Calibri" panose="020F0502020204030204" pitchFamily="34" charset="0"/>
                <a:cs typeface="Calibri" panose="020F0502020204030204" pitchFamily="34" charset="0"/>
              </a:rPr>
              <a:t>of programming </a:t>
            </a:r>
            <a:r>
              <a:rPr lang="en-US" sz="1200" b="1">
                <a:latin typeface="Calibri" panose="020F0502020204030204" pitchFamily="34" charset="0"/>
                <a:ea typeface="Calibri" panose="020F0502020204030204" pitchFamily="34" charset="0"/>
                <a:cs typeface="Calibri" panose="020F0502020204030204" pitchFamily="34" charset="0"/>
              </a:rPr>
              <a:t>during the school year </a:t>
            </a:r>
            <a:r>
              <a:rPr lang="en-US" sz="1200">
                <a:latin typeface="Calibri" panose="020F0502020204030204" pitchFamily="34" charset="0"/>
                <a:ea typeface="Calibri" panose="020F0502020204030204" pitchFamily="34" charset="0"/>
                <a:cs typeface="Calibri" panose="020F0502020204030204" pitchFamily="34" charset="0"/>
              </a:rPr>
              <a:t>and begin by </a:t>
            </a:r>
            <a:r>
              <a:rPr lang="en-US" sz="1200" b="1">
                <a:latin typeface="Calibri" panose="020F0502020204030204" pitchFamily="34" charset="0"/>
                <a:ea typeface="Calibri" panose="020F0502020204030204" pitchFamily="34" charset="0"/>
                <a:cs typeface="Calibri" panose="020F0502020204030204" pitchFamily="34" charset="0"/>
              </a:rPr>
              <a:t>October 15</a:t>
            </a:r>
            <a:r>
              <a:rPr lang="en-US" sz="1200" b="1" baseline="30000">
                <a:latin typeface="Calibri" panose="020F0502020204030204" pitchFamily="34" charset="0"/>
                <a:ea typeface="Calibri" panose="020F0502020204030204" pitchFamily="34" charset="0"/>
                <a:cs typeface="Calibri" panose="020F0502020204030204" pitchFamily="34" charset="0"/>
              </a:rPr>
              <a:t>th</a:t>
            </a:r>
            <a:r>
              <a:rPr lang="en-US" sz="1200" b="1">
                <a:latin typeface="Calibri" panose="020F0502020204030204" pitchFamily="34" charset="0"/>
                <a:ea typeface="Calibri" panose="020F0502020204030204" pitchFamily="34" charset="0"/>
                <a:cs typeface="Calibri" panose="020F0502020204030204" pitchFamily="34" charset="0"/>
              </a:rPr>
              <a:t>.</a:t>
            </a:r>
          </a:p>
          <a:p>
            <a:pPr marL="291179" indent="-291179">
              <a:lnSpc>
                <a:spcPct val="115000"/>
              </a:lnSpc>
              <a:spcBef>
                <a:spcPts val="0"/>
              </a:spcBef>
              <a:spcAft>
                <a:spcPts val="1019"/>
              </a:spcAft>
              <a:buFont typeface="Arial" panose="020B0604020202020204" pitchFamily="34" charset="0"/>
              <a:buChar char="•"/>
            </a:pPr>
            <a:endParaRPr lang="en-US" sz="1200" b="1">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Programs are to serve students immediately after the school day ends.  Programs could also provide services before school hours, on weekends, or during the summer.  However, most of the hours are to be offered after school.</a:t>
            </a:r>
          </a:p>
          <a:p>
            <a:pPr marL="291179" indent="-291179">
              <a:lnSpc>
                <a:spcPct val="115000"/>
              </a:lnSpc>
              <a:spcBef>
                <a:spcPts val="0"/>
              </a:spcBef>
              <a:spcAft>
                <a:spcPts val="1019"/>
              </a:spcAft>
              <a:buFont typeface="Arial" panose="020B0604020202020204" pitchFamily="34" charset="0"/>
              <a:buChar char="•"/>
            </a:pPr>
            <a:endParaRPr lang="en-US" sz="12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The afterschool program must be different than the regular school day. You do not want to offer two or three more hours of what they just had all day. </a:t>
            </a:r>
          </a:p>
          <a:p>
            <a:pPr marL="291179" indent="-291179">
              <a:lnSpc>
                <a:spcPct val="115000"/>
              </a:lnSpc>
              <a:spcBef>
                <a:spcPts val="0"/>
              </a:spcBef>
              <a:spcAft>
                <a:spcPts val="1019"/>
              </a:spcAft>
              <a:buFont typeface="Arial" panose="020B0604020202020204" pitchFamily="34" charset="0"/>
              <a:buChar char="•"/>
            </a:pPr>
            <a:endParaRPr lang="en-US" sz="12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An effective afterschool program provides opportunities that are not only educational and cognitively challenging, but also interesting, exciting, and engaging. </a:t>
            </a:r>
          </a:p>
          <a:p>
            <a:pPr marL="291179" indent="-291179">
              <a:lnSpc>
                <a:spcPct val="115000"/>
              </a:lnSpc>
              <a:spcBef>
                <a:spcPts val="0"/>
              </a:spcBef>
              <a:spcAft>
                <a:spcPts val="1019"/>
              </a:spcAft>
              <a:buFont typeface="Arial" panose="020B0604020202020204" pitchFamily="34" charset="0"/>
              <a:buChar char="•"/>
            </a:pPr>
            <a:endParaRPr lang="en-US" sz="12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Get students actively moving and doing, being creative, hands-on and giving them the opportunity to interact with the real world.  </a:t>
            </a:r>
          </a:p>
          <a:p>
            <a:pPr marL="291179" indent="-291179">
              <a:lnSpc>
                <a:spcPct val="115000"/>
              </a:lnSpc>
              <a:spcBef>
                <a:spcPts val="0"/>
              </a:spcBef>
              <a:spcAft>
                <a:spcPts val="1019"/>
              </a:spcAft>
              <a:buFont typeface="Arial" panose="020B0604020202020204" pitchFamily="34" charset="0"/>
              <a:buChar char="•"/>
            </a:pPr>
            <a:endParaRPr lang="en-US" sz="12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At the same time, a 21</a:t>
            </a:r>
            <a:r>
              <a:rPr lang="en-US" baseline="30000">
                <a:latin typeface="Calibri" panose="020F0502020204030204" pitchFamily="34" charset="0"/>
                <a:ea typeface="Calibri" panose="020F0502020204030204" pitchFamily="34" charset="0"/>
                <a:cs typeface="Calibri" panose="020F0502020204030204" pitchFamily="34" charset="0"/>
              </a:rPr>
              <a:t>st</a:t>
            </a:r>
            <a:r>
              <a:rPr lang="en-US">
                <a:latin typeface="Calibri" panose="020F0502020204030204" pitchFamily="34" charset="0"/>
                <a:ea typeface="Calibri" panose="020F0502020204030204" pitchFamily="34" charset="0"/>
                <a:cs typeface="Calibri" panose="020F0502020204030204" pitchFamily="34" charset="0"/>
              </a:rPr>
              <a:t> </a:t>
            </a:r>
            <a:r>
              <a:rPr lang="en-US" err="1">
                <a:latin typeface="Calibri" panose="020F0502020204030204" pitchFamily="34" charset="0"/>
                <a:ea typeface="Calibri" panose="020F0502020204030204" pitchFamily="34" charset="0"/>
                <a:cs typeface="Calibri" panose="020F0502020204030204" pitchFamily="34" charset="0"/>
              </a:rPr>
              <a:t>CCLC</a:t>
            </a:r>
            <a:r>
              <a:rPr lang="en-US">
                <a:latin typeface="Calibri" panose="020F0502020204030204" pitchFamily="34" charset="0"/>
                <a:ea typeface="Calibri" panose="020F0502020204030204" pitchFamily="34" charset="0"/>
                <a:cs typeface="Calibri" panose="020F0502020204030204" pitchFamily="34" charset="0"/>
              </a:rPr>
              <a:t> program must employ strategies based </a:t>
            </a:r>
            <a:r>
              <a:rPr lang="en-US" sz="1200">
                <a:effectLst/>
                <a:latin typeface="Calibri" panose="020F0502020204030204" pitchFamily="34" charset="0"/>
                <a:ea typeface="Calibri" panose="020F0502020204030204" pitchFamily="34" charset="0"/>
              </a:rPr>
              <a:t>on </a:t>
            </a:r>
            <a:r>
              <a:rPr lang="en-US" sz="1200" u="sng">
                <a:effectLst/>
                <a:latin typeface="Calibri" panose="020F0502020204030204" pitchFamily="34" charset="0"/>
                <a:ea typeface="Calibri" panose="020F0502020204030204" pitchFamily="34" charset="0"/>
              </a:rPr>
              <a:t>scientific research th</a:t>
            </a:r>
            <a:r>
              <a:rPr lang="en-US" sz="1200" u="sng">
                <a:latin typeface="Calibri" panose="020F0502020204030204" pitchFamily="34" charset="0"/>
                <a:ea typeface="Calibri" panose="020F0502020204030204" pitchFamily="34" charset="0"/>
              </a:rPr>
              <a:t>at provides evidence the that the program or activity will help students meet the state academic achievement standards-</a:t>
            </a:r>
            <a:r>
              <a:rPr lang="en-US">
                <a:latin typeface="Calibri" panose="020F0502020204030204" pitchFamily="34" charset="0"/>
                <a:ea typeface="Calibri" panose="020F0502020204030204" pitchFamily="34" charset="0"/>
                <a:cs typeface="Calibri" panose="020F0502020204030204" pitchFamily="34" charset="0"/>
              </a:rPr>
              <a:t>the third Measure of Effectiveness. Include any scientifically-based research that provides evidence that the programs or activities you are including will help students meet state and local academic achievement standards. </a:t>
            </a:r>
            <a:endParaRPr lang="en-US">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Applicants should plan for how 21</a:t>
            </a:r>
            <a:r>
              <a:rPr lang="en-US" baseline="30000">
                <a:latin typeface="Calibri" panose="020F0502020204030204" pitchFamily="34" charset="0"/>
                <a:ea typeface="Calibri" panose="020F0502020204030204" pitchFamily="34" charset="0"/>
                <a:cs typeface="Calibri" panose="020F0502020204030204" pitchFamily="34" charset="0"/>
              </a:rPr>
              <a:t>st</a:t>
            </a:r>
            <a:r>
              <a:rPr lang="en-US">
                <a:latin typeface="Calibri" panose="020F0502020204030204" pitchFamily="34" charset="0"/>
                <a:ea typeface="Calibri" panose="020F0502020204030204" pitchFamily="34" charset="0"/>
                <a:cs typeface="Calibri" panose="020F0502020204030204" pitchFamily="34" charset="0"/>
              </a:rPr>
              <a:t> </a:t>
            </a:r>
            <a:r>
              <a:rPr lang="en-US" err="1">
                <a:latin typeface="Calibri" panose="020F0502020204030204" pitchFamily="34" charset="0"/>
                <a:ea typeface="Calibri" panose="020F0502020204030204" pitchFamily="34" charset="0"/>
                <a:cs typeface="Calibri" panose="020F0502020204030204" pitchFamily="34" charset="0"/>
              </a:rPr>
              <a:t>CCLC</a:t>
            </a:r>
            <a:r>
              <a:rPr lang="en-US">
                <a:latin typeface="Calibri" panose="020F0502020204030204" pitchFamily="34" charset="0"/>
                <a:ea typeface="Calibri" panose="020F0502020204030204" pitchFamily="34" charset="0"/>
                <a:cs typeface="Calibri" panose="020F0502020204030204" pitchFamily="34" charset="0"/>
              </a:rPr>
              <a:t> staff will collaborate with school day staff and administrators to identify areas for individualized student tutoring, and how to best meet </a:t>
            </a:r>
            <a:r>
              <a:rPr lang="en-US" u="sng">
                <a:latin typeface="Calibri" panose="020F0502020204030204" pitchFamily="34" charset="0"/>
                <a:ea typeface="Calibri" panose="020F0502020204030204" pitchFamily="34" charset="0"/>
                <a:cs typeface="Calibri" panose="020F0502020204030204" pitchFamily="34" charset="0"/>
              </a:rPr>
              <a:t>the needs</a:t>
            </a:r>
            <a:r>
              <a:rPr lang="en-US">
                <a:latin typeface="Calibri" panose="020F0502020204030204" pitchFamily="34" charset="0"/>
                <a:ea typeface="Calibri" panose="020F0502020204030204" pitchFamily="34" charset="0"/>
                <a:cs typeface="Calibri" panose="020F0502020204030204" pitchFamily="34" charset="0"/>
              </a:rPr>
              <a:t> of participating students. Explain how afterschool staff will </a:t>
            </a:r>
            <a:r>
              <a:rPr lang="en-US" u="sng">
                <a:latin typeface="Calibri" panose="020F0502020204030204" pitchFamily="34" charset="0"/>
                <a:ea typeface="Calibri" panose="020F0502020204030204" pitchFamily="34" charset="0"/>
                <a:cs typeface="Calibri" panose="020F0502020204030204" pitchFamily="34" charset="0"/>
              </a:rPr>
              <a:t>vary their approaches</a:t>
            </a:r>
            <a:r>
              <a:rPr lang="en-US">
                <a:latin typeface="Calibri" panose="020F0502020204030204" pitchFamily="34" charset="0"/>
                <a:ea typeface="Calibri" panose="020F0502020204030204" pitchFamily="34" charset="0"/>
                <a:cs typeface="Calibri" panose="020F0502020204030204" pitchFamily="34" charset="0"/>
              </a:rPr>
              <a:t> to help meet the needs of individual students and improve their achievement in core academic areas. </a:t>
            </a: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40</a:t>
            </a:fld>
            <a:endParaRPr lang="en-US" altLang="en-US"/>
          </a:p>
        </p:txBody>
      </p:sp>
    </p:spTree>
    <p:extLst>
      <p:ext uri="{BB962C8B-B14F-4D97-AF65-F5344CB8AC3E}">
        <p14:creationId xmlns:p14="http://schemas.microsoft.com/office/powerpoint/2010/main" val="193616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Loren</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Approved Activities</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On the screen is a list of activities approved by the USDE and WVDE for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programs. This does not mean that you need to include them all or that you are limited to only these.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Keep in mind the two broad goals of the grant: increase academic achievement and increase family engagement.  Activities you select should be ones that will help meet the needs identified in the Statement of Need section and help achieve the goals and SMART objectives.  Students, parents, families and communities vary; they will not all have the same needs, so, all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programs will not look exactly alike. </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41</a:t>
            </a:fld>
            <a:endParaRPr lang="en-US" altLang="en-US"/>
          </a:p>
        </p:txBody>
      </p:sp>
    </p:spTree>
    <p:extLst>
      <p:ext uri="{BB962C8B-B14F-4D97-AF65-F5344CB8AC3E}">
        <p14:creationId xmlns:p14="http://schemas.microsoft.com/office/powerpoint/2010/main" val="231411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normAutofit fontScale="40000" lnSpcReduction="20000"/>
          </a:bodyPr>
          <a:lstStyle/>
          <a:p>
            <a:pPr eaLnBrk="1" hangingPunct="1">
              <a:spcBef>
                <a:spcPct val="0"/>
              </a:spcBef>
            </a:pPr>
            <a:endParaRPr lang="en-US" altLang="en-US"/>
          </a:p>
          <a:p>
            <a:pPr marL="0" marR="0">
              <a:spcBef>
                <a:spcPts val="0"/>
              </a:spcBef>
              <a:spcAft>
                <a:spcPts val="0"/>
              </a:spcAft>
            </a:pPr>
            <a:r>
              <a:rPr lang="en-US" sz="1800">
                <a:effectLst/>
                <a:latin typeface="Fira Sans" panose="020B0503050000020004" pitchFamily="34" charset="0"/>
                <a:ea typeface="Fira Sans Light" panose="020B0403050000020004" pitchFamily="34" charset="0"/>
                <a:cs typeface="Fira Sans Light" panose="020B0403050000020004" pitchFamily="34" charset="0"/>
              </a:rPr>
              <a:t>Approximately $7.3 million annually is provided to the West Virginia Department of Education (WVDE), and the estimated amount available for this grantee cohort is near $800,000. </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pPr marL="0" marR="0">
              <a:spcBef>
                <a:spcPts val="0"/>
              </a:spcBef>
              <a:spcAft>
                <a:spcPts val="0"/>
              </a:spcAft>
            </a:pPr>
            <a:r>
              <a:rPr lang="en-US" sz="1800">
                <a:effectLst/>
                <a:latin typeface="Fira Sans" panose="020B0503050000020004" pitchFamily="34" charset="0"/>
                <a:ea typeface="Fira Sans Light" panose="020B0403050000020004" pitchFamily="34" charset="0"/>
                <a:cs typeface="Fira Sans Light" panose="020B0403050000020004" pitchFamily="34" charset="0"/>
              </a:rPr>
              <a:t> </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pPr marL="0" marR="0">
              <a:spcBef>
                <a:spcPts val="0"/>
              </a:spcBef>
              <a:spcAft>
                <a:spcPts val="0"/>
              </a:spcAft>
            </a:pPr>
            <a:r>
              <a:rPr lang="en-US" sz="1800">
                <a:effectLst/>
                <a:latin typeface="Fira Sans" panose="020B0503050000020004" pitchFamily="34" charset="0"/>
                <a:ea typeface="Fira Sans Light" panose="020B0403050000020004" pitchFamily="34" charset="0"/>
                <a:cs typeface="Fira Sans Light" panose="020B0403050000020004" pitchFamily="34" charset="0"/>
              </a:rPr>
              <a:t>Annual grant awards will range from a minimum of $50,000 to a maximum of $250,000 with an option for an additional $10,000 transportation award, if funding is available, for grantees providing regular transportation from the afterschool program to student residences or nearby bus stop at the end of the program day.</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pPr marL="0" marR="0">
              <a:spcBef>
                <a:spcPts val="0"/>
              </a:spcBef>
              <a:spcAft>
                <a:spcPts val="0"/>
              </a:spcAft>
            </a:pPr>
            <a:r>
              <a:rPr lang="en-US" sz="1800">
                <a:effectLst/>
                <a:latin typeface="Fira Sans" panose="020B0503050000020004" pitchFamily="34" charset="0"/>
                <a:ea typeface="Fira Sans Light" panose="020B0403050000020004" pitchFamily="34" charset="0"/>
                <a:cs typeface="Fira Sans Light" panose="020B0403050000020004" pitchFamily="34" charset="0"/>
              </a:rPr>
              <a:t> </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pPr marL="0" marR="0">
              <a:spcBef>
                <a:spcPts val="0"/>
              </a:spcBef>
              <a:spcAft>
                <a:spcPts val="0"/>
              </a:spcAft>
            </a:pPr>
            <a:r>
              <a:rPr lang="en-US" sz="1800">
                <a:effectLst/>
                <a:latin typeface="Fira Sans" panose="020B0503050000020004" pitchFamily="34" charset="0"/>
                <a:ea typeface="Fira Sans Light" panose="020B0403050000020004" pitchFamily="34" charset="0"/>
                <a:cs typeface="Fira Sans Light" panose="020B0403050000020004" pitchFamily="34" charset="0"/>
              </a:rPr>
              <a:t>The</a:t>
            </a:r>
            <a:r>
              <a:rPr lang="en-US" sz="1800" spc="-3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WVDE</a:t>
            </a:r>
            <a:r>
              <a:rPr lang="en-US" sz="1800" spc="-3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reserves</a:t>
            </a:r>
            <a:r>
              <a:rPr lang="en-US" sz="1800" spc="-3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the</a:t>
            </a:r>
            <a:r>
              <a:rPr lang="en-US" sz="1800" spc="-3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right</a:t>
            </a:r>
            <a:r>
              <a:rPr lang="en-US" sz="1800" spc="-3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not</a:t>
            </a:r>
            <a:r>
              <a:rPr lang="en-US" sz="1800" spc="-3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to</a:t>
            </a:r>
            <a:r>
              <a:rPr lang="en-US" sz="1800" spc="-3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award</a:t>
            </a:r>
            <a:r>
              <a:rPr lang="en-US" sz="1800" spc="-3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all</a:t>
            </a:r>
            <a:r>
              <a:rPr lang="en-US" sz="1800" spc="-35">
                <a:effectLst/>
                <a:latin typeface="Fira Sans" panose="020B0503050000020004" pitchFamily="34" charset="0"/>
                <a:ea typeface="Fira Sans Light" panose="020B0403050000020004" pitchFamily="34" charset="0"/>
                <a:cs typeface="Fira Sans Light" panose="020B0403050000020004" pitchFamily="34" charset="0"/>
              </a:rPr>
              <a:t> </a:t>
            </a:r>
            <a:r>
              <a:rPr lang="en-US" sz="1800">
                <a:effectLst/>
                <a:latin typeface="Fira Sans" panose="020B0503050000020004" pitchFamily="34" charset="0"/>
                <a:ea typeface="Fira Sans Light" panose="020B0403050000020004" pitchFamily="34" charset="0"/>
                <a:cs typeface="Fira Sans Light" panose="020B0403050000020004" pitchFamily="34" charset="0"/>
              </a:rPr>
              <a:t>requested grant funds and/or to negotiate specific grant amounts. All awards are subject to the availability of federal funds, and grants are not final until the WVDE grant award is fully executed.</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Grant Awards</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2400" b="1">
                <a:latin typeface="Calibri" panose="020F0502020204030204" pitchFamily="34" charset="0"/>
                <a:ea typeface="Calibri" panose="020F0502020204030204" pitchFamily="34" charset="0"/>
                <a:cs typeface="Calibri" panose="020F0502020204030204" pitchFamily="34" charset="0"/>
              </a:rPr>
              <a:t>Grants cannot exceed 5 years amount of funding will be adjusted based on ADA up to the maximum of $250,000 annually.</a:t>
            </a: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By federal statute, a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grant may not be less than $50,000 per year.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Applicants may request up to $3,050 per student according to the proposed ADA.</a:t>
            </a:r>
          </a:p>
          <a:p>
            <a:pPr marL="748379" lvl="1"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For example, an applicant with a proposed ADA of 20 students may request up to $61,000.</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If an applicant provides transportation from the afterschool to the students’ residences, then an additional $10,000 may be received for transportation. </a:t>
            </a:r>
          </a:p>
          <a:p>
            <a:pPr marL="291179" indent="-291179">
              <a:lnSpc>
                <a:spcPct val="115000"/>
              </a:lnSpc>
              <a:spcBef>
                <a:spcPts val="0"/>
              </a:spcBef>
              <a:spcAft>
                <a:spcPts val="1019"/>
              </a:spcAft>
              <a:buFont typeface="Arial" panose="020B0604020202020204" pitchFamily="34" charset="0"/>
              <a:buChar char="•"/>
            </a:pPr>
            <a:endParaRPr lang="en-US" sz="1800" b="1">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400"/>
              <a:t>A funding is adjusted annually based on annual average daily attendance (ADA)</a:t>
            </a:r>
          </a:p>
          <a:p>
            <a:pPr eaLnBrk="1" hangingPunct="1">
              <a:spcBef>
                <a:spcPct val="0"/>
              </a:spcBef>
            </a:pPr>
            <a:endParaRPr lang="en-US" altLang="en-US" sz="1400"/>
          </a:p>
        </p:txBody>
      </p:sp>
      <p:sp>
        <p:nvSpPr>
          <p:cNvPr id="63492" name="Slide Number Placeholder 3"/>
          <p:cNvSpPr>
            <a:spLocks noGrp="1"/>
          </p:cNvSpPr>
          <p:nvPr>
            <p:ph type="sldNum" sz="quarter" idx="5"/>
          </p:nvPr>
        </p:nvSpPr>
        <p:spPr bwMode="auto">
          <a:noFill/>
          <a:ln>
            <a:miter lim="800000"/>
            <a:headEnd/>
            <a:tailEnd/>
          </a:ln>
        </p:spPr>
        <p:txBody>
          <a:bodyPr/>
          <a:lstStyle/>
          <a:p>
            <a:fld id="{66C21893-D0EC-4C38-952B-205281628C26}" type="slidenum">
              <a:rPr lang="en-US" altLang="en-US"/>
              <a:pPr/>
              <a:t>4</a:t>
            </a:fld>
            <a:endParaRPr lang="en-US" altLang="en-US"/>
          </a:p>
        </p:txBody>
      </p:sp>
    </p:spTree>
    <p:extLst>
      <p:ext uri="{BB962C8B-B14F-4D97-AF65-F5344CB8AC3E}">
        <p14:creationId xmlns:p14="http://schemas.microsoft.com/office/powerpoint/2010/main" val="794102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0899" name="Notes Placeholder 2"/>
          <p:cNvSpPr>
            <a:spLocks noGrp="1"/>
          </p:cNvSpPr>
          <p:nvPr>
            <p:ph type="body" idx="1"/>
          </p:nvPr>
        </p:nvSpPr>
        <p:spPr bwMode="auto">
          <a:xfrm>
            <a:off x="701040" y="4415790"/>
            <a:ext cx="5608320" cy="4535223"/>
          </a:xfrm>
          <a:noFill/>
        </p:spPr>
        <p:txBody>
          <a:bodyPr wrap="square" numCol="1" anchor="t" anchorCtr="0" compatLnSpc="1">
            <a:prstTxWarp prst="textNoShape">
              <a:avLst/>
            </a:prstTxWarp>
            <a:normAutofit fontScale="325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Loren</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Supper and Snack</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West Virginia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programs should offer supper, which may be done through the USDA Child and Adult Care Food Program.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funds may not be used to pay for snack or supper (FRAC and USDE).</a:t>
            </a:r>
          </a:p>
          <a:p>
            <a:pPr marL="748379" lvl="1" indent="-291179">
              <a:lnSpc>
                <a:spcPct val="115000"/>
              </a:lnSpc>
              <a:spcBef>
                <a:spcPts val="0"/>
              </a:spcBef>
              <a:spcAft>
                <a:spcPts val="1019"/>
              </a:spcAft>
              <a:buFont typeface="Arial" panose="020B0604020202020204" pitchFamily="34" charset="0"/>
              <a:buChar char="•"/>
            </a:pPr>
            <a:r>
              <a:rPr lang="en-US" altLang="en-US" sz="1800"/>
              <a:t>Supper can be served at any point during the afterschool program. Even though it is called a supper, program staff can determine the best time to serve the meal. It can even be right when the children walk through the door. </a:t>
            </a:r>
          </a:p>
          <a:p>
            <a:pPr marL="748379" lvl="1" indent="-291179">
              <a:lnSpc>
                <a:spcPct val="115000"/>
              </a:lnSpc>
              <a:spcBef>
                <a:spcPts val="0"/>
              </a:spcBef>
              <a:spcAft>
                <a:spcPts val="1019"/>
              </a:spcAft>
              <a:buFont typeface="Arial" panose="020B0604020202020204" pitchFamily="34" charset="0"/>
              <a:buChar char="•"/>
            </a:pPr>
            <a:r>
              <a:rPr lang="en-US" altLang="en-US" sz="1800"/>
              <a:t>Afterschool programs can purchase prepared meals or prepare their own meals through CACFP, depending on what works best for the program. Potential vendors include the school food service department, community kitchens, food banks, and private catering companies. Programs with limited refrigeration space can store meals in coolers. </a:t>
            </a:r>
          </a:p>
          <a:p>
            <a:pPr marL="748379" lvl="1" indent="-291179">
              <a:lnSpc>
                <a:spcPct val="115000"/>
              </a:lnSpc>
              <a:spcBef>
                <a:spcPts val="0"/>
              </a:spcBef>
              <a:spcAft>
                <a:spcPts val="1019"/>
              </a:spcAft>
              <a:buFont typeface="Arial" panose="020B0604020202020204" pitchFamily="34" charset="0"/>
              <a:buChar char="•"/>
            </a:pPr>
            <a:r>
              <a:rPr lang="en-US" altLang="en-US" sz="1800"/>
              <a:t>The meals can be served hot, but do not have to be. In fact, many successful programs serve nutritious and appealing cold meals to children. The main entrée can be a sandwich, wrap, or pita pocket. </a:t>
            </a:r>
            <a:br>
              <a:rPr lang="en-US" altLang="en-US" sz="800"/>
            </a:b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programs may also offer snack through Afterschool Snack, as part of the National School Lunch Program, or CACFP. </a:t>
            </a:r>
          </a:p>
          <a:p>
            <a:pPr marL="0" indent="0">
              <a:lnSpc>
                <a:spcPct val="115000"/>
              </a:lnSpc>
              <a:spcBef>
                <a:spcPts val="0"/>
              </a:spcBef>
              <a:spcAft>
                <a:spcPts val="1019"/>
              </a:spcAft>
              <a:buFont typeface="Arial" panose="020B0604020202020204" pitchFamily="34" charset="0"/>
              <a:buNone/>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Both a meal and a snack can be served depending on the length of the program. The Office of Child Nutrition determines the length of time between meal services. Afterschool programs absolutely should consider serving both if the program operates for three or more hours.</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marR="0" lvl="0" indent="-291179" algn="l" defTabSz="914400" rtl="0" eaLnBrk="0" fontAlgn="base" latinLnBrk="0" hangingPunct="0">
              <a:lnSpc>
                <a:spcPct val="115000"/>
              </a:lnSpc>
              <a:spcBef>
                <a:spcPts val="0"/>
              </a:spcBef>
              <a:spcAft>
                <a:spcPts val="1019"/>
              </a:spcAft>
              <a:buClrTx/>
              <a:buSzTx/>
              <a:buFont typeface="Arial" panose="020B0604020202020204" pitchFamily="34" charset="0"/>
              <a:buChar char="•"/>
              <a:tabLst/>
              <a:defRPr/>
            </a:pPr>
            <a:r>
              <a:rPr lang="en-US" sz="1800">
                <a:latin typeface="Calibri" panose="020F0502020204030204" pitchFamily="34" charset="0"/>
                <a:ea typeface="Calibri" panose="020F0502020204030204" pitchFamily="34" charset="0"/>
                <a:cs typeface="Calibri" panose="020F0502020204030204" pitchFamily="34" charset="0"/>
              </a:rPr>
              <a:t>For a site to participate in CACFP, the school district must run the CACFP, and the district or organization must sponsor or operate the afterschool program feeding site. For a site to participate in NSLP, </a:t>
            </a:r>
            <a:r>
              <a:rPr lang="en-US" altLang="en-US" sz="1800"/>
              <a:t>the school district must run the NSLP and sponsor or operate the afterschool program feeding site. </a:t>
            </a:r>
            <a:r>
              <a:rPr lang="en-US" sz="1800">
                <a:latin typeface="Calibri" panose="020F0502020204030204" pitchFamily="34" charset="0"/>
                <a:ea typeface="Calibri" panose="020F0502020204030204" pitchFamily="34" charset="0"/>
                <a:cs typeface="Calibri" panose="020F0502020204030204" pitchFamily="34" charset="0"/>
              </a:rPr>
              <a:t>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Contact the WVDE Office of Child Nutrition with any questions.</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altLang="en-US" sz="800"/>
              <a:t>Information about CACFP and Afterschool Snacks can be found on the WVDE website at https://wvde.us/child-nutrition/.</a:t>
            </a:r>
            <a:br>
              <a:rPr lang="en-US" altLang="en-US" sz="800"/>
            </a:br>
            <a:br>
              <a:rPr lang="en-US" altLang="en-US" sz="800"/>
            </a:br>
            <a:br>
              <a:rPr lang="en-US" altLang="en-US" sz="800"/>
            </a:br>
            <a:br>
              <a:rPr lang="en-US" altLang="en-US" sz="800"/>
            </a:br>
            <a:br>
              <a:rPr lang="en-US" altLang="en-US" sz="700"/>
            </a:br>
            <a:endParaRPr lang="en-US" altLang="en-US" sz="700"/>
          </a:p>
        </p:txBody>
      </p:sp>
      <p:sp>
        <p:nvSpPr>
          <p:cNvPr id="80900" name="Slide Number Placeholder 3"/>
          <p:cNvSpPr>
            <a:spLocks noGrp="1"/>
          </p:cNvSpPr>
          <p:nvPr>
            <p:ph type="sldNum" sz="quarter" idx="5"/>
          </p:nvPr>
        </p:nvSpPr>
        <p:spPr bwMode="auto">
          <a:noFill/>
          <a:ln>
            <a:miter lim="800000"/>
            <a:headEnd/>
            <a:tailEnd/>
          </a:ln>
        </p:spPr>
        <p:txBody>
          <a:bodyPr/>
          <a:lstStyle/>
          <a:p>
            <a:fld id="{3C5CBB73-F298-4906-B1D6-A9B3F5C84398}" type="slidenum">
              <a:rPr lang="en-US" altLang="en-US"/>
              <a:pPr/>
              <a:t>42</a:t>
            </a:fld>
            <a:endParaRPr lang="en-US" altLang="en-US"/>
          </a:p>
        </p:txBody>
      </p:sp>
    </p:spTree>
    <p:extLst>
      <p:ext uri="{BB962C8B-B14F-4D97-AF65-F5344CB8AC3E}">
        <p14:creationId xmlns:p14="http://schemas.microsoft.com/office/powerpoint/2010/main" val="912852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We just went over a lot of information regarding the needs assessment, action plan, and program implementation sections.  What questions do you have?</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43</a:t>
            </a:fld>
            <a:endParaRPr lang="en-US" altLang="en-US"/>
          </a:p>
        </p:txBody>
      </p:sp>
    </p:spTree>
    <p:extLst>
      <p:ext uri="{BB962C8B-B14F-4D97-AF65-F5344CB8AC3E}">
        <p14:creationId xmlns:p14="http://schemas.microsoft.com/office/powerpoint/2010/main" val="1525409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Sherry </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Parent, Family and Community Involvement</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In this section of the application be sure to describe activities that will target parents, families of students, and community members who will receive services from the program. </a:t>
            </a: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Parent involvement is important, but these activities-as was mentioned earlier-- must go beyond parent involvement types of activities and be aimed at improving the education and skill levels of adults or at supporting the connection between the parent and their child’s learning needs. They must also be more than one-time activities—they must be arranged as a practice.  Consider a </a:t>
            </a:r>
            <a:r>
              <a:rPr lang="en-US" sz="1800" u="sng">
                <a:latin typeface="Calibri" panose="020F0502020204030204" pitchFamily="34" charset="0"/>
                <a:ea typeface="Calibri" panose="020F0502020204030204" pitchFamily="34" charset="0"/>
                <a:cs typeface="Calibri" panose="020F0502020204030204" pitchFamily="34" charset="0"/>
              </a:rPr>
              <a:t>series</a:t>
            </a:r>
            <a:r>
              <a:rPr lang="en-US" sz="1800">
                <a:latin typeface="Calibri" panose="020F0502020204030204" pitchFamily="34" charset="0"/>
                <a:ea typeface="Calibri" panose="020F0502020204030204" pitchFamily="34" charset="0"/>
                <a:cs typeface="Calibri" panose="020F0502020204030204" pitchFamily="34" charset="0"/>
              </a:rPr>
              <a:t> of lessons, classes or opportunities that are evidence-based. </a:t>
            </a:r>
            <a:r>
              <a:rPr lang="en-US" sz="1800" b="1">
                <a:latin typeface="Calibri" panose="020F0502020204030204" pitchFamily="34" charset="0"/>
                <a:ea typeface="Calibri" panose="020F0502020204030204" pitchFamily="34" charset="0"/>
                <a:cs typeface="Calibri" panose="020F0502020204030204" pitchFamily="34" charset="0"/>
              </a:rPr>
              <a:t> </a:t>
            </a:r>
          </a:p>
          <a:p>
            <a:pPr marL="291179" indent="-291179">
              <a:lnSpc>
                <a:spcPct val="115000"/>
              </a:lnSpc>
              <a:spcBef>
                <a:spcPts val="0"/>
              </a:spcBef>
              <a:spcAft>
                <a:spcPts val="1019"/>
              </a:spcAft>
              <a:buFont typeface="Arial" panose="020B0604020202020204" pitchFamily="34" charset="0"/>
              <a:buChar char="•"/>
            </a:pPr>
            <a:r>
              <a:rPr lang="en-US" sz="1800" b="1">
                <a:latin typeface="Calibri" panose="020F0502020204030204" pitchFamily="34" charset="0"/>
                <a:ea typeface="Calibri" panose="020F0502020204030204" pitchFamily="34" charset="0"/>
                <a:cs typeface="Calibri" panose="020F0502020204030204" pitchFamily="34" charset="0"/>
              </a:rPr>
              <a:t>A minimum of 3 Engagement activities</a:t>
            </a:r>
            <a:r>
              <a:rPr lang="en-US" sz="1800">
                <a:latin typeface="Calibri" panose="020F0502020204030204" pitchFamily="34" charset="0"/>
                <a:ea typeface="Calibri" panose="020F0502020204030204" pitchFamily="34" charset="0"/>
                <a:cs typeface="Calibri" panose="020F0502020204030204" pitchFamily="34" charset="0"/>
              </a:rPr>
              <a:t> are required.  These activities may be delivered at the home, at the center, or elsewhere.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Parents and community members must also be involved in planning, implementation, evaluation and decision making in the program and they must have representation on the Advisory Council.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Finally, describe the steps you will propose to ensure equitable access to, and participation by, family members and other program beneficiaries with special needs. Include money in your budget for parent, and family activities is required. </a:t>
            </a: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Be sure to include how you will disseminate information about the program to parents and community members in an understandable, accessible way.</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altLang="en-US" i="1"/>
          </a:p>
          <a:p>
            <a:pPr eaLnBrk="1" hangingPunct="1">
              <a:spcBef>
                <a:spcPct val="0"/>
              </a:spcBef>
            </a:pPr>
            <a:endParaRPr lang="en-US" altLang="en-US"/>
          </a:p>
        </p:txBody>
      </p:sp>
      <p:sp>
        <p:nvSpPr>
          <p:cNvPr id="88068" name="Slide Number Placeholder 3"/>
          <p:cNvSpPr>
            <a:spLocks noGrp="1"/>
          </p:cNvSpPr>
          <p:nvPr>
            <p:ph type="sldNum" sz="quarter" idx="5"/>
          </p:nvPr>
        </p:nvSpPr>
        <p:spPr bwMode="auto">
          <a:noFill/>
          <a:ln>
            <a:miter lim="800000"/>
            <a:headEnd/>
            <a:tailEnd/>
          </a:ln>
        </p:spPr>
        <p:txBody>
          <a:bodyPr/>
          <a:lstStyle/>
          <a:p>
            <a:fld id="{BE100D36-A945-410B-9AD2-46CF3A2B9A0E}" type="slidenum">
              <a:rPr lang="en-US" altLang="en-US"/>
              <a:pPr/>
              <a:t>44</a:t>
            </a:fld>
            <a:endParaRPr lang="en-US" altLang="en-US"/>
          </a:p>
        </p:txBody>
      </p:sp>
    </p:spTree>
    <p:extLst>
      <p:ext uri="{BB962C8B-B14F-4D97-AF65-F5344CB8AC3E}">
        <p14:creationId xmlns:p14="http://schemas.microsoft.com/office/powerpoint/2010/main" val="281543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normAutofit fontScale="625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Facility Plan</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In the facility section, you need to help the reviewer picture the facility by describing how the location and environment will be safe and welcoming. Include information that describes the interior and exterior environment of the site and the areas that will be used (library, playground, pool, etc.).   </a:t>
            </a: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List the required agency inspections that are conducted at non-school based sites.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facility must be at least as </a:t>
            </a:r>
            <a:r>
              <a:rPr lang="en-US" sz="1800" b="1">
                <a:latin typeface="Calibri" panose="020F0502020204030204" pitchFamily="34" charset="0"/>
                <a:ea typeface="Calibri" panose="020F0502020204030204" pitchFamily="34" charset="0"/>
                <a:cs typeface="Calibri" panose="020F0502020204030204" pitchFamily="34" charset="0"/>
              </a:rPr>
              <a:t>available and accessible</a:t>
            </a:r>
            <a:r>
              <a:rPr lang="en-US" sz="1800">
                <a:latin typeface="Calibri" panose="020F0502020204030204" pitchFamily="34" charset="0"/>
                <a:ea typeface="Calibri" panose="020F0502020204030204" pitchFamily="34" charset="0"/>
                <a:cs typeface="Calibri" panose="020F0502020204030204" pitchFamily="34" charset="0"/>
              </a:rPr>
              <a:t> to the participants as if the program were in an elementary or secondary school. </a:t>
            </a: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You </a:t>
            </a:r>
            <a:r>
              <a:rPr lang="en-US" sz="1800" u="sng">
                <a:latin typeface="Calibri" panose="020F0502020204030204" pitchFamily="34" charset="0"/>
                <a:ea typeface="Calibri" panose="020F0502020204030204" pitchFamily="34" charset="0"/>
                <a:cs typeface="Calibri" panose="020F0502020204030204" pitchFamily="34" charset="0"/>
              </a:rPr>
              <a:t>must</a:t>
            </a:r>
            <a:r>
              <a:rPr lang="en-US" sz="1800">
                <a:latin typeface="Calibri" panose="020F0502020204030204" pitchFamily="34" charset="0"/>
                <a:ea typeface="Calibri" panose="020F0502020204030204" pitchFamily="34" charset="0"/>
                <a:cs typeface="Calibri" panose="020F0502020204030204" pitchFamily="34" charset="0"/>
              </a:rPr>
              <a:t> address transportation to and from the site and tell how the program will ensure that students will travel safely.  The lack of ample, available transportation can be a limiting factor as to who can participate and how many can participate, so this factor has to be considered carefully. And be sure to include adequate funding for transportation needed in the budget.</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Finally, conclude this section by briefly describe emergency readiness plan and how it will be communicated to staff, students and parents.  </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altLang="en-US"/>
          </a:p>
        </p:txBody>
      </p:sp>
      <p:sp>
        <p:nvSpPr>
          <p:cNvPr id="83972" name="Slide Number Placeholder 3"/>
          <p:cNvSpPr>
            <a:spLocks noGrp="1"/>
          </p:cNvSpPr>
          <p:nvPr>
            <p:ph type="sldNum" sz="quarter" idx="5"/>
          </p:nvPr>
        </p:nvSpPr>
        <p:spPr bwMode="auto">
          <a:noFill/>
          <a:ln>
            <a:miter lim="800000"/>
            <a:headEnd/>
            <a:tailEnd/>
          </a:ln>
        </p:spPr>
        <p:txBody>
          <a:bodyPr/>
          <a:lstStyle/>
          <a:p>
            <a:fld id="{5A5F1E5A-FB2F-446A-AE51-7EC8AF44EC3E}" type="slidenum">
              <a:rPr lang="en-US" altLang="en-US"/>
              <a:pPr/>
              <a:t>45</a:t>
            </a:fld>
            <a:endParaRPr lang="en-US" altLang="en-US"/>
          </a:p>
        </p:txBody>
      </p:sp>
    </p:spTree>
    <p:extLst>
      <p:ext uri="{BB962C8B-B14F-4D97-AF65-F5344CB8AC3E}">
        <p14:creationId xmlns:p14="http://schemas.microsoft.com/office/powerpoint/2010/main" val="1616971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lnSpc>
                <a:spcPct val="80000"/>
              </a:lnSpc>
              <a:spcBef>
                <a:spcPct val="0"/>
              </a:spcBef>
            </a:pPr>
            <a:r>
              <a:rPr lang="en-US" altLang="en-US" sz="900"/>
              <a:t>Sherry</a:t>
            </a:r>
          </a:p>
          <a:p>
            <a:pPr eaLnBrk="1" hangingPunct="1">
              <a:lnSpc>
                <a:spcPct val="80000"/>
              </a:lnSpc>
              <a:spcBef>
                <a:spcPct val="0"/>
              </a:spcBef>
            </a:pPr>
            <a:endParaRPr lang="en-US" altLang="en-US" sz="900"/>
          </a:p>
          <a:p>
            <a:pPr eaLnBrk="1" hangingPunct="1">
              <a:lnSpc>
                <a:spcPct val="80000"/>
              </a:lnSpc>
              <a:spcBef>
                <a:spcPct val="0"/>
              </a:spcBef>
            </a:pPr>
            <a:r>
              <a:rPr lang="en-US" altLang="en-US" sz="900"/>
              <a:t>RFP states:</a:t>
            </a:r>
            <a:endParaRPr lang="en-US" altLang="en-US" sz="1100" i="1"/>
          </a:p>
          <a:p>
            <a:pPr marL="0" marR="0" lvl="0" indent="0" algn="l" defTabSz="914400" rtl="0" eaLnBrk="1" fontAlgn="base" latinLnBrk="0" hangingPunct="1">
              <a:lnSpc>
                <a:spcPct val="80000"/>
              </a:lnSpc>
              <a:spcBef>
                <a:spcPct val="0"/>
              </a:spcBef>
              <a:spcAft>
                <a:spcPct val="0"/>
              </a:spcAft>
              <a:buClrTx/>
              <a:buSzTx/>
              <a:buFontTx/>
              <a:buNone/>
              <a:tabLst/>
              <a:defRPr/>
            </a:pPr>
            <a:r>
              <a:rPr lang="en-US" altLang="en-US" sz="900"/>
              <a:t>Expenses may include payment of staff for time to plan and attend the training. Describe plans to ensure that at least one full-time staff member is certified in both CPR and first aid (within one month of employment).</a:t>
            </a:r>
            <a:endParaRPr lang="en-US" altLang="en-US" sz="1100" i="1"/>
          </a:p>
          <a:p>
            <a:pPr marL="0" marR="0" lvl="0" indent="0" algn="l" defTabSz="914400" rtl="0" eaLnBrk="1" fontAlgn="base" latinLnBrk="0" hangingPunct="1">
              <a:lnSpc>
                <a:spcPct val="80000"/>
              </a:lnSpc>
              <a:spcBef>
                <a:spcPct val="0"/>
              </a:spcBef>
              <a:spcAft>
                <a:spcPct val="0"/>
              </a:spcAft>
              <a:buClrTx/>
              <a:buSzTx/>
              <a:buFontTx/>
              <a:buNone/>
              <a:tabLst/>
              <a:defRPr/>
            </a:pPr>
            <a:endParaRPr lang="en-US" altLang="en-US" sz="800"/>
          </a:p>
          <a:p>
            <a:pPr>
              <a:lnSpc>
                <a:spcPct val="115000"/>
              </a:lnSpc>
              <a:spcBef>
                <a:spcPts val="0"/>
              </a:spcBef>
              <a:spcAft>
                <a:spcPts val="1019"/>
              </a:spcAft>
            </a:pPr>
            <a:endParaRPr lang="en-US" sz="1800" b="1">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Program Personnel</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applicant should explain personnel management through a chart format showing the roles and responsibilities of the proposed staff. You don’t need to name specific individuals, but you must include position descriptions for the personnel who will implement your program. An applicant should include the following roles: A Program Director for a minimum of 10 hours per week, a Collaborative Liaison between the school/s and afterschool sites, an Evaluator, family engagement staff and one staff member per site to be certified in both CPR and first aid.</a:t>
            </a: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84996" name="Slide Number Placeholder 3"/>
          <p:cNvSpPr>
            <a:spLocks noGrp="1"/>
          </p:cNvSpPr>
          <p:nvPr>
            <p:ph type="sldNum" sz="quarter" idx="5"/>
          </p:nvPr>
        </p:nvSpPr>
        <p:spPr bwMode="auto">
          <a:noFill/>
          <a:ln>
            <a:miter lim="800000"/>
            <a:headEnd/>
            <a:tailEnd/>
          </a:ln>
        </p:spPr>
        <p:txBody>
          <a:bodyPr/>
          <a:lstStyle/>
          <a:p>
            <a:fld id="{0BBDC8BE-BEF5-47EE-9620-BFFCDAEF3EB0}" type="slidenum">
              <a:rPr lang="en-US" altLang="en-US"/>
              <a:pPr/>
              <a:t>46</a:t>
            </a:fld>
            <a:endParaRPr lang="en-US" altLang="en-US"/>
          </a:p>
        </p:txBody>
      </p:sp>
    </p:spTree>
    <p:extLst>
      <p:ext uri="{BB962C8B-B14F-4D97-AF65-F5344CB8AC3E}">
        <p14:creationId xmlns:p14="http://schemas.microsoft.com/office/powerpoint/2010/main" val="44984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70000" lnSpcReduction="20000"/>
          </a:bodyPr>
          <a:lstStyle/>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Applicant is to describe (1) a vetting and hiring process for staff and volunteers. (2) ensures that all staff and regular volunteers will have passed an approved state-level background check prior to working in the program. (3) The budget and budget narrative include funding for this expense. (4)  and finally staffing levels and student to staff ratios are to assure participant safety as well as the highest quality of program delivery. </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80000"/>
              </a:lnSpc>
              <a:spcBef>
                <a:spcPct val="0"/>
              </a:spcBef>
            </a:pPr>
            <a:r>
              <a:rPr lang="en-US" altLang="en-US" sz="900"/>
              <a:t>Suggested guidelines, such as those from West Virginia Department of Health and Human Resources, state:</a:t>
            </a:r>
            <a:endParaRPr lang="en-US" altLang="en-US" sz="800"/>
          </a:p>
          <a:p>
            <a:pPr lvl="2" eaLnBrk="1" hangingPunct="1">
              <a:lnSpc>
                <a:spcPct val="80000"/>
              </a:lnSpc>
              <a:spcBef>
                <a:spcPct val="0"/>
              </a:spcBef>
            </a:pPr>
            <a:r>
              <a:rPr lang="en-US" altLang="en-US" sz="900"/>
              <a:t>9.2.b. For programs that operate with school age children, the program shall ensure  that: </a:t>
            </a:r>
          </a:p>
          <a:p>
            <a:pPr lvl="2" eaLnBrk="1" hangingPunct="1">
              <a:lnSpc>
                <a:spcPct val="80000"/>
              </a:lnSpc>
              <a:spcBef>
                <a:spcPct val="0"/>
              </a:spcBef>
            </a:pPr>
            <a:r>
              <a:rPr lang="en-US" altLang="en-US" sz="900"/>
              <a:t>9.2.b.1. A 1:16 staff to child ratio is maintained; </a:t>
            </a:r>
          </a:p>
          <a:p>
            <a:pPr eaLnBrk="1" hangingPunct="1">
              <a:lnSpc>
                <a:spcPct val="80000"/>
              </a:lnSpc>
              <a:spcBef>
                <a:spcPct val="0"/>
              </a:spcBef>
            </a:pPr>
            <a:r>
              <a:rPr lang="en-US" altLang="en-US" sz="900"/>
              <a:t>9.2.c. During water activity such as swimming, canoeing, and fishing the staff: child ratio is maintained at 1:8 for groups of school age children</a:t>
            </a:r>
          </a:p>
          <a:p>
            <a:pPr eaLnBrk="1" hangingPunct="1">
              <a:lnSpc>
                <a:spcPct val="80000"/>
              </a:lnSpc>
              <a:spcBef>
                <a:spcPct val="0"/>
              </a:spcBef>
            </a:pPr>
            <a:r>
              <a:rPr lang="en-US" altLang="en-US" sz="900"/>
              <a:t>9.3. Groups of children must be distinct with staff persons knowing to which group they are assigned. </a:t>
            </a:r>
          </a:p>
          <a:p>
            <a:pPr eaLnBrk="1" hangingPunct="1">
              <a:lnSpc>
                <a:spcPct val="80000"/>
              </a:lnSpc>
              <a:spcBef>
                <a:spcPct val="0"/>
              </a:spcBef>
            </a:pPr>
            <a:r>
              <a:rPr lang="en-US" altLang="en-US" sz="900"/>
              <a:t>9.4. Staff: child ratio and group size are always maintained based on the age of the youngest child in the group. </a:t>
            </a:r>
          </a:p>
          <a:p>
            <a:pPr eaLnBrk="1" hangingPunct="1">
              <a:lnSpc>
                <a:spcPct val="80000"/>
              </a:lnSpc>
              <a:spcBef>
                <a:spcPct val="0"/>
              </a:spcBef>
            </a:pPr>
            <a:r>
              <a:rPr lang="en-US" altLang="en-US" sz="900"/>
              <a:t> </a:t>
            </a:r>
            <a:endParaRPr lang="en-US" altLang="en-US" sz="1400">
              <a:latin typeface="+mn-lt"/>
              <a:ea typeface="+mn-ea"/>
              <a:cs typeface="+mn-cs"/>
            </a:endParaRPr>
          </a:p>
          <a:p>
            <a:pPr eaLnBrk="1" hangingPunct="1">
              <a:lnSpc>
                <a:spcPct val="80000"/>
              </a:lnSpc>
              <a:spcBef>
                <a:spcPct val="0"/>
              </a:spcBef>
            </a:pPr>
            <a:r>
              <a:rPr lang="en-US" sz="1400">
                <a:latin typeface="+mn-lt"/>
                <a:ea typeface="+mn-ea"/>
                <a:cs typeface="+mn-cs"/>
              </a:rPr>
              <a:t>Also in this section of the application,</a:t>
            </a: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Professional Development plans for ongoing </a:t>
            </a:r>
            <a:r>
              <a:rPr lang="en-US" sz="1800" u="sng">
                <a:latin typeface="Calibri" panose="020F0502020204030204" pitchFamily="34" charset="0"/>
                <a:ea typeface="Calibri" panose="020F0502020204030204" pitchFamily="34" charset="0"/>
                <a:cs typeface="Calibri" panose="020F0502020204030204" pitchFamily="34" charset="0"/>
              </a:rPr>
              <a:t>local </a:t>
            </a:r>
            <a:r>
              <a:rPr lang="en-US" sz="1800">
                <a:latin typeface="Calibri" panose="020F0502020204030204" pitchFamily="34" charset="0"/>
                <a:ea typeface="Calibri" panose="020F0502020204030204" pitchFamily="34" charset="0"/>
                <a:cs typeface="Calibri" panose="020F0502020204030204" pitchFamily="34" charset="0"/>
              </a:rPr>
              <a:t>staff training for afterschool staff are to be provided. Expenses in your budget may include payment of staff for time to </a:t>
            </a:r>
            <a:r>
              <a:rPr lang="en-US" sz="1800" u="sng">
                <a:latin typeface="Calibri" panose="020F0502020204030204" pitchFamily="34" charset="0"/>
                <a:ea typeface="Calibri" panose="020F0502020204030204" pitchFamily="34" charset="0"/>
                <a:cs typeface="Calibri" panose="020F0502020204030204" pitchFamily="34" charset="0"/>
              </a:rPr>
              <a:t>plan and attend</a:t>
            </a:r>
            <a:r>
              <a:rPr lang="en-US" sz="1800">
                <a:latin typeface="Calibri" panose="020F0502020204030204" pitchFamily="34" charset="0"/>
                <a:ea typeface="Calibri" panose="020F0502020204030204" pitchFamily="34" charset="0"/>
                <a:cs typeface="Calibri" panose="020F0502020204030204" pitchFamily="34" charset="0"/>
              </a:rPr>
              <a:t> the training. Training related to project-based learning, aligning with the school day, STEM or STEAM, strengthening partnerships and parent, family involvement practices may be some important training topics needed by most program staff members.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In addition to the local professional development; Program directors are required to attend A FALL and Spring Conference.  Often, the fall conference is the Multi-state conference, held in collaboration with Indiana, Kentucky, Tennessee and WV.  New awarded grantees will be required to attend up to New Director meetings throughout the year as well. </a:t>
            </a:r>
            <a:endParaRPr lang="en-US" altLang="en-US" sz="800"/>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47</a:t>
            </a:fld>
            <a:endParaRPr lang="en-US" altLang="en-US"/>
          </a:p>
        </p:txBody>
      </p:sp>
    </p:spTree>
    <p:extLst>
      <p:ext uri="{BB962C8B-B14F-4D97-AF65-F5344CB8AC3E}">
        <p14:creationId xmlns:p14="http://schemas.microsoft.com/office/powerpoint/2010/main" val="1083601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Collaboration</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Collaboration is vital to a successful afterschool program.  </a:t>
            </a: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Collaboration should begin with the planning and design of the application and extend into the implementation and evaluation stages.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Applicants should describe other stakeholder partnerships and what contributions stakeholders bring to the program.</a:t>
            </a: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Use a chart to list the partners, the support they will provide, and how that supports a specific grant.  Backup this chart with uploading Memorandums of Understanding from your largest partners.</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When discussing school partnership include in your proposal data-sharing agreement. Describe how you will use student records, and individual and aggregate achievement data, in program planning, implementation and evaluation.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If a co-applicant has been identified, the proposal should describe the capacity of the co-applicant to be successful in their contribution to the partnership and how this will contribute to the academic achievement of the targeted students.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Any MOUs are to be uploaded in the Related Documents section of GPS. A signed letter from the principal of each participating school </a:t>
            </a:r>
            <a:r>
              <a:rPr lang="en-US" sz="1800" u="sng">
                <a:latin typeface="Calibri" panose="020F0502020204030204" pitchFamily="34" charset="0"/>
                <a:ea typeface="Calibri" panose="020F0502020204030204" pitchFamily="34" charset="0"/>
                <a:cs typeface="Calibri" panose="020F0502020204030204" pitchFamily="34" charset="0"/>
              </a:rPr>
              <a:t>must </a:t>
            </a:r>
            <a:r>
              <a:rPr lang="en-US" sz="1800">
                <a:latin typeface="Calibri" panose="020F0502020204030204" pitchFamily="34" charset="0"/>
                <a:ea typeface="Calibri" panose="020F0502020204030204" pitchFamily="34" charset="0"/>
                <a:cs typeface="Calibri" panose="020F0502020204030204" pitchFamily="34" charset="0"/>
              </a:rPr>
              <a:t>be included. </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90000"/>
              </a:lnSpc>
              <a:spcBef>
                <a:spcPct val="0"/>
              </a:spcBef>
            </a:pPr>
            <a:endParaRPr lang="en-US" altLang="en-US" sz="1100"/>
          </a:p>
        </p:txBody>
      </p:sp>
      <p:sp>
        <p:nvSpPr>
          <p:cNvPr id="82948" name="Slide Number Placeholder 3"/>
          <p:cNvSpPr>
            <a:spLocks noGrp="1"/>
          </p:cNvSpPr>
          <p:nvPr>
            <p:ph type="sldNum" sz="quarter" idx="5"/>
          </p:nvPr>
        </p:nvSpPr>
        <p:spPr bwMode="auto">
          <a:noFill/>
          <a:ln>
            <a:miter lim="800000"/>
            <a:headEnd/>
            <a:tailEnd/>
          </a:ln>
        </p:spPr>
        <p:txBody>
          <a:bodyPr/>
          <a:lstStyle/>
          <a:p>
            <a:fld id="{92945D5D-A22F-4118-A9C1-188157C7C640}" type="slidenum">
              <a:rPr lang="en-US" altLang="en-US"/>
              <a:pPr/>
              <a:t>48</a:t>
            </a:fld>
            <a:endParaRPr lang="en-US" altLang="en-US"/>
          </a:p>
        </p:txBody>
      </p:sp>
    </p:spTree>
    <p:extLst>
      <p:ext uri="{BB962C8B-B14F-4D97-AF65-F5344CB8AC3E}">
        <p14:creationId xmlns:p14="http://schemas.microsoft.com/office/powerpoint/2010/main" val="1943405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normAutofit fontScale="700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Sustainability</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grant funding is intended to promote the long-range establishment of out-of-school-time programs. So, a good time to begin thinking about sustaining funding is in the initial grant planning stage. Work with your collaborators to create a reasonable strategic plan that will help sustain the program after funding ends. </a:t>
            </a: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Applicant's sustainability plan describes (1)what strategies will be used to maintain the program in years 4 and 5 when funding is reduced. (2) how partnerships will be utilized to continue the program beyond grant funding,</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(3) how you will leverage other sources of funding and coordinate with other federal, state and local programs with compatible or complementary services, such as Title I or Adult Basic Education.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An Advisory Council is described by including (1) who will be a member, (2) frequency of meeting, (3) methods the council will used to implement the sustainability plan.</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altLang="en-US"/>
          </a:p>
        </p:txBody>
      </p:sp>
      <p:sp>
        <p:nvSpPr>
          <p:cNvPr id="86020" name="Slide Number Placeholder 3"/>
          <p:cNvSpPr>
            <a:spLocks noGrp="1"/>
          </p:cNvSpPr>
          <p:nvPr>
            <p:ph type="sldNum" sz="quarter" idx="5"/>
          </p:nvPr>
        </p:nvSpPr>
        <p:spPr bwMode="auto">
          <a:noFill/>
          <a:ln>
            <a:miter lim="800000"/>
            <a:headEnd/>
            <a:tailEnd/>
          </a:ln>
        </p:spPr>
        <p:txBody>
          <a:bodyPr/>
          <a:lstStyle/>
          <a:p>
            <a:fld id="{91E74711-733F-4DB4-82E0-C39C5EA00B78}" type="slidenum">
              <a:rPr lang="en-US" altLang="en-US"/>
              <a:pPr/>
              <a:t>49</a:t>
            </a:fld>
            <a:endParaRPr lang="en-US" altLang="en-US"/>
          </a:p>
        </p:txBody>
      </p:sp>
    </p:spTree>
    <p:extLst>
      <p:ext uri="{BB962C8B-B14F-4D97-AF65-F5344CB8AC3E}">
        <p14:creationId xmlns:p14="http://schemas.microsoft.com/office/powerpoint/2010/main" val="3339981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625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a:lnSpc>
                <a:spcPct val="115000"/>
              </a:lnSpc>
              <a:spcBef>
                <a:spcPts val="0"/>
              </a:spcBef>
              <a:spcAft>
                <a:spcPts val="1019"/>
              </a:spcAft>
            </a:pPr>
            <a:endParaRPr lang="en-US" sz="1800" u="sng">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u="sng">
                <a:latin typeface="Calibri" panose="020F0502020204030204" pitchFamily="34" charset="0"/>
                <a:ea typeface="Calibri" panose="020F0502020204030204" pitchFamily="34" charset="0"/>
                <a:cs typeface="Calibri" panose="020F0502020204030204" pitchFamily="34" charset="0"/>
              </a:rPr>
              <a:t>Organizational Capacity:</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This section provides is your opportunity to persuade the reviewer of your ability to implement, administer, and evaluate a high quality, effective afterschool program.  </a:t>
            </a:r>
          </a:p>
          <a:p>
            <a:pPr marL="291179" indent="-291179">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 new applicant is defined as an entity that has never received 21stCCLC funding in the past.  While the Re-applicants are those fiscal agents that have received 21stCCLC funding previously or currently.</a:t>
            </a:r>
          </a:p>
          <a:p>
            <a:pPr marL="291179" indent="-291179">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Both are to explain their capability to administer a federal and other grants successfully.  Specifically, new applicants should describe financial management processes and procedures to manage federal funds.   </a:t>
            </a:r>
          </a:p>
          <a:p>
            <a:pPr marL="291179" indent="-291179">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If an applicant had any audit findings over the last two fiscal years, they are to describe the findings and measures performed to remedy finding/s.</a:t>
            </a:r>
          </a:p>
          <a:p>
            <a:pPr marL="291179" indent="-291179">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applicant explains how this grant does not supplant afterschool programs operated by the applicant or by others within the community where the 21stCCLC is planned.  </a:t>
            </a:r>
          </a:p>
          <a:p>
            <a:pPr marL="291179" indent="-291179">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Re-applicants are to also include evidence of previous successful 21st CCLC afterschool programs, including successful completion of grant goals and objectives as well as lessons learned. This description should also include the number of students served and the percentage of those students meeting the 30 days or more attendance.  </a:t>
            </a:r>
          </a:p>
          <a:p>
            <a:pPr marL="291179" indent="-291179">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re-applicant should identify how they have increased sustainability due to past 21stCCLC funding and how this new grant will impact their organization and the community.</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50</a:t>
            </a:fld>
            <a:endParaRPr lang="en-US" altLang="en-US"/>
          </a:p>
        </p:txBody>
      </p:sp>
    </p:spTree>
    <p:extLst>
      <p:ext uri="{BB962C8B-B14F-4D97-AF65-F5344CB8AC3E}">
        <p14:creationId xmlns:p14="http://schemas.microsoft.com/office/powerpoint/2010/main" val="124788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Sherry</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51</a:t>
            </a:fld>
            <a:endParaRPr lang="en-US" altLang="en-US"/>
          </a:p>
        </p:txBody>
      </p:sp>
    </p:spTree>
    <p:extLst>
      <p:ext uri="{BB962C8B-B14F-4D97-AF65-F5344CB8AC3E}">
        <p14:creationId xmlns:p14="http://schemas.microsoft.com/office/powerpoint/2010/main" val="4115918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5</a:t>
            </a:fld>
            <a:endParaRPr lang="en-US" altLang="en-US"/>
          </a:p>
        </p:txBody>
      </p:sp>
    </p:spTree>
    <p:extLst>
      <p:ext uri="{BB962C8B-B14F-4D97-AF65-F5344CB8AC3E}">
        <p14:creationId xmlns:p14="http://schemas.microsoft.com/office/powerpoint/2010/main" val="2481071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Sherry </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Related Documents</a:t>
            </a: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Open the RFP and review each one to discuss…what it means to have private school meaningful consultation.</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Many of the Forms for the Related Documents Section of GPS are located in the Appendices</a:t>
            </a:r>
            <a:r>
              <a:rPr lang="en-US" sz="180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a:latin typeface="Calibri" panose="020F0502020204030204" pitchFamily="34" charset="0"/>
                <a:ea typeface="Calibri" panose="020F0502020204030204" pitchFamily="34" charset="0"/>
                <a:cs typeface="Calibri" panose="020F0502020204030204" pitchFamily="34" charset="0"/>
              </a:rPr>
              <a:t>These forms and documents are to be uploaded to the related document sections in GPS as applicable.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MOUs or letters supplied by collaborating organizations and partners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 Private School Consultation Document </a:t>
            </a:r>
            <a:r>
              <a:rPr lang="en-US" sz="1800" b="1">
                <a:latin typeface="Calibri" panose="020F0502020204030204" pitchFamily="34" charset="0"/>
                <a:ea typeface="Calibri" panose="020F0502020204030204" pitchFamily="34" charset="0"/>
                <a:cs typeface="Calibri" panose="020F0502020204030204" pitchFamily="34" charset="0"/>
              </a:rPr>
              <a:t> </a:t>
            </a:r>
            <a:r>
              <a:rPr lang="en-US" sz="2800">
                <a:hlinkClick r:id="rId3"/>
              </a:rPr>
              <a:t>Accredited and Registered Non-Public Schools | West Virginia Department of Education</a:t>
            </a:r>
            <a:r>
              <a:rPr lang="en-US" sz="2800"/>
              <a:t> This form is updated and requires the private school principal/director to sign off that a meeting occurred.</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 Community Notice Verification of sharing Intent/Application</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 Evidence of planning with partner, required of those submitting jointly </a:t>
            </a:r>
            <a:r>
              <a:rPr lang="en-US" sz="1800" b="1">
                <a:latin typeface="Calibri" panose="020F0502020204030204" pitchFamily="34" charset="0"/>
                <a:ea typeface="Calibri" panose="020F0502020204030204" pitchFamily="34" charset="0"/>
                <a:cs typeface="Calibri" panose="020F0502020204030204" pitchFamily="34"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15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Summary of any evaluation studies, reports, or research that documents the effectiveness or success of the co-applicant partner (if applicable) and collaborating partners and of the activities and services proposed in the narrative section of the application </a:t>
            </a:r>
            <a:r>
              <a:rPr lang="en-US" sz="1800" b="1">
                <a:latin typeface="Calibri" panose="020F0502020204030204" pitchFamily="34" charset="0"/>
                <a:ea typeface="Calibri" panose="020F0502020204030204" pitchFamily="34" charset="0"/>
                <a:cs typeface="Calibri" panose="020F0502020204030204" pitchFamily="34" charset="0"/>
              </a:rPr>
              <a:t>(</a:t>
            </a:r>
            <a:r>
              <a:rPr lang="en-US" sz="1800">
                <a:latin typeface="Calibri" panose="020F0502020204030204" pitchFamily="34" charset="0"/>
                <a:ea typeface="Calibri" panose="020F0502020204030204" pitchFamily="34" charset="0"/>
                <a:cs typeface="Calibri" panose="020F0502020204030204" pitchFamily="34" charset="0"/>
              </a:rPr>
              <a:t>optional)</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465887">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altLang="en-US"/>
          </a:p>
          <a:p>
            <a:pPr eaLnBrk="1" hangingPunct="1">
              <a:spcBef>
                <a:spcPct val="0"/>
              </a:spcBef>
            </a:pPr>
            <a:r>
              <a:rPr lang="en-US" altLang="en-US" b="1"/>
              <a:t> </a:t>
            </a:r>
          </a:p>
          <a:p>
            <a:pPr eaLnBrk="1" hangingPunct="1">
              <a:spcBef>
                <a:spcPct val="0"/>
              </a:spcBef>
            </a:pPr>
            <a:endParaRPr lang="en-US" altLang="en-US"/>
          </a:p>
        </p:txBody>
      </p:sp>
      <p:sp>
        <p:nvSpPr>
          <p:cNvPr id="112644" name="Slide Number Placeholder 3"/>
          <p:cNvSpPr>
            <a:spLocks noGrp="1"/>
          </p:cNvSpPr>
          <p:nvPr>
            <p:ph type="sldNum" sz="quarter" idx="5"/>
          </p:nvPr>
        </p:nvSpPr>
        <p:spPr bwMode="auto">
          <a:noFill/>
          <a:ln>
            <a:miter lim="800000"/>
            <a:headEnd/>
            <a:tailEnd/>
          </a:ln>
        </p:spPr>
        <p:txBody>
          <a:bodyPr/>
          <a:lstStyle/>
          <a:p>
            <a:fld id="{079B3C7D-16BB-44F1-8AA2-3F3315E55FF9}" type="slidenum">
              <a:rPr lang="en-US" altLang="en-US"/>
              <a:pPr/>
              <a:t>52</a:t>
            </a:fld>
            <a:endParaRPr lang="en-US" altLang="en-US"/>
          </a:p>
        </p:txBody>
      </p:sp>
    </p:spTree>
    <p:extLst>
      <p:ext uri="{BB962C8B-B14F-4D97-AF65-F5344CB8AC3E}">
        <p14:creationId xmlns:p14="http://schemas.microsoft.com/office/powerpoint/2010/main" val="19326713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We just went over a lot of information regarding the needs assessment, action plan, and program implementation sections.  What questions do you have?</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53</a:t>
            </a:fld>
            <a:endParaRPr lang="en-US" altLang="en-US"/>
          </a:p>
        </p:txBody>
      </p:sp>
    </p:spTree>
    <p:extLst>
      <p:ext uri="{BB962C8B-B14F-4D97-AF65-F5344CB8AC3E}">
        <p14:creationId xmlns:p14="http://schemas.microsoft.com/office/powerpoint/2010/main" val="39244576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Loren</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54</a:t>
            </a:fld>
            <a:endParaRPr lang="en-US" altLang="en-US"/>
          </a:p>
        </p:txBody>
      </p:sp>
    </p:spTree>
    <p:extLst>
      <p:ext uri="{BB962C8B-B14F-4D97-AF65-F5344CB8AC3E}">
        <p14:creationId xmlns:p14="http://schemas.microsoft.com/office/powerpoint/2010/main" val="1955957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normAutofit fontScale="625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Loren</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Budget</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budget is to be reasonable in relation to the </a:t>
            </a:r>
            <a:r>
              <a:rPr lang="en-US" sz="1800" u="sng">
                <a:latin typeface="Calibri" panose="020F0502020204030204" pitchFamily="34" charset="0"/>
                <a:ea typeface="Calibri" panose="020F0502020204030204" pitchFamily="34" charset="0"/>
                <a:cs typeface="Calibri" panose="020F0502020204030204" pitchFamily="34" charset="0"/>
              </a:rPr>
              <a:t>number</a:t>
            </a:r>
            <a:r>
              <a:rPr lang="en-US" sz="1800">
                <a:latin typeface="Calibri" panose="020F0502020204030204" pitchFamily="34" charset="0"/>
                <a:ea typeface="Calibri" panose="020F0502020204030204" pitchFamily="34" charset="0"/>
                <a:cs typeface="Calibri" panose="020F0502020204030204" pitchFamily="34" charset="0"/>
              </a:rPr>
              <a:t> of student and families to be served, the </a:t>
            </a:r>
            <a:r>
              <a:rPr lang="en-US" sz="1800" u="sng">
                <a:latin typeface="Calibri" panose="020F0502020204030204" pitchFamily="34" charset="0"/>
                <a:ea typeface="Calibri" panose="020F0502020204030204" pitchFamily="34" charset="0"/>
                <a:cs typeface="Calibri" panose="020F0502020204030204" pitchFamily="34" charset="0"/>
              </a:rPr>
              <a:t>scope of services</a:t>
            </a:r>
            <a:r>
              <a:rPr lang="en-US" sz="1800">
                <a:latin typeface="Calibri" panose="020F0502020204030204" pitchFamily="34" charset="0"/>
                <a:ea typeface="Calibri" panose="020F0502020204030204" pitchFamily="34" charset="0"/>
                <a:cs typeface="Calibri" panose="020F0502020204030204" pitchFamily="34" charset="0"/>
              </a:rPr>
              <a:t> you will be providing, and the </a:t>
            </a:r>
            <a:r>
              <a:rPr lang="en-US" sz="1800" u="sng">
                <a:latin typeface="Calibri" panose="020F0502020204030204" pitchFamily="34" charset="0"/>
                <a:ea typeface="Calibri" panose="020F0502020204030204" pitchFamily="34" charset="0"/>
                <a:cs typeface="Calibri" panose="020F0502020204030204" pitchFamily="34" charset="0"/>
              </a:rPr>
              <a:t>outcomes</a:t>
            </a:r>
            <a:r>
              <a:rPr lang="en-US" sz="1800">
                <a:latin typeface="Calibri" panose="020F0502020204030204" pitchFamily="34" charset="0"/>
                <a:ea typeface="Calibri" panose="020F0502020204030204" pitchFamily="34" charset="0"/>
                <a:cs typeface="Calibri" panose="020F0502020204030204" pitchFamily="34" charset="0"/>
              </a:rPr>
              <a:t> expected.</a:t>
            </a: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As a reminder, applicants may request up to $3,050 per student according to the proposed ADA.</a:t>
            </a:r>
          </a:p>
          <a:p>
            <a:pPr marL="748379" lvl="1"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For example, an applicant with a proposed ADA of 20 students may request up to $61,000.</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marR="0" lvl="0" indent="-291179" algn="l" defTabSz="914400" rtl="0" eaLnBrk="0" fontAlgn="base" latinLnBrk="0" hangingPunct="0">
              <a:lnSpc>
                <a:spcPct val="115000"/>
              </a:lnSpc>
              <a:spcBef>
                <a:spcPts val="0"/>
              </a:spcBef>
              <a:spcAft>
                <a:spcPts val="1019"/>
              </a:spcAft>
              <a:buClrTx/>
              <a:buSzTx/>
              <a:buFont typeface="Arial" panose="020B0604020202020204" pitchFamily="34" charset="0"/>
              <a:buChar char="•"/>
              <a:tabLst/>
              <a:defRPr/>
            </a:pPr>
            <a:r>
              <a:rPr lang="en-US" sz="1800">
                <a:latin typeface="Calibri" panose="020F0502020204030204" pitchFamily="34" charset="0"/>
                <a:ea typeface="Calibri" panose="020F0502020204030204" pitchFamily="34" charset="0"/>
                <a:cs typeface="Calibri" panose="020F0502020204030204" pitchFamily="34" charset="0"/>
              </a:rPr>
              <a:t>Costs included in the budget must adhere to federal cost principles outlined in 2 CFR 200 Subpart E. As such, they must be allowable, reasonable, and allocable to the grant award. All expenditures must be documented.</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Applicants must ensure that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funds will not be used to supplant, or take the place of, federal, state or local funds that exist.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funds must serve as a supplement. So, if a contract or a specific activity was paid for through other funding previously, you can’t change that funding source to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to save or redirect those other funds.</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altLang="en-US"/>
          </a:p>
        </p:txBody>
      </p:sp>
      <p:sp>
        <p:nvSpPr>
          <p:cNvPr id="93188" name="Slide Number Placeholder 3"/>
          <p:cNvSpPr>
            <a:spLocks noGrp="1"/>
          </p:cNvSpPr>
          <p:nvPr>
            <p:ph type="sldNum" sz="quarter" idx="5"/>
          </p:nvPr>
        </p:nvSpPr>
        <p:spPr bwMode="auto">
          <a:noFill/>
          <a:ln>
            <a:miter lim="800000"/>
            <a:headEnd/>
            <a:tailEnd/>
          </a:ln>
        </p:spPr>
        <p:txBody>
          <a:bodyPr/>
          <a:lstStyle/>
          <a:p>
            <a:fld id="{7E786369-8840-470D-8B2B-9DFFD380E935}" type="slidenum">
              <a:rPr lang="en-US" altLang="en-US"/>
              <a:pPr/>
              <a:t>56</a:t>
            </a:fld>
            <a:endParaRPr lang="en-US" altLang="en-US"/>
          </a:p>
        </p:txBody>
      </p:sp>
    </p:spTree>
    <p:extLst>
      <p:ext uri="{BB962C8B-B14F-4D97-AF65-F5344CB8AC3E}">
        <p14:creationId xmlns:p14="http://schemas.microsoft.com/office/powerpoint/2010/main" val="40917364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Loren</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Budget Narrative-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Although you are describing a multi-year program in the application, you only provide a formal budget narrative showing the mathematical basis of costs for the first year.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Each line item in the budget must utilize the budget function and object codes available in GPS, which are based on the WVDE LEA Chart of Accounts. These will be discussed later in the presentation. Each line item must also include a budget narrative that clearly aligns with the function and object codes used </a:t>
            </a:r>
            <a:r>
              <a:rPr lang="en-US" sz="1800" u="sng">
                <a:latin typeface="Calibri" panose="020F0502020204030204" pitchFamily="34" charset="0"/>
                <a:ea typeface="Calibri" panose="020F0502020204030204" pitchFamily="34" charset="0"/>
                <a:cs typeface="Calibri" panose="020F0502020204030204" pitchFamily="34" charset="0"/>
              </a:rPr>
              <a:t>and</a:t>
            </a:r>
            <a:r>
              <a:rPr lang="en-US" sz="1800">
                <a:latin typeface="Calibri" panose="020F0502020204030204" pitchFamily="34" charset="0"/>
                <a:ea typeface="Calibri" panose="020F0502020204030204" pitchFamily="34" charset="0"/>
                <a:cs typeface="Calibri" panose="020F0502020204030204" pitchFamily="34" charset="0"/>
              </a:rPr>
              <a:t> relates to the program activities.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Include a separate line item for each type of staff position.  An example would be a line item for tutoring staff that shows 4 tutors at $25/hour for 6 hours/week for 27 weeks a year with a final total of those costs provided.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budget should also include separate line items for each specific type fringe benefit cost under each function code. For example, there should be a line item for Social Security Contributions for all staff costs included under in the K-12 Extended Day/Year function code. </a:t>
            </a:r>
          </a:p>
          <a:p>
            <a:pPr marL="291179" indent="-291179">
              <a:lnSpc>
                <a:spcPct val="115000"/>
              </a:lnSpc>
              <a:spcBef>
                <a:spcPts val="0"/>
              </a:spcBef>
              <a:spcAft>
                <a:spcPts val="1019"/>
              </a:spcAft>
              <a:buFont typeface="Arial" panose="020B0604020202020204" pitchFamily="34" charset="0"/>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Again, make sure costs are </a:t>
            </a:r>
            <a:r>
              <a:rPr lang="en-US" sz="1800" u="sng">
                <a:latin typeface="Calibri" panose="020F0502020204030204" pitchFamily="34" charset="0"/>
                <a:ea typeface="Calibri" panose="020F0502020204030204" pitchFamily="34" charset="0"/>
                <a:cs typeface="Calibri" panose="020F0502020204030204" pitchFamily="34" charset="0"/>
              </a:rPr>
              <a:t>allowable, reasonable, and necessary</a:t>
            </a:r>
            <a:r>
              <a:rPr lang="en-US" sz="1800">
                <a:latin typeface="Calibri" panose="020F0502020204030204" pitchFamily="34" charset="0"/>
                <a:ea typeface="Calibri" panose="020F0502020204030204" pitchFamily="34" charset="0"/>
                <a:cs typeface="Calibri" panose="020F0502020204030204" pitchFamily="34" charset="0"/>
              </a:rPr>
              <a:t>. Link costs clearly to your program narrative.  </a:t>
            </a:r>
            <a:endParaRPr lang="en-US" altLang="en-US" sz="1100"/>
          </a:p>
        </p:txBody>
      </p:sp>
      <p:sp>
        <p:nvSpPr>
          <p:cNvPr id="94212" name="Slide Number Placeholder 3"/>
          <p:cNvSpPr>
            <a:spLocks noGrp="1"/>
          </p:cNvSpPr>
          <p:nvPr>
            <p:ph type="sldNum" sz="quarter" idx="5"/>
          </p:nvPr>
        </p:nvSpPr>
        <p:spPr bwMode="auto">
          <a:noFill/>
          <a:ln>
            <a:miter lim="800000"/>
            <a:headEnd/>
            <a:tailEnd/>
          </a:ln>
        </p:spPr>
        <p:txBody>
          <a:bodyPr/>
          <a:lstStyle/>
          <a:p>
            <a:fld id="{5B353AAF-39AA-419F-B50B-1B1D9728E042}" type="slidenum">
              <a:rPr lang="en-US" altLang="en-US"/>
              <a:pPr/>
              <a:t>57</a:t>
            </a:fld>
            <a:endParaRPr lang="en-US" altLang="en-US"/>
          </a:p>
        </p:txBody>
      </p:sp>
    </p:spTree>
    <p:extLst>
      <p:ext uri="{BB962C8B-B14F-4D97-AF65-F5344CB8AC3E}">
        <p14:creationId xmlns:p14="http://schemas.microsoft.com/office/powerpoint/2010/main" val="23219874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gn="just">
              <a:lnSpc>
                <a:spcPct val="107000"/>
              </a:lnSpc>
              <a:spcBef>
                <a:spcPts val="0"/>
              </a:spcBef>
              <a:spcAft>
                <a:spcPts val="0"/>
              </a:spcAft>
            </a:pPr>
            <a:r>
              <a:rPr lang="en-US" b="1">
                <a:latin typeface="Calibri" panose="020F0502020204030204" pitchFamily="34" charset="0"/>
                <a:ea typeface="Times New Roman" panose="02020603050405020304" pitchFamily="18" charset="0"/>
                <a:cs typeface="Calibri" panose="020F0502020204030204" pitchFamily="34" charset="0"/>
              </a:rPr>
              <a:t>Loren</a:t>
            </a:r>
          </a:p>
          <a:p>
            <a:pPr algn="just">
              <a:lnSpc>
                <a:spcPct val="107000"/>
              </a:lnSpc>
              <a:spcBef>
                <a:spcPts val="0"/>
              </a:spcBef>
              <a:spcAft>
                <a:spcPts val="0"/>
              </a:spcAft>
            </a:pPr>
            <a:endParaRPr lang="en-US" b="0">
              <a:latin typeface="Calibri" panose="020F0502020204030204" pitchFamily="34" charset="0"/>
              <a:ea typeface="Times New Roman" panose="02020603050405020304" pitchFamily="18" charset="0"/>
              <a:cs typeface="Calibri" panose="020F0502020204030204" pitchFamily="34" charset="0"/>
            </a:endParaRPr>
          </a:p>
          <a:p>
            <a:pPr marL="171450" indent="-171450" algn="just">
              <a:lnSpc>
                <a:spcPct val="107000"/>
              </a:lnSpc>
              <a:spcBef>
                <a:spcPts val="0"/>
              </a:spcBef>
              <a:spcAft>
                <a:spcPts val="0"/>
              </a:spcAft>
              <a:buFont typeface="Arial" panose="020B0604020202020204" pitchFamily="34" charset="0"/>
              <a:buChar char="•"/>
            </a:pPr>
            <a:r>
              <a:rPr lang="en-US" b="0">
                <a:latin typeface="Calibri" panose="020F0502020204030204" pitchFamily="34" charset="0"/>
                <a:ea typeface="Times New Roman" panose="02020603050405020304" pitchFamily="18" charset="0"/>
                <a:cs typeface="Calibri" panose="020F0502020204030204" pitchFamily="34" charset="0"/>
              </a:rPr>
              <a:t>Administrative costs must be separated from programmatic costs in the budget. </a:t>
            </a:r>
          </a:p>
          <a:p>
            <a:pPr marL="171450" indent="-171450" algn="just">
              <a:lnSpc>
                <a:spcPct val="107000"/>
              </a:lnSpc>
              <a:spcBef>
                <a:spcPts val="0"/>
              </a:spcBef>
              <a:spcAft>
                <a:spcPts val="0"/>
              </a:spcAft>
              <a:buFont typeface="Arial" panose="020B0604020202020204" pitchFamily="34" charset="0"/>
              <a:buChar char="•"/>
            </a:pPr>
            <a:endParaRPr lang="en-US" b="0">
              <a:latin typeface="Calibri" panose="020F0502020204030204" pitchFamily="34" charset="0"/>
              <a:ea typeface="Times New Roman" panose="02020603050405020304" pitchFamily="18" charset="0"/>
              <a:cs typeface="Calibri" panose="020F0502020204030204" pitchFamily="34" charset="0"/>
            </a:endParaRPr>
          </a:p>
          <a:p>
            <a:pPr marL="171450" marR="0" lvl="0" indent="-171450" algn="just"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lang="en-US" b="0">
                <a:latin typeface="Calibri" panose="020F0502020204030204" pitchFamily="34" charset="0"/>
                <a:ea typeface="Times New Roman" panose="02020603050405020304" pitchFamily="18" charset="0"/>
                <a:cs typeface="Calibri" panose="020F0502020204030204" pitchFamily="34" charset="0"/>
              </a:rPr>
              <a:t>Program cost would include program staff who are regularly onsite at the afterschool program, directly working with or supervising students. An example of a direct staff member is a site coordinator who is at the afterschool site daily supervising students and may implement activities. </a:t>
            </a:r>
          </a:p>
          <a:p>
            <a:pPr marL="628650" marR="0" lvl="1" indent="-171450" algn="just"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lang="en-US" b="0">
                <a:latin typeface="Calibri" panose="020F0502020204030204" pitchFamily="34" charset="0"/>
                <a:ea typeface="Times New Roman" panose="02020603050405020304" pitchFamily="18" charset="0"/>
                <a:cs typeface="Calibri" panose="020F0502020204030204" pitchFamily="34" charset="0"/>
              </a:rPr>
              <a:t>An example of who is not a direct staff member is an administrative staff filling in for the day, providing the occasional activity, stopping by to complete a site visit, or dropping off supplies.</a:t>
            </a:r>
          </a:p>
          <a:p>
            <a:pPr marL="628650" marR="0" lvl="1" indent="-171450" algn="just"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lang="en-US">
                <a:effectLst/>
              </a:rPr>
              <a:t>Supply costs for student activities and student transportation are additional examples of program costs.</a:t>
            </a:r>
          </a:p>
          <a:p>
            <a:pPr marL="0" indent="0" algn="just">
              <a:lnSpc>
                <a:spcPct val="107000"/>
              </a:lnSpc>
              <a:spcBef>
                <a:spcPts val="0"/>
              </a:spcBef>
              <a:spcAft>
                <a:spcPts val="0"/>
              </a:spcAft>
              <a:buFont typeface="Arial" panose="020B0604020202020204" pitchFamily="34" charset="0"/>
              <a:buNone/>
            </a:pPr>
            <a:endParaRPr lang="en-US" b="0">
              <a:latin typeface="Calibri" panose="020F0502020204030204" pitchFamily="34" charset="0"/>
              <a:ea typeface="Times New Roman" panose="02020603050405020304" pitchFamily="18" charset="0"/>
              <a:cs typeface="Calibri" panose="020F0502020204030204" pitchFamily="34" charset="0"/>
            </a:endParaRPr>
          </a:p>
          <a:p>
            <a:pPr marL="171450" indent="-171450" algn="just">
              <a:lnSpc>
                <a:spcPct val="107000"/>
              </a:lnSpc>
              <a:spcBef>
                <a:spcPts val="0"/>
              </a:spcBef>
              <a:spcAft>
                <a:spcPts val="0"/>
              </a:spcAft>
              <a:buFont typeface="Arial" panose="020B0604020202020204" pitchFamily="34" charset="0"/>
              <a:buChar char="•"/>
            </a:pPr>
            <a:r>
              <a:rPr lang="en-US" b="0">
                <a:latin typeface="Calibri" panose="020F0502020204030204" pitchFamily="34" charset="0"/>
                <a:ea typeface="Times New Roman" panose="02020603050405020304" pitchFamily="18" charset="0"/>
                <a:cs typeface="Calibri" panose="020F0502020204030204" pitchFamily="34" charset="0"/>
              </a:rPr>
              <a:t>Administrative cost include but are not limited to the </a:t>
            </a:r>
            <a:r>
              <a:rPr lang="en-US" sz="1200">
                <a:effectLst/>
                <a:latin typeface="+mn-lt"/>
              </a:rPr>
              <a:t>executive director, program director, program coordinator, finance staff, data entry staff, quality control staff, office rent, utilities, office supplies, restricted indirect costs,  etc.  </a:t>
            </a:r>
            <a:r>
              <a:rPr lang="en-US" b="0">
                <a:latin typeface="Calibri" panose="020F0502020204030204" pitchFamily="34" charset="0"/>
                <a:ea typeface="Times New Roman" panose="02020603050405020304" pitchFamily="18" charset="0"/>
                <a:cs typeface="Calibri" panose="020F0502020204030204" pitchFamily="34" charset="0"/>
              </a:rPr>
              <a:t>In other words, administrative costs are expenses not going directly to the students or site.  </a:t>
            </a:r>
            <a:endParaRPr lang="en-US" b="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Bef>
                <a:spcPts val="0"/>
              </a:spcBef>
              <a:spcAft>
                <a:spcPts val="0"/>
              </a:spcAft>
            </a:pPr>
            <a:endParaRPr lang="en-US" b="0">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59</a:t>
            </a:fld>
            <a:endParaRPr lang="en-US" altLang="en-US"/>
          </a:p>
        </p:txBody>
      </p:sp>
    </p:spTree>
    <p:extLst>
      <p:ext uri="{BB962C8B-B14F-4D97-AF65-F5344CB8AC3E}">
        <p14:creationId xmlns:p14="http://schemas.microsoft.com/office/powerpoint/2010/main" val="9419478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62500" lnSpcReduction="20000"/>
          </a:bodyPr>
          <a:lstStyle/>
          <a:p>
            <a:r>
              <a:rPr lang="en-US"/>
              <a:t>Loren</a:t>
            </a:r>
          </a:p>
          <a:p>
            <a:endParaRPr lang="en-US"/>
          </a:p>
          <a:p>
            <a:pPr marL="171450" indent="-171450">
              <a:buFont typeface="Arial" panose="020B0604020202020204" pitchFamily="34" charset="0"/>
              <a:buChar char="•"/>
            </a:pP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Direct</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Administrative</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Costs</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are</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defined</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as</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expenses</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directly</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related</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to</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the</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salaries</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and</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benefits</a:t>
            </a:r>
            <a:r>
              <a:rPr lang="en-US" sz="1800" kern="0" spc="-4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of those</a:t>
            </a:r>
            <a:r>
              <a:rPr lang="en-US" sz="1800" kern="0" spc="-2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responsible</a:t>
            </a:r>
            <a:r>
              <a:rPr lang="en-US" sz="1800" kern="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for</a:t>
            </a:r>
            <a:r>
              <a:rPr lang="en-US" sz="1800" kern="0" spc="-2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the</a:t>
            </a:r>
            <a:r>
              <a:rPr lang="en-US" sz="1800" kern="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effective</a:t>
            </a:r>
            <a:r>
              <a:rPr lang="en-US" sz="1800" kern="0" spc="-2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management</a:t>
            </a:r>
            <a:r>
              <a:rPr lang="en-US" sz="1800" kern="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and</a:t>
            </a:r>
            <a:r>
              <a:rPr lang="en-US" sz="1800" kern="0" spc="-2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leadership</a:t>
            </a:r>
            <a:r>
              <a:rPr lang="en-US" sz="1800" kern="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of</a:t>
            </a:r>
            <a:r>
              <a:rPr lang="en-US" sz="1800" kern="0" spc="-2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the</a:t>
            </a:r>
            <a:r>
              <a:rPr lang="en-US" sz="1800" kern="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21st</a:t>
            </a:r>
            <a:r>
              <a:rPr lang="en-US" sz="1800" kern="0" spc="-2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CCLC</a:t>
            </a:r>
            <a:r>
              <a:rPr lang="en-US" sz="1800" kern="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program</a:t>
            </a:r>
            <a:r>
              <a:rPr lang="en-US" sz="1800" kern="0" spc="-2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or</a:t>
            </a:r>
            <a:r>
              <a:rPr lang="en-US" sz="1800" kern="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other administrative costs that can be directly allocated to the 21st CCLC grant.</a:t>
            </a:r>
          </a:p>
          <a:p>
            <a:pPr marL="171450" indent="-171450">
              <a:buFont typeface="Arial" panose="020B0604020202020204" pitchFamily="34" charset="0"/>
              <a:buChar char="•"/>
            </a:pPr>
            <a:endParaRPr lang="en-US" sz="1800" kern="0">
              <a:effectLst/>
              <a:latin typeface="Fira Sans Light" panose="020B0403050000020004" pitchFamily="34" charset="0"/>
              <a:ea typeface="Fira Sans Light" panose="020B0403050000020004" pitchFamily="34" charset="0"/>
              <a:cs typeface="Fira Sans Light" panose="020B0403050000020004" pitchFamily="34" charset="0"/>
            </a:endParaRPr>
          </a:p>
          <a:p>
            <a:pPr marL="171450" indent="-171450">
              <a:buFont typeface="Arial" panose="020B0604020202020204" pitchFamily="34" charset="0"/>
              <a:buChar char="•"/>
            </a:pP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Indirect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costs</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are</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defined</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as</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expenses</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of</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a</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general</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nature</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that</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are</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not</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readily</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identifiable</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with</a:t>
            </a:r>
            <a:r>
              <a:rPr lang="en-US" sz="1800" kern="0" spc="-35">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kern="0">
                <a:effectLst/>
                <a:latin typeface="Fira Sans Light" panose="020B0403050000020004" pitchFamily="34" charset="0"/>
                <a:ea typeface="Fira Sans Light" panose="020B0403050000020004" pitchFamily="34" charset="0"/>
                <a:cs typeface="Fira Sans Light" panose="020B0403050000020004" pitchFamily="34" charset="0"/>
              </a:rPr>
              <a:t>the activities of the grant. However, they are incurred for the joint benefit of those activities and other activities of the organization.</a:t>
            </a:r>
          </a:p>
          <a:p>
            <a:pPr marL="171450" indent="-171450">
              <a:buFont typeface="Arial" panose="020B0604020202020204" pitchFamily="34" charset="0"/>
              <a:buChar char="•"/>
            </a:pPr>
            <a:endParaRPr lang="en-US" sz="1200" kern="0">
              <a:solidFill>
                <a:srgbClr val="212121"/>
              </a:solidFill>
              <a:effectLst/>
              <a:latin typeface="Calibri" panose="020F0502020204030204" pitchFamily="34" charset="0"/>
              <a:ea typeface="Fira Sans Light" panose="020B0403050000020004" pitchFamily="34" charset="0"/>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a:latin typeface="Calibri" panose="020F0502020204030204" pitchFamily="34" charset="0"/>
                <a:ea typeface="Calibri" panose="020F0502020204030204" pitchFamily="34" charset="0"/>
                <a:cs typeface="Calibri" panose="020F0502020204030204" pitchFamily="34" charset="0"/>
              </a:rPr>
              <a:t>Indirect costs are only to be charged on actual direct expenditures less any dollars spent on equipment.  Grantees must also use the </a:t>
            </a:r>
            <a:r>
              <a:rPr lang="en-US" sz="1800" b="1">
                <a:latin typeface="Calibri" panose="020F0502020204030204" pitchFamily="34" charset="0"/>
                <a:ea typeface="Calibri" panose="020F0502020204030204" pitchFamily="34" charset="0"/>
                <a:cs typeface="Calibri" panose="020F0502020204030204" pitchFamily="34" charset="0"/>
              </a:rPr>
              <a:t>restricted indirect cost</a:t>
            </a:r>
            <a:r>
              <a:rPr lang="en-US" sz="1800">
                <a:latin typeface="Calibri" panose="020F0502020204030204" pitchFamily="34" charset="0"/>
                <a:ea typeface="Calibri" panose="020F0502020204030204" pitchFamily="34" charset="0"/>
                <a:cs typeface="Calibri" panose="020F0502020204030204" pitchFamily="34" charset="0"/>
              </a:rPr>
              <a:t> rate since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funds are subject to supplement not supplant provisions.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Restricted</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Indirect</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Costs</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are</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not</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to</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exceed</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8%</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unless</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the</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entity</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has</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a</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different</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restricted</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indirect</a:t>
            </a:r>
            <a:r>
              <a:rPr lang="en-US" sz="1800" spc="-30">
                <a:effectLst/>
                <a:latin typeface="Fira Sans Light" panose="020B0403050000020004" pitchFamily="34" charset="0"/>
                <a:ea typeface="Fira Sans Light" panose="020B0403050000020004" pitchFamily="34" charset="0"/>
                <a:cs typeface="Fira Sans Light" panose="020B0403050000020004" pitchFamily="34" charset="0"/>
              </a:rPr>
              <a:t> </a:t>
            </a:r>
            <a:r>
              <a:rPr lang="en-US" sz="1800">
                <a:effectLst/>
                <a:latin typeface="Fira Sans Light" panose="020B0403050000020004" pitchFamily="34" charset="0"/>
                <a:ea typeface="Fira Sans Light" panose="020B0403050000020004" pitchFamily="34" charset="0"/>
                <a:cs typeface="Fira Sans Light" panose="020B0403050000020004" pitchFamily="34" charset="0"/>
              </a:rPr>
              <a:t>cost rate.</a:t>
            </a:r>
            <a:r>
              <a:rPr lang="en-US" sz="1800" spc="-35">
                <a:effectLst/>
                <a:latin typeface="Fira Sans Light" panose="020B0403050000020004" pitchFamily="34" charset="0"/>
                <a:ea typeface="Fira Sans Light" panose="020B0403050000020004" pitchFamily="34" charset="0"/>
                <a:cs typeface="Fira Sans Light" panose="020B0403050000020004" pitchFamily="34" charset="0"/>
              </a:rPr>
              <a:t> </a:t>
            </a:r>
            <a:endParaRPr lang="en-US" sz="1800">
              <a:effectLst/>
              <a:latin typeface="Fira Sans Light" panose="020B0403050000020004" pitchFamily="34" charset="0"/>
              <a:ea typeface="Fira Sans Light" panose="020B0403050000020004" pitchFamily="34" charset="0"/>
              <a:cs typeface="Fira Sans Light" panose="020B0403050000020004" pitchFamily="34" charset="0"/>
            </a:endParaRPr>
          </a:p>
          <a:p>
            <a:pPr marL="628650" lvl="1" indent="-171450">
              <a:buFont typeface="Arial" panose="020B0604020202020204" pitchFamily="34" charset="0"/>
              <a:buChar char="•"/>
            </a:pPr>
            <a:r>
              <a:rPr lang="en-US" altLang="en-US"/>
              <a:t>LEAs are to use their rate that is established and approved by the State each fiscal year.</a:t>
            </a:r>
          </a:p>
          <a:p>
            <a:pPr marL="628650" lvl="1" indent="-171450">
              <a:spcBef>
                <a:spcPts val="1834"/>
              </a:spcBef>
              <a:buFont typeface="Arial" panose="020B0604020202020204" pitchFamily="34" charset="0"/>
              <a:buChar char="•"/>
            </a:pPr>
            <a:r>
              <a:rPr lang="en-US" altLang="en-US"/>
              <a:t>Multi-County Voc. Center are to use their respective fiscal county rate.</a:t>
            </a:r>
          </a:p>
          <a:p>
            <a:pPr marL="628650" lvl="1" indent="-171450">
              <a:spcBef>
                <a:spcPts val="1834"/>
              </a:spcBef>
              <a:buFont typeface="Arial" panose="020B0604020202020204" pitchFamily="34" charset="0"/>
              <a:buChar char="•"/>
            </a:pPr>
            <a:r>
              <a:rPr lang="en-US" altLang="en-US"/>
              <a:t>Other entities may submit their annual federally-negotiated indirect cost rate or take the de minims restricted indirect cost rate of 8%. </a:t>
            </a:r>
            <a:r>
              <a:rPr lang="en-US" altLang="en-US">
                <a:latin typeface="Calibri" panose="020F0502020204030204" pitchFamily="34" charset="0"/>
                <a:ea typeface="Calibri" panose="020F0502020204030204" pitchFamily="34" charset="0"/>
                <a:cs typeface="Calibri" panose="020F0502020204030204" pitchFamily="34" charset="0"/>
              </a:rPr>
              <a:t>E</a:t>
            </a:r>
            <a:r>
              <a:rPr lang="en-US">
                <a:latin typeface="Calibri" panose="020F0502020204030204" pitchFamily="34" charset="0"/>
                <a:ea typeface="Calibri" panose="020F0502020204030204" pitchFamily="34" charset="0"/>
                <a:cs typeface="Calibri" panose="020F0502020204030204" pitchFamily="34" charset="0"/>
              </a:rPr>
              <a:t>ntities needing a federally –negotiated indirect cost rate must contact their federal cognizant agency to negotiate a rate. </a:t>
            </a:r>
            <a:endParaRPr lang="en-US" altLang="en-US"/>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60</a:t>
            </a:fld>
            <a:endParaRPr lang="en-US" altLang="en-US"/>
          </a:p>
        </p:txBody>
      </p:sp>
    </p:spTree>
    <p:extLst>
      <p:ext uri="{BB962C8B-B14F-4D97-AF65-F5344CB8AC3E}">
        <p14:creationId xmlns:p14="http://schemas.microsoft.com/office/powerpoint/2010/main" val="26956822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Loren</a:t>
            </a:r>
          </a:p>
          <a:p>
            <a:endParaRPr lang="en-US"/>
          </a:p>
          <a:p>
            <a:pPr marL="171450" indent="-171450">
              <a:buFont typeface="Arial" panose="020B0604020202020204" pitchFamily="34" charset="0"/>
              <a:buChar char="•"/>
            </a:pPr>
            <a:r>
              <a:rPr lang="en-US"/>
              <a:t>Here are examples of what would be considered direct administrative and indirect administrative costs. Please not that indirect administrative costs can not exceed the restricted indirect cost rate of 8%.  </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61</a:t>
            </a:fld>
            <a:endParaRPr lang="en-US" altLang="en-US"/>
          </a:p>
        </p:txBody>
      </p:sp>
    </p:spTree>
    <p:extLst>
      <p:ext uri="{BB962C8B-B14F-4D97-AF65-F5344CB8AC3E}">
        <p14:creationId xmlns:p14="http://schemas.microsoft.com/office/powerpoint/2010/main" val="13460041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Loren</a:t>
            </a:r>
          </a:p>
          <a:p>
            <a:endParaRPr lang="en-US"/>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For those grantees that will not use a federally-negotiated restricted indirect cost rate or the de minimis indirect cost rate, all indirect costs must be listed on the administrative cost worksheet and not exceed 8% of the total budget.</a:t>
            </a: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62</a:t>
            </a:fld>
            <a:endParaRPr lang="en-US" altLang="en-US"/>
          </a:p>
        </p:txBody>
      </p:sp>
    </p:spTree>
    <p:extLst>
      <p:ext uri="{BB962C8B-B14F-4D97-AF65-F5344CB8AC3E}">
        <p14:creationId xmlns:p14="http://schemas.microsoft.com/office/powerpoint/2010/main" val="21738986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Loren</a:t>
            </a:r>
          </a:p>
          <a:p>
            <a:endParaRPr lang="en-US"/>
          </a:p>
          <a:p>
            <a:pPr marL="171450" indent="-171450">
              <a:buFont typeface="Arial" panose="020B0604020202020204" pitchFamily="34" charset="0"/>
              <a:buChar char="•"/>
            </a:pPr>
            <a:r>
              <a:rPr lang="en-US"/>
              <a:t>As mentioned previously, all line items within the budget must be assigned a budget function code and an object code.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It is recommended that when adding line items to the budget, you start with identifying the function of the cost and assign the appropriate function code.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Then you will assign an object code associated with the selected function code.</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63</a:t>
            </a:fld>
            <a:endParaRPr lang="en-US" altLang="en-US"/>
          </a:p>
        </p:txBody>
      </p:sp>
    </p:spTree>
    <p:extLst>
      <p:ext uri="{BB962C8B-B14F-4D97-AF65-F5344CB8AC3E}">
        <p14:creationId xmlns:p14="http://schemas.microsoft.com/office/powerpoint/2010/main" val="284605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endParaRPr lang="en-US" altLang="en-US" sz="1400"/>
          </a:p>
          <a:p>
            <a:pPr eaLnBrk="1" hangingPunct="1">
              <a:spcBef>
                <a:spcPct val="0"/>
              </a:spcBef>
            </a:pPr>
            <a:r>
              <a:rPr lang="en-US" altLang="en-US" sz="1400"/>
              <a:t>RFP states:</a:t>
            </a:r>
          </a:p>
          <a:p>
            <a:pPr marL="174708" indent="-174708" eaLnBrk="1" hangingPunct="1">
              <a:spcBef>
                <a:spcPct val="0"/>
              </a:spcBef>
              <a:buFont typeface="Arial" panose="020B0604020202020204" pitchFamily="34" charset="0"/>
              <a:buChar char="•"/>
            </a:pPr>
            <a:r>
              <a:rPr lang="en-US" altLang="en-US"/>
              <a:t>Public and private organizations may apply for funding. Examples of public and private organizations include, but are not limited to: local education agencies, non-profit agencies, city and county government agencies, faith-based organizations, institutions of higher education and for-profit agencies. </a:t>
            </a:r>
          </a:p>
          <a:p>
            <a:pPr eaLnBrk="1" hangingPunct="1">
              <a:spcBef>
                <a:spcPct val="0"/>
              </a:spcBef>
            </a:pPr>
            <a:endParaRPr lang="en-US" altLang="en-US"/>
          </a:p>
          <a:p>
            <a:pPr marL="174708" indent="-174708" defTabSz="931774" eaLnBrk="1" hangingPunct="1">
              <a:spcBef>
                <a:spcPct val="0"/>
              </a:spcBef>
              <a:buFont typeface="Arial" panose="020B0604020202020204" pitchFamily="34" charset="0"/>
              <a:buChar char="•"/>
              <a:defRPr/>
            </a:pPr>
            <a:r>
              <a:rPr lang="en-US" sz="1800">
                <a:latin typeface="Calibri" panose="020F0502020204030204" pitchFamily="34" charset="0"/>
                <a:ea typeface="Calibri" panose="020F0502020204030204" pitchFamily="34" charset="0"/>
                <a:cs typeface="Calibri" panose="020F0502020204030204" pitchFamily="34" charset="0"/>
              </a:rPr>
              <a:t>That being said--collaboration between the applicant, the schools the participating students attend, and parents and community is vital to success with this grant.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altLang="en-US"/>
          </a:p>
          <a:p>
            <a:pPr marL="174708" indent="-174708" eaLnBrk="1" hangingPunct="1">
              <a:spcBef>
                <a:spcPct val="0"/>
              </a:spcBef>
              <a:buFont typeface="Arial" panose="020B0604020202020204" pitchFamily="34" charset="0"/>
              <a:buChar char="•"/>
            </a:pPr>
            <a:r>
              <a:rPr lang="en-US" altLang="en-US"/>
              <a:t>Applications may have a partner agency and submit a joint application from a Local Education Agency (LEA) and at least one non- profit agency, city or county governmental agency, faith-based organization, higher education institution or for-profit corporation. </a:t>
            </a:r>
          </a:p>
          <a:p>
            <a:pPr eaLnBrk="1" hangingPunct="1">
              <a:spcBef>
                <a:spcPct val="0"/>
              </a:spcBef>
            </a:pPr>
            <a:endParaRPr lang="en-US" altLang="en-US"/>
          </a:p>
          <a:p>
            <a:pPr marL="174708" indent="-174708" eaLnBrk="1" hangingPunct="1">
              <a:spcBef>
                <a:spcPct val="0"/>
              </a:spcBef>
              <a:buFont typeface="Arial" panose="020B0604020202020204" pitchFamily="34" charset="0"/>
              <a:buChar char="•"/>
            </a:pPr>
            <a:r>
              <a:rPr lang="en-US" altLang="en-US"/>
              <a:t>The lead agency may be the LEA, the community-based organization, the faith-based organization or other agency/institution, but the lead must always partner with at least one eligible school. </a:t>
            </a:r>
          </a:p>
          <a:p>
            <a:pPr eaLnBrk="1" hangingPunct="1">
              <a:spcBef>
                <a:spcPct val="0"/>
              </a:spcBef>
            </a:pPr>
            <a:endParaRPr lang="en-US" altLang="en-US"/>
          </a:p>
          <a:p>
            <a:pPr marL="174708" indent="-174708" eaLnBrk="1" hangingPunct="1">
              <a:spcBef>
                <a:spcPct val="0"/>
              </a:spcBef>
              <a:buFont typeface="Arial" panose="020B0604020202020204" pitchFamily="34" charset="0"/>
              <a:buChar char="•"/>
            </a:pPr>
            <a:r>
              <a:rPr lang="en-US" altLang="en-US"/>
              <a:t>The applicant must provide evidence of planning with the partner agency during the creation of the application, such as meeting agendas, sign-in sheets, etc. The partner must also be described in the grant narrative as having significant, ongoing involvement in the program (as defined in the Competitive Priorities section of this application). </a:t>
            </a:r>
          </a:p>
          <a:p>
            <a:pPr eaLnBrk="1" hangingPunct="1">
              <a:spcBef>
                <a:spcPct val="0"/>
              </a:spcBef>
            </a:pPr>
            <a:endParaRPr lang="en-US" altLang="en-US" sz="1400"/>
          </a:p>
        </p:txBody>
      </p:sp>
      <p:sp>
        <p:nvSpPr>
          <p:cNvPr id="65540" name="Slide Number Placeholder 3"/>
          <p:cNvSpPr>
            <a:spLocks noGrp="1"/>
          </p:cNvSpPr>
          <p:nvPr>
            <p:ph type="sldNum" sz="quarter" idx="5"/>
          </p:nvPr>
        </p:nvSpPr>
        <p:spPr bwMode="auto">
          <a:noFill/>
          <a:ln>
            <a:miter lim="800000"/>
            <a:headEnd/>
            <a:tailEnd/>
          </a:ln>
        </p:spPr>
        <p:txBody>
          <a:bodyPr/>
          <a:lstStyle/>
          <a:p>
            <a:fld id="{9ADC9794-0E92-4423-A194-A3BBF71A2112}" type="slidenum">
              <a:rPr lang="en-US" altLang="en-US"/>
              <a:pPr/>
              <a:t>6</a:t>
            </a:fld>
            <a:endParaRPr lang="en-US" altLang="en-US"/>
          </a:p>
        </p:txBody>
      </p:sp>
    </p:spTree>
    <p:extLst>
      <p:ext uri="{BB962C8B-B14F-4D97-AF65-F5344CB8AC3E}">
        <p14:creationId xmlns:p14="http://schemas.microsoft.com/office/powerpoint/2010/main" val="30295148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Loren</a:t>
            </a:r>
          </a:p>
          <a:p>
            <a:endParaRPr lang="en-US"/>
          </a:p>
          <a:p>
            <a:pPr marL="171450" indent="-171450">
              <a:buFont typeface="Arial" panose="020B0604020202020204" pitchFamily="34" charset="0"/>
              <a:buChar char="•"/>
            </a:pPr>
            <a:r>
              <a:rPr lang="en-US"/>
              <a:t>On the screen is a list of the function codes available in the 21</a:t>
            </a:r>
            <a:r>
              <a:rPr lang="en-US" baseline="30000"/>
              <a:t>st</a:t>
            </a:r>
            <a:r>
              <a:rPr lang="en-US"/>
              <a:t> CCLC GPS application.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Most programmatic costs, including direct service staff, will go under the Instruction – K-12-Extended Day/Year function code.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Parent engagement costs, including staff specifically hired for parent engagement, will go under the Parent/Family Involvement function code.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Student transportation costs will go under the Vehicle Operations or Contracted/ Charter Buses function codes.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64</a:t>
            </a:fld>
            <a:endParaRPr lang="en-US" altLang="en-US"/>
          </a:p>
        </p:txBody>
      </p:sp>
    </p:spTree>
    <p:extLst>
      <p:ext uri="{BB962C8B-B14F-4D97-AF65-F5344CB8AC3E}">
        <p14:creationId xmlns:p14="http://schemas.microsoft.com/office/powerpoint/2010/main" val="10354115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Loren</a:t>
            </a:r>
          </a:p>
          <a:p>
            <a:endParaRPr lang="en-US"/>
          </a:p>
          <a:p>
            <a:pPr marL="171450" indent="-171450">
              <a:buFont typeface="Arial" panose="020B0604020202020204" pitchFamily="34" charset="0"/>
              <a:buChar char="•"/>
            </a:pPr>
            <a:r>
              <a:rPr lang="en-US"/>
              <a:t>Administrative costs must be budgeted separately from Programmatic costs and be identified using the function codes listed on the screen.</a:t>
            </a:r>
          </a:p>
          <a:p>
            <a:pPr marL="171450" indent="-171450">
              <a:buFont typeface="Arial" panose="020B0604020202020204" pitchFamily="34" charset="0"/>
              <a:buChar char="•"/>
            </a:pPr>
            <a:endParaRPr lang="en-US"/>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solidFill>
                  <a:schemeClr val="tx1"/>
                </a:solidFill>
              </a:rPr>
              <a:t>Any administrative janitorial costs listed under Function Code “12611 Operation of Buildings” must be identified as an administrative cost in the budget narrative and be included in the Administrative Costs Worksheet on the Indirect Costs Worksheet Table.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Failure to properly identify administrative costs will make the application ineligible for the peer review process.</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65</a:t>
            </a:fld>
            <a:endParaRPr lang="en-US" altLang="en-US"/>
          </a:p>
        </p:txBody>
      </p:sp>
    </p:spTree>
    <p:extLst>
      <p:ext uri="{BB962C8B-B14F-4D97-AF65-F5344CB8AC3E}">
        <p14:creationId xmlns:p14="http://schemas.microsoft.com/office/powerpoint/2010/main" val="5186488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Loren</a:t>
            </a:r>
          </a:p>
          <a:p>
            <a:endParaRPr lang="en-US"/>
          </a:p>
          <a:p>
            <a:pPr marL="171450" indent="-171450">
              <a:buFont typeface="Arial" panose="020B0604020202020204" pitchFamily="34" charset="0"/>
              <a:buChar char="•"/>
            </a:pPr>
            <a:r>
              <a:rPr lang="en-US"/>
              <a:t>Once the appropriate function code is identified for a line item, then an appropriate object code must be assigned as well.</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Some object codes can be found under multiple function codes, such as the Professional Personnel – Regular object code, as seen here.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As such</a:t>
            </a:r>
            <a:r>
              <a:rPr lang="en-US" b="1"/>
              <a:t>, it is important that the correct Function Code is selected.</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66</a:t>
            </a:fld>
            <a:endParaRPr lang="en-US" altLang="en-US"/>
          </a:p>
        </p:txBody>
      </p:sp>
    </p:spTree>
    <p:extLst>
      <p:ext uri="{BB962C8B-B14F-4D97-AF65-F5344CB8AC3E}">
        <p14:creationId xmlns:p14="http://schemas.microsoft.com/office/powerpoint/2010/main" val="42733891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You must add any field trip costs into this line item and describe how it is educational.  WVDE can at anytime request additional information regarding the finical expenditure and learning objectives/lesson plans. No overnight stays. These are for daytrips.</a:t>
            </a:r>
          </a:p>
          <a:p>
            <a:endParaRPr lang="en-US"/>
          </a:p>
          <a:p>
            <a:r>
              <a:rPr lang="en-US"/>
              <a:t>Expenditures for equipment with a unit cost of $10,000 r more that required prior written approval by the WVDE</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67</a:t>
            </a:fld>
            <a:endParaRPr lang="en-US" altLang="en-US"/>
          </a:p>
        </p:txBody>
      </p:sp>
    </p:spTree>
    <p:extLst>
      <p:ext uri="{BB962C8B-B14F-4D97-AF65-F5344CB8AC3E}">
        <p14:creationId xmlns:p14="http://schemas.microsoft.com/office/powerpoint/2010/main" val="2140616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Loren</a:t>
            </a:r>
          </a:p>
          <a:p>
            <a:endParaRPr lang="en-US"/>
          </a:p>
          <a:p>
            <a:pPr marL="171450" indent="-171450">
              <a:buFont typeface="Arial" panose="020B0604020202020204" pitchFamily="34" charset="0"/>
              <a:buChar char="•"/>
            </a:pPr>
            <a:r>
              <a:rPr lang="en-US"/>
              <a:t>This chart shows how the Professional Personnel – Regular object code can be applied across multiple function codes for a non-LEA. </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68</a:t>
            </a:fld>
            <a:endParaRPr lang="en-US" altLang="en-US"/>
          </a:p>
        </p:txBody>
      </p:sp>
    </p:spTree>
    <p:extLst>
      <p:ext uri="{BB962C8B-B14F-4D97-AF65-F5344CB8AC3E}">
        <p14:creationId xmlns:p14="http://schemas.microsoft.com/office/powerpoint/2010/main" val="1574133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Loren</a:t>
            </a:r>
          </a:p>
          <a:p>
            <a:endParaRPr lang="en-US"/>
          </a:p>
          <a:p>
            <a:pPr marL="171450" indent="-171450">
              <a:buFont typeface="Arial" panose="020B0604020202020204" pitchFamily="34" charset="0"/>
              <a:buChar char="•"/>
            </a:pPr>
            <a:r>
              <a:rPr lang="en-US"/>
              <a:t>This chart is similar to the previous chart but reflect how the object code would most likely be applied in an LEA budget.</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69</a:t>
            </a:fld>
            <a:endParaRPr lang="en-US" altLang="en-US"/>
          </a:p>
        </p:txBody>
      </p:sp>
    </p:spTree>
    <p:extLst>
      <p:ext uri="{BB962C8B-B14F-4D97-AF65-F5344CB8AC3E}">
        <p14:creationId xmlns:p14="http://schemas.microsoft.com/office/powerpoint/2010/main" val="40215987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70</a:t>
            </a:fld>
            <a:endParaRPr lang="en-US" altLang="en-US"/>
          </a:p>
        </p:txBody>
      </p:sp>
    </p:spTree>
    <p:extLst>
      <p:ext uri="{BB962C8B-B14F-4D97-AF65-F5344CB8AC3E}">
        <p14:creationId xmlns:p14="http://schemas.microsoft.com/office/powerpoint/2010/main" val="33302052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Sherry</a:t>
            </a:r>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71</a:t>
            </a:fld>
            <a:endParaRPr lang="en-US" altLang="en-US"/>
          </a:p>
        </p:txBody>
      </p:sp>
    </p:spTree>
    <p:extLst>
      <p:ext uri="{BB962C8B-B14F-4D97-AF65-F5344CB8AC3E}">
        <p14:creationId xmlns:p14="http://schemas.microsoft.com/office/powerpoint/2010/main" val="39844143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Bef>
                <a:spcPts val="0"/>
              </a:spcBef>
              <a:spcAft>
                <a:spcPts val="1019"/>
              </a:spcAft>
            </a:pPr>
            <a:r>
              <a:rPr lang="en-US" sz="1400" b="1">
                <a:latin typeface="Calibri" panose="020F0502020204030204" pitchFamily="34" charset="0"/>
                <a:ea typeface="Calibri" panose="020F0502020204030204" pitchFamily="34" charset="0"/>
                <a:cs typeface="Calibri" panose="020F0502020204030204" pitchFamily="34" charset="0"/>
              </a:rPr>
              <a:t>Sherry</a:t>
            </a:r>
          </a:p>
          <a:p>
            <a:pPr>
              <a:lnSpc>
                <a:spcPct val="115000"/>
              </a:lnSpc>
              <a:spcBef>
                <a:spcPts val="0"/>
              </a:spcBef>
              <a:spcAft>
                <a:spcPts val="1019"/>
              </a:spcAft>
            </a:pPr>
            <a:endParaRPr lang="en-US" sz="1400" b="1">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400" b="1">
                <a:latin typeface="Calibri" panose="020F0502020204030204" pitchFamily="34" charset="0"/>
                <a:ea typeface="Calibri" panose="020F0502020204030204" pitchFamily="34" charset="0"/>
                <a:cs typeface="Calibri" panose="020F0502020204030204" pitchFamily="34" charset="0"/>
              </a:rPr>
              <a:t>Financial Management System</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232943">
              <a:lnSpc>
                <a:spcPct val="115000"/>
              </a:lnSpc>
              <a:spcBef>
                <a:spcPts val="0"/>
              </a:spcBef>
              <a:spcAft>
                <a:spcPts val="1019"/>
              </a:spcAft>
            </a:pPr>
            <a:r>
              <a:rPr lang="en-US" sz="1400">
                <a:latin typeface="Calibri" panose="020F0502020204030204" pitchFamily="34" charset="0"/>
                <a:ea typeface="Calibri" panose="020F0502020204030204" pitchFamily="34" charset="0"/>
                <a:cs typeface="Calibri" panose="020F0502020204030204" pitchFamily="34" charset="0"/>
              </a:rPr>
              <a:t>In accordance with federal regulations, grantees must adhere to certain financial management system requirements.  This system must provide for the following:  </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757066" lvl="1" indent="-291179" algn="just">
              <a:lnSpc>
                <a:spcPct val="90000"/>
              </a:lnSpc>
              <a:spcBef>
                <a:spcPts val="0"/>
              </a:spcBef>
              <a:spcAft>
                <a:spcPts val="0"/>
              </a:spcAft>
              <a:buFont typeface="+mj-lt"/>
              <a:buAutoNum type="arabicPeriod"/>
              <a:tabLst>
                <a:tab pos="931774" algn="l"/>
              </a:tabLst>
            </a:pPr>
            <a:r>
              <a:rPr lang="en-US" sz="1400">
                <a:latin typeface="Calibri" panose="020F0502020204030204" pitchFamily="34" charset="0"/>
                <a:ea typeface="Calibri" panose="020F0502020204030204" pitchFamily="34" charset="0"/>
                <a:cs typeface="Calibri" panose="020F0502020204030204" pitchFamily="34" charset="0"/>
              </a:rPr>
              <a:t>Identification of all Federal awards received and expended</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757066" lvl="1" indent="-291179" algn="just">
              <a:lnSpc>
                <a:spcPct val="90000"/>
              </a:lnSpc>
              <a:spcBef>
                <a:spcPts val="0"/>
              </a:spcBef>
              <a:spcAft>
                <a:spcPts val="0"/>
              </a:spcAft>
              <a:buFont typeface="+mj-lt"/>
              <a:buAutoNum type="arabicPeriod"/>
              <a:tabLst>
                <a:tab pos="931774" algn="l"/>
              </a:tabLst>
            </a:pPr>
            <a:r>
              <a:rPr lang="en-US" sz="1400">
                <a:latin typeface="Calibri" panose="020F0502020204030204" pitchFamily="34" charset="0"/>
                <a:ea typeface="Calibri" panose="020F0502020204030204" pitchFamily="34" charset="0"/>
                <a:cs typeface="Calibri" panose="020F0502020204030204" pitchFamily="34" charset="0"/>
              </a:rPr>
              <a:t>Accurate, current, and complete disclosure of results </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757066" lvl="1" indent="-291179">
              <a:lnSpc>
                <a:spcPct val="90000"/>
              </a:lnSpc>
              <a:spcBef>
                <a:spcPts val="0"/>
              </a:spcBef>
              <a:spcAft>
                <a:spcPts val="0"/>
              </a:spcAft>
              <a:buFont typeface="+mj-lt"/>
              <a:buAutoNum type="arabicPeriod"/>
              <a:tabLst>
                <a:tab pos="931774" algn="l"/>
              </a:tabLst>
            </a:pPr>
            <a:r>
              <a:rPr lang="en-US" sz="1400">
                <a:latin typeface="Calibri" panose="020F0502020204030204" pitchFamily="34" charset="0"/>
                <a:ea typeface="Calibri" panose="020F0502020204030204" pitchFamily="34" charset="0"/>
                <a:cs typeface="Calibri" panose="020F0502020204030204" pitchFamily="34" charset="0"/>
              </a:rPr>
              <a:t>Authorizations, Obligations, Unobligated Balances, Expenditures, Assets</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757066" lvl="1" indent="-291179" algn="just">
              <a:lnSpc>
                <a:spcPct val="90000"/>
              </a:lnSpc>
              <a:spcBef>
                <a:spcPts val="0"/>
              </a:spcBef>
              <a:spcAft>
                <a:spcPts val="0"/>
              </a:spcAft>
              <a:buFont typeface="+mj-lt"/>
              <a:buAutoNum type="arabicPeriod"/>
              <a:tabLst>
                <a:tab pos="931774" algn="l"/>
              </a:tabLst>
            </a:pPr>
            <a:r>
              <a:rPr lang="en-US" sz="1400">
                <a:latin typeface="Calibri" panose="020F0502020204030204" pitchFamily="34" charset="0"/>
                <a:ea typeface="Calibri" panose="020F0502020204030204" pitchFamily="34" charset="0"/>
                <a:cs typeface="Calibri" panose="020F0502020204030204" pitchFamily="34" charset="0"/>
              </a:rPr>
              <a:t>Effective control over all funds, property and other assets</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757066" lvl="1" indent="-291179" algn="just">
              <a:lnSpc>
                <a:spcPct val="90000"/>
              </a:lnSpc>
              <a:spcBef>
                <a:spcPts val="0"/>
              </a:spcBef>
              <a:spcAft>
                <a:spcPts val="0"/>
              </a:spcAft>
              <a:buFont typeface="+mj-lt"/>
              <a:buAutoNum type="arabicPeriod"/>
              <a:tabLst>
                <a:tab pos="931774" algn="l"/>
              </a:tabLst>
            </a:pPr>
            <a:r>
              <a:rPr lang="en-US" sz="1400">
                <a:latin typeface="Calibri" panose="020F0502020204030204" pitchFamily="34" charset="0"/>
                <a:ea typeface="Calibri" panose="020F0502020204030204" pitchFamily="34" charset="0"/>
                <a:cs typeface="Calibri" panose="020F0502020204030204" pitchFamily="34" charset="0"/>
              </a:rPr>
              <a:t>Comparison of expenditures with budgeted amounts</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757066" lvl="1" indent="-291179" algn="just">
              <a:lnSpc>
                <a:spcPct val="90000"/>
              </a:lnSpc>
              <a:spcBef>
                <a:spcPts val="0"/>
              </a:spcBef>
              <a:spcAft>
                <a:spcPts val="0"/>
              </a:spcAft>
              <a:buFont typeface="+mj-lt"/>
              <a:buAutoNum type="arabicPeriod"/>
              <a:tabLst>
                <a:tab pos="931774" algn="l"/>
              </a:tabLst>
            </a:pPr>
            <a:r>
              <a:rPr lang="en-US" sz="1400">
                <a:latin typeface="Calibri" panose="020F0502020204030204" pitchFamily="34" charset="0"/>
                <a:ea typeface="Calibri" panose="020F0502020204030204" pitchFamily="34" charset="0"/>
                <a:cs typeface="Calibri" panose="020F0502020204030204" pitchFamily="34" charset="0"/>
              </a:rPr>
              <a:t>Written procedures for determining the allowability of costs </a:t>
            </a:r>
            <a:endParaRPr lang="en-US" sz="1100">
              <a:latin typeface="Calibri" panose="020F0502020204030204" pitchFamily="34" charset="0"/>
              <a:ea typeface="Calibri" panose="020F0502020204030204" pitchFamily="34" charset="0"/>
              <a:cs typeface="Times New Roman" panose="02020603050405020304" pitchFamily="18" charset="0"/>
            </a:endParaRPr>
          </a:p>
          <a:p>
            <a:endParaRPr lang="en-US" altLang="en-US"/>
          </a:p>
          <a:p>
            <a:r>
              <a:rPr lang="en-US" altLang="en-US"/>
              <a:t>If you do not have these systems in place, do not apply for this funding.</a:t>
            </a:r>
          </a:p>
        </p:txBody>
      </p:sp>
      <p:sp>
        <p:nvSpPr>
          <p:cNvPr id="97284" name="Slide Number Placeholder 3"/>
          <p:cNvSpPr>
            <a:spLocks noGrp="1"/>
          </p:cNvSpPr>
          <p:nvPr>
            <p:ph type="sldNum" sz="quarter" idx="5"/>
          </p:nvPr>
        </p:nvSpPr>
        <p:spPr bwMode="auto">
          <a:noFill/>
          <a:ln>
            <a:miter lim="800000"/>
            <a:headEnd/>
            <a:tailEnd/>
          </a:ln>
        </p:spPr>
        <p:txBody>
          <a:bodyPr/>
          <a:lstStyle/>
          <a:p>
            <a:fld id="{0E74FA86-C3CB-4F7D-9D96-0AAB4588C6D4}" type="slidenum">
              <a:rPr lang="en-US" altLang="en-US"/>
              <a:pPr/>
              <a:t>72</a:t>
            </a:fld>
            <a:endParaRPr lang="en-US" altLang="en-US"/>
          </a:p>
        </p:txBody>
      </p:sp>
    </p:spTree>
    <p:extLst>
      <p:ext uri="{BB962C8B-B14F-4D97-AF65-F5344CB8AC3E}">
        <p14:creationId xmlns:p14="http://schemas.microsoft.com/office/powerpoint/2010/main" val="3393751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62500" lnSpcReduction="20000"/>
          </a:bodyPr>
          <a:lstStyle/>
          <a:p>
            <a:pPr>
              <a:lnSpc>
                <a:spcPct val="115000"/>
              </a:lnSpc>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a:lnSpc>
                <a:spcPct val="115000"/>
              </a:lnSpc>
              <a:spcBef>
                <a:spcPts val="0"/>
              </a:spcBef>
              <a:spcAft>
                <a:spcPts val="0"/>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Non-Allowable Expenses</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757066"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There are a few non-allowable costs.</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757066"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First Program income is not allowed.  Program income generated without written prior approval from the US Department must be deducted from the funds awarded under the Federal grant (2 CFR 200.307 (b).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757066"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Program income is the gross income earned by the non-Federal entity that is directly generated by a supported activity or earned as a result of the Federal award during the period of performance (2 CFR 200.80).</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757066" indent="-291179">
              <a:lnSpc>
                <a:spcPct val="115000"/>
              </a:lnSpc>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757066" indent="-291179">
              <a:lnSpc>
                <a:spcPct val="115000"/>
              </a:lnSpc>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Additionally, subgrants are not allowable to use the funds for food, capital expenses, vehicle purchases, construction, or facilities.</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gn="l" rtl="0" fontAlgn="base"/>
            <a:r>
              <a:rPr lang="en-US" sz="1800" b="0" i="0">
                <a:solidFill>
                  <a:srgbClr val="000000"/>
                </a:solidFill>
                <a:effectLst/>
                <a:highlight>
                  <a:srgbClr val="FFFFFF"/>
                </a:highlight>
                <a:latin typeface="Calibri" panose="020F0502020204030204" pitchFamily="34" charset="0"/>
              </a:rPr>
              <a:t>No WVDE employee may be paid by a 21</a:t>
            </a:r>
            <a:r>
              <a:rPr lang="en-US" sz="1800" b="0" i="0" baseline="30000">
                <a:solidFill>
                  <a:srgbClr val="000000"/>
                </a:solidFill>
                <a:effectLst/>
                <a:highlight>
                  <a:srgbClr val="FFFFFF"/>
                </a:highlight>
                <a:latin typeface="Calibri" panose="020F0502020204030204" pitchFamily="34" charset="0"/>
              </a:rPr>
              <a:t>st</a:t>
            </a:r>
            <a:r>
              <a:rPr lang="en-US" sz="1800" b="0" i="0">
                <a:solidFill>
                  <a:srgbClr val="000000"/>
                </a:solidFill>
                <a:effectLst/>
                <a:highlight>
                  <a:srgbClr val="FFFFFF"/>
                </a:highlight>
                <a:latin typeface="Calibri" panose="020F0502020204030204" pitchFamily="34" charset="0"/>
              </a:rPr>
              <a:t> CCLC subgrantee as the West Virginia Department of Education is a recipient of 21</a:t>
            </a:r>
            <a:r>
              <a:rPr lang="en-US" sz="1800" b="0" i="0" baseline="30000">
                <a:solidFill>
                  <a:srgbClr val="000000"/>
                </a:solidFill>
                <a:effectLst/>
                <a:highlight>
                  <a:srgbClr val="FFFFFF"/>
                </a:highlight>
                <a:latin typeface="Calibri" panose="020F0502020204030204" pitchFamily="34" charset="0"/>
              </a:rPr>
              <a:t>st</a:t>
            </a:r>
            <a:r>
              <a:rPr lang="en-US" sz="1800" b="0" i="0">
                <a:solidFill>
                  <a:srgbClr val="000000"/>
                </a:solidFill>
                <a:effectLst/>
                <a:highlight>
                  <a:srgbClr val="FFFFFF"/>
                </a:highlight>
                <a:latin typeface="Calibri" panose="020F0502020204030204" pitchFamily="34" charset="0"/>
              </a:rPr>
              <a:t> CCLC funds</a:t>
            </a:r>
            <a:r>
              <a:rPr lang="en-US" sz="1800" b="1" i="0">
                <a:solidFill>
                  <a:srgbClr val="000000"/>
                </a:solidFill>
                <a:effectLst/>
                <a:highlight>
                  <a:srgbClr val="FFFFFF"/>
                </a:highlight>
                <a:latin typeface="Calibri" panose="020F0502020204030204" pitchFamily="34" charset="0"/>
              </a:rPr>
              <a:t> </a:t>
            </a:r>
            <a:r>
              <a:rPr lang="en-US" sz="1800" b="0" i="0">
                <a:solidFill>
                  <a:srgbClr val="000000"/>
                </a:solidFill>
                <a:effectLst/>
                <a:highlight>
                  <a:srgbClr val="FFFFFF"/>
                </a:highlight>
                <a:latin typeface="Calibri" panose="020F050202020403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1" i="0">
                <a:solidFill>
                  <a:srgbClr val="000000"/>
                </a:solidFill>
                <a:effectLst/>
                <a:highlight>
                  <a:srgbClr val="FFFFFF"/>
                </a:highlight>
                <a:latin typeface="Calibri" panose="020F0502020204030204" pitchFamily="34" charset="0"/>
              </a:rPr>
              <a:t>§ 200.459 Professional service costs.</a:t>
            </a:r>
            <a:r>
              <a:rPr lang="en-US" sz="1800" b="0" i="0">
                <a:solidFill>
                  <a:srgbClr val="000000"/>
                </a:solidFill>
                <a:effectLst/>
                <a:highlight>
                  <a:srgbClr val="FFFFFF"/>
                </a:highlight>
                <a:latin typeface="Calibri" panose="020F050202020403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Calibri" panose="020F0502020204030204" pitchFamily="34" charset="0"/>
              </a:rPr>
              <a:t>(a) Costs of professional and consultant services rendered by persons who are members of a particular profession or possess a special skill and who are not officers or employees of the recipient or subrecipient are allowable. </a:t>
            </a:r>
            <a:endParaRPr lang="en-US" b="0" i="0">
              <a:solidFill>
                <a:srgbClr val="000000"/>
              </a:solidFill>
              <a:effectLst/>
              <a:highlight>
                <a:srgbClr val="FFFFFF"/>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73</a:t>
            </a:fld>
            <a:endParaRPr lang="en-US" altLang="en-US"/>
          </a:p>
        </p:txBody>
      </p:sp>
    </p:spTree>
    <p:extLst>
      <p:ext uri="{BB962C8B-B14F-4D97-AF65-F5344CB8AC3E}">
        <p14:creationId xmlns:p14="http://schemas.microsoft.com/office/powerpoint/2010/main" val="2802982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62500" lnSpcReduction="20000"/>
          </a:bodyPr>
          <a:lstStyle/>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Eligibility</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This grant requires that states fund applicants who plan to serve students in schools with high concentrations of low-income students and give priority to applicants serving students in high-priority schools (i.e Title 1, Comprehensive Support and Improvement). In West Virginia, applications must propose to </a:t>
            </a:r>
            <a:r>
              <a:rPr lang="en-US" sz="1800" u="sng">
                <a:latin typeface="Calibri" panose="020F0502020204030204" pitchFamily="34" charset="0"/>
                <a:ea typeface="Calibri" panose="020F0502020204030204" pitchFamily="34" charset="0"/>
                <a:cs typeface="Calibri" panose="020F0502020204030204" pitchFamily="34" charset="0"/>
              </a:rPr>
              <a:t>ONLY serve schools with 40% or more of the students considered economically disadvantage</a:t>
            </a:r>
            <a:r>
              <a:rPr lang="en-US" sz="1800">
                <a:latin typeface="Calibri" panose="020F0502020204030204" pitchFamily="34" charset="0"/>
                <a:ea typeface="Calibri" panose="020F0502020204030204" pitchFamily="34" charset="0"/>
                <a:cs typeface="Calibri" panose="020F0502020204030204" pitchFamily="34" charset="0"/>
              </a:rPr>
              <a:t>. </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marL="291179" indent="-291179">
              <a:lnSpc>
                <a:spcPct val="115000"/>
              </a:lnSpc>
              <a:spcBef>
                <a:spcPts val="0"/>
              </a:spcBef>
              <a:spcAft>
                <a:spcPts val="1019"/>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This is not the free and reduced lunch percentages for each school but rather the percentage of students living in poverty and able to be directly eligible to receive federal assistance.</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291179" indent="-291179" defTabSz="931774">
              <a:lnSpc>
                <a:spcPct val="115000"/>
              </a:lnSpc>
              <a:spcBef>
                <a:spcPts val="0"/>
              </a:spcBef>
              <a:spcAft>
                <a:spcPts val="1019"/>
              </a:spcAft>
              <a:buFont typeface="Arial" panose="020B0604020202020204" pitchFamily="34" charset="0"/>
              <a:buChar char="•"/>
              <a:defRPr/>
            </a:pPr>
            <a:r>
              <a:rPr lang="en-US" sz="1800">
                <a:highlight>
                  <a:srgbClr val="FFFF00"/>
                </a:highlight>
                <a:latin typeface="Calibri" panose="020F0502020204030204" pitchFamily="34" charset="0"/>
                <a:ea typeface="Calibri" panose="020F0502020204030204" pitchFamily="34" charset="0"/>
                <a:cs typeface="Calibri" panose="020F0502020204030204" pitchFamily="34" charset="0"/>
              </a:rPr>
              <a:t>You can locate this direct certification information by accessing the Applicant Resources page on the WVDE 21</a:t>
            </a:r>
            <a:r>
              <a:rPr lang="en-US" sz="1800" baseline="30000">
                <a:highlight>
                  <a:srgbClr val="FFFF00"/>
                </a:highlight>
                <a:latin typeface="Calibri" panose="020F0502020204030204" pitchFamily="34" charset="0"/>
                <a:ea typeface="Calibri" panose="020F0502020204030204" pitchFamily="34" charset="0"/>
                <a:cs typeface="Calibri" panose="020F0502020204030204" pitchFamily="34" charset="0"/>
              </a:rPr>
              <a:t>st</a:t>
            </a:r>
            <a:r>
              <a:rPr lang="en-US" sz="1800">
                <a:highlight>
                  <a:srgbClr val="FFFF00"/>
                </a:highlight>
                <a:latin typeface="Calibri" panose="020F0502020204030204" pitchFamily="34" charset="0"/>
                <a:ea typeface="Calibri" panose="020F0502020204030204" pitchFamily="34" charset="0"/>
                <a:cs typeface="Calibri" panose="020F0502020204030204" pitchFamily="34" charset="0"/>
              </a:rPr>
              <a:t> CCLC webpage.</a:t>
            </a:r>
            <a:r>
              <a:rPr lang="en-US" sz="1800">
                <a:latin typeface="Calibri" panose="020F0502020204030204" pitchFamily="34" charset="0"/>
                <a:ea typeface="Calibri" panose="020F0502020204030204" pitchFamily="34" charset="0"/>
                <a:cs typeface="Calibri" panose="020F0502020204030204" pitchFamily="34" charset="0"/>
              </a:rPr>
              <a:t> </a:t>
            </a:r>
            <a:r>
              <a:rPr lang="en-US" sz="2900">
                <a:hlinkClick r:id="rId3"/>
              </a:rPr>
              <a:t>https://wvde.us/21st-cclc/application-resources/</a:t>
            </a:r>
            <a:r>
              <a:rPr lang="en-US" sz="2900"/>
              <a:t>  Federally Direct Certification is labeled as low SES in the chart.</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7</a:t>
            </a:fld>
            <a:endParaRPr lang="en-US" altLang="en-US"/>
          </a:p>
        </p:txBody>
      </p:sp>
    </p:spTree>
    <p:extLst>
      <p:ext uri="{BB962C8B-B14F-4D97-AF65-F5344CB8AC3E}">
        <p14:creationId xmlns:p14="http://schemas.microsoft.com/office/powerpoint/2010/main" val="14208976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algn="just">
              <a:lnSpc>
                <a:spcPct val="90000"/>
              </a:lnSpc>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algn="just">
              <a:lnSpc>
                <a:spcPct val="90000"/>
              </a:lnSpc>
              <a:spcBef>
                <a:spcPts val="0"/>
              </a:spcBef>
              <a:spcAft>
                <a:spcPts val="0"/>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gn="just">
              <a:lnSpc>
                <a:spcPct val="90000"/>
              </a:lnSpc>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Equipment:</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524123" indent="-291179" algn="just">
              <a:lnSpc>
                <a:spcPct val="90000"/>
              </a:lnSpc>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 If grant funds are used to purchase equipment, certain records must be kept.  Equipment is defined as tangible, nonexpendable, personal property having a useful life of more than one year and an acquisition cost of $10,000 of more per unit.</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524123" indent="-291179" algn="just">
              <a:lnSpc>
                <a:spcPct val="90000"/>
              </a:lnSpc>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Equipment management requirements must be followed in accordance with 2 CFR200.313.  These include requirements related to property records, physical inventory, control systems, and maintenance procedures.</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99332" name="Slide Number Placeholder 3"/>
          <p:cNvSpPr>
            <a:spLocks noGrp="1"/>
          </p:cNvSpPr>
          <p:nvPr>
            <p:ph type="sldNum" sz="quarter" idx="5"/>
          </p:nvPr>
        </p:nvSpPr>
        <p:spPr bwMode="auto">
          <a:noFill/>
          <a:ln>
            <a:miter lim="800000"/>
            <a:headEnd/>
            <a:tailEnd/>
          </a:ln>
        </p:spPr>
        <p:txBody>
          <a:bodyPr/>
          <a:lstStyle/>
          <a:p>
            <a:fld id="{5A97349F-6144-437B-B1D4-B8FA08A1761F}" type="slidenum">
              <a:rPr lang="en-US" altLang="en-US"/>
              <a:pPr/>
              <a:t>74</a:t>
            </a:fld>
            <a:endParaRPr lang="en-US" altLang="en-US"/>
          </a:p>
        </p:txBody>
      </p:sp>
    </p:spTree>
    <p:extLst>
      <p:ext uri="{BB962C8B-B14F-4D97-AF65-F5344CB8AC3E}">
        <p14:creationId xmlns:p14="http://schemas.microsoft.com/office/powerpoint/2010/main" val="27190998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Supplanting</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32943">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 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funding must be used to supplement, not supplant any Federal, State or local dollars available to support activities allowable under the program. </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02404" name="Slide Number Placeholder 3"/>
          <p:cNvSpPr>
            <a:spLocks noGrp="1"/>
          </p:cNvSpPr>
          <p:nvPr>
            <p:ph type="sldNum" sz="quarter" idx="5"/>
          </p:nvPr>
        </p:nvSpPr>
        <p:spPr bwMode="auto">
          <a:noFill/>
          <a:ln>
            <a:miter lim="800000"/>
            <a:headEnd/>
            <a:tailEnd/>
          </a:ln>
        </p:spPr>
        <p:txBody>
          <a:bodyPr/>
          <a:lstStyle/>
          <a:p>
            <a:fld id="{DD0C8FEC-AE6B-428F-8648-AA327331A80E}" type="slidenum">
              <a:rPr lang="en-US" altLang="en-US"/>
              <a:pPr/>
              <a:t>75</a:t>
            </a:fld>
            <a:endParaRPr lang="en-US" altLang="en-US"/>
          </a:p>
        </p:txBody>
      </p:sp>
    </p:spTree>
    <p:extLst>
      <p:ext uri="{BB962C8B-B14F-4D97-AF65-F5344CB8AC3E}">
        <p14:creationId xmlns:p14="http://schemas.microsoft.com/office/powerpoint/2010/main" val="31111567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lgn="just">
              <a:lnSpc>
                <a:spcPct val="90000"/>
              </a:lnSpc>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Audit Requirements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32943" algn="just">
              <a:lnSpc>
                <a:spcPct val="90000"/>
              </a:lnSpc>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9415" indent="-349415" algn="just">
              <a:lnSpc>
                <a:spcPct val="90000"/>
              </a:lnSpc>
              <a:spcBef>
                <a:spcPts val="0"/>
              </a:spcBef>
              <a:spcAft>
                <a:spcPts val="1019"/>
              </a:spcAft>
              <a:buFont typeface="Arial" panose="020B0604020202020204" pitchFamily="34" charset="0"/>
              <a:buChar char="•"/>
              <a:tabLst>
                <a:tab pos="465887" algn="l"/>
              </a:tabLst>
            </a:pPr>
            <a:r>
              <a:rPr lang="en-US" sz="1800">
                <a:latin typeface="Calibri" panose="020F0502020204030204" pitchFamily="34" charset="0"/>
                <a:ea typeface="Calibri" panose="020F0502020204030204" pitchFamily="34" charset="0"/>
                <a:cs typeface="Calibri" panose="020F0502020204030204" pitchFamily="34" charset="0"/>
              </a:rPr>
              <a:t>Grantees are subject to audit requirements contained in 2 CFR 200 Subpart F.  In essence, all sub-recipients spending more than $1,000,000 or more in </a:t>
            </a:r>
            <a:r>
              <a:rPr lang="en-US" sz="1800" u="sng">
                <a:latin typeface="Calibri" panose="020F0502020204030204" pitchFamily="34" charset="0"/>
                <a:ea typeface="Calibri" panose="020F0502020204030204" pitchFamily="34" charset="0"/>
                <a:cs typeface="Calibri" panose="020F0502020204030204" pitchFamily="34" charset="0"/>
              </a:rPr>
              <a:t>federal awards </a:t>
            </a:r>
            <a:r>
              <a:rPr lang="en-US" sz="1800">
                <a:latin typeface="Calibri" panose="020F0502020204030204" pitchFamily="34" charset="0"/>
                <a:ea typeface="Calibri" panose="020F0502020204030204" pitchFamily="34" charset="0"/>
                <a:cs typeface="Calibri" panose="020F0502020204030204" pitchFamily="34" charset="0"/>
              </a:rPr>
              <a:t>must have a single audit completed. The required audit must be completed and submitted within nine months of the end of the sub-recipient’s year end and a management decision on any audit findings must be issued within six months after receipt of the sub-recipient’s audit report.  Unless the grantee received $1 million or more in federal funds, cost of auditing may not be charged to the award. (Audit Costs 200.425)</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altLang="en-US"/>
              <a:t>This year the federal awards have increased from $750,000 to 1 million in federal awards in order to have a proportional amount charged to the grant.</a:t>
            </a:r>
          </a:p>
        </p:txBody>
      </p:sp>
      <p:sp>
        <p:nvSpPr>
          <p:cNvPr id="105476" name="Slide Number Placeholder 3"/>
          <p:cNvSpPr>
            <a:spLocks noGrp="1"/>
          </p:cNvSpPr>
          <p:nvPr>
            <p:ph type="sldNum" sz="quarter" idx="5"/>
          </p:nvPr>
        </p:nvSpPr>
        <p:spPr bwMode="auto">
          <a:noFill/>
          <a:ln>
            <a:miter lim="800000"/>
            <a:headEnd/>
            <a:tailEnd/>
          </a:ln>
        </p:spPr>
        <p:txBody>
          <a:bodyPr/>
          <a:lstStyle/>
          <a:p>
            <a:fld id="{7F7AAFC5-17B8-4C55-9F68-3132CED11ECE}" type="slidenum">
              <a:rPr lang="en-US" altLang="en-US"/>
              <a:pPr/>
              <a:t>76</a:t>
            </a:fld>
            <a:endParaRPr lang="en-US" altLang="en-US"/>
          </a:p>
        </p:txBody>
      </p:sp>
    </p:spTree>
    <p:extLst>
      <p:ext uri="{BB962C8B-B14F-4D97-AF65-F5344CB8AC3E}">
        <p14:creationId xmlns:p14="http://schemas.microsoft.com/office/powerpoint/2010/main" val="37763415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lgn="just">
              <a:lnSpc>
                <a:spcPct val="90000"/>
              </a:lnSpc>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algn="just">
              <a:lnSpc>
                <a:spcPct val="90000"/>
              </a:lnSpc>
              <a:spcBef>
                <a:spcPts val="0"/>
              </a:spcBef>
              <a:spcAft>
                <a:spcPts val="0"/>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gn="just">
              <a:lnSpc>
                <a:spcPct val="90000"/>
              </a:lnSpc>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WV Code 12-4-14 Audit Requirements:</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524123" indent="-291179" algn="just">
              <a:lnSpc>
                <a:spcPct val="90000"/>
              </a:lnSpc>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 Grantees must also comply with WV Code 12-4-14 which covers any entity receiving state grants of $50,000 or more in the aggregate in a state’s fiscal year.  </a:t>
            </a:r>
          </a:p>
          <a:p>
            <a:pPr marL="524123" indent="-291179" algn="just">
              <a:lnSpc>
                <a:spcPct val="90000"/>
              </a:lnSpc>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If a report is required under 12-4-14 it must be filed within two years of the end of the fiscal year in which the disbursement was made.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524123" indent="-291179" algn="just">
              <a:lnSpc>
                <a:spcPct val="90000"/>
              </a:lnSpc>
              <a:spcBef>
                <a:spcPts val="0"/>
              </a:spcBef>
              <a:spcAft>
                <a:spcPts val="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Reports shall be filed within two years of the end of the fiscal year in which the disbursement was made.</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524123" indent="-291179" algn="just">
              <a:lnSpc>
                <a:spcPct val="90000"/>
              </a:lnSpc>
              <a:spcBef>
                <a:spcPts val="0"/>
              </a:spcBef>
              <a:spcAft>
                <a:spcPts val="0"/>
              </a:spcAft>
              <a:buFont typeface="Arial" panose="020B0604020202020204" pitchFamily="34" charset="0"/>
              <a:buChar char="•"/>
            </a:pPr>
            <a:r>
              <a:rPr lang="en-US" sz="1800" i="1">
                <a:latin typeface="Calibri" panose="020F0502020204030204" pitchFamily="34" charset="0"/>
                <a:ea typeface="Calibri" panose="020F0502020204030204" pitchFamily="34" charset="0"/>
                <a:cs typeface="Calibri" panose="020F0502020204030204" pitchFamily="34" charset="0"/>
              </a:rPr>
              <a:t>Report -  an agreed-upon procedures engagement or other attestation engagement performed and prepared by an independent CPA to test whether state grants were spent as intended.  Does not mean a full-scope audit or review</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08548" name="Slide Number Placeholder 3"/>
          <p:cNvSpPr>
            <a:spLocks noGrp="1"/>
          </p:cNvSpPr>
          <p:nvPr>
            <p:ph type="sldNum" sz="quarter" idx="5"/>
          </p:nvPr>
        </p:nvSpPr>
        <p:spPr bwMode="auto">
          <a:noFill/>
          <a:ln>
            <a:miter lim="800000"/>
            <a:headEnd/>
            <a:tailEnd/>
          </a:ln>
        </p:spPr>
        <p:txBody>
          <a:bodyPr/>
          <a:lstStyle/>
          <a:p>
            <a:fld id="{205F3548-F133-42D6-80C5-9C10342FD52B}" type="slidenum">
              <a:rPr lang="en-US" altLang="en-US"/>
              <a:pPr/>
              <a:t>77</a:t>
            </a:fld>
            <a:endParaRPr lang="en-US" altLang="en-US"/>
          </a:p>
        </p:txBody>
      </p:sp>
    </p:spTree>
    <p:extLst>
      <p:ext uri="{BB962C8B-B14F-4D97-AF65-F5344CB8AC3E}">
        <p14:creationId xmlns:p14="http://schemas.microsoft.com/office/powerpoint/2010/main" val="17672923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algn="just">
              <a:lnSpc>
                <a:spcPct val="90000"/>
              </a:lnSpc>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algn="just">
              <a:lnSpc>
                <a:spcPct val="90000"/>
              </a:lnSpc>
              <a:spcBef>
                <a:spcPts val="0"/>
              </a:spcBef>
              <a:spcAft>
                <a:spcPts val="0"/>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gn="just">
              <a:lnSpc>
                <a:spcPct val="90000"/>
              </a:lnSpc>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Drawdown Requests are reimbursement only</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232943" algn="just">
              <a:lnSpc>
                <a:spcPct val="90000"/>
              </a:lnSpc>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21</a:t>
            </a:r>
            <a:r>
              <a:rPr lang="en-US" sz="1800" baseline="30000">
                <a:latin typeface="Calibri" panose="020F0502020204030204" pitchFamily="34" charset="0"/>
                <a:ea typeface="Calibri" panose="020F0502020204030204" pitchFamily="34" charset="0"/>
                <a:cs typeface="Calibri" panose="020F0502020204030204" pitchFamily="34" charset="0"/>
              </a:rPr>
              <a:t>st</a:t>
            </a:r>
            <a:r>
              <a:rPr lang="en-US" sz="1800">
                <a:latin typeface="Calibri" panose="020F0502020204030204" pitchFamily="34" charset="0"/>
                <a:ea typeface="Calibri" panose="020F0502020204030204" pitchFamily="34" charset="0"/>
                <a:cs typeface="Calibri" panose="020F0502020204030204" pitchFamily="34" charset="0"/>
              </a:rPr>
              <a:t> CCLC grant funds will be provided on a reimbursement basis.  Requests for funding drawdowns cannot include encumbrances. </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01380" name="Slide Number Placeholder 3"/>
          <p:cNvSpPr>
            <a:spLocks noGrp="1"/>
          </p:cNvSpPr>
          <p:nvPr>
            <p:ph type="sldNum" sz="quarter" idx="5"/>
          </p:nvPr>
        </p:nvSpPr>
        <p:spPr bwMode="auto">
          <a:noFill/>
          <a:ln>
            <a:miter lim="800000"/>
            <a:headEnd/>
            <a:tailEnd/>
          </a:ln>
        </p:spPr>
        <p:txBody>
          <a:bodyPr/>
          <a:lstStyle/>
          <a:p>
            <a:fld id="{2F912208-D99A-43CE-9F86-89D507450A72}" type="slidenum">
              <a:rPr lang="en-US" altLang="en-US"/>
              <a:pPr/>
              <a:t>78</a:t>
            </a:fld>
            <a:endParaRPr lang="en-US" altLang="en-US"/>
          </a:p>
        </p:txBody>
      </p:sp>
    </p:spTree>
    <p:extLst>
      <p:ext uri="{BB962C8B-B14F-4D97-AF65-F5344CB8AC3E}">
        <p14:creationId xmlns:p14="http://schemas.microsoft.com/office/powerpoint/2010/main" val="22455599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Sherry</a:t>
            </a:r>
          </a:p>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Grant Performance Periods</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latin typeface="Calibri" panose="020F0502020204030204" pitchFamily="34" charset="0"/>
                <a:ea typeface="Calibri" panose="020F0502020204030204" pitchFamily="34" charset="0"/>
              </a:rPr>
              <a:t>The 2026 grants will include the following performance periods:  All funding must be obligated between July 1, 2026 and September 30, 2027 and liquidated by October 31, 2027.  No extensions of funding will be made and any grant amounts not adhering to the above deadlines will be forfeited. </a:t>
            </a:r>
            <a:endParaRPr lang="en-US" altLang="en-US"/>
          </a:p>
        </p:txBody>
      </p:sp>
      <p:sp>
        <p:nvSpPr>
          <p:cNvPr id="96260" name="Slide Number Placeholder 3"/>
          <p:cNvSpPr>
            <a:spLocks noGrp="1"/>
          </p:cNvSpPr>
          <p:nvPr>
            <p:ph type="sldNum" sz="quarter" idx="5"/>
          </p:nvPr>
        </p:nvSpPr>
        <p:spPr bwMode="auto">
          <a:noFill/>
          <a:ln>
            <a:miter lim="800000"/>
            <a:headEnd/>
            <a:tailEnd/>
          </a:ln>
        </p:spPr>
        <p:txBody>
          <a:bodyPr/>
          <a:lstStyle/>
          <a:p>
            <a:fld id="{E0D1135A-76B5-4030-8A4D-627F42704CA2}" type="slidenum">
              <a:rPr lang="en-US" altLang="en-US"/>
              <a:pPr/>
              <a:t>79</a:t>
            </a:fld>
            <a:endParaRPr lang="en-US" altLang="en-US"/>
          </a:p>
        </p:txBody>
      </p:sp>
    </p:spTree>
    <p:extLst>
      <p:ext uri="{BB962C8B-B14F-4D97-AF65-F5344CB8AC3E}">
        <p14:creationId xmlns:p14="http://schemas.microsoft.com/office/powerpoint/2010/main" val="41856692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sz="1800">
                <a:latin typeface="Calibri" panose="020F0502020204030204" pitchFamily="34" charset="0"/>
                <a:ea typeface="Calibri" panose="020F0502020204030204" pitchFamily="34" charset="0"/>
                <a:cs typeface="Calibri" panose="020F0502020204030204" pitchFamily="34" charset="0"/>
              </a:rPr>
              <a:t>Sherry</a:t>
            </a:r>
          </a:p>
          <a:p>
            <a:pPr defTabSz="931774">
              <a:defRPr/>
            </a:pPr>
            <a:endParaRPr lang="en-US" sz="1800">
              <a:latin typeface="Calibri" panose="020F0502020204030204" pitchFamily="34" charset="0"/>
              <a:ea typeface="Calibri" panose="020F0502020204030204" pitchFamily="34" charset="0"/>
              <a:cs typeface="Calibri" panose="020F0502020204030204" pitchFamily="34" charset="0"/>
            </a:endParaRPr>
          </a:p>
          <a:p>
            <a:pPr defTabSz="931774">
              <a:defRPr/>
            </a:pPr>
            <a:r>
              <a:rPr lang="en-US" sz="1800">
                <a:latin typeface="Calibri" panose="020F0502020204030204" pitchFamily="34" charset="0"/>
                <a:ea typeface="Calibri" panose="020F0502020204030204" pitchFamily="34" charset="0"/>
                <a:cs typeface="Calibri" panose="020F0502020204030204" pitchFamily="34" charset="0"/>
              </a:rPr>
              <a:t>Helpful links for federal requirements and regulations have been listed in this slide.  Additional information for applicants are listed in the WVDE 21stCCLC Website.</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ltLang="en-US"/>
          </a:p>
        </p:txBody>
      </p:sp>
      <p:sp>
        <p:nvSpPr>
          <p:cNvPr id="110596" name="Slide Number Placeholder 3"/>
          <p:cNvSpPr>
            <a:spLocks noGrp="1"/>
          </p:cNvSpPr>
          <p:nvPr>
            <p:ph type="sldNum" sz="quarter" idx="5"/>
          </p:nvPr>
        </p:nvSpPr>
        <p:spPr bwMode="auto">
          <a:noFill/>
          <a:ln>
            <a:miter lim="800000"/>
            <a:headEnd/>
            <a:tailEnd/>
          </a:ln>
        </p:spPr>
        <p:txBody>
          <a:bodyPr/>
          <a:lstStyle/>
          <a:p>
            <a:fld id="{69EA6570-9118-4E70-A65F-71DA4596B529}" type="slidenum">
              <a:rPr lang="en-US" altLang="en-US"/>
              <a:pPr/>
              <a:t>80</a:t>
            </a:fld>
            <a:endParaRPr lang="en-US" altLang="en-US"/>
          </a:p>
        </p:txBody>
      </p:sp>
    </p:spTree>
    <p:extLst>
      <p:ext uri="{BB962C8B-B14F-4D97-AF65-F5344CB8AC3E}">
        <p14:creationId xmlns:p14="http://schemas.microsoft.com/office/powerpoint/2010/main" val="2206686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Sherry</a:t>
            </a:r>
          </a:p>
          <a:p>
            <a:endParaRPr lang="en-US"/>
          </a:p>
          <a:p>
            <a:r>
              <a:rPr lang="en-US"/>
              <a:t>https://wvde.us/wp-content/uploads/2022/01/21st-CCLC-Application-Template.docx</a:t>
            </a:r>
          </a:p>
          <a:p>
            <a:endParaRPr lang="en-US"/>
          </a:p>
          <a:p>
            <a:r>
              <a:rPr lang="en-US"/>
              <a:t>On the WVDE Website there are several resources develop for applicants located under Application Resources.</a:t>
            </a:r>
          </a:p>
          <a:p>
            <a:r>
              <a:rPr lang="en-US"/>
              <a:t>This includes an application template, action plan worksheet, and school attribute tables.  Additionally, there are the two top scoring grant proposals from last year for you to review if you wish.</a:t>
            </a:r>
          </a:p>
          <a:p>
            <a:endParaRPr lang="en-US"/>
          </a:p>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82</a:t>
            </a:fld>
            <a:endParaRPr lang="en-US" altLang="en-US"/>
          </a:p>
        </p:txBody>
      </p:sp>
    </p:spTree>
    <p:extLst>
      <p:ext uri="{BB962C8B-B14F-4D97-AF65-F5344CB8AC3E}">
        <p14:creationId xmlns:p14="http://schemas.microsoft.com/office/powerpoint/2010/main" val="9356607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84</a:t>
            </a:fld>
            <a:endParaRPr lang="en-US" altLang="en-US"/>
          </a:p>
        </p:txBody>
      </p:sp>
    </p:spTree>
    <p:extLst>
      <p:ext uri="{BB962C8B-B14F-4D97-AF65-F5344CB8AC3E}">
        <p14:creationId xmlns:p14="http://schemas.microsoft.com/office/powerpoint/2010/main" val="806418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normAutofit fontScale="40000" lnSpcReduction="20000"/>
          </a:bodyPr>
          <a:lstStyle/>
          <a:p>
            <a:pPr>
              <a:lnSpc>
                <a:spcPct val="115000"/>
              </a:lnSpc>
              <a:spcBef>
                <a:spcPts val="0"/>
              </a:spcBef>
              <a:spcAft>
                <a:spcPts val="1019"/>
              </a:spcAft>
            </a:pP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Competitive Priorities-   </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19"/>
              </a:spcAft>
            </a:pPr>
            <a:r>
              <a:rPr lang="en-US" sz="1800">
                <a:latin typeface="Calibri" panose="020F0502020204030204" pitchFamily="34" charset="0"/>
                <a:ea typeface="Calibri" panose="020F0502020204030204" pitchFamily="34" charset="0"/>
                <a:cs typeface="Calibri" panose="020F0502020204030204" pitchFamily="34" charset="0"/>
              </a:rPr>
              <a:t>West Virginia’s competitive priorities are listed on the screen. A proposal must score a minimum of 92 points (75%) that allows them to be considered for funding.  Only after which, priority points will be added to the score.</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spcBef>
                <a:spcPts val="0"/>
              </a:spcBef>
              <a:spcAft>
                <a:spcPts val="815"/>
              </a:spcAft>
              <a:buFont typeface="Symbol" panose="05050102010706020507" pitchFamily="18" charset="2"/>
              <a:buChar char=""/>
            </a:pPr>
            <a:r>
              <a:rPr lang="en-US" sz="1800">
                <a:latin typeface="Calibri" panose="020F0502020204030204" pitchFamily="34" charset="0"/>
                <a:ea typeface="Calibri" panose="020F0502020204030204" pitchFamily="34" charset="0"/>
                <a:cs typeface="Calibri" panose="020F0502020204030204" pitchFamily="34" charset="0"/>
              </a:rPr>
              <a:t>Applications that are </a:t>
            </a:r>
            <a:r>
              <a:rPr lang="en-US" sz="1800" u="sng">
                <a:latin typeface="Calibri" panose="020F0502020204030204" pitchFamily="34" charset="0"/>
                <a:ea typeface="Calibri" panose="020F0502020204030204" pitchFamily="34" charset="0"/>
                <a:cs typeface="Calibri" panose="020F0502020204030204" pitchFamily="34" charset="0"/>
              </a:rPr>
              <a:t>submitted jointly </a:t>
            </a:r>
            <a:r>
              <a:rPr lang="en-US" sz="1800">
                <a:latin typeface="Calibri" panose="020F0502020204030204" pitchFamily="34" charset="0"/>
                <a:ea typeface="Calibri" panose="020F0502020204030204" pitchFamily="34" charset="0"/>
                <a:cs typeface="Calibri" panose="020F0502020204030204" pitchFamily="34" charset="0"/>
              </a:rPr>
              <a:t>by a school districts receiving Title I funds and a community-based organization or other public or private organization </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will be awarded </a:t>
            </a:r>
            <a:r>
              <a:rPr lang="en-US" sz="1800" u="sng">
                <a:solidFill>
                  <a:srgbClr val="000000"/>
                </a:solidFill>
                <a:latin typeface="Calibri" panose="020F0502020204030204" pitchFamily="34" charset="0"/>
                <a:ea typeface="Calibri" panose="020F0502020204030204" pitchFamily="34" charset="0"/>
                <a:cs typeface="Calibri" panose="020F0502020204030204" pitchFamily="34" charset="0"/>
              </a:rPr>
              <a:t>two priority points.</a:t>
            </a:r>
          </a:p>
          <a:p>
            <a:pPr marL="806615" lvl="1" indent="-349415">
              <a:lnSpc>
                <a:spcPct val="107000"/>
              </a:lnSpc>
              <a:spcBef>
                <a:spcPts val="0"/>
              </a:spcBef>
              <a:spcAft>
                <a:spcPts val="815"/>
              </a:spcAft>
              <a:buFont typeface="Symbol" panose="05050102010706020507" pitchFamily="18" charset="2"/>
              <a:buChar char=""/>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The following clarification comes from the USDOE Nonregulatory Guidance for 21</a:t>
            </a:r>
            <a:r>
              <a:rPr lang="en-US" sz="1800" baseline="30000">
                <a:solidFill>
                  <a:srgbClr val="000000"/>
                </a:solidFill>
                <a:latin typeface="Calibri" panose="020F0502020204030204" pitchFamily="34" charset="0"/>
                <a:ea typeface="Calibri" panose="020F0502020204030204" pitchFamily="34" charset="0"/>
                <a:cs typeface="Calibri" panose="020F0502020204030204" pitchFamily="34" charset="0"/>
              </a:rPr>
              <a:t>st</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CCLC programs:</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465887">
              <a:lnSpc>
                <a:spcPct val="115000"/>
              </a:lnSpc>
              <a:spcBef>
                <a:spcPts val="0"/>
              </a:spcBef>
              <a:spcAft>
                <a:spcPts val="1019"/>
              </a:spcAft>
            </a:pPr>
            <a:endParaRPr 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65887">
              <a:lnSpc>
                <a:spcPct val="115000"/>
              </a:lnSpc>
              <a:spcBef>
                <a:spcPts val="0"/>
              </a:spcBef>
              <a:spcAft>
                <a:spcPts val="1019"/>
              </a:spcAft>
            </a:pP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“In determining whether an application has been “submitted jointly,” States should look for evidence in the application that the LEA and at least one other organization collaborated in the </a:t>
            </a:r>
            <a:r>
              <a:rPr lang="en-US" sz="1800" u="sng">
                <a:solidFill>
                  <a:srgbClr val="000000"/>
                </a:solidFill>
                <a:latin typeface="Calibri" panose="020F0502020204030204" pitchFamily="34" charset="0"/>
                <a:ea typeface="Calibri" panose="020F0502020204030204" pitchFamily="34" charset="0"/>
                <a:cs typeface="Calibri" panose="020F0502020204030204" pitchFamily="34" charset="0"/>
              </a:rPr>
              <a:t>planning and design</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of the program; each has </a:t>
            </a:r>
            <a:r>
              <a:rPr lang="en-US" sz="1800" u="sng">
                <a:solidFill>
                  <a:srgbClr val="000000"/>
                </a:solidFill>
                <a:latin typeface="Calibri" panose="020F0502020204030204" pitchFamily="34" charset="0"/>
                <a:ea typeface="Calibri" panose="020F0502020204030204" pitchFamily="34" charset="0"/>
                <a:cs typeface="Calibri" panose="020F0502020204030204" pitchFamily="34" charset="0"/>
              </a:rPr>
              <a:t>substantial roles to play in the delivery of services,</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share grant </a:t>
            </a:r>
            <a:r>
              <a:rPr lang="en-US" sz="1800" u="sng">
                <a:solidFill>
                  <a:srgbClr val="000000"/>
                </a:solidFill>
                <a:latin typeface="Calibri" panose="020F0502020204030204" pitchFamily="34" charset="0"/>
                <a:ea typeface="Calibri" panose="020F0502020204030204" pitchFamily="34" charset="0"/>
                <a:cs typeface="Calibri" panose="020F0502020204030204" pitchFamily="34" charset="0"/>
              </a:rPr>
              <a:t>resources</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to carry out those roles, and have </a:t>
            </a:r>
            <a:r>
              <a:rPr lang="en-US" sz="1800" u="sng">
                <a:solidFill>
                  <a:srgbClr val="000000"/>
                </a:solidFill>
                <a:latin typeface="Calibri" panose="020F0502020204030204" pitchFamily="34" charset="0"/>
                <a:ea typeface="Calibri" panose="020F0502020204030204" pitchFamily="34" charset="0"/>
                <a:cs typeface="Calibri" panose="020F0502020204030204" pitchFamily="34" charset="0"/>
              </a:rPr>
              <a:t>significant ongoing involvement in the management and oversight of the program</a:t>
            </a:r>
            <a:r>
              <a:rPr lang="en-US" sz="1800">
                <a:solidFill>
                  <a:srgbClr val="000000"/>
                </a:solidFill>
                <a:latin typeface="Calibri" panose="020F0502020204030204" pitchFamily="34" charset="0"/>
                <a:ea typeface="Calibri" panose="020F0502020204030204" pitchFamily="34" charset="0"/>
                <a:cs typeface="Calibri" panose="020F0502020204030204" pitchFamily="34" charset="0"/>
              </a:rPr>
              <a:t>. Letters of endorsement are not by themselves sufficient evidence that organizations or school districts have substantially been involved in the design of a program. </a:t>
            </a:r>
            <a:r>
              <a:rPr lang="en-US">
                <a:latin typeface="Calibri" panose="020F0502020204030204" pitchFamily="34" charset="0"/>
                <a:ea typeface="Calibri" panose="020F0502020204030204" pitchFamily="34" charset="0"/>
                <a:cs typeface="Calibri" panose="020F0502020204030204" pitchFamily="34" charset="0"/>
              </a:rPr>
              <a:t>Applicants who submit jointly with LEAs, public, or private organizations will receive </a:t>
            </a:r>
            <a:r>
              <a:rPr lang="en-US" u="sng">
                <a:latin typeface="Calibri" panose="020F0502020204030204" pitchFamily="34" charset="0"/>
                <a:ea typeface="Calibri" panose="020F0502020204030204" pitchFamily="34" charset="0"/>
                <a:cs typeface="Calibri" panose="020F0502020204030204" pitchFamily="34" charset="0"/>
              </a:rPr>
              <a:t>two priority points</a:t>
            </a:r>
            <a:r>
              <a:rPr lang="en-US">
                <a:latin typeface="Calibri" panose="020F0502020204030204" pitchFamily="34" charset="0"/>
                <a:ea typeface="Calibri" panose="020F0502020204030204" pitchFamily="34" charset="0"/>
                <a:cs typeface="Calibri" panose="020F0502020204030204" pitchFamily="34" charset="0"/>
              </a:rPr>
              <a:t>. </a:t>
            </a:r>
          </a:p>
          <a:p>
            <a:pPr eaLnBrk="1" hangingPunct="1">
              <a:lnSpc>
                <a:spcPct val="80000"/>
              </a:lnSpc>
              <a:spcBef>
                <a:spcPct val="0"/>
              </a:spcBef>
            </a:pPr>
            <a:endParaRPr lang="en-US" altLang="en-US"/>
          </a:p>
          <a:p>
            <a:pPr marL="349415" marR="0" lvl="0" indent="-349415" algn="l" defTabSz="914400" rtl="0" eaLnBrk="0" fontAlgn="base" latinLnBrk="0" hangingPunct="0">
              <a:lnSpc>
                <a:spcPct val="107000"/>
              </a:lnSpc>
              <a:spcBef>
                <a:spcPts val="0"/>
              </a:spcBef>
              <a:spcAft>
                <a:spcPts val="815"/>
              </a:spcAft>
              <a:buClrTx/>
              <a:buSzTx/>
              <a:buFont typeface="Symbol" panose="05050102010706020507" pitchFamily="18" charset="2"/>
              <a:buChar char=""/>
              <a:tabLst/>
              <a:defRPr/>
            </a:pPr>
            <a:r>
              <a:rPr lang="en-US" sz="1200">
                <a:latin typeface="Calibri" panose="020F0502020204030204" pitchFamily="34" charset="0"/>
                <a:ea typeface="Calibri" panose="020F0502020204030204" pitchFamily="34" charset="0"/>
                <a:cs typeface="Calibri" panose="020F0502020204030204" pitchFamily="34" charset="0"/>
              </a:rPr>
              <a:t>Applicants that propose to serve </a:t>
            </a:r>
            <a:r>
              <a:rPr lang="en-US" sz="1200" b="1">
                <a:latin typeface="Calibri" panose="020F0502020204030204" pitchFamily="34" charset="0"/>
                <a:ea typeface="Calibri" panose="020F0502020204030204" pitchFamily="34" charset="0"/>
                <a:cs typeface="Calibri" panose="020F0502020204030204" pitchFamily="34" charset="0"/>
              </a:rPr>
              <a:t>only schools</a:t>
            </a:r>
            <a:r>
              <a:rPr lang="en-US" sz="1200">
                <a:latin typeface="Calibri" panose="020F0502020204030204" pitchFamily="34" charset="0"/>
                <a:ea typeface="Calibri" panose="020F0502020204030204" pitchFamily="34" charset="0"/>
                <a:cs typeface="Calibri" panose="020F0502020204030204" pitchFamily="34" charset="0"/>
              </a:rPr>
              <a:t> identified as Comprehensive Support and Improvement schools designated as needing improvement under section 1116 of ESEA will receive </a:t>
            </a:r>
            <a:r>
              <a:rPr lang="en-US" sz="1200" u="sng">
                <a:latin typeface="Calibri" panose="020F0502020204030204" pitchFamily="34" charset="0"/>
                <a:ea typeface="Calibri" panose="020F0502020204030204" pitchFamily="34" charset="0"/>
                <a:cs typeface="Calibri" panose="020F0502020204030204" pitchFamily="34" charset="0"/>
              </a:rPr>
              <a:t>two priority points.  </a:t>
            </a:r>
            <a:r>
              <a:rPr lang="en-US" sz="1200">
                <a:latin typeface="Calibri" panose="020F0502020204030204" pitchFamily="34" charset="0"/>
                <a:ea typeface="Calibri" panose="020F0502020204030204" pitchFamily="34" charset="0"/>
                <a:cs typeface="Calibri" panose="020F0502020204030204" pitchFamily="34" charset="0"/>
              </a:rPr>
              <a:t>If you include a school not designated as a CSI school as a site, points will not be awarded.</a:t>
            </a:r>
          </a:p>
          <a:p>
            <a:pPr marL="0" marR="0" lvl="0" indent="0" algn="l" defTabSz="914400" rtl="0" eaLnBrk="0" fontAlgn="base" latinLnBrk="0" hangingPunct="0">
              <a:lnSpc>
                <a:spcPct val="107000"/>
              </a:lnSpc>
              <a:spcBef>
                <a:spcPts val="0"/>
              </a:spcBef>
              <a:spcAft>
                <a:spcPts val="815"/>
              </a:spcAft>
              <a:buClrTx/>
              <a:buSzTx/>
              <a:buFont typeface="Symbol" panose="05050102010706020507" pitchFamily="18" charset="2"/>
              <a:buNone/>
              <a:tabLst/>
              <a:defRPr/>
            </a:pPr>
            <a:endParaRPr lang="en-US" sz="120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spcBef>
                <a:spcPts val="0"/>
              </a:spcBef>
              <a:spcAft>
                <a:spcPts val="815"/>
              </a:spcAft>
              <a:buFont typeface="Symbol" panose="05050102010706020507" pitchFamily="18" charset="2"/>
              <a:buChar char=""/>
            </a:pPr>
            <a:r>
              <a:rPr lang="en-US">
                <a:latin typeface="Calibri" panose="020F0502020204030204" pitchFamily="34" charset="0"/>
                <a:ea typeface="Calibri" panose="020F0502020204030204" pitchFamily="34" charset="0"/>
                <a:cs typeface="Calibri" panose="020F0502020204030204" pitchFamily="34" charset="0"/>
              </a:rPr>
              <a:t>To expand the geographic distribution of programs, </a:t>
            </a:r>
            <a:r>
              <a:rPr lang="en-US" u="sng">
                <a:latin typeface="Calibri" panose="020F0502020204030204" pitchFamily="34" charset="0"/>
                <a:ea typeface="Calibri" panose="020F0502020204030204" pitchFamily="34" charset="0"/>
                <a:cs typeface="Calibri" panose="020F0502020204030204" pitchFamily="34" charset="0"/>
              </a:rPr>
              <a:t>two priority points</a:t>
            </a:r>
            <a:r>
              <a:rPr lang="en-US">
                <a:latin typeface="Calibri" panose="020F0502020204030204" pitchFamily="34" charset="0"/>
                <a:ea typeface="Calibri" panose="020F0502020204030204" pitchFamily="34" charset="0"/>
                <a:cs typeface="Calibri" panose="020F0502020204030204" pitchFamily="34" charset="0"/>
              </a:rPr>
              <a:t> will be awarded to applications that propose to serve schools in counties that have not had a 21</a:t>
            </a:r>
            <a:r>
              <a:rPr lang="en-US" baseline="30000">
                <a:latin typeface="Calibri" panose="020F0502020204030204" pitchFamily="34" charset="0"/>
                <a:ea typeface="Calibri" panose="020F0502020204030204" pitchFamily="34" charset="0"/>
                <a:cs typeface="Calibri" panose="020F0502020204030204" pitchFamily="34" charset="0"/>
              </a:rPr>
              <a:t>st</a:t>
            </a:r>
            <a:r>
              <a:rPr lang="en-US">
                <a:latin typeface="Calibri" panose="020F0502020204030204" pitchFamily="34" charset="0"/>
                <a:ea typeface="Calibri" panose="020F0502020204030204" pitchFamily="34" charset="0"/>
                <a:cs typeface="Calibri" panose="020F0502020204030204" pitchFamily="34" charset="0"/>
              </a:rPr>
              <a:t> CCLC program in the last 5 years.</a:t>
            </a:r>
          </a:p>
          <a:p>
            <a:pPr marL="349415" indent="-349415">
              <a:lnSpc>
                <a:spcPct val="107000"/>
              </a:lnSpc>
              <a:spcBef>
                <a:spcPts val="0"/>
              </a:spcBef>
              <a:spcAft>
                <a:spcPts val="815"/>
              </a:spcAft>
              <a:buFont typeface="Symbol" panose="05050102010706020507" pitchFamily="18" charset="2"/>
              <a:buChar char=""/>
            </a:pPr>
            <a:endParaRPr lang="en-US">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spcBef>
                <a:spcPts val="0"/>
              </a:spcBef>
              <a:spcAft>
                <a:spcPts val="815"/>
              </a:spcAft>
              <a:buFont typeface="Symbol" panose="05050102010706020507" pitchFamily="18" charset="2"/>
              <a:buChar char=""/>
            </a:pPr>
            <a:r>
              <a:rPr lang="en-US">
                <a:latin typeface="Calibri" panose="020F0502020204030204" pitchFamily="34" charset="0"/>
                <a:ea typeface="Calibri" panose="020F0502020204030204" pitchFamily="34" charset="0"/>
                <a:cs typeface="Calibri" panose="020F0502020204030204" pitchFamily="34" charset="0"/>
              </a:rPr>
              <a:t>Programs that provide opportunities for participants in science, technology, engineering, arts, and mathematics (STEM) will be awarded </a:t>
            </a:r>
            <a:r>
              <a:rPr lang="en-US" u="sng">
                <a:latin typeface="Calibri" panose="020F0502020204030204" pitchFamily="34" charset="0"/>
                <a:ea typeface="Calibri" panose="020F0502020204030204" pitchFamily="34" charset="0"/>
                <a:cs typeface="Calibri" panose="020F0502020204030204" pitchFamily="34" charset="0"/>
              </a:rPr>
              <a:t>one priority point</a:t>
            </a:r>
            <a:r>
              <a:rPr lang="en-US">
                <a:latin typeface="Calibri" panose="020F0502020204030204" pitchFamily="34" charset="0"/>
                <a:ea typeface="Calibri" panose="020F0502020204030204" pitchFamily="34" charset="0"/>
                <a:cs typeface="Calibri" panose="020F0502020204030204" pitchFamily="34" charset="0"/>
              </a:rPr>
              <a:t>. </a:t>
            </a:r>
          </a:p>
          <a:p>
            <a:pPr marL="0" indent="0">
              <a:lnSpc>
                <a:spcPct val="107000"/>
              </a:lnSpc>
              <a:spcBef>
                <a:spcPts val="0"/>
              </a:spcBef>
              <a:spcAft>
                <a:spcPts val="815"/>
              </a:spcAft>
              <a:buFont typeface="Symbol" panose="05050102010706020507" pitchFamily="18" charset="2"/>
              <a:buNone/>
            </a:pPr>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spcBef>
                <a:spcPts val="0"/>
              </a:spcBef>
              <a:spcAft>
                <a:spcPts val="815"/>
              </a:spcAft>
              <a:buFont typeface="Symbol" panose="05050102010706020507" pitchFamily="18" charset="2"/>
              <a:buChar char=""/>
            </a:pPr>
            <a:r>
              <a:rPr lang="en-US">
                <a:latin typeface="Calibri" panose="020F0502020204030204" pitchFamily="34" charset="0"/>
                <a:ea typeface="Calibri" panose="020F0502020204030204" pitchFamily="34" charset="0"/>
                <a:cs typeface="Calibri" panose="020F0502020204030204" pitchFamily="34" charset="0"/>
              </a:rPr>
              <a:t>Schools that provide afterschool services for only middle school and/or high school students will receive </a:t>
            </a:r>
            <a:r>
              <a:rPr lang="en-US" u="sng">
                <a:latin typeface="Calibri" panose="020F0502020204030204" pitchFamily="34" charset="0"/>
                <a:ea typeface="Calibri" panose="020F0502020204030204" pitchFamily="34" charset="0"/>
                <a:cs typeface="Calibri" panose="020F0502020204030204" pitchFamily="34" charset="0"/>
              </a:rPr>
              <a:t>one priority point</a:t>
            </a:r>
            <a:r>
              <a:rPr lang="en-US">
                <a:latin typeface="Calibri" panose="020F0502020204030204" pitchFamily="34" charset="0"/>
                <a:ea typeface="Calibri" panose="020F0502020204030204" pitchFamily="34" charset="0"/>
                <a:cs typeface="Calibri" panose="020F0502020204030204" pitchFamily="34" charset="0"/>
              </a:rPr>
              <a:t>.</a:t>
            </a:r>
          </a:p>
          <a:p>
            <a:pPr eaLnBrk="1" hangingPunct="1">
              <a:lnSpc>
                <a:spcPct val="80000"/>
              </a:lnSpc>
              <a:spcBef>
                <a:spcPct val="0"/>
              </a:spcBef>
            </a:pPr>
            <a:endParaRPr lang="en-US" altLang="en-US"/>
          </a:p>
        </p:txBody>
      </p:sp>
      <p:sp>
        <p:nvSpPr>
          <p:cNvPr id="69636" name="Slide Number Placeholder 3"/>
          <p:cNvSpPr>
            <a:spLocks noGrp="1"/>
          </p:cNvSpPr>
          <p:nvPr>
            <p:ph type="sldNum" sz="quarter" idx="5"/>
          </p:nvPr>
        </p:nvSpPr>
        <p:spPr bwMode="auto">
          <a:noFill/>
          <a:ln>
            <a:miter lim="800000"/>
            <a:headEnd/>
            <a:tailEnd/>
          </a:ln>
        </p:spPr>
        <p:txBody>
          <a:bodyPr/>
          <a:lstStyle/>
          <a:p>
            <a:fld id="{3E373758-031F-4F04-B321-4333F9125A44}" type="slidenum">
              <a:rPr lang="en-US" altLang="en-US"/>
              <a:pPr/>
              <a:t>8</a:t>
            </a:fld>
            <a:endParaRPr lang="en-US" altLang="en-US"/>
          </a:p>
        </p:txBody>
      </p:sp>
    </p:spTree>
    <p:extLst>
      <p:ext uri="{BB962C8B-B14F-4D97-AF65-F5344CB8AC3E}">
        <p14:creationId xmlns:p14="http://schemas.microsoft.com/office/powerpoint/2010/main" val="1355955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4FADA-77BB-4A35-A66D-2B8A1585C353}" type="slidenum">
              <a:rPr lang="en-US" altLang="en-US" smtClean="0"/>
              <a:pPr/>
              <a:t>9</a:t>
            </a:fld>
            <a:endParaRPr lang="en-US" altLang="en-US"/>
          </a:p>
        </p:txBody>
      </p:sp>
    </p:spTree>
    <p:extLst>
      <p:ext uri="{BB962C8B-B14F-4D97-AF65-F5344CB8AC3E}">
        <p14:creationId xmlns:p14="http://schemas.microsoft.com/office/powerpoint/2010/main" val="2913641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E777-70B5-2A42-87B4-5AEF232B7761}"/>
              </a:ext>
            </a:extLst>
          </p:cNvPr>
          <p:cNvSpPr>
            <a:spLocks noGrp="1"/>
          </p:cNvSpPr>
          <p:nvPr>
            <p:ph type="ctrTitle"/>
          </p:nvPr>
        </p:nvSpPr>
        <p:spPr>
          <a:xfrm>
            <a:off x="4520514" y="1470453"/>
            <a:ext cx="7080423" cy="2273644"/>
          </a:xfrm>
        </p:spPr>
        <p:txBody>
          <a:bodyPr anchor="b">
            <a:noAutofit/>
          </a:bodyPr>
          <a:lstStyle>
            <a:lvl1pPr algn="l">
              <a:defRPr sz="405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3899074-DC17-8344-BD8F-B2D8614DF1EF}"/>
              </a:ext>
            </a:extLst>
          </p:cNvPr>
          <p:cNvSpPr>
            <a:spLocks noGrp="1"/>
          </p:cNvSpPr>
          <p:nvPr>
            <p:ph type="subTitle" idx="1"/>
          </p:nvPr>
        </p:nvSpPr>
        <p:spPr>
          <a:xfrm>
            <a:off x="4520514" y="3843434"/>
            <a:ext cx="7080423" cy="1414367"/>
          </a:xfr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3AF0834-C12C-7647-A5D2-63EA1C2408D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0D0354E-8E94-E645-89E3-3242F1F50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62571-6E6E-E545-9BE3-677344872FA2}"/>
              </a:ext>
            </a:extLst>
          </p:cNvPr>
          <p:cNvSpPr>
            <a:spLocks noGrp="1"/>
          </p:cNvSpPr>
          <p:nvPr>
            <p:ph type="sldNum" sz="quarter" idx="12"/>
          </p:nvPr>
        </p:nvSpPr>
        <p:spPr/>
        <p:txBody>
          <a:bodyPr/>
          <a:lstStyle/>
          <a:p>
            <a:fld id="{44B89860-678D-ED40-B51F-C358D6E1CC92}" type="slidenum">
              <a:rPr lang="en-US" smtClean="0"/>
              <a:t>‹#›</a:t>
            </a:fld>
            <a:endParaRPr lang="en-US"/>
          </a:p>
        </p:txBody>
      </p:sp>
      <p:grpSp>
        <p:nvGrpSpPr>
          <p:cNvPr id="10" name="Group 9">
            <a:extLst>
              <a:ext uri="{FF2B5EF4-FFF2-40B4-BE49-F238E27FC236}">
                <a16:creationId xmlns:a16="http://schemas.microsoft.com/office/drawing/2014/main" id="{6757D654-5388-1048-878A-F140319F59D5}"/>
              </a:ext>
            </a:extLst>
          </p:cNvPr>
          <p:cNvGrpSpPr/>
          <p:nvPr/>
        </p:nvGrpSpPr>
        <p:grpSpPr>
          <a:xfrm>
            <a:off x="882048" y="2079324"/>
            <a:ext cx="2699352" cy="2699352"/>
            <a:chOff x="838200" y="1470453"/>
            <a:chExt cx="3787346" cy="3787346"/>
          </a:xfrm>
        </p:grpSpPr>
        <p:sp>
          <p:nvSpPr>
            <p:cNvPr id="7" name="Oval 6">
              <a:extLst>
                <a:ext uri="{FF2B5EF4-FFF2-40B4-BE49-F238E27FC236}">
                  <a16:creationId xmlns:a16="http://schemas.microsoft.com/office/drawing/2014/main" id="{0DCA8C48-9379-6449-8D77-445801FD27DA}"/>
                </a:ext>
              </a:extLst>
            </p:cNvPr>
            <p:cNvSpPr/>
            <p:nvPr/>
          </p:nvSpPr>
          <p:spPr>
            <a:xfrm>
              <a:off x="838200" y="1470453"/>
              <a:ext cx="3787346" cy="37873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Logo, calendar&#10;&#10;Description automatically generated">
              <a:extLst>
                <a:ext uri="{FF2B5EF4-FFF2-40B4-BE49-F238E27FC236}">
                  <a16:creationId xmlns:a16="http://schemas.microsoft.com/office/drawing/2014/main" id="{FB8116F7-404F-874C-B1DC-F15BECC54721}"/>
                </a:ext>
              </a:extLst>
            </p:cNvPr>
            <p:cNvPicPr>
              <a:picLocks noChangeAspect="1"/>
            </p:cNvPicPr>
            <p:nvPr/>
          </p:nvPicPr>
          <p:blipFill>
            <a:blip r:embed="rId3"/>
            <a:stretch>
              <a:fillRect/>
            </a:stretch>
          </p:blipFill>
          <p:spPr>
            <a:xfrm>
              <a:off x="914742" y="1546995"/>
              <a:ext cx="3634260" cy="3634260"/>
            </a:xfrm>
            <a:prstGeom prst="rect">
              <a:avLst/>
            </a:prstGeom>
          </p:spPr>
        </p:pic>
      </p:grpSp>
      <p:cxnSp>
        <p:nvCxnSpPr>
          <p:cNvPr id="12" name="Straight Connector 11">
            <a:extLst>
              <a:ext uri="{FF2B5EF4-FFF2-40B4-BE49-F238E27FC236}">
                <a16:creationId xmlns:a16="http://schemas.microsoft.com/office/drawing/2014/main" id="{0D18A434-8F9C-EA40-80DC-F2A775338B29}"/>
              </a:ext>
            </a:extLst>
          </p:cNvPr>
          <p:cNvCxnSpPr/>
          <p:nvPr/>
        </p:nvCxnSpPr>
        <p:spPr>
          <a:xfrm>
            <a:off x="4050956" y="1149178"/>
            <a:ext cx="0" cy="437429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23779-CB40-F149-A598-33EBF0F8BA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E61631-B467-894E-8540-2FDAEF6672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16203-83BF-D641-A03C-6903364C1D3C}"/>
              </a:ext>
            </a:extLst>
          </p:cNvPr>
          <p:cNvSpPr>
            <a:spLocks noGrp="1"/>
          </p:cNvSpPr>
          <p:nvPr>
            <p:ph type="dt" sz="half" idx="10"/>
          </p:nvPr>
        </p:nvSpPr>
        <p:spPr/>
        <p:txBody>
          <a:bodyPr/>
          <a:lstStyle/>
          <a:p>
            <a:fld id="{5642892C-19F8-9A40-9900-2F95FBD0DDBA}" type="datetimeFigureOut">
              <a:rPr lang="en-US" smtClean="0"/>
              <a:t>2/25/26</a:t>
            </a:fld>
            <a:endParaRPr lang="en-US"/>
          </a:p>
        </p:txBody>
      </p:sp>
      <p:sp>
        <p:nvSpPr>
          <p:cNvPr id="5" name="Footer Placeholder 4">
            <a:extLst>
              <a:ext uri="{FF2B5EF4-FFF2-40B4-BE49-F238E27FC236}">
                <a16:creationId xmlns:a16="http://schemas.microsoft.com/office/drawing/2014/main" id="{8CA41290-E99D-DC4F-BE81-33414C721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9F596-23C4-5142-8717-49D364DB9B9F}"/>
              </a:ext>
            </a:extLst>
          </p:cNvPr>
          <p:cNvSpPr>
            <a:spLocks noGrp="1"/>
          </p:cNvSpPr>
          <p:nvPr>
            <p:ph type="sldNum" sz="quarter" idx="12"/>
          </p:nvPr>
        </p:nvSpPr>
        <p:spPr/>
        <p:txBody>
          <a:bodyPr/>
          <a:lstStyle/>
          <a:p>
            <a:fld id="{CB778100-11D2-48D7-9E71-BDD60B41232B}" type="slidenum">
              <a:rPr lang="en-US" altLang="en-US" smtClean="0"/>
              <a:pPr/>
              <a:t>‹#›</a:t>
            </a:fld>
            <a:endParaRPr lang="en-US" altLang="en-US"/>
          </a:p>
        </p:txBody>
      </p:sp>
    </p:spTree>
    <p:extLst>
      <p:ext uri="{BB962C8B-B14F-4D97-AF65-F5344CB8AC3E}">
        <p14:creationId xmlns:p14="http://schemas.microsoft.com/office/powerpoint/2010/main" val="128624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10C5AD-5D6B-E24B-A94E-9BD0ABC84D87}"/>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ECDB63-67D9-344C-8CE2-3AC100B29BD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BEBED-B5FC-DB42-9997-89B4DF1F304E}"/>
              </a:ext>
            </a:extLst>
          </p:cNvPr>
          <p:cNvSpPr>
            <a:spLocks noGrp="1"/>
          </p:cNvSpPr>
          <p:nvPr>
            <p:ph type="dt" sz="half" idx="10"/>
          </p:nvPr>
        </p:nvSpPr>
        <p:spPr/>
        <p:txBody>
          <a:bodyPr/>
          <a:lstStyle/>
          <a:p>
            <a:fld id="{5642892C-19F8-9A40-9900-2F95FBD0DDBA}" type="datetimeFigureOut">
              <a:rPr lang="en-US" smtClean="0"/>
              <a:t>2/25/26</a:t>
            </a:fld>
            <a:endParaRPr lang="en-US"/>
          </a:p>
        </p:txBody>
      </p:sp>
      <p:sp>
        <p:nvSpPr>
          <p:cNvPr id="5" name="Footer Placeholder 4">
            <a:extLst>
              <a:ext uri="{FF2B5EF4-FFF2-40B4-BE49-F238E27FC236}">
                <a16:creationId xmlns:a16="http://schemas.microsoft.com/office/drawing/2014/main" id="{9F395A80-CCFA-3A4E-8E95-F97E2C240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6E4F2-C37C-A647-B64F-6C9DE0ACD822}"/>
              </a:ext>
            </a:extLst>
          </p:cNvPr>
          <p:cNvSpPr>
            <a:spLocks noGrp="1"/>
          </p:cNvSpPr>
          <p:nvPr>
            <p:ph type="sldNum" sz="quarter" idx="12"/>
          </p:nvPr>
        </p:nvSpPr>
        <p:spPr/>
        <p:txBody>
          <a:bodyPr/>
          <a:lstStyle/>
          <a:p>
            <a:fld id="{CC3539D1-45BB-40E6-B0F6-EA5836DA3789}" type="slidenum">
              <a:rPr lang="en-US" altLang="en-US" smtClean="0"/>
              <a:pPr/>
              <a:t>‹#›</a:t>
            </a:fld>
            <a:endParaRPr lang="en-US" altLang="en-US"/>
          </a:p>
        </p:txBody>
      </p:sp>
    </p:spTree>
    <p:extLst>
      <p:ext uri="{BB962C8B-B14F-4D97-AF65-F5344CB8AC3E}">
        <p14:creationId xmlns:p14="http://schemas.microsoft.com/office/powerpoint/2010/main" val="2821539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C4C2-E181-EB44-8AE8-5EE516DACD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C4C06-BEC1-AA4E-A7ED-2220DDAFB6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63C9E-F3BD-CB49-9798-7FF8060C0C80}"/>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fld id="{5642892C-19F8-9A40-9900-2F95FBD0DDBA}" type="datetimeFigureOut">
              <a:rPr lang="en-US" smtClean="0"/>
              <a:pPr/>
              <a:t>2/25/26</a:t>
            </a:fld>
            <a:endParaRPr lang="en-US">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FDEA09E2-5817-7844-ABC2-E4CCDE21ADE0}"/>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D9A3B76A-0F0C-AD48-B1D6-E7A921D47A57}"/>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6880510-33AE-4426-B70B-0B40FDB8CC5C}" type="slidenum">
              <a:rPr lang="en-US" altLang="en-US" smtClean="0"/>
              <a:pPr/>
              <a:t>‹#›</a:t>
            </a:fld>
            <a:endParaRPr lang="en-US" altLang="en-US"/>
          </a:p>
        </p:txBody>
      </p:sp>
      <p:cxnSp>
        <p:nvCxnSpPr>
          <p:cNvPr id="8" name="Straight Connector 7">
            <a:extLst>
              <a:ext uri="{FF2B5EF4-FFF2-40B4-BE49-F238E27FC236}">
                <a16:creationId xmlns:a16="http://schemas.microsoft.com/office/drawing/2014/main" id="{9038EF13-0F1B-AB4D-9A23-35A902F06BB1}"/>
              </a:ext>
            </a:extLst>
          </p:cNvPr>
          <p:cNvCxnSpPr/>
          <p:nvPr/>
        </p:nvCxnSpPr>
        <p:spPr>
          <a:xfrm>
            <a:off x="374822" y="6224975"/>
            <a:ext cx="11442357" cy="0"/>
          </a:xfrm>
          <a:prstGeom prst="line">
            <a:avLst/>
          </a:prstGeom>
          <a:ln w="12700">
            <a:solidFill>
              <a:srgbClr val="00365A"/>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a:extLst>
              <a:ext uri="{FF2B5EF4-FFF2-40B4-BE49-F238E27FC236}">
                <a16:creationId xmlns:a16="http://schemas.microsoft.com/office/drawing/2014/main" id="{9E9874D4-46EF-DA40-BEDC-5CF0719B1FD6}"/>
              </a:ext>
            </a:extLst>
          </p:cNvPr>
          <p:cNvPicPr>
            <a:picLocks noChangeAspect="1"/>
          </p:cNvPicPr>
          <p:nvPr/>
        </p:nvPicPr>
        <p:blipFill>
          <a:blip r:embed="rId2"/>
          <a:stretch>
            <a:fillRect/>
          </a:stretch>
        </p:blipFill>
        <p:spPr>
          <a:xfrm>
            <a:off x="8610601" y="322735"/>
            <a:ext cx="3126260" cy="810270"/>
          </a:xfrm>
          <a:prstGeom prst="rect">
            <a:avLst/>
          </a:prstGeom>
        </p:spPr>
      </p:pic>
      <p:sp>
        <p:nvSpPr>
          <p:cNvPr id="7" name="Rectangle 6">
            <a:extLst>
              <a:ext uri="{FF2B5EF4-FFF2-40B4-BE49-F238E27FC236}">
                <a16:creationId xmlns:a16="http://schemas.microsoft.com/office/drawing/2014/main" id="{CEDED02B-4DF5-2140-8556-56E0C03A6BF9}"/>
              </a:ext>
            </a:extLst>
          </p:cNvPr>
          <p:cNvSpPr/>
          <p:nvPr/>
        </p:nvSpPr>
        <p:spPr>
          <a:xfrm>
            <a:off x="705677" y="1550506"/>
            <a:ext cx="132523" cy="765313"/>
          </a:xfrm>
          <a:prstGeom prst="rect">
            <a:avLst/>
          </a:prstGeom>
          <a:solidFill>
            <a:srgbClr val="CA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6684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E9687-F994-A54B-8FC9-2E9A35AC8EFD}"/>
              </a:ext>
            </a:extLst>
          </p:cNvPr>
          <p:cNvSpPr>
            <a:spLocks noGrp="1"/>
          </p:cNvSpPr>
          <p:nvPr>
            <p:ph type="title"/>
          </p:nvPr>
        </p:nvSpPr>
        <p:spPr>
          <a:xfrm>
            <a:off x="831851" y="1425535"/>
            <a:ext cx="10515600" cy="2852737"/>
          </a:xfrm>
        </p:spPr>
        <p:txBody>
          <a:bodyPr anchor="b"/>
          <a:lstStyle>
            <a:lvl1pPr algn="ctr">
              <a:defRPr sz="45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7D9DEC3-1622-034E-ADD8-766E419EEFCB}"/>
              </a:ext>
            </a:extLst>
          </p:cNvPr>
          <p:cNvSpPr>
            <a:spLocks noGrp="1"/>
          </p:cNvSpPr>
          <p:nvPr>
            <p:ph type="body" idx="1"/>
          </p:nvPr>
        </p:nvSpPr>
        <p:spPr>
          <a:xfrm>
            <a:off x="831851" y="4305260"/>
            <a:ext cx="10515600" cy="1500187"/>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12A0BE-7B18-E544-8806-2E3C5CDC3098}"/>
              </a:ext>
            </a:extLst>
          </p:cNvPr>
          <p:cNvSpPr>
            <a:spLocks noGrp="1"/>
          </p:cNvSpPr>
          <p:nvPr>
            <p:ph type="dt" sz="half" idx="10"/>
          </p:nvPr>
        </p:nvSpPr>
        <p:spPr/>
        <p:txBody>
          <a:bodyPr/>
          <a:lstStyle>
            <a:lvl1pPr>
              <a:defRPr>
                <a:solidFill>
                  <a:schemeClr val="bg1"/>
                </a:solidFill>
              </a:defRPr>
            </a:lvl1pPr>
          </a:lstStyle>
          <a:p>
            <a:fld id="{5642892C-19F8-9A40-9900-2F95FBD0DDBA}" type="datetimeFigureOut">
              <a:rPr lang="en-US" smtClean="0"/>
              <a:pPr/>
              <a:t>2/25/26</a:t>
            </a:fld>
            <a:endParaRPr lang="en-US"/>
          </a:p>
        </p:txBody>
      </p:sp>
      <p:sp>
        <p:nvSpPr>
          <p:cNvPr id="5" name="Footer Placeholder 4">
            <a:extLst>
              <a:ext uri="{FF2B5EF4-FFF2-40B4-BE49-F238E27FC236}">
                <a16:creationId xmlns:a16="http://schemas.microsoft.com/office/drawing/2014/main" id="{AA758238-7E67-7949-9069-FCBDF6A523F1}"/>
              </a:ext>
            </a:extLst>
          </p:cNvPr>
          <p:cNvSpPr>
            <a:spLocks noGrp="1"/>
          </p:cNvSpPr>
          <p:nvPr>
            <p:ph type="ftr" sz="quarter" idx="11"/>
          </p:nvPr>
        </p:nvSpPr>
        <p:spPr/>
        <p:txBody>
          <a:bodyPr/>
          <a:lstStyle>
            <a:lvl1pPr>
              <a:defRPr>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753D84EF-9C1C-D347-B2FE-A10B4F888E50}"/>
              </a:ext>
            </a:extLst>
          </p:cNvPr>
          <p:cNvSpPr>
            <a:spLocks noGrp="1"/>
          </p:cNvSpPr>
          <p:nvPr>
            <p:ph type="sldNum" sz="quarter" idx="12"/>
          </p:nvPr>
        </p:nvSpPr>
        <p:spPr/>
        <p:txBody>
          <a:bodyPr/>
          <a:lstStyle>
            <a:lvl1pPr>
              <a:defRPr>
                <a:solidFill>
                  <a:schemeClr val="bg1"/>
                </a:solidFill>
              </a:defRPr>
            </a:lvl1pPr>
          </a:lstStyle>
          <a:p>
            <a:fld id="{0B0D13E5-8890-458A-ACE1-B2B618ABB3F6}" type="slidenum">
              <a:rPr lang="en-US" altLang="en-US" smtClean="0"/>
              <a:pPr/>
              <a:t>‹#›</a:t>
            </a:fld>
            <a:endParaRPr lang="en-US" altLang="en-US"/>
          </a:p>
        </p:txBody>
      </p:sp>
    </p:spTree>
    <p:extLst>
      <p:ext uri="{BB962C8B-B14F-4D97-AF65-F5344CB8AC3E}">
        <p14:creationId xmlns:p14="http://schemas.microsoft.com/office/powerpoint/2010/main" val="2340522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23E98-C479-3840-9389-CDB1F44291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72A987-5867-FC48-9E9F-938C3C026A22}"/>
              </a:ext>
            </a:extLst>
          </p:cNvPr>
          <p:cNvSpPr>
            <a:spLocks noGrp="1"/>
          </p:cNvSpPr>
          <p:nvPr>
            <p:ph sz="half" idx="1"/>
          </p:nvPr>
        </p:nvSpPr>
        <p:spPr>
          <a:xfrm>
            <a:off x="838200" y="2817341"/>
            <a:ext cx="5181600" cy="3359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9DF315-CA36-024E-A9F4-F1BC44DD6EC9}"/>
              </a:ext>
            </a:extLst>
          </p:cNvPr>
          <p:cNvSpPr>
            <a:spLocks noGrp="1"/>
          </p:cNvSpPr>
          <p:nvPr>
            <p:ph sz="half" idx="2"/>
          </p:nvPr>
        </p:nvSpPr>
        <p:spPr>
          <a:xfrm>
            <a:off x="6172200" y="2817341"/>
            <a:ext cx="5181600" cy="3359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5946-C5EB-CC46-9FE0-1278F520E191}"/>
              </a:ext>
            </a:extLst>
          </p:cNvPr>
          <p:cNvSpPr>
            <a:spLocks noGrp="1"/>
          </p:cNvSpPr>
          <p:nvPr>
            <p:ph type="dt" sz="half" idx="10"/>
          </p:nvPr>
        </p:nvSpPr>
        <p:spPr/>
        <p:txBody>
          <a:bodyPr/>
          <a:lstStyle>
            <a:lvl1pPr>
              <a:defRPr b="0" i="0">
                <a:latin typeface="Fira Sans Light" panose="020B0403050000020004" pitchFamily="34" charset="0"/>
              </a:defRPr>
            </a:lvl1pPr>
          </a:lstStyle>
          <a:p>
            <a:fld id="{5642892C-19F8-9A40-9900-2F95FBD0DDBA}" type="datetimeFigureOut">
              <a:rPr lang="en-US" smtClean="0"/>
              <a:pPr/>
              <a:t>2/25/26</a:t>
            </a:fld>
            <a:endParaRPr lang="en-US">
              <a:latin typeface="Fira Sans Light" panose="020B0403050000020004" pitchFamily="34" charset="0"/>
            </a:endParaRPr>
          </a:p>
        </p:txBody>
      </p:sp>
      <p:sp>
        <p:nvSpPr>
          <p:cNvPr id="6" name="Footer Placeholder 5">
            <a:extLst>
              <a:ext uri="{FF2B5EF4-FFF2-40B4-BE49-F238E27FC236}">
                <a16:creationId xmlns:a16="http://schemas.microsoft.com/office/drawing/2014/main" id="{89610FB0-CD8F-4344-A4A0-909DEE5BF245}"/>
              </a:ext>
            </a:extLst>
          </p:cNvPr>
          <p:cNvSpPr>
            <a:spLocks noGrp="1"/>
          </p:cNvSpPr>
          <p:nvPr>
            <p:ph type="ftr" sz="quarter" idx="11"/>
          </p:nvPr>
        </p:nvSpPr>
        <p:spPr/>
        <p:txBody>
          <a:bodyPr/>
          <a:lstStyle>
            <a:lvl1pPr>
              <a:defRPr b="0" i="0">
                <a:latin typeface="Fira Sans Light" panose="020B0403050000020004" pitchFamily="34" charset="0"/>
              </a:defRPr>
            </a:lvl1pPr>
          </a:lstStyle>
          <a:p>
            <a:endParaRPr lang="en-US">
              <a:latin typeface="Fira Sans Light" panose="020B0403050000020004" pitchFamily="34" charset="0"/>
            </a:endParaRPr>
          </a:p>
        </p:txBody>
      </p:sp>
      <p:sp>
        <p:nvSpPr>
          <p:cNvPr id="7" name="Slide Number Placeholder 6">
            <a:extLst>
              <a:ext uri="{FF2B5EF4-FFF2-40B4-BE49-F238E27FC236}">
                <a16:creationId xmlns:a16="http://schemas.microsoft.com/office/drawing/2014/main" id="{9FE69954-390F-E549-BB2F-C8983D901655}"/>
              </a:ext>
            </a:extLst>
          </p:cNvPr>
          <p:cNvSpPr>
            <a:spLocks noGrp="1"/>
          </p:cNvSpPr>
          <p:nvPr>
            <p:ph type="sldNum" sz="quarter" idx="12"/>
          </p:nvPr>
        </p:nvSpPr>
        <p:spPr/>
        <p:txBody>
          <a:bodyPr/>
          <a:lstStyle>
            <a:lvl1pPr>
              <a:defRPr b="0" i="0">
                <a:latin typeface="Fira Sans Light" panose="020B0403050000020004" pitchFamily="34" charset="0"/>
              </a:defRPr>
            </a:lvl1pPr>
          </a:lstStyle>
          <a:p>
            <a:fld id="{DAC8D57C-D8C8-4165-9E1F-249B59B3E49F}" type="slidenum">
              <a:rPr lang="en-US" altLang="en-US" smtClean="0"/>
              <a:pPr/>
              <a:t>‹#›</a:t>
            </a:fld>
            <a:endParaRPr lang="en-US" altLang="en-US"/>
          </a:p>
        </p:txBody>
      </p:sp>
      <p:pic>
        <p:nvPicPr>
          <p:cNvPr id="8" name="Picture 7" descr="Text&#10;&#10;Description automatically generated">
            <a:extLst>
              <a:ext uri="{FF2B5EF4-FFF2-40B4-BE49-F238E27FC236}">
                <a16:creationId xmlns:a16="http://schemas.microsoft.com/office/drawing/2014/main" id="{6401A6BE-69DE-874B-893E-279CFCCD518E}"/>
              </a:ext>
            </a:extLst>
          </p:cNvPr>
          <p:cNvPicPr>
            <a:picLocks noChangeAspect="1"/>
          </p:cNvPicPr>
          <p:nvPr/>
        </p:nvPicPr>
        <p:blipFill>
          <a:blip r:embed="rId2"/>
          <a:stretch>
            <a:fillRect/>
          </a:stretch>
        </p:blipFill>
        <p:spPr>
          <a:xfrm>
            <a:off x="8785655" y="411598"/>
            <a:ext cx="2951205" cy="721406"/>
          </a:xfrm>
          <a:prstGeom prst="rect">
            <a:avLst/>
          </a:prstGeom>
        </p:spPr>
      </p:pic>
      <p:sp>
        <p:nvSpPr>
          <p:cNvPr id="9" name="Rectangle 8">
            <a:extLst>
              <a:ext uri="{FF2B5EF4-FFF2-40B4-BE49-F238E27FC236}">
                <a16:creationId xmlns:a16="http://schemas.microsoft.com/office/drawing/2014/main" id="{DD4E680E-7DE2-BC41-BACD-9477993663EA}"/>
              </a:ext>
            </a:extLst>
          </p:cNvPr>
          <p:cNvSpPr/>
          <p:nvPr/>
        </p:nvSpPr>
        <p:spPr>
          <a:xfrm>
            <a:off x="705677" y="1550506"/>
            <a:ext cx="132523" cy="765313"/>
          </a:xfrm>
          <a:prstGeom prst="rect">
            <a:avLst/>
          </a:prstGeom>
          <a:solidFill>
            <a:srgbClr val="CA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a:extLst>
              <a:ext uri="{FF2B5EF4-FFF2-40B4-BE49-F238E27FC236}">
                <a16:creationId xmlns:a16="http://schemas.microsoft.com/office/drawing/2014/main" id="{49B2742A-EA8A-C64F-8035-F5CC512E82A7}"/>
              </a:ext>
            </a:extLst>
          </p:cNvPr>
          <p:cNvCxnSpPr/>
          <p:nvPr/>
        </p:nvCxnSpPr>
        <p:spPr>
          <a:xfrm>
            <a:off x="374822" y="6224975"/>
            <a:ext cx="11442357" cy="0"/>
          </a:xfrm>
          <a:prstGeom prst="line">
            <a:avLst/>
          </a:prstGeom>
          <a:ln w="12700">
            <a:solidFill>
              <a:srgbClr val="003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837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4116A-4ACC-5D49-984F-CA0B3B104CFA}"/>
              </a:ext>
            </a:extLst>
          </p:cNvPr>
          <p:cNvSpPr>
            <a:spLocks noGrp="1"/>
          </p:cNvSpPr>
          <p:nvPr>
            <p:ph type="title"/>
          </p:nvPr>
        </p:nvSpPr>
        <p:spPr>
          <a:xfrm>
            <a:off x="839788" y="12110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C4AF64-8F69-6048-AA5F-036ED28BB4B0}"/>
              </a:ext>
            </a:extLst>
          </p:cNvPr>
          <p:cNvSpPr>
            <a:spLocks noGrp="1"/>
          </p:cNvSpPr>
          <p:nvPr>
            <p:ph type="body" idx="1"/>
          </p:nvPr>
        </p:nvSpPr>
        <p:spPr>
          <a:xfrm>
            <a:off x="839789" y="2527064"/>
            <a:ext cx="5157787" cy="823912"/>
          </a:xfrm>
        </p:spPr>
        <p:txBody>
          <a:bodyPr anchor="b"/>
          <a:lstStyle>
            <a:lvl1pPr marL="0" indent="0">
              <a:buNone/>
              <a:defRPr sz="1800" b="1">
                <a:solidFill>
                  <a:srgbClr val="00719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F557D31-2C5C-8F4F-A824-BD20E5F126FC}"/>
              </a:ext>
            </a:extLst>
          </p:cNvPr>
          <p:cNvSpPr>
            <a:spLocks noGrp="1"/>
          </p:cNvSpPr>
          <p:nvPr>
            <p:ph sz="half" idx="2"/>
          </p:nvPr>
        </p:nvSpPr>
        <p:spPr>
          <a:xfrm>
            <a:off x="839790" y="3429001"/>
            <a:ext cx="5156207"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4BC5FA-48CF-CF43-B793-342EC0A7E83E}"/>
              </a:ext>
            </a:extLst>
          </p:cNvPr>
          <p:cNvSpPr>
            <a:spLocks noGrp="1"/>
          </p:cNvSpPr>
          <p:nvPr>
            <p:ph type="body" sz="quarter" idx="3"/>
          </p:nvPr>
        </p:nvSpPr>
        <p:spPr>
          <a:xfrm>
            <a:off x="6172201" y="2527064"/>
            <a:ext cx="5183188" cy="823912"/>
          </a:xfrm>
        </p:spPr>
        <p:txBody>
          <a:bodyPr anchor="b"/>
          <a:lstStyle>
            <a:lvl1pPr marL="0" indent="0">
              <a:buNone/>
              <a:defRPr sz="1800" b="1">
                <a:solidFill>
                  <a:srgbClr val="00719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C1B261-D040-7B49-8B7A-7D5B01C6BD4F}"/>
              </a:ext>
            </a:extLst>
          </p:cNvPr>
          <p:cNvSpPr>
            <a:spLocks noGrp="1"/>
          </p:cNvSpPr>
          <p:nvPr>
            <p:ph sz="quarter" idx="4"/>
          </p:nvPr>
        </p:nvSpPr>
        <p:spPr>
          <a:xfrm>
            <a:off x="6172200" y="3429001"/>
            <a:ext cx="5181600"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F9A6F2-B127-F44C-9137-B3E30C64E952}"/>
              </a:ext>
            </a:extLst>
          </p:cNvPr>
          <p:cNvSpPr>
            <a:spLocks noGrp="1"/>
          </p:cNvSpPr>
          <p:nvPr>
            <p:ph type="dt" sz="half" idx="10"/>
          </p:nvPr>
        </p:nvSpPr>
        <p:spPr/>
        <p:txBody>
          <a:bodyPr/>
          <a:lstStyle/>
          <a:p>
            <a:fld id="{5642892C-19F8-9A40-9900-2F95FBD0DDBA}" type="datetimeFigureOut">
              <a:rPr lang="en-US" smtClean="0"/>
              <a:t>2/25/26</a:t>
            </a:fld>
            <a:endParaRPr lang="en-US"/>
          </a:p>
        </p:txBody>
      </p:sp>
      <p:sp>
        <p:nvSpPr>
          <p:cNvPr id="8" name="Footer Placeholder 7">
            <a:extLst>
              <a:ext uri="{FF2B5EF4-FFF2-40B4-BE49-F238E27FC236}">
                <a16:creationId xmlns:a16="http://schemas.microsoft.com/office/drawing/2014/main" id="{A5560F59-BE71-154F-ADEA-9AC0F7D017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9011E3-FE64-7B45-A238-C52A342DF911}"/>
              </a:ext>
            </a:extLst>
          </p:cNvPr>
          <p:cNvSpPr>
            <a:spLocks noGrp="1"/>
          </p:cNvSpPr>
          <p:nvPr>
            <p:ph type="sldNum" sz="quarter" idx="12"/>
          </p:nvPr>
        </p:nvSpPr>
        <p:spPr/>
        <p:txBody>
          <a:bodyPr/>
          <a:lstStyle/>
          <a:p>
            <a:fld id="{6AE1F9F5-9DFB-46AD-BB13-C0C6F29BE613}" type="slidenum">
              <a:rPr lang="en-US" altLang="en-US" smtClean="0"/>
              <a:pPr/>
              <a:t>‹#›</a:t>
            </a:fld>
            <a:endParaRPr lang="en-US" altLang="en-US"/>
          </a:p>
        </p:txBody>
      </p:sp>
      <p:pic>
        <p:nvPicPr>
          <p:cNvPr id="10" name="Picture 9" descr="Text&#10;&#10;Description automatically generated">
            <a:extLst>
              <a:ext uri="{FF2B5EF4-FFF2-40B4-BE49-F238E27FC236}">
                <a16:creationId xmlns:a16="http://schemas.microsoft.com/office/drawing/2014/main" id="{A2F86409-3FDC-424F-B831-DFE5798018A9}"/>
              </a:ext>
            </a:extLst>
          </p:cNvPr>
          <p:cNvPicPr>
            <a:picLocks noChangeAspect="1"/>
          </p:cNvPicPr>
          <p:nvPr/>
        </p:nvPicPr>
        <p:blipFill>
          <a:blip r:embed="rId2"/>
          <a:stretch>
            <a:fillRect/>
          </a:stretch>
        </p:blipFill>
        <p:spPr>
          <a:xfrm>
            <a:off x="8785655" y="411598"/>
            <a:ext cx="2951205" cy="721406"/>
          </a:xfrm>
          <a:prstGeom prst="rect">
            <a:avLst/>
          </a:prstGeom>
        </p:spPr>
      </p:pic>
      <p:sp>
        <p:nvSpPr>
          <p:cNvPr id="11" name="Rectangle 10">
            <a:extLst>
              <a:ext uri="{FF2B5EF4-FFF2-40B4-BE49-F238E27FC236}">
                <a16:creationId xmlns:a16="http://schemas.microsoft.com/office/drawing/2014/main" id="{DDF3E911-4130-6E46-BE92-A1AD13CDD68C}"/>
              </a:ext>
            </a:extLst>
          </p:cNvPr>
          <p:cNvSpPr/>
          <p:nvPr/>
        </p:nvSpPr>
        <p:spPr>
          <a:xfrm>
            <a:off x="705677" y="1471966"/>
            <a:ext cx="132523" cy="765313"/>
          </a:xfrm>
          <a:prstGeom prst="rect">
            <a:avLst/>
          </a:prstGeom>
          <a:solidFill>
            <a:srgbClr val="CA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D3DF774F-9C7F-8947-8770-090F6F16136A}"/>
              </a:ext>
            </a:extLst>
          </p:cNvPr>
          <p:cNvCxnSpPr/>
          <p:nvPr/>
        </p:nvCxnSpPr>
        <p:spPr>
          <a:xfrm>
            <a:off x="374822" y="6224975"/>
            <a:ext cx="11442357" cy="0"/>
          </a:xfrm>
          <a:prstGeom prst="line">
            <a:avLst/>
          </a:prstGeom>
          <a:ln w="12700">
            <a:solidFill>
              <a:srgbClr val="003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525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C638D-6157-F04F-AA32-6E1C097153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DF58D2-7ADD-254C-9705-561005B71C59}"/>
              </a:ext>
            </a:extLst>
          </p:cNvPr>
          <p:cNvSpPr>
            <a:spLocks noGrp="1"/>
          </p:cNvSpPr>
          <p:nvPr>
            <p:ph type="dt" sz="half" idx="10"/>
          </p:nvPr>
        </p:nvSpPr>
        <p:spPr/>
        <p:txBody>
          <a:bodyPr/>
          <a:lstStyle/>
          <a:p>
            <a:fld id="{5642892C-19F8-9A40-9900-2F95FBD0DDBA}" type="datetimeFigureOut">
              <a:rPr lang="en-US" smtClean="0"/>
              <a:t>2/25/26</a:t>
            </a:fld>
            <a:endParaRPr lang="en-US"/>
          </a:p>
        </p:txBody>
      </p:sp>
      <p:sp>
        <p:nvSpPr>
          <p:cNvPr id="4" name="Footer Placeholder 3">
            <a:extLst>
              <a:ext uri="{FF2B5EF4-FFF2-40B4-BE49-F238E27FC236}">
                <a16:creationId xmlns:a16="http://schemas.microsoft.com/office/drawing/2014/main" id="{CD186352-3A2E-5044-9A5A-026C4CF0C9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97B8CE-F588-9648-9A3E-72D6D05973EE}"/>
              </a:ext>
            </a:extLst>
          </p:cNvPr>
          <p:cNvSpPr>
            <a:spLocks noGrp="1"/>
          </p:cNvSpPr>
          <p:nvPr>
            <p:ph type="sldNum" sz="quarter" idx="12"/>
          </p:nvPr>
        </p:nvSpPr>
        <p:spPr/>
        <p:txBody>
          <a:bodyPr/>
          <a:lstStyle/>
          <a:p>
            <a:fld id="{82060BDD-E6A7-4849-8B6E-5BF5AFC92DCB}" type="slidenum">
              <a:rPr lang="en-US" altLang="en-US" smtClean="0"/>
              <a:pPr/>
              <a:t>‹#›</a:t>
            </a:fld>
            <a:endParaRPr lang="en-US" altLang="en-US"/>
          </a:p>
        </p:txBody>
      </p:sp>
      <p:pic>
        <p:nvPicPr>
          <p:cNvPr id="6" name="Picture 5" descr="Text&#10;&#10;Description automatically generated">
            <a:extLst>
              <a:ext uri="{FF2B5EF4-FFF2-40B4-BE49-F238E27FC236}">
                <a16:creationId xmlns:a16="http://schemas.microsoft.com/office/drawing/2014/main" id="{1FDFFB1F-6963-D947-B719-EA449B1BAE5F}"/>
              </a:ext>
            </a:extLst>
          </p:cNvPr>
          <p:cNvPicPr>
            <a:picLocks noChangeAspect="1"/>
          </p:cNvPicPr>
          <p:nvPr/>
        </p:nvPicPr>
        <p:blipFill>
          <a:blip r:embed="rId2"/>
          <a:stretch>
            <a:fillRect/>
          </a:stretch>
        </p:blipFill>
        <p:spPr>
          <a:xfrm>
            <a:off x="8785655" y="411598"/>
            <a:ext cx="2951205" cy="721406"/>
          </a:xfrm>
          <a:prstGeom prst="rect">
            <a:avLst/>
          </a:prstGeom>
        </p:spPr>
      </p:pic>
      <p:sp>
        <p:nvSpPr>
          <p:cNvPr id="7" name="Rectangle 6">
            <a:extLst>
              <a:ext uri="{FF2B5EF4-FFF2-40B4-BE49-F238E27FC236}">
                <a16:creationId xmlns:a16="http://schemas.microsoft.com/office/drawing/2014/main" id="{85B60845-8E9B-094D-9CD7-AEBBC997B7EE}"/>
              </a:ext>
            </a:extLst>
          </p:cNvPr>
          <p:cNvSpPr/>
          <p:nvPr/>
        </p:nvSpPr>
        <p:spPr>
          <a:xfrm>
            <a:off x="705677" y="1550506"/>
            <a:ext cx="132523" cy="765313"/>
          </a:xfrm>
          <a:prstGeom prst="rect">
            <a:avLst/>
          </a:prstGeom>
          <a:solidFill>
            <a:srgbClr val="CAA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a:extLst>
              <a:ext uri="{FF2B5EF4-FFF2-40B4-BE49-F238E27FC236}">
                <a16:creationId xmlns:a16="http://schemas.microsoft.com/office/drawing/2014/main" id="{C29461C3-D175-5B44-89BA-2F28356C039F}"/>
              </a:ext>
            </a:extLst>
          </p:cNvPr>
          <p:cNvCxnSpPr/>
          <p:nvPr/>
        </p:nvCxnSpPr>
        <p:spPr>
          <a:xfrm>
            <a:off x="374822" y="6224975"/>
            <a:ext cx="11442357" cy="0"/>
          </a:xfrm>
          <a:prstGeom prst="line">
            <a:avLst/>
          </a:prstGeom>
          <a:ln w="12700">
            <a:solidFill>
              <a:srgbClr val="003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213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4F1DB0-C48D-0B4B-A949-BFCDE25A8955}"/>
              </a:ext>
            </a:extLst>
          </p:cNvPr>
          <p:cNvSpPr>
            <a:spLocks noGrp="1"/>
          </p:cNvSpPr>
          <p:nvPr>
            <p:ph type="dt" sz="half" idx="10"/>
          </p:nvPr>
        </p:nvSpPr>
        <p:spPr/>
        <p:txBody>
          <a:bodyPr/>
          <a:lstStyle/>
          <a:p>
            <a:fld id="{5642892C-19F8-9A40-9900-2F95FBD0DDBA}" type="datetimeFigureOut">
              <a:rPr lang="en-US" smtClean="0"/>
              <a:t>2/25/26</a:t>
            </a:fld>
            <a:endParaRPr lang="en-US"/>
          </a:p>
        </p:txBody>
      </p:sp>
      <p:sp>
        <p:nvSpPr>
          <p:cNvPr id="3" name="Footer Placeholder 2">
            <a:extLst>
              <a:ext uri="{FF2B5EF4-FFF2-40B4-BE49-F238E27FC236}">
                <a16:creationId xmlns:a16="http://schemas.microsoft.com/office/drawing/2014/main" id="{4984799A-35EA-BD44-8A54-06357860E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4EC214-9B86-4243-81B7-ACC4CAD980EB}"/>
              </a:ext>
            </a:extLst>
          </p:cNvPr>
          <p:cNvSpPr>
            <a:spLocks noGrp="1"/>
          </p:cNvSpPr>
          <p:nvPr>
            <p:ph type="sldNum" sz="quarter" idx="12"/>
          </p:nvPr>
        </p:nvSpPr>
        <p:spPr/>
        <p:txBody>
          <a:bodyPr/>
          <a:lstStyle/>
          <a:p>
            <a:fld id="{622818C1-9547-4AD6-B1C7-FFB9E019720B}" type="slidenum">
              <a:rPr lang="en-US" altLang="en-US" smtClean="0"/>
              <a:pPr/>
              <a:t>‹#›</a:t>
            </a:fld>
            <a:endParaRPr lang="en-US" altLang="en-US"/>
          </a:p>
        </p:txBody>
      </p:sp>
      <p:cxnSp>
        <p:nvCxnSpPr>
          <p:cNvPr id="5" name="Straight Connector 4">
            <a:extLst>
              <a:ext uri="{FF2B5EF4-FFF2-40B4-BE49-F238E27FC236}">
                <a16:creationId xmlns:a16="http://schemas.microsoft.com/office/drawing/2014/main" id="{DDC7D5AA-4FB1-9042-8C68-D2F1EF905A89}"/>
              </a:ext>
            </a:extLst>
          </p:cNvPr>
          <p:cNvCxnSpPr/>
          <p:nvPr/>
        </p:nvCxnSpPr>
        <p:spPr>
          <a:xfrm>
            <a:off x="374822" y="6224975"/>
            <a:ext cx="11442357" cy="0"/>
          </a:xfrm>
          <a:prstGeom prst="line">
            <a:avLst/>
          </a:prstGeom>
          <a:ln w="12700">
            <a:solidFill>
              <a:srgbClr val="00365A"/>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339F2C0C-2EFE-D540-8B1E-E229258119DE}"/>
              </a:ext>
            </a:extLst>
          </p:cNvPr>
          <p:cNvPicPr>
            <a:picLocks noChangeAspect="1"/>
          </p:cNvPicPr>
          <p:nvPr/>
        </p:nvPicPr>
        <p:blipFill>
          <a:blip r:embed="rId2"/>
          <a:stretch>
            <a:fillRect/>
          </a:stretch>
        </p:blipFill>
        <p:spPr>
          <a:xfrm>
            <a:off x="8785655" y="411598"/>
            <a:ext cx="2951205" cy="721406"/>
          </a:xfrm>
          <a:prstGeom prst="rect">
            <a:avLst/>
          </a:prstGeom>
        </p:spPr>
      </p:pic>
    </p:spTree>
    <p:extLst>
      <p:ext uri="{BB962C8B-B14F-4D97-AF65-F5344CB8AC3E}">
        <p14:creationId xmlns:p14="http://schemas.microsoft.com/office/powerpoint/2010/main" val="406252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80268-9068-F54F-90AD-682E3C2E143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F89B8FA-70C1-BA46-A252-A373DE773C69}"/>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4189C6-3AFE-374B-AA16-AC1A5DD120C8}"/>
              </a:ext>
            </a:extLst>
          </p:cNvPr>
          <p:cNvSpPr>
            <a:spLocks noGrp="1"/>
          </p:cNvSpPr>
          <p:nvPr>
            <p:ph type="body" sz="half" idx="2"/>
          </p:nvPr>
        </p:nvSpPr>
        <p:spPr>
          <a:xfrm>
            <a:off x="839788" y="2057400"/>
            <a:ext cx="3932237" cy="3811588"/>
          </a:xfrm>
        </p:spPr>
        <p:txBody>
          <a:bodyPr/>
          <a:lstStyle>
            <a:lvl1pPr marL="0" indent="0">
              <a:buNone/>
              <a:defRPr sz="1200">
                <a:solidFill>
                  <a:srgbClr val="00719C"/>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EB9B27-FD6B-3245-8363-CC84A55D23C0}"/>
              </a:ext>
            </a:extLst>
          </p:cNvPr>
          <p:cNvSpPr>
            <a:spLocks noGrp="1"/>
          </p:cNvSpPr>
          <p:nvPr>
            <p:ph type="dt" sz="half" idx="10"/>
          </p:nvPr>
        </p:nvSpPr>
        <p:spPr/>
        <p:txBody>
          <a:bodyPr/>
          <a:lstStyle/>
          <a:p>
            <a:fld id="{5642892C-19F8-9A40-9900-2F95FBD0DDBA}" type="datetimeFigureOut">
              <a:rPr lang="en-US" smtClean="0"/>
              <a:t>2/25/26</a:t>
            </a:fld>
            <a:endParaRPr lang="en-US"/>
          </a:p>
        </p:txBody>
      </p:sp>
      <p:sp>
        <p:nvSpPr>
          <p:cNvPr id="6" name="Footer Placeholder 5">
            <a:extLst>
              <a:ext uri="{FF2B5EF4-FFF2-40B4-BE49-F238E27FC236}">
                <a16:creationId xmlns:a16="http://schemas.microsoft.com/office/drawing/2014/main" id="{5EEB64A0-EB4B-3A49-B9C0-26120194C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720C9-6C09-344F-93F1-6372F9B04DDF}"/>
              </a:ext>
            </a:extLst>
          </p:cNvPr>
          <p:cNvSpPr>
            <a:spLocks noGrp="1"/>
          </p:cNvSpPr>
          <p:nvPr>
            <p:ph type="sldNum" sz="quarter" idx="12"/>
          </p:nvPr>
        </p:nvSpPr>
        <p:spPr/>
        <p:txBody>
          <a:bodyPr/>
          <a:lstStyle/>
          <a:p>
            <a:fld id="{55E640BF-37C3-438E-9C12-CB8731C6AD56}" type="slidenum">
              <a:rPr lang="en-US" altLang="en-US" smtClean="0"/>
              <a:pPr/>
              <a:t>‹#›</a:t>
            </a:fld>
            <a:endParaRPr lang="en-US" altLang="en-US"/>
          </a:p>
        </p:txBody>
      </p:sp>
      <p:cxnSp>
        <p:nvCxnSpPr>
          <p:cNvPr id="8" name="Straight Connector 7">
            <a:extLst>
              <a:ext uri="{FF2B5EF4-FFF2-40B4-BE49-F238E27FC236}">
                <a16:creationId xmlns:a16="http://schemas.microsoft.com/office/drawing/2014/main" id="{676AFD84-59A6-B545-B4DC-02DA715092A2}"/>
              </a:ext>
            </a:extLst>
          </p:cNvPr>
          <p:cNvCxnSpPr/>
          <p:nvPr/>
        </p:nvCxnSpPr>
        <p:spPr>
          <a:xfrm>
            <a:off x="374822" y="6224975"/>
            <a:ext cx="11442357" cy="0"/>
          </a:xfrm>
          <a:prstGeom prst="line">
            <a:avLst/>
          </a:prstGeom>
          <a:ln w="12700">
            <a:solidFill>
              <a:srgbClr val="003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4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B471-4DCB-8C40-80FF-F6A72B466D1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78D7E73-DAA7-0E4F-B97F-F4B52E84C6C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893D177-3B10-164F-A7DA-84EBEF218DAF}"/>
              </a:ext>
            </a:extLst>
          </p:cNvPr>
          <p:cNvSpPr>
            <a:spLocks noGrp="1"/>
          </p:cNvSpPr>
          <p:nvPr>
            <p:ph type="body" sz="half" idx="2"/>
          </p:nvPr>
        </p:nvSpPr>
        <p:spPr>
          <a:xfrm>
            <a:off x="839788" y="2057400"/>
            <a:ext cx="3932237" cy="3811588"/>
          </a:xfrm>
        </p:spPr>
        <p:txBody>
          <a:bodyPr/>
          <a:lstStyle>
            <a:lvl1pPr marL="0" indent="0">
              <a:buNone/>
              <a:defRPr sz="1200">
                <a:solidFill>
                  <a:srgbClr val="00719C"/>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6728FF-CE0D-6445-8E93-F5D20C8FC79D}"/>
              </a:ext>
            </a:extLst>
          </p:cNvPr>
          <p:cNvSpPr>
            <a:spLocks noGrp="1"/>
          </p:cNvSpPr>
          <p:nvPr>
            <p:ph type="dt" sz="half" idx="10"/>
          </p:nvPr>
        </p:nvSpPr>
        <p:spPr/>
        <p:txBody>
          <a:bodyPr/>
          <a:lstStyle/>
          <a:p>
            <a:fld id="{5642892C-19F8-9A40-9900-2F95FBD0DDBA}" type="datetimeFigureOut">
              <a:rPr lang="en-US" smtClean="0"/>
              <a:t>2/25/26</a:t>
            </a:fld>
            <a:endParaRPr lang="en-US"/>
          </a:p>
        </p:txBody>
      </p:sp>
      <p:sp>
        <p:nvSpPr>
          <p:cNvPr id="6" name="Footer Placeholder 5">
            <a:extLst>
              <a:ext uri="{FF2B5EF4-FFF2-40B4-BE49-F238E27FC236}">
                <a16:creationId xmlns:a16="http://schemas.microsoft.com/office/drawing/2014/main" id="{029C28A8-0910-2F44-AE48-FDE547BC2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A28F93-6114-1F45-8CE6-FB7126256A6E}"/>
              </a:ext>
            </a:extLst>
          </p:cNvPr>
          <p:cNvSpPr>
            <a:spLocks noGrp="1"/>
          </p:cNvSpPr>
          <p:nvPr>
            <p:ph type="sldNum" sz="quarter" idx="12"/>
          </p:nvPr>
        </p:nvSpPr>
        <p:spPr/>
        <p:txBody>
          <a:bodyPr/>
          <a:lstStyle/>
          <a:p>
            <a:fld id="{8DD4EC0E-8018-4F65-97C2-F5602781EC7E}" type="slidenum">
              <a:rPr lang="en-US" altLang="en-US" smtClean="0"/>
              <a:pPr/>
              <a:t>‹#›</a:t>
            </a:fld>
            <a:endParaRPr lang="en-US" altLang="en-US"/>
          </a:p>
        </p:txBody>
      </p:sp>
      <p:cxnSp>
        <p:nvCxnSpPr>
          <p:cNvPr id="8" name="Straight Connector 7">
            <a:extLst>
              <a:ext uri="{FF2B5EF4-FFF2-40B4-BE49-F238E27FC236}">
                <a16:creationId xmlns:a16="http://schemas.microsoft.com/office/drawing/2014/main" id="{3650070A-E090-8844-ACD1-FE6590D71D1B}"/>
              </a:ext>
            </a:extLst>
          </p:cNvPr>
          <p:cNvCxnSpPr/>
          <p:nvPr/>
        </p:nvCxnSpPr>
        <p:spPr>
          <a:xfrm>
            <a:off x="374822" y="6224975"/>
            <a:ext cx="11442357" cy="0"/>
          </a:xfrm>
          <a:prstGeom prst="line">
            <a:avLst/>
          </a:prstGeom>
          <a:ln w="12700">
            <a:solidFill>
              <a:srgbClr val="003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827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3CA8FC-ACBF-C547-843A-97A2ACAA6C65}"/>
              </a:ext>
            </a:extLst>
          </p:cNvPr>
          <p:cNvSpPr>
            <a:spLocks noGrp="1"/>
          </p:cNvSpPr>
          <p:nvPr>
            <p:ph type="title"/>
          </p:nvPr>
        </p:nvSpPr>
        <p:spPr>
          <a:xfrm>
            <a:off x="838200" y="131239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47E41-FB99-A241-8D52-A6F989A5EBB9}"/>
              </a:ext>
            </a:extLst>
          </p:cNvPr>
          <p:cNvSpPr>
            <a:spLocks noGrp="1"/>
          </p:cNvSpPr>
          <p:nvPr>
            <p:ph type="body" idx="1"/>
          </p:nvPr>
        </p:nvSpPr>
        <p:spPr>
          <a:xfrm>
            <a:off x="838200" y="2817341"/>
            <a:ext cx="10515600" cy="33596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9F2B1-1166-CB4F-B325-7D015BBEF0A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Fira Sans Light" panose="020B0403050000020004" pitchFamily="34" charset="0"/>
              </a:defRPr>
            </a:lvl1pPr>
          </a:lstStyle>
          <a:p>
            <a:fld id="{5642892C-19F8-9A40-9900-2F95FBD0DDBA}" type="datetimeFigureOut">
              <a:rPr lang="en-US" smtClean="0"/>
              <a:pPr/>
              <a:t>2/25/26</a:t>
            </a:fld>
            <a:endParaRPr lang="en-US">
              <a:latin typeface="Fira Sans Light" panose="020B0403050000020004" pitchFamily="34" charset="0"/>
            </a:endParaRPr>
          </a:p>
        </p:txBody>
      </p:sp>
      <p:sp>
        <p:nvSpPr>
          <p:cNvPr id="5" name="Footer Placeholder 4">
            <a:extLst>
              <a:ext uri="{FF2B5EF4-FFF2-40B4-BE49-F238E27FC236}">
                <a16:creationId xmlns:a16="http://schemas.microsoft.com/office/drawing/2014/main" id="{BF53C4AF-EA4F-E249-8513-770A0BA6652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Fira Sans Light" panose="020B0403050000020004" pitchFamily="34" charset="0"/>
              </a:defRPr>
            </a:lvl1pPr>
          </a:lstStyle>
          <a:p>
            <a:endParaRPr lang="en-US">
              <a:latin typeface="Fira Sans Light" panose="020B0403050000020004" pitchFamily="34" charset="0"/>
            </a:endParaRPr>
          </a:p>
        </p:txBody>
      </p:sp>
      <p:sp>
        <p:nvSpPr>
          <p:cNvPr id="6" name="Slide Number Placeholder 5">
            <a:extLst>
              <a:ext uri="{FF2B5EF4-FFF2-40B4-BE49-F238E27FC236}">
                <a16:creationId xmlns:a16="http://schemas.microsoft.com/office/drawing/2014/main" id="{0B680846-47B5-2640-B92B-9A79ECC4AC4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Fira Sans Light" panose="020B0403050000020004" pitchFamily="34" charset="0"/>
              </a:defRPr>
            </a:lvl1pPr>
          </a:lstStyle>
          <a:p>
            <a:fld id="{0A4A5082-A61C-441B-9BCA-30A2425B87BD}" type="slidenum">
              <a:rPr lang="en-US" altLang="en-US" smtClean="0"/>
              <a:pPr/>
              <a:t>‹#›</a:t>
            </a:fld>
            <a:endParaRPr lang="en-US" altLang="en-US"/>
          </a:p>
        </p:txBody>
      </p:sp>
    </p:spTree>
    <p:extLst>
      <p:ext uri="{BB962C8B-B14F-4D97-AF65-F5344CB8AC3E}">
        <p14:creationId xmlns:p14="http://schemas.microsoft.com/office/powerpoint/2010/main" val="32768474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b="1" i="0" kern="1200">
          <a:solidFill>
            <a:srgbClr val="00365A"/>
          </a:solidFill>
          <a:latin typeface="Arial Black" panose="020B0604020202020204" pitchFamily="34" charset="0"/>
          <a:ea typeface="+mj-ea"/>
          <a:cs typeface="Arial Black"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rgbClr val="55595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55595D"/>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55595D"/>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55595D"/>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55595D"/>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hyperlink" Target="https://wvdegps.k12.wv.u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es.ed.gov/ncee/wwc/Docs/PracticeGuide/ost_pg_072109.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hyperlink" Target="https://wvdegps.k12.wv.us/" TargetMode="Externa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0.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36.jpe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38.sv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50.xml"/><Relationship Id="rId7" Type="http://schemas.openxmlformats.org/officeDocument/2006/relationships/diagramColors" Target="../diagrams/colors3.xml"/><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53.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54.xml"/><Relationship Id="rId7" Type="http://schemas.openxmlformats.org/officeDocument/2006/relationships/image" Target="../media/image57.sv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vde.us/21st-cclc/application-resource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7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69.xml"/><Relationship Id="rId7" Type="http://schemas.openxmlformats.org/officeDocument/2006/relationships/diagramColors" Target="../diagrams/colors8.xml"/><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7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70.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79.jpeg"/></Relationships>
</file>

<file path=ppt/slides/_rels/slide7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73.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7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74.xml"/><Relationship Id="rId7" Type="http://schemas.openxmlformats.org/officeDocument/2006/relationships/diagramColors" Target="../diagrams/colors1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8" Type="http://schemas.openxmlformats.org/officeDocument/2006/relationships/hyperlink" Target="https://wvde.us/21st-cclc/application-resources/" TargetMode="External"/><Relationship Id="rId3" Type="http://schemas.openxmlformats.org/officeDocument/2006/relationships/notesSlide" Target="../notesSlides/notesSlide76.xml"/><Relationship Id="rId7" Type="http://schemas.openxmlformats.org/officeDocument/2006/relationships/hyperlink" Target="https://wvde.us/21st-cclc/overview-and-application-information/" TargetMode="Externa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hyperlink" Target="http://www2.ed.gov/policy/fund/guid/uniform-guidance/index.html" TargetMode="External"/><Relationship Id="rId5" Type="http://schemas.openxmlformats.org/officeDocument/2006/relationships/hyperlink" Target="http://www2.ed.gov/policy/fund/reg/edgarReg/edgar.html" TargetMode="External"/><Relationship Id="rId4" Type="http://schemas.openxmlformats.org/officeDocument/2006/relationships/hyperlink" Target="http://www.ecfr.gov/cgi-bin/text-idx?SID=6214841a79953f26c5c230d72d6b70a1&amp;tpl=/ecfrbrowse/Title02/2cfr200_main_02.tpl" TargetMode="External"/><Relationship Id="rId9" Type="http://schemas.openxmlformats.org/officeDocument/2006/relationships/hyperlink" Target="https://wvdegps.k12.wv.us/"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hyperlink" Target="https://wvde.us/21st-cclc/application-resources/" TargetMode="Externa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2" Type="http://schemas.openxmlformats.org/officeDocument/2006/relationships/hyperlink" Target="https://wvde.us/student-support-wellness/21st-century-community-learning-centers/application-resources"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mailto:cbreeves@k12.wv.us"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9.xml.rels><?xml version="1.0" encoding="UTF-8" standalone="yes"?>
<Relationships xmlns="http://schemas.openxmlformats.org/package/2006/relationships"><Relationship Id="rId3" Type="http://schemas.openxmlformats.org/officeDocument/2006/relationships/hyperlink" Target="https://wvde.us/student-support-wellness/21st-century-community-learning-centers/application-resourc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2"/>
          <p:cNvSpPr>
            <a:spLocks noGrp="1"/>
          </p:cNvSpPr>
          <p:nvPr>
            <p:ph type="ctrTitle"/>
          </p:nvPr>
        </p:nvSpPr>
        <p:spPr>
          <a:xfrm>
            <a:off x="4289706" y="455753"/>
            <a:ext cx="8610600" cy="4114800"/>
          </a:xfrm>
        </p:spPr>
        <p:txBody>
          <a:bodyPr/>
          <a:lstStyle/>
          <a:p>
            <a:pPr eaLnBrk="1" hangingPunct="1"/>
            <a:br>
              <a:rPr lang="en-US" altLang="en-US"/>
            </a:br>
            <a:br>
              <a:rPr lang="en-US" altLang="en-US" sz="4000"/>
            </a:br>
            <a:r>
              <a:rPr lang="en-US" altLang="en-US" sz="4000"/>
              <a:t>Nita M. Lowey </a:t>
            </a:r>
            <a:br>
              <a:rPr lang="en-US" altLang="en-US" sz="4000"/>
            </a:br>
            <a:r>
              <a:rPr lang="en-US" altLang="en-US" sz="4000"/>
              <a:t>21</a:t>
            </a:r>
            <a:r>
              <a:rPr lang="en-US" altLang="en-US" sz="4000" baseline="30000"/>
              <a:t>st</a:t>
            </a:r>
            <a:r>
              <a:rPr lang="en-US" altLang="en-US" sz="4000"/>
              <a:t> Century Community Learning Center</a:t>
            </a:r>
            <a:br>
              <a:rPr lang="en-US" altLang="en-US" sz="4000"/>
            </a:br>
            <a:r>
              <a:rPr lang="en-US" altLang="en-US" sz="4000"/>
              <a:t>Bidders’ Conference</a:t>
            </a:r>
            <a:endParaRPr lang="en-US" altLang="en-US"/>
          </a:p>
        </p:txBody>
      </p:sp>
      <p:sp>
        <p:nvSpPr>
          <p:cNvPr id="2052" name="Subtitle 3"/>
          <p:cNvSpPr>
            <a:spLocks noGrp="1"/>
          </p:cNvSpPr>
          <p:nvPr>
            <p:ph type="subTitle" idx="1"/>
          </p:nvPr>
        </p:nvSpPr>
        <p:spPr>
          <a:xfrm>
            <a:off x="4289706" y="4747643"/>
            <a:ext cx="7772400" cy="902008"/>
          </a:xfrm>
        </p:spPr>
        <p:txBody>
          <a:bodyPr vert="horz" lIns="91440" tIns="45720" rIns="91440" bIns="45720" rtlCol="0" anchor="t">
            <a:normAutofit/>
          </a:bodyPr>
          <a:lstStyle/>
          <a:p>
            <a:pPr eaLnBrk="1" hangingPunct="1"/>
            <a:r>
              <a:rPr lang="en-US" altLang="en-US">
                <a:solidFill>
                  <a:srgbClr val="00B0F0"/>
                </a:solidFill>
                <a:latin typeface="Arial"/>
                <a:cs typeface="Arial"/>
              </a:rPr>
              <a:t>February 2026</a:t>
            </a:r>
            <a:endParaRPr lang="en-US" altLang="en-US">
              <a:solidFill>
                <a:srgbClr val="00B0F0"/>
              </a:solidFill>
            </a:endParaRPr>
          </a:p>
          <a:p>
            <a:endParaRPr lang="en-US" altLang="en-US">
              <a:solidFill>
                <a:srgbClr val="00B0F0"/>
              </a:solidFill>
            </a:endParaRPr>
          </a:p>
          <a:p>
            <a:endParaRPr lang="en-US" altLang="en-US">
              <a:solidFill>
                <a:srgbClr val="898989"/>
              </a:solidFill>
            </a:endParaRPr>
          </a:p>
        </p:txBody>
      </p:sp>
    </p:spTree>
    <p:custDataLst>
      <p:tags r:id="rId1"/>
    </p:custDataLst>
  </p:cSld>
  <p:clrMapOvr>
    <a:masterClrMapping/>
  </p:clrMapOvr>
  <p:extLst>
    <p:ext uri="{E180D4A7-C9FB-4DFB-919C-405C955672EB}">
      <p14:showEvtLst xmlns:p14="http://schemas.microsoft.com/office/powerpoint/2010/main">
        <p14:playEvt time="345" objId="6"/>
        <p14:stopEvt time="31926" objId="6"/>
        <p14:playEvt time="32164" objId="6"/>
        <p14:stopEvt time="33123"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Title 2"/>
          <p:cNvSpPr>
            <a:spLocks noGrp="1"/>
          </p:cNvSpPr>
          <p:nvPr>
            <p:ph type="title"/>
          </p:nvPr>
        </p:nvSpPr>
        <p:spPr>
          <a:xfrm>
            <a:off x="2617138" y="294219"/>
            <a:ext cx="8527427" cy="884953"/>
          </a:xfrm>
        </p:spPr>
        <p:txBody>
          <a:bodyPr/>
          <a:lstStyle/>
          <a:p>
            <a:pPr eaLnBrk="1" hangingPunct="1"/>
            <a:r>
              <a:rPr lang="en-US" altLang="en-US"/>
              <a:t> Submission Requirements</a:t>
            </a:r>
          </a:p>
        </p:txBody>
      </p:sp>
      <p:sp>
        <p:nvSpPr>
          <p:cNvPr id="6146" name="Content Placeholder 1"/>
          <p:cNvSpPr>
            <a:spLocks noGrp="1"/>
          </p:cNvSpPr>
          <p:nvPr>
            <p:ph idx="1"/>
          </p:nvPr>
        </p:nvSpPr>
        <p:spPr>
          <a:xfrm>
            <a:off x="6876638" y="1365302"/>
            <a:ext cx="4133352" cy="3120449"/>
          </a:xfrm>
        </p:spPr>
        <p:txBody>
          <a:bodyPr vert="horz" lIns="91440" tIns="45720" rIns="91440" bIns="45720" rtlCol="0" anchor="t">
            <a:normAutofit/>
          </a:bodyPr>
          <a:lstStyle/>
          <a:p>
            <a:endParaRPr lang="en-US" altLang="en-US" sz="2600">
              <a:solidFill>
                <a:schemeClr val="tx1"/>
              </a:solidFill>
              <a:latin typeface="+mn-lt"/>
            </a:endParaRPr>
          </a:p>
          <a:p>
            <a:r>
              <a:rPr lang="en-US" altLang="en-US" sz="2600">
                <a:solidFill>
                  <a:schemeClr val="tx1"/>
                </a:solidFill>
                <a:latin typeface="+mn-lt"/>
              </a:rPr>
              <a:t>Intent to Apply form due </a:t>
            </a:r>
            <a:r>
              <a:rPr lang="en-US" altLang="en-US" sz="2600" b="1">
                <a:solidFill>
                  <a:schemeClr val="tx1"/>
                </a:solidFill>
                <a:latin typeface="+mn-lt"/>
              </a:rPr>
              <a:t>Monday March 20, 2026</a:t>
            </a:r>
            <a:endParaRPr lang="en-US" altLang="en-US" sz="2600">
              <a:solidFill>
                <a:schemeClr val="tx1"/>
              </a:solidFill>
              <a:latin typeface="+mn-lt"/>
            </a:endParaRPr>
          </a:p>
          <a:p>
            <a:endParaRPr lang="en-US" altLang="en-US" sz="2600">
              <a:solidFill>
                <a:schemeClr val="tx1"/>
              </a:solidFill>
              <a:latin typeface="+mn-lt"/>
            </a:endParaRPr>
          </a:p>
          <a:p>
            <a:r>
              <a:rPr lang="en-US" altLang="en-US" sz="2600">
                <a:solidFill>
                  <a:schemeClr val="tx1"/>
                </a:solidFill>
                <a:latin typeface="+mn-lt"/>
              </a:rPr>
              <a:t>Applications due </a:t>
            </a:r>
            <a:r>
              <a:rPr lang="en-US" altLang="en-US" sz="2600" b="1">
                <a:solidFill>
                  <a:srgbClr val="FF0000"/>
                </a:solidFill>
                <a:latin typeface="+mn-lt"/>
              </a:rPr>
              <a:t>with</a:t>
            </a:r>
            <a:r>
              <a:rPr lang="en-US" altLang="en-US" sz="2600">
                <a:solidFill>
                  <a:srgbClr val="FF0000"/>
                </a:solidFill>
                <a:latin typeface="+mn-lt"/>
              </a:rPr>
              <a:t> </a:t>
            </a:r>
            <a:r>
              <a:rPr lang="en-US" altLang="en-US" sz="2600" b="1">
                <a:solidFill>
                  <a:srgbClr val="FF0000"/>
                </a:solidFill>
                <a:latin typeface="+mn-lt"/>
              </a:rPr>
              <a:t>all approvals </a:t>
            </a:r>
            <a:r>
              <a:rPr lang="en-US" altLang="en-US" sz="2600" b="1">
                <a:solidFill>
                  <a:schemeClr val="tx1"/>
                </a:solidFill>
                <a:latin typeface="+mn-lt"/>
              </a:rPr>
              <a:t>in GPS Friday, April 17, 2026</a:t>
            </a:r>
          </a:p>
          <a:p>
            <a:pPr lvl="2"/>
            <a:endParaRPr lang="en-US" altLang="en-US" sz="2800">
              <a:latin typeface="+mn-lt"/>
            </a:endParaRPr>
          </a:p>
          <a:p>
            <a:pPr marL="0" indent="0">
              <a:buNone/>
            </a:pPr>
            <a:endParaRPr lang="en-US" altLang="en-US"/>
          </a:p>
        </p:txBody>
      </p:sp>
      <p:sp>
        <p:nvSpPr>
          <p:cNvPr id="5" name="TextBox 4">
            <a:extLst>
              <a:ext uri="{FF2B5EF4-FFF2-40B4-BE49-F238E27FC236}">
                <a16:creationId xmlns:a16="http://schemas.microsoft.com/office/drawing/2014/main" id="{C7CFABA7-7A64-4507-B167-C658F2707883}"/>
              </a:ext>
            </a:extLst>
          </p:cNvPr>
          <p:cNvSpPr txBox="1"/>
          <p:nvPr/>
        </p:nvSpPr>
        <p:spPr>
          <a:xfrm>
            <a:off x="7254281" y="4485751"/>
            <a:ext cx="3378066" cy="400110"/>
          </a:xfrm>
          <a:prstGeom prst="rect">
            <a:avLst/>
          </a:prstGeom>
          <a:noFill/>
        </p:spPr>
        <p:txBody>
          <a:bodyPr wrap="square">
            <a:spAutoFit/>
          </a:bodyPr>
          <a:lstStyle/>
          <a:p>
            <a:r>
              <a:rPr lang="en-US" sz="2000">
                <a:hlinkClick r:id="rId4"/>
              </a:rPr>
              <a:t>https://wvdegps.k12.wv.us/</a:t>
            </a:r>
            <a:r>
              <a:rPr lang="en-US" sz="2000"/>
              <a:t> </a:t>
            </a:r>
          </a:p>
        </p:txBody>
      </p:sp>
      <p:pic>
        <p:nvPicPr>
          <p:cNvPr id="3" name="Picture 2" descr="Example of the Intent to apply form">
            <a:extLst>
              <a:ext uri="{FF2B5EF4-FFF2-40B4-BE49-F238E27FC236}">
                <a16:creationId xmlns:a16="http://schemas.microsoft.com/office/drawing/2014/main" id="{4FB6FF16-1BE3-D54C-2868-B4C1EC8DCDC4}"/>
              </a:ext>
            </a:extLst>
          </p:cNvPr>
          <p:cNvPicPr>
            <a:picLocks noChangeAspect="1"/>
          </p:cNvPicPr>
          <p:nvPr/>
        </p:nvPicPr>
        <p:blipFill>
          <a:blip r:embed="rId5"/>
          <a:stretch>
            <a:fillRect/>
          </a:stretch>
        </p:blipFill>
        <p:spPr>
          <a:xfrm>
            <a:off x="1182010" y="1365302"/>
            <a:ext cx="4560087" cy="4920687"/>
          </a:xfrm>
          <a:prstGeom prst="rect">
            <a:avLst/>
          </a:prstGeom>
        </p:spPr>
      </p:pic>
    </p:spTree>
    <p:custDataLst>
      <p:tags r:id="rId1"/>
    </p:custDataLst>
  </p:cSld>
  <p:clrMapOvr>
    <a:masterClrMapping/>
  </p:clrMapOvr>
  <p:extLst>
    <p:ext uri="{E180D4A7-C9FB-4DFB-919C-405C955672EB}">
      <p14:showEvtLst xmlns:p14="http://schemas.microsoft.com/office/powerpoint/2010/main">
        <p14:playEvt time="1028" objId="2"/>
        <p14:stopEvt time="70910" objId="2"/>
        <p14:playEvt time="70910" objId="2"/>
        <p14:stopEvt time="71622"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363C82-4952-5FD6-E40F-296F290ABEBA}"/>
              </a:ext>
            </a:extLst>
          </p:cNvPr>
          <p:cNvSpPr>
            <a:spLocks noGrp="1"/>
          </p:cNvSpPr>
          <p:nvPr>
            <p:ph idx="1"/>
          </p:nvPr>
        </p:nvSpPr>
        <p:spPr/>
        <p:txBody>
          <a:bodyPr>
            <a:normAutofit lnSpcReduction="10000"/>
          </a:bodyPr>
          <a:lstStyle/>
          <a:p>
            <a:pPr marL="0" indent="0">
              <a:lnSpc>
                <a:spcPct val="105000"/>
              </a:lnSpc>
              <a:spcBef>
                <a:spcPts val="0"/>
              </a:spcBef>
              <a:buNone/>
            </a:pPr>
            <a:r>
              <a:rPr lang="en-US" sz="2400">
                <a:latin typeface="+mn-lt"/>
                <a:ea typeface="Fira Sans Light" panose="020B0403050000020004" pitchFamily="34" charset="0"/>
                <a:cs typeface="Fira Sans Light" panose="020B0403050000020004" pitchFamily="34" charset="0"/>
              </a:rPr>
              <a:t>An application is fully submitted in GPS when it has been approved by the following assigned roles in the following order: </a:t>
            </a:r>
          </a:p>
          <a:p>
            <a:pPr marL="0" indent="0">
              <a:lnSpc>
                <a:spcPct val="105000"/>
              </a:lnSpc>
              <a:spcBef>
                <a:spcPts val="0"/>
              </a:spcBef>
              <a:buNone/>
            </a:pPr>
            <a:endParaRPr lang="en-US" sz="2400">
              <a:latin typeface="+mn-lt"/>
              <a:ea typeface="Fira Sans Light" panose="020B0403050000020004" pitchFamily="34" charset="0"/>
              <a:cs typeface="Fira Sans Light" panose="020B0403050000020004" pitchFamily="34" charset="0"/>
            </a:endParaRPr>
          </a:p>
          <a:p>
            <a:pPr marL="342900" lvl="1" indent="0">
              <a:lnSpc>
                <a:spcPct val="105000"/>
              </a:lnSpc>
              <a:spcBef>
                <a:spcPts val="0"/>
              </a:spcBef>
              <a:buNone/>
            </a:pPr>
            <a:r>
              <a:rPr lang="en-US" sz="2400">
                <a:latin typeface="+mn-lt"/>
                <a:ea typeface="Fira Sans Light" panose="020B0403050000020004" pitchFamily="34" charset="0"/>
                <a:cs typeface="Fira Sans Light" panose="020B0403050000020004" pitchFamily="34" charset="0"/>
              </a:rPr>
              <a:t>(1.) LEA 21</a:t>
            </a:r>
            <a:r>
              <a:rPr lang="en-US" sz="2400" baseline="30000">
                <a:latin typeface="+mn-lt"/>
                <a:ea typeface="Fira Sans Light" panose="020B0403050000020004" pitchFamily="34" charset="0"/>
                <a:cs typeface="Fira Sans Light" panose="020B0403050000020004" pitchFamily="34" charset="0"/>
              </a:rPr>
              <a:t>st</a:t>
            </a:r>
            <a:r>
              <a:rPr lang="en-US" sz="2400">
                <a:latin typeface="+mn-lt"/>
                <a:ea typeface="Fira Sans Light" panose="020B0403050000020004" pitchFamily="34" charset="0"/>
                <a:cs typeface="Fira Sans Light" panose="020B0403050000020004" pitchFamily="34" charset="0"/>
              </a:rPr>
              <a:t> </a:t>
            </a:r>
            <a:r>
              <a:rPr lang="en-US" sz="2400" err="1">
                <a:latin typeface="+mn-lt"/>
                <a:ea typeface="Fira Sans Light" panose="020B0403050000020004" pitchFamily="34" charset="0"/>
                <a:cs typeface="Fira Sans Light" panose="020B0403050000020004" pitchFamily="34" charset="0"/>
              </a:rPr>
              <a:t>CCLC</a:t>
            </a:r>
            <a:r>
              <a:rPr lang="en-US" sz="2400">
                <a:latin typeface="+mn-lt"/>
                <a:ea typeface="Fira Sans Light" panose="020B0403050000020004" pitchFamily="34" charset="0"/>
                <a:cs typeface="Fira Sans Light" panose="020B0403050000020004" pitchFamily="34" charset="0"/>
              </a:rPr>
              <a:t> Director, </a:t>
            </a:r>
          </a:p>
          <a:p>
            <a:pPr marL="342900" lvl="1" indent="0">
              <a:lnSpc>
                <a:spcPct val="105000"/>
              </a:lnSpc>
              <a:spcBef>
                <a:spcPts val="0"/>
              </a:spcBef>
              <a:buNone/>
            </a:pPr>
            <a:r>
              <a:rPr lang="en-US" sz="2400">
                <a:latin typeface="+mn-lt"/>
                <a:ea typeface="Fira Sans Light" panose="020B0403050000020004" pitchFamily="34" charset="0"/>
                <a:cs typeface="Fira Sans Light" panose="020B0403050000020004" pitchFamily="34" charset="0"/>
              </a:rPr>
              <a:t>(2.) LEA Fiscal Representative, and</a:t>
            </a:r>
          </a:p>
          <a:p>
            <a:pPr marL="342900" lvl="1" indent="0">
              <a:lnSpc>
                <a:spcPct val="105000"/>
              </a:lnSpc>
              <a:spcBef>
                <a:spcPts val="0"/>
              </a:spcBef>
              <a:buNone/>
            </a:pPr>
            <a:r>
              <a:rPr lang="en-US" sz="2400">
                <a:latin typeface="+mn-lt"/>
                <a:ea typeface="Fira Sans Light" panose="020B0403050000020004" pitchFamily="34" charset="0"/>
                <a:cs typeface="Fira Sans Light" panose="020B0403050000020004" pitchFamily="34" charset="0"/>
              </a:rPr>
              <a:t>(3.) LEA Superintendent. </a:t>
            </a:r>
          </a:p>
          <a:p>
            <a:pPr marL="0" indent="0">
              <a:lnSpc>
                <a:spcPct val="105000"/>
              </a:lnSpc>
              <a:spcBef>
                <a:spcPts val="0"/>
              </a:spcBef>
              <a:buNone/>
            </a:pPr>
            <a:endParaRPr lang="en-US" sz="2400">
              <a:latin typeface="+mn-lt"/>
              <a:ea typeface="Fira Sans Light" panose="020B0403050000020004" pitchFamily="34" charset="0"/>
              <a:cs typeface="Fira Sans Light" panose="020B0403050000020004" pitchFamily="34" charset="0"/>
            </a:endParaRPr>
          </a:p>
          <a:p>
            <a:pPr marL="0" indent="0">
              <a:lnSpc>
                <a:spcPct val="105000"/>
              </a:lnSpc>
              <a:spcBef>
                <a:spcPts val="0"/>
              </a:spcBef>
              <a:buNone/>
            </a:pPr>
            <a:r>
              <a:rPr lang="en-US" sz="2400">
                <a:latin typeface="+mn-lt"/>
                <a:ea typeface="Fira Sans Light" panose="020B0403050000020004" pitchFamily="34" charset="0"/>
                <a:cs typeface="Fira Sans Light" panose="020B0403050000020004" pitchFamily="34" charset="0"/>
              </a:rPr>
              <a:t>The status of a fully submitted application is “LEA Superintendent Approved.”</a:t>
            </a:r>
            <a:endParaRPr lang="en-US" sz="2800">
              <a:latin typeface="+mn-lt"/>
            </a:endParaRPr>
          </a:p>
        </p:txBody>
      </p:sp>
      <p:sp>
        <p:nvSpPr>
          <p:cNvPr id="4" name="Title 2">
            <a:extLst>
              <a:ext uri="{FF2B5EF4-FFF2-40B4-BE49-F238E27FC236}">
                <a16:creationId xmlns:a16="http://schemas.microsoft.com/office/drawing/2014/main" id="{E89A909B-A63E-B389-92C3-D95491EEE774}"/>
              </a:ext>
            </a:extLst>
          </p:cNvPr>
          <p:cNvSpPr txBox="1">
            <a:spLocks/>
          </p:cNvSpPr>
          <p:nvPr/>
        </p:nvSpPr>
        <p:spPr>
          <a:xfrm>
            <a:off x="838200" y="1488067"/>
            <a:ext cx="11176322" cy="88495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004071"/>
                </a:solidFill>
                <a:latin typeface="Vollkorn" charset="0"/>
                <a:ea typeface="Vollkorn" charset="0"/>
                <a:cs typeface="Vollkorn" charset="0"/>
              </a:defRPr>
            </a:lvl1pPr>
          </a:lstStyle>
          <a:p>
            <a:r>
              <a:rPr lang="en-US" altLang="en-US" sz="3500" b="1"/>
              <a:t> Application Approval Process for GPS Submission</a:t>
            </a:r>
          </a:p>
        </p:txBody>
      </p:sp>
    </p:spTree>
    <p:extLst>
      <p:ext uri="{BB962C8B-B14F-4D97-AF65-F5344CB8AC3E}">
        <p14:creationId xmlns:p14="http://schemas.microsoft.com/office/powerpoint/2010/main" val="4288580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BE5C1-5043-4DE6-B35C-94BE686E30A3}"/>
              </a:ext>
            </a:extLst>
          </p:cNvPr>
          <p:cNvSpPr>
            <a:spLocks noGrp="1"/>
          </p:cNvSpPr>
          <p:nvPr>
            <p:ph type="title"/>
          </p:nvPr>
        </p:nvSpPr>
        <p:spPr>
          <a:xfrm>
            <a:off x="838200" y="1312391"/>
            <a:ext cx="10515600" cy="1325563"/>
          </a:xfrm>
        </p:spPr>
        <p:txBody>
          <a:bodyPr anchor="ctr">
            <a:normAutofit/>
          </a:bodyPr>
          <a:lstStyle/>
          <a:p>
            <a:r>
              <a:rPr lang="en-US" sz="3500"/>
              <a:t>Review and Awarding Process</a:t>
            </a:r>
          </a:p>
        </p:txBody>
      </p:sp>
      <p:graphicFrame>
        <p:nvGraphicFramePr>
          <p:cNvPr id="5" name="Content Placeholder 2">
            <a:extLst>
              <a:ext uri="{FF2B5EF4-FFF2-40B4-BE49-F238E27FC236}">
                <a16:creationId xmlns:a16="http://schemas.microsoft.com/office/drawing/2014/main" id="{922CB5D4-DD5D-6565-297B-45D02CAC4A49}"/>
              </a:ext>
            </a:extLst>
          </p:cNvPr>
          <p:cNvGraphicFramePr>
            <a:graphicFrameLocks noGrp="1"/>
          </p:cNvGraphicFramePr>
          <p:nvPr>
            <p:ph idx="1"/>
            <p:extLst>
              <p:ext uri="{D42A27DB-BD31-4B8C-83A1-F6EECF244321}">
                <p14:modId xmlns:p14="http://schemas.microsoft.com/office/powerpoint/2010/main" val="2984202010"/>
              </p:ext>
            </p:extLst>
          </p:nvPr>
        </p:nvGraphicFramePr>
        <p:xfrm>
          <a:off x="664097" y="2222339"/>
          <a:ext cx="10863805" cy="4282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6212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F6B7-6B40-46A5-842C-BE2E7B58E1D5}"/>
              </a:ext>
            </a:extLst>
          </p:cNvPr>
          <p:cNvSpPr>
            <a:spLocks noGrp="1"/>
          </p:cNvSpPr>
          <p:nvPr>
            <p:ph type="title"/>
          </p:nvPr>
        </p:nvSpPr>
        <p:spPr/>
        <p:txBody>
          <a:bodyPr anchor="ctr">
            <a:normAutofit/>
          </a:bodyPr>
          <a:lstStyle/>
          <a:p>
            <a:r>
              <a:rPr lang="en-US" sz="3500"/>
              <a:t>Questions?</a:t>
            </a:r>
          </a:p>
        </p:txBody>
      </p:sp>
      <p:pic>
        <p:nvPicPr>
          <p:cNvPr id="7" name="Graphic 6" descr="Questions with solid fill">
            <a:extLst>
              <a:ext uri="{FF2B5EF4-FFF2-40B4-BE49-F238E27FC236}">
                <a16:creationId xmlns:a16="http://schemas.microsoft.com/office/drawing/2014/main" id="{39F8845E-B495-4199-9247-0BEB99B5A5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1015" y="2145062"/>
            <a:ext cx="4149969" cy="4149969"/>
          </a:xfrm>
          <a:prstGeom prst="rect">
            <a:avLst/>
          </a:prstGeom>
        </p:spPr>
      </p:pic>
    </p:spTree>
    <p:extLst>
      <p:ext uri="{BB962C8B-B14F-4D97-AF65-F5344CB8AC3E}">
        <p14:creationId xmlns:p14="http://schemas.microsoft.com/office/powerpoint/2010/main" val="3620500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330B59-FB2E-462C-360C-E35AC0F9FBC7}"/>
              </a:ext>
            </a:extLst>
          </p:cNvPr>
          <p:cNvSpPr>
            <a:spLocks noGrp="1"/>
          </p:cNvSpPr>
          <p:nvPr>
            <p:ph type="title"/>
          </p:nvPr>
        </p:nvSpPr>
        <p:spPr/>
        <p:txBody>
          <a:bodyPr/>
          <a:lstStyle/>
          <a:p>
            <a:r>
              <a:rPr lang="en-US"/>
              <a:t>Requirements</a:t>
            </a:r>
          </a:p>
        </p:txBody>
      </p:sp>
      <p:sp>
        <p:nvSpPr>
          <p:cNvPr id="5" name="Text Placeholder 4">
            <a:extLst>
              <a:ext uri="{FF2B5EF4-FFF2-40B4-BE49-F238E27FC236}">
                <a16:creationId xmlns:a16="http://schemas.microsoft.com/office/drawing/2014/main" id="{A82AB221-8992-5735-D035-9846F882EBA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34007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74A2-0A07-44C4-7A91-821A8A7C0A19}"/>
              </a:ext>
            </a:extLst>
          </p:cNvPr>
          <p:cNvSpPr>
            <a:spLocks noGrp="1"/>
          </p:cNvSpPr>
          <p:nvPr>
            <p:ph type="title"/>
          </p:nvPr>
        </p:nvSpPr>
        <p:spPr/>
        <p:txBody>
          <a:bodyPr>
            <a:normAutofit/>
          </a:bodyPr>
          <a:lstStyle/>
          <a:p>
            <a:r>
              <a:rPr lang="en-US" sz="3500"/>
              <a:t>Statutory Requirements</a:t>
            </a:r>
          </a:p>
        </p:txBody>
      </p:sp>
      <p:sp>
        <p:nvSpPr>
          <p:cNvPr id="3" name="Content Placeholder 2">
            <a:extLst>
              <a:ext uri="{FF2B5EF4-FFF2-40B4-BE49-F238E27FC236}">
                <a16:creationId xmlns:a16="http://schemas.microsoft.com/office/drawing/2014/main" id="{F1904F7E-643C-6936-2D51-CA0745A0DF56}"/>
              </a:ext>
            </a:extLst>
          </p:cNvPr>
          <p:cNvSpPr>
            <a:spLocks noGrp="1"/>
          </p:cNvSpPr>
          <p:nvPr>
            <p:ph idx="1"/>
          </p:nvPr>
        </p:nvSpPr>
        <p:spPr>
          <a:xfrm>
            <a:off x="838200" y="2476982"/>
            <a:ext cx="10515600" cy="3665256"/>
          </a:xfrm>
        </p:spPr>
        <p:txBody>
          <a:bodyPr>
            <a:normAutofit fontScale="92500"/>
          </a:bodyPr>
          <a:lstStyle/>
          <a:p>
            <a:r>
              <a:rPr lang="en-US" sz="2400"/>
              <a:t>Program will take place in a safe and easily accessible facility.</a:t>
            </a:r>
          </a:p>
          <a:p>
            <a:r>
              <a:rPr lang="en-US" sz="2400"/>
              <a:t>The program is developed and carried out in active collaboration with schools where participating students attend.</a:t>
            </a:r>
          </a:p>
          <a:p>
            <a:r>
              <a:rPr lang="en-US" sz="2400"/>
              <a:t>The program is in alignment with the challenging State academic standards.</a:t>
            </a:r>
          </a:p>
          <a:p>
            <a:r>
              <a:rPr lang="en-US" sz="2400"/>
              <a:t>Program targets students who primarily attend schools eligible for the schoolwide program under section 1114 and the families of such students.</a:t>
            </a:r>
          </a:p>
          <a:p>
            <a:r>
              <a:rPr lang="en-US" sz="2400"/>
              <a:t>Grant funds will be used to increase the level of state, local and other non-Federal funds to be made available for programs and in no case supplant Federal, State, and non-Federal funds.</a:t>
            </a:r>
          </a:p>
          <a:p>
            <a:r>
              <a:rPr lang="en-US" sz="2400"/>
              <a:t>Program must operate in a manner that follows the Measures of Effectiveness.</a:t>
            </a:r>
          </a:p>
        </p:txBody>
      </p:sp>
    </p:spTree>
    <p:extLst>
      <p:ext uri="{BB962C8B-B14F-4D97-AF65-F5344CB8AC3E}">
        <p14:creationId xmlns:p14="http://schemas.microsoft.com/office/powerpoint/2010/main" val="3139210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FC12-8BC1-40E5-AD75-970AE6F33EE3}"/>
              </a:ext>
            </a:extLst>
          </p:cNvPr>
          <p:cNvSpPr>
            <a:spLocks noGrp="1"/>
          </p:cNvSpPr>
          <p:nvPr>
            <p:ph type="title"/>
          </p:nvPr>
        </p:nvSpPr>
        <p:spPr>
          <a:xfrm>
            <a:off x="742950" y="42667"/>
            <a:ext cx="11191875" cy="1400159"/>
          </a:xfrm>
        </p:spPr>
        <p:txBody>
          <a:bodyPr>
            <a:normAutofit/>
          </a:bodyPr>
          <a:lstStyle/>
          <a:p>
            <a:r>
              <a:rPr lang="en-US" sz="3100"/>
              <a:t>Afterschool Design and Measures of Effectiveness</a:t>
            </a:r>
          </a:p>
        </p:txBody>
      </p:sp>
      <p:sp>
        <p:nvSpPr>
          <p:cNvPr id="3" name="Content Placeholder 2">
            <a:extLst>
              <a:ext uri="{FF2B5EF4-FFF2-40B4-BE49-F238E27FC236}">
                <a16:creationId xmlns:a16="http://schemas.microsoft.com/office/drawing/2014/main" id="{8A33FD51-4891-4FEA-92FB-E5A5559C7145}"/>
              </a:ext>
            </a:extLst>
          </p:cNvPr>
          <p:cNvSpPr>
            <a:spLocks noGrp="1"/>
          </p:cNvSpPr>
          <p:nvPr>
            <p:ph idx="1"/>
          </p:nvPr>
        </p:nvSpPr>
        <p:spPr>
          <a:xfrm>
            <a:off x="742950" y="1200069"/>
            <a:ext cx="8172450" cy="5053224"/>
          </a:xfrm>
        </p:spPr>
        <p:txBody>
          <a:bodyPr>
            <a:noAutofit/>
          </a:bodyPr>
          <a:lstStyle/>
          <a:p>
            <a:pPr marL="0" indent="0">
              <a:lnSpc>
                <a:spcPct val="100000"/>
              </a:lnSpc>
              <a:spcBef>
                <a:spcPts val="3000"/>
              </a:spcBef>
              <a:buNone/>
            </a:pPr>
            <a:r>
              <a:rPr lang="en-US" sz="2200">
                <a:latin typeface="+mn-lt"/>
              </a:rPr>
              <a:t>The programs developed for this proposal must:</a:t>
            </a:r>
          </a:p>
          <a:p>
            <a:pPr lvl="1">
              <a:lnSpc>
                <a:spcPct val="100000"/>
              </a:lnSpc>
              <a:spcBef>
                <a:spcPts val="1200"/>
              </a:spcBef>
            </a:pPr>
            <a:r>
              <a:rPr lang="en-US" sz="2200">
                <a:latin typeface="+mn-lt"/>
                <a:ea typeface="Calibri" panose="020F0502020204030204" pitchFamily="34" charset="0"/>
              </a:rPr>
              <a:t>Be based on an assessment of objective data regarding the need</a:t>
            </a:r>
          </a:p>
          <a:p>
            <a:pPr lvl="1">
              <a:lnSpc>
                <a:spcPct val="100000"/>
              </a:lnSpc>
              <a:spcBef>
                <a:spcPts val="1200"/>
              </a:spcBef>
            </a:pPr>
            <a:r>
              <a:rPr lang="en-US" sz="2200">
                <a:latin typeface="+mn-lt"/>
                <a:ea typeface="Calibri" panose="020F0502020204030204" pitchFamily="34" charset="0"/>
              </a:rPr>
              <a:t>Be based on established performance objectives </a:t>
            </a:r>
          </a:p>
          <a:p>
            <a:pPr lvl="1">
              <a:lnSpc>
                <a:spcPct val="100000"/>
              </a:lnSpc>
              <a:spcBef>
                <a:spcPts val="1200"/>
              </a:spcBef>
            </a:pPr>
            <a:r>
              <a:rPr lang="en-US" sz="2200">
                <a:latin typeface="+mn-lt"/>
                <a:ea typeface="Calibri" panose="020F0502020204030204" pitchFamily="34" charset="0"/>
              </a:rPr>
              <a:t>Be based, if appropriate, on scientific research that provides evidence that the program or activity will help students meet the state academic achievement standards </a:t>
            </a:r>
          </a:p>
          <a:p>
            <a:pPr lvl="1">
              <a:lnSpc>
                <a:spcPct val="100000"/>
              </a:lnSpc>
              <a:spcBef>
                <a:spcPts val="1200"/>
              </a:spcBef>
            </a:pPr>
            <a:r>
              <a:rPr lang="en-US" sz="2200">
                <a:latin typeface="+mn-lt"/>
                <a:ea typeface="Calibri" panose="020F0502020204030204" pitchFamily="34" charset="0"/>
              </a:rPr>
              <a:t>Ensure that measures of student success align with the regular academic program of the school and the needs of the students</a:t>
            </a:r>
          </a:p>
          <a:p>
            <a:pPr lvl="1">
              <a:lnSpc>
                <a:spcPct val="100000"/>
              </a:lnSpc>
              <a:spcBef>
                <a:spcPts val="1200"/>
              </a:spcBef>
            </a:pPr>
            <a:r>
              <a:rPr lang="en-US" sz="2200">
                <a:latin typeface="+mn-lt"/>
                <a:ea typeface="Calibri" panose="020F0502020204030204" pitchFamily="34" charset="0"/>
              </a:rPr>
              <a:t>Collect the data necessary for the measures of student success</a:t>
            </a:r>
            <a:endParaRPr lang="en-US" sz="2200">
              <a:latin typeface="+mn-lt"/>
            </a:endParaRPr>
          </a:p>
        </p:txBody>
      </p:sp>
      <p:sp>
        <p:nvSpPr>
          <p:cNvPr id="4" name="TextBox 3">
            <a:extLst>
              <a:ext uri="{FF2B5EF4-FFF2-40B4-BE49-F238E27FC236}">
                <a16:creationId xmlns:a16="http://schemas.microsoft.com/office/drawing/2014/main" id="{30DD598D-8BE5-4724-96CD-16E1F0DBCC1B}"/>
              </a:ext>
            </a:extLst>
          </p:cNvPr>
          <p:cNvSpPr txBox="1"/>
          <p:nvPr/>
        </p:nvSpPr>
        <p:spPr>
          <a:xfrm>
            <a:off x="2619375" y="6201036"/>
            <a:ext cx="10541726" cy="327782"/>
          </a:xfrm>
          <a:prstGeom prst="rect">
            <a:avLst/>
          </a:prstGeom>
          <a:noFill/>
        </p:spPr>
        <p:txBody>
          <a:bodyPr wrap="square" rtlCol="0">
            <a:spAutoFit/>
          </a:bodyPr>
          <a:lstStyle/>
          <a:p>
            <a:pPr marL="228600" lvl="1" defTabSz="685800">
              <a:lnSpc>
                <a:spcPct val="90000"/>
              </a:lnSpc>
              <a:spcBef>
                <a:spcPts val="375"/>
              </a:spcBef>
              <a:defRPr/>
            </a:pPr>
            <a:r>
              <a:rPr lang="en-US" sz="1700">
                <a:solidFill>
                  <a:srgbClr val="60636B"/>
                </a:solidFill>
                <a:latin typeface="Calibri" panose="020F0502020204030204" pitchFamily="34" charset="0"/>
              </a:rPr>
              <a:t>What Works Clearinghouse </a:t>
            </a:r>
            <a:r>
              <a:rPr lang="en-US" sz="1700">
                <a:solidFill>
                  <a:srgbClr val="60636B"/>
                </a:solidFill>
                <a:latin typeface="Calibri" panose="020F0502020204030204" pitchFamily="34" charset="0"/>
                <a:hlinkClick r:id="rId3"/>
              </a:rPr>
              <a:t>https://ies.ed.gov/ncee/wwc/Docs/PracticeGuide/ost_pg_072109.pdf</a:t>
            </a:r>
            <a:r>
              <a:rPr lang="en-US" sz="1700">
                <a:solidFill>
                  <a:srgbClr val="60636B"/>
                </a:solidFill>
                <a:latin typeface="Calibri" panose="020F0502020204030204" pitchFamily="34" charset="0"/>
              </a:rPr>
              <a:t> </a:t>
            </a:r>
            <a:endParaRPr lang="en-US" sz="1700">
              <a:solidFill>
                <a:srgbClr val="60636B"/>
              </a:solidFill>
              <a:latin typeface="Fira Sans" charset="0"/>
            </a:endParaRPr>
          </a:p>
        </p:txBody>
      </p:sp>
      <p:pic>
        <p:nvPicPr>
          <p:cNvPr id="6" name="Picture 5" descr="A group of people posing for a photo&#10;&#10;Description automatically generated with medium confidence">
            <a:extLst>
              <a:ext uri="{FF2B5EF4-FFF2-40B4-BE49-F238E27FC236}">
                <a16:creationId xmlns:a16="http://schemas.microsoft.com/office/drawing/2014/main" id="{C1E63813-3C07-4EC9-89AD-CD2426A28E33}"/>
              </a:ext>
            </a:extLst>
          </p:cNvPr>
          <p:cNvPicPr>
            <a:picLocks noChangeAspect="1"/>
          </p:cNvPicPr>
          <p:nvPr/>
        </p:nvPicPr>
        <p:blipFill>
          <a:blip r:embed="rId4"/>
          <a:stretch>
            <a:fillRect/>
          </a:stretch>
        </p:blipFill>
        <p:spPr>
          <a:xfrm>
            <a:off x="9337705" y="2032417"/>
            <a:ext cx="2314476" cy="3015833"/>
          </a:xfrm>
          <a:prstGeom prst="rect">
            <a:avLst/>
          </a:prstGeom>
        </p:spPr>
      </p:pic>
    </p:spTree>
    <p:extLst>
      <p:ext uri="{BB962C8B-B14F-4D97-AF65-F5344CB8AC3E}">
        <p14:creationId xmlns:p14="http://schemas.microsoft.com/office/powerpoint/2010/main" val="1489378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DE166-22A5-015F-FF46-926DE7025B0A}"/>
              </a:ext>
            </a:extLst>
          </p:cNvPr>
          <p:cNvSpPr>
            <a:spLocks noGrp="1"/>
          </p:cNvSpPr>
          <p:nvPr>
            <p:ph type="title"/>
          </p:nvPr>
        </p:nvSpPr>
        <p:spPr/>
        <p:txBody>
          <a:bodyPr>
            <a:normAutofit/>
          </a:bodyPr>
          <a:lstStyle/>
          <a:p>
            <a:r>
              <a:rPr lang="en-US" sz="3500" err="1"/>
              <a:t>WVDE</a:t>
            </a:r>
            <a:r>
              <a:rPr lang="en-US" sz="3500"/>
              <a:t> 21</a:t>
            </a:r>
            <a:r>
              <a:rPr lang="en-US" sz="3500" baseline="30000"/>
              <a:t>st</a:t>
            </a:r>
            <a:r>
              <a:rPr lang="en-US" sz="3500"/>
              <a:t> </a:t>
            </a:r>
            <a:r>
              <a:rPr lang="en-US" sz="3500" err="1"/>
              <a:t>CCLC</a:t>
            </a:r>
            <a:r>
              <a:rPr lang="en-US" sz="3500"/>
              <a:t> Staffing Requirements</a:t>
            </a:r>
          </a:p>
        </p:txBody>
      </p:sp>
      <p:sp>
        <p:nvSpPr>
          <p:cNvPr id="3" name="Content Placeholder 2">
            <a:extLst>
              <a:ext uri="{FF2B5EF4-FFF2-40B4-BE49-F238E27FC236}">
                <a16:creationId xmlns:a16="http://schemas.microsoft.com/office/drawing/2014/main" id="{233ADB7A-AF67-B38A-429D-9F603C02FA9A}"/>
              </a:ext>
            </a:extLst>
          </p:cNvPr>
          <p:cNvSpPr>
            <a:spLocks noGrp="1"/>
          </p:cNvSpPr>
          <p:nvPr>
            <p:ph idx="1"/>
          </p:nvPr>
        </p:nvSpPr>
        <p:spPr/>
        <p:txBody>
          <a:bodyPr>
            <a:normAutofit/>
          </a:bodyPr>
          <a:lstStyle/>
          <a:p>
            <a:r>
              <a:rPr lang="en-US" sz="2400">
                <a:latin typeface="+mn-lt"/>
              </a:rPr>
              <a:t>A minimum of 1 to 16 staff to student ratio</a:t>
            </a:r>
          </a:p>
          <a:p>
            <a:r>
              <a:rPr lang="en-US" sz="2400">
                <a:latin typeface="+mn-lt"/>
              </a:rPr>
              <a:t>A staff and volunteer vetting process to ensure participant safety</a:t>
            </a:r>
          </a:p>
          <a:p>
            <a:r>
              <a:rPr lang="en-US" sz="2400">
                <a:latin typeface="+mn-lt"/>
              </a:rPr>
              <a:t>Current CPR and First Aid certified staff at each site</a:t>
            </a:r>
          </a:p>
          <a:p>
            <a:r>
              <a:rPr lang="en-US" sz="2400">
                <a:latin typeface="+mn-lt"/>
              </a:rPr>
              <a:t>Annual evaluation of staff </a:t>
            </a:r>
          </a:p>
          <a:p>
            <a:r>
              <a:rPr lang="en-US" sz="2400">
                <a:latin typeface="+mn-lt"/>
              </a:rPr>
              <a:t>Annual staff professional development</a:t>
            </a:r>
          </a:p>
          <a:p>
            <a:r>
              <a:rPr lang="en-US" sz="2400">
                <a:latin typeface="+mn-lt"/>
              </a:rPr>
              <a:t>Program director should allot a minimum of 10 hours per week to manage grant program</a:t>
            </a:r>
          </a:p>
        </p:txBody>
      </p:sp>
    </p:spTree>
    <p:extLst>
      <p:ext uri="{BB962C8B-B14F-4D97-AF65-F5344CB8AC3E}">
        <p14:creationId xmlns:p14="http://schemas.microsoft.com/office/powerpoint/2010/main" val="1323932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7203455-0536-7CB0-41E8-CEA44117CEC4}"/>
              </a:ext>
            </a:extLst>
          </p:cNvPr>
          <p:cNvSpPr>
            <a:spLocks noGrp="1"/>
          </p:cNvSpPr>
          <p:nvPr>
            <p:ph type="title"/>
          </p:nvPr>
        </p:nvSpPr>
        <p:spPr>
          <a:xfrm>
            <a:off x="838200" y="1312391"/>
            <a:ext cx="10515600" cy="1325563"/>
          </a:xfrm>
        </p:spPr>
        <p:txBody>
          <a:bodyPr anchor="ctr">
            <a:normAutofit/>
          </a:bodyPr>
          <a:lstStyle/>
          <a:p>
            <a:r>
              <a:rPr lang="en-US"/>
              <a:t>Professional Development Requirements</a:t>
            </a:r>
          </a:p>
        </p:txBody>
      </p:sp>
      <p:pic>
        <p:nvPicPr>
          <p:cNvPr id="7" name="Content Placeholder 6" descr="Business people video conferencing">
            <a:extLst>
              <a:ext uri="{FF2B5EF4-FFF2-40B4-BE49-F238E27FC236}">
                <a16:creationId xmlns:a16="http://schemas.microsoft.com/office/drawing/2014/main" id="{C385031C-CE2A-2DCA-7148-F453DBC66D30}"/>
              </a:ext>
            </a:extLst>
          </p:cNvPr>
          <p:cNvPicPr>
            <a:picLocks noGrp="1" noChangeAspect="1"/>
          </p:cNvPicPr>
          <p:nvPr>
            <p:ph sz="half" idx="1"/>
          </p:nvPr>
        </p:nvPicPr>
        <p:blipFill>
          <a:blip r:embed="rId3"/>
          <a:stretch/>
        </p:blipFill>
        <p:spPr>
          <a:xfrm>
            <a:off x="912429" y="2817341"/>
            <a:ext cx="5033141" cy="3359622"/>
          </a:xfrm>
          <a:noFill/>
        </p:spPr>
      </p:pic>
      <p:sp>
        <p:nvSpPr>
          <p:cNvPr id="11" name="Content Placeholder 2">
            <a:extLst>
              <a:ext uri="{FF2B5EF4-FFF2-40B4-BE49-F238E27FC236}">
                <a16:creationId xmlns:a16="http://schemas.microsoft.com/office/drawing/2014/main" id="{FC20FABD-3D02-BD0A-F3F4-8B8602368FA1}"/>
              </a:ext>
            </a:extLst>
          </p:cNvPr>
          <p:cNvSpPr>
            <a:spLocks noGrp="1"/>
          </p:cNvSpPr>
          <p:nvPr>
            <p:ph sz="half" idx="2"/>
          </p:nvPr>
        </p:nvSpPr>
        <p:spPr>
          <a:xfrm>
            <a:off x="6462130" y="2817341"/>
            <a:ext cx="5729869" cy="3359622"/>
          </a:xfrm>
        </p:spPr>
        <p:txBody>
          <a:bodyPr>
            <a:normAutofit fontScale="92500" lnSpcReduction="10000"/>
          </a:bodyPr>
          <a:lstStyle/>
          <a:p>
            <a:pPr marL="342900" marR="481965" indent="-342900">
              <a:lnSpc>
                <a:spcPct val="110000"/>
              </a:lnSpc>
              <a:spcBef>
                <a:spcPts val="0"/>
              </a:spcBef>
              <a:buFont typeface="Symbol" panose="05050102010706020507" pitchFamily="18" charset="2"/>
              <a:buChar char=""/>
              <a:tabLst>
                <a:tab pos="875665" algn="l"/>
              </a:tabLst>
            </a:pPr>
            <a:r>
              <a:rPr lang="en-US" sz="2400" spc="-30"/>
              <a:t>New Grant Cohort Training in August.  </a:t>
            </a:r>
            <a:endParaRPr lang="en-US" sz="2400"/>
          </a:p>
          <a:p>
            <a:pPr marL="342900" marR="424180" indent="-342900">
              <a:lnSpc>
                <a:spcPct val="110000"/>
              </a:lnSpc>
              <a:spcBef>
                <a:spcPts val="80"/>
              </a:spcBef>
              <a:buFont typeface="Symbol" panose="05050102010706020507" pitchFamily="18" charset="2"/>
              <a:buChar char=""/>
              <a:tabLst>
                <a:tab pos="875665" algn="l"/>
              </a:tabLst>
            </a:pPr>
            <a:r>
              <a:rPr lang="en-US" sz="2400" spc="-30"/>
              <a:t>The program director attends the Multi-State Conference or its equivalent annually.  </a:t>
            </a:r>
            <a:endParaRPr lang="en-US" sz="2400"/>
          </a:p>
          <a:p>
            <a:pPr marL="342900" marR="594995" indent="-342900">
              <a:lnSpc>
                <a:spcPct val="110000"/>
              </a:lnSpc>
              <a:spcBef>
                <a:spcPts val="5"/>
              </a:spcBef>
              <a:buFont typeface="Symbol" panose="05050102010706020507" pitchFamily="18" charset="2"/>
              <a:buChar char=""/>
              <a:tabLst>
                <a:tab pos="875665" algn="l"/>
              </a:tabLst>
            </a:pPr>
            <a:r>
              <a:rPr lang="en-US" sz="2400" spc="-10"/>
              <a:t>The</a:t>
            </a:r>
            <a:r>
              <a:rPr lang="en-US" sz="2400" spc="-65"/>
              <a:t> </a:t>
            </a:r>
            <a:r>
              <a:rPr lang="en-US" sz="2400" spc="-10"/>
              <a:t>program</a:t>
            </a:r>
            <a:r>
              <a:rPr lang="en-US" sz="2400" spc="-65"/>
              <a:t> </a:t>
            </a:r>
            <a:r>
              <a:rPr lang="en-US" sz="2400" spc="-10"/>
              <a:t>director</a:t>
            </a:r>
            <a:r>
              <a:rPr lang="en-US" sz="2400" spc="-65"/>
              <a:t> </a:t>
            </a:r>
            <a:r>
              <a:rPr lang="en-US" sz="2400" spc="-10"/>
              <a:t>and</a:t>
            </a:r>
            <a:r>
              <a:rPr lang="en-US" sz="2400" spc="-65"/>
              <a:t> </a:t>
            </a:r>
            <a:r>
              <a:rPr lang="en-US" sz="2400" spc="-10"/>
              <a:t>one</a:t>
            </a:r>
            <a:r>
              <a:rPr lang="en-US" sz="2400" spc="-65"/>
              <a:t> </a:t>
            </a:r>
            <a:r>
              <a:rPr lang="en-US" sz="2400" spc="-10"/>
              <a:t>program</a:t>
            </a:r>
            <a:r>
              <a:rPr lang="en-US" sz="2400" spc="-65"/>
              <a:t> </a:t>
            </a:r>
            <a:r>
              <a:rPr lang="en-US" sz="2400" spc="-10"/>
              <a:t>staff</a:t>
            </a:r>
            <a:r>
              <a:rPr lang="en-US" sz="2400" spc="-65"/>
              <a:t> </a:t>
            </a:r>
            <a:r>
              <a:rPr lang="en-US" sz="2400" spc="-10"/>
              <a:t>member</a:t>
            </a:r>
            <a:r>
              <a:rPr lang="en-US" sz="2400" spc="-65"/>
              <a:t> </a:t>
            </a:r>
            <a:r>
              <a:rPr lang="en-US" sz="2400" spc="-30"/>
              <a:t>to attend the </a:t>
            </a:r>
            <a:r>
              <a:rPr lang="en-US" sz="2400" spc="-30" err="1"/>
              <a:t>WVDE</a:t>
            </a:r>
            <a:r>
              <a:rPr lang="en-US" sz="2400" spc="-30"/>
              <a:t>-sponsored 21</a:t>
            </a:r>
            <a:r>
              <a:rPr lang="en-US" sz="2400" spc="-30" baseline="30000"/>
              <a:t>st</a:t>
            </a:r>
            <a:r>
              <a:rPr lang="en-US" sz="2400" spc="-30"/>
              <a:t> </a:t>
            </a:r>
            <a:r>
              <a:rPr lang="en-US" sz="2400" spc="-30" err="1"/>
              <a:t>CCLC</a:t>
            </a:r>
            <a:r>
              <a:rPr lang="en-US" sz="2400" spc="-30"/>
              <a:t> conference annually. </a:t>
            </a:r>
            <a:r>
              <a:rPr lang="en-US" sz="2400"/>
              <a:t> </a:t>
            </a:r>
          </a:p>
          <a:p>
            <a:pPr marL="342900" marR="594995" indent="-342900">
              <a:lnSpc>
                <a:spcPct val="110000"/>
              </a:lnSpc>
              <a:spcBef>
                <a:spcPts val="5"/>
              </a:spcBef>
              <a:buFont typeface="Symbol" panose="05050102010706020507" pitchFamily="18" charset="2"/>
              <a:buChar char=""/>
              <a:tabLst>
                <a:tab pos="875665" algn="l"/>
              </a:tabLst>
            </a:pPr>
            <a:r>
              <a:rPr lang="en-US" sz="2400"/>
              <a:t>Online trainings and meetings,</a:t>
            </a:r>
          </a:p>
          <a:p>
            <a:endParaRPr lang="en-US"/>
          </a:p>
        </p:txBody>
      </p:sp>
    </p:spTree>
    <p:extLst>
      <p:ext uri="{BB962C8B-B14F-4D97-AF65-F5344CB8AC3E}">
        <p14:creationId xmlns:p14="http://schemas.microsoft.com/office/powerpoint/2010/main" val="679775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6717D-3E11-C648-3977-40652DFC173C}"/>
              </a:ext>
            </a:extLst>
          </p:cNvPr>
          <p:cNvSpPr>
            <a:spLocks noGrp="1"/>
          </p:cNvSpPr>
          <p:nvPr>
            <p:ph type="title"/>
          </p:nvPr>
        </p:nvSpPr>
        <p:spPr/>
        <p:txBody>
          <a:bodyPr>
            <a:normAutofit/>
          </a:bodyPr>
          <a:lstStyle/>
          <a:p>
            <a:r>
              <a:rPr lang="en-US" sz="3500"/>
              <a:t>Evaluation Requirements</a:t>
            </a:r>
          </a:p>
        </p:txBody>
      </p:sp>
      <p:sp>
        <p:nvSpPr>
          <p:cNvPr id="4" name="Text Placeholder 3">
            <a:extLst>
              <a:ext uri="{FF2B5EF4-FFF2-40B4-BE49-F238E27FC236}">
                <a16:creationId xmlns:a16="http://schemas.microsoft.com/office/drawing/2014/main" id="{8DF9F17C-9747-01AB-A480-852D2A389EC3}"/>
              </a:ext>
            </a:extLst>
          </p:cNvPr>
          <p:cNvSpPr>
            <a:spLocks noGrp="1"/>
          </p:cNvSpPr>
          <p:nvPr>
            <p:ph type="body" idx="1"/>
          </p:nvPr>
        </p:nvSpPr>
        <p:spPr>
          <a:xfrm>
            <a:off x="1021371" y="2189744"/>
            <a:ext cx="4114525" cy="489013"/>
          </a:xfrm>
        </p:spPr>
        <p:txBody>
          <a:bodyPr>
            <a:normAutofit/>
          </a:bodyPr>
          <a:lstStyle/>
          <a:p>
            <a:r>
              <a:rPr lang="en-US" sz="2400"/>
              <a:t>Local Evaluation	</a:t>
            </a:r>
          </a:p>
        </p:txBody>
      </p:sp>
      <p:sp>
        <p:nvSpPr>
          <p:cNvPr id="5" name="Content Placeholder 4">
            <a:extLst>
              <a:ext uri="{FF2B5EF4-FFF2-40B4-BE49-F238E27FC236}">
                <a16:creationId xmlns:a16="http://schemas.microsoft.com/office/drawing/2014/main" id="{43778D6F-9AAF-A280-AAA9-3434A7396621}"/>
              </a:ext>
            </a:extLst>
          </p:cNvPr>
          <p:cNvSpPr>
            <a:spLocks noGrp="1"/>
          </p:cNvSpPr>
          <p:nvPr>
            <p:ph sz="half" idx="2"/>
          </p:nvPr>
        </p:nvSpPr>
        <p:spPr>
          <a:xfrm>
            <a:off x="1021371" y="2820925"/>
            <a:ext cx="4114525" cy="3729345"/>
          </a:xfrm>
        </p:spPr>
        <p:txBody>
          <a:bodyPr>
            <a:normAutofit lnSpcReduction="10000"/>
          </a:bodyPr>
          <a:lstStyle/>
          <a:p>
            <a:pPr>
              <a:lnSpc>
                <a:spcPct val="100000"/>
              </a:lnSpc>
              <a:spcBef>
                <a:spcPts val="0"/>
              </a:spcBef>
            </a:pPr>
            <a:r>
              <a:rPr lang="en-US" sz="2400" dirty="0">
                <a:latin typeface="+mn-lt"/>
              </a:rPr>
              <a:t>Annual local evaluation report</a:t>
            </a:r>
          </a:p>
          <a:p>
            <a:pPr>
              <a:lnSpc>
                <a:spcPct val="100000"/>
              </a:lnSpc>
              <a:spcBef>
                <a:spcPts val="0"/>
              </a:spcBef>
            </a:pPr>
            <a:r>
              <a:rPr lang="en-US" sz="2400" dirty="0">
                <a:latin typeface="+mn-lt"/>
              </a:rPr>
              <a:t>Local evaluation report notification to community and stakeholders </a:t>
            </a:r>
          </a:p>
          <a:p>
            <a:pPr>
              <a:lnSpc>
                <a:spcPct val="100000"/>
              </a:lnSpc>
              <a:spcBef>
                <a:spcPts val="0"/>
              </a:spcBef>
            </a:pPr>
            <a:r>
              <a:rPr lang="en-US" sz="2400" dirty="0">
                <a:latin typeface="+mn-lt"/>
              </a:rPr>
              <a:t>Submit report to the WVDE 21</a:t>
            </a:r>
            <a:r>
              <a:rPr lang="en-US" sz="2400" baseline="30000" dirty="0">
                <a:latin typeface="+mn-lt"/>
              </a:rPr>
              <a:t>st</a:t>
            </a:r>
            <a:r>
              <a:rPr lang="en-US" sz="2400" dirty="0">
                <a:latin typeface="+mn-lt"/>
              </a:rPr>
              <a:t> CCLC</a:t>
            </a:r>
          </a:p>
          <a:p>
            <a:pPr>
              <a:lnSpc>
                <a:spcPct val="100000"/>
              </a:lnSpc>
              <a:spcBef>
                <a:spcPts val="0"/>
              </a:spcBef>
            </a:pPr>
            <a:r>
              <a:rPr lang="en-US" sz="2400" dirty="0">
                <a:latin typeface="+mn-lt"/>
              </a:rPr>
              <a:t>If applicable, an external evaluator costs no greater than 5% of budget</a:t>
            </a:r>
          </a:p>
        </p:txBody>
      </p:sp>
      <p:sp>
        <p:nvSpPr>
          <p:cNvPr id="6" name="Text Placeholder 5">
            <a:extLst>
              <a:ext uri="{FF2B5EF4-FFF2-40B4-BE49-F238E27FC236}">
                <a16:creationId xmlns:a16="http://schemas.microsoft.com/office/drawing/2014/main" id="{8A2C6D04-FB81-F1D6-276C-397E142F3D2F}"/>
              </a:ext>
            </a:extLst>
          </p:cNvPr>
          <p:cNvSpPr>
            <a:spLocks noGrp="1"/>
          </p:cNvSpPr>
          <p:nvPr>
            <p:ph type="body" sz="quarter" idx="3"/>
          </p:nvPr>
        </p:nvSpPr>
        <p:spPr>
          <a:xfrm>
            <a:off x="7237410" y="2189744"/>
            <a:ext cx="4114802" cy="489013"/>
          </a:xfrm>
        </p:spPr>
        <p:txBody>
          <a:bodyPr>
            <a:normAutofit/>
          </a:bodyPr>
          <a:lstStyle/>
          <a:p>
            <a:r>
              <a:rPr lang="en-US" sz="2400"/>
              <a:t>State Evaluation</a:t>
            </a:r>
          </a:p>
        </p:txBody>
      </p:sp>
      <p:sp>
        <p:nvSpPr>
          <p:cNvPr id="7" name="Content Placeholder 6">
            <a:extLst>
              <a:ext uri="{FF2B5EF4-FFF2-40B4-BE49-F238E27FC236}">
                <a16:creationId xmlns:a16="http://schemas.microsoft.com/office/drawing/2014/main" id="{643F8763-7D52-F25E-BF2A-6926632183C4}"/>
              </a:ext>
            </a:extLst>
          </p:cNvPr>
          <p:cNvSpPr>
            <a:spLocks noGrp="1"/>
          </p:cNvSpPr>
          <p:nvPr>
            <p:ph sz="quarter" idx="4"/>
          </p:nvPr>
        </p:nvSpPr>
        <p:spPr>
          <a:xfrm>
            <a:off x="7090897" y="2820924"/>
            <a:ext cx="4114802" cy="3729345"/>
          </a:xfrm>
        </p:spPr>
        <p:txBody>
          <a:bodyPr>
            <a:normAutofit lnSpcReduction="10000"/>
          </a:bodyPr>
          <a:lstStyle/>
          <a:p>
            <a:pPr marL="342900" lvl="1">
              <a:lnSpc>
                <a:spcPct val="110000"/>
              </a:lnSpc>
              <a:spcBef>
                <a:spcPts val="0"/>
              </a:spcBef>
            </a:pPr>
            <a:r>
              <a:rPr lang="en-US" sz="2400" dirty="0">
                <a:latin typeface="+mn-lt"/>
                <a:ea typeface="Times New Roman" panose="02020603050405020304" pitchFamily="18" charset="0"/>
                <a:cs typeface="Calibri" panose="020F0502020204030204" pitchFamily="34" charset="0"/>
              </a:rPr>
              <a:t>Data Collection App</a:t>
            </a:r>
            <a:endParaRPr lang="en-US" sz="2400" dirty="0">
              <a:latin typeface="+mn-lt"/>
              <a:ea typeface="Times New Roman" panose="02020603050405020304" pitchFamily="18" charset="0"/>
              <a:cs typeface="Times New Roman" panose="02020603050405020304" pitchFamily="18" charset="0"/>
            </a:endParaRPr>
          </a:p>
          <a:p>
            <a:pPr marL="342900" lvl="1">
              <a:lnSpc>
                <a:spcPct val="110000"/>
              </a:lnSpc>
              <a:spcBef>
                <a:spcPts val="0"/>
              </a:spcBef>
            </a:pPr>
            <a:r>
              <a:rPr lang="en-US" sz="2400" dirty="0">
                <a:latin typeface="+mn-lt"/>
                <a:ea typeface="Times New Roman" panose="02020603050405020304" pitchFamily="18" charset="0"/>
                <a:cs typeface="Calibri" panose="020F0502020204030204" pitchFamily="34" charset="0"/>
              </a:rPr>
              <a:t>USDE 21 APR Report</a:t>
            </a:r>
            <a:endParaRPr lang="en-US" sz="2400" dirty="0">
              <a:latin typeface="+mn-lt"/>
              <a:ea typeface="Times New Roman" panose="02020603050405020304" pitchFamily="18" charset="0"/>
              <a:cs typeface="Times New Roman" panose="02020603050405020304" pitchFamily="18" charset="0"/>
            </a:endParaRPr>
          </a:p>
          <a:p>
            <a:pPr marL="342900" lvl="1">
              <a:lnSpc>
                <a:spcPct val="110000"/>
              </a:lnSpc>
              <a:spcBef>
                <a:spcPts val="0"/>
              </a:spcBef>
            </a:pPr>
            <a:r>
              <a:rPr lang="en-US" sz="2400" dirty="0">
                <a:latin typeface="+mn-lt"/>
                <a:ea typeface="Times New Roman" panose="02020603050405020304" pitchFamily="18" charset="0"/>
                <a:cs typeface="Calibri" panose="020F0502020204030204" pitchFamily="34" charset="0"/>
              </a:rPr>
              <a:t>Annual Teacher Survey  </a:t>
            </a:r>
            <a:endParaRPr lang="en-US" sz="2400" dirty="0">
              <a:latin typeface="+mn-lt"/>
              <a:ea typeface="Times New Roman" panose="02020603050405020304" pitchFamily="18" charset="0"/>
              <a:cs typeface="Times New Roman" panose="02020603050405020304" pitchFamily="18" charset="0"/>
            </a:endParaRPr>
          </a:p>
          <a:p>
            <a:pPr marL="342900" lvl="1">
              <a:lnSpc>
                <a:spcPct val="110000"/>
              </a:lnSpc>
              <a:spcBef>
                <a:spcPts val="0"/>
              </a:spcBef>
            </a:pPr>
            <a:r>
              <a:rPr lang="en-US" sz="2400" dirty="0">
                <a:latin typeface="+mn-lt"/>
                <a:ea typeface="Times New Roman" panose="02020603050405020304" pitchFamily="18" charset="0"/>
                <a:cs typeface="Calibri" panose="020F0502020204030204" pitchFamily="34" charset="0"/>
              </a:rPr>
              <a:t>Annual Program Director Survey</a:t>
            </a:r>
            <a:endParaRPr lang="en-US" sz="2400" dirty="0">
              <a:latin typeface="+mn-lt"/>
              <a:ea typeface="Times New Roman" panose="02020603050405020304" pitchFamily="18" charset="0"/>
              <a:cs typeface="Times New Roman" panose="02020603050405020304" pitchFamily="18" charset="0"/>
            </a:endParaRPr>
          </a:p>
          <a:p>
            <a:pPr marL="342900" lvl="1">
              <a:lnSpc>
                <a:spcPct val="110000"/>
              </a:lnSpc>
              <a:spcBef>
                <a:spcPts val="0"/>
              </a:spcBef>
            </a:pPr>
            <a:r>
              <a:rPr lang="en-US" sz="2400" dirty="0">
                <a:latin typeface="+mn-lt"/>
                <a:ea typeface="Times New Roman" panose="02020603050405020304" pitchFamily="18" charset="0"/>
                <a:cs typeface="Calibri" panose="020F0502020204030204" pitchFamily="34" charset="0"/>
              </a:rPr>
              <a:t>Program compliance monitoring</a:t>
            </a:r>
          </a:p>
          <a:p>
            <a:pPr marL="342900" lvl="1">
              <a:lnSpc>
                <a:spcPct val="110000"/>
              </a:lnSpc>
              <a:spcBef>
                <a:spcPts val="0"/>
              </a:spcBef>
            </a:pPr>
            <a:r>
              <a:rPr lang="en-US" sz="2400" dirty="0">
                <a:latin typeface="+mn-lt"/>
                <a:ea typeface="Times New Roman" panose="02020603050405020304" pitchFamily="18" charset="0"/>
                <a:cs typeface="Calibri" panose="020F0502020204030204" pitchFamily="34" charset="0"/>
              </a:rPr>
              <a:t>Required trainings </a:t>
            </a:r>
            <a:endParaRPr lang="en-US" sz="2400" dirty="0">
              <a:latin typeface="+mn-lt"/>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83822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4006-BDE7-4D28-A7BC-A29767E3A436}"/>
              </a:ext>
            </a:extLst>
          </p:cNvPr>
          <p:cNvSpPr>
            <a:spLocks noGrp="1"/>
          </p:cNvSpPr>
          <p:nvPr>
            <p:ph type="title"/>
          </p:nvPr>
        </p:nvSpPr>
        <p:spPr/>
        <p:txBody>
          <a:bodyPr anchor="ctr">
            <a:normAutofit/>
          </a:bodyPr>
          <a:lstStyle/>
          <a:p>
            <a:r>
              <a:rPr lang="en-US" altLang="en-US" sz="3500"/>
              <a:t>21</a:t>
            </a:r>
            <a:r>
              <a:rPr lang="en-US" altLang="en-US" sz="3500" baseline="30000"/>
              <a:t>st</a:t>
            </a:r>
            <a:r>
              <a:rPr lang="en-US" altLang="en-US" sz="3500"/>
              <a:t> Century Nita M. Lowey Community Learning Center (21</a:t>
            </a:r>
            <a:r>
              <a:rPr lang="en-US" altLang="en-US" sz="3500" baseline="30000"/>
              <a:t>st</a:t>
            </a:r>
            <a:r>
              <a:rPr lang="en-US" altLang="en-US" sz="3500"/>
              <a:t> CCLC)</a:t>
            </a:r>
            <a:endParaRPr lang="en-US" sz="3500"/>
          </a:p>
        </p:txBody>
      </p:sp>
      <p:sp>
        <p:nvSpPr>
          <p:cNvPr id="3" name="Content Placeholder 2">
            <a:extLst>
              <a:ext uri="{FF2B5EF4-FFF2-40B4-BE49-F238E27FC236}">
                <a16:creationId xmlns:a16="http://schemas.microsoft.com/office/drawing/2014/main" id="{4CC97693-E107-4045-975D-C21DED1F149E}"/>
              </a:ext>
            </a:extLst>
          </p:cNvPr>
          <p:cNvSpPr>
            <a:spLocks noGrp="1"/>
          </p:cNvSpPr>
          <p:nvPr>
            <p:ph sz="half" idx="1"/>
          </p:nvPr>
        </p:nvSpPr>
        <p:spPr>
          <a:xfrm>
            <a:off x="838200" y="2637954"/>
            <a:ext cx="6805914" cy="3681591"/>
          </a:xfrm>
        </p:spPr>
        <p:txBody>
          <a:bodyPr>
            <a:normAutofit/>
          </a:bodyPr>
          <a:lstStyle/>
          <a:p>
            <a:pPr>
              <a:spcBef>
                <a:spcPts val="1800"/>
              </a:spcBef>
            </a:pPr>
            <a:r>
              <a:rPr lang="en-US" altLang="en-US" sz="2400">
                <a:latin typeface="+mn-lt"/>
              </a:rPr>
              <a:t>Funded through Title IV, Part B of the federal Elementary and Secondary Education Act</a:t>
            </a:r>
            <a:endParaRPr lang="en-US" sz="2400">
              <a:latin typeface="+mn-lt"/>
            </a:endParaRPr>
          </a:p>
          <a:p>
            <a:pPr>
              <a:spcBef>
                <a:spcPts val="1800"/>
              </a:spcBef>
            </a:pPr>
            <a:r>
              <a:rPr lang="en-US" altLang="en-US" sz="2400">
                <a:latin typeface="+mn-lt"/>
              </a:rPr>
              <a:t>Provides federal funding to establish high-quality afterschool programs in community learning centers</a:t>
            </a:r>
          </a:p>
          <a:p>
            <a:pPr>
              <a:spcBef>
                <a:spcPts val="1800"/>
              </a:spcBef>
            </a:pPr>
            <a:r>
              <a:rPr lang="en-US" altLang="en-US" sz="2400">
                <a:latin typeface="+mn-lt"/>
              </a:rPr>
              <a:t>Targets students who are at risk of academic failure and their families </a:t>
            </a:r>
          </a:p>
        </p:txBody>
      </p:sp>
      <p:pic>
        <p:nvPicPr>
          <p:cNvPr id="1026" name="Picture 2">
            <a:extLst>
              <a:ext uri="{FF2B5EF4-FFF2-40B4-BE49-F238E27FC236}">
                <a16:creationId xmlns:a16="http://schemas.microsoft.com/office/drawing/2014/main" id="{4CE0BDA8-B11D-455C-B3DC-3939F15E645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52757" y="2637954"/>
            <a:ext cx="3633575" cy="2936566"/>
          </a:xfrm>
          <a:prstGeom prst="rect">
            <a:avLst/>
          </a:prstGeom>
          <a:solidFill>
            <a:srgbClr val="FFFFFF"/>
          </a:solidFill>
        </p:spPr>
      </p:pic>
    </p:spTree>
    <p:extLst>
      <p:ext uri="{BB962C8B-B14F-4D97-AF65-F5344CB8AC3E}">
        <p14:creationId xmlns:p14="http://schemas.microsoft.com/office/powerpoint/2010/main" val="1555174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081FC-00AD-926C-6F5E-DA030A54AB9F}"/>
              </a:ext>
            </a:extLst>
          </p:cNvPr>
          <p:cNvSpPr>
            <a:spLocks noGrp="1"/>
          </p:cNvSpPr>
          <p:nvPr>
            <p:ph type="title"/>
          </p:nvPr>
        </p:nvSpPr>
        <p:spPr>
          <a:xfrm>
            <a:off x="838200" y="1312391"/>
            <a:ext cx="11010900" cy="1325563"/>
          </a:xfrm>
        </p:spPr>
        <p:txBody>
          <a:bodyPr>
            <a:normAutofit/>
          </a:bodyPr>
          <a:lstStyle/>
          <a:p>
            <a:r>
              <a:rPr lang="en-US" sz="3500" err="1"/>
              <a:t>WVDE</a:t>
            </a:r>
            <a:r>
              <a:rPr lang="en-US" sz="3500"/>
              <a:t> 21</a:t>
            </a:r>
            <a:r>
              <a:rPr lang="en-US" sz="3500" baseline="30000"/>
              <a:t>st</a:t>
            </a:r>
            <a:r>
              <a:rPr lang="en-US" sz="3500"/>
              <a:t> </a:t>
            </a:r>
            <a:r>
              <a:rPr lang="en-US" sz="3500" err="1"/>
              <a:t>CCLC</a:t>
            </a:r>
            <a:r>
              <a:rPr lang="en-US" sz="3500"/>
              <a:t> Site Operation Requirements </a:t>
            </a:r>
          </a:p>
        </p:txBody>
      </p:sp>
      <p:sp>
        <p:nvSpPr>
          <p:cNvPr id="5" name="TextBox 4">
            <a:extLst>
              <a:ext uri="{FF2B5EF4-FFF2-40B4-BE49-F238E27FC236}">
                <a16:creationId xmlns:a16="http://schemas.microsoft.com/office/drawing/2014/main" id="{E922F074-68AE-9A12-2BD5-07E4DDD43CB3}"/>
              </a:ext>
            </a:extLst>
          </p:cNvPr>
          <p:cNvSpPr txBox="1"/>
          <p:nvPr/>
        </p:nvSpPr>
        <p:spPr>
          <a:xfrm>
            <a:off x="904875" y="2530113"/>
            <a:ext cx="10153650" cy="3323987"/>
          </a:xfrm>
          <a:prstGeom prst="rect">
            <a:avLst/>
          </a:prstGeom>
          <a:noFill/>
        </p:spPr>
        <p:txBody>
          <a:bodyPr wrap="square">
            <a:spAutoFit/>
          </a:bodyPr>
          <a:lstStyle/>
          <a:p>
            <a:endParaRPr lang="en-US"/>
          </a:p>
          <a:p>
            <a:pPr marL="285750" indent="-285750">
              <a:buFont typeface="Arial" panose="020B0604020202020204" pitchFamily="34" charset="0"/>
              <a:buChar char="•"/>
            </a:pPr>
            <a:r>
              <a:rPr lang="en-US" sz="2400"/>
              <a:t>All Programs must be fully operational by October 15th.</a:t>
            </a:r>
          </a:p>
          <a:p>
            <a:pPr marL="285750" indent="-285750">
              <a:buFont typeface="Arial" panose="020B0604020202020204" pitchFamily="34" charset="0"/>
              <a:buChar char="•"/>
            </a:pPr>
            <a:r>
              <a:rPr lang="en-US" sz="2400"/>
              <a:t>App programs must operate a minimum of 10 hours a week for 25 weeks during the regular school year or its equivalent.</a:t>
            </a:r>
          </a:p>
          <a:p>
            <a:pPr marL="285750" indent="-285750">
              <a:buFont typeface="Arial" panose="020B0604020202020204" pitchFamily="34" charset="0"/>
              <a:buChar char="•"/>
            </a:pPr>
            <a:r>
              <a:rPr lang="en-US" sz="2400"/>
              <a:t>Programs must offer at least 3 meaningful family engagement experiences per site annually.</a:t>
            </a:r>
          </a:p>
          <a:p>
            <a:pPr marL="285750" indent="-285750">
              <a:buFont typeface="Arial" panose="020B0604020202020204" pitchFamily="34" charset="0"/>
              <a:buChar char="•"/>
            </a:pPr>
            <a:r>
              <a:rPr lang="en-US" sz="2400"/>
              <a:t>Grantees must adhere to the average daily attendance requirements:</a:t>
            </a:r>
          </a:p>
          <a:p>
            <a:pPr marL="742950" lvl="1" indent="-285750">
              <a:buFont typeface="Arial" panose="020B0604020202020204" pitchFamily="34" charset="0"/>
              <a:buChar char="•"/>
            </a:pPr>
            <a:r>
              <a:rPr lang="en-US" sz="2400"/>
              <a:t>First year meet 85% ADA</a:t>
            </a:r>
          </a:p>
          <a:p>
            <a:pPr marL="742950" lvl="1" indent="-285750">
              <a:buFont typeface="Arial" panose="020B0604020202020204" pitchFamily="34" charset="0"/>
              <a:buChar char="•"/>
            </a:pPr>
            <a:r>
              <a:rPr lang="en-US" sz="2400"/>
              <a:t>Second through fifth years meet 90% ADA.</a:t>
            </a:r>
          </a:p>
        </p:txBody>
      </p:sp>
    </p:spTree>
    <p:extLst>
      <p:ext uri="{BB962C8B-B14F-4D97-AF65-F5344CB8AC3E}">
        <p14:creationId xmlns:p14="http://schemas.microsoft.com/office/powerpoint/2010/main" val="2032455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E6B2-8B46-AEA2-2C31-F93E00BE6AEB}"/>
              </a:ext>
            </a:extLst>
          </p:cNvPr>
          <p:cNvSpPr>
            <a:spLocks noGrp="1"/>
          </p:cNvSpPr>
          <p:nvPr>
            <p:ph type="title"/>
          </p:nvPr>
        </p:nvSpPr>
        <p:spPr/>
        <p:txBody>
          <a:bodyPr/>
          <a:lstStyle/>
          <a:p>
            <a:r>
              <a:rPr lang="en-US"/>
              <a:t>Average Daily Attendance  </a:t>
            </a:r>
          </a:p>
        </p:txBody>
      </p:sp>
    </p:spTree>
    <p:extLst>
      <p:ext uri="{BB962C8B-B14F-4D97-AF65-F5344CB8AC3E}">
        <p14:creationId xmlns:p14="http://schemas.microsoft.com/office/powerpoint/2010/main" val="1365661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C8CFDD-E543-4CF1-96E8-538325E6D1DF}"/>
              </a:ext>
            </a:extLst>
          </p:cNvPr>
          <p:cNvSpPr>
            <a:spLocks noGrp="1"/>
          </p:cNvSpPr>
          <p:nvPr>
            <p:ph type="title"/>
          </p:nvPr>
        </p:nvSpPr>
        <p:spPr>
          <a:xfrm>
            <a:off x="838200" y="1312391"/>
            <a:ext cx="11353800" cy="1325563"/>
          </a:xfrm>
        </p:spPr>
        <p:txBody>
          <a:bodyPr>
            <a:normAutofit/>
          </a:bodyPr>
          <a:lstStyle/>
          <a:p>
            <a:r>
              <a:rPr lang="en-US" sz="3500"/>
              <a:t>Calculating Average Daily Attendance (ADA)</a:t>
            </a:r>
          </a:p>
        </p:txBody>
      </p:sp>
      <p:sp>
        <p:nvSpPr>
          <p:cNvPr id="5" name="Content Placeholder 4">
            <a:extLst>
              <a:ext uri="{FF2B5EF4-FFF2-40B4-BE49-F238E27FC236}">
                <a16:creationId xmlns:a16="http://schemas.microsoft.com/office/drawing/2014/main" id="{64B5529A-700A-41E1-BA11-627957325AF1}"/>
              </a:ext>
            </a:extLst>
          </p:cNvPr>
          <p:cNvSpPr>
            <a:spLocks noGrp="1"/>
          </p:cNvSpPr>
          <p:nvPr>
            <p:ph idx="1"/>
          </p:nvPr>
        </p:nvSpPr>
        <p:spPr/>
        <p:txBody>
          <a:bodyPr>
            <a:normAutofit/>
          </a:bodyPr>
          <a:lstStyle/>
          <a:p>
            <a:r>
              <a:rPr lang="en-US" sz="2400" b="1"/>
              <a:t>Past grantees </a:t>
            </a:r>
            <a:r>
              <a:rPr lang="en-US" sz="2400"/>
              <a:t>are required to use their ADA from the last three years of grant plus a 10% growth increase. For new sites, use your average ADA.</a:t>
            </a:r>
          </a:p>
          <a:p>
            <a:r>
              <a:rPr lang="en-US" sz="2400" b="1"/>
              <a:t>New applicants </a:t>
            </a:r>
            <a:r>
              <a:rPr lang="en-US" sz="2400" u="sng"/>
              <a:t>carefully consider using the ADA data chart provided in this presentation. </a:t>
            </a:r>
            <a:r>
              <a:rPr lang="en-US" sz="2400"/>
              <a:t>It may be helpful to use parent and community surveys, school input, and past experiences to support your stated ADA.</a:t>
            </a:r>
          </a:p>
        </p:txBody>
      </p:sp>
    </p:spTree>
    <p:extLst>
      <p:ext uri="{BB962C8B-B14F-4D97-AF65-F5344CB8AC3E}">
        <p14:creationId xmlns:p14="http://schemas.microsoft.com/office/powerpoint/2010/main" val="2813075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0DF1DE-0A5C-44C9-90E6-C164CFEA0DD6}"/>
              </a:ext>
            </a:extLst>
          </p:cNvPr>
          <p:cNvSpPr>
            <a:spLocks noGrp="1"/>
          </p:cNvSpPr>
          <p:nvPr>
            <p:ph type="title"/>
          </p:nvPr>
        </p:nvSpPr>
        <p:spPr>
          <a:xfrm>
            <a:off x="1152525" y="255116"/>
            <a:ext cx="10515600" cy="1325563"/>
          </a:xfrm>
        </p:spPr>
        <p:txBody>
          <a:bodyPr>
            <a:normAutofit/>
          </a:bodyPr>
          <a:lstStyle/>
          <a:p>
            <a:r>
              <a:rPr lang="en-US" sz="3500"/>
              <a:t>Combined Site ADA Data from 2021-2024</a:t>
            </a:r>
          </a:p>
        </p:txBody>
      </p:sp>
      <p:graphicFrame>
        <p:nvGraphicFramePr>
          <p:cNvPr id="4" name="Content Placeholder 3">
            <a:extLst>
              <a:ext uri="{FF2B5EF4-FFF2-40B4-BE49-F238E27FC236}">
                <a16:creationId xmlns:a16="http://schemas.microsoft.com/office/drawing/2014/main" id="{F9F9443F-22E2-26B0-417F-66C877BB5532}"/>
              </a:ext>
            </a:extLst>
          </p:cNvPr>
          <p:cNvGraphicFramePr>
            <a:graphicFrameLocks noGrp="1"/>
          </p:cNvGraphicFramePr>
          <p:nvPr>
            <p:ph idx="1"/>
            <p:extLst>
              <p:ext uri="{D42A27DB-BD31-4B8C-83A1-F6EECF244321}">
                <p14:modId xmlns:p14="http://schemas.microsoft.com/office/powerpoint/2010/main" val="3962195255"/>
              </p:ext>
            </p:extLst>
          </p:nvPr>
        </p:nvGraphicFramePr>
        <p:xfrm>
          <a:off x="1381125" y="1580679"/>
          <a:ext cx="9505950" cy="4023360"/>
        </p:xfrm>
        <a:graphic>
          <a:graphicData uri="http://schemas.openxmlformats.org/drawingml/2006/table">
            <a:tbl>
              <a:tblPr firstRow="1" bandRow="1">
                <a:tableStyleId>{5C22544A-7EE6-4342-B048-85BDC9FD1C3A}</a:tableStyleId>
              </a:tblPr>
              <a:tblGrid>
                <a:gridCol w="1483527">
                  <a:extLst>
                    <a:ext uri="{9D8B030D-6E8A-4147-A177-3AD203B41FA5}">
                      <a16:colId xmlns:a16="http://schemas.microsoft.com/office/drawing/2014/main" val="3249185345"/>
                    </a:ext>
                  </a:extLst>
                </a:gridCol>
                <a:gridCol w="2045452">
                  <a:extLst>
                    <a:ext uri="{9D8B030D-6E8A-4147-A177-3AD203B41FA5}">
                      <a16:colId xmlns:a16="http://schemas.microsoft.com/office/drawing/2014/main" val="1721247083"/>
                    </a:ext>
                  </a:extLst>
                </a:gridCol>
                <a:gridCol w="1616170">
                  <a:extLst>
                    <a:ext uri="{9D8B030D-6E8A-4147-A177-3AD203B41FA5}">
                      <a16:colId xmlns:a16="http://schemas.microsoft.com/office/drawing/2014/main" val="2938725078"/>
                    </a:ext>
                  </a:extLst>
                </a:gridCol>
                <a:gridCol w="1465201">
                  <a:extLst>
                    <a:ext uri="{9D8B030D-6E8A-4147-A177-3AD203B41FA5}">
                      <a16:colId xmlns:a16="http://schemas.microsoft.com/office/drawing/2014/main" val="1604025433"/>
                    </a:ext>
                  </a:extLst>
                </a:gridCol>
                <a:gridCol w="1447800">
                  <a:extLst>
                    <a:ext uri="{9D8B030D-6E8A-4147-A177-3AD203B41FA5}">
                      <a16:colId xmlns:a16="http://schemas.microsoft.com/office/drawing/2014/main" val="2864105599"/>
                    </a:ext>
                  </a:extLst>
                </a:gridCol>
                <a:gridCol w="1447800">
                  <a:extLst>
                    <a:ext uri="{9D8B030D-6E8A-4147-A177-3AD203B41FA5}">
                      <a16:colId xmlns:a16="http://schemas.microsoft.com/office/drawing/2014/main" val="3780023827"/>
                    </a:ext>
                  </a:extLst>
                </a:gridCol>
              </a:tblGrid>
              <a:tr h="370840">
                <a:tc>
                  <a:txBody>
                    <a:bodyPr/>
                    <a:lstStyle/>
                    <a:p>
                      <a:endParaRPr lang="en-US" sz="2400"/>
                    </a:p>
                  </a:txBody>
                  <a:tcPr marL="84563" marR="84563"/>
                </a:tc>
                <a:tc>
                  <a:txBody>
                    <a:bodyPr/>
                    <a:lstStyle/>
                    <a:p>
                      <a:r>
                        <a:rPr lang="en-US" sz="2400" dirty="0"/>
                        <a:t>Elementary Schools</a:t>
                      </a:r>
                    </a:p>
                  </a:txBody>
                  <a:tcPr marL="84563" marR="84563"/>
                </a:tc>
                <a:tc>
                  <a:txBody>
                    <a:bodyPr/>
                    <a:lstStyle/>
                    <a:p>
                      <a:r>
                        <a:rPr lang="en-US" sz="2400"/>
                        <a:t>K-8 Schools</a:t>
                      </a:r>
                    </a:p>
                  </a:txBody>
                  <a:tcPr marL="84563" marR="84563"/>
                </a:tc>
                <a:tc>
                  <a:txBody>
                    <a:bodyPr/>
                    <a:lstStyle/>
                    <a:p>
                      <a:r>
                        <a:rPr lang="en-US" sz="2400"/>
                        <a:t>Middle Schools</a:t>
                      </a:r>
                    </a:p>
                  </a:txBody>
                  <a:tcPr marL="84563" marR="84563"/>
                </a:tc>
                <a:tc>
                  <a:txBody>
                    <a:bodyPr/>
                    <a:lstStyle/>
                    <a:p>
                      <a:r>
                        <a:rPr lang="en-US" sz="2400"/>
                        <a:t>Middle and High Schools</a:t>
                      </a:r>
                    </a:p>
                  </a:txBody>
                  <a:tcPr marL="84563" marR="84563"/>
                </a:tc>
                <a:tc>
                  <a:txBody>
                    <a:bodyPr/>
                    <a:lstStyle/>
                    <a:p>
                      <a:r>
                        <a:rPr lang="en-US" sz="2400"/>
                        <a:t>High Schools</a:t>
                      </a:r>
                    </a:p>
                  </a:txBody>
                  <a:tcPr marL="84563" marR="84563"/>
                </a:tc>
                <a:extLst>
                  <a:ext uri="{0D108BD9-81ED-4DB2-BD59-A6C34878D82A}">
                    <a16:rowId xmlns:a16="http://schemas.microsoft.com/office/drawing/2014/main" val="3062194242"/>
                  </a:ext>
                </a:extLst>
              </a:tr>
              <a:tr h="370840">
                <a:tc>
                  <a:txBody>
                    <a:bodyPr/>
                    <a:lstStyle/>
                    <a:p>
                      <a:r>
                        <a:rPr lang="en-US" sz="2400"/>
                        <a:t>Average ADA</a:t>
                      </a:r>
                    </a:p>
                  </a:txBody>
                  <a:tcPr marL="84563" marR="84563"/>
                </a:tc>
                <a:tc>
                  <a:txBody>
                    <a:bodyPr/>
                    <a:lstStyle/>
                    <a:p>
                      <a:pPr algn="ctr"/>
                      <a:r>
                        <a:rPr lang="en-US" sz="2400" b="1"/>
                        <a:t>25</a:t>
                      </a:r>
                    </a:p>
                  </a:txBody>
                  <a:tcPr marL="84563" marR="84563"/>
                </a:tc>
                <a:tc>
                  <a:txBody>
                    <a:bodyPr/>
                    <a:lstStyle/>
                    <a:p>
                      <a:pPr algn="ctr"/>
                      <a:r>
                        <a:rPr lang="en-US" sz="2400" b="1"/>
                        <a:t>32</a:t>
                      </a:r>
                    </a:p>
                  </a:txBody>
                  <a:tcPr marL="84563" marR="84563"/>
                </a:tc>
                <a:tc>
                  <a:txBody>
                    <a:bodyPr/>
                    <a:lstStyle/>
                    <a:p>
                      <a:pPr algn="ctr"/>
                      <a:r>
                        <a:rPr lang="en-US" sz="2400" b="1"/>
                        <a:t>15</a:t>
                      </a:r>
                    </a:p>
                  </a:txBody>
                  <a:tcPr marL="84563" marR="84563"/>
                </a:tc>
                <a:tc>
                  <a:txBody>
                    <a:bodyPr/>
                    <a:lstStyle/>
                    <a:p>
                      <a:pPr algn="ctr"/>
                      <a:r>
                        <a:rPr lang="en-US" sz="2400" b="1"/>
                        <a:t>13</a:t>
                      </a:r>
                    </a:p>
                  </a:txBody>
                  <a:tcPr marL="84563" marR="84563"/>
                </a:tc>
                <a:tc>
                  <a:txBody>
                    <a:bodyPr/>
                    <a:lstStyle/>
                    <a:p>
                      <a:pPr algn="ctr"/>
                      <a:r>
                        <a:rPr lang="en-US" sz="2400" b="1"/>
                        <a:t>16</a:t>
                      </a:r>
                    </a:p>
                  </a:txBody>
                  <a:tcPr marL="84563" marR="84563"/>
                </a:tc>
                <a:extLst>
                  <a:ext uri="{0D108BD9-81ED-4DB2-BD59-A6C34878D82A}">
                    <a16:rowId xmlns:a16="http://schemas.microsoft.com/office/drawing/2014/main" val="1238795883"/>
                  </a:ext>
                </a:extLst>
              </a:tr>
              <a:tr h="370840">
                <a:tc>
                  <a:txBody>
                    <a:bodyPr/>
                    <a:lstStyle/>
                    <a:p>
                      <a:r>
                        <a:rPr lang="en-US" sz="2400"/>
                        <a:t>Midpoint ADA</a:t>
                      </a:r>
                    </a:p>
                  </a:txBody>
                  <a:tcPr marL="84563" marR="84563"/>
                </a:tc>
                <a:tc>
                  <a:txBody>
                    <a:bodyPr/>
                    <a:lstStyle/>
                    <a:p>
                      <a:pPr algn="ctr"/>
                      <a:r>
                        <a:rPr lang="en-US" sz="2400" b="1"/>
                        <a:t>21</a:t>
                      </a:r>
                    </a:p>
                  </a:txBody>
                  <a:tcPr marL="84563" marR="84563"/>
                </a:tc>
                <a:tc>
                  <a:txBody>
                    <a:bodyPr/>
                    <a:lstStyle/>
                    <a:p>
                      <a:pPr algn="ctr"/>
                      <a:r>
                        <a:rPr lang="en-US" sz="2400" b="1"/>
                        <a:t>28</a:t>
                      </a:r>
                    </a:p>
                  </a:txBody>
                  <a:tcPr marL="84563" marR="84563"/>
                </a:tc>
                <a:tc>
                  <a:txBody>
                    <a:bodyPr/>
                    <a:lstStyle/>
                    <a:p>
                      <a:pPr algn="ctr"/>
                      <a:r>
                        <a:rPr lang="en-US" sz="2400" b="1"/>
                        <a:t>13</a:t>
                      </a:r>
                    </a:p>
                  </a:txBody>
                  <a:tcPr marL="84563" marR="84563"/>
                </a:tc>
                <a:tc>
                  <a:txBody>
                    <a:bodyPr/>
                    <a:lstStyle/>
                    <a:p>
                      <a:pPr algn="ctr"/>
                      <a:r>
                        <a:rPr lang="en-US" sz="2400" b="1"/>
                        <a:t>11</a:t>
                      </a:r>
                    </a:p>
                  </a:txBody>
                  <a:tcPr marL="84563" marR="84563"/>
                </a:tc>
                <a:tc>
                  <a:txBody>
                    <a:bodyPr/>
                    <a:lstStyle/>
                    <a:p>
                      <a:pPr algn="ctr"/>
                      <a:r>
                        <a:rPr lang="en-US" sz="2400" b="1"/>
                        <a:t>14</a:t>
                      </a:r>
                    </a:p>
                  </a:txBody>
                  <a:tcPr marL="84563" marR="84563"/>
                </a:tc>
                <a:extLst>
                  <a:ext uri="{0D108BD9-81ED-4DB2-BD59-A6C34878D82A}">
                    <a16:rowId xmlns:a16="http://schemas.microsoft.com/office/drawing/2014/main" val="3259781104"/>
                  </a:ext>
                </a:extLst>
              </a:tr>
              <a:tr h="370840">
                <a:tc>
                  <a:txBody>
                    <a:bodyPr/>
                    <a:lstStyle/>
                    <a:p>
                      <a:r>
                        <a:rPr lang="en-US" sz="2400"/>
                        <a:t>Midrange ADA</a:t>
                      </a:r>
                    </a:p>
                  </a:txBody>
                  <a:tcPr marL="84563" marR="84563"/>
                </a:tc>
                <a:tc>
                  <a:txBody>
                    <a:bodyPr/>
                    <a:lstStyle/>
                    <a:p>
                      <a:pPr algn="ctr"/>
                      <a:r>
                        <a:rPr lang="en-US" sz="2400" b="1" dirty="0"/>
                        <a:t>17 to 27</a:t>
                      </a:r>
                    </a:p>
                  </a:txBody>
                  <a:tcPr marL="84563" marR="84563"/>
                </a:tc>
                <a:tc>
                  <a:txBody>
                    <a:bodyPr/>
                    <a:lstStyle/>
                    <a:p>
                      <a:pPr algn="ctr"/>
                      <a:r>
                        <a:rPr lang="en-US" sz="2400" b="1"/>
                        <a:t>23 to 34</a:t>
                      </a:r>
                    </a:p>
                  </a:txBody>
                  <a:tcPr marL="84563" marR="84563"/>
                </a:tc>
                <a:tc>
                  <a:txBody>
                    <a:bodyPr/>
                    <a:lstStyle/>
                    <a:p>
                      <a:pPr algn="ctr"/>
                      <a:r>
                        <a:rPr lang="en-US" sz="2400" b="1"/>
                        <a:t>12 to 17</a:t>
                      </a:r>
                    </a:p>
                  </a:txBody>
                  <a:tcPr marL="84563" marR="84563"/>
                </a:tc>
                <a:tc>
                  <a:txBody>
                    <a:bodyPr/>
                    <a:lstStyle/>
                    <a:p>
                      <a:pPr algn="ctr"/>
                      <a:r>
                        <a:rPr lang="en-US" sz="2400" b="1"/>
                        <a:t>9 to 13</a:t>
                      </a:r>
                    </a:p>
                  </a:txBody>
                  <a:tcPr marL="84563" marR="84563"/>
                </a:tc>
                <a:tc>
                  <a:txBody>
                    <a:bodyPr/>
                    <a:lstStyle/>
                    <a:p>
                      <a:pPr algn="ctr"/>
                      <a:r>
                        <a:rPr lang="en-US" sz="2400" b="1" dirty="0"/>
                        <a:t>10 to 17</a:t>
                      </a:r>
                    </a:p>
                  </a:txBody>
                  <a:tcPr marL="84563" marR="84563"/>
                </a:tc>
                <a:extLst>
                  <a:ext uri="{0D108BD9-81ED-4DB2-BD59-A6C34878D82A}">
                    <a16:rowId xmlns:a16="http://schemas.microsoft.com/office/drawing/2014/main" val="1684296727"/>
                  </a:ext>
                </a:extLst>
              </a:tr>
            </a:tbl>
          </a:graphicData>
        </a:graphic>
      </p:graphicFrame>
    </p:spTree>
    <p:extLst>
      <p:ext uri="{BB962C8B-B14F-4D97-AF65-F5344CB8AC3E}">
        <p14:creationId xmlns:p14="http://schemas.microsoft.com/office/powerpoint/2010/main" val="3775154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235020-8ED3-7093-A5DD-0F8CCC84E5D4}"/>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77037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13"/>
          <p:cNvSpPr>
            <a:spLocks noGrp="1"/>
          </p:cNvSpPr>
          <p:nvPr>
            <p:ph type="title"/>
          </p:nvPr>
        </p:nvSpPr>
        <p:spPr>
          <a:xfrm>
            <a:off x="839788" y="1211028"/>
            <a:ext cx="10515600" cy="1325563"/>
          </a:xfrm>
        </p:spPr>
        <p:txBody>
          <a:bodyPr anchor="ctr">
            <a:normAutofit/>
          </a:bodyPr>
          <a:lstStyle/>
          <a:p>
            <a:pPr eaLnBrk="1" hangingPunct="1"/>
            <a:r>
              <a:rPr lang="en-US" altLang="en-US" sz="3500"/>
              <a:t>Application</a:t>
            </a:r>
          </a:p>
        </p:txBody>
      </p:sp>
      <p:pic>
        <p:nvPicPr>
          <p:cNvPr id="3" name="Picture 2" descr="Example of the Grants and Planning System (GPS) dashboard">
            <a:extLst>
              <a:ext uri="{FF2B5EF4-FFF2-40B4-BE49-F238E27FC236}">
                <a16:creationId xmlns:a16="http://schemas.microsoft.com/office/drawing/2014/main" id="{A3A13E36-5B7D-434A-8AAA-18443D1FBC50}"/>
              </a:ext>
            </a:extLst>
          </p:cNvPr>
          <p:cNvPicPr>
            <a:picLocks noChangeAspect="1"/>
          </p:cNvPicPr>
          <p:nvPr/>
        </p:nvPicPr>
        <p:blipFill>
          <a:blip r:embed="rId4"/>
          <a:srcRect t="263" r="4" b="12327"/>
          <a:stretch>
            <a:fillRect/>
          </a:stretch>
        </p:blipFill>
        <p:spPr>
          <a:xfrm>
            <a:off x="708650" y="2536591"/>
            <a:ext cx="5725497" cy="3330343"/>
          </a:xfrm>
          <a:prstGeom prst="rect">
            <a:avLst/>
          </a:prstGeom>
          <a:noFill/>
        </p:spPr>
      </p:pic>
      <p:sp>
        <p:nvSpPr>
          <p:cNvPr id="6" name="TextBox 5">
            <a:extLst>
              <a:ext uri="{FF2B5EF4-FFF2-40B4-BE49-F238E27FC236}">
                <a16:creationId xmlns:a16="http://schemas.microsoft.com/office/drawing/2014/main" id="{D174D7CD-7D25-4BC2-93DB-7639CC29D5A7}"/>
              </a:ext>
            </a:extLst>
          </p:cNvPr>
          <p:cNvSpPr txBox="1"/>
          <p:nvPr/>
        </p:nvSpPr>
        <p:spPr>
          <a:xfrm>
            <a:off x="6524626" y="2035410"/>
            <a:ext cx="5183188" cy="823912"/>
          </a:xfrm>
          <a:prstGeom prst="rect">
            <a:avLst/>
          </a:prstGeom>
        </p:spPr>
        <p:txBody>
          <a:bodyPr vert="horz" lIns="91440" tIns="45720" rIns="91440" bIns="45720" rtlCol="0" anchor="b">
            <a:normAutofit/>
          </a:bodyPr>
          <a:lstStyle/>
          <a:p>
            <a:pPr defTabSz="685800">
              <a:spcBef>
                <a:spcPts val="750"/>
              </a:spcBef>
            </a:pPr>
            <a:r>
              <a:rPr lang="en-US" sz="2400" b="1" i="0" kern="1200">
                <a:solidFill>
                  <a:srgbClr val="00719C"/>
                </a:solidFill>
                <a:hlinkClick r:id="rId5">
                  <a:extLst>
                    <a:ext uri="{A12FA001-AC4F-418D-AE19-62706E023703}">
                      <ahyp:hlinkClr xmlns:ahyp="http://schemas.microsoft.com/office/drawing/2018/hyperlinkcolor" val="tx"/>
                    </a:ext>
                  </a:extLst>
                </a:hlinkClick>
              </a:rPr>
              <a:t>https://wvdegps.k12.wv.us/</a:t>
            </a:r>
            <a:r>
              <a:rPr lang="en-US" sz="2400" b="1" i="0" kern="1200">
                <a:solidFill>
                  <a:srgbClr val="00719C"/>
                </a:solidFill>
              </a:rPr>
              <a:t> </a:t>
            </a:r>
          </a:p>
        </p:txBody>
      </p:sp>
      <p:sp>
        <p:nvSpPr>
          <p:cNvPr id="17413" name="Content Placeholder 14"/>
          <p:cNvSpPr>
            <a:spLocks noGrp="1"/>
          </p:cNvSpPr>
          <p:nvPr>
            <p:ph sz="quarter" idx="4"/>
          </p:nvPr>
        </p:nvSpPr>
        <p:spPr>
          <a:xfrm>
            <a:off x="6524626" y="2941078"/>
            <a:ext cx="5181600" cy="2760663"/>
          </a:xfrm>
        </p:spPr>
        <p:txBody>
          <a:bodyPr vert="horz" lIns="91440" tIns="45720" rIns="91440" bIns="45720" rtlCol="0">
            <a:noAutofit/>
          </a:bodyPr>
          <a:lstStyle/>
          <a:p>
            <a:pPr marL="622300" indent="-514350">
              <a:buFont typeface="Wingdings 3" pitchFamily="18" charset="2"/>
              <a:buAutoNum type="arabicPeriod"/>
              <a:defRPr/>
            </a:pPr>
            <a:r>
              <a:rPr lang="en-US" sz="2400"/>
              <a:t>Cover Sheet</a:t>
            </a:r>
          </a:p>
          <a:p>
            <a:pPr marL="622300" indent="-514350">
              <a:buFont typeface="Wingdings 3" pitchFamily="18" charset="2"/>
              <a:buAutoNum type="arabicPeriod"/>
              <a:defRPr/>
            </a:pPr>
            <a:r>
              <a:rPr lang="en-US" sz="2400"/>
              <a:t>Assurances</a:t>
            </a:r>
          </a:p>
          <a:p>
            <a:pPr marL="622300" indent="-514350">
              <a:buFont typeface="Wingdings 3" pitchFamily="18" charset="2"/>
              <a:buAutoNum type="arabicPeriod"/>
              <a:defRPr/>
            </a:pPr>
            <a:r>
              <a:rPr lang="en-US" sz="2400"/>
              <a:t>Program Summary </a:t>
            </a:r>
          </a:p>
          <a:p>
            <a:pPr marL="622300" indent="-514350">
              <a:buFont typeface="Wingdings 3" pitchFamily="18" charset="2"/>
              <a:buAutoNum type="arabicPeriod"/>
              <a:defRPr/>
            </a:pPr>
            <a:r>
              <a:rPr lang="en-US" sz="2400"/>
              <a:t>Application Narrative</a:t>
            </a:r>
          </a:p>
          <a:p>
            <a:pPr marL="622300" indent="-514350">
              <a:buFont typeface="Wingdings 3" pitchFamily="18" charset="2"/>
              <a:buAutoNum type="arabicPeriod"/>
              <a:defRPr/>
            </a:pPr>
            <a:r>
              <a:rPr lang="en-US" sz="2400"/>
              <a:t>Budget and Budget Narrative</a:t>
            </a:r>
          </a:p>
          <a:p>
            <a:pPr marL="622300" indent="-514350">
              <a:buFont typeface="Wingdings 3" pitchFamily="18" charset="2"/>
              <a:buAutoNum type="arabicPeriod"/>
              <a:defRPr/>
            </a:pPr>
            <a:r>
              <a:rPr lang="en-US" sz="2400"/>
              <a:t>Appendices- Uploaded in "related documents" in the GPS section</a:t>
            </a:r>
          </a:p>
        </p:txBody>
      </p:sp>
    </p:spTree>
    <p:custDataLst>
      <p:tags r:id="rId1"/>
    </p:custDataLst>
  </p:cSld>
  <p:clrMapOvr>
    <a:masterClrMapping/>
  </p:clrMapOvr>
  <p:transition spd="med"/>
  <p:extLst>
    <p:ext uri="{E180D4A7-C9FB-4DFB-919C-405C955672EB}">
      <p14:showEvtLst xmlns:p14="http://schemas.microsoft.com/office/powerpoint/2010/main">
        <p14:playEvt time="824" objId="7"/>
        <p14:stopEvt time="30044" objId="7"/>
        <p14:playEvt time="30044" objId="7"/>
        <p14:stopEvt time="30308" objId="7"/>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9909-202E-4562-AE37-AE03329B772F}"/>
              </a:ext>
            </a:extLst>
          </p:cNvPr>
          <p:cNvSpPr>
            <a:spLocks noGrp="1"/>
          </p:cNvSpPr>
          <p:nvPr>
            <p:ph type="title"/>
          </p:nvPr>
        </p:nvSpPr>
        <p:spPr>
          <a:xfrm>
            <a:off x="1156190" y="1515038"/>
            <a:ext cx="8527427" cy="801887"/>
          </a:xfrm>
        </p:spPr>
        <p:txBody>
          <a:bodyPr>
            <a:normAutofit/>
          </a:bodyPr>
          <a:lstStyle/>
          <a:p>
            <a:r>
              <a:rPr lang="en-US" sz="3500"/>
              <a:t>GPS Cover Sheet</a:t>
            </a:r>
          </a:p>
        </p:txBody>
      </p:sp>
      <p:sp>
        <p:nvSpPr>
          <p:cNvPr id="3" name="Content Placeholder 2">
            <a:extLst>
              <a:ext uri="{FF2B5EF4-FFF2-40B4-BE49-F238E27FC236}">
                <a16:creationId xmlns:a16="http://schemas.microsoft.com/office/drawing/2014/main" id="{87EBA6A9-4BD8-4DE0-9E30-44BF9611B319}"/>
              </a:ext>
            </a:extLst>
          </p:cNvPr>
          <p:cNvSpPr>
            <a:spLocks noGrp="1"/>
          </p:cNvSpPr>
          <p:nvPr>
            <p:ph idx="1"/>
          </p:nvPr>
        </p:nvSpPr>
        <p:spPr>
          <a:xfrm>
            <a:off x="1156190" y="2552464"/>
            <a:ext cx="9168910" cy="3904923"/>
          </a:xfrm>
        </p:spPr>
        <p:txBody>
          <a:bodyPr>
            <a:noAutofit/>
          </a:bodyPr>
          <a:lstStyle/>
          <a:p>
            <a:r>
              <a:rPr lang="en-US" sz="2400">
                <a:latin typeface="+mn-lt"/>
              </a:rPr>
              <a:t>Applicant contact information</a:t>
            </a:r>
          </a:p>
          <a:p>
            <a:r>
              <a:rPr lang="en-US" sz="2400">
                <a:latin typeface="+mn-lt"/>
              </a:rPr>
              <a:t>Co-applicant information (if applicable)</a:t>
            </a:r>
          </a:p>
          <a:p>
            <a:r>
              <a:rPr lang="en-US" sz="2400">
                <a:latin typeface="+mn-lt"/>
              </a:rPr>
              <a:t>Information about collaborating partners </a:t>
            </a:r>
          </a:p>
          <a:p>
            <a:r>
              <a:rPr lang="en-US" sz="2400">
                <a:latin typeface="+mn-lt"/>
              </a:rPr>
              <a:t>Schools to be served </a:t>
            </a:r>
          </a:p>
          <a:p>
            <a:r>
              <a:rPr lang="en-US" sz="2400">
                <a:latin typeface="+mn-lt"/>
              </a:rPr>
              <a:t>Number of afterschool sites</a:t>
            </a:r>
          </a:p>
          <a:p>
            <a:r>
              <a:rPr lang="en-US" sz="2400">
                <a:latin typeface="+mn-lt"/>
              </a:rPr>
              <a:t>Amount of funds requested</a:t>
            </a:r>
          </a:p>
          <a:p>
            <a:r>
              <a:rPr lang="en-US" sz="2400" u="sng">
                <a:latin typeface="+mn-lt"/>
              </a:rPr>
              <a:t>Any matching or in-kind funds, </a:t>
            </a:r>
            <a:r>
              <a:rPr lang="en-US" sz="2400">
                <a:latin typeface="+mn-lt"/>
              </a:rPr>
              <a:t>including </a:t>
            </a:r>
            <a:r>
              <a:rPr lang="en-US" sz="2400" err="1">
                <a:latin typeface="+mn-lt"/>
              </a:rPr>
              <a:t>WVDE</a:t>
            </a:r>
            <a:r>
              <a:rPr lang="en-US" sz="2400">
                <a:latin typeface="+mn-lt"/>
              </a:rPr>
              <a:t> supplemental transportation grant</a:t>
            </a:r>
          </a:p>
        </p:txBody>
      </p:sp>
    </p:spTree>
    <p:extLst>
      <p:ext uri="{BB962C8B-B14F-4D97-AF65-F5344CB8AC3E}">
        <p14:creationId xmlns:p14="http://schemas.microsoft.com/office/powerpoint/2010/main" val="2950913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E4F4-28BA-4936-89D4-98ADE0F488B8}"/>
              </a:ext>
            </a:extLst>
          </p:cNvPr>
          <p:cNvSpPr>
            <a:spLocks noGrp="1"/>
          </p:cNvSpPr>
          <p:nvPr>
            <p:ph type="title"/>
          </p:nvPr>
        </p:nvSpPr>
        <p:spPr>
          <a:xfrm>
            <a:off x="838200" y="1491778"/>
            <a:ext cx="10515600" cy="1325563"/>
          </a:xfrm>
        </p:spPr>
        <p:txBody>
          <a:bodyPr anchor="ctr">
            <a:normAutofit/>
          </a:bodyPr>
          <a:lstStyle/>
          <a:p>
            <a:r>
              <a:rPr lang="en-US" altLang="en-US" sz="3500"/>
              <a:t>Assurances</a:t>
            </a:r>
            <a:br>
              <a:rPr lang="en-US" altLang="en-US" sz="3500"/>
            </a:br>
            <a:endParaRPr lang="en-US" sz="3500"/>
          </a:p>
        </p:txBody>
      </p:sp>
      <p:sp>
        <p:nvSpPr>
          <p:cNvPr id="55298" name="Content Placeholder 1"/>
          <p:cNvSpPr>
            <a:spLocks noGrp="1"/>
          </p:cNvSpPr>
          <p:nvPr>
            <p:ph sz="half" idx="1"/>
          </p:nvPr>
        </p:nvSpPr>
        <p:spPr>
          <a:xfrm>
            <a:off x="838200" y="2817341"/>
            <a:ext cx="5181600" cy="3359622"/>
          </a:xfrm>
        </p:spPr>
        <p:txBody>
          <a:bodyPr>
            <a:normAutofit/>
          </a:bodyPr>
          <a:lstStyle/>
          <a:p>
            <a:pPr eaLnBrk="1" hangingPunct="1"/>
            <a:r>
              <a:rPr lang="en-US" altLang="en-US" sz="2400"/>
              <a:t>Applicants agree to uphold regulations and listed assurances applicable for 21</a:t>
            </a:r>
            <a:r>
              <a:rPr lang="en-US" altLang="en-US" sz="2400" baseline="30000"/>
              <a:t>st</a:t>
            </a:r>
            <a:r>
              <a:rPr lang="en-US" altLang="en-US" sz="2400"/>
              <a:t> </a:t>
            </a:r>
            <a:r>
              <a:rPr lang="en-US" altLang="en-US" sz="2400" err="1"/>
              <a:t>CCLC</a:t>
            </a:r>
            <a:r>
              <a:rPr lang="en-US" altLang="en-US" sz="2400"/>
              <a:t>.</a:t>
            </a:r>
          </a:p>
          <a:p>
            <a:pPr eaLnBrk="1" hangingPunct="1"/>
            <a:r>
              <a:rPr lang="en-US" altLang="en-US" sz="2400"/>
              <a:t>Includes </a:t>
            </a:r>
            <a:r>
              <a:rPr lang="en-US" sz="2400"/>
              <a:t>required federal and state program items such as evaluation, data collection, compliance monitoring, etc.​</a:t>
            </a:r>
          </a:p>
          <a:p>
            <a:pPr marL="0" indent="0">
              <a:buNone/>
            </a:pPr>
            <a:endParaRPr lang="en-US" altLang="en-US"/>
          </a:p>
        </p:txBody>
      </p:sp>
      <p:pic>
        <p:nvPicPr>
          <p:cNvPr id="4" name="Picture 3" descr="Example of the Assurances screen in the GPS dashboard">
            <a:extLst>
              <a:ext uri="{FF2B5EF4-FFF2-40B4-BE49-F238E27FC236}">
                <a16:creationId xmlns:a16="http://schemas.microsoft.com/office/drawing/2014/main" id="{5C28B141-7A77-4672-BFAF-6BDDC2F56682}"/>
              </a:ext>
            </a:extLst>
          </p:cNvPr>
          <p:cNvPicPr>
            <a:picLocks noChangeAspect="1"/>
          </p:cNvPicPr>
          <p:nvPr/>
        </p:nvPicPr>
        <p:blipFill rotWithShape="1">
          <a:blip r:embed="rId4"/>
          <a:srcRect l="10580" r="24643" b="1"/>
          <a:stretch>
            <a:fillRect/>
          </a:stretch>
        </p:blipFill>
        <p:spPr>
          <a:xfrm>
            <a:off x="6172202" y="2447925"/>
            <a:ext cx="5530998" cy="3586163"/>
          </a:xfrm>
          <a:prstGeom prst="rect">
            <a:avLst/>
          </a:prstGeom>
          <a:noFill/>
        </p:spPr>
      </p:pic>
    </p:spTree>
    <p:custDataLst>
      <p:tags r:id="rId1"/>
    </p:custDataLst>
  </p:cSld>
  <p:clrMapOvr>
    <a:masterClrMapping/>
  </p:clrMapOvr>
  <p:extLst>
    <p:ext uri="{E180D4A7-C9FB-4DFB-919C-405C955672EB}">
      <p14:showEvtLst xmlns:p14="http://schemas.microsoft.com/office/powerpoint/2010/main">
        <p14:playEvt time="1021" objId="2"/>
        <p14:stopEvt time="6153" objId="2"/>
        <p14:playEvt time="8569" objId="2"/>
        <p14:stopEvt time="8776"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6E7792-DCD6-4D3C-B735-5F7B0EC6B878}"/>
              </a:ext>
            </a:extLst>
          </p:cNvPr>
          <p:cNvSpPr txBox="1"/>
          <p:nvPr/>
        </p:nvSpPr>
        <p:spPr>
          <a:xfrm>
            <a:off x="3810000" y="3200400"/>
            <a:ext cx="4572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rPr>
              <a:t>​</a:t>
            </a:r>
          </a:p>
        </p:txBody>
      </p:sp>
      <p:graphicFrame>
        <p:nvGraphicFramePr>
          <p:cNvPr id="3" name="Table 2" descr="Example of a program summary table.  Name and Site Location (Column 1), Days and Times of Program Operation (Column 2), Start Date (Column 3), End Date (Column 3), Estimate of ADA (Column 4), Fed Direct Cert. Students % (Column 5), Estimated Families Served (Column 6).  Example data is included in the row below.">
            <a:extLst>
              <a:ext uri="{FF2B5EF4-FFF2-40B4-BE49-F238E27FC236}">
                <a16:creationId xmlns:a16="http://schemas.microsoft.com/office/drawing/2014/main" id="{161611DE-605C-6B4B-14EF-5A76B155D166}"/>
              </a:ext>
            </a:extLst>
          </p:cNvPr>
          <p:cNvGraphicFramePr>
            <a:graphicFrameLocks noGrp="1"/>
          </p:cNvGraphicFramePr>
          <p:nvPr>
            <p:extLst>
              <p:ext uri="{D42A27DB-BD31-4B8C-83A1-F6EECF244321}">
                <p14:modId xmlns:p14="http://schemas.microsoft.com/office/powerpoint/2010/main" val="1572641281"/>
              </p:ext>
            </p:extLst>
          </p:nvPr>
        </p:nvGraphicFramePr>
        <p:xfrm>
          <a:off x="1504950" y="2543175"/>
          <a:ext cx="9143998" cy="3543299"/>
        </p:xfrm>
        <a:graphic>
          <a:graphicData uri="http://schemas.openxmlformats.org/drawingml/2006/table">
            <a:tbl>
              <a:tblPr firstRow="1" firstCol="1" bandRow="1">
                <a:tableStyleId>{5C22544A-7EE6-4342-B048-85BDC9FD1C3A}</a:tableStyleId>
              </a:tblPr>
              <a:tblGrid>
                <a:gridCol w="1528386">
                  <a:extLst>
                    <a:ext uri="{9D8B030D-6E8A-4147-A177-3AD203B41FA5}">
                      <a16:colId xmlns:a16="http://schemas.microsoft.com/office/drawing/2014/main" val="823182859"/>
                    </a:ext>
                  </a:extLst>
                </a:gridCol>
                <a:gridCol w="583826">
                  <a:extLst>
                    <a:ext uri="{9D8B030D-6E8A-4147-A177-3AD203B41FA5}">
                      <a16:colId xmlns:a16="http://schemas.microsoft.com/office/drawing/2014/main" val="1268113628"/>
                    </a:ext>
                  </a:extLst>
                </a:gridCol>
                <a:gridCol w="614947">
                  <a:extLst>
                    <a:ext uri="{9D8B030D-6E8A-4147-A177-3AD203B41FA5}">
                      <a16:colId xmlns:a16="http://schemas.microsoft.com/office/drawing/2014/main" val="1701760072"/>
                    </a:ext>
                  </a:extLst>
                </a:gridCol>
                <a:gridCol w="534737">
                  <a:extLst>
                    <a:ext uri="{9D8B030D-6E8A-4147-A177-3AD203B41FA5}">
                      <a16:colId xmlns:a16="http://schemas.microsoft.com/office/drawing/2014/main" val="294709716"/>
                    </a:ext>
                  </a:extLst>
                </a:gridCol>
                <a:gridCol w="601580">
                  <a:extLst>
                    <a:ext uri="{9D8B030D-6E8A-4147-A177-3AD203B41FA5}">
                      <a16:colId xmlns:a16="http://schemas.microsoft.com/office/drawing/2014/main" val="1035029351"/>
                    </a:ext>
                  </a:extLst>
                </a:gridCol>
                <a:gridCol w="670003">
                  <a:extLst>
                    <a:ext uri="{9D8B030D-6E8A-4147-A177-3AD203B41FA5}">
                      <a16:colId xmlns:a16="http://schemas.microsoft.com/office/drawing/2014/main" val="1280205204"/>
                    </a:ext>
                  </a:extLst>
                </a:gridCol>
                <a:gridCol w="386101">
                  <a:extLst>
                    <a:ext uri="{9D8B030D-6E8A-4147-A177-3AD203B41FA5}">
                      <a16:colId xmlns:a16="http://schemas.microsoft.com/office/drawing/2014/main" val="984544564"/>
                    </a:ext>
                  </a:extLst>
                </a:gridCol>
                <a:gridCol w="676015">
                  <a:extLst>
                    <a:ext uri="{9D8B030D-6E8A-4147-A177-3AD203B41FA5}">
                      <a16:colId xmlns:a16="http://schemas.microsoft.com/office/drawing/2014/main" val="2506450674"/>
                    </a:ext>
                  </a:extLst>
                </a:gridCol>
                <a:gridCol w="801553">
                  <a:extLst>
                    <a:ext uri="{9D8B030D-6E8A-4147-A177-3AD203B41FA5}">
                      <a16:colId xmlns:a16="http://schemas.microsoft.com/office/drawing/2014/main" val="303647423"/>
                    </a:ext>
                  </a:extLst>
                </a:gridCol>
                <a:gridCol w="945901">
                  <a:extLst>
                    <a:ext uri="{9D8B030D-6E8A-4147-A177-3AD203B41FA5}">
                      <a16:colId xmlns:a16="http://schemas.microsoft.com/office/drawing/2014/main" val="1520356380"/>
                    </a:ext>
                  </a:extLst>
                </a:gridCol>
                <a:gridCol w="855048">
                  <a:extLst>
                    <a:ext uri="{9D8B030D-6E8A-4147-A177-3AD203B41FA5}">
                      <a16:colId xmlns:a16="http://schemas.microsoft.com/office/drawing/2014/main" val="2404542533"/>
                    </a:ext>
                  </a:extLst>
                </a:gridCol>
                <a:gridCol w="945901">
                  <a:extLst>
                    <a:ext uri="{9D8B030D-6E8A-4147-A177-3AD203B41FA5}">
                      <a16:colId xmlns:a16="http://schemas.microsoft.com/office/drawing/2014/main" val="111939330"/>
                    </a:ext>
                  </a:extLst>
                </a:gridCol>
              </a:tblGrid>
              <a:tr h="1346417">
                <a:tc>
                  <a:txBody>
                    <a:bodyPr/>
                    <a:lstStyle/>
                    <a:p>
                      <a:pPr marL="0" marR="0">
                        <a:lnSpc>
                          <a:spcPct val="107000"/>
                        </a:lnSpc>
                        <a:spcBef>
                          <a:spcPts val="0"/>
                        </a:spcBef>
                        <a:spcAft>
                          <a:spcPts val="0"/>
                        </a:spcAft>
                      </a:pPr>
                      <a:r>
                        <a:rPr lang="en-US" sz="1400" i="1" dirty="0">
                          <a:effectLst/>
                        </a:rPr>
                        <a:t>Name and Site Location</a:t>
                      </a:r>
                      <a:endParaRPr lang="en-US" sz="1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6">
                  <a:txBody>
                    <a:bodyPr/>
                    <a:lstStyle/>
                    <a:p>
                      <a:pPr marL="0" marR="0">
                        <a:lnSpc>
                          <a:spcPct val="107000"/>
                        </a:lnSpc>
                        <a:spcBef>
                          <a:spcPts val="0"/>
                        </a:spcBef>
                        <a:spcAft>
                          <a:spcPts val="0"/>
                        </a:spcAft>
                      </a:pPr>
                      <a:r>
                        <a:rPr lang="en-US" sz="1400" i="1" dirty="0">
                          <a:effectLst/>
                        </a:rPr>
                        <a:t>Days and Times of Program Operation</a:t>
                      </a:r>
                      <a:endParaRPr lang="en-US" sz="1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1400" i="1">
                          <a:effectLst/>
                        </a:rPr>
                        <a:t>Start Date</a:t>
                      </a:r>
                      <a:endParaRPr lang="en-US"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i="1">
                          <a:effectLst/>
                        </a:rPr>
                        <a:t>End Date</a:t>
                      </a:r>
                      <a:endParaRPr lang="en-US"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i="1">
                          <a:effectLst/>
                        </a:rPr>
                        <a:t>Estimated ADA</a:t>
                      </a:r>
                      <a:endParaRPr lang="en-US"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i="1">
                          <a:effectLst/>
                        </a:rPr>
                        <a:t>Fed Direct Cert. Students %</a:t>
                      </a:r>
                      <a:endParaRPr lang="en-US"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i="1">
                          <a:effectLst/>
                        </a:rPr>
                        <a:t>Estimated Families Served</a:t>
                      </a:r>
                      <a:endParaRPr lang="en-US" sz="1400"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1720515"/>
                  </a:ext>
                </a:extLst>
              </a:tr>
              <a:tr h="658043">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Mon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Tue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Wed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Thu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Fri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Sat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8342816"/>
                  </a:ext>
                </a:extLst>
              </a:tr>
              <a:tr h="1538839">
                <a:tc>
                  <a:txBody>
                    <a:bodyPr/>
                    <a:lstStyle/>
                    <a:p>
                      <a:pPr marL="0" marR="0">
                        <a:lnSpc>
                          <a:spcPct val="107000"/>
                        </a:lnSpc>
                        <a:spcBef>
                          <a:spcPts val="0"/>
                        </a:spcBef>
                        <a:spcAft>
                          <a:spcPts val="0"/>
                        </a:spcAft>
                      </a:pPr>
                      <a:r>
                        <a:rPr lang="en-US" sz="1400">
                          <a:effectLst/>
                        </a:rPr>
                        <a:t>ABC Center </a:t>
                      </a:r>
                    </a:p>
                    <a:p>
                      <a:pPr marL="0" marR="0">
                        <a:lnSpc>
                          <a:spcPct val="107000"/>
                        </a:lnSpc>
                        <a:spcBef>
                          <a:spcPts val="0"/>
                        </a:spcBef>
                        <a:spcAft>
                          <a:spcPts val="0"/>
                        </a:spcAft>
                      </a:pPr>
                      <a:r>
                        <a:rPr lang="en-US" sz="1400">
                          <a:effectLst/>
                        </a:rPr>
                        <a:t>21 Justice Ave, Justice WV 22000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2:30 – 5:30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2:30 – 5:30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2:30 – 5:30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2:30 – 5:30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2:30 – 5:30 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9-1-2026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5-15-2027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30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76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9746389"/>
                  </a:ext>
                </a:extLst>
              </a:tr>
            </a:tbl>
          </a:graphicData>
        </a:graphic>
      </p:graphicFrame>
      <p:sp>
        <p:nvSpPr>
          <p:cNvPr id="4" name="Title 3">
            <a:extLst>
              <a:ext uri="{FF2B5EF4-FFF2-40B4-BE49-F238E27FC236}">
                <a16:creationId xmlns:a16="http://schemas.microsoft.com/office/drawing/2014/main" id="{69C9BAAC-F82C-A267-460C-52D8ACCC74CF}"/>
              </a:ext>
            </a:extLst>
          </p:cNvPr>
          <p:cNvSpPr>
            <a:spLocks noGrp="1"/>
          </p:cNvSpPr>
          <p:nvPr>
            <p:ph type="title"/>
          </p:nvPr>
        </p:nvSpPr>
        <p:spPr/>
        <p:txBody>
          <a:bodyPr>
            <a:normAutofit/>
          </a:bodyPr>
          <a:lstStyle/>
          <a:p>
            <a:r>
              <a:rPr lang="en-US" sz="3500">
                <a:solidFill>
                  <a:srgbClr val="002060"/>
                </a:solidFill>
              </a:rPr>
              <a:t>Program Summary</a:t>
            </a:r>
          </a:p>
        </p:txBody>
      </p:sp>
    </p:spTree>
    <p:custDataLst>
      <p:tags r:id="rId1"/>
    </p:custDataLst>
  </p:cSld>
  <p:clrMapOvr>
    <a:masterClrMapping/>
  </p:clrMapOvr>
  <p:extLst>
    <p:ext uri="{E180D4A7-C9FB-4DFB-919C-405C955672EB}">
      <p14:showEvtLst xmlns:p14="http://schemas.microsoft.com/office/powerpoint/2010/main">
        <p14:playEvt time="883" objId="4"/>
        <p14:stopEvt time="38323" objId="4"/>
        <p14:playEvt time="38525" objId="4"/>
        <p14:stopEvt time="38884" objId="4"/>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67A3-560F-4A47-9FBC-8590CD477AE9}"/>
              </a:ext>
            </a:extLst>
          </p:cNvPr>
          <p:cNvSpPr>
            <a:spLocks noGrp="1"/>
          </p:cNvSpPr>
          <p:nvPr>
            <p:ph type="title"/>
          </p:nvPr>
        </p:nvSpPr>
        <p:spPr/>
        <p:txBody>
          <a:bodyPr>
            <a:normAutofit/>
          </a:bodyPr>
          <a:lstStyle/>
          <a:p>
            <a:r>
              <a:rPr lang="en-US" sz="3500">
                <a:solidFill>
                  <a:srgbClr val="002060"/>
                </a:solidFill>
              </a:rPr>
              <a:t>Application Narrative</a:t>
            </a:r>
            <a:endParaRPr lang="en-US" sz="3500">
              <a:solidFill>
                <a:srgbClr val="002060"/>
              </a:solidFill>
              <a:latin typeface="+mn-lt"/>
            </a:endParaRPr>
          </a:p>
        </p:txBody>
      </p:sp>
      <p:sp>
        <p:nvSpPr>
          <p:cNvPr id="3" name="Content Placeholder 2">
            <a:extLst>
              <a:ext uri="{FF2B5EF4-FFF2-40B4-BE49-F238E27FC236}">
                <a16:creationId xmlns:a16="http://schemas.microsoft.com/office/drawing/2014/main" id="{83E025AE-D137-4EA5-B1D5-A1D94B9EFA60}"/>
              </a:ext>
            </a:extLst>
          </p:cNvPr>
          <p:cNvSpPr>
            <a:spLocks noGrp="1"/>
          </p:cNvSpPr>
          <p:nvPr>
            <p:ph sz="half" idx="1"/>
          </p:nvPr>
        </p:nvSpPr>
        <p:spPr/>
        <p:txBody>
          <a:bodyPr>
            <a:normAutofit/>
          </a:bodyPr>
          <a:lstStyle/>
          <a:p>
            <a:pPr>
              <a:spcBef>
                <a:spcPts val="1800"/>
              </a:spcBef>
            </a:pPr>
            <a:r>
              <a:rPr lang="en-US" sz="2400"/>
              <a:t>Statement of Need</a:t>
            </a:r>
          </a:p>
          <a:p>
            <a:pPr>
              <a:spcBef>
                <a:spcPts val="1800"/>
              </a:spcBef>
            </a:pPr>
            <a:r>
              <a:rPr lang="en-US" sz="2400"/>
              <a:t>Action Plan</a:t>
            </a:r>
          </a:p>
          <a:p>
            <a:pPr>
              <a:spcBef>
                <a:spcPts val="1800"/>
              </a:spcBef>
            </a:pPr>
            <a:r>
              <a:rPr lang="en-US" sz="2400"/>
              <a:t>Afterschool Program Implementation</a:t>
            </a:r>
          </a:p>
          <a:p>
            <a:pPr>
              <a:spcBef>
                <a:spcPts val="1800"/>
              </a:spcBef>
            </a:pPr>
            <a:r>
              <a:rPr lang="en-US" sz="2400"/>
              <a:t>Parent and Family Engagement</a:t>
            </a:r>
          </a:p>
          <a:p>
            <a:pPr>
              <a:spcBef>
                <a:spcPts val="1800"/>
              </a:spcBef>
            </a:pPr>
            <a:r>
              <a:rPr lang="en-US" sz="2400"/>
              <a:t>Facility Plan</a:t>
            </a:r>
          </a:p>
        </p:txBody>
      </p:sp>
      <p:sp>
        <p:nvSpPr>
          <p:cNvPr id="4" name="Content Placeholder 3">
            <a:extLst>
              <a:ext uri="{FF2B5EF4-FFF2-40B4-BE49-F238E27FC236}">
                <a16:creationId xmlns:a16="http://schemas.microsoft.com/office/drawing/2014/main" id="{9322B6FB-DC69-B035-33A6-87F9E8932769}"/>
              </a:ext>
            </a:extLst>
          </p:cNvPr>
          <p:cNvSpPr>
            <a:spLocks noGrp="1"/>
          </p:cNvSpPr>
          <p:nvPr>
            <p:ph sz="half" idx="2"/>
          </p:nvPr>
        </p:nvSpPr>
        <p:spPr/>
        <p:txBody>
          <a:bodyPr>
            <a:normAutofit/>
          </a:bodyPr>
          <a:lstStyle/>
          <a:p>
            <a:pPr>
              <a:spcBef>
                <a:spcPts val="1800"/>
              </a:spcBef>
            </a:pPr>
            <a:r>
              <a:rPr lang="en-US" sz="2400"/>
              <a:t>Program Personnel</a:t>
            </a:r>
          </a:p>
          <a:p>
            <a:pPr>
              <a:spcBef>
                <a:spcPts val="1800"/>
              </a:spcBef>
            </a:pPr>
            <a:r>
              <a:rPr lang="en-US" sz="2400"/>
              <a:t>Collaboration</a:t>
            </a:r>
          </a:p>
          <a:p>
            <a:pPr>
              <a:spcBef>
                <a:spcPts val="1800"/>
              </a:spcBef>
            </a:pPr>
            <a:r>
              <a:rPr lang="en-US" sz="2400"/>
              <a:t>Sustainability</a:t>
            </a:r>
          </a:p>
          <a:p>
            <a:pPr>
              <a:spcBef>
                <a:spcPts val="1800"/>
              </a:spcBef>
            </a:pPr>
            <a:r>
              <a:rPr lang="en-US" sz="2400"/>
              <a:t>Organizational Capacity</a:t>
            </a:r>
          </a:p>
          <a:p>
            <a:pPr>
              <a:spcBef>
                <a:spcPts val="1800"/>
              </a:spcBef>
            </a:pPr>
            <a:r>
              <a:rPr lang="en-US" sz="2400"/>
              <a:t>Budget</a:t>
            </a:r>
          </a:p>
          <a:p>
            <a:endParaRPr lang="en-US"/>
          </a:p>
        </p:txBody>
      </p:sp>
    </p:spTree>
    <p:extLst>
      <p:ext uri="{BB962C8B-B14F-4D97-AF65-F5344CB8AC3E}">
        <p14:creationId xmlns:p14="http://schemas.microsoft.com/office/powerpoint/2010/main" val="1823175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838200" y="1312391"/>
            <a:ext cx="10515600" cy="1325563"/>
          </a:xfrm>
        </p:spPr>
        <p:txBody>
          <a:bodyPr anchor="ctr">
            <a:normAutofit/>
          </a:bodyPr>
          <a:lstStyle/>
          <a:p>
            <a:pPr eaLnBrk="1" hangingPunct="1"/>
            <a:r>
              <a:rPr lang="en-US" altLang="en-US" sz="3500"/>
              <a:t>Grant Purposes</a:t>
            </a:r>
          </a:p>
        </p:txBody>
      </p:sp>
      <p:pic>
        <p:nvPicPr>
          <p:cNvPr id="5" name="Picture 4" descr="Children tinkering">
            <a:extLst>
              <a:ext uri="{FF2B5EF4-FFF2-40B4-BE49-F238E27FC236}">
                <a16:creationId xmlns:a16="http://schemas.microsoft.com/office/drawing/2014/main" id="{3BB56EFE-55B3-405A-881F-F5AA2A937CD5}"/>
              </a:ext>
            </a:extLst>
          </p:cNvPr>
          <p:cNvPicPr>
            <a:picLocks noChangeAspect="1"/>
          </p:cNvPicPr>
          <p:nvPr/>
        </p:nvPicPr>
        <p:blipFill rotWithShape="1">
          <a:blip r:embed="rId4"/>
          <a:srcRect b="2865"/>
          <a:stretch>
            <a:fillRect/>
          </a:stretch>
        </p:blipFill>
        <p:spPr>
          <a:xfrm>
            <a:off x="838200" y="2817341"/>
            <a:ext cx="5181600" cy="3359622"/>
          </a:xfrm>
          <a:prstGeom prst="rect">
            <a:avLst/>
          </a:prstGeom>
          <a:noFill/>
        </p:spPr>
      </p:pic>
      <p:sp>
        <p:nvSpPr>
          <p:cNvPr id="4098" name="Content Placeholder 2"/>
          <p:cNvSpPr>
            <a:spLocks noGrp="1"/>
          </p:cNvSpPr>
          <p:nvPr>
            <p:ph sz="half" idx="2"/>
          </p:nvPr>
        </p:nvSpPr>
        <p:spPr>
          <a:xfrm>
            <a:off x="6172199" y="2817341"/>
            <a:ext cx="5668701" cy="3359622"/>
          </a:xfrm>
        </p:spPr>
        <p:txBody>
          <a:bodyPr vert="horz" lIns="91440" tIns="45720" rIns="91440" bIns="45720" rtlCol="0">
            <a:normAutofit/>
          </a:bodyPr>
          <a:lstStyle/>
          <a:p>
            <a:pPr>
              <a:spcBef>
                <a:spcPts val="1800"/>
              </a:spcBef>
            </a:pPr>
            <a:r>
              <a:rPr lang="en-US" sz="2400" b="1"/>
              <a:t>Provide academic enrichment and tutoring</a:t>
            </a:r>
          </a:p>
          <a:p>
            <a:pPr>
              <a:spcBef>
                <a:spcPts val="1800"/>
              </a:spcBef>
            </a:pPr>
            <a:r>
              <a:rPr lang="en-US" sz="2400"/>
              <a:t>Offer families active and meaningful engagement in their children’s education </a:t>
            </a:r>
          </a:p>
          <a:p>
            <a:pPr>
              <a:spcBef>
                <a:spcPts val="1800"/>
              </a:spcBef>
            </a:pPr>
            <a:r>
              <a:rPr lang="en-US" sz="2400"/>
              <a:t>Offer students a broad array of additional services, well-rounded educational programs, and activities</a:t>
            </a:r>
            <a:endParaRPr lang="en-US" altLang="en-US" sz="2400"/>
          </a:p>
          <a:p>
            <a:pPr eaLnBrk="1" hangingPunct="1">
              <a:buFont typeface="Wingdings 3" pitchFamily="18" charset="2"/>
              <a:buNone/>
            </a:pPr>
            <a:endParaRPr lang="en-US" altLang="en-US"/>
          </a:p>
        </p:txBody>
      </p:sp>
    </p:spTree>
    <p:custDataLst>
      <p:tags r:id="rId1"/>
    </p:custDataLst>
  </p:cSld>
  <p:clrMapOvr>
    <a:masterClrMapping/>
  </p:clrMapOvr>
  <p:extLst>
    <p:ext uri="{E180D4A7-C9FB-4DFB-919C-405C955672EB}">
      <p14:showEvtLst xmlns:p14="http://schemas.microsoft.com/office/powerpoint/2010/main">
        <p14:playEvt time="962" objId="6"/>
        <p14:stopEvt time="81187" objId="6"/>
        <p14:playEvt time="81926" objId="6"/>
        <p14:stopEvt time="82692" objId="6"/>
      </p14:showEvtLst>
    </p:ext>
  </p:extLs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174462" y="4903739"/>
            <a:ext cx="3769388" cy="677911"/>
          </a:xfrm>
        </p:spPr>
        <p:txBody>
          <a:bodyPr rtlCol="0">
            <a:noAutofit/>
          </a:bodyPr>
          <a:lstStyle/>
          <a:p>
            <a:pPr>
              <a:defRPr/>
            </a:pPr>
            <a:r>
              <a:rPr lang="en-US" sz="2400">
                <a:latin typeface="Arial" panose="020B0604020202020204" pitchFamily="34" charset="0"/>
                <a:cs typeface="Arial" panose="020B0604020202020204" pitchFamily="34" charset="0"/>
              </a:rPr>
              <a:t>Statement of Need</a:t>
            </a:r>
          </a:p>
        </p:txBody>
      </p:sp>
      <p:sp>
        <p:nvSpPr>
          <p:cNvPr id="25602" name="Content Placeholder 1"/>
          <p:cNvSpPr>
            <a:spLocks noGrp="1"/>
          </p:cNvSpPr>
          <p:nvPr>
            <p:ph idx="1"/>
          </p:nvPr>
        </p:nvSpPr>
        <p:spPr>
          <a:xfrm>
            <a:off x="1036624" y="1366255"/>
            <a:ext cx="9936176" cy="3813458"/>
          </a:xfrm>
        </p:spPr>
        <p:txBody>
          <a:bodyPr vert="horz" lIns="91440" tIns="45720" rIns="91440" bIns="45720" rtlCol="0" anchor="t">
            <a:normAutofit/>
          </a:bodyPr>
          <a:lstStyle/>
          <a:p>
            <a:pPr>
              <a:lnSpc>
                <a:spcPct val="120000"/>
              </a:lnSpc>
              <a:defRPr/>
            </a:pPr>
            <a:r>
              <a:rPr lang="en-US" sz="2400">
                <a:latin typeface="+mn-lt"/>
              </a:rPr>
              <a:t>Establish a compelling need using multiple cited data sources</a:t>
            </a:r>
          </a:p>
          <a:p>
            <a:pPr>
              <a:lnSpc>
                <a:spcPct val="120000"/>
              </a:lnSpc>
              <a:defRPr/>
            </a:pPr>
            <a:r>
              <a:rPr lang="en-US" sz="2400">
                <a:latin typeface="+mn-lt"/>
              </a:rPr>
              <a:t>Describe how stakeholders contributed to the needs assessment process</a:t>
            </a:r>
          </a:p>
          <a:p>
            <a:pPr>
              <a:lnSpc>
                <a:spcPct val="120000"/>
              </a:lnSpc>
              <a:defRPr/>
            </a:pPr>
            <a:r>
              <a:rPr lang="en-US" sz="2400">
                <a:latin typeface="+mn-lt"/>
              </a:rPr>
              <a:t>Explain why the targeted community was selected </a:t>
            </a:r>
          </a:p>
          <a:p>
            <a:pPr lvl="1">
              <a:lnSpc>
                <a:spcPct val="120000"/>
              </a:lnSpc>
              <a:defRPr/>
            </a:pPr>
            <a:r>
              <a:rPr lang="en-US" sz="2400">
                <a:latin typeface="+mn-lt"/>
              </a:rPr>
              <a:t>Use the recent needs assessment to describe the community  </a:t>
            </a:r>
          </a:p>
          <a:p>
            <a:pPr lvl="1">
              <a:lnSpc>
                <a:spcPct val="120000"/>
              </a:lnSpc>
              <a:defRPr/>
            </a:pPr>
            <a:r>
              <a:rPr lang="en-US" sz="2400">
                <a:latin typeface="+mn-lt"/>
              </a:rPr>
              <a:t>describe current afterschool services, gaps in afterschool services, and available resources</a:t>
            </a:r>
          </a:p>
        </p:txBody>
      </p:sp>
      <p:sp>
        <p:nvSpPr>
          <p:cNvPr id="2" name="Rectangle 2">
            <a:extLst>
              <a:ext uri="{FF2B5EF4-FFF2-40B4-BE49-F238E27FC236}">
                <a16:creationId xmlns:a16="http://schemas.microsoft.com/office/drawing/2014/main" id="{5180D0EF-180B-4D0B-BE26-3B40ECECD197}"/>
              </a:ext>
            </a:extLst>
          </p:cNvPr>
          <p:cNvSpPr>
            <a:spLocks noChangeArrowheads="1"/>
          </p:cNvSpPr>
          <p:nvPr/>
        </p:nvSpPr>
        <p:spPr bwMode="auto">
          <a:xfrm>
            <a:off x="3641032" y="408659"/>
            <a:ext cx="620096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500" b="1">
                <a:solidFill>
                  <a:srgbClr val="002060"/>
                </a:solidFill>
              </a:rPr>
              <a:t>Statement of Need</a:t>
            </a:r>
          </a:p>
        </p:txBody>
      </p:sp>
      <p:sp>
        <p:nvSpPr>
          <p:cNvPr id="6" name="Text Box 2">
            <a:extLst>
              <a:ext uri="{FF2B5EF4-FFF2-40B4-BE49-F238E27FC236}">
                <a16:creationId xmlns:a16="http://schemas.microsoft.com/office/drawing/2014/main" id="{23FB506C-15C8-40DE-BB04-1A2685643BD9}"/>
              </a:ext>
            </a:extLst>
          </p:cNvPr>
          <p:cNvSpPr txBox="1">
            <a:spLocks noChangeArrowheads="1"/>
          </p:cNvSpPr>
          <p:nvPr/>
        </p:nvSpPr>
        <p:spPr bwMode="auto">
          <a:xfrm>
            <a:off x="2324100" y="5581650"/>
            <a:ext cx="6657975" cy="94046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US" sz="1100">
                <a:latin typeface="Calibri" panose="020F0502020204030204" pitchFamily="34" charset="0"/>
                <a:ea typeface="Calibri" panose="020F0502020204030204" pitchFamily="34" charset="0"/>
                <a:cs typeface="Times New Roman" panose="02020603050405020304" pitchFamily="18" charset="0"/>
              </a:rPr>
              <a:t> </a:t>
            </a:r>
          </a:p>
        </p:txBody>
      </p:sp>
    </p:spTree>
    <p:custDataLst>
      <p:tags r:id="rId1"/>
    </p:custDataLst>
  </p:cSld>
  <p:clrMapOvr>
    <a:masterClrMapping/>
  </p:clrMapOvr>
  <p:extLst>
    <p:ext uri="{E180D4A7-C9FB-4DFB-919C-405C955672EB}">
      <p14:showEvtLst xmlns:p14="http://schemas.microsoft.com/office/powerpoint/2010/main">
        <p14:playEvt time="799" objId="4"/>
        <p14:stopEvt time="133570" objId="4"/>
        <p14:playEvt time="133571" objId="4"/>
        <p14:stopEvt time="134186" objId="4"/>
      </p14:showEvtLst>
    </p:ext>
  </p:extLs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Table 12" descr="Example of Action Plan format as a table.  Goal spelled out just before the table, Header row lists Objectives (Column 1), Strategies (Column 2), Outcomes (Column 3), Progress Indicators (Column 4), Progress Indicators (Column 5), Evaluation plan (Column 6).  All other rows are blank">
            <a:extLst>
              <a:ext uri="{FF2B5EF4-FFF2-40B4-BE49-F238E27FC236}">
                <a16:creationId xmlns:a16="http://schemas.microsoft.com/office/drawing/2014/main" id="{87A1363E-F3CD-54C8-ABAD-5C888B25C8EF}"/>
              </a:ext>
            </a:extLst>
          </p:cNvPr>
          <p:cNvGraphicFramePr>
            <a:graphicFrameLocks noGrp="1"/>
          </p:cNvGraphicFramePr>
          <p:nvPr>
            <p:extLst>
              <p:ext uri="{D42A27DB-BD31-4B8C-83A1-F6EECF244321}">
                <p14:modId xmlns:p14="http://schemas.microsoft.com/office/powerpoint/2010/main" val="2434046767"/>
              </p:ext>
            </p:extLst>
          </p:nvPr>
        </p:nvGraphicFramePr>
        <p:xfrm>
          <a:off x="1822450" y="3848100"/>
          <a:ext cx="8526460" cy="2024062"/>
        </p:xfrm>
        <a:graphic>
          <a:graphicData uri="http://schemas.openxmlformats.org/drawingml/2006/table">
            <a:tbl>
              <a:tblPr firstRow="1" firstCol="1" bandRow="1">
                <a:tableStyleId>{5C22544A-7EE6-4342-B048-85BDC9FD1C3A}</a:tableStyleId>
              </a:tblPr>
              <a:tblGrid>
                <a:gridCol w="1705292">
                  <a:extLst>
                    <a:ext uri="{9D8B030D-6E8A-4147-A177-3AD203B41FA5}">
                      <a16:colId xmlns:a16="http://schemas.microsoft.com/office/drawing/2014/main" val="1982302660"/>
                    </a:ext>
                  </a:extLst>
                </a:gridCol>
                <a:gridCol w="1705292">
                  <a:extLst>
                    <a:ext uri="{9D8B030D-6E8A-4147-A177-3AD203B41FA5}">
                      <a16:colId xmlns:a16="http://schemas.microsoft.com/office/drawing/2014/main" val="1377452962"/>
                    </a:ext>
                  </a:extLst>
                </a:gridCol>
                <a:gridCol w="1705292">
                  <a:extLst>
                    <a:ext uri="{9D8B030D-6E8A-4147-A177-3AD203B41FA5}">
                      <a16:colId xmlns:a16="http://schemas.microsoft.com/office/drawing/2014/main" val="2993138688"/>
                    </a:ext>
                  </a:extLst>
                </a:gridCol>
                <a:gridCol w="1705292">
                  <a:extLst>
                    <a:ext uri="{9D8B030D-6E8A-4147-A177-3AD203B41FA5}">
                      <a16:colId xmlns:a16="http://schemas.microsoft.com/office/drawing/2014/main" val="421066776"/>
                    </a:ext>
                  </a:extLst>
                </a:gridCol>
                <a:gridCol w="1705292">
                  <a:extLst>
                    <a:ext uri="{9D8B030D-6E8A-4147-A177-3AD203B41FA5}">
                      <a16:colId xmlns:a16="http://schemas.microsoft.com/office/drawing/2014/main" val="2334350930"/>
                    </a:ext>
                  </a:extLst>
                </a:gridCol>
              </a:tblGrid>
              <a:tr h="344239">
                <a:tc gridSpan="5">
                  <a:txBody>
                    <a:bodyPr/>
                    <a:lstStyle/>
                    <a:p>
                      <a:pPr marL="0" marR="0">
                        <a:lnSpc>
                          <a:spcPct val="107000"/>
                        </a:lnSpc>
                        <a:spcBef>
                          <a:spcPts val="0"/>
                        </a:spcBef>
                        <a:spcAft>
                          <a:spcPts val="0"/>
                        </a:spcAft>
                      </a:pPr>
                      <a:r>
                        <a:rPr lang="en-US" sz="1400">
                          <a:effectLst/>
                        </a:rPr>
                        <a:t>Goal 2: Increase Family Engagement (Minimum 2 and Maximum 3 Objectives)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74609370"/>
                  </a:ext>
                </a:extLst>
              </a:tr>
              <a:tr h="647106">
                <a:tc>
                  <a:txBody>
                    <a:bodyPr/>
                    <a:lstStyle/>
                    <a:p>
                      <a:pPr marL="0" marR="0">
                        <a:lnSpc>
                          <a:spcPct val="107000"/>
                        </a:lnSpc>
                        <a:spcBef>
                          <a:spcPts val="0"/>
                        </a:spcBef>
                        <a:spcAft>
                          <a:spcPts val="0"/>
                        </a:spcAft>
                      </a:pPr>
                      <a:r>
                        <a:rPr lang="en-US" sz="1400">
                          <a:effectLst/>
                        </a:rPr>
                        <a:t>Objectives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Strategies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dirty="0">
                          <a:effectLst/>
                        </a:rPr>
                        <a:t>Outcomes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Progress Indicators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Evaluation Plan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extLst>
                  <a:ext uri="{0D108BD9-81ED-4DB2-BD59-A6C34878D82A}">
                    <a16:rowId xmlns:a16="http://schemas.microsoft.com/office/drawing/2014/main" val="3917218572"/>
                  </a:ext>
                </a:extLst>
              </a:tr>
              <a:tr h="344239">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extLst>
                  <a:ext uri="{0D108BD9-81ED-4DB2-BD59-A6C34878D82A}">
                    <a16:rowId xmlns:a16="http://schemas.microsoft.com/office/drawing/2014/main" val="1782815786"/>
                  </a:ext>
                </a:extLst>
              </a:tr>
              <a:tr h="344239">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extLst>
                  <a:ext uri="{0D108BD9-81ED-4DB2-BD59-A6C34878D82A}">
                    <a16:rowId xmlns:a16="http://schemas.microsoft.com/office/drawing/2014/main" val="778247235"/>
                  </a:ext>
                </a:extLst>
              </a:tr>
              <a:tr h="344239">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extLst>
                  <a:ext uri="{0D108BD9-81ED-4DB2-BD59-A6C34878D82A}">
                    <a16:rowId xmlns:a16="http://schemas.microsoft.com/office/drawing/2014/main" val="4258377622"/>
                  </a:ext>
                </a:extLst>
              </a:tr>
            </a:tbl>
          </a:graphicData>
        </a:graphic>
      </p:graphicFrame>
      <p:sp>
        <p:nvSpPr>
          <p:cNvPr id="2" name="Title 1">
            <a:extLst>
              <a:ext uri="{FF2B5EF4-FFF2-40B4-BE49-F238E27FC236}">
                <a16:creationId xmlns:a16="http://schemas.microsoft.com/office/drawing/2014/main" id="{CC42945D-954B-4943-B2F4-454AA6D7AD5D}"/>
              </a:ext>
            </a:extLst>
          </p:cNvPr>
          <p:cNvSpPr>
            <a:spLocks noGrp="1"/>
          </p:cNvSpPr>
          <p:nvPr>
            <p:ph type="title"/>
          </p:nvPr>
        </p:nvSpPr>
        <p:spPr>
          <a:xfrm>
            <a:off x="3609975" y="217016"/>
            <a:ext cx="10515600" cy="1325563"/>
          </a:xfrm>
        </p:spPr>
        <p:txBody>
          <a:bodyPr anchor="ctr">
            <a:normAutofit/>
          </a:bodyPr>
          <a:lstStyle/>
          <a:p>
            <a:r>
              <a:rPr lang="en-US" sz="3500">
                <a:solidFill>
                  <a:srgbClr val="002060"/>
                </a:solidFill>
              </a:rPr>
              <a:t>Action Plan Format  </a:t>
            </a:r>
          </a:p>
        </p:txBody>
      </p:sp>
      <p:graphicFrame>
        <p:nvGraphicFramePr>
          <p:cNvPr id="12" name="Content Placeholder 11" descr="Example of Action Plan format as a table.  Goal spelled out just before the table, Header row lists Objectives (Column 1), Strategies (Column 2), Outcomes (Column 3), Progress Indicators (Column 4), Progress Indicators (Column 5), Evaluation plan (Column 6).  All other rows are blank">
            <a:extLst>
              <a:ext uri="{FF2B5EF4-FFF2-40B4-BE49-F238E27FC236}">
                <a16:creationId xmlns:a16="http://schemas.microsoft.com/office/drawing/2014/main" id="{384B58E4-4137-FB5F-AECF-B793B15AF097}"/>
              </a:ext>
            </a:extLst>
          </p:cNvPr>
          <p:cNvGraphicFramePr>
            <a:graphicFrameLocks noGrp="1"/>
          </p:cNvGraphicFramePr>
          <p:nvPr>
            <p:ph idx="1"/>
            <p:extLst>
              <p:ext uri="{D42A27DB-BD31-4B8C-83A1-F6EECF244321}">
                <p14:modId xmlns:p14="http://schemas.microsoft.com/office/powerpoint/2010/main" val="3367760735"/>
              </p:ext>
            </p:extLst>
          </p:nvPr>
        </p:nvGraphicFramePr>
        <p:xfrm>
          <a:off x="1822450" y="1722438"/>
          <a:ext cx="8526460" cy="2024062"/>
        </p:xfrm>
        <a:graphic>
          <a:graphicData uri="http://schemas.openxmlformats.org/drawingml/2006/table">
            <a:tbl>
              <a:tblPr firstRow="1" firstCol="1" bandRow="1">
                <a:tableStyleId>{5C22544A-7EE6-4342-B048-85BDC9FD1C3A}</a:tableStyleId>
              </a:tblPr>
              <a:tblGrid>
                <a:gridCol w="1705292">
                  <a:extLst>
                    <a:ext uri="{9D8B030D-6E8A-4147-A177-3AD203B41FA5}">
                      <a16:colId xmlns:a16="http://schemas.microsoft.com/office/drawing/2014/main" val="4134507902"/>
                    </a:ext>
                  </a:extLst>
                </a:gridCol>
                <a:gridCol w="1705292">
                  <a:extLst>
                    <a:ext uri="{9D8B030D-6E8A-4147-A177-3AD203B41FA5}">
                      <a16:colId xmlns:a16="http://schemas.microsoft.com/office/drawing/2014/main" val="461940865"/>
                    </a:ext>
                  </a:extLst>
                </a:gridCol>
                <a:gridCol w="1705292">
                  <a:extLst>
                    <a:ext uri="{9D8B030D-6E8A-4147-A177-3AD203B41FA5}">
                      <a16:colId xmlns:a16="http://schemas.microsoft.com/office/drawing/2014/main" val="4044598452"/>
                    </a:ext>
                  </a:extLst>
                </a:gridCol>
                <a:gridCol w="1705292">
                  <a:extLst>
                    <a:ext uri="{9D8B030D-6E8A-4147-A177-3AD203B41FA5}">
                      <a16:colId xmlns:a16="http://schemas.microsoft.com/office/drawing/2014/main" val="191671381"/>
                    </a:ext>
                  </a:extLst>
                </a:gridCol>
                <a:gridCol w="1705292">
                  <a:extLst>
                    <a:ext uri="{9D8B030D-6E8A-4147-A177-3AD203B41FA5}">
                      <a16:colId xmlns:a16="http://schemas.microsoft.com/office/drawing/2014/main" val="3183122449"/>
                    </a:ext>
                  </a:extLst>
                </a:gridCol>
              </a:tblGrid>
              <a:tr h="344239">
                <a:tc gridSpan="5">
                  <a:txBody>
                    <a:bodyPr/>
                    <a:lstStyle/>
                    <a:p>
                      <a:pPr marL="0" marR="0">
                        <a:lnSpc>
                          <a:spcPct val="107000"/>
                        </a:lnSpc>
                        <a:spcBef>
                          <a:spcPts val="0"/>
                        </a:spcBef>
                        <a:spcAft>
                          <a:spcPts val="0"/>
                        </a:spcAft>
                      </a:pPr>
                      <a:r>
                        <a:rPr lang="en-US" sz="1400">
                          <a:effectLst/>
                        </a:rPr>
                        <a:t> Goal 1: Increase Academic Achievement (Minimum 2 and Maximum 3 Objectives)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3117417"/>
                  </a:ext>
                </a:extLst>
              </a:tr>
              <a:tr h="647106">
                <a:tc>
                  <a:txBody>
                    <a:bodyPr/>
                    <a:lstStyle/>
                    <a:p>
                      <a:pPr marL="0" marR="0">
                        <a:lnSpc>
                          <a:spcPct val="107000"/>
                        </a:lnSpc>
                        <a:spcBef>
                          <a:spcPts val="0"/>
                        </a:spcBef>
                        <a:spcAft>
                          <a:spcPts val="0"/>
                        </a:spcAft>
                      </a:pPr>
                      <a:r>
                        <a:rPr lang="en-US" sz="1400">
                          <a:effectLst/>
                        </a:rPr>
                        <a:t>Objectives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dirty="0">
                          <a:effectLst/>
                        </a:rPr>
                        <a:t>Strategies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Outcomes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Progress Indicators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Evaluation Plan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extLst>
                  <a:ext uri="{0D108BD9-81ED-4DB2-BD59-A6C34878D82A}">
                    <a16:rowId xmlns:a16="http://schemas.microsoft.com/office/drawing/2014/main" val="4007210447"/>
                  </a:ext>
                </a:extLst>
              </a:tr>
              <a:tr h="344239">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extLst>
                  <a:ext uri="{0D108BD9-81ED-4DB2-BD59-A6C34878D82A}">
                    <a16:rowId xmlns:a16="http://schemas.microsoft.com/office/drawing/2014/main" val="3094017503"/>
                  </a:ext>
                </a:extLst>
              </a:tr>
              <a:tr h="344239">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extLst>
                  <a:ext uri="{0D108BD9-81ED-4DB2-BD59-A6C34878D82A}">
                    <a16:rowId xmlns:a16="http://schemas.microsoft.com/office/drawing/2014/main" val="3338772832"/>
                  </a:ext>
                </a:extLst>
              </a:tr>
              <a:tr h="344239">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a:effectLst/>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tc>
                  <a:txBody>
                    <a:bodyPr/>
                    <a:lstStyle/>
                    <a:p>
                      <a:pPr marL="0" marR="0">
                        <a:lnSpc>
                          <a:spcPct val="107000"/>
                        </a:lnSpc>
                        <a:spcBef>
                          <a:spcPts val="0"/>
                        </a:spcBef>
                        <a:spcAft>
                          <a:spcPts val="0"/>
                        </a:spcAft>
                      </a:pPr>
                      <a:r>
                        <a:rPr lang="en-US" sz="14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990" marR="80990" marT="0" marB="0"/>
                </a:tc>
                <a:extLst>
                  <a:ext uri="{0D108BD9-81ED-4DB2-BD59-A6C34878D82A}">
                    <a16:rowId xmlns:a16="http://schemas.microsoft.com/office/drawing/2014/main" val="3349458273"/>
                  </a:ext>
                </a:extLst>
              </a:tr>
            </a:tbl>
          </a:graphicData>
        </a:graphic>
      </p:graphicFrame>
    </p:spTree>
    <p:extLst>
      <p:ext uri="{BB962C8B-B14F-4D97-AF65-F5344CB8AC3E}">
        <p14:creationId xmlns:p14="http://schemas.microsoft.com/office/powerpoint/2010/main" val="3648353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2"/>
          <p:cNvSpPr>
            <a:spLocks noGrp="1"/>
          </p:cNvSpPr>
          <p:nvPr>
            <p:ph type="title"/>
          </p:nvPr>
        </p:nvSpPr>
        <p:spPr>
          <a:xfrm>
            <a:off x="838200" y="1036166"/>
            <a:ext cx="10515600" cy="1325563"/>
          </a:xfrm>
          <a:noFill/>
        </p:spPr>
        <p:txBody>
          <a:bodyPr>
            <a:normAutofit/>
          </a:bodyPr>
          <a:lstStyle/>
          <a:p>
            <a:pPr eaLnBrk="1" hangingPunct="1"/>
            <a:r>
              <a:rPr lang="en-US" altLang="en-US" sz="2800">
                <a:solidFill>
                  <a:srgbClr val="FF0000"/>
                </a:solidFill>
              </a:rPr>
              <a:t>        </a:t>
            </a:r>
            <a:br>
              <a:rPr lang="en-US" altLang="en-US" sz="2800">
                <a:solidFill>
                  <a:srgbClr val="FF0000"/>
                </a:solidFill>
              </a:rPr>
            </a:br>
            <a:r>
              <a:rPr lang="en-US" altLang="en-US" sz="3500">
                <a:solidFill>
                  <a:schemeClr val="accent1">
                    <a:lumMod val="50000"/>
                  </a:schemeClr>
                </a:solidFill>
              </a:rPr>
              <a:t>Action Plan Objectives</a:t>
            </a:r>
          </a:p>
        </p:txBody>
      </p:sp>
      <p:sp>
        <p:nvSpPr>
          <p:cNvPr id="36866" name="Content Placeholder 1"/>
          <p:cNvSpPr>
            <a:spLocks noGrp="1"/>
          </p:cNvSpPr>
          <p:nvPr>
            <p:ph sz="half" idx="1"/>
          </p:nvPr>
        </p:nvSpPr>
        <p:spPr>
          <a:xfrm>
            <a:off x="1000125" y="2617316"/>
            <a:ext cx="5181600" cy="3359622"/>
          </a:xfrm>
        </p:spPr>
        <p:txBody>
          <a:bodyPr rtlCol="0">
            <a:normAutofit/>
          </a:bodyPr>
          <a:lstStyle/>
          <a:p>
            <a:pPr>
              <a:spcBef>
                <a:spcPts val="2400"/>
              </a:spcBef>
              <a:defRPr/>
            </a:pPr>
            <a:r>
              <a:rPr lang="en-US" sz="2400">
                <a:latin typeface="+mn-lt"/>
              </a:rPr>
              <a:t>Detailed statements of intended results</a:t>
            </a:r>
          </a:p>
          <a:p>
            <a:pPr>
              <a:spcBef>
                <a:spcPts val="2400"/>
              </a:spcBef>
              <a:defRPr/>
            </a:pPr>
            <a:r>
              <a:rPr lang="en-US" sz="2400" b="1">
                <a:latin typeface="+mn-lt"/>
              </a:rPr>
              <a:t>Two SMART objectives </a:t>
            </a:r>
            <a:r>
              <a:rPr lang="en-US" sz="2400">
                <a:latin typeface="+mn-lt"/>
              </a:rPr>
              <a:t>are required for each goal (3 max.)</a:t>
            </a:r>
          </a:p>
          <a:p>
            <a:pPr>
              <a:spcBef>
                <a:spcPts val="2400"/>
              </a:spcBef>
              <a:defRPr/>
            </a:pPr>
            <a:r>
              <a:rPr lang="en-US" sz="2400">
                <a:latin typeface="+mn-lt"/>
              </a:rPr>
              <a:t>Specific, Measurable, Achievable, Relevant, and Timebound</a:t>
            </a:r>
            <a:endParaRPr lang="en-US" sz="2400" b="1">
              <a:latin typeface="+mn-lt"/>
            </a:endParaRPr>
          </a:p>
          <a:p>
            <a:pPr lvl="1">
              <a:buFont typeface="Arial" pitchFamily="34" charset="0"/>
              <a:buChar char="•"/>
              <a:defRPr/>
            </a:pPr>
            <a:endParaRPr lang="en-US" sz="2500"/>
          </a:p>
        </p:txBody>
      </p:sp>
      <p:graphicFrame>
        <p:nvGraphicFramePr>
          <p:cNvPr id="3" name="Content Placeholder 2">
            <a:extLst>
              <a:ext uri="{FF2B5EF4-FFF2-40B4-BE49-F238E27FC236}">
                <a16:creationId xmlns:a16="http://schemas.microsoft.com/office/drawing/2014/main" id="{2F0FCFEB-E1F0-08D1-61A4-D2F535CFF875}"/>
              </a:ext>
            </a:extLst>
          </p:cNvPr>
          <p:cNvGraphicFramePr>
            <a:graphicFrameLocks noGrp="1"/>
          </p:cNvGraphicFramePr>
          <p:nvPr>
            <p:ph sz="half" idx="2"/>
            <p:extLst>
              <p:ext uri="{D42A27DB-BD31-4B8C-83A1-F6EECF244321}">
                <p14:modId xmlns:p14="http://schemas.microsoft.com/office/powerpoint/2010/main" val="560483148"/>
              </p:ext>
            </p:extLst>
          </p:nvPr>
        </p:nvGraphicFramePr>
        <p:xfrm>
          <a:off x="7467600" y="1740544"/>
          <a:ext cx="3886200" cy="441960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529688546"/>
                    </a:ext>
                  </a:extLst>
                </a:gridCol>
              </a:tblGrid>
              <a:tr h="370840">
                <a:tc>
                  <a:txBody>
                    <a:bodyPr/>
                    <a:lstStyle/>
                    <a:p>
                      <a:r>
                        <a:rPr lang="en-US" sz="1600" dirty="0"/>
                        <a:t>Objectives: What is the growth or change that is measurable?</a:t>
                      </a:r>
                    </a:p>
                  </a:txBody>
                  <a:tcPr marL="86393" marR="86393"/>
                </a:tc>
                <a:extLst>
                  <a:ext uri="{0D108BD9-81ED-4DB2-BD59-A6C34878D82A}">
                    <a16:rowId xmlns:a16="http://schemas.microsoft.com/office/drawing/2014/main" val="97534497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By the end of the school year, at least 75% of K-5 students who attend the 21st CCLC program for at least 60 hours, will meet their individual targets for expected growth from the </a:t>
                      </a:r>
                      <a:r>
                        <a:rPr lang="en-US" sz="1600" kern="1200" dirty="0" err="1">
                          <a:solidFill>
                            <a:schemeClr val="dk1"/>
                          </a:solidFill>
                          <a:effectLst/>
                          <a:latin typeface="+mn-lt"/>
                          <a:ea typeface="+mn-ea"/>
                          <a:cs typeface="+mn-cs"/>
                        </a:rPr>
                        <a:t>i</a:t>
                      </a:r>
                      <a:r>
                        <a:rPr lang="en-US" sz="1600" kern="1200" dirty="0">
                          <a:solidFill>
                            <a:schemeClr val="dk1"/>
                          </a:solidFill>
                          <a:effectLst/>
                          <a:latin typeface="+mn-lt"/>
                          <a:ea typeface="+mn-ea"/>
                          <a:cs typeface="+mn-cs"/>
                        </a:rPr>
                        <a:t>-Ready BOY (beginning-of- year) to the EOY (end-of-year) benchmark in English Language Arts</a:t>
                      </a:r>
                    </a:p>
                    <a:p>
                      <a:endParaRPr lang="en-US" sz="1600" dirty="0"/>
                    </a:p>
                  </a:txBody>
                  <a:tcPr marL="86393" marR="86393"/>
                </a:tc>
                <a:extLst>
                  <a:ext uri="{0D108BD9-81ED-4DB2-BD59-A6C34878D82A}">
                    <a16:rowId xmlns:a16="http://schemas.microsoft.com/office/drawing/2014/main" val="598825206"/>
                  </a:ext>
                </a:extLst>
              </a:tr>
              <a:tr h="370840">
                <a:tc>
                  <a:txBody>
                    <a:bodyPr/>
                    <a:lstStyle/>
                    <a:p>
                      <a:r>
                        <a:rPr lang="en-US" sz="1600" kern="1200" dirty="0">
                          <a:solidFill>
                            <a:schemeClr val="dk1"/>
                          </a:solidFill>
                          <a:effectLst/>
                          <a:latin typeface="+mn-lt"/>
                          <a:ea typeface="+mn-ea"/>
                          <a:cs typeface="+mn-cs"/>
                        </a:rPr>
                        <a:t>By the end of the school year, at least 75% 6-8 grade students who attend the 21st CCLC program for at least 60 hours, will maintain a C average or above in Language Arts during the school year</a:t>
                      </a:r>
                      <a:endParaRPr lang="en-US" sz="1600" dirty="0"/>
                    </a:p>
                  </a:txBody>
                  <a:tcPr marL="86393" marR="86393"/>
                </a:tc>
                <a:extLst>
                  <a:ext uri="{0D108BD9-81ED-4DB2-BD59-A6C34878D82A}">
                    <a16:rowId xmlns:a16="http://schemas.microsoft.com/office/drawing/2014/main" val="2803781602"/>
                  </a:ext>
                </a:extLst>
              </a:tr>
            </a:tbl>
          </a:graphicData>
        </a:graphic>
      </p:graphicFrame>
    </p:spTree>
    <p:custDataLst>
      <p:tags r:id="rId1"/>
    </p:custDataLst>
    <p:extLst>
      <p:ext uri="{BB962C8B-B14F-4D97-AF65-F5344CB8AC3E}">
        <p14:creationId xmlns:p14="http://schemas.microsoft.com/office/powerpoint/2010/main" val="1887680432"/>
      </p:ext>
    </p:extLst>
  </p:cSld>
  <p:clrMapOvr>
    <a:masterClrMapping/>
  </p:clrMapOvr>
  <p:extLst>
    <p:ext uri="{E180D4A7-C9FB-4DFB-919C-405C955672EB}">
      <p14:showEvtLst xmlns:p14="http://schemas.microsoft.com/office/powerpoint/2010/main">
        <p14:playEvt time="1018" objId="5"/>
        <p14:stopEvt time="65997" objId="5"/>
        <p14:playEvt time="65998" objId="5"/>
        <p14:stopEvt time="66237" objId="5"/>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2"/>
          <p:cNvSpPr>
            <a:spLocks noGrp="1"/>
          </p:cNvSpPr>
          <p:nvPr>
            <p:ph type="title"/>
          </p:nvPr>
        </p:nvSpPr>
        <p:spPr>
          <a:xfrm>
            <a:off x="838200" y="1390650"/>
            <a:ext cx="10515600" cy="856779"/>
          </a:xfrm>
        </p:spPr>
        <p:txBody>
          <a:bodyPr anchor="b">
            <a:noAutofit/>
          </a:bodyPr>
          <a:lstStyle/>
          <a:p>
            <a:pPr eaLnBrk="1" hangingPunct="1"/>
            <a:r>
              <a:rPr lang="en-US" altLang="en-US" sz="3500"/>
              <a:t>        </a:t>
            </a:r>
            <a:br>
              <a:rPr lang="en-US" altLang="en-US" sz="3500"/>
            </a:br>
            <a:r>
              <a:rPr lang="en-US" altLang="en-US" sz="3500"/>
              <a:t>Action Plan Outcomes</a:t>
            </a:r>
          </a:p>
        </p:txBody>
      </p:sp>
      <p:sp>
        <p:nvSpPr>
          <p:cNvPr id="36866" name="Content Placeholder 1"/>
          <p:cNvSpPr>
            <a:spLocks noGrp="1"/>
          </p:cNvSpPr>
          <p:nvPr>
            <p:ph sz="half" idx="1"/>
          </p:nvPr>
        </p:nvSpPr>
        <p:spPr>
          <a:xfrm>
            <a:off x="914400" y="2247429"/>
            <a:ext cx="5181600" cy="3359622"/>
          </a:xfrm>
        </p:spPr>
        <p:txBody>
          <a:bodyPr rtlCol="0">
            <a:normAutofit/>
          </a:bodyPr>
          <a:lstStyle/>
          <a:p>
            <a:pPr lvl="1">
              <a:buFont typeface="Arial" pitchFamily="34" charset="0"/>
              <a:buChar char="•"/>
              <a:defRPr/>
            </a:pPr>
            <a:endParaRPr lang="en-US" sz="2400">
              <a:latin typeface="+mn-lt"/>
            </a:endParaRPr>
          </a:p>
          <a:p>
            <a:pPr>
              <a:defRPr/>
            </a:pPr>
            <a:r>
              <a:rPr lang="en-US" sz="2400">
                <a:latin typeface="+mn-lt"/>
              </a:rPr>
              <a:t>Short-term, specific, measurable changes that will likely occur as a result of listed strategies, and that will be used to demonstrate progress toward annual objectives</a:t>
            </a:r>
          </a:p>
          <a:p>
            <a:pPr lvl="1">
              <a:buFont typeface="Arial" pitchFamily="34" charset="0"/>
              <a:buChar char="•"/>
              <a:defRPr/>
            </a:pPr>
            <a:endParaRPr lang="en-US" sz="1200"/>
          </a:p>
        </p:txBody>
      </p:sp>
      <p:graphicFrame>
        <p:nvGraphicFramePr>
          <p:cNvPr id="5" name="Content Placeholder 4">
            <a:extLst>
              <a:ext uri="{FF2B5EF4-FFF2-40B4-BE49-F238E27FC236}">
                <a16:creationId xmlns:a16="http://schemas.microsoft.com/office/drawing/2014/main" id="{FBAF9B71-855F-9B73-D229-289A3A19A51E}"/>
              </a:ext>
            </a:extLst>
          </p:cNvPr>
          <p:cNvGraphicFramePr>
            <a:graphicFrameLocks noGrp="1"/>
          </p:cNvGraphicFramePr>
          <p:nvPr>
            <p:ph sz="half" idx="2"/>
            <p:extLst>
              <p:ext uri="{D42A27DB-BD31-4B8C-83A1-F6EECF244321}">
                <p14:modId xmlns:p14="http://schemas.microsoft.com/office/powerpoint/2010/main" val="359239908"/>
              </p:ext>
            </p:extLst>
          </p:nvPr>
        </p:nvGraphicFramePr>
        <p:xfrm>
          <a:off x="7342054" y="2482687"/>
          <a:ext cx="4113212" cy="3474720"/>
        </p:xfrm>
        <a:graphic>
          <a:graphicData uri="http://schemas.openxmlformats.org/drawingml/2006/table">
            <a:tbl>
              <a:tblPr firstRow="1" bandRow="1">
                <a:tableStyleId>{5C22544A-7EE6-4342-B048-85BDC9FD1C3A}</a:tableStyleId>
              </a:tblPr>
              <a:tblGrid>
                <a:gridCol w="4113212">
                  <a:extLst>
                    <a:ext uri="{9D8B030D-6E8A-4147-A177-3AD203B41FA5}">
                      <a16:colId xmlns:a16="http://schemas.microsoft.com/office/drawing/2014/main" val="81597507"/>
                    </a:ext>
                  </a:extLst>
                </a:gridCol>
              </a:tblGrid>
              <a:tr h="370840">
                <a:tc>
                  <a:txBody>
                    <a:bodyPr/>
                    <a:lstStyle/>
                    <a:p>
                      <a:r>
                        <a:rPr lang="en-US" sz="1800" dirty="0"/>
                        <a:t>Outcomes: What are the steps to complete to achieve the objective?</a:t>
                      </a:r>
                    </a:p>
                  </a:txBody>
                  <a:tcPr/>
                </a:tc>
                <a:extLst>
                  <a:ext uri="{0D108BD9-81ED-4DB2-BD59-A6C34878D82A}">
                    <a16:rowId xmlns:a16="http://schemas.microsoft.com/office/drawing/2014/main" val="3115238410"/>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Students will master explicitly taught foundational reading and writing skills.</a:t>
                      </a:r>
                      <a:endParaRPr lang="en-US" sz="1800"/>
                    </a:p>
                  </a:txBody>
                  <a:tcPr/>
                </a:tc>
                <a:extLst>
                  <a:ext uri="{0D108BD9-81ED-4DB2-BD59-A6C34878D82A}">
                    <a16:rowId xmlns:a16="http://schemas.microsoft.com/office/drawing/2014/main" val="54226217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Students will demonstrate improved fluency with grade-level passages based on topics and texts under study.</a:t>
                      </a:r>
                      <a:endParaRPr lang="en-US" sz="1800" dirty="0"/>
                    </a:p>
                  </a:txBody>
                  <a:tcPr/>
                </a:tc>
                <a:extLst>
                  <a:ext uri="{0D108BD9-81ED-4DB2-BD59-A6C34878D82A}">
                    <a16:rowId xmlns:a16="http://schemas.microsoft.com/office/drawing/2014/main" val="3069625448"/>
                  </a:ext>
                </a:extLst>
              </a:tr>
              <a:tr h="370840">
                <a:tc>
                  <a:txBody>
                    <a:bodyPr/>
                    <a:lstStyle/>
                    <a:p>
                      <a:pPr lvl="0"/>
                      <a:r>
                        <a:rPr lang="en-US" sz="1800" kern="1200">
                          <a:solidFill>
                            <a:schemeClr val="dk1"/>
                          </a:solidFill>
                          <a:effectLst/>
                          <a:latin typeface="+mn-lt"/>
                          <a:ea typeface="+mn-ea"/>
                          <a:cs typeface="+mn-cs"/>
                        </a:rPr>
                        <a:t>Middle School students will have a homework completion rate of 90%.</a:t>
                      </a:r>
                    </a:p>
                  </a:txBody>
                  <a:tcPr/>
                </a:tc>
                <a:extLst>
                  <a:ext uri="{0D108BD9-81ED-4DB2-BD59-A6C34878D82A}">
                    <a16:rowId xmlns:a16="http://schemas.microsoft.com/office/drawing/2014/main" val="2772940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Middle School students' 9-week grades will meet C average or better.</a:t>
                      </a:r>
                      <a:endParaRPr lang="en-US" sz="1800" dirty="0"/>
                    </a:p>
                  </a:txBody>
                  <a:tcPr/>
                </a:tc>
                <a:extLst>
                  <a:ext uri="{0D108BD9-81ED-4DB2-BD59-A6C34878D82A}">
                    <a16:rowId xmlns:a16="http://schemas.microsoft.com/office/drawing/2014/main" val="2377901269"/>
                  </a:ext>
                </a:extLst>
              </a:tr>
            </a:tbl>
          </a:graphicData>
        </a:graphic>
      </p:graphicFrame>
    </p:spTree>
    <p:custDataLst>
      <p:tags r:id="rId1"/>
    </p:custDataLst>
    <p:extLst>
      <p:ext uri="{BB962C8B-B14F-4D97-AF65-F5344CB8AC3E}">
        <p14:creationId xmlns:p14="http://schemas.microsoft.com/office/powerpoint/2010/main" val="2733635127"/>
      </p:ext>
    </p:extLst>
  </p:cSld>
  <p:clrMapOvr>
    <a:masterClrMapping/>
  </p:clrMapOvr>
  <p:extLst>
    <p:ext uri="{E180D4A7-C9FB-4DFB-919C-405C955672EB}">
      <p14:showEvtLst xmlns:p14="http://schemas.microsoft.com/office/powerpoint/2010/main">
        <p14:playEvt time="1018" objId="5"/>
        <p14:stopEvt time="65997" objId="5"/>
        <p14:playEvt time="65998" objId="5"/>
        <p14:stopEvt time="66237" objId="5"/>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2"/>
          <p:cNvSpPr>
            <a:spLocks noGrp="1"/>
          </p:cNvSpPr>
          <p:nvPr>
            <p:ph type="title"/>
          </p:nvPr>
        </p:nvSpPr>
        <p:spPr>
          <a:xfrm>
            <a:off x="838200" y="988541"/>
            <a:ext cx="10515600" cy="1325563"/>
          </a:xfrm>
        </p:spPr>
        <p:txBody>
          <a:bodyPr anchor="ctr">
            <a:normAutofit/>
          </a:bodyPr>
          <a:lstStyle/>
          <a:p>
            <a:pPr eaLnBrk="1" hangingPunct="1"/>
            <a:r>
              <a:rPr lang="en-US" altLang="en-US" sz="3500"/>
              <a:t>        </a:t>
            </a:r>
            <a:br>
              <a:rPr lang="en-US" altLang="en-US" sz="3500"/>
            </a:br>
            <a:r>
              <a:rPr lang="en-US" altLang="en-US" sz="3500"/>
              <a:t>Action Plan Strategies</a:t>
            </a:r>
          </a:p>
        </p:txBody>
      </p:sp>
      <p:sp>
        <p:nvSpPr>
          <p:cNvPr id="36866" name="Content Placeholder 1"/>
          <p:cNvSpPr>
            <a:spLocks noGrp="1"/>
          </p:cNvSpPr>
          <p:nvPr>
            <p:ph sz="half" idx="1"/>
          </p:nvPr>
        </p:nvSpPr>
        <p:spPr/>
        <p:txBody>
          <a:bodyPr rtlCol="0">
            <a:normAutofit/>
          </a:bodyPr>
          <a:lstStyle/>
          <a:p>
            <a:pPr marL="342900" lvl="1" indent="0">
              <a:buNone/>
              <a:defRPr/>
            </a:pPr>
            <a:endParaRPr lang="en-US" sz="2100"/>
          </a:p>
          <a:p>
            <a:pPr>
              <a:defRPr/>
            </a:pPr>
            <a:r>
              <a:rPr lang="en-US" sz="2400"/>
              <a:t>Actions needed to meet short-term outcomes and annual objectives</a:t>
            </a:r>
          </a:p>
          <a:p>
            <a:pPr>
              <a:buFont typeface="Arial" pitchFamily="34" charset="0"/>
              <a:buChar char="•"/>
              <a:defRPr/>
            </a:pPr>
            <a:endParaRPr lang="en-US"/>
          </a:p>
          <a:p>
            <a:pPr lvl="1">
              <a:buFont typeface="Arial" pitchFamily="34" charset="0"/>
              <a:buChar char="•"/>
              <a:defRPr/>
            </a:pPr>
            <a:endParaRPr lang="en-US" sz="2100"/>
          </a:p>
        </p:txBody>
      </p:sp>
      <p:graphicFrame>
        <p:nvGraphicFramePr>
          <p:cNvPr id="3" name="Content Placeholder 2">
            <a:extLst>
              <a:ext uri="{FF2B5EF4-FFF2-40B4-BE49-F238E27FC236}">
                <a16:creationId xmlns:a16="http://schemas.microsoft.com/office/drawing/2014/main" id="{7B278D03-6F6E-3D11-4B88-77D0B86CAF76}"/>
              </a:ext>
            </a:extLst>
          </p:cNvPr>
          <p:cNvGraphicFramePr>
            <a:graphicFrameLocks noGrp="1"/>
          </p:cNvGraphicFramePr>
          <p:nvPr>
            <p:ph sz="half" idx="2"/>
            <p:extLst>
              <p:ext uri="{D42A27DB-BD31-4B8C-83A1-F6EECF244321}">
                <p14:modId xmlns:p14="http://schemas.microsoft.com/office/powerpoint/2010/main" val="1211921340"/>
              </p:ext>
            </p:extLst>
          </p:nvPr>
        </p:nvGraphicFramePr>
        <p:xfrm>
          <a:off x="6876748" y="1178243"/>
          <a:ext cx="4397188" cy="4998720"/>
        </p:xfrm>
        <a:graphic>
          <a:graphicData uri="http://schemas.openxmlformats.org/drawingml/2006/table">
            <a:tbl>
              <a:tblPr firstRow="1" bandRow="1">
                <a:tableStyleId>{5C22544A-7EE6-4342-B048-85BDC9FD1C3A}</a:tableStyleId>
              </a:tblPr>
              <a:tblGrid>
                <a:gridCol w="4397188">
                  <a:extLst>
                    <a:ext uri="{9D8B030D-6E8A-4147-A177-3AD203B41FA5}">
                      <a16:colId xmlns:a16="http://schemas.microsoft.com/office/drawing/2014/main" val="791929298"/>
                    </a:ext>
                  </a:extLst>
                </a:gridCol>
              </a:tblGrid>
              <a:tr h="0">
                <a:tc>
                  <a:txBody>
                    <a:bodyPr/>
                    <a:lstStyle/>
                    <a:p>
                      <a:r>
                        <a:rPr lang="en-US" sz="1600"/>
                        <a:t>Strategies: What actions will you take to make this short-term change happen?</a:t>
                      </a:r>
                    </a:p>
                  </a:txBody>
                  <a:tcPr/>
                </a:tc>
                <a:extLst>
                  <a:ext uri="{0D108BD9-81ED-4DB2-BD59-A6C34878D82A}">
                    <a16:rowId xmlns:a16="http://schemas.microsoft.com/office/drawing/2014/main" val="388715798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Evidence-based tutoring and small group interventions to improve foundational skills listed in the WV College- and Career-Readiness Standards (WVCCRS) for ELA for all ages. Resources include staff, high interest text, computer software.</a:t>
                      </a:r>
                    </a:p>
                    <a:p>
                      <a:endParaRPr lang="en-US" sz="1600" dirty="0"/>
                    </a:p>
                  </a:txBody>
                  <a:tcPr/>
                </a:tc>
                <a:extLst>
                  <a:ext uri="{0D108BD9-81ED-4DB2-BD59-A6C34878D82A}">
                    <a16:rowId xmlns:a16="http://schemas.microsoft.com/office/drawing/2014/main" val="1378130709"/>
                  </a:ext>
                </a:extLst>
              </a:tr>
              <a:tr h="370840">
                <a:tc>
                  <a:txBody>
                    <a:bodyPr/>
                    <a:lstStyle/>
                    <a:p>
                      <a:r>
                        <a:rPr lang="en-US" sz="1600" kern="1200">
                          <a:solidFill>
                            <a:schemeClr val="dk1"/>
                          </a:solidFill>
                          <a:effectLst/>
                          <a:latin typeface="+mn-lt"/>
                          <a:ea typeface="+mn-ea"/>
                          <a:cs typeface="+mn-cs"/>
                        </a:rPr>
                        <a:t>Small or whole group repeated readings (including read aloud and theater) and collaborative discussions to improve comprehension with high-interest, grade-level texts. Youth choice and WVCCRS for ELA, Social Studies, and Science will be used to guide text/topic selection and instruction. (K-8)</a:t>
                      </a:r>
                      <a:endParaRPr lang="en-US" sz="1600"/>
                    </a:p>
                  </a:txBody>
                  <a:tcPr/>
                </a:tc>
                <a:extLst>
                  <a:ext uri="{0D108BD9-81ED-4DB2-BD59-A6C34878D82A}">
                    <a16:rowId xmlns:a16="http://schemas.microsoft.com/office/drawing/2014/main" val="1678134040"/>
                  </a:ext>
                </a:extLst>
              </a:tr>
              <a:tr h="370840">
                <a:tc>
                  <a:txBody>
                    <a:bodyPr/>
                    <a:lstStyle/>
                    <a:p>
                      <a:r>
                        <a:rPr lang="en-US" sz="1600" kern="1200" dirty="0">
                          <a:solidFill>
                            <a:schemeClr val="dk1"/>
                          </a:solidFill>
                          <a:effectLst/>
                          <a:latin typeface="+mn-lt"/>
                          <a:ea typeface="+mn-ea"/>
                          <a:cs typeface="+mn-cs"/>
                        </a:rPr>
                        <a:t>Homework will be completed daily by the middle school and staff will work with students to ensure homework is submitted. (6-8)</a:t>
                      </a:r>
                      <a:endParaRPr lang="en-US" sz="1600" dirty="0"/>
                    </a:p>
                  </a:txBody>
                  <a:tcPr/>
                </a:tc>
                <a:extLst>
                  <a:ext uri="{0D108BD9-81ED-4DB2-BD59-A6C34878D82A}">
                    <a16:rowId xmlns:a16="http://schemas.microsoft.com/office/drawing/2014/main" val="1742978560"/>
                  </a:ext>
                </a:extLst>
              </a:tr>
            </a:tbl>
          </a:graphicData>
        </a:graphic>
      </p:graphicFrame>
    </p:spTree>
    <p:custDataLst>
      <p:tags r:id="rId1"/>
    </p:custDataLst>
    <p:extLst>
      <p:ext uri="{BB962C8B-B14F-4D97-AF65-F5344CB8AC3E}">
        <p14:creationId xmlns:p14="http://schemas.microsoft.com/office/powerpoint/2010/main" val="1302530938"/>
      </p:ext>
    </p:extLst>
  </p:cSld>
  <p:clrMapOvr>
    <a:masterClrMapping/>
  </p:clrMapOvr>
  <p:extLst>
    <p:ext uri="{E180D4A7-C9FB-4DFB-919C-405C955672EB}">
      <p14:showEvtLst xmlns:p14="http://schemas.microsoft.com/office/powerpoint/2010/main">
        <p14:playEvt time="1018" objId="5"/>
        <p14:stopEvt time="65997" objId="5"/>
        <p14:playEvt time="65998" objId="5"/>
        <p14:stopEvt time="66237" objId="5"/>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2"/>
          <p:cNvSpPr>
            <a:spLocks noGrp="1"/>
          </p:cNvSpPr>
          <p:nvPr>
            <p:ph type="title"/>
          </p:nvPr>
        </p:nvSpPr>
        <p:spPr>
          <a:xfrm>
            <a:off x="838200" y="1200150"/>
            <a:ext cx="10515600" cy="1009179"/>
          </a:xfrm>
        </p:spPr>
        <p:txBody>
          <a:bodyPr anchor="ctr">
            <a:normAutofit/>
          </a:bodyPr>
          <a:lstStyle/>
          <a:p>
            <a:pPr eaLnBrk="1" hangingPunct="1"/>
            <a:r>
              <a:rPr lang="en-US" altLang="en-US"/>
              <a:t>        </a:t>
            </a:r>
            <a:br>
              <a:rPr lang="en-US" altLang="en-US"/>
            </a:br>
            <a:r>
              <a:rPr lang="en-US" altLang="en-US"/>
              <a:t>Action Plan Progress Indicators</a:t>
            </a:r>
          </a:p>
        </p:txBody>
      </p:sp>
      <p:graphicFrame>
        <p:nvGraphicFramePr>
          <p:cNvPr id="3" name="Content Placeholder 2">
            <a:extLst>
              <a:ext uri="{FF2B5EF4-FFF2-40B4-BE49-F238E27FC236}">
                <a16:creationId xmlns:a16="http://schemas.microsoft.com/office/drawing/2014/main" id="{09DA6AB1-A447-4081-6A78-2EA27728B1BB}"/>
              </a:ext>
            </a:extLst>
          </p:cNvPr>
          <p:cNvGraphicFramePr>
            <a:graphicFrameLocks noGrp="1"/>
          </p:cNvGraphicFramePr>
          <p:nvPr>
            <p:ph sz="half" idx="1"/>
            <p:extLst>
              <p:ext uri="{D42A27DB-BD31-4B8C-83A1-F6EECF244321}">
                <p14:modId xmlns:p14="http://schemas.microsoft.com/office/powerpoint/2010/main" val="1258361619"/>
              </p:ext>
            </p:extLst>
          </p:nvPr>
        </p:nvGraphicFramePr>
        <p:xfrm>
          <a:off x="7181850" y="2366009"/>
          <a:ext cx="3447490" cy="3739515"/>
        </p:xfrm>
        <a:graphic>
          <a:graphicData uri="http://schemas.openxmlformats.org/drawingml/2006/table">
            <a:tbl>
              <a:tblPr firstRow="1" bandRow="1">
                <a:tableStyleId>{5C22544A-7EE6-4342-B048-85BDC9FD1C3A}</a:tableStyleId>
              </a:tblPr>
              <a:tblGrid>
                <a:gridCol w="3447490">
                  <a:extLst>
                    <a:ext uri="{9D8B030D-6E8A-4147-A177-3AD203B41FA5}">
                      <a16:colId xmlns:a16="http://schemas.microsoft.com/office/drawing/2014/main" val="91616261"/>
                    </a:ext>
                  </a:extLst>
                </a:gridCol>
              </a:tblGrid>
              <a:tr h="727128">
                <a:tc>
                  <a:txBody>
                    <a:bodyPr/>
                    <a:lstStyle/>
                    <a:p>
                      <a:r>
                        <a:rPr lang="en-US" sz="1800" dirty="0"/>
                        <a:t>Process Indicator(s): What are the tools?</a:t>
                      </a:r>
                    </a:p>
                  </a:txBody>
                  <a:tcPr/>
                </a:tc>
                <a:extLst>
                  <a:ext uri="{0D108BD9-81ED-4DB2-BD59-A6C34878D82A}">
                    <a16:rowId xmlns:a16="http://schemas.microsoft.com/office/drawing/2014/main" val="2141110148"/>
                  </a:ext>
                </a:extLst>
              </a:tr>
              <a:tr h="1038754">
                <a:tc>
                  <a:txBody>
                    <a:bodyPr/>
                    <a:lstStyle/>
                    <a:p>
                      <a:r>
                        <a:rPr lang="en-US" sz="1800"/>
                        <a:t>1. iReady progress monitoring assessments for foundational skills</a:t>
                      </a:r>
                    </a:p>
                  </a:txBody>
                  <a:tcPr/>
                </a:tc>
                <a:extLst>
                  <a:ext uri="{0D108BD9-81ED-4DB2-BD59-A6C34878D82A}">
                    <a16:rowId xmlns:a16="http://schemas.microsoft.com/office/drawing/2014/main" val="2491152841"/>
                  </a:ext>
                </a:extLst>
              </a:tr>
              <a:tr h="1973633">
                <a:tc>
                  <a:txBody>
                    <a:bodyPr/>
                    <a:lstStyle/>
                    <a:p>
                      <a:r>
                        <a:rPr lang="en-US" sz="1800" dirty="0"/>
                        <a:t>2. Formative assessment documented by tutors with anecdotal notes, checklists, and rubrics while students practice ELA skills</a:t>
                      </a:r>
                    </a:p>
                  </a:txBody>
                  <a:tcPr/>
                </a:tc>
                <a:extLst>
                  <a:ext uri="{0D108BD9-81ED-4DB2-BD59-A6C34878D82A}">
                    <a16:rowId xmlns:a16="http://schemas.microsoft.com/office/drawing/2014/main" val="2626675508"/>
                  </a:ext>
                </a:extLst>
              </a:tr>
            </a:tbl>
          </a:graphicData>
        </a:graphic>
      </p:graphicFrame>
      <p:sp>
        <p:nvSpPr>
          <p:cNvPr id="36866" name="Content Placeholder 1"/>
          <p:cNvSpPr>
            <a:spLocks noGrp="1"/>
          </p:cNvSpPr>
          <p:nvPr>
            <p:ph sz="half" idx="2"/>
          </p:nvPr>
        </p:nvSpPr>
        <p:spPr>
          <a:xfrm>
            <a:off x="914400" y="2366009"/>
            <a:ext cx="5181600" cy="3359622"/>
          </a:xfrm>
        </p:spPr>
        <p:txBody>
          <a:bodyPr rtlCol="0">
            <a:normAutofit/>
          </a:bodyPr>
          <a:lstStyle/>
          <a:p>
            <a:pPr lvl="1">
              <a:buFont typeface="Arial" pitchFamily="34" charset="0"/>
              <a:buChar char="•"/>
              <a:defRPr/>
            </a:pPr>
            <a:endParaRPr lang="en-US" sz="2100"/>
          </a:p>
          <a:p>
            <a:pPr>
              <a:defRPr/>
            </a:pPr>
            <a:r>
              <a:rPr lang="en-US" sz="2400"/>
              <a:t>Data sources and methods used to measure short-term outcomes such as students’ individual, small-group, or whole-group progress toward annual objectives</a:t>
            </a:r>
          </a:p>
        </p:txBody>
      </p:sp>
    </p:spTree>
    <p:custDataLst>
      <p:tags r:id="rId1"/>
    </p:custDataLst>
    <p:extLst>
      <p:ext uri="{BB962C8B-B14F-4D97-AF65-F5344CB8AC3E}">
        <p14:creationId xmlns:p14="http://schemas.microsoft.com/office/powerpoint/2010/main" val="1447468611"/>
      </p:ext>
    </p:extLst>
  </p:cSld>
  <p:clrMapOvr>
    <a:masterClrMapping/>
  </p:clrMapOvr>
  <p:extLst>
    <p:ext uri="{E180D4A7-C9FB-4DFB-919C-405C955672EB}">
      <p14:showEvtLst xmlns:p14="http://schemas.microsoft.com/office/powerpoint/2010/main">
        <p14:playEvt time="1018" objId="5"/>
        <p14:stopEvt time="65997" objId="5"/>
        <p14:playEvt time="65998" objId="5"/>
        <p14:stopEvt time="66237" objId="5"/>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3" name="Title 2"/>
          <p:cNvSpPr>
            <a:spLocks noGrp="1"/>
          </p:cNvSpPr>
          <p:nvPr>
            <p:ph type="title"/>
          </p:nvPr>
        </p:nvSpPr>
        <p:spPr>
          <a:xfrm>
            <a:off x="838200" y="931391"/>
            <a:ext cx="10515600" cy="1325563"/>
          </a:xfrm>
          <a:noFill/>
        </p:spPr>
        <p:txBody>
          <a:bodyPr>
            <a:normAutofit/>
          </a:bodyPr>
          <a:lstStyle/>
          <a:p>
            <a:pPr eaLnBrk="1" hangingPunct="1"/>
            <a:r>
              <a:rPr lang="en-US" altLang="en-US" sz="3500">
                <a:solidFill>
                  <a:srgbClr val="FF0000"/>
                </a:solidFill>
              </a:rPr>
              <a:t>        </a:t>
            </a:r>
            <a:br>
              <a:rPr lang="en-US" altLang="en-US" sz="3500">
                <a:solidFill>
                  <a:srgbClr val="FF0000"/>
                </a:solidFill>
              </a:rPr>
            </a:br>
            <a:r>
              <a:rPr lang="en-US" altLang="en-US" sz="3500">
                <a:solidFill>
                  <a:schemeClr val="accent1">
                    <a:lumMod val="50000"/>
                  </a:schemeClr>
                </a:solidFill>
              </a:rPr>
              <a:t>Action Plan Evaluation Plan</a:t>
            </a:r>
          </a:p>
        </p:txBody>
      </p:sp>
      <p:sp>
        <p:nvSpPr>
          <p:cNvPr id="36866" name="Content Placeholder 1"/>
          <p:cNvSpPr>
            <a:spLocks noGrp="1"/>
          </p:cNvSpPr>
          <p:nvPr>
            <p:ph sz="half" idx="1"/>
          </p:nvPr>
        </p:nvSpPr>
        <p:spPr>
          <a:xfrm>
            <a:off x="914400" y="2179166"/>
            <a:ext cx="5181600" cy="3359622"/>
          </a:xfrm>
        </p:spPr>
        <p:txBody>
          <a:bodyPr rtlCol="0">
            <a:normAutofit/>
          </a:bodyPr>
          <a:lstStyle/>
          <a:p>
            <a:pPr lvl="1">
              <a:buFont typeface="Arial" pitchFamily="34" charset="0"/>
              <a:buChar char="•"/>
              <a:defRPr/>
            </a:pPr>
            <a:endParaRPr lang="en-US" sz="3800">
              <a:latin typeface="+mn-lt"/>
            </a:endParaRPr>
          </a:p>
          <a:p>
            <a:pPr>
              <a:defRPr/>
            </a:pPr>
            <a:r>
              <a:rPr lang="en-US" sz="2400">
                <a:latin typeface="+mn-lt"/>
              </a:rPr>
              <a:t>Process for collecting evidence of progress toward short-term outcomes and annual objectives, including how this information will be used to drive changes in program decision-making</a:t>
            </a:r>
          </a:p>
          <a:p>
            <a:pPr marL="169863" indent="0">
              <a:buNone/>
              <a:defRPr/>
            </a:pPr>
            <a:endParaRPr lang="en-US" sz="6000">
              <a:latin typeface="+mn-lt"/>
            </a:endParaRPr>
          </a:p>
          <a:p>
            <a:pPr lvl="1">
              <a:buFont typeface="Arial" pitchFamily="34" charset="0"/>
              <a:buChar char="•"/>
              <a:defRPr/>
            </a:pPr>
            <a:endParaRPr lang="en-US" sz="2500"/>
          </a:p>
        </p:txBody>
      </p:sp>
      <p:graphicFrame>
        <p:nvGraphicFramePr>
          <p:cNvPr id="3" name="Content Placeholder 2">
            <a:extLst>
              <a:ext uri="{FF2B5EF4-FFF2-40B4-BE49-F238E27FC236}">
                <a16:creationId xmlns:a16="http://schemas.microsoft.com/office/drawing/2014/main" id="{557A53EC-89D3-8413-2B6C-A9073C304DAD}"/>
              </a:ext>
            </a:extLst>
          </p:cNvPr>
          <p:cNvGraphicFramePr>
            <a:graphicFrameLocks noGrp="1"/>
          </p:cNvGraphicFramePr>
          <p:nvPr>
            <p:ph sz="half" idx="2"/>
            <p:extLst>
              <p:ext uri="{D42A27DB-BD31-4B8C-83A1-F6EECF244321}">
                <p14:modId xmlns:p14="http://schemas.microsoft.com/office/powerpoint/2010/main" val="1004246175"/>
              </p:ext>
            </p:extLst>
          </p:nvPr>
        </p:nvGraphicFramePr>
        <p:xfrm>
          <a:off x="7810500" y="1209829"/>
          <a:ext cx="3895725" cy="5298296"/>
        </p:xfrm>
        <a:graphic>
          <a:graphicData uri="http://schemas.openxmlformats.org/drawingml/2006/table">
            <a:tbl>
              <a:tblPr firstRow="1" bandRow="1">
                <a:tableStyleId>{5C22544A-7EE6-4342-B048-85BDC9FD1C3A}</a:tableStyleId>
              </a:tblPr>
              <a:tblGrid>
                <a:gridCol w="3895725">
                  <a:extLst>
                    <a:ext uri="{9D8B030D-6E8A-4147-A177-3AD203B41FA5}">
                      <a16:colId xmlns:a16="http://schemas.microsoft.com/office/drawing/2014/main" val="3437953739"/>
                    </a:ext>
                  </a:extLst>
                </a:gridCol>
              </a:tblGrid>
              <a:tr h="625444">
                <a:tc>
                  <a:txBody>
                    <a:bodyPr/>
                    <a:lstStyle/>
                    <a:p>
                      <a:r>
                        <a:rPr lang="en-US" sz="1600" dirty="0"/>
                        <a:t>Evaluation Plan</a:t>
                      </a:r>
                    </a:p>
                  </a:txBody>
                  <a:tcPr marL="86393" marR="86393"/>
                </a:tc>
                <a:extLst>
                  <a:ext uri="{0D108BD9-81ED-4DB2-BD59-A6C34878D82A}">
                    <a16:rowId xmlns:a16="http://schemas.microsoft.com/office/drawing/2014/main" val="1364898350"/>
                  </a:ext>
                </a:extLst>
              </a:tr>
              <a:tr h="1010507">
                <a:tc>
                  <a:txBody>
                    <a:bodyPr/>
                    <a:lstStyle/>
                    <a:p>
                      <a:pPr lvl="0"/>
                      <a:r>
                        <a:rPr lang="en-US" sz="1600" kern="1200" err="1">
                          <a:solidFill>
                            <a:schemeClr val="dk1"/>
                          </a:solidFill>
                          <a:effectLst/>
                          <a:latin typeface="+mn-lt"/>
                          <a:ea typeface="+mn-ea"/>
                          <a:cs typeface="+mn-cs"/>
                        </a:rPr>
                        <a:t>i</a:t>
                      </a:r>
                      <a:r>
                        <a:rPr lang="en-US" sz="1600" kern="1200">
                          <a:solidFill>
                            <a:schemeClr val="dk1"/>
                          </a:solidFill>
                          <a:effectLst/>
                          <a:latin typeface="+mn-lt"/>
                          <a:ea typeface="+mn-ea"/>
                          <a:cs typeface="+mn-cs"/>
                        </a:rPr>
                        <a:t>-Ready progress reports will be used by tutor and evaluator to document K-5 student growth and determine future for growth in ELA</a:t>
                      </a:r>
                    </a:p>
                  </a:txBody>
                  <a:tcPr marL="86393" marR="86393"/>
                </a:tc>
                <a:extLst>
                  <a:ext uri="{0D108BD9-81ED-4DB2-BD59-A6C34878D82A}">
                    <a16:rowId xmlns:a16="http://schemas.microsoft.com/office/drawing/2014/main" val="4277543673"/>
                  </a:ext>
                </a:extLst>
              </a:tr>
              <a:tr h="147245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For interventions only, all students will be grouped according to skills needed by tutor Ongoing formative assessment and anecdotal notes will be used by tutor to assess all individual skill progress</a:t>
                      </a:r>
                    </a:p>
                  </a:txBody>
                  <a:tcPr marL="86393" marR="86393"/>
                </a:tc>
                <a:extLst>
                  <a:ext uri="{0D108BD9-81ED-4DB2-BD59-A6C34878D82A}">
                    <a16:rowId xmlns:a16="http://schemas.microsoft.com/office/drawing/2014/main" val="769407433"/>
                  </a:ext>
                </a:extLst>
              </a:tr>
              <a:tr h="1010507">
                <a:tc>
                  <a:txBody>
                    <a:bodyPr/>
                    <a:lstStyle/>
                    <a:p>
                      <a:pPr lvl="0"/>
                      <a:r>
                        <a:rPr lang="en-US" sz="1600" kern="1200">
                          <a:solidFill>
                            <a:schemeClr val="dk1"/>
                          </a:solidFill>
                          <a:effectLst/>
                          <a:latin typeface="+mn-lt"/>
                          <a:ea typeface="+mn-ea"/>
                          <a:cs typeface="+mn-cs"/>
                        </a:rPr>
                        <a:t>Monthly review of 6-8 grade students’ grades to identify achievement and areas needing improvement by individual students and tutor</a:t>
                      </a:r>
                    </a:p>
                  </a:txBody>
                  <a:tcPr marL="86393" marR="86393"/>
                </a:tc>
                <a:extLst>
                  <a:ext uri="{0D108BD9-81ED-4DB2-BD59-A6C34878D82A}">
                    <a16:rowId xmlns:a16="http://schemas.microsoft.com/office/drawing/2014/main" val="3094398216"/>
                  </a:ext>
                </a:extLst>
              </a:tr>
              <a:tr h="1010507">
                <a:tc>
                  <a:txBody>
                    <a:bodyPr/>
                    <a:lstStyle/>
                    <a:p>
                      <a:r>
                        <a:rPr lang="en-US" sz="1600" kern="1200" dirty="0">
                          <a:solidFill>
                            <a:schemeClr val="dk1"/>
                          </a:solidFill>
                          <a:effectLst/>
                          <a:latin typeface="+mn-lt"/>
                          <a:ea typeface="+mn-ea"/>
                          <a:cs typeface="+mn-cs"/>
                        </a:rPr>
                        <a:t>Feedback discussions (every nine weeks) with students and site coordinator to determine various future ELA enrichment activities (K-8)</a:t>
                      </a:r>
                      <a:endParaRPr lang="en-US" sz="1600" dirty="0"/>
                    </a:p>
                  </a:txBody>
                  <a:tcPr marL="86393" marR="86393"/>
                </a:tc>
                <a:extLst>
                  <a:ext uri="{0D108BD9-81ED-4DB2-BD59-A6C34878D82A}">
                    <a16:rowId xmlns:a16="http://schemas.microsoft.com/office/drawing/2014/main" val="2244463492"/>
                  </a:ext>
                </a:extLst>
              </a:tr>
            </a:tbl>
          </a:graphicData>
        </a:graphic>
      </p:graphicFrame>
    </p:spTree>
    <p:custDataLst>
      <p:tags r:id="rId1"/>
    </p:custDataLst>
    <p:extLst>
      <p:ext uri="{BB962C8B-B14F-4D97-AF65-F5344CB8AC3E}">
        <p14:creationId xmlns:p14="http://schemas.microsoft.com/office/powerpoint/2010/main" val="571485151"/>
      </p:ext>
    </p:extLst>
  </p:cSld>
  <p:clrMapOvr>
    <a:masterClrMapping/>
  </p:clrMapOvr>
  <p:extLst>
    <p:ext uri="{E180D4A7-C9FB-4DFB-919C-405C955672EB}">
      <p14:showEvtLst xmlns:p14="http://schemas.microsoft.com/office/powerpoint/2010/main">
        <p14:playEvt time="1018" objId="5"/>
        <p14:stopEvt time="65997" objId="5"/>
        <p14:playEvt time="65998" objId="5"/>
        <p14:stopEvt time="66237" objId="5"/>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262B67-6CA2-985B-7537-A2B0C84A5A04}"/>
              </a:ext>
            </a:extLst>
          </p:cNvPr>
          <p:cNvSpPr>
            <a:spLocks noGrp="1"/>
          </p:cNvSpPr>
          <p:nvPr>
            <p:ph type="title"/>
          </p:nvPr>
        </p:nvSpPr>
        <p:spPr>
          <a:xfrm>
            <a:off x="1823494" y="3843528"/>
            <a:ext cx="8545013" cy="1133478"/>
          </a:xfrm>
        </p:spPr>
        <p:txBody>
          <a:bodyPr anchor="ctr">
            <a:normAutofit fontScale="90000"/>
          </a:bodyPr>
          <a:lstStyle/>
          <a:p>
            <a:r>
              <a:rPr lang="en-US"/>
              <a:t>What questions do you have about the Action Plan?</a:t>
            </a:r>
          </a:p>
        </p:txBody>
      </p:sp>
    </p:spTree>
    <p:extLst>
      <p:ext uri="{BB962C8B-B14F-4D97-AF65-F5344CB8AC3E}">
        <p14:creationId xmlns:p14="http://schemas.microsoft.com/office/powerpoint/2010/main" val="1078640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2"/>
          <p:cNvSpPr>
            <a:spLocks noGrp="1"/>
          </p:cNvSpPr>
          <p:nvPr>
            <p:ph type="title"/>
          </p:nvPr>
        </p:nvSpPr>
        <p:spPr>
          <a:xfrm>
            <a:off x="838200" y="1312391"/>
            <a:ext cx="10515600" cy="1325563"/>
          </a:xfrm>
        </p:spPr>
        <p:txBody>
          <a:bodyPr anchor="ctr">
            <a:normAutofit/>
          </a:bodyPr>
          <a:lstStyle/>
          <a:p>
            <a:pPr eaLnBrk="1" hangingPunct="1"/>
            <a:r>
              <a:rPr lang="en-US" altLang="en-US" sz="3500"/>
              <a:t> Afterschool Program Implementation </a:t>
            </a:r>
            <a:br>
              <a:rPr lang="en-US" altLang="en-US" sz="3500"/>
            </a:br>
            <a:r>
              <a:rPr lang="en-US" altLang="en-US" sz="3500"/>
              <a:t>(API): Recruitment and Retention</a:t>
            </a:r>
          </a:p>
        </p:txBody>
      </p:sp>
      <p:pic>
        <p:nvPicPr>
          <p:cNvPr id="13" name="Content Placeholder 12" descr="Colleagues huddle">
            <a:extLst>
              <a:ext uri="{FF2B5EF4-FFF2-40B4-BE49-F238E27FC236}">
                <a16:creationId xmlns:a16="http://schemas.microsoft.com/office/drawing/2014/main" id="{2E7DD810-35CC-7AF7-C33F-13D4EC0C8467}"/>
              </a:ext>
            </a:extLst>
          </p:cNvPr>
          <p:cNvPicPr>
            <a:picLocks noGrp="1" noChangeAspect="1"/>
          </p:cNvPicPr>
          <p:nvPr>
            <p:ph sz="half" idx="1"/>
          </p:nvPr>
        </p:nvPicPr>
        <p:blipFill rotWithShape="1">
          <a:blip r:embed="rId4"/>
          <a:stretch/>
        </p:blipFill>
        <p:spPr>
          <a:xfrm>
            <a:off x="912429" y="2817341"/>
            <a:ext cx="5033141" cy="3359622"/>
          </a:xfrm>
          <a:noFill/>
        </p:spPr>
      </p:pic>
      <p:sp>
        <p:nvSpPr>
          <p:cNvPr id="21506" name="Content Placeholder 1"/>
          <p:cNvSpPr>
            <a:spLocks noGrp="1"/>
          </p:cNvSpPr>
          <p:nvPr>
            <p:ph sz="half" idx="2"/>
          </p:nvPr>
        </p:nvSpPr>
        <p:spPr>
          <a:xfrm>
            <a:off x="6172200" y="2817341"/>
            <a:ext cx="5181600" cy="3359622"/>
          </a:xfrm>
        </p:spPr>
        <p:txBody>
          <a:bodyPr>
            <a:normAutofit/>
          </a:bodyPr>
          <a:lstStyle/>
          <a:p>
            <a:r>
              <a:rPr lang="en-US" altLang="en-US" sz="2400"/>
              <a:t>Describe strategies for recruitment and retention of at-risk students</a:t>
            </a:r>
          </a:p>
          <a:p>
            <a:r>
              <a:rPr lang="en-US" altLang="en-US" sz="2400"/>
              <a:t>Describe plans for targeting students’ academic needs  </a:t>
            </a:r>
          </a:p>
          <a:p>
            <a:r>
              <a:rPr lang="en-US" altLang="en-US" sz="2400"/>
              <a:t>Ensure equitable access for students, staff and family members </a:t>
            </a:r>
          </a:p>
          <a:p>
            <a:r>
              <a:rPr lang="en-US" altLang="en-US" sz="2400"/>
              <a:t>Plans for serving students with special needs</a:t>
            </a:r>
          </a:p>
          <a:p>
            <a:pPr marL="0" indent="0">
              <a:buNone/>
            </a:pPr>
            <a:endParaRPr lang="en-US" altLang="en-US"/>
          </a:p>
        </p:txBody>
      </p:sp>
    </p:spTree>
    <p:custDataLst>
      <p:tags r:id="rId1"/>
    </p:custDataLst>
  </p:cSld>
  <p:clrMapOvr>
    <a:masterClrMapping/>
  </p:clrMapOvr>
  <p:extLst>
    <p:ext uri="{E180D4A7-C9FB-4DFB-919C-405C955672EB}">
      <p14:showEvtLst xmlns:p14="http://schemas.microsoft.com/office/powerpoint/2010/main">
        <p14:playEvt time="985" objId="9"/>
        <p14:stopEvt time="118976" objId="9"/>
        <p14:playEvt time="119180" objId="9"/>
        <p14:stopEvt time="119468" objId="9"/>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9C5DD-FC57-4E57-9E1B-4BCCF7D2FF67}"/>
              </a:ext>
            </a:extLst>
          </p:cNvPr>
          <p:cNvSpPr>
            <a:spLocks noGrp="1"/>
          </p:cNvSpPr>
          <p:nvPr>
            <p:ph type="title"/>
          </p:nvPr>
        </p:nvSpPr>
        <p:spPr>
          <a:xfrm>
            <a:off x="838200" y="1312391"/>
            <a:ext cx="10515600" cy="1325563"/>
          </a:xfrm>
        </p:spPr>
        <p:txBody>
          <a:bodyPr anchor="ctr">
            <a:normAutofit/>
          </a:bodyPr>
          <a:lstStyle/>
          <a:p>
            <a:r>
              <a:rPr lang="en-US" sz="3500"/>
              <a:t>API: Program Design</a:t>
            </a:r>
          </a:p>
        </p:txBody>
      </p:sp>
      <p:sp>
        <p:nvSpPr>
          <p:cNvPr id="3" name="Content Placeholder 2">
            <a:extLst>
              <a:ext uri="{FF2B5EF4-FFF2-40B4-BE49-F238E27FC236}">
                <a16:creationId xmlns:a16="http://schemas.microsoft.com/office/drawing/2014/main" id="{5B2A2C3F-CC8A-401B-9A25-870B02D4B27E}"/>
              </a:ext>
            </a:extLst>
          </p:cNvPr>
          <p:cNvSpPr>
            <a:spLocks noGrp="1"/>
          </p:cNvSpPr>
          <p:nvPr>
            <p:ph sz="half" idx="1"/>
          </p:nvPr>
        </p:nvSpPr>
        <p:spPr>
          <a:xfrm>
            <a:off x="838199" y="2817341"/>
            <a:ext cx="9667876" cy="3359622"/>
          </a:xfrm>
        </p:spPr>
        <p:txBody>
          <a:bodyPr>
            <a:normAutofit/>
          </a:bodyPr>
          <a:lstStyle/>
          <a:p>
            <a:pPr marL="0" indent="0">
              <a:buNone/>
            </a:pPr>
            <a:r>
              <a:rPr lang="en-US" altLang="en-US" sz="2400"/>
              <a:t>For each site or different student grades:</a:t>
            </a:r>
          </a:p>
          <a:p>
            <a:pPr lvl="1"/>
            <a:r>
              <a:rPr lang="en-US" altLang="en-US" sz="2400"/>
              <a:t>Describe evidence-based practices and curriculum, and alignment to WV standards (ELA, Math, &amp; enrichments)</a:t>
            </a:r>
          </a:p>
          <a:p>
            <a:pPr lvl="1"/>
            <a:r>
              <a:rPr lang="en-US" altLang="en-US" sz="2400"/>
              <a:t>Link program activities and curriculum to school day learning (ELA, Math, &amp; enrichments)</a:t>
            </a:r>
          </a:p>
          <a:p>
            <a:pPr lvl="1"/>
            <a:r>
              <a:rPr lang="en-US" altLang="en-US" sz="2400"/>
              <a:t>Describe a continuous quality improvement process and</a:t>
            </a:r>
          </a:p>
          <a:p>
            <a:pPr lvl="1"/>
            <a:r>
              <a:rPr lang="en-US" altLang="en-US" sz="2400"/>
              <a:t>Provide strategies for implementing optional summer programs, if applicable</a:t>
            </a:r>
          </a:p>
          <a:p>
            <a:endParaRPr lang="en-US" altLang="en-US" sz="1900"/>
          </a:p>
        </p:txBody>
      </p:sp>
    </p:spTree>
    <p:extLst>
      <p:ext uri="{BB962C8B-B14F-4D97-AF65-F5344CB8AC3E}">
        <p14:creationId xmlns:p14="http://schemas.microsoft.com/office/powerpoint/2010/main" val="143701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2"/>
          <p:cNvSpPr>
            <a:spLocks noGrp="1"/>
          </p:cNvSpPr>
          <p:nvPr>
            <p:ph type="title"/>
          </p:nvPr>
        </p:nvSpPr>
        <p:spPr/>
        <p:txBody>
          <a:bodyPr anchor="ctr">
            <a:normAutofit/>
          </a:bodyPr>
          <a:lstStyle/>
          <a:p>
            <a:r>
              <a:rPr lang="en-US" altLang="en-US" sz="3500"/>
              <a:t>Grant Awards</a:t>
            </a:r>
          </a:p>
        </p:txBody>
      </p:sp>
      <p:sp>
        <p:nvSpPr>
          <p:cNvPr id="3080" name="Text Placeholder 1">
            <a:extLst>
              <a:ext uri="{FF2B5EF4-FFF2-40B4-BE49-F238E27FC236}">
                <a16:creationId xmlns:a16="http://schemas.microsoft.com/office/drawing/2014/main" id="{94D8CC01-8372-C67E-9418-3B06C3320E20}"/>
              </a:ext>
            </a:extLst>
          </p:cNvPr>
          <p:cNvSpPr>
            <a:spLocks noGrp="1"/>
          </p:cNvSpPr>
          <p:nvPr>
            <p:ph type="body" idx="1"/>
          </p:nvPr>
        </p:nvSpPr>
        <p:spPr>
          <a:xfrm>
            <a:off x="1012711" y="1974425"/>
            <a:ext cx="4114525" cy="562165"/>
          </a:xfrm>
        </p:spPr>
        <p:txBody>
          <a:bodyPr>
            <a:normAutofit/>
          </a:bodyPr>
          <a:lstStyle/>
          <a:p>
            <a:r>
              <a:rPr lang="en-US" sz="2400"/>
              <a:t>Duration</a:t>
            </a:r>
          </a:p>
        </p:txBody>
      </p:sp>
      <p:sp>
        <p:nvSpPr>
          <p:cNvPr id="3074" name="Content Placeholder 1"/>
          <p:cNvSpPr>
            <a:spLocks noGrp="1"/>
          </p:cNvSpPr>
          <p:nvPr>
            <p:ph sz="half" idx="2"/>
          </p:nvPr>
        </p:nvSpPr>
        <p:spPr>
          <a:xfrm>
            <a:off x="1012710" y="2536590"/>
            <a:ext cx="4601012" cy="3445784"/>
          </a:xfrm>
        </p:spPr>
        <p:txBody>
          <a:bodyPr>
            <a:normAutofit fontScale="92500" lnSpcReduction="10000"/>
          </a:bodyPr>
          <a:lstStyle/>
          <a:p>
            <a:pPr lvl="1"/>
            <a:r>
              <a:rPr lang="en-US" sz="2600"/>
              <a:t>Grants are awarded for up to 5 years.</a:t>
            </a:r>
          </a:p>
          <a:p>
            <a:pPr lvl="1"/>
            <a:r>
              <a:rPr lang="en-US" sz="2600"/>
              <a:t>Grantees must demonstrate sustained successes to receive 4</a:t>
            </a:r>
            <a:r>
              <a:rPr lang="en-US" sz="2600" baseline="30000"/>
              <a:t>th</a:t>
            </a:r>
            <a:r>
              <a:rPr lang="en-US" sz="2600"/>
              <a:t> and 5</a:t>
            </a:r>
            <a:r>
              <a:rPr lang="en-US" sz="2600" baseline="30000"/>
              <a:t>th</a:t>
            </a:r>
            <a:r>
              <a:rPr lang="en-US" sz="2600"/>
              <a:t> years of funding</a:t>
            </a:r>
          </a:p>
          <a:p>
            <a:pPr marL="342900" lvl="1" indent="0">
              <a:buNone/>
            </a:pPr>
            <a:endParaRPr lang="en-US" sz="1200"/>
          </a:p>
          <a:p>
            <a:pPr eaLnBrk="1" hangingPunct="1">
              <a:buFont typeface="Wingdings 3" pitchFamily="18" charset="2"/>
              <a:buNone/>
            </a:pPr>
            <a:endParaRPr lang="en-US" altLang="en-US" sz="1200"/>
          </a:p>
        </p:txBody>
      </p:sp>
      <p:sp>
        <p:nvSpPr>
          <p:cNvPr id="3082" name="Text Placeholder 3">
            <a:extLst>
              <a:ext uri="{FF2B5EF4-FFF2-40B4-BE49-F238E27FC236}">
                <a16:creationId xmlns:a16="http://schemas.microsoft.com/office/drawing/2014/main" id="{5AF86BC7-0A37-0269-AAB7-7F506B00A2BB}"/>
              </a:ext>
            </a:extLst>
          </p:cNvPr>
          <p:cNvSpPr>
            <a:spLocks noGrp="1"/>
          </p:cNvSpPr>
          <p:nvPr>
            <p:ph type="body" sz="quarter" idx="3"/>
          </p:nvPr>
        </p:nvSpPr>
        <p:spPr>
          <a:xfrm>
            <a:off x="6461566" y="1993761"/>
            <a:ext cx="5183188" cy="823912"/>
          </a:xfrm>
        </p:spPr>
        <p:txBody>
          <a:bodyPr/>
          <a:lstStyle/>
          <a:p>
            <a:r>
              <a:rPr lang="en-US" sz="2400"/>
              <a:t>Amount:</a:t>
            </a:r>
          </a:p>
          <a:p>
            <a:endParaRPr lang="en-US"/>
          </a:p>
        </p:txBody>
      </p:sp>
      <p:sp>
        <p:nvSpPr>
          <p:cNvPr id="3084" name="Content Placeholder 4">
            <a:extLst>
              <a:ext uri="{FF2B5EF4-FFF2-40B4-BE49-F238E27FC236}">
                <a16:creationId xmlns:a16="http://schemas.microsoft.com/office/drawing/2014/main" id="{9B532A97-16AB-A918-D759-609FB38F8D09}"/>
              </a:ext>
            </a:extLst>
          </p:cNvPr>
          <p:cNvSpPr>
            <a:spLocks noGrp="1"/>
          </p:cNvSpPr>
          <p:nvPr>
            <p:ph sz="quarter" idx="4"/>
          </p:nvPr>
        </p:nvSpPr>
        <p:spPr>
          <a:xfrm>
            <a:off x="6578281" y="2536590"/>
            <a:ext cx="5066474" cy="3445784"/>
          </a:xfrm>
        </p:spPr>
        <p:txBody>
          <a:bodyPr vert="horz" lIns="91440" tIns="45720" rIns="91440" bIns="45720" rtlCol="0" anchor="t">
            <a:normAutofit fontScale="92500" lnSpcReduction="10000"/>
          </a:bodyPr>
          <a:lstStyle/>
          <a:p>
            <a:pPr lvl="1">
              <a:spcBef>
                <a:spcPts val="0"/>
              </a:spcBef>
            </a:pPr>
            <a:r>
              <a:rPr lang="en-US" sz="2600">
                <a:latin typeface="Fira Sans"/>
              </a:rPr>
              <a:t>The minimum award is $50,000.</a:t>
            </a:r>
          </a:p>
          <a:p>
            <a:pPr lvl="1">
              <a:spcBef>
                <a:spcPts val="0"/>
              </a:spcBef>
            </a:pPr>
            <a:r>
              <a:rPr lang="en-US" sz="2600">
                <a:latin typeface="Fira Sans"/>
              </a:rPr>
              <a:t>The maximum grant award is $250,000 </a:t>
            </a:r>
          </a:p>
          <a:p>
            <a:pPr lvl="1">
              <a:spcBef>
                <a:spcPts val="0"/>
              </a:spcBef>
            </a:pPr>
            <a:r>
              <a:rPr lang="en-US" sz="2600" b="1">
                <a:latin typeface="Fira Sans"/>
              </a:rPr>
              <a:t>Averaged Daily Attendance (ADA) amount, adjusted annually</a:t>
            </a:r>
          </a:p>
          <a:p>
            <a:pPr lvl="2">
              <a:spcBef>
                <a:spcPts val="0"/>
              </a:spcBef>
            </a:pPr>
            <a:r>
              <a:rPr lang="en-US" sz="2600"/>
              <a:t>$3,050 for each student served daily, up to the maximum award amount.</a:t>
            </a:r>
          </a:p>
          <a:p>
            <a:pPr lvl="1">
              <a:spcBef>
                <a:spcPts val="0"/>
              </a:spcBef>
            </a:pPr>
            <a:r>
              <a:rPr lang="en-US" sz="2600"/>
              <a:t>Transportation stipend of $10,000 if available.</a:t>
            </a:r>
          </a:p>
          <a:p>
            <a:endParaRPr lang="en-US"/>
          </a:p>
        </p:txBody>
      </p:sp>
    </p:spTree>
    <p:custDataLst>
      <p:tags r:id="rId1"/>
    </p:custDataLst>
  </p:cSld>
  <p:clrMapOvr>
    <a:masterClrMapping/>
  </p:clrMapOvr>
  <p:extLst>
    <p:ext uri="{E180D4A7-C9FB-4DFB-919C-405C955672EB}">
      <p14:showEvtLst xmlns:p14="http://schemas.microsoft.com/office/powerpoint/2010/main">
        <p14:playEvt time="869" objId="5"/>
        <p14:stopEvt time="73296" objId="5"/>
        <p14:playEvt time="73296" objId="5"/>
        <p14:stopEvt time="73887" objId="5"/>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79704-C933-D063-D8FC-83E1B8016074}"/>
              </a:ext>
            </a:extLst>
          </p:cNvPr>
          <p:cNvSpPr>
            <a:spLocks noGrp="1"/>
          </p:cNvSpPr>
          <p:nvPr>
            <p:ph type="title"/>
          </p:nvPr>
        </p:nvSpPr>
        <p:spPr>
          <a:xfrm>
            <a:off x="838200" y="1312391"/>
            <a:ext cx="10515600" cy="1325563"/>
          </a:xfrm>
        </p:spPr>
        <p:txBody>
          <a:bodyPr anchor="ctr">
            <a:normAutofit/>
          </a:bodyPr>
          <a:lstStyle/>
          <a:p>
            <a:r>
              <a:rPr lang="en-US" altLang="en-US"/>
              <a:t> API: Program Operations</a:t>
            </a:r>
            <a:endParaRPr lang="en-US"/>
          </a:p>
        </p:txBody>
      </p:sp>
      <p:sp>
        <p:nvSpPr>
          <p:cNvPr id="4" name="Text Placeholder 3">
            <a:extLst>
              <a:ext uri="{FF2B5EF4-FFF2-40B4-BE49-F238E27FC236}">
                <a16:creationId xmlns:a16="http://schemas.microsoft.com/office/drawing/2014/main" id="{C4B71CF2-DCB4-70BC-7238-0DB3BB845D71}"/>
              </a:ext>
            </a:extLst>
          </p:cNvPr>
          <p:cNvSpPr>
            <a:spLocks noGrp="1"/>
          </p:cNvSpPr>
          <p:nvPr>
            <p:ph sz="half" idx="1"/>
          </p:nvPr>
        </p:nvSpPr>
        <p:spPr>
          <a:xfrm>
            <a:off x="838199" y="2817341"/>
            <a:ext cx="5686425" cy="3359622"/>
          </a:xfrm>
        </p:spPr>
        <p:txBody>
          <a:bodyPr>
            <a:normAutofit/>
          </a:bodyPr>
          <a:lstStyle/>
          <a:p>
            <a:r>
              <a:rPr lang="en-US" altLang="en-US" sz="2400"/>
              <a:t>Include the following for each site:</a:t>
            </a:r>
          </a:p>
          <a:p>
            <a:pPr lvl="1"/>
            <a:r>
              <a:rPr lang="en-US" altLang="en-US" sz="2400"/>
              <a:t>Weekly schedule, including activities</a:t>
            </a:r>
          </a:p>
          <a:p>
            <a:pPr lvl="1"/>
            <a:r>
              <a:rPr lang="en-US" altLang="en-US" sz="2400"/>
              <a:t>Hours of operation and total number of hours</a:t>
            </a:r>
          </a:p>
          <a:p>
            <a:pPr lvl="1"/>
            <a:r>
              <a:rPr lang="en-US" altLang="en-US" sz="2400"/>
              <a:t>Start by October 15</a:t>
            </a:r>
          </a:p>
          <a:p>
            <a:pPr lvl="1"/>
            <a:r>
              <a:rPr lang="en-US" altLang="en-US" sz="2400"/>
              <a:t>Operate for 250 hours during the school year</a:t>
            </a:r>
          </a:p>
          <a:p>
            <a:pPr lvl="1"/>
            <a:r>
              <a:rPr lang="en-US" altLang="en-US" sz="2400"/>
              <a:t>Provide summer program information, if applicable</a:t>
            </a:r>
          </a:p>
          <a:p>
            <a:pPr lvl="1"/>
            <a:endParaRPr lang="en-US" altLang="en-US" sz="2100"/>
          </a:p>
          <a:p>
            <a:pPr lvl="1"/>
            <a:endParaRPr lang="en-US" altLang="en-US" sz="2100"/>
          </a:p>
          <a:p>
            <a:endParaRPr lang="en-US"/>
          </a:p>
        </p:txBody>
      </p:sp>
      <p:pic>
        <p:nvPicPr>
          <p:cNvPr id="7" name="Content Placeholder 6" descr="School girl holding up chemistry flask with blue liquid">
            <a:extLst>
              <a:ext uri="{FF2B5EF4-FFF2-40B4-BE49-F238E27FC236}">
                <a16:creationId xmlns:a16="http://schemas.microsoft.com/office/drawing/2014/main" id="{42F4FC9B-0BBF-2E2A-BFB9-84ED02FC8E12}"/>
              </a:ext>
            </a:extLst>
          </p:cNvPr>
          <p:cNvPicPr>
            <a:picLocks noGrp="1" noChangeAspect="1"/>
          </p:cNvPicPr>
          <p:nvPr>
            <p:ph sz="half" idx="2"/>
          </p:nvPr>
        </p:nvPicPr>
        <p:blipFill rotWithShape="1">
          <a:blip r:embed="rId3"/>
          <a:srcRect b="2865"/>
          <a:stretch>
            <a:fillRect/>
          </a:stretch>
        </p:blipFill>
        <p:spPr>
          <a:xfrm>
            <a:off x="6708923" y="2809080"/>
            <a:ext cx="4825851" cy="3128963"/>
          </a:xfrm>
          <a:noFill/>
        </p:spPr>
      </p:pic>
    </p:spTree>
    <p:extLst>
      <p:ext uri="{BB962C8B-B14F-4D97-AF65-F5344CB8AC3E}">
        <p14:creationId xmlns:p14="http://schemas.microsoft.com/office/powerpoint/2010/main" val="2430026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0BB3-1BD0-4695-A4D7-336BC09093DA}"/>
              </a:ext>
            </a:extLst>
          </p:cNvPr>
          <p:cNvSpPr>
            <a:spLocks noGrp="1"/>
          </p:cNvSpPr>
          <p:nvPr>
            <p:ph type="title"/>
          </p:nvPr>
        </p:nvSpPr>
        <p:spPr>
          <a:xfrm>
            <a:off x="1841633" y="143748"/>
            <a:ext cx="9502641" cy="965868"/>
          </a:xfrm>
        </p:spPr>
        <p:txBody>
          <a:bodyPr>
            <a:noAutofit/>
          </a:bodyPr>
          <a:lstStyle/>
          <a:p>
            <a:r>
              <a:rPr lang="en-US" sz="3500"/>
              <a:t>API: Approved Activities May Include</a:t>
            </a:r>
          </a:p>
        </p:txBody>
      </p:sp>
      <p:graphicFrame>
        <p:nvGraphicFramePr>
          <p:cNvPr id="4" name="Table 4">
            <a:extLst>
              <a:ext uri="{FF2B5EF4-FFF2-40B4-BE49-F238E27FC236}">
                <a16:creationId xmlns:a16="http://schemas.microsoft.com/office/drawing/2014/main" id="{A6D45312-8538-4B0C-86A4-FD692DC7662C}"/>
              </a:ext>
            </a:extLst>
          </p:cNvPr>
          <p:cNvGraphicFramePr>
            <a:graphicFrameLocks noGrp="1"/>
          </p:cNvGraphicFramePr>
          <p:nvPr>
            <p:extLst>
              <p:ext uri="{D42A27DB-BD31-4B8C-83A1-F6EECF244321}">
                <p14:modId xmlns:p14="http://schemas.microsoft.com/office/powerpoint/2010/main" val="341571175"/>
              </p:ext>
            </p:extLst>
          </p:nvPr>
        </p:nvGraphicFramePr>
        <p:xfrm>
          <a:off x="1095375" y="1109616"/>
          <a:ext cx="10248899" cy="3627120"/>
        </p:xfrm>
        <a:graphic>
          <a:graphicData uri="http://schemas.openxmlformats.org/drawingml/2006/table">
            <a:tbl>
              <a:tblPr firstRow="1" bandRow="1">
                <a:tableStyleId>{2D5ABB26-0587-4C30-8999-92F81FD0307C}</a:tableStyleId>
              </a:tblPr>
              <a:tblGrid>
                <a:gridCol w="5741567">
                  <a:extLst>
                    <a:ext uri="{9D8B030D-6E8A-4147-A177-3AD203B41FA5}">
                      <a16:colId xmlns:a16="http://schemas.microsoft.com/office/drawing/2014/main" val="3319518571"/>
                    </a:ext>
                  </a:extLst>
                </a:gridCol>
                <a:gridCol w="4507332">
                  <a:extLst>
                    <a:ext uri="{9D8B030D-6E8A-4147-A177-3AD203B41FA5}">
                      <a16:colId xmlns:a16="http://schemas.microsoft.com/office/drawing/2014/main" val="1699833593"/>
                    </a:ext>
                  </a:extLst>
                </a:gridCol>
              </a:tblGrid>
              <a:tr h="374452">
                <a:tc>
                  <a:txBody>
                    <a:bodyPr/>
                    <a:lstStyle/>
                    <a:p>
                      <a:r>
                        <a:rPr lang="en-US" sz="2000">
                          <a:latin typeface="Fira Sans" panose="020B0503050000020004" pitchFamily="34" charset="0"/>
                        </a:rPr>
                        <a:t>Remedial Education</a:t>
                      </a:r>
                    </a:p>
                  </a:txBody>
                  <a:tcPr/>
                </a:tc>
                <a:tc>
                  <a:txBody>
                    <a:bodyPr/>
                    <a:lstStyle/>
                    <a:p>
                      <a:r>
                        <a:rPr lang="en-US" sz="2000">
                          <a:latin typeface="Fira Sans" panose="020B0503050000020004" pitchFamily="34" charset="0"/>
                        </a:rPr>
                        <a:t>Expanded Library Hours</a:t>
                      </a:r>
                    </a:p>
                  </a:txBody>
                  <a:tcPr/>
                </a:tc>
                <a:extLst>
                  <a:ext uri="{0D108BD9-81ED-4DB2-BD59-A6C34878D82A}">
                    <a16:rowId xmlns:a16="http://schemas.microsoft.com/office/drawing/2014/main" val="128661476"/>
                  </a:ext>
                </a:extLst>
              </a:tr>
              <a:tr h="386659">
                <a:tc>
                  <a:txBody>
                    <a:bodyPr/>
                    <a:lstStyle/>
                    <a:p>
                      <a:r>
                        <a:rPr lang="en-US" sz="2000">
                          <a:latin typeface="Fira Sans" panose="020B0503050000020004" pitchFamily="34" charset="0"/>
                        </a:rPr>
                        <a:t>Drug and Violence Prevention Programs</a:t>
                      </a:r>
                    </a:p>
                  </a:txBody>
                  <a:tcPr/>
                </a:tc>
                <a:tc>
                  <a:txBody>
                    <a:bodyPr/>
                    <a:lstStyle/>
                    <a:p>
                      <a:r>
                        <a:rPr lang="en-US" sz="2000">
                          <a:latin typeface="Fira Sans" panose="020B0503050000020004" pitchFamily="34" charset="0"/>
                        </a:rPr>
                        <a:t>Parent Involvement</a:t>
                      </a:r>
                    </a:p>
                  </a:txBody>
                  <a:tcPr/>
                </a:tc>
                <a:extLst>
                  <a:ext uri="{0D108BD9-81ED-4DB2-BD59-A6C34878D82A}">
                    <a16:rowId xmlns:a16="http://schemas.microsoft.com/office/drawing/2014/main" val="86224062"/>
                  </a:ext>
                </a:extLst>
              </a:tr>
              <a:tr h="386659">
                <a:tc>
                  <a:txBody>
                    <a:bodyPr/>
                    <a:lstStyle/>
                    <a:p>
                      <a:r>
                        <a:rPr lang="en-US" sz="2000">
                          <a:latin typeface="Fira Sans" panose="020B0503050000020004" pitchFamily="34" charset="0"/>
                        </a:rPr>
                        <a:t>Resilience Programs</a:t>
                      </a:r>
                    </a:p>
                  </a:txBody>
                  <a:tcPr/>
                </a:tc>
                <a:tc>
                  <a:txBody>
                    <a:bodyPr/>
                    <a:lstStyle/>
                    <a:p>
                      <a:r>
                        <a:rPr lang="en-US" sz="2000">
                          <a:latin typeface="Fira Sans" panose="020B0503050000020004" pitchFamily="34" charset="0"/>
                        </a:rPr>
                        <a:t>Character Education</a:t>
                      </a:r>
                    </a:p>
                  </a:txBody>
                  <a:tcPr/>
                </a:tc>
                <a:extLst>
                  <a:ext uri="{0D108BD9-81ED-4DB2-BD59-A6C34878D82A}">
                    <a16:rowId xmlns:a16="http://schemas.microsoft.com/office/drawing/2014/main" val="3557581007"/>
                  </a:ext>
                </a:extLst>
              </a:tr>
              <a:tr h="386659">
                <a:tc>
                  <a:txBody>
                    <a:bodyPr/>
                    <a:lstStyle/>
                    <a:p>
                      <a:r>
                        <a:rPr lang="en-US" sz="2000">
                          <a:latin typeface="Fira Sans" panose="020B0503050000020004" pitchFamily="34" charset="0"/>
                        </a:rPr>
                        <a:t>STEM Activities</a:t>
                      </a:r>
                    </a:p>
                  </a:txBody>
                  <a:tcPr/>
                </a:tc>
                <a:tc>
                  <a:txBody>
                    <a:bodyPr/>
                    <a:lstStyle/>
                    <a:p>
                      <a:r>
                        <a:rPr lang="en-US" sz="2000">
                          <a:latin typeface="Fira Sans" panose="020B0503050000020004" pitchFamily="34" charset="0"/>
                        </a:rPr>
                        <a:t>Entrepreneurial Education</a:t>
                      </a:r>
                    </a:p>
                  </a:txBody>
                  <a:tcPr/>
                </a:tc>
                <a:extLst>
                  <a:ext uri="{0D108BD9-81ED-4DB2-BD59-A6C34878D82A}">
                    <a16:rowId xmlns:a16="http://schemas.microsoft.com/office/drawing/2014/main" val="769049437"/>
                  </a:ext>
                </a:extLst>
              </a:tr>
              <a:tr h="386659">
                <a:tc>
                  <a:txBody>
                    <a:bodyPr/>
                    <a:lstStyle/>
                    <a:p>
                      <a:r>
                        <a:rPr lang="en-US" sz="2000">
                          <a:latin typeface="Fira Sans" panose="020B0503050000020004" pitchFamily="34" charset="0"/>
                        </a:rPr>
                        <a:t>Arts and Music Activities</a:t>
                      </a:r>
                    </a:p>
                  </a:txBody>
                  <a:tcPr/>
                </a:tc>
                <a:tc>
                  <a:txBody>
                    <a:bodyPr/>
                    <a:lstStyle/>
                    <a:p>
                      <a:r>
                        <a:rPr lang="en-US" sz="2000">
                          <a:latin typeface="Fira Sans" panose="020B0503050000020004" pitchFamily="34" charset="0"/>
                        </a:rPr>
                        <a:t>Financial Literacy Programs</a:t>
                      </a:r>
                    </a:p>
                  </a:txBody>
                  <a:tcPr/>
                </a:tc>
                <a:extLst>
                  <a:ext uri="{0D108BD9-81ED-4DB2-BD59-A6C34878D82A}">
                    <a16:rowId xmlns:a16="http://schemas.microsoft.com/office/drawing/2014/main" val="3900329690"/>
                  </a:ext>
                </a:extLst>
              </a:tr>
              <a:tr h="386659">
                <a:tc>
                  <a:txBody>
                    <a:bodyPr/>
                    <a:lstStyle/>
                    <a:p>
                      <a:r>
                        <a:rPr lang="en-US" sz="2000">
                          <a:latin typeface="Fira Sans" panose="020B0503050000020004" pitchFamily="34" charset="0"/>
                        </a:rPr>
                        <a:t>Tutoring and Mentoring Programs</a:t>
                      </a:r>
                    </a:p>
                  </a:txBody>
                  <a:tcPr/>
                </a:tc>
                <a:tc>
                  <a:txBody>
                    <a:bodyPr/>
                    <a:lstStyle/>
                    <a:p>
                      <a:r>
                        <a:rPr lang="en-US" sz="2000">
                          <a:latin typeface="Fira Sans" panose="020B0503050000020004" pitchFamily="34" charset="0"/>
                        </a:rPr>
                        <a:t>Nutrition and Health Programs</a:t>
                      </a:r>
                    </a:p>
                  </a:txBody>
                  <a:tcPr/>
                </a:tc>
                <a:extLst>
                  <a:ext uri="{0D108BD9-81ED-4DB2-BD59-A6C34878D82A}">
                    <a16:rowId xmlns:a16="http://schemas.microsoft.com/office/drawing/2014/main" val="796052202"/>
                  </a:ext>
                </a:extLst>
              </a:tr>
              <a:tr h="361044">
                <a:tc>
                  <a:txBody>
                    <a:bodyPr/>
                    <a:lstStyle/>
                    <a:p>
                      <a:r>
                        <a:rPr lang="en-US" sz="2000">
                          <a:latin typeface="Fira Sans" panose="020B0503050000020004" pitchFamily="34" charset="0"/>
                        </a:rPr>
                        <a:t>Recreational, Fitness, and Wellness Activities</a:t>
                      </a:r>
                    </a:p>
                  </a:txBody>
                  <a:tcPr/>
                </a:tc>
                <a:tc>
                  <a:txBody>
                    <a:bodyPr/>
                    <a:lstStyle/>
                    <a:p>
                      <a:r>
                        <a:rPr lang="en-US" sz="2000">
                          <a:latin typeface="Fira Sans" panose="020B0503050000020004" pitchFamily="34" charset="0"/>
                        </a:rPr>
                        <a:t>Service Learning and Service Projects</a:t>
                      </a:r>
                    </a:p>
                  </a:txBody>
                  <a:tcPr/>
                </a:tc>
                <a:extLst>
                  <a:ext uri="{0D108BD9-81ED-4DB2-BD59-A6C34878D82A}">
                    <a16:rowId xmlns:a16="http://schemas.microsoft.com/office/drawing/2014/main" val="826886982"/>
                  </a:ext>
                </a:extLst>
              </a:tr>
              <a:tr h="0">
                <a:tc>
                  <a:txBody>
                    <a:bodyPr/>
                    <a:lstStyle/>
                    <a:p>
                      <a:r>
                        <a:rPr lang="en-US" sz="2000">
                          <a:latin typeface="Fira Sans" panose="020B0503050000020004" pitchFamily="34" charset="0"/>
                        </a:rPr>
                        <a:t>Positive Youth Development Activities</a:t>
                      </a:r>
                    </a:p>
                  </a:txBody>
                  <a:tcPr/>
                </a:tc>
                <a:tc>
                  <a:txBody>
                    <a:bodyPr/>
                    <a:lstStyle/>
                    <a:p>
                      <a:r>
                        <a:rPr lang="en-US" sz="2000">
                          <a:latin typeface="Fira Sans" panose="020B0503050000020004" pitchFamily="34" charset="0"/>
                        </a:rPr>
                        <a:t>Career and Technical Programs</a:t>
                      </a:r>
                    </a:p>
                  </a:txBody>
                  <a:tcPr/>
                </a:tc>
                <a:extLst>
                  <a:ext uri="{0D108BD9-81ED-4DB2-BD59-A6C34878D82A}">
                    <a16:rowId xmlns:a16="http://schemas.microsoft.com/office/drawing/2014/main" val="828368428"/>
                  </a:ext>
                </a:extLst>
              </a:tr>
              <a:tr h="432060">
                <a:tc>
                  <a:txBody>
                    <a:bodyPr/>
                    <a:lstStyle/>
                    <a:p>
                      <a:r>
                        <a:rPr lang="en-US" sz="2000">
                          <a:latin typeface="Fira Sans" panose="020B0503050000020004" pitchFamily="34" charset="0"/>
                        </a:rPr>
                        <a:t>Apprenticeships or Internships</a:t>
                      </a:r>
                    </a:p>
                  </a:txBody>
                  <a:tcPr/>
                </a:tc>
                <a:tc>
                  <a:txBody>
                    <a:bodyPr/>
                    <a:lstStyle/>
                    <a:p>
                      <a:endParaRPr lang="en-US" sz="2400">
                        <a:latin typeface="Fira Sans" panose="020B0503050000020004" pitchFamily="34" charset="0"/>
                      </a:endParaRPr>
                    </a:p>
                  </a:txBody>
                  <a:tcPr/>
                </a:tc>
                <a:extLst>
                  <a:ext uri="{0D108BD9-81ED-4DB2-BD59-A6C34878D82A}">
                    <a16:rowId xmlns:a16="http://schemas.microsoft.com/office/drawing/2014/main" val="4289899395"/>
                  </a:ext>
                </a:extLst>
              </a:tr>
            </a:tbl>
          </a:graphicData>
        </a:graphic>
      </p:graphicFrame>
      <p:pic>
        <p:nvPicPr>
          <p:cNvPr id="8" name="Picture 7" descr="Children celebrating on a court">
            <a:extLst>
              <a:ext uri="{FF2B5EF4-FFF2-40B4-BE49-F238E27FC236}">
                <a16:creationId xmlns:a16="http://schemas.microsoft.com/office/drawing/2014/main" id="{A66239BF-F879-4E15-9D3D-384B4E0F12FF}"/>
              </a:ext>
            </a:extLst>
          </p:cNvPr>
          <p:cNvPicPr>
            <a:picLocks noChangeAspect="1"/>
          </p:cNvPicPr>
          <p:nvPr/>
        </p:nvPicPr>
        <p:blipFill>
          <a:blip r:embed="rId3"/>
          <a:stretch>
            <a:fillRect/>
          </a:stretch>
        </p:blipFill>
        <p:spPr>
          <a:xfrm>
            <a:off x="8534745" y="5285663"/>
            <a:ext cx="2200436" cy="1466957"/>
          </a:xfrm>
          <a:prstGeom prst="rect">
            <a:avLst/>
          </a:prstGeom>
        </p:spPr>
      </p:pic>
      <p:pic>
        <p:nvPicPr>
          <p:cNvPr id="10" name="Picture 9" descr="Child holding bubble wand near mouth and looking upwards at bubbles of various sizes">
            <a:extLst>
              <a:ext uri="{FF2B5EF4-FFF2-40B4-BE49-F238E27FC236}">
                <a16:creationId xmlns:a16="http://schemas.microsoft.com/office/drawing/2014/main" id="{5F62CF42-D942-430D-99A7-9F02ABE89815}"/>
              </a:ext>
            </a:extLst>
          </p:cNvPr>
          <p:cNvPicPr>
            <a:picLocks noChangeAspect="1"/>
          </p:cNvPicPr>
          <p:nvPr/>
        </p:nvPicPr>
        <p:blipFill rotWithShape="1">
          <a:blip r:embed="rId4"/>
          <a:srcRect r="19516"/>
          <a:stretch/>
        </p:blipFill>
        <p:spPr>
          <a:xfrm>
            <a:off x="6425317" y="5239023"/>
            <a:ext cx="1780111" cy="1475229"/>
          </a:xfrm>
          <a:prstGeom prst="rect">
            <a:avLst/>
          </a:prstGeom>
        </p:spPr>
      </p:pic>
      <p:pic>
        <p:nvPicPr>
          <p:cNvPr id="14" name="Picture 13" descr="Child shaking hands">
            <a:extLst>
              <a:ext uri="{FF2B5EF4-FFF2-40B4-BE49-F238E27FC236}">
                <a16:creationId xmlns:a16="http://schemas.microsoft.com/office/drawing/2014/main" id="{EE656882-6199-4473-9CCA-4B71D3021065}"/>
              </a:ext>
            </a:extLst>
          </p:cNvPr>
          <p:cNvPicPr>
            <a:picLocks noChangeAspect="1"/>
          </p:cNvPicPr>
          <p:nvPr/>
        </p:nvPicPr>
        <p:blipFill>
          <a:blip r:embed="rId5"/>
          <a:stretch>
            <a:fillRect/>
          </a:stretch>
        </p:blipFill>
        <p:spPr>
          <a:xfrm>
            <a:off x="1365809" y="5285663"/>
            <a:ext cx="2200437" cy="1466823"/>
          </a:xfrm>
          <a:prstGeom prst="rect">
            <a:avLst/>
          </a:prstGeom>
        </p:spPr>
      </p:pic>
      <p:pic>
        <p:nvPicPr>
          <p:cNvPr id="16" name="Picture 15" descr="Group of standing people looking at whiteboard on classroom wall, man wearing glasses holding whiteboard marker and writing">
            <a:extLst>
              <a:ext uri="{FF2B5EF4-FFF2-40B4-BE49-F238E27FC236}">
                <a16:creationId xmlns:a16="http://schemas.microsoft.com/office/drawing/2014/main" id="{46B12DBC-D425-47AB-B63B-FA9A20CF960B}"/>
              </a:ext>
            </a:extLst>
          </p:cNvPr>
          <p:cNvPicPr>
            <a:picLocks noChangeAspect="1"/>
          </p:cNvPicPr>
          <p:nvPr/>
        </p:nvPicPr>
        <p:blipFill>
          <a:blip r:embed="rId6"/>
          <a:stretch>
            <a:fillRect/>
          </a:stretch>
        </p:blipFill>
        <p:spPr>
          <a:xfrm>
            <a:off x="3895563" y="5273195"/>
            <a:ext cx="2200437" cy="1468418"/>
          </a:xfrm>
          <a:prstGeom prst="rect">
            <a:avLst/>
          </a:prstGeom>
        </p:spPr>
      </p:pic>
    </p:spTree>
    <p:extLst>
      <p:ext uri="{BB962C8B-B14F-4D97-AF65-F5344CB8AC3E}">
        <p14:creationId xmlns:p14="http://schemas.microsoft.com/office/powerpoint/2010/main" val="1005771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Title 2"/>
          <p:cNvSpPr>
            <a:spLocks noGrp="1"/>
          </p:cNvSpPr>
          <p:nvPr>
            <p:ph type="title"/>
          </p:nvPr>
        </p:nvSpPr>
        <p:spPr>
          <a:xfrm>
            <a:off x="3219450" y="83666"/>
            <a:ext cx="10515600" cy="1325563"/>
          </a:xfrm>
        </p:spPr>
        <p:txBody>
          <a:bodyPr anchor="ctr">
            <a:normAutofit/>
          </a:bodyPr>
          <a:lstStyle/>
          <a:p>
            <a:pPr eaLnBrk="1" hangingPunct="1"/>
            <a:r>
              <a:rPr lang="en-US" altLang="en-US" sz="3500"/>
              <a:t>API: Supper and Snack</a:t>
            </a:r>
          </a:p>
        </p:txBody>
      </p:sp>
      <p:graphicFrame>
        <p:nvGraphicFramePr>
          <p:cNvPr id="22535" name="Content Placeholder 1">
            <a:extLst>
              <a:ext uri="{FF2B5EF4-FFF2-40B4-BE49-F238E27FC236}">
                <a16:creationId xmlns:a16="http://schemas.microsoft.com/office/drawing/2014/main" id="{F46061C0-9FFE-E9DF-D659-27C8AA1A27D2}"/>
              </a:ext>
            </a:extLst>
          </p:cNvPr>
          <p:cNvGraphicFramePr>
            <a:graphicFrameLocks noGrp="1"/>
          </p:cNvGraphicFramePr>
          <p:nvPr>
            <p:ph idx="1"/>
            <p:extLst>
              <p:ext uri="{D42A27DB-BD31-4B8C-83A1-F6EECF244321}">
                <p14:modId xmlns:p14="http://schemas.microsoft.com/office/powerpoint/2010/main" val="1194008588"/>
              </p:ext>
            </p:extLst>
          </p:nvPr>
        </p:nvGraphicFramePr>
        <p:xfrm>
          <a:off x="962025" y="1293897"/>
          <a:ext cx="10515600" cy="3359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CE2FDB7-618B-DA97-43E5-240502D31C6D}"/>
              </a:ext>
            </a:extLst>
          </p:cNvPr>
          <p:cNvSpPr txBox="1"/>
          <p:nvPr/>
        </p:nvSpPr>
        <p:spPr>
          <a:xfrm>
            <a:off x="2400299" y="4900136"/>
            <a:ext cx="7381875" cy="1477328"/>
          </a:xfrm>
          <a:prstGeom prst="rect">
            <a:avLst/>
          </a:prstGeom>
          <a:noFill/>
        </p:spPr>
        <p:txBody>
          <a:bodyPr wrap="square">
            <a:spAutoFit/>
          </a:bodyPr>
          <a:lstStyle/>
          <a:p>
            <a:r>
              <a:rPr lang="en-US" dirty="0"/>
              <a:t>Partner with county food service staff, who have resources, skills and experience.</a:t>
            </a:r>
          </a:p>
          <a:p>
            <a:endParaRPr lang="en-US" dirty="0"/>
          </a:p>
          <a:p>
            <a:r>
              <a:rPr lang="en-US" dirty="0"/>
              <a:t>Apply to become a sponsor by contacting WVDE Office of Child Nutrition: 304-558-2708 or https://</a:t>
            </a:r>
            <a:r>
              <a:rPr lang="en-US" dirty="0" err="1"/>
              <a:t>wvde.us</a:t>
            </a:r>
            <a:r>
              <a:rPr lang="en-US" dirty="0"/>
              <a:t>/child-nutrition/</a:t>
            </a:r>
          </a:p>
        </p:txBody>
      </p:sp>
    </p:spTree>
    <p:custDataLst>
      <p:tags r:id="rId1"/>
    </p:custDataLst>
  </p:cSld>
  <p:clrMapOvr>
    <a:masterClrMapping/>
  </p:clrMapOvr>
  <p:extLst>
    <p:ext uri="{E180D4A7-C9FB-4DFB-919C-405C955672EB}">
      <p14:showEvtLst xmlns:p14="http://schemas.microsoft.com/office/powerpoint/2010/main">
        <p14:playEvt time="974" objId="4"/>
        <p14:stopEvt time="26186" objId="4"/>
        <p14:playEvt time="26186" objId="4"/>
        <p14:stopEvt time="26433" objId="4"/>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85015-1158-C814-C1A4-3D80E30A8AE2}"/>
              </a:ext>
            </a:extLst>
          </p:cNvPr>
          <p:cNvSpPr>
            <a:spLocks noGrp="1"/>
          </p:cNvSpPr>
          <p:nvPr>
            <p:ph type="title"/>
          </p:nvPr>
        </p:nvSpPr>
        <p:spPr/>
        <p:txBody>
          <a:bodyPr>
            <a:normAutofit/>
          </a:bodyPr>
          <a:lstStyle/>
          <a:p>
            <a:r>
              <a:rPr lang="en-US" sz="4000"/>
              <a:t>What questions do you have about the Afterschool Program Implementation Plan?</a:t>
            </a:r>
          </a:p>
        </p:txBody>
      </p:sp>
      <p:sp>
        <p:nvSpPr>
          <p:cNvPr id="3" name="Text Placeholder 2">
            <a:extLst>
              <a:ext uri="{FF2B5EF4-FFF2-40B4-BE49-F238E27FC236}">
                <a16:creationId xmlns:a16="http://schemas.microsoft.com/office/drawing/2014/main" id="{60C5B448-3BF0-85E3-8D63-E5A1193ECA0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37113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312391"/>
            <a:ext cx="10515600" cy="1325563"/>
          </a:xfrm>
        </p:spPr>
        <p:txBody>
          <a:bodyPr rtlCol="0" anchor="ctr">
            <a:normAutofit/>
          </a:bodyPr>
          <a:lstStyle/>
          <a:p>
            <a:pPr>
              <a:defRPr/>
            </a:pPr>
            <a:r>
              <a:rPr lang="en-US" sz="3500"/>
              <a:t>Parent and Family Engagement Plan: </a:t>
            </a:r>
          </a:p>
        </p:txBody>
      </p:sp>
      <p:sp>
        <p:nvSpPr>
          <p:cNvPr id="29698" name="Content Placeholder 1"/>
          <p:cNvSpPr>
            <a:spLocks noGrp="1"/>
          </p:cNvSpPr>
          <p:nvPr>
            <p:ph sz="half" idx="1"/>
          </p:nvPr>
        </p:nvSpPr>
        <p:spPr>
          <a:xfrm>
            <a:off x="838200" y="2623016"/>
            <a:ext cx="5543550" cy="3549183"/>
          </a:xfrm>
        </p:spPr>
        <p:txBody>
          <a:bodyPr>
            <a:normAutofit fontScale="70000" lnSpcReduction="20000"/>
          </a:bodyPr>
          <a:lstStyle/>
          <a:p>
            <a:pPr>
              <a:spcBef>
                <a:spcPts val="1800"/>
              </a:spcBef>
            </a:pPr>
            <a:r>
              <a:rPr lang="en-US" altLang="en-US" sz="3100"/>
              <a:t>Use evidence-based or best practice</a:t>
            </a:r>
          </a:p>
          <a:p>
            <a:pPr>
              <a:spcBef>
                <a:spcPts val="1800"/>
              </a:spcBef>
            </a:pPr>
            <a:r>
              <a:rPr lang="en-US" altLang="en-US" sz="3100"/>
              <a:t>Aimed at improving parents’/guardians’ involvement in their children’s learning</a:t>
            </a:r>
          </a:p>
          <a:p>
            <a:pPr>
              <a:spcBef>
                <a:spcPts val="1800"/>
              </a:spcBef>
            </a:pPr>
            <a:r>
              <a:rPr lang="en-US" altLang="en-US" sz="3100"/>
              <a:t>Support the connection between parent and their child’s learning needs</a:t>
            </a:r>
          </a:p>
          <a:p>
            <a:pPr>
              <a:spcBef>
                <a:spcPts val="1800"/>
              </a:spcBef>
            </a:pPr>
            <a:r>
              <a:rPr lang="en-US" altLang="en-US" sz="3100"/>
              <a:t>Involve parents and community in planning, implementation, evaluation, and decision-making</a:t>
            </a:r>
          </a:p>
          <a:p>
            <a:pPr>
              <a:spcBef>
                <a:spcPts val="1800"/>
              </a:spcBef>
            </a:pPr>
            <a:r>
              <a:rPr lang="en-US" altLang="en-US" sz="3100"/>
              <a:t>Ensure equitable access to all families, including members with special needs</a:t>
            </a:r>
          </a:p>
          <a:p>
            <a:pPr eaLnBrk="1" hangingPunct="1">
              <a:buFont typeface="Wingdings 3" pitchFamily="18" charset="2"/>
              <a:buBlip>
                <a:blip r:embed="rId4"/>
              </a:buBlip>
            </a:pPr>
            <a:endParaRPr lang="en-US" altLang="en-US" sz="1600"/>
          </a:p>
        </p:txBody>
      </p:sp>
      <p:pic>
        <p:nvPicPr>
          <p:cNvPr id="4" name="Content Placeholder 3" descr="People together at home">
            <a:extLst>
              <a:ext uri="{FF2B5EF4-FFF2-40B4-BE49-F238E27FC236}">
                <a16:creationId xmlns:a16="http://schemas.microsoft.com/office/drawing/2014/main" id="{1AB050B3-D3BE-E9F7-BA58-AF819341247D}"/>
              </a:ext>
            </a:extLst>
          </p:cNvPr>
          <p:cNvPicPr>
            <a:picLocks noGrp="1" noChangeAspect="1"/>
          </p:cNvPicPr>
          <p:nvPr>
            <p:ph sz="half" idx="2"/>
          </p:nvPr>
        </p:nvPicPr>
        <p:blipFill rotWithShape="1">
          <a:blip r:embed="rId5"/>
          <a:srcRect t="21223" r="1" b="35499"/>
          <a:stretch>
            <a:fillRect/>
          </a:stretch>
        </p:blipFill>
        <p:spPr>
          <a:xfrm>
            <a:off x="6686549" y="2712566"/>
            <a:ext cx="4905375" cy="3180525"/>
          </a:xfrm>
          <a:noFill/>
        </p:spPr>
      </p:pic>
    </p:spTree>
    <p:custDataLst>
      <p:tags r:id="rId1"/>
    </p:custDataLst>
  </p:cSld>
  <p:clrMapOvr>
    <a:masterClrMapping/>
  </p:clrMapOvr>
  <p:extLst>
    <p:ext uri="{E180D4A7-C9FB-4DFB-919C-405C955672EB}">
      <p14:showEvtLst xmlns:p14="http://schemas.microsoft.com/office/powerpoint/2010/main">
        <p14:playEvt time="926" objId="9"/>
        <p14:stopEvt time="108569" objId="9"/>
        <p14:playEvt time="108571" objId="9"/>
        <p14:stopEvt time="108825" objId="9"/>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2"/>
          <p:cNvSpPr>
            <a:spLocks noGrp="1"/>
          </p:cNvSpPr>
          <p:nvPr>
            <p:ph type="title"/>
          </p:nvPr>
        </p:nvSpPr>
        <p:spPr>
          <a:xfrm>
            <a:off x="838200" y="1312391"/>
            <a:ext cx="10515600" cy="1325563"/>
          </a:xfrm>
        </p:spPr>
        <p:txBody>
          <a:bodyPr anchor="ctr">
            <a:normAutofit/>
          </a:bodyPr>
          <a:lstStyle/>
          <a:p>
            <a:pPr eaLnBrk="1" hangingPunct="1"/>
            <a:r>
              <a:rPr lang="en-US" altLang="en-US" sz="3500"/>
              <a:t>Facility Plan</a:t>
            </a:r>
          </a:p>
        </p:txBody>
      </p:sp>
      <p:pic>
        <p:nvPicPr>
          <p:cNvPr id="3" name="Picture 2" descr="Yellow school bus">
            <a:extLst>
              <a:ext uri="{FF2B5EF4-FFF2-40B4-BE49-F238E27FC236}">
                <a16:creationId xmlns:a16="http://schemas.microsoft.com/office/drawing/2014/main" id="{E20D62FD-5657-45B8-ADFC-1445EC811348}"/>
              </a:ext>
            </a:extLst>
          </p:cNvPr>
          <p:cNvPicPr>
            <a:picLocks noChangeAspect="1"/>
          </p:cNvPicPr>
          <p:nvPr/>
        </p:nvPicPr>
        <p:blipFill>
          <a:blip r:embed="rId4"/>
          <a:srcRect t="2865"/>
          <a:stretch>
            <a:fillRect/>
          </a:stretch>
        </p:blipFill>
        <p:spPr>
          <a:xfrm>
            <a:off x="838200" y="2817341"/>
            <a:ext cx="4781550" cy="3100239"/>
          </a:xfrm>
          <a:prstGeom prst="rect">
            <a:avLst/>
          </a:prstGeom>
          <a:noFill/>
        </p:spPr>
      </p:pic>
      <p:sp>
        <p:nvSpPr>
          <p:cNvPr id="25602" name="Content Placeholder 1"/>
          <p:cNvSpPr>
            <a:spLocks noGrp="1"/>
          </p:cNvSpPr>
          <p:nvPr>
            <p:ph sz="half" idx="2"/>
          </p:nvPr>
        </p:nvSpPr>
        <p:spPr>
          <a:xfrm>
            <a:off x="6229349" y="2687649"/>
            <a:ext cx="5667375" cy="3359622"/>
          </a:xfrm>
        </p:spPr>
        <p:txBody>
          <a:bodyPr>
            <a:noAutofit/>
          </a:bodyPr>
          <a:lstStyle/>
          <a:p>
            <a:pPr>
              <a:lnSpc>
                <a:spcPct val="100000"/>
              </a:lnSpc>
              <a:spcBef>
                <a:spcPts val="0"/>
              </a:spcBef>
            </a:pPr>
            <a:r>
              <a:rPr lang="en-US" altLang="en-US" sz="2400"/>
              <a:t>Describe each facility, including</a:t>
            </a:r>
          </a:p>
          <a:p>
            <a:pPr lvl="1">
              <a:lnSpc>
                <a:spcPct val="100000"/>
              </a:lnSpc>
              <a:spcBef>
                <a:spcPts val="0"/>
              </a:spcBef>
            </a:pPr>
            <a:r>
              <a:rPr lang="en-US" altLang="en-US" sz="2100"/>
              <a:t>accessibility and safety </a:t>
            </a:r>
          </a:p>
          <a:p>
            <a:pPr lvl="1">
              <a:lnSpc>
                <a:spcPct val="100000"/>
              </a:lnSpc>
              <a:spcBef>
                <a:spcPts val="0"/>
              </a:spcBef>
            </a:pPr>
            <a:r>
              <a:rPr lang="en-US" altLang="en-US" sz="2400"/>
              <a:t>specific areas or rooms available to be used</a:t>
            </a:r>
          </a:p>
          <a:p>
            <a:pPr>
              <a:lnSpc>
                <a:spcPct val="100000"/>
              </a:lnSpc>
              <a:spcBef>
                <a:spcPts val="0"/>
              </a:spcBef>
            </a:pPr>
            <a:r>
              <a:rPr lang="en-US" altLang="en-US" sz="2400"/>
              <a:t>Address availability of transportation </a:t>
            </a:r>
          </a:p>
          <a:p>
            <a:pPr>
              <a:lnSpc>
                <a:spcPct val="100000"/>
              </a:lnSpc>
              <a:spcBef>
                <a:spcPts val="0"/>
              </a:spcBef>
            </a:pPr>
            <a:r>
              <a:rPr lang="en-US" altLang="en-US" sz="2400"/>
              <a:t>Detail the emergency exit plan and emergency readiness plan and how the plans will be communicated and practiced</a:t>
            </a:r>
          </a:p>
        </p:txBody>
      </p:sp>
    </p:spTree>
    <p:custDataLst>
      <p:tags r:id="rId1"/>
    </p:custDataLst>
  </p:cSld>
  <p:clrMapOvr>
    <a:masterClrMapping/>
  </p:clrMapOvr>
  <p:extLst>
    <p:ext uri="{E180D4A7-C9FB-4DFB-919C-405C955672EB}">
      <p14:showEvtLst xmlns:p14="http://schemas.microsoft.com/office/powerpoint/2010/main">
        <p14:playEvt time="965" objId="4"/>
        <p14:stopEvt time="100433" objId="4"/>
        <p14:playEvt time="100433" objId="4"/>
        <p14:stopEvt time="100768" objId="4"/>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2"/>
          <p:cNvSpPr>
            <a:spLocks noGrp="1"/>
          </p:cNvSpPr>
          <p:nvPr>
            <p:ph type="title"/>
          </p:nvPr>
        </p:nvSpPr>
        <p:spPr>
          <a:xfrm>
            <a:off x="838200" y="1312391"/>
            <a:ext cx="10515600" cy="1325563"/>
          </a:xfrm>
        </p:spPr>
        <p:txBody>
          <a:bodyPr anchor="ctr">
            <a:normAutofit/>
          </a:bodyPr>
          <a:lstStyle/>
          <a:p>
            <a:pPr eaLnBrk="1" hangingPunct="1"/>
            <a:r>
              <a:rPr lang="en-US" altLang="en-US" sz="3500"/>
              <a:t>Program Personnel</a:t>
            </a:r>
          </a:p>
        </p:txBody>
      </p:sp>
      <p:sp>
        <p:nvSpPr>
          <p:cNvPr id="26626" name="Content Placeholder 1"/>
          <p:cNvSpPr>
            <a:spLocks noGrp="1"/>
          </p:cNvSpPr>
          <p:nvPr>
            <p:ph sz="half" idx="1"/>
          </p:nvPr>
        </p:nvSpPr>
        <p:spPr>
          <a:xfrm>
            <a:off x="838200" y="2817341"/>
            <a:ext cx="6629400" cy="3802534"/>
          </a:xfrm>
        </p:spPr>
        <p:txBody>
          <a:bodyPr vert="horz" lIns="91440" tIns="45720" rIns="91440" bIns="45720" rtlCol="0">
            <a:normAutofit fontScale="40000" lnSpcReduction="20000"/>
          </a:bodyPr>
          <a:lstStyle/>
          <a:p>
            <a:pPr marL="0" indent="0">
              <a:lnSpc>
                <a:spcPct val="120000"/>
              </a:lnSpc>
              <a:buNone/>
            </a:pPr>
            <a:r>
              <a:rPr lang="en-US" altLang="en-US" sz="6000"/>
              <a:t>Include a chart to show staff roles and responsibilities, including but not limited to:</a:t>
            </a:r>
          </a:p>
          <a:p>
            <a:pPr lvl="1">
              <a:lnSpc>
                <a:spcPct val="120000"/>
              </a:lnSpc>
            </a:pPr>
            <a:r>
              <a:rPr lang="en-US" altLang="en-US" sz="6000"/>
              <a:t>Program Director</a:t>
            </a:r>
          </a:p>
          <a:p>
            <a:pPr lvl="1">
              <a:lnSpc>
                <a:spcPct val="120000"/>
              </a:lnSpc>
            </a:pPr>
            <a:r>
              <a:rPr lang="en-US" altLang="en-US" sz="6000"/>
              <a:t>Collaborative Liaison between schools(s) and afterschool sites</a:t>
            </a:r>
          </a:p>
          <a:p>
            <a:pPr lvl="1">
              <a:lnSpc>
                <a:spcPct val="120000"/>
              </a:lnSpc>
            </a:pPr>
            <a:r>
              <a:rPr lang="en-US" altLang="en-US" sz="6000"/>
              <a:t>Evaluator</a:t>
            </a:r>
          </a:p>
          <a:p>
            <a:pPr lvl="1">
              <a:lnSpc>
                <a:spcPct val="120000"/>
              </a:lnSpc>
            </a:pPr>
            <a:r>
              <a:rPr lang="en-US" altLang="en-US" sz="6000"/>
              <a:t>Data Maintenance Staff</a:t>
            </a:r>
          </a:p>
          <a:p>
            <a:pPr lvl="1">
              <a:lnSpc>
                <a:spcPct val="120000"/>
              </a:lnSpc>
            </a:pPr>
            <a:r>
              <a:rPr lang="en-US" altLang="en-US" sz="6000"/>
              <a:t>Onsite Staff</a:t>
            </a:r>
          </a:p>
          <a:p>
            <a:pPr marL="0" indent="0">
              <a:spcAft>
                <a:spcPts val="1800"/>
              </a:spcAft>
              <a:buNone/>
            </a:pPr>
            <a:endParaRPr lang="en-US" altLang="en-US" sz="1300"/>
          </a:p>
        </p:txBody>
      </p:sp>
      <p:pic>
        <p:nvPicPr>
          <p:cNvPr id="3" name="Graphic 2" descr="List outline">
            <a:extLst>
              <a:ext uri="{FF2B5EF4-FFF2-40B4-BE49-F238E27FC236}">
                <a16:creationId xmlns:a16="http://schemas.microsoft.com/office/drawing/2014/main" id="{32D4B3D3-A4D1-4F7C-90B7-1314B17A38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5164" y="2540236"/>
            <a:ext cx="3359622" cy="3359622"/>
          </a:xfrm>
          <a:prstGeom prst="rect">
            <a:avLst/>
          </a:prstGeom>
        </p:spPr>
      </p:pic>
    </p:spTree>
    <p:custDataLst>
      <p:tags r:id="rId1"/>
    </p:custDataLst>
  </p:cSld>
  <p:clrMapOvr>
    <a:masterClrMapping/>
  </p:clrMapOvr>
  <p:extLst>
    <p:ext uri="{E180D4A7-C9FB-4DFB-919C-405C955672EB}">
      <p14:showEvtLst xmlns:p14="http://schemas.microsoft.com/office/powerpoint/2010/main">
        <p14:playEvt time="1059" objId="13"/>
        <p14:stopEvt time="207733" objId="13"/>
        <p14:playEvt time="207735" objId="13"/>
        <p14:stopEvt time="208021" objId="13"/>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C491-DF08-3B1A-F5D8-91B91E2770A1}"/>
              </a:ext>
            </a:extLst>
          </p:cNvPr>
          <p:cNvSpPr>
            <a:spLocks noGrp="1"/>
          </p:cNvSpPr>
          <p:nvPr>
            <p:ph type="title"/>
          </p:nvPr>
        </p:nvSpPr>
        <p:spPr/>
        <p:txBody>
          <a:bodyPr>
            <a:normAutofit/>
          </a:bodyPr>
          <a:lstStyle/>
          <a:p>
            <a:r>
              <a:rPr lang="en-US" sz="3500"/>
              <a:t>Program Personnel</a:t>
            </a:r>
          </a:p>
        </p:txBody>
      </p:sp>
      <p:sp>
        <p:nvSpPr>
          <p:cNvPr id="3" name="Content Placeholder 2">
            <a:extLst>
              <a:ext uri="{FF2B5EF4-FFF2-40B4-BE49-F238E27FC236}">
                <a16:creationId xmlns:a16="http://schemas.microsoft.com/office/drawing/2014/main" id="{B12882CD-7530-AE4F-C16F-EE38BDEBDF30}"/>
              </a:ext>
            </a:extLst>
          </p:cNvPr>
          <p:cNvSpPr>
            <a:spLocks noGrp="1"/>
          </p:cNvSpPr>
          <p:nvPr>
            <p:ph idx="1"/>
          </p:nvPr>
        </p:nvSpPr>
        <p:spPr/>
        <p:txBody>
          <a:bodyPr>
            <a:normAutofit/>
          </a:bodyPr>
          <a:lstStyle/>
          <a:p>
            <a:pPr>
              <a:lnSpc>
                <a:spcPct val="80000"/>
              </a:lnSpc>
              <a:spcAft>
                <a:spcPts val="1800"/>
              </a:spcAft>
            </a:pPr>
            <a:r>
              <a:rPr lang="en-US" altLang="en-US" sz="2400">
                <a:latin typeface="+mn-lt"/>
              </a:rPr>
              <a:t>Explain the vetting process for staff hiring</a:t>
            </a:r>
          </a:p>
          <a:p>
            <a:pPr>
              <a:lnSpc>
                <a:spcPct val="80000"/>
              </a:lnSpc>
              <a:spcAft>
                <a:spcPts val="1800"/>
              </a:spcAft>
            </a:pPr>
            <a:r>
              <a:rPr lang="en-US" altLang="en-US" sz="2400">
                <a:latin typeface="+mn-lt"/>
              </a:rPr>
              <a:t>Describe process to improve staff capabilities</a:t>
            </a:r>
          </a:p>
          <a:p>
            <a:pPr lvl="1">
              <a:lnSpc>
                <a:spcPct val="80000"/>
              </a:lnSpc>
              <a:spcAft>
                <a:spcPts val="1800"/>
              </a:spcAft>
            </a:pPr>
            <a:r>
              <a:rPr lang="en-US" altLang="en-US" sz="2400">
                <a:latin typeface="+mn-lt"/>
              </a:rPr>
              <a:t>Include annual evaluations</a:t>
            </a:r>
          </a:p>
          <a:p>
            <a:pPr lvl="1">
              <a:lnSpc>
                <a:spcPct val="80000"/>
              </a:lnSpc>
              <a:spcAft>
                <a:spcPts val="1800"/>
              </a:spcAft>
            </a:pPr>
            <a:r>
              <a:rPr lang="en-US" altLang="en-US" sz="2400">
                <a:latin typeface="+mn-lt"/>
              </a:rPr>
              <a:t>Outline professional development plans based on staff needs</a:t>
            </a:r>
          </a:p>
          <a:p>
            <a:pPr>
              <a:lnSpc>
                <a:spcPct val="80000"/>
              </a:lnSpc>
              <a:spcAft>
                <a:spcPts val="1800"/>
              </a:spcAft>
            </a:pPr>
            <a:r>
              <a:rPr lang="en-US" altLang="en-US" sz="2400">
                <a:latin typeface="+mn-lt"/>
              </a:rPr>
              <a:t>Describe student safety</a:t>
            </a:r>
          </a:p>
          <a:p>
            <a:pPr lvl="1">
              <a:lnSpc>
                <a:spcPct val="80000"/>
              </a:lnSpc>
              <a:spcAft>
                <a:spcPts val="1800"/>
              </a:spcAft>
            </a:pPr>
            <a:r>
              <a:rPr lang="en-US" altLang="en-US" sz="2400">
                <a:latin typeface="+mn-lt"/>
              </a:rPr>
              <a:t> Include staff to student ratios </a:t>
            </a:r>
          </a:p>
        </p:txBody>
      </p:sp>
    </p:spTree>
    <p:extLst>
      <p:ext uri="{BB962C8B-B14F-4D97-AF65-F5344CB8AC3E}">
        <p14:creationId xmlns:p14="http://schemas.microsoft.com/office/powerpoint/2010/main" val="998484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8540" y="1343898"/>
            <a:ext cx="8527427" cy="1044973"/>
          </a:xfrm>
        </p:spPr>
        <p:txBody>
          <a:bodyPr rtlCol="0">
            <a:normAutofit/>
          </a:bodyPr>
          <a:lstStyle/>
          <a:p>
            <a:pPr>
              <a:defRPr/>
            </a:pPr>
            <a:r>
              <a:rPr lang="en-US" sz="3500"/>
              <a:t>Collaboration</a:t>
            </a:r>
          </a:p>
        </p:txBody>
      </p:sp>
      <p:sp>
        <p:nvSpPr>
          <p:cNvPr id="24578" name="Content Placeholder 1"/>
          <p:cNvSpPr>
            <a:spLocks noGrp="1"/>
          </p:cNvSpPr>
          <p:nvPr>
            <p:ph idx="1"/>
          </p:nvPr>
        </p:nvSpPr>
        <p:spPr>
          <a:xfrm>
            <a:off x="1327283" y="2207895"/>
            <a:ext cx="10093191" cy="4343462"/>
          </a:xfrm>
        </p:spPr>
        <p:txBody>
          <a:bodyPr vert="horz" lIns="91440" tIns="45720" rIns="91440" bIns="45720" rtlCol="0" anchor="t">
            <a:normAutofit fontScale="25000" lnSpcReduction="20000"/>
          </a:bodyPr>
          <a:lstStyle/>
          <a:p>
            <a:pPr>
              <a:lnSpc>
                <a:spcPct val="110000"/>
              </a:lnSpc>
              <a:spcBef>
                <a:spcPts val="1800"/>
              </a:spcBef>
            </a:pPr>
            <a:r>
              <a:rPr lang="en-US" altLang="en-US" sz="9600">
                <a:solidFill>
                  <a:schemeClr val="tx2"/>
                </a:solidFill>
                <a:latin typeface="+mn-lt"/>
              </a:rPr>
              <a:t>Complete the chart listing top three partner organizations and how the support ties to objectives</a:t>
            </a:r>
          </a:p>
          <a:p>
            <a:pPr>
              <a:lnSpc>
                <a:spcPct val="110000"/>
              </a:lnSpc>
              <a:spcBef>
                <a:spcPts val="1800"/>
              </a:spcBef>
            </a:pPr>
            <a:r>
              <a:rPr lang="en-US" altLang="en-US" sz="9600">
                <a:solidFill>
                  <a:schemeClr val="tx2"/>
                </a:solidFill>
                <a:latin typeface="+mn-lt"/>
              </a:rPr>
              <a:t>Detail afterschool and school collaboration, including data sharing process</a:t>
            </a:r>
          </a:p>
          <a:p>
            <a:pPr>
              <a:lnSpc>
                <a:spcPct val="110000"/>
              </a:lnSpc>
              <a:spcBef>
                <a:spcPts val="1800"/>
              </a:spcBef>
            </a:pPr>
            <a:r>
              <a:rPr lang="en-US" altLang="en-US" sz="9600">
                <a:solidFill>
                  <a:schemeClr val="tx2"/>
                </a:solidFill>
                <a:latin typeface="+mn-lt"/>
              </a:rPr>
              <a:t>Describe how private schools were consulted</a:t>
            </a:r>
          </a:p>
          <a:p>
            <a:pPr>
              <a:lnSpc>
                <a:spcPct val="110000"/>
              </a:lnSpc>
              <a:spcBef>
                <a:spcPts val="1800"/>
              </a:spcBef>
            </a:pPr>
            <a:r>
              <a:rPr lang="en-US" altLang="en-US" sz="9600">
                <a:solidFill>
                  <a:schemeClr val="tx2"/>
                </a:solidFill>
                <a:latin typeface="+mn-lt"/>
              </a:rPr>
              <a:t>Describe co-applicants, if submitted jointly, and how the proposal was a joint submission</a:t>
            </a:r>
          </a:p>
          <a:p>
            <a:pPr>
              <a:lnSpc>
                <a:spcPct val="110000"/>
              </a:lnSpc>
              <a:spcBef>
                <a:spcPts val="1800"/>
              </a:spcBef>
            </a:pPr>
            <a:r>
              <a:rPr lang="en-US" altLang="en-US" sz="9600">
                <a:solidFill>
                  <a:schemeClr val="tx2"/>
                </a:solidFill>
                <a:latin typeface="+mn-lt"/>
              </a:rPr>
              <a:t>MOU or letters from each partner and school principal are to be included in the related document section</a:t>
            </a:r>
          </a:p>
          <a:p>
            <a:endParaRPr lang="en-US" altLang="en-US" sz="2800">
              <a:solidFill>
                <a:schemeClr val="accent1">
                  <a:lumMod val="50000"/>
                </a:schemeClr>
              </a:solidFill>
            </a:endParaRPr>
          </a:p>
          <a:p>
            <a:pPr marL="0" indent="0">
              <a:buNone/>
            </a:pPr>
            <a:endParaRPr lang="en-US" altLang="en-US" sz="3000"/>
          </a:p>
          <a:p>
            <a:pPr eaLnBrk="1" hangingPunct="1">
              <a:buFont typeface="Wingdings 3" pitchFamily="18" charset="2"/>
              <a:buNone/>
            </a:pPr>
            <a:endParaRPr lang="en-US" altLang="en-US" sz="3000"/>
          </a:p>
        </p:txBody>
      </p:sp>
    </p:spTree>
    <p:custDataLst>
      <p:tags r:id="rId1"/>
    </p:custDataLst>
  </p:cSld>
  <p:clrMapOvr>
    <a:masterClrMapping/>
  </p:clrMapOvr>
  <p:extLst>
    <p:ext uri="{E180D4A7-C9FB-4DFB-919C-405C955672EB}">
      <p14:showEvtLst xmlns:p14="http://schemas.microsoft.com/office/powerpoint/2010/main">
        <p14:playEvt time="1213" objId="4"/>
        <p14:stopEvt time="160327" objId="4"/>
        <p14:playEvt time="160329" objId="4"/>
        <p14:stopEvt time="160527" objId="4"/>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2"/>
          <p:cNvSpPr>
            <a:spLocks noGrp="1"/>
          </p:cNvSpPr>
          <p:nvPr>
            <p:ph type="title"/>
          </p:nvPr>
        </p:nvSpPr>
        <p:spPr>
          <a:xfrm>
            <a:off x="889490" y="1429623"/>
            <a:ext cx="8527427" cy="887884"/>
          </a:xfrm>
        </p:spPr>
        <p:txBody>
          <a:bodyPr>
            <a:normAutofit/>
          </a:bodyPr>
          <a:lstStyle/>
          <a:p>
            <a:pPr eaLnBrk="1" hangingPunct="1"/>
            <a:r>
              <a:rPr lang="en-US" altLang="en-US" sz="3500"/>
              <a:t>Sustainability</a:t>
            </a:r>
          </a:p>
        </p:txBody>
      </p:sp>
      <p:sp>
        <p:nvSpPr>
          <p:cNvPr id="2" name="Text Placeholder 1">
            <a:extLst>
              <a:ext uri="{FF2B5EF4-FFF2-40B4-BE49-F238E27FC236}">
                <a16:creationId xmlns:a16="http://schemas.microsoft.com/office/drawing/2014/main" id="{109E58CB-4519-4B82-B80B-C3181395E441}"/>
              </a:ext>
            </a:extLst>
          </p:cNvPr>
          <p:cNvSpPr>
            <a:spLocks noGrp="1"/>
          </p:cNvSpPr>
          <p:nvPr>
            <p:ph type="body" idx="1"/>
          </p:nvPr>
        </p:nvSpPr>
        <p:spPr>
          <a:xfrm>
            <a:off x="1127537" y="2657476"/>
            <a:ext cx="4114525" cy="490537"/>
          </a:xfrm>
        </p:spPr>
        <p:txBody>
          <a:bodyPr>
            <a:noAutofit/>
          </a:bodyPr>
          <a:lstStyle/>
          <a:p>
            <a:r>
              <a:rPr lang="en-US" sz="2400"/>
              <a:t>Advisory Council</a:t>
            </a:r>
          </a:p>
        </p:txBody>
      </p:sp>
      <p:sp>
        <p:nvSpPr>
          <p:cNvPr id="33794" name="Content Placeholder 1"/>
          <p:cNvSpPr>
            <a:spLocks noGrp="1"/>
          </p:cNvSpPr>
          <p:nvPr>
            <p:ph sz="half" idx="2"/>
          </p:nvPr>
        </p:nvSpPr>
        <p:spPr>
          <a:xfrm>
            <a:off x="1054553" y="3352801"/>
            <a:ext cx="3726961" cy="3807069"/>
          </a:xfrm>
        </p:spPr>
        <p:txBody>
          <a:bodyPr rtlCol="0">
            <a:normAutofit/>
          </a:bodyPr>
          <a:lstStyle/>
          <a:p>
            <a:pPr>
              <a:spcBef>
                <a:spcPts val="1800"/>
              </a:spcBef>
            </a:pPr>
            <a:r>
              <a:rPr lang="en-US" sz="2400">
                <a:latin typeface="+mn-lt"/>
              </a:rPr>
              <a:t>Describe who will be a member, </a:t>
            </a:r>
          </a:p>
          <a:p>
            <a:pPr>
              <a:spcBef>
                <a:spcPts val="1800"/>
              </a:spcBef>
            </a:pPr>
            <a:r>
              <a:rPr lang="en-US" sz="2400">
                <a:latin typeface="+mn-lt"/>
              </a:rPr>
              <a:t>Determine frequency of meetings, </a:t>
            </a:r>
          </a:p>
          <a:p>
            <a:pPr>
              <a:spcBef>
                <a:spcPts val="1800"/>
              </a:spcBef>
            </a:pPr>
            <a:r>
              <a:rPr lang="en-US" sz="2400">
                <a:latin typeface="+mn-lt"/>
              </a:rPr>
              <a:t>Identify methods use to support sustainability</a:t>
            </a:r>
          </a:p>
        </p:txBody>
      </p:sp>
      <p:sp>
        <p:nvSpPr>
          <p:cNvPr id="3" name="Text Placeholder 2">
            <a:extLst>
              <a:ext uri="{FF2B5EF4-FFF2-40B4-BE49-F238E27FC236}">
                <a16:creationId xmlns:a16="http://schemas.microsoft.com/office/drawing/2014/main" id="{EF521020-4745-4017-AEDA-96D22842F019}"/>
              </a:ext>
            </a:extLst>
          </p:cNvPr>
          <p:cNvSpPr>
            <a:spLocks noGrp="1"/>
          </p:cNvSpPr>
          <p:nvPr>
            <p:ph type="body" sz="quarter" idx="3"/>
          </p:nvPr>
        </p:nvSpPr>
        <p:spPr>
          <a:xfrm>
            <a:off x="6556512" y="2657476"/>
            <a:ext cx="4114802" cy="490537"/>
          </a:xfrm>
        </p:spPr>
        <p:txBody>
          <a:bodyPr>
            <a:noAutofit/>
          </a:bodyPr>
          <a:lstStyle/>
          <a:p>
            <a:r>
              <a:rPr lang="en-US" sz="2400"/>
              <a:t>Sustainability Plan</a:t>
            </a:r>
          </a:p>
        </p:txBody>
      </p:sp>
      <p:sp>
        <p:nvSpPr>
          <p:cNvPr id="4" name="Content Placeholder 3">
            <a:extLst>
              <a:ext uri="{FF2B5EF4-FFF2-40B4-BE49-F238E27FC236}">
                <a16:creationId xmlns:a16="http://schemas.microsoft.com/office/drawing/2014/main" id="{3D1E8A88-B512-4CEE-A928-8B1D76B29B03}"/>
              </a:ext>
            </a:extLst>
          </p:cNvPr>
          <p:cNvSpPr>
            <a:spLocks noGrp="1"/>
          </p:cNvSpPr>
          <p:nvPr>
            <p:ph sz="quarter" idx="4"/>
          </p:nvPr>
        </p:nvSpPr>
        <p:spPr>
          <a:xfrm>
            <a:off x="6556512" y="3352801"/>
            <a:ext cx="4580935" cy="3807069"/>
          </a:xfrm>
        </p:spPr>
        <p:txBody>
          <a:bodyPr>
            <a:normAutofit/>
          </a:bodyPr>
          <a:lstStyle/>
          <a:p>
            <a:pPr>
              <a:spcBef>
                <a:spcPts val="1800"/>
              </a:spcBef>
            </a:pPr>
            <a:r>
              <a:rPr lang="en-US" sz="2400">
                <a:latin typeface="+mn-lt"/>
              </a:rPr>
              <a:t>Describe other funding sources  </a:t>
            </a:r>
          </a:p>
          <a:p>
            <a:pPr>
              <a:spcBef>
                <a:spcPts val="1800"/>
              </a:spcBef>
            </a:pPr>
            <a:r>
              <a:rPr lang="en-US" sz="2400">
                <a:latin typeface="+mn-lt"/>
              </a:rPr>
              <a:t>Describe how the afterschool program will continue when 21</a:t>
            </a:r>
            <a:r>
              <a:rPr lang="en-US" sz="2400" baseline="30000">
                <a:latin typeface="+mn-lt"/>
              </a:rPr>
              <a:t>st</a:t>
            </a:r>
            <a:r>
              <a:rPr lang="en-US" sz="2400">
                <a:latin typeface="+mn-lt"/>
              </a:rPr>
              <a:t> </a:t>
            </a:r>
            <a:r>
              <a:rPr lang="en-US" sz="2400" err="1">
                <a:latin typeface="+mn-lt"/>
              </a:rPr>
              <a:t>CCLC</a:t>
            </a:r>
            <a:r>
              <a:rPr lang="en-US" sz="2400">
                <a:latin typeface="+mn-lt"/>
              </a:rPr>
              <a:t> funding ends.</a:t>
            </a:r>
          </a:p>
          <a:p>
            <a:pPr>
              <a:spcBef>
                <a:spcPts val="1800"/>
              </a:spcBef>
            </a:pPr>
            <a:endParaRPr lang="en-US" sz="2800">
              <a:latin typeface="Calibri  "/>
            </a:endParaRPr>
          </a:p>
          <a:p>
            <a:endParaRPr lang="en-US"/>
          </a:p>
        </p:txBody>
      </p:sp>
    </p:spTree>
    <p:custDataLst>
      <p:tags r:id="rId1"/>
    </p:custDataLst>
  </p:cSld>
  <p:clrMapOvr>
    <a:masterClrMapping/>
  </p:clrMapOvr>
  <p:extLst>
    <p:ext uri="{E180D4A7-C9FB-4DFB-919C-405C955672EB}">
      <p14:showEvtLst xmlns:p14="http://schemas.microsoft.com/office/powerpoint/2010/main">
        <p14:playEvt time="863" objId="5"/>
        <p14:stopEvt time="40179" objId="5"/>
        <p14:playEvt time="41891" objId="5"/>
        <p14:stopEvt time="42186"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7DE480-FB65-7276-8CDD-12B9E2986C7B}"/>
              </a:ext>
            </a:extLst>
          </p:cNvPr>
          <p:cNvSpPr>
            <a:spLocks noGrp="1"/>
          </p:cNvSpPr>
          <p:nvPr>
            <p:ph type="title"/>
          </p:nvPr>
        </p:nvSpPr>
        <p:spPr/>
        <p:txBody>
          <a:bodyPr>
            <a:normAutofit/>
          </a:bodyPr>
          <a:lstStyle/>
          <a:p>
            <a:r>
              <a:rPr lang="en-US" sz="3500"/>
              <a:t>Authorized Activities</a:t>
            </a:r>
          </a:p>
        </p:txBody>
      </p:sp>
      <p:sp>
        <p:nvSpPr>
          <p:cNvPr id="8" name="Content Placeholder 7">
            <a:extLst>
              <a:ext uri="{FF2B5EF4-FFF2-40B4-BE49-F238E27FC236}">
                <a16:creationId xmlns:a16="http://schemas.microsoft.com/office/drawing/2014/main" id="{E2A41C91-890B-244A-46E3-D83546C0664B}"/>
              </a:ext>
            </a:extLst>
          </p:cNvPr>
          <p:cNvSpPr>
            <a:spLocks noGrp="1"/>
          </p:cNvSpPr>
          <p:nvPr>
            <p:ph sz="half" idx="1"/>
          </p:nvPr>
        </p:nvSpPr>
        <p:spPr>
          <a:xfrm>
            <a:off x="838200" y="2637954"/>
            <a:ext cx="5181600" cy="3539009"/>
          </a:xfrm>
        </p:spPr>
        <p:txBody>
          <a:bodyPr>
            <a:normAutofit fontScale="92500"/>
          </a:bodyPr>
          <a:lstStyle/>
          <a:p>
            <a:r>
              <a:rPr lang="en-US" sz="2400"/>
              <a:t>Academic enrichment programs</a:t>
            </a:r>
          </a:p>
          <a:p>
            <a:r>
              <a:rPr lang="en-US" sz="2400"/>
              <a:t>Mentoring programs</a:t>
            </a:r>
          </a:p>
          <a:p>
            <a:r>
              <a:rPr lang="en-US" sz="2400"/>
              <a:t>Well-rounded educational activities</a:t>
            </a:r>
          </a:p>
          <a:p>
            <a:r>
              <a:rPr lang="en-US" sz="2400"/>
              <a:t>Literacy education</a:t>
            </a:r>
          </a:p>
          <a:p>
            <a:r>
              <a:rPr lang="en-US" sz="2400"/>
              <a:t>STEM or STEAM education</a:t>
            </a:r>
          </a:p>
          <a:p>
            <a:r>
              <a:rPr lang="en-US" sz="2400"/>
              <a:t>Healthy and active lifestyle promotion</a:t>
            </a:r>
          </a:p>
          <a:p>
            <a:r>
              <a:rPr lang="en-US" sz="2400"/>
              <a:t>Cultural programs</a:t>
            </a:r>
          </a:p>
          <a:p>
            <a:r>
              <a:rPr lang="en-US" sz="2400"/>
              <a:t>Services for individuals with disabilities</a:t>
            </a:r>
          </a:p>
        </p:txBody>
      </p:sp>
      <p:sp>
        <p:nvSpPr>
          <p:cNvPr id="9" name="Content Placeholder 8">
            <a:extLst>
              <a:ext uri="{FF2B5EF4-FFF2-40B4-BE49-F238E27FC236}">
                <a16:creationId xmlns:a16="http://schemas.microsoft.com/office/drawing/2014/main" id="{48262F44-3840-00EB-13C2-A10D0B7A8475}"/>
              </a:ext>
            </a:extLst>
          </p:cNvPr>
          <p:cNvSpPr>
            <a:spLocks noGrp="1"/>
          </p:cNvSpPr>
          <p:nvPr>
            <p:ph sz="half" idx="2"/>
          </p:nvPr>
        </p:nvSpPr>
        <p:spPr>
          <a:xfrm>
            <a:off x="6096000" y="2637954"/>
            <a:ext cx="5680276" cy="4409954"/>
          </a:xfrm>
        </p:spPr>
        <p:txBody>
          <a:bodyPr>
            <a:normAutofit fontScale="92500"/>
          </a:bodyPr>
          <a:lstStyle/>
          <a:p>
            <a:r>
              <a:rPr lang="en-US" sz="2400"/>
              <a:t>Programming for students who are English language learners</a:t>
            </a:r>
          </a:p>
          <a:p>
            <a:r>
              <a:rPr lang="en-US" sz="2400"/>
              <a:t>Technology education program</a:t>
            </a:r>
          </a:p>
          <a:p>
            <a:r>
              <a:rPr lang="en-US" sz="2400"/>
              <a:t>Expanded library service hours</a:t>
            </a:r>
          </a:p>
          <a:p>
            <a:r>
              <a:rPr lang="en-US" sz="2400"/>
              <a:t>Assistance to students who have been truant, suspended, or expelled</a:t>
            </a:r>
          </a:p>
          <a:p>
            <a:r>
              <a:rPr lang="en-US" sz="2400"/>
              <a:t>Drug and violence prevention programs</a:t>
            </a:r>
          </a:p>
          <a:p>
            <a:r>
              <a:rPr lang="en-US" sz="2400"/>
              <a:t>Workforce and career development and readiness</a:t>
            </a:r>
          </a:p>
        </p:txBody>
      </p:sp>
    </p:spTree>
    <p:extLst>
      <p:ext uri="{BB962C8B-B14F-4D97-AF65-F5344CB8AC3E}">
        <p14:creationId xmlns:p14="http://schemas.microsoft.com/office/powerpoint/2010/main" val="2297661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A2DB0-926B-405B-88FF-01B84CED990B}"/>
              </a:ext>
            </a:extLst>
          </p:cNvPr>
          <p:cNvSpPr>
            <a:spLocks noGrp="1"/>
          </p:cNvSpPr>
          <p:nvPr>
            <p:ph type="title"/>
          </p:nvPr>
        </p:nvSpPr>
        <p:spPr>
          <a:xfrm>
            <a:off x="2854948" y="229681"/>
            <a:ext cx="8527427" cy="953201"/>
          </a:xfrm>
        </p:spPr>
        <p:txBody>
          <a:bodyPr>
            <a:normAutofit/>
          </a:bodyPr>
          <a:lstStyle/>
          <a:p>
            <a:r>
              <a:rPr lang="en-US" sz="3500"/>
              <a:t>Organizational Capacity</a:t>
            </a:r>
          </a:p>
        </p:txBody>
      </p:sp>
      <p:sp>
        <p:nvSpPr>
          <p:cNvPr id="4" name="Text Placeholder 3">
            <a:extLst>
              <a:ext uri="{FF2B5EF4-FFF2-40B4-BE49-F238E27FC236}">
                <a16:creationId xmlns:a16="http://schemas.microsoft.com/office/drawing/2014/main" id="{A7862EA9-C4CE-4B55-9AC4-C3E8BB30E168}"/>
              </a:ext>
            </a:extLst>
          </p:cNvPr>
          <p:cNvSpPr>
            <a:spLocks noGrp="1"/>
          </p:cNvSpPr>
          <p:nvPr>
            <p:ph type="body" idx="1"/>
          </p:nvPr>
        </p:nvSpPr>
        <p:spPr>
          <a:xfrm>
            <a:off x="1003790" y="1321630"/>
            <a:ext cx="4114525" cy="674703"/>
          </a:xfrm>
        </p:spPr>
        <p:txBody>
          <a:bodyPr>
            <a:normAutofit/>
          </a:bodyPr>
          <a:lstStyle/>
          <a:p>
            <a:r>
              <a:rPr lang="en-US" sz="2400"/>
              <a:t>New Applicants</a:t>
            </a:r>
          </a:p>
        </p:txBody>
      </p:sp>
      <p:sp>
        <p:nvSpPr>
          <p:cNvPr id="3" name="Content Placeholder 2">
            <a:extLst>
              <a:ext uri="{FF2B5EF4-FFF2-40B4-BE49-F238E27FC236}">
                <a16:creationId xmlns:a16="http://schemas.microsoft.com/office/drawing/2014/main" id="{5397B127-1EF0-450D-BEAB-7DFCD07FCC5C}"/>
              </a:ext>
            </a:extLst>
          </p:cNvPr>
          <p:cNvSpPr>
            <a:spLocks noGrp="1"/>
          </p:cNvSpPr>
          <p:nvPr>
            <p:ph sz="half" idx="2"/>
          </p:nvPr>
        </p:nvSpPr>
        <p:spPr>
          <a:xfrm>
            <a:off x="1003790" y="2135081"/>
            <a:ext cx="4114525" cy="4656244"/>
          </a:xfrm>
        </p:spPr>
        <p:txBody>
          <a:bodyPr>
            <a:normAutofit fontScale="92500" lnSpcReduction="20000"/>
          </a:bodyPr>
          <a:lstStyle/>
          <a:p>
            <a:pPr>
              <a:lnSpc>
                <a:spcPct val="120000"/>
              </a:lnSpc>
              <a:spcBef>
                <a:spcPts val="0"/>
              </a:spcBef>
            </a:pPr>
            <a:r>
              <a:rPr lang="en-US" sz="2400"/>
              <a:t>Capacity and experience to implement high-quality afterschool</a:t>
            </a:r>
          </a:p>
          <a:p>
            <a:pPr>
              <a:lnSpc>
                <a:spcPct val="120000"/>
              </a:lnSpc>
              <a:spcBef>
                <a:spcPts val="0"/>
              </a:spcBef>
            </a:pPr>
            <a:r>
              <a:rPr lang="en-US" sz="2400"/>
              <a:t>Financial and administrative capacity. </a:t>
            </a:r>
          </a:p>
          <a:p>
            <a:pPr>
              <a:lnSpc>
                <a:spcPct val="120000"/>
              </a:lnSpc>
              <a:spcBef>
                <a:spcPts val="0"/>
              </a:spcBef>
            </a:pPr>
            <a:r>
              <a:rPr lang="en-US" sz="2400"/>
              <a:t>Any audit findings over the last two fiscal years and measures performed to remedy finding(s).</a:t>
            </a:r>
          </a:p>
        </p:txBody>
      </p:sp>
      <p:sp>
        <p:nvSpPr>
          <p:cNvPr id="5" name="Text Placeholder 4">
            <a:extLst>
              <a:ext uri="{FF2B5EF4-FFF2-40B4-BE49-F238E27FC236}">
                <a16:creationId xmlns:a16="http://schemas.microsoft.com/office/drawing/2014/main" id="{91778D06-7525-45AB-B092-B464E41137E7}"/>
              </a:ext>
            </a:extLst>
          </p:cNvPr>
          <p:cNvSpPr>
            <a:spLocks noGrp="1"/>
          </p:cNvSpPr>
          <p:nvPr>
            <p:ph type="body" sz="quarter" idx="3"/>
          </p:nvPr>
        </p:nvSpPr>
        <p:spPr>
          <a:xfrm>
            <a:off x="6651839" y="1528348"/>
            <a:ext cx="4873411" cy="467985"/>
          </a:xfrm>
        </p:spPr>
        <p:txBody>
          <a:bodyPr>
            <a:noAutofit/>
          </a:bodyPr>
          <a:lstStyle/>
          <a:p>
            <a:r>
              <a:rPr lang="en-US" sz="2400"/>
              <a:t>Previously Funded Applicants</a:t>
            </a:r>
          </a:p>
        </p:txBody>
      </p:sp>
      <p:sp>
        <p:nvSpPr>
          <p:cNvPr id="6" name="Content Placeholder 5">
            <a:extLst>
              <a:ext uri="{FF2B5EF4-FFF2-40B4-BE49-F238E27FC236}">
                <a16:creationId xmlns:a16="http://schemas.microsoft.com/office/drawing/2014/main" id="{615377DF-5C65-428D-8B53-82F3213C3676}"/>
              </a:ext>
            </a:extLst>
          </p:cNvPr>
          <p:cNvSpPr>
            <a:spLocks noGrp="1"/>
          </p:cNvSpPr>
          <p:nvPr>
            <p:ph sz="quarter" idx="4"/>
          </p:nvPr>
        </p:nvSpPr>
        <p:spPr>
          <a:xfrm>
            <a:off x="6651839" y="2135081"/>
            <a:ext cx="4730536" cy="4380019"/>
          </a:xfrm>
        </p:spPr>
        <p:txBody>
          <a:bodyPr>
            <a:normAutofit fontScale="92500" lnSpcReduction="20000"/>
          </a:bodyPr>
          <a:lstStyle/>
          <a:p>
            <a:pPr>
              <a:lnSpc>
                <a:spcPct val="110000"/>
              </a:lnSpc>
              <a:spcBef>
                <a:spcPts val="0"/>
              </a:spcBef>
            </a:pPr>
            <a:r>
              <a:rPr lang="en-US" sz="2400">
                <a:latin typeface="+mn-lt"/>
              </a:rPr>
              <a:t>How program improved students’ academic achievement &amp; success</a:t>
            </a:r>
          </a:p>
          <a:p>
            <a:pPr>
              <a:lnSpc>
                <a:spcPct val="110000"/>
              </a:lnSpc>
              <a:spcBef>
                <a:spcPts val="0"/>
              </a:spcBef>
            </a:pPr>
            <a:r>
              <a:rPr lang="en-US" sz="2400">
                <a:latin typeface="+mn-lt"/>
              </a:rPr>
              <a:t>How program improved family engagement</a:t>
            </a:r>
          </a:p>
          <a:p>
            <a:pPr>
              <a:lnSpc>
                <a:spcPct val="110000"/>
              </a:lnSpc>
              <a:spcBef>
                <a:spcPts val="0"/>
              </a:spcBef>
            </a:pPr>
            <a:r>
              <a:rPr lang="en-US" sz="2400">
                <a:latin typeface="+mn-lt"/>
              </a:rPr>
              <a:t>Discuss program operation (hours, activities, etc.) during the last grant year and the ADA.</a:t>
            </a:r>
          </a:p>
          <a:p>
            <a:pPr>
              <a:lnSpc>
                <a:spcPct val="110000"/>
              </a:lnSpc>
              <a:spcBef>
                <a:spcPts val="0"/>
              </a:spcBef>
            </a:pPr>
            <a:r>
              <a:rPr lang="en-US" sz="2400">
                <a:latin typeface="+mn-lt"/>
              </a:rPr>
              <a:t>Explain how sustainability increased and how new grant will create greater impact</a:t>
            </a:r>
          </a:p>
          <a:p>
            <a:pPr>
              <a:lnSpc>
                <a:spcPct val="110000"/>
              </a:lnSpc>
              <a:spcBef>
                <a:spcPts val="0"/>
              </a:spcBef>
            </a:pPr>
            <a:r>
              <a:rPr lang="en-US" sz="2400">
                <a:latin typeface="+mn-lt"/>
              </a:rPr>
              <a:t>Any audit findings over the last two fiscal years and measures performed to remedy finding(s).</a:t>
            </a:r>
          </a:p>
          <a:p>
            <a:endParaRPr lang="en-US"/>
          </a:p>
        </p:txBody>
      </p:sp>
    </p:spTree>
    <p:extLst>
      <p:ext uri="{BB962C8B-B14F-4D97-AF65-F5344CB8AC3E}">
        <p14:creationId xmlns:p14="http://schemas.microsoft.com/office/powerpoint/2010/main" val="1978782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D1A400-EDC4-4061-9CC3-99BC4934B8B0}"/>
              </a:ext>
            </a:extLst>
          </p:cNvPr>
          <p:cNvSpPr>
            <a:spLocks noGrp="1"/>
          </p:cNvSpPr>
          <p:nvPr>
            <p:ph type="title"/>
          </p:nvPr>
        </p:nvSpPr>
        <p:spPr/>
        <p:txBody>
          <a:bodyPr/>
          <a:lstStyle/>
          <a:p>
            <a:r>
              <a:rPr lang="en-US"/>
              <a:t>Related Documents</a:t>
            </a:r>
          </a:p>
        </p:txBody>
      </p:sp>
      <p:sp>
        <p:nvSpPr>
          <p:cNvPr id="5" name="Text Placeholder 4">
            <a:extLst>
              <a:ext uri="{FF2B5EF4-FFF2-40B4-BE49-F238E27FC236}">
                <a16:creationId xmlns:a16="http://schemas.microsoft.com/office/drawing/2014/main" id="{588A629D-D2F3-9490-500B-1DCB6CD64B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91728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itle 2"/>
          <p:cNvSpPr>
            <a:spLocks noGrp="1"/>
          </p:cNvSpPr>
          <p:nvPr>
            <p:ph type="title"/>
          </p:nvPr>
        </p:nvSpPr>
        <p:spPr>
          <a:xfrm>
            <a:off x="133350" y="1647825"/>
            <a:ext cx="2724151" cy="1600200"/>
          </a:xfrm>
        </p:spPr>
        <p:txBody>
          <a:bodyPr anchor="b">
            <a:normAutofit/>
          </a:bodyPr>
          <a:lstStyle/>
          <a:p>
            <a:pPr eaLnBrk="1" hangingPunct="1"/>
            <a:r>
              <a:rPr lang="en-US" altLang="en-US" sz="3200"/>
              <a:t>GPS Related Documents  </a:t>
            </a:r>
          </a:p>
        </p:txBody>
      </p:sp>
      <p:graphicFrame>
        <p:nvGraphicFramePr>
          <p:cNvPr id="56327" name="Content Placeholder 1">
            <a:extLst>
              <a:ext uri="{FF2B5EF4-FFF2-40B4-BE49-F238E27FC236}">
                <a16:creationId xmlns:a16="http://schemas.microsoft.com/office/drawing/2014/main" id="{F1C68BB8-8C3D-29D6-EE8A-149205A80176}"/>
              </a:ext>
            </a:extLst>
          </p:cNvPr>
          <p:cNvGraphicFramePr>
            <a:graphicFrameLocks noGrp="1"/>
          </p:cNvGraphicFramePr>
          <p:nvPr>
            <p:ph idx="1"/>
            <p:extLst>
              <p:ext uri="{D42A27DB-BD31-4B8C-83A1-F6EECF244321}">
                <p14:modId xmlns:p14="http://schemas.microsoft.com/office/powerpoint/2010/main" val="461991599"/>
              </p:ext>
            </p:extLst>
          </p:nvPr>
        </p:nvGraphicFramePr>
        <p:xfrm>
          <a:off x="2857501" y="400050"/>
          <a:ext cx="9086850" cy="5695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extLst>
    <p:ext uri="{E180D4A7-C9FB-4DFB-919C-405C955672EB}">
      <p14:showEvtLst xmlns:p14="http://schemas.microsoft.com/office/powerpoint/2010/main">
        <p14:playEvt time="876" objId="3"/>
        <p14:stopEvt time="6447" objId="3"/>
        <p14:playEvt time="14663" objId="3"/>
        <p14:stopEvt time="14902" objId="3"/>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85015-1158-C814-C1A4-3D80E30A8AE2}"/>
              </a:ext>
            </a:extLst>
          </p:cNvPr>
          <p:cNvSpPr>
            <a:spLocks noGrp="1"/>
          </p:cNvSpPr>
          <p:nvPr>
            <p:ph type="title"/>
          </p:nvPr>
        </p:nvSpPr>
        <p:spPr/>
        <p:txBody>
          <a:bodyPr>
            <a:normAutofit/>
          </a:bodyPr>
          <a:lstStyle/>
          <a:p>
            <a:r>
              <a:rPr lang="en-US" sz="4000"/>
              <a:t>What questions do you have about the Application or Related Documents?</a:t>
            </a:r>
          </a:p>
        </p:txBody>
      </p:sp>
      <p:sp>
        <p:nvSpPr>
          <p:cNvPr id="3" name="Text Placeholder 2">
            <a:extLst>
              <a:ext uri="{FF2B5EF4-FFF2-40B4-BE49-F238E27FC236}">
                <a16:creationId xmlns:a16="http://schemas.microsoft.com/office/drawing/2014/main" id="{60C5B448-3BF0-85E3-8D63-E5A1193ECA0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53331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41A673-865D-9123-F459-FBC4DF0F79C6}"/>
              </a:ext>
            </a:extLst>
          </p:cNvPr>
          <p:cNvSpPr>
            <a:spLocks noGrp="1"/>
          </p:cNvSpPr>
          <p:nvPr>
            <p:ph type="title"/>
          </p:nvPr>
        </p:nvSpPr>
        <p:spPr/>
        <p:txBody>
          <a:bodyPr/>
          <a:lstStyle/>
          <a:p>
            <a:r>
              <a:rPr lang="en-US"/>
              <a:t>Budget</a:t>
            </a:r>
          </a:p>
        </p:txBody>
      </p:sp>
      <p:sp>
        <p:nvSpPr>
          <p:cNvPr id="5" name="Text Placeholder 4">
            <a:extLst>
              <a:ext uri="{FF2B5EF4-FFF2-40B4-BE49-F238E27FC236}">
                <a16:creationId xmlns:a16="http://schemas.microsoft.com/office/drawing/2014/main" id="{C7B46CA5-9009-8FEB-7C68-0B2F20741B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11778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1D4C-FEFA-F153-7D2C-9B8FC50103CC}"/>
              </a:ext>
            </a:extLst>
          </p:cNvPr>
          <p:cNvSpPr>
            <a:spLocks noGrp="1"/>
          </p:cNvSpPr>
          <p:nvPr>
            <p:ph type="title"/>
          </p:nvPr>
        </p:nvSpPr>
        <p:spPr>
          <a:xfrm>
            <a:off x="838200" y="1312391"/>
            <a:ext cx="10515600" cy="1325563"/>
          </a:xfrm>
        </p:spPr>
        <p:txBody>
          <a:bodyPr anchor="ctr">
            <a:normAutofit/>
          </a:bodyPr>
          <a:lstStyle/>
          <a:p>
            <a:r>
              <a:rPr lang="en-US" sz="3500"/>
              <a:t>Budget is required to be:</a:t>
            </a:r>
          </a:p>
        </p:txBody>
      </p:sp>
      <p:pic>
        <p:nvPicPr>
          <p:cNvPr id="6" name="Content Placeholder 5" descr="Colleagues reviewing documents">
            <a:extLst>
              <a:ext uri="{FF2B5EF4-FFF2-40B4-BE49-F238E27FC236}">
                <a16:creationId xmlns:a16="http://schemas.microsoft.com/office/drawing/2014/main" id="{86CC8240-6A33-E0C2-82AB-8CEB5510448A}"/>
              </a:ext>
            </a:extLst>
          </p:cNvPr>
          <p:cNvPicPr>
            <a:picLocks noGrp="1" noChangeAspect="1"/>
          </p:cNvPicPr>
          <p:nvPr>
            <p:ph sz="half" idx="1"/>
          </p:nvPr>
        </p:nvPicPr>
        <p:blipFill>
          <a:blip r:embed="rId2"/>
          <a:srcRect b="2865"/>
          <a:stretch>
            <a:fillRect/>
          </a:stretch>
        </p:blipFill>
        <p:spPr>
          <a:xfrm>
            <a:off x="838200" y="2817341"/>
            <a:ext cx="4968586" cy="3221509"/>
          </a:xfrm>
          <a:noFill/>
        </p:spPr>
      </p:pic>
      <p:sp>
        <p:nvSpPr>
          <p:cNvPr id="3" name="Content Placeholder 2">
            <a:extLst>
              <a:ext uri="{FF2B5EF4-FFF2-40B4-BE49-F238E27FC236}">
                <a16:creationId xmlns:a16="http://schemas.microsoft.com/office/drawing/2014/main" id="{DD8FEAB8-0AA0-EEAD-0631-75162725734B}"/>
              </a:ext>
            </a:extLst>
          </p:cNvPr>
          <p:cNvSpPr>
            <a:spLocks noGrp="1"/>
          </p:cNvSpPr>
          <p:nvPr>
            <p:ph sz="half" idx="2"/>
          </p:nvPr>
        </p:nvSpPr>
        <p:spPr>
          <a:xfrm>
            <a:off x="6172200" y="2817341"/>
            <a:ext cx="5181600" cy="3359622"/>
          </a:xfrm>
        </p:spPr>
        <p:txBody>
          <a:bodyPr>
            <a:normAutofit/>
          </a:bodyPr>
          <a:lstStyle/>
          <a:p>
            <a:r>
              <a:rPr lang="en-US" sz="2400"/>
              <a:t>Reasonable,</a:t>
            </a:r>
          </a:p>
          <a:p>
            <a:r>
              <a:rPr lang="en-US" sz="2400"/>
              <a:t>Allowable,</a:t>
            </a:r>
          </a:p>
          <a:p>
            <a:r>
              <a:rPr lang="en-US" sz="2400"/>
              <a:t>Allocable, and</a:t>
            </a:r>
          </a:p>
          <a:p>
            <a:r>
              <a:rPr lang="en-US" altLang="en-US" sz="2400"/>
              <a:t>in accordance with Cost Principles 2 CFR 200 Subpart E and other federal and state requirements</a:t>
            </a:r>
          </a:p>
          <a:p>
            <a:endParaRPr lang="en-US"/>
          </a:p>
          <a:p>
            <a:endParaRPr lang="en-US"/>
          </a:p>
        </p:txBody>
      </p:sp>
    </p:spTree>
    <p:extLst>
      <p:ext uri="{BB962C8B-B14F-4D97-AF65-F5344CB8AC3E}">
        <p14:creationId xmlns:p14="http://schemas.microsoft.com/office/powerpoint/2010/main" val="8376809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838200" y="1312391"/>
            <a:ext cx="10515600" cy="1325563"/>
          </a:xfrm>
        </p:spPr>
        <p:txBody>
          <a:bodyPr anchor="ctr">
            <a:normAutofit/>
          </a:bodyPr>
          <a:lstStyle/>
          <a:p>
            <a:pPr eaLnBrk="1" hangingPunct="1"/>
            <a:r>
              <a:rPr lang="en-US" altLang="en-US" sz="3500"/>
              <a:t>Budget is to be based on:</a:t>
            </a:r>
          </a:p>
        </p:txBody>
      </p:sp>
      <p:graphicFrame>
        <p:nvGraphicFramePr>
          <p:cNvPr id="35845" name="Content Placeholder 2">
            <a:extLst>
              <a:ext uri="{FF2B5EF4-FFF2-40B4-BE49-F238E27FC236}">
                <a16:creationId xmlns:a16="http://schemas.microsoft.com/office/drawing/2014/main" id="{10B15C37-4177-8138-AD39-A64A7CA3A5A1}"/>
              </a:ext>
            </a:extLst>
          </p:cNvPr>
          <p:cNvGraphicFramePr>
            <a:graphicFrameLocks noGrp="1"/>
          </p:cNvGraphicFramePr>
          <p:nvPr>
            <p:ph idx="1"/>
            <p:extLst>
              <p:ext uri="{D42A27DB-BD31-4B8C-83A1-F6EECF244321}">
                <p14:modId xmlns:p14="http://schemas.microsoft.com/office/powerpoint/2010/main" val="3875077345"/>
              </p:ext>
            </p:extLst>
          </p:nvPr>
        </p:nvGraphicFramePr>
        <p:xfrm>
          <a:off x="838200" y="2817341"/>
          <a:ext cx="10515600" cy="3359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extLst>
    <p:ext uri="{E180D4A7-C9FB-4DFB-919C-405C955672EB}">
      <p14:showEvtLst xmlns:p14="http://schemas.microsoft.com/office/powerpoint/2010/main">
        <p14:playEvt time="1161" objId="2"/>
        <p14:stopEvt time="113581" objId="2"/>
        <p14:playEvt time="113592" objId="2"/>
        <p14:stopEvt time="113853" objId="2"/>
      </p14:showEvtLst>
    </p:ext>
  </p:extLs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Title 2"/>
          <p:cNvSpPr>
            <a:spLocks noGrp="1"/>
          </p:cNvSpPr>
          <p:nvPr>
            <p:ph type="title"/>
          </p:nvPr>
        </p:nvSpPr>
        <p:spPr>
          <a:xfrm>
            <a:off x="3846133" y="183026"/>
            <a:ext cx="5272619" cy="1325563"/>
          </a:xfrm>
        </p:spPr>
        <p:txBody>
          <a:bodyPr>
            <a:normAutofit/>
          </a:bodyPr>
          <a:lstStyle/>
          <a:p>
            <a:pPr eaLnBrk="1" hangingPunct="1"/>
            <a:r>
              <a:rPr lang="en-US" altLang="en-US" sz="3500"/>
              <a:t>Budget Narrative</a:t>
            </a:r>
          </a:p>
        </p:txBody>
      </p:sp>
      <p:sp>
        <p:nvSpPr>
          <p:cNvPr id="36866" name="Content Placeholder 1"/>
          <p:cNvSpPr>
            <a:spLocks noGrp="1"/>
          </p:cNvSpPr>
          <p:nvPr>
            <p:ph idx="1"/>
          </p:nvPr>
        </p:nvSpPr>
        <p:spPr>
          <a:xfrm>
            <a:off x="1228725" y="1411832"/>
            <a:ext cx="9705975" cy="4149969"/>
          </a:xfrm>
        </p:spPr>
        <p:txBody>
          <a:bodyPr>
            <a:normAutofit/>
          </a:bodyPr>
          <a:lstStyle/>
          <a:p>
            <a:pPr>
              <a:spcBef>
                <a:spcPts val="1800"/>
              </a:spcBef>
            </a:pPr>
            <a:r>
              <a:rPr lang="en-US" altLang="en-US" sz="2800">
                <a:latin typeface="Calbri"/>
              </a:rPr>
              <a:t>Provide a detailed narrative for year one, include a mathematical basis for costs</a:t>
            </a:r>
          </a:p>
          <a:p>
            <a:pPr>
              <a:spcBef>
                <a:spcPts val="1800"/>
              </a:spcBef>
            </a:pPr>
            <a:r>
              <a:rPr lang="en-US" altLang="en-US" sz="2800">
                <a:latin typeface="Calbri"/>
              </a:rPr>
              <a:t>Name each staff position and the formula for rate of pay/duration of services; identify percentage of salary for salaried personnel</a:t>
            </a:r>
          </a:p>
          <a:p>
            <a:pPr>
              <a:spcBef>
                <a:spcPts val="1800"/>
              </a:spcBef>
            </a:pPr>
            <a:r>
              <a:rPr lang="en-US" altLang="en-US" sz="2800" b="1">
                <a:solidFill>
                  <a:srgbClr val="FF0000"/>
                </a:solidFill>
                <a:latin typeface="Calbri"/>
              </a:rPr>
              <a:t>Do not </a:t>
            </a:r>
            <a:r>
              <a:rPr lang="en-US" altLang="en-US" sz="2800">
                <a:solidFill>
                  <a:srgbClr val="FF0000"/>
                </a:solidFill>
                <a:latin typeface="Calbri"/>
              </a:rPr>
              <a:t>use funding for purchasing food, facilities, and vehicles or construction</a:t>
            </a:r>
          </a:p>
          <a:p>
            <a:pPr eaLnBrk="1" hangingPunct="1">
              <a:lnSpc>
                <a:spcPct val="90000"/>
              </a:lnSpc>
            </a:pPr>
            <a:endParaRPr lang="en-US" altLang="en-US"/>
          </a:p>
        </p:txBody>
      </p:sp>
      <p:grpSp>
        <p:nvGrpSpPr>
          <p:cNvPr id="28" name="Group 27">
            <a:extLst>
              <a:ext uri="{FF2B5EF4-FFF2-40B4-BE49-F238E27FC236}">
                <a16:creationId xmlns:a16="http://schemas.microsoft.com/office/drawing/2014/main" id="{299E512C-A94D-4FE3-AB91-D208E4663B48}"/>
              </a:ext>
            </a:extLst>
          </p:cNvPr>
          <p:cNvGrpSpPr/>
          <p:nvPr/>
        </p:nvGrpSpPr>
        <p:grpSpPr>
          <a:xfrm>
            <a:off x="1772402" y="4930262"/>
            <a:ext cx="7999495" cy="1263078"/>
            <a:chOff x="527216" y="4402181"/>
            <a:chExt cx="7999495" cy="1263078"/>
          </a:xfrm>
        </p:grpSpPr>
        <p:grpSp>
          <p:nvGrpSpPr>
            <p:cNvPr id="14" name="Group 13">
              <a:extLst>
                <a:ext uri="{FF2B5EF4-FFF2-40B4-BE49-F238E27FC236}">
                  <a16:creationId xmlns:a16="http://schemas.microsoft.com/office/drawing/2014/main" id="{879A70DF-CF8A-433F-ABE7-3E2FCABCAD3F}"/>
                </a:ext>
              </a:extLst>
            </p:cNvPr>
            <p:cNvGrpSpPr/>
            <p:nvPr/>
          </p:nvGrpSpPr>
          <p:grpSpPr>
            <a:xfrm>
              <a:off x="527216" y="4402181"/>
              <a:ext cx="1306288" cy="1236950"/>
              <a:chOff x="425988" y="4402182"/>
              <a:chExt cx="1306288" cy="1236950"/>
            </a:xfrm>
          </p:grpSpPr>
          <p:pic>
            <p:nvPicPr>
              <p:cNvPr id="3" name="Graphic 2" descr="Pizza outline">
                <a:extLst>
                  <a:ext uri="{FF2B5EF4-FFF2-40B4-BE49-F238E27FC236}">
                    <a16:creationId xmlns:a16="http://schemas.microsoft.com/office/drawing/2014/main" id="{8B8BBF18-709C-42EC-BC60-4D8554FF28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3954" y="4589584"/>
                <a:ext cx="914400" cy="914400"/>
              </a:xfrm>
              <a:prstGeom prst="rect">
                <a:avLst/>
              </a:prstGeom>
            </p:spPr>
          </p:pic>
          <p:grpSp>
            <p:nvGrpSpPr>
              <p:cNvPr id="13" name="Group 12">
                <a:extLst>
                  <a:ext uri="{FF2B5EF4-FFF2-40B4-BE49-F238E27FC236}">
                    <a16:creationId xmlns:a16="http://schemas.microsoft.com/office/drawing/2014/main" id="{1A9EF7FE-A510-4C7A-9D98-8C326EEB99CB}"/>
                  </a:ext>
                </a:extLst>
              </p:cNvPr>
              <p:cNvGrpSpPr/>
              <p:nvPr/>
            </p:nvGrpSpPr>
            <p:grpSpPr>
              <a:xfrm>
                <a:off x="425988" y="4402182"/>
                <a:ext cx="1306288" cy="1236950"/>
                <a:chOff x="2181497" y="3108960"/>
                <a:chExt cx="992778" cy="966652"/>
              </a:xfrm>
            </p:grpSpPr>
            <p:sp>
              <p:nvSpPr>
                <p:cNvPr id="10" name="Oval 9">
                  <a:extLst>
                    <a:ext uri="{FF2B5EF4-FFF2-40B4-BE49-F238E27FC236}">
                      <a16:creationId xmlns:a16="http://schemas.microsoft.com/office/drawing/2014/main" id="{649CADC5-51B6-4DB4-AF04-474CA9A9ED0A}"/>
                    </a:ext>
                  </a:extLst>
                </p:cNvPr>
                <p:cNvSpPr/>
                <p:nvPr/>
              </p:nvSpPr>
              <p:spPr>
                <a:xfrm>
                  <a:off x="2181497" y="3108960"/>
                  <a:ext cx="992778" cy="966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E7AE3D3-ACFC-4BCE-8C21-13BE7FE3045C}"/>
                    </a:ext>
                  </a:extLst>
                </p:cNvPr>
                <p:cNvCxnSpPr>
                  <a:stCxn id="10" idx="1"/>
                  <a:endCxn id="10" idx="5"/>
                </p:cNvCxnSpPr>
                <p:nvPr/>
              </p:nvCxnSpPr>
              <p:spPr>
                <a:xfrm>
                  <a:off x="2326886" y="3250523"/>
                  <a:ext cx="702000" cy="683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5" name="Group 14">
              <a:extLst>
                <a:ext uri="{FF2B5EF4-FFF2-40B4-BE49-F238E27FC236}">
                  <a16:creationId xmlns:a16="http://schemas.microsoft.com/office/drawing/2014/main" id="{E5A89F2F-C34F-4BBB-A41F-ED86CA959271}"/>
                </a:ext>
              </a:extLst>
            </p:cNvPr>
            <p:cNvGrpSpPr/>
            <p:nvPr/>
          </p:nvGrpSpPr>
          <p:grpSpPr>
            <a:xfrm>
              <a:off x="2758285" y="4428309"/>
              <a:ext cx="1306288" cy="1236950"/>
              <a:chOff x="2657057" y="4428309"/>
              <a:chExt cx="1306288" cy="1236950"/>
            </a:xfrm>
          </p:grpSpPr>
          <p:pic>
            <p:nvPicPr>
              <p:cNvPr id="5" name="Graphic 4" descr="Warehouse outline">
                <a:extLst>
                  <a:ext uri="{FF2B5EF4-FFF2-40B4-BE49-F238E27FC236}">
                    <a16:creationId xmlns:a16="http://schemas.microsoft.com/office/drawing/2014/main" id="{B2B36044-E3D7-4129-96F4-9DDF170DD4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49012" y="4589584"/>
                <a:ext cx="914400" cy="914400"/>
              </a:xfrm>
              <a:prstGeom prst="rect">
                <a:avLst/>
              </a:prstGeom>
            </p:spPr>
          </p:pic>
          <p:grpSp>
            <p:nvGrpSpPr>
              <p:cNvPr id="17" name="Group 16">
                <a:extLst>
                  <a:ext uri="{FF2B5EF4-FFF2-40B4-BE49-F238E27FC236}">
                    <a16:creationId xmlns:a16="http://schemas.microsoft.com/office/drawing/2014/main" id="{CCE4DDFF-5E68-4F3D-8C3B-0558B4766DBA}"/>
                  </a:ext>
                </a:extLst>
              </p:cNvPr>
              <p:cNvGrpSpPr/>
              <p:nvPr/>
            </p:nvGrpSpPr>
            <p:grpSpPr>
              <a:xfrm>
                <a:off x="2657057" y="4428309"/>
                <a:ext cx="1306288" cy="1236950"/>
                <a:chOff x="2181497" y="3108960"/>
                <a:chExt cx="992778" cy="966652"/>
              </a:xfrm>
            </p:grpSpPr>
            <p:sp>
              <p:nvSpPr>
                <p:cNvPr id="18" name="Oval 17">
                  <a:extLst>
                    <a:ext uri="{FF2B5EF4-FFF2-40B4-BE49-F238E27FC236}">
                      <a16:creationId xmlns:a16="http://schemas.microsoft.com/office/drawing/2014/main" id="{9BC405E4-A362-47B7-9F61-B535A3CF5B7F}"/>
                    </a:ext>
                  </a:extLst>
                </p:cNvPr>
                <p:cNvSpPr/>
                <p:nvPr/>
              </p:nvSpPr>
              <p:spPr>
                <a:xfrm>
                  <a:off x="2181497" y="3108960"/>
                  <a:ext cx="992778" cy="966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7DAB3F54-28C3-4988-A689-508EA744A7C5}"/>
                    </a:ext>
                  </a:extLst>
                </p:cNvPr>
                <p:cNvCxnSpPr>
                  <a:stCxn id="18" idx="1"/>
                  <a:endCxn id="18" idx="5"/>
                </p:cNvCxnSpPr>
                <p:nvPr/>
              </p:nvCxnSpPr>
              <p:spPr>
                <a:xfrm>
                  <a:off x="2326886" y="3250523"/>
                  <a:ext cx="702000" cy="683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6" name="Group 25">
              <a:extLst>
                <a:ext uri="{FF2B5EF4-FFF2-40B4-BE49-F238E27FC236}">
                  <a16:creationId xmlns:a16="http://schemas.microsoft.com/office/drawing/2014/main" id="{CA4161DB-2149-4FC1-A5B5-A20015FDF297}"/>
                </a:ext>
              </a:extLst>
            </p:cNvPr>
            <p:cNvGrpSpPr/>
            <p:nvPr/>
          </p:nvGrpSpPr>
          <p:grpSpPr>
            <a:xfrm>
              <a:off x="4989354" y="4402182"/>
              <a:ext cx="1306288" cy="1236950"/>
              <a:chOff x="4888126" y="4402182"/>
              <a:chExt cx="1306288" cy="1236950"/>
            </a:xfrm>
          </p:grpSpPr>
          <p:pic>
            <p:nvPicPr>
              <p:cNvPr id="7" name="Graphic 6" descr="Bus outline">
                <a:extLst>
                  <a:ext uri="{FF2B5EF4-FFF2-40B4-BE49-F238E27FC236}">
                    <a16:creationId xmlns:a16="http://schemas.microsoft.com/office/drawing/2014/main" id="{A7AF23E3-87D9-4629-96E9-D049671D35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4070" y="4589584"/>
                <a:ext cx="914400" cy="914400"/>
              </a:xfrm>
              <a:prstGeom prst="rect">
                <a:avLst/>
              </a:prstGeom>
            </p:spPr>
          </p:pic>
          <p:grpSp>
            <p:nvGrpSpPr>
              <p:cNvPr id="20" name="Group 19">
                <a:extLst>
                  <a:ext uri="{FF2B5EF4-FFF2-40B4-BE49-F238E27FC236}">
                    <a16:creationId xmlns:a16="http://schemas.microsoft.com/office/drawing/2014/main" id="{394960D9-C066-461F-AE65-012D12FA0738}"/>
                  </a:ext>
                </a:extLst>
              </p:cNvPr>
              <p:cNvGrpSpPr/>
              <p:nvPr/>
            </p:nvGrpSpPr>
            <p:grpSpPr>
              <a:xfrm>
                <a:off x="4888126" y="4402182"/>
                <a:ext cx="1306288" cy="1236950"/>
                <a:chOff x="2181497" y="3108960"/>
                <a:chExt cx="992778" cy="966652"/>
              </a:xfrm>
            </p:grpSpPr>
            <p:sp>
              <p:nvSpPr>
                <p:cNvPr id="21" name="Oval 20">
                  <a:extLst>
                    <a:ext uri="{FF2B5EF4-FFF2-40B4-BE49-F238E27FC236}">
                      <a16:creationId xmlns:a16="http://schemas.microsoft.com/office/drawing/2014/main" id="{1E8335CC-AA56-443C-94BE-CDDE6CCD0B90}"/>
                    </a:ext>
                  </a:extLst>
                </p:cNvPr>
                <p:cNvSpPr/>
                <p:nvPr/>
              </p:nvSpPr>
              <p:spPr>
                <a:xfrm>
                  <a:off x="2181497" y="3108960"/>
                  <a:ext cx="992778" cy="966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842B059-8CBA-44A9-81D5-1C2BD33E401C}"/>
                    </a:ext>
                  </a:extLst>
                </p:cNvPr>
                <p:cNvCxnSpPr>
                  <a:stCxn id="21" idx="1"/>
                  <a:endCxn id="21" idx="5"/>
                </p:cNvCxnSpPr>
                <p:nvPr/>
              </p:nvCxnSpPr>
              <p:spPr>
                <a:xfrm>
                  <a:off x="2326886" y="3250523"/>
                  <a:ext cx="702000" cy="683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BE3D2EEC-F5E3-442C-8D9A-70F97663FDC6}"/>
                </a:ext>
              </a:extLst>
            </p:cNvPr>
            <p:cNvGrpSpPr/>
            <p:nvPr/>
          </p:nvGrpSpPr>
          <p:grpSpPr>
            <a:xfrm>
              <a:off x="7220423" y="4402182"/>
              <a:ext cx="1306288" cy="1236950"/>
              <a:chOff x="7119195" y="4428309"/>
              <a:chExt cx="1306288" cy="1236950"/>
            </a:xfrm>
          </p:grpSpPr>
          <p:pic>
            <p:nvPicPr>
              <p:cNvPr id="9" name="Graphic 8" descr="Construction worker female outline">
                <a:extLst>
                  <a:ext uri="{FF2B5EF4-FFF2-40B4-BE49-F238E27FC236}">
                    <a16:creationId xmlns:a16="http://schemas.microsoft.com/office/drawing/2014/main" id="{714E6C95-91FF-4AF0-864A-71187492BB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19128" y="4589584"/>
                <a:ext cx="914400" cy="914400"/>
              </a:xfrm>
              <a:prstGeom prst="rect">
                <a:avLst/>
              </a:prstGeom>
            </p:spPr>
          </p:pic>
          <p:grpSp>
            <p:nvGrpSpPr>
              <p:cNvPr id="23" name="Group 22">
                <a:extLst>
                  <a:ext uri="{FF2B5EF4-FFF2-40B4-BE49-F238E27FC236}">
                    <a16:creationId xmlns:a16="http://schemas.microsoft.com/office/drawing/2014/main" id="{3DC2D741-6640-4891-B507-BEF9BEF098F4}"/>
                  </a:ext>
                </a:extLst>
              </p:cNvPr>
              <p:cNvGrpSpPr/>
              <p:nvPr/>
            </p:nvGrpSpPr>
            <p:grpSpPr>
              <a:xfrm>
                <a:off x="7119195" y="4428309"/>
                <a:ext cx="1306288" cy="1236950"/>
                <a:chOff x="2181497" y="3108960"/>
                <a:chExt cx="992778" cy="966652"/>
              </a:xfrm>
            </p:grpSpPr>
            <p:sp>
              <p:nvSpPr>
                <p:cNvPr id="24" name="Oval 23">
                  <a:extLst>
                    <a:ext uri="{FF2B5EF4-FFF2-40B4-BE49-F238E27FC236}">
                      <a16:creationId xmlns:a16="http://schemas.microsoft.com/office/drawing/2014/main" id="{B27A3316-0C15-423F-8E57-75A19A9DF251}"/>
                    </a:ext>
                  </a:extLst>
                </p:cNvPr>
                <p:cNvSpPr/>
                <p:nvPr/>
              </p:nvSpPr>
              <p:spPr>
                <a:xfrm>
                  <a:off x="2181497" y="3108960"/>
                  <a:ext cx="992778" cy="966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FAD2CD95-C718-48F9-B7D1-2E4A698E7030}"/>
                    </a:ext>
                  </a:extLst>
                </p:cNvPr>
                <p:cNvCxnSpPr>
                  <a:stCxn id="24" idx="1"/>
                  <a:endCxn id="24" idx="5"/>
                </p:cNvCxnSpPr>
                <p:nvPr/>
              </p:nvCxnSpPr>
              <p:spPr>
                <a:xfrm>
                  <a:off x="2326886" y="3250523"/>
                  <a:ext cx="702000" cy="683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spTree>
    <p:custDataLst>
      <p:tags r:id="rId1"/>
    </p:custDataLst>
  </p:cSld>
  <p:clrMapOvr>
    <a:masterClrMapping/>
  </p:clrMapOvr>
  <p:extLst>
    <p:ext uri="{E180D4A7-C9FB-4DFB-919C-405C955672EB}">
      <p14:showEvtLst xmlns:p14="http://schemas.microsoft.com/office/powerpoint/2010/main">
        <p14:playEvt time="1587" objId="4"/>
        <p14:stopEvt time="196807" objId="4"/>
        <p14:playEvt time="197084" objId="4"/>
        <p14:stopEvt time="197323" objId="4"/>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0FF37-4317-5695-0566-B2CB658329DB}"/>
              </a:ext>
            </a:extLst>
          </p:cNvPr>
          <p:cNvSpPr>
            <a:spLocks noGrp="1"/>
          </p:cNvSpPr>
          <p:nvPr>
            <p:ph type="title"/>
          </p:nvPr>
        </p:nvSpPr>
        <p:spPr>
          <a:xfrm>
            <a:off x="838200" y="1312391"/>
            <a:ext cx="10515600" cy="1325563"/>
          </a:xfrm>
        </p:spPr>
        <p:txBody>
          <a:bodyPr anchor="ctr">
            <a:normAutofit/>
          </a:bodyPr>
          <a:lstStyle/>
          <a:p>
            <a:r>
              <a:rPr lang="en-US" sz="3500"/>
              <a:t>Budget Requirements</a:t>
            </a:r>
          </a:p>
        </p:txBody>
      </p:sp>
      <p:graphicFrame>
        <p:nvGraphicFramePr>
          <p:cNvPr id="5" name="Content Placeholder 2">
            <a:extLst>
              <a:ext uri="{FF2B5EF4-FFF2-40B4-BE49-F238E27FC236}">
                <a16:creationId xmlns:a16="http://schemas.microsoft.com/office/drawing/2014/main" id="{D1AFDAC6-0B0F-64E8-873C-B311C9D91CE5}"/>
              </a:ext>
            </a:extLst>
          </p:cNvPr>
          <p:cNvGraphicFramePr>
            <a:graphicFrameLocks noGrp="1"/>
          </p:cNvGraphicFramePr>
          <p:nvPr>
            <p:ph idx="1"/>
            <p:extLst>
              <p:ext uri="{D42A27DB-BD31-4B8C-83A1-F6EECF244321}">
                <p14:modId xmlns:p14="http://schemas.microsoft.com/office/powerpoint/2010/main" val="4090769231"/>
              </p:ext>
            </p:extLst>
          </p:nvPr>
        </p:nvGraphicFramePr>
        <p:xfrm>
          <a:off x="323850" y="2466417"/>
          <a:ext cx="11372849" cy="3507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6696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65D4-2756-47DD-BC0F-F821F509A721}"/>
              </a:ext>
            </a:extLst>
          </p:cNvPr>
          <p:cNvSpPr>
            <a:spLocks noGrp="1"/>
          </p:cNvSpPr>
          <p:nvPr>
            <p:ph type="title"/>
          </p:nvPr>
        </p:nvSpPr>
        <p:spPr/>
        <p:txBody>
          <a:bodyPr anchor="ctr">
            <a:normAutofit/>
          </a:bodyPr>
          <a:lstStyle/>
          <a:p>
            <a:r>
              <a:rPr lang="en-US" sz="3500"/>
              <a:t>Administrative Costs versus Program Costs</a:t>
            </a:r>
          </a:p>
        </p:txBody>
      </p:sp>
      <p:sp>
        <p:nvSpPr>
          <p:cNvPr id="9" name="Text Placeholder 1">
            <a:extLst>
              <a:ext uri="{FF2B5EF4-FFF2-40B4-BE49-F238E27FC236}">
                <a16:creationId xmlns:a16="http://schemas.microsoft.com/office/drawing/2014/main" id="{DCBEA30D-98DD-AA45-7487-391EBA747907}"/>
              </a:ext>
            </a:extLst>
          </p:cNvPr>
          <p:cNvSpPr>
            <a:spLocks noGrp="1"/>
          </p:cNvSpPr>
          <p:nvPr>
            <p:ph type="body" idx="1"/>
          </p:nvPr>
        </p:nvSpPr>
        <p:spPr>
          <a:xfrm>
            <a:off x="836612" y="2503490"/>
            <a:ext cx="4114525" cy="503237"/>
          </a:xfrm>
        </p:spPr>
        <p:txBody>
          <a:bodyPr>
            <a:normAutofit/>
          </a:bodyPr>
          <a:lstStyle/>
          <a:p>
            <a:r>
              <a:rPr lang="en-US" sz="2400"/>
              <a:t>Program</a:t>
            </a:r>
          </a:p>
        </p:txBody>
      </p:sp>
      <p:sp>
        <p:nvSpPr>
          <p:cNvPr id="4" name="Content Placeholder 3">
            <a:extLst>
              <a:ext uri="{FF2B5EF4-FFF2-40B4-BE49-F238E27FC236}">
                <a16:creationId xmlns:a16="http://schemas.microsoft.com/office/drawing/2014/main" id="{81573CC9-34FA-13A4-FC01-4CBD14410B88}"/>
              </a:ext>
            </a:extLst>
          </p:cNvPr>
          <p:cNvSpPr>
            <a:spLocks noGrp="1"/>
          </p:cNvSpPr>
          <p:nvPr>
            <p:ph sz="half" idx="2"/>
          </p:nvPr>
        </p:nvSpPr>
        <p:spPr>
          <a:xfrm>
            <a:off x="839788" y="3006727"/>
            <a:ext cx="5156207" cy="2760663"/>
          </a:xfrm>
        </p:spPr>
        <p:txBody>
          <a:bodyPr>
            <a:normAutofit/>
          </a:bodyPr>
          <a:lstStyle/>
          <a:p>
            <a:r>
              <a:rPr lang="en-US" sz="2400">
                <a:latin typeface="+mn-lt"/>
              </a:rPr>
              <a:t>Program costs include staff who are regularly onsite at the afterschool program, directly working with or supervising students. Supply costs for student activities is another example of program costs.</a:t>
            </a:r>
          </a:p>
          <a:p>
            <a:pPr marL="0" indent="0">
              <a:buNone/>
            </a:pPr>
            <a:endParaRPr lang="en-US"/>
          </a:p>
        </p:txBody>
      </p:sp>
      <p:sp>
        <p:nvSpPr>
          <p:cNvPr id="11" name="Text Placeholder 3">
            <a:extLst>
              <a:ext uri="{FF2B5EF4-FFF2-40B4-BE49-F238E27FC236}">
                <a16:creationId xmlns:a16="http://schemas.microsoft.com/office/drawing/2014/main" id="{700F689B-C374-FA50-9D38-F652DE368854}"/>
              </a:ext>
            </a:extLst>
          </p:cNvPr>
          <p:cNvSpPr>
            <a:spLocks noGrp="1"/>
          </p:cNvSpPr>
          <p:nvPr>
            <p:ph type="body" sz="quarter" idx="3"/>
          </p:nvPr>
        </p:nvSpPr>
        <p:spPr>
          <a:xfrm>
            <a:off x="6360502" y="2503489"/>
            <a:ext cx="4114802" cy="503237"/>
          </a:xfrm>
        </p:spPr>
        <p:txBody>
          <a:bodyPr>
            <a:normAutofit/>
          </a:bodyPr>
          <a:lstStyle/>
          <a:p>
            <a:r>
              <a:rPr lang="en-US" sz="2400"/>
              <a:t>Administrative</a:t>
            </a:r>
          </a:p>
        </p:txBody>
      </p:sp>
      <p:sp>
        <p:nvSpPr>
          <p:cNvPr id="3" name="Content Placeholder 2">
            <a:extLst>
              <a:ext uri="{FF2B5EF4-FFF2-40B4-BE49-F238E27FC236}">
                <a16:creationId xmlns:a16="http://schemas.microsoft.com/office/drawing/2014/main" id="{3E985ABD-1E7A-4D8F-98D4-8FA1B77FCD9F}"/>
              </a:ext>
            </a:extLst>
          </p:cNvPr>
          <p:cNvSpPr>
            <a:spLocks noGrp="1"/>
          </p:cNvSpPr>
          <p:nvPr>
            <p:ph sz="quarter" idx="4"/>
          </p:nvPr>
        </p:nvSpPr>
        <p:spPr>
          <a:xfrm>
            <a:off x="6360502" y="3006727"/>
            <a:ext cx="5412398" cy="3504712"/>
          </a:xfrm>
        </p:spPr>
        <p:txBody>
          <a:bodyPr>
            <a:normAutofit/>
          </a:bodyPr>
          <a:lstStyle/>
          <a:p>
            <a:pPr fontAlgn="base">
              <a:spcBef>
                <a:spcPts val="0"/>
              </a:spcBef>
            </a:pPr>
            <a:r>
              <a:rPr lang="en-US" sz="2400">
                <a:latin typeface="+mn-lt"/>
              </a:rPr>
              <a:t>Administrative costs may include the executive director, program director, program coordinator, finance staff, data entry staff, quality control staff,  office rent, utilities, office supplies, restricted indirect costs,  etc.  In other words, administrative costs are expenses not going directly to the students or site.  </a:t>
            </a:r>
          </a:p>
          <a:p>
            <a:pPr marL="0" indent="0" fontAlgn="base">
              <a:spcBef>
                <a:spcPts val="0"/>
              </a:spcBef>
              <a:buNone/>
            </a:pPr>
            <a:endParaRPr lang="en-US" sz="1900"/>
          </a:p>
          <a:p>
            <a:pPr marL="0" indent="0" fontAlgn="base">
              <a:spcBef>
                <a:spcPts val="0"/>
              </a:spcBef>
              <a:buNone/>
            </a:pPr>
            <a:endParaRPr lang="en-US" sz="1900" b="1"/>
          </a:p>
          <a:p>
            <a:endParaRPr lang="en-US" sz="1900"/>
          </a:p>
        </p:txBody>
      </p:sp>
    </p:spTree>
    <p:extLst>
      <p:ext uri="{BB962C8B-B14F-4D97-AF65-F5344CB8AC3E}">
        <p14:creationId xmlns:p14="http://schemas.microsoft.com/office/powerpoint/2010/main" val="1308062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title"/>
          </p:nvPr>
        </p:nvSpPr>
        <p:spPr>
          <a:xfrm>
            <a:off x="838200" y="1312391"/>
            <a:ext cx="10515600" cy="1325563"/>
          </a:xfrm>
        </p:spPr>
        <p:txBody>
          <a:bodyPr anchor="ctr">
            <a:normAutofit/>
          </a:bodyPr>
          <a:lstStyle/>
          <a:p>
            <a:pPr eaLnBrk="1" hangingPunct="1"/>
            <a:r>
              <a:rPr lang="en-US" altLang="en-US"/>
              <a:t> </a:t>
            </a:r>
            <a:r>
              <a:rPr lang="en-US" altLang="en-US" sz="3500"/>
              <a:t>Eligibility to Apply</a:t>
            </a:r>
          </a:p>
        </p:txBody>
      </p:sp>
      <p:sp>
        <p:nvSpPr>
          <p:cNvPr id="5123" name="Content Placeholder 3"/>
          <p:cNvSpPr>
            <a:spLocks noGrp="1"/>
          </p:cNvSpPr>
          <p:nvPr>
            <p:ph sz="half" idx="1"/>
          </p:nvPr>
        </p:nvSpPr>
        <p:spPr>
          <a:xfrm>
            <a:off x="838200" y="2817341"/>
            <a:ext cx="5181600" cy="3359622"/>
          </a:xfrm>
        </p:spPr>
        <p:txBody>
          <a:bodyPr>
            <a:normAutofit/>
          </a:bodyPr>
          <a:lstStyle/>
          <a:p>
            <a:pPr>
              <a:spcBef>
                <a:spcPts val="0"/>
              </a:spcBef>
            </a:pPr>
            <a:r>
              <a:rPr lang="en-US" sz="2400"/>
              <a:t>Local education agencies </a:t>
            </a:r>
          </a:p>
          <a:p>
            <a:pPr>
              <a:spcBef>
                <a:spcPts val="0"/>
              </a:spcBef>
            </a:pPr>
            <a:r>
              <a:rPr lang="en-US" sz="2400"/>
              <a:t>For profit organizations</a:t>
            </a:r>
          </a:p>
          <a:p>
            <a:pPr>
              <a:spcBef>
                <a:spcPts val="0"/>
              </a:spcBef>
            </a:pPr>
            <a:r>
              <a:rPr lang="en-US" sz="2400"/>
              <a:t>Nonprofit organizations</a:t>
            </a:r>
          </a:p>
          <a:p>
            <a:pPr>
              <a:spcBef>
                <a:spcPts val="0"/>
              </a:spcBef>
            </a:pPr>
            <a:r>
              <a:rPr lang="en-US" sz="2400"/>
              <a:t>Community- or faith-based organizations</a:t>
            </a:r>
          </a:p>
          <a:p>
            <a:pPr>
              <a:spcBef>
                <a:spcPts val="0"/>
              </a:spcBef>
            </a:pPr>
            <a:r>
              <a:rPr lang="en-US" sz="2400"/>
              <a:t>Institutions of higher education</a:t>
            </a:r>
          </a:p>
          <a:p>
            <a:pPr>
              <a:spcBef>
                <a:spcPts val="0"/>
              </a:spcBef>
            </a:pPr>
            <a:r>
              <a:rPr lang="en-US" sz="2400"/>
              <a:t>City and county governmental agencies</a:t>
            </a:r>
          </a:p>
        </p:txBody>
      </p:sp>
      <p:pic>
        <p:nvPicPr>
          <p:cNvPr id="3" name="Picture 2" descr="Yellow school bus">
            <a:extLst>
              <a:ext uri="{FF2B5EF4-FFF2-40B4-BE49-F238E27FC236}">
                <a16:creationId xmlns:a16="http://schemas.microsoft.com/office/drawing/2014/main" id="{05498C9A-3250-48A9-BC7E-748773ED58A9}"/>
              </a:ext>
            </a:extLst>
          </p:cNvPr>
          <p:cNvPicPr>
            <a:picLocks noChangeAspect="1"/>
          </p:cNvPicPr>
          <p:nvPr/>
        </p:nvPicPr>
        <p:blipFill rotWithShape="1">
          <a:blip r:embed="rId4"/>
          <a:srcRect t="2865"/>
          <a:stretch>
            <a:fillRect/>
          </a:stretch>
        </p:blipFill>
        <p:spPr>
          <a:xfrm>
            <a:off x="6172200" y="2817341"/>
            <a:ext cx="5181600" cy="3359622"/>
          </a:xfrm>
          <a:prstGeom prst="rect">
            <a:avLst/>
          </a:prstGeom>
          <a:noFill/>
        </p:spPr>
      </p:pic>
    </p:spTree>
    <p:custDataLst>
      <p:tags r:id="rId1"/>
    </p:custDataLst>
  </p:cSld>
  <p:clrMapOvr>
    <a:masterClrMapping/>
  </p:clrMapOvr>
  <p:extLst>
    <p:ext uri="{E180D4A7-C9FB-4DFB-919C-405C955672EB}">
      <p14:showEvtLst xmlns:p14="http://schemas.microsoft.com/office/powerpoint/2010/main">
        <p14:playEvt time="1039" objId="5"/>
        <p14:stopEvt time="110682" objId="5"/>
        <p14:playEvt time="110770" objId="5"/>
        <p14:stopEvt time="111753" objId="5"/>
      </p14:showEvt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1E1E-27D6-076A-F2E2-986C143DB8F8}"/>
              </a:ext>
            </a:extLst>
          </p:cNvPr>
          <p:cNvSpPr>
            <a:spLocks noGrp="1"/>
          </p:cNvSpPr>
          <p:nvPr>
            <p:ph type="title"/>
          </p:nvPr>
        </p:nvSpPr>
        <p:spPr/>
        <p:txBody>
          <a:bodyPr>
            <a:normAutofit/>
          </a:bodyPr>
          <a:lstStyle/>
          <a:p>
            <a:r>
              <a:rPr lang="en-US" sz="3500"/>
              <a:t>Administrative Costs: Direct and Indirect</a:t>
            </a:r>
          </a:p>
        </p:txBody>
      </p:sp>
      <p:sp>
        <p:nvSpPr>
          <p:cNvPr id="5" name="Text Placeholder 4">
            <a:extLst>
              <a:ext uri="{FF2B5EF4-FFF2-40B4-BE49-F238E27FC236}">
                <a16:creationId xmlns:a16="http://schemas.microsoft.com/office/drawing/2014/main" id="{02DF94AB-DB3F-DCE4-4BBD-C4110F7E56AA}"/>
              </a:ext>
            </a:extLst>
          </p:cNvPr>
          <p:cNvSpPr>
            <a:spLocks noGrp="1"/>
          </p:cNvSpPr>
          <p:nvPr>
            <p:ph type="body" idx="1"/>
          </p:nvPr>
        </p:nvSpPr>
        <p:spPr>
          <a:xfrm>
            <a:off x="839788" y="2886751"/>
            <a:ext cx="4114525" cy="401637"/>
          </a:xfrm>
        </p:spPr>
        <p:txBody>
          <a:bodyPr>
            <a:normAutofit lnSpcReduction="10000"/>
          </a:bodyPr>
          <a:lstStyle/>
          <a:p>
            <a:r>
              <a:rPr lang="en-US" sz="2400"/>
              <a:t>Direct</a:t>
            </a:r>
          </a:p>
        </p:txBody>
      </p:sp>
      <p:sp>
        <p:nvSpPr>
          <p:cNvPr id="3" name="Content Placeholder 2">
            <a:extLst>
              <a:ext uri="{FF2B5EF4-FFF2-40B4-BE49-F238E27FC236}">
                <a16:creationId xmlns:a16="http://schemas.microsoft.com/office/drawing/2014/main" id="{536B3247-764B-0E45-2CB7-A73D8661C131}"/>
              </a:ext>
            </a:extLst>
          </p:cNvPr>
          <p:cNvSpPr>
            <a:spLocks noGrp="1"/>
          </p:cNvSpPr>
          <p:nvPr>
            <p:ph sz="half" idx="2"/>
          </p:nvPr>
        </p:nvSpPr>
        <p:spPr>
          <a:xfrm>
            <a:off x="839790" y="3429001"/>
            <a:ext cx="4789485" cy="2760663"/>
          </a:xfrm>
        </p:spPr>
        <p:txBody>
          <a:bodyPr>
            <a:normAutofit lnSpcReduction="10000"/>
          </a:bodyPr>
          <a:lstStyle/>
          <a:p>
            <a:r>
              <a:rPr lang="en-US" sz="2400" b="1">
                <a:solidFill>
                  <a:schemeClr val="tx2"/>
                </a:solidFill>
                <a:latin typeface="+mn-lt"/>
                <a:ea typeface="Times New Roman" panose="02020603050405020304" pitchFamily="18" charset="0"/>
              </a:rPr>
              <a:t>Direct Administrative Costs </a:t>
            </a:r>
            <a:r>
              <a:rPr lang="en-US" sz="2400">
                <a:solidFill>
                  <a:schemeClr val="tx2"/>
                </a:solidFill>
                <a:latin typeface="+mn-lt"/>
                <a:ea typeface="Times New Roman" panose="02020603050405020304" pitchFamily="18" charset="0"/>
              </a:rPr>
              <a:t>are defined as expenses directly related to the salaries and benefits of individuals responsible for the effective management and leadership of the 21</a:t>
            </a:r>
            <a:r>
              <a:rPr lang="en-US" sz="2400" baseline="30000">
                <a:solidFill>
                  <a:schemeClr val="tx2"/>
                </a:solidFill>
                <a:latin typeface="+mn-lt"/>
                <a:ea typeface="Times New Roman" panose="02020603050405020304" pitchFamily="18" charset="0"/>
              </a:rPr>
              <a:t>st</a:t>
            </a:r>
            <a:r>
              <a:rPr lang="en-US" sz="2400">
                <a:solidFill>
                  <a:schemeClr val="tx2"/>
                </a:solidFill>
                <a:latin typeface="+mn-lt"/>
                <a:ea typeface="Times New Roman" panose="02020603050405020304" pitchFamily="18" charset="0"/>
              </a:rPr>
              <a:t> </a:t>
            </a:r>
            <a:r>
              <a:rPr lang="en-US" sz="2400" err="1">
                <a:solidFill>
                  <a:schemeClr val="tx2"/>
                </a:solidFill>
                <a:latin typeface="+mn-lt"/>
                <a:ea typeface="Times New Roman" panose="02020603050405020304" pitchFamily="18" charset="0"/>
              </a:rPr>
              <a:t>CCLC</a:t>
            </a:r>
            <a:r>
              <a:rPr lang="en-US" sz="2400">
                <a:solidFill>
                  <a:schemeClr val="tx2"/>
                </a:solidFill>
                <a:latin typeface="+mn-lt"/>
                <a:ea typeface="Times New Roman" panose="02020603050405020304" pitchFamily="18" charset="0"/>
              </a:rPr>
              <a:t> program; or clear costs that are readily identifiable.</a:t>
            </a:r>
          </a:p>
          <a:p>
            <a:endParaRPr lang="en-US"/>
          </a:p>
        </p:txBody>
      </p:sp>
      <p:sp>
        <p:nvSpPr>
          <p:cNvPr id="6" name="Text Placeholder 5">
            <a:extLst>
              <a:ext uri="{FF2B5EF4-FFF2-40B4-BE49-F238E27FC236}">
                <a16:creationId xmlns:a16="http://schemas.microsoft.com/office/drawing/2014/main" id="{91913F39-E42B-2523-C2F1-F0A4032C8E18}"/>
              </a:ext>
            </a:extLst>
          </p:cNvPr>
          <p:cNvSpPr>
            <a:spLocks noGrp="1"/>
          </p:cNvSpPr>
          <p:nvPr>
            <p:ph type="body" sz="quarter" idx="3"/>
          </p:nvPr>
        </p:nvSpPr>
        <p:spPr>
          <a:xfrm>
            <a:off x="6172200" y="2886752"/>
            <a:ext cx="4114802" cy="401637"/>
          </a:xfrm>
        </p:spPr>
        <p:txBody>
          <a:bodyPr>
            <a:normAutofit lnSpcReduction="10000"/>
          </a:bodyPr>
          <a:lstStyle/>
          <a:p>
            <a:r>
              <a:rPr lang="en-US" sz="2400"/>
              <a:t>Indirect</a:t>
            </a:r>
          </a:p>
        </p:txBody>
      </p:sp>
      <p:sp>
        <p:nvSpPr>
          <p:cNvPr id="4" name="Content Placeholder 3">
            <a:extLst>
              <a:ext uri="{FF2B5EF4-FFF2-40B4-BE49-F238E27FC236}">
                <a16:creationId xmlns:a16="http://schemas.microsoft.com/office/drawing/2014/main" id="{B146EC01-97F4-27F8-AADA-0865D77FDEE7}"/>
              </a:ext>
            </a:extLst>
          </p:cNvPr>
          <p:cNvSpPr>
            <a:spLocks noGrp="1"/>
          </p:cNvSpPr>
          <p:nvPr>
            <p:ph sz="quarter" idx="4"/>
          </p:nvPr>
        </p:nvSpPr>
        <p:spPr/>
        <p:txBody>
          <a:bodyPr>
            <a:normAutofit lnSpcReduction="10000"/>
          </a:bodyPr>
          <a:lstStyle/>
          <a:p>
            <a:r>
              <a:rPr lang="en-US" sz="2400" b="1">
                <a:solidFill>
                  <a:schemeClr val="tx2"/>
                </a:solidFill>
                <a:latin typeface="+mn-lt"/>
                <a:ea typeface="Times New Roman" panose="02020603050405020304" pitchFamily="18" charset="0"/>
                <a:cs typeface="Calibri" panose="020F0502020204030204" pitchFamily="34" charset="0"/>
              </a:rPr>
              <a:t>Indirect Costs </a:t>
            </a:r>
            <a:r>
              <a:rPr lang="en-US" sz="2400">
                <a:solidFill>
                  <a:schemeClr val="tx2"/>
                </a:solidFill>
                <a:latin typeface="+mn-lt"/>
                <a:ea typeface="Times New Roman" panose="02020603050405020304" pitchFamily="18" charset="0"/>
                <a:cs typeface="Calibri" panose="020F0502020204030204" pitchFamily="34" charset="0"/>
              </a:rPr>
              <a:t>are defined as those costs of a general nature that are not readily identifiable with the activities of the grant. However, they are incurred for the joint benefit of those activities and other activities of the organization. </a:t>
            </a:r>
          </a:p>
          <a:p>
            <a:endParaRPr lang="en-US"/>
          </a:p>
        </p:txBody>
      </p:sp>
    </p:spTree>
    <p:extLst>
      <p:ext uri="{BB962C8B-B14F-4D97-AF65-F5344CB8AC3E}">
        <p14:creationId xmlns:p14="http://schemas.microsoft.com/office/powerpoint/2010/main" val="1548464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B0A07-22B7-E85F-7B25-3A46BB7DA260}"/>
              </a:ext>
            </a:extLst>
          </p:cNvPr>
          <p:cNvSpPr>
            <a:spLocks noGrp="1"/>
          </p:cNvSpPr>
          <p:nvPr>
            <p:ph type="title"/>
          </p:nvPr>
        </p:nvSpPr>
        <p:spPr>
          <a:xfrm>
            <a:off x="1064602" y="249003"/>
            <a:ext cx="10515600" cy="1325563"/>
          </a:xfrm>
        </p:spPr>
        <p:txBody>
          <a:bodyPr/>
          <a:lstStyle/>
          <a:p>
            <a:pPr algn="ctr"/>
            <a:r>
              <a:rPr lang="en-US"/>
              <a:t>Direct vs Indirect Administrative Cost Examples</a:t>
            </a:r>
          </a:p>
        </p:txBody>
      </p:sp>
      <p:sp>
        <p:nvSpPr>
          <p:cNvPr id="4" name="Text Placeholder 3">
            <a:extLst>
              <a:ext uri="{FF2B5EF4-FFF2-40B4-BE49-F238E27FC236}">
                <a16:creationId xmlns:a16="http://schemas.microsoft.com/office/drawing/2014/main" id="{80C879B6-FA11-975F-4F05-B944B3F56AA9}"/>
              </a:ext>
            </a:extLst>
          </p:cNvPr>
          <p:cNvSpPr>
            <a:spLocks noGrp="1"/>
          </p:cNvSpPr>
          <p:nvPr>
            <p:ph type="body" idx="1"/>
          </p:nvPr>
        </p:nvSpPr>
        <p:spPr>
          <a:xfrm>
            <a:off x="973138" y="1785469"/>
            <a:ext cx="4114525" cy="401637"/>
          </a:xfrm>
        </p:spPr>
        <p:txBody>
          <a:bodyPr>
            <a:normAutofit lnSpcReduction="10000"/>
          </a:bodyPr>
          <a:lstStyle/>
          <a:p>
            <a:r>
              <a:rPr lang="en-US" sz="2400"/>
              <a:t>Direct</a:t>
            </a:r>
            <a:endParaRPr lang="en-US"/>
          </a:p>
        </p:txBody>
      </p:sp>
      <p:sp>
        <p:nvSpPr>
          <p:cNvPr id="6" name="Text Placeholder 5">
            <a:extLst>
              <a:ext uri="{FF2B5EF4-FFF2-40B4-BE49-F238E27FC236}">
                <a16:creationId xmlns:a16="http://schemas.microsoft.com/office/drawing/2014/main" id="{D77077AE-F1C0-C3CD-B1A8-1075142699B5}"/>
              </a:ext>
            </a:extLst>
          </p:cNvPr>
          <p:cNvSpPr>
            <a:spLocks noGrp="1"/>
          </p:cNvSpPr>
          <p:nvPr>
            <p:ph type="body" sz="quarter" idx="3"/>
          </p:nvPr>
        </p:nvSpPr>
        <p:spPr>
          <a:xfrm>
            <a:off x="6417652" y="1854760"/>
            <a:ext cx="4114802" cy="401637"/>
          </a:xfrm>
        </p:spPr>
        <p:txBody>
          <a:bodyPr>
            <a:normAutofit lnSpcReduction="10000"/>
          </a:bodyPr>
          <a:lstStyle/>
          <a:p>
            <a:r>
              <a:rPr lang="en-US" sz="2400"/>
              <a:t>Indirect</a:t>
            </a:r>
          </a:p>
        </p:txBody>
      </p:sp>
      <p:sp>
        <p:nvSpPr>
          <p:cNvPr id="10" name="TextBox 9">
            <a:extLst>
              <a:ext uri="{FF2B5EF4-FFF2-40B4-BE49-F238E27FC236}">
                <a16:creationId xmlns:a16="http://schemas.microsoft.com/office/drawing/2014/main" id="{F75CF44D-9B52-ECF4-EBF0-622116158D6F}"/>
              </a:ext>
            </a:extLst>
          </p:cNvPr>
          <p:cNvSpPr txBox="1"/>
          <p:nvPr/>
        </p:nvSpPr>
        <p:spPr>
          <a:xfrm>
            <a:off x="973138" y="2187106"/>
            <a:ext cx="4989512" cy="3046988"/>
          </a:xfrm>
          <a:prstGeom prst="rect">
            <a:avLst/>
          </a:prstGeom>
          <a:noFill/>
        </p:spPr>
        <p:txBody>
          <a:bodyPr wrap="square">
            <a:spAutoFit/>
          </a:bodyPr>
          <a:lstStyle/>
          <a:p>
            <a:pPr marL="342900" indent="-342900">
              <a:buFont typeface="Arial" panose="020B0604020202020204" pitchFamily="34" charset="0"/>
              <a:buChar char="•"/>
            </a:pPr>
            <a:r>
              <a:rPr lang="en-US" sz="2400"/>
              <a:t>Program Director/Program Coordinator</a:t>
            </a:r>
          </a:p>
          <a:p>
            <a:pPr marL="342900" indent="-342900">
              <a:buFont typeface="Arial" panose="020B0604020202020204" pitchFamily="34" charset="0"/>
              <a:buChar char="•"/>
            </a:pPr>
            <a:r>
              <a:rPr lang="en-US" sz="2400"/>
              <a:t>Financial Officer or Bookkeeper</a:t>
            </a:r>
          </a:p>
          <a:p>
            <a:pPr marL="342900" indent="-342900">
              <a:buFont typeface="Arial" panose="020B0604020202020204" pitchFamily="34" charset="0"/>
              <a:buChar char="•"/>
            </a:pPr>
            <a:r>
              <a:rPr lang="en-US" sz="2400"/>
              <a:t>Computer purchase</a:t>
            </a:r>
          </a:p>
          <a:p>
            <a:pPr marL="342900" indent="-342900">
              <a:buFont typeface="Arial" panose="020B0604020202020204" pitchFamily="34" charset="0"/>
              <a:buChar char="•"/>
            </a:pPr>
            <a:r>
              <a:rPr lang="en-US" sz="2400"/>
              <a:t>Contracts for administrative services (e.g., payroll processing, background checks, staffing agency, etc.)</a:t>
            </a:r>
          </a:p>
        </p:txBody>
      </p:sp>
      <p:sp>
        <p:nvSpPr>
          <p:cNvPr id="12" name="TextBox 11">
            <a:extLst>
              <a:ext uri="{FF2B5EF4-FFF2-40B4-BE49-F238E27FC236}">
                <a16:creationId xmlns:a16="http://schemas.microsoft.com/office/drawing/2014/main" id="{ECAF07F2-773E-C5E4-29C3-1E6B7363A4A2}"/>
              </a:ext>
            </a:extLst>
          </p:cNvPr>
          <p:cNvSpPr txBox="1"/>
          <p:nvPr/>
        </p:nvSpPr>
        <p:spPr>
          <a:xfrm>
            <a:off x="6417652" y="2187106"/>
            <a:ext cx="6096000" cy="3785652"/>
          </a:xfrm>
          <a:prstGeom prst="rect">
            <a:avLst/>
          </a:prstGeom>
          <a:noFill/>
        </p:spPr>
        <p:txBody>
          <a:bodyPr wrap="square">
            <a:spAutoFit/>
          </a:bodyPr>
          <a:lstStyle/>
          <a:p>
            <a:pPr marL="342900" indent="-342900">
              <a:buFont typeface="Arial" panose="020B0604020202020204" pitchFamily="34" charset="0"/>
              <a:buChar char="•"/>
            </a:pPr>
            <a:r>
              <a:rPr lang="en-US" sz="2400"/>
              <a:t>Janitorial services and supplies</a:t>
            </a:r>
          </a:p>
          <a:p>
            <a:pPr marL="342900" indent="-342900">
              <a:buFont typeface="Arial" panose="020B0604020202020204" pitchFamily="34" charset="0"/>
              <a:buChar char="•"/>
            </a:pPr>
            <a:r>
              <a:rPr lang="en-US" sz="2400"/>
              <a:t>Telephone, fax, software, and other communication services</a:t>
            </a:r>
          </a:p>
          <a:p>
            <a:pPr marL="342900" indent="-342900">
              <a:buFont typeface="Arial" panose="020B0604020202020204" pitchFamily="34" charset="0"/>
              <a:buChar char="•"/>
            </a:pPr>
            <a:r>
              <a:rPr lang="en-US" sz="2400"/>
              <a:t>Office rental</a:t>
            </a:r>
          </a:p>
          <a:p>
            <a:pPr marL="342900" indent="-342900">
              <a:buFont typeface="Arial" panose="020B0604020202020204" pitchFamily="34" charset="0"/>
              <a:buChar char="•"/>
            </a:pPr>
            <a:r>
              <a:rPr lang="en-US" sz="2400"/>
              <a:t>Utilities- light, heat, and power</a:t>
            </a:r>
          </a:p>
          <a:p>
            <a:pPr marL="342900" indent="-342900">
              <a:buFont typeface="Arial" panose="020B0604020202020204" pitchFamily="34" charset="0"/>
              <a:buChar char="•"/>
            </a:pPr>
            <a:r>
              <a:rPr lang="en-US" sz="2400"/>
              <a:t>Office Supplies</a:t>
            </a:r>
          </a:p>
          <a:p>
            <a:pPr marL="342900" indent="-342900">
              <a:buFont typeface="Arial" panose="020B0604020202020204" pitchFamily="34" charset="0"/>
              <a:buChar char="•"/>
            </a:pPr>
            <a:r>
              <a:rPr lang="en-US" sz="2400"/>
              <a:t>Communication Services or Contracts (e.g. Internet, Zoom)</a:t>
            </a:r>
          </a:p>
          <a:p>
            <a:pPr marL="342900" indent="-342900">
              <a:buFont typeface="Arial" panose="020B0604020202020204" pitchFamily="34" charset="0"/>
              <a:buChar char="•"/>
            </a:pPr>
            <a:r>
              <a:rPr lang="en-US" sz="2400"/>
              <a:t>Equipment rental such as copier, printer, etc.</a:t>
            </a:r>
          </a:p>
        </p:txBody>
      </p:sp>
    </p:spTree>
    <p:extLst>
      <p:ext uri="{BB962C8B-B14F-4D97-AF65-F5344CB8AC3E}">
        <p14:creationId xmlns:p14="http://schemas.microsoft.com/office/powerpoint/2010/main" val="9564370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5D87717-D8D2-8927-0966-F94AEE731C30}"/>
              </a:ext>
            </a:extLst>
          </p:cNvPr>
          <p:cNvSpPr>
            <a:spLocks noGrp="1"/>
          </p:cNvSpPr>
          <p:nvPr>
            <p:ph type="title"/>
          </p:nvPr>
        </p:nvSpPr>
        <p:spPr>
          <a:xfrm>
            <a:off x="838200" y="1312391"/>
            <a:ext cx="10515600" cy="1325563"/>
          </a:xfrm>
        </p:spPr>
        <p:txBody>
          <a:bodyPr anchor="ctr">
            <a:normAutofit/>
          </a:bodyPr>
          <a:lstStyle/>
          <a:p>
            <a:r>
              <a:rPr lang="en-US" sz="3500"/>
              <a:t>Budgeting for Indirect Costs</a:t>
            </a:r>
          </a:p>
        </p:txBody>
      </p:sp>
      <p:pic>
        <p:nvPicPr>
          <p:cNvPr id="8" name="Content Placeholder 7" descr="Red alert button">
            <a:extLst>
              <a:ext uri="{FF2B5EF4-FFF2-40B4-BE49-F238E27FC236}">
                <a16:creationId xmlns:a16="http://schemas.microsoft.com/office/drawing/2014/main" id="{0F01A902-8BE4-3B81-6E80-CE9EDB05AC77}"/>
              </a:ext>
            </a:extLst>
          </p:cNvPr>
          <p:cNvPicPr>
            <a:picLocks noGrp="1" noChangeAspect="1"/>
          </p:cNvPicPr>
          <p:nvPr>
            <p:ph sz="half" idx="1"/>
          </p:nvPr>
        </p:nvPicPr>
        <p:blipFill rotWithShape="1">
          <a:blip r:embed="rId3"/>
          <a:stretch/>
        </p:blipFill>
        <p:spPr>
          <a:xfrm>
            <a:off x="1189252" y="2817341"/>
            <a:ext cx="4479496" cy="3359622"/>
          </a:xfrm>
          <a:noFill/>
        </p:spPr>
      </p:pic>
      <p:sp>
        <p:nvSpPr>
          <p:cNvPr id="19" name="Text Placeholder 3">
            <a:extLst>
              <a:ext uri="{FF2B5EF4-FFF2-40B4-BE49-F238E27FC236}">
                <a16:creationId xmlns:a16="http://schemas.microsoft.com/office/drawing/2014/main" id="{FF52371B-7E14-4AA2-E1AE-4731DB32C548}"/>
              </a:ext>
            </a:extLst>
          </p:cNvPr>
          <p:cNvSpPr>
            <a:spLocks noGrp="1"/>
          </p:cNvSpPr>
          <p:nvPr>
            <p:ph sz="half" idx="2"/>
          </p:nvPr>
        </p:nvSpPr>
        <p:spPr>
          <a:xfrm>
            <a:off x="6172200" y="2817341"/>
            <a:ext cx="5181600" cy="3359622"/>
          </a:xfrm>
        </p:spPr>
        <p:txBody>
          <a:bodyPr>
            <a:normAutofit/>
          </a:bodyPr>
          <a:lstStyle/>
          <a:p>
            <a:pPr marL="0" indent="0">
              <a:buNone/>
            </a:pPr>
            <a:r>
              <a:rPr lang="en-US" sz="2400"/>
              <a:t>For those that are not using a restricted indirect cost rate, all indirect costs must be identified in the Administrative Cost Worksheet and </a:t>
            </a:r>
            <a:r>
              <a:rPr lang="en-US" sz="2400" u="sng"/>
              <a:t>limited to 8%</a:t>
            </a:r>
            <a:r>
              <a:rPr lang="en-US" sz="2400"/>
              <a:t> of the total budget.   </a:t>
            </a:r>
          </a:p>
        </p:txBody>
      </p:sp>
    </p:spTree>
    <p:extLst>
      <p:ext uri="{BB962C8B-B14F-4D97-AF65-F5344CB8AC3E}">
        <p14:creationId xmlns:p14="http://schemas.microsoft.com/office/powerpoint/2010/main" val="4041469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47AA-FC2E-BDBD-377D-E1553C1AD054}"/>
              </a:ext>
            </a:extLst>
          </p:cNvPr>
          <p:cNvSpPr>
            <a:spLocks noGrp="1"/>
          </p:cNvSpPr>
          <p:nvPr>
            <p:ph type="title"/>
          </p:nvPr>
        </p:nvSpPr>
        <p:spPr>
          <a:xfrm>
            <a:off x="677863" y="1057275"/>
            <a:ext cx="3932237" cy="1600200"/>
          </a:xfrm>
        </p:spPr>
        <p:txBody>
          <a:bodyPr anchor="b">
            <a:normAutofit/>
          </a:bodyPr>
          <a:lstStyle/>
          <a:p>
            <a:r>
              <a:rPr lang="en-US" sz="3500"/>
              <a:t>Budget Detail: Function and Object Codes </a:t>
            </a:r>
          </a:p>
        </p:txBody>
      </p:sp>
      <p:graphicFrame>
        <p:nvGraphicFramePr>
          <p:cNvPr id="5" name="Content Placeholder 2">
            <a:extLst>
              <a:ext uri="{FF2B5EF4-FFF2-40B4-BE49-F238E27FC236}">
                <a16:creationId xmlns:a16="http://schemas.microsoft.com/office/drawing/2014/main" id="{0C024FA2-D9AF-962B-E0FE-EB15C4A61680}"/>
              </a:ext>
            </a:extLst>
          </p:cNvPr>
          <p:cNvGraphicFramePr>
            <a:graphicFrameLocks noGrp="1"/>
          </p:cNvGraphicFramePr>
          <p:nvPr>
            <p:ph idx="1"/>
            <p:extLst>
              <p:ext uri="{D42A27DB-BD31-4B8C-83A1-F6EECF244321}">
                <p14:modId xmlns:p14="http://schemas.microsoft.com/office/powerpoint/2010/main" val="3355878141"/>
              </p:ext>
            </p:extLst>
          </p:nvPr>
        </p:nvGraphicFramePr>
        <p:xfrm>
          <a:off x="5183188" y="987427"/>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83416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F65A-556B-488F-F219-4E9EAE786839}"/>
              </a:ext>
            </a:extLst>
          </p:cNvPr>
          <p:cNvSpPr>
            <a:spLocks noGrp="1"/>
          </p:cNvSpPr>
          <p:nvPr>
            <p:ph type="title"/>
          </p:nvPr>
        </p:nvSpPr>
        <p:spPr>
          <a:xfrm>
            <a:off x="838200" y="1207616"/>
            <a:ext cx="10515600" cy="1325563"/>
          </a:xfrm>
        </p:spPr>
        <p:txBody>
          <a:bodyPr>
            <a:normAutofit/>
          </a:bodyPr>
          <a:lstStyle/>
          <a:p>
            <a:r>
              <a:rPr lang="en-US" sz="3500"/>
              <a:t>Available Function Codes</a:t>
            </a:r>
          </a:p>
        </p:txBody>
      </p:sp>
      <p:sp>
        <p:nvSpPr>
          <p:cNvPr id="3" name="Content Placeholder 2">
            <a:extLst>
              <a:ext uri="{FF2B5EF4-FFF2-40B4-BE49-F238E27FC236}">
                <a16:creationId xmlns:a16="http://schemas.microsoft.com/office/drawing/2014/main" id="{C3B3DD0D-3254-C399-DD98-602F61274929}"/>
              </a:ext>
            </a:extLst>
          </p:cNvPr>
          <p:cNvSpPr>
            <a:spLocks noGrp="1"/>
          </p:cNvSpPr>
          <p:nvPr>
            <p:ph idx="1"/>
          </p:nvPr>
        </p:nvSpPr>
        <p:spPr>
          <a:xfrm>
            <a:off x="838200" y="2160115"/>
            <a:ext cx="10515600" cy="4174010"/>
          </a:xfrm>
        </p:spPr>
        <p:txBody>
          <a:bodyPr>
            <a:normAutofit fontScale="77500" lnSpcReduction="20000"/>
          </a:bodyPr>
          <a:lstStyle/>
          <a:p>
            <a:pPr marL="0" indent="0">
              <a:buNone/>
            </a:pPr>
            <a:r>
              <a:rPr lang="en-US" sz="2300"/>
              <a:t>11119 Instruction – K-12 – Extended Day/Year</a:t>
            </a:r>
          </a:p>
          <a:p>
            <a:pPr marL="0" indent="0">
              <a:buNone/>
            </a:pPr>
            <a:r>
              <a:rPr lang="en-US" sz="2300"/>
              <a:t>12134 Health-Nursing</a:t>
            </a:r>
          </a:p>
          <a:p>
            <a:pPr marL="0" indent="0">
              <a:buNone/>
            </a:pPr>
            <a:r>
              <a:rPr lang="en-US" sz="2300"/>
              <a:t>12137 Health-Personal Care</a:t>
            </a:r>
          </a:p>
          <a:p>
            <a:pPr marL="0" indent="0">
              <a:buNone/>
            </a:pPr>
            <a:r>
              <a:rPr lang="en-US" sz="2300"/>
              <a:t>12170 Parent/Family Involvement</a:t>
            </a:r>
          </a:p>
          <a:p>
            <a:pPr marL="0" indent="0">
              <a:buNone/>
            </a:pPr>
            <a:r>
              <a:rPr lang="en-US" sz="2300"/>
              <a:t>12211 Supervision of Improvement of Instruction Services</a:t>
            </a:r>
          </a:p>
          <a:p>
            <a:pPr marL="0" indent="0">
              <a:buNone/>
            </a:pPr>
            <a:r>
              <a:rPr lang="en-US" sz="2300"/>
              <a:t>12213 Staff Development</a:t>
            </a:r>
          </a:p>
          <a:p>
            <a:pPr marL="0" indent="0">
              <a:buNone/>
            </a:pPr>
            <a:r>
              <a:rPr lang="en-US" sz="2300"/>
              <a:t>12317 Audit Services</a:t>
            </a:r>
          </a:p>
          <a:p>
            <a:pPr marL="0" indent="0">
              <a:buNone/>
            </a:pPr>
            <a:r>
              <a:rPr lang="en-US" sz="2300"/>
              <a:t>12510 Fiscal Services-General</a:t>
            </a:r>
          </a:p>
          <a:p>
            <a:pPr marL="0" indent="0">
              <a:buNone/>
            </a:pPr>
            <a:r>
              <a:rPr lang="en-US" sz="2300"/>
              <a:t>12544 Evaluation Services</a:t>
            </a:r>
          </a:p>
          <a:p>
            <a:pPr marL="0" indent="0">
              <a:buNone/>
            </a:pPr>
            <a:r>
              <a:rPr lang="en-US" sz="2300"/>
              <a:t>12570 Personnel Services-General</a:t>
            </a:r>
          </a:p>
          <a:p>
            <a:pPr marL="0" indent="0">
              <a:buNone/>
            </a:pPr>
            <a:r>
              <a:rPr lang="en-US" sz="2300"/>
              <a:t>12611 Operation of Buildings</a:t>
            </a:r>
          </a:p>
          <a:p>
            <a:pPr marL="0" indent="0">
              <a:buNone/>
            </a:pPr>
            <a:r>
              <a:rPr lang="en-US" sz="2300"/>
              <a:t>12711 Vehicle Operations</a:t>
            </a:r>
          </a:p>
          <a:p>
            <a:pPr marL="0" indent="0">
              <a:buNone/>
            </a:pPr>
            <a:r>
              <a:rPr lang="en-US" sz="2300"/>
              <a:t>12781 Contracted/Charter Buses</a:t>
            </a:r>
          </a:p>
          <a:p>
            <a:pPr marL="0" indent="0">
              <a:buNone/>
            </a:pPr>
            <a:r>
              <a:rPr lang="en-US" sz="2300"/>
              <a:t>13121 Food Preparation/Dispensing</a:t>
            </a:r>
          </a:p>
          <a:p>
            <a:pPr marL="0" indent="0">
              <a:buNone/>
            </a:pPr>
            <a:endParaRPr lang="en-US"/>
          </a:p>
          <a:p>
            <a:endParaRPr lang="en-US"/>
          </a:p>
        </p:txBody>
      </p:sp>
    </p:spTree>
    <p:extLst>
      <p:ext uri="{BB962C8B-B14F-4D97-AF65-F5344CB8AC3E}">
        <p14:creationId xmlns:p14="http://schemas.microsoft.com/office/powerpoint/2010/main" val="22277748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DAF6-3254-4B38-943D-F697A4820221}"/>
              </a:ext>
            </a:extLst>
          </p:cNvPr>
          <p:cNvSpPr>
            <a:spLocks noGrp="1"/>
          </p:cNvSpPr>
          <p:nvPr>
            <p:ph type="title"/>
          </p:nvPr>
        </p:nvSpPr>
        <p:spPr>
          <a:xfrm>
            <a:off x="1240081" y="432287"/>
            <a:ext cx="10161343" cy="1223326"/>
          </a:xfrm>
        </p:spPr>
        <p:txBody>
          <a:bodyPr>
            <a:noAutofit/>
          </a:bodyPr>
          <a:lstStyle/>
          <a:p>
            <a:r>
              <a:rPr lang="en-US" sz="3500"/>
              <a:t>GPS Budget Function Code Requirement</a:t>
            </a:r>
            <a:br>
              <a:rPr lang="en-US" sz="3500"/>
            </a:br>
            <a:endParaRPr lang="en-US" sz="3500"/>
          </a:p>
        </p:txBody>
      </p:sp>
      <p:sp>
        <p:nvSpPr>
          <p:cNvPr id="3" name="Content Placeholder 2">
            <a:extLst>
              <a:ext uri="{FF2B5EF4-FFF2-40B4-BE49-F238E27FC236}">
                <a16:creationId xmlns:a16="http://schemas.microsoft.com/office/drawing/2014/main" id="{54CBE5EF-8414-423E-BEBC-5A5ACE49540C}"/>
              </a:ext>
            </a:extLst>
          </p:cNvPr>
          <p:cNvSpPr>
            <a:spLocks noGrp="1"/>
          </p:cNvSpPr>
          <p:nvPr>
            <p:ph idx="1"/>
          </p:nvPr>
        </p:nvSpPr>
        <p:spPr>
          <a:xfrm>
            <a:off x="800100" y="1109231"/>
            <a:ext cx="10784131" cy="4453369"/>
          </a:xfrm>
        </p:spPr>
        <p:txBody>
          <a:bodyPr>
            <a:noAutofit/>
          </a:bodyPr>
          <a:lstStyle/>
          <a:p>
            <a:pPr marL="0" indent="0">
              <a:buNone/>
            </a:pPr>
            <a:r>
              <a:rPr lang="en-US" sz="2400" u="sng"/>
              <a:t>Administrative</a:t>
            </a:r>
            <a:r>
              <a:rPr lang="en-US" sz="2400"/>
              <a:t> costs must be identified in the GPS Budget using the following </a:t>
            </a:r>
            <a:r>
              <a:rPr lang="en-US" sz="2400" u="sng"/>
              <a:t>function</a:t>
            </a:r>
            <a:r>
              <a:rPr lang="en-US" sz="2400"/>
              <a:t> codes:</a:t>
            </a:r>
          </a:p>
          <a:p>
            <a:r>
              <a:rPr lang="en-US" sz="2400"/>
              <a:t>12211 Supervision of Improvement of Instruction Services</a:t>
            </a:r>
          </a:p>
          <a:p>
            <a:r>
              <a:rPr lang="en-US" sz="2400"/>
              <a:t>12317 Audit Services</a:t>
            </a:r>
          </a:p>
          <a:p>
            <a:r>
              <a:rPr lang="en-US" sz="2400"/>
              <a:t>12510 Fiscal Services-General</a:t>
            </a:r>
          </a:p>
          <a:p>
            <a:r>
              <a:rPr lang="en-US" sz="2400"/>
              <a:t>12570 Personnel Services-General</a:t>
            </a:r>
          </a:p>
          <a:p>
            <a:endParaRPr lang="en-US" sz="2400">
              <a:solidFill>
                <a:srgbClr val="FF0000"/>
              </a:solidFill>
            </a:endParaRPr>
          </a:p>
          <a:p>
            <a:pPr marL="0" indent="0">
              <a:buNone/>
            </a:pPr>
            <a:r>
              <a:rPr lang="en-US" sz="2400">
                <a:solidFill>
                  <a:schemeClr val="tx2"/>
                </a:solidFill>
              </a:rPr>
              <a:t>In addition, any administrative janitorial costs listed under Function Code “12611 Operation of Buildings” must be identified as an administrative cost in the budget narrative and be included in the Administrative Costs Worksheet on the Indirect Costs Worksheet Table.</a:t>
            </a:r>
          </a:p>
          <a:p>
            <a:endParaRPr lang="en-US" sz="2400">
              <a:solidFill>
                <a:srgbClr val="FF0000"/>
              </a:solidFill>
            </a:endParaRPr>
          </a:p>
          <a:p>
            <a:pPr marL="0" indent="0">
              <a:buNone/>
            </a:pPr>
            <a:r>
              <a:rPr lang="en-US" sz="2400" u="sng">
                <a:solidFill>
                  <a:srgbClr val="FF0000"/>
                </a:solidFill>
              </a:rPr>
              <a:t>Failure to properly identify administrative costs in the budget using these function codes will make the application ineligible for the peer review process.</a:t>
            </a:r>
            <a:endParaRPr lang="en-US" sz="2400" u="sng">
              <a:solidFill>
                <a:schemeClr val="tx1"/>
              </a:solidFill>
            </a:endParaRPr>
          </a:p>
        </p:txBody>
      </p:sp>
    </p:spTree>
    <p:extLst>
      <p:ext uri="{BB962C8B-B14F-4D97-AF65-F5344CB8AC3E}">
        <p14:creationId xmlns:p14="http://schemas.microsoft.com/office/powerpoint/2010/main" val="31932366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98519-0DC8-1EE7-561A-2B2B19D76281}"/>
              </a:ext>
            </a:extLst>
          </p:cNvPr>
          <p:cNvSpPr>
            <a:spLocks noGrp="1"/>
          </p:cNvSpPr>
          <p:nvPr>
            <p:ph type="title"/>
          </p:nvPr>
        </p:nvSpPr>
        <p:spPr>
          <a:xfrm>
            <a:off x="2305050" y="321791"/>
            <a:ext cx="7429500" cy="1325563"/>
          </a:xfrm>
        </p:spPr>
        <p:txBody>
          <a:bodyPr>
            <a:normAutofit/>
          </a:bodyPr>
          <a:lstStyle/>
          <a:p>
            <a:r>
              <a:rPr lang="en-US" sz="3500"/>
              <a:t>Budget Detail: Object Codes</a:t>
            </a:r>
          </a:p>
        </p:txBody>
      </p:sp>
      <p:sp>
        <p:nvSpPr>
          <p:cNvPr id="3" name="Content Placeholder 2">
            <a:extLst>
              <a:ext uri="{FF2B5EF4-FFF2-40B4-BE49-F238E27FC236}">
                <a16:creationId xmlns:a16="http://schemas.microsoft.com/office/drawing/2014/main" id="{1DA75AEE-65E2-EDE1-58AC-1C7196A1B2C6}"/>
              </a:ext>
            </a:extLst>
          </p:cNvPr>
          <p:cNvSpPr>
            <a:spLocks noGrp="1"/>
          </p:cNvSpPr>
          <p:nvPr>
            <p:ph idx="1"/>
          </p:nvPr>
        </p:nvSpPr>
        <p:spPr>
          <a:xfrm>
            <a:off x="838200" y="1749189"/>
            <a:ext cx="10515600" cy="3359622"/>
          </a:xfrm>
        </p:spPr>
        <p:txBody>
          <a:bodyPr>
            <a:noAutofit/>
          </a:bodyPr>
          <a:lstStyle/>
          <a:p>
            <a:r>
              <a:rPr lang="en-US" sz="2400" b="1"/>
              <a:t>Some Object Codes can be found under multiple Function Codes, so it is important that the correct Function Code is selected.</a:t>
            </a:r>
          </a:p>
          <a:p>
            <a:r>
              <a:rPr lang="en-US" sz="2400"/>
              <a:t>Ex.: Object Code “111 Professional Personnel – Regular” can be found under the following Function Codes:</a:t>
            </a:r>
          </a:p>
          <a:p>
            <a:pPr lvl="2"/>
            <a:r>
              <a:rPr lang="en-US" sz="2400"/>
              <a:t>11119 Instruction – K-12 – Extended Day</a:t>
            </a:r>
          </a:p>
          <a:p>
            <a:pPr lvl="2"/>
            <a:r>
              <a:rPr lang="en-US" sz="2400"/>
              <a:t>12134 Health-Nursing</a:t>
            </a:r>
          </a:p>
          <a:p>
            <a:pPr lvl="2"/>
            <a:r>
              <a:rPr lang="en-US" sz="2400"/>
              <a:t>12170 Parent/Family Involvement</a:t>
            </a:r>
          </a:p>
          <a:p>
            <a:pPr lvl="2"/>
            <a:r>
              <a:rPr lang="en-US" sz="2400"/>
              <a:t>12211 Supervision of Improvement of Instruction Services</a:t>
            </a:r>
          </a:p>
          <a:p>
            <a:pPr lvl="2"/>
            <a:r>
              <a:rPr lang="en-US" sz="2400"/>
              <a:t>12510 Fiscal Services-General</a:t>
            </a:r>
          </a:p>
          <a:p>
            <a:pPr lvl="2"/>
            <a:r>
              <a:rPr lang="en-US" sz="2400"/>
              <a:t>12544 Evaluation Services</a:t>
            </a:r>
          </a:p>
          <a:p>
            <a:pPr lvl="2"/>
            <a:r>
              <a:rPr lang="en-US" sz="2400"/>
              <a:t>12570 Personnel Services-General</a:t>
            </a:r>
          </a:p>
        </p:txBody>
      </p:sp>
    </p:spTree>
    <p:extLst>
      <p:ext uri="{BB962C8B-B14F-4D97-AF65-F5344CB8AC3E}">
        <p14:creationId xmlns:p14="http://schemas.microsoft.com/office/powerpoint/2010/main" val="1080809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D88C-99C5-C3AC-1C00-E96E59F25FB7}"/>
              </a:ext>
            </a:extLst>
          </p:cNvPr>
          <p:cNvSpPr>
            <a:spLocks noGrp="1"/>
          </p:cNvSpPr>
          <p:nvPr>
            <p:ph type="title"/>
          </p:nvPr>
        </p:nvSpPr>
        <p:spPr>
          <a:xfrm>
            <a:off x="839788" y="457200"/>
            <a:ext cx="3932237" cy="1600200"/>
          </a:xfrm>
        </p:spPr>
        <p:txBody>
          <a:bodyPr anchor="b">
            <a:normAutofit/>
          </a:bodyPr>
          <a:lstStyle/>
          <a:p>
            <a:r>
              <a:rPr lang="en-US" sz="3500"/>
              <a:t>New Object Codes</a:t>
            </a:r>
          </a:p>
        </p:txBody>
      </p:sp>
      <p:sp>
        <p:nvSpPr>
          <p:cNvPr id="8" name="Text Placeholder 3">
            <a:extLst>
              <a:ext uri="{FF2B5EF4-FFF2-40B4-BE49-F238E27FC236}">
                <a16:creationId xmlns:a16="http://schemas.microsoft.com/office/drawing/2014/main" id="{5058D72B-632A-672F-38FC-749E2A37C6B1}"/>
              </a:ext>
            </a:extLst>
          </p:cNvPr>
          <p:cNvSpPr>
            <a:spLocks noGrp="1"/>
          </p:cNvSpPr>
          <p:nvPr>
            <p:ph type="body" sz="half" idx="2"/>
          </p:nvPr>
        </p:nvSpPr>
        <p:spPr>
          <a:xfrm>
            <a:off x="839788" y="2057400"/>
            <a:ext cx="3932237" cy="3811588"/>
          </a:xfrm>
        </p:spPr>
        <p:txBody>
          <a:bodyPr>
            <a:normAutofit/>
          </a:bodyPr>
          <a:lstStyle/>
          <a:p>
            <a:r>
              <a:rPr lang="en-US" sz="2400"/>
              <a:t>Student travel is to be used for educational field trips.</a:t>
            </a:r>
          </a:p>
          <a:p>
            <a:r>
              <a:rPr lang="en-US" sz="2400"/>
              <a:t>Equipment with a unit cost of $10,000 requires prior written approval by the </a:t>
            </a:r>
            <a:r>
              <a:rPr lang="en-US" sz="2400" err="1"/>
              <a:t>WVDE</a:t>
            </a:r>
            <a:r>
              <a:rPr lang="en-US" sz="2400"/>
              <a:t>.</a:t>
            </a:r>
          </a:p>
        </p:txBody>
      </p:sp>
      <p:graphicFrame>
        <p:nvGraphicFramePr>
          <p:cNvPr id="10" name="Content Placeholder 2">
            <a:extLst>
              <a:ext uri="{FF2B5EF4-FFF2-40B4-BE49-F238E27FC236}">
                <a16:creationId xmlns:a16="http://schemas.microsoft.com/office/drawing/2014/main" id="{C8AC01E7-4D7B-7570-E1D1-22ECEFFE372C}"/>
              </a:ext>
            </a:extLst>
          </p:cNvPr>
          <p:cNvGraphicFramePr>
            <a:graphicFrameLocks noGrp="1"/>
          </p:cNvGraphicFramePr>
          <p:nvPr>
            <p:ph idx="1"/>
            <p:extLst>
              <p:ext uri="{D42A27DB-BD31-4B8C-83A1-F6EECF244321}">
                <p14:modId xmlns:p14="http://schemas.microsoft.com/office/powerpoint/2010/main" val="1721166071"/>
              </p:ext>
            </p:extLst>
          </p:nvPr>
        </p:nvGraphicFramePr>
        <p:xfrm>
          <a:off x="5183188" y="987427"/>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72686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61A72-B510-CEF9-1689-C717D4FF002E}"/>
              </a:ext>
            </a:extLst>
          </p:cNvPr>
          <p:cNvSpPr>
            <a:spLocks noGrp="1"/>
          </p:cNvSpPr>
          <p:nvPr>
            <p:ph type="title"/>
          </p:nvPr>
        </p:nvSpPr>
        <p:spPr>
          <a:xfrm>
            <a:off x="1174531" y="124722"/>
            <a:ext cx="10515600" cy="1325563"/>
          </a:xfrm>
        </p:spPr>
        <p:txBody>
          <a:bodyPr/>
          <a:lstStyle/>
          <a:p>
            <a:r>
              <a:rPr lang="en-US"/>
              <a:t>Non-LEA Example: Object Code 112 Usage</a:t>
            </a:r>
          </a:p>
        </p:txBody>
      </p:sp>
      <p:graphicFrame>
        <p:nvGraphicFramePr>
          <p:cNvPr id="4" name="Content Placeholder 3">
            <a:extLst>
              <a:ext uri="{FF2B5EF4-FFF2-40B4-BE49-F238E27FC236}">
                <a16:creationId xmlns:a16="http://schemas.microsoft.com/office/drawing/2014/main" id="{02D74A04-47BB-C016-2949-EED534CDB25E}"/>
              </a:ext>
            </a:extLst>
          </p:cNvPr>
          <p:cNvGraphicFramePr>
            <a:graphicFrameLocks noGrp="1"/>
          </p:cNvGraphicFramePr>
          <p:nvPr>
            <p:ph idx="1"/>
            <p:extLst>
              <p:ext uri="{D42A27DB-BD31-4B8C-83A1-F6EECF244321}">
                <p14:modId xmlns:p14="http://schemas.microsoft.com/office/powerpoint/2010/main" val="3949926196"/>
              </p:ext>
            </p:extLst>
          </p:nvPr>
        </p:nvGraphicFramePr>
        <p:xfrm>
          <a:off x="1675173" y="1333699"/>
          <a:ext cx="8793129" cy="5214247"/>
        </p:xfrm>
        <a:graphic>
          <a:graphicData uri="http://schemas.openxmlformats.org/drawingml/2006/table">
            <a:tbl>
              <a:tblPr firstRow="1" bandRow="1">
                <a:tableStyleId>{5C22544A-7EE6-4342-B048-85BDC9FD1C3A}</a:tableStyleId>
              </a:tblPr>
              <a:tblGrid>
                <a:gridCol w="2931043">
                  <a:extLst>
                    <a:ext uri="{9D8B030D-6E8A-4147-A177-3AD203B41FA5}">
                      <a16:colId xmlns:a16="http://schemas.microsoft.com/office/drawing/2014/main" val="1350942296"/>
                    </a:ext>
                  </a:extLst>
                </a:gridCol>
                <a:gridCol w="2931043">
                  <a:extLst>
                    <a:ext uri="{9D8B030D-6E8A-4147-A177-3AD203B41FA5}">
                      <a16:colId xmlns:a16="http://schemas.microsoft.com/office/drawing/2014/main" val="4092374955"/>
                    </a:ext>
                  </a:extLst>
                </a:gridCol>
                <a:gridCol w="2931043">
                  <a:extLst>
                    <a:ext uri="{9D8B030D-6E8A-4147-A177-3AD203B41FA5}">
                      <a16:colId xmlns:a16="http://schemas.microsoft.com/office/drawing/2014/main" val="2241414480"/>
                    </a:ext>
                  </a:extLst>
                </a:gridCol>
              </a:tblGrid>
              <a:tr h="521425">
                <a:tc>
                  <a:txBody>
                    <a:bodyPr/>
                    <a:lstStyle/>
                    <a:p>
                      <a:r>
                        <a:rPr lang="en-US"/>
                        <a:t>Function Code</a:t>
                      </a:r>
                    </a:p>
                  </a:txBody>
                  <a:tcPr/>
                </a:tc>
                <a:tc>
                  <a:txBody>
                    <a:bodyPr/>
                    <a:lstStyle/>
                    <a:p>
                      <a:r>
                        <a:rPr lang="en-US"/>
                        <a:t>Object Code</a:t>
                      </a:r>
                    </a:p>
                  </a:txBody>
                  <a:tcPr/>
                </a:tc>
                <a:tc>
                  <a:txBody>
                    <a:bodyPr/>
                    <a:lstStyle/>
                    <a:p>
                      <a:r>
                        <a:rPr lang="en-US"/>
                        <a:t>21</a:t>
                      </a:r>
                      <a:r>
                        <a:rPr lang="en-US" baseline="30000"/>
                        <a:t>st</a:t>
                      </a:r>
                      <a:r>
                        <a:rPr lang="en-US"/>
                        <a:t> CCLC Budget Item Application</a:t>
                      </a:r>
                    </a:p>
                  </a:txBody>
                  <a:tcPr/>
                </a:tc>
                <a:extLst>
                  <a:ext uri="{0D108BD9-81ED-4DB2-BD59-A6C34878D82A}">
                    <a16:rowId xmlns:a16="http://schemas.microsoft.com/office/drawing/2014/main" val="3960962818"/>
                  </a:ext>
                </a:extLst>
              </a:tr>
              <a:tr h="5688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a:t>11119 Instruction – K-12 – Extended Day</a:t>
                      </a:r>
                    </a:p>
                  </a:txBody>
                  <a:tcPr/>
                </a:tc>
                <a:tc>
                  <a:txBody>
                    <a:bodyPr/>
                    <a:lstStyle/>
                    <a:p>
                      <a:r>
                        <a:rPr lang="en-US" sz="1500"/>
                        <a:t>111 Professional Personnel – Regular </a:t>
                      </a:r>
                    </a:p>
                  </a:txBody>
                  <a:tcPr/>
                </a:tc>
                <a:tc>
                  <a:txBody>
                    <a:bodyPr/>
                    <a:lstStyle/>
                    <a:p>
                      <a:r>
                        <a:rPr lang="en-US" sz="1500"/>
                        <a:t>21</a:t>
                      </a:r>
                      <a:r>
                        <a:rPr lang="en-US" sz="1500" baseline="30000"/>
                        <a:t>st</a:t>
                      </a:r>
                      <a:r>
                        <a:rPr lang="en-US" sz="1500"/>
                        <a:t> CCLC Site Coordinator, Site Staff</a:t>
                      </a:r>
                    </a:p>
                  </a:txBody>
                  <a:tcPr/>
                </a:tc>
                <a:extLst>
                  <a:ext uri="{0D108BD9-81ED-4DB2-BD59-A6C34878D82A}">
                    <a16:rowId xmlns:a16="http://schemas.microsoft.com/office/drawing/2014/main" val="1713595949"/>
                  </a:ext>
                </a:extLst>
              </a:tr>
              <a:tr h="5688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t>12134 Health-Nursing</a:t>
                      </a:r>
                    </a:p>
                    <a:p>
                      <a:endParaRPr lang="en-US" sz="1500" dirty="0"/>
                    </a:p>
                  </a:txBody>
                  <a:tcPr/>
                </a:tc>
                <a:tc>
                  <a:txBody>
                    <a:bodyPr/>
                    <a:lstStyle/>
                    <a:p>
                      <a:r>
                        <a:rPr lang="en-US" sz="1500"/>
                        <a:t>111 Professional Personnel – Regular </a:t>
                      </a:r>
                    </a:p>
                  </a:txBody>
                  <a:tcPr/>
                </a:tc>
                <a:tc>
                  <a:txBody>
                    <a:bodyPr/>
                    <a:lstStyle/>
                    <a:p>
                      <a:r>
                        <a:rPr lang="en-US" sz="1500"/>
                        <a:t>21</a:t>
                      </a:r>
                      <a:r>
                        <a:rPr lang="en-US" sz="1500" baseline="30000"/>
                        <a:t>st</a:t>
                      </a:r>
                      <a:r>
                        <a:rPr lang="en-US" sz="1500"/>
                        <a:t> CCLC Nurse</a:t>
                      </a:r>
                    </a:p>
                  </a:txBody>
                  <a:tcPr/>
                </a:tc>
                <a:extLst>
                  <a:ext uri="{0D108BD9-81ED-4DB2-BD59-A6C34878D82A}">
                    <a16:rowId xmlns:a16="http://schemas.microsoft.com/office/drawing/2014/main" val="1195192960"/>
                  </a:ext>
                </a:extLst>
              </a:tr>
              <a:tr h="80583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a:t>12170 Parent/Family Involvement</a:t>
                      </a:r>
                    </a:p>
                    <a:p>
                      <a:endParaRPr lang="en-US" sz="1500"/>
                    </a:p>
                  </a:txBody>
                  <a:tcPr/>
                </a:tc>
                <a:tc>
                  <a:txBody>
                    <a:bodyPr/>
                    <a:lstStyle/>
                    <a:p>
                      <a:r>
                        <a:rPr lang="en-US" sz="1500"/>
                        <a:t>111 Professional Personnel – Regular </a:t>
                      </a:r>
                    </a:p>
                  </a:txBody>
                  <a:tcPr/>
                </a:tc>
                <a:tc>
                  <a:txBody>
                    <a:bodyPr/>
                    <a:lstStyle/>
                    <a:p>
                      <a:r>
                        <a:rPr lang="en-US" sz="1500"/>
                        <a:t>21</a:t>
                      </a:r>
                      <a:r>
                        <a:rPr lang="en-US" sz="1500" baseline="30000"/>
                        <a:t>st</a:t>
                      </a:r>
                      <a:r>
                        <a:rPr lang="en-US" sz="1500"/>
                        <a:t> CCLC Parent/Family Engagement Coordinator</a:t>
                      </a:r>
                    </a:p>
                  </a:txBody>
                  <a:tcPr/>
                </a:tc>
                <a:extLst>
                  <a:ext uri="{0D108BD9-81ED-4DB2-BD59-A6C34878D82A}">
                    <a16:rowId xmlns:a16="http://schemas.microsoft.com/office/drawing/2014/main" val="2319232215"/>
                  </a:ext>
                </a:extLst>
              </a:tr>
              <a:tr h="80583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a:t>12211 Supervision of Improvement of Instruction Services</a:t>
                      </a:r>
                    </a:p>
                  </a:txBody>
                  <a:tcPr/>
                </a:tc>
                <a:tc>
                  <a:txBody>
                    <a:bodyPr/>
                    <a:lstStyle/>
                    <a:p>
                      <a:r>
                        <a:rPr lang="en-US" sz="1500"/>
                        <a:t>111 Professional Personnel – Regular </a:t>
                      </a:r>
                    </a:p>
                  </a:txBody>
                  <a:tcPr/>
                </a:tc>
                <a:tc>
                  <a:txBody>
                    <a:bodyPr/>
                    <a:lstStyle/>
                    <a:p>
                      <a:r>
                        <a:rPr lang="en-US" sz="1500"/>
                        <a:t>21</a:t>
                      </a:r>
                      <a:r>
                        <a:rPr lang="en-US" sz="1500" baseline="30000"/>
                        <a:t>st</a:t>
                      </a:r>
                      <a:r>
                        <a:rPr lang="en-US" sz="1500"/>
                        <a:t> CCLC Program Director</a:t>
                      </a:r>
                    </a:p>
                  </a:txBody>
                  <a:tcPr/>
                </a:tc>
                <a:extLst>
                  <a:ext uri="{0D108BD9-81ED-4DB2-BD59-A6C34878D82A}">
                    <a16:rowId xmlns:a16="http://schemas.microsoft.com/office/drawing/2014/main" val="3624356965"/>
                  </a:ext>
                </a:extLst>
              </a:tr>
              <a:tr h="5688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a:t>12510 Fiscal Services-General</a:t>
                      </a:r>
                    </a:p>
                    <a:p>
                      <a:endParaRPr lang="en-US" sz="1500"/>
                    </a:p>
                  </a:txBody>
                  <a:tcPr/>
                </a:tc>
                <a:tc>
                  <a:txBody>
                    <a:bodyPr/>
                    <a:lstStyle/>
                    <a:p>
                      <a:r>
                        <a:rPr lang="en-US" sz="1500"/>
                        <a:t>111 Professional Personnel – Regular </a:t>
                      </a:r>
                    </a:p>
                  </a:txBody>
                  <a:tcPr/>
                </a:tc>
                <a:tc>
                  <a:txBody>
                    <a:bodyPr/>
                    <a:lstStyle/>
                    <a:p>
                      <a:r>
                        <a:rPr lang="en-US" sz="1500"/>
                        <a:t>Entity fiscal staff working on 21</a:t>
                      </a:r>
                      <a:r>
                        <a:rPr lang="en-US" sz="1500" baseline="30000"/>
                        <a:t>st</a:t>
                      </a:r>
                      <a:r>
                        <a:rPr lang="en-US" sz="1500"/>
                        <a:t> CCLC</a:t>
                      </a:r>
                    </a:p>
                  </a:txBody>
                  <a:tcPr/>
                </a:tc>
                <a:extLst>
                  <a:ext uri="{0D108BD9-81ED-4DB2-BD59-A6C34878D82A}">
                    <a16:rowId xmlns:a16="http://schemas.microsoft.com/office/drawing/2014/main" val="1403569300"/>
                  </a:ext>
                </a:extLst>
              </a:tr>
              <a:tr h="5688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a:t>12544 Evaluation Services</a:t>
                      </a:r>
                    </a:p>
                    <a:p>
                      <a:endParaRPr lang="en-US" sz="1500"/>
                    </a:p>
                  </a:txBody>
                  <a:tcPr/>
                </a:tc>
                <a:tc>
                  <a:txBody>
                    <a:bodyPr/>
                    <a:lstStyle/>
                    <a:p>
                      <a:r>
                        <a:rPr lang="en-US" sz="1500"/>
                        <a:t>111 Professional Personnel – Regular </a:t>
                      </a:r>
                    </a:p>
                  </a:txBody>
                  <a:tcPr/>
                </a:tc>
                <a:tc>
                  <a:txBody>
                    <a:bodyPr/>
                    <a:lstStyle/>
                    <a:p>
                      <a:r>
                        <a:rPr lang="en-US" sz="1500"/>
                        <a:t>21</a:t>
                      </a:r>
                      <a:r>
                        <a:rPr lang="en-US" sz="1500" baseline="30000"/>
                        <a:t>st</a:t>
                      </a:r>
                      <a:r>
                        <a:rPr lang="en-US" sz="1500"/>
                        <a:t> CCLC Internal Local Evaluator</a:t>
                      </a:r>
                    </a:p>
                  </a:txBody>
                  <a:tcPr/>
                </a:tc>
                <a:extLst>
                  <a:ext uri="{0D108BD9-81ED-4DB2-BD59-A6C34878D82A}">
                    <a16:rowId xmlns:a16="http://schemas.microsoft.com/office/drawing/2014/main" val="3658977909"/>
                  </a:ext>
                </a:extLst>
              </a:tr>
              <a:tr h="80583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a:t>12570 Personnel Services-General</a:t>
                      </a:r>
                    </a:p>
                    <a:p>
                      <a:endParaRPr lang="en-US" sz="1500"/>
                    </a:p>
                  </a:txBody>
                  <a:tcPr/>
                </a:tc>
                <a:tc>
                  <a:txBody>
                    <a:bodyPr/>
                    <a:lstStyle/>
                    <a:p>
                      <a:r>
                        <a:rPr lang="en-US" sz="1500"/>
                        <a:t>111 Professional Personnel – Regular </a:t>
                      </a:r>
                    </a:p>
                  </a:txBody>
                  <a:tcPr/>
                </a:tc>
                <a:tc>
                  <a:txBody>
                    <a:bodyPr/>
                    <a:lstStyle/>
                    <a:p>
                      <a:r>
                        <a:rPr lang="en-US" sz="1500" dirty="0"/>
                        <a:t>Entity human resources staff working on 21</a:t>
                      </a:r>
                      <a:r>
                        <a:rPr lang="en-US" sz="1500" baseline="30000" dirty="0"/>
                        <a:t>st</a:t>
                      </a:r>
                      <a:r>
                        <a:rPr lang="en-US" sz="1500" dirty="0"/>
                        <a:t> CCLC</a:t>
                      </a:r>
                    </a:p>
                  </a:txBody>
                  <a:tcPr/>
                </a:tc>
                <a:extLst>
                  <a:ext uri="{0D108BD9-81ED-4DB2-BD59-A6C34878D82A}">
                    <a16:rowId xmlns:a16="http://schemas.microsoft.com/office/drawing/2014/main" val="250943569"/>
                  </a:ext>
                </a:extLst>
              </a:tr>
            </a:tbl>
          </a:graphicData>
        </a:graphic>
      </p:graphicFrame>
    </p:spTree>
    <p:extLst>
      <p:ext uri="{BB962C8B-B14F-4D97-AF65-F5344CB8AC3E}">
        <p14:creationId xmlns:p14="http://schemas.microsoft.com/office/powerpoint/2010/main" val="9243130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61A72-B510-CEF9-1689-C717D4FF002E}"/>
              </a:ext>
            </a:extLst>
          </p:cNvPr>
          <p:cNvSpPr>
            <a:spLocks noGrp="1"/>
          </p:cNvSpPr>
          <p:nvPr>
            <p:ph type="title"/>
          </p:nvPr>
        </p:nvSpPr>
        <p:spPr/>
        <p:txBody>
          <a:bodyPr/>
          <a:lstStyle/>
          <a:p>
            <a:r>
              <a:rPr lang="en-US"/>
              <a:t>LEA Example: Object Code 112 Usage</a:t>
            </a:r>
          </a:p>
        </p:txBody>
      </p:sp>
      <p:graphicFrame>
        <p:nvGraphicFramePr>
          <p:cNvPr id="4" name="Content Placeholder 3">
            <a:extLst>
              <a:ext uri="{FF2B5EF4-FFF2-40B4-BE49-F238E27FC236}">
                <a16:creationId xmlns:a16="http://schemas.microsoft.com/office/drawing/2014/main" id="{02D74A04-47BB-C016-2949-EED534CDB25E}"/>
              </a:ext>
            </a:extLst>
          </p:cNvPr>
          <p:cNvGraphicFramePr>
            <a:graphicFrameLocks noGrp="1"/>
          </p:cNvGraphicFramePr>
          <p:nvPr>
            <p:ph idx="1"/>
            <p:extLst>
              <p:ext uri="{D42A27DB-BD31-4B8C-83A1-F6EECF244321}">
                <p14:modId xmlns:p14="http://schemas.microsoft.com/office/powerpoint/2010/main" val="515643505"/>
              </p:ext>
            </p:extLst>
          </p:nvPr>
        </p:nvGraphicFramePr>
        <p:xfrm>
          <a:off x="1419225" y="2444587"/>
          <a:ext cx="7886700" cy="35509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350942296"/>
                    </a:ext>
                  </a:extLst>
                </a:gridCol>
                <a:gridCol w="2628900">
                  <a:extLst>
                    <a:ext uri="{9D8B030D-6E8A-4147-A177-3AD203B41FA5}">
                      <a16:colId xmlns:a16="http://schemas.microsoft.com/office/drawing/2014/main" val="4092374955"/>
                    </a:ext>
                  </a:extLst>
                </a:gridCol>
                <a:gridCol w="2628900">
                  <a:extLst>
                    <a:ext uri="{9D8B030D-6E8A-4147-A177-3AD203B41FA5}">
                      <a16:colId xmlns:a16="http://schemas.microsoft.com/office/drawing/2014/main" val="2241414480"/>
                    </a:ext>
                  </a:extLst>
                </a:gridCol>
              </a:tblGrid>
              <a:tr h="370840">
                <a:tc>
                  <a:txBody>
                    <a:bodyPr/>
                    <a:lstStyle/>
                    <a:p>
                      <a:r>
                        <a:rPr lang="en-US"/>
                        <a:t>Function Code</a:t>
                      </a:r>
                    </a:p>
                  </a:txBody>
                  <a:tcPr marL="84563" marR="84563"/>
                </a:tc>
                <a:tc>
                  <a:txBody>
                    <a:bodyPr/>
                    <a:lstStyle/>
                    <a:p>
                      <a:r>
                        <a:rPr lang="en-US"/>
                        <a:t>Object Code</a:t>
                      </a:r>
                    </a:p>
                  </a:txBody>
                  <a:tcPr marL="84563" marR="84563"/>
                </a:tc>
                <a:tc>
                  <a:txBody>
                    <a:bodyPr/>
                    <a:lstStyle/>
                    <a:p>
                      <a:r>
                        <a:rPr lang="en-US"/>
                        <a:t>21</a:t>
                      </a:r>
                      <a:r>
                        <a:rPr lang="en-US" baseline="30000"/>
                        <a:t>st</a:t>
                      </a:r>
                      <a:r>
                        <a:rPr lang="en-US"/>
                        <a:t> CCLC Budget Item Application</a:t>
                      </a:r>
                    </a:p>
                  </a:txBody>
                  <a:tcPr marL="84563" marR="84563"/>
                </a:tc>
                <a:extLst>
                  <a:ext uri="{0D108BD9-81ED-4DB2-BD59-A6C34878D82A}">
                    <a16:rowId xmlns:a16="http://schemas.microsoft.com/office/drawing/2014/main" val="396096281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t>12211 Supervision of Improvement of Instruction Services</a:t>
                      </a:r>
                    </a:p>
                  </a:txBody>
                  <a:tcPr marL="84563" marR="84563"/>
                </a:tc>
                <a:tc>
                  <a:txBody>
                    <a:bodyPr/>
                    <a:lstStyle/>
                    <a:p>
                      <a:r>
                        <a:rPr lang="en-US" sz="1600"/>
                        <a:t>111 Professional Personnel – Regular </a:t>
                      </a:r>
                    </a:p>
                  </a:txBody>
                  <a:tcPr marL="84563" marR="84563"/>
                </a:tc>
                <a:tc>
                  <a:txBody>
                    <a:bodyPr/>
                    <a:lstStyle/>
                    <a:p>
                      <a:r>
                        <a:rPr lang="en-US" sz="1600"/>
                        <a:t>21</a:t>
                      </a:r>
                      <a:r>
                        <a:rPr lang="en-US" sz="1600" baseline="30000"/>
                        <a:t>st</a:t>
                      </a:r>
                      <a:r>
                        <a:rPr lang="en-US" sz="1600"/>
                        <a:t> CCLC Program Director</a:t>
                      </a:r>
                    </a:p>
                  </a:txBody>
                  <a:tcPr marL="84563" marR="84563"/>
                </a:tc>
                <a:extLst>
                  <a:ext uri="{0D108BD9-81ED-4DB2-BD59-A6C34878D82A}">
                    <a16:rowId xmlns:a16="http://schemas.microsoft.com/office/drawing/2014/main" val="362435696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t>12510 Fiscal Services-General</a:t>
                      </a:r>
                    </a:p>
                    <a:p>
                      <a:endParaRPr lang="en-US" sz="1600"/>
                    </a:p>
                  </a:txBody>
                  <a:tcPr marL="84563" marR="84563"/>
                </a:tc>
                <a:tc>
                  <a:txBody>
                    <a:bodyPr/>
                    <a:lstStyle/>
                    <a:p>
                      <a:r>
                        <a:rPr lang="en-US" sz="1600"/>
                        <a:t>111 Professional Personnel – Regular </a:t>
                      </a:r>
                    </a:p>
                  </a:txBody>
                  <a:tcPr marL="84563" marR="84563"/>
                </a:tc>
                <a:tc>
                  <a:txBody>
                    <a:bodyPr/>
                    <a:lstStyle/>
                    <a:p>
                      <a:r>
                        <a:rPr lang="en-US" sz="1600"/>
                        <a:t>Entity fiscal staff working on 21</a:t>
                      </a:r>
                      <a:r>
                        <a:rPr lang="en-US" sz="1600" baseline="30000"/>
                        <a:t>st</a:t>
                      </a:r>
                      <a:r>
                        <a:rPr lang="en-US" sz="1600"/>
                        <a:t> CCLC</a:t>
                      </a:r>
                    </a:p>
                  </a:txBody>
                  <a:tcPr marL="84563" marR="84563"/>
                </a:tc>
                <a:extLst>
                  <a:ext uri="{0D108BD9-81ED-4DB2-BD59-A6C34878D82A}">
                    <a16:rowId xmlns:a16="http://schemas.microsoft.com/office/drawing/2014/main" val="140356930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t>12544 Evaluation Services</a:t>
                      </a:r>
                    </a:p>
                    <a:p>
                      <a:endParaRPr lang="en-US" sz="1600"/>
                    </a:p>
                  </a:txBody>
                  <a:tcPr marL="84563" marR="84563"/>
                </a:tc>
                <a:tc>
                  <a:txBody>
                    <a:bodyPr/>
                    <a:lstStyle/>
                    <a:p>
                      <a:r>
                        <a:rPr lang="en-US" sz="1600"/>
                        <a:t>111 Professional Personnel – Regular </a:t>
                      </a:r>
                    </a:p>
                  </a:txBody>
                  <a:tcPr marL="84563" marR="84563"/>
                </a:tc>
                <a:tc>
                  <a:txBody>
                    <a:bodyPr/>
                    <a:lstStyle/>
                    <a:p>
                      <a:r>
                        <a:rPr lang="en-US" sz="1600"/>
                        <a:t>21</a:t>
                      </a:r>
                      <a:r>
                        <a:rPr lang="en-US" sz="1600" baseline="30000"/>
                        <a:t>st</a:t>
                      </a:r>
                      <a:r>
                        <a:rPr lang="en-US" sz="1600"/>
                        <a:t> CCLC Internal Local Evaluator</a:t>
                      </a:r>
                    </a:p>
                  </a:txBody>
                  <a:tcPr marL="84563" marR="84563"/>
                </a:tc>
                <a:extLst>
                  <a:ext uri="{0D108BD9-81ED-4DB2-BD59-A6C34878D82A}">
                    <a16:rowId xmlns:a16="http://schemas.microsoft.com/office/drawing/2014/main" val="365897790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t>12570 Personnel Services-General</a:t>
                      </a:r>
                    </a:p>
                    <a:p>
                      <a:endParaRPr lang="en-US" sz="1600"/>
                    </a:p>
                  </a:txBody>
                  <a:tcPr marL="84563" marR="84563"/>
                </a:tc>
                <a:tc>
                  <a:txBody>
                    <a:bodyPr/>
                    <a:lstStyle/>
                    <a:p>
                      <a:r>
                        <a:rPr lang="en-US" sz="1600"/>
                        <a:t>111 Professional Personnel – Regular </a:t>
                      </a:r>
                    </a:p>
                  </a:txBody>
                  <a:tcPr marL="84563" marR="84563"/>
                </a:tc>
                <a:tc>
                  <a:txBody>
                    <a:bodyPr/>
                    <a:lstStyle/>
                    <a:p>
                      <a:r>
                        <a:rPr lang="en-US" sz="1600"/>
                        <a:t>Entity human resources staff working on 21</a:t>
                      </a:r>
                      <a:r>
                        <a:rPr lang="en-US" sz="1600" baseline="30000"/>
                        <a:t>st</a:t>
                      </a:r>
                      <a:r>
                        <a:rPr lang="en-US" sz="1600"/>
                        <a:t> </a:t>
                      </a:r>
                      <a:r>
                        <a:rPr lang="en-US" sz="1600" err="1"/>
                        <a:t>CCLC</a:t>
                      </a:r>
                      <a:endParaRPr lang="en-US" sz="1600"/>
                    </a:p>
                  </a:txBody>
                  <a:tcPr marL="84563" marR="84563"/>
                </a:tc>
                <a:extLst>
                  <a:ext uri="{0D108BD9-81ED-4DB2-BD59-A6C34878D82A}">
                    <a16:rowId xmlns:a16="http://schemas.microsoft.com/office/drawing/2014/main" val="250943569"/>
                  </a:ext>
                </a:extLst>
              </a:tr>
            </a:tbl>
          </a:graphicData>
        </a:graphic>
      </p:graphicFrame>
    </p:spTree>
    <p:extLst>
      <p:ext uri="{BB962C8B-B14F-4D97-AF65-F5344CB8AC3E}">
        <p14:creationId xmlns:p14="http://schemas.microsoft.com/office/powerpoint/2010/main" val="1129824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7CFC0-21EF-4F10-B464-3B422B6D5FF6}"/>
              </a:ext>
            </a:extLst>
          </p:cNvPr>
          <p:cNvSpPr>
            <a:spLocks noGrp="1"/>
          </p:cNvSpPr>
          <p:nvPr>
            <p:ph type="title"/>
          </p:nvPr>
        </p:nvSpPr>
        <p:spPr>
          <a:xfrm>
            <a:off x="920114" y="1439022"/>
            <a:ext cx="8527427" cy="846853"/>
          </a:xfrm>
          <a:noFill/>
        </p:spPr>
        <p:txBody>
          <a:bodyPr>
            <a:normAutofit/>
          </a:bodyPr>
          <a:lstStyle/>
          <a:p>
            <a:r>
              <a:rPr lang="en-US" sz="3500"/>
              <a:t>Federal Criteria of Eligibility</a:t>
            </a:r>
          </a:p>
        </p:txBody>
      </p:sp>
      <p:sp>
        <p:nvSpPr>
          <p:cNvPr id="3" name="Content Placeholder 2">
            <a:extLst>
              <a:ext uri="{FF2B5EF4-FFF2-40B4-BE49-F238E27FC236}">
                <a16:creationId xmlns:a16="http://schemas.microsoft.com/office/drawing/2014/main" id="{9E778B68-68DF-4874-91D4-A3A147DFC803}"/>
              </a:ext>
            </a:extLst>
          </p:cNvPr>
          <p:cNvSpPr>
            <a:spLocks noGrp="1"/>
          </p:cNvSpPr>
          <p:nvPr>
            <p:ph idx="1"/>
          </p:nvPr>
        </p:nvSpPr>
        <p:spPr>
          <a:xfrm>
            <a:off x="1093722" y="2683992"/>
            <a:ext cx="6429821" cy="4269516"/>
          </a:xfrm>
        </p:spPr>
        <p:txBody>
          <a:bodyPr>
            <a:normAutofit/>
          </a:bodyPr>
          <a:lstStyle/>
          <a:p>
            <a:pPr marL="0" indent="0">
              <a:spcBef>
                <a:spcPts val="1800"/>
              </a:spcBef>
              <a:buNone/>
            </a:pPr>
            <a:r>
              <a:rPr lang="en-US" sz="2400"/>
              <a:t>To be eligible to apply for this grant, an application must serve students who attend:</a:t>
            </a:r>
          </a:p>
          <a:p>
            <a:pPr>
              <a:spcBef>
                <a:spcPts val="1800"/>
              </a:spcBef>
            </a:pPr>
            <a:r>
              <a:rPr lang="en-US" sz="2400"/>
              <a:t>Schools eligible for schoolwide programs under Title 1, Section 114 ESSA, and the families of these students; or</a:t>
            </a:r>
          </a:p>
          <a:p>
            <a:pPr>
              <a:spcBef>
                <a:spcPts val="1800"/>
              </a:spcBef>
            </a:pPr>
            <a:r>
              <a:rPr lang="en-US" sz="2400"/>
              <a:t>Schools with at least 40 percent of their students  from low social economic status families as designated by the federal government.</a:t>
            </a:r>
          </a:p>
          <a:p>
            <a:endParaRPr lang="en-US"/>
          </a:p>
          <a:p>
            <a:pPr marL="0" indent="0">
              <a:buNone/>
            </a:pPr>
            <a:endParaRPr lang="en-US"/>
          </a:p>
        </p:txBody>
      </p:sp>
      <p:sp>
        <p:nvSpPr>
          <p:cNvPr id="5" name="TextBox 4">
            <a:extLst>
              <a:ext uri="{FF2B5EF4-FFF2-40B4-BE49-F238E27FC236}">
                <a16:creationId xmlns:a16="http://schemas.microsoft.com/office/drawing/2014/main" id="{DDDEED15-2034-45D5-BF96-E72DAB4AC7A0}"/>
              </a:ext>
            </a:extLst>
          </p:cNvPr>
          <p:cNvSpPr txBox="1"/>
          <p:nvPr/>
        </p:nvSpPr>
        <p:spPr>
          <a:xfrm>
            <a:off x="7758582" y="4174008"/>
            <a:ext cx="3734510" cy="707886"/>
          </a:xfrm>
          <a:prstGeom prst="rect">
            <a:avLst/>
          </a:prstGeom>
          <a:noFill/>
        </p:spPr>
        <p:txBody>
          <a:bodyPr wrap="square" lIns="91440" tIns="45720" rIns="91440" bIns="45720" anchor="t">
            <a:spAutoFit/>
          </a:bodyPr>
          <a:lstStyle/>
          <a:p>
            <a:r>
              <a:rPr lang="en-US" sz="2000" dirty="0">
                <a:latin typeface="Fira Sans"/>
                <a:cs typeface="Arial"/>
                <a:hlinkClick r:id="rId3"/>
              </a:rPr>
              <a:t>https://wvde.us/21st-cclc/application-resources/</a:t>
            </a:r>
            <a:r>
              <a:rPr lang="en-US" sz="2000" dirty="0">
                <a:latin typeface="Fira Sans"/>
                <a:cs typeface="Arial"/>
              </a:rPr>
              <a:t> </a:t>
            </a:r>
          </a:p>
        </p:txBody>
      </p:sp>
      <p:sp>
        <p:nvSpPr>
          <p:cNvPr id="10" name="Arrow: Down 9">
            <a:extLst>
              <a:ext uri="{FF2B5EF4-FFF2-40B4-BE49-F238E27FC236}">
                <a16:creationId xmlns:a16="http://schemas.microsoft.com/office/drawing/2014/main" id="{A60144D3-9A0D-4AD3-BF71-35A5D6FA83A9}"/>
              </a:ext>
            </a:extLst>
          </p:cNvPr>
          <p:cNvSpPr/>
          <p:nvPr/>
        </p:nvSpPr>
        <p:spPr>
          <a:xfrm>
            <a:off x="8632465" y="2683992"/>
            <a:ext cx="993372" cy="1091899"/>
          </a:xfrm>
          <a:prstGeom prst="downArrow">
            <a:avLst>
              <a:gd name="adj1" fmla="val 50000"/>
              <a:gd name="adj2" fmla="val 50000"/>
            </a:avLst>
          </a:prstGeom>
          <a:solidFill>
            <a:srgbClr val="FFFF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1900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5DCFDE-B604-2610-DF40-D13BD91B4B64}"/>
              </a:ext>
            </a:extLst>
          </p:cNvPr>
          <p:cNvSpPr>
            <a:spLocks noGrp="1"/>
          </p:cNvSpPr>
          <p:nvPr>
            <p:ph type="title"/>
          </p:nvPr>
        </p:nvSpPr>
        <p:spPr/>
        <p:txBody>
          <a:bodyPr/>
          <a:lstStyle/>
          <a:p>
            <a:r>
              <a:rPr lang="en-US"/>
              <a:t>What are questions about budgeting?</a:t>
            </a:r>
          </a:p>
        </p:txBody>
      </p:sp>
    </p:spTree>
    <p:extLst>
      <p:ext uri="{BB962C8B-B14F-4D97-AF65-F5344CB8AC3E}">
        <p14:creationId xmlns:p14="http://schemas.microsoft.com/office/powerpoint/2010/main" val="8784188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C93FBD-D13E-F9E6-1974-DE8151456F45}"/>
              </a:ext>
            </a:extLst>
          </p:cNvPr>
          <p:cNvSpPr>
            <a:spLocks noGrp="1"/>
          </p:cNvSpPr>
          <p:nvPr>
            <p:ph type="title"/>
          </p:nvPr>
        </p:nvSpPr>
        <p:spPr/>
        <p:txBody>
          <a:bodyPr/>
          <a:lstStyle/>
          <a:p>
            <a:r>
              <a:rPr lang="en-US"/>
              <a:t>Financial Management</a:t>
            </a:r>
          </a:p>
        </p:txBody>
      </p:sp>
      <p:sp>
        <p:nvSpPr>
          <p:cNvPr id="5" name="Text Placeholder 4">
            <a:extLst>
              <a:ext uri="{FF2B5EF4-FFF2-40B4-BE49-F238E27FC236}">
                <a16:creationId xmlns:a16="http://schemas.microsoft.com/office/drawing/2014/main" id="{894EDA8C-DA46-02B3-D1F6-8840CF26DA0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51012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title"/>
          </p:nvPr>
        </p:nvSpPr>
        <p:spPr>
          <a:xfrm>
            <a:off x="1842679" y="411598"/>
            <a:ext cx="9520645" cy="763588"/>
          </a:xfrm>
        </p:spPr>
        <p:txBody>
          <a:bodyPr>
            <a:noAutofit/>
          </a:bodyPr>
          <a:lstStyle/>
          <a:p>
            <a:r>
              <a:rPr lang="en-US" altLang="en-US" sz="3500"/>
              <a:t>FINANCIAL MANAGEMENT SYSTEMS </a:t>
            </a:r>
          </a:p>
        </p:txBody>
      </p:sp>
      <p:sp>
        <p:nvSpPr>
          <p:cNvPr id="39939" name="Content Placeholder 2"/>
          <p:cNvSpPr>
            <a:spLocks noGrp="1"/>
          </p:cNvSpPr>
          <p:nvPr>
            <p:ph idx="1"/>
          </p:nvPr>
        </p:nvSpPr>
        <p:spPr>
          <a:xfrm>
            <a:off x="1095376" y="1470535"/>
            <a:ext cx="10134600" cy="4771589"/>
          </a:xfrm>
        </p:spPr>
        <p:txBody>
          <a:bodyPr>
            <a:normAutofit/>
          </a:bodyPr>
          <a:lstStyle/>
          <a:p>
            <a:pPr marL="0" indent="0">
              <a:buNone/>
            </a:pPr>
            <a:r>
              <a:rPr lang="en-US" altLang="en-US" sz="2400">
                <a:latin typeface="+mn-lt"/>
              </a:rPr>
              <a:t>Section 200.302</a:t>
            </a:r>
          </a:p>
          <a:p>
            <a:pPr marL="0" indent="0">
              <a:buNone/>
            </a:pPr>
            <a:r>
              <a:rPr lang="en-US" altLang="en-US" sz="2400">
                <a:latin typeface="+mn-lt"/>
              </a:rPr>
              <a:t>A sub-grantee must expend and account for Federal awards in accordance with State laws and procedures for expending and accounting funds. The system must provide for the following:</a:t>
            </a:r>
          </a:p>
          <a:p>
            <a:pPr marL="0" indent="0">
              <a:buNone/>
            </a:pPr>
            <a:endParaRPr lang="en-US" altLang="en-US" sz="2400">
              <a:latin typeface="+mn-lt"/>
            </a:endParaRPr>
          </a:p>
          <a:p>
            <a:pPr marL="857250" lvl="1" indent="-457200">
              <a:buFont typeface="+mj-lt"/>
              <a:buAutoNum type="arabicPeriod"/>
            </a:pPr>
            <a:r>
              <a:rPr lang="en-US" altLang="en-US" sz="2400">
                <a:latin typeface="+mn-lt"/>
              </a:rPr>
              <a:t>Identification of all Federal awards received and expended,</a:t>
            </a:r>
          </a:p>
          <a:p>
            <a:pPr marL="857250" lvl="1" indent="-457200">
              <a:buFont typeface="+mj-lt"/>
              <a:buAutoNum type="arabicPeriod"/>
            </a:pPr>
            <a:r>
              <a:rPr lang="en-US" altLang="en-US" sz="2400">
                <a:latin typeface="+mn-lt"/>
              </a:rPr>
              <a:t>Accurate, current, and complete disclosure of results </a:t>
            </a:r>
          </a:p>
          <a:p>
            <a:pPr marL="857250" lvl="1" indent="-457200">
              <a:buFont typeface="+mj-lt"/>
              <a:buAutoNum type="arabicPeriod"/>
            </a:pPr>
            <a:r>
              <a:rPr lang="en-US" altLang="en-US" sz="2400">
                <a:latin typeface="+mn-lt"/>
              </a:rPr>
              <a:t>Authorizations, Obligations, Unobligated balances, Expenditures, Assets,</a:t>
            </a:r>
          </a:p>
          <a:p>
            <a:pPr marL="857250" lvl="1" indent="-457200">
              <a:buFont typeface="+mj-lt"/>
              <a:buAutoNum type="arabicPeriod"/>
            </a:pPr>
            <a:r>
              <a:rPr lang="en-US" altLang="en-US" sz="2400">
                <a:latin typeface="+mn-lt"/>
              </a:rPr>
              <a:t>Effective control over all funds, property and other assets</a:t>
            </a:r>
          </a:p>
          <a:p>
            <a:pPr marL="857250" lvl="1" indent="-457200">
              <a:buFont typeface="+mj-lt"/>
              <a:buAutoNum type="arabicPeriod"/>
            </a:pPr>
            <a:r>
              <a:rPr lang="en-US" altLang="en-US" sz="2400">
                <a:latin typeface="+mn-lt"/>
              </a:rPr>
              <a:t>Comparison of expenditures with budgeted amounts, and</a:t>
            </a:r>
          </a:p>
          <a:p>
            <a:pPr marL="857250" lvl="1" indent="-457200">
              <a:buFont typeface="+mj-lt"/>
              <a:buAutoNum type="arabicPeriod"/>
            </a:pPr>
            <a:r>
              <a:rPr lang="en-US" altLang="en-US" sz="2400">
                <a:latin typeface="+mn-lt"/>
              </a:rPr>
              <a:t>Written procedures for determining the allow ability of costs.  </a:t>
            </a:r>
          </a:p>
          <a:p>
            <a:pPr marL="0" indent="0">
              <a:buNone/>
            </a:pPr>
            <a:endParaRPr lang="en-US" altLang="en-US" sz="2000"/>
          </a:p>
        </p:txBody>
      </p:sp>
    </p:spTree>
    <p:custDataLst>
      <p:tags r:id="rId1"/>
    </p:custDataLst>
    <p:extLst>
      <p:ext uri="{BB962C8B-B14F-4D97-AF65-F5344CB8AC3E}">
        <p14:creationId xmlns:p14="http://schemas.microsoft.com/office/powerpoint/2010/main" val="4049159396"/>
      </p:ext>
    </p:extLst>
  </p:cSld>
  <p:clrMapOvr>
    <a:masterClrMapping/>
  </p:clrMapOvr>
  <p:extLst>
    <p:ext uri="{E180D4A7-C9FB-4DFB-919C-405C955672EB}">
      <p14:showEvtLst xmlns:p14="http://schemas.microsoft.com/office/powerpoint/2010/main">
        <p14:playEvt time="747" objId="4"/>
        <p14:stopEvt time="13035" objId="4"/>
        <p14:playEvt time="17718" objId="4"/>
        <p14:stopEvt time="17925" objId="4"/>
      </p14:showEvtLst>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DE9A-AEA8-4803-A752-3A468E595723}"/>
              </a:ext>
            </a:extLst>
          </p:cNvPr>
          <p:cNvSpPr>
            <a:spLocks noGrp="1"/>
          </p:cNvSpPr>
          <p:nvPr>
            <p:ph type="title"/>
          </p:nvPr>
        </p:nvSpPr>
        <p:spPr>
          <a:xfrm>
            <a:off x="630238" y="1905000"/>
            <a:ext cx="3932237" cy="1600200"/>
          </a:xfrm>
        </p:spPr>
        <p:txBody>
          <a:bodyPr anchor="b">
            <a:noAutofit/>
          </a:bodyPr>
          <a:lstStyle/>
          <a:p>
            <a:r>
              <a:rPr lang="en-US" sz="3500"/>
              <a:t>Non-Allowable Expenses: Program Income &amp; Subgrants</a:t>
            </a:r>
          </a:p>
        </p:txBody>
      </p:sp>
      <p:graphicFrame>
        <p:nvGraphicFramePr>
          <p:cNvPr id="12" name="Content Placeholder 2">
            <a:extLst>
              <a:ext uri="{FF2B5EF4-FFF2-40B4-BE49-F238E27FC236}">
                <a16:creationId xmlns:a16="http://schemas.microsoft.com/office/drawing/2014/main" id="{ADE18E47-6B48-786B-BA6A-BA561857A546}"/>
              </a:ext>
            </a:extLst>
          </p:cNvPr>
          <p:cNvGraphicFramePr>
            <a:graphicFrameLocks noGrp="1"/>
          </p:cNvGraphicFramePr>
          <p:nvPr>
            <p:ph idx="1"/>
            <p:extLst>
              <p:ext uri="{D42A27DB-BD31-4B8C-83A1-F6EECF244321}">
                <p14:modId xmlns:p14="http://schemas.microsoft.com/office/powerpoint/2010/main" val="877235669"/>
              </p:ext>
            </p:extLst>
          </p:nvPr>
        </p:nvGraphicFramePr>
        <p:xfrm>
          <a:off x="5000625" y="285751"/>
          <a:ext cx="6561137" cy="5670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9596763"/>
      </p:ext>
    </p:extLst>
  </p:cSld>
  <p:clrMapOvr>
    <a:masterClrMapping/>
  </p:clrMapOvr>
  <p:extLst>
    <p:ext uri="{E180D4A7-C9FB-4DFB-919C-405C955672EB}">
      <p14:showEvtLst xmlns:p14="http://schemas.microsoft.com/office/powerpoint/2010/main">
        <p14:playEvt time="1314" objId="8"/>
        <p14:stopEvt time="35496" objId="8"/>
        <p14:playEvt time="36310" objId="8"/>
        <p14:stopEvt time="36653" objId="8"/>
      </p14:showEvtLst>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838200" y="1312391"/>
            <a:ext cx="10515600" cy="1325563"/>
          </a:xfrm>
        </p:spPr>
        <p:txBody>
          <a:bodyPr anchor="ctr">
            <a:normAutofit/>
          </a:bodyPr>
          <a:lstStyle/>
          <a:p>
            <a:r>
              <a:rPr lang="en-US" altLang="en-US"/>
              <a:t>Equipment and Supplies</a:t>
            </a:r>
          </a:p>
        </p:txBody>
      </p:sp>
      <p:graphicFrame>
        <p:nvGraphicFramePr>
          <p:cNvPr id="41991" name="Content Placeholder 2">
            <a:extLst>
              <a:ext uri="{FF2B5EF4-FFF2-40B4-BE49-F238E27FC236}">
                <a16:creationId xmlns:a16="http://schemas.microsoft.com/office/drawing/2014/main" id="{BBF8B199-D7B5-AA04-7EF9-AA30D808601F}"/>
              </a:ext>
            </a:extLst>
          </p:cNvPr>
          <p:cNvGraphicFramePr>
            <a:graphicFrameLocks noGrp="1"/>
          </p:cNvGraphicFramePr>
          <p:nvPr>
            <p:ph idx="1"/>
            <p:extLst>
              <p:ext uri="{D42A27DB-BD31-4B8C-83A1-F6EECF244321}">
                <p14:modId xmlns:p14="http://schemas.microsoft.com/office/powerpoint/2010/main" val="2538609435"/>
              </p:ext>
            </p:extLst>
          </p:nvPr>
        </p:nvGraphicFramePr>
        <p:xfrm>
          <a:off x="695324" y="2357437"/>
          <a:ext cx="10658476" cy="3359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extLst>
    <p:ext uri="{E180D4A7-C9FB-4DFB-919C-405C955672EB}">
      <p14:showEvtLst xmlns:p14="http://schemas.microsoft.com/office/powerpoint/2010/main">
        <p14:playEvt time="1300" objId="2"/>
        <p14:stopEvt time="19295" objId="2"/>
        <p14:playEvt time="19295" objId="2"/>
        <p14:stopEvt time="19550" objId="2"/>
      </p14:showEvtLst>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904875" y="1389064"/>
            <a:ext cx="8229600" cy="992459"/>
          </a:xfrm>
        </p:spPr>
        <p:txBody>
          <a:bodyPr>
            <a:normAutofit/>
          </a:bodyPr>
          <a:lstStyle/>
          <a:p>
            <a:r>
              <a:rPr lang="en-US" altLang="en-US" sz="3500"/>
              <a:t>Non-Allowable: SUPPLANTING</a:t>
            </a:r>
          </a:p>
        </p:txBody>
      </p:sp>
      <p:sp>
        <p:nvSpPr>
          <p:cNvPr id="45059" name="Content Placeholder 2"/>
          <p:cNvSpPr>
            <a:spLocks noGrp="1"/>
          </p:cNvSpPr>
          <p:nvPr>
            <p:ph idx="1"/>
          </p:nvPr>
        </p:nvSpPr>
        <p:spPr>
          <a:xfrm>
            <a:off x="1038226" y="2516777"/>
            <a:ext cx="9534524" cy="3631474"/>
          </a:xfrm>
        </p:spPr>
        <p:txBody>
          <a:bodyPr/>
          <a:lstStyle/>
          <a:p>
            <a:pPr>
              <a:buFont typeface="Wingdings 2" pitchFamily="18" charset="2"/>
              <a:buNone/>
            </a:pPr>
            <a:endParaRPr lang="en-US" altLang="en-US"/>
          </a:p>
          <a:p>
            <a:pPr>
              <a:lnSpc>
                <a:spcPct val="100000"/>
              </a:lnSpc>
            </a:pPr>
            <a:r>
              <a:rPr lang="en-US" altLang="en-US" sz="2400"/>
              <a:t>Funds MUST supplement, not supplant  any federal, state, or local dollars available to support activities allowable under the 21</a:t>
            </a:r>
            <a:r>
              <a:rPr lang="en-US" altLang="en-US" sz="2400" baseline="30000"/>
              <a:t>st</a:t>
            </a:r>
            <a:r>
              <a:rPr lang="en-US" altLang="en-US" sz="2400"/>
              <a:t> </a:t>
            </a:r>
            <a:r>
              <a:rPr lang="en-US" altLang="en-US" sz="2400" err="1"/>
              <a:t>CCLC</a:t>
            </a:r>
            <a:r>
              <a:rPr lang="en-US" altLang="en-US" sz="2400"/>
              <a:t> program. </a:t>
            </a:r>
          </a:p>
          <a:p>
            <a:endParaRPr lang="en-US" altLang="en-US"/>
          </a:p>
        </p:txBody>
      </p:sp>
    </p:spTree>
    <p:custDataLst>
      <p:tags r:id="rId1"/>
    </p:custDataLst>
    <p:extLst>
      <p:ext uri="{BB962C8B-B14F-4D97-AF65-F5344CB8AC3E}">
        <p14:creationId xmlns:p14="http://schemas.microsoft.com/office/powerpoint/2010/main" val="1183958280"/>
      </p:ext>
    </p:extLst>
  </p:cSld>
  <p:clrMapOvr>
    <a:masterClrMapping/>
  </p:clrMapOvr>
  <p:extLst>
    <p:ext uri="{E180D4A7-C9FB-4DFB-919C-405C955672EB}">
      <p14:showEvtLst xmlns:p14="http://schemas.microsoft.com/office/powerpoint/2010/main">
        <p14:playEvt time="989" objId="2"/>
        <p14:stopEvt time="15135" objId="2"/>
        <p14:playEvt time="16337" objId="2"/>
        <p14:stopEvt time="16560" objId="2"/>
      </p14:showEvtLst>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838200" y="1312391"/>
            <a:ext cx="10515600" cy="1325563"/>
          </a:xfrm>
        </p:spPr>
        <p:txBody>
          <a:bodyPr anchor="ctr">
            <a:normAutofit/>
          </a:bodyPr>
          <a:lstStyle/>
          <a:p>
            <a:br>
              <a:rPr lang="en-US" altLang="en-US"/>
            </a:br>
            <a:r>
              <a:rPr lang="en-US" altLang="en-US"/>
              <a:t>Audit Requirements 2 CFR 200 Subpart F</a:t>
            </a:r>
          </a:p>
        </p:txBody>
      </p:sp>
      <p:sp>
        <p:nvSpPr>
          <p:cNvPr id="48131" name="Content Placeholder 2"/>
          <p:cNvSpPr>
            <a:spLocks noGrp="1"/>
          </p:cNvSpPr>
          <p:nvPr>
            <p:ph sz="half" idx="1"/>
          </p:nvPr>
        </p:nvSpPr>
        <p:spPr>
          <a:xfrm>
            <a:off x="838200" y="2817341"/>
            <a:ext cx="5181600" cy="3359622"/>
          </a:xfrm>
        </p:spPr>
        <p:txBody>
          <a:bodyPr>
            <a:normAutofit fontScale="92500"/>
          </a:bodyPr>
          <a:lstStyle/>
          <a:p>
            <a:endParaRPr lang="en-US" altLang="en-US"/>
          </a:p>
          <a:p>
            <a:r>
              <a:rPr lang="en-US" altLang="en-US" sz="2400"/>
              <a:t>All sub-recipients spending more than </a:t>
            </a:r>
            <a:r>
              <a:rPr lang="en-US" altLang="en-US" sz="2400" b="1"/>
              <a:t>$1,000,000 </a:t>
            </a:r>
            <a:r>
              <a:rPr lang="en-US" altLang="en-US" sz="2400"/>
              <a:t>or more in </a:t>
            </a:r>
            <a:r>
              <a:rPr lang="en-US" altLang="en-US" sz="2400" u="sng"/>
              <a:t>federal awards </a:t>
            </a:r>
            <a:r>
              <a:rPr lang="en-US" altLang="en-US" sz="2400"/>
              <a:t>must have a single audit completed. </a:t>
            </a:r>
          </a:p>
          <a:p>
            <a:pPr marL="0" indent="0">
              <a:buNone/>
            </a:pPr>
            <a:endParaRPr lang="en-US" altLang="en-US" sz="2400"/>
          </a:p>
          <a:p>
            <a:r>
              <a:rPr lang="en-US" altLang="en-US" sz="2400"/>
              <a:t>Unless the grantee received $1,000,000 or more in federal funds, </a:t>
            </a:r>
            <a:r>
              <a:rPr lang="en-US" altLang="en-US" sz="2400" b="1"/>
              <a:t>cost of auditing </a:t>
            </a:r>
            <a:r>
              <a:rPr lang="en-US" altLang="en-US" sz="2400" b="1" u="sng"/>
              <a:t>may not</a:t>
            </a:r>
            <a:r>
              <a:rPr lang="en-US" altLang="en-US" sz="2400" u="sng"/>
              <a:t> </a:t>
            </a:r>
            <a:r>
              <a:rPr lang="en-US" altLang="en-US" sz="2400"/>
              <a:t>be charged to the award. (Audit Costs 200.425)</a:t>
            </a:r>
          </a:p>
          <a:p>
            <a:pPr marL="0" indent="0">
              <a:buNone/>
            </a:pPr>
            <a:endParaRPr lang="en-US" altLang="en-US"/>
          </a:p>
        </p:txBody>
      </p:sp>
      <p:pic>
        <p:nvPicPr>
          <p:cNvPr id="3" name="Content Placeholder 2" descr="Cartoon checklist and pencil">
            <a:extLst>
              <a:ext uri="{FF2B5EF4-FFF2-40B4-BE49-F238E27FC236}">
                <a16:creationId xmlns:a16="http://schemas.microsoft.com/office/drawing/2014/main" id="{1B437F67-26F3-F86A-9969-DEFF6BDA341F}"/>
              </a:ext>
            </a:extLst>
          </p:cNvPr>
          <p:cNvPicPr>
            <a:picLocks noGrp="1" noChangeAspect="1"/>
          </p:cNvPicPr>
          <p:nvPr>
            <p:ph sz="half" idx="2"/>
          </p:nvPr>
        </p:nvPicPr>
        <p:blipFill>
          <a:blip r:embed="rId4"/>
          <a:stretch>
            <a:fillRect/>
          </a:stretch>
        </p:blipFill>
        <p:spPr>
          <a:xfrm>
            <a:off x="6523252" y="2817341"/>
            <a:ext cx="4479496" cy="3359622"/>
          </a:xfrm>
          <a:noFill/>
        </p:spPr>
      </p:pic>
    </p:spTree>
    <p:custDataLst>
      <p:tags r:id="rId1"/>
    </p:custDataLst>
    <p:extLst>
      <p:ext uri="{BB962C8B-B14F-4D97-AF65-F5344CB8AC3E}">
        <p14:creationId xmlns:p14="http://schemas.microsoft.com/office/powerpoint/2010/main" val="335470467"/>
      </p:ext>
    </p:extLst>
  </p:cSld>
  <p:clrMapOvr>
    <a:masterClrMapping/>
  </p:clrMapOvr>
  <p:extLst>
    <p:ext uri="{E180D4A7-C9FB-4DFB-919C-405C955672EB}">
      <p14:showEvtLst xmlns:p14="http://schemas.microsoft.com/office/powerpoint/2010/main">
        <p14:playEvt time="816" objId="5"/>
        <p14:stopEvt time="24317" objId="5"/>
        <p14:playEvt time="26971" objId="5"/>
        <p14:stopEvt time="27203" objId="5"/>
      </p14:showEvtLst>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904875" y="1245716"/>
            <a:ext cx="10515600" cy="1325563"/>
          </a:xfrm>
        </p:spPr>
        <p:txBody>
          <a:bodyPr anchor="ctr">
            <a:normAutofit/>
          </a:bodyPr>
          <a:lstStyle/>
          <a:p>
            <a:r>
              <a:rPr lang="en-US" altLang="en-US" sz="3500"/>
              <a:t>Subrecipient –AUDITS </a:t>
            </a:r>
            <a:r>
              <a:rPr lang="en-US" altLang="en-US" sz="3500" u="sng"/>
              <a:t>WV Code 12-4-14</a:t>
            </a:r>
            <a:endParaRPr lang="en-US" altLang="en-US" sz="3500"/>
          </a:p>
        </p:txBody>
      </p:sp>
      <p:graphicFrame>
        <p:nvGraphicFramePr>
          <p:cNvPr id="51211" name="Content Placeholder 2">
            <a:extLst>
              <a:ext uri="{FF2B5EF4-FFF2-40B4-BE49-F238E27FC236}">
                <a16:creationId xmlns:a16="http://schemas.microsoft.com/office/drawing/2014/main" id="{80552394-45F1-36E8-5512-94003458E514}"/>
              </a:ext>
            </a:extLst>
          </p:cNvPr>
          <p:cNvGraphicFramePr>
            <a:graphicFrameLocks noGrp="1"/>
          </p:cNvGraphicFramePr>
          <p:nvPr>
            <p:ph idx="1"/>
            <p:extLst>
              <p:ext uri="{D42A27DB-BD31-4B8C-83A1-F6EECF244321}">
                <p14:modId xmlns:p14="http://schemas.microsoft.com/office/powerpoint/2010/main" val="2052372084"/>
              </p:ext>
            </p:extLst>
          </p:nvPr>
        </p:nvGraphicFramePr>
        <p:xfrm>
          <a:off x="838200" y="2350616"/>
          <a:ext cx="10515600" cy="3359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extLst>
    <p:ext uri="{E180D4A7-C9FB-4DFB-919C-405C955672EB}">
      <p14:showEvtLst xmlns:p14="http://schemas.microsoft.com/office/powerpoint/2010/main">
        <p14:playEvt time="1007" objId="2"/>
        <p14:stopEvt time="15660" objId="2"/>
        <p14:playEvt time="17002" objId="2"/>
        <p14:stopEvt time="17249" objId="2"/>
      </p14:showEvtLst>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838200" y="1312391"/>
            <a:ext cx="10515600" cy="1325563"/>
          </a:xfrm>
        </p:spPr>
        <p:txBody>
          <a:bodyPr anchor="ctr">
            <a:normAutofit/>
          </a:bodyPr>
          <a:lstStyle/>
          <a:p>
            <a:r>
              <a:rPr lang="en-US" sz="3500"/>
              <a:t>Funds are Reimbursement Only</a:t>
            </a:r>
            <a:endParaRPr lang="en-US" altLang="en-US" sz="3500"/>
          </a:p>
        </p:txBody>
      </p:sp>
      <p:graphicFrame>
        <p:nvGraphicFramePr>
          <p:cNvPr id="44037" name="Content Placeholder 2">
            <a:extLst>
              <a:ext uri="{FF2B5EF4-FFF2-40B4-BE49-F238E27FC236}">
                <a16:creationId xmlns:a16="http://schemas.microsoft.com/office/drawing/2014/main" id="{2E4070DE-9B91-F20E-EEF8-1CC672FE7AC3}"/>
              </a:ext>
            </a:extLst>
          </p:cNvPr>
          <p:cNvGraphicFramePr>
            <a:graphicFrameLocks noGrp="1"/>
          </p:cNvGraphicFramePr>
          <p:nvPr>
            <p:ph idx="1"/>
            <p:extLst>
              <p:ext uri="{D42A27DB-BD31-4B8C-83A1-F6EECF244321}">
                <p14:modId xmlns:p14="http://schemas.microsoft.com/office/powerpoint/2010/main" val="3994272011"/>
              </p:ext>
            </p:extLst>
          </p:nvPr>
        </p:nvGraphicFramePr>
        <p:xfrm>
          <a:off x="838200" y="2817341"/>
          <a:ext cx="10515600" cy="3359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410043735"/>
      </p:ext>
    </p:extLst>
  </p:cSld>
  <p:clrMapOvr>
    <a:masterClrMapping/>
  </p:clrMapOvr>
  <p:extLst>
    <p:ext uri="{E180D4A7-C9FB-4DFB-919C-405C955672EB}">
      <p14:showEvtLst xmlns:p14="http://schemas.microsoft.com/office/powerpoint/2010/main">
        <p14:playEvt time="911" objId="3"/>
        <p14:stopEvt time="17794" objId="3"/>
        <p14:playEvt time="17796" objId="3"/>
        <p14:stopEvt time="18018" objId="3"/>
      </p14:showEvtLst>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500">
                <a:latin typeface="+mn-lt"/>
                <a:ea typeface="Vollkorn" panose="00000500000000000000" pitchFamily="2" charset="0"/>
                <a:cs typeface="Arial"/>
              </a:rPr>
              <a:t>WV GRANT PERFORMANCE PERIODS</a:t>
            </a:r>
          </a:p>
        </p:txBody>
      </p:sp>
      <p:sp>
        <p:nvSpPr>
          <p:cNvPr id="38915" name="Content Placeholder 2"/>
          <p:cNvSpPr>
            <a:spLocks noGrp="1"/>
          </p:cNvSpPr>
          <p:nvPr>
            <p:ph idx="1"/>
          </p:nvPr>
        </p:nvSpPr>
        <p:spPr/>
        <p:txBody>
          <a:bodyPr vert="horz" lIns="91440" tIns="45720" rIns="91440" bIns="45720" rtlCol="0" anchor="t">
            <a:normAutofit/>
          </a:bodyPr>
          <a:lstStyle/>
          <a:p>
            <a:pPr marL="0" indent="0">
              <a:buNone/>
            </a:pPr>
            <a:r>
              <a:rPr lang="en-US" altLang="en-US" sz="2400">
                <a:latin typeface="+mn-lt"/>
                <a:cs typeface="Arial" charset="0"/>
              </a:rPr>
              <a:t>Obligation period</a:t>
            </a:r>
          </a:p>
          <a:p>
            <a:pPr>
              <a:buNone/>
            </a:pPr>
            <a:r>
              <a:rPr lang="en-US" altLang="en-US" sz="2400">
                <a:latin typeface="+mn-lt"/>
                <a:cs typeface="Arial" charset="0"/>
              </a:rPr>
              <a:t>    </a:t>
            </a:r>
            <a:r>
              <a:rPr lang="en-US" altLang="en-US" sz="2400">
                <a:solidFill>
                  <a:srgbClr val="FF0000"/>
                </a:solidFill>
                <a:latin typeface="+mn-lt"/>
                <a:cs typeface="Arial" charset="0"/>
              </a:rPr>
              <a:t>July 1, 2026 – September 30, 2027</a:t>
            </a:r>
          </a:p>
          <a:p>
            <a:endParaRPr lang="en-US" altLang="en-US" sz="2400">
              <a:latin typeface="+mn-lt"/>
              <a:cs typeface="Arial" charset="0"/>
            </a:endParaRPr>
          </a:p>
          <a:p>
            <a:pPr marL="0" indent="0">
              <a:buNone/>
            </a:pPr>
            <a:r>
              <a:rPr lang="en-US" altLang="en-US" sz="2400">
                <a:latin typeface="+mn-lt"/>
                <a:cs typeface="Arial" charset="0"/>
              </a:rPr>
              <a:t>Liquidation date</a:t>
            </a:r>
          </a:p>
          <a:p>
            <a:pPr>
              <a:buNone/>
            </a:pPr>
            <a:r>
              <a:rPr lang="en-US" altLang="en-US" sz="2400">
                <a:solidFill>
                  <a:srgbClr val="FF0000"/>
                </a:solidFill>
                <a:latin typeface="+mn-lt"/>
                <a:cs typeface="Arial" charset="0"/>
              </a:rPr>
              <a:t>    November 30, 2027</a:t>
            </a:r>
          </a:p>
          <a:p>
            <a:pPr>
              <a:buFont typeface="Arial" charset="0"/>
              <a:buNone/>
            </a:pPr>
            <a:r>
              <a:rPr lang="en-US" altLang="en-US" sz="2800">
                <a:latin typeface="+mn-lt"/>
                <a:cs typeface="Arial" charset="0"/>
              </a:rPr>
              <a:t>    </a:t>
            </a:r>
            <a:endParaRPr lang="en-US" altLang="en-US" sz="2400">
              <a:solidFill>
                <a:srgbClr val="953735"/>
              </a:solidFill>
              <a:latin typeface="+mn-lt"/>
              <a:cs typeface="Arial" charset="0"/>
            </a:endParaRPr>
          </a:p>
        </p:txBody>
      </p:sp>
    </p:spTree>
    <p:custDataLst>
      <p:tags r:id="rId1"/>
    </p:custDataLst>
  </p:cSld>
  <p:clrMapOvr>
    <a:masterClrMapping/>
  </p:clrMapOvr>
  <p:extLst>
    <p:ext uri="{E180D4A7-C9FB-4DFB-919C-405C955672EB}">
      <p14:showEvtLst xmlns:p14="http://schemas.microsoft.com/office/powerpoint/2010/main">
        <p14:playEvt time="949" objId="4"/>
        <p14:stopEvt time="24946" objId="4"/>
        <p14:playEvt time="25063" objId="4"/>
        <p14:stopEvt time="25286"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6"/>
          <p:cNvSpPr>
            <a:spLocks noGrp="1"/>
          </p:cNvSpPr>
          <p:nvPr>
            <p:ph type="title"/>
          </p:nvPr>
        </p:nvSpPr>
        <p:spPr>
          <a:xfrm>
            <a:off x="838200" y="1312391"/>
            <a:ext cx="10515600" cy="1325563"/>
          </a:xfrm>
        </p:spPr>
        <p:txBody>
          <a:bodyPr anchor="ctr">
            <a:normAutofit/>
          </a:bodyPr>
          <a:lstStyle/>
          <a:p>
            <a:pPr eaLnBrk="1" hangingPunct="1"/>
            <a:r>
              <a:rPr lang="en-US" altLang="en-US" sz="3500"/>
              <a:t>West Virginia Competitive Priorities</a:t>
            </a:r>
          </a:p>
        </p:txBody>
      </p:sp>
      <p:pic>
        <p:nvPicPr>
          <p:cNvPr id="3" name="Picture 2" descr="Teacher showing scientific experiment to students">
            <a:extLst>
              <a:ext uri="{FF2B5EF4-FFF2-40B4-BE49-F238E27FC236}">
                <a16:creationId xmlns:a16="http://schemas.microsoft.com/office/drawing/2014/main" id="{565ED578-A9BE-4BEC-82AD-B7A6FFD22B13}"/>
              </a:ext>
            </a:extLst>
          </p:cNvPr>
          <p:cNvPicPr>
            <a:picLocks noChangeAspect="1"/>
          </p:cNvPicPr>
          <p:nvPr/>
        </p:nvPicPr>
        <p:blipFill rotWithShape="1">
          <a:blip r:embed="rId4"/>
          <a:srcRect b="2865"/>
          <a:stretch>
            <a:fillRect/>
          </a:stretch>
        </p:blipFill>
        <p:spPr>
          <a:xfrm>
            <a:off x="838200" y="3214728"/>
            <a:ext cx="4207852" cy="2728268"/>
          </a:xfrm>
          <a:prstGeom prst="rect">
            <a:avLst/>
          </a:prstGeom>
          <a:noFill/>
        </p:spPr>
      </p:pic>
      <p:sp>
        <p:nvSpPr>
          <p:cNvPr id="9219" name="Content Placeholder 7"/>
          <p:cNvSpPr>
            <a:spLocks noGrp="1"/>
          </p:cNvSpPr>
          <p:nvPr>
            <p:ph sz="half" idx="2"/>
          </p:nvPr>
        </p:nvSpPr>
        <p:spPr>
          <a:xfrm>
            <a:off x="5185458" y="2458526"/>
            <a:ext cx="6655445" cy="3618183"/>
          </a:xfrm>
        </p:spPr>
        <p:txBody>
          <a:bodyPr vert="horz" lIns="91440" tIns="45720" rIns="91440" bIns="45720" rtlCol="0">
            <a:noAutofit/>
          </a:bodyPr>
          <a:lstStyle/>
          <a:p>
            <a:pPr>
              <a:spcBef>
                <a:spcPts val="1800"/>
              </a:spcBef>
            </a:pPr>
            <a:r>
              <a:rPr lang="en-US" altLang="en-US" sz="2000"/>
              <a:t>Joint submission of Local Educational Agency (LEA) and partner (2 points)</a:t>
            </a:r>
          </a:p>
          <a:p>
            <a:pPr>
              <a:spcBef>
                <a:spcPts val="1800"/>
              </a:spcBef>
            </a:pPr>
            <a:r>
              <a:rPr lang="en-US" altLang="en-US" sz="2000"/>
              <a:t>Serving only Comprehensive Support and Improvement (CSI) or Targeted Support Improvement (</a:t>
            </a:r>
            <a:r>
              <a:rPr lang="en-US" altLang="en-US" sz="2000" err="1"/>
              <a:t>TSI</a:t>
            </a:r>
            <a:r>
              <a:rPr lang="en-US" altLang="en-US" sz="2000"/>
              <a:t>) schools (2 points)</a:t>
            </a:r>
          </a:p>
          <a:p>
            <a:pPr>
              <a:spcBef>
                <a:spcPts val="1800"/>
              </a:spcBef>
            </a:pPr>
            <a:r>
              <a:rPr lang="en-US" altLang="en-US" sz="2000"/>
              <a:t>Geographic diversity (1 point)</a:t>
            </a:r>
          </a:p>
          <a:p>
            <a:pPr>
              <a:spcBef>
                <a:spcPts val="1800"/>
              </a:spcBef>
            </a:pPr>
            <a:r>
              <a:rPr lang="en-US" altLang="en-US" sz="2000"/>
              <a:t>Science, Technology, Engineering, and Mathematics (STEM) academic enrichment (1 point)</a:t>
            </a:r>
          </a:p>
          <a:p>
            <a:pPr>
              <a:spcBef>
                <a:spcPts val="1800"/>
              </a:spcBef>
            </a:pPr>
            <a:r>
              <a:rPr lang="en-US" altLang="en-US" sz="2000"/>
              <a:t>Offering only middle and/or high school program (1 point)</a:t>
            </a:r>
          </a:p>
        </p:txBody>
      </p:sp>
    </p:spTree>
    <p:custDataLst>
      <p:tags r:id="rId1"/>
    </p:custDataLst>
  </p:cSld>
  <p:clrMapOvr>
    <a:masterClrMapping/>
  </p:clrMapOvr>
  <p:extLst>
    <p:ext uri="{E180D4A7-C9FB-4DFB-919C-405C955672EB}">
      <p14:showEvtLst xmlns:p14="http://schemas.microsoft.com/office/powerpoint/2010/main">
        <p14:playEvt time="913" objId="6"/>
        <p14:stopEvt time="128673" objId="6"/>
        <p14:playEvt time="128673" objId="6"/>
        <p14:stopEvt time="128881" objId="6"/>
      </p14:showEvtLst>
    </p:ext>
  </p:extLs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a:xfrm>
            <a:off x="3880759" y="333375"/>
            <a:ext cx="3720192" cy="875211"/>
          </a:xfrm>
          <a:noFill/>
        </p:spPr>
        <p:txBody>
          <a:bodyPr>
            <a:normAutofit/>
          </a:bodyPr>
          <a:lstStyle/>
          <a:p>
            <a:r>
              <a:rPr lang="en-US" altLang="en-US" sz="3500">
                <a:solidFill>
                  <a:srgbClr val="164C6C"/>
                </a:solidFill>
              </a:rPr>
              <a:t>Helpful Links</a:t>
            </a:r>
            <a:endParaRPr lang="en-US" altLang="en-US" sz="3500"/>
          </a:p>
        </p:txBody>
      </p:sp>
      <p:graphicFrame>
        <p:nvGraphicFramePr>
          <p:cNvPr id="2" name="Table 2">
            <a:extLst>
              <a:ext uri="{FF2B5EF4-FFF2-40B4-BE49-F238E27FC236}">
                <a16:creationId xmlns:a16="http://schemas.microsoft.com/office/drawing/2014/main" id="{FBF66731-54FA-4F7C-8585-9E8CF3C20A0B}"/>
              </a:ext>
            </a:extLst>
          </p:cNvPr>
          <p:cNvGraphicFramePr>
            <a:graphicFrameLocks noGrp="1"/>
          </p:cNvGraphicFramePr>
          <p:nvPr>
            <p:extLst>
              <p:ext uri="{D42A27DB-BD31-4B8C-83A1-F6EECF244321}">
                <p14:modId xmlns:p14="http://schemas.microsoft.com/office/powerpoint/2010/main" val="164617053"/>
              </p:ext>
            </p:extLst>
          </p:nvPr>
        </p:nvGraphicFramePr>
        <p:xfrm>
          <a:off x="1348468" y="1590676"/>
          <a:ext cx="9495064" cy="4933949"/>
        </p:xfrm>
        <a:graphic>
          <a:graphicData uri="http://schemas.openxmlformats.org/drawingml/2006/table">
            <a:tbl>
              <a:tblPr firstRow="1" bandRow="1">
                <a:tableStyleId>{5940675A-B579-460E-94D1-54222C63F5DA}</a:tableStyleId>
              </a:tblPr>
              <a:tblGrid>
                <a:gridCol w="4502962">
                  <a:extLst>
                    <a:ext uri="{9D8B030D-6E8A-4147-A177-3AD203B41FA5}">
                      <a16:colId xmlns:a16="http://schemas.microsoft.com/office/drawing/2014/main" val="852999258"/>
                    </a:ext>
                  </a:extLst>
                </a:gridCol>
                <a:gridCol w="4992102">
                  <a:extLst>
                    <a:ext uri="{9D8B030D-6E8A-4147-A177-3AD203B41FA5}">
                      <a16:colId xmlns:a16="http://schemas.microsoft.com/office/drawing/2014/main" val="2378926863"/>
                    </a:ext>
                  </a:extLst>
                </a:gridCol>
              </a:tblGrid>
              <a:tr h="995377">
                <a:tc>
                  <a:txBody>
                    <a:bodyPr/>
                    <a:lstStyle/>
                    <a:p>
                      <a:r>
                        <a:rPr lang="en-US" sz="2200" b="0">
                          <a:latin typeface="+mn-lt"/>
                        </a:rPr>
                        <a:t>2 CFR Part 200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latin typeface="Fira Sans" panose="020B0503050000020004" pitchFamily="34" charset="0"/>
                          <a:hlinkClick r:id="rId4"/>
                        </a:rPr>
                        <a:t>http://www.ecfr.gov/cgi-bin/text-idx?SID=6214841a79953f26c5c230d72d6b70a1&amp;tpl=/ecfrbrowse/Title02/2cfr200_main_02.tpl</a:t>
                      </a:r>
                      <a:endParaRPr lang="en-US" sz="1600">
                        <a:latin typeface="Fira Sans" panose="020B05030500000200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6682214"/>
                  </a:ext>
                </a:extLst>
              </a:tr>
              <a:tr h="700451">
                <a:tc>
                  <a:txBody>
                    <a:bodyPr/>
                    <a:lstStyle/>
                    <a:p>
                      <a:r>
                        <a:rPr lang="en-US" sz="2200" b="0">
                          <a:latin typeface="+mn-lt"/>
                        </a:rPr>
                        <a:t>EDGAR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latin typeface="Fira Sans" panose="020B0503050000020004" pitchFamily="34" charset="0"/>
                          <a:hlinkClick r:id="rId5"/>
                        </a:rPr>
                        <a:t>http://www2.ed.gov/policy/fund/reg/edgarReg/edgar.html</a:t>
                      </a:r>
                      <a:endParaRPr lang="en-US" sz="1600">
                        <a:latin typeface="Fira Sans" panose="020B05030500000200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5242493"/>
                  </a:ext>
                </a:extLst>
              </a:tr>
              <a:tr h="921645">
                <a:tc>
                  <a:txBody>
                    <a:bodyPr/>
                    <a:lstStyle/>
                    <a:p>
                      <a:r>
                        <a:rPr lang="en-US" sz="2200" b="0">
                          <a:latin typeface="+mn-lt"/>
                        </a:rPr>
                        <a:t>Uniform Guidance – Technical Assistance for Ed Grantees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latin typeface="Fira Sans" panose="020B0503050000020004" pitchFamily="34" charset="0"/>
                          <a:hlinkClick r:id="rId6"/>
                        </a:rPr>
                        <a:t>http://www2.ed.gov/policy/fund/guid/uniform-guidance/index.html</a:t>
                      </a:r>
                      <a:endParaRPr lang="en-US" sz="1600">
                        <a:latin typeface="Fira Sans" panose="020B05030500000200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5595152"/>
                  </a:ext>
                </a:extLst>
              </a:tr>
              <a:tr h="878709">
                <a:tc>
                  <a:txBody>
                    <a:bodyPr/>
                    <a:lstStyle/>
                    <a:p>
                      <a:r>
                        <a:rPr lang="en-US" sz="2200" b="0">
                          <a:latin typeface="+mn-lt"/>
                        </a:rPr>
                        <a:t>Application Overview and RFP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latin typeface="Fira Sans" panose="020B0503050000020004" pitchFamily="34" charset="0"/>
                          <a:hlinkClick r:id="rId7"/>
                        </a:rPr>
                        <a:t>https://wvde.us/21st-cclc/overview-and-application-information/</a:t>
                      </a:r>
                      <a:r>
                        <a:rPr lang="en-US" sz="1600">
                          <a:latin typeface="Fira Sans" panose="020B05030500000200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7130117"/>
                  </a:ext>
                </a:extLst>
              </a:tr>
              <a:tr h="516122">
                <a:tc>
                  <a:txBody>
                    <a:bodyPr/>
                    <a:lstStyle/>
                    <a:p>
                      <a:r>
                        <a:rPr lang="en-US" sz="2200" b="0">
                          <a:latin typeface="+mn-lt"/>
                        </a:rPr>
                        <a:t>Application Resources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latin typeface="Fira Sans" panose="020B0503050000020004" pitchFamily="34" charset="0"/>
                          <a:hlinkClick r:id="rId8"/>
                        </a:rPr>
                        <a:t>https://wvde.us/21st-cclc/application-resources/</a:t>
                      </a:r>
                      <a:r>
                        <a:rPr lang="en-US" sz="1600">
                          <a:latin typeface="Fira Sans" panose="020B05030500000200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585549"/>
                  </a:ext>
                </a:extLst>
              </a:tr>
              <a:tr h="921645">
                <a:tc>
                  <a:txBody>
                    <a:bodyPr/>
                    <a:lstStyle/>
                    <a:p>
                      <a:r>
                        <a:rPr lang="en-US" sz="2200" b="0" err="1">
                          <a:latin typeface="+mn-lt"/>
                        </a:rPr>
                        <a:t>WVDE</a:t>
                      </a:r>
                      <a:r>
                        <a:rPr lang="en-US" sz="2200" b="0">
                          <a:latin typeface="+mn-lt"/>
                        </a:rPr>
                        <a:t> Grants and Planning System (GPS)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latin typeface="Fira Sans" panose="020B0503050000020004" pitchFamily="34" charset="0"/>
                          <a:hlinkClick r:id="rId9"/>
                        </a:rPr>
                        <a:t>https://wvdegps.k12.wv.us/</a:t>
                      </a:r>
                      <a:r>
                        <a:rPr lang="en-US" sz="1600">
                          <a:latin typeface="Fira Sans" panose="020B05030500000200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5748404"/>
                  </a:ext>
                </a:extLst>
              </a:tr>
            </a:tbl>
          </a:graphicData>
        </a:graphic>
      </p:graphicFrame>
    </p:spTree>
    <p:custDataLst>
      <p:tags r:id="rId1"/>
    </p:custDataLst>
    <p:extLst>
      <p:ext uri="{BB962C8B-B14F-4D97-AF65-F5344CB8AC3E}">
        <p14:creationId xmlns:p14="http://schemas.microsoft.com/office/powerpoint/2010/main" val="486335957"/>
      </p:ext>
    </p:extLst>
  </p:cSld>
  <p:clrMapOvr>
    <a:masterClrMapping/>
  </p:clrMapOvr>
  <p:extLst>
    <p:ext uri="{E180D4A7-C9FB-4DFB-919C-405C955672EB}">
      <p14:showEvtLst xmlns:p14="http://schemas.microsoft.com/office/powerpoint/2010/main">
        <p14:playEvt time="927" objId="2"/>
        <p14:stopEvt time="7508" objId="2"/>
        <p14:playEvt time="9186" objId="2"/>
        <p14:stopEvt time="9417" objId="2"/>
      </p14:showEvtLst>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07C46-D435-B5CA-E7DD-B4966DD426AE}"/>
              </a:ext>
            </a:extLst>
          </p:cNvPr>
          <p:cNvSpPr>
            <a:spLocks noGrp="1"/>
          </p:cNvSpPr>
          <p:nvPr>
            <p:ph type="title"/>
          </p:nvPr>
        </p:nvSpPr>
        <p:spPr/>
        <p:txBody>
          <a:bodyPr>
            <a:normAutofit/>
          </a:bodyPr>
          <a:lstStyle/>
          <a:p>
            <a:r>
              <a:rPr lang="en-US" sz="3500"/>
              <a:t>Questions about fiscal management?</a:t>
            </a:r>
          </a:p>
        </p:txBody>
      </p:sp>
      <p:pic>
        <p:nvPicPr>
          <p:cNvPr id="5" name="Content Placeholder 4" descr="Cups of coffee placed to resemble a question mark">
            <a:extLst>
              <a:ext uri="{FF2B5EF4-FFF2-40B4-BE49-F238E27FC236}">
                <a16:creationId xmlns:a16="http://schemas.microsoft.com/office/drawing/2014/main" id="{2D7C44FE-8664-4A23-CCBC-FDFA3037FE9E}"/>
              </a:ext>
            </a:extLst>
          </p:cNvPr>
          <p:cNvPicPr>
            <a:picLocks noGrp="1" noChangeAspect="1"/>
          </p:cNvPicPr>
          <p:nvPr>
            <p:ph idx="1"/>
          </p:nvPr>
        </p:nvPicPr>
        <p:blipFill>
          <a:blip r:embed="rId2"/>
          <a:stretch>
            <a:fillRect/>
          </a:stretch>
        </p:blipFill>
        <p:spPr>
          <a:xfrm>
            <a:off x="4094848" y="2465388"/>
            <a:ext cx="2687854" cy="3359150"/>
          </a:xfrm>
        </p:spPr>
      </p:pic>
    </p:spTree>
    <p:extLst>
      <p:ext uri="{BB962C8B-B14F-4D97-AF65-F5344CB8AC3E}">
        <p14:creationId xmlns:p14="http://schemas.microsoft.com/office/powerpoint/2010/main" val="7925742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15206-ADC2-4011-A81D-2F897CF0AEC1}"/>
              </a:ext>
            </a:extLst>
          </p:cNvPr>
          <p:cNvSpPr>
            <a:spLocks noGrp="1"/>
          </p:cNvSpPr>
          <p:nvPr>
            <p:ph type="title"/>
          </p:nvPr>
        </p:nvSpPr>
        <p:spPr>
          <a:xfrm>
            <a:off x="928040" y="131671"/>
            <a:ext cx="5000951" cy="922409"/>
          </a:xfrm>
        </p:spPr>
        <p:txBody>
          <a:bodyPr>
            <a:normAutofit/>
          </a:bodyPr>
          <a:lstStyle/>
          <a:p>
            <a:r>
              <a:rPr lang="en-US" sz="3500"/>
              <a:t>Application Tools</a:t>
            </a:r>
          </a:p>
        </p:txBody>
      </p:sp>
      <p:pic>
        <p:nvPicPr>
          <p:cNvPr id="13" name="Picture 12" descr="Example of 21st CCLC action plan worksheet">
            <a:extLst>
              <a:ext uri="{FF2B5EF4-FFF2-40B4-BE49-F238E27FC236}">
                <a16:creationId xmlns:a16="http://schemas.microsoft.com/office/drawing/2014/main" id="{B0043EF1-FF9B-4885-B773-685B57A07218}"/>
              </a:ext>
            </a:extLst>
          </p:cNvPr>
          <p:cNvPicPr>
            <a:picLocks noChangeAspect="1"/>
          </p:cNvPicPr>
          <p:nvPr/>
        </p:nvPicPr>
        <p:blipFill rotWithShape="1">
          <a:blip r:embed="rId3"/>
          <a:srcRect r="2726"/>
          <a:stretch/>
        </p:blipFill>
        <p:spPr>
          <a:xfrm>
            <a:off x="6096000" y="3717026"/>
            <a:ext cx="4979223" cy="207050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6" name="Picture 15" descr="Example of the 21st CCLC Application form">
            <a:extLst>
              <a:ext uri="{FF2B5EF4-FFF2-40B4-BE49-F238E27FC236}">
                <a16:creationId xmlns:a16="http://schemas.microsoft.com/office/drawing/2014/main" id="{9A94BD41-BD3C-44F3-9A04-F156850A67FB}"/>
              </a:ext>
            </a:extLst>
          </p:cNvPr>
          <p:cNvPicPr>
            <a:picLocks noChangeAspect="1"/>
          </p:cNvPicPr>
          <p:nvPr/>
        </p:nvPicPr>
        <p:blipFill>
          <a:blip r:embed="rId4"/>
          <a:stretch>
            <a:fillRect/>
          </a:stretch>
        </p:blipFill>
        <p:spPr>
          <a:xfrm>
            <a:off x="6096000" y="421039"/>
            <a:ext cx="4387249" cy="3170007"/>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983DD428-EEAE-4F0D-B5A8-7F0875E82FDC}"/>
              </a:ext>
            </a:extLst>
          </p:cNvPr>
          <p:cNvSpPr txBox="1"/>
          <p:nvPr/>
        </p:nvSpPr>
        <p:spPr>
          <a:xfrm>
            <a:off x="5324355" y="5913509"/>
            <a:ext cx="6597569" cy="923330"/>
          </a:xfrm>
          <a:prstGeom prst="rect">
            <a:avLst/>
          </a:prstGeom>
          <a:noFill/>
        </p:spPr>
        <p:txBody>
          <a:bodyPr wrap="square" rtlCol="0">
            <a:spAutoFit/>
          </a:bodyPr>
          <a:lstStyle/>
          <a:p>
            <a:r>
              <a:rPr lang="en-US" dirty="0"/>
              <a:t>Visit WVDE 21stCCLC Webpage for application and resources:  </a:t>
            </a:r>
          </a:p>
          <a:p>
            <a:r>
              <a:rPr lang="en-US" dirty="0">
                <a:hlinkClick r:id="rId5"/>
              </a:rPr>
              <a:t>https://wvde.us/21st-cclc/application-resources/</a:t>
            </a:r>
          </a:p>
          <a:p>
            <a:endParaRPr lang="en-US" dirty="0"/>
          </a:p>
        </p:txBody>
      </p:sp>
      <p:pic>
        <p:nvPicPr>
          <p:cNvPr id="8" name="Picture 7" descr="Cover page of the 21st CCLC RFP document">
            <a:extLst>
              <a:ext uri="{FF2B5EF4-FFF2-40B4-BE49-F238E27FC236}">
                <a16:creationId xmlns:a16="http://schemas.microsoft.com/office/drawing/2014/main" id="{4F67400A-D3FF-3810-A601-3E606431DCF1}"/>
              </a:ext>
            </a:extLst>
          </p:cNvPr>
          <p:cNvPicPr>
            <a:picLocks noChangeAspect="1"/>
          </p:cNvPicPr>
          <p:nvPr/>
        </p:nvPicPr>
        <p:blipFill>
          <a:blip r:embed="rId6"/>
          <a:stretch>
            <a:fillRect/>
          </a:stretch>
        </p:blipFill>
        <p:spPr>
          <a:xfrm>
            <a:off x="849499" y="850508"/>
            <a:ext cx="4474856" cy="5807925"/>
          </a:xfrm>
          <a:prstGeom prst="rect">
            <a:avLst/>
          </a:prstGeom>
        </p:spPr>
      </p:pic>
    </p:spTree>
    <p:extLst>
      <p:ext uri="{BB962C8B-B14F-4D97-AF65-F5344CB8AC3E}">
        <p14:creationId xmlns:p14="http://schemas.microsoft.com/office/powerpoint/2010/main" val="456255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620C5-6EF7-E3D4-E7A6-F382B6BC13E8}"/>
              </a:ext>
            </a:extLst>
          </p:cNvPr>
          <p:cNvSpPr>
            <a:spLocks noGrp="1"/>
          </p:cNvSpPr>
          <p:nvPr>
            <p:ph type="title"/>
          </p:nvPr>
        </p:nvSpPr>
        <p:spPr>
          <a:xfrm>
            <a:off x="4343400" y="302741"/>
            <a:ext cx="4895850" cy="1325563"/>
          </a:xfrm>
        </p:spPr>
        <p:txBody>
          <a:bodyPr>
            <a:normAutofit/>
          </a:bodyPr>
          <a:lstStyle/>
          <a:p>
            <a:r>
              <a:rPr lang="en-US" sz="3500"/>
              <a:t>Next Steps</a:t>
            </a:r>
          </a:p>
        </p:txBody>
      </p:sp>
      <p:sp>
        <p:nvSpPr>
          <p:cNvPr id="3" name="Content Placeholder 2">
            <a:extLst>
              <a:ext uri="{FF2B5EF4-FFF2-40B4-BE49-F238E27FC236}">
                <a16:creationId xmlns:a16="http://schemas.microsoft.com/office/drawing/2014/main" id="{EAF6F227-07B6-287F-9B68-478783E90CBA}"/>
              </a:ext>
            </a:extLst>
          </p:cNvPr>
          <p:cNvSpPr>
            <a:spLocks noGrp="1"/>
          </p:cNvSpPr>
          <p:nvPr>
            <p:ph idx="1"/>
          </p:nvPr>
        </p:nvSpPr>
        <p:spPr>
          <a:xfrm>
            <a:off x="1352550" y="1704977"/>
            <a:ext cx="9829800" cy="4543423"/>
          </a:xfrm>
        </p:spPr>
        <p:txBody>
          <a:bodyPr>
            <a:normAutofit fontScale="92500" lnSpcReduction="10000"/>
          </a:bodyPr>
          <a:lstStyle/>
          <a:p>
            <a:pPr lvl="2"/>
            <a:endParaRPr lang="en-US" dirty="0"/>
          </a:p>
          <a:p>
            <a:r>
              <a:rPr lang="en-US" sz="2600" dirty="0"/>
              <a:t>Partnership Decision-making</a:t>
            </a:r>
          </a:p>
          <a:p>
            <a:r>
              <a:rPr lang="en-US" sz="2600" dirty="0"/>
              <a:t>Explore the </a:t>
            </a:r>
            <a:r>
              <a:rPr lang="en-US" sz="2600" dirty="0">
                <a:hlinkClick r:id="rId2"/>
              </a:rPr>
              <a:t>Application Resource </a:t>
            </a:r>
            <a:r>
              <a:rPr lang="en-US" sz="2600" dirty="0"/>
              <a:t>webpage</a:t>
            </a:r>
          </a:p>
          <a:p>
            <a:pPr lvl="1"/>
            <a:r>
              <a:rPr lang="en-US" sz="2600" dirty="0"/>
              <a:t>Lists upcoming Technical Assistance calls</a:t>
            </a:r>
          </a:p>
          <a:p>
            <a:pPr lvl="1"/>
            <a:r>
              <a:rPr lang="en-US" sz="2600" dirty="0"/>
              <a:t>Recordings of the conference and calls will be posted</a:t>
            </a:r>
          </a:p>
          <a:p>
            <a:pPr lvl="1"/>
            <a:r>
              <a:rPr lang="en-US" sz="2600" dirty="0"/>
              <a:t>Application template and budget codes </a:t>
            </a:r>
          </a:p>
          <a:p>
            <a:pPr lvl="1"/>
            <a:r>
              <a:rPr lang="en-US" sz="2600" dirty="0"/>
              <a:t>Data Sources</a:t>
            </a:r>
          </a:p>
          <a:p>
            <a:pPr lvl="2"/>
            <a:r>
              <a:rPr lang="en-US" sz="2600" b="1" dirty="0"/>
              <a:t>School Attributes Table</a:t>
            </a:r>
          </a:p>
          <a:p>
            <a:pPr lvl="2"/>
            <a:r>
              <a:rPr lang="en-US" sz="2600" dirty="0"/>
              <a:t>Average Daily Attendance Table</a:t>
            </a:r>
          </a:p>
          <a:p>
            <a:pPr lvl="2"/>
            <a:r>
              <a:rPr lang="en-US" sz="2600" dirty="0"/>
              <a:t>List of accredited and registered nonpublic schools</a:t>
            </a:r>
          </a:p>
          <a:p>
            <a:pPr lvl="2"/>
            <a:r>
              <a:rPr lang="en-US" sz="2600" dirty="0"/>
              <a:t>External Organization List</a:t>
            </a:r>
          </a:p>
          <a:p>
            <a:pPr lvl="2"/>
            <a:r>
              <a:rPr lang="en-US" sz="2600" dirty="0"/>
              <a:t>Future Frequently Asked Questions Document</a:t>
            </a:r>
          </a:p>
          <a:p>
            <a:r>
              <a:rPr lang="en-US" sz="2600" dirty="0"/>
              <a:t>Complete the Intent to Apply form and return it by March 20, 2026</a:t>
            </a:r>
          </a:p>
        </p:txBody>
      </p:sp>
    </p:spTree>
    <p:extLst>
      <p:ext uri="{BB962C8B-B14F-4D97-AF65-F5344CB8AC3E}">
        <p14:creationId xmlns:p14="http://schemas.microsoft.com/office/powerpoint/2010/main" val="1903649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AE6BA-6908-43BF-A020-2CED62007455}"/>
              </a:ext>
            </a:extLst>
          </p:cNvPr>
          <p:cNvSpPr>
            <a:spLocks noGrp="1"/>
          </p:cNvSpPr>
          <p:nvPr>
            <p:ph type="title"/>
          </p:nvPr>
        </p:nvSpPr>
        <p:spPr/>
        <p:txBody>
          <a:bodyPr anchor="ctr">
            <a:normAutofit/>
          </a:bodyPr>
          <a:lstStyle/>
          <a:p>
            <a:r>
              <a:rPr lang="en-US" sz="3500"/>
              <a:t>Contact Information</a:t>
            </a:r>
          </a:p>
        </p:txBody>
      </p:sp>
      <p:sp>
        <p:nvSpPr>
          <p:cNvPr id="3" name="Content Placeholder 2">
            <a:extLst>
              <a:ext uri="{FF2B5EF4-FFF2-40B4-BE49-F238E27FC236}">
                <a16:creationId xmlns:a16="http://schemas.microsoft.com/office/drawing/2014/main" id="{D36FD1DA-9AEA-C986-DA21-AB089611CA24}"/>
              </a:ext>
            </a:extLst>
          </p:cNvPr>
          <p:cNvSpPr>
            <a:spLocks noGrp="1"/>
          </p:cNvSpPr>
          <p:nvPr>
            <p:ph sz="half" idx="1"/>
          </p:nvPr>
        </p:nvSpPr>
        <p:spPr/>
        <p:txBody>
          <a:bodyPr>
            <a:normAutofit/>
          </a:bodyPr>
          <a:lstStyle/>
          <a:p>
            <a:pPr marL="0" indent="0">
              <a:buNone/>
            </a:pPr>
            <a:r>
              <a:rPr lang="en-US" altLang="en-US" sz="2400" dirty="0"/>
              <a:t>Carrie Reeves, </a:t>
            </a:r>
          </a:p>
          <a:p>
            <a:pPr marL="0" indent="0">
              <a:buNone/>
            </a:pPr>
            <a:r>
              <a:rPr lang="en-US" altLang="en-US" sz="2400" dirty="0"/>
              <a:t>WVDE 21</a:t>
            </a:r>
            <a:r>
              <a:rPr lang="en-US" altLang="en-US" sz="2400" baseline="30000" dirty="0"/>
              <a:t>st</a:t>
            </a:r>
            <a:r>
              <a:rPr lang="en-US" altLang="en-US" sz="2400" dirty="0"/>
              <a:t> CCLC Coordinator</a:t>
            </a:r>
          </a:p>
          <a:p>
            <a:pPr marL="0" indent="0">
              <a:buNone/>
            </a:pPr>
            <a:endParaRPr lang="en-US" altLang="en-US" sz="2400" dirty="0"/>
          </a:p>
          <a:p>
            <a:pPr marL="0" indent="0">
              <a:buNone/>
            </a:pPr>
            <a:r>
              <a:rPr lang="en-US" altLang="en-US" sz="2400" dirty="0">
                <a:hlinkClick r:id="rId3" tooltip="Email Carrie Reeves"/>
              </a:rPr>
              <a:t>cbreeves@k12.wv.us </a:t>
            </a:r>
            <a:endParaRPr lang="en-US" altLang="en-US" sz="2400" dirty="0"/>
          </a:p>
        </p:txBody>
      </p:sp>
      <p:pic>
        <p:nvPicPr>
          <p:cNvPr id="7" name="Content Placeholder 6" descr="Vintage movie ending frame, reading The End">
            <a:extLst>
              <a:ext uri="{FF2B5EF4-FFF2-40B4-BE49-F238E27FC236}">
                <a16:creationId xmlns:a16="http://schemas.microsoft.com/office/drawing/2014/main" id="{434BFB55-2833-04A8-A853-80303EA2970B}"/>
              </a:ext>
            </a:extLst>
          </p:cNvPr>
          <p:cNvPicPr>
            <a:picLocks noGrp="1" noChangeAspect="1"/>
          </p:cNvPicPr>
          <p:nvPr>
            <p:ph sz="half" idx="2"/>
          </p:nvPr>
        </p:nvPicPr>
        <p:blipFill>
          <a:blip r:embed="rId4"/>
          <a:stretch/>
        </p:blipFill>
        <p:spPr>
          <a:xfrm>
            <a:off x="6429377" y="2131109"/>
            <a:ext cx="3886200" cy="3033931"/>
          </a:xfrm>
          <a:noFill/>
        </p:spPr>
      </p:pic>
    </p:spTree>
    <p:extLst>
      <p:ext uri="{BB962C8B-B14F-4D97-AF65-F5344CB8AC3E}">
        <p14:creationId xmlns:p14="http://schemas.microsoft.com/office/powerpoint/2010/main" val="34034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0C95-2A27-1E5B-7117-13E315C153F7}"/>
              </a:ext>
            </a:extLst>
          </p:cNvPr>
          <p:cNvSpPr>
            <a:spLocks noGrp="1"/>
          </p:cNvSpPr>
          <p:nvPr>
            <p:ph type="title"/>
          </p:nvPr>
        </p:nvSpPr>
        <p:spPr>
          <a:xfrm>
            <a:off x="4565249" y="0"/>
            <a:ext cx="2587906" cy="1325563"/>
          </a:xfrm>
        </p:spPr>
        <p:txBody>
          <a:bodyPr/>
          <a:lstStyle/>
          <a:p>
            <a:r>
              <a:rPr lang="en-US"/>
              <a:t>Timeline</a:t>
            </a:r>
          </a:p>
        </p:txBody>
      </p:sp>
      <p:graphicFrame>
        <p:nvGraphicFramePr>
          <p:cNvPr id="7" name="Content Placeholder 6">
            <a:extLst>
              <a:ext uri="{FF2B5EF4-FFF2-40B4-BE49-F238E27FC236}">
                <a16:creationId xmlns:a16="http://schemas.microsoft.com/office/drawing/2014/main" id="{0E851D4A-386B-183E-E2BD-29F3157FC9C5}"/>
              </a:ext>
            </a:extLst>
          </p:cNvPr>
          <p:cNvGraphicFramePr>
            <a:graphicFrameLocks noGrp="1"/>
          </p:cNvGraphicFramePr>
          <p:nvPr>
            <p:ph idx="1"/>
            <p:extLst>
              <p:ext uri="{D42A27DB-BD31-4B8C-83A1-F6EECF244321}">
                <p14:modId xmlns:p14="http://schemas.microsoft.com/office/powerpoint/2010/main" val="1640424335"/>
              </p:ext>
            </p:extLst>
          </p:nvPr>
        </p:nvGraphicFramePr>
        <p:xfrm>
          <a:off x="1073887" y="1092472"/>
          <a:ext cx="10079665" cy="5251102"/>
        </p:xfrm>
        <a:graphic>
          <a:graphicData uri="http://schemas.openxmlformats.org/drawingml/2006/table">
            <a:tbl>
              <a:tblPr firstRow="1" firstCol="1" bandRow="1">
                <a:tableStyleId>{5C22544A-7EE6-4342-B048-85BDC9FD1C3A}</a:tableStyleId>
              </a:tblPr>
              <a:tblGrid>
                <a:gridCol w="4672060">
                  <a:extLst>
                    <a:ext uri="{9D8B030D-6E8A-4147-A177-3AD203B41FA5}">
                      <a16:colId xmlns:a16="http://schemas.microsoft.com/office/drawing/2014/main" val="1987401761"/>
                    </a:ext>
                  </a:extLst>
                </a:gridCol>
                <a:gridCol w="5407605">
                  <a:extLst>
                    <a:ext uri="{9D8B030D-6E8A-4147-A177-3AD203B41FA5}">
                      <a16:colId xmlns:a16="http://schemas.microsoft.com/office/drawing/2014/main" val="2855499541"/>
                    </a:ext>
                  </a:extLst>
                </a:gridCol>
              </a:tblGrid>
              <a:tr h="396086">
                <a:tc>
                  <a:txBody>
                    <a:bodyPr/>
                    <a:lstStyle/>
                    <a:p>
                      <a:pPr marL="0" marR="0">
                        <a:spcBef>
                          <a:spcPts val="0"/>
                        </a:spcBef>
                        <a:spcAft>
                          <a:spcPts val="0"/>
                        </a:spcAft>
                      </a:pPr>
                      <a:r>
                        <a:rPr lang="en-US" sz="2400" b="1" i="0" dirty="0">
                          <a:effectLst/>
                          <a:latin typeface="Fira Sans" panose="020B0503050000020004" pitchFamily="34" charset="0"/>
                          <a:ea typeface="Fira Sans Light" panose="020B0403050000020004" pitchFamily="34" charset="0"/>
                          <a:cs typeface="Fira Sans Light" panose="020B0403050000020004" pitchFamily="34" charset="0"/>
                        </a:rPr>
                        <a:t>Event</a:t>
                      </a:r>
                    </a:p>
                  </a:txBody>
                  <a:tcPr marL="68580" marR="68580" marT="0" marB="0"/>
                </a:tc>
                <a:tc>
                  <a:txBody>
                    <a:bodyPr/>
                    <a:lstStyle/>
                    <a:p>
                      <a:pPr marL="457200" marR="0" indent="0">
                        <a:spcBef>
                          <a:spcPts val="0"/>
                        </a:spcBef>
                        <a:spcAft>
                          <a:spcPts val="0"/>
                        </a:spcAft>
                      </a:pPr>
                      <a:r>
                        <a:rPr lang="en-US" sz="2300" b="1" i="0" dirty="0">
                          <a:effectLst/>
                          <a:latin typeface="Fira Sans" panose="020B0503050000020004" pitchFamily="34" charset="0"/>
                          <a:ea typeface="Fira Sans Light" panose="020B0403050000020004" pitchFamily="34" charset="0"/>
                          <a:cs typeface="Fira Sans Light" panose="020B0403050000020004" pitchFamily="34" charset="0"/>
                        </a:rPr>
                        <a:t>Date Due</a:t>
                      </a:r>
                    </a:p>
                  </a:txBody>
                  <a:tcPr marL="68580" marR="68580" marT="0" marB="0"/>
                </a:tc>
                <a:extLst>
                  <a:ext uri="{0D108BD9-81ED-4DB2-BD59-A6C34878D82A}">
                    <a16:rowId xmlns:a16="http://schemas.microsoft.com/office/drawing/2014/main" val="1633467798"/>
                  </a:ext>
                </a:extLst>
              </a:tr>
              <a:tr h="740392">
                <a:tc>
                  <a:txBody>
                    <a:bodyPr/>
                    <a:lstStyle/>
                    <a:p>
                      <a:pPr marL="0" marR="0">
                        <a:spcBef>
                          <a:spcPts val="0"/>
                        </a:spcBef>
                        <a:spcAft>
                          <a:spcPts val="0"/>
                        </a:spcAft>
                      </a:pPr>
                      <a:r>
                        <a:rPr lang="en-US" sz="2400" dirty="0">
                          <a:effectLst/>
                          <a:latin typeface="Fira Sans Light" panose="020B0403050000020004" pitchFamily="34" charset="0"/>
                          <a:ea typeface="Fira Sans Light" panose="020B0403050000020004" pitchFamily="34" charset="0"/>
                          <a:cs typeface="Fira Sans Light" panose="020B0403050000020004" pitchFamily="34" charset="0"/>
                        </a:rPr>
                        <a:t>Intent to Apply Form due</a:t>
                      </a:r>
                    </a:p>
                  </a:txBody>
                  <a:tcPr marL="68580" marR="68580" marT="0" marB="0"/>
                </a:tc>
                <a:tc>
                  <a:txBody>
                    <a:bodyPr/>
                    <a:lstStyle/>
                    <a:p>
                      <a:pPr marL="457200" marR="0" indent="0">
                        <a:spcBef>
                          <a:spcPts val="0"/>
                        </a:spcBef>
                        <a:spcAft>
                          <a:spcPts val="0"/>
                        </a:spcAft>
                      </a:pPr>
                      <a:r>
                        <a:rPr lang="en-US" sz="2300" dirty="0">
                          <a:effectLst/>
                          <a:latin typeface="Fira Sans Light"/>
                          <a:ea typeface="Fira Sans Light" panose="020B0403050000020004" pitchFamily="34" charset="0"/>
                          <a:cs typeface="Fira Sans Light" panose="020B0403050000020004" pitchFamily="34" charset="0"/>
                        </a:rPr>
                        <a:t>March 20, </a:t>
                      </a:r>
                      <a:r>
                        <a:rPr lang="en-US" sz="2300" u="none" dirty="0">
                          <a:effectLst/>
                          <a:latin typeface="Fira Sans Light"/>
                          <a:ea typeface="Fira Sans Light" panose="020B0403050000020004" pitchFamily="34" charset="0"/>
                          <a:cs typeface="Fira Sans Light" panose="020B0403050000020004" pitchFamily="34" charset="0"/>
                        </a:rPr>
                        <a:t>2026</a:t>
                      </a:r>
                      <a:endParaRPr lang="en-US" sz="2300" dirty="0">
                        <a:effectLst/>
                        <a:latin typeface="Fira Sans Light"/>
                        <a:ea typeface="Fira Sans Light" panose="020B0403050000020004" pitchFamily="34" charset="0"/>
                        <a:cs typeface="Fira Sans Light" panose="020B0403050000020004" pitchFamily="34" charset="0"/>
                      </a:endParaRPr>
                    </a:p>
                  </a:txBody>
                  <a:tcPr marL="68580" marR="68580" marT="0" marB="0"/>
                </a:tc>
                <a:extLst>
                  <a:ext uri="{0D108BD9-81ED-4DB2-BD59-A6C34878D82A}">
                    <a16:rowId xmlns:a16="http://schemas.microsoft.com/office/drawing/2014/main" val="691473513"/>
                  </a:ext>
                </a:extLst>
              </a:tr>
              <a:tr h="1475974">
                <a:tc>
                  <a:txBody>
                    <a:bodyPr/>
                    <a:lstStyle/>
                    <a:p>
                      <a:pPr marL="0" marR="0">
                        <a:spcBef>
                          <a:spcPts val="0"/>
                        </a:spcBef>
                        <a:spcAft>
                          <a:spcPts val="0"/>
                        </a:spcAft>
                      </a:pPr>
                      <a:r>
                        <a:rPr lang="en-US" sz="2400" dirty="0">
                          <a:effectLst/>
                        </a:rPr>
                        <a:t>Virtual Technical Assistance Sessions are located on the </a:t>
                      </a:r>
                      <a:r>
                        <a:rPr lang="en-US" sz="2400" dirty="0">
                          <a:solidFill>
                            <a:schemeClr val="bg1"/>
                          </a:solidFill>
                          <a:effectLst/>
                          <a:hlinkClick r:id="rId3">
                            <a:extLst>
                              <a:ext uri="{A12FA001-AC4F-418D-AE19-62706E023703}">
                                <ahyp:hlinkClr xmlns:ahyp="http://schemas.microsoft.com/office/drawing/2018/hyperlinkcolor" val="tx"/>
                              </a:ext>
                            </a:extLst>
                          </a:hlinkClick>
                        </a:rPr>
                        <a:t>Application Resources webpage</a:t>
                      </a:r>
                      <a:endParaRPr lang="en-US" sz="2400" dirty="0">
                        <a:solidFill>
                          <a:schemeClr val="bg1"/>
                        </a:solidFill>
                        <a:effectLst/>
                        <a:latin typeface="Fira Sans Light" panose="020B0403050000020004" pitchFamily="34" charset="0"/>
                        <a:ea typeface="Fira Sans Light" panose="020B0403050000020004" pitchFamily="34" charset="0"/>
                        <a:cs typeface="Fira Sans Light" panose="020B0403050000020004" pitchFamily="34" charset="0"/>
                      </a:endParaRPr>
                    </a:p>
                  </a:txBody>
                  <a:tcPr marL="68580" marR="68580" marT="0" marB="0"/>
                </a:tc>
                <a:tc>
                  <a:txBody>
                    <a:bodyPr/>
                    <a:lstStyle/>
                    <a:p>
                      <a:pPr marL="457200" marR="0" indent="0">
                        <a:spcBef>
                          <a:spcPts val="0"/>
                        </a:spcBef>
                        <a:spcAft>
                          <a:spcPts val="0"/>
                        </a:spcAft>
                      </a:pPr>
                      <a:r>
                        <a:rPr lang="en-US" sz="2300">
                          <a:effectLst/>
                        </a:rPr>
                        <a:t>March 18, 2026, at 2 p.m.</a:t>
                      </a:r>
                    </a:p>
                    <a:p>
                      <a:pPr marL="457200" marR="0" indent="0">
                        <a:spcBef>
                          <a:spcPts val="0"/>
                        </a:spcBef>
                        <a:spcAft>
                          <a:spcPts val="0"/>
                        </a:spcAft>
                      </a:pPr>
                      <a:r>
                        <a:rPr lang="en-US" sz="2300">
                          <a:effectLst/>
                        </a:rPr>
                        <a:t>April 1, 2026, at 2 p.m. </a:t>
                      </a:r>
                    </a:p>
                    <a:p>
                      <a:pPr marL="457200" marR="0" indent="0">
                        <a:spcBef>
                          <a:spcPts val="0"/>
                        </a:spcBef>
                        <a:spcAft>
                          <a:spcPts val="0"/>
                        </a:spcAft>
                      </a:pPr>
                      <a:r>
                        <a:rPr lang="en-US" sz="2300">
                          <a:effectLst/>
                        </a:rPr>
                        <a:t>April 8, 2026, at 2 p.m. </a:t>
                      </a:r>
                    </a:p>
                    <a:p>
                      <a:pPr marL="457200" marR="0" indent="0">
                        <a:spcBef>
                          <a:spcPts val="0"/>
                        </a:spcBef>
                        <a:spcAft>
                          <a:spcPts val="0"/>
                        </a:spcAft>
                      </a:pPr>
                      <a:r>
                        <a:rPr lang="en-US" sz="2300">
                          <a:effectLst/>
                        </a:rPr>
                        <a:t>April 15, 2026, at 2 p.m.</a:t>
                      </a:r>
                      <a:endParaRPr lang="en-US" sz="2300">
                        <a:effectLst/>
                        <a:latin typeface="Fira Sans Light" panose="020B0403050000020004" pitchFamily="34" charset="0"/>
                        <a:ea typeface="Fira Sans Light" panose="020B0403050000020004" pitchFamily="34" charset="0"/>
                        <a:cs typeface="Fira Sans Light" panose="020B0403050000020004" pitchFamily="34" charset="0"/>
                      </a:endParaRPr>
                    </a:p>
                  </a:txBody>
                  <a:tcPr marL="68580" marR="68580" marT="0" marB="0"/>
                </a:tc>
                <a:extLst>
                  <a:ext uri="{0D108BD9-81ED-4DB2-BD59-A6C34878D82A}">
                    <a16:rowId xmlns:a16="http://schemas.microsoft.com/office/drawing/2014/main" val="1938400821"/>
                  </a:ext>
                </a:extLst>
              </a:tr>
              <a:tr h="350784">
                <a:tc>
                  <a:txBody>
                    <a:bodyPr/>
                    <a:lstStyle/>
                    <a:p>
                      <a:pPr marL="0" marR="0">
                        <a:spcBef>
                          <a:spcPts val="0"/>
                        </a:spcBef>
                        <a:spcAft>
                          <a:spcPts val="0"/>
                        </a:spcAft>
                      </a:pPr>
                      <a:r>
                        <a:rPr lang="en-US" sz="2400">
                          <a:effectLst/>
                          <a:latin typeface="Calibri "/>
                        </a:rPr>
                        <a:t>Application Due Date</a:t>
                      </a:r>
                      <a:endParaRPr lang="en-US" sz="2400">
                        <a:effectLst/>
                        <a:latin typeface="Calibri "/>
                        <a:ea typeface="Fira Sans Light" panose="020B0403050000020004" pitchFamily="34" charset="0"/>
                        <a:cs typeface="Fira Sans Light" panose="020B0403050000020004" pitchFamily="34" charset="0"/>
                      </a:endParaRPr>
                    </a:p>
                  </a:txBody>
                  <a:tcPr marL="68580" marR="68580" marT="0" marB="0"/>
                </a:tc>
                <a:tc>
                  <a:txBody>
                    <a:bodyPr/>
                    <a:lstStyle/>
                    <a:p>
                      <a:pPr marL="0" marR="0">
                        <a:spcBef>
                          <a:spcPts val="0"/>
                        </a:spcBef>
                        <a:spcAft>
                          <a:spcPts val="0"/>
                        </a:spcAft>
                      </a:pPr>
                      <a:r>
                        <a:rPr lang="en-US" sz="2300">
                          <a:effectLst/>
                        </a:rPr>
                        <a:t>       April 17, 2026</a:t>
                      </a:r>
                      <a:endParaRPr lang="en-US" sz="2300">
                        <a:effectLst/>
                        <a:latin typeface="Fira Sans Light" panose="020B0403050000020004" pitchFamily="34" charset="0"/>
                        <a:ea typeface="Fira Sans Light" panose="020B0403050000020004" pitchFamily="34" charset="0"/>
                        <a:cs typeface="Fira Sans Light" panose="020B0403050000020004" pitchFamily="34" charset="0"/>
                      </a:endParaRPr>
                    </a:p>
                  </a:txBody>
                  <a:tcPr marL="68580" marR="68580" marT="0" marB="0"/>
                </a:tc>
                <a:extLst>
                  <a:ext uri="{0D108BD9-81ED-4DB2-BD59-A6C34878D82A}">
                    <a16:rowId xmlns:a16="http://schemas.microsoft.com/office/drawing/2014/main" val="2399635133"/>
                  </a:ext>
                </a:extLst>
              </a:tr>
              <a:tr h="370196">
                <a:tc>
                  <a:txBody>
                    <a:bodyPr/>
                    <a:lstStyle/>
                    <a:p>
                      <a:pPr marL="0" marR="0">
                        <a:spcBef>
                          <a:spcPts val="0"/>
                        </a:spcBef>
                        <a:spcAft>
                          <a:spcPts val="0"/>
                        </a:spcAft>
                      </a:pPr>
                      <a:r>
                        <a:rPr lang="en-US" sz="2400">
                          <a:effectLst/>
                          <a:latin typeface="Calibri "/>
                          <a:ea typeface="Fira Sans Light" panose="020B0403050000020004" pitchFamily="34" charset="0"/>
                          <a:cs typeface="Fira Sans Light" panose="020B0403050000020004" pitchFamily="34" charset="0"/>
                        </a:rPr>
                        <a:t>WVDE 21</a:t>
                      </a:r>
                      <a:r>
                        <a:rPr lang="en-US" sz="2400" baseline="30000">
                          <a:effectLst/>
                          <a:latin typeface="Calibri "/>
                          <a:ea typeface="Fira Sans Light" panose="020B0403050000020004" pitchFamily="34" charset="0"/>
                          <a:cs typeface="Fira Sans Light" panose="020B0403050000020004" pitchFamily="34" charset="0"/>
                        </a:rPr>
                        <a:t>st</a:t>
                      </a:r>
                      <a:r>
                        <a:rPr lang="en-US" sz="2400">
                          <a:effectLst/>
                          <a:latin typeface="Calibri "/>
                          <a:ea typeface="Fira Sans Light" panose="020B0403050000020004" pitchFamily="34" charset="0"/>
                          <a:cs typeface="Fira Sans Light" panose="020B0403050000020004" pitchFamily="34" charset="0"/>
                        </a:rPr>
                        <a:t> CCLC Review</a:t>
                      </a:r>
                    </a:p>
                  </a:txBody>
                  <a:tcPr marL="68580" marR="68580" marT="0" marB="0"/>
                </a:tc>
                <a:tc>
                  <a:txBody>
                    <a:bodyPr/>
                    <a:lstStyle/>
                    <a:p>
                      <a:pPr marL="0" marR="0">
                        <a:spcBef>
                          <a:spcPts val="0"/>
                        </a:spcBef>
                        <a:spcAft>
                          <a:spcPts val="0"/>
                        </a:spcAft>
                      </a:pPr>
                      <a:r>
                        <a:rPr lang="en-US" sz="2300">
                          <a:effectLst/>
                        </a:rPr>
                        <a:t>       April through May 2026</a:t>
                      </a:r>
                      <a:endParaRPr lang="en-US" sz="2300">
                        <a:effectLst/>
                        <a:latin typeface="Fira Sans Light" panose="020B0403050000020004" pitchFamily="34" charset="0"/>
                        <a:ea typeface="Fira Sans Light" panose="020B0403050000020004" pitchFamily="34" charset="0"/>
                        <a:cs typeface="Fira Sans Light" panose="020B0403050000020004" pitchFamily="34" charset="0"/>
                      </a:endParaRPr>
                    </a:p>
                  </a:txBody>
                  <a:tcPr marL="68580" marR="68580" marT="0" marB="0"/>
                </a:tc>
                <a:extLst>
                  <a:ext uri="{0D108BD9-81ED-4DB2-BD59-A6C34878D82A}">
                    <a16:rowId xmlns:a16="http://schemas.microsoft.com/office/drawing/2014/main" val="1139362721"/>
                  </a:ext>
                </a:extLst>
              </a:tr>
              <a:tr h="370196">
                <a:tc>
                  <a:txBody>
                    <a:bodyPr/>
                    <a:lstStyle/>
                    <a:p>
                      <a:pPr marL="0" marR="0">
                        <a:spcBef>
                          <a:spcPts val="0"/>
                        </a:spcBef>
                        <a:spcAft>
                          <a:spcPts val="0"/>
                        </a:spcAft>
                      </a:pPr>
                      <a:r>
                        <a:rPr lang="en-US" sz="2400">
                          <a:effectLst/>
                        </a:rPr>
                        <a:t>Peer Review  </a:t>
                      </a:r>
                      <a:endParaRPr lang="en-US" sz="2400">
                        <a:effectLst/>
                        <a:latin typeface="Fira Sans Light" panose="020B0403050000020004" pitchFamily="34" charset="0"/>
                        <a:ea typeface="Fira Sans Light" panose="020B0403050000020004" pitchFamily="34" charset="0"/>
                        <a:cs typeface="Fira Sans Light" panose="020B0403050000020004" pitchFamily="34" charset="0"/>
                      </a:endParaRPr>
                    </a:p>
                  </a:txBody>
                  <a:tcPr marL="68580" marR="68580" marT="0" marB="0"/>
                </a:tc>
                <a:tc>
                  <a:txBody>
                    <a:bodyPr/>
                    <a:lstStyle/>
                    <a:p>
                      <a:pPr marL="0" marR="0">
                        <a:spcBef>
                          <a:spcPts val="0"/>
                        </a:spcBef>
                        <a:spcAft>
                          <a:spcPts val="0"/>
                        </a:spcAft>
                      </a:pPr>
                      <a:r>
                        <a:rPr lang="en-US" sz="2300">
                          <a:effectLst/>
                        </a:rPr>
                        <a:t>       May through June 2026</a:t>
                      </a:r>
                      <a:endParaRPr lang="en-US" sz="2300">
                        <a:effectLst/>
                        <a:latin typeface="Fira Sans Light" panose="020B0403050000020004" pitchFamily="34" charset="0"/>
                        <a:ea typeface="Fira Sans Light" panose="020B0403050000020004" pitchFamily="34" charset="0"/>
                        <a:cs typeface="Fira Sans Light" panose="020B0403050000020004" pitchFamily="34" charset="0"/>
                      </a:endParaRPr>
                    </a:p>
                  </a:txBody>
                  <a:tcPr marL="68580" marR="68580" marT="0" marB="0"/>
                </a:tc>
                <a:extLst>
                  <a:ext uri="{0D108BD9-81ED-4DB2-BD59-A6C34878D82A}">
                    <a16:rowId xmlns:a16="http://schemas.microsoft.com/office/drawing/2014/main" val="3927547483"/>
                  </a:ext>
                </a:extLst>
              </a:tr>
              <a:tr h="350784">
                <a:tc>
                  <a:txBody>
                    <a:bodyPr/>
                    <a:lstStyle/>
                    <a:p>
                      <a:pPr marL="0" marR="0">
                        <a:spcBef>
                          <a:spcPts val="0"/>
                        </a:spcBef>
                        <a:spcAft>
                          <a:spcPts val="0"/>
                        </a:spcAft>
                      </a:pPr>
                      <a:r>
                        <a:rPr lang="en-US" sz="2400">
                          <a:effectLst/>
                        </a:rPr>
                        <a:t>Award Decision Process</a:t>
                      </a:r>
                      <a:endParaRPr lang="en-US" sz="2400">
                        <a:effectLst/>
                        <a:latin typeface="Fira Sans Light" panose="020B0403050000020004" pitchFamily="34" charset="0"/>
                        <a:ea typeface="Fira Sans Light" panose="020B0403050000020004" pitchFamily="34" charset="0"/>
                        <a:cs typeface="Fira Sans Light" panose="020B0403050000020004" pitchFamily="34" charset="0"/>
                      </a:endParaRPr>
                    </a:p>
                  </a:txBody>
                  <a:tcPr marL="68580" marR="68580" marT="0" marB="0"/>
                </a:tc>
                <a:tc>
                  <a:txBody>
                    <a:bodyPr/>
                    <a:lstStyle/>
                    <a:p>
                      <a:pPr marL="0" marR="0">
                        <a:spcBef>
                          <a:spcPts val="0"/>
                        </a:spcBef>
                        <a:spcAft>
                          <a:spcPts val="0"/>
                        </a:spcAft>
                      </a:pPr>
                      <a:r>
                        <a:rPr lang="en-US" sz="2300">
                          <a:effectLst/>
                        </a:rPr>
                        <a:t>       June and July 2026</a:t>
                      </a:r>
                      <a:endParaRPr lang="en-US" sz="2300">
                        <a:effectLst/>
                        <a:latin typeface="Fira Sans Light" panose="020B0403050000020004" pitchFamily="34" charset="0"/>
                        <a:ea typeface="Fira Sans Light" panose="020B0403050000020004" pitchFamily="34" charset="0"/>
                        <a:cs typeface="Fira Sans Light" panose="020B0403050000020004" pitchFamily="34" charset="0"/>
                      </a:endParaRPr>
                    </a:p>
                  </a:txBody>
                  <a:tcPr marL="68580" marR="68580" marT="0" marB="0"/>
                </a:tc>
                <a:extLst>
                  <a:ext uri="{0D108BD9-81ED-4DB2-BD59-A6C34878D82A}">
                    <a16:rowId xmlns:a16="http://schemas.microsoft.com/office/drawing/2014/main" val="200608496"/>
                  </a:ext>
                </a:extLst>
              </a:tr>
              <a:tr h="350784">
                <a:tc>
                  <a:txBody>
                    <a:bodyPr/>
                    <a:lstStyle/>
                    <a:p>
                      <a:pPr marL="0" marR="0">
                        <a:spcBef>
                          <a:spcPts val="0"/>
                        </a:spcBef>
                        <a:spcAft>
                          <a:spcPts val="0"/>
                        </a:spcAft>
                      </a:pPr>
                      <a:r>
                        <a:rPr lang="en-US" sz="2400">
                          <a:effectLst/>
                        </a:rPr>
                        <a:t>Grant Award Announcements</a:t>
                      </a:r>
                      <a:endParaRPr lang="en-US" sz="2400">
                        <a:effectLst/>
                        <a:latin typeface="Fira Sans Light" panose="020B0403050000020004" pitchFamily="34" charset="0"/>
                        <a:ea typeface="Fira Sans Light" panose="020B0403050000020004" pitchFamily="34" charset="0"/>
                        <a:cs typeface="Fira Sans Light" panose="020B0403050000020004" pitchFamily="34" charset="0"/>
                      </a:endParaRPr>
                    </a:p>
                  </a:txBody>
                  <a:tcPr marL="68580" marR="68580" marT="0" marB="0"/>
                </a:tc>
                <a:tc>
                  <a:txBody>
                    <a:bodyPr/>
                    <a:lstStyle/>
                    <a:p>
                      <a:pPr marL="0" marR="0">
                        <a:spcBef>
                          <a:spcPts val="0"/>
                        </a:spcBef>
                        <a:spcAft>
                          <a:spcPts val="0"/>
                        </a:spcAft>
                      </a:pPr>
                      <a:r>
                        <a:rPr lang="en-US" sz="2300">
                          <a:effectLst/>
                        </a:rPr>
                        <a:t>       July 2026</a:t>
                      </a:r>
                      <a:endParaRPr lang="en-US" sz="2300">
                        <a:effectLst/>
                        <a:latin typeface="Fira Sans Light" panose="020B0403050000020004" pitchFamily="34" charset="0"/>
                        <a:ea typeface="Fira Sans Light" panose="020B0403050000020004" pitchFamily="34" charset="0"/>
                        <a:cs typeface="Fira Sans Light" panose="020B0403050000020004" pitchFamily="34" charset="0"/>
                      </a:endParaRPr>
                    </a:p>
                  </a:txBody>
                  <a:tcPr marL="68580" marR="68580" marT="0" marB="0"/>
                </a:tc>
                <a:extLst>
                  <a:ext uri="{0D108BD9-81ED-4DB2-BD59-A6C34878D82A}">
                    <a16:rowId xmlns:a16="http://schemas.microsoft.com/office/drawing/2014/main" val="488105215"/>
                  </a:ext>
                </a:extLst>
              </a:tr>
              <a:tr h="800978">
                <a:tc>
                  <a:txBody>
                    <a:bodyPr/>
                    <a:lstStyle/>
                    <a:p>
                      <a:pPr marL="0" marR="0">
                        <a:spcBef>
                          <a:spcPts val="0"/>
                        </a:spcBef>
                        <a:spcAft>
                          <a:spcPts val="0"/>
                        </a:spcAft>
                      </a:pPr>
                      <a:r>
                        <a:rPr lang="en-US" sz="2400">
                          <a:effectLst/>
                        </a:rPr>
                        <a:t>Program Begins</a:t>
                      </a:r>
                      <a:endParaRPr lang="en-US" sz="2400">
                        <a:effectLst/>
                        <a:latin typeface="Fira Sans Light" panose="020B0403050000020004" pitchFamily="34" charset="0"/>
                        <a:ea typeface="Fira Sans Light" panose="020B0403050000020004" pitchFamily="34" charset="0"/>
                        <a:cs typeface="Fira Sans Light" panose="020B0403050000020004" pitchFamily="34" charset="0"/>
                      </a:endParaRPr>
                    </a:p>
                  </a:txBody>
                  <a:tcPr marL="68580" marR="68580" marT="0" marB="0"/>
                </a:tc>
                <a:tc>
                  <a:txBody>
                    <a:bodyPr/>
                    <a:lstStyle/>
                    <a:p>
                      <a:pPr marL="566738" marR="0" indent="-566738">
                        <a:spcBef>
                          <a:spcPts val="0"/>
                        </a:spcBef>
                        <a:spcAft>
                          <a:spcPts val="0"/>
                        </a:spcAft>
                      </a:pPr>
                      <a:r>
                        <a:rPr lang="en-US" sz="2300" dirty="0">
                          <a:effectLst/>
                        </a:rPr>
                        <a:t>       July 1, 2026, with sites operational on or before October 15, 2026</a:t>
                      </a:r>
                      <a:endParaRPr lang="en-US" sz="2300" dirty="0">
                        <a:effectLst/>
                        <a:latin typeface="Fira Sans Light" panose="020B0403050000020004" pitchFamily="34" charset="0"/>
                        <a:ea typeface="Fira Sans Light" panose="020B0403050000020004" pitchFamily="34" charset="0"/>
                        <a:cs typeface="Fira Sans Light" panose="020B0403050000020004" pitchFamily="34" charset="0"/>
                      </a:endParaRPr>
                    </a:p>
                  </a:txBody>
                  <a:tcPr marL="68580" marR="68580" marT="0" marB="0"/>
                </a:tc>
                <a:extLst>
                  <a:ext uri="{0D108BD9-81ED-4DB2-BD59-A6C34878D82A}">
                    <a16:rowId xmlns:a16="http://schemas.microsoft.com/office/drawing/2014/main" val="3930231894"/>
                  </a:ext>
                </a:extLst>
              </a:tr>
            </a:tbl>
          </a:graphicData>
        </a:graphic>
      </p:graphicFrame>
    </p:spTree>
    <p:extLst>
      <p:ext uri="{BB962C8B-B14F-4D97-AF65-F5344CB8AC3E}">
        <p14:creationId xmlns:p14="http://schemas.microsoft.com/office/powerpoint/2010/main" val="39992766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1"/>
</p:tagLst>
</file>

<file path=ppt/tags/tag10.xml><?xml version="1.0" encoding="utf-8"?>
<p:tagLst xmlns:a="http://schemas.openxmlformats.org/drawingml/2006/main" xmlns:r="http://schemas.openxmlformats.org/officeDocument/2006/relationships" xmlns:p="http://schemas.openxmlformats.org/presentationml/2006/main">
  <p:tag name="TIMING" val="|133.5"/>
</p:tagLst>
</file>

<file path=ppt/tags/tag11.xml><?xml version="1.0" encoding="utf-8"?>
<p:tagLst xmlns:a="http://schemas.openxmlformats.org/drawingml/2006/main" xmlns:r="http://schemas.openxmlformats.org/officeDocument/2006/relationships" xmlns:p="http://schemas.openxmlformats.org/presentationml/2006/main">
  <p:tag name="TIMING" val="|65.9"/>
</p:tagLst>
</file>

<file path=ppt/tags/tag12.xml><?xml version="1.0" encoding="utf-8"?>
<p:tagLst xmlns:a="http://schemas.openxmlformats.org/drawingml/2006/main" xmlns:r="http://schemas.openxmlformats.org/officeDocument/2006/relationships" xmlns:p="http://schemas.openxmlformats.org/presentationml/2006/main">
  <p:tag name="TIMING" val="|65.9"/>
</p:tagLst>
</file>

<file path=ppt/tags/tag13.xml><?xml version="1.0" encoding="utf-8"?>
<p:tagLst xmlns:a="http://schemas.openxmlformats.org/drawingml/2006/main" xmlns:r="http://schemas.openxmlformats.org/officeDocument/2006/relationships" xmlns:p="http://schemas.openxmlformats.org/presentationml/2006/main">
  <p:tag name="TIMING" val="|65.9"/>
</p:tagLst>
</file>

<file path=ppt/tags/tag14.xml><?xml version="1.0" encoding="utf-8"?>
<p:tagLst xmlns:a="http://schemas.openxmlformats.org/drawingml/2006/main" xmlns:r="http://schemas.openxmlformats.org/officeDocument/2006/relationships" xmlns:p="http://schemas.openxmlformats.org/presentationml/2006/main">
  <p:tag name="TIMING" val="|65.9"/>
</p:tagLst>
</file>

<file path=ppt/tags/tag15.xml><?xml version="1.0" encoding="utf-8"?>
<p:tagLst xmlns:a="http://schemas.openxmlformats.org/drawingml/2006/main" xmlns:r="http://schemas.openxmlformats.org/officeDocument/2006/relationships" xmlns:p="http://schemas.openxmlformats.org/presentationml/2006/main">
  <p:tag name="TIMING" val="|65.9"/>
</p:tagLst>
</file>

<file path=ppt/tags/tag16.xml><?xml version="1.0" encoding="utf-8"?>
<p:tagLst xmlns:a="http://schemas.openxmlformats.org/drawingml/2006/main" xmlns:r="http://schemas.openxmlformats.org/officeDocument/2006/relationships" xmlns:p="http://schemas.openxmlformats.org/presentationml/2006/main">
  <p:tag name="TIMING" val="|119.1"/>
</p:tagLst>
</file>

<file path=ppt/tags/tag17.xml><?xml version="1.0" encoding="utf-8"?>
<p:tagLst xmlns:a="http://schemas.openxmlformats.org/drawingml/2006/main" xmlns:r="http://schemas.openxmlformats.org/officeDocument/2006/relationships" xmlns:p="http://schemas.openxmlformats.org/presentationml/2006/main">
  <p:tag name="TIMING" val="|26.1"/>
</p:tagLst>
</file>

<file path=ppt/tags/tag18.xml><?xml version="1.0" encoding="utf-8"?>
<p:tagLst xmlns:a="http://schemas.openxmlformats.org/drawingml/2006/main" xmlns:r="http://schemas.openxmlformats.org/officeDocument/2006/relationships" xmlns:p="http://schemas.openxmlformats.org/presentationml/2006/main">
  <p:tag name="TIMING" val="|108.5"/>
</p:tagLst>
</file>

<file path=ppt/tags/tag19.xml><?xml version="1.0" encoding="utf-8"?>
<p:tagLst xmlns:a="http://schemas.openxmlformats.org/drawingml/2006/main" xmlns:r="http://schemas.openxmlformats.org/officeDocument/2006/relationships" xmlns:p="http://schemas.openxmlformats.org/presentationml/2006/main">
  <p:tag name="TIMING" val="|100.4"/>
</p:tagLst>
</file>

<file path=ppt/tags/tag2.xml><?xml version="1.0" encoding="utf-8"?>
<p:tagLst xmlns:a="http://schemas.openxmlformats.org/drawingml/2006/main" xmlns:r="http://schemas.openxmlformats.org/officeDocument/2006/relationships" xmlns:p="http://schemas.openxmlformats.org/presentationml/2006/main">
  <p:tag name="TIMING" val="|81.9"/>
</p:tagLst>
</file>

<file path=ppt/tags/tag20.xml><?xml version="1.0" encoding="utf-8"?>
<p:tagLst xmlns:a="http://schemas.openxmlformats.org/drawingml/2006/main" xmlns:r="http://schemas.openxmlformats.org/officeDocument/2006/relationships" xmlns:p="http://schemas.openxmlformats.org/presentationml/2006/main">
  <p:tag name="TIMING" val="|207.7"/>
</p:tagLst>
</file>

<file path=ppt/tags/tag21.xml><?xml version="1.0" encoding="utf-8"?>
<p:tagLst xmlns:a="http://schemas.openxmlformats.org/drawingml/2006/main" xmlns:r="http://schemas.openxmlformats.org/officeDocument/2006/relationships" xmlns:p="http://schemas.openxmlformats.org/presentationml/2006/main">
  <p:tag name="TIMING" val="|160.3"/>
</p:tagLst>
</file>

<file path=ppt/tags/tag22.xml><?xml version="1.0" encoding="utf-8"?>
<p:tagLst xmlns:a="http://schemas.openxmlformats.org/drawingml/2006/main" xmlns:r="http://schemas.openxmlformats.org/officeDocument/2006/relationships" xmlns:p="http://schemas.openxmlformats.org/presentationml/2006/main">
  <p:tag name="TIMING" val="|41.8"/>
</p:tagLst>
</file>

<file path=ppt/tags/tag23.xml><?xml version="1.0" encoding="utf-8"?>
<p:tagLst xmlns:a="http://schemas.openxmlformats.org/drawingml/2006/main" xmlns:r="http://schemas.openxmlformats.org/officeDocument/2006/relationships" xmlns:p="http://schemas.openxmlformats.org/presentationml/2006/main">
  <p:tag name="TIMING" val="|14.6"/>
</p:tagLst>
</file>

<file path=ppt/tags/tag24.xml><?xml version="1.0" encoding="utf-8"?>
<p:tagLst xmlns:a="http://schemas.openxmlformats.org/drawingml/2006/main" xmlns:r="http://schemas.openxmlformats.org/officeDocument/2006/relationships" xmlns:p="http://schemas.openxmlformats.org/presentationml/2006/main">
  <p:tag name="TIMING" val="|113.5"/>
</p:tagLst>
</file>

<file path=ppt/tags/tag25.xml><?xml version="1.0" encoding="utf-8"?>
<p:tagLst xmlns:a="http://schemas.openxmlformats.org/drawingml/2006/main" xmlns:r="http://schemas.openxmlformats.org/officeDocument/2006/relationships" xmlns:p="http://schemas.openxmlformats.org/presentationml/2006/main">
  <p:tag name="TIMING" val="|197"/>
</p:tagLst>
</file>

<file path=ppt/tags/tag26.xml><?xml version="1.0" encoding="utf-8"?>
<p:tagLst xmlns:a="http://schemas.openxmlformats.org/drawingml/2006/main" xmlns:r="http://schemas.openxmlformats.org/officeDocument/2006/relationships" xmlns:p="http://schemas.openxmlformats.org/presentationml/2006/main">
  <p:tag name="TIMING" val="|17.7"/>
</p:tagLst>
</file>

<file path=ppt/tags/tag27.xml><?xml version="1.0" encoding="utf-8"?>
<p:tagLst xmlns:a="http://schemas.openxmlformats.org/drawingml/2006/main" xmlns:r="http://schemas.openxmlformats.org/officeDocument/2006/relationships" xmlns:p="http://schemas.openxmlformats.org/presentationml/2006/main">
  <p:tag name="TIMING" val="|36.3"/>
</p:tagLst>
</file>

<file path=ppt/tags/tag28.xml><?xml version="1.0" encoding="utf-8"?>
<p:tagLst xmlns:a="http://schemas.openxmlformats.org/drawingml/2006/main" xmlns:r="http://schemas.openxmlformats.org/officeDocument/2006/relationships" xmlns:p="http://schemas.openxmlformats.org/presentationml/2006/main">
  <p:tag name="TIMING" val="|19.2"/>
</p:tagLst>
</file>

<file path=ppt/tags/tag29.xml><?xml version="1.0" encoding="utf-8"?>
<p:tagLst xmlns:a="http://schemas.openxmlformats.org/drawingml/2006/main" xmlns:r="http://schemas.openxmlformats.org/officeDocument/2006/relationships" xmlns:p="http://schemas.openxmlformats.org/presentationml/2006/main">
  <p:tag name="TIMING" val="|16.3"/>
</p:tagLst>
</file>

<file path=ppt/tags/tag3.xml><?xml version="1.0" encoding="utf-8"?>
<p:tagLst xmlns:a="http://schemas.openxmlformats.org/drawingml/2006/main" xmlns:r="http://schemas.openxmlformats.org/officeDocument/2006/relationships" xmlns:p="http://schemas.openxmlformats.org/presentationml/2006/main">
  <p:tag name="TIMING" val="|73.2"/>
</p:tagLst>
</file>

<file path=ppt/tags/tag30.xml><?xml version="1.0" encoding="utf-8"?>
<p:tagLst xmlns:a="http://schemas.openxmlformats.org/drawingml/2006/main" xmlns:r="http://schemas.openxmlformats.org/officeDocument/2006/relationships" xmlns:p="http://schemas.openxmlformats.org/presentationml/2006/main">
  <p:tag name="TIMING" val="|26.9"/>
</p:tagLst>
</file>

<file path=ppt/tags/tag31.xml><?xml version="1.0" encoding="utf-8"?>
<p:tagLst xmlns:a="http://schemas.openxmlformats.org/drawingml/2006/main" xmlns:r="http://schemas.openxmlformats.org/officeDocument/2006/relationships" xmlns:p="http://schemas.openxmlformats.org/presentationml/2006/main">
  <p:tag name="TIMING" val="|17"/>
</p:tagLst>
</file>

<file path=ppt/tags/tag32.xml><?xml version="1.0" encoding="utf-8"?>
<p:tagLst xmlns:a="http://schemas.openxmlformats.org/drawingml/2006/main" xmlns:r="http://schemas.openxmlformats.org/officeDocument/2006/relationships" xmlns:p="http://schemas.openxmlformats.org/presentationml/2006/main">
  <p:tag name="TIMING" val="|17.7"/>
</p:tagLst>
</file>

<file path=ppt/tags/tag33.xml><?xml version="1.0" encoding="utf-8"?>
<p:tagLst xmlns:a="http://schemas.openxmlformats.org/drawingml/2006/main" xmlns:r="http://schemas.openxmlformats.org/officeDocument/2006/relationships" xmlns:p="http://schemas.openxmlformats.org/presentationml/2006/main">
  <p:tag name="TIMING" val="|25"/>
</p:tagLst>
</file>

<file path=ppt/tags/tag34.xml><?xml version="1.0" encoding="utf-8"?>
<p:tagLst xmlns:a="http://schemas.openxmlformats.org/drawingml/2006/main" xmlns:r="http://schemas.openxmlformats.org/officeDocument/2006/relationships" xmlns:p="http://schemas.openxmlformats.org/presentationml/2006/main">
  <p:tag name="TIMING" val="|9.1"/>
</p:tagLst>
</file>

<file path=ppt/tags/tag4.xml><?xml version="1.0" encoding="utf-8"?>
<p:tagLst xmlns:a="http://schemas.openxmlformats.org/drawingml/2006/main" xmlns:r="http://schemas.openxmlformats.org/officeDocument/2006/relationships" xmlns:p="http://schemas.openxmlformats.org/presentationml/2006/main">
  <p:tag name="TIMING" val="|110.7"/>
</p:tagLst>
</file>

<file path=ppt/tags/tag5.xml><?xml version="1.0" encoding="utf-8"?>
<p:tagLst xmlns:a="http://schemas.openxmlformats.org/drawingml/2006/main" xmlns:r="http://schemas.openxmlformats.org/officeDocument/2006/relationships" xmlns:p="http://schemas.openxmlformats.org/presentationml/2006/main">
  <p:tag name="TIMING" val="|128.6"/>
</p:tagLst>
</file>

<file path=ppt/tags/tag6.xml><?xml version="1.0" encoding="utf-8"?>
<p:tagLst xmlns:a="http://schemas.openxmlformats.org/drawingml/2006/main" xmlns:r="http://schemas.openxmlformats.org/officeDocument/2006/relationships" xmlns:p="http://schemas.openxmlformats.org/presentationml/2006/main">
  <p:tag name="TIMING" val="|70.9"/>
</p:tagLst>
</file>

<file path=ppt/tags/tag7.xml><?xml version="1.0" encoding="utf-8"?>
<p:tagLst xmlns:a="http://schemas.openxmlformats.org/drawingml/2006/main" xmlns:r="http://schemas.openxmlformats.org/officeDocument/2006/relationships" xmlns:p="http://schemas.openxmlformats.org/presentationml/2006/main">
  <p:tag name="TIMING" val="|30"/>
</p:tagLst>
</file>

<file path=ppt/tags/tag8.xml><?xml version="1.0" encoding="utf-8"?>
<p:tagLst xmlns:a="http://schemas.openxmlformats.org/drawingml/2006/main" xmlns:r="http://schemas.openxmlformats.org/officeDocument/2006/relationships" xmlns:p="http://schemas.openxmlformats.org/presentationml/2006/main">
  <p:tag name="TIMING" val="|8.5"/>
</p:tagLst>
</file>

<file path=ppt/tags/tag9.xml><?xml version="1.0" encoding="utf-8"?>
<p:tagLst xmlns:a="http://schemas.openxmlformats.org/drawingml/2006/main" xmlns:r="http://schemas.openxmlformats.org/officeDocument/2006/relationships" xmlns:p="http://schemas.openxmlformats.org/presentationml/2006/main">
  <p:tag name="TIMING" val="|38.5"/>
</p:tagLst>
</file>

<file path=ppt/theme/theme1.xml><?xml version="1.0" encoding="utf-8"?>
<a:theme xmlns:a="http://schemas.openxmlformats.org/drawingml/2006/main" name="WVDE-Blue-Theme">
  <a:themeElements>
    <a:clrScheme name="WVDE Colors">
      <a:dk1>
        <a:srgbClr val="55595C"/>
      </a:dk1>
      <a:lt1>
        <a:srgbClr val="FFFFFF"/>
      </a:lt1>
      <a:dk2>
        <a:srgbClr val="444951"/>
      </a:dk2>
      <a:lt2>
        <a:srgbClr val="E7E6E6"/>
      </a:lt2>
      <a:accent1>
        <a:srgbClr val="00709B"/>
      </a:accent1>
      <a:accent2>
        <a:srgbClr val="C9AB57"/>
      </a:accent2>
      <a:accent3>
        <a:srgbClr val="824C3C"/>
      </a:accent3>
      <a:accent4>
        <a:srgbClr val="E7AF2B"/>
      </a:accent4>
      <a:accent5>
        <a:srgbClr val="5B9BD5"/>
      </a:accent5>
      <a:accent6>
        <a:srgbClr val="35AA4E"/>
      </a:accent6>
      <a:hlink>
        <a:srgbClr val="00709B"/>
      </a:hlink>
      <a:folHlink>
        <a:srgbClr val="00709B"/>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DE-Blue-Theme" id="{D78C6B5F-60E8-1B47-82F6-F07816BF6DAB}" vid="{E7E72C0D-6EB4-3742-8446-CF1A040524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7A3174C1B8144AA50A1394ECE83C7C" ma:contentTypeVersion="18" ma:contentTypeDescription="Create a new document." ma:contentTypeScope="" ma:versionID="c82e7db89004bd09aacb51109fe8e614">
  <xsd:schema xmlns:xsd="http://www.w3.org/2001/XMLSchema" xmlns:xs="http://www.w3.org/2001/XMLSchema" xmlns:p="http://schemas.microsoft.com/office/2006/metadata/properties" xmlns:ns2="39282169-5cfa-4001-9002-b922dd550a54" xmlns:ns3="f0a2090e-64ff-4da7-8f0c-cab0399f815a" targetNamespace="http://schemas.microsoft.com/office/2006/metadata/properties" ma:root="true" ma:fieldsID="94ab37f4a52526b7f59223f6bc3014e0" ns2:_="" ns3:_="">
    <xsd:import namespace="39282169-5cfa-4001-9002-b922dd550a54"/>
    <xsd:import namespace="f0a2090e-64ff-4da7-8f0c-cab0399f81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282169-5cfa-4001-9002-b922dd550a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f1c258c-cfe4-4d0a-8fd9-d7c5ce6612f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a2090e-64ff-4da7-8f0c-cab0399f815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d7fbd34-87f2-4eb4-ac81-9295439ea3a1}" ma:internalName="TaxCatchAll" ma:showField="CatchAllData" ma:web="f0a2090e-64ff-4da7-8f0c-cab0399f81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0a2090e-64ff-4da7-8f0c-cab0399f815a" xsi:nil="true"/>
    <lcf76f155ced4ddcb4097134ff3c332f xmlns="39282169-5cfa-4001-9002-b922dd550a54">
      <Terms xmlns="http://schemas.microsoft.com/office/infopath/2007/PartnerControls"/>
    </lcf76f155ced4ddcb4097134ff3c332f>
    <SharedWithUsers xmlns="f0a2090e-64ff-4da7-8f0c-cab0399f815a">
      <UserInfo>
        <DisplayName>David Lee</DisplayName>
        <AccountId>15</AccountId>
        <AccountType/>
      </UserInfo>
    </SharedWithUsers>
  </documentManagement>
</p:properties>
</file>

<file path=customXml/itemProps1.xml><?xml version="1.0" encoding="utf-8"?>
<ds:datastoreItem xmlns:ds="http://schemas.openxmlformats.org/officeDocument/2006/customXml" ds:itemID="{3308000E-5227-46C4-AD86-FADF3E8EF9A5}">
  <ds:schemaRefs>
    <ds:schemaRef ds:uri="39282169-5cfa-4001-9002-b922dd550a54"/>
    <ds:schemaRef ds:uri="f0a2090e-64ff-4da7-8f0c-cab0399f81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44E736-D2DD-4DF1-BFA2-11C304EFFDBD}">
  <ds:schemaRefs>
    <ds:schemaRef ds:uri="http://schemas.microsoft.com/sharepoint/v3/contenttype/forms"/>
  </ds:schemaRefs>
</ds:datastoreItem>
</file>

<file path=customXml/itemProps3.xml><?xml version="1.0" encoding="utf-8"?>
<ds:datastoreItem xmlns:ds="http://schemas.openxmlformats.org/officeDocument/2006/customXml" ds:itemID="{C014A0E8-E1A7-4A71-9D04-B2054B2291E1}">
  <ds:schemaRefs>
    <ds:schemaRef ds:uri="39282169-5cfa-4001-9002-b922dd550a54"/>
    <ds:schemaRef ds:uri="f0a2090e-64ff-4da7-8f0c-cab0399f81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WVDE-Blue-Theme</Template>
  <TotalTime>0</TotalTime>
  <Words>13271</Words>
  <Application>Microsoft Macintosh PowerPoint</Application>
  <PresentationFormat>Widescreen</PresentationFormat>
  <Paragraphs>1224</Paragraphs>
  <Slides>84</Slides>
  <Notes>78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84</vt:i4>
      </vt:variant>
    </vt:vector>
  </HeadingPairs>
  <TitlesOfParts>
    <vt:vector size="98" baseType="lpstr">
      <vt:lpstr>Arial</vt:lpstr>
      <vt:lpstr>Arial Black</vt:lpstr>
      <vt:lpstr>Calbri</vt:lpstr>
      <vt:lpstr>Calibri</vt:lpstr>
      <vt:lpstr>Calibri </vt:lpstr>
      <vt:lpstr>Calibri  </vt:lpstr>
      <vt:lpstr>Fira Sans</vt:lpstr>
      <vt:lpstr>Fira Sans Light</vt:lpstr>
      <vt:lpstr>Segoe UI</vt:lpstr>
      <vt:lpstr>Symbol</vt:lpstr>
      <vt:lpstr>Times New Roman</vt:lpstr>
      <vt:lpstr>Wingdings 2</vt:lpstr>
      <vt:lpstr>Wingdings 3</vt:lpstr>
      <vt:lpstr>WVDE-Blue-Theme</vt:lpstr>
      <vt:lpstr>  Nita M. Lowey  21st Century Community Learning Center Bidders’ Conference</vt:lpstr>
      <vt:lpstr>21st Century Nita M. Lowey Community Learning Center (21st CCLC)</vt:lpstr>
      <vt:lpstr>Grant Purposes</vt:lpstr>
      <vt:lpstr>Grant Awards</vt:lpstr>
      <vt:lpstr>Authorized Activities</vt:lpstr>
      <vt:lpstr> Eligibility to Apply</vt:lpstr>
      <vt:lpstr>Federal Criteria of Eligibility</vt:lpstr>
      <vt:lpstr>West Virginia Competitive Priorities</vt:lpstr>
      <vt:lpstr>Timeline</vt:lpstr>
      <vt:lpstr> Submission Requirements</vt:lpstr>
      <vt:lpstr>PowerPoint Presentation</vt:lpstr>
      <vt:lpstr>Review and Awarding Process</vt:lpstr>
      <vt:lpstr>Questions?</vt:lpstr>
      <vt:lpstr>Requirements</vt:lpstr>
      <vt:lpstr>Statutory Requirements</vt:lpstr>
      <vt:lpstr>Afterschool Design and Measures of Effectiveness</vt:lpstr>
      <vt:lpstr>WVDE 21st CCLC Staffing Requirements</vt:lpstr>
      <vt:lpstr>Professional Development Requirements</vt:lpstr>
      <vt:lpstr>Evaluation Requirements</vt:lpstr>
      <vt:lpstr>WVDE 21st CCLC Site Operation Requirements </vt:lpstr>
      <vt:lpstr>Average Daily Attendance  </vt:lpstr>
      <vt:lpstr>Calculating Average Daily Attendance (ADA)</vt:lpstr>
      <vt:lpstr>Combined Site ADA Data from 2021-2024</vt:lpstr>
      <vt:lpstr>Questions?</vt:lpstr>
      <vt:lpstr>Application</vt:lpstr>
      <vt:lpstr>GPS Cover Sheet</vt:lpstr>
      <vt:lpstr>Assurances </vt:lpstr>
      <vt:lpstr>Program Summary</vt:lpstr>
      <vt:lpstr>Application Narrative</vt:lpstr>
      <vt:lpstr>Statement of Need</vt:lpstr>
      <vt:lpstr>Action Plan Format  </vt:lpstr>
      <vt:lpstr>         Action Plan Objectives</vt:lpstr>
      <vt:lpstr>         Action Plan Outcomes</vt:lpstr>
      <vt:lpstr>         Action Plan Strategies</vt:lpstr>
      <vt:lpstr>         Action Plan Progress Indicators</vt:lpstr>
      <vt:lpstr>         Action Plan Evaluation Plan</vt:lpstr>
      <vt:lpstr>What questions do you have about the Action Plan?</vt:lpstr>
      <vt:lpstr> Afterschool Program Implementation  (API): Recruitment and Retention</vt:lpstr>
      <vt:lpstr>API: Program Design</vt:lpstr>
      <vt:lpstr> API: Program Operations</vt:lpstr>
      <vt:lpstr>API: Approved Activities May Include</vt:lpstr>
      <vt:lpstr>API: Supper and Snack</vt:lpstr>
      <vt:lpstr>What questions do you have about the Afterschool Program Implementation Plan?</vt:lpstr>
      <vt:lpstr>Parent and Family Engagement Plan: </vt:lpstr>
      <vt:lpstr>Facility Plan</vt:lpstr>
      <vt:lpstr>Program Personnel</vt:lpstr>
      <vt:lpstr>Program Personnel</vt:lpstr>
      <vt:lpstr>Collaboration</vt:lpstr>
      <vt:lpstr>Sustainability</vt:lpstr>
      <vt:lpstr>Organizational Capacity</vt:lpstr>
      <vt:lpstr>Related Documents</vt:lpstr>
      <vt:lpstr>GPS Related Documents  </vt:lpstr>
      <vt:lpstr>What questions do you have about the Application or Related Documents?</vt:lpstr>
      <vt:lpstr>Budget</vt:lpstr>
      <vt:lpstr>Budget is required to be:</vt:lpstr>
      <vt:lpstr>Budget is to be based on:</vt:lpstr>
      <vt:lpstr>Budget Narrative</vt:lpstr>
      <vt:lpstr>Budget Requirements</vt:lpstr>
      <vt:lpstr>Administrative Costs versus Program Costs</vt:lpstr>
      <vt:lpstr>Administrative Costs: Direct and Indirect</vt:lpstr>
      <vt:lpstr>Direct vs Indirect Administrative Cost Examples</vt:lpstr>
      <vt:lpstr>Budgeting for Indirect Costs</vt:lpstr>
      <vt:lpstr>Budget Detail: Function and Object Codes </vt:lpstr>
      <vt:lpstr>Available Function Codes</vt:lpstr>
      <vt:lpstr>GPS Budget Function Code Requirement </vt:lpstr>
      <vt:lpstr>Budget Detail: Object Codes</vt:lpstr>
      <vt:lpstr>New Object Codes</vt:lpstr>
      <vt:lpstr>Non-LEA Example: Object Code 112 Usage</vt:lpstr>
      <vt:lpstr>LEA Example: Object Code 112 Usage</vt:lpstr>
      <vt:lpstr>What are questions about budgeting?</vt:lpstr>
      <vt:lpstr>Financial Management</vt:lpstr>
      <vt:lpstr>FINANCIAL MANAGEMENT SYSTEMS </vt:lpstr>
      <vt:lpstr>Non-Allowable Expenses: Program Income &amp; Subgrants</vt:lpstr>
      <vt:lpstr>Equipment and Supplies</vt:lpstr>
      <vt:lpstr>Non-Allowable: SUPPLANTING</vt:lpstr>
      <vt:lpstr> Audit Requirements 2 CFR 200 Subpart F</vt:lpstr>
      <vt:lpstr>Subrecipient –AUDITS WV Code 12-4-14</vt:lpstr>
      <vt:lpstr>Funds are Reimbursement Only</vt:lpstr>
      <vt:lpstr>WV GRANT PERFORMANCE PERIODS</vt:lpstr>
      <vt:lpstr>Helpful Links</vt:lpstr>
      <vt:lpstr>Questions about fiscal management?</vt:lpstr>
      <vt:lpstr>Application Tools</vt:lpstr>
      <vt:lpstr>Next Steps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Nina M. Lowey  21st Century Community Learning Center Bidders’ Conference</dc:title>
  <dc:creator>Sherry Swint</dc:creator>
  <cp:lastModifiedBy>Shaun Dover</cp:lastModifiedBy>
  <cp:revision>3</cp:revision>
  <cp:lastPrinted>2024-02-05T19:45:26Z</cp:lastPrinted>
  <dcterms:created xsi:type="dcterms:W3CDTF">2023-02-14T20:30:50Z</dcterms:created>
  <dcterms:modified xsi:type="dcterms:W3CDTF">2026-02-25T19:28:27Z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0x0101001C7A3174C1B8144AA50A1394ECE83C7C</vt:lpwstr>
  </property>
  <property fmtid="{D5CDD505-2E9C-101B-9397-08002B2CF9AE}" pid="4" name="MSIP_Label_460f4a70-4b6c-4bd4-a002-31edb9c00abe_Enabled">
    <vt:lpwstr>true</vt:lpwstr>
  </property>
  <property fmtid="{D5CDD505-2E9C-101B-9397-08002B2CF9AE}" pid="5" name="MSIP_Label_460f4a70-4b6c-4bd4-a002-31edb9c00abe_SetDate">
    <vt:lpwstr>2024-01-08T15:18:54Z</vt:lpwstr>
  </property>
  <property fmtid="{D5CDD505-2E9C-101B-9397-08002B2CF9AE}" pid="6" name="MSIP_Label_460f4a70-4b6c-4bd4-a002-31edb9c00abe_Method">
    <vt:lpwstr>Standard</vt:lpwstr>
  </property>
  <property fmtid="{D5CDD505-2E9C-101B-9397-08002B2CF9AE}" pid="7" name="MSIP_Label_460f4a70-4b6c-4bd4-a002-31edb9c00abe_Name">
    <vt:lpwstr>General</vt:lpwstr>
  </property>
  <property fmtid="{D5CDD505-2E9C-101B-9397-08002B2CF9AE}" pid="8" name="MSIP_Label_460f4a70-4b6c-4bd4-a002-31edb9c00abe_SiteId">
    <vt:lpwstr>e019b04b-330c-467a-8bae-09fb17374d6a</vt:lpwstr>
  </property>
  <property fmtid="{D5CDD505-2E9C-101B-9397-08002B2CF9AE}" pid="9" name="MSIP_Label_460f4a70-4b6c-4bd4-a002-31edb9c00abe_ActionId">
    <vt:lpwstr>256bf79d-097a-44aa-b9f4-0be47ba36895</vt:lpwstr>
  </property>
  <property fmtid="{D5CDD505-2E9C-101B-9397-08002B2CF9AE}" pid="10" name="MSIP_Label_460f4a70-4b6c-4bd4-a002-31edb9c00abe_ContentBits">
    <vt:lpwstr>0</vt:lpwstr>
  </property>
</Properties>
</file>