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116" autoAdjust="0"/>
  </p:normalViewPr>
  <p:slideViewPr>
    <p:cSldViewPr snapToGrid="0">
      <p:cViewPr varScale="1">
        <p:scale>
          <a:sx n="92" d="100"/>
          <a:sy n="92" d="100"/>
        </p:scale>
        <p:origin x="21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87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587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C719106D-9C85-4CE2-9DBA-F988A3ADD8EB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5"/>
            <a:ext cx="2971800" cy="4587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54CDD023-287A-4140-ACC7-A5F4DB20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87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87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207DDF04-6367-4B71-9807-D3534237732F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50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5"/>
            <a:ext cx="2971800" cy="4587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9EEC1A76-FFE4-43F7-9AF1-F8D7E95F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7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1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1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4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7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3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8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5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67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0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40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52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26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71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62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04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6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29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21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41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1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86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54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43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C1A76-FFE4-43F7-9AF1-F8D7E95F3C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9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5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1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4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5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3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DD14-57AB-45C5-A980-3909F365E8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70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74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8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79207"/>
            <a:ext cx="2057400" cy="52469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79207"/>
            <a:ext cx="6019800" cy="52469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8765"/>
            <a:ext cx="4038600" cy="371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8765"/>
            <a:ext cx="4038600" cy="371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5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549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66217"/>
            <a:ext cx="4040188" cy="3265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5549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66217"/>
            <a:ext cx="4041775" cy="3265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2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7620"/>
            <a:ext cx="3008313" cy="34885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392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609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0659"/>
            <a:ext cx="5486400" cy="5466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7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85"/>
            <a:ext cx="8229600" cy="396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C006-4849-E34F-9B66-71AF1D6A103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2244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8F1C562-0EF2-0045-8093-4EDB6FA56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0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curry@k12.wv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vde.state.wv.us/teachwv/alternative-certificatio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vde.state.wv.us/teachwv/alternative-certification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vde.state.wv.us/certification/documents/WestVirginiaLicensureTestingDirectoryEffectiveJanuary11_2017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vde.state.wv.us/polici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vde.state.wv.us/certification/" TargetMode="External"/><Relationship Id="rId7" Type="http://schemas.openxmlformats.org/officeDocument/2006/relationships/hyperlink" Target="mailto:kmordecki@k12.wv.u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mellace@k12.wv.us" TargetMode="External"/><Relationship Id="rId5" Type="http://schemas.openxmlformats.org/officeDocument/2006/relationships/hyperlink" Target="mailto:lnbragg@k12.wv.us" TargetMode="External"/><Relationship Id="rId4" Type="http://schemas.openxmlformats.org/officeDocument/2006/relationships/hyperlink" Target="http://wvde.state.wv.us/certification/resources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vk12-my.sharepoint.com/personal/joliveto_k12_wv_us/_layouts/15/guestaccess.aspx?guestaccesstoken=1X5ul6Hxzj2xQrKW%2bgOCynZtqA928TU9SIhGCqfEypY%3d&amp;folderid=0244e08c2cc554ff8a8cd35052e80e440&amp;rev=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veis.k12.wv.us/certportal/index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1657018"/>
            <a:ext cx="8657112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Office of Educator Effectiveness and Licensure (OEEL)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08763"/>
            <a:ext cx="9144000" cy="17526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West </a:t>
            </a:r>
            <a:r>
              <a:rPr lang="en-US" sz="2200" dirty="0">
                <a:solidFill>
                  <a:schemeClr val="tx1"/>
                </a:solidFill>
              </a:rPr>
              <a:t>Virginia Department of </a:t>
            </a:r>
            <a:r>
              <a:rPr lang="en-US" sz="2200" dirty="0" smtClean="0">
                <a:solidFill>
                  <a:schemeClr val="tx1"/>
                </a:solidFill>
              </a:rPr>
              <a:t>Education (WVDE)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Charleston, WV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January 24, 2017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382" y="5644342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Please mute your Skype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12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5958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Background/Fingerprints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1758"/>
            <a:ext cx="9144000" cy="519764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State (not FBI) background checks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individuals with a pending application for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certification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be shared with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if within 90 days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State Police and federal regulations, backgrounds received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OEEL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the applicant is not applying for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licensure/permit/authorization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released from our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fingerprints are rejected by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MorphoTrust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there is no fee for reprints.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9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4579"/>
            <a:ext cx="9144000" cy="438158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 background is conducted for county purposes or for service personnel, applicants must indicate the county as the recipient and only pay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32.50 when registering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checks conducted erroneously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 be completed again and will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 additional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personnel (excluding bus drivers) background checks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shared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counties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*As of 1/24/17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45958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Background/Fingerprints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898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516"/>
            <a:ext cx="9144000" cy="8542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New Disclosures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7379"/>
            <a:ext cx="9144000" cy="55706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All applicants who answer yes on any question (on Part 2 of the Applicant Information Sheet or on the “Add Disclosure” section for electronic applications) must add each incident when she/he applies.  Each disclosure must include the following: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Date – month and year of the incident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Title – incident disclosed i.e. DUI, Trespassing, Suspension, Letter of Reprimand, etc.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Narrative – written by the applicant and details his/her conduct which led to the licensure/personnel/criminal action.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Personnel Documentation – if disclosing a personnel related matter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Court Documentation – documentation that is provided by the appropriate magistrate/circuit/district/federal court.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Repeat this process for each disclosure.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200" dirty="0" smtClean="0"/>
              <a:t>Ex. an applicant arrested on three (3) different dates will add three (3) disclosures; an applicant arrested one (1) time and charged w/two (2) offenses will make one disclosure, naming each offense in the title.  </a:t>
            </a:r>
            <a:endParaRPr lang="en-US" sz="2200" dirty="0" smtClean="0"/>
          </a:p>
          <a:p>
            <a:pPr marL="400050" lvl="1" indent="0">
              <a:buNone/>
            </a:pPr>
            <a:endParaRPr lang="en-US" sz="1600" b="1" dirty="0" smtClean="0"/>
          </a:p>
          <a:p>
            <a:pPr marL="400050" lvl="1" indent="0">
              <a:buNone/>
            </a:pPr>
            <a:r>
              <a:rPr lang="en-US" sz="2900" b="1" dirty="0" smtClean="0"/>
              <a:t>*All incidents must be disclosed regardless of age, outcome,</a:t>
            </a:r>
          </a:p>
          <a:p>
            <a:pPr marL="400050" lvl="1" indent="0">
              <a:buNone/>
            </a:pPr>
            <a:r>
              <a:rPr lang="en-US" sz="2900" b="1" dirty="0" smtClean="0"/>
              <a:t>or expungement.  </a:t>
            </a:r>
            <a:r>
              <a:rPr lang="en-US" sz="2900" dirty="0" smtClean="0"/>
              <a:t>	</a:t>
            </a:r>
            <a:r>
              <a:rPr lang="en-US" sz="2300" dirty="0" smtClean="0"/>
              <a:t>	</a:t>
            </a:r>
            <a:r>
              <a:rPr lang="en-US" sz="2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92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516"/>
            <a:ext cx="9144000" cy="8542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Previous Disclosures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7379"/>
            <a:ext cx="9144000" cy="55706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All applicants who have previously disclosed (on </a:t>
            </a:r>
            <a:r>
              <a:rPr lang="en-US" sz="3800" dirty="0"/>
              <a:t>Part 2 of the Applicant Information Sheet or on the “Add Disclosure” section for electronic </a:t>
            </a:r>
            <a:r>
              <a:rPr lang="en-US" sz="3800" dirty="0" smtClean="0"/>
              <a:t>applications) </a:t>
            </a:r>
            <a:r>
              <a:rPr lang="en-US" sz="3800" dirty="0"/>
              <a:t>must </a:t>
            </a:r>
            <a:r>
              <a:rPr lang="en-US" sz="3800" dirty="0" smtClean="0"/>
              <a:t>add each incident when she/he applies.  Each disclosure must include the following: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Date – month and year of the incident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Title – incident disclosed i.e. DUI, Trespassing, Suspension, Letter of Reprimand, etc.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Narrative – If previously disclosed, a sentence stating so.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Applicant should check the box indicating that the incident was previously disclosed and reviewed.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Applicant must click the “Add Disclosure” button on electronic apps.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800" dirty="0" smtClean="0"/>
              <a:t>Repeat this process for each disclosure (if needed).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200" dirty="0" smtClean="0"/>
              <a:t>Ex. an applicant arrested on three (3) different dates will add three (3) disclosures; an applicant arrested one (1) time and charged w/two (2) offenses will make one disclosure, naming each offense in the title.  </a:t>
            </a:r>
            <a:endParaRPr lang="en-US" sz="2200" dirty="0" smtClean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2900" b="1" dirty="0" smtClean="0"/>
              <a:t>*All incidents must be disclosed regardless of age, outcome,</a:t>
            </a:r>
          </a:p>
          <a:p>
            <a:pPr marL="400050" lvl="1" indent="0">
              <a:buNone/>
            </a:pPr>
            <a:r>
              <a:rPr lang="en-US" sz="2900" b="1" dirty="0" smtClean="0"/>
              <a:t>or expungement.  </a:t>
            </a:r>
            <a:r>
              <a:rPr lang="en-US" sz="2900" dirty="0" smtClean="0"/>
              <a:t>	</a:t>
            </a:r>
            <a:r>
              <a:rPr lang="en-US" sz="2300" dirty="0" smtClean="0"/>
              <a:t>	</a:t>
            </a:r>
            <a:r>
              <a:rPr lang="en-US" sz="2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7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8482"/>
            <a:ext cx="9144000" cy="63530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Send Backs	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0674"/>
            <a:ext cx="9144000" cy="49570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Certification Officers should check regularly for pending electronic applications with send backs.  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Some information may require review and approval by the county prior to submission to OEEL.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All legal questions should be directed to Emily Curry.  </a:t>
            </a:r>
          </a:p>
          <a:p>
            <a:pPr lvl="1"/>
            <a:endParaRPr lang="en-US" sz="2400" dirty="0" smtClean="0">
              <a:hlinkClick r:id="rId3"/>
            </a:endParaRPr>
          </a:p>
          <a:p>
            <a:pPr lvl="1"/>
            <a:r>
              <a:rPr lang="en-US" sz="2400" dirty="0" smtClean="0">
                <a:hlinkClick r:id="rId3"/>
              </a:rPr>
              <a:t>Emily.curry@k12.wv.us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22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2228"/>
            <a:ext cx="9144000" cy="647340"/>
          </a:xfrm>
        </p:spPr>
        <p:txBody>
          <a:bodyPr>
            <a:normAutofit/>
          </a:bodyPr>
          <a:lstStyle/>
          <a:p>
            <a:r>
              <a:rPr lang="en-US" sz="3200" b="1" dirty="0"/>
              <a:t>Alternative </a:t>
            </a:r>
            <a:r>
              <a:rPr lang="en-US" sz="3200" b="1" dirty="0" smtClean="0"/>
              <a:t>Certification (AC)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1284"/>
            <a:ext cx="9144000" cy="548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50" dirty="0" smtClean="0"/>
              <a:t>Alternative certification may be used for areas of critical </a:t>
            </a:r>
            <a:r>
              <a:rPr lang="en-US" sz="2350" dirty="0"/>
              <a:t>need and </a:t>
            </a:r>
            <a:r>
              <a:rPr lang="en-US" sz="2350" dirty="0" smtClean="0"/>
              <a:t>shortage. Critical need and shortage is when </a:t>
            </a:r>
            <a:r>
              <a:rPr lang="en-US" sz="2350" dirty="0"/>
              <a:t>no certified </a:t>
            </a:r>
            <a:r>
              <a:rPr lang="en-US" sz="2350" dirty="0" smtClean="0"/>
              <a:t>applicant has </a:t>
            </a:r>
            <a:r>
              <a:rPr lang="en-US" sz="2350" dirty="0"/>
              <a:t>applied </a:t>
            </a:r>
            <a:r>
              <a:rPr lang="en-US" sz="2350" dirty="0" smtClean="0"/>
              <a:t>after a minimum of two postings in accordance with §18A-3-1a.</a:t>
            </a:r>
          </a:p>
          <a:p>
            <a:pPr marL="0" indent="0">
              <a:buNone/>
            </a:pPr>
            <a:r>
              <a:rPr lang="en-US" sz="2350" dirty="0" smtClean="0"/>
              <a:t>Current Status of AC Programs:</a:t>
            </a:r>
          </a:p>
          <a:p>
            <a:r>
              <a:rPr lang="en-US" sz="2350" dirty="0" smtClean="0"/>
              <a:t>51 of 57 </a:t>
            </a:r>
            <a:r>
              <a:rPr lang="en-US" sz="2350" dirty="0"/>
              <a:t>s</a:t>
            </a:r>
            <a:r>
              <a:rPr lang="en-US" sz="2350" dirty="0" smtClean="0"/>
              <a:t>chool districts now have WVBE approved AC program(s)</a:t>
            </a:r>
          </a:p>
          <a:p>
            <a:r>
              <a:rPr lang="en-US" sz="2350" dirty="0" smtClean="0"/>
              <a:t>32 individuals have received alternative teaching certificates for the 2016-2017 school year as of January 12, 2017</a:t>
            </a:r>
          </a:p>
          <a:p>
            <a:r>
              <a:rPr lang="en-US" sz="2350" dirty="0" smtClean="0"/>
              <a:t>The list of WVBE approved AC programs for general education and special education may </a:t>
            </a:r>
            <a:r>
              <a:rPr lang="en-US" sz="2350" dirty="0"/>
              <a:t>be found at </a:t>
            </a:r>
            <a:r>
              <a:rPr lang="en-US" sz="2350" dirty="0">
                <a:hlinkClick r:id="rId3"/>
              </a:rPr>
              <a:t>http://</a:t>
            </a:r>
            <a:r>
              <a:rPr lang="en-US" sz="2350" dirty="0" smtClean="0">
                <a:hlinkClick r:id="rId3"/>
              </a:rPr>
              <a:t>wvde.state.wv.us/teachwv/alternative-certification.html</a:t>
            </a:r>
            <a:r>
              <a:rPr lang="en-US" sz="235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8147"/>
            <a:ext cx="9144000" cy="60157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Alternative Certification Reminders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9726"/>
            <a:ext cx="9144000" cy="5305927"/>
          </a:xfrm>
        </p:spPr>
        <p:txBody>
          <a:bodyPr>
            <a:noAutofit/>
          </a:bodyPr>
          <a:lstStyle/>
          <a:p>
            <a:r>
              <a:rPr lang="en-US" sz="2400" dirty="0" smtClean="0"/>
              <a:t>School district leaders and the Professional Support Team should become familiar with their WVBE approved AC program(s)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School districts may only request endorsements identified in their WVBE approved AC program(s) on applications for the alternative teaching certificate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Eligibility requirements for the alternative teaching certificate are summarized in an FAQ document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wvde.state.wv.us/teachwv/alternative-certification.html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1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397881"/>
            <a:ext cx="9143999" cy="1966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u="sng" dirty="0" smtClean="0"/>
          </a:p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General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Praxis Core Academic Skills for Educators – Passing </a:t>
            </a:r>
            <a:r>
              <a:rPr lang="en-US" sz="2000" dirty="0">
                <a:solidFill>
                  <a:schemeClr val="tx1"/>
                </a:solidFill>
              </a:rPr>
              <a:t>scores or qualifying exemption </a:t>
            </a:r>
            <a:r>
              <a:rPr lang="en-US" sz="2000" i="1" dirty="0">
                <a:solidFill>
                  <a:schemeClr val="tx1"/>
                </a:solidFill>
              </a:rPr>
              <a:t>in advance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Praxis Content - Passing score(s) </a:t>
            </a:r>
            <a:r>
              <a:rPr lang="en-US" sz="2000" i="1" dirty="0" smtClean="0">
                <a:solidFill>
                  <a:schemeClr val="tx1"/>
                </a:solidFill>
              </a:rPr>
              <a:t>in advance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Praxis Principles of Learning and Teaching – </a:t>
            </a:r>
            <a:r>
              <a:rPr lang="en-US" sz="2000" dirty="0">
                <a:solidFill>
                  <a:schemeClr val="tx1"/>
                </a:solidFill>
              </a:rPr>
              <a:t>Passing </a:t>
            </a:r>
            <a:r>
              <a:rPr lang="en-US" sz="2000" dirty="0" smtClean="0">
                <a:solidFill>
                  <a:schemeClr val="tx1"/>
                </a:solidFill>
              </a:rPr>
              <a:t>score </a:t>
            </a:r>
            <a:r>
              <a:rPr lang="en-US" sz="2000" i="1" dirty="0" smtClean="0">
                <a:solidFill>
                  <a:schemeClr val="tx1"/>
                </a:solidFill>
              </a:rPr>
              <a:t>upon completion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269819"/>
            <a:ext cx="9144000" cy="24630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Special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Praxis </a:t>
            </a:r>
            <a:r>
              <a:rPr lang="en-US" sz="2000" dirty="0">
                <a:solidFill>
                  <a:schemeClr val="tx1"/>
                </a:solidFill>
              </a:rPr>
              <a:t>Core Academic Skills for </a:t>
            </a:r>
            <a:r>
              <a:rPr lang="en-US" sz="2000" dirty="0" smtClean="0">
                <a:solidFill>
                  <a:schemeClr val="tx1"/>
                </a:solidFill>
              </a:rPr>
              <a:t>Educators – </a:t>
            </a:r>
            <a:r>
              <a:rPr lang="en-US" sz="2000" dirty="0">
                <a:solidFill>
                  <a:schemeClr val="tx1"/>
                </a:solidFill>
              </a:rPr>
              <a:t>Passing scores or qualifying exemption </a:t>
            </a:r>
            <a:r>
              <a:rPr lang="en-US" sz="2000" i="1" dirty="0">
                <a:solidFill>
                  <a:schemeClr val="tx1"/>
                </a:solidFill>
              </a:rPr>
              <a:t>in advance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Praxis Content </a:t>
            </a:r>
            <a:r>
              <a:rPr lang="en-US" sz="2000" dirty="0" smtClean="0">
                <a:solidFill>
                  <a:schemeClr val="tx1"/>
                </a:solidFill>
              </a:rPr>
              <a:t>- Passing score(s) </a:t>
            </a:r>
            <a:r>
              <a:rPr lang="en-US" sz="2000" i="1" dirty="0" smtClean="0">
                <a:solidFill>
                  <a:schemeClr val="tx1"/>
                </a:solidFill>
              </a:rPr>
              <a:t>upon completion 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AC programs prepare participants to pass required content exam(s) for the 	endorsement sought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Praxis Principles of Learning and Teaching – Passing </a:t>
            </a:r>
            <a:r>
              <a:rPr lang="en-US" sz="2000" dirty="0" smtClean="0">
                <a:solidFill>
                  <a:schemeClr val="tx1"/>
                </a:solidFill>
              </a:rPr>
              <a:t>score </a:t>
            </a:r>
            <a:r>
              <a:rPr lang="en-US" sz="2000" i="1" dirty="0">
                <a:solidFill>
                  <a:schemeClr val="tx1"/>
                </a:solidFill>
              </a:rPr>
              <a:t>upon completion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541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Reminders for AC Programs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6003" y="6061715"/>
            <a:ext cx="853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West Virginia Licensure Testing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0179"/>
            <a:ext cx="9144000" cy="78205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District Responsibilities for AC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2232"/>
            <a:ext cx="9144000" cy="52457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School districts are the program providers and recommend successful AC program completers for licensure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AC Programs should align with policy. </a:t>
            </a:r>
            <a:r>
              <a:rPr lang="en-US" sz="2400" dirty="0"/>
              <a:t>Changes to policy may affect approved AC </a:t>
            </a:r>
            <a:r>
              <a:rPr lang="en-US" sz="2400" dirty="0" smtClean="0"/>
              <a:t>programs. </a:t>
            </a:r>
            <a:endParaRPr lang="en-US" sz="2400" dirty="0"/>
          </a:p>
          <a:p>
            <a:pPr lvl="1"/>
            <a:r>
              <a:rPr lang="en-US" sz="2400" dirty="0" smtClean="0"/>
              <a:t>WVBE Policy 5901 is currently on public </a:t>
            </a:r>
            <a:r>
              <a:rPr lang="en-US" sz="2400" dirty="0"/>
              <a:t>comment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wvde.state.wv.us/policies</a:t>
            </a:r>
            <a:r>
              <a:rPr lang="en-US" sz="2400" dirty="0" smtClean="0"/>
              <a:t>. Revisions address questions encountered as AC program implementation has progressed</a:t>
            </a:r>
          </a:p>
          <a:p>
            <a:pPr lvl="1"/>
            <a:r>
              <a:rPr lang="en-US" sz="2400" dirty="0" smtClean="0"/>
              <a:t>Deaf and Hard of Hearing and Visual Impairment guidance is now included in policy</a:t>
            </a:r>
          </a:p>
        </p:txBody>
      </p:sp>
    </p:spTree>
    <p:extLst>
      <p:ext uri="{BB962C8B-B14F-4D97-AF65-F5344CB8AC3E}">
        <p14:creationId xmlns:p14="http://schemas.microsoft.com/office/powerpoint/2010/main" val="3176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0180"/>
            <a:ext cx="9144000" cy="57751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District Considerations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0358"/>
            <a:ext cx="9144000" cy="51976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Has district leadership reviewed the approved AC program(s) to ensure that it meets district needs?</a:t>
            </a:r>
          </a:p>
          <a:p>
            <a:pPr lvl="1"/>
            <a:r>
              <a:rPr lang="en-US" sz="2400" dirty="0" smtClean="0"/>
              <a:t>Will the approved program of study for special education content adequately prepare candidates for passing the specific content Praxis exam(s) of the endorsement sought?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Has the district made plans to analyze the differences </a:t>
            </a:r>
            <a:r>
              <a:rPr lang="en-US" sz="2400" dirty="0"/>
              <a:t>between WVBE policy revisions and </a:t>
            </a:r>
            <a:r>
              <a:rPr lang="en-US" sz="2400" dirty="0" smtClean="0"/>
              <a:t>their </a:t>
            </a:r>
            <a:r>
              <a:rPr lang="en-US" sz="2400" dirty="0"/>
              <a:t>approved AC </a:t>
            </a:r>
            <a:r>
              <a:rPr lang="en-US" sz="2400" dirty="0" smtClean="0"/>
              <a:t>program(s) </a:t>
            </a:r>
            <a:r>
              <a:rPr lang="en-US" sz="2400" dirty="0"/>
              <a:t>to see if changes to </a:t>
            </a:r>
            <a:r>
              <a:rPr lang="en-US" sz="2400" dirty="0" smtClean="0"/>
              <a:t>the program(s) </a:t>
            </a:r>
            <a:r>
              <a:rPr lang="en-US" sz="2400" dirty="0"/>
              <a:t>are </a:t>
            </a:r>
            <a:r>
              <a:rPr lang="en-US" sz="2400" dirty="0" smtClean="0"/>
              <a:t>necessary?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8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358"/>
            <a:ext cx="9144000" cy="18648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OEEL Staff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800" b="1" dirty="0" smtClean="0"/>
              <a:t>Robert Hagerman</a:t>
            </a:r>
            <a:r>
              <a:rPr lang="en-US" sz="2800" dirty="0" smtClean="0"/>
              <a:t>, </a:t>
            </a:r>
            <a:r>
              <a:rPr lang="en-US" sz="2800" i="1" dirty="0" smtClean="0"/>
              <a:t>Executive Director</a:t>
            </a:r>
            <a:br>
              <a:rPr lang="en-US" sz="2800" i="1" dirty="0" smtClean="0"/>
            </a:br>
            <a:r>
              <a:rPr lang="en-US" sz="2800" b="1" dirty="0" smtClean="0"/>
              <a:t>Lori Buchanan</a:t>
            </a:r>
            <a:r>
              <a:rPr lang="en-US" sz="2800" dirty="0" smtClean="0"/>
              <a:t>, </a:t>
            </a:r>
            <a:r>
              <a:rPr lang="en-US" sz="2800" i="1" dirty="0" smtClean="0"/>
              <a:t>Assistant Director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1622"/>
            <a:ext cx="9144000" cy="4716378"/>
          </a:xfrm>
        </p:spPr>
        <p:txBody>
          <a:bodyPr numCol="2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Linda Bragg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i="1" dirty="0" smtClean="0"/>
              <a:t>IHE Liaison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Emily Curry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Teacher Quality 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Scottie Ford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Certification 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Brad Fittro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Teacher Quality 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Christina Haymaker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Credentialing Technician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Robert Mellace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Teacher Quality 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Kelly Mordecki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Teacher Quality 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Jodi Oliveto-Moore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Teacher Quality 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Jonathan Blatt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Intern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Mona Bowe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Associate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Sherri Hudnall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Associate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Sandy Simmons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Associate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14162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Consideration for AC Special Education Program of Study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2501"/>
            <a:ext cx="9144000" cy="43009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Districts must provide content preparation for the specific special education endorsement being sought, </a:t>
            </a:r>
            <a:r>
              <a:rPr lang="en-US" sz="2400" u="sng" dirty="0" smtClean="0"/>
              <a:t>but the additional requirement for core (subject matter) content is no longer required. </a:t>
            </a:r>
          </a:p>
          <a:p>
            <a:pPr marL="0" indent="0">
              <a:buNone/>
            </a:pPr>
            <a:endParaRPr lang="en-US" sz="2400" u="sng" dirty="0" smtClean="0"/>
          </a:p>
          <a:p>
            <a:r>
              <a:rPr lang="en-US" sz="2400" dirty="0" smtClean="0"/>
              <a:t>As a refiling procedure, WVDE will send districts a template for describing programs of study without core content (for districts that now wish to have their program of study not include core content).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116"/>
            <a:ext cx="8229600" cy="18404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Describing the Program of Study for each Special Education Endorsement on District AC Approved Program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242"/>
            <a:ext cx="8229600" cy="3002545"/>
          </a:xfrm>
        </p:spPr>
        <p:txBody>
          <a:bodyPr>
            <a:normAutofit/>
          </a:bodyPr>
          <a:lstStyle/>
          <a:p>
            <a:r>
              <a:rPr lang="en-US" sz="2400" dirty="0"/>
              <a:t>Approved special education AC programs are required </a:t>
            </a:r>
            <a:r>
              <a:rPr lang="en-US" sz="2400" dirty="0" smtClean="0"/>
              <a:t>to submit </a:t>
            </a:r>
            <a:r>
              <a:rPr lang="en-US" sz="2400" dirty="0"/>
              <a:t>detailed information about training and/or coursework to OEEL addressing content designed to assist participants in passing the required </a:t>
            </a:r>
            <a:r>
              <a:rPr lang="en-US" sz="2400" dirty="0" smtClean="0"/>
              <a:t>special education content </a:t>
            </a:r>
            <a:r>
              <a:rPr lang="en-US" sz="2400" dirty="0"/>
              <a:t>exam(s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WVDE </a:t>
            </a:r>
            <a:r>
              <a:rPr lang="en-US" sz="2400" dirty="0"/>
              <a:t>will send districts a template for describing </a:t>
            </a:r>
            <a:r>
              <a:rPr lang="en-US" sz="2400" dirty="0" smtClean="0"/>
              <a:t>the training </a:t>
            </a:r>
            <a:r>
              <a:rPr lang="en-US" sz="2400" dirty="0"/>
              <a:t>and/or coursework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 Employment Reminders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position must meet minimum posting requirements as per §18A-3-1a before AC may be used. </a:t>
            </a:r>
          </a:p>
          <a:p>
            <a:pPr lvl="1"/>
            <a:r>
              <a:rPr lang="en-US" sz="2400" dirty="0" smtClean="0"/>
              <a:t>This includes transitions from permit to AC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If an AC candidate is released due to a reduction in force, the Alternative Teaching Certificate may be renewed only if the candidate is hired in a timely manner and within a critical area of need and shortage that is for the same endorsement and programmatic levels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1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045"/>
            <a:ext cx="9144000" cy="59068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Additional Resources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9725"/>
            <a:ext cx="9144000" cy="459606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State </a:t>
            </a:r>
            <a:r>
              <a:rPr lang="en-US" sz="2400" dirty="0"/>
              <a:t>Code </a:t>
            </a:r>
            <a:r>
              <a:rPr lang="en-US" sz="2400" dirty="0" smtClean="0"/>
              <a:t>§18A-3-1 and </a:t>
            </a:r>
            <a:r>
              <a:rPr lang="en-US" sz="2400" dirty="0"/>
              <a:t>WVBE Policy </a:t>
            </a:r>
            <a:r>
              <a:rPr lang="en-US" sz="2400" dirty="0" smtClean="0"/>
              <a:t>5901 </a:t>
            </a:r>
          </a:p>
          <a:p>
            <a:r>
              <a:rPr lang="en-US" sz="2400" dirty="0" smtClean="0"/>
              <a:t>WVBE </a:t>
            </a:r>
            <a:r>
              <a:rPr lang="en-US" sz="2400" dirty="0"/>
              <a:t>Policy </a:t>
            </a:r>
            <a:r>
              <a:rPr lang="en-US" sz="2400" dirty="0" smtClean="0"/>
              <a:t>5202 </a:t>
            </a:r>
            <a:r>
              <a:rPr lang="en-US" sz="2400" dirty="0"/>
              <a:t>(§</a:t>
            </a:r>
            <a:r>
              <a:rPr lang="en-US" sz="2400" dirty="0" smtClean="0"/>
              <a:t>126-136-15)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alternative certification FAQ document at </a:t>
            </a:r>
            <a:r>
              <a:rPr lang="en-US" sz="2400" dirty="0">
                <a:hlinkClick r:id="rId3"/>
              </a:rPr>
              <a:t>http://wvde.state.wv.us/certification/</a:t>
            </a:r>
            <a:r>
              <a:rPr lang="en-US" sz="2400" dirty="0"/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Alternative certification technical assistance and implementation webinars at </a:t>
            </a:r>
            <a:r>
              <a:rPr lang="en-US" sz="2400" dirty="0">
                <a:hlinkClick r:id="rId4"/>
              </a:rPr>
              <a:t>http://wvde.state.wv.us/certification/resources.html</a:t>
            </a:r>
            <a:r>
              <a:rPr lang="en-US" sz="2400" dirty="0"/>
              <a:t> </a:t>
            </a:r>
          </a:p>
          <a:p>
            <a:pPr marL="0" lvl="1" indent="0" algn="ctr">
              <a:buNone/>
            </a:pPr>
            <a:r>
              <a:rPr lang="en-US" sz="2400" b="1" dirty="0" smtClean="0"/>
              <a:t>AC Contacts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Linda Bragg – Program Review – </a:t>
            </a:r>
            <a:r>
              <a:rPr lang="en-US" sz="2400" dirty="0" smtClean="0">
                <a:hlinkClick r:id="rId5"/>
              </a:rPr>
              <a:t>lnbragg@k12.wv.us</a:t>
            </a:r>
            <a:r>
              <a:rPr lang="en-US" sz="2400" dirty="0" smtClean="0"/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Robert Mellace – Implementation – </a:t>
            </a:r>
            <a:r>
              <a:rPr lang="en-US" sz="2400" dirty="0" smtClean="0">
                <a:hlinkClick r:id="rId6"/>
              </a:rPr>
              <a:t>rmellace@k12.wv.us</a:t>
            </a:r>
            <a:r>
              <a:rPr lang="en-US" sz="2400" dirty="0" smtClean="0"/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Kelly Mordecki - Implementation </a:t>
            </a:r>
            <a:r>
              <a:rPr lang="en-US" sz="2400" dirty="0"/>
              <a:t>- </a:t>
            </a:r>
            <a:r>
              <a:rPr lang="en-US" sz="2400" dirty="0" smtClean="0">
                <a:hlinkClick r:id="rId7"/>
              </a:rPr>
              <a:t>kmordecki@k12.wv.us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972"/>
            <a:ext cx="9143999" cy="58275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Teacher–in-Residence (TIR)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514414"/>
            <a:ext cx="9143999" cy="5343586"/>
          </a:xfrm>
        </p:spPr>
        <p:txBody>
          <a:bodyPr>
            <a:noAutofit/>
          </a:bodyPr>
          <a:lstStyle/>
          <a:p>
            <a:r>
              <a:rPr lang="en-US" sz="2400" dirty="0" smtClean="0"/>
              <a:t>Eligible teachers-in-residence complete their </a:t>
            </a:r>
            <a:r>
              <a:rPr lang="en-US" sz="2400" dirty="0"/>
              <a:t>clinical placement as </a:t>
            </a:r>
            <a:r>
              <a:rPr lang="en-US" sz="2400" dirty="0" smtClean="0"/>
              <a:t>the teacher-of-record </a:t>
            </a:r>
            <a:r>
              <a:rPr lang="en-US" sz="2400" dirty="0"/>
              <a:t>in a position of the same content </a:t>
            </a:r>
            <a:r>
              <a:rPr lang="en-US" sz="2400" dirty="0" smtClean="0"/>
              <a:t>as the endorsement they </a:t>
            </a:r>
            <a:r>
              <a:rPr lang="en-US" sz="2400" dirty="0"/>
              <a:t>are </a:t>
            </a:r>
            <a:r>
              <a:rPr lang="en-US" sz="2400" dirty="0" smtClean="0"/>
              <a:t>seeking.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 TIR  can be placed where </a:t>
            </a:r>
            <a:r>
              <a:rPr lang="en-US" sz="2400" dirty="0"/>
              <a:t>no fully certified teacher has applied for the </a:t>
            </a:r>
            <a:r>
              <a:rPr lang="en-US" sz="2400" dirty="0" smtClean="0"/>
              <a:t>position. The TIR is qualified to serve without another teacher in the classroom.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The TIR </a:t>
            </a:r>
            <a:r>
              <a:rPr lang="en-US" sz="2400" dirty="0" smtClean="0"/>
              <a:t>must </a:t>
            </a:r>
            <a:r>
              <a:rPr lang="en-US" sz="2400" dirty="0"/>
              <a:t>be paid a </a:t>
            </a:r>
            <a:r>
              <a:rPr lang="en-US" sz="2400" dirty="0" smtClean="0"/>
              <a:t>stipend</a:t>
            </a:r>
            <a:r>
              <a:rPr lang="en-US" sz="2400" dirty="0"/>
              <a:t> </a:t>
            </a:r>
            <a:r>
              <a:rPr lang="en-US" sz="2400" dirty="0" smtClean="0"/>
              <a:t>no less than 65% of all state aid funding. Salary and benefit costs for the TIR position shall be only used for program support and to pay the stipend.  </a:t>
            </a:r>
          </a:p>
          <a:p>
            <a:pPr marL="0" indent="0">
              <a:buNone/>
            </a:pP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972"/>
            <a:ext cx="9143999" cy="58275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Teacher–in-Residence (TIR)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828800"/>
            <a:ext cx="9143999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Districts </a:t>
            </a:r>
            <a:r>
              <a:rPr lang="en-US" sz="2400" dirty="0"/>
              <a:t>and EPPs must provide extensive support and mentoring to the </a:t>
            </a:r>
            <a:r>
              <a:rPr lang="en-US" sz="2400" dirty="0" smtClean="0"/>
              <a:t>TIR.</a:t>
            </a:r>
          </a:p>
          <a:p>
            <a:endParaRPr lang="en-US" sz="2400" dirty="0"/>
          </a:p>
          <a:p>
            <a:r>
              <a:rPr lang="en-US" sz="2400" dirty="0" smtClean="0"/>
              <a:t>The TIR is not required to stay in the position once the placement has concluded.  Because the clinical placement was the only requirement left for the TIR, once completed, he/she is eligible for an initial professional teaching certificate. </a:t>
            </a:r>
            <a:endParaRPr lang="en-US" sz="2400" dirty="0"/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0180"/>
            <a:ext cx="9144000" cy="60157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Teacher–in-Residence (TIR)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431758"/>
            <a:ext cx="9144000" cy="5426242"/>
          </a:xfrm>
        </p:spPr>
        <p:txBody>
          <a:bodyPr>
            <a:noAutofit/>
          </a:bodyPr>
          <a:lstStyle/>
          <a:p>
            <a:r>
              <a:rPr lang="en-US" sz="2400" dirty="0"/>
              <a:t>A TIR placement requires a WVBE-approved TIR Program that is a partnership agreement between a school district and an educator preparation provider (EPP) within an institution of higher education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Requires that a TIR permit be issued by the Office of Educator Effectiveness &amp; Licensure (Form 3) before TIR placement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 be eligible for a TIR permit, a TIR must have completed </a:t>
            </a:r>
            <a:r>
              <a:rPr lang="en-US" sz="2400" dirty="0"/>
              <a:t>all required </a:t>
            </a:r>
            <a:r>
              <a:rPr lang="en-US" sz="2400" dirty="0" smtClean="0"/>
              <a:t>coursework at least a 3.0 GPA, have passed all required assessments (or qualify for an exemption) and have presented a clear background check. </a:t>
            </a:r>
          </a:p>
        </p:txBody>
      </p:sp>
    </p:spTree>
    <p:extLst>
      <p:ext uri="{BB962C8B-B14F-4D97-AF65-F5344CB8AC3E}">
        <p14:creationId xmlns:p14="http://schemas.microsoft.com/office/powerpoint/2010/main" val="22076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59569"/>
            <a:ext cx="9144000" cy="73392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ECCAT Waiver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97242"/>
            <a:ext cx="9144000" cy="4860757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The new ECCAT waiver allows those employed in the school system to obtain permanent ECCAT certification without being employed full time in an early childhood classroom.</a:t>
            </a: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Applicant must have a passing score on the state competency exam or have previously held a professional teaching certificate.</a:t>
            </a: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are </a:t>
            </a:r>
            <a:r>
              <a:rPr lang="en-US" sz="2400" b="1" dirty="0" smtClean="0">
                <a:solidFill>
                  <a:schemeClr val="tx1"/>
                </a:solidFill>
              </a:rPr>
              <a:t>no temporary </a:t>
            </a:r>
            <a:r>
              <a:rPr lang="en-US" sz="2400" dirty="0" smtClean="0">
                <a:solidFill>
                  <a:schemeClr val="tx1"/>
                </a:solidFill>
              </a:rPr>
              <a:t>waivers</a:t>
            </a:r>
          </a:p>
        </p:txBody>
      </p:sp>
    </p:spTree>
    <p:extLst>
      <p:ext uri="{BB962C8B-B14F-4D97-AF65-F5344CB8AC3E}">
        <p14:creationId xmlns:p14="http://schemas.microsoft.com/office/powerpoint/2010/main" val="6181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5139"/>
            <a:ext cx="9144000" cy="82115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Advanced </a:t>
            </a:r>
            <a:r>
              <a:rPr lang="en-US" sz="3200" b="1" dirty="0"/>
              <a:t>Salary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2547"/>
            <a:ext cx="9144000" cy="391650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Advanced salary / advanced degree requirements are listed in Policy 5202, §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126-136-22.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Please be sure to upload both the front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and the back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all transcripts submitted for a Form 12 advanced salary application.</a:t>
            </a:r>
          </a:p>
        </p:txBody>
      </p:sp>
    </p:spTree>
    <p:extLst>
      <p:ext uri="{BB962C8B-B14F-4D97-AF65-F5344CB8AC3E}">
        <p14:creationId xmlns:p14="http://schemas.microsoft.com/office/powerpoint/2010/main" val="6219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7172"/>
            <a:ext cx="9144000" cy="82115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Advanced </a:t>
            </a:r>
            <a:r>
              <a:rPr lang="en-US" sz="3200" b="1" dirty="0"/>
              <a:t>Salary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4737"/>
            <a:ext cx="9144000" cy="384431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Advanced degrees must be listed on an official transcript as having been awarded. 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All coursework being submitted for an advanced salary level should be listed on the Form 12 application page.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25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2212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Today’s Agenda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5663"/>
            <a:ext cx="9144000" cy="5462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Online Certification System Update</a:t>
            </a:r>
          </a:p>
          <a:p>
            <a:r>
              <a:rPr lang="en-US" sz="2400" dirty="0" smtClean="0"/>
              <a:t>Expiring Certification Notification</a:t>
            </a:r>
          </a:p>
          <a:p>
            <a:r>
              <a:rPr lang="en-US" sz="2400" dirty="0" smtClean="0"/>
              <a:t>Form 8C Updates</a:t>
            </a:r>
          </a:p>
          <a:p>
            <a:r>
              <a:rPr lang="en-US" sz="2400" dirty="0" smtClean="0"/>
              <a:t>Backgrounds/Fingerprints</a:t>
            </a:r>
          </a:p>
          <a:p>
            <a:r>
              <a:rPr lang="en-US" sz="2400" dirty="0" smtClean="0"/>
              <a:t>Legal</a:t>
            </a:r>
          </a:p>
          <a:p>
            <a:r>
              <a:rPr lang="en-US" sz="2400" dirty="0" smtClean="0"/>
              <a:t>Alternative Certification</a:t>
            </a:r>
          </a:p>
          <a:p>
            <a:r>
              <a:rPr lang="en-US" sz="2400" dirty="0" smtClean="0"/>
              <a:t>Teacher in Residence</a:t>
            </a:r>
          </a:p>
          <a:p>
            <a:r>
              <a:rPr lang="en-US" sz="2400" dirty="0" smtClean="0"/>
              <a:t>ECCAT Waiver</a:t>
            </a:r>
          </a:p>
          <a:p>
            <a:r>
              <a:rPr lang="en-US" sz="2400" dirty="0" smtClean="0"/>
              <a:t>Advanced Salary, Tuition Reimbursements and Salary Supplements</a:t>
            </a:r>
          </a:p>
          <a:p>
            <a:r>
              <a:rPr lang="en-US" sz="2400" dirty="0" smtClean="0"/>
              <a:t>Question and Answer Session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880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0357"/>
            <a:ext cx="9144000" cy="46923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Tuition Reimbursement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80674"/>
            <a:ext cx="9144000" cy="507732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State tuition reimbursement requirements are listed in Policy 5202, §126-136-23.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For the </a:t>
            </a:r>
            <a:r>
              <a:rPr lang="en-US" sz="2400" i="1" dirty="0">
                <a:solidFill>
                  <a:schemeClr val="tx1"/>
                </a:solidFill>
                <a:cs typeface="Arial" pitchFamily="34" charset="0"/>
              </a:rPr>
              <a:t>shortage area option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, the county must verify on the Form 36 application that the educator holds a valid WV professional teaching, student support, or administrative Certificate or equivalent, or First Class Permit for full-time employment, and is seeking an </a:t>
            </a:r>
            <a:r>
              <a:rPr lang="en-US" sz="2400" i="1" dirty="0">
                <a:solidFill>
                  <a:schemeClr val="tx1"/>
                </a:solidFill>
                <a:cs typeface="Arial" pitchFamily="34" charset="0"/>
              </a:rPr>
              <a:t>additional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endorsement in a shortage area as required under WV Code §18A-3-3a.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Applicants seeking an </a:t>
            </a:r>
            <a:r>
              <a:rPr lang="en-US" sz="2400" i="1" dirty="0">
                <a:solidFill>
                  <a:schemeClr val="tx1"/>
                </a:solidFill>
              </a:rPr>
              <a:t>initial</a:t>
            </a:r>
            <a:r>
              <a:rPr lang="en-US" sz="2400" dirty="0">
                <a:solidFill>
                  <a:schemeClr val="tx1"/>
                </a:solidFill>
              </a:rPr>
              <a:t> endorsement are ineligible for state tuition reimbursement.</a:t>
            </a:r>
          </a:p>
        </p:txBody>
      </p:sp>
    </p:spTree>
    <p:extLst>
      <p:ext uri="{BB962C8B-B14F-4D97-AF65-F5344CB8AC3E}">
        <p14:creationId xmlns:p14="http://schemas.microsoft.com/office/powerpoint/2010/main" val="7515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6116"/>
            <a:ext cx="9144000" cy="938463"/>
          </a:xfrm>
        </p:spPr>
        <p:txBody>
          <a:bodyPr>
            <a:noAutofit/>
          </a:bodyPr>
          <a:lstStyle/>
          <a:p>
            <a:r>
              <a:rPr lang="en-US" sz="3200" b="1" dirty="0"/>
              <a:t>   Salary Supplement for Student Support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4263"/>
            <a:ext cx="9144000" cy="4740442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Arial" pitchFamily="34" charset="0"/>
              </a:rPr>
              <a:t>Salary supplement and also fee reimbursement requirements for </a:t>
            </a:r>
            <a:r>
              <a:rPr lang="en-US" sz="2400" i="1" dirty="0" smtClean="0">
                <a:cs typeface="Arial" pitchFamily="34" charset="0"/>
              </a:rPr>
              <a:t>student support </a:t>
            </a:r>
            <a:r>
              <a:rPr lang="en-US" sz="2400" dirty="0" smtClean="0">
                <a:cs typeface="Arial" pitchFamily="34" charset="0"/>
              </a:rPr>
              <a:t>professionals are listed in Policy 5202, §126-136-24. </a:t>
            </a:r>
          </a:p>
          <a:p>
            <a:r>
              <a:rPr lang="en-US" sz="2400" dirty="0" smtClean="0"/>
              <a:t>Please be reminded that, unlike the salary supplement and fee reimbursement allowance for teachers, the Form 43 </a:t>
            </a:r>
            <a:r>
              <a:rPr lang="en-US" sz="2400" i="1" dirty="0" smtClean="0"/>
              <a:t>initial</a:t>
            </a:r>
            <a:r>
              <a:rPr lang="en-US" sz="2400" dirty="0" smtClean="0"/>
              <a:t> salary supplement applications and the Form 33 fee reimbursement applications for </a:t>
            </a:r>
            <a:r>
              <a:rPr lang="en-US" sz="2400" i="1" dirty="0" smtClean="0"/>
              <a:t>student support</a:t>
            </a:r>
            <a:r>
              <a:rPr lang="en-US" sz="2400" dirty="0" smtClean="0"/>
              <a:t> professionals are accepted only from January 1 through September 15, and then are </a:t>
            </a:r>
            <a:r>
              <a:rPr lang="en-US" sz="2400" i="1" dirty="0" smtClean="0"/>
              <a:t>batch-processed at the end of the year.</a:t>
            </a:r>
          </a:p>
          <a:p>
            <a:r>
              <a:rPr lang="en-US" sz="2400" dirty="0" smtClean="0"/>
              <a:t>The Form 44 student support salary supplement </a:t>
            </a:r>
            <a:r>
              <a:rPr lang="en-US" sz="2400" i="1" dirty="0" smtClean="0"/>
              <a:t>renewal</a:t>
            </a:r>
            <a:r>
              <a:rPr lang="en-US" sz="2400" dirty="0" smtClean="0"/>
              <a:t> application, however, can be submitted at any time during the year.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39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OneNote Notebook	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Certification OneNote Notebook </a:t>
            </a:r>
          </a:p>
          <a:p>
            <a:pPr lvl="2"/>
            <a:r>
              <a:rPr lang="en-US" dirty="0" smtClean="0"/>
              <a:t>Policy</a:t>
            </a:r>
          </a:p>
          <a:p>
            <a:pPr lvl="2"/>
            <a:r>
              <a:rPr lang="en-US" dirty="0" smtClean="0"/>
              <a:t>Paper application or link to the online portal</a:t>
            </a:r>
          </a:p>
          <a:p>
            <a:pPr lvl="2"/>
            <a:r>
              <a:rPr lang="en-US" dirty="0" smtClean="0"/>
              <a:t>Instructions for the applicant</a:t>
            </a:r>
          </a:p>
          <a:p>
            <a:pPr lvl="2"/>
            <a:endParaRPr lang="en-US" dirty="0"/>
          </a:p>
          <a:p>
            <a:pPr lvl="2"/>
            <a:r>
              <a:rPr lang="en-US" smtClean="0">
                <a:hlinkClick r:id="rId3"/>
              </a:rPr>
              <a:t>Office of </a:t>
            </a:r>
            <a:r>
              <a:rPr lang="en-US" dirty="0" smtClean="0">
                <a:hlinkClick r:id="rId3"/>
              </a:rPr>
              <a:t>Educator Effectiveness and Licensure Certification Notebook</a:t>
            </a:r>
            <a:endParaRPr lang="en-US" dirty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542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0"/>
            <a:ext cx="9144000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en-US" sz="32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en-US" sz="2200" dirty="0">
                <a:latin typeface="Arial" pitchFamily="34" charset="0"/>
                <a:ea typeface="+mj-ea"/>
                <a:cs typeface="Arial" pitchFamily="34" charset="0"/>
              </a:rPr>
              <a:t>This presentation will be posted </a:t>
            </a: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in the resources section of </a:t>
            </a:r>
            <a:r>
              <a:rPr lang="en-US" sz="2200" dirty="0">
                <a:latin typeface="Arial" pitchFamily="34" charset="0"/>
                <a:ea typeface="+mj-ea"/>
                <a:cs typeface="Arial" pitchFamily="34" charset="0"/>
              </a:rPr>
              <a:t>our </a:t>
            </a: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website. </a:t>
            </a:r>
            <a:endParaRPr lang="en-US" sz="22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en-US" sz="22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en-US" sz="2200" dirty="0">
                <a:latin typeface="Arial" pitchFamily="34" charset="0"/>
                <a:ea typeface="+mj-ea"/>
                <a:cs typeface="Arial" pitchFamily="34" charset="0"/>
              </a:rPr>
              <a:t>West Virginia Department of Education</a:t>
            </a:r>
          </a:p>
          <a:p>
            <a:pPr algn="ctr"/>
            <a:r>
              <a:rPr lang="en-US" sz="2200" dirty="0">
                <a:latin typeface="Arial" pitchFamily="34" charset="0"/>
                <a:ea typeface="+mj-ea"/>
                <a:cs typeface="Arial" pitchFamily="34" charset="0"/>
              </a:rPr>
              <a:t>Office of Educator Effectiveness and Licensure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62" y="893644"/>
            <a:ext cx="4615263" cy="33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3882"/>
            <a:ext cx="9144000" cy="79742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On-Line Certification Portal</a:t>
            </a:r>
            <a:endParaRPr lang="en-US" sz="32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2021306"/>
            <a:ext cx="9144000" cy="483669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Current electronic applications: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Coach Renewal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Initial Teaching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Teacher and Student Support Renewals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Administrative Renewals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Upcoming electronic applications to be announced by the end of the year: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Initial Coaching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Initial Student Support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Additional Endorsements</a:t>
            </a:r>
          </a:p>
        </p:txBody>
      </p:sp>
    </p:spTree>
    <p:extLst>
      <p:ext uri="{BB962C8B-B14F-4D97-AF65-F5344CB8AC3E}">
        <p14:creationId xmlns:p14="http://schemas.microsoft.com/office/powerpoint/2010/main" val="3864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3882"/>
            <a:ext cx="9144000" cy="79742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On-Line Certification Portal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21306"/>
            <a:ext cx="9144000" cy="48366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wveis.k12.wv.us/certportal/index.cfm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pPr marL="342900" lvl="0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Please advise your applicants </a:t>
            </a:r>
            <a:r>
              <a:rPr lang="en-US" sz="2400" dirty="0" smtClean="0">
                <a:solidFill>
                  <a:schemeClr val="tx1"/>
                </a:solidFill>
              </a:rPr>
              <a:t>to pay through the online portal for all electronic applications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Payment is </a:t>
            </a:r>
            <a:r>
              <a:rPr lang="en-US" sz="2400" dirty="0">
                <a:solidFill>
                  <a:schemeClr val="tx1"/>
                </a:solidFill>
              </a:rPr>
              <a:t>now the last step before submission to the WVDE after county approval. 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Payments made incorrectly (via </a:t>
            </a:r>
            <a:r>
              <a:rPr lang="en-US" sz="2400" dirty="0">
                <a:solidFill>
                  <a:schemeClr val="tx1"/>
                </a:solidFill>
              </a:rPr>
              <a:t>the old </a:t>
            </a:r>
            <a:r>
              <a:rPr lang="en-US" sz="2400" dirty="0" smtClean="0">
                <a:solidFill>
                  <a:schemeClr val="tx1"/>
                </a:solidFill>
              </a:rPr>
              <a:t>system) can not be utilized for electronic applications and will delay submission to the WVDE for processing. 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0198"/>
            <a:ext cx="9144000" cy="70749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Renewal/Permanent Certificates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3475"/>
            <a:ext cx="9144000" cy="55345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When an applicant holding a </a:t>
            </a:r>
            <a:r>
              <a:rPr lang="en-US" sz="2400" b="1" dirty="0" smtClean="0"/>
              <a:t>three-year certificate </a:t>
            </a:r>
            <a:r>
              <a:rPr lang="en-US" sz="2400" dirty="0" smtClean="0"/>
              <a:t>is applying for a permanent certificate they must meet one of the first six options under Part 2 of Form 4 in addition to Option 7 or 8 under Part 2.  </a:t>
            </a:r>
            <a:endParaRPr lang="en-US" sz="1050" dirty="0"/>
          </a:p>
          <a:p>
            <a:pPr marL="514350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an applicant is applying for a permanent certificate based upon </a:t>
            </a:r>
            <a:r>
              <a:rPr lang="en-US" sz="2400" b="1" dirty="0" smtClean="0"/>
              <a:t>renewal of two five-year certificates and no Master’s Degree</a:t>
            </a:r>
            <a:r>
              <a:rPr lang="en-US" sz="2400" dirty="0" smtClean="0"/>
              <a:t>, they must submit six hours of coursework with the application for permanent. 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Official </a:t>
            </a:r>
            <a:r>
              <a:rPr lang="en-US" sz="2400" dirty="0"/>
              <a:t>seal bearing transcripts must be </a:t>
            </a:r>
            <a:r>
              <a:rPr lang="en-US" sz="2400" dirty="0" smtClean="0"/>
              <a:t>submitted in a sealed, unopened envelope to either the county or WVDE </a:t>
            </a:r>
            <a:r>
              <a:rPr lang="en-US" sz="2400" b="1" dirty="0" smtClean="0"/>
              <a:t>OR</a:t>
            </a:r>
            <a:r>
              <a:rPr lang="en-US" sz="2400" dirty="0" smtClean="0"/>
              <a:t> </a:t>
            </a:r>
            <a:r>
              <a:rPr lang="en-US" sz="2400" dirty="0" err="1" smtClean="0"/>
              <a:t>escripts</a:t>
            </a:r>
            <a:r>
              <a:rPr lang="en-US" sz="2400" dirty="0" smtClean="0"/>
              <a:t> sent to chaymaker@k12.wv.us.  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 </a:t>
            </a:r>
            <a:r>
              <a:rPr lang="en-US" sz="2400" dirty="0"/>
              <a:t>cannot accept certificates of completion</a:t>
            </a:r>
            <a:r>
              <a:rPr lang="en-US" sz="2400" dirty="0" smtClean="0"/>
              <a:t>.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7708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0291"/>
            <a:ext cx="9144000" cy="86961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Administrative Certification </a:t>
            </a:r>
            <a:br>
              <a:rPr lang="en-US" sz="3200" b="1" dirty="0" smtClean="0"/>
            </a:br>
            <a:r>
              <a:rPr lang="en-US" sz="3200" b="1" dirty="0" smtClean="0"/>
              <a:t>Initial/Renewal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91326"/>
            <a:ext cx="9143999" cy="406667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Form 19 and Form 19A will be used for </a:t>
            </a:r>
            <a:r>
              <a:rPr lang="en-US" sz="2400" b="1" u="sng" dirty="0" smtClean="0">
                <a:solidFill>
                  <a:schemeClr val="tx1"/>
                </a:solidFill>
              </a:rPr>
              <a:t>initial administrative licensure only.</a:t>
            </a:r>
          </a:p>
          <a:p>
            <a:pPr algn="l"/>
            <a:endParaRPr lang="en-US" sz="2400" b="1" u="sng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All requests for renewal or permanent licensure will use the online renewal system.</a:t>
            </a:r>
          </a:p>
        </p:txBody>
      </p:sp>
    </p:spTree>
    <p:extLst>
      <p:ext uri="{BB962C8B-B14F-4D97-AF65-F5344CB8AC3E}">
        <p14:creationId xmlns:p14="http://schemas.microsoft.com/office/powerpoint/2010/main" val="30416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162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Expiring Certifications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1"/>
            <a:ext cx="9144000" cy="429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 a courtesy, an email with expiring certifications is sent out monthly. These are automatically generated by the system.</a:t>
            </a:r>
          </a:p>
          <a:p>
            <a:pPr marL="0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ALL expiring certificates are noted, even if the applicant has already renewed because the old certificate is still expiring.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We are unable to remove these from the list.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Please verify with your records and process accordingly.</a:t>
            </a:r>
          </a:p>
        </p:txBody>
      </p:sp>
    </p:spTree>
    <p:extLst>
      <p:ext uri="{BB962C8B-B14F-4D97-AF65-F5344CB8AC3E}">
        <p14:creationId xmlns:p14="http://schemas.microsoft.com/office/powerpoint/2010/main" val="24272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0513"/>
            <a:ext cx="9144000" cy="5751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Form 8C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5663"/>
            <a:ext cx="9144000" cy="5366085"/>
          </a:xfrm>
        </p:spPr>
        <p:txBody>
          <a:bodyPr>
            <a:normAutofit/>
          </a:bodyPr>
          <a:lstStyle/>
          <a:p>
            <a:r>
              <a:rPr lang="en-US" sz="2400" dirty="0"/>
              <a:t>The educator must complete the required program at an accredited college/university in addition to taking the PRAXIS </a:t>
            </a:r>
            <a:r>
              <a:rPr lang="en-US" sz="2400" dirty="0" smtClean="0"/>
              <a:t>Exam</a:t>
            </a:r>
            <a:r>
              <a:rPr lang="en-US" sz="2400" dirty="0"/>
              <a:t> </a:t>
            </a:r>
            <a:r>
              <a:rPr lang="en-US" sz="2400" dirty="0" smtClean="0"/>
              <a:t>for the following endorsement areas:</a:t>
            </a:r>
          </a:p>
          <a:p>
            <a:pPr lvl="2"/>
            <a:r>
              <a:rPr lang="en-US" dirty="0" smtClean="0"/>
              <a:t>Reading Specialist</a:t>
            </a:r>
          </a:p>
          <a:p>
            <a:pPr lvl="2"/>
            <a:r>
              <a:rPr lang="en-US" dirty="0" smtClean="0"/>
              <a:t>Reading Endorsement</a:t>
            </a:r>
          </a:p>
          <a:p>
            <a:pPr lvl="2"/>
            <a:r>
              <a:rPr lang="en-US" dirty="0" smtClean="0"/>
              <a:t>Autism </a:t>
            </a:r>
          </a:p>
          <a:p>
            <a:pPr lvl="2"/>
            <a:r>
              <a:rPr lang="en-US" dirty="0" smtClean="0"/>
              <a:t>Visually Impaired</a:t>
            </a:r>
          </a:p>
          <a:p>
            <a:pPr lvl="2"/>
            <a:r>
              <a:rPr lang="en-US" dirty="0" smtClean="0"/>
              <a:t>Deaf and Hard of Hearing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sz="2400" dirty="0" smtClean="0"/>
              <a:t>Administrative and Agricultural Education endorsements are excluded as of July, 2016.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8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014WVDE_Official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</TotalTime>
  <Words>2291</Words>
  <Application>Microsoft Office PowerPoint</Application>
  <PresentationFormat>On-screen Show (4:3)</PresentationFormat>
  <Paragraphs>281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2014WVDE_OfficialPPT</vt:lpstr>
      <vt:lpstr>Office of Educator Effectiveness and Licensure (OEEL) </vt:lpstr>
      <vt:lpstr>OEEL Staff Robert Hagerman, Executive Director Lori Buchanan, Assistant Director</vt:lpstr>
      <vt:lpstr>Today’s Agenda</vt:lpstr>
      <vt:lpstr>On-Line Certification Portal</vt:lpstr>
      <vt:lpstr>On-Line Certification Portal</vt:lpstr>
      <vt:lpstr>Renewal/Permanent Certificates</vt:lpstr>
      <vt:lpstr>Administrative Certification  Initial/Renewal</vt:lpstr>
      <vt:lpstr>Expiring Certifications</vt:lpstr>
      <vt:lpstr>Form 8C</vt:lpstr>
      <vt:lpstr>Background/Fingerprints</vt:lpstr>
      <vt:lpstr>Background/Fingerprints</vt:lpstr>
      <vt:lpstr>New Disclosures</vt:lpstr>
      <vt:lpstr>Previous Disclosures</vt:lpstr>
      <vt:lpstr>Send Backs </vt:lpstr>
      <vt:lpstr>Alternative Certification (AC)</vt:lpstr>
      <vt:lpstr>Alternative Certification Reminders</vt:lpstr>
      <vt:lpstr>PowerPoint Presentation</vt:lpstr>
      <vt:lpstr>District Responsibilities for AC</vt:lpstr>
      <vt:lpstr>District Considerations</vt:lpstr>
      <vt:lpstr>Consideration for AC Special Education Program of Study</vt:lpstr>
      <vt:lpstr>Describing the Program of Study for each Special Education Endorsement on District AC Approved Program </vt:lpstr>
      <vt:lpstr>AC Employment Reminders </vt:lpstr>
      <vt:lpstr>Additional Resources</vt:lpstr>
      <vt:lpstr>Teacher–in-Residence (TIR)</vt:lpstr>
      <vt:lpstr>Teacher–in-Residence (TIR)</vt:lpstr>
      <vt:lpstr>Teacher–in-Residence (TIR)</vt:lpstr>
      <vt:lpstr>ECCAT Waiver</vt:lpstr>
      <vt:lpstr>Advanced Salary</vt:lpstr>
      <vt:lpstr>Advanced Salary</vt:lpstr>
      <vt:lpstr>Tuition Reimbursement </vt:lpstr>
      <vt:lpstr>   Salary Supplement for Student Support Professionals</vt:lpstr>
      <vt:lpstr>OneNote Notebook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Educator Effectiveness and Licensure (OEEL)</dc:title>
  <dc:creator>Jodi Oliveto</dc:creator>
  <cp:lastModifiedBy>Robert Mellace</cp:lastModifiedBy>
  <cp:revision>9</cp:revision>
  <cp:lastPrinted>2017-01-24T13:17:25Z</cp:lastPrinted>
  <dcterms:created xsi:type="dcterms:W3CDTF">2017-01-23T14:52:31Z</dcterms:created>
  <dcterms:modified xsi:type="dcterms:W3CDTF">2017-01-25T13:42:29Z</dcterms:modified>
</cp:coreProperties>
</file>