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407" r:id="rId2"/>
    <p:sldId id="335" r:id="rId3"/>
    <p:sldId id="406" r:id="rId4"/>
    <p:sldId id="405" r:id="rId5"/>
    <p:sldId id="399" r:id="rId6"/>
    <p:sldId id="400" r:id="rId7"/>
    <p:sldId id="401" r:id="rId8"/>
    <p:sldId id="283" r:id="rId9"/>
    <p:sldId id="284" r:id="rId10"/>
    <p:sldId id="398" r:id="rId11"/>
    <p:sldId id="363" r:id="rId12"/>
    <p:sldId id="364" r:id="rId13"/>
    <p:sldId id="410" r:id="rId14"/>
    <p:sldId id="484" r:id="rId15"/>
    <p:sldId id="412" r:id="rId16"/>
    <p:sldId id="413" r:id="rId17"/>
    <p:sldId id="414" r:id="rId18"/>
    <p:sldId id="415" r:id="rId19"/>
    <p:sldId id="416" r:id="rId20"/>
    <p:sldId id="417" r:id="rId21"/>
    <p:sldId id="418" r:id="rId22"/>
    <p:sldId id="419" r:id="rId23"/>
    <p:sldId id="420" r:id="rId24"/>
    <p:sldId id="485" r:id="rId25"/>
    <p:sldId id="486" r:id="rId26"/>
    <p:sldId id="423" r:id="rId27"/>
    <p:sldId id="424" r:id="rId28"/>
    <p:sldId id="487" r:id="rId29"/>
    <p:sldId id="488" r:id="rId30"/>
    <p:sldId id="427" r:id="rId31"/>
    <p:sldId id="428" r:id="rId32"/>
    <p:sldId id="474" r:id="rId33"/>
    <p:sldId id="475" r:id="rId34"/>
    <p:sldId id="429" r:id="rId35"/>
    <p:sldId id="430" r:id="rId36"/>
    <p:sldId id="431" r:id="rId37"/>
    <p:sldId id="432" r:id="rId38"/>
    <p:sldId id="476" r:id="rId39"/>
    <p:sldId id="477" r:id="rId40"/>
    <p:sldId id="478" r:id="rId41"/>
    <p:sldId id="433" r:id="rId42"/>
    <p:sldId id="434" r:id="rId43"/>
    <p:sldId id="435" r:id="rId44"/>
    <p:sldId id="479" r:id="rId45"/>
    <p:sldId id="480" r:id="rId46"/>
    <p:sldId id="436" r:id="rId47"/>
    <p:sldId id="481" r:id="rId48"/>
    <p:sldId id="437" r:id="rId49"/>
    <p:sldId id="438" r:id="rId50"/>
    <p:sldId id="439" r:id="rId51"/>
    <p:sldId id="440" r:id="rId52"/>
    <p:sldId id="483" r:id="rId53"/>
    <p:sldId id="441" r:id="rId54"/>
    <p:sldId id="482" r:id="rId55"/>
    <p:sldId id="442" r:id="rId56"/>
    <p:sldId id="443" r:id="rId57"/>
    <p:sldId id="444" r:id="rId58"/>
    <p:sldId id="446"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08" r:id="rId86"/>
    <p:sldId id="409" r:id="rId87"/>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2516" autoAdjust="0"/>
  </p:normalViewPr>
  <p:slideViewPr>
    <p:cSldViewPr snapToGrid="0" snapToObjects="1">
      <p:cViewPr>
        <p:scale>
          <a:sx n="80" d="100"/>
          <a:sy n="80" d="100"/>
        </p:scale>
        <p:origin x="-1020" y="3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5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7</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10800000" custFlipVert="1" custScaleX="54151" custScaleY="22696" custLinFactNeighborX="-22924" custLinFactNeighborY="-5142">
        <dgm:presLayoutVars>
          <dgm:bulletEnabled val="1"/>
        </dgm:presLayoutVars>
      </dgm:prSet>
      <dgm:spPr/>
      <dgm:t>
        <a:bodyPr/>
        <a:lstStyle/>
        <a:p>
          <a:endParaRPr lang="en-US"/>
        </a:p>
      </dgm:t>
    </dgm:pt>
  </dgm:ptLst>
  <dgm:cxnLst>
    <dgm:cxn modelId="{5FAA2D59-4046-4A0C-A39C-2DDFFD1A7650}" srcId="{83A1E2E7-CF21-4D62-8F26-8F3603027CA7}" destId="{91BFA0BB-1D1A-4E85-AD9C-672DC9A0D951}" srcOrd="0" destOrd="0" parTransId="{955A0FE0-6A0B-43F8-91B2-6677DDC3D3DE}" sibTransId="{DF78856E-2A32-4624-8B8C-A4DE2887B7BD}"/>
    <dgm:cxn modelId="{25F674A8-65CE-4408-A8A7-763F34432C20}" type="presOf" srcId="{91BFA0BB-1D1A-4E85-AD9C-672DC9A0D951}" destId="{5A4FD9E6-2B10-46D4-8D88-244117B5C1D9}" srcOrd="0" destOrd="0" presId="urn:microsoft.com/office/officeart/2005/8/layout/default#1"/>
    <dgm:cxn modelId="{E13BDC01-51A6-4681-91CA-4D0989494C67}" type="presOf" srcId="{83A1E2E7-CF21-4D62-8F26-8F3603027CA7}" destId="{BDDEFB26-6BAE-4EDB-9F65-1EBCB3B13EA9}" srcOrd="0" destOrd="0" presId="urn:microsoft.com/office/officeart/2005/8/layout/default#1"/>
    <dgm:cxn modelId="{4947D2DB-5216-4466-AA35-D005C654EE8D}" type="presParOf" srcId="{BDDEFB26-6BAE-4EDB-9F65-1EBCB3B13EA9}" destId="{5A4FD9E6-2B10-46D4-8D88-244117B5C1D9}" srcOrd="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40</a:t>
          </a:r>
          <a:endParaRPr lang="en-US" dirty="0"/>
        </a:p>
      </dgm:t>
    </dgm:pt>
    <dgm:pt modelId="{DF78856E-2A32-4624-8B8C-A4DE2887B7BD}" type="sibTrans" cxnId="{5FAA2D59-4046-4A0C-A39C-2DDFFD1A7650}">
      <dgm:prSet/>
      <dgm:spPr/>
      <dgm:t>
        <a:bodyPr/>
        <a:lstStyle/>
        <a:p>
          <a:endParaRPr lang="en-US"/>
        </a:p>
      </dgm:t>
    </dgm:pt>
    <dgm:pt modelId="{955A0FE0-6A0B-43F8-91B2-6677DDC3D3DE}" type="par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5FAA2D59-4046-4A0C-A39C-2DDFFD1A7650}" srcId="{83A1E2E7-CF21-4D62-8F26-8F3603027CA7}" destId="{91BFA0BB-1D1A-4E85-AD9C-672DC9A0D951}" srcOrd="0" destOrd="0" parTransId="{955A0FE0-6A0B-43F8-91B2-6677DDC3D3DE}" sibTransId="{DF78856E-2A32-4624-8B8C-A4DE2887B7BD}"/>
    <dgm:cxn modelId="{0DD2F648-8BC7-4329-BB6A-AA668F7EC301}" type="presOf" srcId="{91BFA0BB-1D1A-4E85-AD9C-672DC9A0D951}" destId="{5A4FD9E6-2B10-46D4-8D88-244117B5C1D9}" srcOrd="0" destOrd="0" presId="urn:microsoft.com/office/officeart/2005/8/layout/default"/>
    <dgm:cxn modelId="{7960553C-AA4C-40C3-BAE8-F70222B2913A}" type="presOf" srcId="{83A1E2E7-CF21-4D62-8F26-8F3603027CA7}" destId="{BDDEFB26-6BAE-4EDB-9F65-1EBCB3B13EA9}" srcOrd="0" destOrd="0" presId="urn:microsoft.com/office/officeart/2005/8/layout/default"/>
    <dgm:cxn modelId="{98B30942-BE0D-4769-8A30-45961256092D}" type="presParOf" srcId="{BDDEFB26-6BAE-4EDB-9F65-1EBCB3B13EA9}" destId="{5A4FD9E6-2B10-46D4-8D88-244117B5C1D9}"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11"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60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5AC40EEF-44E8-4AE2-B51C-C3F2440FD097}" type="presOf" srcId="{83A1E2E7-CF21-4D62-8F26-8F3603027CA7}" destId="{BDDEFB26-6BAE-4EDB-9F65-1EBCB3B13EA9}" srcOrd="0" destOrd="0" presId="urn:microsoft.com/office/officeart/2005/8/layout/default#11"/>
    <dgm:cxn modelId="{729B2932-464B-42FC-98D5-080CFF14CA51}" type="presOf" srcId="{91BFA0BB-1D1A-4E85-AD9C-672DC9A0D951}" destId="{5A4FD9E6-2B10-46D4-8D88-244117B5C1D9}" srcOrd="0" destOrd="0" presId="urn:microsoft.com/office/officeart/2005/8/layout/default#11"/>
    <dgm:cxn modelId="{5FAA2D59-4046-4A0C-A39C-2DDFFD1A7650}" srcId="{83A1E2E7-CF21-4D62-8F26-8F3603027CA7}" destId="{91BFA0BB-1D1A-4E85-AD9C-672DC9A0D951}" srcOrd="0" destOrd="0" parTransId="{955A0FE0-6A0B-43F8-91B2-6677DDC3D3DE}" sibTransId="{DF78856E-2A32-4624-8B8C-A4DE2887B7BD}"/>
    <dgm:cxn modelId="{5F966BAE-43B3-4612-8EEB-B0C360FA4E1A}" type="presParOf" srcId="{BDDEFB26-6BAE-4EDB-9F65-1EBCB3B13EA9}" destId="{5A4FD9E6-2B10-46D4-8D88-244117B5C1D9}" srcOrd="0"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60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7A47ADCF-1358-4577-820A-E78ACC79363E}" type="presOf" srcId="{91BFA0BB-1D1A-4E85-AD9C-672DC9A0D951}" destId="{5A4FD9E6-2B10-46D4-8D88-244117B5C1D9}" srcOrd="0" destOrd="0" presId="urn:microsoft.com/office/officeart/2005/8/layout/default"/>
    <dgm:cxn modelId="{5FAA2D59-4046-4A0C-A39C-2DDFFD1A7650}" srcId="{83A1E2E7-CF21-4D62-8F26-8F3603027CA7}" destId="{91BFA0BB-1D1A-4E85-AD9C-672DC9A0D951}" srcOrd="0" destOrd="0" parTransId="{955A0FE0-6A0B-43F8-91B2-6677DDC3D3DE}" sibTransId="{DF78856E-2A32-4624-8B8C-A4DE2887B7BD}"/>
    <dgm:cxn modelId="{7F482C91-270E-4A87-9002-3C9A67B8818D}" type="presOf" srcId="{83A1E2E7-CF21-4D62-8F26-8F3603027CA7}" destId="{BDDEFB26-6BAE-4EDB-9F65-1EBCB3B13EA9}" srcOrd="0" destOrd="0" presId="urn:microsoft.com/office/officeart/2005/8/layout/default"/>
    <dgm:cxn modelId="{3088EB86-6B45-4E80-853F-AA73292A8B67}" type="presParOf" srcId="{BDDEFB26-6BAE-4EDB-9F65-1EBCB3B13EA9}" destId="{5A4FD9E6-2B10-46D4-8D88-244117B5C1D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60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B8DBD8A1-BA7B-4E92-8DE4-5617332B53B9}" type="presOf" srcId="{83A1E2E7-CF21-4D62-8F26-8F3603027CA7}" destId="{BDDEFB26-6BAE-4EDB-9F65-1EBCB3B13EA9}" srcOrd="0" destOrd="0" presId="urn:microsoft.com/office/officeart/2005/8/layout/default"/>
    <dgm:cxn modelId="{5FAA2D59-4046-4A0C-A39C-2DDFFD1A7650}" srcId="{83A1E2E7-CF21-4D62-8F26-8F3603027CA7}" destId="{91BFA0BB-1D1A-4E85-AD9C-672DC9A0D951}" srcOrd="0" destOrd="0" parTransId="{955A0FE0-6A0B-43F8-91B2-6677DDC3D3DE}" sibTransId="{DF78856E-2A32-4624-8B8C-A4DE2887B7BD}"/>
    <dgm:cxn modelId="{64901EE9-97B0-4C5D-B47C-EB23AAEDF6DF}" type="presOf" srcId="{91BFA0BB-1D1A-4E85-AD9C-672DC9A0D951}" destId="{5A4FD9E6-2B10-46D4-8D88-244117B5C1D9}" srcOrd="0" destOrd="0" presId="urn:microsoft.com/office/officeart/2005/8/layout/default"/>
    <dgm:cxn modelId="{A132726E-0553-4DBF-B6EC-7E0954CD6468}" type="presParOf" srcId="{BDDEFB26-6BAE-4EDB-9F65-1EBCB3B13EA9}" destId="{5A4FD9E6-2B10-46D4-8D88-244117B5C1D9}"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30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CBD41B9A-4152-44E0-B255-7653EDAA6374}" type="presOf" srcId="{91BFA0BB-1D1A-4E85-AD9C-672DC9A0D951}" destId="{5A4FD9E6-2B10-46D4-8D88-244117B5C1D9}" srcOrd="0" destOrd="0" presId="urn:microsoft.com/office/officeart/2005/8/layout/default#2"/>
    <dgm:cxn modelId="{5FAA2D59-4046-4A0C-A39C-2DDFFD1A7650}" srcId="{83A1E2E7-CF21-4D62-8F26-8F3603027CA7}" destId="{91BFA0BB-1D1A-4E85-AD9C-672DC9A0D951}" srcOrd="0" destOrd="0" parTransId="{955A0FE0-6A0B-43F8-91B2-6677DDC3D3DE}" sibTransId="{DF78856E-2A32-4624-8B8C-A4DE2887B7BD}"/>
    <dgm:cxn modelId="{6779C84D-9907-48FA-8932-183137E311E1}" type="presOf" srcId="{83A1E2E7-CF21-4D62-8F26-8F3603027CA7}" destId="{BDDEFB26-6BAE-4EDB-9F65-1EBCB3B13EA9}" srcOrd="0" destOrd="0" presId="urn:microsoft.com/office/officeart/2005/8/layout/default#2"/>
    <dgm:cxn modelId="{2CB4C0C7-D91A-46DB-8146-CC31F6A93948}" type="presParOf" srcId="{BDDEFB26-6BAE-4EDB-9F65-1EBCB3B13EA9}" destId="{5A4FD9E6-2B10-46D4-8D88-244117B5C1D9}"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30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BB02E20C-1D58-4FCC-968F-A92FAB0F91C9}" type="presOf" srcId="{83A1E2E7-CF21-4D62-8F26-8F3603027CA7}" destId="{BDDEFB26-6BAE-4EDB-9F65-1EBCB3B13EA9}" srcOrd="0" destOrd="0" presId="urn:microsoft.com/office/officeart/2005/8/layout/default#3"/>
    <dgm:cxn modelId="{5FAA2D59-4046-4A0C-A39C-2DDFFD1A7650}" srcId="{83A1E2E7-CF21-4D62-8F26-8F3603027CA7}" destId="{91BFA0BB-1D1A-4E85-AD9C-672DC9A0D951}" srcOrd="0" destOrd="0" parTransId="{955A0FE0-6A0B-43F8-91B2-6677DDC3D3DE}" sibTransId="{DF78856E-2A32-4624-8B8C-A4DE2887B7BD}"/>
    <dgm:cxn modelId="{6B7F0F66-6BA1-4331-8B6E-AA2FE7404DB0}" type="presOf" srcId="{91BFA0BB-1D1A-4E85-AD9C-672DC9A0D951}" destId="{5A4FD9E6-2B10-46D4-8D88-244117B5C1D9}" srcOrd="0" destOrd="0" presId="urn:microsoft.com/office/officeart/2005/8/layout/default#3"/>
    <dgm:cxn modelId="{BBB044D6-CA44-4245-87C7-30677CCA3197}" type="presParOf" srcId="{BDDEFB26-6BAE-4EDB-9F65-1EBCB3B13EA9}" destId="{5A4FD9E6-2B10-46D4-8D88-244117B5C1D9}" srcOrd="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30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9C4D8BBF-33A0-413D-9818-BFBB80F79967}" type="presOf" srcId="{83A1E2E7-CF21-4D62-8F26-8F3603027CA7}" destId="{BDDEFB26-6BAE-4EDB-9F65-1EBCB3B13EA9}" srcOrd="0" destOrd="0" presId="urn:microsoft.com/office/officeart/2005/8/layout/default#4"/>
    <dgm:cxn modelId="{A32D51F5-FE99-424F-9C76-3FE1D65C4F4A}" type="presOf" srcId="{91BFA0BB-1D1A-4E85-AD9C-672DC9A0D951}" destId="{5A4FD9E6-2B10-46D4-8D88-244117B5C1D9}" srcOrd="0" destOrd="0" presId="urn:microsoft.com/office/officeart/2005/8/layout/default#4"/>
    <dgm:cxn modelId="{5FAA2D59-4046-4A0C-A39C-2DDFFD1A7650}" srcId="{83A1E2E7-CF21-4D62-8F26-8F3603027CA7}" destId="{91BFA0BB-1D1A-4E85-AD9C-672DC9A0D951}" srcOrd="0" destOrd="0" parTransId="{955A0FE0-6A0B-43F8-91B2-6677DDC3D3DE}" sibTransId="{DF78856E-2A32-4624-8B8C-A4DE2887B7BD}"/>
    <dgm:cxn modelId="{30F1C62D-3EEC-42CA-87C3-8C1BB4F99DD9}" type="presParOf" srcId="{BDDEFB26-6BAE-4EDB-9F65-1EBCB3B13EA9}" destId="{5A4FD9E6-2B10-46D4-8D88-244117B5C1D9}" srcOrd="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35</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2BA8775C-3A70-4919-9EB1-4FEF8D58982C}" type="presOf" srcId="{83A1E2E7-CF21-4D62-8F26-8F3603027CA7}" destId="{BDDEFB26-6BAE-4EDB-9F65-1EBCB3B13EA9}" srcOrd="0" destOrd="0" presId="urn:microsoft.com/office/officeart/2005/8/layout/default#5"/>
    <dgm:cxn modelId="{5FAA2D59-4046-4A0C-A39C-2DDFFD1A7650}" srcId="{83A1E2E7-CF21-4D62-8F26-8F3603027CA7}" destId="{91BFA0BB-1D1A-4E85-AD9C-672DC9A0D951}" srcOrd="0" destOrd="0" parTransId="{955A0FE0-6A0B-43F8-91B2-6677DDC3D3DE}" sibTransId="{DF78856E-2A32-4624-8B8C-A4DE2887B7BD}"/>
    <dgm:cxn modelId="{919E7D73-0BFF-4471-B926-316617FF5902}" type="presOf" srcId="{91BFA0BB-1D1A-4E85-AD9C-672DC9A0D951}" destId="{5A4FD9E6-2B10-46D4-8D88-244117B5C1D9}" srcOrd="0" destOrd="0" presId="urn:microsoft.com/office/officeart/2005/8/layout/default#5"/>
    <dgm:cxn modelId="{6539BF32-2D16-49FC-A8FC-2EE27B259A17}" type="presParOf" srcId="{BDDEFB26-6BAE-4EDB-9F65-1EBCB3B13EA9}" destId="{5A4FD9E6-2B10-46D4-8D88-244117B5C1D9}" srcOrd="0"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35</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C9CF95F5-9F46-4A8C-9B0F-7C5431BD208A}" type="presOf" srcId="{83A1E2E7-CF21-4D62-8F26-8F3603027CA7}" destId="{BDDEFB26-6BAE-4EDB-9F65-1EBCB3B13EA9}" srcOrd="0" destOrd="0" presId="urn:microsoft.com/office/officeart/2005/8/layout/default#6"/>
    <dgm:cxn modelId="{5FAA2D59-4046-4A0C-A39C-2DDFFD1A7650}" srcId="{83A1E2E7-CF21-4D62-8F26-8F3603027CA7}" destId="{91BFA0BB-1D1A-4E85-AD9C-672DC9A0D951}" srcOrd="0" destOrd="0" parTransId="{955A0FE0-6A0B-43F8-91B2-6677DDC3D3DE}" sibTransId="{DF78856E-2A32-4624-8B8C-A4DE2887B7BD}"/>
    <dgm:cxn modelId="{40D78953-ABB9-4DDA-922C-762559E0FCB0}" type="presOf" srcId="{91BFA0BB-1D1A-4E85-AD9C-672DC9A0D951}" destId="{5A4FD9E6-2B10-46D4-8D88-244117B5C1D9}" srcOrd="0" destOrd="0" presId="urn:microsoft.com/office/officeart/2005/8/layout/default#6"/>
    <dgm:cxn modelId="{521530AA-6152-420C-860D-6E34D8FBE5E8}" type="presParOf" srcId="{BDDEFB26-6BAE-4EDB-9F65-1EBCB3B13EA9}" destId="{5A4FD9E6-2B10-46D4-8D88-244117B5C1D9}" srcOrd="0"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7"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35</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5FAA2D59-4046-4A0C-A39C-2DDFFD1A7650}" srcId="{83A1E2E7-CF21-4D62-8F26-8F3603027CA7}" destId="{91BFA0BB-1D1A-4E85-AD9C-672DC9A0D951}" srcOrd="0" destOrd="0" parTransId="{955A0FE0-6A0B-43F8-91B2-6677DDC3D3DE}" sibTransId="{DF78856E-2A32-4624-8B8C-A4DE2887B7BD}"/>
    <dgm:cxn modelId="{710B73AD-CD4E-47DA-B0A5-B9644415A1B1}" type="presOf" srcId="{91BFA0BB-1D1A-4E85-AD9C-672DC9A0D951}" destId="{5A4FD9E6-2B10-46D4-8D88-244117B5C1D9}" srcOrd="0" destOrd="0" presId="urn:microsoft.com/office/officeart/2005/8/layout/default#7"/>
    <dgm:cxn modelId="{2A61619E-9CF7-47CF-A642-8B83184ADF92}" type="presOf" srcId="{83A1E2E7-CF21-4D62-8F26-8F3603027CA7}" destId="{BDDEFB26-6BAE-4EDB-9F65-1EBCB3B13EA9}" srcOrd="0" destOrd="0" presId="urn:microsoft.com/office/officeart/2005/8/layout/default#7"/>
    <dgm:cxn modelId="{C3681AA4-C9DE-4E7A-8195-2A5CD2D2B806}" type="presParOf" srcId="{BDDEFB26-6BAE-4EDB-9F65-1EBCB3B13EA9}" destId="{5A4FD9E6-2B10-46D4-8D88-244117B5C1D9}" srcOrd="0" destOrd="0" presId="urn:microsoft.com/office/officeart/2005/8/layout/defaul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8"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40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68DDF5B7-6063-4A31-AD2E-6D28C00976E9}" type="presOf" srcId="{83A1E2E7-CF21-4D62-8F26-8F3603027CA7}" destId="{BDDEFB26-6BAE-4EDB-9F65-1EBCB3B13EA9}" srcOrd="0" destOrd="0" presId="urn:microsoft.com/office/officeart/2005/8/layout/default#8"/>
    <dgm:cxn modelId="{5FAA2D59-4046-4A0C-A39C-2DDFFD1A7650}" srcId="{83A1E2E7-CF21-4D62-8F26-8F3603027CA7}" destId="{91BFA0BB-1D1A-4E85-AD9C-672DC9A0D951}" srcOrd="0" destOrd="0" parTransId="{955A0FE0-6A0B-43F8-91B2-6677DDC3D3DE}" sibTransId="{DF78856E-2A32-4624-8B8C-A4DE2887B7BD}"/>
    <dgm:cxn modelId="{0B63DD03-721C-4199-823D-A7A2473FE5BE}" type="presOf" srcId="{91BFA0BB-1D1A-4E85-AD9C-672DC9A0D951}" destId="{5A4FD9E6-2B10-46D4-8D88-244117B5C1D9}" srcOrd="0" destOrd="0" presId="urn:microsoft.com/office/officeart/2005/8/layout/default#8"/>
    <dgm:cxn modelId="{EE8156D6-CE21-4E23-9D96-7225373A827F}" type="presParOf" srcId="{BDDEFB26-6BAE-4EDB-9F65-1EBCB3B13EA9}" destId="{5A4FD9E6-2B10-46D4-8D88-244117B5C1D9}" srcOrd="0"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1E2E7-CF21-4D62-8F26-8F3603027C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BFA0BB-1D1A-4E85-AD9C-672DC9A0D951}">
      <dgm:prSet phldrT="[Text]"/>
      <dgm:spPr/>
      <dgm:t>
        <a:bodyPr/>
        <a:lstStyle/>
        <a:p>
          <a:r>
            <a:rPr lang="en-US" dirty="0" smtClean="0"/>
            <a:t>Form 40</a:t>
          </a:r>
          <a:endParaRPr lang="en-US" dirty="0"/>
        </a:p>
      </dgm:t>
    </dgm:pt>
    <dgm:pt modelId="{955A0FE0-6A0B-43F8-91B2-6677DDC3D3DE}" type="parTrans" cxnId="{5FAA2D59-4046-4A0C-A39C-2DDFFD1A7650}">
      <dgm:prSet/>
      <dgm:spPr/>
      <dgm:t>
        <a:bodyPr/>
        <a:lstStyle/>
        <a:p>
          <a:endParaRPr lang="en-US"/>
        </a:p>
      </dgm:t>
    </dgm:pt>
    <dgm:pt modelId="{DF78856E-2A32-4624-8B8C-A4DE2887B7BD}" type="sibTrans" cxnId="{5FAA2D59-4046-4A0C-A39C-2DDFFD1A7650}">
      <dgm:prSet/>
      <dgm:spPr/>
      <dgm:t>
        <a:bodyPr/>
        <a:lstStyle/>
        <a:p>
          <a:endParaRPr lang="en-US"/>
        </a:p>
      </dgm:t>
    </dgm:pt>
    <dgm:pt modelId="{BDDEFB26-6BAE-4EDB-9F65-1EBCB3B13EA9}" type="pres">
      <dgm:prSet presAssocID="{83A1E2E7-CF21-4D62-8F26-8F3603027CA7}" presName="diagram" presStyleCnt="0">
        <dgm:presLayoutVars>
          <dgm:dir/>
          <dgm:resizeHandles val="exact"/>
        </dgm:presLayoutVars>
      </dgm:prSet>
      <dgm:spPr/>
      <dgm:t>
        <a:bodyPr/>
        <a:lstStyle/>
        <a:p>
          <a:endParaRPr lang="en-US"/>
        </a:p>
      </dgm:t>
    </dgm:pt>
    <dgm:pt modelId="{5A4FD9E6-2B10-46D4-8D88-244117B5C1D9}" type="pres">
      <dgm:prSet presAssocID="{91BFA0BB-1D1A-4E85-AD9C-672DC9A0D951}" presName="node" presStyleLbl="node1" presStyleIdx="0" presStyleCnt="1" custAng="0" custScaleX="65000" custScaleY="20833" custLinFactNeighborX="-45000" custLinFactNeighborY="77083">
        <dgm:presLayoutVars>
          <dgm:bulletEnabled val="1"/>
        </dgm:presLayoutVars>
      </dgm:prSet>
      <dgm:spPr/>
      <dgm:t>
        <a:bodyPr/>
        <a:lstStyle/>
        <a:p>
          <a:endParaRPr lang="en-US"/>
        </a:p>
      </dgm:t>
    </dgm:pt>
  </dgm:ptLst>
  <dgm:cxnLst>
    <dgm:cxn modelId="{5B6C92C3-EA54-4EAA-BD17-91A48E1D11F8}" type="presOf" srcId="{91BFA0BB-1D1A-4E85-AD9C-672DC9A0D951}" destId="{5A4FD9E6-2B10-46D4-8D88-244117B5C1D9}" srcOrd="0" destOrd="0" presId="urn:microsoft.com/office/officeart/2005/8/layout/default"/>
    <dgm:cxn modelId="{5FAA2D59-4046-4A0C-A39C-2DDFFD1A7650}" srcId="{83A1E2E7-CF21-4D62-8F26-8F3603027CA7}" destId="{91BFA0BB-1D1A-4E85-AD9C-672DC9A0D951}" srcOrd="0" destOrd="0" parTransId="{955A0FE0-6A0B-43F8-91B2-6677DDC3D3DE}" sibTransId="{DF78856E-2A32-4624-8B8C-A4DE2887B7BD}"/>
    <dgm:cxn modelId="{5F276D82-7127-4485-9EC8-2DC83B43F050}" type="presOf" srcId="{83A1E2E7-CF21-4D62-8F26-8F3603027CA7}" destId="{BDDEFB26-6BAE-4EDB-9F65-1EBCB3B13EA9}" srcOrd="0" destOrd="0" presId="urn:microsoft.com/office/officeart/2005/8/layout/default"/>
    <dgm:cxn modelId="{E0BD7078-3CC7-4C03-8F98-FFE40ACEDADE}" type="presParOf" srcId="{BDDEFB26-6BAE-4EDB-9F65-1EBCB3B13EA9}" destId="{5A4FD9E6-2B10-46D4-8D88-244117B5C1D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rot="10800000" flipV="1">
          <a:off x="10" y="996910"/>
          <a:ext cx="1135237" cy="2854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Form 7</a:t>
          </a:r>
          <a:endParaRPr lang="en-US" sz="1300" kern="1200" dirty="0"/>
        </a:p>
      </dsp:txBody>
      <dsp:txXfrm rot="-10800000">
        <a:off x="10" y="996910"/>
        <a:ext cx="1135237" cy="2854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40</a:t>
          </a:r>
          <a:endParaRPr lang="en-US" sz="1700" kern="1200" dirty="0"/>
        </a:p>
      </dsp:txBody>
      <dsp:txXfrm>
        <a:off x="0" y="533406"/>
        <a:ext cx="1981200" cy="3809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60</a:t>
          </a:r>
          <a:endParaRPr lang="en-US" sz="1700" kern="1200" dirty="0"/>
        </a:p>
      </dsp:txBody>
      <dsp:txXfrm>
        <a:off x="0" y="533406"/>
        <a:ext cx="1981200" cy="3809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60</a:t>
          </a:r>
          <a:endParaRPr lang="en-US" sz="1700" kern="1200" dirty="0"/>
        </a:p>
      </dsp:txBody>
      <dsp:txXfrm>
        <a:off x="0" y="533406"/>
        <a:ext cx="1981200" cy="3809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60</a:t>
          </a:r>
          <a:endParaRPr lang="en-US" sz="1700" kern="1200" dirty="0"/>
        </a:p>
      </dsp:txBody>
      <dsp:txXfrm>
        <a:off x="0" y="533406"/>
        <a:ext cx="1981200" cy="380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30</a:t>
          </a:r>
          <a:endParaRPr lang="en-US" sz="1700" kern="1200" dirty="0"/>
        </a:p>
      </dsp:txBody>
      <dsp:txXfrm>
        <a:off x="0" y="533406"/>
        <a:ext cx="1981200" cy="380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30</a:t>
          </a:r>
          <a:endParaRPr lang="en-US" sz="1700" kern="1200" dirty="0"/>
        </a:p>
      </dsp:txBody>
      <dsp:txXfrm>
        <a:off x="0" y="533406"/>
        <a:ext cx="1981200" cy="380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30</a:t>
          </a:r>
          <a:endParaRPr lang="en-US" sz="1700" kern="1200" dirty="0"/>
        </a:p>
      </dsp:txBody>
      <dsp:txXfrm>
        <a:off x="0" y="533406"/>
        <a:ext cx="1981200" cy="380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35</a:t>
          </a:r>
          <a:endParaRPr lang="en-US" sz="1700" kern="1200" dirty="0"/>
        </a:p>
      </dsp:txBody>
      <dsp:txXfrm>
        <a:off x="0" y="533406"/>
        <a:ext cx="1981200" cy="380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35</a:t>
          </a:r>
          <a:endParaRPr lang="en-US" sz="1700" kern="1200" dirty="0"/>
        </a:p>
      </dsp:txBody>
      <dsp:txXfrm>
        <a:off x="0" y="533406"/>
        <a:ext cx="1981200" cy="3809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35</a:t>
          </a:r>
          <a:endParaRPr lang="en-US" sz="1700" kern="1200" dirty="0"/>
        </a:p>
      </dsp:txBody>
      <dsp:txXfrm>
        <a:off x="0" y="533406"/>
        <a:ext cx="1981200" cy="3809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40</a:t>
          </a:r>
          <a:endParaRPr lang="en-US" sz="1700" kern="1200" dirty="0"/>
        </a:p>
      </dsp:txBody>
      <dsp:txXfrm>
        <a:off x="0" y="533406"/>
        <a:ext cx="1981200" cy="3809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D9E6-2B10-46D4-8D88-244117B5C1D9}">
      <dsp:nvSpPr>
        <dsp:cNvPr id="0" name=""/>
        <dsp:cNvSpPr/>
      </dsp:nvSpPr>
      <dsp:spPr>
        <a:xfrm>
          <a:off x="0" y="533406"/>
          <a:ext cx="1981200" cy="380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 40</a:t>
          </a:r>
          <a:endParaRPr lang="en-US" sz="1700" kern="1200" dirty="0"/>
        </a:p>
      </dsp:txBody>
      <dsp:txXfrm>
        <a:off x="0" y="533406"/>
        <a:ext cx="1981200" cy="3809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9E9583-99E5-41D5-B1D3-B407D45A723F}" type="datetimeFigureOut">
              <a:rPr lang="en-US" smtClean="0"/>
              <a:pPr/>
              <a:t>6/26/2013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0A8A8832-A445-4F77-AF78-6FBC7B69866C}" type="slidenum">
              <a:rPr lang="en-US" smtClean="0"/>
              <a:pPr/>
              <a:t>‹#›</a:t>
            </a:fld>
            <a:endParaRPr lang="en-US"/>
          </a:p>
        </p:txBody>
      </p:sp>
    </p:spTree>
    <p:extLst>
      <p:ext uri="{BB962C8B-B14F-4D97-AF65-F5344CB8AC3E}">
        <p14:creationId xmlns:p14="http://schemas.microsoft.com/office/powerpoint/2010/main" val="303891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Please do </a:t>
            </a:r>
            <a:r>
              <a:rPr lang="en-US" dirty="0" smtClean="0"/>
              <a:t>not</a:t>
            </a:r>
            <a:r>
              <a:rPr lang="en-US" baseline="0" dirty="0" smtClean="0"/>
              <a:t> make copies and keep in a drawer; don’t use the Search feature on the website to locate a form</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5</a:t>
            </a:fld>
            <a:endParaRPr lang="en-US"/>
          </a:p>
        </p:txBody>
      </p:sp>
    </p:spTree>
    <p:extLst>
      <p:ext uri="{BB962C8B-B14F-4D97-AF65-F5344CB8AC3E}">
        <p14:creationId xmlns:p14="http://schemas.microsoft.com/office/powerpoint/2010/main" val="126009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documentation for the TIS credential is sent to the Office of Instructional Technology for approval.  The TIS credential must be renewed every year.</a:t>
            </a:r>
          </a:p>
          <a:p>
            <a:r>
              <a:rPr lang="en-US" dirty="0" smtClean="0"/>
              <a:t>Documentation</a:t>
            </a:r>
            <a:r>
              <a:rPr lang="en-US" baseline="0" dirty="0" smtClean="0"/>
              <a:t> for mentor teacher and master mentor is the certificate of completion from the WV CPD.  For the mentor teacher, a two-day training certificate is required plus three years of teaching experience; master mentor requires an additional two days of training– documentation is training for days 3 &amp;4 of WV CPD training (if days one and two were already submitted) –documentation for all four days if taken all at once. The Renewal of Master Mentor requires yet another 2 days of training for a total of 6 days.  Each mentor certificate is good for a period of 3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15</a:t>
            </a:fld>
            <a:endParaRPr lang="en-US"/>
          </a:p>
        </p:txBody>
      </p:sp>
    </p:spTree>
    <p:extLst>
      <p:ext uri="{BB962C8B-B14F-4D97-AF65-F5344CB8AC3E}">
        <p14:creationId xmlns:p14="http://schemas.microsoft.com/office/powerpoint/2010/main" val="116708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must</a:t>
            </a:r>
            <a:r>
              <a:rPr lang="en-US" baseline="0" dirty="0" smtClean="0"/>
              <a:t> be submitted for – AP Course Audit and certificate of completion of 30 clock hours summer institute   OR documentation for serving as exam reader, workshop presentation, mentoring new AP teacher, or transcript of 3 semester hours of coursework.</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pPr/>
              <a:t>16</a:t>
            </a:fld>
            <a:endParaRPr lang="en-US"/>
          </a:p>
        </p:txBody>
      </p:sp>
    </p:spTree>
    <p:extLst>
      <p:ext uri="{BB962C8B-B14F-4D97-AF65-F5344CB8AC3E}">
        <p14:creationId xmlns:p14="http://schemas.microsoft.com/office/powerpoint/2010/main" val="122512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as noted on slide – course audit and one other as listed</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pPr/>
              <a:t>17</a:t>
            </a:fld>
            <a:endParaRPr lang="en-US"/>
          </a:p>
        </p:txBody>
      </p:sp>
    </p:spTree>
    <p:extLst>
      <p:ext uri="{BB962C8B-B14F-4D97-AF65-F5344CB8AC3E}">
        <p14:creationId xmlns:p14="http://schemas.microsoft.com/office/powerpoint/2010/main" val="93754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credentials requires specific documentation as noted in policy.  I will be going over only the new credentials</a:t>
            </a:r>
            <a:r>
              <a:rPr lang="en-US" baseline="0" dirty="0" smtClean="0"/>
              <a:t> and what they require.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pPr/>
              <a:t>18</a:t>
            </a:fld>
            <a:endParaRPr lang="en-US"/>
          </a:p>
        </p:txBody>
      </p:sp>
    </p:spTree>
    <p:extLst>
      <p:ext uri="{BB962C8B-B14F-4D97-AF65-F5344CB8AC3E}">
        <p14:creationId xmlns:p14="http://schemas.microsoft.com/office/powerpoint/2010/main" val="358058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pPr/>
              <a:t>19</a:t>
            </a:fld>
            <a:endParaRPr lang="en-US"/>
          </a:p>
        </p:txBody>
      </p:sp>
    </p:spTree>
    <p:extLst>
      <p:ext uri="{BB962C8B-B14F-4D97-AF65-F5344CB8AC3E}">
        <p14:creationId xmlns:p14="http://schemas.microsoft.com/office/powerpoint/2010/main" val="152322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credential requires</a:t>
            </a:r>
            <a:r>
              <a:rPr lang="en-US" baseline="0" dirty="0" smtClean="0"/>
              <a:t> the approval from the Office of Instruction.  Personnel in OI will review the written instructional plan applicant’s must develop in coordination with the summer training.  </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pPr/>
              <a:t>20</a:t>
            </a:fld>
            <a:endParaRPr lang="en-US"/>
          </a:p>
        </p:txBody>
      </p:sp>
    </p:spTree>
    <p:extLst>
      <p:ext uri="{BB962C8B-B14F-4D97-AF65-F5344CB8AC3E}">
        <p14:creationId xmlns:p14="http://schemas.microsoft.com/office/powerpoint/2010/main" val="420857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renewal of the Personal Finance Specialist requires attending the summer workshop and creating and implementing a new instructional plan that must be approved by the Office of Instruction.  To be eligible</a:t>
            </a:r>
            <a:r>
              <a:rPr lang="en-US" baseline="0" dirty="0" smtClean="0"/>
              <a:t> for the Permanent certificate, one must have held a valid certificate for personal finance specialist and have successfully renewed that certificate at least once at the appropriate renewal time.  Then one must again attend the workshop for personal finance specialist and document add to their instructional plan, AND successfully complete 3 semester hours of coursework directly related to personal finance education as documented on an official transcript.</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pPr/>
              <a:t>21</a:t>
            </a:fld>
            <a:endParaRPr lang="en-US"/>
          </a:p>
        </p:txBody>
      </p:sp>
    </p:spTree>
    <p:extLst>
      <p:ext uri="{BB962C8B-B14F-4D97-AF65-F5344CB8AC3E}">
        <p14:creationId xmlns:p14="http://schemas.microsoft.com/office/powerpoint/2010/main" val="85488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passing score on Praxis I may be used in lieu of the basic skills classes reading, writing, and math.  If the applicant has a certificate from the ACDS and the accompanying certificate from the U.S. Department of Labor, the ACDS certification may be used in lieu of the 3 credit hours required for Reading, Classroom Management, Psychology, an elective, and for 6 hours of Humanities, Fine Arts, Science, or Social Studies.   Applicants should also know that 15 clock hours = 1 credit hour; 45 clock hours = 3 credit hours.</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25</a:t>
            </a:fld>
            <a:endParaRPr lang="en-US"/>
          </a:p>
        </p:txBody>
      </p:sp>
    </p:spTree>
    <p:extLst>
      <p:ext uri="{BB962C8B-B14F-4D97-AF65-F5344CB8AC3E}">
        <p14:creationId xmlns:p14="http://schemas.microsoft.com/office/powerpoint/2010/main" val="3694169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using</a:t>
            </a:r>
            <a:r>
              <a:rPr lang="en-US" baseline="0" dirty="0" smtClean="0"/>
              <a:t> classroom experience + 10 hours PD for special education, the same may be used for classroom management.  However, work experience for classroom management may not be used in lieu of special education.</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28</a:t>
            </a:fld>
            <a:endParaRPr lang="en-US"/>
          </a:p>
        </p:txBody>
      </p:sp>
    </p:spTree>
    <p:extLst>
      <p:ext uri="{BB962C8B-B14F-4D97-AF65-F5344CB8AC3E}">
        <p14:creationId xmlns:p14="http://schemas.microsoft.com/office/powerpoint/2010/main" val="404375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Passing</a:t>
            </a:r>
            <a:r>
              <a:rPr lang="en-US" baseline="0" dirty="0" smtClean="0"/>
              <a:t> scores on the written test for EIPA may be used for 1 credit hour for Reading, 3 credit hours each for Special Education, Psychology, an elective, and social studies.  Hours are credited as follows:  15 clock hours = 1 credit hour; 45 clock hours = 3 credit hours.</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29</a:t>
            </a:fld>
            <a:endParaRPr lang="en-US"/>
          </a:p>
        </p:txBody>
      </p:sp>
    </p:spTree>
    <p:extLst>
      <p:ext uri="{BB962C8B-B14F-4D97-AF65-F5344CB8AC3E}">
        <p14:creationId xmlns:p14="http://schemas.microsoft.com/office/powerpoint/2010/main" val="231277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it looks like</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6</a:t>
            </a:fld>
            <a:endParaRPr lang="en-US"/>
          </a:p>
        </p:txBody>
      </p:sp>
    </p:spTree>
    <p:extLst>
      <p:ext uri="{BB962C8B-B14F-4D97-AF65-F5344CB8AC3E}">
        <p14:creationId xmlns:p14="http://schemas.microsoft.com/office/powerpoint/2010/main" val="2052662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Coaches must have Coaching Principles; Sport</a:t>
            </a:r>
            <a:r>
              <a:rPr lang="en-US" baseline="0" dirty="0" smtClean="0"/>
              <a:t> First Aid; WV Secondary School Activities Commission; High School Diploma/Equivalent</a:t>
            </a:r>
          </a:p>
          <a:p>
            <a:r>
              <a:rPr lang="en-US" baseline="0" dirty="0" smtClean="0"/>
              <a:t>They must have a WV Public School System County listed on their applicant form in order to be processed.</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56</a:t>
            </a:fld>
            <a:endParaRPr lang="en-US"/>
          </a:p>
        </p:txBody>
      </p:sp>
    </p:spTree>
    <p:extLst>
      <p:ext uri="{BB962C8B-B14F-4D97-AF65-F5344CB8AC3E}">
        <p14:creationId xmlns:p14="http://schemas.microsoft.com/office/powerpoint/2010/main" val="2244469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Applicant’s submitting</a:t>
            </a:r>
            <a:r>
              <a:rPr lang="en-US" baseline="0" dirty="0" smtClean="0"/>
              <a:t> Form 39 are not eligible for the 90-day grace period. </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57</a:t>
            </a:fld>
            <a:endParaRPr lang="en-US"/>
          </a:p>
        </p:txBody>
      </p:sp>
    </p:spTree>
    <p:extLst>
      <p:ext uri="{BB962C8B-B14F-4D97-AF65-F5344CB8AC3E}">
        <p14:creationId xmlns:p14="http://schemas.microsoft.com/office/powerpoint/2010/main" val="2542488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[LISA / ROBERT]</a:t>
            </a:r>
          </a:p>
          <a:p>
            <a:r>
              <a:rPr lang="en-US" dirty="0" smtClean="0"/>
              <a:t>Thank you for joining us for the second in a series of webinars as</a:t>
            </a:r>
            <a:r>
              <a:rPr lang="en-US" baseline="0" dirty="0" smtClean="0"/>
              <a:t> we move forward toward full statewide implementation of the new educator evaluation system.  We have a very large group that registered, and we are very excited that you have joined us.  Please note that the webinar is being recorded and will be uploaded to the WV Department of Education website. The PPT will also be uploaded.  Additionally, there will be a time provided for questions at the end of the webinar. In order reduce background noise during the webinar, we ask that you mute your phones unless you are directing a question to a webinar presenter or contributing directly to the webinar discussion.</a:t>
            </a:r>
          </a:p>
          <a:p>
            <a:endParaRPr lang="en-US" baseline="0" dirty="0" smtClean="0"/>
          </a:p>
          <a:p>
            <a:r>
              <a:rPr lang="en-US" baseline="0" dirty="0" smtClean="0"/>
              <a:t>Introductions of all in the room.</a:t>
            </a:r>
          </a:p>
          <a:p>
            <a:endParaRPr lang="en-US" baseline="0" dirty="0" smtClean="0"/>
          </a:p>
          <a:p>
            <a:r>
              <a:rPr lang="en-US" baseline="0" dirty="0" smtClean="0"/>
              <a:t>Next slide</a:t>
            </a:r>
          </a:p>
          <a:p>
            <a:endParaRPr lang="en-US" baseline="0" dirty="0" smtClean="0"/>
          </a:p>
          <a:p>
            <a:r>
              <a:rPr lang="en-US" baseline="0" dirty="0" smtClean="0"/>
              <a:t>So, without</a:t>
            </a:r>
            <a:endParaRPr lang="en-US" dirty="0"/>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548147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59</a:t>
            </a:fld>
            <a:endParaRPr lang="en-US"/>
          </a:p>
        </p:txBody>
      </p:sp>
    </p:spTree>
    <p:extLst>
      <p:ext uri="{BB962C8B-B14F-4D97-AF65-F5344CB8AC3E}">
        <p14:creationId xmlns:p14="http://schemas.microsoft.com/office/powerpoint/2010/main" val="211565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Current/valid copies are required for renewal </a:t>
            </a:r>
          </a:p>
          <a:p>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83</a:t>
            </a:fld>
            <a:endParaRPr lang="en-US"/>
          </a:p>
        </p:txBody>
      </p:sp>
    </p:spTree>
    <p:extLst>
      <p:ext uri="{BB962C8B-B14F-4D97-AF65-F5344CB8AC3E}">
        <p14:creationId xmlns:p14="http://schemas.microsoft.com/office/powerpoint/2010/main" val="157645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Current/valid copies are required for renewal </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84</a:t>
            </a:fld>
            <a:endParaRPr lang="en-US"/>
          </a:p>
        </p:txBody>
      </p:sp>
    </p:spTree>
    <p:extLst>
      <p:ext uri="{BB962C8B-B14F-4D97-AF65-F5344CB8AC3E}">
        <p14:creationId xmlns:p14="http://schemas.microsoft.com/office/powerpoint/2010/main" val="137121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certification</a:t>
            </a:r>
            <a:r>
              <a:rPr lang="en-US" baseline="0" dirty="0" smtClean="0"/>
              <a:t> </a:t>
            </a:r>
            <a:r>
              <a:rPr lang="en-US" dirty="0" smtClean="0"/>
              <a:t> forms used in the Office of Professional Preparation can be found here.</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7</a:t>
            </a:fld>
            <a:endParaRPr lang="en-US"/>
          </a:p>
        </p:txBody>
      </p:sp>
    </p:spTree>
    <p:extLst>
      <p:ext uri="{BB962C8B-B14F-4D97-AF65-F5344CB8AC3E}">
        <p14:creationId xmlns:p14="http://schemas.microsoft.com/office/powerpoint/2010/main" val="107941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applicant information pages have changed.</a:t>
            </a:r>
            <a:r>
              <a:rPr lang="en-US" baseline="0" dirty="0" smtClean="0"/>
              <a:t>  Different applicant information pages go with varying applications.  For example this applicant information  page can be used with most applications that are not tied to employment.</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8</a:t>
            </a:fld>
            <a:endParaRPr lang="en-US"/>
          </a:p>
        </p:txBody>
      </p:sp>
    </p:spTree>
    <p:extLst>
      <p:ext uri="{BB962C8B-B14F-4D97-AF65-F5344CB8AC3E}">
        <p14:creationId xmlns:p14="http://schemas.microsoft.com/office/powerpoint/2010/main" val="180745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applicant must disclose each</a:t>
            </a:r>
            <a:r>
              <a:rPr lang="en-US" baseline="0" dirty="0" smtClean="0"/>
              <a:t> and every time they submit an application.  If previously disclosed, the applicant can indicate this by writing “On file at WVDE” by the disclosed section.</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9</a:t>
            </a:fld>
            <a:endParaRPr lang="en-US"/>
          </a:p>
        </p:txBody>
      </p:sp>
    </p:spTree>
    <p:extLst>
      <p:ext uri="{BB962C8B-B14F-4D97-AF65-F5344CB8AC3E}">
        <p14:creationId xmlns:p14="http://schemas.microsoft.com/office/powerpoint/2010/main" val="109606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applicant information page</a:t>
            </a:r>
            <a:r>
              <a:rPr lang="en-US" baseline="0" dirty="0" smtClean="0"/>
              <a:t> is tied to employment and is used for permits and authorizations.  Notice the different title/heading it has at the top; in Part 5, the county superintendent must sign the form prior to its being submitted to our office for processing.</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10</a:t>
            </a:fld>
            <a:endParaRPr lang="en-US"/>
          </a:p>
        </p:txBody>
      </p:sp>
    </p:spTree>
    <p:extLst>
      <p:ext uri="{BB962C8B-B14F-4D97-AF65-F5344CB8AC3E}">
        <p14:creationId xmlns:p14="http://schemas.microsoft.com/office/powerpoint/2010/main" val="415739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a:t>
            </a:r>
            <a:r>
              <a:rPr lang="en-US" baseline="0" dirty="0" smtClean="0"/>
              <a:t> is the applicant’s consent to have their background and fingerprint results shared with their employing county.  It must not only be signed by a notary public, but must also bear the seal of the notary public.  If either is missing, the application will be placed on hold, and applicant will be notified that the application is in jeopardy of being denied.  </a:t>
            </a:r>
            <a:endParaRPr lang="en-US" dirty="0"/>
          </a:p>
        </p:txBody>
      </p:sp>
      <p:sp>
        <p:nvSpPr>
          <p:cNvPr id="4" name="Slide Number Placeholder 3"/>
          <p:cNvSpPr>
            <a:spLocks noGrp="1"/>
          </p:cNvSpPr>
          <p:nvPr>
            <p:ph type="sldNum" sz="quarter" idx="10"/>
          </p:nvPr>
        </p:nvSpPr>
        <p:spPr/>
        <p:txBody>
          <a:bodyPr/>
          <a:lstStyle/>
          <a:p>
            <a:fld id="{0A8A8832-A445-4F77-AF78-6FBC7B69866C}" type="slidenum">
              <a:rPr lang="en-US" smtClean="0"/>
              <a:pPr/>
              <a:t>12</a:t>
            </a:fld>
            <a:endParaRPr lang="en-US"/>
          </a:p>
        </p:txBody>
      </p:sp>
    </p:spTree>
    <p:extLst>
      <p:ext uri="{BB962C8B-B14F-4D97-AF65-F5344CB8AC3E}">
        <p14:creationId xmlns:p14="http://schemas.microsoft.com/office/powerpoint/2010/main" val="199736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pPr/>
              <a:t>13</a:t>
            </a:fld>
            <a:endParaRPr lang="en-US"/>
          </a:p>
        </p:txBody>
      </p:sp>
    </p:spTree>
    <p:extLst>
      <p:ext uri="{BB962C8B-B14F-4D97-AF65-F5344CB8AC3E}">
        <p14:creationId xmlns:p14="http://schemas.microsoft.com/office/powerpoint/2010/main" val="20682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applications and renewals for TIS are approved by the assistant director of the Office of Instructional Technology.  Applications and renewal for Mentor Teacher must be accompanied by a certificate of completion for the appropriate number of days training  --  Mentor Teacher 2 days; Initial Master Mentor 4 days (includes the first two days for mentor training);  Master Mentor Renewal – total of 6 days training (2 days per training period/certificate).</a:t>
            </a:r>
            <a:endParaRPr lang="en-US" dirty="0"/>
          </a:p>
        </p:txBody>
      </p:sp>
      <p:sp>
        <p:nvSpPr>
          <p:cNvPr id="4" name="Slide Number Placeholder 3"/>
          <p:cNvSpPr>
            <a:spLocks noGrp="1"/>
          </p:cNvSpPr>
          <p:nvPr>
            <p:ph type="sldNum" sz="quarter" idx="10"/>
          </p:nvPr>
        </p:nvSpPr>
        <p:spPr/>
        <p:txBody>
          <a:bodyPr/>
          <a:lstStyle/>
          <a:p>
            <a:fld id="{930B39F4-491D-418B-B158-20B829E1C9B2}" type="slidenum">
              <a:rPr lang="en-US" smtClean="0"/>
              <a:t>14</a:t>
            </a:fld>
            <a:endParaRPr lang="en-US"/>
          </a:p>
        </p:txBody>
      </p:sp>
    </p:spTree>
    <p:extLst>
      <p:ext uri="{BB962C8B-B14F-4D97-AF65-F5344CB8AC3E}">
        <p14:creationId xmlns:p14="http://schemas.microsoft.com/office/powerpoint/2010/main" val="408084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105393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37581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264757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168596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353506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429029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pPr/>
              <a:t>6/26/2013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310628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pPr/>
              <a:t>6/26/2013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52911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pPr/>
              <a:t>6/26/2013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392608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5659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B01B9-94B0-9D4A-910F-C04AD45082B9}" type="slidenum">
              <a:rPr lang="en-US" smtClean="0"/>
              <a:pPr/>
              <a:t>‹#›</a:t>
            </a:fld>
            <a:endParaRPr lang="en-US"/>
          </a:p>
        </p:txBody>
      </p:sp>
    </p:spTree>
    <p:extLst>
      <p:ext uri="{BB962C8B-B14F-4D97-AF65-F5344CB8AC3E}">
        <p14:creationId xmlns:p14="http://schemas.microsoft.com/office/powerpoint/2010/main" val="162485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2A09B-228D-5B4E-A4BB-E9F62617E37F}" type="datetimeFigureOut">
              <a:rPr lang="en-US" smtClean="0"/>
              <a:pPr/>
              <a:t>6/26/2013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B01B9-94B0-9D4A-910F-C04AD45082B9}" type="slidenum">
              <a:rPr lang="en-US" smtClean="0"/>
              <a:pPr/>
              <a:t>‹#›</a:t>
            </a:fld>
            <a:endParaRPr lang="en-US"/>
          </a:p>
        </p:txBody>
      </p:sp>
    </p:spTree>
    <p:extLst>
      <p:ext uri="{BB962C8B-B14F-4D97-AF65-F5344CB8AC3E}">
        <p14:creationId xmlns:p14="http://schemas.microsoft.com/office/powerpoint/2010/main" val="254386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mailto:tepperle@access.k12.wv.us" TargetMode="Externa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e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8.jpeg"/><Relationship Id="rId7" Type="http://schemas.openxmlformats.org/officeDocument/2006/relationships/diagramQuickStyle" Target="../diagrams/quickStyle1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9.jpeg"/><Relationship Id="rId9" Type="http://schemas.microsoft.com/office/2007/relationships/diagramDrawing" Target="../diagrams/drawin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vde.state.wv.us/certification/forms/fingerprint.html" TargetMode="External"/><Relationship Id="rId2" Type="http://schemas.openxmlformats.org/officeDocument/2006/relationships/hyperlink" Target="https://wv.l1enrollment.com/OpenNetworkPortal/spring/customer?execution=e1s1" TargetMode="External"/><Relationship Id="rId1" Type="http://schemas.openxmlformats.org/officeDocument/2006/relationships/slideLayout" Target="../slideLayouts/slideLayout2.xml"/><Relationship Id="rId4" Type="http://schemas.openxmlformats.org/officeDocument/2006/relationships/hyperlink" Target="http://wvde.state.wv.us/certification/forms/WV_Card_Scan_Form_2012.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llbuchan@access.k12.wv.us" TargetMode="External"/><Relationship Id="rId2" Type="http://schemas.openxmlformats.org/officeDocument/2006/relationships/hyperlink" Target="mailto:tdanowski@access.k12.wv.us" TargetMode="External"/><Relationship Id="rId1" Type="http://schemas.openxmlformats.org/officeDocument/2006/relationships/slideLayout" Target="../slideLayouts/slideLayout2.xml"/><Relationship Id="rId6" Type="http://schemas.openxmlformats.org/officeDocument/2006/relationships/hyperlink" Target="mailto:dccipole@access.k12.wv.us" TargetMode="External"/><Relationship Id="rId5" Type="http://schemas.openxmlformats.org/officeDocument/2006/relationships/hyperlink" Target="mailto:tepperle@access.k12.wv.us" TargetMode="External"/><Relationship Id="rId4" Type="http://schemas.openxmlformats.org/officeDocument/2006/relationships/hyperlink" Target="mailto:smford@access.k12.wv.us"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wvde.state.wv.us/certific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8615"/>
            <a:ext cx="7772400" cy="1470025"/>
          </a:xfrm>
        </p:spPr>
        <p:txBody>
          <a:bodyPr/>
          <a:lstStyle/>
          <a:p>
            <a:r>
              <a:rPr lang="en-US" dirty="0" smtClean="0"/>
              <a:t>Office </a:t>
            </a:r>
            <a:r>
              <a:rPr lang="en-US" dirty="0" smtClean="0">
                <a:latin typeface="Arial" pitchFamily="34" charset="0"/>
                <a:cs typeface="Arial" pitchFamily="34" charset="0"/>
              </a:rPr>
              <a:t>of</a:t>
            </a:r>
            <a:r>
              <a:rPr lang="en-US" dirty="0" smtClean="0"/>
              <a:t> Professional Preparation</a:t>
            </a:r>
            <a:endParaRPr lang="en-US" dirty="0"/>
          </a:p>
        </p:txBody>
      </p:sp>
      <p:sp>
        <p:nvSpPr>
          <p:cNvPr id="3" name="Subtitle 2"/>
          <p:cNvSpPr>
            <a:spLocks noGrp="1"/>
          </p:cNvSpPr>
          <p:nvPr>
            <p:ph type="subTitle" idx="1"/>
          </p:nvPr>
        </p:nvSpPr>
        <p:spPr>
          <a:xfrm>
            <a:off x="1371600" y="3239794"/>
            <a:ext cx="6400800" cy="1752600"/>
          </a:xfrm>
        </p:spPr>
        <p:txBody>
          <a:bodyPr/>
          <a:lstStyle/>
          <a:p>
            <a:r>
              <a:rPr lang="en-US" dirty="0" smtClean="0"/>
              <a:t>Certification Training</a:t>
            </a:r>
          </a:p>
          <a:p>
            <a:r>
              <a:rPr lang="en-US" dirty="0" smtClean="0"/>
              <a:t>Webinar II</a:t>
            </a:r>
          </a:p>
          <a:p>
            <a:r>
              <a:rPr lang="en-US" dirty="0" smtClean="0">
                <a:latin typeface="Arial" pitchFamily="34" charset="0"/>
                <a:cs typeface="Arial" pitchFamily="34" charset="0"/>
              </a:rPr>
              <a:t>Thursday</a:t>
            </a:r>
            <a:r>
              <a:rPr lang="en-US" dirty="0" smtClean="0"/>
              <a:t>, </a:t>
            </a:r>
            <a:r>
              <a:rPr lang="en-US" smtClean="0"/>
              <a:t>June 27, </a:t>
            </a:r>
            <a:r>
              <a:rPr lang="en-US" dirty="0" smtClean="0"/>
              <a:t>2013</a:t>
            </a:r>
            <a:endParaRPr lang="en-US" dirty="0"/>
          </a:p>
        </p:txBody>
      </p:sp>
    </p:spTree>
    <p:extLst>
      <p:ext uri="{BB962C8B-B14F-4D97-AF65-F5344CB8AC3E}">
        <p14:creationId xmlns:p14="http://schemas.microsoft.com/office/powerpoint/2010/main" val="2397348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10" y="274638"/>
            <a:ext cx="6311590" cy="1143000"/>
          </a:xfrm>
        </p:spPr>
        <p:txBody>
          <a:bodyPr>
            <a:noAutofit/>
          </a:bodyPr>
          <a:lstStyle/>
          <a:p>
            <a:r>
              <a:rPr lang="en-US" sz="2400" b="1" dirty="0" smtClean="0">
                <a:solidFill>
                  <a:schemeClr val="tx2"/>
                </a:solidFill>
                <a:latin typeface="Arial" pitchFamily="34" charset="0"/>
                <a:cs typeface="Arial" pitchFamily="34" charset="0"/>
              </a:rPr>
              <a:t>Applicant Information page </a:t>
            </a:r>
            <a:br>
              <a:rPr lang="en-US" sz="2400" b="1" dirty="0" smtClean="0">
                <a:solidFill>
                  <a:schemeClr val="tx2"/>
                </a:solidFill>
                <a:latin typeface="Arial" pitchFamily="34" charset="0"/>
                <a:cs typeface="Arial" pitchFamily="34" charset="0"/>
              </a:rPr>
            </a:br>
            <a:r>
              <a:rPr lang="en-US" sz="2400" b="1" dirty="0" smtClean="0">
                <a:solidFill>
                  <a:schemeClr val="tx2"/>
                </a:solidFill>
                <a:latin typeface="Arial" pitchFamily="34" charset="0"/>
                <a:cs typeface="Arial" pitchFamily="34" charset="0"/>
              </a:rPr>
              <a:t>tied to employment</a:t>
            </a:r>
            <a:endParaRPr lang="en-US" sz="2400" b="1" dirty="0">
              <a:solidFill>
                <a:schemeClr val="tx2"/>
              </a:solidFill>
              <a:latin typeface="Arial" pitchFamily="34" charset="0"/>
              <a:cs typeface="Arial"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374565" cy="4525963"/>
          </a:xfrm>
          <a:prstGeom prst="rect">
            <a:avLst/>
          </a:prstGeom>
        </p:spPr>
      </p:pic>
    </p:spTree>
    <p:extLst>
      <p:ext uri="{BB962C8B-B14F-4D97-AF65-F5344CB8AC3E}">
        <p14:creationId xmlns:p14="http://schemas.microsoft.com/office/powerpoint/2010/main" val="969742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772400" cy="1470025"/>
          </a:xfrm>
        </p:spPr>
        <p:txBody>
          <a:bodyPr>
            <a:normAutofit/>
          </a:bodyPr>
          <a:lstStyle/>
          <a:p>
            <a:r>
              <a:rPr lang="en-US" sz="8000" b="1" dirty="0" smtClean="0">
                <a:solidFill>
                  <a:schemeClr val="tx2"/>
                </a:solidFill>
                <a:latin typeface="Arial" pitchFamily="34" charset="0"/>
                <a:cs typeface="Arial" pitchFamily="34" charset="0"/>
              </a:rPr>
              <a:t>Form 7</a:t>
            </a:r>
            <a:endParaRPr lang="en-US" sz="8000"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1828800" y="3200400"/>
            <a:ext cx="6400800" cy="1752600"/>
          </a:xfrm>
        </p:spPr>
        <p:txBody>
          <a:bodyPr>
            <a:noAutofit/>
          </a:bodyPr>
          <a:lstStyle/>
          <a:p>
            <a:r>
              <a:rPr lang="en-US" sz="4400" dirty="0" smtClean="0">
                <a:solidFill>
                  <a:schemeClr val="tx2"/>
                </a:solidFill>
                <a:latin typeface="Arial" pitchFamily="34" charset="0"/>
                <a:cs typeface="Arial" pitchFamily="34" charset="0"/>
              </a:rPr>
              <a:t>All first-time applicants must complete</a:t>
            </a:r>
            <a:endParaRPr lang="en-US" sz="44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17897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m07  13-03-01_002.pdf - Adobe R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70" y="677217"/>
            <a:ext cx="8382000" cy="5037783"/>
          </a:xfrm>
          <a:prstGeom prst="rect">
            <a:avLst/>
          </a:prstGeom>
        </p:spPr>
      </p:pic>
      <p:sp>
        <p:nvSpPr>
          <p:cNvPr id="2" name="Right Arrow 1"/>
          <p:cNvSpPr/>
          <p:nvPr/>
        </p:nvSpPr>
        <p:spPr>
          <a:xfrm rot="17913636">
            <a:off x="1592651" y="5492245"/>
            <a:ext cx="1533182" cy="93695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237072184"/>
              </p:ext>
            </p:extLst>
          </p:nvPr>
        </p:nvGraphicFramePr>
        <p:xfrm>
          <a:off x="0" y="5575610"/>
          <a:ext cx="2096429" cy="2408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4123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8305800" cy="2155825"/>
          </a:xfrm>
        </p:spPr>
        <p:txBody>
          <a:bodyPr>
            <a:normAutofit/>
          </a:bodyPr>
          <a:lstStyle/>
          <a:p>
            <a:r>
              <a:rPr lang="en-US" sz="6000" b="1" u="sng" dirty="0" smtClean="0">
                <a:solidFill>
                  <a:schemeClr val="tx2"/>
                </a:solidFill>
                <a:latin typeface="Arial" pitchFamily="34" charset="0"/>
                <a:cs typeface="Arial" pitchFamily="34" charset="0"/>
              </a:rPr>
              <a:t>Advanced Credentials</a:t>
            </a:r>
            <a:r>
              <a:rPr lang="en-US" sz="6000" b="1" dirty="0" smtClean="0">
                <a:solidFill>
                  <a:schemeClr val="tx2"/>
                </a:solidFill>
                <a:latin typeface="Arial" pitchFamily="34" charset="0"/>
                <a:cs typeface="Arial" pitchFamily="34" charset="0"/>
              </a:rPr>
              <a:t/>
            </a:r>
            <a:br>
              <a:rPr lang="en-US" sz="6000" b="1" dirty="0" smtClean="0">
                <a:solidFill>
                  <a:schemeClr val="tx2"/>
                </a:solidFill>
                <a:latin typeface="Arial" pitchFamily="34" charset="0"/>
                <a:cs typeface="Arial" pitchFamily="34" charset="0"/>
              </a:rPr>
            </a:br>
            <a:r>
              <a:rPr lang="en-US" sz="6000" b="1" dirty="0" smtClean="0">
                <a:solidFill>
                  <a:schemeClr val="tx2"/>
                </a:solidFill>
                <a:latin typeface="Arial" pitchFamily="34" charset="0"/>
                <a:cs typeface="Arial" pitchFamily="34" charset="0"/>
              </a:rPr>
              <a:t>Forms 30 &amp; 35</a:t>
            </a:r>
            <a:endParaRPr lang="en-US" sz="6000"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533400" y="3200400"/>
            <a:ext cx="8382000" cy="2819400"/>
          </a:xfrm>
        </p:spPr>
        <p:txBody>
          <a:bodyPr>
            <a:normAutofit/>
          </a:bodyPr>
          <a:lstStyle/>
          <a:p>
            <a:pPr marL="571500" indent="-571500" algn="l">
              <a:buFont typeface="Arial" pitchFamily="34" charset="0"/>
              <a:buChar char="•"/>
            </a:pPr>
            <a:r>
              <a:rPr lang="en-US" sz="4000" b="1" dirty="0" smtClean="0">
                <a:solidFill>
                  <a:schemeClr val="tx2"/>
                </a:solidFill>
                <a:latin typeface="Arial" pitchFamily="34" charset="0"/>
                <a:cs typeface="Arial" pitchFamily="34" charset="0"/>
              </a:rPr>
              <a:t>Documentation for each Advanced Credential is listed on the Form and is </a:t>
            </a:r>
            <a:r>
              <a:rPr lang="en-US" sz="4000" b="1" i="1" u="sng" dirty="0" smtClean="0">
                <a:solidFill>
                  <a:schemeClr val="tx2"/>
                </a:solidFill>
                <a:latin typeface="Arial" pitchFamily="34" charset="0"/>
                <a:cs typeface="Arial" pitchFamily="34" charset="0"/>
              </a:rPr>
              <a:t>very </a:t>
            </a:r>
            <a:r>
              <a:rPr lang="en-US" sz="4000" b="1" dirty="0" smtClean="0">
                <a:solidFill>
                  <a:schemeClr val="tx2"/>
                </a:solidFill>
                <a:latin typeface="Arial" pitchFamily="34" charset="0"/>
                <a:cs typeface="Arial" pitchFamily="34" charset="0"/>
              </a:rPr>
              <a:t>specific to each credential </a:t>
            </a:r>
          </a:p>
          <a:p>
            <a:pPr algn="l"/>
            <a:endParaRPr lang="en-US" sz="4000" b="1" dirty="0">
              <a:solidFill>
                <a:schemeClr val="tx2"/>
              </a:solidFill>
            </a:endParaRPr>
          </a:p>
        </p:txBody>
      </p:sp>
    </p:spTree>
    <p:extLst>
      <p:ext uri="{BB962C8B-B14F-4D97-AF65-F5344CB8AC3E}">
        <p14:creationId xmlns:p14="http://schemas.microsoft.com/office/powerpoint/2010/main" val="2883132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normAutofit/>
          </a:bodyPr>
          <a:lstStyle/>
          <a:p>
            <a:r>
              <a:rPr lang="en-US" sz="6600" b="1" dirty="0" smtClean="0">
                <a:solidFill>
                  <a:schemeClr val="tx2"/>
                </a:solidFill>
              </a:rPr>
              <a:t>Form 30</a:t>
            </a:r>
            <a:endParaRPr lang="en-US" sz="6600" b="1" dirty="0">
              <a:solidFill>
                <a:schemeClr val="tx2"/>
              </a:solidFill>
            </a:endParaRPr>
          </a:p>
        </p:txBody>
      </p:sp>
      <p:sp>
        <p:nvSpPr>
          <p:cNvPr id="3" name="Content Placeholder 2"/>
          <p:cNvSpPr>
            <a:spLocks noGrp="1"/>
          </p:cNvSpPr>
          <p:nvPr>
            <p:ph idx="1"/>
          </p:nvPr>
        </p:nvSpPr>
        <p:spPr>
          <a:xfrm>
            <a:off x="457200" y="2667000"/>
            <a:ext cx="8229600" cy="3459163"/>
          </a:xfrm>
        </p:spPr>
        <p:txBody>
          <a:bodyPr>
            <a:normAutofit/>
          </a:bodyPr>
          <a:lstStyle/>
          <a:p>
            <a:r>
              <a:rPr lang="en-US" sz="3600" b="1" dirty="0" smtClean="0">
                <a:solidFill>
                  <a:schemeClr val="tx2"/>
                </a:solidFill>
              </a:rPr>
              <a:t>Technology Integration Specialist (TIS)/Renewal</a:t>
            </a:r>
          </a:p>
          <a:p>
            <a:r>
              <a:rPr lang="en-US" sz="3600" b="1" dirty="0" smtClean="0">
                <a:solidFill>
                  <a:schemeClr val="tx2"/>
                </a:solidFill>
              </a:rPr>
              <a:t>Mentor Teacher</a:t>
            </a:r>
          </a:p>
          <a:p>
            <a:r>
              <a:rPr lang="en-US" sz="3600" b="1" dirty="0" smtClean="0">
                <a:solidFill>
                  <a:schemeClr val="tx2"/>
                </a:solidFill>
              </a:rPr>
              <a:t>Master Mentor Teacher/Renewal</a:t>
            </a:r>
          </a:p>
          <a:p>
            <a:r>
              <a:rPr lang="en-US" sz="3600" b="1" dirty="0" smtClean="0">
                <a:solidFill>
                  <a:schemeClr val="tx2"/>
                </a:solidFill>
              </a:rPr>
              <a:t>Advanced Placement Teacher/Renewal</a:t>
            </a:r>
          </a:p>
          <a:p>
            <a:pPr marL="0" indent="0">
              <a:buNone/>
            </a:pPr>
            <a:endParaRPr lang="en-US" sz="3600" b="1" dirty="0">
              <a:solidFill>
                <a:schemeClr val="tx2"/>
              </a:solidFill>
            </a:endParaRPr>
          </a:p>
        </p:txBody>
      </p:sp>
    </p:spTree>
    <p:extLst>
      <p:ext uri="{BB962C8B-B14F-4D97-AF65-F5344CB8AC3E}">
        <p14:creationId xmlns:p14="http://schemas.microsoft.com/office/powerpoint/2010/main" val="1302682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tx2"/>
                </a:solidFill>
              </a:rPr>
              <a:t>Form 30</a:t>
            </a:r>
            <a:endParaRPr lang="en-US" sz="6600" b="1" dirty="0">
              <a:solidFill>
                <a:schemeClr val="tx2"/>
              </a:solidFill>
            </a:endParaRPr>
          </a:p>
        </p:txBody>
      </p:sp>
      <p:sp>
        <p:nvSpPr>
          <p:cNvPr id="3" name="Text Placeholder 2"/>
          <p:cNvSpPr>
            <a:spLocks noGrp="1"/>
          </p:cNvSpPr>
          <p:nvPr>
            <p:ph type="body" idx="1"/>
          </p:nvPr>
        </p:nvSpPr>
        <p:spPr/>
        <p:txBody>
          <a:bodyPr>
            <a:normAutofit/>
          </a:bodyPr>
          <a:lstStyle/>
          <a:p>
            <a:pPr algn="ctr"/>
            <a:r>
              <a:rPr lang="en-US" sz="3200" u="sng" dirty="0" smtClean="0">
                <a:solidFill>
                  <a:schemeClr val="tx2"/>
                </a:solidFill>
              </a:rPr>
              <a:t>Advanced Credential</a:t>
            </a:r>
            <a:endParaRPr lang="en-US" sz="3200" u="sng" dirty="0">
              <a:solidFill>
                <a:schemeClr val="tx2"/>
              </a:solidFill>
            </a:endParaRPr>
          </a:p>
        </p:txBody>
      </p:sp>
      <p:sp>
        <p:nvSpPr>
          <p:cNvPr id="4" name="Content Placeholder 3"/>
          <p:cNvSpPr>
            <a:spLocks noGrp="1"/>
          </p:cNvSpPr>
          <p:nvPr>
            <p:ph sz="half" idx="2"/>
          </p:nvPr>
        </p:nvSpPr>
        <p:spPr>
          <a:xfrm>
            <a:off x="457200" y="2174874"/>
            <a:ext cx="4040188" cy="4530725"/>
          </a:xfrm>
        </p:spPr>
        <p:txBody>
          <a:bodyPr/>
          <a:lstStyle/>
          <a:p>
            <a:r>
              <a:rPr lang="en-US" b="1" dirty="0" smtClean="0">
                <a:solidFill>
                  <a:schemeClr val="accent2">
                    <a:lumMod val="75000"/>
                  </a:schemeClr>
                </a:solidFill>
              </a:rPr>
              <a:t>Technology Integration Specialist (TIS) /Renewal</a:t>
            </a:r>
          </a:p>
          <a:p>
            <a:endParaRPr lang="en-US" b="1" dirty="0">
              <a:solidFill>
                <a:schemeClr val="tx2"/>
              </a:solidFill>
            </a:endParaRPr>
          </a:p>
          <a:p>
            <a:pPr marL="0" indent="0">
              <a:buNone/>
            </a:pPr>
            <a:endParaRPr lang="en-US" b="1" dirty="0" smtClean="0">
              <a:solidFill>
                <a:schemeClr val="tx2"/>
              </a:solidFill>
            </a:endParaRPr>
          </a:p>
          <a:p>
            <a:pPr marL="0" indent="0">
              <a:buNone/>
            </a:pPr>
            <a:endParaRPr lang="en-US" b="1" dirty="0" smtClean="0">
              <a:solidFill>
                <a:schemeClr val="tx2"/>
              </a:solidFill>
            </a:endParaRPr>
          </a:p>
          <a:p>
            <a:r>
              <a:rPr lang="en-US" b="1" dirty="0" smtClean="0">
                <a:solidFill>
                  <a:schemeClr val="accent4">
                    <a:lumMod val="75000"/>
                  </a:schemeClr>
                </a:solidFill>
              </a:rPr>
              <a:t>Mentor Teacher</a:t>
            </a:r>
          </a:p>
          <a:p>
            <a:endParaRPr lang="en-US" b="1" dirty="0" smtClean="0">
              <a:solidFill>
                <a:schemeClr val="tx2"/>
              </a:solidFill>
            </a:endParaRPr>
          </a:p>
          <a:p>
            <a:r>
              <a:rPr lang="en-US" b="1" dirty="0" smtClean="0">
                <a:solidFill>
                  <a:schemeClr val="accent4">
                    <a:lumMod val="75000"/>
                  </a:schemeClr>
                </a:solidFill>
              </a:rPr>
              <a:t>Master Mentor</a:t>
            </a:r>
          </a:p>
          <a:p>
            <a:r>
              <a:rPr lang="en-US" b="1" dirty="0" smtClean="0">
                <a:solidFill>
                  <a:schemeClr val="accent4">
                    <a:lumMod val="75000"/>
                  </a:schemeClr>
                </a:solidFill>
              </a:rPr>
              <a:t>Renewal Master Mentor	</a:t>
            </a:r>
            <a:endParaRPr lang="en-US" b="1" dirty="0">
              <a:solidFill>
                <a:schemeClr val="accent4">
                  <a:lumMod val="75000"/>
                </a:schemeClr>
              </a:solidFill>
            </a:endParaRPr>
          </a:p>
        </p:txBody>
      </p:sp>
      <p:sp>
        <p:nvSpPr>
          <p:cNvPr id="5" name="Text Placeholder 4"/>
          <p:cNvSpPr>
            <a:spLocks noGrp="1"/>
          </p:cNvSpPr>
          <p:nvPr>
            <p:ph type="body" sz="quarter" idx="3"/>
          </p:nvPr>
        </p:nvSpPr>
        <p:spPr/>
        <p:txBody>
          <a:bodyPr>
            <a:normAutofit/>
          </a:bodyPr>
          <a:lstStyle/>
          <a:p>
            <a:pPr algn="ctr"/>
            <a:r>
              <a:rPr lang="en-US" sz="3200" u="sng" dirty="0" smtClean="0">
                <a:solidFill>
                  <a:schemeClr val="tx2"/>
                </a:solidFill>
              </a:rPr>
              <a:t>Documentation</a:t>
            </a:r>
            <a:endParaRPr lang="en-US" sz="3200" u="sng" dirty="0">
              <a:solidFill>
                <a:schemeClr val="tx2"/>
              </a:solidFill>
            </a:endParaRPr>
          </a:p>
        </p:txBody>
      </p:sp>
      <p:sp>
        <p:nvSpPr>
          <p:cNvPr id="6" name="Content Placeholder 5"/>
          <p:cNvSpPr>
            <a:spLocks noGrp="1"/>
          </p:cNvSpPr>
          <p:nvPr>
            <p:ph sz="quarter" idx="4"/>
          </p:nvPr>
        </p:nvSpPr>
        <p:spPr>
          <a:xfrm>
            <a:off x="4645025" y="2174874"/>
            <a:ext cx="4041775" cy="4149725"/>
          </a:xfrm>
        </p:spPr>
        <p:txBody>
          <a:bodyPr>
            <a:normAutofit fontScale="92500"/>
          </a:bodyPr>
          <a:lstStyle/>
          <a:p>
            <a:r>
              <a:rPr lang="en-US" b="1" dirty="0" smtClean="0">
                <a:solidFill>
                  <a:schemeClr val="accent2">
                    <a:lumMod val="75000"/>
                  </a:schemeClr>
                </a:solidFill>
              </a:rPr>
              <a:t>URL Link to Online portfolio </a:t>
            </a:r>
          </a:p>
          <a:p>
            <a:r>
              <a:rPr lang="en-US" b="1" dirty="0" smtClean="0">
                <a:solidFill>
                  <a:schemeClr val="accent2">
                    <a:lumMod val="75000"/>
                  </a:schemeClr>
                </a:solidFill>
              </a:rPr>
              <a:t>320/40 clock hours PD</a:t>
            </a:r>
          </a:p>
          <a:p>
            <a:r>
              <a:rPr lang="en-US" b="1" dirty="0" smtClean="0">
                <a:solidFill>
                  <a:schemeClr val="accent2">
                    <a:lumMod val="75000"/>
                  </a:schemeClr>
                </a:solidFill>
              </a:rPr>
              <a:t>Approval of WVDE Director of Instructional Technology</a:t>
            </a:r>
          </a:p>
          <a:p>
            <a:endParaRPr lang="en-US" b="1" dirty="0" smtClean="0">
              <a:solidFill>
                <a:schemeClr val="tx2"/>
              </a:solidFill>
            </a:endParaRPr>
          </a:p>
          <a:p>
            <a:r>
              <a:rPr lang="en-US" b="1" dirty="0" smtClean="0">
                <a:solidFill>
                  <a:schemeClr val="accent4">
                    <a:lumMod val="75000"/>
                  </a:schemeClr>
                </a:solidFill>
              </a:rPr>
              <a:t>CPD training 2 Days (Certificate)</a:t>
            </a:r>
          </a:p>
          <a:p>
            <a:pPr marL="0" indent="0">
              <a:buNone/>
            </a:pPr>
            <a:endParaRPr lang="en-US" b="1" dirty="0" smtClean="0">
              <a:solidFill>
                <a:schemeClr val="tx2"/>
              </a:solidFill>
            </a:endParaRPr>
          </a:p>
          <a:p>
            <a:r>
              <a:rPr lang="en-US" b="1" dirty="0" smtClean="0">
                <a:solidFill>
                  <a:schemeClr val="accent4">
                    <a:lumMod val="75000"/>
                  </a:schemeClr>
                </a:solidFill>
              </a:rPr>
              <a:t>CPD Days 3 &amp; 4  (Certificate)</a:t>
            </a:r>
          </a:p>
          <a:p>
            <a:r>
              <a:rPr lang="en-US" b="1" dirty="0" smtClean="0">
                <a:solidFill>
                  <a:schemeClr val="accent4">
                    <a:lumMod val="75000"/>
                  </a:schemeClr>
                </a:solidFill>
              </a:rPr>
              <a:t>Additional 2 days  (total 6)</a:t>
            </a:r>
            <a:endParaRPr lang="en-US" b="1" dirty="0">
              <a:solidFill>
                <a:schemeClr val="accent4">
                  <a:lumMod val="75000"/>
                </a:schemeClr>
              </a:solidFill>
            </a:endParaRPr>
          </a:p>
        </p:txBody>
      </p:sp>
      <p:graphicFrame>
        <p:nvGraphicFramePr>
          <p:cNvPr id="7" name="Diagram 6"/>
          <p:cNvGraphicFramePr/>
          <p:nvPr>
            <p:extLst>
              <p:ext uri="{D42A27DB-BD31-4B8C-83A1-F6EECF244321}">
                <p14:modId xmlns:p14="http://schemas.microsoft.com/office/powerpoint/2010/main" val="4020509336"/>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9568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447800"/>
          </a:xfrm>
        </p:spPr>
        <p:txBody>
          <a:bodyPr>
            <a:noAutofit/>
          </a:bodyPr>
          <a:lstStyle/>
          <a:p>
            <a:r>
              <a:rPr lang="en-US" sz="5400" b="1" dirty="0" smtClean="0">
                <a:solidFill>
                  <a:schemeClr val="tx2"/>
                </a:solidFill>
              </a:rPr>
              <a:t>Advanced </a:t>
            </a:r>
            <a:br>
              <a:rPr lang="en-US" sz="5400" b="1" dirty="0" smtClean="0">
                <a:solidFill>
                  <a:schemeClr val="tx2"/>
                </a:solidFill>
              </a:rPr>
            </a:br>
            <a:r>
              <a:rPr lang="en-US" sz="5400" b="1" dirty="0" smtClean="0">
                <a:solidFill>
                  <a:schemeClr val="tx2"/>
                </a:solidFill>
              </a:rPr>
              <a:t>Placement Teacher</a:t>
            </a:r>
            <a:endParaRPr lang="en-US" sz="5400" b="1" dirty="0">
              <a:solidFill>
                <a:schemeClr val="tx2"/>
              </a:solidFill>
            </a:endParaRPr>
          </a:p>
        </p:txBody>
      </p:sp>
      <p:sp>
        <p:nvSpPr>
          <p:cNvPr id="3" name="Content Placeholder 2"/>
          <p:cNvSpPr>
            <a:spLocks noGrp="1"/>
          </p:cNvSpPr>
          <p:nvPr>
            <p:ph idx="1"/>
          </p:nvPr>
        </p:nvSpPr>
        <p:spPr>
          <a:xfrm>
            <a:off x="533400" y="1981200"/>
            <a:ext cx="8229600" cy="4525963"/>
          </a:xfrm>
        </p:spPr>
        <p:txBody>
          <a:bodyPr>
            <a:normAutofit fontScale="92500" lnSpcReduction="10000"/>
          </a:bodyPr>
          <a:lstStyle/>
          <a:p>
            <a:pPr marL="514350" indent="-514350">
              <a:buAutoNum type="arabicPeriod"/>
            </a:pPr>
            <a:r>
              <a:rPr lang="en-US" b="1" dirty="0" smtClean="0">
                <a:solidFill>
                  <a:schemeClr val="tx2"/>
                </a:solidFill>
              </a:rPr>
              <a:t>Complete College Board AP Course Audit  </a:t>
            </a:r>
            <a:r>
              <a:rPr lang="en-US" b="1" u="sng" dirty="0" smtClean="0">
                <a:solidFill>
                  <a:schemeClr val="tx2"/>
                </a:solidFill>
              </a:rPr>
              <a:t>AND</a:t>
            </a:r>
          </a:p>
          <a:p>
            <a:pPr marL="514350" indent="-514350">
              <a:buAutoNum type="arabicPeriod"/>
            </a:pPr>
            <a:r>
              <a:rPr lang="en-US" b="1" dirty="0" smtClean="0">
                <a:solidFill>
                  <a:schemeClr val="tx2"/>
                </a:solidFill>
              </a:rPr>
              <a:t>Attend  30-clock hour  Summer AP Institute      </a:t>
            </a:r>
            <a:r>
              <a:rPr lang="en-US" b="1" u="sng" dirty="0" smtClean="0">
                <a:solidFill>
                  <a:schemeClr val="tx2"/>
                </a:solidFill>
              </a:rPr>
              <a:t>OR</a:t>
            </a:r>
          </a:p>
          <a:p>
            <a:pPr marL="857250" lvl="1" indent="-457200"/>
            <a:r>
              <a:rPr lang="en-US" dirty="0" smtClean="0">
                <a:solidFill>
                  <a:schemeClr val="tx2"/>
                </a:solidFill>
              </a:rPr>
              <a:t>	Serve as exam reader for at least one College Board AP Exam Reading   </a:t>
            </a:r>
            <a:r>
              <a:rPr lang="en-US" b="1" u="sng" dirty="0" smtClean="0">
                <a:solidFill>
                  <a:schemeClr val="tx2"/>
                </a:solidFill>
              </a:rPr>
              <a:t>OR</a:t>
            </a:r>
          </a:p>
          <a:p>
            <a:pPr marL="857250" lvl="1" indent="-457200"/>
            <a:r>
              <a:rPr lang="en-US" dirty="0" smtClean="0">
                <a:solidFill>
                  <a:schemeClr val="tx2"/>
                </a:solidFill>
              </a:rPr>
              <a:t>Deliver at least one course-specific workshop through College Board   </a:t>
            </a:r>
            <a:r>
              <a:rPr lang="en-US" b="1" u="sng" dirty="0" smtClean="0">
                <a:solidFill>
                  <a:schemeClr val="tx2"/>
                </a:solidFill>
              </a:rPr>
              <a:t>OR</a:t>
            </a:r>
          </a:p>
          <a:p>
            <a:pPr marL="857250" lvl="1" indent="-457200"/>
            <a:r>
              <a:rPr lang="en-US" dirty="0" smtClean="0">
                <a:solidFill>
                  <a:schemeClr val="tx2"/>
                </a:solidFill>
              </a:rPr>
              <a:t>Successfully mentor a new AP teacher   </a:t>
            </a:r>
            <a:r>
              <a:rPr lang="en-US" b="1" u="sng" dirty="0" smtClean="0">
                <a:solidFill>
                  <a:schemeClr val="tx2"/>
                </a:solidFill>
              </a:rPr>
              <a:t>OR</a:t>
            </a:r>
          </a:p>
          <a:p>
            <a:pPr marL="857250" lvl="1" indent="-457200"/>
            <a:r>
              <a:rPr lang="en-US" dirty="0" smtClean="0">
                <a:solidFill>
                  <a:schemeClr val="tx2"/>
                </a:solidFill>
              </a:rPr>
              <a:t>Complete 3 semester hours of coursework related to AP course for which licensure is sought</a:t>
            </a:r>
          </a:p>
        </p:txBody>
      </p:sp>
      <p:graphicFrame>
        <p:nvGraphicFramePr>
          <p:cNvPr id="4" name="Diagram 3"/>
          <p:cNvGraphicFramePr/>
          <p:nvPr>
            <p:extLst>
              <p:ext uri="{D42A27DB-BD31-4B8C-83A1-F6EECF244321}">
                <p14:modId xmlns:p14="http://schemas.microsoft.com/office/powerpoint/2010/main" val="4172892685"/>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354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534400" cy="3962400"/>
          </a:xfrm>
        </p:spPr>
        <p:txBody>
          <a:bodyPr>
            <a:normAutofit fontScale="92500" lnSpcReduction="20000"/>
          </a:bodyPr>
          <a:lstStyle/>
          <a:p>
            <a:pPr marL="514350" indent="-514350">
              <a:buAutoNum type="arabicPeriod"/>
            </a:pPr>
            <a:r>
              <a:rPr lang="en-US" b="1" dirty="0" smtClean="0">
                <a:solidFill>
                  <a:schemeClr val="tx2"/>
                </a:solidFill>
              </a:rPr>
              <a:t>Complete the Course Audit      </a:t>
            </a:r>
            <a:r>
              <a:rPr lang="en-US" b="1" u="sng" dirty="0" smtClean="0">
                <a:solidFill>
                  <a:schemeClr val="tx2"/>
                </a:solidFill>
              </a:rPr>
              <a:t>AND</a:t>
            </a:r>
          </a:p>
          <a:p>
            <a:pPr marL="514350" indent="-514350">
              <a:buAutoNum type="arabicPeriod"/>
            </a:pPr>
            <a:r>
              <a:rPr lang="en-US" b="1" dirty="0" smtClean="0">
                <a:solidFill>
                  <a:schemeClr val="tx2"/>
                </a:solidFill>
              </a:rPr>
              <a:t>Serve as exam reader for at least one College Board AP Exam reading  </a:t>
            </a:r>
            <a:r>
              <a:rPr lang="en-US" b="1" u="sng" dirty="0" smtClean="0">
                <a:solidFill>
                  <a:schemeClr val="tx2"/>
                </a:solidFill>
              </a:rPr>
              <a:t>OR</a:t>
            </a:r>
          </a:p>
          <a:p>
            <a:r>
              <a:rPr lang="en-US" b="1" dirty="0" smtClean="0">
                <a:solidFill>
                  <a:schemeClr val="tx2"/>
                </a:solidFill>
              </a:rPr>
              <a:t>Deliver at least one course specific workshop through the College Board  </a:t>
            </a:r>
            <a:r>
              <a:rPr lang="en-US" b="1" u="sng" dirty="0" smtClean="0">
                <a:solidFill>
                  <a:schemeClr val="tx2"/>
                </a:solidFill>
              </a:rPr>
              <a:t>OR</a:t>
            </a:r>
          </a:p>
          <a:p>
            <a:r>
              <a:rPr lang="en-US" b="1" dirty="0" smtClean="0">
                <a:solidFill>
                  <a:schemeClr val="tx2"/>
                </a:solidFill>
              </a:rPr>
              <a:t>Successfully mentor to a new AP teacher  </a:t>
            </a:r>
            <a:r>
              <a:rPr lang="en-US" b="1" u="sng" dirty="0" smtClean="0">
                <a:solidFill>
                  <a:schemeClr val="tx2"/>
                </a:solidFill>
              </a:rPr>
              <a:t>OR</a:t>
            </a:r>
          </a:p>
          <a:p>
            <a:r>
              <a:rPr lang="en-US" b="1" dirty="0" smtClean="0">
                <a:solidFill>
                  <a:schemeClr val="tx2"/>
                </a:solidFill>
              </a:rPr>
              <a:t>Complete 3 semester hours of coursework related to the AP course for which licensure is sought (must submit an official seal-bearing transcript)</a:t>
            </a:r>
            <a:endParaRPr lang="en-US" b="1" dirty="0">
              <a:solidFill>
                <a:schemeClr val="tx2"/>
              </a:solidFill>
            </a:endParaRPr>
          </a:p>
        </p:txBody>
      </p:sp>
      <p:sp>
        <p:nvSpPr>
          <p:cNvPr id="4" name="Title 1"/>
          <p:cNvSpPr>
            <a:spLocks noGrp="1"/>
          </p:cNvSpPr>
          <p:nvPr>
            <p:ph type="title"/>
          </p:nvPr>
        </p:nvSpPr>
        <p:spPr>
          <a:xfrm>
            <a:off x="533400" y="609600"/>
            <a:ext cx="8915400" cy="1828800"/>
          </a:xfrm>
        </p:spPr>
        <p:txBody>
          <a:bodyPr>
            <a:noAutofit/>
          </a:bodyPr>
          <a:lstStyle/>
          <a:p>
            <a:r>
              <a:rPr lang="en-US" sz="5400" b="1" i="1" dirty="0" smtClean="0">
                <a:solidFill>
                  <a:schemeClr val="tx2"/>
                </a:solidFill>
              </a:rPr>
              <a:t>RENEWAL</a:t>
            </a:r>
            <a:r>
              <a:rPr lang="en-US" sz="5400" b="1" dirty="0" smtClean="0">
                <a:solidFill>
                  <a:schemeClr val="tx2"/>
                </a:solidFill>
              </a:rPr>
              <a:t/>
            </a:r>
            <a:br>
              <a:rPr lang="en-US" sz="5400" b="1" dirty="0" smtClean="0">
                <a:solidFill>
                  <a:schemeClr val="tx2"/>
                </a:solidFill>
              </a:rPr>
            </a:br>
            <a:r>
              <a:rPr lang="en-US" sz="5400" b="1" dirty="0" smtClean="0">
                <a:solidFill>
                  <a:schemeClr val="tx2"/>
                </a:solidFill>
              </a:rPr>
              <a:t>Advanced Placement Teacher</a:t>
            </a:r>
            <a:endParaRPr lang="en-US" sz="5400" b="1" dirty="0">
              <a:solidFill>
                <a:schemeClr val="tx2"/>
              </a:solidFill>
            </a:endParaRPr>
          </a:p>
        </p:txBody>
      </p:sp>
      <p:graphicFrame>
        <p:nvGraphicFramePr>
          <p:cNvPr id="5" name="Diagram 4"/>
          <p:cNvGraphicFramePr/>
          <p:nvPr>
            <p:extLst>
              <p:ext uri="{D42A27DB-BD31-4B8C-83A1-F6EECF244321}">
                <p14:modId xmlns:p14="http://schemas.microsoft.com/office/powerpoint/2010/main" val="1011515425"/>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771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7772400" cy="1470025"/>
          </a:xfrm>
        </p:spPr>
        <p:txBody>
          <a:bodyPr>
            <a:noAutofit/>
          </a:bodyPr>
          <a:lstStyle/>
          <a:p>
            <a:r>
              <a:rPr lang="en-US" sz="4800" b="1" dirty="0" smtClean="0">
                <a:solidFill>
                  <a:schemeClr val="tx2"/>
                </a:solidFill>
              </a:rPr>
              <a:t>Form 35 </a:t>
            </a:r>
            <a:br>
              <a:rPr lang="en-US" sz="4800" b="1" dirty="0" smtClean="0">
                <a:solidFill>
                  <a:schemeClr val="tx2"/>
                </a:solidFill>
              </a:rPr>
            </a:br>
            <a:r>
              <a:rPr lang="en-US" sz="4800" b="1" dirty="0" smtClean="0">
                <a:solidFill>
                  <a:schemeClr val="tx2"/>
                </a:solidFill>
              </a:rPr>
              <a:t>Advanced Credential</a:t>
            </a:r>
            <a:endParaRPr lang="en-US" sz="4800" b="1" dirty="0">
              <a:solidFill>
                <a:schemeClr val="tx2"/>
              </a:solidFill>
            </a:endParaRPr>
          </a:p>
        </p:txBody>
      </p:sp>
      <p:sp>
        <p:nvSpPr>
          <p:cNvPr id="3" name="Subtitle 2"/>
          <p:cNvSpPr>
            <a:spLocks noGrp="1"/>
          </p:cNvSpPr>
          <p:nvPr>
            <p:ph type="subTitle" idx="1"/>
          </p:nvPr>
        </p:nvSpPr>
        <p:spPr>
          <a:xfrm>
            <a:off x="914400" y="1698171"/>
            <a:ext cx="7543800" cy="4093029"/>
          </a:xfrm>
        </p:spPr>
        <p:txBody>
          <a:bodyPr>
            <a:noAutofit/>
          </a:bodyPr>
          <a:lstStyle/>
          <a:p>
            <a:pPr marL="457200" indent="-457200" algn="l">
              <a:buFont typeface="Arial" pitchFamily="34" charset="0"/>
              <a:buChar char="•"/>
            </a:pPr>
            <a:r>
              <a:rPr lang="en-US" sz="2800" b="1" dirty="0" smtClean="0">
                <a:solidFill>
                  <a:schemeClr val="tx2"/>
                </a:solidFill>
              </a:rPr>
              <a:t>Educator 21</a:t>
            </a:r>
          </a:p>
          <a:p>
            <a:pPr marL="457200" indent="-457200" algn="l">
              <a:buFont typeface="Arial" pitchFamily="34" charset="0"/>
              <a:buChar char="•"/>
            </a:pPr>
            <a:r>
              <a:rPr lang="en-US" sz="2800" b="1" dirty="0" smtClean="0">
                <a:solidFill>
                  <a:schemeClr val="tx2"/>
                </a:solidFill>
              </a:rPr>
              <a:t>Personal Finance Specialist</a:t>
            </a:r>
          </a:p>
          <a:p>
            <a:pPr marL="457200" indent="-457200" algn="l">
              <a:buFont typeface="Arial" pitchFamily="34" charset="0"/>
              <a:buChar char="•"/>
            </a:pPr>
            <a:r>
              <a:rPr lang="en-US" sz="2800" b="1" dirty="0" smtClean="0">
                <a:solidFill>
                  <a:schemeClr val="tx2"/>
                </a:solidFill>
              </a:rPr>
              <a:t>Teacher Leadership for Building School and Community Culture</a:t>
            </a:r>
          </a:p>
          <a:p>
            <a:pPr marL="457200" indent="-457200" algn="l">
              <a:buFont typeface="Arial" pitchFamily="34" charset="0"/>
              <a:buChar char="•"/>
            </a:pPr>
            <a:r>
              <a:rPr lang="en-US" sz="2800" b="1" dirty="0" smtClean="0">
                <a:solidFill>
                  <a:schemeClr val="tx2"/>
                </a:solidFill>
              </a:rPr>
              <a:t>Teacher Leadership for Professional Learning</a:t>
            </a:r>
          </a:p>
          <a:p>
            <a:pPr marL="457200" indent="-457200" algn="l">
              <a:buFont typeface="Arial" pitchFamily="34" charset="0"/>
              <a:buChar char="•"/>
            </a:pPr>
            <a:r>
              <a:rPr lang="en-US" sz="2800" b="1" dirty="0" smtClean="0">
                <a:solidFill>
                  <a:schemeClr val="tx2"/>
                </a:solidFill>
              </a:rPr>
              <a:t>Teacher Leadership for Student </a:t>
            </a:r>
            <a:r>
              <a:rPr lang="en-US" sz="2800" b="1" dirty="0" smtClean="0">
                <a:solidFill>
                  <a:schemeClr val="tx2"/>
                </a:solidFill>
              </a:rPr>
              <a:t>Learning</a:t>
            </a:r>
            <a:endParaRPr lang="en-US" sz="2800" b="1" dirty="0" smtClean="0">
              <a:solidFill>
                <a:schemeClr val="tx2"/>
              </a:solidFill>
            </a:endParaRPr>
          </a:p>
          <a:p>
            <a:pPr marL="457200" indent="-457200" algn="l">
              <a:buFont typeface="Arial" pitchFamily="34" charset="0"/>
              <a:buChar char="•"/>
            </a:pPr>
            <a:r>
              <a:rPr lang="en-US" sz="2800" b="1" dirty="0" smtClean="0">
                <a:solidFill>
                  <a:schemeClr val="tx2"/>
                </a:solidFill>
              </a:rPr>
              <a:t>Business Education Specialist</a:t>
            </a:r>
          </a:p>
          <a:p>
            <a:pPr marL="457200" indent="-457200" algn="l">
              <a:buFont typeface="Arial" pitchFamily="34" charset="0"/>
              <a:buChar char="•"/>
            </a:pPr>
            <a:r>
              <a:rPr lang="en-US" sz="2800" b="1" dirty="0" smtClean="0">
                <a:solidFill>
                  <a:schemeClr val="tx2"/>
                </a:solidFill>
              </a:rPr>
              <a:t>Marketing Education Specialist</a:t>
            </a:r>
          </a:p>
          <a:p>
            <a:pPr marL="457200" indent="-457200" algn="l">
              <a:buFont typeface="Arial" pitchFamily="34" charset="0"/>
              <a:buChar char="•"/>
            </a:pPr>
            <a:r>
              <a:rPr lang="en-US" sz="2800" b="1" dirty="0" smtClean="0">
                <a:solidFill>
                  <a:schemeClr val="tx2"/>
                </a:solidFill>
              </a:rPr>
              <a:t>Coordinator of Career and Work Skills Training</a:t>
            </a:r>
          </a:p>
          <a:p>
            <a:pPr marL="457200" indent="-457200" algn="l">
              <a:buFont typeface="Arial" pitchFamily="34" charset="0"/>
              <a:buChar char="•"/>
            </a:pPr>
            <a:endParaRPr lang="en-US" sz="2800" b="1" dirty="0">
              <a:solidFill>
                <a:schemeClr val="tx2"/>
              </a:solidFill>
            </a:endParaRPr>
          </a:p>
        </p:txBody>
      </p:sp>
    </p:spTree>
    <p:extLst>
      <p:ext uri="{BB962C8B-B14F-4D97-AF65-F5344CB8AC3E}">
        <p14:creationId xmlns:p14="http://schemas.microsoft.com/office/powerpoint/2010/main" val="3870375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normAutofit/>
          </a:bodyPr>
          <a:lstStyle/>
          <a:p>
            <a:r>
              <a:rPr lang="en-US" sz="6600" b="1" dirty="0" smtClean="0">
                <a:solidFill>
                  <a:schemeClr val="tx2"/>
                </a:solidFill>
              </a:rPr>
              <a:t>Form 35</a:t>
            </a:r>
            <a:endParaRPr lang="en-US" sz="6600" b="1" dirty="0">
              <a:solidFill>
                <a:schemeClr val="tx2"/>
              </a:solidFill>
            </a:endParaRPr>
          </a:p>
        </p:txBody>
      </p:sp>
      <p:sp>
        <p:nvSpPr>
          <p:cNvPr id="3" name="Content Placeholder 2"/>
          <p:cNvSpPr>
            <a:spLocks noGrp="1"/>
          </p:cNvSpPr>
          <p:nvPr>
            <p:ph idx="1"/>
          </p:nvPr>
        </p:nvSpPr>
        <p:spPr>
          <a:xfrm>
            <a:off x="609600" y="1371600"/>
            <a:ext cx="8229600" cy="4953000"/>
          </a:xfrm>
        </p:spPr>
        <p:txBody>
          <a:bodyPr>
            <a:normAutofit fontScale="40000" lnSpcReduction="20000"/>
          </a:bodyPr>
          <a:lstStyle/>
          <a:p>
            <a:pPr marL="0" indent="0" algn="ctr">
              <a:buNone/>
            </a:pPr>
            <a:r>
              <a:rPr lang="en-US" sz="5100" b="1" dirty="0" smtClean="0">
                <a:solidFill>
                  <a:srgbClr val="FF0000"/>
                </a:solidFill>
              </a:rPr>
              <a:t>***NEW***</a:t>
            </a:r>
          </a:p>
          <a:p>
            <a:pPr marL="457200" lvl="1" indent="0" algn="ctr">
              <a:buNone/>
            </a:pPr>
            <a:r>
              <a:rPr lang="en-US" sz="5900" b="1" u="sng" dirty="0" smtClean="0">
                <a:solidFill>
                  <a:schemeClr val="tx2"/>
                </a:solidFill>
              </a:rPr>
              <a:t>Coordinator of Career and Work Skills Training</a:t>
            </a:r>
          </a:p>
          <a:p>
            <a:pPr marL="457200" lvl="1" indent="0" algn="ctr">
              <a:buNone/>
            </a:pPr>
            <a:endParaRPr lang="en-US" sz="5900" b="1" u="sng" dirty="0" smtClean="0">
              <a:solidFill>
                <a:schemeClr val="tx2"/>
              </a:solidFill>
            </a:endParaRPr>
          </a:p>
          <a:p>
            <a:r>
              <a:rPr lang="en-US" sz="5100" b="1" dirty="0">
                <a:solidFill>
                  <a:schemeClr val="tx2"/>
                </a:solidFill>
              </a:rPr>
              <a:t>Hold a Career and Technical Education Certificate or a Professional Teaching Certificate endorsed for a specialization in engineering technical, human services, agriculture, food and natural resources, health science education or business education; </a:t>
            </a:r>
            <a:r>
              <a:rPr lang="en-US" sz="5100" b="1" u="sng" dirty="0" smtClean="0">
                <a:solidFill>
                  <a:schemeClr val="tx2"/>
                </a:solidFill>
              </a:rPr>
              <a:t>AND</a:t>
            </a:r>
          </a:p>
          <a:p>
            <a:endParaRPr lang="en-US" sz="5100" b="1" dirty="0" smtClean="0">
              <a:solidFill>
                <a:schemeClr val="tx2"/>
              </a:solidFill>
            </a:endParaRPr>
          </a:p>
          <a:p>
            <a:r>
              <a:rPr lang="en-US" sz="5100" b="1" dirty="0" smtClean="0">
                <a:solidFill>
                  <a:schemeClr val="tx2"/>
                </a:solidFill>
              </a:rPr>
              <a:t> </a:t>
            </a:r>
            <a:r>
              <a:rPr lang="en-US" sz="5100" b="1" dirty="0">
                <a:solidFill>
                  <a:schemeClr val="tx2"/>
                </a:solidFill>
              </a:rPr>
              <a:t>Wage-Earning Experience. – Complete a minimum of one year (2,000 clock hours) of related wage earning experience in a non-teaching position; </a:t>
            </a:r>
            <a:r>
              <a:rPr lang="en-US" sz="5100" b="1" u="sng" dirty="0" smtClean="0">
                <a:solidFill>
                  <a:schemeClr val="tx2"/>
                </a:solidFill>
              </a:rPr>
              <a:t>AND</a:t>
            </a:r>
          </a:p>
          <a:p>
            <a:pPr marL="0" indent="0">
              <a:buNone/>
            </a:pPr>
            <a:endParaRPr lang="en-US" sz="5100" b="1" u="sng" dirty="0" smtClean="0">
              <a:solidFill>
                <a:schemeClr val="tx2"/>
              </a:solidFill>
            </a:endParaRPr>
          </a:p>
          <a:p>
            <a:r>
              <a:rPr lang="en-US" sz="5100" b="1" dirty="0">
                <a:solidFill>
                  <a:schemeClr val="tx2"/>
                </a:solidFill>
              </a:rPr>
              <a:t>Professional Development. – Successfully complete professional development and/or coursework related to </a:t>
            </a:r>
            <a:r>
              <a:rPr lang="en-US" sz="5100" b="1" dirty="0" smtClean="0">
                <a:solidFill>
                  <a:schemeClr val="tx2"/>
                </a:solidFill>
              </a:rPr>
              <a:t>the </a:t>
            </a:r>
            <a:r>
              <a:rPr lang="en-US" sz="5100" b="1" dirty="0">
                <a:solidFill>
                  <a:schemeClr val="tx2"/>
                </a:solidFill>
              </a:rPr>
              <a:t>Coordinator of Career and Work Skills training programs in Career and Technical Education as specified/approved by </a:t>
            </a:r>
            <a:r>
              <a:rPr lang="en-US" sz="5100" b="1" dirty="0" smtClean="0">
                <a:solidFill>
                  <a:schemeClr val="tx2"/>
                </a:solidFill>
              </a:rPr>
              <a:t>WVDE</a:t>
            </a:r>
            <a:endParaRPr lang="en-US" sz="5900" b="1" dirty="0">
              <a:solidFill>
                <a:schemeClr val="tx2"/>
              </a:solidFill>
            </a:endParaRPr>
          </a:p>
          <a:p>
            <a:pPr marL="457200" lvl="1" indent="0">
              <a:buNone/>
            </a:pPr>
            <a:endParaRPr lang="en-US" sz="3600" b="1" u="sng" dirty="0">
              <a:solidFill>
                <a:schemeClr val="tx2"/>
              </a:solidFill>
            </a:endParaRPr>
          </a:p>
          <a:p>
            <a:pPr marL="457200" lvl="1" indent="0" algn="ctr">
              <a:buNone/>
            </a:pPr>
            <a:endParaRPr lang="en-US" sz="3600" b="1" u="sng" dirty="0">
              <a:solidFill>
                <a:schemeClr val="tx2"/>
              </a:solidFill>
            </a:endParaRPr>
          </a:p>
        </p:txBody>
      </p:sp>
      <p:graphicFrame>
        <p:nvGraphicFramePr>
          <p:cNvPr id="4" name="Diagram 3"/>
          <p:cNvGraphicFramePr/>
          <p:nvPr>
            <p:extLst>
              <p:ext uri="{D42A27DB-BD31-4B8C-83A1-F6EECF244321}">
                <p14:modId xmlns:p14="http://schemas.microsoft.com/office/powerpoint/2010/main" val="199001814"/>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49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dirty="0" smtClean="0">
                <a:solidFill>
                  <a:schemeClr val="tx2"/>
                </a:solidFill>
                <a:latin typeface="Arial" pitchFamily="34" charset="0"/>
                <a:cs typeface="Arial" pitchFamily="34" charset="0"/>
              </a:rPr>
              <a:t>West Virginia Policy 5202</a:t>
            </a:r>
            <a:endParaRPr lang="en-US"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2209800"/>
            <a:ext cx="8229600" cy="3916363"/>
          </a:xfrm>
        </p:spPr>
        <p:txBody>
          <a:bodyPr/>
          <a:lstStyle/>
          <a:p>
            <a:r>
              <a:rPr lang="en-US" dirty="0" smtClean="0">
                <a:solidFill>
                  <a:schemeClr val="tx2"/>
                </a:solidFill>
                <a:latin typeface="Arial" pitchFamily="34" charset="0"/>
                <a:cs typeface="Arial" pitchFamily="34" charset="0"/>
              </a:rPr>
              <a:t>Minimum requirements for license of educational personnel are established within WV Educational Policy 5202.</a:t>
            </a:r>
          </a:p>
          <a:p>
            <a:pPr lvl="1">
              <a:buFont typeface="Courier New" pitchFamily="49" charset="0"/>
              <a:buChar char="o"/>
            </a:pPr>
            <a:r>
              <a:rPr lang="en-US" dirty="0" smtClean="0">
                <a:solidFill>
                  <a:schemeClr val="tx2"/>
                </a:solidFill>
                <a:latin typeface="Arial" pitchFamily="34" charset="0"/>
                <a:cs typeface="Arial" pitchFamily="34" charset="0"/>
              </a:rPr>
              <a:t> Board of Education Legislative Rule Title 126, Series 136 </a:t>
            </a:r>
          </a:p>
          <a:p>
            <a:pPr marL="457200" lvl="1" indent="0">
              <a:buNone/>
            </a:pPr>
            <a:endParaRPr lang="en-US" dirty="0"/>
          </a:p>
        </p:txBody>
      </p:sp>
    </p:spTree>
    <p:extLst>
      <p:ext uri="{BB962C8B-B14F-4D97-AF65-F5344CB8AC3E}">
        <p14:creationId xmlns:p14="http://schemas.microsoft.com/office/powerpoint/2010/main" val="359793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8229600" cy="1143000"/>
          </a:xfrm>
        </p:spPr>
        <p:txBody>
          <a:bodyPr>
            <a:normAutofit/>
          </a:bodyPr>
          <a:lstStyle/>
          <a:p>
            <a:r>
              <a:rPr lang="en-US" sz="4800" b="1" u="sng" dirty="0" smtClean="0">
                <a:solidFill>
                  <a:schemeClr val="tx2"/>
                </a:solidFill>
              </a:rPr>
              <a:t>Personal Finance Specialist</a:t>
            </a:r>
            <a:endParaRPr lang="en-US" sz="4800" b="1" u="sng" dirty="0">
              <a:solidFill>
                <a:schemeClr val="tx2"/>
              </a:solidFill>
            </a:endParaRPr>
          </a:p>
        </p:txBody>
      </p:sp>
      <p:sp>
        <p:nvSpPr>
          <p:cNvPr id="3" name="Content Placeholder 2"/>
          <p:cNvSpPr>
            <a:spLocks noGrp="1"/>
          </p:cNvSpPr>
          <p:nvPr>
            <p:ph idx="1"/>
          </p:nvPr>
        </p:nvSpPr>
        <p:spPr>
          <a:xfrm>
            <a:off x="914400" y="1981200"/>
            <a:ext cx="8229600" cy="4525963"/>
          </a:xfrm>
        </p:spPr>
        <p:txBody>
          <a:bodyPr>
            <a:normAutofit/>
          </a:bodyPr>
          <a:lstStyle/>
          <a:p>
            <a:r>
              <a:rPr lang="en-US" b="1" dirty="0" smtClean="0">
                <a:solidFill>
                  <a:schemeClr val="tx2"/>
                </a:solidFill>
              </a:rPr>
              <a:t>Successfully </a:t>
            </a:r>
            <a:r>
              <a:rPr lang="en-US" b="1" dirty="0">
                <a:solidFill>
                  <a:schemeClr val="tx2"/>
                </a:solidFill>
              </a:rPr>
              <a:t>complete professional development on personal finance </a:t>
            </a:r>
            <a:r>
              <a:rPr lang="en-US" b="1" dirty="0" smtClean="0">
                <a:solidFill>
                  <a:schemeClr val="tx2"/>
                </a:solidFill>
              </a:rPr>
              <a:t>approved </a:t>
            </a:r>
            <a:r>
              <a:rPr lang="en-US" b="1" dirty="0">
                <a:solidFill>
                  <a:schemeClr val="tx2"/>
                </a:solidFill>
              </a:rPr>
              <a:t>by </a:t>
            </a:r>
            <a:r>
              <a:rPr lang="en-US" b="1" dirty="0" smtClean="0">
                <a:solidFill>
                  <a:schemeClr val="tx2"/>
                </a:solidFill>
              </a:rPr>
              <a:t>WVDE    </a:t>
            </a:r>
            <a:r>
              <a:rPr lang="en-US" b="1" u="sng" dirty="0" smtClean="0">
                <a:solidFill>
                  <a:schemeClr val="tx2"/>
                </a:solidFill>
              </a:rPr>
              <a:t>AND</a:t>
            </a:r>
            <a:endParaRPr lang="en-US" b="1" dirty="0">
              <a:solidFill>
                <a:schemeClr val="tx2"/>
              </a:solidFill>
            </a:endParaRPr>
          </a:p>
          <a:p>
            <a:r>
              <a:rPr lang="en-US" b="1" dirty="0" smtClean="0">
                <a:solidFill>
                  <a:schemeClr val="tx2"/>
                </a:solidFill>
              </a:rPr>
              <a:t>Successfully </a:t>
            </a:r>
            <a:r>
              <a:rPr lang="en-US" b="1" dirty="0">
                <a:solidFill>
                  <a:schemeClr val="tx2"/>
                </a:solidFill>
              </a:rPr>
              <a:t>document the integration of personal finance education into the core curriculum utilizing the Teach 21 </a:t>
            </a:r>
            <a:r>
              <a:rPr lang="en-US" b="1" dirty="0" smtClean="0">
                <a:solidFill>
                  <a:schemeClr val="tx2"/>
                </a:solidFill>
              </a:rPr>
              <a:t>framework </a:t>
            </a:r>
            <a:r>
              <a:rPr lang="en-US" b="1" dirty="0">
                <a:solidFill>
                  <a:schemeClr val="tx2"/>
                </a:solidFill>
              </a:rPr>
              <a:t>and approved by </a:t>
            </a:r>
            <a:r>
              <a:rPr lang="en-US" b="1" dirty="0" smtClean="0">
                <a:solidFill>
                  <a:schemeClr val="tx2"/>
                </a:solidFill>
              </a:rPr>
              <a:t>WVDE</a:t>
            </a:r>
            <a:endParaRPr lang="en-US" b="1" dirty="0">
              <a:solidFill>
                <a:schemeClr val="tx2"/>
              </a:solidFill>
            </a:endParaRPr>
          </a:p>
        </p:txBody>
      </p:sp>
      <p:graphicFrame>
        <p:nvGraphicFramePr>
          <p:cNvPr id="4" name="Diagram 3"/>
          <p:cNvGraphicFramePr/>
          <p:nvPr>
            <p:extLst>
              <p:ext uri="{D42A27DB-BD31-4B8C-83A1-F6EECF244321}">
                <p14:modId xmlns:p14="http://schemas.microsoft.com/office/powerpoint/2010/main" val="1513234693"/>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534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7467600" cy="1143000"/>
          </a:xfrm>
        </p:spPr>
        <p:txBody>
          <a:bodyPr>
            <a:noAutofit/>
          </a:bodyPr>
          <a:lstStyle/>
          <a:p>
            <a:r>
              <a:rPr lang="en-US" sz="4000" b="1" dirty="0" smtClean="0">
                <a:solidFill>
                  <a:schemeClr val="tx2"/>
                </a:solidFill>
              </a:rPr>
              <a:t>Personal Finance Specialist</a:t>
            </a:r>
            <a:br>
              <a:rPr lang="en-US" sz="4000" b="1" dirty="0" smtClean="0">
                <a:solidFill>
                  <a:schemeClr val="tx2"/>
                </a:solidFill>
              </a:rPr>
            </a:br>
            <a:r>
              <a:rPr lang="en-US" sz="4000" b="1" u="sng" dirty="0" smtClean="0">
                <a:solidFill>
                  <a:schemeClr val="tx2"/>
                </a:solidFill>
              </a:rPr>
              <a:t>Permanent </a:t>
            </a:r>
            <a:r>
              <a:rPr lang="en-US" sz="4000" b="1" dirty="0" smtClean="0">
                <a:solidFill>
                  <a:schemeClr val="tx2"/>
                </a:solidFill>
              </a:rPr>
              <a:t>Credential</a:t>
            </a:r>
            <a:endParaRPr lang="en-US" sz="4000" b="1" dirty="0">
              <a:solidFill>
                <a:schemeClr val="tx2"/>
              </a:solidFill>
            </a:endParaRPr>
          </a:p>
        </p:txBody>
      </p:sp>
      <p:sp>
        <p:nvSpPr>
          <p:cNvPr id="3" name="Content Placeholder 2"/>
          <p:cNvSpPr>
            <a:spLocks noGrp="1"/>
          </p:cNvSpPr>
          <p:nvPr>
            <p:ph idx="1"/>
          </p:nvPr>
        </p:nvSpPr>
        <p:spPr>
          <a:xfrm>
            <a:off x="152400" y="1447800"/>
            <a:ext cx="8763000" cy="5105400"/>
          </a:xfrm>
        </p:spPr>
        <p:txBody>
          <a:bodyPr>
            <a:noAutofit/>
          </a:bodyPr>
          <a:lstStyle/>
          <a:p>
            <a:endParaRPr lang="en-US" sz="2400" b="1" dirty="0" smtClean="0">
              <a:solidFill>
                <a:schemeClr val="tx2"/>
              </a:solidFill>
            </a:endParaRPr>
          </a:p>
          <a:p>
            <a:r>
              <a:rPr lang="en-US" sz="2400" b="1" dirty="0" smtClean="0">
                <a:solidFill>
                  <a:schemeClr val="tx2"/>
                </a:solidFill>
              </a:rPr>
              <a:t>A permanent Advanced Credential for Personal Finance Specialist may be obtained after receiving the initial credential and one renewal of the credential at the appropriate renewal period  and successfully completing the following:  </a:t>
            </a:r>
            <a:endParaRPr lang="en-US" sz="2400" b="1" u="sng" dirty="0" smtClean="0">
              <a:solidFill>
                <a:schemeClr val="tx2"/>
              </a:solidFill>
            </a:endParaRPr>
          </a:p>
          <a:p>
            <a:r>
              <a:rPr lang="en-US" sz="2400" b="1" dirty="0" smtClean="0">
                <a:solidFill>
                  <a:schemeClr val="tx2"/>
                </a:solidFill>
              </a:rPr>
              <a:t>Completion </a:t>
            </a:r>
            <a:r>
              <a:rPr lang="en-US" sz="2400" b="1" dirty="0">
                <a:solidFill>
                  <a:schemeClr val="tx2"/>
                </a:solidFill>
              </a:rPr>
              <a:t>of an additional 5 days  </a:t>
            </a:r>
            <a:r>
              <a:rPr lang="en-US" sz="2400" b="1" dirty="0" smtClean="0">
                <a:solidFill>
                  <a:schemeClr val="tx2"/>
                </a:solidFill>
              </a:rPr>
              <a:t>professional </a:t>
            </a:r>
            <a:r>
              <a:rPr lang="en-US" sz="2400" b="1" dirty="0">
                <a:solidFill>
                  <a:schemeClr val="tx2"/>
                </a:solidFill>
              </a:rPr>
              <a:t>development related to personal finance education knowledge, skills, and pedagogy and offered/approved by the WVDE;       </a:t>
            </a:r>
            <a:r>
              <a:rPr lang="en-US" sz="2400" b="1" u="sng" dirty="0" smtClean="0">
                <a:solidFill>
                  <a:schemeClr val="tx2"/>
                </a:solidFill>
              </a:rPr>
              <a:t>AND</a:t>
            </a:r>
          </a:p>
          <a:p>
            <a:pPr lvl="0"/>
            <a:r>
              <a:rPr lang="en-US" sz="2400" b="1" dirty="0" smtClean="0">
                <a:solidFill>
                  <a:schemeClr val="tx2"/>
                </a:solidFill>
              </a:rPr>
              <a:t>Successfully </a:t>
            </a:r>
            <a:r>
              <a:rPr lang="en-US" sz="2400" b="1" dirty="0">
                <a:solidFill>
                  <a:schemeClr val="tx2"/>
                </a:solidFill>
              </a:rPr>
              <a:t>complete at least three semester hours of coursework from a regionally accredited institution of higher education or its equivalent from West Virginia eLearning, and directly related to the field of Personal Finance Education.</a:t>
            </a:r>
          </a:p>
          <a:p>
            <a:endParaRPr lang="en-US" sz="2400" b="1" dirty="0"/>
          </a:p>
        </p:txBody>
      </p:sp>
      <p:graphicFrame>
        <p:nvGraphicFramePr>
          <p:cNvPr id="4" name="Diagram 3"/>
          <p:cNvGraphicFramePr/>
          <p:nvPr>
            <p:extLst>
              <p:ext uri="{D42A27DB-BD31-4B8C-83A1-F6EECF244321}">
                <p14:modId xmlns:p14="http://schemas.microsoft.com/office/powerpoint/2010/main" val="298694139"/>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658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7772400" cy="1470025"/>
          </a:xfrm>
        </p:spPr>
        <p:txBody>
          <a:bodyPr>
            <a:normAutofit/>
          </a:bodyPr>
          <a:lstStyle/>
          <a:p>
            <a:r>
              <a:rPr lang="en-US" sz="8800" b="1" dirty="0" smtClean="0">
                <a:solidFill>
                  <a:schemeClr val="tx2"/>
                </a:solidFill>
              </a:rPr>
              <a:t>Form 40</a:t>
            </a:r>
            <a:endParaRPr lang="en-US" sz="8800" b="1" dirty="0">
              <a:solidFill>
                <a:schemeClr val="tx2"/>
              </a:solidFill>
            </a:endParaRPr>
          </a:p>
        </p:txBody>
      </p:sp>
      <p:sp>
        <p:nvSpPr>
          <p:cNvPr id="3" name="Subtitle 2"/>
          <p:cNvSpPr>
            <a:spLocks noGrp="1"/>
          </p:cNvSpPr>
          <p:nvPr>
            <p:ph type="subTitle" idx="1"/>
          </p:nvPr>
        </p:nvSpPr>
        <p:spPr>
          <a:xfrm>
            <a:off x="1600200" y="2895600"/>
            <a:ext cx="6400800" cy="1752600"/>
          </a:xfrm>
        </p:spPr>
        <p:txBody>
          <a:bodyPr>
            <a:normAutofit/>
          </a:bodyPr>
          <a:lstStyle/>
          <a:p>
            <a:r>
              <a:rPr lang="en-US" sz="4800" b="1" dirty="0" smtClean="0">
                <a:solidFill>
                  <a:schemeClr val="tx2"/>
                </a:solidFill>
              </a:rPr>
              <a:t>Paraprofessional Certificate</a:t>
            </a:r>
            <a:endParaRPr lang="en-US" sz="4800" b="1" dirty="0">
              <a:solidFill>
                <a:schemeClr val="tx2"/>
              </a:solidFill>
            </a:endParaRPr>
          </a:p>
        </p:txBody>
      </p:sp>
    </p:spTree>
    <p:extLst>
      <p:ext uri="{BB962C8B-B14F-4D97-AF65-F5344CB8AC3E}">
        <p14:creationId xmlns:p14="http://schemas.microsoft.com/office/powerpoint/2010/main" val="2383391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991600" cy="5794375"/>
          </a:xfrm>
        </p:spPr>
        <p:txBody>
          <a:bodyPr>
            <a:normAutofit fontScale="90000"/>
          </a:bodyPr>
          <a:lstStyle/>
          <a:p>
            <a:r>
              <a:rPr lang="en-US" dirty="0" smtClean="0">
                <a:solidFill>
                  <a:srgbClr val="FF0000"/>
                </a:solidFill>
              </a:rPr>
              <a:t>**Note**</a:t>
            </a:r>
            <a:br>
              <a:rPr lang="en-US" dirty="0" smtClean="0">
                <a:solidFill>
                  <a:srgbClr val="FF0000"/>
                </a:solidFill>
              </a:rPr>
            </a:br>
            <a:r>
              <a:rPr lang="en-US" dirty="0" smtClean="0">
                <a:solidFill>
                  <a:srgbClr val="FF0000"/>
                </a:solidFill>
              </a:rPr>
              <a:t>This is </a:t>
            </a:r>
            <a:r>
              <a:rPr lang="en-US" b="1" u="sng" dirty="0" smtClean="0">
                <a:solidFill>
                  <a:srgbClr val="FF0000"/>
                </a:solidFill>
              </a:rPr>
              <a:t>not</a:t>
            </a:r>
            <a:r>
              <a:rPr lang="en-US" dirty="0" smtClean="0">
                <a:solidFill>
                  <a:srgbClr val="FF0000"/>
                </a:solidFill>
              </a:rPr>
              <a:t> the same as the </a:t>
            </a:r>
            <a:r>
              <a:rPr lang="en-US" b="1" u="sng" dirty="0" smtClean="0">
                <a:solidFill>
                  <a:srgbClr val="FF0000"/>
                </a:solidFill>
              </a:rPr>
              <a:t>Early Childhood Paraprofessional </a:t>
            </a:r>
            <a:r>
              <a:rPr lang="en-US" dirty="0" smtClean="0">
                <a:solidFill>
                  <a:srgbClr val="FF0000"/>
                </a:solidFill>
              </a:rPr>
              <a:t>Certificate that goes into effect </a:t>
            </a:r>
            <a:br>
              <a:rPr lang="en-US" dirty="0" smtClean="0">
                <a:solidFill>
                  <a:srgbClr val="FF0000"/>
                </a:solidFill>
              </a:rPr>
            </a:br>
            <a:r>
              <a:rPr lang="en-US" dirty="0" smtClean="0">
                <a:solidFill>
                  <a:srgbClr val="FF0000"/>
                </a:solidFill>
              </a:rPr>
              <a:t>July 1, 2014</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For more information on the Early Childhood Paraprofessional, please contact Teresa Epperley @ </a:t>
            </a:r>
            <a:r>
              <a:rPr lang="en-US" dirty="0" smtClean="0">
                <a:solidFill>
                  <a:srgbClr val="FF0000"/>
                </a:solidFill>
                <a:hlinkClick r:id="rId2"/>
              </a:rPr>
              <a:t>tepperle@access.k12.wv.us</a:t>
            </a:r>
            <a:r>
              <a:rPr lang="en-US" dirty="0" smtClean="0">
                <a:solidFill>
                  <a:srgbClr val="FF0000"/>
                </a:solidFill>
              </a:rPr>
              <a:t> </a:t>
            </a:r>
            <a:endParaRPr lang="en-US" dirty="0">
              <a:solidFill>
                <a:srgbClr val="FF0000"/>
              </a:solidFill>
            </a:endParaRPr>
          </a:p>
        </p:txBody>
      </p:sp>
      <p:graphicFrame>
        <p:nvGraphicFramePr>
          <p:cNvPr id="4" name="Diagram 3"/>
          <p:cNvGraphicFramePr/>
          <p:nvPr>
            <p:extLst>
              <p:ext uri="{D42A27DB-BD31-4B8C-83A1-F6EECF244321}">
                <p14:modId xmlns:p14="http://schemas.microsoft.com/office/powerpoint/2010/main" val="3328713282"/>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40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7391400" cy="1470025"/>
          </a:xfrm>
        </p:spPr>
        <p:txBody>
          <a:bodyPr/>
          <a:lstStyle/>
          <a:p>
            <a:r>
              <a:rPr lang="en-US" b="1" dirty="0" smtClean="0">
                <a:solidFill>
                  <a:schemeClr val="tx2"/>
                </a:solidFill>
              </a:rPr>
              <a:t>Required Documentation</a:t>
            </a:r>
            <a:endParaRPr lang="en-US" b="1" dirty="0">
              <a:solidFill>
                <a:schemeClr val="tx2"/>
              </a:solidFill>
            </a:endParaRPr>
          </a:p>
        </p:txBody>
      </p:sp>
      <p:sp>
        <p:nvSpPr>
          <p:cNvPr id="4" name="Subtitle 3"/>
          <p:cNvSpPr>
            <a:spLocks noGrp="1"/>
          </p:cNvSpPr>
          <p:nvPr>
            <p:ph type="subTitle" idx="1"/>
          </p:nvPr>
        </p:nvSpPr>
        <p:spPr>
          <a:xfrm>
            <a:off x="914400" y="1600200"/>
            <a:ext cx="7772400" cy="4876800"/>
          </a:xfrm>
        </p:spPr>
        <p:txBody>
          <a:bodyPr>
            <a:normAutofit fontScale="92500" lnSpcReduction="20000"/>
          </a:bodyPr>
          <a:lstStyle/>
          <a:p>
            <a:pPr marL="457200" indent="-457200" algn="l">
              <a:buFont typeface="Arial" pitchFamily="34" charset="0"/>
              <a:buChar char="•"/>
            </a:pPr>
            <a:r>
              <a:rPr lang="en-US" b="1" dirty="0" smtClean="0">
                <a:solidFill>
                  <a:schemeClr val="tx2"/>
                </a:solidFill>
              </a:rPr>
              <a:t>High school diploma/GED</a:t>
            </a:r>
          </a:p>
          <a:p>
            <a:pPr marL="457200" indent="-457200" algn="l">
              <a:buFont typeface="Arial" pitchFamily="34" charset="0"/>
              <a:buChar char="•"/>
            </a:pPr>
            <a:r>
              <a:rPr lang="en-US" b="1" dirty="0" smtClean="0">
                <a:solidFill>
                  <a:schemeClr val="tx2"/>
                </a:solidFill>
              </a:rPr>
              <a:t>Official </a:t>
            </a:r>
            <a:r>
              <a:rPr lang="en-US" b="1" dirty="0" smtClean="0">
                <a:solidFill>
                  <a:schemeClr val="tx2"/>
                </a:solidFill>
              </a:rPr>
              <a:t>transcripts</a:t>
            </a:r>
          </a:p>
          <a:p>
            <a:pPr marL="457200" indent="-457200" algn="l">
              <a:buFont typeface="Arial" pitchFamily="34" charset="0"/>
              <a:buChar char="•"/>
            </a:pPr>
            <a:r>
              <a:rPr lang="en-US" b="1" dirty="0" smtClean="0">
                <a:solidFill>
                  <a:schemeClr val="tx2"/>
                </a:solidFill>
              </a:rPr>
              <a:t>Passing score on state competency test for classroom aides</a:t>
            </a:r>
            <a:endParaRPr lang="en-US" b="1" dirty="0" smtClean="0">
              <a:solidFill>
                <a:schemeClr val="tx2"/>
              </a:solidFill>
            </a:endParaRPr>
          </a:p>
          <a:p>
            <a:pPr marL="457200" indent="-457200" algn="l">
              <a:buFont typeface="Arial" pitchFamily="34" charset="0"/>
              <a:buChar char="•"/>
            </a:pPr>
            <a:r>
              <a:rPr lang="en-US" b="1" dirty="0" smtClean="0">
                <a:solidFill>
                  <a:schemeClr val="tx2"/>
                </a:solidFill>
              </a:rPr>
              <a:t>Praxis I scores  (reading, writing, math</a:t>
            </a:r>
            <a:r>
              <a:rPr lang="en-US" b="1" dirty="0" smtClean="0">
                <a:solidFill>
                  <a:schemeClr val="tx2"/>
                </a:solidFill>
              </a:rPr>
              <a:t>), if using</a:t>
            </a:r>
            <a:endParaRPr lang="en-US" b="1" dirty="0" smtClean="0">
              <a:solidFill>
                <a:schemeClr val="tx2"/>
              </a:solidFill>
            </a:endParaRPr>
          </a:p>
          <a:p>
            <a:pPr marL="457200" indent="-457200" algn="l">
              <a:buFont typeface="Arial" pitchFamily="34" charset="0"/>
              <a:buChar char="•"/>
            </a:pPr>
            <a:r>
              <a:rPr lang="en-US" b="1" dirty="0" smtClean="0">
                <a:solidFill>
                  <a:schemeClr val="tx2"/>
                </a:solidFill>
              </a:rPr>
              <a:t>Certificates of completion for all PD</a:t>
            </a:r>
          </a:p>
          <a:p>
            <a:pPr marL="457200" indent="-457200" algn="l">
              <a:buFont typeface="Arial" pitchFamily="34" charset="0"/>
              <a:buChar char="•"/>
            </a:pPr>
            <a:r>
              <a:rPr lang="en-US" b="1" dirty="0" smtClean="0">
                <a:solidFill>
                  <a:schemeClr val="tx2"/>
                </a:solidFill>
              </a:rPr>
              <a:t>County verification of work experience (classroom management)</a:t>
            </a:r>
          </a:p>
          <a:p>
            <a:pPr marL="457200" indent="-457200" algn="l">
              <a:buFont typeface="Arial" pitchFamily="34" charset="0"/>
              <a:buChar char="•"/>
            </a:pPr>
            <a:r>
              <a:rPr lang="en-US" b="1" dirty="0" smtClean="0">
                <a:solidFill>
                  <a:schemeClr val="tx2"/>
                </a:solidFill>
              </a:rPr>
              <a:t>County verification of work experience (SPED) + 10 hours PD</a:t>
            </a:r>
          </a:p>
          <a:p>
            <a:pPr marL="457200" indent="-457200" algn="l">
              <a:buFont typeface="Arial" pitchFamily="34" charset="0"/>
              <a:buChar char="•"/>
            </a:pPr>
            <a:endParaRPr lang="en-US" b="1" dirty="0" smtClean="0">
              <a:solidFill>
                <a:schemeClr val="tx2"/>
              </a:solidFill>
            </a:endParaRPr>
          </a:p>
          <a:p>
            <a:pPr marL="457200" indent="-457200" algn="l">
              <a:buFont typeface="Arial" pitchFamily="34" charset="0"/>
              <a:buChar char="•"/>
            </a:pPr>
            <a:endParaRPr lang="en-US" b="1" dirty="0">
              <a:solidFill>
                <a:schemeClr val="tx2"/>
              </a:solidFill>
            </a:endParaRPr>
          </a:p>
        </p:txBody>
      </p:sp>
      <p:graphicFrame>
        <p:nvGraphicFramePr>
          <p:cNvPr id="6" name="Diagram 5"/>
          <p:cNvGraphicFramePr/>
          <p:nvPr>
            <p:extLst>
              <p:ext uri="{D42A27DB-BD31-4B8C-83A1-F6EECF244321}">
                <p14:modId xmlns:p14="http://schemas.microsoft.com/office/powerpoint/2010/main" val="1563400323"/>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149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04800"/>
            <a:ext cx="6666780" cy="1181040"/>
          </a:xfrm>
        </p:spPr>
        <p:txBody>
          <a:bodyPr>
            <a:noAutofit/>
          </a:bodyPr>
          <a:lstStyle/>
          <a:p>
            <a:r>
              <a:rPr lang="en-US" sz="4800" b="1" dirty="0" smtClean="0">
                <a:solidFill>
                  <a:schemeClr val="tx2"/>
                </a:solidFill>
              </a:rPr>
              <a:t>Required Courses and Equivalent Training</a:t>
            </a:r>
            <a:endParaRPr lang="en-US" sz="4800" b="1"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 y="1752600"/>
            <a:ext cx="7896087" cy="4953000"/>
          </a:xfrm>
          <a:prstGeom prst="rect">
            <a:avLst/>
          </a:prstGeom>
        </p:spPr>
      </p:pic>
      <p:sp>
        <p:nvSpPr>
          <p:cNvPr id="5" name="Right Arrow 4"/>
          <p:cNvSpPr/>
          <p:nvPr/>
        </p:nvSpPr>
        <p:spPr>
          <a:xfrm rot="10384422">
            <a:off x="5005757" y="1854005"/>
            <a:ext cx="3366465" cy="11887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6" name="TextBox 5"/>
          <p:cNvSpPr txBox="1"/>
          <p:nvPr/>
        </p:nvSpPr>
        <p:spPr>
          <a:xfrm rot="21112921">
            <a:off x="5235262" y="2122627"/>
            <a:ext cx="3929365" cy="646331"/>
          </a:xfrm>
          <a:prstGeom prst="rect">
            <a:avLst/>
          </a:prstGeom>
          <a:noFill/>
        </p:spPr>
        <p:txBody>
          <a:bodyPr wrap="square" rtlCol="0">
            <a:spAutoFit/>
          </a:bodyPr>
          <a:lstStyle/>
          <a:p>
            <a:r>
              <a:rPr lang="en-US" b="1" dirty="0" smtClean="0">
                <a:solidFill>
                  <a:schemeClr val="accent4">
                    <a:lumMod val="75000"/>
                  </a:schemeClr>
                </a:solidFill>
              </a:rPr>
              <a:t>Reading, Writing, Math </a:t>
            </a:r>
          </a:p>
          <a:p>
            <a:r>
              <a:rPr lang="en-US" b="1" dirty="0" smtClean="0">
                <a:solidFill>
                  <a:schemeClr val="accent4">
                    <a:lumMod val="75000"/>
                  </a:schemeClr>
                </a:solidFill>
              </a:rPr>
              <a:t> can use Praxis I</a:t>
            </a:r>
            <a:endParaRPr lang="en-US" b="1" dirty="0">
              <a:solidFill>
                <a:schemeClr val="accent4">
                  <a:lumMod val="75000"/>
                </a:schemeClr>
              </a:solidFill>
            </a:endParaRPr>
          </a:p>
        </p:txBody>
      </p:sp>
      <p:sp>
        <p:nvSpPr>
          <p:cNvPr id="8" name="TextBox 7"/>
          <p:cNvSpPr txBox="1"/>
          <p:nvPr/>
        </p:nvSpPr>
        <p:spPr>
          <a:xfrm>
            <a:off x="6248399" y="3657600"/>
            <a:ext cx="2333487" cy="2308324"/>
          </a:xfrm>
          <a:prstGeom prst="rect">
            <a:avLst/>
          </a:prstGeom>
          <a:noFill/>
        </p:spPr>
        <p:txBody>
          <a:bodyPr wrap="square" rtlCol="0">
            <a:spAutoFit/>
          </a:bodyPr>
          <a:lstStyle/>
          <a:p>
            <a:r>
              <a:rPr lang="en-US" dirty="0" smtClean="0"/>
              <a:t>ACDS will count for Classroom Management, Psychology, </a:t>
            </a:r>
            <a:r>
              <a:rPr lang="en-US" dirty="0" smtClean="0"/>
              <a:t>an Elective, and 6 hours of either Humanities, Fine Arts, Science, or Social Studies</a:t>
            </a:r>
            <a:endParaRPr lang="en-US" dirty="0"/>
          </a:p>
        </p:txBody>
      </p:sp>
      <p:cxnSp>
        <p:nvCxnSpPr>
          <p:cNvPr id="10" name="Straight Arrow Connector 9"/>
          <p:cNvCxnSpPr/>
          <p:nvPr/>
        </p:nvCxnSpPr>
        <p:spPr>
          <a:xfrm flipH="1" flipV="1">
            <a:off x="4114800" y="2968140"/>
            <a:ext cx="2133599" cy="1342673"/>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114800" y="3657600"/>
            <a:ext cx="2133599" cy="738664"/>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p:cNvCxnSpPr>
          <p:nvPr/>
        </p:nvCxnSpPr>
        <p:spPr>
          <a:xfrm flipH="1" flipV="1">
            <a:off x="4267201" y="4310817"/>
            <a:ext cx="1981198" cy="500945"/>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1"/>
          </p:cNvCxnSpPr>
          <p:nvPr/>
        </p:nvCxnSpPr>
        <p:spPr>
          <a:xfrm flipH="1">
            <a:off x="4267201" y="4811762"/>
            <a:ext cx="1981198" cy="674638"/>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0" y="4073098"/>
            <a:ext cx="1447800" cy="646331"/>
          </a:xfrm>
          <a:prstGeom prst="rect">
            <a:avLst/>
          </a:prstGeom>
          <a:noFill/>
        </p:spPr>
        <p:txBody>
          <a:bodyPr wrap="square" rtlCol="0">
            <a:spAutoFit/>
          </a:bodyPr>
          <a:lstStyle/>
          <a:p>
            <a:r>
              <a:rPr lang="en-US" dirty="0" smtClean="0"/>
              <a:t>3 credit hours each</a:t>
            </a:r>
          </a:p>
        </p:txBody>
      </p:sp>
      <p:cxnSp>
        <p:nvCxnSpPr>
          <p:cNvPr id="21" name="Straight Arrow Connector 20"/>
          <p:cNvCxnSpPr/>
          <p:nvPr/>
        </p:nvCxnSpPr>
        <p:spPr>
          <a:xfrm flipV="1">
            <a:off x="533400" y="3241408"/>
            <a:ext cx="914400" cy="785524"/>
          </a:xfrm>
          <a:prstGeom prst="straightConnector1">
            <a:avLst/>
          </a:prstGeom>
          <a:ln>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33400" y="4026932"/>
            <a:ext cx="1066800" cy="1611868"/>
          </a:xfrm>
          <a:prstGeom prst="straightConnector1">
            <a:avLst/>
          </a:prstGeom>
          <a:ln>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4" name="Diagram 23"/>
          <p:cNvGraphicFramePr/>
          <p:nvPr>
            <p:extLst>
              <p:ext uri="{D42A27DB-BD31-4B8C-83A1-F6EECF244321}">
                <p14:modId xmlns:p14="http://schemas.microsoft.com/office/powerpoint/2010/main" val="2147697641"/>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4588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706" y="762000"/>
            <a:ext cx="8686800" cy="2057400"/>
          </a:xfrm>
        </p:spPr>
        <p:txBody>
          <a:bodyPr>
            <a:noAutofit/>
          </a:bodyPr>
          <a:lstStyle/>
          <a:p>
            <a:r>
              <a:rPr lang="en-US" sz="6600" b="1" dirty="0" smtClean="0">
                <a:solidFill>
                  <a:schemeClr val="tx2"/>
                </a:solidFill>
              </a:rPr>
              <a:t>Form 60</a:t>
            </a:r>
            <a:br>
              <a:rPr lang="en-US" sz="6600" b="1" dirty="0" smtClean="0">
                <a:solidFill>
                  <a:schemeClr val="tx2"/>
                </a:solidFill>
              </a:rPr>
            </a:br>
            <a:endParaRPr lang="en-US" sz="6600" b="1" dirty="0">
              <a:solidFill>
                <a:schemeClr val="tx2"/>
              </a:solidFill>
            </a:endParaRPr>
          </a:p>
        </p:txBody>
      </p:sp>
      <p:sp>
        <p:nvSpPr>
          <p:cNvPr id="3" name="Subtitle 2"/>
          <p:cNvSpPr>
            <a:spLocks noGrp="1"/>
          </p:cNvSpPr>
          <p:nvPr>
            <p:ph type="subTitle" idx="1"/>
          </p:nvPr>
        </p:nvSpPr>
        <p:spPr>
          <a:xfrm>
            <a:off x="1066800" y="2133600"/>
            <a:ext cx="7467600" cy="2590800"/>
          </a:xfrm>
        </p:spPr>
        <p:txBody>
          <a:bodyPr>
            <a:normAutofit/>
          </a:bodyPr>
          <a:lstStyle/>
          <a:p>
            <a:r>
              <a:rPr lang="en-US" sz="4400" b="1" dirty="0" smtClean="0">
                <a:solidFill>
                  <a:schemeClr val="tx2"/>
                </a:solidFill>
              </a:rPr>
              <a:t>Paraprofessional Educational Interpreter</a:t>
            </a:r>
            <a:endParaRPr lang="en-US" sz="4400" b="1" dirty="0">
              <a:solidFill>
                <a:schemeClr val="tx2"/>
              </a:solidFill>
            </a:endParaRPr>
          </a:p>
        </p:txBody>
      </p:sp>
    </p:spTree>
    <p:extLst>
      <p:ext uri="{BB962C8B-B14F-4D97-AF65-F5344CB8AC3E}">
        <p14:creationId xmlns:p14="http://schemas.microsoft.com/office/powerpoint/2010/main" val="2376479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600200"/>
            <a:ext cx="6858000" cy="4038600"/>
          </a:xfrm>
        </p:spPr>
        <p:txBody>
          <a:bodyPr>
            <a:noAutofit/>
          </a:bodyPr>
          <a:lstStyle/>
          <a:p>
            <a:pPr algn="l"/>
            <a:r>
              <a:rPr lang="en-US" sz="4000" b="1" u="sng" dirty="0" smtClean="0">
                <a:solidFill>
                  <a:schemeClr val="tx2"/>
                </a:solidFill>
              </a:rPr>
              <a:t>Permanent Certificate </a:t>
            </a:r>
            <a:r>
              <a:rPr lang="en-US" sz="4000" b="1" dirty="0" smtClean="0">
                <a:solidFill>
                  <a:schemeClr val="tx2"/>
                </a:solidFill>
              </a:rPr>
              <a:t>–</a:t>
            </a:r>
            <a:r>
              <a:rPr lang="en-US" sz="4000" dirty="0" smtClean="0">
                <a:solidFill>
                  <a:schemeClr val="tx2"/>
                </a:solidFill>
              </a:rPr>
              <a:t>All requirements  met</a:t>
            </a:r>
            <a:r>
              <a:rPr lang="en-US" sz="4000" b="1" dirty="0" smtClean="0">
                <a:solidFill>
                  <a:schemeClr val="tx2"/>
                </a:solidFill>
              </a:rPr>
              <a:t/>
            </a:r>
            <a:br>
              <a:rPr lang="en-US" sz="4000" b="1" dirty="0" smtClean="0">
                <a:solidFill>
                  <a:schemeClr val="tx2"/>
                </a:solidFill>
              </a:rPr>
            </a:br>
            <a:r>
              <a:rPr lang="en-US" sz="4000" b="1" u="sng" dirty="0" smtClean="0">
                <a:solidFill>
                  <a:schemeClr val="tx2"/>
                </a:solidFill>
              </a:rPr>
              <a:t>Initial Certificate  </a:t>
            </a:r>
            <a:r>
              <a:rPr lang="en-US" sz="4000" b="1" dirty="0" smtClean="0">
                <a:solidFill>
                  <a:schemeClr val="tx2"/>
                </a:solidFill>
              </a:rPr>
              <a:t>--</a:t>
            </a:r>
            <a:r>
              <a:rPr lang="en-US" sz="4000" dirty="0" smtClean="0">
                <a:solidFill>
                  <a:schemeClr val="tx2"/>
                </a:solidFill>
              </a:rPr>
              <a:t>All requirements not met; may be renewed two times</a:t>
            </a:r>
            <a:r>
              <a:rPr lang="en-US" sz="4000" b="1" dirty="0" smtClean="0">
                <a:solidFill>
                  <a:schemeClr val="tx2"/>
                </a:solidFill>
              </a:rPr>
              <a:t/>
            </a:r>
            <a:br>
              <a:rPr lang="en-US" sz="4000" b="1" dirty="0" smtClean="0">
                <a:solidFill>
                  <a:schemeClr val="tx2"/>
                </a:solidFill>
              </a:rPr>
            </a:br>
            <a:r>
              <a:rPr lang="en-US" sz="4000" b="1" u="sng" dirty="0" smtClean="0">
                <a:solidFill>
                  <a:schemeClr val="tx2"/>
                </a:solidFill>
              </a:rPr>
              <a:t>Renewal Certificate </a:t>
            </a:r>
            <a:r>
              <a:rPr lang="en-US" sz="4000" b="1" dirty="0" smtClean="0">
                <a:solidFill>
                  <a:schemeClr val="tx2"/>
                </a:solidFill>
              </a:rPr>
              <a:t>– </a:t>
            </a:r>
            <a:r>
              <a:rPr lang="en-US" sz="4000" dirty="0" smtClean="0">
                <a:solidFill>
                  <a:schemeClr val="tx2"/>
                </a:solidFill>
              </a:rPr>
              <a:t>Initial Certificate and 15 clock hours </a:t>
            </a:r>
            <a:endParaRPr lang="en-US" sz="4000" dirty="0">
              <a:solidFill>
                <a:schemeClr val="tx2"/>
              </a:solidFill>
            </a:endParaRPr>
          </a:p>
        </p:txBody>
      </p:sp>
      <p:graphicFrame>
        <p:nvGraphicFramePr>
          <p:cNvPr id="4" name="Diagram 3"/>
          <p:cNvGraphicFramePr/>
          <p:nvPr>
            <p:extLst>
              <p:ext uri="{D42A27DB-BD31-4B8C-83A1-F6EECF244321}">
                <p14:modId xmlns:p14="http://schemas.microsoft.com/office/powerpoint/2010/main" val="4072616845"/>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00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457200"/>
            <a:ext cx="7467600" cy="1470025"/>
          </a:xfrm>
        </p:spPr>
        <p:txBody>
          <a:bodyPr>
            <a:normAutofit/>
          </a:bodyPr>
          <a:lstStyle/>
          <a:p>
            <a:r>
              <a:rPr lang="en-US" sz="5400" b="1" dirty="0" smtClean="0">
                <a:solidFill>
                  <a:schemeClr val="tx2"/>
                </a:solidFill>
              </a:rPr>
              <a:t>Required Documentation</a:t>
            </a:r>
            <a:endParaRPr lang="en-US" sz="5400" b="1" dirty="0">
              <a:solidFill>
                <a:schemeClr val="tx2"/>
              </a:solidFill>
            </a:endParaRPr>
          </a:p>
        </p:txBody>
      </p:sp>
      <p:sp>
        <p:nvSpPr>
          <p:cNvPr id="3" name="Subtitle 2"/>
          <p:cNvSpPr>
            <a:spLocks noGrp="1"/>
          </p:cNvSpPr>
          <p:nvPr>
            <p:ph type="subTitle" idx="1"/>
          </p:nvPr>
        </p:nvSpPr>
        <p:spPr>
          <a:xfrm>
            <a:off x="914400" y="1905000"/>
            <a:ext cx="7848600" cy="4038600"/>
          </a:xfrm>
        </p:spPr>
        <p:txBody>
          <a:bodyPr>
            <a:normAutofit fontScale="85000" lnSpcReduction="20000"/>
          </a:bodyPr>
          <a:lstStyle/>
          <a:p>
            <a:pPr marL="457200" indent="-457200" algn="l">
              <a:buFont typeface="Arial" pitchFamily="34" charset="0"/>
              <a:buChar char="•"/>
            </a:pPr>
            <a:r>
              <a:rPr lang="en-US" b="1" dirty="0" smtClean="0">
                <a:solidFill>
                  <a:schemeClr val="tx2"/>
                </a:solidFill>
              </a:rPr>
              <a:t>Copy of passing EIPA Score</a:t>
            </a:r>
          </a:p>
          <a:p>
            <a:pPr marL="457200" indent="-457200" algn="l">
              <a:buFont typeface="Arial" pitchFamily="34" charset="0"/>
              <a:buChar char="•"/>
            </a:pPr>
            <a:r>
              <a:rPr lang="en-US" b="1" dirty="0" smtClean="0">
                <a:solidFill>
                  <a:schemeClr val="tx2"/>
                </a:solidFill>
              </a:rPr>
              <a:t>HS </a:t>
            </a:r>
            <a:r>
              <a:rPr lang="en-US" b="1" dirty="0" smtClean="0">
                <a:solidFill>
                  <a:schemeClr val="tx2"/>
                </a:solidFill>
              </a:rPr>
              <a:t>diploma/GED</a:t>
            </a:r>
          </a:p>
          <a:p>
            <a:pPr marL="457200" indent="-457200" algn="l">
              <a:buFont typeface="Arial" pitchFamily="34" charset="0"/>
              <a:buChar char="•"/>
            </a:pPr>
            <a:r>
              <a:rPr lang="en-US" b="1" dirty="0" smtClean="0">
                <a:solidFill>
                  <a:schemeClr val="tx2"/>
                </a:solidFill>
              </a:rPr>
              <a:t>Passing score on state competency exam for classroom aides</a:t>
            </a:r>
            <a:endParaRPr lang="en-US" b="1" dirty="0" smtClean="0">
              <a:solidFill>
                <a:schemeClr val="tx2"/>
              </a:solidFill>
            </a:endParaRPr>
          </a:p>
          <a:p>
            <a:pPr marL="457200" indent="-457200" algn="l">
              <a:buFont typeface="Arial" pitchFamily="34" charset="0"/>
              <a:buChar char="•"/>
            </a:pPr>
            <a:r>
              <a:rPr lang="en-US" b="1" dirty="0" smtClean="0">
                <a:solidFill>
                  <a:schemeClr val="tx2"/>
                </a:solidFill>
              </a:rPr>
              <a:t>Official </a:t>
            </a:r>
            <a:r>
              <a:rPr lang="en-US" b="1" dirty="0" smtClean="0">
                <a:solidFill>
                  <a:schemeClr val="tx2"/>
                </a:solidFill>
              </a:rPr>
              <a:t>Transcript, if applicable</a:t>
            </a:r>
            <a:endParaRPr lang="en-US" b="1" dirty="0" smtClean="0">
              <a:solidFill>
                <a:schemeClr val="tx2"/>
              </a:solidFill>
            </a:endParaRPr>
          </a:p>
          <a:p>
            <a:pPr marL="457200" indent="-457200" algn="l">
              <a:buFont typeface="Arial" pitchFamily="34" charset="0"/>
              <a:buChar char="•"/>
            </a:pPr>
            <a:r>
              <a:rPr lang="en-US" b="1" dirty="0" smtClean="0">
                <a:solidFill>
                  <a:schemeClr val="tx2"/>
                </a:solidFill>
              </a:rPr>
              <a:t>Score Reports </a:t>
            </a:r>
            <a:r>
              <a:rPr lang="en-US" b="1" dirty="0" smtClean="0">
                <a:solidFill>
                  <a:schemeClr val="tx2"/>
                </a:solidFill>
              </a:rPr>
              <a:t>– </a:t>
            </a:r>
            <a:r>
              <a:rPr lang="en-US" b="1" dirty="0" smtClean="0">
                <a:solidFill>
                  <a:schemeClr val="tx2"/>
                </a:solidFill>
              </a:rPr>
              <a:t>Praxis </a:t>
            </a:r>
            <a:r>
              <a:rPr lang="en-US" b="1" dirty="0" smtClean="0">
                <a:solidFill>
                  <a:schemeClr val="tx2"/>
                </a:solidFill>
              </a:rPr>
              <a:t>I, if applicable</a:t>
            </a:r>
            <a:endParaRPr lang="en-US" b="1" dirty="0" smtClean="0">
              <a:solidFill>
                <a:schemeClr val="tx2"/>
              </a:solidFill>
            </a:endParaRPr>
          </a:p>
          <a:p>
            <a:pPr marL="457200" indent="-457200" algn="l">
              <a:buFont typeface="Arial" pitchFamily="34" charset="0"/>
              <a:buChar char="•"/>
            </a:pPr>
            <a:r>
              <a:rPr lang="en-US" b="1" dirty="0" smtClean="0">
                <a:solidFill>
                  <a:schemeClr val="tx2"/>
                </a:solidFill>
              </a:rPr>
              <a:t>Certificates of completion for any/all PD</a:t>
            </a:r>
          </a:p>
          <a:p>
            <a:pPr marL="457200" indent="-457200" algn="l">
              <a:buFont typeface="Arial" pitchFamily="34" charset="0"/>
              <a:buChar char="•"/>
            </a:pPr>
            <a:r>
              <a:rPr lang="en-US" b="1" dirty="0" smtClean="0">
                <a:solidFill>
                  <a:schemeClr val="tx2"/>
                </a:solidFill>
              </a:rPr>
              <a:t>Verification of work </a:t>
            </a:r>
            <a:r>
              <a:rPr lang="en-US" b="1" dirty="0" smtClean="0">
                <a:solidFill>
                  <a:schemeClr val="tx2"/>
                </a:solidFill>
              </a:rPr>
              <a:t>experience for classroom management and special </a:t>
            </a:r>
            <a:r>
              <a:rPr lang="en-US" b="1" dirty="0" err="1" smtClean="0">
                <a:solidFill>
                  <a:schemeClr val="tx2"/>
                </a:solidFill>
              </a:rPr>
              <a:t>ed</a:t>
            </a:r>
            <a:r>
              <a:rPr lang="en-US" b="1" dirty="0" smtClean="0">
                <a:solidFill>
                  <a:schemeClr val="tx2"/>
                </a:solidFill>
              </a:rPr>
              <a:t> </a:t>
            </a:r>
            <a:r>
              <a:rPr lang="en-US" b="1" dirty="0" smtClean="0">
                <a:solidFill>
                  <a:schemeClr val="tx2"/>
                </a:solidFill>
              </a:rPr>
              <a:t>+ 10 hours PD for SPED</a:t>
            </a:r>
          </a:p>
          <a:p>
            <a:pPr marL="457200" indent="-457200" algn="l">
              <a:buFont typeface="Arial" pitchFamily="34" charset="0"/>
              <a:buChar char="•"/>
            </a:pPr>
            <a:endParaRPr lang="en-US" b="1" dirty="0" smtClean="0">
              <a:solidFill>
                <a:schemeClr val="tx2"/>
              </a:solidFill>
            </a:endParaRPr>
          </a:p>
        </p:txBody>
      </p:sp>
      <p:graphicFrame>
        <p:nvGraphicFramePr>
          <p:cNvPr id="5" name="Diagram 4"/>
          <p:cNvGraphicFramePr/>
          <p:nvPr>
            <p:extLst>
              <p:ext uri="{D42A27DB-BD31-4B8C-83A1-F6EECF244321}">
                <p14:modId xmlns:p14="http://schemas.microsoft.com/office/powerpoint/2010/main" val="3349063886"/>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387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610600" cy="1470025"/>
          </a:xfrm>
        </p:spPr>
        <p:txBody>
          <a:bodyPr>
            <a:noAutofit/>
          </a:bodyPr>
          <a:lstStyle/>
          <a:p>
            <a:r>
              <a:rPr lang="en-US" sz="4800" b="1" dirty="0" smtClean="0">
                <a:solidFill>
                  <a:schemeClr val="tx2"/>
                </a:solidFill>
              </a:rPr>
              <a:t>Required Courses </a:t>
            </a:r>
            <a:br>
              <a:rPr lang="en-US" sz="4800" b="1" dirty="0" smtClean="0">
                <a:solidFill>
                  <a:schemeClr val="tx2"/>
                </a:solidFill>
              </a:rPr>
            </a:br>
            <a:r>
              <a:rPr lang="en-US" sz="4800" b="1" dirty="0" smtClean="0">
                <a:solidFill>
                  <a:schemeClr val="tx2"/>
                </a:solidFill>
              </a:rPr>
              <a:t>and Equivalent Training</a:t>
            </a:r>
            <a:endParaRPr lang="en-US" sz="4800" b="1"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28" y="2514600"/>
            <a:ext cx="4762929" cy="38831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17" y="2514600"/>
            <a:ext cx="3810000" cy="4114800"/>
          </a:xfrm>
          <a:prstGeom prst="rect">
            <a:avLst/>
          </a:prstGeom>
        </p:spPr>
      </p:pic>
      <p:sp>
        <p:nvSpPr>
          <p:cNvPr id="8" name="TextBox 7"/>
          <p:cNvSpPr txBox="1"/>
          <p:nvPr/>
        </p:nvSpPr>
        <p:spPr>
          <a:xfrm>
            <a:off x="2819400" y="4191000"/>
            <a:ext cx="2179317" cy="369332"/>
          </a:xfrm>
          <a:prstGeom prst="rect">
            <a:avLst/>
          </a:prstGeom>
          <a:noFill/>
        </p:spPr>
        <p:txBody>
          <a:bodyPr wrap="square" rtlCol="0">
            <a:spAutoFit/>
          </a:bodyPr>
          <a:lstStyle/>
          <a:p>
            <a:r>
              <a:rPr lang="en-US" dirty="0" smtClean="0"/>
              <a:t>EIPA  -  WT   3 </a:t>
            </a:r>
            <a:r>
              <a:rPr lang="en-US" dirty="0" err="1" smtClean="0"/>
              <a:t>hr</a:t>
            </a:r>
            <a:endParaRPr lang="en-US" dirty="0"/>
          </a:p>
        </p:txBody>
      </p:sp>
      <p:cxnSp>
        <p:nvCxnSpPr>
          <p:cNvPr id="10" name="Straight Arrow Connector 9"/>
          <p:cNvCxnSpPr/>
          <p:nvPr/>
        </p:nvCxnSpPr>
        <p:spPr>
          <a:xfrm flipH="1">
            <a:off x="1981200" y="4456176"/>
            <a:ext cx="838200" cy="57302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1"/>
          </p:cNvCxnSpPr>
          <p:nvPr/>
        </p:nvCxnSpPr>
        <p:spPr>
          <a:xfrm flipH="1">
            <a:off x="1828800" y="4375666"/>
            <a:ext cx="990600" cy="111073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1"/>
          </p:cNvCxnSpPr>
          <p:nvPr/>
        </p:nvCxnSpPr>
        <p:spPr>
          <a:xfrm flipH="1">
            <a:off x="1981200" y="4375666"/>
            <a:ext cx="838200" cy="141553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52800" y="2743200"/>
            <a:ext cx="1658857" cy="646331"/>
          </a:xfrm>
          <a:prstGeom prst="rect">
            <a:avLst/>
          </a:prstGeom>
          <a:noFill/>
        </p:spPr>
        <p:txBody>
          <a:bodyPr wrap="square" rtlCol="0">
            <a:spAutoFit/>
          </a:bodyPr>
          <a:lstStyle/>
          <a:p>
            <a:r>
              <a:rPr lang="en-US" dirty="0" smtClean="0"/>
              <a:t>EIPA – WT  1 hour</a:t>
            </a:r>
            <a:endParaRPr lang="en-US" dirty="0"/>
          </a:p>
        </p:txBody>
      </p:sp>
      <p:cxnSp>
        <p:nvCxnSpPr>
          <p:cNvPr id="18" name="Straight Arrow Connector 17"/>
          <p:cNvCxnSpPr>
            <a:stCxn id="16" idx="1"/>
          </p:cNvCxnSpPr>
          <p:nvPr/>
        </p:nvCxnSpPr>
        <p:spPr>
          <a:xfrm flipH="1">
            <a:off x="2324100" y="3066366"/>
            <a:ext cx="1028700" cy="210234"/>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869211" y="2902955"/>
            <a:ext cx="2179317" cy="369332"/>
          </a:xfrm>
          <a:prstGeom prst="rect">
            <a:avLst/>
          </a:prstGeom>
          <a:noFill/>
        </p:spPr>
        <p:txBody>
          <a:bodyPr wrap="square" rtlCol="0">
            <a:spAutoFit/>
          </a:bodyPr>
          <a:lstStyle/>
          <a:p>
            <a:r>
              <a:rPr lang="en-US" dirty="0" smtClean="0"/>
              <a:t>EIPA  -  WT   3 </a:t>
            </a:r>
            <a:r>
              <a:rPr lang="en-US" dirty="0" err="1" smtClean="0"/>
              <a:t>hr</a:t>
            </a:r>
            <a:endParaRPr lang="en-US" dirty="0"/>
          </a:p>
        </p:txBody>
      </p:sp>
      <p:cxnSp>
        <p:nvCxnSpPr>
          <p:cNvPr id="23" name="Straight Arrow Connector 22"/>
          <p:cNvCxnSpPr>
            <a:stCxn id="21" idx="1"/>
          </p:cNvCxnSpPr>
          <p:nvPr/>
        </p:nvCxnSpPr>
        <p:spPr>
          <a:xfrm flipH="1" flipV="1">
            <a:off x="6400800" y="2902955"/>
            <a:ext cx="468411"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400800" y="3171483"/>
            <a:ext cx="468411" cy="714717"/>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6" name="Diagram 25"/>
          <p:cNvGraphicFramePr/>
          <p:nvPr>
            <p:extLst>
              <p:ext uri="{D42A27DB-BD31-4B8C-83A1-F6EECF244321}">
                <p14:modId xmlns:p14="http://schemas.microsoft.com/office/powerpoint/2010/main" val="1321097254"/>
              </p:ext>
            </p:extLst>
          </p:nvPr>
        </p:nvGraphicFramePr>
        <p:xfrm>
          <a:off x="0" y="5943600"/>
          <a:ext cx="3048000" cy="91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191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4" y="448064"/>
            <a:ext cx="8229600" cy="1143000"/>
          </a:xfrm>
        </p:spPr>
        <p:txBody>
          <a:bodyPr/>
          <a:lstStyle/>
          <a:p>
            <a:r>
              <a:rPr lang="en-US" dirty="0" smtClean="0"/>
              <a:t>New Protocols</a:t>
            </a:r>
            <a:endParaRPr lang="en-US" dirty="0"/>
          </a:p>
        </p:txBody>
      </p:sp>
      <p:sp>
        <p:nvSpPr>
          <p:cNvPr id="3" name="Content Placeholder 2"/>
          <p:cNvSpPr>
            <a:spLocks noGrp="1"/>
          </p:cNvSpPr>
          <p:nvPr>
            <p:ph idx="1"/>
          </p:nvPr>
        </p:nvSpPr>
        <p:spPr>
          <a:xfrm>
            <a:off x="457200" y="2025882"/>
            <a:ext cx="8229600" cy="4525963"/>
          </a:xfrm>
        </p:spPr>
        <p:txBody>
          <a:bodyPr/>
          <a:lstStyle/>
          <a:p>
            <a:r>
              <a:rPr lang="en-US" dirty="0"/>
              <a:t>F</a:t>
            </a:r>
            <a:r>
              <a:rPr lang="en-US" dirty="0" smtClean="0"/>
              <a:t>axes are no longer accepted in lieu of required original documents</a:t>
            </a:r>
          </a:p>
          <a:p>
            <a:r>
              <a:rPr lang="en-US" dirty="0" smtClean="0"/>
              <a:t>Certificates available online (PDF)</a:t>
            </a:r>
          </a:p>
          <a:p>
            <a:r>
              <a:rPr lang="en-US" dirty="0" smtClean="0"/>
              <a:t>All Form 26 submissions require the processing fee ($$)</a:t>
            </a:r>
          </a:p>
          <a:p>
            <a:r>
              <a:rPr lang="en-US" dirty="0" smtClean="0"/>
              <a:t>Fees are no longer able to be transferred (very few exceptions) </a:t>
            </a:r>
            <a:endParaRPr lang="en-US" dirty="0"/>
          </a:p>
        </p:txBody>
      </p:sp>
    </p:spTree>
    <p:extLst>
      <p:ext uri="{BB962C8B-B14F-4D97-AF65-F5344CB8AC3E}">
        <p14:creationId xmlns:p14="http://schemas.microsoft.com/office/powerpoint/2010/main" val="41830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712" y="608290"/>
            <a:ext cx="5631366" cy="1550894"/>
          </a:xfrm>
        </p:spPr>
        <p:txBody>
          <a:bodyPr>
            <a:normAutofit fontScale="90000"/>
          </a:bodyPr>
          <a:lstStyle/>
          <a:p>
            <a:pPr algn="l"/>
            <a:r>
              <a:rPr lang="en-US" sz="4000" b="1" dirty="0" smtClean="0">
                <a:solidFill>
                  <a:schemeClr val="tx2"/>
                </a:solidFill>
                <a:latin typeface="Arial" pitchFamily="34" charset="0"/>
                <a:cs typeface="Arial" pitchFamily="34" charset="0"/>
              </a:rPr>
              <a:t>Salary </a:t>
            </a:r>
            <a:r>
              <a:rPr lang="en-US" sz="4000" b="1" dirty="0">
                <a:solidFill>
                  <a:schemeClr val="tx2"/>
                </a:solidFill>
                <a:latin typeface="Arial" pitchFamily="34" charset="0"/>
                <a:cs typeface="Arial" pitchFamily="34" charset="0"/>
              </a:rPr>
              <a:t>Supplement </a:t>
            </a:r>
            <a:r>
              <a:rPr lang="en-US" sz="4000" b="1" dirty="0" smtClean="0">
                <a:solidFill>
                  <a:schemeClr val="tx2"/>
                </a:solidFill>
                <a:latin typeface="Arial" pitchFamily="34" charset="0"/>
                <a:cs typeface="Arial" pitchFamily="34" charset="0"/>
              </a:rPr>
              <a:t>and Fee </a:t>
            </a:r>
            <a:r>
              <a:rPr lang="en-US" sz="4000" b="1" dirty="0">
                <a:solidFill>
                  <a:schemeClr val="tx2"/>
                </a:solidFill>
                <a:latin typeface="Arial" pitchFamily="34" charset="0"/>
                <a:cs typeface="Arial" pitchFamily="34" charset="0"/>
              </a:rPr>
              <a:t>Reimbursement for  </a:t>
            </a:r>
            <a:r>
              <a:rPr lang="en-US" sz="4000" b="1" dirty="0" smtClean="0">
                <a:solidFill>
                  <a:schemeClr val="tx2"/>
                </a:solidFill>
                <a:latin typeface="Arial" pitchFamily="34" charset="0"/>
                <a:cs typeface="Arial" pitchFamily="34" charset="0"/>
              </a:rPr>
              <a:t>Teachers (NBCTs)</a:t>
            </a:r>
            <a:endParaRPr lang="en-US" sz="40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322729" y="2384612"/>
            <a:ext cx="8364071" cy="3741551"/>
          </a:xfrm>
        </p:spPr>
        <p:txBody>
          <a:bodyPr>
            <a:normAutofit fontScale="92500" lnSpcReduction="20000"/>
          </a:bodyPr>
          <a:lstStyle/>
          <a:p>
            <a:r>
              <a:rPr lang="en-US" dirty="0" smtClean="0">
                <a:solidFill>
                  <a:schemeClr val="tx2"/>
                </a:solidFill>
                <a:latin typeface="Arial" pitchFamily="34" charset="0"/>
                <a:cs typeface="Arial" pitchFamily="34" charset="0"/>
              </a:rPr>
              <a:t>Salary supplement </a:t>
            </a:r>
            <a:r>
              <a:rPr lang="en-US" dirty="0">
                <a:solidFill>
                  <a:schemeClr val="tx2"/>
                </a:solidFill>
                <a:latin typeface="Arial" pitchFamily="34" charset="0"/>
                <a:cs typeface="Arial" pitchFamily="34" charset="0"/>
              </a:rPr>
              <a:t>and </a:t>
            </a:r>
            <a:r>
              <a:rPr lang="en-US" dirty="0" smtClean="0">
                <a:solidFill>
                  <a:schemeClr val="tx2"/>
                </a:solidFill>
                <a:latin typeface="Arial" pitchFamily="34" charset="0"/>
                <a:cs typeface="Arial" pitchFamily="34" charset="0"/>
              </a:rPr>
              <a:t>fee reimbursement are available for teachers with recognized National </a:t>
            </a:r>
            <a:r>
              <a:rPr lang="en-US" dirty="0">
                <a:solidFill>
                  <a:schemeClr val="tx2"/>
                </a:solidFill>
                <a:latin typeface="Arial" pitchFamily="34" charset="0"/>
                <a:cs typeface="Arial" pitchFamily="34" charset="0"/>
              </a:rPr>
              <a:t>Certification </a:t>
            </a:r>
            <a:r>
              <a:rPr lang="en-US" dirty="0" smtClean="0">
                <a:solidFill>
                  <a:schemeClr val="tx2"/>
                </a:solidFill>
                <a:latin typeface="Arial" pitchFamily="34" charset="0"/>
                <a:cs typeface="Arial" pitchFamily="34" charset="0"/>
              </a:rPr>
              <a:t>from the National Board for Professional Teaching Standards </a:t>
            </a:r>
            <a:r>
              <a:rPr lang="en-US" b="1" dirty="0" smtClean="0">
                <a:solidFill>
                  <a:schemeClr val="tx2"/>
                </a:solidFill>
                <a:latin typeface="Arial" pitchFamily="34" charset="0"/>
                <a:cs typeface="Arial" pitchFamily="34" charset="0"/>
              </a:rPr>
              <a:t>(NBPTS).</a:t>
            </a:r>
          </a:p>
          <a:p>
            <a:r>
              <a:rPr lang="en-US" dirty="0" smtClean="0">
                <a:solidFill>
                  <a:schemeClr val="tx2"/>
                </a:solidFill>
                <a:latin typeface="Arial" pitchFamily="34" charset="0"/>
                <a:cs typeface="Arial" pitchFamily="34" charset="0"/>
              </a:rPr>
              <a:t>The annual state salary supplement for NBCTs is currently </a:t>
            </a:r>
            <a:r>
              <a:rPr lang="en-US" b="1" dirty="0" smtClean="0">
                <a:solidFill>
                  <a:schemeClr val="tx2"/>
                </a:solidFill>
                <a:latin typeface="Arial" pitchFamily="34" charset="0"/>
                <a:cs typeface="Arial" pitchFamily="34" charset="0"/>
              </a:rPr>
              <a:t>$3,500.00</a:t>
            </a:r>
            <a:r>
              <a:rPr lang="en-US" dirty="0" smtClean="0">
                <a:solidFill>
                  <a:schemeClr val="tx2"/>
                </a:solidFill>
                <a:latin typeface="Arial" pitchFamily="34" charset="0"/>
                <a:cs typeface="Arial" pitchFamily="34" charset="0"/>
              </a:rPr>
              <a:t>. The county may provide an additional supplement, if desired</a:t>
            </a:r>
            <a:r>
              <a:rPr lang="en-US" dirty="0">
                <a:solidFill>
                  <a:schemeClr val="tx2"/>
                </a:solidFill>
                <a:latin typeface="Arial" pitchFamily="34" charset="0"/>
                <a:cs typeface="Arial" pitchFamily="34" charset="0"/>
              </a:rPr>
              <a:t>. </a:t>
            </a:r>
            <a:r>
              <a:rPr lang="en-US" sz="2800" dirty="0">
                <a:solidFill>
                  <a:schemeClr val="tx2"/>
                </a:solidFill>
                <a:latin typeface="Arial" pitchFamily="34" charset="0"/>
                <a:cs typeface="Arial" pitchFamily="34" charset="0"/>
              </a:rPr>
              <a:t>§</a:t>
            </a:r>
            <a:r>
              <a:rPr lang="en-US" sz="2800" dirty="0" smtClean="0">
                <a:solidFill>
                  <a:schemeClr val="tx2"/>
                </a:solidFill>
                <a:latin typeface="Arial" pitchFamily="34" charset="0"/>
                <a:cs typeface="Arial" pitchFamily="34" charset="0"/>
              </a:rPr>
              <a:t>126-136-23.3</a:t>
            </a:r>
            <a:r>
              <a:rPr lang="en-US" dirty="0" smtClean="0">
                <a:solidFill>
                  <a:schemeClr val="tx2"/>
                </a:solidFill>
                <a:latin typeface="Arial" pitchFamily="34" charset="0"/>
                <a:cs typeface="Arial" pitchFamily="34" charset="0"/>
              </a:rPr>
              <a:t>.</a:t>
            </a:r>
            <a:endParaRPr lang="en-US" dirty="0">
              <a:solidFill>
                <a:schemeClr val="tx2"/>
              </a:solidFill>
              <a:latin typeface="Arial" pitchFamily="34" charset="0"/>
              <a:cs typeface="Arial" pitchFamily="34" charset="0"/>
            </a:endParaRPr>
          </a:p>
          <a:p>
            <a:endParaRPr lang="en-US" dirty="0" smtClean="0"/>
          </a:p>
          <a:p>
            <a:endParaRPr lang="en-US" dirty="0"/>
          </a:p>
        </p:txBody>
      </p:sp>
    </p:spTree>
    <p:extLst>
      <p:ext uri="{BB962C8B-B14F-4D97-AF65-F5344CB8AC3E}">
        <p14:creationId xmlns:p14="http://schemas.microsoft.com/office/powerpoint/2010/main" val="410660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934200" cy="1748118"/>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Salary Supplement and </a:t>
            </a:r>
            <a:br>
              <a:rPr lang="en-US" sz="3600" b="1" dirty="0" smtClean="0"/>
            </a:br>
            <a:r>
              <a:rPr lang="en-US" sz="3600" b="1" dirty="0" smtClean="0"/>
              <a:t> 			    Fee Reimbursement for  	Teachers (NBCTs)</a:t>
            </a:r>
            <a:endParaRPr lang="en-US" sz="3600" b="1" dirty="0"/>
          </a:p>
        </p:txBody>
      </p:sp>
      <p:sp>
        <p:nvSpPr>
          <p:cNvPr id="3" name="Content Placeholder 2"/>
          <p:cNvSpPr>
            <a:spLocks noGrp="1"/>
          </p:cNvSpPr>
          <p:nvPr>
            <p:ph idx="1"/>
          </p:nvPr>
        </p:nvSpPr>
        <p:spPr>
          <a:xfrm>
            <a:off x="152400" y="2362200"/>
            <a:ext cx="8915400" cy="3962400"/>
          </a:xfrm>
        </p:spPr>
        <p:txBody>
          <a:bodyPr>
            <a:normAutofit fontScale="47500" lnSpcReduction="20000"/>
          </a:bodyPr>
          <a:lstStyle/>
          <a:p>
            <a:pPr marL="0" indent="0">
              <a:buNone/>
            </a:pPr>
            <a:r>
              <a:rPr lang="en-US" sz="7300" b="1" dirty="0" smtClean="0">
                <a:latin typeface="Arial" pitchFamily="34" charset="0"/>
                <a:cs typeface="Arial" pitchFamily="34" charset="0"/>
              </a:rPr>
              <a:t>Salary Supplement: Form 12</a:t>
            </a:r>
          </a:p>
          <a:p>
            <a:pPr marL="0" indent="0">
              <a:buNone/>
            </a:pPr>
            <a:r>
              <a:rPr lang="en-US" sz="7300" b="1" dirty="0" smtClean="0">
                <a:latin typeface="Arial" pitchFamily="34" charset="0"/>
                <a:cs typeface="Arial" pitchFamily="34" charset="0"/>
              </a:rPr>
              <a:t>Salary Supplement Renewal:  Form 12</a:t>
            </a:r>
          </a:p>
          <a:p>
            <a:pPr marL="0" indent="0">
              <a:buNone/>
            </a:pPr>
            <a:endParaRPr lang="en-US" sz="7300" b="1" dirty="0" smtClean="0">
              <a:latin typeface="Arial" pitchFamily="34" charset="0"/>
              <a:cs typeface="Arial" pitchFamily="34" charset="0"/>
            </a:endParaRPr>
          </a:p>
          <a:p>
            <a:pPr marL="0" indent="0">
              <a:buNone/>
            </a:pPr>
            <a:r>
              <a:rPr lang="en-US" sz="7300" b="1" dirty="0" smtClean="0">
                <a:latin typeface="Arial" pitchFamily="34" charset="0"/>
                <a:cs typeface="Arial" pitchFamily="34" charset="0"/>
              </a:rPr>
              <a:t>Fee Reimbursement: Form 37 </a:t>
            </a:r>
          </a:p>
          <a:p>
            <a:pPr marL="0" indent="0">
              <a:buNone/>
            </a:pPr>
            <a:endParaRPr lang="en-US" sz="5200" b="1" dirty="0" smtClean="0"/>
          </a:p>
          <a:p>
            <a:pPr marL="0" indent="0">
              <a:buNone/>
            </a:pPr>
            <a:r>
              <a:rPr lang="en-US" sz="6500" b="1" dirty="0" smtClean="0">
                <a:solidFill>
                  <a:srgbClr val="0000FF"/>
                </a:solidFill>
              </a:rPr>
              <a:t>http</a:t>
            </a:r>
            <a:r>
              <a:rPr lang="en-US" sz="6500" b="1" dirty="0">
                <a:solidFill>
                  <a:srgbClr val="0000FF"/>
                </a:solidFill>
              </a:rPr>
              <a:t>://wvde.state.wv.us/certification/forms/</a:t>
            </a:r>
          </a:p>
          <a:p>
            <a:endParaRPr lang="en-US" dirty="0"/>
          </a:p>
          <a:p>
            <a:pPr marL="0" indent="0">
              <a:buNone/>
            </a:pPr>
            <a:r>
              <a:rPr lang="en-US" dirty="0"/>
              <a:t>		</a:t>
            </a:r>
          </a:p>
        </p:txBody>
      </p:sp>
    </p:spTree>
    <p:extLst>
      <p:ext uri="{BB962C8B-B14F-4D97-AF65-F5344CB8AC3E}">
        <p14:creationId xmlns:p14="http://schemas.microsoft.com/office/powerpoint/2010/main" val="1173860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3612"/>
          </a:xfrm>
        </p:spPr>
        <p:txBody>
          <a:bodyPr/>
          <a:lstStyle/>
          <a:p>
            <a:r>
              <a:rPr lang="en-US" dirty="0" smtClean="0"/>
              <a:t>Form 37</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90550" y="1417638"/>
            <a:ext cx="8229600" cy="4859337"/>
          </a:xfrm>
          <a:prstGeom prst="rect">
            <a:avLst/>
          </a:prstGeom>
        </p:spPr>
      </p:pic>
    </p:spTree>
    <p:extLst>
      <p:ext uri="{BB962C8B-B14F-4D97-AF65-F5344CB8AC3E}">
        <p14:creationId xmlns:p14="http://schemas.microsoft.com/office/powerpoint/2010/main" val="45189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12</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525963"/>
          </a:xfrm>
          <a:prstGeom prst="rect">
            <a:avLst/>
          </a:prstGeom>
        </p:spPr>
      </p:pic>
      <p:sp>
        <p:nvSpPr>
          <p:cNvPr id="5" name="Right Arrow 4"/>
          <p:cNvSpPr/>
          <p:nvPr/>
        </p:nvSpPr>
        <p:spPr>
          <a:xfrm>
            <a:off x="657225" y="4710684"/>
            <a:ext cx="8001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092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60"/>
            <a:ext cx="8229600" cy="1550894"/>
          </a:xfrm>
        </p:spPr>
        <p:txBody>
          <a:bodyPr>
            <a:normAutofit fontScale="90000"/>
          </a:bodyPr>
          <a:lstStyle/>
          <a:p>
            <a:r>
              <a:rPr lang="en-US" b="1" dirty="0" smtClean="0"/>
              <a:t>							</a:t>
            </a:r>
            <a:r>
              <a:rPr lang="en-US" sz="4000" b="1" dirty="0" smtClean="0"/>
              <a:t>Salary </a:t>
            </a:r>
            <a:r>
              <a:rPr lang="en-US" sz="4000" b="1" dirty="0"/>
              <a:t>Supplement and </a:t>
            </a:r>
            <a:br>
              <a:rPr lang="en-US" sz="4000" b="1" dirty="0"/>
            </a:br>
            <a:r>
              <a:rPr lang="en-US" sz="4000" b="1" dirty="0"/>
              <a:t> 			 </a:t>
            </a:r>
            <a:r>
              <a:rPr lang="en-US" sz="4000" b="1" dirty="0" smtClean="0"/>
              <a:t>				Fee </a:t>
            </a:r>
            <a:r>
              <a:rPr lang="en-US" sz="4000" b="1" dirty="0"/>
              <a:t>Reimbursement for  		</a:t>
            </a:r>
            <a:r>
              <a:rPr lang="en-US" sz="4000" b="1" dirty="0" smtClean="0"/>
              <a:t>	 	Student </a:t>
            </a:r>
            <a:r>
              <a:rPr lang="en-US" sz="4000" b="1" dirty="0"/>
              <a:t>Support Professionals</a:t>
            </a:r>
            <a:endParaRPr lang="en-US" sz="4000" b="1" dirty="0">
              <a:latin typeface="Arial"/>
              <a:cs typeface="Arial"/>
            </a:endParaRPr>
          </a:p>
        </p:txBody>
      </p:sp>
      <p:sp>
        <p:nvSpPr>
          <p:cNvPr id="3" name="Content Placeholder 2"/>
          <p:cNvSpPr>
            <a:spLocks noGrp="1"/>
          </p:cNvSpPr>
          <p:nvPr>
            <p:ph idx="1"/>
          </p:nvPr>
        </p:nvSpPr>
        <p:spPr>
          <a:xfrm>
            <a:off x="457200" y="2456329"/>
            <a:ext cx="8229600" cy="3669834"/>
          </a:xfrm>
        </p:spPr>
        <p:txBody>
          <a:bodyPr>
            <a:normAutofit lnSpcReduction="10000"/>
          </a:bodyPr>
          <a:lstStyle/>
          <a:p>
            <a:r>
              <a:rPr lang="en-US" sz="3600" dirty="0" smtClean="0">
                <a:latin typeface="Arial" pitchFamily="34" charset="0"/>
                <a:cs typeface="Arial" pitchFamily="34" charset="0"/>
              </a:rPr>
              <a:t>Salary supplement &amp; fee reimbursement are available for certain student support  professionals with recognized </a:t>
            </a:r>
            <a:r>
              <a:rPr lang="en-US" sz="3600" dirty="0">
                <a:latin typeface="Arial" pitchFamily="34" charset="0"/>
                <a:cs typeface="Arial" pitchFamily="34" charset="0"/>
              </a:rPr>
              <a:t>National Certification </a:t>
            </a:r>
            <a:r>
              <a:rPr lang="en-US" sz="3600" dirty="0" smtClean="0">
                <a:latin typeface="Arial" pitchFamily="34" charset="0"/>
                <a:cs typeface="Arial" pitchFamily="34" charset="0"/>
              </a:rPr>
              <a:t>in </a:t>
            </a:r>
            <a:r>
              <a:rPr lang="en-US" sz="3600" dirty="0">
                <a:latin typeface="Arial" pitchFamily="34" charset="0"/>
                <a:cs typeface="Arial" pitchFamily="34" charset="0"/>
              </a:rPr>
              <a:t>Speech-Language Pathology, Audiology, Counseling, School Psychology, and School Nursing</a:t>
            </a:r>
            <a:r>
              <a:rPr lang="en-US" dirty="0">
                <a:latin typeface="Arial" pitchFamily="34" charset="0"/>
                <a:cs typeface="Arial" pitchFamily="34" charset="0"/>
              </a:rPr>
              <a:t>.</a:t>
            </a:r>
          </a:p>
        </p:txBody>
      </p:sp>
    </p:spTree>
    <p:extLst>
      <p:ext uri="{BB962C8B-B14F-4D97-AF65-F5344CB8AC3E}">
        <p14:creationId xmlns:p14="http://schemas.microsoft.com/office/powerpoint/2010/main" val="2874403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70" y="493059"/>
            <a:ext cx="7485529" cy="1272988"/>
          </a:xfrm>
        </p:spPr>
        <p:txBody>
          <a:bodyPr>
            <a:normAutofit fontScale="90000"/>
          </a:bodyPr>
          <a:lstStyle/>
          <a:p>
            <a:r>
              <a:rPr lang="en-US" dirty="0" smtClean="0"/>
              <a:t>					</a:t>
            </a:r>
            <a:r>
              <a:rPr lang="en-US" sz="4000" b="1" dirty="0"/>
              <a:t> Salary Supplement and </a:t>
            </a:r>
            <a:br>
              <a:rPr lang="en-US" sz="4000" b="1" dirty="0"/>
            </a:br>
            <a:r>
              <a:rPr lang="en-US" sz="4000" b="1" dirty="0"/>
              <a:t> 			 </a:t>
            </a:r>
            <a:r>
              <a:rPr lang="en-US" sz="4000" b="1" dirty="0" smtClean="0"/>
              <a:t>		 Fee </a:t>
            </a:r>
            <a:r>
              <a:rPr lang="en-US" sz="4000" b="1" dirty="0"/>
              <a:t>Reimbursement for  		</a:t>
            </a:r>
            <a:r>
              <a:rPr lang="en-US" sz="4000" b="1" dirty="0" smtClean="0"/>
              <a:t>  Student </a:t>
            </a:r>
            <a:r>
              <a:rPr lang="en-US" sz="4000" b="1" dirty="0"/>
              <a:t>Support Professionals</a:t>
            </a:r>
          </a:p>
        </p:txBody>
      </p:sp>
      <p:sp>
        <p:nvSpPr>
          <p:cNvPr id="3" name="Content Placeholder 2"/>
          <p:cNvSpPr>
            <a:spLocks noGrp="1"/>
          </p:cNvSpPr>
          <p:nvPr>
            <p:ph idx="1"/>
          </p:nvPr>
        </p:nvSpPr>
        <p:spPr>
          <a:xfrm>
            <a:off x="457200" y="2348753"/>
            <a:ext cx="8229600" cy="3777410"/>
          </a:xfrm>
        </p:spPr>
        <p:txBody>
          <a:bodyPr>
            <a:normAutofit fontScale="92500"/>
          </a:bodyPr>
          <a:lstStyle/>
          <a:p>
            <a:r>
              <a:rPr lang="en-US" sz="3600" dirty="0">
                <a:latin typeface="Arial" pitchFamily="34" charset="0"/>
                <a:cs typeface="Arial" pitchFamily="34" charset="0"/>
              </a:rPr>
              <a:t>Applications </a:t>
            </a:r>
            <a:r>
              <a:rPr lang="en-US" sz="3600" dirty="0" smtClean="0">
                <a:latin typeface="Arial" pitchFamily="34" charset="0"/>
                <a:cs typeface="Arial" pitchFamily="34" charset="0"/>
              </a:rPr>
              <a:t>are </a:t>
            </a:r>
            <a:r>
              <a:rPr lang="en-US" sz="3600" dirty="0">
                <a:latin typeface="Arial" pitchFamily="34" charset="0"/>
                <a:cs typeface="Arial" pitchFamily="34" charset="0"/>
              </a:rPr>
              <a:t>accepted from January 1 through September 15 each year for </a:t>
            </a:r>
            <a:r>
              <a:rPr lang="en-US" sz="3600" dirty="0" smtClean="0">
                <a:latin typeface="Arial" pitchFamily="34" charset="0"/>
                <a:cs typeface="Arial" pitchFamily="34" charset="0"/>
              </a:rPr>
              <a:t>processing once per year</a:t>
            </a:r>
          </a:p>
          <a:p>
            <a:r>
              <a:rPr lang="en-US" sz="3600" dirty="0" smtClean="0">
                <a:latin typeface="Arial" pitchFamily="34" charset="0"/>
                <a:cs typeface="Arial" pitchFamily="34" charset="0"/>
              </a:rPr>
              <a:t>115 total personnel are identified once each year to receive the fee reimbursement and/or the salary supplement</a:t>
            </a:r>
          </a:p>
          <a:p>
            <a:endParaRPr lang="en-US" dirty="0"/>
          </a:p>
          <a:p>
            <a:endParaRPr lang="en-US" dirty="0"/>
          </a:p>
        </p:txBody>
      </p:sp>
    </p:spTree>
    <p:extLst>
      <p:ext uri="{BB962C8B-B14F-4D97-AF65-F5344CB8AC3E}">
        <p14:creationId xmlns:p14="http://schemas.microsoft.com/office/powerpoint/2010/main" val="2916111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70" y="591671"/>
            <a:ext cx="7485529" cy="1102658"/>
          </a:xfrm>
        </p:spPr>
        <p:txBody>
          <a:bodyPr>
            <a:normAutofit fontScale="90000"/>
          </a:bodyPr>
          <a:lstStyle/>
          <a:p>
            <a:r>
              <a:rPr lang="en-US" dirty="0" smtClean="0"/>
              <a:t>					</a:t>
            </a:r>
            <a:r>
              <a:rPr lang="en-US" sz="4000" b="1" dirty="0"/>
              <a:t> Salary Supplement and </a:t>
            </a:r>
            <a:br>
              <a:rPr lang="en-US" sz="4000" b="1" dirty="0"/>
            </a:br>
            <a:r>
              <a:rPr lang="en-US" sz="4000" b="1" dirty="0"/>
              <a:t> 			 </a:t>
            </a:r>
            <a:r>
              <a:rPr lang="en-US" sz="4000" b="1" dirty="0" smtClean="0"/>
              <a:t>		 Fee </a:t>
            </a:r>
            <a:r>
              <a:rPr lang="en-US" sz="4000" b="1" dirty="0"/>
              <a:t>Reimbursement for  		</a:t>
            </a:r>
            <a:r>
              <a:rPr lang="en-US" sz="4000" b="1" dirty="0" smtClean="0"/>
              <a:t> Student </a:t>
            </a:r>
            <a:r>
              <a:rPr lang="en-US" sz="4000" b="1" dirty="0"/>
              <a:t>Support Professionals</a:t>
            </a:r>
          </a:p>
        </p:txBody>
      </p:sp>
      <p:sp>
        <p:nvSpPr>
          <p:cNvPr id="3" name="Content Placeholder 2"/>
          <p:cNvSpPr>
            <a:spLocks noGrp="1"/>
          </p:cNvSpPr>
          <p:nvPr>
            <p:ph idx="1"/>
          </p:nvPr>
        </p:nvSpPr>
        <p:spPr>
          <a:xfrm>
            <a:off x="457200" y="2761129"/>
            <a:ext cx="8229600" cy="3365034"/>
          </a:xfrm>
        </p:spPr>
        <p:txBody>
          <a:bodyPr>
            <a:normAutofit lnSpcReduction="10000"/>
          </a:bodyPr>
          <a:lstStyle/>
          <a:p>
            <a:r>
              <a:rPr lang="en-US" sz="3600" dirty="0" smtClean="0">
                <a:latin typeface="Arial" pitchFamily="34" charset="0"/>
                <a:cs typeface="Arial" pitchFamily="34" charset="0"/>
              </a:rPr>
              <a:t>The annual state salary supplement for  student support professionals identified to receive it is </a:t>
            </a:r>
            <a:r>
              <a:rPr lang="en-US" sz="3600" b="1" dirty="0" smtClean="0">
                <a:latin typeface="Arial" pitchFamily="34" charset="0"/>
                <a:cs typeface="Arial" pitchFamily="34" charset="0"/>
              </a:rPr>
              <a:t>$2,500.00</a:t>
            </a:r>
            <a:r>
              <a:rPr lang="en-US" sz="3600" dirty="0" smtClean="0">
                <a:latin typeface="Arial" pitchFamily="34" charset="0"/>
                <a:cs typeface="Arial" pitchFamily="34" charset="0"/>
              </a:rPr>
              <a:t>.</a:t>
            </a:r>
            <a:endParaRPr lang="en-US" sz="3600" dirty="0">
              <a:latin typeface="Arial" pitchFamily="34" charset="0"/>
              <a:cs typeface="Arial" pitchFamily="34" charset="0"/>
            </a:endParaRPr>
          </a:p>
          <a:p>
            <a:r>
              <a:rPr lang="en-US" sz="3600" dirty="0" smtClean="0">
                <a:latin typeface="Arial" pitchFamily="34" charset="0"/>
                <a:cs typeface="Arial" pitchFamily="34" charset="0"/>
              </a:rPr>
              <a:t>The county may provide an additional supplement, if desired</a:t>
            </a:r>
            <a:r>
              <a:rPr lang="en-US" sz="3600" dirty="0">
                <a:latin typeface="Arial" pitchFamily="34" charset="0"/>
                <a:cs typeface="Arial" pitchFamily="34" charset="0"/>
              </a:rPr>
              <a:t>. </a:t>
            </a:r>
            <a:r>
              <a:rPr lang="en-US" sz="3600" dirty="0" smtClean="0">
                <a:latin typeface="Arial" pitchFamily="34" charset="0"/>
                <a:cs typeface="Arial" pitchFamily="34" charset="0"/>
              </a:rPr>
              <a:t> §126-136-23.4.</a:t>
            </a:r>
            <a:endParaRPr lang="en-US" sz="3600" dirty="0">
              <a:latin typeface="Arial" pitchFamily="34" charset="0"/>
              <a:cs typeface="Arial" pitchFamily="34" charset="0"/>
            </a:endParaRPr>
          </a:p>
          <a:p>
            <a:endParaRPr lang="en-US" sz="3600" dirty="0"/>
          </a:p>
        </p:txBody>
      </p:sp>
    </p:spTree>
    <p:extLst>
      <p:ext uri="{BB962C8B-B14F-4D97-AF65-F5344CB8AC3E}">
        <p14:creationId xmlns:p14="http://schemas.microsoft.com/office/powerpoint/2010/main" val="3538677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934200" cy="1676400"/>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Salary Supplement and </a:t>
            </a:r>
            <a:br>
              <a:rPr lang="en-US" sz="3600" b="1" dirty="0" smtClean="0"/>
            </a:br>
            <a:r>
              <a:rPr lang="en-US" sz="3600" b="1" dirty="0" smtClean="0"/>
              <a:t> 			    Fee Reimbursement for  		Student Support Professionals</a:t>
            </a:r>
            <a:endParaRPr lang="en-US" sz="3600" b="1" dirty="0"/>
          </a:p>
        </p:txBody>
      </p:sp>
      <p:sp>
        <p:nvSpPr>
          <p:cNvPr id="3" name="Content Placeholder 2"/>
          <p:cNvSpPr>
            <a:spLocks noGrp="1"/>
          </p:cNvSpPr>
          <p:nvPr>
            <p:ph idx="1"/>
          </p:nvPr>
        </p:nvSpPr>
        <p:spPr>
          <a:xfrm>
            <a:off x="174812" y="2362200"/>
            <a:ext cx="8915400" cy="3962400"/>
          </a:xfrm>
        </p:spPr>
        <p:txBody>
          <a:bodyPr>
            <a:normAutofit fontScale="47500" lnSpcReduction="20000"/>
          </a:bodyPr>
          <a:lstStyle/>
          <a:p>
            <a:pPr marL="0" indent="0">
              <a:buNone/>
            </a:pPr>
            <a:r>
              <a:rPr lang="en-US" sz="7300" b="1" dirty="0" smtClean="0">
                <a:latin typeface="Arial" pitchFamily="34" charset="0"/>
                <a:cs typeface="Arial" pitchFamily="34" charset="0"/>
              </a:rPr>
              <a:t>Salary Supplement: Form 43</a:t>
            </a:r>
          </a:p>
          <a:p>
            <a:pPr marL="0" indent="0">
              <a:buNone/>
            </a:pPr>
            <a:r>
              <a:rPr lang="en-US" sz="7300" b="1" dirty="0" smtClean="0">
                <a:latin typeface="Arial" pitchFamily="34" charset="0"/>
                <a:cs typeface="Arial" pitchFamily="34" charset="0"/>
              </a:rPr>
              <a:t>Salary Supplement Renewal:  Form 44</a:t>
            </a:r>
          </a:p>
          <a:p>
            <a:pPr marL="0" indent="0">
              <a:buNone/>
            </a:pPr>
            <a:endParaRPr lang="en-US" sz="7300" b="1" dirty="0" smtClean="0">
              <a:latin typeface="Arial" pitchFamily="34" charset="0"/>
              <a:cs typeface="Arial" pitchFamily="34" charset="0"/>
            </a:endParaRPr>
          </a:p>
          <a:p>
            <a:pPr marL="0" indent="0">
              <a:buNone/>
            </a:pPr>
            <a:r>
              <a:rPr lang="en-US" sz="7300" b="1" dirty="0" smtClean="0">
                <a:latin typeface="Arial" pitchFamily="34" charset="0"/>
                <a:cs typeface="Arial" pitchFamily="34" charset="0"/>
              </a:rPr>
              <a:t>Fee Reimbursement: Form 33 </a:t>
            </a:r>
          </a:p>
          <a:p>
            <a:pPr marL="0" indent="0">
              <a:buNone/>
            </a:pPr>
            <a:endParaRPr lang="en-US" sz="5200" b="1" dirty="0" smtClean="0">
              <a:latin typeface="Arial" pitchFamily="34" charset="0"/>
              <a:cs typeface="Arial" pitchFamily="34" charset="0"/>
            </a:endParaRPr>
          </a:p>
          <a:p>
            <a:pPr marL="0" indent="0">
              <a:buNone/>
            </a:pPr>
            <a:r>
              <a:rPr lang="en-US" sz="6500" b="1" dirty="0" smtClean="0">
                <a:solidFill>
                  <a:srgbClr val="0000FF"/>
                </a:solidFill>
              </a:rPr>
              <a:t>http</a:t>
            </a:r>
            <a:r>
              <a:rPr lang="en-US" sz="6500" b="1" dirty="0">
                <a:solidFill>
                  <a:srgbClr val="0000FF"/>
                </a:solidFill>
              </a:rPr>
              <a:t>://wvde.state.wv.us/certification/forms/</a:t>
            </a:r>
          </a:p>
          <a:p>
            <a:endParaRPr lang="en-US" dirty="0"/>
          </a:p>
          <a:p>
            <a:pPr marL="0" indent="0">
              <a:buNone/>
            </a:pPr>
            <a:r>
              <a:rPr lang="en-US" dirty="0"/>
              <a:t>		</a:t>
            </a:r>
          </a:p>
        </p:txBody>
      </p:sp>
    </p:spTree>
    <p:extLst>
      <p:ext uri="{BB962C8B-B14F-4D97-AF65-F5344CB8AC3E}">
        <p14:creationId xmlns:p14="http://schemas.microsoft.com/office/powerpoint/2010/main" val="1904290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43</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42900" y="1343026"/>
            <a:ext cx="8524875" cy="5029200"/>
          </a:xfrm>
          <a:prstGeom prst="rect">
            <a:avLst/>
          </a:prstGeom>
        </p:spPr>
      </p:pic>
      <p:sp>
        <p:nvSpPr>
          <p:cNvPr id="5" name="Right Arrow 4"/>
          <p:cNvSpPr/>
          <p:nvPr/>
        </p:nvSpPr>
        <p:spPr>
          <a:xfrm>
            <a:off x="3533775" y="246278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913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44</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04800" y="1417637"/>
            <a:ext cx="8639175" cy="4897437"/>
          </a:xfrm>
          <a:prstGeom prst="rect">
            <a:avLst/>
          </a:prstGeom>
        </p:spPr>
      </p:pic>
      <p:sp>
        <p:nvSpPr>
          <p:cNvPr id="5" name="Right Arrow 4"/>
          <p:cNvSpPr/>
          <p:nvPr/>
        </p:nvSpPr>
        <p:spPr>
          <a:xfrm>
            <a:off x="3092196" y="215798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6667500" y="2234184"/>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42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714" y="416532"/>
            <a:ext cx="8229600" cy="1143000"/>
          </a:xfrm>
        </p:spPr>
        <p:txBody>
          <a:bodyPr/>
          <a:lstStyle/>
          <a:p>
            <a:r>
              <a:rPr lang="en-US" dirty="0" smtClean="0"/>
              <a:t>Fingerprints/Background</a:t>
            </a:r>
            <a:endParaRPr lang="en-US" dirty="0"/>
          </a:p>
        </p:txBody>
      </p:sp>
      <p:sp>
        <p:nvSpPr>
          <p:cNvPr id="3" name="Content Placeholder 2"/>
          <p:cNvSpPr>
            <a:spLocks noGrp="1"/>
          </p:cNvSpPr>
          <p:nvPr>
            <p:ph idx="1"/>
          </p:nvPr>
        </p:nvSpPr>
        <p:spPr>
          <a:xfrm>
            <a:off x="898648" y="1600200"/>
            <a:ext cx="8229600" cy="4525963"/>
          </a:xfrm>
        </p:spPr>
        <p:txBody>
          <a:bodyPr>
            <a:normAutofit fontScale="85000" lnSpcReduction="20000"/>
          </a:bodyPr>
          <a:lstStyle/>
          <a:p>
            <a:r>
              <a:rPr lang="en-US" sz="2600" dirty="0" smtClean="0"/>
              <a:t>All first-time applicants must complete</a:t>
            </a:r>
          </a:p>
          <a:p>
            <a:pPr lvl="1"/>
            <a:r>
              <a:rPr lang="en-US" b="1" u="sng" dirty="0" smtClean="0"/>
              <a:t>Out of state clearance not acceptable</a:t>
            </a:r>
          </a:p>
          <a:p>
            <a:pPr lvl="1"/>
            <a:endParaRPr lang="en-US" b="1" u="sng" dirty="0"/>
          </a:p>
          <a:p>
            <a:r>
              <a:rPr lang="en-US" sz="2600" b="1" dirty="0" smtClean="0"/>
              <a:t>Options</a:t>
            </a:r>
            <a:r>
              <a:rPr lang="en-US" sz="2600" dirty="0" smtClean="0"/>
              <a:t>:</a:t>
            </a:r>
          </a:p>
          <a:p>
            <a:endParaRPr lang="en-US" sz="2600" dirty="0" smtClean="0"/>
          </a:p>
          <a:p>
            <a:pPr lvl="1"/>
            <a:r>
              <a:rPr lang="en-US" sz="2400" dirty="0" smtClean="0"/>
              <a:t>Schedule a LiveScan appointment through </a:t>
            </a:r>
            <a:r>
              <a:rPr lang="en-US" sz="2400" dirty="0"/>
              <a:t>Morpho Trust (L1) </a:t>
            </a:r>
            <a:r>
              <a:rPr lang="en-US" sz="1600" dirty="0">
                <a:hlinkClick r:id="rId2"/>
              </a:rPr>
              <a:t>https://</a:t>
            </a:r>
            <a:r>
              <a:rPr lang="en-US" sz="1600" dirty="0" smtClean="0">
                <a:hlinkClick r:id="rId2"/>
              </a:rPr>
              <a:t>wv.l1enrollment.com/OpenNetworkPortal/spring/customer?execution=e1s1</a:t>
            </a:r>
            <a:r>
              <a:rPr lang="en-US" dirty="0" smtClean="0"/>
              <a:t> </a:t>
            </a:r>
            <a:r>
              <a:rPr lang="en-US" b="1" dirty="0" smtClean="0"/>
              <a:t>or</a:t>
            </a:r>
            <a:r>
              <a:rPr lang="en-US" dirty="0" smtClean="0"/>
              <a:t> </a:t>
            </a:r>
            <a:r>
              <a:rPr lang="en-US" sz="2200" dirty="0" smtClean="0"/>
              <a:t>by calling 855-766-7746</a:t>
            </a:r>
          </a:p>
          <a:p>
            <a:pPr lvl="1"/>
            <a:r>
              <a:rPr lang="en-US" sz="2400" dirty="0" smtClean="0"/>
              <a:t>Request fingerprint cards </a:t>
            </a:r>
            <a:r>
              <a:rPr lang="en-US" sz="2400" dirty="0"/>
              <a:t>from our office </a:t>
            </a:r>
            <a:r>
              <a:rPr lang="en-US" sz="1600" dirty="0">
                <a:hlinkClick r:id="rId3"/>
              </a:rPr>
              <a:t>http://</a:t>
            </a:r>
            <a:r>
              <a:rPr lang="en-US" sz="1600" dirty="0" smtClean="0">
                <a:hlinkClick r:id="rId3"/>
              </a:rPr>
              <a:t>wvde.state.wv.us/certification/forms/fingerprint.html</a:t>
            </a:r>
            <a:r>
              <a:rPr lang="en-US" dirty="0" smtClean="0"/>
              <a:t> </a:t>
            </a:r>
          </a:p>
          <a:p>
            <a:pPr marL="457200" lvl="1" indent="0">
              <a:buNone/>
            </a:pPr>
            <a:r>
              <a:rPr lang="en-US" b="1" dirty="0"/>
              <a:t>a</a:t>
            </a:r>
            <a:r>
              <a:rPr lang="en-US" b="1" dirty="0" smtClean="0"/>
              <a:t>nd</a:t>
            </a:r>
          </a:p>
          <a:p>
            <a:pPr lvl="2">
              <a:buFont typeface="Calibri" pitchFamily="34" charset="0"/>
              <a:buChar char="⁻"/>
            </a:pPr>
            <a:r>
              <a:rPr lang="en-US" dirty="0" smtClean="0"/>
              <a:t> submit with application to our office; </a:t>
            </a:r>
            <a:r>
              <a:rPr lang="en-US" sz="2800" b="1" dirty="0" smtClean="0"/>
              <a:t>or</a:t>
            </a:r>
            <a:r>
              <a:rPr lang="en-US" dirty="0" smtClean="0"/>
              <a:t> </a:t>
            </a:r>
          </a:p>
          <a:p>
            <a:pPr lvl="2">
              <a:buFont typeface="Calibri" pitchFamily="34" charset="0"/>
              <a:buChar char="⁻"/>
            </a:pPr>
            <a:r>
              <a:rPr lang="en-US" dirty="0" smtClean="0"/>
              <a:t>send to Morpho Trust by completing and sending the WV Card </a:t>
            </a:r>
            <a:r>
              <a:rPr lang="en-US" dirty="0"/>
              <a:t>Scan Form </a:t>
            </a:r>
            <a:r>
              <a:rPr lang="en-US" sz="1500" dirty="0">
                <a:hlinkClick r:id="rId4"/>
              </a:rPr>
              <a:t>http://</a:t>
            </a:r>
            <a:r>
              <a:rPr lang="en-US" sz="1500" dirty="0" smtClean="0">
                <a:hlinkClick r:id="rId4"/>
              </a:rPr>
              <a:t>wvde.state.wv.us/certification/forms/WV_Card_Scan_Form_2012.pdf</a:t>
            </a:r>
            <a:r>
              <a:rPr lang="en-US" sz="1500" dirty="0" smtClean="0"/>
              <a:t> </a:t>
            </a:r>
            <a:endParaRPr lang="en-US" sz="1500" dirty="0"/>
          </a:p>
        </p:txBody>
      </p:sp>
    </p:spTree>
    <p:extLst>
      <p:ext uri="{BB962C8B-B14F-4D97-AF65-F5344CB8AC3E}">
        <p14:creationId xmlns:p14="http://schemas.microsoft.com/office/powerpoint/2010/main" val="373804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33</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353425" cy="4708525"/>
          </a:xfrm>
          <a:prstGeom prst="rect">
            <a:avLst/>
          </a:prstGeom>
        </p:spPr>
      </p:pic>
    </p:spTree>
    <p:extLst>
      <p:ext uri="{BB962C8B-B14F-4D97-AF65-F5344CB8AC3E}">
        <p14:creationId xmlns:p14="http://schemas.microsoft.com/office/powerpoint/2010/main" val="1739707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934200" cy="1264024"/>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Moving Expenses</a:t>
            </a:r>
            <a:br>
              <a:rPr lang="en-US" sz="3600" b="1" dirty="0" smtClean="0"/>
            </a:br>
            <a:r>
              <a:rPr lang="en-US" sz="3600" b="1" dirty="0" smtClean="0"/>
              <a:t> 			    Fee Reimbursement</a:t>
            </a:r>
            <a:endParaRPr lang="en-US" sz="3600" b="1" dirty="0"/>
          </a:p>
        </p:txBody>
      </p:sp>
      <p:sp>
        <p:nvSpPr>
          <p:cNvPr id="3" name="Content Placeholder 2"/>
          <p:cNvSpPr>
            <a:spLocks noGrp="1"/>
          </p:cNvSpPr>
          <p:nvPr>
            <p:ph idx="1"/>
          </p:nvPr>
        </p:nvSpPr>
        <p:spPr>
          <a:xfrm>
            <a:off x="573741" y="2223247"/>
            <a:ext cx="8494058" cy="4473388"/>
          </a:xfrm>
        </p:spPr>
        <p:txBody>
          <a:bodyPr>
            <a:normAutofit fontScale="55000" lnSpcReduction="20000"/>
          </a:bodyPr>
          <a:lstStyle/>
          <a:p>
            <a:pPr marL="0" indent="0">
              <a:buNone/>
            </a:pPr>
            <a:r>
              <a:rPr lang="en-US" sz="5800" dirty="0" smtClean="0">
                <a:latin typeface="Arial" pitchFamily="34" charset="0"/>
                <a:cs typeface="Arial" pitchFamily="34" charset="0"/>
              </a:rPr>
              <a:t>This reimbursement is available only when an educator has been </a:t>
            </a:r>
            <a:r>
              <a:rPr lang="en-US" sz="5800" dirty="0" err="1" smtClean="0">
                <a:latin typeface="Arial" pitchFamily="34" charset="0"/>
                <a:cs typeface="Arial" pitchFamily="34" charset="0"/>
              </a:rPr>
              <a:t>RIFed</a:t>
            </a:r>
            <a:r>
              <a:rPr lang="en-US" sz="5800" dirty="0" smtClean="0">
                <a:latin typeface="Arial" pitchFamily="34" charset="0"/>
                <a:cs typeface="Arial" pitchFamily="34" charset="0"/>
              </a:rPr>
              <a:t> in one WV county and hired in another WV county in a verified shortage area; </a:t>
            </a:r>
            <a:r>
              <a:rPr lang="en-US" sz="4800" dirty="0" smtClean="0">
                <a:latin typeface="Arial" pitchFamily="34" charset="0"/>
                <a:cs typeface="Arial" pitchFamily="34" charset="0"/>
              </a:rPr>
              <a:t>§126-136-23.2.</a:t>
            </a:r>
          </a:p>
          <a:p>
            <a:pPr marL="0" indent="0">
              <a:buNone/>
            </a:pPr>
            <a:endParaRPr lang="en-US" sz="4600" dirty="0" smtClean="0">
              <a:latin typeface="Arial" pitchFamily="34" charset="0"/>
              <a:cs typeface="Arial" pitchFamily="34" charset="0"/>
            </a:endParaRPr>
          </a:p>
          <a:p>
            <a:pPr marL="0" indent="0">
              <a:buNone/>
            </a:pPr>
            <a:r>
              <a:rPr lang="en-US" sz="7300" b="1" dirty="0" smtClean="0">
                <a:latin typeface="Arial" pitchFamily="34" charset="0"/>
                <a:cs typeface="Arial" pitchFamily="34" charset="0"/>
              </a:rPr>
              <a:t>Fee Reimbursement: Form 32 </a:t>
            </a:r>
          </a:p>
          <a:p>
            <a:pPr marL="0" indent="0">
              <a:buNone/>
            </a:pPr>
            <a:endParaRPr lang="en-US" sz="5100" b="1" dirty="0" smtClean="0"/>
          </a:p>
          <a:p>
            <a:pPr marL="0" indent="0">
              <a:buNone/>
            </a:pPr>
            <a:r>
              <a:rPr lang="en-US" sz="5100" b="1" dirty="0" smtClean="0">
                <a:solidFill>
                  <a:srgbClr val="0000FF"/>
                </a:solidFill>
              </a:rPr>
              <a:t>http</a:t>
            </a:r>
            <a:r>
              <a:rPr lang="en-US" sz="5100" b="1" dirty="0">
                <a:solidFill>
                  <a:srgbClr val="0000FF"/>
                </a:solidFill>
              </a:rPr>
              <a:t>://wvde.state.wv.us/certification/forms/</a:t>
            </a:r>
          </a:p>
          <a:p>
            <a:endParaRPr lang="en-US" dirty="0"/>
          </a:p>
          <a:p>
            <a:pPr marL="0" indent="0">
              <a:buNone/>
            </a:pPr>
            <a:r>
              <a:rPr lang="en-US" dirty="0"/>
              <a:t>		</a:t>
            </a:r>
          </a:p>
        </p:txBody>
      </p:sp>
    </p:spTree>
    <p:extLst>
      <p:ext uri="{BB962C8B-B14F-4D97-AF65-F5344CB8AC3E}">
        <p14:creationId xmlns:p14="http://schemas.microsoft.com/office/powerpoint/2010/main" val="2417993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152400"/>
            <a:ext cx="7799294" cy="1264024"/>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a:t>
            </a:r>
            <a:r>
              <a:rPr lang="en-US" sz="4000" b="1" dirty="0" smtClean="0"/>
              <a:t>Tuition Reimbursement</a:t>
            </a:r>
            <a:endParaRPr lang="en-US" sz="4000" b="1" dirty="0"/>
          </a:p>
        </p:txBody>
      </p:sp>
      <p:sp>
        <p:nvSpPr>
          <p:cNvPr id="3" name="Content Placeholder 2"/>
          <p:cNvSpPr>
            <a:spLocks noGrp="1"/>
          </p:cNvSpPr>
          <p:nvPr>
            <p:ph idx="1"/>
          </p:nvPr>
        </p:nvSpPr>
        <p:spPr>
          <a:xfrm>
            <a:off x="573741" y="1990165"/>
            <a:ext cx="8494058" cy="4706470"/>
          </a:xfrm>
        </p:spPr>
        <p:txBody>
          <a:bodyPr>
            <a:normAutofit/>
          </a:bodyPr>
          <a:lstStyle/>
          <a:p>
            <a:pPr marL="0" indent="0">
              <a:buNone/>
            </a:pPr>
            <a:r>
              <a:rPr lang="en-US" sz="3600" dirty="0" smtClean="0">
                <a:latin typeface="Arial" pitchFamily="34" charset="0"/>
                <a:cs typeface="Arial" pitchFamily="34" charset="0"/>
              </a:rPr>
              <a:t>Applications for state tuition reimbursement are accepted from July 1 through June 15, or until the Out of Funds status occurs, each fiscal year.</a:t>
            </a:r>
          </a:p>
          <a:p>
            <a:pPr marL="0" indent="0">
              <a:buNone/>
            </a:pPr>
            <a:r>
              <a:rPr lang="en-US" sz="3600" dirty="0" smtClean="0">
                <a:latin typeface="Arial" pitchFamily="34" charset="0"/>
                <a:cs typeface="Arial" pitchFamily="34" charset="0"/>
              </a:rPr>
              <a:t>Coursework must be completed during the same fiscal year in which the Form 36 application is received by the OPP.</a:t>
            </a:r>
            <a:r>
              <a:rPr lang="en-US" sz="3600" dirty="0">
                <a:latin typeface="Arial" pitchFamily="34" charset="0"/>
                <a:cs typeface="Arial" pitchFamily="34" charset="0"/>
              </a:rPr>
              <a:t>	</a:t>
            </a:r>
            <a:r>
              <a:rPr lang="en-US" dirty="0">
                <a:latin typeface="Arial" pitchFamily="34" charset="0"/>
                <a:cs typeface="Arial" pitchFamily="34" charset="0"/>
              </a:rPr>
              <a:t>	</a:t>
            </a:r>
          </a:p>
        </p:txBody>
      </p:sp>
    </p:spTree>
    <p:extLst>
      <p:ext uri="{BB962C8B-B14F-4D97-AF65-F5344CB8AC3E}">
        <p14:creationId xmlns:p14="http://schemas.microsoft.com/office/powerpoint/2010/main" val="2604753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152400"/>
            <a:ext cx="7799294" cy="1264024"/>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a:t>
            </a:r>
            <a:r>
              <a:rPr lang="en-US" sz="4000" b="1" dirty="0" smtClean="0"/>
              <a:t>Tuition Reimbursement</a:t>
            </a:r>
            <a:endParaRPr lang="en-US" sz="4000" b="1" dirty="0"/>
          </a:p>
        </p:txBody>
      </p:sp>
      <p:sp>
        <p:nvSpPr>
          <p:cNvPr id="3" name="Content Placeholder 2"/>
          <p:cNvSpPr>
            <a:spLocks noGrp="1"/>
          </p:cNvSpPr>
          <p:nvPr>
            <p:ph idx="1"/>
          </p:nvPr>
        </p:nvSpPr>
        <p:spPr>
          <a:xfrm>
            <a:off x="647699" y="1819275"/>
            <a:ext cx="8305799" cy="4744010"/>
          </a:xfrm>
        </p:spPr>
        <p:txBody>
          <a:bodyPr>
            <a:normAutofit fontScale="47500" lnSpcReduction="20000"/>
          </a:bodyPr>
          <a:lstStyle/>
          <a:p>
            <a:pPr marL="0" indent="0">
              <a:buNone/>
            </a:pPr>
            <a:r>
              <a:rPr lang="en-US" sz="5900" dirty="0" smtClean="0">
                <a:latin typeface="Arial" pitchFamily="34" charset="0"/>
                <a:cs typeface="Arial" pitchFamily="34" charset="0"/>
              </a:rPr>
              <a:t>Fifteen (15)  maximum lifetime shortage area hours  currently are allowable for reimbursement.</a:t>
            </a:r>
          </a:p>
          <a:p>
            <a:pPr marL="0" indent="0">
              <a:buNone/>
            </a:pPr>
            <a:r>
              <a:rPr lang="en-US" sz="5900" dirty="0" smtClean="0">
                <a:latin typeface="Arial" pitchFamily="34" charset="0"/>
                <a:cs typeface="Arial" pitchFamily="34" charset="0"/>
              </a:rPr>
              <a:t>A GPA of 3.0 is required for the coursework. </a:t>
            </a:r>
          </a:p>
          <a:p>
            <a:pPr marL="0" indent="0">
              <a:buNone/>
            </a:pPr>
            <a:r>
              <a:rPr lang="en-US" sz="5900" dirty="0" smtClean="0">
                <a:latin typeface="Arial" pitchFamily="34" charset="0"/>
                <a:cs typeface="Arial" pitchFamily="34" charset="0"/>
              </a:rPr>
              <a:t>Shortage area coursework is currently legislatively prioritized over renewal area coursework.</a:t>
            </a:r>
          </a:p>
          <a:p>
            <a:pPr marL="0" indent="0">
              <a:buNone/>
            </a:pPr>
            <a:r>
              <a:rPr lang="en-US" sz="5900" dirty="0" smtClean="0">
                <a:latin typeface="Arial" pitchFamily="34" charset="0"/>
                <a:cs typeface="Arial" pitchFamily="34" charset="0"/>
              </a:rPr>
              <a:t> §126-136-23.1.</a:t>
            </a:r>
          </a:p>
          <a:p>
            <a:pPr marL="0" indent="0">
              <a:buNone/>
            </a:pPr>
            <a:endParaRPr lang="en-US" sz="4600" dirty="0" smtClean="0">
              <a:latin typeface="Arial" pitchFamily="34" charset="0"/>
              <a:cs typeface="Arial" pitchFamily="34" charset="0"/>
            </a:endParaRPr>
          </a:p>
          <a:p>
            <a:pPr marL="0" indent="0">
              <a:buNone/>
            </a:pPr>
            <a:r>
              <a:rPr lang="en-US" sz="7300" b="1" dirty="0" smtClean="0">
                <a:latin typeface="Arial" pitchFamily="34" charset="0"/>
                <a:cs typeface="Arial" pitchFamily="34" charset="0"/>
              </a:rPr>
              <a:t>Tuition Reimbursement: Form 36 </a:t>
            </a:r>
          </a:p>
          <a:p>
            <a:pPr marL="0" indent="0">
              <a:buNone/>
            </a:pPr>
            <a:endParaRPr lang="en-US" sz="5100" b="1" dirty="0" smtClean="0">
              <a:latin typeface="Arial" pitchFamily="34" charset="0"/>
              <a:cs typeface="Arial" pitchFamily="34" charset="0"/>
            </a:endParaRPr>
          </a:p>
          <a:p>
            <a:pPr marL="0" indent="0">
              <a:buNone/>
            </a:pPr>
            <a:r>
              <a:rPr lang="en-US" sz="5100" b="1" dirty="0" smtClean="0">
                <a:solidFill>
                  <a:srgbClr val="0000FF"/>
                </a:solidFill>
              </a:rPr>
              <a:t>http</a:t>
            </a:r>
            <a:r>
              <a:rPr lang="en-US" sz="5100" b="1" dirty="0">
                <a:solidFill>
                  <a:srgbClr val="0000FF"/>
                </a:solidFill>
              </a:rPr>
              <a:t>://wvde.state.wv.us/certification/forms/</a:t>
            </a:r>
          </a:p>
          <a:p>
            <a:endParaRPr lang="en-US" dirty="0"/>
          </a:p>
          <a:p>
            <a:pPr marL="0" indent="0">
              <a:buNone/>
            </a:pPr>
            <a:r>
              <a:rPr lang="en-US" dirty="0"/>
              <a:t>		</a:t>
            </a:r>
          </a:p>
        </p:txBody>
      </p:sp>
    </p:spTree>
    <p:extLst>
      <p:ext uri="{BB962C8B-B14F-4D97-AF65-F5344CB8AC3E}">
        <p14:creationId xmlns:p14="http://schemas.microsoft.com/office/powerpoint/2010/main" val="4095539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36</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429625" cy="4802187"/>
          </a:xfrm>
          <a:prstGeom prst="rect">
            <a:avLst/>
          </a:prstGeom>
        </p:spPr>
      </p:pic>
    </p:spTree>
    <p:extLst>
      <p:ext uri="{BB962C8B-B14F-4D97-AF65-F5344CB8AC3E}">
        <p14:creationId xmlns:p14="http://schemas.microsoft.com/office/powerpoint/2010/main" val="2653252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152400"/>
            <a:ext cx="7799294" cy="1264024"/>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a:t>
            </a:r>
            <a:r>
              <a:rPr lang="en-US" b="1" dirty="0" smtClean="0"/>
              <a:t>     Fee Reimbursements</a:t>
            </a:r>
            <a:endParaRPr lang="en-US" b="1" dirty="0"/>
          </a:p>
        </p:txBody>
      </p:sp>
      <p:sp>
        <p:nvSpPr>
          <p:cNvPr id="3" name="Content Placeholder 2"/>
          <p:cNvSpPr>
            <a:spLocks noGrp="1"/>
          </p:cNvSpPr>
          <p:nvPr>
            <p:ph idx="1"/>
          </p:nvPr>
        </p:nvSpPr>
        <p:spPr>
          <a:xfrm>
            <a:off x="573741" y="1990165"/>
            <a:ext cx="8494058" cy="4706470"/>
          </a:xfrm>
        </p:spPr>
        <p:txBody>
          <a:bodyPr>
            <a:normAutofit/>
          </a:bodyPr>
          <a:lstStyle/>
          <a:p>
            <a:pPr marL="0" indent="0">
              <a:buNone/>
            </a:pPr>
            <a:r>
              <a:rPr lang="en-US" sz="3600" dirty="0" smtClean="0">
                <a:latin typeface="Arial" pitchFamily="34" charset="0"/>
                <a:cs typeface="Arial" pitchFamily="34" charset="0"/>
              </a:rPr>
              <a:t>Information is available </a:t>
            </a:r>
            <a:r>
              <a:rPr lang="en-US" sz="3600" i="1" dirty="0" smtClean="0">
                <a:latin typeface="Arial" pitchFamily="34" charset="0"/>
                <a:cs typeface="Arial" pitchFamily="34" charset="0"/>
              </a:rPr>
              <a:t>online only</a:t>
            </a:r>
            <a:r>
              <a:rPr lang="en-US" sz="3600" dirty="0" smtClean="0">
                <a:latin typeface="Arial" pitchFamily="34" charset="0"/>
                <a:cs typeface="Arial" pitchFamily="34" charset="0"/>
              </a:rPr>
              <a:t> for the Form 32, 33, 36, and 37 fee reimbursement applications, through the educator’s </a:t>
            </a:r>
            <a:r>
              <a:rPr lang="en-US" sz="3600" dirty="0" err="1" smtClean="0">
                <a:latin typeface="Arial" pitchFamily="34" charset="0"/>
                <a:cs typeface="Arial" pitchFamily="34" charset="0"/>
              </a:rPr>
              <a:t>certcheck</a:t>
            </a:r>
            <a:r>
              <a:rPr lang="en-US" sz="3600" dirty="0" smtClean="0">
                <a:latin typeface="Arial" pitchFamily="34" charset="0"/>
                <a:cs typeface="Arial" pitchFamily="34" charset="0"/>
              </a:rPr>
              <a:t> site, or the county’s WVEIS WOW OPP Reimbursements screen, through the “Reimbursements - View Results” link .</a:t>
            </a:r>
            <a:r>
              <a:rPr lang="en-US" sz="3600" dirty="0">
                <a:latin typeface="Arial" pitchFamily="34" charset="0"/>
                <a:cs typeface="Arial" pitchFamily="34" charset="0"/>
              </a:rPr>
              <a:t>	</a:t>
            </a:r>
            <a:r>
              <a:rPr lang="en-US" dirty="0">
                <a:latin typeface="Arial" pitchFamily="34" charset="0"/>
                <a:cs typeface="Arial" pitchFamily="34" charset="0"/>
              </a:rPr>
              <a:t>	</a:t>
            </a:r>
          </a:p>
        </p:txBody>
      </p:sp>
    </p:spTree>
    <p:extLst>
      <p:ext uri="{BB962C8B-B14F-4D97-AF65-F5344CB8AC3E}">
        <p14:creationId xmlns:p14="http://schemas.microsoft.com/office/powerpoint/2010/main" val="1841906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1"/>
            <a:ext cx="8364070" cy="1246095"/>
          </a:xfrm>
        </p:spPr>
        <p:txBody>
          <a:bodyPr>
            <a:noAutofit/>
          </a:bodyPr>
          <a:lstStyle/>
          <a:p>
            <a:r>
              <a:rPr lang="en-US" sz="6000" b="1" dirty="0" smtClean="0"/>
              <a:t>		</a:t>
            </a:r>
            <a:br>
              <a:rPr lang="en-US" sz="6000" b="1" dirty="0" smtClean="0"/>
            </a:br>
            <a:r>
              <a:rPr lang="en-US" sz="4800" b="1" dirty="0"/>
              <a:t> </a:t>
            </a:r>
            <a:r>
              <a:rPr lang="en-US" sz="4800" b="1" dirty="0" smtClean="0"/>
              <a:t>     	</a:t>
            </a:r>
            <a:r>
              <a:rPr lang="en-US" sz="3600" b="1" dirty="0" smtClean="0"/>
              <a:t>	</a:t>
            </a:r>
            <a:r>
              <a:rPr lang="en-US" sz="4000" b="1" dirty="0" smtClean="0"/>
              <a:t>  Permanent Authorization</a:t>
            </a:r>
            <a:endParaRPr lang="en-US" sz="4000" b="1" dirty="0"/>
          </a:p>
        </p:txBody>
      </p:sp>
      <p:sp>
        <p:nvSpPr>
          <p:cNvPr id="3" name="Content Placeholder 2"/>
          <p:cNvSpPr>
            <a:spLocks noGrp="1"/>
          </p:cNvSpPr>
          <p:nvPr>
            <p:ph idx="1"/>
          </p:nvPr>
        </p:nvSpPr>
        <p:spPr>
          <a:xfrm>
            <a:off x="573741" y="2223247"/>
            <a:ext cx="8494058" cy="4473388"/>
          </a:xfrm>
        </p:spPr>
        <p:txBody>
          <a:bodyPr>
            <a:normAutofit fontScale="62500" lnSpcReduction="20000"/>
          </a:bodyPr>
          <a:lstStyle/>
          <a:p>
            <a:pPr marL="0" indent="0">
              <a:buNone/>
            </a:pPr>
            <a:r>
              <a:rPr lang="en-US" sz="5100" dirty="0" smtClean="0">
                <a:latin typeface="Arial" pitchFamily="34" charset="0"/>
                <a:cs typeface="Arial" pitchFamily="34" charset="0"/>
              </a:rPr>
              <a:t>For the modification/extension of grade levels for specified endorsement areas, </a:t>
            </a:r>
            <a:r>
              <a:rPr lang="en-US" sz="4500" dirty="0" smtClean="0">
                <a:latin typeface="Arial" pitchFamily="34" charset="0"/>
                <a:cs typeface="Arial" pitchFamily="34" charset="0"/>
              </a:rPr>
              <a:t>as listed </a:t>
            </a:r>
            <a:r>
              <a:rPr lang="en-US" sz="4500" dirty="0">
                <a:latin typeface="Arial" pitchFamily="34" charset="0"/>
                <a:cs typeface="Arial" pitchFamily="34" charset="0"/>
              </a:rPr>
              <a:t>in §</a:t>
            </a:r>
            <a:r>
              <a:rPr lang="en-US" sz="4500" dirty="0" smtClean="0">
                <a:latin typeface="Arial" pitchFamily="34" charset="0"/>
                <a:cs typeface="Arial" pitchFamily="34" charset="0"/>
              </a:rPr>
              <a:t>126-136-11.9.3.K. </a:t>
            </a:r>
            <a:endParaRPr lang="en-US" sz="4500" dirty="0">
              <a:latin typeface="Arial" pitchFamily="34" charset="0"/>
              <a:cs typeface="Arial" pitchFamily="34" charset="0"/>
            </a:endParaRPr>
          </a:p>
          <a:p>
            <a:pPr marL="0" indent="0">
              <a:buNone/>
            </a:pPr>
            <a:endParaRPr lang="en-US" sz="4600" dirty="0" smtClean="0">
              <a:latin typeface="Arial" pitchFamily="34" charset="0"/>
              <a:cs typeface="Arial" pitchFamily="34" charset="0"/>
            </a:endParaRPr>
          </a:p>
          <a:p>
            <a:pPr marL="0" indent="0">
              <a:buNone/>
            </a:pPr>
            <a:r>
              <a:rPr lang="en-US" sz="6400" b="1" dirty="0" smtClean="0">
                <a:latin typeface="Arial" pitchFamily="34" charset="0"/>
                <a:cs typeface="Arial" pitchFamily="34" charset="0"/>
              </a:rPr>
              <a:t>Permanent Authorization: </a:t>
            </a:r>
            <a:r>
              <a:rPr lang="en-US" sz="7000" b="1" dirty="0" smtClean="0">
                <a:latin typeface="Arial" pitchFamily="34" charset="0"/>
                <a:cs typeface="Arial" pitchFamily="34" charset="0"/>
              </a:rPr>
              <a:t>Form 42</a:t>
            </a:r>
            <a:r>
              <a:rPr lang="en-US" sz="6400" b="1" dirty="0" smtClean="0">
                <a:latin typeface="Arial" pitchFamily="34" charset="0"/>
                <a:cs typeface="Arial" pitchFamily="34" charset="0"/>
              </a:rPr>
              <a:t> </a:t>
            </a:r>
          </a:p>
          <a:p>
            <a:pPr marL="0" indent="0">
              <a:buNone/>
            </a:pPr>
            <a:endParaRPr lang="en-US" sz="5100" b="1" dirty="0" smtClean="0"/>
          </a:p>
          <a:p>
            <a:pPr marL="0" indent="0">
              <a:buNone/>
            </a:pPr>
            <a:r>
              <a:rPr lang="en-US" sz="5100" b="1" dirty="0" smtClean="0">
                <a:solidFill>
                  <a:srgbClr val="0000FF"/>
                </a:solidFill>
              </a:rPr>
              <a:t>http</a:t>
            </a:r>
            <a:r>
              <a:rPr lang="en-US" sz="5100" b="1" dirty="0">
                <a:solidFill>
                  <a:srgbClr val="0000FF"/>
                </a:solidFill>
              </a:rPr>
              <a:t>://wvde.state.wv.us/certification/forms/</a:t>
            </a:r>
          </a:p>
          <a:p>
            <a:endParaRPr lang="en-US" dirty="0"/>
          </a:p>
          <a:p>
            <a:pPr marL="0" indent="0">
              <a:buNone/>
            </a:pPr>
            <a:r>
              <a:rPr lang="en-US" dirty="0"/>
              <a:t>		</a:t>
            </a:r>
          </a:p>
        </p:txBody>
      </p:sp>
    </p:spTree>
    <p:extLst>
      <p:ext uri="{BB962C8B-B14F-4D97-AF65-F5344CB8AC3E}">
        <p14:creationId xmlns:p14="http://schemas.microsoft.com/office/powerpoint/2010/main" val="1685006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42</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515350" cy="4849812"/>
          </a:xfrm>
          <a:prstGeom prst="rect">
            <a:avLst/>
          </a:prstGeom>
        </p:spPr>
      </p:pic>
    </p:spTree>
    <p:extLst>
      <p:ext uri="{BB962C8B-B14F-4D97-AF65-F5344CB8AC3E}">
        <p14:creationId xmlns:p14="http://schemas.microsoft.com/office/powerpoint/2010/main" val="2914284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340659"/>
            <a:ext cx="8364070" cy="1021976"/>
          </a:xfrm>
        </p:spPr>
        <p:txBody>
          <a:bodyPr>
            <a:noAutofit/>
          </a:bodyPr>
          <a:lstStyle/>
          <a:p>
            <a:r>
              <a:rPr lang="en-US" sz="6000" b="1" dirty="0" smtClean="0"/>
              <a:t>						</a:t>
            </a:r>
            <a:r>
              <a:rPr lang="en-US" sz="4000" b="1" dirty="0" smtClean="0">
                <a:latin typeface="Arial" pitchFamily="34" charset="0"/>
                <a:cs typeface="Arial" pitchFamily="34" charset="0"/>
              </a:rPr>
              <a:t>Community Programs</a:t>
            </a:r>
            <a:br>
              <a:rPr lang="en-US" sz="4000" b="1" dirty="0" smtClean="0">
                <a:latin typeface="Arial" pitchFamily="34" charset="0"/>
                <a:cs typeface="Arial" pitchFamily="34" charset="0"/>
              </a:rPr>
            </a:br>
            <a:r>
              <a:rPr lang="en-US" sz="4800" b="1" dirty="0">
                <a:latin typeface="Arial" pitchFamily="34" charset="0"/>
                <a:cs typeface="Arial" pitchFamily="34" charset="0"/>
              </a:rPr>
              <a:t> </a:t>
            </a:r>
            <a:r>
              <a:rPr lang="en-US" sz="4800" b="1" dirty="0" smtClean="0">
                <a:latin typeface="Arial" pitchFamily="34" charset="0"/>
                <a:cs typeface="Arial" pitchFamily="34" charset="0"/>
              </a:rPr>
              <a:t>     	</a:t>
            </a:r>
            <a:r>
              <a:rPr lang="en-US" sz="3600" b="1" dirty="0" smtClean="0">
                <a:latin typeface="Arial" pitchFamily="34" charset="0"/>
                <a:cs typeface="Arial" pitchFamily="34" charset="0"/>
              </a:rPr>
              <a:t>	</a:t>
            </a:r>
            <a:r>
              <a:rPr lang="en-US" sz="4000" b="1" dirty="0" smtClean="0">
                <a:latin typeface="Arial" pitchFamily="34" charset="0"/>
                <a:cs typeface="Arial" pitchFamily="34" charset="0"/>
              </a:rPr>
              <a:t> 			Authorization</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573741" y="1810871"/>
            <a:ext cx="8494058" cy="4885764"/>
          </a:xfrm>
        </p:spPr>
        <p:txBody>
          <a:bodyPr>
            <a:normAutofit fontScale="25000" lnSpcReduction="20000"/>
          </a:bodyPr>
          <a:lstStyle/>
          <a:p>
            <a:pPr marL="0" indent="0">
              <a:buNone/>
            </a:pPr>
            <a:r>
              <a:rPr lang="en-US" sz="11200" b="1" dirty="0" smtClean="0">
                <a:latin typeface="Arial"/>
                <a:cs typeface="Arial"/>
              </a:rPr>
              <a:t>  </a:t>
            </a:r>
            <a:r>
              <a:rPr lang="en-US" sz="11200" b="1" dirty="0" smtClean="0">
                <a:solidFill>
                  <a:srgbClr val="0000FF"/>
                </a:solidFill>
                <a:latin typeface="Arial" pitchFamily="34" charset="0"/>
                <a:cs typeface="Arial" pitchFamily="34" charset="0"/>
              </a:rPr>
              <a:t>Initial Community Programs Authorization </a:t>
            </a:r>
            <a:endParaRPr lang="en-US" sz="11200" b="1" dirty="0">
              <a:solidFill>
                <a:srgbClr val="0000FF"/>
              </a:solidFill>
              <a:latin typeface="Arial" pitchFamily="34" charset="0"/>
              <a:cs typeface="Arial" pitchFamily="34" charset="0"/>
            </a:endParaRPr>
          </a:p>
          <a:p>
            <a:r>
              <a:rPr lang="en-US" sz="12800" b="1" dirty="0" smtClean="0">
                <a:latin typeface="Arial" pitchFamily="34" charset="0"/>
                <a:cs typeface="Arial" pitchFamily="34" charset="0"/>
              </a:rPr>
              <a:t>Requirements beginning </a:t>
            </a:r>
            <a:r>
              <a:rPr lang="en-US" sz="12800" b="1" dirty="0">
                <a:latin typeface="Arial" pitchFamily="34" charset="0"/>
                <a:cs typeface="Arial" pitchFamily="34" charset="0"/>
              </a:rPr>
              <a:t>August 1, 2013</a:t>
            </a:r>
            <a:r>
              <a:rPr lang="en-US" sz="12800" b="1" dirty="0" smtClean="0">
                <a:latin typeface="Arial" pitchFamily="34" charset="0"/>
                <a:cs typeface="Arial" pitchFamily="34" charset="0"/>
              </a:rPr>
              <a:t>:</a:t>
            </a:r>
            <a:endParaRPr lang="en-US" sz="12800" b="1" dirty="0">
              <a:latin typeface="Arial" pitchFamily="34" charset="0"/>
              <a:cs typeface="Arial" pitchFamily="34" charset="0"/>
            </a:endParaRPr>
          </a:p>
          <a:p>
            <a:pPr marL="0" indent="0">
              <a:buNone/>
            </a:pPr>
            <a:r>
              <a:rPr lang="en-US" sz="12800" b="1" dirty="0" smtClean="0">
                <a:latin typeface="Arial" pitchFamily="34" charset="0"/>
                <a:cs typeface="Arial" pitchFamily="34" charset="0"/>
              </a:rPr>
              <a:t>			     </a:t>
            </a:r>
            <a:r>
              <a:rPr lang="en-US" sz="12800" dirty="0" smtClean="0">
                <a:latin typeface="Arial" pitchFamily="34" charset="0"/>
                <a:cs typeface="Arial" pitchFamily="34" charset="0"/>
              </a:rPr>
              <a:t>(a)  Degree. – The minimum of a </a:t>
            </a:r>
            <a:r>
              <a:rPr lang="en-US" sz="12800" i="1" dirty="0" smtClean="0">
                <a:latin typeface="Arial" pitchFamily="34" charset="0"/>
                <a:cs typeface="Arial" pitchFamily="34" charset="0"/>
              </a:rPr>
              <a:t>bachelor’s degree </a:t>
            </a:r>
            <a:r>
              <a:rPr lang="en-US" sz="12800" dirty="0" smtClean="0">
                <a:latin typeface="Arial" pitchFamily="34" charset="0"/>
                <a:cs typeface="Arial" pitchFamily="34" charset="0"/>
              </a:rPr>
              <a:t>in child development, early childhood, or occupational development with an emphasis in child development/early childhood; </a:t>
            </a:r>
            <a:r>
              <a:rPr lang="en-US" sz="12800" b="1" dirty="0" smtClean="0">
                <a:latin typeface="Arial" pitchFamily="34" charset="0"/>
                <a:cs typeface="Arial" pitchFamily="34" charset="0"/>
              </a:rPr>
              <a:t>AND</a:t>
            </a:r>
          </a:p>
          <a:p>
            <a:pPr marL="0" indent="0">
              <a:buNone/>
            </a:pPr>
            <a:r>
              <a:rPr lang="en-US" sz="12800" b="1" dirty="0">
                <a:latin typeface="Arial" pitchFamily="34" charset="0"/>
                <a:cs typeface="Arial" pitchFamily="34" charset="0"/>
              </a:rPr>
              <a:t>	</a:t>
            </a:r>
            <a:r>
              <a:rPr lang="en-US" sz="12800" b="1" dirty="0" smtClean="0">
                <a:latin typeface="Arial" pitchFamily="34" charset="0"/>
                <a:cs typeface="Arial" pitchFamily="34" charset="0"/>
              </a:rPr>
              <a:t>			</a:t>
            </a:r>
            <a:r>
              <a:rPr lang="en-US" sz="12800" dirty="0" smtClean="0">
                <a:latin typeface="Arial" pitchFamily="34" charset="0"/>
                <a:cs typeface="Arial" pitchFamily="34" charset="0"/>
              </a:rPr>
              <a:t>(</a:t>
            </a:r>
            <a:r>
              <a:rPr lang="en-US" sz="12800" dirty="0">
                <a:latin typeface="Arial" pitchFamily="34" charset="0"/>
                <a:cs typeface="Arial" pitchFamily="34" charset="0"/>
              </a:rPr>
              <a:t>b)  Experience. – Verification of at least one year of early education teaching experience; </a:t>
            </a:r>
            <a:r>
              <a:rPr lang="en-US" sz="12800" b="1" dirty="0">
                <a:latin typeface="Arial" pitchFamily="34" charset="0"/>
                <a:cs typeface="Arial" pitchFamily="34" charset="0"/>
              </a:rPr>
              <a:t>AND</a:t>
            </a:r>
            <a:endParaRPr lang="en-US" sz="12800" dirty="0">
              <a:latin typeface="Arial" pitchFamily="34" charset="0"/>
              <a:cs typeface="Arial" pitchFamily="34" charset="0"/>
            </a:endParaRPr>
          </a:p>
          <a:p>
            <a:pPr marL="0" indent="0">
              <a:buNone/>
            </a:pPr>
            <a:endParaRPr lang="en-US" sz="9800" b="1" dirty="0" smtClean="0"/>
          </a:p>
          <a:p>
            <a:pPr marL="0" indent="0">
              <a:buNone/>
            </a:pPr>
            <a:r>
              <a:rPr lang="en-US" sz="9800" b="1" dirty="0" smtClean="0"/>
              <a:t>			</a:t>
            </a:r>
            <a:endParaRPr lang="en-US" sz="9800" dirty="0" smtClean="0"/>
          </a:p>
          <a:p>
            <a:pPr marL="0" indent="0">
              <a:buNone/>
            </a:pPr>
            <a:endParaRPr lang="en-US" sz="4600" dirty="0" smtClean="0"/>
          </a:p>
          <a:p>
            <a:pPr marL="0" indent="0">
              <a:buNone/>
            </a:pPr>
            <a:endParaRPr lang="en-US" sz="4600" dirty="0" smtClean="0"/>
          </a:p>
          <a:p>
            <a:endParaRPr lang="en-US" dirty="0"/>
          </a:p>
          <a:p>
            <a:pPr marL="0" indent="0">
              <a:buNone/>
            </a:pPr>
            <a:r>
              <a:rPr lang="en-US" dirty="0"/>
              <a:t>		</a:t>
            </a:r>
          </a:p>
        </p:txBody>
      </p:sp>
    </p:spTree>
    <p:extLst>
      <p:ext uri="{BB962C8B-B14F-4D97-AF65-F5344CB8AC3E}">
        <p14:creationId xmlns:p14="http://schemas.microsoft.com/office/powerpoint/2010/main" val="2384681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340659"/>
            <a:ext cx="8364070" cy="1021976"/>
          </a:xfrm>
        </p:spPr>
        <p:txBody>
          <a:bodyPr>
            <a:noAutofit/>
          </a:bodyPr>
          <a:lstStyle/>
          <a:p>
            <a:r>
              <a:rPr lang="en-US" sz="6000" b="1" dirty="0" smtClean="0"/>
              <a:t>						</a:t>
            </a:r>
            <a:r>
              <a:rPr lang="en-US" sz="4000" b="1" dirty="0" smtClean="0">
                <a:latin typeface="Arial" pitchFamily="34" charset="0"/>
                <a:cs typeface="Arial" pitchFamily="34" charset="0"/>
              </a:rPr>
              <a:t>Community Programs	</a:t>
            </a:r>
            <a:r>
              <a:rPr lang="en-US" sz="4800" b="1" dirty="0" smtClean="0">
                <a:latin typeface="Arial" pitchFamily="34" charset="0"/>
                <a:cs typeface="Arial" pitchFamily="34" charset="0"/>
              </a:rPr>
              <a:t>      	</a:t>
            </a:r>
            <a:r>
              <a:rPr lang="en-US" sz="3600" b="1" dirty="0" smtClean="0">
                <a:latin typeface="Arial" pitchFamily="34" charset="0"/>
                <a:cs typeface="Arial" pitchFamily="34" charset="0"/>
              </a:rPr>
              <a:t>	</a:t>
            </a:r>
            <a:r>
              <a:rPr lang="en-US" sz="4000" b="1" dirty="0" smtClean="0">
                <a:latin typeface="Arial" pitchFamily="34" charset="0"/>
                <a:cs typeface="Arial" pitchFamily="34" charset="0"/>
              </a:rPr>
              <a:t> 			Authorization</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735105" y="1559859"/>
            <a:ext cx="8332693" cy="4706470"/>
          </a:xfrm>
        </p:spPr>
        <p:txBody>
          <a:bodyPr>
            <a:normAutofit fontScale="25000" lnSpcReduction="20000"/>
          </a:bodyPr>
          <a:lstStyle/>
          <a:p>
            <a:pPr marL="0" indent="0">
              <a:buNone/>
            </a:pPr>
            <a:r>
              <a:rPr lang="en-US" sz="5100" dirty="0" smtClean="0">
                <a:latin typeface="Arial"/>
                <a:cs typeface="Arial"/>
              </a:rPr>
              <a:t> </a:t>
            </a:r>
            <a:endParaRPr lang="en-US" sz="5900" dirty="0">
              <a:latin typeface="Arial"/>
              <a:cs typeface="Arial"/>
            </a:endParaRPr>
          </a:p>
          <a:p>
            <a:pPr marL="0" indent="0">
              <a:buNone/>
            </a:pPr>
            <a:r>
              <a:rPr lang="en-US" sz="11200" b="1" dirty="0" smtClean="0">
                <a:solidFill>
                  <a:srgbClr val="0000FF"/>
                </a:solidFill>
                <a:latin typeface="Arial" pitchFamily="34" charset="0"/>
                <a:cs typeface="Arial" pitchFamily="34" charset="0"/>
              </a:rPr>
              <a:t>Initial </a:t>
            </a:r>
            <a:r>
              <a:rPr lang="en-US" sz="11200" b="1" dirty="0">
                <a:solidFill>
                  <a:srgbClr val="0000FF"/>
                </a:solidFill>
                <a:latin typeface="Arial" pitchFamily="34" charset="0"/>
                <a:cs typeface="Arial" pitchFamily="34" charset="0"/>
              </a:rPr>
              <a:t>Community Programs Authorization</a:t>
            </a:r>
            <a:r>
              <a:rPr lang="en-US" sz="12800" b="1" dirty="0">
                <a:solidFill>
                  <a:srgbClr val="0000FF"/>
                </a:solidFill>
                <a:latin typeface="Arial" pitchFamily="34" charset="0"/>
                <a:cs typeface="Arial" pitchFamily="34" charset="0"/>
              </a:rPr>
              <a:t> </a:t>
            </a:r>
            <a:r>
              <a:rPr lang="en-US" sz="12800" b="1" dirty="0" smtClean="0">
                <a:latin typeface="Arial" pitchFamily="34" charset="0"/>
                <a:cs typeface="Arial" pitchFamily="34" charset="0"/>
              </a:rPr>
              <a:t>		</a:t>
            </a:r>
          </a:p>
          <a:p>
            <a:pPr marL="0" indent="0">
              <a:buNone/>
            </a:pPr>
            <a:r>
              <a:rPr lang="en-US" sz="12800" b="1" dirty="0" smtClean="0">
                <a:latin typeface="Arial" pitchFamily="34" charset="0"/>
                <a:cs typeface="Arial" pitchFamily="34" charset="0"/>
              </a:rPr>
              <a:t>			</a:t>
            </a:r>
            <a:r>
              <a:rPr lang="en-US" sz="14400" b="1" dirty="0" smtClean="0">
                <a:latin typeface="Arial" pitchFamily="34" charset="0"/>
                <a:cs typeface="Arial" pitchFamily="34" charset="0"/>
              </a:rPr>
              <a:t>   </a:t>
            </a:r>
            <a:r>
              <a:rPr lang="en-US" sz="12800" dirty="0" smtClean="0">
                <a:latin typeface="Arial" pitchFamily="34" charset="0"/>
                <a:cs typeface="Arial" pitchFamily="34" charset="0"/>
              </a:rPr>
              <a:t>c</a:t>
            </a:r>
            <a:r>
              <a:rPr lang="en-US" sz="12800" dirty="0">
                <a:latin typeface="Arial" pitchFamily="34" charset="0"/>
                <a:cs typeface="Arial" pitchFamily="34" charset="0"/>
              </a:rPr>
              <a:t>)  </a:t>
            </a:r>
            <a:r>
              <a:rPr lang="en-US" sz="12800" dirty="0" smtClean="0">
                <a:latin typeface="Arial" pitchFamily="34" charset="0"/>
                <a:cs typeface="Arial" pitchFamily="34" charset="0"/>
              </a:rPr>
              <a:t>Commitment </a:t>
            </a:r>
            <a:r>
              <a:rPr lang="en-US" sz="12800" dirty="0">
                <a:latin typeface="Arial" pitchFamily="34" charset="0"/>
                <a:cs typeface="Arial" pitchFamily="34" charset="0"/>
              </a:rPr>
              <a:t>– Submission of commitment verifying the applicant’s agreement to complete coursework and/or professional </a:t>
            </a:r>
            <a:r>
              <a:rPr lang="en-US" sz="12800" dirty="0" smtClean="0">
                <a:latin typeface="Arial" pitchFamily="34" charset="0"/>
                <a:cs typeface="Arial" pitchFamily="34" charset="0"/>
              </a:rPr>
              <a:t>development in the areas specified by the WVDE Office of Early Learning; </a:t>
            </a:r>
            <a:r>
              <a:rPr lang="en-US" sz="12800" b="1" dirty="0">
                <a:latin typeface="Arial" pitchFamily="34" charset="0"/>
                <a:cs typeface="Arial" pitchFamily="34" charset="0"/>
              </a:rPr>
              <a:t>AND</a:t>
            </a:r>
            <a:r>
              <a:rPr lang="en-US" sz="12800" dirty="0">
                <a:latin typeface="Arial" pitchFamily="34" charset="0"/>
                <a:cs typeface="Arial" pitchFamily="34" charset="0"/>
              </a:rPr>
              <a:t> </a:t>
            </a:r>
            <a:r>
              <a:rPr lang="en-US" sz="12800" b="1" dirty="0" smtClean="0">
                <a:latin typeface="Arial" pitchFamily="34" charset="0"/>
                <a:cs typeface="Arial" pitchFamily="34" charset="0"/>
              </a:rPr>
              <a:t>	</a:t>
            </a:r>
            <a:endParaRPr lang="en-US" sz="12800" b="1" dirty="0">
              <a:latin typeface="Arial" pitchFamily="34" charset="0"/>
              <a:cs typeface="Arial" pitchFamily="34" charset="0"/>
            </a:endParaRPr>
          </a:p>
          <a:p>
            <a:pPr marL="0" indent="0">
              <a:buNone/>
            </a:pPr>
            <a:r>
              <a:rPr lang="en-US" sz="12800" b="1" dirty="0">
                <a:latin typeface="Arial" pitchFamily="34" charset="0"/>
                <a:cs typeface="Arial" pitchFamily="34" charset="0"/>
              </a:rPr>
              <a:t>	</a:t>
            </a:r>
            <a:r>
              <a:rPr lang="en-US" sz="12800" b="1" dirty="0" smtClean="0">
                <a:latin typeface="Arial" pitchFamily="34" charset="0"/>
                <a:cs typeface="Arial" pitchFamily="34" charset="0"/>
              </a:rPr>
              <a:t>			</a:t>
            </a:r>
            <a:r>
              <a:rPr lang="en-US" sz="12800" dirty="0" smtClean="0">
                <a:latin typeface="Arial" pitchFamily="34" charset="0"/>
                <a:cs typeface="Arial" pitchFamily="34" charset="0"/>
              </a:rPr>
              <a:t>(d)  Recommendation of the county superintendent OR the community program’s director</a:t>
            </a:r>
            <a:endParaRPr lang="en-US" sz="12800" dirty="0">
              <a:latin typeface="Arial" pitchFamily="34" charset="0"/>
              <a:cs typeface="Arial" pitchFamily="34" charset="0"/>
            </a:endParaRPr>
          </a:p>
          <a:p>
            <a:pPr marL="0" indent="0">
              <a:buNone/>
            </a:pPr>
            <a:endParaRPr lang="en-US" sz="9800" b="1" dirty="0" smtClean="0"/>
          </a:p>
          <a:p>
            <a:pPr marL="0" indent="0">
              <a:buNone/>
            </a:pPr>
            <a:r>
              <a:rPr lang="en-US" sz="9800" b="1" dirty="0" smtClean="0"/>
              <a:t>			</a:t>
            </a:r>
            <a:endParaRPr lang="en-US" sz="9800" dirty="0" smtClean="0"/>
          </a:p>
          <a:p>
            <a:pPr marL="0" indent="0">
              <a:buNone/>
            </a:pPr>
            <a:endParaRPr lang="en-US" sz="4600" dirty="0" smtClean="0"/>
          </a:p>
          <a:p>
            <a:pPr marL="0" indent="0">
              <a:buNone/>
            </a:pPr>
            <a:endParaRPr lang="en-US" sz="4600" dirty="0" smtClean="0"/>
          </a:p>
          <a:p>
            <a:endParaRPr lang="en-US" dirty="0"/>
          </a:p>
          <a:p>
            <a:pPr marL="0" indent="0">
              <a:buNone/>
            </a:pPr>
            <a:r>
              <a:rPr lang="en-US" dirty="0"/>
              <a:t>		</a:t>
            </a:r>
          </a:p>
        </p:txBody>
      </p:sp>
    </p:spTree>
    <p:extLst>
      <p:ext uri="{BB962C8B-B14F-4D97-AF65-F5344CB8AC3E}">
        <p14:creationId xmlns:p14="http://schemas.microsoft.com/office/powerpoint/2010/main" val="245403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0063" y="435440"/>
            <a:ext cx="6885878" cy="1470025"/>
          </a:xfrm>
        </p:spPr>
        <p:txBody>
          <a:bodyPr/>
          <a:lstStyle/>
          <a:p>
            <a:r>
              <a:rPr lang="en-US" b="1" dirty="0" smtClean="0">
                <a:solidFill>
                  <a:schemeClr val="tx2"/>
                </a:solidFill>
                <a:latin typeface="Arial" pitchFamily="34" charset="0"/>
                <a:cs typeface="Arial" pitchFamily="34" charset="0"/>
              </a:rPr>
              <a:t>Finding the </a:t>
            </a:r>
            <a:r>
              <a:rPr lang="en-US" b="1" dirty="0">
                <a:solidFill>
                  <a:schemeClr val="tx2"/>
                </a:solidFill>
                <a:latin typeface="Arial" pitchFamily="34" charset="0"/>
                <a:cs typeface="Arial" pitchFamily="34" charset="0"/>
              </a:rPr>
              <a:t>M</a:t>
            </a:r>
            <a:r>
              <a:rPr lang="en-US" b="1" dirty="0" smtClean="0">
                <a:solidFill>
                  <a:schemeClr val="tx2"/>
                </a:solidFill>
                <a:latin typeface="Arial" pitchFamily="34" charset="0"/>
                <a:cs typeface="Arial" pitchFamily="34" charset="0"/>
              </a:rPr>
              <a:t>ost </a:t>
            </a:r>
            <a:br>
              <a:rPr lang="en-US" b="1" dirty="0" smtClean="0">
                <a:solidFill>
                  <a:schemeClr val="tx2"/>
                </a:solidFill>
                <a:latin typeface="Arial" pitchFamily="34" charset="0"/>
                <a:cs typeface="Arial" pitchFamily="34" charset="0"/>
              </a:rPr>
            </a:br>
            <a:r>
              <a:rPr lang="en-US" b="1" u="sng" dirty="0" smtClean="0">
                <a:solidFill>
                  <a:schemeClr val="tx2"/>
                </a:solidFill>
                <a:latin typeface="Arial" pitchFamily="34" charset="0"/>
                <a:cs typeface="Arial" pitchFamily="34" charset="0"/>
              </a:rPr>
              <a:t>Current</a:t>
            </a:r>
            <a:r>
              <a:rPr lang="en-US" b="1" dirty="0" smtClean="0">
                <a:solidFill>
                  <a:schemeClr val="tx2"/>
                </a:solidFill>
                <a:latin typeface="Arial" pitchFamily="34" charset="0"/>
                <a:cs typeface="Arial" pitchFamily="34" charset="0"/>
              </a:rPr>
              <a:t> Forms</a:t>
            </a:r>
            <a:endParaRPr lang="en-US"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713677" y="2085278"/>
            <a:ext cx="7761249" cy="3958683"/>
          </a:xfrm>
        </p:spPr>
        <p:txBody>
          <a:bodyPr>
            <a:normAutofit fontScale="77500" lnSpcReduction="20000"/>
          </a:bodyPr>
          <a:lstStyle/>
          <a:p>
            <a:pPr algn="l"/>
            <a:r>
              <a:rPr lang="en-US" dirty="0" smtClean="0">
                <a:solidFill>
                  <a:schemeClr val="tx2"/>
                </a:solidFill>
                <a:latin typeface="Arial" pitchFamily="34" charset="0"/>
                <a:cs typeface="Arial" pitchFamily="34" charset="0"/>
              </a:rPr>
              <a:t>Be sure to retrieve forms from our website </a:t>
            </a:r>
            <a:r>
              <a:rPr lang="en-US" b="1" u="sng" dirty="0" smtClean="0">
                <a:solidFill>
                  <a:schemeClr val="tx2"/>
                </a:solidFill>
                <a:latin typeface="Arial" pitchFamily="34" charset="0"/>
                <a:cs typeface="Arial" pitchFamily="34" charset="0"/>
              </a:rPr>
              <a:t>each time </a:t>
            </a:r>
            <a:r>
              <a:rPr lang="en-US" dirty="0" smtClean="0">
                <a:solidFill>
                  <a:schemeClr val="tx2"/>
                </a:solidFill>
                <a:latin typeface="Arial" pitchFamily="34" charset="0"/>
                <a:cs typeface="Arial" pitchFamily="34" charset="0"/>
              </a:rPr>
              <a:t>you need a form.  </a:t>
            </a:r>
          </a:p>
          <a:p>
            <a:pPr algn="l"/>
            <a:endParaRPr lang="en-US" dirty="0" smtClean="0">
              <a:solidFill>
                <a:schemeClr val="tx2"/>
              </a:solidFill>
              <a:latin typeface="Arial" pitchFamily="34" charset="0"/>
              <a:cs typeface="Arial" pitchFamily="34" charset="0"/>
            </a:endParaRPr>
          </a:p>
          <a:p>
            <a:pPr algn="l"/>
            <a:r>
              <a:rPr lang="en-US" dirty="0" smtClean="0">
                <a:solidFill>
                  <a:schemeClr val="tx2"/>
                </a:solidFill>
                <a:latin typeface="Arial" pitchFamily="34" charset="0"/>
                <a:cs typeface="Arial" pitchFamily="34" charset="0"/>
              </a:rPr>
              <a:t>Follow this procedure:</a:t>
            </a:r>
          </a:p>
          <a:p>
            <a:pPr algn="l"/>
            <a:endParaRPr lang="en-US" dirty="0" smtClean="0">
              <a:solidFill>
                <a:schemeClr val="tx2"/>
              </a:solidFill>
              <a:latin typeface="Arial" pitchFamily="34" charset="0"/>
              <a:cs typeface="Arial" pitchFamily="34" charset="0"/>
            </a:endParaRPr>
          </a:p>
          <a:p>
            <a:pPr marL="457200" indent="-457200" algn="l">
              <a:buFont typeface="Arial" pitchFamily="34" charset="0"/>
              <a:buChar char="•"/>
            </a:pPr>
            <a:r>
              <a:rPr lang="en-US" dirty="0" smtClean="0">
                <a:solidFill>
                  <a:schemeClr val="tx2"/>
                </a:solidFill>
                <a:latin typeface="Arial" pitchFamily="34" charset="0"/>
                <a:cs typeface="Arial" pitchFamily="34" charset="0"/>
              </a:rPr>
              <a:t>From the </a:t>
            </a:r>
            <a:r>
              <a:rPr lang="en-US" b="1" u="sng" dirty="0" smtClean="0">
                <a:solidFill>
                  <a:schemeClr val="tx2"/>
                </a:solidFill>
                <a:latin typeface="Arial" pitchFamily="34" charset="0"/>
                <a:cs typeface="Arial" pitchFamily="34" charset="0"/>
              </a:rPr>
              <a:t>WVDE home page</a:t>
            </a:r>
          </a:p>
          <a:p>
            <a:pPr marL="914400" lvl="1" indent="-457200" algn="l">
              <a:buFont typeface="Courier New" pitchFamily="49" charset="0"/>
              <a:buChar char="o"/>
            </a:pPr>
            <a:r>
              <a:rPr lang="en-US" dirty="0" smtClean="0">
                <a:solidFill>
                  <a:schemeClr val="tx2"/>
                </a:solidFill>
                <a:latin typeface="Arial" pitchFamily="34" charset="0"/>
                <a:cs typeface="Arial" pitchFamily="34" charset="0"/>
              </a:rPr>
              <a:t>Select </a:t>
            </a:r>
            <a:r>
              <a:rPr lang="en-US" b="1" u="sng" dirty="0" smtClean="0">
                <a:solidFill>
                  <a:schemeClr val="tx2"/>
                </a:solidFill>
                <a:latin typeface="Arial" pitchFamily="34" charset="0"/>
                <a:cs typeface="Arial" pitchFamily="34" charset="0"/>
              </a:rPr>
              <a:t>Educators</a:t>
            </a:r>
          </a:p>
          <a:p>
            <a:pPr marL="1257300" lvl="2" indent="-342900" algn="l">
              <a:buFont typeface="Courier New" pitchFamily="49" charset="0"/>
              <a:buChar char="o"/>
            </a:pPr>
            <a:r>
              <a:rPr lang="en-US" dirty="0" smtClean="0">
                <a:solidFill>
                  <a:schemeClr val="tx2"/>
                </a:solidFill>
                <a:latin typeface="Arial" pitchFamily="34" charset="0"/>
                <a:cs typeface="Arial" pitchFamily="34" charset="0"/>
              </a:rPr>
              <a:t>Then select </a:t>
            </a:r>
            <a:r>
              <a:rPr lang="en-US" b="1" u="sng" dirty="0" smtClean="0">
                <a:solidFill>
                  <a:schemeClr val="tx2"/>
                </a:solidFill>
                <a:latin typeface="Arial" pitchFamily="34" charset="0"/>
                <a:cs typeface="Arial" pitchFamily="34" charset="0"/>
              </a:rPr>
              <a:t>Certification</a:t>
            </a:r>
          </a:p>
          <a:p>
            <a:pPr marL="1257300" lvl="2" indent="-342900" algn="l">
              <a:buFont typeface="Courier New" pitchFamily="49" charset="0"/>
              <a:buChar char="o"/>
            </a:pPr>
            <a:r>
              <a:rPr lang="en-US" dirty="0" smtClean="0">
                <a:solidFill>
                  <a:schemeClr val="tx2"/>
                </a:solidFill>
                <a:latin typeface="Arial" pitchFamily="34" charset="0"/>
                <a:cs typeface="Arial" pitchFamily="34" charset="0"/>
              </a:rPr>
              <a:t>From the Certification page, select </a:t>
            </a:r>
            <a:r>
              <a:rPr lang="en-US" b="1" u="sng" dirty="0" smtClean="0">
                <a:solidFill>
                  <a:schemeClr val="tx2"/>
                </a:solidFill>
                <a:latin typeface="Arial" pitchFamily="34" charset="0"/>
                <a:cs typeface="Arial" pitchFamily="34" charset="0"/>
              </a:rPr>
              <a:t>Downloadable Forms</a:t>
            </a:r>
          </a:p>
          <a:p>
            <a:pPr marL="457200" indent="-457200" algn="l">
              <a:buFont typeface="Arial" pitchFamily="34" charset="0"/>
              <a:buChar char="•"/>
            </a:pPr>
            <a:endParaRPr lang="en-US" b="1" u="sng" dirty="0" smtClean="0">
              <a:solidFill>
                <a:schemeClr val="tx2"/>
              </a:solidFill>
              <a:latin typeface="Arial" pitchFamily="34" charset="0"/>
              <a:cs typeface="Arial" pitchFamily="34" charset="0"/>
            </a:endParaRPr>
          </a:p>
          <a:p>
            <a:pPr marL="457200" indent="-457200" algn="l">
              <a:buFont typeface="Arial" pitchFamily="34" charset="0"/>
              <a:buChar char="•"/>
            </a:pPr>
            <a:r>
              <a:rPr lang="en-US" b="1" u="sng" dirty="0" smtClean="0">
                <a:solidFill>
                  <a:schemeClr val="tx2"/>
                </a:solidFill>
                <a:latin typeface="Arial" pitchFamily="34" charset="0"/>
                <a:cs typeface="Arial" pitchFamily="34" charset="0"/>
              </a:rPr>
              <a:t>Do not use the search feature on website</a:t>
            </a:r>
          </a:p>
        </p:txBody>
      </p:sp>
    </p:spTree>
    <p:extLst>
      <p:ext uri="{BB962C8B-B14F-4D97-AF65-F5344CB8AC3E}">
        <p14:creationId xmlns:p14="http://schemas.microsoft.com/office/powerpoint/2010/main" val="2381942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340659"/>
            <a:ext cx="8364070" cy="1021976"/>
          </a:xfrm>
        </p:spPr>
        <p:txBody>
          <a:bodyPr>
            <a:noAutofit/>
          </a:bodyPr>
          <a:lstStyle/>
          <a:p>
            <a:r>
              <a:rPr lang="en-US" sz="6000" b="1" dirty="0" smtClean="0"/>
              <a:t>						</a:t>
            </a:r>
            <a:r>
              <a:rPr lang="en-US" sz="4000" b="1" dirty="0" smtClean="0">
                <a:latin typeface="Arial" pitchFamily="34" charset="0"/>
                <a:cs typeface="Arial" pitchFamily="34" charset="0"/>
              </a:rPr>
              <a:t>Community Programs	</a:t>
            </a:r>
            <a:r>
              <a:rPr lang="en-US" sz="4800" b="1" dirty="0" smtClean="0">
                <a:latin typeface="Arial" pitchFamily="34" charset="0"/>
                <a:cs typeface="Arial" pitchFamily="34" charset="0"/>
              </a:rPr>
              <a:t>      	</a:t>
            </a:r>
            <a:r>
              <a:rPr lang="en-US" sz="3600" b="1" dirty="0" smtClean="0">
                <a:latin typeface="Arial" pitchFamily="34" charset="0"/>
                <a:cs typeface="Arial" pitchFamily="34" charset="0"/>
              </a:rPr>
              <a:t>	</a:t>
            </a:r>
            <a:r>
              <a:rPr lang="en-US" sz="4000" b="1" dirty="0" smtClean="0">
                <a:latin typeface="Arial" pitchFamily="34" charset="0"/>
                <a:cs typeface="Arial" pitchFamily="34" charset="0"/>
              </a:rPr>
              <a:t> 			Authorization</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573741" y="1810871"/>
            <a:ext cx="8494058" cy="4885764"/>
          </a:xfrm>
        </p:spPr>
        <p:txBody>
          <a:bodyPr>
            <a:normAutofit fontScale="25000" lnSpcReduction="20000"/>
          </a:bodyPr>
          <a:lstStyle/>
          <a:p>
            <a:pPr marL="0" indent="0">
              <a:buNone/>
            </a:pPr>
            <a:r>
              <a:rPr lang="en-US" sz="11200" b="1" dirty="0">
                <a:solidFill>
                  <a:srgbClr val="0000FF"/>
                </a:solidFill>
                <a:latin typeface="Arial" pitchFamily="34" charset="0"/>
                <a:cs typeface="Arial" pitchFamily="34" charset="0"/>
              </a:rPr>
              <a:t>C</a:t>
            </a:r>
            <a:r>
              <a:rPr lang="en-US" sz="11200" b="1" dirty="0" smtClean="0">
                <a:solidFill>
                  <a:srgbClr val="0000FF"/>
                </a:solidFill>
                <a:latin typeface="Arial" pitchFamily="34" charset="0"/>
                <a:cs typeface="Arial" pitchFamily="34" charset="0"/>
              </a:rPr>
              <a:t>ommunity Programs Authorization </a:t>
            </a:r>
            <a:r>
              <a:rPr lang="en-US" sz="12800" b="1" dirty="0" smtClean="0">
                <a:solidFill>
                  <a:srgbClr val="0000FF"/>
                </a:solidFill>
                <a:latin typeface="Arial" pitchFamily="34" charset="0"/>
                <a:cs typeface="Arial" pitchFamily="34" charset="0"/>
              </a:rPr>
              <a:t>Renewal </a:t>
            </a:r>
          </a:p>
          <a:p>
            <a:pPr marL="0" indent="0">
              <a:buNone/>
            </a:pPr>
            <a:r>
              <a:rPr lang="en-US" sz="8600" b="1" dirty="0" smtClean="0">
                <a:latin typeface="Arial" pitchFamily="34" charset="0"/>
                <a:cs typeface="Arial" pitchFamily="34" charset="0"/>
              </a:rPr>
              <a:t>			</a:t>
            </a:r>
            <a:r>
              <a:rPr lang="en-US" sz="12800" b="1" dirty="0" smtClean="0">
                <a:latin typeface="Arial" pitchFamily="34" charset="0"/>
                <a:cs typeface="Arial" pitchFamily="34" charset="0"/>
              </a:rPr>
              <a:t>     </a:t>
            </a:r>
          </a:p>
          <a:p>
            <a:pPr marL="0" indent="0">
              <a:buNone/>
            </a:pPr>
            <a:r>
              <a:rPr lang="en-US" sz="12800" b="1" dirty="0">
                <a:latin typeface="Arial" pitchFamily="34" charset="0"/>
                <a:cs typeface="Arial" pitchFamily="34" charset="0"/>
              </a:rPr>
              <a:t>	</a:t>
            </a:r>
            <a:r>
              <a:rPr lang="en-US" sz="14400" dirty="0" smtClean="0">
                <a:latin typeface="Arial" pitchFamily="34" charset="0"/>
                <a:cs typeface="Arial" pitchFamily="34" charset="0"/>
              </a:rPr>
              <a:t>Six (6) semester </a:t>
            </a:r>
            <a:r>
              <a:rPr lang="en-US" sz="14400" dirty="0">
                <a:latin typeface="Arial" pitchFamily="34" charset="0"/>
                <a:cs typeface="Arial" pitchFamily="34" charset="0"/>
              </a:rPr>
              <a:t>hours of </a:t>
            </a:r>
            <a:r>
              <a:rPr lang="en-US" sz="14400" dirty="0" smtClean="0">
                <a:latin typeface="Arial" pitchFamily="34" charset="0"/>
                <a:cs typeface="Arial" pitchFamily="34" charset="0"/>
              </a:rPr>
              <a:t>WVDE-approved coursework </a:t>
            </a:r>
            <a:r>
              <a:rPr lang="en-US" sz="14400" dirty="0">
                <a:latin typeface="Arial" pitchFamily="34" charset="0"/>
                <a:cs typeface="Arial" pitchFamily="34" charset="0"/>
              </a:rPr>
              <a:t>or equivalent professional </a:t>
            </a:r>
            <a:r>
              <a:rPr lang="en-US" sz="14400" dirty="0" smtClean="0">
                <a:latin typeface="Arial" pitchFamily="34" charset="0"/>
                <a:cs typeface="Arial" pitchFamily="34" charset="0"/>
              </a:rPr>
              <a:t>development are required for each renewal, as defined and approved by the WVDE Office of Early Learning, until all requirements have been met for a permanent authorization. </a:t>
            </a:r>
            <a:endParaRPr lang="en-US" sz="14400" b="1" dirty="0" smtClean="0">
              <a:latin typeface="Arial" pitchFamily="34" charset="0"/>
              <a:cs typeface="Arial" pitchFamily="34" charset="0"/>
            </a:endParaRPr>
          </a:p>
          <a:p>
            <a:pPr marL="0" indent="0">
              <a:buNone/>
            </a:pPr>
            <a:r>
              <a:rPr lang="en-US" sz="9800" b="1" dirty="0" smtClean="0"/>
              <a:t>			</a:t>
            </a:r>
            <a:endParaRPr lang="en-US" sz="9800" dirty="0" smtClean="0"/>
          </a:p>
          <a:p>
            <a:pPr marL="0" indent="0">
              <a:buNone/>
            </a:pPr>
            <a:endParaRPr lang="en-US" sz="4600" dirty="0" smtClean="0"/>
          </a:p>
          <a:p>
            <a:pPr marL="0" indent="0">
              <a:buNone/>
            </a:pPr>
            <a:endParaRPr lang="en-US" sz="4600" dirty="0" smtClean="0"/>
          </a:p>
          <a:p>
            <a:endParaRPr lang="en-US" dirty="0"/>
          </a:p>
          <a:p>
            <a:pPr marL="0" indent="0">
              <a:buNone/>
            </a:pPr>
            <a:r>
              <a:rPr lang="en-US" dirty="0"/>
              <a:t>		</a:t>
            </a:r>
          </a:p>
        </p:txBody>
      </p:sp>
    </p:spTree>
    <p:extLst>
      <p:ext uri="{BB962C8B-B14F-4D97-AF65-F5344CB8AC3E}">
        <p14:creationId xmlns:p14="http://schemas.microsoft.com/office/powerpoint/2010/main" val="2258366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340659"/>
            <a:ext cx="8364070" cy="1021976"/>
          </a:xfrm>
        </p:spPr>
        <p:txBody>
          <a:bodyPr>
            <a:noAutofit/>
          </a:bodyPr>
          <a:lstStyle/>
          <a:p>
            <a:r>
              <a:rPr lang="en-US" sz="6000" b="1" dirty="0" smtClean="0"/>
              <a:t>						</a:t>
            </a:r>
            <a:r>
              <a:rPr lang="en-US" sz="4000" b="1" dirty="0" smtClean="0">
                <a:latin typeface="Arial" pitchFamily="34" charset="0"/>
                <a:cs typeface="Arial" pitchFamily="34" charset="0"/>
              </a:rPr>
              <a:t>Community Programs	</a:t>
            </a:r>
            <a:r>
              <a:rPr lang="en-US" sz="4800" b="1" dirty="0" smtClean="0">
                <a:latin typeface="Arial" pitchFamily="34" charset="0"/>
                <a:cs typeface="Arial" pitchFamily="34" charset="0"/>
              </a:rPr>
              <a:t>      	</a:t>
            </a:r>
            <a:r>
              <a:rPr lang="en-US" sz="3600" b="1" dirty="0" smtClean="0">
                <a:latin typeface="Arial" pitchFamily="34" charset="0"/>
                <a:cs typeface="Arial" pitchFamily="34" charset="0"/>
              </a:rPr>
              <a:t>	</a:t>
            </a:r>
            <a:r>
              <a:rPr lang="en-US" sz="4000" b="1" dirty="0" smtClean="0">
                <a:latin typeface="Arial" pitchFamily="34" charset="0"/>
                <a:cs typeface="Arial" pitchFamily="34" charset="0"/>
              </a:rPr>
              <a:t> 			Authorization</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573741" y="2223247"/>
            <a:ext cx="8494058" cy="4473388"/>
          </a:xfrm>
        </p:spPr>
        <p:txBody>
          <a:bodyPr>
            <a:normAutofit fontScale="55000" lnSpcReduction="20000"/>
          </a:bodyPr>
          <a:lstStyle/>
          <a:p>
            <a:pPr marL="0" indent="0">
              <a:buNone/>
            </a:pPr>
            <a:r>
              <a:rPr lang="en-US" sz="5100" b="1" dirty="0" smtClean="0">
                <a:solidFill>
                  <a:srgbClr val="0000FF"/>
                </a:solidFill>
                <a:latin typeface="Arial" pitchFamily="34" charset="0"/>
                <a:cs typeface="Arial" pitchFamily="34" charset="0"/>
              </a:rPr>
              <a:t>Permanent </a:t>
            </a:r>
            <a:r>
              <a:rPr lang="en-US" sz="4800" b="1" dirty="0">
                <a:solidFill>
                  <a:srgbClr val="0000FF"/>
                </a:solidFill>
                <a:latin typeface="Arial" pitchFamily="34" charset="0"/>
                <a:cs typeface="Arial" pitchFamily="34" charset="0"/>
              </a:rPr>
              <a:t>Community Programs Authorization </a:t>
            </a:r>
          </a:p>
          <a:p>
            <a:pPr marL="0" indent="0">
              <a:buNone/>
            </a:pPr>
            <a:r>
              <a:rPr lang="en-US" sz="4800" dirty="0" smtClean="0">
                <a:latin typeface="Arial" pitchFamily="34" charset="0"/>
                <a:cs typeface="Arial" pitchFamily="34" charset="0"/>
              </a:rPr>
              <a:t>Completion </a:t>
            </a:r>
            <a:r>
              <a:rPr lang="en-US" sz="4800" dirty="0">
                <a:latin typeface="Arial" pitchFamily="34" charset="0"/>
                <a:cs typeface="Arial" pitchFamily="34" charset="0"/>
              </a:rPr>
              <a:t>of all requirements as stated in §126-136-19.3.FF</a:t>
            </a:r>
          </a:p>
          <a:p>
            <a:pPr marL="0" indent="0">
              <a:buNone/>
            </a:pPr>
            <a:endParaRPr lang="en-US" sz="4600" dirty="0" smtClean="0">
              <a:latin typeface="Arial" pitchFamily="34" charset="0"/>
              <a:cs typeface="Arial" pitchFamily="34" charset="0"/>
            </a:endParaRPr>
          </a:p>
          <a:p>
            <a:pPr marL="0" indent="0">
              <a:buNone/>
            </a:pPr>
            <a:r>
              <a:rPr lang="en-US" sz="8000" b="1" dirty="0" smtClean="0">
                <a:latin typeface="Arial" pitchFamily="34" charset="0"/>
                <a:cs typeface="Arial" pitchFamily="34" charset="0"/>
              </a:rPr>
              <a:t>Community Programs Authorization: Form 50</a:t>
            </a:r>
          </a:p>
          <a:p>
            <a:pPr marL="0" indent="0">
              <a:buNone/>
            </a:pPr>
            <a:endParaRPr lang="en-US" sz="5100" b="1" dirty="0" smtClean="0"/>
          </a:p>
          <a:p>
            <a:pPr marL="0" indent="0">
              <a:buNone/>
            </a:pPr>
            <a:r>
              <a:rPr lang="en-US" sz="5800" b="1" dirty="0" smtClean="0">
                <a:solidFill>
                  <a:srgbClr val="0000FF"/>
                </a:solidFill>
              </a:rPr>
              <a:t>http</a:t>
            </a:r>
            <a:r>
              <a:rPr lang="en-US" sz="5800" b="1" dirty="0">
                <a:solidFill>
                  <a:srgbClr val="0000FF"/>
                </a:solidFill>
              </a:rPr>
              <a:t>://wvde.state.wv.us/certification/forms/</a:t>
            </a:r>
          </a:p>
          <a:p>
            <a:endParaRPr lang="en-US" dirty="0"/>
          </a:p>
          <a:p>
            <a:pPr marL="0" indent="0">
              <a:buNone/>
            </a:pPr>
            <a:r>
              <a:rPr lang="en-US" dirty="0"/>
              <a:t>		</a:t>
            </a:r>
          </a:p>
        </p:txBody>
      </p:sp>
    </p:spTree>
    <p:extLst>
      <p:ext uri="{BB962C8B-B14F-4D97-AF65-F5344CB8AC3E}">
        <p14:creationId xmlns:p14="http://schemas.microsoft.com/office/powerpoint/2010/main" val="3571170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50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81000" y="1041071"/>
            <a:ext cx="8305800" cy="5019674"/>
          </a:xfrm>
          <a:prstGeom prst="rect">
            <a:avLst/>
          </a:prstGeom>
        </p:spPr>
      </p:pic>
    </p:spTree>
    <p:extLst>
      <p:ext uri="{BB962C8B-B14F-4D97-AF65-F5344CB8AC3E}">
        <p14:creationId xmlns:p14="http://schemas.microsoft.com/office/powerpoint/2010/main" val="1574176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4" y="1"/>
            <a:ext cx="6167717" cy="968188"/>
          </a:xfrm>
        </p:spPr>
        <p:txBody>
          <a:bodyPr>
            <a:noAutofit/>
          </a:bodyPr>
          <a:lstStyle/>
          <a:p>
            <a:r>
              <a:rPr lang="en-US" sz="6000" b="1" dirty="0" smtClean="0"/>
              <a:t>						</a:t>
            </a:r>
            <a:r>
              <a:rPr lang="en-US" sz="4800" b="1" dirty="0" smtClean="0"/>
              <a:t>      	</a:t>
            </a:r>
            <a:r>
              <a:rPr lang="en-US" sz="3600" b="1" dirty="0" smtClean="0"/>
              <a:t>	</a:t>
            </a:r>
            <a:r>
              <a:rPr lang="en-US" sz="4000" b="1" dirty="0" smtClean="0"/>
              <a:t> </a:t>
            </a:r>
            <a:r>
              <a:rPr lang="en-US" sz="4000" b="1" dirty="0" smtClean="0">
                <a:latin typeface="Arial" pitchFamily="34" charset="0"/>
                <a:cs typeface="Arial" pitchFamily="34" charset="0"/>
              </a:rPr>
              <a:t>	Temporary       Authorizations</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573741" y="2052918"/>
            <a:ext cx="8494058" cy="4643717"/>
          </a:xfrm>
        </p:spPr>
        <p:txBody>
          <a:bodyPr>
            <a:normAutofit fontScale="70000" lnSpcReduction="20000"/>
          </a:bodyPr>
          <a:lstStyle/>
          <a:p>
            <a:pPr marL="0" indent="0">
              <a:buNone/>
            </a:pPr>
            <a:r>
              <a:rPr lang="en-US" sz="4000" dirty="0">
                <a:latin typeface="Arial" pitchFamily="34" charset="0"/>
                <a:cs typeface="Arial" pitchFamily="34" charset="0"/>
              </a:rPr>
              <a:t>Available for </a:t>
            </a:r>
            <a:r>
              <a:rPr lang="en-US" sz="4000" dirty="0" smtClean="0">
                <a:latin typeface="Arial" pitchFamily="34" charset="0"/>
                <a:cs typeface="Arial" pitchFamily="34" charset="0"/>
              </a:rPr>
              <a:t>certain </a:t>
            </a:r>
            <a:r>
              <a:rPr lang="en-US" sz="4000" dirty="0">
                <a:latin typeface="Arial" pitchFamily="34" charset="0"/>
                <a:cs typeface="Arial" pitchFamily="34" charset="0"/>
              </a:rPr>
              <a:t>authorizations </a:t>
            </a:r>
            <a:r>
              <a:rPr lang="en-US" sz="4000" dirty="0" smtClean="0">
                <a:latin typeface="Arial" pitchFamily="34" charset="0"/>
                <a:cs typeface="Arial" pitchFamily="34" charset="0"/>
              </a:rPr>
              <a:t>listed </a:t>
            </a:r>
            <a:r>
              <a:rPr lang="en-US" sz="4000" dirty="0">
                <a:latin typeface="Arial" pitchFamily="34" charset="0"/>
                <a:cs typeface="Arial" pitchFamily="34" charset="0"/>
              </a:rPr>
              <a:t>in §126-136-19.1: Authorizations Issued to </a:t>
            </a:r>
            <a:r>
              <a:rPr lang="en-US" sz="4000" dirty="0" smtClean="0">
                <a:latin typeface="Arial" pitchFamily="34" charset="0"/>
                <a:cs typeface="Arial" pitchFamily="34" charset="0"/>
              </a:rPr>
              <a:t>Educators. Requirements are determined by the appropriate WVDE Office for each authorization type.</a:t>
            </a:r>
            <a:endParaRPr lang="en-US" sz="4000" dirty="0">
              <a:latin typeface="Arial" pitchFamily="34" charset="0"/>
              <a:cs typeface="Arial" pitchFamily="34" charset="0"/>
            </a:endParaRPr>
          </a:p>
          <a:p>
            <a:pPr marL="0" indent="0">
              <a:buNone/>
            </a:pPr>
            <a:endParaRPr lang="en-US" sz="4600" dirty="0" smtClean="0">
              <a:latin typeface="Arial" pitchFamily="34" charset="0"/>
              <a:cs typeface="Arial" pitchFamily="34" charset="0"/>
            </a:endParaRPr>
          </a:p>
          <a:p>
            <a:pPr marL="0" indent="0">
              <a:buNone/>
            </a:pPr>
            <a:r>
              <a:rPr lang="en-US" sz="5700" b="1" dirty="0" smtClean="0">
                <a:latin typeface="Arial" pitchFamily="34" charset="0"/>
                <a:cs typeface="Arial" pitchFamily="34" charset="0"/>
              </a:rPr>
              <a:t>Temporary Authorization: Form 38</a:t>
            </a:r>
          </a:p>
          <a:p>
            <a:pPr marL="0" indent="0">
              <a:buNone/>
            </a:pPr>
            <a:endParaRPr lang="en-US" sz="5100" b="1" dirty="0" smtClean="0"/>
          </a:p>
          <a:p>
            <a:pPr marL="0" indent="0">
              <a:buNone/>
            </a:pPr>
            <a:r>
              <a:rPr lang="en-US" sz="4600" b="1" dirty="0" smtClean="0">
                <a:solidFill>
                  <a:srgbClr val="0000FF"/>
                </a:solidFill>
              </a:rPr>
              <a:t>http</a:t>
            </a:r>
            <a:r>
              <a:rPr lang="en-US" sz="4600" b="1" dirty="0">
                <a:solidFill>
                  <a:srgbClr val="0000FF"/>
                </a:solidFill>
              </a:rPr>
              <a:t>://wvde.state.wv.us/certification/forms/</a:t>
            </a:r>
          </a:p>
          <a:p>
            <a:endParaRPr lang="en-US" dirty="0"/>
          </a:p>
          <a:p>
            <a:pPr marL="0" indent="0">
              <a:buNone/>
            </a:pPr>
            <a:r>
              <a:rPr lang="en-US" dirty="0"/>
              <a:t>		</a:t>
            </a:r>
          </a:p>
        </p:txBody>
      </p:sp>
    </p:spTree>
    <p:extLst>
      <p:ext uri="{BB962C8B-B14F-4D97-AF65-F5344CB8AC3E}">
        <p14:creationId xmlns:p14="http://schemas.microsoft.com/office/powerpoint/2010/main" val="224528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38</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524875" cy="4525963"/>
          </a:xfrm>
          <a:prstGeom prst="rect">
            <a:avLst/>
          </a:prstGeom>
        </p:spPr>
      </p:pic>
    </p:spTree>
    <p:extLst>
      <p:ext uri="{BB962C8B-B14F-4D97-AF65-F5344CB8AC3E}">
        <p14:creationId xmlns:p14="http://schemas.microsoft.com/office/powerpoint/2010/main" val="10335852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39" y="303949"/>
            <a:ext cx="8229600" cy="1143000"/>
          </a:xfrm>
        </p:spPr>
        <p:txBody>
          <a:bodyPr>
            <a:noAutofit/>
          </a:bodyPr>
          <a:lstStyle/>
          <a:p>
            <a:r>
              <a:rPr lang="en-US" sz="2000" b="1" dirty="0" smtClean="0">
                <a:latin typeface="Arial" pitchFamily="34" charset="0"/>
                <a:cs typeface="Arial" pitchFamily="34" charset="0"/>
              </a:rPr>
              <a:t>Form 39 </a:t>
            </a:r>
            <a:r>
              <a:rPr lang="en-US" sz="2000" b="1" dirty="0">
                <a:latin typeface="Arial" pitchFamily="34" charset="0"/>
                <a:cs typeface="Arial" pitchFamily="34" charset="0"/>
              </a:rPr>
              <a:t/>
            </a:r>
            <a:br>
              <a:rPr lang="en-US" sz="2000" b="1" dirty="0">
                <a:latin typeface="Arial" pitchFamily="34" charset="0"/>
                <a:cs typeface="Arial" pitchFamily="34" charset="0"/>
              </a:rPr>
            </a:br>
            <a:r>
              <a:rPr lang="en-US" sz="2000" b="1" dirty="0" smtClean="0">
                <a:latin typeface="Arial" pitchFamily="34" charset="0"/>
                <a:cs typeface="Arial" pitchFamily="34" charset="0"/>
              </a:rPr>
              <a:t>             Temporary Authorization for Coaches,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      Athletic Trainers, &amp; Limited Football Trainers</a:t>
            </a:r>
            <a:endParaRPr lang="en-US" sz="2000" b="1" dirty="0">
              <a:latin typeface="Arial" pitchFamily="34" charset="0"/>
              <a:cs typeface="Arial" pitchFamily="34" charset="0"/>
            </a:endParaRPr>
          </a:p>
        </p:txBody>
      </p:sp>
      <p:pic>
        <p:nvPicPr>
          <p:cNvPr id="4" name="Content Placeholder 3" descr="Form_39.png"/>
          <p:cNvPicPr>
            <a:picLocks noGrp="1" noChangeAspect="1"/>
          </p:cNvPicPr>
          <p:nvPr>
            <p:ph idx="1"/>
          </p:nvPr>
        </p:nvPicPr>
        <p:blipFill>
          <a:blip r:embed="rId2" cstate="print"/>
          <a:stretch>
            <a:fillRect/>
          </a:stretch>
        </p:blipFill>
        <p:spPr>
          <a:xfrm>
            <a:off x="609600" y="1600200"/>
            <a:ext cx="8077199" cy="4525963"/>
          </a:xfrm>
        </p:spPr>
      </p:pic>
    </p:spTree>
    <p:extLst>
      <p:ext uri="{BB962C8B-B14F-4D97-AF65-F5344CB8AC3E}">
        <p14:creationId xmlns:p14="http://schemas.microsoft.com/office/powerpoint/2010/main" val="37521721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32" y="274638"/>
            <a:ext cx="8229600" cy="1143000"/>
          </a:xfrm>
        </p:spPr>
        <p:txBody>
          <a:bodyPr>
            <a:noAutofit/>
          </a:bodyPr>
          <a:lstStyle/>
          <a:p>
            <a:r>
              <a:rPr lang="en-US" sz="2000" b="1" dirty="0" smtClean="0">
                <a:latin typeface="Arial" pitchFamily="34" charset="0"/>
                <a:cs typeface="Arial" pitchFamily="34" charset="0"/>
              </a:rPr>
              <a:t>Form 39 </a:t>
            </a:r>
            <a:r>
              <a:rPr lang="en-US" sz="2000" b="1" dirty="0">
                <a:latin typeface="Arial" pitchFamily="34" charset="0"/>
                <a:cs typeface="Arial" pitchFamily="34" charset="0"/>
              </a:rPr>
              <a:t/>
            </a:r>
            <a:br>
              <a:rPr lang="en-US" sz="2000" b="1" dirty="0">
                <a:latin typeface="Arial" pitchFamily="34" charset="0"/>
                <a:cs typeface="Arial" pitchFamily="34" charset="0"/>
              </a:rPr>
            </a:br>
            <a:r>
              <a:rPr lang="en-US" sz="2000" b="1" dirty="0" smtClean="0">
                <a:latin typeface="Arial" pitchFamily="34" charset="0"/>
                <a:cs typeface="Arial" pitchFamily="34" charset="0"/>
              </a:rPr>
              <a:t>                         Temporary Authorization for Coaches,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                   Athletic Trainers, &amp; Limited Football Trainers</a:t>
            </a:r>
            <a:endParaRPr lang="en-US" sz="2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ctr">
              <a:buNone/>
            </a:pPr>
            <a:r>
              <a:rPr lang="en-US" dirty="0" smtClean="0">
                <a:latin typeface="Arial" pitchFamily="34" charset="0"/>
                <a:cs typeface="Arial" pitchFamily="34" charset="0"/>
              </a:rPr>
              <a:t>If you are applying for a coach, athletic trainer, or limited football trainer complete the appropriate section on Form 39 and provide the required listed documentation.</a:t>
            </a:r>
          </a:p>
          <a:p>
            <a:pPr algn="ctr">
              <a:buNone/>
            </a:pPr>
            <a:endParaRPr lang="en-US" dirty="0" smtClean="0">
              <a:latin typeface="Arial" pitchFamily="34" charset="0"/>
              <a:cs typeface="Arial" pitchFamily="34" charset="0"/>
            </a:endParaRPr>
          </a:p>
          <a:p>
            <a:pPr algn="ctr">
              <a:buNone/>
            </a:pPr>
            <a:r>
              <a:rPr lang="en-US" i="1" u="sng" dirty="0" smtClean="0">
                <a:latin typeface="Arial" pitchFamily="34" charset="0"/>
                <a:cs typeface="Arial" pitchFamily="34" charset="0"/>
              </a:rPr>
              <a:t>Only Professional Personnel are given</a:t>
            </a:r>
          </a:p>
          <a:p>
            <a:pPr algn="ctr">
              <a:buNone/>
            </a:pPr>
            <a:r>
              <a:rPr lang="en-US" i="1" u="sng" dirty="0" smtClean="0">
                <a:latin typeface="Arial" pitchFamily="34" charset="0"/>
                <a:cs typeface="Arial" pitchFamily="34" charset="0"/>
              </a:rPr>
              <a:t> a 90-day grace period.</a:t>
            </a:r>
          </a:p>
          <a:p>
            <a:pPr marL="0" indent="0">
              <a:buNone/>
            </a:pPr>
            <a:endParaRPr lang="en-US" dirty="0"/>
          </a:p>
        </p:txBody>
      </p:sp>
    </p:spTree>
    <p:extLst>
      <p:ext uri="{BB962C8B-B14F-4D97-AF65-F5344CB8AC3E}">
        <p14:creationId xmlns:p14="http://schemas.microsoft.com/office/powerpoint/2010/main" val="4034568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61" y="253769"/>
            <a:ext cx="8229600" cy="1143000"/>
          </a:xfrm>
        </p:spPr>
        <p:txBody>
          <a:bodyPr>
            <a:normAutofit fontScale="90000"/>
          </a:bodyPr>
          <a:lstStyle/>
          <a:p>
            <a:r>
              <a:rPr lang="en-US" sz="2700" b="1" dirty="0">
                <a:latin typeface="Arial" pitchFamily="34" charset="0"/>
                <a:cs typeface="Arial" pitchFamily="34" charset="0"/>
              </a:rPr>
              <a:t>Form 39 </a:t>
            </a:r>
            <a:br>
              <a:rPr lang="en-US" sz="2700" b="1" dirty="0">
                <a:latin typeface="Arial" pitchFamily="34" charset="0"/>
                <a:cs typeface="Arial" pitchFamily="34" charset="0"/>
              </a:rPr>
            </a:br>
            <a:r>
              <a:rPr lang="en-US" sz="2700" b="1" dirty="0">
                <a:latin typeface="Arial" pitchFamily="34" charset="0"/>
                <a:cs typeface="Arial" pitchFamily="34" charset="0"/>
              </a:rPr>
              <a:t>Temporary Authorization for Coaches, </a:t>
            </a:r>
            <a:br>
              <a:rPr lang="en-US" sz="2700" b="1" dirty="0">
                <a:latin typeface="Arial" pitchFamily="34" charset="0"/>
                <a:cs typeface="Arial" pitchFamily="34" charset="0"/>
              </a:rPr>
            </a:br>
            <a:r>
              <a:rPr lang="en-US" sz="2700" b="1" dirty="0">
                <a:latin typeface="Arial" pitchFamily="34" charset="0"/>
                <a:cs typeface="Arial" pitchFamily="34" charset="0"/>
              </a:rPr>
              <a:t>Athletic Trainers, &amp; Limited Football Trainers</a:t>
            </a:r>
            <a:endParaRPr lang="en-US" sz="2700" dirty="0"/>
          </a:p>
        </p:txBody>
      </p:sp>
      <p:sp>
        <p:nvSpPr>
          <p:cNvPr id="3" name="Content Placeholder 2"/>
          <p:cNvSpPr>
            <a:spLocks noGrp="1"/>
          </p:cNvSpPr>
          <p:nvPr>
            <p:ph idx="1"/>
          </p:nvPr>
        </p:nvSpPr>
        <p:spPr/>
        <p:txBody>
          <a:bodyPr>
            <a:normAutofit fontScale="92500" lnSpcReduction="10000"/>
          </a:bodyPr>
          <a:lstStyle/>
          <a:p>
            <a:pPr algn="ctr">
              <a:buNone/>
            </a:pPr>
            <a:r>
              <a:rPr lang="en-US" i="1" u="sng" dirty="0">
                <a:latin typeface="Arial" pitchFamily="34" charset="0"/>
                <a:cs typeface="Arial" pitchFamily="34" charset="0"/>
              </a:rPr>
              <a:t>Coaches Exception</a:t>
            </a:r>
          </a:p>
          <a:p>
            <a:endParaRPr lang="en-US" dirty="0">
              <a:latin typeface="Arial" pitchFamily="34" charset="0"/>
              <a:cs typeface="Arial" pitchFamily="34" charset="0"/>
            </a:endParaRPr>
          </a:p>
          <a:p>
            <a:pPr algn="ctr"/>
            <a:r>
              <a:rPr lang="en-US" dirty="0">
                <a:latin typeface="Arial" pitchFamily="34" charset="0"/>
                <a:cs typeface="Arial" pitchFamily="34" charset="0"/>
              </a:rPr>
              <a:t>If an applicant has taken the WVSSAC training before 2004 and has held a coaching authorization certificate, the only requirement was to have Coaching and First Aid. All they have to do is renew. </a:t>
            </a:r>
          </a:p>
          <a:p>
            <a:pPr algn="ctr"/>
            <a:r>
              <a:rPr lang="en-US" dirty="0">
                <a:latin typeface="Arial" pitchFamily="34" charset="0"/>
                <a:cs typeface="Arial" pitchFamily="34" charset="0"/>
              </a:rPr>
              <a:t>All new applicants after January 2004 are required to have Coaching, First Aid, and the Association Course</a:t>
            </a:r>
          </a:p>
          <a:p>
            <a:endParaRPr lang="en-US" dirty="0"/>
          </a:p>
        </p:txBody>
      </p:sp>
    </p:spTree>
    <p:extLst>
      <p:ext uri="{BB962C8B-B14F-4D97-AF65-F5344CB8AC3E}">
        <p14:creationId xmlns:p14="http://schemas.microsoft.com/office/powerpoint/2010/main" val="386920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ctrTitle"/>
          </p:nvPr>
        </p:nvSpPr>
        <p:spPr>
          <a:xfrm>
            <a:off x="1528482" y="2393576"/>
            <a:ext cx="7086600" cy="914400"/>
          </a:xfrm>
        </p:spPr>
        <p:txBody>
          <a:bodyPr>
            <a:normAutofit fontScale="90000"/>
          </a:bodyPr>
          <a:lstStyle/>
          <a:p>
            <a:r>
              <a:rPr lang="en-US" sz="5400" b="1" dirty="0" smtClean="0"/>
              <a:t>Career and Technical Education Certification </a:t>
            </a:r>
          </a:p>
        </p:txBody>
      </p:sp>
    </p:spTree>
    <p:extLst>
      <p:ext uri="{BB962C8B-B14F-4D97-AF65-F5344CB8AC3E}">
        <p14:creationId xmlns:p14="http://schemas.microsoft.com/office/powerpoint/2010/main" val="157905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7467600" cy="914400"/>
          </a:xfrm>
        </p:spPr>
        <p:txBody>
          <a:bodyPr>
            <a:normAutofit fontScale="90000"/>
          </a:bodyPr>
          <a:lstStyle/>
          <a:p>
            <a:r>
              <a:rPr lang="en-US" dirty="0" smtClean="0"/>
              <a:t>V7 – Career Technical Certification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Applicable Uses</a:t>
            </a:r>
          </a:p>
          <a:p>
            <a:pPr lvl="1"/>
            <a:r>
              <a:rPr lang="en-US" dirty="0" smtClean="0"/>
              <a:t>Initial</a:t>
            </a:r>
          </a:p>
          <a:p>
            <a:pPr lvl="1"/>
            <a:r>
              <a:rPr lang="en-US" dirty="0" smtClean="0"/>
              <a:t>Renewal</a:t>
            </a:r>
          </a:p>
          <a:p>
            <a:pPr lvl="1"/>
            <a:r>
              <a:rPr lang="en-US" dirty="0" smtClean="0"/>
              <a:t>Permanent</a:t>
            </a:r>
          </a:p>
          <a:p>
            <a:pPr lvl="1"/>
            <a:r>
              <a:rPr lang="en-US" dirty="0" smtClean="0"/>
              <a:t>Additional Endorsement(s)</a:t>
            </a:r>
          </a:p>
          <a:p>
            <a:pPr lvl="1"/>
            <a:endParaRPr lang="en-US" dirty="0"/>
          </a:p>
        </p:txBody>
      </p:sp>
    </p:spTree>
    <p:extLst>
      <p:ext uri="{BB962C8B-B14F-4D97-AF65-F5344CB8AC3E}">
        <p14:creationId xmlns:p14="http://schemas.microsoft.com/office/powerpoint/2010/main" val="2681870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Virginia Department of Education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24" y="798690"/>
            <a:ext cx="8697951" cy="5412156"/>
          </a:xfrm>
          <a:prstGeom prst="rect">
            <a:avLst/>
          </a:prstGeom>
        </p:spPr>
      </p:pic>
      <p:cxnSp>
        <p:nvCxnSpPr>
          <p:cNvPr id="4" name="Straight Arrow Connector 3"/>
          <p:cNvCxnSpPr/>
          <p:nvPr/>
        </p:nvCxnSpPr>
        <p:spPr>
          <a:xfrm>
            <a:off x="223024" y="3100039"/>
            <a:ext cx="1226635" cy="724829"/>
          </a:xfrm>
          <a:prstGeom prst="straightConnector1">
            <a:avLst/>
          </a:prstGeom>
          <a:ln w="571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2943922" y="4627757"/>
            <a:ext cx="1148576" cy="1393902"/>
          </a:xfrm>
          <a:prstGeom prst="straightConnector1">
            <a:avLst/>
          </a:prstGeom>
          <a:ln w="571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1675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02612"/>
            <a:ext cx="7672388" cy="588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613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229600" cy="1143000"/>
          </a:xfrm>
        </p:spPr>
        <p:txBody>
          <a:bodyPr>
            <a:normAutofit fontScale="90000"/>
          </a:bodyPr>
          <a:lstStyle/>
          <a:p>
            <a:r>
              <a:rPr lang="en-US" dirty="0" smtClean="0"/>
              <a:t/>
            </a:r>
            <a:br>
              <a:rPr lang="en-US" dirty="0" smtClean="0"/>
            </a:br>
            <a:r>
              <a:rPr lang="en-US" sz="3600" dirty="0" smtClean="0"/>
              <a:t>Initial Career Technical Certification</a:t>
            </a:r>
            <a:endParaRPr lang="en-US" sz="3600" dirty="0"/>
          </a:p>
        </p:txBody>
      </p:sp>
      <p:sp>
        <p:nvSpPr>
          <p:cNvPr id="3" name="Content Placeholder 2"/>
          <p:cNvSpPr>
            <a:spLocks noGrp="1"/>
          </p:cNvSpPr>
          <p:nvPr>
            <p:ph idx="1"/>
          </p:nvPr>
        </p:nvSpPr>
        <p:spPr/>
        <p:txBody>
          <a:bodyPr/>
          <a:lstStyle/>
          <a:p>
            <a:pPr lvl="1">
              <a:buFont typeface="Wingdings" pitchFamily="2" charset="2"/>
              <a:buChar char="q"/>
            </a:pPr>
            <a:r>
              <a:rPr lang="en-US" sz="1600" dirty="0"/>
              <a:t>Part 1 Applicant – place an “X” next to </a:t>
            </a:r>
            <a:r>
              <a:rPr lang="en-US" sz="1600" dirty="0" smtClean="0"/>
              <a:t>the top row “Original Career/Technical”</a:t>
            </a:r>
            <a:endParaRPr lang="en-US" sz="1600" dirty="0"/>
          </a:p>
          <a:p>
            <a:pPr lvl="1">
              <a:buFont typeface="Wingdings" pitchFamily="2" charset="2"/>
              <a:buChar char="q"/>
            </a:pPr>
            <a:r>
              <a:rPr lang="en-US" sz="1600" dirty="0"/>
              <a:t>Part 2 Employing County – place an “X” next to the top row “Original </a:t>
            </a:r>
            <a:r>
              <a:rPr lang="en-US" sz="1600" dirty="0" smtClean="0"/>
              <a:t>Career/Technical”</a:t>
            </a:r>
          </a:p>
          <a:p>
            <a:pPr lvl="2">
              <a:buFont typeface="Wingdings" pitchFamily="2" charset="2"/>
              <a:buChar char="q"/>
            </a:pPr>
            <a:r>
              <a:rPr lang="en-US" sz="1200" dirty="0"/>
              <a:t>the endorsement/s being requested MUST be listed</a:t>
            </a:r>
          </a:p>
          <a:p>
            <a:pPr lvl="1">
              <a:buFont typeface="Wingdings" pitchFamily="2" charset="2"/>
              <a:buChar char="q"/>
            </a:pPr>
            <a:r>
              <a:rPr lang="en-US" sz="1600" dirty="0" smtClean="0"/>
              <a:t>Part </a:t>
            </a:r>
            <a:r>
              <a:rPr lang="en-US" sz="1600" dirty="0"/>
              <a:t>3 Institutional Recommendation – college signature MUST be acquired for initial </a:t>
            </a:r>
            <a:r>
              <a:rPr lang="en-US" sz="1600" dirty="0" smtClean="0"/>
              <a:t>certification</a:t>
            </a:r>
          </a:p>
          <a:p>
            <a:pPr lvl="2">
              <a:buFont typeface="Wingdings" pitchFamily="2" charset="2"/>
              <a:buChar char="q"/>
            </a:pPr>
            <a:r>
              <a:rPr lang="en-US" sz="1200" dirty="0" smtClean="0"/>
              <a:t>College must select “Original” AND list the </a:t>
            </a:r>
            <a:r>
              <a:rPr lang="en-US" sz="1200" dirty="0"/>
              <a:t>endorsement/s being </a:t>
            </a:r>
            <a:r>
              <a:rPr lang="en-US" sz="1200" dirty="0" smtClean="0"/>
              <a:t>requested </a:t>
            </a:r>
          </a:p>
          <a:p>
            <a:pPr lvl="1">
              <a:buFont typeface="Wingdings" pitchFamily="2" charset="2"/>
              <a:buChar char="q"/>
            </a:pPr>
            <a:r>
              <a:rPr lang="en-US" sz="1600" dirty="0" smtClean="0"/>
              <a:t>Part 1A  - must be completed by one of the stakeholders (applicant, county, college)</a:t>
            </a:r>
          </a:p>
          <a:p>
            <a:pPr lvl="1">
              <a:buFont typeface="Wingdings" pitchFamily="2" charset="2"/>
              <a:buChar char="q"/>
            </a:pPr>
            <a:r>
              <a:rPr lang="en-US" sz="1600" dirty="0" smtClean="0"/>
              <a:t>Part </a:t>
            </a:r>
            <a:r>
              <a:rPr lang="en-US" sz="1600" dirty="0"/>
              <a:t>2A – county MUST </a:t>
            </a:r>
            <a:r>
              <a:rPr lang="en-US" sz="1600" dirty="0" smtClean="0"/>
              <a:t>complete to </a:t>
            </a:r>
            <a:r>
              <a:rPr lang="en-US" sz="1600" dirty="0"/>
              <a:t>acknowledge the required work experience</a:t>
            </a:r>
          </a:p>
          <a:p>
            <a:pPr lvl="2">
              <a:buFont typeface="Wingdings" pitchFamily="2" charset="2"/>
              <a:buChar char="q"/>
            </a:pPr>
            <a:r>
              <a:rPr lang="en-US" sz="1400" dirty="0"/>
              <a:t>Additional items required for processing:</a:t>
            </a:r>
          </a:p>
          <a:p>
            <a:pPr lvl="3">
              <a:buFont typeface="Wingdings" pitchFamily="2" charset="2"/>
              <a:buChar char="q"/>
            </a:pPr>
            <a:r>
              <a:rPr lang="en-US" sz="1200" dirty="0"/>
              <a:t>Official Transcripts</a:t>
            </a:r>
          </a:p>
          <a:p>
            <a:pPr lvl="3">
              <a:buFont typeface="Wingdings" pitchFamily="2" charset="2"/>
              <a:buChar char="q"/>
            </a:pPr>
            <a:r>
              <a:rPr lang="en-US" sz="1200" dirty="0"/>
              <a:t>Copy of valid industry credential (if applicable – Appendix C) </a:t>
            </a:r>
          </a:p>
          <a:p>
            <a:pPr lvl="3">
              <a:buFont typeface="Wingdings" pitchFamily="2" charset="2"/>
              <a:buChar char="q"/>
            </a:pPr>
            <a:r>
              <a:rPr lang="en-US" sz="1200" dirty="0"/>
              <a:t>Passing Basic Skills Test Scores</a:t>
            </a:r>
          </a:p>
          <a:p>
            <a:pPr lvl="3">
              <a:buFont typeface="Wingdings" pitchFamily="2" charset="2"/>
              <a:buChar char="q"/>
            </a:pPr>
            <a:r>
              <a:rPr lang="en-US" sz="1200" dirty="0"/>
              <a:t>Passing NOCTI Scores (written and performance) </a:t>
            </a:r>
          </a:p>
          <a:p>
            <a:pPr lvl="3">
              <a:buFont typeface="Wingdings" pitchFamily="2" charset="2"/>
              <a:buChar char="q"/>
            </a:pPr>
            <a:r>
              <a:rPr lang="en-US" sz="1200" dirty="0"/>
              <a:t>Copy of birth certificate (when using age for renewal)</a:t>
            </a:r>
          </a:p>
          <a:p>
            <a:endParaRPr lang="en-US" dirty="0"/>
          </a:p>
        </p:txBody>
      </p:sp>
    </p:spTree>
    <p:extLst>
      <p:ext uri="{BB962C8B-B14F-4D97-AF65-F5344CB8AC3E}">
        <p14:creationId xmlns:p14="http://schemas.microsoft.com/office/powerpoint/2010/main" val="28158085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229600" cy="1143000"/>
          </a:xfrm>
        </p:spPr>
        <p:txBody>
          <a:bodyPr>
            <a:normAutofit fontScale="90000"/>
          </a:bodyPr>
          <a:lstStyle/>
          <a:p>
            <a:r>
              <a:rPr lang="en-US" dirty="0" smtClean="0"/>
              <a:t/>
            </a:r>
            <a:br>
              <a:rPr lang="en-US" dirty="0" smtClean="0"/>
            </a:br>
            <a:r>
              <a:rPr lang="en-US" sz="3600" dirty="0" smtClean="0"/>
              <a:t>Renewal of Career Technical Certificate</a:t>
            </a:r>
            <a:endParaRPr lang="en-US" sz="3600" dirty="0"/>
          </a:p>
        </p:txBody>
      </p:sp>
      <p:sp>
        <p:nvSpPr>
          <p:cNvPr id="3" name="Content Placeholder 2"/>
          <p:cNvSpPr>
            <a:spLocks noGrp="1"/>
          </p:cNvSpPr>
          <p:nvPr>
            <p:ph idx="1"/>
          </p:nvPr>
        </p:nvSpPr>
        <p:spPr/>
        <p:txBody>
          <a:bodyPr>
            <a:normAutofit/>
          </a:bodyPr>
          <a:lstStyle/>
          <a:p>
            <a:pPr lvl="1">
              <a:buFont typeface="Wingdings" pitchFamily="2" charset="2"/>
              <a:buChar char="q"/>
            </a:pPr>
            <a:r>
              <a:rPr lang="en-US" sz="1800" dirty="0"/>
              <a:t>Part 1 Applicant – place an “X” next to </a:t>
            </a:r>
            <a:r>
              <a:rPr lang="en-US" sz="1800" dirty="0" smtClean="0"/>
              <a:t>the top row “Renewal of Career/Technical”</a:t>
            </a:r>
            <a:endParaRPr lang="en-US" sz="1800" dirty="0"/>
          </a:p>
          <a:p>
            <a:pPr lvl="1">
              <a:buFont typeface="Wingdings" pitchFamily="2" charset="2"/>
              <a:buChar char="q"/>
            </a:pPr>
            <a:r>
              <a:rPr lang="en-US" sz="1800" dirty="0"/>
              <a:t>Part 2 Employing County – place an “X” next to the top row </a:t>
            </a:r>
            <a:r>
              <a:rPr lang="en-US" sz="1800" dirty="0" smtClean="0"/>
              <a:t>“Renewal of Career/Technical”</a:t>
            </a:r>
          </a:p>
          <a:p>
            <a:pPr lvl="2">
              <a:buFont typeface="Wingdings" pitchFamily="2" charset="2"/>
              <a:buChar char="q"/>
            </a:pPr>
            <a:r>
              <a:rPr lang="en-US" sz="1800" dirty="0"/>
              <a:t>the endorsement/s being requested MUST be listed</a:t>
            </a:r>
          </a:p>
          <a:p>
            <a:pPr lvl="1">
              <a:buFont typeface="Wingdings" pitchFamily="2" charset="2"/>
              <a:buChar char="q"/>
            </a:pPr>
            <a:r>
              <a:rPr lang="en-US" sz="1800" dirty="0" smtClean="0"/>
              <a:t>Part </a:t>
            </a:r>
            <a:r>
              <a:rPr lang="en-US" sz="1800" dirty="0"/>
              <a:t>3 Institutional Recommendation </a:t>
            </a:r>
            <a:r>
              <a:rPr lang="en-US" sz="1800" dirty="0" smtClean="0"/>
              <a:t>– NA</a:t>
            </a:r>
          </a:p>
          <a:p>
            <a:pPr lvl="1">
              <a:buFont typeface="Wingdings" pitchFamily="2" charset="2"/>
              <a:buChar char="q"/>
            </a:pPr>
            <a:r>
              <a:rPr lang="en-US" sz="1800" dirty="0" smtClean="0"/>
              <a:t>Part 1A  - must be completed by applicant OR county</a:t>
            </a:r>
          </a:p>
          <a:p>
            <a:pPr lvl="1">
              <a:buFont typeface="Wingdings" pitchFamily="2" charset="2"/>
              <a:buChar char="q"/>
            </a:pPr>
            <a:r>
              <a:rPr lang="en-US" sz="1800" dirty="0" smtClean="0"/>
              <a:t>Part </a:t>
            </a:r>
            <a:r>
              <a:rPr lang="en-US" sz="1800" dirty="0"/>
              <a:t>2A – county MUST </a:t>
            </a:r>
            <a:r>
              <a:rPr lang="en-US" sz="1800" dirty="0" smtClean="0"/>
              <a:t>complete to </a:t>
            </a:r>
            <a:r>
              <a:rPr lang="en-US" sz="1800" dirty="0"/>
              <a:t>acknowledge the required work experience</a:t>
            </a:r>
          </a:p>
          <a:p>
            <a:pPr lvl="2">
              <a:buFont typeface="Wingdings" pitchFamily="2" charset="2"/>
              <a:buChar char="q"/>
            </a:pPr>
            <a:r>
              <a:rPr lang="en-US" sz="1800" dirty="0"/>
              <a:t>Additional items required for processing:</a:t>
            </a:r>
          </a:p>
          <a:p>
            <a:pPr lvl="3">
              <a:buFont typeface="Wingdings" pitchFamily="2" charset="2"/>
              <a:buChar char="q"/>
            </a:pPr>
            <a:r>
              <a:rPr lang="en-US" sz="1800" dirty="0"/>
              <a:t>Official </a:t>
            </a:r>
            <a:r>
              <a:rPr lang="en-US" sz="1800" dirty="0" smtClean="0"/>
              <a:t>Transcripts</a:t>
            </a:r>
          </a:p>
          <a:p>
            <a:pPr marL="1371600" lvl="3" indent="0">
              <a:buNone/>
            </a:pPr>
            <a:r>
              <a:rPr lang="en-US" sz="1800" dirty="0" smtClean="0"/>
              <a:t>OR</a:t>
            </a:r>
            <a:endParaRPr lang="en-US" sz="1800" dirty="0"/>
          </a:p>
          <a:p>
            <a:pPr lvl="3">
              <a:buFont typeface="Wingdings" pitchFamily="2" charset="2"/>
              <a:buChar char="q"/>
            </a:pPr>
            <a:r>
              <a:rPr lang="en-US" sz="1800" dirty="0" smtClean="0"/>
              <a:t>Copy </a:t>
            </a:r>
            <a:r>
              <a:rPr lang="en-US" sz="1800" dirty="0"/>
              <a:t>of birth certificate </a:t>
            </a:r>
            <a:r>
              <a:rPr lang="en-US" sz="1800" dirty="0" smtClean="0"/>
              <a:t>showing age sixty+</a:t>
            </a:r>
            <a:endParaRPr lang="en-US" sz="1800" dirty="0"/>
          </a:p>
        </p:txBody>
      </p:sp>
    </p:spTree>
    <p:extLst>
      <p:ext uri="{BB962C8B-B14F-4D97-AF65-F5344CB8AC3E}">
        <p14:creationId xmlns:p14="http://schemas.microsoft.com/office/powerpoint/2010/main" val="3645713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229600" cy="1143000"/>
          </a:xfrm>
        </p:spPr>
        <p:txBody>
          <a:bodyPr>
            <a:normAutofit fontScale="90000"/>
          </a:bodyPr>
          <a:lstStyle/>
          <a:p>
            <a:r>
              <a:rPr lang="en-US" dirty="0" smtClean="0"/>
              <a:t/>
            </a:r>
            <a:br>
              <a:rPr lang="en-US" dirty="0" smtClean="0"/>
            </a:br>
            <a:r>
              <a:rPr lang="en-US" sz="3600" dirty="0" smtClean="0"/>
              <a:t>Permanent Career Technical Certification</a:t>
            </a:r>
            <a:endParaRPr lang="en-US" sz="3600" dirty="0"/>
          </a:p>
        </p:txBody>
      </p:sp>
      <p:sp>
        <p:nvSpPr>
          <p:cNvPr id="3" name="Content Placeholder 2"/>
          <p:cNvSpPr>
            <a:spLocks noGrp="1"/>
          </p:cNvSpPr>
          <p:nvPr>
            <p:ph idx="1"/>
          </p:nvPr>
        </p:nvSpPr>
        <p:spPr/>
        <p:txBody>
          <a:bodyPr/>
          <a:lstStyle/>
          <a:p>
            <a:pPr lvl="1">
              <a:buFont typeface="Wingdings" pitchFamily="2" charset="2"/>
              <a:buChar char="q"/>
            </a:pPr>
            <a:r>
              <a:rPr lang="en-US" sz="1600" dirty="0"/>
              <a:t>Part 1 Applicant – place an “X” next to </a:t>
            </a:r>
            <a:r>
              <a:rPr lang="en-US" sz="1600" dirty="0" smtClean="0"/>
              <a:t>the top row “Permanent Career/Technical”</a:t>
            </a:r>
            <a:endParaRPr lang="en-US" sz="1600" dirty="0"/>
          </a:p>
          <a:p>
            <a:pPr lvl="1">
              <a:buFont typeface="Wingdings" pitchFamily="2" charset="2"/>
              <a:buChar char="q"/>
            </a:pPr>
            <a:r>
              <a:rPr lang="en-US" sz="1600" dirty="0"/>
              <a:t>Part 2 Employing County – place an “X” next to the top row </a:t>
            </a:r>
            <a:r>
              <a:rPr lang="en-US" sz="1600" dirty="0" smtClean="0"/>
              <a:t>“</a:t>
            </a:r>
            <a:r>
              <a:rPr lang="en-US" sz="1600" dirty="0"/>
              <a:t>Permanent </a:t>
            </a:r>
            <a:r>
              <a:rPr lang="en-US" sz="1600" dirty="0" smtClean="0"/>
              <a:t>Career/Technical”</a:t>
            </a:r>
          </a:p>
          <a:p>
            <a:pPr lvl="2">
              <a:buFont typeface="Wingdings" pitchFamily="2" charset="2"/>
              <a:buChar char="q"/>
            </a:pPr>
            <a:r>
              <a:rPr lang="en-US" sz="1200" dirty="0"/>
              <a:t>the endorsement/s being requested MUST be listed</a:t>
            </a:r>
          </a:p>
          <a:p>
            <a:pPr lvl="1">
              <a:buFont typeface="Wingdings" pitchFamily="2" charset="2"/>
              <a:buChar char="q"/>
            </a:pPr>
            <a:r>
              <a:rPr lang="en-US" sz="1600" dirty="0" smtClean="0"/>
              <a:t>Part </a:t>
            </a:r>
            <a:r>
              <a:rPr lang="en-US" sz="1600" dirty="0"/>
              <a:t>3 Institutional Recommendation </a:t>
            </a:r>
            <a:r>
              <a:rPr lang="en-US" sz="1600" dirty="0" smtClean="0"/>
              <a:t>– NA</a:t>
            </a:r>
          </a:p>
          <a:p>
            <a:pPr lvl="1">
              <a:buFont typeface="Wingdings" pitchFamily="2" charset="2"/>
              <a:buChar char="q"/>
            </a:pPr>
            <a:r>
              <a:rPr lang="en-US" sz="1600" dirty="0" smtClean="0"/>
              <a:t>Part 1A  - NA</a:t>
            </a:r>
          </a:p>
          <a:p>
            <a:pPr lvl="1">
              <a:buFont typeface="Wingdings" pitchFamily="2" charset="2"/>
              <a:buChar char="q"/>
            </a:pPr>
            <a:r>
              <a:rPr lang="en-US" sz="1600" dirty="0" smtClean="0"/>
              <a:t>Part 2A – county MUST sign to acknowledge the required 5 years work experience </a:t>
            </a:r>
          </a:p>
          <a:p>
            <a:pPr lvl="2">
              <a:buFont typeface="Wingdings" pitchFamily="2" charset="2"/>
              <a:buChar char="q"/>
            </a:pPr>
            <a:r>
              <a:rPr lang="en-US" sz="1400" dirty="0" smtClean="0"/>
              <a:t>Additional </a:t>
            </a:r>
            <a:r>
              <a:rPr lang="en-US" sz="1400" dirty="0"/>
              <a:t>items required for processing:</a:t>
            </a:r>
          </a:p>
          <a:p>
            <a:pPr lvl="3">
              <a:buFont typeface="Wingdings" pitchFamily="2" charset="2"/>
              <a:buChar char="q"/>
            </a:pPr>
            <a:r>
              <a:rPr lang="en-US" sz="1200" dirty="0"/>
              <a:t>Official </a:t>
            </a:r>
            <a:r>
              <a:rPr lang="en-US" sz="1200" dirty="0" smtClean="0"/>
              <a:t>Transcripts OR Copy </a:t>
            </a:r>
            <a:r>
              <a:rPr lang="en-US" sz="1200" dirty="0"/>
              <a:t>of birth certificate </a:t>
            </a:r>
          </a:p>
          <a:p>
            <a:pPr marL="628650" lvl="3" indent="0">
              <a:buFont typeface="Wingdings" pitchFamily="2" charset="2"/>
              <a:buChar char="q"/>
            </a:pPr>
            <a:endParaRPr lang="en-US" sz="1200" dirty="0" smtClean="0"/>
          </a:p>
          <a:p>
            <a:pPr marL="628650" lvl="3" indent="0">
              <a:buFont typeface="Wingdings" pitchFamily="2" charset="2"/>
              <a:buChar char="q"/>
            </a:pPr>
            <a:endParaRPr lang="en-US" sz="1200" dirty="0"/>
          </a:p>
          <a:p>
            <a:pPr marL="628650" lvl="3" indent="0">
              <a:buFont typeface="Wingdings" pitchFamily="2" charset="2"/>
              <a:buChar char="q"/>
            </a:pPr>
            <a:endParaRPr lang="en-US" sz="1200" dirty="0" smtClean="0"/>
          </a:p>
          <a:p>
            <a:pPr marL="1541462" lvl="3" indent="0">
              <a:buNone/>
            </a:pP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959021918"/>
              </p:ext>
            </p:extLst>
          </p:nvPr>
        </p:nvGraphicFramePr>
        <p:xfrm>
          <a:off x="999893" y="4157513"/>
          <a:ext cx="7162801" cy="2560320"/>
        </p:xfrm>
        <a:graphic>
          <a:graphicData uri="http://schemas.openxmlformats.org/drawingml/2006/table">
            <a:tbl>
              <a:tblPr firstRow="1" bandRow="1">
                <a:tableStyleId>{5C22544A-7EE6-4342-B048-85BDC9FD1C3A}</a:tableStyleId>
              </a:tblPr>
              <a:tblGrid>
                <a:gridCol w="3198921"/>
                <a:gridCol w="278167"/>
                <a:gridCol w="3685713"/>
              </a:tblGrid>
              <a:tr h="305202">
                <a:tc>
                  <a:txBody>
                    <a:bodyPr/>
                    <a:lstStyle/>
                    <a:p>
                      <a:r>
                        <a:rPr lang="en-US" dirty="0" smtClean="0"/>
                        <a:t>Option</a:t>
                      </a:r>
                      <a:r>
                        <a:rPr lang="en-US" baseline="0" dirty="0" smtClean="0"/>
                        <a:t> #1</a:t>
                      </a:r>
                      <a:endParaRPr lang="en-US" dirty="0"/>
                    </a:p>
                  </a:txBody>
                  <a:tcPr/>
                </a:tc>
                <a:tc>
                  <a:txBody>
                    <a:bodyPr/>
                    <a:lstStyle/>
                    <a:p>
                      <a:endParaRPr lang="en-US" dirty="0"/>
                    </a:p>
                  </a:txBody>
                  <a:tcPr/>
                </a:tc>
                <a:tc>
                  <a:txBody>
                    <a:bodyPr/>
                    <a:lstStyle/>
                    <a:p>
                      <a:r>
                        <a:rPr lang="en-US" dirty="0" smtClean="0"/>
                        <a:t>Option #2</a:t>
                      </a:r>
                      <a:endParaRPr lang="en-US" dirty="0"/>
                    </a:p>
                  </a:txBody>
                  <a:tcPr/>
                </a:tc>
              </a:tr>
              <a:tr h="305202">
                <a:tc>
                  <a:txBody>
                    <a:bodyPr/>
                    <a:lstStyle/>
                    <a:p>
                      <a:r>
                        <a:rPr lang="en-US" dirty="0" smtClean="0"/>
                        <a:t>Hold/Eligible for Certificate </a:t>
                      </a:r>
                      <a:r>
                        <a:rPr lang="en-US" b="1" dirty="0" smtClean="0"/>
                        <a:t>AND</a:t>
                      </a:r>
                      <a:endParaRPr lang="en-US" b="1"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Hold/Eligible for Certificate </a:t>
                      </a:r>
                      <a:r>
                        <a:rPr lang="en-US" b="1" dirty="0" smtClean="0"/>
                        <a:t>AND</a:t>
                      </a:r>
                    </a:p>
                  </a:txBody>
                  <a:tcPr/>
                </a:tc>
              </a:tr>
              <a:tr h="534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Hold Earned Master’s Degree</a:t>
                      </a:r>
                      <a:r>
                        <a:rPr kumimoji="0" lang="en-US" sz="1800" b="1" i="0" u="none" strike="noStrike" kern="1200" cap="none" spc="0" normalizeH="0" baseline="0" noProof="0" dirty="0" smtClean="0">
                          <a:ln>
                            <a:noFill/>
                          </a:ln>
                          <a:solidFill>
                            <a:prstClr val="white"/>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AND</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endParaRPr lang="en-US"/>
                    </a:p>
                  </a:txBody>
                  <a:tcPr/>
                </a:tc>
                <a:tc>
                  <a:txBody>
                    <a:bodyPr/>
                    <a:lstStyle/>
                    <a:p>
                      <a:r>
                        <a:rPr lang="en-US" dirty="0" smtClean="0"/>
                        <a:t>2 certificate renewals</a:t>
                      </a:r>
                      <a:endParaRPr lang="en-US" dirty="0"/>
                    </a:p>
                  </a:txBody>
                  <a:tcPr/>
                </a:tc>
              </a:tr>
              <a:tr h="991905">
                <a:tc>
                  <a:txBody>
                    <a:bodyPr/>
                    <a:lstStyle/>
                    <a:p>
                      <a:r>
                        <a:rPr lang="en-US" dirty="0" smtClean="0"/>
                        <a:t>5 years educational experience</a:t>
                      </a:r>
                      <a:endParaRPr lang="en-US" dirty="0"/>
                    </a:p>
                  </a:txBody>
                  <a:tcPr/>
                </a:tc>
                <a:tc>
                  <a:txBody>
                    <a:bodyPr/>
                    <a:lstStyle/>
                    <a:p>
                      <a:endParaRPr lang="en-US" dirty="0"/>
                    </a:p>
                  </a:txBody>
                  <a:tcPr/>
                </a:tc>
                <a:tc>
                  <a:txBody>
                    <a:bodyPr/>
                    <a:lstStyle/>
                    <a:p>
                      <a:r>
                        <a:rPr lang="en-US" dirty="0" smtClean="0"/>
                        <a:t>6</a:t>
                      </a:r>
                      <a:r>
                        <a:rPr lang="en-US" baseline="0" dirty="0" smtClean="0"/>
                        <a:t> semesters hours</a:t>
                      </a:r>
                    </a:p>
                    <a:p>
                      <a:r>
                        <a:rPr lang="en-US" baseline="0" dirty="0" smtClean="0"/>
                        <a:t>Initial #1</a:t>
                      </a:r>
                    </a:p>
                    <a:p>
                      <a:r>
                        <a:rPr lang="en-US" baseline="0" dirty="0" smtClean="0"/>
                        <a:t>Renew #2</a:t>
                      </a:r>
                    </a:p>
                    <a:p>
                      <a:r>
                        <a:rPr lang="en-US" baseline="0" dirty="0" smtClean="0"/>
                        <a:t>Permanent #3</a:t>
                      </a:r>
                      <a:endParaRPr lang="en-US" dirty="0"/>
                    </a:p>
                  </a:txBody>
                  <a:tcPr/>
                </a:tc>
              </a:tr>
            </a:tbl>
          </a:graphicData>
        </a:graphic>
      </p:graphicFrame>
    </p:spTree>
    <p:extLst>
      <p:ext uri="{BB962C8B-B14F-4D97-AF65-F5344CB8AC3E}">
        <p14:creationId xmlns:p14="http://schemas.microsoft.com/office/powerpoint/2010/main" val="35224710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1219200"/>
            <a:ext cx="8229600" cy="1143000"/>
          </a:xfrm>
        </p:spPr>
        <p:txBody>
          <a:bodyPr>
            <a:noAutofit/>
          </a:bodyPr>
          <a:lstStyle/>
          <a:p>
            <a:r>
              <a:rPr lang="en-US" sz="3000" dirty="0" smtClean="0"/>
              <a:t>V9 – First-Class/Full Time CTE or Substitute Permit</a:t>
            </a:r>
            <a:endParaRPr lang="en-US" sz="3000"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Applicable uses:</a:t>
            </a:r>
          </a:p>
          <a:p>
            <a:pPr lvl="1"/>
            <a:r>
              <a:rPr lang="en-US" dirty="0" smtClean="0"/>
              <a:t>Original First-Class/Full Time Permit</a:t>
            </a:r>
          </a:p>
          <a:p>
            <a:pPr lvl="1"/>
            <a:r>
              <a:rPr lang="en-US" dirty="0" smtClean="0"/>
              <a:t>Renewal of First-Class/Full Time Permit</a:t>
            </a:r>
          </a:p>
          <a:p>
            <a:pPr lvl="1"/>
            <a:r>
              <a:rPr lang="en-US" dirty="0"/>
              <a:t>Original Substitute CTE Permit</a:t>
            </a:r>
          </a:p>
          <a:p>
            <a:pPr lvl="1"/>
            <a:r>
              <a:rPr lang="en-US" dirty="0"/>
              <a:t>Renewal of Substitute Permit</a:t>
            </a:r>
          </a:p>
          <a:p>
            <a:pPr lvl="1"/>
            <a:endParaRPr lang="en-US" dirty="0"/>
          </a:p>
        </p:txBody>
      </p:sp>
    </p:spTree>
    <p:extLst>
      <p:ext uri="{BB962C8B-B14F-4D97-AF65-F5344CB8AC3E}">
        <p14:creationId xmlns:p14="http://schemas.microsoft.com/office/powerpoint/2010/main" val="2804125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1999"/>
            <a:ext cx="6981826" cy="533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844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Original First-Class/Full-time CTE </a:t>
            </a:r>
            <a:r>
              <a:rPr lang="en-US" sz="3200" dirty="0"/>
              <a:t>Permit</a:t>
            </a:r>
          </a:p>
        </p:txBody>
      </p:sp>
      <p:sp>
        <p:nvSpPr>
          <p:cNvPr id="3" name="Content Placeholder 2"/>
          <p:cNvSpPr>
            <a:spLocks noGrp="1"/>
          </p:cNvSpPr>
          <p:nvPr>
            <p:ph idx="1"/>
          </p:nvPr>
        </p:nvSpPr>
        <p:spPr/>
        <p:txBody>
          <a:bodyPr/>
          <a:lstStyle/>
          <a:p>
            <a:pPr lvl="1">
              <a:buFont typeface="Wingdings" pitchFamily="2" charset="2"/>
              <a:buChar char="q"/>
            </a:pPr>
            <a:r>
              <a:rPr lang="en-US" sz="1800" dirty="0"/>
              <a:t>Column 1 Applicant – place an “X” next to </a:t>
            </a:r>
            <a:r>
              <a:rPr lang="en-US" sz="1800" dirty="0" smtClean="0"/>
              <a:t>“</a:t>
            </a:r>
            <a:r>
              <a:rPr lang="en-US" sz="1800" dirty="0"/>
              <a:t>Original </a:t>
            </a:r>
            <a:r>
              <a:rPr lang="en-US" sz="1800" dirty="0" smtClean="0"/>
              <a:t>First-Class/Full-Time CTE Permit”</a:t>
            </a:r>
            <a:endParaRPr lang="en-US" sz="1800" dirty="0"/>
          </a:p>
          <a:p>
            <a:pPr lvl="1">
              <a:buFont typeface="Wingdings" pitchFamily="2" charset="2"/>
              <a:buChar char="q"/>
            </a:pPr>
            <a:r>
              <a:rPr lang="en-US" sz="1800" dirty="0" smtClean="0"/>
              <a:t>Column 2 </a:t>
            </a:r>
            <a:r>
              <a:rPr lang="en-US" sz="1800" dirty="0"/>
              <a:t>Employing County – place an “X” next to </a:t>
            </a:r>
            <a:r>
              <a:rPr lang="en-US" sz="1800" dirty="0" smtClean="0"/>
              <a:t>“</a:t>
            </a:r>
            <a:r>
              <a:rPr lang="en-US" sz="1800" dirty="0"/>
              <a:t>Original First-Class/Full-Time CTE Permit</a:t>
            </a:r>
            <a:r>
              <a:rPr lang="en-US" sz="1800" dirty="0" smtClean="0"/>
              <a:t>”</a:t>
            </a:r>
            <a:endParaRPr lang="en-US" sz="1800" dirty="0"/>
          </a:p>
          <a:p>
            <a:pPr lvl="2">
              <a:buFont typeface="Wingdings" pitchFamily="2" charset="2"/>
              <a:buChar char="q"/>
            </a:pPr>
            <a:r>
              <a:rPr lang="en-US" sz="1800" dirty="0" smtClean="0"/>
              <a:t>Official employment date MUST BE completed</a:t>
            </a:r>
          </a:p>
          <a:p>
            <a:pPr lvl="2">
              <a:buFont typeface="Wingdings" pitchFamily="2" charset="2"/>
              <a:buChar char="q"/>
            </a:pPr>
            <a:r>
              <a:rPr lang="en-US" sz="1800" dirty="0"/>
              <a:t>t</a:t>
            </a:r>
            <a:r>
              <a:rPr lang="en-US" sz="1800" dirty="0" smtClean="0"/>
              <a:t>he </a:t>
            </a:r>
            <a:r>
              <a:rPr lang="en-US" sz="1800" dirty="0"/>
              <a:t>endorsement/s being requested MUST be </a:t>
            </a:r>
            <a:r>
              <a:rPr lang="en-US" sz="1800" dirty="0" smtClean="0"/>
              <a:t>listed</a:t>
            </a:r>
            <a:endParaRPr lang="en-US" sz="1800" dirty="0"/>
          </a:p>
          <a:p>
            <a:pPr lvl="1">
              <a:buFont typeface="Wingdings" pitchFamily="2" charset="2"/>
              <a:buChar char="q"/>
            </a:pPr>
            <a:r>
              <a:rPr lang="en-US" sz="1800" dirty="0" smtClean="0"/>
              <a:t>Column 3 </a:t>
            </a:r>
            <a:r>
              <a:rPr lang="en-US" sz="1800" dirty="0"/>
              <a:t>Institutional Recommendation – college signature MUST be acquired for initial certification</a:t>
            </a:r>
          </a:p>
          <a:p>
            <a:pPr lvl="2">
              <a:buFont typeface="Wingdings" pitchFamily="2" charset="2"/>
              <a:buChar char="q"/>
            </a:pPr>
            <a:r>
              <a:rPr lang="en-US" sz="1800" dirty="0"/>
              <a:t>College must select “Original</a:t>
            </a:r>
            <a:r>
              <a:rPr lang="en-US" sz="1800" dirty="0" smtClean="0"/>
              <a:t>”  </a:t>
            </a:r>
            <a:endParaRPr lang="en-US" sz="1800" dirty="0"/>
          </a:p>
          <a:p>
            <a:pPr marL="795338" lvl="2" indent="-225425">
              <a:buFont typeface="Wingdings" pitchFamily="2" charset="2"/>
              <a:buChar char="q"/>
            </a:pPr>
            <a:r>
              <a:rPr lang="en-US" sz="1800" dirty="0" smtClean="0"/>
              <a:t>Additional </a:t>
            </a:r>
            <a:r>
              <a:rPr lang="en-US" sz="1800" dirty="0"/>
              <a:t>items required for processing:</a:t>
            </a:r>
          </a:p>
          <a:p>
            <a:pPr lvl="3">
              <a:buFont typeface="Wingdings" pitchFamily="2" charset="2"/>
              <a:buChar char="q"/>
            </a:pPr>
            <a:r>
              <a:rPr lang="en-US" sz="1800" dirty="0"/>
              <a:t>Official </a:t>
            </a:r>
            <a:r>
              <a:rPr lang="en-US" sz="1800" dirty="0" smtClean="0"/>
              <a:t>Transcripts or High School Diploma/GED</a:t>
            </a:r>
          </a:p>
          <a:p>
            <a:pPr lvl="3">
              <a:buFont typeface="Wingdings" pitchFamily="2" charset="2"/>
              <a:buChar char="q"/>
            </a:pPr>
            <a:r>
              <a:rPr lang="en-US" sz="1800" dirty="0" smtClean="0"/>
              <a:t>V10 – verification of work experience</a:t>
            </a:r>
            <a:endParaRPr lang="en-US" sz="1800" dirty="0"/>
          </a:p>
          <a:p>
            <a:pPr lvl="3">
              <a:buFont typeface="Wingdings" pitchFamily="2" charset="2"/>
              <a:buChar char="q"/>
            </a:pPr>
            <a:r>
              <a:rPr lang="en-US" sz="1800" dirty="0"/>
              <a:t>Copy of valid industry credential (if applicable – Appendix C) </a:t>
            </a:r>
          </a:p>
          <a:p>
            <a:pPr lvl="3">
              <a:buFont typeface="Wingdings" pitchFamily="2" charset="2"/>
              <a:buChar char="q"/>
            </a:pPr>
            <a:r>
              <a:rPr lang="en-US" sz="1800" dirty="0"/>
              <a:t>Passing Basic Skills Test Scores</a:t>
            </a:r>
          </a:p>
          <a:p>
            <a:endParaRPr lang="en-US" dirty="0"/>
          </a:p>
        </p:txBody>
      </p:sp>
    </p:spTree>
    <p:extLst>
      <p:ext uri="{BB962C8B-B14F-4D97-AF65-F5344CB8AC3E}">
        <p14:creationId xmlns:p14="http://schemas.microsoft.com/office/powerpoint/2010/main" val="42082429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a:t>	</a:t>
            </a:r>
            <a:r>
              <a:rPr lang="en-US" sz="3200" dirty="0" smtClean="0"/>
              <a:t/>
            </a:r>
            <a:br>
              <a:rPr lang="en-US" sz="3200" dirty="0" smtClean="0"/>
            </a:br>
            <a:r>
              <a:rPr lang="en-US" sz="3200" dirty="0"/>
              <a:t>	</a:t>
            </a:r>
            <a:r>
              <a:rPr lang="en-US" sz="3200" dirty="0" smtClean="0"/>
              <a:t>	Renewal of First-Class/Full-time </a:t>
            </a:r>
            <a:r>
              <a:rPr lang="en-US" sz="3200" dirty="0"/>
              <a:t>CTE Permit</a:t>
            </a:r>
          </a:p>
        </p:txBody>
      </p:sp>
      <p:sp>
        <p:nvSpPr>
          <p:cNvPr id="3" name="Content Placeholder 2"/>
          <p:cNvSpPr>
            <a:spLocks noGrp="1"/>
          </p:cNvSpPr>
          <p:nvPr>
            <p:ph idx="1"/>
          </p:nvPr>
        </p:nvSpPr>
        <p:spPr/>
        <p:txBody>
          <a:bodyPr/>
          <a:lstStyle/>
          <a:p>
            <a:pPr lvl="1">
              <a:buFont typeface="Wingdings" pitchFamily="2" charset="2"/>
              <a:buChar char="q"/>
            </a:pPr>
            <a:r>
              <a:rPr lang="en-US" sz="2000" dirty="0"/>
              <a:t>Column 1 Applicant – place an “X” next to </a:t>
            </a:r>
            <a:r>
              <a:rPr lang="en-US" sz="2000" dirty="0" smtClean="0"/>
              <a:t>“Renewal of First-Class/Full-Time </a:t>
            </a:r>
            <a:r>
              <a:rPr lang="en-US" sz="2000" dirty="0"/>
              <a:t>CTE Permit”</a:t>
            </a:r>
          </a:p>
          <a:p>
            <a:pPr lvl="1">
              <a:buFont typeface="Wingdings" pitchFamily="2" charset="2"/>
              <a:buChar char="q"/>
            </a:pPr>
            <a:r>
              <a:rPr lang="en-US" sz="2000" dirty="0"/>
              <a:t>Column 2 Employing County – place an “X” next to </a:t>
            </a:r>
            <a:r>
              <a:rPr lang="en-US" sz="2000" dirty="0" smtClean="0"/>
              <a:t>“Renewal of First-Class/Full-Time </a:t>
            </a:r>
            <a:r>
              <a:rPr lang="en-US" sz="2000" dirty="0"/>
              <a:t>CTE Permit”</a:t>
            </a:r>
          </a:p>
          <a:p>
            <a:pPr lvl="2">
              <a:buFont typeface="Wingdings" pitchFamily="2" charset="2"/>
              <a:buChar char="q"/>
            </a:pPr>
            <a:r>
              <a:rPr lang="en-US" sz="2000" dirty="0"/>
              <a:t>Official employment date MUST BE completed</a:t>
            </a:r>
          </a:p>
          <a:p>
            <a:pPr lvl="2">
              <a:buFont typeface="Wingdings" pitchFamily="2" charset="2"/>
              <a:buChar char="q"/>
            </a:pPr>
            <a:r>
              <a:rPr lang="en-US" sz="2000" dirty="0"/>
              <a:t>the endorsement/s being requested MUST be listed</a:t>
            </a:r>
          </a:p>
          <a:p>
            <a:pPr lvl="1">
              <a:buFont typeface="Wingdings" pitchFamily="2" charset="2"/>
              <a:buChar char="q"/>
            </a:pPr>
            <a:r>
              <a:rPr lang="en-US" sz="2000" dirty="0"/>
              <a:t>Column 3 Institutional Recommendation – college signature MUST be acquired for </a:t>
            </a:r>
            <a:r>
              <a:rPr lang="en-US" sz="2000" dirty="0" smtClean="0"/>
              <a:t>renewal of certification</a:t>
            </a:r>
            <a:endParaRPr lang="en-US" sz="2000" dirty="0"/>
          </a:p>
          <a:p>
            <a:pPr lvl="2">
              <a:buFont typeface="Wingdings" pitchFamily="2" charset="2"/>
              <a:buChar char="q"/>
            </a:pPr>
            <a:r>
              <a:rPr lang="en-US" sz="2000" dirty="0"/>
              <a:t>College must select </a:t>
            </a:r>
            <a:r>
              <a:rPr lang="en-US" sz="2000" dirty="0" smtClean="0"/>
              <a:t>“Renewal” AND list the courses completed</a:t>
            </a:r>
          </a:p>
          <a:p>
            <a:pPr marL="795338" lvl="2" indent="-225425">
              <a:buFont typeface="Wingdings" pitchFamily="2" charset="2"/>
              <a:buChar char="q"/>
            </a:pPr>
            <a:r>
              <a:rPr lang="en-US" sz="2000" dirty="0" smtClean="0"/>
              <a:t>Additional items required for processing:</a:t>
            </a:r>
          </a:p>
          <a:p>
            <a:pPr lvl="3">
              <a:buFont typeface="Wingdings" pitchFamily="2" charset="2"/>
              <a:buChar char="q"/>
            </a:pPr>
            <a:r>
              <a:rPr lang="en-US" dirty="0" smtClean="0"/>
              <a:t>Official </a:t>
            </a:r>
            <a:r>
              <a:rPr lang="en-US" dirty="0"/>
              <a:t>Transcripts </a:t>
            </a:r>
            <a:endParaRPr lang="en-US" dirty="0" smtClean="0"/>
          </a:p>
          <a:p>
            <a:pPr lvl="3">
              <a:buFont typeface="Wingdings" pitchFamily="2" charset="2"/>
              <a:buChar char="q"/>
            </a:pPr>
            <a:r>
              <a:rPr lang="en-US" dirty="0"/>
              <a:t>Passing NOCTI Scores (written and performance) </a:t>
            </a:r>
          </a:p>
          <a:p>
            <a:endParaRPr lang="en-US" dirty="0"/>
          </a:p>
        </p:txBody>
      </p:sp>
    </p:spTree>
    <p:extLst>
      <p:ext uri="{BB962C8B-B14F-4D97-AF65-F5344CB8AC3E}">
        <p14:creationId xmlns:p14="http://schemas.microsoft.com/office/powerpoint/2010/main" val="37580590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r>
            <a:br>
              <a:rPr lang="en-US" sz="3200" dirty="0" smtClean="0"/>
            </a:br>
            <a:r>
              <a:rPr lang="en-US" sz="3200" dirty="0"/>
              <a:t>	</a:t>
            </a:r>
            <a:r>
              <a:rPr lang="en-US" sz="3200" dirty="0" smtClean="0"/>
              <a:t>Original Substitute CTE Permit</a:t>
            </a:r>
            <a:endParaRPr lang="en-US" sz="3200" dirty="0"/>
          </a:p>
        </p:txBody>
      </p:sp>
      <p:sp>
        <p:nvSpPr>
          <p:cNvPr id="3" name="Content Placeholder 2"/>
          <p:cNvSpPr>
            <a:spLocks noGrp="1"/>
          </p:cNvSpPr>
          <p:nvPr>
            <p:ph idx="1"/>
          </p:nvPr>
        </p:nvSpPr>
        <p:spPr/>
        <p:txBody>
          <a:bodyPr/>
          <a:lstStyle/>
          <a:p>
            <a:pPr lvl="1">
              <a:buFont typeface="Wingdings" pitchFamily="2" charset="2"/>
              <a:buChar char="q"/>
            </a:pPr>
            <a:r>
              <a:rPr lang="en-US" sz="2000" dirty="0" smtClean="0"/>
              <a:t>Column 1 </a:t>
            </a:r>
            <a:r>
              <a:rPr lang="en-US" sz="2000" dirty="0"/>
              <a:t>Applicant – place an “X” next to the top row “Original </a:t>
            </a:r>
            <a:r>
              <a:rPr lang="en-US" sz="2000" dirty="0" smtClean="0"/>
              <a:t>Career/Technical Substitute Permit”</a:t>
            </a:r>
            <a:endParaRPr lang="en-US" sz="2000" dirty="0"/>
          </a:p>
          <a:p>
            <a:pPr lvl="1">
              <a:buFont typeface="Wingdings" pitchFamily="2" charset="2"/>
              <a:buChar char="q"/>
            </a:pPr>
            <a:r>
              <a:rPr lang="en-US" sz="2000" dirty="0" smtClean="0"/>
              <a:t>Column 2 </a:t>
            </a:r>
            <a:r>
              <a:rPr lang="en-US" sz="2000" dirty="0"/>
              <a:t>Employing County – place an “X” next to the top row “Original </a:t>
            </a:r>
            <a:r>
              <a:rPr lang="en-US" sz="2000" dirty="0" smtClean="0"/>
              <a:t>Career/Technical Substitute Permit”</a:t>
            </a:r>
            <a:endParaRPr lang="en-US" sz="2000" dirty="0"/>
          </a:p>
          <a:p>
            <a:pPr lvl="2">
              <a:buFont typeface="Wingdings" pitchFamily="2" charset="2"/>
              <a:buChar char="q"/>
            </a:pPr>
            <a:r>
              <a:rPr lang="en-US" sz="2000" dirty="0"/>
              <a:t>L</a:t>
            </a:r>
            <a:r>
              <a:rPr lang="en-US" sz="2000" dirty="0" smtClean="0"/>
              <a:t>ist date of completion for 18 hours training</a:t>
            </a:r>
          </a:p>
          <a:p>
            <a:pPr lvl="2">
              <a:buFont typeface="Wingdings" pitchFamily="2" charset="2"/>
              <a:buChar char="q"/>
            </a:pPr>
            <a:r>
              <a:rPr lang="en-US" sz="2000" dirty="0" smtClean="0"/>
              <a:t>List official board employment date</a:t>
            </a:r>
          </a:p>
          <a:p>
            <a:pPr lvl="2">
              <a:buFont typeface="Wingdings" pitchFamily="2" charset="2"/>
              <a:buChar char="q"/>
            </a:pPr>
            <a:r>
              <a:rPr lang="en-US" sz="2000" dirty="0"/>
              <a:t>T</a:t>
            </a:r>
            <a:r>
              <a:rPr lang="en-US" sz="2000" dirty="0" smtClean="0"/>
              <a:t>he </a:t>
            </a:r>
            <a:r>
              <a:rPr lang="en-US" sz="2000" dirty="0"/>
              <a:t>endorsement/s being requested MUST be </a:t>
            </a:r>
            <a:r>
              <a:rPr lang="en-US" sz="2000" dirty="0" smtClean="0"/>
              <a:t>listed </a:t>
            </a:r>
            <a:endParaRPr lang="en-US" sz="2000" dirty="0"/>
          </a:p>
          <a:p>
            <a:pPr lvl="1">
              <a:buFont typeface="Wingdings" pitchFamily="2" charset="2"/>
              <a:buChar char="q"/>
            </a:pPr>
            <a:r>
              <a:rPr lang="en-US" sz="2000" dirty="0" smtClean="0"/>
              <a:t>Additional </a:t>
            </a:r>
            <a:r>
              <a:rPr lang="en-US" sz="2000" dirty="0"/>
              <a:t>items required for processing:</a:t>
            </a:r>
          </a:p>
          <a:p>
            <a:pPr lvl="3">
              <a:buFont typeface="Wingdings" pitchFamily="2" charset="2"/>
              <a:buChar char="q"/>
            </a:pPr>
            <a:r>
              <a:rPr lang="en-US" dirty="0"/>
              <a:t>Official </a:t>
            </a:r>
            <a:r>
              <a:rPr lang="en-US" dirty="0" smtClean="0"/>
              <a:t>Transcripts </a:t>
            </a:r>
            <a:r>
              <a:rPr lang="en-US" dirty="0"/>
              <a:t>or High School </a:t>
            </a:r>
            <a:r>
              <a:rPr lang="en-US" dirty="0" smtClean="0"/>
              <a:t>Diploma/GED</a:t>
            </a:r>
          </a:p>
          <a:p>
            <a:pPr lvl="3">
              <a:buFont typeface="Wingdings" pitchFamily="2" charset="2"/>
              <a:buChar char="q"/>
            </a:pPr>
            <a:r>
              <a:rPr lang="en-US" dirty="0"/>
              <a:t>V10 – verification of work </a:t>
            </a:r>
            <a:r>
              <a:rPr lang="en-US" dirty="0" smtClean="0"/>
              <a:t>experience</a:t>
            </a:r>
            <a:endParaRPr lang="en-US" dirty="0"/>
          </a:p>
          <a:p>
            <a:pPr lvl="3">
              <a:buFont typeface="Wingdings" pitchFamily="2" charset="2"/>
              <a:buChar char="q"/>
            </a:pPr>
            <a:r>
              <a:rPr lang="en-US" dirty="0" smtClean="0"/>
              <a:t>Valid RN license (if applicable)</a:t>
            </a:r>
          </a:p>
          <a:p>
            <a:endParaRPr lang="en-US" dirty="0"/>
          </a:p>
        </p:txBody>
      </p:sp>
    </p:spTree>
    <p:extLst>
      <p:ext uri="{BB962C8B-B14F-4D97-AF65-F5344CB8AC3E}">
        <p14:creationId xmlns:p14="http://schemas.microsoft.com/office/powerpoint/2010/main" val="9262397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r>
            <a:br>
              <a:rPr lang="en-US" sz="3200" dirty="0" smtClean="0"/>
            </a:br>
            <a:r>
              <a:rPr lang="en-US" sz="3200" dirty="0"/>
              <a:t>	</a:t>
            </a:r>
            <a:r>
              <a:rPr lang="en-US" sz="3200" dirty="0" smtClean="0"/>
              <a:t>	Renewal of Substitute </a:t>
            </a:r>
            <a:r>
              <a:rPr lang="en-US" sz="3200" dirty="0"/>
              <a:t>CTE Permit</a:t>
            </a:r>
          </a:p>
        </p:txBody>
      </p:sp>
      <p:sp>
        <p:nvSpPr>
          <p:cNvPr id="3" name="Content Placeholder 2"/>
          <p:cNvSpPr>
            <a:spLocks noGrp="1"/>
          </p:cNvSpPr>
          <p:nvPr>
            <p:ph idx="1"/>
          </p:nvPr>
        </p:nvSpPr>
        <p:spPr/>
        <p:txBody>
          <a:bodyPr/>
          <a:lstStyle/>
          <a:p>
            <a:pPr lvl="1">
              <a:buFont typeface="Wingdings" pitchFamily="2" charset="2"/>
              <a:buChar char="q"/>
            </a:pPr>
            <a:r>
              <a:rPr lang="en-US" sz="2000" dirty="0"/>
              <a:t>Column 1 Applicant – place an “X” next to the top row </a:t>
            </a:r>
            <a:r>
              <a:rPr lang="en-US" sz="2000" dirty="0" smtClean="0"/>
              <a:t>“Renewal of Career/Technical </a:t>
            </a:r>
            <a:r>
              <a:rPr lang="en-US" sz="2000" dirty="0"/>
              <a:t>Substitute Permit”</a:t>
            </a:r>
          </a:p>
          <a:p>
            <a:pPr lvl="1">
              <a:buFont typeface="Wingdings" pitchFamily="2" charset="2"/>
              <a:buChar char="q"/>
            </a:pPr>
            <a:r>
              <a:rPr lang="en-US" sz="2000" dirty="0"/>
              <a:t>Column 2 Employing County – place an “X” next to the top row </a:t>
            </a:r>
            <a:r>
              <a:rPr lang="en-US" sz="2000" dirty="0" smtClean="0"/>
              <a:t>“Renewal of Career/Technical Career/Technical Substitute Permit”</a:t>
            </a:r>
            <a:endParaRPr lang="en-US" sz="2000" dirty="0"/>
          </a:p>
          <a:p>
            <a:pPr lvl="2">
              <a:buFont typeface="Wingdings" pitchFamily="2" charset="2"/>
              <a:buChar char="q"/>
            </a:pPr>
            <a:r>
              <a:rPr lang="en-US" sz="2000" dirty="0"/>
              <a:t>List date of completion for </a:t>
            </a:r>
            <a:r>
              <a:rPr lang="en-US" sz="2000" dirty="0" smtClean="0"/>
              <a:t>12 hours </a:t>
            </a:r>
            <a:r>
              <a:rPr lang="en-US" sz="2000" dirty="0"/>
              <a:t>training</a:t>
            </a:r>
          </a:p>
          <a:p>
            <a:pPr lvl="2">
              <a:buFont typeface="Wingdings" pitchFamily="2" charset="2"/>
              <a:buChar char="q"/>
            </a:pPr>
            <a:r>
              <a:rPr lang="en-US" sz="2000" dirty="0"/>
              <a:t>List official board employment date</a:t>
            </a:r>
          </a:p>
          <a:p>
            <a:pPr lvl="2">
              <a:buFont typeface="Wingdings" pitchFamily="2" charset="2"/>
              <a:buChar char="q"/>
            </a:pPr>
            <a:r>
              <a:rPr lang="en-US" sz="2000" dirty="0"/>
              <a:t>The endorsement/s being requested MUST be listed </a:t>
            </a:r>
          </a:p>
          <a:p>
            <a:endParaRPr lang="en-US" dirty="0"/>
          </a:p>
        </p:txBody>
      </p:sp>
    </p:spTree>
    <p:extLst>
      <p:ext uri="{BB962C8B-B14F-4D97-AF65-F5344CB8AC3E}">
        <p14:creationId xmlns:p14="http://schemas.microsoft.com/office/powerpoint/2010/main" val="858765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rtification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653" y="1077218"/>
            <a:ext cx="6988557" cy="5029200"/>
          </a:xfrm>
          <a:prstGeom prst="rect">
            <a:avLst/>
          </a:prstGeom>
        </p:spPr>
      </p:pic>
      <p:cxnSp>
        <p:nvCxnSpPr>
          <p:cNvPr id="5" name="Straight Arrow Connector 4"/>
          <p:cNvCxnSpPr/>
          <p:nvPr/>
        </p:nvCxnSpPr>
        <p:spPr>
          <a:xfrm flipV="1">
            <a:off x="3256155" y="5533698"/>
            <a:ext cx="847493" cy="802888"/>
          </a:xfrm>
          <a:prstGeom prst="straightConnector1">
            <a:avLst/>
          </a:prstGeom>
          <a:ln w="571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56155" y="0"/>
            <a:ext cx="5096108" cy="1077218"/>
          </a:xfrm>
          <a:prstGeom prst="rect">
            <a:avLst/>
          </a:prstGeom>
          <a:noFill/>
        </p:spPr>
        <p:txBody>
          <a:bodyPr wrap="square" rtlCol="0">
            <a:spAutoFit/>
          </a:bodyPr>
          <a:lstStyle/>
          <a:p>
            <a:pPr algn="ctr"/>
            <a:r>
              <a:rPr lang="en-US" sz="3200" b="1" dirty="0" smtClean="0">
                <a:solidFill>
                  <a:schemeClr val="tx2"/>
                </a:solidFill>
                <a:latin typeface="Arial" pitchFamily="34" charset="0"/>
                <a:cs typeface="Arial" pitchFamily="34" charset="0"/>
              </a:rPr>
              <a:t>Next, select </a:t>
            </a:r>
            <a:r>
              <a:rPr lang="en-US" sz="3200" b="1" u="sng" dirty="0" smtClean="0">
                <a:solidFill>
                  <a:schemeClr val="tx2"/>
                </a:solidFill>
                <a:latin typeface="Arial" pitchFamily="34" charset="0"/>
                <a:cs typeface="Arial" pitchFamily="34" charset="0"/>
              </a:rPr>
              <a:t>Downloadable Forms</a:t>
            </a:r>
            <a:endParaRPr lang="en-US" sz="3200" b="1" u="sng"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9913337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V9 Checklist</a:t>
            </a:r>
            <a:endParaRPr lang="en-US" dirty="0"/>
          </a:p>
        </p:txBody>
      </p:sp>
      <p:sp>
        <p:nvSpPr>
          <p:cNvPr id="3" name="Content Placeholder 2"/>
          <p:cNvSpPr>
            <a:spLocks noGrp="1"/>
          </p:cNvSpPr>
          <p:nvPr>
            <p:ph idx="1"/>
          </p:nvPr>
        </p:nvSpPr>
        <p:spPr/>
        <p:txBody>
          <a:bodyPr>
            <a:normAutofit fontScale="70000" lnSpcReduction="20000"/>
          </a:bodyPr>
          <a:lstStyle/>
          <a:p>
            <a:pPr lvl="1">
              <a:buFont typeface="Wingdings" pitchFamily="2" charset="2"/>
              <a:buChar char="q"/>
            </a:pPr>
            <a:r>
              <a:rPr lang="en-US" b="1" dirty="0" smtClean="0"/>
              <a:t>Applicant column – </a:t>
            </a:r>
            <a:r>
              <a:rPr lang="en-US" b="1" i="1" dirty="0" smtClean="0"/>
              <a:t>signature required</a:t>
            </a:r>
          </a:p>
          <a:p>
            <a:pPr lvl="2">
              <a:buFont typeface="Wingdings" pitchFamily="2" charset="2"/>
              <a:buChar char="q"/>
            </a:pPr>
            <a:r>
              <a:rPr lang="en-US" dirty="0" smtClean="0"/>
              <a:t>Select original or renewal of First-Class Permit</a:t>
            </a:r>
          </a:p>
          <a:p>
            <a:pPr marL="2286000" lvl="5" indent="0">
              <a:buNone/>
            </a:pPr>
            <a:r>
              <a:rPr lang="en-US" dirty="0"/>
              <a:t>	</a:t>
            </a:r>
            <a:r>
              <a:rPr lang="en-US" dirty="0" smtClean="0"/>
              <a:t>	</a:t>
            </a:r>
            <a:r>
              <a:rPr lang="en-US" b="1" dirty="0" smtClean="0"/>
              <a:t>OR</a:t>
            </a:r>
          </a:p>
          <a:p>
            <a:pPr lvl="2">
              <a:buFont typeface="Wingdings" pitchFamily="2" charset="2"/>
              <a:buChar char="q"/>
            </a:pPr>
            <a:r>
              <a:rPr lang="en-US" dirty="0" smtClean="0"/>
              <a:t>Select original of renewal of Substitute Permit</a:t>
            </a:r>
          </a:p>
          <a:p>
            <a:pPr lvl="1">
              <a:buFont typeface="Wingdings" pitchFamily="2" charset="2"/>
              <a:buChar char="q"/>
            </a:pPr>
            <a:r>
              <a:rPr lang="en-US" b="1" dirty="0" smtClean="0"/>
              <a:t>Employing County column – </a:t>
            </a:r>
            <a:r>
              <a:rPr lang="en-US" b="1" i="1" dirty="0" smtClean="0"/>
              <a:t>signature required</a:t>
            </a:r>
          </a:p>
          <a:p>
            <a:pPr lvl="2">
              <a:buFont typeface="Wingdings" pitchFamily="2" charset="2"/>
              <a:buChar char="q"/>
            </a:pPr>
            <a:r>
              <a:rPr lang="en-US" dirty="0"/>
              <a:t>Select original or renewal of First-Class </a:t>
            </a:r>
            <a:r>
              <a:rPr lang="en-US" dirty="0" smtClean="0"/>
              <a:t>Permit</a:t>
            </a:r>
          </a:p>
          <a:p>
            <a:pPr lvl="3">
              <a:buFont typeface="Wingdings" pitchFamily="2" charset="2"/>
              <a:buChar char="q"/>
            </a:pPr>
            <a:r>
              <a:rPr lang="en-US" dirty="0" smtClean="0"/>
              <a:t>Employment date</a:t>
            </a:r>
          </a:p>
          <a:p>
            <a:pPr lvl="3">
              <a:buFont typeface="Wingdings" pitchFamily="2" charset="2"/>
              <a:buChar char="q"/>
            </a:pPr>
            <a:r>
              <a:rPr lang="en-US" dirty="0" smtClean="0"/>
              <a:t>Endorsement (per current Policy 5202)</a:t>
            </a:r>
          </a:p>
          <a:p>
            <a:pPr marL="2286000" lvl="5" indent="0">
              <a:buNone/>
            </a:pPr>
            <a:r>
              <a:rPr lang="en-US" dirty="0"/>
              <a:t>		</a:t>
            </a:r>
            <a:r>
              <a:rPr lang="en-US" b="1" dirty="0"/>
              <a:t>OR</a:t>
            </a:r>
          </a:p>
          <a:p>
            <a:pPr lvl="2">
              <a:buFont typeface="Wingdings" pitchFamily="2" charset="2"/>
              <a:buChar char="q"/>
            </a:pPr>
            <a:r>
              <a:rPr lang="en-US" dirty="0"/>
              <a:t>Select original of renewal of Substitute </a:t>
            </a:r>
            <a:r>
              <a:rPr lang="en-US" dirty="0" smtClean="0"/>
              <a:t>Permit</a:t>
            </a:r>
          </a:p>
          <a:p>
            <a:pPr lvl="3">
              <a:buFont typeface="Wingdings" pitchFamily="2" charset="2"/>
              <a:buChar char="q"/>
            </a:pPr>
            <a:r>
              <a:rPr lang="en-US" dirty="0" smtClean="0"/>
              <a:t>List completion date of required training</a:t>
            </a:r>
          </a:p>
          <a:p>
            <a:pPr lvl="3">
              <a:buFont typeface="Wingdings" pitchFamily="2" charset="2"/>
              <a:buChar char="q"/>
            </a:pPr>
            <a:r>
              <a:rPr lang="en-US" dirty="0" smtClean="0"/>
              <a:t>Employment date</a:t>
            </a:r>
          </a:p>
          <a:p>
            <a:pPr lvl="3">
              <a:buFont typeface="Wingdings" pitchFamily="2" charset="2"/>
              <a:buChar char="q"/>
            </a:pPr>
            <a:r>
              <a:rPr lang="en-US" dirty="0" smtClean="0"/>
              <a:t>Endorsement (per current Policy 5202)</a:t>
            </a:r>
          </a:p>
          <a:p>
            <a:pPr lvl="1">
              <a:buFont typeface="Wingdings" pitchFamily="2" charset="2"/>
              <a:buChar char="q"/>
            </a:pPr>
            <a:r>
              <a:rPr lang="en-US" b="1" dirty="0" smtClean="0"/>
              <a:t>IHE column – </a:t>
            </a:r>
            <a:r>
              <a:rPr lang="en-US" b="1" i="1" dirty="0" smtClean="0"/>
              <a:t>signature required</a:t>
            </a:r>
          </a:p>
          <a:p>
            <a:pPr lvl="2">
              <a:buFont typeface="Wingdings" pitchFamily="2" charset="2"/>
              <a:buChar char="q"/>
            </a:pPr>
            <a:r>
              <a:rPr lang="en-US" dirty="0" smtClean="0"/>
              <a:t>Original Permit (college must select appropriate box)</a:t>
            </a:r>
          </a:p>
          <a:p>
            <a:pPr lvl="2">
              <a:buFont typeface="Wingdings" pitchFamily="2" charset="2"/>
              <a:buChar char="q"/>
            </a:pPr>
            <a:r>
              <a:rPr lang="en-US" dirty="0" smtClean="0"/>
              <a:t>Renewal (college must select if renewing)</a:t>
            </a:r>
          </a:p>
          <a:p>
            <a:pPr lvl="3">
              <a:buFont typeface="Wingdings" pitchFamily="2" charset="2"/>
              <a:buChar char="q"/>
            </a:pPr>
            <a:r>
              <a:rPr lang="en-US" dirty="0" smtClean="0"/>
              <a:t>Courses completed must be listed</a:t>
            </a:r>
          </a:p>
          <a:p>
            <a:pPr marL="457200" lvl="3" indent="0">
              <a:buFont typeface="Wingdings" pitchFamily="2" charset="2"/>
              <a:buChar char="q"/>
            </a:pPr>
            <a:endParaRPr lang="en-US" dirty="0" smtClean="0"/>
          </a:p>
          <a:p>
            <a:pPr marL="914400" lvl="4" indent="0">
              <a:buNone/>
            </a:pPr>
            <a:endParaRPr lang="en-US" dirty="0" smtClean="0"/>
          </a:p>
          <a:p>
            <a:pPr marL="914400" lvl="4" indent="0">
              <a:buFont typeface="Wingdings" pitchFamily="2" charset="2"/>
              <a:buChar char="q"/>
            </a:pPr>
            <a:endParaRPr lang="en-US" dirty="0" smtClean="0"/>
          </a:p>
          <a:p>
            <a:pPr lvl="3">
              <a:buFont typeface="Wingdings" pitchFamily="2" charset="2"/>
              <a:buChar char="q"/>
            </a:pPr>
            <a:endParaRPr lang="en-US" dirty="0"/>
          </a:p>
        </p:txBody>
      </p:sp>
    </p:spTree>
    <p:extLst>
      <p:ext uri="{BB962C8B-B14F-4D97-AF65-F5344CB8AC3E}">
        <p14:creationId xmlns:p14="http://schemas.microsoft.com/office/powerpoint/2010/main" val="28724952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V9 continued</a:t>
            </a:r>
            <a:endParaRPr lang="en-US" dirty="0"/>
          </a:p>
        </p:txBody>
      </p:sp>
      <p:sp>
        <p:nvSpPr>
          <p:cNvPr id="3" name="Content Placeholder 2"/>
          <p:cNvSpPr>
            <a:spLocks noGrp="1"/>
          </p:cNvSpPr>
          <p:nvPr>
            <p:ph idx="1"/>
          </p:nvPr>
        </p:nvSpPr>
        <p:spPr/>
        <p:txBody>
          <a:bodyPr/>
          <a:lstStyle/>
          <a:p>
            <a:pPr marL="457200" lvl="3" indent="0">
              <a:buFont typeface="Wingdings" pitchFamily="2" charset="2"/>
              <a:buChar char="q"/>
            </a:pPr>
            <a:r>
              <a:rPr lang="en-US" dirty="0"/>
              <a:t> Additional items needed for processing:</a:t>
            </a:r>
          </a:p>
          <a:p>
            <a:pPr lvl="3">
              <a:buFont typeface="Wingdings" pitchFamily="2" charset="2"/>
              <a:buChar char="q"/>
            </a:pPr>
            <a:r>
              <a:rPr lang="en-US" dirty="0" smtClean="0"/>
              <a:t>Form 7</a:t>
            </a:r>
          </a:p>
          <a:p>
            <a:pPr lvl="3">
              <a:buFont typeface="Wingdings" pitchFamily="2" charset="2"/>
              <a:buChar char="q"/>
            </a:pPr>
            <a:r>
              <a:rPr lang="en-US" dirty="0" smtClean="0"/>
              <a:t>Background Report ( State and Federal)</a:t>
            </a:r>
          </a:p>
          <a:p>
            <a:pPr lvl="3">
              <a:buFont typeface="Wingdings" pitchFamily="2" charset="2"/>
              <a:buChar char="q"/>
            </a:pPr>
            <a:r>
              <a:rPr lang="en-US" dirty="0" smtClean="0"/>
              <a:t>Completed Form V10 (include additional V10’s as needed)</a:t>
            </a:r>
          </a:p>
          <a:p>
            <a:pPr lvl="3">
              <a:buFont typeface="Wingdings" pitchFamily="2" charset="2"/>
              <a:buChar char="q"/>
            </a:pPr>
            <a:r>
              <a:rPr lang="en-US" dirty="0" smtClean="0"/>
              <a:t>High School Diploma/GED</a:t>
            </a:r>
          </a:p>
          <a:p>
            <a:pPr lvl="3">
              <a:buFont typeface="Wingdings" pitchFamily="2" charset="2"/>
              <a:buChar char="q"/>
            </a:pPr>
            <a:r>
              <a:rPr lang="en-US" dirty="0" smtClean="0"/>
              <a:t>Official Transcripts (if applicable)</a:t>
            </a:r>
            <a:endParaRPr lang="en-US" dirty="0"/>
          </a:p>
          <a:p>
            <a:pPr lvl="3">
              <a:buFont typeface="Wingdings" pitchFamily="2" charset="2"/>
              <a:buChar char="q"/>
            </a:pPr>
            <a:r>
              <a:rPr lang="en-US" dirty="0"/>
              <a:t>Copy of valid industry credential </a:t>
            </a:r>
            <a:r>
              <a:rPr lang="en-US" dirty="0" smtClean="0"/>
              <a:t>(Appendix C Policy 5202) </a:t>
            </a:r>
          </a:p>
          <a:p>
            <a:pPr lvl="4">
              <a:buFont typeface="Courier New" pitchFamily="49" charset="0"/>
              <a:buChar char="o"/>
            </a:pPr>
            <a:r>
              <a:rPr lang="en-US" dirty="0" smtClean="0"/>
              <a:t>Only required for </a:t>
            </a:r>
            <a:r>
              <a:rPr lang="en-US" b="1" dirty="0" smtClean="0"/>
              <a:t>Initial</a:t>
            </a:r>
            <a:r>
              <a:rPr lang="en-US" dirty="0" smtClean="0"/>
              <a:t> Permit</a:t>
            </a:r>
            <a:endParaRPr lang="en-US" dirty="0"/>
          </a:p>
          <a:p>
            <a:pPr lvl="3">
              <a:buFont typeface="Wingdings" pitchFamily="2" charset="2"/>
              <a:buChar char="q"/>
            </a:pPr>
            <a:r>
              <a:rPr lang="en-US" dirty="0"/>
              <a:t>Passing Basic Skills Test Scores</a:t>
            </a:r>
          </a:p>
          <a:p>
            <a:pPr lvl="3">
              <a:buFont typeface="Wingdings" pitchFamily="2" charset="2"/>
              <a:buChar char="q"/>
            </a:pPr>
            <a:r>
              <a:rPr lang="en-US" dirty="0"/>
              <a:t>Passing NOCTI Scores (written and performance</a:t>
            </a:r>
            <a:r>
              <a:rPr lang="en-US" dirty="0" smtClean="0"/>
              <a:t>)</a:t>
            </a:r>
          </a:p>
          <a:p>
            <a:pPr lvl="4">
              <a:buFont typeface="Courier New" pitchFamily="49" charset="0"/>
              <a:buChar char="o"/>
            </a:pPr>
            <a:r>
              <a:rPr lang="en-US" dirty="0" smtClean="0"/>
              <a:t>Only required for Renewals </a:t>
            </a:r>
            <a:endParaRPr lang="en-US" dirty="0"/>
          </a:p>
          <a:p>
            <a:endParaRPr lang="en-US" dirty="0"/>
          </a:p>
        </p:txBody>
      </p:sp>
    </p:spTree>
    <p:extLst>
      <p:ext uri="{BB962C8B-B14F-4D97-AF65-F5344CB8AC3E}">
        <p14:creationId xmlns:p14="http://schemas.microsoft.com/office/powerpoint/2010/main" val="1367067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8229600" cy="1143000"/>
          </a:xfrm>
        </p:spPr>
        <p:txBody>
          <a:bodyPr>
            <a:noAutofit/>
          </a:bodyPr>
          <a:lstStyle/>
          <a:p>
            <a:r>
              <a:rPr lang="en-US" sz="3000" dirty="0" smtClean="0"/>
              <a:t>V14 – Advanced Salary Classification For Career Technical Certificate</a:t>
            </a:r>
            <a:endParaRPr lang="en-US" sz="3000" dirty="0"/>
          </a:p>
        </p:txBody>
      </p:sp>
      <p:sp>
        <p:nvSpPr>
          <p:cNvPr id="3" name="Content Placeholder 2"/>
          <p:cNvSpPr>
            <a:spLocks noGrp="1"/>
          </p:cNvSpPr>
          <p:nvPr>
            <p:ph idx="1"/>
          </p:nvPr>
        </p:nvSpPr>
        <p:spPr/>
        <p:txBody>
          <a:bodyPr/>
          <a:lstStyle/>
          <a:p>
            <a:endParaRPr lang="en-US" dirty="0" smtClean="0"/>
          </a:p>
          <a:p>
            <a:r>
              <a:rPr lang="en-US" dirty="0" smtClean="0"/>
              <a:t>Applicable uses:</a:t>
            </a:r>
          </a:p>
          <a:p>
            <a:pPr lvl="1"/>
            <a:r>
              <a:rPr lang="en-US" dirty="0" smtClean="0"/>
              <a:t>Advanced salary</a:t>
            </a:r>
            <a:endParaRPr lang="en-US" dirty="0"/>
          </a:p>
          <a:p>
            <a:pPr lvl="1"/>
            <a:endParaRPr lang="en-US" dirty="0"/>
          </a:p>
        </p:txBody>
      </p:sp>
    </p:spTree>
    <p:extLst>
      <p:ext uri="{BB962C8B-B14F-4D97-AF65-F5344CB8AC3E}">
        <p14:creationId xmlns:p14="http://schemas.microsoft.com/office/powerpoint/2010/main" val="4411077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00" dirty="0" smtClean="0"/>
              <a:t/>
            </a:r>
            <a:br>
              <a:rPr lang="en-US" sz="2600" dirty="0" smtClean="0"/>
            </a:br>
            <a:r>
              <a:rPr lang="en-US" sz="2600" dirty="0"/>
              <a:t/>
            </a:r>
            <a:br>
              <a:rPr lang="en-US" sz="2600" dirty="0"/>
            </a:br>
            <a:r>
              <a:rPr lang="en-US" sz="2600" dirty="0" smtClean="0"/>
              <a:t/>
            </a:r>
            <a:br>
              <a:rPr lang="en-US" sz="2600" dirty="0" smtClean="0"/>
            </a:br>
            <a:r>
              <a:rPr lang="en-US" sz="2600" dirty="0"/>
              <a:t>	</a:t>
            </a:r>
            <a:r>
              <a:rPr lang="en-US" sz="2600" dirty="0" smtClean="0"/>
              <a:t>	V14 – Advanced Salary for Career and Technical Certificate</a:t>
            </a:r>
            <a:endParaRPr lang="en-US" sz="26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4693"/>
            <a:ext cx="7162800" cy="552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0474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V14 </a:t>
            </a:r>
            <a:r>
              <a:rPr lang="en-US" dirty="0"/>
              <a:t>Checklist</a:t>
            </a:r>
          </a:p>
        </p:txBody>
      </p:sp>
      <p:sp>
        <p:nvSpPr>
          <p:cNvPr id="3" name="Content Placeholder 2"/>
          <p:cNvSpPr>
            <a:spLocks noGrp="1"/>
          </p:cNvSpPr>
          <p:nvPr>
            <p:ph idx="1"/>
          </p:nvPr>
        </p:nvSpPr>
        <p:spPr/>
        <p:txBody>
          <a:bodyPr/>
          <a:lstStyle/>
          <a:p>
            <a:pPr>
              <a:buFont typeface="Wingdings" pitchFamily="2" charset="2"/>
              <a:buChar char="q"/>
            </a:pPr>
            <a:endParaRPr lang="en-US" dirty="0" smtClean="0"/>
          </a:p>
          <a:p>
            <a:pPr>
              <a:buFont typeface="Wingdings" pitchFamily="2" charset="2"/>
              <a:buChar char="q"/>
            </a:pPr>
            <a:r>
              <a:rPr lang="en-US" dirty="0" smtClean="0"/>
              <a:t>Part </a:t>
            </a:r>
            <a:r>
              <a:rPr lang="en-US" dirty="0"/>
              <a:t>1 – All classes to be considered for advanced salary must be listed</a:t>
            </a:r>
          </a:p>
          <a:p>
            <a:pPr>
              <a:buFont typeface="Wingdings" pitchFamily="2" charset="2"/>
              <a:buChar char="q"/>
            </a:pPr>
            <a:r>
              <a:rPr lang="en-US" dirty="0"/>
              <a:t>Part 2 – completed by WVU Tech Career and Technical Education Chair (signature </a:t>
            </a:r>
            <a:r>
              <a:rPr lang="en-US" b="1" dirty="0"/>
              <a:t>IS required</a:t>
            </a:r>
            <a:r>
              <a:rPr lang="en-US" dirty="0"/>
              <a:t>)</a:t>
            </a:r>
          </a:p>
          <a:p>
            <a:pPr lvl="1"/>
            <a:r>
              <a:rPr lang="en-US" dirty="0"/>
              <a:t>Official Transcripts required for processing</a:t>
            </a:r>
          </a:p>
          <a:p>
            <a:endParaRPr lang="en-US" dirty="0" smtClean="0"/>
          </a:p>
          <a:p>
            <a:endParaRPr lang="en-US" dirty="0"/>
          </a:p>
        </p:txBody>
      </p:sp>
    </p:spTree>
    <p:extLst>
      <p:ext uri="{BB962C8B-B14F-4D97-AF65-F5344CB8AC3E}">
        <p14:creationId xmlns:p14="http://schemas.microsoft.com/office/powerpoint/2010/main" val="40463864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t>
            </a:r>
            <a:br>
              <a:rPr lang="en-US" sz="3200" dirty="0" smtClean="0"/>
            </a:br>
            <a:r>
              <a:rPr lang="en-US" sz="3200" dirty="0"/>
              <a:t/>
            </a:r>
            <a:br>
              <a:rPr lang="en-US" sz="3200" dirty="0"/>
            </a:br>
            <a:r>
              <a:rPr lang="en-US" sz="3200" dirty="0" smtClean="0"/>
              <a:t>		V15 </a:t>
            </a:r>
            <a:r>
              <a:rPr lang="en-US" sz="3200" dirty="0"/>
              <a:t>– Adult License for Adult Basic Education</a:t>
            </a:r>
          </a:p>
        </p:txBody>
      </p:sp>
      <p:sp>
        <p:nvSpPr>
          <p:cNvPr id="3" name="Content Placeholder 2"/>
          <p:cNvSpPr>
            <a:spLocks noGrp="1"/>
          </p:cNvSpPr>
          <p:nvPr>
            <p:ph idx="1"/>
          </p:nvPr>
        </p:nvSpPr>
        <p:spPr/>
        <p:txBody>
          <a:bodyPr/>
          <a:lstStyle/>
          <a:p>
            <a:r>
              <a:rPr lang="en-US" dirty="0"/>
              <a:t>Applicable uses:</a:t>
            </a:r>
          </a:p>
          <a:p>
            <a:pPr lvl="1"/>
            <a:r>
              <a:rPr lang="en-US" dirty="0" smtClean="0"/>
              <a:t>Original Adult License for Adult Basic Education</a:t>
            </a:r>
          </a:p>
          <a:p>
            <a:pPr lvl="1"/>
            <a:r>
              <a:rPr lang="en-US" dirty="0" smtClean="0"/>
              <a:t>Renewal of </a:t>
            </a:r>
            <a:r>
              <a:rPr lang="en-US" dirty="0"/>
              <a:t>Adult License for Adult Basic Education</a:t>
            </a:r>
          </a:p>
          <a:p>
            <a:endParaRPr lang="en-US" dirty="0"/>
          </a:p>
        </p:txBody>
      </p:sp>
    </p:spTree>
    <p:extLst>
      <p:ext uri="{BB962C8B-B14F-4D97-AF65-F5344CB8AC3E}">
        <p14:creationId xmlns:p14="http://schemas.microsoft.com/office/powerpoint/2010/main" val="9680601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808" y="1295400"/>
            <a:ext cx="6457950" cy="480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2201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V15 Checklist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a:buFont typeface="Wingdings" pitchFamily="2" charset="2"/>
              <a:buChar char="q"/>
            </a:pPr>
            <a:r>
              <a:rPr lang="en-US" dirty="0" smtClean="0"/>
              <a:t>Part 1 –Employing County – select original OR Renewal</a:t>
            </a:r>
          </a:p>
          <a:p>
            <a:pPr lvl="1">
              <a:buFont typeface="Wingdings" pitchFamily="2" charset="2"/>
              <a:buChar char="q"/>
            </a:pPr>
            <a:r>
              <a:rPr lang="en-US" dirty="0" smtClean="0"/>
              <a:t>List initial employment date if original</a:t>
            </a:r>
          </a:p>
          <a:p>
            <a:pPr lvl="1">
              <a:buFont typeface="Wingdings" pitchFamily="2" charset="2"/>
              <a:buChar char="q"/>
            </a:pPr>
            <a:r>
              <a:rPr lang="en-US" dirty="0"/>
              <a:t>Official Transcripts required for processing</a:t>
            </a:r>
          </a:p>
          <a:p>
            <a:pPr marL="457200" lvl="1" indent="0">
              <a:buNone/>
            </a:pPr>
            <a:endParaRPr lang="en-US" dirty="0" smtClean="0"/>
          </a:p>
          <a:p>
            <a:pPr>
              <a:buFont typeface="Wingdings" pitchFamily="2" charset="2"/>
              <a:buChar char="q"/>
            </a:pPr>
            <a:r>
              <a:rPr lang="en-US" dirty="0" smtClean="0"/>
              <a:t>Part 2 –  Applicant</a:t>
            </a:r>
          </a:p>
          <a:p>
            <a:pPr lvl="2">
              <a:buFont typeface="Wingdings" pitchFamily="2" charset="2"/>
              <a:buChar char="q"/>
            </a:pPr>
            <a:r>
              <a:rPr lang="en-US" dirty="0" smtClean="0"/>
              <a:t>renewal only</a:t>
            </a:r>
          </a:p>
          <a:p>
            <a:pPr lvl="1">
              <a:buFont typeface="Wingdings" pitchFamily="2" charset="2"/>
              <a:buChar char="q"/>
            </a:pPr>
            <a:r>
              <a:rPr lang="en-US" dirty="0" smtClean="0"/>
              <a:t>Official Transcripts required for processing</a:t>
            </a:r>
          </a:p>
          <a:p>
            <a:pPr lvl="1">
              <a:buFont typeface="Wingdings" pitchFamily="2" charset="2"/>
              <a:buChar char="q"/>
            </a:pPr>
            <a:r>
              <a:rPr lang="en-US" dirty="0" smtClean="0"/>
              <a:t>Copy of birth certificate verifying age if applicable </a:t>
            </a:r>
          </a:p>
          <a:p>
            <a:pPr lvl="1">
              <a:buFont typeface="Wingdings" pitchFamily="2" charset="2"/>
              <a:buChar char="q"/>
            </a:pPr>
            <a:endParaRPr lang="en-US" dirty="0"/>
          </a:p>
        </p:txBody>
      </p:sp>
    </p:spTree>
    <p:extLst>
      <p:ext uri="{BB962C8B-B14F-4D97-AF65-F5344CB8AC3E}">
        <p14:creationId xmlns:p14="http://schemas.microsoft.com/office/powerpoint/2010/main" val="20239941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t>
            </a:r>
            <a:br>
              <a:rPr lang="en-US" sz="3200" dirty="0" smtClean="0"/>
            </a:br>
            <a:r>
              <a:rPr lang="en-US" sz="3200" dirty="0"/>
              <a:t/>
            </a:r>
            <a:br>
              <a:rPr lang="en-US" sz="3200" dirty="0"/>
            </a:br>
            <a:r>
              <a:rPr lang="en-US" sz="3200" dirty="0" smtClean="0"/>
              <a:t>		V17 </a:t>
            </a:r>
            <a:r>
              <a:rPr lang="en-US" sz="3200" dirty="0"/>
              <a:t>– Adult </a:t>
            </a:r>
            <a:r>
              <a:rPr lang="en-US" sz="3200" dirty="0" smtClean="0"/>
              <a:t>Permit for Special Interest and Occupational Areas</a:t>
            </a:r>
            <a:endParaRPr lang="en-US" sz="3200" dirty="0"/>
          </a:p>
        </p:txBody>
      </p:sp>
      <p:sp>
        <p:nvSpPr>
          <p:cNvPr id="3" name="Content Placeholder 2"/>
          <p:cNvSpPr>
            <a:spLocks noGrp="1"/>
          </p:cNvSpPr>
          <p:nvPr>
            <p:ph idx="1"/>
          </p:nvPr>
        </p:nvSpPr>
        <p:spPr/>
        <p:txBody>
          <a:bodyPr/>
          <a:lstStyle/>
          <a:p>
            <a:r>
              <a:rPr lang="en-US" dirty="0"/>
              <a:t>Applicable uses:</a:t>
            </a:r>
          </a:p>
          <a:p>
            <a:pPr lvl="1"/>
            <a:r>
              <a:rPr lang="en-US" dirty="0" smtClean="0"/>
              <a:t>Original Adult Permit for Adult Special Interest</a:t>
            </a:r>
          </a:p>
          <a:p>
            <a:pPr lvl="1"/>
            <a:r>
              <a:rPr lang="en-US" dirty="0" smtClean="0"/>
              <a:t>Original Adult Permit for Occupational Area</a:t>
            </a:r>
            <a:endParaRPr lang="en-US" dirty="0"/>
          </a:p>
          <a:p>
            <a:endParaRPr lang="en-US" dirty="0"/>
          </a:p>
        </p:txBody>
      </p:sp>
    </p:spTree>
    <p:extLst>
      <p:ext uri="{BB962C8B-B14F-4D97-AF65-F5344CB8AC3E}">
        <p14:creationId xmlns:p14="http://schemas.microsoft.com/office/powerpoint/2010/main" val="32867857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280" y="1300976"/>
            <a:ext cx="7640172" cy="419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37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698" y="441906"/>
            <a:ext cx="6423102" cy="1143000"/>
          </a:xfrm>
        </p:spPr>
        <p:txBody>
          <a:bodyPr>
            <a:normAutofit fontScale="90000"/>
          </a:bodyPr>
          <a:lstStyle/>
          <a:p>
            <a:r>
              <a:rPr lang="en-US" b="1" dirty="0" smtClean="0">
                <a:solidFill>
                  <a:schemeClr val="tx2"/>
                </a:solidFill>
                <a:latin typeface="Arial" pitchFamily="34" charset="0"/>
                <a:cs typeface="Arial" pitchFamily="34" charset="0"/>
              </a:rPr>
              <a:t>Applicant Information Form</a:t>
            </a:r>
            <a:endParaRPr lang="en-US" b="1" dirty="0">
              <a:solidFill>
                <a:schemeClr val="tx2"/>
              </a:solidFill>
              <a:latin typeface="Arial" pitchFamily="34" charset="0"/>
              <a:cs typeface="Arial" pitchFamily="34" charset="0"/>
            </a:endParaRPr>
          </a:p>
        </p:txBody>
      </p:sp>
      <p:pic>
        <p:nvPicPr>
          <p:cNvPr id="4" name="Content Placeholder 3" descr="Applicant_Form.png"/>
          <p:cNvPicPr>
            <a:picLocks noGrp="1" noChangeAspect="1"/>
          </p:cNvPicPr>
          <p:nvPr>
            <p:ph idx="1"/>
          </p:nvPr>
        </p:nvPicPr>
        <p:blipFill>
          <a:blip r:embed="rId3" cstate="print"/>
          <a:stretch>
            <a:fillRect/>
          </a:stretch>
        </p:blipFill>
        <p:spPr>
          <a:xfrm>
            <a:off x="609601" y="1600200"/>
            <a:ext cx="8153400" cy="4525963"/>
          </a:xfrm>
        </p:spPr>
      </p:pic>
    </p:spTree>
    <p:extLst>
      <p:ext uri="{BB962C8B-B14F-4D97-AF65-F5344CB8AC3E}">
        <p14:creationId xmlns:p14="http://schemas.microsoft.com/office/powerpoint/2010/main" val="16986907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V17 </a:t>
            </a:r>
            <a:r>
              <a:rPr lang="en-US" dirty="0"/>
              <a:t>Checklist</a:t>
            </a:r>
          </a:p>
        </p:txBody>
      </p:sp>
      <p:sp>
        <p:nvSpPr>
          <p:cNvPr id="3" name="Content Placeholder 2"/>
          <p:cNvSpPr>
            <a:spLocks noGrp="1"/>
          </p:cNvSpPr>
          <p:nvPr>
            <p:ph idx="1"/>
          </p:nvPr>
        </p:nvSpPr>
        <p:spPr/>
        <p:txBody>
          <a:bodyPr/>
          <a:lstStyle/>
          <a:p>
            <a:pPr>
              <a:buFont typeface="Wingdings" pitchFamily="2" charset="2"/>
              <a:buChar char="q"/>
            </a:pPr>
            <a:endParaRPr lang="en-US" dirty="0" smtClean="0"/>
          </a:p>
          <a:p>
            <a:pPr>
              <a:buFont typeface="Wingdings" pitchFamily="2" charset="2"/>
              <a:buChar char="q"/>
            </a:pPr>
            <a:r>
              <a:rPr lang="en-US" dirty="0" smtClean="0"/>
              <a:t>Copy of HSD/GED or official transcripts reflecting degree award date</a:t>
            </a:r>
          </a:p>
          <a:p>
            <a:pPr lvl="1">
              <a:buFont typeface="Wingdings" pitchFamily="2" charset="2"/>
              <a:buChar char="q"/>
            </a:pPr>
            <a:r>
              <a:rPr lang="en-US" dirty="0" smtClean="0"/>
              <a:t>Special Interest – submit a V16</a:t>
            </a:r>
          </a:p>
          <a:p>
            <a:pPr lvl="1">
              <a:buFont typeface="Wingdings" pitchFamily="2" charset="2"/>
              <a:buChar char="q"/>
            </a:pPr>
            <a:r>
              <a:rPr lang="en-US" dirty="0" smtClean="0"/>
              <a:t>Occupational Area – submit a v10</a:t>
            </a:r>
            <a:endParaRPr lang="en-US" dirty="0"/>
          </a:p>
        </p:txBody>
      </p:sp>
    </p:spTree>
    <p:extLst>
      <p:ext uri="{BB962C8B-B14F-4D97-AF65-F5344CB8AC3E}">
        <p14:creationId xmlns:p14="http://schemas.microsoft.com/office/powerpoint/2010/main" val="21591823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t>
            </a:r>
            <a:r>
              <a:rPr lang="en-US" sz="3600" dirty="0" smtClean="0"/>
              <a:t>V18 Adult Permit for EMT and Fire Service Training</a:t>
            </a:r>
            <a:endParaRPr lang="en-US" sz="3600" dirty="0"/>
          </a:p>
        </p:txBody>
      </p:sp>
      <p:sp>
        <p:nvSpPr>
          <p:cNvPr id="3" name="Content Placeholder 2"/>
          <p:cNvSpPr>
            <a:spLocks noGrp="1"/>
          </p:cNvSpPr>
          <p:nvPr>
            <p:ph idx="1"/>
          </p:nvPr>
        </p:nvSpPr>
        <p:spPr/>
        <p:txBody>
          <a:bodyPr/>
          <a:lstStyle/>
          <a:p>
            <a:endParaRPr lang="en-US" dirty="0" smtClean="0"/>
          </a:p>
          <a:p>
            <a:pPr>
              <a:buFont typeface="Wingdings" pitchFamily="2" charset="2"/>
              <a:buChar char="q"/>
            </a:pPr>
            <a:r>
              <a:rPr lang="en-US" dirty="0" smtClean="0"/>
              <a:t>Initial EMT Certification</a:t>
            </a:r>
          </a:p>
          <a:p>
            <a:pPr lvl="1">
              <a:buFont typeface="Wingdings" pitchFamily="2" charset="2"/>
              <a:buChar char="q"/>
            </a:pPr>
            <a:r>
              <a:rPr lang="en-US" dirty="0" smtClean="0"/>
              <a:t>Renewal of EMT</a:t>
            </a:r>
          </a:p>
          <a:p>
            <a:pPr>
              <a:buFont typeface="Wingdings" pitchFamily="2" charset="2"/>
              <a:buChar char="q"/>
            </a:pPr>
            <a:r>
              <a:rPr lang="en-US" dirty="0" smtClean="0"/>
              <a:t>Initial Fire Service Certification</a:t>
            </a:r>
          </a:p>
          <a:p>
            <a:pPr lvl="1">
              <a:buFont typeface="Wingdings" pitchFamily="2" charset="2"/>
              <a:buChar char="q"/>
            </a:pPr>
            <a:r>
              <a:rPr lang="en-US" dirty="0" smtClean="0"/>
              <a:t>Renewal of Fire Service</a:t>
            </a:r>
          </a:p>
          <a:p>
            <a:pPr marL="457200" lvl="1" indent="0">
              <a:buNone/>
            </a:pPr>
            <a:endParaRPr lang="en-US" dirty="0"/>
          </a:p>
        </p:txBody>
      </p:sp>
    </p:spTree>
    <p:extLst>
      <p:ext uri="{BB962C8B-B14F-4D97-AF65-F5344CB8AC3E}">
        <p14:creationId xmlns:p14="http://schemas.microsoft.com/office/powerpoint/2010/main" val="41560266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195" y="1066800"/>
            <a:ext cx="6400800" cy="498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675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V18 Checklist - EMT</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q"/>
            </a:pPr>
            <a:endParaRPr lang="en-US" dirty="0" smtClean="0"/>
          </a:p>
          <a:p>
            <a:pPr>
              <a:buFont typeface="Wingdings" pitchFamily="2" charset="2"/>
              <a:buChar char="q"/>
            </a:pPr>
            <a:r>
              <a:rPr lang="en-US" dirty="0" smtClean="0"/>
              <a:t>Valid EMT/Paramedic License</a:t>
            </a:r>
          </a:p>
          <a:p>
            <a:pPr>
              <a:buFont typeface="Wingdings" pitchFamily="2" charset="2"/>
              <a:buChar char="q"/>
            </a:pPr>
            <a:r>
              <a:rPr lang="en-US" dirty="0" smtClean="0"/>
              <a:t>V-10 documenting minimum 4 years</a:t>
            </a:r>
          </a:p>
          <a:p>
            <a:pPr>
              <a:buFont typeface="Wingdings" pitchFamily="2" charset="2"/>
              <a:buChar char="q"/>
            </a:pPr>
            <a:r>
              <a:rPr lang="en-US" dirty="0" smtClean="0"/>
              <a:t>Valid CPR card</a:t>
            </a:r>
          </a:p>
          <a:p>
            <a:pPr>
              <a:buFont typeface="Wingdings" pitchFamily="2" charset="2"/>
              <a:buChar char="q"/>
            </a:pPr>
            <a:r>
              <a:rPr lang="en-US" dirty="0" smtClean="0"/>
              <a:t>National Registry Test Scores</a:t>
            </a:r>
          </a:p>
          <a:p>
            <a:pPr>
              <a:buFont typeface="Wingdings" pitchFamily="2" charset="2"/>
              <a:buChar char="q"/>
            </a:pPr>
            <a:r>
              <a:rPr lang="en-US" dirty="0" smtClean="0"/>
              <a:t>Instructor Training </a:t>
            </a:r>
          </a:p>
          <a:p>
            <a:pPr>
              <a:buFont typeface="Wingdings" pitchFamily="2" charset="2"/>
              <a:buChar char="q"/>
            </a:pPr>
            <a:r>
              <a:rPr lang="en-US" dirty="0" smtClean="0"/>
              <a:t>Field Based Experience</a:t>
            </a:r>
          </a:p>
          <a:p>
            <a:pPr lvl="1">
              <a:buFont typeface="Wingdings" pitchFamily="2" charset="2"/>
              <a:buChar char="q"/>
            </a:pPr>
            <a:r>
              <a:rPr lang="en-US" dirty="0" smtClean="0"/>
              <a:t>EMT/Paramedic and CPR cards must be submitted for both initial and renewal</a:t>
            </a:r>
          </a:p>
          <a:p>
            <a:pPr lvl="1">
              <a:buFont typeface="Wingdings" pitchFamily="2" charset="2"/>
              <a:buChar char="q"/>
            </a:pPr>
            <a:endParaRPr lang="en-US" dirty="0"/>
          </a:p>
          <a:p>
            <a:pPr lvl="1">
              <a:buFont typeface="Wingdings" pitchFamily="2" charset="2"/>
              <a:buChar char="q"/>
            </a:pPr>
            <a:r>
              <a:rPr lang="en-US" dirty="0" smtClean="0"/>
              <a:t>RESA Signature</a:t>
            </a:r>
            <a:endParaRPr lang="en-US" dirty="0"/>
          </a:p>
        </p:txBody>
      </p:sp>
    </p:spTree>
    <p:extLst>
      <p:ext uri="{BB962C8B-B14F-4D97-AF65-F5344CB8AC3E}">
        <p14:creationId xmlns:p14="http://schemas.microsoft.com/office/powerpoint/2010/main" val="15167757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V18 </a:t>
            </a:r>
            <a:r>
              <a:rPr lang="en-US" dirty="0"/>
              <a:t>Checklist </a:t>
            </a:r>
            <a:r>
              <a:rPr lang="en-US" dirty="0" smtClean="0"/>
              <a:t>– Fire Service</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q"/>
            </a:pPr>
            <a:r>
              <a:rPr lang="en-US" dirty="0"/>
              <a:t>Valid EMT/Paramedic License</a:t>
            </a:r>
          </a:p>
          <a:p>
            <a:pPr>
              <a:buFont typeface="Wingdings" pitchFamily="2" charset="2"/>
              <a:buChar char="q"/>
            </a:pPr>
            <a:r>
              <a:rPr lang="en-US" dirty="0"/>
              <a:t>V-10 documenting minimum 4 years</a:t>
            </a:r>
          </a:p>
          <a:p>
            <a:pPr>
              <a:buFont typeface="Wingdings" pitchFamily="2" charset="2"/>
              <a:buChar char="q"/>
            </a:pPr>
            <a:r>
              <a:rPr lang="en-US" dirty="0"/>
              <a:t>Valid CPR card</a:t>
            </a:r>
          </a:p>
          <a:p>
            <a:pPr>
              <a:buFont typeface="Wingdings" pitchFamily="2" charset="2"/>
              <a:buChar char="q"/>
            </a:pPr>
            <a:r>
              <a:rPr lang="en-US" dirty="0" smtClean="0"/>
              <a:t>Instructor </a:t>
            </a:r>
            <a:r>
              <a:rPr lang="en-US" dirty="0"/>
              <a:t>Training </a:t>
            </a:r>
            <a:endParaRPr lang="en-US" dirty="0" smtClean="0"/>
          </a:p>
          <a:p>
            <a:pPr>
              <a:buFont typeface="Wingdings" pitchFamily="2" charset="2"/>
              <a:buChar char="q"/>
            </a:pPr>
            <a:r>
              <a:rPr lang="en-US" dirty="0" smtClean="0"/>
              <a:t>Hazardous Materials Training</a:t>
            </a:r>
          </a:p>
          <a:p>
            <a:pPr>
              <a:buFont typeface="Wingdings" pitchFamily="2" charset="2"/>
              <a:buChar char="q"/>
            </a:pPr>
            <a:r>
              <a:rPr lang="en-US" dirty="0" smtClean="0"/>
              <a:t>Firefighting Training </a:t>
            </a:r>
            <a:endParaRPr lang="en-US" dirty="0"/>
          </a:p>
          <a:p>
            <a:pPr>
              <a:buFont typeface="Wingdings" pitchFamily="2" charset="2"/>
              <a:buChar char="q"/>
            </a:pPr>
            <a:r>
              <a:rPr lang="en-US" dirty="0"/>
              <a:t>Field Based Experience</a:t>
            </a:r>
          </a:p>
          <a:p>
            <a:pPr lvl="1">
              <a:buFont typeface="Wingdings" pitchFamily="2" charset="2"/>
              <a:buChar char="q"/>
            </a:pPr>
            <a:r>
              <a:rPr lang="en-US" dirty="0" smtClean="0"/>
              <a:t>First Aid and CPR cards must be submitted for both initial and renewal</a:t>
            </a:r>
          </a:p>
          <a:p>
            <a:pPr lvl="1">
              <a:buFont typeface="Wingdings" pitchFamily="2" charset="2"/>
              <a:buChar char="q"/>
            </a:pPr>
            <a:endParaRPr lang="en-US" dirty="0"/>
          </a:p>
          <a:p>
            <a:pPr lvl="1">
              <a:buFont typeface="Wingdings" pitchFamily="2" charset="2"/>
              <a:buChar char="q"/>
            </a:pPr>
            <a:r>
              <a:rPr lang="en-US" dirty="0" smtClean="0"/>
              <a:t>RESA signature</a:t>
            </a:r>
          </a:p>
          <a:p>
            <a:pPr>
              <a:buFont typeface="Wingdings" pitchFamily="2" charset="2"/>
              <a:buChar char="q"/>
            </a:pPr>
            <a:endParaRPr lang="en-US" dirty="0"/>
          </a:p>
        </p:txBody>
      </p:sp>
    </p:spTree>
    <p:extLst>
      <p:ext uri="{BB962C8B-B14F-4D97-AF65-F5344CB8AC3E}">
        <p14:creationId xmlns:p14="http://schemas.microsoft.com/office/powerpoint/2010/main" val="3885883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Contact</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1417638"/>
            <a:ext cx="8434552" cy="4708525"/>
          </a:xfrm>
        </p:spPr>
        <p:txBody>
          <a:bodyPr>
            <a:normAutofit fontScale="85000" lnSpcReduction="20000"/>
          </a:bodyPr>
          <a:lstStyle/>
          <a:p>
            <a:pPr marL="0" indent="0">
              <a:buNone/>
            </a:pPr>
            <a:endParaRPr lang="en-US" dirty="0" smtClean="0"/>
          </a:p>
          <a:p>
            <a:pPr lvl="1">
              <a:buFont typeface="Arial" pitchFamily="34" charset="0"/>
              <a:buChar char="•"/>
            </a:pPr>
            <a:r>
              <a:rPr lang="en-US" sz="2400" dirty="0" smtClean="0">
                <a:latin typeface="Arial" pitchFamily="34" charset="0"/>
                <a:cs typeface="Arial" pitchFamily="34" charset="0"/>
              </a:rPr>
              <a:t>Forms 20-T, 20A, 20S, 23, 24, and Educator </a:t>
            </a:r>
            <a:r>
              <a:rPr lang="en-US" sz="2400" dirty="0" smtClean="0">
                <a:latin typeface="Arial" pitchFamily="34" charset="0"/>
                <a:cs typeface="Arial" pitchFamily="34" charset="0"/>
              </a:rPr>
              <a:t>Evaluation</a:t>
            </a:r>
            <a:endParaRPr lang="en-US" sz="2400" dirty="0" smtClean="0">
              <a:latin typeface="Arial" pitchFamily="34" charset="0"/>
              <a:cs typeface="Arial" pitchFamily="34" charset="0"/>
            </a:endParaRPr>
          </a:p>
          <a:p>
            <a:pPr lvl="2">
              <a:buFont typeface="Arial" pitchFamily="34" charset="0"/>
              <a:buChar char="•"/>
            </a:pPr>
            <a:r>
              <a:rPr lang="en-US" sz="2000" b="1" dirty="0" smtClean="0">
                <a:latin typeface="Arial" pitchFamily="34" charset="0"/>
                <a:cs typeface="Arial" pitchFamily="34" charset="0"/>
              </a:rPr>
              <a:t>Trent Danowski   </a:t>
            </a:r>
            <a:r>
              <a:rPr lang="en-US" sz="2000" dirty="0" smtClean="0">
                <a:latin typeface="Arial" pitchFamily="34" charset="0"/>
                <a:cs typeface="Arial" pitchFamily="34" charset="0"/>
                <a:hlinkClick r:id="rId2"/>
              </a:rPr>
              <a:t>tdanowski@access.k12.wv.us</a:t>
            </a:r>
            <a:endParaRPr lang="en-US" sz="2000" dirty="0" smtClean="0">
              <a:latin typeface="Arial" pitchFamily="34" charset="0"/>
              <a:cs typeface="Arial" pitchFamily="34" charset="0"/>
            </a:endParaRPr>
          </a:p>
          <a:p>
            <a:pPr marL="457200" lvl="1" indent="0">
              <a:buNone/>
            </a:pPr>
            <a:endParaRPr lang="en-US" sz="2400" dirty="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Forms 4, 8,19,26, and 39; OEPA &amp; Title I Reports; HQ Reports; Legal Files</a:t>
            </a:r>
          </a:p>
          <a:p>
            <a:pPr lvl="2">
              <a:buFont typeface="Arial" pitchFamily="34" charset="0"/>
              <a:buChar char="•"/>
            </a:pPr>
            <a:r>
              <a:rPr lang="en-US" sz="2000" b="1" dirty="0" smtClean="0">
                <a:latin typeface="Arial" pitchFamily="34" charset="0"/>
                <a:cs typeface="Arial" pitchFamily="34" charset="0"/>
              </a:rPr>
              <a:t>Lori Buchanan</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3"/>
              </a:rPr>
              <a:t>llbuchan@access.k12.wv.us</a:t>
            </a:r>
            <a:endParaRPr lang="en-US" sz="2000" dirty="0" smtClean="0">
              <a:latin typeface="Arial" pitchFamily="34" charset="0"/>
              <a:cs typeface="Arial" pitchFamily="34" charset="0"/>
            </a:endParaRPr>
          </a:p>
          <a:p>
            <a:pPr marL="914400" lvl="2" indent="0">
              <a:buNone/>
            </a:pPr>
            <a:endParaRPr lang="en-US" sz="2000" dirty="0" smtClean="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Forms 1/1A, 12, 32, 33, 36, 37, 38, 42, 43, 44, and 50</a:t>
            </a:r>
          </a:p>
          <a:p>
            <a:pPr lvl="2">
              <a:buFont typeface="Arial" pitchFamily="34" charset="0"/>
              <a:buChar char="•"/>
            </a:pPr>
            <a:r>
              <a:rPr lang="en-US" sz="2000" b="1" dirty="0" smtClean="0">
                <a:latin typeface="Arial" pitchFamily="34" charset="0"/>
                <a:cs typeface="Arial" pitchFamily="34" charset="0"/>
              </a:rPr>
              <a:t>Scottie Ford</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4"/>
              </a:rPr>
              <a:t>smford@access.k12.wv.us</a:t>
            </a:r>
            <a:endParaRPr lang="en-US" sz="2000" dirty="0" smtClean="0">
              <a:latin typeface="Arial" pitchFamily="34" charset="0"/>
              <a:cs typeface="Arial" pitchFamily="34" charset="0"/>
            </a:endParaRPr>
          </a:p>
          <a:p>
            <a:pPr marL="457200" lvl="1" indent="0">
              <a:buNone/>
            </a:pPr>
            <a:endParaRPr lang="en-US" sz="2400" dirty="0" smtClean="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Forms 2, 30, 35, 40, and 60 and for National Board Process</a:t>
            </a:r>
          </a:p>
          <a:p>
            <a:pPr lvl="2"/>
            <a:r>
              <a:rPr lang="en-US" sz="2100" b="1" dirty="0" smtClean="0">
                <a:latin typeface="Arial" pitchFamily="34" charset="0"/>
                <a:cs typeface="Arial" pitchFamily="34" charset="0"/>
              </a:rPr>
              <a:t>Teresa Epperley  </a:t>
            </a:r>
            <a:r>
              <a:rPr lang="en-US" sz="2100" dirty="0" smtClean="0">
                <a:latin typeface="Arial" pitchFamily="34" charset="0"/>
                <a:cs typeface="Arial" pitchFamily="34" charset="0"/>
                <a:hlinkClick r:id="rId5"/>
              </a:rPr>
              <a:t>tepperle@access.k12.wv.us</a:t>
            </a:r>
            <a:r>
              <a:rPr lang="en-US" sz="2100" dirty="0" smtClean="0">
                <a:latin typeface="Arial" pitchFamily="34" charset="0"/>
                <a:cs typeface="Arial" pitchFamily="34" charset="0"/>
              </a:rPr>
              <a:t> </a:t>
            </a:r>
          </a:p>
          <a:p>
            <a:pPr lvl="1">
              <a:buFont typeface="Arial" pitchFamily="34" charset="0"/>
              <a:buChar char="•"/>
            </a:pPr>
            <a:endParaRPr lang="en-US" sz="2400" dirty="0" smtClean="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Forms </a:t>
            </a:r>
            <a:r>
              <a:rPr lang="en-US" sz="2400" dirty="0">
                <a:latin typeface="Arial" pitchFamily="34" charset="0"/>
                <a:cs typeface="Arial" pitchFamily="34" charset="0"/>
              </a:rPr>
              <a:t>4, 25, 25T, All V Forms</a:t>
            </a:r>
          </a:p>
          <a:p>
            <a:pPr lvl="2">
              <a:buFont typeface="Arial" pitchFamily="34" charset="0"/>
              <a:buChar char="•"/>
            </a:pPr>
            <a:r>
              <a:rPr lang="en-US" sz="2000" b="1" dirty="0">
                <a:latin typeface="Arial" pitchFamily="34" charset="0"/>
                <a:cs typeface="Arial" pitchFamily="34" charset="0"/>
              </a:rPr>
              <a:t>Doug Cipoletti </a:t>
            </a:r>
            <a:r>
              <a:rPr lang="en-US" sz="2000" dirty="0">
                <a:latin typeface="Arial" pitchFamily="34" charset="0"/>
                <a:cs typeface="Arial" pitchFamily="34" charset="0"/>
                <a:hlinkClick r:id="rId6"/>
              </a:rPr>
              <a:t>dccipole@access.k12.wv.us</a:t>
            </a:r>
            <a:r>
              <a:rPr lang="en-US" sz="2000" dirty="0">
                <a:latin typeface="Arial" pitchFamily="34" charset="0"/>
                <a:cs typeface="Arial" pitchFamily="34" charset="0"/>
              </a:rPr>
              <a:t> </a:t>
            </a:r>
          </a:p>
          <a:p>
            <a:pPr lvl="2"/>
            <a:endParaRPr lang="en-US" sz="2100" dirty="0">
              <a:latin typeface="Arial" pitchFamily="34" charset="0"/>
              <a:cs typeface="Arial" pitchFamily="34" charset="0"/>
            </a:endParaRPr>
          </a:p>
        </p:txBody>
      </p:sp>
    </p:spTree>
    <p:extLst>
      <p:ext uri="{BB962C8B-B14F-4D97-AF65-F5344CB8AC3E}">
        <p14:creationId xmlns:p14="http://schemas.microsoft.com/office/powerpoint/2010/main" val="34849040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724"/>
            <a:ext cx="8229600" cy="1143000"/>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dirty="0" smtClean="0"/>
              <a:t>800-982-2378</a:t>
            </a:r>
          </a:p>
          <a:p>
            <a:pPr marL="0" indent="0" algn="ctr">
              <a:buNone/>
            </a:pPr>
            <a:r>
              <a:rPr lang="en-US" dirty="0">
                <a:hlinkClick r:id="rId2"/>
              </a:rPr>
              <a:t>http://wvde.state.wv.us/certification</a:t>
            </a:r>
            <a:r>
              <a:rPr lang="en-US" dirty="0" smtClean="0">
                <a:hlinkClick r:id="rId2"/>
              </a:rPr>
              <a:t>/</a:t>
            </a:r>
            <a:endParaRPr lang="en-US" dirty="0" smtClean="0"/>
          </a:p>
          <a:p>
            <a:endParaRPr lang="en-US" dirty="0" smtClean="0"/>
          </a:p>
          <a:p>
            <a:endParaRPr lang="en-US" dirty="0"/>
          </a:p>
        </p:txBody>
      </p:sp>
    </p:spTree>
    <p:extLst>
      <p:ext uri="{BB962C8B-B14F-4D97-AF65-F5344CB8AC3E}">
        <p14:creationId xmlns:p14="http://schemas.microsoft.com/office/powerpoint/2010/main" val="100117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78" y="441906"/>
            <a:ext cx="6144321" cy="1143000"/>
          </a:xfrm>
        </p:spPr>
        <p:txBody>
          <a:bodyPr>
            <a:normAutofit fontScale="90000"/>
          </a:bodyPr>
          <a:lstStyle/>
          <a:p>
            <a:r>
              <a:rPr lang="en-US" b="1" dirty="0" smtClean="0">
                <a:solidFill>
                  <a:schemeClr val="tx2"/>
                </a:solidFill>
                <a:latin typeface="Arial" pitchFamily="34" charset="0"/>
                <a:cs typeface="Arial" pitchFamily="34" charset="0"/>
              </a:rPr>
              <a:t>Applicant Information</a:t>
            </a:r>
            <a:br>
              <a:rPr lang="en-US" b="1" dirty="0" smtClean="0">
                <a:solidFill>
                  <a:schemeClr val="tx2"/>
                </a:solidFill>
                <a:latin typeface="Arial" pitchFamily="34" charset="0"/>
                <a:cs typeface="Arial" pitchFamily="34" charset="0"/>
              </a:rPr>
            </a:br>
            <a:r>
              <a:rPr lang="en-US" b="1" dirty="0" smtClean="0">
                <a:solidFill>
                  <a:schemeClr val="tx2"/>
                </a:solidFill>
                <a:latin typeface="Arial" pitchFamily="34" charset="0"/>
                <a:cs typeface="Arial" pitchFamily="34" charset="0"/>
              </a:rPr>
              <a:t> Form</a:t>
            </a:r>
            <a:endParaRPr lang="en-US"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pPr algn="ctr">
              <a:buNone/>
            </a:pPr>
            <a:r>
              <a:rPr lang="en-US" dirty="0" smtClean="0">
                <a:latin typeface="Arial" pitchFamily="34" charset="0"/>
                <a:cs typeface="Arial" pitchFamily="34" charset="0"/>
              </a:rPr>
              <a:t>Please complete all sections of the applicant form. </a:t>
            </a:r>
          </a:p>
          <a:p>
            <a:pPr algn="ctr">
              <a:buNone/>
            </a:pPr>
            <a:r>
              <a:rPr lang="en-US" u="sng" dirty="0" smtClean="0">
                <a:latin typeface="Arial" pitchFamily="34" charset="0"/>
                <a:cs typeface="Arial" pitchFamily="34" charset="0"/>
              </a:rPr>
              <a:t> </a:t>
            </a:r>
            <a:r>
              <a:rPr lang="en-US" b="1" u="sng" dirty="0" smtClean="0">
                <a:latin typeface="Arial" pitchFamily="34" charset="0"/>
                <a:cs typeface="Arial" pitchFamily="34" charset="0"/>
              </a:rPr>
              <a:t>Essential information</a:t>
            </a:r>
          </a:p>
          <a:p>
            <a:pPr>
              <a:buNone/>
            </a:pPr>
            <a:r>
              <a:rPr lang="en-US" b="1" dirty="0" smtClean="0">
                <a:latin typeface="Arial" pitchFamily="34" charset="0"/>
                <a:cs typeface="Arial" pitchFamily="34" charset="0"/>
              </a:rPr>
              <a:t>Part 1 </a:t>
            </a:r>
            <a:r>
              <a:rPr lang="en-US" dirty="0" smtClean="0">
                <a:latin typeface="Arial" pitchFamily="34" charset="0"/>
                <a:cs typeface="Arial" pitchFamily="34" charset="0"/>
              </a:rPr>
              <a:t>–SSN, US Citizen, Email, County School System.</a:t>
            </a:r>
          </a:p>
          <a:p>
            <a:pPr>
              <a:buNone/>
            </a:pPr>
            <a:r>
              <a:rPr lang="en-US" dirty="0" smtClean="0">
                <a:latin typeface="Arial" pitchFamily="34" charset="0"/>
                <a:cs typeface="Arial" pitchFamily="34" charset="0"/>
              </a:rPr>
              <a:t>*If there’s no county listed, remember to complete a Form 4B</a:t>
            </a:r>
          </a:p>
          <a:p>
            <a:pPr>
              <a:buNone/>
            </a:pPr>
            <a:r>
              <a:rPr lang="en-US" dirty="0" smtClean="0">
                <a:latin typeface="Arial" pitchFamily="34" charset="0"/>
                <a:cs typeface="Arial" pitchFamily="34" charset="0"/>
              </a:rPr>
              <a:t>*If there was a name change, please provide a copy of your marriage certificate, etc.</a:t>
            </a:r>
          </a:p>
          <a:p>
            <a:pPr>
              <a:buNone/>
            </a:pPr>
            <a:r>
              <a:rPr lang="en-US" b="1" dirty="0" smtClean="0">
                <a:latin typeface="Arial" pitchFamily="34" charset="0"/>
                <a:cs typeface="Arial" pitchFamily="34" charset="0"/>
              </a:rPr>
              <a:t>Part 2 </a:t>
            </a:r>
            <a:r>
              <a:rPr lang="en-US" dirty="0" smtClean="0">
                <a:latin typeface="Arial" pitchFamily="34" charset="0"/>
                <a:cs typeface="Arial" pitchFamily="34" charset="0"/>
              </a:rPr>
              <a:t>– Please answer all questions openly and honestly.  If the applicant answers “yes” to any question, they must also include a </a:t>
            </a:r>
            <a:r>
              <a:rPr lang="en-US" i="1" dirty="0" smtClean="0">
                <a:latin typeface="Arial" pitchFamily="34" charset="0"/>
                <a:cs typeface="Arial" pitchFamily="34" charset="0"/>
              </a:rPr>
              <a:t>detailed</a:t>
            </a:r>
            <a:r>
              <a:rPr lang="en-US" dirty="0" smtClean="0">
                <a:latin typeface="Arial" pitchFamily="34" charset="0"/>
                <a:cs typeface="Arial" pitchFamily="34" charset="0"/>
              </a:rPr>
              <a:t> narrative of any/all incidents, any court and/or personnel documents, and documentation of completion of required programs or paid fines/fees.</a:t>
            </a:r>
          </a:p>
          <a:p>
            <a:pPr>
              <a:buNone/>
            </a:pPr>
            <a:r>
              <a:rPr lang="en-US" b="1" dirty="0" smtClean="0">
                <a:latin typeface="Arial" pitchFamily="34" charset="0"/>
                <a:cs typeface="Arial" pitchFamily="34" charset="0"/>
              </a:rPr>
              <a:t>Part 3 </a:t>
            </a:r>
            <a:r>
              <a:rPr lang="en-US" dirty="0" smtClean="0">
                <a:latin typeface="Arial" pitchFamily="34" charset="0"/>
                <a:cs typeface="Arial" pitchFamily="34" charset="0"/>
              </a:rPr>
              <a:t> -- Original Applicant Signature and Date</a:t>
            </a:r>
          </a:p>
          <a:p>
            <a:pPr>
              <a:buNone/>
            </a:pPr>
            <a:r>
              <a:rPr lang="en-US" b="1" dirty="0" smtClean="0">
                <a:latin typeface="Arial" pitchFamily="34" charset="0"/>
                <a:cs typeface="Arial" pitchFamily="34" charset="0"/>
              </a:rPr>
              <a:t>Part 4  </a:t>
            </a:r>
            <a:r>
              <a:rPr lang="en-US" dirty="0" smtClean="0">
                <a:latin typeface="Arial" pitchFamily="34" charset="0"/>
                <a:cs typeface="Arial" pitchFamily="34" charset="0"/>
              </a:rPr>
              <a:t>--Original Superintendent Signature and Date</a:t>
            </a:r>
            <a:endParaRPr lang="en-US" b="1" dirty="0" smtClean="0">
              <a:latin typeface="Arial" pitchFamily="34" charset="0"/>
              <a:cs typeface="Arial" pitchFamily="34" charset="0"/>
            </a:endParaRPr>
          </a:p>
          <a:p>
            <a:pPr algn="ctr">
              <a:buNone/>
            </a:pPr>
            <a:endParaRPr lang="en-US" dirty="0" smtClean="0"/>
          </a:p>
        </p:txBody>
      </p:sp>
    </p:spTree>
    <p:extLst>
      <p:ext uri="{BB962C8B-B14F-4D97-AF65-F5344CB8AC3E}">
        <p14:creationId xmlns:p14="http://schemas.microsoft.com/office/powerpoint/2010/main" val="2109757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3817</Words>
  <Application>Microsoft Office PowerPoint</Application>
  <PresentationFormat>On-screen Show (4:3)</PresentationFormat>
  <Paragraphs>557</Paragraphs>
  <Slides>86</Slides>
  <Notes>25</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Office of Professional Preparation</vt:lpstr>
      <vt:lpstr>West Virginia Policy 5202</vt:lpstr>
      <vt:lpstr>New Protocols</vt:lpstr>
      <vt:lpstr>Fingerprints/Background</vt:lpstr>
      <vt:lpstr>Finding the Most  Current Forms</vt:lpstr>
      <vt:lpstr>PowerPoint Presentation</vt:lpstr>
      <vt:lpstr>PowerPoint Presentation</vt:lpstr>
      <vt:lpstr>Applicant Information Form</vt:lpstr>
      <vt:lpstr>Applicant Information  Form</vt:lpstr>
      <vt:lpstr>Applicant Information page  tied to employment</vt:lpstr>
      <vt:lpstr>Form 7</vt:lpstr>
      <vt:lpstr>PowerPoint Presentation</vt:lpstr>
      <vt:lpstr>Advanced Credentials Forms 30 &amp; 35</vt:lpstr>
      <vt:lpstr>Form 30</vt:lpstr>
      <vt:lpstr>Form 30</vt:lpstr>
      <vt:lpstr>Advanced  Placement Teacher</vt:lpstr>
      <vt:lpstr>RENEWAL Advanced Placement Teacher</vt:lpstr>
      <vt:lpstr>Form 35  Advanced Credential</vt:lpstr>
      <vt:lpstr>Form 35</vt:lpstr>
      <vt:lpstr>Personal Finance Specialist</vt:lpstr>
      <vt:lpstr>Personal Finance Specialist Permanent Credential</vt:lpstr>
      <vt:lpstr>Form 40</vt:lpstr>
      <vt:lpstr>**Note** This is not the same as the Early Childhood Paraprofessional Certificate that goes into effect  July 1, 2014  For more information on the Early Childhood Paraprofessional, please contact Teresa Epperley @ tepperle@access.k12.wv.us </vt:lpstr>
      <vt:lpstr>Required Documentation</vt:lpstr>
      <vt:lpstr>Required Courses and Equivalent Training</vt:lpstr>
      <vt:lpstr>Form 60 </vt:lpstr>
      <vt:lpstr>Permanent Certificate –All requirements  met Initial Certificate  --All requirements not met; may be renewed two times Renewal Certificate – Initial Certificate and 15 clock hours </vt:lpstr>
      <vt:lpstr>Required Documentation</vt:lpstr>
      <vt:lpstr>Required Courses  and Equivalent Training</vt:lpstr>
      <vt:lpstr>Salary Supplement and Fee Reimbursement for  Teachers (NBCTs)</vt:lpstr>
      <vt:lpstr>             Salary Supplement and          Fee Reimbursement for   Teachers (NBCTs)</vt:lpstr>
      <vt:lpstr>Form 37</vt:lpstr>
      <vt:lpstr>Form 12</vt:lpstr>
      <vt:lpstr>       Salary Supplement and           Fee Reimbursement for       Student Support Professionals</vt:lpstr>
      <vt:lpstr>      Salary Supplement and          Fee Reimbursement for      Student Support Professionals</vt:lpstr>
      <vt:lpstr>      Salary Supplement and          Fee Reimbursement for     Student Support Professionals</vt:lpstr>
      <vt:lpstr>              Salary Supplement and          Fee Reimbursement for    Student Support Professionals</vt:lpstr>
      <vt:lpstr>Form 43</vt:lpstr>
      <vt:lpstr>Form 44</vt:lpstr>
      <vt:lpstr>Form 33</vt:lpstr>
      <vt:lpstr>             Moving Expenses         Fee Reimbursement</vt:lpstr>
      <vt:lpstr>                Tuition Reimbursement</vt:lpstr>
      <vt:lpstr>                Tuition Reimbursement</vt:lpstr>
      <vt:lpstr>Form 36</vt:lpstr>
      <vt:lpstr>                Fee Reimbursements</vt:lpstr>
      <vt:lpstr>             Permanent Authorization</vt:lpstr>
      <vt:lpstr>Form 42</vt:lpstr>
      <vt:lpstr>      Community Programs             Authorization</vt:lpstr>
      <vt:lpstr>      Community Programs             Authorization</vt:lpstr>
      <vt:lpstr>      Community Programs             Authorization</vt:lpstr>
      <vt:lpstr>      Community Programs             Authorization</vt:lpstr>
      <vt:lpstr>Form 50 </vt:lpstr>
      <vt:lpstr>                Temporary       Authorizations</vt:lpstr>
      <vt:lpstr>Form 38</vt:lpstr>
      <vt:lpstr>Form 39               Temporary Authorization for Coaches,        Athletic Trainers, &amp; Limited Football Trainers</vt:lpstr>
      <vt:lpstr>Form 39                           Temporary Authorization for Coaches,                     Athletic Trainers, &amp; Limited Football Trainers</vt:lpstr>
      <vt:lpstr>Form 39  Temporary Authorization for Coaches,  Athletic Trainers, &amp; Limited Football Trainers</vt:lpstr>
      <vt:lpstr>Career and Technical Education Certification </vt:lpstr>
      <vt:lpstr>V7 – Career Technical Certification</vt:lpstr>
      <vt:lpstr>PowerPoint Presentation</vt:lpstr>
      <vt:lpstr> Initial Career Technical Certification</vt:lpstr>
      <vt:lpstr> Renewal of Career Technical Certificate</vt:lpstr>
      <vt:lpstr> Permanent Career Technical Certification</vt:lpstr>
      <vt:lpstr>V9 – First-Class/Full Time CTE or Substitute Permit</vt:lpstr>
      <vt:lpstr>PowerPoint Presentation</vt:lpstr>
      <vt:lpstr>   Original First-Class/Full-time CTE Permit</vt:lpstr>
      <vt:lpstr>     Renewal of First-Class/Full-time CTE Permit</vt:lpstr>
      <vt:lpstr>  Original Substitute CTE Permit</vt:lpstr>
      <vt:lpstr>   Renewal of Substitute CTE Permit</vt:lpstr>
      <vt:lpstr>V9 Checklist</vt:lpstr>
      <vt:lpstr>V9 continued</vt:lpstr>
      <vt:lpstr>V14 – Advanced Salary Classification For Career Technical Certificate</vt:lpstr>
      <vt:lpstr>     V14 – Advanced Salary for Career and Technical Certificate</vt:lpstr>
      <vt:lpstr> V14 Checklist</vt:lpstr>
      <vt:lpstr>     V15 – Adult License for Adult Basic Education</vt:lpstr>
      <vt:lpstr>PowerPoint Presentation</vt:lpstr>
      <vt:lpstr> V15 Checklist</vt:lpstr>
      <vt:lpstr>     V17 – Adult Permit for Special Interest and Occupational Areas</vt:lpstr>
      <vt:lpstr>PowerPoint Presentation</vt:lpstr>
      <vt:lpstr>V17 Checklist</vt:lpstr>
      <vt:lpstr>    V18 Adult Permit for EMT and Fire Service Training</vt:lpstr>
      <vt:lpstr>PowerPoint Presentation</vt:lpstr>
      <vt:lpstr>V18 Checklist - EMT</vt:lpstr>
      <vt:lpstr> V18 Checklist – Fire Service</vt:lpstr>
      <vt:lpstr>Contact</vt:lpstr>
      <vt:lpstr>Thank you!</vt:lpstr>
    </vt:vector>
  </TitlesOfParts>
  <Company>West Virginia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tepperley</cp:lastModifiedBy>
  <cp:revision>156</cp:revision>
  <cp:lastPrinted>2013-05-22T17:27:06Z</cp:lastPrinted>
  <dcterms:created xsi:type="dcterms:W3CDTF">2013-01-30T16:54:38Z</dcterms:created>
  <dcterms:modified xsi:type="dcterms:W3CDTF">2013-06-27T03:00:46Z</dcterms:modified>
</cp:coreProperties>
</file>