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87" r:id="rId2"/>
    <p:sldId id="297" r:id="rId3"/>
    <p:sldId id="350" r:id="rId4"/>
    <p:sldId id="351" r:id="rId5"/>
    <p:sldId id="352" r:id="rId6"/>
    <p:sldId id="353" r:id="rId7"/>
    <p:sldId id="331" r:id="rId8"/>
    <p:sldId id="354" r:id="rId9"/>
    <p:sldId id="355" r:id="rId10"/>
    <p:sldId id="345" r:id="rId11"/>
    <p:sldId id="346" r:id="rId12"/>
    <p:sldId id="347" r:id="rId13"/>
    <p:sldId id="342" r:id="rId14"/>
    <p:sldId id="326" r:id="rId15"/>
    <p:sldId id="341" r:id="rId16"/>
    <p:sldId id="325" r:id="rId17"/>
    <p:sldId id="292" r:id="rId18"/>
    <p:sldId id="293" r:id="rId19"/>
    <p:sldId id="299" r:id="rId20"/>
    <p:sldId id="349" r:id="rId21"/>
    <p:sldId id="261" r:id="rId22"/>
    <p:sldId id="263" r:id="rId23"/>
    <p:sldId id="264" r:id="rId24"/>
    <p:sldId id="265" r:id="rId25"/>
    <p:sldId id="266" r:id="rId26"/>
    <p:sldId id="267" r:id="rId27"/>
    <p:sldId id="268" r:id="rId28"/>
    <p:sldId id="269" r:id="rId29"/>
    <p:sldId id="343" r:id="rId30"/>
    <p:sldId id="340" r:id="rId31"/>
    <p:sldId id="316" r:id="rId32"/>
    <p:sldId id="321" r:id="rId33"/>
    <p:sldId id="317" r:id="rId34"/>
    <p:sldId id="314" r:id="rId35"/>
    <p:sldId id="315" r:id="rId36"/>
    <p:sldId id="318" r:id="rId37"/>
    <p:sldId id="323" r:id="rId38"/>
    <p:sldId id="319" r:id="rId39"/>
    <p:sldId id="322" r:id="rId40"/>
    <p:sldId id="320" r:id="rId41"/>
    <p:sldId id="288" r:id="rId42"/>
    <p:sldId id="289" r:id="rId43"/>
    <p:sldId id="290" r:id="rId44"/>
    <p:sldId id="281" r:id="rId45"/>
    <p:sldId id="282" r:id="rId46"/>
    <p:sldId id="283" r:id="rId47"/>
    <p:sldId id="284" r:id="rId48"/>
    <p:sldId id="285" r:id="rId49"/>
    <p:sldId id="286" r:id="rId50"/>
    <p:sldId id="328" r:id="rId51"/>
    <p:sldId id="304" r:id="rId52"/>
    <p:sldId id="305" r:id="rId53"/>
    <p:sldId id="337" r:id="rId54"/>
    <p:sldId id="34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8" d="100"/>
          <a:sy n="118" d="100"/>
        </p:scale>
        <p:origin x="13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EEAD9-9D6D-4DB6-97B6-309B4B9D93CB}" type="datetimeFigureOut">
              <a:rPr lang="en-US" smtClean="0"/>
              <a:t>8/28/2015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BB932-798F-417F-9303-5F418E832106}" type="slidenum">
              <a:rPr lang="en-US" smtClean="0"/>
              <a:t>‹#›</a:t>
            </a:fld>
            <a:endParaRPr lang="en-US"/>
          </a:p>
        </p:txBody>
      </p:sp>
    </p:spTree>
    <p:extLst>
      <p:ext uri="{BB962C8B-B14F-4D97-AF65-F5344CB8AC3E}">
        <p14:creationId xmlns:p14="http://schemas.microsoft.com/office/powerpoint/2010/main" val="183013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to verify that the applicant has </a:t>
            </a:r>
            <a:r>
              <a:rPr lang="en-US" baseline="0" smtClean="0"/>
              <a:t>correctly paid.</a:t>
            </a:r>
            <a:endParaRPr lang="en-US"/>
          </a:p>
        </p:txBody>
      </p:sp>
      <p:sp>
        <p:nvSpPr>
          <p:cNvPr id="4" name="Slide Number Placeholder 3"/>
          <p:cNvSpPr>
            <a:spLocks noGrp="1"/>
          </p:cNvSpPr>
          <p:nvPr>
            <p:ph type="sldNum" sz="quarter" idx="10"/>
          </p:nvPr>
        </p:nvSpPr>
        <p:spPr/>
        <p:txBody>
          <a:bodyPr/>
          <a:lstStyle/>
          <a:p>
            <a:fld id="{6C6BB932-798F-417F-9303-5F418E832106}" type="slidenum">
              <a:rPr lang="en-US" smtClean="0"/>
              <a:t>7</a:t>
            </a:fld>
            <a:endParaRPr lang="en-US"/>
          </a:p>
        </p:txBody>
      </p:sp>
    </p:spTree>
    <p:extLst>
      <p:ext uri="{BB962C8B-B14F-4D97-AF65-F5344CB8AC3E}">
        <p14:creationId xmlns:p14="http://schemas.microsoft.com/office/powerpoint/2010/main" val="369602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a:t>
            </a:r>
            <a:r>
              <a:rPr lang="en-US" baseline="0" dirty="0" smtClean="0"/>
              <a:t>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10</a:t>
            </a:fld>
            <a:endParaRPr lang="en-US" dirty="0"/>
          </a:p>
        </p:txBody>
      </p:sp>
    </p:spTree>
    <p:extLst>
      <p:ext uri="{BB962C8B-B14F-4D97-AF65-F5344CB8AC3E}">
        <p14:creationId xmlns:p14="http://schemas.microsoft.com/office/powerpoint/2010/main" val="37110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11</a:t>
            </a:fld>
            <a:endParaRPr lang="en-US" dirty="0"/>
          </a:p>
        </p:txBody>
      </p:sp>
    </p:spTree>
    <p:extLst>
      <p:ext uri="{BB962C8B-B14F-4D97-AF65-F5344CB8AC3E}">
        <p14:creationId xmlns:p14="http://schemas.microsoft.com/office/powerpoint/2010/main" val="30337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12</a:t>
            </a:fld>
            <a:endParaRPr lang="en-US" dirty="0"/>
          </a:p>
        </p:txBody>
      </p:sp>
    </p:spTree>
    <p:extLst>
      <p:ext uri="{BB962C8B-B14F-4D97-AF65-F5344CB8AC3E}">
        <p14:creationId xmlns:p14="http://schemas.microsoft.com/office/powerpoint/2010/main" val="7615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waivers will be allowable for 2015-2016 for TSS for the required AA degree level.</a:t>
            </a:r>
            <a:endParaRPr lang="en-US" dirty="0"/>
          </a:p>
        </p:txBody>
      </p:sp>
      <p:sp>
        <p:nvSpPr>
          <p:cNvPr id="4" name="Slide Number Placeholder 3"/>
          <p:cNvSpPr>
            <a:spLocks noGrp="1"/>
          </p:cNvSpPr>
          <p:nvPr>
            <p:ph type="sldNum" sz="quarter" idx="10"/>
          </p:nvPr>
        </p:nvSpPr>
        <p:spPr/>
        <p:txBody>
          <a:bodyPr/>
          <a:lstStyle/>
          <a:p>
            <a:fld id="{03D92434-4874-4A9A-8923-9EF28415293E}" type="slidenum">
              <a:rPr lang="en-US" smtClean="0"/>
              <a:t>13</a:t>
            </a:fld>
            <a:endParaRPr lang="en-US"/>
          </a:p>
        </p:txBody>
      </p:sp>
    </p:spTree>
    <p:extLst>
      <p:ext uri="{BB962C8B-B14F-4D97-AF65-F5344CB8AC3E}">
        <p14:creationId xmlns:p14="http://schemas.microsoft.com/office/powerpoint/2010/main" val="314180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submitted before renewal requirements have been completed will be denied.  Some applications are being submitted </a:t>
            </a:r>
            <a:r>
              <a:rPr lang="en-US" smtClean="0"/>
              <a:t>weeks or</a:t>
            </a:r>
            <a:r>
              <a:rPr lang="en-US" baseline="0" smtClean="0"/>
              <a:t> </a:t>
            </a:r>
            <a:r>
              <a:rPr lang="en-US" smtClean="0"/>
              <a:t>months </a:t>
            </a:r>
            <a:r>
              <a:rPr lang="en-US" dirty="0" smtClean="0"/>
              <a:t>before renewal requirements</a:t>
            </a:r>
            <a:r>
              <a:rPr lang="en-US" baseline="0" dirty="0" smtClean="0"/>
              <a:t> are being completed.</a:t>
            </a:r>
            <a:endParaRPr lang="en-US" dirty="0"/>
          </a:p>
        </p:txBody>
      </p:sp>
      <p:sp>
        <p:nvSpPr>
          <p:cNvPr id="4" name="Slide Number Placeholder 3"/>
          <p:cNvSpPr>
            <a:spLocks noGrp="1"/>
          </p:cNvSpPr>
          <p:nvPr>
            <p:ph type="sldNum" sz="quarter" idx="10"/>
          </p:nvPr>
        </p:nvSpPr>
        <p:spPr/>
        <p:txBody>
          <a:bodyPr/>
          <a:lstStyle/>
          <a:p>
            <a:fld id="{03D92434-4874-4A9A-8923-9EF28415293E}" type="slidenum">
              <a:rPr lang="en-US" smtClean="0"/>
              <a:t>50</a:t>
            </a:fld>
            <a:endParaRPr lang="en-US"/>
          </a:p>
        </p:txBody>
      </p:sp>
    </p:spTree>
    <p:extLst>
      <p:ext uri="{BB962C8B-B14F-4D97-AF65-F5344CB8AC3E}">
        <p14:creationId xmlns:p14="http://schemas.microsoft.com/office/powerpoint/2010/main" val="67740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439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67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09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0152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17148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4649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274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4C006-4849-E34F-9B66-71AF1D6A1030}"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6457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195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9503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3995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C006-4849-E34F-9B66-71AF1D6A1030}" type="datetimeFigureOut">
              <a:rPr lang="en-US" smtClean="0"/>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8F1C562-0EF2-0045-8093-4EDB6FA56DFA}" type="slidenum">
              <a:rPr lang="en-US" smtClean="0"/>
              <a:pPr/>
              <a:t>‹#›</a:t>
            </a:fld>
            <a:endParaRPr lang="en-US" dirty="0"/>
          </a:p>
        </p:txBody>
      </p:sp>
    </p:spTree>
    <p:extLst>
      <p:ext uri="{BB962C8B-B14F-4D97-AF65-F5344CB8AC3E}">
        <p14:creationId xmlns:p14="http://schemas.microsoft.com/office/powerpoint/2010/main" val="9108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vde.state.wv.us/polic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vde.state.wv.us/certification/form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vde.state.wv.us/certification/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vde.state.wv.us/certification/forms/documents/WebsiteGuideEndorsemebtbyPraxis.pdf" TargetMode="External"/><Relationship Id="rId2" Type="http://schemas.openxmlformats.org/officeDocument/2006/relationships/hyperlink" Target="http://wvde.state.wv.us/certification/form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2218"/>
            <a:ext cx="7772400" cy="1470025"/>
          </a:xfrm>
        </p:spPr>
        <p:txBody>
          <a:bodyPr/>
          <a:lstStyle/>
          <a:p>
            <a:r>
              <a:rPr lang="en-US" b="1" dirty="0">
                <a:solidFill>
                  <a:srgbClr val="000099"/>
                </a:solidFill>
                <a:latin typeface="Arial" pitchFamily="34" charset="0"/>
                <a:cs typeface="Arial" pitchFamily="34" charset="0"/>
              </a:rPr>
              <a:t>Office of </a:t>
            </a:r>
            <a:r>
              <a:rPr lang="en-US" b="1" dirty="0" smtClean="0">
                <a:solidFill>
                  <a:srgbClr val="000099"/>
                </a:solidFill>
                <a:latin typeface="Arial" pitchFamily="34" charset="0"/>
                <a:cs typeface="Arial" pitchFamily="34" charset="0"/>
              </a:rPr>
              <a:t>Educator Effectiveness and Licensure</a:t>
            </a:r>
            <a:endParaRPr lang="en-US" dirty="0"/>
          </a:p>
        </p:txBody>
      </p:sp>
      <p:sp>
        <p:nvSpPr>
          <p:cNvPr id="3" name="Subtitle 2"/>
          <p:cNvSpPr>
            <a:spLocks noGrp="1"/>
          </p:cNvSpPr>
          <p:nvPr>
            <p:ph type="subTitle" idx="1"/>
          </p:nvPr>
        </p:nvSpPr>
        <p:spPr>
          <a:xfrm>
            <a:off x="1371600" y="3217415"/>
            <a:ext cx="6400800" cy="2326650"/>
          </a:xfrm>
        </p:spPr>
        <p:txBody>
          <a:bodyPr/>
          <a:lstStyle/>
          <a:p>
            <a:endParaRPr lang="en-US" b="1" dirty="0" smtClean="0">
              <a:solidFill>
                <a:srgbClr val="000099"/>
              </a:solidFill>
              <a:latin typeface="Arial" pitchFamily="34" charset="0"/>
              <a:cs typeface="Arial" pitchFamily="34" charset="0"/>
            </a:endParaRPr>
          </a:p>
          <a:p>
            <a:r>
              <a:rPr lang="en-US" sz="1800" b="1" dirty="0" smtClean="0">
                <a:solidFill>
                  <a:srgbClr val="000099"/>
                </a:solidFill>
                <a:latin typeface="Arial" pitchFamily="34" charset="0"/>
                <a:cs typeface="Arial" pitchFamily="34" charset="0"/>
              </a:rPr>
              <a:t>July 30, </a:t>
            </a:r>
            <a:r>
              <a:rPr lang="en-US" sz="1800" b="1" dirty="0">
                <a:solidFill>
                  <a:srgbClr val="000099"/>
                </a:solidFill>
                <a:latin typeface="Arial" pitchFamily="34" charset="0"/>
                <a:cs typeface="Arial" pitchFamily="34" charset="0"/>
              </a:rPr>
              <a:t>2015</a:t>
            </a:r>
            <a:br>
              <a:rPr lang="en-US" sz="1800" b="1" dirty="0">
                <a:solidFill>
                  <a:srgbClr val="000099"/>
                </a:solidFill>
                <a:latin typeface="Arial" pitchFamily="34" charset="0"/>
                <a:cs typeface="Arial" pitchFamily="34" charset="0"/>
              </a:rPr>
            </a:br>
            <a:r>
              <a:rPr lang="en-US" sz="1800" b="1" dirty="0" smtClean="0">
                <a:solidFill>
                  <a:srgbClr val="000099"/>
                </a:solidFill>
                <a:latin typeface="Arial" pitchFamily="34" charset="0"/>
                <a:cs typeface="Arial" pitchFamily="34" charset="0"/>
              </a:rPr>
              <a:t>Bridgeport Conference Center</a:t>
            </a:r>
            <a:endParaRPr lang="en-US" sz="1800" dirty="0"/>
          </a:p>
        </p:txBody>
      </p:sp>
    </p:spTree>
    <p:extLst>
      <p:ext uri="{BB962C8B-B14F-4D97-AF65-F5344CB8AC3E}">
        <p14:creationId xmlns:p14="http://schemas.microsoft.com/office/powerpoint/2010/main" val="97475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4741"/>
            <a:ext cx="9144000" cy="1143000"/>
          </a:xfrm>
        </p:spPr>
        <p:txBody>
          <a:bodyPr>
            <a:normAutofit/>
          </a:bodyPr>
          <a:lstStyle/>
          <a:p>
            <a:r>
              <a:rPr lang="en-US" sz="3200" b="1" dirty="0" smtClean="0">
                <a:solidFill>
                  <a:schemeClr val="tx2"/>
                </a:solidFill>
                <a:latin typeface="Arial" pitchFamily="34" charset="0"/>
                <a:cs typeface="Arial" pitchFamily="34" charset="0"/>
              </a:rPr>
              <a:t>Waiver Process</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As a result of new accountability measures and ensure educator quality, the waiver request guidelines will be strictly enforced</a:t>
            </a:r>
          </a:p>
          <a:p>
            <a:r>
              <a:rPr lang="en-US" sz="2000" dirty="0" smtClean="0">
                <a:solidFill>
                  <a:schemeClr val="tx2"/>
                </a:solidFill>
                <a:latin typeface="Arial" panose="020B0604020202020204" pitchFamily="34" charset="0"/>
                <a:cs typeface="Arial" panose="020B0604020202020204" pitchFamily="34" charset="0"/>
              </a:rPr>
              <a:t>Waiver </a:t>
            </a:r>
            <a:r>
              <a:rPr lang="en-US" sz="2000" b="1" u="sng" dirty="0" smtClean="0">
                <a:solidFill>
                  <a:schemeClr val="tx2"/>
                </a:solidFill>
                <a:latin typeface="Arial" panose="020B0604020202020204" pitchFamily="34" charset="0"/>
                <a:cs typeface="Arial" panose="020B0604020202020204" pitchFamily="34" charset="0"/>
              </a:rPr>
              <a:t>form</a:t>
            </a:r>
            <a:r>
              <a:rPr lang="en-US" sz="2000" dirty="0" smtClean="0">
                <a:solidFill>
                  <a:schemeClr val="tx2"/>
                </a:solidFill>
                <a:latin typeface="Arial" panose="020B0604020202020204" pitchFamily="34" charset="0"/>
                <a:cs typeface="Arial" panose="020B0604020202020204" pitchFamily="34" charset="0"/>
              </a:rPr>
              <a:t> and </a:t>
            </a:r>
            <a:r>
              <a:rPr lang="en-US" sz="2000" b="1" u="sng" dirty="0" smtClean="0">
                <a:solidFill>
                  <a:schemeClr val="tx2"/>
                </a:solidFill>
                <a:latin typeface="Arial" panose="020B0604020202020204" pitchFamily="34" charset="0"/>
                <a:cs typeface="Arial" panose="020B0604020202020204" pitchFamily="34" charset="0"/>
              </a:rPr>
              <a:t>letter</a:t>
            </a:r>
            <a:r>
              <a:rPr lang="en-US" sz="2000" dirty="0" smtClean="0">
                <a:solidFill>
                  <a:schemeClr val="tx2"/>
                </a:solidFill>
                <a:latin typeface="Arial" panose="020B0604020202020204" pitchFamily="34" charset="0"/>
                <a:cs typeface="Arial" panose="020B0604020202020204" pitchFamily="34" charset="0"/>
              </a:rPr>
              <a:t> required</a:t>
            </a:r>
          </a:p>
          <a:p>
            <a:r>
              <a:rPr lang="en-US" sz="2000" dirty="0" smtClean="0">
                <a:solidFill>
                  <a:schemeClr val="tx2"/>
                </a:solidFill>
                <a:latin typeface="Arial" panose="020B0604020202020204" pitchFamily="34" charset="0"/>
                <a:cs typeface="Arial" panose="020B0604020202020204" pitchFamily="34" charset="0"/>
              </a:rPr>
              <a:t>Waiver </a:t>
            </a:r>
            <a:r>
              <a:rPr lang="en-US" sz="2000" dirty="0">
                <a:solidFill>
                  <a:schemeClr val="tx2"/>
                </a:solidFill>
                <a:latin typeface="Arial" panose="020B0604020202020204" pitchFamily="34" charset="0"/>
                <a:cs typeface="Arial" panose="020B0604020202020204" pitchFamily="34" charset="0"/>
              </a:rPr>
              <a:t>request form must be submitted by County Superintendent/equivalent or Community Program Director and must include the correct licensure application and processing fee(s</a:t>
            </a:r>
            <a:r>
              <a:rPr lang="en-US" sz="2000" dirty="0" smtClean="0">
                <a:solidFill>
                  <a:schemeClr val="tx2"/>
                </a:solidFill>
                <a:latin typeface="Arial" panose="020B0604020202020204" pitchFamily="34" charset="0"/>
                <a:cs typeface="Arial" panose="020B0604020202020204" pitchFamily="34" charset="0"/>
              </a:rPr>
              <a:t>)</a:t>
            </a:r>
            <a:endParaRPr lang="en-US" sz="2000" dirty="0">
              <a:solidFill>
                <a:schemeClr val="tx2"/>
              </a:solidFill>
              <a:latin typeface="Arial" panose="020B0604020202020204" pitchFamily="34" charset="0"/>
              <a:cs typeface="Arial" panose="020B0604020202020204" pitchFamily="34" charset="0"/>
            </a:endParaRPr>
          </a:p>
          <a:p>
            <a:pPr lvl="0"/>
            <a:r>
              <a:rPr lang="en-US" sz="2000" dirty="0">
                <a:solidFill>
                  <a:schemeClr val="tx2"/>
                </a:solidFill>
                <a:latin typeface="Arial" panose="020B0604020202020204" pitchFamily="34" charset="0"/>
                <a:cs typeface="Arial" panose="020B0604020202020204" pitchFamily="34" charset="0"/>
              </a:rPr>
              <a:t>Waiver must meet at minimum one of the </a:t>
            </a:r>
            <a:r>
              <a:rPr lang="en-US" sz="2000" dirty="0" smtClean="0">
                <a:solidFill>
                  <a:schemeClr val="tx2"/>
                </a:solidFill>
                <a:latin typeface="Arial" panose="020B0604020202020204" pitchFamily="34" charset="0"/>
                <a:cs typeface="Arial" panose="020B0604020202020204" pitchFamily="34" charset="0"/>
              </a:rPr>
              <a:t>eligible criteria</a:t>
            </a:r>
            <a:endParaRPr lang="en-US" sz="2000" dirty="0">
              <a:solidFill>
                <a:schemeClr val="tx2"/>
              </a:solidFill>
              <a:latin typeface="Arial" panose="020B0604020202020204" pitchFamily="34" charset="0"/>
              <a:cs typeface="Arial" panose="020B0604020202020204" pitchFamily="34" charset="0"/>
            </a:endParaRPr>
          </a:p>
          <a:p>
            <a:pPr lvl="0"/>
            <a:r>
              <a:rPr lang="en-US" sz="2000" dirty="0">
                <a:solidFill>
                  <a:schemeClr val="tx2"/>
                </a:solidFill>
                <a:latin typeface="Arial" panose="020B0604020202020204" pitchFamily="34" charset="0"/>
                <a:cs typeface="Arial" panose="020B0604020202020204" pitchFamily="34" charset="0"/>
              </a:rPr>
              <a:t>Waivers (if approved) will result in the issuance of the certificate requested and will expire on June 30 of the academic year for which the waiver was requested</a:t>
            </a:r>
          </a:p>
          <a:p>
            <a:pPr lvl="0"/>
            <a:r>
              <a:rPr lang="en-US" sz="2000" b="1" dirty="0">
                <a:solidFill>
                  <a:srgbClr val="FF0000"/>
                </a:solidFill>
                <a:latin typeface="Arial" panose="020B0604020202020204" pitchFamily="34" charset="0"/>
                <a:cs typeface="Arial" panose="020B0604020202020204" pitchFamily="34" charset="0"/>
              </a:rPr>
              <a:t>Only one waiver may be submitted for the life of the certificate</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98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rmAutofit/>
          </a:bodyPr>
          <a:lstStyle/>
          <a:p>
            <a:r>
              <a:rPr lang="en-US" sz="3200" b="1" dirty="0" smtClean="0">
                <a:solidFill>
                  <a:schemeClr val="tx2"/>
                </a:solidFill>
                <a:latin typeface="Arial" pitchFamily="34" charset="0"/>
                <a:cs typeface="Arial" pitchFamily="34" charset="0"/>
              </a:rPr>
              <a:t>Waiver Process</a:t>
            </a:r>
            <a:endParaRPr lang="en-US"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616675"/>
            <a:ext cx="8229600" cy="4525963"/>
          </a:xfrm>
        </p:spPr>
        <p:txBody>
          <a:bodyPr>
            <a:normAutofit/>
          </a:bodyPr>
          <a:lstStyle/>
          <a:p>
            <a:r>
              <a:rPr lang="en-US" sz="2000" dirty="0" smtClean="0">
                <a:solidFill>
                  <a:schemeClr val="tx2"/>
                </a:solidFill>
                <a:latin typeface="Arial" panose="020B0604020202020204" pitchFamily="34" charset="0"/>
                <a:cs typeface="Arial" panose="020B0604020202020204" pitchFamily="34" charset="0"/>
              </a:rPr>
              <a:t>Only the following certificates are eligible for a waiver request:</a:t>
            </a:r>
          </a:p>
          <a:p>
            <a:pPr lvl="1"/>
            <a:r>
              <a:rPr lang="en-US" sz="1600" dirty="0">
                <a:solidFill>
                  <a:schemeClr val="tx2"/>
                </a:solidFill>
                <a:latin typeface="Arial" panose="020B0604020202020204" pitchFamily="34" charset="0"/>
                <a:cs typeface="Arial" panose="020B0604020202020204" pitchFamily="34" charset="0"/>
              </a:rPr>
              <a:t>Professional Certificates or E</a:t>
            </a:r>
            <a:r>
              <a:rPr lang="en-US" sz="1600" dirty="0" smtClean="0">
                <a:solidFill>
                  <a:schemeClr val="tx2"/>
                </a:solidFill>
                <a:latin typeface="Arial" panose="020B0604020202020204" pitchFamily="34" charset="0"/>
                <a:cs typeface="Arial" panose="020B0604020202020204" pitchFamily="34" charset="0"/>
              </a:rPr>
              <a:t>quivalent </a:t>
            </a:r>
          </a:p>
          <a:p>
            <a:pPr lvl="1"/>
            <a:r>
              <a:rPr lang="en-US" sz="1600" dirty="0" smtClean="0">
                <a:solidFill>
                  <a:schemeClr val="tx2"/>
                </a:solidFill>
                <a:latin typeface="Arial" panose="020B0604020202020204" pitchFamily="34" charset="0"/>
                <a:cs typeface="Arial" panose="020B0604020202020204" pitchFamily="34" charset="0"/>
              </a:rPr>
              <a:t>First-Class, Full-Time Permit </a:t>
            </a:r>
          </a:p>
          <a:p>
            <a:pPr lvl="1"/>
            <a:r>
              <a:rPr lang="en-US" sz="1600" dirty="0" smtClean="0">
                <a:solidFill>
                  <a:schemeClr val="tx2"/>
                </a:solidFill>
                <a:latin typeface="Arial" panose="020B0604020202020204" pitchFamily="34" charset="0"/>
                <a:cs typeface="Arial" panose="020B0604020202020204" pitchFamily="34" charset="0"/>
              </a:rPr>
              <a:t>Out </a:t>
            </a:r>
            <a:r>
              <a:rPr lang="en-US" sz="1600" dirty="0">
                <a:solidFill>
                  <a:schemeClr val="tx2"/>
                </a:solidFill>
                <a:latin typeface="Arial" panose="020B0604020202020204" pitchFamily="34" charset="0"/>
                <a:cs typeface="Arial" panose="020B0604020202020204" pitchFamily="34" charset="0"/>
              </a:rPr>
              <a:t>of Field </a:t>
            </a:r>
            <a:r>
              <a:rPr lang="en-US" sz="1600" dirty="0" smtClean="0">
                <a:solidFill>
                  <a:schemeClr val="tx2"/>
                </a:solidFill>
                <a:latin typeface="Arial" panose="020B0604020202020204" pitchFamily="34" charset="0"/>
                <a:cs typeface="Arial" panose="020B0604020202020204" pitchFamily="34" charset="0"/>
              </a:rPr>
              <a:t>Authorization </a:t>
            </a:r>
          </a:p>
          <a:p>
            <a:pPr lvl="1"/>
            <a:r>
              <a:rPr lang="en-US" sz="1600" dirty="0" smtClean="0">
                <a:solidFill>
                  <a:schemeClr val="tx2"/>
                </a:solidFill>
                <a:latin typeface="Arial" panose="020B0604020202020204" pitchFamily="34" charset="0"/>
                <a:cs typeface="Arial" panose="020B0604020202020204" pitchFamily="34" charset="0"/>
              </a:rPr>
              <a:t>Community </a:t>
            </a:r>
            <a:r>
              <a:rPr lang="en-US" sz="1600" dirty="0">
                <a:solidFill>
                  <a:schemeClr val="tx2"/>
                </a:solidFill>
                <a:latin typeface="Arial" panose="020B0604020202020204" pitchFamily="34" charset="0"/>
                <a:cs typeface="Arial" panose="020B0604020202020204" pitchFamily="34" charset="0"/>
              </a:rPr>
              <a:t>Program </a:t>
            </a:r>
            <a:r>
              <a:rPr lang="en-US" sz="1600" dirty="0" smtClean="0">
                <a:solidFill>
                  <a:schemeClr val="tx2"/>
                </a:solidFill>
                <a:latin typeface="Arial" panose="020B0604020202020204" pitchFamily="34" charset="0"/>
                <a:cs typeface="Arial" panose="020B0604020202020204" pitchFamily="34" charset="0"/>
              </a:rPr>
              <a:t>Authorization</a:t>
            </a:r>
          </a:p>
          <a:p>
            <a:pPr lvl="1"/>
            <a:r>
              <a:rPr lang="en-US" sz="1600" dirty="0" smtClean="0">
                <a:solidFill>
                  <a:schemeClr val="tx2"/>
                </a:solidFill>
                <a:latin typeface="Arial" panose="020B0604020202020204" pitchFamily="34" charset="0"/>
                <a:cs typeface="Arial" panose="020B0604020202020204" pitchFamily="34" charset="0"/>
              </a:rPr>
              <a:t>Substitute Permit</a:t>
            </a:r>
          </a:p>
          <a:p>
            <a:pPr lvl="1"/>
            <a:r>
              <a:rPr lang="en-US" sz="1600" dirty="0" smtClean="0">
                <a:solidFill>
                  <a:schemeClr val="tx2"/>
                </a:solidFill>
                <a:latin typeface="Arial" panose="020B0604020202020204" pitchFamily="34" charset="0"/>
                <a:cs typeface="Arial" panose="020B0604020202020204" pitchFamily="34" charset="0"/>
              </a:rPr>
              <a:t>Alternative </a:t>
            </a:r>
            <a:r>
              <a:rPr lang="en-US" sz="1600" dirty="0">
                <a:solidFill>
                  <a:schemeClr val="tx2"/>
                </a:solidFill>
                <a:latin typeface="Arial" panose="020B0604020202020204" pitchFamily="34" charset="0"/>
                <a:cs typeface="Arial" panose="020B0604020202020204" pitchFamily="34" charset="0"/>
              </a:rPr>
              <a:t>Teaching </a:t>
            </a:r>
            <a:r>
              <a:rPr lang="en-US" sz="1600" dirty="0" smtClean="0">
                <a:solidFill>
                  <a:schemeClr val="tx2"/>
                </a:solidFill>
                <a:latin typeface="Arial" panose="020B0604020202020204" pitchFamily="34" charset="0"/>
                <a:cs typeface="Arial" panose="020B0604020202020204" pitchFamily="34" charset="0"/>
              </a:rPr>
              <a:t>Certificate</a:t>
            </a:r>
          </a:p>
          <a:p>
            <a:pPr lvl="1"/>
            <a:r>
              <a:rPr lang="en-US" sz="1600" dirty="0" smtClean="0">
                <a:solidFill>
                  <a:schemeClr val="tx2"/>
                </a:solidFill>
                <a:latin typeface="Arial" panose="020B0604020202020204" pitchFamily="34" charset="0"/>
                <a:cs typeface="Arial" panose="020B0604020202020204" pitchFamily="34" charset="0"/>
              </a:rPr>
              <a:t>Career </a:t>
            </a:r>
            <a:r>
              <a:rPr lang="en-US" sz="1600" dirty="0">
                <a:solidFill>
                  <a:schemeClr val="tx2"/>
                </a:solidFill>
                <a:latin typeface="Arial" panose="020B0604020202020204" pitchFamily="34" charset="0"/>
                <a:cs typeface="Arial" panose="020B0604020202020204" pitchFamily="34" charset="0"/>
              </a:rPr>
              <a:t>and Technical </a:t>
            </a:r>
            <a:r>
              <a:rPr lang="en-US" sz="1600" dirty="0" smtClean="0">
                <a:solidFill>
                  <a:schemeClr val="tx2"/>
                </a:solidFill>
                <a:latin typeface="Arial" panose="020B0604020202020204" pitchFamily="34" charset="0"/>
                <a:cs typeface="Arial" panose="020B0604020202020204" pitchFamily="34" charset="0"/>
              </a:rPr>
              <a:t>Certificates</a:t>
            </a:r>
          </a:p>
        </p:txBody>
      </p:sp>
    </p:spTree>
    <p:extLst>
      <p:ext uri="{BB962C8B-B14F-4D97-AF65-F5344CB8AC3E}">
        <p14:creationId xmlns:p14="http://schemas.microsoft.com/office/powerpoint/2010/main" val="380246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7"/>
            <a:ext cx="8229600" cy="4525963"/>
          </a:xfrm>
        </p:spPr>
        <p:txBody>
          <a:bodyPr>
            <a:normAutofit/>
          </a:bodyPr>
          <a:lstStyle/>
          <a:p>
            <a:pPr marL="0" indent="0">
              <a:buNone/>
            </a:pPr>
            <a:endParaRPr lang="en-US" sz="2000" b="1" dirty="0" smtClean="0">
              <a:solidFill>
                <a:schemeClr val="tx2"/>
              </a:solidFill>
              <a:latin typeface="Arial" panose="020B0604020202020204" pitchFamily="34" charset="0"/>
              <a:cs typeface="Arial" panose="020B0604020202020204" pitchFamily="34" charset="0"/>
            </a:endParaRPr>
          </a:p>
          <a:p>
            <a:pPr marL="0" indent="0">
              <a:buNone/>
            </a:pPr>
            <a:endParaRPr lang="en-US" sz="2000" b="1" dirty="0">
              <a:solidFill>
                <a:schemeClr val="tx2"/>
              </a:solidFill>
              <a:latin typeface="Arial" panose="020B0604020202020204" pitchFamily="34" charset="0"/>
              <a:cs typeface="Arial" panose="020B0604020202020204" pitchFamily="34" charset="0"/>
            </a:endParaRPr>
          </a:p>
          <a:p>
            <a:pPr marL="0" indent="0">
              <a:buNone/>
            </a:pPr>
            <a:endParaRPr lang="en-US" sz="2000" dirty="0">
              <a:solidFill>
                <a:schemeClr val="tx2"/>
              </a:solidFill>
              <a:latin typeface="Arial" panose="020B0604020202020204" pitchFamily="34" charset="0"/>
              <a:cs typeface="Arial" panose="020B0604020202020204" pitchFamily="34" charset="0"/>
            </a:endParaRPr>
          </a:p>
          <a:p>
            <a:pPr marL="0" indent="0">
              <a:buNone/>
            </a:pPr>
            <a:endParaRPr lang="en-US" sz="2000" dirty="0">
              <a:solidFill>
                <a:schemeClr val="tx2"/>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66911830"/>
              </p:ext>
            </p:extLst>
          </p:nvPr>
        </p:nvGraphicFramePr>
        <p:xfrm>
          <a:off x="340961" y="1193369"/>
          <a:ext cx="8384584" cy="4812889"/>
        </p:xfrm>
        <a:graphic>
          <a:graphicData uri="http://schemas.openxmlformats.org/drawingml/2006/table">
            <a:tbl>
              <a:tblPr firstRow="1" bandRow="1">
                <a:tableStyleId>{5C22544A-7EE6-4342-B048-85BDC9FD1C3A}</a:tableStyleId>
              </a:tblPr>
              <a:tblGrid>
                <a:gridCol w="4192292"/>
                <a:gridCol w="4192292"/>
              </a:tblGrid>
              <a:tr h="8940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latin typeface="Arial" panose="020B0604020202020204" pitchFamily="34" charset="0"/>
                          <a:cs typeface="Arial" panose="020B0604020202020204" pitchFamily="34" charset="0"/>
                        </a:rPr>
                        <a:t>Extenuating Circumstances Required for Waiver Request</a:t>
                      </a:r>
                      <a:endParaRPr lang="en-US" b="1" dirty="0"/>
                    </a:p>
                  </a:txBody>
                  <a:tc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c>
                  <a:txBody>
                    <a:bodyPr/>
                    <a:lstStyle/>
                    <a:p>
                      <a:r>
                        <a:rPr lang="en-US" sz="2000" b="1" dirty="0" smtClean="0">
                          <a:solidFill>
                            <a:schemeClr val="tx2"/>
                          </a:solidFill>
                          <a:latin typeface="Arial" panose="020B0604020202020204" pitchFamily="34" charset="0"/>
                          <a:cs typeface="Arial" panose="020B0604020202020204" pitchFamily="34" charset="0"/>
                        </a:rPr>
                        <a:t>Unacceptable Criteria for Waiver </a:t>
                      </a:r>
                      <a:endParaRPr lang="en-US" sz="2000" dirty="0"/>
                    </a:p>
                  </a:txBody>
                  <a:tc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r>
              <a:tr h="655945">
                <a:tc>
                  <a:txBody>
                    <a:bodyPr/>
                    <a:lstStyle/>
                    <a:p>
                      <a:pPr marL="3429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smtClean="0">
                          <a:solidFill>
                            <a:schemeClr val="accent3">
                              <a:lumMod val="50000"/>
                            </a:schemeClr>
                          </a:solidFill>
                          <a:latin typeface="Arial" panose="020B0604020202020204" pitchFamily="34" charset="0"/>
                          <a:cs typeface="Arial" panose="020B0604020202020204" pitchFamily="34" charset="0"/>
                        </a:rPr>
                        <a:t>Illness/Death </a:t>
                      </a:r>
                      <a:endParaRPr lang="en-US" sz="2000" dirty="0">
                        <a:solidFill>
                          <a:schemeClr val="accent3">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800" dirty="0" smtClean="0">
                          <a:solidFill>
                            <a:srgbClr val="FF0000"/>
                          </a:solidFill>
                          <a:latin typeface="Arial" panose="020B0604020202020204" pitchFamily="34" charset="0"/>
                          <a:cs typeface="Arial" panose="020B0604020202020204" pitchFamily="34" charset="0"/>
                        </a:rPr>
                        <a:t> Unable to meet required GPA as defined in WVBE Policy 5202</a:t>
                      </a:r>
                    </a:p>
                  </a:txBody>
                  <a:tcPr/>
                </a:tc>
              </a:tr>
              <a:tr h="718416">
                <a:tc>
                  <a:txBody>
                    <a:bodyPr/>
                    <a:lstStyle/>
                    <a:p>
                      <a:pPr marL="3429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smtClean="0">
                          <a:solidFill>
                            <a:schemeClr val="accent3">
                              <a:lumMod val="50000"/>
                            </a:schemeClr>
                          </a:solidFill>
                          <a:latin typeface="Arial" panose="020B0604020202020204" pitchFamily="34" charset="0"/>
                          <a:cs typeface="Arial" panose="020B0604020202020204" pitchFamily="34" charset="0"/>
                        </a:rPr>
                        <a:t>Hardship</a:t>
                      </a:r>
                    </a:p>
                    <a:p>
                      <a:endParaRPr lang="en-US" sz="2000" dirty="0">
                        <a:solidFill>
                          <a:schemeClr val="accent3">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 </a:t>
                      </a:r>
                      <a:r>
                        <a:rPr lang="en-US" sz="1800" b="1" dirty="0" smtClean="0">
                          <a:solidFill>
                            <a:srgbClr val="FF0000"/>
                          </a:solidFill>
                          <a:latin typeface="Arial" panose="020B0604020202020204" pitchFamily="34" charset="0"/>
                          <a:cs typeface="Arial" panose="020B0604020202020204" pitchFamily="34" charset="0"/>
                        </a:rPr>
                        <a:t> </a:t>
                      </a:r>
                      <a:r>
                        <a:rPr lang="en-US" sz="1800" dirty="0" smtClean="0">
                          <a:solidFill>
                            <a:srgbClr val="FF0000"/>
                          </a:solidFill>
                          <a:latin typeface="Arial" panose="020B0604020202020204" pitchFamily="34" charset="0"/>
                          <a:cs typeface="Arial" panose="020B0604020202020204" pitchFamily="34" charset="0"/>
                        </a:rPr>
                        <a:t>Not having passing scores on Praxis exams or inability to take exams</a:t>
                      </a:r>
                      <a:endParaRPr lang="en-US" dirty="0">
                        <a:solidFill>
                          <a:srgbClr val="FF0000"/>
                        </a:solidFill>
                      </a:endParaRPr>
                    </a:p>
                  </a:txBody>
                  <a:tcPr/>
                </a:tc>
              </a:tr>
              <a:tr h="2334563">
                <a:tc>
                  <a:txBody>
                    <a:bodyPr/>
                    <a:lstStyle/>
                    <a:p>
                      <a:pPr marL="342900" lvl="0" indent="-342900">
                        <a:buFont typeface="Wingdings" panose="05000000000000000000" pitchFamily="2" charset="2"/>
                        <a:buChar char="ü"/>
                      </a:pPr>
                      <a:r>
                        <a:rPr lang="en-US" sz="2000" dirty="0" smtClean="0">
                          <a:solidFill>
                            <a:schemeClr val="accent3">
                              <a:lumMod val="50000"/>
                            </a:schemeClr>
                          </a:solidFill>
                          <a:latin typeface="Arial" panose="020B0604020202020204" pitchFamily="34" charset="0"/>
                          <a:cs typeface="Arial" panose="020B0604020202020204" pitchFamily="34" charset="0"/>
                        </a:rPr>
                        <a:t>Unavailability of Coursework </a:t>
                      </a:r>
                    </a:p>
                    <a:p>
                      <a:pPr marL="0" lvl="0" indent="0">
                        <a:buFont typeface="Wingdings" panose="05000000000000000000" pitchFamily="2" charset="2"/>
                        <a:buNone/>
                      </a:pPr>
                      <a:endParaRPr lang="en-US" sz="2000" dirty="0" smtClean="0">
                        <a:solidFill>
                          <a:schemeClr val="accent3">
                            <a:lumMod val="50000"/>
                          </a:schemeClr>
                        </a:solidFill>
                        <a:latin typeface="Arial" panose="020B0604020202020204" pitchFamily="34" charset="0"/>
                        <a:cs typeface="Arial" panose="020B0604020202020204" pitchFamily="34"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accent3">
                              <a:lumMod val="50000"/>
                            </a:schemeClr>
                          </a:solidFill>
                          <a:latin typeface="Arial" panose="020B0604020202020204" pitchFamily="34" charset="0"/>
                          <a:cs typeface="Arial" panose="020B0604020202020204" pitchFamily="34" charset="0"/>
                        </a:rPr>
                        <a:t>Inability to register/enroll in coursework/program as a result of time of year, semester already in progress, or other qualifying circumstance</a:t>
                      </a:r>
                      <a:r>
                        <a:rPr lang="en-US" sz="2000" baseline="0" dirty="0" smtClean="0">
                          <a:solidFill>
                            <a:schemeClr val="accent3">
                              <a:lumMod val="50000"/>
                            </a:schemeClr>
                          </a:solidFill>
                          <a:latin typeface="Arial" panose="020B0604020202020204" pitchFamily="34" charset="0"/>
                          <a:cs typeface="Arial" panose="020B0604020202020204" pitchFamily="34" charset="0"/>
                        </a:rPr>
                        <a:t> </a:t>
                      </a:r>
                      <a:r>
                        <a:rPr lang="en-US" sz="2000" b="1" baseline="0" dirty="0" smtClean="0">
                          <a:solidFill>
                            <a:schemeClr val="accent3">
                              <a:lumMod val="50000"/>
                            </a:schemeClr>
                          </a:solidFill>
                          <a:latin typeface="Arial" panose="020B0604020202020204" pitchFamily="34" charset="0"/>
                          <a:cs typeface="Arial" panose="020B0604020202020204" pitchFamily="34" charset="0"/>
                        </a:rPr>
                        <a:t>m</a:t>
                      </a:r>
                      <a:r>
                        <a:rPr lang="en-US" sz="2000" b="1" i="1" dirty="0" smtClean="0">
                          <a:solidFill>
                            <a:schemeClr val="accent3">
                              <a:lumMod val="50000"/>
                            </a:schemeClr>
                          </a:solidFill>
                          <a:latin typeface="Arial" panose="020B0604020202020204" pitchFamily="34" charset="0"/>
                          <a:cs typeface="Arial" panose="020B0604020202020204" pitchFamily="34" charset="0"/>
                        </a:rPr>
                        <a:t>ust be documented and verified by IHE</a:t>
                      </a:r>
                      <a:endParaRPr lang="en-US" sz="2000" b="1" i="1" dirty="0" smtClean="0">
                        <a:solidFill>
                          <a:schemeClr val="accent3">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800" b="1" dirty="0" smtClean="0">
                          <a:solidFill>
                            <a:srgbClr val="FF0000"/>
                          </a:solidFill>
                          <a:latin typeface="Arial" panose="020B0604020202020204" pitchFamily="34" charset="0"/>
                          <a:cs typeface="Arial" panose="020B0604020202020204" pitchFamily="34" charset="0"/>
                        </a:rPr>
                        <a:t>  </a:t>
                      </a:r>
                      <a:r>
                        <a:rPr lang="en-US" sz="1800" dirty="0" smtClean="0">
                          <a:solidFill>
                            <a:srgbClr val="FF0000"/>
                          </a:solidFill>
                          <a:latin typeface="Arial" panose="020B0604020202020204" pitchFamily="34" charset="0"/>
                          <a:cs typeface="Arial" panose="020B0604020202020204" pitchFamily="34" charset="0"/>
                        </a:rPr>
                        <a:t>Lack of understanding of renewal requirements (i.e. number of hours needed, dates for eligible coursework)</a:t>
                      </a:r>
                    </a:p>
                  </a:txBody>
                  <a:tcPr/>
                </a:tc>
              </a:tr>
            </a:tbl>
          </a:graphicData>
        </a:graphic>
      </p:graphicFrame>
    </p:spTree>
    <p:extLst>
      <p:ext uri="{BB962C8B-B14F-4D97-AF65-F5344CB8AC3E}">
        <p14:creationId xmlns:p14="http://schemas.microsoft.com/office/powerpoint/2010/main" val="2567590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35" y="984834"/>
            <a:ext cx="8229600" cy="1143000"/>
          </a:xfrm>
        </p:spPr>
        <p:txBody>
          <a:bodyPr/>
          <a:lstStyle/>
          <a:p>
            <a:r>
              <a:rPr lang="en-US" dirty="0" smtClean="0">
                <a:solidFill>
                  <a:schemeClr val="tx2"/>
                </a:solidFill>
              </a:rPr>
              <a:t>TSS Certification</a:t>
            </a:r>
            <a:endParaRPr lang="en-US" dirty="0">
              <a:solidFill>
                <a:schemeClr val="tx2"/>
              </a:solidFill>
            </a:endParaRPr>
          </a:p>
        </p:txBody>
      </p:sp>
      <p:sp>
        <p:nvSpPr>
          <p:cNvPr id="3" name="Content Placeholder 2"/>
          <p:cNvSpPr>
            <a:spLocks noGrp="1"/>
          </p:cNvSpPr>
          <p:nvPr>
            <p:ph idx="1"/>
          </p:nvPr>
        </p:nvSpPr>
        <p:spPr>
          <a:xfrm>
            <a:off x="498389" y="1985319"/>
            <a:ext cx="8229600" cy="3341773"/>
          </a:xfrm>
        </p:spPr>
        <p:txBody>
          <a:bodyPr>
            <a:normAutofit fontScale="92500" lnSpcReduction="20000"/>
          </a:bodyPr>
          <a:lstStyle/>
          <a:p>
            <a:endParaRPr lang="en-US" dirty="0" smtClean="0"/>
          </a:p>
          <a:p>
            <a:pPr marL="0" indent="0">
              <a:buNone/>
            </a:pPr>
            <a:r>
              <a:rPr lang="en-US" dirty="0" smtClean="0">
                <a:solidFill>
                  <a:schemeClr val="tx2"/>
                </a:solidFill>
              </a:rPr>
              <a:t>Effective school year 2015-2016, all individuals holding a temporary authorization for TSS must hold a minimum of an Associates Degree, per WVBE Policy 5202.</a:t>
            </a:r>
          </a:p>
          <a:p>
            <a:pPr marL="0" indent="0">
              <a:buNone/>
            </a:pPr>
            <a:endParaRPr lang="en-US" dirty="0"/>
          </a:p>
          <a:p>
            <a:pPr marL="0" indent="0">
              <a:buNone/>
            </a:pPr>
            <a:r>
              <a:rPr lang="en-US" i="1" dirty="0" smtClean="0">
                <a:solidFill>
                  <a:srgbClr val="FF0000"/>
                </a:solidFill>
              </a:rPr>
              <a:t>No waivers will be granted for applicants who do not hold the required degree.</a:t>
            </a:r>
          </a:p>
          <a:p>
            <a:pPr marL="0" indent="0">
              <a:buNone/>
            </a:pPr>
            <a:endParaRPr lang="en-US" dirty="0"/>
          </a:p>
        </p:txBody>
      </p:sp>
    </p:spTree>
    <p:extLst>
      <p:ext uri="{BB962C8B-B14F-4D97-AF65-F5344CB8AC3E}">
        <p14:creationId xmlns:p14="http://schemas.microsoft.com/office/powerpoint/2010/main" val="429047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Policy 5202, 5100, 5901, 5310</a:t>
            </a:r>
            <a:endParaRPr lang="en-US" dirty="0">
              <a:solidFill>
                <a:schemeClr val="tx2"/>
              </a:solidFill>
            </a:endParaRPr>
          </a:p>
        </p:txBody>
      </p:sp>
      <p:sp>
        <p:nvSpPr>
          <p:cNvPr id="3" name="Subtitle 2"/>
          <p:cNvSpPr>
            <a:spLocks noGrp="1"/>
          </p:cNvSpPr>
          <p:nvPr>
            <p:ph idx="1"/>
          </p:nvPr>
        </p:nvSpPr>
        <p:spPr>
          <a:xfrm>
            <a:off x="457200" y="2260601"/>
            <a:ext cx="8229600" cy="4845864"/>
          </a:xfrm>
        </p:spPr>
        <p:txBody>
          <a:bodyPr>
            <a:normAutofit/>
          </a:bodyPr>
          <a:lstStyle/>
          <a:p>
            <a:pPr algn="l"/>
            <a:r>
              <a:rPr lang="en-US" dirty="0" smtClean="0">
                <a:solidFill>
                  <a:schemeClr val="tx2"/>
                </a:solidFill>
              </a:rPr>
              <a:t>30-Day Public Comment Period </a:t>
            </a:r>
            <a:r>
              <a:rPr lang="en-US" smtClean="0">
                <a:solidFill>
                  <a:schemeClr val="tx2"/>
                </a:solidFill>
              </a:rPr>
              <a:t>ending </a:t>
            </a:r>
            <a:r>
              <a:rPr lang="en-US" smtClean="0">
                <a:solidFill>
                  <a:schemeClr val="tx2"/>
                </a:solidFill>
              </a:rPr>
              <a:t>August </a:t>
            </a:r>
            <a:r>
              <a:rPr lang="en-US" dirty="0" smtClean="0">
                <a:solidFill>
                  <a:schemeClr val="tx2"/>
                </a:solidFill>
              </a:rPr>
              <a:t>10, 2015.</a:t>
            </a:r>
          </a:p>
          <a:p>
            <a:pPr marL="400050" lvl="1" indent="0">
              <a:buNone/>
            </a:pPr>
            <a:r>
              <a:rPr lang="en-US" dirty="0" smtClean="0">
                <a:hlinkClick r:id="rId2"/>
              </a:rPr>
              <a:t>http</a:t>
            </a:r>
            <a:r>
              <a:rPr lang="en-US" dirty="0">
                <a:hlinkClick r:id="rId2"/>
              </a:rPr>
              <a:t>://wvde.state.wv.us/policies</a:t>
            </a:r>
            <a:r>
              <a:rPr lang="en-US" dirty="0" smtClean="0">
                <a:hlinkClick r:id="rId2"/>
              </a:rPr>
              <a:t>/</a:t>
            </a:r>
            <a:r>
              <a:rPr lang="en-US" dirty="0" smtClean="0"/>
              <a:t> </a:t>
            </a:r>
            <a:endParaRPr lang="en-US" dirty="0">
              <a:solidFill>
                <a:schemeClr val="tx1"/>
              </a:solidFill>
            </a:endParaRPr>
          </a:p>
        </p:txBody>
      </p:sp>
    </p:spTree>
    <p:extLst>
      <p:ext uri="{BB962C8B-B14F-4D97-AF65-F5344CB8AC3E}">
        <p14:creationId xmlns:p14="http://schemas.microsoft.com/office/powerpoint/2010/main" val="228220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95" y="2036381"/>
            <a:ext cx="8229600" cy="1143000"/>
          </a:xfrm>
        </p:spPr>
        <p:txBody>
          <a:bodyPr/>
          <a:lstStyle/>
          <a:p>
            <a:r>
              <a:rPr lang="en-US" b="1" dirty="0" smtClean="0">
                <a:solidFill>
                  <a:schemeClr val="tx2"/>
                </a:solidFill>
              </a:rPr>
              <a:t>Form Updates</a:t>
            </a:r>
            <a:endParaRPr lang="en-US" b="1" dirty="0">
              <a:solidFill>
                <a:schemeClr val="tx2"/>
              </a:solidFill>
            </a:endParaRPr>
          </a:p>
        </p:txBody>
      </p:sp>
    </p:spTree>
    <p:extLst>
      <p:ext uri="{BB962C8B-B14F-4D97-AF65-F5344CB8AC3E}">
        <p14:creationId xmlns:p14="http://schemas.microsoft.com/office/powerpoint/2010/main" val="1901912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2"/>
                </a:solidFill>
              </a:rPr>
              <a:t>Form 4</a:t>
            </a:r>
            <a:endParaRPr lang="en-US" dirty="0">
              <a:solidFill>
                <a:schemeClr val="tx2"/>
              </a:solidFill>
            </a:endParaRPr>
          </a:p>
        </p:txBody>
      </p:sp>
      <p:sp>
        <p:nvSpPr>
          <p:cNvPr id="5" name="Subtitle 4"/>
          <p:cNvSpPr>
            <a:spLocks noGrp="1"/>
          </p:cNvSpPr>
          <p:nvPr>
            <p:ph idx="1"/>
          </p:nvPr>
        </p:nvSpPr>
        <p:spPr>
          <a:xfrm>
            <a:off x="457200" y="2071798"/>
            <a:ext cx="8229600" cy="3969477"/>
          </a:xfrm>
        </p:spPr>
        <p:txBody>
          <a:bodyPr>
            <a:normAutofit fontScale="92500"/>
          </a:bodyPr>
          <a:lstStyle/>
          <a:p>
            <a:pPr algn="l"/>
            <a:r>
              <a:rPr lang="en-US" dirty="0" smtClean="0">
                <a:solidFill>
                  <a:schemeClr val="tx2"/>
                </a:solidFill>
              </a:rPr>
              <a:t>An applicant who currently holds an initial certificate (code 21) must first fulfill the requirements for conversion to the five-year certificate (code 22), as listed in </a:t>
            </a:r>
            <a:r>
              <a:rPr lang="en-US" i="1" dirty="0" smtClean="0">
                <a:solidFill>
                  <a:schemeClr val="tx2"/>
                </a:solidFill>
              </a:rPr>
              <a:t>Options 1-6 </a:t>
            </a:r>
            <a:r>
              <a:rPr lang="en-US" dirty="0" smtClean="0">
                <a:solidFill>
                  <a:schemeClr val="tx2"/>
                </a:solidFill>
              </a:rPr>
              <a:t>on the Form 4, in order to be eligible for a permanent certificate (code 22-4) </a:t>
            </a:r>
          </a:p>
          <a:p>
            <a:pPr algn="l"/>
            <a:r>
              <a:rPr lang="en-US" dirty="0" smtClean="0">
                <a:solidFill>
                  <a:schemeClr val="tx2"/>
                </a:solidFill>
              </a:rPr>
              <a:t>These requirements are </a:t>
            </a:r>
            <a:r>
              <a:rPr lang="en-US" b="1" dirty="0" smtClean="0">
                <a:solidFill>
                  <a:srgbClr val="FF0000"/>
                </a:solidFill>
              </a:rPr>
              <a:t>in addition to</a:t>
            </a:r>
            <a:r>
              <a:rPr lang="en-US" dirty="0" smtClean="0">
                <a:solidFill>
                  <a:srgbClr val="FF0000"/>
                </a:solidFill>
              </a:rPr>
              <a:t> </a:t>
            </a:r>
            <a:r>
              <a:rPr lang="en-US" dirty="0" smtClean="0">
                <a:solidFill>
                  <a:schemeClr val="tx2"/>
                </a:solidFill>
              </a:rPr>
              <a:t>the requirements for a </a:t>
            </a:r>
            <a:r>
              <a:rPr lang="en-US" dirty="0">
                <a:solidFill>
                  <a:schemeClr val="tx2"/>
                </a:solidFill>
              </a:rPr>
              <a:t>p</a:t>
            </a:r>
            <a:r>
              <a:rPr lang="en-US" dirty="0" smtClean="0">
                <a:solidFill>
                  <a:schemeClr val="tx2"/>
                </a:solidFill>
              </a:rPr>
              <a:t>ermanent certificate.</a:t>
            </a:r>
            <a:endParaRPr lang="en-US" dirty="0">
              <a:solidFill>
                <a:schemeClr val="tx2"/>
              </a:solidFill>
            </a:endParaRPr>
          </a:p>
        </p:txBody>
      </p:sp>
    </p:spTree>
    <p:extLst>
      <p:ext uri="{BB962C8B-B14F-4D97-AF65-F5344CB8AC3E}">
        <p14:creationId xmlns:p14="http://schemas.microsoft.com/office/powerpoint/2010/main" val="102801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2"/>
                </a:solidFill>
                <a:cs typeface="Arial"/>
              </a:rPr>
              <a:t>	</a:t>
            </a:r>
            <a:r>
              <a:rPr lang="en-US" dirty="0" smtClean="0">
                <a:solidFill>
                  <a:schemeClr val="tx2"/>
                </a:solidFill>
                <a:cs typeface="Arial"/>
              </a:rPr>
              <a:t>First-Class, Full-Time </a:t>
            </a:r>
            <a:r>
              <a:rPr lang="en-US" dirty="0">
                <a:solidFill>
                  <a:schemeClr val="tx2"/>
                </a:solidFill>
                <a:cs typeface="Arial"/>
              </a:rPr>
              <a:t>Permit</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b="1" dirty="0">
                <a:solidFill>
                  <a:schemeClr val="tx2"/>
                </a:solidFill>
                <a:latin typeface="Arial" pitchFamily="34" charset="0"/>
                <a:cs typeface="Arial" pitchFamily="34" charset="0"/>
              </a:rPr>
              <a:t>Five Year Limit</a:t>
            </a:r>
            <a:r>
              <a:rPr lang="en-US" dirty="0">
                <a:solidFill>
                  <a:schemeClr val="tx2"/>
                </a:solidFill>
                <a:latin typeface="Arial" pitchFamily="34" charset="0"/>
                <a:cs typeface="Arial" pitchFamily="34" charset="0"/>
              </a:rPr>
              <a:t>. –The position held is not subject to </a:t>
            </a:r>
            <a:r>
              <a:rPr lang="en-US" dirty="0" smtClean="0">
                <a:solidFill>
                  <a:schemeClr val="tx2"/>
                </a:solidFill>
                <a:latin typeface="Arial" pitchFamily="34" charset="0"/>
                <a:cs typeface="Arial" pitchFamily="34" charset="0"/>
              </a:rPr>
              <a:t>posting, </a:t>
            </a:r>
            <a:r>
              <a:rPr lang="en-US" dirty="0">
                <a:solidFill>
                  <a:schemeClr val="tx2"/>
                </a:solidFill>
                <a:latin typeface="Arial" pitchFamily="34" charset="0"/>
                <a:cs typeface="Arial" pitchFamily="34" charset="0"/>
              </a:rPr>
              <a:t>provided the educator meets the annual renewal requirements and completes the </a:t>
            </a:r>
            <a:r>
              <a:rPr lang="en-US" dirty="0" smtClean="0">
                <a:solidFill>
                  <a:schemeClr val="tx2"/>
                </a:solidFill>
                <a:latin typeface="Arial" pitchFamily="34" charset="0"/>
                <a:cs typeface="Arial" pitchFamily="34" charset="0"/>
              </a:rPr>
              <a:t>state-approved certification program </a:t>
            </a:r>
            <a:r>
              <a:rPr lang="en-US" dirty="0">
                <a:solidFill>
                  <a:schemeClr val="tx2"/>
                </a:solidFill>
                <a:latin typeface="Arial" pitchFamily="34" charset="0"/>
                <a:cs typeface="Arial" pitchFamily="34" charset="0"/>
              </a:rPr>
              <a:t>within five years.  </a:t>
            </a:r>
          </a:p>
          <a:p>
            <a:r>
              <a:rPr lang="en-US" dirty="0">
                <a:solidFill>
                  <a:schemeClr val="tx2"/>
                </a:solidFill>
                <a:latin typeface="Arial" pitchFamily="34" charset="0"/>
                <a:cs typeface="Arial" pitchFamily="34" charset="0"/>
              </a:rPr>
              <a:t>The State Superintendent may extend the five-year limit if appropriate extenuating circumstances warrant the extension.</a:t>
            </a:r>
            <a:endParaRPr lang="en-US" b="1" dirty="0">
              <a:solidFill>
                <a:schemeClr val="tx2"/>
              </a:solidFill>
              <a:latin typeface="Arial" pitchFamily="34" charset="0"/>
              <a:cs typeface="Arial" pitchFamily="34" charset="0"/>
            </a:endParaRPr>
          </a:p>
          <a:p>
            <a:endParaRPr lang="en-US" sz="2800" dirty="0">
              <a:solidFill>
                <a:schemeClr val="tx2"/>
              </a:solidFill>
              <a:cs typeface="Arial"/>
            </a:endParaRPr>
          </a:p>
          <a:p>
            <a:endParaRPr lang="en-US" dirty="0"/>
          </a:p>
        </p:txBody>
      </p:sp>
    </p:spTree>
    <p:extLst>
      <p:ext uri="{BB962C8B-B14F-4D97-AF65-F5344CB8AC3E}">
        <p14:creationId xmlns:p14="http://schemas.microsoft.com/office/powerpoint/2010/main" val="434470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2"/>
                </a:solidFill>
                <a:cs typeface="Arial"/>
              </a:rPr>
              <a:t>	</a:t>
            </a:r>
            <a:r>
              <a:rPr lang="en-US" dirty="0">
                <a:solidFill>
                  <a:schemeClr val="tx2"/>
                </a:solidFill>
                <a:cs typeface="Arial"/>
              </a:rPr>
              <a:t>First-Class, Full-Time Permit</a:t>
            </a:r>
            <a:endParaRPr lang="en-US" dirty="0"/>
          </a:p>
        </p:txBody>
      </p:sp>
      <p:sp>
        <p:nvSpPr>
          <p:cNvPr id="3" name="Content Placeholder 2"/>
          <p:cNvSpPr>
            <a:spLocks noGrp="1"/>
          </p:cNvSpPr>
          <p:nvPr>
            <p:ph idx="1"/>
          </p:nvPr>
        </p:nvSpPr>
        <p:spPr/>
        <p:txBody>
          <a:bodyPr>
            <a:normAutofit/>
          </a:bodyPr>
          <a:lstStyle/>
          <a:p>
            <a:r>
              <a:rPr lang="en-US" b="1" dirty="0">
                <a:solidFill>
                  <a:schemeClr val="tx2"/>
                </a:solidFill>
                <a:latin typeface="Arial" pitchFamily="34" charset="0"/>
                <a:cs typeface="Arial" pitchFamily="34" charset="0"/>
              </a:rPr>
              <a:t>Initial First Class Permit: </a:t>
            </a:r>
            <a:r>
              <a:rPr lang="en-US" dirty="0">
                <a:solidFill>
                  <a:schemeClr val="tx2"/>
                </a:solidFill>
                <a:latin typeface="Arial" pitchFamily="34" charset="0"/>
                <a:cs typeface="Arial" pitchFamily="34" charset="0"/>
              </a:rPr>
              <a:t>The college/university teacher certification specialist must verify on the Form 1/1A application that </a:t>
            </a:r>
            <a:r>
              <a:rPr lang="en-US" b="1" dirty="0">
                <a:solidFill>
                  <a:schemeClr val="tx2"/>
                </a:solidFill>
                <a:latin typeface="Arial" pitchFamily="34" charset="0"/>
                <a:cs typeface="Arial" pitchFamily="34" charset="0"/>
              </a:rPr>
              <a:t>25%</a:t>
            </a:r>
            <a:r>
              <a:rPr lang="en-US" dirty="0">
                <a:solidFill>
                  <a:schemeClr val="tx2"/>
                </a:solidFill>
                <a:latin typeface="Arial" pitchFamily="34" charset="0"/>
                <a:cs typeface="Arial" pitchFamily="34" charset="0"/>
              </a:rPr>
              <a:t> of the state-approved program for the endorsement area has been completed. </a:t>
            </a:r>
            <a:endParaRPr lang="en-US" dirty="0">
              <a:solidFill>
                <a:schemeClr val="tx2"/>
              </a:solidFill>
            </a:endParaRPr>
          </a:p>
        </p:txBody>
      </p:sp>
    </p:spTree>
    <p:extLst>
      <p:ext uri="{BB962C8B-B14F-4D97-AF65-F5344CB8AC3E}">
        <p14:creationId xmlns:p14="http://schemas.microsoft.com/office/powerpoint/2010/main" val="99352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2"/>
                </a:solidFill>
                <a:cs typeface="Arial"/>
              </a:rPr>
              <a:t>	</a:t>
            </a:r>
            <a:r>
              <a:rPr lang="en-US" dirty="0">
                <a:solidFill>
                  <a:schemeClr val="tx2"/>
                </a:solidFill>
                <a:cs typeface="Arial"/>
              </a:rPr>
              <a:t>First-Class, Full-Time Permit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chemeClr val="tx2"/>
                </a:solidFill>
                <a:latin typeface="Arial" pitchFamily="34" charset="0"/>
                <a:cs typeface="Arial" pitchFamily="34" charset="0"/>
              </a:rPr>
              <a:t>Renewal</a:t>
            </a:r>
            <a:r>
              <a:rPr lang="en-US" b="1" dirty="0">
                <a:solidFill>
                  <a:schemeClr val="tx2"/>
                </a:solidFill>
                <a:latin typeface="Arial" pitchFamily="34" charset="0"/>
                <a:cs typeface="Arial" pitchFamily="34" charset="0"/>
              </a:rPr>
              <a:t>:  </a:t>
            </a:r>
            <a:endParaRPr lang="en-US" b="1" dirty="0" smtClean="0">
              <a:solidFill>
                <a:schemeClr val="tx2"/>
              </a:solidFill>
              <a:latin typeface="Arial" pitchFamily="34" charset="0"/>
              <a:cs typeface="Arial" pitchFamily="34" charset="0"/>
            </a:endParaRPr>
          </a:p>
          <a:p>
            <a:pPr marL="0" indent="0">
              <a:buNone/>
            </a:pPr>
            <a:endParaRPr lang="en-US" b="1" dirty="0" smtClean="0">
              <a:solidFill>
                <a:schemeClr val="tx2"/>
              </a:solidFill>
              <a:latin typeface="Arial" pitchFamily="34" charset="0"/>
              <a:cs typeface="Arial" pitchFamily="34" charset="0"/>
            </a:endParaRPr>
          </a:p>
          <a:p>
            <a:r>
              <a:rPr lang="en-US" dirty="0" smtClean="0">
                <a:solidFill>
                  <a:schemeClr val="tx2"/>
                </a:solidFill>
                <a:latin typeface="Arial" pitchFamily="34" charset="0"/>
                <a:cs typeface="Arial" pitchFamily="34" charset="0"/>
              </a:rPr>
              <a:t>Complete six </a:t>
            </a:r>
            <a:r>
              <a:rPr lang="en-US" dirty="0">
                <a:solidFill>
                  <a:schemeClr val="tx2"/>
                </a:solidFill>
                <a:latin typeface="Arial" pitchFamily="34" charset="0"/>
                <a:cs typeface="Arial" pitchFamily="34" charset="0"/>
              </a:rPr>
              <a:t>(6) </a:t>
            </a:r>
            <a:r>
              <a:rPr lang="en-US" b="1" dirty="0">
                <a:solidFill>
                  <a:schemeClr val="tx2"/>
                </a:solidFill>
                <a:latin typeface="Arial" pitchFamily="34" charset="0"/>
                <a:cs typeface="Arial" pitchFamily="34" charset="0"/>
              </a:rPr>
              <a:t>appropriate</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semester hours annually</a:t>
            </a:r>
          </a:p>
          <a:p>
            <a:r>
              <a:rPr lang="en-US" dirty="0" smtClean="0">
                <a:solidFill>
                  <a:schemeClr val="tx2"/>
                </a:solidFill>
                <a:latin typeface="Arial" pitchFamily="34" charset="0"/>
                <a:cs typeface="Arial" pitchFamily="34" charset="0"/>
              </a:rPr>
              <a:t>Coursework must be </a:t>
            </a:r>
            <a:r>
              <a:rPr lang="en-US" dirty="0">
                <a:solidFill>
                  <a:schemeClr val="tx2"/>
                </a:solidFill>
                <a:latin typeface="Arial" pitchFamily="34" charset="0"/>
                <a:cs typeface="Arial" pitchFamily="34" charset="0"/>
              </a:rPr>
              <a:t>verified by the college/university </a:t>
            </a:r>
            <a:endParaRPr lang="en-US" dirty="0" smtClean="0">
              <a:solidFill>
                <a:schemeClr val="tx2"/>
              </a:solidFill>
              <a:latin typeface="Arial" pitchFamily="34" charset="0"/>
              <a:cs typeface="Arial" pitchFamily="34" charset="0"/>
            </a:endParaRPr>
          </a:p>
          <a:p>
            <a:r>
              <a:rPr lang="en-US" dirty="0" smtClean="0">
                <a:solidFill>
                  <a:schemeClr val="tx2"/>
                </a:solidFill>
                <a:latin typeface="Arial" pitchFamily="34" charset="0"/>
                <a:cs typeface="Arial" pitchFamily="34" charset="0"/>
              </a:rPr>
              <a:t>Requires </a:t>
            </a:r>
            <a:r>
              <a:rPr lang="en-US" dirty="0">
                <a:solidFill>
                  <a:schemeClr val="tx2"/>
                </a:solidFill>
                <a:latin typeface="Arial" pitchFamily="34" charset="0"/>
                <a:cs typeface="Arial" pitchFamily="34" charset="0"/>
              </a:rPr>
              <a:t>3.0 GPA </a:t>
            </a:r>
            <a:r>
              <a:rPr lang="en-US" dirty="0" smtClean="0">
                <a:solidFill>
                  <a:schemeClr val="tx2"/>
                </a:solidFill>
                <a:latin typeface="Arial" pitchFamily="34" charset="0"/>
                <a:cs typeface="Arial" pitchFamily="34" charset="0"/>
              </a:rPr>
              <a:t>(Grade of B or higher)</a:t>
            </a:r>
          </a:p>
          <a:p>
            <a:r>
              <a:rPr lang="en-US" dirty="0" smtClean="0">
                <a:solidFill>
                  <a:schemeClr val="tx2"/>
                </a:solidFill>
                <a:latin typeface="Arial" pitchFamily="34" charset="0"/>
                <a:cs typeface="Arial" pitchFamily="34" charset="0"/>
              </a:rPr>
              <a:t>An </a:t>
            </a:r>
            <a:r>
              <a:rPr lang="en-US" dirty="0">
                <a:solidFill>
                  <a:schemeClr val="tx2"/>
                </a:solidFill>
                <a:latin typeface="Arial" pitchFamily="34" charset="0"/>
                <a:cs typeface="Arial" pitchFamily="34" charset="0"/>
              </a:rPr>
              <a:t>official transcript </a:t>
            </a:r>
            <a:r>
              <a:rPr lang="en-US" dirty="0" smtClean="0">
                <a:solidFill>
                  <a:schemeClr val="tx2"/>
                </a:solidFill>
                <a:latin typeface="Arial" pitchFamily="34" charset="0"/>
                <a:cs typeface="Arial" pitchFamily="34" charset="0"/>
              </a:rPr>
              <a:t>is required for each Form </a:t>
            </a:r>
            <a:r>
              <a:rPr lang="en-US" dirty="0">
                <a:solidFill>
                  <a:schemeClr val="tx2"/>
                </a:solidFill>
                <a:latin typeface="Arial" pitchFamily="34" charset="0"/>
                <a:cs typeface="Arial" pitchFamily="34" charset="0"/>
              </a:rPr>
              <a:t>1/1A </a:t>
            </a:r>
            <a:r>
              <a:rPr lang="en-US" dirty="0" smtClean="0">
                <a:solidFill>
                  <a:schemeClr val="tx2"/>
                </a:solidFill>
                <a:latin typeface="Arial" pitchFamily="34" charset="0"/>
                <a:cs typeface="Arial" pitchFamily="34" charset="0"/>
              </a:rPr>
              <a:t>application</a:t>
            </a:r>
          </a:p>
          <a:p>
            <a:r>
              <a:rPr lang="en-US" dirty="0" smtClean="0">
                <a:solidFill>
                  <a:schemeClr val="tx2"/>
                </a:solidFill>
                <a:latin typeface="Arial" pitchFamily="34" charset="0"/>
                <a:cs typeface="Arial" pitchFamily="34" charset="0"/>
              </a:rPr>
              <a:t>Each Form 1/1A requires both </a:t>
            </a:r>
            <a:r>
              <a:rPr lang="en-US" dirty="0">
                <a:solidFill>
                  <a:schemeClr val="tx2"/>
                </a:solidFill>
                <a:latin typeface="Arial" pitchFamily="34" charset="0"/>
                <a:cs typeface="Arial" pitchFamily="34" charset="0"/>
              </a:rPr>
              <a:t>the college/university and the </a:t>
            </a:r>
            <a:r>
              <a:rPr lang="en-US" dirty="0" smtClean="0">
                <a:solidFill>
                  <a:schemeClr val="tx2"/>
                </a:solidFill>
                <a:latin typeface="Arial" pitchFamily="34" charset="0"/>
                <a:cs typeface="Arial" pitchFamily="34" charset="0"/>
              </a:rPr>
              <a:t>district completion and signature</a:t>
            </a:r>
            <a:endParaRPr lang="en-US" dirty="0">
              <a:solidFill>
                <a:schemeClr val="tx2"/>
              </a:solidFill>
              <a:latin typeface="Arial" pitchFamily="34" charset="0"/>
              <a:cs typeface="Arial" pitchFamily="34" charset="0"/>
            </a:endParaRPr>
          </a:p>
          <a:p>
            <a:endParaRPr lang="en-US" dirty="0">
              <a:solidFill>
                <a:schemeClr val="tx2"/>
              </a:solidFill>
            </a:endParaRPr>
          </a:p>
        </p:txBody>
      </p:sp>
    </p:spTree>
    <p:extLst>
      <p:ext uri="{BB962C8B-B14F-4D97-AF65-F5344CB8AC3E}">
        <p14:creationId xmlns:p14="http://schemas.microsoft.com/office/powerpoint/2010/main" val="81034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99"/>
                </a:solidFill>
                <a:latin typeface="Arial" pitchFamily="34" charset="0"/>
                <a:cs typeface="Arial" pitchFamily="34" charset="0"/>
              </a:rPr>
              <a:t>Robert Hagerman</a:t>
            </a:r>
            <a:br>
              <a:rPr lang="en-US" b="1" dirty="0">
                <a:solidFill>
                  <a:srgbClr val="000099"/>
                </a:solidFill>
                <a:latin typeface="Arial" pitchFamily="34" charset="0"/>
                <a:cs typeface="Arial" pitchFamily="34" charset="0"/>
              </a:rPr>
            </a:br>
            <a:endParaRPr lang="en-US" dirty="0"/>
          </a:p>
        </p:txBody>
      </p:sp>
      <p:sp>
        <p:nvSpPr>
          <p:cNvPr id="3" name="Subtitle 2"/>
          <p:cNvSpPr>
            <a:spLocks noGrp="1"/>
          </p:cNvSpPr>
          <p:nvPr>
            <p:ph type="subTitle" idx="1"/>
          </p:nvPr>
        </p:nvSpPr>
        <p:spPr>
          <a:xfrm>
            <a:off x="941664" y="3127043"/>
            <a:ext cx="7260672" cy="1752600"/>
          </a:xfrm>
        </p:spPr>
        <p:txBody>
          <a:bodyPr/>
          <a:lstStyle/>
          <a:p>
            <a:r>
              <a:rPr lang="en-US" sz="2400" b="1" dirty="0">
                <a:solidFill>
                  <a:srgbClr val="000099"/>
                </a:solidFill>
                <a:latin typeface="Arial" pitchFamily="34" charset="0"/>
                <a:cs typeface="Arial" pitchFamily="34" charset="0"/>
              </a:rPr>
              <a:t>Assistant Director </a:t>
            </a:r>
          </a:p>
          <a:p>
            <a:r>
              <a:rPr lang="en-US" sz="2400" b="1" dirty="0">
                <a:solidFill>
                  <a:srgbClr val="000099"/>
                </a:solidFill>
                <a:latin typeface="Arial" pitchFamily="34" charset="0"/>
                <a:cs typeface="Arial" pitchFamily="34" charset="0"/>
              </a:rPr>
              <a:t>Office of </a:t>
            </a:r>
            <a:r>
              <a:rPr lang="en-US" sz="2400" b="1" dirty="0" smtClean="0">
                <a:solidFill>
                  <a:srgbClr val="000099"/>
                </a:solidFill>
                <a:latin typeface="Arial" pitchFamily="34" charset="0"/>
                <a:cs typeface="Arial" pitchFamily="34" charset="0"/>
              </a:rPr>
              <a:t>Educator Effectiveness and Licensure</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676679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chemeClr val="tx2"/>
                </a:solidFill>
                <a:cs typeface="Arial"/>
              </a:rPr>
              <a:t>	</a:t>
            </a:r>
            <a:r>
              <a:rPr lang="en-US" b="1" dirty="0">
                <a:solidFill>
                  <a:schemeClr val="tx2"/>
                </a:solidFill>
              </a:rPr>
              <a:t>Teacher-in Residence</a:t>
            </a:r>
            <a:r>
              <a:rPr lang="en-US" dirty="0"/>
              <a:t/>
            </a:r>
            <a:br>
              <a:rPr lang="en-US" dirty="0"/>
            </a:b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endParaRPr lang="en-US" sz="2800" dirty="0">
              <a:solidFill>
                <a:schemeClr val="tx2"/>
              </a:solidFill>
              <a:cs typeface="Arial"/>
            </a:endParaRPr>
          </a:p>
          <a:p>
            <a:r>
              <a:rPr lang="en-US" sz="2700" b="1" dirty="0">
                <a:solidFill>
                  <a:schemeClr val="tx2"/>
                </a:solidFill>
              </a:rPr>
              <a:t>Bluefield State College </a:t>
            </a:r>
            <a:r>
              <a:rPr lang="en-US" sz="2700" dirty="0">
                <a:solidFill>
                  <a:schemeClr val="tx2"/>
                </a:solidFill>
              </a:rPr>
              <a:t>-- McDowell County</a:t>
            </a:r>
          </a:p>
          <a:p>
            <a:r>
              <a:rPr lang="en-US" sz="2700" b="1" dirty="0">
                <a:solidFill>
                  <a:schemeClr val="tx2"/>
                </a:solidFill>
              </a:rPr>
              <a:t>Concord University </a:t>
            </a:r>
            <a:r>
              <a:rPr lang="en-US" sz="2700" dirty="0">
                <a:solidFill>
                  <a:schemeClr val="tx2"/>
                </a:solidFill>
              </a:rPr>
              <a:t>-- Fayette County, McDowell County, Mercer County, Raleigh County, Summers County, Wyoming County</a:t>
            </a:r>
          </a:p>
          <a:p>
            <a:r>
              <a:rPr lang="en-US" sz="2700" b="1" dirty="0">
                <a:solidFill>
                  <a:schemeClr val="tx2"/>
                </a:solidFill>
              </a:rPr>
              <a:t>Fairmont State University </a:t>
            </a:r>
            <a:r>
              <a:rPr lang="en-US" sz="2700" dirty="0">
                <a:solidFill>
                  <a:schemeClr val="tx2"/>
                </a:solidFill>
              </a:rPr>
              <a:t>-- Berkeley County</a:t>
            </a:r>
          </a:p>
          <a:p>
            <a:r>
              <a:rPr lang="en-US" sz="2700" b="1" dirty="0">
                <a:solidFill>
                  <a:schemeClr val="tx2"/>
                </a:solidFill>
              </a:rPr>
              <a:t>WV State University </a:t>
            </a:r>
            <a:r>
              <a:rPr lang="en-US" sz="2700" dirty="0">
                <a:solidFill>
                  <a:schemeClr val="tx2"/>
                </a:solidFill>
              </a:rPr>
              <a:t>-- Boone County, Clay County, Kanawha County, Mingo County, Putnam County, Roane County</a:t>
            </a:r>
            <a:br>
              <a:rPr lang="en-US" sz="2700" dirty="0">
                <a:solidFill>
                  <a:schemeClr val="tx2"/>
                </a:solidFill>
              </a:rPr>
            </a:br>
            <a:endParaRPr lang="en-US" sz="2700" dirty="0">
              <a:solidFill>
                <a:schemeClr val="tx2"/>
              </a:solidFill>
            </a:endParaRPr>
          </a:p>
        </p:txBody>
      </p:sp>
    </p:spTree>
    <p:extLst>
      <p:ext uri="{BB962C8B-B14F-4D97-AF65-F5344CB8AC3E}">
        <p14:creationId xmlns:p14="http://schemas.microsoft.com/office/powerpoint/2010/main" val="243568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Clinical Experience Permits</a:t>
            </a:r>
            <a:br>
              <a:rPr lang="en-US" dirty="0" smtClean="0">
                <a:solidFill>
                  <a:schemeClr val="tx2"/>
                </a:solidFill>
              </a:rPr>
            </a:br>
            <a:r>
              <a:rPr lang="en-US" dirty="0" smtClean="0">
                <a:solidFill>
                  <a:schemeClr val="tx2"/>
                </a:solidFill>
              </a:rPr>
              <a:t>Form 23 and 24 and 24A</a:t>
            </a:r>
            <a:endParaRPr lang="en-US" dirty="0">
              <a:solidFill>
                <a:schemeClr val="tx2"/>
              </a:solidFill>
            </a:endParaRPr>
          </a:p>
        </p:txBody>
      </p:sp>
      <p:sp>
        <p:nvSpPr>
          <p:cNvPr id="3" name="Content Placeholder 2"/>
          <p:cNvSpPr>
            <a:spLocks noGrp="1"/>
          </p:cNvSpPr>
          <p:nvPr>
            <p:ph idx="1"/>
          </p:nvPr>
        </p:nvSpPr>
        <p:spPr>
          <a:xfrm>
            <a:off x="457200" y="2480872"/>
            <a:ext cx="8229600" cy="3645290"/>
          </a:xfrm>
        </p:spPr>
        <p:txBody>
          <a:bodyPr>
            <a:normAutofit/>
          </a:bodyPr>
          <a:lstStyle/>
          <a:p>
            <a:r>
              <a:rPr lang="en-US" sz="2700" dirty="0">
                <a:solidFill>
                  <a:schemeClr val="tx2"/>
                </a:solidFill>
              </a:rPr>
              <a:t>Required for various types of clinical experiences (teachers, administrative, student support, etc.)</a:t>
            </a:r>
          </a:p>
          <a:p>
            <a:r>
              <a:rPr lang="en-US" sz="2700" dirty="0">
                <a:solidFill>
                  <a:schemeClr val="tx2"/>
                </a:solidFill>
              </a:rPr>
              <a:t>School districts are required to have agreements with out-of-state IHEs for student teachers using a Form 23 (no fee)</a:t>
            </a:r>
          </a:p>
          <a:p>
            <a:r>
              <a:rPr lang="en-US" sz="2700" dirty="0">
                <a:solidFill>
                  <a:schemeClr val="tx2"/>
                </a:solidFill>
              </a:rPr>
              <a:t>Form 24 A used to make changes to already issued Clinical Exp. Permits or to add an experience in a new County</a:t>
            </a:r>
          </a:p>
          <a:p>
            <a:endParaRPr lang="en-US" sz="1800" dirty="0" smtClean="0"/>
          </a:p>
          <a:p>
            <a:endParaRPr lang="en-US" sz="1800" dirty="0"/>
          </a:p>
        </p:txBody>
      </p:sp>
    </p:spTree>
    <p:extLst>
      <p:ext uri="{BB962C8B-B14F-4D97-AF65-F5344CB8AC3E}">
        <p14:creationId xmlns:p14="http://schemas.microsoft.com/office/powerpoint/2010/main" val="431045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Clinical Experience Permits</a:t>
            </a:r>
            <a:br>
              <a:rPr lang="en-US" dirty="0">
                <a:solidFill>
                  <a:schemeClr val="tx2"/>
                </a:solidFill>
              </a:rPr>
            </a:br>
            <a:r>
              <a:rPr lang="en-US" dirty="0">
                <a:solidFill>
                  <a:schemeClr val="tx2"/>
                </a:solidFill>
              </a:rPr>
              <a:t>Form </a:t>
            </a:r>
            <a:r>
              <a:rPr lang="en-US" dirty="0" smtClean="0">
                <a:solidFill>
                  <a:schemeClr val="tx2"/>
                </a:solidFill>
              </a:rPr>
              <a:t>24</a:t>
            </a:r>
            <a:endParaRPr lang="en-US" dirty="0">
              <a:solidFill>
                <a:schemeClr val="tx2"/>
              </a:solidFill>
            </a:endParaRPr>
          </a:p>
        </p:txBody>
      </p:sp>
      <p:sp>
        <p:nvSpPr>
          <p:cNvPr id="3" name="Content Placeholder 2"/>
          <p:cNvSpPr>
            <a:spLocks noGrp="1"/>
          </p:cNvSpPr>
          <p:nvPr>
            <p:ph idx="1"/>
          </p:nvPr>
        </p:nvSpPr>
        <p:spPr>
          <a:xfrm>
            <a:off x="457200" y="2351557"/>
            <a:ext cx="8229600" cy="3969477"/>
          </a:xfrm>
        </p:spPr>
        <p:txBody>
          <a:bodyPr>
            <a:normAutofit/>
          </a:bodyPr>
          <a:lstStyle/>
          <a:p>
            <a:r>
              <a:rPr lang="en-US" sz="2700" dirty="0">
                <a:solidFill>
                  <a:schemeClr val="tx2"/>
                </a:solidFill>
              </a:rPr>
              <a:t>Form 24 is not required if the individual currently holds a valid First-Class, Full-Time Permit</a:t>
            </a:r>
          </a:p>
          <a:p>
            <a:r>
              <a:rPr lang="en-US" sz="2700" dirty="0">
                <a:solidFill>
                  <a:schemeClr val="tx2"/>
                </a:solidFill>
              </a:rPr>
              <a:t>If a student will be placed in a clinical experience in more than one school district, each county must approve a Form 24.  </a:t>
            </a:r>
          </a:p>
          <a:p>
            <a:r>
              <a:rPr lang="en-US" sz="2700" dirty="0">
                <a:solidFill>
                  <a:schemeClr val="tx2"/>
                </a:solidFill>
              </a:rPr>
              <a:t>Please attach a Form 24-A and a Form 7 for each additional district - no additional fee will be required for the Form 24-A or Form 7</a:t>
            </a:r>
          </a:p>
        </p:txBody>
      </p:sp>
    </p:spTree>
    <p:extLst>
      <p:ext uri="{BB962C8B-B14F-4D97-AF65-F5344CB8AC3E}">
        <p14:creationId xmlns:p14="http://schemas.microsoft.com/office/powerpoint/2010/main" val="2291930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Career and Technical Education</a:t>
            </a:r>
            <a:br>
              <a:rPr lang="en-US" dirty="0" smtClean="0">
                <a:solidFill>
                  <a:schemeClr val="tx2"/>
                </a:solidFill>
              </a:rPr>
            </a:br>
            <a:r>
              <a:rPr lang="en-US" dirty="0" smtClean="0">
                <a:solidFill>
                  <a:schemeClr val="tx2"/>
                </a:solidFill>
              </a:rPr>
              <a:t>Forms V7 and V9</a:t>
            </a:r>
            <a:endParaRPr lang="en-US" dirty="0">
              <a:solidFill>
                <a:schemeClr val="tx2"/>
              </a:solidFill>
            </a:endParaRPr>
          </a:p>
        </p:txBody>
      </p:sp>
      <p:sp>
        <p:nvSpPr>
          <p:cNvPr id="3" name="Content Placeholder 2"/>
          <p:cNvSpPr>
            <a:spLocks noGrp="1"/>
          </p:cNvSpPr>
          <p:nvPr>
            <p:ph idx="1"/>
          </p:nvPr>
        </p:nvSpPr>
        <p:spPr>
          <a:xfrm>
            <a:off x="457200" y="2374043"/>
            <a:ext cx="8229600" cy="3569557"/>
          </a:xfrm>
        </p:spPr>
        <p:txBody>
          <a:bodyPr>
            <a:normAutofit fontScale="85000" lnSpcReduction="20000"/>
          </a:bodyPr>
          <a:lstStyle/>
          <a:p>
            <a:r>
              <a:rPr lang="en-US" dirty="0" smtClean="0">
                <a:solidFill>
                  <a:schemeClr val="tx2"/>
                </a:solidFill>
              </a:rPr>
              <a:t>Pay close attention to the type of licensure requested on form V9</a:t>
            </a:r>
          </a:p>
          <a:p>
            <a:r>
              <a:rPr lang="en-US" dirty="0" smtClean="0">
                <a:solidFill>
                  <a:schemeClr val="tx2"/>
                </a:solidFill>
              </a:rPr>
              <a:t>Requested endorsement code from WVBE Policy should be included on the form</a:t>
            </a:r>
          </a:p>
          <a:p>
            <a:r>
              <a:rPr lang="en-US" dirty="0" smtClean="0">
                <a:solidFill>
                  <a:schemeClr val="tx2"/>
                </a:solidFill>
              </a:rPr>
              <a:t>Requested endorsement should match course codes being taught </a:t>
            </a:r>
          </a:p>
          <a:p>
            <a:r>
              <a:rPr lang="en-US" dirty="0" smtClean="0">
                <a:solidFill>
                  <a:schemeClr val="tx2"/>
                </a:solidFill>
              </a:rPr>
              <a:t>Signature from WVUIT is required when verifying approved coursework, professional commitment or program completion</a:t>
            </a:r>
          </a:p>
        </p:txBody>
      </p:sp>
    </p:spTree>
    <p:extLst>
      <p:ext uri="{BB962C8B-B14F-4D97-AF65-F5344CB8AC3E}">
        <p14:creationId xmlns:p14="http://schemas.microsoft.com/office/powerpoint/2010/main" val="2219386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Adult Basic Education</a:t>
            </a:r>
            <a:br>
              <a:rPr lang="en-US" dirty="0" smtClean="0">
                <a:solidFill>
                  <a:schemeClr val="tx2"/>
                </a:solidFill>
              </a:rPr>
            </a:br>
            <a:r>
              <a:rPr lang="en-US" dirty="0" smtClean="0">
                <a:solidFill>
                  <a:schemeClr val="tx2"/>
                </a:solidFill>
              </a:rPr>
              <a:t>Form V15</a:t>
            </a:r>
            <a:endParaRPr lang="en-US" dirty="0">
              <a:solidFill>
                <a:schemeClr val="tx2"/>
              </a:solidFill>
            </a:endParaRPr>
          </a:p>
        </p:txBody>
      </p:sp>
      <p:sp>
        <p:nvSpPr>
          <p:cNvPr id="3" name="Content Placeholder 2"/>
          <p:cNvSpPr>
            <a:spLocks noGrp="1"/>
          </p:cNvSpPr>
          <p:nvPr>
            <p:ph idx="1"/>
          </p:nvPr>
        </p:nvSpPr>
        <p:spPr>
          <a:xfrm>
            <a:off x="457200" y="2486470"/>
            <a:ext cx="8229600" cy="3314724"/>
          </a:xfrm>
        </p:spPr>
        <p:txBody>
          <a:bodyPr/>
          <a:lstStyle/>
          <a:p>
            <a:r>
              <a:rPr lang="en-US" dirty="0" smtClean="0">
                <a:solidFill>
                  <a:schemeClr val="tx2"/>
                </a:solidFill>
              </a:rPr>
              <a:t>Only Part 1 is required to be completed by the </a:t>
            </a:r>
            <a:r>
              <a:rPr lang="en-US" u="sng" dirty="0" smtClean="0">
                <a:solidFill>
                  <a:schemeClr val="tx2"/>
                </a:solidFill>
              </a:rPr>
              <a:t>employing county</a:t>
            </a:r>
          </a:p>
          <a:p>
            <a:r>
              <a:rPr lang="en-US" dirty="0" smtClean="0">
                <a:solidFill>
                  <a:schemeClr val="tx2"/>
                </a:solidFill>
              </a:rPr>
              <a:t>The </a:t>
            </a:r>
            <a:r>
              <a:rPr lang="en-US" u="sng" dirty="0" smtClean="0">
                <a:solidFill>
                  <a:schemeClr val="tx2"/>
                </a:solidFill>
              </a:rPr>
              <a:t>applicant</a:t>
            </a:r>
            <a:r>
              <a:rPr lang="en-US" dirty="0" smtClean="0">
                <a:solidFill>
                  <a:schemeClr val="tx2"/>
                </a:solidFill>
              </a:rPr>
              <a:t> must select an option for Part 2 when applying for renewal</a:t>
            </a:r>
          </a:p>
          <a:p>
            <a:r>
              <a:rPr lang="en-US" dirty="0" smtClean="0">
                <a:solidFill>
                  <a:schemeClr val="tx2"/>
                </a:solidFill>
              </a:rPr>
              <a:t>Part 3 should be left blank – as the </a:t>
            </a:r>
            <a:r>
              <a:rPr lang="en-US" u="sng" dirty="0" smtClean="0">
                <a:solidFill>
                  <a:schemeClr val="tx2"/>
                </a:solidFill>
              </a:rPr>
              <a:t>WVDE</a:t>
            </a:r>
            <a:r>
              <a:rPr lang="en-US" dirty="0" smtClean="0">
                <a:solidFill>
                  <a:schemeClr val="tx2"/>
                </a:solidFill>
              </a:rPr>
              <a:t> will complete this information</a:t>
            </a:r>
            <a:endParaRPr lang="en-US" dirty="0">
              <a:solidFill>
                <a:schemeClr val="tx2"/>
              </a:solidFill>
            </a:endParaRPr>
          </a:p>
        </p:txBody>
      </p:sp>
    </p:spTree>
    <p:extLst>
      <p:ext uri="{BB962C8B-B14F-4D97-AF65-F5344CB8AC3E}">
        <p14:creationId xmlns:p14="http://schemas.microsoft.com/office/powerpoint/2010/main" val="2827598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Permanent Adult Part-Time Permit</a:t>
            </a:r>
            <a:br>
              <a:rPr lang="en-US" dirty="0" smtClean="0">
                <a:solidFill>
                  <a:schemeClr val="tx2"/>
                </a:solidFill>
              </a:rPr>
            </a:br>
            <a:r>
              <a:rPr lang="en-US" dirty="0" smtClean="0">
                <a:solidFill>
                  <a:schemeClr val="tx2"/>
                </a:solidFill>
              </a:rPr>
              <a:t>Form V17</a:t>
            </a:r>
            <a:endParaRPr lang="en-US" dirty="0">
              <a:solidFill>
                <a:schemeClr val="tx2"/>
              </a:solidFill>
            </a:endParaRPr>
          </a:p>
        </p:txBody>
      </p:sp>
      <p:sp>
        <p:nvSpPr>
          <p:cNvPr id="3" name="Content Placeholder 2"/>
          <p:cNvSpPr>
            <a:spLocks noGrp="1"/>
          </p:cNvSpPr>
          <p:nvPr>
            <p:ph idx="1"/>
          </p:nvPr>
        </p:nvSpPr>
        <p:spPr>
          <a:xfrm>
            <a:off x="524656" y="2561419"/>
            <a:ext cx="8229600" cy="3969477"/>
          </a:xfrm>
        </p:spPr>
        <p:txBody>
          <a:bodyPr/>
          <a:lstStyle/>
          <a:p>
            <a:r>
              <a:rPr lang="en-US" dirty="0" smtClean="0">
                <a:solidFill>
                  <a:schemeClr val="tx2"/>
                </a:solidFill>
              </a:rPr>
              <a:t>V10 is required for work experience</a:t>
            </a:r>
          </a:p>
          <a:p>
            <a:r>
              <a:rPr lang="en-US" dirty="0" smtClean="0">
                <a:solidFill>
                  <a:schemeClr val="tx2"/>
                </a:solidFill>
              </a:rPr>
              <a:t>Industry recognized credentials are required, if applicable</a:t>
            </a:r>
          </a:p>
          <a:p>
            <a:r>
              <a:rPr lang="en-US" dirty="0" smtClean="0">
                <a:solidFill>
                  <a:schemeClr val="tx2"/>
                </a:solidFill>
              </a:rPr>
              <a:t>Ensure that education level documentation is included with the application</a:t>
            </a:r>
            <a:endParaRPr lang="en-US" dirty="0">
              <a:solidFill>
                <a:schemeClr val="tx2"/>
              </a:solidFill>
            </a:endParaRPr>
          </a:p>
        </p:txBody>
      </p:sp>
    </p:spTree>
    <p:extLst>
      <p:ext uri="{BB962C8B-B14F-4D97-AF65-F5344CB8AC3E}">
        <p14:creationId xmlns:p14="http://schemas.microsoft.com/office/powerpoint/2010/main" val="909163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EMT/Fire Service Adult Permit</a:t>
            </a:r>
            <a:br>
              <a:rPr lang="en-US" dirty="0" smtClean="0">
                <a:solidFill>
                  <a:schemeClr val="tx2"/>
                </a:solidFill>
              </a:rPr>
            </a:br>
            <a:r>
              <a:rPr lang="en-US" dirty="0" smtClean="0">
                <a:solidFill>
                  <a:schemeClr val="tx2"/>
                </a:solidFill>
              </a:rPr>
              <a:t>Forms V18</a:t>
            </a:r>
            <a:endParaRPr lang="en-US"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solidFill>
                <a:schemeClr val="tx2"/>
              </a:solidFill>
            </a:endParaRPr>
          </a:p>
          <a:p>
            <a:r>
              <a:rPr lang="en-US" dirty="0" smtClean="0">
                <a:solidFill>
                  <a:schemeClr val="tx2"/>
                </a:solidFill>
              </a:rPr>
              <a:t>V18 – Requires two signatures:</a:t>
            </a:r>
          </a:p>
          <a:p>
            <a:pPr lvl="1"/>
            <a:r>
              <a:rPr lang="en-US" dirty="0" smtClean="0">
                <a:solidFill>
                  <a:schemeClr val="tx2"/>
                </a:solidFill>
              </a:rPr>
              <a:t>Superintendent or RESA Director must sign the </a:t>
            </a:r>
            <a:r>
              <a:rPr lang="en-US" i="1" dirty="0" smtClean="0">
                <a:solidFill>
                  <a:schemeClr val="tx2"/>
                </a:solidFill>
              </a:rPr>
              <a:t>Applicant </a:t>
            </a:r>
            <a:r>
              <a:rPr lang="en-US" i="1" dirty="0">
                <a:solidFill>
                  <a:schemeClr val="tx2"/>
                </a:solidFill>
              </a:rPr>
              <a:t>I</a:t>
            </a:r>
            <a:r>
              <a:rPr lang="en-US" i="1" dirty="0" smtClean="0">
                <a:solidFill>
                  <a:schemeClr val="tx2"/>
                </a:solidFill>
              </a:rPr>
              <a:t>nformation Page</a:t>
            </a:r>
            <a:r>
              <a:rPr lang="en-US" dirty="0">
                <a:solidFill>
                  <a:schemeClr val="tx2"/>
                </a:solidFill>
              </a:rPr>
              <a:t> </a:t>
            </a:r>
            <a:r>
              <a:rPr lang="en-US" b="1" dirty="0" smtClean="0">
                <a:solidFill>
                  <a:schemeClr val="tx2"/>
                </a:solidFill>
              </a:rPr>
              <a:t>and</a:t>
            </a:r>
            <a:r>
              <a:rPr lang="en-US" dirty="0" smtClean="0">
                <a:solidFill>
                  <a:schemeClr val="tx2"/>
                </a:solidFill>
              </a:rPr>
              <a:t> </a:t>
            </a:r>
          </a:p>
          <a:p>
            <a:pPr lvl="1"/>
            <a:r>
              <a:rPr lang="en-US" dirty="0" smtClean="0">
                <a:solidFill>
                  <a:schemeClr val="tx2"/>
                </a:solidFill>
              </a:rPr>
              <a:t>Regional Public Service Coordinator signs the </a:t>
            </a:r>
            <a:r>
              <a:rPr lang="en-US" i="1" dirty="0" smtClean="0">
                <a:solidFill>
                  <a:schemeClr val="tx2"/>
                </a:solidFill>
              </a:rPr>
              <a:t>Form V18</a:t>
            </a:r>
          </a:p>
          <a:p>
            <a:r>
              <a:rPr lang="en-US" dirty="0" smtClean="0">
                <a:solidFill>
                  <a:schemeClr val="tx2"/>
                </a:solidFill>
              </a:rPr>
              <a:t>Achieved score of 85% on WVDE-approved examination may be verified by letter on official letterhead, if kept on file at RESA</a:t>
            </a:r>
          </a:p>
          <a:p>
            <a:r>
              <a:rPr lang="en-US" dirty="0" smtClean="0">
                <a:solidFill>
                  <a:schemeClr val="tx2"/>
                </a:solidFill>
              </a:rPr>
              <a:t>Please pay close attention to what must be attached to the application and to what is kept on file at RESA</a:t>
            </a:r>
            <a:endParaRPr lang="en-US" dirty="0">
              <a:solidFill>
                <a:schemeClr val="tx2"/>
              </a:solidFill>
            </a:endParaRPr>
          </a:p>
          <a:p>
            <a:endParaRPr lang="en-US" dirty="0"/>
          </a:p>
        </p:txBody>
      </p:sp>
    </p:spTree>
    <p:extLst>
      <p:ext uri="{BB962C8B-B14F-4D97-AF65-F5344CB8AC3E}">
        <p14:creationId xmlns:p14="http://schemas.microsoft.com/office/powerpoint/2010/main" val="3215778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Verifying Work Experience</a:t>
            </a:r>
            <a:br>
              <a:rPr lang="en-US" dirty="0" smtClean="0">
                <a:solidFill>
                  <a:schemeClr val="tx2"/>
                </a:solidFill>
              </a:rPr>
            </a:br>
            <a:r>
              <a:rPr lang="en-US" dirty="0" smtClean="0">
                <a:solidFill>
                  <a:schemeClr val="tx2"/>
                </a:solidFill>
              </a:rPr>
              <a:t>Form V10</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If the applicant is claiming work experience based on self-employment – tax records are required. </a:t>
            </a:r>
          </a:p>
          <a:p>
            <a:r>
              <a:rPr lang="en-US" dirty="0" smtClean="0">
                <a:solidFill>
                  <a:schemeClr val="tx2"/>
                </a:solidFill>
              </a:rPr>
              <a:t>Tax </a:t>
            </a:r>
            <a:r>
              <a:rPr lang="en-US" dirty="0">
                <a:solidFill>
                  <a:schemeClr val="tx2"/>
                </a:solidFill>
              </a:rPr>
              <a:t>records </a:t>
            </a:r>
            <a:r>
              <a:rPr lang="en-US" dirty="0" smtClean="0">
                <a:solidFill>
                  <a:schemeClr val="tx2"/>
                </a:solidFill>
              </a:rPr>
              <a:t>should include:</a:t>
            </a:r>
          </a:p>
          <a:p>
            <a:pPr lvl="1"/>
            <a:r>
              <a:rPr lang="en-US" dirty="0" smtClean="0">
                <a:solidFill>
                  <a:schemeClr val="tx2"/>
                </a:solidFill>
              </a:rPr>
              <a:t>the </a:t>
            </a:r>
            <a:r>
              <a:rPr lang="en-US" dirty="0">
                <a:solidFill>
                  <a:schemeClr val="tx2"/>
                </a:solidFill>
              </a:rPr>
              <a:t>business </a:t>
            </a:r>
            <a:r>
              <a:rPr lang="en-US" dirty="0" smtClean="0">
                <a:solidFill>
                  <a:schemeClr val="tx2"/>
                </a:solidFill>
              </a:rPr>
              <a:t>name</a:t>
            </a:r>
          </a:p>
          <a:p>
            <a:pPr lvl="1"/>
            <a:r>
              <a:rPr lang="en-US" dirty="0" smtClean="0">
                <a:solidFill>
                  <a:schemeClr val="tx2"/>
                </a:solidFill>
              </a:rPr>
              <a:t>applicant’s </a:t>
            </a:r>
            <a:r>
              <a:rPr lang="en-US" dirty="0">
                <a:solidFill>
                  <a:schemeClr val="tx2"/>
                </a:solidFill>
              </a:rPr>
              <a:t>signature </a:t>
            </a:r>
            <a:endParaRPr lang="en-US" dirty="0" smtClean="0">
              <a:solidFill>
                <a:schemeClr val="tx2"/>
              </a:solidFill>
            </a:endParaRPr>
          </a:p>
          <a:p>
            <a:pPr lvl="1"/>
            <a:r>
              <a:rPr lang="en-US" dirty="0" smtClean="0">
                <a:solidFill>
                  <a:schemeClr val="tx2"/>
                </a:solidFill>
              </a:rPr>
              <a:t>indicate full-time </a:t>
            </a:r>
            <a:r>
              <a:rPr lang="en-US" dirty="0">
                <a:solidFill>
                  <a:schemeClr val="tx2"/>
                </a:solidFill>
              </a:rPr>
              <a:t>work </a:t>
            </a:r>
            <a:r>
              <a:rPr lang="en-US" dirty="0" smtClean="0">
                <a:solidFill>
                  <a:schemeClr val="tx2"/>
                </a:solidFill>
              </a:rPr>
              <a:t>at </a:t>
            </a:r>
            <a:r>
              <a:rPr lang="en-US" dirty="0">
                <a:solidFill>
                  <a:schemeClr val="tx2"/>
                </a:solidFill>
              </a:rPr>
              <a:t>this </a:t>
            </a:r>
            <a:r>
              <a:rPr lang="en-US" dirty="0" smtClean="0">
                <a:solidFill>
                  <a:schemeClr val="tx2"/>
                </a:solidFill>
              </a:rPr>
              <a:t>business.</a:t>
            </a:r>
            <a:endParaRPr lang="en-US" dirty="0">
              <a:solidFill>
                <a:schemeClr val="tx2"/>
              </a:solidFill>
            </a:endParaRPr>
          </a:p>
        </p:txBody>
      </p:sp>
    </p:spTree>
    <p:extLst>
      <p:ext uri="{BB962C8B-B14F-4D97-AF65-F5344CB8AC3E}">
        <p14:creationId xmlns:p14="http://schemas.microsoft.com/office/powerpoint/2010/main" val="3003163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Verifying Work Experience</a:t>
            </a:r>
            <a:br>
              <a:rPr lang="en-US" dirty="0">
                <a:solidFill>
                  <a:schemeClr val="tx2"/>
                </a:solidFill>
              </a:rPr>
            </a:br>
            <a:r>
              <a:rPr lang="en-US" dirty="0">
                <a:solidFill>
                  <a:schemeClr val="tx2"/>
                </a:solidFill>
              </a:rPr>
              <a:t>Form V10</a:t>
            </a:r>
          </a:p>
        </p:txBody>
      </p:sp>
      <p:sp>
        <p:nvSpPr>
          <p:cNvPr id="3" name="Content Placeholder 2"/>
          <p:cNvSpPr>
            <a:spLocks noGrp="1"/>
          </p:cNvSpPr>
          <p:nvPr>
            <p:ph idx="1"/>
          </p:nvPr>
        </p:nvSpPr>
        <p:spPr/>
        <p:txBody>
          <a:bodyPr/>
          <a:lstStyle/>
          <a:p>
            <a:r>
              <a:rPr lang="en-US" dirty="0" smtClean="0">
                <a:solidFill>
                  <a:schemeClr val="tx2"/>
                </a:solidFill>
              </a:rPr>
              <a:t>It is best for the name of the company verifying employment in Part 1 (applicant) to match the name of the company/agency in Part 2 (verification of employment by the employer)</a:t>
            </a:r>
          </a:p>
          <a:p>
            <a:r>
              <a:rPr lang="en-US" dirty="0" smtClean="0">
                <a:solidFill>
                  <a:schemeClr val="tx2"/>
                </a:solidFill>
              </a:rPr>
              <a:t>The Form V10 must be signed by a public notary with an official seal included</a:t>
            </a:r>
            <a:endParaRPr lang="en-US" dirty="0">
              <a:solidFill>
                <a:schemeClr val="tx2"/>
              </a:solidFill>
            </a:endParaRPr>
          </a:p>
        </p:txBody>
      </p:sp>
    </p:spTree>
    <p:extLst>
      <p:ext uri="{BB962C8B-B14F-4D97-AF65-F5344CB8AC3E}">
        <p14:creationId xmlns:p14="http://schemas.microsoft.com/office/powerpoint/2010/main" val="333229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798"/>
            <a:ext cx="9144000" cy="1143000"/>
          </a:xfrm>
        </p:spPr>
        <p:txBody>
          <a:bodyPr>
            <a:normAutofit fontScale="90000"/>
          </a:bodyPr>
          <a:lstStyle/>
          <a:p>
            <a:r>
              <a:rPr lang="en-US" dirty="0" smtClean="0">
                <a:solidFill>
                  <a:schemeClr val="tx2"/>
                </a:solidFill>
              </a:rPr>
              <a:t>Alternative Certification for 2015-2016</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WVBE Policy 5901 will establish the approval process and required criteria  </a:t>
            </a:r>
          </a:p>
          <a:p>
            <a:r>
              <a:rPr lang="en-US" dirty="0" smtClean="0">
                <a:solidFill>
                  <a:schemeClr val="tx2"/>
                </a:solidFill>
              </a:rPr>
              <a:t>Currently on public comment until Aug. 10, 2015</a:t>
            </a:r>
          </a:p>
          <a:p>
            <a:pPr marL="0" indent="0">
              <a:buNone/>
            </a:pPr>
            <a:endParaRPr lang="en-US" dirty="0"/>
          </a:p>
          <a:p>
            <a:endParaRPr lang="en-US" dirty="0"/>
          </a:p>
        </p:txBody>
      </p:sp>
    </p:spTree>
    <p:extLst>
      <p:ext uri="{BB962C8B-B14F-4D97-AF65-F5344CB8AC3E}">
        <p14:creationId xmlns:p14="http://schemas.microsoft.com/office/powerpoint/2010/main" val="1449626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2"/>
                </a:solidFill>
                <a:latin typeface="Arial" pitchFamily="34" charset="0"/>
                <a:cs typeface="Arial" pitchFamily="34" charset="0"/>
              </a:rPr>
              <a:t>Information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000" dirty="0">
                <a:solidFill>
                  <a:schemeClr val="tx2"/>
                </a:solidFill>
                <a:latin typeface="Arial" panose="020B0604020202020204" pitchFamily="34" charset="0"/>
                <a:cs typeface="Arial" panose="020B0604020202020204" pitchFamily="34" charset="0"/>
              </a:rPr>
              <a:t>We are experiencing a large amount of applications being submitted that are incomplete, including but not limited to:  </a:t>
            </a:r>
          </a:p>
          <a:p>
            <a:pPr lvl="1"/>
            <a:r>
              <a:rPr lang="en-US" sz="2000" dirty="0">
                <a:solidFill>
                  <a:schemeClr val="tx2"/>
                </a:solidFill>
                <a:latin typeface="Arial" panose="020B0604020202020204" pitchFamily="34" charset="0"/>
                <a:cs typeface="Arial" panose="020B0604020202020204" pitchFamily="34" charset="0"/>
              </a:rPr>
              <a:t>Missing Transcripts</a:t>
            </a:r>
          </a:p>
          <a:p>
            <a:pPr lvl="1"/>
            <a:r>
              <a:rPr lang="en-US" sz="2000" dirty="0">
                <a:solidFill>
                  <a:schemeClr val="tx2"/>
                </a:solidFill>
                <a:latin typeface="Arial" panose="020B0604020202020204" pitchFamily="34" charset="0"/>
                <a:cs typeface="Arial" panose="020B0604020202020204" pitchFamily="34" charset="0"/>
              </a:rPr>
              <a:t>Missing Signatures from the applicant and County Superintendent</a:t>
            </a:r>
          </a:p>
          <a:p>
            <a:pPr lvl="1"/>
            <a:r>
              <a:rPr lang="en-US" sz="2000" dirty="0">
                <a:solidFill>
                  <a:schemeClr val="tx2"/>
                </a:solidFill>
                <a:latin typeface="Arial" panose="020B0604020202020204" pitchFamily="34" charset="0"/>
                <a:cs typeface="Arial" panose="020B0604020202020204" pitchFamily="34" charset="0"/>
              </a:rPr>
              <a:t>Missing pages from an application that is more than one page</a:t>
            </a:r>
          </a:p>
          <a:p>
            <a:pPr lvl="1"/>
            <a:r>
              <a:rPr lang="en-US" sz="2000" dirty="0">
                <a:solidFill>
                  <a:schemeClr val="tx2"/>
                </a:solidFill>
                <a:latin typeface="Arial" panose="020B0604020202020204" pitchFamily="34" charset="0"/>
                <a:cs typeface="Arial" panose="020B0604020202020204" pitchFamily="34" charset="0"/>
              </a:rPr>
              <a:t>Please make sure all applications are complete and all required documentation is submitted</a:t>
            </a:r>
          </a:p>
        </p:txBody>
      </p:sp>
    </p:spTree>
    <p:extLst>
      <p:ext uri="{BB962C8B-B14F-4D97-AF65-F5344CB8AC3E}">
        <p14:creationId xmlns:p14="http://schemas.microsoft.com/office/powerpoint/2010/main" val="377889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798"/>
            <a:ext cx="9144000" cy="1143000"/>
          </a:xfrm>
        </p:spPr>
        <p:txBody>
          <a:bodyPr>
            <a:noAutofit/>
          </a:bodyPr>
          <a:lstStyle/>
          <a:p>
            <a:r>
              <a:rPr lang="en-US" sz="3600" b="1" dirty="0" smtClean="0">
                <a:solidFill>
                  <a:schemeClr val="tx2"/>
                </a:solidFill>
              </a:rPr>
              <a:t>Paraprofessionals and Paraprofessional Educational Interpreters</a:t>
            </a:r>
            <a:endParaRPr lang="en-US" sz="3600" b="1" dirty="0">
              <a:solidFill>
                <a:schemeClr val="tx2"/>
              </a:solidFill>
            </a:endParaRPr>
          </a:p>
        </p:txBody>
      </p:sp>
      <p:sp>
        <p:nvSpPr>
          <p:cNvPr id="3" name="Content Placeholder 2"/>
          <p:cNvSpPr>
            <a:spLocks noGrp="1"/>
          </p:cNvSpPr>
          <p:nvPr>
            <p:ph idx="1"/>
          </p:nvPr>
        </p:nvSpPr>
        <p:spPr>
          <a:xfrm>
            <a:off x="453081" y="2313204"/>
            <a:ext cx="8233719" cy="3510948"/>
          </a:xfrm>
        </p:spPr>
        <p:txBody>
          <a:bodyPr>
            <a:normAutofit fontScale="92500" lnSpcReduction="10000"/>
          </a:bodyPr>
          <a:lstStyle/>
          <a:p>
            <a:pPr marL="0" indent="0">
              <a:buNone/>
            </a:pPr>
            <a:r>
              <a:rPr lang="en-US" dirty="0" smtClean="0">
                <a:solidFill>
                  <a:schemeClr val="tx2"/>
                </a:solidFill>
              </a:rPr>
              <a:t>Applicants for Paraprofessional must:</a:t>
            </a:r>
          </a:p>
          <a:p>
            <a:pPr>
              <a:buFont typeface="Wingdings" panose="05000000000000000000" pitchFamily="2" charset="2"/>
              <a:buChar char="ü"/>
            </a:pPr>
            <a:r>
              <a:rPr lang="en-US" dirty="0" smtClean="0">
                <a:solidFill>
                  <a:schemeClr val="tx2"/>
                </a:solidFill>
              </a:rPr>
              <a:t>Have completed all requirements </a:t>
            </a:r>
            <a:r>
              <a:rPr lang="en-US" b="1" dirty="0" smtClean="0">
                <a:solidFill>
                  <a:srgbClr val="FF0000"/>
                </a:solidFill>
              </a:rPr>
              <a:t>prior</a:t>
            </a:r>
            <a:r>
              <a:rPr lang="en-US" dirty="0" smtClean="0">
                <a:solidFill>
                  <a:schemeClr val="tx2"/>
                </a:solidFill>
              </a:rPr>
              <a:t> to submitting the Form 40 </a:t>
            </a:r>
            <a:r>
              <a:rPr lang="en-US" dirty="0" err="1" smtClean="0">
                <a:solidFill>
                  <a:schemeClr val="tx2"/>
                </a:solidFill>
              </a:rPr>
              <a:t>appliation</a:t>
            </a:r>
            <a:endParaRPr lang="en-US" dirty="0" smtClean="0">
              <a:solidFill>
                <a:schemeClr val="tx2"/>
              </a:solidFill>
            </a:endParaRPr>
          </a:p>
          <a:p>
            <a:pPr>
              <a:buFont typeface="Wingdings" panose="05000000000000000000" pitchFamily="2" charset="2"/>
              <a:buChar char="ü"/>
            </a:pPr>
            <a:r>
              <a:rPr lang="en-US" dirty="0" smtClean="0">
                <a:solidFill>
                  <a:schemeClr val="tx2"/>
                </a:solidFill>
              </a:rPr>
              <a:t>Be employed by a district</a:t>
            </a:r>
          </a:p>
          <a:p>
            <a:pPr>
              <a:buFont typeface="Wingdings" panose="05000000000000000000" pitchFamily="2" charset="2"/>
              <a:buChar char="ü"/>
            </a:pPr>
            <a:r>
              <a:rPr lang="en-US" dirty="0" smtClean="0">
                <a:solidFill>
                  <a:schemeClr val="tx2"/>
                </a:solidFill>
              </a:rPr>
              <a:t>Have the superintendent verify employment by signing the Applicant Information Sheet attached to the Form </a:t>
            </a:r>
            <a:r>
              <a:rPr lang="en-US" smtClean="0">
                <a:solidFill>
                  <a:schemeClr val="tx2"/>
                </a:solidFill>
              </a:rPr>
              <a:t>40 application</a:t>
            </a:r>
            <a:endParaRPr lang="en-US" dirty="0" smtClean="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841301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tx2"/>
                </a:solidFill>
              </a:rPr>
              <a:t>§18-5-18. Kindergarten programs</a:t>
            </a:r>
            <a:r>
              <a:rPr lang="en-US" sz="3600" b="1" dirty="0" smtClean="0">
                <a:solidFill>
                  <a:schemeClr val="tx2"/>
                </a:solidFill>
              </a:rPr>
              <a:t>.</a:t>
            </a:r>
            <a:endParaRPr lang="en-US" sz="3600" dirty="0">
              <a:solidFill>
                <a:schemeClr val="tx2"/>
              </a:solidFill>
            </a:endParaRPr>
          </a:p>
        </p:txBody>
      </p:sp>
      <p:sp>
        <p:nvSpPr>
          <p:cNvPr id="3" name="Content Placeholder 2"/>
          <p:cNvSpPr>
            <a:spLocks noGrp="1"/>
          </p:cNvSpPr>
          <p:nvPr>
            <p:ph idx="1"/>
          </p:nvPr>
        </p:nvSpPr>
        <p:spPr/>
        <p:txBody>
          <a:bodyPr>
            <a:normAutofit fontScale="70000" lnSpcReduction="20000"/>
          </a:bodyPr>
          <a:lstStyle/>
          <a:p>
            <a:r>
              <a:rPr lang="en-US" dirty="0">
                <a:solidFill>
                  <a:schemeClr val="tx2"/>
                </a:solidFill>
              </a:rPr>
              <a:t>Beginning July 1, 2014, any person previously employed as an aide in a kindergarten program and who is employed in the same capacity on and after that date and any new person employed in that capacity in a kindergarten program on and after that date shall hold the position of aide </a:t>
            </a:r>
            <a:r>
              <a:rPr lang="en-US" b="1" dirty="0">
                <a:solidFill>
                  <a:schemeClr val="tx2"/>
                </a:solidFill>
              </a:rPr>
              <a:t>and</a:t>
            </a:r>
            <a:r>
              <a:rPr lang="en-US" dirty="0">
                <a:solidFill>
                  <a:schemeClr val="tx2"/>
                </a:solidFill>
              </a:rPr>
              <a:t> either Early Childhood Classroom Assistant Teacher I, Early Childhood Classroom Assistant Teacher II or Early Childhood Classroom Assistant Teacher III. Any person employed as an aide in a kindergarten program that is </a:t>
            </a:r>
            <a:r>
              <a:rPr lang="en-US" b="1" dirty="0">
                <a:solidFill>
                  <a:schemeClr val="tx2"/>
                </a:solidFill>
              </a:rPr>
              <a:t>eligible for full retirement benefits before July 1, 2020</a:t>
            </a:r>
            <a:r>
              <a:rPr lang="en-US" dirty="0">
                <a:solidFill>
                  <a:schemeClr val="tx2"/>
                </a:solidFill>
              </a:rPr>
              <a:t>, may remain employed as an aide in that position </a:t>
            </a:r>
            <a:r>
              <a:rPr lang="en-US" b="1" dirty="0">
                <a:solidFill>
                  <a:schemeClr val="tx2"/>
                </a:solidFill>
              </a:rPr>
              <a:t>and</a:t>
            </a:r>
            <a:r>
              <a:rPr lang="en-US" dirty="0">
                <a:solidFill>
                  <a:schemeClr val="tx2"/>
                </a:solidFill>
              </a:rPr>
              <a:t> </a:t>
            </a:r>
            <a:r>
              <a:rPr lang="en-US" b="1" dirty="0">
                <a:solidFill>
                  <a:schemeClr val="tx2"/>
                </a:solidFill>
              </a:rPr>
              <a:t>shall</a:t>
            </a:r>
            <a:r>
              <a:rPr lang="en-US" dirty="0">
                <a:solidFill>
                  <a:schemeClr val="tx2"/>
                </a:solidFill>
              </a:rPr>
              <a:t> be granted an Early Childhood Classroom Assistant Teacher permanent authorization by the state superintendent pursuant to section two-a, article three, chapter eighteen-a of this code.</a:t>
            </a:r>
          </a:p>
          <a:p>
            <a:endParaRPr lang="en-US" dirty="0"/>
          </a:p>
        </p:txBody>
      </p:sp>
    </p:spTree>
    <p:extLst>
      <p:ext uri="{BB962C8B-B14F-4D97-AF65-F5344CB8AC3E}">
        <p14:creationId xmlns:p14="http://schemas.microsoft.com/office/powerpoint/2010/main" val="643218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Eligible for Full Retirement Benefits</a:t>
            </a:r>
            <a:br>
              <a:rPr lang="en-US" dirty="0">
                <a:solidFill>
                  <a:schemeClr val="tx2"/>
                </a:solidFill>
              </a:rPr>
            </a:br>
            <a:r>
              <a:rPr lang="en-US" sz="1800" dirty="0">
                <a:solidFill>
                  <a:schemeClr val="tx2"/>
                </a:solidFill>
              </a:rPr>
              <a:t>(</a:t>
            </a:r>
            <a:r>
              <a:rPr lang="en-US" sz="1800" b="1" dirty="0">
                <a:solidFill>
                  <a:schemeClr val="tx2"/>
                </a:solidFill>
              </a:rPr>
              <a:t>Effective March 9, 2015</a:t>
            </a:r>
            <a:r>
              <a:rPr lang="en-US" sz="1800" dirty="0">
                <a:solidFill>
                  <a:schemeClr val="tx2"/>
                </a:solidFill>
              </a:rPr>
              <a:t>)</a:t>
            </a:r>
            <a:r>
              <a:rPr lang="en-US" dirty="0">
                <a:solidFill>
                  <a:schemeClr val="tx2"/>
                </a:solidFill>
              </a:rPr>
              <a:t> </a:t>
            </a:r>
          </a:p>
        </p:txBody>
      </p:sp>
      <p:sp>
        <p:nvSpPr>
          <p:cNvPr id="3" name="Content Placeholder 2"/>
          <p:cNvSpPr>
            <a:spLocks noGrp="1"/>
          </p:cNvSpPr>
          <p:nvPr>
            <p:ph idx="1"/>
          </p:nvPr>
        </p:nvSpPr>
        <p:spPr>
          <a:xfrm>
            <a:off x="251254" y="2272015"/>
            <a:ext cx="8229600" cy="3969477"/>
          </a:xfrm>
        </p:spPr>
        <p:txBody>
          <a:bodyPr>
            <a:normAutofit fontScale="92500" lnSpcReduction="20000"/>
          </a:bodyPr>
          <a:lstStyle/>
          <a:p>
            <a:r>
              <a:rPr lang="en-US" dirty="0" smtClean="0">
                <a:solidFill>
                  <a:schemeClr val="tx2"/>
                </a:solidFill>
              </a:rPr>
              <a:t>Any </a:t>
            </a:r>
            <a:r>
              <a:rPr lang="en-US" dirty="0">
                <a:solidFill>
                  <a:schemeClr val="tx2"/>
                </a:solidFill>
              </a:rPr>
              <a:t>person employed as an aide in </a:t>
            </a:r>
            <a:r>
              <a:rPr lang="en-US" dirty="0" smtClean="0">
                <a:solidFill>
                  <a:schemeClr val="tx2"/>
                </a:solidFill>
              </a:rPr>
              <a:t>a Pre-K classroom </a:t>
            </a:r>
            <a:r>
              <a:rPr lang="en-US" dirty="0">
                <a:solidFill>
                  <a:schemeClr val="tx2"/>
                </a:solidFill>
              </a:rPr>
              <a:t>that is eligible for full retirement benefits before July 1, </a:t>
            </a:r>
            <a:r>
              <a:rPr lang="en-US" dirty="0" smtClean="0">
                <a:solidFill>
                  <a:schemeClr val="tx2"/>
                </a:solidFill>
              </a:rPr>
              <a:t>2020,must apply for permanent authorization </a:t>
            </a:r>
            <a:r>
              <a:rPr lang="en-US" b="1" dirty="0" smtClean="0">
                <a:solidFill>
                  <a:schemeClr val="tx2"/>
                </a:solidFill>
              </a:rPr>
              <a:t>unless</a:t>
            </a:r>
            <a:r>
              <a:rPr lang="en-US" dirty="0" smtClean="0">
                <a:solidFill>
                  <a:schemeClr val="tx2"/>
                </a:solidFill>
              </a:rPr>
              <a:t> the WV Universal Pre-K classroom is in collaboration with Head Start.</a:t>
            </a:r>
          </a:p>
          <a:p>
            <a:pPr marL="0" indent="0">
              <a:buNone/>
            </a:pPr>
            <a:endParaRPr lang="en-US" dirty="0" smtClean="0">
              <a:solidFill>
                <a:schemeClr val="tx2"/>
              </a:solidFill>
            </a:endParaRPr>
          </a:p>
          <a:p>
            <a:r>
              <a:rPr lang="en-US" i="1" dirty="0" smtClean="0">
                <a:solidFill>
                  <a:schemeClr val="tx2"/>
                </a:solidFill>
              </a:rPr>
              <a:t>All coursework is required for Head Start Assistant Teachers </a:t>
            </a:r>
            <a:r>
              <a:rPr lang="en-US" sz="1400" i="1" dirty="0" smtClean="0">
                <a:solidFill>
                  <a:schemeClr val="tx2"/>
                </a:solidFill>
              </a:rPr>
              <a:t>WVBE Policy 2525</a:t>
            </a:r>
            <a:r>
              <a:rPr lang="en-US" i="1" dirty="0" smtClean="0">
                <a:solidFill>
                  <a:schemeClr val="tx2"/>
                </a:solidFill>
              </a:rPr>
              <a:t> </a:t>
            </a:r>
          </a:p>
        </p:txBody>
      </p:sp>
    </p:spTree>
    <p:extLst>
      <p:ext uri="{BB962C8B-B14F-4D97-AF65-F5344CB8AC3E}">
        <p14:creationId xmlns:p14="http://schemas.microsoft.com/office/powerpoint/2010/main" val="1774861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Eligible for Full Retirement Benefits</a:t>
            </a:r>
            <a:br>
              <a:rPr lang="en-US" dirty="0" smtClean="0">
                <a:solidFill>
                  <a:schemeClr val="tx2"/>
                </a:solidFill>
              </a:rPr>
            </a:br>
            <a:r>
              <a:rPr lang="en-US" sz="1800" dirty="0" smtClean="0">
                <a:solidFill>
                  <a:schemeClr val="tx2"/>
                </a:solidFill>
              </a:rPr>
              <a:t>(Effective March 9, 2015)</a:t>
            </a:r>
            <a:r>
              <a:rPr lang="en-US" dirty="0" smtClean="0">
                <a:solidFill>
                  <a:schemeClr val="tx2"/>
                </a:solidFill>
              </a:rPr>
              <a:t> </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Before July 1, 2020</a:t>
            </a:r>
          </a:p>
          <a:p>
            <a:r>
              <a:rPr lang="en-US" dirty="0" smtClean="0">
                <a:solidFill>
                  <a:schemeClr val="tx2"/>
                </a:solidFill>
              </a:rPr>
              <a:t>Applicants </a:t>
            </a:r>
            <a:r>
              <a:rPr lang="en-US" b="1" u="sng" dirty="0" smtClean="0">
                <a:solidFill>
                  <a:schemeClr val="tx2"/>
                </a:solidFill>
              </a:rPr>
              <a:t>must apply </a:t>
            </a:r>
            <a:r>
              <a:rPr lang="en-US" dirty="0" smtClean="0">
                <a:solidFill>
                  <a:schemeClr val="tx2"/>
                </a:solidFill>
              </a:rPr>
              <a:t>with the following:	</a:t>
            </a:r>
          </a:p>
          <a:p>
            <a:pPr lvl="1"/>
            <a:r>
              <a:rPr lang="en-US" dirty="0" smtClean="0">
                <a:solidFill>
                  <a:schemeClr val="tx2"/>
                </a:solidFill>
              </a:rPr>
              <a:t>Applicant Information Page</a:t>
            </a:r>
          </a:p>
          <a:p>
            <a:pPr lvl="1"/>
            <a:r>
              <a:rPr lang="en-US" dirty="0" smtClean="0">
                <a:solidFill>
                  <a:schemeClr val="tx2"/>
                </a:solidFill>
              </a:rPr>
              <a:t>Revised </a:t>
            </a:r>
            <a:r>
              <a:rPr lang="en-US" dirty="0">
                <a:solidFill>
                  <a:schemeClr val="tx2"/>
                </a:solidFill>
              </a:rPr>
              <a:t>F</a:t>
            </a:r>
            <a:r>
              <a:rPr lang="en-US" dirty="0" smtClean="0">
                <a:solidFill>
                  <a:schemeClr val="tx2"/>
                </a:solidFill>
              </a:rPr>
              <a:t>orm 41</a:t>
            </a:r>
          </a:p>
          <a:p>
            <a:pPr marL="0" indent="0">
              <a:buNone/>
            </a:pPr>
            <a:endParaRPr lang="en-US" dirty="0"/>
          </a:p>
        </p:txBody>
      </p:sp>
    </p:spTree>
    <p:extLst>
      <p:ext uri="{BB962C8B-B14F-4D97-AF65-F5344CB8AC3E}">
        <p14:creationId xmlns:p14="http://schemas.microsoft.com/office/powerpoint/2010/main" val="1373142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97140" y="1234831"/>
            <a:ext cx="6688026" cy="5150338"/>
          </a:xfrm>
          <a:prstGeom prst="rect">
            <a:avLst/>
          </a:prstGeom>
        </p:spPr>
      </p:pic>
      <p:sp>
        <p:nvSpPr>
          <p:cNvPr id="6" name="Down Arrow 5"/>
          <p:cNvSpPr/>
          <p:nvPr/>
        </p:nvSpPr>
        <p:spPr>
          <a:xfrm rot="5400000">
            <a:off x="7360507" y="4518453"/>
            <a:ext cx="498389" cy="877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09610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84636" y="1046206"/>
            <a:ext cx="6332384" cy="4860323"/>
          </a:xfrm>
          <a:prstGeom prst="rect">
            <a:avLst/>
          </a:prstGeom>
        </p:spPr>
      </p:pic>
      <p:sp>
        <p:nvSpPr>
          <p:cNvPr id="6" name="Down Arrow 5"/>
          <p:cNvSpPr/>
          <p:nvPr/>
        </p:nvSpPr>
        <p:spPr>
          <a:xfrm rot="16200000">
            <a:off x="376417" y="479442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568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Eligible for Full Retirement Benefits</a:t>
            </a:r>
          </a:p>
        </p:txBody>
      </p:sp>
      <p:sp>
        <p:nvSpPr>
          <p:cNvPr id="3" name="Content Placeholder 2"/>
          <p:cNvSpPr>
            <a:spLocks noGrp="1"/>
          </p:cNvSpPr>
          <p:nvPr>
            <p:ph idx="1"/>
          </p:nvPr>
        </p:nvSpPr>
        <p:spPr/>
        <p:txBody>
          <a:bodyPr>
            <a:normAutofit fontScale="85000" lnSpcReduction="20000"/>
          </a:bodyPr>
          <a:lstStyle/>
          <a:p>
            <a:r>
              <a:rPr lang="en-US" dirty="0">
                <a:solidFill>
                  <a:schemeClr val="tx2"/>
                </a:solidFill>
              </a:rPr>
              <a:t>Before July 1, 2020</a:t>
            </a:r>
          </a:p>
          <a:p>
            <a:r>
              <a:rPr lang="en-US" dirty="0">
                <a:solidFill>
                  <a:schemeClr val="tx2"/>
                </a:solidFill>
              </a:rPr>
              <a:t>Applicants must apply with the following:	</a:t>
            </a:r>
          </a:p>
          <a:p>
            <a:pPr lvl="1"/>
            <a:r>
              <a:rPr lang="en-US" dirty="0" smtClean="0">
                <a:solidFill>
                  <a:schemeClr val="tx2"/>
                </a:solidFill>
              </a:rPr>
              <a:t>Applicant Information Page</a:t>
            </a:r>
          </a:p>
          <a:p>
            <a:pPr lvl="1"/>
            <a:r>
              <a:rPr lang="en-US" dirty="0" smtClean="0">
                <a:solidFill>
                  <a:schemeClr val="tx2"/>
                </a:solidFill>
              </a:rPr>
              <a:t>Revised Form 41</a:t>
            </a:r>
          </a:p>
          <a:p>
            <a:pPr lvl="1"/>
            <a:r>
              <a:rPr lang="en-US" dirty="0" smtClean="0">
                <a:solidFill>
                  <a:schemeClr val="tx2"/>
                </a:solidFill>
              </a:rPr>
              <a:t>Form 7 (Background Check)  **</a:t>
            </a:r>
          </a:p>
          <a:p>
            <a:pPr lvl="1"/>
            <a:r>
              <a:rPr lang="en-US" dirty="0" smtClean="0">
                <a:solidFill>
                  <a:schemeClr val="tx2"/>
                </a:solidFill>
              </a:rPr>
              <a:t>Proof of passing score of the State Competency Exam**</a:t>
            </a:r>
          </a:p>
          <a:p>
            <a:pPr lvl="1"/>
            <a:r>
              <a:rPr lang="en-US" dirty="0" smtClean="0">
                <a:solidFill>
                  <a:schemeClr val="tx2"/>
                </a:solidFill>
              </a:rPr>
              <a:t>Proof of a high school diploma or equivalency**</a:t>
            </a:r>
          </a:p>
          <a:p>
            <a:pPr lvl="1"/>
            <a:r>
              <a:rPr lang="en-US" dirty="0" smtClean="0">
                <a:solidFill>
                  <a:schemeClr val="tx2"/>
                </a:solidFill>
              </a:rPr>
              <a:t>Pay </a:t>
            </a:r>
            <a:r>
              <a:rPr lang="en-US" dirty="0">
                <a:solidFill>
                  <a:schemeClr val="tx2"/>
                </a:solidFill>
              </a:rPr>
              <a:t>the $35 fee online</a:t>
            </a:r>
            <a:endParaRPr lang="en-US" dirty="0" smtClean="0">
              <a:solidFill>
                <a:schemeClr val="tx2"/>
              </a:solidFill>
            </a:endParaRPr>
          </a:p>
          <a:p>
            <a:pPr marL="457200" lvl="1" indent="0">
              <a:buNone/>
            </a:pPr>
            <a:r>
              <a:rPr lang="en-US" dirty="0" smtClean="0">
                <a:solidFill>
                  <a:schemeClr val="tx2"/>
                </a:solidFill>
              </a:rPr>
              <a:t>**</a:t>
            </a:r>
            <a:r>
              <a:rPr lang="en-US" sz="2000" dirty="0" smtClean="0">
                <a:solidFill>
                  <a:schemeClr val="tx2"/>
                </a:solidFill>
              </a:rPr>
              <a:t>Exempt for Paraprofessionals</a:t>
            </a:r>
            <a:endParaRPr lang="en-US" dirty="0">
              <a:solidFill>
                <a:schemeClr val="tx2"/>
              </a:solidFill>
            </a:endParaRPr>
          </a:p>
          <a:p>
            <a:endParaRPr lang="en-US" dirty="0"/>
          </a:p>
        </p:txBody>
      </p:sp>
    </p:spTree>
    <p:extLst>
      <p:ext uri="{BB962C8B-B14F-4D97-AF65-F5344CB8AC3E}">
        <p14:creationId xmlns:p14="http://schemas.microsoft.com/office/powerpoint/2010/main" val="457765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43" y="912322"/>
            <a:ext cx="8406714" cy="1143000"/>
          </a:xfrm>
        </p:spPr>
        <p:txBody>
          <a:bodyPr>
            <a:normAutofit fontScale="90000"/>
          </a:bodyPr>
          <a:lstStyle/>
          <a:p>
            <a:r>
              <a:rPr lang="en-US" dirty="0">
                <a:solidFill>
                  <a:schemeClr val="tx2"/>
                </a:solidFill>
              </a:rPr>
              <a:t>ECCAT </a:t>
            </a:r>
            <a:r>
              <a:rPr lang="en-US" dirty="0" smtClean="0">
                <a:solidFill>
                  <a:schemeClr val="tx2"/>
                </a:solidFill>
              </a:rPr>
              <a:t>Initial</a:t>
            </a:r>
            <a:br>
              <a:rPr lang="en-US" dirty="0" smtClean="0">
                <a:solidFill>
                  <a:schemeClr val="tx2"/>
                </a:solidFill>
              </a:rPr>
            </a:br>
            <a:r>
              <a:rPr lang="en-US" sz="3200" dirty="0" smtClean="0">
                <a:solidFill>
                  <a:schemeClr val="tx2"/>
                </a:solidFill>
              </a:rPr>
              <a:t>Apply upon Placement in a Pre-K or Kindergarten</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tx2"/>
                </a:solidFill>
              </a:rPr>
              <a:t>Applicants must apply with the following:	</a:t>
            </a:r>
          </a:p>
          <a:p>
            <a:pPr lvl="1"/>
            <a:r>
              <a:rPr lang="en-US" dirty="0">
                <a:solidFill>
                  <a:schemeClr val="tx2"/>
                </a:solidFill>
              </a:rPr>
              <a:t>Applicant Information Page</a:t>
            </a:r>
          </a:p>
          <a:p>
            <a:pPr lvl="1"/>
            <a:r>
              <a:rPr lang="en-US" dirty="0">
                <a:solidFill>
                  <a:schemeClr val="tx2"/>
                </a:solidFill>
              </a:rPr>
              <a:t>Revised </a:t>
            </a:r>
            <a:r>
              <a:rPr lang="en-US" dirty="0" smtClean="0">
                <a:solidFill>
                  <a:schemeClr val="tx2"/>
                </a:solidFill>
              </a:rPr>
              <a:t>Form </a:t>
            </a:r>
            <a:r>
              <a:rPr lang="en-US" dirty="0">
                <a:solidFill>
                  <a:schemeClr val="tx2"/>
                </a:solidFill>
              </a:rPr>
              <a:t>41</a:t>
            </a:r>
          </a:p>
          <a:p>
            <a:pPr lvl="1"/>
            <a:r>
              <a:rPr lang="en-US" dirty="0">
                <a:solidFill>
                  <a:schemeClr val="tx2"/>
                </a:solidFill>
              </a:rPr>
              <a:t>Form 7 (Background Check)  **</a:t>
            </a:r>
          </a:p>
          <a:p>
            <a:pPr lvl="1"/>
            <a:r>
              <a:rPr lang="en-US" dirty="0">
                <a:solidFill>
                  <a:schemeClr val="tx2"/>
                </a:solidFill>
              </a:rPr>
              <a:t>Proof of passing score of the State Competency Exam**</a:t>
            </a:r>
          </a:p>
          <a:p>
            <a:pPr lvl="1"/>
            <a:r>
              <a:rPr lang="en-US" dirty="0">
                <a:solidFill>
                  <a:schemeClr val="tx2"/>
                </a:solidFill>
              </a:rPr>
              <a:t>Proof of a high school diploma or equivalency**</a:t>
            </a:r>
          </a:p>
          <a:p>
            <a:pPr lvl="1"/>
            <a:r>
              <a:rPr lang="en-US" dirty="0">
                <a:solidFill>
                  <a:schemeClr val="tx2"/>
                </a:solidFill>
              </a:rPr>
              <a:t>Pay the $35 fee online</a:t>
            </a:r>
            <a:endParaRPr lang="en-US" dirty="0" smtClean="0">
              <a:solidFill>
                <a:schemeClr val="tx2"/>
              </a:solidFill>
            </a:endParaRPr>
          </a:p>
          <a:p>
            <a:pPr lvl="1"/>
            <a:r>
              <a:rPr lang="en-US" dirty="0" smtClean="0">
                <a:solidFill>
                  <a:schemeClr val="tx2"/>
                </a:solidFill>
              </a:rPr>
              <a:t>NO COURSEWORK REQUIRED FOR INITIAL APPLICAITON</a:t>
            </a:r>
            <a:endParaRPr lang="en-US" dirty="0">
              <a:solidFill>
                <a:schemeClr val="tx2"/>
              </a:solidFill>
            </a:endParaRPr>
          </a:p>
          <a:p>
            <a:pPr marL="457200" lvl="1" indent="0">
              <a:buNone/>
            </a:pPr>
            <a:r>
              <a:rPr lang="en-US" dirty="0">
                <a:solidFill>
                  <a:schemeClr val="tx2"/>
                </a:solidFill>
              </a:rPr>
              <a:t>**</a:t>
            </a:r>
            <a:r>
              <a:rPr lang="en-US" sz="2000" dirty="0">
                <a:solidFill>
                  <a:schemeClr val="tx2"/>
                </a:solidFill>
              </a:rPr>
              <a:t>Exempt for Paraprofessionals</a:t>
            </a:r>
            <a:endParaRPr lang="en-US" dirty="0">
              <a:solidFill>
                <a:schemeClr val="tx2"/>
              </a:solidFill>
            </a:endParaRPr>
          </a:p>
          <a:p>
            <a:pPr lvl="1"/>
            <a:endParaRPr lang="en-US" dirty="0"/>
          </a:p>
          <a:p>
            <a:endParaRPr lang="en-US" dirty="0"/>
          </a:p>
        </p:txBody>
      </p:sp>
    </p:spTree>
    <p:extLst>
      <p:ext uri="{BB962C8B-B14F-4D97-AF65-F5344CB8AC3E}">
        <p14:creationId xmlns:p14="http://schemas.microsoft.com/office/powerpoint/2010/main" val="1629595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ECCAT Renewals</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tx2"/>
                </a:solidFill>
              </a:rPr>
              <a:t>Applicants must apply with the following:	</a:t>
            </a:r>
          </a:p>
          <a:p>
            <a:pPr lvl="1"/>
            <a:r>
              <a:rPr lang="en-US" dirty="0">
                <a:solidFill>
                  <a:schemeClr val="tx2"/>
                </a:solidFill>
              </a:rPr>
              <a:t>Applicant Information Page</a:t>
            </a:r>
          </a:p>
          <a:p>
            <a:pPr lvl="1"/>
            <a:r>
              <a:rPr lang="en-US" dirty="0">
                <a:solidFill>
                  <a:schemeClr val="tx2"/>
                </a:solidFill>
              </a:rPr>
              <a:t>Revised </a:t>
            </a:r>
            <a:r>
              <a:rPr lang="en-US" dirty="0" smtClean="0">
                <a:solidFill>
                  <a:schemeClr val="tx2"/>
                </a:solidFill>
              </a:rPr>
              <a:t>Form 41</a:t>
            </a:r>
          </a:p>
          <a:p>
            <a:pPr lvl="1"/>
            <a:r>
              <a:rPr lang="en-US" dirty="0" smtClean="0">
                <a:solidFill>
                  <a:schemeClr val="tx2"/>
                </a:solidFill>
              </a:rPr>
              <a:t>Proof of successful completion of coursework or semester hours.</a:t>
            </a:r>
          </a:p>
          <a:p>
            <a:pPr lvl="2"/>
            <a:r>
              <a:rPr lang="en-US" dirty="0" smtClean="0">
                <a:solidFill>
                  <a:schemeClr val="tx2"/>
                </a:solidFill>
              </a:rPr>
              <a:t>Seal-bearing transcript  OR</a:t>
            </a:r>
          </a:p>
          <a:p>
            <a:pPr lvl="2"/>
            <a:r>
              <a:rPr lang="en-US" dirty="0" smtClean="0">
                <a:solidFill>
                  <a:schemeClr val="tx2"/>
                </a:solidFill>
              </a:rPr>
              <a:t>E-Learning completion certificate OR</a:t>
            </a:r>
          </a:p>
          <a:p>
            <a:pPr lvl="2"/>
            <a:r>
              <a:rPr lang="en-US" dirty="0" smtClean="0">
                <a:solidFill>
                  <a:schemeClr val="tx2"/>
                </a:solidFill>
              </a:rPr>
              <a:t>ACDS seal-bearing certificate OR</a:t>
            </a:r>
          </a:p>
          <a:p>
            <a:pPr lvl="2"/>
            <a:r>
              <a:rPr lang="en-US" dirty="0" smtClean="0">
                <a:solidFill>
                  <a:schemeClr val="tx2"/>
                </a:solidFill>
              </a:rPr>
              <a:t>CDA advisor signature</a:t>
            </a:r>
          </a:p>
          <a:p>
            <a:pPr lvl="1"/>
            <a:r>
              <a:rPr lang="en-US" dirty="0" smtClean="0">
                <a:solidFill>
                  <a:schemeClr val="tx2"/>
                </a:solidFill>
              </a:rPr>
              <a:t>Pay the $35 fee online</a:t>
            </a:r>
            <a:endParaRPr lang="en-US" dirty="0">
              <a:solidFill>
                <a:schemeClr val="tx2"/>
              </a:solidFill>
            </a:endParaRPr>
          </a:p>
          <a:p>
            <a:endParaRPr lang="en-US" dirty="0"/>
          </a:p>
        </p:txBody>
      </p:sp>
    </p:spTree>
    <p:extLst>
      <p:ext uri="{BB962C8B-B14F-4D97-AF65-F5344CB8AC3E}">
        <p14:creationId xmlns:p14="http://schemas.microsoft.com/office/powerpoint/2010/main" val="4020679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84636" y="1046206"/>
            <a:ext cx="6332384" cy="4860323"/>
          </a:xfrm>
          <a:prstGeom prst="rect">
            <a:avLst/>
          </a:prstGeom>
        </p:spPr>
      </p:pic>
      <p:sp>
        <p:nvSpPr>
          <p:cNvPr id="6" name="Down Arrow 5"/>
          <p:cNvSpPr/>
          <p:nvPr/>
        </p:nvSpPr>
        <p:spPr>
          <a:xfrm rot="5400000">
            <a:off x="7698959" y="135582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249297" y="2150075"/>
            <a:ext cx="1581665" cy="1200329"/>
          </a:xfrm>
          <a:prstGeom prst="rect">
            <a:avLst/>
          </a:prstGeom>
          <a:noFill/>
        </p:spPr>
        <p:txBody>
          <a:bodyPr wrap="square" rtlCol="0">
            <a:spAutoFit/>
          </a:bodyPr>
          <a:lstStyle/>
          <a:p>
            <a:pPr algn="ctr"/>
            <a:r>
              <a:rPr lang="en-US" dirty="0" smtClean="0">
                <a:solidFill>
                  <a:schemeClr val="tx2"/>
                </a:solidFill>
              </a:rPr>
              <a:t>Coursework must be listed for processing.</a:t>
            </a:r>
            <a:endParaRPr lang="en-US" dirty="0">
              <a:solidFill>
                <a:schemeClr val="tx2"/>
              </a:solidFill>
            </a:endParaRPr>
          </a:p>
        </p:txBody>
      </p:sp>
    </p:spTree>
    <p:extLst>
      <p:ext uri="{BB962C8B-B14F-4D97-AF65-F5344CB8AC3E}">
        <p14:creationId xmlns:p14="http://schemas.microsoft.com/office/powerpoint/2010/main" val="2990431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Online Submission of Applications</a:t>
            </a:r>
          </a:p>
        </p:txBody>
      </p:sp>
      <p:sp>
        <p:nvSpPr>
          <p:cNvPr id="4" name="TextBox 3"/>
          <p:cNvSpPr txBox="1"/>
          <p:nvPr/>
        </p:nvSpPr>
        <p:spPr>
          <a:xfrm>
            <a:off x="1026025" y="2071798"/>
            <a:ext cx="709195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You may submit original scanned (PDF) applications and required documents via WVEIS WOW portal</a:t>
            </a:r>
          </a:p>
          <a:p>
            <a:pPr marL="285750" indent="-28575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You may only submit scanned copies of verified original documents and </a:t>
            </a:r>
            <a:r>
              <a:rPr lang="en-US" sz="2000" dirty="0" smtClean="0">
                <a:solidFill>
                  <a:schemeClr val="tx2"/>
                </a:solidFill>
                <a:latin typeface="Arial" panose="020B0604020202020204" pitchFamily="34" charset="0"/>
                <a:cs typeface="Arial" panose="020B0604020202020204" pitchFamily="34" charset="0"/>
              </a:rPr>
              <a:t>signatures</a:t>
            </a:r>
          </a:p>
          <a:p>
            <a:pPr marL="285750" indent="-285750">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Upload complete application packet as one PDF for each applicant</a:t>
            </a:r>
          </a:p>
          <a:p>
            <a:pPr marL="285750" indent="-285750">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Applicant must make payment online</a:t>
            </a:r>
            <a:endParaRPr lang="en-US" sz="20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You will need to request your WVEIS County contact to provide you access to this new menu option</a:t>
            </a:r>
          </a:p>
          <a:p>
            <a:r>
              <a:rPr lang="en-US" sz="20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1397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Permanent ECCAT</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tx2"/>
                </a:solidFill>
              </a:rPr>
              <a:t>Applicants must apply with the following:	</a:t>
            </a:r>
          </a:p>
          <a:p>
            <a:pPr lvl="1"/>
            <a:r>
              <a:rPr lang="en-US" dirty="0">
                <a:solidFill>
                  <a:schemeClr val="tx2"/>
                </a:solidFill>
              </a:rPr>
              <a:t>Applicant Information Page</a:t>
            </a:r>
          </a:p>
          <a:p>
            <a:pPr lvl="1"/>
            <a:r>
              <a:rPr lang="en-US" dirty="0">
                <a:solidFill>
                  <a:schemeClr val="tx2"/>
                </a:solidFill>
              </a:rPr>
              <a:t>Revised </a:t>
            </a:r>
            <a:r>
              <a:rPr lang="en-US" dirty="0" smtClean="0">
                <a:solidFill>
                  <a:schemeClr val="tx2"/>
                </a:solidFill>
              </a:rPr>
              <a:t>Form </a:t>
            </a:r>
            <a:r>
              <a:rPr lang="en-US" dirty="0">
                <a:solidFill>
                  <a:schemeClr val="tx2"/>
                </a:solidFill>
              </a:rPr>
              <a:t>41</a:t>
            </a:r>
          </a:p>
          <a:p>
            <a:pPr lvl="1"/>
            <a:r>
              <a:rPr lang="en-US" dirty="0">
                <a:solidFill>
                  <a:schemeClr val="tx2"/>
                </a:solidFill>
              </a:rPr>
              <a:t>Proof of successful completion of </a:t>
            </a:r>
            <a:r>
              <a:rPr lang="en-US" dirty="0" smtClean="0">
                <a:solidFill>
                  <a:schemeClr val="tx2"/>
                </a:solidFill>
              </a:rPr>
              <a:t>coursework </a:t>
            </a:r>
            <a:r>
              <a:rPr lang="en-US" dirty="0">
                <a:solidFill>
                  <a:schemeClr val="tx2"/>
                </a:solidFill>
              </a:rPr>
              <a:t>or semester hours.</a:t>
            </a:r>
          </a:p>
          <a:p>
            <a:pPr lvl="2"/>
            <a:r>
              <a:rPr lang="en-US" dirty="0">
                <a:solidFill>
                  <a:schemeClr val="tx2"/>
                </a:solidFill>
              </a:rPr>
              <a:t>Seal-bearing transcript  </a:t>
            </a:r>
            <a:r>
              <a:rPr lang="en-US" dirty="0" smtClean="0">
                <a:solidFill>
                  <a:schemeClr val="tx2"/>
                </a:solidFill>
              </a:rPr>
              <a:t>OR</a:t>
            </a:r>
          </a:p>
          <a:p>
            <a:pPr lvl="2"/>
            <a:r>
              <a:rPr lang="en-US" dirty="0" smtClean="0">
                <a:solidFill>
                  <a:schemeClr val="tx2"/>
                </a:solidFill>
              </a:rPr>
              <a:t>E-Learning completion certificates for all three (3) courses</a:t>
            </a:r>
            <a:endParaRPr lang="en-US" dirty="0">
              <a:solidFill>
                <a:schemeClr val="tx2"/>
              </a:solidFill>
            </a:endParaRPr>
          </a:p>
          <a:p>
            <a:pPr lvl="2"/>
            <a:r>
              <a:rPr lang="en-US" dirty="0" smtClean="0">
                <a:solidFill>
                  <a:schemeClr val="tx2"/>
                </a:solidFill>
              </a:rPr>
              <a:t>ACDS ~ A copy of the official certificate from the United States Department of Labor  OR</a:t>
            </a:r>
            <a:endParaRPr lang="en-US" dirty="0">
              <a:solidFill>
                <a:schemeClr val="tx2"/>
              </a:solidFill>
            </a:endParaRPr>
          </a:p>
          <a:p>
            <a:pPr lvl="2"/>
            <a:r>
              <a:rPr lang="en-US" dirty="0" smtClean="0">
                <a:solidFill>
                  <a:schemeClr val="tx2"/>
                </a:solidFill>
              </a:rPr>
              <a:t>CDA ~A copy of the official seal-bearing certificate from the National Credentialing Agency OR</a:t>
            </a:r>
            <a:endParaRPr lang="en-US" dirty="0">
              <a:solidFill>
                <a:schemeClr val="tx2"/>
              </a:solidFill>
            </a:endParaRPr>
          </a:p>
          <a:p>
            <a:pPr lvl="1"/>
            <a:r>
              <a:rPr lang="en-US" dirty="0">
                <a:solidFill>
                  <a:schemeClr val="tx2"/>
                </a:solidFill>
              </a:rPr>
              <a:t>Pay the $35 fee online</a:t>
            </a:r>
          </a:p>
        </p:txBody>
      </p:sp>
    </p:spTree>
    <p:extLst>
      <p:ext uri="{BB962C8B-B14F-4D97-AF65-F5344CB8AC3E}">
        <p14:creationId xmlns:p14="http://schemas.microsoft.com/office/powerpoint/2010/main" val="1247191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44"/>
            <a:ext cx="8229600" cy="1143000"/>
          </a:xfrm>
        </p:spPr>
        <p:txBody>
          <a:bodyPr>
            <a:normAutofit/>
          </a:bodyPr>
          <a:lstStyle/>
          <a:p>
            <a:r>
              <a:rPr lang="en-US" dirty="0" smtClean="0">
                <a:solidFill>
                  <a:schemeClr val="tx2"/>
                </a:solidFill>
              </a:rPr>
              <a:t>Advanced Salary</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tx2"/>
                </a:solidFill>
              </a:rPr>
              <a:t>All graduate level hours in public education or in an endorsement area held on the certification may be used for advanced salary on a professional certificate after the appropriate master’s degree has been awarded </a:t>
            </a:r>
            <a:r>
              <a:rPr lang="en-US" dirty="0" smtClean="0">
                <a:solidFill>
                  <a:schemeClr val="tx2"/>
                </a:solidFill>
              </a:rPr>
              <a:t>(</a:t>
            </a:r>
            <a:r>
              <a:rPr lang="en-US" dirty="0">
                <a:solidFill>
                  <a:schemeClr val="tx2"/>
                </a:solidFill>
              </a:rPr>
              <a:t>Form 12 advanced salary application required).</a:t>
            </a:r>
          </a:p>
          <a:p>
            <a:endParaRPr lang="en-US" dirty="0"/>
          </a:p>
        </p:txBody>
      </p:sp>
    </p:spTree>
    <p:extLst>
      <p:ext uri="{BB962C8B-B14F-4D97-AF65-F5344CB8AC3E}">
        <p14:creationId xmlns:p14="http://schemas.microsoft.com/office/powerpoint/2010/main" val="875697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44"/>
            <a:ext cx="8229600" cy="1143000"/>
          </a:xfrm>
        </p:spPr>
        <p:txBody>
          <a:bodyPr>
            <a:normAutofit/>
          </a:bodyPr>
          <a:lstStyle/>
          <a:p>
            <a:r>
              <a:rPr lang="en-US" dirty="0" smtClean="0">
                <a:solidFill>
                  <a:schemeClr val="tx2"/>
                </a:solidFill>
              </a:rPr>
              <a:t>Advanced Salary</a:t>
            </a:r>
            <a:endParaRPr lang="en-US" dirty="0">
              <a:solidFill>
                <a:schemeClr val="tx2"/>
              </a:solidFill>
            </a:endParaRPr>
          </a:p>
        </p:txBody>
      </p:sp>
      <p:sp>
        <p:nvSpPr>
          <p:cNvPr id="3" name="Content Placeholder 2"/>
          <p:cNvSpPr>
            <a:spLocks noGrp="1"/>
          </p:cNvSpPr>
          <p:nvPr>
            <p:ph idx="1"/>
          </p:nvPr>
        </p:nvSpPr>
        <p:spPr/>
        <p:txBody>
          <a:bodyPr/>
          <a:lstStyle/>
          <a:p>
            <a:pPr marL="0" indent="0">
              <a:buNone/>
            </a:pPr>
            <a:r>
              <a:rPr lang="en-US" dirty="0">
                <a:solidFill>
                  <a:schemeClr val="tx2"/>
                </a:solidFill>
              </a:rPr>
              <a:t>Up to 15</a:t>
            </a:r>
            <a:r>
              <a:rPr lang="en-US" b="1" dirty="0">
                <a:solidFill>
                  <a:schemeClr val="tx2"/>
                </a:solidFill>
              </a:rPr>
              <a:t> </a:t>
            </a:r>
            <a:r>
              <a:rPr lang="en-US" dirty="0">
                <a:solidFill>
                  <a:schemeClr val="tx2"/>
                </a:solidFill>
              </a:rPr>
              <a:t>undergraduate level or post-baccalaureate level hours in public education or in an endorsement area held on the certification may be used for advanced salary if completed </a:t>
            </a:r>
            <a:r>
              <a:rPr lang="en-US" b="1" i="1" dirty="0">
                <a:solidFill>
                  <a:schemeClr val="tx2"/>
                </a:solidFill>
              </a:rPr>
              <a:t>after</a:t>
            </a:r>
            <a:r>
              <a:rPr lang="en-US" dirty="0">
                <a:solidFill>
                  <a:schemeClr val="tx2"/>
                </a:solidFill>
              </a:rPr>
              <a:t> the WV </a:t>
            </a:r>
            <a:r>
              <a:rPr lang="en-US" i="1" dirty="0">
                <a:solidFill>
                  <a:schemeClr val="tx2"/>
                </a:solidFill>
              </a:rPr>
              <a:t>professional</a:t>
            </a:r>
            <a:r>
              <a:rPr lang="en-US" dirty="0">
                <a:solidFill>
                  <a:schemeClr val="tx2"/>
                </a:solidFill>
              </a:rPr>
              <a:t> certification effective date</a:t>
            </a:r>
            <a:r>
              <a:rPr lang="en-US" dirty="0"/>
              <a:t>.</a:t>
            </a:r>
          </a:p>
          <a:p>
            <a:pPr marL="0" indent="0">
              <a:buNone/>
            </a:pPr>
            <a:endParaRPr lang="en-US" dirty="0"/>
          </a:p>
        </p:txBody>
      </p:sp>
    </p:spTree>
    <p:extLst>
      <p:ext uri="{BB962C8B-B14F-4D97-AF65-F5344CB8AC3E}">
        <p14:creationId xmlns:p14="http://schemas.microsoft.com/office/powerpoint/2010/main" val="4286840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44"/>
            <a:ext cx="8229600" cy="1143000"/>
          </a:xfrm>
        </p:spPr>
        <p:txBody>
          <a:bodyPr>
            <a:normAutofit/>
          </a:bodyPr>
          <a:lstStyle/>
          <a:p>
            <a:r>
              <a:rPr lang="en-US" dirty="0" smtClean="0">
                <a:solidFill>
                  <a:schemeClr val="tx2"/>
                </a:solidFill>
              </a:rPr>
              <a:t>Advanced Salary</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tx2"/>
                </a:solidFill>
              </a:rPr>
              <a:t>Only </a:t>
            </a:r>
            <a:r>
              <a:rPr lang="en-US" b="1" dirty="0">
                <a:solidFill>
                  <a:schemeClr val="tx2"/>
                </a:solidFill>
              </a:rPr>
              <a:t>highest degree level </a:t>
            </a:r>
            <a:r>
              <a:rPr lang="en-US" dirty="0">
                <a:solidFill>
                  <a:schemeClr val="tx2"/>
                </a:solidFill>
              </a:rPr>
              <a:t>can be recognized on a permit or authorization </a:t>
            </a:r>
            <a:r>
              <a:rPr lang="en-US" i="1" dirty="0">
                <a:solidFill>
                  <a:schemeClr val="tx2"/>
                </a:solidFill>
              </a:rPr>
              <a:t>unless:</a:t>
            </a:r>
            <a:r>
              <a:rPr lang="en-US" dirty="0">
                <a:solidFill>
                  <a:schemeClr val="tx2"/>
                </a:solidFill>
              </a:rPr>
              <a:t> First Class Permit for an endorsement </a:t>
            </a:r>
            <a:r>
              <a:rPr lang="en-US" i="1" dirty="0">
                <a:solidFill>
                  <a:schemeClr val="tx2"/>
                </a:solidFill>
              </a:rPr>
              <a:t>requiring</a:t>
            </a:r>
            <a:r>
              <a:rPr lang="en-US" dirty="0">
                <a:solidFill>
                  <a:schemeClr val="tx2"/>
                </a:solidFill>
              </a:rPr>
              <a:t> a master’s degree (</a:t>
            </a:r>
            <a:r>
              <a:rPr lang="en-US" i="1" dirty="0">
                <a:solidFill>
                  <a:schemeClr val="tx2"/>
                </a:solidFill>
              </a:rPr>
              <a:t>BA15 allowable</a:t>
            </a:r>
            <a:r>
              <a:rPr lang="en-US" dirty="0">
                <a:solidFill>
                  <a:schemeClr val="tx2"/>
                </a:solidFill>
              </a:rPr>
              <a:t>); or the professional equivalent certificates as defined in </a:t>
            </a:r>
            <a:r>
              <a:rPr lang="en-US" dirty="0" smtClean="0">
                <a:solidFill>
                  <a:schemeClr val="tx2"/>
                </a:solidFill>
              </a:rPr>
              <a:t>WVBE </a:t>
            </a:r>
            <a:r>
              <a:rPr lang="en-US" dirty="0">
                <a:solidFill>
                  <a:schemeClr val="tx2"/>
                </a:solidFill>
              </a:rPr>
              <a:t>Policy 5202, section 126-136-4.57</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143243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2384612"/>
            <a:ext cx="8364071" cy="3741551"/>
          </a:xfrm>
        </p:spPr>
        <p:txBody>
          <a:bodyPr>
            <a:normAutofit/>
          </a:bodyPr>
          <a:lstStyle/>
          <a:p>
            <a:pPr marL="0" indent="0">
              <a:buNone/>
            </a:pPr>
            <a:r>
              <a:rPr lang="en-US" i="1" dirty="0" smtClean="0">
                <a:solidFill>
                  <a:schemeClr val="tx2"/>
                </a:solidFill>
              </a:rPr>
              <a:t>NBPTS Teachers:</a:t>
            </a:r>
          </a:p>
          <a:p>
            <a:pPr marL="0" indent="0">
              <a:buNone/>
            </a:pPr>
            <a:r>
              <a:rPr lang="en-US" b="1" dirty="0">
                <a:solidFill>
                  <a:schemeClr val="tx2"/>
                </a:solidFill>
                <a:latin typeface="Arial" pitchFamily="34" charset="0"/>
                <a:cs typeface="Arial" pitchFamily="34" charset="0"/>
              </a:rPr>
              <a:t>Salary Supplement: Form 12</a:t>
            </a:r>
          </a:p>
          <a:p>
            <a:pPr marL="0" indent="0">
              <a:buNone/>
            </a:pPr>
            <a:r>
              <a:rPr lang="en-US" b="1" dirty="0">
                <a:solidFill>
                  <a:schemeClr val="tx2"/>
                </a:solidFill>
                <a:latin typeface="Arial" pitchFamily="34" charset="0"/>
                <a:cs typeface="Arial" pitchFamily="34" charset="0"/>
              </a:rPr>
              <a:t>Salary Supplement Renewal:  Form 12</a:t>
            </a:r>
          </a:p>
          <a:p>
            <a:pPr marL="0" indent="0">
              <a:buNone/>
            </a:pPr>
            <a:endParaRPr lang="en-US" b="1" dirty="0">
              <a:solidFill>
                <a:schemeClr val="tx2"/>
              </a:solidFill>
              <a:latin typeface="Arial" pitchFamily="34" charset="0"/>
              <a:cs typeface="Arial" pitchFamily="34" charset="0"/>
            </a:endParaRPr>
          </a:p>
          <a:p>
            <a:pPr marL="0" indent="0">
              <a:buNone/>
            </a:pPr>
            <a:r>
              <a:rPr lang="en-US" b="1" dirty="0">
                <a:solidFill>
                  <a:schemeClr val="tx2"/>
                </a:solidFill>
                <a:latin typeface="Arial" pitchFamily="34" charset="0"/>
                <a:cs typeface="Arial" pitchFamily="34" charset="0"/>
              </a:rPr>
              <a:t>Fee Reimbursement: Form 37 </a:t>
            </a:r>
          </a:p>
          <a:p>
            <a:pPr marL="0" indent="0">
              <a:buNone/>
            </a:pPr>
            <a:endParaRPr lang="en-US" sz="1800" b="1" dirty="0">
              <a:solidFill>
                <a:schemeClr val="tx2"/>
              </a:solidFill>
            </a:endParaRPr>
          </a:p>
          <a:p>
            <a:pPr marL="0" indent="0">
              <a:buNone/>
            </a:pPr>
            <a:r>
              <a:rPr lang="en-US" sz="2400" b="1" dirty="0">
                <a:solidFill>
                  <a:schemeClr val="tx2"/>
                </a:solidFill>
              </a:rPr>
              <a:t>http://wvde.state.wv.us/certification/forms/</a:t>
            </a:r>
          </a:p>
          <a:p>
            <a:endParaRPr lang="en-US" dirty="0">
              <a:solidFill>
                <a:schemeClr val="tx2"/>
              </a:solidFill>
            </a:endParaRPr>
          </a:p>
        </p:txBody>
      </p:sp>
      <p:sp>
        <p:nvSpPr>
          <p:cNvPr id="4" name="Title 3"/>
          <p:cNvSpPr>
            <a:spLocks noGrp="1"/>
          </p:cNvSpPr>
          <p:nvPr>
            <p:ph type="title"/>
          </p:nvPr>
        </p:nvSpPr>
        <p:spPr/>
        <p:txBody>
          <a:bodyPr>
            <a:normAutofit/>
          </a:bodyPr>
          <a:lstStyle/>
          <a:p>
            <a:r>
              <a:rPr lang="en-US" sz="4000" dirty="0" smtClean="0">
                <a:solidFill>
                  <a:schemeClr val="tx2"/>
                </a:solidFill>
              </a:rPr>
              <a:t>Salary Supplements </a:t>
            </a:r>
            <a:endParaRPr lang="en-US" sz="4000" dirty="0">
              <a:solidFill>
                <a:schemeClr val="tx2"/>
              </a:solidFill>
            </a:endParaRPr>
          </a:p>
        </p:txBody>
      </p:sp>
    </p:spTree>
    <p:extLst>
      <p:ext uri="{BB962C8B-B14F-4D97-AF65-F5344CB8AC3E}">
        <p14:creationId xmlns:p14="http://schemas.microsoft.com/office/powerpoint/2010/main" val="1648995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2384612"/>
            <a:ext cx="8364071" cy="3741551"/>
          </a:xfrm>
        </p:spPr>
        <p:txBody>
          <a:bodyPr>
            <a:normAutofit/>
          </a:bodyPr>
          <a:lstStyle/>
          <a:p>
            <a:pPr marL="0" indent="0">
              <a:buNone/>
            </a:pPr>
            <a:r>
              <a:rPr lang="en-US" dirty="0" smtClean="0">
                <a:solidFill>
                  <a:schemeClr val="tx2"/>
                </a:solidFill>
                <a:latin typeface="Arial" pitchFamily="34" charset="0"/>
                <a:cs typeface="Arial" pitchFamily="34" charset="0"/>
              </a:rPr>
              <a:t>A separate salary </a:t>
            </a:r>
            <a:r>
              <a:rPr lang="en-US" dirty="0">
                <a:solidFill>
                  <a:schemeClr val="tx2"/>
                </a:solidFill>
                <a:latin typeface="Arial" pitchFamily="34" charset="0"/>
                <a:cs typeface="Arial" pitchFamily="34" charset="0"/>
              </a:rPr>
              <a:t>supplement &amp; fee reimbursement are available for certain </a:t>
            </a:r>
            <a:r>
              <a:rPr lang="en-US" b="1" dirty="0">
                <a:solidFill>
                  <a:schemeClr val="tx2"/>
                </a:solidFill>
                <a:latin typeface="Arial" pitchFamily="34" charset="0"/>
                <a:cs typeface="Arial" pitchFamily="34" charset="0"/>
              </a:rPr>
              <a:t>student support  professionals </a:t>
            </a:r>
            <a:r>
              <a:rPr lang="en-US" dirty="0">
                <a:solidFill>
                  <a:schemeClr val="tx2"/>
                </a:solidFill>
                <a:latin typeface="Arial" pitchFamily="34" charset="0"/>
                <a:cs typeface="Arial" pitchFamily="34" charset="0"/>
              </a:rPr>
              <a:t>with recognized National Certification in Speech-Language Pathology, Audiology, Counseling, School Psychology, and School </a:t>
            </a:r>
            <a:r>
              <a:rPr lang="en-US" dirty="0" smtClean="0">
                <a:solidFill>
                  <a:schemeClr val="tx2"/>
                </a:solidFill>
                <a:latin typeface="Arial" pitchFamily="34" charset="0"/>
                <a:cs typeface="Arial" pitchFamily="34" charset="0"/>
              </a:rPr>
              <a:t>Nursing.</a:t>
            </a:r>
            <a:endParaRPr lang="en-US" dirty="0">
              <a:solidFill>
                <a:schemeClr val="tx2"/>
              </a:solidFill>
            </a:endParaRPr>
          </a:p>
        </p:txBody>
      </p:sp>
      <p:sp>
        <p:nvSpPr>
          <p:cNvPr id="4" name="Title 3"/>
          <p:cNvSpPr>
            <a:spLocks noGrp="1"/>
          </p:cNvSpPr>
          <p:nvPr>
            <p:ph type="title"/>
          </p:nvPr>
        </p:nvSpPr>
        <p:spPr/>
        <p:txBody>
          <a:bodyPr>
            <a:normAutofit/>
          </a:bodyPr>
          <a:lstStyle/>
          <a:p>
            <a:r>
              <a:rPr lang="en-US" sz="4000" dirty="0" smtClean="0">
                <a:solidFill>
                  <a:schemeClr val="tx2"/>
                </a:solidFill>
              </a:rPr>
              <a:t>Salary Supplements </a:t>
            </a:r>
            <a:endParaRPr lang="en-US" sz="4000" dirty="0">
              <a:solidFill>
                <a:schemeClr val="tx2"/>
              </a:solidFill>
            </a:endParaRPr>
          </a:p>
        </p:txBody>
      </p:sp>
    </p:spTree>
    <p:extLst>
      <p:ext uri="{BB962C8B-B14F-4D97-AF65-F5344CB8AC3E}">
        <p14:creationId xmlns:p14="http://schemas.microsoft.com/office/powerpoint/2010/main" val="83530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2384612"/>
            <a:ext cx="8364071" cy="3741551"/>
          </a:xfrm>
        </p:spPr>
        <p:txBody>
          <a:bodyPr>
            <a:normAutofit/>
          </a:bodyPr>
          <a:lstStyle/>
          <a:p>
            <a:r>
              <a:rPr lang="en-US" dirty="0">
                <a:solidFill>
                  <a:schemeClr val="tx2"/>
                </a:solidFill>
                <a:latin typeface="Arial" pitchFamily="34" charset="0"/>
                <a:cs typeface="Arial" pitchFamily="34" charset="0"/>
              </a:rPr>
              <a:t>The annual state salary supplement for  student support professionals identified to receive it is </a:t>
            </a:r>
            <a:r>
              <a:rPr lang="en-US" b="1" dirty="0">
                <a:solidFill>
                  <a:schemeClr val="tx2"/>
                </a:solidFill>
                <a:latin typeface="Arial" pitchFamily="34" charset="0"/>
                <a:cs typeface="Arial" pitchFamily="34" charset="0"/>
              </a:rPr>
              <a:t>$2,500.00</a:t>
            </a:r>
            <a:r>
              <a:rPr lang="en-US" dirty="0">
                <a:solidFill>
                  <a:schemeClr val="tx2"/>
                </a:solidFill>
                <a:latin typeface="Arial" pitchFamily="34" charset="0"/>
                <a:cs typeface="Arial" pitchFamily="34" charset="0"/>
              </a:rPr>
              <a:t>.</a:t>
            </a:r>
          </a:p>
          <a:p>
            <a:r>
              <a:rPr lang="en-US" dirty="0">
                <a:solidFill>
                  <a:schemeClr val="tx2"/>
                </a:solidFill>
                <a:latin typeface="Arial" pitchFamily="34" charset="0"/>
                <a:cs typeface="Arial" pitchFamily="34" charset="0"/>
              </a:rPr>
              <a:t>The county may provide an additional supplement, if desired.  §126-136-23.4</a:t>
            </a:r>
            <a:endParaRPr lang="en-US" b="1" dirty="0">
              <a:solidFill>
                <a:schemeClr val="tx2"/>
              </a:solidFill>
            </a:endParaRPr>
          </a:p>
        </p:txBody>
      </p:sp>
      <p:sp>
        <p:nvSpPr>
          <p:cNvPr id="4" name="Title 3"/>
          <p:cNvSpPr>
            <a:spLocks noGrp="1"/>
          </p:cNvSpPr>
          <p:nvPr>
            <p:ph type="title"/>
          </p:nvPr>
        </p:nvSpPr>
        <p:spPr/>
        <p:txBody>
          <a:bodyPr>
            <a:normAutofit/>
          </a:bodyPr>
          <a:lstStyle/>
          <a:p>
            <a:r>
              <a:rPr lang="en-US" sz="4000" dirty="0" smtClean="0">
                <a:solidFill>
                  <a:schemeClr val="tx2"/>
                </a:solidFill>
              </a:rPr>
              <a:t>Salary Supplements </a:t>
            </a:r>
            <a:endParaRPr lang="en-US" sz="4000" dirty="0">
              <a:solidFill>
                <a:schemeClr val="tx2"/>
              </a:solidFill>
            </a:endParaRPr>
          </a:p>
        </p:txBody>
      </p:sp>
    </p:spTree>
    <p:extLst>
      <p:ext uri="{BB962C8B-B14F-4D97-AF65-F5344CB8AC3E}">
        <p14:creationId xmlns:p14="http://schemas.microsoft.com/office/powerpoint/2010/main" val="872013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2384612"/>
            <a:ext cx="8364071" cy="3741551"/>
          </a:xfrm>
        </p:spPr>
        <p:txBody>
          <a:bodyPr>
            <a:normAutofit/>
          </a:bodyPr>
          <a:lstStyle/>
          <a:p>
            <a:pPr marL="0" indent="0">
              <a:buNone/>
            </a:pPr>
            <a:r>
              <a:rPr lang="en-US" i="1" dirty="0" smtClean="0">
                <a:solidFill>
                  <a:schemeClr val="tx2"/>
                </a:solidFill>
                <a:latin typeface="Arial" pitchFamily="34" charset="0"/>
                <a:cs typeface="Arial" pitchFamily="34" charset="0"/>
              </a:rPr>
              <a:t>Student Support Professionals:</a:t>
            </a:r>
          </a:p>
          <a:p>
            <a:r>
              <a:rPr lang="en-US" b="1" dirty="0" smtClean="0">
                <a:solidFill>
                  <a:schemeClr val="tx2"/>
                </a:solidFill>
                <a:latin typeface="Arial" pitchFamily="34" charset="0"/>
                <a:cs typeface="Arial" pitchFamily="34" charset="0"/>
              </a:rPr>
              <a:t>Initial Salary </a:t>
            </a:r>
            <a:r>
              <a:rPr lang="en-US" b="1" dirty="0">
                <a:solidFill>
                  <a:schemeClr val="tx2"/>
                </a:solidFill>
                <a:latin typeface="Arial" pitchFamily="34" charset="0"/>
                <a:cs typeface="Arial" pitchFamily="34" charset="0"/>
              </a:rPr>
              <a:t>Supplement: Form 43</a:t>
            </a:r>
          </a:p>
          <a:p>
            <a:r>
              <a:rPr lang="en-US" b="1" dirty="0">
                <a:solidFill>
                  <a:schemeClr val="tx2"/>
                </a:solidFill>
                <a:latin typeface="Arial" pitchFamily="34" charset="0"/>
                <a:cs typeface="Arial" pitchFamily="34" charset="0"/>
              </a:rPr>
              <a:t>Salary Supplement Renewal:  Form 44</a:t>
            </a:r>
          </a:p>
          <a:p>
            <a:r>
              <a:rPr lang="en-US" b="1" dirty="0" smtClean="0">
                <a:solidFill>
                  <a:schemeClr val="tx2"/>
                </a:solidFill>
                <a:latin typeface="Arial" pitchFamily="34" charset="0"/>
                <a:cs typeface="Arial" pitchFamily="34" charset="0"/>
              </a:rPr>
              <a:t>Fee </a:t>
            </a:r>
            <a:r>
              <a:rPr lang="en-US" b="1" dirty="0">
                <a:solidFill>
                  <a:schemeClr val="tx2"/>
                </a:solidFill>
                <a:latin typeface="Arial" pitchFamily="34" charset="0"/>
                <a:cs typeface="Arial" pitchFamily="34" charset="0"/>
              </a:rPr>
              <a:t>Reimbursement: Form 33 </a:t>
            </a:r>
          </a:p>
          <a:p>
            <a:pPr marL="0" indent="0">
              <a:buNone/>
            </a:pPr>
            <a:r>
              <a:rPr lang="en-US" b="1" dirty="0" smtClean="0">
                <a:solidFill>
                  <a:schemeClr val="tx2"/>
                </a:solidFill>
                <a:hlinkClick r:id="rId2"/>
              </a:rPr>
              <a:t>http</a:t>
            </a:r>
            <a:r>
              <a:rPr lang="en-US" b="1" dirty="0">
                <a:solidFill>
                  <a:schemeClr val="tx2"/>
                </a:solidFill>
                <a:hlinkClick r:id="rId2"/>
              </a:rPr>
              <a:t>://wvde.state.wv.us/certification/forms</a:t>
            </a:r>
            <a:r>
              <a:rPr lang="en-US" b="1" dirty="0" smtClean="0">
                <a:solidFill>
                  <a:schemeClr val="tx2"/>
                </a:solidFill>
                <a:hlinkClick r:id="rId2"/>
              </a:rPr>
              <a:t>/</a:t>
            </a:r>
            <a:r>
              <a:rPr lang="en-US" b="1" dirty="0" smtClean="0">
                <a:solidFill>
                  <a:schemeClr val="tx2"/>
                </a:solidFill>
              </a:rPr>
              <a:t> </a:t>
            </a:r>
            <a:endParaRPr lang="en-US" b="1" dirty="0">
              <a:solidFill>
                <a:schemeClr val="tx2"/>
              </a:solidFill>
            </a:endParaRPr>
          </a:p>
          <a:p>
            <a:endParaRPr lang="en-US" sz="3600" b="1" dirty="0">
              <a:solidFill>
                <a:schemeClr val="tx2"/>
              </a:solidFill>
            </a:endParaRPr>
          </a:p>
        </p:txBody>
      </p:sp>
      <p:sp>
        <p:nvSpPr>
          <p:cNvPr id="4" name="Title 3"/>
          <p:cNvSpPr>
            <a:spLocks noGrp="1"/>
          </p:cNvSpPr>
          <p:nvPr>
            <p:ph type="title"/>
          </p:nvPr>
        </p:nvSpPr>
        <p:spPr/>
        <p:txBody>
          <a:bodyPr>
            <a:normAutofit/>
          </a:bodyPr>
          <a:lstStyle/>
          <a:p>
            <a:r>
              <a:rPr lang="en-US" sz="4000" dirty="0" smtClean="0">
                <a:solidFill>
                  <a:schemeClr val="tx2"/>
                </a:solidFill>
              </a:rPr>
              <a:t>Salary Supplements </a:t>
            </a:r>
            <a:endParaRPr lang="en-US" sz="4000" dirty="0">
              <a:solidFill>
                <a:schemeClr val="tx2"/>
              </a:solidFill>
            </a:endParaRPr>
          </a:p>
        </p:txBody>
      </p:sp>
    </p:spTree>
    <p:extLst>
      <p:ext uri="{BB962C8B-B14F-4D97-AF65-F5344CB8AC3E}">
        <p14:creationId xmlns:p14="http://schemas.microsoft.com/office/powerpoint/2010/main" val="2832293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52400"/>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br>
              <a:rPr lang="en-US" sz="3600" b="1" dirty="0" smtClean="0"/>
            </a:br>
            <a:r>
              <a:rPr lang="en-US" sz="3600" b="1" dirty="0"/>
              <a:t/>
            </a:r>
            <a:br>
              <a:rPr lang="en-US" sz="3600" b="1" dirty="0"/>
            </a:br>
            <a:r>
              <a:rPr lang="en-US" sz="4000" dirty="0" smtClean="0">
                <a:solidFill>
                  <a:schemeClr val="tx2"/>
                </a:solidFill>
              </a:rPr>
              <a:t>Tuition Reimbursement</a:t>
            </a:r>
            <a:endParaRPr lang="en-US" sz="4000" dirty="0">
              <a:solidFill>
                <a:schemeClr val="tx2"/>
              </a:solidFill>
            </a:endParaRPr>
          </a:p>
        </p:txBody>
      </p:sp>
      <p:sp>
        <p:nvSpPr>
          <p:cNvPr id="3" name="Content Placeholder 2"/>
          <p:cNvSpPr>
            <a:spLocks noGrp="1"/>
          </p:cNvSpPr>
          <p:nvPr>
            <p:ph idx="1"/>
          </p:nvPr>
        </p:nvSpPr>
        <p:spPr>
          <a:xfrm>
            <a:off x="573741" y="1990165"/>
            <a:ext cx="8494058" cy="4706470"/>
          </a:xfrm>
        </p:spPr>
        <p:txBody>
          <a:bodyPr>
            <a:normAutofit/>
          </a:bodyPr>
          <a:lstStyle/>
          <a:p>
            <a:r>
              <a:rPr lang="en-US" dirty="0" smtClean="0">
                <a:solidFill>
                  <a:schemeClr val="tx2"/>
                </a:solidFill>
                <a:latin typeface="Arial" pitchFamily="34" charset="0"/>
                <a:cs typeface="Arial" pitchFamily="34" charset="0"/>
              </a:rPr>
              <a:t>Applications for state tuition reimbursement are accepted from July 1 through June 30, and are processed for funding until the Out of Funds status occurs each fiscal year.</a:t>
            </a:r>
          </a:p>
          <a:p>
            <a:r>
              <a:rPr lang="en-US" dirty="0" smtClean="0">
                <a:solidFill>
                  <a:schemeClr val="tx2"/>
                </a:solidFill>
                <a:latin typeface="Arial" pitchFamily="34" charset="0"/>
                <a:cs typeface="Arial" pitchFamily="34" charset="0"/>
              </a:rPr>
              <a:t>Coursework must be completed during the same fiscal year in which the Form 36 application is received by the OPP.</a:t>
            </a:r>
            <a:r>
              <a:rPr lang="en-US" dirty="0">
                <a:solidFill>
                  <a:schemeClr val="tx2"/>
                </a:solidFill>
                <a:latin typeface="Arial" pitchFamily="34" charset="0"/>
                <a:cs typeface="Arial" pitchFamily="34" charset="0"/>
              </a:rPr>
              <a:t>	</a:t>
            </a:r>
            <a:r>
              <a:rPr lang="en-US" dirty="0">
                <a:latin typeface="Arial" pitchFamily="34" charset="0"/>
                <a:cs typeface="Arial" pitchFamily="34" charset="0"/>
              </a:rPr>
              <a:t>	</a:t>
            </a:r>
          </a:p>
        </p:txBody>
      </p:sp>
    </p:spTree>
    <p:extLst>
      <p:ext uri="{BB962C8B-B14F-4D97-AF65-F5344CB8AC3E}">
        <p14:creationId xmlns:p14="http://schemas.microsoft.com/office/powerpoint/2010/main" val="761869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52400"/>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br>
              <a:rPr lang="en-US" sz="3600" b="1" dirty="0" smtClean="0"/>
            </a:br>
            <a:r>
              <a:rPr lang="en-US" sz="3600" b="1" dirty="0"/>
              <a:t/>
            </a:r>
            <a:br>
              <a:rPr lang="en-US" sz="3600" b="1" dirty="0"/>
            </a:br>
            <a:r>
              <a:rPr lang="en-US" sz="4000" dirty="0" smtClean="0">
                <a:solidFill>
                  <a:schemeClr val="tx2"/>
                </a:solidFill>
              </a:rPr>
              <a:t>Tuition Reimbursement</a:t>
            </a:r>
            <a:endParaRPr lang="en-US" sz="4000" dirty="0">
              <a:solidFill>
                <a:schemeClr val="tx2"/>
              </a:solidFill>
            </a:endParaRPr>
          </a:p>
        </p:txBody>
      </p:sp>
      <p:sp>
        <p:nvSpPr>
          <p:cNvPr id="3" name="Content Placeholder 2"/>
          <p:cNvSpPr>
            <a:spLocks noGrp="1"/>
          </p:cNvSpPr>
          <p:nvPr>
            <p:ph idx="1"/>
          </p:nvPr>
        </p:nvSpPr>
        <p:spPr>
          <a:xfrm>
            <a:off x="466649" y="2151530"/>
            <a:ext cx="8494058" cy="4706470"/>
          </a:xfrm>
        </p:spPr>
        <p:txBody>
          <a:bodyPr>
            <a:normAutofit/>
          </a:bodyPr>
          <a:lstStyle/>
          <a:p>
            <a:r>
              <a:rPr lang="en-US" dirty="0" smtClean="0">
                <a:solidFill>
                  <a:schemeClr val="tx2"/>
                </a:solidFill>
                <a:latin typeface="Arial" pitchFamily="34" charset="0"/>
                <a:cs typeface="Arial" pitchFamily="34" charset="0"/>
              </a:rPr>
              <a:t>Fifteen </a:t>
            </a:r>
            <a:r>
              <a:rPr lang="en-US" dirty="0">
                <a:solidFill>
                  <a:schemeClr val="tx2"/>
                </a:solidFill>
                <a:latin typeface="Arial" pitchFamily="34" charset="0"/>
                <a:cs typeface="Arial" pitchFamily="34" charset="0"/>
              </a:rPr>
              <a:t>(15) </a:t>
            </a:r>
            <a:r>
              <a:rPr lang="en-US" dirty="0" smtClean="0">
                <a:solidFill>
                  <a:schemeClr val="tx2"/>
                </a:solidFill>
                <a:latin typeface="Arial" pitchFamily="34" charset="0"/>
                <a:cs typeface="Arial" pitchFamily="34" charset="0"/>
              </a:rPr>
              <a:t>maximum </a:t>
            </a:r>
            <a:r>
              <a:rPr lang="en-US" dirty="0">
                <a:solidFill>
                  <a:schemeClr val="tx2"/>
                </a:solidFill>
                <a:latin typeface="Arial" pitchFamily="34" charset="0"/>
                <a:cs typeface="Arial" pitchFamily="34" charset="0"/>
              </a:rPr>
              <a:t>lifetime shortage area hours </a:t>
            </a:r>
            <a:r>
              <a:rPr lang="en-US" dirty="0" smtClean="0">
                <a:solidFill>
                  <a:schemeClr val="tx2"/>
                </a:solidFill>
                <a:latin typeface="Arial" pitchFamily="34" charset="0"/>
                <a:cs typeface="Arial" pitchFamily="34" charset="0"/>
              </a:rPr>
              <a:t>currently </a:t>
            </a:r>
            <a:r>
              <a:rPr lang="en-US" dirty="0">
                <a:solidFill>
                  <a:schemeClr val="tx2"/>
                </a:solidFill>
                <a:latin typeface="Arial" pitchFamily="34" charset="0"/>
                <a:cs typeface="Arial" pitchFamily="34" charset="0"/>
              </a:rPr>
              <a:t>are allowable.  </a:t>
            </a:r>
            <a:endParaRPr lang="en-US" dirty="0" smtClean="0">
              <a:solidFill>
                <a:schemeClr val="tx2"/>
              </a:solidFill>
              <a:latin typeface="Arial" pitchFamily="34" charset="0"/>
              <a:cs typeface="Arial" pitchFamily="34" charset="0"/>
            </a:endParaRPr>
          </a:p>
          <a:p>
            <a:r>
              <a:rPr lang="en-US" dirty="0" smtClean="0">
                <a:solidFill>
                  <a:schemeClr val="tx2"/>
                </a:solidFill>
                <a:latin typeface="Arial" pitchFamily="34" charset="0"/>
                <a:cs typeface="Arial" pitchFamily="34" charset="0"/>
              </a:rPr>
              <a:t>A </a:t>
            </a:r>
            <a:r>
              <a:rPr lang="en-US" dirty="0">
                <a:solidFill>
                  <a:schemeClr val="tx2"/>
                </a:solidFill>
                <a:latin typeface="Arial" pitchFamily="34" charset="0"/>
                <a:cs typeface="Arial" pitchFamily="34" charset="0"/>
              </a:rPr>
              <a:t>GPA of 3.0 is required for the coursework. </a:t>
            </a:r>
            <a:r>
              <a:rPr lang="en-US" sz="2400" dirty="0">
                <a:solidFill>
                  <a:schemeClr val="tx2"/>
                </a:solidFill>
                <a:latin typeface="Arial" pitchFamily="34" charset="0"/>
                <a:cs typeface="Arial" pitchFamily="34" charset="0"/>
              </a:rPr>
              <a:t>§126-136-23.1.</a:t>
            </a:r>
          </a:p>
          <a:p>
            <a:pPr marL="0" indent="0">
              <a:buNone/>
            </a:pPr>
            <a:endParaRPr lang="en-US" sz="2400" dirty="0">
              <a:solidFill>
                <a:schemeClr val="tx2"/>
              </a:solidFill>
              <a:latin typeface="Arial" pitchFamily="34" charset="0"/>
              <a:cs typeface="Arial" pitchFamily="34" charset="0"/>
            </a:endParaRPr>
          </a:p>
          <a:p>
            <a:pPr marL="0" indent="0">
              <a:buNone/>
            </a:pPr>
            <a:r>
              <a:rPr lang="en-US" b="1" dirty="0">
                <a:solidFill>
                  <a:schemeClr val="tx2"/>
                </a:solidFill>
                <a:latin typeface="Arial" pitchFamily="34" charset="0"/>
                <a:cs typeface="Arial" pitchFamily="34" charset="0"/>
              </a:rPr>
              <a:t>Tuition Reimbursement: Form 36 </a:t>
            </a:r>
          </a:p>
          <a:p>
            <a:pPr marL="0" indent="0">
              <a:buNone/>
            </a:pPr>
            <a:r>
              <a:rPr lang="en-US" sz="2800" b="1" dirty="0" smtClean="0">
                <a:solidFill>
                  <a:schemeClr val="tx2"/>
                </a:solidFill>
                <a:hlinkClick r:id="rId2"/>
              </a:rPr>
              <a:t>http</a:t>
            </a:r>
            <a:r>
              <a:rPr lang="en-US" sz="2800" b="1" dirty="0">
                <a:solidFill>
                  <a:schemeClr val="tx2"/>
                </a:solidFill>
                <a:hlinkClick r:id="rId2"/>
              </a:rPr>
              <a:t>://wvde.state.wv.us/certification/forms</a:t>
            </a:r>
            <a:r>
              <a:rPr lang="en-US" sz="2800" b="1" dirty="0" smtClean="0">
                <a:solidFill>
                  <a:schemeClr val="tx2"/>
                </a:solidFill>
                <a:hlinkClick r:id="rId2"/>
              </a:rPr>
              <a:t>/</a:t>
            </a:r>
            <a:r>
              <a:rPr lang="en-US" sz="2800" b="1" dirty="0" smtClean="0">
                <a:solidFill>
                  <a:schemeClr val="tx2"/>
                </a:solidFill>
              </a:rPr>
              <a:t> </a:t>
            </a:r>
            <a:endParaRPr lang="en-US" sz="2800" b="1" dirty="0">
              <a:solidFill>
                <a:schemeClr val="tx2"/>
              </a:solidFill>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71973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Online Submission of Applications</a:t>
            </a:r>
          </a:p>
        </p:txBody>
      </p:sp>
      <p:pic>
        <p:nvPicPr>
          <p:cNvPr id="6" name="Picture 2" descr="image00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19" b="55200"/>
          <a:stretch/>
        </p:blipFill>
        <p:spPr bwMode="auto">
          <a:xfrm>
            <a:off x="940698" y="2859494"/>
            <a:ext cx="7262604" cy="256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7151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Certification Application</a:t>
            </a:r>
            <a:endParaRPr lang="en-US" dirty="0">
              <a:solidFill>
                <a:schemeClr val="tx2"/>
              </a:solidFill>
            </a:endParaRPr>
          </a:p>
        </p:txBody>
      </p:sp>
      <p:sp>
        <p:nvSpPr>
          <p:cNvPr id="3" name="Content Placeholder 2"/>
          <p:cNvSpPr>
            <a:spLocks noGrp="1"/>
          </p:cNvSpPr>
          <p:nvPr>
            <p:ph idx="1"/>
          </p:nvPr>
        </p:nvSpPr>
        <p:spPr>
          <a:xfrm>
            <a:off x="457200" y="2071798"/>
            <a:ext cx="8229600" cy="4405201"/>
          </a:xfrm>
        </p:spPr>
        <p:txBody>
          <a:bodyPr/>
          <a:lstStyle/>
          <a:p>
            <a:r>
              <a:rPr lang="en-US" dirty="0" smtClean="0">
                <a:solidFill>
                  <a:schemeClr val="tx2"/>
                </a:solidFill>
              </a:rPr>
              <a:t>All requirements for renewal must be completed before a Form 38 application is submitted to the WVDE Office of Professional Preparation. This includes:</a:t>
            </a:r>
          </a:p>
          <a:p>
            <a:r>
              <a:rPr lang="en-US" dirty="0" smtClean="0">
                <a:solidFill>
                  <a:schemeClr val="tx2"/>
                </a:solidFill>
              </a:rPr>
              <a:t>Chief School Business Official</a:t>
            </a:r>
          </a:p>
          <a:p>
            <a:r>
              <a:rPr lang="en-US" dirty="0" smtClean="0">
                <a:solidFill>
                  <a:schemeClr val="tx2"/>
                </a:solidFill>
              </a:rPr>
              <a:t>Professional Accountant</a:t>
            </a:r>
          </a:p>
          <a:p>
            <a:r>
              <a:rPr lang="en-US" dirty="0" smtClean="0">
                <a:solidFill>
                  <a:schemeClr val="tx2"/>
                </a:solidFill>
              </a:rPr>
              <a:t>Child Nutrition Director</a:t>
            </a:r>
          </a:p>
          <a:p>
            <a:r>
              <a:rPr lang="en-US" dirty="0" smtClean="0">
                <a:solidFill>
                  <a:schemeClr val="tx2"/>
                </a:solidFill>
              </a:rPr>
              <a:t>TIS and TSS</a:t>
            </a:r>
          </a:p>
          <a:p>
            <a:endParaRPr lang="en-US" dirty="0"/>
          </a:p>
        </p:txBody>
      </p:sp>
    </p:spTree>
    <p:extLst>
      <p:ext uri="{BB962C8B-B14F-4D97-AF65-F5344CB8AC3E}">
        <p14:creationId xmlns:p14="http://schemas.microsoft.com/office/powerpoint/2010/main" val="72343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Highly Qualified Teachers</a:t>
            </a:r>
          </a:p>
        </p:txBody>
      </p:sp>
      <p:sp>
        <p:nvSpPr>
          <p:cNvPr id="3" name="Content Placeholder 2"/>
          <p:cNvSpPr>
            <a:spLocks noGrp="1"/>
          </p:cNvSpPr>
          <p:nvPr>
            <p:ph idx="1"/>
          </p:nvPr>
        </p:nvSpPr>
        <p:spPr/>
        <p:txBody>
          <a:bodyPr/>
          <a:lstStyle/>
          <a:p>
            <a:pPr marL="514350" indent="-514350">
              <a:buAutoNum type="arabicPeriod"/>
            </a:pPr>
            <a:r>
              <a:rPr lang="en-US" dirty="0">
                <a:solidFill>
                  <a:schemeClr val="tx2"/>
                </a:solidFill>
              </a:rPr>
              <a:t>Elementary Education = Multi Subjects</a:t>
            </a:r>
          </a:p>
          <a:p>
            <a:pPr marL="514350" indent="-514350">
              <a:buAutoNum type="arabicPeriod"/>
            </a:pPr>
            <a:r>
              <a:rPr lang="en-US" dirty="0">
                <a:solidFill>
                  <a:srgbClr val="00B050"/>
                </a:solidFill>
              </a:rPr>
              <a:t>Multi Subjects K – 8 only allows someone to teach courses K – 6.  They must hold the appropriate content area endorsement or permanent authorization for teaching 7</a:t>
            </a:r>
            <a:r>
              <a:rPr lang="en-US" baseline="30000" dirty="0">
                <a:solidFill>
                  <a:srgbClr val="00B050"/>
                </a:solidFill>
              </a:rPr>
              <a:t>th</a:t>
            </a:r>
            <a:r>
              <a:rPr lang="en-US" dirty="0">
                <a:solidFill>
                  <a:srgbClr val="00B050"/>
                </a:solidFill>
              </a:rPr>
              <a:t> or 8</a:t>
            </a:r>
            <a:r>
              <a:rPr lang="en-US" baseline="30000" dirty="0">
                <a:solidFill>
                  <a:srgbClr val="00B050"/>
                </a:solidFill>
              </a:rPr>
              <a:t>th</a:t>
            </a:r>
            <a:r>
              <a:rPr lang="en-US" dirty="0">
                <a:solidFill>
                  <a:srgbClr val="00B050"/>
                </a:solidFill>
              </a:rPr>
              <a:t> grade classes.  </a:t>
            </a:r>
            <a:r>
              <a:rPr lang="en-US" i="1" dirty="0">
                <a:solidFill>
                  <a:schemeClr val="tx2"/>
                </a:solidFill>
                <a:effectLst>
                  <a:outerShdw blurRad="38100" dist="38100" dir="2700000" algn="tl">
                    <a:srgbClr val="000000">
                      <a:alpha val="43137"/>
                    </a:srgbClr>
                  </a:outerShdw>
                </a:effectLst>
              </a:rPr>
              <a:t>Refer to Policy 5202 18.6.  </a:t>
            </a:r>
          </a:p>
          <a:p>
            <a:endParaRPr lang="en-US" dirty="0"/>
          </a:p>
        </p:txBody>
      </p:sp>
    </p:spTree>
    <p:extLst>
      <p:ext uri="{BB962C8B-B14F-4D97-AF65-F5344CB8AC3E}">
        <p14:creationId xmlns:p14="http://schemas.microsoft.com/office/powerpoint/2010/main" val="2614526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cs typeface="Arial" panose="020B0604020202020204" pitchFamily="34" charset="0"/>
              </a:rPr>
              <a:t>HQT Requirements </a:t>
            </a:r>
            <a:br>
              <a:rPr lang="en-US" dirty="0">
                <a:solidFill>
                  <a:schemeClr val="tx2"/>
                </a:solidFill>
                <a:cs typeface="Arial" panose="020B0604020202020204" pitchFamily="34" charset="0"/>
              </a:rPr>
            </a:br>
            <a:r>
              <a:rPr lang="en-US" dirty="0">
                <a:solidFill>
                  <a:schemeClr val="tx2"/>
                </a:solidFill>
                <a:cs typeface="Arial" panose="020B0604020202020204" pitchFamily="34" charset="0"/>
              </a:rPr>
              <a:t>for Title I Reading Teachers</a:t>
            </a:r>
            <a:endParaRPr lang="en-US" dirty="0">
              <a:solidFill>
                <a:schemeClr val="tx2"/>
              </a:solidFill>
            </a:endParaRPr>
          </a:p>
        </p:txBody>
      </p:sp>
      <p:sp>
        <p:nvSpPr>
          <p:cNvPr id="3" name="Content Placeholder 2"/>
          <p:cNvSpPr>
            <a:spLocks noGrp="1"/>
          </p:cNvSpPr>
          <p:nvPr>
            <p:ph idx="1"/>
          </p:nvPr>
        </p:nvSpPr>
        <p:spPr>
          <a:xfrm>
            <a:off x="457200" y="2357306"/>
            <a:ext cx="8229600" cy="3768856"/>
          </a:xfrm>
        </p:spPr>
        <p:txBody>
          <a:bodyPr>
            <a:normAutofit fontScale="85000" lnSpcReduction="10000"/>
          </a:bodyPr>
          <a:lstStyle/>
          <a:p>
            <a:r>
              <a:rPr lang="en-US" b="1" dirty="0">
                <a:solidFill>
                  <a:schemeClr val="tx2"/>
                </a:solidFill>
                <a:latin typeface="Arial" panose="020B0604020202020204" pitchFamily="34" charset="0"/>
                <a:cs typeface="Arial" panose="020B0604020202020204" pitchFamily="34" charset="0"/>
              </a:rPr>
              <a:t>8.2.b.2.  Title I Reading Teacher. – </a:t>
            </a:r>
            <a:r>
              <a:rPr lang="en-US" sz="2800" b="1" dirty="0">
                <a:solidFill>
                  <a:schemeClr val="tx2"/>
                </a:solidFill>
                <a:latin typeface="Arial" panose="020B0604020202020204" pitchFamily="34" charset="0"/>
                <a:cs typeface="Arial" panose="020B0604020202020204" pitchFamily="34" charset="0"/>
              </a:rPr>
              <a:t>According to the NCLB guidelines, a Title I reading teacher is considered HQ if the individual holds state certification in </a:t>
            </a:r>
            <a:r>
              <a:rPr lang="en-US" sz="2800" b="1" u="sng" dirty="0">
                <a:solidFill>
                  <a:schemeClr val="tx2"/>
                </a:solidFill>
                <a:latin typeface="Arial" panose="020B0604020202020204" pitchFamily="34" charset="0"/>
                <a:cs typeface="Arial" panose="020B0604020202020204" pitchFamily="34" charset="0"/>
              </a:rPr>
              <a:t>one</a:t>
            </a:r>
            <a:r>
              <a:rPr lang="en-US" sz="2800" b="1" dirty="0">
                <a:solidFill>
                  <a:schemeClr val="tx2"/>
                </a:solidFill>
                <a:latin typeface="Arial" panose="020B0604020202020204" pitchFamily="34" charset="0"/>
                <a:cs typeface="Arial" panose="020B0604020202020204" pitchFamily="34" charset="0"/>
              </a:rPr>
              <a:t> of the following: </a:t>
            </a:r>
            <a:r>
              <a:rPr lang="en-US" sz="1800" b="1" i="1" dirty="0">
                <a:solidFill>
                  <a:schemeClr val="tx2"/>
                </a:solidFill>
                <a:latin typeface="Arial" panose="020B0604020202020204" pitchFamily="34" charset="0"/>
                <a:cs typeface="Arial" panose="020B0604020202020204" pitchFamily="34" charset="0"/>
              </a:rPr>
              <a:t>(revision of policy effective 11/2014)</a:t>
            </a:r>
          </a:p>
          <a:p>
            <a:r>
              <a:rPr lang="en-US" dirty="0">
                <a:solidFill>
                  <a:srgbClr val="00B050"/>
                </a:solidFill>
                <a:latin typeface="Arial" panose="020B0604020202020204" pitchFamily="34" charset="0"/>
                <a:cs typeface="Arial" panose="020B0604020202020204" pitchFamily="34" charset="0"/>
              </a:rPr>
              <a:t>Master’s degree in reading specialist</a:t>
            </a:r>
          </a:p>
          <a:p>
            <a:r>
              <a:rPr lang="en-US" dirty="0">
                <a:solidFill>
                  <a:srgbClr val="0070C0"/>
                </a:solidFill>
                <a:latin typeface="Arial" panose="020B0604020202020204" pitchFamily="34" charset="0"/>
                <a:cs typeface="Arial" panose="020B0604020202020204" pitchFamily="34" charset="0"/>
              </a:rPr>
              <a:t>Completion of a graduate level reading specialist </a:t>
            </a:r>
            <a:r>
              <a:rPr lang="en-US" dirty="0" smtClean="0">
                <a:solidFill>
                  <a:srgbClr val="0070C0"/>
                </a:solidFill>
                <a:latin typeface="Arial" panose="020B0604020202020204" pitchFamily="34" charset="0"/>
                <a:cs typeface="Arial" panose="020B0604020202020204" pitchFamily="34" charset="0"/>
              </a:rPr>
              <a:t>program</a:t>
            </a:r>
          </a:p>
          <a:p>
            <a:r>
              <a:rPr lang="en-US" dirty="0" smtClean="0">
                <a:solidFill>
                  <a:srgbClr val="FF0000"/>
                </a:solidFill>
                <a:latin typeface="Arial" panose="020B0604020202020204" pitchFamily="34" charset="0"/>
                <a:cs typeface="Arial" panose="020B0604020202020204" pitchFamily="34" charset="0"/>
              </a:rPr>
              <a:t>Completion </a:t>
            </a:r>
            <a:r>
              <a:rPr lang="en-US" dirty="0">
                <a:solidFill>
                  <a:srgbClr val="FF0000"/>
                </a:solidFill>
                <a:latin typeface="Arial" panose="020B0604020202020204" pitchFamily="34" charset="0"/>
                <a:cs typeface="Arial" panose="020B0604020202020204" pitchFamily="34" charset="0"/>
              </a:rPr>
              <a:t>of a reading education endorsement program.</a:t>
            </a:r>
          </a:p>
          <a:p>
            <a:endParaRPr lang="en-US" dirty="0"/>
          </a:p>
          <a:p>
            <a:endParaRPr lang="en-US" dirty="0"/>
          </a:p>
        </p:txBody>
      </p:sp>
    </p:spTree>
    <p:extLst>
      <p:ext uri="{BB962C8B-B14F-4D97-AF65-F5344CB8AC3E}">
        <p14:creationId xmlns:p14="http://schemas.microsoft.com/office/powerpoint/2010/main" val="1415326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Form 8C</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tx2"/>
                </a:solidFill>
              </a:rPr>
              <a:t>Go </a:t>
            </a:r>
            <a:r>
              <a:rPr lang="en-US" dirty="0" smtClean="0">
                <a:solidFill>
                  <a:schemeClr val="tx2"/>
                </a:solidFill>
              </a:rPr>
              <a:t>to: </a:t>
            </a:r>
            <a:r>
              <a:rPr lang="en-US" u="sng" dirty="0" smtClean="0">
                <a:solidFill>
                  <a:schemeClr val="tx2"/>
                </a:solidFill>
                <a:hlinkClick r:id="rId2"/>
              </a:rPr>
              <a:t>http</a:t>
            </a:r>
            <a:r>
              <a:rPr lang="en-US" u="sng" dirty="0">
                <a:solidFill>
                  <a:schemeClr val="tx2"/>
                </a:solidFill>
                <a:hlinkClick r:id="rId2"/>
              </a:rPr>
              <a:t>://wvde.state.wv.us/certification/forms</a:t>
            </a:r>
            <a:endParaRPr lang="en-US" dirty="0">
              <a:solidFill>
                <a:schemeClr val="tx2"/>
              </a:solidFill>
            </a:endParaRPr>
          </a:p>
          <a:p>
            <a:pPr marL="0" indent="0">
              <a:buNone/>
            </a:pPr>
            <a:endParaRPr lang="en-US" dirty="0">
              <a:solidFill>
                <a:schemeClr val="tx2"/>
              </a:solidFill>
            </a:endParaRPr>
          </a:p>
          <a:p>
            <a:r>
              <a:rPr lang="en-US" dirty="0">
                <a:solidFill>
                  <a:schemeClr val="tx2"/>
                </a:solidFill>
              </a:rPr>
              <a:t>At the top portion of the site you will see:</a:t>
            </a:r>
          </a:p>
          <a:p>
            <a:pPr marL="400050" lvl="1" indent="0">
              <a:buNone/>
            </a:pPr>
            <a:r>
              <a:rPr lang="en-US" u="sng" dirty="0" smtClean="0">
                <a:solidFill>
                  <a:schemeClr val="tx2"/>
                </a:solidFill>
                <a:hlinkClick r:id="rId3"/>
              </a:rPr>
              <a:t>Additional </a:t>
            </a:r>
            <a:r>
              <a:rPr lang="en-US" u="sng" dirty="0">
                <a:solidFill>
                  <a:schemeClr val="tx2"/>
                </a:solidFill>
                <a:hlinkClick r:id="rId3"/>
              </a:rPr>
              <a:t>Endorsement Based on Content Proficiency</a:t>
            </a:r>
            <a:r>
              <a:rPr lang="en-US" dirty="0">
                <a:solidFill>
                  <a:schemeClr val="tx2"/>
                </a:solidFill>
              </a:rPr>
              <a:t> </a:t>
            </a:r>
            <a:endParaRPr lang="en-US" dirty="0" smtClean="0">
              <a:solidFill>
                <a:schemeClr val="tx2"/>
              </a:solidFill>
            </a:endParaRPr>
          </a:p>
          <a:p>
            <a:pPr marL="400050" lvl="1" indent="0">
              <a:buNone/>
            </a:pPr>
            <a:r>
              <a:rPr lang="en-US" dirty="0" smtClean="0">
                <a:solidFill>
                  <a:schemeClr val="tx2"/>
                </a:solidFill>
              </a:rPr>
              <a:t>(</a:t>
            </a:r>
            <a:r>
              <a:rPr lang="en-US" dirty="0">
                <a:solidFill>
                  <a:schemeClr val="tx2"/>
                </a:solidFill>
              </a:rPr>
              <a:t>Guidance Document)     </a:t>
            </a:r>
          </a:p>
          <a:p>
            <a:pPr marL="400050" lvl="1" indent="0">
              <a:buNone/>
            </a:pPr>
            <a:endParaRPr lang="en-US" dirty="0">
              <a:solidFill>
                <a:schemeClr val="tx2"/>
              </a:solidFill>
            </a:endParaRPr>
          </a:p>
          <a:p>
            <a:r>
              <a:rPr lang="en-US" dirty="0">
                <a:solidFill>
                  <a:schemeClr val="tx2"/>
                </a:solidFill>
              </a:rPr>
              <a:t>Link to guidance document </a:t>
            </a:r>
            <a:r>
              <a:rPr lang="en-US" dirty="0" smtClean="0">
                <a:solidFill>
                  <a:schemeClr val="tx2"/>
                </a:solidFill>
              </a:rPr>
              <a:t>is:</a:t>
            </a:r>
          </a:p>
          <a:p>
            <a:pPr marL="400050" lvl="1" indent="0">
              <a:buNone/>
            </a:pPr>
            <a:r>
              <a:rPr lang="en-US" u="sng" dirty="0" smtClean="0">
                <a:solidFill>
                  <a:schemeClr val="tx2"/>
                </a:solidFill>
                <a:hlinkClick r:id="rId3"/>
              </a:rPr>
              <a:t>http</a:t>
            </a:r>
            <a:r>
              <a:rPr lang="en-US" u="sng" dirty="0">
                <a:solidFill>
                  <a:schemeClr val="tx2"/>
                </a:solidFill>
                <a:hlinkClick r:id="rId3"/>
              </a:rPr>
              <a:t>://wvde.state.wv.us/certification/forms/documents/WebsiteGuideEndorsemebtbyPraxis.pdf</a:t>
            </a:r>
            <a:endParaRPr lang="en-US" dirty="0">
              <a:solidFill>
                <a:schemeClr val="tx2"/>
              </a:solidFill>
            </a:endParaRPr>
          </a:p>
          <a:p>
            <a:pPr marL="0" indent="0">
              <a:buNone/>
            </a:pPr>
            <a:r>
              <a:rPr lang="en-US" dirty="0">
                <a:solidFill>
                  <a:schemeClr val="tx2"/>
                </a:solidFill>
              </a:rPr>
              <a:t> </a:t>
            </a:r>
          </a:p>
          <a:p>
            <a:endParaRPr lang="en-US" dirty="0"/>
          </a:p>
        </p:txBody>
      </p:sp>
    </p:spTree>
    <p:extLst>
      <p:ext uri="{BB962C8B-B14F-4D97-AF65-F5344CB8AC3E}">
        <p14:creationId xmlns:p14="http://schemas.microsoft.com/office/powerpoint/2010/main" val="2860832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09" y="2071798"/>
            <a:ext cx="5039181" cy="4127128"/>
          </a:xfrm>
          <a:prstGeom prst="rect">
            <a:avLst/>
          </a:prstGeom>
        </p:spPr>
      </p:pic>
    </p:spTree>
    <p:extLst>
      <p:ext uri="{BB962C8B-B14F-4D97-AF65-F5344CB8AC3E}">
        <p14:creationId xmlns:p14="http://schemas.microsoft.com/office/powerpoint/2010/main" val="2691206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Online Submission of Applications</a:t>
            </a:r>
          </a:p>
        </p:txBody>
      </p:sp>
      <p:pic>
        <p:nvPicPr>
          <p:cNvPr id="5" name="Picture 1" descr="image00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70" b="44911"/>
          <a:stretch/>
        </p:blipFill>
        <p:spPr bwMode="auto">
          <a:xfrm>
            <a:off x="753565" y="2564996"/>
            <a:ext cx="7280819" cy="3153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344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Online Payment</a:t>
            </a:r>
            <a:endParaRPr lang="en-US" dirty="0">
              <a:solidFill>
                <a:schemeClr val="tx2"/>
              </a:solidFill>
            </a:endParaRPr>
          </a:p>
        </p:txBody>
      </p:sp>
      <p:pic>
        <p:nvPicPr>
          <p:cNvPr id="1027"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23" y="2071798"/>
            <a:ext cx="6067791" cy="3196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87397" y="5423770"/>
            <a:ext cx="7816241" cy="369332"/>
          </a:xfrm>
          <a:prstGeom prst="rect">
            <a:avLst/>
          </a:prstGeom>
          <a:noFill/>
        </p:spPr>
        <p:txBody>
          <a:bodyPr wrap="square" rtlCol="0">
            <a:spAutoFit/>
          </a:bodyPr>
          <a:lstStyle/>
          <a:p>
            <a:r>
              <a:rPr lang="en-US" dirty="0" smtClean="0">
                <a:solidFill>
                  <a:schemeClr val="tx2"/>
                </a:solidFill>
              </a:rPr>
              <a:t>Be certain to use the FORM #, not the FORM name when you pay online.</a:t>
            </a:r>
            <a:endParaRPr lang="en-US" dirty="0">
              <a:solidFill>
                <a:schemeClr val="tx2"/>
              </a:solidFill>
            </a:endParaRPr>
          </a:p>
        </p:txBody>
      </p:sp>
    </p:spTree>
    <p:extLst>
      <p:ext uri="{BB962C8B-B14F-4D97-AF65-F5344CB8AC3E}">
        <p14:creationId xmlns:p14="http://schemas.microsoft.com/office/powerpoint/2010/main" val="12855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NBPTS Mentors</a:t>
            </a:r>
          </a:p>
        </p:txBody>
      </p:sp>
      <p:sp>
        <p:nvSpPr>
          <p:cNvPr id="3" name="Content Placeholder 2"/>
          <p:cNvSpPr>
            <a:spLocks noGrp="1"/>
          </p:cNvSpPr>
          <p:nvPr>
            <p:ph idx="1"/>
          </p:nvPr>
        </p:nvSpPr>
        <p:spPr/>
        <p:txBody>
          <a:bodyPr>
            <a:normAutofit fontScale="40000" lnSpcReduction="20000"/>
          </a:bodyPr>
          <a:lstStyle/>
          <a:p>
            <a:pPr marL="0" indent="0">
              <a:buNone/>
            </a:pPr>
            <a:r>
              <a:rPr lang="en-US" sz="4200" b="1" dirty="0">
                <a:solidFill>
                  <a:schemeClr val="tx2"/>
                </a:solidFill>
                <a:latin typeface="Arial" panose="020B0604020202020204" pitchFamily="34" charset="0"/>
                <a:cs typeface="Arial" panose="020B0604020202020204" pitchFamily="34" charset="0"/>
              </a:rPr>
              <a:t>NBPTS </a:t>
            </a:r>
            <a:r>
              <a:rPr lang="en-US" sz="4200" b="1" dirty="0" smtClean="0">
                <a:solidFill>
                  <a:schemeClr val="tx2"/>
                </a:solidFill>
                <a:latin typeface="Arial" panose="020B0604020202020204" pitchFamily="34" charset="0"/>
                <a:cs typeface="Arial" panose="020B0604020202020204" pitchFamily="34" charset="0"/>
              </a:rPr>
              <a:t>Mentor </a:t>
            </a:r>
            <a:r>
              <a:rPr lang="en-US" sz="4300" b="1" dirty="0">
                <a:solidFill>
                  <a:schemeClr val="tx2"/>
                </a:solidFill>
                <a:latin typeface="Arial" panose="020B0604020202020204" pitchFamily="34" charset="0"/>
                <a:cs typeface="Arial" panose="020B0604020202020204" pitchFamily="34" charset="0"/>
              </a:rPr>
              <a:t>at a Persistently Low-Performing </a:t>
            </a:r>
            <a:r>
              <a:rPr lang="en-US" sz="4300" b="1" dirty="0" smtClean="0">
                <a:solidFill>
                  <a:schemeClr val="tx2"/>
                </a:solidFill>
                <a:latin typeface="Arial" panose="020B0604020202020204" pitchFamily="34" charset="0"/>
                <a:cs typeface="Arial" panose="020B0604020202020204" pitchFamily="34" charset="0"/>
              </a:rPr>
              <a:t>School</a:t>
            </a:r>
          </a:p>
          <a:p>
            <a:endParaRPr lang="en-US" sz="4300" b="1" dirty="0">
              <a:solidFill>
                <a:schemeClr val="tx2"/>
              </a:solidFill>
              <a:latin typeface="Arial" panose="020B0604020202020204" pitchFamily="34" charset="0"/>
              <a:cs typeface="Arial" panose="020B0604020202020204" pitchFamily="34" charset="0"/>
            </a:endParaRPr>
          </a:p>
          <a:p>
            <a:r>
              <a:rPr lang="en-US" sz="4200" dirty="0" smtClean="0">
                <a:solidFill>
                  <a:schemeClr val="tx2"/>
                </a:solidFill>
                <a:latin typeface="Arial" panose="020B0604020202020204" pitchFamily="34" charset="0"/>
                <a:cs typeface="Arial" panose="020B0604020202020204" pitchFamily="34" charset="0"/>
              </a:rPr>
              <a:t>Report </a:t>
            </a:r>
            <a:r>
              <a:rPr lang="en-US" sz="4200" dirty="0">
                <a:solidFill>
                  <a:schemeClr val="tx2"/>
                </a:solidFill>
                <a:latin typeface="Arial" panose="020B0604020202020204" pitchFamily="34" charset="0"/>
                <a:cs typeface="Arial" panose="020B0604020202020204" pitchFamily="34" charset="0"/>
              </a:rPr>
              <a:t>all classroom teachers who (1) hold a valid certificate issued by the NBPTS (2) are employed to teach at a school designated as a persistently low performing school by the West Virginia Department of Education and (3) are assigned as part of their regular employment to serve in a mentoring capacity for other teachers at the school using code 7 from above.  According to WVC §18A-4-2c, these personnel are entitled to an additional $2,000 per year.  Once a national board certified teacher becomes eligible for the additional payment under WVC §18A-4-2c, the teacher remains eligible for five consecutive years of employment at the same school in the same assignment regardless of a subsequent change in the designation of the school as a persistently low performing school.   The teacher may become eligible again at the same school if it continues to be persistently low performing or at a different persistently low performing school, but not sooner than five years from the beginning of a previous eligibility.   If the teacher’s NPBTS certificate is no longer valid, they would no longer be entitled to the additional $2,000 annual supplement. </a:t>
            </a:r>
          </a:p>
          <a:p>
            <a:endParaRPr lang="en-US" dirty="0"/>
          </a:p>
          <a:p>
            <a:endParaRPr lang="en-US" dirty="0"/>
          </a:p>
        </p:txBody>
      </p:sp>
    </p:spTree>
    <p:extLst>
      <p:ext uri="{BB962C8B-B14F-4D97-AF65-F5344CB8AC3E}">
        <p14:creationId xmlns:p14="http://schemas.microsoft.com/office/powerpoint/2010/main" val="31816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NBPTS Mentors</a:t>
            </a:r>
          </a:p>
        </p:txBody>
      </p:sp>
      <p:sp>
        <p:nvSpPr>
          <p:cNvPr id="3" name="Content Placeholder 2"/>
          <p:cNvSpPr>
            <a:spLocks noGrp="1"/>
          </p:cNvSpPr>
          <p:nvPr>
            <p:ph idx="1"/>
          </p:nvPr>
        </p:nvSpPr>
        <p:spPr/>
        <p:txBody>
          <a:bodyPr>
            <a:noAutofit/>
          </a:bodyPr>
          <a:lstStyle/>
          <a:p>
            <a:r>
              <a:rPr lang="en-US" sz="1400" dirty="0">
                <a:solidFill>
                  <a:schemeClr val="tx2"/>
                </a:solidFill>
                <a:latin typeface="Arial" panose="020B0604020202020204" pitchFamily="34" charset="0"/>
                <a:cs typeface="Arial" panose="020B0604020202020204" pitchFamily="34" charset="0"/>
              </a:rPr>
              <a:t>To verify mentoring status, WVDE will be confirming through the edit process that individuals identified </a:t>
            </a:r>
            <a:r>
              <a:rPr lang="en-US" sz="1400" smtClean="0">
                <a:solidFill>
                  <a:schemeClr val="tx2"/>
                </a:solidFill>
                <a:latin typeface="Arial" panose="020B0604020202020204" pitchFamily="34" charset="0"/>
                <a:cs typeface="Arial" panose="020B0604020202020204" pitchFamily="34" charset="0"/>
              </a:rPr>
              <a:t>as NBPTS mentors </a:t>
            </a:r>
            <a:r>
              <a:rPr lang="en-US" sz="1400" dirty="0" smtClean="0">
                <a:solidFill>
                  <a:schemeClr val="tx2"/>
                </a:solidFill>
                <a:latin typeface="Arial" panose="020B0604020202020204" pitchFamily="34" charset="0"/>
                <a:cs typeface="Arial" panose="020B0604020202020204" pitchFamily="34" charset="0"/>
              </a:rPr>
              <a:t>hold </a:t>
            </a:r>
            <a:r>
              <a:rPr lang="en-US" sz="1400" dirty="0">
                <a:solidFill>
                  <a:schemeClr val="tx2"/>
                </a:solidFill>
                <a:latin typeface="Arial" panose="020B0604020202020204" pitchFamily="34" charset="0"/>
                <a:cs typeface="Arial" panose="020B0604020202020204" pitchFamily="34" charset="0"/>
              </a:rPr>
              <a:t>a certificate code of 30 with an endorsement code of either 0060 (Mentor Teacher) or 0061 (Master Mentor Teacher).  Pending applications for the mentoring endorsements will be acceptable as of October 1st.  Please note that in order to qualify for the endorsement codes, the individual must have completed a mentor training course through the West Virginia Center for Professional Development.  If finding a training course timeslot that meets the needs of the county is problematic, please contact the Office of Educator Effectiveness and Licensure. </a:t>
            </a:r>
          </a:p>
          <a:p>
            <a:pPr marL="0" indent="0">
              <a:buNone/>
            </a:pPr>
            <a:endParaRPr lang="en-US" sz="1400" dirty="0">
              <a:solidFill>
                <a:schemeClr val="tx2"/>
              </a:solidFill>
              <a:latin typeface="Arial" panose="020B0604020202020204" pitchFamily="34" charset="0"/>
              <a:cs typeface="Arial" panose="020B0604020202020204" pitchFamily="34" charset="0"/>
            </a:endParaRPr>
          </a:p>
          <a:p>
            <a:r>
              <a:rPr lang="en-US" sz="1400" dirty="0">
                <a:solidFill>
                  <a:schemeClr val="tx2"/>
                </a:solidFill>
                <a:latin typeface="Arial" panose="020B0604020202020204" pitchFamily="34" charset="0"/>
                <a:cs typeface="Arial" panose="020B0604020202020204" pitchFamily="34" charset="0"/>
              </a:rPr>
              <a:t>Please note that the certified list can only accommodate one code for national certifications.  Therefore, the individuals assigned a code of 7 will be assumed to be receiving $5,500 in total annual salary supplements ($3,500 for holding the NBPTS certification and an additional $2,000 for being a mentor at the persistently low performing school) for state aid funding calculation purposes.  Be sure to appropriately classify the limited group of teachers who will qualify for this additional annual supplement so that state aid funding is calculated appropriately.  </a:t>
            </a:r>
          </a:p>
          <a:p>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445444"/>
      </p:ext>
    </p:extLst>
  </p:cSld>
  <p:clrMapOvr>
    <a:masterClrMapping/>
  </p:clrMapOvr>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2304</TotalTime>
  <Words>2190</Words>
  <Application>Microsoft Office PowerPoint</Application>
  <PresentationFormat>On-screen Show (4:3)</PresentationFormat>
  <Paragraphs>258</Paragraphs>
  <Slides>54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Wingdings</vt:lpstr>
      <vt:lpstr>2014WVDE_OfficialPPT</vt:lpstr>
      <vt:lpstr>Office of Educator Effectiveness and Licensure</vt:lpstr>
      <vt:lpstr>Robert Hagerman </vt:lpstr>
      <vt:lpstr>Information </vt:lpstr>
      <vt:lpstr>Online Submission of Applications</vt:lpstr>
      <vt:lpstr>Online Submission of Applications</vt:lpstr>
      <vt:lpstr>Online Submission of Applications</vt:lpstr>
      <vt:lpstr>Online Payment</vt:lpstr>
      <vt:lpstr>NBPTS Mentors</vt:lpstr>
      <vt:lpstr>NBPTS Mentors</vt:lpstr>
      <vt:lpstr>Waiver Process</vt:lpstr>
      <vt:lpstr>Waiver Process</vt:lpstr>
      <vt:lpstr>PowerPoint Presentation</vt:lpstr>
      <vt:lpstr>TSS Certification</vt:lpstr>
      <vt:lpstr>Policy 5202, 5100, 5901, 5310</vt:lpstr>
      <vt:lpstr>Form Updates</vt:lpstr>
      <vt:lpstr>Form 4</vt:lpstr>
      <vt:lpstr> First-Class, Full-Time Permit</vt:lpstr>
      <vt:lpstr> First-Class, Full-Time Permit</vt:lpstr>
      <vt:lpstr> First-Class, Full-Time Permit</vt:lpstr>
      <vt:lpstr> Teacher-in Residence </vt:lpstr>
      <vt:lpstr>Clinical Experience Permits Form 23 and 24 and 24A</vt:lpstr>
      <vt:lpstr>Clinical Experience Permits Form 24</vt:lpstr>
      <vt:lpstr>Career and Technical Education Forms V7 and V9</vt:lpstr>
      <vt:lpstr>Adult Basic Education Form V15</vt:lpstr>
      <vt:lpstr>Permanent Adult Part-Time Permit Form V17</vt:lpstr>
      <vt:lpstr>EMT/Fire Service Adult Permit Forms V18</vt:lpstr>
      <vt:lpstr>Verifying Work Experience Form V10</vt:lpstr>
      <vt:lpstr>Verifying Work Experience Form V10</vt:lpstr>
      <vt:lpstr>Alternative Certification for 2015-2016</vt:lpstr>
      <vt:lpstr>Paraprofessionals and Paraprofessional Educational Interpreters</vt:lpstr>
      <vt:lpstr>§18-5-18. Kindergarten programs.</vt:lpstr>
      <vt:lpstr>Eligible for Full Retirement Benefits (Effective March 9, 2015) </vt:lpstr>
      <vt:lpstr>Eligible for Full Retirement Benefits (Effective March 9, 2015) </vt:lpstr>
      <vt:lpstr>PowerPoint Presentation</vt:lpstr>
      <vt:lpstr>PowerPoint Presentation</vt:lpstr>
      <vt:lpstr>Eligible for Full Retirement Benefits</vt:lpstr>
      <vt:lpstr>ECCAT Initial Apply upon Placement in a Pre-K or Kindergarten</vt:lpstr>
      <vt:lpstr>ECCAT Renewals</vt:lpstr>
      <vt:lpstr>PowerPoint Presentation</vt:lpstr>
      <vt:lpstr>Permanent ECCAT</vt:lpstr>
      <vt:lpstr>Advanced Salary</vt:lpstr>
      <vt:lpstr>Advanced Salary</vt:lpstr>
      <vt:lpstr>Advanced Salary</vt:lpstr>
      <vt:lpstr>Salary Supplements </vt:lpstr>
      <vt:lpstr>Salary Supplements </vt:lpstr>
      <vt:lpstr>Salary Supplements </vt:lpstr>
      <vt:lpstr>Salary Supplements </vt:lpstr>
      <vt:lpstr>                Tuition Reimbursement</vt:lpstr>
      <vt:lpstr>                Tuition Reimbursement</vt:lpstr>
      <vt:lpstr>Certification Application</vt:lpstr>
      <vt:lpstr>Highly Qualified Teachers</vt:lpstr>
      <vt:lpstr>HQT Requirements  for Title I Reading Teachers</vt:lpstr>
      <vt:lpstr>Form 8C</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Professional Preparation  WV School Personnel Association Conference  May 13, 2015 Embassy Suites, Charleston</dc:title>
  <dc:creator>Jodi Oliveto</dc:creator>
  <cp:lastModifiedBy>Robert Hagerman</cp:lastModifiedBy>
  <cp:revision>87</cp:revision>
  <dcterms:created xsi:type="dcterms:W3CDTF">2015-05-06T12:09:50Z</dcterms:created>
  <dcterms:modified xsi:type="dcterms:W3CDTF">2015-08-28T19:36:12Z</dcterms:modified>
</cp:coreProperties>
</file>