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63" r:id="rId4"/>
    <p:sldId id="273" r:id="rId5"/>
    <p:sldId id="260" r:id="rId6"/>
    <p:sldId id="294" r:id="rId7"/>
    <p:sldId id="295" r:id="rId8"/>
    <p:sldId id="278" r:id="rId9"/>
    <p:sldId id="283" r:id="rId10"/>
    <p:sldId id="284" r:id="rId11"/>
    <p:sldId id="261" r:id="rId12"/>
    <p:sldId id="276" r:id="rId13"/>
    <p:sldId id="286" r:id="rId14"/>
    <p:sldId id="291" r:id="rId15"/>
    <p:sldId id="259" r:id="rId16"/>
    <p:sldId id="281" r:id="rId17"/>
    <p:sldId id="296" r:id="rId18"/>
    <p:sldId id="282" r:id="rId19"/>
    <p:sldId id="277" r:id="rId20"/>
    <p:sldId id="304" r:id="rId21"/>
    <p:sldId id="268" r:id="rId22"/>
    <p:sldId id="27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75751" autoAdjust="0"/>
  </p:normalViewPr>
  <p:slideViewPr>
    <p:cSldViewPr snapToGrid="0">
      <p:cViewPr varScale="1">
        <p:scale>
          <a:sx n="87" d="100"/>
          <a:sy n="87" d="100"/>
        </p:scale>
        <p:origin x="2280" y="90"/>
      </p:cViewPr>
      <p:guideLst/>
    </p:cSldViewPr>
  </p:slideViewPr>
  <p:notesTextViewPr>
    <p:cViewPr>
      <p:scale>
        <a:sx n="1" d="1"/>
        <a:sy n="1" d="1"/>
      </p:scale>
      <p:origin x="0" y="0"/>
    </p:cViewPr>
  </p:notesTextViewPr>
  <p:sorterViewPr>
    <p:cViewPr>
      <p:scale>
        <a:sx n="100" d="100"/>
        <a:sy n="100" d="100"/>
      </p:scale>
      <p:origin x="0" y="-16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B7ACB-B35E-4A09-B591-79409366A842}" type="datetimeFigureOut">
              <a:rPr lang="en-US" smtClean="0"/>
              <a:t>3/21/2017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FF7FF-EBB7-4505-BB62-325DE43B499E}" type="slidenum">
              <a:rPr lang="en-US" smtClean="0"/>
              <a:t>‹#›</a:t>
            </a:fld>
            <a:endParaRPr lang="en-US"/>
          </a:p>
        </p:txBody>
      </p:sp>
    </p:spTree>
    <p:extLst>
      <p:ext uri="{BB962C8B-B14F-4D97-AF65-F5344CB8AC3E}">
        <p14:creationId xmlns:p14="http://schemas.microsoft.com/office/powerpoint/2010/main" val="2323667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FF7FF-EBB7-4505-BB62-325DE43B499E}" type="slidenum">
              <a:rPr lang="en-US" smtClean="0"/>
              <a:t>1</a:t>
            </a:fld>
            <a:endParaRPr lang="en-US"/>
          </a:p>
        </p:txBody>
      </p:sp>
    </p:spTree>
    <p:extLst>
      <p:ext uri="{BB962C8B-B14F-4D97-AF65-F5344CB8AC3E}">
        <p14:creationId xmlns:p14="http://schemas.microsoft.com/office/powerpoint/2010/main" val="1108929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FF7FF-EBB7-4505-BB62-325DE43B499E}" type="slidenum">
              <a:rPr lang="en-US" smtClean="0"/>
              <a:t>10</a:t>
            </a:fld>
            <a:endParaRPr lang="en-US"/>
          </a:p>
        </p:txBody>
      </p:sp>
    </p:spTree>
    <p:extLst>
      <p:ext uri="{BB962C8B-B14F-4D97-AF65-F5344CB8AC3E}">
        <p14:creationId xmlns:p14="http://schemas.microsoft.com/office/powerpoint/2010/main" val="1807608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FF7FF-EBB7-4505-BB62-325DE43B499E}" type="slidenum">
              <a:rPr lang="en-US" smtClean="0"/>
              <a:t>11</a:t>
            </a:fld>
            <a:endParaRPr lang="en-US"/>
          </a:p>
        </p:txBody>
      </p:sp>
    </p:spTree>
    <p:extLst>
      <p:ext uri="{BB962C8B-B14F-4D97-AF65-F5344CB8AC3E}">
        <p14:creationId xmlns:p14="http://schemas.microsoft.com/office/powerpoint/2010/main" val="973593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FF7FF-EBB7-4505-BB62-325DE43B499E}" type="slidenum">
              <a:rPr lang="en-US" smtClean="0"/>
              <a:t>12</a:t>
            </a:fld>
            <a:endParaRPr lang="en-US"/>
          </a:p>
        </p:txBody>
      </p:sp>
    </p:spTree>
    <p:extLst>
      <p:ext uri="{BB962C8B-B14F-4D97-AF65-F5344CB8AC3E}">
        <p14:creationId xmlns:p14="http://schemas.microsoft.com/office/powerpoint/2010/main" val="438291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FF7FF-EBB7-4505-BB62-325DE43B499E}" type="slidenum">
              <a:rPr lang="en-US" smtClean="0"/>
              <a:t>13</a:t>
            </a:fld>
            <a:endParaRPr lang="en-US"/>
          </a:p>
        </p:txBody>
      </p:sp>
    </p:spTree>
    <p:extLst>
      <p:ext uri="{BB962C8B-B14F-4D97-AF65-F5344CB8AC3E}">
        <p14:creationId xmlns:p14="http://schemas.microsoft.com/office/powerpoint/2010/main" val="1560612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FF7FF-EBB7-4505-BB62-325DE43B499E}" type="slidenum">
              <a:rPr lang="en-US" smtClean="0"/>
              <a:t>14</a:t>
            </a:fld>
            <a:endParaRPr lang="en-US"/>
          </a:p>
        </p:txBody>
      </p:sp>
    </p:spTree>
    <p:extLst>
      <p:ext uri="{BB962C8B-B14F-4D97-AF65-F5344CB8AC3E}">
        <p14:creationId xmlns:p14="http://schemas.microsoft.com/office/powerpoint/2010/main" val="3902194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FF7FF-EBB7-4505-BB62-325DE43B499E}" type="slidenum">
              <a:rPr lang="en-US" smtClean="0"/>
              <a:t>15</a:t>
            </a:fld>
            <a:endParaRPr lang="en-US"/>
          </a:p>
        </p:txBody>
      </p:sp>
    </p:spTree>
    <p:extLst>
      <p:ext uri="{BB962C8B-B14F-4D97-AF65-F5344CB8AC3E}">
        <p14:creationId xmlns:p14="http://schemas.microsoft.com/office/powerpoint/2010/main" val="3667598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FF7FF-EBB7-4505-BB62-325DE43B499E}" type="slidenum">
              <a:rPr lang="en-US" smtClean="0"/>
              <a:t>16</a:t>
            </a:fld>
            <a:endParaRPr lang="en-US"/>
          </a:p>
        </p:txBody>
      </p:sp>
    </p:spTree>
    <p:extLst>
      <p:ext uri="{BB962C8B-B14F-4D97-AF65-F5344CB8AC3E}">
        <p14:creationId xmlns:p14="http://schemas.microsoft.com/office/powerpoint/2010/main" val="2688284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FF7FF-EBB7-4505-BB62-325DE43B499E}" type="slidenum">
              <a:rPr lang="en-US" smtClean="0"/>
              <a:t>17</a:t>
            </a:fld>
            <a:endParaRPr lang="en-US"/>
          </a:p>
        </p:txBody>
      </p:sp>
    </p:spTree>
    <p:extLst>
      <p:ext uri="{BB962C8B-B14F-4D97-AF65-F5344CB8AC3E}">
        <p14:creationId xmlns:p14="http://schemas.microsoft.com/office/powerpoint/2010/main" val="68781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70FF7FF-EBB7-4505-BB62-325DE43B499E}" type="slidenum">
              <a:rPr lang="en-US" smtClean="0"/>
              <a:t>18</a:t>
            </a:fld>
            <a:endParaRPr lang="en-US"/>
          </a:p>
        </p:txBody>
      </p:sp>
    </p:spTree>
    <p:extLst>
      <p:ext uri="{BB962C8B-B14F-4D97-AF65-F5344CB8AC3E}">
        <p14:creationId xmlns:p14="http://schemas.microsoft.com/office/powerpoint/2010/main" val="2496071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FF7FF-EBB7-4505-BB62-325DE43B499E}" type="slidenum">
              <a:rPr lang="en-US" smtClean="0"/>
              <a:t>19</a:t>
            </a:fld>
            <a:endParaRPr lang="en-US"/>
          </a:p>
        </p:txBody>
      </p:sp>
    </p:spTree>
    <p:extLst>
      <p:ext uri="{BB962C8B-B14F-4D97-AF65-F5344CB8AC3E}">
        <p14:creationId xmlns:p14="http://schemas.microsoft.com/office/powerpoint/2010/main" val="242955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FF7FF-EBB7-4505-BB62-325DE43B499E}" type="slidenum">
              <a:rPr lang="en-US" smtClean="0"/>
              <a:t>2</a:t>
            </a:fld>
            <a:endParaRPr lang="en-US"/>
          </a:p>
        </p:txBody>
      </p:sp>
    </p:spTree>
    <p:extLst>
      <p:ext uri="{BB962C8B-B14F-4D97-AF65-F5344CB8AC3E}">
        <p14:creationId xmlns:p14="http://schemas.microsoft.com/office/powerpoint/2010/main" val="43803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FF7FF-EBB7-4505-BB62-325DE43B499E}" type="slidenum">
              <a:rPr lang="en-US" smtClean="0"/>
              <a:t>20</a:t>
            </a:fld>
            <a:endParaRPr lang="en-US"/>
          </a:p>
        </p:txBody>
      </p:sp>
    </p:spTree>
    <p:extLst>
      <p:ext uri="{BB962C8B-B14F-4D97-AF65-F5344CB8AC3E}">
        <p14:creationId xmlns:p14="http://schemas.microsoft.com/office/powerpoint/2010/main" val="1339421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65674-981D-4E77-9CE5-0F055D7FA862}" type="slidenum">
              <a:rPr lang="en-US" smtClean="0"/>
              <a:t>21</a:t>
            </a:fld>
            <a:endParaRPr lang="en-US"/>
          </a:p>
        </p:txBody>
      </p:sp>
    </p:spTree>
    <p:extLst>
      <p:ext uri="{BB962C8B-B14F-4D97-AF65-F5344CB8AC3E}">
        <p14:creationId xmlns:p14="http://schemas.microsoft.com/office/powerpoint/2010/main" val="3073946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FF7FF-EBB7-4505-BB62-325DE43B499E}" type="slidenum">
              <a:rPr lang="en-US" smtClean="0"/>
              <a:t>22</a:t>
            </a:fld>
            <a:endParaRPr lang="en-US"/>
          </a:p>
        </p:txBody>
      </p:sp>
    </p:spTree>
    <p:extLst>
      <p:ext uri="{BB962C8B-B14F-4D97-AF65-F5344CB8AC3E}">
        <p14:creationId xmlns:p14="http://schemas.microsoft.com/office/powerpoint/2010/main" val="284218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FF7FF-EBB7-4505-BB62-325DE43B499E}" type="slidenum">
              <a:rPr lang="en-US" smtClean="0"/>
              <a:t>3</a:t>
            </a:fld>
            <a:endParaRPr lang="en-US"/>
          </a:p>
        </p:txBody>
      </p:sp>
    </p:spTree>
    <p:extLst>
      <p:ext uri="{BB962C8B-B14F-4D97-AF65-F5344CB8AC3E}">
        <p14:creationId xmlns:p14="http://schemas.microsoft.com/office/powerpoint/2010/main" val="336116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FF7FF-EBB7-4505-BB62-325DE43B499E}" type="slidenum">
              <a:rPr lang="en-US" smtClean="0"/>
              <a:t>4</a:t>
            </a:fld>
            <a:endParaRPr lang="en-US"/>
          </a:p>
        </p:txBody>
      </p:sp>
    </p:spTree>
    <p:extLst>
      <p:ext uri="{BB962C8B-B14F-4D97-AF65-F5344CB8AC3E}">
        <p14:creationId xmlns:p14="http://schemas.microsoft.com/office/powerpoint/2010/main" val="93683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FF7FF-EBB7-4505-BB62-325DE43B499E}" type="slidenum">
              <a:rPr lang="en-US" smtClean="0"/>
              <a:t>5</a:t>
            </a:fld>
            <a:endParaRPr lang="en-US"/>
          </a:p>
        </p:txBody>
      </p:sp>
    </p:spTree>
    <p:extLst>
      <p:ext uri="{BB962C8B-B14F-4D97-AF65-F5344CB8AC3E}">
        <p14:creationId xmlns:p14="http://schemas.microsoft.com/office/powerpoint/2010/main" val="2521153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FF7FF-EBB7-4505-BB62-325DE43B499E}" type="slidenum">
              <a:rPr lang="en-US" smtClean="0"/>
              <a:t>6</a:t>
            </a:fld>
            <a:endParaRPr lang="en-US"/>
          </a:p>
        </p:txBody>
      </p:sp>
    </p:spTree>
    <p:extLst>
      <p:ext uri="{BB962C8B-B14F-4D97-AF65-F5344CB8AC3E}">
        <p14:creationId xmlns:p14="http://schemas.microsoft.com/office/powerpoint/2010/main" val="264327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FF7FF-EBB7-4505-BB62-325DE43B499E}" type="slidenum">
              <a:rPr lang="en-US" smtClean="0"/>
              <a:t>7</a:t>
            </a:fld>
            <a:endParaRPr lang="en-US"/>
          </a:p>
        </p:txBody>
      </p:sp>
    </p:spTree>
    <p:extLst>
      <p:ext uri="{BB962C8B-B14F-4D97-AF65-F5344CB8AC3E}">
        <p14:creationId xmlns:p14="http://schemas.microsoft.com/office/powerpoint/2010/main" val="380262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FF7FF-EBB7-4505-BB62-325DE43B499E}" type="slidenum">
              <a:rPr lang="en-US" smtClean="0"/>
              <a:t>8</a:t>
            </a:fld>
            <a:endParaRPr lang="en-US"/>
          </a:p>
        </p:txBody>
      </p:sp>
    </p:spTree>
    <p:extLst>
      <p:ext uri="{BB962C8B-B14F-4D97-AF65-F5344CB8AC3E}">
        <p14:creationId xmlns:p14="http://schemas.microsoft.com/office/powerpoint/2010/main" val="4025196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FF7FF-EBB7-4505-BB62-325DE43B499E}" type="slidenum">
              <a:rPr lang="en-US" smtClean="0"/>
              <a:t>9</a:t>
            </a:fld>
            <a:endParaRPr lang="en-US"/>
          </a:p>
        </p:txBody>
      </p:sp>
    </p:spTree>
    <p:extLst>
      <p:ext uri="{BB962C8B-B14F-4D97-AF65-F5344CB8AC3E}">
        <p14:creationId xmlns:p14="http://schemas.microsoft.com/office/powerpoint/2010/main" val="1648873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70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1741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4398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4C006-4849-E34F-9B66-71AF1D6A1030}"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2567383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79207"/>
            <a:ext cx="2057400" cy="52469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79207"/>
            <a:ext cx="6019800" cy="524695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4C006-4849-E34F-9B66-71AF1D6A1030}"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25099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4C006-4849-E34F-9B66-71AF1D6A1030}"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120152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44C006-4849-E34F-9B66-71AF1D6A1030}"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1171484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48765"/>
            <a:ext cx="4038600" cy="371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8765"/>
            <a:ext cx="4038600" cy="371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44C006-4849-E34F-9B66-71AF1D6A1030}"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3464959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5549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866217"/>
            <a:ext cx="4040188" cy="32656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15549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866217"/>
            <a:ext cx="4041775" cy="32656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44C006-4849-E34F-9B66-71AF1D6A1030}"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3274421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44C006-4849-E34F-9B66-71AF1D6A1030}"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164579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4C006-4849-E34F-9B66-71AF1D6A1030}"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121958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68362"/>
            <a:ext cx="5111750" cy="5257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637620"/>
            <a:ext cx="3008313" cy="34885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144C006-4849-E34F-9B66-71AF1D6A1030}"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295032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7392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8609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640659"/>
            <a:ext cx="5486400" cy="5466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144C006-4849-E34F-9B66-71AF1D6A1030}"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139957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2879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56685"/>
            <a:ext cx="8229600" cy="396947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4C006-4849-E34F-9B66-71AF1D6A1030}" type="datetimeFigureOut">
              <a:rPr lang="en-US" smtClean="0"/>
              <a:t>3/21/2017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224447"/>
            <a:ext cx="2133600" cy="365125"/>
          </a:xfrm>
          <a:prstGeom prst="rect">
            <a:avLst/>
          </a:prstGeom>
        </p:spPr>
        <p:txBody>
          <a:bodyPr vert="horz" lIns="91440" tIns="45720" rIns="91440" bIns="45720" rtlCol="0" anchor="ctr"/>
          <a:lstStyle>
            <a:lvl1pPr algn="r">
              <a:defRPr sz="1200">
                <a:solidFill>
                  <a:schemeClr val="bg1"/>
                </a:solidFill>
              </a:defRPr>
            </a:lvl1pPr>
          </a:lstStyle>
          <a:p>
            <a:fld id="{E8F1C562-0EF2-0045-8093-4EDB6FA56DFA}" type="slidenum">
              <a:rPr lang="en-US" smtClean="0"/>
              <a:pPr/>
              <a:t>‹#›</a:t>
            </a:fld>
            <a:endParaRPr lang="en-US" dirty="0"/>
          </a:p>
        </p:txBody>
      </p:sp>
    </p:spTree>
    <p:extLst>
      <p:ext uri="{BB962C8B-B14F-4D97-AF65-F5344CB8AC3E}">
        <p14:creationId xmlns:p14="http://schemas.microsoft.com/office/powerpoint/2010/main" val="91080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lnbragg@k12.wv.u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kmordecki@k12.wv.us" TargetMode="External"/><Relationship Id="rId4" Type="http://schemas.openxmlformats.org/officeDocument/2006/relationships/hyperlink" Target="mailto:rmellace@k12.wv.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336" y="1781076"/>
            <a:ext cx="7772400" cy="1881312"/>
          </a:xfrm>
        </p:spPr>
        <p:txBody>
          <a:bodyPr>
            <a:normAutofit fontScale="90000"/>
          </a:bodyPr>
          <a:lstStyle/>
          <a:p>
            <a:r>
              <a:rPr lang="en-US" dirty="0" smtClean="0"/>
              <a:t>Alternative Certification </a:t>
            </a:r>
            <a:r>
              <a:rPr lang="en-US" dirty="0"/>
              <a:t/>
            </a:r>
            <a:br>
              <a:rPr lang="en-US" dirty="0"/>
            </a:br>
            <a:r>
              <a:rPr lang="en-US" dirty="0" smtClean="0"/>
              <a:t>Office of Educator Effectiveness &amp; Licensure</a:t>
            </a:r>
            <a:endParaRPr lang="en-US" dirty="0"/>
          </a:p>
        </p:txBody>
      </p:sp>
      <p:sp>
        <p:nvSpPr>
          <p:cNvPr id="3" name="Subtitle 2"/>
          <p:cNvSpPr>
            <a:spLocks noGrp="1"/>
          </p:cNvSpPr>
          <p:nvPr>
            <p:ph type="subTitle" idx="1"/>
          </p:nvPr>
        </p:nvSpPr>
        <p:spPr>
          <a:xfrm>
            <a:off x="978250" y="4197042"/>
            <a:ext cx="6400800" cy="1425992"/>
          </a:xfrm>
        </p:spPr>
        <p:txBody>
          <a:bodyPr>
            <a:noAutofit/>
          </a:bodyPr>
          <a:lstStyle/>
          <a:p>
            <a:r>
              <a:rPr lang="en-US" dirty="0" smtClean="0"/>
              <a:t>March 16, 2017</a:t>
            </a:r>
          </a:p>
          <a:p>
            <a:r>
              <a:rPr lang="en-US" dirty="0" smtClean="0"/>
              <a:t>Informational Webinar</a:t>
            </a:r>
            <a:endParaRPr lang="en-US" dirty="0"/>
          </a:p>
        </p:txBody>
      </p:sp>
    </p:spTree>
    <p:extLst>
      <p:ext uri="{BB962C8B-B14F-4D97-AF65-F5344CB8AC3E}">
        <p14:creationId xmlns:p14="http://schemas.microsoft.com/office/powerpoint/2010/main" val="31044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Addendum --</a:t>
            </a:r>
            <a:br>
              <a:rPr lang="en-US" sz="3600" dirty="0" smtClean="0"/>
            </a:br>
            <a:r>
              <a:rPr lang="en-US" sz="3600" dirty="0" smtClean="0"/>
              <a:t>Clarifying an </a:t>
            </a:r>
            <a:r>
              <a:rPr lang="en-US" sz="3600" dirty="0"/>
              <a:t>Existing AC </a:t>
            </a:r>
            <a:r>
              <a:rPr lang="en-US" sz="3600" dirty="0" smtClean="0"/>
              <a:t>Program</a:t>
            </a:r>
            <a:endParaRPr lang="en-US" sz="3600" dirty="0"/>
          </a:p>
        </p:txBody>
      </p:sp>
      <p:sp>
        <p:nvSpPr>
          <p:cNvPr id="3" name="Content Placeholder 2"/>
          <p:cNvSpPr>
            <a:spLocks noGrp="1"/>
          </p:cNvSpPr>
          <p:nvPr>
            <p:ph idx="1"/>
          </p:nvPr>
        </p:nvSpPr>
        <p:spPr>
          <a:xfrm>
            <a:off x="115613" y="2406869"/>
            <a:ext cx="8807669" cy="3174124"/>
          </a:xfrm>
        </p:spPr>
        <p:txBody>
          <a:bodyPr>
            <a:noAutofit/>
          </a:bodyPr>
          <a:lstStyle/>
          <a:p>
            <a:pPr lvl="1"/>
            <a:r>
              <a:rPr lang="en-US" sz="2400" dirty="0" smtClean="0"/>
              <a:t>Providing descriptions that clarify broad statements already in the approved program</a:t>
            </a:r>
          </a:p>
          <a:p>
            <a:pPr lvl="1"/>
            <a:r>
              <a:rPr lang="en-US" sz="2400" dirty="0" smtClean="0"/>
              <a:t>No partner signatures required because the program is not changing</a:t>
            </a:r>
          </a:p>
          <a:p>
            <a:pPr lvl="1"/>
            <a:r>
              <a:rPr lang="en-US" sz="2400" dirty="0"/>
              <a:t>The a</a:t>
            </a:r>
            <a:r>
              <a:rPr lang="en-US" sz="2400" dirty="0" smtClean="0"/>
              <a:t>ddendum </a:t>
            </a:r>
            <a:r>
              <a:rPr lang="en-US" sz="2400" dirty="0"/>
              <a:t>is completed and submitted on a template, sent from the Office of Educator Effectiveness and Licensure (OEEL) upon notification of intent to submit an </a:t>
            </a:r>
            <a:r>
              <a:rPr lang="en-US" sz="2400" dirty="0" smtClean="0"/>
              <a:t>addendum</a:t>
            </a:r>
          </a:p>
          <a:p>
            <a:pPr lvl="1"/>
            <a:endParaRPr lang="en-US" sz="2400" dirty="0"/>
          </a:p>
          <a:p>
            <a:pPr marL="457200" lvl="1" indent="0">
              <a:buNone/>
            </a:pPr>
            <a:endParaRPr lang="en-US" sz="2400" dirty="0" smtClean="0"/>
          </a:p>
        </p:txBody>
      </p:sp>
      <p:sp>
        <p:nvSpPr>
          <p:cNvPr id="4" name="TextBox 3"/>
          <p:cNvSpPr txBox="1"/>
          <p:nvPr/>
        </p:nvSpPr>
        <p:spPr>
          <a:xfrm>
            <a:off x="457200" y="5749159"/>
            <a:ext cx="6647793" cy="923330"/>
          </a:xfrm>
          <a:prstGeom prst="rect">
            <a:avLst/>
          </a:prstGeom>
          <a:noFill/>
        </p:spPr>
        <p:txBody>
          <a:bodyPr wrap="square" rtlCol="0">
            <a:spAutoFit/>
          </a:bodyPr>
          <a:lstStyle/>
          <a:p>
            <a:r>
              <a:rPr lang="en-US" dirty="0" smtClean="0"/>
              <a:t>Example: Clarifying how and by whom  the specific content preparation for each special education endorsement will be delivered. </a:t>
            </a:r>
            <a:endParaRPr lang="en-US" dirty="0"/>
          </a:p>
        </p:txBody>
      </p:sp>
    </p:spTree>
    <p:extLst>
      <p:ext uri="{BB962C8B-B14F-4D97-AF65-F5344CB8AC3E}">
        <p14:creationId xmlns:p14="http://schemas.microsoft.com/office/powerpoint/2010/main" val="598112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17" y="739611"/>
            <a:ext cx="8807669" cy="1972057"/>
          </a:xfrm>
        </p:spPr>
        <p:txBody>
          <a:bodyPr>
            <a:noAutofit/>
          </a:bodyPr>
          <a:lstStyle/>
          <a:p>
            <a:r>
              <a:rPr lang="en-US" sz="3600" dirty="0" smtClean="0"/>
              <a:t>Amendment --</a:t>
            </a:r>
            <a:br>
              <a:rPr lang="en-US" sz="3600" dirty="0" smtClean="0"/>
            </a:br>
            <a:r>
              <a:rPr lang="en-US" sz="3600" dirty="0" smtClean="0"/>
              <a:t>Adding an Endorsement to an Approved General Education AC Program</a:t>
            </a:r>
            <a:endParaRPr lang="en-US" sz="3600" dirty="0"/>
          </a:p>
        </p:txBody>
      </p:sp>
      <p:sp>
        <p:nvSpPr>
          <p:cNvPr id="4" name="TextBox 3"/>
          <p:cNvSpPr txBox="1"/>
          <p:nvPr/>
        </p:nvSpPr>
        <p:spPr>
          <a:xfrm>
            <a:off x="294290" y="2851631"/>
            <a:ext cx="8607972"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Requires submission of a one-page, completed template to WVEIS (Template will be provided when our office receives the letter of intent to amend an already approved AC program). </a:t>
            </a:r>
          </a:p>
          <a:p>
            <a:pPr marL="342900" indent="-342900">
              <a:buFont typeface="Arial" panose="020B0604020202020204" pitchFamily="34" charset="0"/>
              <a:buChar char="•"/>
            </a:pPr>
            <a:r>
              <a:rPr lang="en-US" sz="2400" dirty="0" smtClean="0"/>
              <a:t>Requires partner signatures </a:t>
            </a:r>
          </a:p>
          <a:p>
            <a:pPr marL="342900" indent="-342900">
              <a:buFont typeface="Arial" panose="020B0604020202020204" pitchFamily="34" charset="0"/>
              <a:buChar char="•"/>
            </a:pPr>
            <a:r>
              <a:rPr lang="en-US" sz="2400" dirty="0" smtClean="0"/>
              <a:t>Requires simple, review by the Alternative Certification Educator Preparation Program Review Board (ACEPPRB)</a:t>
            </a:r>
          </a:p>
          <a:p>
            <a:pPr marL="342900" indent="-342900">
              <a:buFont typeface="Arial" panose="020B0604020202020204" pitchFamily="34" charset="0"/>
              <a:buChar char="•"/>
            </a:pPr>
            <a:r>
              <a:rPr lang="en-US" sz="2400" dirty="0" smtClean="0"/>
              <a:t>ACEPPRB recommendation to the WVBE</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799920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438400"/>
            <a:ext cx="9017875" cy="4151586"/>
          </a:xfrm>
          <a:prstGeom prst="rect">
            <a:avLst/>
          </a:prstGeom>
        </p:spPr>
      </p:pic>
      <p:sp>
        <p:nvSpPr>
          <p:cNvPr id="4" name="TextBox 3"/>
          <p:cNvSpPr txBox="1"/>
          <p:nvPr/>
        </p:nvSpPr>
        <p:spPr>
          <a:xfrm>
            <a:off x="1100820" y="968092"/>
            <a:ext cx="7139292" cy="1384995"/>
          </a:xfrm>
          <a:prstGeom prst="rect">
            <a:avLst/>
          </a:prstGeom>
          <a:noFill/>
        </p:spPr>
        <p:txBody>
          <a:bodyPr wrap="square" rtlCol="0">
            <a:spAutoFit/>
          </a:bodyPr>
          <a:lstStyle/>
          <a:p>
            <a:pPr algn="ctr"/>
            <a:r>
              <a:rPr lang="en-US" sz="2800" dirty="0" smtClean="0">
                <a:solidFill>
                  <a:schemeClr val="accent1">
                    <a:lumMod val="50000"/>
                  </a:schemeClr>
                </a:solidFill>
              </a:rPr>
              <a:t>Amendment Template: Currently Used for Adding AC </a:t>
            </a:r>
            <a:r>
              <a:rPr lang="en-US" sz="2800" i="1" dirty="0" smtClean="0">
                <a:solidFill>
                  <a:schemeClr val="accent1">
                    <a:lumMod val="50000"/>
                  </a:schemeClr>
                </a:solidFill>
              </a:rPr>
              <a:t>General Education </a:t>
            </a:r>
            <a:r>
              <a:rPr lang="en-US" sz="2800" dirty="0" smtClean="0">
                <a:solidFill>
                  <a:schemeClr val="accent1">
                    <a:lumMod val="50000"/>
                  </a:schemeClr>
                </a:solidFill>
              </a:rPr>
              <a:t>Endorsement(s</a:t>
            </a:r>
            <a:r>
              <a:rPr lang="en-US" sz="2800" dirty="0" smtClean="0"/>
              <a:t>)</a:t>
            </a:r>
            <a:endParaRPr lang="en-US" sz="2800" dirty="0"/>
          </a:p>
        </p:txBody>
      </p:sp>
    </p:spTree>
    <p:extLst>
      <p:ext uri="{BB962C8B-B14F-4D97-AF65-F5344CB8AC3E}">
        <p14:creationId xmlns:p14="http://schemas.microsoft.com/office/powerpoint/2010/main" val="4151620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7415"/>
            <a:ext cx="9017876" cy="1143000"/>
          </a:xfrm>
        </p:spPr>
        <p:txBody>
          <a:bodyPr>
            <a:noAutofit/>
          </a:bodyPr>
          <a:lstStyle/>
          <a:p>
            <a:r>
              <a:rPr lang="en-US" sz="2800" dirty="0" smtClean="0"/>
              <a:t>Revision –</a:t>
            </a:r>
            <a:br>
              <a:rPr lang="en-US" sz="2800" dirty="0" smtClean="0"/>
            </a:br>
            <a:r>
              <a:rPr lang="en-US" sz="2800" dirty="0" smtClean="0"/>
              <a:t>Making Substantial Changes to an </a:t>
            </a:r>
            <a:r>
              <a:rPr lang="en-US" sz="2800" dirty="0"/>
              <a:t>Existing AC </a:t>
            </a:r>
            <a:r>
              <a:rPr lang="en-US" sz="2800" dirty="0" smtClean="0"/>
              <a:t>Program</a:t>
            </a:r>
            <a:endParaRPr lang="en-US" sz="2800" dirty="0"/>
          </a:p>
        </p:txBody>
      </p:sp>
      <p:sp>
        <p:nvSpPr>
          <p:cNvPr id="3" name="Content Placeholder 2"/>
          <p:cNvSpPr>
            <a:spLocks noGrp="1"/>
          </p:cNvSpPr>
          <p:nvPr>
            <p:ph idx="1"/>
          </p:nvPr>
        </p:nvSpPr>
        <p:spPr>
          <a:xfrm>
            <a:off x="73573" y="2283379"/>
            <a:ext cx="8681545" cy="4574621"/>
          </a:xfrm>
        </p:spPr>
        <p:txBody>
          <a:bodyPr>
            <a:noAutofit/>
          </a:bodyPr>
          <a:lstStyle/>
          <a:p>
            <a:pPr marL="0" indent="0">
              <a:buNone/>
            </a:pPr>
            <a:r>
              <a:rPr lang="en-US" sz="2200" dirty="0"/>
              <a:t>M</a:t>
            </a:r>
            <a:r>
              <a:rPr lang="en-US" sz="2200" dirty="0" smtClean="0"/>
              <a:t>aking changes to an existing, approved program of study and/or partnership agreement (often used for adding a special </a:t>
            </a:r>
            <a:r>
              <a:rPr lang="en-US" sz="2200" dirty="0"/>
              <a:t>education </a:t>
            </a:r>
            <a:r>
              <a:rPr lang="en-US" sz="2200" dirty="0" smtClean="0"/>
              <a:t>endorsement or a new partner). </a:t>
            </a:r>
            <a:endParaRPr lang="en-US" sz="2200" dirty="0"/>
          </a:p>
          <a:p>
            <a:pPr lvl="1"/>
            <a:r>
              <a:rPr lang="en-US" sz="2200" dirty="0" smtClean="0"/>
              <a:t>Highlight and/or underline and strike-through so that the changes are clear to the Alternative Certification Educator Preparation Program Review Board (ACEPPRB)</a:t>
            </a:r>
          </a:p>
          <a:p>
            <a:pPr lvl="1"/>
            <a:r>
              <a:rPr lang="en-US" sz="2200" dirty="0" smtClean="0"/>
              <a:t>Include a cover sheet that is a </a:t>
            </a:r>
            <a:r>
              <a:rPr lang="en-US" sz="2200" i="1" dirty="0" smtClean="0"/>
              <a:t>summary of revisions. </a:t>
            </a:r>
            <a:r>
              <a:rPr lang="en-US" sz="2200" dirty="0" smtClean="0"/>
              <a:t>The WVDE will send the template upon the district’s </a:t>
            </a:r>
            <a:r>
              <a:rPr lang="en-US" sz="2200" dirty="0"/>
              <a:t>notification of intent to submit </a:t>
            </a:r>
            <a:r>
              <a:rPr lang="en-US" sz="2200" dirty="0" smtClean="0"/>
              <a:t>a revision.</a:t>
            </a:r>
          </a:p>
          <a:p>
            <a:pPr lvl="1"/>
            <a:r>
              <a:rPr lang="en-US" sz="2200" dirty="0" smtClean="0"/>
              <a:t>Upload entire revised proposal to WVEIS system</a:t>
            </a:r>
          </a:p>
          <a:p>
            <a:pPr lvl="1"/>
            <a:r>
              <a:rPr lang="en-US" sz="2200" dirty="0" smtClean="0"/>
              <a:t>Signatures of all partners required</a:t>
            </a:r>
            <a:endParaRPr lang="en-US" sz="2200" dirty="0"/>
          </a:p>
        </p:txBody>
      </p:sp>
    </p:spTree>
    <p:extLst>
      <p:ext uri="{BB962C8B-B14F-4D97-AF65-F5344CB8AC3E}">
        <p14:creationId xmlns:p14="http://schemas.microsoft.com/office/powerpoint/2010/main" val="3859406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24910" y="0"/>
            <a:ext cx="10810875" cy="8010525"/>
          </a:xfrm>
          <a:prstGeom prst="rect">
            <a:avLst/>
          </a:prstGeom>
        </p:spPr>
      </p:pic>
    </p:spTree>
    <p:extLst>
      <p:ext uri="{BB962C8B-B14F-4D97-AF65-F5344CB8AC3E}">
        <p14:creationId xmlns:p14="http://schemas.microsoft.com/office/powerpoint/2010/main" val="1937884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93" y="1286150"/>
            <a:ext cx="9144000" cy="1026126"/>
          </a:xfrm>
        </p:spPr>
        <p:txBody>
          <a:bodyPr>
            <a:noAutofit/>
          </a:bodyPr>
          <a:lstStyle/>
          <a:p>
            <a:pPr lvl="1" algn="ctr"/>
            <a:r>
              <a:rPr lang="en-US" sz="2800" dirty="0" smtClean="0"/>
              <a:t>Addressing AC </a:t>
            </a:r>
            <a:r>
              <a:rPr lang="en-US" sz="2800" dirty="0"/>
              <a:t>Special Education Content </a:t>
            </a:r>
            <a:r>
              <a:rPr lang="en-US" sz="2800" dirty="0" smtClean="0"/>
              <a:t>Preparation for each Endorsement Approved on District’s AC Program</a:t>
            </a:r>
            <a:endParaRPr lang="en-US" sz="2800" dirty="0"/>
          </a:p>
        </p:txBody>
      </p:sp>
      <p:sp>
        <p:nvSpPr>
          <p:cNvPr id="6" name="TextBox 5"/>
          <p:cNvSpPr txBox="1"/>
          <p:nvPr/>
        </p:nvSpPr>
        <p:spPr>
          <a:xfrm>
            <a:off x="475593" y="2659117"/>
            <a:ext cx="8382000" cy="4154984"/>
          </a:xfrm>
          <a:prstGeom prst="rect">
            <a:avLst/>
          </a:prstGeom>
          <a:noFill/>
        </p:spPr>
        <p:txBody>
          <a:bodyPr wrap="square" rtlCol="0">
            <a:spAutoFit/>
          </a:bodyPr>
          <a:lstStyle/>
          <a:p>
            <a:r>
              <a:rPr lang="en-US" sz="2400" dirty="0" smtClean="0">
                <a:ea typeface="Calibri" panose="020F0502020204030204" pitchFamily="34" charset="0"/>
                <a:cs typeface="Times New Roman" panose="02020603050405020304" pitchFamily="18" charset="0"/>
              </a:rPr>
              <a:t>Assurance statement needed for each approved special education program. (The partnering RESA may submit on behalf of their partnering districts)--</a:t>
            </a:r>
          </a:p>
          <a:p>
            <a:pPr marL="342900" indent="-342900">
              <a:buFont typeface="Arial" panose="020B0604020202020204" pitchFamily="34" charset="0"/>
              <a:buChar char="•"/>
            </a:pPr>
            <a:r>
              <a:rPr lang="en-US" sz="2400" dirty="0" smtClean="0">
                <a:ea typeface="Calibri" panose="020F0502020204030204" pitchFamily="34" charset="0"/>
                <a:cs typeface="Times New Roman" panose="02020603050405020304" pitchFamily="18" charset="0"/>
              </a:rPr>
              <a:t>Provides how the coursework or PD for each approved</a:t>
            </a:r>
            <a:r>
              <a:rPr lang="en-US" sz="2400" dirty="0" smtClean="0"/>
              <a:t> </a:t>
            </a:r>
            <a:r>
              <a:rPr lang="en-US" sz="2400" dirty="0"/>
              <a:t>special education </a:t>
            </a:r>
            <a:r>
              <a:rPr lang="en-US" sz="2400" dirty="0" smtClean="0"/>
              <a:t>endorsement is provided and who </a:t>
            </a:r>
            <a:r>
              <a:rPr lang="en-US" sz="2400" dirty="0"/>
              <a:t>delivers it </a:t>
            </a:r>
            <a:r>
              <a:rPr lang="en-US" sz="2400" dirty="0" smtClean="0"/>
              <a:t>(Coursework/PD will include the </a:t>
            </a:r>
            <a:r>
              <a:rPr lang="en-US" sz="2400" dirty="0"/>
              <a:t>study of the specific content </a:t>
            </a:r>
            <a:r>
              <a:rPr lang="en-US" sz="2400" dirty="0" smtClean="0"/>
              <a:t>for each respective endorsement)</a:t>
            </a:r>
          </a:p>
          <a:p>
            <a:pPr marL="342900" indent="-342900">
              <a:buFont typeface="Arial" panose="020B0604020202020204" pitchFamily="34" charset="0"/>
              <a:buChar char="•"/>
            </a:pPr>
            <a:r>
              <a:rPr lang="en-US" sz="2400" dirty="0" smtClean="0"/>
              <a:t>For this assurance, the Office of Educator Effectiveness and Licensure has developed a simple template (and sent to each RESA a template for districts and/or AC partner to complete. (See next slide)</a:t>
            </a:r>
            <a:r>
              <a:rPr lang="en-US" sz="2400" dirty="0"/>
              <a:t> </a:t>
            </a:r>
          </a:p>
        </p:txBody>
      </p:sp>
    </p:spTree>
    <p:extLst>
      <p:ext uri="{BB962C8B-B14F-4D97-AF65-F5344CB8AC3E}">
        <p14:creationId xmlns:p14="http://schemas.microsoft.com/office/powerpoint/2010/main" val="3162535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3153"/>
            <a:ext cx="8008883" cy="6861153"/>
          </a:xfrm>
          <a:prstGeom prst="rect">
            <a:avLst/>
          </a:prstGeom>
        </p:spPr>
      </p:pic>
    </p:spTree>
    <p:extLst>
      <p:ext uri="{BB962C8B-B14F-4D97-AF65-F5344CB8AC3E}">
        <p14:creationId xmlns:p14="http://schemas.microsoft.com/office/powerpoint/2010/main" val="3344914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End of the Year AC Considerations</a:t>
            </a:r>
            <a:endParaRPr lang="en-US" sz="3600" dirty="0"/>
          </a:p>
        </p:txBody>
      </p:sp>
      <p:sp>
        <p:nvSpPr>
          <p:cNvPr id="4" name="TextBox 3"/>
          <p:cNvSpPr txBox="1"/>
          <p:nvPr/>
        </p:nvSpPr>
        <p:spPr>
          <a:xfrm>
            <a:off x="872359" y="2659117"/>
            <a:ext cx="184731" cy="369332"/>
          </a:xfrm>
          <a:prstGeom prst="rect">
            <a:avLst/>
          </a:prstGeom>
          <a:noFill/>
        </p:spPr>
        <p:txBody>
          <a:bodyPr wrap="none" rtlCol="0">
            <a:spAutoFit/>
          </a:bodyPr>
          <a:lstStyle/>
          <a:p>
            <a:endParaRPr lang="en-US" dirty="0"/>
          </a:p>
        </p:txBody>
      </p:sp>
      <p:sp>
        <p:nvSpPr>
          <p:cNvPr id="5" name="TextBox 4"/>
          <p:cNvSpPr txBox="1"/>
          <p:nvPr/>
        </p:nvSpPr>
        <p:spPr>
          <a:xfrm>
            <a:off x="721604" y="2141951"/>
            <a:ext cx="82296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Comprehensive Evaluation </a:t>
            </a:r>
            <a:r>
              <a:rPr lang="en-US" sz="2400" dirty="0" smtClean="0"/>
              <a:t>Report</a:t>
            </a:r>
          </a:p>
          <a:p>
            <a:endParaRPr lang="en-US" sz="2400" dirty="0"/>
          </a:p>
          <a:p>
            <a:pPr marL="285750" indent="-285750">
              <a:buFont typeface="Arial" panose="020B0604020202020204" pitchFamily="34" charset="0"/>
              <a:buChar char="•"/>
            </a:pPr>
            <a:r>
              <a:rPr lang="en-US" sz="2400" dirty="0" smtClean="0"/>
              <a:t>Renewal(s)</a:t>
            </a:r>
          </a:p>
          <a:p>
            <a:endParaRPr lang="en-US" sz="2400" dirty="0" smtClean="0"/>
          </a:p>
          <a:p>
            <a:pPr marL="285750" indent="-285750">
              <a:buFont typeface="Arial" panose="020B0604020202020204" pitchFamily="34" charset="0"/>
              <a:buChar char="•"/>
            </a:pPr>
            <a:r>
              <a:rPr lang="en-US" sz="2400" dirty="0" smtClean="0"/>
              <a:t>Initial Professional Teaching Certificate</a:t>
            </a:r>
            <a:endParaRPr lang="en-US" sz="2400" dirty="0"/>
          </a:p>
        </p:txBody>
      </p:sp>
    </p:spTree>
    <p:extLst>
      <p:ext uri="{BB962C8B-B14F-4D97-AF65-F5344CB8AC3E}">
        <p14:creationId xmlns:p14="http://schemas.microsoft.com/office/powerpoint/2010/main" val="2654828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Comprehensive Evaluation Report</a:t>
            </a:r>
            <a:endParaRPr lang="en-US" sz="3600" dirty="0"/>
          </a:p>
        </p:txBody>
      </p:sp>
      <p:sp>
        <p:nvSpPr>
          <p:cNvPr id="5" name="TextBox 4"/>
          <p:cNvSpPr txBox="1"/>
          <p:nvPr/>
        </p:nvSpPr>
        <p:spPr>
          <a:xfrm>
            <a:off x="457200" y="2192356"/>
            <a:ext cx="8003753" cy="3693319"/>
          </a:xfrm>
          <a:prstGeom prst="rect">
            <a:avLst/>
          </a:prstGeom>
          <a:noFill/>
        </p:spPr>
        <p:txBody>
          <a:bodyPr wrap="square" rtlCol="0">
            <a:spAutoFit/>
          </a:bodyPr>
          <a:lstStyle/>
          <a:p>
            <a:r>
              <a:rPr lang="en-US" dirty="0" smtClean="0"/>
              <a:t>Three Ratings: Approved, Insufficient, or Disapproved </a:t>
            </a:r>
          </a:p>
          <a:p>
            <a:pPr marL="285750" indent="-285750">
              <a:buFont typeface="Arial" panose="020B0604020202020204" pitchFamily="34" charset="0"/>
              <a:buChar char="•"/>
            </a:pPr>
            <a:endParaRPr lang="en-US" dirty="0"/>
          </a:p>
          <a:p>
            <a:r>
              <a:rPr lang="en-US" dirty="0" smtClean="0"/>
              <a:t>Two </a:t>
            </a:r>
            <a:r>
              <a:rPr lang="en-US" dirty="0"/>
              <a:t>P</a:t>
            </a:r>
            <a:r>
              <a:rPr lang="en-US" dirty="0" smtClean="0"/>
              <a:t>ossible </a:t>
            </a:r>
            <a:r>
              <a:rPr lang="en-US" dirty="0"/>
              <a:t>O</a:t>
            </a:r>
            <a:r>
              <a:rPr lang="en-US" dirty="0" smtClean="0"/>
              <a:t>utcomes:</a:t>
            </a:r>
          </a:p>
          <a:p>
            <a:pPr marL="285750" indent="-285750">
              <a:buFont typeface="Arial" panose="020B0604020202020204" pitchFamily="34" charset="0"/>
              <a:buChar char="•"/>
            </a:pPr>
            <a:endParaRPr lang="en-US" dirty="0"/>
          </a:p>
          <a:p>
            <a:pPr marL="800100" lvl="1" indent="-342900">
              <a:buFont typeface="+mj-lt"/>
              <a:buAutoNum type="arabicPeriod"/>
            </a:pPr>
            <a:r>
              <a:rPr lang="en-US" dirty="0" smtClean="0"/>
              <a:t>Approved – the comprehensive evaluation report is submitted with the application for conversion to a professional teaching certificate, OR</a:t>
            </a:r>
          </a:p>
          <a:p>
            <a:pPr marL="800100" lvl="1" indent="-342900">
              <a:buFont typeface="+mj-lt"/>
              <a:buAutoNum type="arabicPeriod"/>
            </a:pPr>
            <a:endParaRPr lang="en-US" dirty="0" smtClean="0"/>
          </a:p>
          <a:p>
            <a:pPr marL="800100" lvl="1" indent="-342900">
              <a:buFont typeface="+mj-lt"/>
              <a:buAutoNum type="arabicPeriod"/>
            </a:pPr>
            <a:r>
              <a:rPr lang="en-US" dirty="0" smtClean="0"/>
              <a:t>Not Approved - if an applicant leaves the alternative certification program for any reason during a valid certification period, the county must notify the Office of Educator Effectiveness and Licensure so that the certification may be terminated.</a:t>
            </a:r>
          </a:p>
          <a:p>
            <a:endParaRPr lang="en-US" i="1" dirty="0"/>
          </a:p>
        </p:txBody>
      </p:sp>
    </p:spTree>
    <p:extLst>
      <p:ext uri="{BB962C8B-B14F-4D97-AF65-F5344CB8AC3E}">
        <p14:creationId xmlns:p14="http://schemas.microsoft.com/office/powerpoint/2010/main" val="73026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2114" y="605928"/>
            <a:ext cx="8229600" cy="1057620"/>
          </a:xfrm>
          <a:solidFill>
            <a:schemeClr val="accent6">
              <a:lumMod val="40000"/>
              <a:lumOff val="60000"/>
            </a:schemeClr>
          </a:solidFill>
        </p:spPr>
        <p:txBody>
          <a:bodyPr>
            <a:normAutofit fontScale="90000"/>
          </a:bodyPr>
          <a:lstStyle/>
          <a:p>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3300" dirty="0" smtClean="0">
                <a:latin typeface="Times New Roman" panose="02020603050405020304" pitchFamily="18" charset="0"/>
                <a:cs typeface="Times New Roman" panose="02020603050405020304" pitchFamily="18" charset="0"/>
              </a:rPr>
              <a:t>Policy 5901—Renewal </a:t>
            </a:r>
            <a:r>
              <a:rPr lang="en-US" sz="3300" dirty="0">
                <a:latin typeface="Times New Roman" panose="02020603050405020304" pitchFamily="18" charset="0"/>
                <a:ea typeface="Calibri" panose="020F0502020204030204" pitchFamily="34" charset="0"/>
                <a:cs typeface="Times New Roman" panose="02020603050405020304" pitchFamily="18" charset="0"/>
              </a:rPr>
              <a:t>of the alternative program teacher’s certificate is subject to the following: </a:t>
            </a:r>
            <a:br>
              <a:rPr lang="en-US" sz="3300" dirty="0">
                <a:latin typeface="Times New Roman" panose="02020603050405020304" pitchFamily="18" charset="0"/>
                <a:ea typeface="Calibri" panose="020F0502020204030204" pitchFamily="34" charset="0"/>
                <a:cs typeface="Times New Roman" panose="02020603050405020304" pitchFamily="18" charset="0"/>
              </a:rPr>
            </a:br>
            <a:r>
              <a:rPr lang="en-US" sz="3300" dirty="0">
                <a:latin typeface="Times New Roman" panose="02020603050405020304" pitchFamily="18" charset="0"/>
                <a:cs typeface="Times New Roman" panose="02020603050405020304" pitchFamily="18" charset="0"/>
              </a:rPr>
              <a:t/>
            </a:r>
            <a:br>
              <a:rPr lang="en-US" sz="3300" dirty="0">
                <a:latin typeface="Times New Roman" panose="02020603050405020304" pitchFamily="18" charset="0"/>
                <a:cs typeface="Times New Roman" panose="02020603050405020304" pitchFamily="18" charset="0"/>
              </a:rPr>
            </a:br>
            <a:r>
              <a:rPr lang="en-US" sz="4000" dirty="0"/>
              <a:t/>
            </a:r>
            <a:br>
              <a:rPr lang="en-US" sz="4000" dirty="0"/>
            </a:br>
            <a:endParaRPr lang="en-US" sz="4000" dirty="0"/>
          </a:p>
        </p:txBody>
      </p:sp>
      <p:sp>
        <p:nvSpPr>
          <p:cNvPr id="3" name="Content Placeholder 2"/>
          <p:cNvSpPr>
            <a:spLocks noGrp="1"/>
          </p:cNvSpPr>
          <p:nvPr>
            <p:ph idx="1"/>
          </p:nvPr>
        </p:nvSpPr>
        <p:spPr>
          <a:xfrm>
            <a:off x="402114" y="1797395"/>
            <a:ext cx="8229600" cy="5210979"/>
          </a:xfrm>
        </p:spPr>
        <p:txBody>
          <a:bodyPr>
            <a:normAutofit fontScale="92500" lnSpcReduction="20000"/>
          </a:bodyPr>
          <a:lstStyle/>
          <a:p>
            <a:pPr marL="0" marR="0" indent="0" algn="ctr">
              <a:buNone/>
            </a:pPr>
            <a:r>
              <a:rPr lang="en-US" dirty="0" smtClean="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  </a:t>
            </a:r>
            <a:r>
              <a:rPr lang="en-US" sz="2600" dirty="0">
                <a:latin typeface="Times New Roman" panose="02020603050405020304" pitchFamily="18" charset="0"/>
                <a:ea typeface="Calibri" panose="020F0502020204030204" pitchFamily="34" charset="0"/>
              </a:rPr>
              <a:t>3.1.e.1. the teacher to whom it is issued shows satisfactory progress in the alternative program for the education of teachers; AND </a:t>
            </a:r>
          </a:p>
          <a:p>
            <a:pPr marL="400050" lvl="1" indent="0">
              <a:buNone/>
            </a:pPr>
            <a:r>
              <a:rPr lang="en-US" sz="2600" dirty="0">
                <a:latin typeface="Times New Roman" panose="02020603050405020304" pitchFamily="18" charset="0"/>
                <a:ea typeface="Calibri" panose="020F0502020204030204" pitchFamily="34" charset="0"/>
              </a:rPr>
              <a:t>  3.1.e.2. the teacher to whom it is issued remains enrolled in and actively participates in a WVBE-approved alternative program for the education of teachers; AND </a:t>
            </a:r>
          </a:p>
          <a:p>
            <a:pPr marL="400050" lvl="1" indent="0">
              <a:buNone/>
            </a:pPr>
            <a:r>
              <a:rPr lang="en-US" sz="2600" dirty="0">
                <a:latin typeface="Times New Roman" panose="02020603050405020304" pitchFamily="18" charset="0"/>
                <a:ea typeface="Calibri" panose="020F0502020204030204" pitchFamily="34" charset="0"/>
              </a:rPr>
              <a:t>  3.1.e.3.  the teacher to whom it is issued remains employed in the critical need and shortage position for which he/she was hired in a school that is part of a partnership of a WVBE-approved alternative program for the education of teachers. </a:t>
            </a:r>
          </a:p>
          <a:p>
            <a:pPr marL="400050" lvl="1" indent="0">
              <a:buNone/>
            </a:pPr>
            <a:r>
              <a:rPr lang="en-US" sz="2600" dirty="0">
                <a:latin typeface="Times New Roman" panose="02020603050405020304" pitchFamily="18" charset="0"/>
                <a:ea typeface="Calibri" panose="020F0502020204030204" pitchFamily="34" charset="0"/>
              </a:rPr>
              <a:t>  3.1.e.4.  the teacher to whom it is issued receives satisfactory evaluations pursuant to W. Va. Code §18A-2-12 and has the recommendation of the county superintendent. </a:t>
            </a:r>
            <a:endParaRPr lang="en-US" sz="2600" dirty="0" smtClean="0">
              <a:latin typeface="Times New Roman" panose="02020603050405020304" pitchFamily="18" charset="0"/>
              <a:ea typeface="Calibri" panose="020F0502020204030204" pitchFamily="34" charset="0"/>
            </a:endParaRPr>
          </a:p>
          <a:p>
            <a:pPr marL="400050" lvl="1" indent="0" algn="ctr">
              <a:buNone/>
            </a:pPr>
            <a:r>
              <a:rPr lang="en-US" sz="2600" dirty="0" smtClean="0">
                <a:latin typeface="Times New Roman" panose="02020603050405020304" pitchFamily="18" charset="0"/>
                <a:ea typeface="Calibri" panose="020F0502020204030204" pitchFamily="34" charset="0"/>
              </a:rPr>
              <a:t>(3.1.e.5. – See reduction in force language)</a:t>
            </a:r>
            <a:endParaRPr lang="en-US" sz="2600" dirty="0">
              <a:latin typeface="Times New Roman" panose="02020603050405020304" pitchFamily="18" charset="0"/>
              <a:ea typeface="Calibri" panose="020F0502020204030204" pitchFamily="34" charset="0"/>
            </a:endParaRPr>
          </a:p>
          <a:p>
            <a:pPr marL="0" indent="0">
              <a:buNone/>
            </a:pPr>
            <a:r>
              <a:rPr lang="en-US" dirty="0"/>
              <a:t>  </a:t>
            </a:r>
          </a:p>
        </p:txBody>
      </p:sp>
    </p:spTree>
    <p:extLst>
      <p:ext uri="{BB962C8B-B14F-4D97-AF65-F5344CB8AC3E}">
        <p14:creationId xmlns:p14="http://schemas.microsoft.com/office/powerpoint/2010/main" val="3279775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208" y="2617157"/>
            <a:ext cx="7795680" cy="1143000"/>
          </a:xfrm>
        </p:spPr>
        <p:txBody>
          <a:bodyPr>
            <a:noAutofit/>
          </a:bodyPr>
          <a:lstStyle/>
          <a:p>
            <a:r>
              <a:rPr lang="en-US" sz="2400" dirty="0" smtClean="0"/>
              <a:t>WVDE Liaisons for Alternative Certification--</a:t>
            </a:r>
            <a:endParaRPr lang="en-US" sz="2400" dirty="0"/>
          </a:p>
        </p:txBody>
      </p:sp>
      <p:sp>
        <p:nvSpPr>
          <p:cNvPr id="3" name="Content Placeholder 2"/>
          <p:cNvSpPr>
            <a:spLocks noGrp="1"/>
          </p:cNvSpPr>
          <p:nvPr>
            <p:ph idx="1"/>
          </p:nvPr>
        </p:nvSpPr>
        <p:spPr>
          <a:xfrm>
            <a:off x="621207" y="4067968"/>
            <a:ext cx="8229600" cy="2081360"/>
          </a:xfrm>
        </p:spPr>
        <p:txBody>
          <a:bodyPr/>
          <a:lstStyle/>
          <a:p>
            <a:r>
              <a:rPr lang="en-US" sz="2400" dirty="0" smtClean="0"/>
              <a:t>Linda Bragg, AC Program Review</a:t>
            </a:r>
          </a:p>
          <a:p>
            <a:r>
              <a:rPr lang="en-US" sz="2400" dirty="0" smtClean="0"/>
              <a:t>Robert Mellace, AC Implementation</a:t>
            </a:r>
          </a:p>
          <a:p>
            <a:r>
              <a:rPr lang="en-US" sz="2400" dirty="0" smtClean="0"/>
              <a:t>Kelly Mordecki, AC Applications</a:t>
            </a:r>
          </a:p>
          <a:p>
            <a:endParaRPr lang="en-US" dirty="0"/>
          </a:p>
        </p:txBody>
      </p:sp>
      <p:sp>
        <p:nvSpPr>
          <p:cNvPr id="4" name="TextBox 3"/>
          <p:cNvSpPr txBox="1"/>
          <p:nvPr/>
        </p:nvSpPr>
        <p:spPr>
          <a:xfrm>
            <a:off x="0" y="1333042"/>
            <a:ext cx="9144000" cy="646331"/>
          </a:xfrm>
          <a:prstGeom prst="rect">
            <a:avLst/>
          </a:prstGeom>
          <a:noFill/>
        </p:spPr>
        <p:txBody>
          <a:bodyPr wrap="square" rtlCol="0">
            <a:spAutoFit/>
          </a:bodyPr>
          <a:lstStyle/>
          <a:p>
            <a:pPr algn="ctr"/>
            <a:r>
              <a:rPr lang="en-US" sz="3600" dirty="0" smtClean="0"/>
              <a:t>Welcome &amp; Introductions</a:t>
            </a:r>
            <a:endParaRPr lang="en-US" sz="3600" dirty="0"/>
          </a:p>
        </p:txBody>
      </p:sp>
    </p:spTree>
    <p:extLst>
      <p:ext uri="{BB962C8B-B14F-4D97-AF65-F5344CB8AC3E}">
        <p14:creationId xmlns:p14="http://schemas.microsoft.com/office/powerpoint/2010/main" val="811367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Conversion to a </a:t>
            </a:r>
            <a:br>
              <a:rPr lang="en-US" sz="3600" dirty="0" smtClean="0"/>
            </a:br>
            <a:r>
              <a:rPr lang="en-US" sz="3600" dirty="0" smtClean="0"/>
              <a:t>Professional Teaching Certificate</a:t>
            </a:r>
            <a:endParaRPr lang="en-US" sz="3600" dirty="0"/>
          </a:p>
        </p:txBody>
      </p:sp>
      <p:sp>
        <p:nvSpPr>
          <p:cNvPr id="3" name="Content Placeholder 2"/>
          <p:cNvSpPr>
            <a:spLocks noGrp="1"/>
          </p:cNvSpPr>
          <p:nvPr>
            <p:ph idx="1"/>
          </p:nvPr>
        </p:nvSpPr>
        <p:spPr/>
        <p:txBody>
          <a:bodyPr>
            <a:normAutofit fontScale="92500" lnSpcReduction="20000"/>
          </a:bodyPr>
          <a:lstStyle/>
          <a:p>
            <a:pPr marL="0" indent="0">
              <a:buNone/>
            </a:pPr>
            <a:r>
              <a:rPr lang="en-US" sz="2400" dirty="0" smtClean="0"/>
              <a:t>Applicants must have</a:t>
            </a:r>
          </a:p>
          <a:p>
            <a:r>
              <a:rPr lang="en-US" sz="2400" dirty="0" smtClean="0"/>
              <a:t>successfully completed a WVBE approved program for alternative certification, including all components identified in WV Code, as applicable, AND</a:t>
            </a:r>
          </a:p>
          <a:p>
            <a:r>
              <a:rPr lang="en-US" sz="2400" dirty="0" smtClean="0"/>
              <a:t>met proficiency scores on the WVBE-required exam(s) as listed in the current WV Licensure Testing Directory, AND</a:t>
            </a:r>
          </a:p>
          <a:p>
            <a:r>
              <a:rPr lang="en-US" sz="2400" dirty="0" smtClean="0"/>
              <a:t>have received satisfactory teacher evaluations, AND</a:t>
            </a:r>
          </a:p>
          <a:p>
            <a:r>
              <a:rPr lang="en-US" sz="2400" dirty="0" smtClean="0"/>
              <a:t>have a minimum overall GPA of 2.5 </a:t>
            </a:r>
            <a:r>
              <a:rPr lang="en-US" sz="2200" i="1" dirty="0" smtClean="0"/>
              <a:t>(requires transcript and/or certificate)</a:t>
            </a:r>
            <a:r>
              <a:rPr lang="en-US" sz="2400" dirty="0" smtClean="0"/>
              <a:t>, AND</a:t>
            </a:r>
          </a:p>
          <a:p>
            <a:r>
              <a:rPr lang="en-US" sz="2400" dirty="0"/>
              <a:t>have the recommendation of the county </a:t>
            </a:r>
            <a:r>
              <a:rPr lang="en-US" sz="2400" dirty="0" smtClean="0"/>
              <a:t>superintendent, AND</a:t>
            </a:r>
          </a:p>
          <a:p>
            <a:r>
              <a:rPr lang="en-US" sz="2400" dirty="0" smtClean="0"/>
              <a:t>have a recommendation of “APPROVED” on the required comprehensive evaluation report.</a:t>
            </a:r>
          </a:p>
          <a:p>
            <a:endParaRPr lang="en-US" sz="2400" dirty="0"/>
          </a:p>
        </p:txBody>
      </p:sp>
    </p:spTree>
    <p:extLst>
      <p:ext uri="{BB962C8B-B14F-4D97-AF65-F5344CB8AC3E}">
        <p14:creationId xmlns:p14="http://schemas.microsoft.com/office/powerpoint/2010/main" val="285225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404851" y="1288473"/>
            <a:ext cx="6054051" cy="4563370"/>
          </a:xfrm>
          <a:prstGeom prst="rect">
            <a:avLst/>
          </a:prstGeom>
        </p:spPr>
      </p:pic>
    </p:spTree>
    <p:extLst>
      <p:ext uri="{BB962C8B-B14F-4D97-AF65-F5344CB8AC3E}">
        <p14:creationId xmlns:p14="http://schemas.microsoft.com/office/powerpoint/2010/main" val="504941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58" y="997791"/>
            <a:ext cx="8829675" cy="1637295"/>
          </a:xfrm>
          <a:solidFill>
            <a:schemeClr val="tx2">
              <a:lumMod val="20000"/>
              <a:lumOff val="80000"/>
            </a:schemeClr>
          </a:solidFill>
          <a:ln w="6350">
            <a:solidFill>
              <a:srgbClr val="0070C0"/>
            </a:solidFill>
          </a:ln>
        </p:spPr>
        <p:txBody>
          <a:bodyPr>
            <a:normAutofit fontScale="90000"/>
          </a:bodyPr>
          <a:lstStyle/>
          <a:p>
            <a:r>
              <a:rPr lang="en-US" b="1" dirty="0" smtClean="0"/>
              <a:t/>
            </a:r>
            <a:br>
              <a:rPr lang="en-US" b="1" dirty="0" smtClean="0"/>
            </a:br>
            <a:r>
              <a:rPr lang="en-US" sz="4000" b="1" dirty="0" smtClean="0"/>
              <a:t>Contact Information for Alternative Certification</a:t>
            </a:r>
            <a:r>
              <a:rPr lang="en-US" b="1" dirty="0" smtClean="0"/>
              <a:t/>
            </a:r>
            <a:br>
              <a:rPr lang="en-US" b="1" dirty="0" smtClean="0"/>
            </a:br>
            <a:endParaRPr lang="en-US" sz="3100" b="1" dirty="0"/>
          </a:p>
        </p:txBody>
      </p:sp>
      <p:sp>
        <p:nvSpPr>
          <p:cNvPr id="4" name="TextBox 3"/>
          <p:cNvSpPr txBox="1"/>
          <p:nvPr/>
        </p:nvSpPr>
        <p:spPr>
          <a:xfrm>
            <a:off x="776483" y="3234177"/>
            <a:ext cx="8172450" cy="2308324"/>
          </a:xfrm>
          <a:prstGeom prst="rect">
            <a:avLst/>
          </a:prstGeom>
          <a:noFill/>
        </p:spPr>
        <p:txBody>
          <a:bodyPr wrap="square" rtlCol="0">
            <a:spAutoFit/>
          </a:bodyPr>
          <a:lstStyle/>
          <a:p>
            <a:r>
              <a:rPr lang="en-US" sz="2400" b="1" dirty="0"/>
              <a:t>Office of Educator Effectiveness &amp; Licensure</a:t>
            </a:r>
            <a:br>
              <a:rPr lang="en-US" sz="2400" b="1" dirty="0"/>
            </a:br>
            <a:r>
              <a:rPr lang="en-US" sz="2400" b="1" dirty="0"/>
              <a:t>1.800.982.2378</a:t>
            </a:r>
            <a:endParaRPr lang="en-US" sz="2400" dirty="0" smtClean="0"/>
          </a:p>
          <a:p>
            <a:endParaRPr lang="en-US" sz="2400" dirty="0" smtClean="0"/>
          </a:p>
          <a:p>
            <a:r>
              <a:rPr lang="en-US" sz="2400" dirty="0" smtClean="0"/>
              <a:t>Linda Bragg </a:t>
            </a:r>
            <a:r>
              <a:rPr lang="en-US" sz="2400" dirty="0" smtClean="0">
                <a:hlinkClick r:id="rId3"/>
              </a:rPr>
              <a:t>lnbragg@k12.wv.us</a:t>
            </a:r>
            <a:r>
              <a:rPr lang="en-US" sz="2400" dirty="0" smtClean="0"/>
              <a:t> </a:t>
            </a:r>
          </a:p>
          <a:p>
            <a:r>
              <a:rPr lang="en-US" sz="2400" dirty="0" smtClean="0"/>
              <a:t>Robert Mellace </a:t>
            </a:r>
            <a:r>
              <a:rPr lang="en-US" sz="2400" dirty="0" smtClean="0">
                <a:hlinkClick r:id="rId4"/>
              </a:rPr>
              <a:t>rmellace@k12.wv.us</a:t>
            </a:r>
            <a:endParaRPr lang="en-US" sz="2400" dirty="0" smtClean="0"/>
          </a:p>
          <a:p>
            <a:r>
              <a:rPr lang="en-US" sz="2400" dirty="0" smtClean="0"/>
              <a:t>Kelly Mordecki </a:t>
            </a:r>
            <a:r>
              <a:rPr lang="en-US" sz="2400" dirty="0" smtClean="0">
                <a:hlinkClick r:id="rId5"/>
              </a:rPr>
              <a:t>kmordecki@k12.wv.us</a:t>
            </a:r>
            <a:r>
              <a:rPr lang="en-US" sz="2400" dirty="0" smtClean="0"/>
              <a:t> </a:t>
            </a:r>
          </a:p>
        </p:txBody>
      </p:sp>
    </p:spTree>
    <p:extLst>
      <p:ext uri="{BB962C8B-B14F-4D97-AF65-F5344CB8AC3E}">
        <p14:creationId xmlns:p14="http://schemas.microsoft.com/office/powerpoint/2010/main" val="1724185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798"/>
            <a:ext cx="8229600" cy="836392"/>
          </a:xfrm>
        </p:spPr>
        <p:txBody>
          <a:bodyPr>
            <a:normAutofit/>
          </a:bodyPr>
          <a:lstStyle/>
          <a:p>
            <a:r>
              <a:rPr lang="en-US" sz="3600" dirty="0" smtClean="0"/>
              <a:t>Today’s Agenda</a:t>
            </a:r>
            <a:endParaRPr lang="en-US" sz="3600" dirty="0"/>
          </a:p>
        </p:txBody>
      </p:sp>
      <p:sp>
        <p:nvSpPr>
          <p:cNvPr id="3" name="Content Placeholder 2"/>
          <p:cNvSpPr>
            <a:spLocks noGrp="1"/>
          </p:cNvSpPr>
          <p:nvPr>
            <p:ph idx="1"/>
          </p:nvPr>
        </p:nvSpPr>
        <p:spPr>
          <a:xfrm>
            <a:off x="397565" y="1765190"/>
            <a:ext cx="8420432" cy="4912701"/>
          </a:xfrm>
        </p:spPr>
        <p:txBody>
          <a:bodyPr>
            <a:normAutofit lnSpcReduction="10000"/>
          </a:bodyPr>
          <a:lstStyle/>
          <a:p>
            <a:r>
              <a:rPr lang="en-US" sz="2400" dirty="0" smtClean="0"/>
              <a:t>Alternative Certification (AC) Updates</a:t>
            </a:r>
          </a:p>
          <a:p>
            <a:pPr lvl="1"/>
            <a:r>
              <a:rPr lang="en-US" sz="2400" dirty="0" smtClean="0"/>
              <a:t>Current Status of Program Approval and Implementation </a:t>
            </a:r>
          </a:p>
          <a:p>
            <a:pPr lvl="1"/>
            <a:r>
              <a:rPr lang="en-US" sz="2400" dirty="0" smtClean="0"/>
              <a:t>Policy 5901</a:t>
            </a:r>
          </a:p>
          <a:p>
            <a:pPr lvl="1"/>
            <a:r>
              <a:rPr lang="en-US" sz="2400" dirty="0" smtClean="0"/>
              <a:t>How to Make Changes to Existing AC Programs (Addendum, Amendment or Revision)</a:t>
            </a:r>
          </a:p>
          <a:p>
            <a:pPr lvl="1"/>
            <a:r>
              <a:rPr lang="en-US" sz="2400" dirty="0" smtClean="0"/>
              <a:t>Providing Special Education </a:t>
            </a:r>
            <a:r>
              <a:rPr lang="en-US" sz="2400" i="1" dirty="0" smtClean="0"/>
              <a:t>Content</a:t>
            </a:r>
            <a:r>
              <a:rPr lang="en-US" sz="2400" dirty="0" smtClean="0"/>
              <a:t> </a:t>
            </a:r>
            <a:r>
              <a:rPr lang="en-US" sz="2400" dirty="0"/>
              <a:t>Preparation-- Topics Specific to each Special Education Endorsement </a:t>
            </a:r>
            <a:endParaRPr lang="en-US" sz="2400" dirty="0" smtClean="0"/>
          </a:p>
          <a:p>
            <a:pPr lvl="1"/>
            <a:r>
              <a:rPr lang="en-US" sz="2400" dirty="0" smtClean="0"/>
              <a:t>Upcoming AC Processes for Enrolled Candidates </a:t>
            </a:r>
          </a:p>
          <a:p>
            <a:pPr lvl="2"/>
            <a:r>
              <a:rPr lang="en-US" sz="2000" dirty="0" smtClean="0"/>
              <a:t>Comprehensive </a:t>
            </a:r>
            <a:r>
              <a:rPr lang="en-US" sz="2000" dirty="0"/>
              <a:t>Evaluation </a:t>
            </a:r>
            <a:r>
              <a:rPr lang="en-US" sz="2000" dirty="0" smtClean="0"/>
              <a:t>Report</a:t>
            </a:r>
          </a:p>
          <a:p>
            <a:pPr lvl="2"/>
            <a:r>
              <a:rPr lang="en-US" sz="2000" dirty="0" smtClean="0"/>
              <a:t>Recommendation for Licensure</a:t>
            </a:r>
            <a:endParaRPr lang="en-US" sz="2000" dirty="0"/>
          </a:p>
          <a:p>
            <a:pPr lvl="2"/>
            <a:r>
              <a:rPr lang="en-US" sz="2000" dirty="0" smtClean="0"/>
              <a:t>Renewal</a:t>
            </a:r>
          </a:p>
          <a:p>
            <a:pPr marL="457200" lvl="1" indent="0">
              <a:buNone/>
            </a:pPr>
            <a:endParaRPr lang="en-US" sz="2600" dirty="0" smtClean="0"/>
          </a:p>
          <a:p>
            <a:pPr marL="457200" lvl="1" indent="0">
              <a:buNone/>
            </a:pPr>
            <a:endParaRPr lang="en-US" sz="2400" dirty="0" smtClean="0"/>
          </a:p>
          <a:p>
            <a:endParaRPr lang="en-US" sz="2800" dirty="0"/>
          </a:p>
        </p:txBody>
      </p:sp>
    </p:spTree>
    <p:extLst>
      <p:ext uri="{BB962C8B-B14F-4D97-AF65-F5344CB8AC3E}">
        <p14:creationId xmlns:p14="http://schemas.microsoft.com/office/powerpoint/2010/main" val="465000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AC Program Approval Status</a:t>
            </a:r>
          </a:p>
        </p:txBody>
      </p:sp>
      <p:sp>
        <p:nvSpPr>
          <p:cNvPr id="3" name="Content Placeholder 2"/>
          <p:cNvSpPr>
            <a:spLocks noGrp="1"/>
          </p:cNvSpPr>
          <p:nvPr>
            <p:ph idx="1"/>
          </p:nvPr>
        </p:nvSpPr>
        <p:spPr>
          <a:xfrm>
            <a:off x="258897" y="2214390"/>
            <a:ext cx="8229600" cy="3735502"/>
          </a:xfrm>
        </p:spPr>
        <p:txBody>
          <a:bodyPr>
            <a:normAutofit lnSpcReduction="10000"/>
          </a:bodyPr>
          <a:lstStyle/>
          <a:p>
            <a:pPr marL="0" indent="0">
              <a:buNone/>
            </a:pPr>
            <a:r>
              <a:rPr lang="en-US" sz="2400" b="1" dirty="0"/>
              <a:t>Current Totals</a:t>
            </a:r>
            <a:r>
              <a:rPr lang="en-US" sz="2400" b="1" dirty="0" smtClean="0"/>
              <a:t>:</a:t>
            </a:r>
          </a:p>
          <a:p>
            <a:pPr marL="0" indent="0">
              <a:buNone/>
            </a:pPr>
            <a:endParaRPr lang="en-US" sz="2400" b="1" dirty="0"/>
          </a:p>
          <a:p>
            <a:pPr marL="285750" indent="-285750">
              <a:buFont typeface="Arial" panose="020B0604020202020204" pitchFamily="34" charset="0"/>
              <a:buChar char="•"/>
            </a:pPr>
            <a:r>
              <a:rPr lang="en-US" sz="2400" dirty="0"/>
              <a:t>52 General Education programs in 51 School Districts </a:t>
            </a:r>
            <a:endParaRPr lang="en-US" sz="2400" dirty="0" smtClean="0"/>
          </a:p>
          <a:p>
            <a:pPr marL="285750" indent="-285750">
              <a:buFont typeface="Arial" panose="020B0604020202020204" pitchFamily="34" charset="0"/>
              <a:buChar char="•"/>
            </a:pPr>
            <a:r>
              <a:rPr lang="en-US" sz="2400" dirty="0" smtClean="0"/>
              <a:t>49 </a:t>
            </a:r>
            <a:r>
              <a:rPr lang="en-US" sz="2400" dirty="0"/>
              <a:t>Special Education </a:t>
            </a:r>
            <a:r>
              <a:rPr lang="en-US" sz="2400" dirty="0" smtClean="0"/>
              <a:t>programs</a:t>
            </a:r>
          </a:p>
          <a:p>
            <a:pPr marL="285750" indent="-285750">
              <a:buFont typeface="Arial" panose="020B0604020202020204" pitchFamily="34" charset="0"/>
              <a:buChar char="•"/>
            </a:pPr>
            <a:endParaRPr lang="en-US" sz="2400" dirty="0"/>
          </a:p>
          <a:p>
            <a:pPr marL="0" indent="0">
              <a:buNone/>
            </a:pPr>
            <a:r>
              <a:rPr lang="en-US" sz="2400" dirty="0" smtClean="0"/>
              <a:t>**We have received several letters of intention to submit alternative certification proposals for the Summer Session of the Alternative Certification Educator Preparation Program Review Board (ACEPPRB) </a:t>
            </a:r>
            <a:endParaRPr lang="en-US" sz="2400" dirty="0"/>
          </a:p>
          <a:p>
            <a:pPr marL="0" indent="0">
              <a:buNone/>
            </a:pPr>
            <a:endParaRPr lang="en-US" dirty="0"/>
          </a:p>
        </p:txBody>
      </p:sp>
    </p:spTree>
    <p:extLst>
      <p:ext uri="{BB962C8B-B14F-4D97-AF65-F5344CB8AC3E}">
        <p14:creationId xmlns:p14="http://schemas.microsoft.com/office/powerpoint/2010/main" val="1725756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Alternative Certificates Issued</a:t>
            </a:r>
          </a:p>
        </p:txBody>
      </p:sp>
      <p:sp>
        <p:nvSpPr>
          <p:cNvPr id="3" name="Content Placeholder 2"/>
          <p:cNvSpPr>
            <a:spLocks noGrp="1"/>
          </p:cNvSpPr>
          <p:nvPr>
            <p:ph idx="1"/>
          </p:nvPr>
        </p:nvSpPr>
        <p:spPr>
          <a:xfrm>
            <a:off x="310101" y="2496878"/>
            <a:ext cx="4400956" cy="2554545"/>
          </a:xfrm>
        </p:spPr>
        <p:txBody>
          <a:bodyPr>
            <a:normAutofit/>
          </a:bodyPr>
          <a:lstStyle/>
          <a:p>
            <a:endParaRPr lang="en-US" dirty="0" smtClean="0"/>
          </a:p>
          <a:p>
            <a:pPr marL="0" lvl="0" indent="0">
              <a:buNone/>
            </a:pPr>
            <a:r>
              <a:rPr lang="en-US" sz="2000" u="sng" dirty="0" smtClean="0"/>
              <a:t>25 </a:t>
            </a:r>
            <a:r>
              <a:rPr lang="en-US" sz="2000" u="sng" dirty="0"/>
              <a:t>Special Education </a:t>
            </a:r>
            <a:r>
              <a:rPr lang="en-US" sz="2000" u="sng" dirty="0" smtClean="0"/>
              <a:t>Certificates</a:t>
            </a:r>
          </a:p>
          <a:p>
            <a:endParaRPr lang="en-US" sz="2000" dirty="0" smtClean="0"/>
          </a:p>
          <a:p>
            <a:r>
              <a:rPr lang="en-US" sz="2000" dirty="0" smtClean="0"/>
              <a:t>4 </a:t>
            </a:r>
            <a:r>
              <a:rPr lang="en-US" sz="2000" dirty="0"/>
              <a:t>multi-categorical with </a:t>
            </a:r>
            <a:r>
              <a:rPr lang="en-US" sz="2000" dirty="0" smtClean="0"/>
              <a:t>autism</a:t>
            </a:r>
          </a:p>
          <a:p>
            <a:r>
              <a:rPr lang="en-US" sz="2000" dirty="0" smtClean="0"/>
              <a:t>1 </a:t>
            </a:r>
            <a:r>
              <a:rPr lang="en-US" sz="2000" dirty="0"/>
              <a:t>severe disability with </a:t>
            </a:r>
            <a:r>
              <a:rPr lang="en-US" sz="2000" dirty="0" smtClean="0"/>
              <a:t>autism</a:t>
            </a:r>
          </a:p>
          <a:p>
            <a:r>
              <a:rPr lang="en-US" sz="2000" dirty="0" smtClean="0"/>
              <a:t>20 </a:t>
            </a:r>
            <a:r>
              <a:rPr lang="en-US" sz="2000" dirty="0"/>
              <a:t>multi-categorical </a:t>
            </a:r>
          </a:p>
          <a:p>
            <a:pPr marL="0" indent="0">
              <a:buNone/>
            </a:pPr>
            <a:endParaRPr lang="en-US" dirty="0"/>
          </a:p>
          <a:p>
            <a:endParaRPr lang="en-US" dirty="0"/>
          </a:p>
        </p:txBody>
      </p:sp>
      <p:sp>
        <p:nvSpPr>
          <p:cNvPr id="4" name="Rectangle 3"/>
          <p:cNvSpPr/>
          <p:nvPr/>
        </p:nvSpPr>
        <p:spPr>
          <a:xfrm>
            <a:off x="4564049" y="3054263"/>
            <a:ext cx="4572000" cy="2554545"/>
          </a:xfrm>
          <a:prstGeom prst="rect">
            <a:avLst/>
          </a:prstGeom>
        </p:spPr>
        <p:txBody>
          <a:bodyPr>
            <a:spAutoFit/>
          </a:bodyPr>
          <a:lstStyle/>
          <a:p>
            <a:pPr lvl="0" algn="ctr"/>
            <a:r>
              <a:rPr lang="en-US" sz="2000" u="sng" dirty="0"/>
              <a:t>9 General </a:t>
            </a:r>
            <a:r>
              <a:rPr lang="en-US" sz="2000" u="sng" dirty="0" smtClean="0"/>
              <a:t>Education Certificates</a:t>
            </a:r>
          </a:p>
          <a:p>
            <a:pPr marL="342900" lvl="0" indent="-342900">
              <a:buFont typeface="Arial" panose="020B0604020202020204" pitchFamily="34" charset="0"/>
              <a:buChar char="•"/>
            </a:pPr>
            <a:endParaRPr lang="en-US" sz="2000" dirty="0" smtClean="0"/>
          </a:p>
          <a:p>
            <a:pPr marL="342900" lvl="0" indent="-342900">
              <a:buFont typeface="Arial" panose="020B0604020202020204" pitchFamily="34" charset="0"/>
              <a:buChar char="•"/>
            </a:pPr>
            <a:r>
              <a:rPr lang="en-US" sz="2000" dirty="0" smtClean="0"/>
              <a:t>2 </a:t>
            </a:r>
            <a:r>
              <a:rPr lang="en-US" sz="2000" dirty="0"/>
              <a:t>math </a:t>
            </a:r>
            <a:r>
              <a:rPr lang="en-US" sz="2000" dirty="0" smtClean="0"/>
              <a:t>5-AD</a:t>
            </a:r>
          </a:p>
          <a:p>
            <a:pPr marL="342900" lvl="0" indent="-342900">
              <a:buFont typeface="Arial" panose="020B0604020202020204" pitchFamily="34" charset="0"/>
              <a:buChar char="•"/>
            </a:pPr>
            <a:r>
              <a:rPr lang="en-US" sz="2000" dirty="0" smtClean="0"/>
              <a:t>1 </a:t>
            </a:r>
            <a:r>
              <a:rPr lang="en-US" sz="2000" dirty="0"/>
              <a:t>math 5-9 with E</a:t>
            </a:r>
            <a:r>
              <a:rPr lang="en-US" sz="2000" dirty="0" smtClean="0"/>
              <a:t>nglish 5-AD</a:t>
            </a:r>
          </a:p>
          <a:p>
            <a:pPr marL="342900" lvl="0" indent="-342900">
              <a:buFont typeface="Arial" panose="020B0604020202020204" pitchFamily="34" charset="0"/>
              <a:buChar char="•"/>
            </a:pPr>
            <a:r>
              <a:rPr lang="en-US" sz="2000" dirty="0" smtClean="0"/>
              <a:t>3 </a:t>
            </a:r>
            <a:r>
              <a:rPr lang="en-US" sz="2000" dirty="0"/>
              <a:t>E</a:t>
            </a:r>
            <a:r>
              <a:rPr lang="en-US" sz="2000" dirty="0" smtClean="0"/>
              <a:t>nglish 5-AD</a:t>
            </a:r>
          </a:p>
          <a:p>
            <a:pPr marL="342900" lvl="0" indent="-342900">
              <a:buFont typeface="Arial" panose="020B0604020202020204" pitchFamily="34" charset="0"/>
              <a:buChar char="•"/>
            </a:pPr>
            <a:r>
              <a:rPr lang="en-US" sz="2000" dirty="0" smtClean="0"/>
              <a:t>1 </a:t>
            </a:r>
            <a:r>
              <a:rPr lang="en-US" sz="2000" dirty="0"/>
              <a:t>art </a:t>
            </a:r>
            <a:r>
              <a:rPr lang="en-US" sz="2000" dirty="0" smtClean="0"/>
              <a:t>PK-AD</a:t>
            </a:r>
          </a:p>
          <a:p>
            <a:pPr marL="342900" lvl="0" indent="-342900">
              <a:buFont typeface="Arial" panose="020B0604020202020204" pitchFamily="34" charset="0"/>
              <a:buChar char="•"/>
            </a:pPr>
            <a:r>
              <a:rPr lang="en-US" sz="2000" dirty="0" smtClean="0"/>
              <a:t>1 </a:t>
            </a:r>
            <a:r>
              <a:rPr lang="en-US" sz="2000" dirty="0"/>
              <a:t>Biology </a:t>
            </a:r>
            <a:r>
              <a:rPr lang="en-US" sz="2000" dirty="0" smtClean="0"/>
              <a:t>9-AD</a:t>
            </a:r>
          </a:p>
          <a:p>
            <a:pPr marL="342900" lvl="0" indent="-342900">
              <a:buFont typeface="Arial" panose="020B0604020202020204" pitchFamily="34" charset="0"/>
              <a:buChar char="•"/>
            </a:pPr>
            <a:r>
              <a:rPr lang="en-US" sz="2000" dirty="0" smtClean="0"/>
              <a:t>1 </a:t>
            </a:r>
            <a:r>
              <a:rPr lang="en-US" sz="2000" dirty="0"/>
              <a:t>Marketing/Business 5-AD</a:t>
            </a:r>
          </a:p>
        </p:txBody>
      </p:sp>
      <p:sp>
        <p:nvSpPr>
          <p:cNvPr id="5" name="Rectangle 4"/>
          <p:cNvSpPr/>
          <p:nvPr/>
        </p:nvSpPr>
        <p:spPr>
          <a:xfrm>
            <a:off x="310101" y="2181126"/>
            <a:ext cx="8507896" cy="461665"/>
          </a:xfrm>
          <a:prstGeom prst="rect">
            <a:avLst/>
          </a:prstGeom>
        </p:spPr>
        <p:txBody>
          <a:bodyPr wrap="square">
            <a:spAutoFit/>
          </a:bodyPr>
          <a:lstStyle/>
          <a:p>
            <a:pPr algn="ctr"/>
            <a:r>
              <a:rPr lang="en-US" sz="2400" dirty="0" smtClean="0"/>
              <a:t>Currently, 34 </a:t>
            </a:r>
            <a:r>
              <a:rPr lang="en-US" sz="2400" dirty="0"/>
              <a:t>Teachers </a:t>
            </a:r>
            <a:r>
              <a:rPr lang="en-US" sz="2400" dirty="0" smtClean="0"/>
              <a:t>hold Alternative Certificates--</a:t>
            </a:r>
            <a:endParaRPr lang="en-US" sz="2400" dirty="0"/>
          </a:p>
        </p:txBody>
      </p:sp>
    </p:spTree>
    <p:extLst>
      <p:ext uri="{BB962C8B-B14F-4D97-AF65-F5344CB8AC3E}">
        <p14:creationId xmlns:p14="http://schemas.microsoft.com/office/powerpoint/2010/main" val="937659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798"/>
            <a:ext cx="8229600" cy="836940"/>
          </a:xfrm>
        </p:spPr>
        <p:txBody>
          <a:bodyPr>
            <a:normAutofit/>
          </a:bodyPr>
          <a:lstStyle/>
          <a:p>
            <a:r>
              <a:rPr lang="en-US" sz="3600" dirty="0" smtClean="0"/>
              <a:t>Policy 5901 Update</a:t>
            </a:r>
            <a:endParaRPr lang="en-US" sz="3600" dirty="0"/>
          </a:p>
        </p:txBody>
      </p:sp>
      <p:sp>
        <p:nvSpPr>
          <p:cNvPr id="3" name="Content Placeholder 2"/>
          <p:cNvSpPr>
            <a:spLocks noGrp="1"/>
          </p:cNvSpPr>
          <p:nvPr>
            <p:ph idx="1"/>
          </p:nvPr>
        </p:nvSpPr>
        <p:spPr>
          <a:xfrm>
            <a:off x="457200" y="1765738"/>
            <a:ext cx="8403021" cy="3668111"/>
          </a:xfrm>
        </p:spPr>
        <p:txBody>
          <a:bodyPr>
            <a:normAutofit/>
          </a:bodyPr>
          <a:lstStyle/>
          <a:p>
            <a:pPr marL="0" indent="0">
              <a:buNone/>
            </a:pPr>
            <a:endParaRPr lang="en-US" sz="2600" dirty="0"/>
          </a:p>
          <a:p>
            <a:pPr marL="0" indent="0">
              <a:buNone/>
            </a:pPr>
            <a:r>
              <a:rPr lang="en-US" sz="2400" dirty="0" smtClean="0"/>
              <a:t>Essential Topics for Autism</a:t>
            </a:r>
            <a:r>
              <a:rPr lang="en-US" sz="2400" dirty="0"/>
              <a:t>, Deaf and Hard of </a:t>
            </a:r>
            <a:r>
              <a:rPr lang="en-US" sz="2400" dirty="0" smtClean="0"/>
              <a:t>Hearing, and Visual Impairment</a:t>
            </a:r>
          </a:p>
          <a:p>
            <a:pPr marL="1371600" lvl="4" indent="-457200">
              <a:buFont typeface="Arial" panose="020B0604020202020204" pitchFamily="34" charset="0"/>
              <a:buChar char="•"/>
            </a:pPr>
            <a:r>
              <a:rPr lang="en-US" sz="2400" dirty="0" smtClean="0"/>
              <a:t>5.2.d</a:t>
            </a:r>
          </a:p>
          <a:p>
            <a:pPr marL="1371600" lvl="4" indent="-457200">
              <a:buFont typeface="Arial" panose="020B0604020202020204" pitchFamily="34" charset="0"/>
              <a:buChar char="•"/>
            </a:pPr>
            <a:r>
              <a:rPr lang="en-US" sz="2400" dirty="0" smtClean="0"/>
              <a:t>5.2.e</a:t>
            </a:r>
          </a:p>
          <a:p>
            <a:pPr marL="1371600" lvl="4" indent="-457200">
              <a:buFont typeface="Arial" panose="020B0604020202020204" pitchFamily="34" charset="0"/>
              <a:buChar char="•"/>
            </a:pPr>
            <a:r>
              <a:rPr lang="en-US" sz="2400" dirty="0" smtClean="0"/>
              <a:t>5.2.f</a:t>
            </a:r>
            <a:endParaRPr lang="en-US" sz="2400" dirty="0"/>
          </a:p>
          <a:p>
            <a:pPr marL="0" lvl="2" indent="0">
              <a:buNone/>
            </a:pPr>
            <a:endParaRPr lang="en-US" dirty="0" smtClean="0"/>
          </a:p>
        </p:txBody>
      </p:sp>
    </p:spTree>
    <p:extLst>
      <p:ext uri="{BB962C8B-B14F-4D97-AF65-F5344CB8AC3E}">
        <p14:creationId xmlns:p14="http://schemas.microsoft.com/office/powerpoint/2010/main" val="3376066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35465"/>
            <a:ext cx="8229600" cy="836940"/>
          </a:xfrm>
        </p:spPr>
        <p:txBody>
          <a:bodyPr>
            <a:normAutofit/>
          </a:bodyPr>
          <a:lstStyle/>
          <a:p>
            <a:r>
              <a:rPr lang="en-US" sz="3600" dirty="0" smtClean="0"/>
              <a:t>Policy 5901 Update</a:t>
            </a:r>
            <a:endParaRPr lang="en-US" sz="3600" dirty="0"/>
          </a:p>
        </p:txBody>
      </p:sp>
      <p:sp>
        <p:nvSpPr>
          <p:cNvPr id="3" name="Content Placeholder 2"/>
          <p:cNvSpPr>
            <a:spLocks noGrp="1"/>
          </p:cNvSpPr>
          <p:nvPr>
            <p:ph idx="1"/>
          </p:nvPr>
        </p:nvSpPr>
        <p:spPr>
          <a:xfrm>
            <a:off x="370489" y="1672405"/>
            <a:ext cx="8403021" cy="4543315"/>
          </a:xfrm>
        </p:spPr>
        <p:txBody>
          <a:bodyPr>
            <a:normAutofit/>
          </a:bodyPr>
          <a:lstStyle/>
          <a:p>
            <a:pPr marL="0" indent="0">
              <a:buNone/>
            </a:pPr>
            <a:r>
              <a:rPr lang="en-US" sz="2600" dirty="0" smtClean="0">
                <a:solidFill>
                  <a:schemeClr val="accent3">
                    <a:lumMod val="50000"/>
                  </a:schemeClr>
                </a:solidFill>
              </a:rPr>
              <a:t>REMINDER—NO LONGER REQUIRED: </a:t>
            </a:r>
          </a:p>
          <a:p>
            <a:pPr marL="0" indent="0">
              <a:buNone/>
            </a:pPr>
            <a:r>
              <a:rPr lang="en-US" sz="2600" dirty="0" smtClean="0"/>
              <a:t>Core </a:t>
            </a:r>
            <a:r>
              <a:rPr lang="en-US" sz="2600" dirty="0"/>
              <a:t>c</a:t>
            </a:r>
            <a:r>
              <a:rPr lang="en-US" sz="2600" dirty="0" smtClean="0"/>
              <a:t>ontent (math, English, science, social studies, etc.) for candidates completing special </a:t>
            </a:r>
            <a:r>
              <a:rPr lang="en-US" sz="2600" dirty="0"/>
              <a:t>e</a:t>
            </a:r>
            <a:r>
              <a:rPr lang="en-US" sz="2600" dirty="0" smtClean="0"/>
              <a:t>ducation endorsements </a:t>
            </a:r>
            <a:r>
              <a:rPr lang="en-US" sz="2600" b="1" dirty="0" smtClean="0">
                <a:solidFill>
                  <a:schemeClr val="accent3">
                    <a:lumMod val="50000"/>
                  </a:schemeClr>
                </a:solidFill>
              </a:rPr>
              <a:t>is</a:t>
            </a:r>
            <a:r>
              <a:rPr lang="en-US" sz="2600" b="1" dirty="0" smtClean="0">
                <a:solidFill>
                  <a:srgbClr val="FF0000"/>
                </a:solidFill>
              </a:rPr>
              <a:t> </a:t>
            </a:r>
            <a:r>
              <a:rPr lang="en-US" sz="2600" b="1" dirty="0" smtClean="0">
                <a:solidFill>
                  <a:schemeClr val="accent3">
                    <a:lumMod val="50000"/>
                  </a:schemeClr>
                </a:solidFill>
              </a:rPr>
              <a:t>no </a:t>
            </a:r>
            <a:r>
              <a:rPr lang="en-US" sz="2600" b="1" dirty="0">
                <a:solidFill>
                  <a:schemeClr val="accent3">
                    <a:lumMod val="50000"/>
                  </a:schemeClr>
                </a:solidFill>
              </a:rPr>
              <a:t>l</a:t>
            </a:r>
            <a:r>
              <a:rPr lang="en-US" sz="2600" b="1" dirty="0" smtClean="0">
                <a:solidFill>
                  <a:schemeClr val="accent3">
                    <a:lumMod val="50000"/>
                  </a:schemeClr>
                </a:solidFill>
              </a:rPr>
              <a:t>onger </a:t>
            </a:r>
            <a:r>
              <a:rPr lang="en-US" sz="2600" b="1" dirty="0">
                <a:solidFill>
                  <a:schemeClr val="accent3">
                    <a:lumMod val="50000"/>
                  </a:schemeClr>
                </a:solidFill>
              </a:rPr>
              <a:t>r</a:t>
            </a:r>
            <a:r>
              <a:rPr lang="en-US" sz="2600" b="1" dirty="0" smtClean="0">
                <a:solidFill>
                  <a:schemeClr val="accent3">
                    <a:lumMod val="50000"/>
                  </a:schemeClr>
                </a:solidFill>
              </a:rPr>
              <a:t>equired </a:t>
            </a:r>
            <a:r>
              <a:rPr lang="en-US" sz="2600" dirty="0" smtClean="0"/>
              <a:t>(result of ESSA).</a:t>
            </a:r>
          </a:p>
          <a:p>
            <a:pPr marL="0" indent="0">
              <a:buNone/>
            </a:pPr>
            <a:endParaRPr lang="en-US" sz="2600" dirty="0" smtClean="0"/>
          </a:p>
          <a:p>
            <a:r>
              <a:rPr lang="en-US" sz="2600" dirty="0" smtClean="0"/>
              <a:t>Special education candidates are no longer required to hold, qualify for or simultaneously complete a core content/subject area along with their preparation for a special education endorsement </a:t>
            </a:r>
          </a:p>
          <a:p>
            <a:pPr marL="0" indent="0">
              <a:buNone/>
            </a:pPr>
            <a:endParaRPr lang="en-US" dirty="0" smtClean="0"/>
          </a:p>
        </p:txBody>
      </p:sp>
    </p:spTree>
    <p:extLst>
      <p:ext uri="{BB962C8B-B14F-4D97-AF65-F5344CB8AC3E}">
        <p14:creationId xmlns:p14="http://schemas.microsoft.com/office/powerpoint/2010/main" val="3897519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658" y="947450"/>
            <a:ext cx="8229600" cy="947450"/>
          </a:xfrm>
        </p:spPr>
        <p:txBody>
          <a:bodyPr>
            <a:normAutofit fontScale="90000"/>
          </a:bodyPr>
          <a:lstStyle/>
          <a:p>
            <a:r>
              <a:rPr lang="en-US" sz="4000" dirty="0" smtClean="0"/>
              <a:t/>
            </a:r>
            <a:br>
              <a:rPr lang="en-US" sz="4000" dirty="0" smtClean="0"/>
            </a:br>
            <a:r>
              <a:rPr lang="en-US" sz="4000" dirty="0" smtClean="0"/>
              <a:t>Policy 5901 Update--</a:t>
            </a:r>
            <a:r>
              <a:rPr lang="en-US" sz="4000" dirty="0"/>
              <a:t/>
            </a:r>
            <a:br>
              <a:rPr lang="en-US" sz="4000" dirty="0"/>
            </a:br>
            <a:r>
              <a:rPr lang="en-US" sz="4000" dirty="0"/>
              <a:t>Reduction in Force Guidance </a:t>
            </a:r>
            <a:br>
              <a:rPr lang="en-US" sz="4000" dirty="0"/>
            </a:br>
            <a:endParaRPr lang="en-US" sz="4000" dirty="0"/>
          </a:p>
        </p:txBody>
      </p:sp>
      <p:sp>
        <p:nvSpPr>
          <p:cNvPr id="3" name="Content Placeholder 2"/>
          <p:cNvSpPr>
            <a:spLocks noGrp="1"/>
          </p:cNvSpPr>
          <p:nvPr>
            <p:ph idx="1"/>
          </p:nvPr>
        </p:nvSpPr>
        <p:spPr>
          <a:xfrm>
            <a:off x="369065" y="3305060"/>
            <a:ext cx="8229600" cy="3199884"/>
          </a:xfrm>
        </p:spPr>
        <p:txBody>
          <a:bodyPr>
            <a:normAutofit/>
          </a:bodyPr>
          <a:lstStyle/>
          <a:p>
            <a:pPr marL="0" indent="0">
              <a:buNone/>
            </a:pPr>
            <a:r>
              <a:rPr lang="en-US" sz="2400" dirty="0" smtClean="0"/>
              <a:t>3.1.e.5</a:t>
            </a:r>
            <a:r>
              <a:rPr lang="en-US" sz="2400" dirty="0"/>
              <a:t>.  </a:t>
            </a:r>
            <a:r>
              <a:rPr lang="en-US" sz="2400" dirty="0" smtClean="0"/>
              <a:t>…in </a:t>
            </a:r>
            <a:r>
              <a:rPr lang="en-US" sz="2400" dirty="0"/>
              <a:t>the event that the alternative program teacher certificate needs to be renewed and the individual has been released from the qualifying vacancy due to </a:t>
            </a:r>
            <a:r>
              <a:rPr lang="en-US" sz="2400" i="1" dirty="0"/>
              <a:t>a reduction in force</a:t>
            </a:r>
            <a:r>
              <a:rPr lang="en-US" sz="2400" dirty="0"/>
              <a:t>, the alternative teaching certificate may be renewed only if the individual is employed in an area of critical need and shortage that is for the same endorsement and programmatic levels received on the initial alternative teaching certificate in order to continue the program.  </a:t>
            </a:r>
          </a:p>
        </p:txBody>
      </p:sp>
      <p:sp>
        <p:nvSpPr>
          <p:cNvPr id="4" name="TextBox 3"/>
          <p:cNvSpPr txBox="1"/>
          <p:nvPr/>
        </p:nvSpPr>
        <p:spPr>
          <a:xfrm>
            <a:off x="369065" y="2104731"/>
            <a:ext cx="8350786" cy="1200329"/>
          </a:xfrm>
          <a:prstGeom prst="rect">
            <a:avLst/>
          </a:prstGeom>
          <a:solidFill>
            <a:schemeClr val="accent6">
              <a:lumMod val="40000"/>
              <a:lumOff val="60000"/>
            </a:schemeClr>
          </a:solidFill>
        </p:spPr>
        <p:txBody>
          <a:bodyPr wrap="square" rtlCol="0">
            <a:spAutoFit/>
          </a:bodyPr>
          <a:lstStyle/>
          <a:p>
            <a:r>
              <a:rPr lang="en-US" sz="2400" dirty="0"/>
              <a:t>An alternative program teacher certificate is the same as a professional teaching certificate for the purpose of issuing a continuing contract. </a:t>
            </a:r>
          </a:p>
        </p:txBody>
      </p:sp>
    </p:spTree>
    <p:extLst>
      <p:ext uri="{BB962C8B-B14F-4D97-AF65-F5344CB8AC3E}">
        <p14:creationId xmlns:p14="http://schemas.microsoft.com/office/powerpoint/2010/main" val="3214588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Clarifying, Adding To or Making </a:t>
            </a:r>
            <a:r>
              <a:rPr lang="en-US" sz="3600" dirty="0"/>
              <a:t>Changes to Existing AC </a:t>
            </a:r>
            <a:r>
              <a:rPr lang="en-US" sz="3600" dirty="0" smtClean="0"/>
              <a:t>Programs</a:t>
            </a:r>
            <a:endParaRPr lang="en-US" sz="3600" dirty="0"/>
          </a:p>
        </p:txBody>
      </p:sp>
      <p:sp>
        <p:nvSpPr>
          <p:cNvPr id="3" name="Content Placeholder 2"/>
          <p:cNvSpPr>
            <a:spLocks noGrp="1"/>
          </p:cNvSpPr>
          <p:nvPr>
            <p:ph idx="1"/>
          </p:nvPr>
        </p:nvSpPr>
        <p:spPr>
          <a:xfrm>
            <a:off x="362607" y="2704742"/>
            <a:ext cx="8229600" cy="3010226"/>
          </a:xfrm>
        </p:spPr>
        <p:txBody>
          <a:bodyPr>
            <a:normAutofit lnSpcReduction="10000"/>
          </a:bodyPr>
          <a:lstStyle/>
          <a:p>
            <a:r>
              <a:rPr lang="en-US" sz="2400" dirty="0" smtClean="0"/>
              <a:t>Addendum = Clarifying</a:t>
            </a:r>
          </a:p>
          <a:p>
            <a:r>
              <a:rPr lang="en-US" sz="2400" dirty="0" smtClean="0"/>
              <a:t>Amendment = Adding to (usually a general education endorsement). </a:t>
            </a:r>
          </a:p>
          <a:p>
            <a:r>
              <a:rPr lang="en-US" sz="2400" dirty="0"/>
              <a:t>Revision </a:t>
            </a:r>
            <a:r>
              <a:rPr lang="en-US" sz="2400" dirty="0" smtClean="0"/>
              <a:t>=</a:t>
            </a:r>
            <a:r>
              <a:rPr lang="en-US" sz="2400" dirty="0"/>
              <a:t> </a:t>
            </a:r>
            <a:r>
              <a:rPr lang="en-US" sz="2400" dirty="0" smtClean="0"/>
              <a:t>Making Changes--when changes occur in multiple places in the existing, approved program (usually adding a special education endorsement or changing/adding a partner)</a:t>
            </a:r>
            <a:r>
              <a:rPr lang="en-US" dirty="0"/>
              <a:t/>
            </a:r>
            <a:br>
              <a:rPr lang="en-US" dirty="0"/>
            </a:br>
            <a:endParaRPr lang="en-US" dirty="0"/>
          </a:p>
        </p:txBody>
      </p:sp>
    </p:spTree>
    <p:extLst>
      <p:ext uri="{BB962C8B-B14F-4D97-AF65-F5344CB8AC3E}">
        <p14:creationId xmlns:p14="http://schemas.microsoft.com/office/powerpoint/2010/main" val="4277609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WVDE_Official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1937</TotalTime>
  <Words>903</Words>
  <Application>Microsoft Office PowerPoint</Application>
  <PresentationFormat>On-screen Show (4:3)</PresentationFormat>
  <Paragraphs>138</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2014WVDE_OfficialPPT</vt:lpstr>
      <vt:lpstr>Alternative Certification  Office of Educator Effectiveness &amp; Licensure</vt:lpstr>
      <vt:lpstr>WVDE Liaisons for Alternative Certification--</vt:lpstr>
      <vt:lpstr>Today’s Agenda</vt:lpstr>
      <vt:lpstr>AC Program Approval Status</vt:lpstr>
      <vt:lpstr>Alternative Certificates Issued</vt:lpstr>
      <vt:lpstr>Policy 5901 Update</vt:lpstr>
      <vt:lpstr>Policy 5901 Update</vt:lpstr>
      <vt:lpstr> Policy 5901 Update-- Reduction in Force Guidance  </vt:lpstr>
      <vt:lpstr>Clarifying, Adding To or Making Changes to Existing AC Programs</vt:lpstr>
      <vt:lpstr>Addendum -- Clarifying an Existing AC Program</vt:lpstr>
      <vt:lpstr>Amendment -- Adding an Endorsement to an Approved General Education AC Program</vt:lpstr>
      <vt:lpstr>PowerPoint Presentation</vt:lpstr>
      <vt:lpstr>Revision – Making Substantial Changes to an Existing AC Program</vt:lpstr>
      <vt:lpstr>PowerPoint Presentation</vt:lpstr>
      <vt:lpstr>Addressing AC Special Education Content Preparation for each Endorsement Approved on District’s AC Program</vt:lpstr>
      <vt:lpstr>PowerPoint Presentation</vt:lpstr>
      <vt:lpstr>End of the Year AC Considerations</vt:lpstr>
      <vt:lpstr>Comprehensive Evaluation Report</vt:lpstr>
      <vt:lpstr>   Policy 5901—Renewal of the alternative program teacher’s certificate is subject to the following:    </vt:lpstr>
      <vt:lpstr>Conversion to a  Professional Teaching Certificate</vt:lpstr>
      <vt:lpstr>PowerPoint Presentation</vt:lpstr>
      <vt:lpstr> Contact Information for Alternative Certification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ACEPPRB</dc:title>
  <dc:creator>Robert Mellace</dc:creator>
  <cp:lastModifiedBy>Robert Mellace</cp:lastModifiedBy>
  <cp:revision>109</cp:revision>
  <cp:lastPrinted>2017-03-15T14:19:26Z</cp:lastPrinted>
  <dcterms:created xsi:type="dcterms:W3CDTF">2017-02-16T13:27:04Z</dcterms:created>
  <dcterms:modified xsi:type="dcterms:W3CDTF">2017-03-21T18:50:50Z</dcterms:modified>
</cp:coreProperties>
</file>