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7"/>
  </p:notesMasterIdLst>
  <p:handoutMasterIdLst>
    <p:handoutMasterId r:id="rId58"/>
  </p:handoutMasterIdLst>
  <p:sldIdLst>
    <p:sldId id="292" r:id="rId2"/>
    <p:sldId id="300" r:id="rId3"/>
    <p:sldId id="301" r:id="rId4"/>
    <p:sldId id="275" r:id="rId5"/>
    <p:sldId id="276" r:id="rId6"/>
    <p:sldId id="279" r:id="rId7"/>
    <p:sldId id="280" r:id="rId8"/>
    <p:sldId id="278" r:id="rId9"/>
    <p:sldId id="333" r:id="rId10"/>
    <p:sldId id="282" r:id="rId11"/>
    <p:sldId id="283" r:id="rId12"/>
    <p:sldId id="284" r:id="rId13"/>
    <p:sldId id="285" r:id="rId14"/>
    <p:sldId id="286" r:id="rId15"/>
    <p:sldId id="287" r:id="rId16"/>
    <p:sldId id="288" r:id="rId17"/>
    <p:sldId id="289" r:id="rId18"/>
    <p:sldId id="332" r:id="rId19"/>
    <p:sldId id="290" r:id="rId20"/>
    <p:sldId id="291" r:id="rId21"/>
    <p:sldId id="318" r:id="rId22"/>
    <p:sldId id="310" r:id="rId23"/>
    <p:sldId id="311" r:id="rId24"/>
    <p:sldId id="312" r:id="rId25"/>
    <p:sldId id="313" r:id="rId26"/>
    <p:sldId id="314" r:id="rId27"/>
    <p:sldId id="315" r:id="rId28"/>
    <p:sldId id="316" r:id="rId29"/>
    <p:sldId id="319" r:id="rId30"/>
    <p:sldId id="306" r:id="rId31"/>
    <p:sldId id="307" r:id="rId32"/>
    <p:sldId id="308" r:id="rId33"/>
    <p:sldId id="309" r:id="rId34"/>
    <p:sldId id="260" r:id="rId35"/>
    <p:sldId id="257" r:id="rId36"/>
    <p:sldId id="258" r:id="rId37"/>
    <p:sldId id="259" r:id="rId38"/>
    <p:sldId id="261" r:id="rId39"/>
    <p:sldId id="330" r:id="rId40"/>
    <p:sldId id="262" r:id="rId41"/>
    <p:sldId id="263" r:id="rId42"/>
    <p:sldId id="264" r:id="rId43"/>
    <p:sldId id="265" r:id="rId44"/>
    <p:sldId id="266" r:id="rId45"/>
    <p:sldId id="320" r:id="rId46"/>
    <p:sldId id="321" r:id="rId47"/>
    <p:sldId id="322" r:id="rId48"/>
    <p:sldId id="323" r:id="rId49"/>
    <p:sldId id="324" r:id="rId50"/>
    <p:sldId id="325" r:id="rId51"/>
    <p:sldId id="326" r:id="rId52"/>
    <p:sldId id="327" r:id="rId53"/>
    <p:sldId id="304" r:id="rId54"/>
    <p:sldId id="305" r:id="rId55"/>
    <p:sldId id="331"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64186" autoAdjust="0"/>
  </p:normalViewPr>
  <p:slideViewPr>
    <p:cSldViewPr snapToGrid="0" snapToObjects="1">
      <p:cViewPr varScale="1">
        <p:scale>
          <a:sx n="74" d="100"/>
          <a:sy n="74" d="100"/>
        </p:scale>
        <p:origin x="266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A57BED4-A808-4E6B-A50F-63B783DD2B52}" type="datetimeFigureOut">
              <a:rPr lang="en-US" smtClean="0"/>
              <a:t>2/14/2018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2A73A9C-1796-4196-8ED6-77B28A8A8EA0}" type="slidenum">
              <a:rPr lang="en-US" smtClean="0"/>
              <a:t>‹#›</a:t>
            </a:fld>
            <a:endParaRPr lang="en-US"/>
          </a:p>
        </p:txBody>
      </p:sp>
    </p:spTree>
    <p:extLst>
      <p:ext uri="{BB962C8B-B14F-4D97-AF65-F5344CB8AC3E}">
        <p14:creationId xmlns:p14="http://schemas.microsoft.com/office/powerpoint/2010/main" val="1861490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CD718-5C9E-0F41-8F48-4EA387E4022C}" type="datetimeFigureOut">
              <a:rPr lang="en-US" smtClean="0"/>
              <a:t>2/14/2018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AEE2DE-F569-CB47-AE41-C8EBB0F45B6F}" type="slidenum">
              <a:rPr lang="en-US" smtClean="0"/>
              <a:t>‹#›</a:t>
            </a:fld>
            <a:endParaRPr lang="en-US"/>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4</a:t>
            </a:fld>
            <a:endParaRPr lang="en-US"/>
          </a:p>
        </p:txBody>
      </p:sp>
    </p:spTree>
    <p:extLst>
      <p:ext uri="{BB962C8B-B14F-4D97-AF65-F5344CB8AC3E}">
        <p14:creationId xmlns:p14="http://schemas.microsoft.com/office/powerpoint/2010/main" val="13233058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84DD14-57AB-45C5-A980-3909F365E82E}" type="slidenum">
              <a:rPr lang="en-US" smtClean="0"/>
              <a:t>13</a:t>
            </a:fld>
            <a:endParaRPr lang="en-US" dirty="0"/>
          </a:p>
        </p:txBody>
      </p:sp>
    </p:spTree>
    <p:extLst>
      <p:ext uri="{BB962C8B-B14F-4D97-AF65-F5344CB8AC3E}">
        <p14:creationId xmlns:p14="http://schemas.microsoft.com/office/powerpoint/2010/main" val="31549712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14</a:t>
            </a:fld>
            <a:endParaRPr lang="en-US"/>
          </a:p>
        </p:txBody>
      </p:sp>
    </p:spTree>
    <p:extLst>
      <p:ext uri="{BB962C8B-B14F-4D97-AF65-F5344CB8AC3E}">
        <p14:creationId xmlns:p14="http://schemas.microsoft.com/office/powerpoint/2010/main" val="30151275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15</a:t>
            </a:fld>
            <a:endParaRPr lang="en-US"/>
          </a:p>
        </p:txBody>
      </p:sp>
    </p:spTree>
    <p:extLst>
      <p:ext uri="{BB962C8B-B14F-4D97-AF65-F5344CB8AC3E}">
        <p14:creationId xmlns:p14="http://schemas.microsoft.com/office/powerpoint/2010/main" val="34263853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16</a:t>
            </a:fld>
            <a:endParaRPr lang="en-US"/>
          </a:p>
        </p:txBody>
      </p:sp>
    </p:spTree>
    <p:extLst>
      <p:ext uri="{BB962C8B-B14F-4D97-AF65-F5344CB8AC3E}">
        <p14:creationId xmlns:p14="http://schemas.microsoft.com/office/powerpoint/2010/main" val="20086483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17</a:t>
            </a:fld>
            <a:endParaRPr lang="en-US"/>
          </a:p>
        </p:txBody>
      </p:sp>
    </p:spTree>
    <p:extLst>
      <p:ext uri="{BB962C8B-B14F-4D97-AF65-F5344CB8AC3E}">
        <p14:creationId xmlns:p14="http://schemas.microsoft.com/office/powerpoint/2010/main" val="35507581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18</a:t>
            </a:fld>
            <a:endParaRPr lang="en-US"/>
          </a:p>
        </p:txBody>
      </p:sp>
    </p:spTree>
    <p:extLst>
      <p:ext uri="{BB962C8B-B14F-4D97-AF65-F5344CB8AC3E}">
        <p14:creationId xmlns:p14="http://schemas.microsoft.com/office/powerpoint/2010/main" val="21973588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19</a:t>
            </a:fld>
            <a:endParaRPr lang="en-US"/>
          </a:p>
        </p:txBody>
      </p:sp>
    </p:spTree>
    <p:extLst>
      <p:ext uri="{BB962C8B-B14F-4D97-AF65-F5344CB8AC3E}">
        <p14:creationId xmlns:p14="http://schemas.microsoft.com/office/powerpoint/2010/main" val="34338976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21</a:t>
            </a:fld>
            <a:endParaRPr lang="en-US"/>
          </a:p>
        </p:txBody>
      </p:sp>
    </p:spTree>
    <p:extLst>
      <p:ext uri="{BB962C8B-B14F-4D97-AF65-F5344CB8AC3E}">
        <p14:creationId xmlns:p14="http://schemas.microsoft.com/office/powerpoint/2010/main" val="26427958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22</a:t>
            </a:fld>
            <a:endParaRPr lang="en-US"/>
          </a:p>
        </p:txBody>
      </p:sp>
    </p:spTree>
    <p:extLst>
      <p:ext uri="{BB962C8B-B14F-4D97-AF65-F5344CB8AC3E}">
        <p14:creationId xmlns:p14="http://schemas.microsoft.com/office/powerpoint/2010/main" val="38900571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must have the signature and email address of the community program director so that we can direct any questions regarding the application to the proper people.</a:t>
            </a:r>
            <a:endParaRPr lang="en-US" dirty="0"/>
          </a:p>
        </p:txBody>
      </p:sp>
      <p:sp>
        <p:nvSpPr>
          <p:cNvPr id="4" name="Slide Number Placeholder 3"/>
          <p:cNvSpPr>
            <a:spLocks noGrp="1"/>
          </p:cNvSpPr>
          <p:nvPr>
            <p:ph type="sldNum" sz="quarter" idx="10"/>
          </p:nvPr>
        </p:nvSpPr>
        <p:spPr/>
        <p:txBody>
          <a:bodyPr/>
          <a:lstStyle/>
          <a:p>
            <a:fld id="{4ED711AD-0A66-4112-8815-A898E623045D}" type="slidenum">
              <a:rPr lang="en-US" smtClean="0"/>
              <a:t>23</a:t>
            </a:fld>
            <a:endParaRPr lang="en-US"/>
          </a:p>
        </p:txBody>
      </p:sp>
    </p:spTree>
    <p:extLst>
      <p:ext uri="{BB962C8B-B14F-4D97-AF65-F5344CB8AC3E}">
        <p14:creationId xmlns:p14="http://schemas.microsoft.com/office/powerpoint/2010/main" val="3105699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smtClean="0">
                <a:solidFill>
                  <a:schemeClr val="bg2">
                    <a:lumMod val="50000"/>
                  </a:schemeClr>
                </a:solidFill>
              </a:rPr>
              <a:t>Upcoming electronic applications to be implemented:</a:t>
            </a:r>
          </a:p>
          <a:p>
            <a:pPr marL="800100" lvl="1" indent="-342900" algn="just">
              <a:buFont typeface="Arial" panose="020B0604020202020204" pitchFamily="34" charset="0"/>
              <a:buChar char="•"/>
            </a:pPr>
            <a:r>
              <a:rPr lang="en-US" sz="2100" dirty="0" smtClean="0">
                <a:solidFill>
                  <a:schemeClr val="bg2">
                    <a:lumMod val="50000"/>
                  </a:schemeClr>
                </a:solidFill>
              </a:rPr>
              <a:t>Initial Student Support</a:t>
            </a:r>
          </a:p>
          <a:p>
            <a:pPr marL="800100" lvl="1" indent="-342900" algn="just">
              <a:buFont typeface="Arial" panose="020B0604020202020204" pitchFamily="34" charset="0"/>
              <a:buChar char="•"/>
            </a:pPr>
            <a:r>
              <a:rPr lang="en-US" sz="2100" dirty="0" smtClean="0">
                <a:solidFill>
                  <a:schemeClr val="bg2">
                    <a:lumMod val="50000"/>
                  </a:schemeClr>
                </a:solidFill>
              </a:rPr>
              <a:t>Initial Administrative</a:t>
            </a:r>
          </a:p>
          <a:p>
            <a:pPr marL="800100" lvl="1" indent="-342900" algn="just">
              <a:buFont typeface="Arial" panose="020B0604020202020204" pitchFamily="34" charset="0"/>
              <a:buChar char="•"/>
            </a:pPr>
            <a:r>
              <a:rPr lang="en-US" sz="2100" dirty="0" smtClean="0">
                <a:solidFill>
                  <a:schemeClr val="bg2">
                    <a:lumMod val="50000"/>
                  </a:schemeClr>
                </a:solidFill>
              </a:rPr>
              <a:t>Additional Endorsements</a:t>
            </a: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As the Office of Certification and Professional Preparation continues to implement the electronic application process, an additional certification form will be available in the coming weeks.  </a:t>
            </a:r>
          </a:p>
          <a:p>
            <a:endParaRPr lang="en-US"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Currently the renewal of coaches Form 39 and the initial licensure Form 20T have been implemented and are fully functional. Your county should now be receiving notification of approval for your applicants for both of those forms.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Full implementation of new forms began</a:t>
            </a:r>
            <a:r>
              <a:rPr lang="en-US" baseline="0" dirty="0" smtClean="0">
                <a:solidFill>
                  <a:schemeClr val="tx1"/>
                </a:solidFill>
              </a:rPr>
              <a:t> January 23</a:t>
            </a:r>
            <a:r>
              <a:rPr lang="en-US" baseline="30000" dirty="0" smtClean="0">
                <a:solidFill>
                  <a:schemeClr val="tx1"/>
                </a:solidFill>
              </a:rPr>
              <a:t>rd</a:t>
            </a:r>
            <a:r>
              <a:rPr lang="en-US" baseline="0" dirty="0" smtClean="0">
                <a:solidFill>
                  <a:schemeClr val="tx1"/>
                </a:solidFill>
              </a:rPr>
              <a:t>.</a:t>
            </a:r>
            <a:endParaRPr lang="en-US" dirty="0" smtClean="0"/>
          </a:p>
          <a:p>
            <a:endParaRPr lang="en-US" dirty="0"/>
          </a:p>
        </p:txBody>
      </p:sp>
      <p:sp>
        <p:nvSpPr>
          <p:cNvPr id="4" name="Slide Number Placeholder 3"/>
          <p:cNvSpPr>
            <a:spLocks noGrp="1"/>
          </p:cNvSpPr>
          <p:nvPr>
            <p:ph type="sldNum" sz="quarter" idx="10"/>
          </p:nvPr>
        </p:nvSpPr>
        <p:spPr/>
        <p:txBody>
          <a:bodyPr/>
          <a:lstStyle/>
          <a:p>
            <a:fld id="{F684DD14-57AB-45C5-A980-3909F365E82E}" type="slidenum">
              <a:rPr lang="en-US" smtClean="0"/>
              <a:t>5</a:t>
            </a:fld>
            <a:endParaRPr lang="en-US" dirty="0"/>
          </a:p>
        </p:txBody>
      </p:sp>
    </p:spTree>
    <p:extLst>
      <p:ext uri="{BB962C8B-B14F-4D97-AF65-F5344CB8AC3E}">
        <p14:creationId xmlns:p14="http://schemas.microsoft.com/office/powerpoint/2010/main" val="32039941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always need the ECCAT placement date.  This is when</a:t>
            </a:r>
            <a:r>
              <a:rPr lang="en-US" baseline="0" dirty="0" smtClean="0"/>
              <a:t> the applicant was placed in the classroom.  This is what triggers the effective date on the authorizations so it is imperative that this is filled out for all new applicants.</a:t>
            </a:r>
            <a:endParaRPr lang="en-US" dirty="0"/>
          </a:p>
        </p:txBody>
      </p:sp>
      <p:sp>
        <p:nvSpPr>
          <p:cNvPr id="4" name="Slide Number Placeholder 3"/>
          <p:cNvSpPr>
            <a:spLocks noGrp="1"/>
          </p:cNvSpPr>
          <p:nvPr>
            <p:ph type="sldNum" sz="quarter" idx="10"/>
          </p:nvPr>
        </p:nvSpPr>
        <p:spPr/>
        <p:txBody>
          <a:bodyPr/>
          <a:lstStyle/>
          <a:p>
            <a:fld id="{4ED711AD-0A66-4112-8815-A898E623045D}" type="slidenum">
              <a:rPr lang="en-US" smtClean="0"/>
              <a:t>24</a:t>
            </a:fld>
            <a:endParaRPr lang="en-US"/>
          </a:p>
        </p:txBody>
      </p:sp>
    </p:spTree>
    <p:extLst>
      <p:ext uri="{BB962C8B-B14F-4D97-AF65-F5344CB8AC3E}">
        <p14:creationId xmlns:p14="http://schemas.microsoft.com/office/powerpoint/2010/main" val="2536876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an applicant has passed the state competency exam and has all three courses required for authorization, they may choose “permanent only” for</a:t>
            </a:r>
            <a:r>
              <a:rPr lang="en-US" baseline="0" dirty="0" smtClean="0"/>
              <a:t> their authorization.  The application will be approved effective the date that the application is received.  This is not for applicants working as full time ECCATs.  This is only for those who wish to be ECCAT certified but are not currently employed in an ECCAT position.</a:t>
            </a:r>
            <a:endParaRPr lang="en-US" dirty="0"/>
          </a:p>
        </p:txBody>
      </p:sp>
      <p:sp>
        <p:nvSpPr>
          <p:cNvPr id="4" name="Slide Number Placeholder 3"/>
          <p:cNvSpPr>
            <a:spLocks noGrp="1"/>
          </p:cNvSpPr>
          <p:nvPr>
            <p:ph type="sldNum" sz="quarter" idx="10"/>
          </p:nvPr>
        </p:nvSpPr>
        <p:spPr/>
        <p:txBody>
          <a:bodyPr/>
          <a:lstStyle/>
          <a:p>
            <a:fld id="{4ED711AD-0A66-4112-8815-A898E623045D}" type="slidenum">
              <a:rPr lang="en-US" smtClean="0"/>
              <a:t>25</a:t>
            </a:fld>
            <a:endParaRPr lang="en-US"/>
          </a:p>
        </p:txBody>
      </p:sp>
    </p:spTree>
    <p:extLst>
      <p:ext uri="{BB962C8B-B14F-4D97-AF65-F5344CB8AC3E}">
        <p14:creationId xmlns:p14="http://schemas.microsoft.com/office/powerpoint/2010/main" val="34605603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Signatures are</a:t>
            </a:r>
            <a:r>
              <a:rPr lang="en-US" baseline="0" dirty="0" smtClean="0"/>
              <a:t> required on this page regardless of whether the applicant has taken any courses or not.</a:t>
            </a:r>
            <a:endParaRPr lang="en-US" dirty="0"/>
          </a:p>
        </p:txBody>
      </p:sp>
      <p:sp>
        <p:nvSpPr>
          <p:cNvPr id="4" name="Slide Number Placeholder 3"/>
          <p:cNvSpPr>
            <a:spLocks noGrp="1"/>
          </p:cNvSpPr>
          <p:nvPr>
            <p:ph type="sldNum" sz="quarter" idx="10"/>
          </p:nvPr>
        </p:nvSpPr>
        <p:spPr/>
        <p:txBody>
          <a:bodyPr/>
          <a:lstStyle/>
          <a:p>
            <a:fld id="{4ED711AD-0A66-4112-8815-A898E623045D}" type="slidenum">
              <a:rPr lang="en-US" smtClean="0"/>
              <a:t>26</a:t>
            </a:fld>
            <a:endParaRPr lang="en-US"/>
          </a:p>
        </p:txBody>
      </p:sp>
    </p:spTree>
    <p:extLst>
      <p:ext uri="{BB962C8B-B14F-4D97-AF65-F5344CB8AC3E}">
        <p14:creationId xmlns:p14="http://schemas.microsoft.com/office/powerpoint/2010/main" val="12531230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signature of the Superintendent or Director of Community Pre-School Program is required</a:t>
            </a:r>
            <a:r>
              <a:rPr lang="en-US" baseline="0" dirty="0" smtClean="0"/>
              <a:t> here.  It must match the signature reflected on pages 1 and 2 of the application.</a:t>
            </a:r>
            <a:endParaRPr lang="en-US" dirty="0"/>
          </a:p>
        </p:txBody>
      </p:sp>
      <p:sp>
        <p:nvSpPr>
          <p:cNvPr id="4" name="Slide Number Placeholder 3"/>
          <p:cNvSpPr>
            <a:spLocks noGrp="1"/>
          </p:cNvSpPr>
          <p:nvPr>
            <p:ph type="sldNum" sz="quarter" idx="10"/>
          </p:nvPr>
        </p:nvSpPr>
        <p:spPr/>
        <p:txBody>
          <a:bodyPr/>
          <a:lstStyle/>
          <a:p>
            <a:fld id="{4ED711AD-0A66-4112-8815-A898E623045D}" type="slidenum">
              <a:rPr lang="en-US" smtClean="0"/>
              <a:t>27</a:t>
            </a:fld>
            <a:endParaRPr lang="en-US"/>
          </a:p>
        </p:txBody>
      </p:sp>
    </p:spTree>
    <p:extLst>
      <p:ext uri="{BB962C8B-B14F-4D97-AF65-F5344CB8AC3E}">
        <p14:creationId xmlns:p14="http://schemas.microsoft.com/office/powerpoint/2010/main" val="26884581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applicant must sign this page each</a:t>
            </a:r>
            <a:r>
              <a:rPr lang="en-US" baseline="0" dirty="0" smtClean="0"/>
              <a:t> time they apply</a:t>
            </a:r>
            <a:r>
              <a:rPr lang="en-US" dirty="0" smtClean="0"/>
              <a:t>. This</a:t>
            </a:r>
            <a:r>
              <a:rPr lang="en-US" baseline="0" dirty="0" smtClean="0"/>
              <a:t> assures us that they purport this information to be true and accurate.</a:t>
            </a:r>
            <a:endParaRPr lang="en-US" dirty="0"/>
          </a:p>
        </p:txBody>
      </p:sp>
      <p:sp>
        <p:nvSpPr>
          <p:cNvPr id="4" name="Slide Number Placeholder 3"/>
          <p:cNvSpPr>
            <a:spLocks noGrp="1"/>
          </p:cNvSpPr>
          <p:nvPr>
            <p:ph type="sldNum" sz="quarter" idx="10"/>
          </p:nvPr>
        </p:nvSpPr>
        <p:spPr/>
        <p:txBody>
          <a:bodyPr/>
          <a:lstStyle/>
          <a:p>
            <a:fld id="{4ED711AD-0A66-4112-8815-A898E623045D}" type="slidenum">
              <a:rPr lang="en-US" smtClean="0"/>
              <a:t>28</a:t>
            </a:fld>
            <a:endParaRPr lang="en-US"/>
          </a:p>
        </p:txBody>
      </p:sp>
    </p:spTree>
    <p:extLst>
      <p:ext uri="{BB962C8B-B14F-4D97-AF65-F5344CB8AC3E}">
        <p14:creationId xmlns:p14="http://schemas.microsoft.com/office/powerpoint/2010/main" val="38433560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29</a:t>
            </a:fld>
            <a:endParaRPr lang="en-US"/>
          </a:p>
        </p:txBody>
      </p:sp>
    </p:spTree>
    <p:extLst>
      <p:ext uri="{BB962C8B-B14F-4D97-AF65-F5344CB8AC3E}">
        <p14:creationId xmlns:p14="http://schemas.microsoft.com/office/powerpoint/2010/main" val="19314262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solidFill>
                  <a:schemeClr val="bg2">
                    <a:lumMod val="50000"/>
                  </a:schemeClr>
                </a:solidFill>
              </a:rPr>
              <a:t>ACT</a:t>
            </a:r>
            <a:r>
              <a:rPr lang="en-US" dirty="0" smtClean="0">
                <a:solidFill>
                  <a:schemeClr val="bg2">
                    <a:lumMod val="50000"/>
                  </a:schemeClr>
                </a:solidFill>
              </a:rPr>
              <a:t> - </a:t>
            </a:r>
            <a:r>
              <a:rPr lang="en-US" i="1" dirty="0" smtClean="0">
                <a:solidFill>
                  <a:schemeClr val="bg2">
                    <a:lumMod val="50000"/>
                  </a:schemeClr>
                </a:solidFill>
              </a:rPr>
              <a:t>Attained, from a single administration, a composite score of </a:t>
            </a:r>
            <a:r>
              <a:rPr lang="en-US" b="1" i="1" dirty="0" smtClean="0">
                <a:solidFill>
                  <a:schemeClr val="bg2">
                    <a:lumMod val="50000"/>
                  </a:schemeClr>
                </a:solidFill>
              </a:rPr>
              <a:t>25 on the American College Test (ACT)</a:t>
            </a:r>
            <a:r>
              <a:rPr lang="en-US" i="1" dirty="0" smtClean="0">
                <a:solidFill>
                  <a:schemeClr val="bg2">
                    <a:lumMod val="50000"/>
                  </a:schemeClr>
                </a:solidFill>
              </a:rPr>
              <a:t>, </a:t>
            </a:r>
            <a:r>
              <a:rPr lang="en-US" b="1" i="1" dirty="0" smtClean="0">
                <a:solidFill>
                  <a:schemeClr val="bg2">
                    <a:lumMod val="50000"/>
                  </a:schemeClr>
                </a:solidFill>
              </a:rPr>
              <a:t>26 on the ACT enhanced </a:t>
            </a:r>
            <a:r>
              <a:rPr lang="en-US" i="1" dirty="0" smtClean="0">
                <a:solidFill>
                  <a:schemeClr val="bg2">
                    <a:lumMod val="50000"/>
                  </a:schemeClr>
                </a:solidFill>
              </a:rPr>
              <a:t>(effective November 1989)</a:t>
            </a:r>
          </a:p>
          <a:p>
            <a:pPr marL="0" indent="0">
              <a:buNone/>
            </a:pPr>
            <a:endParaRPr lang="en-US" i="1" dirty="0" smtClean="0">
              <a:solidFill>
                <a:schemeClr val="bg2">
                  <a:lumMod val="50000"/>
                </a:schemeClr>
              </a:solidFill>
            </a:endParaRPr>
          </a:p>
          <a:p>
            <a:r>
              <a:rPr lang="en-US" b="1" dirty="0" smtClean="0">
                <a:solidFill>
                  <a:schemeClr val="bg2">
                    <a:lumMod val="50000"/>
                  </a:schemeClr>
                </a:solidFill>
              </a:rPr>
              <a:t>SAT</a:t>
            </a:r>
            <a:r>
              <a:rPr lang="en-US" dirty="0" smtClean="0">
                <a:solidFill>
                  <a:schemeClr val="bg2">
                    <a:lumMod val="50000"/>
                  </a:schemeClr>
                </a:solidFill>
              </a:rPr>
              <a:t> – </a:t>
            </a:r>
            <a:r>
              <a:rPr lang="en-US" i="1" dirty="0" smtClean="0">
                <a:solidFill>
                  <a:schemeClr val="bg2">
                    <a:lumMod val="50000"/>
                  </a:schemeClr>
                </a:solidFill>
              </a:rPr>
              <a:t>Attained, from a single administration, </a:t>
            </a:r>
            <a:r>
              <a:rPr lang="en-US" b="1" i="1" dirty="0" smtClean="0">
                <a:solidFill>
                  <a:schemeClr val="bg2">
                    <a:lumMod val="50000"/>
                  </a:schemeClr>
                </a:solidFill>
              </a:rPr>
              <a:t>1035 on the Scholastic Achievement Test (SAT)</a:t>
            </a:r>
            <a:r>
              <a:rPr lang="en-US" i="1" dirty="0" smtClean="0">
                <a:solidFill>
                  <a:schemeClr val="bg2">
                    <a:lumMod val="50000"/>
                  </a:schemeClr>
                </a:solidFill>
              </a:rPr>
              <a:t>, </a:t>
            </a:r>
            <a:r>
              <a:rPr lang="en-US" b="1" i="1" dirty="0" smtClean="0">
                <a:solidFill>
                  <a:schemeClr val="bg2">
                    <a:lumMod val="50000"/>
                  </a:schemeClr>
                </a:solidFill>
              </a:rPr>
              <a:t>1125 on the re-centered SAT </a:t>
            </a:r>
            <a:r>
              <a:rPr lang="en-US" i="1" dirty="0" smtClean="0">
                <a:solidFill>
                  <a:schemeClr val="bg2">
                    <a:lumMod val="50000"/>
                  </a:schemeClr>
                </a:solidFill>
              </a:rPr>
              <a:t>(effective April 1995), or </a:t>
            </a:r>
            <a:r>
              <a:rPr lang="en-US" b="1" i="1" dirty="0" smtClean="0">
                <a:solidFill>
                  <a:schemeClr val="bg2">
                    <a:lumMod val="50000"/>
                  </a:schemeClr>
                </a:solidFill>
              </a:rPr>
              <a:t>1170 on the revised SAT </a:t>
            </a:r>
            <a:r>
              <a:rPr lang="en-US" i="1" dirty="0" smtClean="0">
                <a:solidFill>
                  <a:schemeClr val="bg2">
                    <a:lumMod val="50000"/>
                  </a:schemeClr>
                </a:solidFill>
              </a:rPr>
              <a:t>using the combined Critical Reading and Math score (effective March 2005). Attained </a:t>
            </a:r>
            <a:r>
              <a:rPr lang="en-US" b="1" i="1" dirty="0" smtClean="0">
                <a:solidFill>
                  <a:schemeClr val="bg2">
                    <a:lumMod val="50000"/>
                  </a:schemeClr>
                </a:solidFill>
              </a:rPr>
              <a:t>1240 on the New SAT </a:t>
            </a:r>
            <a:r>
              <a:rPr lang="en-US" i="1" dirty="0" smtClean="0">
                <a:solidFill>
                  <a:schemeClr val="bg2">
                    <a:lumMod val="50000"/>
                  </a:schemeClr>
                </a:solidFill>
              </a:rPr>
              <a:t>using the combined Evidence-Based Reading and Writing + Math (effective May 2016)</a:t>
            </a:r>
          </a:p>
          <a:p>
            <a:pPr marL="0" indent="0">
              <a:buNone/>
            </a:pPr>
            <a:endParaRPr lang="en-US" i="1" dirty="0" smtClean="0">
              <a:solidFill>
                <a:schemeClr val="bg2">
                  <a:lumMod val="50000"/>
                </a:schemeClr>
              </a:solidFill>
            </a:endParaRPr>
          </a:p>
          <a:p>
            <a:r>
              <a:rPr lang="en-US" b="1" dirty="0" smtClean="0">
                <a:solidFill>
                  <a:schemeClr val="bg2">
                    <a:lumMod val="50000"/>
                  </a:schemeClr>
                </a:solidFill>
              </a:rPr>
              <a:t>GRE</a:t>
            </a:r>
            <a:r>
              <a:rPr lang="en-US" dirty="0" smtClean="0">
                <a:solidFill>
                  <a:schemeClr val="bg2">
                    <a:lumMod val="50000"/>
                  </a:schemeClr>
                </a:solidFill>
              </a:rPr>
              <a:t> - </a:t>
            </a:r>
            <a:r>
              <a:rPr lang="en-US" i="1" dirty="0" smtClean="0">
                <a:solidFill>
                  <a:schemeClr val="bg2">
                    <a:lumMod val="50000"/>
                  </a:schemeClr>
                </a:solidFill>
              </a:rPr>
              <a:t>Attained from a single administration a score of </a:t>
            </a:r>
            <a:r>
              <a:rPr lang="en-US" b="1" i="1" dirty="0" smtClean="0">
                <a:solidFill>
                  <a:schemeClr val="bg2">
                    <a:lumMod val="50000"/>
                  </a:schemeClr>
                </a:solidFill>
              </a:rPr>
              <a:t>combined score of 800 verbal and quantitative </a:t>
            </a:r>
            <a:r>
              <a:rPr lang="en-US" i="1" dirty="0" smtClean="0">
                <a:solidFill>
                  <a:schemeClr val="bg2">
                    <a:lumMod val="50000"/>
                  </a:schemeClr>
                </a:solidFill>
              </a:rPr>
              <a:t>(tested prior to November, 2011) or at least a 286 (November, 2011 or after)</a:t>
            </a:r>
          </a:p>
          <a:p>
            <a:endParaRPr lang="en-US" i="1" dirty="0" smtClean="0">
              <a:solidFill>
                <a:schemeClr val="bg2">
                  <a:lumMod val="50000"/>
                </a:schemeClr>
              </a:solidFill>
            </a:endParaRPr>
          </a:p>
          <a:p>
            <a:r>
              <a:rPr lang="en-US" dirty="0" smtClean="0">
                <a:solidFill>
                  <a:schemeClr val="bg2">
                    <a:lumMod val="50000"/>
                  </a:schemeClr>
                </a:solidFill>
              </a:rPr>
              <a:t>An individual who </a:t>
            </a:r>
            <a:r>
              <a:rPr lang="en-US" b="1" dirty="0" smtClean="0">
                <a:solidFill>
                  <a:schemeClr val="bg2">
                    <a:lumMod val="50000"/>
                  </a:schemeClr>
                </a:solidFill>
              </a:rPr>
              <a:t>holds a doctorate in the content area </a:t>
            </a:r>
            <a:r>
              <a:rPr lang="en-US" dirty="0" smtClean="0">
                <a:solidFill>
                  <a:schemeClr val="bg2">
                    <a:lumMod val="50000"/>
                  </a:schemeClr>
                </a:solidFill>
              </a:rPr>
              <a:t>for which West Virginia licensure is available and requested</a:t>
            </a:r>
          </a:p>
          <a:p>
            <a:r>
              <a:rPr lang="en-US" dirty="0" smtClean="0">
                <a:solidFill>
                  <a:schemeClr val="bg2">
                    <a:lumMod val="50000"/>
                  </a:schemeClr>
                </a:solidFill>
              </a:rPr>
              <a:t>An individual who </a:t>
            </a:r>
            <a:r>
              <a:rPr lang="en-US" b="1" dirty="0" smtClean="0">
                <a:solidFill>
                  <a:schemeClr val="bg2">
                    <a:lumMod val="50000"/>
                  </a:schemeClr>
                </a:solidFill>
              </a:rPr>
              <a:t>holds a master’s degree in the content area </a:t>
            </a:r>
            <a:r>
              <a:rPr lang="en-US" dirty="0" smtClean="0">
                <a:solidFill>
                  <a:schemeClr val="bg2">
                    <a:lumMod val="50000"/>
                  </a:schemeClr>
                </a:solidFill>
              </a:rPr>
              <a:t>for which West Virginia licensure is available and requested </a:t>
            </a:r>
            <a:r>
              <a:rPr lang="en-US" b="1" dirty="0" smtClean="0">
                <a:solidFill>
                  <a:schemeClr val="bg2">
                    <a:lumMod val="50000"/>
                  </a:schemeClr>
                </a:solidFill>
              </a:rPr>
              <a:t>AND five years of directly related work experience in the area</a:t>
            </a:r>
          </a:p>
          <a:p>
            <a:pPr marL="0" indent="0">
              <a:buNone/>
            </a:pPr>
            <a:endParaRPr lang="en-US" dirty="0" smtClean="0">
              <a:solidFill>
                <a:schemeClr val="bg2">
                  <a:lumMod val="50000"/>
                </a:schemeClr>
              </a:solidFill>
            </a:endParaRPr>
          </a:p>
          <a:p>
            <a:pPr marL="0" indent="0">
              <a:buNone/>
            </a:pPr>
            <a:r>
              <a:rPr lang="en-US" b="1" dirty="0" smtClean="0">
                <a:solidFill>
                  <a:schemeClr val="bg2">
                    <a:lumMod val="50000"/>
                  </a:schemeClr>
                </a:solidFill>
              </a:rPr>
              <a:t>Note: </a:t>
            </a:r>
            <a:r>
              <a:rPr lang="en-US" dirty="0" smtClean="0">
                <a:solidFill>
                  <a:schemeClr val="bg2">
                    <a:lumMod val="50000"/>
                  </a:schemeClr>
                </a:solidFill>
              </a:rPr>
              <a:t>The new exemptions apply to both traditional and alternatively licensed applicants.</a:t>
            </a:r>
          </a:p>
          <a:p>
            <a:endParaRPr lang="en-US" i="1" dirty="0" smtClean="0">
              <a:solidFill>
                <a:schemeClr val="bg2">
                  <a:lumMod val="50000"/>
                </a:schemeClr>
              </a:solidFill>
            </a:endParaRPr>
          </a:p>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30</a:t>
            </a:fld>
            <a:endParaRPr lang="en-US"/>
          </a:p>
        </p:txBody>
      </p:sp>
    </p:spTree>
    <p:extLst>
      <p:ext uri="{BB962C8B-B14F-4D97-AF65-F5344CB8AC3E}">
        <p14:creationId xmlns:p14="http://schemas.microsoft.com/office/powerpoint/2010/main" val="11313383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31</a:t>
            </a:fld>
            <a:endParaRPr lang="en-US"/>
          </a:p>
        </p:txBody>
      </p:sp>
    </p:spTree>
    <p:extLst>
      <p:ext uri="{BB962C8B-B14F-4D97-AF65-F5344CB8AC3E}">
        <p14:creationId xmlns:p14="http://schemas.microsoft.com/office/powerpoint/2010/main" val="8214464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32</a:t>
            </a:fld>
            <a:endParaRPr lang="en-US"/>
          </a:p>
        </p:txBody>
      </p:sp>
    </p:spTree>
    <p:extLst>
      <p:ext uri="{BB962C8B-B14F-4D97-AF65-F5344CB8AC3E}">
        <p14:creationId xmlns:p14="http://schemas.microsoft.com/office/powerpoint/2010/main" val="11901425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33</a:t>
            </a:fld>
            <a:endParaRPr lang="en-US"/>
          </a:p>
        </p:txBody>
      </p:sp>
    </p:spTree>
    <p:extLst>
      <p:ext uri="{BB962C8B-B14F-4D97-AF65-F5344CB8AC3E}">
        <p14:creationId xmlns:p14="http://schemas.microsoft.com/office/powerpoint/2010/main" val="3795436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84DD14-57AB-45C5-A980-3909F365E82E}" type="slidenum">
              <a:rPr lang="en-US" smtClean="0"/>
              <a:t>6</a:t>
            </a:fld>
            <a:endParaRPr lang="en-US" dirty="0"/>
          </a:p>
        </p:txBody>
      </p:sp>
    </p:spTree>
    <p:extLst>
      <p:ext uri="{BB962C8B-B14F-4D97-AF65-F5344CB8AC3E}">
        <p14:creationId xmlns:p14="http://schemas.microsoft.com/office/powerpoint/2010/main" val="290869210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34</a:t>
            </a:fld>
            <a:endParaRPr lang="en-US"/>
          </a:p>
        </p:txBody>
      </p:sp>
    </p:spTree>
    <p:extLst>
      <p:ext uri="{BB962C8B-B14F-4D97-AF65-F5344CB8AC3E}">
        <p14:creationId xmlns:p14="http://schemas.microsoft.com/office/powerpoint/2010/main" val="311544451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35</a:t>
            </a:fld>
            <a:endParaRPr lang="en-US"/>
          </a:p>
        </p:txBody>
      </p:sp>
    </p:spTree>
    <p:extLst>
      <p:ext uri="{BB962C8B-B14F-4D97-AF65-F5344CB8AC3E}">
        <p14:creationId xmlns:p14="http://schemas.microsoft.com/office/powerpoint/2010/main" val="26825890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36</a:t>
            </a:fld>
            <a:endParaRPr lang="en-US"/>
          </a:p>
        </p:txBody>
      </p:sp>
    </p:spTree>
    <p:extLst>
      <p:ext uri="{BB962C8B-B14F-4D97-AF65-F5344CB8AC3E}">
        <p14:creationId xmlns:p14="http://schemas.microsoft.com/office/powerpoint/2010/main" val="151517091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37</a:t>
            </a:fld>
            <a:endParaRPr lang="en-US"/>
          </a:p>
        </p:txBody>
      </p:sp>
    </p:spTree>
    <p:extLst>
      <p:ext uri="{BB962C8B-B14F-4D97-AF65-F5344CB8AC3E}">
        <p14:creationId xmlns:p14="http://schemas.microsoft.com/office/powerpoint/2010/main" val="16635910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38</a:t>
            </a:fld>
            <a:endParaRPr lang="en-US"/>
          </a:p>
        </p:txBody>
      </p:sp>
    </p:spTree>
    <p:extLst>
      <p:ext uri="{BB962C8B-B14F-4D97-AF65-F5344CB8AC3E}">
        <p14:creationId xmlns:p14="http://schemas.microsoft.com/office/powerpoint/2010/main" val="289542012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39</a:t>
            </a:fld>
            <a:endParaRPr lang="en-US"/>
          </a:p>
        </p:txBody>
      </p:sp>
    </p:spTree>
    <p:extLst>
      <p:ext uri="{BB962C8B-B14F-4D97-AF65-F5344CB8AC3E}">
        <p14:creationId xmlns:p14="http://schemas.microsoft.com/office/powerpoint/2010/main" val="251814284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40</a:t>
            </a:fld>
            <a:endParaRPr lang="en-US"/>
          </a:p>
        </p:txBody>
      </p:sp>
    </p:spTree>
    <p:extLst>
      <p:ext uri="{BB962C8B-B14F-4D97-AF65-F5344CB8AC3E}">
        <p14:creationId xmlns:p14="http://schemas.microsoft.com/office/powerpoint/2010/main" val="10595958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41</a:t>
            </a:fld>
            <a:endParaRPr lang="en-US"/>
          </a:p>
        </p:txBody>
      </p:sp>
    </p:spTree>
    <p:extLst>
      <p:ext uri="{BB962C8B-B14F-4D97-AF65-F5344CB8AC3E}">
        <p14:creationId xmlns:p14="http://schemas.microsoft.com/office/powerpoint/2010/main" val="194051643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42</a:t>
            </a:fld>
            <a:endParaRPr lang="en-US"/>
          </a:p>
        </p:txBody>
      </p:sp>
    </p:spTree>
    <p:extLst>
      <p:ext uri="{BB962C8B-B14F-4D97-AF65-F5344CB8AC3E}">
        <p14:creationId xmlns:p14="http://schemas.microsoft.com/office/powerpoint/2010/main" val="131852040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43</a:t>
            </a:fld>
            <a:endParaRPr lang="en-US"/>
          </a:p>
        </p:txBody>
      </p:sp>
    </p:spTree>
    <p:extLst>
      <p:ext uri="{BB962C8B-B14F-4D97-AF65-F5344CB8AC3E}">
        <p14:creationId xmlns:p14="http://schemas.microsoft.com/office/powerpoint/2010/main" val="3507520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84DD14-57AB-45C5-A980-3909F365E82E}" type="slidenum">
              <a:rPr lang="en-US" smtClean="0"/>
              <a:t>7</a:t>
            </a:fld>
            <a:endParaRPr lang="en-US"/>
          </a:p>
        </p:txBody>
      </p:sp>
    </p:spTree>
    <p:extLst>
      <p:ext uri="{BB962C8B-B14F-4D97-AF65-F5344CB8AC3E}">
        <p14:creationId xmlns:p14="http://schemas.microsoft.com/office/powerpoint/2010/main" val="47121329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44</a:t>
            </a:fld>
            <a:endParaRPr lang="en-US"/>
          </a:p>
        </p:txBody>
      </p:sp>
    </p:spTree>
    <p:extLst>
      <p:ext uri="{BB962C8B-B14F-4D97-AF65-F5344CB8AC3E}">
        <p14:creationId xmlns:p14="http://schemas.microsoft.com/office/powerpoint/2010/main" val="160591276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45</a:t>
            </a:fld>
            <a:endParaRPr lang="en-US"/>
          </a:p>
        </p:txBody>
      </p:sp>
    </p:spTree>
    <p:extLst>
      <p:ext uri="{BB962C8B-B14F-4D97-AF65-F5344CB8AC3E}">
        <p14:creationId xmlns:p14="http://schemas.microsoft.com/office/powerpoint/2010/main" val="152392579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46</a:t>
            </a:fld>
            <a:endParaRPr lang="en-US"/>
          </a:p>
        </p:txBody>
      </p:sp>
    </p:spTree>
    <p:extLst>
      <p:ext uri="{BB962C8B-B14F-4D97-AF65-F5344CB8AC3E}">
        <p14:creationId xmlns:p14="http://schemas.microsoft.com/office/powerpoint/2010/main" val="146269563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47</a:t>
            </a:fld>
            <a:endParaRPr lang="en-US"/>
          </a:p>
        </p:txBody>
      </p:sp>
    </p:spTree>
    <p:extLst>
      <p:ext uri="{BB962C8B-B14F-4D97-AF65-F5344CB8AC3E}">
        <p14:creationId xmlns:p14="http://schemas.microsoft.com/office/powerpoint/2010/main" val="107601958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52</a:t>
            </a:fld>
            <a:endParaRPr lang="en-US"/>
          </a:p>
        </p:txBody>
      </p:sp>
    </p:spTree>
    <p:extLst>
      <p:ext uri="{BB962C8B-B14F-4D97-AF65-F5344CB8AC3E}">
        <p14:creationId xmlns:p14="http://schemas.microsoft.com/office/powerpoint/2010/main" val="11785646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53</a:t>
            </a:fld>
            <a:endParaRPr lang="en-US"/>
          </a:p>
        </p:txBody>
      </p:sp>
    </p:spTree>
    <p:extLst>
      <p:ext uri="{BB962C8B-B14F-4D97-AF65-F5344CB8AC3E}">
        <p14:creationId xmlns:p14="http://schemas.microsoft.com/office/powerpoint/2010/main" val="126325189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54</a:t>
            </a:fld>
            <a:endParaRPr lang="en-US"/>
          </a:p>
        </p:txBody>
      </p:sp>
    </p:spTree>
    <p:extLst>
      <p:ext uri="{BB962C8B-B14F-4D97-AF65-F5344CB8AC3E}">
        <p14:creationId xmlns:p14="http://schemas.microsoft.com/office/powerpoint/2010/main" val="2804867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84DD14-57AB-45C5-A980-3909F365E82E}" type="slidenum">
              <a:rPr lang="en-US" smtClean="0"/>
              <a:t>8</a:t>
            </a:fld>
            <a:endParaRPr lang="en-US" dirty="0"/>
          </a:p>
        </p:txBody>
      </p:sp>
    </p:spTree>
    <p:extLst>
      <p:ext uri="{BB962C8B-B14F-4D97-AF65-F5344CB8AC3E}">
        <p14:creationId xmlns:p14="http://schemas.microsoft.com/office/powerpoint/2010/main" val="22386609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9</a:t>
            </a:fld>
            <a:endParaRPr lang="en-US"/>
          </a:p>
        </p:txBody>
      </p:sp>
    </p:spTree>
    <p:extLst>
      <p:ext uri="{BB962C8B-B14F-4D97-AF65-F5344CB8AC3E}">
        <p14:creationId xmlns:p14="http://schemas.microsoft.com/office/powerpoint/2010/main" val="21571236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84DD14-57AB-45C5-A980-3909F365E82E}" type="slidenum">
              <a:rPr lang="en-US" smtClean="0"/>
              <a:t>10</a:t>
            </a:fld>
            <a:endParaRPr lang="en-US"/>
          </a:p>
        </p:txBody>
      </p:sp>
    </p:spTree>
    <p:extLst>
      <p:ext uri="{BB962C8B-B14F-4D97-AF65-F5344CB8AC3E}">
        <p14:creationId xmlns:p14="http://schemas.microsoft.com/office/powerpoint/2010/main" val="27693905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84DD14-57AB-45C5-A980-3909F365E82E}" type="slidenum">
              <a:rPr lang="en-US" smtClean="0"/>
              <a:t>11</a:t>
            </a:fld>
            <a:endParaRPr lang="en-US"/>
          </a:p>
        </p:txBody>
      </p:sp>
    </p:spTree>
    <p:extLst>
      <p:ext uri="{BB962C8B-B14F-4D97-AF65-F5344CB8AC3E}">
        <p14:creationId xmlns:p14="http://schemas.microsoft.com/office/powerpoint/2010/main" val="32249420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84DD14-57AB-45C5-A980-3909F365E82E}" type="slidenum">
              <a:rPr lang="en-US" smtClean="0"/>
              <a:t>12</a:t>
            </a:fld>
            <a:endParaRPr lang="en-US" dirty="0"/>
          </a:p>
        </p:txBody>
      </p:sp>
    </p:spTree>
    <p:extLst>
      <p:ext uri="{BB962C8B-B14F-4D97-AF65-F5344CB8AC3E}">
        <p14:creationId xmlns:p14="http://schemas.microsoft.com/office/powerpoint/2010/main" val="34045938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713781"/>
          </a:xfrm>
        </p:spPr>
        <p:txBody>
          <a:bodyPr anchor="b"/>
          <a:lstStyle>
            <a:lvl1pPr algn="ctr">
              <a:defRPr sz="4500">
                <a:solidFill>
                  <a:schemeClr val="bg1"/>
                </a:solidFill>
              </a:defRPr>
            </a:lvl1pPr>
          </a:lstStyle>
          <a:p>
            <a:r>
              <a:rPr lang="en-US" smtClean="0"/>
              <a:t>Click to edit Master title style</a:t>
            </a:r>
            <a:endParaRPr lang="en-US"/>
          </a:p>
        </p:txBody>
      </p:sp>
      <p:sp>
        <p:nvSpPr>
          <p:cNvPr id="3" name="Subtitle 2"/>
          <p:cNvSpPr>
            <a:spLocks noGrp="1"/>
          </p:cNvSpPr>
          <p:nvPr>
            <p:ph type="subTitle" idx="1"/>
          </p:nvPr>
        </p:nvSpPr>
        <p:spPr>
          <a:xfrm>
            <a:off x="1995852" y="5292662"/>
            <a:ext cx="5156689" cy="416477"/>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a:xfrm>
            <a:off x="3545496" y="5841622"/>
            <a:ext cx="2057400" cy="365125"/>
          </a:xfrm>
          <a:prstGeom prst="rect">
            <a:avLst/>
          </a:prstGeom>
        </p:spPr>
        <p:txBody>
          <a:bodyPr/>
          <a:lstStyle>
            <a:lvl1pPr algn="ctr">
              <a:defRPr sz="1200" i="1">
                <a:solidFill>
                  <a:schemeClr val="bg1"/>
                </a:solidFill>
              </a:defRPr>
            </a:lvl1pPr>
          </a:lstStyle>
          <a:p>
            <a:endParaRPr lang="en-US"/>
          </a:p>
        </p:txBody>
      </p:sp>
    </p:spTree>
    <p:extLst>
      <p:ext uri="{BB962C8B-B14F-4D97-AF65-F5344CB8AC3E}">
        <p14:creationId xmlns:p14="http://schemas.microsoft.com/office/powerpoint/2010/main" val="46727920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692" y="365126"/>
            <a:ext cx="1971675" cy="547296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5126"/>
            <a:ext cx="6397492" cy="54729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06619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1353" y="1709741"/>
            <a:ext cx="8545013"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281354" y="4589466"/>
            <a:ext cx="8545013" cy="93210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98939" y="1778734"/>
            <a:ext cx="4114800" cy="3965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12677" y="1778734"/>
            <a:ext cx="4113689" cy="3965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8939" y="1681163"/>
            <a:ext cx="411452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298939" y="2505075"/>
            <a:ext cx="4114525" cy="332129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712677" y="1681163"/>
            <a:ext cx="41148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712677" y="2505075"/>
            <a:ext cx="4114802" cy="332129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298939" y="143747"/>
            <a:ext cx="8527427" cy="1400159"/>
          </a:xfrm>
        </p:spPr>
        <p:txBody>
          <a:bodyPr/>
          <a:lstStyle/>
          <a:p>
            <a:r>
              <a:rPr lang="en-US" smtClean="0"/>
              <a:t>Click to edit Master title style</a:t>
            </a:r>
            <a:endParaRPr lang="en-US"/>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4108" y="457200"/>
            <a:ext cx="3429550"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4000500" y="987428"/>
            <a:ext cx="4825866"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00500" y="987430"/>
            <a:ext cx="482586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Drag picture to placeholder or click icon to add</a:t>
            </a:r>
            <a:endParaRPr lang="en-US"/>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334108" y="457200"/>
            <a:ext cx="3429550" cy="1600200"/>
          </a:xfrm>
        </p:spPr>
        <p:txBody>
          <a:bodyPr anchor="b"/>
          <a:lstStyle>
            <a:lvl1pPr>
              <a:defRPr sz="2400"/>
            </a:lvl1pPr>
          </a:lstStyle>
          <a:p>
            <a:r>
              <a:rPr lang="en-US" smtClean="0"/>
              <a:t>Click to edit Master title style</a:t>
            </a:r>
            <a:endParaRPr lang="en-US"/>
          </a:p>
        </p:txBody>
      </p:sp>
      <p:sp>
        <p:nvSpPr>
          <p:cNvPr id="11"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8939" y="143747"/>
            <a:ext cx="8527427" cy="1400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98939" y="1723293"/>
            <a:ext cx="8527427" cy="414996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7947136" y="6356353"/>
            <a:ext cx="879230" cy="365125"/>
          </a:xfrm>
          <a:prstGeom prst="rect">
            <a:avLst/>
          </a:prstGeom>
        </p:spPr>
        <p:txBody>
          <a:bodyPr vert="horz" lIns="91440" tIns="45720" rIns="91440" bIns="45720" rtlCol="0" anchor="ctr"/>
          <a:lstStyle>
            <a:lvl1pPr algn="ctr">
              <a:defRPr sz="105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p:txStyles>
    <p:titleStyle>
      <a:lvl1pPr algn="l" defTabSz="685800" rtl="0" eaLnBrk="1" latinLnBrk="0" hangingPunct="1">
        <a:lnSpc>
          <a:spcPct val="90000"/>
        </a:lnSpc>
        <a:spcBef>
          <a:spcPct val="0"/>
        </a:spcBef>
        <a:buNone/>
        <a:defRPr sz="3300" kern="1200">
          <a:solidFill>
            <a:srgbClr val="004071"/>
          </a:solidFill>
          <a:latin typeface="Libre Baskerville" charset="0"/>
          <a:ea typeface="Libre Baskerville" charset="0"/>
          <a:cs typeface="Libre Baskerville" charset="0"/>
        </a:defRPr>
      </a:lvl1pPr>
    </p:titleStyle>
    <p:bodyStyle>
      <a:lvl1pPr marL="171450" indent="-171450" algn="l" defTabSz="685800" rtl="0" eaLnBrk="1" latinLnBrk="0" hangingPunct="1">
        <a:lnSpc>
          <a:spcPct val="90000"/>
        </a:lnSpc>
        <a:spcBef>
          <a:spcPts val="750"/>
        </a:spcBef>
        <a:buFont typeface="Arial"/>
        <a:buChar char="•"/>
        <a:defRPr sz="2100" kern="1200">
          <a:solidFill>
            <a:srgbClr val="60636B"/>
          </a:solidFill>
          <a:latin typeface="Fira Sans" charset="0"/>
          <a:ea typeface="Fira Sans" charset="0"/>
          <a:cs typeface="Fira Sans" charset="0"/>
        </a:defRPr>
      </a:lvl1pPr>
      <a:lvl2pPr marL="514350" indent="-171450" algn="l" defTabSz="685800" rtl="0" eaLnBrk="1" latinLnBrk="0" hangingPunct="1">
        <a:lnSpc>
          <a:spcPct val="90000"/>
        </a:lnSpc>
        <a:spcBef>
          <a:spcPts val="375"/>
        </a:spcBef>
        <a:buFont typeface="Arial"/>
        <a:buChar char="•"/>
        <a:defRPr sz="1800" kern="1200">
          <a:solidFill>
            <a:srgbClr val="60636B"/>
          </a:solidFill>
          <a:latin typeface="Fira Sans" charset="0"/>
          <a:ea typeface="Fira Sans" charset="0"/>
          <a:cs typeface="Fira Sans" charset="0"/>
        </a:defRPr>
      </a:lvl2pPr>
      <a:lvl3pPr marL="857250" indent="-171450" algn="l" defTabSz="685800" rtl="0" eaLnBrk="1" latinLnBrk="0" hangingPunct="1">
        <a:lnSpc>
          <a:spcPct val="90000"/>
        </a:lnSpc>
        <a:spcBef>
          <a:spcPts val="375"/>
        </a:spcBef>
        <a:buFont typeface="Arial"/>
        <a:buChar char="•"/>
        <a:defRPr sz="1500" kern="1200">
          <a:solidFill>
            <a:srgbClr val="60636B"/>
          </a:solidFill>
          <a:latin typeface="Fira Sans" charset="0"/>
          <a:ea typeface="Fira Sans" charset="0"/>
          <a:cs typeface="Fira Sans" charset="0"/>
        </a:defRPr>
      </a:lvl3pPr>
      <a:lvl4pPr marL="12001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4pPr>
      <a:lvl5pPr marL="15430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vde.state.wv.us/certification/forms/documents/AdditionalEndorsementViaPRAXISExameffectiveJanuary11_2017.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legis.state.wv.us/WVCODE/Code.cfm?chap=18A"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wvde.state.wv.us/policies/policy.php?p=5202"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legis.state.wv.us/WVCODE/Code.cfm?chap=18A"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vk12-my.sharepoint.com/:o:/r/personal/joliveto_k12_wv_us/Documents/Certification?d=w244e08c2cc554ff8a8cd35052e80e440&amp;csf=1&amp;e=mVumUj"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title2.ed.gov/"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5" Type="http://schemas.openxmlformats.org/officeDocument/2006/relationships/hyperlink" Target="mailto:LuisRomero@westat.com" TargetMode="External"/><Relationship Id="rId4" Type="http://schemas.openxmlformats.org/officeDocument/2006/relationships/hyperlink" Target="mailto:Title2@westat.com"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wvde.state.wv.us/certification/forms/" TargetMode="External"/><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vde.state.wv.us/policies/index.html#p5202" TargetMode="External"/><Relationship Id="rId2" Type="http://schemas.openxmlformats.org/officeDocument/2006/relationships/notesSlide" Target="../notesSlides/notesSlide32.xml"/><Relationship Id="rId1" Type="http://schemas.openxmlformats.org/officeDocument/2006/relationships/slideLayout" Target="../slideLayouts/slideLayout4.xml"/><Relationship Id="rId4" Type="http://schemas.openxmlformats.org/officeDocument/2006/relationships/hyperlink" Target="mailto:dlandin@k12.wv.us" TargetMode="External"/></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hyperlink" Target="https://wvde.state.wv.us/certification/forms/" TargetMode="External"/><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vde.us/wp-content/uploads/2018/01/ApprovedTIRprograms20171114.pdf" TargetMode="External"/><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veis.k12.wv.us/certportal/index.cf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389371"/>
          </a:xfrm>
        </p:spPr>
        <p:txBody>
          <a:bodyPr/>
          <a:lstStyle/>
          <a:p>
            <a:r>
              <a:rPr lang="en-US" dirty="0" smtClean="0"/>
              <a:t>Office of Certification and Professional Preparation</a:t>
            </a:r>
            <a:endParaRPr lang="en-US" dirty="0"/>
          </a:p>
        </p:txBody>
      </p:sp>
      <p:sp>
        <p:nvSpPr>
          <p:cNvPr id="3" name="Subtitle 2"/>
          <p:cNvSpPr>
            <a:spLocks noGrp="1"/>
          </p:cNvSpPr>
          <p:nvPr>
            <p:ph type="subTitle" idx="1"/>
          </p:nvPr>
        </p:nvSpPr>
        <p:spPr/>
        <p:txBody>
          <a:bodyPr>
            <a:normAutofit/>
          </a:bodyPr>
          <a:lstStyle/>
          <a:p>
            <a:r>
              <a:rPr lang="en-US" dirty="0" smtClean="0"/>
              <a:t>Certification Update Webinar</a:t>
            </a:r>
            <a:endParaRPr lang="en-US" dirty="0"/>
          </a:p>
        </p:txBody>
      </p:sp>
      <p:sp>
        <p:nvSpPr>
          <p:cNvPr id="4" name="Date Placeholder 3"/>
          <p:cNvSpPr>
            <a:spLocks noGrp="1"/>
          </p:cNvSpPr>
          <p:nvPr>
            <p:ph type="dt" sz="half" idx="10"/>
          </p:nvPr>
        </p:nvSpPr>
        <p:spPr/>
        <p:txBody>
          <a:bodyPr/>
          <a:lstStyle/>
          <a:p>
            <a:r>
              <a:rPr lang="en-US" dirty="0" smtClean="0"/>
              <a:t>February 13, 2018</a:t>
            </a:r>
            <a:endParaRPr lang="en-US" dirty="0"/>
          </a:p>
        </p:txBody>
      </p:sp>
    </p:spTree>
    <p:extLst>
      <p:ext uri="{BB962C8B-B14F-4D97-AF65-F5344CB8AC3E}">
        <p14:creationId xmlns:p14="http://schemas.microsoft.com/office/powerpoint/2010/main" val="4078933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82752"/>
            <a:ext cx="9144000" cy="4500692"/>
          </a:xfrm>
        </p:spPr>
        <p:txBody>
          <a:bodyPr>
            <a:noAutofit/>
          </a:bodyPr>
          <a:lstStyle/>
          <a:p>
            <a:r>
              <a:rPr lang="en-US" dirty="0">
                <a:solidFill>
                  <a:schemeClr val="bg2">
                    <a:lumMod val="50000"/>
                  </a:schemeClr>
                </a:solidFill>
                <a:latin typeface="Fira Sans" panose="020B0503050000020004" pitchFamily="34" charset="0"/>
                <a:cs typeface="Arial" panose="020B0604020202020204" pitchFamily="34" charset="0"/>
              </a:rPr>
              <a:t>An additional endorsement for Autism from any institution of higher education who are just completing six hours does not require a signature of the college/university official.  </a:t>
            </a:r>
          </a:p>
          <a:p>
            <a:r>
              <a:rPr lang="en-US" dirty="0">
                <a:solidFill>
                  <a:schemeClr val="bg2">
                    <a:lumMod val="50000"/>
                  </a:schemeClr>
                </a:solidFill>
                <a:latin typeface="Fira Sans" panose="020B0503050000020004" pitchFamily="34" charset="0"/>
                <a:cs typeface="Arial" panose="020B0604020202020204" pitchFamily="34" charset="0"/>
              </a:rPr>
              <a:t>If the individual has completed </a:t>
            </a:r>
            <a:r>
              <a:rPr lang="en-US" dirty="0" smtClean="0">
                <a:solidFill>
                  <a:schemeClr val="bg2">
                    <a:lumMod val="50000"/>
                  </a:schemeClr>
                </a:solidFill>
                <a:latin typeface="Fira Sans" panose="020B0503050000020004" pitchFamily="34" charset="0"/>
                <a:cs typeface="Arial" panose="020B0604020202020204" pitchFamily="34" charset="0"/>
              </a:rPr>
              <a:t>an approved full </a:t>
            </a:r>
            <a:r>
              <a:rPr lang="en-US" dirty="0">
                <a:solidFill>
                  <a:schemeClr val="bg2">
                    <a:lumMod val="50000"/>
                  </a:schemeClr>
                </a:solidFill>
                <a:latin typeface="Fira Sans" panose="020B0503050000020004" pitchFamily="34" charset="0"/>
                <a:cs typeface="Arial" panose="020B0604020202020204" pitchFamily="34" charset="0"/>
              </a:rPr>
              <a:t>Autism </a:t>
            </a:r>
            <a:r>
              <a:rPr lang="en-US" dirty="0" smtClean="0">
                <a:solidFill>
                  <a:schemeClr val="bg2">
                    <a:lumMod val="50000"/>
                  </a:schemeClr>
                </a:solidFill>
                <a:latin typeface="Fira Sans" panose="020B0503050000020004" pitchFamily="34" charset="0"/>
                <a:cs typeface="Arial" panose="020B0604020202020204" pitchFamily="34" charset="0"/>
              </a:rPr>
              <a:t>program leading to licensure, such as </a:t>
            </a:r>
            <a:r>
              <a:rPr lang="en-US" dirty="0">
                <a:solidFill>
                  <a:schemeClr val="bg2">
                    <a:lumMod val="50000"/>
                  </a:schemeClr>
                </a:solidFill>
                <a:latin typeface="Fira Sans" panose="020B0503050000020004" pitchFamily="34" charset="0"/>
                <a:cs typeface="Arial" panose="020B0604020202020204" pitchFamily="34" charset="0"/>
              </a:rPr>
              <a:t>Marshall or </a:t>
            </a:r>
            <a:r>
              <a:rPr lang="en-US" dirty="0" smtClean="0">
                <a:solidFill>
                  <a:schemeClr val="bg2">
                    <a:lumMod val="50000"/>
                  </a:schemeClr>
                </a:solidFill>
                <a:latin typeface="Fira Sans" panose="020B0503050000020004" pitchFamily="34" charset="0"/>
                <a:cs typeface="Arial" panose="020B0604020202020204" pitchFamily="34" charset="0"/>
              </a:rPr>
              <a:t>Bethany, </a:t>
            </a:r>
            <a:r>
              <a:rPr lang="en-US" dirty="0">
                <a:solidFill>
                  <a:schemeClr val="bg2">
                    <a:lumMod val="50000"/>
                  </a:schemeClr>
                </a:solidFill>
                <a:latin typeface="Fira Sans" panose="020B0503050000020004" pitchFamily="34" charset="0"/>
                <a:cs typeface="Arial" panose="020B0604020202020204" pitchFamily="34" charset="0"/>
              </a:rPr>
              <a:t>the certification officer must sign the Form 8. </a:t>
            </a:r>
            <a:endParaRPr lang="en-US" dirty="0" smtClean="0">
              <a:solidFill>
                <a:schemeClr val="bg2">
                  <a:lumMod val="50000"/>
                </a:schemeClr>
              </a:solidFill>
              <a:latin typeface="Fira Sans" panose="020B0503050000020004" pitchFamily="34" charset="0"/>
              <a:cs typeface="Arial" panose="020B0604020202020204" pitchFamily="34" charset="0"/>
            </a:endParaRPr>
          </a:p>
          <a:p>
            <a:pPr marL="0" indent="0">
              <a:buNone/>
            </a:pPr>
            <a:r>
              <a:rPr lang="en-US" b="1" dirty="0" smtClean="0">
                <a:solidFill>
                  <a:schemeClr val="bg2">
                    <a:lumMod val="50000"/>
                  </a:schemeClr>
                </a:solidFill>
                <a:latin typeface="Fira Sans" panose="020B0503050000020004" pitchFamily="34" charset="0"/>
                <a:cs typeface="Arial" panose="020B0604020202020204" pitchFamily="34" charset="0"/>
              </a:rPr>
              <a:t>Certification for Middle School Wellness</a:t>
            </a:r>
            <a:endParaRPr lang="en-US" b="1" dirty="0">
              <a:solidFill>
                <a:schemeClr val="bg2">
                  <a:lumMod val="50000"/>
                </a:schemeClr>
              </a:solidFill>
              <a:latin typeface="Fira Sans" panose="020B0503050000020004" pitchFamily="34" charset="0"/>
              <a:cs typeface="Arial" panose="020B0604020202020204" pitchFamily="34" charset="0"/>
            </a:endParaRPr>
          </a:p>
          <a:p>
            <a:r>
              <a:rPr lang="en-US" i="1" dirty="0"/>
              <a:t>Beginning </a:t>
            </a:r>
            <a:r>
              <a:rPr lang="en-US" i="1" u="sng" dirty="0"/>
              <a:t>August 1, 2018</a:t>
            </a:r>
            <a:r>
              <a:rPr lang="en-US" i="1" dirty="0"/>
              <a:t>, all educators </a:t>
            </a:r>
            <a:r>
              <a:rPr lang="en-US" b="1" i="1" dirty="0"/>
              <a:t>newly assigned</a:t>
            </a:r>
            <a:r>
              <a:rPr lang="en-US" i="1" dirty="0"/>
              <a:t> to teach a Wellness course in grades 7-8 must hold a Wellness (2250) endorsement.  There are three currently approved educator preparation programs leading to licensure in Wellness. Also, licensed educators will have the ability beginning March 2018 to add the Wellness endorsement by successfully taking the Health and Physical Education: Content Knowledge (Wellness) Praxis 5857.</a:t>
            </a:r>
            <a:endParaRPr lang="en-US" dirty="0"/>
          </a:p>
          <a:p>
            <a:endParaRPr lang="en-US" dirty="0">
              <a:solidFill>
                <a:schemeClr val="bg2">
                  <a:lumMod val="50000"/>
                </a:schemeClr>
              </a:solidFill>
              <a:latin typeface="Fira Sans" panose="020B0503050000020004" pitchFamily="34" charset="0"/>
              <a:cs typeface="Arial" panose="020B0604020202020204" pitchFamily="34" charset="0"/>
            </a:endParaRPr>
          </a:p>
          <a:p>
            <a:pPr marL="0" indent="0">
              <a:buNone/>
            </a:pPr>
            <a:endParaRPr lang="en-US" dirty="0">
              <a:solidFill>
                <a:schemeClr val="bg2">
                  <a:lumMod val="50000"/>
                </a:schemeClr>
              </a:solidFill>
              <a:latin typeface="Fira Sans" panose="020B0503050000020004" pitchFamily="34" charset="0"/>
              <a:cs typeface="Arial" panose="020B0604020202020204" pitchFamily="34" charset="0"/>
            </a:endParaRPr>
          </a:p>
        </p:txBody>
      </p:sp>
      <p:sp>
        <p:nvSpPr>
          <p:cNvPr id="5" name="Title 1"/>
          <p:cNvSpPr>
            <a:spLocks noGrp="1"/>
          </p:cNvSpPr>
          <p:nvPr>
            <p:ph type="title"/>
          </p:nvPr>
        </p:nvSpPr>
        <p:spPr>
          <a:xfrm>
            <a:off x="0" y="367991"/>
            <a:ext cx="9144000" cy="575150"/>
          </a:xfrm>
        </p:spPr>
        <p:txBody>
          <a:bodyPr>
            <a:normAutofit/>
          </a:bodyPr>
          <a:lstStyle/>
          <a:p>
            <a:r>
              <a:rPr lang="en-US" b="1" dirty="0">
                <a:solidFill>
                  <a:srgbClr val="002060"/>
                </a:solidFill>
              </a:rPr>
              <a:t>Form 8</a:t>
            </a:r>
          </a:p>
        </p:txBody>
      </p:sp>
    </p:spTree>
    <p:extLst>
      <p:ext uri="{BB962C8B-B14F-4D97-AF65-F5344CB8AC3E}">
        <p14:creationId xmlns:p14="http://schemas.microsoft.com/office/powerpoint/2010/main" val="12821594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0" y="0"/>
            <a:ext cx="9144000" cy="685800"/>
          </a:xfrm>
        </p:spPr>
        <p:txBody>
          <a:bodyPr>
            <a:normAutofit/>
          </a:bodyPr>
          <a:lstStyle/>
          <a:p>
            <a:r>
              <a:rPr lang="en-US" b="1" dirty="0">
                <a:solidFill>
                  <a:srgbClr val="002060"/>
                </a:solidFill>
              </a:rPr>
              <a:t>Form 8C</a:t>
            </a:r>
          </a:p>
        </p:txBody>
      </p:sp>
      <p:sp>
        <p:nvSpPr>
          <p:cNvPr id="3" name="Content Placeholder 2"/>
          <p:cNvSpPr>
            <a:spLocks noGrp="1"/>
          </p:cNvSpPr>
          <p:nvPr>
            <p:ph idx="1"/>
          </p:nvPr>
        </p:nvSpPr>
        <p:spPr>
          <a:xfrm>
            <a:off x="0" y="685800"/>
            <a:ext cx="9144000" cy="5303520"/>
          </a:xfrm>
        </p:spPr>
        <p:txBody>
          <a:bodyPr>
            <a:normAutofit/>
          </a:bodyPr>
          <a:lstStyle/>
          <a:p>
            <a:r>
              <a:rPr lang="en-US" dirty="0"/>
              <a:t>Reading Specialist and Autism cannot be added by taking a PRAXIS Exam.  </a:t>
            </a:r>
            <a:endParaRPr lang="en-US" dirty="0" smtClean="0"/>
          </a:p>
          <a:p>
            <a:r>
              <a:rPr lang="en-US" dirty="0" smtClean="0"/>
              <a:t>Student </a:t>
            </a:r>
            <a:r>
              <a:rPr lang="en-US" dirty="0"/>
              <a:t>Support and Administrative endorsements are not eligible to be added by taking a PRAXIS </a:t>
            </a:r>
            <a:r>
              <a:rPr lang="en-US" dirty="0" smtClean="0"/>
              <a:t>Exam.</a:t>
            </a:r>
          </a:p>
          <a:p>
            <a:r>
              <a:rPr lang="en-US" dirty="0" smtClean="0"/>
              <a:t>For </a:t>
            </a:r>
            <a:r>
              <a:rPr lang="en-US" dirty="0"/>
              <a:t>the most up-to-date list of eligible exams, please use the following </a:t>
            </a:r>
            <a:r>
              <a:rPr lang="en-US" dirty="0" smtClean="0"/>
              <a:t>link:</a:t>
            </a:r>
          </a:p>
          <a:p>
            <a:pPr lvl="1"/>
            <a:r>
              <a:rPr lang="en-US" dirty="0" smtClean="0">
                <a:hlinkClick r:id="rId3"/>
              </a:rPr>
              <a:t>http://wvde.state.wv.us/certification/forms/documents/AdditionalEndorsementViaPRAXISExameffectiveJanuary11_2017.pdf</a:t>
            </a:r>
            <a:endParaRPr lang="en-US" dirty="0" smtClean="0"/>
          </a:p>
          <a:p>
            <a:r>
              <a:rPr lang="en-US" dirty="0" smtClean="0"/>
              <a:t>Please </a:t>
            </a:r>
            <a:r>
              <a:rPr lang="en-US" dirty="0"/>
              <a:t>try to submit a PRAXIS Score Report with the Form 8C.  The WVDE does not receive score results until 4-6 weeks after the applicant receives their results. </a:t>
            </a:r>
            <a:endParaRPr lang="en-US" dirty="0" smtClean="0"/>
          </a:p>
          <a:p>
            <a:r>
              <a:rPr lang="en-US" i="1" dirty="0" smtClean="0"/>
              <a:t>Beginning </a:t>
            </a:r>
            <a:r>
              <a:rPr lang="en-US" i="1" dirty="0"/>
              <a:t>March </a:t>
            </a:r>
            <a:r>
              <a:rPr lang="en-US" i="1" dirty="0" smtClean="0"/>
              <a:t>2018, applicants may add </a:t>
            </a:r>
            <a:r>
              <a:rPr lang="en-US" i="1" dirty="0"/>
              <a:t>the Wellness endorsement by successfully taking the Health and Physical Education: Content Knowledge (Wellness) Praxis 5857.</a:t>
            </a:r>
            <a:endParaRPr lang="en-US" dirty="0"/>
          </a:p>
          <a:p>
            <a:pPr marL="0" indent="0">
              <a:buNone/>
            </a:pPr>
            <a:r>
              <a:rPr lang="en-US" dirty="0"/>
              <a:t> </a:t>
            </a:r>
          </a:p>
          <a:p>
            <a:endParaRPr lang="en-US" dirty="0"/>
          </a:p>
          <a:p>
            <a:endParaRPr lang="en-US" dirty="0"/>
          </a:p>
        </p:txBody>
      </p:sp>
    </p:spTree>
    <p:extLst>
      <p:ext uri="{BB962C8B-B14F-4D97-AF65-F5344CB8AC3E}">
        <p14:creationId xmlns:p14="http://schemas.microsoft.com/office/powerpoint/2010/main" val="19807594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59727"/>
          </a:xfrm>
        </p:spPr>
        <p:txBody>
          <a:bodyPr>
            <a:noAutofit/>
          </a:bodyPr>
          <a:lstStyle/>
          <a:p>
            <a:r>
              <a:rPr lang="en-US" b="1" dirty="0" smtClean="0">
                <a:solidFill>
                  <a:srgbClr val="002060"/>
                </a:solidFill>
              </a:rPr>
              <a:t>Initial Out-Of-State Teacher On-Line Application</a:t>
            </a:r>
            <a:endParaRPr lang="en-US" b="1" dirty="0">
              <a:solidFill>
                <a:srgbClr val="002060"/>
              </a:solidFill>
            </a:endParaRPr>
          </a:p>
        </p:txBody>
      </p:sp>
      <p:sp>
        <p:nvSpPr>
          <p:cNvPr id="3" name="Content Placeholder 2"/>
          <p:cNvSpPr>
            <a:spLocks noGrp="1"/>
          </p:cNvSpPr>
          <p:nvPr>
            <p:ph idx="1"/>
          </p:nvPr>
        </p:nvSpPr>
        <p:spPr>
          <a:xfrm>
            <a:off x="0" y="1349297"/>
            <a:ext cx="9144000" cy="4642429"/>
          </a:xfrm>
        </p:spPr>
        <p:txBody>
          <a:bodyPr>
            <a:normAutofit/>
          </a:bodyPr>
          <a:lstStyle/>
          <a:p>
            <a:r>
              <a:rPr lang="en-US" dirty="0" smtClean="0">
                <a:solidFill>
                  <a:schemeClr val="bg2">
                    <a:lumMod val="50000"/>
                  </a:schemeClr>
                </a:solidFill>
              </a:rPr>
              <a:t>For your employees, please ensure they are using the proper option when applying.  If they have requested licensure based upon completion of a program in another state and it is discovered they have an out-of-state certificate, please REJECT/DENY the application and have them reapply and select the option “certificate issued in another state (Reciprocity)”.  </a:t>
            </a:r>
          </a:p>
          <a:p>
            <a:r>
              <a:rPr lang="en-US" dirty="0" smtClean="0">
                <a:solidFill>
                  <a:schemeClr val="bg2">
                    <a:lumMod val="50000"/>
                  </a:schemeClr>
                </a:solidFill>
              </a:rPr>
              <a:t>If an applicant has provided you with transcripts when they make application for the Initial Teaching Certificate, please upload them prior to approval or through the WVEIS WOW system after approval.</a:t>
            </a:r>
            <a:r>
              <a:rPr lang="en-US" dirty="0">
                <a:solidFill>
                  <a:schemeClr val="bg2">
                    <a:lumMod val="50000"/>
                  </a:schemeClr>
                </a:solidFill>
              </a:rPr>
              <a:t>	</a:t>
            </a:r>
          </a:p>
        </p:txBody>
      </p:sp>
    </p:spTree>
    <p:extLst>
      <p:ext uri="{BB962C8B-B14F-4D97-AF65-F5344CB8AC3E}">
        <p14:creationId xmlns:p14="http://schemas.microsoft.com/office/powerpoint/2010/main" val="10711723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35307"/>
          </a:xfrm>
        </p:spPr>
        <p:txBody>
          <a:bodyPr>
            <a:normAutofit/>
          </a:bodyPr>
          <a:lstStyle/>
          <a:p>
            <a:r>
              <a:rPr lang="en-US" sz="3200" b="1" dirty="0" smtClean="0"/>
              <a:t>On-Line Coaching Applications</a:t>
            </a:r>
            <a:endParaRPr lang="en-US" sz="3200" b="1" dirty="0"/>
          </a:p>
        </p:txBody>
      </p:sp>
      <p:sp>
        <p:nvSpPr>
          <p:cNvPr id="3" name="Content Placeholder 2"/>
          <p:cNvSpPr>
            <a:spLocks noGrp="1"/>
          </p:cNvSpPr>
          <p:nvPr>
            <p:ph idx="1"/>
          </p:nvPr>
        </p:nvSpPr>
        <p:spPr>
          <a:xfrm>
            <a:off x="0" y="635307"/>
            <a:ext cx="9144000" cy="4957009"/>
          </a:xfrm>
        </p:spPr>
        <p:txBody>
          <a:bodyPr>
            <a:normAutofit/>
          </a:bodyPr>
          <a:lstStyle/>
          <a:p>
            <a:r>
              <a:rPr lang="en-US" dirty="0" smtClean="0">
                <a:solidFill>
                  <a:schemeClr val="bg2">
                    <a:lumMod val="50000"/>
                  </a:schemeClr>
                </a:solidFill>
              </a:rPr>
              <a:t>The School Year 2018-2019 has been added to the list of School Years.  Please make sure if you are still submitting applications for the 2017-2018 School Year, that you choose the proper school year on the drop-down list.</a:t>
            </a:r>
          </a:p>
          <a:p>
            <a:r>
              <a:rPr lang="en-US" dirty="0" smtClean="0">
                <a:solidFill>
                  <a:schemeClr val="bg2">
                    <a:lumMod val="50000"/>
                  </a:schemeClr>
                </a:solidFill>
              </a:rPr>
              <a:t>Please ensure that the individual making application has selected the correct option.  If the individual needs to renew the authorization available on a Form 39 (Coach, Limited Football Trainer, or Athletic Trainer Certificate), please look at the top left corner of the application and see that the correct option has been selected.  </a:t>
            </a:r>
            <a:endParaRPr lang="en-US" dirty="0">
              <a:solidFill>
                <a:schemeClr val="bg2">
                  <a:lumMod val="50000"/>
                </a:schemeClr>
              </a:solidFill>
            </a:endParaRPr>
          </a:p>
          <a:p>
            <a:r>
              <a:rPr lang="en-US" dirty="0" smtClean="0">
                <a:solidFill>
                  <a:schemeClr val="bg2">
                    <a:lumMod val="50000"/>
                  </a:schemeClr>
                </a:solidFill>
              </a:rPr>
              <a:t>If they are wanting to renew and you notice in the top left corner that it is an Initial Temporary Authorization, you must REJECT/DENY the application.  Applicant must go back into the system and select RENEW beside the credential. </a:t>
            </a:r>
            <a:endParaRPr lang="en-US" dirty="0">
              <a:solidFill>
                <a:schemeClr val="bg2">
                  <a:lumMod val="50000"/>
                </a:schemeClr>
              </a:solidFill>
            </a:endParaRPr>
          </a:p>
        </p:txBody>
      </p:sp>
    </p:spTree>
    <p:extLst>
      <p:ext uri="{BB962C8B-B14F-4D97-AF65-F5344CB8AC3E}">
        <p14:creationId xmlns:p14="http://schemas.microsoft.com/office/powerpoint/2010/main" val="30144534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Coaching Applications</a:t>
            </a:r>
            <a:endParaRPr lang="en-US" dirty="0"/>
          </a:p>
        </p:txBody>
      </p:sp>
      <p:sp>
        <p:nvSpPr>
          <p:cNvPr id="3" name="Content Placeholder 2"/>
          <p:cNvSpPr>
            <a:spLocks noGrp="1"/>
          </p:cNvSpPr>
          <p:nvPr>
            <p:ph idx="1"/>
          </p:nvPr>
        </p:nvSpPr>
        <p:spPr>
          <a:xfrm>
            <a:off x="298939" y="1543907"/>
            <a:ext cx="8527427" cy="4329356"/>
          </a:xfrm>
        </p:spPr>
        <p:txBody>
          <a:bodyPr>
            <a:normAutofit/>
          </a:bodyPr>
          <a:lstStyle/>
          <a:p>
            <a:r>
              <a:rPr lang="en-US" i="1" dirty="0" smtClean="0">
                <a:solidFill>
                  <a:schemeClr val="bg2">
                    <a:lumMod val="50000"/>
                  </a:schemeClr>
                </a:solidFill>
              </a:rPr>
              <a:t>A </a:t>
            </a:r>
            <a:r>
              <a:rPr lang="en-US" i="1" dirty="0">
                <a:solidFill>
                  <a:schemeClr val="bg2">
                    <a:lumMod val="50000"/>
                  </a:schemeClr>
                </a:solidFill>
              </a:rPr>
              <a:t>reminder that </a:t>
            </a:r>
            <a:r>
              <a:rPr lang="en-US" b="1" i="1" u="sng" dirty="0">
                <a:solidFill>
                  <a:schemeClr val="bg2">
                    <a:lumMod val="50000"/>
                  </a:schemeClr>
                </a:solidFill>
              </a:rPr>
              <a:t>prior to allowing</a:t>
            </a:r>
            <a:r>
              <a:rPr lang="en-US" i="1" dirty="0">
                <a:solidFill>
                  <a:schemeClr val="bg2">
                    <a:lumMod val="50000"/>
                  </a:schemeClr>
                </a:solidFill>
              </a:rPr>
              <a:t> a coach, who is not a Professional Educator, to begin working in such capacity, he/she </a:t>
            </a:r>
            <a:r>
              <a:rPr lang="en-US" b="1" i="1" u="sng" dirty="0">
                <a:solidFill>
                  <a:schemeClr val="bg2">
                    <a:lumMod val="50000"/>
                  </a:schemeClr>
                </a:solidFill>
              </a:rPr>
              <a:t>must hold a Coaching Authorization</a:t>
            </a:r>
            <a:r>
              <a:rPr lang="en-US" i="1" dirty="0">
                <a:solidFill>
                  <a:schemeClr val="bg2">
                    <a:lumMod val="50000"/>
                  </a:schemeClr>
                </a:solidFill>
              </a:rPr>
              <a:t>.  An individual who is not a certified professional educator employed by the county </a:t>
            </a:r>
            <a:r>
              <a:rPr lang="en-US" b="1" i="1" u="sng" dirty="0">
                <a:solidFill>
                  <a:schemeClr val="bg2">
                    <a:lumMod val="50000"/>
                  </a:schemeClr>
                </a:solidFill>
              </a:rPr>
              <a:t>must be issued</a:t>
            </a:r>
            <a:r>
              <a:rPr lang="en-US" i="1" dirty="0">
                <a:solidFill>
                  <a:schemeClr val="bg2">
                    <a:lumMod val="50000"/>
                  </a:schemeClr>
                </a:solidFill>
              </a:rPr>
              <a:t> an athletic coach authorization </a:t>
            </a:r>
            <a:r>
              <a:rPr lang="en-US" b="1" i="1" dirty="0">
                <a:solidFill>
                  <a:schemeClr val="bg2">
                    <a:lumMod val="50000"/>
                  </a:schemeClr>
                </a:solidFill>
              </a:rPr>
              <a:t>prior to beginning any coaching activity</a:t>
            </a:r>
            <a:r>
              <a:rPr lang="en-US" i="1" dirty="0">
                <a:solidFill>
                  <a:schemeClr val="bg2">
                    <a:lumMod val="50000"/>
                  </a:schemeClr>
                </a:solidFill>
              </a:rPr>
              <a:t> under West Virginia Code </a:t>
            </a:r>
            <a:r>
              <a:rPr lang="en-US" i="1" u="sng" dirty="0">
                <a:solidFill>
                  <a:schemeClr val="bg2">
                    <a:lumMod val="50000"/>
                  </a:schemeClr>
                </a:solidFill>
                <a:hlinkClick r:id="rId3"/>
              </a:rPr>
              <a:t>18A-3-2a</a:t>
            </a:r>
            <a:r>
              <a:rPr lang="en-US" i="1" dirty="0">
                <a:solidFill>
                  <a:schemeClr val="bg2">
                    <a:lumMod val="50000"/>
                  </a:schemeClr>
                </a:solidFill>
              </a:rPr>
              <a:t>(e)(3) and WVBE </a:t>
            </a:r>
            <a:r>
              <a:rPr lang="en-US" i="1" u="sng" dirty="0">
                <a:solidFill>
                  <a:schemeClr val="bg2">
                    <a:lumMod val="50000"/>
                  </a:schemeClr>
                </a:solidFill>
                <a:hlinkClick r:id="rId4"/>
              </a:rPr>
              <a:t>Policy 5202</a:t>
            </a:r>
            <a:r>
              <a:rPr lang="en-US" i="1" dirty="0">
                <a:solidFill>
                  <a:schemeClr val="bg2">
                    <a:lumMod val="50000"/>
                  </a:schemeClr>
                </a:solidFill>
              </a:rPr>
              <a:t> in order to work or volunteer as a coach of a school's athletic team. In order to be issued a coaching authorization, the applicant must be employed under a coaching contract with a county board of education, hold a minimum of a high school diploma or an equivalency diploma and complete training from the West Virginia Secondary School Activities Commission (WVSSAC) or approved local board of education training if the sport is not within the WVSSAC's jurisdiction.</a:t>
            </a:r>
            <a:endParaRPr lang="en-US" dirty="0">
              <a:solidFill>
                <a:schemeClr val="bg2">
                  <a:lumMod val="50000"/>
                </a:schemeClr>
              </a:solidFill>
            </a:endParaRPr>
          </a:p>
          <a:p>
            <a:endParaRPr lang="en-US" dirty="0">
              <a:solidFill>
                <a:schemeClr val="bg2">
                  <a:lumMod val="50000"/>
                </a:schemeClr>
              </a:solidFill>
            </a:endParaRPr>
          </a:p>
          <a:p>
            <a:endParaRPr lang="en-US" dirty="0">
              <a:solidFill>
                <a:schemeClr val="bg2">
                  <a:lumMod val="50000"/>
                </a:schemeClr>
              </a:solidFill>
            </a:endParaRPr>
          </a:p>
        </p:txBody>
      </p:sp>
      <p:sp>
        <p:nvSpPr>
          <p:cNvPr id="4" name="Slide Number Placeholder 3"/>
          <p:cNvSpPr>
            <a:spLocks noGrp="1"/>
          </p:cNvSpPr>
          <p:nvPr>
            <p:ph type="sldNum" sz="quarter" idx="12"/>
          </p:nvPr>
        </p:nvSpPr>
        <p:spPr/>
        <p:txBody>
          <a:bodyPr/>
          <a:lstStyle/>
          <a:p>
            <a:fld id="{E8F1C562-0EF2-0045-8093-4EDB6FA56DFA}" type="slidenum">
              <a:rPr lang="en-US" smtClean="0"/>
              <a:t>14</a:t>
            </a:fld>
            <a:endParaRPr lang="en-US" dirty="0"/>
          </a:p>
        </p:txBody>
      </p:sp>
    </p:spTree>
    <p:extLst>
      <p:ext uri="{BB962C8B-B14F-4D97-AF65-F5344CB8AC3E}">
        <p14:creationId xmlns:p14="http://schemas.microsoft.com/office/powerpoint/2010/main" val="9420241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Coaching Authorizations</a:t>
            </a:r>
            <a:endParaRPr lang="en-US" dirty="0"/>
          </a:p>
        </p:txBody>
      </p:sp>
      <p:sp>
        <p:nvSpPr>
          <p:cNvPr id="3" name="Content Placeholder 2"/>
          <p:cNvSpPr>
            <a:spLocks noGrp="1"/>
          </p:cNvSpPr>
          <p:nvPr>
            <p:ph idx="1"/>
          </p:nvPr>
        </p:nvSpPr>
        <p:spPr/>
        <p:txBody>
          <a:bodyPr/>
          <a:lstStyle/>
          <a:p>
            <a:r>
              <a:rPr lang="en-US" dirty="0">
                <a:solidFill>
                  <a:schemeClr val="bg2">
                    <a:lumMod val="50000"/>
                  </a:schemeClr>
                </a:solidFill>
              </a:rPr>
              <a:t>Some counties are permitting coaching applicants to work during the season their particular sport is being played even though their applications have not yet been approved. Sometimes, in fact, the Office of Certification and Professional Preparation has denied an application based upon evidence of misconduct by the applicant only to find that the applicant has already coached the entire season. Counties may have mistakenly relied upon the WV Code section 18A-3-2 that provides for the employment of a professional educator for up to three school months if a teacher is employed in good faith on the anticipation that he/she is eligible for a certificate. This statutory section applies specifically to </a:t>
            </a:r>
            <a:r>
              <a:rPr lang="en-US" b="1" u="sng" dirty="0">
                <a:solidFill>
                  <a:schemeClr val="bg2">
                    <a:lumMod val="50000"/>
                  </a:schemeClr>
                </a:solidFill>
              </a:rPr>
              <a:t>professional educators only</a:t>
            </a:r>
            <a:r>
              <a:rPr lang="en-US" dirty="0">
                <a:solidFill>
                  <a:schemeClr val="bg2">
                    <a:lumMod val="50000"/>
                  </a:schemeClr>
                </a:solidFill>
              </a:rPr>
              <a:t> defined in West Virginia Code </a:t>
            </a:r>
            <a:r>
              <a:rPr lang="en-US" u="sng" dirty="0">
                <a:solidFill>
                  <a:schemeClr val="bg2">
                    <a:lumMod val="50000"/>
                  </a:schemeClr>
                </a:solidFill>
                <a:hlinkClick r:id="rId3"/>
              </a:rPr>
              <a:t>18A-1-1</a:t>
            </a:r>
            <a:r>
              <a:rPr lang="en-US" dirty="0">
                <a:solidFill>
                  <a:schemeClr val="bg2">
                    <a:lumMod val="50000"/>
                  </a:schemeClr>
                </a:solidFill>
              </a:rPr>
              <a:t>, not athletic coaches working under an authorization.</a:t>
            </a:r>
          </a:p>
          <a:p>
            <a:endParaRPr lang="en-US" dirty="0">
              <a:solidFill>
                <a:schemeClr val="bg2">
                  <a:lumMod val="50000"/>
                </a:schemeClr>
              </a:solidFill>
            </a:endParaRPr>
          </a:p>
        </p:txBody>
      </p:sp>
      <p:sp>
        <p:nvSpPr>
          <p:cNvPr id="4" name="Slide Number Placeholder 3"/>
          <p:cNvSpPr>
            <a:spLocks noGrp="1"/>
          </p:cNvSpPr>
          <p:nvPr>
            <p:ph type="sldNum" sz="quarter" idx="12"/>
          </p:nvPr>
        </p:nvSpPr>
        <p:spPr/>
        <p:txBody>
          <a:bodyPr/>
          <a:lstStyle/>
          <a:p>
            <a:fld id="{E8F1C562-0EF2-0045-8093-4EDB6FA56DFA}" type="slidenum">
              <a:rPr lang="en-US" smtClean="0"/>
              <a:t>15</a:t>
            </a:fld>
            <a:endParaRPr lang="en-US" dirty="0"/>
          </a:p>
        </p:txBody>
      </p:sp>
    </p:spTree>
    <p:extLst>
      <p:ext uri="{BB962C8B-B14F-4D97-AF65-F5344CB8AC3E}">
        <p14:creationId xmlns:p14="http://schemas.microsoft.com/office/powerpoint/2010/main" val="7731863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Certification OneNote Notebook</a:t>
            </a:r>
            <a:endParaRPr lang="en-US" b="1" dirty="0"/>
          </a:p>
        </p:txBody>
      </p:sp>
      <p:sp>
        <p:nvSpPr>
          <p:cNvPr id="3" name="Content Placeholder 2"/>
          <p:cNvSpPr>
            <a:spLocks noGrp="1"/>
          </p:cNvSpPr>
          <p:nvPr>
            <p:ph idx="1"/>
          </p:nvPr>
        </p:nvSpPr>
        <p:spPr/>
        <p:txBody>
          <a:bodyPr vert="horz" lIns="91440" tIns="45720" rIns="91440" bIns="45720" rtlCol="0" anchor="t">
            <a:normAutofit/>
          </a:bodyPr>
          <a:lstStyle/>
          <a:p>
            <a:pPr algn="ctr"/>
            <a:r>
              <a:rPr lang="en-US" dirty="0" smtClean="0">
                <a:solidFill>
                  <a:schemeClr val="bg2">
                    <a:lumMod val="50000"/>
                  </a:schemeClr>
                </a:solidFill>
                <a:hlinkClick r:id="rId3"/>
              </a:rPr>
              <a:t>Certification OneNote Notebook</a:t>
            </a:r>
            <a:endParaRPr lang="en-US" dirty="0" smtClean="0">
              <a:solidFill>
                <a:schemeClr val="bg2">
                  <a:lumMod val="50000"/>
                </a:schemeClr>
              </a:solidFill>
            </a:endParaRPr>
          </a:p>
          <a:p>
            <a:pPr algn="ctr"/>
            <a:endParaRPr lang="en-US" dirty="0">
              <a:solidFill>
                <a:schemeClr val="bg2">
                  <a:lumMod val="50000"/>
                </a:schemeClr>
              </a:solidFill>
            </a:endParaRPr>
          </a:p>
          <a:p>
            <a:r>
              <a:rPr lang="en-US" dirty="0" smtClean="0">
                <a:solidFill>
                  <a:schemeClr val="bg2">
                    <a:lumMod val="50000"/>
                  </a:schemeClr>
                </a:solidFill>
              </a:rPr>
              <a:t>Frequently requested information at your fingertips</a:t>
            </a:r>
          </a:p>
          <a:p>
            <a:endParaRPr lang="en-US" dirty="0">
              <a:solidFill>
                <a:schemeClr val="bg2">
                  <a:lumMod val="50000"/>
                </a:schemeClr>
              </a:solidFill>
            </a:endParaRPr>
          </a:p>
          <a:p>
            <a:pPr marL="0" indent="0">
              <a:buNone/>
            </a:pPr>
            <a:endParaRPr lang="en-US" dirty="0" smtClean="0">
              <a:solidFill>
                <a:schemeClr val="bg2">
                  <a:lumMod val="50000"/>
                </a:schemeClr>
              </a:solidFill>
            </a:endParaRPr>
          </a:p>
          <a:p>
            <a:r>
              <a:rPr lang="en-US" dirty="0" smtClean="0">
                <a:solidFill>
                  <a:schemeClr val="bg2">
                    <a:lumMod val="50000"/>
                  </a:schemeClr>
                </a:solidFill>
              </a:rPr>
              <a:t>Most current</a:t>
            </a:r>
          </a:p>
          <a:p>
            <a:pPr lvl="1"/>
            <a:r>
              <a:rPr lang="en-US" sz="2100" dirty="0" smtClean="0">
                <a:solidFill>
                  <a:schemeClr val="bg2">
                    <a:lumMod val="50000"/>
                  </a:schemeClr>
                </a:solidFill>
              </a:rPr>
              <a:t>Version of Policy 5202</a:t>
            </a:r>
          </a:p>
          <a:p>
            <a:pPr lvl="1"/>
            <a:r>
              <a:rPr lang="en-US" sz="2100" dirty="0" smtClean="0">
                <a:solidFill>
                  <a:schemeClr val="bg2">
                    <a:lumMod val="50000"/>
                  </a:schemeClr>
                </a:solidFill>
              </a:rPr>
              <a:t>Applications</a:t>
            </a:r>
          </a:p>
          <a:p>
            <a:pPr lvl="1"/>
            <a:r>
              <a:rPr lang="en-US" sz="2100" dirty="0" smtClean="0">
                <a:solidFill>
                  <a:schemeClr val="bg2">
                    <a:lumMod val="50000"/>
                  </a:schemeClr>
                </a:solidFill>
              </a:rPr>
              <a:t>Instructions for submitting an application</a:t>
            </a:r>
            <a:endParaRPr lang="en-US" sz="2100" dirty="0">
              <a:solidFill>
                <a:schemeClr val="bg2">
                  <a:lumMod val="50000"/>
                </a:schemeClr>
              </a:solidFill>
            </a:endParaRPr>
          </a:p>
          <a:p>
            <a:pPr marL="342900" lvl="1" indent="0">
              <a:buNone/>
            </a:pPr>
            <a:endParaRPr lang="en-US" sz="2100" dirty="0" smtClean="0">
              <a:solidFill>
                <a:schemeClr val="bg2">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16</a:t>
            </a:fld>
            <a:endParaRPr lang="en-US"/>
          </a:p>
        </p:txBody>
      </p:sp>
    </p:spTree>
    <p:extLst>
      <p:ext uri="{BB962C8B-B14F-4D97-AF65-F5344CB8AC3E}">
        <p14:creationId xmlns:p14="http://schemas.microsoft.com/office/powerpoint/2010/main" val="7576494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Form 38</a:t>
            </a:r>
            <a:br>
              <a:rPr lang="en-US" b="1" dirty="0" smtClean="0"/>
            </a:br>
            <a:r>
              <a:rPr lang="en-US" b="1" dirty="0" smtClean="0"/>
              <a:t>Temporary Authorization</a:t>
            </a:r>
            <a:endParaRPr lang="en-US" b="1" dirty="0"/>
          </a:p>
        </p:txBody>
      </p:sp>
      <p:sp>
        <p:nvSpPr>
          <p:cNvPr id="3" name="Content Placeholder 2"/>
          <p:cNvSpPr>
            <a:spLocks noGrp="1"/>
          </p:cNvSpPr>
          <p:nvPr>
            <p:ph idx="1"/>
          </p:nvPr>
        </p:nvSpPr>
        <p:spPr/>
        <p:txBody>
          <a:bodyPr>
            <a:normAutofit/>
          </a:bodyPr>
          <a:lstStyle/>
          <a:p>
            <a:r>
              <a:rPr lang="en-US" dirty="0" smtClean="0">
                <a:solidFill>
                  <a:schemeClr val="bg2">
                    <a:lumMod val="50000"/>
                  </a:schemeClr>
                </a:solidFill>
              </a:rPr>
              <a:t>Be sure to apply for renewals AFTER January 1 of the year the certificate expires.  Applying early will lead to denial</a:t>
            </a:r>
          </a:p>
          <a:p>
            <a:r>
              <a:rPr lang="en-US" dirty="0" smtClean="0">
                <a:solidFill>
                  <a:schemeClr val="bg2">
                    <a:lumMod val="50000"/>
                  </a:schemeClr>
                </a:solidFill>
              </a:rPr>
              <a:t>Be sure to indicate the correct school year for the authorization</a:t>
            </a:r>
          </a:p>
          <a:p>
            <a:r>
              <a:rPr lang="en-US" b="1" dirty="0" smtClean="0">
                <a:solidFill>
                  <a:schemeClr val="bg2">
                    <a:lumMod val="50000"/>
                  </a:schemeClr>
                </a:solidFill>
              </a:rPr>
              <a:t>Option Pathway has been removed from Authorizations and is now an Advanced Credential (Form 30)</a:t>
            </a:r>
          </a:p>
        </p:txBody>
      </p:sp>
      <p:sp>
        <p:nvSpPr>
          <p:cNvPr id="4" name="Slide Number Placeholder 3"/>
          <p:cNvSpPr>
            <a:spLocks noGrp="1"/>
          </p:cNvSpPr>
          <p:nvPr>
            <p:ph type="sldNum" sz="quarter" idx="12"/>
          </p:nvPr>
        </p:nvSpPr>
        <p:spPr/>
        <p:txBody>
          <a:bodyPr/>
          <a:lstStyle/>
          <a:p>
            <a:fld id="{16630861-4318-414B-8E21-CA5F03E7BD41}" type="slidenum">
              <a:rPr lang="en-US" smtClean="0"/>
              <a:t>17</a:t>
            </a:fld>
            <a:endParaRPr lang="en-US"/>
          </a:p>
        </p:txBody>
      </p:sp>
    </p:spTree>
    <p:extLst>
      <p:ext uri="{BB962C8B-B14F-4D97-AF65-F5344CB8AC3E}">
        <p14:creationId xmlns:p14="http://schemas.microsoft.com/office/powerpoint/2010/main" val="34788816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Permanent Authorization for Wellness</a:t>
            </a:r>
            <a:endParaRPr lang="en-US" dirty="0"/>
          </a:p>
        </p:txBody>
      </p:sp>
      <p:sp>
        <p:nvSpPr>
          <p:cNvPr id="3" name="Content Placeholder 2"/>
          <p:cNvSpPr>
            <a:spLocks noGrp="1"/>
          </p:cNvSpPr>
          <p:nvPr>
            <p:ph idx="1"/>
          </p:nvPr>
        </p:nvSpPr>
        <p:spPr/>
        <p:txBody>
          <a:bodyPr/>
          <a:lstStyle/>
          <a:p>
            <a:r>
              <a:rPr lang="en-US" i="1" dirty="0"/>
              <a:t>Any educator who has been assigned to teach a Health or Physical Education course in grades 6 through 8 during the </a:t>
            </a:r>
            <a:r>
              <a:rPr lang="en-US" b="1" i="1" u="sng" dirty="0"/>
              <a:t>2017-18 school year</a:t>
            </a:r>
            <a:r>
              <a:rPr lang="en-US" i="1" dirty="0"/>
              <a:t> will be granted the Wellness (2250) endorsement due to the changes in WVBE Policy 2510. </a:t>
            </a:r>
            <a:endParaRPr lang="en-US" i="1" dirty="0" smtClean="0"/>
          </a:p>
          <a:p>
            <a:pPr lvl="1"/>
            <a:r>
              <a:rPr lang="en-US" i="1" dirty="0" smtClean="0"/>
              <a:t>Submit a Form 38 at NO CHARGE for the authorization.</a:t>
            </a:r>
          </a:p>
          <a:p>
            <a:pPr lvl="1"/>
            <a:endParaRPr lang="en-US" dirty="0"/>
          </a:p>
          <a:p>
            <a:r>
              <a:rPr lang="en-US" i="1" dirty="0"/>
              <a:t>Beginning August 1, 2018, all educators newly assigned to teach a Wellness course in grades 7-8 must hold a Wellness (2250) endorsement. </a:t>
            </a:r>
            <a:r>
              <a:rPr lang="en-US" i="1" dirty="0" smtClean="0"/>
              <a:t> </a:t>
            </a: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18</a:t>
            </a:fld>
            <a:endParaRPr lang="en-US"/>
          </a:p>
        </p:txBody>
      </p:sp>
    </p:spTree>
    <p:extLst>
      <p:ext uri="{BB962C8B-B14F-4D97-AF65-F5344CB8AC3E}">
        <p14:creationId xmlns:p14="http://schemas.microsoft.com/office/powerpoint/2010/main" val="8047817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Advanced Credentials</a:t>
            </a:r>
            <a:endParaRPr lang="en-US" b="1" dirty="0"/>
          </a:p>
        </p:txBody>
      </p:sp>
      <p:sp>
        <p:nvSpPr>
          <p:cNvPr id="3" name="Content Placeholder 2"/>
          <p:cNvSpPr>
            <a:spLocks noGrp="1"/>
          </p:cNvSpPr>
          <p:nvPr>
            <p:ph idx="1"/>
          </p:nvPr>
        </p:nvSpPr>
        <p:spPr>
          <a:xfrm>
            <a:off x="298939" y="1177637"/>
            <a:ext cx="8527427" cy="4558146"/>
          </a:xfrm>
        </p:spPr>
        <p:txBody>
          <a:bodyPr>
            <a:normAutofit/>
          </a:bodyPr>
          <a:lstStyle/>
          <a:p>
            <a:r>
              <a:rPr lang="en-US" b="1" dirty="0" smtClean="0">
                <a:solidFill>
                  <a:schemeClr val="bg2">
                    <a:lumMod val="50000"/>
                  </a:schemeClr>
                </a:solidFill>
              </a:rPr>
              <a:t>Option Pathway is now an Advanced Credential</a:t>
            </a:r>
          </a:p>
          <a:p>
            <a:pPr marL="0" indent="0">
              <a:buNone/>
            </a:pPr>
            <a:endParaRPr lang="en-US" b="1" dirty="0" smtClean="0">
              <a:solidFill>
                <a:schemeClr val="bg2">
                  <a:lumMod val="50000"/>
                </a:schemeClr>
              </a:solidFill>
            </a:endParaRPr>
          </a:p>
          <a:p>
            <a:pPr lvl="1"/>
            <a:r>
              <a:rPr lang="en-US" sz="2100" dirty="0" smtClean="0">
                <a:solidFill>
                  <a:schemeClr val="bg2">
                    <a:lumMod val="50000"/>
                  </a:schemeClr>
                </a:solidFill>
              </a:rPr>
              <a:t>Applicants will apply on a Form 30</a:t>
            </a:r>
          </a:p>
          <a:p>
            <a:pPr marL="342900" lvl="1" indent="0">
              <a:buNone/>
            </a:pPr>
            <a:endParaRPr lang="en-US" sz="2100" dirty="0" smtClean="0">
              <a:solidFill>
                <a:schemeClr val="bg2">
                  <a:lumMod val="50000"/>
                </a:schemeClr>
              </a:solidFill>
            </a:endParaRPr>
          </a:p>
          <a:p>
            <a:pPr lvl="1"/>
            <a:r>
              <a:rPr lang="en-US" sz="2100" dirty="0" smtClean="0">
                <a:solidFill>
                  <a:schemeClr val="bg2">
                    <a:lumMod val="50000"/>
                  </a:schemeClr>
                </a:solidFill>
              </a:rPr>
              <a:t>All applicants will request “Initial Option Pathway” for this year, even if they have held an Option Pathway Authorization in the past.</a:t>
            </a:r>
          </a:p>
          <a:p>
            <a:pPr marL="342900" lvl="1" indent="0">
              <a:buNone/>
            </a:pPr>
            <a:endParaRPr lang="en-US" sz="2100" dirty="0" smtClean="0">
              <a:solidFill>
                <a:schemeClr val="bg2">
                  <a:lumMod val="50000"/>
                </a:schemeClr>
              </a:solidFill>
            </a:endParaRPr>
          </a:p>
          <a:p>
            <a:pPr lvl="1"/>
            <a:r>
              <a:rPr lang="en-US" sz="2100" dirty="0" smtClean="0">
                <a:solidFill>
                  <a:schemeClr val="bg2">
                    <a:lumMod val="50000"/>
                  </a:schemeClr>
                </a:solidFill>
              </a:rPr>
              <a:t>Option Pathway Advanced Credential validity period will mirror the applicant’s professional teaching certificate not to exceed five years if an applicant is permanent. </a:t>
            </a:r>
          </a:p>
          <a:p>
            <a:endParaRPr lang="en-US" dirty="0">
              <a:solidFill>
                <a:schemeClr val="bg2">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19</a:t>
            </a:fld>
            <a:endParaRPr lang="en-US"/>
          </a:p>
        </p:txBody>
      </p:sp>
    </p:spTree>
    <p:extLst>
      <p:ext uri="{BB962C8B-B14F-4D97-AF65-F5344CB8AC3E}">
        <p14:creationId xmlns:p14="http://schemas.microsoft.com/office/powerpoint/2010/main" val="13857840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0"/>
            <a:ext cx="8527427" cy="1951463"/>
          </a:xfrm>
        </p:spPr>
        <p:txBody>
          <a:bodyPr>
            <a:normAutofit/>
          </a:bodyPr>
          <a:lstStyle/>
          <a:p>
            <a:r>
              <a:rPr lang="en-US" dirty="0" smtClean="0">
                <a:solidFill>
                  <a:srgbClr val="002060"/>
                </a:solidFill>
              </a:rPr>
              <a:t>Office of Certification and Professional Preparation Staff</a:t>
            </a:r>
            <a:br>
              <a:rPr lang="en-US" dirty="0" smtClean="0">
                <a:solidFill>
                  <a:srgbClr val="002060"/>
                </a:solidFill>
              </a:rPr>
            </a:br>
            <a:r>
              <a:rPr lang="en-US" sz="2200" b="1" dirty="0" smtClean="0">
                <a:solidFill>
                  <a:srgbClr val="002060"/>
                </a:solidFill>
              </a:rPr>
              <a:t>Robert Hagerman</a:t>
            </a:r>
            <a:r>
              <a:rPr lang="en-US" sz="2200" dirty="0" smtClean="0">
                <a:solidFill>
                  <a:srgbClr val="002060"/>
                </a:solidFill>
              </a:rPr>
              <a:t>, </a:t>
            </a:r>
            <a:r>
              <a:rPr lang="en-US" sz="2200" i="1" dirty="0" smtClean="0">
                <a:solidFill>
                  <a:srgbClr val="002060"/>
                </a:solidFill>
              </a:rPr>
              <a:t>Executive Director</a:t>
            </a:r>
            <a:r>
              <a:rPr lang="en-US" sz="2200" dirty="0" smtClean="0">
                <a:solidFill>
                  <a:srgbClr val="002060"/>
                </a:solidFill>
              </a:rPr>
              <a:t/>
            </a:r>
            <a:br>
              <a:rPr lang="en-US" sz="2200" dirty="0" smtClean="0">
                <a:solidFill>
                  <a:srgbClr val="002060"/>
                </a:solidFill>
              </a:rPr>
            </a:br>
            <a:r>
              <a:rPr lang="en-US" sz="2200" b="1" dirty="0" smtClean="0">
                <a:solidFill>
                  <a:srgbClr val="002060"/>
                </a:solidFill>
              </a:rPr>
              <a:t>Lori Wilson</a:t>
            </a:r>
            <a:r>
              <a:rPr lang="en-US" sz="2200" dirty="0" smtClean="0">
                <a:solidFill>
                  <a:srgbClr val="002060"/>
                </a:solidFill>
              </a:rPr>
              <a:t>, </a:t>
            </a:r>
            <a:r>
              <a:rPr lang="en-US" sz="2200" i="1" dirty="0" smtClean="0">
                <a:solidFill>
                  <a:srgbClr val="002060"/>
                </a:solidFill>
              </a:rPr>
              <a:t>Assistant Director</a:t>
            </a:r>
            <a:endParaRPr lang="en-US" sz="2200" i="1" dirty="0">
              <a:solidFill>
                <a:srgbClr val="002060"/>
              </a:solidFill>
            </a:endParaRPr>
          </a:p>
        </p:txBody>
      </p:sp>
      <p:sp>
        <p:nvSpPr>
          <p:cNvPr id="3" name="Content Placeholder 2"/>
          <p:cNvSpPr>
            <a:spLocks noGrp="1"/>
          </p:cNvSpPr>
          <p:nvPr>
            <p:ph idx="1"/>
          </p:nvPr>
        </p:nvSpPr>
        <p:spPr>
          <a:xfrm>
            <a:off x="298939" y="1879410"/>
            <a:ext cx="8527427" cy="4149969"/>
          </a:xfrm>
        </p:spPr>
        <p:txBody>
          <a:bodyPr numCol="2"/>
          <a:lstStyle/>
          <a:p>
            <a:r>
              <a:rPr lang="en-US" dirty="0" smtClean="0">
                <a:solidFill>
                  <a:schemeClr val="bg2">
                    <a:lumMod val="50000"/>
                  </a:schemeClr>
                </a:solidFill>
              </a:rPr>
              <a:t>Emily Curry</a:t>
            </a:r>
          </a:p>
          <a:p>
            <a:pPr lvl="1"/>
            <a:r>
              <a:rPr lang="en-US" dirty="0" smtClean="0">
                <a:solidFill>
                  <a:schemeClr val="bg2">
                    <a:lumMod val="50000"/>
                  </a:schemeClr>
                </a:solidFill>
              </a:rPr>
              <a:t>Teacher Quality Coordinator</a:t>
            </a:r>
          </a:p>
          <a:p>
            <a:r>
              <a:rPr lang="en-US" dirty="0" smtClean="0">
                <a:solidFill>
                  <a:schemeClr val="bg2">
                    <a:lumMod val="50000"/>
                  </a:schemeClr>
                </a:solidFill>
              </a:rPr>
              <a:t>Scottie Ford</a:t>
            </a:r>
          </a:p>
          <a:p>
            <a:pPr lvl="1"/>
            <a:r>
              <a:rPr lang="en-US" dirty="0" smtClean="0">
                <a:solidFill>
                  <a:schemeClr val="bg2">
                    <a:lumMod val="50000"/>
                  </a:schemeClr>
                </a:solidFill>
              </a:rPr>
              <a:t>Certification Coordinator</a:t>
            </a:r>
          </a:p>
          <a:p>
            <a:r>
              <a:rPr lang="en-US" dirty="0" smtClean="0">
                <a:solidFill>
                  <a:schemeClr val="bg2">
                    <a:lumMod val="50000"/>
                  </a:schemeClr>
                </a:solidFill>
              </a:rPr>
              <a:t>Brad Fittro</a:t>
            </a:r>
          </a:p>
          <a:p>
            <a:pPr lvl="1"/>
            <a:r>
              <a:rPr lang="en-US" dirty="0">
                <a:solidFill>
                  <a:schemeClr val="bg2">
                    <a:lumMod val="50000"/>
                  </a:schemeClr>
                </a:solidFill>
              </a:rPr>
              <a:t>Teacher Quality </a:t>
            </a:r>
            <a:r>
              <a:rPr lang="en-US" dirty="0" smtClean="0">
                <a:solidFill>
                  <a:schemeClr val="bg2">
                    <a:lumMod val="50000"/>
                  </a:schemeClr>
                </a:solidFill>
              </a:rPr>
              <a:t>Coordinator</a:t>
            </a:r>
          </a:p>
          <a:p>
            <a:r>
              <a:rPr lang="en-US" dirty="0" smtClean="0">
                <a:solidFill>
                  <a:schemeClr val="bg2">
                    <a:lumMod val="50000"/>
                  </a:schemeClr>
                </a:solidFill>
              </a:rPr>
              <a:t>Christina Haymaker</a:t>
            </a:r>
          </a:p>
          <a:p>
            <a:pPr lvl="1"/>
            <a:r>
              <a:rPr lang="en-US" dirty="0" smtClean="0">
                <a:solidFill>
                  <a:schemeClr val="bg2">
                    <a:lumMod val="50000"/>
                  </a:schemeClr>
                </a:solidFill>
              </a:rPr>
              <a:t>Credentialing Technician</a:t>
            </a:r>
          </a:p>
          <a:p>
            <a:r>
              <a:rPr lang="en-US" dirty="0" smtClean="0">
                <a:solidFill>
                  <a:schemeClr val="bg2">
                    <a:lumMod val="50000"/>
                  </a:schemeClr>
                </a:solidFill>
              </a:rPr>
              <a:t>Robert Mellace</a:t>
            </a:r>
          </a:p>
          <a:p>
            <a:pPr lvl="1"/>
            <a:r>
              <a:rPr lang="en-US" dirty="0">
                <a:solidFill>
                  <a:schemeClr val="bg2">
                    <a:lumMod val="50000"/>
                  </a:schemeClr>
                </a:solidFill>
              </a:rPr>
              <a:t>Teacher Quality </a:t>
            </a:r>
            <a:r>
              <a:rPr lang="en-US" dirty="0" smtClean="0">
                <a:solidFill>
                  <a:schemeClr val="bg2">
                    <a:lumMod val="50000"/>
                  </a:schemeClr>
                </a:solidFill>
              </a:rPr>
              <a:t>Coordinator</a:t>
            </a:r>
          </a:p>
          <a:p>
            <a:r>
              <a:rPr lang="en-US" dirty="0" smtClean="0">
                <a:solidFill>
                  <a:schemeClr val="bg2">
                    <a:lumMod val="50000"/>
                  </a:schemeClr>
                </a:solidFill>
              </a:rPr>
              <a:t>Kelly Mordecki</a:t>
            </a:r>
          </a:p>
          <a:p>
            <a:pPr lvl="1"/>
            <a:r>
              <a:rPr lang="en-US" dirty="0">
                <a:solidFill>
                  <a:schemeClr val="bg2">
                    <a:lumMod val="50000"/>
                  </a:schemeClr>
                </a:solidFill>
              </a:rPr>
              <a:t>Teacher Quality </a:t>
            </a:r>
            <a:r>
              <a:rPr lang="en-US" dirty="0" smtClean="0">
                <a:solidFill>
                  <a:schemeClr val="bg2">
                    <a:lumMod val="50000"/>
                  </a:schemeClr>
                </a:solidFill>
              </a:rPr>
              <a:t>Coordinator</a:t>
            </a:r>
          </a:p>
          <a:p>
            <a:pPr lvl="1"/>
            <a:r>
              <a:rPr lang="en-US" sz="2100" dirty="0" smtClean="0">
                <a:solidFill>
                  <a:schemeClr val="bg2">
                    <a:lumMod val="50000"/>
                  </a:schemeClr>
                </a:solidFill>
              </a:rPr>
              <a:t>Jodi Oliveto</a:t>
            </a:r>
          </a:p>
          <a:p>
            <a:pPr lvl="2"/>
            <a:r>
              <a:rPr lang="en-US" sz="1800" dirty="0">
                <a:solidFill>
                  <a:schemeClr val="bg2">
                    <a:lumMod val="50000"/>
                  </a:schemeClr>
                </a:solidFill>
              </a:rPr>
              <a:t>Teacher Quality </a:t>
            </a:r>
            <a:r>
              <a:rPr lang="en-US" sz="1800" dirty="0" smtClean="0">
                <a:solidFill>
                  <a:schemeClr val="bg2">
                    <a:lumMod val="50000"/>
                  </a:schemeClr>
                </a:solidFill>
              </a:rPr>
              <a:t>Coordinator</a:t>
            </a:r>
          </a:p>
          <a:p>
            <a:pPr lvl="1"/>
            <a:r>
              <a:rPr lang="en-US" sz="2100" dirty="0" smtClean="0">
                <a:solidFill>
                  <a:schemeClr val="bg2">
                    <a:lumMod val="50000"/>
                  </a:schemeClr>
                </a:solidFill>
              </a:rPr>
              <a:t>Sherri Hudnall</a:t>
            </a:r>
          </a:p>
          <a:p>
            <a:pPr lvl="2"/>
            <a:r>
              <a:rPr lang="en-US" sz="1800" dirty="0" smtClean="0">
                <a:solidFill>
                  <a:schemeClr val="bg2">
                    <a:lumMod val="50000"/>
                  </a:schemeClr>
                </a:solidFill>
              </a:rPr>
              <a:t>Program Analyst</a:t>
            </a:r>
          </a:p>
          <a:p>
            <a:pPr lvl="1"/>
            <a:r>
              <a:rPr lang="en-US" sz="2100" dirty="0" smtClean="0">
                <a:solidFill>
                  <a:schemeClr val="bg2">
                    <a:lumMod val="50000"/>
                  </a:schemeClr>
                </a:solidFill>
              </a:rPr>
              <a:t>Cheryl Nichols</a:t>
            </a:r>
          </a:p>
          <a:p>
            <a:pPr lvl="2"/>
            <a:r>
              <a:rPr lang="en-US" sz="1800" dirty="0" smtClean="0">
                <a:solidFill>
                  <a:schemeClr val="bg2">
                    <a:lumMod val="50000"/>
                  </a:schemeClr>
                </a:solidFill>
              </a:rPr>
              <a:t>Program Assistant</a:t>
            </a:r>
          </a:p>
          <a:p>
            <a:pPr lvl="1"/>
            <a:r>
              <a:rPr lang="en-US" sz="2100" dirty="0" smtClean="0">
                <a:solidFill>
                  <a:schemeClr val="bg2">
                    <a:lumMod val="50000"/>
                  </a:schemeClr>
                </a:solidFill>
              </a:rPr>
              <a:t>Mona Bowe</a:t>
            </a:r>
          </a:p>
          <a:p>
            <a:pPr lvl="2"/>
            <a:r>
              <a:rPr lang="en-US" sz="1800" dirty="0" smtClean="0">
                <a:solidFill>
                  <a:schemeClr val="bg2">
                    <a:lumMod val="50000"/>
                  </a:schemeClr>
                </a:solidFill>
              </a:rPr>
              <a:t>Associate</a:t>
            </a:r>
          </a:p>
          <a:p>
            <a:pPr lvl="1"/>
            <a:r>
              <a:rPr lang="en-US" sz="2100" dirty="0" smtClean="0">
                <a:solidFill>
                  <a:schemeClr val="bg2">
                    <a:lumMod val="50000"/>
                  </a:schemeClr>
                </a:solidFill>
              </a:rPr>
              <a:t>Madison </a:t>
            </a:r>
            <a:r>
              <a:rPr lang="en-US" sz="2100" dirty="0">
                <a:solidFill>
                  <a:schemeClr val="bg2">
                    <a:lumMod val="50000"/>
                  </a:schemeClr>
                </a:solidFill>
              </a:rPr>
              <a:t>Haymaker</a:t>
            </a:r>
          </a:p>
          <a:p>
            <a:pPr lvl="2"/>
            <a:r>
              <a:rPr lang="en-US" sz="1800" dirty="0">
                <a:solidFill>
                  <a:schemeClr val="bg2">
                    <a:lumMod val="50000"/>
                  </a:schemeClr>
                </a:solidFill>
              </a:rPr>
              <a:t>Intern</a:t>
            </a:r>
          </a:p>
          <a:p>
            <a:pPr lvl="2"/>
            <a:endParaRPr lang="en-US" sz="1800" dirty="0" smtClean="0">
              <a:solidFill>
                <a:schemeClr val="bg2">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2</a:t>
            </a:fld>
            <a:endParaRPr lang="en-US"/>
          </a:p>
        </p:txBody>
      </p:sp>
    </p:spTree>
    <p:extLst>
      <p:ext uri="{BB962C8B-B14F-4D97-AF65-F5344CB8AC3E}">
        <p14:creationId xmlns:p14="http://schemas.microsoft.com/office/powerpoint/2010/main" val="36392951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Form 4</a:t>
            </a:r>
            <a:br>
              <a:rPr lang="en-US" b="1" dirty="0" smtClean="0"/>
            </a:br>
            <a:r>
              <a:rPr lang="en-US" b="1" dirty="0" smtClean="0"/>
              <a:t>Administration Renewal/Permanent</a:t>
            </a:r>
            <a:endParaRPr lang="en-US" b="1" dirty="0"/>
          </a:p>
        </p:txBody>
      </p:sp>
      <p:sp>
        <p:nvSpPr>
          <p:cNvPr id="3" name="Content Placeholder 2"/>
          <p:cNvSpPr>
            <a:spLocks noGrp="1"/>
          </p:cNvSpPr>
          <p:nvPr>
            <p:ph idx="1"/>
          </p:nvPr>
        </p:nvSpPr>
        <p:spPr>
          <a:xfrm>
            <a:off x="298939" y="1315844"/>
            <a:ext cx="8527427" cy="4557419"/>
          </a:xfrm>
        </p:spPr>
        <p:txBody>
          <a:bodyPr vert="horz" lIns="91440" tIns="45720" rIns="91440" bIns="45720" rtlCol="0" anchor="t">
            <a:noAutofit/>
          </a:bodyPr>
          <a:lstStyle/>
          <a:p>
            <a:r>
              <a:rPr lang="en-US" dirty="0">
                <a:solidFill>
                  <a:schemeClr val="bg2">
                    <a:lumMod val="50000"/>
                  </a:schemeClr>
                </a:solidFill>
              </a:rPr>
              <a:t>In order for an individual to request a Permanent WV Professional Administrative Certificate they must have the following:</a:t>
            </a:r>
          </a:p>
          <a:p>
            <a:pPr lvl="3"/>
            <a:r>
              <a:rPr lang="en-US" sz="2100" dirty="0">
                <a:solidFill>
                  <a:schemeClr val="bg2">
                    <a:lumMod val="50000"/>
                  </a:schemeClr>
                </a:solidFill>
              </a:rPr>
              <a:t>Six semester hours related to the endorsement, OR MA + 30, OR age 60.</a:t>
            </a:r>
          </a:p>
          <a:p>
            <a:pPr marL="1028700" lvl="3" indent="0">
              <a:buNone/>
            </a:pPr>
            <a:endParaRPr lang="en-US" sz="2100" dirty="0">
              <a:solidFill>
                <a:schemeClr val="bg2">
                  <a:lumMod val="50000"/>
                </a:schemeClr>
              </a:solidFill>
            </a:endParaRPr>
          </a:p>
          <a:p>
            <a:pPr lvl="3"/>
            <a:r>
              <a:rPr lang="en-US" sz="2100" dirty="0">
                <a:solidFill>
                  <a:schemeClr val="bg2">
                    <a:lumMod val="50000"/>
                  </a:schemeClr>
                </a:solidFill>
              </a:rPr>
              <a:t>Five (5) years of educational experience, one of which must be in WV</a:t>
            </a:r>
          </a:p>
          <a:p>
            <a:pPr marL="1028700" lvl="3" indent="0">
              <a:buNone/>
            </a:pPr>
            <a:endParaRPr lang="en-US" sz="2100" dirty="0">
              <a:solidFill>
                <a:schemeClr val="bg2">
                  <a:lumMod val="50000"/>
                </a:schemeClr>
              </a:solidFill>
            </a:endParaRPr>
          </a:p>
          <a:p>
            <a:pPr lvl="3"/>
            <a:r>
              <a:rPr lang="en-US" sz="2100" dirty="0">
                <a:solidFill>
                  <a:schemeClr val="bg2">
                    <a:lumMod val="50000"/>
                  </a:schemeClr>
                </a:solidFill>
              </a:rPr>
              <a:t>Two (2) years of administrative experience that must be in the endorsement area on the administrative certificate</a:t>
            </a:r>
          </a:p>
          <a:p>
            <a:pPr lvl="4"/>
            <a:r>
              <a:rPr lang="en-US" sz="2100" dirty="0">
                <a:solidFill>
                  <a:schemeClr val="bg2">
                    <a:lumMod val="50000"/>
                  </a:schemeClr>
                </a:solidFill>
              </a:rPr>
              <a:t>If an applicant does not hold the endorsement that matches the work experience (i.e. Principal/Supervisor of Instruction/ Superintendent, then they MUST have evidence that the WV Professional Administrative Certificate was required for employment</a:t>
            </a:r>
          </a:p>
          <a:p>
            <a:pPr lvl="4"/>
            <a:endParaRPr lang="en-US" sz="2100" dirty="0">
              <a:solidFill>
                <a:schemeClr val="bg2">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20</a:t>
            </a:fld>
            <a:endParaRPr lang="en-US"/>
          </a:p>
        </p:txBody>
      </p:sp>
    </p:spTree>
    <p:extLst>
      <p:ext uri="{BB962C8B-B14F-4D97-AF65-F5344CB8AC3E}">
        <p14:creationId xmlns:p14="http://schemas.microsoft.com/office/powerpoint/2010/main" val="35068058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Childhood Classroom Assistant Teacher Updates</a:t>
            </a:r>
            <a:endParaRPr lang="en-US" dirty="0"/>
          </a:p>
        </p:txBody>
      </p:sp>
      <p:sp>
        <p:nvSpPr>
          <p:cNvPr id="3" name="Content Placeholder 2"/>
          <p:cNvSpPr>
            <a:spLocks noGrp="1"/>
          </p:cNvSpPr>
          <p:nvPr>
            <p:ph idx="1"/>
          </p:nvPr>
        </p:nvSpPr>
        <p:spPr/>
        <p:txBody>
          <a:bodyPr/>
          <a:lstStyle/>
          <a:p>
            <a:r>
              <a:rPr lang="en-US" dirty="0" smtClean="0">
                <a:solidFill>
                  <a:schemeClr val="bg2">
                    <a:lumMod val="50000"/>
                  </a:schemeClr>
                </a:solidFill>
              </a:rPr>
              <a:t>The Form 41 application was updated on January 10, 2017</a:t>
            </a:r>
          </a:p>
          <a:p>
            <a:endParaRPr lang="en-US" dirty="0" smtClean="0">
              <a:solidFill>
                <a:schemeClr val="bg2">
                  <a:lumMod val="50000"/>
                </a:schemeClr>
              </a:solidFill>
            </a:endParaRPr>
          </a:p>
          <a:p>
            <a:r>
              <a:rPr lang="en-US" dirty="0" smtClean="0">
                <a:solidFill>
                  <a:schemeClr val="bg2">
                    <a:lumMod val="50000"/>
                  </a:schemeClr>
                </a:solidFill>
              </a:rPr>
              <a:t>Please make sure that you are using the newest form and filling it out in its entirety because we require all information for processing.</a:t>
            </a:r>
            <a:endParaRPr lang="en-US" dirty="0">
              <a:solidFill>
                <a:schemeClr val="bg2">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21</a:t>
            </a:fld>
            <a:endParaRPr lang="en-US"/>
          </a:p>
        </p:txBody>
      </p:sp>
    </p:spTree>
    <p:extLst>
      <p:ext uri="{BB962C8B-B14F-4D97-AF65-F5344CB8AC3E}">
        <p14:creationId xmlns:p14="http://schemas.microsoft.com/office/powerpoint/2010/main" val="3999175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22</a:t>
            </a:fld>
            <a:endParaRPr lang="en-US"/>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78069" y="369279"/>
            <a:ext cx="8598877" cy="5504472"/>
          </a:xfrm>
        </p:spPr>
      </p:pic>
    </p:spTree>
    <p:extLst>
      <p:ext uri="{BB962C8B-B14F-4D97-AF65-F5344CB8AC3E}">
        <p14:creationId xmlns:p14="http://schemas.microsoft.com/office/powerpoint/2010/main" val="40990146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7028" y="373674"/>
            <a:ext cx="7223122" cy="5605095"/>
          </a:xfrm>
        </p:spPr>
      </p:pic>
      <p:sp>
        <p:nvSpPr>
          <p:cNvPr id="4" name="Slide Number Placeholder 3"/>
          <p:cNvSpPr>
            <a:spLocks noGrp="1"/>
          </p:cNvSpPr>
          <p:nvPr>
            <p:ph type="sldNum" sz="quarter" idx="12"/>
          </p:nvPr>
        </p:nvSpPr>
        <p:spPr/>
        <p:txBody>
          <a:bodyPr/>
          <a:lstStyle/>
          <a:p>
            <a:fld id="{CADD62AB-F380-1C4E-AD83-B8A0D3112CA8}" type="slidenum">
              <a:rPr lang="en-US" smtClean="0"/>
              <a:t>23</a:t>
            </a:fld>
            <a:endParaRPr lang="en-US"/>
          </a:p>
        </p:txBody>
      </p:sp>
      <p:sp>
        <p:nvSpPr>
          <p:cNvPr id="6" name="Right Arrow 5"/>
          <p:cNvSpPr/>
          <p:nvPr/>
        </p:nvSpPr>
        <p:spPr>
          <a:xfrm>
            <a:off x="151228" y="1968919"/>
            <a:ext cx="1371600" cy="5798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38224524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7028" y="373674"/>
            <a:ext cx="7223122" cy="5605095"/>
          </a:xfrm>
        </p:spPr>
      </p:pic>
      <p:sp>
        <p:nvSpPr>
          <p:cNvPr id="4" name="Slide Number Placeholder 3"/>
          <p:cNvSpPr>
            <a:spLocks noGrp="1"/>
          </p:cNvSpPr>
          <p:nvPr>
            <p:ph type="sldNum" sz="quarter" idx="12"/>
          </p:nvPr>
        </p:nvSpPr>
        <p:spPr/>
        <p:txBody>
          <a:bodyPr/>
          <a:lstStyle/>
          <a:p>
            <a:fld id="{CADD62AB-F380-1C4E-AD83-B8A0D3112CA8}" type="slidenum">
              <a:rPr lang="en-US" smtClean="0"/>
              <a:t>24</a:t>
            </a:fld>
            <a:endParaRPr lang="en-US"/>
          </a:p>
        </p:txBody>
      </p:sp>
      <p:sp>
        <p:nvSpPr>
          <p:cNvPr id="6" name="Right Arrow 5"/>
          <p:cNvSpPr/>
          <p:nvPr/>
        </p:nvSpPr>
        <p:spPr>
          <a:xfrm rot="5400000">
            <a:off x="5353510" y="885503"/>
            <a:ext cx="1371600" cy="5798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18178154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7028" y="373674"/>
            <a:ext cx="7223122" cy="5605095"/>
          </a:xfrm>
        </p:spPr>
      </p:pic>
      <p:sp>
        <p:nvSpPr>
          <p:cNvPr id="4" name="Slide Number Placeholder 3"/>
          <p:cNvSpPr>
            <a:spLocks noGrp="1"/>
          </p:cNvSpPr>
          <p:nvPr>
            <p:ph type="sldNum" sz="quarter" idx="12"/>
          </p:nvPr>
        </p:nvSpPr>
        <p:spPr/>
        <p:txBody>
          <a:bodyPr/>
          <a:lstStyle/>
          <a:p>
            <a:fld id="{CADD62AB-F380-1C4E-AD83-B8A0D3112CA8}" type="slidenum">
              <a:rPr lang="en-US" smtClean="0"/>
              <a:t>25</a:t>
            </a:fld>
            <a:endParaRPr lang="en-US"/>
          </a:p>
        </p:txBody>
      </p:sp>
      <p:sp>
        <p:nvSpPr>
          <p:cNvPr id="6" name="Right Arrow 5"/>
          <p:cNvSpPr/>
          <p:nvPr/>
        </p:nvSpPr>
        <p:spPr>
          <a:xfrm rot="10800000">
            <a:off x="7454766" y="1667779"/>
            <a:ext cx="1371600" cy="5798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24999109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ADD62AB-F380-1C4E-AD83-B8A0D3112CA8}" type="slidenum">
              <a:rPr lang="en-US" smtClean="0"/>
              <a:t>26</a:t>
            </a:fld>
            <a:endParaRPr lang="en-US"/>
          </a:p>
        </p:txBody>
      </p:sp>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37829" y="184638"/>
            <a:ext cx="7740627" cy="5717063"/>
          </a:xfrm>
        </p:spPr>
      </p:pic>
    </p:spTree>
    <p:extLst>
      <p:ext uri="{BB962C8B-B14F-4D97-AF65-F5344CB8AC3E}">
        <p14:creationId xmlns:p14="http://schemas.microsoft.com/office/powerpoint/2010/main" val="149117590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ADD62AB-F380-1C4E-AD83-B8A0D3112CA8}" type="slidenum">
              <a:rPr lang="en-US" smtClean="0"/>
              <a:t>27</a:t>
            </a:fld>
            <a:endParaRPr lang="en-US"/>
          </a:p>
        </p:txBody>
      </p:sp>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37829" y="184638"/>
            <a:ext cx="7740627" cy="5717063"/>
          </a:xfrm>
        </p:spPr>
      </p:pic>
      <p:sp>
        <p:nvSpPr>
          <p:cNvPr id="5" name="Right Arrow 4"/>
          <p:cNvSpPr/>
          <p:nvPr/>
        </p:nvSpPr>
        <p:spPr>
          <a:xfrm>
            <a:off x="52029" y="5028639"/>
            <a:ext cx="1371600" cy="5798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15446498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ADD62AB-F380-1C4E-AD83-B8A0D3112CA8}" type="slidenum">
              <a:rPr lang="en-US" smtClean="0"/>
              <a:t>28</a:t>
            </a:fld>
            <a:endParaRPr lang="en-US"/>
          </a:p>
        </p:txBody>
      </p:sp>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37829" y="184638"/>
            <a:ext cx="7740627" cy="5717063"/>
          </a:xfrm>
        </p:spPr>
      </p:pic>
      <p:sp>
        <p:nvSpPr>
          <p:cNvPr id="5" name="Right Arrow 4"/>
          <p:cNvSpPr/>
          <p:nvPr/>
        </p:nvSpPr>
        <p:spPr>
          <a:xfrm rot="10800000">
            <a:off x="7454766" y="5167553"/>
            <a:ext cx="1371600" cy="5798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232255962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Waivers</a:t>
            </a:r>
          </a:p>
        </p:txBody>
      </p:sp>
      <p:sp>
        <p:nvSpPr>
          <p:cNvPr id="3" name="Content Placeholder 2"/>
          <p:cNvSpPr>
            <a:spLocks noGrp="1"/>
          </p:cNvSpPr>
          <p:nvPr>
            <p:ph idx="1"/>
          </p:nvPr>
        </p:nvSpPr>
        <p:spPr>
          <a:xfrm>
            <a:off x="298938" y="1374950"/>
            <a:ext cx="8527427" cy="4149969"/>
          </a:xfrm>
        </p:spPr>
        <p:txBody>
          <a:bodyPr>
            <a:normAutofit/>
          </a:bodyPr>
          <a:lstStyle/>
          <a:p>
            <a:r>
              <a:rPr lang="en-US" dirty="0" smtClean="0">
                <a:solidFill>
                  <a:schemeClr val="bg2">
                    <a:lumMod val="50000"/>
                  </a:schemeClr>
                </a:solidFill>
              </a:rPr>
              <a:t>Examples of criteria that </a:t>
            </a:r>
            <a:r>
              <a:rPr lang="en-US" dirty="0">
                <a:solidFill>
                  <a:schemeClr val="bg2">
                    <a:lumMod val="50000"/>
                  </a:schemeClr>
                </a:solidFill>
              </a:rPr>
              <a:t>can not be waived</a:t>
            </a:r>
          </a:p>
          <a:p>
            <a:pPr lvl="1"/>
            <a:r>
              <a:rPr lang="en-US" sz="2100" dirty="0">
                <a:solidFill>
                  <a:schemeClr val="bg2">
                    <a:lumMod val="50000"/>
                  </a:schemeClr>
                </a:solidFill>
              </a:rPr>
              <a:t>GPA</a:t>
            </a:r>
          </a:p>
          <a:p>
            <a:pPr lvl="1"/>
            <a:r>
              <a:rPr lang="en-US" sz="2100" dirty="0">
                <a:solidFill>
                  <a:schemeClr val="bg2">
                    <a:lumMod val="50000"/>
                  </a:schemeClr>
                </a:solidFill>
              </a:rPr>
              <a:t>Previous waivers on that </a:t>
            </a:r>
            <a:r>
              <a:rPr lang="en-US" sz="2100" dirty="0" smtClean="0">
                <a:solidFill>
                  <a:schemeClr val="bg2">
                    <a:lumMod val="50000"/>
                  </a:schemeClr>
                </a:solidFill>
              </a:rPr>
              <a:t>application</a:t>
            </a:r>
          </a:p>
          <a:p>
            <a:pPr lvl="1"/>
            <a:r>
              <a:rPr lang="en-US" sz="2100" dirty="0" smtClean="0">
                <a:solidFill>
                  <a:schemeClr val="bg2">
                    <a:lumMod val="50000"/>
                  </a:schemeClr>
                </a:solidFill>
              </a:rPr>
              <a:t>Praxis</a:t>
            </a:r>
            <a:endParaRPr lang="en-US" sz="2100" dirty="0">
              <a:solidFill>
                <a:schemeClr val="bg2">
                  <a:lumMod val="50000"/>
                </a:schemeClr>
              </a:solidFill>
            </a:endParaRPr>
          </a:p>
          <a:p>
            <a:r>
              <a:rPr lang="en-US" dirty="0" smtClean="0">
                <a:solidFill>
                  <a:schemeClr val="bg2">
                    <a:lumMod val="50000"/>
                  </a:schemeClr>
                </a:solidFill>
              </a:rPr>
              <a:t>Other </a:t>
            </a:r>
            <a:r>
              <a:rPr lang="en-US" dirty="0">
                <a:solidFill>
                  <a:schemeClr val="bg2">
                    <a:lumMod val="50000"/>
                  </a:schemeClr>
                </a:solidFill>
              </a:rPr>
              <a:t>important points to </a:t>
            </a:r>
            <a:r>
              <a:rPr lang="en-US" dirty="0" smtClean="0">
                <a:solidFill>
                  <a:schemeClr val="bg2">
                    <a:lumMod val="50000"/>
                  </a:schemeClr>
                </a:solidFill>
              </a:rPr>
              <a:t>remember</a:t>
            </a:r>
          </a:p>
          <a:p>
            <a:pPr lvl="1"/>
            <a:r>
              <a:rPr lang="en-US" sz="2100" dirty="0" smtClean="0">
                <a:solidFill>
                  <a:schemeClr val="bg2">
                    <a:lumMod val="50000"/>
                  </a:schemeClr>
                </a:solidFill>
              </a:rPr>
              <a:t>Waiver letter must include the specific criteria being waived</a:t>
            </a:r>
            <a:endParaRPr lang="en-US" sz="2100" dirty="0">
              <a:solidFill>
                <a:schemeClr val="bg2">
                  <a:lumMod val="50000"/>
                </a:schemeClr>
              </a:solidFill>
            </a:endParaRPr>
          </a:p>
          <a:p>
            <a:pPr lvl="1"/>
            <a:r>
              <a:rPr lang="en-US" sz="2100" dirty="0">
                <a:solidFill>
                  <a:schemeClr val="bg2">
                    <a:lumMod val="50000"/>
                  </a:schemeClr>
                </a:solidFill>
              </a:rPr>
              <a:t>Waivers have an extended processing time.</a:t>
            </a:r>
          </a:p>
          <a:p>
            <a:pPr lvl="1"/>
            <a:r>
              <a:rPr lang="en-US" sz="2100" dirty="0">
                <a:solidFill>
                  <a:schemeClr val="bg2">
                    <a:lumMod val="50000"/>
                  </a:schemeClr>
                </a:solidFill>
              </a:rPr>
              <a:t>Approval of a waiver is not approval of the application</a:t>
            </a:r>
            <a:r>
              <a:rPr lang="en-US" sz="2100" dirty="0" smtClean="0">
                <a:solidFill>
                  <a:schemeClr val="bg2">
                    <a:lumMod val="50000"/>
                  </a:schemeClr>
                </a:solidFill>
              </a:rPr>
              <a:t>.</a:t>
            </a:r>
          </a:p>
          <a:p>
            <a:pPr lvl="1"/>
            <a:r>
              <a:rPr lang="en-US" sz="2100" dirty="0">
                <a:solidFill>
                  <a:schemeClr val="bg2">
                    <a:lumMod val="50000"/>
                  </a:schemeClr>
                </a:solidFill>
              </a:rPr>
              <a:t>Unavailability of coursework requires documentation.</a:t>
            </a:r>
          </a:p>
          <a:p>
            <a:pPr lvl="1"/>
            <a:r>
              <a:rPr lang="en-US" sz="2100" dirty="0" smtClean="0">
                <a:solidFill>
                  <a:schemeClr val="bg2">
                    <a:lumMod val="50000"/>
                  </a:schemeClr>
                </a:solidFill>
              </a:rPr>
              <a:t>Waiver request letter, waiver request form and application must all be submitted</a:t>
            </a:r>
          </a:p>
        </p:txBody>
      </p:sp>
      <p:sp>
        <p:nvSpPr>
          <p:cNvPr id="4" name="Slide Number Placeholder 3"/>
          <p:cNvSpPr>
            <a:spLocks noGrp="1"/>
          </p:cNvSpPr>
          <p:nvPr>
            <p:ph type="sldNum" sz="quarter" idx="12"/>
          </p:nvPr>
        </p:nvSpPr>
        <p:spPr/>
        <p:txBody>
          <a:bodyPr/>
          <a:lstStyle/>
          <a:p>
            <a:fld id="{16630861-4318-414B-8E21-CA5F03E7BD41}" type="slidenum">
              <a:rPr lang="en-US" smtClean="0"/>
              <a:t>29</a:t>
            </a:fld>
            <a:endParaRPr lang="en-US"/>
          </a:p>
        </p:txBody>
      </p:sp>
    </p:spTree>
    <p:extLst>
      <p:ext uri="{BB962C8B-B14F-4D97-AF65-F5344CB8AC3E}">
        <p14:creationId xmlns:p14="http://schemas.microsoft.com/office/powerpoint/2010/main" val="35507250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Today’s Agenda</a:t>
            </a:r>
            <a:endParaRPr lang="en-US" dirty="0">
              <a:solidFill>
                <a:srgbClr val="002060"/>
              </a:solidFill>
            </a:endParaRPr>
          </a:p>
        </p:txBody>
      </p:sp>
      <p:sp>
        <p:nvSpPr>
          <p:cNvPr id="3" name="Content Placeholder 2"/>
          <p:cNvSpPr>
            <a:spLocks noGrp="1"/>
          </p:cNvSpPr>
          <p:nvPr>
            <p:ph idx="1"/>
          </p:nvPr>
        </p:nvSpPr>
        <p:spPr>
          <a:xfrm>
            <a:off x="298939" y="1186963"/>
            <a:ext cx="8527427" cy="4686300"/>
          </a:xfrm>
        </p:spPr>
        <p:txBody>
          <a:bodyPr>
            <a:normAutofit/>
          </a:bodyPr>
          <a:lstStyle/>
          <a:p>
            <a:r>
              <a:rPr lang="en-US" dirty="0" smtClean="0"/>
              <a:t>Policy Updates</a:t>
            </a:r>
          </a:p>
          <a:p>
            <a:r>
              <a:rPr lang="en-US" dirty="0" smtClean="0"/>
              <a:t>Online Applications</a:t>
            </a:r>
          </a:p>
          <a:p>
            <a:r>
              <a:rPr lang="en-US" dirty="0" smtClean="0"/>
              <a:t>Form updates and reminders</a:t>
            </a:r>
          </a:p>
          <a:p>
            <a:pPr lvl="1"/>
            <a:r>
              <a:rPr lang="en-US" sz="2100" dirty="0" smtClean="0"/>
              <a:t>Many forms were updated 12/11/18</a:t>
            </a:r>
          </a:p>
          <a:p>
            <a:pPr lvl="1"/>
            <a:r>
              <a:rPr lang="en-US" sz="2100" dirty="0" smtClean="0"/>
              <a:t>The newest form must always be used.</a:t>
            </a:r>
          </a:p>
          <a:p>
            <a:pPr lvl="1"/>
            <a:r>
              <a:rPr lang="en-US" sz="2100" dirty="0" smtClean="0"/>
              <a:t>Salary and tuition reimbursements</a:t>
            </a:r>
          </a:p>
          <a:p>
            <a:r>
              <a:rPr lang="en-US" dirty="0" smtClean="0"/>
              <a:t>Resources</a:t>
            </a:r>
          </a:p>
          <a:p>
            <a:pPr lvl="1"/>
            <a:r>
              <a:rPr lang="en-US" sz="2100" dirty="0" smtClean="0"/>
              <a:t>OneNote Notebook</a:t>
            </a:r>
          </a:p>
          <a:p>
            <a:pPr lvl="1"/>
            <a:r>
              <a:rPr lang="en-US" sz="2100" dirty="0" smtClean="0"/>
              <a:t>Department of Education website</a:t>
            </a:r>
          </a:p>
          <a:p>
            <a:pPr lvl="2"/>
            <a:r>
              <a:rPr lang="en-US" sz="2100" dirty="0" smtClean="0"/>
              <a:t>Recently updated</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3</a:t>
            </a:fld>
            <a:endParaRPr lang="en-US"/>
          </a:p>
        </p:txBody>
      </p:sp>
    </p:spTree>
    <p:extLst>
      <p:ext uri="{BB962C8B-B14F-4D97-AF65-F5344CB8AC3E}">
        <p14:creationId xmlns:p14="http://schemas.microsoft.com/office/powerpoint/2010/main" val="29082869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Certification (AC)</a:t>
            </a: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solidFill>
                  <a:schemeClr val="bg2">
                    <a:lumMod val="50000"/>
                  </a:schemeClr>
                </a:solidFill>
              </a:rPr>
              <a:t>AC </a:t>
            </a:r>
            <a:r>
              <a:rPr lang="en-US" b="1" dirty="0">
                <a:solidFill>
                  <a:schemeClr val="bg2">
                    <a:lumMod val="50000"/>
                  </a:schemeClr>
                </a:solidFill>
              </a:rPr>
              <a:t>applications </a:t>
            </a:r>
            <a:r>
              <a:rPr lang="en-US" dirty="0" smtClean="0">
                <a:solidFill>
                  <a:schemeClr val="bg2">
                    <a:lumMod val="50000"/>
                  </a:schemeClr>
                </a:solidFill>
              </a:rPr>
              <a:t>(Forms 25, 25R, 25C, 20P, etc.) require a date of 12/11/2017 </a:t>
            </a:r>
            <a:r>
              <a:rPr lang="en-US" dirty="0">
                <a:solidFill>
                  <a:schemeClr val="bg2">
                    <a:lumMod val="50000"/>
                  </a:schemeClr>
                </a:solidFill>
              </a:rPr>
              <a:t>or later.  </a:t>
            </a:r>
          </a:p>
          <a:p>
            <a:pPr marL="0" indent="0">
              <a:buNone/>
            </a:pPr>
            <a:endParaRPr lang="en-US" b="1" dirty="0" smtClean="0">
              <a:solidFill>
                <a:schemeClr val="bg2">
                  <a:lumMod val="50000"/>
                </a:schemeClr>
              </a:solidFill>
            </a:endParaRPr>
          </a:p>
          <a:p>
            <a:pPr marL="0" indent="0">
              <a:buNone/>
            </a:pPr>
            <a:r>
              <a:rPr lang="en-US" b="1" dirty="0">
                <a:solidFill>
                  <a:schemeClr val="bg2">
                    <a:lumMod val="50000"/>
                  </a:schemeClr>
                </a:solidFill>
              </a:rPr>
              <a:t>A</a:t>
            </a:r>
            <a:r>
              <a:rPr lang="en-US" b="1" dirty="0" smtClean="0">
                <a:solidFill>
                  <a:schemeClr val="bg2">
                    <a:lumMod val="50000"/>
                  </a:schemeClr>
                </a:solidFill>
              </a:rPr>
              <a:t>pplication form 25 </a:t>
            </a:r>
            <a:r>
              <a:rPr lang="en-US" dirty="0" smtClean="0">
                <a:solidFill>
                  <a:schemeClr val="bg2">
                    <a:lumMod val="50000"/>
                  </a:schemeClr>
                </a:solidFill>
              </a:rPr>
              <a:t>for the Alternative Teaching Certificate </a:t>
            </a:r>
            <a:r>
              <a:rPr lang="en-US" b="1" dirty="0" smtClean="0">
                <a:solidFill>
                  <a:schemeClr val="bg2">
                    <a:lumMod val="50000"/>
                  </a:schemeClr>
                </a:solidFill>
              </a:rPr>
              <a:t>requires documentation of the job posting.</a:t>
            </a:r>
          </a:p>
          <a:p>
            <a:pPr marL="0" indent="0">
              <a:buNone/>
            </a:pPr>
            <a:endParaRPr lang="en-US" b="1" dirty="0" smtClean="0">
              <a:solidFill>
                <a:schemeClr val="bg2">
                  <a:lumMod val="50000"/>
                </a:schemeClr>
              </a:solidFill>
            </a:endParaRPr>
          </a:p>
          <a:p>
            <a:pPr marL="0" indent="0">
              <a:buNone/>
            </a:pPr>
            <a:r>
              <a:rPr lang="en-US" b="1" dirty="0" smtClean="0">
                <a:solidFill>
                  <a:schemeClr val="bg2">
                    <a:lumMod val="50000"/>
                  </a:schemeClr>
                </a:solidFill>
              </a:rPr>
              <a:t>Eligibility </a:t>
            </a:r>
            <a:r>
              <a:rPr lang="en-US" b="1" dirty="0">
                <a:solidFill>
                  <a:schemeClr val="bg2">
                    <a:lumMod val="50000"/>
                  </a:schemeClr>
                </a:solidFill>
              </a:rPr>
              <a:t>Updates</a:t>
            </a:r>
            <a:r>
              <a:rPr lang="en-US" b="1" dirty="0" smtClean="0">
                <a:solidFill>
                  <a:schemeClr val="bg2">
                    <a:lumMod val="50000"/>
                  </a:schemeClr>
                </a:solidFill>
              </a:rPr>
              <a:t>:</a:t>
            </a:r>
            <a:r>
              <a:rPr lang="en-US" dirty="0">
                <a:solidFill>
                  <a:schemeClr val="bg2">
                    <a:lumMod val="50000"/>
                  </a:schemeClr>
                </a:solidFill>
              </a:rPr>
              <a:t> </a:t>
            </a:r>
            <a:r>
              <a:rPr lang="en-US" dirty="0" smtClean="0">
                <a:solidFill>
                  <a:schemeClr val="bg2">
                    <a:lumMod val="50000"/>
                  </a:schemeClr>
                </a:solidFill>
              </a:rPr>
              <a:t>Policy </a:t>
            </a:r>
            <a:r>
              <a:rPr lang="en-US" dirty="0">
                <a:solidFill>
                  <a:schemeClr val="bg2">
                    <a:lumMod val="50000"/>
                  </a:schemeClr>
                </a:solidFill>
              </a:rPr>
              <a:t>5202, Section </a:t>
            </a:r>
            <a:r>
              <a:rPr lang="en-US" dirty="0" smtClean="0">
                <a:solidFill>
                  <a:schemeClr val="bg2">
                    <a:lumMod val="50000"/>
                  </a:schemeClr>
                </a:solidFill>
              </a:rPr>
              <a:t>10.1.b.3.F.</a:t>
            </a:r>
            <a:endParaRPr lang="en-US" b="1" dirty="0">
              <a:solidFill>
                <a:schemeClr val="bg2">
                  <a:lumMod val="50000"/>
                </a:schemeClr>
              </a:solidFill>
            </a:endParaRPr>
          </a:p>
          <a:p>
            <a:r>
              <a:rPr lang="en-US" dirty="0">
                <a:solidFill>
                  <a:schemeClr val="bg2">
                    <a:lumMod val="50000"/>
                  </a:schemeClr>
                </a:solidFill>
              </a:rPr>
              <a:t>New test scores used for exemptions of the basic skills </a:t>
            </a:r>
            <a:r>
              <a:rPr lang="en-US" dirty="0" smtClean="0">
                <a:solidFill>
                  <a:schemeClr val="bg2">
                    <a:lumMod val="50000"/>
                  </a:schemeClr>
                </a:solidFill>
              </a:rPr>
              <a:t>exams</a:t>
            </a:r>
            <a:endParaRPr lang="en-US" dirty="0">
              <a:solidFill>
                <a:schemeClr val="bg2">
                  <a:lumMod val="50000"/>
                </a:schemeClr>
              </a:solidFill>
            </a:endParaRPr>
          </a:p>
          <a:p>
            <a:r>
              <a:rPr lang="en-US" dirty="0">
                <a:solidFill>
                  <a:schemeClr val="bg2">
                    <a:lumMod val="50000"/>
                  </a:schemeClr>
                </a:solidFill>
              </a:rPr>
              <a:t>New degree based exemptions for content </a:t>
            </a:r>
            <a:r>
              <a:rPr lang="en-US" dirty="0" smtClean="0">
                <a:solidFill>
                  <a:schemeClr val="bg2">
                    <a:lumMod val="50000"/>
                  </a:schemeClr>
                </a:solidFill>
              </a:rPr>
              <a:t>exams</a:t>
            </a:r>
          </a:p>
        </p:txBody>
      </p:sp>
      <p:sp>
        <p:nvSpPr>
          <p:cNvPr id="4" name="Slide Number Placeholder 3"/>
          <p:cNvSpPr>
            <a:spLocks noGrp="1"/>
          </p:cNvSpPr>
          <p:nvPr>
            <p:ph type="sldNum" sz="quarter" idx="12"/>
          </p:nvPr>
        </p:nvSpPr>
        <p:spPr/>
        <p:txBody>
          <a:bodyPr/>
          <a:lstStyle/>
          <a:p>
            <a:fld id="{16630861-4318-414B-8E21-CA5F03E7BD41}" type="slidenum">
              <a:rPr lang="en-US" smtClean="0"/>
              <a:t>30</a:t>
            </a:fld>
            <a:endParaRPr lang="en-US"/>
          </a:p>
        </p:txBody>
      </p:sp>
    </p:spTree>
    <p:extLst>
      <p:ext uri="{BB962C8B-B14F-4D97-AF65-F5344CB8AC3E}">
        <p14:creationId xmlns:p14="http://schemas.microsoft.com/office/powerpoint/2010/main" val="18359912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Certification</a:t>
            </a:r>
            <a:endParaRPr lang="en-US" dirty="0"/>
          </a:p>
        </p:txBody>
      </p:sp>
      <p:sp>
        <p:nvSpPr>
          <p:cNvPr id="3" name="Content Placeholder 2"/>
          <p:cNvSpPr>
            <a:spLocks noGrp="1"/>
          </p:cNvSpPr>
          <p:nvPr>
            <p:ph idx="1"/>
          </p:nvPr>
        </p:nvSpPr>
        <p:spPr>
          <a:xfrm>
            <a:off x="232997" y="2015179"/>
            <a:ext cx="8527427" cy="3345931"/>
          </a:xfrm>
        </p:spPr>
        <p:txBody>
          <a:bodyPr>
            <a:normAutofit/>
          </a:bodyPr>
          <a:lstStyle/>
          <a:p>
            <a:pPr marL="0" indent="0">
              <a:buNone/>
            </a:pPr>
            <a:r>
              <a:rPr lang="en-US" b="1" dirty="0">
                <a:solidFill>
                  <a:schemeClr val="bg2">
                    <a:lumMod val="50000"/>
                  </a:schemeClr>
                </a:solidFill>
              </a:rPr>
              <a:t>Provisional Certification:</a:t>
            </a:r>
          </a:p>
          <a:p>
            <a:r>
              <a:rPr lang="en-US" dirty="0">
                <a:solidFill>
                  <a:schemeClr val="bg2">
                    <a:lumMod val="50000"/>
                  </a:schemeClr>
                </a:solidFill>
              </a:rPr>
              <a:t>Now AC program completers apply for a provisional license, rather than an Initial Professional Teaching Certificate</a:t>
            </a:r>
          </a:p>
          <a:p>
            <a:pPr marL="0" indent="0">
              <a:buNone/>
            </a:pPr>
            <a:endParaRPr lang="en-US" b="1" dirty="0">
              <a:solidFill>
                <a:schemeClr val="bg2">
                  <a:lumMod val="50000"/>
                </a:schemeClr>
              </a:solidFill>
            </a:endParaRPr>
          </a:p>
          <a:p>
            <a:pPr marL="0" indent="0">
              <a:buNone/>
            </a:pPr>
            <a:r>
              <a:rPr lang="en-US" b="1" dirty="0" smtClean="0">
                <a:solidFill>
                  <a:schemeClr val="bg2">
                    <a:lumMod val="50000"/>
                  </a:schemeClr>
                </a:solidFill>
              </a:rPr>
              <a:t>Renewal of the Provisional Teaching Certificate Requires:</a:t>
            </a:r>
          </a:p>
          <a:p>
            <a:r>
              <a:rPr lang="en-US" dirty="0" smtClean="0">
                <a:solidFill>
                  <a:schemeClr val="bg2">
                    <a:lumMod val="50000"/>
                  </a:schemeClr>
                </a:solidFill>
              </a:rPr>
              <a:t>Applicant is employed in a WV school district</a:t>
            </a:r>
          </a:p>
          <a:p>
            <a:r>
              <a:rPr lang="en-US" dirty="0" smtClean="0">
                <a:solidFill>
                  <a:schemeClr val="bg2">
                    <a:lumMod val="50000"/>
                  </a:schemeClr>
                </a:solidFill>
              </a:rPr>
              <a:t>Receives </a:t>
            </a:r>
            <a:r>
              <a:rPr lang="en-US" dirty="0">
                <a:solidFill>
                  <a:schemeClr val="bg2">
                    <a:lumMod val="50000"/>
                  </a:schemeClr>
                </a:solidFill>
              </a:rPr>
              <a:t>satisfactory evaluations </a:t>
            </a:r>
            <a:endParaRPr lang="en-US" dirty="0" smtClean="0">
              <a:solidFill>
                <a:schemeClr val="bg2">
                  <a:lumMod val="50000"/>
                </a:schemeClr>
              </a:solidFill>
            </a:endParaRPr>
          </a:p>
          <a:p>
            <a:r>
              <a:rPr lang="en-US" dirty="0" smtClean="0">
                <a:solidFill>
                  <a:schemeClr val="bg2">
                    <a:lumMod val="50000"/>
                  </a:schemeClr>
                </a:solidFill>
              </a:rPr>
              <a:t>Recommendation </a:t>
            </a:r>
            <a:r>
              <a:rPr lang="en-US" dirty="0">
                <a:solidFill>
                  <a:schemeClr val="bg2">
                    <a:lumMod val="50000"/>
                  </a:schemeClr>
                </a:solidFill>
              </a:rPr>
              <a:t>of the employing Superintendent</a:t>
            </a:r>
          </a:p>
          <a:p>
            <a:endParaRPr lang="en-US" b="1" dirty="0" smtClean="0">
              <a:solidFill>
                <a:schemeClr val="bg2">
                  <a:lumMod val="50000"/>
                </a:schemeClr>
              </a:solidFill>
            </a:endParaRPr>
          </a:p>
          <a:p>
            <a:endParaRPr lang="en-US" dirty="0" smtClean="0">
              <a:solidFill>
                <a:schemeClr val="bg2">
                  <a:lumMod val="50000"/>
                </a:schemeClr>
              </a:solidFill>
            </a:endParaRPr>
          </a:p>
          <a:p>
            <a:pPr marL="0" indent="0">
              <a:buNone/>
            </a:pPr>
            <a:endParaRPr lang="en-US" dirty="0">
              <a:solidFill>
                <a:schemeClr val="bg2">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31</a:t>
            </a:fld>
            <a:endParaRPr lang="en-US"/>
          </a:p>
        </p:txBody>
      </p:sp>
    </p:spTree>
    <p:extLst>
      <p:ext uri="{BB962C8B-B14F-4D97-AF65-F5344CB8AC3E}">
        <p14:creationId xmlns:p14="http://schemas.microsoft.com/office/powerpoint/2010/main" val="25859410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Alternative Certification</a:t>
            </a:r>
          </a:p>
        </p:txBody>
      </p:sp>
      <p:sp>
        <p:nvSpPr>
          <p:cNvPr id="3" name="Content Placeholder 2"/>
          <p:cNvSpPr>
            <a:spLocks noGrp="1"/>
          </p:cNvSpPr>
          <p:nvPr>
            <p:ph idx="1"/>
          </p:nvPr>
        </p:nvSpPr>
        <p:spPr/>
        <p:txBody>
          <a:bodyPr>
            <a:normAutofit/>
          </a:bodyPr>
          <a:lstStyle/>
          <a:p>
            <a:pPr marL="0" indent="0">
              <a:buNone/>
            </a:pPr>
            <a:r>
              <a:rPr lang="en-US" b="1" dirty="0">
                <a:solidFill>
                  <a:schemeClr val="bg2">
                    <a:lumMod val="50000"/>
                  </a:schemeClr>
                </a:solidFill>
              </a:rPr>
              <a:t>Conversion from the Provisional to an Initial Professional Teaching Certificate Requires:</a:t>
            </a:r>
          </a:p>
          <a:p>
            <a:r>
              <a:rPr lang="en-US" dirty="0">
                <a:solidFill>
                  <a:schemeClr val="bg2">
                    <a:lumMod val="50000"/>
                  </a:schemeClr>
                </a:solidFill>
              </a:rPr>
              <a:t>Successful completion of a Beginning Educator Internship/Induction</a:t>
            </a:r>
          </a:p>
          <a:p>
            <a:r>
              <a:rPr lang="en-US" dirty="0">
                <a:solidFill>
                  <a:schemeClr val="bg2">
                    <a:lumMod val="50000"/>
                  </a:schemeClr>
                </a:solidFill>
              </a:rPr>
              <a:t>Six semester hours of appropriate college/university coursework reflecting a 3.0 GPA and related to the public school program</a:t>
            </a:r>
          </a:p>
          <a:p>
            <a:r>
              <a:rPr lang="en-US" dirty="0">
                <a:solidFill>
                  <a:schemeClr val="bg2">
                    <a:lumMod val="50000"/>
                  </a:schemeClr>
                </a:solidFill>
              </a:rPr>
              <a:t>Two years of full-time teaching experience under the Provisional Professional Certificate and in the area(s) of endorsement</a:t>
            </a:r>
          </a:p>
          <a:p>
            <a:r>
              <a:rPr lang="en-US" dirty="0">
                <a:solidFill>
                  <a:schemeClr val="bg2">
                    <a:lumMod val="50000"/>
                  </a:schemeClr>
                </a:solidFill>
              </a:rPr>
              <a:t>Successful evaluations for each year taught under the Provisional Professional Certificate within the West Virginia Educator Evaluation System, and with an earned performance rating of emerging or above</a:t>
            </a:r>
          </a:p>
          <a:p>
            <a:r>
              <a:rPr lang="en-US" dirty="0">
                <a:solidFill>
                  <a:schemeClr val="bg2">
                    <a:lumMod val="50000"/>
                  </a:schemeClr>
                </a:solidFill>
              </a:rPr>
              <a:t>Recommendation of the employing Superintendent</a:t>
            </a:r>
          </a:p>
          <a:p>
            <a:endParaRPr lang="en-US" dirty="0">
              <a:solidFill>
                <a:schemeClr val="bg2">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32</a:t>
            </a:fld>
            <a:endParaRPr lang="en-US" dirty="0"/>
          </a:p>
        </p:txBody>
      </p:sp>
    </p:spTree>
    <p:extLst>
      <p:ext uri="{BB962C8B-B14F-4D97-AF65-F5344CB8AC3E}">
        <p14:creationId xmlns:p14="http://schemas.microsoft.com/office/powerpoint/2010/main" val="33515456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3"/>
            <a:ext cx="9143999" cy="871014"/>
          </a:xfrm>
        </p:spPr>
        <p:txBody>
          <a:bodyPr/>
          <a:lstStyle/>
          <a:p>
            <a:r>
              <a:rPr lang="en-US" dirty="0" smtClean="0"/>
              <a:t>Title II AC Reporting</a:t>
            </a:r>
            <a:endParaRPr lang="en-US" dirty="0"/>
          </a:p>
        </p:txBody>
      </p:sp>
      <p:sp>
        <p:nvSpPr>
          <p:cNvPr id="3" name="Content Placeholder 2"/>
          <p:cNvSpPr>
            <a:spLocks noGrp="1"/>
          </p:cNvSpPr>
          <p:nvPr>
            <p:ph idx="1"/>
          </p:nvPr>
        </p:nvSpPr>
        <p:spPr>
          <a:xfrm>
            <a:off x="137160" y="836342"/>
            <a:ext cx="8887968" cy="4425856"/>
          </a:xfrm>
        </p:spPr>
        <p:txBody>
          <a:bodyPr>
            <a:noAutofit/>
          </a:bodyPr>
          <a:lstStyle/>
          <a:p>
            <a:r>
              <a:rPr lang="en-US" dirty="0">
                <a:solidFill>
                  <a:schemeClr val="bg2">
                    <a:lumMod val="50000"/>
                  </a:schemeClr>
                </a:solidFill>
              </a:rPr>
              <a:t>14 AC Program Providers (school districts) reported data to ETS for 2016-2017. </a:t>
            </a:r>
          </a:p>
          <a:p>
            <a:r>
              <a:rPr lang="en-US" dirty="0">
                <a:solidFill>
                  <a:schemeClr val="bg2">
                    <a:lumMod val="50000"/>
                  </a:schemeClr>
                </a:solidFill>
              </a:rPr>
              <a:t>Title II data for 2016-2017 must also be reported at </a:t>
            </a:r>
            <a:r>
              <a:rPr lang="en-US" dirty="0">
                <a:solidFill>
                  <a:schemeClr val="bg2">
                    <a:lumMod val="50000"/>
                  </a:schemeClr>
                </a:solidFill>
                <a:hlinkClick r:id="rId3"/>
              </a:rPr>
              <a:t>https://title2.ed.gov/</a:t>
            </a:r>
            <a:r>
              <a:rPr lang="en-US" dirty="0">
                <a:solidFill>
                  <a:schemeClr val="bg2">
                    <a:lumMod val="50000"/>
                  </a:schemeClr>
                </a:solidFill>
              </a:rPr>
              <a:t>. School District AC Program Contacts will receive their account information and instructions in </a:t>
            </a:r>
            <a:r>
              <a:rPr lang="en-US" b="1" dirty="0">
                <a:solidFill>
                  <a:schemeClr val="bg2">
                    <a:lumMod val="50000"/>
                  </a:schemeClr>
                </a:solidFill>
              </a:rPr>
              <a:t>February of 2018</a:t>
            </a:r>
            <a:r>
              <a:rPr lang="en-US" dirty="0">
                <a:solidFill>
                  <a:schemeClr val="bg2">
                    <a:lumMod val="50000"/>
                  </a:schemeClr>
                </a:solidFill>
              </a:rPr>
              <a:t>. The data reporting deadline </a:t>
            </a:r>
            <a:r>
              <a:rPr lang="en-US" dirty="0" smtClean="0">
                <a:solidFill>
                  <a:schemeClr val="bg2">
                    <a:lumMod val="50000"/>
                  </a:schemeClr>
                </a:solidFill>
              </a:rPr>
              <a:t>is </a:t>
            </a:r>
            <a:r>
              <a:rPr lang="en-US" b="1" dirty="0" smtClean="0">
                <a:solidFill>
                  <a:schemeClr val="bg2">
                    <a:lumMod val="50000"/>
                  </a:schemeClr>
                </a:solidFill>
              </a:rPr>
              <a:t>April 30, </a:t>
            </a:r>
            <a:r>
              <a:rPr lang="en-US" b="1" dirty="0">
                <a:solidFill>
                  <a:schemeClr val="bg2">
                    <a:lumMod val="50000"/>
                  </a:schemeClr>
                </a:solidFill>
              </a:rPr>
              <a:t>2018</a:t>
            </a:r>
            <a:r>
              <a:rPr lang="en-US" dirty="0">
                <a:solidFill>
                  <a:schemeClr val="bg2">
                    <a:lumMod val="50000"/>
                  </a:schemeClr>
                </a:solidFill>
              </a:rPr>
              <a:t>.</a:t>
            </a:r>
          </a:p>
          <a:p>
            <a:r>
              <a:rPr lang="en-US" b="1" dirty="0" err="1">
                <a:solidFill>
                  <a:schemeClr val="bg2">
                    <a:lumMod val="50000"/>
                  </a:schemeClr>
                </a:solidFill>
              </a:rPr>
              <a:t>Westat</a:t>
            </a:r>
            <a:r>
              <a:rPr lang="en-US" b="1" dirty="0">
                <a:solidFill>
                  <a:schemeClr val="bg2">
                    <a:lumMod val="50000"/>
                  </a:schemeClr>
                </a:solidFill>
              </a:rPr>
              <a:t> </a:t>
            </a:r>
            <a:r>
              <a:rPr lang="en-US" dirty="0">
                <a:solidFill>
                  <a:schemeClr val="bg2">
                    <a:lumMod val="50000"/>
                  </a:schemeClr>
                </a:solidFill>
              </a:rPr>
              <a:t>will provide dates of upcoming technical assistance webinars for Title II. School District AC Program Contact attendance is strongly encouraged.</a:t>
            </a:r>
          </a:p>
          <a:p>
            <a:r>
              <a:rPr lang="en-US" b="1" dirty="0">
                <a:solidFill>
                  <a:schemeClr val="bg2">
                    <a:lumMod val="50000"/>
                  </a:schemeClr>
                </a:solidFill>
              </a:rPr>
              <a:t>Luis Romero</a:t>
            </a:r>
            <a:r>
              <a:rPr lang="en-US" dirty="0">
                <a:solidFill>
                  <a:schemeClr val="bg2">
                    <a:lumMod val="50000"/>
                  </a:schemeClr>
                </a:solidFill>
              </a:rPr>
              <a:t> is WV’s new state support representative at the Title II Support Center. You may reach him at </a:t>
            </a:r>
            <a:r>
              <a:rPr lang="en-US" u="sng" dirty="0">
                <a:solidFill>
                  <a:schemeClr val="bg2">
                    <a:lumMod val="50000"/>
                  </a:schemeClr>
                </a:solidFill>
                <a:hlinkClick r:id="rId4"/>
              </a:rPr>
              <a:t>Title2@westat.com</a:t>
            </a:r>
            <a:r>
              <a:rPr lang="en-US" dirty="0">
                <a:solidFill>
                  <a:schemeClr val="bg2">
                    <a:lumMod val="50000"/>
                  </a:schemeClr>
                </a:solidFill>
              </a:rPr>
              <a:t> or </a:t>
            </a:r>
            <a:r>
              <a:rPr lang="en-US" u="sng" dirty="0">
                <a:solidFill>
                  <a:schemeClr val="bg2">
                    <a:lumMod val="50000"/>
                  </a:schemeClr>
                </a:solidFill>
                <a:hlinkClick r:id="rId5"/>
              </a:rPr>
              <a:t>LuisRomero@westat.com</a:t>
            </a:r>
            <a:r>
              <a:rPr lang="en-US" dirty="0">
                <a:solidFill>
                  <a:schemeClr val="bg2">
                    <a:lumMod val="50000"/>
                  </a:schemeClr>
                </a:solidFill>
              </a:rPr>
              <a:t>. </a:t>
            </a:r>
          </a:p>
          <a:p>
            <a:r>
              <a:rPr lang="en-US" b="1" dirty="0">
                <a:solidFill>
                  <a:schemeClr val="bg2">
                    <a:lumMod val="50000"/>
                  </a:schemeClr>
                </a:solidFill>
              </a:rPr>
              <a:t>Kelly Mordecki </a:t>
            </a:r>
            <a:r>
              <a:rPr lang="en-US" dirty="0">
                <a:solidFill>
                  <a:schemeClr val="bg2">
                    <a:lumMod val="50000"/>
                  </a:schemeClr>
                </a:solidFill>
              </a:rPr>
              <a:t>provides Title II reporting support for AC programs at the WVDE.</a:t>
            </a:r>
          </a:p>
          <a:p>
            <a:pPr marL="0" indent="0">
              <a:buNone/>
            </a:pPr>
            <a:endParaRPr lang="en-US" dirty="0">
              <a:solidFill>
                <a:schemeClr val="bg2">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33</a:t>
            </a:fld>
            <a:endParaRPr lang="en-US" dirty="0"/>
          </a:p>
        </p:txBody>
      </p:sp>
    </p:spTree>
    <p:extLst>
      <p:ext uri="{BB962C8B-B14F-4D97-AF65-F5344CB8AC3E}">
        <p14:creationId xmlns:p14="http://schemas.microsoft.com/office/powerpoint/2010/main" val="198472161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6630861-4318-414B-8E21-CA5F03E7BD41}" type="slidenum">
              <a:rPr lang="en-US" smtClean="0"/>
              <a:t>34</a:t>
            </a:fld>
            <a:endParaRPr lang="en-US"/>
          </a:p>
        </p:txBody>
      </p:sp>
      <p:sp>
        <p:nvSpPr>
          <p:cNvPr id="3" name="Rectangle 2"/>
          <p:cNvSpPr/>
          <p:nvPr/>
        </p:nvSpPr>
        <p:spPr>
          <a:xfrm>
            <a:off x="278780" y="992972"/>
            <a:ext cx="8691049" cy="4293483"/>
          </a:xfrm>
          <a:prstGeom prst="rect">
            <a:avLst/>
          </a:prstGeom>
        </p:spPr>
        <p:txBody>
          <a:bodyPr wrap="square">
            <a:spAutoFit/>
          </a:bodyPr>
          <a:lstStyle/>
          <a:p>
            <a:pPr marL="285750" indent="-285750">
              <a:buFont typeface="Arial" panose="020B0604020202020204" pitchFamily="34" charset="0"/>
              <a:buChar char="•"/>
            </a:pPr>
            <a:r>
              <a:rPr lang="en-US" sz="2100" dirty="0">
                <a:solidFill>
                  <a:schemeClr val="bg2">
                    <a:lumMod val="50000"/>
                  </a:schemeClr>
                </a:solidFill>
                <a:latin typeface="Fira Sans" panose="020B0503050000020004" pitchFamily="34" charset="0"/>
              </a:rPr>
              <a:t>New forms are available </a:t>
            </a:r>
            <a:r>
              <a:rPr lang="en-US" sz="2100" dirty="0" smtClean="0">
                <a:solidFill>
                  <a:schemeClr val="bg2">
                    <a:lumMod val="50000"/>
                  </a:schemeClr>
                </a:solidFill>
                <a:latin typeface="Fira Sans" panose="020B0503050000020004" pitchFamily="34" charset="0"/>
              </a:rPr>
              <a:t>at (Form MUST be completed by county)</a:t>
            </a:r>
          </a:p>
          <a:p>
            <a:r>
              <a:rPr lang="en-US" sz="2100" dirty="0" smtClean="0">
                <a:solidFill>
                  <a:schemeClr val="bg2">
                    <a:lumMod val="50000"/>
                  </a:schemeClr>
                </a:solidFill>
                <a:latin typeface="Fira Sans" panose="020B0503050000020004" pitchFamily="34" charset="0"/>
              </a:rPr>
              <a:t>                 </a:t>
            </a:r>
            <a:r>
              <a:rPr lang="en-US" sz="2100" dirty="0" smtClean="0">
                <a:solidFill>
                  <a:schemeClr val="bg2">
                    <a:lumMod val="50000"/>
                  </a:schemeClr>
                </a:solidFill>
                <a:latin typeface="Fira Sans" panose="020B0503050000020004" pitchFamily="34" charset="0"/>
                <a:hlinkClick r:id="rId3"/>
              </a:rPr>
              <a:t>https</a:t>
            </a:r>
            <a:r>
              <a:rPr lang="en-US" sz="2100" dirty="0">
                <a:solidFill>
                  <a:schemeClr val="bg2">
                    <a:lumMod val="50000"/>
                  </a:schemeClr>
                </a:solidFill>
                <a:latin typeface="Fira Sans" panose="020B0503050000020004" pitchFamily="34" charset="0"/>
                <a:hlinkClick r:id="rId3"/>
              </a:rPr>
              <a:t>://wvde.state.wv.us/certification/forms/</a:t>
            </a:r>
            <a:r>
              <a:rPr lang="en-US" sz="2100" dirty="0" smtClean="0">
                <a:solidFill>
                  <a:schemeClr val="bg2">
                    <a:lumMod val="50000"/>
                  </a:schemeClr>
                </a:solidFill>
                <a:latin typeface="Fira Sans" panose="020B0503050000020004" pitchFamily="34" charset="0"/>
              </a:rPr>
              <a:t> </a:t>
            </a:r>
          </a:p>
          <a:p>
            <a:pPr marL="285750" indent="-285750">
              <a:buFont typeface="Arial" panose="020B0604020202020204" pitchFamily="34" charset="0"/>
              <a:buChar char="•"/>
            </a:pPr>
            <a:endParaRPr lang="en-US" sz="2100" dirty="0">
              <a:solidFill>
                <a:schemeClr val="bg2">
                  <a:lumMod val="50000"/>
                </a:schemeClr>
              </a:solidFill>
              <a:latin typeface="Fira Sans" panose="020B0503050000020004" pitchFamily="34" charset="0"/>
            </a:endParaRPr>
          </a:p>
          <a:p>
            <a:pPr marL="285750" indent="-285750">
              <a:buFont typeface="Arial" panose="020B0604020202020204" pitchFamily="34" charset="0"/>
              <a:buChar char="•"/>
            </a:pPr>
            <a:r>
              <a:rPr lang="en-US" sz="2100" dirty="0">
                <a:solidFill>
                  <a:schemeClr val="bg2">
                    <a:lumMod val="50000"/>
                  </a:schemeClr>
                </a:solidFill>
                <a:latin typeface="Fira Sans" panose="020B0503050000020004" pitchFamily="34" charset="0"/>
              </a:rPr>
              <a:t>You do NOT need to submit proof of training (i.e. certificates), you only need to confirm the </a:t>
            </a:r>
            <a:r>
              <a:rPr lang="en-US" sz="2100" dirty="0" smtClean="0">
                <a:solidFill>
                  <a:schemeClr val="bg2">
                    <a:lumMod val="50000"/>
                  </a:schemeClr>
                </a:solidFill>
                <a:latin typeface="Fira Sans" panose="020B0503050000020004" pitchFamily="34" charset="0"/>
              </a:rPr>
              <a:t>date on the form by indicating when the last date of final training occurred.</a:t>
            </a:r>
          </a:p>
          <a:p>
            <a:pPr marL="285750" indent="-285750">
              <a:buFont typeface="Arial" panose="020B0604020202020204" pitchFamily="34" charset="0"/>
              <a:buChar char="•"/>
            </a:pPr>
            <a:endParaRPr lang="en-US" sz="2100" dirty="0">
              <a:solidFill>
                <a:schemeClr val="bg2">
                  <a:lumMod val="50000"/>
                </a:schemeClr>
              </a:solidFill>
              <a:latin typeface="Fira Sans" panose="020B0503050000020004" pitchFamily="34" charset="0"/>
            </a:endParaRPr>
          </a:p>
          <a:p>
            <a:pPr marL="285750" indent="-285750">
              <a:buFont typeface="Arial" panose="020B0604020202020204" pitchFamily="34" charset="0"/>
              <a:buChar char="•"/>
            </a:pPr>
            <a:r>
              <a:rPr lang="en-US" sz="2100" dirty="0">
                <a:solidFill>
                  <a:schemeClr val="bg2">
                    <a:lumMod val="50000"/>
                  </a:schemeClr>
                </a:solidFill>
                <a:latin typeface="Fira Sans" panose="020B0503050000020004" pitchFamily="34" charset="0"/>
              </a:rPr>
              <a:t>Please include employment date for new </a:t>
            </a:r>
            <a:r>
              <a:rPr lang="en-US" sz="2100" dirty="0" smtClean="0">
                <a:solidFill>
                  <a:schemeClr val="bg2">
                    <a:lumMod val="50000"/>
                  </a:schemeClr>
                </a:solidFill>
                <a:latin typeface="Fira Sans" panose="020B0503050000020004" pitchFamily="34" charset="0"/>
              </a:rPr>
              <a:t>applicants</a:t>
            </a:r>
          </a:p>
          <a:p>
            <a:pPr marL="285750" indent="-285750">
              <a:buFont typeface="Arial" panose="020B0604020202020204" pitchFamily="34" charset="0"/>
              <a:buChar char="•"/>
            </a:pPr>
            <a:endParaRPr lang="en-US" sz="2100" dirty="0">
              <a:solidFill>
                <a:schemeClr val="bg2">
                  <a:lumMod val="50000"/>
                </a:schemeClr>
              </a:solidFill>
              <a:latin typeface="Fira Sans" panose="020B0503050000020004" pitchFamily="34" charset="0"/>
            </a:endParaRPr>
          </a:p>
          <a:p>
            <a:pPr marL="285750" indent="-285750">
              <a:buFont typeface="Arial" panose="020B0604020202020204" pitchFamily="34" charset="0"/>
              <a:buChar char="•"/>
            </a:pPr>
            <a:r>
              <a:rPr lang="en-US" sz="2100" dirty="0" smtClean="0">
                <a:solidFill>
                  <a:schemeClr val="bg2">
                    <a:lumMod val="50000"/>
                  </a:schemeClr>
                </a:solidFill>
                <a:latin typeface="Fira Sans" panose="020B0503050000020004" pitchFamily="34" charset="0"/>
              </a:rPr>
              <a:t>Substitute permits are considered non-professional permits; therefore, advanced degrees/salaries can no longer be recognized for new applicants.  Certificates for individuals that have already been granted an advanced degree/salary will NOT be changed.</a:t>
            </a:r>
            <a:endParaRPr lang="en-US" sz="2100" dirty="0">
              <a:solidFill>
                <a:schemeClr val="bg2">
                  <a:lumMod val="50000"/>
                </a:schemeClr>
              </a:solidFill>
              <a:latin typeface="Fira Sans" panose="020B0503050000020004" pitchFamily="34" charset="0"/>
            </a:endParaRPr>
          </a:p>
        </p:txBody>
      </p:sp>
      <p:sp>
        <p:nvSpPr>
          <p:cNvPr id="4" name="Rectangle 3"/>
          <p:cNvSpPr/>
          <p:nvPr/>
        </p:nvSpPr>
        <p:spPr>
          <a:xfrm>
            <a:off x="0" y="315352"/>
            <a:ext cx="9143999" cy="600164"/>
          </a:xfrm>
          <a:prstGeom prst="rect">
            <a:avLst/>
          </a:prstGeom>
        </p:spPr>
        <p:txBody>
          <a:bodyPr wrap="square">
            <a:spAutoFit/>
          </a:bodyPr>
          <a:lstStyle/>
          <a:p>
            <a:r>
              <a:rPr lang="en-US" sz="3300" dirty="0" smtClean="0">
                <a:solidFill>
                  <a:srgbClr val="002060"/>
                </a:solidFill>
                <a:latin typeface="Libre Baskerville" panose="02000000000000000000" pitchFamily="2" charset="0"/>
              </a:rPr>
              <a:t>Long and Short-Term Substitute Permits</a:t>
            </a:r>
            <a:endParaRPr lang="en-US" sz="3300" dirty="0">
              <a:solidFill>
                <a:srgbClr val="002060"/>
              </a:solidFill>
              <a:latin typeface="Libre Baskerville" panose="02000000000000000000" pitchFamily="2" charset="0"/>
            </a:endParaRPr>
          </a:p>
        </p:txBody>
      </p:sp>
    </p:spTree>
    <p:extLst>
      <p:ext uri="{BB962C8B-B14F-4D97-AF65-F5344CB8AC3E}">
        <p14:creationId xmlns:p14="http://schemas.microsoft.com/office/powerpoint/2010/main" val="290553190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7"/>
            <a:ext cx="8527427" cy="1087177"/>
          </a:xfrm>
        </p:spPr>
        <p:txBody>
          <a:bodyPr/>
          <a:lstStyle/>
          <a:p>
            <a:r>
              <a:rPr lang="en-US" dirty="0" smtClean="0"/>
              <a:t>2S Short-Term Permit Application</a:t>
            </a:r>
            <a:endParaRPr lang="en-US" dirty="0"/>
          </a:p>
        </p:txBody>
      </p:sp>
      <p:sp>
        <p:nvSpPr>
          <p:cNvPr id="3" name="Content Placeholder 2"/>
          <p:cNvSpPr>
            <a:spLocks noGrp="1"/>
          </p:cNvSpPr>
          <p:nvPr>
            <p:ph idx="1"/>
          </p:nvPr>
        </p:nvSpPr>
        <p:spPr>
          <a:xfrm>
            <a:off x="298939" y="1019908"/>
            <a:ext cx="8527427" cy="4149969"/>
          </a:xfrm>
        </p:spPr>
        <p:txBody>
          <a:bodyPr/>
          <a:lstStyle/>
          <a:p>
            <a:pPr marL="2743200" lvl="8"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35</a:t>
            </a:fld>
            <a:endParaRPr lang="en-US"/>
          </a:p>
        </p:txBody>
      </p:sp>
      <p:pic>
        <p:nvPicPr>
          <p:cNvPr id="5" name="Picture 4"/>
          <p:cNvPicPr>
            <a:picLocks noChangeAspect="1"/>
          </p:cNvPicPr>
          <p:nvPr/>
        </p:nvPicPr>
        <p:blipFill>
          <a:blip r:embed="rId3"/>
          <a:stretch>
            <a:fillRect/>
          </a:stretch>
        </p:blipFill>
        <p:spPr>
          <a:xfrm>
            <a:off x="1949596" y="1126422"/>
            <a:ext cx="5453528" cy="3981909"/>
          </a:xfrm>
          <a:prstGeom prst="rect">
            <a:avLst/>
          </a:prstGeom>
        </p:spPr>
      </p:pic>
      <p:sp>
        <p:nvSpPr>
          <p:cNvPr id="6" name="Left Arrow 5"/>
          <p:cNvSpPr/>
          <p:nvPr/>
        </p:nvSpPr>
        <p:spPr>
          <a:xfrm>
            <a:off x="3930161" y="2500884"/>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1863969" y="287506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7430106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7"/>
            <a:ext cx="8527427" cy="946499"/>
          </a:xfrm>
        </p:spPr>
        <p:txBody>
          <a:bodyPr>
            <a:noAutofit/>
          </a:bodyPr>
          <a:lstStyle/>
          <a:p>
            <a:r>
              <a:rPr lang="en-US" dirty="0" smtClean="0"/>
              <a:t>2L Long-Term Permits</a:t>
            </a:r>
            <a:br>
              <a:rPr lang="en-US" dirty="0" smtClean="0"/>
            </a:br>
            <a:endParaRPr lang="en-US" dirty="0"/>
          </a:p>
        </p:txBody>
      </p:sp>
      <p:sp>
        <p:nvSpPr>
          <p:cNvPr id="4" name="Content Placeholder 3"/>
          <p:cNvSpPr>
            <a:spLocks noGrp="1"/>
          </p:cNvSpPr>
          <p:nvPr>
            <p:ph sz="half" idx="2"/>
          </p:nvPr>
        </p:nvSpPr>
        <p:spPr>
          <a:xfrm>
            <a:off x="0" y="837958"/>
            <a:ext cx="9143999" cy="4595688"/>
          </a:xfrm>
        </p:spPr>
        <p:txBody>
          <a:bodyPr>
            <a:noAutofit/>
          </a:bodyPr>
          <a:lstStyle/>
          <a:p>
            <a:pPr marL="0" indent="0">
              <a:buNone/>
            </a:pPr>
            <a:r>
              <a:rPr lang="en-US" dirty="0" smtClean="0">
                <a:solidFill>
                  <a:schemeClr val="bg2">
                    <a:lumMod val="50000"/>
                  </a:schemeClr>
                </a:solidFill>
              </a:rPr>
              <a:t>There are new requirements for substitute training for those seeking endorsements in </a:t>
            </a:r>
            <a:r>
              <a:rPr lang="en-US" b="1" dirty="0" smtClean="0">
                <a:solidFill>
                  <a:schemeClr val="bg2">
                    <a:lumMod val="50000"/>
                  </a:schemeClr>
                </a:solidFill>
              </a:rPr>
              <a:t>Elementary Education </a:t>
            </a:r>
            <a:r>
              <a:rPr lang="en-US" dirty="0" smtClean="0">
                <a:solidFill>
                  <a:schemeClr val="bg2">
                    <a:lumMod val="50000"/>
                  </a:schemeClr>
                </a:solidFill>
              </a:rPr>
              <a:t>and </a:t>
            </a:r>
            <a:r>
              <a:rPr lang="en-US" b="1" dirty="0" smtClean="0">
                <a:solidFill>
                  <a:schemeClr val="bg2">
                    <a:lumMod val="50000"/>
                  </a:schemeClr>
                </a:solidFill>
              </a:rPr>
              <a:t>Nursing</a:t>
            </a:r>
            <a:r>
              <a:rPr lang="en-US" dirty="0" smtClean="0">
                <a:solidFill>
                  <a:schemeClr val="bg2">
                    <a:lumMod val="50000"/>
                  </a:schemeClr>
                </a:solidFill>
              </a:rPr>
              <a:t> which can be found at:   </a:t>
            </a:r>
            <a:r>
              <a:rPr lang="en-US" dirty="0" smtClean="0">
                <a:solidFill>
                  <a:schemeClr val="bg2">
                    <a:lumMod val="50000"/>
                  </a:schemeClr>
                </a:solidFill>
                <a:hlinkClick r:id="rId3"/>
              </a:rPr>
              <a:t>http</a:t>
            </a:r>
            <a:r>
              <a:rPr lang="en-US" dirty="0">
                <a:solidFill>
                  <a:schemeClr val="bg2">
                    <a:lumMod val="50000"/>
                  </a:schemeClr>
                </a:solidFill>
                <a:hlinkClick r:id="rId3"/>
              </a:rPr>
              <a:t>://wvde.state.wv.us/policies/index.html#p5202</a:t>
            </a:r>
            <a:r>
              <a:rPr lang="en-US" dirty="0" smtClean="0">
                <a:solidFill>
                  <a:schemeClr val="bg2">
                    <a:lumMod val="50000"/>
                  </a:schemeClr>
                </a:solidFill>
              </a:rPr>
              <a:t> </a:t>
            </a:r>
          </a:p>
          <a:p>
            <a:pPr marL="0" indent="0">
              <a:buNone/>
            </a:pPr>
            <a:endParaRPr lang="en-US" dirty="0" smtClean="0">
              <a:solidFill>
                <a:schemeClr val="bg2">
                  <a:lumMod val="50000"/>
                </a:schemeClr>
              </a:solidFill>
            </a:endParaRPr>
          </a:p>
          <a:p>
            <a:pPr marL="0" indent="0">
              <a:buNone/>
            </a:pPr>
            <a:r>
              <a:rPr lang="en-US" dirty="0">
                <a:solidFill>
                  <a:schemeClr val="bg2">
                    <a:lumMod val="50000"/>
                  </a:schemeClr>
                </a:solidFill>
              </a:rPr>
              <a:t>11.7.c.3.A.1.  Exceptions.  --  Those applying for School Nurse Substitute permits must hold a valid registered nurse licensure issued by the West Virginia Board of Examiners and have completed 12 hours of training related to school nursing and 6 hours of clinical time with a certified school nurse who is an RN; AND</a:t>
            </a:r>
          </a:p>
          <a:p>
            <a:pPr marL="0" indent="0">
              <a:buNone/>
            </a:pPr>
            <a:endParaRPr lang="en-US" dirty="0" smtClean="0">
              <a:solidFill>
                <a:schemeClr val="bg2">
                  <a:lumMod val="50000"/>
                </a:schemeClr>
              </a:solidFill>
            </a:endParaRPr>
          </a:p>
          <a:p>
            <a:pPr marL="0" indent="0">
              <a:buNone/>
            </a:pPr>
            <a:r>
              <a:rPr lang="en-US" b="1" dirty="0" smtClean="0">
                <a:solidFill>
                  <a:schemeClr val="bg2">
                    <a:lumMod val="50000"/>
                  </a:schemeClr>
                </a:solidFill>
              </a:rPr>
              <a:t>WVDE is now offering the substitute teacher training through e-Learning.</a:t>
            </a:r>
          </a:p>
          <a:p>
            <a:pPr marL="0" indent="0">
              <a:buNone/>
            </a:pPr>
            <a:r>
              <a:rPr lang="en-US" dirty="0" smtClean="0">
                <a:solidFill>
                  <a:schemeClr val="bg2">
                    <a:lumMod val="50000"/>
                  </a:schemeClr>
                </a:solidFill>
              </a:rPr>
              <a:t>Contact Donna Landin for further information. </a:t>
            </a:r>
            <a:r>
              <a:rPr lang="en-US" dirty="0" smtClean="0">
                <a:solidFill>
                  <a:schemeClr val="bg2">
                    <a:lumMod val="50000"/>
                  </a:schemeClr>
                </a:solidFill>
                <a:hlinkClick r:id="rId4"/>
              </a:rPr>
              <a:t>dlandin@k12.wv.us</a:t>
            </a:r>
            <a:r>
              <a:rPr lang="en-US" dirty="0">
                <a:solidFill>
                  <a:schemeClr val="bg2">
                    <a:lumMod val="50000"/>
                  </a:schemeClr>
                </a:solidFill>
              </a:rPr>
              <a:t>.</a:t>
            </a:r>
            <a:endParaRPr lang="en-US" dirty="0" smtClean="0">
              <a:solidFill>
                <a:schemeClr val="bg2">
                  <a:lumMod val="50000"/>
                </a:schemeClr>
              </a:solidFill>
            </a:endParaRPr>
          </a:p>
        </p:txBody>
      </p:sp>
      <p:sp>
        <p:nvSpPr>
          <p:cNvPr id="5" name="Slide Number Placeholder 4"/>
          <p:cNvSpPr>
            <a:spLocks noGrp="1"/>
          </p:cNvSpPr>
          <p:nvPr>
            <p:ph type="sldNum" sz="quarter" idx="12"/>
          </p:nvPr>
        </p:nvSpPr>
        <p:spPr/>
        <p:txBody>
          <a:bodyPr/>
          <a:lstStyle/>
          <a:p>
            <a:fld id="{16630861-4318-414B-8E21-CA5F03E7BD41}" type="slidenum">
              <a:rPr lang="en-US" smtClean="0"/>
              <a:t>36</a:t>
            </a:fld>
            <a:endParaRPr lang="en-US"/>
          </a:p>
        </p:txBody>
      </p:sp>
    </p:spTree>
    <p:extLst>
      <p:ext uri="{BB962C8B-B14F-4D97-AF65-F5344CB8AC3E}">
        <p14:creationId xmlns:p14="http://schemas.microsoft.com/office/powerpoint/2010/main" val="159592524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6630861-4318-414B-8E21-CA5F03E7BD41}" type="slidenum">
              <a:rPr lang="en-US" smtClean="0"/>
              <a:t>37</a:t>
            </a:fld>
            <a:endParaRPr lang="en-US"/>
          </a:p>
        </p:txBody>
      </p:sp>
      <p:pic>
        <p:nvPicPr>
          <p:cNvPr id="4" name="Picture 3"/>
          <p:cNvPicPr>
            <a:picLocks noChangeAspect="1"/>
          </p:cNvPicPr>
          <p:nvPr/>
        </p:nvPicPr>
        <p:blipFill>
          <a:blip r:embed="rId3"/>
          <a:stretch>
            <a:fillRect/>
          </a:stretch>
        </p:blipFill>
        <p:spPr>
          <a:xfrm>
            <a:off x="1540852" y="1202603"/>
            <a:ext cx="5915025" cy="4589695"/>
          </a:xfrm>
          <a:prstGeom prst="rect">
            <a:avLst/>
          </a:prstGeom>
        </p:spPr>
      </p:pic>
      <p:sp>
        <p:nvSpPr>
          <p:cNvPr id="6" name="Left Arrow 5"/>
          <p:cNvSpPr/>
          <p:nvPr/>
        </p:nvSpPr>
        <p:spPr>
          <a:xfrm>
            <a:off x="5644661" y="2743200"/>
            <a:ext cx="545124"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1301590" y="2905330"/>
            <a:ext cx="46812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Up Arrow 7"/>
          <p:cNvSpPr/>
          <p:nvPr/>
        </p:nvSpPr>
        <p:spPr>
          <a:xfrm>
            <a:off x="3397995" y="3317780"/>
            <a:ext cx="484632" cy="34865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Up Arrow 8"/>
          <p:cNvSpPr/>
          <p:nvPr/>
        </p:nvSpPr>
        <p:spPr>
          <a:xfrm>
            <a:off x="5979032" y="3268181"/>
            <a:ext cx="484632" cy="39825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p:cNvSpPr txBox="1">
            <a:spLocks/>
          </p:cNvSpPr>
          <p:nvPr/>
        </p:nvSpPr>
        <p:spPr>
          <a:xfrm>
            <a:off x="298939" y="143747"/>
            <a:ext cx="8527427" cy="946499"/>
          </a:xfrm>
          <a:prstGeom prst="rect">
            <a:avLst/>
          </a:prstGeom>
        </p:spPr>
        <p:txBody>
          <a:bodyPr>
            <a:normAutofit fontScale="97500" lnSpcReduction="10000"/>
          </a:bodyPr>
          <a:lstStyle>
            <a:lvl1pPr algn="l" defTabSz="685800" rtl="0" eaLnBrk="1" latinLnBrk="0" hangingPunct="1">
              <a:lnSpc>
                <a:spcPct val="90000"/>
              </a:lnSpc>
              <a:spcBef>
                <a:spcPct val="0"/>
              </a:spcBef>
              <a:buNone/>
              <a:defRPr sz="3300" kern="1200">
                <a:solidFill>
                  <a:srgbClr val="004071"/>
                </a:solidFill>
                <a:latin typeface="Libre Baskerville" charset="0"/>
                <a:ea typeface="Libre Baskerville" charset="0"/>
                <a:cs typeface="Libre Baskerville" charset="0"/>
              </a:defRPr>
            </a:lvl1pPr>
          </a:lstStyle>
          <a:p>
            <a:r>
              <a:rPr lang="en-US" dirty="0" smtClean="0"/>
              <a:t>2L Long-Term Permits</a:t>
            </a:r>
            <a:br>
              <a:rPr lang="en-US" dirty="0" smtClean="0"/>
            </a:br>
            <a:endParaRPr lang="en-US" dirty="0"/>
          </a:p>
        </p:txBody>
      </p:sp>
    </p:spTree>
    <p:extLst>
      <p:ext uri="{BB962C8B-B14F-4D97-AF65-F5344CB8AC3E}">
        <p14:creationId xmlns:p14="http://schemas.microsoft.com/office/powerpoint/2010/main" val="165697738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676" y="135919"/>
            <a:ext cx="8545013" cy="725728"/>
          </a:xfrm>
        </p:spPr>
        <p:txBody>
          <a:bodyPr>
            <a:normAutofit/>
          </a:bodyPr>
          <a:lstStyle/>
          <a:p>
            <a:r>
              <a:rPr lang="en-US" sz="3700" dirty="0" smtClean="0">
                <a:solidFill>
                  <a:srgbClr val="002060"/>
                </a:solidFill>
              </a:rPr>
              <a:t>Clinical Permits </a:t>
            </a:r>
            <a:r>
              <a:rPr lang="en-US" sz="1800" dirty="0" smtClean="0"/>
              <a:t>(Forms 24, 24A, 24B, and Form 23)</a:t>
            </a:r>
            <a:endParaRPr lang="en-US" sz="1800" dirty="0"/>
          </a:p>
        </p:txBody>
      </p:sp>
      <p:sp>
        <p:nvSpPr>
          <p:cNvPr id="3" name="Text Placeholder 2"/>
          <p:cNvSpPr>
            <a:spLocks noGrp="1"/>
          </p:cNvSpPr>
          <p:nvPr>
            <p:ph type="body" idx="1"/>
          </p:nvPr>
        </p:nvSpPr>
        <p:spPr>
          <a:xfrm>
            <a:off x="1" y="975946"/>
            <a:ext cx="9144000" cy="4545624"/>
          </a:xfrm>
        </p:spPr>
        <p:txBody>
          <a:bodyPr>
            <a:noAutofit/>
          </a:bodyPr>
          <a:lstStyle/>
          <a:p>
            <a:pPr marL="285750" indent="-285750">
              <a:buFont typeface="Arial" panose="020B0604020202020204" pitchFamily="34" charset="0"/>
              <a:buChar char="•"/>
            </a:pPr>
            <a:r>
              <a:rPr lang="en-US" sz="2100" dirty="0" smtClean="0">
                <a:solidFill>
                  <a:schemeClr val="bg2">
                    <a:lumMod val="50000"/>
                  </a:schemeClr>
                </a:solidFill>
              </a:rPr>
              <a:t>Beginning this Summer and for the Fall 2018 semester, applicants must now have PASSED all content exams (as well as basic skills or have a qualifying exemption) BEFORE they apply for their clinical placement permit.</a:t>
            </a:r>
          </a:p>
          <a:p>
            <a:pPr marL="285750" indent="-285750">
              <a:buFont typeface="Arial" panose="020B0604020202020204" pitchFamily="34" charset="0"/>
              <a:buChar char="•"/>
            </a:pPr>
            <a:r>
              <a:rPr lang="en-US" sz="2100" dirty="0" smtClean="0">
                <a:solidFill>
                  <a:schemeClr val="bg2">
                    <a:lumMod val="50000"/>
                  </a:schemeClr>
                </a:solidFill>
              </a:rPr>
              <a:t>All forms have been updated and can be found at </a:t>
            </a:r>
            <a:r>
              <a:rPr lang="en-US" sz="2100" dirty="0">
                <a:solidFill>
                  <a:schemeClr val="bg2">
                    <a:lumMod val="50000"/>
                  </a:schemeClr>
                </a:solidFill>
                <a:hlinkClick r:id="rId3"/>
              </a:rPr>
              <a:t>https://wvde.state.wv.us/certification/forms/</a:t>
            </a:r>
            <a:endParaRPr lang="en-US" sz="2100" dirty="0" smtClean="0">
              <a:solidFill>
                <a:schemeClr val="bg2">
                  <a:lumMod val="50000"/>
                </a:schemeClr>
              </a:solidFill>
            </a:endParaRPr>
          </a:p>
          <a:p>
            <a:pPr marL="285750" indent="-285750">
              <a:buFont typeface="Arial" panose="020B0604020202020204" pitchFamily="34" charset="0"/>
              <a:buChar char="•"/>
            </a:pPr>
            <a:r>
              <a:rPr lang="en-US" sz="2100" dirty="0" smtClean="0">
                <a:solidFill>
                  <a:schemeClr val="bg2">
                    <a:lumMod val="50000"/>
                  </a:schemeClr>
                </a:solidFill>
              </a:rPr>
              <a:t>Form </a:t>
            </a:r>
            <a:r>
              <a:rPr lang="en-US" sz="2100" dirty="0">
                <a:solidFill>
                  <a:schemeClr val="bg2">
                    <a:lumMod val="50000"/>
                  </a:schemeClr>
                </a:solidFill>
              </a:rPr>
              <a:t>23 is for applicants seeking an observation placement who are attending an out-of-state IHE or for applicants seeking a clinical placement who are attending an out-of-state IHE (they must also submit a Form 24 for a clinical placement</a:t>
            </a:r>
            <a:r>
              <a:rPr lang="en-US" sz="2100" dirty="0" smtClean="0">
                <a:solidFill>
                  <a:schemeClr val="bg2">
                    <a:lumMod val="50000"/>
                  </a:schemeClr>
                </a:solidFill>
              </a:rPr>
              <a:t>).</a:t>
            </a:r>
          </a:p>
          <a:p>
            <a:pPr marL="285750" indent="-285750">
              <a:buFont typeface="Arial" panose="020B0604020202020204" pitchFamily="34" charset="0"/>
              <a:buChar char="•"/>
            </a:pPr>
            <a:r>
              <a:rPr lang="en-US" sz="2100" dirty="0" smtClean="0">
                <a:solidFill>
                  <a:schemeClr val="bg2">
                    <a:lumMod val="50000"/>
                  </a:schemeClr>
                </a:solidFill>
              </a:rPr>
              <a:t>It is the county’s responsibility to ensure that a student teacher holds a valid clinical experience permit prior to placement except for those meeting the exemption in Policy 5202 </a:t>
            </a:r>
            <a:r>
              <a:rPr lang="en-US" sz="2100" dirty="0"/>
              <a:t>§</a:t>
            </a:r>
            <a:r>
              <a:rPr lang="en-US" sz="2100" dirty="0" smtClean="0"/>
              <a:t>126-136-4.20.</a:t>
            </a:r>
            <a:endParaRPr lang="en-US" sz="2100" dirty="0" smtClean="0">
              <a:solidFill>
                <a:schemeClr val="bg2">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38</a:t>
            </a:fld>
            <a:endParaRPr lang="en-US"/>
          </a:p>
        </p:txBody>
      </p:sp>
    </p:spTree>
    <p:extLst>
      <p:ext uri="{BB962C8B-B14F-4D97-AF65-F5344CB8AC3E}">
        <p14:creationId xmlns:p14="http://schemas.microsoft.com/office/powerpoint/2010/main" val="327026998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 y="975946"/>
            <a:ext cx="9144000" cy="4545624"/>
          </a:xfrm>
        </p:spPr>
        <p:txBody>
          <a:bodyPr>
            <a:noAutofit/>
          </a:bodyPr>
          <a:lstStyle/>
          <a:p>
            <a:pPr marL="285750" indent="-285750">
              <a:buFont typeface="Arial" panose="020B0604020202020204" pitchFamily="34" charset="0"/>
              <a:buChar char="•"/>
            </a:pPr>
            <a:r>
              <a:rPr lang="en-US" sz="2100" b="1" dirty="0" smtClean="0">
                <a:solidFill>
                  <a:schemeClr val="bg2">
                    <a:lumMod val="50000"/>
                  </a:schemeClr>
                </a:solidFill>
              </a:rPr>
              <a:t>Form 24 </a:t>
            </a:r>
            <a:r>
              <a:rPr lang="en-US" sz="2100" dirty="0" smtClean="0">
                <a:solidFill>
                  <a:schemeClr val="bg2">
                    <a:lumMod val="50000"/>
                  </a:schemeClr>
                </a:solidFill>
              </a:rPr>
              <a:t>is for first time applicants seeking a clinical placement in a county-district from an in-state IHE.</a:t>
            </a:r>
          </a:p>
          <a:p>
            <a:pPr marL="285750" indent="-285750">
              <a:buFont typeface="Arial" panose="020B0604020202020204" pitchFamily="34" charset="0"/>
              <a:buChar char="•"/>
            </a:pPr>
            <a:r>
              <a:rPr lang="en-US" sz="2100" b="1" dirty="0" smtClean="0">
                <a:solidFill>
                  <a:schemeClr val="bg2">
                    <a:lumMod val="50000"/>
                  </a:schemeClr>
                </a:solidFill>
              </a:rPr>
              <a:t>Form </a:t>
            </a:r>
            <a:r>
              <a:rPr lang="en-US" sz="2100" b="1" dirty="0">
                <a:solidFill>
                  <a:schemeClr val="bg2">
                    <a:lumMod val="50000"/>
                  </a:schemeClr>
                </a:solidFill>
              </a:rPr>
              <a:t>24A </a:t>
            </a:r>
            <a:r>
              <a:rPr lang="en-US" sz="2100" dirty="0">
                <a:solidFill>
                  <a:schemeClr val="bg2">
                    <a:lumMod val="50000"/>
                  </a:schemeClr>
                </a:solidFill>
              </a:rPr>
              <a:t>should only be submitted if the applicant had a previously approved Form 24 and they are wishing to extent their clinical experience, or change their placement county/district</a:t>
            </a:r>
            <a:r>
              <a:rPr lang="en-US" sz="2100" dirty="0" smtClean="0">
                <a:solidFill>
                  <a:schemeClr val="bg2">
                    <a:lumMod val="50000"/>
                  </a:schemeClr>
                </a:solidFill>
              </a:rPr>
              <a:t>.</a:t>
            </a:r>
          </a:p>
          <a:p>
            <a:pPr marL="285750" indent="-285750">
              <a:buFont typeface="Arial" panose="020B0604020202020204" pitchFamily="34" charset="0"/>
              <a:buChar char="•"/>
            </a:pPr>
            <a:r>
              <a:rPr lang="en-US" sz="2100" b="1" dirty="0" smtClean="0">
                <a:solidFill>
                  <a:schemeClr val="bg2">
                    <a:lumMod val="50000"/>
                  </a:schemeClr>
                </a:solidFill>
              </a:rPr>
              <a:t>Form 24B </a:t>
            </a:r>
            <a:r>
              <a:rPr lang="en-US" sz="2100" dirty="0" smtClean="0">
                <a:solidFill>
                  <a:schemeClr val="bg2">
                    <a:lumMod val="50000"/>
                  </a:schemeClr>
                </a:solidFill>
              </a:rPr>
              <a:t>is only for applicants attending an in-state IHE applying for a clinical experience out-of-state; therefore, you should not receive any applications form 24Bs</a:t>
            </a:r>
          </a:p>
          <a:p>
            <a:pPr marL="285750" indent="-285750">
              <a:buFont typeface="Arial" panose="020B0604020202020204" pitchFamily="34" charset="0"/>
              <a:buChar char="•"/>
            </a:pPr>
            <a:endParaRPr lang="en-US" sz="2100" dirty="0">
              <a:solidFill>
                <a:schemeClr val="bg2">
                  <a:lumMod val="50000"/>
                </a:schemeClr>
              </a:solidFill>
            </a:endParaRPr>
          </a:p>
          <a:p>
            <a:endParaRPr lang="en-US" sz="2100" dirty="0">
              <a:solidFill>
                <a:schemeClr val="bg2">
                  <a:lumMod val="50000"/>
                </a:schemeClr>
              </a:solidFill>
            </a:endParaRPr>
          </a:p>
          <a:p>
            <a:endParaRPr lang="en-US" sz="2100" dirty="0">
              <a:solidFill>
                <a:schemeClr val="bg2">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39</a:t>
            </a:fld>
            <a:endParaRPr lang="en-US"/>
          </a:p>
        </p:txBody>
      </p:sp>
      <p:sp>
        <p:nvSpPr>
          <p:cNvPr id="6" name="Title 1"/>
          <p:cNvSpPr>
            <a:spLocks noGrp="1"/>
          </p:cNvSpPr>
          <p:nvPr>
            <p:ph type="title"/>
          </p:nvPr>
        </p:nvSpPr>
        <p:spPr>
          <a:xfrm>
            <a:off x="140676" y="135919"/>
            <a:ext cx="8545013" cy="725728"/>
          </a:xfrm>
        </p:spPr>
        <p:txBody>
          <a:bodyPr>
            <a:normAutofit/>
          </a:bodyPr>
          <a:lstStyle/>
          <a:p>
            <a:r>
              <a:rPr lang="en-US" sz="3700" dirty="0" smtClean="0">
                <a:solidFill>
                  <a:srgbClr val="002060"/>
                </a:solidFill>
              </a:rPr>
              <a:t>Clinical Permits </a:t>
            </a:r>
            <a:r>
              <a:rPr lang="en-US" sz="1800" dirty="0" smtClean="0"/>
              <a:t>(Forms 24, 24A, 24B, and Form 23)</a:t>
            </a:r>
            <a:endParaRPr lang="en-US" sz="1800" dirty="0"/>
          </a:p>
        </p:txBody>
      </p:sp>
    </p:spTree>
    <p:extLst>
      <p:ext uri="{BB962C8B-B14F-4D97-AF65-F5344CB8AC3E}">
        <p14:creationId xmlns:p14="http://schemas.microsoft.com/office/powerpoint/2010/main" val="3721479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Policy 5202	</a:t>
            </a:r>
            <a:endParaRPr lang="en-US" dirty="0">
              <a:solidFill>
                <a:srgbClr val="002060"/>
              </a:solidFill>
            </a:endParaRPr>
          </a:p>
        </p:txBody>
      </p:sp>
      <p:sp>
        <p:nvSpPr>
          <p:cNvPr id="3" name="Content Placeholder 2"/>
          <p:cNvSpPr>
            <a:spLocks noGrp="1"/>
          </p:cNvSpPr>
          <p:nvPr>
            <p:ph idx="1"/>
          </p:nvPr>
        </p:nvSpPr>
        <p:spPr/>
        <p:txBody>
          <a:bodyPr>
            <a:normAutofit/>
          </a:bodyPr>
          <a:lstStyle/>
          <a:p>
            <a:r>
              <a:rPr lang="en-US" dirty="0" smtClean="0">
                <a:solidFill>
                  <a:schemeClr val="bg2">
                    <a:lumMod val="50000"/>
                  </a:schemeClr>
                </a:solidFill>
              </a:rPr>
              <a:t>WVBE Policy 5202 revision became effective on December 11, 2017.</a:t>
            </a:r>
          </a:p>
          <a:p>
            <a:pPr marL="0" indent="0">
              <a:buNone/>
            </a:pPr>
            <a:endParaRPr lang="en-US" dirty="0" smtClean="0">
              <a:solidFill>
                <a:schemeClr val="bg2">
                  <a:lumMod val="50000"/>
                </a:schemeClr>
              </a:solidFill>
            </a:endParaRPr>
          </a:p>
          <a:p>
            <a:r>
              <a:rPr lang="en-US" dirty="0" smtClean="0">
                <a:solidFill>
                  <a:schemeClr val="bg2">
                    <a:lumMod val="50000"/>
                  </a:schemeClr>
                </a:solidFill>
              </a:rPr>
              <a:t>A Guidance Document highlighting the revisions was sent via e-mail on December 11, 2017 and a follow-up e-mail was sent on January 11, 2018.</a:t>
            </a:r>
            <a:endParaRPr lang="en-US" dirty="0">
              <a:solidFill>
                <a:schemeClr val="bg2">
                  <a:lumMod val="50000"/>
                </a:schemeClr>
              </a:solidFill>
            </a:endParaRPr>
          </a:p>
        </p:txBody>
      </p:sp>
      <p:sp>
        <p:nvSpPr>
          <p:cNvPr id="4" name="Slide Number Placeholder 3"/>
          <p:cNvSpPr>
            <a:spLocks noGrp="1"/>
          </p:cNvSpPr>
          <p:nvPr>
            <p:ph type="sldNum" sz="quarter" idx="12"/>
          </p:nvPr>
        </p:nvSpPr>
        <p:spPr/>
        <p:txBody>
          <a:bodyPr/>
          <a:lstStyle/>
          <a:p>
            <a:fld id="{E8F1C562-0EF2-0045-8093-4EDB6FA56DFA}" type="slidenum">
              <a:rPr lang="en-US" smtClean="0"/>
              <a:t>4</a:t>
            </a:fld>
            <a:endParaRPr lang="en-US" dirty="0"/>
          </a:p>
        </p:txBody>
      </p:sp>
    </p:spTree>
    <p:extLst>
      <p:ext uri="{BB962C8B-B14F-4D97-AF65-F5344CB8AC3E}">
        <p14:creationId xmlns:p14="http://schemas.microsoft.com/office/powerpoint/2010/main" val="352711921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0"/>
            <a:ext cx="8527427" cy="1025911"/>
          </a:xfrm>
        </p:spPr>
        <p:txBody>
          <a:bodyPr/>
          <a:lstStyle/>
          <a:p>
            <a:r>
              <a:rPr lang="en-US" dirty="0" smtClean="0"/>
              <a:t>Form 3</a:t>
            </a:r>
            <a:r>
              <a:rPr lang="en-US" dirty="0"/>
              <a:t> </a:t>
            </a:r>
            <a:r>
              <a:rPr lang="en-US" dirty="0" smtClean="0"/>
              <a:t>-  Teacher-in-Residence</a:t>
            </a:r>
            <a:endParaRPr lang="en-US" dirty="0"/>
          </a:p>
        </p:txBody>
      </p:sp>
      <p:sp>
        <p:nvSpPr>
          <p:cNvPr id="3" name="Slide Number Placeholder 2"/>
          <p:cNvSpPr>
            <a:spLocks noGrp="1"/>
          </p:cNvSpPr>
          <p:nvPr>
            <p:ph type="sldNum" sz="quarter" idx="12"/>
          </p:nvPr>
        </p:nvSpPr>
        <p:spPr/>
        <p:txBody>
          <a:bodyPr/>
          <a:lstStyle/>
          <a:p>
            <a:fld id="{16630861-4318-414B-8E21-CA5F03E7BD41}" type="slidenum">
              <a:rPr lang="en-US" smtClean="0"/>
              <a:t>40</a:t>
            </a:fld>
            <a:endParaRPr lang="en-US"/>
          </a:p>
        </p:txBody>
      </p:sp>
      <p:sp>
        <p:nvSpPr>
          <p:cNvPr id="4" name="TextBox 3"/>
          <p:cNvSpPr txBox="1"/>
          <p:nvPr/>
        </p:nvSpPr>
        <p:spPr>
          <a:xfrm>
            <a:off x="211873" y="1195754"/>
            <a:ext cx="8809464" cy="4293483"/>
          </a:xfrm>
          <a:prstGeom prst="rect">
            <a:avLst/>
          </a:prstGeom>
          <a:noFill/>
        </p:spPr>
        <p:txBody>
          <a:bodyPr wrap="square" rtlCol="0">
            <a:spAutoFit/>
          </a:bodyPr>
          <a:lstStyle/>
          <a:p>
            <a:pPr marL="285750" indent="-285750">
              <a:buFont typeface="Arial" panose="020B0604020202020204" pitchFamily="34" charset="0"/>
              <a:buChar char="•"/>
            </a:pPr>
            <a:r>
              <a:rPr lang="en-US" sz="2100" dirty="0" smtClean="0">
                <a:solidFill>
                  <a:schemeClr val="bg2">
                    <a:lumMod val="50000"/>
                  </a:schemeClr>
                </a:solidFill>
                <a:latin typeface="Fira Sans" panose="020B0503050000020004" pitchFamily="34" charset="0"/>
              </a:rPr>
              <a:t>The Form 3 has not changed but has been updated with the new WVDE logo and should be used for new applications.</a:t>
            </a:r>
            <a:endParaRPr lang="en-US" sz="2100" dirty="0">
              <a:solidFill>
                <a:schemeClr val="bg2">
                  <a:lumMod val="50000"/>
                </a:schemeClr>
              </a:solidFill>
              <a:latin typeface="Fira Sans" panose="020B0503050000020004" pitchFamily="34" charset="0"/>
            </a:endParaRPr>
          </a:p>
          <a:p>
            <a:pPr marL="285750" indent="-285750">
              <a:buFont typeface="Arial" panose="020B0604020202020204" pitchFamily="34" charset="0"/>
              <a:buChar char="•"/>
            </a:pPr>
            <a:r>
              <a:rPr lang="en-US" sz="2100" dirty="0" smtClean="0">
                <a:solidFill>
                  <a:schemeClr val="bg2">
                    <a:lumMod val="50000"/>
                  </a:schemeClr>
                </a:solidFill>
                <a:latin typeface="Fira Sans" panose="020B0503050000020004" pitchFamily="34" charset="0"/>
              </a:rPr>
              <a:t>There must be a WVBE approved TIR program/agreement with the county and IHE</a:t>
            </a:r>
            <a:r>
              <a:rPr lang="en-US" sz="2100" dirty="0">
                <a:solidFill>
                  <a:schemeClr val="bg2">
                    <a:lumMod val="50000"/>
                  </a:schemeClr>
                </a:solidFill>
                <a:latin typeface="Fira Sans" panose="020B0503050000020004" pitchFamily="34" charset="0"/>
              </a:rPr>
              <a:t>. </a:t>
            </a:r>
            <a:r>
              <a:rPr lang="en-US" sz="2100" dirty="0">
                <a:solidFill>
                  <a:schemeClr val="bg2">
                    <a:lumMod val="50000"/>
                  </a:schemeClr>
                </a:solidFill>
                <a:latin typeface="Fira Sans" panose="020B0503050000020004" pitchFamily="34" charset="0"/>
                <a:hlinkClick r:id="rId3"/>
              </a:rPr>
              <a:t>https://wvde.us/wp-content/uploads/2018/01/ApprovedTIRprograms20171114.pdf</a:t>
            </a:r>
            <a:r>
              <a:rPr lang="en-US" sz="2100" dirty="0" smtClean="0">
                <a:solidFill>
                  <a:schemeClr val="bg2">
                    <a:lumMod val="50000"/>
                  </a:schemeClr>
                </a:solidFill>
                <a:latin typeface="Fira Sans" panose="020B0503050000020004" pitchFamily="34" charset="0"/>
              </a:rPr>
              <a:t> </a:t>
            </a:r>
            <a:endParaRPr lang="en-US" sz="2100" dirty="0">
              <a:solidFill>
                <a:schemeClr val="bg2">
                  <a:lumMod val="50000"/>
                </a:schemeClr>
              </a:solidFill>
              <a:latin typeface="Fira Sans" panose="020B0503050000020004" pitchFamily="34" charset="0"/>
            </a:endParaRPr>
          </a:p>
          <a:p>
            <a:pPr marL="285750" indent="-285750">
              <a:buFont typeface="Arial" panose="020B0604020202020204" pitchFamily="34" charset="0"/>
              <a:buChar char="•"/>
            </a:pPr>
            <a:r>
              <a:rPr lang="en-US" sz="2100" dirty="0" smtClean="0">
                <a:solidFill>
                  <a:schemeClr val="bg2">
                    <a:lumMod val="50000"/>
                  </a:schemeClr>
                </a:solidFill>
                <a:latin typeface="Fira Sans" panose="020B0503050000020004" pitchFamily="34" charset="0"/>
              </a:rPr>
              <a:t>The applicant must have a minimum GPA of 3.0 to apply.</a:t>
            </a:r>
            <a:endParaRPr lang="en-US" sz="2100" dirty="0">
              <a:solidFill>
                <a:schemeClr val="bg2">
                  <a:lumMod val="50000"/>
                </a:schemeClr>
              </a:solidFill>
              <a:latin typeface="Fira Sans" panose="020B0503050000020004" pitchFamily="34" charset="0"/>
            </a:endParaRPr>
          </a:p>
          <a:p>
            <a:pPr marL="285750" indent="-285750">
              <a:buFont typeface="Arial" panose="020B0604020202020204" pitchFamily="34" charset="0"/>
              <a:buChar char="•"/>
            </a:pPr>
            <a:r>
              <a:rPr lang="en-US" sz="2100" dirty="0" smtClean="0">
                <a:solidFill>
                  <a:schemeClr val="bg2">
                    <a:lumMod val="50000"/>
                  </a:schemeClr>
                </a:solidFill>
                <a:latin typeface="Fira Sans" panose="020B0503050000020004" pitchFamily="34" charset="0"/>
              </a:rPr>
              <a:t>The applicant must also submit his/her transcripts to date so that the GPA can be verified.</a:t>
            </a:r>
          </a:p>
          <a:p>
            <a:pPr marL="285750" indent="-285750">
              <a:buFont typeface="Arial" panose="020B0604020202020204" pitchFamily="34" charset="0"/>
              <a:buChar char="•"/>
            </a:pPr>
            <a:r>
              <a:rPr lang="en-US" sz="2100" dirty="0" smtClean="0">
                <a:solidFill>
                  <a:schemeClr val="bg2">
                    <a:lumMod val="50000"/>
                  </a:schemeClr>
                </a:solidFill>
                <a:latin typeface="Fira Sans" panose="020B0503050000020004" pitchFamily="34" charset="0"/>
              </a:rPr>
              <a:t>The applicant must have passed all required exams, including basic skills and all content exams prior to application.</a:t>
            </a:r>
          </a:p>
          <a:p>
            <a:pPr marL="285750" indent="-285750">
              <a:buFont typeface="Arial" panose="020B0604020202020204" pitchFamily="34" charset="0"/>
              <a:buChar char="•"/>
            </a:pPr>
            <a:r>
              <a:rPr lang="en-US" sz="2100" dirty="0" smtClean="0">
                <a:solidFill>
                  <a:schemeClr val="bg2">
                    <a:lumMod val="50000"/>
                  </a:schemeClr>
                </a:solidFill>
                <a:latin typeface="Fira Sans" panose="020B0503050000020004" pitchFamily="34" charset="0"/>
              </a:rPr>
              <a:t>The job must be posted twice and documentation of the posting must be submitted with the application.</a:t>
            </a:r>
          </a:p>
          <a:p>
            <a:endParaRPr lang="en-US" sz="2100" dirty="0" smtClean="0">
              <a:solidFill>
                <a:schemeClr val="bg2">
                  <a:lumMod val="50000"/>
                </a:schemeClr>
              </a:solidFill>
              <a:latin typeface="Fira Sans" panose="020B0503050000020004" pitchFamily="34" charset="0"/>
            </a:endParaRPr>
          </a:p>
        </p:txBody>
      </p:sp>
    </p:spTree>
    <p:extLst>
      <p:ext uri="{BB962C8B-B14F-4D97-AF65-F5344CB8AC3E}">
        <p14:creationId xmlns:p14="http://schemas.microsoft.com/office/powerpoint/2010/main" val="29757829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WVBE Approved TIR Programs List</a:t>
            </a:r>
            <a:endParaRPr lang="en-US" dirty="0"/>
          </a:p>
        </p:txBody>
      </p:sp>
      <p:sp>
        <p:nvSpPr>
          <p:cNvPr id="3" name="Slide Number Placeholder 2"/>
          <p:cNvSpPr>
            <a:spLocks noGrp="1"/>
          </p:cNvSpPr>
          <p:nvPr>
            <p:ph type="sldNum" sz="quarter" idx="12"/>
          </p:nvPr>
        </p:nvSpPr>
        <p:spPr/>
        <p:txBody>
          <a:bodyPr/>
          <a:lstStyle/>
          <a:p>
            <a:fld id="{16630861-4318-414B-8E21-CA5F03E7BD41}" type="slidenum">
              <a:rPr lang="en-US" smtClean="0"/>
              <a:t>41</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577383"/>
            <a:ext cx="9144000" cy="3703233"/>
          </a:xfrm>
          <a:prstGeom prst="rect">
            <a:avLst/>
          </a:prstGeom>
        </p:spPr>
      </p:pic>
    </p:spTree>
    <p:extLst>
      <p:ext uri="{BB962C8B-B14F-4D97-AF65-F5344CB8AC3E}">
        <p14:creationId xmlns:p14="http://schemas.microsoft.com/office/powerpoint/2010/main" val="354589096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7"/>
            <a:ext cx="8527427" cy="665145"/>
          </a:xfrm>
        </p:spPr>
        <p:txBody>
          <a:bodyPr/>
          <a:lstStyle/>
          <a:p>
            <a:r>
              <a:rPr lang="en-US" dirty="0" smtClean="0"/>
              <a:t>Legal Disclosures</a:t>
            </a:r>
            <a:endParaRPr lang="en-US" dirty="0"/>
          </a:p>
        </p:txBody>
      </p:sp>
      <p:sp>
        <p:nvSpPr>
          <p:cNvPr id="3" name="Content Placeholder 2"/>
          <p:cNvSpPr>
            <a:spLocks noGrp="1"/>
          </p:cNvSpPr>
          <p:nvPr>
            <p:ph idx="1"/>
          </p:nvPr>
        </p:nvSpPr>
        <p:spPr>
          <a:xfrm>
            <a:off x="298939" y="917532"/>
            <a:ext cx="8527427" cy="5064370"/>
          </a:xfrm>
        </p:spPr>
        <p:txBody>
          <a:bodyPr>
            <a:normAutofit/>
          </a:bodyPr>
          <a:lstStyle/>
          <a:p>
            <a:pPr marL="0" indent="0">
              <a:buNone/>
            </a:pPr>
            <a:r>
              <a:rPr lang="en-US" b="1" dirty="0" smtClean="0">
                <a:solidFill>
                  <a:schemeClr val="bg2">
                    <a:lumMod val="50000"/>
                  </a:schemeClr>
                </a:solidFill>
              </a:rPr>
              <a:t>Online Applications</a:t>
            </a:r>
          </a:p>
          <a:p>
            <a:pPr marL="0" indent="0">
              <a:buNone/>
            </a:pPr>
            <a:endParaRPr lang="en-US" dirty="0" smtClean="0">
              <a:solidFill>
                <a:schemeClr val="bg2">
                  <a:lumMod val="50000"/>
                </a:schemeClr>
              </a:solidFill>
            </a:endParaRPr>
          </a:p>
          <a:p>
            <a:r>
              <a:rPr lang="en-US" dirty="0" smtClean="0">
                <a:solidFill>
                  <a:schemeClr val="bg2">
                    <a:lumMod val="50000"/>
                  </a:schemeClr>
                </a:solidFill>
              </a:rPr>
              <a:t>Applicants are required to add a disclosure for each incident or action on the first Online Application submitted.  </a:t>
            </a:r>
          </a:p>
          <a:p>
            <a:pPr marL="0" indent="0">
              <a:buNone/>
            </a:pPr>
            <a:r>
              <a:rPr lang="en-US" dirty="0">
                <a:solidFill>
                  <a:schemeClr val="bg2">
                    <a:lumMod val="50000"/>
                  </a:schemeClr>
                </a:solidFill>
              </a:rPr>
              <a:t>	</a:t>
            </a:r>
            <a:r>
              <a:rPr lang="en-US" dirty="0" smtClean="0">
                <a:solidFill>
                  <a:schemeClr val="bg2">
                    <a:lumMod val="50000"/>
                  </a:schemeClr>
                </a:solidFill>
              </a:rPr>
              <a:t>*For disclosures that have been previously reviewed, note </a:t>
            </a:r>
            <a:r>
              <a:rPr lang="en-US" dirty="0">
                <a:solidFill>
                  <a:schemeClr val="bg2">
                    <a:lumMod val="50000"/>
                  </a:schemeClr>
                </a:solidFill>
              </a:rPr>
              <a:t>‘previously reported’ in the narrative</a:t>
            </a:r>
            <a:endParaRPr lang="en-US" dirty="0" smtClean="0">
              <a:solidFill>
                <a:schemeClr val="bg2">
                  <a:lumMod val="50000"/>
                </a:schemeClr>
              </a:solidFill>
            </a:endParaRPr>
          </a:p>
          <a:p>
            <a:r>
              <a:rPr lang="en-US" dirty="0" smtClean="0">
                <a:solidFill>
                  <a:schemeClr val="bg2">
                    <a:lumMod val="50000"/>
                  </a:schemeClr>
                </a:solidFill>
              </a:rPr>
              <a:t>Once a disclosure is made online, it remains in the application and applicants do NOT need to add it again.</a:t>
            </a:r>
          </a:p>
          <a:p>
            <a:r>
              <a:rPr lang="en-US" dirty="0" smtClean="0">
                <a:solidFill>
                  <a:schemeClr val="bg2">
                    <a:lumMod val="50000"/>
                  </a:schemeClr>
                </a:solidFill>
              </a:rPr>
              <a:t>Items that should accompany a disclosure:</a:t>
            </a:r>
          </a:p>
          <a:p>
            <a:pPr lvl="1"/>
            <a:r>
              <a:rPr lang="en-US" sz="2100" dirty="0" smtClean="0">
                <a:solidFill>
                  <a:schemeClr val="bg2">
                    <a:lumMod val="50000"/>
                  </a:schemeClr>
                </a:solidFill>
              </a:rPr>
              <a:t>Date (Month/Year)</a:t>
            </a:r>
          </a:p>
          <a:p>
            <a:pPr lvl="1"/>
            <a:r>
              <a:rPr lang="en-US" sz="2100" dirty="0" smtClean="0">
                <a:solidFill>
                  <a:schemeClr val="bg2">
                    <a:lumMod val="50000"/>
                  </a:schemeClr>
                </a:solidFill>
              </a:rPr>
              <a:t>Title (name of the charge/action)</a:t>
            </a:r>
          </a:p>
          <a:p>
            <a:pPr lvl="1"/>
            <a:r>
              <a:rPr lang="en-US" sz="2100" dirty="0" smtClean="0">
                <a:solidFill>
                  <a:schemeClr val="bg2">
                    <a:lumMod val="50000"/>
                  </a:schemeClr>
                </a:solidFill>
              </a:rPr>
              <a:t>Narrative (description/summary of the events that led to the disclosed incident/action)</a:t>
            </a:r>
          </a:p>
          <a:p>
            <a:pPr lvl="1"/>
            <a:r>
              <a:rPr lang="en-US" sz="2100" dirty="0" smtClean="0">
                <a:solidFill>
                  <a:schemeClr val="bg2">
                    <a:lumMod val="50000"/>
                  </a:schemeClr>
                </a:solidFill>
              </a:rPr>
              <a:t>Personnel and/or Court Documents and/or Police Report</a:t>
            </a:r>
            <a:endParaRPr lang="en-US" sz="2100" dirty="0">
              <a:solidFill>
                <a:schemeClr val="bg2">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42</a:t>
            </a:fld>
            <a:endParaRPr lang="en-US"/>
          </a:p>
        </p:txBody>
      </p:sp>
    </p:spTree>
    <p:extLst>
      <p:ext uri="{BB962C8B-B14F-4D97-AF65-F5344CB8AC3E}">
        <p14:creationId xmlns:p14="http://schemas.microsoft.com/office/powerpoint/2010/main" val="403824748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Disclosure Information</a:t>
            </a:r>
            <a:endParaRPr lang="en-US" dirty="0"/>
          </a:p>
        </p:txBody>
      </p:sp>
      <p:sp>
        <p:nvSpPr>
          <p:cNvPr id="3" name="Content Placeholder 2"/>
          <p:cNvSpPr>
            <a:spLocks noGrp="1"/>
          </p:cNvSpPr>
          <p:nvPr>
            <p:ph idx="1"/>
          </p:nvPr>
        </p:nvSpPr>
        <p:spPr>
          <a:xfrm>
            <a:off x="298939" y="1119411"/>
            <a:ext cx="8527427" cy="4642339"/>
          </a:xfrm>
        </p:spPr>
        <p:txBody>
          <a:bodyPr>
            <a:normAutofit/>
          </a:bodyPr>
          <a:lstStyle/>
          <a:p>
            <a:pPr marL="0" indent="0">
              <a:buNone/>
            </a:pPr>
            <a:r>
              <a:rPr lang="en-US" b="1" dirty="0" smtClean="0">
                <a:solidFill>
                  <a:schemeClr val="bg2">
                    <a:lumMod val="50000"/>
                  </a:schemeClr>
                </a:solidFill>
              </a:rPr>
              <a:t>Paper Applications</a:t>
            </a:r>
          </a:p>
          <a:p>
            <a:pPr marL="0" indent="0">
              <a:buNone/>
            </a:pPr>
            <a:endParaRPr lang="en-US" dirty="0">
              <a:solidFill>
                <a:schemeClr val="bg2">
                  <a:lumMod val="50000"/>
                </a:schemeClr>
              </a:solidFill>
            </a:endParaRPr>
          </a:p>
          <a:p>
            <a:pPr marL="0" indent="0">
              <a:buNone/>
            </a:pPr>
            <a:r>
              <a:rPr lang="en-US" dirty="0" smtClean="0">
                <a:solidFill>
                  <a:schemeClr val="bg2">
                    <a:lumMod val="50000"/>
                  </a:schemeClr>
                </a:solidFill>
              </a:rPr>
              <a:t>*Check ‘yes’ to appropriate question(s)</a:t>
            </a:r>
          </a:p>
          <a:p>
            <a:pPr marL="0" indent="0">
              <a:buNone/>
            </a:pPr>
            <a:r>
              <a:rPr lang="en-US" dirty="0" smtClean="0">
                <a:solidFill>
                  <a:schemeClr val="bg2">
                    <a:lumMod val="50000"/>
                  </a:schemeClr>
                </a:solidFill>
              </a:rPr>
              <a:t>*Provide a Narrative (description/summary of the events that led to the disclosed incident/action)</a:t>
            </a:r>
          </a:p>
          <a:p>
            <a:pPr marL="0" indent="0">
              <a:buNone/>
            </a:pPr>
            <a:r>
              <a:rPr lang="en-US" dirty="0" smtClean="0">
                <a:solidFill>
                  <a:schemeClr val="bg2">
                    <a:lumMod val="50000"/>
                  </a:schemeClr>
                </a:solidFill>
              </a:rPr>
              <a:t>*Provide Personnel and/or Court Documentation</a:t>
            </a:r>
          </a:p>
          <a:p>
            <a:pPr marL="0" indent="0">
              <a:buNone/>
            </a:pPr>
            <a:endParaRPr lang="en-US" dirty="0">
              <a:solidFill>
                <a:schemeClr val="bg2">
                  <a:lumMod val="50000"/>
                </a:schemeClr>
              </a:solidFill>
            </a:endParaRPr>
          </a:p>
          <a:p>
            <a:pPr marL="0" indent="0">
              <a:buNone/>
            </a:pPr>
            <a:r>
              <a:rPr lang="en-US" dirty="0" smtClean="0">
                <a:solidFill>
                  <a:schemeClr val="bg2">
                    <a:lumMod val="50000"/>
                  </a:schemeClr>
                </a:solidFill>
              </a:rPr>
              <a:t>*When disclosing a previously reviewed incident, check ‘yes’ to the appropriate box or boxes and note ‘previously disclosed’</a:t>
            </a:r>
            <a:endParaRPr lang="en-US" dirty="0">
              <a:solidFill>
                <a:schemeClr val="bg2">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43</a:t>
            </a:fld>
            <a:endParaRPr lang="en-US"/>
          </a:p>
        </p:txBody>
      </p:sp>
    </p:spTree>
    <p:extLst>
      <p:ext uri="{BB962C8B-B14F-4D97-AF65-F5344CB8AC3E}">
        <p14:creationId xmlns:p14="http://schemas.microsoft.com/office/powerpoint/2010/main" val="1858791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7"/>
            <a:ext cx="8527427" cy="840991"/>
          </a:xfrm>
        </p:spPr>
        <p:txBody>
          <a:bodyPr/>
          <a:lstStyle/>
          <a:p>
            <a:r>
              <a:rPr lang="en-US" dirty="0" smtClean="0"/>
              <a:t>FBI Reporting</a:t>
            </a:r>
            <a:endParaRPr lang="en-US" dirty="0"/>
          </a:p>
        </p:txBody>
      </p:sp>
      <p:sp>
        <p:nvSpPr>
          <p:cNvPr id="3" name="Content Placeholder 2"/>
          <p:cNvSpPr>
            <a:spLocks noGrp="1"/>
          </p:cNvSpPr>
          <p:nvPr>
            <p:ph idx="1"/>
          </p:nvPr>
        </p:nvSpPr>
        <p:spPr>
          <a:xfrm>
            <a:off x="298939" y="984739"/>
            <a:ext cx="8527427" cy="4888524"/>
          </a:xfrm>
        </p:spPr>
        <p:txBody>
          <a:bodyPr>
            <a:normAutofit/>
          </a:bodyPr>
          <a:lstStyle/>
          <a:p>
            <a:pPr marL="0" indent="0">
              <a:buNone/>
            </a:pPr>
            <a:r>
              <a:rPr lang="en-US" dirty="0" smtClean="0">
                <a:solidFill>
                  <a:schemeClr val="bg2">
                    <a:lumMod val="50000"/>
                  </a:schemeClr>
                </a:solidFill>
              </a:rPr>
              <a:t>The FBI now requires that we verify ID prior to sharing information or requesting information regarding reports found on the FBI background.</a:t>
            </a:r>
          </a:p>
          <a:p>
            <a:pPr marL="0" indent="0">
              <a:buNone/>
            </a:pPr>
            <a:endParaRPr lang="en-US" dirty="0">
              <a:solidFill>
                <a:schemeClr val="bg2">
                  <a:lumMod val="50000"/>
                </a:schemeClr>
              </a:solidFill>
            </a:endParaRPr>
          </a:p>
          <a:p>
            <a:pPr marL="0" indent="0">
              <a:buNone/>
            </a:pPr>
            <a:r>
              <a:rPr lang="en-US" dirty="0" smtClean="0">
                <a:solidFill>
                  <a:schemeClr val="bg2">
                    <a:lumMod val="50000"/>
                  </a:schemeClr>
                </a:solidFill>
              </a:rPr>
              <a:t>The WVDE can no longer send a request letter for information regarding incidents found only on the FBI report.</a:t>
            </a:r>
          </a:p>
          <a:p>
            <a:pPr marL="0" indent="0">
              <a:buNone/>
            </a:pPr>
            <a:endParaRPr lang="en-US" dirty="0">
              <a:solidFill>
                <a:schemeClr val="bg2">
                  <a:lumMod val="50000"/>
                </a:schemeClr>
              </a:solidFill>
            </a:endParaRPr>
          </a:p>
          <a:p>
            <a:pPr marL="0" indent="0">
              <a:buNone/>
            </a:pPr>
            <a:r>
              <a:rPr lang="en-US" dirty="0" smtClean="0">
                <a:solidFill>
                  <a:schemeClr val="bg2">
                    <a:lumMod val="50000"/>
                  </a:schemeClr>
                </a:solidFill>
              </a:rPr>
              <a:t>Applicants are required to appear in person at the WVDE or conference by Skype with picture ID to obtain a copy of his or her FBI background report and disclosure requirements.</a:t>
            </a:r>
            <a:endParaRPr lang="en-US" dirty="0">
              <a:solidFill>
                <a:schemeClr val="bg2">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44</a:t>
            </a:fld>
            <a:endParaRPr lang="en-US"/>
          </a:p>
        </p:txBody>
      </p:sp>
    </p:spTree>
    <p:extLst>
      <p:ext uri="{BB962C8B-B14F-4D97-AF65-F5344CB8AC3E}">
        <p14:creationId xmlns:p14="http://schemas.microsoft.com/office/powerpoint/2010/main" val="2184071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7"/>
            <a:ext cx="8527427" cy="840991"/>
          </a:xfrm>
        </p:spPr>
        <p:txBody>
          <a:bodyPr>
            <a:normAutofit/>
          </a:bodyPr>
          <a:lstStyle/>
          <a:p>
            <a:r>
              <a:rPr lang="en-US" dirty="0" smtClean="0"/>
              <a:t>Tuition Reimbursement</a:t>
            </a: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45</a:t>
            </a:fld>
            <a:endParaRPr lang="en-US"/>
          </a:p>
        </p:txBody>
      </p:sp>
      <p:sp>
        <p:nvSpPr>
          <p:cNvPr id="5" name="Content Placeholder 4"/>
          <p:cNvSpPr>
            <a:spLocks noGrp="1"/>
          </p:cNvSpPr>
          <p:nvPr>
            <p:ph idx="1"/>
          </p:nvPr>
        </p:nvSpPr>
        <p:spPr/>
        <p:txBody>
          <a:bodyPr>
            <a:normAutofit/>
          </a:bodyPr>
          <a:lstStyle/>
          <a:p>
            <a:pPr marL="0" indent="0">
              <a:buNone/>
            </a:pPr>
            <a:r>
              <a:rPr lang="en-US" dirty="0">
                <a:solidFill>
                  <a:schemeClr val="bg2">
                    <a:lumMod val="50000"/>
                  </a:schemeClr>
                </a:solidFill>
              </a:rPr>
              <a:t>Tuition Reimbursement:</a:t>
            </a:r>
            <a:r>
              <a:rPr lang="en-US" i="1" dirty="0">
                <a:solidFill>
                  <a:schemeClr val="bg2">
                    <a:lumMod val="50000"/>
                  </a:schemeClr>
                </a:solidFill>
              </a:rPr>
              <a:t>   </a:t>
            </a:r>
            <a:r>
              <a:rPr lang="en-US" dirty="0">
                <a:solidFill>
                  <a:schemeClr val="bg2">
                    <a:lumMod val="50000"/>
                  </a:schemeClr>
                </a:solidFill>
              </a:rPr>
              <a:t>WV Code section 18A-3-3a provides for tuition reimbursement for educators holding a valid WV professional or provisional professional teaching, service, or administrative certificate.</a:t>
            </a:r>
          </a:p>
        </p:txBody>
      </p:sp>
    </p:spTree>
    <p:extLst>
      <p:ext uri="{BB962C8B-B14F-4D97-AF65-F5344CB8AC3E}">
        <p14:creationId xmlns:p14="http://schemas.microsoft.com/office/powerpoint/2010/main" val="63118884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7"/>
            <a:ext cx="8527427" cy="840991"/>
          </a:xfrm>
        </p:spPr>
        <p:txBody>
          <a:bodyPr>
            <a:normAutofit/>
          </a:bodyPr>
          <a:lstStyle/>
          <a:p>
            <a:r>
              <a:rPr lang="en-US" dirty="0" smtClean="0"/>
              <a:t>Tuition Reimbursement</a:t>
            </a: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46</a:t>
            </a:fld>
            <a:endParaRPr lang="en-US"/>
          </a:p>
        </p:txBody>
      </p:sp>
      <p:sp>
        <p:nvSpPr>
          <p:cNvPr id="5" name="Content Placeholder 4"/>
          <p:cNvSpPr>
            <a:spLocks noGrp="1"/>
          </p:cNvSpPr>
          <p:nvPr>
            <p:ph idx="1"/>
          </p:nvPr>
        </p:nvSpPr>
        <p:spPr/>
        <p:txBody>
          <a:bodyPr>
            <a:normAutofit/>
          </a:bodyPr>
          <a:lstStyle/>
          <a:p>
            <a:pPr marL="0" indent="0">
              <a:buNone/>
            </a:pPr>
            <a:r>
              <a:rPr lang="en-US" dirty="0">
                <a:solidFill>
                  <a:schemeClr val="bg2">
                    <a:lumMod val="50000"/>
                  </a:schemeClr>
                </a:solidFill>
              </a:rPr>
              <a:t>Tuition reimbursement for educators holding a first class permit is allowable only for those seeking an </a:t>
            </a:r>
            <a:r>
              <a:rPr lang="en-US" i="1" dirty="0">
                <a:solidFill>
                  <a:schemeClr val="bg2">
                    <a:lumMod val="50000"/>
                  </a:schemeClr>
                </a:solidFill>
              </a:rPr>
              <a:t>additional</a:t>
            </a:r>
            <a:r>
              <a:rPr lang="en-US" dirty="0">
                <a:solidFill>
                  <a:schemeClr val="bg2">
                    <a:lumMod val="50000"/>
                  </a:schemeClr>
                </a:solidFill>
              </a:rPr>
              <a:t> endorsement in a shortage area. No allowance for state tuition reimbursement is made for those on a first class permit seeking an </a:t>
            </a:r>
            <a:r>
              <a:rPr lang="en-US" i="1" dirty="0">
                <a:solidFill>
                  <a:schemeClr val="bg2">
                    <a:lumMod val="50000"/>
                  </a:schemeClr>
                </a:solidFill>
              </a:rPr>
              <a:t>initial</a:t>
            </a:r>
            <a:r>
              <a:rPr lang="en-US" dirty="0">
                <a:solidFill>
                  <a:schemeClr val="bg2">
                    <a:lumMod val="50000"/>
                  </a:schemeClr>
                </a:solidFill>
              </a:rPr>
              <a:t> professional certificate.</a:t>
            </a:r>
          </a:p>
        </p:txBody>
      </p:sp>
    </p:spTree>
    <p:extLst>
      <p:ext uri="{BB962C8B-B14F-4D97-AF65-F5344CB8AC3E}">
        <p14:creationId xmlns:p14="http://schemas.microsoft.com/office/powerpoint/2010/main" val="74807958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7"/>
            <a:ext cx="8527427" cy="840991"/>
          </a:xfrm>
        </p:spPr>
        <p:txBody>
          <a:bodyPr>
            <a:normAutofit/>
          </a:bodyPr>
          <a:lstStyle/>
          <a:p>
            <a:r>
              <a:rPr lang="en-US" dirty="0" smtClean="0"/>
              <a:t>Tuition Reimbursement</a:t>
            </a: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47</a:t>
            </a:fld>
            <a:endParaRPr lang="en-US"/>
          </a:p>
        </p:txBody>
      </p:sp>
      <p:sp>
        <p:nvSpPr>
          <p:cNvPr id="5" name="Content Placeholder 4"/>
          <p:cNvSpPr>
            <a:spLocks noGrp="1"/>
          </p:cNvSpPr>
          <p:nvPr>
            <p:ph idx="1"/>
          </p:nvPr>
        </p:nvSpPr>
        <p:spPr/>
        <p:txBody>
          <a:bodyPr>
            <a:normAutofit/>
          </a:bodyPr>
          <a:lstStyle/>
          <a:p>
            <a:pPr marL="0" indent="0">
              <a:buNone/>
            </a:pPr>
            <a:r>
              <a:rPr lang="en-US" dirty="0">
                <a:solidFill>
                  <a:schemeClr val="bg2">
                    <a:lumMod val="50000"/>
                  </a:schemeClr>
                </a:solidFill>
              </a:rPr>
              <a:t>Courses completed </a:t>
            </a:r>
            <a:r>
              <a:rPr lang="en-US" i="1" dirty="0">
                <a:solidFill>
                  <a:schemeClr val="bg2">
                    <a:lumMod val="50000"/>
                  </a:schemeClr>
                </a:solidFill>
              </a:rPr>
              <a:t>prior</a:t>
            </a:r>
            <a:r>
              <a:rPr lang="en-US" dirty="0">
                <a:solidFill>
                  <a:schemeClr val="bg2">
                    <a:lumMod val="50000"/>
                  </a:schemeClr>
                </a:solidFill>
              </a:rPr>
              <a:t> to the July 1 start of a fiscal year are </a:t>
            </a:r>
            <a:r>
              <a:rPr lang="en-US" i="1" dirty="0">
                <a:solidFill>
                  <a:schemeClr val="bg2">
                    <a:lumMod val="50000"/>
                  </a:schemeClr>
                </a:solidFill>
              </a:rPr>
              <a:t>ineligible </a:t>
            </a:r>
            <a:r>
              <a:rPr lang="en-US" dirty="0">
                <a:solidFill>
                  <a:schemeClr val="bg2">
                    <a:lumMod val="50000"/>
                  </a:schemeClr>
                </a:solidFill>
              </a:rPr>
              <a:t>for state tuition reimbursement.  </a:t>
            </a:r>
            <a:br>
              <a:rPr lang="en-US" dirty="0">
                <a:solidFill>
                  <a:schemeClr val="bg2">
                    <a:lumMod val="50000"/>
                  </a:schemeClr>
                </a:solidFill>
              </a:rPr>
            </a:br>
            <a:r>
              <a:rPr lang="en-US" dirty="0">
                <a:solidFill>
                  <a:schemeClr val="bg2">
                    <a:lumMod val="50000"/>
                  </a:schemeClr>
                </a:solidFill>
              </a:rPr>
              <a:t/>
            </a:r>
            <a:br>
              <a:rPr lang="en-US" dirty="0">
                <a:solidFill>
                  <a:schemeClr val="bg2">
                    <a:lumMod val="50000"/>
                  </a:schemeClr>
                </a:solidFill>
              </a:rPr>
            </a:br>
            <a:r>
              <a:rPr lang="en-US" dirty="0">
                <a:solidFill>
                  <a:schemeClr val="bg2">
                    <a:lumMod val="50000"/>
                  </a:schemeClr>
                </a:solidFill>
              </a:rPr>
              <a:t>Form 36 tuition reimbursement applications must be complete when received by the WVDE. All incomplete applications are denied.</a:t>
            </a:r>
          </a:p>
        </p:txBody>
      </p:sp>
    </p:spTree>
    <p:extLst>
      <p:ext uri="{BB962C8B-B14F-4D97-AF65-F5344CB8AC3E}">
        <p14:creationId xmlns:p14="http://schemas.microsoft.com/office/powerpoint/2010/main" val="215685087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7"/>
            <a:ext cx="8527427" cy="840991"/>
          </a:xfrm>
        </p:spPr>
        <p:txBody>
          <a:bodyPr>
            <a:normAutofit/>
          </a:bodyPr>
          <a:lstStyle/>
          <a:p>
            <a:r>
              <a:rPr lang="en-US" dirty="0" smtClean="0"/>
              <a:t>Advanced Salary</a:t>
            </a: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48</a:t>
            </a:fld>
            <a:endParaRPr lang="en-US"/>
          </a:p>
        </p:txBody>
      </p:sp>
      <p:sp>
        <p:nvSpPr>
          <p:cNvPr id="5" name="Content Placeholder 4"/>
          <p:cNvSpPr>
            <a:spLocks noGrp="1"/>
          </p:cNvSpPr>
          <p:nvPr>
            <p:ph idx="1"/>
          </p:nvPr>
        </p:nvSpPr>
        <p:spPr/>
        <p:txBody>
          <a:bodyPr>
            <a:normAutofit/>
          </a:bodyPr>
          <a:lstStyle/>
          <a:p>
            <a:pPr marL="0" indent="0">
              <a:buNone/>
            </a:pPr>
            <a:r>
              <a:rPr lang="en-US" dirty="0" smtClean="0">
                <a:solidFill>
                  <a:schemeClr val="bg2">
                    <a:lumMod val="50000"/>
                  </a:schemeClr>
                </a:solidFill>
              </a:rPr>
              <a:t>Advanced </a:t>
            </a:r>
            <a:r>
              <a:rPr lang="en-US" dirty="0">
                <a:solidFill>
                  <a:schemeClr val="bg2">
                    <a:lumMod val="50000"/>
                  </a:schemeClr>
                </a:solidFill>
              </a:rPr>
              <a:t>salary levels and advanced degree level recognition are allowable on valid WV professional and provisional professional teaching, service, and administrative certificates. </a:t>
            </a:r>
          </a:p>
        </p:txBody>
      </p:sp>
    </p:spTree>
    <p:extLst>
      <p:ext uri="{BB962C8B-B14F-4D97-AF65-F5344CB8AC3E}">
        <p14:creationId xmlns:p14="http://schemas.microsoft.com/office/powerpoint/2010/main" val="427375141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7"/>
            <a:ext cx="8527427" cy="840991"/>
          </a:xfrm>
        </p:spPr>
        <p:txBody>
          <a:bodyPr>
            <a:normAutofit/>
          </a:bodyPr>
          <a:lstStyle/>
          <a:p>
            <a:r>
              <a:rPr lang="en-US" dirty="0" smtClean="0"/>
              <a:t>Advanced Salary</a:t>
            </a: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49</a:t>
            </a:fld>
            <a:endParaRPr lang="en-US"/>
          </a:p>
        </p:txBody>
      </p:sp>
      <p:sp>
        <p:nvSpPr>
          <p:cNvPr id="5" name="Content Placeholder 4"/>
          <p:cNvSpPr>
            <a:spLocks noGrp="1"/>
          </p:cNvSpPr>
          <p:nvPr>
            <p:ph idx="1"/>
          </p:nvPr>
        </p:nvSpPr>
        <p:spPr/>
        <p:txBody>
          <a:bodyPr>
            <a:normAutofit/>
          </a:bodyPr>
          <a:lstStyle/>
          <a:p>
            <a:pPr marL="0" indent="0">
              <a:buNone/>
            </a:pPr>
            <a:r>
              <a:rPr lang="en-US" dirty="0">
                <a:solidFill>
                  <a:schemeClr val="bg2">
                    <a:lumMod val="50000"/>
                  </a:schemeClr>
                </a:solidFill>
              </a:rPr>
              <a:t>For a master's degree (</a:t>
            </a:r>
            <a:r>
              <a:rPr lang="en-US" dirty="0" smtClean="0">
                <a:solidFill>
                  <a:schemeClr val="bg2">
                    <a:lumMod val="50000"/>
                  </a:schemeClr>
                </a:solidFill>
              </a:rPr>
              <a:t>MA </a:t>
            </a:r>
            <a:r>
              <a:rPr lang="en-US" dirty="0">
                <a:solidFill>
                  <a:schemeClr val="bg2">
                    <a:lumMod val="50000"/>
                  </a:schemeClr>
                </a:solidFill>
              </a:rPr>
              <a:t>level), 80% of the coursework (24 of the 30 minimum graduate degree hours) must be “related to the public school program” as defined in Code and Policy.  No more than 6 graduate hours in an area that is unrelated either to the public school program or to an endorsement area held on the professional certification may be used for the </a:t>
            </a:r>
            <a:r>
              <a:rPr lang="en-US" dirty="0" smtClean="0">
                <a:solidFill>
                  <a:schemeClr val="bg2">
                    <a:lumMod val="50000"/>
                  </a:schemeClr>
                </a:solidFill>
              </a:rPr>
              <a:t>MA level</a:t>
            </a:r>
            <a:r>
              <a:rPr lang="en-US" dirty="0">
                <a:solidFill>
                  <a:schemeClr val="bg2">
                    <a:lumMod val="50000"/>
                  </a:schemeClr>
                </a:solidFill>
              </a:rPr>
              <a:t>.</a:t>
            </a:r>
          </a:p>
        </p:txBody>
      </p:sp>
    </p:spTree>
    <p:extLst>
      <p:ext uri="{BB962C8B-B14F-4D97-AF65-F5344CB8AC3E}">
        <p14:creationId xmlns:p14="http://schemas.microsoft.com/office/powerpoint/2010/main" val="1581115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2060"/>
                </a:solidFill>
              </a:rPr>
              <a:t>On-Line Certification Portal</a:t>
            </a:r>
            <a:endParaRPr lang="en-US" b="1" dirty="0">
              <a:solidFill>
                <a:srgbClr val="002060"/>
              </a:solidFill>
            </a:endParaRPr>
          </a:p>
        </p:txBody>
      </p:sp>
      <p:sp>
        <p:nvSpPr>
          <p:cNvPr id="5" name="Subtitle 2"/>
          <p:cNvSpPr>
            <a:spLocks noGrp="1"/>
          </p:cNvSpPr>
          <p:nvPr>
            <p:ph idx="1"/>
          </p:nvPr>
        </p:nvSpPr>
        <p:spPr/>
        <p:txBody>
          <a:bodyPr>
            <a:normAutofit lnSpcReduction="10000"/>
          </a:bodyPr>
          <a:lstStyle/>
          <a:p>
            <a:pPr algn="just"/>
            <a:r>
              <a:rPr lang="en-US" dirty="0" smtClean="0">
                <a:solidFill>
                  <a:schemeClr val="bg2">
                    <a:lumMod val="50000"/>
                  </a:schemeClr>
                </a:solidFill>
              </a:rPr>
              <a:t>Current electronic applications:</a:t>
            </a:r>
          </a:p>
          <a:p>
            <a:pPr marL="914400" lvl="1" indent="-457200" algn="just">
              <a:buFont typeface="Arial" panose="020B0604020202020204" pitchFamily="34" charset="0"/>
              <a:buChar char="•"/>
            </a:pPr>
            <a:r>
              <a:rPr lang="en-US" sz="2100" dirty="0" smtClean="0">
                <a:solidFill>
                  <a:schemeClr val="bg2">
                    <a:lumMod val="50000"/>
                  </a:schemeClr>
                </a:solidFill>
              </a:rPr>
              <a:t>Coach Renewal</a:t>
            </a:r>
          </a:p>
          <a:p>
            <a:pPr marL="914400" lvl="1" indent="-457200" algn="just">
              <a:buFont typeface="Arial" panose="020B0604020202020204" pitchFamily="34" charset="0"/>
              <a:buChar char="•"/>
            </a:pPr>
            <a:r>
              <a:rPr lang="en-US" sz="2100" dirty="0" smtClean="0">
                <a:solidFill>
                  <a:schemeClr val="bg2">
                    <a:lumMod val="50000"/>
                  </a:schemeClr>
                </a:solidFill>
              </a:rPr>
              <a:t>Initial Teaching</a:t>
            </a:r>
            <a:endParaRPr lang="en-US" sz="2100" dirty="0">
              <a:solidFill>
                <a:schemeClr val="bg2">
                  <a:lumMod val="50000"/>
                </a:schemeClr>
              </a:solidFill>
            </a:endParaRPr>
          </a:p>
          <a:p>
            <a:pPr marL="914400" lvl="1" indent="-457200" algn="just">
              <a:buFont typeface="Arial" panose="020B0604020202020204" pitchFamily="34" charset="0"/>
              <a:buChar char="•"/>
            </a:pPr>
            <a:r>
              <a:rPr lang="en-US" sz="2100" dirty="0" smtClean="0">
                <a:solidFill>
                  <a:schemeClr val="bg2">
                    <a:lumMod val="50000"/>
                  </a:schemeClr>
                </a:solidFill>
              </a:rPr>
              <a:t>Teacher and Student Support Renewals</a:t>
            </a:r>
          </a:p>
          <a:p>
            <a:pPr marL="914400" lvl="1" indent="-457200" algn="just">
              <a:buFont typeface="Arial" panose="020B0604020202020204" pitchFamily="34" charset="0"/>
              <a:buChar char="•"/>
            </a:pPr>
            <a:r>
              <a:rPr lang="en-US" sz="2100" dirty="0" smtClean="0">
                <a:solidFill>
                  <a:schemeClr val="bg2">
                    <a:lumMod val="50000"/>
                  </a:schemeClr>
                </a:solidFill>
              </a:rPr>
              <a:t>Administrative Renewals</a:t>
            </a:r>
          </a:p>
          <a:p>
            <a:pPr marL="914400" lvl="1" indent="-457200" algn="just">
              <a:buFont typeface="Arial" panose="020B0604020202020204" pitchFamily="34" charset="0"/>
              <a:buChar char="•"/>
            </a:pPr>
            <a:r>
              <a:rPr lang="en-US" sz="2100" dirty="0">
                <a:solidFill>
                  <a:schemeClr val="bg2">
                    <a:lumMod val="50000"/>
                  </a:schemeClr>
                </a:solidFill>
              </a:rPr>
              <a:t>Initial </a:t>
            </a:r>
            <a:r>
              <a:rPr lang="en-US" sz="2100" dirty="0" smtClean="0">
                <a:solidFill>
                  <a:schemeClr val="bg2">
                    <a:lumMod val="50000"/>
                  </a:schemeClr>
                </a:solidFill>
              </a:rPr>
              <a:t>Coaching</a:t>
            </a:r>
          </a:p>
          <a:p>
            <a:pPr marL="914400" lvl="1" indent="-457200" algn="just">
              <a:buFont typeface="Arial" panose="020B0604020202020204" pitchFamily="34" charset="0"/>
              <a:buChar char="•"/>
            </a:pPr>
            <a:endParaRPr lang="en-US" sz="2100" dirty="0">
              <a:solidFill>
                <a:schemeClr val="bg2">
                  <a:lumMod val="50000"/>
                </a:schemeClr>
              </a:solidFill>
            </a:endParaRPr>
          </a:p>
          <a:p>
            <a:r>
              <a:rPr lang="en-US" dirty="0">
                <a:solidFill>
                  <a:schemeClr val="bg2">
                    <a:lumMod val="50000"/>
                  </a:schemeClr>
                </a:solidFill>
                <a:hlinkClick r:id="rId3"/>
              </a:rPr>
              <a:t>https://wveis.k12.wv.us/certportal/index.cfm</a:t>
            </a:r>
            <a:r>
              <a:rPr lang="en-US" dirty="0">
                <a:solidFill>
                  <a:schemeClr val="bg2">
                    <a:lumMod val="50000"/>
                  </a:schemeClr>
                </a:solidFill>
              </a:rPr>
              <a:t> </a:t>
            </a:r>
          </a:p>
          <a:p>
            <a:endParaRPr lang="en-US" dirty="0">
              <a:solidFill>
                <a:schemeClr val="bg2">
                  <a:lumMod val="50000"/>
                </a:schemeClr>
              </a:solidFill>
            </a:endParaRPr>
          </a:p>
          <a:p>
            <a:r>
              <a:rPr lang="en-US" dirty="0">
                <a:solidFill>
                  <a:schemeClr val="bg2">
                    <a:lumMod val="50000"/>
                  </a:schemeClr>
                </a:solidFill>
              </a:rPr>
              <a:t>Please advise your applicants to open up the User Guides and follow the instructions as many questions can be answered by using the User Guides.</a:t>
            </a:r>
          </a:p>
          <a:p>
            <a:pPr marL="914400" lvl="1" indent="-457200" algn="just">
              <a:buFont typeface="Arial" panose="020B0604020202020204" pitchFamily="34" charset="0"/>
              <a:buChar char="•"/>
            </a:pPr>
            <a:endParaRPr lang="en-US" sz="2100" dirty="0">
              <a:solidFill>
                <a:schemeClr val="bg2">
                  <a:lumMod val="50000"/>
                </a:schemeClr>
              </a:solidFill>
            </a:endParaRPr>
          </a:p>
        </p:txBody>
      </p:sp>
    </p:spTree>
    <p:extLst>
      <p:ext uri="{BB962C8B-B14F-4D97-AF65-F5344CB8AC3E}">
        <p14:creationId xmlns:p14="http://schemas.microsoft.com/office/powerpoint/2010/main" val="166610062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7"/>
            <a:ext cx="8527427" cy="840991"/>
          </a:xfrm>
        </p:spPr>
        <p:txBody>
          <a:bodyPr>
            <a:normAutofit/>
          </a:bodyPr>
          <a:lstStyle/>
          <a:p>
            <a:r>
              <a:rPr lang="en-US" dirty="0" smtClean="0"/>
              <a:t>Advanced Salary</a:t>
            </a: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50</a:t>
            </a:fld>
            <a:endParaRPr lang="en-US"/>
          </a:p>
        </p:txBody>
      </p:sp>
      <p:sp>
        <p:nvSpPr>
          <p:cNvPr id="5" name="Content Placeholder 4"/>
          <p:cNvSpPr>
            <a:spLocks noGrp="1"/>
          </p:cNvSpPr>
          <p:nvPr>
            <p:ph idx="1"/>
          </p:nvPr>
        </p:nvSpPr>
        <p:spPr>
          <a:xfrm>
            <a:off x="100361" y="1723293"/>
            <a:ext cx="8726005" cy="4149969"/>
          </a:xfrm>
        </p:spPr>
        <p:txBody>
          <a:bodyPr>
            <a:normAutofit/>
          </a:bodyPr>
          <a:lstStyle/>
          <a:p>
            <a:pPr marL="0" indent="0">
              <a:buNone/>
            </a:pPr>
            <a:r>
              <a:rPr lang="en-US" dirty="0">
                <a:solidFill>
                  <a:schemeClr val="bg2">
                    <a:lumMod val="50000"/>
                  </a:schemeClr>
                </a:solidFill>
                <a:latin typeface="Fira Sans" panose="020B0503050000020004" pitchFamily="34" charset="0"/>
              </a:rPr>
              <a:t>Advanced salary / advanced degree level recognition is not allowable on most permits or authorizations under WV Code </a:t>
            </a:r>
            <a:r>
              <a:rPr lang="en-US" dirty="0" smtClean="0">
                <a:solidFill>
                  <a:schemeClr val="bg2">
                    <a:lumMod val="50000"/>
                  </a:schemeClr>
                </a:solidFill>
                <a:latin typeface="Fira Sans" panose="020B0503050000020004" pitchFamily="34" charset="0"/>
                <a:cs typeface="Times New Roman" panose="02020603050405020304" pitchFamily="18" charset="0"/>
              </a:rPr>
              <a:t>§</a:t>
            </a:r>
            <a:r>
              <a:rPr lang="en-US" dirty="0">
                <a:solidFill>
                  <a:schemeClr val="bg2">
                    <a:lumMod val="50000"/>
                  </a:schemeClr>
                </a:solidFill>
                <a:latin typeface="Fira Sans" panose="020B0503050000020004" pitchFamily="34" charset="0"/>
                <a:cs typeface="Times New Roman" panose="02020603050405020304" pitchFamily="18" charset="0"/>
              </a:rPr>
              <a:t>18A-4-1.  Only the degree level </a:t>
            </a:r>
            <a:r>
              <a:rPr lang="en-US" i="1" dirty="0">
                <a:solidFill>
                  <a:schemeClr val="bg2">
                    <a:lumMod val="50000"/>
                  </a:schemeClr>
                </a:solidFill>
                <a:latin typeface="Fira Sans" panose="020B0503050000020004" pitchFamily="34" charset="0"/>
                <a:cs typeface="Times New Roman" panose="02020603050405020304" pitchFamily="18" charset="0"/>
              </a:rPr>
              <a:t>required</a:t>
            </a:r>
            <a:r>
              <a:rPr lang="en-US" dirty="0">
                <a:solidFill>
                  <a:schemeClr val="bg2">
                    <a:lumMod val="50000"/>
                  </a:schemeClr>
                </a:solidFill>
                <a:latin typeface="Fira Sans" panose="020B0503050000020004" pitchFamily="34" charset="0"/>
                <a:cs typeface="Times New Roman" panose="02020603050405020304" pitchFamily="18" charset="0"/>
              </a:rPr>
              <a:t> for issuance of the permit or authorization is allowable.</a:t>
            </a:r>
            <a:endParaRPr lang="en-US" dirty="0">
              <a:solidFill>
                <a:schemeClr val="bg2">
                  <a:lumMod val="50000"/>
                </a:schemeClr>
              </a:solidFill>
              <a:latin typeface="Fira Sans" panose="020B0503050000020004" pitchFamily="34" charset="0"/>
            </a:endParaRPr>
          </a:p>
        </p:txBody>
      </p:sp>
    </p:spTree>
    <p:extLst>
      <p:ext uri="{BB962C8B-B14F-4D97-AF65-F5344CB8AC3E}">
        <p14:creationId xmlns:p14="http://schemas.microsoft.com/office/powerpoint/2010/main" val="113938155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7"/>
            <a:ext cx="8527427" cy="840991"/>
          </a:xfrm>
        </p:spPr>
        <p:txBody>
          <a:bodyPr>
            <a:noAutofit/>
          </a:bodyPr>
          <a:lstStyle/>
          <a:p>
            <a:r>
              <a:rPr lang="en-US" dirty="0" smtClean="0"/>
              <a:t>National Board Extra Expenses Reimbursement</a:t>
            </a: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51</a:t>
            </a:fld>
            <a:endParaRPr lang="en-US"/>
          </a:p>
        </p:txBody>
      </p:sp>
      <p:sp>
        <p:nvSpPr>
          <p:cNvPr id="5" name="Content Placeholder 4"/>
          <p:cNvSpPr>
            <a:spLocks noGrp="1"/>
          </p:cNvSpPr>
          <p:nvPr>
            <p:ph idx="1"/>
          </p:nvPr>
        </p:nvSpPr>
        <p:spPr/>
        <p:txBody>
          <a:bodyPr>
            <a:normAutofit/>
          </a:bodyPr>
          <a:lstStyle/>
          <a:p>
            <a:pPr marL="0" indent="0">
              <a:buNone/>
            </a:pPr>
            <a:r>
              <a:rPr lang="en-US" dirty="0" smtClean="0">
                <a:solidFill>
                  <a:schemeClr val="bg2">
                    <a:lumMod val="50000"/>
                  </a:schemeClr>
                </a:solidFill>
              </a:rPr>
              <a:t>Additional </a:t>
            </a:r>
            <a:r>
              <a:rPr lang="en-US" dirty="0">
                <a:solidFill>
                  <a:schemeClr val="bg2">
                    <a:lumMod val="50000"/>
                  </a:schemeClr>
                </a:solidFill>
              </a:rPr>
              <a:t>fee reimbursement of up to $600.00 is available for extra expenses incurred during the National Board process after board certification has been </a:t>
            </a:r>
            <a:r>
              <a:rPr lang="en-US" i="1" dirty="0">
                <a:solidFill>
                  <a:schemeClr val="bg2">
                    <a:lumMod val="50000"/>
                  </a:schemeClr>
                </a:solidFill>
              </a:rPr>
              <a:t>achieved</a:t>
            </a:r>
            <a:r>
              <a:rPr lang="en-US" dirty="0">
                <a:solidFill>
                  <a:schemeClr val="bg2">
                    <a:lumMod val="50000"/>
                  </a:schemeClr>
                </a:solidFill>
              </a:rPr>
              <a:t>.</a:t>
            </a:r>
          </a:p>
        </p:txBody>
      </p:sp>
    </p:spTree>
    <p:extLst>
      <p:ext uri="{BB962C8B-B14F-4D97-AF65-F5344CB8AC3E}">
        <p14:creationId xmlns:p14="http://schemas.microsoft.com/office/powerpoint/2010/main" val="11343373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7"/>
            <a:ext cx="8527427" cy="840991"/>
          </a:xfrm>
        </p:spPr>
        <p:txBody>
          <a:bodyPr>
            <a:normAutofit/>
          </a:bodyPr>
          <a:lstStyle/>
          <a:p>
            <a:r>
              <a:rPr lang="en-US" dirty="0" smtClean="0"/>
              <a:t>Transcripts</a:t>
            </a: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52</a:t>
            </a:fld>
            <a:endParaRPr lang="en-US"/>
          </a:p>
        </p:txBody>
      </p:sp>
      <p:sp>
        <p:nvSpPr>
          <p:cNvPr id="5" name="Content Placeholder 4"/>
          <p:cNvSpPr>
            <a:spLocks noGrp="1"/>
          </p:cNvSpPr>
          <p:nvPr>
            <p:ph idx="1"/>
          </p:nvPr>
        </p:nvSpPr>
        <p:spPr/>
        <p:txBody>
          <a:bodyPr>
            <a:normAutofit/>
          </a:bodyPr>
          <a:lstStyle/>
          <a:p>
            <a:pPr marL="0" indent="0">
              <a:buNone/>
            </a:pPr>
            <a:r>
              <a:rPr lang="en-US" dirty="0">
                <a:solidFill>
                  <a:schemeClr val="bg2">
                    <a:lumMod val="50000"/>
                  </a:schemeClr>
                </a:solidFill>
              </a:rPr>
              <a:t>The WVDE Office of Certification &amp; Professional Preparation has a new email address specifically created for county central office contacts, institutions of higher education contacts, and individuals to utilize when transcripts are sent directly to our office via </a:t>
            </a:r>
            <a:r>
              <a:rPr lang="en-US" dirty="0" err="1">
                <a:solidFill>
                  <a:schemeClr val="bg2">
                    <a:lumMod val="50000"/>
                  </a:schemeClr>
                </a:solidFill>
              </a:rPr>
              <a:t>Escripts</a:t>
            </a:r>
            <a:r>
              <a:rPr lang="en-US" dirty="0">
                <a:solidFill>
                  <a:schemeClr val="bg2">
                    <a:lumMod val="50000"/>
                  </a:schemeClr>
                </a:solidFill>
              </a:rPr>
              <a:t> or other electronic delivery from the institution. </a:t>
            </a:r>
            <a:br>
              <a:rPr lang="en-US" dirty="0">
                <a:solidFill>
                  <a:schemeClr val="bg2">
                    <a:lumMod val="50000"/>
                  </a:schemeClr>
                </a:solidFill>
              </a:rPr>
            </a:br>
            <a:r>
              <a:rPr lang="en-US" dirty="0">
                <a:solidFill>
                  <a:schemeClr val="bg2">
                    <a:lumMod val="50000"/>
                  </a:schemeClr>
                </a:solidFill>
              </a:rPr>
              <a:t/>
            </a:r>
            <a:br>
              <a:rPr lang="en-US" dirty="0">
                <a:solidFill>
                  <a:schemeClr val="bg2">
                    <a:lumMod val="50000"/>
                  </a:schemeClr>
                </a:solidFill>
              </a:rPr>
            </a:br>
            <a:r>
              <a:rPr lang="en-US" dirty="0">
                <a:solidFill>
                  <a:schemeClr val="bg2">
                    <a:lumMod val="50000"/>
                  </a:schemeClr>
                </a:solidFill>
              </a:rPr>
              <a:t>Please use this email: cert.transcripts.wvde@k12.wv.us</a:t>
            </a:r>
          </a:p>
        </p:txBody>
      </p:sp>
    </p:spTree>
    <p:extLst>
      <p:ext uri="{BB962C8B-B14F-4D97-AF65-F5344CB8AC3E}">
        <p14:creationId xmlns:p14="http://schemas.microsoft.com/office/powerpoint/2010/main" val="361963476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Career and Technical Education (CTE)</a:t>
            </a:r>
            <a:endParaRPr lang="en-US" dirty="0">
              <a:solidFill>
                <a:srgbClr val="002060"/>
              </a:solidFill>
            </a:endParaRPr>
          </a:p>
        </p:txBody>
      </p:sp>
      <p:sp>
        <p:nvSpPr>
          <p:cNvPr id="3" name="Content Placeholder 2"/>
          <p:cNvSpPr>
            <a:spLocks noGrp="1"/>
          </p:cNvSpPr>
          <p:nvPr>
            <p:ph idx="1"/>
          </p:nvPr>
        </p:nvSpPr>
        <p:spPr/>
        <p:txBody>
          <a:bodyPr>
            <a:normAutofit/>
          </a:bodyPr>
          <a:lstStyle/>
          <a:p>
            <a:pPr marL="0" indent="0">
              <a:buNone/>
            </a:pPr>
            <a:r>
              <a:rPr lang="en-US" b="1" dirty="0" smtClean="0">
                <a:solidFill>
                  <a:schemeClr val="bg2">
                    <a:lumMod val="50000"/>
                  </a:schemeClr>
                </a:solidFill>
              </a:rPr>
              <a:t>Application forms V7, V9, V14, V17 and V35:</a:t>
            </a:r>
          </a:p>
          <a:p>
            <a:r>
              <a:rPr lang="en-US" dirty="0" smtClean="0">
                <a:solidFill>
                  <a:schemeClr val="bg2">
                    <a:lumMod val="50000"/>
                  </a:schemeClr>
                </a:solidFill>
              </a:rPr>
              <a:t>Initial, Renewal and Advanced Salary applications are initially reviewed by the Office of CTE by Assistant Director, Mr. Richard Gillman, before being reviewed by CAPP. </a:t>
            </a:r>
            <a:endParaRPr lang="en-US" dirty="0">
              <a:solidFill>
                <a:schemeClr val="bg2">
                  <a:lumMod val="50000"/>
                </a:schemeClr>
              </a:solidFill>
            </a:endParaRPr>
          </a:p>
          <a:p>
            <a:pPr marL="0" indent="0">
              <a:buNone/>
            </a:pPr>
            <a:endParaRPr lang="en-US" dirty="0" smtClean="0">
              <a:solidFill>
                <a:schemeClr val="bg2">
                  <a:lumMod val="50000"/>
                </a:schemeClr>
              </a:solidFill>
            </a:endParaRPr>
          </a:p>
          <a:p>
            <a:pPr marL="0" indent="0">
              <a:buNone/>
            </a:pPr>
            <a:r>
              <a:rPr lang="en-US" b="1" dirty="0" smtClean="0">
                <a:solidFill>
                  <a:schemeClr val="bg2">
                    <a:lumMod val="50000"/>
                  </a:schemeClr>
                </a:solidFill>
              </a:rPr>
              <a:t>Application form V14 </a:t>
            </a:r>
            <a:r>
              <a:rPr lang="en-US" b="1" dirty="0">
                <a:solidFill>
                  <a:schemeClr val="bg2">
                    <a:lumMod val="50000"/>
                  </a:schemeClr>
                </a:solidFill>
              </a:rPr>
              <a:t>s</a:t>
            </a:r>
            <a:r>
              <a:rPr lang="en-US" b="1" dirty="0" smtClean="0">
                <a:solidFill>
                  <a:schemeClr val="bg2">
                    <a:lumMod val="50000"/>
                  </a:schemeClr>
                </a:solidFill>
              </a:rPr>
              <a:t>ignature authority: </a:t>
            </a:r>
          </a:p>
          <a:p>
            <a:r>
              <a:rPr lang="en-US" dirty="0" smtClean="0">
                <a:solidFill>
                  <a:schemeClr val="bg2">
                    <a:lumMod val="50000"/>
                  </a:schemeClr>
                </a:solidFill>
              </a:rPr>
              <a:t>Authority has been changed from WVUIT to the WVDE. Mr. Richard Gillman is the Designated Official. The Office of CTE also reviews and approves occupational updates prior to being </a:t>
            </a:r>
            <a:r>
              <a:rPr lang="en-US" dirty="0" err="1" smtClean="0">
                <a:solidFill>
                  <a:schemeClr val="bg2">
                    <a:lumMod val="50000"/>
                  </a:schemeClr>
                </a:solidFill>
              </a:rPr>
              <a:t>transcripted</a:t>
            </a:r>
            <a:r>
              <a:rPr lang="en-US" dirty="0" smtClean="0">
                <a:solidFill>
                  <a:schemeClr val="bg2">
                    <a:lumMod val="50000"/>
                  </a:schemeClr>
                </a:solidFill>
              </a:rPr>
              <a:t> for use with the application. </a:t>
            </a:r>
            <a:endParaRPr lang="en-US" dirty="0">
              <a:solidFill>
                <a:schemeClr val="bg2">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53</a:t>
            </a:fld>
            <a:endParaRPr lang="en-US"/>
          </a:p>
        </p:txBody>
      </p:sp>
    </p:spTree>
    <p:extLst>
      <p:ext uri="{BB962C8B-B14F-4D97-AF65-F5344CB8AC3E}">
        <p14:creationId xmlns:p14="http://schemas.microsoft.com/office/powerpoint/2010/main" val="414477039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CTE Application Renewals</a:t>
            </a:r>
            <a:endParaRPr lang="en-US" dirty="0">
              <a:solidFill>
                <a:srgbClr val="002060"/>
              </a:solidFill>
            </a:endParaRPr>
          </a:p>
        </p:txBody>
      </p:sp>
      <p:sp>
        <p:nvSpPr>
          <p:cNvPr id="3" name="Content Placeholder 2"/>
          <p:cNvSpPr>
            <a:spLocks noGrp="1"/>
          </p:cNvSpPr>
          <p:nvPr>
            <p:ph idx="1"/>
          </p:nvPr>
        </p:nvSpPr>
        <p:spPr/>
        <p:txBody>
          <a:bodyPr/>
          <a:lstStyle/>
          <a:p>
            <a:pPr marL="0" indent="0">
              <a:buNone/>
            </a:pPr>
            <a:r>
              <a:rPr lang="en-US" b="1" dirty="0" smtClean="0">
                <a:solidFill>
                  <a:schemeClr val="bg2">
                    <a:lumMod val="50000"/>
                  </a:schemeClr>
                </a:solidFill>
              </a:rPr>
              <a:t>New Requirement:</a:t>
            </a:r>
          </a:p>
          <a:p>
            <a:pPr marL="0" indent="0">
              <a:buNone/>
            </a:pPr>
            <a:r>
              <a:rPr lang="en-US" dirty="0" smtClean="0">
                <a:solidFill>
                  <a:schemeClr val="bg2">
                    <a:lumMod val="50000"/>
                  </a:schemeClr>
                </a:solidFill>
              </a:rPr>
              <a:t>Applicants must submit a copy of their </a:t>
            </a:r>
            <a:r>
              <a:rPr lang="en-US" b="1" dirty="0" smtClean="0">
                <a:solidFill>
                  <a:schemeClr val="bg2">
                    <a:lumMod val="50000"/>
                  </a:schemeClr>
                </a:solidFill>
              </a:rPr>
              <a:t>valid industry credentials</a:t>
            </a:r>
            <a:r>
              <a:rPr lang="en-US" dirty="0" smtClean="0">
                <a:solidFill>
                  <a:schemeClr val="bg2">
                    <a:lumMod val="50000"/>
                  </a:schemeClr>
                </a:solidFill>
              </a:rPr>
              <a:t>, if one is required for their endorsement.</a:t>
            </a:r>
          </a:p>
          <a:p>
            <a:r>
              <a:rPr lang="en-US" dirty="0" smtClean="0">
                <a:solidFill>
                  <a:schemeClr val="bg2">
                    <a:lumMod val="50000"/>
                  </a:schemeClr>
                </a:solidFill>
              </a:rPr>
              <a:t>If the industry credential expires, it must be renewed and valid at the time of application.</a:t>
            </a:r>
          </a:p>
          <a:p>
            <a:r>
              <a:rPr lang="en-US" dirty="0" smtClean="0">
                <a:solidFill>
                  <a:schemeClr val="bg2">
                    <a:lumMod val="50000"/>
                  </a:schemeClr>
                </a:solidFill>
              </a:rPr>
              <a:t>If the industry credential is a one-time training or permanent, the previously submitted credential will be reviewed and verified by the Office of CTE.</a:t>
            </a:r>
            <a:endParaRPr lang="en-US" dirty="0">
              <a:solidFill>
                <a:schemeClr val="bg2">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54</a:t>
            </a:fld>
            <a:endParaRPr lang="en-US"/>
          </a:p>
        </p:txBody>
      </p:sp>
    </p:spTree>
    <p:extLst>
      <p:ext uri="{BB962C8B-B14F-4D97-AF65-F5344CB8AC3E}">
        <p14:creationId xmlns:p14="http://schemas.microsoft.com/office/powerpoint/2010/main" val="48988535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389371"/>
          </a:xfrm>
        </p:spPr>
        <p:txBody>
          <a:bodyPr/>
          <a:lstStyle/>
          <a:p>
            <a:r>
              <a:rPr lang="en-US" dirty="0" smtClean="0"/>
              <a:t>Questions or comments?</a:t>
            </a:r>
            <a:endParaRPr lang="en-US" dirty="0"/>
          </a:p>
        </p:txBody>
      </p:sp>
      <p:sp>
        <p:nvSpPr>
          <p:cNvPr id="5" name="Subtitle 4"/>
          <p:cNvSpPr>
            <a:spLocks noGrp="1"/>
          </p:cNvSpPr>
          <p:nvPr>
            <p:ph type="subTitle" idx="1"/>
          </p:nvPr>
        </p:nvSpPr>
        <p:spPr/>
        <p:txBody>
          <a:bodyPr/>
          <a:lstStyle/>
          <a:p>
            <a:r>
              <a:rPr lang="en-US" i="1" dirty="0" smtClean="0"/>
              <a:t>Thank you so much for attending!</a:t>
            </a:r>
            <a:endParaRPr lang="en-US" i="1" dirty="0"/>
          </a:p>
        </p:txBody>
      </p:sp>
    </p:spTree>
    <p:extLst>
      <p:ext uri="{BB962C8B-B14F-4D97-AF65-F5344CB8AC3E}">
        <p14:creationId xmlns:p14="http://schemas.microsoft.com/office/powerpoint/2010/main" val="1160745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solidFill>
                  <a:srgbClr val="002060"/>
                </a:solidFill>
              </a:rPr>
              <a:t>Renewal On-Line Applications</a:t>
            </a:r>
            <a:endParaRPr lang="en-US" b="1" dirty="0">
              <a:solidFill>
                <a:srgbClr val="002060"/>
              </a:solidFill>
            </a:endParaRPr>
          </a:p>
        </p:txBody>
      </p:sp>
      <p:sp>
        <p:nvSpPr>
          <p:cNvPr id="3" name="Subtitle 2"/>
          <p:cNvSpPr>
            <a:spLocks noGrp="1"/>
          </p:cNvSpPr>
          <p:nvPr>
            <p:ph idx="1"/>
          </p:nvPr>
        </p:nvSpPr>
        <p:spPr/>
        <p:txBody>
          <a:bodyPr>
            <a:normAutofit fontScale="92500"/>
          </a:bodyPr>
          <a:lstStyle/>
          <a:p>
            <a:pPr marL="457200" indent="-457200" algn="l">
              <a:buFont typeface="Arial" panose="020B0604020202020204" pitchFamily="34" charset="0"/>
              <a:buChar char="•"/>
            </a:pPr>
            <a:r>
              <a:rPr lang="en-US" sz="2300" dirty="0" smtClean="0">
                <a:solidFill>
                  <a:schemeClr val="bg2">
                    <a:lumMod val="50000"/>
                  </a:schemeClr>
                </a:solidFill>
              </a:rPr>
              <a:t>Please make sure the application that you have been asked to approve is actually for an employee in your county and not just a resident of your county. If they are not employed, please reject/deny the application.  Do not do a SEND BACK.</a:t>
            </a:r>
          </a:p>
          <a:p>
            <a:pPr marL="457200" indent="-457200" algn="l">
              <a:buFont typeface="Arial" panose="020B0604020202020204" pitchFamily="34" charset="0"/>
              <a:buChar char="•"/>
            </a:pPr>
            <a:r>
              <a:rPr lang="en-US" sz="2300" dirty="0">
                <a:solidFill>
                  <a:schemeClr val="bg2">
                    <a:lumMod val="50000"/>
                  </a:schemeClr>
                </a:solidFill>
              </a:rPr>
              <a:t>When an application arrives for your approval, please look in the top left of the Coordinator Dashboard for the option of the certificate type (Renewal, Conversion, or Permanent) is correct.  </a:t>
            </a:r>
            <a:r>
              <a:rPr lang="en-US" sz="2300" dirty="0" smtClean="0">
                <a:solidFill>
                  <a:schemeClr val="bg2">
                    <a:lumMod val="50000"/>
                  </a:schemeClr>
                </a:solidFill>
              </a:rPr>
              <a:t>During your review, If </a:t>
            </a:r>
            <a:r>
              <a:rPr lang="en-US" sz="2300" dirty="0">
                <a:solidFill>
                  <a:schemeClr val="bg2">
                    <a:lumMod val="50000"/>
                  </a:schemeClr>
                </a:solidFill>
              </a:rPr>
              <a:t>the incorrect request is made, please REJECT/DENY the application so the applicant can make a new application</a:t>
            </a:r>
            <a:r>
              <a:rPr lang="en-US" sz="2300" dirty="0" smtClean="0">
                <a:solidFill>
                  <a:schemeClr val="bg2">
                    <a:lumMod val="50000"/>
                  </a:schemeClr>
                </a:solidFill>
              </a:rPr>
              <a:t>.  Please do not use the SEND BACK option. </a:t>
            </a:r>
          </a:p>
          <a:p>
            <a:pPr marL="457200" indent="-457200" algn="l">
              <a:buFont typeface="Arial" panose="020B0604020202020204" pitchFamily="34" charset="0"/>
              <a:buChar char="•"/>
            </a:pPr>
            <a:r>
              <a:rPr lang="en-US" sz="2300" dirty="0" smtClean="0">
                <a:solidFill>
                  <a:schemeClr val="bg2">
                    <a:lumMod val="50000"/>
                  </a:schemeClr>
                </a:solidFill>
              </a:rPr>
              <a:t>Please review the files for transcripts and if they are required and you have them, please upload them during the approval process.  Otherwise, they need to be uploaded in the WVEIS WOW System.</a:t>
            </a:r>
            <a:endParaRPr lang="en-US" sz="2300" dirty="0">
              <a:solidFill>
                <a:schemeClr val="bg2">
                  <a:lumMod val="50000"/>
                </a:schemeClr>
              </a:solidFill>
            </a:endParaRPr>
          </a:p>
          <a:p>
            <a:pPr algn="l"/>
            <a:endParaRPr lang="en-US" sz="2400" b="1" u="sng" dirty="0" smtClean="0">
              <a:solidFill>
                <a:schemeClr val="tx1"/>
              </a:solidFill>
            </a:endParaRPr>
          </a:p>
        </p:txBody>
      </p:sp>
    </p:spTree>
    <p:extLst>
      <p:ext uri="{BB962C8B-B14F-4D97-AF65-F5344CB8AC3E}">
        <p14:creationId xmlns:p14="http://schemas.microsoft.com/office/powerpoint/2010/main" val="26047151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71238"/>
            <a:ext cx="9144000" cy="4036777"/>
          </a:xfrm>
        </p:spPr>
        <p:txBody>
          <a:bodyPr>
            <a:normAutofit/>
          </a:bodyPr>
          <a:lstStyle/>
          <a:p>
            <a:r>
              <a:rPr lang="en-US" dirty="0">
                <a:solidFill>
                  <a:schemeClr val="bg2">
                    <a:lumMod val="50000"/>
                  </a:schemeClr>
                </a:solidFill>
              </a:rPr>
              <a:t>The WVDE is not allowed to accept transcripts that applicants have tried to upload, nor are counties allowed to accept transcripts that have been printed from a PDF that was issued to the applicant.  </a:t>
            </a:r>
          </a:p>
          <a:p>
            <a:r>
              <a:rPr lang="en-US" dirty="0">
                <a:solidFill>
                  <a:schemeClr val="bg2">
                    <a:lumMod val="50000"/>
                  </a:schemeClr>
                </a:solidFill>
              </a:rPr>
              <a:t>Transcripts must be issued to the county or to our office at the WVDE.  If an applicant brings a transcript in an official sealed envelope from the college/university, you may open it and initial that you verify that it was indeed an official seal-bearing transcript and then you may upload it through the WVEIS WOW system. </a:t>
            </a:r>
          </a:p>
          <a:p>
            <a:r>
              <a:rPr lang="en-US" dirty="0">
                <a:solidFill>
                  <a:schemeClr val="bg2">
                    <a:lumMod val="50000"/>
                  </a:schemeClr>
                </a:solidFill>
              </a:rPr>
              <a:t>Please make sure that for Conversion to a Five-Year Certificate or Permanent that the Work Experience section is completed and the Beginning Educator Internship is listed (if applicable). </a:t>
            </a:r>
          </a:p>
        </p:txBody>
      </p:sp>
      <p:sp>
        <p:nvSpPr>
          <p:cNvPr id="5" name="Title 1"/>
          <p:cNvSpPr>
            <a:spLocks noGrp="1"/>
          </p:cNvSpPr>
          <p:nvPr>
            <p:ph type="title"/>
          </p:nvPr>
        </p:nvSpPr>
        <p:spPr>
          <a:xfrm>
            <a:off x="298939" y="143747"/>
            <a:ext cx="8527427" cy="1400159"/>
          </a:xfrm>
        </p:spPr>
        <p:txBody>
          <a:bodyPr>
            <a:noAutofit/>
          </a:bodyPr>
          <a:lstStyle/>
          <a:p>
            <a:r>
              <a:rPr lang="en-US" b="1" dirty="0" smtClean="0">
                <a:solidFill>
                  <a:srgbClr val="002060"/>
                </a:solidFill>
              </a:rPr>
              <a:t>Renewal On-Line Applications</a:t>
            </a:r>
            <a:endParaRPr lang="en-US" b="1" dirty="0">
              <a:solidFill>
                <a:srgbClr val="002060"/>
              </a:solidFill>
            </a:endParaRPr>
          </a:p>
        </p:txBody>
      </p:sp>
    </p:spTree>
    <p:extLst>
      <p:ext uri="{BB962C8B-B14F-4D97-AF65-F5344CB8AC3E}">
        <p14:creationId xmlns:p14="http://schemas.microsoft.com/office/powerpoint/2010/main" val="25610018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59727"/>
          </a:xfrm>
        </p:spPr>
        <p:txBody>
          <a:bodyPr>
            <a:noAutofit/>
          </a:bodyPr>
          <a:lstStyle/>
          <a:p>
            <a:r>
              <a:rPr lang="en-US" b="1" dirty="0" smtClean="0">
                <a:solidFill>
                  <a:srgbClr val="002060"/>
                </a:solidFill>
              </a:rPr>
              <a:t>Form 1/1A:  First-Class/Full-Time Permits</a:t>
            </a:r>
            <a:endParaRPr lang="en-US" b="1" dirty="0">
              <a:solidFill>
                <a:srgbClr val="002060"/>
              </a:solidFill>
            </a:endParaRPr>
          </a:p>
        </p:txBody>
      </p:sp>
      <p:sp>
        <p:nvSpPr>
          <p:cNvPr id="3" name="Content Placeholder 2"/>
          <p:cNvSpPr>
            <a:spLocks noGrp="1"/>
          </p:cNvSpPr>
          <p:nvPr>
            <p:ph idx="1"/>
          </p:nvPr>
        </p:nvSpPr>
        <p:spPr>
          <a:xfrm>
            <a:off x="0" y="1159727"/>
            <a:ext cx="9144000" cy="4976380"/>
          </a:xfrm>
        </p:spPr>
        <p:txBody>
          <a:bodyPr>
            <a:noAutofit/>
          </a:bodyPr>
          <a:lstStyle/>
          <a:p>
            <a:pPr marL="800100" lvl="2" indent="0">
              <a:buNone/>
            </a:pPr>
            <a:endParaRPr lang="en-US" sz="1400" dirty="0"/>
          </a:p>
          <a:p>
            <a:r>
              <a:rPr lang="en-US" dirty="0" smtClean="0">
                <a:solidFill>
                  <a:schemeClr val="bg2">
                    <a:lumMod val="50000"/>
                  </a:schemeClr>
                </a:solidFill>
              </a:rPr>
              <a:t>Individuals who have completed their program, but who are waiting to pass a PRAXIS Exam are not eligible to hold a First-Class/Full-Time Permit. </a:t>
            </a:r>
          </a:p>
          <a:p>
            <a:r>
              <a:rPr lang="en-US" dirty="0" smtClean="0">
                <a:solidFill>
                  <a:schemeClr val="bg2">
                    <a:lumMod val="50000"/>
                  </a:schemeClr>
                </a:solidFill>
              </a:rPr>
              <a:t>Individuals who are waiting on successful completion of a PRAXIS Exam are not eligible for a waiver, neither are individuals who have not maintained or achieved the minimum GPA of 2.5.</a:t>
            </a:r>
          </a:p>
          <a:p>
            <a:r>
              <a:rPr lang="en-US" dirty="0" smtClean="0">
                <a:solidFill>
                  <a:schemeClr val="bg2">
                    <a:lumMod val="50000"/>
                  </a:schemeClr>
                </a:solidFill>
              </a:rPr>
              <a:t>There has recently been an increase in applicants discovering that the program in which they were enrolled is not leading to licensure.  Please encourage individuals seeking the First-Class/Full-Time Permit to get in writing from the college/university that the program does lead to licensure to work in the public schools. </a:t>
            </a:r>
          </a:p>
        </p:txBody>
      </p:sp>
    </p:spTree>
    <p:extLst>
      <p:ext uri="{BB962C8B-B14F-4D97-AF65-F5344CB8AC3E}">
        <p14:creationId xmlns:p14="http://schemas.microsoft.com/office/powerpoint/2010/main" val="38736791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 8</a:t>
            </a:r>
            <a:endParaRPr lang="en-US" dirty="0"/>
          </a:p>
        </p:txBody>
      </p:sp>
      <p:sp>
        <p:nvSpPr>
          <p:cNvPr id="3" name="Content Placeholder 2"/>
          <p:cNvSpPr>
            <a:spLocks noGrp="1"/>
          </p:cNvSpPr>
          <p:nvPr>
            <p:ph idx="1"/>
          </p:nvPr>
        </p:nvSpPr>
        <p:spPr/>
        <p:txBody>
          <a:bodyPr/>
          <a:lstStyle/>
          <a:p>
            <a:r>
              <a:rPr lang="en-US" dirty="0" smtClean="0"/>
              <a:t>There are three professional certificates: Teaching, Administrative, Student Support. </a:t>
            </a:r>
            <a:endParaRPr lang="en-US" dirty="0"/>
          </a:p>
          <a:p>
            <a:r>
              <a:rPr lang="en-US" dirty="0" smtClean="0"/>
              <a:t>An educator who holds one of the three professional certificates and seeks to obtain a different type of professional certificate (mentioned above) </a:t>
            </a:r>
            <a:r>
              <a:rPr lang="en-US" b="1" dirty="0" smtClean="0"/>
              <a:t>CANNOT </a:t>
            </a:r>
            <a:r>
              <a:rPr lang="en-US" dirty="0" smtClean="0"/>
              <a:t>use a Form 8.  </a:t>
            </a:r>
          </a:p>
          <a:p>
            <a:r>
              <a:rPr lang="en-US" dirty="0">
                <a:solidFill>
                  <a:schemeClr val="bg2">
                    <a:lumMod val="50000"/>
                  </a:schemeClr>
                </a:solidFill>
              </a:rPr>
              <a:t>Additional endorsements in Driver’s Education must include the college signature, a copy of the driving record from the DMV, and a copy of the front and back of the valid Driver’s License.</a:t>
            </a:r>
          </a:p>
          <a:p>
            <a:endParaRPr lang="en-US" dirty="0" smtClean="0"/>
          </a:p>
        </p:txBody>
      </p:sp>
      <p:sp>
        <p:nvSpPr>
          <p:cNvPr id="4" name="Slide Number Placeholder 3"/>
          <p:cNvSpPr>
            <a:spLocks noGrp="1"/>
          </p:cNvSpPr>
          <p:nvPr>
            <p:ph type="sldNum" sz="quarter" idx="12"/>
          </p:nvPr>
        </p:nvSpPr>
        <p:spPr/>
        <p:txBody>
          <a:bodyPr/>
          <a:lstStyle/>
          <a:p>
            <a:fld id="{16630861-4318-414B-8E21-CA5F03E7BD41}" type="slidenum">
              <a:rPr lang="en-US" smtClean="0"/>
              <a:t>9</a:t>
            </a:fld>
            <a:endParaRPr lang="en-US"/>
          </a:p>
        </p:txBody>
      </p:sp>
    </p:spTree>
    <p:extLst>
      <p:ext uri="{BB962C8B-B14F-4D97-AF65-F5344CB8AC3E}">
        <p14:creationId xmlns:p14="http://schemas.microsoft.com/office/powerpoint/2010/main" val="1368851604"/>
      </p:ext>
    </p:extLst>
  </p:cSld>
  <p:clrMapOvr>
    <a:masterClrMapping/>
  </p:clrMapOvr>
  <p:timing>
    <p:tnLst>
      <p:par>
        <p:cTn id="1" dur="indefinite" restart="never" nodeType="tmRoot"/>
      </p:par>
    </p:tnLst>
  </p:timing>
</p:sld>
</file>

<file path=ppt/theme/theme1.xml><?xml version="1.0" encoding="utf-8"?>
<a:theme xmlns:a="http://schemas.openxmlformats.org/drawingml/2006/main" name="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WVDE_2017Theme2</Template>
  <TotalTime>1164</TotalTime>
  <Words>3780</Words>
  <Application>Microsoft Office PowerPoint</Application>
  <PresentationFormat>On-screen Show (4:3)</PresentationFormat>
  <Paragraphs>382</Paragraphs>
  <Slides>55</Slides>
  <Notes>46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55</vt:i4>
      </vt:variant>
    </vt:vector>
  </HeadingPairs>
  <TitlesOfParts>
    <vt:vector size="62" baseType="lpstr">
      <vt:lpstr>Arial</vt:lpstr>
      <vt:lpstr>Calibri</vt:lpstr>
      <vt:lpstr>Fira Sans</vt:lpstr>
      <vt:lpstr>Fira Sans Ultra</vt:lpstr>
      <vt:lpstr>Libre Baskerville</vt:lpstr>
      <vt:lpstr>Times New Roman</vt:lpstr>
      <vt:lpstr>WVDE_2017Theme2</vt:lpstr>
      <vt:lpstr>Office of Certification and Professional Preparation</vt:lpstr>
      <vt:lpstr>Office of Certification and Professional Preparation Staff Robert Hagerman, Executive Director Lori Wilson, Assistant Director</vt:lpstr>
      <vt:lpstr>Today’s Agenda</vt:lpstr>
      <vt:lpstr>Policy 5202 </vt:lpstr>
      <vt:lpstr>On-Line Certification Portal</vt:lpstr>
      <vt:lpstr>Renewal On-Line Applications</vt:lpstr>
      <vt:lpstr>Renewal On-Line Applications</vt:lpstr>
      <vt:lpstr>Form 1/1A:  First-Class/Full-Time Permits</vt:lpstr>
      <vt:lpstr>Form 8</vt:lpstr>
      <vt:lpstr>Form 8</vt:lpstr>
      <vt:lpstr>Form 8C</vt:lpstr>
      <vt:lpstr>Initial Out-Of-State Teacher On-Line Application</vt:lpstr>
      <vt:lpstr>On-Line Coaching Applications</vt:lpstr>
      <vt:lpstr>On-Line Coaching Applications</vt:lpstr>
      <vt:lpstr>Coaching Authorizations</vt:lpstr>
      <vt:lpstr>Certification OneNote Notebook</vt:lpstr>
      <vt:lpstr>Form 38 Temporary Authorization</vt:lpstr>
      <vt:lpstr>Permanent Authorization for Wellness</vt:lpstr>
      <vt:lpstr>Advanced Credentials</vt:lpstr>
      <vt:lpstr>Form 4 Administration Renewal/Permanent</vt:lpstr>
      <vt:lpstr>Early Childhood Classroom Assistant Teacher Updates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Waivers</vt:lpstr>
      <vt:lpstr>Alternative Certification (AC)</vt:lpstr>
      <vt:lpstr>Alternative Certification</vt:lpstr>
      <vt:lpstr>Alternative Certification</vt:lpstr>
      <vt:lpstr>Title II AC Reporting</vt:lpstr>
      <vt:lpstr>PowerPoint Presentation</vt:lpstr>
      <vt:lpstr>2S Short-Term Permit Application</vt:lpstr>
      <vt:lpstr>2L Long-Term Permits </vt:lpstr>
      <vt:lpstr>PowerPoint Presentation</vt:lpstr>
      <vt:lpstr>Clinical Permits (Forms 24, 24A, 24B, and Form 23)</vt:lpstr>
      <vt:lpstr>Clinical Permits (Forms 24, 24A, 24B, and Form 23)</vt:lpstr>
      <vt:lpstr>Form 3 -  Teacher-in-Residence</vt:lpstr>
      <vt:lpstr>WVBE Approved TIR Programs List</vt:lpstr>
      <vt:lpstr>Legal Disclosures</vt:lpstr>
      <vt:lpstr>Legal Disclosure Information</vt:lpstr>
      <vt:lpstr>FBI Reporting</vt:lpstr>
      <vt:lpstr>Tuition Reimbursement</vt:lpstr>
      <vt:lpstr>Tuition Reimbursement</vt:lpstr>
      <vt:lpstr>Tuition Reimbursement</vt:lpstr>
      <vt:lpstr>Advanced Salary</vt:lpstr>
      <vt:lpstr>Advanced Salary</vt:lpstr>
      <vt:lpstr>Advanced Salary</vt:lpstr>
      <vt:lpstr>National Board Extra Expenses Reimbursement</vt:lpstr>
      <vt:lpstr>Transcripts</vt:lpstr>
      <vt:lpstr>Career and Technical Education (CTE)</vt:lpstr>
      <vt:lpstr>CTE Application Renewals</vt:lpstr>
      <vt:lpstr>Questions or comments?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of Certification and Professional Preparation</dc:title>
  <dc:creator>Jodi Oliveto</dc:creator>
  <cp:lastModifiedBy>Robert Hagerman</cp:lastModifiedBy>
  <cp:revision>126</cp:revision>
  <cp:lastPrinted>2018-02-08T17:03:03Z</cp:lastPrinted>
  <dcterms:created xsi:type="dcterms:W3CDTF">2017-05-08T14:21:19Z</dcterms:created>
  <dcterms:modified xsi:type="dcterms:W3CDTF">2018-02-14T20:25:48Z</dcterms:modified>
</cp:coreProperties>
</file>