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09" r:id="rId3"/>
    <p:sldId id="257" r:id="rId4"/>
    <p:sldId id="259" r:id="rId5"/>
    <p:sldId id="310" r:id="rId6"/>
    <p:sldId id="290" r:id="rId7"/>
    <p:sldId id="311" r:id="rId8"/>
    <p:sldId id="284" r:id="rId9"/>
    <p:sldId id="285" r:id="rId10"/>
    <p:sldId id="286" r:id="rId11"/>
    <p:sldId id="287" r:id="rId12"/>
    <p:sldId id="288" r:id="rId13"/>
    <p:sldId id="276" r:id="rId14"/>
    <p:sldId id="289" r:id="rId15"/>
    <p:sldId id="291" r:id="rId16"/>
    <p:sldId id="282" r:id="rId17"/>
    <p:sldId id="266" r:id="rId18"/>
    <p:sldId id="269" r:id="rId19"/>
    <p:sldId id="280" r:id="rId20"/>
    <p:sldId id="293" r:id="rId21"/>
    <p:sldId id="264" r:id="rId22"/>
    <p:sldId id="265" r:id="rId23"/>
    <p:sldId id="274" r:id="rId24"/>
    <p:sldId id="275" r:id="rId25"/>
    <p:sldId id="303" r:id="rId26"/>
    <p:sldId id="300" r:id="rId27"/>
    <p:sldId id="301" r:id="rId28"/>
    <p:sldId id="302" r:id="rId29"/>
    <p:sldId id="299" r:id="rId30"/>
    <p:sldId id="312" r:id="rId31"/>
    <p:sldId id="313" r:id="rId32"/>
    <p:sldId id="314" r:id="rId33"/>
    <p:sldId id="295" r:id="rId34"/>
    <p:sldId id="296" r:id="rId35"/>
    <p:sldId id="297" r:id="rId36"/>
    <p:sldId id="260" r:id="rId37"/>
    <p:sldId id="298" r:id="rId38"/>
    <p:sldId id="308" r:id="rId39"/>
    <p:sldId id="304" r:id="rId40"/>
    <p:sldId id="305" r:id="rId41"/>
    <p:sldId id="315" r:id="rId42"/>
    <p:sldId id="307" r:id="rId43"/>
    <p:sldId id="281" r:id="rId44"/>
    <p:sldId id="267" r:id="rId45"/>
    <p:sldId id="268" r:id="rId46"/>
    <p:sldId id="271" r:id="rId47"/>
    <p:sldId id="270" r:id="rId48"/>
    <p:sldId id="277" r:id="rId49"/>
    <p:sldId id="272" r:id="rId50"/>
    <p:sldId id="263"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865" autoAdjust="0"/>
  </p:normalViewPr>
  <p:slideViewPr>
    <p:cSldViewPr snapToGrid="0" snapToObjects="1">
      <p:cViewPr varScale="1">
        <p:scale>
          <a:sx n="83" d="100"/>
          <a:sy n="83" d="100"/>
        </p:scale>
        <p:origin x="2424" y="90"/>
      </p:cViewPr>
      <p:guideLst>
        <p:guide orient="horz" pos="2160"/>
        <p:guide pos="2880"/>
      </p:guideLst>
    </p:cSldViewPr>
  </p:slideViewPr>
  <p:notesTextViewPr>
    <p:cViewPr>
      <p:scale>
        <a:sx n="3" d="2"/>
        <a:sy n="3" d="2"/>
      </p:scale>
      <p:origin x="0" y="0"/>
    </p:cViewPr>
  </p:notesTextViewPr>
  <p:sorterViewPr>
    <p:cViewPr>
      <p:scale>
        <a:sx n="100" d="100"/>
        <a:sy n="100"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CD718-5C9E-0F41-8F48-4EA387E4022C}" type="datetimeFigureOut">
              <a:rPr lang="en-US" smtClean="0"/>
              <a:t>5/6/2019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AEE2DE-F569-CB47-AE41-C8EBB0F45B6F}" type="slidenum">
              <a:rPr lang="en-US" smtClean="0"/>
              <a:t>‹#›</a:t>
            </a:fld>
            <a:endParaRPr lang="en-US" dirty="0"/>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dirty="0"/>
          </a:p>
        </p:txBody>
      </p:sp>
    </p:spTree>
    <p:extLst>
      <p:ext uri="{BB962C8B-B14F-4D97-AF65-F5344CB8AC3E}">
        <p14:creationId xmlns:p14="http://schemas.microsoft.com/office/powerpoint/2010/main" val="320447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47</a:t>
            </a:fld>
            <a:endParaRPr lang="en-US" dirty="0"/>
          </a:p>
        </p:txBody>
      </p:sp>
    </p:spTree>
    <p:extLst>
      <p:ext uri="{BB962C8B-B14F-4D97-AF65-F5344CB8AC3E}">
        <p14:creationId xmlns:p14="http://schemas.microsoft.com/office/powerpoint/2010/main" val="16316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48</a:t>
            </a:fld>
            <a:endParaRPr lang="en-US" dirty="0"/>
          </a:p>
        </p:txBody>
      </p:sp>
    </p:spTree>
    <p:extLst>
      <p:ext uri="{BB962C8B-B14F-4D97-AF65-F5344CB8AC3E}">
        <p14:creationId xmlns:p14="http://schemas.microsoft.com/office/powerpoint/2010/main" val="4106998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49</a:t>
            </a:fld>
            <a:endParaRPr lang="en-US" dirty="0"/>
          </a:p>
        </p:txBody>
      </p:sp>
    </p:spTree>
    <p:extLst>
      <p:ext uri="{BB962C8B-B14F-4D97-AF65-F5344CB8AC3E}">
        <p14:creationId xmlns:p14="http://schemas.microsoft.com/office/powerpoint/2010/main" val="188501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50</a:t>
            </a:fld>
            <a:endParaRPr lang="en-US" dirty="0"/>
          </a:p>
        </p:txBody>
      </p:sp>
    </p:spTree>
    <p:extLst>
      <p:ext uri="{BB962C8B-B14F-4D97-AF65-F5344CB8AC3E}">
        <p14:creationId xmlns:p14="http://schemas.microsoft.com/office/powerpoint/2010/main" val="351866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21</a:t>
            </a:fld>
            <a:endParaRPr lang="en-US" dirty="0"/>
          </a:p>
        </p:txBody>
      </p:sp>
    </p:spTree>
    <p:extLst>
      <p:ext uri="{BB962C8B-B14F-4D97-AF65-F5344CB8AC3E}">
        <p14:creationId xmlns:p14="http://schemas.microsoft.com/office/powerpoint/2010/main" val="82222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22</a:t>
            </a:fld>
            <a:endParaRPr lang="en-US" dirty="0"/>
          </a:p>
        </p:txBody>
      </p:sp>
    </p:spTree>
    <p:extLst>
      <p:ext uri="{BB962C8B-B14F-4D97-AF65-F5344CB8AC3E}">
        <p14:creationId xmlns:p14="http://schemas.microsoft.com/office/powerpoint/2010/main" val="310942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23</a:t>
            </a:fld>
            <a:endParaRPr lang="en-US" dirty="0"/>
          </a:p>
        </p:txBody>
      </p:sp>
    </p:spTree>
    <p:extLst>
      <p:ext uri="{BB962C8B-B14F-4D97-AF65-F5344CB8AC3E}">
        <p14:creationId xmlns:p14="http://schemas.microsoft.com/office/powerpoint/2010/main" val="146892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24</a:t>
            </a:fld>
            <a:endParaRPr lang="en-US" dirty="0"/>
          </a:p>
        </p:txBody>
      </p:sp>
    </p:spTree>
    <p:extLst>
      <p:ext uri="{BB962C8B-B14F-4D97-AF65-F5344CB8AC3E}">
        <p14:creationId xmlns:p14="http://schemas.microsoft.com/office/powerpoint/2010/main" val="2071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25</a:t>
            </a:fld>
            <a:endParaRPr lang="en-US" dirty="0"/>
          </a:p>
        </p:txBody>
      </p:sp>
    </p:spTree>
    <p:extLst>
      <p:ext uri="{BB962C8B-B14F-4D97-AF65-F5344CB8AC3E}">
        <p14:creationId xmlns:p14="http://schemas.microsoft.com/office/powerpoint/2010/main" val="203004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44</a:t>
            </a:fld>
            <a:endParaRPr lang="en-US" dirty="0"/>
          </a:p>
        </p:txBody>
      </p:sp>
    </p:spTree>
    <p:extLst>
      <p:ext uri="{BB962C8B-B14F-4D97-AF65-F5344CB8AC3E}">
        <p14:creationId xmlns:p14="http://schemas.microsoft.com/office/powerpoint/2010/main" val="226360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45</a:t>
            </a:fld>
            <a:endParaRPr lang="en-US" dirty="0"/>
          </a:p>
        </p:txBody>
      </p:sp>
    </p:spTree>
    <p:extLst>
      <p:ext uri="{BB962C8B-B14F-4D97-AF65-F5344CB8AC3E}">
        <p14:creationId xmlns:p14="http://schemas.microsoft.com/office/powerpoint/2010/main" val="384219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46</a:t>
            </a:fld>
            <a:endParaRPr lang="en-US" dirty="0"/>
          </a:p>
        </p:txBody>
      </p:sp>
    </p:spTree>
    <p:extLst>
      <p:ext uri="{BB962C8B-B14F-4D97-AF65-F5344CB8AC3E}">
        <p14:creationId xmlns:p14="http://schemas.microsoft.com/office/powerpoint/2010/main" val="16633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dirty="0"/>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joliveto@k12.wv.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itle2.ed.gov/Public/Home.asp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hyperlink" Target="https://wvde.us/commongroun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vde.state.wv.us/certific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veis.k12.wv.us/certcheck/login.cf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Office of Certification and Professional Preparation</a:t>
            </a:r>
          </a:p>
        </p:txBody>
      </p:sp>
      <p:sp>
        <p:nvSpPr>
          <p:cNvPr id="4" name="Date Placeholder 3"/>
          <p:cNvSpPr>
            <a:spLocks noGrp="1"/>
          </p:cNvSpPr>
          <p:nvPr>
            <p:ph type="dt" sz="half" idx="10"/>
          </p:nvPr>
        </p:nvSpPr>
        <p:spPr/>
        <p:txBody>
          <a:bodyPr/>
          <a:lstStyle/>
          <a:p>
            <a:r>
              <a:rPr lang="en-US" dirty="0"/>
              <a:t>April 24, 2019</a:t>
            </a:r>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Policy 5202 Updates (Continued)</a:t>
            </a:r>
          </a:p>
        </p:txBody>
      </p:sp>
      <p:sp>
        <p:nvSpPr>
          <p:cNvPr id="3" name="Content Placeholder 2"/>
          <p:cNvSpPr>
            <a:spLocks noGrp="1"/>
          </p:cNvSpPr>
          <p:nvPr>
            <p:ph idx="1"/>
          </p:nvPr>
        </p:nvSpPr>
        <p:spPr/>
        <p:txBody>
          <a:bodyPr>
            <a:normAutofit/>
          </a:bodyPr>
          <a:lstStyle/>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r>
              <a:rPr lang="en-US" sz="1800" b="1" dirty="0">
                <a:solidFill>
                  <a:schemeClr val="tx1"/>
                </a:solidFill>
              </a:rPr>
              <a:t>§126-136-11.  Permits Issued to Professional Educators</a:t>
            </a:r>
          </a:p>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Changed the requirements for a TSS to receive a Permanent TSS Authorization once all requirements have been met and the individual may not have to wait for three years.  However, individual must be employed.  </a:t>
            </a:r>
          </a:p>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endParaRPr lang="en-US" b="1" dirty="0">
              <a:solidFill>
                <a:schemeClr val="tx1"/>
              </a:solidFill>
            </a:endParaRPr>
          </a:p>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r>
              <a:rPr lang="en-US" sz="1800" b="1" dirty="0">
                <a:solidFill>
                  <a:schemeClr val="tx1"/>
                </a:solidFill>
              </a:rPr>
              <a:t>§126-136-12.  Early Childhood Classroom Assistant Teacher Authorization and Paraprofessional Certification</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An applicant who holds a valid Child Development Associate Certificate (CDA), will now meet nine of the thirty-six hour required for a Permanent Paraprofessional Certificate.</a:t>
            </a: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dirty="0"/>
          </a:p>
        </p:txBody>
      </p:sp>
    </p:spTree>
    <p:extLst>
      <p:ext uri="{BB962C8B-B14F-4D97-AF65-F5344CB8AC3E}">
        <p14:creationId xmlns:p14="http://schemas.microsoft.com/office/powerpoint/2010/main" val="2480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Policy 5202 Updates (Continued)</a:t>
            </a:r>
          </a:p>
        </p:txBody>
      </p:sp>
      <p:sp>
        <p:nvSpPr>
          <p:cNvPr id="3" name="Content Placeholder 2"/>
          <p:cNvSpPr>
            <a:spLocks noGrp="1"/>
          </p:cNvSpPr>
          <p:nvPr>
            <p:ph idx="1"/>
          </p:nvPr>
        </p:nvSpPr>
        <p:spPr/>
        <p:txBody>
          <a:bodyPr>
            <a:normAutofit/>
          </a:bodyPr>
          <a:lstStyle/>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r>
              <a:rPr lang="en-US" b="1" dirty="0"/>
              <a:t> </a:t>
            </a:r>
            <a:r>
              <a:rPr lang="en-US" sz="1800" b="1" dirty="0">
                <a:solidFill>
                  <a:schemeClr val="tx1"/>
                </a:solidFill>
              </a:rPr>
              <a:t>§126-136-16.  Out-of-State Applicants</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Removed the error in policy that allowed out-of-state applicants graduating from an out-of-state institution the ability to obtain a Temporary Teaching Certificate while they are waiting to complete/pass the PRAXIS Exams.</a:t>
            </a: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r>
              <a:rPr lang="en-US" sz="1800" b="1" dirty="0">
                <a:solidFill>
                  <a:schemeClr val="tx1"/>
                </a:solidFill>
              </a:rPr>
              <a:t>§126-136-18.  Appropriate Assignments According to License</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Clarified language that coaches cannot be hired on good faith on the anticipation that he/she is eligible for a certificate. </a:t>
            </a: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r>
              <a:rPr lang="en-US" sz="1800" b="1" dirty="0">
                <a:solidFill>
                  <a:schemeClr val="tx1"/>
                </a:solidFill>
              </a:rPr>
              <a:t>§126-136-21.  Additional Endorsement(s) for Existing License</a:t>
            </a:r>
          </a:p>
          <a:p>
            <a:pPr marL="400050" indent="-285750" algn="just">
              <a:spcBef>
                <a:spcPts val="0"/>
              </a:spcBef>
              <a:buFont typeface="Courier New" panose="02070309020205020404" pitchFamily="49" charset="0"/>
              <a:buChar char="o"/>
              <a:tabLst>
                <a:tab pos="173990" algn="l"/>
                <a:tab pos="347345" algn="l"/>
                <a:tab pos="457200" algn="l"/>
                <a:tab pos="631190" algn="l"/>
                <a:tab pos="804545" algn="l"/>
                <a:tab pos="1088390" algn="l"/>
              </a:tabLs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gn="just">
              <a:spcBef>
                <a:spcPts val="0"/>
              </a:spcBef>
              <a:spcAft>
                <a:spcPts val="0"/>
              </a:spcAft>
              <a:buFont typeface="Courier New" panose="02070309020205020404" pitchFamily="49" charset="0"/>
              <a:buChar char="o"/>
              <a:tabLst>
                <a:tab pos="173990" algn="l"/>
                <a:tab pos="347345" algn="l"/>
                <a:tab pos="457200" algn="l"/>
                <a:tab pos="631190" algn="l"/>
                <a:tab pos="804545" algn="l"/>
                <a:tab pos="1088390" algn="l"/>
              </a:tabLs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Clarified language that an individual on a Provisional Certificate cannot add endorsements based on taking a PRAXIS Exam.</a:t>
            </a: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dirty="0"/>
          </a:p>
        </p:txBody>
      </p:sp>
    </p:spTree>
    <p:extLst>
      <p:ext uri="{BB962C8B-B14F-4D97-AF65-F5344CB8AC3E}">
        <p14:creationId xmlns:p14="http://schemas.microsoft.com/office/powerpoint/2010/main" val="364960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Policy 5202 Updates (Continued)</a:t>
            </a:r>
          </a:p>
        </p:txBody>
      </p:sp>
      <p:sp>
        <p:nvSpPr>
          <p:cNvPr id="3" name="Content Placeholder 2"/>
          <p:cNvSpPr>
            <a:spLocks noGrp="1"/>
          </p:cNvSpPr>
          <p:nvPr>
            <p:ph idx="1"/>
          </p:nvPr>
        </p:nvSpPr>
        <p:spPr/>
        <p:txBody>
          <a:bodyPr/>
          <a:lstStyle/>
          <a:p>
            <a:pPr marL="742950" marR="0" lvl="1" indent="-285750">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An authorization was added for the Computer Science.</a:t>
            </a:r>
          </a:p>
          <a:p>
            <a:pPr marL="742950" marR="0" lvl="1" indent="-285750">
              <a:spcBef>
                <a:spcPts val="0"/>
              </a:spcBef>
              <a:spcAft>
                <a:spcPts val="0"/>
              </a:spcAft>
              <a:buFont typeface="Courier New" panose="02070309020205020404" pitchFamily="49" charset="0"/>
              <a:buChar char="o"/>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An endorsement option was added for Chinese after completion of an eligible program. </a:t>
            </a:r>
          </a:p>
          <a:p>
            <a:pPr marL="742950" marR="0" lvl="1" indent="-285750">
              <a:spcBef>
                <a:spcPts val="0"/>
              </a:spcBef>
              <a:spcAft>
                <a:spcPts val="0"/>
              </a:spcAft>
              <a:buFont typeface="Courier New" panose="02070309020205020404" pitchFamily="49" charset="0"/>
              <a:buChar char="o"/>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00050" indent="-285750">
              <a:spcBef>
                <a:spcPts val="0"/>
              </a:spcBef>
              <a:buFont typeface="Courier New" panose="02070309020205020404" pitchFamily="49" charset="0"/>
              <a:buChar char="o"/>
            </a:pPr>
            <a:r>
              <a:rPr lang="en-US" sz="1800" b="1" dirty="0">
                <a:solidFill>
                  <a:schemeClr val="tx1"/>
                </a:solidFill>
              </a:rPr>
              <a:t>§126-136-22.  Salary Classifications for Educators</a:t>
            </a:r>
          </a:p>
          <a:p>
            <a:pPr marL="400050" indent="-285750">
              <a:spcBef>
                <a:spcPts val="0"/>
              </a:spcBef>
              <a:buFont typeface="Courier New" panose="02070309020205020404" pitchFamily="49" charset="0"/>
              <a:buChar char="o"/>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Language was amended to ensure that the WVDE is the approval authority for all coursework related to vocational salary classifications, rather than the CTE preparation program provider. </a:t>
            </a:r>
          </a:p>
          <a:p>
            <a:pPr marL="742950" marR="0" lvl="1" indent="-285750">
              <a:spcBef>
                <a:spcPts val="0"/>
              </a:spcBef>
              <a:spcAft>
                <a:spcPts val="0"/>
              </a:spcAft>
              <a:buFont typeface="Courier New" panose="02070309020205020404" pitchFamily="49" charset="0"/>
              <a:buChar char="o"/>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00050" indent="-285750">
              <a:spcBef>
                <a:spcPts val="0"/>
              </a:spcBef>
              <a:buFont typeface="Courier New" panose="02070309020205020404" pitchFamily="49" charset="0"/>
              <a:buChar char="o"/>
            </a:pPr>
            <a:r>
              <a:rPr lang="en-US" sz="1800" b="1" dirty="0">
                <a:solidFill>
                  <a:schemeClr val="tx1"/>
                </a:solidFill>
              </a:rPr>
              <a:t>§126-136-24.  Advanced Credentials</a:t>
            </a:r>
          </a:p>
          <a:p>
            <a:pPr marL="400050" indent="-285750">
              <a:spcBef>
                <a:spcPts val="0"/>
              </a:spcBef>
              <a:buFont typeface="Courier New" panose="02070309020205020404" pitchFamily="49" charset="0"/>
              <a:buChar char="o"/>
            </a:pPr>
            <a:endPar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buFont typeface="Courier New" panose="02070309020205020404" pitchFamily="49" charset="0"/>
              <a:buChar char="o"/>
            </a:pPr>
            <a:r>
              <a:rPr lang="en-US" sz="1600" dirty="0">
                <a:solidFill>
                  <a:schemeClr val="tx1"/>
                </a:solidFill>
              </a:rPr>
              <a:t>Removed Advanced Credentials that are no longer offered by the WVDE. </a:t>
            </a: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dirty="0"/>
          </a:p>
        </p:txBody>
      </p:sp>
    </p:spTree>
    <p:extLst>
      <p:ext uri="{BB962C8B-B14F-4D97-AF65-F5344CB8AC3E}">
        <p14:creationId xmlns:p14="http://schemas.microsoft.com/office/powerpoint/2010/main" val="297088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6A8C-FDCD-45AF-BFCC-D3C9CCC88D96}"/>
              </a:ext>
            </a:extLst>
          </p:cNvPr>
          <p:cNvSpPr>
            <a:spLocks noGrp="1"/>
          </p:cNvSpPr>
          <p:nvPr>
            <p:ph type="title"/>
          </p:nvPr>
        </p:nvSpPr>
        <p:spPr>
          <a:xfrm>
            <a:off x="298939" y="2732395"/>
            <a:ext cx="8527427" cy="1400159"/>
          </a:xfrm>
        </p:spPr>
        <p:txBody>
          <a:bodyPr/>
          <a:lstStyle/>
          <a:p>
            <a:pPr algn="ctr"/>
            <a:r>
              <a:rPr lang="en-US" dirty="0"/>
              <a:t>Application Form Updates</a:t>
            </a:r>
          </a:p>
        </p:txBody>
      </p:sp>
      <p:sp>
        <p:nvSpPr>
          <p:cNvPr id="4" name="Slide Number Placeholder 3">
            <a:extLst>
              <a:ext uri="{FF2B5EF4-FFF2-40B4-BE49-F238E27FC236}">
                <a16:creationId xmlns:a16="http://schemas.microsoft.com/office/drawing/2014/main" id="{8E108985-C8B3-4BE6-9A11-813E5938C3DC}"/>
              </a:ext>
            </a:extLst>
          </p:cNvPr>
          <p:cNvSpPr>
            <a:spLocks noGrp="1"/>
          </p:cNvSpPr>
          <p:nvPr>
            <p:ph type="sldNum" sz="quarter" idx="12"/>
          </p:nvPr>
        </p:nvSpPr>
        <p:spPr/>
        <p:txBody>
          <a:bodyPr/>
          <a:lstStyle/>
          <a:p>
            <a:fld id="{16630861-4318-414B-8E21-CA5F03E7BD41}" type="slidenum">
              <a:rPr lang="en-US" smtClean="0"/>
              <a:t>13</a:t>
            </a:fld>
            <a:endParaRPr lang="en-US" dirty="0"/>
          </a:p>
        </p:txBody>
      </p:sp>
    </p:spTree>
    <p:extLst>
      <p:ext uri="{BB962C8B-B14F-4D97-AF65-F5344CB8AC3E}">
        <p14:creationId xmlns:p14="http://schemas.microsoft.com/office/powerpoint/2010/main" val="280190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 4 Renewal On-Line Application</a:t>
            </a:r>
          </a:p>
        </p:txBody>
      </p:sp>
      <p:sp>
        <p:nvSpPr>
          <p:cNvPr id="3" name="Content Placeholder 2"/>
          <p:cNvSpPr>
            <a:spLocks noGrp="1"/>
          </p:cNvSpPr>
          <p:nvPr>
            <p:ph idx="1"/>
          </p:nvPr>
        </p:nvSpPr>
        <p:spPr/>
        <p:txBody>
          <a:bodyPr>
            <a:normAutofit/>
          </a:bodyPr>
          <a:lstStyle/>
          <a:p>
            <a:r>
              <a:rPr lang="en-US" dirty="0">
                <a:solidFill>
                  <a:schemeClr val="tx1"/>
                </a:solidFill>
              </a:rPr>
              <a:t>Please review the applications and ensure that the correct option for the type of licensure the applicant selected is correct.</a:t>
            </a:r>
          </a:p>
          <a:p>
            <a:pPr lvl="1"/>
            <a:endParaRPr lang="en-US" dirty="0">
              <a:solidFill>
                <a:schemeClr val="tx1"/>
              </a:solidFill>
            </a:endParaRPr>
          </a:p>
          <a:p>
            <a:pPr lvl="1"/>
            <a:r>
              <a:rPr lang="en-US" dirty="0">
                <a:solidFill>
                  <a:schemeClr val="tx1"/>
                </a:solidFill>
              </a:rPr>
              <a:t>If you discover the applicant is eligible for a Conversion to a Five-Year or a Permanent Certificate, please REJECT/DENY the application so the applicant can make a new one selecting the correct option.</a:t>
            </a:r>
          </a:p>
          <a:p>
            <a:pPr lvl="1"/>
            <a:endParaRPr lang="en-US" dirty="0">
              <a:solidFill>
                <a:schemeClr val="tx1"/>
              </a:solidFill>
            </a:endParaRPr>
          </a:p>
          <a:p>
            <a:pPr lvl="1"/>
            <a:r>
              <a:rPr lang="en-US" dirty="0">
                <a:solidFill>
                  <a:schemeClr val="tx1"/>
                </a:solidFill>
              </a:rPr>
              <a:t>If the applicant is submitting an initial Five-Year Conversion or for a Permanent Certificate, please make sure the experience is listed and verified for all educational experience your county is giving the applicant credit.</a:t>
            </a:r>
          </a:p>
          <a:p>
            <a:pPr lvl="1"/>
            <a:endParaRPr lang="en-US" dirty="0">
              <a:solidFill>
                <a:schemeClr val="tx1"/>
              </a:solidFill>
            </a:endParaRPr>
          </a:p>
          <a:p>
            <a:pPr lvl="1"/>
            <a:r>
              <a:rPr lang="en-US" dirty="0">
                <a:solidFill>
                  <a:schemeClr val="tx1"/>
                </a:solidFill>
              </a:rPr>
              <a:t>Please review the application and make sure the most current transcript with the coursework for this application is on file at our office and upload the transcript as you are approving the application. </a:t>
            </a:r>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dirty="0"/>
          </a:p>
        </p:txBody>
      </p:sp>
    </p:spTree>
    <p:extLst>
      <p:ext uri="{BB962C8B-B14F-4D97-AF65-F5344CB8AC3E}">
        <p14:creationId xmlns:p14="http://schemas.microsoft.com/office/powerpoint/2010/main" val="2427298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 4 On-Line Application (Continued)</a:t>
            </a:r>
          </a:p>
        </p:txBody>
      </p:sp>
      <p:sp>
        <p:nvSpPr>
          <p:cNvPr id="3" name="Content Placeholder 2"/>
          <p:cNvSpPr>
            <a:spLocks noGrp="1"/>
          </p:cNvSpPr>
          <p:nvPr>
            <p:ph idx="1"/>
          </p:nvPr>
        </p:nvSpPr>
        <p:spPr/>
        <p:txBody>
          <a:bodyPr/>
          <a:lstStyle/>
          <a:p>
            <a:r>
              <a:rPr lang="en-US" dirty="0">
                <a:solidFill>
                  <a:schemeClr val="tx1"/>
                </a:solidFill>
              </a:rPr>
              <a:t>Those who hold a Professional Certificate (a Certification 21 or 22) </a:t>
            </a:r>
            <a:r>
              <a:rPr lang="en-US" b="1" u="sng" dirty="0">
                <a:solidFill>
                  <a:schemeClr val="tx1"/>
                </a:solidFill>
              </a:rPr>
              <a:t>must complete </a:t>
            </a:r>
            <a:r>
              <a:rPr lang="en-US" dirty="0">
                <a:solidFill>
                  <a:schemeClr val="tx1"/>
                </a:solidFill>
              </a:rPr>
              <a:t>the on-line Form 4. </a:t>
            </a:r>
          </a:p>
          <a:p>
            <a:r>
              <a:rPr lang="en-US" dirty="0">
                <a:solidFill>
                  <a:schemeClr val="tx1"/>
                </a:solidFill>
              </a:rPr>
              <a:t>The Provisional Teaching Certificate is issued to individuals that are currently working in the Alternative Certification Program or through the certificate of eligibility option.</a:t>
            </a:r>
          </a:p>
          <a:p>
            <a:r>
              <a:rPr lang="en-US" dirty="0">
                <a:solidFill>
                  <a:schemeClr val="tx1"/>
                </a:solidFill>
              </a:rPr>
              <a:t>Please advise the applicants they cannot pay for the application until after you have approved the application.  They cannot go through the certpayment system and make a payment before your approval.</a:t>
            </a:r>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dirty="0"/>
          </a:p>
        </p:txBody>
      </p:sp>
    </p:spTree>
    <p:extLst>
      <p:ext uri="{BB962C8B-B14F-4D97-AF65-F5344CB8AC3E}">
        <p14:creationId xmlns:p14="http://schemas.microsoft.com/office/powerpoint/2010/main" val="407367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DF8B6-B01C-45F4-B288-ADA3499F48DA}"/>
              </a:ext>
            </a:extLst>
          </p:cNvPr>
          <p:cNvSpPr>
            <a:spLocks noGrp="1"/>
          </p:cNvSpPr>
          <p:nvPr>
            <p:ph type="sldNum" sz="quarter" idx="12"/>
          </p:nvPr>
        </p:nvSpPr>
        <p:spPr/>
        <p:txBody>
          <a:bodyPr/>
          <a:lstStyle/>
          <a:p>
            <a:fld id="{16630861-4318-414B-8E21-CA5F03E7BD41}" type="slidenum">
              <a:rPr lang="en-US" smtClean="0"/>
              <a:t>16</a:t>
            </a:fld>
            <a:endParaRPr lang="en-US" dirty="0"/>
          </a:p>
        </p:txBody>
      </p:sp>
      <p:sp>
        <p:nvSpPr>
          <p:cNvPr id="5" name="Title 1">
            <a:extLst>
              <a:ext uri="{FF2B5EF4-FFF2-40B4-BE49-F238E27FC236}">
                <a16:creationId xmlns:a16="http://schemas.microsoft.com/office/drawing/2014/main" id="{1E889B24-7317-46B4-99A2-ED8058580978}"/>
              </a:ext>
            </a:extLst>
          </p:cNvPr>
          <p:cNvSpPr>
            <a:spLocks noGrp="1"/>
          </p:cNvSpPr>
          <p:nvPr>
            <p:ph type="title"/>
          </p:nvPr>
        </p:nvSpPr>
        <p:spPr>
          <a:xfrm>
            <a:off x="298450" y="2728912"/>
            <a:ext cx="8528050" cy="1400175"/>
          </a:xfrm>
        </p:spPr>
        <p:txBody>
          <a:bodyPr/>
          <a:lstStyle/>
          <a:p>
            <a:pPr algn="ctr"/>
            <a:r>
              <a:rPr lang="en-US" dirty="0"/>
              <a:t>WVBE Policy 5901</a:t>
            </a:r>
            <a:br>
              <a:rPr lang="en-US" dirty="0"/>
            </a:br>
            <a:r>
              <a:rPr lang="en-US" dirty="0"/>
              <a:t>Robert Mellace</a:t>
            </a:r>
          </a:p>
        </p:txBody>
      </p:sp>
    </p:spTree>
    <p:extLst>
      <p:ext uri="{BB962C8B-B14F-4D97-AF65-F5344CB8AC3E}">
        <p14:creationId xmlns:p14="http://schemas.microsoft.com/office/powerpoint/2010/main" val="281135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168-4B3D-4B7C-A933-633ECC327641}"/>
              </a:ext>
            </a:extLst>
          </p:cNvPr>
          <p:cNvSpPr>
            <a:spLocks noGrp="1"/>
          </p:cNvSpPr>
          <p:nvPr>
            <p:ph type="title"/>
          </p:nvPr>
        </p:nvSpPr>
        <p:spPr/>
        <p:txBody>
          <a:bodyPr/>
          <a:lstStyle/>
          <a:p>
            <a:pPr algn="ctr"/>
            <a:r>
              <a:rPr lang="en-US" dirty="0"/>
              <a:t>WVBE Policy 5901 Updates</a:t>
            </a:r>
            <a:br>
              <a:rPr lang="en-US" dirty="0"/>
            </a:br>
            <a:r>
              <a:rPr lang="en-US" dirty="0"/>
              <a:t>Effective December 17, 2018</a:t>
            </a:r>
          </a:p>
        </p:txBody>
      </p:sp>
      <p:sp>
        <p:nvSpPr>
          <p:cNvPr id="3" name="Content Placeholder 2">
            <a:extLst>
              <a:ext uri="{FF2B5EF4-FFF2-40B4-BE49-F238E27FC236}">
                <a16:creationId xmlns:a16="http://schemas.microsoft.com/office/drawing/2014/main" id="{C8B42573-1814-4892-91C4-DDF16D81B6A1}"/>
              </a:ext>
            </a:extLst>
          </p:cNvPr>
          <p:cNvSpPr>
            <a:spLocks noGrp="1"/>
          </p:cNvSpPr>
          <p:nvPr>
            <p:ph idx="1"/>
          </p:nvPr>
        </p:nvSpPr>
        <p:spPr>
          <a:xfrm>
            <a:off x="298939" y="1543906"/>
            <a:ext cx="8527427" cy="4149969"/>
          </a:xfrm>
        </p:spPr>
        <p:txBody>
          <a:bodyPr/>
          <a:lstStyle/>
          <a:p>
            <a:pPr lvl="0"/>
            <a:r>
              <a:rPr lang="en-US" dirty="0">
                <a:solidFill>
                  <a:schemeClr val="tx1"/>
                </a:solidFill>
              </a:rPr>
              <a:t>Clarifies that the county board of education must certify that the academic major or occupational qualifications of a candidate are, “the same as or similar to” the subject matter.</a:t>
            </a:r>
          </a:p>
          <a:p>
            <a:pPr lvl="0"/>
            <a:r>
              <a:rPr lang="en-US" dirty="0">
                <a:solidFill>
                  <a:schemeClr val="tx1"/>
                </a:solidFill>
              </a:rPr>
              <a:t>A requirement that all AC programs must, “provide evidence of the  candidate’s successful completion of a valid and reliable performance assessment instrument that demonstrates and measures the proficiencies in the professional roles and in the programmatic levels for which candidates are preparing and be consistent with relevant national and West Virginia content and professional standards” for candidates enrolled after July 1, 2019.</a:t>
            </a:r>
          </a:p>
          <a:p>
            <a:endParaRPr lang="en-US" dirty="0"/>
          </a:p>
        </p:txBody>
      </p:sp>
      <p:sp>
        <p:nvSpPr>
          <p:cNvPr id="4" name="Slide Number Placeholder 3">
            <a:extLst>
              <a:ext uri="{FF2B5EF4-FFF2-40B4-BE49-F238E27FC236}">
                <a16:creationId xmlns:a16="http://schemas.microsoft.com/office/drawing/2014/main" id="{327181F0-B705-48DC-B385-21D292F7E615}"/>
              </a:ext>
            </a:extLst>
          </p:cNvPr>
          <p:cNvSpPr>
            <a:spLocks noGrp="1"/>
          </p:cNvSpPr>
          <p:nvPr>
            <p:ph type="sldNum" sz="quarter" idx="12"/>
          </p:nvPr>
        </p:nvSpPr>
        <p:spPr/>
        <p:txBody>
          <a:bodyPr/>
          <a:lstStyle/>
          <a:p>
            <a:fld id="{16630861-4318-414B-8E21-CA5F03E7BD41}" type="slidenum">
              <a:rPr lang="en-US" smtClean="0"/>
              <a:t>17</a:t>
            </a:fld>
            <a:endParaRPr lang="en-US" dirty="0"/>
          </a:p>
        </p:txBody>
      </p:sp>
    </p:spTree>
    <p:extLst>
      <p:ext uri="{BB962C8B-B14F-4D97-AF65-F5344CB8AC3E}">
        <p14:creationId xmlns:p14="http://schemas.microsoft.com/office/powerpoint/2010/main" val="263108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2870-0699-48AA-8250-80217F7B0DAD}"/>
              </a:ext>
            </a:extLst>
          </p:cNvPr>
          <p:cNvSpPr>
            <a:spLocks noGrp="1"/>
          </p:cNvSpPr>
          <p:nvPr>
            <p:ph type="title"/>
          </p:nvPr>
        </p:nvSpPr>
        <p:spPr/>
        <p:txBody>
          <a:bodyPr/>
          <a:lstStyle/>
          <a:p>
            <a:pPr algn="ctr"/>
            <a:r>
              <a:rPr lang="en-US" dirty="0"/>
              <a:t>WVBE Policy 5901 Reminders</a:t>
            </a:r>
            <a:br>
              <a:rPr lang="en-US" dirty="0"/>
            </a:br>
            <a:endParaRPr lang="en-US" dirty="0"/>
          </a:p>
        </p:txBody>
      </p:sp>
      <p:sp>
        <p:nvSpPr>
          <p:cNvPr id="3" name="Content Placeholder 2">
            <a:extLst>
              <a:ext uri="{FF2B5EF4-FFF2-40B4-BE49-F238E27FC236}">
                <a16:creationId xmlns:a16="http://schemas.microsoft.com/office/drawing/2014/main" id="{ACFE4BB1-522B-4655-ABAC-8B27ADF2D80E}"/>
              </a:ext>
            </a:extLst>
          </p:cNvPr>
          <p:cNvSpPr>
            <a:spLocks noGrp="1"/>
          </p:cNvSpPr>
          <p:nvPr>
            <p:ph idx="1"/>
          </p:nvPr>
        </p:nvSpPr>
        <p:spPr>
          <a:xfrm>
            <a:off x="298939" y="1543907"/>
            <a:ext cx="8527427" cy="4329356"/>
          </a:xfrm>
        </p:spPr>
        <p:txBody>
          <a:bodyPr/>
          <a:lstStyle/>
          <a:p>
            <a:r>
              <a:rPr lang="en-US" dirty="0">
                <a:solidFill>
                  <a:schemeClr val="tx1"/>
                </a:solidFill>
              </a:rPr>
              <a:t>Employment must only be offered in a shortage area after the vacancy has been posted twice for a period of a total of at least 10 days with no certified applicants.</a:t>
            </a:r>
          </a:p>
          <a:p>
            <a:r>
              <a:rPr lang="en-US" dirty="0">
                <a:solidFill>
                  <a:schemeClr val="tx1"/>
                </a:solidFill>
              </a:rPr>
              <a:t>Only request endorsements listed within the state approved AC program’s, “program overview”.</a:t>
            </a:r>
          </a:p>
          <a:p>
            <a:r>
              <a:rPr lang="en-US" dirty="0">
                <a:solidFill>
                  <a:schemeClr val="tx1"/>
                </a:solidFill>
              </a:rPr>
              <a:t>Before submitting an application for enrollment, the school district must be certain that the applicant holds a valid Alternative Teaching Certificate.</a:t>
            </a:r>
          </a:p>
          <a:p>
            <a:r>
              <a:rPr lang="en-US" dirty="0">
                <a:solidFill>
                  <a:schemeClr val="tx1"/>
                </a:solidFill>
              </a:rPr>
              <a:t>When individuals enrolled in the approved AC program leave or complete the program, form 25C must be submitted to CAPP.</a:t>
            </a:r>
            <a:endParaRPr lang="en-US" dirty="0"/>
          </a:p>
        </p:txBody>
      </p:sp>
      <p:sp>
        <p:nvSpPr>
          <p:cNvPr id="4" name="Slide Number Placeholder 3">
            <a:extLst>
              <a:ext uri="{FF2B5EF4-FFF2-40B4-BE49-F238E27FC236}">
                <a16:creationId xmlns:a16="http://schemas.microsoft.com/office/drawing/2014/main" id="{E7B3978B-AE95-412E-835B-10DFE6213068}"/>
              </a:ext>
            </a:extLst>
          </p:cNvPr>
          <p:cNvSpPr>
            <a:spLocks noGrp="1"/>
          </p:cNvSpPr>
          <p:nvPr>
            <p:ph type="sldNum" sz="quarter" idx="12"/>
          </p:nvPr>
        </p:nvSpPr>
        <p:spPr/>
        <p:txBody>
          <a:bodyPr/>
          <a:lstStyle/>
          <a:p>
            <a:fld id="{16630861-4318-414B-8E21-CA5F03E7BD41}" type="slidenum">
              <a:rPr lang="en-US" smtClean="0"/>
              <a:t>18</a:t>
            </a:fld>
            <a:endParaRPr lang="en-US" dirty="0"/>
          </a:p>
        </p:txBody>
      </p:sp>
    </p:spTree>
    <p:extLst>
      <p:ext uri="{BB962C8B-B14F-4D97-AF65-F5344CB8AC3E}">
        <p14:creationId xmlns:p14="http://schemas.microsoft.com/office/powerpoint/2010/main" val="94438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ED67-5834-4EF9-B5AA-5B397AAB3077}"/>
              </a:ext>
            </a:extLst>
          </p:cNvPr>
          <p:cNvSpPr>
            <a:spLocks noGrp="1"/>
          </p:cNvSpPr>
          <p:nvPr>
            <p:ph type="title"/>
          </p:nvPr>
        </p:nvSpPr>
        <p:spPr>
          <a:xfrm>
            <a:off x="298939" y="2728920"/>
            <a:ext cx="8527427" cy="1400159"/>
          </a:xfrm>
        </p:spPr>
        <p:txBody>
          <a:bodyPr/>
          <a:lstStyle/>
          <a:p>
            <a:pPr algn="ctr"/>
            <a:r>
              <a:rPr lang="en-US" dirty="0"/>
              <a:t>Jodi Oliveto</a:t>
            </a:r>
          </a:p>
        </p:txBody>
      </p:sp>
      <p:sp>
        <p:nvSpPr>
          <p:cNvPr id="4" name="Slide Number Placeholder 3">
            <a:extLst>
              <a:ext uri="{FF2B5EF4-FFF2-40B4-BE49-F238E27FC236}">
                <a16:creationId xmlns:a16="http://schemas.microsoft.com/office/drawing/2014/main" id="{ABD74E19-FC24-45D2-ACE9-4E1BCB3689FA}"/>
              </a:ext>
            </a:extLst>
          </p:cNvPr>
          <p:cNvSpPr>
            <a:spLocks noGrp="1"/>
          </p:cNvSpPr>
          <p:nvPr>
            <p:ph type="sldNum" sz="quarter" idx="12"/>
          </p:nvPr>
        </p:nvSpPr>
        <p:spPr/>
        <p:txBody>
          <a:bodyPr/>
          <a:lstStyle/>
          <a:p>
            <a:fld id="{16630861-4318-414B-8E21-CA5F03E7BD41}" type="slidenum">
              <a:rPr lang="en-US" smtClean="0"/>
              <a:t>19</a:t>
            </a:fld>
            <a:endParaRPr lang="en-US" dirty="0"/>
          </a:p>
        </p:txBody>
      </p:sp>
    </p:spTree>
    <p:extLst>
      <p:ext uri="{BB962C8B-B14F-4D97-AF65-F5344CB8AC3E}">
        <p14:creationId xmlns:p14="http://schemas.microsoft.com/office/powerpoint/2010/main" val="421708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116F-6C0F-4763-984C-5DA478C15B50}"/>
              </a:ext>
            </a:extLst>
          </p:cNvPr>
          <p:cNvSpPr>
            <a:spLocks noGrp="1"/>
          </p:cNvSpPr>
          <p:nvPr>
            <p:ph type="title"/>
          </p:nvPr>
        </p:nvSpPr>
        <p:spPr>
          <a:xfrm>
            <a:off x="386862" y="1240202"/>
            <a:ext cx="8527427" cy="1400159"/>
          </a:xfrm>
        </p:spPr>
        <p:txBody>
          <a:bodyPr>
            <a:normAutofit fontScale="90000"/>
          </a:bodyPr>
          <a:lstStyle/>
          <a:p>
            <a:pPr algn="ctr"/>
            <a:r>
              <a:rPr lang="en-US" dirty="0"/>
              <a:t>Welcome from Executive Director </a:t>
            </a:r>
            <a:br>
              <a:rPr lang="en-US" dirty="0"/>
            </a:br>
            <a:br>
              <a:rPr lang="en-US" dirty="0"/>
            </a:br>
            <a:r>
              <a:rPr lang="en-US" dirty="0"/>
              <a:t>Dr. Robert Hagerman</a:t>
            </a:r>
          </a:p>
        </p:txBody>
      </p:sp>
      <p:sp>
        <p:nvSpPr>
          <p:cNvPr id="4" name="Slide Number Placeholder 3">
            <a:extLst>
              <a:ext uri="{FF2B5EF4-FFF2-40B4-BE49-F238E27FC236}">
                <a16:creationId xmlns:a16="http://schemas.microsoft.com/office/drawing/2014/main" id="{1DD45B20-5598-44D9-AF7C-0908F30CC699}"/>
              </a:ext>
            </a:extLst>
          </p:cNvPr>
          <p:cNvSpPr>
            <a:spLocks noGrp="1"/>
          </p:cNvSpPr>
          <p:nvPr>
            <p:ph type="sldNum" sz="quarter" idx="12"/>
          </p:nvPr>
        </p:nvSpPr>
        <p:spPr/>
        <p:txBody>
          <a:bodyPr/>
          <a:lstStyle/>
          <a:p>
            <a:fld id="{16630861-4318-414B-8E21-CA5F03E7BD41}" type="slidenum">
              <a:rPr lang="en-US" smtClean="0"/>
              <a:t>2</a:t>
            </a:fld>
            <a:endParaRPr lang="en-US" dirty="0"/>
          </a:p>
        </p:txBody>
      </p:sp>
    </p:spTree>
    <p:extLst>
      <p:ext uri="{BB962C8B-B14F-4D97-AF65-F5344CB8AC3E}">
        <p14:creationId xmlns:p14="http://schemas.microsoft.com/office/powerpoint/2010/main" val="193462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Certification Notebook (OneNote)</a:t>
            </a:r>
          </a:p>
        </p:txBody>
      </p:sp>
      <p:sp>
        <p:nvSpPr>
          <p:cNvPr id="3" name="Content Placeholder 2"/>
          <p:cNvSpPr>
            <a:spLocks noGrp="1"/>
          </p:cNvSpPr>
          <p:nvPr>
            <p:ph idx="1"/>
          </p:nvPr>
        </p:nvSpPr>
        <p:spPr/>
        <p:txBody>
          <a:bodyPr/>
          <a:lstStyle/>
          <a:p>
            <a:r>
              <a:rPr lang="en-US" dirty="0">
                <a:solidFill>
                  <a:schemeClr val="tx1"/>
                </a:solidFill>
              </a:rPr>
              <a:t>The Certification OneNote Notebook has been recently updated to include new policy sections and revised Form Names so that you know exactly the type of application to advise an applicant to make.</a:t>
            </a:r>
          </a:p>
          <a:p>
            <a:r>
              <a:rPr lang="en-US" dirty="0">
                <a:solidFill>
                  <a:schemeClr val="tx1"/>
                </a:solidFill>
              </a:rPr>
              <a:t>The Notebook is updated periodically as changes are made.</a:t>
            </a:r>
          </a:p>
          <a:p>
            <a:r>
              <a:rPr lang="en-US" dirty="0">
                <a:solidFill>
                  <a:schemeClr val="tx1"/>
                </a:solidFill>
              </a:rPr>
              <a:t>If you do not have access to the OneNote, please notify Jodi Oliveto at </a:t>
            </a:r>
            <a:r>
              <a:rPr lang="en-US" dirty="0">
                <a:solidFill>
                  <a:schemeClr val="tx1"/>
                </a:solidFill>
                <a:hlinkClick r:id="rId2"/>
              </a:rPr>
              <a:t>joliveto@k12.wv.us</a:t>
            </a:r>
            <a:r>
              <a:rPr lang="en-US" dirty="0">
                <a:solidFill>
                  <a:schemeClr val="tx1"/>
                </a:solidFill>
              </a:rPr>
              <a:t> and request access. </a:t>
            </a:r>
          </a:p>
        </p:txBody>
      </p:sp>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dirty="0"/>
          </a:p>
        </p:txBody>
      </p:sp>
    </p:spTree>
    <p:extLst>
      <p:ext uri="{BB962C8B-B14F-4D97-AF65-F5344CB8AC3E}">
        <p14:creationId xmlns:p14="http://schemas.microsoft.com/office/powerpoint/2010/main" val="257797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DBE6-DD22-485B-BCFE-C1A26E22A129}"/>
              </a:ext>
            </a:extLst>
          </p:cNvPr>
          <p:cNvSpPr>
            <a:spLocks noGrp="1"/>
          </p:cNvSpPr>
          <p:nvPr>
            <p:ph type="title"/>
          </p:nvPr>
        </p:nvSpPr>
        <p:spPr/>
        <p:txBody>
          <a:bodyPr/>
          <a:lstStyle/>
          <a:p>
            <a:r>
              <a:rPr lang="en-US" dirty="0"/>
              <a:t>Administrative Certificates</a:t>
            </a:r>
          </a:p>
        </p:txBody>
      </p:sp>
      <p:sp>
        <p:nvSpPr>
          <p:cNvPr id="3" name="Content Placeholder 2">
            <a:extLst>
              <a:ext uri="{FF2B5EF4-FFF2-40B4-BE49-F238E27FC236}">
                <a16:creationId xmlns:a16="http://schemas.microsoft.com/office/drawing/2014/main" id="{CE445E30-DBFA-4993-A7B0-CC7CD9FCBA02}"/>
              </a:ext>
            </a:extLst>
          </p:cNvPr>
          <p:cNvSpPr>
            <a:spLocks noGrp="1"/>
          </p:cNvSpPr>
          <p:nvPr>
            <p:ph idx="1"/>
          </p:nvPr>
        </p:nvSpPr>
        <p:spPr/>
        <p:txBody>
          <a:bodyPr/>
          <a:lstStyle/>
          <a:p>
            <a:r>
              <a:rPr lang="en-US" b="1" dirty="0">
                <a:solidFill>
                  <a:schemeClr val="tx1"/>
                </a:solidFill>
              </a:rPr>
              <a:t>Professional Provisional Administrative Licensure</a:t>
            </a:r>
          </a:p>
          <a:p>
            <a:pPr lvl="1"/>
            <a:r>
              <a:rPr lang="en-US" dirty="0">
                <a:solidFill>
                  <a:schemeClr val="tx1"/>
                </a:solidFill>
              </a:rPr>
              <a:t>This certificate is a </a:t>
            </a:r>
            <a:r>
              <a:rPr lang="en-US" b="1" dirty="0">
                <a:solidFill>
                  <a:schemeClr val="tx1"/>
                </a:solidFill>
              </a:rPr>
              <a:t>professional certificate</a:t>
            </a:r>
            <a:r>
              <a:rPr lang="en-US" dirty="0">
                <a:solidFill>
                  <a:schemeClr val="tx1"/>
                </a:solidFill>
              </a:rPr>
              <a:t>:</a:t>
            </a:r>
          </a:p>
          <a:p>
            <a:pPr lvl="2"/>
            <a:r>
              <a:rPr lang="en-US" dirty="0">
                <a:solidFill>
                  <a:schemeClr val="tx1"/>
                </a:solidFill>
              </a:rPr>
              <a:t>Valid for five (5) years and can be renewed</a:t>
            </a:r>
          </a:p>
          <a:p>
            <a:pPr lvl="2"/>
            <a:r>
              <a:rPr lang="en-US" dirty="0">
                <a:solidFill>
                  <a:schemeClr val="tx1"/>
                </a:solidFill>
              </a:rPr>
              <a:t>Can be used for reciprocity</a:t>
            </a:r>
          </a:p>
          <a:p>
            <a:pPr lvl="2"/>
            <a:r>
              <a:rPr lang="en-US" dirty="0">
                <a:solidFill>
                  <a:schemeClr val="tx1"/>
                </a:solidFill>
              </a:rPr>
              <a:t>Can be used for employment and should be viewed as such</a:t>
            </a:r>
          </a:p>
          <a:p>
            <a:pPr lvl="2"/>
            <a:r>
              <a:rPr lang="en-US" dirty="0">
                <a:solidFill>
                  <a:schemeClr val="tx1"/>
                </a:solidFill>
              </a:rPr>
              <a:t>Upon employment as an administrator, candidates may complete observations on professional faculty and staff but may not complete end of the year evaluations until they have completed the in-person ELI and applied for and obtained the Initial Administrative Certificate</a:t>
            </a:r>
          </a:p>
          <a:p>
            <a:pPr lvl="1"/>
            <a:r>
              <a:rPr lang="en-US" dirty="0">
                <a:solidFill>
                  <a:schemeClr val="tx1"/>
                </a:solidFill>
              </a:rPr>
              <a:t>Applicants who have completed an educational leadership program that leads to licensure with the following requirements:	</a:t>
            </a:r>
          </a:p>
          <a:p>
            <a:pPr lvl="2"/>
            <a:r>
              <a:rPr lang="en-US" dirty="0">
                <a:solidFill>
                  <a:schemeClr val="tx1"/>
                </a:solidFill>
              </a:rPr>
              <a:t>Praxis 5412</a:t>
            </a:r>
          </a:p>
          <a:p>
            <a:pPr lvl="2"/>
            <a:r>
              <a:rPr lang="en-US" dirty="0">
                <a:solidFill>
                  <a:schemeClr val="tx1"/>
                </a:solidFill>
              </a:rPr>
              <a:t>Transcripts that reflect a completed program</a:t>
            </a:r>
          </a:p>
          <a:p>
            <a:pPr lvl="2"/>
            <a:r>
              <a:rPr lang="en-US" b="1" dirty="0">
                <a:solidFill>
                  <a:schemeClr val="tx1"/>
                </a:solidFill>
              </a:rPr>
              <a:t>Online Evaluation Leadership Institute (ELI)</a:t>
            </a:r>
          </a:p>
          <a:p>
            <a:pPr lvl="2"/>
            <a:r>
              <a:rPr lang="en-US" dirty="0">
                <a:solidFill>
                  <a:schemeClr val="tx1"/>
                </a:solidFill>
              </a:rPr>
              <a:t>Recommendation from the college/university for licensure</a:t>
            </a:r>
          </a:p>
          <a:p>
            <a:pPr marL="685800" lvl="2" indent="0">
              <a:buNone/>
            </a:pPr>
            <a:endParaRPr lang="en-US" b="1" dirty="0"/>
          </a:p>
        </p:txBody>
      </p:sp>
      <p:sp>
        <p:nvSpPr>
          <p:cNvPr id="4" name="Slide Number Placeholder 3">
            <a:extLst>
              <a:ext uri="{FF2B5EF4-FFF2-40B4-BE49-F238E27FC236}">
                <a16:creationId xmlns:a16="http://schemas.microsoft.com/office/drawing/2014/main" id="{90DBD631-ABD8-4A91-8E04-8A149D14B731}"/>
              </a:ext>
            </a:extLst>
          </p:cNvPr>
          <p:cNvSpPr>
            <a:spLocks noGrp="1"/>
          </p:cNvSpPr>
          <p:nvPr>
            <p:ph type="sldNum" sz="quarter" idx="12"/>
          </p:nvPr>
        </p:nvSpPr>
        <p:spPr/>
        <p:txBody>
          <a:bodyPr/>
          <a:lstStyle/>
          <a:p>
            <a:fld id="{16630861-4318-414B-8E21-CA5F03E7BD41}" type="slidenum">
              <a:rPr lang="en-US" smtClean="0"/>
              <a:t>21</a:t>
            </a:fld>
            <a:endParaRPr lang="en-US" dirty="0"/>
          </a:p>
        </p:txBody>
      </p:sp>
    </p:spTree>
    <p:extLst>
      <p:ext uri="{BB962C8B-B14F-4D97-AF65-F5344CB8AC3E}">
        <p14:creationId xmlns:p14="http://schemas.microsoft.com/office/powerpoint/2010/main" val="36507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1D9A-9530-4FE1-9A96-60FCE8C3ECDA}"/>
              </a:ext>
            </a:extLst>
          </p:cNvPr>
          <p:cNvSpPr>
            <a:spLocks noGrp="1"/>
          </p:cNvSpPr>
          <p:nvPr>
            <p:ph type="title"/>
          </p:nvPr>
        </p:nvSpPr>
        <p:spPr/>
        <p:txBody>
          <a:bodyPr/>
          <a:lstStyle/>
          <a:p>
            <a:r>
              <a:rPr lang="en-US" dirty="0"/>
              <a:t>Professional Initial Administrative Certificate</a:t>
            </a:r>
          </a:p>
        </p:txBody>
      </p:sp>
      <p:sp>
        <p:nvSpPr>
          <p:cNvPr id="3" name="Content Placeholder 2">
            <a:extLst>
              <a:ext uri="{FF2B5EF4-FFF2-40B4-BE49-F238E27FC236}">
                <a16:creationId xmlns:a16="http://schemas.microsoft.com/office/drawing/2014/main" id="{45542BD3-99CE-4803-9C60-4B82BB83FF0A}"/>
              </a:ext>
            </a:extLst>
          </p:cNvPr>
          <p:cNvSpPr>
            <a:spLocks noGrp="1"/>
          </p:cNvSpPr>
          <p:nvPr>
            <p:ph idx="1"/>
          </p:nvPr>
        </p:nvSpPr>
        <p:spPr/>
        <p:txBody>
          <a:bodyPr>
            <a:normAutofit lnSpcReduction="10000"/>
          </a:bodyPr>
          <a:lstStyle/>
          <a:p>
            <a:r>
              <a:rPr lang="en-US" b="1" dirty="0">
                <a:solidFill>
                  <a:schemeClr val="tx1"/>
                </a:solidFill>
              </a:rPr>
              <a:t>Professional Initial Administrative Licensure</a:t>
            </a:r>
          </a:p>
          <a:p>
            <a:pPr lvl="1"/>
            <a:r>
              <a:rPr lang="en-US" dirty="0">
                <a:solidFill>
                  <a:schemeClr val="tx1"/>
                </a:solidFill>
              </a:rPr>
              <a:t>This certificate is a </a:t>
            </a:r>
            <a:r>
              <a:rPr lang="en-US" b="1" dirty="0">
                <a:solidFill>
                  <a:schemeClr val="tx1"/>
                </a:solidFill>
              </a:rPr>
              <a:t>professional certificate</a:t>
            </a:r>
            <a:r>
              <a:rPr lang="en-US" dirty="0">
                <a:solidFill>
                  <a:schemeClr val="tx1"/>
                </a:solidFill>
              </a:rPr>
              <a:t>:</a:t>
            </a:r>
          </a:p>
          <a:p>
            <a:pPr lvl="2"/>
            <a:r>
              <a:rPr lang="en-US" dirty="0">
                <a:solidFill>
                  <a:schemeClr val="tx1"/>
                </a:solidFill>
              </a:rPr>
              <a:t>Valid for five (5) years and can be renewed</a:t>
            </a:r>
          </a:p>
          <a:p>
            <a:pPr lvl="2"/>
            <a:r>
              <a:rPr lang="en-US" dirty="0">
                <a:solidFill>
                  <a:schemeClr val="tx1"/>
                </a:solidFill>
              </a:rPr>
              <a:t>Can be used for reciprocity</a:t>
            </a:r>
          </a:p>
          <a:p>
            <a:pPr lvl="2"/>
            <a:r>
              <a:rPr lang="en-US" dirty="0">
                <a:solidFill>
                  <a:schemeClr val="tx1"/>
                </a:solidFill>
              </a:rPr>
              <a:t>Within ninety (90) days of employment as an administrator candidates </a:t>
            </a:r>
            <a:r>
              <a:rPr lang="en-US" b="1" dirty="0">
                <a:solidFill>
                  <a:schemeClr val="tx1"/>
                </a:solidFill>
              </a:rPr>
              <a:t>MUST</a:t>
            </a:r>
            <a:r>
              <a:rPr lang="en-US" dirty="0">
                <a:solidFill>
                  <a:schemeClr val="tx1"/>
                </a:solidFill>
              </a:rPr>
              <a:t> complete the In-Person ELI and apply for the Initial Administrative Certificate.  Once they hold the Initial Administrative Certificate, end of the year evaluations may be completed</a:t>
            </a:r>
          </a:p>
          <a:p>
            <a:pPr lvl="1"/>
            <a:endParaRPr lang="en-US" dirty="0">
              <a:solidFill>
                <a:schemeClr val="tx1"/>
              </a:solidFill>
            </a:endParaRPr>
          </a:p>
          <a:p>
            <a:pPr lvl="1"/>
            <a:r>
              <a:rPr lang="en-US" dirty="0">
                <a:solidFill>
                  <a:schemeClr val="tx1"/>
                </a:solidFill>
              </a:rPr>
              <a:t>Applicants who have completed an educational leadership program that leads to licensure with the following requirements:</a:t>
            </a:r>
          </a:p>
          <a:p>
            <a:pPr lvl="2"/>
            <a:r>
              <a:rPr lang="en-US" b="1" dirty="0">
                <a:solidFill>
                  <a:schemeClr val="tx1"/>
                </a:solidFill>
              </a:rPr>
              <a:t>Employed as an administrator</a:t>
            </a:r>
          </a:p>
          <a:p>
            <a:pPr lvl="2"/>
            <a:r>
              <a:rPr lang="en-US" dirty="0">
                <a:solidFill>
                  <a:schemeClr val="tx1"/>
                </a:solidFill>
              </a:rPr>
              <a:t>Holds a valid Professional Provisional Administrative Certificate </a:t>
            </a:r>
            <a:r>
              <a:rPr lang="en-US" b="1" dirty="0">
                <a:solidFill>
                  <a:schemeClr val="tx1"/>
                </a:solidFill>
              </a:rPr>
              <a:t>OR</a:t>
            </a:r>
            <a:r>
              <a:rPr lang="en-US" dirty="0">
                <a:solidFill>
                  <a:schemeClr val="tx1"/>
                </a:solidFill>
              </a:rPr>
              <a:t>	</a:t>
            </a:r>
          </a:p>
          <a:p>
            <a:pPr lvl="2"/>
            <a:r>
              <a:rPr lang="en-US" dirty="0">
                <a:solidFill>
                  <a:schemeClr val="tx1"/>
                </a:solidFill>
              </a:rPr>
              <a:t>Praxis 5412</a:t>
            </a:r>
          </a:p>
          <a:p>
            <a:pPr lvl="2"/>
            <a:r>
              <a:rPr lang="en-US" dirty="0">
                <a:solidFill>
                  <a:schemeClr val="tx1"/>
                </a:solidFill>
              </a:rPr>
              <a:t>Transcripts that reflect a completed program</a:t>
            </a:r>
          </a:p>
          <a:p>
            <a:pPr lvl="2"/>
            <a:r>
              <a:rPr lang="en-US" b="1" dirty="0">
                <a:solidFill>
                  <a:schemeClr val="tx1"/>
                </a:solidFill>
              </a:rPr>
              <a:t>In-Person Evaluation Leadership Institute (ELI)</a:t>
            </a:r>
          </a:p>
          <a:p>
            <a:pPr lvl="2"/>
            <a:r>
              <a:rPr lang="en-US" dirty="0">
                <a:solidFill>
                  <a:schemeClr val="tx1"/>
                </a:solidFill>
              </a:rPr>
              <a:t>Recommendation from the college/university for licensure</a:t>
            </a:r>
          </a:p>
          <a:p>
            <a:endParaRPr lang="en-US" dirty="0"/>
          </a:p>
        </p:txBody>
      </p:sp>
      <p:sp>
        <p:nvSpPr>
          <p:cNvPr id="4" name="Slide Number Placeholder 3">
            <a:extLst>
              <a:ext uri="{FF2B5EF4-FFF2-40B4-BE49-F238E27FC236}">
                <a16:creationId xmlns:a16="http://schemas.microsoft.com/office/drawing/2014/main" id="{64532DFA-2EB6-4E0E-BDC4-42D9572EB393}"/>
              </a:ext>
            </a:extLst>
          </p:cNvPr>
          <p:cNvSpPr>
            <a:spLocks noGrp="1"/>
          </p:cNvSpPr>
          <p:nvPr>
            <p:ph type="sldNum" sz="quarter" idx="12"/>
          </p:nvPr>
        </p:nvSpPr>
        <p:spPr/>
        <p:txBody>
          <a:bodyPr/>
          <a:lstStyle/>
          <a:p>
            <a:fld id="{16630861-4318-414B-8E21-CA5F03E7BD41}" type="slidenum">
              <a:rPr lang="en-US" smtClean="0"/>
              <a:t>22</a:t>
            </a:fld>
            <a:endParaRPr lang="en-US" dirty="0"/>
          </a:p>
        </p:txBody>
      </p:sp>
    </p:spTree>
    <p:extLst>
      <p:ext uri="{BB962C8B-B14F-4D97-AF65-F5344CB8AC3E}">
        <p14:creationId xmlns:p14="http://schemas.microsoft.com/office/powerpoint/2010/main" val="428734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09DF-E32A-4F17-9873-2ADF6AE27930}"/>
              </a:ext>
            </a:extLst>
          </p:cNvPr>
          <p:cNvSpPr>
            <a:spLocks noGrp="1"/>
          </p:cNvSpPr>
          <p:nvPr>
            <p:ph type="title"/>
          </p:nvPr>
        </p:nvSpPr>
        <p:spPr/>
        <p:txBody>
          <a:bodyPr/>
          <a:lstStyle/>
          <a:p>
            <a:r>
              <a:rPr lang="en-US" dirty="0"/>
              <a:t>Administrative Certificate: Spring Graduates</a:t>
            </a:r>
          </a:p>
        </p:txBody>
      </p:sp>
      <p:sp>
        <p:nvSpPr>
          <p:cNvPr id="3" name="Content Placeholder 2">
            <a:extLst>
              <a:ext uri="{FF2B5EF4-FFF2-40B4-BE49-F238E27FC236}">
                <a16:creationId xmlns:a16="http://schemas.microsoft.com/office/drawing/2014/main" id="{F5FA43C2-F809-4E98-8A87-46405A62363B}"/>
              </a:ext>
            </a:extLst>
          </p:cNvPr>
          <p:cNvSpPr>
            <a:spLocks noGrp="1"/>
          </p:cNvSpPr>
          <p:nvPr>
            <p:ph idx="1"/>
          </p:nvPr>
        </p:nvSpPr>
        <p:spPr/>
        <p:txBody>
          <a:bodyPr/>
          <a:lstStyle/>
          <a:p>
            <a:r>
              <a:rPr lang="en-US" dirty="0">
                <a:solidFill>
                  <a:schemeClr val="tx1"/>
                </a:solidFill>
              </a:rPr>
              <a:t>Had to apply with the paper Form 19 AND pay prior to </a:t>
            </a:r>
            <a:r>
              <a:rPr lang="en-US" b="1" dirty="0">
                <a:solidFill>
                  <a:schemeClr val="tx1"/>
                </a:solidFill>
              </a:rPr>
              <a:t>11:59pm April 14, 2019 </a:t>
            </a:r>
            <a:r>
              <a:rPr lang="en-US" dirty="0">
                <a:solidFill>
                  <a:schemeClr val="tx1"/>
                </a:solidFill>
              </a:rPr>
              <a:t>to be accepted under the ‘old’ Policy 5202</a:t>
            </a:r>
          </a:p>
          <a:p>
            <a:r>
              <a:rPr lang="en-US" dirty="0">
                <a:solidFill>
                  <a:schemeClr val="tx1"/>
                </a:solidFill>
              </a:rPr>
              <a:t>Applicants took </a:t>
            </a:r>
            <a:r>
              <a:rPr lang="en-US" b="1" dirty="0">
                <a:solidFill>
                  <a:schemeClr val="tx1"/>
                </a:solidFill>
              </a:rPr>
              <a:t>paper applications </a:t>
            </a:r>
            <a:r>
              <a:rPr lang="en-US" dirty="0">
                <a:solidFill>
                  <a:schemeClr val="tx1"/>
                </a:solidFill>
              </a:rPr>
              <a:t>to their institutions for upload</a:t>
            </a:r>
          </a:p>
          <a:p>
            <a:r>
              <a:rPr lang="en-US" dirty="0">
                <a:solidFill>
                  <a:schemeClr val="tx1"/>
                </a:solidFill>
              </a:rPr>
              <a:t>All requirements must be submitted to the Office of Certification and Professional Preparation by </a:t>
            </a:r>
            <a:r>
              <a:rPr lang="en-US" b="1" dirty="0">
                <a:solidFill>
                  <a:schemeClr val="tx1"/>
                </a:solidFill>
              </a:rPr>
              <a:t>June 30, 2019 </a:t>
            </a:r>
            <a:r>
              <a:rPr lang="en-US" dirty="0">
                <a:solidFill>
                  <a:schemeClr val="tx1"/>
                </a:solidFill>
              </a:rPr>
              <a:t>to be issued an Initial Administrative Certificate </a:t>
            </a:r>
          </a:p>
          <a:p>
            <a:r>
              <a:rPr lang="en-US" dirty="0">
                <a:solidFill>
                  <a:schemeClr val="tx1"/>
                </a:solidFill>
              </a:rPr>
              <a:t>Once all requirements have been submitted, the paper Form 19 will be sent to the counties for </a:t>
            </a:r>
            <a:r>
              <a:rPr lang="en-US" b="1" dirty="0">
                <a:solidFill>
                  <a:schemeClr val="tx1"/>
                </a:solidFill>
              </a:rPr>
              <a:t>superintendent signature </a:t>
            </a:r>
            <a:r>
              <a:rPr lang="en-US" dirty="0">
                <a:solidFill>
                  <a:schemeClr val="tx1"/>
                </a:solidFill>
              </a:rPr>
              <a:t>and upload for processing.  </a:t>
            </a:r>
          </a:p>
          <a:p>
            <a:r>
              <a:rPr lang="en-US" dirty="0">
                <a:solidFill>
                  <a:schemeClr val="tx1"/>
                </a:solidFill>
              </a:rPr>
              <a:t>These graduates will be the last ones that will issued an Initial Administrative Certificate without being hired as an administrator. </a:t>
            </a:r>
          </a:p>
        </p:txBody>
      </p:sp>
      <p:sp>
        <p:nvSpPr>
          <p:cNvPr id="4" name="Slide Number Placeholder 3">
            <a:extLst>
              <a:ext uri="{FF2B5EF4-FFF2-40B4-BE49-F238E27FC236}">
                <a16:creationId xmlns:a16="http://schemas.microsoft.com/office/drawing/2014/main" id="{B69016F3-1BFE-457F-9BDF-4A72F243BBB7}"/>
              </a:ext>
            </a:extLst>
          </p:cNvPr>
          <p:cNvSpPr>
            <a:spLocks noGrp="1"/>
          </p:cNvSpPr>
          <p:nvPr>
            <p:ph type="sldNum" sz="quarter" idx="12"/>
          </p:nvPr>
        </p:nvSpPr>
        <p:spPr/>
        <p:txBody>
          <a:bodyPr/>
          <a:lstStyle/>
          <a:p>
            <a:fld id="{16630861-4318-414B-8E21-CA5F03E7BD41}" type="slidenum">
              <a:rPr lang="en-US" smtClean="0"/>
              <a:t>23</a:t>
            </a:fld>
            <a:endParaRPr lang="en-US" dirty="0"/>
          </a:p>
        </p:txBody>
      </p:sp>
    </p:spTree>
    <p:extLst>
      <p:ext uri="{BB962C8B-B14F-4D97-AF65-F5344CB8AC3E}">
        <p14:creationId xmlns:p14="http://schemas.microsoft.com/office/powerpoint/2010/main" val="228579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3E6CA-BC28-4F96-A921-5D626BCCF7E8}"/>
              </a:ext>
            </a:extLst>
          </p:cNvPr>
          <p:cNvSpPr>
            <a:spLocks noGrp="1"/>
          </p:cNvSpPr>
          <p:nvPr>
            <p:ph type="title"/>
          </p:nvPr>
        </p:nvSpPr>
        <p:spPr/>
        <p:txBody>
          <a:bodyPr/>
          <a:lstStyle/>
          <a:p>
            <a:r>
              <a:rPr lang="en-US" dirty="0"/>
              <a:t>Teacher in Residency (TIR)</a:t>
            </a:r>
          </a:p>
        </p:txBody>
      </p:sp>
      <p:sp>
        <p:nvSpPr>
          <p:cNvPr id="3" name="Content Placeholder 2">
            <a:extLst>
              <a:ext uri="{FF2B5EF4-FFF2-40B4-BE49-F238E27FC236}">
                <a16:creationId xmlns:a16="http://schemas.microsoft.com/office/drawing/2014/main" id="{0D4C82BB-A5E8-4FE6-BC55-91D0E2462643}"/>
              </a:ext>
            </a:extLst>
          </p:cNvPr>
          <p:cNvSpPr>
            <a:spLocks noGrp="1"/>
          </p:cNvSpPr>
          <p:nvPr>
            <p:ph idx="1"/>
          </p:nvPr>
        </p:nvSpPr>
        <p:spPr/>
        <p:txBody>
          <a:bodyPr/>
          <a:lstStyle/>
          <a:p>
            <a:pPr marL="0" indent="0">
              <a:buNone/>
            </a:pPr>
            <a:r>
              <a:rPr lang="en-US" dirty="0">
                <a:solidFill>
                  <a:schemeClr val="tx1"/>
                </a:solidFill>
              </a:rPr>
              <a:t>Continue to utilize this option for shortage areas when possible. </a:t>
            </a:r>
          </a:p>
        </p:txBody>
      </p:sp>
      <p:sp>
        <p:nvSpPr>
          <p:cNvPr id="4" name="Slide Number Placeholder 3">
            <a:extLst>
              <a:ext uri="{FF2B5EF4-FFF2-40B4-BE49-F238E27FC236}">
                <a16:creationId xmlns:a16="http://schemas.microsoft.com/office/drawing/2014/main" id="{CD2EC855-1850-42B6-98E8-8CFA31302624}"/>
              </a:ext>
            </a:extLst>
          </p:cNvPr>
          <p:cNvSpPr>
            <a:spLocks noGrp="1"/>
          </p:cNvSpPr>
          <p:nvPr>
            <p:ph type="sldNum" sz="quarter" idx="12"/>
          </p:nvPr>
        </p:nvSpPr>
        <p:spPr/>
        <p:txBody>
          <a:bodyPr/>
          <a:lstStyle/>
          <a:p>
            <a:fld id="{16630861-4318-414B-8E21-CA5F03E7BD41}" type="slidenum">
              <a:rPr lang="en-US" smtClean="0"/>
              <a:t>24</a:t>
            </a:fld>
            <a:endParaRPr lang="en-US" dirty="0"/>
          </a:p>
        </p:txBody>
      </p:sp>
    </p:spTree>
    <p:extLst>
      <p:ext uri="{BB962C8B-B14F-4D97-AF65-F5344CB8AC3E}">
        <p14:creationId xmlns:p14="http://schemas.microsoft.com/office/powerpoint/2010/main" val="67770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ED67-5834-4EF9-B5AA-5B397AAB3077}"/>
              </a:ext>
            </a:extLst>
          </p:cNvPr>
          <p:cNvSpPr>
            <a:spLocks noGrp="1"/>
          </p:cNvSpPr>
          <p:nvPr>
            <p:ph type="title"/>
          </p:nvPr>
        </p:nvSpPr>
        <p:spPr>
          <a:xfrm>
            <a:off x="298939" y="2728920"/>
            <a:ext cx="8527427" cy="1400159"/>
          </a:xfrm>
        </p:spPr>
        <p:txBody>
          <a:bodyPr/>
          <a:lstStyle/>
          <a:p>
            <a:pPr algn="ctr"/>
            <a:r>
              <a:rPr lang="en-US" dirty="0"/>
              <a:t>Scottie Ford</a:t>
            </a:r>
          </a:p>
        </p:txBody>
      </p:sp>
      <p:sp>
        <p:nvSpPr>
          <p:cNvPr id="4" name="Slide Number Placeholder 3">
            <a:extLst>
              <a:ext uri="{FF2B5EF4-FFF2-40B4-BE49-F238E27FC236}">
                <a16:creationId xmlns:a16="http://schemas.microsoft.com/office/drawing/2014/main" id="{ABD74E19-FC24-45D2-ACE9-4E1BCB3689FA}"/>
              </a:ext>
            </a:extLst>
          </p:cNvPr>
          <p:cNvSpPr>
            <a:spLocks noGrp="1"/>
          </p:cNvSpPr>
          <p:nvPr>
            <p:ph type="sldNum" sz="quarter" idx="12"/>
          </p:nvPr>
        </p:nvSpPr>
        <p:spPr/>
        <p:txBody>
          <a:bodyPr/>
          <a:lstStyle/>
          <a:p>
            <a:fld id="{16630861-4318-414B-8E21-CA5F03E7BD41}" type="slidenum">
              <a:rPr lang="en-US" smtClean="0"/>
              <a:t>25</a:t>
            </a:fld>
            <a:endParaRPr lang="en-US" dirty="0"/>
          </a:p>
        </p:txBody>
      </p:sp>
    </p:spTree>
    <p:extLst>
      <p:ext uri="{BB962C8B-B14F-4D97-AF65-F5344CB8AC3E}">
        <p14:creationId xmlns:p14="http://schemas.microsoft.com/office/powerpoint/2010/main" val="396478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Tuition Reimbursement</a:t>
            </a:r>
          </a:p>
        </p:txBody>
      </p:sp>
      <p:sp>
        <p:nvSpPr>
          <p:cNvPr id="3" name="Content Placeholder 2"/>
          <p:cNvSpPr>
            <a:spLocks noGrp="1"/>
          </p:cNvSpPr>
          <p:nvPr>
            <p:ph idx="1"/>
          </p:nvPr>
        </p:nvSpPr>
        <p:spPr/>
        <p:txBody>
          <a:bodyPr>
            <a:normAutofit/>
          </a:bodyPr>
          <a:lstStyle/>
          <a:p>
            <a:pPr marL="0" indent="0">
              <a:buNone/>
            </a:pPr>
            <a:r>
              <a:rPr lang="en-US" b="1" i="1" dirty="0">
                <a:solidFill>
                  <a:schemeClr val="accent5">
                    <a:lumMod val="75000"/>
                  </a:schemeClr>
                </a:solidFill>
              </a:rPr>
              <a:t>Reminder</a:t>
            </a:r>
          </a:p>
          <a:p>
            <a:pPr marL="0" indent="0">
              <a:buNone/>
            </a:pPr>
            <a:endParaRPr lang="en-US" i="1" dirty="0"/>
          </a:p>
          <a:p>
            <a:pPr marL="0" indent="0">
              <a:buNone/>
            </a:pPr>
            <a:r>
              <a:rPr lang="en-US" dirty="0">
                <a:solidFill>
                  <a:schemeClr val="tx1"/>
                </a:solidFill>
              </a:rPr>
              <a:t>WV Code section 18A-3-3a provides for tuition reimbursement only for educators holding a valid WV professional or provisional professional teaching, service, or administrative certificate, or equivalent.</a:t>
            </a:r>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dirty="0"/>
          </a:p>
        </p:txBody>
      </p:sp>
    </p:spTree>
    <p:extLst>
      <p:ext uri="{BB962C8B-B14F-4D97-AF65-F5344CB8AC3E}">
        <p14:creationId xmlns:p14="http://schemas.microsoft.com/office/powerpoint/2010/main" val="135239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Tuition Reimbursement</a:t>
            </a:r>
          </a:p>
        </p:txBody>
      </p:sp>
      <p:sp>
        <p:nvSpPr>
          <p:cNvPr id="3" name="Content Placeholder 2"/>
          <p:cNvSpPr>
            <a:spLocks noGrp="1"/>
          </p:cNvSpPr>
          <p:nvPr>
            <p:ph idx="1"/>
          </p:nvPr>
        </p:nvSpPr>
        <p:spPr/>
        <p:txBody>
          <a:bodyPr>
            <a:normAutofit/>
          </a:bodyPr>
          <a:lstStyle/>
          <a:p>
            <a:pPr marL="0" indent="0">
              <a:buNone/>
            </a:pPr>
            <a:r>
              <a:rPr lang="en-US" b="1" dirty="0">
                <a:solidFill>
                  <a:schemeClr val="accent5">
                    <a:lumMod val="75000"/>
                  </a:schemeClr>
                </a:solidFill>
              </a:rPr>
              <a:t>Tuition reimbursement</a:t>
            </a:r>
            <a:r>
              <a:rPr lang="en-US" b="1" dirty="0"/>
              <a:t> </a:t>
            </a:r>
            <a:r>
              <a:rPr lang="en-US" dirty="0">
                <a:solidFill>
                  <a:schemeClr val="tx1"/>
                </a:solidFill>
              </a:rPr>
              <a:t>is available for educators holding a first class permit </a:t>
            </a:r>
            <a:r>
              <a:rPr lang="en-US" i="1" dirty="0">
                <a:solidFill>
                  <a:schemeClr val="tx1"/>
                </a:solidFill>
              </a:rPr>
              <a:t>only</a:t>
            </a:r>
            <a:r>
              <a:rPr lang="en-US" dirty="0">
                <a:solidFill>
                  <a:schemeClr val="tx1"/>
                </a:solidFill>
              </a:rPr>
              <a:t> if seeking an </a:t>
            </a:r>
            <a:r>
              <a:rPr lang="en-US" i="1" dirty="0">
                <a:solidFill>
                  <a:schemeClr val="tx1"/>
                </a:solidFill>
              </a:rPr>
              <a:t>additional</a:t>
            </a:r>
            <a:r>
              <a:rPr lang="en-US" dirty="0">
                <a:solidFill>
                  <a:schemeClr val="tx1"/>
                </a:solidFill>
              </a:rPr>
              <a:t> endorsement in a shortage area. No allowance for reimbursement is made for those on a first class permit seeking an </a:t>
            </a:r>
            <a:r>
              <a:rPr lang="en-US" i="1" dirty="0">
                <a:solidFill>
                  <a:schemeClr val="tx1"/>
                </a:solidFill>
              </a:rPr>
              <a:t>initial</a:t>
            </a:r>
            <a:r>
              <a:rPr lang="en-US" dirty="0">
                <a:solidFill>
                  <a:schemeClr val="tx1"/>
                </a:solidFill>
              </a:rPr>
              <a:t> professional certificate.</a:t>
            </a:r>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dirty="0"/>
          </a:p>
        </p:txBody>
      </p:sp>
    </p:spTree>
    <p:extLst>
      <p:ext uri="{BB962C8B-B14F-4D97-AF65-F5344CB8AC3E}">
        <p14:creationId xmlns:p14="http://schemas.microsoft.com/office/powerpoint/2010/main" val="385893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Advanced Salary</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For a master's degree (M.A. advanced salary level), 80% of the coursework (24 of the 30 minimum graduate degree hours) must be related to the public school program as defined in Policy 5202.  No more than 6 graduate hours in an area that is unrelated either to the public school program or to an endorsement area available for a professional certificate are allowable for the M.A. advanced salary level.</a:t>
            </a:r>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dirty="0"/>
          </a:p>
        </p:txBody>
      </p:sp>
    </p:spTree>
    <p:extLst>
      <p:ext uri="{BB962C8B-B14F-4D97-AF65-F5344CB8AC3E}">
        <p14:creationId xmlns:p14="http://schemas.microsoft.com/office/powerpoint/2010/main" val="1085503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ED67-5834-4EF9-B5AA-5B397AAB3077}"/>
              </a:ext>
            </a:extLst>
          </p:cNvPr>
          <p:cNvSpPr>
            <a:spLocks noGrp="1"/>
          </p:cNvSpPr>
          <p:nvPr>
            <p:ph type="title"/>
          </p:nvPr>
        </p:nvSpPr>
        <p:spPr>
          <a:xfrm>
            <a:off x="298939" y="2728920"/>
            <a:ext cx="8527427" cy="1400159"/>
          </a:xfrm>
        </p:spPr>
        <p:txBody>
          <a:bodyPr/>
          <a:lstStyle/>
          <a:p>
            <a:pPr algn="ctr"/>
            <a:r>
              <a:rPr lang="en-US" dirty="0"/>
              <a:t>Christina Haymaker</a:t>
            </a:r>
          </a:p>
        </p:txBody>
      </p:sp>
      <p:sp>
        <p:nvSpPr>
          <p:cNvPr id="4" name="Slide Number Placeholder 3">
            <a:extLst>
              <a:ext uri="{FF2B5EF4-FFF2-40B4-BE49-F238E27FC236}">
                <a16:creationId xmlns:a16="http://schemas.microsoft.com/office/drawing/2014/main" id="{ABD74E19-FC24-45D2-ACE9-4E1BCB3689FA}"/>
              </a:ext>
            </a:extLst>
          </p:cNvPr>
          <p:cNvSpPr>
            <a:spLocks noGrp="1"/>
          </p:cNvSpPr>
          <p:nvPr>
            <p:ph type="sldNum" sz="quarter" idx="12"/>
          </p:nvPr>
        </p:nvSpPr>
        <p:spPr/>
        <p:txBody>
          <a:bodyPr/>
          <a:lstStyle/>
          <a:p>
            <a:fld id="{16630861-4318-414B-8E21-CA5F03E7BD41}" type="slidenum">
              <a:rPr lang="en-US" smtClean="0"/>
              <a:t>29</a:t>
            </a:fld>
            <a:endParaRPr lang="en-US" dirty="0"/>
          </a:p>
        </p:txBody>
      </p:sp>
    </p:spTree>
    <p:extLst>
      <p:ext uri="{BB962C8B-B14F-4D97-AF65-F5344CB8AC3E}">
        <p14:creationId xmlns:p14="http://schemas.microsoft.com/office/powerpoint/2010/main" val="106860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CAPP Staff Introduction</a:t>
            </a:r>
          </a:p>
        </p:txBody>
      </p:sp>
      <p:sp>
        <p:nvSpPr>
          <p:cNvPr id="3" name="Content Placeholder 2"/>
          <p:cNvSpPr>
            <a:spLocks noGrp="1"/>
          </p:cNvSpPr>
          <p:nvPr>
            <p:ph idx="1"/>
          </p:nvPr>
        </p:nvSpPr>
        <p:spPr>
          <a:xfrm>
            <a:off x="298939" y="1415563"/>
            <a:ext cx="8527427" cy="1055075"/>
          </a:xfrm>
        </p:spPr>
        <p:txBody>
          <a:bodyPr>
            <a:normAutofit/>
          </a:bodyPr>
          <a:lstStyle/>
          <a:p>
            <a:pPr marL="0" indent="0">
              <a:buNone/>
            </a:pPr>
            <a:r>
              <a:rPr lang="en-US" sz="2800" dirty="0">
                <a:solidFill>
                  <a:schemeClr val="tx1"/>
                </a:solidFill>
              </a:rPr>
              <a:t>Robert Hagerman, Executive Director</a:t>
            </a:r>
          </a:p>
          <a:p>
            <a:pPr marL="0" indent="0">
              <a:buNone/>
            </a:pPr>
            <a:r>
              <a:rPr lang="en-US" sz="2800" dirty="0">
                <a:solidFill>
                  <a:schemeClr val="tx1"/>
                </a:solidFill>
              </a:rPr>
              <a:t>Lori Wilson, Assistant Director</a:t>
            </a:r>
          </a:p>
          <a:p>
            <a:pPr marL="0" indent="0">
              <a:buNone/>
            </a:pPr>
            <a:endParaRPr lang="en-US" sz="2800" dirty="0">
              <a:solidFill>
                <a:schemeClr val="tx1"/>
              </a:solidFill>
            </a:endParaRP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dirty="0"/>
          </a:p>
        </p:txBody>
      </p:sp>
      <p:sp>
        <p:nvSpPr>
          <p:cNvPr id="5" name="TextBox 4"/>
          <p:cNvSpPr txBox="1"/>
          <p:nvPr/>
        </p:nvSpPr>
        <p:spPr>
          <a:xfrm>
            <a:off x="474785" y="2769577"/>
            <a:ext cx="2892669" cy="2862322"/>
          </a:xfrm>
          <a:prstGeom prst="rect">
            <a:avLst/>
          </a:prstGeom>
          <a:noFill/>
        </p:spPr>
        <p:txBody>
          <a:bodyPr wrap="square" rtlCol="0">
            <a:spAutoFit/>
          </a:bodyPr>
          <a:lstStyle/>
          <a:p>
            <a:r>
              <a:rPr lang="en-US" u="sng" dirty="0"/>
              <a:t>Coordinators</a:t>
            </a:r>
          </a:p>
          <a:p>
            <a:r>
              <a:rPr lang="en-US" i="1" dirty="0"/>
              <a:t>Emily Curry</a:t>
            </a:r>
          </a:p>
          <a:p>
            <a:r>
              <a:rPr lang="en-US" i="1" dirty="0"/>
              <a:t>Brad Fittro</a:t>
            </a:r>
          </a:p>
          <a:p>
            <a:r>
              <a:rPr lang="en-US" i="1" dirty="0"/>
              <a:t>Scottie Ford</a:t>
            </a:r>
          </a:p>
          <a:p>
            <a:r>
              <a:rPr lang="en-US" i="1" dirty="0"/>
              <a:t>Christina Haymaker</a:t>
            </a:r>
          </a:p>
          <a:p>
            <a:r>
              <a:rPr lang="en-US" i="1" dirty="0"/>
              <a:t>Robert Mellace</a:t>
            </a:r>
          </a:p>
          <a:p>
            <a:r>
              <a:rPr lang="en-US" i="1" dirty="0"/>
              <a:t>Julie Morris</a:t>
            </a:r>
          </a:p>
          <a:p>
            <a:r>
              <a:rPr lang="en-US" i="1" dirty="0"/>
              <a:t>Kelly Mordecki</a:t>
            </a:r>
          </a:p>
          <a:p>
            <a:r>
              <a:rPr lang="en-US" i="1" dirty="0"/>
              <a:t>Jodi Oliveto</a:t>
            </a:r>
          </a:p>
          <a:p>
            <a:endParaRPr lang="en-US" dirty="0"/>
          </a:p>
        </p:txBody>
      </p:sp>
      <p:sp>
        <p:nvSpPr>
          <p:cNvPr id="7" name="TextBox 6"/>
          <p:cNvSpPr txBox="1"/>
          <p:nvPr/>
        </p:nvSpPr>
        <p:spPr>
          <a:xfrm>
            <a:off x="3947746" y="2783268"/>
            <a:ext cx="2769577" cy="1477328"/>
          </a:xfrm>
          <a:prstGeom prst="rect">
            <a:avLst/>
          </a:prstGeom>
          <a:noFill/>
        </p:spPr>
        <p:txBody>
          <a:bodyPr wrap="square" rtlCol="0">
            <a:spAutoFit/>
          </a:bodyPr>
          <a:lstStyle/>
          <a:p>
            <a:r>
              <a:rPr lang="en-US" u="sng" dirty="0"/>
              <a:t>Support/Program Staff</a:t>
            </a:r>
          </a:p>
          <a:p>
            <a:r>
              <a:rPr lang="en-US" i="1" dirty="0"/>
              <a:t>Mona Bowe</a:t>
            </a:r>
          </a:p>
          <a:p>
            <a:r>
              <a:rPr lang="en-US" i="1" dirty="0"/>
              <a:t>Sherri Hudnall</a:t>
            </a:r>
          </a:p>
          <a:p>
            <a:r>
              <a:rPr lang="en-US" i="1" dirty="0"/>
              <a:t>Cheryl Nichols</a:t>
            </a:r>
          </a:p>
          <a:p>
            <a:endParaRPr lang="en-US" dirty="0"/>
          </a:p>
        </p:txBody>
      </p:sp>
    </p:spTree>
    <p:extLst>
      <p:ext uri="{BB962C8B-B14F-4D97-AF65-F5344CB8AC3E}">
        <p14:creationId xmlns:p14="http://schemas.microsoft.com/office/powerpoint/2010/main" val="50877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Authorizations</a:t>
            </a:r>
            <a:br>
              <a:rPr lang="en-US" dirty="0"/>
            </a:br>
            <a:r>
              <a:rPr lang="en-US" dirty="0"/>
              <a:t>Form 38</a:t>
            </a:r>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dirty="0"/>
          </a:p>
        </p:txBody>
      </p:sp>
      <p:sp>
        <p:nvSpPr>
          <p:cNvPr id="7" name="TextBox 6"/>
          <p:cNvSpPr txBox="1"/>
          <p:nvPr/>
        </p:nvSpPr>
        <p:spPr>
          <a:xfrm>
            <a:off x="5480418" y="1635369"/>
            <a:ext cx="3663581" cy="1754326"/>
          </a:xfrm>
          <a:prstGeom prst="rect">
            <a:avLst/>
          </a:prstGeom>
          <a:noFill/>
        </p:spPr>
        <p:txBody>
          <a:bodyPr wrap="square" rtlCol="0">
            <a:spAutoFit/>
          </a:bodyPr>
          <a:lstStyle/>
          <a:p>
            <a:r>
              <a:rPr lang="en-US" sz="1350" dirty="0"/>
              <a:t>Applicants must hold a valid professional teaching certificate for the following authorizations:</a:t>
            </a:r>
          </a:p>
          <a:p>
            <a:pPr marL="900113" lvl="2" indent="-214313">
              <a:buFont typeface="Wingdings" panose="05000000000000000000" pitchFamily="2" charset="2"/>
              <a:buChar char="Ø"/>
            </a:pPr>
            <a:r>
              <a:rPr lang="en-US" sz="1350" dirty="0"/>
              <a:t>Alternative Education</a:t>
            </a:r>
          </a:p>
          <a:p>
            <a:pPr marL="900113" lvl="2" indent="-214313">
              <a:buFont typeface="Wingdings" panose="05000000000000000000" pitchFamily="2" charset="2"/>
              <a:buChar char="Ø"/>
            </a:pPr>
            <a:r>
              <a:rPr lang="en-US" sz="1350" dirty="0"/>
              <a:t>Option Pathways</a:t>
            </a:r>
          </a:p>
          <a:p>
            <a:pPr marL="900113" lvl="2" indent="-214313">
              <a:buFont typeface="Wingdings" panose="05000000000000000000" pitchFamily="2" charset="2"/>
              <a:buChar char="Ø"/>
            </a:pPr>
            <a:r>
              <a:rPr lang="en-US" sz="1350" dirty="0"/>
              <a:t>Cultural Enrichment</a:t>
            </a:r>
          </a:p>
          <a:p>
            <a:pPr marL="900113" lvl="2" indent="-214313">
              <a:buFont typeface="Wingdings" panose="05000000000000000000" pitchFamily="2" charset="2"/>
              <a:buChar char="Ø"/>
            </a:pPr>
            <a:r>
              <a:rPr lang="en-US" sz="1350" dirty="0"/>
              <a:t>Reading for Grades Seven and Eight</a:t>
            </a:r>
          </a:p>
          <a:p>
            <a:pPr marL="900113" lvl="2" indent="-214313">
              <a:buFont typeface="Wingdings" panose="05000000000000000000" pitchFamily="2" charset="2"/>
              <a:buChar char="Ø"/>
            </a:pPr>
            <a:r>
              <a:rPr lang="en-US" sz="1350" dirty="0"/>
              <a:t>Technology Integration Specialist</a:t>
            </a:r>
          </a:p>
          <a:p>
            <a:pPr lvl="2"/>
            <a:endParaRPr lang="en-US" sz="1350" dirty="0"/>
          </a:p>
        </p:txBody>
      </p:sp>
      <p:sp>
        <p:nvSpPr>
          <p:cNvPr id="9" name="TextBox 8"/>
          <p:cNvSpPr txBox="1"/>
          <p:nvPr/>
        </p:nvSpPr>
        <p:spPr>
          <a:xfrm>
            <a:off x="5480419" y="4061063"/>
            <a:ext cx="3663580" cy="507831"/>
          </a:xfrm>
          <a:prstGeom prst="rect">
            <a:avLst/>
          </a:prstGeom>
          <a:noFill/>
        </p:spPr>
        <p:txBody>
          <a:bodyPr wrap="square" rtlCol="0">
            <a:spAutoFit/>
          </a:bodyPr>
          <a:lstStyle/>
          <a:p>
            <a:r>
              <a:rPr lang="en-US" sz="1350" dirty="0"/>
              <a:t>Please be sure to indicate the requested school year.</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32890"/>
            <a:ext cx="5480418" cy="4149725"/>
          </a:xfrm>
        </p:spPr>
      </p:pic>
      <p:sp>
        <p:nvSpPr>
          <p:cNvPr id="8" name="Right Arrow 7"/>
          <p:cNvSpPr/>
          <p:nvPr/>
        </p:nvSpPr>
        <p:spPr>
          <a:xfrm rot="10800000">
            <a:off x="4919818" y="3474059"/>
            <a:ext cx="1407675" cy="68894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8954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Questions/Concerns</a:t>
            </a:r>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dirty="0"/>
          </a:p>
        </p:txBody>
      </p:sp>
      <p:sp>
        <p:nvSpPr>
          <p:cNvPr id="3" name="Content Placeholder 2"/>
          <p:cNvSpPr>
            <a:spLocks noGrp="1"/>
          </p:cNvSpPr>
          <p:nvPr>
            <p:ph idx="1"/>
          </p:nvPr>
        </p:nvSpPr>
        <p:spPr>
          <a:xfrm>
            <a:off x="298940" y="1389185"/>
            <a:ext cx="8607668" cy="4484077"/>
          </a:xfrm>
        </p:spPr>
        <p:txBody>
          <a:bodyPr/>
          <a:lstStyle/>
          <a:p>
            <a:r>
              <a:rPr lang="en-US" dirty="0"/>
              <a:t>Form 41</a:t>
            </a:r>
          </a:p>
          <a:p>
            <a:r>
              <a:rPr lang="en-US" dirty="0"/>
              <a:t>Form 38</a:t>
            </a:r>
          </a:p>
          <a:p>
            <a:r>
              <a:rPr lang="en-US" dirty="0"/>
              <a:t>Form 30</a:t>
            </a:r>
          </a:p>
          <a:p>
            <a:r>
              <a:rPr lang="en-US" dirty="0"/>
              <a:t>Waivers</a:t>
            </a:r>
          </a:p>
        </p:txBody>
      </p:sp>
    </p:spTree>
    <p:extLst>
      <p:ext uri="{BB962C8B-B14F-4D97-AF65-F5344CB8AC3E}">
        <p14:creationId xmlns:p14="http://schemas.microsoft.com/office/powerpoint/2010/main" val="1051581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ED67-5834-4EF9-B5AA-5B397AAB3077}"/>
              </a:ext>
            </a:extLst>
          </p:cNvPr>
          <p:cNvSpPr>
            <a:spLocks noGrp="1"/>
          </p:cNvSpPr>
          <p:nvPr>
            <p:ph type="title"/>
          </p:nvPr>
        </p:nvSpPr>
        <p:spPr>
          <a:xfrm>
            <a:off x="298939" y="2728920"/>
            <a:ext cx="8527427" cy="1400159"/>
          </a:xfrm>
        </p:spPr>
        <p:txBody>
          <a:bodyPr/>
          <a:lstStyle/>
          <a:p>
            <a:pPr algn="ctr"/>
            <a:r>
              <a:rPr lang="en-US" dirty="0"/>
              <a:t>Julie Morris</a:t>
            </a:r>
          </a:p>
        </p:txBody>
      </p:sp>
      <p:sp>
        <p:nvSpPr>
          <p:cNvPr id="4" name="Slide Number Placeholder 3">
            <a:extLst>
              <a:ext uri="{FF2B5EF4-FFF2-40B4-BE49-F238E27FC236}">
                <a16:creationId xmlns:a16="http://schemas.microsoft.com/office/drawing/2014/main" id="{ABD74E19-FC24-45D2-ACE9-4E1BCB3689FA}"/>
              </a:ext>
            </a:extLst>
          </p:cNvPr>
          <p:cNvSpPr>
            <a:spLocks noGrp="1"/>
          </p:cNvSpPr>
          <p:nvPr>
            <p:ph type="sldNum" sz="quarter" idx="12"/>
          </p:nvPr>
        </p:nvSpPr>
        <p:spPr/>
        <p:txBody>
          <a:bodyPr/>
          <a:lstStyle/>
          <a:p>
            <a:fld id="{16630861-4318-414B-8E21-CA5F03E7BD41}" type="slidenum">
              <a:rPr lang="en-US" smtClean="0"/>
              <a:t>32</a:t>
            </a:fld>
            <a:endParaRPr lang="en-US" dirty="0"/>
          </a:p>
        </p:txBody>
      </p:sp>
    </p:spTree>
    <p:extLst>
      <p:ext uri="{BB962C8B-B14F-4D97-AF65-F5344CB8AC3E}">
        <p14:creationId xmlns:p14="http://schemas.microsoft.com/office/powerpoint/2010/main" val="372825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535" y="1426273"/>
            <a:ext cx="5505103" cy="4005454"/>
          </a:xfrm>
        </p:spPr>
      </p:pic>
      <p:sp>
        <p:nvSpPr>
          <p:cNvPr id="2" name="Title 1"/>
          <p:cNvSpPr>
            <a:spLocks noGrp="1"/>
          </p:cNvSpPr>
          <p:nvPr>
            <p:ph type="title"/>
          </p:nvPr>
        </p:nvSpPr>
        <p:spPr/>
        <p:txBody>
          <a:bodyPr/>
          <a:lstStyle/>
          <a:p>
            <a:r>
              <a:rPr lang="en-US" dirty="0">
                <a:solidFill>
                  <a:schemeClr val="accent1">
                    <a:lumMod val="50000"/>
                  </a:schemeClr>
                </a:solidFill>
              </a:rPr>
              <a:t>Form 40- Paraprofessional Application</a:t>
            </a:r>
          </a:p>
        </p:txBody>
      </p:sp>
      <p:sp>
        <p:nvSpPr>
          <p:cNvPr id="6" name="Left Arrow 5"/>
          <p:cNvSpPr/>
          <p:nvPr/>
        </p:nvSpPr>
        <p:spPr>
          <a:xfrm>
            <a:off x="7939501" y="4058617"/>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825885" y="1521158"/>
            <a:ext cx="1390304" cy="1546577"/>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350" dirty="0">
                <a:ln w="0"/>
                <a:solidFill>
                  <a:schemeClr val="tx1"/>
                </a:solidFill>
                <a:effectLst>
                  <a:outerShdw blurRad="38100" dist="19050" dir="2700000" algn="tl" rotWithShape="0">
                    <a:schemeClr val="dk1">
                      <a:alpha val="40000"/>
                    </a:schemeClr>
                  </a:outerShdw>
                </a:effectLst>
              </a:rPr>
              <a:t>New information has been added to clarify the requirements met by the ACDS and CDA certificates.</a:t>
            </a:r>
          </a:p>
        </p:txBody>
      </p:sp>
    </p:spTree>
    <p:extLst>
      <p:ext uri="{BB962C8B-B14F-4D97-AF65-F5344CB8AC3E}">
        <p14:creationId xmlns:p14="http://schemas.microsoft.com/office/powerpoint/2010/main" val="66981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914" y="1348067"/>
            <a:ext cx="5374178" cy="4161257"/>
          </a:xfrm>
        </p:spPr>
      </p:pic>
      <p:sp>
        <p:nvSpPr>
          <p:cNvPr id="2" name="Title 1"/>
          <p:cNvSpPr>
            <a:spLocks noGrp="1"/>
          </p:cNvSpPr>
          <p:nvPr>
            <p:ph type="title"/>
          </p:nvPr>
        </p:nvSpPr>
        <p:spPr/>
        <p:txBody>
          <a:bodyPr/>
          <a:lstStyle/>
          <a:p>
            <a:r>
              <a:rPr lang="en-US" dirty="0">
                <a:solidFill>
                  <a:schemeClr val="accent1">
                    <a:lumMod val="50000"/>
                  </a:schemeClr>
                </a:solidFill>
              </a:rPr>
              <a:t>Form 50- Community Programs</a:t>
            </a:r>
          </a:p>
        </p:txBody>
      </p:sp>
      <p:sp>
        <p:nvSpPr>
          <p:cNvPr id="5" name="Left Arrow 4"/>
          <p:cNvSpPr/>
          <p:nvPr/>
        </p:nvSpPr>
        <p:spPr>
          <a:xfrm>
            <a:off x="7930968" y="4068901"/>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066733" y="1459030"/>
            <a:ext cx="1440180" cy="1546577"/>
          </a:xfrm>
          <a:prstGeom prst="rect">
            <a:avLst/>
          </a:prstGeom>
          <a:solidFill>
            <a:schemeClr val="accent1">
              <a:lumMod val="60000"/>
              <a:lumOff val="40000"/>
            </a:schemeClr>
          </a:solidFill>
        </p:spPr>
        <p:txBody>
          <a:bodyPr wrap="square" rtlCol="0">
            <a:spAutoFit/>
          </a:bodyPr>
          <a:lstStyle/>
          <a:p>
            <a:r>
              <a:rPr lang="en-US" sz="1350" dirty="0">
                <a:ln w="0"/>
                <a:effectLst>
                  <a:outerShdw blurRad="38100" dist="19050" dir="2700000" algn="tl" rotWithShape="0">
                    <a:schemeClr val="dk1">
                      <a:alpha val="40000"/>
                    </a:schemeClr>
                  </a:outerShdw>
                </a:effectLst>
              </a:rPr>
              <a:t>New information has been added for clarification of requirements met by the ACDS and CDA certificates.</a:t>
            </a:r>
          </a:p>
        </p:txBody>
      </p:sp>
    </p:spTree>
    <p:extLst>
      <p:ext uri="{BB962C8B-B14F-4D97-AF65-F5344CB8AC3E}">
        <p14:creationId xmlns:p14="http://schemas.microsoft.com/office/powerpoint/2010/main" val="161477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940" y="1306844"/>
            <a:ext cx="5455620" cy="4244312"/>
          </a:xfrm>
        </p:spPr>
      </p:pic>
      <p:sp>
        <p:nvSpPr>
          <p:cNvPr id="2" name="Title 1"/>
          <p:cNvSpPr>
            <a:spLocks noGrp="1"/>
          </p:cNvSpPr>
          <p:nvPr>
            <p:ph type="title"/>
          </p:nvPr>
        </p:nvSpPr>
        <p:spPr/>
        <p:txBody>
          <a:bodyPr/>
          <a:lstStyle/>
          <a:p>
            <a:r>
              <a:rPr lang="en-US" dirty="0">
                <a:solidFill>
                  <a:schemeClr val="accent1">
                    <a:lumMod val="50000"/>
                  </a:schemeClr>
                </a:solidFill>
              </a:rPr>
              <a:t>Form 60- Paraprofessional Interpreter</a:t>
            </a:r>
          </a:p>
        </p:txBody>
      </p:sp>
      <p:sp>
        <p:nvSpPr>
          <p:cNvPr id="5" name="Left Arrow 4"/>
          <p:cNvSpPr/>
          <p:nvPr/>
        </p:nvSpPr>
        <p:spPr>
          <a:xfrm>
            <a:off x="8092560" y="4609739"/>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159351" y="1386480"/>
            <a:ext cx="1477589" cy="1338828"/>
          </a:xfrm>
          <a:prstGeom prst="rect">
            <a:avLst/>
          </a:prstGeom>
          <a:solidFill>
            <a:schemeClr val="accent1">
              <a:lumMod val="60000"/>
              <a:lumOff val="40000"/>
            </a:schemeClr>
          </a:solidFill>
        </p:spPr>
        <p:txBody>
          <a:bodyPr wrap="square" rtlCol="0">
            <a:spAutoFit/>
          </a:bodyPr>
          <a:lstStyle/>
          <a:p>
            <a:r>
              <a:rPr lang="en-US" sz="1350" dirty="0"/>
              <a:t>New information has been added for clarification of requirements met by the ACDS or CDA certificates.</a:t>
            </a:r>
          </a:p>
        </p:txBody>
      </p:sp>
      <p:sp>
        <p:nvSpPr>
          <p:cNvPr id="7" name="TextBox 6"/>
          <p:cNvSpPr txBox="1"/>
          <p:nvPr/>
        </p:nvSpPr>
        <p:spPr>
          <a:xfrm>
            <a:off x="1164339" y="2783235"/>
            <a:ext cx="1477589" cy="2677656"/>
          </a:xfrm>
          <a:prstGeom prst="rect">
            <a:avLst/>
          </a:prstGeom>
          <a:solidFill>
            <a:schemeClr val="accent1">
              <a:lumMod val="60000"/>
              <a:lumOff val="40000"/>
            </a:schemeClr>
          </a:solidFill>
        </p:spPr>
        <p:txBody>
          <a:bodyPr wrap="square" rtlCol="0">
            <a:spAutoFit/>
          </a:bodyPr>
          <a:lstStyle/>
          <a:p>
            <a:r>
              <a:rPr lang="en-US" sz="1050" dirty="0"/>
              <a:t>Reminder- When using 2 years of classroom experience in lieu of the classroom management course, a letter with dates of employment must be signed and submitted.  When using the 2 years of experience for  special education course requirements, at least 10 clock hours in special education training must be verified.</a:t>
            </a:r>
          </a:p>
        </p:txBody>
      </p:sp>
    </p:spTree>
    <p:extLst>
      <p:ext uri="{BB962C8B-B14F-4D97-AF65-F5344CB8AC3E}">
        <p14:creationId xmlns:p14="http://schemas.microsoft.com/office/powerpoint/2010/main" val="40814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1400159"/>
          </a:xfrm>
        </p:spPr>
        <p:txBody>
          <a:bodyPr/>
          <a:lstStyle/>
          <a:p>
            <a:r>
              <a:rPr lang="en-US" dirty="0">
                <a:solidFill>
                  <a:schemeClr val="accent1">
                    <a:lumMod val="50000"/>
                  </a:schemeClr>
                </a:solidFill>
              </a:rPr>
              <a:t>Form V14- CTE Salary Classification</a:t>
            </a:r>
          </a:p>
        </p:txBody>
      </p:sp>
      <p:pic>
        <p:nvPicPr>
          <p:cNvPr id="4" name="Content Placeholder 3"/>
          <p:cNvPicPr>
            <a:picLocks noGrp="1" noChangeAspect="1"/>
          </p:cNvPicPr>
          <p:nvPr>
            <p:ph idx="1"/>
          </p:nvPr>
        </p:nvPicPr>
        <p:blipFill>
          <a:blip r:embed="rId2"/>
          <a:stretch>
            <a:fillRect/>
          </a:stretch>
        </p:blipFill>
        <p:spPr>
          <a:xfrm>
            <a:off x="2745318" y="1543906"/>
            <a:ext cx="5224550" cy="4026439"/>
          </a:xfrm>
          <a:prstGeom prst="rect">
            <a:avLst/>
          </a:prstGeom>
        </p:spPr>
      </p:pic>
      <p:sp>
        <p:nvSpPr>
          <p:cNvPr id="5" name="TextBox 4"/>
          <p:cNvSpPr txBox="1"/>
          <p:nvPr/>
        </p:nvSpPr>
        <p:spPr>
          <a:xfrm>
            <a:off x="1224090" y="1589716"/>
            <a:ext cx="1446415" cy="3370153"/>
          </a:xfrm>
          <a:prstGeom prst="rect">
            <a:avLst/>
          </a:prstGeom>
          <a:solidFill>
            <a:schemeClr val="accent1">
              <a:lumMod val="60000"/>
              <a:lumOff val="40000"/>
            </a:schemeClr>
          </a:solidFill>
        </p:spPr>
        <p:txBody>
          <a:bodyPr wrap="square" rtlCol="0">
            <a:spAutoFit/>
          </a:bodyPr>
          <a:lstStyle/>
          <a:p>
            <a:r>
              <a:rPr lang="en-US" sz="1350" dirty="0"/>
              <a:t>Reminders:</a:t>
            </a:r>
          </a:p>
          <a:p>
            <a:pPr marL="214313" indent="-214313">
              <a:buFont typeface="Arial" panose="020B0604020202020204" pitchFamily="34" charset="0"/>
              <a:buChar char="•"/>
            </a:pPr>
            <a:r>
              <a:rPr lang="en-US" sz="1050" dirty="0"/>
              <a:t>The required 18 credits to finish the CTE program do not count toward salary increases.</a:t>
            </a:r>
          </a:p>
          <a:p>
            <a:pPr marL="214313" indent="-214313">
              <a:buFont typeface="Arial" panose="020B0604020202020204" pitchFamily="34" charset="0"/>
              <a:buChar char="•"/>
            </a:pPr>
            <a:r>
              <a:rPr lang="en-US" sz="1050" dirty="0"/>
              <a:t>CTE salary increases do not necessarily coincide with the awarding of a degree.</a:t>
            </a:r>
          </a:p>
          <a:p>
            <a:pPr marL="214313" indent="-214313">
              <a:buFont typeface="Arial" panose="020B0604020202020204" pitchFamily="34" charset="0"/>
              <a:buChar char="•"/>
            </a:pPr>
            <a:r>
              <a:rPr lang="en-US" sz="1050" dirty="0"/>
              <a:t>In order to receive credit for all coursework, please have the applicant fill out all courses to be reviewed. (More than one form may be sent.)</a:t>
            </a:r>
          </a:p>
        </p:txBody>
      </p:sp>
    </p:spTree>
    <p:extLst>
      <p:ext uri="{BB962C8B-B14F-4D97-AF65-F5344CB8AC3E}">
        <p14:creationId xmlns:p14="http://schemas.microsoft.com/office/powerpoint/2010/main" val="967539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Online Application Update</a:t>
            </a:r>
          </a:p>
        </p:txBody>
      </p:sp>
      <p:sp>
        <p:nvSpPr>
          <p:cNvPr id="3" name="Content Placeholder 2"/>
          <p:cNvSpPr>
            <a:spLocks noGrp="1"/>
          </p:cNvSpPr>
          <p:nvPr>
            <p:ph idx="1"/>
          </p:nvPr>
        </p:nvSpPr>
        <p:spPr>
          <a:xfrm>
            <a:off x="298939" y="1216241"/>
            <a:ext cx="8418933" cy="4554244"/>
          </a:xfrm>
        </p:spPr>
        <p:txBody>
          <a:bodyPr>
            <a:normAutofit/>
          </a:bodyPr>
          <a:lstStyle/>
          <a:p>
            <a:pPr marL="0" indent="0">
              <a:buNone/>
            </a:pPr>
            <a:r>
              <a:rPr lang="en-US" b="1" dirty="0">
                <a:solidFill>
                  <a:schemeClr val="accent5">
                    <a:lumMod val="75000"/>
                  </a:schemeClr>
                </a:solidFill>
              </a:rPr>
              <a:t>Form 39</a:t>
            </a:r>
          </a:p>
          <a:p>
            <a:pPr marL="0" indent="0">
              <a:buNone/>
            </a:pPr>
            <a:endParaRPr lang="en-US" b="1" dirty="0">
              <a:solidFill>
                <a:schemeClr val="accent5">
                  <a:lumMod val="75000"/>
                </a:schemeClr>
              </a:solidFill>
            </a:endParaRPr>
          </a:p>
          <a:p>
            <a:r>
              <a:rPr lang="en-US" sz="1800" dirty="0">
                <a:solidFill>
                  <a:schemeClr val="tx1"/>
                </a:solidFill>
              </a:rPr>
              <a:t>Please ensure that the individual making application has selected the correct option.  If the individual needs to renew the authorization available on a Form 39 (Coach, Limited Football Trainer, or Athletic Trainer Certificate), please look at the top left corner of the application and see that the correct option has been selected.  </a:t>
            </a:r>
          </a:p>
          <a:p>
            <a:r>
              <a:rPr lang="en-US" sz="1800" dirty="0">
                <a:solidFill>
                  <a:schemeClr val="tx1"/>
                </a:solidFill>
              </a:rPr>
              <a:t>If they are wanting to renew and you notice in the top left corner that it is an Initial Temporary Authorization, you must REJECT/DENY the application and they need to go back into the system and select RENEW beside the credential. </a:t>
            </a:r>
          </a:p>
          <a:p>
            <a:r>
              <a:rPr lang="en-US" sz="1800" dirty="0">
                <a:solidFill>
                  <a:schemeClr val="tx1"/>
                </a:solidFill>
              </a:rPr>
              <a:t>The online form requires a yearly date- “Employment Begin Date.”  This does not need to be the date of first hire.</a:t>
            </a:r>
          </a:p>
          <a:p>
            <a:pPr marL="0" indent="0">
              <a:buNone/>
            </a:pPr>
            <a:endParaRPr lang="en-US" sz="1800" b="1"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dirty="0"/>
          </a:p>
        </p:txBody>
      </p:sp>
    </p:spTree>
    <p:extLst>
      <p:ext uri="{BB962C8B-B14F-4D97-AF65-F5344CB8AC3E}">
        <p14:creationId xmlns:p14="http://schemas.microsoft.com/office/powerpoint/2010/main" val="28020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ED67-5834-4EF9-B5AA-5B397AAB3077}"/>
              </a:ext>
            </a:extLst>
          </p:cNvPr>
          <p:cNvSpPr>
            <a:spLocks noGrp="1"/>
          </p:cNvSpPr>
          <p:nvPr>
            <p:ph type="title"/>
          </p:nvPr>
        </p:nvSpPr>
        <p:spPr>
          <a:xfrm>
            <a:off x="298939" y="2728920"/>
            <a:ext cx="8527427" cy="1400159"/>
          </a:xfrm>
        </p:spPr>
        <p:txBody>
          <a:bodyPr/>
          <a:lstStyle/>
          <a:p>
            <a:pPr algn="ctr"/>
            <a:r>
              <a:rPr lang="en-US" dirty="0"/>
              <a:t>Kelly Mordecki</a:t>
            </a:r>
          </a:p>
        </p:txBody>
      </p:sp>
      <p:sp>
        <p:nvSpPr>
          <p:cNvPr id="4" name="Slide Number Placeholder 3">
            <a:extLst>
              <a:ext uri="{FF2B5EF4-FFF2-40B4-BE49-F238E27FC236}">
                <a16:creationId xmlns:a16="http://schemas.microsoft.com/office/drawing/2014/main" id="{ABD74E19-FC24-45D2-ACE9-4E1BCB3689FA}"/>
              </a:ext>
            </a:extLst>
          </p:cNvPr>
          <p:cNvSpPr>
            <a:spLocks noGrp="1"/>
          </p:cNvSpPr>
          <p:nvPr>
            <p:ph type="sldNum" sz="quarter" idx="12"/>
          </p:nvPr>
        </p:nvSpPr>
        <p:spPr/>
        <p:txBody>
          <a:bodyPr/>
          <a:lstStyle/>
          <a:p>
            <a:fld id="{16630861-4318-414B-8E21-CA5F03E7BD41}" type="slidenum">
              <a:rPr lang="en-US" smtClean="0"/>
              <a:t>38</a:t>
            </a:fld>
            <a:endParaRPr lang="en-US" dirty="0"/>
          </a:p>
        </p:txBody>
      </p:sp>
    </p:spTree>
    <p:extLst>
      <p:ext uri="{BB962C8B-B14F-4D97-AF65-F5344CB8AC3E}">
        <p14:creationId xmlns:p14="http://schemas.microsoft.com/office/powerpoint/2010/main" val="2979712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821453"/>
          </a:xfrm>
        </p:spPr>
        <p:txBody>
          <a:bodyPr/>
          <a:lstStyle/>
          <a:p>
            <a:pPr algn="ctr"/>
            <a:r>
              <a:rPr lang="en-US" dirty="0"/>
              <a:t>SUBSTITUTE PERMITS</a:t>
            </a:r>
          </a:p>
        </p:txBody>
      </p:sp>
      <p:sp>
        <p:nvSpPr>
          <p:cNvPr id="3" name="Content Placeholder 2"/>
          <p:cNvSpPr>
            <a:spLocks noGrp="1"/>
          </p:cNvSpPr>
          <p:nvPr>
            <p:ph idx="1"/>
          </p:nvPr>
        </p:nvSpPr>
        <p:spPr>
          <a:xfrm>
            <a:off x="136379" y="1083213"/>
            <a:ext cx="8527427" cy="4149969"/>
          </a:xfrm>
        </p:spPr>
        <p:txBody>
          <a:bodyPr>
            <a:normAutofit fontScale="92500" lnSpcReduction="20000"/>
          </a:bodyPr>
          <a:lstStyle/>
          <a:p>
            <a:r>
              <a:rPr lang="en-US" dirty="0">
                <a:solidFill>
                  <a:schemeClr val="tx1"/>
                </a:solidFill>
              </a:rPr>
              <a:t>For initial substitute teacher applications, be sure to list the date the substitute teacher training was completed on the form 2S or 2L, and include transcripts.</a:t>
            </a:r>
          </a:p>
          <a:p>
            <a:endParaRPr lang="en-US" dirty="0">
              <a:solidFill>
                <a:schemeClr val="tx1"/>
              </a:solidFill>
            </a:endParaRPr>
          </a:p>
          <a:p>
            <a:r>
              <a:rPr lang="en-US" dirty="0">
                <a:solidFill>
                  <a:schemeClr val="tx1"/>
                </a:solidFill>
              </a:rPr>
              <a:t>For initial 2Ls, be sure to indicate which endorsements you are requesting.  A list of current endorsements can be found in Appendix A of Policy 5202</a:t>
            </a:r>
          </a:p>
          <a:p>
            <a:endParaRPr lang="en-US" dirty="0">
              <a:solidFill>
                <a:schemeClr val="tx1"/>
              </a:solidFill>
            </a:endParaRPr>
          </a:p>
          <a:p>
            <a:r>
              <a:rPr lang="en-US" dirty="0">
                <a:solidFill>
                  <a:schemeClr val="tx1"/>
                </a:solidFill>
              </a:rPr>
              <a:t>For substitute renewals, applicants must complete either (a) 12 hours of your own county level training which covers areas listed in Policy 5202, or (b) complete the eLearning Substitute teacher RENEWAL course </a:t>
            </a:r>
            <a:r>
              <a:rPr lang="en-US" i="1" dirty="0">
                <a:solidFill>
                  <a:schemeClr val="tx1"/>
                </a:solidFill>
              </a:rPr>
              <a:t>(this is the ONLY eLearning course they may use for renewal), </a:t>
            </a:r>
            <a:r>
              <a:rPr lang="en-US" dirty="0">
                <a:solidFill>
                  <a:schemeClr val="tx1"/>
                </a:solidFill>
              </a:rPr>
              <a:t>or (c) have a valid teaching certificate.</a:t>
            </a:r>
          </a:p>
          <a:p>
            <a:endParaRPr lang="en-US" dirty="0">
              <a:solidFill>
                <a:schemeClr val="tx1"/>
              </a:solidFill>
            </a:endParaRPr>
          </a:p>
          <a:p>
            <a:r>
              <a:rPr lang="en-US" dirty="0">
                <a:solidFill>
                  <a:schemeClr val="tx1"/>
                </a:solidFill>
              </a:rPr>
              <a:t>Nursing substitutes must complete “nursing” substitute training; they cannot use the eLearning regular teacher training.  If getting both a nursing substitute permit and a regular substitute permit, they must complete both trainings.</a:t>
            </a:r>
          </a:p>
        </p:txBody>
      </p:sp>
      <p:sp>
        <p:nvSpPr>
          <p:cNvPr id="4" name="Slide Number Placeholder 3"/>
          <p:cNvSpPr>
            <a:spLocks noGrp="1"/>
          </p:cNvSpPr>
          <p:nvPr>
            <p:ph type="sldNum" sz="quarter" idx="12"/>
          </p:nvPr>
        </p:nvSpPr>
        <p:spPr/>
        <p:txBody>
          <a:bodyPr/>
          <a:lstStyle/>
          <a:p>
            <a:fld id="{16630861-4318-414B-8E21-CA5F03E7BD41}" type="slidenum">
              <a:rPr lang="en-US" smtClean="0"/>
              <a:t>39</a:t>
            </a:fld>
            <a:endParaRPr lang="en-US" dirty="0"/>
          </a:p>
        </p:txBody>
      </p:sp>
    </p:spTree>
    <p:extLst>
      <p:ext uri="{BB962C8B-B14F-4D97-AF65-F5344CB8AC3E}">
        <p14:creationId xmlns:p14="http://schemas.microsoft.com/office/powerpoint/2010/main" val="29801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86" y="583629"/>
            <a:ext cx="8527427" cy="437031"/>
          </a:xfrm>
        </p:spPr>
        <p:txBody>
          <a:bodyPr>
            <a:normAutofit fontScale="90000"/>
          </a:bodyPr>
          <a:lstStyle/>
          <a:p>
            <a:pPr algn="ctr"/>
            <a:r>
              <a:rPr lang="en-US" dirty="0"/>
              <a:t>Today’s Agenda</a:t>
            </a:r>
          </a:p>
        </p:txBody>
      </p:sp>
      <p:sp>
        <p:nvSpPr>
          <p:cNvPr id="3" name="Content Placeholder 2"/>
          <p:cNvSpPr>
            <a:spLocks noGrp="1"/>
          </p:cNvSpPr>
          <p:nvPr>
            <p:ph idx="1"/>
          </p:nvPr>
        </p:nvSpPr>
        <p:spPr>
          <a:xfrm>
            <a:off x="298939" y="1722267"/>
            <a:ext cx="8527427" cy="4150995"/>
          </a:xfrm>
        </p:spPr>
        <p:txBody>
          <a:bodyPr>
            <a:normAutofit/>
          </a:bodyPr>
          <a:lstStyle/>
          <a:p>
            <a:r>
              <a:rPr lang="en-US" sz="1900" dirty="0">
                <a:solidFill>
                  <a:schemeClr val="tx1"/>
                </a:solidFill>
              </a:rPr>
              <a:t>West Virginia Board of Education (WVBE) Policy Updates	</a:t>
            </a:r>
          </a:p>
          <a:p>
            <a:endParaRPr lang="en-US" sz="1900" dirty="0">
              <a:solidFill>
                <a:schemeClr val="tx1"/>
              </a:solidFill>
            </a:endParaRPr>
          </a:p>
          <a:p>
            <a:r>
              <a:rPr lang="en-US" sz="1900" dirty="0">
                <a:solidFill>
                  <a:schemeClr val="tx1"/>
                </a:solidFill>
              </a:rPr>
              <a:t>Application Form Updates</a:t>
            </a:r>
          </a:p>
          <a:p>
            <a:endParaRPr lang="en-US" sz="1900" dirty="0">
              <a:solidFill>
                <a:schemeClr val="tx1"/>
              </a:solidFill>
            </a:endParaRPr>
          </a:p>
          <a:p>
            <a:r>
              <a:rPr lang="en-US" sz="1900" dirty="0">
                <a:solidFill>
                  <a:schemeClr val="tx1"/>
                </a:solidFill>
              </a:rPr>
              <a:t>TeachWV Update</a:t>
            </a:r>
          </a:p>
          <a:p>
            <a:pPr marL="0" indent="0">
              <a:buNone/>
            </a:pPr>
            <a:r>
              <a:rPr lang="en-US" sz="1900" b="1" dirty="0">
                <a:solidFill>
                  <a:schemeClr val="tx1"/>
                </a:solidFill>
              </a:rPr>
              <a:t>	</a:t>
            </a:r>
          </a:p>
          <a:p>
            <a:endParaRPr lang="en-US" sz="1900" b="1" dirty="0">
              <a:solidFill>
                <a:schemeClr val="tx1"/>
              </a:solidFill>
            </a:endParaRPr>
          </a:p>
          <a:p>
            <a:pPr marL="0" indent="0">
              <a:buNone/>
            </a:pPr>
            <a:r>
              <a:rPr lang="en-US" sz="2800" b="1" dirty="0">
                <a:solidFill>
                  <a:schemeClr val="tx1"/>
                </a:solidFill>
              </a:rPr>
              <a:t>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dirty="0"/>
          </a:p>
        </p:txBody>
      </p:sp>
    </p:spTree>
    <p:extLst>
      <p:ext uri="{BB962C8B-B14F-4D97-AF65-F5344CB8AC3E}">
        <p14:creationId xmlns:p14="http://schemas.microsoft.com/office/powerpoint/2010/main" val="1567029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872253"/>
          </a:xfrm>
        </p:spPr>
        <p:txBody>
          <a:bodyPr>
            <a:normAutofit fontScale="90000"/>
          </a:bodyPr>
          <a:lstStyle/>
          <a:p>
            <a:pPr algn="ctr"/>
            <a:r>
              <a:rPr lang="en-US" sz="2800" dirty="0"/>
              <a:t>Alternative</a:t>
            </a:r>
            <a:r>
              <a:rPr lang="en-US" dirty="0"/>
              <a:t> </a:t>
            </a:r>
            <a:r>
              <a:rPr lang="en-US" sz="2700" dirty="0"/>
              <a:t>Certification Program Reporting </a:t>
            </a:r>
            <a:br>
              <a:rPr lang="en-US" sz="2700" dirty="0"/>
            </a:br>
            <a:r>
              <a:rPr lang="en-US" sz="2700" dirty="0"/>
              <a:t>for Federal Title II - 2017-2018</a:t>
            </a:r>
          </a:p>
        </p:txBody>
      </p:sp>
      <p:sp>
        <p:nvSpPr>
          <p:cNvPr id="3" name="Content Placeholder 2"/>
          <p:cNvSpPr>
            <a:spLocks noGrp="1"/>
          </p:cNvSpPr>
          <p:nvPr>
            <p:ph idx="1"/>
          </p:nvPr>
        </p:nvSpPr>
        <p:spPr>
          <a:xfrm>
            <a:off x="298939" y="1215293"/>
            <a:ext cx="8527427" cy="4149969"/>
          </a:xfrm>
        </p:spPr>
        <p:txBody>
          <a:bodyPr>
            <a:normAutofit fontScale="92500" lnSpcReduction="10000"/>
          </a:bodyPr>
          <a:lstStyle/>
          <a:p>
            <a:r>
              <a:rPr lang="en-US" sz="1800" dirty="0">
                <a:solidFill>
                  <a:schemeClr val="accent5">
                    <a:lumMod val="75000"/>
                  </a:schemeClr>
                </a:solidFill>
              </a:rPr>
              <a:t>All counties </a:t>
            </a:r>
            <a:r>
              <a:rPr lang="en-US" sz="1800" b="1" dirty="0">
                <a:solidFill>
                  <a:schemeClr val="accent5">
                    <a:lumMod val="75000"/>
                  </a:schemeClr>
                </a:solidFill>
              </a:rPr>
              <a:t>who use the Alternative Certification route to licensure </a:t>
            </a:r>
            <a:r>
              <a:rPr lang="en-US" sz="1800" dirty="0">
                <a:solidFill>
                  <a:schemeClr val="accent5">
                    <a:lumMod val="75000"/>
                  </a:schemeClr>
                </a:solidFill>
              </a:rPr>
              <a:t>for teachers must complete the yearly Federal Title II reporting. </a:t>
            </a:r>
          </a:p>
          <a:p>
            <a:endParaRPr lang="en-US" sz="1800" dirty="0">
              <a:solidFill>
                <a:schemeClr val="accent5">
                  <a:lumMod val="75000"/>
                </a:schemeClr>
              </a:solidFill>
            </a:endParaRPr>
          </a:p>
          <a:p>
            <a:r>
              <a:rPr lang="en-US" sz="2200" b="1" dirty="0">
                <a:solidFill>
                  <a:srgbClr val="00B050"/>
                </a:solidFill>
              </a:rPr>
              <a:t>District certification for the 2017-2018 school year must be completed by April 30, 2019. </a:t>
            </a:r>
            <a:r>
              <a:rPr lang="en-US" sz="1700" i="1" dirty="0">
                <a:solidFill>
                  <a:schemeClr val="accent5">
                    <a:lumMod val="75000"/>
                  </a:schemeClr>
                </a:solidFill>
              </a:rPr>
              <a:t>Failure to report and certify district AC data could result in a substantial monetary penalty assessed to the district by the Federal Title II Office</a:t>
            </a:r>
            <a:r>
              <a:rPr lang="en-US" sz="1700" dirty="0">
                <a:solidFill>
                  <a:schemeClr val="accent5">
                    <a:lumMod val="75000"/>
                  </a:schemeClr>
                </a:solidFill>
              </a:rPr>
              <a:t>. </a:t>
            </a:r>
          </a:p>
          <a:p>
            <a:endParaRPr lang="en-US" sz="1800" dirty="0">
              <a:solidFill>
                <a:schemeClr val="accent5">
                  <a:lumMod val="75000"/>
                </a:schemeClr>
              </a:solidFill>
            </a:endParaRPr>
          </a:p>
          <a:p>
            <a:r>
              <a:rPr lang="en-US" sz="1800" dirty="0">
                <a:solidFill>
                  <a:schemeClr val="accent5">
                    <a:lumMod val="75000"/>
                  </a:schemeClr>
                </a:solidFill>
              </a:rPr>
              <a:t>At this time, each participating county must sign on at </a:t>
            </a:r>
            <a:r>
              <a:rPr lang="en-US" sz="1800" dirty="0">
                <a:hlinkClick r:id="rId2"/>
              </a:rPr>
              <a:t>https://title2.ed.gov/Public/Home.aspx</a:t>
            </a:r>
            <a:r>
              <a:rPr lang="en-US" sz="1800" dirty="0"/>
              <a:t> </a:t>
            </a:r>
            <a:r>
              <a:rPr lang="en-US" sz="1800" dirty="0">
                <a:solidFill>
                  <a:schemeClr val="accent5">
                    <a:lumMod val="75000"/>
                  </a:schemeClr>
                </a:solidFill>
              </a:rPr>
              <a:t>and review and certify your 2017-2018 AC data. Each applicable county has a USER account for both ETS and WESTAT.</a:t>
            </a:r>
          </a:p>
          <a:p>
            <a:endParaRPr lang="en-US" sz="1500" dirty="0">
              <a:solidFill>
                <a:schemeClr val="accent5">
                  <a:lumMod val="75000"/>
                </a:schemeClr>
              </a:solidFill>
            </a:endParaRPr>
          </a:p>
          <a:p>
            <a:pPr lvl="1"/>
            <a:r>
              <a:rPr lang="en-US" sz="1400" dirty="0">
                <a:solidFill>
                  <a:schemeClr val="tx1"/>
                </a:solidFill>
              </a:rPr>
              <a:t>In January, applicable counties verified their pass-rate data through ETS (via their ETS USER account).</a:t>
            </a:r>
          </a:p>
          <a:p>
            <a:pPr lvl="1"/>
            <a:r>
              <a:rPr lang="en-US" sz="1400" dirty="0">
                <a:solidFill>
                  <a:schemeClr val="tx1"/>
                </a:solidFill>
              </a:rPr>
              <a:t>ETS then transferred the verified county pass-rate data to WESTAT in mid-April, 2019</a:t>
            </a:r>
          </a:p>
          <a:p>
            <a:pPr lvl="1"/>
            <a:r>
              <a:rPr lang="en-US" sz="1400" dirty="0">
                <a:solidFill>
                  <a:schemeClr val="tx1"/>
                </a:solidFill>
              </a:rPr>
              <a:t>Currently applicable counties are now signing into their WESTAT account (via WESTAT USER account) to certify all AC data.</a:t>
            </a:r>
          </a:p>
          <a:p>
            <a:pPr lvl="1"/>
            <a:endParaRPr lang="en-US" sz="1400" dirty="0"/>
          </a:p>
          <a:p>
            <a:endParaRPr lang="en-US" sz="18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40</a:t>
            </a:fld>
            <a:endParaRPr lang="en-US" dirty="0"/>
          </a:p>
        </p:txBody>
      </p:sp>
    </p:spTree>
    <p:extLst>
      <p:ext uri="{BB962C8B-B14F-4D97-AF65-F5344CB8AC3E}">
        <p14:creationId xmlns:p14="http://schemas.microsoft.com/office/powerpoint/2010/main" val="1421563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52879"/>
            <a:ext cx="8527427" cy="1400159"/>
          </a:xfrm>
        </p:spPr>
        <p:txBody>
          <a:bodyPr/>
          <a:lstStyle/>
          <a:p>
            <a:pPr algn="ctr"/>
            <a:r>
              <a:rPr lang="en-US" dirty="0"/>
              <a:t>Alternative Certification Process</a:t>
            </a:r>
          </a:p>
        </p:txBody>
      </p:sp>
      <p:sp>
        <p:nvSpPr>
          <p:cNvPr id="3" name="Content Placeholder 2"/>
          <p:cNvSpPr>
            <a:spLocks noGrp="1"/>
          </p:cNvSpPr>
          <p:nvPr>
            <p:ph idx="1"/>
          </p:nvPr>
        </p:nvSpPr>
        <p:spPr>
          <a:xfrm>
            <a:off x="298939" y="965201"/>
            <a:ext cx="8527427" cy="4420382"/>
          </a:xfrm>
        </p:spPr>
        <p:txBody>
          <a:bodyPr>
            <a:normAutofit fontScale="92500" lnSpcReduction="20000"/>
          </a:bodyPr>
          <a:lstStyle/>
          <a:p>
            <a:r>
              <a:rPr lang="en-US" dirty="0"/>
              <a:t>Steps to initial certification for AC via Form 25:</a:t>
            </a:r>
          </a:p>
          <a:p>
            <a:pPr lvl="1"/>
            <a:r>
              <a:rPr lang="en-US" dirty="0"/>
              <a:t>Job must be posted twice and/or for 10 days FIRST.  If no qualified applicant applies, the district may consider other individuals who ALREADY meet the AC program requirements. </a:t>
            </a:r>
          </a:p>
          <a:p>
            <a:pPr lvl="1"/>
            <a:r>
              <a:rPr lang="en-US" dirty="0"/>
              <a:t> </a:t>
            </a:r>
          </a:p>
          <a:p>
            <a:pPr lvl="1"/>
            <a:r>
              <a:rPr lang="en-US" dirty="0"/>
              <a:t>Before submitting Form 25 for consideration, FIRST, please verify that the candidate currently meets all AC criteria (i.e. passed all Praxis exams, GPA, degree in or related (GenEd), previous postings, etc.) Then, submit Form 25 with FUTURE date of employment and FUTURE enrollment in the Program.  </a:t>
            </a:r>
            <a:r>
              <a:rPr lang="en-US" b="1" i="1" dirty="0"/>
              <a:t>Note: The candidate may NOT be placed in the classroom or enrolled in the AC Program until they are first approved for an AC Certificate.</a:t>
            </a:r>
          </a:p>
          <a:p>
            <a:pPr lvl="1"/>
            <a:endParaRPr lang="en-US" b="1" i="1" dirty="0"/>
          </a:p>
          <a:p>
            <a:pPr lvl="1"/>
            <a:r>
              <a:rPr lang="en-US" dirty="0"/>
              <a:t>Be sure to submit transcripts (2.5 or above), basic skills (and content scores if GenEd), job postings with endorsement matching requested endorsement on Form 25. Form V10 must be submitted (for GenEd) if degree is not in or related to the endorsement.  If the applicant qualifies for the basic skills exemption, please submit documentation of which exemption applies (i.e. ACT, SAT, etc.).</a:t>
            </a:r>
          </a:p>
          <a:p>
            <a:pPr lvl="1"/>
            <a:endParaRPr lang="en-US" dirty="0"/>
          </a:p>
          <a:p>
            <a:pPr lvl="1"/>
            <a:r>
              <a:rPr lang="en-US" dirty="0"/>
              <a:t>Prior to placement in the classroom, the candidate must complete an initial teacher training which may be provided by the school district.</a:t>
            </a:r>
          </a:p>
        </p:txBody>
      </p:sp>
      <p:sp>
        <p:nvSpPr>
          <p:cNvPr id="4" name="Slide Number Placeholder 3"/>
          <p:cNvSpPr>
            <a:spLocks noGrp="1"/>
          </p:cNvSpPr>
          <p:nvPr>
            <p:ph type="sldNum" sz="quarter" idx="12"/>
          </p:nvPr>
        </p:nvSpPr>
        <p:spPr/>
        <p:txBody>
          <a:bodyPr/>
          <a:lstStyle/>
          <a:p>
            <a:fld id="{16630861-4318-414B-8E21-CA5F03E7BD41}" type="slidenum">
              <a:rPr lang="en-US" smtClean="0"/>
              <a:t>41</a:t>
            </a:fld>
            <a:endParaRPr lang="en-US" dirty="0"/>
          </a:p>
        </p:txBody>
      </p:sp>
    </p:spTree>
    <p:extLst>
      <p:ext uri="{BB962C8B-B14F-4D97-AF65-F5344CB8AC3E}">
        <p14:creationId xmlns:p14="http://schemas.microsoft.com/office/powerpoint/2010/main" val="3424413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Alternative Certification Process - continued</a:t>
            </a:r>
          </a:p>
        </p:txBody>
      </p:sp>
      <p:sp>
        <p:nvSpPr>
          <p:cNvPr id="3" name="Content Placeholder 2"/>
          <p:cNvSpPr>
            <a:spLocks noGrp="1"/>
          </p:cNvSpPr>
          <p:nvPr>
            <p:ph idx="1"/>
          </p:nvPr>
        </p:nvSpPr>
        <p:spPr>
          <a:xfrm>
            <a:off x="298938" y="1377853"/>
            <a:ext cx="8527427" cy="4149969"/>
          </a:xfrm>
        </p:spPr>
        <p:txBody>
          <a:bodyPr>
            <a:normAutofit lnSpcReduction="10000"/>
          </a:bodyPr>
          <a:lstStyle/>
          <a:p>
            <a:r>
              <a:rPr lang="en-US" b="1" dirty="0">
                <a:solidFill>
                  <a:schemeClr val="accent5">
                    <a:lumMod val="75000"/>
                  </a:schemeClr>
                </a:solidFill>
              </a:rPr>
              <a:t>Provisional Licensure and Provisional Renewals</a:t>
            </a:r>
          </a:p>
          <a:p>
            <a:pPr lvl="1"/>
            <a:r>
              <a:rPr lang="en-US" dirty="0">
                <a:solidFill>
                  <a:schemeClr val="tx1"/>
                </a:solidFill>
              </a:rPr>
              <a:t>After the AC Candidate completes the AC Program, the candidate will submit a Form 20P and Form 25C, for a Provisional Certificate (along with supporting documentation including passing exam results and coursework transcripts/certificates). </a:t>
            </a:r>
            <a:r>
              <a:rPr lang="en-US" dirty="0">
                <a:solidFill>
                  <a:srgbClr val="FF0000"/>
                </a:solidFill>
              </a:rPr>
              <a:t>Policy 5202, Section 15.1 to 15.6.</a:t>
            </a:r>
          </a:p>
          <a:p>
            <a:pPr lvl="1"/>
            <a:r>
              <a:rPr lang="en-US" dirty="0">
                <a:solidFill>
                  <a:schemeClr val="tx1"/>
                </a:solidFill>
              </a:rPr>
              <a:t>Provisional Certificates (Non-transferable) must be renewed yearly and expire June 30 of each year. Form 20PR is the renewal form. They may be renewed twice. </a:t>
            </a:r>
            <a:r>
              <a:rPr lang="en-US" dirty="0">
                <a:solidFill>
                  <a:srgbClr val="FF0000"/>
                </a:solidFill>
              </a:rPr>
              <a:t>Policy 5202, Section 15.7.</a:t>
            </a:r>
          </a:p>
          <a:p>
            <a:r>
              <a:rPr lang="en-US" b="1" dirty="0">
                <a:solidFill>
                  <a:schemeClr val="accent5">
                    <a:lumMod val="75000"/>
                  </a:schemeClr>
                </a:solidFill>
              </a:rPr>
              <a:t>Conversion to an Initial Teaching Certificate</a:t>
            </a:r>
          </a:p>
          <a:p>
            <a:pPr lvl="1"/>
            <a:r>
              <a:rPr lang="en-US" dirty="0">
                <a:solidFill>
                  <a:schemeClr val="tx1"/>
                </a:solidFill>
              </a:rPr>
              <a:t>Candidates MUST successfully complete a full two years of teaching with a Provisional Certificate BEFORE applying for an Initial Teaching Certificate (Form 20C), and complete the additional coursework. </a:t>
            </a:r>
            <a:r>
              <a:rPr lang="en-US" dirty="0">
                <a:solidFill>
                  <a:srgbClr val="FF0000"/>
                </a:solidFill>
              </a:rPr>
              <a:t>Policy 5202 Section 15.9.</a:t>
            </a:r>
            <a:endParaRPr lang="en-US" dirty="0">
              <a:solidFill>
                <a:schemeClr val="tx1"/>
              </a:solidFill>
            </a:endParaRPr>
          </a:p>
          <a:p>
            <a:r>
              <a:rPr lang="en-US" dirty="0">
                <a:solidFill>
                  <a:schemeClr val="tx1"/>
                </a:solidFill>
              </a:rPr>
              <a:t>For questions or assistance, please contact Kelly Mordecki or Robert Mellace.</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42</a:t>
            </a:fld>
            <a:endParaRPr lang="en-US" dirty="0"/>
          </a:p>
        </p:txBody>
      </p:sp>
    </p:spTree>
    <p:extLst>
      <p:ext uri="{BB962C8B-B14F-4D97-AF65-F5344CB8AC3E}">
        <p14:creationId xmlns:p14="http://schemas.microsoft.com/office/powerpoint/2010/main" val="3202344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4BE7-341F-4590-8331-2DDD00A93182}"/>
              </a:ext>
            </a:extLst>
          </p:cNvPr>
          <p:cNvSpPr>
            <a:spLocks noGrp="1"/>
          </p:cNvSpPr>
          <p:nvPr>
            <p:ph type="title"/>
          </p:nvPr>
        </p:nvSpPr>
        <p:spPr>
          <a:xfrm>
            <a:off x="317634" y="2732395"/>
            <a:ext cx="8527427" cy="1400159"/>
          </a:xfrm>
        </p:spPr>
        <p:txBody>
          <a:bodyPr/>
          <a:lstStyle/>
          <a:p>
            <a:pPr algn="ctr"/>
            <a:r>
              <a:rPr lang="en-US" dirty="0"/>
              <a:t>Robert Mellace</a:t>
            </a:r>
          </a:p>
        </p:txBody>
      </p:sp>
      <p:sp>
        <p:nvSpPr>
          <p:cNvPr id="4" name="Slide Number Placeholder 3">
            <a:extLst>
              <a:ext uri="{FF2B5EF4-FFF2-40B4-BE49-F238E27FC236}">
                <a16:creationId xmlns:a16="http://schemas.microsoft.com/office/drawing/2014/main" id="{79AA7A19-AF9F-442F-8638-F8128313F4B7}"/>
              </a:ext>
            </a:extLst>
          </p:cNvPr>
          <p:cNvSpPr>
            <a:spLocks noGrp="1"/>
          </p:cNvSpPr>
          <p:nvPr>
            <p:ph type="sldNum" sz="quarter" idx="12"/>
          </p:nvPr>
        </p:nvSpPr>
        <p:spPr/>
        <p:txBody>
          <a:bodyPr/>
          <a:lstStyle/>
          <a:p>
            <a:fld id="{16630861-4318-414B-8E21-CA5F03E7BD41}" type="slidenum">
              <a:rPr lang="en-US" smtClean="0"/>
              <a:t>43</a:t>
            </a:fld>
            <a:endParaRPr lang="en-US" dirty="0"/>
          </a:p>
        </p:txBody>
      </p:sp>
    </p:spTree>
    <p:extLst>
      <p:ext uri="{BB962C8B-B14F-4D97-AF65-F5344CB8AC3E}">
        <p14:creationId xmlns:p14="http://schemas.microsoft.com/office/powerpoint/2010/main" val="1354459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813B-9DA8-4535-B882-2EC4D48D72B2}"/>
              </a:ext>
            </a:extLst>
          </p:cNvPr>
          <p:cNvSpPr>
            <a:spLocks noGrp="1"/>
          </p:cNvSpPr>
          <p:nvPr>
            <p:ph type="title"/>
          </p:nvPr>
        </p:nvSpPr>
        <p:spPr/>
        <p:txBody>
          <a:bodyPr/>
          <a:lstStyle/>
          <a:p>
            <a:r>
              <a:rPr lang="en-US" dirty="0"/>
              <a:t>Forms V7 and V7R – Career and Technical Education Certificate</a:t>
            </a:r>
          </a:p>
        </p:txBody>
      </p:sp>
      <p:sp>
        <p:nvSpPr>
          <p:cNvPr id="3" name="Content Placeholder 2">
            <a:extLst>
              <a:ext uri="{FF2B5EF4-FFF2-40B4-BE49-F238E27FC236}">
                <a16:creationId xmlns:a16="http://schemas.microsoft.com/office/drawing/2014/main" id="{45160AE9-2990-469E-8F7E-A30AC1A554EF}"/>
              </a:ext>
            </a:extLst>
          </p:cNvPr>
          <p:cNvSpPr>
            <a:spLocks noGrp="1"/>
          </p:cNvSpPr>
          <p:nvPr>
            <p:ph idx="1"/>
          </p:nvPr>
        </p:nvSpPr>
        <p:spPr/>
        <p:txBody>
          <a:bodyPr/>
          <a:lstStyle/>
          <a:p>
            <a:r>
              <a:rPr lang="en-US" dirty="0">
                <a:solidFill>
                  <a:schemeClr val="tx1"/>
                </a:solidFill>
              </a:rPr>
              <a:t>Criteria for an Initial Career and Technical Education Certificate remains the same.</a:t>
            </a:r>
          </a:p>
          <a:p>
            <a:r>
              <a:rPr lang="en-US" dirty="0">
                <a:solidFill>
                  <a:schemeClr val="tx1"/>
                </a:solidFill>
              </a:rPr>
              <a:t>Application for renewal or a permanent Career and Technical Education Certificate has been removed from the form V7 and placed on form V7R.</a:t>
            </a:r>
          </a:p>
          <a:p>
            <a:r>
              <a:rPr lang="en-US" dirty="0">
                <a:solidFill>
                  <a:schemeClr val="tx1"/>
                </a:solidFill>
              </a:rPr>
              <a:t>E-Learning courses are now acceptable for the purpose of renewal, but not vocational salary classification advancement</a:t>
            </a:r>
          </a:p>
          <a:p>
            <a:r>
              <a:rPr lang="en-US" dirty="0">
                <a:solidFill>
                  <a:schemeClr val="tx1"/>
                </a:solidFill>
              </a:rPr>
              <a:t>The application fee for each form is $35</a:t>
            </a:r>
          </a:p>
        </p:txBody>
      </p:sp>
      <p:sp>
        <p:nvSpPr>
          <p:cNvPr id="4" name="Slide Number Placeholder 3">
            <a:extLst>
              <a:ext uri="{FF2B5EF4-FFF2-40B4-BE49-F238E27FC236}">
                <a16:creationId xmlns:a16="http://schemas.microsoft.com/office/drawing/2014/main" id="{A2E3306E-794C-4B36-9BFE-428944CA5E2C}"/>
              </a:ext>
            </a:extLst>
          </p:cNvPr>
          <p:cNvSpPr>
            <a:spLocks noGrp="1"/>
          </p:cNvSpPr>
          <p:nvPr>
            <p:ph type="sldNum" sz="quarter" idx="12"/>
          </p:nvPr>
        </p:nvSpPr>
        <p:spPr/>
        <p:txBody>
          <a:bodyPr/>
          <a:lstStyle/>
          <a:p>
            <a:fld id="{16630861-4318-414B-8E21-CA5F03E7BD41}" type="slidenum">
              <a:rPr lang="en-US" smtClean="0"/>
              <a:t>44</a:t>
            </a:fld>
            <a:endParaRPr lang="en-US" dirty="0"/>
          </a:p>
        </p:txBody>
      </p:sp>
    </p:spTree>
    <p:extLst>
      <p:ext uri="{BB962C8B-B14F-4D97-AF65-F5344CB8AC3E}">
        <p14:creationId xmlns:p14="http://schemas.microsoft.com/office/powerpoint/2010/main" val="553947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86E8-1727-4294-B92A-8CCA19C5F803}"/>
              </a:ext>
            </a:extLst>
          </p:cNvPr>
          <p:cNvSpPr>
            <a:spLocks noGrp="1"/>
          </p:cNvSpPr>
          <p:nvPr>
            <p:ph type="title"/>
          </p:nvPr>
        </p:nvSpPr>
        <p:spPr/>
        <p:txBody>
          <a:bodyPr/>
          <a:lstStyle/>
          <a:p>
            <a:r>
              <a:rPr lang="en-US" dirty="0"/>
              <a:t>Form V18 - Adult Permit for EMS and Fire Service Training</a:t>
            </a:r>
          </a:p>
        </p:txBody>
      </p:sp>
      <p:sp>
        <p:nvSpPr>
          <p:cNvPr id="3" name="Content Placeholder 2">
            <a:extLst>
              <a:ext uri="{FF2B5EF4-FFF2-40B4-BE49-F238E27FC236}">
                <a16:creationId xmlns:a16="http://schemas.microsoft.com/office/drawing/2014/main" id="{4E880B3E-7906-4C63-AD0B-184EEE89DCC1}"/>
              </a:ext>
            </a:extLst>
          </p:cNvPr>
          <p:cNvSpPr>
            <a:spLocks noGrp="1"/>
          </p:cNvSpPr>
          <p:nvPr>
            <p:ph idx="1"/>
          </p:nvPr>
        </p:nvSpPr>
        <p:spPr/>
        <p:txBody>
          <a:bodyPr>
            <a:normAutofit/>
          </a:bodyPr>
          <a:lstStyle/>
          <a:p>
            <a:pPr marL="0" indent="0">
              <a:buNone/>
            </a:pPr>
            <a:r>
              <a:rPr lang="en-US" dirty="0">
                <a:solidFill>
                  <a:schemeClr val="tx1"/>
                </a:solidFill>
              </a:rPr>
              <a:t>Revised to require written verification of passing scores (85% or higher) on required exams on the application:</a:t>
            </a:r>
          </a:p>
          <a:p>
            <a:pPr marL="0" indent="0">
              <a:buNone/>
            </a:pPr>
            <a:endParaRPr lang="en-US" dirty="0">
              <a:solidFill>
                <a:schemeClr val="tx1"/>
              </a:solidFill>
            </a:endParaRPr>
          </a:p>
          <a:p>
            <a:pPr marL="0" indent="0">
              <a:buNone/>
            </a:pPr>
            <a:r>
              <a:rPr lang="en-US" dirty="0">
                <a:solidFill>
                  <a:schemeClr val="tx1"/>
                </a:solidFill>
              </a:rPr>
              <a:t>Initial Emergency Medical Services Certification</a:t>
            </a:r>
          </a:p>
          <a:p>
            <a:r>
              <a:rPr lang="en-US" dirty="0">
                <a:solidFill>
                  <a:schemeClr val="tx1"/>
                </a:solidFill>
              </a:rPr>
              <a:t>EMS Test Score _____%</a:t>
            </a:r>
          </a:p>
          <a:p>
            <a:pPr marL="0" indent="0">
              <a:buNone/>
            </a:pPr>
            <a:endParaRPr lang="en-US" dirty="0">
              <a:solidFill>
                <a:schemeClr val="tx1"/>
              </a:solidFill>
            </a:endParaRPr>
          </a:p>
          <a:p>
            <a:pPr marL="0" indent="0">
              <a:buNone/>
            </a:pPr>
            <a:r>
              <a:rPr lang="en-US" dirty="0">
                <a:solidFill>
                  <a:schemeClr val="tx1"/>
                </a:solidFill>
              </a:rPr>
              <a:t>Initial Fire Service Certification</a:t>
            </a:r>
          </a:p>
          <a:p>
            <a:r>
              <a:rPr lang="en-US" dirty="0">
                <a:solidFill>
                  <a:schemeClr val="tx1"/>
                </a:solidFill>
              </a:rPr>
              <a:t>Firefighter 1 Score _____% </a:t>
            </a:r>
          </a:p>
          <a:p>
            <a:r>
              <a:rPr lang="en-US" dirty="0">
                <a:solidFill>
                  <a:schemeClr val="tx1"/>
                </a:solidFill>
              </a:rPr>
              <a:t>Firefighter II Score _____% </a:t>
            </a:r>
          </a:p>
          <a:p>
            <a:r>
              <a:rPr lang="en-US" dirty="0">
                <a:solidFill>
                  <a:schemeClr val="tx1"/>
                </a:solidFill>
              </a:rPr>
              <a:t>HazMat Operations Score ____%  </a:t>
            </a:r>
          </a:p>
        </p:txBody>
      </p:sp>
      <p:sp>
        <p:nvSpPr>
          <p:cNvPr id="4" name="Slide Number Placeholder 3">
            <a:extLst>
              <a:ext uri="{FF2B5EF4-FFF2-40B4-BE49-F238E27FC236}">
                <a16:creationId xmlns:a16="http://schemas.microsoft.com/office/drawing/2014/main" id="{495BEAA8-7031-4F7D-9370-E58781264E01}"/>
              </a:ext>
            </a:extLst>
          </p:cNvPr>
          <p:cNvSpPr>
            <a:spLocks noGrp="1"/>
          </p:cNvSpPr>
          <p:nvPr>
            <p:ph type="sldNum" sz="quarter" idx="12"/>
          </p:nvPr>
        </p:nvSpPr>
        <p:spPr/>
        <p:txBody>
          <a:bodyPr/>
          <a:lstStyle/>
          <a:p>
            <a:fld id="{16630861-4318-414B-8E21-CA5F03E7BD41}" type="slidenum">
              <a:rPr lang="en-US" smtClean="0"/>
              <a:t>45</a:t>
            </a:fld>
            <a:endParaRPr lang="en-US" dirty="0"/>
          </a:p>
        </p:txBody>
      </p:sp>
    </p:spTree>
    <p:extLst>
      <p:ext uri="{BB962C8B-B14F-4D97-AF65-F5344CB8AC3E}">
        <p14:creationId xmlns:p14="http://schemas.microsoft.com/office/powerpoint/2010/main" val="2071295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44FB524-BB75-45F0-8154-43C9CE769301}"/>
              </a:ext>
            </a:extLst>
          </p:cNvPr>
          <p:cNvPicPr>
            <a:picLocks noGrp="1" noChangeAspect="1"/>
          </p:cNvPicPr>
          <p:nvPr>
            <p:ph idx="1"/>
          </p:nvPr>
        </p:nvPicPr>
        <p:blipFill>
          <a:blip r:embed="rId3"/>
          <a:stretch>
            <a:fillRect/>
          </a:stretch>
        </p:blipFill>
        <p:spPr>
          <a:xfrm>
            <a:off x="2345055" y="285794"/>
            <a:ext cx="4434840" cy="1136904"/>
          </a:xfrm>
        </p:spPr>
      </p:pic>
      <p:sp>
        <p:nvSpPr>
          <p:cNvPr id="4" name="Slide Number Placeholder 3">
            <a:extLst>
              <a:ext uri="{FF2B5EF4-FFF2-40B4-BE49-F238E27FC236}">
                <a16:creationId xmlns:a16="http://schemas.microsoft.com/office/drawing/2014/main" id="{571D2C08-43E6-4ADF-BD72-DCA88C99645B}"/>
              </a:ext>
            </a:extLst>
          </p:cNvPr>
          <p:cNvSpPr>
            <a:spLocks noGrp="1"/>
          </p:cNvSpPr>
          <p:nvPr>
            <p:ph type="sldNum" sz="quarter" idx="12"/>
          </p:nvPr>
        </p:nvSpPr>
        <p:spPr/>
        <p:txBody>
          <a:bodyPr/>
          <a:lstStyle/>
          <a:p>
            <a:fld id="{16630861-4318-414B-8E21-CA5F03E7BD41}" type="slidenum">
              <a:rPr lang="en-US" smtClean="0"/>
              <a:t>46</a:t>
            </a:fld>
            <a:endParaRPr lang="en-US" dirty="0"/>
          </a:p>
        </p:txBody>
      </p:sp>
      <p:sp>
        <p:nvSpPr>
          <p:cNvPr id="7" name="Content Placeholder 2">
            <a:extLst>
              <a:ext uri="{FF2B5EF4-FFF2-40B4-BE49-F238E27FC236}">
                <a16:creationId xmlns:a16="http://schemas.microsoft.com/office/drawing/2014/main" id="{580EC749-6B67-44A4-9AE4-149CFA0F0F31}"/>
              </a:ext>
            </a:extLst>
          </p:cNvPr>
          <p:cNvSpPr txBox="1">
            <a:spLocks/>
          </p:cNvSpPr>
          <p:nvPr/>
        </p:nvSpPr>
        <p:spPr>
          <a:xfrm>
            <a:off x="298939" y="1723293"/>
            <a:ext cx="8527427" cy="41499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dirty="0">
                <a:solidFill>
                  <a:schemeClr val="tx1"/>
                </a:solidFill>
              </a:rPr>
              <a:t>New logo, palm cards and handout</a:t>
            </a:r>
          </a:p>
          <a:p>
            <a:pPr marL="0" indent="0">
              <a:buNone/>
            </a:pPr>
            <a:r>
              <a:rPr lang="en-US" b="1" dirty="0">
                <a:solidFill>
                  <a:schemeClr val="tx1"/>
                </a:solidFill>
              </a:rPr>
              <a:t>Sections:</a:t>
            </a:r>
          </a:p>
          <a:p>
            <a:r>
              <a:rPr lang="en-US" dirty="0">
                <a:solidFill>
                  <a:schemeClr val="tx1"/>
                </a:solidFill>
              </a:rPr>
              <a:t>Homepage</a:t>
            </a:r>
          </a:p>
          <a:p>
            <a:r>
              <a:rPr lang="en-US" dirty="0">
                <a:solidFill>
                  <a:schemeClr val="tx1"/>
                </a:solidFill>
              </a:rPr>
              <a:t>Educator Preparation (Information about pathways leading to licensure, financial aid, Troops to Teachers and program approval)</a:t>
            </a:r>
          </a:p>
          <a:p>
            <a:r>
              <a:rPr lang="en-US" dirty="0">
                <a:solidFill>
                  <a:schemeClr val="tx1"/>
                </a:solidFill>
              </a:rPr>
              <a:t>Job Opportunities</a:t>
            </a:r>
          </a:p>
          <a:p>
            <a:r>
              <a:rPr lang="en-US" dirty="0">
                <a:solidFill>
                  <a:schemeClr val="tx1"/>
                </a:solidFill>
              </a:rPr>
              <a:t>Professional Growth (Information about state tuition reimbursement, professional teaching standards, E-Learning and NBCT)</a:t>
            </a:r>
          </a:p>
          <a:p>
            <a:r>
              <a:rPr lang="en-US" dirty="0">
                <a:solidFill>
                  <a:schemeClr val="tx1"/>
                </a:solidFill>
              </a:rPr>
              <a:t>Commission for Professional Teaching Standards</a:t>
            </a:r>
          </a:p>
          <a:p>
            <a:endParaRPr lang="en-US" dirty="0"/>
          </a:p>
        </p:txBody>
      </p:sp>
    </p:spTree>
    <p:extLst>
      <p:ext uri="{BB962C8B-B14F-4D97-AF65-F5344CB8AC3E}">
        <p14:creationId xmlns:p14="http://schemas.microsoft.com/office/powerpoint/2010/main" val="2274970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ECE-8817-4D65-BB93-E2EFEAFED449}"/>
              </a:ext>
            </a:extLst>
          </p:cNvPr>
          <p:cNvSpPr>
            <a:spLocks noGrp="1"/>
          </p:cNvSpPr>
          <p:nvPr>
            <p:ph type="title"/>
          </p:nvPr>
        </p:nvSpPr>
        <p:spPr>
          <a:xfrm>
            <a:off x="165769" y="143747"/>
            <a:ext cx="8527427" cy="1400159"/>
          </a:xfrm>
        </p:spPr>
        <p:txBody>
          <a:bodyPr/>
          <a:lstStyle/>
          <a:p>
            <a:endParaRPr lang="en-US" dirty="0"/>
          </a:p>
        </p:txBody>
      </p:sp>
      <p:sp>
        <p:nvSpPr>
          <p:cNvPr id="3" name="Content Placeholder 2">
            <a:extLst>
              <a:ext uri="{FF2B5EF4-FFF2-40B4-BE49-F238E27FC236}">
                <a16:creationId xmlns:a16="http://schemas.microsoft.com/office/drawing/2014/main" id="{BFF2E7B6-85C0-4FEE-869F-DFE9FD9D5582}"/>
              </a:ext>
            </a:extLst>
          </p:cNvPr>
          <p:cNvSpPr>
            <a:spLocks noGrp="1"/>
          </p:cNvSpPr>
          <p:nvPr>
            <p:ph idx="1"/>
          </p:nvPr>
        </p:nvSpPr>
        <p:spPr>
          <a:xfrm>
            <a:off x="165769" y="1723293"/>
            <a:ext cx="8527427" cy="4149969"/>
          </a:xfrm>
        </p:spPr>
        <p:txBody>
          <a:bodyPr/>
          <a:lstStyle/>
          <a:p>
            <a:endParaRPr lang="en-US" dirty="0"/>
          </a:p>
        </p:txBody>
      </p:sp>
      <p:sp>
        <p:nvSpPr>
          <p:cNvPr id="4" name="Slide Number Placeholder 3">
            <a:extLst>
              <a:ext uri="{FF2B5EF4-FFF2-40B4-BE49-F238E27FC236}">
                <a16:creationId xmlns:a16="http://schemas.microsoft.com/office/drawing/2014/main" id="{26AB8445-54AF-4832-B394-803B4CEB27F1}"/>
              </a:ext>
            </a:extLst>
          </p:cNvPr>
          <p:cNvSpPr>
            <a:spLocks noGrp="1"/>
          </p:cNvSpPr>
          <p:nvPr>
            <p:ph type="sldNum" sz="quarter" idx="12"/>
          </p:nvPr>
        </p:nvSpPr>
        <p:spPr>
          <a:xfrm>
            <a:off x="7947136" y="6356353"/>
            <a:ext cx="879230" cy="365125"/>
          </a:xfrm>
        </p:spPr>
        <p:txBody>
          <a:bodyPr/>
          <a:lstStyle/>
          <a:p>
            <a:fld id="{16630861-4318-414B-8E21-CA5F03E7BD41}" type="slidenum">
              <a:rPr lang="en-US" smtClean="0"/>
              <a:t>47</a:t>
            </a:fld>
            <a:endParaRPr lang="en-US" dirty="0"/>
          </a:p>
        </p:txBody>
      </p:sp>
      <p:pic>
        <p:nvPicPr>
          <p:cNvPr id="5" name="Picture 4">
            <a:extLst>
              <a:ext uri="{FF2B5EF4-FFF2-40B4-BE49-F238E27FC236}">
                <a16:creationId xmlns:a16="http://schemas.microsoft.com/office/drawing/2014/main" id="{BA90CCD0-19A3-434D-8C11-26D21B3C779D}"/>
              </a:ext>
            </a:extLst>
          </p:cNvPr>
          <p:cNvPicPr>
            <a:picLocks noChangeAspect="1"/>
          </p:cNvPicPr>
          <p:nvPr/>
        </p:nvPicPr>
        <p:blipFill rotWithShape="1">
          <a:blip r:embed="rId3"/>
          <a:srcRect l="30194" t="11940" r="33301" b="652"/>
          <a:stretch/>
        </p:blipFill>
        <p:spPr>
          <a:xfrm>
            <a:off x="-133170" y="-8878"/>
            <a:ext cx="4900851" cy="6866878"/>
          </a:xfrm>
          <a:prstGeom prst="rect">
            <a:avLst/>
          </a:prstGeom>
        </p:spPr>
      </p:pic>
      <p:pic>
        <p:nvPicPr>
          <p:cNvPr id="6" name="Picture 5">
            <a:extLst>
              <a:ext uri="{FF2B5EF4-FFF2-40B4-BE49-F238E27FC236}">
                <a16:creationId xmlns:a16="http://schemas.microsoft.com/office/drawing/2014/main" id="{6CFF01B6-6BDB-43C9-B15E-928DD3A5ACD5}"/>
              </a:ext>
            </a:extLst>
          </p:cNvPr>
          <p:cNvPicPr>
            <a:picLocks noChangeAspect="1"/>
          </p:cNvPicPr>
          <p:nvPr/>
        </p:nvPicPr>
        <p:blipFill rotWithShape="1">
          <a:blip r:embed="rId4"/>
          <a:srcRect l="30097" t="11940" r="33301" b="652"/>
          <a:stretch/>
        </p:blipFill>
        <p:spPr>
          <a:xfrm>
            <a:off x="4438830" y="-8878"/>
            <a:ext cx="4913884" cy="6866877"/>
          </a:xfrm>
          <a:prstGeom prst="rect">
            <a:avLst/>
          </a:prstGeom>
        </p:spPr>
      </p:pic>
    </p:spTree>
    <p:extLst>
      <p:ext uri="{BB962C8B-B14F-4D97-AF65-F5344CB8AC3E}">
        <p14:creationId xmlns:p14="http://schemas.microsoft.com/office/powerpoint/2010/main" val="2835594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ADAF-CB4B-47FD-B88F-768CD0CE24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B3F5070-875F-4EF5-A121-754EAD60344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98471B9-E3C0-47B0-87EB-00DC950BFDE2}"/>
              </a:ext>
            </a:extLst>
          </p:cNvPr>
          <p:cNvSpPr>
            <a:spLocks noGrp="1"/>
          </p:cNvSpPr>
          <p:nvPr>
            <p:ph type="sldNum" sz="quarter" idx="12"/>
          </p:nvPr>
        </p:nvSpPr>
        <p:spPr/>
        <p:txBody>
          <a:bodyPr/>
          <a:lstStyle/>
          <a:p>
            <a:fld id="{16630861-4318-414B-8E21-CA5F03E7BD41}" type="slidenum">
              <a:rPr lang="en-US" smtClean="0"/>
              <a:t>48</a:t>
            </a:fld>
            <a:endParaRPr lang="en-US" dirty="0"/>
          </a:p>
        </p:txBody>
      </p:sp>
      <p:pic>
        <p:nvPicPr>
          <p:cNvPr id="5" name="Picture 4">
            <a:extLst>
              <a:ext uri="{FF2B5EF4-FFF2-40B4-BE49-F238E27FC236}">
                <a16:creationId xmlns:a16="http://schemas.microsoft.com/office/drawing/2014/main" id="{C3F26B8D-3757-4B50-BFD7-A3226FB85CE0}"/>
              </a:ext>
            </a:extLst>
          </p:cNvPr>
          <p:cNvPicPr>
            <a:picLocks noChangeAspect="1"/>
          </p:cNvPicPr>
          <p:nvPr/>
        </p:nvPicPr>
        <p:blipFill rotWithShape="1">
          <a:blip r:embed="rId3"/>
          <a:srcRect l="13495" t="24504" r="26408" b="12225"/>
          <a:stretch/>
        </p:blipFill>
        <p:spPr>
          <a:xfrm>
            <a:off x="0" y="0"/>
            <a:ext cx="5291091" cy="3017375"/>
          </a:xfrm>
          <a:prstGeom prst="rect">
            <a:avLst/>
          </a:prstGeom>
          <a:ln>
            <a:solidFill>
              <a:schemeClr val="tx1"/>
            </a:solidFill>
          </a:ln>
        </p:spPr>
      </p:pic>
      <p:pic>
        <p:nvPicPr>
          <p:cNvPr id="7" name="Picture 6">
            <a:extLst>
              <a:ext uri="{FF2B5EF4-FFF2-40B4-BE49-F238E27FC236}">
                <a16:creationId xmlns:a16="http://schemas.microsoft.com/office/drawing/2014/main" id="{E4C5F9F9-6893-4B3F-AD9C-B308BCE04CA5}"/>
              </a:ext>
            </a:extLst>
          </p:cNvPr>
          <p:cNvPicPr>
            <a:picLocks noChangeAspect="1"/>
          </p:cNvPicPr>
          <p:nvPr/>
        </p:nvPicPr>
        <p:blipFill rotWithShape="1">
          <a:blip r:embed="rId4"/>
          <a:srcRect l="13592" t="24504" r="26602" b="12225"/>
          <a:stretch/>
        </p:blipFill>
        <p:spPr>
          <a:xfrm>
            <a:off x="3878554" y="3035274"/>
            <a:ext cx="5265446" cy="3017375"/>
          </a:xfrm>
          <a:prstGeom prst="rect">
            <a:avLst/>
          </a:prstGeom>
          <a:ln>
            <a:solidFill>
              <a:schemeClr val="tx1"/>
            </a:solidFill>
          </a:ln>
        </p:spPr>
      </p:pic>
    </p:spTree>
    <p:extLst>
      <p:ext uri="{BB962C8B-B14F-4D97-AF65-F5344CB8AC3E}">
        <p14:creationId xmlns:p14="http://schemas.microsoft.com/office/powerpoint/2010/main" val="551371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C6FE-F242-4E44-B955-97E993221B2B}"/>
              </a:ext>
            </a:extLst>
          </p:cNvPr>
          <p:cNvSpPr>
            <a:spLocks noGrp="1"/>
          </p:cNvSpPr>
          <p:nvPr>
            <p:ph type="title"/>
          </p:nvPr>
        </p:nvSpPr>
        <p:spPr/>
        <p:txBody>
          <a:bodyPr/>
          <a:lstStyle/>
          <a:p>
            <a:r>
              <a:rPr lang="en-US" dirty="0"/>
              <a:t>Common Ground Partnership</a:t>
            </a:r>
            <a:br>
              <a:rPr lang="en-US" dirty="0"/>
            </a:br>
            <a:r>
              <a:rPr lang="en-US" dirty="0">
                <a:hlinkClick r:id="rId3"/>
              </a:rPr>
              <a:t>https://wvde.us/commonground/</a:t>
            </a:r>
            <a:r>
              <a:rPr lang="en-US" dirty="0"/>
              <a:t> </a:t>
            </a:r>
          </a:p>
        </p:txBody>
      </p:sp>
      <p:pic>
        <p:nvPicPr>
          <p:cNvPr id="6" name="Content Placeholder 5">
            <a:extLst>
              <a:ext uri="{FF2B5EF4-FFF2-40B4-BE49-F238E27FC236}">
                <a16:creationId xmlns:a16="http://schemas.microsoft.com/office/drawing/2014/main" id="{0238F477-5F45-47E6-AAB7-5AFC13FA9863}"/>
              </a:ext>
            </a:extLst>
          </p:cNvPr>
          <p:cNvPicPr>
            <a:picLocks noGrp="1" noChangeAspect="1"/>
          </p:cNvPicPr>
          <p:nvPr>
            <p:ph idx="1"/>
          </p:nvPr>
        </p:nvPicPr>
        <p:blipFill>
          <a:blip r:embed="rId4"/>
          <a:stretch>
            <a:fillRect/>
          </a:stretch>
        </p:blipFill>
        <p:spPr>
          <a:xfrm>
            <a:off x="7306322" y="143747"/>
            <a:ext cx="1520044" cy="1402241"/>
          </a:xfrm>
        </p:spPr>
      </p:pic>
      <p:sp>
        <p:nvSpPr>
          <p:cNvPr id="4" name="Slide Number Placeholder 3">
            <a:extLst>
              <a:ext uri="{FF2B5EF4-FFF2-40B4-BE49-F238E27FC236}">
                <a16:creationId xmlns:a16="http://schemas.microsoft.com/office/drawing/2014/main" id="{BDCFAA92-78A5-4058-8621-D368CE51F6B5}"/>
              </a:ext>
            </a:extLst>
          </p:cNvPr>
          <p:cNvSpPr>
            <a:spLocks noGrp="1"/>
          </p:cNvSpPr>
          <p:nvPr>
            <p:ph type="sldNum" sz="quarter" idx="12"/>
          </p:nvPr>
        </p:nvSpPr>
        <p:spPr/>
        <p:txBody>
          <a:bodyPr/>
          <a:lstStyle/>
          <a:p>
            <a:fld id="{16630861-4318-414B-8E21-CA5F03E7BD41}" type="slidenum">
              <a:rPr lang="en-US" smtClean="0"/>
              <a:t>49</a:t>
            </a:fld>
            <a:endParaRPr lang="en-US" dirty="0"/>
          </a:p>
        </p:txBody>
      </p:sp>
      <p:sp>
        <p:nvSpPr>
          <p:cNvPr id="7" name="Rectangle 6">
            <a:extLst>
              <a:ext uri="{FF2B5EF4-FFF2-40B4-BE49-F238E27FC236}">
                <a16:creationId xmlns:a16="http://schemas.microsoft.com/office/drawing/2014/main" id="{6FA8F497-BD1C-41E1-9BC4-61D20295E9DE}"/>
              </a:ext>
            </a:extLst>
          </p:cNvPr>
          <p:cNvSpPr/>
          <p:nvPr/>
        </p:nvSpPr>
        <p:spPr>
          <a:xfrm>
            <a:off x="298939" y="1545988"/>
            <a:ext cx="8527427"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Fira Sans" panose="020B0503050000020004" pitchFamily="34" charset="0"/>
              </a:rPr>
              <a:t>Focused on increasing the capacity of schools to ensure the success of all students. </a:t>
            </a:r>
          </a:p>
          <a:p>
            <a:pPr marL="342900" indent="-342900">
              <a:buFont typeface="Arial" panose="020B0604020202020204" pitchFamily="34" charset="0"/>
              <a:buChar char="•"/>
            </a:pPr>
            <a:r>
              <a:rPr lang="en-US" sz="2000" dirty="0">
                <a:latin typeface="Fira Sans" panose="020B0503050000020004" pitchFamily="34" charset="0"/>
              </a:rPr>
              <a:t>Provides schools and school districts with the ability to request guest speaker visits from military service organizations online.</a:t>
            </a:r>
          </a:p>
          <a:p>
            <a:pPr lvl="1"/>
            <a:r>
              <a:rPr lang="en-US" sz="2000" dirty="0">
                <a:latin typeface="Fira Sans" panose="020B0503050000020004" pitchFamily="34" charset="0"/>
              </a:rPr>
              <a:t>Topics include:</a:t>
            </a:r>
          </a:p>
          <a:p>
            <a:pPr marL="800100" lvl="1" indent="-342900">
              <a:buFont typeface="Arial" panose="020B0604020202020204" pitchFamily="34" charset="0"/>
              <a:buChar char="•"/>
            </a:pPr>
            <a:r>
              <a:rPr lang="en-US" sz="2000" dirty="0">
                <a:latin typeface="Fira Sans" panose="020B0503050000020004" pitchFamily="34" charset="0"/>
              </a:rPr>
              <a:t>Promoting literacy, </a:t>
            </a:r>
          </a:p>
          <a:p>
            <a:pPr marL="800100" lvl="1" indent="-342900">
              <a:buFont typeface="Arial" panose="020B0604020202020204" pitchFamily="34" charset="0"/>
              <a:buChar char="•"/>
            </a:pPr>
            <a:r>
              <a:rPr lang="en-US" sz="2000" dirty="0">
                <a:latin typeface="Fira Sans" panose="020B0503050000020004" pitchFamily="34" charset="0"/>
              </a:rPr>
              <a:t>Substance abuse prevention, </a:t>
            </a:r>
          </a:p>
          <a:p>
            <a:pPr marL="800100" lvl="1" indent="-342900">
              <a:buFont typeface="Arial" panose="020B0604020202020204" pitchFamily="34" charset="0"/>
              <a:buChar char="•"/>
            </a:pPr>
            <a:r>
              <a:rPr lang="en-US" sz="2000" dirty="0">
                <a:latin typeface="Fira Sans" panose="020B0503050000020004" pitchFamily="34" charset="0"/>
              </a:rPr>
              <a:t>Anti-bullying, </a:t>
            </a:r>
          </a:p>
          <a:p>
            <a:pPr marL="800100" lvl="1" indent="-342900">
              <a:buFont typeface="Arial" panose="020B0604020202020204" pitchFamily="34" charset="0"/>
              <a:buChar char="•"/>
            </a:pPr>
            <a:r>
              <a:rPr lang="en-US" sz="2000" dirty="0">
                <a:latin typeface="Fira Sans" panose="020B0503050000020004" pitchFamily="34" charset="0"/>
              </a:rPr>
              <a:t>Drop-out prevention and career exploration </a:t>
            </a:r>
          </a:p>
          <a:p>
            <a:pPr marL="342900" indent="-342900">
              <a:buFont typeface="Arial" panose="020B0604020202020204" pitchFamily="34" charset="0"/>
              <a:buChar char="•"/>
            </a:pPr>
            <a:r>
              <a:rPr lang="en-US" sz="2000" dirty="0">
                <a:latin typeface="Fira Sans" panose="020B0503050000020004" pitchFamily="34" charset="0"/>
              </a:rPr>
              <a:t>Provides resources for schools in support of military families</a:t>
            </a:r>
          </a:p>
          <a:p>
            <a:pPr marL="342900" indent="-342900">
              <a:buFont typeface="Arial" panose="020B0604020202020204" pitchFamily="34" charset="0"/>
              <a:buChar char="•"/>
            </a:pPr>
            <a:r>
              <a:rPr lang="en-US" sz="2000" dirty="0">
                <a:latin typeface="Fira Sans" panose="020B0503050000020004" pitchFamily="34" charset="0"/>
              </a:rPr>
              <a:t>Partners include the Governor’s Office; WVBE; WVDE; Active, Reserve and National Guard based military organizations; the West Virginia Veterans Council; West Virginia Civil Air Patrol; West Virginia Congress of Parents and Teachers, Inc. (WVPTA); and Prevent Suicide WV.</a:t>
            </a:r>
            <a:endParaRPr lang="en-US" sz="2000" dirty="0">
              <a:effectLst/>
              <a:latin typeface="Fira Sans" panose="020B0503050000020004" pitchFamily="34" charset="0"/>
            </a:endParaRPr>
          </a:p>
        </p:txBody>
      </p:sp>
    </p:spTree>
    <p:extLst>
      <p:ext uri="{BB962C8B-B14F-4D97-AF65-F5344CB8AC3E}">
        <p14:creationId xmlns:p14="http://schemas.microsoft.com/office/powerpoint/2010/main" val="384720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1577-998D-4F98-811C-287753581507}"/>
              </a:ext>
            </a:extLst>
          </p:cNvPr>
          <p:cNvSpPr>
            <a:spLocks noGrp="1"/>
          </p:cNvSpPr>
          <p:nvPr>
            <p:ph type="title"/>
          </p:nvPr>
        </p:nvSpPr>
        <p:spPr/>
        <p:txBody>
          <a:bodyPr/>
          <a:lstStyle/>
          <a:p>
            <a:pPr algn="ctr"/>
            <a:r>
              <a:rPr lang="en-US" dirty="0"/>
              <a:t>Robert Hagerman</a:t>
            </a:r>
          </a:p>
        </p:txBody>
      </p:sp>
      <p:sp>
        <p:nvSpPr>
          <p:cNvPr id="3" name="Content Placeholder 2">
            <a:extLst>
              <a:ext uri="{FF2B5EF4-FFF2-40B4-BE49-F238E27FC236}">
                <a16:creationId xmlns:a16="http://schemas.microsoft.com/office/drawing/2014/main" id="{4435D3E8-C164-41F8-81F5-FE6333D8ADAD}"/>
              </a:ext>
            </a:extLst>
          </p:cNvPr>
          <p:cNvSpPr>
            <a:spLocks noGrp="1"/>
          </p:cNvSpPr>
          <p:nvPr>
            <p:ph idx="1"/>
          </p:nvPr>
        </p:nvSpPr>
        <p:spPr>
          <a:xfrm>
            <a:off x="298939" y="2334827"/>
            <a:ext cx="8527427" cy="3538435"/>
          </a:xfrm>
        </p:spPr>
        <p:txBody>
          <a:bodyPr/>
          <a:lstStyle/>
          <a:p>
            <a:endParaRPr lang="en-US" dirty="0"/>
          </a:p>
        </p:txBody>
      </p:sp>
      <p:sp>
        <p:nvSpPr>
          <p:cNvPr id="4" name="Slide Number Placeholder 3">
            <a:extLst>
              <a:ext uri="{FF2B5EF4-FFF2-40B4-BE49-F238E27FC236}">
                <a16:creationId xmlns:a16="http://schemas.microsoft.com/office/drawing/2014/main" id="{09B29884-58C9-4C8C-BC4C-8678C63966FF}"/>
              </a:ext>
            </a:extLst>
          </p:cNvPr>
          <p:cNvSpPr>
            <a:spLocks noGrp="1"/>
          </p:cNvSpPr>
          <p:nvPr>
            <p:ph type="sldNum" sz="quarter" idx="12"/>
          </p:nvPr>
        </p:nvSpPr>
        <p:spPr/>
        <p:txBody>
          <a:bodyPr/>
          <a:lstStyle/>
          <a:p>
            <a:fld id="{16630861-4318-414B-8E21-CA5F03E7BD41}" type="slidenum">
              <a:rPr lang="en-US" smtClean="0"/>
              <a:t>5</a:t>
            </a:fld>
            <a:endParaRPr lang="en-US" dirty="0"/>
          </a:p>
        </p:txBody>
      </p:sp>
    </p:spTree>
    <p:extLst>
      <p:ext uri="{BB962C8B-B14F-4D97-AF65-F5344CB8AC3E}">
        <p14:creationId xmlns:p14="http://schemas.microsoft.com/office/powerpoint/2010/main" val="1586207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Q &amp; A</a:t>
            </a:r>
          </a:p>
        </p:txBody>
      </p:sp>
      <p:sp>
        <p:nvSpPr>
          <p:cNvPr id="3" name="Content Placeholder 2"/>
          <p:cNvSpPr>
            <a:spLocks noGrp="1"/>
          </p:cNvSpPr>
          <p:nvPr>
            <p:ph idx="1"/>
          </p:nvPr>
        </p:nvSpPr>
        <p:spPr/>
        <p:txBody>
          <a:bodyPr/>
          <a:lstStyle/>
          <a:p>
            <a:pPr marL="0" indent="0">
              <a:buNone/>
            </a:pPr>
            <a:r>
              <a:rPr lang="en-US" dirty="0">
                <a:solidFill>
                  <a:schemeClr val="tx1"/>
                </a:solidFill>
              </a:rPr>
              <a:t>This presentation will be posted in the resources section of our website at </a:t>
            </a:r>
            <a:r>
              <a:rPr lang="en-US" dirty="0">
                <a:solidFill>
                  <a:schemeClr val="tx1"/>
                </a:solidFill>
                <a:hlinkClick r:id="rId3"/>
              </a:rPr>
              <a:t>http://wvde.state.wv.us/certification/</a:t>
            </a:r>
            <a:r>
              <a:rPr lang="en-US" dirty="0">
                <a:solidFill>
                  <a:schemeClr val="tx1"/>
                </a:solidFill>
              </a:rPr>
              <a:t>.</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lgn="ctr">
              <a:buNone/>
            </a:pPr>
            <a:r>
              <a:rPr lang="en-US" dirty="0">
                <a:solidFill>
                  <a:schemeClr val="tx1"/>
                </a:solidFill>
              </a:rPr>
              <a:t>West Virginia Department of Education</a:t>
            </a:r>
          </a:p>
          <a:p>
            <a:pPr marL="0" indent="0" algn="ctr">
              <a:buNone/>
            </a:pPr>
            <a:r>
              <a:rPr lang="en-US" dirty="0">
                <a:solidFill>
                  <a:schemeClr val="tx1"/>
                </a:solidFill>
              </a:rPr>
              <a:t>Office of Certification and Professional Preparation</a:t>
            </a:r>
          </a:p>
          <a:p>
            <a:pPr marL="0" indent="0" algn="ctr">
              <a:buNone/>
            </a:pPr>
            <a:r>
              <a:rPr lang="en-US" dirty="0">
                <a:solidFill>
                  <a:schemeClr val="tx1"/>
                </a:solidFill>
              </a:rPr>
              <a:t>(CAPP)</a:t>
            </a:r>
          </a:p>
        </p:txBody>
      </p:sp>
      <p:sp>
        <p:nvSpPr>
          <p:cNvPr id="4" name="Slide Number Placeholder 3"/>
          <p:cNvSpPr>
            <a:spLocks noGrp="1"/>
          </p:cNvSpPr>
          <p:nvPr>
            <p:ph type="sldNum" sz="quarter" idx="12"/>
          </p:nvPr>
        </p:nvSpPr>
        <p:spPr/>
        <p:txBody>
          <a:bodyPr/>
          <a:lstStyle/>
          <a:p>
            <a:fld id="{16630861-4318-414B-8E21-CA5F03E7BD41}" type="slidenum">
              <a:rPr lang="en-US" smtClean="0"/>
              <a:t>50</a:t>
            </a:fld>
            <a:endParaRPr lang="en-US" dirty="0"/>
          </a:p>
        </p:txBody>
      </p:sp>
    </p:spTree>
    <p:extLst>
      <p:ext uri="{BB962C8B-B14F-4D97-AF65-F5344CB8AC3E}">
        <p14:creationId xmlns:p14="http://schemas.microsoft.com/office/powerpoint/2010/main" val="261639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CertCheck</a:t>
            </a:r>
          </a:p>
        </p:txBody>
      </p:sp>
      <p:sp>
        <p:nvSpPr>
          <p:cNvPr id="3" name="Content Placeholder 2"/>
          <p:cNvSpPr>
            <a:spLocks noGrp="1"/>
          </p:cNvSpPr>
          <p:nvPr>
            <p:ph idx="1"/>
          </p:nvPr>
        </p:nvSpPr>
        <p:spPr/>
        <p:txBody>
          <a:bodyPr/>
          <a:lstStyle/>
          <a:p>
            <a:pPr marL="0" indent="0">
              <a:buNone/>
            </a:pPr>
            <a:r>
              <a:rPr lang="en-US" dirty="0">
                <a:solidFill>
                  <a:schemeClr val="tx1"/>
                </a:solidFill>
              </a:rPr>
              <a:t>All county office personnel dealing with processing of certification or needing access to individual’s certification need to have access to CertCheck.  </a:t>
            </a:r>
          </a:p>
          <a:p>
            <a:pPr marL="0" indent="0">
              <a:buNone/>
            </a:pPr>
            <a:endParaRPr lang="en-US" dirty="0">
              <a:solidFill>
                <a:schemeClr val="tx1"/>
              </a:solidFill>
            </a:endParaRPr>
          </a:p>
          <a:p>
            <a:pPr marL="0" indent="0">
              <a:buNone/>
            </a:pPr>
            <a:r>
              <a:rPr lang="en-US" dirty="0">
                <a:solidFill>
                  <a:schemeClr val="tx1"/>
                </a:solidFill>
              </a:rPr>
              <a:t>Many reports available</a:t>
            </a:r>
          </a:p>
          <a:p>
            <a:pPr marL="0" indent="0">
              <a:buNone/>
            </a:pPr>
            <a:endParaRPr lang="en-US" dirty="0">
              <a:solidFill>
                <a:schemeClr val="tx1"/>
              </a:solidFill>
            </a:endParaRPr>
          </a:p>
          <a:p>
            <a:pPr marL="0" indent="0">
              <a:buNone/>
            </a:pPr>
            <a:r>
              <a:rPr lang="en-US" dirty="0">
                <a:solidFill>
                  <a:schemeClr val="tx1"/>
                </a:solidFill>
              </a:rPr>
              <a:t>If you do not have access, you need to complete the Certification Status Lookup Log-On Request by clicking on the following link:</a:t>
            </a:r>
          </a:p>
          <a:p>
            <a:pPr marL="0" indent="0">
              <a:buNone/>
            </a:pPr>
            <a:endParaRPr lang="en-US" dirty="0"/>
          </a:p>
          <a:p>
            <a:pPr marL="0" indent="0" algn="ctr">
              <a:buNone/>
            </a:pPr>
            <a:r>
              <a:rPr lang="en-US" u="sng" dirty="0">
                <a:hlinkClick r:id="rId3"/>
              </a:rPr>
              <a:t>https://wveis.k12.wv.us/certcheck/login.cfm</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dirty="0"/>
          </a:p>
        </p:txBody>
      </p:sp>
    </p:spTree>
    <p:extLst>
      <p:ext uri="{BB962C8B-B14F-4D97-AF65-F5344CB8AC3E}">
        <p14:creationId xmlns:p14="http://schemas.microsoft.com/office/powerpoint/2010/main" val="347473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Fingerprint/Background</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dirty="0"/>
          </a:p>
        </p:txBody>
      </p:sp>
    </p:spTree>
    <p:extLst>
      <p:ext uri="{BB962C8B-B14F-4D97-AF65-F5344CB8AC3E}">
        <p14:creationId xmlns:p14="http://schemas.microsoft.com/office/powerpoint/2010/main" val="9510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DF8B6-B01C-45F4-B288-ADA3499F48DA}"/>
              </a:ext>
            </a:extLst>
          </p:cNvPr>
          <p:cNvSpPr>
            <a:spLocks noGrp="1"/>
          </p:cNvSpPr>
          <p:nvPr>
            <p:ph type="sldNum" sz="quarter" idx="12"/>
          </p:nvPr>
        </p:nvSpPr>
        <p:spPr/>
        <p:txBody>
          <a:bodyPr/>
          <a:lstStyle/>
          <a:p>
            <a:fld id="{16630861-4318-414B-8E21-CA5F03E7BD41}" type="slidenum">
              <a:rPr lang="en-US" smtClean="0"/>
              <a:t>8</a:t>
            </a:fld>
            <a:endParaRPr lang="en-US" dirty="0"/>
          </a:p>
        </p:txBody>
      </p:sp>
      <p:sp>
        <p:nvSpPr>
          <p:cNvPr id="5" name="Title 1">
            <a:extLst>
              <a:ext uri="{FF2B5EF4-FFF2-40B4-BE49-F238E27FC236}">
                <a16:creationId xmlns:a16="http://schemas.microsoft.com/office/drawing/2014/main" id="{1E889B24-7317-46B4-99A2-ED8058580978}"/>
              </a:ext>
            </a:extLst>
          </p:cNvPr>
          <p:cNvSpPr>
            <a:spLocks noGrp="1"/>
          </p:cNvSpPr>
          <p:nvPr>
            <p:ph type="title"/>
          </p:nvPr>
        </p:nvSpPr>
        <p:spPr>
          <a:xfrm>
            <a:off x="298450" y="2728912"/>
            <a:ext cx="8528050" cy="1400175"/>
          </a:xfrm>
        </p:spPr>
        <p:txBody>
          <a:bodyPr/>
          <a:lstStyle/>
          <a:p>
            <a:pPr algn="ctr"/>
            <a:r>
              <a:rPr lang="en-US" dirty="0"/>
              <a:t>WVBE Policy 5202</a:t>
            </a:r>
            <a:br>
              <a:rPr lang="en-US" dirty="0"/>
            </a:br>
            <a:r>
              <a:rPr lang="en-US" dirty="0"/>
              <a:t>Brad Fittro</a:t>
            </a:r>
          </a:p>
        </p:txBody>
      </p:sp>
    </p:spTree>
    <p:extLst>
      <p:ext uri="{BB962C8B-B14F-4D97-AF65-F5344CB8AC3E}">
        <p14:creationId xmlns:p14="http://schemas.microsoft.com/office/powerpoint/2010/main" val="47053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Policy 5202 Updates</a:t>
            </a:r>
            <a:br>
              <a:rPr lang="en-US" dirty="0"/>
            </a:br>
            <a:r>
              <a:rPr lang="en-US" dirty="0"/>
              <a:t>Effective April 15, 2019</a:t>
            </a:r>
          </a:p>
        </p:txBody>
      </p:sp>
      <p:sp>
        <p:nvSpPr>
          <p:cNvPr id="3" name="Content Placeholder 2"/>
          <p:cNvSpPr>
            <a:spLocks noGrp="1"/>
          </p:cNvSpPr>
          <p:nvPr>
            <p:ph idx="1"/>
          </p:nvPr>
        </p:nvSpPr>
        <p:spPr/>
        <p:txBody>
          <a:bodyPr>
            <a:normAutofit/>
          </a:bodyPr>
          <a:lstStyle/>
          <a:p>
            <a:pPr marL="400050" indent="-285750">
              <a:spcBef>
                <a:spcPts val="0"/>
              </a:spcBef>
            </a:pPr>
            <a:r>
              <a:rPr lang="en-US" sz="1800" b="1" dirty="0">
                <a:solidFill>
                  <a:schemeClr val="tx1"/>
                </a:solidFill>
              </a:rPr>
              <a:t>§126-136-10.  Licenses for Professional Educators.</a:t>
            </a:r>
            <a:r>
              <a:rPr lang="en-US" sz="1800" dirty="0">
                <a:solidFill>
                  <a:schemeClr val="tx1"/>
                </a:solidFill>
              </a:rPr>
              <a:t>  </a:t>
            </a:r>
          </a:p>
          <a:p>
            <a:pPr marL="742950" lvl="1" indent="-285750">
              <a:spcBef>
                <a:spcPts val="0"/>
              </a:spcBef>
            </a:pP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Language is included to clarify that one year of experience must be obtained in a West Virginia school system in order to convert a professional teaching certification and student support certificate to a five year or permanent certificate.</a:t>
            </a:r>
          </a:p>
          <a:p>
            <a:pPr marL="742950" lvl="1" indent="-285750">
              <a:spcBef>
                <a:spcPts val="0"/>
              </a:spcBef>
            </a:pP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Exemptions of the PLT Praxis were clarified that allows colleges/universities to also use an approved teacher performance assessment instead of the PLT.</a:t>
            </a:r>
          </a:p>
          <a:p>
            <a:pPr marL="742950" lvl="1" indent="-285750">
              <a:spcBef>
                <a:spcPts val="0"/>
              </a:spcBef>
            </a:pP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Professional Business Official Certificate was added for School Business Officials and Professional Accountants.</a:t>
            </a:r>
          </a:p>
          <a:p>
            <a:pPr marL="742950" lvl="1" indent="-285750">
              <a:spcBef>
                <a:spcPts val="0"/>
              </a:spcBef>
            </a:pP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0"/>
              </a:spcBef>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Allow e-LEARNING Certificates of Completion for the areas of CTE just like the Professional Teaching Certificates in relation to flexibility in cost savings, rather than pay to have the applicant pay for the credit hours at an institution of higher education when the WVDE is offering the coursework. </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dirty="0"/>
          </a:p>
        </p:txBody>
      </p:sp>
    </p:spTree>
    <p:extLst>
      <p:ext uri="{BB962C8B-B14F-4D97-AF65-F5344CB8AC3E}">
        <p14:creationId xmlns:p14="http://schemas.microsoft.com/office/powerpoint/2010/main" val="1406682587"/>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1262</TotalTime>
  <Words>2988</Words>
  <Application>Microsoft Office PowerPoint</Application>
  <PresentationFormat>On-screen Show (4:3)</PresentationFormat>
  <Paragraphs>325</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Courier New</vt:lpstr>
      <vt:lpstr>Fira Sans</vt:lpstr>
      <vt:lpstr>Fira Sans Ultra</vt:lpstr>
      <vt:lpstr>Times New Roman</vt:lpstr>
      <vt:lpstr>Vollkorn</vt:lpstr>
      <vt:lpstr>Wingdings</vt:lpstr>
      <vt:lpstr>WVDE_2017Theme2</vt:lpstr>
      <vt:lpstr>Office of Certification and Professional Preparation</vt:lpstr>
      <vt:lpstr>Welcome from Executive Director   Dr. Robert Hagerman</vt:lpstr>
      <vt:lpstr>CAPP Staff Introduction</vt:lpstr>
      <vt:lpstr>Today’s Agenda</vt:lpstr>
      <vt:lpstr>Robert Hagerman</vt:lpstr>
      <vt:lpstr>CertCheck</vt:lpstr>
      <vt:lpstr>Fingerprint/Background</vt:lpstr>
      <vt:lpstr>WVBE Policy 5202 Brad Fittro</vt:lpstr>
      <vt:lpstr>Policy 5202 Updates Effective April 15, 2019</vt:lpstr>
      <vt:lpstr>Policy 5202 Updates (Continued)</vt:lpstr>
      <vt:lpstr>Policy 5202 Updates (Continued)</vt:lpstr>
      <vt:lpstr>Policy 5202 Updates (Continued)</vt:lpstr>
      <vt:lpstr>Application Form Updates</vt:lpstr>
      <vt:lpstr>Form 4 Renewal On-Line Application</vt:lpstr>
      <vt:lpstr>Form 4 On-Line Application (Continued)</vt:lpstr>
      <vt:lpstr>WVBE Policy 5901 Robert Mellace</vt:lpstr>
      <vt:lpstr>WVBE Policy 5901 Updates Effective December 17, 2018</vt:lpstr>
      <vt:lpstr>WVBE Policy 5901 Reminders </vt:lpstr>
      <vt:lpstr>Jodi Oliveto</vt:lpstr>
      <vt:lpstr>Certification Notebook (OneNote)</vt:lpstr>
      <vt:lpstr>Administrative Certificates</vt:lpstr>
      <vt:lpstr>Professional Initial Administrative Certificate</vt:lpstr>
      <vt:lpstr>Administrative Certificate: Spring Graduates</vt:lpstr>
      <vt:lpstr>Teacher in Residency (TIR)</vt:lpstr>
      <vt:lpstr>Scottie Ford</vt:lpstr>
      <vt:lpstr>Tuition Reimbursement</vt:lpstr>
      <vt:lpstr>Tuition Reimbursement</vt:lpstr>
      <vt:lpstr>Advanced Salary</vt:lpstr>
      <vt:lpstr>Christina Haymaker</vt:lpstr>
      <vt:lpstr>Authorizations Form 38</vt:lpstr>
      <vt:lpstr>Additional Questions/Concerns</vt:lpstr>
      <vt:lpstr>Julie Morris</vt:lpstr>
      <vt:lpstr>Form 40- Paraprofessional Application</vt:lpstr>
      <vt:lpstr>Form 50- Community Programs</vt:lpstr>
      <vt:lpstr>Form 60- Paraprofessional Interpreter</vt:lpstr>
      <vt:lpstr>Form V14- CTE Salary Classification</vt:lpstr>
      <vt:lpstr>Online Application Update</vt:lpstr>
      <vt:lpstr>Kelly Mordecki</vt:lpstr>
      <vt:lpstr>SUBSTITUTE PERMITS</vt:lpstr>
      <vt:lpstr>Alternative Certification Program Reporting  for Federal Title II - 2017-2018</vt:lpstr>
      <vt:lpstr>Alternative Certification Process</vt:lpstr>
      <vt:lpstr>Alternative Certification Process - continued</vt:lpstr>
      <vt:lpstr>Robert Mellace</vt:lpstr>
      <vt:lpstr>Forms V7 and V7R – Career and Technical Education Certificate</vt:lpstr>
      <vt:lpstr>Form V18 - Adult Permit for EMS and Fire Service Training</vt:lpstr>
      <vt:lpstr>PowerPoint Presentation</vt:lpstr>
      <vt:lpstr>PowerPoint Presentation</vt:lpstr>
      <vt:lpstr>PowerPoint Presentation</vt:lpstr>
      <vt:lpstr>Common Ground Partnership https://wvde.us/commonground/ </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Robert Mellace</cp:lastModifiedBy>
  <cp:revision>81</cp:revision>
  <cp:lastPrinted>2017-10-26T19:06:30Z</cp:lastPrinted>
  <dcterms:created xsi:type="dcterms:W3CDTF">2017-05-08T14:21:19Z</dcterms:created>
  <dcterms:modified xsi:type="dcterms:W3CDTF">2019-05-06T15:00:25Z</dcterms:modified>
</cp:coreProperties>
</file>