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3" r:id="rId5"/>
  </p:sldMasterIdLst>
  <p:notesMasterIdLst>
    <p:notesMasterId r:id="rId48"/>
  </p:notesMasterIdLst>
  <p:handoutMasterIdLst>
    <p:handoutMasterId r:id="rId49"/>
  </p:handoutMasterIdLst>
  <p:sldIdLst>
    <p:sldId id="256" r:id="rId6"/>
    <p:sldId id="513" r:id="rId7"/>
    <p:sldId id="514" r:id="rId8"/>
    <p:sldId id="515" r:id="rId9"/>
    <p:sldId id="539" r:id="rId10"/>
    <p:sldId id="486" r:id="rId11"/>
    <p:sldId id="487" r:id="rId12"/>
    <p:sldId id="462" r:id="rId13"/>
    <p:sldId id="463" r:id="rId14"/>
    <p:sldId id="464" r:id="rId15"/>
    <p:sldId id="465" r:id="rId16"/>
    <p:sldId id="531" r:id="rId17"/>
    <p:sldId id="532" r:id="rId18"/>
    <p:sldId id="527" r:id="rId19"/>
    <p:sldId id="533" r:id="rId20"/>
    <p:sldId id="498" r:id="rId21"/>
    <p:sldId id="499" r:id="rId22"/>
    <p:sldId id="540" r:id="rId23"/>
    <p:sldId id="500" r:id="rId24"/>
    <p:sldId id="501" r:id="rId25"/>
    <p:sldId id="530" r:id="rId26"/>
    <p:sldId id="502" r:id="rId27"/>
    <p:sldId id="536" r:id="rId28"/>
    <p:sldId id="537" r:id="rId29"/>
    <p:sldId id="403" r:id="rId30"/>
    <p:sldId id="406" r:id="rId31"/>
    <p:sldId id="528" r:id="rId32"/>
    <p:sldId id="503" r:id="rId33"/>
    <p:sldId id="504" r:id="rId34"/>
    <p:sldId id="529" r:id="rId35"/>
    <p:sldId id="505" r:id="rId36"/>
    <p:sldId id="506" r:id="rId37"/>
    <p:sldId id="507" r:id="rId38"/>
    <p:sldId id="509" r:id="rId39"/>
    <p:sldId id="508" r:id="rId40"/>
    <p:sldId id="541" r:id="rId41"/>
    <p:sldId id="471" r:id="rId42"/>
    <p:sldId id="520" r:id="rId43"/>
    <p:sldId id="472" r:id="rId44"/>
    <p:sldId id="491" r:id="rId45"/>
    <p:sldId id="475" r:id="rId46"/>
    <p:sldId id="538" r:id="rId4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2">
          <p15:clr>
            <a:srgbClr val="A4A3A4"/>
          </p15:clr>
        </p15:guide>
        <p15:guide id="2" pos="2256">
          <p15:clr>
            <a:srgbClr val="A4A3A4"/>
          </p15:clr>
        </p15:guide>
        <p15:guide id="3" orient="horz" pos="2928">
          <p15:clr>
            <a:srgbClr val="A4A3A4"/>
          </p15:clr>
        </p15:guide>
        <p15:guide id="4"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ve Miliano" initials="SV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6146" autoAdjust="0"/>
  </p:normalViewPr>
  <p:slideViewPr>
    <p:cSldViewPr>
      <p:cViewPr varScale="1">
        <p:scale>
          <a:sx n="84" d="100"/>
          <a:sy n="84" d="100"/>
        </p:scale>
        <p:origin x="225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3029" y="-82"/>
      </p:cViewPr>
      <p:guideLst>
        <p:guide orient="horz" pos="2952"/>
        <p:guide pos="2256"/>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Snuffer" userId="d9c6febf-834b-4cef-bede-53131045d2cc" providerId="ADAL" clId="{FC1FC7F1-408A-4466-8BAD-9FED1B51ECFB}"/>
    <pc:docChg chg="modSld">
      <pc:chgData name="Samantha Snuffer" userId="d9c6febf-834b-4cef-bede-53131045d2cc" providerId="ADAL" clId="{FC1FC7F1-408A-4466-8BAD-9FED1B51ECFB}" dt="2025-02-03T20:39:34.158" v="2" actId="20577"/>
      <pc:docMkLst>
        <pc:docMk/>
      </pc:docMkLst>
      <pc:sldChg chg="modSp mod">
        <pc:chgData name="Samantha Snuffer" userId="d9c6febf-834b-4cef-bede-53131045d2cc" providerId="ADAL" clId="{FC1FC7F1-408A-4466-8BAD-9FED1B51ECFB}" dt="2025-02-03T20:39:34.158" v="2" actId="20577"/>
        <pc:sldMkLst>
          <pc:docMk/>
          <pc:sldMk cId="1933395354" sldId="513"/>
        </pc:sldMkLst>
        <pc:spChg chg="mod">
          <ac:chgData name="Samantha Snuffer" userId="d9c6febf-834b-4cef-bede-53131045d2cc" providerId="ADAL" clId="{FC1FC7F1-408A-4466-8BAD-9FED1B51ECFB}" dt="2025-02-03T20:39:34.158" v="2" actId="20577"/>
          <ac:spMkLst>
            <pc:docMk/>
            <pc:sldMk cId="1933395354" sldId="513"/>
            <ac:spMk id="2" creationId="{00000000-0000-0000-0000-000000000000}"/>
          </ac:spMkLst>
        </pc:spChg>
      </pc:sldChg>
      <pc:sldChg chg="modSp mod">
        <pc:chgData name="Samantha Snuffer" userId="d9c6febf-834b-4cef-bede-53131045d2cc" providerId="ADAL" clId="{FC1FC7F1-408A-4466-8BAD-9FED1B51ECFB}" dt="2025-02-03T20:38:59.388" v="1" actId="6549"/>
        <pc:sldMkLst>
          <pc:docMk/>
          <pc:sldMk cId="3096846370" sldId="538"/>
        </pc:sldMkLst>
        <pc:spChg chg="mod">
          <ac:chgData name="Samantha Snuffer" userId="d9c6febf-834b-4cef-bede-53131045d2cc" providerId="ADAL" clId="{FC1FC7F1-408A-4466-8BAD-9FED1B51ECFB}" dt="2025-02-03T20:38:59.388" v="1" actId="6549"/>
          <ac:spMkLst>
            <pc:docMk/>
            <pc:sldMk cId="3096846370" sldId="538"/>
            <ac:spMk id="50180"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529" cy="464506"/>
          </a:xfrm>
          <a:prstGeom prst="rect">
            <a:avLst/>
          </a:prstGeom>
        </p:spPr>
        <p:txBody>
          <a:bodyPr vert="horz" lIns="89328" tIns="44664" rIns="89328" bIns="44664" rtlCol="0"/>
          <a:lstStyle>
            <a:lvl1pPr algn="l">
              <a:defRPr sz="1200"/>
            </a:lvl1pPr>
          </a:lstStyle>
          <a:p>
            <a:pPr>
              <a:defRPr/>
            </a:pPr>
            <a:endParaRPr lang="en-US" dirty="0"/>
          </a:p>
        </p:txBody>
      </p:sp>
      <p:sp>
        <p:nvSpPr>
          <p:cNvPr id="3" name="Date Placeholder 2"/>
          <p:cNvSpPr>
            <a:spLocks noGrp="1"/>
          </p:cNvSpPr>
          <p:nvPr>
            <p:ph type="dt" sz="quarter" idx="1"/>
          </p:nvPr>
        </p:nvSpPr>
        <p:spPr>
          <a:xfrm>
            <a:off x="3971318" y="0"/>
            <a:ext cx="3037529" cy="464506"/>
          </a:xfrm>
          <a:prstGeom prst="rect">
            <a:avLst/>
          </a:prstGeom>
        </p:spPr>
        <p:txBody>
          <a:bodyPr vert="horz" lIns="89328" tIns="44664" rIns="89328" bIns="44664" rtlCol="0"/>
          <a:lstStyle>
            <a:lvl1pPr algn="r">
              <a:defRPr sz="1200"/>
            </a:lvl1pPr>
          </a:lstStyle>
          <a:p>
            <a:pPr>
              <a:defRPr/>
            </a:pPr>
            <a:fld id="{79025E48-A8E2-4344-915E-334650ED4FCF}" type="datetimeFigureOut">
              <a:rPr lang="en-US"/>
              <a:pPr>
                <a:defRPr/>
              </a:pPr>
              <a:t>2/3/2025</a:t>
            </a:fld>
            <a:endParaRPr lang="en-US" dirty="0"/>
          </a:p>
        </p:txBody>
      </p:sp>
      <p:sp>
        <p:nvSpPr>
          <p:cNvPr id="4" name="Footer Placeholder 3"/>
          <p:cNvSpPr>
            <a:spLocks noGrp="1"/>
          </p:cNvSpPr>
          <p:nvPr>
            <p:ph type="ftr" sz="quarter" idx="2"/>
          </p:nvPr>
        </p:nvSpPr>
        <p:spPr>
          <a:xfrm>
            <a:off x="1" y="8830321"/>
            <a:ext cx="3037529" cy="464506"/>
          </a:xfrm>
          <a:prstGeom prst="rect">
            <a:avLst/>
          </a:prstGeom>
        </p:spPr>
        <p:txBody>
          <a:bodyPr vert="horz" lIns="89328" tIns="44664" rIns="89328" bIns="44664"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1318" y="8830321"/>
            <a:ext cx="3037529" cy="464506"/>
          </a:xfrm>
          <a:prstGeom prst="rect">
            <a:avLst/>
          </a:prstGeom>
        </p:spPr>
        <p:txBody>
          <a:bodyPr vert="horz" lIns="89328" tIns="44664" rIns="89328" bIns="44664" rtlCol="0" anchor="b"/>
          <a:lstStyle>
            <a:lvl1pPr algn="r">
              <a:defRPr sz="1200"/>
            </a:lvl1pPr>
          </a:lstStyle>
          <a:p>
            <a:pPr>
              <a:defRPr/>
            </a:pPr>
            <a:fld id="{4C7E2560-1357-4D71-A1B3-4D622BB7B787}" type="slidenum">
              <a:rPr lang="en-US"/>
              <a:pPr>
                <a:defRPr/>
              </a:pPr>
              <a:t>‹#›</a:t>
            </a:fld>
            <a:endParaRPr lang="en-US" dirty="0"/>
          </a:p>
        </p:txBody>
      </p:sp>
    </p:spTree>
    <p:extLst>
      <p:ext uri="{BB962C8B-B14F-4D97-AF65-F5344CB8AC3E}">
        <p14:creationId xmlns:p14="http://schemas.microsoft.com/office/powerpoint/2010/main" val="3250244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3037529" cy="464506"/>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lvl1pPr>
              <a:defRPr sz="1200">
                <a:latin typeface="Arial" charset="0"/>
              </a:defRPr>
            </a:lvl1pPr>
          </a:lstStyle>
          <a:p>
            <a:pPr>
              <a:defRPr/>
            </a:pPr>
            <a:endParaRPr lang="en-US" dirty="0"/>
          </a:p>
        </p:txBody>
      </p:sp>
      <p:sp>
        <p:nvSpPr>
          <p:cNvPr id="58371" name="Rectangle 3"/>
          <p:cNvSpPr>
            <a:spLocks noGrp="1" noChangeArrowheads="1"/>
          </p:cNvSpPr>
          <p:nvPr>
            <p:ph type="dt" idx="1"/>
          </p:nvPr>
        </p:nvSpPr>
        <p:spPr bwMode="auto">
          <a:xfrm>
            <a:off x="3971318" y="0"/>
            <a:ext cx="3037529" cy="464506"/>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lvl1pPr algn="r">
              <a:defRPr sz="1200">
                <a:latin typeface="Arial" charset="0"/>
              </a:defRPr>
            </a:lvl1pPr>
          </a:lstStyle>
          <a:p>
            <a:pPr>
              <a:defRPr/>
            </a:pPr>
            <a:endParaRPr lang="en-US" dirty="0"/>
          </a:p>
        </p:txBody>
      </p:sp>
      <p:sp>
        <p:nvSpPr>
          <p:cNvPr id="768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700731" y="4415162"/>
            <a:ext cx="5608942" cy="4183695"/>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8374" name="Rectangle 6"/>
          <p:cNvSpPr>
            <a:spLocks noGrp="1" noChangeArrowheads="1"/>
          </p:cNvSpPr>
          <p:nvPr>
            <p:ph type="ftr" sz="quarter" idx="4"/>
          </p:nvPr>
        </p:nvSpPr>
        <p:spPr bwMode="auto">
          <a:xfrm>
            <a:off x="1" y="8830321"/>
            <a:ext cx="3037529" cy="464506"/>
          </a:xfrm>
          <a:prstGeom prst="rect">
            <a:avLst/>
          </a:prstGeom>
          <a:noFill/>
          <a:ln w="9525">
            <a:noFill/>
            <a:miter lim="800000"/>
            <a:headEnd/>
            <a:tailEnd/>
          </a:ln>
          <a:effectLst/>
        </p:spPr>
        <p:txBody>
          <a:bodyPr vert="horz" wrap="square" lIns="92302" tIns="46151" rIns="92302" bIns="46151" numCol="1" anchor="b" anchorCtr="0" compatLnSpc="1">
            <a:prstTxWarp prst="textNoShape">
              <a:avLst/>
            </a:prstTxWarp>
          </a:bodyPr>
          <a:lstStyle>
            <a:lvl1pPr>
              <a:defRPr sz="1200">
                <a:latin typeface="Arial" charset="0"/>
              </a:defRPr>
            </a:lvl1pPr>
          </a:lstStyle>
          <a:p>
            <a:pPr>
              <a:defRPr/>
            </a:pPr>
            <a:endParaRPr lang="en-US" dirty="0"/>
          </a:p>
        </p:txBody>
      </p:sp>
      <p:sp>
        <p:nvSpPr>
          <p:cNvPr id="58375" name="Rectangle 7"/>
          <p:cNvSpPr>
            <a:spLocks noGrp="1" noChangeArrowheads="1"/>
          </p:cNvSpPr>
          <p:nvPr>
            <p:ph type="sldNum" sz="quarter" idx="5"/>
          </p:nvPr>
        </p:nvSpPr>
        <p:spPr bwMode="auto">
          <a:xfrm>
            <a:off x="3971318" y="8830321"/>
            <a:ext cx="3037529" cy="464506"/>
          </a:xfrm>
          <a:prstGeom prst="rect">
            <a:avLst/>
          </a:prstGeom>
          <a:noFill/>
          <a:ln w="9525">
            <a:noFill/>
            <a:miter lim="800000"/>
            <a:headEnd/>
            <a:tailEnd/>
          </a:ln>
          <a:effectLst/>
        </p:spPr>
        <p:txBody>
          <a:bodyPr vert="horz" wrap="square" lIns="92302" tIns="46151" rIns="92302" bIns="46151" numCol="1" anchor="b" anchorCtr="0" compatLnSpc="1">
            <a:prstTxWarp prst="textNoShape">
              <a:avLst/>
            </a:prstTxWarp>
          </a:bodyPr>
          <a:lstStyle>
            <a:lvl1pPr algn="r">
              <a:defRPr sz="1200">
                <a:latin typeface="Arial" charset="0"/>
              </a:defRPr>
            </a:lvl1pPr>
          </a:lstStyle>
          <a:p>
            <a:pPr>
              <a:defRPr/>
            </a:pPr>
            <a:fld id="{C000DCEC-3D8C-478B-BAE1-EDEB0BEA549C}" type="slidenum">
              <a:rPr lang="en-US"/>
              <a:pPr>
                <a:defRPr/>
              </a:pPr>
              <a:t>‹#›</a:t>
            </a:fld>
            <a:endParaRPr lang="en-US" dirty="0"/>
          </a:p>
        </p:txBody>
      </p:sp>
    </p:spTree>
    <p:extLst>
      <p:ext uri="{BB962C8B-B14F-4D97-AF65-F5344CB8AC3E}">
        <p14:creationId xmlns:p14="http://schemas.microsoft.com/office/powerpoint/2010/main" val="19136074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A39412AC-26A7-4757-A6E9-C515874E7072}" type="slidenum">
              <a:rPr lang="en-US" smtClean="0"/>
              <a:pPr/>
              <a:t>1</a:t>
            </a:fld>
            <a:endParaRPr lang="en-US" dirty="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857847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xfrm>
            <a:off x="700731" y="4415162"/>
            <a:ext cx="5608942" cy="4728839"/>
          </a:xfrm>
          <a:noFill/>
          <a:ln/>
        </p:spPr>
        <p:txBody>
          <a:bodyPr/>
          <a:lstStyle/>
          <a:p>
            <a:pPr eaLnBrk="1" hangingPunct="1"/>
            <a:endParaRPr lang="en-US" sz="1000" dirty="0"/>
          </a:p>
        </p:txBody>
      </p:sp>
      <p:sp>
        <p:nvSpPr>
          <p:cNvPr id="97284" name="Slide Number Placeholder 3"/>
          <p:cNvSpPr>
            <a:spLocks noGrp="1"/>
          </p:cNvSpPr>
          <p:nvPr>
            <p:ph type="sldNum" sz="quarter" idx="5"/>
          </p:nvPr>
        </p:nvSpPr>
        <p:spPr>
          <a:noFill/>
        </p:spPr>
        <p:txBody>
          <a:bodyPr/>
          <a:lstStyle/>
          <a:p>
            <a:fld id="{59C553C9-4D28-4712-BDA1-0C1F7BB7C809}" type="slidenum">
              <a:rPr lang="en-US" smtClean="0"/>
              <a:pPr/>
              <a:t>11</a:t>
            </a:fld>
            <a:endParaRPr lang="en-US" dirty="0"/>
          </a:p>
        </p:txBody>
      </p:sp>
    </p:spTree>
    <p:extLst>
      <p:ext uri="{BB962C8B-B14F-4D97-AF65-F5344CB8AC3E}">
        <p14:creationId xmlns:p14="http://schemas.microsoft.com/office/powerpoint/2010/main" val="2193551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pPr eaLnBrk="1" hangingPunct="1"/>
            <a:endParaRPr lang="en-US" dirty="0"/>
          </a:p>
        </p:txBody>
      </p:sp>
      <p:sp>
        <p:nvSpPr>
          <p:cNvPr id="99332" name="Slide Number Placeholder 3"/>
          <p:cNvSpPr>
            <a:spLocks noGrp="1"/>
          </p:cNvSpPr>
          <p:nvPr>
            <p:ph type="sldNum" sz="quarter" idx="5"/>
          </p:nvPr>
        </p:nvSpPr>
        <p:spPr/>
        <p:txBody>
          <a:bodyPr/>
          <a:lstStyle/>
          <a:p>
            <a:pPr>
              <a:defRPr/>
            </a:pPr>
            <a:fld id="{E3E44B90-BC29-493D-9B35-609C73EDB6DB}" type="slidenum">
              <a:rPr lang="en-US" smtClean="0"/>
              <a:pPr>
                <a:defRPr/>
              </a:pPr>
              <a:t>12</a:t>
            </a:fld>
            <a:endParaRPr lang="en-US" dirty="0"/>
          </a:p>
        </p:txBody>
      </p:sp>
    </p:spTree>
    <p:extLst>
      <p:ext uri="{BB962C8B-B14F-4D97-AF65-F5344CB8AC3E}">
        <p14:creationId xmlns:p14="http://schemas.microsoft.com/office/powerpoint/2010/main" val="1466984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buFontTx/>
              <a:buNone/>
            </a:pPr>
            <a:endParaRPr lang="en-US" dirty="0"/>
          </a:p>
        </p:txBody>
      </p:sp>
      <p:sp>
        <p:nvSpPr>
          <p:cNvPr id="97284" name="Slide Number Placeholder 3"/>
          <p:cNvSpPr>
            <a:spLocks noGrp="1"/>
          </p:cNvSpPr>
          <p:nvPr>
            <p:ph type="sldNum" sz="quarter" idx="5"/>
          </p:nvPr>
        </p:nvSpPr>
        <p:spPr>
          <a:noFill/>
        </p:spPr>
        <p:txBody>
          <a:bodyPr/>
          <a:lstStyle/>
          <a:p>
            <a:fld id="{59C553C9-4D28-4712-BDA1-0C1F7BB7C809}" type="slidenum">
              <a:rPr lang="en-US" smtClean="0"/>
              <a:pPr/>
              <a:t>13</a:t>
            </a:fld>
            <a:endParaRPr lang="en-US" dirty="0"/>
          </a:p>
        </p:txBody>
      </p:sp>
    </p:spTree>
    <p:extLst>
      <p:ext uri="{BB962C8B-B14F-4D97-AF65-F5344CB8AC3E}">
        <p14:creationId xmlns:p14="http://schemas.microsoft.com/office/powerpoint/2010/main" val="741324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buFontTx/>
              <a:buNone/>
            </a:pPr>
            <a:endParaRPr lang="en-US" dirty="0"/>
          </a:p>
        </p:txBody>
      </p:sp>
      <p:sp>
        <p:nvSpPr>
          <p:cNvPr id="97284" name="Slide Number Placeholder 3"/>
          <p:cNvSpPr>
            <a:spLocks noGrp="1"/>
          </p:cNvSpPr>
          <p:nvPr>
            <p:ph type="sldNum" sz="quarter" idx="5"/>
          </p:nvPr>
        </p:nvSpPr>
        <p:spPr>
          <a:noFill/>
        </p:spPr>
        <p:txBody>
          <a:bodyPr/>
          <a:lstStyle/>
          <a:p>
            <a:fld id="{59C553C9-4D28-4712-BDA1-0C1F7BB7C809}" type="slidenum">
              <a:rPr lang="en-US" smtClean="0"/>
              <a:pPr/>
              <a:t>14</a:t>
            </a:fld>
            <a:endParaRPr lang="en-US" dirty="0"/>
          </a:p>
        </p:txBody>
      </p:sp>
    </p:spTree>
    <p:extLst>
      <p:ext uri="{BB962C8B-B14F-4D97-AF65-F5344CB8AC3E}">
        <p14:creationId xmlns:p14="http://schemas.microsoft.com/office/powerpoint/2010/main" val="741324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a:p>
        </p:txBody>
      </p:sp>
      <p:sp>
        <p:nvSpPr>
          <p:cNvPr id="4" name="Slide Number Placeholder 3"/>
          <p:cNvSpPr>
            <a:spLocks noGrp="1"/>
          </p:cNvSpPr>
          <p:nvPr>
            <p:ph type="sldNum" sz="quarter" idx="10"/>
          </p:nvPr>
        </p:nvSpPr>
        <p:spPr/>
        <p:txBody>
          <a:bodyPr/>
          <a:lstStyle/>
          <a:p>
            <a:pPr>
              <a:defRPr/>
            </a:pPr>
            <a:fld id="{C000DCEC-3D8C-478B-BAE1-EDEB0BEA549C}" type="slidenum">
              <a:rPr lang="en-US" smtClean="0"/>
              <a:pPr>
                <a:defRPr/>
              </a:pPr>
              <a:t>15</a:t>
            </a:fld>
            <a:endParaRPr lang="en-US" dirty="0"/>
          </a:p>
        </p:txBody>
      </p:sp>
    </p:spTree>
    <p:extLst>
      <p:ext uri="{BB962C8B-B14F-4D97-AF65-F5344CB8AC3E}">
        <p14:creationId xmlns:p14="http://schemas.microsoft.com/office/powerpoint/2010/main" val="1832858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xfrm>
            <a:off x="700731" y="4415162"/>
            <a:ext cx="5608942" cy="4881239"/>
          </a:xfrm>
          <a:noFill/>
          <a:ln/>
        </p:spPr>
        <p:txBody>
          <a:bodyPr/>
          <a:lstStyle/>
          <a:p>
            <a:pPr marL="0" marR="0" lvl="0" indent="0" algn="l" defTabSz="893277" rtl="0" eaLnBrk="0" fontAlgn="base" latinLnBrk="0" hangingPunct="0">
              <a:lnSpc>
                <a:spcPct val="100000"/>
              </a:lnSpc>
              <a:spcBef>
                <a:spcPct val="30000"/>
              </a:spcBef>
              <a:spcAft>
                <a:spcPct val="0"/>
              </a:spcAft>
              <a:buClrTx/>
              <a:buSzTx/>
              <a:buFontTx/>
              <a:buNone/>
              <a:tabLst/>
              <a:defRPr/>
            </a:pPr>
            <a:r>
              <a:rPr lang="en-US" dirty="0"/>
              <a:t>Discrimination based on gender identity and sexual orientation now falls under the protected class of sex.</a:t>
            </a:r>
          </a:p>
          <a:p>
            <a:pPr defTabSz="893277">
              <a:defRPr/>
            </a:pPr>
            <a:endParaRPr lang="en-US" baseline="0" dirty="0"/>
          </a:p>
        </p:txBody>
      </p:sp>
      <p:sp>
        <p:nvSpPr>
          <p:cNvPr id="110596" name="Slide Number Placeholder 3"/>
          <p:cNvSpPr>
            <a:spLocks noGrp="1"/>
          </p:cNvSpPr>
          <p:nvPr>
            <p:ph type="sldNum" sz="quarter" idx="5"/>
          </p:nvPr>
        </p:nvSpPr>
        <p:spPr>
          <a:noFill/>
        </p:spPr>
        <p:txBody>
          <a:bodyPr/>
          <a:lstStyle/>
          <a:p>
            <a:fld id="{9FC5002B-FF79-46F0-8A21-A57241AFD974}" type="slidenum">
              <a:rPr lang="en-US" smtClean="0"/>
              <a:pPr/>
              <a:t>16</a:t>
            </a:fld>
            <a:endParaRPr lang="en-US" dirty="0"/>
          </a:p>
        </p:txBody>
      </p:sp>
    </p:spTree>
    <p:extLst>
      <p:ext uri="{BB962C8B-B14F-4D97-AF65-F5344CB8AC3E}">
        <p14:creationId xmlns:p14="http://schemas.microsoft.com/office/powerpoint/2010/main" val="1231811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3277">
              <a:defRPr/>
            </a:pPr>
            <a:endParaRPr lang="en-US" b="1" i="1" dirty="0">
              <a:solidFill>
                <a:srgbClr val="0070C0"/>
              </a:solidFill>
            </a:endParaRPr>
          </a:p>
        </p:txBody>
      </p:sp>
      <p:sp>
        <p:nvSpPr>
          <p:cNvPr id="4" name="Slide Number Placeholder 3"/>
          <p:cNvSpPr>
            <a:spLocks noGrp="1"/>
          </p:cNvSpPr>
          <p:nvPr>
            <p:ph type="sldNum" sz="quarter" idx="10"/>
          </p:nvPr>
        </p:nvSpPr>
        <p:spPr/>
        <p:txBody>
          <a:bodyPr/>
          <a:lstStyle/>
          <a:p>
            <a:pPr>
              <a:defRPr/>
            </a:pPr>
            <a:fld id="{C000DCEC-3D8C-478B-BAE1-EDEB0BEA549C}" type="slidenum">
              <a:rPr lang="en-US" smtClean="0"/>
              <a:pPr>
                <a:defRPr/>
              </a:pPr>
              <a:t>17</a:t>
            </a:fld>
            <a:endParaRPr lang="en-US" dirty="0"/>
          </a:p>
        </p:txBody>
      </p:sp>
    </p:spTree>
    <p:extLst>
      <p:ext uri="{BB962C8B-B14F-4D97-AF65-F5344CB8AC3E}">
        <p14:creationId xmlns:p14="http://schemas.microsoft.com/office/powerpoint/2010/main" val="2245168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defTabSz="893277">
              <a:buFont typeface="Arial" pitchFamily="34" charset="0"/>
              <a:buNone/>
              <a:defRPr/>
            </a:pPr>
            <a:endParaRPr lang="en-US" dirty="0"/>
          </a:p>
        </p:txBody>
      </p:sp>
      <p:sp>
        <p:nvSpPr>
          <p:cNvPr id="4" name="Slide Number Placeholder 3"/>
          <p:cNvSpPr>
            <a:spLocks noGrp="1"/>
          </p:cNvSpPr>
          <p:nvPr>
            <p:ph type="sldNum" sz="quarter" idx="10"/>
          </p:nvPr>
        </p:nvSpPr>
        <p:spPr/>
        <p:txBody>
          <a:bodyPr/>
          <a:lstStyle/>
          <a:p>
            <a:pPr>
              <a:defRPr/>
            </a:pPr>
            <a:fld id="{C000DCEC-3D8C-478B-BAE1-EDEB0BEA549C}" type="slidenum">
              <a:rPr lang="en-US" smtClean="0"/>
              <a:pPr>
                <a:defRPr/>
              </a:pPr>
              <a:t>19</a:t>
            </a:fld>
            <a:endParaRPr lang="en-US" dirty="0"/>
          </a:p>
        </p:txBody>
      </p:sp>
    </p:spTree>
    <p:extLst>
      <p:ext uri="{BB962C8B-B14F-4D97-AF65-F5344CB8AC3E}">
        <p14:creationId xmlns:p14="http://schemas.microsoft.com/office/powerpoint/2010/main" val="2684920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731" y="4415162"/>
            <a:ext cx="5608942" cy="4728839"/>
          </a:xfrm>
        </p:spPr>
        <p:txBody>
          <a:bodyPr>
            <a:normAutofit/>
          </a:bodyPr>
          <a:lstStyle/>
          <a:p>
            <a:endParaRPr lang="en-US" sz="1000" kern="0" dirty="0"/>
          </a:p>
        </p:txBody>
      </p:sp>
      <p:sp>
        <p:nvSpPr>
          <p:cNvPr id="4" name="Slide Number Placeholder 3"/>
          <p:cNvSpPr>
            <a:spLocks noGrp="1"/>
          </p:cNvSpPr>
          <p:nvPr>
            <p:ph type="sldNum" sz="quarter" idx="10"/>
          </p:nvPr>
        </p:nvSpPr>
        <p:spPr/>
        <p:txBody>
          <a:bodyPr/>
          <a:lstStyle/>
          <a:p>
            <a:pPr>
              <a:defRPr/>
            </a:pPr>
            <a:fld id="{C000DCEC-3D8C-478B-BAE1-EDEB0BEA549C}" type="slidenum">
              <a:rPr lang="en-US" smtClean="0"/>
              <a:pPr>
                <a:defRPr/>
              </a:pPr>
              <a:t>20</a:t>
            </a:fld>
            <a:endParaRPr lang="en-US" dirty="0"/>
          </a:p>
        </p:txBody>
      </p:sp>
    </p:spTree>
    <p:extLst>
      <p:ext uri="{BB962C8B-B14F-4D97-AF65-F5344CB8AC3E}">
        <p14:creationId xmlns:p14="http://schemas.microsoft.com/office/powerpoint/2010/main" val="3195629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731" y="4415162"/>
            <a:ext cx="5608942" cy="4728839"/>
          </a:xfrm>
        </p:spPr>
        <p:txBody>
          <a:bodyPr>
            <a:normAutofit/>
          </a:bodyPr>
          <a:lstStyle/>
          <a:p>
            <a:pPr eaLnBrk="1" hangingPunct="1"/>
            <a:endParaRPr lang="en-US" sz="1000" kern="0" dirty="0"/>
          </a:p>
        </p:txBody>
      </p:sp>
      <p:sp>
        <p:nvSpPr>
          <p:cNvPr id="4" name="Slide Number Placeholder 3"/>
          <p:cNvSpPr>
            <a:spLocks noGrp="1"/>
          </p:cNvSpPr>
          <p:nvPr>
            <p:ph type="sldNum" sz="quarter" idx="10"/>
          </p:nvPr>
        </p:nvSpPr>
        <p:spPr/>
        <p:txBody>
          <a:bodyPr/>
          <a:lstStyle/>
          <a:p>
            <a:pPr>
              <a:defRPr/>
            </a:pPr>
            <a:fld id="{C000DCEC-3D8C-478B-BAE1-EDEB0BEA549C}" type="slidenum">
              <a:rPr lang="en-US" smtClean="0"/>
              <a:pPr>
                <a:defRPr/>
              </a:pPr>
              <a:t>21</a:t>
            </a:fld>
            <a:endParaRPr lang="en-US" dirty="0"/>
          </a:p>
        </p:txBody>
      </p:sp>
    </p:spTree>
    <p:extLst>
      <p:ext uri="{BB962C8B-B14F-4D97-AF65-F5344CB8AC3E}">
        <p14:creationId xmlns:p14="http://schemas.microsoft.com/office/powerpoint/2010/main" val="3195629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731" y="4415162"/>
            <a:ext cx="5608942" cy="4881239"/>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C00000"/>
                </a:solidFill>
              </a:rPr>
              <a:t>Programs and activities receiving federal financial assistance must abide by Civil Rights requirements</a:t>
            </a:r>
          </a:p>
          <a:p>
            <a:endParaRPr lang="en-US" dirty="0"/>
          </a:p>
        </p:txBody>
      </p:sp>
      <p:sp>
        <p:nvSpPr>
          <p:cNvPr id="4" name="Slide Number Placeholder 3"/>
          <p:cNvSpPr>
            <a:spLocks noGrp="1"/>
          </p:cNvSpPr>
          <p:nvPr>
            <p:ph type="sldNum" sz="quarter" idx="10"/>
          </p:nvPr>
        </p:nvSpPr>
        <p:spPr/>
        <p:txBody>
          <a:bodyPr/>
          <a:lstStyle/>
          <a:p>
            <a:pPr>
              <a:defRPr/>
            </a:pPr>
            <a:fld id="{C000DCEC-3D8C-478B-BAE1-EDEB0BEA549C}" type="slidenum">
              <a:rPr lang="en-US" smtClean="0"/>
              <a:pPr>
                <a:defRPr/>
              </a:pPr>
              <a:t>2</a:t>
            </a:fld>
            <a:endParaRPr lang="en-US" dirty="0"/>
          </a:p>
        </p:txBody>
      </p:sp>
    </p:spTree>
    <p:extLst>
      <p:ext uri="{BB962C8B-B14F-4D97-AF65-F5344CB8AC3E}">
        <p14:creationId xmlns:p14="http://schemas.microsoft.com/office/powerpoint/2010/main" val="1024598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p>
        </p:txBody>
      </p:sp>
      <p:sp>
        <p:nvSpPr>
          <p:cNvPr id="4" name="Slide Number Placeholder 3"/>
          <p:cNvSpPr>
            <a:spLocks noGrp="1"/>
          </p:cNvSpPr>
          <p:nvPr>
            <p:ph type="sldNum" sz="quarter" idx="10"/>
          </p:nvPr>
        </p:nvSpPr>
        <p:spPr/>
        <p:txBody>
          <a:bodyPr/>
          <a:lstStyle/>
          <a:p>
            <a:pPr>
              <a:defRPr/>
            </a:pPr>
            <a:fld id="{C000DCEC-3D8C-478B-BAE1-EDEB0BEA549C}" type="slidenum">
              <a:rPr lang="en-US" smtClean="0"/>
              <a:pPr>
                <a:defRPr/>
              </a:pPr>
              <a:t>22</a:t>
            </a:fld>
            <a:endParaRPr lang="en-US" dirty="0"/>
          </a:p>
        </p:txBody>
      </p:sp>
    </p:spTree>
    <p:extLst>
      <p:ext uri="{BB962C8B-B14F-4D97-AF65-F5344CB8AC3E}">
        <p14:creationId xmlns:p14="http://schemas.microsoft.com/office/powerpoint/2010/main" val="1715101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48B15308-0D35-4FE9-8ECE-6A97D0EF03CB}" type="slidenum">
              <a:rPr lang="en-US" smtClean="0"/>
              <a:pPr>
                <a:defRPr/>
              </a:pPr>
              <a:t>23</a:t>
            </a:fld>
            <a:endParaRPr lang="en-US" dirty="0"/>
          </a:p>
        </p:txBody>
      </p:sp>
    </p:spTree>
    <p:extLst>
      <p:ext uri="{BB962C8B-B14F-4D97-AF65-F5344CB8AC3E}">
        <p14:creationId xmlns:p14="http://schemas.microsoft.com/office/powerpoint/2010/main" val="3732176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48B15308-0D35-4FE9-8ECE-6A97D0EF03CB}" type="slidenum">
              <a:rPr lang="en-US" smtClean="0"/>
              <a:pPr>
                <a:defRPr/>
              </a:pPr>
              <a:t>24</a:t>
            </a:fld>
            <a:endParaRPr lang="en-US" dirty="0"/>
          </a:p>
        </p:txBody>
      </p:sp>
    </p:spTree>
    <p:extLst>
      <p:ext uri="{BB962C8B-B14F-4D97-AF65-F5344CB8AC3E}">
        <p14:creationId xmlns:p14="http://schemas.microsoft.com/office/powerpoint/2010/main" val="2540913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i="0" dirty="0"/>
          </a:p>
        </p:txBody>
      </p:sp>
      <p:sp>
        <p:nvSpPr>
          <p:cNvPr id="101380" name="Slide Number Placeholder 3"/>
          <p:cNvSpPr>
            <a:spLocks noGrp="1"/>
          </p:cNvSpPr>
          <p:nvPr>
            <p:ph type="sldNum" sz="quarter" idx="5"/>
          </p:nvPr>
        </p:nvSpPr>
        <p:spPr>
          <a:noFill/>
        </p:spPr>
        <p:txBody>
          <a:bodyPr/>
          <a:lstStyle/>
          <a:p>
            <a:fld id="{0616E639-F6A4-4784-9A8D-8D458D64DC57}" type="slidenum">
              <a:rPr lang="en-US" smtClean="0"/>
              <a:pPr/>
              <a:t>25</a:t>
            </a:fld>
            <a:endParaRPr lang="en-US" dirty="0"/>
          </a:p>
        </p:txBody>
      </p:sp>
    </p:spTree>
    <p:extLst>
      <p:ext uri="{BB962C8B-B14F-4D97-AF65-F5344CB8AC3E}">
        <p14:creationId xmlns:p14="http://schemas.microsoft.com/office/powerpoint/2010/main" val="99391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700731" y="4415162"/>
            <a:ext cx="5608942" cy="4805038"/>
          </a:xfrm>
        </p:spPr>
        <p:txBody>
          <a:bodyPr>
            <a:normAutofit/>
          </a:bodyPr>
          <a:lstStyle/>
          <a:p>
            <a:pPr eaLnBrk="1" hangingPunct="1">
              <a:lnSpc>
                <a:spcPct val="80000"/>
              </a:lnSpc>
              <a:defRPr/>
            </a:pPr>
            <a:endParaRPr lang="en-US" sz="2300" dirty="0"/>
          </a:p>
        </p:txBody>
      </p:sp>
      <p:sp>
        <p:nvSpPr>
          <p:cNvPr id="102404" name="Slide Number Placeholder 3"/>
          <p:cNvSpPr>
            <a:spLocks noGrp="1"/>
          </p:cNvSpPr>
          <p:nvPr>
            <p:ph type="sldNum" sz="quarter" idx="5"/>
          </p:nvPr>
        </p:nvSpPr>
        <p:spPr>
          <a:noFill/>
        </p:spPr>
        <p:txBody>
          <a:bodyPr/>
          <a:lstStyle/>
          <a:p>
            <a:fld id="{EAACCCB7-47B1-4CA5-9602-C532F7AA70BC}" type="slidenum">
              <a:rPr lang="en-US" smtClean="0"/>
              <a:pPr/>
              <a:t>26</a:t>
            </a:fld>
            <a:endParaRPr lang="en-US" dirty="0"/>
          </a:p>
        </p:txBody>
      </p:sp>
    </p:spTree>
    <p:extLst>
      <p:ext uri="{BB962C8B-B14F-4D97-AF65-F5344CB8AC3E}">
        <p14:creationId xmlns:p14="http://schemas.microsoft.com/office/powerpoint/2010/main" val="26500688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AD5C0839-CBFB-41DA-8652-A41E40BA467F}" type="slidenum">
              <a:rPr lang="en-US" smtClean="0"/>
              <a:pPr/>
              <a:t>27</a:t>
            </a:fld>
            <a:endParaRPr lang="en-US" dirty="0"/>
          </a:p>
        </p:txBody>
      </p:sp>
      <p:sp>
        <p:nvSpPr>
          <p:cNvPr id="104451" name="Rectangle 2"/>
          <p:cNvSpPr>
            <a:spLocks noGrp="1" noRot="1" noChangeAspect="1" noChangeArrowheads="1" noTextEdit="1"/>
          </p:cNvSpPr>
          <p:nvPr>
            <p:ph type="sldImg"/>
          </p:nvPr>
        </p:nvSpPr>
        <p:spPr>
          <a:ln cap="flat"/>
        </p:spPr>
      </p:sp>
      <p:sp>
        <p:nvSpPr>
          <p:cNvPr id="104452" name="Rectangle 3"/>
          <p:cNvSpPr>
            <a:spLocks noGrp="1" noChangeArrowheads="1"/>
          </p:cNvSpPr>
          <p:nvPr>
            <p:ph type="body" idx="1"/>
          </p:nvPr>
        </p:nvSpPr>
        <p:spPr>
          <a:noFill/>
          <a:ln/>
        </p:spPr>
        <p:txBody>
          <a:bodyPr/>
          <a:lstStyle/>
          <a:p>
            <a:pPr>
              <a:buFont typeface="Arial" pitchFamily="34" charset="0"/>
              <a:buNone/>
            </a:pPr>
            <a:endParaRPr lang="en-US" dirty="0"/>
          </a:p>
        </p:txBody>
      </p:sp>
    </p:spTree>
    <p:extLst>
      <p:ext uri="{BB962C8B-B14F-4D97-AF65-F5344CB8AC3E}">
        <p14:creationId xmlns:p14="http://schemas.microsoft.com/office/powerpoint/2010/main" val="23110724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dirty="0"/>
          </a:p>
        </p:txBody>
      </p:sp>
      <p:sp>
        <p:nvSpPr>
          <p:cNvPr id="83972" name="Slide Number Placeholder 3"/>
          <p:cNvSpPr>
            <a:spLocks noGrp="1"/>
          </p:cNvSpPr>
          <p:nvPr>
            <p:ph type="sldNum" sz="quarter" idx="5"/>
          </p:nvPr>
        </p:nvSpPr>
        <p:spPr>
          <a:noFill/>
        </p:spPr>
        <p:txBody>
          <a:bodyPr/>
          <a:lstStyle/>
          <a:p>
            <a:fld id="{A539C0D8-7D23-47E4-8BD4-272C36274000}" type="slidenum">
              <a:rPr lang="en-US" smtClean="0"/>
              <a:pPr/>
              <a:t>28</a:t>
            </a:fld>
            <a:endParaRPr lang="en-US" dirty="0"/>
          </a:p>
        </p:txBody>
      </p:sp>
    </p:spTree>
    <p:extLst>
      <p:ext uri="{BB962C8B-B14F-4D97-AF65-F5344CB8AC3E}">
        <p14:creationId xmlns:p14="http://schemas.microsoft.com/office/powerpoint/2010/main" val="247391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731" y="4415162"/>
            <a:ext cx="5608942" cy="4728839"/>
          </a:xfrm>
        </p:spPr>
        <p:txBody>
          <a:bodyPr>
            <a:normAutofit/>
          </a:bodyPr>
          <a:lstStyle/>
          <a:p>
            <a:pPr eaLnBrk="1" hangingPunct="1">
              <a:lnSpc>
                <a:spcPct val="80000"/>
              </a:lnSpc>
            </a:pPr>
            <a:endParaRPr lang="en-US" dirty="0"/>
          </a:p>
        </p:txBody>
      </p:sp>
      <p:sp>
        <p:nvSpPr>
          <p:cNvPr id="4" name="Slide Number Placeholder 3"/>
          <p:cNvSpPr>
            <a:spLocks noGrp="1"/>
          </p:cNvSpPr>
          <p:nvPr>
            <p:ph type="sldNum" sz="quarter" idx="10"/>
          </p:nvPr>
        </p:nvSpPr>
        <p:spPr/>
        <p:txBody>
          <a:bodyPr/>
          <a:lstStyle/>
          <a:p>
            <a:pPr>
              <a:defRPr/>
            </a:pPr>
            <a:fld id="{C000DCEC-3D8C-478B-BAE1-EDEB0BEA549C}" type="slidenum">
              <a:rPr lang="en-US" smtClean="0"/>
              <a:pPr>
                <a:defRPr/>
              </a:pPr>
              <a:t>29</a:t>
            </a:fld>
            <a:endParaRPr lang="en-US" dirty="0"/>
          </a:p>
        </p:txBody>
      </p:sp>
    </p:spTree>
    <p:extLst>
      <p:ext uri="{BB962C8B-B14F-4D97-AF65-F5344CB8AC3E}">
        <p14:creationId xmlns:p14="http://schemas.microsoft.com/office/powerpoint/2010/main" val="35134998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731" y="4415162"/>
            <a:ext cx="5608942" cy="4728839"/>
          </a:xfrm>
        </p:spPr>
        <p:txBody>
          <a:bodyPr>
            <a:normAutofit/>
          </a:bodyPr>
          <a:lstStyle/>
          <a:p>
            <a:pPr marL="0" indent="0">
              <a:buNone/>
            </a:pPr>
            <a:endParaRPr lang="en-US" sz="1300" dirty="0"/>
          </a:p>
        </p:txBody>
      </p:sp>
      <p:sp>
        <p:nvSpPr>
          <p:cNvPr id="4" name="Slide Number Placeholder 3"/>
          <p:cNvSpPr>
            <a:spLocks noGrp="1"/>
          </p:cNvSpPr>
          <p:nvPr>
            <p:ph type="sldNum" sz="quarter" idx="10"/>
          </p:nvPr>
        </p:nvSpPr>
        <p:spPr/>
        <p:txBody>
          <a:bodyPr/>
          <a:lstStyle/>
          <a:p>
            <a:pPr>
              <a:defRPr/>
            </a:pPr>
            <a:fld id="{C000DCEC-3D8C-478B-BAE1-EDEB0BEA549C}" type="slidenum">
              <a:rPr lang="en-US" smtClean="0"/>
              <a:pPr>
                <a:defRPr/>
              </a:pPr>
              <a:t>30</a:t>
            </a:fld>
            <a:endParaRPr lang="en-US" dirty="0"/>
          </a:p>
        </p:txBody>
      </p:sp>
    </p:spTree>
    <p:extLst>
      <p:ext uri="{BB962C8B-B14F-4D97-AF65-F5344CB8AC3E}">
        <p14:creationId xmlns:p14="http://schemas.microsoft.com/office/powerpoint/2010/main" val="35134998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80000"/>
              </a:lnSpc>
            </a:pPr>
            <a:endParaRPr lang="en-US" dirty="0"/>
          </a:p>
        </p:txBody>
      </p:sp>
      <p:sp>
        <p:nvSpPr>
          <p:cNvPr id="4" name="Slide Number Placeholder 3"/>
          <p:cNvSpPr>
            <a:spLocks noGrp="1"/>
          </p:cNvSpPr>
          <p:nvPr>
            <p:ph type="sldNum" sz="quarter" idx="10"/>
          </p:nvPr>
        </p:nvSpPr>
        <p:spPr/>
        <p:txBody>
          <a:bodyPr/>
          <a:lstStyle/>
          <a:p>
            <a:pPr>
              <a:defRPr/>
            </a:pPr>
            <a:fld id="{C000DCEC-3D8C-478B-BAE1-EDEB0BEA549C}" type="slidenum">
              <a:rPr lang="en-US" smtClean="0"/>
              <a:pPr>
                <a:defRPr/>
              </a:pPr>
              <a:t>31</a:t>
            </a:fld>
            <a:endParaRPr lang="en-US" dirty="0"/>
          </a:p>
        </p:txBody>
      </p:sp>
    </p:spTree>
    <p:extLst>
      <p:ext uri="{BB962C8B-B14F-4D97-AF65-F5344CB8AC3E}">
        <p14:creationId xmlns:p14="http://schemas.microsoft.com/office/powerpoint/2010/main" val="1100298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00DCEC-3D8C-478B-BAE1-EDEB0BEA549C}" type="slidenum">
              <a:rPr lang="en-US" smtClean="0"/>
              <a:pPr>
                <a:defRPr/>
              </a:pPr>
              <a:t>3</a:t>
            </a:fld>
            <a:endParaRPr lang="en-US" dirty="0"/>
          </a:p>
        </p:txBody>
      </p:sp>
    </p:spTree>
    <p:extLst>
      <p:ext uri="{BB962C8B-B14F-4D97-AF65-F5344CB8AC3E}">
        <p14:creationId xmlns:p14="http://schemas.microsoft.com/office/powerpoint/2010/main" val="460482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US" dirty="0"/>
          </a:p>
        </p:txBody>
      </p:sp>
      <p:sp>
        <p:nvSpPr>
          <p:cNvPr id="84996" name="Slide Number Placeholder 3"/>
          <p:cNvSpPr>
            <a:spLocks noGrp="1"/>
          </p:cNvSpPr>
          <p:nvPr>
            <p:ph type="sldNum" sz="quarter" idx="5"/>
          </p:nvPr>
        </p:nvSpPr>
        <p:spPr>
          <a:noFill/>
        </p:spPr>
        <p:txBody>
          <a:bodyPr/>
          <a:lstStyle/>
          <a:p>
            <a:fld id="{6909DA1A-16EA-48C8-83DB-8FB6CCC57889}" type="slidenum">
              <a:rPr lang="en-US" smtClean="0"/>
              <a:pPr/>
              <a:t>32</a:t>
            </a:fld>
            <a:endParaRPr lang="en-US" dirty="0"/>
          </a:p>
        </p:txBody>
      </p:sp>
    </p:spTree>
    <p:extLst>
      <p:ext uri="{BB962C8B-B14F-4D97-AF65-F5344CB8AC3E}">
        <p14:creationId xmlns:p14="http://schemas.microsoft.com/office/powerpoint/2010/main" val="7209559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dirty="0"/>
          </a:p>
        </p:txBody>
      </p:sp>
      <p:sp>
        <p:nvSpPr>
          <p:cNvPr id="91140" name="Slide Number Placeholder 3"/>
          <p:cNvSpPr>
            <a:spLocks noGrp="1"/>
          </p:cNvSpPr>
          <p:nvPr>
            <p:ph type="sldNum" sz="quarter" idx="5"/>
          </p:nvPr>
        </p:nvSpPr>
        <p:spPr>
          <a:noFill/>
        </p:spPr>
        <p:txBody>
          <a:bodyPr/>
          <a:lstStyle/>
          <a:p>
            <a:fld id="{682623BC-1B9A-4E0B-AFFB-06EFE13074E9}" type="slidenum">
              <a:rPr lang="en-US" smtClean="0"/>
              <a:pPr/>
              <a:t>33</a:t>
            </a:fld>
            <a:endParaRPr lang="en-US" dirty="0"/>
          </a:p>
        </p:txBody>
      </p:sp>
    </p:spTree>
    <p:extLst>
      <p:ext uri="{BB962C8B-B14F-4D97-AF65-F5344CB8AC3E}">
        <p14:creationId xmlns:p14="http://schemas.microsoft.com/office/powerpoint/2010/main" val="1710049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000DCEC-3D8C-478B-BAE1-EDEB0BEA549C}" type="slidenum">
              <a:rPr lang="en-US" smtClean="0"/>
              <a:pPr>
                <a:defRPr/>
              </a:pPr>
              <a:t>34</a:t>
            </a:fld>
            <a:endParaRPr lang="en-US" dirty="0"/>
          </a:p>
        </p:txBody>
      </p:sp>
    </p:spTree>
    <p:extLst>
      <p:ext uri="{BB962C8B-B14F-4D97-AF65-F5344CB8AC3E}">
        <p14:creationId xmlns:p14="http://schemas.microsoft.com/office/powerpoint/2010/main" val="35155534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731" y="4415162"/>
            <a:ext cx="5608942" cy="4576439"/>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000DCEC-3D8C-478B-BAE1-EDEB0BEA549C}" type="slidenum">
              <a:rPr lang="en-US" smtClean="0"/>
              <a:pPr>
                <a:defRPr/>
              </a:pPr>
              <a:t>35</a:t>
            </a:fld>
            <a:endParaRPr lang="en-US" dirty="0"/>
          </a:p>
        </p:txBody>
      </p:sp>
    </p:spTree>
    <p:extLst>
      <p:ext uri="{BB962C8B-B14F-4D97-AF65-F5344CB8AC3E}">
        <p14:creationId xmlns:p14="http://schemas.microsoft.com/office/powerpoint/2010/main" val="2422852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endParaRPr lang="en-US" dirty="0"/>
          </a:p>
        </p:txBody>
      </p:sp>
      <p:sp>
        <p:nvSpPr>
          <p:cNvPr id="107524" name="Slide Number Placeholder 3"/>
          <p:cNvSpPr>
            <a:spLocks noGrp="1"/>
          </p:cNvSpPr>
          <p:nvPr>
            <p:ph type="sldNum" sz="quarter" idx="5"/>
          </p:nvPr>
        </p:nvSpPr>
        <p:spPr>
          <a:noFill/>
        </p:spPr>
        <p:txBody>
          <a:bodyPr/>
          <a:lstStyle/>
          <a:p>
            <a:fld id="{E602A796-B34B-4D60-AE15-68A4B80E55A5}" type="slidenum">
              <a:rPr lang="en-US" smtClean="0"/>
              <a:pPr/>
              <a:t>37</a:t>
            </a:fld>
            <a:endParaRPr lang="en-US" dirty="0"/>
          </a:p>
        </p:txBody>
      </p:sp>
    </p:spTree>
    <p:extLst>
      <p:ext uri="{BB962C8B-B14F-4D97-AF65-F5344CB8AC3E}">
        <p14:creationId xmlns:p14="http://schemas.microsoft.com/office/powerpoint/2010/main" val="40908382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00DCEC-3D8C-478B-BAE1-EDEB0BEA549C}" type="slidenum">
              <a:rPr lang="en-US" smtClean="0"/>
              <a:pPr>
                <a:defRPr/>
              </a:pPr>
              <a:t>38</a:t>
            </a:fld>
            <a:endParaRPr lang="en-US" dirty="0"/>
          </a:p>
        </p:txBody>
      </p:sp>
    </p:spTree>
    <p:extLst>
      <p:ext uri="{BB962C8B-B14F-4D97-AF65-F5344CB8AC3E}">
        <p14:creationId xmlns:p14="http://schemas.microsoft.com/office/powerpoint/2010/main" val="30416714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C740A60A-087E-4A9B-B998-15F1FFD7B75F}" type="slidenum">
              <a:rPr lang="en-US" smtClean="0"/>
              <a:pPr/>
              <a:t>39</a:t>
            </a:fld>
            <a:endParaRPr lang="en-US" dirty="0"/>
          </a:p>
        </p:txBody>
      </p:sp>
      <p:sp>
        <p:nvSpPr>
          <p:cNvPr id="93187" name="Rectangle 2"/>
          <p:cNvSpPr>
            <a:spLocks noGrp="1" noRot="1" noChangeAspect="1" noChangeArrowheads="1" noTextEdit="1"/>
          </p:cNvSpPr>
          <p:nvPr>
            <p:ph type="sldImg"/>
          </p:nvPr>
        </p:nvSpPr>
        <p:spPr>
          <a:ln cap="flat"/>
        </p:spPr>
      </p:sp>
      <p:sp>
        <p:nvSpPr>
          <p:cNvPr id="93188" name="Rectangle 3"/>
          <p:cNvSpPr>
            <a:spLocks noGrp="1" noChangeArrowheads="1"/>
          </p:cNvSpPr>
          <p:nvPr>
            <p:ph type="body" idx="1"/>
          </p:nvPr>
        </p:nvSpPr>
        <p:spPr>
          <a:noFill/>
          <a:ln/>
        </p:spPr>
        <p:txBody>
          <a:bodyPr/>
          <a:lstStyle/>
          <a:p>
            <a:pPr defTabSz="881390"/>
            <a:endParaRPr lang="en-US" dirty="0"/>
          </a:p>
        </p:txBody>
      </p:sp>
    </p:spTree>
    <p:extLst>
      <p:ext uri="{BB962C8B-B14F-4D97-AF65-F5344CB8AC3E}">
        <p14:creationId xmlns:p14="http://schemas.microsoft.com/office/powerpoint/2010/main" val="12095806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1183">
              <a:defRPr/>
            </a:pPr>
            <a:endParaRPr lang="en-US" dirty="0"/>
          </a:p>
        </p:txBody>
      </p:sp>
      <p:sp>
        <p:nvSpPr>
          <p:cNvPr id="4" name="Slide Number Placeholder 3"/>
          <p:cNvSpPr>
            <a:spLocks noGrp="1"/>
          </p:cNvSpPr>
          <p:nvPr>
            <p:ph type="sldNum" sz="quarter" idx="10"/>
          </p:nvPr>
        </p:nvSpPr>
        <p:spPr/>
        <p:txBody>
          <a:bodyPr/>
          <a:lstStyle/>
          <a:p>
            <a:pPr>
              <a:defRPr/>
            </a:pPr>
            <a:fld id="{C000DCEC-3D8C-478B-BAE1-EDEB0BEA549C}" type="slidenum">
              <a:rPr lang="en-US" smtClean="0"/>
              <a:pPr>
                <a:defRPr/>
              </a:pPr>
              <a:t>40</a:t>
            </a:fld>
            <a:endParaRPr lang="en-US" dirty="0"/>
          </a:p>
        </p:txBody>
      </p:sp>
    </p:spTree>
    <p:extLst>
      <p:ext uri="{BB962C8B-B14F-4D97-AF65-F5344CB8AC3E}">
        <p14:creationId xmlns:p14="http://schemas.microsoft.com/office/powerpoint/2010/main" val="18695847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endParaRPr lang="en-US" dirty="0"/>
          </a:p>
        </p:txBody>
      </p:sp>
      <p:sp>
        <p:nvSpPr>
          <p:cNvPr id="113668" name="Slide Number Placeholder 3"/>
          <p:cNvSpPr>
            <a:spLocks noGrp="1"/>
          </p:cNvSpPr>
          <p:nvPr>
            <p:ph type="sldNum" sz="quarter" idx="5"/>
          </p:nvPr>
        </p:nvSpPr>
        <p:spPr>
          <a:noFill/>
        </p:spPr>
        <p:txBody>
          <a:bodyPr/>
          <a:lstStyle/>
          <a:p>
            <a:fld id="{D946FEE7-9489-4BC5-A34F-95D1C5012733}" type="slidenum">
              <a:rPr lang="en-US" smtClean="0"/>
              <a:pPr/>
              <a:t>41</a:t>
            </a:fld>
            <a:endParaRPr lang="en-US" dirty="0"/>
          </a:p>
        </p:txBody>
      </p:sp>
    </p:spTree>
    <p:extLst>
      <p:ext uri="{BB962C8B-B14F-4D97-AF65-F5344CB8AC3E}">
        <p14:creationId xmlns:p14="http://schemas.microsoft.com/office/powerpoint/2010/main" val="6562248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endParaRPr lang="en-US" dirty="0"/>
          </a:p>
        </p:txBody>
      </p:sp>
      <p:sp>
        <p:nvSpPr>
          <p:cNvPr id="114692" name="Slide Number Placeholder 3"/>
          <p:cNvSpPr>
            <a:spLocks noGrp="1"/>
          </p:cNvSpPr>
          <p:nvPr>
            <p:ph type="sldNum" sz="quarter" idx="5"/>
          </p:nvPr>
        </p:nvSpPr>
        <p:spPr>
          <a:noFill/>
        </p:spPr>
        <p:txBody>
          <a:bodyPr/>
          <a:lstStyle/>
          <a:p>
            <a:fld id="{41CF2D51-D004-4754-BFC3-F86A57F8063A}" type="slidenum">
              <a:rPr lang="en-US" smtClean="0"/>
              <a:pPr/>
              <a:t>42</a:t>
            </a:fld>
            <a:endParaRPr lang="en-US" dirty="0"/>
          </a:p>
        </p:txBody>
      </p:sp>
    </p:spTree>
    <p:extLst>
      <p:ext uri="{BB962C8B-B14F-4D97-AF65-F5344CB8AC3E}">
        <p14:creationId xmlns:p14="http://schemas.microsoft.com/office/powerpoint/2010/main" val="1725680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00DCEC-3D8C-478B-BAE1-EDEB0BEA549C}" type="slidenum">
              <a:rPr lang="en-US" smtClean="0"/>
              <a:pPr>
                <a:defRPr/>
              </a:pPr>
              <a:t>4</a:t>
            </a:fld>
            <a:endParaRPr lang="en-US" dirty="0"/>
          </a:p>
        </p:txBody>
      </p:sp>
    </p:spTree>
    <p:extLst>
      <p:ext uri="{BB962C8B-B14F-4D97-AF65-F5344CB8AC3E}">
        <p14:creationId xmlns:p14="http://schemas.microsoft.com/office/powerpoint/2010/main" val="2161181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xfrm>
            <a:off x="700731" y="4415162"/>
            <a:ext cx="5608942" cy="4805039"/>
          </a:xfrm>
          <a:noFill/>
          <a:ln/>
        </p:spPr>
        <p:txBody>
          <a:bodyPr/>
          <a:lstStyle/>
          <a:p>
            <a:endParaRPr lang="en-US" dirty="0"/>
          </a:p>
        </p:txBody>
      </p:sp>
      <p:sp>
        <p:nvSpPr>
          <p:cNvPr id="99332" name="Slide Number Placeholder 3"/>
          <p:cNvSpPr>
            <a:spLocks noGrp="1"/>
          </p:cNvSpPr>
          <p:nvPr>
            <p:ph type="sldNum" sz="quarter" idx="5"/>
          </p:nvPr>
        </p:nvSpPr>
        <p:spPr>
          <a:noFill/>
        </p:spPr>
        <p:txBody>
          <a:bodyPr/>
          <a:lstStyle/>
          <a:p>
            <a:fld id="{04B13936-D3D9-48B8-8B86-8578B39F2960}" type="slidenum">
              <a:rPr lang="en-US" smtClean="0"/>
              <a:pPr/>
              <a:t>6</a:t>
            </a:fld>
            <a:endParaRPr lang="en-US" dirty="0"/>
          </a:p>
        </p:txBody>
      </p:sp>
    </p:spTree>
    <p:extLst>
      <p:ext uri="{BB962C8B-B14F-4D97-AF65-F5344CB8AC3E}">
        <p14:creationId xmlns:p14="http://schemas.microsoft.com/office/powerpoint/2010/main" val="2233727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731" y="4415162"/>
            <a:ext cx="5608942" cy="4805039"/>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000DCEC-3D8C-478B-BAE1-EDEB0BEA549C}" type="slidenum">
              <a:rPr lang="en-US" smtClean="0"/>
              <a:pPr>
                <a:defRPr/>
              </a:pPr>
              <a:t>7</a:t>
            </a:fld>
            <a:endParaRPr lang="en-US" dirty="0"/>
          </a:p>
        </p:txBody>
      </p:sp>
    </p:spTree>
    <p:extLst>
      <p:ext uri="{BB962C8B-B14F-4D97-AF65-F5344CB8AC3E}">
        <p14:creationId xmlns:p14="http://schemas.microsoft.com/office/powerpoint/2010/main" val="1554144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dirty="0"/>
          </a:p>
        </p:txBody>
      </p:sp>
      <p:sp>
        <p:nvSpPr>
          <p:cNvPr id="94212" name="Slide Number Placeholder 3"/>
          <p:cNvSpPr>
            <a:spLocks noGrp="1"/>
          </p:cNvSpPr>
          <p:nvPr>
            <p:ph type="sldNum" sz="quarter" idx="5"/>
          </p:nvPr>
        </p:nvSpPr>
        <p:spPr>
          <a:noFill/>
        </p:spPr>
        <p:txBody>
          <a:bodyPr/>
          <a:lstStyle/>
          <a:p>
            <a:fld id="{36BC9869-F27A-4914-81FE-44C5C44BA35C}" type="slidenum">
              <a:rPr lang="en-US" smtClean="0"/>
              <a:pPr/>
              <a:t>8</a:t>
            </a:fld>
            <a:endParaRPr lang="en-US" dirty="0"/>
          </a:p>
        </p:txBody>
      </p:sp>
    </p:spTree>
    <p:extLst>
      <p:ext uri="{BB962C8B-B14F-4D97-AF65-F5344CB8AC3E}">
        <p14:creationId xmlns:p14="http://schemas.microsoft.com/office/powerpoint/2010/main" val="2742157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en-US" dirty="0"/>
          </a:p>
        </p:txBody>
      </p:sp>
      <p:sp>
        <p:nvSpPr>
          <p:cNvPr id="95236" name="Slide Number Placeholder 3"/>
          <p:cNvSpPr>
            <a:spLocks noGrp="1"/>
          </p:cNvSpPr>
          <p:nvPr>
            <p:ph type="sldNum" sz="quarter" idx="5"/>
          </p:nvPr>
        </p:nvSpPr>
        <p:spPr>
          <a:noFill/>
        </p:spPr>
        <p:txBody>
          <a:bodyPr/>
          <a:lstStyle/>
          <a:p>
            <a:fld id="{2762364D-B7E4-460D-81F4-DC37C3210CFA}" type="slidenum">
              <a:rPr lang="en-US" smtClean="0"/>
              <a:pPr/>
              <a:t>9</a:t>
            </a:fld>
            <a:endParaRPr lang="en-US" dirty="0"/>
          </a:p>
        </p:txBody>
      </p:sp>
    </p:spTree>
    <p:extLst>
      <p:ext uri="{BB962C8B-B14F-4D97-AF65-F5344CB8AC3E}">
        <p14:creationId xmlns:p14="http://schemas.microsoft.com/office/powerpoint/2010/main" val="593097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dirty="0"/>
          </a:p>
        </p:txBody>
      </p:sp>
      <p:sp>
        <p:nvSpPr>
          <p:cNvPr id="96260" name="Slide Number Placeholder 3"/>
          <p:cNvSpPr>
            <a:spLocks noGrp="1"/>
          </p:cNvSpPr>
          <p:nvPr>
            <p:ph type="sldNum" sz="quarter" idx="5"/>
          </p:nvPr>
        </p:nvSpPr>
        <p:spPr>
          <a:noFill/>
        </p:spPr>
        <p:txBody>
          <a:bodyPr/>
          <a:lstStyle/>
          <a:p>
            <a:fld id="{5AF7E99A-554B-49CE-B5F0-881817EAD1BC}" type="slidenum">
              <a:rPr lang="en-US" smtClean="0"/>
              <a:pPr/>
              <a:t>10</a:t>
            </a:fld>
            <a:endParaRPr lang="en-US" dirty="0"/>
          </a:p>
        </p:txBody>
      </p:sp>
    </p:spTree>
    <p:extLst>
      <p:ext uri="{BB962C8B-B14F-4D97-AF65-F5344CB8AC3E}">
        <p14:creationId xmlns:p14="http://schemas.microsoft.com/office/powerpoint/2010/main" val="41300643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BE777-70B5-2A42-87B4-5AEF232B7761}"/>
              </a:ext>
            </a:extLst>
          </p:cNvPr>
          <p:cNvSpPr>
            <a:spLocks noGrp="1"/>
          </p:cNvSpPr>
          <p:nvPr>
            <p:ph type="ctrTitle"/>
          </p:nvPr>
        </p:nvSpPr>
        <p:spPr>
          <a:xfrm>
            <a:off x="3390385" y="1470453"/>
            <a:ext cx="5310317" cy="2273644"/>
          </a:xfrm>
        </p:spPr>
        <p:txBody>
          <a:bodyPr anchor="b">
            <a:noAutofit/>
          </a:bodyPr>
          <a:lstStyle>
            <a:lvl1pPr algn="l">
              <a:defRPr sz="4050"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3899074-DC17-8344-BD8F-B2D8614DF1EF}"/>
              </a:ext>
            </a:extLst>
          </p:cNvPr>
          <p:cNvSpPr>
            <a:spLocks noGrp="1"/>
          </p:cNvSpPr>
          <p:nvPr>
            <p:ph type="subTitle" idx="1"/>
          </p:nvPr>
        </p:nvSpPr>
        <p:spPr>
          <a:xfrm>
            <a:off x="3390385" y="3843433"/>
            <a:ext cx="5310317" cy="1414367"/>
          </a:xfr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3AF0834-C12C-7647-A5D2-63EA1C2408DA}"/>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10D0354E-8E94-E645-89E3-3242F1F50ABE}"/>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5C762571-6E6E-E545-9BE3-677344872FA2}"/>
              </a:ext>
            </a:extLst>
          </p:cNvPr>
          <p:cNvSpPr>
            <a:spLocks noGrp="1"/>
          </p:cNvSpPr>
          <p:nvPr>
            <p:ph type="sldNum" sz="quarter" idx="12"/>
          </p:nvPr>
        </p:nvSpPr>
        <p:spPr/>
        <p:txBody>
          <a:bodyPr/>
          <a:lstStyle/>
          <a:p>
            <a:pPr>
              <a:defRPr/>
            </a:pPr>
            <a:fld id="{77973F91-2D89-46FC-9917-DDADD4A0E4FA}" type="slidenum">
              <a:rPr lang="en-US" smtClean="0"/>
              <a:pPr>
                <a:defRPr/>
              </a:pPr>
              <a:t>‹#›</a:t>
            </a:fld>
            <a:endParaRPr lang="en-US" dirty="0"/>
          </a:p>
        </p:txBody>
      </p:sp>
      <p:grpSp>
        <p:nvGrpSpPr>
          <p:cNvPr id="10" name="Group 9">
            <a:extLst>
              <a:ext uri="{FF2B5EF4-FFF2-40B4-BE49-F238E27FC236}">
                <a16:creationId xmlns:a16="http://schemas.microsoft.com/office/drawing/2014/main" id="{6757D654-5388-1048-878A-F140319F59D5}"/>
              </a:ext>
            </a:extLst>
          </p:cNvPr>
          <p:cNvGrpSpPr/>
          <p:nvPr/>
        </p:nvGrpSpPr>
        <p:grpSpPr>
          <a:xfrm>
            <a:off x="661536" y="2079324"/>
            <a:ext cx="2024514" cy="2699352"/>
            <a:chOff x="838200" y="1470453"/>
            <a:chExt cx="3787346" cy="3787346"/>
          </a:xfrm>
        </p:grpSpPr>
        <p:sp>
          <p:nvSpPr>
            <p:cNvPr id="7" name="Oval 6">
              <a:extLst>
                <a:ext uri="{FF2B5EF4-FFF2-40B4-BE49-F238E27FC236}">
                  <a16:creationId xmlns:a16="http://schemas.microsoft.com/office/drawing/2014/main" id="{0DCA8C48-9379-6449-8D77-445801FD27DA}"/>
                </a:ext>
              </a:extLst>
            </p:cNvPr>
            <p:cNvSpPr/>
            <p:nvPr/>
          </p:nvSpPr>
          <p:spPr>
            <a:xfrm>
              <a:off x="838200" y="1470453"/>
              <a:ext cx="3787346" cy="3787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Picture 8" descr="Logo, calendar&#10;&#10;Description automatically generated">
              <a:extLst>
                <a:ext uri="{FF2B5EF4-FFF2-40B4-BE49-F238E27FC236}">
                  <a16:creationId xmlns:a16="http://schemas.microsoft.com/office/drawing/2014/main" id="{FB8116F7-404F-874C-B1DC-F15BECC54721}"/>
                </a:ext>
              </a:extLst>
            </p:cNvPr>
            <p:cNvPicPr>
              <a:picLocks noChangeAspect="1"/>
            </p:cNvPicPr>
            <p:nvPr/>
          </p:nvPicPr>
          <p:blipFill>
            <a:blip r:embed="rId3"/>
            <a:stretch>
              <a:fillRect/>
            </a:stretch>
          </p:blipFill>
          <p:spPr>
            <a:xfrm>
              <a:off x="914742" y="1546995"/>
              <a:ext cx="3634260" cy="3634260"/>
            </a:xfrm>
            <a:prstGeom prst="rect">
              <a:avLst/>
            </a:prstGeom>
          </p:spPr>
        </p:pic>
      </p:grpSp>
      <p:cxnSp>
        <p:nvCxnSpPr>
          <p:cNvPr id="12" name="Straight Connector 11">
            <a:extLst>
              <a:ext uri="{FF2B5EF4-FFF2-40B4-BE49-F238E27FC236}">
                <a16:creationId xmlns:a16="http://schemas.microsoft.com/office/drawing/2014/main" id="{0D18A434-8F9C-EA40-80DC-F2A775338B29}"/>
              </a:ext>
            </a:extLst>
          </p:cNvPr>
          <p:cNvCxnSpPr/>
          <p:nvPr/>
        </p:nvCxnSpPr>
        <p:spPr>
          <a:xfrm>
            <a:off x="3038217" y="1149178"/>
            <a:ext cx="0" cy="4374292"/>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148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23779-CB40-F149-A598-33EBF0F8BA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E61631-B467-894E-8540-2FDAEF6672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016203-83BF-D641-A03C-6903364C1D3C}"/>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8CA41290-E99D-DC4F-BE81-33414C721ABE}"/>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C529F596-23C4-5142-8717-49D364DB9B9F}"/>
              </a:ext>
            </a:extLst>
          </p:cNvPr>
          <p:cNvSpPr>
            <a:spLocks noGrp="1"/>
          </p:cNvSpPr>
          <p:nvPr>
            <p:ph type="sldNum" sz="quarter" idx="12"/>
          </p:nvPr>
        </p:nvSpPr>
        <p:spPr/>
        <p:txBody>
          <a:bodyPr/>
          <a:lstStyle/>
          <a:p>
            <a:pPr>
              <a:defRPr/>
            </a:pPr>
            <a:fld id="{A94CF5AA-B353-4077-B7EB-C772C7CE9D0A}" type="slidenum">
              <a:rPr lang="en-US" smtClean="0"/>
              <a:pPr>
                <a:defRPr/>
              </a:pPr>
              <a:t>‹#›</a:t>
            </a:fld>
            <a:endParaRPr lang="en-US" dirty="0"/>
          </a:p>
        </p:txBody>
      </p:sp>
    </p:spTree>
    <p:extLst>
      <p:ext uri="{BB962C8B-B14F-4D97-AF65-F5344CB8AC3E}">
        <p14:creationId xmlns:p14="http://schemas.microsoft.com/office/powerpoint/2010/main" val="83694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10C5AD-5D6B-E24B-A94E-9BD0ABC84D8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ECDB63-67D9-344C-8CE2-3AC100B29BD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ABEBED-B5FC-DB42-9997-89B4DF1F304E}"/>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9F395A80-CCFA-3A4E-8E95-F97E2C2404A7}"/>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A316E4F2-C37C-A647-B64F-6C9DE0ACD822}"/>
              </a:ext>
            </a:extLst>
          </p:cNvPr>
          <p:cNvSpPr>
            <a:spLocks noGrp="1"/>
          </p:cNvSpPr>
          <p:nvPr>
            <p:ph type="sldNum" sz="quarter" idx="12"/>
          </p:nvPr>
        </p:nvSpPr>
        <p:spPr/>
        <p:txBody>
          <a:bodyPr/>
          <a:lstStyle/>
          <a:p>
            <a:pPr>
              <a:defRPr/>
            </a:pPr>
            <a:fld id="{091A8335-A44F-44A5-A1C4-48F478F26682}" type="slidenum">
              <a:rPr lang="en-US" smtClean="0"/>
              <a:pPr>
                <a:defRPr/>
              </a:pPr>
              <a:t>‹#›</a:t>
            </a:fld>
            <a:endParaRPr lang="en-US" dirty="0"/>
          </a:p>
        </p:txBody>
      </p:sp>
    </p:spTree>
    <p:extLst>
      <p:ext uri="{BB962C8B-B14F-4D97-AF65-F5344CB8AC3E}">
        <p14:creationId xmlns:p14="http://schemas.microsoft.com/office/powerpoint/2010/main" val="2106146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3C4C2-E181-EB44-8AE8-5EE516DACD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AC4C06-BEC1-AA4E-A7ED-2220DDAFB6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63C9E-F3BD-CB49-9798-7FF8060C0C80}"/>
              </a:ext>
            </a:extLst>
          </p:cNvPr>
          <p:cNvSpPr>
            <a:spLocks noGrp="1"/>
          </p:cNvSpPr>
          <p:nvPr>
            <p:ph type="dt" sz="half" idx="10"/>
          </p:nvPr>
        </p:nvSpPr>
        <p:spPr/>
        <p:txBody>
          <a:bodyPr/>
          <a:lstStyle>
            <a:lvl1pPr>
              <a:defRPr b="0" i="0">
                <a:latin typeface="Arial" panose="020B0604020202020204" pitchFamily="34" charset="0"/>
                <a:cs typeface="Arial" panose="020B0604020202020204" pitchFamily="34" charset="0"/>
              </a:defRPr>
            </a:lvl1pPr>
          </a:lstStyle>
          <a:p>
            <a:pPr>
              <a:defRPr/>
            </a:pPr>
            <a:endParaRPr lang="en-US" dirty="0"/>
          </a:p>
        </p:txBody>
      </p:sp>
      <p:sp>
        <p:nvSpPr>
          <p:cNvPr id="5" name="Footer Placeholder 4">
            <a:extLst>
              <a:ext uri="{FF2B5EF4-FFF2-40B4-BE49-F238E27FC236}">
                <a16:creationId xmlns:a16="http://schemas.microsoft.com/office/drawing/2014/main" id="{FDEA09E2-5817-7844-ABC2-E4CCDE21ADE0}"/>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D9A3B76A-0F0C-AD48-B1D6-E7A921D47A57}"/>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47E394F6-A0B4-42E2-95F4-25100D3EAD03}" type="slidenum">
              <a:rPr lang="en-US" smtClean="0"/>
              <a:pPr>
                <a:defRPr/>
              </a:pPr>
              <a:t>‹#›</a:t>
            </a:fld>
            <a:endParaRPr lang="en-US" dirty="0"/>
          </a:p>
        </p:txBody>
      </p:sp>
      <p:cxnSp>
        <p:nvCxnSpPr>
          <p:cNvPr id="8" name="Straight Connector 7">
            <a:extLst>
              <a:ext uri="{FF2B5EF4-FFF2-40B4-BE49-F238E27FC236}">
                <a16:creationId xmlns:a16="http://schemas.microsoft.com/office/drawing/2014/main" id="{9038EF13-0F1B-AB4D-9A23-35A902F06BB1}"/>
              </a:ext>
            </a:extLst>
          </p:cNvPr>
          <p:cNvCxnSpPr/>
          <p:nvPr/>
        </p:nvCxnSpPr>
        <p:spPr>
          <a:xfrm>
            <a:off x="281116" y="6224975"/>
            <a:ext cx="8581768" cy="0"/>
          </a:xfrm>
          <a:prstGeom prst="line">
            <a:avLst/>
          </a:prstGeom>
          <a:ln w="12700">
            <a:solidFill>
              <a:srgbClr val="00365A"/>
            </a:solidFill>
          </a:ln>
        </p:spPr>
        <p:style>
          <a:lnRef idx="1">
            <a:schemeClr val="accent1"/>
          </a:lnRef>
          <a:fillRef idx="0">
            <a:schemeClr val="accent1"/>
          </a:fillRef>
          <a:effectRef idx="0">
            <a:schemeClr val="accent1"/>
          </a:effectRef>
          <a:fontRef idx="minor">
            <a:schemeClr val="tx1"/>
          </a:fontRef>
        </p:style>
      </p:cxnSp>
      <p:pic>
        <p:nvPicPr>
          <p:cNvPr id="9" name="Picture 8" descr="Text&#10;&#10;Description automatically generated">
            <a:extLst>
              <a:ext uri="{FF2B5EF4-FFF2-40B4-BE49-F238E27FC236}">
                <a16:creationId xmlns:a16="http://schemas.microsoft.com/office/drawing/2014/main" id="{9E9874D4-46EF-DA40-BEDC-5CF0719B1FD6}"/>
              </a:ext>
            </a:extLst>
          </p:cNvPr>
          <p:cNvPicPr>
            <a:picLocks noChangeAspect="1"/>
          </p:cNvPicPr>
          <p:nvPr/>
        </p:nvPicPr>
        <p:blipFill>
          <a:blip r:embed="rId2"/>
          <a:stretch>
            <a:fillRect/>
          </a:stretch>
        </p:blipFill>
        <p:spPr>
          <a:xfrm>
            <a:off x="6589241" y="411598"/>
            <a:ext cx="2213404" cy="721406"/>
          </a:xfrm>
          <a:prstGeom prst="rect">
            <a:avLst/>
          </a:prstGeom>
        </p:spPr>
      </p:pic>
      <p:sp>
        <p:nvSpPr>
          <p:cNvPr id="7" name="Rectangle 6">
            <a:extLst>
              <a:ext uri="{FF2B5EF4-FFF2-40B4-BE49-F238E27FC236}">
                <a16:creationId xmlns:a16="http://schemas.microsoft.com/office/drawing/2014/main" id="{CEDED02B-4DF5-2140-8556-56E0C03A6BF9}"/>
              </a:ext>
            </a:extLst>
          </p:cNvPr>
          <p:cNvSpPr/>
          <p:nvPr/>
        </p:nvSpPr>
        <p:spPr>
          <a:xfrm>
            <a:off x="529258" y="1550505"/>
            <a:ext cx="99392" cy="765313"/>
          </a:xfrm>
          <a:prstGeom prst="rect">
            <a:avLst/>
          </a:prstGeom>
          <a:solidFill>
            <a:srgbClr val="CAA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12390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E9687-F994-A54B-8FC9-2E9A35AC8EFD}"/>
              </a:ext>
            </a:extLst>
          </p:cNvPr>
          <p:cNvSpPr>
            <a:spLocks noGrp="1"/>
          </p:cNvSpPr>
          <p:nvPr>
            <p:ph type="title"/>
          </p:nvPr>
        </p:nvSpPr>
        <p:spPr>
          <a:xfrm>
            <a:off x="623888" y="1425534"/>
            <a:ext cx="7886700" cy="2852737"/>
          </a:xfrm>
        </p:spPr>
        <p:txBody>
          <a:bodyPr anchor="b"/>
          <a:lstStyle>
            <a:lvl1pPr algn="ctr">
              <a:defRPr sz="45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A7D9DEC3-1622-034E-ADD8-766E419EEFCB}"/>
              </a:ext>
            </a:extLst>
          </p:cNvPr>
          <p:cNvSpPr>
            <a:spLocks noGrp="1"/>
          </p:cNvSpPr>
          <p:nvPr>
            <p:ph type="body" idx="1"/>
          </p:nvPr>
        </p:nvSpPr>
        <p:spPr>
          <a:xfrm>
            <a:off x="623888" y="4305259"/>
            <a:ext cx="7886700" cy="1500187"/>
          </a:xfrm>
        </p:spPr>
        <p:txBody>
          <a:bodyPr/>
          <a:lstStyle>
            <a:lvl1pPr marL="0" indent="0" algn="ctr">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12A0BE-7B18-E544-8806-2E3C5CDC3098}"/>
              </a:ext>
            </a:extLst>
          </p:cNvPr>
          <p:cNvSpPr>
            <a:spLocks noGrp="1"/>
          </p:cNvSpPr>
          <p:nvPr>
            <p:ph type="dt" sz="half" idx="10"/>
          </p:nvPr>
        </p:nvSpPr>
        <p:spPr/>
        <p:txBody>
          <a:bodyPr/>
          <a:lstStyle>
            <a:lvl1pPr>
              <a:defRPr>
                <a:solidFill>
                  <a:schemeClr val="bg1"/>
                </a:solidFill>
              </a:defRPr>
            </a:lvl1pPr>
          </a:lstStyle>
          <a:p>
            <a:pPr>
              <a:defRPr/>
            </a:pPr>
            <a:endParaRPr lang="en-US" dirty="0"/>
          </a:p>
        </p:txBody>
      </p:sp>
      <p:sp>
        <p:nvSpPr>
          <p:cNvPr id="5" name="Footer Placeholder 4">
            <a:extLst>
              <a:ext uri="{FF2B5EF4-FFF2-40B4-BE49-F238E27FC236}">
                <a16:creationId xmlns:a16="http://schemas.microsoft.com/office/drawing/2014/main" id="{AA758238-7E67-7949-9069-FCBDF6A523F1}"/>
              </a:ext>
            </a:extLst>
          </p:cNvPr>
          <p:cNvSpPr>
            <a:spLocks noGrp="1"/>
          </p:cNvSpPr>
          <p:nvPr>
            <p:ph type="ftr" sz="quarter" idx="11"/>
          </p:nvPr>
        </p:nvSpPr>
        <p:spPr/>
        <p:txBody>
          <a:bodyPr/>
          <a:lstStyle>
            <a:lvl1pPr>
              <a:defRPr>
                <a:solidFill>
                  <a:schemeClr val="bg1"/>
                </a:solidFill>
              </a:defRPr>
            </a:lvl1pPr>
          </a:lstStyle>
          <a:p>
            <a:pPr>
              <a:defRPr/>
            </a:pPr>
            <a:endParaRPr lang="en-US" dirty="0"/>
          </a:p>
        </p:txBody>
      </p:sp>
      <p:sp>
        <p:nvSpPr>
          <p:cNvPr id="6" name="Slide Number Placeholder 5">
            <a:extLst>
              <a:ext uri="{FF2B5EF4-FFF2-40B4-BE49-F238E27FC236}">
                <a16:creationId xmlns:a16="http://schemas.microsoft.com/office/drawing/2014/main" id="{753D84EF-9C1C-D347-B2FE-A10B4F888E50}"/>
              </a:ext>
            </a:extLst>
          </p:cNvPr>
          <p:cNvSpPr>
            <a:spLocks noGrp="1"/>
          </p:cNvSpPr>
          <p:nvPr>
            <p:ph type="sldNum" sz="quarter" idx="12"/>
          </p:nvPr>
        </p:nvSpPr>
        <p:spPr/>
        <p:txBody>
          <a:bodyPr/>
          <a:lstStyle>
            <a:lvl1pPr>
              <a:defRPr>
                <a:solidFill>
                  <a:schemeClr val="bg1"/>
                </a:solidFill>
              </a:defRPr>
            </a:lvl1pPr>
          </a:lstStyle>
          <a:p>
            <a:pPr>
              <a:defRPr/>
            </a:pPr>
            <a:fld id="{52B91A2D-E145-48C2-B53D-033C4082E1B9}" type="slidenum">
              <a:rPr lang="en-US" smtClean="0"/>
              <a:pPr>
                <a:defRPr/>
              </a:pPr>
              <a:t>‹#›</a:t>
            </a:fld>
            <a:endParaRPr lang="en-US" dirty="0"/>
          </a:p>
        </p:txBody>
      </p:sp>
    </p:spTree>
    <p:extLst>
      <p:ext uri="{BB962C8B-B14F-4D97-AF65-F5344CB8AC3E}">
        <p14:creationId xmlns:p14="http://schemas.microsoft.com/office/powerpoint/2010/main" val="3613229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23E98-C479-3840-9389-CDB1F44291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72A987-5867-FC48-9E9F-938C3C026A22}"/>
              </a:ext>
            </a:extLst>
          </p:cNvPr>
          <p:cNvSpPr>
            <a:spLocks noGrp="1"/>
          </p:cNvSpPr>
          <p:nvPr>
            <p:ph sz="half" idx="1"/>
          </p:nvPr>
        </p:nvSpPr>
        <p:spPr>
          <a:xfrm>
            <a:off x="628650" y="2817341"/>
            <a:ext cx="3886200" cy="3359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9DF315-CA36-024E-A9F4-F1BC44DD6EC9}"/>
              </a:ext>
            </a:extLst>
          </p:cNvPr>
          <p:cNvSpPr>
            <a:spLocks noGrp="1"/>
          </p:cNvSpPr>
          <p:nvPr>
            <p:ph sz="half" idx="2"/>
          </p:nvPr>
        </p:nvSpPr>
        <p:spPr>
          <a:xfrm>
            <a:off x="4629150" y="2817341"/>
            <a:ext cx="3886200" cy="3359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525946-C5EB-CC46-9FE0-1278F520E191}"/>
              </a:ext>
            </a:extLst>
          </p:cNvPr>
          <p:cNvSpPr>
            <a:spLocks noGrp="1"/>
          </p:cNvSpPr>
          <p:nvPr>
            <p:ph type="dt" sz="half" idx="10"/>
          </p:nvPr>
        </p:nvSpPr>
        <p:spPr/>
        <p:txBody>
          <a:bodyPr/>
          <a:lstStyle>
            <a:lvl1pPr>
              <a:defRPr b="0" i="0">
                <a:latin typeface="Fira Sans Light" panose="020B0403050000020004" pitchFamily="34" charset="0"/>
              </a:defRPr>
            </a:lvl1pPr>
          </a:lstStyle>
          <a:p>
            <a:pPr>
              <a:defRPr/>
            </a:pPr>
            <a:endParaRPr lang="en-US" dirty="0"/>
          </a:p>
        </p:txBody>
      </p:sp>
      <p:sp>
        <p:nvSpPr>
          <p:cNvPr id="6" name="Footer Placeholder 5">
            <a:extLst>
              <a:ext uri="{FF2B5EF4-FFF2-40B4-BE49-F238E27FC236}">
                <a16:creationId xmlns:a16="http://schemas.microsoft.com/office/drawing/2014/main" id="{89610FB0-CD8F-4344-A4A0-909DEE5BF245}"/>
              </a:ext>
            </a:extLst>
          </p:cNvPr>
          <p:cNvSpPr>
            <a:spLocks noGrp="1"/>
          </p:cNvSpPr>
          <p:nvPr>
            <p:ph type="ftr" sz="quarter" idx="11"/>
          </p:nvPr>
        </p:nvSpPr>
        <p:spPr/>
        <p:txBody>
          <a:bodyPr/>
          <a:lstStyle>
            <a:lvl1pPr>
              <a:defRPr b="0" i="0">
                <a:latin typeface="Fira Sans Light" panose="020B0403050000020004" pitchFamily="34" charset="0"/>
              </a:defRPr>
            </a:lvl1pPr>
          </a:lstStyle>
          <a:p>
            <a:pPr>
              <a:defRPr/>
            </a:pPr>
            <a:endParaRPr lang="en-US" dirty="0"/>
          </a:p>
        </p:txBody>
      </p:sp>
      <p:sp>
        <p:nvSpPr>
          <p:cNvPr id="7" name="Slide Number Placeholder 6">
            <a:extLst>
              <a:ext uri="{FF2B5EF4-FFF2-40B4-BE49-F238E27FC236}">
                <a16:creationId xmlns:a16="http://schemas.microsoft.com/office/drawing/2014/main" id="{9FE69954-390F-E549-BB2F-C8983D901655}"/>
              </a:ext>
            </a:extLst>
          </p:cNvPr>
          <p:cNvSpPr>
            <a:spLocks noGrp="1"/>
          </p:cNvSpPr>
          <p:nvPr>
            <p:ph type="sldNum" sz="quarter" idx="12"/>
          </p:nvPr>
        </p:nvSpPr>
        <p:spPr/>
        <p:txBody>
          <a:bodyPr/>
          <a:lstStyle>
            <a:lvl1pPr>
              <a:defRPr b="0" i="0">
                <a:latin typeface="Fira Sans Light" panose="020B0403050000020004" pitchFamily="34" charset="0"/>
              </a:defRPr>
            </a:lvl1pPr>
          </a:lstStyle>
          <a:p>
            <a:pPr>
              <a:defRPr/>
            </a:pPr>
            <a:fld id="{589D8E90-E4F6-403F-BD1C-703D4E974979}" type="slidenum">
              <a:rPr lang="en-US" smtClean="0"/>
              <a:pPr>
                <a:defRPr/>
              </a:pPr>
              <a:t>‹#›</a:t>
            </a:fld>
            <a:endParaRPr lang="en-US" dirty="0"/>
          </a:p>
        </p:txBody>
      </p:sp>
      <p:pic>
        <p:nvPicPr>
          <p:cNvPr id="8" name="Picture 7" descr="Text&#10;&#10;Description automatically generated">
            <a:extLst>
              <a:ext uri="{FF2B5EF4-FFF2-40B4-BE49-F238E27FC236}">
                <a16:creationId xmlns:a16="http://schemas.microsoft.com/office/drawing/2014/main" id="{6401A6BE-69DE-874B-893E-279CFCCD518E}"/>
              </a:ext>
            </a:extLst>
          </p:cNvPr>
          <p:cNvPicPr>
            <a:picLocks noChangeAspect="1"/>
          </p:cNvPicPr>
          <p:nvPr/>
        </p:nvPicPr>
        <p:blipFill>
          <a:blip r:embed="rId2"/>
          <a:stretch>
            <a:fillRect/>
          </a:stretch>
        </p:blipFill>
        <p:spPr>
          <a:xfrm>
            <a:off x="6589241" y="411598"/>
            <a:ext cx="2213404" cy="721406"/>
          </a:xfrm>
          <a:prstGeom prst="rect">
            <a:avLst/>
          </a:prstGeom>
        </p:spPr>
      </p:pic>
      <p:sp>
        <p:nvSpPr>
          <p:cNvPr id="9" name="Rectangle 8">
            <a:extLst>
              <a:ext uri="{FF2B5EF4-FFF2-40B4-BE49-F238E27FC236}">
                <a16:creationId xmlns:a16="http://schemas.microsoft.com/office/drawing/2014/main" id="{DD4E680E-7DE2-BC41-BACD-9477993663EA}"/>
              </a:ext>
            </a:extLst>
          </p:cNvPr>
          <p:cNvSpPr/>
          <p:nvPr/>
        </p:nvSpPr>
        <p:spPr>
          <a:xfrm>
            <a:off x="529258" y="1550505"/>
            <a:ext cx="99392" cy="765313"/>
          </a:xfrm>
          <a:prstGeom prst="rect">
            <a:avLst/>
          </a:prstGeom>
          <a:solidFill>
            <a:srgbClr val="CAA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Connector 9">
            <a:extLst>
              <a:ext uri="{FF2B5EF4-FFF2-40B4-BE49-F238E27FC236}">
                <a16:creationId xmlns:a16="http://schemas.microsoft.com/office/drawing/2014/main" id="{49B2742A-EA8A-C64F-8035-F5CC512E82A7}"/>
              </a:ext>
            </a:extLst>
          </p:cNvPr>
          <p:cNvCxnSpPr/>
          <p:nvPr/>
        </p:nvCxnSpPr>
        <p:spPr>
          <a:xfrm>
            <a:off x="281116" y="6224975"/>
            <a:ext cx="8581768" cy="0"/>
          </a:xfrm>
          <a:prstGeom prst="line">
            <a:avLst/>
          </a:prstGeom>
          <a:ln w="12700">
            <a:solidFill>
              <a:srgbClr val="0036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084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4116A-4ACC-5D49-984F-CA0B3B104CFA}"/>
              </a:ext>
            </a:extLst>
          </p:cNvPr>
          <p:cNvSpPr>
            <a:spLocks noGrp="1"/>
          </p:cNvSpPr>
          <p:nvPr>
            <p:ph type="title"/>
          </p:nvPr>
        </p:nvSpPr>
        <p:spPr>
          <a:xfrm>
            <a:off x="629841" y="1211027"/>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C4AF64-8F69-6048-AA5F-036ED28BB4B0}"/>
              </a:ext>
            </a:extLst>
          </p:cNvPr>
          <p:cNvSpPr>
            <a:spLocks noGrp="1"/>
          </p:cNvSpPr>
          <p:nvPr>
            <p:ph type="body" idx="1"/>
          </p:nvPr>
        </p:nvSpPr>
        <p:spPr>
          <a:xfrm>
            <a:off x="629842" y="2527064"/>
            <a:ext cx="3868340" cy="823912"/>
          </a:xfrm>
        </p:spPr>
        <p:txBody>
          <a:bodyPr anchor="b"/>
          <a:lstStyle>
            <a:lvl1pPr marL="0" indent="0">
              <a:buNone/>
              <a:defRPr sz="1800" b="1">
                <a:solidFill>
                  <a:srgbClr val="00719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F557D31-2C5C-8F4F-A824-BD20E5F126FC}"/>
              </a:ext>
            </a:extLst>
          </p:cNvPr>
          <p:cNvSpPr>
            <a:spLocks noGrp="1"/>
          </p:cNvSpPr>
          <p:nvPr>
            <p:ph sz="half" idx="2"/>
          </p:nvPr>
        </p:nvSpPr>
        <p:spPr>
          <a:xfrm>
            <a:off x="629842" y="3429000"/>
            <a:ext cx="3867155"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4BC5FA-48CF-CF43-B793-342EC0A7E83E}"/>
              </a:ext>
            </a:extLst>
          </p:cNvPr>
          <p:cNvSpPr>
            <a:spLocks noGrp="1"/>
          </p:cNvSpPr>
          <p:nvPr>
            <p:ph type="body" sz="quarter" idx="3"/>
          </p:nvPr>
        </p:nvSpPr>
        <p:spPr>
          <a:xfrm>
            <a:off x="4629150" y="2527064"/>
            <a:ext cx="3887391" cy="823912"/>
          </a:xfrm>
        </p:spPr>
        <p:txBody>
          <a:bodyPr anchor="b"/>
          <a:lstStyle>
            <a:lvl1pPr marL="0" indent="0">
              <a:buNone/>
              <a:defRPr sz="1800" b="1">
                <a:solidFill>
                  <a:srgbClr val="00719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7C1B261-D040-7B49-8B7A-7D5B01C6BD4F}"/>
              </a:ext>
            </a:extLst>
          </p:cNvPr>
          <p:cNvSpPr>
            <a:spLocks noGrp="1"/>
          </p:cNvSpPr>
          <p:nvPr>
            <p:ph sz="quarter" idx="4"/>
          </p:nvPr>
        </p:nvSpPr>
        <p:spPr>
          <a:xfrm>
            <a:off x="4629150" y="3429000"/>
            <a:ext cx="3886200"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F9A6F2-B127-F44C-9137-B3E30C64E952}"/>
              </a:ext>
            </a:extLst>
          </p:cNvPr>
          <p:cNvSpPr>
            <a:spLocks noGrp="1"/>
          </p:cNvSpPr>
          <p:nvPr>
            <p:ph type="dt" sz="half" idx="10"/>
          </p:nvPr>
        </p:nvSpPr>
        <p:spPr/>
        <p:txBody>
          <a:bodyPr/>
          <a:lstStyle/>
          <a:p>
            <a:pPr>
              <a:defRPr/>
            </a:pPr>
            <a:endParaRPr lang="en-US" dirty="0"/>
          </a:p>
        </p:txBody>
      </p:sp>
      <p:sp>
        <p:nvSpPr>
          <p:cNvPr id="8" name="Footer Placeholder 7">
            <a:extLst>
              <a:ext uri="{FF2B5EF4-FFF2-40B4-BE49-F238E27FC236}">
                <a16:creationId xmlns:a16="http://schemas.microsoft.com/office/drawing/2014/main" id="{A5560F59-BE71-154F-ADEA-9AC0F7D0178C}"/>
              </a:ext>
            </a:extLst>
          </p:cNvPr>
          <p:cNvSpPr>
            <a:spLocks noGrp="1"/>
          </p:cNvSpPr>
          <p:nvPr>
            <p:ph type="ftr" sz="quarter" idx="11"/>
          </p:nvPr>
        </p:nvSpPr>
        <p:spPr/>
        <p:txBody>
          <a:bodyPr/>
          <a:lstStyle/>
          <a:p>
            <a:pPr>
              <a:defRPr/>
            </a:pPr>
            <a:endParaRPr lang="en-US" dirty="0"/>
          </a:p>
        </p:txBody>
      </p:sp>
      <p:sp>
        <p:nvSpPr>
          <p:cNvPr id="9" name="Slide Number Placeholder 8">
            <a:extLst>
              <a:ext uri="{FF2B5EF4-FFF2-40B4-BE49-F238E27FC236}">
                <a16:creationId xmlns:a16="http://schemas.microsoft.com/office/drawing/2014/main" id="{5D9011E3-FE64-7B45-A238-C52A342DF911}"/>
              </a:ext>
            </a:extLst>
          </p:cNvPr>
          <p:cNvSpPr>
            <a:spLocks noGrp="1"/>
          </p:cNvSpPr>
          <p:nvPr>
            <p:ph type="sldNum" sz="quarter" idx="12"/>
          </p:nvPr>
        </p:nvSpPr>
        <p:spPr/>
        <p:txBody>
          <a:bodyPr/>
          <a:lstStyle/>
          <a:p>
            <a:pPr>
              <a:defRPr/>
            </a:pPr>
            <a:fld id="{6B06192F-1AAC-48DA-99AE-95A52273C344}" type="slidenum">
              <a:rPr lang="en-US" smtClean="0"/>
              <a:pPr>
                <a:defRPr/>
              </a:pPr>
              <a:t>‹#›</a:t>
            </a:fld>
            <a:endParaRPr lang="en-US" dirty="0"/>
          </a:p>
        </p:txBody>
      </p:sp>
      <p:pic>
        <p:nvPicPr>
          <p:cNvPr id="10" name="Picture 9" descr="Text&#10;&#10;Description automatically generated">
            <a:extLst>
              <a:ext uri="{FF2B5EF4-FFF2-40B4-BE49-F238E27FC236}">
                <a16:creationId xmlns:a16="http://schemas.microsoft.com/office/drawing/2014/main" id="{A2F86409-3FDC-424F-B831-DFE5798018A9}"/>
              </a:ext>
            </a:extLst>
          </p:cNvPr>
          <p:cNvPicPr>
            <a:picLocks noChangeAspect="1"/>
          </p:cNvPicPr>
          <p:nvPr/>
        </p:nvPicPr>
        <p:blipFill>
          <a:blip r:embed="rId2"/>
          <a:stretch>
            <a:fillRect/>
          </a:stretch>
        </p:blipFill>
        <p:spPr>
          <a:xfrm>
            <a:off x="6589241" y="411598"/>
            <a:ext cx="2213404" cy="721406"/>
          </a:xfrm>
          <a:prstGeom prst="rect">
            <a:avLst/>
          </a:prstGeom>
        </p:spPr>
      </p:pic>
      <p:sp>
        <p:nvSpPr>
          <p:cNvPr id="11" name="Rectangle 10">
            <a:extLst>
              <a:ext uri="{FF2B5EF4-FFF2-40B4-BE49-F238E27FC236}">
                <a16:creationId xmlns:a16="http://schemas.microsoft.com/office/drawing/2014/main" id="{DDF3E911-4130-6E46-BE92-A1AD13CDD68C}"/>
              </a:ext>
            </a:extLst>
          </p:cNvPr>
          <p:cNvSpPr/>
          <p:nvPr/>
        </p:nvSpPr>
        <p:spPr>
          <a:xfrm>
            <a:off x="529258" y="1471965"/>
            <a:ext cx="99392" cy="765313"/>
          </a:xfrm>
          <a:prstGeom prst="rect">
            <a:avLst/>
          </a:prstGeom>
          <a:solidFill>
            <a:srgbClr val="CAA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 name="Straight Connector 11">
            <a:extLst>
              <a:ext uri="{FF2B5EF4-FFF2-40B4-BE49-F238E27FC236}">
                <a16:creationId xmlns:a16="http://schemas.microsoft.com/office/drawing/2014/main" id="{D3DF774F-9C7F-8947-8770-090F6F16136A}"/>
              </a:ext>
            </a:extLst>
          </p:cNvPr>
          <p:cNvCxnSpPr/>
          <p:nvPr/>
        </p:nvCxnSpPr>
        <p:spPr>
          <a:xfrm>
            <a:off x="281116" y="6224975"/>
            <a:ext cx="8581768" cy="0"/>
          </a:xfrm>
          <a:prstGeom prst="line">
            <a:avLst/>
          </a:prstGeom>
          <a:ln w="12700">
            <a:solidFill>
              <a:srgbClr val="0036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4964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C638D-6157-F04F-AA32-6E1C097153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DF58D2-7ADD-254C-9705-561005B71C59}"/>
              </a:ext>
            </a:extLst>
          </p:cNvPr>
          <p:cNvSpPr>
            <a:spLocks noGrp="1"/>
          </p:cNvSpPr>
          <p:nvPr>
            <p:ph type="dt" sz="half" idx="10"/>
          </p:nvPr>
        </p:nvSpPr>
        <p:spPr/>
        <p:txBody>
          <a:bodyPr/>
          <a:lstStyle/>
          <a:p>
            <a:pPr>
              <a:defRPr/>
            </a:pPr>
            <a:endParaRPr lang="en-US" dirty="0"/>
          </a:p>
        </p:txBody>
      </p:sp>
      <p:sp>
        <p:nvSpPr>
          <p:cNvPr id="4" name="Footer Placeholder 3">
            <a:extLst>
              <a:ext uri="{FF2B5EF4-FFF2-40B4-BE49-F238E27FC236}">
                <a16:creationId xmlns:a16="http://schemas.microsoft.com/office/drawing/2014/main" id="{CD186352-3A2E-5044-9A5A-026C4CF0C9CF}"/>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5297B8CE-F588-9648-9A3E-72D6D05973EE}"/>
              </a:ext>
            </a:extLst>
          </p:cNvPr>
          <p:cNvSpPr>
            <a:spLocks noGrp="1"/>
          </p:cNvSpPr>
          <p:nvPr>
            <p:ph type="sldNum" sz="quarter" idx="12"/>
          </p:nvPr>
        </p:nvSpPr>
        <p:spPr/>
        <p:txBody>
          <a:bodyPr/>
          <a:lstStyle/>
          <a:p>
            <a:pPr>
              <a:defRPr/>
            </a:pPr>
            <a:fld id="{8559E7CB-EDB7-43A6-87E7-3EBDF2DC4F44}" type="slidenum">
              <a:rPr lang="en-US" smtClean="0"/>
              <a:pPr>
                <a:defRPr/>
              </a:pPr>
              <a:t>‹#›</a:t>
            </a:fld>
            <a:endParaRPr lang="en-US" dirty="0"/>
          </a:p>
        </p:txBody>
      </p:sp>
      <p:pic>
        <p:nvPicPr>
          <p:cNvPr id="6" name="Picture 5" descr="Text&#10;&#10;Description automatically generated">
            <a:extLst>
              <a:ext uri="{FF2B5EF4-FFF2-40B4-BE49-F238E27FC236}">
                <a16:creationId xmlns:a16="http://schemas.microsoft.com/office/drawing/2014/main" id="{1FDFFB1F-6963-D947-B719-EA449B1BAE5F}"/>
              </a:ext>
            </a:extLst>
          </p:cNvPr>
          <p:cNvPicPr>
            <a:picLocks noChangeAspect="1"/>
          </p:cNvPicPr>
          <p:nvPr/>
        </p:nvPicPr>
        <p:blipFill>
          <a:blip r:embed="rId2"/>
          <a:stretch>
            <a:fillRect/>
          </a:stretch>
        </p:blipFill>
        <p:spPr>
          <a:xfrm>
            <a:off x="6589241" y="411598"/>
            <a:ext cx="2213404" cy="721406"/>
          </a:xfrm>
          <a:prstGeom prst="rect">
            <a:avLst/>
          </a:prstGeom>
        </p:spPr>
      </p:pic>
      <p:sp>
        <p:nvSpPr>
          <p:cNvPr id="7" name="Rectangle 6">
            <a:extLst>
              <a:ext uri="{FF2B5EF4-FFF2-40B4-BE49-F238E27FC236}">
                <a16:creationId xmlns:a16="http://schemas.microsoft.com/office/drawing/2014/main" id="{85B60845-8E9B-094D-9CD7-AEBBC997B7EE}"/>
              </a:ext>
            </a:extLst>
          </p:cNvPr>
          <p:cNvSpPr/>
          <p:nvPr/>
        </p:nvSpPr>
        <p:spPr>
          <a:xfrm>
            <a:off x="529258" y="1550505"/>
            <a:ext cx="99392" cy="765313"/>
          </a:xfrm>
          <a:prstGeom prst="rect">
            <a:avLst/>
          </a:prstGeom>
          <a:solidFill>
            <a:srgbClr val="CAA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8" name="Straight Connector 7">
            <a:extLst>
              <a:ext uri="{FF2B5EF4-FFF2-40B4-BE49-F238E27FC236}">
                <a16:creationId xmlns:a16="http://schemas.microsoft.com/office/drawing/2014/main" id="{C29461C3-D175-5B44-89BA-2F28356C039F}"/>
              </a:ext>
            </a:extLst>
          </p:cNvPr>
          <p:cNvCxnSpPr/>
          <p:nvPr/>
        </p:nvCxnSpPr>
        <p:spPr>
          <a:xfrm>
            <a:off x="281116" y="6224975"/>
            <a:ext cx="8581768" cy="0"/>
          </a:xfrm>
          <a:prstGeom prst="line">
            <a:avLst/>
          </a:prstGeom>
          <a:ln w="12700">
            <a:solidFill>
              <a:srgbClr val="0036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654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4F1DB0-C48D-0B4B-A949-BFCDE25A8955}"/>
              </a:ext>
            </a:extLst>
          </p:cNvPr>
          <p:cNvSpPr>
            <a:spLocks noGrp="1"/>
          </p:cNvSpPr>
          <p:nvPr>
            <p:ph type="dt" sz="half" idx="10"/>
          </p:nvPr>
        </p:nvSpPr>
        <p:spPr/>
        <p:txBody>
          <a:bodyPr/>
          <a:lstStyle/>
          <a:p>
            <a:pPr>
              <a:defRPr/>
            </a:pPr>
            <a:endParaRPr lang="en-US" dirty="0"/>
          </a:p>
        </p:txBody>
      </p:sp>
      <p:sp>
        <p:nvSpPr>
          <p:cNvPr id="3" name="Footer Placeholder 2">
            <a:extLst>
              <a:ext uri="{FF2B5EF4-FFF2-40B4-BE49-F238E27FC236}">
                <a16:creationId xmlns:a16="http://schemas.microsoft.com/office/drawing/2014/main" id="{4984799A-35EA-BD44-8A54-06357860E3E5}"/>
              </a:ext>
            </a:extLst>
          </p:cNvPr>
          <p:cNvSpPr>
            <a:spLocks noGrp="1"/>
          </p:cNvSpPr>
          <p:nvPr>
            <p:ph type="ftr" sz="quarter" idx="1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704EC214-9B86-4243-81B7-ACC4CAD980EB}"/>
              </a:ext>
            </a:extLst>
          </p:cNvPr>
          <p:cNvSpPr>
            <a:spLocks noGrp="1"/>
          </p:cNvSpPr>
          <p:nvPr>
            <p:ph type="sldNum" sz="quarter" idx="12"/>
          </p:nvPr>
        </p:nvSpPr>
        <p:spPr/>
        <p:txBody>
          <a:bodyPr/>
          <a:lstStyle/>
          <a:p>
            <a:pPr>
              <a:defRPr/>
            </a:pPr>
            <a:fld id="{A73B9B65-6DB5-4160-B9E3-41380E0CB07D}" type="slidenum">
              <a:rPr lang="en-US" smtClean="0"/>
              <a:pPr>
                <a:defRPr/>
              </a:pPr>
              <a:t>‹#›</a:t>
            </a:fld>
            <a:endParaRPr lang="en-US" dirty="0"/>
          </a:p>
        </p:txBody>
      </p:sp>
      <p:cxnSp>
        <p:nvCxnSpPr>
          <p:cNvPr id="5" name="Straight Connector 4">
            <a:extLst>
              <a:ext uri="{FF2B5EF4-FFF2-40B4-BE49-F238E27FC236}">
                <a16:creationId xmlns:a16="http://schemas.microsoft.com/office/drawing/2014/main" id="{DDC7D5AA-4FB1-9042-8C68-D2F1EF905A89}"/>
              </a:ext>
            </a:extLst>
          </p:cNvPr>
          <p:cNvCxnSpPr/>
          <p:nvPr/>
        </p:nvCxnSpPr>
        <p:spPr>
          <a:xfrm>
            <a:off x="281116" y="6224975"/>
            <a:ext cx="8581768" cy="0"/>
          </a:xfrm>
          <a:prstGeom prst="line">
            <a:avLst/>
          </a:prstGeom>
          <a:ln w="12700">
            <a:solidFill>
              <a:srgbClr val="00365A"/>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a:extLst>
              <a:ext uri="{FF2B5EF4-FFF2-40B4-BE49-F238E27FC236}">
                <a16:creationId xmlns:a16="http://schemas.microsoft.com/office/drawing/2014/main" id="{339F2C0C-2EFE-D540-8B1E-E229258119DE}"/>
              </a:ext>
            </a:extLst>
          </p:cNvPr>
          <p:cNvPicPr>
            <a:picLocks noChangeAspect="1"/>
          </p:cNvPicPr>
          <p:nvPr/>
        </p:nvPicPr>
        <p:blipFill>
          <a:blip r:embed="rId2"/>
          <a:stretch>
            <a:fillRect/>
          </a:stretch>
        </p:blipFill>
        <p:spPr>
          <a:xfrm>
            <a:off x="6589241" y="411598"/>
            <a:ext cx="2213404" cy="721406"/>
          </a:xfrm>
          <a:prstGeom prst="rect">
            <a:avLst/>
          </a:prstGeom>
        </p:spPr>
      </p:pic>
    </p:spTree>
    <p:extLst>
      <p:ext uri="{BB962C8B-B14F-4D97-AF65-F5344CB8AC3E}">
        <p14:creationId xmlns:p14="http://schemas.microsoft.com/office/powerpoint/2010/main" val="2516834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80268-9068-F54F-90AD-682E3C2E143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F89B8FA-70C1-BA46-A252-A373DE773C6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4189C6-3AFE-374B-AA16-AC1A5DD120C8}"/>
              </a:ext>
            </a:extLst>
          </p:cNvPr>
          <p:cNvSpPr>
            <a:spLocks noGrp="1"/>
          </p:cNvSpPr>
          <p:nvPr>
            <p:ph type="body" sz="half" idx="2"/>
          </p:nvPr>
        </p:nvSpPr>
        <p:spPr>
          <a:xfrm>
            <a:off x="629841" y="2057400"/>
            <a:ext cx="2949178" cy="3811588"/>
          </a:xfrm>
        </p:spPr>
        <p:txBody>
          <a:bodyPr/>
          <a:lstStyle>
            <a:lvl1pPr marL="0" indent="0">
              <a:buNone/>
              <a:defRPr sz="1200">
                <a:solidFill>
                  <a:srgbClr val="00719C"/>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3EB9B27-FD6B-3245-8363-CC84A55D23C0}"/>
              </a:ext>
            </a:extLst>
          </p:cNvPr>
          <p:cNvSpPr>
            <a:spLocks noGrp="1"/>
          </p:cNvSpPr>
          <p:nvPr>
            <p:ph type="dt" sz="half" idx="10"/>
          </p:nvPr>
        </p:nvSpPr>
        <p:spPr/>
        <p:txBody>
          <a:bodyPr/>
          <a:lstStyle/>
          <a:p>
            <a:pPr>
              <a:defRPr/>
            </a:pPr>
            <a:endParaRPr lang="en-US" dirty="0"/>
          </a:p>
        </p:txBody>
      </p:sp>
      <p:sp>
        <p:nvSpPr>
          <p:cNvPr id="6" name="Footer Placeholder 5">
            <a:extLst>
              <a:ext uri="{FF2B5EF4-FFF2-40B4-BE49-F238E27FC236}">
                <a16:creationId xmlns:a16="http://schemas.microsoft.com/office/drawing/2014/main" id="{5EEB64A0-EB4B-3A49-B9C0-26120194C985}"/>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DDA720C9-6C09-344F-93F1-6372F9B04DDF}"/>
              </a:ext>
            </a:extLst>
          </p:cNvPr>
          <p:cNvSpPr>
            <a:spLocks noGrp="1"/>
          </p:cNvSpPr>
          <p:nvPr>
            <p:ph type="sldNum" sz="quarter" idx="12"/>
          </p:nvPr>
        </p:nvSpPr>
        <p:spPr/>
        <p:txBody>
          <a:bodyPr/>
          <a:lstStyle/>
          <a:p>
            <a:pPr>
              <a:defRPr/>
            </a:pPr>
            <a:fld id="{FB28AAF7-8C3E-44BE-BAF8-709E0194AB10}" type="slidenum">
              <a:rPr lang="en-US" smtClean="0"/>
              <a:pPr>
                <a:defRPr/>
              </a:pPr>
              <a:t>‹#›</a:t>
            </a:fld>
            <a:endParaRPr lang="en-US" dirty="0"/>
          </a:p>
        </p:txBody>
      </p:sp>
      <p:cxnSp>
        <p:nvCxnSpPr>
          <p:cNvPr id="8" name="Straight Connector 7">
            <a:extLst>
              <a:ext uri="{FF2B5EF4-FFF2-40B4-BE49-F238E27FC236}">
                <a16:creationId xmlns:a16="http://schemas.microsoft.com/office/drawing/2014/main" id="{676AFD84-59A6-B545-B4DC-02DA715092A2}"/>
              </a:ext>
            </a:extLst>
          </p:cNvPr>
          <p:cNvCxnSpPr/>
          <p:nvPr/>
        </p:nvCxnSpPr>
        <p:spPr>
          <a:xfrm>
            <a:off x="281116" y="6224975"/>
            <a:ext cx="8581768" cy="0"/>
          </a:xfrm>
          <a:prstGeom prst="line">
            <a:avLst/>
          </a:prstGeom>
          <a:ln w="12700">
            <a:solidFill>
              <a:srgbClr val="0036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880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BB471-4DCB-8C40-80FF-F6A72B466D1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78D7E73-DAA7-0E4F-B97F-F4B52E84C6C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7893D177-3B10-164F-A7DA-84EBEF218DAF}"/>
              </a:ext>
            </a:extLst>
          </p:cNvPr>
          <p:cNvSpPr>
            <a:spLocks noGrp="1"/>
          </p:cNvSpPr>
          <p:nvPr>
            <p:ph type="body" sz="half" idx="2"/>
          </p:nvPr>
        </p:nvSpPr>
        <p:spPr>
          <a:xfrm>
            <a:off x="629841" y="2057400"/>
            <a:ext cx="2949178" cy="3811588"/>
          </a:xfrm>
        </p:spPr>
        <p:txBody>
          <a:bodyPr/>
          <a:lstStyle>
            <a:lvl1pPr marL="0" indent="0">
              <a:buNone/>
              <a:defRPr sz="1200">
                <a:solidFill>
                  <a:srgbClr val="00719C"/>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26728FF-CE0D-6445-8E93-F5D20C8FC79D}"/>
              </a:ext>
            </a:extLst>
          </p:cNvPr>
          <p:cNvSpPr>
            <a:spLocks noGrp="1"/>
          </p:cNvSpPr>
          <p:nvPr>
            <p:ph type="dt" sz="half" idx="10"/>
          </p:nvPr>
        </p:nvSpPr>
        <p:spPr/>
        <p:txBody>
          <a:bodyPr/>
          <a:lstStyle/>
          <a:p>
            <a:pPr>
              <a:defRPr/>
            </a:pPr>
            <a:endParaRPr lang="en-US" dirty="0"/>
          </a:p>
        </p:txBody>
      </p:sp>
      <p:sp>
        <p:nvSpPr>
          <p:cNvPr id="6" name="Footer Placeholder 5">
            <a:extLst>
              <a:ext uri="{FF2B5EF4-FFF2-40B4-BE49-F238E27FC236}">
                <a16:creationId xmlns:a16="http://schemas.microsoft.com/office/drawing/2014/main" id="{029C28A8-0910-2F44-AE48-FDE547BC213F}"/>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3CA28F93-6114-1F45-8CE6-FB7126256A6E}"/>
              </a:ext>
            </a:extLst>
          </p:cNvPr>
          <p:cNvSpPr>
            <a:spLocks noGrp="1"/>
          </p:cNvSpPr>
          <p:nvPr>
            <p:ph type="sldNum" sz="quarter" idx="12"/>
          </p:nvPr>
        </p:nvSpPr>
        <p:spPr/>
        <p:txBody>
          <a:bodyPr/>
          <a:lstStyle/>
          <a:p>
            <a:pPr>
              <a:defRPr/>
            </a:pPr>
            <a:fld id="{117EC401-EA9E-4262-91CF-BE8F035C7D92}" type="slidenum">
              <a:rPr lang="en-US" smtClean="0"/>
              <a:pPr>
                <a:defRPr/>
              </a:pPr>
              <a:t>‹#›</a:t>
            </a:fld>
            <a:endParaRPr lang="en-US" dirty="0"/>
          </a:p>
        </p:txBody>
      </p:sp>
      <p:cxnSp>
        <p:nvCxnSpPr>
          <p:cNvPr id="8" name="Straight Connector 7">
            <a:extLst>
              <a:ext uri="{FF2B5EF4-FFF2-40B4-BE49-F238E27FC236}">
                <a16:creationId xmlns:a16="http://schemas.microsoft.com/office/drawing/2014/main" id="{3650070A-E090-8844-ACD1-FE6590D71D1B}"/>
              </a:ext>
            </a:extLst>
          </p:cNvPr>
          <p:cNvCxnSpPr/>
          <p:nvPr/>
        </p:nvCxnSpPr>
        <p:spPr>
          <a:xfrm>
            <a:off x="281116" y="6224975"/>
            <a:ext cx="8581768" cy="0"/>
          </a:xfrm>
          <a:prstGeom prst="line">
            <a:avLst/>
          </a:prstGeom>
          <a:ln w="12700">
            <a:solidFill>
              <a:srgbClr val="0036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502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3CA8FC-ACBF-C547-843A-97A2ACAA6C65}"/>
              </a:ext>
            </a:extLst>
          </p:cNvPr>
          <p:cNvSpPr>
            <a:spLocks noGrp="1"/>
          </p:cNvSpPr>
          <p:nvPr>
            <p:ph type="title"/>
          </p:nvPr>
        </p:nvSpPr>
        <p:spPr>
          <a:xfrm>
            <a:off x="628650" y="1312391"/>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47E41-FB99-A241-8D52-A6F989A5EBB9}"/>
              </a:ext>
            </a:extLst>
          </p:cNvPr>
          <p:cNvSpPr>
            <a:spLocks noGrp="1"/>
          </p:cNvSpPr>
          <p:nvPr>
            <p:ph type="body" idx="1"/>
          </p:nvPr>
        </p:nvSpPr>
        <p:spPr>
          <a:xfrm>
            <a:off x="628650" y="2817341"/>
            <a:ext cx="7886700" cy="33596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19F2B1-1166-CB4F-B325-7D015BBEF0A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b="0" i="0">
                <a:solidFill>
                  <a:schemeClr val="tx1">
                    <a:tint val="75000"/>
                  </a:schemeClr>
                </a:solidFill>
                <a:latin typeface="Fira Sans Light" panose="020B0403050000020004" pitchFamily="34" charset="0"/>
              </a:defRPr>
            </a:lvl1pPr>
          </a:lstStyle>
          <a:p>
            <a:pPr>
              <a:defRPr/>
            </a:pPr>
            <a:endParaRPr lang="en-US" dirty="0"/>
          </a:p>
        </p:txBody>
      </p:sp>
      <p:sp>
        <p:nvSpPr>
          <p:cNvPr id="5" name="Footer Placeholder 4">
            <a:extLst>
              <a:ext uri="{FF2B5EF4-FFF2-40B4-BE49-F238E27FC236}">
                <a16:creationId xmlns:a16="http://schemas.microsoft.com/office/drawing/2014/main" id="{BF53C4AF-EA4F-E249-8513-770A0BA6652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b="0" i="0">
                <a:solidFill>
                  <a:schemeClr val="tx1">
                    <a:tint val="75000"/>
                  </a:schemeClr>
                </a:solidFill>
                <a:latin typeface="Fira Sans Light" panose="020B04030500000200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0B680846-47B5-2640-B92B-9A79ECC4AC4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b="0" i="0">
                <a:solidFill>
                  <a:schemeClr val="tx1">
                    <a:tint val="75000"/>
                  </a:schemeClr>
                </a:solidFill>
                <a:latin typeface="Fira Sans Light" panose="020B0403050000020004" pitchFamily="34" charset="0"/>
              </a:defRPr>
            </a:lvl1pPr>
          </a:lstStyle>
          <a:p>
            <a:pPr>
              <a:defRPr/>
            </a:pPr>
            <a:fld id="{95B17EBF-A615-4E02-B23E-7109D44ADE6C}" type="slidenum">
              <a:rPr lang="en-US" smtClean="0"/>
              <a:pPr>
                <a:defRPr/>
              </a:pPr>
              <a:t>‹#›</a:t>
            </a:fld>
            <a:endParaRPr lang="en-US" dirty="0"/>
          </a:p>
        </p:txBody>
      </p:sp>
    </p:spTree>
    <p:extLst>
      <p:ext uri="{BB962C8B-B14F-4D97-AF65-F5344CB8AC3E}">
        <p14:creationId xmlns:p14="http://schemas.microsoft.com/office/powerpoint/2010/main" val="2556140045"/>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Lst>
  <p:hf hdr="0" ftr="0" dt="0"/>
  <p:txStyles>
    <p:titleStyle>
      <a:lvl1pPr algn="l" defTabSz="685800" rtl="0" eaLnBrk="1" latinLnBrk="0" hangingPunct="1">
        <a:lnSpc>
          <a:spcPct val="90000"/>
        </a:lnSpc>
        <a:spcBef>
          <a:spcPct val="0"/>
        </a:spcBef>
        <a:buNone/>
        <a:defRPr sz="3300" b="1" i="0" kern="1200">
          <a:solidFill>
            <a:srgbClr val="00365A"/>
          </a:solidFill>
          <a:latin typeface="Arial Black" panose="020B0604020202020204" pitchFamily="34" charset="0"/>
          <a:ea typeface="+mj-ea"/>
          <a:cs typeface="Arial Black"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rgbClr val="55595D"/>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55595D"/>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55595D"/>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55595D"/>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55595D"/>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ns.usda.gov/cr/fns-nondiscrimination-statemen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usda.gov/oascr/filing-program-discrimination-complaint-usda-customer"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census.gov/2010census/data/"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my.migrationpolicy.org/salsa/track.jsp?v=2&amp;c=lxCKvvjDwA0KEbRWFSLHJ8j6HOrRrQKj" TargetMode="External"/><Relationship Id="rId5" Type="http://schemas.openxmlformats.org/officeDocument/2006/relationships/hyperlink" Target="http://www.migrationpolicy.org/" TargetMode="External"/><Relationship Id="rId4" Type="http://schemas.openxmlformats.org/officeDocument/2006/relationships/hyperlink" Target="http://www.census.gov/acs/"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657600" y="2736849"/>
            <a:ext cx="5029200" cy="1680076"/>
          </a:xfrm>
        </p:spPr>
        <p:txBody>
          <a:bodyPr>
            <a:normAutofit fontScale="90000"/>
          </a:bodyPr>
          <a:lstStyle/>
          <a:p>
            <a:pPr algn="ctr" eaLnBrk="1" hangingPunct="1"/>
            <a:r>
              <a:rPr lang="en-US" dirty="0"/>
              <a:t>Civil Rights Training </a:t>
            </a:r>
            <a:br>
              <a:rPr lang="en-US" dirty="0"/>
            </a:br>
            <a:br>
              <a:rPr lang="en-US" sz="3400" dirty="0"/>
            </a:br>
            <a:r>
              <a:rPr lang="en-US" sz="2700" dirty="0"/>
              <a:t>Child Nutrition Programs </a:t>
            </a:r>
            <a:br>
              <a:rPr lang="en-US" sz="3400" dirty="0">
                <a:solidFill>
                  <a:srgbClr val="FF0000"/>
                </a:solidFill>
              </a:rPr>
            </a:br>
            <a:endParaRPr lang="en-US" sz="2800" dirty="0">
              <a:solidFill>
                <a:srgbClr val="FF0000"/>
              </a:solidFill>
            </a:endParaRPr>
          </a:p>
        </p:txBody>
      </p:sp>
      <p:sp>
        <p:nvSpPr>
          <p:cNvPr id="3075" name="Rectangle 3"/>
          <p:cNvSpPr>
            <a:spLocks noGrp="1" noChangeArrowheads="1"/>
          </p:cNvSpPr>
          <p:nvPr>
            <p:ph type="subTitle" idx="1"/>
          </p:nvPr>
        </p:nvSpPr>
        <p:spPr>
          <a:xfrm>
            <a:off x="990600" y="3276600"/>
            <a:ext cx="7315200" cy="2514600"/>
          </a:xfrm>
        </p:spPr>
        <p:txBody>
          <a:bodyPr/>
          <a:lstStyle/>
          <a:p>
            <a:pPr eaLnBrk="1" hangingPunct="1">
              <a:lnSpc>
                <a:spcPct val="90000"/>
              </a:lnSpc>
            </a:pPr>
            <a:r>
              <a:rPr lang="en-US" dirty="0"/>
              <a:t> </a:t>
            </a:r>
          </a:p>
          <a:p>
            <a:pPr eaLnBrk="1" hangingPunct="1">
              <a:lnSpc>
                <a:spcPct val="90000"/>
              </a:lnSpc>
            </a:pPr>
            <a:endParaRPr lang="en-US" dirty="0"/>
          </a:p>
        </p:txBody>
      </p:sp>
      <p:sp>
        <p:nvSpPr>
          <p:cNvPr id="6" name="Slide Number Placeholder 5"/>
          <p:cNvSpPr>
            <a:spLocks noGrp="1"/>
          </p:cNvSpPr>
          <p:nvPr>
            <p:ph type="sldNum" sz="quarter" idx="12"/>
          </p:nvPr>
        </p:nvSpPr>
        <p:spPr/>
        <p:txBody>
          <a:bodyPr/>
          <a:lstStyle/>
          <a:p>
            <a:pPr>
              <a:defRPr/>
            </a:pPr>
            <a:fld id="{77973F91-2D89-46FC-9917-DDADD4A0E4FA}" type="slidenum">
              <a:rPr lang="en-US" smtClean="0"/>
              <a:pPr>
                <a:defRPr/>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729179" y="1143000"/>
            <a:ext cx="7886700" cy="1325563"/>
          </a:xfrm>
        </p:spPr>
        <p:txBody>
          <a:bodyPr>
            <a:normAutofit/>
          </a:bodyPr>
          <a:lstStyle/>
          <a:p>
            <a:pPr algn="ctr" eaLnBrk="1" hangingPunct="1"/>
            <a:r>
              <a:rPr lang="en-US" dirty="0"/>
              <a:t>Methods of Public Notification</a:t>
            </a:r>
            <a:endParaRPr lang="en-US" dirty="0">
              <a:latin typeface="Tahoma" charset="0"/>
            </a:endParaRPr>
          </a:p>
        </p:txBody>
      </p:sp>
      <p:sp>
        <p:nvSpPr>
          <p:cNvPr id="23556" name="Rectangle 3"/>
          <p:cNvSpPr>
            <a:spLocks noGrp="1" noChangeArrowheads="1"/>
          </p:cNvSpPr>
          <p:nvPr>
            <p:ph idx="1"/>
          </p:nvPr>
        </p:nvSpPr>
        <p:spPr>
          <a:xfrm>
            <a:off x="628650" y="2301439"/>
            <a:ext cx="7772400" cy="5562600"/>
          </a:xfrm>
        </p:spPr>
        <p:txBody>
          <a:bodyPr>
            <a:noAutofit/>
          </a:bodyPr>
          <a:lstStyle/>
          <a:p>
            <a:pPr>
              <a:lnSpc>
                <a:spcPct val="100000"/>
              </a:lnSpc>
            </a:pPr>
            <a:r>
              <a:rPr lang="en-US" sz="1800" dirty="0">
                <a:solidFill>
                  <a:schemeClr val="tx2"/>
                </a:solidFill>
              </a:rPr>
              <a:t>CNP Sponsoring Organizations must:</a:t>
            </a:r>
          </a:p>
          <a:p>
            <a:pPr>
              <a:lnSpc>
                <a:spcPct val="100000"/>
              </a:lnSpc>
            </a:pPr>
            <a:endParaRPr lang="en-US" sz="1800" dirty="0">
              <a:solidFill>
                <a:schemeClr val="tx2"/>
              </a:solidFill>
            </a:endParaRPr>
          </a:p>
          <a:p>
            <a:pPr lvl="1">
              <a:lnSpc>
                <a:spcPct val="100000"/>
              </a:lnSpc>
            </a:pPr>
            <a:r>
              <a:rPr lang="en-US" dirty="0">
                <a:solidFill>
                  <a:schemeClr val="tx2"/>
                </a:solidFill>
              </a:rPr>
              <a:t>Must prominently display the “And Justice for All” poster at service delivery points</a:t>
            </a:r>
          </a:p>
          <a:p>
            <a:pPr lvl="1">
              <a:lnSpc>
                <a:spcPct val="100000"/>
              </a:lnSpc>
            </a:pPr>
            <a:endParaRPr lang="en-US" dirty="0">
              <a:solidFill>
                <a:schemeClr val="tx2"/>
              </a:solidFill>
            </a:endParaRPr>
          </a:p>
          <a:p>
            <a:pPr lvl="1">
              <a:lnSpc>
                <a:spcPct val="100000"/>
              </a:lnSpc>
            </a:pPr>
            <a:r>
              <a:rPr lang="en-US" dirty="0">
                <a:solidFill>
                  <a:schemeClr val="tx2"/>
                </a:solidFill>
              </a:rPr>
              <a:t>Inform applicants or participants of programs or changes in programs</a:t>
            </a:r>
          </a:p>
          <a:p>
            <a:pPr lvl="1">
              <a:lnSpc>
                <a:spcPct val="100000"/>
              </a:lnSpc>
            </a:pPr>
            <a:endParaRPr lang="en-US" dirty="0">
              <a:solidFill>
                <a:schemeClr val="tx2"/>
              </a:solidFill>
            </a:endParaRPr>
          </a:p>
          <a:p>
            <a:pPr lvl="1">
              <a:lnSpc>
                <a:spcPct val="100000"/>
              </a:lnSpc>
            </a:pPr>
            <a:r>
              <a:rPr lang="en-US" dirty="0">
                <a:solidFill>
                  <a:schemeClr val="tx2"/>
                </a:solidFill>
              </a:rPr>
              <a:t>Provide information in alternative formats and languages as necessary</a:t>
            </a:r>
          </a:p>
          <a:p>
            <a:pPr lvl="1">
              <a:lnSpc>
                <a:spcPct val="100000"/>
              </a:lnSpc>
            </a:pPr>
            <a:endParaRPr lang="en-US" dirty="0">
              <a:solidFill>
                <a:schemeClr val="tx2"/>
              </a:solidFill>
            </a:endParaRPr>
          </a:p>
          <a:p>
            <a:pPr lvl="1">
              <a:lnSpc>
                <a:spcPct val="100000"/>
              </a:lnSpc>
            </a:pPr>
            <a:r>
              <a:rPr lang="en-US" dirty="0">
                <a:solidFill>
                  <a:schemeClr val="tx2"/>
                </a:solidFill>
              </a:rPr>
              <a:t>Convey message of equal opportunity in all photographic or pictorial program information</a:t>
            </a:r>
          </a:p>
        </p:txBody>
      </p:sp>
      <p:sp>
        <p:nvSpPr>
          <p:cNvPr id="23554" name="Slide Number Placeholder 5"/>
          <p:cNvSpPr>
            <a:spLocks noGrp="1"/>
          </p:cNvSpPr>
          <p:nvPr>
            <p:ph type="sldNum" sz="quarter" idx="12"/>
          </p:nvPr>
        </p:nvSpPr>
        <p:spPr>
          <a:noFill/>
        </p:spPr>
        <p:txBody>
          <a:bodyPr/>
          <a:lstStyle/>
          <a:p>
            <a:fld id="{1C02324D-B87C-4EF6-A705-14F612AF5B6E}"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628650" y="685800"/>
            <a:ext cx="7886700" cy="1325563"/>
          </a:xfrm>
        </p:spPr>
        <p:txBody>
          <a:bodyPr>
            <a:normAutofit/>
          </a:bodyPr>
          <a:lstStyle/>
          <a:p>
            <a:pPr algn="ctr" eaLnBrk="1" hangingPunct="1"/>
            <a:r>
              <a:rPr lang="en-US" dirty="0"/>
              <a:t>Nondiscrimination Statement</a:t>
            </a:r>
          </a:p>
        </p:txBody>
      </p:sp>
      <p:sp>
        <p:nvSpPr>
          <p:cNvPr id="2" name="Content Placeholder 1"/>
          <p:cNvSpPr>
            <a:spLocks noGrp="1"/>
          </p:cNvSpPr>
          <p:nvPr>
            <p:ph idx="1"/>
          </p:nvPr>
        </p:nvSpPr>
        <p:spPr>
          <a:xfrm>
            <a:off x="533400" y="1524000"/>
            <a:ext cx="8458200" cy="5105400"/>
          </a:xfrm>
        </p:spPr>
        <p:txBody>
          <a:bodyPr>
            <a:noAutofit/>
          </a:bodyPr>
          <a:lstStyle/>
          <a:p>
            <a:pPr marL="0" indent="0">
              <a:lnSpc>
                <a:spcPct val="100000"/>
              </a:lnSpc>
              <a:spcBef>
                <a:spcPts val="0"/>
              </a:spcBef>
              <a:buNone/>
            </a:pPr>
            <a:r>
              <a:rPr lang="en-US" sz="1150" dirty="0">
                <a:solidFill>
                  <a:schemeClr val="bg2">
                    <a:lumMod val="10000"/>
                  </a:schemeClr>
                </a:solidFill>
                <a:latin typeface="+mn-lt"/>
                <a:ea typeface="Calibri"/>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p>
          <a:p>
            <a:pPr marL="0" indent="0">
              <a:lnSpc>
                <a:spcPct val="100000"/>
              </a:lnSpc>
              <a:spcBef>
                <a:spcPts val="0"/>
              </a:spcBef>
              <a:buNone/>
            </a:pPr>
            <a:endParaRPr lang="en-US" sz="1150" dirty="0">
              <a:solidFill>
                <a:schemeClr val="bg2">
                  <a:lumMod val="10000"/>
                </a:schemeClr>
              </a:solidFill>
              <a:latin typeface="+mn-lt"/>
              <a:ea typeface="Calibri"/>
            </a:endParaRPr>
          </a:p>
          <a:p>
            <a:pPr marL="0" indent="0">
              <a:lnSpc>
                <a:spcPct val="100000"/>
              </a:lnSpc>
              <a:spcBef>
                <a:spcPts val="0"/>
              </a:spcBef>
              <a:buNone/>
            </a:pPr>
            <a:r>
              <a:rPr lang="en-US" sz="1150" dirty="0">
                <a:solidFill>
                  <a:schemeClr val="bg2">
                    <a:lumMod val="10000"/>
                  </a:schemeClr>
                </a:solidFill>
                <a:latin typeface="+mn-lt"/>
                <a:ea typeface="Calibri"/>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pPr marL="0" indent="0">
              <a:lnSpc>
                <a:spcPct val="100000"/>
              </a:lnSpc>
              <a:spcBef>
                <a:spcPts val="0"/>
              </a:spcBef>
              <a:buNone/>
            </a:pPr>
            <a:endParaRPr lang="en-US" sz="1150" dirty="0">
              <a:solidFill>
                <a:schemeClr val="bg2">
                  <a:lumMod val="10000"/>
                </a:schemeClr>
              </a:solidFill>
              <a:latin typeface="+mn-lt"/>
              <a:ea typeface="Calibri"/>
            </a:endParaRPr>
          </a:p>
          <a:p>
            <a:pPr marL="0" indent="0">
              <a:lnSpc>
                <a:spcPct val="100000"/>
              </a:lnSpc>
              <a:spcBef>
                <a:spcPts val="0"/>
              </a:spcBef>
              <a:buNone/>
            </a:pPr>
            <a:r>
              <a:rPr lang="en-US" sz="1150" dirty="0">
                <a:solidFill>
                  <a:schemeClr val="bg2">
                    <a:lumMod val="10000"/>
                  </a:schemeClr>
                </a:solidFill>
                <a:latin typeface="+mn-lt"/>
                <a:ea typeface="Calibri"/>
              </a:rPr>
              <a:t>To file a program discrimination complaint, a Complainant should complete a Form AD-3027, USDA Program Discrimination Complaint Form which can be obtained online at: https://www.usda.gov/sites/default/files/documents/USDA-OASCR%20P-Complaint-Form-0508- 0002-508-11-28-17Fax2Mail.pdf,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pPr marL="0" indent="0">
              <a:lnSpc>
                <a:spcPct val="100000"/>
              </a:lnSpc>
              <a:spcBef>
                <a:spcPts val="0"/>
              </a:spcBef>
              <a:buNone/>
            </a:pPr>
            <a:endParaRPr lang="en-US" sz="1150" dirty="0">
              <a:solidFill>
                <a:schemeClr val="bg2">
                  <a:lumMod val="10000"/>
                </a:schemeClr>
              </a:solidFill>
              <a:latin typeface="+mn-lt"/>
              <a:ea typeface="Calibri"/>
            </a:endParaRPr>
          </a:p>
          <a:p>
            <a:pPr marL="0" indent="0">
              <a:lnSpc>
                <a:spcPct val="100000"/>
              </a:lnSpc>
              <a:spcBef>
                <a:spcPts val="0"/>
              </a:spcBef>
              <a:buNone/>
            </a:pPr>
            <a:r>
              <a:rPr lang="en-US" sz="1150" dirty="0">
                <a:solidFill>
                  <a:schemeClr val="bg2">
                    <a:lumMod val="10000"/>
                  </a:schemeClr>
                </a:solidFill>
                <a:latin typeface="+mn-lt"/>
                <a:ea typeface="Calibri"/>
              </a:rPr>
              <a:t>mail:</a:t>
            </a:r>
          </a:p>
          <a:p>
            <a:pPr marL="0" indent="0">
              <a:lnSpc>
                <a:spcPct val="100000"/>
              </a:lnSpc>
              <a:spcBef>
                <a:spcPts val="0"/>
              </a:spcBef>
              <a:buNone/>
            </a:pPr>
            <a:r>
              <a:rPr lang="en-US" sz="1150" dirty="0">
                <a:solidFill>
                  <a:schemeClr val="bg2">
                    <a:lumMod val="10000"/>
                  </a:schemeClr>
                </a:solidFill>
                <a:latin typeface="+mn-lt"/>
                <a:ea typeface="Calibri"/>
              </a:rPr>
              <a:t>U.S. Department of Agriculture</a:t>
            </a:r>
          </a:p>
          <a:p>
            <a:pPr marL="0" indent="0">
              <a:lnSpc>
                <a:spcPct val="100000"/>
              </a:lnSpc>
              <a:spcBef>
                <a:spcPts val="0"/>
              </a:spcBef>
              <a:buNone/>
            </a:pPr>
            <a:r>
              <a:rPr lang="en-US" sz="1150" dirty="0">
                <a:solidFill>
                  <a:schemeClr val="bg2">
                    <a:lumMod val="10000"/>
                  </a:schemeClr>
                </a:solidFill>
                <a:latin typeface="+mn-lt"/>
                <a:ea typeface="Calibri"/>
              </a:rPr>
              <a:t>Office of the Assistant Secretary for Civil Rights</a:t>
            </a:r>
          </a:p>
          <a:p>
            <a:pPr marL="0" indent="0">
              <a:lnSpc>
                <a:spcPct val="100000"/>
              </a:lnSpc>
              <a:spcBef>
                <a:spcPts val="0"/>
              </a:spcBef>
              <a:buNone/>
            </a:pPr>
            <a:r>
              <a:rPr lang="en-US" sz="1150" dirty="0">
                <a:solidFill>
                  <a:schemeClr val="bg2">
                    <a:lumMod val="10000"/>
                  </a:schemeClr>
                </a:solidFill>
                <a:latin typeface="+mn-lt"/>
                <a:ea typeface="Calibri"/>
              </a:rPr>
              <a:t>1400 Independence Avenue, SW</a:t>
            </a:r>
          </a:p>
          <a:p>
            <a:pPr marL="0" indent="0">
              <a:lnSpc>
                <a:spcPct val="100000"/>
              </a:lnSpc>
              <a:spcBef>
                <a:spcPts val="0"/>
              </a:spcBef>
              <a:buNone/>
            </a:pPr>
            <a:r>
              <a:rPr lang="en-US" sz="1150" dirty="0">
                <a:solidFill>
                  <a:schemeClr val="bg2">
                    <a:lumMod val="10000"/>
                  </a:schemeClr>
                </a:solidFill>
                <a:latin typeface="+mn-lt"/>
                <a:ea typeface="Calibri"/>
              </a:rPr>
              <a:t>Washington, D.C. 20250-9410; or</a:t>
            </a:r>
          </a:p>
          <a:p>
            <a:pPr marL="0" indent="0">
              <a:lnSpc>
                <a:spcPct val="100000"/>
              </a:lnSpc>
              <a:spcBef>
                <a:spcPts val="0"/>
              </a:spcBef>
              <a:buNone/>
            </a:pPr>
            <a:r>
              <a:rPr lang="en-US" sz="1150" dirty="0">
                <a:solidFill>
                  <a:schemeClr val="bg2">
                    <a:lumMod val="10000"/>
                  </a:schemeClr>
                </a:solidFill>
                <a:latin typeface="+mn-lt"/>
                <a:ea typeface="Calibri"/>
              </a:rPr>
              <a:t>fax:</a:t>
            </a:r>
          </a:p>
          <a:p>
            <a:pPr marL="0" indent="0">
              <a:lnSpc>
                <a:spcPct val="100000"/>
              </a:lnSpc>
              <a:spcBef>
                <a:spcPts val="0"/>
              </a:spcBef>
              <a:buNone/>
            </a:pPr>
            <a:r>
              <a:rPr lang="en-US" sz="1150" dirty="0">
                <a:solidFill>
                  <a:schemeClr val="bg2">
                    <a:lumMod val="10000"/>
                  </a:schemeClr>
                </a:solidFill>
                <a:latin typeface="+mn-lt"/>
                <a:ea typeface="Calibri"/>
              </a:rPr>
              <a:t>(833) 256-1665 or (202) 690-7442; or</a:t>
            </a:r>
          </a:p>
          <a:p>
            <a:pPr marL="0" indent="0">
              <a:lnSpc>
                <a:spcPct val="100000"/>
              </a:lnSpc>
              <a:spcBef>
                <a:spcPts val="0"/>
              </a:spcBef>
              <a:buNone/>
            </a:pPr>
            <a:r>
              <a:rPr lang="en-US" sz="1150" dirty="0">
                <a:solidFill>
                  <a:schemeClr val="bg2">
                    <a:lumMod val="10000"/>
                  </a:schemeClr>
                </a:solidFill>
                <a:latin typeface="+mn-lt"/>
                <a:ea typeface="Calibri"/>
              </a:rPr>
              <a:t>email:</a:t>
            </a:r>
          </a:p>
          <a:p>
            <a:pPr marL="0" indent="0">
              <a:lnSpc>
                <a:spcPct val="100000"/>
              </a:lnSpc>
              <a:spcBef>
                <a:spcPts val="0"/>
              </a:spcBef>
              <a:buNone/>
            </a:pPr>
            <a:r>
              <a:rPr lang="en-US" sz="1150" dirty="0">
                <a:solidFill>
                  <a:schemeClr val="bg2">
                    <a:lumMod val="10000"/>
                  </a:schemeClr>
                </a:solidFill>
                <a:latin typeface="+mn-lt"/>
                <a:ea typeface="Calibri"/>
              </a:rPr>
              <a:t>program.intake@usda.gov</a:t>
            </a:r>
          </a:p>
          <a:p>
            <a:pPr marL="0" indent="0">
              <a:lnSpc>
                <a:spcPct val="100000"/>
              </a:lnSpc>
              <a:spcBef>
                <a:spcPts val="0"/>
              </a:spcBef>
              <a:buNone/>
            </a:pPr>
            <a:r>
              <a:rPr lang="en-US" sz="1150" dirty="0">
                <a:solidFill>
                  <a:schemeClr val="bg2">
                    <a:lumMod val="10000"/>
                  </a:schemeClr>
                </a:solidFill>
                <a:latin typeface="+mn-lt"/>
                <a:ea typeface="Calibri"/>
              </a:rPr>
              <a:t>This institution is an equal opportunity provider.</a:t>
            </a:r>
            <a:endParaRPr lang="en-US" sz="1150" dirty="0">
              <a:solidFill>
                <a:schemeClr val="bg2">
                  <a:lumMod val="10000"/>
                </a:schemeClr>
              </a:solidFill>
              <a:effectLst/>
              <a:latin typeface="+mn-lt"/>
              <a:ea typeface="Calibri"/>
            </a:endParaRPr>
          </a:p>
        </p:txBody>
      </p:sp>
      <p:sp>
        <p:nvSpPr>
          <p:cNvPr id="24578" name="Slide Number Placeholder 5"/>
          <p:cNvSpPr>
            <a:spLocks noGrp="1"/>
          </p:cNvSpPr>
          <p:nvPr>
            <p:ph type="sldNum" sz="quarter" idx="12"/>
          </p:nvPr>
        </p:nvSpPr>
        <p:spPr>
          <a:xfrm>
            <a:off x="7086600" y="6172200"/>
            <a:ext cx="1905000" cy="533400"/>
          </a:xfrm>
          <a:noFill/>
        </p:spPr>
        <p:txBody>
          <a:bodyPr/>
          <a:lstStyle/>
          <a:p>
            <a:fld id="{0F21A722-F559-4A1D-9079-8AFDA957A925}"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76200" y="762000"/>
            <a:ext cx="9067800" cy="1066800"/>
          </a:xfrm>
        </p:spPr>
        <p:txBody>
          <a:bodyPr>
            <a:normAutofit/>
          </a:bodyPr>
          <a:lstStyle/>
          <a:p>
            <a:pPr algn="ctr" eaLnBrk="1" hangingPunct="1">
              <a:defRPr/>
            </a:pPr>
            <a:r>
              <a:rPr lang="en-US" sz="3700" b="1" dirty="0"/>
              <a:t> </a:t>
            </a:r>
            <a:r>
              <a:rPr lang="en-US" b="1" dirty="0"/>
              <a:t>Nondiscrimination Statement</a:t>
            </a:r>
            <a:r>
              <a:rPr lang="en-US" dirty="0"/>
              <a:t> </a:t>
            </a:r>
            <a:r>
              <a:rPr lang="en-US" sz="2700" i="1" dirty="0"/>
              <a:t>(Spanish)</a:t>
            </a:r>
            <a:endParaRPr lang="en-US" sz="2700" b="1" i="1" dirty="0">
              <a:solidFill>
                <a:schemeClr val="bg2">
                  <a:lumMod val="50000"/>
                  <a:lumOff val="50000"/>
                </a:schemeClr>
              </a:solidFill>
              <a:latin typeface="+mn-lt"/>
            </a:endParaRPr>
          </a:p>
        </p:txBody>
      </p:sp>
      <p:sp>
        <p:nvSpPr>
          <p:cNvPr id="6" name="Content Placeholder 1"/>
          <p:cNvSpPr>
            <a:spLocks noGrp="1"/>
          </p:cNvSpPr>
          <p:nvPr>
            <p:ph idx="1"/>
          </p:nvPr>
        </p:nvSpPr>
        <p:spPr>
          <a:xfrm>
            <a:off x="609600" y="1447800"/>
            <a:ext cx="8528892" cy="4648200"/>
          </a:xfrm>
        </p:spPr>
        <p:txBody>
          <a:bodyPr>
            <a:noAutofit/>
          </a:bodyPr>
          <a:lstStyle/>
          <a:p>
            <a:pPr marL="0" indent="0">
              <a:lnSpc>
                <a:spcPct val="100000"/>
              </a:lnSpc>
              <a:spcBef>
                <a:spcPts val="0"/>
              </a:spcBef>
              <a:buNone/>
            </a:pPr>
            <a:r>
              <a:rPr lang="es-ES" sz="1100" dirty="0">
                <a:solidFill>
                  <a:schemeClr val="bg2">
                    <a:lumMod val="10000"/>
                  </a:schemeClr>
                </a:solidFill>
                <a:ea typeface="Times New Roman"/>
              </a:rPr>
              <a:t>De acuerdo con la ley federal de derechos civiles y las normas y políticas de derechos civiles del Departamento de Agricultura de EE. UU. (USDA), esta institución tiene prohibido discriminar por motivos de raza, color, origen nacional, sexo (incluida la identidad de género y la orientación sexual), discapacidad, edad, o represalia o represalia por actividad anterior de derechos civiles.</a:t>
            </a:r>
          </a:p>
          <a:p>
            <a:pPr marL="0" indent="0">
              <a:lnSpc>
                <a:spcPct val="100000"/>
              </a:lnSpc>
              <a:spcBef>
                <a:spcPts val="0"/>
              </a:spcBef>
              <a:buNone/>
            </a:pPr>
            <a:endParaRPr lang="es-ES" sz="1100" dirty="0">
              <a:solidFill>
                <a:schemeClr val="bg2">
                  <a:lumMod val="10000"/>
                </a:schemeClr>
              </a:solidFill>
              <a:ea typeface="Times New Roman"/>
            </a:endParaRPr>
          </a:p>
          <a:p>
            <a:pPr marL="0" indent="0">
              <a:lnSpc>
                <a:spcPct val="100000"/>
              </a:lnSpc>
              <a:spcBef>
                <a:spcPts val="0"/>
              </a:spcBef>
              <a:buNone/>
            </a:pPr>
            <a:r>
              <a:rPr lang="es-ES" sz="1100" dirty="0">
                <a:solidFill>
                  <a:schemeClr val="bg2">
                    <a:lumMod val="10000"/>
                  </a:schemeClr>
                </a:solidFill>
                <a:ea typeface="Times New Roman"/>
              </a:rPr>
              <a:t>La información del programa puede estar disponible en otros idiomas además del inglés. Las personas con discapacidades que requieran medios alternativos de comunicación para obtener información del programa (p. ej., Braille, letra grande, cinta de audio, lenguaje de señas estadounidense), deben comunicarse con la agencia estatal o local responsable que administra el programa o el Centro TARGET del USDA al (202) 720- 2600 (voz y TTY) o comuníquese con USDA a través del Servicio Federal de Retransmisión al (800) 877-8339.</a:t>
            </a:r>
          </a:p>
          <a:p>
            <a:pPr marL="0" indent="0">
              <a:lnSpc>
                <a:spcPct val="100000"/>
              </a:lnSpc>
              <a:spcBef>
                <a:spcPts val="0"/>
              </a:spcBef>
              <a:buNone/>
            </a:pPr>
            <a:endParaRPr lang="es-ES" sz="1100" dirty="0">
              <a:solidFill>
                <a:schemeClr val="bg2">
                  <a:lumMod val="10000"/>
                </a:schemeClr>
              </a:solidFill>
              <a:ea typeface="Times New Roman"/>
            </a:endParaRPr>
          </a:p>
          <a:p>
            <a:pPr marL="0" indent="0">
              <a:lnSpc>
                <a:spcPct val="100000"/>
              </a:lnSpc>
              <a:spcBef>
                <a:spcPts val="0"/>
              </a:spcBef>
              <a:buNone/>
            </a:pPr>
            <a:r>
              <a:rPr lang="es-ES" sz="1100" dirty="0">
                <a:solidFill>
                  <a:schemeClr val="bg2">
                    <a:lumMod val="10000"/>
                  </a:schemeClr>
                </a:solidFill>
                <a:ea typeface="Times New Roman"/>
              </a:rPr>
              <a:t>Para presentar una queja por discriminación en el programa, el Demandante debe completar el Formulario AD-3027, Formulario de queja por discriminación en el programa del USDA, que se puede obtener en línea en: https://www.usda.gov/sites/default/files/documents/USDA-OASCR %20P-Complaint-Form-0508-0002-508-11-28-17Fax2Mail.pdf, desde cualquier oficina del USDA, llamando al (866) 632-9992, o escribiendo una carta dirigida al USDA. La carta debe contener el nombre, la dirección, el número de teléfono y una descripción escrita de la supuesta acción discriminatoria del denunciante con suficiente detalle para informar al Subsecretario de Derechos Civiles (ASCR) sobre la naturaleza y la fecha de la supuesta violación de los derechos civiles. El formulario o carta AD-3027 completo debe enviarse al USDA antes de:</a:t>
            </a:r>
          </a:p>
          <a:p>
            <a:pPr marL="0" indent="0">
              <a:lnSpc>
                <a:spcPct val="100000"/>
              </a:lnSpc>
              <a:spcBef>
                <a:spcPts val="0"/>
              </a:spcBef>
              <a:buNone/>
            </a:pPr>
            <a:endParaRPr lang="es-ES" sz="1100" dirty="0">
              <a:solidFill>
                <a:schemeClr val="bg2">
                  <a:lumMod val="10000"/>
                </a:schemeClr>
              </a:solidFill>
              <a:ea typeface="Times New Roman"/>
            </a:endParaRPr>
          </a:p>
          <a:p>
            <a:pPr marL="0" indent="0">
              <a:lnSpc>
                <a:spcPct val="100000"/>
              </a:lnSpc>
              <a:spcBef>
                <a:spcPts val="0"/>
              </a:spcBef>
              <a:buNone/>
            </a:pPr>
            <a:r>
              <a:rPr lang="es-ES" sz="1100" dirty="0">
                <a:solidFill>
                  <a:schemeClr val="bg2">
                    <a:lumMod val="10000"/>
                  </a:schemeClr>
                </a:solidFill>
                <a:ea typeface="Times New Roman"/>
              </a:rPr>
              <a:t>correo:</a:t>
            </a:r>
          </a:p>
          <a:p>
            <a:pPr marL="0" indent="0">
              <a:lnSpc>
                <a:spcPct val="100000"/>
              </a:lnSpc>
              <a:spcBef>
                <a:spcPts val="0"/>
              </a:spcBef>
              <a:buNone/>
            </a:pPr>
            <a:r>
              <a:rPr lang="es-ES" sz="1100" dirty="0">
                <a:solidFill>
                  <a:schemeClr val="bg2">
                    <a:lumMod val="10000"/>
                  </a:schemeClr>
                </a:solidFill>
                <a:ea typeface="Times New Roman"/>
              </a:rPr>
              <a:t>Departamento de Agricultura de EE. UU.</a:t>
            </a:r>
          </a:p>
          <a:p>
            <a:pPr marL="0" indent="0">
              <a:lnSpc>
                <a:spcPct val="100000"/>
              </a:lnSpc>
              <a:spcBef>
                <a:spcPts val="0"/>
              </a:spcBef>
              <a:buNone/>
            </a:pPr>
            <a:r>
              <a:rPr lang="es-ES" sz="1100" dirty="0">
                <a:solidFill>
                  <a:schemeClr val="bg2">
                    <a:lumMod val="10000"/>
                  </a:schemeClr>
                </a:solidFill>
                <a:ea typeface="Times New Roman"/>
              </a:rPr>
              <a:t>Oficina del Subsecretario de Derechos Civiles</a:t>
            </a:r>
          </a:p>
          <a:p>
            <a:pPr marL="0" indent="0">
              <a:lnSpc>
                <a:spcPct val="100000"/>
              </a:lnSpc>
              <a:spcBef>
                <a:spcPts val="0"/>
              </a:spcBef>
              <a:buNone/>
            </a:pPr>
            <a:r>
              <a:rPr lang="es-ES" sz="1100" dirty="0">
                <a:solidFill>
                  <a:schemeClr val="bg2">
                    <a:lumMod val="10000"/>
                  </a:schemeClr>
                </a:solidFill>
                <a:ea typeface="Times New Roman"/>
              </a:rPr>
              <a:t>1400 Avenida Independencia, SW</a:t>
            </a:r>
          </a:p>
          <a:p>
            <a:pPr marL="0" indent="0">
              <a:lnSpc>
                <a:spcPct val="100000"/>
              </a:lnSpc>
              <a:spcBef>
                <a:spcPts val="0"/>
              </a:spcBef>
              <a:buNone/>
            </a:pPr>
            <a:r>
              <a:rPr lang="es-ES" sz="1100" dirty="0">
                <a:solidFill>
                  <a:schemeClr val="bg2">
                    <a:lumMod val="10000"/>
                  </a:schemeClr>
                </a:solidFill>
                <a:ea typeface="Times New Roman"/>
              </a:rPr>
              <a:t>Washington, DC 20250-9410; o</a:t>
            </a:r>
          </a:p>
          <a:p>
            <a:pPr marL="0" indent="0">
              <a:lnSpc>
                <a:spcPct val="100000"/>
              </a:lnSpc>
              <a:spcBef>
                <a:spcPts val="0"/>
              </a:spcBef>
              <a:buNone/>
            </a:pPr>
            <a:r>
              <a:rPr lang="es-ES" sz="1100" dirty="0">
                <a:solidFill>
                  <a:schemeClr val="bg2">
                    <a:lumMod val="10000"/>
                  </a:schemeClr>
                </a:solidFill>
                <a:ea typeface="Times New Roman"/>
              </a:rPr>
              <a:t>fax:</a:t>
            </a:r>
          </a:p>
          <a:p>
            <a:pPr marL="0" indent="0">
              <a:lnSpc>
                <a:spcPct val="100000"/>
              </a:lnSpc>
              <a:spcBef>
                <a:spcPts val="0"/>
              </a:spcBef>
              <a:buNone/>
            </a:pPr>
            <a:r>
              <a:rPr lang="es-ES" sz="1100" dirty="0">
                <a:solidFill>
                  <a:schemeClr val="bg2">
                    <a:lumMod val="10000"/>
                  </a:schemeClr>
                </a:solidFill>
                <a:ea typeface="Times New Roman"/>
              </a:rPr>
              <a:t>(833) 256-1665 o (202) 690-7442; o</a:t>
            </a:r>
          </a:p>
          <a:p>
            <a:pPr marL="0" indent="0">
              <a:lnSpc>
                <a:spcPct val="100000"/>
              </a:lnSpc>
              <a:spcBef>
                <a:spcPts val="0"/>
              </a:spcBef>
              <a:buNone/>
            </a:pPr>
            <a:r>
              <a:rPr lang="es-ES" sz="1100" dirty="0">
                <a:solidFill>
                  <a:schemeClr val="bg2">
                    <a:lumMod val="10000"/>
                  </a:schemeClr>
                </a:solidFill>
                <a:ea typeface="Times New Roman"/>
              </a:rPr>
              <a:t>correo electrónico:</a:t>
            </a:r>
          </a:p>
          <a:p>
            <a:pPr marL="0" indent="0">
              <a:lnSpc>
                <a:spcPct val="100000"/>
              </a:lnSpc>
              <a:spcBef>
                <a:spcPts val="0"/>
              </a:spcBef>
              <a:buNone/>
            </a:pPr>
            <a:r>
              <a:rPr lang="es-ES" sz="1100" dirty="0">
                <a:solidFill>
                  <a:schemeClr val="bg2">
                    <a:lumMod val="10000"/>
                  </a:schemeClr>
                </a:solidFill>
                <a:ea typeface="Times New Roman"/>
              </a:rPr>
              <a:t>program.intake@usda.gov</a:t>
            </a:r>
          </a:p>
          <a:p>
            <a:pPr marL="0" indent="0">
              <a:lnSpc>
                <a:spcPct val="100000"/>
              </a:lnSpc>
              <a:spcBef>
                <a:spcPts val="0"/>
              </a:spcBef>
              <a:buNone/>
            </a:pPr>
            <a:r>
              <a:rPr lang="es-ES" sz="1100" dirty="0">
                <a:solidFill>
                  <a:schemeClr val="bg2">
                    <a:lumMod val="10000"/>
                  </a:schemeClr>
                </a:solidFill>
                <a:ea typeface="Times New Roman"/>
              </a:rPr>
              <a:t>Esta institución es un proveedor que ofrece igualdad de oportunidades.</a:t>
            </a:r>
            <a:endParaRPr lang="en-US" sz="1200" dirty="0">
              <a:effectLst/>
              <a:latin typeface="Times New Roman"/>
              <a:ea typeface="Calibri"/>
            </a:endParaRPr>
          </a:p>
        </p:txBody>
      </p:sp>
      <p:sp>
        <p:nvSpPr>
          <p:cNvPr id="4" name="Slide Number Placeholder 3"/>
          <p:cNvSpPr>
            <a:spLocks noGrp="1"/>
          </p:cNvSpPr>
          <p:nvPr>
            <p:ph type="sldNum" sz="quarter" idx="12"/>
          </p:nvPr>
        </p:nvSpPr>
        <p:spPr/>
        <p:txBody>
          <a:bodyPr/>
          <a:lstStyle/>
          <a:p>
            <a:pPr>
              <a:defRPr/>
            </a:pPr>
            <a:fld id="{0D7D7E34-D3AE-46D9-8BC5-0BC666656BA2}" type="slidenum">
              <a:rPr lang="en-US" smtClean="0"/>
              <a:pPr>
                <a:defRPr/>
              </a:pPr>
              <a:t>12</a:t>
            </a:fld>
            <a:endParaRPr lang="en-US" dirty="0"/>
          </a:p>
        </p:txBody>
      </p:sp>
    </p:spTree>
    <p:extLst>
      <p:ext uri="{BB962C8B-B14F-4D97-AF65-F5344CB8AC3E}">
        <p14:creationId xmlns:p14="http://schemas.microsoft.com/office/powerpoint/2010/main" val="1916620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609830" y="1189037"/>
            <a:ext cx="7886700" cy="1325563"/>
          </a:xfrm>
        </p:spPr>
        <p:txBody>
          <a:bodyPr>
            <a:noAutofit/>
          </a:bodyPr>
          <a:lstStyle/>
          <a:p>
            <a:pPr algn="ctr" eaLnBrk="1" hangingPunct="1"/>
            <a:r>
              <a:rPr lang="en-US" dirty="0"/>
              <a:t>Nondiscrimination Statement </a:t>
            </a:r>
            <a:endParaRPr lang="en-US" sz="1800" dirty="0"/>
          </a:p>
        </p:txBody>
      </p:sp>
      <p:sp>
        <p:nvSpPr>
          <p:cNvPr id="24580" name="Rectangle 3"/>
          <p:cNvSpPr>
            <a:spLocks noGrp="1" noChangeArrowheads="1"/>
          </p:cNvSpPr>
          <p:nvPr>
            <p:ph idx="1"/>
          </p:nvPr>
        </p:nvSpPr>
        <p:spPr>
          <a:xfrm>
            <a:off x="590550" y="2514600"/>
            <a:ext cx="7924800" cy="4800600"/>
          </a:xfrm>
        </p:spPr>
        <p:txBody>
          <a:bodyPr>
            <a:noAutofit/>
          </a:bodyPr>
          <a:lstStyle/>
          <a:p>
            <a:pPr marL="285750" indent="-171450">
              <a:lnSpc>
                <a:spcPct val="100000"/>
              </a:lnSpc>
              <a:spcBef>
                <a:spcPts val="0"/>
              </a:spcBef>
            </a:pPr>
            <a:r>
              <a:rPr lang="en-US" dirty="0">
                <a:solidFill>
                  <a:schemeClr val="tx2"/>
                </a:solidFill>
                <a:latin typeface="+mn-lt"/>
              </a:rPr>
              <a:t>USDA Nondiscrimination Statement (NDS) </a:t>
            </a:r>
          </a:p>
          <a:p>
            <a:pPr marL="114300" indent="0">
              <a:lnSpc>
                <a:spcPct val="100000"/>
              </a:lnSpc>
              <a:spcBef>
                <a:spcPts val="0"/>
              </a:spcBef>
              <a:buNone/>
            </a:pPr>
            <a:endParaRPr lang="en-US" dirty="0">
              <a:solidFill>
                <a:schemeClr val="tx2"/>
              </a:solidFill>
              <a:latin typeface="+mn-lt"/>
            </a:endParaRPr>
          </a:p>
          <a:p>
            <a:pPr marL="541782" lvl="1" indent="-171450">
              <a:lnSpc>
                <a:spcPct val="100000"/>
              </a:lnSpc>
              <a:spcBef>
                <a:spcPts val="0"/>
              </a:spcBef>
            </a:pPr>
            <a:r>
              <a:rPr lang="en-US" dirty="0">
                <a:solidFill>
                  <a:schemeClr val="tx2"/>
                </a:solidFill>
                <a:latin typeface="+mn-lt"/>
              </a:rPr>
              <a:t>Short versions</a:t>
            </a:r>
          </a:p>
          <a:p>
            <a:pPr marL="779526" lvl="2" indent="-171450">
              <a:lnSpc>
                <a:spcPct val="100000"/>
              </a:lnSpc>
              <a:spcBef>
                <a:spcPts val="0"/>
              </a:spcBef>
            </a:pPr>
            <a:r>
              <a:rPr lang="en-US" b="1" dirty="0">
                <a:solidFill>
                  <a:schemeClr val="tx2"/>
                </a:solidFill>
                <a:latin typeface="+mn-lt"/>
                <a:ea typeface="Calibri"/>
              </a:rPr>
              <a:t>“This institution is an equal opportunity provider.” </a:t>
            </a:r>
          </a:p>
          <a:p>
            <a:pPr marL="779526" lvl="2" indent="-171450">
              <a:lnSpc>
                <a:spcPct val="100000"/>
              </a:lnSpc>
              <a:spcBef>
                <a:spcPts val="0"/>
              </a:spcBef>
            </a:pPr>
            <a:r>
              <a:rPr lang="es-PE" b="1" dirty="0">
                <a:solidFill>
                  <a:schemeClr val="tx2"/>
                </a:solidFill>
                <a:latin typeface="+mn-lt"/>
                <a:ea typeface="Times New Roman"/>
              </a:rPr>
              <a:t>“Esta institución es un proveedor que ofrece igualdad de oportunidades.”  </a:t>
            </a:r>
            <a:r>
              <a:rPr lang="es-PE" dirty="0">
                <a:solidFill>
                  <a:schemeClr val="tx2"/>
                </a:solidFill>
                <a:latin typeface="+mn-lt"/>
                <a:ea typeface="Times New Roman"/>
              </a:rPr>
              <a:t>(Spanish)</a:t>
            </a:r>
            <a:endParaRPr lang="en-US" b="1" dirty="0">
              <a:solidFill>
                <a:schemeClr val="tx2"/>
              </a:solidFill>
              <a:latin typeface="+mn-lt"/>
              <a:ea typeface="Calibri"/>
            </a:endParaRPr>
          </a:p>
          <a:p>
            <a:pPr marL="779526" lvl="2" indent="-171450">
              <a:lnSpc>
                <a:spcPct val="100000"/>
              </a:lnSpc>
              <a:spcBef>
                <a:spcPts val="0"/>
              </a:spcBef>
            </a:pPr>
            <a:r>
              <a:rPr lang="en-US" i="1" dirty="0">
                <a:solidFill>
                  <a:schemeClr val="tx2"/>
                </a:solidFill>
                <a:latin typeface="+mn-lt"/>
                <a:cs typeface="Lucida Sans Unicode" panose="020B0602030504020204" pitchFamily="34" charset="0"/>
              </a:rPr>
              <a:t>**Can be used in special circumstances only and only with WVDE OCN approval**</a:t>
            </a:r>
          </a:p>
          <a:p>
            <a:pPr marL="608076" lvl="2" indent="0">
              <a:lnSpc>
                <a:spcPct val="100000"/>
              </a:lnSpc>
              <a:spcBef>
                <a:spcPts val="0"/>
              </a:spcBef>
              <a:buNone/>
            </a:pPr>
            <a:endParaRPr lang="en-US" dirty="0">
              <a:solidFill>
                <a:schemeClr val="tx2"/>
              </a:solidFill>
              <a:latin typeface="+mn-lt"/>
            </a:endParaRPr>
          </a:p>
          <a:p>
            <a:pPr marL="541782" lvl="1" indent="-171450">
              <a:lnSpc>
                <a:spcPct val="100000"/>
              </a:lnSpc>
              <a:spcBef>
                <a:spcPts val="0"/>
              </a:spcBef>
            </a:pPr>
            <a:r>
              <a:rPr lang="en-US" dirty="0">
                <a:solidFill>
                  <a:schemeClr val="tx2"/>
                </a:solidFill>
                <a:latin typeface="+mn-lt"/>
              </a:rPr>
              <a:t>Translations </a:t>
            </a:r>
          </a:p>
          <a:p>
            <a:pPr marL="779526" lvl="2" indent="-171450">
              <a:lnSpc>
                <a:spcPct val="100000"/>
              </a:lnSpc>
              <a:spcBef>
                <a:spcPts val="0"/>
              </a:spcBef>
            </a:pPr>
            <a:r>
              <a:rPr lang="en-US" dirty="0">
                <a:solidFill>
                  <a:schemeClr val="tx2"/>
                </a:solidFill>
                <a:latin typeface="+mn-lt"/>
              </a:rPr>
              <a:t>Other languages are available here: </a:t>
            </a:r>
            <a:r>
              <a:rPr lang="en-US" dirty="0">
                <a:hlinkClick r:id="rId3"/>
              </a:rPr>
              <a:t>Nondiscrimination Statement | USDA-FNS</a:t>
            </a:r>
            <a:endParaRPr lang="en-US" dirty="0"/>
          </a:p>
        </p:txBody>
      </p:sp>
      <p:sp>
        <p:nvSpPr>
          <p:cNvPr id="24578" name="Slide Number Placeholder 5"/>
          <p:cNvSpPr>
            <a:spLocks noGrp="1"/>
          </p:cNvSpPr>
          <p:nvPr>
            <p:ph type="sldNum" sz="quarter" idx="12"/>
          </p:nvPr>
        </p:nvSpPr>
        <p:spPr>
          <a:noFill/>
        </p:spPr>
        <p:txBody>
          <a:bodyPr/>
          <a:lstStyle/>
          <a:p>
            <a:fld id="{0F21A722-F559-4A1D-9079-8AFDA957A925}" type="slidenum">
              <a:rPr lang="en-US" smtClean="0"/>
              <a:pPr/>
              <a:t>13</a:t>
            </a:fld>
            <a:endParaRPr lang="en-US" dirty="0"/>
          </a:p>
        </p:txBody>
      </p:sp>
    </p:spTree>
    <p:extLst>
      <p:ext uri="{BB962C8B-B14F-4D97-AF65-F5344CB8AC3E}">
        <p14:creationId xmlns:p14="http://schemas.microsoft.com/office/powerpoint/2010/main" val="1168292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632322" y="1143000"/>
            <a:ext cx="7886700" cy="1325563"/>
          </a:xfrm>
        </p:spPr>
        <p:txBody>
          <a:bodyPr>
            <a:noAutofit/>
          </a:bodyPr>
          <a:lstStyle/>
          <a:p>
            <a:pPr algn="ctr" eaLnBrk="1" hangingPunct="1"/>
            <a:r>
              <a:rPr lang="en-US" dirty="0"/>
              <a:t>Nondiscrimination Statement </a:t>
            </a:r>
            <a:endParaRPr lang="en-US" sz="1800" dirty="0"/>
          </a:p>
        </p:txBody>
      </p:sp>
      <p:sp>
        <p:nvSpPr>
          <p:cNvPr id="24580" name="Rectangle 3"/>
          <p:cNvSpPr>
            <a:spLocks noGrp="1" noChangeArrowheads="1"/>
          </p:cNvSpPr>
          <p:nvPr>
            <p:ph idx="1"/>
          </p:nvPr>
        </p:nvSpPr>
        <p:spPr>
          <a:xfrm>
            <a:off x="628650" y="2382167"/>
            <a:ext cx="8077200" cy="3886200"/>
          </a:xfrm>
        </p:spPr>
        <p:txBody>
          <a:bodyPr>
            <a:noAutofit/>
          </a:bodyPr>
          <a:lstStyle/>
          <a:p>
            <a:pPr marL="342900" indent="-342900">
              <a:lnSpc>
                <a:spcPct val="100000"/>
              </a:lnSpc>
              <a:spcBef>
                <a:spcPts val="0"/>
              </a:spcBef>
            </a:pPr>
            <a:r>
              <a:rPr lang="en-US" sz="2000" dirty="0">
                <a:solidFill>
                  <a:schemeClr val="tx2"/>
                </a:solidFill>
              </a:rPr>
              <a:t>At a minimum, the Nondiscrimination Statement must be on</a:t>
            </a:r>
          </a:p>
          <a:p>
            <a:pPr marL="598932" lvl="1" indent="-342900">
              <a:lnSpc>
                <a:spcPct val="100000"/>
              </a:lnSpc>
              <a:spcBef>
                <a:spcPts val="0"/>
              </a:spcBef>
            </a:pPr>
            <a:r>
              <a:rPr lang="en-US" dirty="0">
                <a:solidFill>
                  <a:schemeClr val="tx2"/>
                </a:solidFill>
                <a:cs typeface="Arial" pitchFamily="34" charset="0"/>
              </a:rPr>
              <a:t>Application Form(s)</a:t>
            </a:r>
          </a:p>
          <a:p>
            <a:pPr marL="598932" lvl="1" indent="-342900">
              <a:lnSpc>
                <a:spcPct val="100000"/>
              </a:lnSpc>
              <a:spcBef>
                <a:spcPts val="0"/>
              </a:spcBef>
            </a:pPr>
            <a:r>
              <a:rPr lang="en-US" dirty="0">
                <a:solidFill>
                  <a:schemeClr val="tx2"/>
                </a:solidFill>
                <a:cs typeface="Arial" pitchFamily="34" charset="0"/>
              </a:rPr>
              <a:t>Notification of Eligibility or Ineligibility</a:t>
            </a:r>
          </a:p>
          <a:p>
            <a:pPr marL="598932" lvl="1" indent="-342900">
              <a:lnSpc>
                <a:spcPct val="100000"/>
              </a:lnSpc>
              <a:spcBef>
                <a:spcPts val="0"/>
              </a:spcBef>
            </a:pPr>
            <a:r>
              <a:rPr lang="en-US" dirty="0">
                <a:solidFill>
                  <a:schemeClr val="tx2"/>
                </a:solidFill>
                <a:cs typeface="Arial" pitchFamily="34" charset="0"/>
              </a:rPr>
              <a:t>Notice of Adverse Action Form</a:t>
            </a:r>
          </a:p>
          <a:p>
            <a:pPr marL="598932" lvl="1" indent="-342900">
              <a:lnSpc>
                <a:spcPct val="100000"/>
              </a:lnSpc>
              <a:spcBef>
                <a:spcPts val="0"/>
              </a:spcBef>
            </a:pPr>
            <a:r>
              <a:rPr lang="en-US" dirty="0">
                <a:solidFill>
                  <a:schemeClr val="tx2"/>
                </a:solidFill>
                <a:cs typeface="Arial" pitchFamily="34" charset="0"/>
              </a:rPr>
              <a:t>Program (Home) Web Page</a:t>
            </a:r>
          </a:p>
          <a:p>
            <a:pPr marL="598932" lvl="1" indent="-342900">
              <a:lnSpc>
                <a:spcPct val="100000"/>
              </a:lnSpc>
              <a:spcBef>
                <a:spcPts val="0"/>
              </a:spcBef>
            </a:pPr>
            <a:r>
              <a:rPr lang="en-US" dirty="0">
                <a:solidFill>
                  <a:schemeClr val="tx2"/>
                </a:solidFill>
                <a:cs typeface="Arial" pitchFamily="34" charset="0"/>
              </a:rPr>
              <a:t>Public Information, including program literature</a:t>
            </a:r>
            <a:endParaRPr lang="en-US" i="1" dirty="0">
              <a:solidFill>
                <a:schemeClr val="tx2"/>
              </a:solidFill>
            </a:endParaRPr>
          </a:p>
        </p:txBody>
      </p:sp>
      <p:sp>
        <p:nvSpPr>
          <p:cNvPr id="24578" name="Slide Number Placeholder 5"/>
          <p:cNvSpPr>
            <a:spLocks noGrp="1"/>
          </p:cNvSpPr>
          <p:nvPr>
            <p:ph type="sldNum" sz="quarter" idx="12"/>
          </p:nvPr>
        </p:nvSpPr>
        <p:spPr>
          <a:noFill/>
        </p:spPr>
        <p:txBody>
          <a:bodyPr/>
          <a:lstStyle/>
          <a:p>
            <a:fld id="{0F21A722-F559-4A1D-9079-8AFDA957A925}" type="slidenum">
              <a:rPr lang="en-US" smtClean="0"/>
              <a:pPr/>
              <a:t>14</a:t>
            </a:fld>
            <a:endParaRPr lang="en-US" dirty="0"/>
          </a:p>
        </p:txBody>
      </p:sp>
    </p:spTree>
    <p:extLst>
      <p:ext uri="{BB962C8B-B14F-4D97-AF65-F5344CB8AC3E}">
        <p14:creationId xmlns:p14="http://schemas.microsoft.com/office/powerpoint/2010/main" val="175246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1961" y="838200"/>
            <a:ext cx="7886700" cy="1325563"/>
          </a:xfrm>
        </p:spPr>
        <p:txBody>
          <a:bodyPr/>
          <a:lstStyle/>
          <a:p>
            <a:pPr algn="ctr"/>
            <a:r>
              <a:rPr lang="en-US" dirty="0"/>
              <a:t>“And Justice For All” Poster</a:t>
            </a:r>
          </a:p>
        </p:txBody>
      </p:sp>
      <p:sp>
        <p:nvSpPr>
          <p:cNvPr id="2" name="Content Placeholder 1"/>
          <p:cNvSpPr>
            <a:spLocks noGrp="1"/>
          </p:cNvSpPr>
          <p:nvPr>
            <p:ph idx="1"/>
          </p:nvPr>
        </p:nvSpPr>
        <p:spPr>
          <a:xfrm>
            <a:off x="325261" y="2012950"/>
            <a:ext cx="8153400" cy="4525963"/>
          </a:xfrm>
        </p:spPr>
        <p:txBody>
          <a:bodyPr>
            <a:normAutofit/>
          </a:bodyPr>
          <a:lstStyle/>
          <a:p>
            <a:pPr marL="0" indent="0">
              <a:lnSpc>
                <a:spcPct val="100000"/>
              </a:lnSpc>
              <a:spcBef>
                <a:spcPts val="0"/>
              </a:spcBef>
              <a:buNone/>
              <a:tabLst>
                <a:tab pos="3997325" algn="l"/>
              </a:tabLst>
            </a:pPr>
            <a:endParaRPr lang="en-US" sz="2000" dirty="0">
              <a:solidFill>
                <a:schemeClr val="tx2"/>
              </a:solidFill>
            </a:endParaRPr>
          </a:p>
          <a:p>
            <a:pPr marL="342900" indent="-342900">
              <a:lnSpc>
                <a:spcPct val="100000"/>
              </a:lnSpc>
              <a:spcBef>
                <a:spcPts val="0"/>
              </a:spcBef>
              <a:tabLst>
                <a:tab pos="3997325" algn="l"/>
              </a:tabLst>
            </a:pPr>
            <a:r>
              <a:rPr lang="en-US" sz="2000" dirty="0">
                <a:solidFill>
                  <a:schemeClr val="tx2"/>
                </a:solidFill>
              </a:rPr>
              <a:t>All sites must display posters </a:t>
            </a:r>
          </a:p>
          <a:p>
            <a:pPr marL="342900" indent="0">
              <a:lnSpc>
                <a:spcPct val="100000"/>
              </a:lnSpc>
              <a:spcBef>
                <a:spcPts val="0"/>
              </a:spcBef>
              <a:buNone/>
              <a:tabLst>
                <a:tab pos="3997325" algn="l"/>
              </a:tabLst>
            </a:pPr>
            <a:r>
              <a:rPr lang="en-US" sz="2000" dirty="0">
                <a:solidFill>
                  <a:schemeClr val="tx2"/>
                </a:solidFill>
              </a:rPr>
              <a:t>in a prominent location for all </a:t>
            </a:r>
          </a:p>
          <a:p>
            <a:pPr marL="342900" indent="0">
              <a:lnSpc>
                <a:spcPct val="100000"/>
              </a:lnSpc>
              <a:spcBef>
                <a:spcPts val="0"/>
              </a:spcBef>
              <a:buNone/>
              <a:tabLst>
                <a:tab pos="3997325" algn="l"/>
              </a:tabLst>
            </a:pPr>
            <a:r>
              <a:rPr lang="en-US" sz="2000" dirty="0">
                <a:solidFill>
                  <a:schemeClr val="tx2"/>
                </a:solidFill>
              </a:rPr>
              <a:t>to view </a:t>
            </a:r>
          </a:p>
          <a:p>
            <a:pPr marL="400050" indent="0">
              <a:lnSpc>
                <a:spcPct val="100000"/>
              </a:lnSpc>
              <a:spcBef>
                <a:spcPts val="0"/>
              </a:spcBef>
              <a:buNone/>
            </a:pPr>
            <a:endParaRPr lang="en-US" sz="2000" dirty="0">
              <a:solidFill>
                <a:schemeClr val="tx2"/>
              </a:solidFill>
            </a:endParaRPr>
          </a:p>
          <a:p>
            <a:pPr lvl="1">
              <a:lnSpc>
                <a:spcPct val="100000"/>
              </a:lnSpc>
            </a:pPr>
            <a:endParaRPr lang="en-US" sz="2000" dirty="0">
              <a:solidFill>
                <a:schemeClr val="tx2"/>
              </a:solidFill>
            </a:endParaRPr>
          </a:p>
          <a:p>
            <a:pPr>
              <a:lnSpc>
                <a:spcPct val="100000"/>
              </a:lnSpc>
            </a:pPr>
            <a:r>
              <a:rPr lang="en-US" sz="2000" dirty="0">
                <a:solidFill>
                  <a:schemeClr val="tx2"/>
                </a:solidFill>
              </a:rPr>
              <a:t>  Poster reflects current </a:t>
            </a:r>
          </a:p>
          <a:p>
            <a:pPr marL="350838" indent="0">
              <a:lnSpc>
                <a:spcPct val="100000"/>
              </a:lnSpc>
              <a:buNone/>
            </a:pPr>
            <a:r>
              <a:rPr lang="en-US" sz="2000" dirty="0">
                <a:solidFill>
                  <a:schemeClr val="tx2"/>
                </a:solidFill>
              </a:rPr>
              <a:t>Nondiscrimination Statement </a:t>
            </a:r>
          </a:p>
          <a:p>
            <a:pPr marL="350838" indent="0">
              <a:lnSpc>
                <a:spcPct val="100000"/>
              </a:lnSpc>
              <a:buNone/>
            </a:pPr>
            <a:r>
              <a:rPr lang="en-US" sz="2000" dirty="0">
                <a:solidFill>
                  <a:schemeClr val="tx2"/>
                </a:solidFill>
              </a:rPr>
              <a:t>and new graphic </a:t>
            </a:r>
          </a:p>
        </p:txBody>
      </p:sp>
      <p:sp>
        <p:nvSpPr>
          <p:cNvPr id="3" name="Slide Number Placeholder 2"/>
          <p:cNvSpPr>
            <a:spLocks noGrp="1"/>
          </p:cNvSpPr>
          <p:nvPr>
            <p:ph type="sldNum" sz="quarter" idx="12"/>
          </p:nvPr>
        </p:nvSpPr>
        <p:spPr/>
        <p:txBody>
          <a:bodyPr/>
          <a:lstStyle/>
          <a:p>
            <a:pPr>
              <a:defRPr/>
            </a:pPr>
            <a:fld id="{47E394F6-A0B4-42E2-95F4-25100D3EAD03}" type="slidenum">
              <a:rPr lang="en-US" smtClean="0"/>
              <a:pPr>
                <a:defRPr/>
              </a:pPr>
              <a:t>15</a:t>
            </a:fld>
            <a:endParaRPr lang="en-US" dirty="0"/>
          </a:p>
        </p:txBody>
      </p:sp>
      <p:pic>
        <p:nvPicPr>
          <p:cNvPr id="7" name="Picture 6">
            <a:extLst>
              <a:ext uri="{FF2B5EF4-FFF2-40B4-BE49-F238E27FC236}">
                <a16:creationId xmlns:a16="http://schemas.microsoft.com/office/drawing/2014/main" id="{04744AF5-AAB4-4715-B0C0-19903154E87F}"/>
              </a:ext>
            </a:extLst>
          </p:cNvPr>
          <p:cNvPicPr>
            <a:picLocks noChangeAspect="1"/>
          </p:cNvPicPr>
          <p:nvPr/>
        </p:nvPicPr>
        <p:blipFill>
          <a:blip r:embed="rId3"/>
          <a:stretch>
            <a:fillRect/>
          </a:stretch>
        </p:blipFill>
        <p:spPr>
          <a:xfrm>
            <a:off x="5610306" y="1824007"/>
            <a:ext cx="2916061" cy="4349782"/>
          </a:xfrm>
          <a:prstGeom prst="rect">
            <a:avLst/>
          </a:prstGeom>
        </p:spPr>
      </p:pic>
    </p:spTree>
    <p:extLst>
      <p:ext uri="{BB962C8B-B14F-4D97-AF65-F5344CB8AC3E}">
        <p14:creationId xmlns:p14="http://schemas.microsoft.com/office/powerpoint/2010/main" val="2875693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685800" y="1191330"/>
            <a:ext cx="7772400" cy="582613"/>
          </a:xfrm>
        </p:spPr>
        <p:txBody>
          <a:bodyPr>
            <a:noAutofit/>
          </a:bodyPr>
          <a:lstStyle/>
          <a:p>
            <a:pPr algn="ctr" eaLnBrk="1" hangingPunct="1"/>
            <a:r>
              <a:rPr lang="en-US" dirty="0"/>
              <a:t>Complaints of Discrimination</a:t>
            </a:r>
            <a:endParaRPr lang="en-US" dirty="0">
              <a:latin typeface="Tahoma" charset="0"/>
            </a:endParaRPr>
          </a:p>
        </p:txBody>
      </p:sp>
      <p:sp>
        <p:nvSpPr>
          <p:cNvPr id="41988" name="Rectangle 3"/>
          <p:cNvSpPr>
            <a:spLocks noGrp="1" noChangeArrowheads="1"/>
          </p:cNvSpPr>
          <p:nvPr>
            <p:ph idx="1"/>
          </p:nvPr>
        </p:nvSpPr>
        <p:spPr>
          <a:xfrm>
            <a:off x="751417" y="1796521"/>
            <a:ext cx="7772400" cy="4759325"/>
          </a:xfrm>
        </p:spPr>
        <p:txBody>
          <a:bodyPr>
            <a:normAutofit/>
          </a:bodyPr>
          <a:lstStyle/>
          <a:p>
            <a:pPr marL="0" indent="0">
              <a:lnSpc>
                <a:spcPct val="90000"/>
              </a:lnSpc>
              <a:buNone/>
            </a:pPr>
            <a:endParaRPr lang="en-US" dirty="0">
              <a:solidFill>
                <a:schemeClr val="tx2"/>
              </a:solidFill>
            </a:endParaRPr>
          </a:p>
          <a:p>
            <a:pPr marL="342900" indent="-342900">
              <a:lnSpc>
                <a:spcPct val="90000"/>
              </a:lnSpc>
            </a:pPr>
            <a:r>
              <a:rPr lang="en-US" sz="2000" dirty="0">
                <a:solidFill>
                  <a:schemeClr val="tx2"/>
                </a:solidFill>
              </a:rPr>
              <a:t>Applicants or participants allege different treatment based on protected class(es)</a:t>
            </a:r>
          </a:p>
          <a:p>
            <a:pPr marL="941832" lvl="2" indent="-342900"/>
            <a:r>
              <a:rPr lang="en-US" sz="2000" dirty="0">
                <a:solidFill>
                  <a:schemeClr val="tx2"/>
                </a:solidFill>
              </a:rPr>
              <a:t>Race</a:t>
            </a:r>
          </a:p>
          <a:p>
            <a:pPr marL="941832" lvl="2" indent="-342900"/>
            <a:r>
              <a:rPr lang="en-US" sz="2000" dirty="0">
                <a:solidFill>
                  <a:schemeClr val="tx2"/>
                </a:solidFill>
              </a:rPr>
              <a:t>Color</a:t>
            </a:r>
          </a:p>
          <a:p>
            <a:pPr marL="941832" lvl="2" indent="-342900"/>
            <a:r>
              <a:rPr lang="en-US" sz="2000" dirty="0">
                <a:solidFill>
                  <a:schemeClr val="tx2"/>
                </a:solidFill>
              </a:rPr>
              <a:t>National origin</a:t>
            </a:r>
          </a:p>
          <a:p>
            <a:pPr marL="941832" lvl="2" indent="-342900"/>
            <a:r>
              <a:rPr lang="en-US" sz="2000" dirty="0">
                <a:solidFill>
                  <a:schemeClr val="tx2"/>
                </a:solidFill>
              </a:rPr>
              <a:t>Age</a:t>
            </a:r>
          </a:p>
          <a:p>
            <a:pPr marL="941832" lvl="2" indent="-342900"/>
            <a:r>
              <a:rPr lang="en-US" sz="2000" dirty="0">
                <a:solidFill>
                  <a:schemeClr val="tx2"/>
                </a:solidFill>
              </a:rPr>
              <a:t>Sex (</a:t>
            </a:r>
            <a:r>
              <a:rPr lang="en-US" sz="2000" dirty="0"/>
              <a:t>gender identity and sexual orientation)</a:t>
            </a:r>
            <a:endParaRPr lang="en-US" sz="2000" dirty="0">
              <a:solidFill>
                <a:schemeClr val="tx2"/>
              </a:solidFill>
            </a:endParaRPr>
          </a:p>
          <a:p>
            <a:pPr marL="941832" lvl="2" indent="-342900"/>
            <a:r>
              <a:rPr lang="en-US" sz="2000" dirty="0">
                <a:solidFill>
                  <a:schemeClr val="tx2"/>
                </a:solidFill>
              </a:rPr>
              <a:t>Disability</a:t>
            </a:r>
          </a:p>
          <a:p>
            <a:pPr marL="457200" indent="-457200" eaLnBrk="1" hangingPunct="1">
              <a:lnSpc>
                <a:spcPct val="90000"/>
              </a:lnSpc>
            </a:pPr>
            <a:endParaRPr lang="en-US" dirty="0"/>
          </a:p>
        </p:txBody>
      </p:sp>
      <p:sp>
        <p:nvSpPr>
          <p:cNvPr id="41986" name="Slide Number Placeholder 5"/>
          <p:cNvSpPr>
            <a:spLocks noGrp="1"/>
          </p:cNvSpPr>
          <p:nvPr>
            <p:ph type="sldNum" sz="quarter" idx="12"/>
          </p:nvPr>
        </p:nvSpPr>
        <p:spPr>
          <a:noFill/>
        </p:spPr>
        <p:txBody>
          <a:bodyPr/>
          <a:lstStyle/>
          <a:p>
            <a:fld id="{8139D0D4-6951-4053-8CD4-D76801359FDB}" type="slidenum">
              <a:rPr lang="en-US" smtClean="0"/>
              <a:pPr/>
              <a:t>16</a:t>
            </a:fld>
            <a:endParaRPr lang="en-US" dirty="0"/>
          </a:p>
        </p:txBody>
      </p:sp>
    </p:spTree>
    <p:extLst>
      <p:ext uri="{BB962C8B-B14F-4D97-AF65-F5344CB8AC3E}">
        <p14:creationId xmlns:p14="http://schemas.microsoft.com/office/powerpoint/2010/main" val="2904028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4060" y="838200"/>
            <a:ext cx="7886700" cy="1325563"/>
          </a:xfrm>
        </p:spPr>
        <p:txBody>
          <a:bodyPr>
            <a:normAutofit/>
          </a:bodyPr>
          <a:lstStyle/>
          <a:p>
            <a:pPr algn="ctr"/>
            <a:r>
              <a:rPr lang="en-US" dirty="0"/>
              <a:t>Complaints of Discrimination</a:t>
            </a:r>
          </a:p>
        </p:txBody>
      </p:sp>
      <p:sp>
        <p:nvSpPr>
          <p:cNvPr id="2" name="Content Placeholder 1"/>
          <p:cNvSpPr>
            <a:spLocks noGrp="1"/>
          </p:cNvSpPr>
          <p:nvPr>
            <p:ph idx="1"/>
          </p:nvPr>
        </p:nvSpPr>
        <p:spPr>
          <a:xfrm>
            <a:off x="304800" y="1891595"/>
            <a:ext cx="8686800" cy="4464756"/>
          </a:xfrm>
        </p:spPr>
        <p:txBody>
          <a:bodyPr>
            <a:normAutofit fontScale="85000" lnSpcReduction="20000"/>
          </a:bodyPr>
          <a:lstStyle/>
          <a:p>
            <a:pPr lvl="1">
              <a:lnSpc>
                <a:spcPct val="120000"/>
              </a:lnSpc>
            </a:pPr>
            <a:r>
              <a:rPr lang="en-US" sz="3200" dirty="0"/>
              <a:t>Applicants and participants must file within 180 days of the alleged action</a:t>
            </a:r>
          </a:p>
          <a:p>
            <a:pPr lvl="1">
              <a:lnSpc>
                <a:spcPct val="120000"/>
              </a:lnSpc>
            </a:pPr>
            <a:r>
              <a:rPr lang="en-US" sz="3200" dirty="0"/>
              <a:t>Confidentiality extremely important</a:t>
            </a:r>
          </a:p>
          <a:p>
            <a:pPr lvl="1">
              <a:lnSpc>
                <a:spcPct val="120000"/>
              </a:lnSpc>
            </a:pPr>
            <a:r>
              <a:rPr lang="en-US" sz="3200" dirty="0"/>
              <a:t>All complaints must be documented by the Sponsoring Organization on the Civil Rights Complaint Log</a:t>
            </a:r>
          </a:p>
          <a:p>
            <a:pPr lvl="1">
              <a:lnSpc>
                <a:spcPct val="120000"/>
              </a:lnSpc>
            </a:pPr>
            <a:r>
              <a:rPr lang="en-US" sz="3200" dirty="0"/>
              <a:t>Or, a participant may file their complaint directly with USDA using the following forms:</a:t>
            </a:r>
          </a:p>
          <a:p>
            <a:pPr lvl="3">
              <a:lnSpc>
                <a:spcPct val="120000"/>
              </a:lnSpc>
            </a:pPr>
            <a:r>
              <a:rPr lang="en-US" sz="3100" dirty="0">
                <a:hlinkClick r:id="rId3"/>
              </a:rPr>
              <a:t>Filing a Program Discrimination Complaint as a USDA Customer | USDA</a:t>
            </a:r>
            <a:endParaRPr lang="en-US" sz="3100" dirty="0"/>
          </a:p>
          <a:p>
            <a:pPr lvl="1">
              <a:buNone/>
            </a:pPr>
            <a:endParaRPr lang="en-US" dirty="0"/>
          </a:p>
          <a:p>
            <a:pPr lvl="2"/>
            <a:endParaRPr lang="en-US" dirty="0"/>
          </a:p>
        </p:txBody>
      </p:sp>
      <p:sp>
        <p:nvSpPr>
          <p:cNvPr id="3" name="Slide Number Placeholder 2"/>
          <p:cNvSpPr>
            <a:spLocks noGrp="1"/>
          </p:cNvSpPr>
          <p:nvPr>
            <p:ph type="sldNum" sz="quarter" idx="12"/>
          </p:nvPr>
        </p:nvSpPr>
        <p:spPr/>
        <p:txBody>
          <a:bodyPr/>
          <a:lstStyle/>
          <a:p>
            <a:pPr>
              <a:defRPr/>
            </a:pPr>
            <a:fld id="{47E394F6-A0B4-42E2-95F4-25100D3EAD03}" type="slidenum">
              <a:rPr lang="en-US" smtClean="0"/>
              <a:pPr>
                <a:defRPr/>
              </a:pPr>
              <a:t>17</a:t>
            </a:fld>
            <a:endParaRPr lang="en-US" dirty="0"/>
          </a:p>
        </p:txBody>
      </p:sp>
    </p:spTree>
    <p:extLst>
      <p:ext uri="{BB962C8B-B14F-4D97-AF65-F5344CB8AC3E}">
        <p14:creationId xmlns:p14="http://schemas.microsoft.com/office/powerpoint/2010/main" val="3797487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4EF1F-CF5E-4017-89F0-F6FB5E4559BC}"/>
              </a:ext>
            </a:extLst>
          </p:cNvPr>
          <p:cNvSpPr>
            <a:spLocks noGrp="1"/>
          </p:cNvSpPr>
          <p:nvPr>
            <p:ph type="title"/>
          </p:nvPr>
        </p:nvSpPr>
        <p:spPr>
          <a:xfrm>
            <a:off x="628650" y="968621"/>
            <a:ext cx="7886700" cy="631580"/>
          </a:xfrm>
        </p:spPr>
        <p:txBody>
          <a:bodyPr>
            <a:normAutofit/>
          </a:bodyPr>
          <a:lstStyle/>
          <a:p>
            <a:pPr algn="ctr"/>
            <a:r>
              <a:rPr lang="en-US" dirty="0"/>
              <a:t>Civil Rights Complaint Log</a:t>
            </a:r>
          </a:p>
        </p:txBody>
      </p:sp>
      <p:pic>
        <p:nvPicPr>
          <p:cNvPr id="6" name="Content Placeholder 5">
            <a:extLst>
              <a:ext uri="{FF2B5EF4-FFF2-40B4-BE49-F238E27FC236}">
                <a16:creationId xmlns:a16="http://schemas.microsoft.com/office/drawing/2014/main" id="{7B0DB8D8-51E7-4A1B-9179-A33C587E0D00}"/>
              </a:ext>
            </a:extLst>
          </p:cNvPr>
          <p:cNvPicPr>
            <a:picLocks noGrp="1" noChangeAspect="1"/>
          </p:cNvPicPr>
          <p:nvPr>
            <p:ph idx="1"/>
          </p:nvPr>
        </p:nvPicPr>
        <p:blipFill>
          <a:blip r:embed="rId2"/>
          <a:stretch>
            <a:fillRect/>
          </a:stretch>
        </p:blipFill>
        <p:spPr>
          <a:xfrm>
            <a:off x="628651" y="1836588"/>
            <a:ext cx="8286750" cy="4334787"/>
          </a:xfrm>
        </p:spPr>
      </p:pic>
      <p:sp>
        <p:nvSpPr>
          <p:cNvPr id="4" name="Slide Number Placeholder 3">
            <a:extLst>
              <a:ext uri="{FF2B5EF4-FFF2-40B4-BE49-F238E27FC236}">
                <a16:creationId xmlns:a16="http://schemas.microsoft.com/office/drawing/2014/main" id="{EFB0D1C1-A26F-495C-B51A-B3F22AD7B0ED}"/>
              </a:ext>
            </a:extLst>
          </p:cNvPr>
          <p:cNvSpPr>
            <a:spLocks noGrp="1"/>
          </p:cNvSpPr>
          <p:nvPr>
            <p:ph type="sldNum" sz="quarter" idx="12"/>
          </p:nvPr>
        </p:nvSpPr>
        <p:spPr/>
        <p:txBody>
          <a:bodyPr/>
          <a:lstStyle/>
          <a:p>
            <a:pPr>
              <a:defRPr/>
            </a:pPr>
            <a:fld id="{47E394F6-A0B4-42E2-95F4-25100D3EAD03}" type="slidenum">
              <a:rPr lang="en-US" smtClean="0"/>
              <a:pPr>
                <a:defRPr/>
              </a:pPr>
              <a:t>18</a:t>
            </a:fld>
            <a:endParaRPr lang="en-US" dirty="0"/>
          </a:p>
        </p:txBody>
      </p:sp>
    </p:spTree>
    <p:extLst>
      <p:ext uri="{BB962C8B-B14F-4D97-AF65-F5344CB8AC3E}">
        <p14:creationId xmlns:p14="http://schemas.microsoft.com/office/powerpoint/2010/main" val="1804256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5175" y="1143000"/>
            <a:ext cx="7886700" cy="1325563"/>
          </a:xfrm>
        </p:spPr>
        <p:txBody>
          <a:bodyPr>
            <a:normAutofit/>
          </a:bodyPr>
          <a:lstStyle/>
          <a:p>
            <a:pPr algn="ctr"/>
            <a:r>
              <a:rPr lang="en-US" dirty="0"/>
              <a:t>Complaints of Discrimination</a:t>
            </a:r>
          </a:p>
        </p:txBody>
      </p:sp>
      <p:sp>
        <p:nvSpPr>
          <p:cNvPr id="2" name="Content Placeholder 1"/>
          <p:cNvSpPr>
            <a:spLocks noGrp="1"/>
          </p:cNvSpPr>
          <p:nvPr>
            <p:ph idx="1"/>
          </p:nvPr>
        </p:nvSpPr>
        <p:spPr>
          <a:xfrm>
            <a:off x="762000" y="2294183"/>
            <a:ext cx="7391400" cy="3776472"/>
          </a:xfrm>
        </p:spPr>
        <p:txBody>
          <a:bodyPr>
            <a:normAutofit/>
          </a:bodyPr>
          <a:lstStyle/>
          <a:p>
            <a:r>
              <a:rPr lang="en-US" sz="2000" dirty="0">
                <a:solidFill>
                  <a:schemeClr val="tx2"/>
                </a:solidFill>
              </a:rPr>
              <a:t>Once a complaint is received by the Sponsoring Organization, the complaint must be documented on the Civil Rights Complaint Log then the WVDE OCN must be notified immediately.  </a:t>
            </a:r>
          </a:p>
          <a:p>
            <a:r>
              <a:rPr lang="en-US" sz="2000" dirty="0">
                <a:solidFill>
                  <a:schemeClr val="tx2"/>
                </a:solidFill>
              </a:rPr>
              <a:t>The WVDE OCN will then forward all complaints to USDA within five days of receipt of complaint.</a:t>
            </a:r>
          </a:p>
          <a:p>
            <a:pPr lvl="1"/>
            <a:endParaRPr lang="en-US" dirty="0"/>
          </a:p>
          <a:p>
            <a:pPr lvl="1"/>
            <a:endParaRPr lang="en-US" dirty="0"/>
          </a:p>
          <a:p>
            <a:pPr lvl="2"/>
            <a:endParaRPr lang="en-US" dirty="0"/>
          </a:p>
          <a:p>
            <a:pPr lvl="1">
              <a:buNone/>
            </a:pPr>
            <a:endParaRPr lang="en-US" dirty="0"/>
          </a:p>
          <a:p>
            <a:pPr lvl="2"/>
            <a:endParaRPr lang="en-US" dirty="0"/>
          </a:p>
        </p:txBody>
      </p:sp>
      <p:sp>
        <p:nvSpPr>
          <p:cNvPr id="3" name="Slide Number Placeholder 2"/>
          <p:cNvSpPr>
            <a:spLocks noGrp="1"/>
          </p:cNvSpPr>
          <p:nvPr>
            <p:ph type="sldNum" sz="quarter" idx="12"/>
          </p:nvPr>
        </p:nvSpPr>
        <p:spPr/>
        <p:txBody>
          <a:bodyPr/>
          <a:lstStyle/>
          <a:p>
            <a:pPr>
              <a:defRPr/>
            </a:pPr>
            <a:fld id="{47E394F6-A0B4-42E2-95F4-25100D3EAD03}" type="slidenum">
              <a:rPr lang="en-US" smtClean="0"/>
              <a:pPr>
                <a:defRPr/>
              </a:pPr>
              <a:t>19</a:t>
            </a:fld>
            <a:endParaRPr lang="en-US" dirty="0"/>
          </a:p>
        </p:txBody>
      </p:sp>
    </p:spTree>
    <p:extLst>
      <p:ext uri="{BB962C8B-B14F-4D97-AF65-F5344CB8AC3E}">
        <p14:creationId xmlns:p14="http://schemas.microsoft.com/office/powerpoint/2010/main" val="1187054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Purpose of Civil Rights Policy</a:t>
            </a:r>
          </a:p>
        </p:txBody>
      </p:sp>
      <p:sp>
        <p:nvSpPr>
          <p:cNvPr id="2" name="Content Placeholder 1"/>
          <p:cNvSpPr>
            <a:spLocks noGrp="1"/>
          </p:cNvSpPr>
          <p:nvPr>
            <p:ph idx="1"/>
          </p:nvPr>
        </p:nvSpPr>
        <p:spPr/>
        <p:txBody>
          <a:bodyPr>
            <a:noAutofit/>
          </a:bodyPr>
          <a:lstStyle/>
          <a:p>
            <a:pPr marL="109728" lvl="0" indent="0" algn="ctr" defTabSz="914400">
              <a:lnSpc>
                <a:spcPct val="150000"/>
              </a:lnSpc>
              <a:spcBef>
                <a:spcPts val="400"/>
              </a:spcBef>
              <a:buClr>
                <a:srgbClr val="2DA2BF"/>
              </a:buClr>
              <a:buSzPct val="100000"/>
              <a:buNone/>
            </a:pPr>
            <a:r>
              <a:rPr lang="en-US" altLang="en-US" sz="2200" dirty="0">
                <a:solidFill>
                  <a:prstClr val="black"/>
                </a:solidFill>
                <a:latin typeface="Arial" panose="020B0604020202020204" pitchFamily="34" charset="0"/>
                <a:ea typeface="+mn-ea"/>
                <a:cs typeface="Arial" panose="020B0604020202020204" pitchFamily="34" charset="0"/>
              </a:rPr>
              <a:t>The purpose of civil rights policy as it pertains to the United States Department of Agriculture (USDA) Food and Nutrition Service (FNS) programs is to ensure compliance with and enforcement of the prohibition against discrimination in ALL federally funded Child </a:t>
            </a:r>
            <a:r>
              <a:rPr lang="en-US" altLang="en-US" sz="2200" dirty="0">
                <a:solidFill>
                  <a:prstClr val="black"/>
                </a:solidFill>
              </a:rPr>
              <a:t>N</a:t>
            </a:r>
            <a:r>
              <a:rPr lang="en-US" altLang="en-US" sz="2200" dirty="0">
                <a:solidFill>
                  <a:prstClr val="black"/>
                </a:solidFill>
                <a:latin typeface="Arial" panose="020B0604020202020204" pitchFamily="34" charset="0"/>
                <a:ea typeface="+mn-ea"/>
                <a:cs typeface="Arial" panose="020B0604020202020204" pitchFamily="34" charset="0"/>
              </a:rPr>
              <a:t>utrition </a:t>
            </a:r>
            <a:r>
              <a:rPr lang="en-US" altLang="en-US" sz="2200" dirty="0">
                <a:solidFill>
                  <a:prstClr val="black"/>
                </a:solidFill>
              </a:rPr>
              <a:t>P</a:t>
            </a:r>
            <a:r>
              <a:rPr lang="en-US" altLang="en-US" sz="2200" dirty="0">
                <a:solidFill>
                  <a:prstClr val="black"/>
                </a:solidFill>
                <a:latin typeface="Arial" panose="020B0604020202020204" pitchFamily="34" charset="0"/>
                <a:ea typeface="+mn-ea"/>
                <a:cs typeface="Arial" panose="020B0604020202020204" pitchFamily="34" charset="0"/>
              </a:rPr>
              <a:t>rograms (CNP) and to protect the recipients and customers of said programs.</a:t>
            </a:r>
          </a:p>
        </p:txBody>
      </p:sp>
      <p:sp>
        <p:nvSpPr>
          <p:cNvPr id="3" name="Slide Number Placeholder 2"/>
          <p:cNvSpPr>
            <a:spLocks noGrp="1"/>
          </p:cNvSpPr>
          <p:nvPr>
            <p:ph type="sldNum" sz="quarter" idx="12"/>
          </p:nvPr>
        </p:nvSpPr>
        <p:spPr/>
        <p:txBody>
          <a:bodyPr/>
          <a:lstStyle/>
          <a:p>
            <a:pPr>
              <a:defRPr/>
            </a:pPr>
            <a:fld id="{47E394F6-A0B4-42E2-95F4-25100D3EAD03}" type="slidenum">
              <a:rPr lang="en-US" smtClean="0"/>
              <a:pPr>
                <a:defRPr/>
              </a:pPr>
              <a:t>2</a:t>
            </a:fld>
            <a:endParaRPr lang="en-US" dirty="0"/>
          </a:p>
        </p:txBody>
      </p:sp>
    </p:spTree>
    <p:extLst>
      <p:ext uri="{BB962C8B-B14F-4D97-AF65-F5344CB8AC3E}">
        <p14:creationId xmlns:p14="http://schemas.microsoft.com/office/powerpoint/2010/main" val="1933395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628650" y="1143000"/>
            <a:ext cx="7886700" cy="1325563"/>
          </a:xfrm>
        </p:spPr>
        <p:txBody>
          <a:bodyPr>
            <a:normAutofit fontScale="90000"/>
          </a:bodyPr>
          <a:lstStyle/>
          <a:p>
            <a:pPr algn="ctr" eaLnBrk="1" hangingPunct="1"/>
            <a:br>
              <a:rPr lang="en-US" dirty="0"/>
            </a:br>
            <a:r>
              <a:rPr lang="en-US" sz="3700" dirty="0"/>
              <a:t>Civil Rights Training</a:t>
            </a:r>
            <a:br>
              <a:rPr lang="en-US" sz="4000" dirty="0"/>
            </a:br>
            <a:endParaRPr lang="en-US" sz="4000" dirty="0"/>
          </a:p>
        </p:txBody>
      </p:sp>
      <p:sp>
        <p:nvSpPr>
          <p:cNvPr id="28676" name="Rectangle 3"/>
          <p:cNvSpPr>
            <a:spLocks noGrp="1" noChangeArrowheads="1"/>
          </p:cNvSpPr>
          <p:nvPr>
            <p:ph idx="1"/>
          </p:nvPr>
        </p:nvSpPr>
        <p:spPr>
          <a:xfrm>
            <a:off x="876300" y="2468563"/>
            <a:ext cx="7391400" cy="4525963"/>
          </a:xfrm>
        </p:spPr>
        <p:txBody>
          <a:bodyPr>
            <a:normAutofit/>
          </a:bodyPr>
          <a:lstStyle/>
          <a:p>
            <a:pPr>
              <a:lnSpc>
                <a:spcPct val="100000"/>
              </a:lnSpc>
              <a:spcBef>
                <a:spcPts val="0"/>
              </a:spcBef>
            </a:pPr>
            <a:r>
              <a:rPr lang="en-US" altLang="en-US" sz="2000" dirty="0">
                <a:solidFill>
                  <a:schemeClr val="tx2"/>
                </a:solidFill>
              </a:rPr>
              <a:t>Training is required so that individuals involved in all levels of administration of programs that receive Federal financial assistance understand Federal laws, regulations, instructions, policies and other guidance. </a:t>
            </a:r>
          </a:p>
        </p:txBody>
      </p:sp>
      <p:sp>
        <p:nvSpPr>
          <p:cNvPr id="28674" name="Slide Number Placeholder 5"/>
          <p:cNvSpPr>
            <a:spLocks noGrp="1"/>
          </p:cNvSpPr>
          <p:nvPr>
            <p:ph type="sldNum" sz="quarter" idx="12"/>
          </p:nvPr>
        </p:nvSpPr>
        <p:spPr>
          <a:noFill/>
        </p:spPr>
        <p:txBody>
          <a:bodyPr/>
          <a:lstStyle/>
          <a:p>
            <a:fld id="{987A1B42-B3CD-4BEC-8CDB-19D98F7D6EB8}" type="slidenum">
              <a:rPr lang="en-US" smtClean="0"/>
              <a:pPr/>
              <a:t>20</a:t>
            </a:fld>
            <a:endParaRPr lang="en-US" dirty="0"/>
          </a:p>
        </p:txBody>
      </p:sp>
    </p:spTree>
    <p:extLst>
      <p:ext uri="{BB962C8B-B14F-4D97-AF65-F5344CB8AC3E}">
        <p14:creationId xmlns:p14="http://schemas.microsoft.com/office/powerpoint/2010/main" val="634331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643339" y="914400"/>
            <a:ext cx="7886700" cy="1325563"/>
          </a:xfrm>
        </p:spPr>
        <p:txBody>
          <a:bodyPr>
            <a:noAutofit/>
          </a:bodyPr>
          <a:lstStyle/>
          <a:p>
            <a:pPr algn="ctr" eaLnBrk="1" hangingPunct="1"/>
            <a:br>
              <a:rPr lang="en-US" dirty="0"/>
            </a:br>
            <a:r>
              <a:rPr lang="en-US" dirty="0"/>
              <a:t>Civil Rights Training</a:t>
            </a:r>
            <a:br>
              <a:rPr lang="en-US" dirty="0"/>
            </a:br>
            <a:endParaRPr lang="en-US" dirty="0"/>
          </a:p>
        </p:txBody>
      </p:sp>
      <p:sp>
        <p:nvSpPr>
          <p:cNvPr id="28676" name="Rectangle 3"/>
          <p:cNvSpPr>
            <a:spLocks noGrp="1" noChangeArrowheads="1"/>
          </p:cNvSpPr>
          <p:nvPr>
            <p:ph idx="1"/>
          </p:nvPr>
        </p:nvSpPr>
        <p:spPr>
          <a:xfrm>
            <a:off x="533400" y="2033148"/>
            <a:ext cx="8534400" cy="4525963"/>
          </a:xfrm>
        </p:spPr>
        <p:txBody>
          <a:bodyPr>
            <a:normAutofit/>
          </a:bodyPr>
          <a:lstStyle/>
          <a:p>
            <a:pPr eaLnBrk="1" hangingPunct="1"/>
            <a:r>
              <a:rPr lang="en-US" sz="2000" dirty="0">
                <a:solidFill>
                  <a:schemeClr val="tx2"/>
                </a:solidFill>
              </a:rPr>
              <a:t>State agencies are responsible for training local agencies/subrecipients.</a:t>
            </a:r>
          </a:p>
          <a:p>
            <a:pPr eaLnBrk="1" hangingPunct="1">
              <a:buFont typeface="Wingdings" pitchFamily="2" charset="2"/>
              <a:buNone/>
            </a:pPr>
            <a:endParaRPr lang="en-US" sz="2000" dirty="0">
              <a:solidFill>
                <a:schemeClr val="tx2"/>
              </a:solidFill>
            </a:endParaRPr>
          </a:p>
          <a:p>
            <a:pPr eaLnBrk="1" hangingPunct="1"/>
            <a:r>
              <a:rPr lang="en-US" sz="2000" dirty="0">
                <a:solidFill>
                  <a:schemeClr val="tx2"/>
                </a:solidFill>
              </a:rPr>
              <a:t>Local agencies are responsible for training their staff and subrecipients on an </a:t>
            </a:r>
            <a:r>
              <a:rPr lang="en-US" sz="2000" b="1" u="sng" dirty="0">
                <a:solidFill>
                  <a:schemeClr val="tx2"/>
                </a:solidFill>
              </a:rPr>
              <a:t>annual basis</a:t>
            </a:r>
            <a:r>
              <a:rPr lang="en-US" sz="2000" dirty="0">
                <a:solidFill>
                  <a:schemeClr val="tx2"/>
                </a:solidFill>
              </a:rPr>
              <a:t>.</a:t>
            </a:r>
          </a:p>
          <a:p>
            <a:pPr lvl="1"/>
            <a:r>
              <a:rPr lang="en-US" sz="2000" dirty="0">
                <a:solidFill>
                  <a:schemeClr val="tx2"/>
                </a:solidFill>
              </a:rPr>
              <a:t>Includes “frontline staff” and those who supervise frontline staff</a:t>
            </a:r>
          </a:p>
          <a:p>
            <a:pPr marL="109728" indent="0" eaLnBrk="1" hangingPunct="1">
              <a:buNone/>
            </a:pPr>
            <a:endParaRPr lang="en-US" sz="2000" dirty="0">
              <a:solidFill>
                <a:schemeClr val="tx2"/>
              </a:solidFill>
            </a:endParaRPr>
          </a:p>
          <a:p>
            <a:pPr eaLnBrk="1" hangingPunct="1"/>
            <a:r>
              <a:rPr lang="en-US" sz="2000" dirty="0">
                <a:solidFill>
                  <a:schemeClr val="tx2"/>
                </a:solidFill>
              </a:rPr>
              <a:t>New employees must receive Civil Rights training before participating in Program activities.</a:t>
            </a:r>
          </a:p>
          <a:p>
            <a:pPr marL="109728" indent="0" eaLnBrk="1" hangingPunct="1">
              <a:buNone/>
            </a:pPr>
            <a:endParaRPr lang="en-US" sz="2000" dirty="0">
              <a:solidFill>
                <a:schemeClr val="tx2"/>
              </a:solidFill>
            </a:endParaRPr>
          </a:p>
          <a:p>
            <a:pPr eaLnBrk="1" hangingPunct="1"/>
            <a:r>
              <a:rPr lang="en-US" sz="2000" dirty="0">
                <a:solidFill>
                  <a:schemeClr val="tx2"/>
                </a:solidFill>
              </a:rPr>
              <a:t>Volunteers (if any) must also receive training appropriate for their roles and responsibilities.</a:t>
            </a:r>
          </a:p>
          <a:p>
            <a:pPr eaLnBrk="1" hangingPunct="1"/>
            <a:endParaRPr lang="en-US" sz="2400" dirty="0"/>
          </a:p>
        </p:txBody>
      </p:sp>
      <p:sp>
        <p:nvSpPr>
          <p:cNvPr id="28674" name="Slide Number Placeholder 5"/>
          <p:cNvSpPr>
            <a:spLocks noGrp="1"/>
          </p:cNvSpPr>
          <p:nvPr>
            <p:ph type="sldNum" sz="quarter" idx="12"/>
          </p:nvPr>
        </p:nvSpPr>
        <p:spPr>
          <a:noFill/>
        </p:spPr>
        <p:txBody>
          <a:bodyPr/>
          <a:lstStyle/>
          <a:p>
            <a:fld id="{987A1B42-B3CD-4BEC-8CDB-19D98F7D6EB8}" type="slidenum">
              <a:rPr lang="en-US" smtClean="0"/>
              <a:pPr/>
              <a:t>21</a:t>
            </a:fld>
            <a:endParaRPr lang="en-US" dirty="0"/>
          </a:p>
        </p:txBody>
      </p:sp>
    </p:spTree>
    <p:extLst>
      <p:ext uri="{BB962C8B-B14F-4D97-AF65-F5344CB8AC3E}">
        <p14:creationId xmlns:p14="http://schemas.microsoft.com/office/powerpoint/2010/main" val="1763099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615244" y="872985"/>
            <a:ext cx="8077200" cy="1143000"/>
          </a:xfrm>
        </p:spPr>
        <p:txBody>
          <a:bodyPr>
            <a:normAutofit fontScale="90000"/>
          </a:bodyPr>
          <a:lstStyle/>
          <a:p>
            <a:pPr algn="ctr" eaLnBrk="1" hangingPunct="1"/>
            <a:br>
              <a:rPr lang="en-US" dirty="0"/>
            </a:br>
            <a:br>
              <a:rPr lang="en-US" dirty="0"/>
            </a:br>
            <a:r>
              <a:rPr lang="en-US" sz="3700" dirty="0"/>
              <a:t>Civil Rights Training</a:t>
            </a:r>
            <a:br>
              <a:rPr lang="en-US" sz="4000" dirty="0"/>
            </a:br>
            <a:br>
              <a:rPr lang="en-US" dirty="0"/>
            </a:br>
            <a:r>
              <a:rPr lang="en-US" sz="3000" dirty="0"/>
              <a:t>	</a:t>
            </a:r>
          </a:p>
        </p:txBody>
      </p:sp>
      <p:sp>
        <p:nvSpPr>
          <p:cNvPr id="29700" name="Rectangle 3"/>
          <p:cNvSpPr>
            <a:spLocks noGrp="1" noChangeArrowheads="1"/>
          </p:cNvSpPr>
          <p:nvPr>
            <p:ph idx="1"/>
          </p:nvPr>
        </p:nvSpPr>
        <p:spPr>
          <a:xfrm>
            <a:off x="615244" y="2015067"/>
            <a:ext cx="8463844" cy="4572000"/>
          </a:xfrm>
        </p:spPr>
        <p:txBody>
          <a:bodyPr>
            <a:normAutofit/>
          </a:bodyPr>
          <a:lstStyle/>
          <a:p>
            <a:pPr marL="342900" indent="-342900">
              <a:spcBef>
                <a:spcPct val="0"/>
              </a:spcBef>
              <a:spcAft>
                <a:spcPts val="600"/>
              </a:spcAft>
            </a:pPr>
            <a:r>
              <a:rPr lang="en-US" sz="2000" dirty="0"/>
              <a:t>All staff should receive training on all aspects of Civil Rights compliance, including:</a:t>
            </a:r>
            <a:endParaRPr lang="en-US" sz="2000" i="1" dirty="0"/>
          </a:p>
          <a:p>
            <a:pPr lvl="2"/>
            <a:r>
              <a:rPr lang="en-US" sz="2000" dirty="0"/>
              <a:t>Assurances</a:t>
            </a:r>
          </a:p>
          <a:p>
            <a:pPr lvl="2"/>
            <a:r>
              <a:rPr lang="en-US" sz="2000" dirty="0"/>
              <a:t>Public notification</a:t>
            </a:r>
          </a:p>
          <a:p>
            <a:pPr lvl="2"/>
            <a:r>
              <a:rPr lang="en-US" sz="2000" dirty="0"/>
              <a:t>Complaints of discrimination</a:t>
            </a:r>
          </a:p>
          <a:p>
            <a:pPr lvl="2"/>
            <a:r>
              <a:rPr lang="en-US" sz="2000" dirty="0"/>
              <a:t>Civil Rights training</a:t>
            </a:r>
          </a:p>
          <a:p>
            <a:pPr lvl="2"/>
            <a:r>
              <a:rPr lang="en-US" sz="2000" dirty="0"/>
              <a:t>Racial and ethnic data collection</a:t>
            </a:r>
          </a:p>
          <a:p>
            <a:pPr lvl="2"/>
            <a:r>
              <a:rPr lang="en-US" sz="2000" dirty="0"/>
              <a:t>Limited English Proficiency (LEP)</a:t>
            </a:r>
          </a:p>
          <a:p>
            <a:pPr lvl="2"/>
            <a:r>
              <a:rPr lang="en-US" sz="2000" dirty="0"/>
              <a:t>Disability compliance</a:t>
            </a:r>
          </a:p>
          <a:p>
            <a:pPr lvl="2"/>
            <a:r>
              <a:rPr lang="en-US" sz="2000" dirty="0"/>
              <a:t>Compliance reviews and resolution of noncompliance</a:t>
            </a:r>
          </a:p>
          <a:p>
            <a:pPr lvl="2"/>
            <a:r>
              <a:rPr lang="en-US" sz="2000" dirty="0">
                <a:solidFill>
                  <a:srgbClr val="FF0000"/>
                </a:solidFill>
              </a:rPr>
              <a:t>Conflict Resolution</a:t>
            </a:r>
          </a:p>
          <a:p>
            <a:pPr lvl="2"/>
            <a:r>
              <a:rPr lang="en-US" sz="2000" dirty="0">
                <a:solidFill>
                  <a:srgbClr val="FF0000"/>
                </a:solidFill>
              </a:rPr>
              <a:t>Customer Service</a:t>
            </a:r>
          </a:p>
          <a:p>
            <a:pPr lvl="1" eaLnBrk="1" hangingPunct="1"/>
            <a:endParaRPr lang="en-US" sz="2200" dirty="0"/>
          </a:p>
          <a:p>
            <a:pPr eaLnBrk="1" hangingPunct="1">
              <a:lnSpc>
                <a:spcPct val="80000"/>
              </a:lnSpc>
              <a:buFont typeface="Wingdings" charset="2"/>
              <a:buNone/>
            </a:pPr>
            <a:endParaRPr lang="en-US" dirty="0"/>
          </a:p>
        </p:txBody>
      </p:sp>
      <p:sp>
        <p:nvSpPr>
          <p:cNvPr id="29698" name="Slide Number Placeholder 5"/>
          <p:cNvSpPr>
            <a:spLocks noGrp="1"/>
          </p:cNvSpPr>
          <p:nvPr>
            <p:ph type="sldNum" sz="quarter" idx="12"/>
          </p:nvPr>
        </p:nvSpPr>
        <p:spPr>
          <a:noFill/>
        </p:spPr>
        <p:txBody>
          <a:bodyPr/>
          <a:lstStyle/>
          <a:p>
            <a:fld id="{579F0BD8-BEFD-450C-9797-BA424924A259}" type="slidenum">
              <a:rPr lang="en-US" smtClean="0"/>
              <a:pPr/>
              <a:t>22</a:t>
            </a:fld>
            <a:endParaRPr lang="en-US" dirty="0"/>
          </a:p>
        </p:txBody>
      </p:sp>
    </p:spTree>
    <p:extLst>
      <p:ext uri="{BB962C8B-B14F-4D97-AF65-F5344CB8AC3E}">
        <p14:creationId xmlns:p14="http://schemas.microsoft.com/office/powerpoint/2010/main" val="3778539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438150" y="1234870"/>
            <a:ext cx="8077200" cy="1143000"/>
          </a:xfrm>
        </p:spPr>
        <p:txBody>
          <a:bodyPr>
            <a:normAutofit fontScale="90000"/>
          </a:bodyPr>
          <a:lstStyle/>
          <a:p>
            <a:pPr algn="ctr" eaLnBrk="1" hangingPunct="1"/>
            <a:br>
              <a:rPr lang="en-US" dirty="0"/>
            </a:br>
            <a:br>
              <a:rPr lang="en-US" dirty="0"/>
            </a:br>
            <a:r>
              <a:rPr lang="en-US" sz="3700" b="1" dirty="0"/>
              <a:t>Customer Service</a:t>
            </a:r>
            <a:br>
              <a:rPr lang="en-US" dirty="0"/>
            </a:br>
            <a:br>
              <a:rPr lang="en-US" dirty="0"/>
            </a:br>
            <a:r>
              <a:rPr lang="en-US" sz="3000" dirty="0"/>
              <a:t>	</a:t>
            </a:r>
          </a:p>
        </p:txBody>
      </p:sp>
      <p:sp>
        <p:nvSpPr>
          <p:cNvPr id="2" name="Content Placeholder 1"/>
          <p:cNvSpPr>
            <a:spLocks noGrp="1"/>
          </p:cNvSpPr>
          <p:nvPr>
            <p:ph idx="1"/>
          </p:nvPr>
        </p:nvSpPr>
        <p:spPr>
          <a:xfrm>
            <a:off x="914400" y="2377870"/>
            <a:ext cx="8534400" cy="4525963"/>
          </a:xfrm>
        </p:spPr>
        <p:txBody>
          <a:bodyPr>
            <a:normAutofit/>
          </a:bodyPr>
          <a:lstStyle/>
          <a:p>
            <a:pPr marL="109728" indent="0">
              <a:lnSpc>
                <a:spcPct val="110000"/>
              </a:lnSpc>
              <a:buNone/>
            </a:pPr>
            <a:r>
              <a:rPr lang="en-US" altLang="en-US" sz="2000" b="1" dirty="0">
                <a:solidFill>
                  <a:schemeClr val="tx2"/>
                </a:solidFill>
              </a:rPr>
              <a:t>S</a:t>
            </a:r>
            <a:r>
              <a:rPr lang="en-US" altLang="en-US" sz="2000" dirty="0">
                <a:solidFill>
                  <a:schemeClr val="tx2"/>
                </a:solidFill>
              </a:rPr>
              <a:t>ervice is					</a:t>
            </a:r>
          </a:p>
          <a:p>
            <a:pPr marL="109728" indent="0">
              <a:lnSpc>
                <a:spcPct val="110000"/>
              </a:lnSpc>
              <a:buNone/>
            </a:pPr>
            <a:r>
              <a:rPr lang="en-US" altLang="en-US" sz="2000" b="1" dirty="0">
                <a:solidFill>
                  <a:schemeClr val="tx2"/>
                </a:solidFill>
              </a:rPr>
              <a:t>E</a:t>
            </a:r>
            <a:r>
              <a:rPr lang="en-US" altLang="en-US" sz="2000" dirty="0">
                <a:solidFill>
                  <a:schemeClr val="tx2"/>
                </a:solidFill>
              </a:rPr>
              <a:t>ffectively communicating with customers,	     </a:t>
            </a:r>
          </a:p>
          <a:p>
            <a:pPr marL="109728" indent="0">
              <a:lnSpc>
                <a:spcPct val="110000"/>
              </a:lnSpc>
              <a:buNone/>
            </a:pPr>
            <a:r>
              <a:rPr lang="en-US" altLang="en-US" sz="2000" b="1" dirty="0">
                <a:solidFill>
                  <a:schemeClr val="tx2"/>
                </a:solidFill>
              </a:rPr>
              <a:t>R</a:t>
            </a:r>
            <a:r>
              <a:rPr lang="en-US" altLang="en-US" sz="2000" dirty="0">
                <a:solidFill>
                  <a:schemeClr val="tx2"/>
                </a:solidFill>
              </a:rPr>
              <a:t>esponding to their needs,		</a:t>
            </a:r>
          </a:p>
          <a:p>
            <a:pPr marL="109728" indent="0">
              <a:lnSpc>
                <a:spcPct val="110000"/>
              </a:lnSpc>
              <a:buNone/>
            </a:pPr>
            <a:r>
              <a:rPr lang="en-US" altLang="en-US" sz="2000" b="1" dirty="0">
                <a:solidFill>
                  <a:schemeClr val="tx2"/>
                </a:solidFill>
              </a:rPr>
              <a:t>V</a:t>
            </a:r>
            <a:r>
              <a:rPr lang="en-US" altLang="en-US" sz="2000" dirty="0">
                <a:solidFill>
                  <a:schemeClr val="tx2"/>
                </a:solidFill>
              </a:rPr>
              <a:t>aluing their worth, and	</a:t>
            </a:r>
          </a:p>
          <a:p>
            <a:pPr marL="109728" indent="0">
              <a:lnSpc>
                <a:spcPct val="110000"/>
              </a:lnSpc>
              <a:buNone/>
            </a:pPr>
            <a:r>
              <a:rPr lang="en-US" altLang="en-US" sz="2000" b="1" dirty="0">
                <a:solidFill>
                  <a:schemeClr val="tx2"/>
                </a:solidFill>
              </a:rPr>
              <a:t>I</a:t>
            </a:r>
            <a:r>
              <a:rPr lang="en-US" altLang="en-US" sz="2000" dirty="0">
                <a:solidFill>
                  <a:schemeClr val="tx2"/>
                </a:solidFill>
              </a:rPr>
              <a:t>nstilling excellence through </a:t>
            </a:r>
          </a:p>
          <a:p>
            <a:pPr marL="109728" indent="0">
              <a:lnSpc>
                <a:spcPct val="110000"/>
              </a:lnSpc>
              <a:buNone/>
            </a:pPr>
            <a:r>
              <a:rPr lang="en-US" altLang="en-US" sz="2000" b="1" dirty="0">
                <a:solidFill>
                  <a:schemeClr val="tx2"/>
                </a:solidFill>
              </a:rPr>
              <a:t>C</a:t>
            </a:r>
            <a:r>
              <a:rPr lang="en-US" altLang="en-US" sz="2000" dirty="0">
                <a:solidFill>
                  <a:schemeClr val="tx2"/>
                </a:solidFill>
              </a:rPr>
              <a:t>ourtesy, confidence, and	</a:t>
            </a:r>
          </a:p>
          <a:p>
            <a:pPr marL="109728" indent="0">
              <a:lnSpc>
                <a:spcPct val="110000"/>
              </a:lnSpc>
              <a:buNone/>
            </a:pPr>
            <a:r>
              <a:rPr lang="en-US" altLang="en-US" sz="2000" b="1" dirty="0">
                <a:solidFill>
                  <a:schemeClr val="tx2"/>
                </a:solidFill>
              </a:rPr>
              <a:t>E</a:t>
            </a:r>
            <a:r>
              <a:rPr lang="en-US" altLang="en-US" sz="2000" dirty="0">
                <a:solidFill>
                  <a:schemeClr val="tx2"/>
                </a:solidFill>
              </a:rPr>
              <a:t>nthusiasm.</a:t>
            </a:r>
            <a:endParaRPr lang="en-US" sz="2000" dirty="0">
              <a:solidFill>
                <a:schemeClr val="tx2"/>
              </a:solidFill>
            </a:endParaRPr>
          </a:p>
        </p:txBody>
      </p:sp>
      <p:sp>
        <p:nvSpPr>
          <p:cNvPr id="4" name="Slide Number Placeholder 3"/>
          <p:cNvSpPr>
            <a:spLocks noGrp="1"/>
          </p:cNvSpPr>
          <p:nvPr>
            <p:ph type="sldNum" sz="quarter" idx="12"/>
          </p:nvPr>
        </p:nvSpPr>
        <p:spPr/>
        <p:txBody>
          <a:bodyPr/>
          <a:lstStyle/>
          <a:p>
            <a:pPr>
              <a:defRPr/>
            </a:pPr>
            <a:fld id="{0D7D7E34-D3AE-46D9-8BC5-0BC666656BA2}" type="slidenum">
              <a:rPr lang="en-US" smtClean="0"/>
              <a:pPr>
                <a:defRPr/>
              </a:pPr>
              <a:t>23</a:t>
            </a:fld>
            <a:endParaRPr lang="en-US" dirty="0"/>
          </a:p>
        </p:txBody>
      </p:sp>
    </p:spTree>
    <p:extLst>
      <p:ext uri="{BB962C8B-B14F-4D97-AF65-F5344CB8AC3E}">
        <p14:creationId xmlns:p14="http://schemas.microsoft.com/office/powerpoint/2010/main" val="2912754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593763" y="1143000"/>
            <a:ext cx="8077200" cy="1143000"/>
          </a:xfrm>
        </p:spPr>
        <p:txBody>
          <a:bodyPr>
            <a:normAutofit fontScale="90000"/>
          </a:bodyPr>
          <a:lstStyle/>
          <a:p>
            <a:pPr algn="ctr" eaLnBrk="1" hangingPunct="1"/>
            <a:br>
              <a:rPr lang="en-US" dirty="0"/>
            </a:br>
            <a:br>
              <a:rPr lang="en-US" dirty="0"/>
            </a:br>
            <a:r>
              <a:rPr lang="en-US" sz="3700" b="1" dirty="0"/>
              <a:t>Conflict Resolution</a:t>
            </a:r>
            <a:br>
              <a:rPr lang="en-US" dirty="0"/>
            </a:br>
            <a:br>
              <a:rPr lang="en-US" dirty="0"/>
            </a:br>
            <a:r>
              <a:rPr lang="en-US" sz="3000" dirty="0"/>
              <a:t>	</a:t>
            </a:r>
          </a:p>
        </p:txBody>
      </p:sp>
      <p:sp>
        <p:nvSpPr>
          <p:cNvPr id="30724" name="Rectangle 3"/>
          <p:cNvSpPr>
            <a:spLocks noGrp="1" noChangeArrowheads="1"/>
          </p:cNvSpPr>
          <p:nvPr>
            <p:ph idx="1"/>
          </p:nvPr>
        </p:nvSpPr>
        <p:spPr>
          <a:xfrm>
            <a:off x="630486" y="2438400"/>
            <a:ext cx="8372131" cy="4868155"/>
          </a:xfrm>
        </p:spPr>
        <p:txBody>
          <a:bodyPr>
            <a:normAutofit/>
          </a:bodyPr>
          <a:lstStyle/>
          <a:p>
            <a:pPr>
              <a:lnSpc>
                <a:spcPct val="80000"/>
              </a:lnSpc>
              <a:defRPr/>
            </a:pPr>
            <a:r>
              <a:rPr lang="en-US" sz="1800" b="1" dirty="0">
                <a:solidFill>
                  <a:schemeClr val="tx2"/>
                </a:solidFill>
              </a:rPr>
              <a:t>IDENTIFY THE PROBLEM.  </a:t>
            </a:r>
            <a:r>
              <a:rPr lang="en-US" sz="1800" dirty="0">
                <a:solidFill>
                  <a:schemeClr val="tx2"/>
                </a:solidFill>
              </a:rPr>
              <a:t>Identify the problem based on the information the customer gives you.</a:t>
            </a:r>
          </a:p>
          <a:p>
            <a:pPr marL="609600" indent="-609600">
              <a:lnSpc>
                <a:spcPct val="80000"/>
              </a:lnSpc>
              <a:defRPr/>
            </a:pPr>
            <a:endParaRPr lang="en-US" sz="200" dirty="0">
              <a:solidFill>
                <a:schemeClr val="tx2"/>
              </a:solidFill>
            </a:endParaRPr>
          </a:p>
          <a:p>
            <a:pPr>
              <a:lnSpc>
                <a:spcPct val="80000"/>
              </a:lnSpc>
              <a:defRPr/>
            </a:pPr>
            <a:r>
              <a:rPr lang="en-US" sz="1800" b="1" dirty="0">
                <a:solidFill>
                  <a:schemeClr val="tx2"/>
                </a:solidFill>
              </a:rPr>
              <a:t>DETERMINE A SOLUTION.</a:t>
            </a:r>
            <a:r>
              <a:rPr lang="en-US" sz="1800" dirty="0">
                <a:solidFill>
                  <a:schemeClr val="tx2"/>
                </a:solidFill>
              </a:rPr>
              <a:t>  Depending on the specifics of the conversation and your knowledge of your organization, the solution may involve calling the customer again.</a:t>
            </a:r>
          </a:p>
          <a:p>
            <a:pPr marL="609600" indent="-609600">
              <a:lnSpc>
                <a:spcPct val="80000"/>
              </a:lnSpc>
              <a:buFontTx/>
              <a:buAutoNum type="arabicPeriod" startAt="5"/>
              <a:defRPr/>
            </a:pPr>
            <a:endParaRPr lang="en-US" sz="200" dirty="0">
              <a:solidFill>
                <a:schemeClr val="tx2"/>
              </a:solidFill>
            </a:endParaRPr>
          </a:p>
          <a:p>
            <a:pPr>
              <a:lnSpc>
                <a:spcPct val="80000"/>
              </a:lnSpc>
              <a:defRPr/>
            </a:pPr>
            <a:r>
              <a:rPr lang="en-US" sz="1800" b="1" dirty="0">
                <a:solidFill>
                  <a:schemeClr val="tx2"/>
                </a:solidFill>
              </a:rPr>
              <a:t>GAIN APPROVAL FROM THE CUSTOMER.</a:t>
            </a:r>
            <a:r>
              <a:rPr lang="en-US" sz="1800" dirty="0">
                <a:solidFill>
                  <a:schemeClr val="tx2"/>
                </a:solidFill>
              </a:rPr>
              <a:t> If the customer does not agree to the proposed solution, it will resolve nothing!</a:t>
            </a:r>
          </a:p>
          <a:p>
            <a:pPr marL="609600" indent="-609600">
              <a:lnSpc>
                <a:spcPct val="80000"/>
              </a:lnSpc>
              <a:buFontTx/>
              <a:buAutoNum type="arabicPeriod" startAt="5"/>
              <a:defRPr/>
            </a:pPr>
            <a:endParaRPr lang="en-US" sz="200" dirty="0">
              <a:solidFill>
                <a:schemeClr val="tx2"/>
              </a:solidFill>
            </a:endParaRPr>
          </a:p>
          <a:p>
            <a:pPr>
              <a:lnSpc>
                <a:spcPct val="80000"/>
              </a:lnSpc>
              <a:defRPr/>
            </a:pPr>
            <a:r>
              <a:rPr lang="en-US" sz="1800" b="1" dirty="0">
                <a:solidFill>
                  <a:schemeClr val="tx2"/>
                </a:solidFill>
              </a:rPr>
              <a:t>MAKE AN AGREEMENT.</a:t>
            </a:r>
            <a:r>
              <a:rPr lang="en-US" sz="1800" dirty="0">
                <a:solidFill>
                  <a:schemeClr val="tx2"/>
                </a:solidFill>
              </a:rPr>
              <a:t>  You and the customer should determine what is to be done, when it is to be done, and by whom. If it is not possible, suggest an alternative.</a:t>
            </a:r>
          </a:p>
          <a:p>
            <a:pPr marL="609600" indent="-609600">
              <a:lnSpc>
                <a:spcPct val="80000"/>
              </a:lnSpc>
              <a:buFontTx/>
              <a:buAutoNum type="arabicPeriod" startAt="5"/>
              <a:defRPr/>
            </a:pPr>
            <a:endParaRPr lang="en-US" sz="200" dirty="0">
              <a:solidFill>
                <a:schemeClr val="tx2"/>
              </a:solidFill>
            </a:endParaRPr>
          </a:p>
          <a:p>
            <a:pPr>
              <a:lnSpc>
                <a:spcPct val="80000"/>
              </a:lnSpc>
              <a:defRPr/>
            </a:pPr>
            <a:r>
              <a:rPr lang="en-US" sz="1800" b="1" dirty="0">
                <a:solidFill>
                  <a:schemeClr val="tx2"/>
                </a:solidFill>
              </a:rPr>
              <a:t>FOLLOW UP.</a:t>
            </a:r>
            <a:r>
              <a:rPr lang="en-US" sz="1800" dirty="0">
                <a:solidFill>
                  <a:schemeClr val="tx2"/>
                </a:solidFill>
              </a:rPr>
              <a:t>  Personally make sure that the customer has been satisfied; and provide feedback. </a:t>
            </a:r>
          </a:p>
          <a:p>
            <a:pPr marL="342900" indent="-342900">
              <a:spcBef>
                <a:spcPct val="0"/>
              </a:spcBef>
              <a:spcAft>
                <a:spcPts val="600"/>
              </a:spcAft>
            </a:pPr>
            <a:endParaRPr lang="en-US" sz="2400" dirty="0">
              <a:solidFill>
                <a:srgbClr val="CC3300"/>
              </a:solidFill>
            </a:endParaRPr>
          </a:p>
        </p:txBody>
      </p:sp>
      <p:sp>
        <p:nvSpPr>
          <p:cNvPr id="4" name="Slide Number Placeholder 3"/>
          <p:cNvSpPr>
            <a:spLocks noGrp="1"/>
          </p:cNvSpPr>
          <p:nvPr>
            <p:ph type="sldNum" sz="quarter" idx="12"/>
          </p:nvPr>
        </p:nvSpPr>
        <p:spPr/>
        <p:txBody>
          <a:bodyPr/>
          <a:lstStyle/>
          <a:p>
            <a:pPr>
              <a:defRPr/>
            </a:pPr>
            <a:fld id="{0D7D7E34-D3AE-46D9-8BC5-0BC666656BA2}" type="slidenum">
              <a:rPr lang="en-US" smtClean="0"/>
              <a:pPr>
                <a:defRPr/>
              </a:pPr>
              <a:t>24</a:t>
            </a:fld>
            <a:endParaRPr lang="en-US" dirty="0"/>
          </a:p>
        </p:txBody>
      </p:sp>
    </p:spTree>
    <p:extLst>
      <p:ext uri="{BB962C8B-B14F-4D97-AF65-F5344CB8AC3E}">
        <p14:creationId xmlns:p14="http://schemas.microsoft.com/office/powerpoint/2010/main" val="1107882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628650" y="1142755"/>
            <a:ext cx="7981950" cy="1325563"/>
          </a:xfrm>
        </p:spPr>
        <p:txBody>
          <a:bodyPr>
            <a:normAutofit/>
          </a:bodyPr>
          <a:lstStyle/>
          <a:p>
            <a:pPr algn="ctr" eaLnBrk="1" hangingPunct="1"/>
            <a:r>
              <a:rPr lang="en-US" dirty="0"/>
              <a:t>Racial and Ethnic Data </a:t>
            </a:r>
            <a:br>
              <a:rPr lang="en-US" dirty="0"/>
            </a:br>
            <a:r>
              <a:rPr lang="en-US" dirty="0"/>
              <a:t>Collection and Reporting</a:t>
            </a:r>
          </a:p>
        </p:txBody>
      </p:sp>
      <p:sp>
        <p:nvSpPr>
          <p:cNvPr id="31748" name="Rectangle 3"/>
          <p:cNvSpPr>
            <a:spLocks noGrp="1" noChangeArrowheads="1"/>
          </p:cNvSpPr>
          <p:nvPr>
            <p:ph idx="1"/>
          </p:nvPr>
        </p:nvSpPr>
        <p:spPr>
          <a:xfrm>
            <a:off x="628650" y="2468318"/>
            <a:ext cx="8210550" cy="4191000"/>
          </a:xfrm>
        </p:spPr>
        <p:txBody>
          <a:bodyPr>
            <a:normAutofit/>
          </a:bodyPr>
          <a:lstStyle/>
          <a:p>
            <a:pPr eaLnBrk="1" hangingPunct="1">
              <a:lnSpc>
                <a:spcPct val="80000"/>
              </a:lnSpc>
              <a:tabLst>
                <a:tab pos="404813" algn="l"/>
              </a:tabLst>
            </a:pPr>
            <a:r>
              <a:rPr lang="en-US" sz="2000" dirty="0">
                <a:solidFill>
                  <a:schemeClr val="tx2"/>
                </a:solidFill>
              </a:rPr>
              <a:t>Data collection is </a:t>
            </a:r>
            <a:r>
              <a:rPr lang="en-US" sz="2000" u="sng" dirty="0">
                <a:solidFill>
                  <a:schemeClr val="tx2"/>
                </a:solidFill>
              </a:rPr>
              <a:t>mandatory</a:t>
            </a:r>
            <a:endParaRPr lang="en-US" sz="2000" dirty="0">
              <a:solidFill>
                <a:schemeClr val="tx2"/>
              </a:solidFill>
            </a:endParaRPr>
          </a:p>
          <a:p>
            <a:pPr eaLnBrk="1" hangingPunct="1">
              <a:lnSpc>
                <a:spcPct val="80000"/>
              </a:lnSpc>
              <a:buNone/>
              <a:tabLst>
                <a:tab pos="404813" algn="l"/>
              </a:tabLst>
            </a:pPr>
            <a:endParaRPr lang="en-US" sz="2000" dirty="0">
              <a:solidFill>
                <a:schemeClr val="tx2"/>
              </a:solidFill>
            </a:endParaRPr>
          </a:p>
          <a:p>
            <a:pPr eaLnBrk="1" hangingPunct="1">
              <a:lnSpc>
                <a:spcPct val="80000"/>
              </a:lnSpc>
              <a:tabLst>
                <a:tab pos="404813" algn="l"/>
              </a:tabLst>
            </a:pPr>
            <a:r>
              <a:rPr lang="en-US" sz="2000" dirty="0">
                <a:solidFill>
                  <a:schemeClr val="tx2"/>
                </a:solidFill>
              </a:rPr>
              <a:t>Recipients of federal financial assistance must maintain a system to collect racial and ethnic data in accordance with FNS policy</a:t>
            </a:r>
          </a:p>
          <a:p>
            <a:pPr marL="393192" lvl="1" indent="0">
              <a:lnSpc>
                <a:spcPct val="80000"/>
              </a:lnSpc>
              <a:buNone/>
              <a:tabLst>
                <a:tab pos="404813" algn="l"/>
              </a:tabLst>
            </a:pPr>
            <a:endParaRPr lang="en-US" sz="2000" dirty="0">
              <a:solidFill>
                <a:schemeClr val="tx2"/>
              </a:solidFill>
            </a:endParaRPr>
          </a:p>
          <a:p>
            <a:pPr>
              <a:lnSpc>
                <a:spcPct val="80000"/>
              </a:lnSpc>
              <a:tabLst>
                <a:tab pos="404813" algn="l"/>
              </a:tabLst>
            </a:pPr>
            <a:r>
              <a:rPr lang="en-US" sz="2000" dirty="0">
                <a:solidFill>
                  <a:schemeClr val="tx2"/>
                </a:solidFill>
              </a:rPr>
              <a:t>Data must be maintained for 3 years</a:t>
            </a:r>
          </a:p>
          <a:p>
            <a:pPr lvl="1">
              <a:lnSpc>
                <a:spcPct val="80000"/>
              </a:lnSpc>
              <a:tabLst>
                <a:tab pos="404813" algn="l"/>
              </a:tabLst>
            </a:pPr>
            <a:r>
              <a:rPr lang="en-US" sz="2000" dirty="0">
                <a:solidFill>
                  <a:schemeClr val="tx2"/>
                </a:solidFill>
              </a:rPr>
              <a:t>Must be submitted to FNS as requested</a:t>
            </a:r>
          </a:p>
          <a:p>
            <a:pPr eaLnBrk="1" hangingPunct="1">
              <a:lnSpc>
                <a:spcPct val="80000"/>
              </a:lnSpc>
              <a:tabLst>
                <a:tab pos="404813" algn="l"/>
              </a:tabLst>
            </a:pPr>
            <a:endParaRPr lang="en-US" sz="2000" dirty="0"/>
          </a:p>
          <a:p>
            <a:pPr eaLnBrk="1" hangingPunct="1">
              <a:lnSpc>
                <a:spcPct val="80000"/>
              </a:lnSpc>
              <a:buNone/>
              <a:tabLst>
                <a:tab pos="404813" algn="l"/>
              </a:tabLst>
            </a:pPr>
            <a:endParaRPr lang="en-US" sz="2000" dirty="0"/>
          </a:p>
        </p:txBody>
      </p:sp>
      <p:sp>
        <p:nvSpPr>
          <p:cNvPr id="31746" name="Slide Number Placeholder 5"/>
          <p:cNvSpPr>
            <a:spLocks noGrp="1"/>
          </p:cNvSpPr>
          <p:nvPr>
            <p:ph type="sldNum" sz="quarter" idx="12"/>
          </p:nvPr>
        </p:nvSpPr>
        <p:spPr>
          <a:noFill/>
        </p:spPr>
        <p:txBody>
          <a:bodyPr/>
          <a:lstStyle/>
          <a:p>
            <a:fld id="{72FC971F-8B02-44B9-804E-B7766DCF4484}"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noAutofit/>
          </a:bodyPr>
          <a:lstStyle/>
          <a:p>
            <a:pPr algn="ctr" eaLnBrk="1" hangingPunct="1"/>
            <a:r>
              <a:rPr lang="en-US" dirty="0"/>
              <a:t>Racial and Ethnic Data </a:t>
            </a:r>
            <a:br>
              <a:rPr lang="en-US" dirty="0"/>
            </a:br>
            <a:r>
              <a:rPr lang="en-US" dirty="0"/>
              <a:t>Collection and Reporting</a:t>
            </a:r>
          </a:p>
        </p:txBody>
      </p:sp>
      <p:sp>
        <p:nvSpPr>
          <p:cNvPr id="32772" name="Rectangle 3"/>
          <p:cNvSpPr>
            <a:spLocks noGrp="1" noChangeArrowheads="1"/>
          </p:cNvSpPr>
          <p:nvPr>
            <p:ph idx="1"/>
          </p:nvPr>
        </p:nvSpPr>
        <p:spPr>
          <a:xfrm>
            <a:off x="914400" y="2665496"/>
            <a:ext cx="8305800" cy="4525963"/>
          </a:xfrm>
        </p:spPr>
        <p:txBody>
          <a:bodyPr>
            <a:normAutofit/>
          </a:bodyPr>
          <a:lstStyle/>
          <a:p>
            <a:pPr>
              <a:lnSpc>
                <a:spcPct val="90000"/>
              </a:lnSpc>
            </a:pPr>
            <a:r>
              <a:rPr lang="en-US" sz="1800" dirty="0"/>
              <a:t>Data must be collected using a two-part question</a:t>
            </a:r>
          </a:p>
          <a:p>
            <a:pPr>
              <a:lnSpc>
                <a:spcPct val="90000"/>
              </a:lnSpc>
              <a:buNone/>
            </a:pPr>
            <a:endParaRPr lang="en-US" sz="200" dirty="0"/>
          </a:p>
          <a:p>
            <a:pPr lvl="1">
              <a:lnSpc>
                <a:spcPct val="90000"/>
              </a:lnSpc>
            </a:pPr>
            <a:r>
              <a:rPr lang="en-US" b="1" dirty="0"/>
              <a:t>1. Ethnicity</a:t>
            </a:r>
          </a:p>
          <a:p>
            <a:pPr lvl="2">
              <a:lnSpc>
                <a:spcPct val="90000"/>
              </a:lnSpc>
            </a:pPr>
            <a:r>
              <a:rPr lang="en-US" sz="1800" dirty="0"/>
              <a:t>Hispanic or Latino</a:t>
            </a:r>
          </a:p>
          <a:p>
            <a:pPr lvl="2">
              <a:lnSpc>
                <a:spcPct val="90000"/>
              </a:lnSpc>
            </a:pPr>
            <a:r>
              <a:rPr lang="en-US" sz="1800" dirty="0"/>
              <a:t>Not Hispanic or Latino</a:t>
            </a:r>
          </a:p>
          <a:p>
            <a:pPr lvl="2">
              <a:lnSpc>
                <a:spcPct val="90000"/>
              </a:lnSpc>
            </a:pPr>
            <a:endParaRPr lang="en-US" sz="200" dirty="0"/>
          </a:p>
          <a:p>
            <a:pPr lvl="1">
              <a:lnSpc>
                <a:spcPct val="90000"/>
              </a:lnSpc>
            </a:pPr>
            <a:r>
              <a:rPr lang="en-US" b="1" dirty="0"/>
              <a:t>2. Race </a:t>
            </a:r>
            <a:r>
              <a:rPr lang="en-US" b="1" i="1" dirty="0"/>
              <a:t>(may select more than one)</a:t>
            </a:r>
          </a:p>
          <a:p>
            <a:pPr lvl="2">
              <a:lnSpc>
                <a:spcPct val="90000"/>
              </a:lnSpc>
            </a:pPr>
            <a:r>
              <a:rPr lang="en-US" sz="1800" dirty="0"/>
              <a:t>American Indian or Alaskan Native</a:t>
            </a:r>
          </a:p>
          <a:p>
            <a:pPr lvl="2">
              <a:lnSpc>
                <a:spcPct val="90000"/>
              </a:lnSpc>
            </a:pPr>
            <a:r>
              <a:rPr lang="en-US" sz="1800" dirty="0"/>
              <a:t>Asian</a:t>
            </a:r>
          </a:p>
          <a:p>
            <a:pPr lvl="2">
              <a:lnSpc>
                <a:spcPct val="90000"/>
              </a:lnSpc>
            </a:pPr>
            <a:r>
              <a:rPr lang="en-US" sz="1800" dirty="0"/>
              <a:t>Black or African American</a:t>
            </a:r>
          </a:p>
          <a:p>
            <a:pPr lvl="2">
              <a:lnSpc>
                <a:spcPct val="90000"/>
              </a:lnSpc>
            </a:pPr>
            <a:r>
              <a:rPr lang="en-US" sz="1800" dirty="0"/>
              <a:t>Native Hawaiian or Other Pacific Islander</a:t>
            </a:r>
          </a:p>
          <a:p>
            <a:pPr lvl="2">
              <a:lnSpc>
                <a:spcPct val="90000"/>
              </a:lnSpc>
            </a:pPr>
            <a:r>
              <a:rPr lang="en-US" sz="1800" dirty="0"/>
              <a:t>White</a:t>
            </a:r>
          </a:p>
          <a:p>
            <a:pPr eaLnBrk="1" hangingPunct="1">
              <a:lnSpc>
                <a:spcPct val="90000"/>
              </a:lnSpc>
              <a:buFont typeface="Wingdings" charset="2"/>
              <a:buNone/>
            </a:pPr>
            <a:endParaRPr lang="en-US" dirty="0"/>
          </a:p>
          <a:p>
            <a:pPr eaLnBrk="1" hangingPunct="1">
              <a:lnSpc>
                <a:spcPct val="90000"/>
              </a:lnSpc>
            </a:pPr>
            <a:endParaRPr lang="en-US" i="1" dirty="0"/>
          </a:p>
          <a:p>
            <a:pPr eaLnBrk="1" hangingPunct="1">
              <a:lnSpc>
                <a:spcPct val="90000"/>
              </a:lnSpc>
            </a:pPr>
            <a:endParaRPr lang="en-US" i="1" dirty="0"/>
          </a:p>
        </p:txBody>
      </p:sp>
      <p:sp>
        <p:nvSpPr>
          <p:cNvPr id="32770" name="Slide Number Placeholder 5"/>
          <p:cNvSpPr>
            <a:spLocks noGrp="1"/>
          </p:cNvSpPr>
          <p:nvPr>
            <p:ph type="sldNum" sz="quarter" idx="12"/>
          </p:nvPr>
        </p:nvSpPr>
        <p:spPr>
          <a:noFill/>
        </p:spPr>
        <p:txBody>
          <a:bodyPr/>
          <a:lstStyle/>
          <a:p>
            <a:fld id="{BD463D9E-C3AB-4253-8235-9412ED1D8AEC}"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09600" y="1371600"/>
            <a:ext cx="7924800" cy="762000"/>
          </a:xfrm>
        </p:spPr>
        <p:txBody>
          <a:bodyPr>
            <a:noAutofit/>
          </a:bodyPr>
          <a:lstStyle/>
          <a:p>
            <a:pPr algn="ctr"/>
            <a:r>
              <a:rPr lang="en-US" dirty="0"/>
              <a:t>Racial and Ethnic Data </a:t>
            </a:r>
            <a:br>
              <a:rPr lang="en-US" dirty="0"/>
            </a:br>
            <a:r>
              <a:rPr lang="en-US" dirty="0"/>
              <a:t>Collection and Reporting </a:t>
            </a:r>
          </a:p>
        </p:txBody>
      </p:sp>
      <p:sp>
        <p:nvSpPr>
          <p:cNvPr id="34819" name="Rectangle 3"/>
          <p:cNvSpPr>
            <a:spLocks noGrp="1" noChangeArrowheads="1"/>
          </p:cNvSpPr>
          <p:nvPr>
            <p:ph idx="1"/>
          </p:nvPr>
        </p:nvSpPr>
        <p:spPr>
          <a:xfrm>
            <a:off x="533400" y="2514600"/>
            <a:ext cx="8305800" cy="4876800"/>
          </a:xfrm>
        </p:spPr>
        <p:txBody>
          <a:bodyPr>
            <a:normAutofit/>
          </a:bodyPr>
          <a:lstStyle/>
          <a:p>
            <a:pPr marL="182880" lvl="2" indent="0">
              <a:lnSpc>
                <a:spcPct val="120000"/>
              </a:lnSpc>
              <a:buSzPct val="125000"/>
              <a:buNone/>
            </a:pPr>
            <a:endParaRPr lang="en-US" sz="2000" dirty="0"/>
          </a:p>
          <a:p>
            <a:pPr marL="457200" lvl="2" indent="-274320">
              <a:lnSpc>
                <a:spcPct val="120000"/>
              </a:lnSpc>
              <a:buSzPct val="125000"/>
            </a:pPr>
            <a:r>
              <a:rPr lang="en-US" sz="2000" dirty="0">
                <a:solidFill>
                  <a:schemeClr val="tx2"/>
                </a:solidFill>
              </a:rPr>
              <a:t>If disparities or incidents of underrepresentation exist, it will be necessary to investigate the causes.</a:t>
            </a:r>
          </a:p>
          <a:p>
            <a:pPr marL="457200" lvl="2" indent="-274320">
              <a:lnSpc>
                <a:spcPct val="120000"/>
              </a:lnSpc>
              <a:buSzPct val="125000"/>
            </a:pPr>
            <a:endParaRPr lang="en-US" sz="2000" dirty="0">
              <a:solidFill>
                <a:schemeClr val="tx2"/>
              </a:solidFill>
            </a:endParaRPr>
          </a:p>
          <a:p>
            <a:pPr marL="457200" lvl="2" indent="-274320">
              <a:lnSpc>
                <a:spcPct val="120000"/>
              </a:lnSpc>
              <a:buSzPct val="125000"/>
            </a:pPr>
            <a:r>
              <a:rPr lang="en-US" sz="2000" dirty="0">
                <a:solidFill>
                  <a:schemeClr val="tx2"/>
                </a:solidFill>
              </a:rPr>
              <a:t>If necessary, take action to ensure equal opportunity to participate in the program(s).</a:t>
            </a:r>
          </a:p>
          <a:p>
            <a:pPr lvl="1">
              <a:lnSpc>
                <a:spcPct val="90000"/>
              </a:lnSpc>
            </a:pPr>
            <a:endParaRPr lang="en-US" sz="2400" dirty="0"/>
          </a:p>
        </p:txBody>
      </p:sp>
      <p:sp>
        <p:nvSpPr>
          <p:cNvPr id="34820" name="Slide Number Placeholder 8"/>
          <p:cNvSpPr>
            <a:spLocks noGrp="1"/>
          </p:cNvSpPr>
          <p:nvPr>
            <p:ph type="sldNum" sz="quarter" idx="12"/>
          </p:nvPr>
        </p:nvSpPr>
        <p:spPr>
          <a:noFill/>
        </p:spPr>
        <p:txBody>
          <a:bodyPr/>
          <a:lstStyle/>
          <a:p>
            <a:fld id="{CE613E78-93D5-4A26-9F20-10CD45D4E351}" type="slidenum">
              <a:rPr lang="en-US" smtClean="0"/>
              <a:pPr/>
              <a:t>27</a:t>
            </a:fld>
            <a:endParaRPr lang="en-US" dirty="0"/>
          </a:p>
        </p:txBody>
      </p:sp>
    </p:spTree>
    <p:extLst>
      <p:ext uri="{BB962C8B-B14F-4D97-AF65-F5344CB8AC3E}">
        <p14:creationId xmlns:p14="http://schemas.microsoft.com/office/powerpoint/2010/main" val="121828334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762000" y="1219200"/>
            <a:ext cx="7886700" cy="1325563"/>
          </a:xfrm>
        </p:spPr>
        <p:txBody>
          <a:bodyPr>
            <a:normAutofit/>
          </a:bodyPr>
          <a:lstStyle/>
          <a:p>
            <a:pPr algn="ctr" eaLnBrk="1" hangingPunct="1"/>
            <a:r>
              <a:rPr lang="en-US" dirty="0"/>
              <a:t>Limited English Proficiency (LEP) </a:t>
            </a:r>
            <a:br>
              <a:rPr lang="en-US" dirty="0"/>
            </a:br>
            <a:r>
              <a:rPr lang="en-US" dirty="0"/>
              <a:t>and Program Access</a:t>
            </a:r>
          </a:p>
        </p:txBody>
      </p:sp>
      <p:sp>
        <p:nvSpPr>
          <p:cNvPr id="9220" name="Rectangle 3"/>
          <p:cNvSpPr>
            <a:spLocks noGrp="1" noChangeArrowheads="1"/>
          </p:cNvSpPr>
          <p:nvPr>
            <p:ph idx="1"/>
          </p:nvPr>
        </p:nvSpPr>
        <p:spPr>
          <a:xfrm>
            <a:off x="628650" y="2096153"/>
            <a:ext cx="7696200" cy="4525963"/>
          </a:xfrm>
        </p:spPr>
        <p:txBody>
          <a:bodyPr>
            <a:normAutofit/>
          </a:bodyPr>
          <a:lstStyle/>
          <a:p>
            <a:pPr eaLnBrk="1" hangingPunct="1">
              <a:lnSpc>
                <a:spcPct val="80000"/>
              </a:lnSpc>
              <a:buFont typeface="Wingdings" charset="2"/>
              <a:buNone/>
            </a:pPr>
            <a:endParaRPr lang="en-US" sz="2400" dirty="0"/>
          </a:p>
          <a:p>
            <a:pPr eaLnBrk="1" hangingPunct="1">
              <a:lnSpc>
                <a:spcPct val="80000"/>
              </a:lnSpc>
              <a:buSzPct val="125000"/>
            </a:pPr>
            <a:r>
              <a:rPr lang="en-US" sz="2000" dirty="0">
                <a:solidFill>
                  <a:schemeClr val="tx2"/>
                </a:solidFill>
              </a:rPr>
              <a:t>Who are persons with LEP?</a:t>
            </a:r>
          </a:p>
          <a:p>
            <a:pPr lvl="1">
              <a:lnSpc>
                <a:spcPct val="80000"/>
              </a:lnSpc>
              <a:buSzPct val="125000"/>
            </a:pPr>
            <a:r>
              <a:rPr lang="en-US" dirty="0">
                <a:solidFill>
                  <a:schemeClr val="tx2"/>
                </a:solidFill>
              </a:rPr>
              <a:t>Individuals who do not speak English as their primary language and who have a limited ability to read, speak, write, or understand English because of their national origin</a:t>
            </a:r>
          </a:p>
          <a:p>
            <a:pPr eaLnBrk="1" hangingPunct="1">
              <a:lnSpc>
                <a:spcPct val="80000"/>
              </a:lnSpc>
              <a:buSzPct val="125000"/>
            </a:pPr>
            <a:endParaRPr lang="en-US" sz="2000" dirty="0">
              <a:solidFill>
                <a:schemeClr val="tx2"/>
              </a:solidFill>
            </a:endParaRPr>
          </a:p>
          <a:p>
            <a:pPr eaLnBrk="1" hangingPunct="1">
              <a:lnSpc>
                <a:spcPct val="80000"/>
              </a:lnSpc>
              <a:buSzPct val="125000"/>
            </a:pPr>
            <a:r>
              <a:rPr lang="en-US" sz="2000" dirty="0">
                <a:solidFill>
                  <a:schemeClr val="tx2"/>
                </a:solidFill>
              </a:rPr>
              <a:t>Recipients of Federal financial assistance have a responsibility to take reasonable steps to ensure meaningful access to their programs and activities by persons with LEP.</a:t>
            </a:r>
          </a:p>
          <a:p>
            <a:pPr eaLnBrk="1" hangingPunct="1">
              <a:lnSpc>
                <a:spcPct val="80000"/>
              </a:lnSpc>
              <a:buSzPct val="125000"/>
            </a:pPr>
            <a:endParaRPr lang="en-US" sz="2000" dirty="0">
              <a:solidFill>
                <a:schemeClr val="tx2"/>
              </a:solidFill>
            </a:endParaRPr>
          </a:p>
          <a:p>
            <a:pPr eaLnBrk="1" hangingPunct="1">
              <a:lnSpc>
                <a:spcPct val="80000"/>
              </a:lnSpc>
              <a:buSzPct val="125000"/>
            </a:pPr>
            <a:r>
              <a:rPr lang="en-US" sz="2000" dirty="0">
                <a:solidFill>
                  <a:schemeClr val="tx2"/>
                </a:solidFill>
              </a:rPr>
              <a:t>Failure to provide “meaningful” access to persons with LEP could be discrimination on the basis of national origin.</a:t>
            </a:r>
          </a:p>
        </p:txBody>
      </p:sp>
      <p:sp>
        <p:nvSpPr>
          <p:cNvPr id="9218" name="Slide Number Placeholder 5"/>
          <p:cNvSpPr>
            <a:spLocks noGrp="1"/>
          </p:cNvSpPr>
          <p:nvPr>
            <p:ph type="sldNum" sz="quarter" idx="12"/>
          </p:nvPr>
        </p:nvSpPr>
        <p:spPr>
          <a:noFill/>
        </p:spPr>
        <p:txBody>
          <a:bodyPr/>
          <a:lstStyle/>
          <a:p>
            <a:fld id="{743A33AE-8AAD-4CAF-9CC4-873C677BF656}" type="slidenum">
              <a:rPr lang="en-US" smtClean="0"/>
              <a:pPr/>
              <a:t>28</a:t>
            </a:fld>
            <a:endParaRPr lang="en-US" dirty="0"/>
          </a:p>
        </p:txBody>
      </p:sp>
    </p:spTree>
    <p:extLst>
      <p:ext uri="{BB962C8B-B14F-4D97-AF65-F5344CB8AC3E}">
        <p14:creationId xmlns:p14="http://schemas.microsoft.com/office/powerpoint/2010/main" val="1613973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914400" y="1112837"/>
            <a:ext cx="7886700" cy="1325563"/>
          </a:xfrm>
        </p:spPr>
        <p:txBody>
          <a:bodyPr>
            <a:normAutofit/>
          </a:bodyPr>
          <a:lstStyle/>
          <a:p>
            <a:pPr algn="ctr"/>
            <a:r>
              <a:rPr lang="en-US" dirty="0"/>
              <a:t>Limited English Proficiency (LEP) </a:t>
            </a:r>
            <a:br>
              <a:rPr lang="en-US" dirty="0"/>
            </a:br>
            <a:r>
              <a:rPr lang="en-US" dirty="0"/>
              <a:t>and Program Access</a:t>
            </a:r>
            <a:endParaRPr lang="en-US" sz="4000" dirty="0"/>
          </a:p>
        </p:txBody>
      </p:sp>
      <p:sp>
        <p:nvSpPr>
          <p:cNvPr id="10244" name="Rectangle 3"/>
          <p:cNvSpPr>
            <a:spLocks noGrp="1" noChangeArrowheads="1"/>
          </p:cNvSpPr>
          <p:nvPr>
            <p:ph idx="1"/>
          </p:nvPr>
        </p:nvSpPr>
        <p:spPr>
          <a:xfrm>
            <a:off x="628650" y="2438400"/>
            <a:ext cx="8172450" cy="4953000"/>
          </a:xfrm>
        </p:spPr>
        <p:txBody>
          <a:bodyPr>
            <a:noAutofit/>
          </a:bodyPr>
          <a:lstStyle/>
          <a:p>
            <a:pPr>
              <a:lnSpc>
                <a:spcPct val="100000"/>
              </a:lnSpc>
              <a:spcBef>
                <a:spcPts val="0"/>
              </a:spcBef>
            </a:pPr>
            <a:r>
              <a:rPr lang="en-US" sz="2000" dirty="0">
                <a:solidFill>
                  <a:schemeClr val="tx2"/>
                </a:solidFill>
              </a:rPr>
              <a:t>Factors included in assuring “meaningful” access include:</a:t>
            </a:r>
          </a:p>
          <a:p>
            <a:pPr marL="109728" indent="0">
              <a:lnSpc>
                <a:spcPct val="100000"/>
              </a:lnSpc>
              <a:spcBef>
                <a:spcPts val="0"/>
              </a:spcBef>
              <a:buNone/>
            </a:pPr>
            <a:endParaRPr lang="en-US" sz="2000" dirty="0">
              <a:solidFill>
                <a:schemeClr val="tx2"/>
              </a:solidFill>
            </a:endParaRPr>
          </a:p>
          <a:p>
            <a:pPr lvl="1">
              <a:lnSpc>
                <a:spcPct val="100000"/>
              </a:lnSpc>
              <a:spcBef>
                <a:spcPts val="0"/>
              </a:spcBef>
            </a:pPr>
            <a:r>
              <a:rPr lang="en-US" sz="2000" dirty="0">
                <a:solidFill>
                  <a:schemeClr val="tx2"/>
                </a:solidFill>
              </a:rPr>
              <a:t>The number or proportion of LEP people eligible to be served or likely to be encountered by the program</a:t>
            </a:r>
          </a:p>
          <a:p>
            <a:pPr lvl="1">
              <a:lnSpc>
                <a:spcPct val="100000"/>
              </a:lnSpc>
              <a:spcBef>
                <a:spcPts val="0"/>
              </a:spcBef>
            </a:pPr>
            <a:endParaRPr lang="en-US" sz="2000" dirty="0">
              <a:solidFill>
                <a:schemeClr val="tx2"/>
              </a:solidFill>
            </a:endParaRPr>
          </a:p>
          <a:p>
            <a:pPr lvl="1">
              <a:lnSpc>
                <a:spcPct val="100000"/>
              </a:lnSpc>
              <a:spcBef>
                <a:spcPts val="0"/>
              </a:spcBef>
            </a:pPr>
            <a:r>
              <a:rPr lang="en-US" sz="2000" dirty="0">
                <a:solidFill>
                  <a:schemeClr val="tx2"/>
                </a:solidFill>
              </a:rPr>
              <a:t>The frequency with which LEP individuals come in contact with the program</a:t>
            </a:r>
          </a:p>
          <a:p>
            <a:pPr lvl="1">
              <a:lnSpc>
                <a:spcPct val="100000"/>
              </a:lnSpc>
              <a:spcBef>
                <a:spcPts val="0"/>
              </a:spcBef>
            </a:pPr>
            <a:endParaRPr lang="en-US" sz="2000" dirty="0">
              <a:solidFill>
                <a:schemeClr val="tx2"/>
              </a:solidFill>
            </a:endParaRPr>
          </a:p>
          <a:p>
            <a:pPr lvl="1">
              <a:lnSpc>
                <a:spcPct val="100000"/>
              </a:lnSpc>
              <a:spcBef>
                <a:spcPts val="0"/>
              </a:spcBef>
            </a:pPr>
            <a:r>
              <a:rPr lang="en-US" sz="2000" dirty="0">
                <a:solidFill>
                  <a:schemeClr val="tx2"/>
                </a:solidFill>
              </a:rPr>
              <a:t>The nature and importance of the program, activity, or service provided by the program to people’s lives</a:t>
            </a:r>
          </a:p>
          <a:p>
            <a:pPr marL="393192" lvl="1" indent="0">
              <a:lnSpc>
                <a:spcPct val="100000"/>
              </a:lnSpc>
              <a:spcBef>
                <a:spcPts val="0"/>
              </a:spcBef>
              <a:buNone/>
            </a:pPr>
            <a:endParaRPr lang="en-US" sz="2000" dirty="0">
              <a:solidFill>
                <a:schemeClr val="tx2"/>
              </a:solidFill>
            </a:endParaRPr>
          </a:p>
          <a:p>
            <a:pPr lvl="1">
              <a:lnSpc>
                <a:spcPct val="100000"/>
              </a:lnSpc>
              <a:spcBef>
                <a:spcPts val="0"/>
              </a:spcBef>
            </a:pPr>
            <a:r>
              <a:rPr lang="en-US" sz="2000" dirty="0">
                <a:solidFill>
                  <a:schemeClr val="tx2"/>
                </a:solidFill>
              </a:rPr>
              <a:t>The resources available to the recipient and costs</a:t>
            </a:r>
          </a:p>
        </p:txBody>
      </p:sp>
      <p:sp>
        <p:nvSpPr>
          <p:cNvPr id="10242" name="Slide Number Placeholder 5"/>
          <p:cNvSpPr>
            <a:spLocks noGrp="1"/>
          </p:cNvSpPr>
          <p:nvPr>
            <p:ph type="sldNum" sz="quarter" idx="12"/>
          </p:nvPr>
        </p:nvSpPr>
        <p:spPr>
          <a:noFill/>
        </p:spPr>
        <p:txBody>
          <a:bodyPr/>
          <a:lstStyle/>
          <a:p>
            <a:fld id="{E6308CE9-9AA1-4242-81B2-FB2086FABFCA}" type="slidenum">
              <a:rPr lang="en-US" smtClean="0"/>
              <a:pPr/>
              <a:t>29</a:t>
            </a:fld>
            <a:endParaRPr lang="en-US" dirty="0"/>
          </a:p>
        </p:txBody>
      </p:sp>
    </p:spTree>
    <p:extLst>
      <p:ext uri="{BB962C8B-B14F-4D97-AF65-F5344CB8AC3E}">
        <p14:creationId xmlns:p14="http://schemas.microsoft.com/office/powerpoint/2010/main" val="1151542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Civil Rights Concepts</a:t>
            </a:r>
          </a:p>
        </p:txBody>
      </p:sp>
      <p:sp>
        <p:nvSpPr>
          <p:cNvPr id="2" name="Content Placeholder 1"/>
          <p:cNvSpPr>
            <a:spLocks noGrp="1"/>
          </p:cNvSpPr>
          <p:nvPr>
            <p:ph idx="1"/>
          </p:nvPr>
        </p:nvSpPr>
        <p:spPr>
          <a:xfrm>
            <a:off x="628650" y="2637954"/>
            <a:ext cx="7886700" cy="3359622"/>
          </a:xfrm>
        </p:spPr>
        <p:txBody>
          <a:bodyPr>
            <a:normAutofit lnSpcReduction="10000"/>
          </a:bodyPr>
          <a:lstStyle/>
          <a:p>
            <a:r>
              <a:rPr lang="en-US" dirty="0"/>
              <a:t>Stereotyping</a:t>
            </a:r>
          </a:p>
          <a:p>
            <a:pPr lvl="1"/>
            <a:r>
              <a:rPr lang="en-US" dirty="0"/>
              <a:t>Preconceived beliefs or over-simplified generalizations about a particular group</a:t>
            </a:r>
          </a:p>
          <a:p>
            <a:pPr marL="393192" lvl="1" indent="0">
              <a:buNone/>
            </a:pPr>
            <a:endParaRPr lang="en-US" dirty="0"/>
          </a:p>
          <a:p>
            <a:r>
              <a:rPr lang="en-US" dirty="0"/>
              <a:t>Prejudice</a:t>
            </a:r>
          </a:p>
          <a:p>
            <a:pPr lvl="1"/>
            <a:r>
              <a:rPr lang="en-US" dirty="0"/>
              <a:t>A set of rigid and unfavorable attitudes toward a particular group that is formed without considering facts</a:t>
            </a:r>
          </a:p>
          <a:p>
            <a:pPr marL="393192" lvl="1" indent="0">
              <a:buNone/>
            </a:pPr>
            <a:endParaRPr lang="en-US" dirty="0"/>
          </a:p>
          <a:p>
            <a:r>
              <a:rPr lang="en-US" dirty="0"/>
              <a:t>Discrimination</a:t>
            </a:r>
          </a:p>
          <a:p>
            <a:pPr lvl="1"/>
            <a:r>
              <a:rPr lang="en-US" dirty="0"/>
              <a:t>The practice of treating people differently because of how we have grouped them in our minds according to our prejudices</a:t>
            </a:r>
          </a:p>
        </p:txBody>
      </p:sp>
      <p:sp>
        <p:nvSpPr>
          <p:cNvPr id="3" name="Slide Number Placeholder 2"/>
          <p:cNvSpPr>
            <a:spLocks noGrp="1"/>
          </p:cNvSpPr>
          <p:nvPr>
            <p:ph type="sldNum" sz="quarter" idx="12"/>
          </p:nvPr>
        </p:nvSpPr>
        <p:spPr/>
        <p:txBody>
          <a:bodyPr/>
          <a:lstStyle/>
          <a:p>
            <a:pPr>
              <a:defRPr/>
            </a:pPr>
            <a:fld id="{47E394F6-A0B4-42E2-95F4-25100D3EAD03}" type="slidenum">
              <a:rPr lang="en-US" smtClean="0"/>
              <a:pPr>
                <a:defRPr/>
              </a:pPr>
              <a:t>3</a:t>
            </a:fld>
            <a:endParaRPr lang="en-US" dirty="0"/>
          </a:p>
        </p:txBody>
      </p:sp>
    </p:spTree>
    <p:extLst>
      <p:ext uri="{BB962C8B-B14F-4D97-AF65-F5344CB8AC3E}">
        <p14:creationId xmlns:p14="http://schemas.microsoft.com/office/powerpoint/2010/main" val="9464045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729408" y="1219200"/>
            <a:ext cx="7886700" cy="1325563"/>
          </a:xfrm>
        </p:spPr>
        <p:txBody>
          <a:bodyPr>
            <a:normAutofit/>
          </a:bodyPr>
          <a:lstStyle/>
          <a:p>
            <a:pPr algn="ctr"/>
            <a:r>
              <a:rPr lang="en-US" dirty="0"/>
              <a:t>Limited English Proficiency (LEP) </a:t>
            </a:r>
            <a:br>
              <a:rPr lang="en-US" dirty="0"/>
            </a:br>
            <a:r>
              <a:rPr lang="en-US" dirty="0"/>
              <a:t>and Program Access</a:t>
            </a:r>
            <a:endParaRPr lang="en-US" sz="4000" dirty="0"/>
          </a:p>
        </p:txBody>
      </p:sp>
      <p:sp>
        <p:nvSpPr>
          <p:cNvPr id="10244" name="Rectangle 3"/>
          <p:cNvSpPr>
            <a:spLocks noGrp="1" noChangeArrowheads="1"/>
          </p:cNvSpPr>
          <p:nvPr>
            <p:ph idx="1"/>
          </p:nvPr>
        </p:nvSpPr>
        <p:spPr>
          <a:xfrm>
            <a:off x="533400" y="2362200"/>
            <a:ext cx="7772400" cy="4953000"/>
          </a:xfrm>
        </p:spPr>
        <p:txBody>
          <a:bodyPr>
            <a:noAutofit/>
          </a:bodyPr>
          <a:lstStyle/>
          <a:p>
            <a:pPr marL="457200" indent="-274320">
              <a:lnSpc>
                <a:spcPct val="100000"/>
              </a:lnSpc>
              <a:spcBef>
                <a:spcPts val="0"/>
              </a:spcBef>
              <a:spcAft>
                <a:spcPts val="600"/>
              </a:spcAft>
              <a:buNone/>
            </a:pPr>
            <a:endParaRPr lang="en-US" sz="2000" dirty="0">
              <a:solidFill>
                <a:schemeClr val="tx2"/>
              </a:solidFill>
            </a:endParaRPr>
          </a:p>
          <a:p>
            <a:pPr marL="457200" indent="-274320">
              <a:lnSpc>
                <a:spcPct val="100000"/>
              </a:lnSpc>
              <a:spcBef>
                <a:spcPts val="0"/>
              </a:spcBef>
              <a:spcAft>
                <a:spcPts val="600"/>
              </a:spcAft>
            </a:pPr>
            <a:r>
              <a:rPr lang="en-US" sz="2000" dirty="0">
                <a:solidFill>
                  <a:schemeClr val="tx2"/>
                </a:solidFill>
              </a:rPr>
              <a:t>Translation of vital documents is required.</a:t>
            </a:r>
          </a:p>
          <a:p>
            <a:pPr marL="457200" indent="-274320">
              <a:lnSpc>
                <a:spcPct val="100000"/>
              </a:lnSpc>
              <a:spcBef>
                <a:spcPts val="0"/>
              </a:spcBef>
              <a:spcAft>
                <a:spcPts val="600"/>
              </a:spcAft>
            </a:pPr>
            <a:endParaRPr lang="en-US" sz="2000" dirty="0">
              <a:solidFill>
                <a:schemeClr val="tx2"/>
              </a:solidFill>
            </a:endParaRPr>
          </a:p>
          <a:p>
            <a:pPr marL="457200" indent="-274320">
              <a:lnSpc>
                <a:spcPct val="100000"/>
              </a:lnSpc>
              <a:spcBef>
                <a:spcPts val="0"/>
              </a:spcBef>
              <a:spcAft>
                <a:spcPts val="600"/>
              </a:spcAft>
            </a:pPr>
            <a:r>
              <a:rPr lang="en-US" sz="2000" dirty="0">
                <a:solidFill>
                  <a:schemeClr val="tx2"/>
                </a:solidFill>
              </a:rPr>
              <a:t>Oral translations and interpretation services are also required if such a request arises.</a:t>
            </a:r>
          </a:p>
          <a:p>
            <a:pPr marL="457200" indent="-274320">
              <a:lnSpc>
                <a:spcPct val="100000"/>
              </a:lnSpc>
              <a:spcBef>
                <a:spcPts val="0"/>
              </a:spcBef>
              <a:spcAft>
                <a:spcPts val="600"/>
              </a:spcAft>
              <a:buNone/>
            </a:pPr>
            <a:endParaRPr lang="en-US" sz="2000" dirty="0">
              <a:solidFill>
                <a:schemeClr val="tx2"/>
              </a:solidFill>
            </a:endParaRPr>
          </a:p>
          <a:p>
            <a:pPr marL="457200" indent="-274320">
              <a:lnSpc>
                <a:spcPct val="100000"/>
              </a:lnSpc>
              <a:spcBef>
                <a:spcPts val="0"/>
              </a:spcBef>
              <a:spcAft>
                <a:spcPts val="600"/>
              </a:spcAft>
            </a:pPr>
            <a:r>
              <a:rPr lang="en-US" sz="2000" dirty="0">
                <a:solidFill>
                  <a:schemeClr val="tx2"/>
                </a:solidFill>
              </a:rPr>
              <a:t>Staff training regarding how to provide LEP populations with meaningful access is paramount (frontline staff). </a:t>
            </a:r>
          </a:p>
        </p:txBody>
      </p:sp>
      <p:sp>
        <p:nvSpPr>
          <p:cNvPr id="10242" name="Slide Number Placeholder 5"/>
          <p:cNvSpPr>
            <a:spLocks noGrp="1"/>
          </p:cNvSpPr>
          <p:nvPr>
            <p:ph type="sldNum" sz="quarter" idx="12"/>
          </p:nvPr>
        </p:nvSpPr>
        <p:spPr>
          <a:noFill/>
        </p:spPr>
        <p:txBody>
          <a:bodyPr/>
          <a:lstStyle/>
          <a:p>
            <a:fld id="{E6308CE9-9AA1-4242-81B2-FB2086FABFCA}" type="slidenum">
              <a:rPr lang="en-US" smtClean="0"/>
              <a:pPr/>
              <a:t>30</a:t>
            </a:fld>
            <a:endParaRPr lang="en-US" dirty="0"/>
          </a:p>
        </p:txBody>
      </p:sp>
    </p:spTree>
    <p:extLst>
      <p:ext uri="{BB962C8B-B14F-4D97-AF65-F5344CB8AC3E}">
        <p14:creationId xmlns:p14="http://schemas.microsoft.com/office/powerpoint/2010/main" val="37265645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794808" y="1295400"/>
            <a:ext cx="7886700" cy="1325563"/>
          </a:xfrm>
        </p:spPr>
        <p:txBody>
          <a:bodyPr>
            <a:normAutofit/>
          </a:bodyPr>
          <a:lstStyle/>
          <a:p>
            <a:pPr algn="ctr"/>
            <a:r>
              <a:rPr lang="en-US" dirty="0"/>
              <a:t>Limited English Proficiency (LEP) </a:t>
            </a:r>
            <a:br>
              <a:rPr lang="en-US" dirty="0"/>
            </a:br>
            <a:r>
              <a:rPr lang="en-US" dirty="0"/>
              <a:t>and Program Access</a:t>
            </a:r>
            <a:endParaRPr lang="en-US" sz="4000" dirty="0"/>
          </a:p>
        </p:txBody>
      </p:sp>
      <p:sp>
        <p:nvSpPr>
          <p:cNvPr id="10244" name="Rectangle 3"/>
          <p:cNvSpPr>
            <a:spLocks noGrp="1" noChangeArrowheads="1"/>
          </p:cNvSpPr>
          <p:nvPr>
            <p:ph idx="1"/>
          </p:nvPr>
        </p:nvSpPr>
        <p:spPr>
          <a:xfrm>
            <a:off x="823039" y="2335091"/>
            <a:ext cx="8219017" cy="4307133"/>
          </a:xfrm>
        </p:spPr>
        <p:txBody>
          <a:bodyPr>
            <a:noAutofit/>
          </a:bodyPr>
          <a:lstStyle/>
          <a:p>
            <a:pPr eaLnBrk="1" hangingPunct="1">
              <a:lnSpc>
                <a:spcPct val="100000"/>
              </a:lnSpc>
              <a:buFont typeface="Wingdings" charset="2"/>
              <a:buNone/>
            </a:pPr>
            <a:endParaRPr lang="en-US" sz="2000" dirty="0"/>
          </a:p>
          <a:p>
            <a:pPr>
              <a:lnSpc>
                <a:spcPct val="100000"/>
              </a:lnSpc>
              <a:spcBef>
                <a:spcPts val="0"/>
              </a:spcBef>
            </a:pPr>
            <a:r>
              <a:rPr lang="en-US" sz="2000" dirty="0"/>
              <a:t>Language services</a:t>
            </a:r>
          </a:p>
          <a:p>
            <a:pPr lvl="1">
              <a:lnSpc>
                <a:spcPct val="100000"/>
              </a:lnSpc>
              <a:spcBef>
                <a:spcPts val="0"/>
              </a:spcBef>
            </a:pPr>
            <a:r>
              <a:rPr lang="en-US" sz="2000" dirty="0"/>
              <a:t>Applicants and participants cannot be asked to bring their own interpreters</a:t>
            </a:r>
          </a:p>
          <a:p>
            <a:pPr lvl="1">
              <a:lnSpc>
                <a:spcPct val="100000"/>
              </a:lnSpc>
              <a:spcBef>
                <a:spcPts val="0"/>
              </a:spcBef>
            </a:pPr>
            <a:r>
              <a:rPr lang="en-US" sz="2000" dirty="0"/>
              <a:t>Children should </a:t>
            </a:r>
            <a:r>
              <a:rPr lang="en-US" sz="2000" b="1" u="sng" dirty="0"/>
              <a:t>not</a:t>
            </a:r>
            <a:r>
              <a:rPr lang="en-US" sz="2000" dirty="0"/>
              <a:t> be used as interpreters</a:t>
            </a:r>
          </a:p>
          <a:p>
            <a:pPr lvl="1">
              <a:lnSpc>
                <a:spcPct val="100000"/>
              </a:lnSpc>
              <a:spcBef>
                <a:spcPts val="0"/>
              </a:spcBef>
            </a:pPr>
            <a:endParaRPr lang="en-US" sz="2000" dirty="0"/>
          </a:p>
          <a:p>
            <a:pPr>
              <a:lnSpc>
                <a:spcPct val="100000"/>
              </a:lnSpc>
              <a:spcBef>
                <a:spcPts val="0"/>
              </a:spcBef>
            </a:pPr>
            <a:r>
              <a:rPr lang="en-US" sz="2000" dirty="0"/>
              <a:t>Examples of language services</a:t>
            </a:r>
          </a:p>
          <a:p>
            <a:pPr lvl="1">
              <a:lnSpc>
                <a:spcPct val="100000"/>
              </a:lnSpc>
              <a:spcBef>
                <a:spcPts val="0"/>
              </a:spcBef>
            </a:pPr>
            <a:r>
              <a:rPr lang="en-US" sz="2000" dirty="0"/>
              <a:t>Bilingual staff</a:t>
            </a:r>
          </a:p>
          <a:p>
            <a:pPr lvl="1">
              <a:lnSpc>
                <a:spcPct val="100000"/>
              </a:lnSpc>
              <a:spcBef>
                <a:spcPts val="0"/>
              </a:spcBef>
            </a:pPr>
            <a:r>
              <a:rPr lang="en-US" sz="2000" dirty="0"/>
              <a:t>Telephone interpreter lines</a:t>
            </a:r>
          </a:p>
          <a:p>
            <a:pPr lvl="1">
              <a:lnSpc>
                <a:spcPct val="100000"/>
              </a:lnSpc>
              <a:spcBef>
                <a:spcPts val="0"/>
              </a:spcBef>
            </a:pPr>
            <a:r>
              <a:rPr lang="en-US" sz="2000" dirty="0"/>
              <a:t>Oral interpretation services</a:t>
            </a:r>
          </a:p>
          <a:p>
            <a:pPr lvl="1">
              <a:lnSpc>
                <a:spcPct val="100000"/>
              </a:lnSpc>
              <a:spcBef>
                <a:spcPts val="0"/>
              </a:spcBef>
            </a:pPr>
            <a:r>
              <a:rPr lang="en-US" sz="2000" dirty="0"/>
              <a:t>Written language services</a:t>
            </a:r>
          </a:p>
          <a:p>
            <a:pPr lvl="1">
              <a:lnSpc>
                <a:spcPct val="100000"/>
              </a:lnSpc>
              <a:spcBef>
                <a:spcPts val="0"/>
              </a:spcBef>
            </a:pPr>
            <a:r>
              <a:rPr lang="en-US" sz="2000" dirty="0"/>
              <a:t>Community organizations and volunteers</a:t>
            </a:r>
          </a:p>
          <a:p>
            <a:pPr eaLnBrk="1" hangingPunct="1">
              <a:lnSpc>
                <a:spcPct val="100000"/>
              </a:lnSpc>
            </a:pPr>
            <a:endParaRPr lang="en-US" sz="2400" dirty="0"/>
          </a:p>
        </p:txBody>
      </p:sp>
      <p:sp>
        <p:nvSpPr>
          <p:cNvPr id="10242" name="Slide Number Placeholder 5"/>
          <p:cNvSpPr>
            <a:spLocks noGrp="1"/>
          </p:cNvSpPr>
          <p:nvPr>
            <p:ph type="sldNum" sz="quarter" idx="12"/>
          </p:nvPr>
        </p:nvSpPr>
        <p:spPr>
          <a:noFill/>
        </p:spPr>
        <p:txBody>
          <a:bodyPr/>
          <a:lstStyle/>
          <a:p>
            <a:fld id="{E6308CE9-9AA1-4242-81B2-FB2086FABFCA}" type="slidenum">
              <a:rPr lang="en-US" smtClean="0"/>
              <a:pPr/>
              <a:t>31</a:t>
            </a:fld>
            <a:endParaRPr lang="en-US" dirty="0"/>
          </a:p>
        </p:txBody>
      </p:sp>
    </p:spTree>
    <p:extLst>
      <p:ext uri="{BB962C8B-B14F-4D97-AF65-F5344CB8AC3E}">
        <p14:creationId xmlns:p14="http://schemas.microsoft.com/office/powerpoint/2010/main" val="440825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733425" y="1177307"/>
            <a:ext cx="7886700" cy="1325563"/>
          </a:xfrm>
        </p:spPr>
        <p:txBody>
          <a:bodyPr>
            <a:noAutofit/>
          </a:bodyPr>
          <a:lstStyle/>
          <a:p>
            <a:pPr algn="ctr"/>
            <a:r>
              <a:rPr lang="en-US" dirty="0"/>
              <a:t>Limited English Proficiency (LEP) </a:t>
            </a:r>
            <a:br>
              <a:rPr lang="en-US" dirty="0"/>
            </a:br>
            <a:r>
              <a:rPr lang="en-US" dirty="0"/>
              <a:t>and Program Access</a:t>
            </a:r>
          </a:p>
        </p:txBody>
      </p:sp>
      <p:sp>
        <p:nvSpPr>
          <p:cNvPr id="11268" name="Rectangle 3"/>
          <p:cNvSpPr>
            <a:spLocks noGrp="1" noChangeArrowheads="1"/>
          </p:cNvSpPr>
          <p:nvPr>
            <p:ph idx="1"/>
          </p:nvPr>
        </p:nvSpPr>
        <p:spPr>
          <a:xfrm>
            <a:off x="990600" y="2233393"/>
            <a:ext cx="7677150" cy="4392435"/>
          </a:xfrm>
        </p:spPr>
        <p:txBody>
          <a:bodyPr>
            <a:normAutofit/>
          </a:bodyPr>
          <a:lstStyle/>
          <a:p>
            <a:pPr>
              <a:lnSpc>
                <a:spcPct val="90000"/>
              </a:lnSpc>
              <a:buSzPct val="125000"/>
              <a:defRPr/>
            </a:pPr>
            <a:endParaRPr lang="en-US" sz="2000" dirty="0"/>
          </a:p>
          <a:p>
            <a:pPr marL="457200" indent="-457200">
              <a:lnSpc>
                <a:spcPct val="100000"/>
              </a:lnSpc>
              <a:spcBef>
                <a:spcPts val="0"/>
              </a:spcBef>
              <a:buSzPct val="125000"/>
              <a:defRPr/>
            </a:pPr>
            <a:r>
              <a:rPr lang="en-US" sz="2000" dirty="0"/>
              <a:t>Population data sources:</a:t>
            </a:r>
          </a:p>
          <a:p>
            <a:pPr>
              <a:lnSpc>
                <a:spcPct val="100000"/>
              </a:lnSpc>
              <a:spcBef>
                <a:spcPts val="0"/>
              </a:spcBef>
              <a:buSzPct val="125000"/>
              <a:buFont typeface="Wingdings" charset="2"/>
              <a:buChar char="§"/>
              <a:defRPr/>
            </a:pPr>
            <a:endParaRPr lang="en-US" sz="2000" dirty="0"/>
          </a:p>
          <a:p>
            <a:pPr lvl="1">
              <a:lnSpc>
                <a:spcPct val="100000"/>
              </a:lnSpc>
              <a:spcBef>
                <a:spcPts val="0"/>
              </a:spcBef>
              <a:buSzPct val="125000"/>
              <a:defRPr/>
            </a:pPr>
            <a:r>
              <a:rPr lang="en-US" sz="2000" dirty="0"/>
              <a:t> US Census Data</a:t>
            </a:r>
          </a:p>
          <a:p>
            <a:pPr marL="777240" lvl="2" indent="0">
              <a:lnSpc>
                <a:spcPct val="100000"/>
              </a:lnSpc>
              <a:spcBef>
                <a:spcPts val="0"/>
              </a:spcBef>
              <a:buSzPct val="125000"/>
              <a:buNone/>
              <a:defRPr/>
            </a:pPr>
            <a:r>
              <a:rPr lang="en-US" sz="2000" dirty="0">
                <a:solidFill>
                  <a:schemeClr val="accent2">
                    <a:lumMod val="75000"/>
                  </a:schemeClr>
                </a:solidFill>
                <a:hlinkClick r:id="rId3"/>
              </a:rPr>
              <a:t>http://www.census.gov/2010census/data/</a:t>
            </a:r>
            <a:endParaRPr lang="en-US" sz="2000" dirty="0">
              <a:solidFill>
                <a:schemeClr val="accent2">
                  <a:lumMod val="75000"/>
                </a:schemeClr>
              </a:solidFill>
            </a:endParaRPr>
          </a:p>
          <a:p>
            <a:pPr lvl="2">
              <a:lnSpc>
                <a:spcPct val="100000"/>
              </a:lnSpc>
              <a:spcBef>
                <a:spcPts val="0"/>
              </a:spcBef>
              <a:buSzPct val="125000"/>
              <a:defRPr/>
            </a:pPr>
            <a:endParaRPr lang="en-US" sz="2000" dirty="0">
              <a:solidFill>
                <a:schemeClr val="accent2">
                  <a:lumMod val="75000"/>
                </a:schemeClr>
              </a:solidFill>
            </a:endParaRPr>
          </a:p>
          <a:p>
            <a:pPr lvl="1">
              <a:lnSpc>
                <a:spcPct val="100000"/>
              </a:lnSpc>
              <a:spcBef>
                <a:spcPts val="0"/>
              </a:spcBef>
              <a:buSzPct val="125000"/>
              <a:defRPr/>
            </a:pPr>
            <a:r>
              <a:rPr lang="en-US" sz="2000" dirty="0"/>
              <a:t> American Community Survey</a:t>
            </a:r>
          </a:p>
          <a:p>
            <a:pPr marL="777240" lvl="2" indent="0">
              <a:lnSpc>
                <a:spcPct val="100000"/>
              </a:lnSpc>
              <a:spcBef>
                <a:spcPts val="0"/>
              </a:spcBef>
              <a:buSzPct val="125000"/>
              <a:buNone/>
              <a:defRPr/>
            </a:pPr>
            <a:r>
              <a:rPr lang="en-US" sz="2000" dirty="0">
                <a:hlinkClick r:id="rId4"/>
              </a:rPr>
              <a:t>http://www.census.gov/acs/</a:t>
            </a:r>
            <a:endParaRPr lang="en-US" sz="2000" dirty="0"/>
          </a:p>
          <a:p>
            <a:pPr lvl="2">
              <a:lnSpc>
                <a:spcPct val="100000"/>
              </a:lnSpc>
              <a:spcBef>
                <a:spcPts val="0"/>
              </a:spcBef>
              <a:buSzPct val="125000"/>
              <a:defRPr/>
            </a:pPr>
            <a:endParaRPr lang="en-US" sz="2000" dirty="0"/>
          </a:p>
          <a:p>
            <a:pPr lvl="1">
              <a:lnSpc>
                <a:spcPct val="100000"/>
              </a:lnSpc>
              <a:spcBef>
                <a:spcPts val="0"/>
              </a:spcBef>
              <a:buSzPct val="125000"/>
              <a:defRPr/>
            </a:pPr>
            <a:r>
              <a:rPr lang="en-US" sz="2000" dirty="0"/>
              <a:t> Migration Policy Institute’s National Center on Immigrant  Integration Policy</a:t>
            </a:r>
          </a:p>
          <a:p>
            <a:pPr marL="777240" lvl="2" indent="0">
              <a:lnSpc>
                <a:spcPct val="100000"/>
              </a:lnSpc>
              <a:spcBef>
                <a:spcPts val="0"/>
              </a:spcBef>
              <a:buSzPct val="125000"/>
              <a:buNone/>
              <a:defRPr/>
            </a:pPr>
            <a:r>
              <a:rPr lang="en-US" sz="2000" dirty="0">
                <a:hlinkClick r:id="rId5"/>
              </a:rPr>
              <a:t>http://www.migrationpolicy.org/</a:t>
            </a:r>
            <a:r>
              <a:rPr lang="en-US" sz="2000" dirty="0"/>
              <a:t> </a:t>
            </a:r>
          </a:p>
          <a:p>
            <a:pPr lvl="2">
              <a:lnSpc>
                <a:spcPct val="100000"/>
              </a:lnSpc>
              <a:spcBef>
                <a:spcPts val="0"/>
              </a:spcBef>
              <a:buSzPct val="125000"/>
              <a:buNone/>
              <a:defRPr/>
            </a:pPr>
            <a:r>
              <a:rPr lang="en-US" sz="2000" u="sng" dirty="0">
                <a:solidFill>
                  <a:srgbClr val="FF0000"/>
                </a:solidFill>
                <a:hlinkClick r:id="rId6"/>
              </a:rPr>
              <a:t>   </a:t>
            </a:r>
            <a:endParaRPr lang="en-US" sz="2000" dirty="0">
              <a:solidFill>
                <a:srgbClr val="FF0000"/>
              </a:solidFill>
            </a:endParaRPr>
          </a:p>
          <a:p>
            <a:pPr eaLnBrk="1" hangingPunct="1">
              <a:lnSpc>
                <a:spcPct val="100000"/>
              </a:lnSpc>
              <a:spcBef>
                <a:spcPts val="0"/>
              </a:spcBef>
              <a:buNone/>
            </a:pPr>
            <a:endParaRPr lang="en-US" sz="2000" dirty="0"/>
          </a:p>
        </p:txBody>
      </p:sp>
      <p:sp>
        <p:nvSpPr>
          <p:cNvPr id="11266" name="Slide Number Placeholder 5"/>
          <p:cNvSpPr>
            <a:spLocks noGrp="1"/>
          </p:cNvSpPr>
          <p:nvPr>
            <p:ph type="sldNum" sz="quarter" idx="12"/>
          </p:nvPr>
        </p:nvSpPr>
        <p:spPr>
          <a:noFill/>
        </p:spPr>
        <p:txBody>
          <a:bodyPr/>
          <a:lstStyle/>
          <a:p>
            <a:fld id="{BDADA106-0844-41AE-9009-AC86F659DFAA}" type="slidenum">
              <a:rPr lang="en-US" smtClean="0"/>
              <a:pPr/>
              <a:t>32</a:t>
            </a:fld>
            <a:endParaRPr lang="en-US" dirty="0"/>
          </a:p>
        </p:txBody>
      </p:sp>
    </p:spTree>
    <p:extLst>
      <p:ext uri="{BB962C8B-B14F-4D97-AF65-F5344CB8AC3E}">
        <p14:creationId xmlns:p14="http://schemas.microsoft.com/office/powerpoint/2010/main" val="2559634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457200" y="956154"/>
            <a:ext cx="8229600" cy="1143000"/>
          </a:xfrm>
        </p:spPr>
        <p:txBody>
          <a:bodyPr>
            <a:normAutofit/>
          </a:bodyPr>
          <a:lstStyle/>
          <a:p>
            <a:pPr algn="ctr" eaLnBrk="1" hangingPunct="1"/>
            <a:r>
              <a:rPr lang="en-US" dirty="0"/>
              <a:t>Disability Discrimination</a:t>
            </a:r>
          </a:p>
        </p:txBody>
      </p:sp>
      <p:sp>
        <p:nvSpPr>
          <p:cNvPr id="17412" name="Rectangle 3"/>
          <p:cNvSpPr>
            <a:spLocks noGrp="1" noChangeArrowheads="1"/>
          </p:cNvSpPr>
          <p:nvPr>
            <p:ph idx="1"/>
          </p:nvPr>
        </p:nvSpPr>
        <p:spPr>
          <a:xfrm>
            <a:off x="650913" y="2078038"/>
            <a:ext cx="8458200" cy="5292725"/>
          </a:xfrm>
        </p:spPr>
        <p:txBody>
          <a:bodyPr>
            <a:normAutofit fontScale="25000" lnSpcReduction="20000"/>
          </a:bodyPr>
          <a:lstStyle/>
          <a:p>
            <a:pPr eaLnBrk="1" hangingPunct="1">
              <a:lnSpc>
                <a:spcPct val="80000"/>
              </a:lnSpc>
              <a:buFont typeface="Wingdings" charset="2"/>
              <a:buNone/>
            </a:pPr>
            <a:r>
              <a:rPr lang="en-US" sz="1000" dirty="0"/>
              <a:t> </a:t>
            </a:r>
            <a:endParaRPr lang="en-US" sz="7600" dirty="0"/>
          </a:p>
          <a:p>
            <a:pPr marL="0" indent="0">
              <a:lnSpc>
                <a:spcPct val="120000"/>
              </a:lnSpc>
              <a:spcBef>
                <a:spcPts val="0"/>
              </a:spcBef>
              <a:buNone/>
            </a:pPr>
            <a:r>
              <a:rPr lang="en-US" sz="7600" dirty="0"/>
              <a:t>What is the definition of disability? </a:t>
            </a:r>
          </a:p>
          <a:p>
            <a:pPr marL="109728" indent="0">
              <a:lnSpc>
                <a:spcPct val="120000"/>
              </a:lnSpc>
              <a:spcBef>
                <a:spcPts val="0"/>
              </a:spcBef>
              <a:buNone/>
            </a:pPr>
            <a:endParaRPr lang="en-US" sz="7600" dirty="0"/>
          </a:p>
          <a:p>
            <a:pPr lvl="1">
              <a:lnSpc>
                <a:spcPct val="120000"/>
              </a:lnSpc>
              <a:spcBef>
                <a:spcPts val="0"/>
              </a:spcBef>
            </a:pPr>
            <a:r>
              <a:rPr lang="en-US" sz="7600" dirty="0"/>
              <a:t>A person who has a physical or mental impairment which substantially limits one or more major life activities, has a record of such an impairment, or is regarded as having such an impairment.</a:t>
            </a:r>
          </a:p>
          <a:p>
            <a:pPr marL="393192" lvl="1" indent="0">
              <a:lnSpc>
                <a:spcPct val="120000"/>
              </a:lnSpc>
              <a:spcBef>
                <a:spcPts val="0"/>
              </a:spcBef>
              <a:buNone/>
            </a:pPr>
            <a:endParaRPr lang="en-US" sz="7600" dirty="0"/>
          </a:p>
          <a:p>
            <a:pPr lvl="1">
              <a:lnSpc>
                <a:spcPct val="120000"/>
              </a:lnSpc>
              <a:spcBef>
                <a:spcPts val="0"/>
              </a:spcBef>
            </a:pPr>
            <a:r>
              <a:rPr lang="en-US" sz="7600" dirty="0"/>
              <a:t>Major life activity means functions such as caring for one’s self, performing manual tasks, walking, seeing, hearing, speaking, breathing, learning and working. </a:t>
            </a:r>
          </a:p>
          <a:p>
            <a:pPr marL="736092" lvl="2" indent="0">
              <a:lnSpc>
                <a:spcPct val="120000"/>
              </a:lnSpc>
              <a:spcBef>
                <a:spcPts val="0"/>
              </a:spcBef>
              <a:buNone/>
            </a:pPr>
            <a:r>
              <a:rPr lang="en-US" sz="7600" dirty="0">
                <a:solidFill>
                  <a:srgbClr val="FF0000"/>
                </a:solidFill>
              </a:rPr>
              <a:t>functions of the immune system, normal cell growth, digestive, bowel, bladder, neurological, brain, respiratory, circulatory, cardiovascular, endocrine, and reproductive functions. (ADA Amendments Act of 2008)</a:t>
            </a:r>
          </a:p>
          <a:p>
            <a:pPr>
              <a:lnSpc>
                <a:spcPct val="120000"/>
              </a:lnSpc>
            </a:pPr>
            <a:endParaRPr lang="en-US" sz="7200" dirty="0"/>
          </a:p>
          <a:p>
            <a:pPr>
              <a:lnSpc>
                <a:spcPct val="120000"/>
              </a:lnSpc>
              <a:buNone/>
            </a:pPr>
            <a:r>
              <a:rPr lang="en-US" sz="9600" dirty="0"/>
              <a:t> </a:t>
            </a:r>
            <a:endParaRPr lang="en-US" sz="800" dirty="0"/>
          </a:p>
        </p:txBody>
      </p:sp>
      <p:sp>
        <p:nvSpPr>
          <p:cNvPr id="17410" name="Slide Number Placeholder 5"/>
          <p:cNvSpPr>
            <a:spLocks noGrp="1"/>
          </p:cNvSpPr>
          <p:nvPr>
            <p:ph type="sldNum" sz="quarter" idx="12"/>
          </p:nvPr>
        </p:nvSpPr>
        <p:spPr>
          <a:noFill/>
        </p:spPr>
        <p:txBody>
          <a:bodyPr/>
          <a:lstStyle/>
          <a:p>
            <a:fld id="{4359FA60-416D-4962-A485-4B53272EEEC5}" type="slidenum">
              <a:rPr lang="en-US" smtClean="0"/>
              <a:pPr/>
              <a:t>33</a:t>
            </a:fld>
            <a:endParaRPr lang="en-US" dirty="0"/>
          </a:p>
        </p:txBody>
      </p:sp>
    </p:spTree>
    <p:extLst>
      <p:ext uri="{BB962C8B-B14F-4D97-AF65-F5344CB8AC3E}">
        <p14:creationId xmlns:p14="http://schemas.microsoft.com/office/powerpoint/2010/main" val="42605154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603977" y="1295400"/>
            <a:ext cx="8229600" cy="1071096"/>
          </a:xfrm>
        </p:spPr>
        <p:txBody>
          <a:bodyPr>
            <a:normAutofit/>
          </a:bodyPr>
          <a:lstStyle/>
          <a:p>
            <a:pPr algn="ctr" eaLnBrk="1" hangingPunct="1"/>
            <a:r>
              <a:rPr lang="en-US" dirty="0"/>
              <a:t>Disability Discrimination</a:t>
            </a:r>
          </a:p>
        </p:txBody>
      </p:sp>
      <p:sp>
        <p:nvSpPr>
          <p:cNvPr id="18436" name="Rectangle 3"/>
          <p:cNvSpPr>
            <a:spLocks noGrp="1" noChangeArrowheads="1"/>
          </p:cNvSpPr>
          <p:nvPr>
            <p:ph idx="1"/>
          </p:nvPr>
        </p:nvSpPr>
        <p:spPr>
          <a:xfrm>
            <a:off x="581025" y="2209800"/>
            <a:ext cx="7981950" cy="4648200"/>
          </a:xfrm>
        </p:spPr>
        <p:txBody>
          <a:bodyPr>
            <a:normAutofit fontScale="25000" lnSpcReduction="20000"/>
          </a:bodyPr>
          <a:lstStyle/>
          <a:p>
            <a:pPr eaLnBrk="1" hangingPunct="1">
              <a:lnSpc>
                <a:spcPct val="80000"/>
              </a:lnSpc>
              <a:buFont typeface="Wingdings" charset="2"/>
              <a:buNone/>
            </a:pPr>
            <a:endParaRPr lang="en-US" dirty="0"/>
          </a:p>
          <a:p>
            <a:endParaRPr lang="en-US" dirty="0">
              <a:solidFill>
                <a:schemeClr val="tx2"/>
              </a:solidFill>
            </a:endParaRPr>
          </a:p>
          <a:p>
            <a:pPr>
              <a:lnSpc>
                <a:spcPct val="120000"/>
              </a:lnSpc>
            </a:pPr>
            <a:r>
              <a:rPr lang="en-US" sz="8000" dirty="0">
                <a:solidFill>
                  <a:schemeClr val="tx2"/>
                </a:solidFill>
              </a:rPr>
              <a:t>State and local offices must provide reasonable accommodations in policies and practices to applicants and participants with disabilities when necessary.</a:t>
            </a:r>
          </a:p>
          <a:p>
            <a:pPr marL="109728" indent="0">
              <a:lnSpc>
                <a:spcPct val="120000"/>
              </a:lnSpc>
              <a:buNone/>
            </a:pPr>
            <a:endParaRPr lang="en-US" sz="8000" dirty="0">
              <a:solidFill>
                <a:schemeClr val="tx2"/>
              </a:solidFill>
            </a:endParaRPr>
          </a:p>
          <a:p>
            <a:pPr>
              <a:lnSpc>
                <a:spcPct val="120000"/>
              </a:lnSpc>
            </a:pPr>
            <a:r>
              <a:rPr lang="en-US" sz="8000" dirty="0">
                <a:solidFill>
                  <a:schemeClr val="tx2"/>
                </a:solidFill>
              </a:rPr>
              <a:t>Reasonable accommodations </a:t>
            </a:r>
          </a:p>
          <a:p>
            <a:pPr lvl="1">
              <a:lnSpc>
                <a:spcPct val="120000"/>
              </a:lnSpc>
            </a:pPr>
            <a:r>
              <a:rPr lang="en-US" sz="8000" dirty="0">
                <a:solidFill>
                  <a:schemeClr val="tx2"/>
                </a:solidFill>
              </a:rPr>
              <a:t>Must be funded through State/local offices, not by applicants and participants</a:t>
            </a:r>
          </a:p>
          <a:p>
            <a:pPr lvl="1">
              <a:lnSpc>
                <a:spcPct val="120000"/>
              </a:lnSpc>
            </a:pPr>
            <a:r>
              <a:rPr lang="en-US" sz="8000" dirty="0">
                <a:solidFill>
                  <a:schemeClr val="tx2"/>
                </a:solidFill>
              </a:rPr>
              <a:t>Require good communication between all parties involved</a:t>
            </a:r>
          </a:p>
          <a:p>
            <a:pPr lvl="1">
              <a:lnSpc>
                <a:spcPct val="120000"/>
              </a:lnSpc>
            </a:pPr>
            <a:r>
              <a:rPr lang="en-US" sz="8000" dirty="0">
                <a:solidFill>
                  <a:schemeClr val="tx2"/>
                </a:solidFill>
              </a:rPr>
              <a:t>Provide the same level of service to applicants and participants in an alternative way</a:t>
            </a:r>
          </a:p>
          <a:p>
            <a:endParaRPr lang="en-US" sz="11200" dirty="0"/>
          </a:p>
          <a:p>
            <a:pPr eaLnBrk="1" hangingPunct="1">
              <a:lnSpc>
                <a:spcPct val="80000"/>
              </a:lnSpc>
            </a:pPr>
            <a:endParaRPr lang="en-US" dirty="0"/>
          </a:p>
          <a:p>
            <a:pPr eaLnBrk="1" hangingPunct="1">
              <a:lnSpc>
                <a:spcPct val="80000"/>
              </a:lnSpc>
              <a:buFont typeface="Wingdings" charset="2"/>
              <a:buNone/>
            </a:pPr>
            <a:endParaRPr lang="en-US" dirty="0"/>
          </a:p>
          <a:p>
            <a:pPr eaLnBrk="1" hangingPunct="1">
              <a:lnSpc>
                <a:spcPct val="80000"/>
              </a:lnSpc>
              <a:buFont typeface="Wingdings" charset="2"/>
              <a:buNone/>
            </a:pPr>
            <a:endParaRPr lang="en-US" dirty="0"/>
          </a:p>
          <a:p>
            <a:pPr eaLnBrk="1" hangingPunct="1">
              <a:lnSpc>
                <a:spcPct val="80000"/>
              </a:lnSpc>
              <a:buFont typeface="Wingdings" charset="2"/>
              <a:buNone/>
            </a:pPr>
            <a:r>
              <a:rPr lang="en-US" sz="800" dirty="0"/>
              <a:t> </a:t>
            </a:r>
          </a:p>
        </p:txBody>
      </p:sp>
      <p:sp>
        <p:nvSpPr>
          <p:cNvPr id="18434" name="Slide Number Placeholder 5"/>
          <p:cNvSpPr>
            <a:spLocks noGrp="1"/>
          </p:cNvSpPr>
          <p:nvPr>
            <p:ph type="sldNum" sz="quarter" idx="12"/>
          </p:nvPr>
        </p:nvSpPr>
        <p:spPr>
          <a:noFill/>
        </p:spPr>
        <p:txBody>
          <a:bodyPr/>
          <a:lstStyle/>
          <a:p>
            <a:fld id="{FA7FE78B-E9BA-4598-98B0-5085721FA33F}" type="slidenum">
              <a:rPr lang="en-US" smtClean="0"/>
              <a:pPr/>
              <a:t>34</a:t>
            </a:fld>
            <a:endParaRPr lang="en-US" dirty="0"/>
          </a:p>
        </p:txBody>
      </p:sp>
    </p:spTree>
    <p:extLst>
      <p:ext uri="{BB962C8B-B14F-4D97-AF65-F5344CB8AC3E}">
        <p14:creationId xmlns:p14="http://schemas.microsoft.com/office/powerpoint/2010/main" val="37638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356443" y="1219200"/>
            <a:ext cx="8229600" cy="1143000"/>
          </a:xfrm>
        </p:spPr>
        <p:txBody>
          <a:bodyPr>
            <a:normAutofit/>
          </a:bodyPr>
          <a:lstStyle/>
          <a:p>
            <a:pPr algn="ctr" eaLnBrk="1" hangingPunct="1"/>
            <a:r>
              <a:rPr lang="en-US" dirty="0">
                <a:latin typeface="+mj-lt"/>
                <a:cs typeface="Arial" panose="020B0604020202020204" pitchFamily="34" charset="0"/>
              </a:rPr>
              <a:t>Disability Discrimination</a:t>
            </a:r>
          </a:p>
        </p:txBody>
      </p:sp>
      <p:sp>
        <p:nvSpPr>
          <p:cNvPr id="18436" name="Rectangle 3"/>
          <p:cNvSpPr>
            <a:spLocks noGrp="1" noChangeArrowheads="1"/>
          </p:cNvSpPr>
          <p:nvPr>
            <p:ph idx="1"/>
          </p:nvPr>
        </p:nvSpPr>
        <p:spPr>
          <a:xfrm>
            <a:off x="591008" y="1952184"/>
            <a:ext cx="8400591" cy="4835525"/>
          </a:xfrm>
        </p:spPr>
        <p:txBody>
          <a:bodyPr>
            <a:normAutofit fontScale="25000" lnSpcReduction="20000"/>
          </a:bodyPr>
          <a:lstStyle/>
          <a:p>
            <a:pPr eaLnBrk="1" hangingPunct="1">
              <a:lnSpc>
                <a:spcPct val="80000"/>
              </a:lnSpc>
              <a:buFont typeface="Wingdings" charset="2"/>
              <a:buNone/>
            </a:pPr>
            <a:r>
              <a:rPr lang="en-US" sz="8000" dirty="0">
                <a:solidFill>
                  <a:schemeClr val="tx2"/>
                </a:solidFill>
              </a:rPr>
              <a:t> </a:t>
            </a:r>
          </a:p>
          <a:p>
            <a:pPr>
              <a:lnSpc>
                <a:spcPct val="120000"/>
              </a:lnSpc>
            </a:pPr>
            <a:r>
              <a:rPr lang="en-US" sz="8000" dirty="0">
                <a:solidFill>
                  <a:schemeClr val="tx2"/>
                </a:solidFill>
              </a:rPr>
              <a:t>Accessibility of State and local agency websites, and online application systems to persons with visual impairments and other disabilities. </a:t>
            </a:r>
          </a:p>
          <a:p>
            <a:pPr>
              <a:lnSpc>
                <a:spcPct val="120000"/>
              </a:lnSpc>
            </a:pPr>
            <a:endParaRPr lang="en-US" sz="8000" dirty="0">
              <a:solidFill>
                <a:schemeClr val="tx2"/>
              </a:solidFill>
            </a:endParaRPr>
          </a:p>
          <a:p>
            <a:pPr>
              <a:lnSpc>
                <a:spcPct val="120000"/>
              </a:lnSpc>
            </a:pPr>
            <a:r>
              <a:rPr lang="en-US" sz="8000" dirty="0">
                <a:solidFill>
                  <a:schemeClr val="tx2"/>
                </a:solidFill>
              </a:rPr>
              <a:t>Physical Program access to persons in wheelchairs and with mobility disabilities.</a:t>
            </a:r>
          </a:p>
          <a:p>
            <a:pPr>
              <a:lnSpc>
                <a:spcPct val="120000"/>
              </a:lnSpc>
            </a:pPr>
            <a:endParaRPr lang="en-US" sz="8000" dirty="0">
              <a:solidFill>
                <a:schemeClr val="tx2"/>
              </a:solidFill>
            </a:endParaRPr>
          </a:p>
          <a:p>
            <a:pPr>
              <a:lnSpc>
                <a:spcPct val="120000"/>
              </a:lnSpc>
            </a:pPr>
            <a:r>
              <a:rPr lang="en-US" sz="8000" dirty="0">
                <a:solidFill>
                  <a:schemeClr val="tx2"/>
                </a:solidFill>
              </a:rPr>
              <a:t>Accessibility through Braille, large print and audio tape and other alternative formats. </a:t>
            </a:r>
          </a:p>
          <a:p>
            <a:pPr>
              <a:lnSpc>
                <a:spcPct val="120000"/>
              </a:lnSpc>
              <a:buNone/>
            </a:pPr>
            <a:endParaRPr lang="en-US" sz="8000" dirty="0">
              <a:solidFill>
                <a:schemeClr val="tx2"/>
              </a:solidFill>
            </a:endParaRPr>
          </a:p>
          <a:p>
            <a:pPr>
              <a:lnSpc>
                <a:spcPct val="120000"/>
              </a:lnSpc>
            </a:pPr>
            <a:r>
              <a:rPr lang="en-US" sz="8000" dirty="0">
                <a:solidFill>
                  <a:schemeClr val="tx2"/>
                </a:solidFill>
              </a:rPr>
              <a:t>Accessibility to American Sign Language (ASL) and interpreters.</a:t>
            </a:r>
          </a:p>
          <a:p>
            <a:pPr marL="109728" indent="0">
              <a:buNone/>
            </a:pPr>
            <a:endParaRPr lang="en-US" sz="11200" dirty="0"/>
          </a:p>
          <a:p>
            <a:pPr eaLnBrk="1" hangingPunct="1">
              <a:lnSpc>
                <a:spcPct val="80000"/>
              </a:lnSpc>
            </a:pPr>
            <a:endParaRPr lang="en-US" dirty="0"/>
          </a:p>
          <a:p>
            <a:pPr eaLnBrk="1" hangingPunct="1">
              <a:lnSpc>
                <a:spcPct val="80000"/>
              </a:lnSpc>
              <a:buFont typeface="Wingdings" charset="2"/>
              <a:buNone/>
            </a:pPr>
            <a:endParaRPr lang="en-US" dirty="0"/>
          </a:p>
          <a:p>
            <a:pPr eaLnBrk="1" hangingPunct="1">
              <a:lnSpc>
                <a:spcPct val="80000"/>
              </a:lnSpc>
              <a:buFont typeface="Wingdings" charset="2"/>
              <a:buNone/>
            </a:pPr>
            <a:endParaRPr lang="en-US" dirty="0"/>
          </a:p>
          <a:p>
            <a:pPr eaLnBrk="1" hangingPunct="1">
              <a:lnSpc>
                <a:spcPct val="80000"/>
              </a:lnSpc>
              <a:buFont typeface="Wingdings" charset="2"/>
              <a:buNone/>
            </a:pPr>
            <a:r>
              <a:rPr lang="en-US" sz="800" dirty="0"/>
              <a:t> </a:t>
            </a:r>
          </a:p>
        </p:txBody>
      </p:sp>
      <p:sp>
        <p:nvSpPr>
          <p:cNvPr id="18434" name="Slide Number Placeholder 5"/>
          <p:cNvSpPr>
            <a:spLocks noGrp="1"/>
          </p:cNvSpPr>
          <p:nvPr>
            <p:ph type="sldNum" sz="quarter" idx="12"/>
          </p:nvPr>
        </p:nvSpPr>
        <p:spPr>
          <a:noFill/>
        </p:spPr>
        <p:txBody>
          <a:bodyPr/>
          <a:lstStyle/>
          <a:p>
            <a:fld id="{FA7FE78B-E9BA-4598-98B0-5085721FA33F}" type="slidenum">
              <a:rPr lang="en-US" smtClean="0"/>
              <a:pPr/>
              <a:t>35</a:t>
            </a:fld>
            <a:endParaRPr lang="en-US" dirty="0"/>
          </a:p>
        </p:txBody>
      </p:sp>
    </p:spTree>
    <p:extLst>
      <p:ext uri="{BB962C8B-B14F-4D97-AF65-F5344CB8AC3E}">
        <p14:creationId xmlns:p14="http://schemas.microsoft.com/office/powerpoint/2010/main" val="36138607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5549E-1834-4351-9259-DFF030CBF85A}"/>
              </a:ext>
            </a:extLst>
          </p:cNvPr>
          <p:cNvSpPr>
            <a:spLocks noGrp="1"/>
          </p:cNvSpPr>
          <p:nvPr>
            <p:ph type="title"/>
          </p:nvPr>
        </p:nvSpPr>
        <p:spPr/>
        <p:txBody>
          <a:bodyPr/>
          <a:lstStyle/>
          <a:p>
            <a:pPr algn="ctr"/>
            <a:r>
              <a:rPr lang="en-US" b="1" dirty="0">
                <a:latin typeface="+mj-lt"/>
                <a:cs typeface="Arial" panose="020B0604020202020204" pitchFamily="34" charset="0"/>
              </a:rPr>
              <a:t>Compliance Reviews</a:t>
            </a:r>
            <a:endParaRPr lang="en-US" dirty="0">
              <a:latin typeface="+mj-lt"/>
            </a:endParaRPr>
          </a:p>
        </p:txBody>
      </p:sp>
      <p:sp>
        <p:nvSpPr>
          <p:cNvPr id="3" name="Content Placeholder 2">
            <a:extLst>
              <a:ext uri="{FF2B5EF4-FFF2-40B4-BE49-F238E27FC236}">
                <a16:creationId xmlns:a16="http://schemas.microsoft.com/office/drawing/2014/main" id="{68FD78E4-0520-4790-8E0B-F8B2D786FA99}"/>
              </a:ext>
            </a:extLst>
          </p:cNvPr>
          <p:cNvSpPr>
            <a:spLocks noGrp="1"/>
          </p:cNvSpPr>
          <p:nvPr>
            <p:ph idx="1"/>
          </p:nvPr>
        </p:nvSpPr>
        <p:spPr>
          <a:xfrm>
            <a:off x="594681" y="2438400"/>
            <a:ext cx="8362950" cy="3359622"/>
          </a:xfrm>
        </p:spPr>
        <p:txBody>
          <a:bodyPr/>
          <a:lstStyle/>
          <a:p>
            <a:r>
              <a:rPr lang="en-US" sz="2000" dirty="0"/>
              <a:t>Examine the activities of State agencies, local agencies, and subrecipients to determine Civil Rights compliance</a:t>
            </a:r>
          </a:p>
          <a:p>
            <a:pPr marL="0" indent="0">
              <a:buNone/>
            </a:pPr>
            <a:endParaRPr lang="en-US" sz="2000" dirty="0"/>
          </a:p>
          <a:p>
            <a:pPr>
              <a:lnSpc>
                <a:spcPct val="90000"/>
              </a:lnSpc>
            </a:pPr>
            <a:r>
              <a:rPr lang="en-US" sz="2000" dirty="0"/>
              <a:t>FNS Civil Rights and Program staff review State agencies.</a:t>
            </a:r>
          </a:p>
          <a:p>
            <a:pPr lvl="1">
              <a:lnSpc>
                <a:spcPct val="90000"/>
              </a:lnSpc>
            </a:pPr>
            <a:r>
              <a:rPr lang="en-US" sz="2000" dirty="0"/>
              <a:t>FNS staff and State agencies review local agencies and subrecipients. </a:t>
            </a:r>
          </a:p>
          <a:p>
            <a:pPr marL="365760" lvl="1" indent="0">
              <a:lnSpc>
                <a:spcPct val="90000"/>
              </a:lnSpc>
              <a:buNone/>
            </a:pPr>
            <a:r>
              <a:rPr lang="en-US" sz="2000" dirty="0"/>
              <a:t>	</a:t>
            </a:r>
          </a:p>
          <a:p>
            <a:pPr>
              <a:lnSpc>
                <a:spcPct val="90000"/>
              </a:lnSpc>
            </a:pPr>
            <a:r>
              <a:rPr lang="en-US" sz="2000" dirty="0"/>
              <a:t>Significant findings must be provided in writing to the reviewed entity. </a:t>
            </a:r>
          </a:p>
          <a:p>
            <a:endParaRPr lang="en-US" dirty="0"/>
          </a:p>
        </p:txBody>
      </p:sp>
      <p:sp>
        <p:nvSpPr>
          <p:cNvPr id="4" name="Slide Number Placeholder 3">
            <a:extLst>
              <a:ext uri="{FF2B5EF4-FFF2-40B4-BE49-F238E27FC236}">
                <a16:creationId xmlns:a16="http://schemas.microsoft.com/office/drawing/2014/main" id="{A37EC91C-3002-48BB-9034-57F8B495E12B}"/>
              </a:ext>
            </a:extLst>
          </p:cNvPr>
          <p:cNvSpPr>
            <a:spLocks noGrp="1"/>
          </p:cNvSpPr>
          <p:nvPr>
            <p:ph type="sldNum" sz="quarter" idx="12"/>
          </p:nvPr>
        </p:nvSpPr>
        <p:spPr/>
        <p:txBody>
          <a:bodyPr/>
          <a:lstStyle/>
          <a:p>
            <a:pPr>
              <a:defRPr/>
            </a:pPr>
            <a:fld id="{47E394F6-A0B4-42E2-95F4-25100D3EAD03}" type="slidenum">
              <a:rPr lang="en-US" smtClean="0"/>
              <a:pPr>
                <a:defRPr/>
              </a:pPr>
              <a:t>36</a:t>
            </a:fld>
            <a:endParaRPr lang="en-US" dirty="0"/>
          </a:p>
        </p:txBody>
      </p:sp>
    </p:spTree>
    <p:extLst>
      <p:ext uri="{BB962C8B-B14F-4D97-AF65-F5344CB8AC3E}">
        <p14:creationId xmlns:p14="http://schemas.microsoft.com/office/powerpoint/2010/main" val="33635375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723900" y="1186523"/>
            <a:ext cx="7696200" cy="1093788"/>
          </a:xfrm>
        </p:spPr>
        <p:txBody>
          <a:bodyPr>
            <a:noAutofit/>
          </a:bodyPr>
          <a:lstStyle/>
          <a:p>
            <a:pPr algn="ctr" eaLnBrk="1" hangingPunct="1"/>
            <a:r>
              <a:rPr lang="en-US" dirty="0"/>
              <a:t>Compliance Reviews</a:t>
            </a:r>
          </a:p>
        </p:txBody>
      </p:sp>
      <p:sp>
        <p:nvSpPr>
          <p:cNvPr id="46084" name="Rectangle 3"/>
          <p:cNvSpPr>
            <a:spLocks noGrp="1" noChangeArrowheads="1"/>
          </p:cNvSpPr>
          <p:nvPr>
            <p:ph idx="1"/>
          </p:nvPr>
        </p:nvSpPr>
        <p:spPr>
          <a:xfrm>
            <a:off x="914400" y="2298672"/>
            <a:ext cx="7696200" cy="3527778"/>
          </a:xfrm>
        </p:spPr>
        <p:txBody>
          <a:bodyPr>
            <a:normAutofit/>
          </a:bodyPr>
          <a:lstStyle/>
          <a:p>
            <a:pPr marL="457200" indent="-457200">
              <a:lnSpc>
                <a:spcPct val="100000"/>
              </a:lnSpc>
              <a:spcBef>
                <a:spcPts val="0"/>
              </a:spcBef>
            </a:pPr>
            <a:r>
              <a:rPr lang="en-US" sz="2000" dirty="0"/>
              <a:t>There are three types of compliance reviews</a:t>
            </a:r>
          </a:p>
          <a:p>
            <a:pPr marL="777240" lvl="2" indent="0">
              <a:lnSpc>
                <a:spcPct val="100000"/>
              </a:lnSpc>
              <a:spcBef>
                <a:spcPts val="0"/>
              </a:spcBef>
              <a:buNone/>
            </a:pPr>
            <a:endParaRPr lang="en-US" sz="2000" dirty="0"/>
          </a:p>
          <a:p>
            <a:pPr lvl="2">
              <a:lnSpc>
                <a:spcPct val="100000"/>
              </a:lnSpc>
              <a:spcBef>
                <a:spcPts val="0"/>
              </a:spcBef>
            </a:pPr>
            <a:r>
              <a:rPr lang="en-US" sz="2000" dirty="0"/>
              <a:t> Pre-award compliance reviews</a:t>
            </a:r>
            <a:br>
              <a:rPr lang="en-US" sz="2000" dirty="0"/>
            </a:br>
            <a:endParaRPr lang="en-US" sz="2000" dirty="0"/>
          </a:p>
          <a:p>
            <a:pPr lvl="2">
              <a:lnSpc>
                <a:spcPct val="100000"/>
              </a:lnSpc>
              <a:spcBef>
                <a:spcPts val="0"/>
              </a:spcBef>
            </a:pPr>
            <a:r>
              <a:rPr lang="en-US" sz="2000" dirty="0"/>
              <a:t> Routine (post-award) compliance reviews</a:t>
            </a:r>
            <a:br>
              <a:rPr lang="en-US" sz="2000" dirty="0"/>
            </a:br>
            <a:endParaRPr lang="en-US" sz="2000" dirty="0"/>
          </a:p>
          <a:p>
            <a:pPr lvl="2">
              <a:lnSpc>
                <a:spcPct val="100000"/>
              </a:lnSpc>
              <a:spcBef>
                <a:spcPts val="0"/>
              </a:spcBef>
            </a:pPr>
            <a:r>
              <a:rPr lang="en-US" sz="2000" dirty="0"/>
              <a:t> Special compliance reviews</a:t>
            </a:r>
          </a:p>
          <a:p>
            <a:pPr marL="1171194" lvl="2" indent="-533400">
              <a:lnSpc>
                <a:spcPct val="90000"/>
              </a:lnSpc>
              <a:defRPr/>
            </a:pPr>
            <a:endParaRPr lang="en-US" sz="2200" kern="1200" dirty="0"/>
          </a:p>
        </p:txBody>
      </p:sp>
      <p:sp>
        <p:nvSpPr>
          <p:cNvPr id="38914" name="Slide Number Placeholder 5"/>
          <p:cNvSpPr>
            <a:spLocks noGrp="1"/>
          </p:cNvSpPr>
          <p:nvPr>
            <p:ph type="sldNum" sz="quarter" idx="12"/>
          </p:nvPr>
        </p:nvSpPr>
        <p:spPr>
          <a:noFill/>
        </p:spPr>
        <p:txBody>
          <a:bodyPr/>
          <a:lstStyle/>
          <a:p>
            <a:fld id="{4B414B1E-33D5-42B4-BB55-B739259BF24E}" type="slidenum">
              <a:rPr lang="en-US" smtClean="0"/>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281177"/>
            <a:ext cx="7886700" cy="1325563"/>
          </a:xfrm>
        </p:spPr>
        <p:txBody>
          <a:bodyPr/>
          <a:lstStyle/>
          <a:p>
            <a:pPr algn="ctr"/>
            <a:r>
              <a:rPr lang="en-US" dirty="0"/>
              <a:t>Pre-Award Compliance Reviews</a:t>
            </a:r>
          </a:p>
        </p:txBody>
      </p:sp>
      <p:sp>
        <p:nvSpPr>
          <p:cNvPr id="2" name="Content Placeholder 1"/>
          <p:cNvSpPr>
            <a:spLocks noGrp="1"/>
          </p:cNvSpPr>
          <p:nvPr>
            <p:ph idx="1"/>
          </p:nvPr>
        </p:nvSpPr>
        <p:spPr>
          <a:xfrm>
            <a:off x="563926" y="2600313"/>
            <a:ext cx="7924800" cy="4525963"/>
          </a:xfrm>
        </p:spPr>
        <p:txBody>
          <a:bodyPr/>
          <a:lstStyle/>
          <a:p>
            <a:pPr>
              <a:lnSpc>
                <a:spcPct val="100000"/>
              </a:lnSpc>
              <a:spcBef>
                <a:spcPts val="0"/>
              </a:spcBef>
            </a:pPr>
            <a:r>
              <a:rPr lang="en-US" dirty="0"/>
              <a:t>Potential CNP Sponsoring Organizations must be in compliance with Civil Rights requirements </a:t>
            </a:r>
            <a:r>
              <a:rPr lang="en-US" u="sng" dirty="0"/>
              <a:t>prior to approval </a:t>
            </a:r>
            <a:r>
              <a:rPr lang="en-US" dirty="0"/>
              <a:t>for Federal financial assistance.</a:t>
            </a:r>
          </a:p>
          <a:p>
            <a:pPr>
              <a:lnSpc>
                <a:spcPct val="100000"/>
              </a:lnSpc>
              <a:spcBef>
                <a:spcPts val="0"/>
              </a:spcBef>
            </a:pPr>
            <a:endParaRPr lang="en-US" dirty="0"/>
          </a:p>
          <a:p>
            <a:pPr>
              <a:lnSpc>
                <a:spcPct val="100000"/>
              </a:lnSpc>
              <a:spcBef>
                <a:spcPts val="0"/>
              </a:spcBef>
            </a:pPr>
            <a:r>
              <a:rPr lang="en-US" dirty="0"/>
              <a:t>Reviews conducted during pre-approval review.</a:t>
            </a:r>
          </a:p>
          <a:p>
            <a:pPr>
              <a:lnSpc>
                <a:spcPct val="100000"/>
              </a:lnSpc>
              <a:spcBef>
                <a:spcPts val="0"/>
              </a:spcBef>
            </a:pPr>
            <a:endParaRPr lang="en-US" dirty="0"/>
          </a:p>
          <a:p>
            <a:pPr>
              <a:lnSpc>
                <a:spcPct val="100000"/>
              </a:lnSpc>
              <a:spcBef>
                <a:spcPts val="0"/>
              </a:spcBef>
            </a:pPr>
            <a:r>
              <a:rPr lang="en-US" dirty="0"/>
              <a:t>Reports must be maintained in appropriate program files.</a:t>
            </a:r>
          </a:p>
          <a:p>
            <a:endParaRPr lang="en-US" dirty="0"/>
          </a:p>
        </p:txBody>
      </p:sp>
      <p:sp>
        <p:nvSpPr>
          <p:cNvPr id="3" name="Slide Number Placeholder 2"/>
          <p:cNvSpPr>
            <a:spLocks noGrp="1"/>
          </p:cNvSpPr>
          <p:nvPr>
            <p:ph type="sldNum" sz="quarter" idx="12"/>
          </p:nvPr>
        </p:nvSpPr>
        <p:spPr/>
        <p:txBody>
          <a:bodyPr/>
          <a:lstStyle/>
          <a:p>
            <a:pPr>
              <a:defRPr/>
            </a:pPr>
            <a:fld id="{47E394F6-A0B4-42E2-95F4-25100D3EAD03}" type="slidenum">
              <a:rPr lang="en-US" smtClean="0"/>
              <a:pPr>
                <a:defRPr/>
              </a:pPr>
              <a:t>38</a:t>
            </a:fld>
            <a:endParaRPr lang="en-US" dirty="0"/>
          </a:p>
        </p:txBody>
      </p:sp>
    </p:spTree>
    <p:extLst>
      <p:ext uri="{BB962C8B-B14F-4D97-AF65-F5344CB8AC3E}">
        <p14:creationId xmlns:p14="http://schemas.microsoft.com/office/powerpoint/2010/main" val="38711704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533400" y="2057400"/>
            <a:ext cx="8382000" cy="5181600"/>
          </a:xfrm>
        </p:spPr>
        <p:txBody>
          <a:bodyPr>
            <a:noAutofit/>
          </a:bodyPr>
          <a:lstStyle/>
          <a:p>
            <a:pPr>
              <a:lnSpc>
                <a:spcPct val="100000"/>
              </a:lnSpc>
              <a:spcBef>
                <a:spcPts val="0"/>
              </a:spcBef>
            </a:pPr>
            <a:r>
              <a:rPr lang="en-US" sz="1800" dirty="0"/>
              <a:t>State agencies must conduct routine compliance reviews as identified by FNS Instruction 113-1 and program-specific regulations and policies</a:t>
            </a:r>
          </a:p>
          <a:p>
            <a:pPr marL="109728" indent="0">
              <a:lnSpc>
                <a:spcPct val="100000"/>
              </a:lnSpc>
              <a:spcBef>
                <a:spcPts val="0"/>
              </a:spcBef>
              <a:buNone/>
            </a:pPr>
            <a:endParaRPr lang="en-US" sz="1800" dirty="0"/>
          </a:p>
          <a:p>
            <a:pPr>
              <a:lnSpc>
                <a:spcPct val="100000"/>
              </a:lnSpc>
              <a:spcBef>
                <a:spcPts val="0"/>
              </a:spcBef>
            </a:pPr>
            <a:r>
              <a:rPr lang="en-US" sz="1800" dirty="0"/>
              <a:t>Assess all of the Civil Rights compliance areas </a:t>
            </a:r>
          </a:p>
          <a:p>
            <a:pPr marL="0" indent="0">
              <a:lnSpc>
                <a:spcPct val="100000"/>
              </a:lnSpc>
              <a:spcBef>
                <a:spcPts val="0"/>
              </a:spcBef>
              <a:buNone/>
            </a:pPr>
            <a:endParaRPr lang="en-US" sz="1800" dirty="0"/>
          </a:p>
          <a:p>
            <a:pPr>
              <a:lnSpc>
                <a:spcPct val="100000"/>
              </a:lnSpc>
              <a:spcBef>
                <a:spcPts val="0"/>
              </a:spcBef>
            </a:pPr>
            <a:r>
              <a:rPr lang="en-US" sz="1800" dirty="0"/>
              <a:t>Sample post-award review questions</a:t>
            </a:r>
          </a:p>
          <a:p>
            <a:pPr lvl="1">
              <a:lnSpc>
                <a:spcPct val="100000"/>
              </a:lnSpc>
              <a:spcBef>
                <a:spcPts val="0"/>
              </a:spcBef>
            </a:pPr>
            <a:r>
              <a:rPr lang="en-US" dirty="0"/>
              <a:t>Do printed materials contain the nondiscrimination statement?</a:t>
            </a:r>
          </a:p>
          <a:p>
            <a:pPr lvl="1">
              <a:lnSpc>
                <a:spcPct val="100000"/>
              </a:lnSpc>
              <a:spcBef>
                <a:spcPts val="0"/>
              </a:spcBef>
            </a:pPr>
            <a:r>
              <a:rPr lang="en-US" dirty="0"/>
              <a:t>Is the “And Justice For All” poster displayed appropriately?</a:t>
            </a:r>
          </a:p>
          <a:p>
            <a:pPr lvl="1">
              <a:lnSpc>
                <a:spcPct val="100000"/>
              </a:lnSpc>
              <a:spcBef>
                <a:spcPts val="0"/>
              </a:spcBef>
            </a:pPr>
            <a:r>
              <a:rPr lang="en-US" dirty="0"/>
              <a:t>Are program informational materials available to all?</a:t>
            </a:r>
          </a:p>
          <a:p>
            <a:pPr lvl="1">
              <a:lnSpc>
                <a:spcPct val="100000"/>
              </a:lnSpc>
              <a:spcBef>
                <a:spcPts val="0"/>
              </a:spcBef>
            </a:pPr>
            <a:r>
              <a:rPr lang="en-US" dirty="0"/>
              <a:t>Is data on race and ethnicity collected appropriately?</a:t>
            </a:r>
          </a:p>
          <a:p>
            <a:pPr lvl="1">
              <a:lnSpc>
                <a:spcPct val="100000"/>
              </a:lnSpc>
              <a:spcBef>
                <a:spcPts val="0"/>
              </a:spcBef>
            </a:pPr>
            <a:r>
              <a:rPr lang="en-US" dirty="0"/>
              <a:t>How are applicants and participants advised of their right to file a Civil Rights complaint of discrimination?</a:t>
            </a:r>
          </a:p>
          <a:p>
            <a:pPr lvl="1">
              <a:lnSpc>
                <a:spcPct val="100000"/>
              </a:lnSpc>
              <a:spcBef>
                <a:spcPts val="0"/>
              </a:spcBef>
            </a:pPr>
            <a:r>
              <a:rPr lang="en-US" dirty="0"/>
              <a:t>Are reasonable accommodations appropriately made for people with disabilities?</a:t>
            </a:r>
          </a:p>
          <a:p>
            <a:pPr lvl="1">
              <a:lnSpc>
                <a:spcPct val="100000"/>
              </a:lnSpc>
              <a:spcBef>
                <a:spcPts val="0"/>
              </a:spcBef>
            </a:pPr>
            <a:r>
              <a:rPr lang="en-US" dirty="0"/>
              <a:t>Are appropriate language services provided?</a:t>
            </a:r>
          </a:p>
        </p:txBody>
      </p:sp>
      <p:sp>
        <p:nvSpPr>
          <p:cNvPr id="20484" name="Slide Number Placeholder 3"/>
          <p:cNvSpPr>
            <a:spLocks noGrp="1"/>
          </p:cNvSpPr>
          <p:nvPr>
            <p:ph type="sldNum" sz="quarter" idx="12"/>
          </p:nvPr>
        </p:nvSpPr>
        <p:spPr>
          <a:noFill/>
        </p:spPr>
        <p:txBody>
          <a:bodyPr/>
          <a:lstStyle/>
          <a:p>
            <a:fld id="{51C7A9B5-814B-4B4C-930B-C70C70B48246}" type="slidenum">
              <a:rPr lang="en-US" smtClean="0"/>
              <a:pPr/>
              <a:t>39</a:t>
            </a:fld>
            <a:endParaRPr lang="en-US" dirty="0"/>
          </a:p>
        </p:txBody>
      </p:sp>
      <p:sp>
        <p:nvSpPr>
          <p:cNvPr id="6" name="Rectangle 2"/>
          <p:cNvSpPr txBox="1">
            <a:spLocks noChangeArrowheads="1"/>
          </p:cNvSpPr>
          <p:nvPr/>
        </p:nvSpPr>
        <p:spPr bwMode="auto">
          <a:xfrm>
            <a:off x="876300" y="963612"/>
            <a:ext cx="7696200" cy="10937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300" b="1" i="0" u="none" strike="noStrike" kern="1200" cap="none" spc="0" normalizeH="0" baseline="0" noProof="0" dirty="0">
                <a:ln>
                  <a:noFill/>
                </a:ln>
                <a:solidFill>
                  <a:srgbClr val="00365A"/>
                </a:solidFill>
                <a:effectLst/>
                <a:uLnTx/>
                <a:uFillTx/>
                <a:latin typeface="Arial Black" panose="020B0604020202020204" pitchFamily="34" charset="0"/>
                <a:ea typeface="+mj-ea"/>
              </a:rPr>
              <a:t>Routine/Post-Award Compliance Reviews</a:t>
            </a:r>
            <a:endParaRPr kumimoji="0" lang="en-US" sz="3300" b="1" i="0" u="none" strike="noStrike" kern="0" cap="none" spc="0" normalizeH="0" baseline="0" noProof="0" dirty="0">
              <a:ln>
                <a:noFill/>
              </a:ln>
              <a:solidFill>
                <a:srgbClr val="002060"/>
              </a:solidFill>
              <a:effectLst/>
              <a:uLnTx/>
              <a:uFillTx/>
              <a:latin typeface="+mj-lt"/>
              <a:ea typeface="+mj-ea"/>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a:t>What is discrimination in CNP?</a:t>
            </a:r>
          </a:p>
        </p:txBody>
      </p:sp>
      <p:sp>
        <p:nvSpPr>
          <p:cNvPr id="2" name="Content Placeholder 1"/>
          <p:cNvSpPr>
            <a:spLocks noGrp="1"/>
          </p:cNvSpPr>
          <p:nvPr>
            <p:ph idx="1"/>
          </p:nvPr>
        </p:nvSpPr>
        <p:spPr>
          <a:xfrm>
            <a:off x="511528" y="2438400"/>
            <a:ext cx="8001000" cy="4525963"/>
          </a:xfrm>
        </p:spPr>
        <p:txBody>
          <a:bodyPr>
            <a:normAutofit/>
          </a:bodyPr>
          <a:lstStyle/>
          <a:p>
            <a:r>
              <a:rPr lang="en-US" dirty="0"/>
              <a:t>Different treatment which makes a distinction of one person or a group of persons from others, either intentionally, by neglect, or by the actions or lack of actions based on a protected class</a:t>
            </a:r>
          </a:p>
          <a:p>
            <a:pPr marL="109728" indent="0">
              <a:buNone/>
            </a:pPr>
            <a:endParaRPr lang="en-US" sz="1300" dirty="0"/>
          </a:p>
          <a:p>
            <a:r>
              <a:rPr lang="en-US" dirty="0"/>
              <a:t>Protected classes for CNP</a:t>
            </a:r>
          </a:p>
          <a:p>
            <a:pPr lvl="1"/>
            <a:r>
              <a:rPr lang="en-US" dirty="0"/>
              <a:t>Race</a:t>
            </a:r>
          </a:p>
          <a:p>
            <a:pPr lvl="1"/>
            <a:r>
              <a:rPr lang="en-US" dirty="0"/>
              <a:t>Color</a:t>
            </a:r>
          </a:p>
          <a:p>
            <a:pPr lvl="1"/>
            <a:r>
              <a:rPr lang="en-US" dirty="0"/>
              <a:t>National origin</a:t>
            </a:r>
          </a:p>
          <a:p>
            <a:pPr lvl="1"/>
            <a:r>
              <a:rPr lang="en-US" dirty="0"/>
              <a:t>Age</a:t>
            </a:r>
          </a:p>
          <a:p>
            <a:pPr lvl="1"/>
            <a:r>
              <a:rPr lang="en-US" dirty="0"/>
              <a:t>Sex</a:t>
            </a:r>
          </a:p>
          <a:p>
            <a:pPr lvl="1"/>
            <a:r>
              <a:rPr lang="en-US" dirty="0"/>
              <a:t>Disability</a:t>
            </a:r>
          </a:p>
        </p:txBody>
      </p:sp>
      <p:sp>
        <p:nvSpPr>
          <p:cNvPr id="3" name="Slide Number Placeholder 2"/>
          <p:cNvSpPr>
            <a:spLocks noGrp="1"/>
          </p:cNvSpPr>
          <p:nvPr>
            <p:ph type="sldNum" sz="quarter" idx="12"/>
          </p:nvPr>
        </p:nvSpPr>
        <p:spPr/>
        <p:txBody>
          <a:bodyPr/>
          <a:lstStyle/>
          <a:p>
            <a:pPr>
              <a:defRPr/>
            </a:pPr>
            <a:fld id="{47E394F6-A0B4-42E2-95F4-25100D3EAD03}" type="slidenum">
              <a:rPr lang="en-US" smtClean="0"/>
              <a:pPr>
                <a:defRPr/>
              </a:pPr>
              <a:t>4</a:t>
            </a:fld>
            <a:endParaRPr lang="en-US" dirty="0"/>
          </a:p>
        </p:txBody>
      </p:sp>
    </p:spTree>
    <p:extLst>
      <p:ext uri="{BB962C8B-B14F-4D97-AF65-F5344CB8AC3E}">
        <p14:creationId xmlns:p14="http://schemas.microsoft.com/office/powerpoint/2010/main" val="741169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43000"/>
            <a:ext cx="8229600" cy="1143000"/>
          </a:xfrm>
        </p:spPr>
        <p:txBody>
          <a:bodyPr>
            <a:noAutofit/>
          </a:bodyPr>
          <a:lstStyle/>
          <a:p>
            <a:pPr lvl="0" algn="ctr"/>
            <a:br>
              <a:rPr lang="en-US" kern="0" dirty="0">
                <a:effectLst/>
              </a:rPr>
            </a:br>
            <a:r>
              <a:rPr lang="en-US" kern="0" dirty="0">
                <a:effectLst/>
              </a:rPr>
              <a:t>Special Compliance Reviews </a:t>
            </a:r>
            <a:br>
              <a:rPr lang="en-US" kern="0" dirty="0">
                <a:effectLst/>
              </a:rPr>
            </a:br>
            <a:endParaRPr lang="en-US" dirty="0"/>
          </a:p>
        </p:txBody>
      </p:sp>
      <p:sp>
        <p:nvSpPr>
          <p:cNvPr id="2" name="Content Placeholder 1"/>
          <p:cNvSpPr>
            <a:spLocks noGrp="1"/>
          </p:cNvSpPr>
          <p:nvPr>
            <p:ph idx="1"/>
          </p:nvPr>
        </p:nvSpPr>
        <p:spPr>
          <a:xfrm>
            <a:off x="619125" y="2209800"/>
            <a:ext cx="8524875" cy="4875023"/>
          </a:xfrm>
        </p:spPr>
        <p:txBody>
          <a:bodyPr>
            <a:normAutofit/>
          </a:bodyPr>
          <a:lstStyle/>
          <a:p>
            <a:pPr>
              <a:lnSpc>
                <a:spcPct val="120000"/>
              </a:lnSpc>
              <a:spcBef>
                <a:spcPts val="0"/>
              </a:spcBef>
            </a:pPr>
            <a:r>
              <a:rPr lang="en-US" sz="1800" dirty="0"/>
              <a:t>Conducted by USDA’s Office of the Assistant Secretary for Civil Rights independently or in conjunction with FNS program or Civil Rights staff</a:t>
            </a:r>
          </a:p>
          <a:p>
            <a:pPr marL="109728" indent="0">
              <a:lnSpc>
                <a:spcPct val="120000"/>
              </a:lnSpc>
              <a:spcBef>
                <a:spcPts val="0"/>
              </a:spcBef>
              <a:buNone/>
            </a:pPr>
            <a:endParaRPr lang="en-US" sz="500" dirty="0"/>
          </a:p>
          <a:p>
            <a:pPr>
              <a:lnSpc>
                <a:spcPct val="120000"/>
              </a:lnSpc>
              <a:spcBef>
                <a:spcPts val="0"/>
              </a:spcBef>
            </a:pPr>
            <a:r>
              <a:rPr lang="en-US" sz="1800" dirty="0"/>
              <a:t>May be scheduled or unscheduled</a:t>
            </a:r>
          </a:p>
          <a:p>
            <a:pPr>
              <a:lnSpc>
                <a:spcPct val="120000"/>
              </a:lnSpc>
              <a:spcBef>
                <a:spcPts val="0"/>
              </a:spcBef>
            </a:pPr>
            <a:endParaRPr lang="en-US" sz="500" dirty="0"/>
          </a:p>
          <a:p>
            <a:pPr>
              <a:lnSpc>
                <a:spcPct val="120000"/>
              </a:lnSpc>
              <a:spcBef>
                <a:spcPts val="0"/>
              </a:spcBef>
            </a:pPr>
            <a:r>
              <a:rPr lang="en-US" sz="1800" dirty="0"/>
              <a:t>To follow-up on previous findings of noncompliance</a:t>
            </a:r>
          </a:p>
          <a:p>
            <a:pPr>
              <a:lnSpc>
                <a:spcPct val="120000"/>
              </a:lnSpc>
              <a:spcBef>
                <a:spcPts val="0"/>
              </a:spcBef>
            </a:pPr>
            <a:endParaRPr lang="en-US" sz="500" dirty="0"/>
          </a:p>
          <a:p>
            <a:pPr>
              <a:lnSpc>
                <a:spcPct val="120000"/>
              </a:lnSpc>
              <a:spcBef>
                <a:spcPts val="0"/>
              </a:spcBef>
            </a:pPr>
            <a:r>
              <a:rPr lang="en-US" sz="1800" dirty="0"/>
              <a:t>To investigate reports of noncompliance by other agencies, media, or grassroots organizations</a:t>
            </a:r>
          </a:p>
          <a:p>
            <a:pPr marL="0" indent="0">
              <a:lnSpc>
                <a:spcPct val="120000"/>
              </a:lnSpc>
              <a:spcBef>
                <a:spcPts val="0"/>
              </a:spcBef>
              <a:buNone/>
            </a:pPr>
            <a:endParaRPr lang="en-US" sz="500" dirty="0"/>
          </a:p>
          <a:p>
            <a:pPr>
              <a:lnSpc>
                <a:spcPct val="120000"/>
              </a:lnSpc>
              <a:spcBef>
                <a:spcPts val="0"/>
              </a:spcBef>
            </a:pPr>
            <a:r>
              <a:rPr lang="en-US" sz="1800" dirty="0"/>
              <a:t>May be specific to an incident or policy</a:t>
            </a:r>
          </a:p>
          <a:p>
            <a:pPr>
              <a:lnSpc>
                <a:spcPct val="120000"/>
              </a:lnSpc>
              <a:spcBef>
                <a:spcPts val="0"/>
              </a:spcBef>
            </a:pPr>
            <a:endParaRPr lang="en-US" sz="500" dirty="0"/>
          </a:p>
          <a:p>
            <a:pPr>
              <a:lnSpc>
                <a:spcPct val="120000"/>
              </a:lnSpc>
              <a:spcBef>
                <a:spcPts val="0"/>
              </a:spcBef>
            </a:pPr>
            <a:r>
              <a:rPr lang="en-US" sz="1800" dirty="0"/>
              <a:t>History of statistical underrepresentation of particular group(s)</a:t>
            </a:r>
          </a:p>
          <a:p>
            <a:pPr>
              <a:lnSpc>
                <a:spcPct val="120000"/>
              </a:lnSpc>
              <a:spcBef>
                <a:spcPts val="0"/>
              </a:spcBef>
            </a:pPr>
            <a:endParaRPr lang="en-US" sz="500" dirty="0"/>
          </a:p>
          <a:p>
            <a:pPr>
              <a:lnSpc>
                <a:spcPct val="120000"/>
              </a:lnSpc>
              <a:spcBef>
                <a:spcPts val="0"/>
              </a:spcBef>
            </a:pPr>
            <a:r>
              <a:rPr lang="en-US" sz="1800" dirty="0"/>
              <a:t>Pattern of complaints of discrimination</a:t>
            </a:r>
          </a:p>
        </p:txBody>
      </p:sp>
      <p:sp>
        <p:nvSpPr>
          <p:cNvPr id="3" name="Slide Number Placeholder 2"/>
          <p:cNvSpPr>
            <a:spLocks noGrp="1"/>
          </p:cNvSpPr>
          <p:nvPr>
            <p:ph type="sldNum" sz="quarter" idx="12"/>
          </p:nvPr>
        </p:nvSpPr>
        <p:spPr/>
        <p:txBody>
          <a:bodyPr/>
          <a:lstStyle/>
          <a:p>
            <a:pPr>
              <a:defRPr/>
            </a:pPr>
            <a:fld id="{47E394F6-A0B4-42E2-95F4-25100D3EAD03}" type="slidenum">
              <a:rPr lang="en-US" smtClean="0"/>
              <a:pPr>
                <a:defRPr/>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533400" y="1319440"/>
            <a:ext cx="8229600" cy="1143000"/>
          </a:xfrm>
        </p:spPr>
        <p:txBody>
          <a:bodyPr/>
          <a:lstStyle/>
          <a:p>
            <a:pPr algn="ctr" eaLnBrk="1" hangingPunct="1"/>
            <a:r>
              <a:rPr lang="en-US" sz="2800" dirty="0">
                <a:latin typeface="Tahoma" charset="0"/>
              </a:rPr>
              <a:t> </a:t>
            </a:r>
            <a:r>
              <a:rPr lang="en-US" dirty="0"/>
              <a:t>Resolution of Noncomplian</a:t>
            </a:r>
            <a:r>
              <a:rPr lang="en-US" sz="4000" dirty="0"/>
              <a:t>ce</a:t>
            </a:r>
          </a:p>
        </p:txBody>
      </p:sp>
      <p:sp>
        <p:nvSpPr>
          <p:cNvPr id="45060" name="Rectangle 3"/>
          <p:cNvSpPr>
            <a:spLocks noGrp="1" noChangeArrowheads="1"/>
          </p:cNvSpPr>
          <p:nvPr>
            <p:ph idx="1"/>
          </p:nvPr>
        </p:nvSpPr>
        <p:spPr>
          <a:xfrm>
            <a:off x="628650" y="2514600"/>
            <a:ext cx="8134350" cy="5402036"/>
          </a:xfrm>
        </p:spPr>
        <p:txBody>
          <a:bodyPr>
            <a:normAutofit/>
          </a:bodyPr>
          <a:lstStyle/>
          <a:p>
            <a:pPr>
              <a:lnSpc>
                <a:spcPct val="100000"/>
              </a:lnSpc>
              <a:spcBef>
                <a:spcPts val="0"/>
              </a:spcBef>
            </a:pPr>
            <a:r>
              <a:rPr lang="en-US" sz="2000" dirty="0"/>
              <a:t>A factual finding that any Civil Rights requirement, as provided by law, regulation, policy, instruction, or guidelines, is not being adhered to by a State agency, local agency or subrecipient agency</a:t>
            </a:r>
          </a:p>
          <a:p>
            <a:pPr>
              <a:lnSpc>
                <a:spcPct val="100000"/>
              </a:lnSpc>
              <a:spcBef>
                <a:spcPts val="0"/>
              </a:spcBef>
            </a:pPr>
            <a:endParaRPr lang="en-US" sz="2000" dirty="0"/>
          </a:p>
          <a:p>
            <a:pPr>
              <a:lnSpc>
                <a:spcPct val="100000"/>
              </a:lnSpc>
              <a:spcBef>
                <a:spcPts val="0"/>
              </a:spcBef>
            </a:pPr>
            <a:r>
              <a:rPr lang="en-US" sz="2000" dirty="0"/>
              <a:t>Steps must be taken immediately to obtain</a:t>
            </a:r>
            <a:r>
              <a:rPr lang="en-US" sz="2000" dirty="0">
                <a:solidFill>
                  <a:srgbClr val="A11F6C"/>
                </a:solidFill>
              </a:rPr>
              <a:t> </a:t>
            </a:r>
            <a:r>
              <a:rPr lang="en-US" sz="2000" dirty="0">
                <a:solidFill>
                  <a:srgbClr val="FF0000"/>
                </a:solidFill>
              </a:rPr>
              <a:t>voluntary</a:t>
            </a:r>
            <a:r>
              <a:rPr lang="en-US" sz="2000" dirty="0">
                <a:solidFill>
                  <a:srgbClr val="A11F6C"/>
                </a:solidFill>
              </a:rPr>
              <a:t> </a:t>
            </a:r>
            <a:r>
              <a:rPr lang="en-US" sz="2000" dirty="0"/>
              <a:t>compliance</a:t>
            </a:r>
          </a:p>
          <a:p>
            <a:pPr marL="0" indent="0">
              <a:lnSpc>
                <a:spcPct val="100000"/>
              </a:lnSpc>
              <a:spcBef>
                <a:spcPts val="0"/>
              </a:spcBef>
              <a:buNone/>
            </a:pPr>
            <a:endParaRPr lang="en-US" sz="2000" dirty="0"/>
          </a:p>
          <a:p>
            <a:pPr>
              <a:lnSpc>
                <a:spcPct val="100000"/>
              </a:lnSpc>
              <a:spcBef>
                <a:spcPts val="0"/>
              </a:spcBef>
            </a:pPr>
            <a:r>
              <a:rPr lang="en-US" sz="2000" dirty="0"/>
              <a:t>A finding’s effective date is the date of notice to the reviewed entity</a:t>
            </a:r>
          </a:p>
          <a:p>
            <a:pPr eaLnBrk="1" hangingPunct="1">
              <a:lnSpc>
                <a:spcPct val="110000"/>
              </a:lnSpc>
            </a:pPr>
            <a:endParaRPr lang="en-US" sz="2600" dirty="0"/>
          </a:p>
        </p:txBody>
      </p:sp>
      <p:sp>
        <p:nvSpPr>
          <p:cNvPr id="45058" name="Slide Number Placeholder 5"/>
          <p:cNvSpPr>
            <a:spLocks noGrp="1"/>
          </p:cNvSpPr>
          <p:nvPr>
            <p:ph type="sldNum" sz="quarter" idx="12"/>
          </p:nvPr>
        </p:nvSpPr>
        <p:spPr>
          <a:noFill/>
        </p:spPr>
        <p:txBody>
          <a:bodyPr/>
          <a:lstStyle/>
          <a:p>
            <a:fld id="{02BDD580-778B-47DF-9A2F-5CA9D4227DD5}" type="slidenum">
              <a:rPr lang="en-US" smtClean="0"/>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normAutofit/>
          </a:bodyPr>
          <a:lstStyle/>
          <a:p>
            <a:pPr algn="ctr" eaLnBrk="1" hangingPunct="1"/>
            <a:r>
              <a:rPr lang="en-US" dirty="0"/>
              <a:t>Contact Information</a:t>
            </a:r>
          </a:p>
        </p:txBody>
      </p:sp>
      <p:sp>
        <p:nvSpPr>
          <p:cNvPr id="50180" name="Rectangle 3"/>
          <p:cNvSpPr>
            <a:spLocks noGrp="1" noChangeArrowheads="1"/>
          </p:cNvSpPr>
          <p:nvPr>
            <p:ph idx="1"/>
          </p:nvPr>
        </p:nvSpPr>
        <p:spPr>
          <a:xfrm>
            <a:off x="628650" y="2262631"/>
            <a:ext cx="7696200" cy="4525963"/>
          </a:xfrm>
          <a:ln>
            <a:noFill/>
          </a:ln>
        </p:spPr>
        <p:txBody>
          <a:bodyPr>
            <a:noAutofit/>
          </a:bodyPr>
          <a:lstStyle/>
          <a:p>
            <a:pPr algn="ctr">
              <a:lnSpc>
                <a:spcPct val="100000"/>
              </a:lnSpc>
              <a:spcBef>
                <a:spcPts val="0"/>
              </a:spcBef>
              <a:buNone/>
            </a:pPr>
            <a:endParaRPr lang="en-US" sz="2000" dirty="0">
              <a:latin typeface="Arial" panose="020B0604020202020204" pitchFamily="34" charset="0"/>
              <a:cs typeface="Arial" panose="020B0604020202020204" pitchFamily="34" charset="0"/>
            </a:endParaRPr>
          </a:p>
          <a:p>
            <a:pPr algn="ctr">
              <a:lnSpc>
                <a:spcPct val="100000"/>
              </a:lnSpc>
              <a:spcBef>
                <a:spcPts val="0"/>
              </a:spcBef>
              <a:buNone/>
            </a:pPr>
            <a:r>
              <a:rPr lang="en-US" sz="2000" dirty="0">
                <a:latin typeface="Arial" panose="020B0604020202020204" pitchFamily="34" charset="0"/>
                <a:cs typeface="Arial" panose="020B0604020202020204" pitchFamily="34" charset="0"/>
              </a:rPr>
              <a:t>	West Virginia Department of Education</a:t>
            </a:r>
          </a:p>
          <a:p>
            <a:pPr algn="ctr">
              <a:lnSpc>
                <a:spcPct val="100000"/>
              </a:lnSpc>
              <a:spcBef>
                <a:spcPts val="0"/>
              </a:spcBef>
              <a:buNone/>
            </a:pPr>
            <a:r>
              <a:rPr lang="en-US" sz="2000" dirty="0">
                <a:latin typeface="Arial" panose="020B0604020202020204" pitchFamily="34" charset="0"/>
                <a:cs typeface="Arial" panose="020B0604020202020204" pitchFamily="34" charset="0"/>
              </a:rPr>
              <a:t>Office of Child Nutrition</a:t>
            </a:r>
          </a:p>
          <a:p>
            <a:pPr algn="ctr">
              <a:lnSpc>
                <a:spcPct val="100000"/>
              </a:lnSpc>
              <a:spcBef>
                <a:spcPts val="0"/>
              </a:spcBef>
              <a:buNone/>
            </a:pPr>
            <a:r>
              <a:rPr lang="en-US" sz="2000" dirty="0">
                <a:latin typeface="Arial" panose="020B0604020202020204" pitchFamily="34" charset="0"/>
                <a:cs typeface="Arial" panose="020B0604020202020204" pitchFamily="34" charset="0"/>
              </a:rPr>
              <a:t>	Building 6, Room 750</a:t>
            </a:r>
          </a:p>
          <a:p>
            <a:pPr algn="ctr">
              <a:lnSpc>
                <a:spcPct val="100000"/>
              </a:lnSpc>
              <a:spcBef>
                <a:spcPts val="0"/>
              </a:spcBef>
              <a:buNone/>
            </a:pPr>
            <a:r>
              <a:rPr lang="en-US" sz="2000" dirty="0">
                <a:latin typeface="Arial" panose="020B0604020202020204" pitchFamily="34" charset="0"/>
                <a:cs typeface="Arial" panose="020B0604020202020204" pitchFamily="34" charset="0"/>
              </a:rPr>
              <a:t>1900 Kanawha Blvd, East</a:t>
            </a:r>
          </a:p>
          <a:p>
            <a:pPr algn="ctr">
              <a:lnSpc>
                <a:spcPct val="100000"/>
              </a:lnSpc>
              <a:spcBef>
                <a:spcPts val="0"/>
              </a:spcBef>
              <a:buNone/>
            </a:pPr>
            <a:r>
              <a:rPr lang="en-US" sz="2000" dirty="0">
                <a:latin typeface="Arial" panose="020B0604020202020204" pitchFamily="34" charset="0"/>
                <a:cs typeface="Arial" panose="020B0604020202020204" pitchFamily="34" charset="0"/>
              </a:rPr>
              <a:t>Charleston, WV 25305</a:t>
            </a:r>
          </a:p>
          <a:p>
            <a:pPr algn="ctr">
              <a:lnSpc>
                <a:spcPct val="100000"/>
              </a:lnSpc>
              <a:spcBef>
                <a:spcPts val="0"/>
              </a:spcBef>
              <a:buNone/>
            </a:pPr>
            <a:r>
              <a:rPr lang="en-US" sz="2000" dirty="0">
                <a:latin typeface="Arial" panose="020B0604020202020204" pitchFamily="34" charset="0"/>
                <a:cs typeface="Arial" panose="020B0604020202020204" pitchFamily="34" charset="0"/>
              </a:rPr>
              <a:t>	Telephone:  (304) 558-3396</a:t>
            </a:r>
          </a:p>
          <a:p>
            <a:pPr algn="ctr">
              <a:lnSpc>
                <a:spcPct val="100000"/>
              </a:lnSpc>
              <a:spcBef>
                <a:spcPts val="0"/>
              </a:spcBef>
              <a:buNone/>
            </a:pPr>
            <a:r>
              <a:rPr lang="en-US" sz="2000" dirty="0">
                <a:latin typeface="Arial" panose="020B0604020202020204" pitchFamily="34" charset="0"/>
                <a:cs typeface="Arial" panose="020B0604020202020204" pitchFamily="34" charset="0"/>
              </a:rPr>
              <a:t>	</a:t>
            </a:r>
            <a:endParaRPr lang="en-US" sz="1050" dirty="0"/>
          </a:p>
          <a:p>
            <a:pPr algn="ctr">
              <a:lnSpc>
                <a:spcPct val="100000"/>
              </a:lnSpc>
              <a:spcBef>
                <a:spcPts val="0"/>
              </a:spcBef>
              <a:buNone/>
            </a:pPr>
            <a:endParaRPr lang="en-US" sz="1600" i="1" dirty="0"/>
          </a:p>
          <a:p>
            <a:pPr algn="ctr">
              <a:lnSpc>
                <a:spcPct val="100000"/>
              </a:lnSpc>
              <a:spcBef>
                <a:spcPts val="0"/>
              </a:spcBef>
              <a:buNone/>
            </a:pPr>
            <a:endParaRPr lang="en-US" sz="1600" i="1" dirty="0"/>
          </a:p>
          <a:p>
            <a:pPr algn="ctr">
              <a:lnSpc>
                <a:spcPct val="100000"/>
              </a:lnSpc>
              <a:spcBef>
                <a:spcPts val="0"/>
              </a:spcBef>
              <a:buNone/>
            </a:pPr>
            <a:endParaRPr lang="en-US" sz="1400" i="1" dirty="0"/>
          </a:p>
        </p:txBody>
      </p:sp>
      <p:sp>
        <p:nvSpPr>
          <p:cNvPr id="47106" name="Slide Number Placeholder 5"/>
          <p:cNvSpPr>
            <a:spLocks noGrp="1"/>
          </p:cNvSpPr>
          <p:nvPr>
            <p:ph type="sldNum" sz="quarter" idx="12"/>
          </p:nvPr>
        </p:nvSpPr>
        <p:spPr>
          <a:noFill/>
        </p:spPr>
        <p:txBody>
          <a:bodyPr/>
          <a:lstStyle/>
          <a:p>
            <a:fld id="{7731CA5E-433C-4C3E-BA7B-B7119506479E}" type="slidenum">
              <a:rPr lang="en-US" smtClean="0"/>
              <a:pPr/>
              <a:t>42</a:t>
            </a:fld>
            <a:endParaRPr lang="en-US" dirty="0"/>
          </a:p>
        </p:txBody>
      </p:sp>
    </p:spTree>
    <p:extLst>
      <p:ext uri="{BB962C8B-B14F-4D97-AF65-F5344CB8AC3E}">
        <p14:creationId xmlns:p14="http://schemas.microsoft.com/office/powerpoint/2010/main" val="3096846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6B490-D623-4E03-B9EF-762B76A1BAAC}"/>
              </a:ext>
            </a:extLst>
          </p:cNvPr>
          <p:cNvSpPr>
            <a:spLocks noGrp="1"/>
          </p:cNvSpPr>
          <p:nvPr>
            <p:ph type="title"/>
          </p:nvPr>
        </p:nvSpPr>
        <p:spPr/>
        <p:txBody>
          <a:bodyPr/>
          <a:lstStyle/>
          <a:p>
            <a:pPr algn="ctr"/>
            <a:r>
              <a:rPr lang="en-US" dirty="0"/>
              <a:t>Areas of Compliance</a:t>
            </a:r>
          </a:p>
        </p:txBody>
      </p:sp>
      <p:sp>
        <p:nvSpPr>
          <p:cNvPr id="3" name="Content Placeholder 2">
            <a:extLst>
              <a:ext uri="{FF2B5EF4-FFF2-40B4-BE49-F238E27FC236}">
                <a16:creationId xmlns:a16="http://schemas.microsoft.com/office/drawing/2014/main" id="{EF082837-839E-4770-AF74-D44FF0374D81}"/>
              </a:ext>
            </a:extLst>
          </p:cNvPr>
          <p:cNvSpPr>
            <a:spLocks noGrp="1"/>
          </p:cNvSpPr>
          <p:nvPr>
            <p:ph idx="1"/>
          </p:nvPr>
        </p:nvSpPr>
        <p:spPr>
          <a:xfrm>
            <a:off x="628650" y="2540236"/>
            <a:ext cx="7886700" cy="3359622"/>
          </a:xfrm>
        </p:spPr>
        <p:txBody>
          <a:bodyPr>
            <a:normAutofit fontScale="92500" lnSpcReduction="10000"/>
          </a:bodyPr>
          <a:lstStyle/>
          <a:p>
            <a:pPr marL="850392" lvl="1" indent="-457200">
              <a:lnSpc>
                <a:spcPct val="150000"/>
              </a:lnSpc>
              <a:buFont typeface="+mj-lt"/>
              <a:buAutoNum type="arabicPeriod"/>
            </a:pPr>
            <a:r>
              <a:rPr lang="en-US" dirty="0"/>
              <a:t>Assurances</a:t>
            </a:r>
          </a:p>
          <a:p>
            <a:pPr marL="850392" lvl="1" indent="-457200">
              <a:lnSpc>
                <a:spcPct val="150000"/>
              </a:lnSpc>
              <a:buFont typeface="+mj-lt"/>
              <a:buAutoNum type="arabicPeriod"/>
            </a:pPr>
            <a:r>
              <a:rPr lang="en-US" dirty="0"/>
              <a:t>Public notification</a:t>
            </a:r>
          </a:p>
          <a:p>
            <a:pPr marL="850392" lvl="1" indent="-457200">
              <a:lnSpc>
                <a:spcPct val="150000"/>
              </a:lnSpc>
              <a:buFont typeface="+mj-lt"/>
              <a:buAutoNum type="arabicPeriod"/>
            </a:pPr>
            <a:r>
              <a:rPr lang="en-US" dirty="0"/>
              <a:t>Complaints of discrimination</a:t>
            </a:r>
          </a:p>
          <a:p>
            <a:pPr marL="850392" lvl="1" indent="-457200">
              <a:lnSpc>
                <a:spcPct val="150000"/>
              </a:lnSpc>
              <a:buFont typeface="+mj-lt"/>
              <a:buAutoNum type="arabicPeriod"/>
            </a:pPr>
            <a:r>
              <a:rPr lang="en-US" dirty="0"/>
              <a:t>Civil Rights training</a:t>
            </a:r>
          </a:p>
          <a:p>
            <a:pPr marL="850392" lvl="1" indent="-457200">
              <a:lnSpc>
                <a:spcPct val="150000"/>
              </a:lnSpc>
              <a:buFont typeface="+mj-lt"/>
              <a:buAutoNum type="arabicPeriod"/>
            </a:pPr>
            <a:r>
              <a:rPr lang="en-US" dirty="0"/>
              <a:t>Racial and ethnic data collection</a:t>
            </a:r>
          </a:p>
          <a:p>
            <a:pPr marL="850392" lvl="1" indent="-457200">
              <a:lnSpc>
                <a:spcPct val="150000"/>
              </a:lnSpc>
              <a:buFont typeface="+mj-lt"/>
              <a:buAutoNum type="arabicPeriod"/>
            </a:pPr>
            <a:r>
              <a:rPr lang="en-US" dirty="0"/>
              <a:t>Limited English Proficiency (LEP)</a:t>
            </a:r>
          </a:p>
          <a:p>
            <a:pPr marL="850392" lvl="1" indent="-457200">
              <a:lnSpc>
                <a:spcPct val="150000"/>
              </a:lnSpc>
              <a:buFont typeface="+mj-lt"/>
              <a:buAutoNum type="arabicPeriod"/>
            </a:pPr>
            <a:r>
              <a:rPr lang="en-US" dirty="0"/>
              <a:t>Disability compliance</a:t>
            </a:r>
          </a:p>
          <a:p>
            <a:pPr marL="850392" lvl="1" indent="-457200">
              <a:lnSpc>
                <a:spcPct val="150000"/>
              </a:lnSpc>
              <a:buFont typeface="+mj-lt"/>
              <a:buAutoNum type="arabicPeriod"/>
            </a:pPr>
            <a:r>
              <a:rPr lang="en-US" dirty="0"/>
              <a:t>Compliance reviews and resolution of noncompliance</a:t>
            </a:r>
          </a:p>
          <a:p>
            <a:endParaRPr lang="en-US" dirty="0"/>
          </a:p>
        </p:txBody>
      </p:sp>
      <p:sp>
        <p:nvSpPr>
          <p:cNvPr id="4" name="Slide Number Placeholder 3">
            <a:extLst>
              <a:ext uri="{FF2B5EF4-FFF2-40B4-BE49-F238E27FC236}">
                <a16:creationId xmlns:a16="http://schemas.microsoft.com/office/drawing/2014/main" id="{1A05F178-C254-47AA-9E63-9C134EFEFEF4}"/>
              </a:ext>
            </a:extLst>
          </p:cNvPr>
          <p:cNvSpPr>
            <a:spLocks noGrp="1"/>
          </p:cNvSpPr>
          <p:nvPr>
            <p:ph type="sldNum" sz="quarter" idx="12"/>
          </p:nvPr>
        </p:nvSpPr>
        <p:spPr/>
        <p:txBody>
          <a:bodyPr/>
          <a:lstStyle/>
          <a:p>
            <a:pPr>
              <a:defRPr/>
            </a:pPr>
            <a:fld id="{47E394F6-A0B4-42E2-95F4-25100D3EAD03}" type="slidenum">
              <a:rPr lang="en-US" smtClean="0"/>
              <a:pPr>
                <a:defRPr/>
              </a:pPr>
              <a:t>5</a:t>
            </a:fld>
            <a:endParaRPr lang="en-US" dirty="0"/>
          </a:p>
        </p:txBody>
      </p:sp>
    </p:spTree>
    <p:extLst>
      <p:ext uri="{BB962C8B-B14F-4D97-AF65-F5344CB8AC3E}">
        <p14:creationId xmlns:p14="http://schemas.microsoft.com/office/powerpoint/2010/main" val="3342926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628650" y="1219200"/>
            <a:ext cx="7886700" cy="1325563"/>
          </a:xfrm>
        </p:spPr>
        <p:txBody>
          <a:bodyPr>
            <a:normAutofit/>
          </a:bodyPr>
          <a:lstStyle/>
          <a:p>
            <a:pPr algn="ctr" eaLnBrk="1" hangingPunct="1"/>
            <a:r>
              <a:rPr lang="en-US" dirty="0"/>
              <a:t>Assurances</a:t>
            </a:r>
          </a:p>
        </p:txBody>
      </p:sp>
      <p:sp>
        <p:nvSpPr>
          <p:cNvPr id="26628" name="Rectangle 3"/>
          <p:cNvSpPr>
            <a:spLocks noGrp="1" noChangeArrowheads="1"/>
          </p:cNvSpPr>
          <p:nvPr>
            <p:ph idx="1"/>
          </p:nvPr>
        </p:nvSpPr>
        <p:spPr>
          <a:xfrm>
            <a:off x="838200" y="2333714"/>
            <a:ext cx="7467600" cy="4530725"/>
          </a:xfrm>
        </p:spPr>
        <p:txBody>
          <a:bodyPr>
            <a:noAutofit/>
          </a:bodyPr>
          <a:lstStyle/>
          <a:p>
            <a:pPr marL="457200" indent="-274320">
              <a:lnSpc>
                <a:spcPct val="100000"/>
              </a:lnSpc>
            </a:pPr>
            <a:r>
              <a:rPr lang="en-US" dirty="0"/>
              <a:t>To qualify for Federal financial assistance, an application must be accompanied by a written assurance that the entity to receive financial assistance will be operated in compliance with all nondiscrimination laws, regulations, instructions, policies, and guidelines.</a:t>
            </a:r>
          </a:p>
          <a:p>
            <a:pPr marL="457200" indent="-274320">
              <a:lnSpc>
                <a:spcPct val="100000"/>
              </a:lnSpc>
            </a:pPr>
            <a:endParaRPr lang="en-US" dirty="0"/>
          </a:p>
          <a:p>
            <a:pPr marL="694944" lvl="2" indent="-274320">
              <a:lnSpc>
                <a:spcPct val="100000"/>
              </a:lnSpc>
              <a:spcBef>
                <a:spcPts val="400"/>
              </a:spcBef>
              <a:buSzPct val="100000"/>
            </a:pPr>
            <a:r>
              <a:rPr lang="en-US" sz="2000" dirty="0"/>
              <a:t>Example: Sponsoring Organization’s Permanent Agreement with WVDE</a:t>
            </a:r>
          </a:p>
          <a:p>
            <a:pPr marL="109728" indent="0" eaLnBrk="1" hangingPunct="1">
              <a:lnSpc>
                <a:spcPct val="100000"/>
              </a:lnSpc>
              <a:buNone/>
            </a:pPr>
            <a:endParaRPr lang="en-US" dirty="0"/>
          </a:p>
        </p:txBody>
      </p:sp>
      <p:sp>
        <p:nvSpPr>
          <p:cNvPr id="26626" name="Slide Number Placeholder 5"/>
          <p:cNvSpPr>
            <a:spLocks noGrp="1"/>
          </p:cNvSpPr>
          <p:nvPr>
            <p:ph type="sldNum" sz="quarter" idx="12"/>
          </p:nvPr>
        </p:nvSpPr>
        <p:spPr>
          <a:noFill/>
        </p:spPr>
        <p:txBody>
          <a:bodyPr/>
          <a:lstStyle/>
          <a:p>
            <a:fld id="{76DDDF74-1DB4-4DDD-AF06-CA9E4607373B}"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628650" y="1143000"/>
            <a:ext cx="7886700" cy="1325563"/>
          </a:xfrm>
        </p:spPr>
        <p:txBody>
          <a:bodyPr/>
          <a:lstStyle/>
          <a:p>
            <a:pPr algn="ctr" eaLnBrk="1" hangingPunct="1"/>
            <a:r>
              <a:rPr lang="en-US" dirty="0"/>
              <a:t>Assurances</a:t>
            </a:r>
          </a:p>
        </p:txBody>
      </p:sp>
      <p:sp>
        <p:nvSpPr>
          <p:cNvPr id="27652" name="Rectangle 3"/>
          <p:cNvSpPr>
            <a:spLocks noGrp="1" noChangeArrowheads="1"/>
          </p:cNvSpPr>
          <p:nvPr>
            <p:ph idx="1"/>
          </p:nvPr>
        </p:nvSpPr>
        <p:spPr>
          <a:xfrm>
            <a:off x="656872" y="2362200"/>
            <a:ext cx="7696200" cy="4767072"/>
          </a:xfrm>
        </p:spPr>
        <p:txBody>
          <a:bodyPr>
            <a:normAutofit/>
          </a:bodyPr>
          <a:lstStyle/>
          <a:p>
            <a:pPr>
              <a:lnSpc>
                <a:spcPct val="110000"/>
              </a:lnSpc>
            </a:pPr>
            <a:r>
              <a:rPr lang="en-US" sz="2000" dirty="0"/>
              <a:t>Subrecipient agreements must also include a Civil Rights assurance of nondiscrimination.</a:t>
            </a:r>
          </a:p>
          <a:p>
            <a:pPr lvl="1">
              <a:lnSpc>
                <a:spcPct val="110000"/>
              </a:lnSpc>
              <a:spcBef>
                <a:spcPts val="0"/>
              </a:spcBef>
            </a:pPr>
            <a:r>
              <a:rPr lang="en-US" sz="2000" dirty="0"/>
              <a:t>Example:  Many SFAs contract with Food Service Management Companies (FSMC) to provide food service to students.  SFAs are be responsible for ensuring that their FSMCs are in compliance with CR requirements.</a:t>
            </a:r>
          </a:p>
          <a:p>
            <a:pPr lvl="1">
              <a:lnSpc>
                <a:spcPct val="110000"/>
              </a:lnSpc>
            </a:pPr>
            <a:endParaRPr lang="en-US" sz="2000" dirty="0"/>
          </a:p>
          <a:p>
            <a:pPr>
              <a:lnSpc>
                <a:spcPct val="100000"/>
              </a:lnSpc>
            </a:pPr>
            <a:r>
              <a:rPr lang="en-US" sz="2000" dirty="0"/>
              <a:t>These assurances are binding on the program applicant and its successors, transferees, and assignees, as long as they receive assistance or retain possession of any assistance from USDA.</a:t>
            </a:r>
          </a:p>
          <a:p>
            <a:pPr eaLnBrk="1" hangingPunct="1">
              <a:lnSpc>
                <a:spcPct val="90000"/>
              </a:lnSpc>
              <a:buFont typeface="Wingdings" charset="2"/>
              <a:buNone/>
            </a:pPr>
            <a:endParaRPr lang="en-US" sz="2400" dirty="0"/>
          </a:p>
          <a:p>
            <a:pPr eaLnBrk="1" hangingPunct="1">
              <a:lnSpc>
                <a:spcPct val="90000"/>
              </a:lnSpc>
            </a:pPr>
            <a:endParaRPr lang="en-US" sz="2400" dirty="0"/>
          </a:p>
        </p:txBody>
      </p:sp>
      <p:sp>
        <p:nvSpPr>
          <p:cNvPr id="27650" name="Slide Number Placeholder 5"/>
          <p:cNvSpPr>
            <a:spLocks noGrp="1"/>
          </p:cNvSpPr>
          <p:nvPr>
            <p:ph type="sldNum" sz="quarter" idx="12"/>
          </p:nvPr>
        </p:nvSpPr>
        <p:spPr>
          <a:noFill/>
        </p:spPr>
        <p:txBody>
          <a:bodyPr/>
          <a:lstStyle/>
          <a:p>
            <a:fld id="{6D09046C-CEF5-4951-ADED-17B86C45BCEA}"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745772" y="1708680"/>
            <a:ext cx="7772400" cy="788987"/>
          </a:xfrm>
        </p:spPr>
        <p:txBody>
          <a:bodyPr>
            <a:noAutofit/>
          </a:bodyPr>
          <a:lstStyle/>
          <a:p>
            <a:pPr algn="ctr" eaLnBrk="1" hangingPunct="1"/>
            <a:r>
              <a:rPr lang="en-US" dirty="0"/>
              <a:t>Public Notification</a:t>
            </a:r>
            <a:br>
              <a:rPr lang="en-US" sz="4000" dirty="0"/>
            </a:br>
            <a:endParaRPr lang="en-US" sz="4000" dirty="0"/>
          </a:p>
        </p:txBody>
      </p:sp>
      <p:sp>
        <p:nvSpPr>
          <p:cNvPr id="21508" name="Rectangle 3"/>
          <p:cNvSpPr>
            <a:spLocks noGrp="1" noChangeArrowheads="1"/>
          </p:cNvSpPr>
          <p:nvPr>
            <p:ph idx="1"/>
          </p:nvPr>
        </p:nvSpPr>
        <p:spPr>
          <a:xfrm>
            <a:off x="742950" y="2514600"/>
            <a:ext cx="8229600" cy="4525963"/>
          </a:xfrm>
        </p:spPr>
        <p:txBody>
          <a:bodyPr>
            <a:normAutofit/>
          </a:bodyPr>
          <a:lstStyle/>
          <a:p>
            <a:pPr>
              <a:lnSpc>
                <a:spcPct val="110000"/>
              </a:lnSpc>
            </a:pPr>
            <a:r>
              <a:rPr lang="en-US" dirty="0"/>
              <a:t>All FNS assistance programs (i.e. CNP) must include a public notification system.  </a:t>
            </a:r>
          </a:p>
          <a:p>
            <a:pPr marL="109728" indent="0">
              <a:lnSpc>
                <a:spcPct val="110000"/>
              </a:lnSpc>
              <a:buNone/>
            </a:pPr>
            <a:endParaRPr lang="en-US" dirty="0"/>
          </a:p>
          <a:p>
            <a:pPr>
              <a:lnSpc>
                <a:spcPct val="110000"/>
              </a:lnSpc>
            </a:pPr>
            <a:r>
              <a:rPr lang="en-US" dirty="0"/>
              <a:t>Elements of public notification </a:t>
            </a:r>
          </a:p>
          <a:p>
            <a:pPr lvl="1">
              <a:lnSpc>
                <a:spcPct val="110000"/>
              </a:lnSpc>
            </a:pPr>
            <a:r>
              <a:rPr lang="en-US" dirty="0"/>
              <a:t>Program availability</a:t>
            </a:r>
          </a:p>
          <a:p>
            <a:pPr lvl="1">
              <a:lnSpc>
                <a:spcPct val="110000"/>
              </a:lnSpc>
            </a:pPr>
            <a:r>
              <a:rPr lang="en-US" dirty="0"/>
              <a:t>Complaint information</a:t>
            </a:r>
          </a:p>
          <a:p>
            <a:pPr lvl="1">
              <a:lnSpc>
                <a:spcPct val="110000"/>
              </a:lnSpc>
            </a:pPr>
            <a:r>
              <a:rPr lang="en-US" dirty="0"/>
              <a:t>Nondiscrimination statement</a:t>
            </a:r>
          </a:p>
          <a:p>
            <a:pPr lvl="1">
              <a:lnSpc>
                <a:spcPct val="110000"/>
              </a:lnSpc>
            </a:pPr>
            <a:endParaRPr lang="en-US" dirty="0"/>
          </a:p>
        </p:txBody>
      </p:sp>
      <p:sp>
        <p:nvSpPr>
          <p:cNvPr id="21506" name="Slide Number Placeholder 5"/>
          <p:cNvSpPr>
            <a:spLocks noGrp="1"/>
          </p:cNvSpPr>
          <p:nvPr>
            <p:ph type="sldNum" sz="quarter" idx="12"/>
          </p:nvPr>
        </p:nvSpPr>
        <p:spPr>
          <a:noFill/>
        </p:spPr>
        <p:txBody>
          <a:bodyPr/>
          <a:lstStyle/>
          <a:p>
            <a:fld id="{865D1FB8-21F1-4999-BB5F-22C21E1C8A41}"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665373" y="1295400"/>
            <a:ext cx="7886700" cy="1325563"/>
          </a:xfrm>
        </p:spPr>
        <p:txBody>
          <a:bodyPr>
            <a:noAutofit/>
          </a:bodyPr>
          <a:lstStyle/>
          <a:p>
            <a:pPr algn="ctr" eaLnBrk="1" hangingPunct="1"/>
            <a:br>
              <a:rPr lang="en-US" dirty="0">
                <a:latin typeface="Tahoma" charset="0"/>
              </a:rPr>
            </a:br>
            <a:r>
              <a:rPr lang="en-US" dirty="0"/>
              <a:t>Elements of Public Notification </a:t>
            </a:r>
            <a:br>
              <a:rPr lang="en-US" dirty="0"/>
            </a:br>
            <a:endParaRPr lang="en-US" dirty="0"/>
          </a:p>
        </p:txBody>
      </p:sp>
      <p:sp>
        <p:nvSpPr>
          <p:cNvPr id="22532" name="Rectangle 3"/>
          <p:cNvSpPr>
            <a:spLocks noGrp="1" noChangeArrowheads="1"/>
          </p:cNvSpPr>
          <p:nvPr>
            <p:ph idx="1"/>
          </p:nvPr>
        </p:nvSpPr>
        <p:spPr>
          <a:xfrm>
            <a:off x="485775" y="2514600"/>
            <a:ext cx="8248650" cy="5235662"/>
          </a:xfrm>
        </p:spPr>
        <p:txBody>
          <a:bodyPr>
            <a:normAutofit fontScale="47500" lnSpcReduction="20000"/>
          </a:bodyPr>
          <a:lstStyle/>
          <a:p>
            <a:pPr marL="457200" indent="-457200" eaLnBrk="1" hangingPunct="1">
              <a:lnSpc>
                <a:spcPct val="80000"/>
              </a:lnSpc>
            </a:pPr>
            <a:r>
              <a:rPr lang="en-US" sz="3600" b="1" dirty="0">
                <a:solidFill>
                  <a:schemeClr val="tx2"/>
                </a:solidFill>
              </a:rPr>
              <a:t>Program Availability</a:t>
            </a:r>
            <a:endParaRPr lang="en-US" sz="3600" dirty="0">
              <a:solidFill>
                <a:schemeClr val="tx2"/>
              </a:solidFill>
            </a:endParaRPr>
          </a:p>
          <a:p>
            <a:pPr marL="620268" indent="0">
              <a:lnSpc>
                <a:spcPct val="120000"/>
              </a:lnSpc>
              <a:buSzPct val="75000"/>
              <a:buNone/>
            </a:pPr>
            <a:r>
              <a:rPr lang="en-US" sz="3600" dirty="0">
                <a:solidFill>
                  <a:schemeClr val="tx2"/>
                </a:solidFill>
              </a:rPr>
              <a:t>Inform applicants, participants, and potentially eligible persons of their program rights and responsibilities and the steps necessary for participation</a:t>
            </a:r>
          </a:p>
          <a:p>
            <a:pPr marL="876300" lvl="1" indent="0" eaLnBrk="1" hangingPunct="1">
              <a:lnSpc>
                <a:spcPct val="80000"/>
              </a:lnSpc>
            </a:pPr>
            <a:endParaRPr lang="en-US" sz="3600" dirty="0">
              <a:solidFill>
                <a:schemeClr val="tx2"/>
              </a:solidFill>
            </a:endParaRPr>
          </a:p>
          <a:p>
            <a:pPr marL="457200" indent="-457200" eaLnBrk="1" hangingPunct="1">
              <a:lnSpc>
                <a:spcPct val="80000"/>
              </a:lnSpc>
            </a:pPr>
            <a:r>
              <a:rPr lang="en-US" sz="3600" b="1" dirty="0">
                <a:solidFill>
                  <a:schemeClr val="tx2"/>
                </a:solidFill>
              </a:rPr>
              <a:t>Complaint Information</a:t>
            </a:r>
            <a:endParaRPr lang="en-US" sz="3600" dirty="0">
              <a:solidFill>
                <a:schemeClr val="tx2"/>
              </a:solidFill>
            </a:endParaRPr>
          </a:p>
          <a:p>
            <a:pPr marL="630238" lvl="1" indent="0" eaLnBrk="1" hangingPunct="1">
              <a:lnSpc>
                <a:spcPct val="120000"/>
              </a:lnSpc>
              <a:buNone/>
            </a:pPr>
            <a:r>
              <a:rPr lang="en-US" sz="3600" dirty="0">
                <a:solidFill>
                  <a:schemeClr val="tx2"/>
                </a:solidFill>
              </a:rPr>
              <a:t>Must advise applicants and participants at the service delivery point of their right to file a complaint, how to file a complaint, and the complaint procedures</a:t>
            </a:r>
          </a:p>
          <a:p>
            <a:pPr marL="876300" lvl="1" indent="0" eaLnBrk="1" hangingPunct="1">
              <a:lnSpc>
                <a:spcPct val="80000"/>
              </a:lnSpc>
              <a:buFont typeface="Wingdings" charset="2"/>
              <a:buNone/>
            </a:pPr>
            <a:endParaRPr lang="en-US" sz="3600" dirty="0">
              <a:solidFill>
                <a:schemeClr val="tx2"/>
              </a:solidFill>
            </a:endParaRPr>
          </a:p>
          <a:p>
            <a:pPr marL="457200" indent="-457200" eaLnBrk="1" hangingPunct="1">
              <a:lnSpc>
                <a:spcPct val="80000"/>
              </a:lnSpc>
            </a:pPr>
            <a:r>
              <a:rPr lang="en-US" sz="3600" b="1" dirty="0">
                <a:solidFill>
                  <a:schemeClr val="tx2"/>
                </a:solidFill>
              </a:rPr>
              <a:t>Nondiscrimination Statement</a:t>
            </a:r>
            <a:endParaRPr lang="en-US" sz="3600" dirty="0">
              <a:solidFill>
                <a:schemeClr val="tx2"/>
              </a:solidFill>
            </a:endParaRPr>
          </a:p>
          <a:p>
            <a:pPr marL="628650" lvl="1" indent="0" eaLnBrk="1" hangingPunct="1">
              <a:lnSpc>
                <a:spcPct val="120000"/>
              </a:lnSpc>
              <a:buNone/>
            </a:pPr>
            <a:r>
              <a:rPr lang="en-US" sz="3600" dirty="0">
                <a:solidFill>
                  <a:schemeClr val="tx2"/>
                </a:solidFill>
              </a:rPr>
              <a:t>All information materials and sources, including websites, must contain a nondiscrimination statement.  (The statement is not required to be included on every page of the program Web site.  At a minimum the nondiscrimination statement or a link to it must be included on the home page of the program information.)</a:t>
            </a:r>
          </a:p>
          <a:p>
            <a:pPr marL="457200" indent="-457200" eaLnBrk="1" hangingPunct="1">
              <a:lnSpc>
                <a:spcPct val="80000"/>
              </a:lnSpc>
              <a:buFont typeface="Wingdings" charset="2"/>
              <a:buNone/>
            </a:pPr>
            <a:endParaRPr lang="en-US" sz="3300" dirty="0"/>
          </a:p>
          <a:p>
            <a:pPr marL="457200" indent="-457200" eaLnBrk="1" hangingPunct="1">
              <a:lnSpc>
                <a:spcPct val="80000"/>
              </a:lnSpc>
              <a:buFont typeface="Wingdings" charset="2"/>
              <a:buNone/>
            </a:pPr>
            <a:r>
              <a:rPr lang="en-US" sz="3300" dirty="0"/>
              <a:t>	</a:t>
            </a:r>
          </a:p>
          <a:p>
            <a:pPr marL="457200" indent="-457200" eaLnBrk="1" hangingPunct="1">
              <a:lnSpc>
                <a:spcPct val="80000"/>
              </a:lnSpc>
              <a:buFont typeface="Wingdings" charset="2"/>
              <a:buNone/>
            </a:pPr>
            <a:r>
              <a:rPr lang="en-US" sz="3300" dirty="0"/>
              <a:t>	</a:t>
            </a:r>
          </a:p>
          <a:p>
            <a:pPr marL="457200" indent="-457200" eaLnBrk="1" hangingPunct="1">
              <a:lnSpc>
                <a:spcPct val="80000"/>
              </a:lnSpc>
              <a:buFont typeface="Wingdings" charset="2"/>
              <a:buNone/>
            </a:pPr>
            <a:endParaRPr lang="en-US" sz="700" dirty="0"/>
          </a:p>
          <a:p>
            <a:pPr marL="457200" indent="-457200" eaLnBrk="1" hangingPunct="1">
              <a:lnSpc>
                <a:spcPct val="80000"/>
              </a:lnSpc>
            </a:pPr>
            <a:endParaRPr lang="en-US" sz="700" dirty="0"/>
          </a:p>
        </p:txBody>
      </p:sp>
      <p:sp>
        <p:nvSpPr>
          <p:cNvPr id="22530" name="Slide Number Placeholder 5"/>
          <p:cNvSpPr>
            <a:spLocks noGrp="1"/>
          </p:cNvSpPr>
          <p:nvPr>
            <p:ph type="sldNum" sz="quarter" idx="12"/>
          </p:nvPr>
        </p:nvSpPr>
        <p:spPr>
          <a:noFill/>
        </p:spPr>
        <p:txBody>
          <a:bodyPr/>
          <a:lstStyle/>
          <a:p>
            <a:fld id="{566D9E70-5A98-46A6-AB1C-5055D70160FD}" type="slidenum">
              <a:rPr lang="en-US" smtClean="0"/>
              <a:pPr/>
              <a:t>9</a:t>
            </a:fld>
            <a:endParaRPr lang="en-US" dirty="0"/>
          </a:p>
        </p:txBody>
      </p:sp>
    </p:spTree>
  </p:cSld>
  <p:clrMapOvr>
    <a:masterClrMapping/>
  </p:clrMapOvr>
</p:sld>
</file>

<file path=ppt/theme/theme1.xml><?xml version="1.0" encoding="utf-8"?>
<a:theme xmlns:a="http://schemas.openxmlformats.org/drawingml/2006/main" name="Theme1">
  <a:themeElements>
    <a:clrScheme name="WVDE Colors">
      <a:dk1>
        <a:srgbClr val="55595C"/>
      </a:dk1>
      <a:lt1>
        <a:srgbClr val="FFFFFF"/>
      </a:lt1>
      <a:dk2>
        <a:srgbClr val="444951"/>
      </a:dk2>
      <a:lt2>
        <a:srgbClr val="E7E6E6"/>
      </a:lt2>
      <a:accent1>
        <a:srgbClr val="00709B"/>
      </a:accent1>
      <a:accent2>
        <a:srgbClr val="C9AB57"/>
      </a:accent2>
      <a:accent3>
        <a:srgbClr val="824C3C"/>
      </a:accent3>
      <a:accent4>
        <a:srgbClr val="E7AF2B"/>
      </a:accent4>
      <a:accent5>
        <a:srgbClr val="5B9BD5"/>
      </a:accent5>
      <a:accent6>
        <a:srgbClr val="35AA4E"/>
      </a:accent6>
      <a:hlink>
        <a:srgbClr val="00709B"/>
      </a:hlink>
      <a:folHlink>
        <a:srgbClr val="00709B"/>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77E68347-70CA-4AEA-9878-D9B37BD00F33}" vid="{5FD39B93-3EFD-46AE-87AA-72C9EC8AF82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1365F789F6C24594DCE7322D3F5AAD" ma:contentTypeVersion="0" ma:contentTypeDescription="Create a new document." ma:contentTypeScope="" ma:versionID="02e1f206bc12dc54f5874771e1f48441">
  <xsd:schema xmlns:xsd="http://www.w3.org/2001/XMLSchema" xmlns:p="http://schemas.microsoft.com/office/2006/metadata/properties" targetNamespace="http://schemas.microsoft.com/office/2006/metadata/properties" ma:root="true" ma:fieldsID="84d24c2467e79a5b957f305a830827c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ED71747F-223A-4436-807B-E0AAE9A43A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9078FC47-F48D-4D4F-87D6-AAD095C052C4}">
  <ds:schemaRefs>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78CFC0B5-32B3-4D69-A884-9ACBBB2C3DEC}">
  <ds:schemaRefs>
    <ds:schemaRef ds:uri="http://schemas.microsoft.com/sharepoint/v3/contenttype/forms"/>
  </ds:schemaRefs>
</ds:datastoreItem>
</file>

<file path=customXml/itemProps4.xml><?xml version="1.0" encoding="utf-8"?>
<ds:datastoreItem xmlns:ds="http://schemas.openxmlformats.org/officeDocument/2006/customXml" ds:itemID="{9379850D-3199-4E07-8F04-DF5A69EFD250}">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Theme1</Template>
  <TotalTime>8527</TotalTime>
  <Words>3095</Words>
  <Application>Microsoft Office PowerPoint</Application>
  <PresentationFormat>On-screen Show (4:3)</PresentationFormat>
  <Paragraphs>453</Paragraphs>
  <Slides>42</Slides>
  <Notes>39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Arial Black</vt:lpstr>
      <vt:lpstr>Calibri</vt:lpstr>
      <vt:lpstr>Fira Sans Light</vt:lpstr>
      <vt:lpstr>Tahoma</vt:lpstr>
      <vt:lpstr>Times New Roman</vt:lpstr>
      <vt:lpstr>Wingdings</vt:lpstr>
      <vt:lpstr>Theme1</vt:lpstr>
      <vt:lpstr>Civil Rights Training   Child Nutrition Programs  </vt:lpstr>
      <vt:lpstr>Purpose of Civil Rights Policy</vt:lpstr>
      <vt:lpstr>Civil Rights Concepts</vt:lpstr>
      <vt:lpstr>What is discrimination in CNP?</vt:lpstr>
      <vt:lpstr>Areas of Compliance</vt:lpstr>
      <vt:lpstr>Assurances</vt:lpstr>
      <vt:lpstr>Assurances</vt:lpstr>
      <vt:lpstr>Public Notification </vt:lpstr>
      <vt:lpstr> Elements of Public Notification  </vt:lpstr>
      <vt:lpstr>Methods of Public Notification</vt:lpstr>
      <vt:lpstr>Nondiscrimination Statement</vt:lpstr>
      <vt:lpstr> Nondiscrimination Statement (Spanish)</vt:lpstr>
      <vt:lpstr>Nondiscrimination Statement </vt:lpstr>
      <vt:lpstr>Nondiscrimination Statement </vt:lpstr>
      <vt:lpstr>“And Justice For All” Poster</vt:lpstr>
      <vt:lpstr>Complaints of Discrimination</vt:lpstr>
      <vt:lpstr>Complaints of Discrimination</vt:lpstr>
      <vt:lpstr>Civil Rights Complaint Log</vt:lpstr>
      <vt:lpstr>Complaints of Discrimination</vt:lpstr>
      <vt:lpstr> Civil Rights Training </vt:lpstr>
      <vt:lpstr> Civil Rights Training </vt:lpstr>
      <vt:lpstr>  Civil Rights Training   </vt:lpstr>
      <vt:lpstr>  Customer Service   </vt:lpstr>
      <vt:lpstr>  Conflict Resolution   </vt:lpstr>
      <vt:lpstr>Racial and Ethnic Data  Collection and Reporting</vt:lpstr>
      <vt:lpstr>Racial and Ethnic Data  Collection and Reporting</vt:lpstr>
      <vt:lpstr>Racial and Ethnic Data  Collection and Reporting </vt:lpstr>
      <vt:lpstr>Limited English Proficiency (LEP)  and Program Access</vt:lpstr>
      <vt:lpstr>Limited English Proficiency (LEP)  and Program Access</vt:lpstr>
      <vt:lpstr>Limited English Proficiency (LEP)  and Program Access</vt:lpstr>
      <vt:lpstr>Limited English Proficiency (LEP)  and Program Access</vt:lpstr>
      <vt:lpstr>Limited English Proficiency (LEP)  and Program Access</vt:lpstr>
      <vt:lpstr>Disability Discrimination</vt:lpstr>
      <vt:lpstr>Disability Discrimination</vt:lpstr>
      <vt:lpstr>Disability Discrimination</vt:lpstr>
      <vt:lpstr>Compliance Reviews</vt:lpstr>
      <vt:lpstr>Compliance Reviews</vt:lpstr>
      <vt:lpstr>Pre-Award Compliance Reviews</vt:lpstr>
      <vt:lpstr>PowerPoint Presentation</vt:lpstr>
      <vt:lpstr> Special Compliance Reviews  </vt:lpstr>
      <vt:lpstr> Resolution of Noncompliance</vt:lpstr>
      <vt:lpstr>Contact Information</vt:lpstr>
    </vt:vector>
  </TitlesOfParts>
  <Company>FNS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Rights Training: Review of FNS Instruction 113-1</dc:title>
  <dc:creator>USDA</dc:creator>
  <cp:lastModifiedBy>Samantha Snuffer</cp:lastModifiedBy>
  <cp:revision>672</cp:revision>
  <cp:lastPrinted>2016-03-02T15:10:41Z</cp:lastPrinted>
  <dcterms:created xsi:type="dcterms:W3CDTF">2006-03-22T01:36:01Z</dcterms:created>
  <dcterms:modified xsi:type="dcterms:W3CDTF">2025-02-03T20:39:36Z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0x010100541365F789F6C24594DCE7322D3F5AAD</vt:lpwstr>
  </property>
  <property fmtid="{D5CDD505-2E9C-101B-9397-08002B2CF9AE}" pid="3" name="MSIP_Label_460f4a70-4b6c-4bd4-a002-31edb9c00abe_Enabled">
    <vt:lpwstr>true</vt:lpwstr>
  </property>
  <property fmtid="{D5CDD505-2E9C-101B-9397-08002B2CF9AE}" pid="4" name="MSIP_Label_460f4a70-4b6c-4bd4-a002-31edb9c00abe_SetDate">
    <vt:lpwstr>2025-02-03T20:38:35Z</vt:lpwstr>
  </property>
  <property fmtid="{D5CDD505-2E9C-101B-9397-08002B2CF9AE}" pid="5" name="MSIP_Label_460f4a70-4b6c-4bd4-a002-31edb9c00abe_Method">
    <vt:lpwstr>Standard</vt:lpwstr>
  </property>
  <property fmtid="{D5CDD505-2E9C-101B-9397-08002B2CF9AE}" pid="6" name="MSIP_Label_460f4a70-4b6c-4bd4-a002-31edb9c00abe_Name">
    <vt:lpwstr>General</vt:lpwstr>
  </property>
  <property fmtid="{D5CDD505-2E9C-101B-9397-08002B2CF9AE}" pid="7" name="MSIP_Label_460f4a70-4b6c-4bd4-a002-31edb9c00abe_SiteId">
    <vt:lpwstr>e019b04b-330c-467a-8bae-09fb17374d6a</vt:lpwstr>
  </property>
  <property fmtid="{D5CDD505-2E9C-101B-9397-08002B2CF9AE}" pid="8" name="MSIP_Label_460f4a70-4b6c-4bd4-a002-31edb9c00abe_ActionId">
    <vt:lpwstr>6ebfb7c2-cdd7-43dc-990c-a8405f9e09f5</vt:lpwstr>
  </property>
  <property fmtid="{D5CDD505-2E9C-101B-9397-08002B2CF9AE}" pid="9" name="MSIP_Label_460f4a70-4b6c-4bd4-a002-31edb9c00abe_ContentBits">
    <vt:lpwstr>0</vt:lpwstr>
  </property>
</Properties>
</file>