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257" r:id="rId3"/>
    <p:sldId id="259" r:id="rId4"/>
    <p:sldId id="258" r:id="rId5"/>
    <p:sldId id="260" r:id="rId6"/>
    <p:sldId id="261" r:id="rId7"/>
    <p:sldId id="262" r:id="rId8"/>
    <p:sldId id="263" r:id="rId9"/>
    <p:sldId id="264" r:id="rId10"/>
    <p:sldId id="266" r:id="rId11"/>
    <p:sldId id="328" r:id="rId12"/>
    <p:sldId id="329" r:id="rId13"/>
    <p:sldId id="330" r:id="rId14"/>
    <p:sldId id="331" r:id="rId15"/>
    <p:sldId id="332" r:id="rId16"/>
    <p:sldId id="333" r:id="rId17"/>
    <p:sldId id="334" r:id="rId18"/>
    <p:sldId id="314" r:id="rId19"/>
    <p:sldId id="335" r:id="rId20"/>
    <p:sldId id="315" r:id="rId21"/>
    <p:sldId id="316" r:id="rId22"/>
    <p:sldId id="345" r:id="rId23"/>
    <p:sldId id="346" r:id="rId24"/>
    <p:sldId id="317" r:id="rId25"/>
    <p:sldId id="318" r:id="rId26"/>
    <p:sldId id="319" r:id="rId27"/>
    <p:sldId id="320" r:id="rId28"/>
    <p:sldId id="321" r:id="rId29"/>
    <p:sldId id="288" r:id="rId30"/>
    <p:sldId id="336" r:id="rId31"/>
    <p:sldId id="337" r:id="rId32"/>
    <p:sldId id="324" r:id="rId33"/>
    <p:sldId id="325" r:id="rId34"/>
    <p:sldId id="326" r:id="rId35"/>
    <p:sldId id="338" r:id="rId36"/>
    <p:sldId id="339" r:id="rId37"/>
    <p:sldId id="340" r:id="rId38"/>
    <p:sldId id="327" r:id="rId39"/>
    <p:sldId id="341" r:id="rId40"/>
    <p:sldId id="342" r:id="rId41"/>
    <p:sldId id="343" r:id="rId42"/>
    <p:sldId id="344" r:id="rId43"/>
    <p:sldId id="279" r:id="rId44"/>
    <p:sldId id="289" r:id="rId45"/>
    <p:sldId id="290" r:id="rId46"/>
    <p:sldId id="291" r:id="rId47"/>
    <p:sldId id="292" r:id="rId48"/>
    <p:sldId id="293" r:id="rId49"/>
    <p:sldId id="294" r:id="rId50"/>
    <p:sldId id="295" r:id="rId51"/>
    <p:sldId id="296" r:id="rId52"/>
    <p:sldId id="297" r:id="rId53"/>
    <p:sldId id="299" r:id="rId54"/>
    <p:sldId id="300" r:id="rId55"/>
    <p:sldId id="301" r:id="rId56"/>
    <p:sldId id="302" r:id="rId57"/>
    <p:sldId id="303" r:id="rId58"/>
    <p:sldId id="287"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000" autoAdjust="0"/>
  </p:normalViewPr>
  <p:slideViewPr>
    <p:cSldViewPr snapToGrid="0" snapToObjects="1">
      <p:cViewPr varScale="1">
        <p:scale>
          <a:sx n="79" d="100"/>
          <a:sy n="79" d="100"/>
        </p:scale>
        <p:origin x="2544" y="84"/>
      </p:cViewPr>
      <p:guideLst/>
    </p:cSldViewPr>
  </p:slideViewPr>
  <p:notesTextViewPr>
    <p:cViewPr>
      <p:scale>
        <a:sx n="1" d="1"/>
        <a:sy n="1" d="1"/>
      </p:scale>
      <p:origin x="0" y="0"/>
    </p:cViewPr>
  </p:notesTextViewPr>
  <p:notesViewPr>
    <p:cSldViewPr snapToGrid="0" snapToObjects="1">
      <p:cViewPr varScale="1">
        <p:scale>
          <a:sx n="86" d="100"/>
          <a:sy n="86" d="100"/>
        </p:scale>
        <p:origin x="32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Legg" userId="ece363d3-ff2a-4dcf-97cf-86029a4d9317" providerId="ADAL" clId="{630B96CB-C987-41BD-B436-3BCDD33BF332}"/>
    <pc:docChg chg="undo custSel mod addSld modSld sldOrd">
      <pc:chgData name="Travis Legg" userId="ece363d3-ff2a-4dcf-97cf-86029a4d9317" providerId="ADAL" clId="{630B96CB-C987-41BD-B436-3BCDD33BF332}" dt="2023-01-24T19:50:42.484" v="1326" actId="20577"/>
      <pc:docMkLst>
        <pc:docMk/>
      </pc:docMkLst>
      <pc:sldChg chg="addSp delSp modSp mod modNotesTx">
        <pc:chgData name="Travis Legg" userId="ece363d3-ff2a-4dcf-97cf-86029a4d9317" providerId="ADAL" clId="{630B96CB-C987-41BD-B436-3BCDD33BF332}" dt="2023-01-24T19:38:52.588" v="48" actId="20577"/>
        <pc:sldMkLst>
          <pc:docMk/>
          <pc:sldMk cId="1609833363" sldId="316"/>
        </pc:sldMkLst>
        <pc:spChg chg="mod">
          <ac:chgData name="Travis Legg" userId="ece363d3-ff2a-4dcf-97cf-86029a4d9317" providerId="ADAL" clId="{630B96CB-C987-41BD-B436-3BCDD33BF332}" dt="2023-01-24T19:38:17.874" v="5" actId="26606"/>
          <ac:spMkLst>
            <pc:docMk/>
            <pc:sldMk cId="1609833363" sldId="316"/>
            <ac:spMk id="2" creationId="{00000000-0000-0000-0000-000000000000}"/>
          </ac:spMkLst>
        </pc:spChg>
        <pc:spChg chg="mod ord">
          <ac:chgData name="Travis Legg" userId="ece363d3-ff2a-4dcf-97cf-86029a4d9317" providerId="ADAL" clId="{630B96CB-C987-41BD-B436-3BCDD33BF332}" dt="2023-01-24T19:38:17.874" v="5" actId="26606"/>
          <ac:spMkLst>
            <pc:docMk/>
            <pc:sldMk cId="1609833363" sldId="316"/>
            <ac:spMk id="4" creationId="{00000000-0000-0000-0000-000000000000}"/>
          </ac:spMkLst>
        </pc:spChg>
        <pc:picChg chg="del">
          <ac:chgData name="Travis Legg" userId="ece363d3-ff2a-4dcf-97cf-86029a4d9317" providerId="ADAL" clId="{630B96CB-C987-41BD-B436-3BCDD33BF332}" dt="2023-01-24T19:37:41.725" v="3" actId="478"/>
          <ac:picMkLst>
            <pc:docMk/>
            <pc:sldMk cId="1609833363" sldId="316"/>
            <ac:picMk id="3" creationId="{00000000-0000-0000-0000-000000000000}"/>
          </ac:picMkLst>
        </pc:picChg>
        <pc:picChg chg="add mod">
          <ac:chgData name="Travis Legg" userId="ece363d3-ff2a-4dcf-97cf-86029a4d9317" providerId="ADAL" clId="{630B96CB-C987-41BD-B436-3BCDD33BF332}" dt="2023-01-24T19:38:21.900" v="6" actId="1076"/>
          <ac:picMkLst>
            <pc:docMk/>
            <pc:sldMk cId="1609833363" sldId="316"/>
            <ac:picMk id="6" creationId="{16CAD883-3164-4495-89D7-E9AB060F4A8B}"/>
          </ac:picMkLst>
        </pc:picChg>
      </pc:sldChg>
      <pc:sldChg chg="addSp delSp modSp mod modNotesTx">
        <pc:chgData name="Travis Legg" userId="ece363d3-ff2a-4dcf-97cf-86029a4d9317" providerId="ADAL" clId="{630B96CB-C987-41BD-B436-3BCDD33BF332}" dt="2023-01-24T19:50:42.484" v="1326" actId="20577"/>
        <pc:sldMkLst>
          <pc:docMk/>
          <pc:sldMk cId="3854317190" sldId="318"/>
        </pc:sldMkLst>
        <pc:spChg chg="mod">
          <ac:chgData name="Travis Legg" userId="ece363d3-ff2a-4dcf-97cf-86029a4d9317" providerId="ADAL" clId="{630B96CB-C987-41BD-B436-3BCDD33BF332}" dt="2023-01-24T19:44:20.302" v="725" actId="26606"/>
          <ac:spMkLst>
            <pc:docMk/>
            <pc:sldMk cId="3854317190" sldId="318"/>
            <ac:spMk id="2" creationId="{00000000-0000-0000-0000-000000000000}"/>
          </ac:spMkLst>
        </pc:spChg>
        <pc:spChg chg="mod ord">
          <ac:chgData name="Travis Legg" userId="ece363d3-ff2a-4dcf-97cf-86029a4d9317" providerId="ADAL" clId="{630B96CB-C987-41BD-B436-3BCDD33BF332}" dt="2023-01-24T19:44:20.302" v="725" actId="26606"/>
          <ac:spMkLst>
            <pc:docMk/>
            <pc:sldMk cId="3854317190" sldId="318"/>
            <ac:spMk id="4" creationId="{00000000-0000-0000-0000-000000000000}"/>
          </ac:spMkLst>
        </pc:spChg>
        <pc:picChg chg="del">
          <ac:chgData name="Travis Legg" userId="ece363d3-ff2a-4dcf-97cf-86029a4d9317" providerId="ADAL" clId="{630B96CB-C987-41BD-B436-3BCDD33BF332}" dt="2023-01-24T19:44:16.112" v="723" actId="478"/>
          <ac:picMkLst>
            <pc:docMk/>
            <pc:sldMk cId="3854317190" sldId="318"/>
            <ac:picMk id="3" creationId="{00000000-0000-0000-0000-000000000000}"/>
          </ac:picMkLst>
        </pc:picChg>
        <pc:picChg chg="add mod">
          <ac:chgData name="Travis Legg" userId="ece363d3-ff2a-4dcf-97cf-86029a4d9317" providerId="ADAL" clId="{630B96CB-C987-41BD-B436-3BCDD33BF332}" dt="2023-01-24T19:45:23.112" v="733" actId="1076"/>
          <ac:picMkLst>
            <pc:docMk/>
            <pc:sldMk cId="3854317190" sldId="318"/>
            <ac:picMk id="6" creationId="{908A9692-1EFC-4901-BC69-5995E73A59FA}"/>
          </ac:picMkLst>
        </pc:picChg>
      </pc:sldChg>
      <pc:sldChg chg="addSp delSp modSp add mod modNotesTx">
        <pc:chgData name="Travis Legg" userId="ece363d3-ff2a-4dcf-97cf-86029a4d9317" providerId="ADAL" clId="{630B96CB-C987-41BD-B436-3BCDD33BF332}" dt="2023-01-24T19:42:25.403" v="574" actId="20577"/>
        <pc:sldMkLst>
          <pc:docMk/>
          <pc:sldMk cId="2011509999" sldId="345"/>
        </pc:sldMkLst>
        <pc:spChg chg="mod">
          <ac:chgData name="Travis Legg" userId="ece363d3-ff2a-4dcf-97cf-86029a4d9317" providerId="ADAL" clId="{630B96CB-C987-41BD-B436-3BCDD33BF332}" dt="2023-01-24T19:40:13.746" v="52" actId="26606"/>
          <ac:spMkLst>
            <pc:docMk/>
            <pc:sldMk cId="2011509999" sldId="345"/>
            <ac:spMk id="2" creationId="{00000000-0000-0000-0000-000000000000}"/>
          </ac:spMkLst>
        </pc:spChg>
        <pc:spChg chg="mod ord">
          <ac:chgData name="Travis Legg" userId="ece363d3-ff2a-4dcf-97cf-86029a4d9317" providerId="ADAL" clId="{630B96CB-C987-41BD-B436-3BCDD33BF332}" dt="2023-01-24T19:40:13.746" v="52" actId="26606"/>
          <ac:spMkLst>
            <pc:docMk/>
            <pc:sldMk cId="2011509999" sldId="345"/>
            <ac:spMk id="4" creationId="{00000000-0000-0000-0000-000000000000}"/>
          </ac:spMkLst>
        </pc:spChg>
        <pc:picChg chg="add del">
          <ac:chgData name="Travis Legg" userId="ece363d3-ff2a-4dcf-97cf-86029a4d9317" providerId="ADAL" clId="{630B96CB-C987-41BD-B436-3BCDD33BF332}" dt="2023-01-24T19:39:04.222" v="49" actId="478"/>
          <ac:picMkLst>
            <pc:docMk/>
            <pc:sldMk cId="2011509999" sldId="345"/>
            <ac:picMk id="3" creationId="{00000000-0000-0000-0000-000000000000}"/>
          </ac:picMkLst>
        </pc:picChg>
        <pc:picChg chg="add mod">
          <ac:chgData name="Travis Legg" userId="ece363d3-ff2a-4dcf-97cf-86029a4d9317" providerId="ADAL" clId="{630B96CB-C987-41BD-B436-3BCDD33BF332}" dt="2023-01-24T19:40:16.237" v="53" actId="1076"/>
          <ac:picMkLst>
            <pc:docMk/>
            <pc:sldMk cId="2011509999" sldId="345"/>
            <ac:picMk id="6" creationId="{233FF1CE-C0A5-4A94-B97B-DDDCB936CF99}"/>
          </ac:picMkLst>
        </pc:picChg>
      </pc:sldChg>
      <pc:sldChg chg="add ord modNotesTx">
        <pc:chgData name="Travis Legg" userId="ece363d3-ff2a-4dcf-97cf-86029a4d9317" providerId="ADAL" clId="{630B96CB-C987-41BD-B436-3BCDD33BF332}" dt="2023-01-24T19:43:28.287" v="722" actId="20577"/>
        <pc:sldMkLst>
          <pc:docMk/>
          <pc:sldMk cId="2918287353"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CCD718-5C9E-0F41-8F48-4EA387E4022C}" type="datetimeFigureOut">
              <a:rPr lang="en-US" smtClean="0"/>
              <a:t>01/24/2023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a:t>
            </a:fld>
            <a:endParaRPr lang="en-US"/>
          </a:p>
        </p:txBody>
      </p:sp>
    </p:spTree>
    <p:extLst>
      <p:ext uri="{BB962C8B-B14F-4D97-AF65-F5344CB8AC3E}">
        <p14:creationId xmlns:p14="http://schemas.microsoft.com/office/powerpoint/2010/main" val="298093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023"/>
            <a:r>
              <a:rPr lang="en-US" dirty="0"/>
              <a:t>The terminology on the </a:t>
            </a:r>
            <a:r>
              <a:rPr lang="en-US" b="1" dirty="0"/>
              <a:t>Application</a:t>
            </a:r>
            <a:r>
              <a:rPr lang="en-US" b="1" baseline="0" dirty="0"/>
              <a:t> Packet </a:t>
            </a:r>
            <a:r>
              <a:rPr lang="en-US" b="0" baseline="0" dirty="0"/>
              <a:t>screen </a:t>
            </a:r>
            <a:r>
              <a:rPr lang="en-US" baseline="0" dirty="0"/>
              <a:t>is exactly the same as it was in the old version of ACES.  </a:t>
            </a:r>
            <a:r>
              <a:rPr lang="en-US" dirty="0"/>
              <a:t>The first section of the </a:t>
            </a:r>
            <a:r>
              <a:rPr lang="en-US" b="1" dirty="0"/>
              <a:t>Application Packet </a:t>
            </a:r>
            <a:r>
              <a:rPr lang="en-US" dirty="0"/>
              <a:t>is the “</a:t>
            </a:r>
            <a:r>
              <a:rPr lang="en-US" b="1" dirty="0"/>
              <a:t>Sponsor Application</a:t>
            </a:r>
            <a:r>
              <a:rPr lang="en-US" dirty="0"/>
              <a:t>”. </a:t>
            </a:r>
          </a:p>
          <a:p>
            <a:endParaRPr lang="en-US" baseline="0" dirty="0"/>
          </a:p>
          <a:p>
            <a:r>
              <a:rPr lang="en-US" b="1" baseline="0" dirty="0"/>
              <a:t>Budget Detail </a:t>
            </a:r>
            <a:r>
              <a:rPr lang="en-US" baseline="0" dirty="0"/>
              <a:t>is your budget for the program year.  You must complete you site application before you complete the Budget Detail.</a:t>
            </a:r>
          </a:p>
          <a:p>
            <a:endParaRPr lang="en-US" baseline="0" dirty="0"/>
          </a:p>
          <a:p>
            <a:r>
              <a:rPr lang="en-US" b="1" baseline="0" dirty="0"/>
              <a:t>Site Field Trip List </a:t>
            </a:r>
            <a:r>
              <a:rPr lang="en-US" b="0" baseline="0" dirty="0"/>
              <a:t>must be completed after the site applications are completed.  This is to be filled out if you plan to feed anywhere else except the address listed on the site application.</a:t>
            </a:r>
            <a:endParaRPr lang="en-US" baseline="0" dirty="0"/>
          </a:p>
          <a:p>
            <a:endParaRPr lang="en-US" baseline="0" dirty="0"/>
          </a:p>
          <a:p>
            <a:r>
              <a:rPr lang="en-US" b="1" baseline="0" dirty="0"/>
              <a:t>Checklist Summary</a:t>
            </a:r>
            <a:r>
              <a:rPr lang="en-US" baseline="0" dirty="0"/>
              <a:t> is the Supporting Documents.  This must be completed after all of the site applications are entered.</a:t>
            </a:r>
          </a:p>
          <a:p>
            <a:endParaRPr lang="en-US" baseline="0" dirty="0"/>
          </a:p>
          <a:p>
            <a:r>
              <a:rPr lang="en-US" baseline="0" dirty="0"/>
              <a:t>At the bottom of the screen is where you complete your site applications.</a:t>
            </a:r>
          </a:p>
          <a:p>
            <a:endParaRPr lang="en-US" baseline="0" dirty="0"/>
          </a:p>
        </p:txBody>
      </p:sp>
      <p:sp>
        <p:nvSpPr>
          <p:cNvPr id="4" name="Slide Number Placeholder 3"/>
          <p:cNvSpPr>
            <a:spLocks noGrp="1"/>
          </p:cNvSpPr>
          <p:nvPr>
            <p:ph type="sldNum" sz="quarter" idx="10"/>
          </p:nvPr>
        </p:nvSpPr>
        <p:spPr/>
        <p:txBody>
          <a:bodyPr/>
          <a:lstStyle/>
          <a:p>
            <a:fld id="{C2AEE2DE-F569-CB47-AE41-C8EBB0F45B6F}" type="slidenum">
              <a:rPr lang="en-US" smtClean="0"/>
              <a:t>10</a:t>
            </a:fld>
            <a:endParaRPr lang="en-US"/>
          </a:p>
        </p:txBody>
      </p:sp>
    </p:spTree>
    <p:extLst>
      <p:ext uri="{BB962C8B-B14F-4D97-AF65-F5344CB8AC3E}">
        <p14:creationId xmlns:p14="http://schemas.microsoft.com/office/powerpoint/2010/main" val="420003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Application Packet, click on modify by Sponsor Application.  It begins with the street address and contact information for the sponsor.</a:t>
            </a:r>
          </a:p>
        </p:txBody>
      </p:sp>
      <p:sp>
        <p:nvSpPr>
          <p:cNvPr id="4" name="Slide Number Placeholder 3"/>
          <p:cNvSpPr>
            <a:spLocks noGrp="1"/>
          </p:cNvSpPr>
          <p:nvPr>
            <p:ph type="sldNum" sz="quarter" idx="10"/>
          </p:nvPr>
        </p:nvSpPr>
        <p:spPr/>
        <p:txBody>
          <a:bodyPr/>
          <a:lstStyle/>
          <a:p>
            <a:fld id="{C2AEE2DE-F569-CB47-AE41-C8EBB0F45B6F}" type="slidenum">
              <a:rPr lang="en-US" smtClean="0"/>
              <a:t>11</a:t>
            </a:fld>
            <a:endParaRPr lang="en-US"/>
          </a:p>
        </p:txBody>
      </p:sp>
    </p:spTree>
    <p:extLst>
      <p:ext uri="{BB962C8B-B14F-4D97-AF65-F5344CB8AC3E}">
        <p14:creationId xmlns:p14="http://schemas.microsoft.com/office/powerpoint/2010/main" val="346432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provide the Ethnic and Racial Data for the Sponsor.</a:t>
            </a:r>
          </a:p>
        </p:txBody>
      </p:sp>
      <p:sp>
        <p:nvSpPr>
          <p:cNvPr id="4" name="Slide Number Placeholder 3"/>
          <p:cNvSpPr>
            <a:spLocks noGrp="1"/>
          </p:cNvSpPr>
          <p:nvPr>
            <p:ph type="sldNum" sz="quarter" idx="10"/>
          </p:nvPr>
        </p:nvSpPr>
        <p:spPr/>
        <p:txBody>
          <a:bodyPr/>
          <a:lstStyle/>
          <a:p>
            <a:fld id="{C2AEE2DE-F569-CB47-AE41-C8EBB0F45B6F}" type="slidenum">
              <a:rPr lang="en-US" smtClean="0"/>
              <a:t>12</a:t>
            </a:fld>
            <a:endParaRPr lang="en-US"/>
          </a:p>
        </p:txBody>
      </p:sp>
    </p:spTree>
    <p:extLst>
      <p:ext uri="{BB962C8B-B14F-4D97-AF65-F5344CB8AC3E}">
        <p14:creationId xmlns:p14="http://schemas.microsoft.com/office/powerpoint/2010/main" val="48526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Media Release Question, Training Sessions, and Agency Participation Questions are almost exactly the same as the old ACES.  Some of this information will be there from the old ACES, but anything not filled out must be completed.</a:t>
            </a:r>
          </a:p>
        </p:txBody>
      </p:sp>
      <p:sp>
        <p:nvSpPr>
          <p:cNvPr id="4" name="Slide Number Placeholder 3"/>
          <p:cNvSpPr>
            <a:spLocks noGrp="1"/>
          </p:cNvSpPr>
          <p:nvPr>
            <p:ph type="sldNum" sz="quarter" idx="10"/>
          </p:nvPr>
        </p:nvSpPr>
        <p:spPr/>
        <p:txBody>
          <a:bodyPr/>
          <a:lstStyle/>
          <a:p>
            <a:fld id="{C2AEE2DE-F569-CB47-AE41-C8EBB0F45B6F}" type="slidenum">
              <a:rPr lang="en-US" smtClean="0"/>
              <a:t>13</a:t>
            </a:fld>
            <a:endParaRPr lang="en-US"/>
          </a:p>
        </p:txBody>
      </p:sp>
    </p:spTree>
    <p:extLst>
      <p:ext uri="{BB962C8B-B14F-4D97-AF65-F5344CB8AC3E}">
        <p14:creationId xmlns:p14="http://schemas.microsoft.com/office/powerpoint/2010/main" val="1234674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should be transferred from the old ACES, but you must ensure that all the data is still correct.</a:t>
            </a:r>
          </a:p>
        </p:txBody>
      </p:sp>
      <p:sp>
        <p:nvSpPr>
          <p:cNvPr id="4" name="Slide Number Placeholder 3"/>
          <p:cNvSpPr>
            <a:spLocks noGrp="1"/>
          </p:cNvSpPr>
          <p:nvPr>
            <p:ph type="sldNum" sz="quarter" idx="10"/>
          </p:nvPr>
        </p:nvSpPr>
        <p:spPr/>
        <p:txBody>
          <a:bodyPr/>
          <a:lstStyle/>
          <a:p>
            <a:fld id="{C2AEE2DE-F569-CB47-AE41-C8EBB0F45B6F}" type="slidenum">
              <a:rPr lang="en-US" smtClean="0"/>
              <a:t>14</a:t>
            </a:fld>
            <a:endParaRPr lang="en-US"/>
          </a:p>
        </p:txBody>
      </p:sp>
    </p:spTree>
    <p:extLst>
      <p:ext uri="{BB962C8B-B14F-4D97-AF65-F5344CB8AC3E}">
        <p14:creationId xmlns:p14="http://schemas.microsoft.com/office/powerpoint/2010/main" val="1198920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Most of the General Questions will be converted from the old ACES, but please be sure to answer every question.</a:t>
            </a:r>
          </a:p>
        </p:txBody>
      </p:sp>
      <p:sp>
        <p:nvSpPr>
          <p:cNvPr id="4" name="Slide Number Placeholder 3"/>
          <p:cNvSpPr>
            <a:spLocks noGrp="1"/>
          </p:cNvSpPr>
          <p:nvPr>
            <p:ph type="sldNum" sz="quarter" idx="10"/>
          </p:nvPr>
        </p:nvSpPr>
        <p:spPr/>
        <p:txBody>
          <a:bodyPr/>
          <a:lstStyle/>
          <a:p>
            <a:fld id="{C2AEE2DE-F569-CB47-AE41-C8EBB0F45B6F}" type="slidenum">
              <a:rPr lang="en-US" smtClean="0"/>
              <a:t>15</a:t>
            </a:fld>
            <a:endParaRPr lang="en-US"/>
          </a:p>
        </p:txBody>
      </p:sp>
    </p:spTree>
    <p:extLst>
      <p:ext uri="{BB962C8B-B14F-4D97-AF65-F5344CB8AC3E}">
        <p14:creationId xmlns:p14="http://schemas.microsoft.com/office/powerpoint/2010/main" val="1608617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Authorized Signer will be the personnel allowed to make changes to the application or submit a claim.</a:t>
            </a:r>
          </a:p>
        </p:txBody>
      </p:sp>
      <p:sp>
        <p:nvSpPr>
          <p:cNvPr id="4" name="Slide Number Placeholder 3"/>
          <p:cNvSpPr>
            <a:spLocks noGrp="1"/>
          </p:cNvSpPr>
          <p:nvPr>
            <p:ph type="sldNum" sz="quarter" idx="10"/>
          </p:nvPr>
        </p:nvSpPr>
        <p:spPr/>
        <p:txBody>
          <a:bodyPr/>
          <a:lstStyle/>
          <a:p>
            <a:fld id="{C2AEE2DE-F569-CB47-AE41-C8EBB0F45B6F}" type="slidenum">
              <a:rPr lang="en-US" smtClean="0"/>
              <a:t>16</a:t>
            </a:fld>
            <a:endParaRPr lang="en-US"/>
          </a:p>
        </p:txBody>
      </p:sp>
    </p:spTree>
    <p:extLst>
      <p:ext uri="{BB962C8B-B14F-4D97-AF65-F5344CB8AC3E}">
        <p14:creationId xmlns:p14="http://schemas.microsoft.com/office/powerpoint/2010/main" val="3149297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click the checkbox in the Certification Section and click Save.</a:t>
            </a:r>
          </a:p>
        </p:txBody>
      </p:sp>
      <p:sp>
        <p:nvSpPr>
          <p:cNvPr id="4" name="Slide Number Placeholder 3"/>
          <p:cNvSpPr>
            <a:spLocks noGrp="1"/>
          </p:cNvSpPr>
          <p:nvPr>
            <p:ph type="sldNum" sz="quarter" idx="10"/>
          </p:nvPr>
        </p:nvSpPr>
        <p:spPr/>
        <p:txBody>
          <a:bodyPr/>
          <a:lstStyle/>
          <a:p>
            <a:fld id="{C2AEE2DE-F569-CB47-AE41-C8EBB0F45B6F}" type="slidenum">
              <a:rPr lang="en-US" smtClean="0"/>
              <a:t>17</a:t>
            </a:fld>
            <a:endParaRPr lang="en-US"/>
          </a:p>
        </p:txBody>
      </p:sp>
    </p:spTree>
    <p:extLst>
      <p:ext uri="{BB962C8B-B14F-4D97-AF65-F5344CB8AC3E}">
        <p14:creationId xmlns:p14="http://schemas.microsoft.com/office/powerpoint/2010/main" val="1257865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must complete the site Applications before Budget Detail, Site Field Trip List, and Checklist Summary.  Please click Summer Food Service Program at the bottom of the screen to add the Site Applications.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18</a:t>
            </a:fld>
            <a:endParaRPr lang="en-US"/>
          </a:p>
        </p:txBody>
      </p:sp>
    </p:spTree>
    <p:extLst>
      <p:ext uri="{BB962C8B-B14F-4D97-AF65-F5344CB8AC3E}">
        <p14:creationId xmlns:p14="http://schemas.microsoft.com/office/powerpoint/2010/main" val="3239473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you select </a:t>
            </a:r>
            <a:r>
              <a:rPr lang="en-US" b="0" baseline="0" dirty="0"/>
              <a:t>Site Applications </a:t>
            </a:r>
            <a:r>
              <a:rPr lang="en-US" baseline="0" dirty="0"/>
              <a:t>on the Application Packet screen, it will display all of your active sites.  You no longer need to select Add/Renew Site.  You can just select </a:t>
            </a:r>
            <a:r>
              <a:rPr lang="en-US" b="1" baseline="0" dirty="0"/>
              <a:t>Modify </a:t>
            </a:r>
            <a:r>
              <a:rPr lang="en-US" baseline="0" dirty="0"/>
              <a:t>beside the site you are working on (or select </a:t>
            </a:r>
            <a:r>
              <a:rPr lang="en-US" b="1" baseline="0" dirty="0"/>
              <a:t>Revise</a:t>
            </a:r>
            <a:r>
              <a:rPr lang="en-US" baseline="0" dirty="0"/>
              <a:t> if the site has already been approved).</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19</a:t>
            </a:fld>
            <a:endParaRPr lang="en-US"/>
          </a:p>
        </p:txBody>
      </p:sp>
    </p:spTree>
    <p:extLst>
      <p:ext uri="{BB962C8B-B14F-4D97-AF65-F5344CB8AC3E}">
        <p14:creationId xmlns:p14="http://schemas.microsoft.com/office/powerpoint/2010/main" val="123565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login screen for the updated ACES has a new look but a similar feel.</a:t>
            </a:r>
            <a:r>
              <a:rPr lang="en-US" baseline="0" dirty="0"/>
              <a:t>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a:t>
            </a:fld>
            <a:endParaRPr lang="en-US"/>
          </a:p>
        </p:txBody>
      </p:sp>
    </p:spTree>
    <p:extLst>
      <p:ext uri="{BB962C8B-B14F-4D97-AF65-F5344CB8AC3E}">
        <p14:creationId xmlns:p14="http://schemas.microsoft.com/office/powerpoint/2010/main" val="128053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application begins by entering the site’s address and contact information.</a:t>
            </a:r>
            <a:r>
              <a:rPr lang="en-US" baseline="0" dirty="0"/>
              <a:t>  Some of this information will roll over from the old version of ACES; however, the new site application requests additional information.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20</a:t>
            </a:fld>
            <a:endParaRPr lang="en-US"/>
          </a:p>
        </p:txBody>
      </p:sp>
    </p:spTree>
    <p:extLst>
      <p:ext uri="{BB962C8B-B14F-4D97-AF65-F5344CB8AC3E}">
        <p14:creationId xmlns:p14="http://schemas.microsoft.com/office/powerpoint/2010/main" val="3206973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Site Information must include</a:t>
            </a:r>
            <a:r>
              <a:rPr lang="en-US" baseline="0" dirty="0"/>
              <a:t> the Operation Dates, the number of days in each of the operating months, type of meals being served, and what meal pattern is being followed.  </a:t>
            </a:r>
          </a:p>
          <a:p>
            <a:endParaRPr lang="en-US" baseline="0" dirty="0"/>
          </a:p>
          <a:p>
            <a:r>
              <a:rPr lang="en-US" baseline="0" dirty="0"/>
              <a:t>Question 10:  Click on Calendar in Blue.</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21</a:t>
            </a:fld>
            <a:endParaRPr lang="en-US"/>
          </a:p>
        </p:txBody>
      </p:sp>
    </p:spTree>
    <p:extLst>
      <p:ext uri="{BB962C8B-B14F-4D97-AF65-F5344CB8AC3E}">
        <p14:creationId xmlns:p14="http://schemas.microsoft.com/office/powerpoint/2010/main" val="240955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your Start Date and End Dates into the Calendar Options.  Next, make sure to select the days of the week that you will be operating this site.  Once this is completed, please click on Update Calendar.  It may take a minute to update.  You may confirm your dates in the calendar below.  You days will display in Green.  Once finished, please remember to click on the red Save and Close Button.</a:t>
            </a:r>
          </a:p>
        </p:txBody>
      </p:sp>
      <p:sp>
        <p:nvSpPr>
          <p:cNvPr id="4" name="Slide Number Placeholder 3"/>
          <p:cNvSpPr>
            <a:spLocks noGrp="1"/>
          </p:cNvSpPr>
          <p:nvPr>
            <p:ph type="sldNum" sz="quarter" idx="10"/>
          </p:nvPr>
        </p:nvSpPr>
        <p:spPr/>
        <p:txBody>
          <a:bodyPr/>
          <a:lstStyle/>
          <a:p>
            <a:fld id="{C2AEE2DE-F569-CB47-AE41-C8EBB0F45B6F}" type="slidenum">
              <a:rPr lang="en-US" smtClean="0"/>
              <a:t>22</a:t>
            </a:fld>
            <a:endParaRPr lang="en-US"/>
          </a:p>
        </p:txBody>
      </p:sp>
    </p:spTree>
    <p:extLst>
      <p:ext uri="{BB962C8B-B14F-4D97-AF65-F5344CB8AC3E}">
        <p14:creationId xmlns:p14="http://schemas.microsoft.com/office/powerpoint/2010/main" val="204000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selected your dates, please click Refresh From Calendar in Blue.  This will add the correct days of the week in the appropriate month.</a:t>
            </a:r>
          </a:p>
        </p:txBody>
      </p:sp>
      <p:sp>
        <p:nvSpPr>
          <p:cNvPr id="4" name="Slide Number Placeholder 3"/>
          <p:cNvSpPr>
            <a:spLocks noGrp="1"/>
          </p:cNvSpPr>
          <p:nvPr>
            <p:ph type="sldNum" sz="quarter" idx="10"/>
          </p:nvPr>
        </p:nvSpPr>
        <p:spPr/>
        <p:txBody>
          <a:bodyPr/>
          <a:lstStyle/>
          <a:p>
            <a:fld id="{C2AEE2DE-F569-CB47-AE41-C8EBB0F45B6F}" type="slidenum">
              <a:rPr lang="en-US" smtClean="0"/>
              <a:t>23</a:t>
            </a:fld>
            <a:endParaRPr lang="en-US"/>
          </a:p>
        </p:txBody>
      </p:sp>
    </p:spTree>
    <p:extLst>
      <p:ext uri="{BB962C8B-B14F-4D97-AF65-F5344CB8AC3E}">
        <p14:creationId xmlns:p14="http://schemas.microsoft.com/office/powerpoint/2010/main" val="395291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Type</a:t>
            </a:r>
            <a:r>
              <a:rPr lang="en-US" baseline="0" dirty="0"/>
              <a:t> must be selected.  In this example, Open site is selected and ACES grays out the questions that do not apply.</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24</a:t>
            </a:fld>
            <a:endParaRPr lang="en-US"/>
          </a:p>
        </p:txBody>
      </p:sp>
    </p:spTree>
    <p:extLst>
      <p:ext uri="{BB962C8B-B14F-4D97-AF65-F5344CB8AC3E}">
        <p14:creationId xmlns:p14="http://schemas.microsoft.com/office/powerpoint/2010/main" val="4256372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Meals Includes</a:t>
            </a:r>
            <a:r>
              <a:rPr lang="en-US" baseline="0" dirty="0"/>
              <a:t> the serving dates, days in the operating months, days served, meals times, service method, meal pattern, and average daily participation.</a:t>
            </a:r>
          </a:p>
          <a:p>
            <a:endParaRPr lang="en-US" baseline="0" dirty="0"/>
          </a:p>
          <a:p>
            <a:r>
              <a:rPr lang="en-US" baseline="0" dirty="0"/>
              <a:t>Under Breakfast it says Copy from Meal and there is a dropdown.  If you select Site Operations in the dropdown and click on Copy, it will transfer the dates and days you selected from questions 10 of the Site Application.  This way you don’t have to put in the date's multiple times.  This procedure will also put the number of days in the month to match what you entered on questions 10 as well.</a:t>
            </a:r>
          </a:p>
          <a:p>
            <a:endParaRPr lang="en-US" baseline="0" dirty="0"/>
          </a:p>
          <a:p>
            <a:r>
              <a:rPr lang="en-US" baseline="0" dirty="0"/>
              <a:t>The same steps above should be used under Lunch </a:t>
            </a:r>
            <a:r>
              <a:rPr lang="en-US" baseline="0"/>
              <a:t>as well.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25</a:t>
            </a:fld>
            <a:endParaRPr lang="en-US"/>
          </a:p>
        </p:txBody>
      </p:sp>
    </p:spTree>
    <p:extLst>
      <p:ext uri="{BB962C8B-B14F-4D97-AF65-F5344CB8AC3E}">
        <p14:creationId xmlns:p14="http://schemas.microsoft.com/office/powerpoint/2010/main" val="1320200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meals are not prepared on-site,</a:t>
            </a:r>
            <a:r>
              <a:rPr lang="en-US" baseline="0" dirty="0"/>
              <a:t> then the Satellite Preparation Kitchen section must be completed.  If you are purchasing the meals from a vendor, then the Contractor section must be completed.</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26</a:t>
            </a:fld>
            <a:endParaRPr lang="en-US"/>
          </a:p>
        </p:txBody>
      </p:sp>
    </p:spTree>
    <p:extLst>
      <p:ext uri="{BB962C8B-B14F-4D97-AF65-F5344CB8AC3E}">
        <p14:creationId xmlns:p14="http://schemas.microsoft.com/office/powerpoint/2010/main" val="1513053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Meal Service Questions and monitoring questions come next.  Monitoring</a:t>
            </a:r>
            <a:r>
              <a:rPr lang="en-US" baseline="0" dirty="0"/>
              <a:t> questions require the dates of the planned monitoring.  If you select the calendar icon, you may select the dates from a calendar.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27</a:t>
            </a:fld>
            <a:endParaRPr lang="en-US"/>
          </a:p>
        </p:txBody>
      </p:sp>
    </p:spTree>
    <p:extLst>
      <p:ext uri="{BB962C8B-B14F-4D97-AF65-F5344CB8AC3E}">
        <p14:creationId xmlns:p14="http://schemas.microsoft.com/office/powerpoint/2010/main" val="181150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there is a comment section from the sponsor to the Office of Child Nutrition.  To complete the site application, check the checkbox and click save.  Repeat these steps for any additional sites.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28</a:t>
            </a:fld>
            <a:endParaRPr lang="en-US"/>
          </a:p>
        </p:txBody>
      </p:sp>
    </p:spTree>
    <p:extLst>
      <p:ext uri="{BB962C8B-B14F-4D97-AF65-F5344CB8AC3E}">
        <p14:creationId xmlns:p14="http://schemas.microsoft.com/office/powerpoint/2010/main" val="3552100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Detail screen in the new ACES is similar</a:t>
            </a:r>
            <a:r>
              <a:rPr lang="en-US" baseline="0" dirty="0"/>
              <a:t> to the screen in the old version of ACES, with just a slightly </a:t>
            </a:r>
            <a:r>
              <a:rPr lang="en-US" dirty="0"/>
              <a:t>different look.</a:t>
            </a:r>
          </a:p>
          <a:p>
            <a:endParaRPr lang="en-US" dirty="0"/>
          </a:p>
          <a:p>
            <a:r>
              <a:rPr lang="en-US" dirty="0"/>
              <a:t>The Operating Reimbursement and Administrative Reimbursement is calculated based on the information you placed</a:t>
            </a:r>
            <a:r>
              <a:rPr lang="en-US" baseline="0" dirty="0"/>
              <a:t> in the site applications.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29</a:t>
            </a:fld>
            <a:endParaRPr lang="en-US"/>
          </a:p>
        </p:txBody>
      </p:sp>
    </p:spTree>
    <p:extLst>
      <p:ext uri="{BB962C8B-B14F-4D97-AF65-F5344CB8AC3E}">
        <p14:creationId xmlns:p14="http://schemas.microsoft.com/office/powerpoint/2010/main" val="129485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news is that</a:t>
            </a:r>
            <a:r>
              <a:rPr lang="en-US" baseline="0" dirty="0"/>
              <a:t> the</a:t>
            </a:r>
            <a:r>
              <a:rPr lang="en-US" dirty="0"/>
              <a:t> links</a:t>
            </a:r>
            <a:r>
              <a:rPr lang="en-US" baseline="0" dirty="0"/>
              <a:t> for </a:t>
            </a:r>
            <a:r>
              <a:rPr lang="en-US" b="1" dirty="0"/>
              <a:t>Forgot Your</a:t>
            </a:r>
            <a:r>
              <a:rPr lang="en-US" b="1" baseline="0" dirty="0"/>
              <a:t> Password </a:t>
            </a:r>
            <a:r>
              <a:rPr lang="en-US" baseline="0" dirty="0"/>
              <a:t>and </a:t>
            </a:r>
            <a:r>
              <a:rPr lang="en-US" b="1" baseline="0" dirty="0"/>
              <a:t>Forgot Your User ID </a:t>
            </a:r>
            <a:r>
              <a:rPr lang="en-US" baseline="0" dirty="0"/>
              <a:t>work. To reset your password, select the </a:t>
            </a:r>
            <a:r>
              <a:rPr lang="en-US" b="1" dirty="0"/>
              <a:t>Forgot Your</a:t>
            </a:r>
            <a:r>
              <a:rPr lang="en-US" b="1" baseline="0" dirty="0"/>
              <a:t> Password</a:t>
            </a:r>
            <a:r>
              <a:rPr lang="en-US" b="0" baseline="0" dirty="0"/>
              <a:t> link and </a:t>
            </a:r>
            <a:r>
              <a:rPr lang="en-US" dirty="0">
                <a:effectLst/>
              </a:rPr>
              <a:t>enter the User</a:t>
            </a:r>
            <a:r>
              <a:rPr lang="en-US" baseline="0" dirty="0">
                <a:effectLst/>
              </a:rPr>
              <a:t> ID and</a:t>
            </a:r>
            <a:r>
              <a:rPr lang="en-US" dirty="0">
                <a:effectLst/>
              </a:rPr>
              <a:t> email address associated with the account. </a:t>
            </a:r>
            <a:r>
              <a:rPr lang="en-US" baseline="0" dirty="0"/>
              <a:t>To reset your User ID, select the </a:t>
            </a:r>
            <a:r>
              <a:rPr lang="en-US" b="1" baseline="0" dirty="0"/>
              <a:t>Forgot Your User ID </a:t>
            </a:r>
            <a:r>
              <a:rPr lang="en-US" baseline="0" dirty="0"/>
              <a:t>link, and </a:t>
            </a:r>
            <a:r>
              <a:rPr lang="en-US" dirty="0">
                <a:effectLst/>
              </a:rPr>
              <a:t>enter the email address associated with the account.</a:t>
            </a:r>
            <a:endParaRPr lang="en-US" baseline="0" dirty="0"/>
          </a:p>
        </p:txBody>
      </p:sp>
      <p:sp>
        <p:nvSpPr>
          <p:cNvPr id="4" name="Slide Number Placeholder 3"/>
          <p:cNvSpPr>
            <a:spLocks noGrp="1"/>
          </p:cNvSpPr>
          <p:nvPr>
            <p:ph type="sldNum" sz="quarter" idx="10"/>
          </p:nvPr>
        </p:nvSpPr>
        <p:spPr/>
        <p:txBody>
          <a:bodyPr/>
          <a:lstStyle/>
          <a:p>
            <a:fld id="{C2AEE2DE-F569-CB47-AE41-C8EBB0F45B6F}" type="slidenum">
              <a:rPr lang="en-US" smtClean="0"/>
              <a:t>3</a:t>
            </a:fld>
            <a:endParaRPr lang="en-US"/>
          </a:p>
        </p:txBody>
      </p:sp>
    </p:spTree>
    <p:extLst>
      <p:ext uri="{BB962C8B-B14F-4D97-AF65-F5344CB8AC3E}">
        <p14:creationId xmlns:p14="http://schemas.microsoft.com/office/powerpoint/2010/main" val="1796784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is exactly like</a:t>
            </a:r>
            <a:r>
              <a:rPr lang="en-US" baseline="0" dirty="0"/>
              <a:t> the old version of ACES.  This will allow you to put in what your are budgeting for.</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30</a:t>
            </a:fld>
            <a:endParaRPr lang="en-US"/>
          </a:p>
        </p:txBody>
      </p:sp>
    </p:spTree>
    <p:extLst>
      <p:ext uri="{BB962C8B-B14F-4D97-AF65-F5344CB8AC3E}">
        <p14:creationId xmlns:p14="http://schemas.microsoft.com/office/powerpoint/2010/main" val="919899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is exactly like</a:t>
            </a:r>
            <a:r>
              <a:rPr lang="en-US" baseline="0" dirty="0"/>
              <a:t> the old version of ACES.  It will compare you reimbursement to your expenses, and then you must answer Program Income and Revenue questions.  Once Completed, please click Save.</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31</a:t>
            </a:fld>
            <a:endParaRPr lang="en-US"/>
          </a:p>
        </p:txBody>
      </p:sp>
    </p:spTree>
    <p:extLst>
      <p:ext uri="{BB962C8B-B14F-4D97-AF65-F5344CB8AC3E}">
        <p14:creationId xmlns:p14="http://schemas.microsoft.com/office/powerpoint/2010/main" val="3305843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site applications are completed, you will need to complete the Checklist</a:t>
            </a:r>
            <a:r>
              <a:rPr lang="en-US" baseline="0" dirty="0"/>
              <a:t> Summary in the Application Packet.  Please note that there is both a Sponsor section and a Site section.  In this example, three Items need to be completed for the sponsor and one site has two items that need completed.  To begin, just click on the sponsor name in blue.</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32</a:t>
            </a:fld>
            <a:endParaRPr lang="en-US"/>
          </a:p>
        </p:txBody>
      </p:sp>
    </p:spTree>
    <p:extLst>
      <p:ext uri="{BB962C8B-B14F-4D97-AF65-F5344CB8AC3E}">
        <p14:creationId xmlns:p14="http://schemas.microsoft.com/office/powerpoint/2010/main" val="3305395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supporting document or checklist item will have a paperclip to attach a file. </a:t>
            </a:r>
            <a:r>
              <a:rPr lang="en-US" baseline="0" dirty="0"/>
              <a:t>If you attach the file it</a:t>
            </a:r>
            <a:r>
              <a:rPr lang="en-US" sz="1200" b="0" i="0" u="none" strike="noStrike" kern="1200" baseline="0" dirty="0">
                <a:solidFill>
                  <a:schemeClr val="tx1"/>
                </a:solidFill>
                <a:latin typeface="+mn-lt"/>
                <a:ea typeface="+mn-ea"/>
                <a:cs typeface="+mn-cs"/>
              </a:rPr>
              <a:t> will appear in the lower portion of this screen.  </a:t>
            </a:r>
            <a:r>
              <a:rPr lang="en-US" dirty="0"/>
              <a:t>You</a:t>
            </a:r>
            <a:r>
              <a:rPr lang="en-US" baseline="0" dirty="0"/>
              <a:t> must check the checkbox beside the checklist item once it is uploaded or mailed/faxed to the state agency.  Please remember to select the red </a:t>
            </a:r>
            <a:r>
              <a:rPr lang="en-US" b="1" baseline="0" dirty="0"/>
              <a:t>Save</a:t>
            </a:r>
            <a:r>
              <a:rPr lang="en-US" baseline="0" dirty="0"/>
              <a:t> button at the bottom of the screen.</a:t>
            </a:r>
          </a:p>
        </p:txBody>
      </p:sp>
      <p:sp>
        <p:nvSpPr>
          <p:cNvPr id="4" name="Slide Number Placeholder 3"/>
          <p:cNvSpPr>
            <a:spLocks noGrp="1"/>
          </p:cNvSpPr>
          <p:nvPr>
            <p:ph type="sldNum" sz="quarter" idx="10"/>
          </p:nvPr>
        </p:nvSpPr>
        <p:spPr/>
        <p:txBody>
          <a:bodyPr/>
          <a:lstStyle/>
          <a:p>
            <a:fld id="{C2AEE2DE-F569-CB47-AE41-C8EBB0F45B6F}" type="slidenum">
              <a:rPr lang="en-US" smtClean="0"/>
              <a:t>33</a:t>
            </a:fld>
            <a:endParaRPr lang="en-US"/>
          </a:p>
        </p:txBody>
      </p:sp>
    </p:spTree>
    <p:extLst>
      <p:ext uri="{BB962C8B-B14F-4D97-AF65-F5344CB8AC3E}">
        <p14:creationId xmlns:p14="http://schemas.microsoft.com/office/powerpoint/2010/main" val="2712638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the </a:t>
            </a:r>
            <a:r>
              <a:rPr lang="en-US" dirty="0"/>
              <a:t>sponsor checklist</a:t>
            </a:r>
            <a:r>
              <a:rPr lang="en-US" baseline="0" dirty="0"/>
              <a:t> items are completed,  click on the blue site names and complete the same process.  Please make sure that the boxes beside each checklist item are checked when the items are uploaded or mailed/faxed to the State Agency. Then click the red </a:t>
            </a:r>
            <a:r>
              <a:rPr lang="en-US" b="1" baseline="0" dirty="0"/>
              <a:t>Save</a:t>
            </a:r>
            <a:r>
              <a:rPr lang="en-US" baseline="0" dirty="0"/>
              <a:t> button.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34</a:t>
            </a:fld>
            <a:endParaRPr lang="en-US"/>
          </a:p>
        </p:txBody>
      </p:sp>
    </p:spTree>
    <p:extLst>
      <p:ext uri="{BB962C8B-B14F-4D97-AF65-F5344CB8AC3E}">
        <p14:creationId xmlns:p14="http://schemas.microsoft.com/office/powerpoint/2010/main" val="655324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field trips planned, please select</a:t>
            </a:r>
            <a:r>
              <a:rPr lang="en-US" baseline="0" dirty="0"/>
              <a:t> Details beside the Site Field Trip List in the Application Packet.  To add the planned Field Trip, click Create New Field Trip at the bottom of the screen.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35</a:t>
            </a:fld>
            <a:endParaRPr lang="en-US"/>
          </a:p>
        </p:txBody>
      </p:sp>
    </p:spTree>
    <p:extLst>
      <p:ext uri="{BB962C8B-B14F-4D97-AF65-F5344CB8AC3E}">
        <p14:creationId xmlns:p14="http://schemas.microsoft.com/office/powerpoint/2010/main" val="3944613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dropdown list contains your sites.  You must select the site that will be going on the field trip and click Continue.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36</a:t>
            </a:fld>
            <a:endParaRPr lang="en-US"/>
          </a:p>
        </p:txBody>
      </p:sp>
    </p:spTree>
    <p:extLst>
      <p:ext uri="{BB962C8B-B14F-4D97-AF65-F5344CB8AC3E}">
        <p14:creationId xmlns:p14="http://schemas.microsoft.com/office/powerpoint/2010/main" val="516059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submit</a:t>
            </a:r>
            <a:r>
              <a:rPr lang="en-US" baseline="0" dirty="0"/>
              <a:t> the Field Trip Request, complete the information and then click Save at the bottom of the screen.  You may create Field Trip Requests even if your Application Packet is Approved and it will not change the Approval Status of the Application Packet.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37</a:t>
            </a:fld>
            <a:endParaRPr lang="en-US"/>
          </a:p>
        </p:txBody>
      </p:sp>
    </p:spTree>
    <p:extLst>
      <p:ext uri="{BB962C8B-B14F-4D97-AF65-F5344CB8AC3E}">
        <p14:creationId xmlns:p14="http://schemas.microsoft.com/office/powerpoint/2010/main" val="1838717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Action</a:t>
            </a:r>
            <a:r>
              <a:rPr lang="en-US" baseline="0" dirty="0"/>
              <a:t> items</a:t>
            </a:r>
            <a:r>
              <a:rPr lang="en-US" dirty="0"/>
              <a:t> are completed, click</a:t>
            </a:r>
            <a:r>
              <a:rPr lang="en-US" baseline="0" dirty="0"/>
              <a:t> the</a:t>
            </a:r>
            <a:r>
              <a:rPr lang="en-US" dirty="0"/>
              <a:t> red </a:t>
            </a:r>
            <a:r>
              <a:rPr lang="en-US" b="1" dirty="0"/>
              <a:t>Submit for Approval</a:t>
            </a:r>
            <a:r>
              <a:rPr lang="en-US" b="1" baseline="0" dirty="0"/>
              <a:t> </a:t>
            </a:r>
            <a:r>
              <a:rPr lang="en-US" baseline="0" dirty="0"/>
              <a:t>button.  WVDE cannot approve an application packet without this button being selected.</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38</a:t>
            </a:fld>
            <a:endParaRPr lang="en-US"/>
          </a:p>
        </p:txBody>
      </p:sp>
    </p:spTree>
    <p:extLst>
      <p:ext uri="{BB962C8B-B14F-4D97-AF65-F5344CB8AC3E}">
        <p14:creationId xmlns:p14="http://schemas.microsoft.com/office/powerpoint/2010/main" val="2503403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selecting Applications from the Menu Bar, you may select Advance Requests if you wish to receive an advance.</a:t>
            </a:r>
          </a:p>
          <a:p>
            <a:endParaRPr lang="en-US" baseline="0" dirty="0"/>
          </a:p>
          <a:p>
            <a:r>
              <a:rPr lang="en-US" baseline="0" dirty="0"/>
              <a:t>Click Add beside to month you wish to receive an advance.</a:t>
            </a:r>
            <a:endParaRPr lang="en-US"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39</a:t>
            </a:fld>
            <a:endParaRPr lang="en-US"/>
          </a:p>
        </p:txBody>
      </p:sp>
    </p:spTree>
    <p:extLst>
      <p:ext uri="{BB962C8B-B14F-4D97-AF65-F5344CB8AC3E}">
        <p14:creationId xmlns:p14="http://schemas.microsoft.com/office/powerpoint/2010/main" val="86346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login</a:t>
            </a:r>
            <a:r>
              <a:rPr lang="en-US" baseline="0" dirty="0"/>
              <a:t> screen still provides a </a:t>
            </a:r>
            <a:r>
              <a:rPr lang="en-US" b="1" baseline="0" dirty="0"/>
              <a:t>Training Management </a:t>
            </a:r>
            <a:r>
              <a:rPr lang="en-US" b="0" baseline="0" dirty="0"/>
              <a:t>link which allows users to register for WVDE OCN trainings.  Each time a new training is offered, WVDE OCN </a:t>
            </a:r>
            <a:r>
              <a:rPr lang="en-US" baseline="0" dirty="0"/>
              <a:t>will email detailed instructions and screenshots on how to register for the training.</a:t>
            </a:r>
          </a:p>
        </p:txBody>
      </p:sp>
      <p:sp>
        <p:nvSpPr>
          <p:cNvPr id="4" name="Slide Number Placeholder 3"/>
          <p:cNvSpPr>
            <a:spLocks noGrp="1"/>
          </p:cNvSpPr>
          <p:nvPr>
            <p:ph type="sldNum" sz="quarter" idx="10"/>
          </p:nvPr>
        </p:nvSpPr>
        <p:spPr/>
        <p:txBody>
          <a:bodyPr/>
          <a:lstStyle/>
          <a:p>
            <a:fld id="{C2AEE2DE-F569-CB47-AE41-C8EBB0F45B6F}" type="slidenum">
              <a:rPr lang="en-US" smtClean="0"/>
              <a:t>4</a:t>
            </a:fld>
            <a:endParaRPr lang="en-US"/>
          </a:p>
        </p:txBody>
      </p:sp>
    </p:spTree>
    <p:extLst>
      <p:ext uri="{BB962C8B-B14F-4D97-AF65-F5344CB8AC3E}">
        <p14:creationId xmlns:p14="http://schemas.microsoft.com/office/powerpoint/2010/main" val="3899795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checkbox beside Operating and the checkbox that certifies the information.</a:t>
            </a:r>
            <a:r>
              <a:rPr lang="en-US" baseline="0" dirty="0"/>
              <a:t>  Please remember to click Save.</a:t>
            </a:r>
            <a:endParaRPr lang="en-US"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40</a:t>
            </a:fld>
            <a:endParaRPr lang="en-US"/>
          </a:p>
        </p:txBody>
      </p:sp>
    </p:spTree>
    <p:extLst>
      <p:ext uri="{BB962C8B-B14F-4D97-AF65-F5344CB8AC3E}">
        <p14:creationId xmlns:p14="http://schemas.microsoft.com/office/powerpoint/2010/main" val="3275134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a:t>
            </a:r>
            <a:r>
              <a:rPr lang="en-US" baseline="0" dirty="0"/>
              <a:t> receive a confirmation screen that the information was saved.  Please click Finish.</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41</a:t>
            </a:fld>
            <a:endParaRPr lang="en-US"/>
          </a:p>
        </p:txBody>
      </p:sp>
    </p:spTree>
    <p:extLst>
      <p:ext uri="{BB962C8B-B14F-4D97-AF65-F5344CB8AC3E}">
        <p14:creationId xmlns:p14="http://schemas.microsoft.com/office/powerpoint/2010/main" val="4243569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able to see that the Advance</a:t>
            </a:r>
            <a:r>
              <a:rPr lang="en-US" baseline="0" dirty="0"/>
              <a:t> Request is Pending Approval for the month you selected.</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42</a:t>
            </a:fld>
            <a:endParaRPr lang="en-US"/>
          </a:p>
        </p:txBody>
      </p:sp>
    </p:spTree>
    <p:extLst>
      <p:ext uri="{BB962C8B-B14F-4D97-AF65-F5344CB8AC3E}">
        <p14:creationId xmlns:p14="http://schemas.microsoft.com/office/powerpoint/2010/main" val="2549161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43</a:t>
            </a:fld>
            <a:endParaRPr lang="en-US"/>
          </a:p>
        </p:txBody>
      </p:sp>
    </p:spTree>
    <p:extLst>
      <p:ext uri="{BB962C8B-B14F-4D97-AF65-F5344CB8AC3E}">
        <p14:creationId xmlns:p14="http://schemas.microsoft.com/office/powerpoint/2010/main" val="3417967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your</a:t>
            </a:r>
            <a:r>
              <a:rPr lang="en-US" baseline="0" dirty="0"/>
              <a:t> sponsor Application is approved, you may begin submitting online reimbursement claim requests.  To submit a claim, select </a:t>
            </a:r>
            <a:r>
              <a:rPr lang="en-US" b="1" baseline="0" dirty="0"/>
              <a:t>Claims</a:t>
            </a:r>
            <a:r>
              <a:rPr lang="en-US" baseline="0" dirty="0"/>
              <a:t> from the blue menu bar.  Under </a:t>
            </a:r>
            <a:r>
              <a:rPr lang="en-US" b="1" baseline="0" dirty="0"/>
              <a:t>Item</a:t>
            </a:r>
            <a:r>
              <a:rPr lang="en-US" baseline="0" dirty="0"/>
              <a:t>, select the type of claim you would like to submit.</a:t>
            </a:r>
            <a:endParaRPr lang="en-US" dirty="0"/>
          </a:p>
          <a:p>
            <a:endParaRPr lang="en-US" dirty="0"/>
          </a:p>
          <a:p>
            <a:r>
              <a:rPr lang="en-US" b="1" baseline="0" dirty="0"/>
              <a:t>Click Claim - SFSP</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44</a:t>
            </a:fld>
            <a:endParaRPr lang="en-US"/>
          </a:p>
        </p:txBody>
      </p:sp>
    </p:spTree>
    <p:extLst>
      <p:ext uri="{BB962C8B-B14F-4D97-AF65-F5344CB8AC3E}">
        <p14:creationId xmlns:p14="http://schemas.microsoft.com/office/powerpoint/2010/main" val="3168860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Claim Year Summary screen summarizes information regarding the claim for each month in the designated year:</a:t>
            </a:r>
          </a:p>
          <a:p>
            <a:endParaRPr lang="en-US" baseline="0" dirty="0"/>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Adj</a:t>
            </a:r>
            <a:r>
              <a:rPr lang="en-US" sz="1200" b="0" i="0" u="none" strike="noStrike" kern="1200" baseline="0" dirty="0">
                <a:solidFill>
                  <a:schemeClr val="tx1"/>
                </a:solidFill>
                <a:latin typeface="+mn-lt"/>
                <a:ea typeface="+mn-ea"/>
                <a:cs typeface="+mn-cs"/>
              </a:rPr>
              <a:t> Number: identifies the number of revisions associated with the claim. Each revision must be re-processed by WVDE OCN. </a:t>
            </a:r>
          </a:p>
          <a:p>
            <a:r>
              <a:rPr lang="en-US" sz="1200" b="0" i="0" u="none" strike="noStrike" kern="1200" baseline="0" dirty="0">
                <a:solidFill>
                  <a:schemeClr val="tx1"/>
                </a:solidFill>
                <a:latin typeface="+mn-lt"/>
                <a:ea typeface="+mn-ea"/>
                <a:cs typeface="+mn-cs"/>
              </a:rPr>
              <a:t>• Claim Status: identifies the current status of the claim. </a:t>
            </a:r>
          </a:p>
          <a:p>
            <a:r>
              <a:rPr lang="en-US" sz="1200" b="0" i="0" u="none" strike="noStrike" kern="1200" baseline="0" dirty="0">
                <a:solidFill>
                  <a:schemeClr val="tx1"/>
                </a:solidFill>
                <a:latin typeface="+mn-lt"/>
                <a:ea typeface="+mn-ea"/>
                <a:cs typeface="+mn-cs"/>
              </a:rPr>
              <a:t>• Date Received: identifies the date the system initially received the claim submission. </a:t>
            </a:r>
          </a:p>
          <a:p>
            <a:r>
              <a:rPr lang="en-US" sz="1200" b="0" i="0" u="none" strike="noStrike" kern="1200" baseline="0" dirty="0">
                <a:solidFill>
                  <a:schemeClr val="tx1"/>
                </a:solidFill>
                <a:latin typeface="+mn-lt"/>
                <a:ea typeface="+mn-ea"/>
                <a:cs typeface="+mn-cs"/>
              </a:rPr>
              <a:t>• Date Processed: identifies the date the claim was included in the payment batch process. </a:t>
            </a:r>
          </a:p>
          <a:p>
            <a:r>
              <a:rPr lang="en-US" sz="1200" b="0" i="0" u="none" strike="noStrike" kern="1200" baseline="0" dirty="0">
                <a:solidFill>
                  <a:schemeClr val="tx1"/>
                </a:solidFill>
                <a:latin typeface="+mn-lt"/>
                <a:ea typeface="+mn-ea"/>
                <a:cs typeface="+mn-cs"/>
              </a:rPr>
              <a:t>• Earned Amount: identifies the current value of the claim. </a:t>
            </a:r>
          </a:p>
          <a:p>
            <a:endParaRPr lang="en-US" sz="1200" b="0" i="0" u="none" strike="noStrike" kern="1200" baseline="0" dirty="0">
              <a:solidFill>
                <a:schemeClr val="tx1"/>
              </a:solidFill>
              <a:latin typeface="+mn-lt"/>
              <a:ea typeface="+mn-ea"/>
              <a:cs typeface="+mn-cs"/>
            </a:endParaRPr>
          </a:p>
          <a:p>
            <a:r>
              <a:rPr lang="en-US" baseline="0" dirty="0"/>
              <a:t>To submit a claim, select the desired Claim Month.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45</a:t>
            </a:fld>
            <a:endParaRPr lang="en-US"/>
          </a:p>
        </p:txBody>
      </p:sp>
    </p:spTree>
    <p:extLst>
      <p:ext uri="{BB962C8B-B14F-4D97-AF65-F5344CB8AC3E}">
        <p14:creationId xmlns:p14="http://schemas.microsoft.com/office/powerpoint/2010/main" val="1937645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screen will appear if this is the first time submitting a claim for the month selected.  Select the red </a:t>
            </a:r>
            <a:r>
              <a:rPr lang="en-US" b="1" baseline="0" dirty="0"/>
              <a:t>Add Original Claim </a:t>
            </a:r>
            <a:r>
              <a:rPr lang="en-US" b="0" baseline="0" dirty="0"/>
              <a:t>button</a:t>
            </a:r>
            <a:r>
              <a:rPr lang="en-US" b="1" baseline="0" dirty="0"/>
              <a:t> </a:t>
            </a:r>
            <a:r>
              <a:rPr lang="en-US" baseline="0" dirty="0"/>
              <a:t>at the bottom of the screen to add a claim.</a:t>
            </a:r>
          </a:p>
        </p:txBody>
      </p:sp>
      <p:sp>
        <p:nvSpPr>
          <p:cNvPr id="4" name="Slide Number Placeholder 3"/>
          <p:cNvSpPr>
            <a:spLocks noGrp="1"/>
          </p:cNvSpPr>
          <p:nvPr>
            <p:ph type="sldNum" sz="quarter" idx="10"/>
          </p:nvPr>
        </p:nvSpPr>
        <p:spPr/>
        <p:txBody>
          <a:bodyPr/>
          <a:lstStyle/>
          <a:p>
            <a:fld id="{C2AEE2DE-F569-CB47-AE41-C8EBB0F45B6F}" type="slidenum">
              <a:rPr lang="en-US" smtClean="0"/>
              <a:t>46</a:t>
            </a:fld>
            <a:endParaRPr lang="en-US"/>
          </a:p>
        </p:txBody>
      </p:sp>
    </p:spTree>
    <p:extLst>
      <p:ext uri="{BB962C8B-B14F-4D97-AF65-F5344CB8AC3E}">
        <p14:creationId xmlns:p14="http://schemas.microsoft.com/office/powerpoint/2010/main" val="3120542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sites should be listed on this screen.</a:t>
            </a:r>
            <a:r>
              <a:rPr lang="en-US" baseline="0" dirty="0"/>
              <a:t> In the old version of ACES, you had to submit a claim for each site approved to operate in the month selected.  The new ACES does not require you to add a claim for each site.  If you only had meal counts for the first site then that is the only site you need to select.  To submit a claim for a site select </a:t>
            </a:r>
            <a:r>
              <a:rPr lang="en-US" b="1" baseline="0" dirty="0"/>
              <a:t>Add</a:t>
            </a:r>
            <a:r>
              <a:rPr lang="en-US" baseline="0" dirty="0"/>
              <a:t> beside the site you wish to add a claim for.</a:t>
            </a:r>
          </a:p>
        </p:txBody>
      </p:sp>
      <p:sp>
        <p:nvSpPr>
          <p:cNvPr id="4" name="Slide Number Placeholder 3"/>
          <p:cNvSpPr>
            <a:spLocks noGrp="1"/>
          </p:cNvSpPr>
          <p:nvPr>
            <p:ph type="sldNum" sz="quarter" idx="10"/>
          </p:nvPr>
        </p:nvSpPr>
        <p:spPr/>
        <p:txBody>
          <a:bodyPr/>
          <a:lstStyle/>
          <a:p>
            <a:fld id="{C2AEE2DE-F569-CB47-AE41-C8EBB0F45B6F}" type="slidenum">
              <a:rPr lang="en-US" smtClean="0"/>
              <a:t>47</a:t>
            </a:fld>
            <a:endParaRPr lang="en-US"/>
          </a:p>
        </p:txBody>
      </p:sp>
    </p:spTree>
    <p:extLst>
      <p:ext uri="{BB962C8B-B14F-4D97-AF65-F5344CB8AC3E}">
        <p14:creationId xmlns:p14="http://schemas.microsoft.com/office/powerpoint/2010/main" val="4185313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may be a little confusing.  </a:t>
            </a:r>
          </a:p>
          <a:p>
            <a:endParaRPr lang="en-US" baseline="0" dirty="0"/>
          </a:p>
          <a:p>
            <a:r>
              <a:rPr lang="en-US" b="1" baseline="0" dirty="0"/>
              <a:t>Self-Prep and/or Vended-Rural Meals Served to Children </a:t>
            </a:r>
            <a:r>
              <a:rPr lang="en-US" b="0" baseline="0" dirty="0"/>
              <a:t>– For meal reporting for Rural Sites</a:t>
            </a:r>
          </a:p>
          <a:p>
            <a:endParaRPr lang="en-US" b="0" baseline="0" dirty="0"/>
          </a:p>
          <a:p>
            <a:r>
              <a:rPr lang="en-US" b="1" baseline="0" dirty="0"/>
              <a:t>Vended-Urban Meals Served to Children </a:t>
            </a:r>
            <a:r>
              <a:rPr lang="en-US" b="0" baseline="0" dirty="0"/>
              <a:t>– For meal reporting for Urban Sites</a:t>
            </a:r>
          </a:p>
          <a:p>
            <a:endParaRPr lang="en-US" b="1" baseline="0" dirty="0"/>
          </a:p>
          <a:p>
            <a:r>
              <a:rPr lang="en-US" b="0" baseline="0" dirty="0"/>
              <a:t>In each of these sections,</a:t>
            </a:r>
          </a:p>
          <a:p>
            <a:endParaRPr lang="en-US" b="0" baseline="0" dirty="0"/>
          </a:p>
          <a:p>
            <a:r>
              <a:rPr lang="en-US" b="1" baseline="0" dirty="0"/>
              <a:t>First Meals Served </a:t>
            </a:r>
            <a:r>
              <a:rPr lang="en-US" b="0" baseline="0" dirty="0"/>
              <a:t>and </a:t>
            </a:r>
            <a:r>
              <a:rPr lang="en-US" b="1" baseline="0" dirty="0"/>
              <a:t>Second Meals Served </a:t>
            </a:r>
            <a:r>
              <a:rPr lang="en-US" b="0" baseline="0" dirty="0"/>
              <a:t>are for all forms of Open Sites</a:t>
            </a:r>
          </a:p>
          <a:p>
            <a:endParaRPr lang="en-US" b="0" baseline="0" dirty="0"/>
          </a:p>
          <a:p>
            <a:r>
              <a:rPr lang="en-US" b="1" baseline="0" dirty="0"/>
              <a:t>Camp First Meals Served </a:t>
            </a:r>
            <a:r>
              <a:rPr lang="en-US" b="0" baseline="0" dirty="0"/>
              <a:t>and </a:t>
            </a:r>
            <a:r>
              <a:rPr lang="en-US" b="1" baseline="0" dirty="0"/>
              <a:t>Camp Second Meals Served </a:t>
            </a:r>
            <a:r>
              <a:rPr lang="en-US" b="0" baseline="0" dirty="0"/>
              <a:t>are for all forms of Camps</a:t>
            </a:r>
          </a:p>
          <a:p>
            <a:endParaRPr lang="en-US" b="0" baseline="0" dirty="0"/>
          </a:p>
          <a:p>
            <a:r>
              <a:rPr lang="en-US" b="0" baseline="0" dirty="0"/>
              <a:t>Please be sure that you record the meals in the correct section and column.</a:t>
            </a:r>
          </a:p>
        </p:txBody>
      </p:sp>
      <p:sp>
        <p:nvSpPr>
          <p:cNvPr id="4" name="Slide Number Placeholder 3"/>
          <p:cNvSpPr>
            <a:spLocks noGrp="1"/>
          </p:cNvSpPr>
          <p:nvPr>
            <p:ph type="sldNum" sz="quarter" idx="10"/>
          </p:nvPr>
        </p:nvSpPr>
        <p:spPr/>
        <p:txBody>
          <a:bodyPr/>
          <a:lstStyle/>
          <a:p>
            <a:fld id="{C2AEE2DE-F569-CB47-AE41-C8EBB0F45B6F}" type="slidenum">
              <a:rPr lang="en-US" smtClean="0"/>
              <a:t>48</a:t>
            </a:fld>
            <a:endParaRPr lang="en-US"/>
          </a:p>
        </p:txBody>
      </p:sp>
    </p:spTree>
    <p:extLst>
      <p:ext uri="{BB962C8B-B14F-4D97-AF65-F5344CB8AC3E}">
        <p14:creationId xmlns:p14="http://schemas.microsoft.com/office/powerpoint/2010/main" val="42575793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type in the number of Non Reimbursable meals and click Save.</a:t>
            </a:r>
          </a:p>
        </p:txBody>
      </p:sp>
      <p:sp>
        <p:nvSpPr>
          <p:cNvPr id="4" name="Slide Number Placeholder 3"/>
          <p:cNvSpPr>
            <a:spLocks noGrp="1"/>
          </p:cNvSpPr>
          <p:nvPr>
            <p:ph type="sldNum" sz="quarter" idx="10"/>
          </p:nvPr>
        </p:nvSpPr>
        <p:spPr/>
        <p:txBody>
          <a:bodyPr/>
          <a:lstStyle/>
          <a:p>
            <a:fld id="{C2AEE2DE-F569-CB47-AE41-C8EBB0F45B6F}" type="slidenum">
              <a:rPr lang="en-US" smtClean="0"/>
              <a:t>49</a:t>
            </a:fld>
            <a:endParaRPr lang="en-US"/>
          </a:p>
        </p:txBody>
      </p:sp>
    </p:spTree>
    <p:extLst>
      <p:ext uri="{BB962C8B-B14F-4D97-AF65-F5344CB8AC3E}">
        <p14:creationId xmlns:p14="http://schemas.microsoft.com/office/powerpoint/2010/main" val="270295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successfully log on, you will be directed to the </a:t>
            </a:r>
            <a:r>
              <a:rPr lang="en-US" b="1" dirty="0"/>
              <a:t>Programs</a:t>
            </a:r>
            <a:r>
              <a:rPr lang="en-US" dirty="0"/>
              <a:t> home page.  The </a:t>
            </a:r>
            <a:r>
              <a:rPr lang="en-US" b="1" dirty="0"/>
              <a:t>Programs</a:t>
            </a:r>
            <a:r>
              <a:rPr lang="en-US" dirty="0"/>
              <a:t> home page provides access to all of the Child Nutrition Programs. The screen now displays a waffle instead of a pie.</a:t>
            </a:r>
            <a:r>
              <a:rPr lang="en-US" baseline="0" dirty="0"/>
              <a:t> Actual a</a:t>
            </a:r>
            <a:r>
              <a:rPr lang="en-US" dirty="0"/>
              <a:t>ccess to specific programs and modules depends on a user’s security rights. </a:t>
            </a:r>
            <a:r>
              <a:rPr lang="en-US" baseline="0" dirty="0"/>
              <a:t>All Child Nutrition Programs you are approved for, will be listed here.  In this example, the sponsor is approved to modify School Nutrition Programs (NSLP/SBP/</a:t>
            </a:r>
            <a:r>
              <a:rPr lang="en-US" dirty="0"/>
              <a:t>SMP/ASSP/SSO</a:t>
            </a:r>
            <a:r>
              <a:rPr lang="en-US" baseline="0" dirty="0"/>
              <a:t>), the Child and Adult Care Food Program (CACFP), and the Summer Food Service Program (SFSP).  If you are not approved to modify one of these programs, it will simply show up as a blank square.</a:t>
            </a:r>
          </a:p>
          <a:p>
            <a:endParaRPr lang="en-US" baseline="0" dirty="0"/>
          </a:p>
          <a:p>
            <a:r>
              <a:rPr lang="en-US" baseline="0" dirty="0"/>
              <a:t>If you only participate in the SFSP Program, you will log straight into it.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a:t>
            </a:fld>
            <a:endParaRPr lang="en-US"/>
          </a:p>
        </p:txBody>
      </p:sp>
    </p:spTree>
    <p:extLst>
      <p:ext uri="{BB962C8B-B14F-4D97-AF65-F5344CB8AC3E}">
        <p14:creationId xmlns:p14="http://schemas.microsoft.com/office/powerpoint/2010/main" val="2342633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saving your claim information, you must click Finish at the bottom of the screen and then continue this process for any other site you are claiming for.</a:t>
            </a:r>
          </a:p>
        </p:txBody>
      </p:sp>
      <p:sp>
        <p:nvSpPr>
          <p:cNvPr id="4" name="Slide Number Placeholder 3"/>
          <p:cNvSpPr>
            <a:spLocks noGrp="1"/>
          </p:cNvSpPr>
          <p:nvPr>
            <p:ph type="sldNum" sz="quarter" idx="10"/>
          </p:nvPr>
        </p:nvSpPr>
        <p:spPr/>
        <p:txBody>
          <a:bodyPr/>
          <a:lstStyle/>
          <a:p>
            <a:fld id="{C2AEE2DE-F569-CB47-AE41-C8EBB0F45B6F}" type="slidenum">
              <a:rPr lang="en-US" smtClean="0"/>
              <a:t>50</a:t>
            </a:fld>
            <a:endParaRPr lang="en-US"/>
          </a:p>
        </p:txBody>
      </p:sp>
    </p:spTree>
    <p:extLst>
      <p:ext uri="{BB962C8B-B14F-4D97-AF65-F5344CB8AC3E}">
        <p14:creationId xmlns:p14="http://schemas.microsoft.com/office/powerpoint/2010/main" val="36841849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you will receive meal count totals for all of the sites you claimed.  If everything appears to be correct, click Continue at the bottom of the screen.</a:t>
            </a:r>
          </a:p>
        </p:txBody>
      </p:sp>
      <p:sp>
        <p:nvSpPr>
          <p:cNvPr id="4" name="Slide Number Placeholder 3"/>
          <p:cNvSpPr>
            <a:spLocks noGrp="1"/>
          </p:cNvSpPr>
          <p:nvPr>
            <p:ph type="sldNum" sz="quarter" idx="10"/>
          </p:nvPr>
        </p:nvSpPr>
        <p:spPr/>
        <p:txBody>
          <a:bodyPr/>
          <a:lstStyle/>
          <a:p>
            <a:fld id="{C2AEE2DE-F569-CB47-AE41-C8EBB0F45B6F}" type="slidenum">
              <a:rPr lang="en-US" smtClean="0"/>
              <a:t>51</a:t>
            </a:fld>
            <a:endParaRPr lang="en-US"/>
          </a:p>
        </p:txBody>
      </p:sp>
    </p:spTree>
    <p:extLst>
      <p:ext uri="{BB962C8B-B14F-4D97-AF65-F5344CB8AC3E}">
        <p14:creationId xmlns:p14="http://schemas.microsoft.com/office/powerpoint/2010/main" val="41977951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next screen will have the meal counts and the Reimbursement Amount for the entire claim.  To complete the claim submission, check the checkbox in the Certification Section and click Submit For Payment.</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C2AEE2DE-F569-CB47-AE41-C8EBB0F45B6F}" type="slidenum">
              <a:rPr lang="en-US" smtClean="0"/>
              <a:t>52</a:t>
            </a:fld>
            <a:endParaRPr lang="en-US"/>
          </a:p>
        </p:txBody>
      </p:sp>
    </p:spTree>
    <p:extLst>
      <p:ext uri="{BB962C8B-B14F-4D97-AF65-F5344CB8AC3E}">
        <p14:creationId xmlns:p14="http://schemas.microsoft.com/office/powerpoint/2010/main" val="26591455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successfully submit your claim, you will see this screen.</a:t>
            </a:r>
            <a:r>
              <a:rPr lang="en-US" baseline="0" dirty="0"/>
              <a:t> It will display a confirmation number and generate an email letting you know that your claim was successfully submitted. S</a:t>
            </a:r>
            <a:r>
              <a:rPr lang="en-US" sz="1200" b="0" i="0" u="none" strike="noStrike" kern="1200" baseline="0" dirty="0">
                <a:solidFill>
                  <a:schemeClr val="tx1"/>
                </a:solidFill>
                <a:latin typeface="+mn-lt"/>
                <a:ea typeface="+mn-ea"/>
                <a:cs typeface="+mn-cs"/>
              </a:rPr>
              <a:t>elect </a:t>
            </a:r>
            <a:r>
              <a:rPr lang="en-US" baseline="0" dirty="0"/>
              <a:t>the </a:t>
            </a:r>
            <a:r>
              <a:rPr lang="en-US" b="1" baseline="0" dirty="0"/>
              <a:t>Finished</a:t>
            </a:r>
            <a:r>
              <a:rPr lang="en-US" baseline="0" dirty="0"/>
              <a:t> button.</a:t>
            </a:r>
          </a:p>
        </p:txBody>
      </p:sp>
      <p:sp>
        <p:nvSpPr>
          <p:cNvPr id="4" name="Slide Number Placeholder 3"/>
          <p:cNvSpPr>
            <a:spLocks noGrp="1"/>
          </p:cNvSpPr>
          <p:nvPr>
            <p:ph type="sldNum" sz="quarter" idx="10"/>
          </p:nvPr>
        </p:nvSpPr>
        <p:spPr/>
        <p:txBody>
          <a:bodyPr/>
          <a:lstStyle/>
          <a:p>
            <a:fld id="{C2AEE2DE-F569-CB47-AE41-C8EBB0F45B6F}" type="slidenum">
              <a:rPr lang="en-US" smtClean="0"/>
              <a:t>53</a:t>
            </a:fld>
            <a:endParaRPr lang="en-US"/>
          </a:p>
        </p:txBody>
      </p:sp>
    </p:spTree>
    <p:extLst>
      <p:ext uri="{BB962C8B-B14F-4D97-AF65-F5344CB8AC3E}">
        <p14:creationId xmlns:p14="http://schemas.microsoft.com/office/powerpoint/2010/main" val="40863708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the next screen.  It is just informational.  In the old version of ACES, the only claim statuses were Not Processed and Processed.  In the new ACES the statuses  are Validated, Accepted, and Processed.</a:t>
            </a:r>
          </a:p>
          <a:p>
            <a:endParaRPr lang="en-US" baseline="0" dirty="0"/>
          </a:p>
          <a:p>
            <a:r>
              <a:rPr lang="en-US" baseline="0" dirty="0"/>
              <a:t>Validated is the status you receive before you submit your claim.  This just means that you put in the data and there were no errors.</a:t>
            </a:r>
          </a:p>
          <a:p>
            <a:endParaRPr lang="en-US" baseline="0" dirty="0"/>
          </a:p>
          <a:p>
            <a:r>
              <a:rPr lang="en-US" baseline="0" dirty="0"/>
              <a:t>Accepted means that you have successfully submitted your claim and are waiting for WVDE OCN to process it.</a:t>
            </a:r>
          </a:p>
          <a:p>
            <a:endParaRPr lang="en-US" baseline="0" dirty="0"/>
          </a:p>
          <a:p>
            <a:r>
              <a:rPr lang="en-US" baseline="0" dirty="0"/>
              <a:t>Processed means that your claim has been batched and is in the hands of the State Auditors Office for payment.</a:t>
            </a:r>
          </a:p>
        </p:txBody>
      </p:sp>
      <p:sp>
        <p:nvSpPr>
          <p:cNvPr id="4" name="Slide Number Placeholder 3"/>
          <p:cNvSpPr>
            <a:spLocks noGrp="1"/>
          </p:cNvSpPr>
          <p:nvPr>
            <p:ph type="sldNum" sz="quarter" idx="10"/>
          </p:nvPr>
        </p:nvSpPr>
        <p:spPr/>
        <p:txBody>
          <a:bodyPr/>
          <a:lstStyle/>
          <a:p>
            <a:fld id="{C2AEE2DE-F569-CB47-AE41-C8EBB0F45B6F}" type="slidenum">
              <a:rPr lang="en-US" smtClean="0"/>
              <a:t>54</a:t>
            </a:fld>
            <a:endParaRPr lang="en-US"/>
          </a:p>
        </p:txBody>
      </p:sp>
    </p:spTree>
    <p:extLst>
      <p:ext uri="{BB962C8B-B14F-4D97-AF65-F5344CB8AC3E}">
        <p14:creationId xmlns:p14="http://schemas.microsoft.com/office/powerpoint/2010/main" val="8821697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screen shows the Processed and Accepted claim statuses.</a:t>
            </a:r>
          </a:p>
          <a:p>
            <a:r>
              <a:rPr lang="en-US" baseline="0" dirty="0"/>
              <a:t>In this example, the Jan 2019 claim was successfully submitted and accepted. </a:t>
            </a:r>
          </a:p>
        </p:txBody>
      </p:sp>
      <p:sp>
        <p:nvSpPr>
          <p:cNvPr id="4" name="Slide Number Placeholder 3"/>
          <p:cNvSpPr>
            <a:spLocks noGrp="1"/>
          </p:cNvSpPr>
          <p:nvPr>
            <p:ph type="sldNum" sz="quarter" idx="10"/>
          </p:nvPr>
        </p:nvSpPr>
        <p:spPr/>
        <p:txBody>
          <a:bodyPr/>
          <a:lstStyle/>
          <a:p>
            <a:fld id="{C2AEE2DE-F569-CB47-AE41-C8EBB0F45B6F}" type="slidenum">
              <a:rPr lang="en-US" smtClean="0"/>
              <a:t>55</a:t>
            </a:fld>
            <a:endParaRPr lang="en-US"/>
          </a:p>
        </p:txBody>
      </p:sp>
    </p:spTree>
    <p:extLst>
      <p:ext uri="{BB962C8B-B14F-4D97-AF65-F5344CB8AC3E}">
        <p14:creationId xmlns:p14="http://schemas.microsoft.com/office/powerpoint/2010/main" val="3268354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need to revise a claim that has already been Processed then select the claim month you need to revise.  In this example, the July 2018 claim needs modified.  To modify this claim, select the red </a:t>
            </a:r>
            <a:r>
              <a:rPr lang="en-US" b="1" baseline="0" dirty="0"/>
              <a:t>Add Revision </a:t>
            </a:r>
            <a:r>
              <a:rPr lang="en-US" baseline="0" dirty="0"/>
              <a:t>button at the bottom of the screen.  Next repeat the steps conducted for entering a claim.  Do not just enter the revision numbers.  Enter the actual total amount of meals for each site and any financial changes that need to be entered for each site.</a:t>
            </a:r>
          </a:p>
        </p:txBody>
      </p:sp>
      <p:sp>
        <p:nvSpPr>
          <p:cNvPr id="4" name="Slide Number Placeholder 3"/>
          <p:cNvSpPr>
            <a:spLocks noGrp="1"/>
          </p:cNvSpPr>
          <p:nvPr>
            <p:ph type="sldNum" sz="quarter" idx="10"/>
          </p:nvPr>
        </p:nvSpPr>
        <p:spPr/>
        <p:txBody>
          <a:bodyPr/>
          <a:lstStyle/>
          <a:p>
            <a:fld id="{C2AEE2DE-F569-CB47-AE41-C8EBB0F45B6F}" type="slidenum">
              <a:rPr lang="en-US" smtClean="0"/>
              <a:t>56</a:t>
            </a:fld>
            <a:endParaRPr lang="en-US"/>
          </a:p>
        </p:txBody>
      </p:sp>
    </p:spTree>
    <p:extLst>
      <p:ext uri="{BB962C8B-B14F-4D97-AF65-F5344CB8AC3E}">
        <p14:creationId xmlns:p14="http://schemas.microsoft.com/office/powerpoint/2010/main" val="31519303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need to revise a claim that is has not been Processed and is listed as Accepted in the Status column then you click on the claim month and then click on </a:t>
            </a:r>
            <a:r>
              <a:rPr lang="en-US" b="1" baseline="0" dirty="0"/>
              <a:t>Modify</a:t>
            </a:r>
            <a:r>
              <a:rPr lang="en-US" baseline="0" dirty="0"/>
              <a:t> to make your edits.  Simply follow the same procedures for completing a claim.</a:t>
            </a:r>
          </a:p>
          <a:p>
            <a:endParaRPr lang="en-US" baseline="0" dirty="0"/>
          </a:p>
          <a:p>
            <a:r>
              <a:rPr lang="en-US" baseline="0" dirty="0"/>
              <a:t>In this example, the claim is still in Accepted status, and has not </a:t>
            </a:r>
            <a:r>
              <a:rPr lang="en-US" baseline="0"/>
              <a:t>been batched.  </a:t>
            </a:r>
            <a:r>
              <a:rPr lang="en-US" baseline="0" dirty="0"/>
              <a:t>This is the reason you can modify it instead of submitting a revision.</a:t>
            </a:r>
          </a:p>
        </p:txBody>
      </p:sp>
      <p:sp>
        <p:nvSpPr>
          <p:cNvPr id="4" name="Slide Number Placeholder 3"/>
          <p:cNvSpPr>
            <a:spLocks noGrp="1"/>
          </p:cNvSpPr>
          <p:nvPr>
            <p:ph type="sldNum" sz="quarter" idx="10"/>
          </p:nvPr>
        </p:nvSpPr>
        <p:spPr/>
        <p:txBody>
          <a:bodyPr/>
          <a:lstStyle/>
          <a:p>
            <a:fld id="{C2AEE2DE-F569-CB47-AE41-C8EBB0F45B6F}" type="slidenum">
              <a:rPr lang="en-US" smtClean="0"/>
              <a:t>57</a:t>
            </a:fld>
            <a:endParaRPr lang="en-US"/>
          </a:p>
        </p:txBody>
      </p:sp>
    </p:spTree>
    <p:extLst>
      <p:ext uri="{BB962C8B-B14F-4D97-AF65-F5344CB8AC3E}">
        <p14:creationId xmlns:p14="http://schemas.microsoft.com/office/powerpoint/2010/main" val="23883026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58</a:t>
            </a:fld>
            <a:endParaRPr lang="en-US"/>
          </a:p>
        </p:txBody>
      </p:sp>
    </p:spTree>
    <p:extLst>
      <p:ext uri="{BB962C8B-B14F-4D97-AF65-F5344CB8AC3E}">
        <p14:creationId xmlns:p14="http://schemas.microsoft.com/office/powerpoint/2010/main" val="166965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Once</a:t>
            </a:r>
            <a:r>
              <a:rPr lang="en-US" baseline="0" dirty="0"/>
              <a:t> you select a program, you will see all of the navigation options for the program located at the top of the screen.  In this example we selected Summer Food Service Program.</a:t>
            </a:r>
            <a:endParaRPr lang="en-US"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6</a:t>
            </a:fld>
            <a:endParaRPr lang="en-US"/>
          </a:p>
        </p:txBody>
      </p:sp>
    </p:spTree>
    <p:extLst>
      <p:ext uri="{BB962C8B-B14F-4D97-AF65-F5344CB8AC3E}">
        <p14:creationId xmlns:p14="http://schemas.microsoft.com/office/powerpoint/2010/main" val="253271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a:t>
            </a:r>
            <a:r>
              <a:rPr lang="en-US" baseline="0" dirty="0"/>
              <a:t> </a:t>
            </a:r>
            <a:r>
              <a:rPr lang="en-US" b="1" baseline="0" dirty="0"/>
              <a:t>Applications,</a:t>
            </a:r>
            <a:r>
              <a:rPr lang="en-US" baseline="0" dirty="0"/>
              <a:t> on the left side of the dark blue menu bar, will bring you to this screen.  </a:t>
            </a:r>
          </a:p>
          <a:p>
            <a:endParaRPr lang="en-US" baseline="0" dirty="0"/>
          </a:p>
          <a:p>
            <a:r>
              <a:rPr lang="en-US" b="1" baseline="0" dirty="0"/>
              <a:t>Application Packet </a:t>
            </a:r>
            <a:r>
              <a:rPr lang="en-US" baseline="0" dirty="0"/>
              <a:t>is where you complete all of the information for you application renewal, including all of your site applications for SFSP.</a:t>
            </a:r>
          </a:p>
          <a:p>
            <a:endParaRPr lang="en-US" baseline="0" dirty="0"/>
          </a:p>
          <a:p>
            <a:r>
              <a:rPr lang="en-US" b="1" baseline="0" dirty="0"/>
              <a:t>Advance Request </a:t>
            </a:r>
            <a:r>
              <a:rPr lang="en-US" baseline="0" dirty="0"/>
              <a:t>is only for Family Day Care Homes and not Child Care Centers.</a:t>
            </a:r>
          </a:p>
          <a:p>
            <a:endParaRPr lang="en-US" baseline="0" dirty="0"/>
          </a:p>
          <a:p>
            <a:r>
              <a:rPr lang="en-US" b="1" baseline="0" dirty="0"/>
              <a:t>Download Forms </a:t>
            </a:r>
            <a:r>
              <a:rPr lang="en-US" baseline="0" dirty="0"/>
              <a:t>is the area where WVDE OCN may put documents for you to download.</a:t>
            </a:r>
            <a:endParaRPr lang="en-US"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7</a:t>
            </a:fld>
            <a:endParaRPr lang="en-US"/>
          </a:p>
        </p:txBody>
      </p:sp>
    </p:spTree>
    <p:extLst>
      <p:ext uri="{BB962C8B-B14F-4D97-AF65-F5344CB8AC3E}">
        <p14:creationId xmlns:p14="http://schemas.microsoft.com/office/powerpoint/2010/main" val="247118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Once</a:t>
            </a:r>
            <a:r>
              <a:rPr lang="en-US" baseline="0" dirty="0"/>
              <a:t> you are on the </a:t>
            </a:r>
            <a:r>
              <a:rPr lang="en-US" b="0" baseline="0" dirty="0"/>
              <a:t>Application </a:t>
            </a:r>
            <a:r>
              <a:rPr lang="en-US" baseline="0" dirty="0"/>
              <a:t>screen, select the Program Year you wish to access.  The updated ACES shows both the program year and the actual date range. To begin the new application packet for the 2018 – 2019 Program Year, simply click on </a:t>
            </a:r>
            <a:r>
              <a:rPr lang="en-US" b="1" baseline="0" dirty="0"/>
              <a:t>“2018 – 2019”.</a:t>
            </a:r>
            <a:endParaRPr lang="en-US" b="1"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8</a:t>
            </a:fld>
            <a:endParaRPr lang="en-US"/>
          </a:p>
        </p:txBody>
      </p:sp>
    </p:spTree>
    <p:extLst>
      <p:ext uri="{BB962C8B-B14F-4D97-AF65-F5344CB8AC3E}">
        <p14:creationId xmlns:p14="http://schemas.microsoft.com/office/powerpoint/2010/main" val="273290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pPr defTabSz="931774">
              <a:defRPr/>
            </a:pPr>
            <a:r>
              <a:rPr lang="en-US"/>
              <a:t>If </a:t>
            </a:r>
            <a:r>
              <a:rPr lang="en-US" dirty="0"/>
              <a:t>it</a:t>
            </a:r>
            <a:r>
              <a:rPr lang="en-US" baseline="0" dirty="0"/>
              <a:t> is the first time working on the application, you must select the red </a:t>
            </a:r>
            <a:r>
              <a:rPr lang="en-US" b="1" baseline="0" dirty="0"/>
              <a:t>Enroll</a:t>
            </a:r>
            <a:r>
              <a:rPr lang="en-US" b="0" baseline="0" dirty="0"/>
              <a:t> button</a:t>
            </a:r>
            <a:r>
              <a:rPr lang="en-US" baseline="0" dirty="0"/>
              <a:t>.  Once selected, you will get a popup window asking you to confirm that you want to continue.  Please click </a:t>
            </a:r>
            <a:r>
              <a:rPr lang="en-US" b="1" baseline="0" dirty="0"/>
              <a:t>OK</a:t>
            </a:r>
            <a:r>
              <a:rPr lang="en-US" baseline="0" dirty="0"/>
              <a:t> once this window appears.</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9</a:t>
            </a:fld>
            <a:endParaRPr lang="en-US"/>
          </a:p>
        </p:txBody>
      </p:sp>
    </p:spTree>
    <p:extLst>
      <p:ext uri="{BB962C8B-B14F-4D97-AF65-F5344CB8AC3E}">
        <p14:creationId xmlns:p14="http://schemas.microsoft.com/office/powerpoint/2010/main" val="3741749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939" y="1778734"/>
            <a:ext cx="41148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2677" y="1778734"/>
            <a:ext cx="411368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UPDATED ACES</a:t>
            </a:r>
            <a:br>
              <a:rPr lang="en-US" b="1" dirty="0"/>
            </a:br>
            <a:r>
              <a:rPr lang="en-US" b="1" dirty="0"/>
              <a:t>SFSP</a:t>
            </a:r>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a:t>
            </a:r>
          </a:p>
        </p:txBody>
      </p:sp>
      <p:sp>
        <p:nvSpPr>
          <p:cNvPr id="4" name="Slide Number Placeholder 3"/>
          <p:cNvSpPr>
            <a:spLocks noGrp="1"/>
          </p:cNvSpPr>
          <p:nvPr>
            <p:ph type="sldNum" sz="quarter" idx="12"/>
          </p:nvPr>
        </p:nvSpPr>
        <p:spPr/>
        <p:txBody>
          <a:bodyPr/>
          <a:lstStyle/>
          <a:p>
            <a:fld id="{16630861-4318-414B-8E21-CA5F03E7BD41}" type="slidenum">
              <a:rPr lang="en-US" smtClean="0"/>
              <a:t>10</a:t>
            </a:fld>
            <a:endParaRPr lang="en-US"/>
          </a:p>
        </p:txBody>
      </p:sp>
      <p:pic>
        <p:nvPicPr>
          <p:cNvPr id="3" name="Picture 2"/>
          <p:cNvPicPr>
            <a:picLocks noChangeAspect="1"/>
          </p:cNvPicPr>
          <p:nvPr/>
        </p:nvPicPr>
        <p:blipFill>
          <a:blip r:embed="rId3"/>
          <a:stretch>
            <a:fillRect/>
          </a:stretch>
        </p:blipFill>
        <p:spPr>
          <a:xfrm>
            <a:off x="1143653" y="1155032"/>
            <a:ext cx="6837998" cy="4765005"/>
          </a:xfrm>
          <a:prstGeom prst="rect">
            <a:avLst/>
          </a:prstGeom>
        </p:spPr>
      </p:pic>
    </p:spTree>
    <p:extLst>
      <p:ext uri="{BB962C8B-B14F-4D97-AF65-F5344CB8AC3E}">
        <p14:creationId xmlns:p14="http://schemas.microsoft.com/office/powerpoint/2010/main" val="3011399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22618" y="1014516"/>
            <a:ext cx="4880067" cy="4919160"/>
          </a:xfrm>
          <a:prstGeom prst="rect">
            <a:avLst/>
          </a:prstGeom>
        </p:spPr>
      </p:pic>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11</a:t>
            </a:fld>
            <a:endParaRPr lang="en-US"/>
          </a:p>
        </p:txBody>
      </p:sp>
    </p:spTree>
    <p:extLst>
      <p:ext uri="{BB962C8B-B14F-4D97-AF65-F5344CB8AC3E}">
        <p14:creationId xmlns:p14="http://schemas.microsoft.com/office/powerpoint/2010/main" val="351363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01490" y="1010653"/>
            <a:ext cx="5522324" cy="4956120"/>
          </a:xfrm>
          <a:prstGeom prst="rect">
            <a:avLst/>
          </a:prstGeom>
        </p:spPr>
      </p:pic>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12</a:t>
            </a:fld>
            <a:endParaRPr lang="en-US"/>
          </a:p>
        </p:txBody>
      </p:sp>
    </p:spTree>
    <p:extLst>
      <p:ext uri="{BB962C8B-B14F-4D97-AF65-F5344CB8AC3E}">
        <p14:creationId xmlns:p14="http://schemas.microsoft.com/office/powerpoint/2010/main" val="393384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0845" y="1058778"/>
            <a:ext cx="5523235" cy="4925929"/>
          </a:xfrm>
          <a:prstGeom prst="rect">
            <a:avLst/>
          </a:prstGeom>
        </p:spPr>
      </p:pic>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13</a:t>
            </a:fld>
            <a:endParaRPr lang="en-US"/>
          </a:p>
        </p:txBody>
      </p:sp>
    </p:spTree>
    <p:extLst>
      <p:ext uri="{BB962C8B-B14F-4D97-AF65-F5344CB8AC3E}">
        <p14:creationId xmlns:p14="http://schemas.microsoft.com/office/powerpoint/2010/main" val="103676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a:p>
        </p:txBody>
      </p:sp>
      <p:pic>
        <p:nvPicPr>
          <p:cNvPr id="3" name="Picture 2"/>
          <p:cNvPicPr>
            <a:picLocks noChangeAspect="1"/>
          </p:cNvPicPr>
          <p:nvPr/>
        </p:nvPicPr>
        <p:blipFill>
          <a:blip r:embed="rId3"/>
          <a:stretch>
            <a:fillRect/>
          </a:stretch>
        </p:blipFill>
        <p:spPr>
          <a:xfrm>
            <a:off x="981252" y="1101140"/>
            <a:ext cx="7162800" cy="4848225"/>
          </a:xfrm>
          <a:prstGeom prst="rect">
            <a:avLst/>
          </a:prstGeom>
        </p:spPr>
      </p:pic>
    </p:spTree>
    <p:extLst>
      <p:ext uri="{BB962C8B-B14F-4D97-AF65-F5344CB8AC3E}">
        <p14:creationId xmlns:p14="http://schemas.microsoft.com/office/powerpoint/2010/main" val="130413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a:p>
        </p:txBody>
      </p:sp>
      <p:pic>
        <p:nvPicPr>
          <p:cNvPr id="5" name="Picture 4"/>
          <p:cNvPicPr>
            <a:picLocks noChangeAspect="1"/>
          </p:cNvPicPr>
          <p:nvPr/>
        </p:nvPicPr>
        <p:blipFill>
          <a:blip r:embed="rId3"/>
          <a:stretch>
            <a:fillRect/>
          </a:stretch>
        </p:blipFill>
        <p:spPr>
          <a:xfrm>
            <a:off x="995539" y="2009775"/>
            <a:ext cx="7134225" cy="2838450"/>
          </a:xfrm>
          <a:prstGeom prst="rect">
            <a:avLst/>
          </a:prstGeom>
        </p:spPr>
      </p:pic>
    </p:spTree>
    <p:extLst>
      <p:ext uri="{BB962C8B-B14F-4D97-AF65-F5344CB8AC3E}">
        <p14:creationId xmlns:p14="http://schemas.microsoft.com/office/powerpoint/2010/main" val="91498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16</a:t>
            </a:fld>
            <a:endParaRPr lang="en-US"/>
          </a:p>
        </p:txBody>
      </p:sp>
      <p:pic>
        <p:nvPicPr>
          <p:cNvPr id="3" name="Picture 2"/>
          <p:cNvPicPr>
            <a:picLocks noChangeAspect="1"/>
          </p:cNvPicPr>
          <p:nvPr/>
        </p:nvPicPr>
        <p:blipFill>
          <a:blip r:embed="rId3"/>
          <a:stretch>
            <a:fillRect/>
          </a:stretch>
        </p:blipFill>
        <p:spPr>
          <a:xfrm>
            <a:off x="985837" y="1800225"/>
            <a:ext cx="7172325" cy="3257550"/>
          </a:xfrm>
          <a:prstGeom prst="rect">
            <a:avLst/>
          </a:prstGeom>
        </p:spPr>
      </p:pic>
    </p:spTree>
    <p:extLst>
      <p:ext uri="{BB962C8B-B14F-4D97-AF65-F5344CB8AC3E}">
        <p14:creationId xmlns:p14="http://schemas.microsoft.com/office/powerpoint/2010/main" val="101757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17</a:t>
            </a:fld>
            <a:endParaRPr lang="en-US"/>
          </a:p>
        </p:txBody>
      </p:sp>
      <p:pic>
        <p:nvPicPr>
          <p:cNvPr id="5" name="Picture 4"/>
          <p:cNvPicPr>
            <a:picLocks noChangeAspect="1"/>
          </p:cNvPicPr>
          <p:nvPr/>
        </p:nvPicPr>
        <p:blipFill>
          <a:blip r:embed="rId3"/>
          <a:stretch>
            <a:fillRect/>
          </a:stretch>
        </p:blipFill>
        <p:spPr>
          <a:xfrm>
            <a:off x="80962" y="1576387"/>
            <a:ext cx="8982075" cy="3705225"/>
          </a:xfrm>
          <a:prstGeom prst="rect">
            <a:avLst/>
          </a:prstGeom>
        </p:spPr>
      </p:pic>
    </p:spTree>
    <p:extLst>
      <p:ext uri="{BB962C8B-B14F-4D97-AF65-F5344CB8AC3E}">
        <p14:creationId xmlns:p14="http://schemas.microsoft.com/office/powerpoint/2010/main" val="300300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09457" y="1124273"/>
            <a:ext cx="6906389" cy="4871209"/>
          </a:xfrm>
          <a:prstGeom prst="rect">
            <a:avLst/>
          </a:prstGeom>
        </p:spPr>
      </p:pic>
      <p:sp>
        <p:nvSpPr>
          <p:cNvPr id="2" name="Title 1"/>
          <p:cNvSpPr>
            <a:spLocks noGrp="1"/>
          </p:cNvSpPr>
          <p:nvPr>
            <p:ph type="title"/>
          </p:nvPr>
        </p:nvSpPr>
        <p:spPr/>
        <p:txBody>
          <a:bodyPr>
            <a:normAutofit/>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18</a:t>
            </a:fld>
            <a:endParaRPr lang="en-US"/>
          </a:p>
        </p:txBody>
      </p:sp>
      <p:sp>
        <p:nvSpPr>
          <p:cNvPr id="6" name="Right Arrow 5"/>
          <p:cNvSpPr/>
          <p:nvPr/>
        </p:nvSpPr>
        <p:spPr>
          <a:xfrm>
            <a:off x="298939" y="5185611"/>
            <a:ext cx="902369"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187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3347" y="1110768"/>
            <a:ext cx="7718759" cy="4892994"/>
          </a:xfrm>
          <a:prstGeom prst="rect">
            <a:avLst/>
          </a:prstGeom>
        </p:spPr>
      </p:pic>
      <p:sp>
        <p:nvSpPr>
          <p:cNvPr id="2" name="Title 1"/>
          <p:cNvSpPr>
            <a:spLocks noGrp="1"/>
          </p:cNvSpPr>
          <p:nvPr>
            <p:ph type="title"/>
          </p:nvPr>
        </p:nvSpPr>
        <p:spPr/>
        <p:txBody>
          <a:bodyPr>
            <a:normAutofit/>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19</a:t>
            </a:fld>
            <a:endParaRPr lang="en-US"/>
          </a:p>
        </p:txBody>
      </p:sp>
    </p:spTree>
    <p:extLst>
      <p:ext uri="{BB962C8B-B14F-4D97-AF65-F5344CB8AC3E}">
        <p14:creationId xmlns:p14="http://schemas.microsoft.com/office/powerpoint/2010/main" val="160144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 a Similar Feel</a:t>
            </a:r>
          </a:p>
        </p:txBody>
      </p:sp>
      <p:sp>
        <p:nvSpPr>
          <p:cNvPr id="4" name="Slide Number Placeholder 3"/>
          <p:cNvSpPr>
            <a:spLocks noGrp="1"/>
          </p:cNvSpPr>
          <p:nvPr>
            <p:ph type="sldNum" sz="quarter" idx="12"/>
          </p:nvPr>
        </p:nvSpPr>
        <p:spPr/>
        <p:txBody>
          <a:bodyPr/>
          <a:lstStyle/>
          <a:p>
            <a:fld id="{16630861-4318-414B-8E21-CA5F03E7BD41}" type="slidenum">
              <a:rPr lang="en-US" smtClean="0"/>
              <a:t>2</a:t>
            </a:fld>
            <a:endParaRPr lang="en-US"/>
          </a:p>
        </p:txBody>
      </p:sp>
      <p:pic>
        <p:nvPicPr>
          <p:cNvPr id="5" name="Picture 4"/>
          <p:cNvPicPr>
            <a:picLocks noChangeAspect="1"/>
          </p:cNvPicPr>
          <p:nvPr/>
        </p:nvPicPr>
        <p:blipFill>
          <a:blip r:embed="rId3"/>
          <a:stretch>
            <a:fillRect/>
          </a:stretch>
        </p:blipFill>
        <p:spPr>
          <a:xfrm>
            <a:off x="1563630" y="1179095"/>
            <a:ext cx="6006965" cy="4804279"/>
          </a:xfrm>
          <a:prstGeom prst="rect">
            <a:avLst/>
          </a:prstGeom>
        </p:spPr>
      </p:pic>
    </p:spTree>
    <p:extLst>
      <p:ext uri="{BB962C8B-B14F-4D97-AF65-F5344CB8AC3E}">
        <p14:creationId xmlns:p14="http://schemas.microsoft.com/office/powerpoint/2010/main" val="3483328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20</a:t>
            </a:fld>
            <a:endParaRPr lang="en-US"/>
          </a:p>
        </p:txBody>
      </p:sp>
      <p:pic>
        <p:nvPicPr>
          <p:cNvPr id="5" name="Picture 4"/>
          <p:cNvPicPr>
            <a:picLocks noChangeAspect="1"/>
          </p:cNvPicPr>
          <p:nvPr/>
        </p:nvPicPr>
        <p:blipFill>
          <a:blip r:embed="rId3"/>
          <a:stretch>
            <a:fillRect/>
          </a:stretch>
        </p:blipFill>
        <p:spPr>
          <a:xfrm>
            <a:off x="123825" y="1247775"/>
            <a:ext cx="8896350" cy="4362450"/>
          </a:xfrm>
          <a:prstGeom prst="rect">
            <a:avLst/>
          </a:prstGeom>
        </p:spPr>
      </p:pic>
    </p:spTree>
    <p:extLst>
      <p:ext uri="{BB962C8B-B14F-4D97-AF65-F5344CB8AC3E}">
        <p14:creationId xmlns:p14="http://schemas.microsoft.com/office/powerpoint/2010/main" val="372253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400159"/>
          </a:xfrm>
        </p:spPr>
        <p:txBody>
          <a:bodyPr anchor="ctr">
            <a:normAutofit/>
          </a:bodyPr>
          <a:lstStyle/>
          <a:p>
            <a:r>
              <a:rPr lang="en-US" dirty="0"/>
              <a:t>Application Packet – Site Application</a:t>
            </a:r>
          </a:p>
        </p:txBody>
      </p:sp>
      <p:pic>
        <p:nvPicPr>
          <p:cNvPr id="6" name="Picture 5">
            <a:extLst>
              <a:ext uri="{FF2B5EF4-FFF2-40B4-BE49-F238E27FC236}">
                <a16:creationId xmlns:a16="http://schemas.microsoft.com/office/drawing/2014/main" id="{16CAD883-3164-4495-89D7-E9AB060F4A8B}"/>
              </a:ext>
            </a:extLst>
          </p:cNvPr>
          <p:cNvPicPr>
            <a:picLocks noChangeAspect="1"/>
          </p:cNvPicPr>
          <p:nvPr/>
        </p:nvPicPr>
        <p:blipFill>
          <a:blip r:embed="rId3"/>
          <a:stretch>
            <a:fillRect/>
          </a:stretch>
        </p:blipFill>
        <p:spPr>
          <a:xfrm>
            <a:off x="298939" y="2149886"/>
            <a:ext cx="8527427" cy="2558228"/>
          </a:xfrm>
          <a:prstGeom prst="rect">
            <a:avLst/>
          </a:prstGeom>
          <a:noFill/>
        </p:spPr>
      </p:pic>
      <p:sp>
        <p:nvSpPr>
          <p:cNvPr id="4" name="Slide Number Placeholder 3"/>
          <p:cNvSpPr>
            <a:spLocks noGrp="1"/>
          </p:cNvSpPr>
          <p:nvPr>
            <p:ph type="sldNum" sz="quarter" idx="12"/>
          </p:nvPr>
        </p:nvSpPr>
        <p:spPr>
          <a:xfrm>
            <a:off x="7947136" y="6356353"/>
            <a:ext cx="879230" cy="365125"/>
          </a:xfrm>
        </p:spPr>
        <p:txBody>
          <a:bodyPr anchor="ctr">
            <a:normAutofit/>
          </a:bodyPr>
          <a:lstStyle/>
          <a:p>
            <a:pPr>
              <a:spcAft>
                <a:spcPts val="600"/>
              </a:spcAft>
            </a:pPr>
            <a:fld id="{16630861-4318-414B-8E21-CA5F03E7BD41}" type="slidenum">
              <a:rPr lang="en-US" smtClean="0"/>
              <a:pPr>
                <a:spcAft>
                  <a:spcPts val="600"/>
                </a:spcAft>
              </a:pPr>
              <a:t>21</a:t>
            </a:fld>
            <a:endParaRPr lang="en-US"/>
          </a:p>
        </p:txBody>
      </p:sp>
    </p:spTree>
    <p:extLst>
      <p:ext uri="{BB962C8B-B14F-4D97-AF65-F5344CB8AC3E}">
        <p14:creationId xmlns:p14="http://schemas.microsoft.com/office/powerpoint/2010/main" val="1609833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400159"/>
          </a:xfrm>
        </p:spPr>
        <p:txBody>
          <a:bodyPr anchor="ctr">
            <a:normAutofit/>
          </a:bodyPr>
          <a:lstStyle/>
          <a:p>
            <a:r>
              <a:rPr lang="en-US" dirty="0"/>
              <a:t>Application Packet – Site Application</a:t>
            </a:r>
          </a:p>
        </p:txBody>
      </p:sp>
      <p:pic>
        <p:nvPicPr>
          <p:cNvPr id="6" name="Picture 5">
            <a:extLst>
              <a:ext uri="{FF2B5EF4-FFF2-40B4-BE49-F238E27FC236}">
                <a16:creationId xmlns:a16="http://schemas.microsoft.com/office/drawing/2014/main" id="{233FF1CE-C0A5-4A94-B97B-DDDCB936CF99}"/>
              </a:ext>
            </a:extLst>
          </p:cNvPr>
          <p:cNvPicPr>
            <a:picLocks noChangeAspect="1"/>
          </p:cNvPicPr>
          <p:nvPr/>
        </p:nvPicPr>
        <p:blipFill>
          <a:blip r:embed="rId3"/>
          <a:stretch>
            <a:fillRect/>
          </a:stretch>
        </p:blipFill>
        <p:spPr>
          <a:xfrm>
            <a:off x="1104345" y="1543906"/>
            <a:ext cx="6916615" cy="4149969"/>
          </a:xfrm>
          <a:prstGeom prst="rect">
            <a:avLst/>
          </a:prstGeom>
          <a:noFill/>
        </p:spPr>
      </p:pic>
      <p:sp>
        <p:nvSpPr>
          <p:cNvPr id="4" name="Slide Number Placeholder 3"/>
          <p:cNvSpPr>
            <a:spLocks noGrp="1"/>
          </p:cNvSpPr>
          <p:nvPr>
            <p:ph type="sldNum" sz="quarter" idx="12"/>
          </p:nvPr>
        </p:nvSpPr>
        <p:spPr>
          <a:xfrm>
            <a:off x="7947136" y="6356353"/>
            <a:ext cx="879230" cy="365125"/>
          </a:xfrm>
        </p:spPr>
        <p:txBody>
          <a:bodyPr anchor="ctr">
            <a:normAutofit/>
          </a:bodyPr>
          <a:lstStyle/>
          <a:p>
            <a:pPr>
              <a:spcAft>
                <a:spcPts val="600"/>
              </a:spcAft>
            </a:pPr>
            <a:fld id="{16630861-4318-414B-8E21-CA5F03E7BD41}" type="slidenum">
              <a:rPr lang="en-US" smtClean="0"/>
              <a:pPr>
                <a:spcAft>
                  <a:spcPts val="600"/>
                </a:spcAft>
              </a:pPr>
              <a:t>22</a:t>
            </a:fld>
            <a:endParaRPr lang="en-US"/>
          </a:p>
        </p:txBody>
      </p:sp>
    </p:spTree>
    <p:extLst>
      <p:ext uri="{BB962C8B-B14F-4D97-AF65-F5344CB8AC3E}">
        <p14:creationId xmlns:p14="http://schemas.microsoft.com/office/powerpoint/2010/main" val="2011509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400159"/>
          </a:xfrm>
        </p:spPr>
        <p:txBody>
          <a:bodyPr anchor="ctr">
            <a:normAutofit/>
          </a:bodyPr>
          <a:lstStyle/>
          <a:p>
            <a:r>
              <a:rPr lang="en-US" dirty="0"/>
              <a:t>Application Packet – Site Application</a:t>
            </a:r>
          </a:p>
        </p:txBody>
      </p:sp>
      <p:pic>
        <p:nvPicPr>
          <p:cNvPr id="6" name="Picture 5">
            <a:extLst>
              <a:ext uri="{FF2B5EF4-FFF2-40B4-BE49-F238E27FC236}">
                <a16:creationId xmlns:a16="http://schemas.microsoft.com/office/drawing/2014/main" id="{16CAD883-3164-4495-89D7-E9AB060F4A8B}"/>
              </a:ext>
            </a:extLst>
          </p:cNvPr>
          <p:cNvPicPr>
            <a:picLocks noChangeAspect="1"/>
          </p:cNvPicPr>
          <p:nvPr/>
        </p:nvPicPr>
        <p:blipFill>
          <a:blip r:embed="rId3"/>
          <a:stretch>
            <a:fillRect/>
          </a:stretch>
        </p:blipFill>
        <p:spPr>
          <a:xfrm>
            <a:off x="298939" y="2149886"/>
            <a:ext cx="8527427" cy="2558228"/>
          </a:xfrm>
          <a:prstGeom prst="rect">
            <a:avLst/>
          </a:prstGeom>
          <a:noFill/>
        </p:spPr>
      </p:pic>
      <p:sp>
        <p:nvSpPr>
          <p:cNvPr id="4" name="Slide Number Placeholder 3"/>
          <p:cNvSpPr>
            <a:spLocks noGrp="1"/>
          </p:cNvSpPr>
          <p:nvPr>
            <p:ph type="sldNum" sz="quarter" idx="12"/>
          </p:nvPr>
        </p:nvSpPr>
        <p:spPr>
          <a:xfrm>
            <a:off x="7947136" y="6356353"/>
            <a:ext cx="879230" cy="365125"/>
          </a:xfrm>
        </p:spPr>
        <p:txBody>
          <a:bodyPr anchor="ctr">
            <a:normAutofit/>
          </a:bodyPr>
          <a:lstStyle/>
          <a:p>
            <a:pPr>
              <a:spcAft>
                <a:spcPts val="600"/>
              </a:spcAft>
            </a:pPr>
            <a:fld id="{16630861-4318-414B-8E21-CA5F03E7BD41}" type="slidenum">
              <a:rPr lang="en-US" smtClean="0"/>
              <a:pPr>
                <a:spcAft>
                  <a:spcPts val="600"/>
                </a:spcAft>
              </a:pPr>
              <a:t>23</a:t>
            </a:fld>
            <a:endParaRPr lang="en-US"/>
          </a:p>
        </p:txBody>
      </p:sp>
    </p:spTree>
    <p:extLst>
      <p:ext uri="{BB962C8B-B14F-4D97-AF65-F5344CB8AC3E}">
        <p14:creationId xmlns:p14="http://schemas.microsoft.com/office/powerpoint/2010/main" val="2918287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53690" y="996656"/>
            <a:ext cx="6017923" cy="4896812"/>
          </a:xfrm>
          <a:prstGeom prst="rect">
            <a:avLst/>
          </a:prstGeom>
        </p:spPr>
      </p:pic>
      <p:sp>
        <p:nvSpPr>
          <p:cNvPr id="2" name="Title 1"/>
          <p:cNvSpPr>
            <a:spLocks noGrp="1"/>
          </p:cNvSpPr>
          <p:nvPr>
            <p:ph type="title"/>
          </p:nvPr>
        </p:nvSpPr>
        <p:spPr/>
        <p:txBody>
          <a:bodyPr>
            <a:normAutofit/>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24</a:t>
            </a:fld>
            <a:endParaRPr lang="en-US"/>
          </a:p>
        </p:txBody>
      </p:sp>
    </p:spTree>
    <p:extLst>
      <p:ext uri="{BB962C8B-B14F-4D97-AF65-F5344CB8AC3E}">
        <p14:creationId xmlns:p14="http://schemas.microsoft.com/office/powerpoint/2010/main" val="100128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400159"/>
          </a:xfrm>
        </p:spPr>
        <p:txBody>
          <a:bodyPr anchor="ctr">
            <a:normAutofit/>
          </a:bodyPr>
          <a:lstStyle/>
          <a:p>
            <a:r>
              <a:rPr lang="en-US" dirty="0"/>
              <a:t>Application Packet – Site Application</a:t>
            </a:r>
          </a:p>
        </p:txBody>
      </p:sp>
      <p:pic>
        <p:nvPicPr>
          <p:cNvPr id="6" name="Picture 5">
            <a:extLst>
              <a:ext uri="{FF2B5EF4-FFF2-40B4-BE49-F238E27FC236}">
                <a16:creationId xmlns:a16="http://schemas.microsoft.com/office/drawing/2014/main" id="{908A9692-1EFC-4901-BC69-5995E73A59FA}"/>
              </a:ext>
            </a:extLst>
          </p:cNvPr>
          <p:cNvPicPr>
            <a:picLocks noChangeAspect="1"/>
          </p:cNvPicPr>
          <p:nvPr/>
        </p:nvPicPr>
        <p:blipFill>
          <a:blip r:embed="rId3"/>
          <a:stretch>
            <a:fillRect/>
          </a:stretch>
        </p:blipFill>
        <p:spPr>
          <a:xfrm>
            <a:off x="1796815" y="1077224"/>
            <a:ext cx="5550369" cy="4801069"/>
          </a:xfrm>
          <a:prstGeom prst="rect">
            <a:avLst/>
          </a:prstGeom>
          <a:noFill/>
        </p:spPr>
      </p:pic>
      <p:sp>
        <p:nvSpPr>
          <p:cNvPr id="4" name="Slide Number Placeholder 3"/>
          <p:cNvSpPr>
            <a:spLocks noGrp="1"/>
          </p:cNvSpPr>
          <p:nvPr>
            <p:ph type="sldNum" sz="quarter" idx="12"/>
          </p:nvPr>
        </p:nvSpPr>
        <p:spPr>
          <a:xfrm>
            <a:off x="7947136" y="6356353"/>
            <a:ext cx="879230" cy="365125"/>
          </a:xfrm>
        </p:spPr>
        <p:txBody>
          <a:bodyPr anchor="ctr">
            <a:normAutofit/>
          </a:bodyPr>
          <a:lstStyle/>
          <a:p>
            <a:pPr>
              <a:spcAft>
                <a:spcPts val="600"/>
              </a:spcAft>
            </a:pPr>
            <a:fld id="{16630861-4318-414B-8E21-CA5F03E7BD41}" type="slidenum">
              <a:rPr lang="en-US" smtClean="0"/>
              <a:pPr>
                <a:spcAft>
                  <a:spcPts val="600"/>
                </a:spcAft>
              </a:pPr>
              <a:t>25</a:t>
            </a:fld>
            <a:endParaRPr lang="en-US"/>
          </a:p>
        </p:txBody>
      </p:sp>
    </p:spTree>
    <p:extLst>
      <p:ext uri="{BB962C8B-B14F-4D97-AF65-F5344CB8AC3E}">
        <p14:creationId xmlns:p14="http://schemas.microsoft.com/office/powerpoint/2010/main" val="3854317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46648" y="1143154"/>
            <a:ext cx="7432007" cy="4734523"/>
          </a:xfrm>
          <a:prstGeom prst="rect">
            <a:avLst/>
          </a:prstGeom>
        </p:spPr>
      </p:pic>
      <p:sp>
        <p:nvSpPr>
          <p:cNvPr id="2" name="Title 1"/>
          <p:cNvSpPr>
            <a:spLocks noGrp="1"/>
          </p:cNvSpPr>
          <p:nvPr>
            <p:ph type="title"/>
          </p:nvPr>
        </p:nvSpPr>
        <p:spPr/>
        <p:txBody>
          <a:bodyPr>
            <a:normAutofit/>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a:p>
        </p:txBody>
      </p:sp>
    </p:spTree>
    <p:extLst>
      <p:ext uri="{BB962C8B-B14F-4D97-AF65-F5344CB8AC3E}">
        <p14:creationId xmlns:p14="http://schemas.microsoft.com/office/powerpoint/2010/main" val="1006848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1285" y="1112407"/>
            <a:ext cx="7422733" cy="4796351"/>
          </a:xfrm>
          <a:prstGeom prst="rect">
            <a:avLst/>
          </a:prstGeom>
        </p:spPr>
      </p:pic>
      <p:sp>
        <p:nvSpPr>
          <p:cNvPr id="2" name="Title 1"/>
          <p:cNvSpPr>
            <a:spLocks noGrp="1"/>
          </p:cNvSpPr>
          <p:nvPr>
            <p:ph type="title"/>
          </p:nvPr>
        </p:nvSpPr>
        <p:spPr/>
        <p:txBody>
          <a:bodyPr>
            <a:normAutofit/>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27</a:t>
            </a:fld>
            <a:endParaRPr lang="en-US"/>
          </a:p>
        </p:txBody>
      </p:sp>
    </p:spTree>
    <p:extLst>
      <p:ext uri="{BB962C8B-B14F-4D97-AF65-F5344CB8AC3E}">
        <p14:creationId xmlns:p14="http://schemas.microsoft.com/office/powerpoint/2010/main" val="2060798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28</a:t>
            </a:fld>
            <a:endParaRPr lang="en-US"/>
          </a:p>
        </p:txBody>
      </p:sp>
      <p:pic>
        <p:nvPicPr>
          <p:cNvPr id="3" name="Picture 2"/>
          <p:cNvPicPr>
            <a:picLocks noChangeAspect="1"/>
          </p:cNvPicPr>
          <p:nvPr/>
        </p:nvPicPr>
        <p:blipFill>
          <a:blip r:embed="rId3"/>
          <a:stretch>
            <a:fillRect/>
          </a:stretch>
        </p:blipFill>
        <p:spPr>
          <a:xfrm>
            <a:off x="123825" y="1371600"/>
            <a:ext cx="8896350" cy="4114800"/>
          </a:xfrm>
          <a:prstGeom prst="rect">
            <a:avLst/>
          </a:prstGeom>
        </p:spPr>
      </p:pic>
    </p:spTree>
    <p:extLst>
      <p:ext uri="{BB962C8B-B14F-4D97-AF65-F5344CB8AC3E}">
        <p14:creationId xmlns:p14="http://schemas.microsoft.com/office/powerpoint/2010/main" val="182748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Budget Detail</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29</a:t>
            </a:fld>
            <a:endParaRPr lang="en-US"/>
          </a:p>
        </p:txBody>
      </p:sp>
      <p:pic>
        <p:nvPicPr>
          <p:cNvPr id="3" name="Picture 2"/>
          <p:cNvPicPr>
            <a:picLocks noChangeAspect="1"/>
          </p:cNvPicPr>
          <p:nvPr/>
        </p:nvPicPr>
        <p:blipFill>
          <a:blip r:embed="rId3"/>
          <a:stretch>
            <a:fillRect/>
          </a:stretch>
        </p:blipFill>
        <p:spPr>
          <a:xfrm>
            <a:off x="90487" y="1323975"/>
            <a:ext cx="8963025" cy="4210050"/>
          </a:xfrm>
          <a:prstGeom prst="rect">
            <a:avLst/>
          </a:prstGeom>
        </p:spPr>
      </p:pic>
    </p:spTree>
    <p:extLst>
      <p:ext uri="{BB962C8B-B14F-4D97-AF65-F5344CB8AC3E}">
        <p14:creationId xmlns:p14="http://schemas.microsoft.com/office/powerpoint/2010/main" val="778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 a Similar Feel</a:t>
            </a:r>
          </a:p>
        </p:txBody>
      </p:sp>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a:p>
        </p:txBody>
      </p:sp>
      <p:pic>
        <p:nvPicPr>
          <p:cNvPr id="5" name="Picture 4"/>
          <p:cNvPicPr>
            <a:picLocks noChangeAspect="1"/>
          </p:cNvPicPr>
          <p:nvPr/>
        </p:nvPicPr>
        <p:blipFill>
          <a:blip r:embed="rId3"/>
          <a:stretch>
            <a:fillRect/>
          </a:stretch>
        </p:blipFill>
        <p:spPr>
          <a:xfrm>
            <a:off x="1563630" y="1179095"/>
            <a:ext cx="6006965" cy="4804279"/>
          </a:xfrm>
          <a:prstGeom prst="rect">
            <a:avLst/>
          </a:prstGeom>
        </p:spPr>
      </p:pic>
      <p:sp>
        <p:nvSpPr>
          <p:cNvPr id="3" name="Right Arrow 2"/>
          <p:cNvSpPr/>
          <p:nvPr/>
        </p:nvSpPr>
        <p:spPr>
          <a:xfrm>
            <a:off x="1443789" y="3116179"/>
            <a:ext cx="493295" cy="38501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209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86002" y="1049090"/>
            <a:ext cx="6953300" cy="4868052"/>
          </a:xfrm>
          <a:prstGeom prst="rect">
            <a:avLst/>
          </a:prstGeom>
        </p:spPr>
      </p:pic>
      <p:sp>
        <p:nvSpPr>
          <p:cNvPr id="2" name="Title 1"/>
          <p:cNvSpPr>
            <a:spLocks noGrp="1"/>
          </p:cNvSpPr>
          <p:nvPr>
            <p:ph type="title"/>
          </p:nvPr>
        </p:nvSpPr>
        <p:spPr/>
        <p:txBody>
          <a:bodyPr/>
          <a:lstStyle/>
          <a:p>
            <a:r>
              <a:rPr lang="en-US" dirty="0"/>
              <a:t>Application Packet – Budget Detail</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30</a:t>
            </a:fld>
            <a:endParaRPr lang="en-US"/>
          </a:p>
        </p:txBody>
      </p:sp>
    </p:spTree>
    <p:extLst>
      <p:ext uri="{BB962C8B-B14F-4D97-AF65-F5344CB8AC3E}">
        <p14:creationId xmlns:p14="http://schemas.microsoft.com/office/powerpoint/2010/main" val="2249005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3792" y="1143490"/>
            <a:ext cx="7417720" cy="4844225"/>
          </a:xfrm>
          <a:prstGeom prst="rect">
            <a:avLst/>
          </a:prstGeom>
        </p:spPr>
      </p:pic>
      <p:sp>
        <p:nvSpPr>
          <p:cNvPr id="2" name="Title 1"/>
          <p:cNvSpPr>
            <a:spLocks noGrp="1"/>
          </p:cNvSpPr>
          <p:nvPr>
            <p:ph type="title"/>
          </p:nvPr>
        </p:nvSpPr>
        <p:spPr/>
        <p:txBody>
          <a:bodyPr/>
          <a:lstStyle/>
          <a:p>
            <a:r>
              <a:rPr lang="en-US" dirty="0"/>
              <a:t>Application Packet – Budget Detail</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31</a:t>
            </a:fld>
            <a:endParaRPr lang="en-US"/>
          </a:p>
        </p:txBody>
      </p:sp>
    </p:spTree>
    <p:extLst>
      <p:ext uri="{BB962C8B-B14F-4D97-AF65-F5344CB8AC3E}">
        <p14:creationId xmlns:p14="http://schemas.microsoft.com/office/powerpoint/2010/main" val="2782269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Packet – Checklist Summary</a:t>
            </a:r>
          </a:p>
        </p:txBody>
      </p:sp>
      <p:sp>
        <p:nvSpPr>
          <p:cNvPr id="4" name="Slide Number Placeholder 3"/>
          <p:cNvSpPr>
            <a:spLocks noGrp="1"/>
          </p:cNvSpPr>
          <p:nvPr>
            <p:ph type="sldNum" sz="quarter" idx="12"/>
          </p:nvPr>
        </p:nvSpPr>
        <p:spPr/>
        <p:txBody>
          <a:bodyPr/>
          <a:lstStyle/>
          <a:p>
            <a:fld id="{16630861-4318-414B-8E21-CA5F03E7BD41}" type="slidenum">
              <a:rPr lang="en-US" smtClean="0"/>
              <a:t>32</a:t>
            </a:fld>
            <a:endParaRPr lang="en-US"/>
          </a:p>
        </p:txBody>
      </p:sp>
      <p:pic>
        <p:nvPicPr>
          <p:cNvPr id="5" name="Picture 4"/>
          <p:cNvPicPr>
            <a:picLocks noChangeAspect="1"/>
          </p:cNvPicPr>
          <p:nvPr/>
        </p:nvPicPr>
        <p:blipFill>
          <a:blip r:embed="rId3"/>
          <a:stretch>
            <a:fillRect/>
          </a:stretch>
        </p:blipFill>
        <p:spPr>
          <a:xfrm>
            <a:off x="571301" y="1113949"/>
            <a:ext cx="7982702" cy="4784531"/>
          </a:xfrm>
          <a:prstGeom prst="rect">
            <a:avLst/>
          </a:prstGeom>
        </p:spPr>
      </p:pic>
    </p:spTree>
    <p:extLst>
      <p:ext uri="{BB962C8B-B14F-4D97-AF65-F5344CB8AC3E}">
        <p14:creationId xmlns:p14="http://schemas.microsoft.com/office/powerpoint/2010/main" val="3874671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Packet – Checklist Summary</a:t>
            </a:r>
          </a:p>
        </p:txBody>
      </p:sp>
      <p:sp>
        <p:nvSpPr>
          <p:cNvPr id="4" name="Slide Number Placeholder 3"/>
          <p:cNvSpPr>
            <a:spLocks noGrp="1"/>
          </p:cNvSpPr>
          <p:nvPr>
            <p:ph type="sldNum" sz="quarter" idx="12"/>
          </p:nvPr>
        </p:nvSpPr>
        <p:spPr/>
        <p:txBody>
          <a:bodyPr/>
          <a:lstStyle/>
          <a:p>
            <a:fld id="{16630861-4318-414B-8E21-CA5F03E7BD41}" type="slidenum">
              <a:rPr lang="en-US" smtClean="0"/>
              <a:t>33</a:t>
            </a:fld>
            <a:endParaRPr lang="en-US"/>
          </a:p>
        </p:txBody>
      </p:sp>
      <p:pic>
        <p:nvPicPr>
          <p:cNvPr id="3" name="Picture 2"/>
          <p:cNvPicPr>
            <a:picLocks noChangeAspect="1"/>
          </p:cNvPicPr>
          <p:nvPr/>
        </p:nvPicPr>
        <p:blipFill>
          <a:blip r:embed="rId3"/>
          <a:stretch>
            <a:fillRect/>
          </a:stretch>
        </p:blipFill>
        <p:spPr>
          <a:xfrm>
            <a:off x="1242540" y="1082841"/>
            <a:ext cx="6640224" cy="4900613"/>
          </a:xfrm>
          <a:prstGeom prst="rect">
            <a:avLst/>
          </a:prstGeom>
        </p:spPr>
      </p:pic>
    </p:spTree>
    <p:extLst>
      <p:ext uri="{BB962C8B-B14F-4D97-AF65-F5344CB8AC3E}">
        <p14:creationId xmlns:p14="http://schemas.microsoft.com/office/powerpoint/2010/main" val="3015189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Packet – Checklist Summary</a:t>
            </a:r>
          </a:p>
        </p:txBody>
      </p:sp>
      <p:sp>
        <p:nvSpPr>
          <p:cNvPr id="4" name="Slide Number Placeholder 3"/>
          <p:cNvSpPr>
            <a:spLocks noGrp="1"/>
          </p:cNvSpPr>
          <p:nvPr>
            <p:ph type="sldNum" sz="quarter" idx="12"/>
          </p:nvPr>
        </p:nvSpPr>
        <p:spPr/>
        <p:txBody>
          <a:bodyPr/>
          <a:lstStyle/>
          <a:p>
            <a:fld id="{16630861-4318-414B-8E21-CA5F03E7BD41}" type="slidenum">
              <a:rPr lang="en-US" smtClean="0"/>
              <a:t>34</a:t>
            </a:fld>
            <a:endParaRPr lang="en-US"/>
          </a:p>
        </p:txBody>
      </p:sp>
      <p:pic>
        <p:nvPicPr>
          <p:cNvPr id="5" name="Picture 4"/>
          <p:cNvPicPr>
            <a:picLocks noChangeAspect="1"/>
          </p:cNvPicPr>
          <p:nvPr/>
        </p:nvPicPr>
        <p:blipFill>
          <a:blip r:embed="rId3"/>
          <a:stretch>
            <a:fillRect/>
          </a:stretch>
        </p:blipFill>
        <p:spPr>
          <a:xfrm>
            <a:off x="1087704" y="1118936"/>
            <a:ext cx="6949895" cy="4852236"/>
          </a:xfrm>
          <a:prstGeom prst="rect">
            <a:avLst/>
          </a:prstGeom>
        </p:spPr>
      </p:pic>
    </p:spTree>
    <p:extLst>
      <p:ext uri="{BB962C8B-B14F-4D97-AF65-F5344CB8AC3E}">
        <p14:creationId xmlns:p14="http://schemas.microsoft.com/office/powerpoint/2010/main" val="796199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Packet – Site Field Trip List</a:t>
            </a:r>
          </a:p>
        </p:txBody>
      </p:sp>
      <p:sp>
        <p:nvSpPr>
          <p:cNvPr id="4" name="Slide Number Placeholder 3"/>
          <p:cNvSpPr>
            <a:spLocks noGrp="1"/>
          </p:cNvSpPr>
          <p:nvPr>
            <p:ph type="sldNum" sz="quarter" idx="12"/>
          </p:nvPr>
        </p:nvSpPr>
        <p:spPr/>
        <p:txBody>
          <a:bodyPr/>
          <a:lstStyle/>
          <a:p>
            <a:fld id="{16630861-4318-414B-8E21-CA5F03E7BD41}" type="slidenum">
              <a:rPr lang="en-US" smtClean="0"/>
              <a:t>35</a:t>
            </a:fld>
            <a:endParaRPr lang="en-US"/>
          </a:p>
        </p:txBody>
      </p:sp>
      <p:pic>
        <p:nvPicPr>
          <p:cNvPr id="3" name="Picture 2"/>
          <p:cNvPicPr>
            <a:picLocks noChangeAspect="1"/>
          </p:cNvPicPr>
          <p:nvPr/>
        </p:nvPicPr>
        <p:blipFill>
          <a:blip r:embed="rId3"/>
          <a:stretch>
            <a:fillRect/>
          </a:stretch>
        </p:blipFill>
        <p:spPr>
          <a:xfrm>
            <a:off x="138956" y="1323472"/>
            <a:ext cx="8847391" cy="4228599"/>
          </a:xfrm>
          <a:prstGeom prst="rect">
            <a:avLst/>
          </a:prstGeom>
        </p:spPr>
      </p:pic>
    </p:spTree>
    <p:extLst>
      <p:ext uri="{BB962C8B-B14F-4D97-AF65-F5344CB8AC3E}">
        <p14:creationId xmlns:p14="http://schemas.microsoft.com/office/powerpoint/2010/main" val="1141629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Packet – Site Field Trip List</a:t>
            </a:r>
          </a:p>
        </p:txBody>
      </p:sp>
      <p:sp>
        <p:nvSpPr>
          <p:cNvPr id="4" name="Slide Number Placeholder 3"/>
          <p:cNvSpPr>
            <a:spLocks noGrp="1"/>
          </p:cNvSpPr>
          <p:nvPr>
            <p:ph type="sldNum" sz="quarter" idx="12"/>
          </p:nvPr>
        </p:nvSpPr>
        <p:spPr/>
        <p:txBody>
          <a:bodyPr/>
          <a:lstStyle/>
          <a:p>
            <a:fld id="{16630861-4318-414B-8E21-CA5F03E7BD41}" type="slidenum">
              <a:rPr lang="en-US" smtClean="0"/>
              <a:t>36</a:t>
            </a:fld>
            <a:endParaRPr lang="en-US"/>
          </a:p>
        </p:txBody>
      </p:sp>
      <p:pic>
        <p:nvPicPr>
          <p:cNvPr id="5" name="Picture 4"/>
          <p:cNvPicPr>
            <a:picLocks noChangeAspect="1"/>
          </p:cNvPicPr>
          <p:nvPr/>
        </p:nvPicPr>
        <p:blipFill>
          <a:blip r:embed="rId3"/>
          <a:stretch>
            <a:fillRect/>
          </a:stretch>
        </p:blipFill>
        <p:spPr>
          <a:xfrm>
            <a:off x="138112" y="1233487"/>
            <a:ext cx="8867775" cy="4391025"/>
          </a:xfrm>
          <a:prstGeom prst="rect">
            <a:avLst/>
          </a:prstGeom>
        </p:spPr>
      </p:pic>
    </p:spTree>
    <p:extLst>
      <p:ext uri="{BB962C8B-B14F-4D97-AF65-F5344CB8AC3E}">
        <p14:creationId xmlns:p14="http://schemas.microsoft.com/office/powerpoint/2010/main" val="388130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89140" y="1082843"/>
            <a:ext cx="6347023" cy="4861258"/>
          </a:xfrm>
          <a:prstGeom prst="rect">
            <a:avLst/>
          </a:prstGeom>
        </p:spPr>
      </p:pic>
      <p:sp>
        <p:nvSpPr>
          <p:cNvPr id="2" name="Title 1"/>
          <p:cNvSpPr>
            <a:spLocks noGrp="1"/>
          </p:cNvSpPr>
          <p:nvPr>
            <p:ph type="title"/>
          </p:nvPr>
        </p:nvSpPr>
        <p:spPr/>
        <p:txBody>
          <a:bodyPr>
            <a:normAutofit/>
          </a:bodyPr>
          <a:lstStyle/>
          <a:p>
            <a:r>
              <a:rPr lang="en-US" dirty="0"/>
              <a:t>Application Packet – Site Field Trip List</a:t>
            </a:r>
          </a:p>
        </p:txBody>
      </p:sp>
      <p:sp>
        <p:nvSpPr>
          <p:cNvPr id="4" name="Slide Number Placeholder 3"/>
          <p:cNvSpPr>
            <a:spLocks noGrp="1"/>
          </p:cNvSpPr>
          <p:nvPr>
            <p:ph type="sldNum" sz="quarter" idx="12"/>
          </p:nvPr>
        </p:nvSpPr>
        <p:spPr/>
        <p:txBody>
          <a:bodyPr/>
          <a:lstStyle/>
          <a:p>
            <a:fld id="{16630861-4318-414B-8E21-CA5F03E7BD41}" type="slidenum">
              <a:rPr lang="en-US" smtClean="0"/>
              <a:t>37</a:t>
            </a:fld>
            <a:endParaRPr lang="en-US"/>
          </a:p>
        </p:txBody>
      </p:sp>
    </p:spTree>
    <p:extLst>
      <p:ext uri="{BB962C8B-B14F-4D97-AF65-F5344CB8AC3E}">
        <p14:creationId xmlns:p14="http://schemas.microsoft.com/office/powerpoint/2010/main" val="2216298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Packet – Submit for Approval</a:t>
            </a:r>
          </a:p>
        </p:txBody>
      </p:sp>
      <p:sp>
        <p:nvSpPr>
          <p:cNvPr id="4" name="Slide Number Placeholder 3"/>
          <p:cNvSpPr>
            <a:spLocks noGrp="1"/>
          </p:cNvSpPr>
          <p:nvPr>
            <p:ph type="sldNum" sz="quarter" idx="12"/>
          </p:nvPr>
        </p:nvSpPr>
        <p:spPr/>
        <p:txBody>
          <a:bodyPr/>
          <a:lstStyle/>
          <a:p>
            <a:fld id="{16630861-4318-414B-8E21-CA5F03E7BD41}" type="slidenum">
              <a:rPr lang="en-US" smtClean="0"/>
              <a:t>38</a:t>
            </a:fld>
            <a:endParaRPr lang="en-US"/>
          </a:p>
        </p:txBody>
      </p:sp>
      <p:pic>
        <p:nvPicPr>
          <p:cNvPr id="3" name="Picture 2"/>
          <p:cNvPicPr>
            <a:picLocks noChangeAspect="1"/>
          </p:cNvPicPr>
          <p:nvPr/>
        </p:nvPicPr>
        <p:blipFill>
          <a:blip r:embed="rId3"/>
          <a:stretch>
            <a:fillRect/>
          </a:stretch>
        </p:blipFill>
        <p:spPr>
          <a:xfrm>
            <a:off x="1541647" y="1311442"/>
            <a:ext cx="6042010" cy="4637926"/>
          </a:xfrm>
          <a:prstGeom prst="rect">
            <a:avLst/>
          </a:prstGeom>
        </p:spPr>
      </p:pic>
    </p:spTree>
    <p:extLst>
      <p:ext uri="{BB962C8B-B14F-4D97-AF65-F5344CB8AC3E}">
        <p14:creationId xmlns:p14="http://schemas.microsoft.com/office/powerpoint/2010/main" val="317717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 Advance Requests</a:t>
            </a:r>
          </a:p>
        </p:txBody>
      </p:sp>
      <p:sp>
        <p:nvSpPr>
          <p:cNvPr id="4" name="Slide Number Placeholder 3"/>
          <p:cNvSpPr>
            <a:spLocks noGrp="1"/>
          </p:cNvSpPr>
          <p:nvPr>
            <p:ph type="sldNum" sz="quarter" idx="12"/>
          </p:nvPr>
        </p:nvSpPr>
        <p:spPr/>
        <p:txBody>
          <a:bodyPr/>
          <a:lstStyle/>
          <a:p>
            <a:fld id="{16630861-4318-414B-8E21-CA5F03E7BD41}" type="slidenum">
              <a:rPr lang="en-US" smtClean="0"/>
              <a:t>39</a:t>
            </a:fld>
            <a:endParaRPr lang="en-US"/>
          </a:p>
        </p:txBody>
      </p:sp>
      <p:pic>
        <p:nvPicPr>
          <p:cNvPr id="3" name="Picture 2"/>
          <p:cNvPicPr>
            <a:picLocks noChangeAspect="1"/>
          </p:cNvPicPr>
          <p:nvPr/>
        </p:nvPicPr>
        <p:blipFill>
          <a:blip r:embed="rId3"/>
          <a:stretch>
            <a:fillRect/>
          </a:stretch>
        </p:blipFill>
        <p:spPr>
          <a:xfrm>
            <a:off x="1739813" y="1179095"/>
            <a:ext cx="5645678" cy="4736266"/>
          </a:xfrm>
          <a:prstGeom prst="rect">
            <a:avLst/>
          </a:prstGeom>
        </p:spPr>
      </p:pic>
    </p:spTree>
    <p:extLst>
      <p:ext uri="{BB962C8B-B14F-4D97-AF65-F5344CB8AC3E}">
        <p14:creationId xmlns:p14="http://schemas.microsoft.com/office/powerpoint/2010/main" val="24373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 a Similar Feel</a:t>
            </a:r>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a:p>
        </p:txBody>
      </p:sp>
      <p:pic>
        <p:nvPicPr>
          <p:cNvPr id="5" name="Picture 4"/>
          <p:cNvPicPr>
            <a:picLocks noChangeAspect="1"/>
          </p:cNvPicPr>
          <p:nvPr/>
        </p:nvPicPr>
        <p:blipFill>
          <a:blip r:embed="rId3"/>
          <a:stretch>
            <a:fillRect/>
          </a:stretch>
        </p:blipFill>
        <p:spPr>
          <a:xfrm>
            <a:off x="1563630" y="1179095"/>
            <a:ext cx="6006965" cy="4804279"/>
          </a:xfrm>
          <a:prstGeom prst="rect">
            <a:avLst/>
          </a:prstGeom>
        </p:spPr>
      </p:pic>
      <p:sp>
        <p:nvSpPr>
          <p:cNvPr id="3" name="Left Arrow 2"/>
          <p:cNvSpPr/>
          <p:nvPr/>
        </p:nvSpPr>
        <p:spPr>
          <a:xfrm>
            <a:off x="3320716" y="4608095"/>
            <a:ext cx="577516" cy="39704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603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 Advance Requests</a:t>
            </a:r>
          </a:p>
        </p:txBody>
      </p:sp>
      <p:sp>
        <p:nvSpPr>
          <p:cNvPr id="4" name="Slide Number Placeholder 3"/>
          <p:cNvSpPr>
            <a:spLocks noGrp="1"/>
          </p:cNvSpPr>
          <p:nvPr>
            <p:ph type="sldNum" sz="quarter" idx="12"/>
          </p:nvPr>
        </p:nvSpPr>
        <p:spPr/>
        <p:txBody>
          <a:bodyPr/>
          <a:lstStyle/>
          <a:p>
            <a:fld id="{16630861-4318-414B-8E21-CA5F03E7BD41}" type="slidenum">
              <a:rPr lang="en-US" smtClean="0"/>
              <a:t>40</a:t>
            </a:fld>
            <a:endParaRPr lang="en-US"/>
          </a:p>
        </p:txBody>
      </p:sp>
      <p:pic>
        <p:nvPicPr>
          <p:cNvPr id="5" name="Picture 4"/>
          <p:cNvPicPr>
            <a:picLocks noChangeAspect="1"/>
          </p:cNvPicPr>
          <p:nvPr/>
        </p:nvPicPr>
        <p:blipFill>
          <a:blip r:embed="rId3"/>
          <a:stretch>
            <a:fillRect/>
          </a:stretch>
        </p:blipFill>
        <p:spPr>
          <a:xfrm>
            <a:off x="1599375" y="1229712"/>
            <a:ext cx="5926554" cy="4729597"/>
          </a:xfrm>
          <a:prstGeom prst="rect">
            <a:avLst/>
          </a:prstGeom>
        </p:spPr>
      </p:pic>
    </p:spTree>
    <p:extLst>
      <p:ext uri="{BB962C8B-B14F-4D97-AF65-F5344CB8AC3E}">
        <p14:creationId xmlns:p14="http://schemas.microsoft.com/office/powerpoint/2010/main" val="1136626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 Advance Requests</a:t>
            </a:r>
          </a:p>
        </p:txBody>
      </p:sp>
      <p:sp>
        <p:nvSpPr>
          <p:cNvPr id="4" name="Slide Number Placeholder 3"/>
          <p:cNvSpPr>
            <a:spLocks noGrp="1"/>
          </p:cNvSpPr>
          <p:nvPr>
            <p:ph type="sldNum" sz="quarter" idx="12"/>
          </p:nvPr>
        </p:nvSpPr>
        <p:spPr/>
        <p:txBody>
          <a:bodyPr/>
          <a:lstStyle/>
          <a:p>
            <a:fld id="{16630861-4318-414B-8E21-CA5F03E7BD41}" type="slidenum">
              <a:rPr lang="en-US" smtClean="0"/>
              <a:t>41</a:t>
            </a:fld>
            <a:endParaRPr lang="en-US"/>
          </a:p>
        </p:txBody>
      </p:sp>
      <p:pic>
        <p:nvPicPr>
          <p:cNvPr id="3" name="Picture 2"/>
          <p:cNvPicPr>
            <a:picLocks noChangeAspect="1"/>
          </p:cNvPicPr>
          <p:nvPr/>
        </p:nvPicPr>
        <p:blipFill>
          <a:blip r:embed="rId3"/>
          <a:stretch>
            <a:fillRect/>
          </a:stretch>
        </p:blipFill>
        <p:spPr>
          <a:xfrm>
            <a:off x="204787" y="1366837"/>
            <a:ext cx="8734425" cy="4124325"/>
          </a:xfrm>
          <a:prstGeom prst="rect">
            <a:avLst/>
          </a:prstGeom>
        </p:spPr>
      </p:pic>
    </p:spTree>
    <p:extLst>
      <p:ext uri="{BB962C8B-B14F-4D97-AF65-F5344CB8AC3E}">
        <p14:creationId xmlns:p14="http://schemas.microsoft.com/office/powerpoint/2010/main" val="1436939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 Advance Requests</a:t>
            </a:r>
          </a:p>
        </p:txBody>
      </p:sp>
      <p:sp>
        <p:nvSpPr>
          <p:cNvPr id="4" name="Slide Number Placeholder 3"/>
          <p:cNvSpPr>
            <a:spLocks noGrp="1"/>
          </p:cNvSpPr>
          <p:nvPr>
            <p:ph type="sldNum" sz="quarter" idx="12"/>
          </p:nvPr>
        </p:nvSpPr>
        <p:spPr/>
        <p:txBody>
          <a:bodyPr/>
          <a:lstStyle/>
          <a:p>
            <a:fld id="{16630861-4318-414B-8E21-CA5F03E7BD41}" type="slidenum">
              <a:rPr lang="en-US" smtClean="0"/>
              <a:t>42</a:t>
            </a:fld>
            <a:endParaRPr lang="en-US"/>
          </a:p>
        </p:txBody>
      </p:sp>
      <p:pic>
        <p:nvPicPr>
          <p:cNvPr id="5" name="Picture 4"/>
          <p:cNvPicPr>
            <a:picLocks noChangeAspect="1"/>
          </p:cNvPicPr>
          <p:nvPr/>
        </p:nvPicPr>
        <p:blipFill>
          <a:blip r:embed="rId3"/>
          <a:stretch>
            <a:fillRect/>
          </a:stretch>
        </p:blipFill>
        <p:spPr>
          <a:xfrm>
            <a:off x="1711056" y="1203740"/>
            <a:ext cx="5703191" cy="4791666"/>
          </a:xfrm>
          <a:prstGeom prst="rect">
            <a:avLst/>
          </a:prstGeom>
        </p:spPr>
      </p:pic>
    </p:spTree>
    <p:extLst>
      <p:ext uri="{BB962C8B-B14F-4D97-AF65-F5344CB8AC3E}">
        <p14:creationId xmlns:p14="http://schemas.microsoft.com/office/powerpoint/2010/main" val="1290478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t>Claiming</a:t>
            </a:r>
          </a:p>
        </p:txBody>
      </p:sp>
      <p:sp>
        <p:nvSpPr>
          <p:cNvPr id="4" name="Slide Number Placeholder 3"/>
          <p:cNvSpPr>
            <a:spLocks noGrp="1"/>
          </p:cNvSpPr>
          <p:nvPr>
            <p:ph type="sldNum" sz="quarter" idx="4294967295"/>
          </p:nvPr>
        </p:nvSpPr>
        <p:spPr>
          <a:xfrm>
            <a:off x="8264525" y="6356350"/>
            <a:ext cx="879475" cy="365125"/>
          </a:xfrm>
        </p:spPr>
        <p:txBody>
          <a:bodyPr/>
          <a:lstStyle/>
          <a:p>
            <a:fld id="{16630861-4318-414B-8E21-CA5F03E7BD41}" type="slidenum">
              <a:rPr lang="en-US" smtClean="0"/>
              <a:t>43</a:t>
            </a:fld>
            <a:endParaRPr lang="en-US"/>
          </a:p>
        </p:txBody>
      </p:sp>
    </p:spTree>
    <p:extLst>
      <p:ext uri="{BB962C8B-B14F-4D97-AF65-F5344CB8AC3E}">
        <p14:creationId xmlns:p14="http://schemas.microsoft.com/office/powerpoint/2010/main" val="3115102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44</a:t>
            </a:fld>
            <a:endParaRPr lang="en-US"/>
          </a:p>
        </p:txBody>
      </p:sp>
      <p:pic>
        <p:nvPicPr>
          <p:cNvPr id="6" name="Picture 5"/>
          <p:cNvPicPr>
            <a:picLocks noChangeAspect="1"/>
          </p:cNvPicPr>
          <p:nvPr/>
        </p:nvPicPr>
        <p:blipFill>
          <a:blip r:embed="rId3"/>
          <a:stretch>
            <a:fillRect/>
          </a:stretch>
        </p:blipFill>
        <p:spPr>
          <a:xfrm>
            <a:off x="66675" y="2147887"/>
            <a:ext cx="9010650" cy="2562225"/>
          </a:xfrm>
          <a:prstGeom prst="rect">
            <a:avLst/>
          </a:prstGeom>
        </p:spPr>
      </p:pic>
    </p:spTree>
    <p:extLst>
      <p:ext uri="{BB962C8B-B14F-4D97-AF65-F5344CB8AC3E}">
        <p14:creationId xmlns:p14="http://schemas.microsoft.com/office/powerpoint/2010/main" val="4081091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45</a:t>
            </a:fld>
            <a:endParaRPr lang="en-US"/>
          </a:p>
        </p:txBody>
      </p:sp>
      <p:pic>
        <p:nvPicPr>
          <p:cNvPr id="5" name="Picture 4"/>
          <p:cNvPicPr>
            <a:picLocks noChangeAspect="1"/>
          </p:cNvPicPr>
          <p:nvPr/>
        </p:nvPicPr>
        <p:blipFill>
          <a:blip r:embed="rId3"/>
          <a:stretch>
            <a:fillRect/>
          </a:stretch>
        </p:blipFill>
        <p:spPr>
          <a:xfrm>
            <a:off x="1719171" y="1082841"/>
            <a:ext cx="5686962" cy="4880647"/>
          </a:xfrm>
          <a:prstGeom prst="rect">
            <a:avLst/>
          </a:prstGeom>
        </p:spPr>
      </p:pic>
    </p:spTree>
    <p:extLst>
      <p:ext uri="{BB962C8B-B14F-4D97-AF65-F5344CB8AC3E}">
        <p14:creationId xmlns:p14="http://schemas.microsoft.com/office/powerpoint/2010/main" val="2959433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46</a:t>
            </a:fld>
            <a:endParaRPr lang="en-US"/>
          </a:p>
        </p:txBody>
      </p:sp>
      <p:pic>
        <p:nvPicPr>
          <p:cNvPr id="3" name="Picture 2"/>
          <p:cNvPicPr>
            <a:picLocks noChangeAspect="1"/>
          </p:cNvPicPr>
          <p:nvPr/>
        </p:nvPicPr>
        <p:blipFill>
          <a:blip r:embed="rId3"/>
          <a:stretch>
            <a:fillRect/>
          </a:stretch>
        </p:blipFill>
        <p:spPr>
          <a:xfrm>
            <a:off x="357707" y="1070811"/>
            <a:ext cx="8409890" cy="4850480"/>
          </a:xfrm>
          <a:prstGeom prst="rect">
            <a:avLst/>
          </a:prstGeom>
        </p:spPr>
      </p:pic>
    </p:spTree>
    <p:extLst>
      <p:ext uri="{BB962C8B-B14F-4D97-AF65-F5344CB8AC3E}">
        <p14:creationId xmlns:p14="http://schemas.microsoft.com/office/powerpoint/2010/main" val="4132238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47</a:t>
            </a:fld>
            <a:endParaRPr lang="en-US"/>
          </a:p>
        </p:txBody>
      </p:sp>
      <p:pic>
        <p:nvPicPr>
          <p:cNvPr id="5" name="Picture 4"/>
          <p:cNvPicPr>
            <a:picLocks noChangeAspect="1"/>
          </p:cNvPicPr>
          <p:nvPr/>
        </p:nvPicPr>
        <p:blipFill>
          <a:blip r:embed="rId3"/>
          <a:stretch>
            <a:fillRect/>
          </a:stretch>
        </p:blipFill>
        <p:spPr>
          <a:xfrm>
            <a:off x="920667" y="1114712"/>
            <a:ext cx="7291163" cy="4850444"/>
          </a:xfrm>
          <a:prstGeom prst="rect">
            <a:avLst/>
          </a:prstGeom>
        </p:spPr>
      </p:pic>
    </p:spTree>
    <p:extLst>
      <p:ext uri="{BB962C8B-B14F-4D97-AF65-F5344CB8AC3E}">
        <p14:creationId xmlns:p14="http://schemas.microsoft.com/office/powerpoint/2010/main" val="1199216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2323" y="1143000"/>
            <a:ext cx="7620657" cy="4804861"/>
          </a:xfrm>
          <a:prstGeom prst="rect">
            <a:avLst/>
          </a:prstGeom>
        </p:spPr>
      </p:pic>
      <p:sp>
        <p:nvSpPr>
          <p:cNvPr id="2" name="Title 1"/>
          <p:cNvSpPr>
            <a:spLocks noGrp="1"/>
          </p:cNvSpPr>
          <p:nvPr>
            <p:ph type="title"/>
          </p:nvPr>
        </p:nvSpPr>
        <p:spPr/>
        <p:txBody>
          <a:bodyPr/>
          <a:lstStyle/>
          <a:p>
            <a:r>
              <a:rPr lang="en-US" dirty="0"/>
              <a:t>Claiming</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48</a:t>
            </a:fld>
            <a:endParaRPr lang="en-US"/>
          </a:p>
        </p:txBody>
      </p:sp>
    </p:spTree>
    <p:extLst>
      <p:ext uri="{BB962C8B-B14F-4D97-AF65-F5344CB8AC3E}">
        <p14:creationId xmlns:p14="http://schemas.microsoft.com/office/powerpoint/2010/main" val="4293660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49</a:t>
            </a:fld>
            <a:endParaRPr lang="en-US"/>
          </a:p>
        </p:txBody>
      </p:sp>
      <p:pic>
        <p:nvPicPr>
          <p:cNvPr id="5" name="Picture 4"/>
          <p:cNvPicPr>
            <a:picLocks noChangeAspect="1"/>
          </p:cNvPicPr>
          <p:nvPr/>
        </p:nvPicPr>
        <p:blipFill>
          <a:blip r:embed="rId3"/>
          <a:stretch>
            <a:fillRect/>
          </a:stretch>
        </p:blipFill>
        <p:spPr>
          <a:xfrm>
            <a:off x="109537" y="1809750"/>
            <a:ext cx="8924925" cy="3238500"/>
          </a:xfrm>
          <a:prstGeom prst="rect">
            <a:avLst/>
          </a:prstGeom>
        </p:spPr>
      </p:pic>
    </p:spTree>
    <p:extLst>
      <p:ext uri="{BB962C8B-B14F-4D97-AF65-F5344CB8AC3E}">
        <p14:creationId xmlns:p14="http://schemas.microsoft.com/office/powerpoint/2010/main" val="425539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Waffle</a:t>
            </a:r>
          </a:p>
        </p:txBody>
      </p:sp>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a:p>
        </p:txBody>
      </p:sp>
      <p:pic>
        <p:nvPicPr>
          <p:cNvPr id="5" name="Picture 4"/>
          <p:cNvPicPr>
            <a:picLocks noChangeAspect="1"/>
          </p:cNvPicPr>
          <p:nvPr/>
        </p:nvPicPr>
        <p:blipFill>
          <a:blip r:embed="rId3"/>
          <a:stretch>
            <a:fillRect/>
          </a:stretch>
        </p:blipFill>
        <p:spPr>
          <a:xfrm>
            <a:off x="1583221" y="1182602"/>
            <a:ext cx="5958862" cy="4744791"/>
          </a:xfrm>
          <a:prstGeom prst="rect">
            <a:avLst/>
          </a:prstGeom>
        </p:spPr>
      </p:pic>
    </p:spTree>
    <p:extLst>
      <p:ext uri="{BB962C8B-B14F-4D97-AF65-F5344CB8AC3E}">
        <p14:creationId xmlns:p14="http://schemas.microsoft.com/office/powerpoint/2010/main" val="2996435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50</a:t>
            </a:fld>
            <a:endParaRPr lang="en-US"/>
          </a:p>
        </p:txBody>
      </p:sp>
      <p:pic>
        <p:nvPicPr>
          <p:cNvPr id="3" name="Picture 2"/>
          <p:cNvPicPr>
            <a:picLocks noChangeAspect="1"/>
          </p:cNvPicPr>
          <p:nvPr/>
        </p:nvPicPr>
        <p:blipFill>
          <a:blip r:embed="rId3"/>
          <a:stretch>
            <a:fillRect/>
          </a:stretch>
        </p:blipFill>
        <p:spPr>
          <a:xfrm>
            <a:off x="318512" y="1133809"/>
            <a:ext cx="8488279" cy="4833603"/>
          </a:xfrm>
          <a:prstGeom prst="rect">
            <a:avLst/>
          </a:prstGeom>
        </p:spPr>
      </p:pic>
    </p:spTree>
    <p:extLst>
      <p:ext uri="{BB962C8B-B14F-4D97-AF65-F5344CB8AC3E}">
        <p14:creationId xmlns:p14="http://schemas.microsoft.com/office/powerpoint/2010/main" val="1434521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51</a:t>
            </a:fld>
            <a:endParaRPr lang="en-US"/>
          </a:p>
        </p:txBody>
      </p:sp>
      <p:pic>
        <p:nvPicPr>
          <p:cNvPr id="5" name="Picture 4"/>
          <p:cNvPicPr>
            <a:picLocks noChangeAspect="1"/>
          </p:cNvPicPr>
          <p:nvPr/>
        </p:nvPicPr>
        <p:blipFill>
          <a:blip r:embed="rId3"/>
          <a:stretch>
            <a:fillRect/>
          </a:stretch>
        </p:blipFill>
        <p:spPr>
          <a:xfrm>
            <a:off x="2057260" y="697832"/>
            <a:ext cx="5010784" cy="5292892"/>
          </a:xfrm>
          <a:prstGeom prst="rect">
            <a:avLst/>
          </a:prstGeom>
        </p:spPr>
      </p:pic>
    </p:spTree>
    <p:extLst>
      <p:ext uri="{BB962C8B-B14F-4D97-AF65-F5344CB8AC3E}">
        <p14:creationId xmlns:p14="http://schemas.microsoft.com/office/powerpoint/2010/main" val="4214403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52</a:t>
            </a:fld>
            <a:endParaRPr lang="en-US"/>
          </a:p>
        </p:txBody>
      </p:sp>
      <p:pic>
        <p:nvPicPr>
          <p:cNvPr id="3" name="Picture 2"/>
          <p:cNvPicPr>
            <a:picLocks noChangeAspect="1"/>
          </p:cNvPicPr>
          <p:nvPr/>
        </p:nvPicPr>
        <p:blipFill>
          <a:blip r:embed="rId3"/>
          <a:stretch>
            <a:fillRect/>
          </a:stretch>
        </p:blipFill>
        <p:spPr>
          <a:xfrm>
            <a:off x="1464680" y="1146864"/>
            <a:ext cx="6195943" cy="4812447"/>
          </a:xfrm>
          <a:prstGeom prst="rect">
            <a:avLst/>
          </a:prstGeom>
        </p:spPr>
      </p:pic>
    </p:spTree>
    <p:extLst>
      <p:ext uri="{BB962C8B-B14F-4D97-AF65-F5344CB8AC3E}">
        <p14:creationId xmlns:p14="http://schemas.microsoft.com/office/powerpoint/2010/main" val="4226641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53</a:t>
            </a:fld>
            <a:endParaRPr lang="en-US"/>
          </a:p>
        </p:txBody>
      </p:sp>
      <p:pic>
        <p:nvPicPr>
          <p:cNvPr id="3" name="Picture 2"/>
          <p:cNvPicPr>
            <a:picLocks noChangeAspect="1"/>
          </p:cNvPicPr>
          <p:nvPr/>
        </p:nvPicPr>
        <p:blipFill>
          <a:blip r:embed="rId3"/>
          <a:stretch>
            <a:fillRect/>
          </a:stretch>
        </p:blipFill>
        <p:spPr>
          <a:xfrm>
            <a:off x="933912" y="1100196"/>
            <a:ext cx="7247561" cy="4829115"/>
          </a:xfrm>
          <a:prstGeom prst="rect">
            <a:avLst/>
          </a:prstGeom>
        </p:spPr>
      </p:pic>
    </p:spTree>
    <p:extLst>
      <p:ext uri="{BB962C8B-B14F-4D97-AF65-F5344CB8AC3E}">
        <p14:creationId xmlns:p14="http://schemas.microsoft.com/office/powerpoint/2010/main" val="3346161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54</a:t>
            </a:fld>
            <a:endParaRPr lang="en-US"/>
          </a:p>
        </p:txBody>
      </p:sp>
      <p:pic>
        <p:nvPicPr>
          <p:cNvPr id="5" name="Picture 4"/>
          <p:cNvPicPr>
            <a:picLocks noChangeAspect="1"/>
          </p:cNvPicPr>
          <p:nvPr/>
        </p:nvPicPr>
        <p:blipFill>
          <a:blip r:embed="rId3"/>
          <a:stretch>
            <a:fillRect/>
          </a:stretch>
        </p:blipFill>
        <p:spPr>
          <a:xfrm>
            <a:off x="520668" y="1198393"/>
            <a:ext cx="8083968" cy="4710615"/>
          </a:xfrm>
          <a:prstGeom prst="rect">
            <a:avLst/>
          </a:prstGeom>
        </p:spPr>
      </p:pic>
    </p:spTree>
    <p:extLst>
      <p:ext uri="{BB962C8B-B14F-4D97-AF65-F5344CB8AC3E}">
        <p14:creationId xmlns:p14="http://schemas.microsoft.com/office/powerpoint/2010/main" val="337096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55</a:t>
            </a:fld>
            <a:endParaRPr lang="en-US"/>
          </a:p>
        </p:txBody>
      </p:sp>
      <p:pic>
        <p:nvPicPr>
          <p:cNvPr id="3" name="Picture 2"/>
          <p:cNvPicPr>
            <a:picLocks noChangeAspect="1"/>
          </p:cNvPicPr>
          <p:nvPr/>
        </p:nvPicPr>
        <p:blipFill>
          <a:blip r:embed="rId3"/>
          <a:stretch>
            <a:fillRect/>
          </a:stretch>
        </p:blipFill>
        <p:spPr>
          <a:xfrm>
            <a:off x="1734192" y="1106904"/>
            <a:ext cx="5656919" cy="4856583"/>
          </a:xfrm>
          <a:prstGeom prst="rect">
            <a:avLst/>
          </a:prstGeom>
        </p:spPr>
      </p:pic>
    </p:spTree>
    <p:extLst>
      <p:ext uri="{BB962C8B-B14F-4D97-AF65-F5344CB8AC3E}">
        <p14:creationId xmlns:p14="http://schemas.microsoft.com/office/powerpoint/2010/main" val="465859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56</a:t>
            </a:fld>
            <a:endParaRPr lang="en-US"/>
          </a:p>
        </p:txBody>
      </p:sp>
      <p:pic>
        <p:nvPicPr>
          <p:cNvPr id="5" name="Picture 4"/>
          <p:cNvPicPr>
            <a:picLocks noChangeAspect="1"/>
          </p:cNvPicPr>
          <p:nvPr/>
        </p:nvPicPr>
        <p:blipFill>
          <a:blip r:embed="rId3"/>
          <a:stretch>
            <a:fillRect/>
          </a:stretch>
        </p:blipFill>
        <p:spPr>
          <a:xfrm>
            <a:off x="410966" y="1118937"/>
            <a:ext cx="8303371" cy="4811879"/>
          </a:xfrm>
          <a:prstGeom prst="rect">
            <a:avLst/>
          </a:prstGeom>
        </p:spPr>
      </p:pic>
    </p:spTree>
    <p:extLst>
      <p:ext uri="{BB962C8B-B14F-4D97-AF65-F5344CB8AC3E}">
        <p14:creationId xmlns:p14="http://schemas.microsoft.com/office/powerpoint/2010/main" val="4268566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57</a:t>
            </a:fld>
            <a:endParaRPr lang="en-US"/>
          </a:p>
        </p:txBody>
      </p:sp>
      <p:pic>
        <p:nvPicPr>
          <p:cNvPr id="3" name="Picture 2"/>
          <p:cNvPicPr>
            <a:picLocks noChangeAspect="1"/>
          </p:cNvPicPr>
          <p:nvPr/>
        </p:nvPicPr>
        <p:blipFill>
          <a:blip r:embed="rId3"/>
          <a:stretch>
            <a:fillRect/>
          </a:stretch>
        </p:blipFill>
        <p:spPr>
          <a:xfrm>
            <a:off x="519289" y="1152986"/>
            <a:ext cx="8086725" cy="4712909"/>
          </a:xfrm>
          <a:prstGeom prst="rect">
            <a:avLst/>
          </a:prstGeom>
        </p:spPr>
      </p:pic>
    </p:spTree>
    <p:extLst>
      <p:ext uri="{BB962C8B-B14F-4D97-AF65-F5344CB8AC3E}">
        <p14:creationId xmlns:p14="http://schemas.microsoft.com/office/powerpoint/2010/main" val="690301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000" b="1" dirty="0"/>
              <a:t>Questions</a:t>
            </a:r>
          </a:p>
        </p:txBody>
      </p:sp>
      <p:sp>
        <p:nvSpPr>
          <p:cNvPr id="4" name="Slide Number Placeholder 3"/>
          <p:cNvSpPr>
            <a:spLocks noGrp="1"/>
          </p:cNvSpPr>
          <p:nvPr>
            <p:ph type="sldNum" sz="quarter" idx="12"/>
          </p:nvPr>
        </p:nvSpPr>
        <p:spPr/>
        <p:txBody>
          <a:bodyPr/>
          <a:lstStyle/>
          <a:p>
            <a:fld id="{16630861-4318-414B-8E21-CA5F03E7BD41}" type="slidenum">
              <a:rPr lang="en-US" smtClean="0"/>
              <a:t>58</a:t>
            </a:fld>
            <a:endParaRPr lang="en-US"/>
          </a:p>
        </p:txBody>
      </p:sp>
    </p:spTree>
    <p:extLst>
      <p:ext uri="{BB962C8B-B14F-4D97-AF65-F5344CB8AC3E}">
        <p14:creationId xmlns:p14="http://schemas.microsoft.com/office/powerpoint/2010/main" val="1959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48325" y="1058779"/>
            <a:ext cx="6342441" cy="4921998"/>
          </a:xfrm>
          <a:prstGeom prst="rect">
            <a:avLst/>
          </a:prstGeom>
        </p:spPr>
      </p:pic>
      <p:sp>
        <p:nvSpPr>
          <p:cNvPr id="2" name="Title 1"/>
          <p:cNvSpPr>
            <a:spLocks noGrp="1"/>
          </p:cNvSpPr>
          <p:nvPr>
            <p:ph type="title"/>
          </p:nvPr>
        </p:nvSpPr>
        <p:spPr/>
        <p:txBody>
          <a:bodyPr/>
          <a:lstStyle/>
          <a:p>
            <a:r>
              <a:rPr lang="en-US" dirty="0"/>
              <a:t>Navigation of ACES</a:t>
            </a:r>
          </a:p>
        </p:txBody>
      </p:sp>
      <p:sp>
        <p:nvSpPr>
          <p:cNvPr id="4" name="Slide Number Placeholder 3"/>
          <p:cNvSpPr>
            <a:spLocks noGrp="1"/>
          </p:cNvSpPr>
          <p:nvPr>
            <p:ph type="sldNum" sz="quarter" idx="12"/>
          </p:nvPr>
        </p:nvSpPr>
        <p:spPr/>
        <p:txBody>
          <a:bodyPr/>
          <a:lstStyle/>
          <a:p>
            <a:fld id="{16630861-4318-414B-8E21-CA5F03E7BD41}" type="slidenum">
              <a:rPr lang="en-US" smtClean="0"/>
              <a:t>6</a:t>
            </a:fld>
            <a:endParaRPr lang="en-US"/>
          </a:p>
        </p:txBody>
      </p:sp>
      <p:sp>
        <p:nvSpPr>
          <p:cNvPr id="7" name="Left Arrow 6"/>
          <p:cNvSpPr/>
          <p:nvPr/>
        </p:nvSpPr>
        <p:spPr>
          <a:xfrm>
            <a:off x="4969042" y="1297258"/>
            <a:ext cx="890337" cy="493295"/>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30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p>
        </p:txBody>
      </p:sp>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a:p>
        </p:txBody>
      </p:sp>
      <p:pic>
        <p:nvPicPr>
          <p:cNvPr id="5" name="Picture 4"/>
          <p:cNvPicPr>
            <a:picLocks noChangeAspect="1"/>
          </p:cNvPicPr>
          <p:nvPr/>
        </p:nvPicPr>
        <p:blipFill>
          <a:blip r:embed="rId3"/>
          <a:stretch>
            <a:fillRect/>
          </a:stretch>
        </p:blipFill>
        <p:spPr>
          <a:xfrm>
            <a:off x="62089" y="1827296"/>
            <a:ext cx="9001125" cy="2914650"/>
          </a:xfrm>
          <a:prstGeom prst="rect">
            <a:avLst/>
          </a:prstGeom>
        </p:spPr>
      </p:pic>
    </p:spTree>
    <p:extLst>
      <p:ext uri="{BB962C8B-B14F-4D97-AF65-F5344CB8AC3E}">
        <p14:creationId xmlns:p14="http://schemas.microsoft.com/office/powerpoint/2010/main" val="349121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a:t>
            </a:r>
          </a:p>
        </p:txBody>
      </p:sp>
      <p:sp>
        <p:nvSpPr>
          <p:cNvPr id="4" name="Slide Number Placeholder 3"/>
          <p:cNvSpPr>
            <a:spLocks noGrp="1"/>
          </p:cNvSpPr>
          <p:nvPr>
            <p:ph type="sldNum" sz="quarter" idx="12"/>
          </p:nvPr>
        </p:nvSpPr>
        <p:spPr/>
        <p:txBody>
          <a:bodyPr/>
          <a:lstStyle/>
          <a:p>
            <a:fld id="{16630861-4318-414B-8E21-CA5F03E7BD41}" type="slidenum">
              <a:rPr lang="en-US" smtClean="0"/>
              <a:t>8</a:t>
            </a:fld>
            <a:endParaRPr lang="en-US"/>
          </a:p>
        </p:txBody>
      </p:sp>
      <p:pic>
        <p:nvPicPr>
          <p:cNvPr id="3" name="Picture 2"/>
          <p:cNvPicPr>
            <a:picLocks noChangeAspect="1"/>
          </p:cNvPicPr>
          <p:nvPr/>
        </p:nvPicPr>
        <p:blipFill>
          <a:blip r:embed="rId3"/>
          <a:stretch>
            <a:fillRect/>
          </a:stretch>
        </p:blipFill>
        <p:spPr>
          <a:xfrm>
            <a:off x="454093" y="1074164"/>
            <a:ext cx="8217118" cy="4844620"/>
          </a:xfrm>
          <a:prstGeom prst="rect">
            <a:avLst/>
          </a:prstGeom>
        </p:spPr>
      </p:pic>
    </p:spTree>
    <p:extLst>
      <p:ext uri="{BB962C8B-B14F-4D97-AF65-F5344CB8AC3E}">
        <p14:creationId xmlns:p14="http://schemas.microsoft.com/office/powerpoint/2010/main" val="108926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0962" y="1209675"/>
            <a:ext cx="8982075" cy="4438650"/>
          </a:xfrm>
          <a:prstGeom prst="rect">
            <a:avLst/>
          </a:prstGeom>
        </p:spPr>
      </p:pic>
      <p:sp>
        <p:nvSpPr>
          <p:cNvPr id="2" name="Title 1"/>
          <p:cNvSpPr>
            <a:spLocks noGrp="1"/>
          </p:cNvSpPr>
          <p:nvPr>
            <p:ph type="title"/>
          </p:nvPr>
        </p:nvSpPr>
        <p:spPr/>
        <p:txBody>
          <a:bodyPr/>
          <a:lstStyle/>
          <a:p>
            <a:r>
              <a:rPr lang="en-US" dirty="0"/>
              <a:t>Application Packet</a:t>
            </a:r>
          </a:p>
        </p:txBody>
      </p:sp>
      <p:sp>
        <p:nvSpPr>
          <p:cNvPr id="4" name="Slide Number Placeholder 3"/>
          <p:cNvSpPr>
            <a:spLocks noGrp="1"/>
          </p:cNvSpPr>
          <p:nvPr>
            <p:ph type="sldNum" sz="quarter" idx="12"/>
          </p:nvPr>
        </p:nvSpPr>
        <p:spPr/>
        <p:txBody>
          <a:bodyPr/>
          <a:lstStyle/>
          <a:p>
            <a:fld id="{16630861-4318-414B-8E21-CA5F03E7BD41}" type="slidenum">
              <a:rPr lang="en-US" smtClean="0"/>
              <a:t>9</a:t>
            </a:fld>
            <a:endParaRPr lang="en-US"/>
          </a:p>
        </p:txBody>
      </p:sp>
      <p:sp>
        <p:nvSpPr>
          <p:cNvPr id="6" name="Right Arrow 5"/>
          <p:cNvSpPr/>
          <p:nvPr/>
        </p:nvSpPr>
        <p:spPr>
          <a:xfrm>
            <a:off x="2869532" y="4957011"/>
            <a:ext cx="902369"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950070"/>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2972</Words>
  <Application>Microsoft Office PowerPoint</Application>
  <PresentationFormat>On-screen Show (4:3)</PresentationFormat>
  <Paragraphs>287</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Fira Sans</vt:lpstr>
      <vt:lpstr>Fira Sans Ultra</vt:lpstr>
      <vt:lpstr>Vollkorn</vt:lpstr>
      <vt:lpstr>WVDE_2017Theme2</vt:lpstr>
      <vt:lpstr>UPDATED ACES SFSP</vt:lpstr>
      <vt:lpstr>Has a Similar Feel</vt:lpstr>
      <vt:lpstr>Has a Similar Feel</vt:lpstr>
      <vt:lpstr>Has a Similar Feel</vt:lpstr>
      <vt:lpstr>Introducing the Waffle</vt:lpstr>
      <vt:lpstr>Navigation of ACES</vt:lpstr>
      <vt:lpstr>Applications</vt:lpstr>
      <vt:lpstr>Application Packet</vt:lpstr>
      <vt:lpstr>Application Packet</vt:lpstr>
      <vt:lpstr>Application Packet</vt:lpstr>
      <vt:lpstr>Application Packet – Sponsor Application</vt:lpstr>
      <vt:lpstr>Application Packet – Sponsor Application</vt:lpstr>
      <vt:lpstr>Application Packet – Sponsor Application</vt:lpstr>
      <vt:lpstr>Application Packet – Sponsor Application</vt:lpstr>
      <vt:lpstr>Application Packet – Sponsor Application</vt:lpstr>
      <vt:lpstr>Application Packet – Sponsor Application</vt:lpstr>
      <vt:lpstr>Application Packet – Sponsor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Budget Detail</vt:lpstr>
      <vt:lpstr>Application Packet – Budget Detail</vt:lpstr>
      <vt:lpstr>Application Packet – Budget Detail</vt:lpstr>
      <vt:lpstr>Application Packet – Checklist Summary</vt:lpstr>
      <vt:lpstr>Application Packet – Checklist Summary</vt:lpstr>
      <vt:lpstr>Application Packet – Checklist Summary</vt:lpstr>
      <vt:lpstr>Application Packet – Site Field Trip List</vt:lpstr>
      <vt:lpstr>Application Packet – Site Field Trip List</vt:lpstr>
      <vt:lpstr>Application Packet – Site Field Trip List</vt:lpstr>
      <vt:lpstr>Application Packet – Submit for Approval</vt:lpstr>
      <vt:lpstr>Applications – Advance Requests</vt:lpstr>
      <vt:lpstr>Applications – Advance Requests</vt:lpstr>
      <vt:lpstr>Applications – Advance Requests</vt:lpstr>
      <vt:lpstr>Applications – Advance Requests</vt:lpstr>
      <vt:lpstr>Claiming</vt:lpstr>
      <vt:lpstr>Claiming</vt:lpstr>
      <vt:lpstr>Claiming</vt:lpstr>
      <vt:lpstr>Claiming</vt:lpstr>
      <vt:lpstr>Claiming</vt:lpstr>
      <vt:lpstr>Claiming</vt:lpstr>
      <vt:lpstr>Claiming</vt:lpstr>
      <vt:lpstr>Claiming</vt:lpstr>
      <vt:lpstr>Claiming</vt:lpstr>
      <vt:lpstr>Claiming</vt:lpstr>
      <vt:lpstr>Claiming</vt:lpstr>
      <vt:lpstr>Claiming</vt:lpstr>
      <vt:lpstr>Claiming</vt:lpstr>
      <vt:lpstr>Claiming</vt:lpstr>
      <vt:lpstr>Claiming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ACES SFSP</dc:title>
  <dc:creator>Travis Legg</dc:creator>
  <cp:lastModifiedBy>Travis Legg</cp:lastModifiedBy>
  <cp:revision>1</cp:revision>
  <dcterms:created xsi:type="dcterms:W3CDTF">2023-01-24T19:44:20Z</dcterms:created>
  <dcterms:modified xsi:type="dcterms:W3CDTF">2023-01-24T19:50:50Z</dcterms:modified>
</cp:coreProperties>
</file>